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73" r:id="rId3"/>
    <p:sldMasterId id="2147483685" r:id="rId4"/>
    <p:sldMasterId id="2147483687" r:id="rId5"/>
    <p:sldMasterId id="2147483711" r:id="rId6"/>
    <p:sldMasterId id="2147483713" r:id="rId7"/>
    <p:sldMasterId id="2147483725" r:id="rId8"/>
  </p:sldMasterIdLst>
  <p:handoutMasterIdLst>
    <p:handoutMasterId r:id="rId34"/>
  </p:handoutMasterIdLst>
  <p:sldIdLst>
    <p:sldId id="292" r:id="rId9"/>
    <p:sldId id="314" r:id="rId10"/>
    <p:sldId id="283" r:id="rId11"/>
    <p:sldId id="319" r:id="rId12"/>
    <p:sldId id="320" r:id="rId13"/>
    <p:sldId id="324" r:id="rId14"/>
    <p:sldId id="325" r:id="rId15"/>
    <p:sldId id="327" r:id="rId16"/>
    <p:sldId id="316" r:id="rId17"/>
    <p:sldId id="317" r:id="rId18"/>
    <p:sldId id="297" r:id="rId19"/>
    <p:sldId id="299" r:id="rId20"/>
    <p:sldId id="298" r:id="rId21"/>
    <p:sldId id="301" r:id="rId22"/>
    <p:sldId id="281" r:id="rId23"/>
    <p:sldId id="291" r:id="rId24"/>
    <p:sldId id="321" r:id="rId25"/>
    <p:sldId id="322" r:id="rId26"/>
    <p:sldId id="323" r:id="rId27"/>
    <p:sldId id="276" r:id="rId28"/>
    <p:sldId id="306" r:id="rId29"/>
    <p:sldId id="304" r:id="rId30"/>
    <p:sldId id="326" r:id="rId31"/>
    <p:sldId id="293" r:id="rId32"/>
    <p:sldId id="294" r:id="rId33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FF00"/>
    <a:srgbClr val="00FFFF"/>
    <a:srgbClr val="FF0000"/>
    <a:srgbClr val="66FF99"/>
    <a:srgbClr val="FF00FF"/>
    <a:srgbClr val="66FFFF"/>
    <a:srgbClr val="CC99FF"/>
    <a:srgbClr val="99FF66"/>
    <a:srgbClr val="FF66FF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6287" autoAdjust="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617F0-411E-4EE4-83A1-131DFF0D191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32C55-689B-4D3E-82EC-E08874328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rc 3"/>
          <p:cNvSpPr>
            <a:spLocks/>
          </p:cNvSpPr>
          <p:nvPr/>
        </p:nvSpPr>
        <p:spPr bwMode="auto">
          <a:xfrm>
            <a:off x="0" y="6237312"/>
            <a:ext cx="5220072" cy="6206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2413" cy="765175"/>
          </a:xfrm>
        </p:spPr>
        <p:txBody>
          <a:bodyPr anchor="b"/>
          <a:lstStyle>
            <a:lvl1pPr algn="ctr">
              <a:lnSpc>
                <a:spcPct val="80000"/>
              </a:lnSpc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400675"/>
          </a:xfrm>
        </p:spPr>
        <p:txBody>
          <a:bodyPr/>
          <a:lstStyle>
            <a:lvl1pPr marL="531813" indent="-531813">
              <a:buClr>
                <a:srgbClr val="FFFF00"/>
              </a:buClr>
              <a:buSzTx/>
              <a:buFont typeface="Wingdings" pitchFamily="2" charset="2"/>
              <a:buChar char="v"/>
              <a:defRPr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10187" y="6489700"/>
            <a:ext cx="4335463" cy="323850"/>
          </a:xfrm>
        </p:spPr>
        <p:txBody>
          <a:bodyPr/>
          <a:lstStyle>
            <a:lvl1pPr>
              <a:defRPr sz="2800" b="1">
                <a:solidFill>
                  <a:srgbClr val="FF9900"/>
                </a:solidFill>
                <a:latin typeface="Monotype Corsiva" pitchFamily="66" charset="0"/>
              </a:defRPr>
            </a:lvl1pPr>
          </a:lstStyle>
          <a:p>
            <a:r>
              <a:rPr lang="en-AU" dirty="0"/>
              <a:t>The Transfiguration 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84B31-8EC5-4575-902B-533F408462D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D16D0-491F-4296-81E7-EA846CF9115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D5E5C-1140-4602-B7CD-2B4FE412F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9C58-F6BE-4465-9B9C-1103353C2E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8BFF0-8620-4B3C-BCAA-EB76AF1158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2FE01-1744-494C-8B4E-6981052E3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29F6B-38AB-42A1-AE5B-58D5DFA1B3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F0B9A-CFC2-4E04-89D2-C8E769A8B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244AA-6CDD-449F-912C-E91BD3BE8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76139-58FE-4BFD-8F83-A0040E58DE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B1927-91CA-493B-ABAE-792FB2A5D54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A42A-5862-429A-885E-9623E237E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5C815-9652-4114-9955-1416E16CD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1F321-13EF-4D6C-BA2A-03573CFC8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813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kumimoji="0" lang="en-US" sz="18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308725"/>
            <a:ext cx="7845426" cy="576263"/>
            <a:chOff x="0" y="3792"/>
            <a:chExt cx="4942" cy="536"/>
          </a:xfrm>
        </p:grpSpPr>
        <p:sp>
          <p:nvSpPr>
            <p:cNvPr id="481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813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kumimoji="0"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kumimoji="0"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kumimoji="0"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kumimoji="0"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kumimoji="0"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381750"/>
            <a:ext cx="5684837" cy="488950"/>
            <a:chOff x="395" y="3793"/>
            <a:chExt cx="3581" cy="535"/>
          </a:xfrm>
        </p:grpSpPr>
        <p:sp>
          <p:nvSpPr>
            <p:cNvPr id="4814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14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14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14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14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14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765175"/>
          </a:xfrm>
        </p:spPr>
        <p:txBody>
          <a:bodyPr/>
          <a:lstStyle>
            <a:lvl1pPr>
              <a:defRPr sz="3600" b="1">
                <a:solidFill>
                  <a:srgbClr val="FFFF00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4815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836613"/>
            <a:ext cx="8713788" cy="5256212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48154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5875"/>
            <a:ext cx="4356100" cy="549275"/>
          </a:xfrm>
        </p:spPr>
        <p:txBody>
          <a:bodyPr/>
          <a:lstStyle>
            <a:lvl1pPr>
              <a:defRPr sz="36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en-AU"/>
              <a:t>A Light to the Gentiles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579A5-6895-4E47-8557-ECC579DBB04D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B93C8-670D-43AB-B887-09A4EE2CFA5A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E85F-BFF9-4651-9C8F-0F948FB22337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C0EFD-EA51-4EBE-952D-465455EB85CC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96A57-4B8A-4B39-83CC-FA7FE426CDF5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B1513-A1FE-4869-8448-994E2C268652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B7D16-4950-475D-84FE-9554439A21D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09A87-24BC-4B86-A685-860BDD28B590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F3CCE-4999-47B3-81B9-D0A715F03455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B6965-DA11-47C8-8842-CB9C8904BD70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1E8CC-2DCA-4164-9F4A-C22A13A7095F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rc 2"/>
          <p:cNvSpPr>
            <a:spLocks/>
          </p:cNvSpPr>
          <p:nvPr/>
        </p:nvSpPr>
        <p:spPr bwMode="auto">
          <a:xfrm>
            <a:off x="0" y="6308725"/>
            <a:ext cx="5148064" cy="549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09184"/>
            <a:ext cx="9142413" cy="765175"/>
          </a:xfrm>
        </p:spPr>
        <p:txBody>
          <a:bodyPr anchor="b"/>
          <a:lstStyle>
            <a:lvl1pPr algn="ctr">
              <a:lnSpc>
                <a:spcPct val="80000"/>
              </a:lnSpc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545138"/>
          </a:xfrm>
        </p:spPr>
        <p:txBody>
          <a:bodyPr/>
          <a:lstStyle>
            <a:lvl1pPr marL="531813" indent="-531813">
              <a:buClr>
                <a:srgbClr val="FFFF00"/>
              </a:buClr>
              <a:buSzTx/>
              <a:buFont typeface="Wingdings" pitchFamily="2" charset="2"/>
              <a:buChar char="v"/>
              <a:defRPr sz="3200" b="1"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9185" y="6408624"/>
            <a:ext cx="4552239" cy="476672"/>
          </a:xfrm>
        </p:spPr>
        <p:txBody>
          <a:bodyPr/>
          <a:lstStyle>
            <a:lvl1pPr algn="l">
              <a:defRPr sz="2800" b="1">
                <a:solidFill>
                  <a:srgbClr val="FF9900"/>
                </a:solidFill>
                <a:latin typeface="Monotype Corsiva" pitchFamily="66" charset="0"/>
              </a:defRPr>
            </a:lvl1pPr>
          </a:lstStyle>
          <a:p>
            <a:r>
              <a:rPr lang="en-AU" dirty="0" smtClean="0"/>
              <a:t>The transfiguration of Christ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589588"/>
            <a:ext cx="1042988" cy="1268412"/>
            <a:chOff x="0" y="2458"/>
            <a:chExt cx="2142" cy="1858"/>
          </a:xfrm>
        </p:grpSpPr>
        <p:sp>
          <p:nvSpPr>
            <p:cNvPr id="76288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288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288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288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288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288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288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76289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1052513"/>
          </a:xfrm>
        </p:spPr>
        <p:txBody>
          <a:bodyPr/>
          <a:lstStyle>
            <a:lvl1pPr>
              <a:defRPr sz="3600" b="1">
                <a:solidFill>
                  <a:srgbClr val="FFFF00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76289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1125538"/>
            <a:ext cx="8642350" cy="55435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>
                <a:effectLst/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B456B-D9B1-4334-80F1-70B11DCC702E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C0BA4-458D-42D2-9529-F26A3CD418D2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BF89F-A785-48D9-8AFC-9F033CE8667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E9E58-9DBC-4B6B-8E24-329AA64549F9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641-6BF8-47B1-AB19-B75F1A7BB12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D17C9-F260-4637-89C7-F0F4F92CC26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36BF1-FC1E-4D9D-B015-8153705134CB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84594-742E-46FD-BB8E-BEA53F8725FC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DE129-1A20-4897-AB61-9072FE909DE4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2428A-D62D-4883-9CEA-632D5825E402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720C9-936A-43FD-A226-F554B87560B9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09184"/>
            <a:ext cx="9142413" cy="765175"/>
          </a:xfrm>
        </p:spPr>
        <p:txBody>
          <a:bodyPr anchor="b"/>
          <a:lstStyle>
            <a:lvl1pPr algn="ctr">
              <a:lnSpc>
                <a:spcPct val="80000"/>
              </a:lnSpc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545138"/>
          </a:xfrm>
        </p:spPr>
        <p:txBody>
          <a:bodyPr/>
          <a:lstStyle>
            <a:lvl1pPr marL="531813" indent="-531813">
              <a:buClr>
                <a:srgbClr val="FFFF00"/>
              </a:buClr>
              <a:buSzTx/>
              <a:buFont typeface="Wingdings" pitchFamily="2" charset="2"/>
              <a:buChar char="v"/>
              <a:defRPr sz="3200" b="1"/>
            </a:lvl1pPr>
          </a:lstStyle>
          <a:p>
            <a:r>
              <a:rPr lang="en-AU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rc 3"/>
          <p:cNvSpPr>
            <a:spLocks/>
          </p:cNvSpPr>
          <p:nvPr/>
        </p:nvSpPr>
        <p:spPr bwMode="auto">
          <a:xfrm>
            <a:off x="0" y="6237312"/>
            <a:ext cx="5220072" cy="6206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2413" cy="765175"/>
          </a:xfrm>
        </p:spPr>
        <p:txBody>
          <a:bodyPr anchor="b"/>
          <a:lstStyle>
            <a:lvl1pPr algn="ctr">
              <a:lnSpc>
                <a:spcPct val="80000"/>
              </a:lnSpc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400675"/>
          </a:xfrm>
        </p:spPr>
        <p:txBody>
          <a:bodyPr/>
          <a:lstStyle>
            <a:lvl1pPr marL="531813" indent="-531813">
              <a:buClr>
                <a:srgbClr val="FFFF00"/>
              </a:buClr>
              <a:buSzTx/>
              <a:buFont typeface="Wingdings" pitchFamily="2" charset="2"/>
              <a:buChar char="v"/>
              <a:defRPr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10187" y="6489700"/>
            <a:ext cx="4335463" cy="323850"/>
          </a:xfrm>
        </p:spPr>
        <p:txBody>
          <a:bodyPr/>
          <a:lstStyle>
            <a:lvl1pPr>
              <a:defRPr sz="2800" b="1">
                <a:solidFill>
                  <a:srgbClr val="FF9900"/>
                </a:solidFill>
                <a:latin typeface="Monotype Corsiva" pitchFamily="66" charset="0"/>
              </a:defRPr>
            </a:lvl1pPr>
          </a:lstStyle>
          <a:p>
            <a:r>
              <a:rPr lang="en-AU" dirty="0"/>
              <a:t>The Transfiguration 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B1927-91CA-493B-ABAE-792FB2A5D54E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B7D16-4950-475D-84FE-9554439A21D4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B1F24-C843-4CC4-8F7D-43A1068C7A7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641-6BF8-47B1-AB19-B75F1A7BB128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B1F24-C843-4CC4-8F7D-43A1068C7A7D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DFA0C-CEFF-48C0-8FF1-EA20A47502F7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C4AEB-6DEB-47D6-82E3-C4C84337F21D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66D0D-9FBF-4F10-AA8E-39374B3B31C4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82C43-387B-46E0-AF38-45E19CF9D580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84B31-8EC5-4575-902B-533F408462D4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D16D0-491F-4296-81E7-EA846CF9115D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rc 2"/>
          <p:cNvSpPr>
            <a:spLocks/>
          </p:cNvSpPr>
          <p:nvPr/>
        </p:nvSpPr>
        <p:spPr bwMode="auto">
          <a:xfrm>
            <a:off x="1" y="6215082"/>
            <a:ext cx="4716015" cy="6429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2413" cy="765175"/>
          </a:xfrm>
        </p:spPr>
        <p:txBody>
          <a:bodyPr anchor="b"/>
          <a:lstStyle>
            <a:lvl1pPr algn="ctr">
              <a:lnSpc>
                <a:spcPct val="80000"/>
              </a:lnSpc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545138"/>
          </a:xfrm>
        </p:spPr>
        <p:txBody>
          <a:bodyPr/>
          <a:lstStyle>
            <a:lvl1pPr marL="531813" indent="-531813">
              <a:buClr>
                <a:srgbClr val="FFFF00"/>
              </a:buClr>
              <a:buSzTx/>
              <a:buFont typeface="Wingdings" pitchFamily="2" charset="2"/>
              <a:buChar char="v"/>
              <a:defRPr sz="3200" b="1">
                <a:effectLst/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2844" y="6429396"/>
            <a:ext cx="3786182" cy="428604"/>
          </a:xfrm>
        </p:spPr>
        <p:txBody>
          <a:bodyPr/>
          <a:lstStyle>
            <a:lvl1pPr algn="l">
              <a:defRPr sz="2800" b="1">
                <a:solidFill>
                  <a:srgbClr val="FF9900"/>
                </a:solidFill>
                <a:latin typeface="Monotype Corsiva" pitchFamily="66" charset="0"/>
              </a:defRPr>
            </a:lvl1pPr>
          </a:lstStyle>
          <a:p>
            <a:r>
              <a:rPr lang="en-AU" dirty="0" smtClean="0"/>
              <a:t>How to study the Bible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DFA0C-CEFF-48C0-8FF1-EA20A47502F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C4AEB-6DEB-47D6-82E3-C4C84337F2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66D0D-9FBF-4F10-AA8E-39374B3B31C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82C43-387B-46E0-AF38-45E19CF9D58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D826EF72-4895-4212-AFF0-2EFA25546B50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01700A22-D077-4955-B8B6-FF30AA65B0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710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kumimoji="0" lang="en-US" sz="18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71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71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kumimoji="0"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1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kumimoji="0"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1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kumimoji="0"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1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kumimoji="0"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1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kumimoji="0"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471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12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kumimoji="0"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712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kumimoji="0" lang="en-A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kumimoji="0" lang="en-A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3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fld id="{8BCACC5B-430D-40C5-B4EA-732501F60CD7}" type="slidenum">
              <a:rPr kumimoji="0" lang="en-AU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kumimoji="0" lang="en-AU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0" lang="en-A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0" lang="en-A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FEB8EB-4CC6-48CD-A92A-A667E580D5A3}" type="slidenum">
              <a:rPr kumimoji="0" lang="en-AU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kumimoji="0" lang="en-AU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6185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186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186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186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186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186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186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7618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7618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7618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AU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18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AU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18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C8F82A-BCB5-4AFF-840D-DFF81A1AA44F}" type="slidenum">
              <a:rPr kumimoji="0" lang="en-AU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AU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0" lang="en-A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0" lang="en-A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FEB8EB-4CC6-48CD-A92A-A667E580D5A3}" type="slidenum">
              <a:rPr kumimoji="0" lang="en-AU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kumimoji="0" lang="en-AU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D826EF72-4895-4212-AFF0-2EFA25546B50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0" lang="en-A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0" lang="en-A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D58D03-1734-402F-B5BC-857464E6F351}" type="slidenum">
              <a:rPr kumimoji="0" lang="en-AU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kumimoji="0" lang="en-AU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5875"/>
            <a:ext cx="5364088" cy="549275"/>
          </a:xfrm>
        </p:spPr>
        <p:txBody>
          <a:bodyPr/>
          <a:lstStyle/>
          <a:p>
            <a:r>
              <a:rPr lang="en-AU" sz="3200" dirty="0"/>
              <a:t>The transfiguration of Christ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23528" y="4010288"/>
            <a:ext cx="84604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AU" sz="4000" b="1" dirty="0">
                <a:solidFill>
                  <a:srgbClr val="FFFF66"/>
                </a:solidFill>
                <a:latin typeface="Tahoma" pitchFamily="34" charset="0"/>
              </a:rPr>
              <a:t>Study </a:t>
            </a:r>
            <a:r>
              <a:rPr kumimoji="0" lang="en-AU" sz="4000" b="1" dirty="0" smtClean="0">
                <a:solidFill>
                  <a:srgbClr val="FFFF66"/>
                </a:solidFill>
                <a:latin typeface="Tahoma" pitchFamily="34" charset="0"/>
              </a:rPr>
              <a:t>1 </a:t>
            </a:r>
            <a:r>
              <a:rPr kumimoji="0" lang="en-AU" sz="4000" b="1" dirty="0">
                <a:solidFill>
                  <a:srgbClr val="FFFF66"/>
                </a:solidFill>
                <a:latin typeface="Tahoma" pitchFamily="34" charset="0"/>
              </a:rPr>
              <a:t>– </a:t>
            </a:r>
            <a:r>
              <a:rPr kumimoji="0" lang="en-AU" sz="4000" b="1" dirty="0" smtClean="0">
                <a:solidFill>
                  <a:srgbClr val="FFFF66"/>
                </a:solidFill>
                <a:latin typeface="Tahoma" pitchFamily="34" charset="0"/>
              </a:rPr>
              <a:t>“The power and presence of our Lord Jesus Christ” – </a:t>
            </a:r>
            <a:r>
              <a:rPr kumimoji="0" lang="en-AU" sz="4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2 Peter 1</a:t>
            </a:r>
            <a:endParaRPr kumimoji="0" lang="en-AU" sz="40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554408" y="908720"/>
            <a:ext cx="8136904" cy="252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22"/>
              </a:avLst>
            </a:prstTxWarp>
          </a:bodyPr>
          <a:lstStyle/>
          <a:p>
            <a:pPr algn="ctr"/>
            <a:r>
              <a:rPr kumimoji="0" lang="en-US" sz="40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The Transfiguration</a:t>
            </a:r>
          </a:p>
          <a:p>
            <a:pPr algn="ctr"/>
            <a:r>
              <a:rPr kumimoji="0" lang="en-US" sz="40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of Christ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7"/>
            <a:ext cx="9144000" cy="8637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background </a:t>
            </a:r>
            <a:r>
              <a:rPr lang="en-US" dirty="0"/>
              <a:t>to </a:t>
            </a: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Ps. 8</a:t>
            </a:r>
            <a:endParaRPr lang="en-AU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779030"/>
            <a:ext cx="5832475" cy="5746314"/>
          </a:xfrm>
        </p:spPr>
        <p:txBody>
          <a:bodyPr/>
          <a:lstStyle/>
          <a:p>
            <a:pPr marL="538163" indent="-538163" algn="l">
              <a:spcBef>
                <a:spcPct val="0"/>
              </a:spcBef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dirty="0"/>
              <a:t>The subscription (appended to superscription of </a:t>
            </a:r>
            <a:r>
              <a:rPr lang="en-AU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Psalm 9</a:t>
            </a:r>
            <a:r>
              <a:rPr lang="en-AU" sz="3000" dirty="0"/>
              <a:t>) – </a:t>
            </a:r>
            <a:r>
              <a:rPr lang="en-AU" sz="3000" dirty="0">
                <a:solidFill>
                  <a:srgbClr val="00FF00"/>
                </a:solidFill>
              </a:rPr>
              <a:t>“To the chief Musician upon </a:t>
            </a:r>
            <a:r>
              <a:rPr lang="en-AU" sz="3000" dirty="0" err="1">
                <a:solidFill>
                  <a:srgbClr val="00FF00"/>
                </a:solidFill>
              </a:rPr>
              <a:t>Muthlabben</a:t>
            </a:r>
            <a:r>
              <a:rPr lang="en-AU" sz="3000" dirty="0">
                <a:solidFill>
                  <a:srgbClr val="00FF00"/>
                </a:solidFill>
              </a:rPr>
              <a:t>”</a:t>
            </a:r>
            <a:r>
              <a:rPr lang="en-AU" sz="3000" dirty="0"/>
              <a:t> indicates </a:t>
            </a:r>
            <a:r>
              <a:rPr lang="en-AU" sz="3000" dirty="0">
                <a:solidFill>
                  <a:srgbClr val="FFFF00"/>
                </a:solidFill>
              </a:rPr>
              <a:t>“On the death of the champion”</a:t>
            </a:r>
            <a:r>
              <a:rPr lang="en-AU" sz="3000" dirty="0"/>
              <a:t>.</a:t>
            </a:r>
          </a:p>
          <a:p>
            <a:pPr marL="538163" indent="-538163" algn="l">
              <a:spcBef>
                <a:spcPct val="0"/>
              </a:spcBef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/>
              <a:t>David wrote the psalm after he had slain Goliath and brought his head to Jerusalem.</a:t>
            </a:r>
          </a:p>
          <a:p>
            <a:pPr marL="538163" indent="-538163" algn="l">
              <a:spcBef>
                <a:spcPct val="0"/>
              </a:spcBef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/>
              <a:t>Hence, there are several allusions to 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Sam. 17</a:t>
            </a:r>
            <a:r>
              <a:rPr lang="en-US" sz="3000" dirty="0"/>
              <a:t>.</a:t>
            </a:r>
            <a:endParaRPr lang="en-AU" sz="3000" dirty="0"/>
          </a:p>
        </p:txBody>
      </p:sp>
      <p:pic>
        <p:nvPicPr>
          <p:cNvPr id="24580" name="Picture 4" descr="David and Goli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75" y="908050"/>
            <a:ext cx="3159125" cy="594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49083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kumimoji="0" lang="en-AU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“Son of </a:t>
            </a:r>
            <a:r>
              <a:rPr kumimoji="0" lang="en-AU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</a:t>
            </a:r>
            <a:r>
              <a:rPr kumimoji="0" lang="en-AU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”</a:t>
            </a:r>
            <a:r>
              <a:rPr kumimoji="0" lang="en-AU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kumimoji="0" lang="en-AU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kumimoji="0" lang="en-AU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Hebrew - </a:t>
            </a:r>
            <a:r>
              <a:rPr kumimoji="0" lang="en-AU" sz="4000" b="1" i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ben</a:t>
            </a:r>
            <a:r>
              <a:rPr kumimoji="0" lang="en-AU" sz="40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-a-</a:t>
            </a:r>
            <a:r>
              <a:rPr kumimoji="0" lang="en-AU" sz="4000" b="1" i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adam</a:t>
            </a:r>
            <a:endParaRPr kumimoji="0" lang="en-AU" sz="4000" b="1" i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341438"/>
            <a:ext cx="8713663" cy="5256212"/>
          </a:xfrm>
          <a:noFill/>
          <a:ln/>
        </p:spPr>
        <p:txBody>
          <a:bodyPr/>
          <a:lstStyle/>
          <a:p>
            <a:pPr algn="l"/>
            <a:r>
              <a:rPr lang="en-AU" dirty="0"/>
              <a:t>A title referring to 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divinely delegated authority to </a:t>
            </a:r>
            <a:r>
              <a:rPr lang="en-AU" i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exercise dominion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 over carnal things</a:t>
            </a:r>
            <a:r>
              <a:rPr lang="en-AU" dirty="0"/>
              <a:t>.</a:t>
            </a:r>
          </a:p>
          <a:p>
            <a:pPr algn="l"/>
            <a:r>
              <a:rPr lang="en-AU" dirty="0"/>
              <a:t>Drawn from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Ps.8:4</a:t>
            </a:r>
            <a:r>
              <a:rPr lang="en-AU" dirty="0"/>
              <a:t> and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Ps.80:17</a:t>
            </a:r>
            <a:r>
              <a:rPr lang="en-AU" dirty="0"/>
              <a:t> - Roots of the phrase are in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Gen.1:26,28</a:t>
            </a:r>
            <a:r>
              <a:rPr lang="en-AU" dirty="0"/>
              <a:t>.</a:t>
            </a:r>
          </a:p>
          <a:p>
            <a:pPr algn="l"/>
            <a:r>
              <a:rPr lang="en-AU" dirty="0">
                <a:solidFill>
                  <a:srgbClr val="00FF00"/>
                </a:solidFill>
              </a:rPr>
              <a:t>“Son of man”</a:t>
            </a:r>
            <a:r>
              <a:rPr lang="en-AU" dirty="0"/>
              <a:t> is used 92 times of Ezekiel the prophet as a type of Christ (never “</a:t>
            </a:r>
            <a:r>
              <a:rPr lang="en-AU" i="1" dirty="0"/>
              <a:t>the</a:t>
            </a:r>
            <a:r>
              <a:rPr lang="en-AU" dirty="0"/>
              <a:t> Son of man”). </a:t>
            </a:r>
            <a:r>
              <a:rPr lang="en-AU" dirty="0">
                <a:solidFill>
                  <a:srgbClr val="FFFF00"/>
                </a:solidFill>
              </a:rPr>
              <a:t>The theme of Ezekiel is exercising dominion</a:t>
            </a:r>
            <a:r>
              <a:rPr lang="en-AU" dirty="0"/>
              <a:t>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10187" y="6489700"/>
            <a:ext cx="4335463" cy="323850"/>
          </a:xfrm>
        </p:spPr>
        <p:txBody>
          <a:bodyPr/>
          <a:lstStyle/>
          <a:p>
            <a:r>
              <a:rPr lang="en-AU" dirty="0"/>
              <a:t>The Transfiguration 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7"/>
            <a:ext cx="9144000" cy="863699"/>
          </a:xfrm>
        </p:spPr>
        <p:txBody>
          <a:bodyPr/>
          <a:lstStyle/>
          <a:p>
            <a:r>
              <a:rPr lang="en-US" dirty="0"/>
              <a:t>The Son of </a:t>
            </a:r>
            <a:r>
              <a:rPr lang="en-US" dirty="0" smtClean="0"/>
              <a:t>man</a:t>
            </a:r>
            <a:endParaRPr lang="en-A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810" y="781193"/>
            <a:ext cx="8713093" cy="5689600"/>
          </a:xfrm>
        </p:spPr>
        <p:txBody>
          <a:bodyPr/>
          <a:lstStyle/>
          <a:p>
            <a:pPr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/>
              <a:t>The title </a:t>
            </a:r>
            <a:r>
              <a:rPr lang="en-AU" dirty="0" smtClean="0">
                <a:solidFill>
                  <a:srgbClr val="00FF00"/>
                </a:solidFill>
              </a:rPr>
              <a:t>“the </a:t>
            </a:r>
            <a:r>
              <a:rPr lang="en-AU" dirty="0">
                <a:solidFill>
                  <a:srgbClr val="00FF00"/>
                </a:solidFill>
              </a:rPr>
              <a:t>Son of </a:t>
            </a:r>
            <a:r>
              <a:rPr lang="en-AU" dirty="0" smtClean="0">
                <a:solidFill>
                  <a:srgbClr val="00FF00"/>
                </a:solidFill>
              </a:rPr>
              <a:t>man”</a:t>
            </a:r>
            <a:r>
              <a:rPr lang="en-AU" dirty="0" smtClean="0"/>
              <a:t> </a:t>
            </a:r>
            <a:r>
              <a:rPr lang="en-AU" dirty="0"/>
              <a:t>occurs 89 times in the N.T. - 85 of those in the Gospel records.</a:t>
            </a:r>
            <a:endParaRPr lang="en-US" dirty="0"/>
          </a:p>
          <a:p>
            <a: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/>
              <a:t>It is used of Christ exercising dominion as the faithful and obedient </a:t>
            </a:r>
            <a:r>
              <a:rPr lang="en-AU" dirty="0" smtClean="0"/>
              <a:t>“last Adam” </a:t>
            </a:r>
            <a:r>
              <a:rPr lang="en-AU" dirty="0"/>
              <a:t>in overpowering sin and death.</a:t>
            </a:r>
          </a:p>
          <a:p>
            <a:pPr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endParaRPr lang="en-AU" sz="800" dirty="0"/>
          </a:p>
          <a:p>
            <a:pPr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3048000" algn="l"/>
              </a:tabLst>
            </a:pPr>
            <a:r>
              <a:rPr lang="en-AU" u="sng" dirty="0">
                <a:solidFill>
                  <a:srgbClr val="00FF00"/>
                </a:solidFill>
              </a:rPr>
              <a:t>No.</a:t>
            </a:r>
            <a:r>
              <a:rPr lang="en-AU" dirty="0"/>
              <a:t>	</a:t>
            </a:r>
            <a:r>
              <a:rPr lang="en-AU" u="sng" dirty="0" smtClean="0">
                <a:solidFill>
                  <a:srgbClr val="00FF00"/>
                </a:solidFill>
              </a:rPr>
              <a:t>Notable </a:t>
            </a:r>
            <a:r>
              <a:rPr lang="en-AU" u="sng" dirty="0">
                <a:solidFill>
                  <a:srgbClr val="00FF00"/>
                </a:solidFill>
              </a:rPr>
              <a:t>occurrences</a:t>
            </a:r>
            <a:endParaRPr lang="en-US" u="sng" dirty="0">
              <a:solidFill>
                <a:srgbClr val="00FF00"/>
              </a:solidFill>
            </a:endParaRPr>
          </a:p>
          <a:p>
            <a:pPr indent="793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48000" algn="l"/>
              </a:tabLst>
            </a:pPr>
            <a:r>
              <a:rPr lang="en-AU" dirty="0"/>
              <a:t>Matthew (</a:t>
            </a:r>
            <a:r>
              <a:rPr lang="en-AU" dirty="0" smtClean="0">
                <a:solidFill>
                  <a:srgbClr val="FFFF00"/>
                </a:solidFill>
              </a:rPr>
              <a:t>32</a:t>
            </a:r>
            <a:r>
              <a:rPr lang="en-AU" dirty="0" smtClean="0"/>
              <a:t>)	</a:t>
            </a:r>
            <a:r>
              <a:rPr lang="en-AU" sz="28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Matt.9:5-8</a:t>
            </a:r>
            <a:r>
              <a:rPr lang="en-AU" sz="28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; 16:13-16; 26:63-64</a:t>
            </a:r>
            <a:endParaRPr lang="en-US" sz="28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indent="793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48000" algn="l"/>
              </a:tabLst>
            </a:pPr>
            <a:r>
              <a:rPr lang="en-AU" dirty="0"/>
              <a:t>Mark (</a:t>
            </a:r>
            <a:r>
              <a:rPr lang="en-AU" dirty="0">
                <a:solidFill>
                  <a:srgbClr val="FFFF00"/>
                </a:solidFill>
              </a:rPr>
              <a:t>15</a:t>
            </a:r>
            <a:r>
              <a:rPr lang="en-AU" dirty="0"/>
              <a:t>)	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Mark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2:28</a:t>
            </a:r>
            <a:endParaRPr lang="en-US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indent="793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48000" algn="l"/>
              </a:tabLst>
            </a:pPr>
            <a:r>
              <a:rPr lang="en-AU" dirty="0"/>
              <a:t>Luke (</a:t>
            </a:r>
            <a:r>
              <a:rPr lang="en-AU" dirty="0">
                <a:solidFill>
                  <a:srgbClr val="FFFF00"/>
                </a:solidFill>
              </a:rPr>
              <a:t>26</a:t>
            </a:r>
            <a:r>
              <a:rPr lang="en-AU" dirty="0"/>
              <a:t>)	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Luke 5:24</a:t>
            </a:r>
            <a:endParaRPr lang="en-US" dirty="0" smtClean="0">
              <a:ln w="2222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indent="793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48000" algn="l"/>
              </a:tabLst>
            </a:pPr>
            <a:r>
              <a:rPr lang="en-AU" dirty="0"/>
              <a:t>John (</a:t>
            </a:r>
            <a:r>
              <a:rPr lang="en-AU" dirty="0">
                <a:solidFill>
                  <a:srgbClr val="FFFF00"/>
                </a:solidFill>
              </a:rPr>
              <a:t>12</a:t>
            </a:r>
            <a:r>
              <a:rPr lang="en-AU" dirty="0"/>
              <a:t>)	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5:17-27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10187" y="6489700"/>
            <a:ext cx="4335463" cy="323850"/>
          </a:xfrm>
        </p:spPr>
        <p:txBody>
          <a:bodyPr/>
          <a:lstStyle/>
          <a:p>
            <a:r>
              <a:rPr lang="en-AU" dirty="0"/>
              <a:t>The Transfiguration 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144000" cy="863700"/>
          </a:xfrm>
        </p:spPr>
        <p:txBody>
          <a:bodyPr/>
          <a:lstStyle/>
          <a:p>
            <a:r>
              <a:rPr lang="en-US" sz="4200" dirty="0"/>
              <a:t>The Sabbath and the Son of Man</a:t>
            </a:r>
            <a:endParaRPr lang="en-AU" sz="4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765175"/>
            <a:ext cx="8785101" cy="316865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FF00"/>
                </a:solidFill>
              </a:rPr>
              <a:t>Sabbath</a:t>
            </a:r>
            <a:r>
              <a:rPr lang="en-US" dirty="0"/>
              <a:t> - Prefigures the Millennium during which Divine dominion will be exercised in the earth.</a:t>
            </a:r>
          </a:p>
          <a:p>
            <a:pPr algn="l"/>
            <a:r>
              <a:rPr lang="en-US" dirty="0">
                <a:solidFill>
                  <a:srgbClr val="00FF00"/>
                </a:solidFill>
              </a:rPr>
              <a:t>The Son of man</a:t>
            </a:r>
            <a:r>
              <a:rPr lang="en-US" dirty="0"/>
              <a:t> - A title of Christ </a:t>
            </a:r>
            <a:r>
              <a:rPr lang="en-US" dirty="0" smtClean="0"/>
              <a:t>(“last Adam”) </a:t>
            </a:r>
            <a:r>
              <a:rPr lang="en-US" dirty="0"/>
              <a:t>-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delegated to exercise dominion over all carnal things on earth</a:t>
            </a:r>
            <a:r>
              <a:rPr lang="en-US" dirty="0"/>
              <a:t>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513" y="3841170"/>
            <a:ext cx="86409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9750" indent="-539750">
              <a:buClr>
                <a:srgbClr val="FFFF00"/>
              </a:buClr>
              <a:buFont typeface="Wingdings" pitchFamily="2" charset="2"/>
              <a:buChar char="v"/>
            </a:pPr>
            <a:r>
              <a:rPr kumimoji="0" lang="en-US" altLang="zh-CN" sz="3200" b="1" dirty="0">
                <a:solidFill>
                  <a:srgbClr val="FFFFFF"/>
                </a:solidFill>
                <a:latin typeface="Arial" charset="0"/>
                <a:ea typeface="SimSun" pitchFamily="2" charset="-122"/>
              </a:rPr>
              <a:t>He deliberately taught and healed on the Sabbath day exercising dominion over sin, disease and death.</a:t>
            </a:r>
            <a:endParaRPr kumimoji="0" lang="en-AU" altLang="zh-CN" sz="3200" b="1" dirty="0">
              <a:solidFill>
                <a:srgbClr val="FFFFFF"/>
              </a:solidFill>
              <a:latin typeface="Arial" charset="0"/>
              <a:ea typeface="SimSun" pitchFamily="2" charset="-122"/>
            </a:endParaRPr>
          </a:p>
          <a:p>
            <a:pPr marL="539750" indent="-539750">
              <a:buClr>
                <a:srgbClr val="FFFF00"/>
              </a:buClr>
              <a:buFont typeface="Wingdings" pitchFamily="2" charset="2"/>
              <a:buChar char="v"/>
            </a:pPr>
            <a:r>
              <a:rPr kumimoji="0" lang="en-US" altLang="zh-CN" sz="3200" b="1" dirty="0">
                <a:solidFill>
                  <a:srgbClr val="FFFFFF"/>
                </a:solidFill>
                <a:latin typeface="Arial" charset="0"/>
                <a:ea typeface="SimSun" pitchFamily="2" charset="-122"/>
              </a:rPr>
              <a:t>There are </a:t>
            </a:r>
            <a:r>
              <a:rPr kumimoji="0" lang="en-US" altLang="zh-CN" sz="3200" b="1" dirty="0">
                <a:solidFill>
                  <a:srgbClr val="FFFF00"/>
                </a:solidFill>
                <a:latin typeface="Arial" charset="0"/>
                <a:ea typeface="SimSun" pitchFamily="2" charset="-122"/>
              </a:rPr>
              <a:t>seven</a:t>
            </a:r>
            <a:r>
              <a:rPr kumimoji="0" lang="en-US" altLang="zh-CN" sz="3200" b="1" dirty="0">
                <a:solidFill>
                  <a:srgbClr val="FFFFFF"/>
                </a:solidFill>
                <a:latin typeface="Arial" charset="0"/>
                <a:ea typeface="SimSun" pitchFamily="2" charset="-122"/>
              </a:rPr>
              <a:t> Sabbath days on which Christ healed in the Gospels.</a:t>
            </a:r>
            <a:endParaRPr kumimoji="0" lang="en-AU" sz="3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10187" y="6489700"/>
            <a:ext cx="4335463" cy="323850"/>
          </a:xfrm>
        </p:spPr>
        <p:txBody>
          <a:bodyPr/>
          <a:lstStyle/>
          <a:p>
            <a:r>
              <a:rPr lang="en-AU" dirty="0"/>
              <a:t>The Transfiguration 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Transfiguration of Christ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5420"/>
            <a:ext cx="9144000" cy="765175"/>
          </a:xfrm>
        </p:spPr>
        <p:txBody>
          <a:bodyPr/>
          <a:lstStyle/>
          <a:p>
            <a:r>
              <a:rPr lang="en-US" sz="4400" dirty="0" smtClean="0"/>
              <a:t>Miracles on the Sabbath</a:t>
            </a:r>
            <a:endParaRPr lang="en-US" sz="44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95" y="764753"/>
            <a:ext cx="8713788" cy="56165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 smtClean="0"/>
              <a:t>Christ performed notable miracles on the Sabbath. </a:t>
            </a:r>
            <a:r>
              <a:rPr lang="en-US" sz="3200" dirty="0" smtClean="0">
                <a:solidFill>
                  <a:srgbClr val="00FF00"/>
                </a:solidFill>
              </a:rPr>
              <a:t>It was a moral imperative</a:t>
            </a:r>
            <a:r>
              <a:rPr lang="en-US" sz="32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Matt.12:1-13; Mk.2:23-3:6; Luke 6:1-12 </a:t>
            </a:r>
            <a:r>
              <a:rPr lang="en-US" sz="3200" dirty="0" smtClean="0"/>
              <a:t>- The man with a withered hand (in the synagogue). </a:t>
            </a:r>
            <a:r>
              <a:rPr lang="en-US" sz="3200" b="0" dirty="0" smtClean="0">
                <a:ln w="15875"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 Black" pitchFamily="34" charset="0"/>
              </a:rPr>
              <a:t>Lord of the Sabbath!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Luke 13:10-17 </a:t>
            </a:r>
            <a:r>
              <a:rPr lang="en-US" sz="3200" dirty="0" smtClean="0"/>
              <a:t>- The woman bowed with an infirmity for 18 years.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Luke 14:1-6 </a:t>
            </a:r>
            <a:r>
              <a:rPr lang="en-US" sz="3200" dirty="0" smtClean="0"/>
              <a:t>- The man with dropsy.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5:1-16 </a:t>
            </a:r>
            <a:r>
              <a:rPr lang="en-US" sz="3200" dirty="0" smtClean="0"/>
              <a:t>- The man with an infirmity for 38 years.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9:1-14 </a:t>
            </a:r>
            <a:r>
              <a:rPr lang="en-US" sz="3200" dirty="0" smtClean="0"/>
              <a:t>- The man born blind.</a:t>
            </a:r>
          </a:p>
          <a:p>
            <a:pPr marL="534988" indent="-534988">
              <a:spcBef>
                <a:spcPts val="0"/>
              </a:spcBef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Transfiguration of Christ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9382"/>
            <a:ext cx="9144000" cy="765175"/>
          </a:xfrm>
        </p:spPr>
        <p:txBody>
          <a:bodyPr/>
          <a:lstStyle/>
          <a:p>
            <a:r>
              <a:rPr lang="en-US" sz="4400" dirty="0"/>
              <a:t>The v</a:t>
            </a:r>
            <a:r>
              <a:rPr lang="en-US" sz="4400" dirty="0" smtClean="0"/>
              <a:t>alue </a:t>
            </a:r>
            <a:r>
              <a:rPr lang="en-US" sz="4400" dirty="0"/>
              <a:t>of </a:t>
            </a:r>
            <a:r>
              <a:rPr lang="en-US" sz="4400" dirty="0" smtClean="0"/>
              <a:t>miracles</a:t>
            </a:r>
            <a:endParaRPr lang="en-AU" sz="4400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130" y="678841"/>
            <a:ext cx="8838358" cy="5846503"/>
          </a:xfrm>
        </p:spPr>
        <p:txBody>
          <a:bodyPr/>
          <a:lstStyle/>
          <a:p>
            <a:pPr marL="534988" indent="-53498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To create </a:t>
            </a:r>
            <a:r>
              <a:rPr lang="en-US" sz="3000" dirty="0" smtClean="0">
                <a:solidFill>
                  <a:srgbClr val="00FF00"/>
                </a:solidFill>
              </a:rPr>
              <a:t>“remembrance” </a:t>
            </a:r>
            <a:r>
              <a:rPr lang="en-US" sz="3000" dirty="0"/>
              <a:t>- 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Peter 1</a:t>
            </a:r>
          </a:p>
          <a:p>
            <a:pPr marL="534988" indent="-53498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Three cognate words are used here:</a:t>
            </a:r>
          </a:p>
          <a:p>
            <a:pPr marL="1082675" lvl="1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30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V.12</a:t>
            </a:r>
            <a:r>
              <a:rPr lang="en-US" sz="3000" b="1" dirty="0"/>
              <a:t> - </a:t>
            </a:r>
            <a:r>
              <a:rPr lang="en-US" sz="3000" b="1" i="1" dirty="0" err="1">
                <a:solidFill>
                  <a:srgbClr val="00FF00"/>
                </a:solidFill>
              </a:rPr>
              <a:t>hupomimnesko</a:t>
            </a:r>
            <a:r>
              <a:rPr lang="en-US" sz="3000" b="1" dirty="0"/>
              <a:t> - to remind quietly; i.e. suggest to the memory.</a:t>
            </a:r>
          </a:p>
          <a:p>
            <a:pPr marL="1082675" lvl="1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30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V.13</a:t>
            </a:r>
            <a:r>
              <a:rPr lang="en-US" sz="3000" b="1" dirty="0"/>
              <a:t> - </a:t>
            </a:r>
            <a:r>
              <a:rPr lang="en-US" sz="3000" b="1" i="1" dirty="0" err="1">
                <a:solidFill>
                  <a:srgbClr val="00FF00"/>
                </a:solidFill>
              </a:rPr>
              <a:t>hupomnesis</a:t>
            </a:r>
            <a:r>
              <a:rPr lang="en-US" sz="3000" b="1" dirty="0">
                <a:solidFill>
                  <a:srgbClr val="00FF00"/>
                </a:solidFill>
              </a:rPr>
              <a:t> </a:t>
            </a:r>
            <a:r>
              <a:rPr lang="en-US" sz="3000" b="1" dirty="0"/>
              <a:t>- a reminding or recollection</a:t>
            </a:r>
          </a:p>
          <a:p>
            <a:pPr marL="1082675" lvl="1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30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V.15 </a:t>
            </a:r>
            <a:r>
              <a:rPr lang="en-US" sz="3000" b="1" dirty="0"/>
              <a:t>- </a:t>
            </a:r>
            <a:r>
              <a:rPr lang="en-US" sz="3000" b="1" i="1" dirty="0" err="1">
                <a:solidFill>
                  <a:srgbClr val="00FF00"/>
                </a:solidFill>
              </a:rPr>
              <a:t>mneme</a:t>
            </a:r>
            <a:r>
              <a:rPr lang="en-US" sz="3000" b="1" dirty="0"/>
              <a:t> - memory</a:t>
            </a:r>
          </a:p>
          <a:p>
            <a:pPr marL="534988" indent="-53498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Hence, the </a:t>
            </a:r>
            <a:r>
              <a:rPr lang="en-US" sz="3000" dirty="0" smtClean="0">
                <a:solidFill>
                  <a:srgbClr val="FFFF00"/>
                </a:solidFill>
              </a:rPr>
              <a:t>“power” </a:t>
            </a:r>
            <a:r>
              <a:rPr lang="en-US" sz="3000" dirty="0"/>
              <a:t>(</a:t>
            </a:r>
            <a:r>
              <a:rPr lang="en-US" sz="3000" i="1" dirty="0" err="1"/>
              <a:t>dunamis</a:t>
            </a:r>
            <a:r>
              <a:rPr lang="en-US" sz="3000" dirty="0"/>
              <a:t>) and 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“coming” </a:t>
            </a:r>
            <a:r>
              <a:rPr lang="en-US" sz="3000" dirty="0"/>
              <a:t>(</a:t>
            </a:r>
            <a:r>
              <a:rPr lang="en-US" sz="3000" i="1" dirty="0" err="1"/>
              <a:t>parousia</a:t>
            </a:r>
            <a:r>
              <a:rPr lang="en-US" sz="3000" dirty="0"/>
              <a:t> - being near; presence) of Christ was made known by eyewitnesses.</a:t>
            </a:r>
          </a:p>
          <a:p>
            <a:pPr marL="534988" indent="-534988" algn="ctr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3000" i="1" dirty="0" smtClean="0">
                <a:solidFill>
                  <a:srgbClr val="00FF00"/>
                </a:solidFill>
                <a:latin typeface="Bookman Old Style" pitchFamily="18" charset="0"/>
              </a:rPr>
              <a:t>“We </a:t>
            </a:r>
            <a:r>
              <a:rPr lang="en-US" sz="3000" i="1" dirty="0">
                <a:solidFill>
                  <a:srgbClr val="00FF00"/>
                </a:solidFill>
                <a:latin typeface="Bookman Old Style" pitchFamily="18" charset="0"/>
              </a:rPr>
              <a:t>have not followed cunningly devised </a:t>
            </a:r>
            <a:r>
              <a:rPr lang="en-US" sz="3000" i="1" dirty="0" smtClean="0">
                <a:solidFill>
                  <a:srgbClr val="00FF00"/>
                </a:solidFill>
                <a:latin typeface="Bookman Old Style" pitchFamily="18" charset="0"/>
              </a:rPr>
              <a:t>fables”</a:t>
            </a:r>
            <a:endParaRPr lang="en-AU" sz="3000" dirty="0">
              <a:solidFill>
                <a:srgbClr val="00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Transfiguration of Christ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565"/>
            <a:ext cx="9144000" cy="765175"/>
          </a:xfrm>
        </p:spPr>
        <p:txBody>
          <a:bodyPr/>
          <a:lstStyle/>
          <a:p>
            <a:r>
              <a:rPr lang="en-US" sz="4400" dirty="0" smtClean="0"/>
              <a:t>“</a:t>
            </a:r>
            <a:r>
              <a:rPr lang="en-US" sz="4400" dirty="0" err="1" smtClean="0"/>
              <a:t>Honour</a:t>
            </a:r>
            <a:r>
              <a:rPr lang="en-US" sz="4400" dirty="0" smtClean="0"/>
              <a:t> and Glory”</a:t>
            </a:r>
            <a:endParaRPr lang="en-US" sz="44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40" y="741791"/>
            <a:ext cx="8713788" cy="1651388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Pet. 1:17 </a:t>
            </a:r>
            <a:r>
              <a:rPr lang="en-US" sz="3200" dirty="0" smtClean="0"/>
              <a:t>– </a:t>
            </a:r>
            <a:r>
              <a:rPr lang="en-US" sz="3200" dirty="0" smtClean="0">
                <a:latin typeface="Bookman Old Style" pitchFamily="18" charset="0"/>
              </a:rPr>
              <a:t>“For he received from God the Father </a:t>
            </a:r>
            <a:r>
              <a:rPr lang="en-US" sz="3200" dirty="0" err="1" smtClean="0">
                <a:solidFill>
                  <a:srgbClr val="00FF00"/>
                </a:solidFill>
                <a:latin typeface="Bookman Old Style" pitchFamily="18" charset="0"/>
              </a:rPr>
              <a:t>honour</a:t>
            </a:r>
            <a:r>
              <a:rPr lang="en-US" sz="3200" dirty="0" smtClean="0">
                <a:solidFill>
                  <a:srgbClr val="00FF00"/>
                </a:solidFill>
                <a:latin typeface="Bookman Old Style" pitchFamily="18" charset="0"/>
              </a:rPr>
              <a:t> and glory </a:t>
            </a:r>
            <a:r>
              <a:rPr lang="en-US" sz="3200" dirty="0" smtClean="0"/>
              <a:t>(</a:t>
            </a:r>
            <a:r>
              <a:rPr lang="en-US" sz="3200" i="1" dirty="0" smtClean="0">
                <a:solidFill>
                  <a:srgbClr val="FFFF00"/>
                </a:solidFill>
              </a:rPr>
              <a:t>time </a:t>
            </a:r>
            <a:r>
              <a:rPr lang="en-US" sz="3200" i="1" dirty="0" err="1" smtClean="0">
                <a:solidFill>
                  <a:srgbClr val="FFFF00"/>
                </a:solidFill>
              </a:rPr>
              <a:t>kai</a:t>
            </a:r>
            <a:r>
              <a:rPr lang="en-US" sz="3200" i="1" dirty="0" smtClean="0">
                <a:solidFill>
                  <a:srgbClr val="FFFF00"/>
                </a:solidFill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</a:rPr>
              <a:t>doxa</a:t>
            </a:r>
            <a:r>
              <a:rPr lang="en-US" sz="3200" dirty="0" smtClean="0"/>
              <a:t>)</a:t>
            </a:r>
            <a:r>
              <a:rPr lang="en-US" sz="3200" dirty="0" smtClean="0">
                <a:latin typeface="Bookman Old Style" pitchFamily="18" charset="0"/>
              </a:rPr>
              <a:t>…”</a:t>
            </a:r>
          </a:p>
        </p:txBody>
      </p:sp>
      <p:pic>
        <p:nvPicPr>
          <p:cNvPr id="5" name="Picture 4" descr="High priest's gar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5" y="1869628"/>
            <a:ext cx="2195736" cy="4988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871" y="2132856"/>
            <a:ext cx="6646377" cy="480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lvl="0" indent="-531813" algn="just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kumimoji="0" lang="en-US" sz="3200" b="1" kern="0" dirty="0" smtClean="0">
                <a:ln w="22225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"/>
              </a:rPr>
              <a:t>Heb. 2:9</a:t>
            </a:r>
            <a:r>
              <a:rPr kumimoji="0" lang="en-US" sz="3200" b="1" kern="0" dirty="0" smtClean="0">
                <a:solidFill>
                  <a:srgbClr val="FFFFFF"/>
                </a:solidFill>
                <a:latin typeface="Arial"/>
              </a:rPr>
              <a:t> – </a:t>
            </a:r>
            <a:r>
              <a:rPr kumimoji="0" lang="en-US" sz="3200" b="1" kern="0" dirty="0" smtClean="0">
                <a:solidFill>
                  <a:srgbClr val="FFFFFF"/>
                </a:solidFill>
                <a:latin typeface="Bookman Old Style" pitchFamily="18" charset="0"/>
              </a:rPr>
              <a:t>“But we see Jesus ....crowned with </a:t>
            </a:r>
            <a:r>
              <a:rPr kumimoji="0" lang="en-US" sz="3200" b="1" kern="0" dirty="0" smtClean="0">
                <a:solidFill>
                  <a:srgbClr val="00FF00"/>
                </a:solidFill>
                <a:latin typeface="Bookman Old Style" pitchFamily="18" charset="0"/>
              </a:rPr>
              <a:t>glory and </a:t>
            </a:r>
            <a:r>
              <a:rPr kumimoji="0" lang="en-US" sz="3200" b="1" kern="0" dirty="0" err="1" smtClean="0">
                <a:solidFill>
                  <a:srgbClr val="00FF00"/>
                </a:solidFill>
                <a:latin typeface="Bookman Old Style" pitchFamily="18" charset="0"/>
              </a:rPr>
              <a:t>honour</a:t>
            </a:r>
            <a:r>
              <a:rPr kumimoji="0" lang="en-US" sz="3200" b="1" kern="0" dirty="0" smtClean="0">
                <a:solidFill>
                  <a:srgbClr val="FFFFFF"/>
                </a:solidFill>
                <a:latin typeface="Bookman Old Style" pitchFamily="18" charset="0"/>
              </a:rPr>
              <a:t> </a:t>
            </a:r>
            <a:r>
              <a:rPr kumimoji="0" lang="en-US" sz="3200" b="1" kern="0" dirty="0" smtClean="0">
                <a:solidFill>
                  <a:srgbClr val="FFFFFF"/>
                </a:solidFill>
                <a:latin typeface="Arial"/>
              </a:rPr>
              <a:t>(</a:t>
            </a:r>
            <a:r>
              <a:rPr kumimoji="0" lang="en-US" sz="3200" b="1" i="1" kern="0" dirty="0" err="1" smtClean="0">
                <a:solidFill>
                  <a:srgbClr val="FFFF00"/>
                </a:solidFill>
                <a:latin typeface="Arial"/>
              </a:rPr>
              <a:t>doxa</a:t>
            </a:r>
            <a:r>
              <a:rPr kumimoji="0" lang="en-US" sz="3200" b="1" i="1" kern="0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kumimoji="0" lang="en-US" sz="3200" b="1" i="1" kern="0" dirty="0" err="1" smtClean="0">
                <a:solidFill>
                  <a:srgbClr val="FFFF00"/>
                </a:solidFill>
                <a:latin typeface="Arial"/>
              </a:rPr>
              <a:t>kai</a:t>
            </a:r>
            <a:r>
              <a:rPr kumimoji="0" lang="en-US" sz="3200" b="1" i="1" kern="0" dirty="0" smtClean="0">
                <a:solidFill>
                  <a:srgbClr val="FFFF00"/>
                </a:solidFill>
                <a:latin typeface="Arial"/>
              </a:rPr>
              <a:t> time</a:t>
            </a:r>
            <a:r>
              <a:rPr kumimoji="0" lang="en-US" sz="3200" b="1" kern="0" dirty="0" smtClean="0">
                <a:solidFill>
                  <a:srgbClr val="FFFFFF"/>
                </a:solidFill>
                <a:latin typeface="Arial"/>
              </a:rPr>
              <a:t>)</a:t>
            </a:r>
            <a:r>
              <a:rPr kumimoji="0" lang="en-US" sz="3200" b="1" kern="0" dirty="0" smtClean="0">
                <a:solidFill>
                  <a:srgbClr val="FFFFFF"/>
                </a:solidFill>
                <a:latin typeface="Bookman Old Style" pitchFamily="18" charset="0"/>
              </a:rPr>
              <a:t>…”</a:t>
            </a:r>
          </a:p>
          <a:p>
            <a:pPr marL="531813" lvl="0" indent="-531813" algn="just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kumimoji="0" lang="en-US" sz="3200" b="1" kern="0" dirty="0" smtClean="0">
                <a:ln w="22225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"/>
              </a:rPr>
              <a:t>Ex. 28:2</a:t>
            </a:r>
            <a:r>
              <a:rPr kumimoji="0" lang="en-US" sz="3200" b="1" kern="0" dirty="0" smtClean="0">
                <a:solidFill>
                  <a:srgbClr val="FFFFFF"/>
                </a:solidFill>
                <a:latin typeface="Arial"/>
              </a:rPr>
              <a:t> – </a:t>
            </a:r>
            <a:r>
              <a:rPr kumimoji="0" lang="en-US" sz="3200" b="1" kern="0" dirty="0" smtClean="0">
                <a:solidFill>
                  <a:srgbClr val="FFFFFF"/>
                </a:solidFill>
                <a:latin typeface="Bookman Old Style" pitchFamily="18" charset="0"/>
              </a:rPr>
              <a:t>“And thou </a:t>
            </a:r>
            <a:r>
              <a:rPr kumimoji="0" lang="en-US" sz="3200" b="1" kern="0" dirty="0" err="1" smtClean="0">
                <a:solidFill>
                  <a:srgbClr val="FFFFFF"/>
                </a:solidFill>
                <a:latin typeface="Bookman Old Style" pitchFamily="18" charset="0"/>
              </a:rPr>
              <a:t>shalt</a:t>
            </a:r>
            <a:r>
              <a:rPr kumimoji="0" lang="en-US" sz="3200" b="1" kern="0" dirty="0" smtClean="0">
                <a:solidFill>
                  <a:srgbClr val="FFFFFF"/>
                </a:solidFill>
                <a:latin typeface="Bookman Old Style" pitchFamily="18" charset="0"/>
              </a:rPr>
              <a:t> make holy garments for Aaron thy brother for </a:t>
            </a:r>
            <a:r>
              <a:rPr kumimoji="0" lang="en-US" sz="3200" b="1" kern="0" dirty="0" smtClean="0">
                <a:solidFill>
                  <a:srgbClr val="00FF00"/>
                </a:solidFill>
                <a:latin typeface="Bookman Old Style" pitchFamily="18" charset="0"/>
              </a:rPr>
              <a:t>glory and for beauty</a:t>
            </a:r>
            <a:r>
              <a:rPr kumimoji="0" lang="en-US" sz="3200" b="1" kern="0" dirty="0" smtClean="0">
                <a:solidFill>
                  <a:srgbClr val="FFFFFF"/>
                </a:solidFill>
                <a:latin typeface="Bookman Old Style" pitchFamily="18" charset="0"/>
              </a:rPr>
              <a:t> </a:t>
            </a:r>
            <a:r>
              <a:rPr kumimoji="0" lang="en-US" sz="3200" b="1" kern="0" dirty="0" smtClean="0">
                <a:solidFill>
                  <a:srgbClr val="FFFFFF"/>
                </a:solidFill>
                <a:latin typeface="Arial"/>
              </a:rPr>
              <a:t>(</a:t>
            </a:r>
            <a:r>
              <a:rPr kumimoji="0" lang="en-US" sz="3200" b="1" kern="0" dirty="0" err="1" smtClean="0">
                <a:solidFill>
                  <a:srgbClr val="FFFFFF"/>
                </a:solidFill>
                <a:latin typeface="Arial"/>
              </a:rPr>
              <a:t>Lxx</a:t>
            </a:r>
            <a:r>
              <a:rPr kumimoji="0" lang="en-US" sz="3200" b="1" kern="0" dirty="0" smtClean="0">
                <a:solidFill>
                  <a:srgbClr val="FFFFFF"/>
                </a:solidFill>
                <a:latin typeface="Arial"/>
              </a:rPr>
              <a:t>. - </a:t>
            </a:r>
            <a:r>
              <a:rPr kumimoji="0" lang="en-US" sz="3200" b="1" i="1" kern="0" dirty="0" smtClean="0">
                <a:solidFill>
                  <a:srgbClr val="FFFF00"/>
                </a:solidFill>
                <a:latin typeface="Arial"/>
              </a:rPr>
              <a:t>time </a:t>
            </a:r>
            <a:r>
              <a:rPr kumimoji="0" lang="en-US" sz="3200" b="1" i="1" kern="0" dirty="0" err="1" smtClean="0">
                <a:solidFill>
                  <a:srgbClr val="FFFF00"/>
                </a:solidFill>
                <a:latin typeface="Arial"/>
              </a:rPr>
              <a:t>kai</a:t>
            </a:r>
            <a:r>
              <a:rPr kumimoji="0" lang="en-US" sz="3200" b="1" i="1" kern="0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kumimoji="0" lang="en-US" sz="3200" b="1" i="1" kern="0" dirty="0" err="1" smtClean="0">
                <a:solidFill>
                  <a:srgbClr val="FFFF00"/>
                </a:solidFill>
                <a:latin typeface="Arial"/>
              </a:rPr>
              <a:t>doxa</a:t>
            </a:r>
            <a:r>
              <a:rPr kumimoji="0" lang="en-US" sz="3200" b="1" kern="0" dirty="0" smtClean="0">
                <a:solidFill>
                  <a:srgbClr val="FFFFFF"/>
                </a:solidFill>
                <a:latin typeface="Arial"/>
              </a:rPr>
              <a:t>)</a:t>
            </a:r>
            <a:r>
              <a:rPr kumimoji="0" lang="en-US" sz="3200" b="1" kern="0" dirty="0" smtClean="0">
                <a:solidFill>
                  <a:srgbClr val="FFFFFF"/>
                </a:solidFill>
                <a:latin typeface="Bookman Old Style" pitchFamily="18" charset="0"/>
              </a:rPr>
              <a:t>.”</a:t>
            </a:r>
          </a:p>
          <a:p>
            <a:pPr marL="531813" lvl="0" indent="-531813" algn="r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>
                <a:srgbClr val="FFFF00"/>
              </a:buClr>
            </a:pPr>
            <a:r>
              <a:rPr kumimoji="0" lang="en-US" sz="3200" kern="0" dirty="0" smtClean="0">
                <a:solidFill>
                  <a:srgbClr val="00FF00"/>
                </a:solidFill>
                <a:latin typeface="Impact" pitchFamily="34" charset="0"/>
              </a:rPr>
              <a:t>The “garments” of the High Priest</a:t>
            </a:r>
          </a:p>
          <a:p>
            <a:pPr algn="just">
              <a:lnSpc>
                <a:spcPct val="95000"/>
              </a:lnSpc>
              <a:spcAft>
                <a:spcPts val="2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7384"/>
            <a:ext cx="9144000" cy="131305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 smtClean="0"/>
              <a:t>Unity in the Body of Christ </a:t>
            </a:r>
            <a:r>
              <a:rPr lang="en-AU" sz="3600" dirty="0" smtClean="0"/>
              <a:t>Growing up into the head – </a:t>
            </a:r>
            <a:r>
              <a:rPr lang="en-AU" sz="36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Ps. 133:1</a:t>
            </a:r>
            <a:endParaRPr lang="en-AU" sz="36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550" y="1357355"/>
            <a:ext cx="8782938" cy="5040561"/>
          </a:xfrm>
        </p:spPr>
        <p:txBody>
          <a:bodyPr/>
          <a:lstStyle/>
          <a:p>
            <a:pPr marL="0" indent="0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3400" dirty="0" smtClean="0">
                <a:ln w="19050">
                  <a:solidFill>
                    <a:schemeClr val="tx1"/>
                  </a:solidFill>
                </a:ln>
                <a:solidFill>
                  <a:srgbClr val="00FFFF"/>
                </a:solidFill>
                <a:latin typeface="Bookman Old Style" pitchFamily="18" charset="0"/>
              </a:rPr>
              <a:t>&lt;A Song of degrees of David.&gt; Behold, how good and how pleasant it is for brethren to dwell together in unity!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“degrees” </a:t>
            </a:r>
            <a:r>
              <a:rPr lang="en-AU" dirty="0" smtClean="0"/>
              <a:t>– </a:t>
            </a:r>
            <a:r>
              <a:rPr lang="en-AU" i="1" dirty="0" err="1" smtClean="0"/>
              <a:t>ma’alah</a:t>
            </a:r>
            <a:r>
              <a:rPr lang="en-AU" dirty="0" smtClean="0"/>
              <a:t> – what comes up, ascent, elevation.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“pleasant” </a:t>
            </a:r>
            <a:r>
              <a:rPr lang="en-AU" dirty="0" smtClean="0"/>
              <a:t>– </a:t>
            </a:r>
            <a:r>
              <a:rPr lang="en-AU" i="1" dirty="0" err="1" smtClean="0"/>
              <a:t>na’iym</a:t>
            </a:r>
            <a:r>
              <a:rPr lang="en-AU" dirty="0" smtClean="0"/>
              <a:t> – delightful (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Roth.</a:t>
            </a:r>
            <a:r>
              <a:rPr lang="en-AU" dirty="0" smtClean="0"/>
              <a:t>), pleasant, lovely, agreeable.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“dwell” </a:t>
            </a:r>
            <a:r>
              <a:rPr lang="en-AU" dirty="0" smtClean="0"/>
              <a:t>– </a:t>
            </a:r>
            <a:r>
              <a:rPr lang="en-AU" i="1" dirty="0" err="1" smtClean="0"/>
              <a:t>yashab</a:t>
            </a:r>
            <a:r>
              <a:rPr lang="en-AU" dirty="0" smtClean="0"/>
              <a:t> – to sit down.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“unity” </a:t>
            </a:r>
            <a:r>
              <a:rPr lang="en-AU" dirty="0" smtClean="0"/>
              <a:t>– </a:t>
            </a:r>
            <a:r>
              <a:rPr lang="en-AU" i="1" dirty="0" err="1" smtClean="0"/>
              <a:t>gam</a:t>
            </a:r>
            <a:r>
              <a:rPr lang="en-AU" i="1" dirty="0" smtClean="0"/>
              <a:t> </a:t>
            </a:r>
            <a:r>
              <a:rPr lang="en-AU" i="1" dirty="0" err="1" smtClean="0"/>
              <a:t>yachad</a:t>
            </a:r>
            <a:r>
              <a:rPr lang="en-AU" i="1" dirty="0" smtClean="0"/>
              <a:t> </a:t>
            </a:r>
            <a:r>
              <a:rPr lang="en-AU" dirty="0" smtClean="0"/>
              <a:t>– Lit. </a:t>
            </a:r>
            <a:r>
              <a:rPr lang="en-AU" dirty="0" smtClean="0">
                <a:solidFill>
                  <a:srgbClr val="FFFF00"/>
                </a:solidFill>
              </a:rPr>
              <a:t>“even as one” </a:t>
            </a:r>
            <a:r>
              <a:rPr lang="en-AU" dirty="0" smtClean="0"/>
              <a:t>(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Roth.</a:t>
            </a:r>
            <a:r>
              <a:rPr lang="en-AU" dirty="0" smtClean="0"/>
              <a:t>) or </a:t>
            </a:r>
            <a:r>
              <a:rPr lang="en-AU" dirty="0" smtClean="0">
                <a:solidFill>
                  <a:srgbClr val="FFFF00"/>
                </a:solidFill>
              </a:rPr>
              <a:t>“even together” </a:t>
            </a:r>
            <a:r>
              <a:rPr lang="en-AU" dirty="0" smtClean="0"/>
              <a:t>(</a:t>
            </a:r>
            <a:r>
              <a:rPr lang="en-AU" dirty="0" err="1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Ygs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.</a:t>
            </a:r>
            <a:r>
              <a:rPr lang="en-AU" dirty="0" smtClean="0"/>
              <a:t>).</a:t>
            </a:r>
            <a:endParaRPr lang="en-US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10187" y="6489700"/>
            <a:ext cx="4335463" cy="323850"/>
          </a:xfrm>
        </p:spPr>
        <p:txBody>
          <a:bodyPr/>
          <a:lstStyle/>
          <a:p>
            <a:r>
              <a:rPr lang="en-AU" dirty="0"/>
              <a:t>The Transfiguration 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156176" cy="836712"/>
          </a:xfrm>
        </p:spPr>
        <p:txBody>
          <a:bodyPr/>
          <a:lstStyle/>
          <a:p>
            <a:r>
              <a:rPr lang="en-AU" sz="44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Ps. 133:2</a:t>
            </a:r>
            <a:endParaRPr lang="en-AU" sz="44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275" y="727935"/>
            <a:ext cx="6102054" cy="3495886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00FF00"/>
                </a:solidFill>
              </a:rPr>
              <a:t>“ointment” </a:t>
            </a:r>
            <a:r>
              <a:rPr lang="en-AU" dirty="0" smtClean="0"/>
              <a:t>– </a:t>
            </a:r>
            <a:r>
              <a:rPr lang="en-AU" i="1" dirty="0" err="1" smtClean="0"/>
              <a:t>shemen</a:t>
            </a:r>
            <a:r>
              <a:rPr lang="en-AU" dirty="0" smtClean="0"/>
              <a:t> – oil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Ex. 30:25-30; Lev. 8:12</a:t>
            </a:r>
            <a:r>
              <a:rPr lang="en-AU" dirty="0" smtClean="0"/>
              <a:t>. </a:t>
            </a: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Symbol for the Word.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“skirts” </a:t>
            </a:r>
            <a:r>
              <a:rPr lang="en-AU" dirty="0" smtClean="0"/>
              <a:t>– </a:t>
            </a:r>
            <a:r>
              <a:rPr lang="en-AU" i="1" dirty="0" err="1" smtClean="0"/>
              <a:t>peh</a:t>
            </a:r>
            <a:r>
              <a:rPr lang="en-AU" dirty="0" smtClean="0"/>
              <a:t> – mouth; i.e. the collar of the ephod. See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Ex. 28:31-32 </a:t>
            </a:r>
            <a:r>
              <a:rPr lang="en-AU" dirty="0" smtClean="0"/>
              <a:t>where “hole” is </a:t>
            </a:r>
            <a:r>
              <a:rPr lang="en-AU" i="1" dirty="0" err="1" smtClean="0"/>
              <a:t>peh</a:t>
            </a:r>
            <a:r>
              <a:rPr lang="en-AU" dirty="0" smtClean="0"/>
              <a:t> (3 </a:t>
            </a:r>
            <a:r>
              <a:rPr lang="en-AU" dirty="0" err="1" smtClean="0"/>
              <a:t>occs</a:t>
            </a:r>
            <a:r>
              <a:rPr lang="en-AU" dirty="0" smtClean="0"/>
              <a:t>.).</a:t>
            </a:r>
            <a:endParaRPr lang="en-AU" dirty="0"/>
          </a:p>
        </p:txBody>
      </p:sp>
      <p:pic>
        <p:nvPicPr>
          <p:cNvPr id="5" name="Picture 4" descr="High priest's gar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5308" y="0"/>
            <a:ext cx="3018692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940152" y="1340768"/>
            <a:ext cx="1368152" cy="1224136"/>
          </a:xfrm>
          <a:prstGeom prst="straightConnector1">
            <a:avLst/>
          </a:prstGeom>
          <a:ln w="1524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10187" y="6489700"/>
            <a:ext cx="4335463" cy="323850"/>
          </a:xfrm>
        </p:spPr>
        <p:txBody>
          <a:bodyPr/>
          <a:lstStyle/>
          <a:p>
            <a:r>
              <a:rPr lang="en-AU" dirty="0"/>
              <a:t>The Transfiguration of Christ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0" y="4138057"/>
            <a:ext cx="6586094" cy="2703029"/>
          </a:xfrm>
          <a:prstGeom prst="rect">
            <a:avLst/>
          </a:prstGeom>
          <a:solidFill>
            <a:schemeClr val="bg1"/>
          </a:solidFill>
        </p:spPr>
        <p:txBody>
          <a:bodyPr wrap="square" lIns="252000" bIns="144000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kumimoji="0" lang="en-US" b="1" dirty="0" smtClean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"/>
              </a:rPr>
              <a:t>Eph. 4:13,15 </a:t>
            </a:r>
            <a:r>
              <a:rPr kumimoji="0" lang="en-US" b="1" dirty="0" smtClean="0">
                <a:solidFill>
                  <a:srgbClr val="FFFFFF"/>
                </a:solidFill>
                <a:latin typeface="Bookman Old Style" pitchFamily="18" charset="0"/>
              </a:rPr>
              <a:t>- Till we all come in the unity of the faith, and of the know-ledge of the Son of God, unto </a:t>
            </a:r>
            <a:r>
              <a:rPr kumimoji="0" lang="en-US" b="1" dirty="0" smtClean="0">
                <a:ln>
                  <a:solidFill>
                    <a:srgbClr val="FFFFFF"/>
                  </a:solidFill>
                </a:ln>
                <a:solidFill>
                  <a:srgbClr val="00FFFF"/>
                </a:solidFill>
                <a:latin typeface="Bookman Old Style" pitchFamily="18" charset="0"/>
              </a:rPr>
              <a:t>a perfect man</a:t>
            </a:r>
            <a:r>
              <a:rPr kumimoji="0" lang="en-US" b="1" dirty="0" smtClean="0">
                <a:solidFill>
                  <a:srgbClr val="FFFFFF"/>
                </a:solidFill>
                <a:latin typeface="Bookman Old Style" pitchFamily="18" charset="0"/>
              </a:rPr>
              <a:t>, unto the measure of </a:t>
            </a:r>
            <a:r>
              <a:rPr kumimoji="0" lang="en-US" b="1" dirty="0" smtClean="0">
                <a:solidFill>
                  <a:srgbClr val="FFFF00"/>
                </a:solidFill>
                <a:latin typeface="Bookman Old Style" pitchFamily="18" charset="0"/>
              </a:rPr>
              <a:t>the stature of the </a:t>
            </a:r>
            <a:r>
              <a:rPr kumimoji="0" lang="en-US" b="1" dirty="0" err="1" smtClean="0">
                <a:solidFill>
                  <a:srgbClr val="FFFF00"/>
                </a:solidFill>
                <a:latin typeface="Bookman Old Style" pitchFamily="18" charset="0"/>
              </a:rPr>
              <a:t>fulness</a:t>
            </a:r>
            <a:r>
              <a:rPr kumimoji="0" lang="en-US" b="1" dirty="0" smtClean="0">
                <a:solidFill>
                  <a:srgbClr val="FFFF00"/>
                </a:solidFill>
                <a:latin typeface="Bookman Old Style" pitchFamily="18" charset="0"/>
              </a:rPr>
              <a:t> of Christ</a:t>
            </a:r>
            <a:r>
              <a:rPr kumimoji="0" lang="en-US" b="1" dirty="0" smtClean="0">
                <a:solidFill>
                  <a:srgbClr val="FFFFFF"/>
                </a:solidFill>
                <a:latin typeface="Bookman Old Style" pitchFamily="18" charset="0"/>
              </a:rPr>
              <a:t>: …But speaking the truth in love, may </a:t>
            </a:r>
            <a:r>
              <a:rPr kumimoji="0" lang="en-US" b="1" dirty="0" smtClean="0">
                <a:solidFill>
                  <a:srgbClr val="00FF00"/>
                </a:solidFill>
                <a:latin typeface="Bookman Old Style" pitchFamily="18" charset="0"/>
              </a:rPr>
              <a:t>grow up into him</a:t>
            </a:r>
            <a:r>
              <a:rPr kumimoji="0" lang="en-US" b="1" dirty="0" smtClean="0">
                <a:solidFill>
                  <a:srgbClr val="FFFFFF"/>
                </a:solidFill>
                <a:latin typeface="Bookman Old Style" pitchFamily="18" charset="0"/>
              </a:rPr>
              <a:t> in all things, which is the </a:t>
            </a:r>
            <a:r>
              <a:rPr kumimoji="0" lang="en-US" b="1" dirty="0" smtClean="0">
                <a:solidFill>
                  <a:srgbClr val="FFFF00"/>
                </a:solidFill>
                <a:latin typeface="Bookman Old Style" pitchFamily="18" charset="0"/>
              </a:rPr>
              <a:t>head</a:t>
            </a:r>
            <a:r>
              <a:rPr kumimoji="0" lang="en-US" b="1" dirty="0" smtClean="0">
                <a:solidFill>
                  <a:srgbClr val="FFFFFF"/>
                </a:solidFill>
                <a:latin typeface="Bookman Old Style" pitchFamily="18" charset="0"/>
              </a:rPr>
              <a:t>, even Christ.</a:t>
            </a:r>
            <a:endParaRPr kumimoji="0" lang="en-US" b="1" dirty="0">
              <a:solidFill>
                <a:srgbClr val="FFFF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156176" cy="908720"/>
          </a:xfrm>
        </p:spPr>
        <p:txBody>
          <a:bodyPr/>
          <a:lstStyle/>
          <a:p>
            <a:r>
              <a:rPr lang="en-AU" sz="44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Ps. 133:3</a:t>
            </a:r>
            <a:endParaRPr lang="en-AU" sz="44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550" y="852630"/>
            <a:ext cx="5974626" cy="5600706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 </a:t>
            </a:r>
            <a:r>
              <a:rPr lang="en-AU" dirty="0" smtClean="0"/>
              <a:t>– </a:t>
            </a:r>
            <a:r>
              <a:rPr lang="en-AU" dirty="0" smtClean="0">
                <a:solidFill>
                  <a:srgbClr val="00FF00"/>
                </a:solidFill>
              </a:rPr>
              <a:t>“dew” </a:t>
            </a:r>
            <a:r>
              <a:rPr lang="en-AU" dirty="0" smtClean="0"/>
              <a:t>– Represents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God’s word </a:t>
            </a:r>
            <a:r>
              <a:rPr lang="en-AU" dirty="0" smtClean="0"/>
              <a:t>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Deut. 32:2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solidFill>
                  <a:srgbClr val="00FF00"/>
                </a:solidFill>
              </a:rPr>
              <a:t>“</a:t>
            </a:r>
            <a:r>
              <a:rPr lang="en-AU" dirty="0" err="1" smtClean="0">
                <a:solidFill>
                  <a:srgbClr val="00FF00"/>
                </a:solidFill>
              </a:rPr>
              <a:t>Hermon</a:t>
            </a:r>
            <a:r>
              <a:rPr lang="en-AU" dirty="0" smtClean="0">
                <a:solidFill>
                  <a:srgbClr val="00FF00"/>
                </a:solidFill>
              </a:rPr>
              <a:t>” </a:t>
            </a:r>
            <a:r>
              <a:rPr lang="en-AU" dirty="0" smtClean="0"/>
              <a:t>– “a sanctuary” (BDB).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solidFill>
                  <a:srgbClr val="00FF00"/>
                </a:solidFill>
              </a:rPr>
              <a:t>“descended” </a:t>
            </a:r>
            <a:r>
              <a:rPr lang="en-AU" dirty="0" smtClean="0"/>
              <a:t>– </a:t>
            </a:r>
            <a:r>
              <a:rPr lang="en-AU" i="1" dirty="0" err="1" smtClean="0"/>
              <a:t>yarad</a:t>
            </a:r>
            <a:r>
              <a:rPr lang="en-AU" dirty="0" smtClean="0"/>
              <a:t> – </a:t>
            </a:r>
            <a:r>
              <a:rPr lang="en-AU" sz="2800" dirty="0" smtClean="0"/>
              <a:t>Translated “ran down” and “went down” in </a:t>
            </a:r>
            <a:r>
              <a:rPr lang="en-AU" sz="28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</a:t>
            </a:r>
            <a:r>
              <a:rPr lang="en-AU" sz="2800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solidFill>
                  <a:srgbClr val="00FF00"/>
                </a:solidFill>
              </a:rPr>
              <a:t>“Zion” </a:t>
            </a:r>
            <a:r>
              <a:rPr lang="en-AU" dirty="0" smtClean="0"/>
              <a:t>– “Conspicuous”.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solidFill>
                  <a:srgbClr val="00FF00"/>
                </a:solidFill>
              </a:rPr>
              <a:t>“forevermore</a:t>
            </a:r>
            <a:r>
              <a:rPr lang="en-AU" dirty="0" smtClean="0"/>
              <a:t>” – </a:t>
            </a:r>
            <a:r>
              <a:rPr lang="en-AU" i="1" dirty="0" smtClean="0"/>
              <a:t>ad </a:t>
            </a:r>
            <a:r>
              <a:rPr lang="en-AU" i="1" dirty="0" err="1" smtClean="0"/>
              <a:t>olam</a:t>
            </a:r>
            <a:r>
              <a:rPr lang="en-AU" i="1" dirty="0" smtClean="0"/>
              <a:t> </a:t>
            </a:r>
            <a:r>
              <a:rPr lang="en-AU" dirty="0" smtClean="0"/>
              <a:t>– i.e. for the hidden period </a:t>
            </a:r>
            <a:r>
              <a:rPr lang="en-AU" sz="2800" dirty="0" smtClean="0"/>
              <a:t>= the Millennium and beyond.</a:t>
            </a:r>
            <a:endParaRPr lang="en-AU" sz="2800" dirty="0"/>
          </a:p>
        </p:txBody>
      </p:sp>
      <p:pic>
        <p:nvPicPr>
          <p:cNvPr id="6" name="Picture 5" descr="Ancient trade routes through Isra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-136907"/>
            <a:ext cx="2987825" cy="6994908"/>
          </a:xfrm>
          <a:prstGeom prst="rect">
            <a:avLst/>
          </a:prstGeom>
        </p:spPr>
      </p:pic>
      <p:pic>
        <p:nvPicPr>
          <p:cNvPr id="5" name="Picture 4" descr="Mt Herm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7" y="1239607"/>
            <a:ext cx="2916000" cy="124608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5724128" y="4581128"/>
            <a:ext cx="1584176" cy="576064"/>
          </a:xfrm>
          <a:prstGeom prst="straightConnector1">
            <a:avLst/>
          </a:prstGeom>
          <a:ln w="1524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igh priest's garments.jpg"/>
          <p:cNvPicPr>
            <a:picLocks noChangeAspect="1"/>
          </p:cNvPicPr>
          <p:nvPr/>
        </p:nvPicPr>
        <p:blipFill>
          <a:blip r:embed="rId4" cstate="print"/>
          <a:srcRect l="6668" r="9499" b="4394"/>
          <a:stretch>
            <a:fillRect/>
          </a:stretch>
        </p:blipFill>
        <p:spPr>
          <a:xfrm>
            <a:off x="7596336" y="2420888"/>
            <a:ext cx="1584176" cy="410445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267744" y="2492896"/>
            <a:ext cx="5832648" cy="144016"/>
          </a:xfrm>
          <a:prstGeom prst="straightConnector1">
            <a:avLst/>
          </a:prstGeom>
          <a:ln w="1524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10187" y="6489700"/>
            <a:ext cx="4335463" cy="323850"/>
          </a:xfrm>
        </p:spPr>
        <p:txBody>
          <a:bodyPr/>
          <a:lstStyle/>
          <a:p>
            <a:r>
              <a:rPr lang="en-AU" dirty="0"/>
              <a:t>The Transfiguration 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The Transfiguration of Christ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/>
              <a:t>Transfiguration</a:t>
            </a:r>
            <a:r>
              <a:rPr lang="en-AU" sz="4400" dirty="0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405" y="787104"/>
            <a:ext cx="8713788" cy="5666232"/>
          </a:xfrm>
        </p:spPr>
        <p:txBody>
          <a:bodyPr/>
          <a:lstStyle/>
          <a:p>
            <a:pPr marL="450850" indent="-45085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>
                <a:solidFill>
                  <a:srgbClr val="00FF00"/>
                </a:solidFill>
              </a:rPr>
              <a:t>“transfiguration” </a:t>
            </a:r>
            <a:r>
              <a:rPr lang="en-US" sz="3000" dirty="0"/>
              <a:t>- </a:t>
            </a:r>
            <a:r>
              <a:rPr lang="en-US" sz="3000" i="1" dirty="0" err="1" smtClean="0"/>
              <a:t>metamorphoo</a:t>
            </a:r>
            <a:r>
              <a:rPr lang="en-US" sz="3000" dirty="0" smtClean="0"/>
              <a:t> </a:t>
            </a:r>
            <a:r>
              <a:rPr lang="en-US" sz="3000" dirty="0"/>
              <a:t>(Eng. </a:t>
            </a: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metamorphosis</a:t>
            </a:r>
            <a:r>
              <a:rPr lang="en-US" sz="3000" dirty="0"/>
              <a:t>) = to change the form, to transform.</a:t>
            </a:r>
          </a:p>
          <a:p>
            <a:pPr marL="450850" indent="-45085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There are only four occurrences of the word in the N.T. - 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17:2; Mark 9:2; Rom. 12:2; 2 Cor</a:t>
            </a:r>
            <a:r>
              <a:rPr lang="en-US" sz="3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 3:18</a:t>
            </a:r>
            <a:r>
              <a:rPr lang="en-US" sz="3000" dirty="0" smtClean="0"/>
              <a:t> </a:t>
            </a:r>
            <a:r>
              <a:rPr lang="en-US" sz="2400" dirty="0" smtClean="0"/>
              <a:t>(first </a:t>
            </a:r>
            <a:r>
              <a:rPr lang="en-US" sz="2400" dirty="0"/>
              <a:t>two of the </a:t>
            </a:r>
            <a:r>
              <a:rPr lang="en-US" sz="2400" dirty="0" smtClean="0"/>
              <a:t>transfiguration </a:t>
            </a:r>
            <a:r>
              <a:rPr lang="en-US" sz="2400" dirty="0"/>
              <a:t>of Christ).</a:t>
            </a:r>
          </a:p>
          <a:p>
            <a:pPr marL="450850" indent="-45085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Rom. 12:2 </a:t>
            </a:r>
            <a:r>
              <a:rPr lang="en-US" sz="3000" dirty="0" smtClean="0"/>
              <a:t>– </a:t>
            </a:r>
            <a:r>
              <a:rPr lang="en-US" sz="3000" dirty="0" smtClean="0">
                <a:solidFill>
                  <a:srgbClr val="00FF00"/>
                </a:solidFill>
              </a:rPr>
              <a:t>“transformed” </a:t>
            </a:r>
            <a:r>
              <a:rPr lang="en-US" sz="3000" dirty="0"/>
              <a:t>= The transformation of the mind by renewal of thinking processes.</a:t>
            </a:r>
          </a:p>
          <a:p>
            <a:pPr marL="450850" indent="-45085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Cor. 3:18 </a:t>
            </a:r>
            <a:r>
              <a:rPr lang="en-US" sz="3000" dirty="0" smtClean="0"/>
              <a:t>– </a:t>
            </a:r>
            <a:r>
              <a:rPr lang="en-US" sz="3000" dirty="0" smtClean="0">
                <a:solidFill>
                  <a:srgbClr val="00FF00"/>
                </a:solidFill>
              </a:rPr>
              <a:t>“changed”</a:t>
            </a:r>
            <a:r>
              <a:rPr lang="en-US" sz="3000" dirty="0" smtClean="0"/>
              <a:t> </a:t>
            </a:r>
            <a:r>
              <a:rPr lang="en-US" sz="3000" dirty="0"/>
              <a:t>= The </a:t>
            </a:r>
            <a:r>
              <a:rPr lang="en-US" sz="3000" dirty="0" smtClean="0"/>
              <a:t>transform-</a:t>
            </a:r>
            <a:r>
              <a:rPr lang="en-US" sz="3000" dirty="0" err="1" smtClean="0"/>
              <a:t>ation</a:t>
            </a:r>
            <a:r>
              <a:rPr lang="en-US" sz="3000" dirty="0" smtClean="0"/>
              <a:t> </a:t>
            </a:r>
            <a:r>
              <a:rPr lang="en-US" sz="3000" dirty="0"/>
              <a:t>of character by mirroring the character of Christ.</a:t>
            </a:r>
            <a:endParaRPr lang="en-AU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Transfiguration of Christ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710"/>
            <a:ext cx="9144000" cy="1268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/>
              <a:t>The </a:t>
            </a:r>
            <a:r>
              <a:rPr lang="en-US" sz="4400" dirty="0" smtClean="0"/>
              <a:t>limitations </a:t>
            </a:r>
            <a:r>
              <a:rPr lang="en-US" sz="4400" dirty="0"/>
              <a:t>of </a:t>
            </a:r>
            <a:r>
              <a:rPr lang="en-US" sz="4400" dirty="0" smtClean="0"/>
              <a:t>miracles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2 Peter 1</a:t>
            </a:r>
            <a:endParaRPr lang="en-AU" sz="36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823" y="1169265"/>
            <a:ext cx="8785225" cy="5327650"/>
          </a:xfrm>
        </p:spPr>
        <p:txBody>
          <a:bodyPr/>
          <a:lstStyle/>
          <a:p>
            <a:pPr marL="444500" indent="-444500" defTabSz="806450">
              <a:tabLst>
                <a:tab pos="538163" algn="l"/>
              </a:tabLst>
            </a:pPr>
            <a:r>
              <a:rPr lang="en-US" sz="3000" dirty="0">
                <a:solidFill>
                  <a:srgbClr val="00FF00"/>
                </a:solidFill>
              </a:rPr>
              <a:t>Miracles provide assurance</a:t>
            </a:r>
            <a:r>
              <a:rPr lang="en-US" dirty="0"/>
              <a:t>, they do not:</a:t>
            </a:r>
          </a:p>
          <a:p>
            <a:pPr marL="900113" lvl="1" indent="-457200" defTabSz="806450">
              <a:buClr>
                <a:srgbClr val="FFCC00"/>
              </a:buClr>
              <a:buSzPct val="90000"/>
              <a:buFont typeface="Wingdings" pitchFamily="2" charset="2"/>
              <a:buChar char="Ø"/>
              <a:tabLst>
                <a:tab pos="538163" algn="l"/>
              </a:tabLst>
            </a:pPr>
            <a:r>
              <a:rPr lang="en-US" sz="2800" b="1" dirty="0">
                <a:solidFill>
                  <a:srgbClr val="FFFF00"/>
                </a:solidFill>
              </a:rPr>
              <a:t>Create faith</a:t>
            </a:r>
            <a:r>
              <a:rPr lang="en-US" sz="2800" b="1" dirty="0"/>
              <a:t> </a:t>
            </a:r>
            <a:r>
              <a:rPr lang="en-US" sz="2800" b="1" dirty="0" smtClean="0"/>
              <a:t>(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99FF99"/>
                </a:solidFill>
                <a:latin typeface="Bookman Old Style" pitchFamily="18" charset="0"/>
              </a:rPr>
              <a:t>“Faith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99FF99"/>
                </a:solidFill>
                <a:latin typeface="Bookman Old Style" pitchFamily="18" charset="0"/>
              </a:rPr>
              <a:t>comes by hearing, and hearing by the Word of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99FF99"/>
                </a:solidFill>
                <a:latin typeface="Bookman Old Style" pitchFamily="18" charset="0"/>
              </a:rPr>
              <a:t>God”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800" b="1" dirty="0"/>
              <a:t>- </a:t>
            </a:r>
            <a:r>
              <a:rPr lang="en-US" sz="28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Rom.10:17</a:t>
            </a:r>
            <a:r>
              <a:rPr lang="en-US" sz="2800" b="1" dirty="0"/>
              <a:t>) – The final objective - "knowledge" (</a:t>
            </a:r>
            <a:r>
              <a:rPr lang="en-US" sz="2800" b="1" i="1" dirty="0" err="1"/>
              <a:t>epignosis</a:t>
            </a:r>
            <a:r>
              <a:rPr lang="en-US" sz="2800" b="1" dirty="0"/>
              <a:t> - exact knowledge; full discernment) - </a:t>
            </a:r>
            <a:r>
              <a:rPr lang="en-US" sz="28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Peter 1:2-3,8</a:t>
            </a:r>
            <a:r>
              <a:rPr lang="en-US" sz="2800" b="1" dirty="0">
                <a:effectLst>
                  <a:outerShdw blurRad="38100" dist="38100" dir="2700000" algn="tl">
                    <a:srgbClr val="800000"/>
                  </a:outerShdw>
                </a:effectLst>
              </a:rPr>
              <a:t>.</a:t>
            </a:r>
          </a:p>
          <a:p>
            <a:pPr marL="442913" indent="-442913" defTabSz="806450">
              <a:spcBef>
                <a:spcPct val="40000"/>
              </a:spcBef>
              <a:tabLst>
                <a:tab pos="538163" algn="l"/>
              </a:tabLst>
            </a:pPr>
            <a:r>
              <a:rPr lang="en-US" sz="3000" dirty="0">
                <a:solidFill>
                  <a:srgbClr val="00FF00"/>
                </a:solidFill>
              </a:rPr>
              <a:t>Miracles create awe and respect</a:t>
            </a:r>
            <a:r>
              <a:rPr lang="en-US" dirty="0"/>
              <a:t>, they do not:</a:t>
            </a:r>
          </a:p>
          <a:p>
            <a:pPr marL="900113" lvl="1" indent="-457200" defTabSz="806450">
              <a:buClr>
                <a:srgbClr val="FFFF00"/>
              </a:buClr>
              <a:buSzPct val="90000"/>
              <a:buFont typeface="Wingdings" pitchFamily="2" charset="2"/>
              <a:buChar char="Ø"/>
              <a:tabLst>
                <a:tab pos="538163" algn="l"/>
              </a:tabLst>
            </a:pPr>
            <a:r>
              <a:rPr lang="en-US" sz="2800" b="1" dirty="0">
                <a:solidFill>
                  <a:srgbClr val="FFFF00"/>
                </a:solidFill>
              </a:rPr>
              <a:t>Change character for the better.</a:t>
            </a:r>
            <a:r>
              <a:rPr lang="en-US" sz="2800" b="1" dirty="0"/>
              <a:t> Character is developed by stages springing out of faith (</a:t>
            </a:r>
            <a:r>
              <a:rPr lang="en-US" sz="28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v.5-7</a:t>
            </a:r>
            <a:r>
              <a:rPr lang="en-US" sz="2800" b="1" dirty="0"/>
              <a:t>) - the operative power is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66FF99"/>
                </a:solidFill>
              </a:rPr>
              <a:t>“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66FF99"/>
                </a:solidFill>
                <a:latin typeface="Bookman Old Style" pitchFamily="18" charset="0"/>
              </a:rPr>
              <a:t>a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66FF99"/>
                </a:solidFill>
                <a:latin typeface="Bookman Old Style" pitchFamily="18" charset="0"/>
              </a:rPr>
              <a:t>more sure word of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66FF99"/>
                </a:solidFill>
                <a:latin typeface="Bookman Old Style" pitchFamily="18" charset="0"/>
              </a:rPr>
              <a:t>teaching”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 </a:t>
            </a:r>
            <a:r>
              <a:rPr lang="en-US" sz="2800" b="1" dirty="0"/>
              <a:t>(</a:t>
            </a:r>
            <a:r>
              <a:rPr lang="en-US" sz="28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v.19</a:t>
            </a:r>
            <a:r>
              <a:rPr lang="en-US" sz="2800" b="1" dirty="0"/>
              <a:t>).</a:t>
            </a:r>
            <a:endParaRPr lang="en-A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sz="4400" dirty="0" smtClean="0"/>
              <a:t>Our times! 1967 - </a:t>
            </a:r>
            <a:r>
              <a:rPr lang="en-AU" sz="44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Luke 21:24</a:t>
            </a:r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693761"/>
            <a:ext cx="8642350" cy="6092825"/>
          </a:xfrm>
        </p:spPr>
        <p:txBody>
          <a:bodyPr/>
          <a:lstStyle/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en-US" sz="3200" dirty="0" smtClean="0">
                <a:latin typeface="Bookman Old Style" pitchFamily="18" charset="0"/>
              </a:rPr>
              <a:t>And </a:t>
            </a:r>
            <a:r>
              <a:rPr lang="en-US" sz="3200" dirty="0">
                <a:latin typeface="Bookman Old Style" pitchFamily="18" charset="0"/>
              </a:rPr>
              <a:t>they </a:t>
            </a:r>
            <a:r>
              <a:rPr lang="en-US" sz="3200" dirty="0">
                <a:solidFill>
                  <a:srgbClr val="FFFF00"/>
                </a:solidFill>
                <a:latin typeface="Bookman Old Style" pitchFamily="18" charset="0"/>
              </a:rPr>
              <a:t>(the Jews)</a:t>
            </a:r>
            <a:r>
              <a:rPr lang="en-US" sz="3200" dirty="0">
                <a:latin typeface="Bookman Old Style" pitchFamily="18" charset="0"/>
              </a:rPr>
              <a:t> shall fall by the edge of the sword, and shall be led away captive into all nations: and Jerusalem shall be trodden down of the Gentiles, </a:t>
            </a:r>
            <a:r>
              <a:rPr lang="en-US" sz="3200" dirty="0">
                <a:solidFill>
                  <a:srgbClr val="00FF00"/>
                </a:solidFill>
                <a:latin typeface="Bookman Old Style" pitchFamily="18" charset="0"/>
              </a:rPr>
              <a:t>until</a:t>
            </a:r>
            <a:r>
              <a:rPr lang="en-US" sz="3200" dirty="0">
                <a:latin typeface="Bookman Old Style" pitchFamily="18" charset="0"/>
              </a:rPr>
              <a:t> the times of the Gentiles be fulfilled.</a:t>
            </a:r>
            <a:endParaRPr lang="en-AU" sz="3200" dirty="0">
              <a:latin typeface="Bookman Old Style" pitchFamily="18" charset="0"/>
            </a:endParaRPr>
          </a:p>
        </p:txBody>
      </p:sp>
      <p:sp>
        <p:nvSpPr>
          <p:cNvPr id="763908" name="Text Box 4"/>
          <p:cNvSpPr txBox="1">
            <a:spLocks noChangeArrowheads="1"/>
          </p:cNvSpPr>
          <p:nvPr/>
        </p:nvSpPr>
        <p:spPr bwMode="auto">
          <a:xfrm>
            <a:off x="5219700" y="3652838"/>
            <a:ext cx="3744913" cy="3138487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kumimoji="0" lang="en-AU" sz="2800" dirty="0">
                <a:solidFill>
                  <a:srgbClr val="00FF00"/>
                </a:solidFill>
                <a:latin typeface="Impact" pitchFamily="34" charset="0"/>
              </a:rPr>
              <a:t>The 6 Day War in </a:t>
            </a:r>
            <a:r>
              <a:rPr kumimoji="0" lang="en-AU" sz="2800" dirty="0">
                <a:solidFill>
                  <a:srgbClr val="FFFF00"/>
                </a:solidFill>
                <a:latin typeface="Impact" pitchFamily="34" charset="0"/>
              </a:rPr>
              <a:t>June 1967 </a:t>
            </a:r>
            <a:r>
              <a:rPr kumimoji="0" lang="en-AU" sz="2800" dirty="0">
                <a:solidFill>
                  <a:srgbClr val="00FF00"/>
                </a:solidFill>
                <a:latin typeface="Impact" pitchFamily="34" charset="0"/>
              </a:rPr>
              <a:t>saw the recapture of the Old City of Jerusalem by Israel. This was a milestone in the fulfilment of Bible prophecy.</a:t>
            </a:r>
          </a:p>
        </p:txBody>
      </p:sp>
      <p:sp>
        <p:nvSpPr>
          <p:cNvPr id="763909" name="Line 5"/>
          <p:cNvSpPr>
            <a:spLocks noChangeShapeType="1"/>
          </p:cNvSpPr>
          <p:nvPr/>
        </p:nvSpPr>
        <p:spPr bwMode="auto">
          <a:xfrm>
            <a:off x="3924300" y="2997200"/>
            <a:ext cx="3527425" cy="6477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763910" name="Object 6"/>
          <p:cNvGraphicFramePr>
            <a:graphicFrameLocks noChangeAspect="1"/>
          </p:cNvGraphicFramePr>
          <p:nvPr/>
        </p:nvGraphicFramePr>
        <p:xfrm>
          <a:off x="0" y="3663950"/>
          <a:ext cx="5076825" cy="3194050"/>
        </p:xfrm>
        <a:graphic>
          <a:graphicData uri="http://schemas.openxmlformats.org/presentationml/2006/ole">
            <p:oleObj spid="_x0000_s121858" name="Photo Editor Photo" r:id="rId3" imgW="4828571" imgH="30380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8" grpId="0" animBg="1"/>
      <p:bldP spid="7639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Transfiguration of Christ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247"/>
            <a:ext cx="9144000" cy="765175"/>
          </a:xfrm>
        </p:spPr>
        <p:txBody>
          <a:bodyPr/>
          <a:lstStyle/>
          <a:p>
            <a:r>
              <a:rPr lang="en-AU" sz="4400" dirty="0" smtClean="0"/>
              <a:t>A more sure word of teaching!</a:t>
            </a:r>
            <a:endParaRPr lang="en-US" sz="44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95" y="3068960"/>
            <a:ext cx="8796793" cy="3384327"/>
          </a:xfrm>
        </p:spPr>
        <p:txBody>
          <a:bodyPr/>
          <a:lstStyle/>
          <a:p>
            <a:pPr marL="539750" lvl="1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AU" sz="3200" b="1" dirty="0" smtClean="0">
                <a:solidFill>
                  <a:srgbClr val="00FF00"/>
                </a:solidFill>
              </a:rPr>
              <a:t>“more sure” </a:t>
            </a:r>
            <a:r>
              <a:rPr lang="en-AU" sz="3200" b="1" dirty="0" smtClean="0"/>
              <a:t>– </a:t>
            </a:r>
            <a:r>
              <a:rPr lang="en-US" sz="3200" b="1" i="1" dirty="0" err="1" smtClean="0"/>
              <a:t>bebaios</a:t>
            </a:r>
            <a:r>
              <a:rPr lang="en-US" sz="3200" b="1" dirty="0" smtClean="0"/>
              <a:t> - stable, steadfast, firm.</a:t>
            </a:r>
            <a:r>
              <a:rPr lang="en-AU" sz="3200" b="1" dirty="0" smtClean="0">
                <a:ln w="15875"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 Black" pitchFamily="34" charset="0"/>
              </a:rPr>
              <a:t> </a:t>
            </a:r>
            <a:r>
              <a:rPr lang="en-AU" sz="3200" b="0" dirty="0" smtClean="0">
                <a:ln w="15875"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 Black" pitchFamily="34" charset="0"/>
              </a:rPr>
              <a:t> More sure than what? </a:t>
            </a:r>
            <a:endParaRPr lang="en-US" sz="3200" dirty="0" smtClean="0"/>
          </a:p>
          <a:p>
            <a:pPr marL="539750" lvl="1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AU" sz="3200" b="0" dirty="0" smtClean="0">
                <a:solidFill>
                  <a:srgbClr val="FFFF00"/>
                </a:solidFill>
                <a:latin typeface="Arial Black" pitchFamily="34" charset="0"/>
              </a:rPr>
              <a:t>The miracle of the Transfiguration!</a:t>
            </a:r>
          </a:p>
          <a:p>
            <a:pPr marL="539750" lvl="1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AU" sz="3200" b="1" dirty="0" smtClean="0">
                <a:solidFill>
                  <a:srgbClr val="00FF00"/>
                </a:solidFill>
              </a:rPr>
              <a:t>“prophecy” </a:t>
            </a:r>
            <a:r>
              <a:rPr lang="en-AU" sz="3200" b="1" dirty="0" smtClean="0"/>
              <a:t>– </a:t>
            </a:r>
            <a:r>
              <a:rPr lang="en-AU" sz="3200" b="1" i="1" dirty="0" err="1" smtClean="0"/>
              <a:t>prophetikos</a:t>
            </a:r>
            <a:r>
              <a:rPr lang="en-AU" sz="3200" b="1" dirty="0" smtClean="0"/>
              <a:t> – proceeding from a prophet. See </a:t>
            </a:r>
            <a:r>
              <a:rPr lang="en-AU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Pet. 2:1</a:t>
            </a:r>
            <a:r>
              <a:rPr lang="en-AU" sz="3200" b="1" dirty="0" smtClean="0"/>
              <a:t>.</a:t>
            </a:r>
          </a:p>
          <a:p>
            <a:pPr marL="539750" lvl="1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AU" sz="3200" b="1" dirty="0" smtClean="0">
                <a:solidFill>
                  <a:srgbClr val="00FF00"/>
                </a:solidFill>
              </a:rPr>
              <a:t>“hearts” </a:t>
            </a:r>
            <a:r>
              <a:rPr lang="en-AU" sz="3200" b="1" dirty="0" smtClean="0"/>
              <a:t>– </a:t>
            </a:r>
            <a:r>
              <a:rPr lang="en-AU" sz="3200" b="1" dirty="0" smtClean="0">
                <a:ln w="19050"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Where character is formed</a:t>
            </a:r>
            <a:r>
              <a:rPr lang="en-AU" sz="3200" b="1" dirty="0" smtClean="0"/>
              <a:t>.</a:t>
            </a:r>
            <a:endParaRPr lang="en-US" sz="3200" b="1" dirty="0" smtClean="0"/>
          </a:p>
          <a:p>
            <a:pPr marL="746125" lvl="1" indent="-534988">
              <a:spcBef>
                <a:spcPts val="0"/>
              </a:spcBef>
              <a:spcAft>
                <a:spcPts val="600"/>
              </a:spcAft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0116" y="836712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 Pet. 1:19 </a:t>
            </a:r>
            <a:r>
              <a:rPr lang="en-US" sz="2800" b="1" dirty="0" smtClean="0">
                <a:latin typeface="+mn-lt"/>
              </a:rPr>
              <a:t>-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Bookman Old Style" pitchFamily="18" charset="0"/>
              </a:rPr>
              <a:t>We have also </a:t>
            </a:r>
            <a:r>
              <a:rPr lang="en-US" sz="2800" b="1" dirty="0" smtClean="0">
                <a:solidFill>
                  <a:srgbClr val="00FF00"/>
                </a:solidFill>
                <a:latin typeface="Bookman Old Style" pitchFamily="18" charset="0"/>
              </a:rPr>
              <a:t>a more sure word </a:t>
            </a:r>
            <a:r>
              <a:rPr lang="en-US" sz="2800" b="1" dirty="0" smtClean="0">
                <a:latin typeface="Bookman Old Style" pitchFamily="18" charset="0"/>
              </a:rPr>
              <a:t>of </a:t>
            </a:r>
            <a:r>
              <a:rPr lang="en-US" sz="2800" b="1" dirty="0" smtClean="0">
                <a:solidFill>
                  <a:srgbClr val="00FF00"/>
                </a:solidFill>
                <a:latin typeface="Bookman Old Style" pitchFamily="18" charset="0"/>
              </a:rPr>
              <a:t>prophecy</a:t>
            </a:r>
            <a:r>
              <a:rPr lang="en-US" sz="2800" b="1" dirty="0" smtClean="0">
                <a:latin typeface="Bookman Old Style" pitchFamily="18" charset="0"/>
              </a:rPr>
              <a:t>; whereunto ye do well that ye take heed, </a:t>
            </a:r>
            <a:r>
              <a:rPr lang="en-US" sz="2800" b="1" dirty="0" smtClean="0">
                <a:solidFill>
                  <a:srgbClr val="FFFF00"/>
                </a:solidFill>
                <a:latin typeface="Bookman Old Style" pitchFamily="18" charset="0"/>
              </a:rPr>
              <a:t>(as unto a light that </a:t>
            </a:r>
            <a:r>
              <a:rPr lang="en-US" sz="2800" b="1" dirty="0" err="1" smtClean="0">
                <a:solidFill>
                  <a:srgbClr val="FFFF00"/>
                </a:solidFill>
                <a:latin typeface="Bookman Old Style" pitchFamily="18" charset="0"/>
              </a:rPr>
              <a:t>shineth</a:t>
            </a:r>
            <a:r>
              <a:rPr lang="en-US" sz="2800" b="1" dirty="0" smtClean="0">
                <a:solidFill>
                  <a:srgbClr val="FFFF00"/>
                </a:solidFill>
                <a:latin typeface="Bookman Old Style" pitchFamily="18" charset="0"/>
              </a:rPr>
              <a:t> in a dark place, until the day dawn, and the day star arise) </a:t>
            </a:r>
            <a:r>
              <a:rPr lang="en-US" sz="2800" b="1" dirty="0" smtClean="0">
                <a:latin typeface="Bookman Old Style" pitchFamily="18" charset="0"/>
              </a:rPr>
              <a:t>in your </a:t>
            </a:r>
            <a:r>
              <a:rPr lang="en-US" sz="2800" b="1" dirty="0" smtClean="0">
                <a:solidFill>
                  <a:srgbClr val="00FF00"/>
                </a:solidFill>
                <a:latin typeface="Bookman Old Style" pitchFamily="18" charset="0"/>
              </a:rPr>
              <a:t>hearts</a:t>
            </a:r>
            <a:r>
              <a:rPr lang="en-US" sz="2800" b="1" dirty="0" smtClean="0"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ophinos bas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731" y="3199035"/>
            <a:ext cx="1907704" cy="189367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The Transfiguration of Christ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5420"/>
            <a:ext cx="9144000" cy="765175"/>
          </a:xfrm>
        </p:spPr>
        <p:txBody>
          <a:bodyPr/>
          <a:lstStyle/>
          <a:p>
            <a:r>
              <a:rPr lang="en-AU" sz="4400" dirty="0" smtClean="0"/>
              <a:t>How many loaves?</a:t>
            </a:r>
            <a:endParaRPr lang="en-US" sz="44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95" y="714750"/>
            <a:ext cx="8713788" cy="5350836"/>
          </a:xfrm>
        </p:spPr>
        <p:txBody>
          <a:bodyPr/>
          <a:lstStyle/>
          <a:p>
            <a:pPr marL="534988" indent="-534988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16:6-12 </a:t>
            </a:r>
            <a:r>
              <a:rPr lang="en-AU" sz="3200" dirty="0" smtClean="0"/>
              <a:t>– The disciples mystified by the Lord’s reference to two miracles.</a:t>
            </a:r>
          </a:p>
          <a:p>
            <a:pPr marL="534988" indent="-534988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Feeding the 5,000 </a:t>
            </a:r>
            <a:r>
              <a:rPr lang="en-AU" sz="3200" dirty="0" smtClean="0"/>
              <a:t>(mostly </a:t>
            </a: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Jews</a:t>
            </a:r>
            <a:r>
              <a:rPr lang="en-AU" sz="3200" dirty="0" smtClean="0"/>
              <a:t>) with 5 (</a:t>
            </a:r>
            <a:r>
              <a:rPr lang="en-AU" sz="3200" dirty="0" smtClean="0">
                <a:solidFill>
                  <a:srgbClr val="FFFF00"/>
                </a:solidFill>
              </a:rPr>
              <a:t>grace</a:t>
            </a:r>
            <a:r>
              <a:rPr lang="en-AU" sz="3200" dirty="0" smtClean="0"/>
              <a:t>) loaves – Took up </a:t>
            </a: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12</a:t>
            </a:r>
            <a:r>
              <a:rPr lang="en-AU" sz="3200" dirty="0" smtClean="0"/>
              <a:t> (= </a:t>
            </a: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Israel</a:t>
            </a:r>
            <a:r>
              <a:rPr lang="en-AU" sz="3200" dirty="0" smtClean="0"/>
              <a:t>) </a:t>
            </a:r>
            <a:r>
              <a:rPr lang="en-AU" sz="3200" dirty="0" smtClean="0">
                <a:solidFill>
                  <a:srgbClr val="00FF00"/>
                </a:solidFill>
              </a:rPr>
              <a:t>“baskets” </a:t>
            </a:r>
            <a:r>
              <a:rPr lang="en-AU" sz="3200" dirty="0" smtClean="0"/>
              <a:t>– </a:t>
            </a:r>
            <a:r>
              <a:rPr lang="en-AU" sz="3200" i="1" dirty="0" err="1" smtClean="0"/>
              <a:t>kophinos</a:t>
            </a:r>
            <a:r>
              <a:rPr lang="en-AU" sz="3200" dirty="0" smtClean="0"/>
              <a:t> – a wicker hand basket. </a:t>
            </a:r>
            <a:r>
              <a:rPr lang="en-AU" dirty="0" smtClean="0"/>
              <a:t>Cp.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Mark 8:19-20</a:t>
            </a:r>
            <a:r>
              <a:rPr lang="en-AU" dirty="0" smtClean="0"/>
              <a:t>.</a:t>
            </a:r>
          </a:p>
          <a:p>
            <a:pPr marL="534988" indent="-534988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Feeding the 4,000 </a:t>
            </a:r>
            <a:r>
              <a:rPr lang="en-AU" sz="3200" dirty="0" smtClean="0"/>
              <a:t>(mostly </a:t>
            </a: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Gentiles</a:t>
            </a:r>
            <a:r>
              <a:rPr lang="en-AU" sz="3200" dirty="0" smtClean="0"/>
              <a:t>) with </a:t>
            </a:r>
            <a:r>
              <a:rPr lang="en-AU" sz="3200" dirty="0" smtClean="0">
                <a:solidFill>
                  <a:srgbClr val="FFFF00"/>
                </a:solidFill>
              </a:rPr>
              <a:t>7</a:t>
            </a:r>
            <a:r>
              <a:rPr lang="en-AU" sz="3200" dirty="0" smtClean="0"/>
              <a:t> (</a:t>
            </a:r>
            <a:r>
              <a:rPr lang="en-AU" sz="3200" dirty="0" smtClean="0">
                <a:solidFill>
                  <a:srgbClr val="FFFF00"/>
                </a:solidFill>
              </a:rPr>
              <a:t>covenant</a:t>
            </a:r>
            <a:r>
              <a:rPr lang="en-AU" sz="3200" dirty="0" smtClean="0"/>
              <a:t>) loaves – Took up </a:t>
            </a:r>
            <a:r>
              <a:rPr lang="en-AU" sz="3200" dirty="0" smtClean="0">
                <a:solidFill>
                  <a:srgbClr val="FFFF00"/>
                </a:solidFill>
              </a:rPr>
              <a:t>7</a:t>
            </a:r>
            <a:r>
              <a:rPr lang="en-AU" sz="3200" dirty="0" smtClean="0"/>
              <a:t> (</a:t>
            </a:r>
            <a:r>
              <a:rPr lang="en-AU" sz="3200" dirty="0" smtClean="0">
                <a:solidFill>
                  <a:srgbClr val="FFFF00"/>
                </a:solidFill>
              </a:rPr>
              <a:t>Abrahamic Covenant</a:t>
            </a:r>
            <a:r>
              <a:rPr lang="en-AU" sz="3200" dirty="0" smtClean="0"/>
              <a:t>) </a:t>
            </a:r>
            <a:r>
              <a:rPr lang="en-AU" sz="3200" dirty="0" smtClean="0">
                <a:solidFill>
                  <a:srgbClr val="00FF00"/>
                </a:solidFill>
              </a:rPr>
              <a:t>“baskets” </a:t>
            </a:r>
            <a:r>
              <a:rPr lang="en-AU" sz="3200" dirty="0" smtClean="0"/>
              <a:t>– </a:t>
            </a:r>
            <a:r>
              <a:rPr lang="en-AU" sz="3200" i="1" dirty="0" err="1" smtClean="0"/>
              <a:t>spuris</a:t>
            </a:r>
            <a:r>
              <a:rPr lang="en-AU" sz="3200" dirty="0" smtClean="0"/>
              <a:t> – a reed lunch basket, hamper. </a:t>
            </a:r>
            <a:r>
              <a:rPr lang="en-AU" dirty="0" smtClean="0"/>
              <a:t>Could be large </a:t>
            </a:r>
            <a:r>
              <a:rPr lang="en-AU" sz="3200" dirty="0" smtClean="0"/>
              <a:t>– </a:t>
            </a:r>
            <a:r>
              <a:rPr lang="en-AU" dirty="0" smtClean="0"/>
              <a:t>see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Acts 9:25 </a:t>
            </a:r>
            <a:r>
              <a:rPr lang="en-AU" dirty="0" smtClean="0"/>
              <a:t>(Paul).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65" y="6007433"/>
            <a:ext cx="90720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The Gentiles were hungrier than the Jews for his teaching – the Jews preferred the doctrine of the Sadducees and Pharisees – </a:t>
            </a:r>
            <a:r>
              <a:rPr lang="en-AU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  <a:cs typeface="Arial" pitchFamily="34" charset="0"/>
              </a:rPr>
              <a:t>Matt. 15:1-20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Impact" pitchFamily="34" charset="0"/>
              <a:cs typeface="Arial" pitchFamily="34" charset="0"/>
            </a:endParaRPr>
          </a:p>
        </p:txBody>
      </p:sp>
      <p:pic>
        <p:nvPicPr>
          <p:cNvPr id="7" name="Picture 6" descr="reed basket - spu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552054"/>
            <a:ext cx="2919674" cy="202096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img_Ezk_temple_faded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63"/>
            <a:ext cx="9144000" cy="5440362"/>
          </a:xfrm>
          <a:prstGeom prst="rect">
            <a:avLst/>
          </a:prstGeom>
          <a:noFill/>
        </p:spPr>
      </p:pic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5875"/>
            <a:ext cx="4499992" cy="549275"/>
          </a:xfrm>
        </p:spPr>
        <p:txBody>
          <a:bodyPr/>
          <a:lstStyle/>
          <a:p>
            <a:r>
              <a:rPr lang="en-AU" sz="3200" dirty="0" smtClean="0"/>
              <a:t>The transfiguration of Christ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986305"/>
            <a:ext cx="8496944" cy="18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AU" sz="4400" b="1" dirty="0" smtClean="0">
                <a:ln w="22225">
                  <a:solidFill>
                    <a:schemeClr val="bg1"/>
                  </a:solidFill>
                </a:ln>
                <a:solidFill>
                  <a:srgbClr val="FFFF00"/>
                </a:solidFill>
                <a:latin typeface="+mn-lt"/>
              </a:rPr>
              <a:t>Next study </a:t>
            </a:r>
            <a:r>
              <a:rPr lang="en-AU" sz="3200" b="1" dirty="0" smtClean="0">
                <a:ln w="22225">
                  <a:solidFill>
                    <a:schemeClr val="bg1"/>
                  </a:solidFill>
                </a:ln>
                <a:solidFill>
                  <a:srgbClr val="FFFF00"/>
                </a:solidFill>
                <a:latin typeface="+mn-lt"/>
              </a:rPr>
              <a:t>(God willing) </a:t>
            </a:r>
            <a:r>
              <a:rPr lang="en-AU" sz="4400" b="1" dirty="0" smtClean="0">
                <a:ln w="22225">
                  <a:solidFill>
                    <a:schemeClr val="bg1"/>
                  </a:solidFill>
                </a:ln>
                <a:solidFill>
                  <a:srgbClr val="FFFF00"/>
                </a:solidFill>
                <a:latin typeface="+mn-lt"/>
              </a:rPr>
              <a:t>–</a:t>
            </a:r>
          </a:p>
          <a:p>
            <a:pPr algn="ctr">
              <a:lnSpc>
                <a:spcPct val="85000"/>
              </a:lnSpc>
            </a:pPr>
            <a:r>
              <a:rPr lang="en-AU" sz="4400" b="1" dirty="0" smtClean="0">
                <a:ln w="22225">
                  <a:solidFill>
                    <a:schemeClr val="bg1"/>
                  </a:solidFill>
                </a:ln>
                <a:solidFill>
                  <a:srgbClr val="FFFF00"/>
                </a:solidFill>
                <a:latin typeface="+mn-lt"/>
              </a:rPr>
              <a:t>“Upon this rock I will build my ecclesia”</a:t>
            </a:r>
            <a:endParaRPr lang="en-US" sz="4400" b="1" dirty="0">
              <a:ln w="22225">
                <a:solidFill>
                  <a:schemeClr val="bg1"/>
                </a:solidFill>
              </a:ln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611188" y="955528"/>
            <a:ext cx="79629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The Transfiguration of Christ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Transfiguration of Christ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08050"/>
            <a:ext cx="8713788" cy="5616575"/>
          </a:xfrm>
        </p:spPr>
        <p:txBody>
          <a:bodyPr/>
          <a:lstStyle/>
          <a:p>
            <a:pPr marL="534988" indent="-534988">
              <a:spcBef>
                <a:spcPct val="35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250825" y="188913"/>
          <a:ext cx="8713788" cy="6194425"/>
        </p:xfrm>
        <a:graphic>
          <a:graphicData uri="http://schemas.openxmlformats.org/presentationml/2006/ole">
            <p:oleObj spid="_x0000_s75778" name="CorelDRAW! Graphic" r:id="rId3" imgW="9847080" imgH="699948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3370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latin typeface="Arial Narrow" pitchFamily="34" charset="0"/>
              </a:rPr>
              <a:t>The Transfiguration encapsulate our privileges and responsibilities</a:t>
            </a:r>
            <a:endParaRPr lang="en-US" sz="2600" b="1" dirty="0">
              <a:ln w="19050">
                <a:solidFill>
                  <a:schemeClr val="tx1"/>
                </a:solidFill>
              </a:ln>
              <a:solidFill>
                <a:srgbClr val="00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unt_hermon.jpg"/>
          <p:cNvPicPr>
            <a:picLocks noChangeAspect="1"/>
          </p:cNvPicPr>
          <p:nvPr/>
        </p:nvPicPr>
        <p:blipFill>
          <a:blip r:embed="rId2" cstate="print"/>
          <a:srcRect b="8799"/>
          <a:stretch>
            <a:fillRect/>
          </a:stretch>
        </p:blipFill>
        <p:spPr>
          <a:xfrm>
            <a:off x="0" y="603448"/>
            <a:ext cx="9144000" cy="6254552"/>
          </a:xfrm>
          <a:prstGeom prst="rect">
            <a:avLst/>
          </a:prstGeom>
        </p:spPr>
      </p:pic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>
                <a:ln>
                  <a:solidFill>
                    <a:schemeClr val="bg1"/>
                  </a:solidFill>
                </a:ln>
              </a:rPr>
              <a:t>The Transfiguration of Christ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solidFill>
            <a:schemeClr val="bg1"/>
          </a:solidFill>
        </p:spPr>
        <p:txBody>
          <a:bodyPr/>
          <a:lstStyle/>
          <a:p>
            <a:r>
              <a:rPr lang="en-AU" dirty="0" smtClean="0"/>
              <a:t>Mt </a:t>
            </a:r>
            <a:r>
              <a:rPr lang="en-AU" dirty="0" err="1" smtClean="0"/>
              <a:t>Hermon</a:t>
            </a:r>
            <a:r>
              <a:rPr lang="en-AU" dirty="0" smtClean="0"/>
              <a:t> </a:t>
            </a:r>
            <a:r>
              <a:rPr lang="en-AU" sz="3600" dirty="0" smtClean="0"/>
              <a:t>– ‘Sanctuary’ for Christ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83671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Probable site of the Transfiguration of our Lord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00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The Transfiguration of Christ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855"/>
            <a:ext cx="9144000" cy="765175"/>
          </a:xfrm>
        </p:spPr>
        <p:txBody>
          <a:bodyPr/>
          <a:lstStyle/>
          <a:p>
            <a:r>
              <a:rPr lang="en-AU" dirty="0" smtClean="0"/>
              <a:t>Pan’s challenge to the Son of man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390" y="723139"/>
            <a:ext cx="8569647" cy="5759921"/>
          </a:xfrm>
        </p:spPr>
        <p:txBody>
          <a:bodyPr/>
          <a:lstStyle/>
          <a:p>
            <a:pPr marL="0" indent="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16:13 </a:t>
            </a:r>
            <a:r>
              <a:rPr lang="en-US" dirty="0" smtClean="0">
                <a:latin typeface="Bookman Old Style" pitchFamily="18" charset="0"/>
              </a:rPr>
              <a:t>- When Jesus came into the coasts of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Caesarea Philippi</a:t>
            </a:r>
            <a:r>
              <a:rPr lang="en-US" dirty="0" smtClean="0">
                <a:latin typeface="Bookman Old Style" pitchFamily="18" charset="0"/>
              </a:rPr>
              <a:t>, he asked his disciples, saying, Whom do men say that I </a:t>
            </a:r>
            <a:r>
              <a:rPr lang="en-US" dirty="0" smtClean="0">
                <a:solidFill>
                  <a:srgbClr val="00FF00"/>
                </a:solidFill>
                <a:latin typeface="Bookman Old Style" pitchFamily="18" charset="0"/>
              </a:rPr>
              <a:t>the Son of man</a:t>
            </a:r>
            <a:r>
              <a:rPr lang="en-US" dirty="0" smtClean="0">
                <a:latin typeface="Bookman Old Style" pitchFamily="18" charset="0"/>
              </a:rPr>
              <a:t> am?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FFFF00"/>
                </a:solidFill>
              </a:rPr>
              <a:t>3 BC </a:t>
            </a:r>
            <a:r>
              <a:rPr lang="en-US" dirty="0" smtClean="0"/>
              <a:t>Philip the Tetrarch founded a city at </a:t>
            </a:r>
            <a:r>
              <a:rPr lang="en-US" dirty="0" err="1" smtClean="0"/>
              <a:t>Paneas</a:t>
            </a:r>
            <a:r>
              <a:rPr lang="en-US" dirty="0" smtClean="0"/>
              <a:t>, which became the administrative capital of his large </a:t>
            </a:r>
            <a:r>
              <a:rPr lang="en-US" dirty="0" err="1" smtClean="0"/>
              <a:t>tetrarchy</a:t>
            </a:r>
            <a:r>
              <a:rPr lang="en-US" dirty="0" smtClean="0"/>
              <a:t>.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err="1" smtClean="0">
                <a:solidFill>
                  <a:srgbClr val="FFFF00"/>
                </a:solidFill>
              </a:rPr>
              <a:t>Paneas</a:t>
            </a:r>
            <a:r>
              <a:rPr lang="en-AU" dirty="0" smtClean="0"/>
              <a:t> (called in Arabic </a:t>
            </a:r>
            <a:r>
              <a:rPr lang="en-AU" dirty="0" err="1" smtClean="0"/>
              <a:t>Banias</a:t>
            </a:r>
            <a:r>
              <a:rPr lang="en-AU" dirty="0" smtClean="0"/>
              <a:t>) due to a difficulty in articulating ‘P’ by Arabs. </a:t>
            </a:r>
            <a:r>
              <a:rPr lang="en-AU" sz="2600" dirty="0" smtClean="0"/>
              <a:t>Cp. Nablus = </a:t>
            </a:r>
            <a:r>
              <a:rPr lang="en-AU" sz="2600" dirty="0" err="1" smtClean="0"/>
              <a:t>Neapolis</a:t>
            </a:r>
            <a:r>
              <a:rPr lang="en-AU" sz="2600" dirty="0" smtClean="0"/>
              <a:t> (Greek).</a:t>
            </a:r>
            <a:endParaRPr lang="en-US" sz="2600" dirty="0" smtClean="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/>
              <a:t>Pan was the Greek god of t</a:t>
            </a:r>
            <a:r>
              <a:rPr lang="en-US" dirty="0" smtClean="0"/>
              <a:t>he wild, shepherds and flocks, nature, of mountain wilds, hunting and rustic music. </a:t>
            </a:r>
            <a:r>
              <a:rPr lang="en-US" dirty="0" smtClean="0">
                <a:ln w="190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A carnal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AU" dirty="0" err="1" smtClean="0"/>
              <a:t>Banias</a:t>
            </a:r>
            <a:r>
              <a:rPr lang="en-AU" dirty="0" smtClean="0"/>
              <a:t> </a:t>
            </a:r>
            <a:r>
              <a:rPr lang="en-AU" sz="3600" dirty="0" smtClean="0"/>
              <a:t>(near Caesarea Philippi)</a:t>
            </a:r>
            <a:endParaRPr lang="en-US" sz="3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550" y="695429"/>
            <a:ext cx="8713788" cy="1437427"/>
          </a:xfrm>
        </p:spPr>
        <p:txBody>
          <a:bodyPr/>
          <a:lstStyle/>
          <a:p>
            <a:pPr marL="534988" indent="-534988">
              <a:spcBef>
                <a:spcPct val="35000"/>
              </a:spcBef>
            </a:pPr>
            <a:r>
              <a:rPr lang="en-AU" sz="3200" dirty="0" smtClean="0"/>
              <a:t>Centre of the worship of Pan from the Hellenistic period before Christ.</a:t>
            </a:r>
            <a:endParaRPr lang="en-US" sz="3200" dirty="0"/>
          </a:p>
        </p:txBody>
      </p:sp>
      <p:pic>
        <p:nvPicPr>
          <p:cNvPr id="5" name="Picture 4" descr="Banias_Spring_Cliff_Pan's_C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08820"/>
            <a:ext cx="6732240" cy="5049180"/>
          </a:xfrm>
          <a:prstGeom prst="rect">
            <a:avLst/>
          </a:prstGeom>
        </p:spPr>
      </p:pic>
      <p:pic>
        <p:nvPicPr>
          <p:cNvPr id="6" name="Picture 5" descr="Banias_-_Temple_of_Pan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7" y="1858678"/>
            <a:ext cx="3733295" cy="251822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The Transfiguration of Christ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4509003"/>
            <a:ext cx="2339752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AU" b="1" dirty="0" smtClean="0">
                <a:latin typeface="+mn-lt"/>
              </a:rPr>
              <a:t>Ruins of the temple of Pan</a:t>
            </a:r>
            <a:endParaRPr lang="en-US" b="1" dirty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779912" y="2996952"/>
            <a:ext cx="1944216" cy="12334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-27710" y="5173780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FFFF00"/>
                </a:solidFill>
                <a:latin typeface="Impact" pitchFamily="34" charset="0"/>
              </a:rPr>
              <a:t>For centuries men worshipped false gods here</a:t>
            </a:r>
            <a:endParaRPr lang="en-US" dirty="0"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00225"/>
            <a:ext cx="3203848" cy="5855562"/>
          </a:xfrm>
        </p:spPr>
        <p:txBody>
          <a:bodyPr/>
          <a:lstStyle/>
          <a:p>
            <a:pPr marL="442913" indent="-442913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15:21 </a:t>
            </a:r>
            <a:r>
              <a:rPr lang="en-AU" dirty="0" smtClean="0"/>
              <a:t>- </a:t>
            </a:r>
            <a:r>
              <a:rPr lang="en-AU" sz="2400" dirty="0" smtClean="0"/>
              <a:t>Christ leaves Galilee for Tyre and Sidon. Heals daughter of </a:t>
            </a:r>
            <a:r>
              <a:rPr lang="en-US" sz="2400" dirty="0" err="1" smtClean="0">
                <a:solidFill>
                  <a:srgbClr val="FFFF00"/>
                </a:solidFill>
              </a:rPr>
              <a:t>Syro</a:t>
            </a:r>
            <a:r>
              <a:rPr lang="en-US" sz="2400" dirty="0" smtClean="0">
                <a:solidFill>
                  <a:srgbClr val="FFFF00"/>
                </a:solidFill>
              </a:rPr>
              <a:t>-Phoenician</a:t>
            </a:r>
            <a:r>
              <a:rPr lang="en-US" sz="2400" dirty="0" smtClean="0"/>
              <a:t>.</a:t>
            </a:r>
          </a:p>
          <a:p>
            <a:pPr marL="442913" indent="-442913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sz="26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V.29</a:t>
            </a:r>
            <a:r>
              <a:rPr lang="en-AU" sz="2600" dirty="0" smtClean="0"/>
              <a:t> - Returns to Galilee with many Gentiles. Feeds 4,000.</a:t>
            </a:r>
          </a:p>
          <a:p>
            <a:pPr marL="442913" indent="-442913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sz="26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V.39</a:t>
            </a:r>
            <a:r>
              <a:rPr lang="en-AU" sz="2600" dirty="0" smtClean="0"/>
              <a:t> – Takes ship to </a:t>
            </a:r>
            <a:r>
              <a:rPr lang="en-AU" sz="2400" dirty="0" err="1" smtClean="0"/>
              <a:t>Magdala</a:t>
            </a:r>
            <a:r>
              <a:rPr lang="en-AU" sz="2400" dirty="0" smtClean="0"/>
              <a:t>.</a:t>
            </a:r>
          </a:p>
          <a:p>
            <a:pPr marL="442913" indent="-442913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16:13</a:t>
            </a:r>
            <a:r>
              <a:rPr lang="en-AU" dirty="0" smtClean="0"/>
              <a:t> </a:t>
            </a:r>
            <a:r>
              <a:rPr lang="en-AU" sz="2600" dirty="0" smtClean="0"/>
              <a:t>– </a:t>
            </a:r>
            <a:r>
              <a:rPr lang="en-AU" dirty="0" smtClean="0"/>
              <a:t>To Caesarea Philippi.</a:t>
            </a:r>
            <a:endParaRPr lang="en-US" dirty="0"/>
          </a:p>
        </p:txBody>
      </p:sp>
      <p:pic>
        <p:nvPicPr>
          <p:cNvPr id="5" name="Picture 4" descr="Golan_Heights_relief_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729" y="0"/>
            <a:ext cx="5968271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868144" cy="765175"/>
          </a:xfrm>
        </p:spPr>
        <p:txBody>
          <a:bodyPr/>
          <a:lstStyle/>
          <a:p>
            <a:r>
              <a:rPr lang="en-AU" dirty="0" smtClean="0"/>
              <a:t>Caesarea</a:t>
            </a:r>
            <a:r>
              <a:rPr lang="en-AU" dirty="0" smtClean="0">
                <a:ln>
                  <a:solidFill>
                    <a:schemeClr val="bg1"/>
                  </a:solidFill>
                </a:ln>
              </a:rPr>
              <a:t> Philippi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The Transfiguration o</a:t>
            </a:r>
            <a:r>
              <a:rPr lang="en-AU" dirty="0">
                <a:ln>
                  <a:solidFill>
                    <a:schemeClr val="bg1"/>
                  </a:solidFill>
                </a:ln>
              </a:rPr>
              <a:t>f Christ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004048" y="692696"/>
            <a:ext cx="1800200" cy="172819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4849091" y="1634836"/>
            <a:ext cx="1025236" cy="2701637"/>
          </a:xfrm>
          <a:custGeom>
            <a:avLst/>
            <a:gdLst>
              <a:gd name="connsiteX0" fmla="*/ 914400 w 1025236"/>
              <a:gd name="connsiteY0" fmla="*/ 2701637 h 2701637"/>
              <a:gd name="connsiteX1" fmla="*/ 942109 w 1025236"/>
              <a:gd name="connsiteY1" fmla="*/ 2618509 h 2701637"/>
              <a:gd name="connsiteX2" fmla="*/ 969818 w 1025236"/>
              <a:gd name="connsiteY2" fmla="*/ 2424546 h 2701637"/>
              <a:gd name="connsiteX3" fmla="*/ 983673 w 1025236"/>
              <a:gd name="connsiteY3" fmla="*/ 2105891 h 2701637"/>
              <a:gd name="connsiteX4" fmla="*/ 1011382 w 1025236"/>
              <a:gd name="connsiteY4" fmla="*/ 2022764 h 2701637"/>
              <a:gd name="connsiteX5" fmla="*/ 1025236 w 1025236"/>
              <a:gd name="connsiteY5" fmla="*/ 1981200 h 2701637"/>
              <a:gd name="connsiteX6" fmla="*/ 1011382 w 1025236"/>
              <a:gd name="connsiteY6" fmla="*/ 1856509 h 2701637"/>
              <a:gd name="connsiteX7" fmla="*/ 983673 w 1025236"/>
              <a:gd name="connsiteY7" fmla="*/ 1814946 h 2701637"/>
              <a:gd name="connsiteX8" fmla="*/ 969818 w 1025236"/>
              <a:gd name="connsiteY8" fmla="*/ 1773382 h 2701637"/>
              <a:gd name="connsiteX9" fmla="*/ 969818 w 1025236"/>
              <a:gd name="connsiteY9" fmla="*/ 1316182 h 2701637"/>
              <a:gd name="connsiteX10" fmla="*/ 1011382 w 1025236"/>
              <a:gd name="connsiteY10" fmla="*/ 1191491 h 2701637"/>
              <a:gd name="connsiteX11" fmla="*/ 1025236 w 1025236"/>
              <a:gd name="connsiteY11" fmla="*/ 1149928 h 2701637"/>
              <a:gd name="connsiteX12" fmla="*/ 983673 w 1025236"/>
              <a:gd name="connsiteY12" fmla="*/ 1066800 h 2701637"/>
              <a:gd name="connsiteX13" fmla="*/ 942109 w 1025236"/>
              <a:gd name="connsiteY13" fmla="*/ 1052946 h 2701637"/>
              <a:gd name="connsiteX14" fmla="*/ 928254 w 1025236"/>
              <a:gd name="connsiteY14" fmla="*/ 1011382 h 2701637"/>
              <a:gd name="connsiteX15" fmla="*/ 845127 w 1025236"/>
              <a:gd name="connsiteY15" fmla="*/ 983673 h 2701637"/>
              <a:gd name="connsiteX16" fmla="*/ 748145 w 1025236"/>
              <a:gd name="connsiteY16" fmla="*/ 955964 h 2701637"/>
              <a:gd name="connsiteX17" fmla="*/ 706582 w 1025236"/>
              <a:gd name="connsiteY17" fmla="*/ 942109 h 2701637"/>
              <a:gd name="connsiteX18" fmla="*/ 540327 w 1025236"/>
              <a:gd name="connsiteY18" fmla="*/ 858982 h 2701637"/>
              <a:gd name="connsiteX19" fmla="*/ 498764 w 1025236"/>
              <a:gd name="connsiteY19" fmla="*/ 845128 h 2701637"/>
              <a:gd name="connsiteX20" fmla="*/ 471054 w 1025236"/>
              <a:gd name="connsiteY20" fmla="*/ 817419 h 2701637"/>
              <a:gd name="connsiteX21" fmla="*/ 360218 w 1025236"/>
              <a:gd name="connsiteY21" fmla="*/ 789709 h 2701637"/>
              <a:gd name="connsiteX22" fmla="*/ 318654 w 1025236"/>
              <a:gd name="connsiteY22" fmla="*/ 775855 h 2701637"/>
              <a:gd name="connsiteX23" fmla="*/ 263236 w 1025236"/>
              <a:gd name="connsiteY23" fmla="*/ 762000 h 2701637"/>
              <a:gd name="connsiteX24" fmla="*/ 235527 w 1025236"/>
              <a:gd name="connsiteY24" fmla="*/ 720437 h 2701637"/>
              <a:gd name="connsiteX25" fmla="*/ 193964 w 1025236"/>
              <a:gd name="connsiteY25" fmla="*/ 692728 h 2701637"/>
              <a:gd name="connsiteX26" fmla="*/ 166254 w 1025236"/>
              <a:gd name="connsiteY26" fmla="*/ 665019 h 2701637"/>
              <a:gd name="connsiteX27" fmla="*/ 152400 w 1025236"/>
              <a:gd name="connsiteY27" fmla="*/ 623455 h 2701637"/>
              <a:gd name="connsiteX28" fmla="*/ 13854 w 1025236"/>
              <a:gd name="connsiteY28" fmla="*/ 568037 h 2701637"/>
              <a:gd name="connsiteX29" fmla="*/ 0 w 1025236"/>
              <a:gd name="connsiteY29" fmla="*/ 526473 h 2701637"/>
              <a:gd name="connsiteX30" fmla="*/ 13854 w 1025236"/>
              <a:gd name="connsiteY30" fmla="*/ 484909 h 2701637"/>
              <a:gd name="connsiteX31" fmla="*/ 27709 w 1025236"/>
              <a:gd name="connsiteY31" fmla="*/ 415637 h 2701637"/>
              <a:gd name="connsiteX32" fmla="*/ 41564 w 1025236"/>
              <a:gd name="connsiteY32" fmla="*/ 374073 h 2701637"/>
              <a:gd name="connsiteX33" fmla="*/ 124691 w 1025236"/>
              <a:gd name="connsiteY33" fmla="*/ 332509 h 2701637"/>
              <a:gd name="connsiteX34" fmla="*/ 152400 w 1025236"/>
              <a:gd name="connsiteY34" fmla="*/ 221673 h 2701637"/>
              <a:gd name="connsiteX35" fmla="*/ 193964 w 1025236"/>
              <a:gd name="connsiteY35" fmla="*/ 180109 h 2701637"/>
              <a:gd name="connsiteX36" fmla="*/ 249382 w 1025236"/>
              <a:gd name="connsiteY36" fmla="*/ 96982 h 2701637"/>
              <a:gd name="connsiteX37" fmla="*/ 332509 w 1025236"/>
              <a:gd name="connsiteY37" fmla="*/ 41564 h 2701637"/>
              <a:gd name="connsiteX38" fmla="*/ 374073 w 1025236"/>
              <a:gd name="connsiteY38" fmla="*/ 27709 h 2701637"/>
              <a:gd name="connsiteX39" fmla="*/ 387927 w 1025236"/>
              <a:gd name="connsiteY39" fmla="*/ 0 h 270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25236" h="2701637">
                <a:moveTo>
                  <a:pt x="914400" y="2701637"/>
                </a:moveTo>
                <a:cubicBezTo>
                  <a:pt x="923636" y="2673928"/>
                  <a:pt x="936381" y="2647150"/>
                  <a:pt x="942109" y="2618509"/>
                </a:cubicBezTo>
                <a:cubicBezTo>
                  <a:pt x="964166" y="2508230"/>
                  <a:pt x="953364" y="2572641"/>
                  <a:pt x="969818" y="2424546"/>
                </a:cubicBezTo>
                <a:cubicBezTo>
                  <a:pt x="974436" y="2318328"/>
                  <a:pt x="972733" y="2211645"/>
                  <a:pt x="983673" y="2105891"/>
                </a:cubicBezTo>
                <a:cubicBezTo>
                  <a:pt x="986678" y="2076838"/>
                  <a:pt x="1002146" y="2050473"/>
                  <a:pt x="1011382" y="2022764"/>
                </a:cubicBezTo>
                <a:lnTo>
                  <a:pt x="1025236" y="1981200"/>
                </a:lnTo>
                <a:cubicBezTo>
                  <a:pt x="1020618" y="1939636"/>
                  <a:pt x="1021525" y="1897080"/>
                  <a:pt x="1011382" y="1856509"/>
                </a:cubicBezTo>
                <a:cubicBezTo>
                  <a:pt x="1007344" y="1840355"/>
                  <a:pt x="991120" y="1829839"/>
                  <a:pt x="983673" y="1814946"/>
                </a:cubicBezTo>
                <a:cubicBezTo>
                  <a:pt x="977142" y="1801884"/>
                  <a:pt x="974436" y="1787237"/>
                  <a:pt x="969818" y="1773382"/>
                </a:cubicBezTo>
                <a:cubicBezTo>
                  <a:pt x="945588" y="1579533"/>
                  <a:pt x="942202" y="1601553"/>
                  <a:pt x="969818" y="1316182"/>
                </a:cubicBezTo>
                <a:cubicBezTo>
                  <a:pt x="969818" y="1316177"/>
                  <a:pt x="1004454" y="1212275"/>
                  <a:pt x="1011382" y="1191491"/>
                </a:cubicBezTo>
                <a:lnTo>
                  <a:pt x="1025236" y="1149928"/>
                </a:lnTo>
                <a:cubicBezTo>
                  <a:pt x="1016110" y="1122547"/>
                  <a:pt x="1008089" y="1086333"/>
                  <a:pt x="983673" y="1066800"/>
                </a:cubicBezTo>
                <a:cubicBezTo>
                  <a:pt x="972269" y="1057677"/>
                  <a:pt x="955964" y="1057564"/>
                  <a:pt x="942109" y="1052946"/>
                </a:cubicBezTo>
                <a:cubicBezTo>
                  <a:pt x="937491" y="1039091"/>
                  <a:pt x="940138" y="1019870"/>
                  <a:pt x="928254" y="1011382"/>
                </a:cubicBezTo>
                <a:cubicBezTo>
                  <a:pt x="904487" y="994405"/>
                  <a:pt x="872836" y="992909"/>
                  <a:pt x="845127" y="983673"/>
                </a:cubicBezTo>
                <a:cubicBezTo>
                  <a:pt x="745465" y="950453"/>
                  <a:pt x="869932" y="990761"/>
                  <a:pt x="748145" y="955964"/>
                </a:cubicBezTo>
                <a:cubicBezTo>
                  <a:pt x="734103" y="951952"/>
                  <a:pt x="719348" y="949201"/>
                  <a:pt x="706582" y="942109"/>
                </a:cubicBezTo>
                <a:cubicBezTo>
                  <a:pt x="545444" y="852587"/>
                  <a:pt x="702152" y="912923"/>
                  <a:pt x="540327" y="858982"/>
                </a:cubicBezTo>
                <a:lnTo>
                  <a:pt x="498764" y="845128"/>
                </a:lnTo>
                <a:cubicBezTo>
                  <a:pt x="489527" y="835892"/>
                  <a:pt x="482255" y="824140"/>
                  <a:pt x="471054" y="817419"/>
                </a:cubicBezTo>
                <a:cubicBezTo>
                  <a:pt x="448431" y="803845"/>
                  <a:pt x="377248" y="793966"/>
                  <a:pt x="360218" y="789709"/>
                </a:cubicBezTo>
                <a:cubicBezTo>
                  <a:pt x="346050" y="786167"/>
                  <a:pt x="332696" y="779867"/>
                  <a:pt x="318654" y="775855"/>
                </a:cubicBezTo>
                <a:cubicBezTo>
                  <a:pt x="300345" y="770624"/>
                  <a:pt x="281709" y="766618"/>
                  <a:pt x="263236" y="762000"/>
                </a:cubicBezTo>
                <a:cubicBezTo>
                  <a:pt x="254000" y="748146"/>
                  <a:pt x="247301" y="732211"/>
                  <a:pt x="235527" y="720437"/>
                </a:cubicBezTo>
                <a:cubicBezTo>
                  <a:pt x="223753" y="708663"/>
                  <a:pt x="206966" y="703130"/>
                  <a:pt x="193964" y="692728"/>
                </a:cubicBezTo>
                <a:cubicBezTo>
                  <a:pt x="183764" y="684568"/>
                  <a:pt x="175491" y="674255"/>
                  <a:pt x="166254" y="665019"/>
                </a:cubicBezTo>
                <a:cubicBezTo>
                  <a:pt x="161636" y="651164"/>
                  <a:pt x="158931" y="636517"/>
                  <a:pt x="152400" y="623455"/>
                </a:cubicBezTo>
                <a:cubicBezTo>
                  <a:pt x="116935" y="552523"/>
                  <a:pt x="112375" y="580352"/>
                  <a:pt x="13854" y="568037"/>
                </a:cubicBezTo>
                <a:cubicBezTo>
                  <a:pt x="9236" y="554182"/>
                  <a:pt x="0" y="541077"/>
                  <a:pt x="0" y="526473"/>
                </a:cubicBezTo>
                <a:cubicBezTo>
                  <a:pt x="0" y="511869"/>
                  <a:pt x="10312" y="499077"/>
                  <a:pt x="13854" y="484909"/>
                </a:cubicBezTo>
                <a:cubicBezTo>
                  <a:pt x="19565" y="462064"/>
                  <a:pt x="21998" y="438482"/>
                  <a:pt x="27709" y="415637"/>
                </a:cubicBezTo>
                <a:cubicBezTo>
                  <a:pt x="31251" y="401469"/>
                  <a:pt x="32441" y="385477"/>
                  <a:pt x="41564" y="374073"/>
                </a:cubicBezTo>
                <a:cubicBezTo>
                  <a:pt x="61096" y="349657"/>
                  <a:pt x="97311" y="341636"/>
                  <a:pt x="124691" y="332509"/>
                </a:cubicBezTo>
                <a:cubicBezTo>
                  <a:pt x="126690" y="322513"/>
                  <a:pt x="140227" y="239933"/>
                  <a:pt x="152400" y="221673"/>
                </a:cubicBezTo>
                <a:cubicBezTo>
                  <a:pt x="163269" y="205370"/>
                  <a:pt x="181935" y="195575"/>
                  <a:pt x="193964" y="180109"/>
                </a:cubicBezTo>
                <a:cubicBezTo>
                  <a:pt x="214410" y="153822"/>
                  <a:pt x="221673" y="115455"/>
                  <a:pt x="249382" y="96982"/>
                </a:cubicBezTo>
                <a:cubicBezTo>
                  <a:pt x="277091" y="78509"/>
                  <a:pt x="300916" y="52095"/>
                  <a:pt x="332509" y="41564"/>
                </a:cubicBezTo>
                <a:cubicBezTo>
                  <a:pt x="346364" y="36946"/>
                  <a:pt x="362390" y="36472"/>
                  <a:pt x="374073" y="27709"/>
                </a:cubicBezTo>
                <a:cubicBezTo>
                  <a:pt x="382334" y="21513"/>
                  <a:pt x="383309" y="9236"/>
                  <a:pt x="387927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167745" y="1440873"/>
            <a:ext cx="595746" cy="2937163"/>
          </a:xfrm>
          <a:custGeom>
            <a:avLst/>
            <a:gdLst>
              <a:gd name="connsiteX0" fmla="*/ 0 w 595746"/>
              <a:gd name="connsiteY0" fmla="*/ 0 h 2937163"/>
              <a:gd name="connsiteX1" fmla="*/ 41564 w 595746"/>
              <a:gd name="connsiteY1" fmla="*/ 27709 h 2937163"/>
              <a:gd name="connsiteX2" fmla="*/ 124691 w 595746"/>
              <a:gd name="connsiteY2" fmla="*/ 55418 h 2937163"/>
              <a:gd name="connsiteX3" fmla="*/ 221673 w 595746"/>
              <a:gd name="connsiteY3" fmla="*/ 83127 h 2937163"/>
              <a:gd name="connsiteX4" fmla="*/ 263237 w 595746"/>
              <a:gd name="connsiteY4" fmla="*/ 110836 h 2937163"/>
              <a:gd name="connsiteX5" fmla="*/ 277091 w 595746"/>
              <a:gd name="connsiteY5" fmla="*/ 152400 h 2937163"/>
              <a:gd name="connsiteX6" fmla="*/ 304800 w 595746"/>
              <a:gd name="connsiteY6" fmla="*/ 193963 h 2937163"/>
              <a:gd name="connsiteX7" fmla="*/ 332510 w 595746"/>
              <a:gd name="connsiteY7" fmla="*/ 277091 h 2937163"/>
              <a:gd name="connsiteX8" fmla="*/ 346364 w 595746"/>
              <a:gd name="connsiteY8" fmla="*/ 360218 h 2937163"/>
              <a:gd name="connsiteX9" fmla="*/ 360219 w 595746"/>
              <a:gd name="connsiteY9" fmla="*/ 526472 h 2937163"/>
              <a:gd name="connsiteX10" fmla="*/ 387928 w 595746"/>
              <a:gd name="connsiteY10" fmla="*/ 609600 h 2937163"/>
              <a:gd name="connsiteX11" fmla="*/ 401782 w 595746"/>
              <a:gd name="connsiteY11" fmla="*/ 651163 h 2937163"/>
              <a:gd name="connsiteX12" fmla="*/ 429491 w 595746"/>
              <a:gd name="connsiteY12" fmla="*/ 775854 h 2937163"/>
              <a:gd name="connsiteX13" fmla="*/ 457200 w 595746"/>
              <a:gd name="connsiteY13" fmla="*/ 928254 h 2937163"/>
              <a:gd name="connsiteX14" fmla="*/ 484910 w 595746"/>
              <a:gd name="connsiteY14" fmla="*/ 955963 h 2937163"/>
              <a:gd name="connsiteX15" fmla="*/ 540328 w 595746"/>
              <a:gd name="connsiteY15" fmla="*/ 1039091 h 2937163"/>
              <a:gd name="connsiteX16" fmla="*/ 568037 w 595746"/>
              <a:gd name="connsiteY16" fmla="*/ 1122218 h 2937163"/>
              <a:gd name="connsiteX17" fmla="*/ 581891 w 595746"/>
              <a:gd name="connsiteY17" fmla="*/ 1163782 h 2937163"/>
              <a:gd name="connsiteX18" fmla="*/ 595746 w 595746"/>
              <a:gd name="connsiteY18" fmla="*/ 1233054 h 2937163"/>
              <a:gd name="connsiteX19" fmla="*/ 581891 w 595746"/>
              <a:gd name="connsiteY19" fmla="*/ 1648691 h 2937163"/>
              <a:gd name="connsiteX20" fmla="*/ 568037 w 595746"/>
              <a:gd name="connsiteY20" fmla="*/ 1731818 h 2937163"/>
              <a:gd name="connsiteX21" fmla="*/ 540328 w 595746"/>
              <a:gd name="connsiteY21" fmla="*/ 1842654 h 2937163"/>
              <a:gd name="connsiteX22" fmla="*/ 554182 w 595746"/>
              <a:gd name="connsiteY22" fmla="*/ 2133600 h 2937163"/>
              <a:gd name="connsiteX23" fmla="*/ 568037 w 595746"/>
              <a:gd name="connsiteY23" fmla="*/ 2382982 h 2937163"/>
              <a:gd name="connsiteX24" fmla="*/ 540328 w 595746"/>
              <a:gd name="connsiteY24" fmla="*/ 2660072 h 2937163"/>
              <a:gd name="connsiteX25" fmla="*/ 554182 w 595746"/>
              <a:gd name="connsiteY25" fmla="*/ 2937163 h 293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5746" h="2937163">
                <a:moveTo>
                  <a:pt x="0" y="0"/>
                </a:moveTo>
                <a:cubicBezTo>
                  <a:pt x="13855" y="9236"/>
                  <a:pt x="26348" y="20946"/>
                  <a:pt x="41564" y="27709"/>
                </a:cubicBezTo>
                <a:cubicBezTo>
                  <a:pt x="68254" y="39571"/>
                  <a:pt x="96355" y="48334"/>
                  <a:pt x="124691" y="55418"/>
                </a:cubicBezTo>
                <a:cubicBezTo>
                  <a:pt x="142454" y="59859"/>
                  <a:pt x="201792" y="73186"/>
                  <a:pt x="221673" y="83127"/>
                </a:cubicBezTo>
                <a:cubicBezTo>
                  <a:pt x="236566" y="90574"/>
                  <a:pt x="249382" y="101600"/>
                  <a:pt x="263237" y="110836"/>
                </a:cubicBezTo>
                <a:cubicBezTo>
                  <a:pt x="267855" y="124691"/>
                  <a:pt x="270560" y="139338"/>
                  <a:pt x="277091" y="152400"/>
                </a:cubicBezTo>
                <a:cubicBezTo>
                  <a:pt x="284537" y="167293"/>
                  <a:pt x="298037" y="178747"/>
                  <a:pt x="304800" y="193963"/>
                </a:cubicBezTo>
                <a:cubicBezTo>
                  <a:pt x="316663" y="220654"/>
                  <a:pt x="332510" y="277091"/>
                  <a:pt x="332510" y="277091"/>
                </a:cubicBezTo>
                <a:cubicBezTo>
                  <a:pt x="337128" y="304800"/>
                  <a:pt x="343262" y="332299"/>
                  <a:pt x="346364" y="360218"/>
                </a:cubicBezTo>
                <a:cubicBezTo>
                  <a:pt x="352505" y="415488"/>
                  <a:pt x="351077" y="471619"/>
                  <a:pt x="360219" y="526472"/>
                </a:cubicBezTo>
                <a:cubicBezTo>
                  <a:pt x="365021" y="555283"/>
                  <a:pt x="378692" y="581891"/>
                  <a:pt x="387928" y="609600"/>
                </a:cubicBezTo>
                <a:cubicBezTo>
                  <a:pt x="392546" y="623454"/>
                  <a:pt x="399381" y="636758"/>
                  <a:pt x="401782" y="651163"/>
                </a:cubicBezTo>
                <a:cubicBezTo>
                  <a:pt x="418038" y="748696"/>
                  <a:pt x="406754" y="707641"/>
                  <a:pt x="429491" y="775854"/>
                </a:cubicBezTo>
                <a:cubicBezTo>
                  <a:pt x="431400" y="791126"/>
                  <a:pt x="436968" y="894535"/>
                  <a:pt x="457200" y="928254"/>
                </a:cubicBezTo>
                <a:cubicBezTo>
                  <a:pt x="463921" y="939455"/>
                  <a:pt x="477073" y="945513"/>
                  <a:pt x="484910" y="955963"/>
                </a:cubicBezTo>
                <a:cubicBezTo>
                  <a:pt x="504891" y="982605"/>
                  <a:pt x="540328" y="1039091"/>
                  <a:pt x="540328" y="1039091"/>
                </a:cubicBezTo>
                <a:lnTo>
                  <a:pt x="568037" y="1122218"/>
                </a:lnTo>
                <a:cubicBezTo>
                  <a:pt x="572655" y="1136073"/>
                  <a:pt x="579027" y="1149462"/>
                  <a:pt x="581891" y="1163782"/>
                </a:cubicBezTo>
                <a:lnTo>
                  <a:pt x="595746" y="1233054"/>
                </a:lnTo>
                <a:cubicBezTo>
                  <a:pt x="591128" y="1371600"/>
                  <a:pt x="589580" y="1510282"/>
                  <a:pt x="581891" y="1648691"/>
                </a:cubicBezTo>
                <a:cubicBezTo>
                  <a:pt x="580333" y="1676739"/>
                  <a:pt x="573923" y="1704350"/>
                  <a:pt x="568037" y="1731818"/>
                </a:cubicBezTo>
                <a:cubicBezTo>
                  <a:pt x="560058" y="1769055"/>
                  <a:pt x="540328" y="1842654"/>
                  <a:pt x="540328" y="1842654"/>
                </a:cubicBezTo>
                <a:cubicBezTo>
                  <a:pt x="544946" y="1939636"/>
                  <a:pt x="549209" y="2036636"/>
                  <a:pt x="554182" y="2133600"/>
                </a:cubicBezTo>
                <a:cubicBezTo>
                  <a:pt x="558446" y="2216746"/>
                  <a:pt x="568037" y="2299726"/>
                  <a:pt x="568037" y="2382982"/>
                </a:cubicBezTo>
                <a:cubicBezTo>
                  <a:pt x="568037" y="2588949"/>
                  <a:pt x="576319" y="2552096"/>
                  <a:pt x="540328" y="2660072"/>
                </a:cubicBezTo>
                <a:cubicBezTo>
                  <a:pt x="557250" y="2863145"/>
                  <a:pt x="554182" y="2770717"/>
                  <a:pt x="554182" y="2937163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675983" y="4475018"/>
            <a:ext cx="239908" cy="471055"/>
          </a:xfrm>
          <a:custGeom>
            <a:avLst/>
            <a:gdLst>
              <a:gd name="connsiteX0" fmla="*/ 101362 w 239908"/>
              <a:gd name="connsiteY0" fmla="*/ 0 h 471055"/>
              <a:gd name="connsiteX1" fmla="*/ 184490 w 239908"/>
              <a:gd name="connsiteY1" fmla="*/ 69273 h 471055"/>
              <a:gd name="connsiteX2" fmla="*/ 239908 w 239908"/>
              <a:gd name="connsiteY2" fmla="*/ 152400 h 471055"/>
              <a:gd name="connsiteX3" fmla="*/ 198344 w 239908"/>
              <a:gd name="connsiteY3" fmla="*/ 346364 h 471055"/>
              <a:gd name="connsiteX4" fmla="*/ 115217 w 239908"/>
              <a:gd name="connsiteY4" fmla="*/ 387927 h 471055"/>
              <a:gd name="connsiteX5" fmla="*/ 45944 w 239908"/>
              <a:gd name="connsiteY5" fmla="*/ 443346 h 471055"/>
              <a:gd name="connsiteX6" fmla="*/ 4381 w 239908"/>
              <a:gd name="connsiteY6" fmla="*/ 471055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908" h="471055">
                <a:moveTo>
                  <a:pt x="101362" y="0"/>
                </a:moveTo>
                <a:cubicBezTo>
                  <a:pt x="138308" y="24631"/>
                  <a:pt x="155769" y="32346"/>
                  <a:pt x="184490" y="69273"/>
                </a:cubicBezTo>
                <a:cubicBezTo>
                  <a:pt x="204936" y="95560"/>
                  <a:pt x="239908" y="152400"/>
                  <a:pt x="239908" y="152400"/>
                </a:cubicBezTo>
                <a:cubicBezTo>
                  <a:pt x="238445" y="164102"/>
                  <a:pt x="225264" y="328417"/>
                  <a:pt x="198344" y="346364"/>
                </a:cubicBezTo>
                <a:cubicBezTo>
                  <a:pt x="144630" y="382174"/>
                  <a:pt x="172578" y="368808"/>
                  <a:pt x="115217" y="387927"/>
                </a:cubicBezTo>
                <a:cubicBezTo>
                  <a:pt x="89443" y="413702"/>
                  <a:pt x="80901" y="425868"/>
                  <a:pt x="45944" y="443346"/>
                </a:cubicBezTo>
                <a:cubicBezTo>
                  <a:pt x="0" y="466318"/>
                  <a:pt x="4381" y="440175"/>
                  <a:pt x="4381" y="47105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749636" y="2479964"/>
            <a:ext cx="955964" cy="2581877"/>
          </a:xfrm>
          <a:custGeom>
            <a:avLst/>
            <a:gdLst>
              <a:gd name="connsiteX0" fmla="*/ 0 w 955964"/>
              <a:gd name="connsiteY0" fmla="*/ 2507672 h 2581877"/>
              <a:gd name="connsiteX1" fmla="*/ 41564 w 955964"/>
              <a:gd name="connsiteY1" fmla="*/ 2535381 h 2581877"/>
              <a:gd name="connsiteX2" fmla="*/ 374073 w 955964"/>
              <a:gd name="connsiteY2" fmla="*/ 2535381 h 2581877"/>
              <a:gd name="connsiteX3" fmla="*/ 429491 w 955964"/>
              <a:gd name="connsiteY3" fmla="*/ 2452254 h 2581877"/>
              <a:gd name="connsiteX4" fmla="*/ 457200 w 955964"/>
              <a:gd name="connsiteY4" fmla="*/ 2410691 h 2581877"/>
              <a:gd name="connsiteX5" fmla="*/ 484909 w 955964"/>
              <a:gd name="connsiteY5" fmla="*/ 2327563 h 2581877"/>
              <a:gd name="connsiteX6" fmla="*/ 498764 w 955964"/>
              <a:gd name="connsiteY6" fmla="*/ 2286000 h 2581877"/>
              <a:gd name="connsiteX7" fmla="*/ 512619 w 955964"/>
              <a:gd name="connsiteY7" fmla="*/ 2244436 h 2581877"/>
              <a:gd name="connsiteX8" fmla="*/ 484909 w 955964"/>
              <a:gd name="connsiteY8" fmla="*/ 2119745 h 2581877"/>
              <a:gd name="connsiteX9" fmla="*/ 457200 w 955964"/>
              <a:gd name="connsiteY9" fmla="*/ 2078181 h 2581877"/>
              <a:gd name="connsiteX10" fmla="*/ 443346 w 955964"/>
              <a:gd name="connsiteY10" fmla="*/ 2036618 h 2581877"/>
              <a:gd name="connsiteX11" fmla="*/ 415637 w 955964"/>
              <a:gd name="connsiteY11" fmla="*/ 1995054 h 2581877"/>
              <a:gd name="connsiteX12" fmla="*/ 401782 w 955964"/>
              <a:gd name="connsiteY12" fmla="*/ 1911927 h 2581877"/>
              <a:gd name="connsiteX13" fmla="*/ 360219 w 955964"/>
              <a:gd name="connsiteY13" fmla="*/ 1773381 h 2581877"/>
              <a:gd name="connsiteX14" fmla="*/ 346364 w 955964"/>
              <a:gd name="connsiteY14" fmla="*/ 1731818 h 2581877"/>
              <a:gd name="connsiteX15" fmla="*/ 304800 w 955964"/>
              <a:gd name="connsiteY15" fmla="*/ 1607127 h 2581877"/>
              <a:gd name="connsiteX16" fmla="*/ 290946 w 955964"/>
              <a:gd name="connsiteY16" fmla="*/ 1565563 h 2581877"/>
              <a:gd name="connsiteX17" fmla="*/ 318655 w 955964"/>
              <a:gd name="connsiteY17" fmla="*/ 1108363 h 2581877"/>
              <a:gd name="connsiteX18" fmla="*/ 332509 w 955964"/>
              <a:gd name="connsiteY18" fmla="*/ 1066800 h 2581877"/>
              <a:gd name="connsiteX19" fmla="*/ 360219 w 955964"/>
              <a:gd name="connsiteY19" fmla="*/ 1025236 h 2581877"/>
              <a:gd name="connsiteX20" fmla="*/ 429491 w 955964"/>
              <a:gd name="connsiteY20" fmla="*/ 900545 h 2581877"/>
              <a:gd name="connsiteX21" fmla="*/ 484909 w 955964"/>
              <a:gd name="connsiteY21" fmla="*/ 817418 h 2581877"/>
              <a:gd name="connsiteX22" fmla="*/ 512619 w 955964"/>
              <a:gd name="connsiteY22" fmla="*/ 789709 h 2581877"/>
              <a:gd name="connsiteX23" fmla="*/ 540328 w 955964"/>
              <a:gd name="connsiteY23" fmla="*/ 706581 h 2581877"/>
              <a:gd name="connsiteX24" fmla="*/ 554182 w 955964"/>
              <a:gd name="connsiteY24" fmla="*/ 665018 h 2581877"/>
              <a:gd name="connsiteX25" fmla="*/ 554182 w 955964"/>
              <a:gd name="connsiteY25" fmla="*/ 387927 h 2581877"/>
              <a:gd name="connsiteX26" fmla="*/ 581891 w 955964"/>
              <a:gd name="connsiteY26" fmla="*/ 346363 h 2581877"/>
              <a:gd name="connsiteX27" fmla="*/ 623455 w 955964"/>
              <a:gd name="connsiteY27" fmla="*/ 332509 h 2581877"/>
              <a:gd name="connsiteX28" fmla="*/ 678873 w 955964"/>
              <a:gd name="connsiteY28" fmla="*/ 290945 h 2581877"/>
              <a:gd name="connsiteX29" fmla="*/ 720437 w 955964"/>
              <a:gd name="connsiteY29" fmla="*/ 263236 h 2581877"/>
              <a:gd name="connsiteX30" fmla="*/ 762000 w 955964"/>
              <a:gd name="connsiteY30" fmla="*/ 221672 h 2581877"/>
              <a:gd name="connsiteX31" fmla="*/ 817419 w 955964"/>
              <a:gd name="connsiteY31" fmla="*/ 152400 h 2581877"/>
              <a:gd name="connsiteX32" fmla="*/ 900546 w 955964"/>
              <a:gd name="connsiteY32" fmla="*/ 110836 h 2581877"/>
              <a:gd name="connsiteX33" fmla="*/ 955964 w 955964"/>
              <a:gd name="connsiteY33" fmla="*/ 0 h 258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55964" h="2581877">
                <a:moveTo>
                  <a:pt x="0" y="2507672"/>
                </a:moveTo>
                <a:cubicBezTo>
                  <a:pt x="13855" y="2516908"/>
                  <a:pt x="26671" y="2527934"/>
                  <a:pt x="41564" y="2535381"/>
                </a:cubicBezTo>
                <a:cubicBezTo>
                  <a:pt x="134556" y="2581877"/>
                  <a:pt x="338997" y="2537051"/>
                  <a:pt x="374073" y="2535381"/>
                </a:cubicBezTo>
                <a:lnTo>
                  <a:pt x="429491" y="2452254"/>
                </a:lnTo>
                <a:cubicBezTo>
                  <a:pt x="438727" y="2438400"/>
                  <a:pt x="451935" y="2426487"/>
                  <a:pt x="457200" y="2410691"/>
                </a:cubicBezTo>
                <a:lnTo>
                  <a:pt x="484909" y="2327563"/>
                </a:lnTo>
                <a:lnTo>
                  <a:pt x="498764" y="2286000"/>
                </a:lnTo>
                <a:lnTo>
                  <a:pt x="512619" y="2244436"/>
                </a:lnTo>
                <a:cubicBezTo>
                  <a:pt x="507297" y="2212506"/>
                  <a:pt x="501963" y="2153853"/>
                  <a:pt x="484909" y="2119745"/>
                </a:cubicBezTo>
                <a:cubicBezTo>
                  <a:pt x="477462" y="2104852"/>
                  <a:pt x="466436" y="2092036"/>
                  <a:pt x="457200" y="2078181"/>
                </a:cubicBezTo>
                <a:cubicBezTo>
                  <a:pt x="452582" y="2064327"/>
                  <a:pt x="449877" y="2049680"/>
                  <a:pt x="443346" y="2036618"/>
                </a:cubicBezTo>
                <a:cubicBezTo>
                  <a:pt x="435899" y="2021725"/>
                  <a:pt x="420903" y="2010851"/>
                  <a:pt x="415637" y="1995054"/>
                </a:cubicBezTo>
                <a:cubicBezTo>
                  <a:pt x="406754" y="1968404"/>
                  <a:pt x="407291" y="1939473"/>
                  <a:pt x="401782" y="1911927"/>
                </a:cubicBezTo>
                <a:cubicBezTo>
                  <a:pt x="391312" y="1859578"/>
                  <a:pt x="377892" y="1826400"/>
                  <a:pt x="360219" y="1773381"/>
                </a:cubicBezTo>
                <a:lnTo>
                  <a:pt x="346364" y="1731818"/>
                </a:lnTo>
                <a:lnTo>
                  <a:pt x="304800" y="1607127"/>
                </a:lnTo>
                <a:lnTo>
                  <a:pt x="290946" y="1565563"/>
                </a:lnTo>
                <a:cubicBezTo>
                  <a:pt x="300182" y="1413163"/>
                  <a:pt x="270375" y="1253208"/>
                  <a:pt x="318655" y="1108363"/>
                </a:cubicBezTo>
                <a:cubicBezTo>
                  <a:pt x="323273" y="1094509"/>
                  <a:pt x="325978" y="1079862"/>
                  <a:pt x="332509" y="1066800"/>
                </a:cubicBezTo>
                <a:cubicBezTo>
                  <a:pt x="339956" y="1051907"/>
                  <a:pt x="350982" y="1039091"/>
                  <a:pt x="360219" y="1025236"/>
                </a:cubicBezTo>
                <a:cubicBezTo>
                  <a:pt x="384604" y="952078"/>
                  <a:pt x="365972" y="995824"/>
                  <a:pt x="429491" y="900545"/>
                </a:cubicBezTo>
                <a:lnTo>
                  <a:pt x="484909" y="817418"/>
                </a:lnTo>
                <a:lnTo>
                  <a:pt x="512619" y="789709"/>
                </a:lnTo>
                <a:lnTo>
                  <a:pt x="540328" y="706581"/>
                </a:lnTo>
                <a:lnTo>
                  <a:pt x="554182" y="665018"/>
                </a:lnTo>
                <a:cubicBezTo>
                  <a:pt x="550446" y="601507"/>
                  <a:pt x="513421" y="469450"/>
                  <a:pt x="554182" y="387927"/>
                </a:cubicBezTo>
                <a:cubicBezTo>
                  <a:pt x="561628" y="373034"/>
                  <a:pt x="568889" y="356765"/>
                  <a:pt x="581891" y="346363"/>
                </a:cubicBezTo>
                <a:cubicBezTo>
                  <a:pt x="593295" y="337240"/>
                  <a:pt x="609600" y="337127"/>
                  <a:pt x="623455" y="332509"/>
                </a:cubicBezTo>
                <a:cubicBezTo>
                  <a:pt x="641928" y="318654"/>
                  <a:pt x="660083" y="304366"/>
                  <a:pt x="678873" y="290945"/>
                </a:cubicBezTo>
                <a:cubicBezTo>
                  <a:pt x="692423" y="281267"/>
                  <a:pt x="707645" y="273896"/>
                  <a:pt x="720437" y="263236"/>
                </a:cubicBezTo>
                <a:cubicBezTo>
                  <a:pt x="735489" y="250693"/>
                  <a:pt x="749457" y="236724"/>
                  <a:pt x="762000" y="221672"/>
                </a:cubicBezTo>
                <a:cubicBezTo>
                  <a:pt x="798007" y="178464"/>
                  <a:pt x="777110" y="184647"/>
                  <a:pt x="817419" y="152400"/>
                </a:cubicBezTo>
                <a:cubicBezTo>
                  <a:pt x="855788" y="121705"/>
                  <a:pt x="856645" y="125470"/>
                  <a:pt x="900546" y="110836"/>
                </a:cubicBezTo>
                <a:cubicBezTo>
                  <a:pt x="932386" y="15317"/>
                  <a:pt x="907602" y="48362"/>
                  <a:pt x="955964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  <p:bldP spid="10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Transfiguration of Christ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0840"/>
            <a:ext cx="9144000" cy="765175"/>
          </a:xfrm>
        </p:spPr>
        <p:txBody>
          <a:bodyPr/>
          <a:lstStyle/>
          <a:p>
            <a:r>
              <a:rPr lang="en-AU" sz="4400" dirty="0" smtClean="0"/>
              <a:t>So, why the question?</a:t>
            </a:r>
            <a:endParaRPr lang="en-US" sz="44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836712"/>
            <a:ext cx="8713788" cy="568791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 smtClean="0">
                <a:latin typeface="Bookman Old Style" pitchFamily="18" charset="0"/>
              </a:rPr>
              <a:t>“Whom do men say that I </a:t>
            </a:r>
            <a:r>
              <a:rPr lang="en-US" sz="3600" dirty="0" smtClean="0">
                <a:solidFill>
                  <a:srgbClr val="00FF00"/>
                </a:solidFill>
                <a:latin typeface="Bookman Old Style" pitchFamily="18" charset="0"/>
              </a:rPr>
              <a:t>the Son of man</a:t>
            </a:r>
            <a:r>
              <a:rPr lang="en-US" sz="3600" dirty="0" smtClean="0">
                <a:latin typeface="Bookman Old Style" pitchFamily="18" charset="0"/>
              </a:rPr>
              <a:t> am?”</a:t>
            </a:r>
          </a:p>
          <a:p>
            <a:pPr marL="534988" indent="-534988"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/>
              <a:t>We need to understand the title </a:t>
            </a:r>
            <a:r>
              <a:rPr lang="en-AU" sz="3200" dirty="0" smtClean="0">
                <a:solidFill>
                  <a:srgbClr val="00FF00"/>
                </a:solidFill>
              </a:rPr>
              <a:t>“the Son of man”</a:t>
            </a:r>
            <a:r>
              <a:rPr lang="en-AU" sz="3200" dirty="0" smtClean="0"/>
              <a:t> if we are to fully understand the lessons of the Transfiguration.</a:t>
            </a:r>
          </a:p>
          <a:p>
            <a:pPr marL="534988" indent="-534988"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/>
              <a:t>The title harks back to the dominion given to Adam and Eve over the carnal creation (</a:t>
            </a:r>
            <a:r>
              <a:rPr lang="en-AU" sz="3200" dirty="0" smtClean="0">
                <a:solidFill>
                  <a:srgbClr val="FFFF00"/>
                </a:solidFill>
              </a:rPr>
              <a:t>the things Pan was alleged to rule over</a:t>
            </a:r>
            <a:r>
              <a:rPr lang="en-AU" sz="3200" dirty="0" smtClean="0"/>
              <a:t>) – dominion lost by sin.</a:t>
            </a:r>
          </a:p>
          <a:p>
            <a:pPr marL="534988" indent="-534988"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/>
              <a:t>Christ came to restore that dominion.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2894"/>
            <a:ext cx="9144000" cy="127988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dirty="0" smtClean="0"/>
              <a:t>David’s exposition of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1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&amp;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 2</a:t>
            </a:r>
            <a:b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</a:b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Psalm 8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4941168"/>
            <a:ext cx="8640960" cy="576064"/>
          </a:xfrm>
          <a:prstGeom prst="rect">
            <a:avLst/>
          </a:prstGeom>
          <a:solidFill>
            <a:srgbClr val="00FFF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sz="2800" dirty="0">
              <a:solidFill>
                <a:srgbClr val="FFFFFF"/>
              </a:solidFill>
              <a:latin typeface="Impact" pitchFamily="34" charset="0"/>
            </a:endParaRPr>
          </a:p>
        </p:txBody>
      </p:sp>
      <p:pic>
        <p:nvPicPr>
          <p:cNvPr id="7" name="Picture 4" descr="David and Goli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60215"/>
            <a:ext cx="1771597" cy="333665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394167" y="4941168"/>
            <a:ext cx="1548000" cy="5760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AU" sz="2200" dirty="0" smtClean="0">
                <a:solidFill>
                  <a:srgbClr val="000000"/>
                </a:solidFill>
                <a:latin typeface="Impact" pitchFamily="34" charset="0"/>
              </a:rPr>
              <a:t>Millennium</a:t>
            </a:r>
            <a:endParaRPr kumimoji="0" lang="en-US" sz="22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04" y="1412776"/>
            <a:ext cx="677108" cy="346024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kumimoji="0" lang="en-AU" sz="3200" dirty="0" smtClean="0">
                <a:solidFill>
                  <a:srgbClr val="FFFF00"/>
                </a:solidFill>
                <a:latin typeface="Impact" pitchFamily="34" charset="0"/>
              </a:rPr>
              <a:t>Dominion exercised</a:t>
            </a:r>
            <a:endParaRPr kumimoji="0" lang="en-US" sz="32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269" y="5570076"/>
            <a:ext cx="251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AU" sz="3200" dirty="0" smtClean="0">
                <a:ln w="12700">
                  <a:solidFill>
                    <a:srgbClr val="FFFF00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Dominion lost</a:t>
            </a:r>
            <a:endParaRPr kumimoji="0" lang="en-US" sz="3200" dirty="0">
              <a:ln w="12700">
                <a:solidFill>
                  <a:srgbClr val="FFFF00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8916" y="1415593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AU" sz="2800" dirty="0" smtClean="0">
                <a:solidFill>
                  <a:srgbClr val="FFFFFF"/>
                </a:solidFill>
                <a:latin typeface="Impact" pitchFamily="34" charset="0"/>
              </a:rPr>
              <a:t>David saw the death of Goliath as a type of </a:t>
            </a:r>
            <a:r>
              <a:rPr kumimoji="0" lang="en-AU" sz="2800" dirty="0" smtClean="0">
                <a:solidFill>
                  <a:srgbClr val="FFFF00"/>
                </a:solidFill>
                <a:latin typeface="Impact" pitchFamily="34" charset="0"/>
              </a:rPr>
              <a:t>the restoration of dominion </a:t>
            </a:r>
            <a:r>
              <a:rPr kumimoji="0" lang="en-AU" sz="2800" dirty="0" smtClean="0">
                <a:solidFill>
                  <a:srgbClr val="FFFFFF"/>
                </a:solidFill>
                <a:latin typeface="Impact" pitchFamily="34" charset="0"/>
              </a:rPr>
              <a:t>over all carnal things by Christ through the work of Atonement</a:t>
            </a:r>
            <a:endParaRPr kumimoji="0" lang="en-US" sz="28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8425" y="5614374"/>
            <a:ext cx="2232248" cy="95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AU" sz="2800" dirty="0" smtClean="0">
                <a:ln w="12700">
                  <a:solidFill>
                    <a:srgbClr val="FFFFFF"/>
                  </a:solidFill>
                </a:ln>
                <a:solidFill>
                  <a:srgbClr val="00FFFF"/>
                </a:solidFill>
                <a:latin typeface="Impact" pitchFamily="34" charset="0"/>
              </a:rPr>
              <a:t>Dominion restored</a:t>
            </a:r>
            <a:endParaRPr kumimoji="0" lang="en-US" sz="2800" dirty="0">
              <a:ln w="12700">
                <a:solidFill>
                  <a:srgbClr val="FFFFFF"/>
                </a:solidFill>
              </a:ln>
              <a:solidFill>
                <a:srgbClr val="00FFFF"/>
              </a:solidFill>
              <a:latin typeface="Impac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7841015" y="3813809"/>
            <a:ext cx="738664" cy="166007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kumimoji="0" lang="en-AU" sz="3600" dirty="0" smtClean="0">
                <a:ln>
                  <a:solidFill>
                    <a:srgbClr val="FFFFFF"/>
                  </a:solidFill>
                </a:ln>
                <a:solidFill>
                  <a:srgbClr val="00FFFF"/>
                </a:solidFill>
                <a:latin typeface="Impact" pitchFamily="34" charset="0"/>
              </a:rPr>
              <a:t>Sabbath</a:t>
            </a:r>
            <a:endParaRPr kumimoji="0" lang="en-US" sz="3600" dirty="0">
              <a:ln>
                <a:solidFill>
                  <a:srgbClr val="FFFFFF"/>
                </a:solidFill>
              </a:ln>
              <a:solidFill>
                <a:srgbClr val="00FFFF"/>
              </a:solidFill>
              <a:latin typeface="Impact" pitchFamily="34" charset="0"/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3491880" y="5531087"/>
            <a:ext cx="3744416" cy="562209"/>
          </a:xfrm>
          <a:prstGeom prst="bentConnector3">
            <a:avLst>
              <a:gd name="adj1" fmla="val 419"/>
            </a:avLst>
          </a:prstGeom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7544" y="263691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AU" sz="1800" b="1" dirty="0" smtClean="0">
                <a:solidFill>
                  <a:srgbClr val="00FF00"/>
                </a:solidFill>
                <a:latin typeface="Bookman Old Style" pitchFamily="18" charset="0"/>
              </a:rPr>
              <a:t>“Let them have dominion”</a:t>
            </a:r>
            <a:endParaRPr kumimoji="0" lang="en-US" sz="1800" b="1" dirty="0">
              <a:solidFill>
                <a:srgbClr val="00FF00"/>
              </a:solidFill>
              <a:latin typeface="Bookman Old Style" pitchFamily="18" charset="0"/>
            </a:endParaRPr>
          </a:p>
        </p:txBody>
      </p:sp>
      <p:sp>
        <p:nvSpPr>
          <p:cNvPr id="21" name="Explosion 1 20"/>
          <p:cNvSpPr/>
          <p:nvPr/>
        </p:nvSpPr>
        <p:spPr>
          <a:xfrm>
            <a:off x="381680" y="4999321"/>
            <a:ext cx="805944" cy="648072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AU" sz="1400" dirty="0" smtClean="0">
                <a:solidFill>
                  <a:schemeClr val="bg1"/>
                </a:solidFill>
                <a:latin typeface="Impact" pitchFamily="34" charset="0"/>
              </a:rPr>
              <a:t>Sin</a:t>
            </a:r>
            <a:endParaRPr kumimoji="0" lang="en-US" sz="1400" dirty="0">
              <a:solidFill>
                <a:schemeClr val="bg1"/>
              </a:solidFill>
              <a:latin typeface="Impact" pitchFamily="34" charset="0"/>
            </a:endParaRPr>
          </a:p>
        </p:txBody>
      </p:sp>
      <p:cxnSp>
        <p:nvCxnSpPr>
          <p:cNvPr id="19" name="Elbow Connector 18"/>
          <p:cNvCxnSpPr/>
          <p:nvPr/>
        </p:nvCxnSpPr>
        <p:spPr>
          <a:xfrm>
            <a:off x="5004048" y="5558797"/>
            <a:ext cx="2448272" cy="606507"/>
          </a:xfrm>
          <a:prstGeom prst="bentConnector3">
            <a:avLst>
              <a:gd name="adj1" fmla="val 3597"/>
            </a:avLst>
          </a:prstGeom>
          <a:ln w="1524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44290" y="4996588"/>
            <a:ext cx="119135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AU" sz="2200" dirty="0" smtClean="0">
                <a:solidFill>
                  <a:srgbClr val="000000"/>
                </a:solidFill>
                <a:latin typeface="Impact" pitchFamily="34" charset="0"/>
              </a:rPr>
              <a:t>“The Son</a:t>
            </a:r>
          </a:p>
          <a:p>
            <a:pPr algn="ctr">
              <a:lnSpc>
                <a:spcPct val="70000"/>
              </a:lnSpc>
            </a:pPr>
            <a:r>
              <a:rPr kumimoji="0" lang="en-AU" sz="2200" dirty="0" smtClean="0">
                <a:solidFill>
                  <a:srgbClr val="000000"/>
                </a:solidFill>
                <a:latin typeface="Impact" pitchFamily="34" charset="0"/>
              </a:rPr>
              <a:t>of man”</a:t>
            </a:r>
            <a:endParaRPr kumimoji="0" lang="en-US" sz="2200" dirty="0">
              <a:solidFill>
                <a:srgbClr val="000000"/>
              </a:solidFill>
              <a:latin typeface="Impact" pitchFamily="34" charset="0"/>
            </a:endParaRPr>
          </a:p>
        </p:txBody>
      </p:sp>
      <p:pic>
        <p:nvPicPr>
          <p:cNvPr id="31" name="Picture 30" descr="Redeemed on Mt Z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470" y="2840543"/>
            <a:ext cx="1633522" cy="146367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410755" y="1196752"/>
            <a:ext cx="1691680" cy="138499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Ps. 8:2 </a:t>
            </a:r>
            <a:r>
              <a:rPr lang="en-AU" sz="2800" b="1" dirty="0" smtClean="0">
                <a:latin typeface="+mn-lt"/>
              </a:rPr>
              <a:t>– </a:t>
            </a:r>
            <a:r>
              <a:rPr lang="en-AU" sz="2800" b="1" dirty="0" smtClean="0">
                <a:solidFill>
                  <a:srgbClr val="00FF00"/>
                </a:solidFill>
                <a:latin typeface="+mn-lt"/>
              </a:rPr>
              <a:t>“still” </a:t>
            </a:r>
            <a:r>
              <a:rPr lang="en-AU" sz="2800" b="1" dirty="0" smtClean="0">
                <a:latin typeface="+mn-lt"/>
              </a:rPr>
              <a:t>- </a:t>
            </a:r>
            <a:r>
              <a:rPr lang="en-AU" sz="2800" b="1" dirty="0" err="1" smtClean="0">
                <a:latin typeface="+mn-lt"/>
              </a:rPr>
              <a:t>shabath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1" grpId="0" animBg="1"/>
      <p:bldP spid="21" grpId="1" animBg="1"/>
      <p:bldP spid="30" grpId="0"/>
      <p:bldP spid="17" grpId="0" animBg="1"/>
    </p:bld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rbit">
  <a:themeElements>
    <a:clrScheme name="2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2_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</TotalTime>
  <Words>1808</Words>
  <Application>Microsoft Office PowerPoint</Application>
  <PresentationFormat>On-screen Show (4:3)</PresentationFormat>
  <Paragraphs>143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Generic</vt:lpstr>
      <vt:lpstr>Default Design</vt:lpstr>
      <vt:lpstr>Mountain Top</vt:lpstr>
      <vt:lpstr>1_Generic</vt:lpstr>
      <vt:lpstr>3_Orbit</vt:lpstr>
      <vt:lpstr>2_Generic</vt:lpstr>
      <vt:lpstr>3_Generic</vt:lpstr>
      <vt:lpstr>4_Generic</vt:lpstr>
      <vt:lpstr>CorelDRAW! Graphic</vt:lpstr>
      <vt:lpstr>Photo Editor Photo</vt:lpstr>
      <vt:lpstr>Slide 1</vt:lpstr>
      <vt:lpstr>Transfiguration </vt:lpstr>
      <vt:lpstr>Slide 3</vt:lpstr>
      <vt:lpstr>Mt Hermon – ‘Sanctuary’ for Christ</vt:lpstr>
      <vt:lpstr>Pan’s challenge to the Son of man</vt:lpstr>
      <vt:lpstr>Banias (near Caesarea Philippi)</vt:lpstr>
      <vt:lpstr>Caesarea Philippi</vt:lpstr>
      <vt:lpstr>So, why the question?</vt:lpstr>
      <vt:lpstr>David’s exposition of Gen. 1 &amp; 2 Psalm 8</vt:lpstr>
      <vt:lpstr>The background to Ps. 8</vt:lpstr>
      <vt:lpstr>Slide 11</vt:lpstr>
      <vt:lpstr>The Son of man</vt:lpstr>
      <vt:lpstr>The Sabbath and the Son of Man</vt:lpstr>
      <vt:lpstr>Miracles on the Sabbath</vt:lpstr>
      <vt:lpstr>The value of miracles</vt:lpstr>
      <vt:lpstr>“Honour and Glory”</vt:lpstr>
      <vt:lpstr>Unity in the Body of Christ Growing up into the head – Ps. 133:1</vt:lpstr>
      <vt:lpstr>Ps. 133:2</vt:lpstr>
      <vt:lpstr>Ps. 133:3</vt:lpstr>
      <vt:lpstr>The limitations of miracles 2 Peter 1</vt:lpstr>
      <vt:lpstr>Our times! 1967 - Luke 21:24</vt:lpstr>
      <vt:lpstr>A more sure word of teaching!</vt:lpstr>
      <vt:lpstr>How many loaves?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Cowie</dc:creator>
  <cp:lastModifiedBy>Jim Cowie</cp:lastModifiedBy>
  <cp:revision>162</cp:revision>
  <dcterms:created xsi:type="dcterms:W3CDTF">2005-01-17T02:25:03Z</dcterms:created>
  <dcterms:modified xsi:type="dcterms:W3CDTF">2013-03-01T02:32:12Z</dcterms:modified>
</cp:coreProperties>
</file>