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3" r:id="rId2"/>
  </p:sldMasterIdLst>
  <p:sldIdLst>
    <p:sldId id="292" r:id="rId3"/>
    <p:sldId id="295" r:id="rId4"/>
    <p:sldId id="297" r:id="rId5"/>
    <p:sldId id="303" r:id="rId6"/>
    <p:sldId id="304" r:id="rId7"/>
    <p:sldId id="302" r:id="rId8"/>
    <p:sldId id="307" r:id="rId9"/>
    <p:sldId id="306" r:id="rId10"/>
    <p:sldId id="301" r:id="rId11"/>
    <p:sldId id="294" r:id="rId12"/>
    <p:sldId id="296" r:id="rId13"/>
    <p:sldId id="298" r:id="rId14"/>
    <p:sldId id="282" r:id="rId15"/>
    <p:sldId id="291" r:id="rId16"/>
    <p:sldId id="290" r:id="rId17"/>
    <p:sldId id="293" r:id="rId18"/>
    <p:sldId id="305" r:id="rId19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FF00"/>
    <a:srgbClr val="FF66FF"/>
    <a:srgbClr val="00FFFF"/>
    <a:srgbClr val="FF0000"/>
    <a:srgbClr val="CC99FF"/>
    <a:srgbClr val="66FFFF"/>
    <a:srgbClr val="99FF66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287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rc 3"/>
          <p:cNvSpPr>
            <a:spLocks/>
          </p:cNvSpPr>
          <p:nvPr/>
        </p:nvSpPr>
        <p:spPr bwMode="auto">
          <a:xfrm>
            <a:off x="0" y="6237312"/>
            <a:ext cx="5220072" cy="6206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400675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10187" y="6489700"/>
            <a:ext cx="4335463" cy="323850"/>
          </a:xfrm>
        </p:spPr>
        <p:txBody>
          <a:bodyPr/>
          <a:lstStyle>
            <a:lvl1pPr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/>
              <a:t>The Transfiguration of Christ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D84B31-8EC5-4575-902B-533F408462D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D16D0-491F-4296-81E7-EA846CF9115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4813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00006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48133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kumimoji="0" lang="en-US" sz="1800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-1588" y="6308725"/>
            <a:ext cx="7845426" cy="576263"/>
            <a:chOff x="0" y="3792"/>
            <a:chExt cx="4942" cy="536"/>
          </a:xfrm>
        </p:grpSpPr>
        <p:sp>
          <p:nvSpPr>
            <p:cNvPr id="4813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4813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813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814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814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  <p:sp>
          <p:nvSpPr>
            <p:cNvPr id="4814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381750"/>
            <a:ext cx="5684837" cy="488950"/>
            <a:chOff x="395" y="3793"/>
            <a:chExt cx="3581" cy="535"/>
          </a:xfrm>
        </p:grpSpPr>
        <p:sp>
          <p:nvSpPr>
            <p:cNvPr id="48144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5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6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7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8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9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36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256212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48154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4356100" cy="549275"/>
          </a:xfrm>
        </p:spPr>
        <p:txBody>
          <a:bodyPr/>
          <a:lstStyle>
            <a:lvl1pPr>
              <a:defRPr sz="36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AU"/>
              <a:t>A Light to the Gentiles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579A5-6895-4E47-8557-ECC579DBB04D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B93C8-670D-43AB-B887-09A4EE2CFA5A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5E85F-BFF9-4651-9C8F-0F948FB22337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C0EFD-EA51-4EBE-952D-465455EB85CC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96A57-4B8A-4B39-83CC-FA7FE426CDF5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B1513-A1FE-4869-8448-994E2C268652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09A87-24BC-4B86-A685-860BDD28B590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B1927-91CA-493B-ABAE-792FB2A5D54E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F3CCE-4999-47B3-81B9-D0A715F03455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B6965-DA11-47C8-8842-CB9C8904BD70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1E8CC-2DCA-4164-9F4A-C22A13A7095F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B7D16-4950-475D-84FE-9554439A21D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C5641-6BF8-47B1-AB19-B75F1A7BB128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B1F24-C843-4CC4-8F7D-43A1068C7A7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DFA0C-CEFF-48C0-8FF1-EA20A47502F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C4AEB-6DEB-47D6-82E3-C4C84337F21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66D0D-9FBF-4F10-AA8E-39374B3B31C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82C43-387B-46E0-AF38-45E19CF9D580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fld id="{D826EF72-4895-4212-AFF0-2EFA25546B50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kumimoji="0" lang="en-US" sz="1800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712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kumimoji="0" lang="en-AU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kumimoji="0" lang="en-AU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fld id="{8BCACC5B-430D-40C5-B4EA-732501F60CD7}" type="slidenum">
              <a:rPr kumimoji="0" lang="en-AU">
                <a:solidFill>
                  <a:srgbClr val="FFFFFF"/>
                </a:solidFill>
                <a:latin typeface="Arial" charset="0"/>
              </a:rPr>
              <a:pPr/>
              <a:t>‹#›</a:t>
            </a:fld>
            <a:endParaRPr kumimoji="0" lang="en-AU">
              <a:solidFill>
                <a:srgbClr val="FFFFFF"/>
              </a:solidFill>
              <a:latin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/>
              <a:t>The transfiguration of Christ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10976" y="4050938"/>
            <a:ext cx="813690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en-AU" sz="4000" b="1" dirty="0">
                <a:solidFill>
                  <a:srgbClr val="FFFF66"/>
                </a:solidFill>
                <a:latin typeface="Tahoma" pitchFamily="34" charset="0"/>
              </a:rPr>
              <a:t>Study </a:t>
            </a:r>
            <a:r>
              <a:rPr kumimoji="0" lang="en-AU" sz="4000" b="1" dirty="0" smtClean="0">
                <a:solidFill>
                  <a:srgbClr val="FFFF66"/>
                </a:solidFill>
                <a:latin typeface="Tahoma" pitchFamily="34" charset="0"/>
              </a:rPr>
              <a:t>4 </a:t>
            </a:r>
            <a:r>
              <a:rPr kumimoji="0" lang="en-AU" sz="4000" b="1" dirty="0">
                <a:solidFill>
                  <a:srgbClr val="FFFF66"/>
                </a:solidFill>
                <a:latin typeface="Tahoma" pitchFamily="34" charset="0"/>
              </a:rPr>
              <a:t>– </a:t>
            </a:r>
            <a:r>
              <a:rPr kumimoji="0" lang="en-AU" sz="4000" b="1" dirty="0" smtClean="0">
                <a:solidFill>
                  <a:srgbClr val="FFFF66"/>
                </a:solidFill>
                <a:latin typeface="Tahoma" pitchFamily="34" charset="0"/>
              </a:rPr>
              <a:t>“This is my beloved son, hear him” </a:t>
            </a:r>
            <a:r>
              <a:rPr kumimoji="0" lang="en-AU" sz="2800" b="1" dirty="0" smtClean="0">
                <a:solidFill>
                  <a:srgbClr val="FFFF66"/>
                </a:solidFill>
                <a:latin typeface="Tahoma" pitchFamily="34" charset="0"/>
              </a:rPr>
              <a:t>– </a:t>
            </a:r>
            <a:r>
              <a:rPr kumimoji="0" lang="en-AU" sz="28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Tahoma" pitchFamily="34" charset="0"/>
              </a:rPr>
              <a:t>Luke 9:28-36</a:t>
            </a:r>
            <a:endParaRPr kumimoji="0" lang="en-AU" sz="2800" b="1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554408" y="908720"/>
            <a:ext cx="813690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22"/>
              </a:avLst>
            </a:prstTxWarp>
          </a:bodyPr>
          <a:lstStyle/>
          <a:p>
            <a:pPr algn="ctr"/>
            <a:r>
              <a:rPr kumimoji="0" lang="en-US" sz="4000" kern="10" dirty="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The Transfiguration</a:t>
            </a:r>
          </a:p>
          <a:p>
            <a:pPr algn="ctr"/>
            <a:r>
              <a:rPr kumimoji="0" lang="en-US" sz="4000" kern="10" dirty="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of Christ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471"/>
            <a:ext cx="9144000" cy="765175"/>
          </a:xfrm>
        </p:spPr>
        <p:txBody>
          <a:bodyPr/>
          <a:lstStyle/>
          <a:p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latin typeface="SwitzerlandBlack" pitchFamily="34" charset="0"/>
              </a:rPr>
              <a:t>Romans 12:1-2</a:t>
            </a:r>
            <a:endParaRPr lang="en-US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982" y="664986"/>
            <a:ext cx="8813506" cy="5832648"/>
          </a:xfrm>
        </p:spPr>
        <p:txBody>
          <a:bodyPr/>
          <a:lstStyle/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</a:t>
            </a:r>
            <a:r>
              <a:rPr lang="en-US" sz="3000" dirty="0" smtClean="0">
                <a:solidFill>
                  <a:srgbClr val="00FF00"/>
                </a:solidFill>
                <a:latin typeface="SwitzerlandBlack" pitchFamily="34" charset="0"/>
              </a:rPr>
              <a:t> </a:t>
            </a:r>
            <a:r>
              <a:rPr lang="en-US" sz="3000" dirty="0" smtClean="0"/>
              <a:t>-</a:t>
            </a:r>
            <a:r>
              <a:rPr lang="en-US" sz="3000" dirty="0" smtClean="0">
                <a:solidFill>
                  <a:srgbClr val="00FF00"/>
                </a:solidFill>
                <a:latin typeface="SwitzerlandBlack" pitchFamily="34" charset="0"/>
              </a:rPr>
              <a:t> “bodies </a:t>
            </a:r>
            <a:r>
              <a:rPr lang="en-US" sz="3000" dirty="0">
                <a:solidFill>
                  <a:srgbClr val="00FF00"/>
                </a:solidFill>
                <a:latin typeface="SwitzerlandBlack" pitchFamily="34" charset="0"/>
              </a:rPr>
              <a:t>a living </a:t>
            </a:r>
            <a:r>
              <a:rPr lang="en-US" sz="3000" dirty="0" smtClean="0">
                <a:solidFill>
                  <a:srgbClr val="00FF00"/>
                </a:solidFill>
                <a:latin typeface="SwitzerlandBlack" pitchFamily="34" charset="0"/>
              </a:rPr>
              <a:t>sacrifice”</a:t>
            </a:r>
            <a:r>
              <a:rPr lang="en-US" sz="3000" b="1" dirty="0" smtClean="0">
                <a:solidFill>
                  <a:srgbClr val="00FF00"/>
                </a:solidFill>
              </a:rPr>
              <a:t> </a:t>
            </a:r>
            <a:r>
              <a:rPr lang="en-US" sz="3000" b="1" dirty="0"/>
              <a:t>- Crucified with Christ, but live in newness of life (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Gal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2:20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; Rom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6:1-6</a:t>
            </a:r>
            <a:r>
              <a:rPr lang="en-US" sz="3000" b="1" dirty="0" smtClean="0"/>
              <a:t>).</a:t>
            </a:r>
            <a:endParaRPr lang="en-US" sz="3000" b="1" dirty="0"/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>
                <a:solidFill>
                  <a:srgbClr val="00FF00"/>
                </a:solidFill>
                <a:latin typeface="SwitzerlandBlack" pitchFamily="34" charset="0"/>
              </a:rPr>
              <a:t>“acceptable”</a:t>
            </a:r>
            <a:r>
              <a:rPr lang="en-US" sz="3000" b="1" dirty="0" smtClean="0">
                <a:solidFill>
                  <a:srgbClr val="00FF00"/>
                </a:solidFill>
              </a:rPr>
              <a:t> </a:t>
            </a:r>
            <a:r>
              <a:rPr lang="en-US" sz="3000" b="1" dirty="0"/>
              <a:t>- </a:t>
            </a:r>
            <a:r>
              <a:rPr lang="en-US" sz="3000" b="1" i="1" dirty="0" err="1" smtClean="0"/>
              <a:t>euarestos</a:t>
            </a:r>
            <a:r>
              <a:rPr lang="en-US" sz="3000" b="1" dirty="0" smtClean="0"/>
              <a:t> </a:t>
            </a:r>
            <a:r>
              <a:rPr lang="en-US" sz="3000" b="1" dirty="0"/>
              <a:t>- fully </a:t>
            </a:r>
            <a:r>
              <a:rPr lang="en-US" sz="3000" b="1" dirty="0" smtClean="0"/>
              <a:t>agreeable.</a:t>
            </a:r>
            <a:endParaRPr lang="en-US" sz="3000" b="1" dirty="0"/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>
                <a:solidFill>
                  <a:srgbClr val="00FF00"/>
                </a:solidFill>
                <a:latin typeface="SwitzerlandBlack" pitchFamily="34" charset="0"/>
              </a:rPr>
              <a:t>“reasonable”</a:t>
            </a:r>
            <a:r>
              <a:rPr lang="en-US" sz="3000" b="1" dirty="0" smtClean="0">
                <a:solidFill>
                  <a:srgbClr val="00FF00"/>
                </a:solidFill>
              </a:rPr>
              <a:t> </a:t>
            </a:r>
            <a:r>
              <a:rPr lang="en-US" sz="3000" b="1" dirty="0"/>
              <a:t>- </a:t>
            </a:r>
            <a:r>
              <a:rPr lang="en-US" sz="3000" b="1" i="1" dirty="0" err="1" smtClean="0"/>
              <a:t>logikos</a:t>
            </a:r>
            <a:r>
              <a:rPr lang="en-US" sz="3000" b="1" dirty="0" smtClean="0"/>
              <a:t> </a:t>
            </a:r>
            <a:r>
              <a:rPr lang="en-US" sz="3000" b="1" dirty="0"/>
              <a:t>- rational, </a:t>
            </a:r>
            <a:r>
              <a:rPr lang="en-US" sz="3000" b="1" dirty="0" smtClean="0"/>
              <a:t>intelligent.</a:t>
            </a:r>
            <a:endParaRPr lang="en-US" sz="3000" b="1" dirty="0"/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 </a:t>
            </a:r>
            <a:r>
              <a:rPr lang="en-US" sz="3000" dirty="0" smtClean="0"/>
              <a:t>-</a:t>
            </a:r>
            <a:r>
              <a:rPr lang="en-US" sz="3000" dirty="0" smtClean="0">
                <a:solidFill>
                  <a:srgbClr val="00FF00"/>
                </a:solidFill>
                <a:latin typeface="SwitzerlandBlack" pitchFamily="34" charset="0"/>
              </a:rPr>
              <a:t> “conformed”</a:t>
            </a:r>
            <a:r>
              <a:rPr lang="en-US" sz="3000" b="1" dirty="0" smtClean="0">
                <a:solidFill>
                  <a:srgbClr val="00FF00"/>
                </a:solidFill>
              </a:rPr>
              <a:t> </a:t>
            </a:r>
            <a:r>
              <a:rPr lang="en-US" sz="3000" b="1" dirty="0"/>
              <a:t>- </a:t>
            </a:r>
            <a:r>
              <a:rPr lang="en-US" sz="3000" b="1" i="1" dirty="0" err="1"/>
              <a:t>suschematizo</a:t>
            </a:r>
            <a:r>
              <a:rPr lang="en-US" sz="3000" b="1" dirty="0"/>
              <a:t> </a:t>
            </a:r>
            <a:r>
              <a:rPr lang="en-US" sz="3000" b="1" dirty="0" smtClean="0"/>
              <a:t>(</a:t>
            </a:r>
            <a:r>
              <a:rPr lang="en-US" sz="3000" b="1" dirty="0" smtClean="0">
                <a:solidFill>
                  <a:srgbClr val="FFFF00"/>
                </a:solidFill>
              </a:rPr>
              <a:t>Middle Voice</a:t>
            </a:r>
            <a:r>
              <a:rPr lang="en-US" sz="3000" b="1" dirty="0"/>
              <a:t>) - to fashion alike; conform to a pattern; be </a:t>
            </a:r>
            <a:r>
              <a:rPr lang="en-US" sz="3000" b="1" dirty="0" smtClean="0"/>
              <a:t>assimilated.</a:t>
            </a:r>
            <a:endParaRPr lang="en-US" sz="3000" b="1" dirty="0"/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>
                <a:solidFill>
                  <a:srgbClr val="00FF00"/>
                </a:solidFill>
                <a:latin typeface="SwitzerlandBlack" pitchFamily="34" charset="0"/>
              </a:rPr>
              <a:t>“transformed”</a:t>
            </a:r>
            <a:r>
              <a:rPr lang="en-US" sz="3000" b="1" dirty="0" smtClean="0">
                <a:solidFill>
                  <a:srgbClr val="00FF00"/>
                </a:solidFill>
              </a:rPr>
              <a:t> </a:t>
            </a:r>
            <a:r>
              <a:rPr lang="en-US" sz="3000" b="1" dirty="0"/>
              <a:t>- </a:t>
            </a:r>
            <a:r>
              <a:rPr lang="en-US" sz="3000" b="1" i="1" dirty="0" err="1"/>
              <a:t>metamorphoo</a:t>
            </a:r>
            <a:r>
              <a:rPr lang="en-US" sz="3000" b="1" dirty="0"/>
              <a:t> </a:t>
            </a:r>
            <a:r>
              <a:rPr lang="en-US" sz="3000" b="1" dirty="0" smtClean="0"/>
              <a:t>(</a:t>
            </a:r>
            <a:r>
              <a:rPr lang="en-US" sz="3000" b="1" dirty="0" smtClean="0">
                <a:solidFill>
                  <a:srgbClr val="FFFF00"/>
                </a:solidFill>
              </a:rPr>
              <a:t>Passive Voice</a:t>
            </a:r>
            <a:r>
              <a:rPr lang="en-US" sz="3000" b="1" dirty="0" smtClean="0"/>
              <a:t>).</a:t>
            </a:r>
            <a:endParaRPr lang="en-US" sz="3000" b="1" dirty="0"/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>
                <a:solidFill>
                  <a:srgbClr val="00FF00"/>
                </a:solidFill>
                <a:latin typeface="SwitzerlandBlack" pitchFamily="34" charset="0"/>
              </a:rPr>
              <a:t>“renewing”</a:t>
            </a:r>
            <a:r>
              <a:rPr lang="en-US" sz="3000" b="1" dirty="0" smtClean="0">
                <a:solidFill>
                  <a:srgbClr val="00FF00"/>
                </a:solidFill>
              </a:rPr>
              <a:t> </a:t>
            </a:r>
            <a:r>
              <a:rPr lang="en-US" sz="3000" b="1" dirty="0"/>
              <a:t>- </a:t>
            </a:r>
            <a:r>
              <a:rPr lang="en-US" sz="3000" b="1" i="1" dirty="0" err="1"/>
              <a:t>anakainosis</a:t>
            </a:r>
            <a:r>
              <a:rPr lang="en-US" sz="3000" b="1" dirty="0"/>
              <a:t> - renovation, </a:t>
            </a:r>
            <a:r>
              <a:rPr lang="en-US" sz="3000" b="1" dirty="0" smtClean="0"/>
              <a:t>change.</a:t>
            </a:r>
            <a:endParaRPr lang="en-US" sz="3000" b="1" dirty="0"/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>
                <a:solidFill>
                  <a:srgbClr val="00FF00"/>
                </a:solidFill>
                <a:latin typeface="SwitzerlandBlack" pitchFamily="34" charset="0"/>
              </a:rPr>
              <a:t>“prove”</a:t>
            </a:r>
            <a:r>
              <a:rPr lang="en-US" sz="3000" b="1" dirty="0" smtClean="0">
                <a:solidFill>
                  <a:srgbClr val="00FF00"/>
                </a:solidFill>
              </a:rPr>
              <a:t> </a:t>
            </a:r>
            <a:r>
              <a:rPr lang="en-US" sz="3000" b="1" dirty="0"/>
              <a:t>- </a:t>
            </a:r>
            <a:r>
              <a:rPr lang="en-US" sz="3000" b="1" i="1" dirty="0" err="1"/>
              <a:t>dokimazo</a:t>
            </a:r>
            <a:r>
              <a:rPr lang="en-US" sz="3000" b="1" dirty="0"/>
              <a:t> </a:t>
            </a:r>
            <a:r>
              <a:rPr lang="en-US" sz="3000" b="1" dirty="0" smtClean="0"/>
              <a:t>(</a:t>
            </a:r>
            <a:r>
              <a:rPr lang="en-US" sz="3000" b="1" dirty="0" smtClean="0">
                <a:solidFill>
                  <a:srgbClr val="FFFF00"/>
                </a:solidFill>
              </a:rPr>
              <a:t>Active Voice</a:t>
            </a:r>
            <a:r>
              <a:rPr lang="en-US" sz="3000" b="1" dirty="0"/>
              <a:t>) - to </a:t>
            </a:r>
            <a:r>
              <a:rPr lang="en-US" sz="3000" b="1" dirty="0" smtClean="0"/>
              <a:t>test.</a:t>
            </a:r>
            <a:endParaRPr lang="en-US" sz="3000" b="1" dirty="0"/>
          </a:p>
          <a:p>
            <a: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863"/>
            <a:ext cx="9144000" cy="1196752"/>
          </a:xfrm>
        </p:spPr>
        <p:txBody>
          <a:bodyPr/>
          <a:lstStyle/>
          <a:p>
            <a:pPr marL="0" indent="0">
              <a:lnSpc>
                <a:spcPct val="85000"/>
              </a:lnSpc>
            </a:pPr>
            <a:r>
              <a:rPr lang="en-US" sz="4400" dirty="0" smtClean="0">
                <a:latin typeface="SwitzerlandBlack" pitchFamily="34" charset="0"/>
              </a:rPr>
              <a:t>The important words of</a:t>
            </a:r>
            <a:br>
              <a:rPr lang="en-US" sz="4400" dirty="0" smtClean="0">
                <a:latin typeface="SwitzerlandBlack" pitchFamily="34" charset="0"/>
              </a:rPr>
            </a:b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latin typeface="SwitzerlandBlack" pitchFamily="34" charset="0"/>
              </a:rPr>
              <a:t>2 Cor. 3:18</a:t>
            </a:r>
            <a:endParaRPr lang="en-US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96752"/>
            <a:ext cx="8713788" cy="5256584"/>
          </a:xfrm>
        </p:spPr>
        <p:txBody>
          <a:bodyPr/>
          <a:lstStyle/>
          <a:p>
            <a:pPr marL="539750" indent="-539750">
              <a:spcBef>
                <a:spcPts val="0"/>
              </a:spcBef>
              <a:spcAft>
                <a:spcPts val="600"/>
              </a:spcAft>
            </a:pPr>
            <a:r>
              <a:rPr lang="en-US" sz="3100" dirty="0" smtClean="0">
                <a:solidFill>
                  <a:srgbClr val="00FF00"/>
                </a:solidFill>
                <a:latin typeface="SwitzerlandBlack" pitchFamily="34" charset="0"/>
              </a:rPr>
              <a:t>“beholding as in a glass”</a:t>
            </a:r>
            <a:r>
              <a:rPr lang="en-US" sz="3100" dirty="0" smtClean="0"/>
              <a:t> - The phrase is all one word in the Greek - </a:t>
            </a:r>
            <a:r>
              <a:rPr lang="en-US" sz="3100" i="1" dirty="0" err="1" smtClean="0"/>
              <a:t>katoptrizomai</a:t>
            </a:r>
            <a:r>
              <a:rPr lang="en-US" sz="3100" dirty="0" smtClean="0"/>
              <a:t> - to mirror oneself, i.e. to see reflected. The verb is in the </a:t>
            </a:r>
            <a:r>
              <a:rPr lang="en-US" sz="3100" dirty="0" smtClean="0">
                <a:solidFill>
                  <a:srgbClr val="FFFF00"/>
                </a:solidFill>
              </a:rPr>
              <a:t>Middle Voice </a:t>
            </a:r>
            <a:r>
              <a:rPr lang="en-US" sz="3100" dirty="0" smtClean="0"/>
              <a:t>indicating that this is an action done to or for ourselves.</a:t>
            </a:r>
          </a:p>
          <a:p>
            <a:pPr marL="539750" indent="-539750">
              <a:spcBef>
                <a:spcPts val="0"/>
              </a:spcBef>
              <a:spcAft>
                <a:spcPts val="600"/>
              </a:spcAft>
            </a:pPr>
            <a:r>
              <a:rPr lang="en-US" sz="3100" dirty="0" smtClean="0">
                <a:solidFill>
                  <a:srgbClr val="00FF00"/>
                </a:solidFill>
                <a:latin typeface="SwitzerlandBlack" pitchFamily="34" charset="0"/>
              </a:rPr>
              <a:t>“are changed”</a:t>
            </a:r>
            <a:r>
              <a:rPr lang="en-US" sz="3100" dirty="0" smtClean="0">
                <a:solidFill>
                  <a:srgbClr val="00FF00"/>
                </a:solidFill>
              </a:rPr>
              <a:t> </a:t>
            </a:r>
            <a:r>
              <a:rPr lang="en-US" sz="3100" dirty="0" smtClean="0"/>
              <a:t>- </a:t>
            </a:r>
            <a:r>
              <a:rPr lang="en-US" sz="3100" i="1" dirty="0" err="1" smtClean="0"/>
              <a:t>metamorphoo</a:t>
            </a:r>
            <a:r>
              <a:rPr lang="en-US" sz="3100" dirty="0" smtClean="0"/>
              <a:t> (plural, present tense, passive voice) = to transform. Lit. </a:t>
            </a:r>
            <a:r>
              <a:rPr lang="en-US" sz="3100" dirty="0" smtClean="0">
                <a:solidFill>
                  <a:srgbClr val="FFFF00"/>
                </a:solidFill>
                <a:latin typeface="Bookman Old Style" pitchFamily="18" charset="0"/>
              </a:rPr>
              <a:t>“are being transformed”</a:t>
            </a:r>
            <a:r>
              <a:rPr lang="en-US" sz="3100" dirty="0" smtClean="0"/>
              <a:t>.</a:t>
            </a:r>
          </a:p>
          <a:p>
            <a:pPr marL="539750" indent="-539750">
              <a:spcBef>
                <a:spcPts val="0"/>
              </a:spcBef>
              <a:spcAft>
                <a:spcPts val="600"/>
              </a:spcAft>
            </a:pPr>
            <a:r>
              <a:rPr lang="en-US" sz="3100" dirty="0" smtClean="0">
                <a:solidFill>
                  <a:srgbClr val="00FF00"/>
                </a:solidFill>
                <a:latin typeface="SwitzerlandBlack" pitchFamily="34" charset="0"/>
              </a:rPr>
              <a:t>“glory”</a:t>
            </a:r>
            <a:r>
              <a:rPr lang="en-US" sz="3100" dirty="0" smtClean="0">
                <a:solidFill>
                  <a:srgbClr val="00FF00"/>
                </a:solidFill>
              </a:rPr>
              <a:t> </a:t>
            </a:r>
            <a:r>
              <a:rPr lang="en-US" sz="3100" dirty="0" smtClean="0"/>
              <a:t>- </a:t>
            </a:r>
            <a:r>
              <a:rPr lang="en-US" sz="3100" i="1" dirty="0" err="1" smtClean="0"/>
              <a:t>doxa</a:t>
            </a:r>
            <a:r>
              <a:rPr lang="en-US" sz="3100" dirty="0" smtClean="0"/>
              <a:t> = in this case, the glory of God’s character - see </a:t>
            </a:r>
            <a:r>
              <a:rPr lang="en-US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Cor. 4:6-7</a:t>
            </a:r>
            <a:r>
              <a:rPr lang="en-US" sz="3100" dirty="0" smtClean="0"/>
              <a:t>.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340768"/>
          </a:xfrm>
        </p:spPr>
        <p:txBody>
          <a:bodyPr/>
          <a:lstStyle/>
          <a:p>
            <a:pPr marL="0" indent="0">
              <a:lnSpc>
                <a:spcPct val="85000"/>
              </a:lnSpc>
            </a:pPr>
            <a:r>
              <a:rPr lang="en-US" sz="4400" dirty="0" smtClean="0">
                <a:latin typeface="SwitzerlandBlack" pitchFamily="34" charset="0"/>
              </a:rPr>
              <a:t>Character Metamorphosis</a:t>
            </a:r>
            <a:br>
              <a:rPr lang="en-US" sz="4400" dirty="0" smtClean="0">
                <a:latin typeface="SwitzerlandBlack" pitchFamily="34" charset="0"/>
              </a:rPr>
            </a:b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latin typeface="SwitzerlandBlack" pitchFamily="34" charset="0"/>
              </a:rPr>
              <a:t>2 Cor. 3:18</a:t>
            </a:r>
            <a:endParaRPr lang="en-US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63" y="1340768"/>
            <a:ext cx="8568952" cy="5328592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sz="3000" dirty="0" err="1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  <a:latin typeface="SwitzerlandCondBlack" pitchFamily="34" charset="0"/>
              </a:rPr>
              <a:t>Diaglott</a:t>
            </a:r>
            <a:r>
              <a:rPr lang="en-US" sz="3000" dirty="0" smtClean="0"/>
              <a:t> – </a:t>
            </a:r>
            <a:r>
              <a:rPr lang="en-US" sz="3000" dirty="0" smtClean="0">
                <a:latin typeface="Bookman Old Style" pitchFamily="18" charset="0"/>
              </a:rPr>
              <a:t>“But we all beholding the glory of the Lord in </a:t>
            </a:r>
            <a:r>
              <a:rPr lang="en-US" sz="3000" dirty="0" smtClean="0">
                <a:solidFill>
                  <a:srgbClr val="FFFF00"/>
                </a:solidFill>
                <a:latin typeface="Bookman Old Style" pitchFamily="18" charset="0"/>
              </a:rPr>
              <a:t>*</a:t>
            </a:r>
            <a:r>
              <a:rPr lang="en-US" sz="3000" dirty="0" smtClean="0">
                <a:latin typeface="Bookman Old Style" pitchFamily="18" charset="0"/>
              </a:rPr>
              <a:t>a face unveiled, are transformed into the same likeness, from glory to glory, as from the Lord, the Spirit.” </a:t>
            </a:r>
            <a:r>
              <a:rPr lang="en-US" sz="3000" dirty="0" smtClean="0"/>
              <a:t>(</a:t>
            </a:r>
            <a:r>
              <a:rPr lang="en-US" sz="3000" dirty="0" smtClean="0">
                <a:solidFill>
                  <a:srgbClr val="FFFF00"/>
                </a:solidFill>
              </a:rPr>
              <a:t>*Note</a:t>
            </a:r>
            <a:r>
              <a:rPr lang="en-US" sz="3000" dirty="0" smtClean="0"/>
              <a:t> </a:t>
            </a:r>
            <a:r>
              <a:rPr lang="en-US" sz="3000" dirty="0" smtClean="0">
                <a:solidFill>
                  <a:srgbClr val="FFFF00"/>
                </a:solidFill>
              </a:rPr>
              <a:t>- it is Christ’s face that is unveiled!</a:t>
            </a:r>
            <a:r>
              <a:rPr lang="en-US" sz="3000" dirty="0" smtClean="0"/>
              <a:t>)</a:t>
            </a:r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sz="3000" dirty="0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  <a:latin typeface="SwitzerlandCondBlack" pitchFamily="34" charset="0"/>
              </a:rPr>
              <a:t>RSV</a:t>
            </a:r>
            <a:r>
              <a:rPr lang="en-US" sz="3000" dirty="0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 </a:t>
            </a:r>
            <a:r>
              <a:rPr lang="en-US" sz="3000" dirty="0" smtClean="0"/>
              <a:t>– </a:t>
            </a:r>
            <a:r>
              <a:rPr lang="en-US" sz="3000" dirty="0" smtClean="0">
                <a:latin typeface="Bookman Old Style" pitchFamily="18" charset="0"/>
              </a:rPr>
              <a:t>“..are being changed into his likeness from one degree of glory to another...”</a:t>
            </a:r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sz="3000" dirty="0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  <a:latin typeface="SwitzerlandCondBlack" pitchFamily="34" charset="0"/>
              </a:rPr>
              <a:t>Weymouth</a:t>
            </a:r>
            <a:r>
              <a:rPr lang="en-US" sz="3000" dirty="0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 </a:t>
            </a:r>
            <a:r>
              <a:rPr lang="en-US" sz="3000" dirty="0" smtClean="0"/>
              <a:t>– </a:t>
            </a:r>
            <a:r>
              <a:rPr lang="en-US" sz="3000" dirty="0" smtClean="0">
                <a:latin typeface="Bookman Old Style" pitchFamily="18" charset="0"/>
              </a:rPr>
              <a:t>“...even as derived from the Lord the Spirit.”</a:t>
            </a:r>
          </a:p>
          <a:p>
            <a:pPr marL="534988" indent="-534988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2413" cy="1845394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sz="4400" dirty="0">
                <a:solidFill>
                  <a:srgbClr val="FFFF66"/>
                </a:solidFill>
              </a:rPr>
              <a:t>Our transfiguration </a:t>
            </a:r>
            <a:r>
              <a:rPr lang="en-AU" dirty="0">
                <a:solidFill>
                  <a:srgbClr val="FFFF66"/>
                </a:solidFill>
              </a:rPr>
              <a:t>(metamorphosis)</a:t>
            </a:r>
            <a:r>
              <a:rPr lang="en-AU" sz="4400" dirty="0">
                <a:solidFill>
                  <a:srgbClr val="FF0000"/>
                </a:solidFill>
              </a:rPr>
              <a:t/>
            </a:r>
            <a:br>
              <a:rPr lang="en-AU" sz="4400" dirty="0">
                <a:solidFill>
                  <a:srgbClr val="FF0000"/>
                </a:solidFill>
              </a:rPr>
            </a:br>
            <a:r>
              <a:rPr lang="en-AU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2 Cor. 3:18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844824"/>
            <a:ext cx="7775575" cy="4464918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n-AU" sz="4000" dirty="0">
                <a:latin typeface="Bookman Old Style" pitchFamily="18" charset="0"/>
              </a:rPr>
              <a:t>“…and we all, with </a:t>
            </a:r>
            <a:r>
              <a:rPr lang="en-AU" sz="4000" dirty="0" err="1">
                <a:latin typeface="Bookman Old Style" pitchFamily="18" charset="0"/>
              </a:rPr>
              <a:t>unvailed</a:t>
            </a:r>
            <a:r>
              <a:rPr lang="en-AU" sz="4000" dirty="0">
                <a:latin typeface="Bookman Old Style" pitchFamily="18" charset="0"/>
              </a:rPr>
              <a:t> face, the glory of the Lord beholding in a mirror, to the same image are being </a:t>
            </a:r>
            <a:r>
              <a:rPr lang="en-AU" sz="4000" dirty="0">
                <a:solidFill>
                  <a:srgbClr val="FFFF66"/>
                </a:solidFill>
                <a:latin typeface="Bookman Old Style" pitchFamily="18" charset="0"/>
              </a:rPr>
              <a:t>transformed</a:t>
            </a:r>
            <a:r>
              <a:rPr lang="en-AU" sz="4000" dirty="0">
                <a:latin typeface="Bookman Old Style" pitchFamily="18" charset="0"/>
              </a:rPr>
              <a:t>, from glory to glory, even as by the Spirit of the Lord.” </a:t>
            </a:r>
            <a:r>
              <a:rPr lang="en-AU" dirty="0">
                <a:solidFill>
                  <a:srgbClr val="99FF66"/>
                </a:solidFill>
              </a:rPr>
              <a:t>(Young’s Literal)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13855"/>
            <a:ext cx="9144000" cy="1285348"/>
          </a:xfrm>
        </p:spPr>
        <p:txBody>
          <a:bodyPr/>
          <a:lstStyle/>
          <a:p>
            <a:r>
              <a:rPr lang="en-US" sz="4400" dirty="0" smtClean="0"/>
              <a:t>Spiritual Metamorphosis – </a:t>
            </a:r>
            <a:br>
              <a:rPr lang="en-US" sz="4400" dirty="0" smtClean="0"/>
            </a:b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Col. 3:1-5</a:t>
            </a:r>
            <a:endParaRPr lang="en-US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24744"/>
            <a:ext cx="8784976" cy="547260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“risen” </a:t>
            </a:r>
            <a:r>
              <a:rPr lang="en-US" dirty="0" smtClean="0"/>
              <a:t>- </a:t>
            </a:r>
            <a:r>
              <a:rPr lang="en-US" i="1" dirty="0" err="1" smtClean="0"/>
              <a:t>sunegeiro</a:t>
            </a:r>
            <a:r>
              <a:rPr lang="en-US" dirty="0" smtClean="0"/>
              <a:t> - to rouse from death in company with.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“affection” </a:t>
            </a:r>
            <a:r>
              <a:rPr lang="en-US" dirty="0" smtClean="0"/>
              <a:t>- </a:t>
            </a:r>
            <a:r>
              <a:rPr lang="en-US" i="1" dirty="0" err="1" smtClean="0"/>
              <a:t>phroneo</a:t>
            </a:r>
            <a:r>
              <a:rPr lang="en-US" dirty="0" smtClean="0"/>
              <a:t> (</a:t>
            </a:r>
            <a:r>
              <a:rPr lang="en-US" i="1" dirty="0" err="1" smtClean="0"/>
              <a:t>phron</a:t>
            </a:r>
            <a:r>
              <a:rPr lang="en-US" dirty="0" smtClean="0"/>
              <a:t> - the membrane around the heart) - to exercise the mind, to direct the mind towards. An operation of the mind which includes both the understanding and the will.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“appear” </a:t>
            </a:r>
            <a:r>
              <a:rPr lang="en-US" dirty="0" smtClean="0"/>
              <a:t>(twice) - </a:t>
            </a:r>
            <a:r>
              <a:rPr lang="en-US" i="1" dirty="0" err="1" smtClean="0"/>
              <a:t>phaneroo</a:t>
            </a:r>
            <a:r>
              <a:rPr lang="en-US" dirty="0" smtClean="0"/>
              <a:t> - be manifested.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V.5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00FF00"/>
                </a:solidFill>
              </a:rPr>
              <a:t>“mortify” </a:t>
            </a:r>
            <a:r>
              <a:rPr lang="en-US" dirty="0" smtClean="0"/>
              <a:t>- </a:t>
            </a:r>
            <a:r>
              <a:rPr lang="en-US" i="1" dirty="0" err="1" smtClean="0"/>
              <a:t>nekroo</a:t>
            </a:r>
            <a:r>
              <a:rPr lang="en-US" dirty="0" smtClean="0"/>
              <a:t> - to deaden, i.e. to subdue.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(Note the contrast –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“above”</a:t>
            </a:r>
            <a:r>
              <a:rPr lang="en-US" dirty="0" smtClean="0"/>
              <a:t> with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“on the earth</a:t>
            </a:r>
            <a:r>
              <a:rPr lang="en-US" i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”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pic>
        <p:nvPicPr>
          <p:cNvPr id="82948" name="Picture 4" descr="Metamorphosi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4763" y="908050"/>
            <a:ext cx="7869237" cy="5294313"/>
          </a:xfrm>
          <a:prstGeom prst="rect">
            <a:avLst/>
          </a:prstGeom>
          <a:noFill/>
        </p:spPr>
      </p:pic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250825" y="1700213"/>
            <a:ext cx="165735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Is your life hid with Christ in God?</a:t>
            </a:r>
            <a:endParaRPr lang="en-AU" sz="3200" dirty="0">
              <a:ln>
                <a:solidFill>
                  <a:schemeClr val="tx1"/>
                </a:solidFill>
              </a:ln>
              <a:solidFill>
                <a:srgbClr val="66FFFF"/>
              </a:solidFill>
              <a:latin typeface="Arial Black" pitchFamily="34" charset="0"/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07950" y="188913"/>
            <a:ext cx="6659563" cy="129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400"/>
              <a:t>Are you undergoing a Metamorphosis?</a:t>
            </a:r>
            <a:endParaRPr lang="en-AU" sz="4400"/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1763713" y="5324475"/>
            <a:ext cx="2325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ln w="158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charset="0"/>
              </a:rPr>
              <a:t>Sufferings!</a:t>
            </a:r>
            <a:endParaRPr lang="en-AU" sz="3200" b="1" dirty="0">
              <a:ln w="15875">
                <a:solidFill>
                  <a:schemeClr val="tx1"/>
                </a:solidFill>
              </a:ln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7434263" y="1058863"/>
            <a:ext cx="1530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  <a:latin typeface="Arial" charset="0"/>
              </a:rPr>
              <a:t>Glory!</a:t>
            </a:r>
            <a:endParaRPr lang="en-AU" sz="3600" b="1" dirty="0">
              <a:ln>
                <a:solidFill>
                  <a:schemeClr val="tx1"/>
                </a:solidFill>
              </a:ln>
              <a:solidFill>
                <a:srgbClr val="00FF00"/>
              </a:solidFill>
              <a:latin typeface="Arial" charset="0"/>
            </a:endParaRP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3708400" y="5949950"/>
            <a:ext cx="5832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latin typeface="Arial Black" pitchFamily="34" charset="0"/>
              </a:rPr>
              <a:t>Keys of the Kingdom</a:t>
            </a:r>
            <a:endParaRPr lang="en-AU" sz="3600" dirty="0">
              <a:ln>
                <a:solidFill>
                  <a:schemeClr val="tx1"/>
                </a:solidFill>
              </a:ln>
              <a:solidFill>
                <a:srgbClr val="FF00FF"/>
              </a:solidFill>
              <a:latin typeface="Arial Black" pitchFamily="34" charset="0"/>
            </a:endParaRPr>
          </a:p>
        </p:txBody>
      </p:sp>
      <p:sp>
        <p:nvSpPr>
          <p:cNvPr id="82953" name="AutoShape 9"/>
          <p:cNvSpPr>
            <a:spLocks noChangeArrowheads="1"/>
          </p:cNvSpPr>
          <p:nvPr/>
        </p:nvSpPr>
        <p:spPr bwMode="auto">
          <a:xfrm>
            <a:off x="1738313" y="3802063"/>
            <a:ext cx="720725" cy="647700"/>
          </a:xfrm>
          <a:prstGeom prst="rightArrow">
            <a:avLst>
              <a:gd name="adj1" fmla="val 54407"/>
              <a:gd name="adj2" fmla="val 46323"/>
            </a:avLst>
          </a:prstGeom>
          <a:solidFill>
            <a:srgbClr val="00FFFF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 flipH="1" flipV="1">
            <a:off x="2987675" y="5876925"/>
            <a:ext cx="792163" cy="3603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 flipH="1" flipV="1">
            <a:off x="8675688" y="1700213"/>
            <a:ext cx="217487" cy="4321175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/>
      <p:bldP spid="82950" grpId="0"/>
      <p:bldP spid="82951" grpId="0"/>
      <p:bldP spid="82952" grpId="0"/>
      <p:bldP spid="82953" grpId="0" animBg="1"/>
      <p:bldP spid="82954" grpId="0" animBg="1"/>
      <p:bldP spid="829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5" name="Picture 5" descr="img_Ezk_temple_faded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6563"/>
            <a:ext cx="9144000" cy="5440362"/>
          </a:xfrm>
          <a:prstGeom prst="rect">
            <a:avLst/>
          </a:prstGeom>
          <a:noFill/>
        </p:spPr>
      </p:pic>
      <p:sp>
        <p:nvSpPr>
          <p:cNvPr id="6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4499992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3986305"/>
            <a:ext cx="8496944" cy="1818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AU" sz="4400" b="1" dirty="0" smtClean="0">
                <a:ln w="22225">
                  <a:solidFill>
                    <a:schemeClr val="bg1"/>
                  </a:solidFill>
                </a:ln>
                <a:solidFill>
                  <a:srgbClr val="FFFF00"/>
                </a:solidFill>
                <a:latin typeface="+mn-lt"/>
              </a:rPr>
              <a:t>Next study </a:t>
            </a:r>
            <a:r>
              <a:rPr lang="en-AU" sz="3200" b="1" dirty="0" smtClean="0">
                <a:ln w="22225">
                  <a:solidFill>
                    <a:schemeClr val="bg1"/>
                  </a:solidFill>
                </a:ln>
                <a:solidFill>
                  <a:srgbClr val="FFFF00"/>
                </a:solidFill>
                <a:latin typeface="+mn-lt"/>
              </a:rPr>
              <a:t>(God willing) </a:t>
            </a:r>
            <a:r>
              <a:rPr lang="en-AU" sz="4400" b="1" dirty="0" smtClean="0">
                <a:ln w="22225">
                  <a:solidFill>
                    <a:schemeClr val="bg1"/>
                  </a:solidFill>
                </a:ln>
                <a:solidFill>
                  <a:srgbClr val="FFFF00"/>
                </a:solidFill>
                <a:latin typeface="+mn-lt"/>
              </a:rPr>
              <a:t>–</a:t>
            </a:r>
          </a:p>
          <a:p>
            <a:pPr algn="ctr">
              <a:lnSpc>
                <a:spcPct val="85000"/>
              </a:lnSpc>
            </a:pPr>
            <a:r>
              <a:rPr lang="en-AU" sz="4400" b="1" dirty="0" smtClean="0">
                <a:ln w="22225">
                  <a:solidFill>
                    <a:schemeClr val="bg1"/>
                  </a:solidFill>
                </a:ln>
                <a:solidFill>
                  <a:srgbClr val="FFFF00"/>
                </a:solidFill>
                <a:latin typeface="+mn-lt"/>
              </a:rPr>
              <a:t>“What manner of persons ought we to be”</a:t>
            </a:r>
            <a:endParaRPr lang="en-US" sz="4400" b="1" dirty="0">
              <a:ln w="22225">
                <a:solidFill>
                  <a:schemeClr val="bg1"/>
                </a:solidFill>
              </a:ln>
              <a:solidFill>
                <a:srgbClr val="FFFF00"/>
              </a:solidFill>
              <a:latin typeface="+mn-lt"/>
            </a:endParaRPr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611188" y="955528"/>
            <a:ext cx="7962900" cy="704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>
                <a:ln w="12700">
                  <a:solidFill>
                    <a:schemeClr val="bg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The Transfiguration of Christ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616575"/>
          </a:xfrm>
        </p:spPr>
        <p:txBody>
          <a:bodyPr/>
          <a:lstStyle/>
          <a:p>
            <a:pPr marL="534988" indent="-534988">
              <a:spcBef>
                <a:spcPct val="35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AU" dirty="0" smtClean="0"/>
              <a:t>Present - crucible of the future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4092" y="695429"/>
            <a:ext cx="8812686" cy="5802205"/>
          </a:xfrm>
        </p:spPr>
        <p:txBody>
          <a:bodyPr/>
          <a:lstStyle/>
          <a:p>
            <a:pPr marL="534988" indent="-534988" algn="just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9:29 </a:t>
            </a:r>
            <a:r>
              <a:rPr lang="en-US" sz="3000" dirty="0" smtClean="0"/>
              <a:t>- </a:t>
            </a:r>
            <a:r>
              <a:rPr lang="en-US" sz="3000" dirty="0" smtClean="0">
                <a:latin typeface="Bookman Old Style" pitchFamily="18" charset="0"/>
              </a:rPr>
              <a:t>And as he </a:t>
            </a:r>
            <a:r>
              <a:rPr lang="en-US" sz="3000" dirty="0" smtClean="0">
                <a:solidFill>
                  <a:srgbClr val="00FF00"/>
                </a:solidFill>
                <a:latin typeface="Bookman Old Style" pitchFamily="18" charset="0"/>
              </a:rPr>
              <a:t>prayed</a:t>
            </a:r>
            <a:r>
              <a:rPr lang="en-US" sz="3000" dirty="0" smtClean="0">
                <a:latin typeface="Bookman Old Style" pitchFamily="18" charset="0"/>
              </a:rPr>
              <a:t>, the </a:t>
            </a:r>
            <a:r>
              <a:rPr lang="en-US" sz="3000" dirty="0" smtClean="0">
                <a:solidFill>
                  <a:srgbClr val="00FF00"/>
                </a:solidFill>
                <a:latin typeface="Bookman Old Style" pitchFamily="18" charset="0"/>
              </a:rPr>
              <a:t>fashion</a:t>
            </a:r>
            <a:r>
              <a:rPr lang="en-US" sz="3000" dirty="0" smtClean="0">
                <a:latin typeface="Bookman Old Style" pitchFamily="18" charset="0"/>
              </a:rPr>
              <a:t> of his </a:t>
            </a:r>
            <a:r>
              <a:rPr lang="en-US" sz="3000" dirty="0" smtClean="0">
                <a:solidFill>
                  <a:srgbClr val="00FF00"/>
                </a:solidFill>
                <a:latin typeface="Bookman Old Style" pitchFamily="18" charset="0"/>
              </a:rPr>
              <a:t>countenance</a:t>
            </a:r>
            <a:r>
              <a:rPr lang="en-US" sz="3000" dirty="0" smtClean="0">
                <a:latin typeface="Bookman Old Style" pitchFamily="18" charset="0"/>
              </a:rPr>
              <a:t> was altered, and his raiment was white and </a:t>
            </a:r>
            <a:r>
              <a:rPr lang="en-US" sz="3000" dirty="0" smtClean="0">
                <a:solidFill>
                  <a:srgbClr val="00FF00"/>
                </a:solidFill>
                <a:latin typeface="Bookman Old Style" pitchFamily="18" charset="0"/>
              </a:rPr>
              <a:t>glistering</a:t>
            </a:r>
            <a:r>
              <a:rPr lang="en-US" sz="3000" dirty="0" smtClean="0">
                <a:latin typeface="Bookman Old Style" pitchFamily="18" charset="0"/>
              </a:rPr>
              <a:t>.</a:t>
            </a:r>
          </a:p>
          <a:p>
            <a:pPr marL="534988" indent="-534988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3000" dirty="0" smtClean="0"/>
              <a:t>Genuine </a:t>
            </a:r>
            <a:r>
              <a:rPr lang="en-AU" sz="3000" dirty="0" smtClean="0">
                <a:solidFill>
                  <a:srgbClr val="00FF00"/>
                </a:solidFill>
              </a:rPr>
              <a:t>prayer</a:t>
            </a:r>
            <a:r>
              <a:rPr lang="en-AU" sz="3000" dirty="0" smtClean="0"/>
              <a:t> is the hallmark of a close relationship with God – the source of morality. </a:t>
            </a:r>
            <a:r>
              <a:rPr lang="en-AU" sz="2400" dirty="0" smtClean="0">
                <a:solidFill>
                  <a:srgbClr val="FFFF00"/>
                </a:solidFill>
                <a:latin typeface="Bookman Old Style" pitchFamily="18" charset="0"/>
              </a:rPr>
              <a:t>“Prayer and evil cannot live together.”</a:t>
            </a:r>
            <a:endParaRPr lang="en-AU" sz="2400" dirty="0" smtClean="0">
              <a:solidFill>
                <a:srgbClr val="FFFF00"/>
              </a:solidFill>
            </a:endParaRPr>
          </a:p>
          <a:p>
            <a:pPr marL="534988" indent="-534988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3000" dirty="0" smtClean="0">
                <a:solidFill>
                  <a:srgbClr val="00FF00"/>
                </a:solidFill>
              </a:rPr>
              <a:t>“fashion” </a:t>
            </a:r>
            <a:r>
              <a:rPr lang="en-AU" sz="3000" dirty="0" smtClean="0"/>
              <a:t>– </a:t>
            </a:r>
            <a:r>
              <a:rPr lang="en-AU" sz="3000" i="1" dirty="0" err="1" smtClean="0"/>
              <a:t>eidos</a:t>
            </a:r>
            <a:r>
              <a:rPr lang="en-AU" sz="3000" dirty="0" smtClean="0"/>
              <a:t> – form, kind. </a:t>
            </a:r>
            <a:r>
              <a:rPr lang="en-AU" sz="3000" dirty="0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Roth., RSV, </a:t>
            </a:r>
            <a:r>
              <a:rPr lang="en-AU" sz="3000" dirty="0" err="1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Ygs</a:t>
            </a:r>
            <a:r>
              <a:rPr lang="en-AU" sz="3000" dirty="0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. Lit.</a:t>
            </a:r>
            <a:r>
              <a:rPr lang="en-AU" sz="3000" dirty="0" smtClean="0"/>
              <a:t> – “appearance”.</a:t>
            </a:r>
          </a:p>
          <a:p>
            <a:pPr marL="534988" indent="-534988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3000" dirty="0" smtClean="0">
                <a:solidFill>
                  <a:srgbClr val="00FF00"/>
                </a:solidFill>
              </a:rPr>
              <a:t>“countenance” </a:t>
            </a:r>
            <a:r>
              <a:rPr lang="en-AU" sz="3000" dirty="0" smtClean="0"/>
              <a:t>– </a:t>
            </a:r>
            <a:r>
              <a:rPr lang="en-AU" sz="3000" i="1" dirty="0" err="1" smtClean="0"/>
              <a:t>prosopon</a:t>
            </a:r>
            <a:r>
              <a:rPr lang="en-AU" sz="3000" dirty="0" smtClean="0"/>
              <a:t> – the front or face.</a:t>
            </a:r>
          </a:p>
          <a:p>
            <a:pPr marL="534988" indent="-534988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3000" dirty="0" smtClean="0">
                <a:solidFill>
                  <a:srgbClr val="00FF00"/>
                </a:solidFill>
              </a:rPr>
              <a:t>“glistering” </a:t>
            </a:r>
            <a:r>
              <a:rPr lang="en-AU" sz="3000" dirty="0" smtClean="0"/>
              <a:t>– </a:t>
            </a:r>
            <a:r>
              <a:rPr lang="en-AU" sz="3000" i="1" dirty="0" err="1" smtClean="0"/>
              <a:t>exastrapto</a:t>
            </a:r>
            <a:r>
              <a:rPr lang="en-AU" sz="3000" dirty="0" smtClean="0"/>
              <a:t> – to send forth (or flash out like) lightning (only occ. N.T.). </a:t>
            </a:r>
            <a:r>
              <a:rPr lang="en-AU" sz="3000" dirty="0" err="1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Ygs</a:t>
            </a:r>
            <a:r>
              <a:rPr lang="en-AU" sz="3000" dirty="0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.</a:t>
            </a:r>
            <a:r>
              <a:rPr lang="en-AU" sz="3000" dirty="0" smtClean="0"/>
              <a:t> – “sparkling”; </a:t>
            </a:r>
            <a:r>
              <a:rPr lang="en-AU" sz="3000" dirty="0" smtClean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Weymouth</a:t>
            </a:r>
            <a:r>
              <a:rPr lang="en-AU" sz="3000" dirty="0" smtClean="0"/>
              <a:t> – “radiant”.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-36512" y="6489700"/>
            <a:ext cx="4335463" cy="323850"/>
          </a:xfrm>
        </p:spPr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AU" dirty="0" smtClean="0"/>
              <a:t>Vision of the Kingdom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0996" y="2132856"/>
            <a:ext cx="8843492" cy="4290037"/>
          </a:xfrm>
        </p:spPr>
        <p:txBody>
          <a:bodyPr/>
          <a:lstStyle/>
          <a:p>
            <a:pPr marL="534988" indent="-534988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“appeared”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optomai</a:t>
            </a:r>
            <a:r>
              <a:rPr lang="en-AU" sz="3200" dirty="0" smtClean="0"/>
              <a:t> – to allow oneself to be seen.</a:t>
            </a:r>
          </a:p>
          <a:p>
            <a:pPr marL="534988" indent="-534988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“decease” </a:t>
            </a:r>
            <a:r>
              <a:rPr lang="en-AU" sz="3200" dirty="0" smtClean="0"/>
              <a:t>– </a:t>
            </a:r>
            <a:r>
              <a:rPr lang="en-AU" sz="3200" i="1" dirty="0" smtClean="0"/>
              <a:t>exodus</a:t>
            </a:r>
            <a:r>
              <a:rPr lang="en-AU" sz="3200" dirty="0" smtClean="0"/>
              <a:t> – exit, departure from life. </a:t>
            </a:r>
            <a:r>
              <a:rPr lang="en-AU" dirty="0" smtClean="0"/>
              <a:t>3 </a:t>
            </a:r>
            <a:r>
              <a:rPr lang="en-AU" dirty="0" err="1" smtClean="0"/>
              <a:t>occs</a:t>
            </a:r>
            <a:r>
              <a:rPr lang="en-AU" dirty="0" smtClean="0"/>
              <a:t>. N.T. – one of Israel’s Exodus (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Heb. 11:22</a:t>
            </a:r>
            <a:r>
              <a:rPr lang="en-AU" dirty="0" smtClean="0"/>
              <a:t>), the other of Peter’s impending death.</a:t>
            </a:r>
          </a:p>
          <a:p>
            <a:pPr marL="534988" indent="-534988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“accomplish”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pleroo</a:t>
            </a:r>
            <a:r>
              <a:rPr lang="en-AU" sz="3200" dirty="0" smtClean="0"/>
              <a:t> – to fill to the full; finish. Both Moses and Elijah have yet to complete their ‘Exodus’.</a:t>
            </a:r>
            <a:endParaRPr lang="en-US" sz="32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32813" y="709284"/>
            <a:ext cx="8694342" cy="1431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marL="534988" marR="0" lvl="0" indent="-534988" algn="just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Luke 9:31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Who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appeared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in glory, and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spake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of his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decease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which he should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accomplish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at Jerusalem.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9275"/>
            <a:ext cx="9144000" cy="765175"/>
          </a:xfrm>
        </p:spPr>
        <p:txBody>
          <a:bodyPr/>
          <a:lstStyle/>
          <a:p>
            <a:r>
              <a:rPr lang="en-AU" sz="4400" dirty="0" smtClean="0"/>
              <a:t>Death before glory</a:t>
            </a:r>
            <a:endParaRPr lang="en-US" sz="44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6130" y="755646"/>
            <a:ext cx="8713788" cy="1728861"/>
          </a:xfrm>
        </p:spPr>
        <p:txBody>
          <a:bodyPr/>
          <a:lstStyle/>
          <a:p>
            <a:pPr marL="534988" indent="-534988" algn="just">
              <a:lnSpc>
                <a:spcPct val="90000"/>
              </a:lnSpc>
              <a:spcBef>
                <a:spcPts val="0"/>
              </a:spcBef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9:32 </a:t>
            </a:r>
            <a:r>
              <a:rPr lang="en-US" dirty="0" smtClean="0"/>
              <a:t>- </a:t>
            </a:r>
            <a:r>
              <a:rPr lang="en-US" dirty="0" smtClean="0">
                <a:latin typeface="Bookman Old Style" pitchFamily="18" charset="0"/>
              </a:rPr>
              <a:t>But Peter and they that were with him were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heavy</a:t>
            </a:r>
            <a:r>
              <a:rPr lang="en-US" dirty="0" smtClean="0">
                <a:latin typeface="Bookman Old Style" pitchFamily="18" charset="0"/>
              </a:rPr>
              <a:t> with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sleep</a:t>
            </a:r>
            <a:r>
              <a:rPr lang="en-US" dirty="0" smtClean="0">
                <a:latin typeface="Bookman Old Style" pitchFamily="18" charset="0"/>
              </a:rPr>
              <a:t>: and when they were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awake</a:t>
            </a:r>
            <a:r>
              <a:rPr lang="en-US" dirty="0" smtClean="0">
                <a:latin typeface="Bookman Old Style" pitchFamily="18" charset="0"/>
              </a:rPr>
              <a:t>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they saw his glory</a:t>
            </a:r>
            <a:r>
              <a:rPr lang="en-US" dirty="0" smtClean="0">
                <a:latin typeface="Bookman Old Style" pitchFamily="18" charset="0"/>
              </a:rPr>
              <a:t>, and the two men that stood with him. </a:t>
            </a:r>
          </a:p>
          <a:p>
            <a:pPr marL="534988" indent="-534988" algn="just">
              <a:lnSpc>
                <a:spcPct val="9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20996" y="2323903"/>
            <a:ext cx="8843492" cy="4146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marL="534988" indent="-534988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A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“heavy” </a:t>
            </a:r>
            <a:r>
              <a:rPr kumimoji="0" lang="en-A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en-AU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bareo</a:t>
            </a:r>
            <a:r>
              <a:rPr kumimoji="0" lang="en-A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en-US" sz="3200" b="1" kern="0" dirty="0" smtClean="0">
                <a:latin typeface="+mn-lt"/>
              </a:rPr>
              <a:t>to burden, weigh down, depress</a:t>
            </a:r>
            <a:r>
              <a:rPr kumimoji="0" lang="en-A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AU" sz="3200" b="1" i="0" u="none" strike="noStrike" kern="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problem of human nature!</a:t>
            </a:r>
          </a:p>
          <a:p>
            <a:pPr marL="534988" marR="0" lvl="0" indent="-534988" algn="l" defTabSz="914400" rtl="0" eaLnBrk="1" fontAlgn="base" latinLnBrk="0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A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“sleep” </a:t>
            </a:r>
            <a:r>
              <a:rPr kumimoji="0" lang="en-A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Type of death.</a:t>
            </a:r>
          </a:p>
          <a:p>
            <a:pPr marL="534988" marR="0" lvl="0" indent="-534988" algn="l" defTabSz="914400" rtl="0" eaLnBrk="1" fontAlgn="base" latinLnBrk="0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A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“awake” </a:t>
            </a:r>
            <a:r>
              <a:rPr kumimoji="0" lang="en-A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Points to the resurrection.</a:t>
            </a:r>
          </a:p>
          <a:p>
            <a:pPr marL="534988" indent="-534988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AU" sz="3200" b="1" kern="0" dirty="0" smtClean="0">
                <a:solidFill>
                  <a:srgbClr val="00FF00"/>
                </a:solidFill>
                <a:latin typeface="+mn-lt"/>
              </a:rPr>
              <a:t>“they saw his glory” </a:t>
            </a:r>
            <a:r>
              <a:rPr kumimoji="0" lang="en-AU" sz="3200" b="1" kern="0" dirty="0" smtClean="0">
                <a:latin typeface="+mn-lt"/>
              </a:rPr>
              <a:t>– As faithful disciples will – </a:t>
            </a:r>
            <a:r>
              <a:rPr kumimoji="0" lang="en-AU" sz="3200" b="1" kern="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1 John 3:2 </a:t>
            </a:r>
            <a:r>
              <a:rPr kumimoji="0" lang="en-AU" sz="3200" b="1" kern="0" dirty="0" smtClean="0">
                <a:latin typeface="+mn-lt"/>
              </a:rPr>
              <a:t>– </a:t>
            </a:r>
            <a:r>
              <a:rPr kumimoji="0" lang="en-AU" sz="2800" b="1" kern="0" dirty="0" smtClean="0">
                <a:solidFill>
                  <a:srgbClr val="FFFF00"/>
                </a:solidFill>
                <a:latin typeface="Bookman Old Style" pitchFamily="18" charset="0"/>
              </a:rPr>
              <a:t>“...</a:t>
            </a:r>
            <a:r>
              <a:rPr kumimoji="0" lang="en-US" sz="2800" b="1" kern="0" dirty="0" smtClean="0">
                <a:solidFill>
                  <a:srgbClr val="FFFF00"/>
                </a:solidFill>
                <a:latin typeface="Bookman Old Style" pitchFamily="18" charset="0"/>
              </a:rPr>
              <a:t>we know that, when he shall appear, we shall be like him; for we shall see him as he is.” </a:t>
            </a:r>
          </a:p>
          <a:p>
            <a:pPr marL="534988" indent="-534988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endParaRPr kumimoji="0" lang="en-AU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855"/>
            <a:ext cx="9144000" cy="765175"/>
          </a:xfrm>
        </p:spPr>
        <p:txBody>
          <a:bodyPr/>
          <a:lstStyle/>
          <a:p>
            <a:r>
              <a:rPr lang="en-AU" dirty="0" smtClean="0"/>
              <a:t>The superiority of Christ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6129" y="723188"/>
            <a:ext cx="8796793" cy="5616575"/>
          </a:xfrm>
        </p:spPr>
        <p:txBody>
          <a:bodyPr/>
          <a:lstStyle/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9:33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00FF00"/>
                </a:solidFill>
              </a:rPr>
              <a:t>“as they departed from him” </a:t>
            </a:r>
            <a:r>
              <a:rPr lang="en-AU" sz="3200" dirty="0" smtClean="0"/>
              <a:t>– Moses and Elijah could not remain until Jesus accomplished his Exodus.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“good”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kalos</a:t>
            </a:r>
            <a:r>
              <a:rPr lang="en-AU" sz="3200" dirty="0" smtClean="0"/>
              <a:t> – beautiful, excellent.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“tabernacles”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skene</a:t>
            </a:r>
            <a:r>
              <a:rPr lang="en-AU" sz="3200" dirty="0" smtClean="0"/>
              <a:t> – tent. 3 tents would make them all equal! Not so.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“not knowing what he said” </a:t>
            </a:r>
            <a:r>
              <a:rPr lang="en-AU" sz="3200" dirty="0" smtClean="0"/>
              <a:t>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Mark 9:6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“For he wist not what to say”</a:t>
            </a:r>
            <a:r>
              <a:rPr lang="en-AU" sz="3200" dirty="0" smtClean="0"/>
              <a:t>. Peter as a representative of all the disciples shows his limitations confronted by the glory of the Kingdom.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1565"/>
            <a:ext cx="9144000" cy="765175"/>
          </a:xfrm>
        </p:spPr>
        <p:txBody>
          <a:bodyPr/>
          <a:lstStyle/>
          <a:p>
            <a:r>
              <a:rPr lang="en-AU" sz="4400" dirty="0" smtClean="0"/>
              <a:t>The voice passes</a:t>
            </a:r>
            <a:endParaRPr lang="en-US" sz="44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840" y="778608"/>
            <a:ext cx="8810648" cy="5774446"/>
          </a:xfrm>
        </p:spPr>
        <p:txBody>
          <a:bodyPr/>
          <a:lstStyle/>
          <a:p>
            <a:pPr marL="534988" indent="-534988">
              <a:spcBef>
                <a:spcPts val="0"/>
              </a:spcBef>
              <a:spcAft>
                <a:spcPts val="400"/>
              </a:spcAft>
            </a:pP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9:34 </a:t>
            </a:r>
            <a:r>
              <a:rPr lang="en-AU" sz="3100" dirty="0" smtClean="0"/>
              <a:t>– </a:t>
            </a:r>
            <a:r>
              <a:rPr lang="en-AU" sz="3100" dirty="0" smtClean="0">
                <a:solidFill>
                  <a:srgbClr val="00FF00"/>
                </a:solidFill>
              </a:rPr>
              <a:t>“cloud” </a:t>
            </a:r>
            <a:r>
              <a:rPr lang="en-AU" sz="3100" dirty="0" smtClean="0"/>
              <a:t>– </a:t>
            </a: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17:5 </a:t>
            </a:r>
            <a:r>
              <a:rPr lang="en-AU" sz="3100" dirty="0" smtClean="0"/>
              <a:t>– </a:t>
            </a:r>
            <a:r>
              <a:rPr lang="en-AU" sz="3100" dirty="0" smtClean="0">
                <a:solidFill>
                  <a:srgbClr val="FFFF00"/>
                </a:solidFill>
                <a:latin typeface="Bookman Old Style" pitchFamily="18" charset="0"/>
              </a:rPr>
              <a:t>“bright cloud”</a:t>
            </a:r>
            <a:r>
              <a:rPr lang="en-AU" sz="3100" dirty="0" smtClean="0"/>
              <a:t>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AU" sz="3100" dirty="0" smtClean="0">
                <a:solidFill>
                  <a:srgbClr val="00FF00"/>
                </a:solidFill>
              </a:rPr>
              <a:t>“overshadowed” </a:t>
            </a:r>
            <a:r>
              <a:rPr lang="en-AU" sz="3100" dirty="0" smtClean="0"/>
              <a:t>– </a:t>
            </a:r>
            <a:r>
              <a:rPr lang="en-US" sz="3100" i="1" dirty="0" err="1" smtClean="0"/>
              <a:t>episkiazo</a:t>
            </a:r>
            <a:r>
              <a:rPr lang="en-US" sz="3100" dirty="0" smtClean="0"/>
              <a:t> - to throw a shadow upon, to envelop in a shadow, to overshadow. Cp. Moses </a:t>
            </a:r>
            <a:r>
              <a:rPr lang="en-US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33:23</a:t>
            </a:r>
            <a:r>
              <a:rPr lang="en-US" sz="3100" dirty="0" smtClean="0"/>
              <a:t>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V.35</a:t>
            </a:r>
            <a:r>
              <a:rPr lang="en-AU" sz="3100" dirty="0" smtClean="0"/>
              <a:t> – </a:t>
            </a:r>
            <a:r>
              <a:rPr lang="en-AU" sz="3100" dirty="0" smtClean="0">
                <a:solidFill>
                  <a:srgbClr val="00FF00"/>
                </a:solidFill>
              </a:rPr>
              <a:t>“a voice” </a:t>
            </a:r>
            <a:r>
              <a:rPr lang="en-AU" sz="3100" dirty="0" smtClean="0"/>
              <a:t>– Cp. </a:t>
            </a: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34:5-6; 1 Kings 19:12-13</a:t>
            </a:r>
            <a:r>
              <a:rPr lang="en-AU" sz="3100" dirty="0" smtClean="0"/>
              <a:t>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AU" sz="3100" dirty="0" smtClean="0">
                <a:solidFill>
                  <a:srgbClr val="00FF00"/>
                </a:solidFill>
              </a:rPr>
              <a:t>“hear him” </a:t>
            </a:r>
            <a:r>
              <a:rPr lang="en-AU" sz="3100" dirty="0" smtClean="0"/>
              <a:t>– The key lesson of the Transfiguration.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V.36</a:t>
            </a:r>
            <a:r>
              <a:rPr lang="en-AU" sz="3100" dirty="0" smtClean="0"/>
              <a:t> -</a:t>
            </a:r>
            <a:r>
              <a:rPr lang="en-AU" sz="3100" dirty="0" smtClean="0">
                <a:solidFill>
                  <a:srgbClr val="00FF00"/>
                </a:solidFill>
              </a:rPr>
              <a:t> “Jesus was found alone” </a:t>
            </a:r>
            <a:r>
              <a:rPr lang="en-AU" sz="3100" dirty="0" smtClean="0"/>
              <a:t>– The full manifestation of his Father – </a:t>
            </a: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1:14,18</a:t>
            </a:r>
            <a:r>
              <a:rPr lang="en-AU" sz="3100" dirty="0" smtClean="0"/>
              <a:t>.</a:t>
            </a:r>
            <a:endParaRPr lang="en-US" sz="3100" dirty="0" smtClean="0"/>
          </a:p>
          <a:p>
            <a:pPr marL="534988" indent="-534988">
              <a:spcBef>
                <a:spcPts val="0"/>
              </a:spcBef>
              <a:spcAft>
                <a:spcPts val="400"/>
              </a:spcAft>
            </a:pP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785"/>
            <a:ext cx="9142413" cy="1196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sz="4400" dirty="0">
                <a:solidFill>
                  <a:srgbClr val="FFFF66"/>
                </a:solidFill>
              </a:rPr>
              <a:t>A </a:t>
            </a:r>
            <a:r>
              <a:rPr lang="en-AU" sz="4400" dirty="0" smtClean="0">
                <a:solidFill>
                  <a:srgbClr val="FFFF66"/>
                </a:solidFill>
              </a:rPr>
              <a:t>voice </a:t>
            </a:r>
            <a:r>
              <a:rPr lang="en-AU" sz="4400" dirty="0">
                <a:solidFill>
                  <a:srgbClr val="FFFF66"/>
                </a:solidFill>
              </a:rPr>
              <a:t>from the </a:t>
            </a:r>
            <a:r>
              <a:rPr lang="en-AU" sz="4400" dirty="0" smtClean="0">
                <a:solidFill>
                  <a:srgbClr val="FFFF66"/>
                </a:solidFill>
              </a:rPr>
              <a:t>excellent glory</a:t>
            </a:r>
            <a:r>
              <a:rPr lang="en-AU" dirty="0">
                <a:solidFill>
                  <a:srgbClr val="FF0000"/>
                </a:solidFill>
              </a:rPr>
              <a:t/>
            </a:r>
            <a:br>
              <a:rPr lang="en-AU" dirty="0">
                <a:solidFill>
                  <a:srgbClr val="FF0000"/>
                </a:solidFill>
              </a:rPr>
            </a:br>
            <a:r>
              <a:rPr lang="en-AU" sz="36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Luke 9:28-35, 43-44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270000"/>
            <a:ext cx="8785225" cy="2087563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n-AU" sz="3200" dirty="0">
                <a:latin typeface="Bookman Old Style" pitchFamily="18" charset="0"/>
              </a:rPr>
              <a:t>“And there came </a:t>
            </a:r>
            <a:r>
              <a:rPr lang="en-AU" sz="320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Bookman Old Style" pitchFamily="18" charset="0"/>
              </a:rPr>
              <a:t>a voice</a:t>
            </a:r>
            <a:r>
              <a:rPr lang="en-AU" sz="3200" dirty="0">
                <a:ln>
                  <a:solidFill>
                    <a:schemeClr val="tx1"/>
                  </a:solidFill>
                </a:ln>
                <a:latin typeface="Bookman Old Style" pitchFamily="18" charset="0"/>
              </a:rPr>
              <a:t> </a:t>
            </a:r>
            <a:r>
              <a:rPr lang="en-AU" sz="3200" dirty="0">
                <a:latin typeface="Bookman Old Style" pitchFamily="18" charset="0"/>
              </a:rPr>
              <a:t>out of the cloud, saying, This is my beloved Son: hear him. </a:t>
            </a:r>
            <a:r>
              <a:rPr lang="en-AU" sz="3200" dirty="0">
                <a:solidFill>
                  <a:srgbClr val="00FF00"/>
                </a:solidFill>
                <a:latin typeface="Bookman Old Style" pitchFamily="18" charset="0"/>
              </a:rPr>
              <a:t>And when the voice was past, Jesus was found alone</a:t>
            </a:r>
            <a:r>
              <a:rPr lang="en-AU" sz="3200" dirty="0">
                <a:latin typeface="Bookman Old Style" pitchFamily="18" charset="0"/>
              </a:rPr>
              <a:t>.</a:t>
            </a:r>
            <a:r>
              <a:rPr lang="en-AU" dirty="0"/>
              <a:t>”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23850" y="3395663"/>
            <a:ext cx="8482013" cy="2714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kumimoji="0" lang="en-AU" sz="36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charset="0"/>
              </a:rPr>
              <a:t>John 1:14</a:t>
            </a:r>
          </a:p>
          <a:p>
            <a:pPr algn="just">
              <a:spcBef>
                <a:spcPct val="20000"/>
              </a:spcBef>
            </a:pPr>
            <a:r>
              <a:rPr kumimoji="0" lang="en-AU" sz="3200" b="1" dirty="0">
                <a:latin typeface="Bookman Old Style" pitchFamily="18" charset="0"/>
              </a:rPr>
              <a:t>“And the Word was made flesh, and dwelt among us, (and we beheld his glory, the glory as of the only begotten of the Father,) full of grace and truth.”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1565"/>
            <a:ext cx="9144000" cy="765175"/>
          </a:xfrm>
        </p:spPr>
        <p:txBody>
          <a:bodyPr/>
          <a:lstStyle/>
          <a:p>
            <a:r>
              <a:rPr lang="en-AU" dirty="0" smtClean="0"/>
              <a:t>Miracles impress – teaching fails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9068" y="833979"/>
            <a:ext cx="8815419" cy="5547349"/>
          </a:xfrm>
        </p:spPr>
        <p:txBody>
          <a:bodyPr/>
          <a:lstStyle/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9:43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00FF00"/>
                </a:solidFill>
              </a:rPr>
              <a:t>“amazed”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ekplesso</a:t>
            </a:r>
            <a:r>
              <a:rPr lang="en-AU" sz="3200" dirty="0" smtClean="0"/>
              <a:t> – to strike with astonishment.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“mighty power” </a:t>
            </a:r>
            <a:r>
              <a:rPr lang="en-AU" sz="3200" dirty="0" smtClean="0"/>
              <a:t>- </a:t>
            </a:r>
            <a:r>
              <a:rPr lang="en-US" sz="3200" i="1" dirty="0" err="1" smtClean="0"/>
              <a:t>megaleiote</a:t>
            </a:r>
            <a:r>
              <a:rPr lang="en-US" sz="3200" dirty="0" err="1" smtClean="0"/>
              <a:t>̄s</a:t>
            </a:r>
            <a:r>
              <a:rPr lang="en-US" sz="3200" dirty="0" smtClean="0"/>
              <a:t> – great-</a:t>
            </a:r>
            <a:r>
              <a:rPr lang="en-US" sz="3200" dirty="0" err="1" smtClean="0"/>
              <a:t>ness</a:t>
            </a:r>
            <a:r>
              <a:rPr lang="en-US" sz="3200" dirty="0" smtClean="0"/>
              <a:t>, magnificence.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“said” </a:t>
            </a:r>
            <a:r>
              <a:rPr lang="en-AU" sz="3200" dirty="0" smtClean="0"/>
              <a:t>– The contrast – note emphasis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V.44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FFFF00"/>
                </a:solidFill>
              </a:rPr>
              <a:t>“sayings”, “ears”</a:t>
            </a:r>
            <a:r>
              <a:rPr lang="en-AU" sz="3200" dirty="0" smtClean="0"/>
              <a:t>;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V.45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FFFF00"/>
                </a:solidFill>
              </a:rPr>
              <a:t>“saying”</a:t>
            </a:r>
            <a:r>
              <a:rPr lang="en-AU" sz="3200" dirty="0" smtClean="0"/>
              <a:t>.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“But they understood not” </a:t>
            </a:r>
            <a:r>
              <a:rPr lang="en-AU" sz="3200" dirty="0" smtClean="0"/>
              <a:t>– Impressed by miracles, but misunderstood message.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V.46</a:t>
            </a:r>
            <a:r>
              <a:rPr lang="en-AU" sz="3200" dirty="0" smtClean="0"/>
              <a:t> – The disciples distracted by dispute over who would be greatest in Kingdom.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dirty="0"/>
              <a:t>The Transfiguration of Christ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67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400" dirty="0"/>
              <a:t>Transfiguration</a:t>
            </a:r>
            <a:r>
              <a:rPr lang="en-AU" sz="4400" dirty="0"/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759394"/>
            <a:ext cx="8713788" cy="5799126"/>
          </a:xfrm>
        </p:spPr>
        <p:txBody>
          <a:bodyPr/>
          <a:lstStyle/>
          <a:p>
            <a:pPr marL="450850" indent="-450850">
              <a:lnSpc>
                <a:spcPct val="95000"/>
              </a:lnSpc>
              <a:spcBef>
                <a:spcPts val="0"/>
              </a:spcBef>
            </a:pPr>
            <a:r>
              <a:rPr lang="en-US" sz="3000" dirty="0" smtClean="0">
                <a:solidFill>
                  <a:srgbClr val="00FF00"/>
                </a:solidFill>
              </a:rPr>
              <a:t>“transfiguration” </a:t>
            </a:r>
            <a:r>
              <a:rPr lang="en-US" sz="3000" dirty="0"/>
              <a:t>- </a:t>
            </a:r>
            <a:r>
              <a:rPr lang="en-US" sz="3000" i="1" dirty="0" err="1" smtClean="0"/>
              <a:t>metamorphoo</a:t>
            </a:r>
            <a:r>
              <a:rPr lang="en-US" sz="3000" dirty="0" smtClean="0"/>
              <a:t> </a:t>
            </a:r>
            <a:r>
              <a:rPr lang="en-US" sz="3000" dirty="0"/>
              <a:t>(Eng. </a:t>
            </a: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metamorphosis</a:t>
            </a:r>
            <a:r>
              <a:rPr lang="en-US" sz="3000" dirty="0"/>
              <a:t>) = to change the form, to transform.</a:t>
            </a:r>
          </a:p>
          <a:p>
            <a:pPr marL="450850" indent="-450850">
              <a:lnSpc>
                <a:spcPct val="95000"/>
              </a:lnSpc>
              <a:spcBef>
                <a:spcPts val="0"/>
              </a:spcBef>
            </a:pPr>
            <a:r>
              <a:rPr lang="en-US" sz="3000" dirty="0"/>
              <a:t>There are only four occurrences of the word in the N.T.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17:2; Mark 9:2; Rom. 12:2; 2 Cor</a:t>
            </a: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3:18</a:t>
            </a:r>
            <a:r>
              <a:rPr lang="en-US" sz="3000" dirty="0" smtClean="0"/>
              <a:t> (first </a:t>
            </a:r>
            <a:r>
              <a:rPr lang="en-US" sz="3000" dirty="0"/>
              <a:t>two of the </a:t>
            </a:r>
            <a:r>
              <a:rPr lang="en-US" sz="3000" dirty="0" smtClean="0"/>
              <a:t>transfiguration </a:t>
            </a:r>
            <a:r>
              <a:rPr lang="en-US" sz="3000" dirty="0"/>
              <a:t>of Christ).</a:t>
            </a:r>
          </a:p>
          <a:p>
            <a:pPr marL="450850" indent="-450850">
              <a:lnSpc>
                <a:spcPct val="95000"/>
              </a:lnSpc>
              <a:spcBef>
                <a:spcPts val="0"/>
              </a:spcBef>
            </a:pP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12:2 </a:t>
            </a:r>
            <a:r>
              <a:rPr lang="en-US" sz="3000" dirty="0" smtClean="0"/>
              <a:t>– </a:t>
            </a:r>
            <a:r>
              <a:rPr lang="en-US" sz="3000" dirty="0" smtClean="0">
                <a:solidFill>
                  <a:srgbClr val="00FF00"/>
                </a:solidFill>
              </a:rPr>
              <a:t>“transformed” </a:t>
            </a:r>
            <a:r>
              <a:rPr lang="en-US" sz="3000" dirty="0"/>
              <a:t>= The transformation of the mind by renewal of thinking processes.</a:t>
            </a:r>
          </a:p>
          <a:p>
            <a:pPr marL="450850" indent="-450850">
              <a:lnSpc>
                <a:spcPct val="95000"/>
              </a:lnSpc>
              <a:spcBef>
                <a:spcPts val="0"/>
              </a:spcBef>
            </a:pP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Cor. 3:18 </a:t>
            </a:r>
            <a:r>
              <a:rPr lang="en-US" sz="3000" dirty="0" smtClean="0"/>
              <a:t>– </a:t>
            </a:r>
            <a:r>
              <a:rPr lang="en-US" sz="3000" dirty="0" smtClean="0">
                <a:solidFill>
                  <a:srgbClr val="00FF00"/>
                </a:solidFill>
              </a:rPr>
              <a:t>“changed”</a:t>
            </a:r>
            <a:r>
              <a:rPr lang="en-US" sz="3000" dirty="0" smtClean="0"/>
              <a:t> </a:t>
            </a:r>
            <a:r>
              <a:rPr lang="en-US" sz="3000" dirty="0"/>
              <a:t>= The </a:t>
            </a:r>
            <a:r>
              <a:rPr lang="en-US" sz="3000" dirty="0" smtClean="0"/>
              <a:t>transform-</a:t>
            </a:r>
            <a:r>
              <a:rPr lang="en-US" sz="3000" dirty="0" err="1" smtClean="0"/>
              <a:t>ation</a:t>
            </a:r>
            <a:r>
              <a:rPr lang="en-US" sz="3000" dirty="0" smtClean="0"/>
              <a:t> </a:t>
            </a:r>
            <a:r>
              <a:rPr lang="en-US" sz="3000" dirty="0"/>
              <a:t>of character by mirroring the character of Christ.</a:t>
            </a:r>
            <a:endParaRPr lang="en-AU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2707</TotalTime>
  <Words>1356</Words>
  <Application>Microsoft Office PowerPoint</Application>
  <PresentationFormat>On-screen Show (4:3)</PresentationFormat>
  <Paragraphs>95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Generic</vt:lpstr>
      <vt:lpstr>Mountain Top</vt:lpstr>
      <vt:lpstr>Slide 1</vt:lpstr>
      <vt:lpstr>Present - crucible of the future</vt:lpstr>
      <vt:lpstr>Vision of the Kingdom</vt:lpstr>
      <vt:lpstr>Death before glory</vt:lpstr>
      <vt:lpstr>The superiority of Christ</vt:lpstr>
      <vt:lpstr>The voice passes</vt:lpstr>
      <vt:lpstr>A voice from the excellent glory Luke 9:28-35, 43-44</vt:lpstr>
      <vt:lpstr>Miracles impress – teaching fails</vt:lpstr>
      <vt:lpstr>Transfiguration </vt:lpstr>
      <vt:lpstr>Romans 12:1-2</vt:lpstr>
      <vt:lpstr>The important words of 2 Cor. 3:18</vt:lpstr>
      <vt:lpstr>Character Metamorphosis 2 Cor. 3:18</vt:lpstr>
      <vt:lpstr>Our transfiguration (metamorphosis) 2 Cor. 3:18</vt:lpstr>
      <vt:lpstr>Spiritual Metamorphosis –  Col. 3:1-5</vt:lpstr>
      <vt:lpstr>Are you undergoing a Metamorphosis?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157</cp:revision>
  <dcterms:created xsi:type="dcterms:W3CDTF">2005-01-17T02:25:03Z</dcterms:created>
  <dcterms:modified xsi:type="dcterms:W3CDTF">2013-03-03T11:56:18Z</dcterms:modified>
</cp:coreProperties>
</file>