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71" r:id="rId2"/>
    <p:sldId id="297" r:id="rId3"/>
    <p:sldId id="300" r:id="rId4"/>
    <p:sldId id="301" r:id="rId5"/>
    <p:sldId id="262" r:id="rId6"/>
    <p:sldId id="290" r:id="rId7"/>
    <p:sldId id="291" r:id="rId8"/>
    <p:sldId id="292" r:id="rId9"/>
    <p:sldId id="293" r:id="rId10"/>
    <p:sldId id="299" r:id="rId11"/>
    <p:sldId id="294" r:id="rId12"/>
    <p:sldId id="289" r:id="rId13"/>
    <p:sldId id="298" r:id="rId14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00FF00"/>
    <a:srgbClr val="00FFFF"/>
    <a:srgbClr val="FF00FF"/>
    <a:srgbClr val="FF9933"/>
    <a:srgbClr val="FF0000"/>
    <a:srgbClr val="FFFF00"/>
    <a:srgbClr val="FF0066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43" autoAdjust="0"/>
    <p:restoredTop sz="94660"/>
  </p:normalViewPr>
  <p:slideViewPr>
    <p:cSldViewPr>
      <p:cViewPr varScale="1">
        <p:scale>
          <a:sx n="69" d="100"/>
          <a:sy n="69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6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3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8134" name="Group 6"/>
          <p:cNvGrpSpPr>
            <a:grpSpLocks/>
          </p:cNvGrpSpPr>
          <p:nvPr/>
        </p:nvGrpSpPr>
        <p:grpSpPr bwMode="auto">
          <a:xfrm>
            <a:off x="-1588" y="6308725"/>
            <a:ext cx="7845426" cy="576263"/>
            <a:chOff x="0" y="3792"/>
            <a:chExt cx="4942" cy="536"/>
          </a:xfrm>
        </p:grpSpPr>
        <p:sp>
          <p:nvSpPr>
            <p:cNvPr id="4813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813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4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43" name="Group 15"/>
          <p:cNvGrpSpPr>
            <a:grpSpLocks/>
          </p:cNvGrpSpPr>
          <p:nvPr/>
        </p:nvGrpSpPr>
        <p:grpSpPr bwMode="auto">
          <a:xfrm>
            <a:off x="627063" y="6381750"/>
            <a:ext cx="5684837" cy="488950"/>
            <a:chOff x="395" y="3793"/>
            <a:chExt cx="3581" cy="535"/>
          </a:xfrm>
        </p:grpSpPr>
        <p:sp>
          <p:nvSpPr>
            <p:cNvPr id="4814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36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25621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4815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4356100" cy="549275"/>
          </a:xfrm>
        </p:spPr>
        <p:txBody>
          <a:bodyPr/>
          <a:lstStyle>
            <a:lvl1pPr>
              <a:defRPr sz="36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A Light to the Gentiles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B6965-DA11-47C8-8842-CB9C8904BD70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1E8CC-2DCA-4164-9F4A-C22A13A7095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579A5-6895-4E47-8557-ECC579DBB04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B93C8-670D-43AB-B887-09A4EE2CFA5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5E85F-BFF9-4651-9C8F-0F948FB2233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C0EFD-EA51-4EBE-952D-465455EB85C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96A57-4B8A-4B39-83CC-FA7FE426CDF5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B1513-A1FE-4869-8448-994E2C26865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09A87-24BC-4B86-A685-860BDD28B590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F3CCE-4999-47B3-81B9-D0A715F03455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711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1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712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/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fld id="{8BCACC5B-430D-40C5-B4EA-732501F60CD7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91127" y="4034208"/>
            <a:ext cx="84597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000" b="1" dirty="0">
                <a:solidFill>
                  <a:srgbClr val="FFFF66"/>
                </a:solidFill>
                <a:latin typeface="Tahoma" pitchFamily="34" charset="0"/>
              </a:rPr>
              <a:t>Study 6 – </a:t>
            </a:r>
            <a:r>
              <a:rPr lang="en-AU" sz="4000" b="1" dirty="0" smtClean="0">
                <a:solidFill>
                  <a:srgbClr val="FFFF66"/>
                </a:solidFill>
                <a:latin typeface="Tahoma" pitchFamily="34" charset="0"/>
              </a:rPr>
              <a:t>“All things are possible to him that believeth”</a:t>
            </a:r>
            <a:endParaRPr lang="en-AU" sz="4000" b="1" dirty="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554408" y="764704"/>
            <a:ext cx="813690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22"/>
              </a:avLst>
            </a:prstTxWarp>
          </a:bodyPr>
          <a:lstStyle/>
          <a:p>
            <a:pPr algn="ctr"/>
            <a:r>
              <a:rPr lang="en-US" sz="40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The </a:t>
            </a:r>
            <a:r>
              <a:rPr lang="en-US" sz="4000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Transfiguration</a:t>
            </a:r>
          </a:p>
          <a:p>
            <a:pPr algn="ctr"/>
            <a:r>
              <a:rPr lang="en-US" sz="4000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of </a:t>
            </a:r>
            <a:r>
              <a:rPr lang="en-US" sz="4000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Christ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5420"/>
            <a:ext cx="9144000" cy="765175"/>
          </a:xfrm>
        </p:spPr>
        <p:txBody>
          <a:bodyPr/>
          <a:lstStyle/>
          <a:p>
            <a:r>
              <a:rPr lang="en-AU" sz="4000" dirty="0" smtClean="0"/>
              <a:t>Why the disciples were powerless</a:t>
            </a:r>
            <a:endParaRPr lang="en-AU" sz="400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9260" y="820595"/>
            <a:ext cx="8713788" cy="5544145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FF00"/>
                </a:solidFill>
                <a:latin typeface="Bookman Old Style" pitchFamily="18" charset="0"/>
              </a:rPr>
              <a:t>“This kind can come forth by nothing, but by prayer and fasting”</a:t>
            </a:r>
            <a:r>
              <a:rPr lang="en-US" sz="3200" i="1" dirty="0" smtClean="0">
                <a:solidFill>
                  <a:srgbClr val="00FF00"/>
                </a:solidFill>
              </a:rPr>
              <a:t> </a:t>
            </a:r>
            <a:r>
              <a:rPr lang="en-US" sz="3200" dirty="0" smtClean="0"/>
              <a:t>- </a:t>
            </a: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Mark 9:29</a:t>
            </a:r>
          </a:p>
          <a:p>
            <a:pPr marL="623888" indent="-623888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V.28</a:t>
            </a:r>
            <a:r>
              <a:rPr lang="en-AU" sz="3200" dirty="0" smtClean="0"/>
              <a:t> – Disciples mystified – They had been given power to cure diseases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9:1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</a:rPr>
              <a:t>;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10:17</a:t>
            </a:r>
            <a:r>
              <a:rPr lang="en-AU" sz="3200" dirty="0" smtClean="0"/>
              <a:t>.</a:t>
            </a:r>
          </a:p>
          <a:p>
            <a:pPr marL="623888" indent="-623888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 smtClean="0"/>
              <a:t>Disciples failed because of unbelief - </a:t>
            </a: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Matt.17:20</a:t>
            </a:r>
            <a:r>
              <a:rPr lang="en-US" sz="3200" dirty="0" smtClean="0"/>
              <a:t>.</a:t>
            </a:r>
          </a:p>
          <a:p>
            <a:pPr marL="623888" indent="-623888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This was a special case - It seems the power to cure this disease had been withdrawn.</a:t>
            </a:r>
            <a:endParaRPr lang="en-US" sz="3200" dirty="0" smtClean="0"/>
          </a:p>
          <a:p>
            <a:endParaRPr lang="en-US" sz="3200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AU" sz="4400" dirty="0"/>
              <a:t>Prayer and Fasting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8390" y="764704"/>
            <a:ext cx="8724090" cy="5616624"/>
          </a:xfrm>
        </p:spPr>
        <p:txBody>
          <a:bodyPr/>
          <a:lstStyle/>
          <a:p>
            <a:pPr marL="533400" indent="-533400"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200" dirty="0" smtClean="0"/>
              <a:t>Cure </a:t>
            </a:r>
            <a:r>
              <a:rPr lang="en-AU" sz="3200" dirty="0"/>
              <a:t>for the “falling sickness” required the sacrifice of Christ – </a:t>
            </a:r>
            <a:r>
              <a:rPr lang="en-AU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vv.9-12, 31</a:t>
            </a:r>
            <a:r>
              <a:rPr lang="en-AU" sz="3200" dirty="0"/>
              <a:t>.</a:t>
            </a:r>
          </a:p>
          <a:p>
            <a:pPr marL="533400" indent="-533400"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200" dirty="0"/>
              <a:t>Christ’s mission depended on two things:</a:t>
            </a:r>
          </a:p>
          <a:p>
            <a:pPr marL="1260475" lvl="1" indent="-720725">
              <a:buFont typeface="+mj-lt"/>
              <a:buAutoNum type="arabicPeriod"/>
            </a:pPr>
            <a:r>
              <a:rPr lang="en-US" sz="3000" b="1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Prayer</a:t>
            </a:r>
            <a:r>
              <a:rPr lang="en-US" sz="3000" b="1" dirty="0" smtClean="0"/>
              <a:t> = Personal relationship with God - Christ the only one to maintain this perfectly (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Ps.16:8</a:t>
            </a:r>
            <a:r>
              <a:rPr lang="en-US" sz="3000" b="1" dirty="0" smtClean="0"/>
              <a:t>).</a:t>
            </a:r>
          </a:p>
          <a:p>
            <a:pPr marL="1260475" lvl="1" indent="-720725">
              <a:buFont typeface="+mj-lt"/>
              <a:buAutoNum type="arabicPeriod"/>
            </a:pPr>
            <a:r>
              <a:rPr lang="en-US" sz="3000" b="1" dirty="0" smtClean="0">
                <a:solidFill>
                  <a:srgbClr val="FFFF00"/>
                </a:solidFill>
              </a:rPr>
              <a:t>Fasting</a:t>
            </a:r>
            <a:r>
              <a:rPr lang="en-US" sz="3000" b="1" dirty="0" smtClean="0"/>
              <a:t> = Self denial (Gr. </a:t>
            </a:r>
            <a:r>
              <a:rPr lang="en-US" sz="3000" b="1" i="1" dirty="0" err="1" smtClean="0"/>
              <a:t>nesteia</a:t>
            </a:r>
            <a:r>
              <a:rPr lang="en-US" sz="3000" b="1" dirty="0" smtClean="0"/>
              <a:t> - abstinence) – Christ “afflicted his soul” to make atonement for all men (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Lev.16:29-34</a:t>
            </a:r>
            <a:r>
              <a:rPr lang="en-US" sz="3000" b="1" dirty="0" smtClean="0"/>
              <a:t>).</a:t>
            </a:r>
            <a:endParaRPr lang="en-AU" sz="3000" b="1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5" name="Picture 5" descr="img_Ezk_temple_faded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6563"/>
            <a:ext cx="9144000" cy="5440362"/>
          </a:xfrm>
          <a:prstGeom prst="rect">
            <a:avLst/>
          </a:prstGeom>
          <a:noFill/>
        </p:spPr>
      </p:pic>
      <p:sp>
        <p:nvSpPr>
          <p:cNvPr id="81927" name="WordArt 7"/>
          <p:cNvSpPr>
            <a:spLocks noChangeArrowheads="1" noChangeShapeType="1" noTextEdit="1"/>
          </p:cNvSpPr>
          <p:nvPr/>
        </p:nvSpPr>
        <p:spPr bwMode="auto">
          <a:xfrm>
            <a:off x="2339975" y="4365625"/>
            <a:ext cx="4392613" cy="1366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The End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611188" y="955528"/>
            <a:ext cx="7962900" cy="704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The Transfiguration of Christ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5420"/>
            <a:ext cx="9144000" cy="765175"/>
          </a:xfrm>
        </p:spPr>
        <p:txBody>
          <a:bodyPr/>
          <a:lstStyle/>
          <a:p>
            <a:r>
              <a:rPr lang="en-AU" sz="4400" dirty="0" smtClean="0"/>
              <a:t>...</a:t>
            </a:r>
            <a:endParaRPr lang="en-AU" sz="440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9260" y="737465"/>
            <a:ext cx="8713788" cy="5544145"/>
          </a:xfrm>
        </p:spPr>
        <p:txBody>
          <a:bodyPr/>
          <a:lstStyle/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</a:t>
            </a:r>
            <a:r>
              <a:rPr lang="en-AU" sz="3000" dirty="0" smtClean="0"/>
              <a:t> </a:t>
            </a:r>
            <a:r>
              <a:rPr lang="en-AU" sz="3000" dirty="0"/>
              <a:t>– 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US" sz="4400" dirty="0"/>
              <a:t>Context of the Transfiguration</a:t>
            </a:r>
            <a:endParaRPr lang="en-AU" sz="4400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823" y="765750"/>
            <a:ext cx="8856662" cy="5473700"/>
          </a:xfrm>
        </p:spPr>
        <p:txBody>
          <a:bodyPr/>
          <a:lstStyle/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The Kingdom comes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16:28</a:t>
            </a:r>
          </a:p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Time of the apocalypse of Christ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17:2</a:t>
            </a:r>
          </a:p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Resurrection of the dead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17:6-7</a:t>
            </a:r>
          </a:p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Saints appear in glory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17:3</a:t>
            </a:r>
          </a:p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Elijah comes and restores Israel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17:11</a:t>
            </a:r>
          </a:p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A great mountain (Babylon the Great) removed (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Zech. 4:7</a:t>
            </a:r>
            <a:r>
              <a:rPr lang="en-US" sz="3000" dirty="0"/>
              <a:t>)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17:20</a:t>
            </a:r>
          </a:p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Mankind ultimately cured of the “falling sickness”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17:15-18</a:t>
            </a:r>
          </a:p>
          <a:p>
            <a:pPr marL="450850" indent="-4508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000" dirty="0"/>
              <a:t>Mustard seed = Universal Kingdom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17:20</a:t>
            </a:r>
            <a:endParaRPr lang="en-AU" sz="30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ount-Herm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4002" y="0"/>
            <a:ext cx="9143999" cy="6858000"/>
          </a:xfrm>
          <a:prstGeom prst="rect">
            <a:avLst/>
          </a:prstGeom>
        </p:spPr>
      </p:pic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5420"/>
            <a:ext cx="9144000" cy="765175"/>
          </a:xfrm>
        </p:spPr>
        <p:txBody>
          <a:bodyPr/>
          <a:lstStyle/>
          <a:p>
            <a:r>
              <a:rPr lang="en-AU" sz="4400" dirty="0" smtClean="0">
                <a:ln>
                  <a:solidFill>
                    <a:schemeClr val="bg2"/>
                  </a:solidFill>
                </a:ln>
                <a:effectLst>
                  <a:outerShdw blurRad="38100" dist="38100" dir="2700000" algn="tl">
                    <a:schemeClr val="bg2"/>
                  </a:outerShdw>
                </a:effectLst>
              </a:rPr>
              <a:t>The holy mount of glory</a:t>
            </a:r>
            <a:endParaRPr lang="en-AU" sz="4400" dirty="0">
              <a:ln>
                <a:solidFill>
                  <a:schemeClr val="bg2"/>
                </a:solidFill>
              </a:ln>
              <a:effectLst>
                <a:outerShdw blurRad="38100" dist="38100" dir="2700000" algn="tl">
                  <a:schemeClr val="bg2"/>
                </a:outerShdw>
              </a:effectLst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24310"/>
            <a:ext cx="4644008" cy="549275"/>
          </a:xfrm>
        </p:spPr>
        <p:txBody>
          <a:bodyPr/>
          <a:lstStyle/>
          <a:p>
            <a:r>
              <a:rPr lang="en-AU" sz="3200" dirty="0" smtClean="0">
                <a:ln>
                  <a:solidFill>
                    <a:schemeClr val="bg2"/>
                  </a:solidFill>
                </a:ln>
              </a:rPr>
              <a:t>The transfiguration of Christ</a:t>
            </a:r>
            <a:endParaRPr lang="en-AU" sz="3200" dirty="0">
              <a:ln>
                <a:solidFill>
                  <a:schemeClr val="bg2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3593107"/>
            <a:ext cx="8496944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5000"/>
              </a:lnSpc>
            </a:pPr>
            <a:r>
              <a:rPr lang="en-US" sz="2400" dirty="0" smtClean="0">
                <a:ln>
                  <a:solidFill>
                    <a:schemeClr val="bg2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Ps. 133:3 </a:t>
            </a:r>
            <a:r>
              <a:rPr lang="en-US" sz="2400" b="1" dirty="0" smtClean="0">
                <a:solidFill>
                  <a:srgbClr val="FFFF00"/>
                </a:solidFill>
                <a:latin typeface="Bookman Old Style" pitchFamily="18" charset="0"/>
              </a:rPr>
              <a:t>-</a:t>
            </a:r>
            <a:r>
              <a:rPr lang="en-US" sz="2400" b="1" dirty="0" smtClean="0">
                <a:ln>
                  <a:solidFill>
                    <a:schemeClr val="bg2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ln>
                  <a:solidFill>
                    <a:schemeClr val="bg2"/>
                  </a:solidFill>
                </a:ln>
                <a:solidFill>
                  <a:srgbClr val="FFFF00"/>
                </a:solidFill>
                <a:latin typeface="Bookman Old Style" pitchFamily="18" charset="0"/>
              </a:rPr>
              <a:t>As the dew of </a:t>
            </a:r>
            <a:r>
              <a:rPr lang="en-US" sz="2400" b="1" dirty="0" err="1" smtClean="0">
                <a:ln>
                  <a:solidFill>
                    <a:schemeClr val="bg2"/>
                  </a:solidFill>
                </a:ln>
                <a:solidFill>
                  <a:srgbClr val="FFFF00"/>
                </a:solidFill>
                <a:latin typeface="Bookman Old Style" pitchFamily="18" charset="0"/>
              </a:rPr>
              <a:t>Hermon</a:t>
            </a:r>
            <a:r>
              <a:rPr lang="en-US" sz="2400" b="1" dirty="0" smtClean="0">
                <a:ln>
                  <a:solidFill>
                    <a:schemeClr val="bg2"/>
                  </a:solidFill>
                </a:ln>
                <a:solidFill>
                  <a:srgbClr val="FFFF00"/>
                </a:solidFill>
                <a:latin typeface="Bookman Old Style" pitchFamily="18" charset="0"/>
              </a:rPr>
              <a:t>, and as the dew that descended upon the mountains of Zion: for there Yahweh commanded the blessing, even life for evermore.</a:t>
            </a:r>
            <a:endParaRPr lang="en-US" sz="2400" b="1" dirty="0">
              <a:ln>
                <a:solidFill>
                  <a:schemeClr val="bg2"/>
                </a:solidFill>
              </a:ln>
              <a:solidFill>
                <a:srgbClr val="FFFF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5420"/>
            <a:ext cx="9144000" cy="765175"/>
          </a:xfrm>
        </p:spPr>
        <p:txBody>
          <a:bodyPr/>
          <a:lstStyle/>
          <a:p>
            <a:r>
              <a:rPr lang="en-AU" sz="4400" dirty="0" smtClean="0"/>
              <a:t>Mt </a:t>
            </a:r>
            <a:r>
              <a:rPr lang="en-AU" sz="4400" dirty="0" err="1" smtClean="0"/>
              <a:t>Hermon</a:t>
            </a:r>
            <a:r>
              <a:rPr lang="en-AU" sz="4400" dirty="0" smtClean="0"/>
              <a:t> and eternal life</a:t>
            </a:r>
            <a:endParaRPr lang="en-AU" sz="440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9260" y="765175"/>
            <a:ext cx="6522980" cy="2447801"/>
          </a:xfrm>
        </p:spPr>
        <p:txBody>
          <a:bodyPr/>
          <a:lstStyle/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133:2</a:t>
            </a:r>
            <a:r>
              <a:rPr lang="en-AU" sz="3000" dirty="0" smtClean="0"/>
              <a:t> </a:t>
            </a:r>
            <a:r>
              <a:rPr lang="en-AU" sz="3000" dirty="0"/>
              <a:t>– </a:t>
            </a:r>
            <a:r>
              <a:rPr lang="en-AU" sz="3000" dirty="0" smtClean="0">
                <a:solidFill>
                  <a:srgbClr val="00FF00"/>
                </a:solidFill>
              </a:rPr>
              <a:t>“skirts” </a:t>
            </a:r>
            <a:r>
              <a:rPr lang="en-AU" sz="3000" dirty="0" smtClean="0"/>
              <a:t>– </a:t>
            </a:r>
            <a:r>
              <a:rPr lang="en-AU" sz="3000" i="1" dirty="0" err="1" smtClean="0"/>
              <a:t>peh</a:t>
            </a:r>
            <a:r>
              <a:rPr lang="en-AU" sz="3000" dirty="0" smtClean="0"/>
              <a:t> – mouth; i.e. the collar. The point is that the anointing oil only reached the collar. Hence, the head represented the body.</a:t>
            </a:r>
            <a:endParaRPr lang="en-AU" sz="3000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 l="2239" r="5603"/>
          <a:stretch>
            <a:fillRect/>
          </a:stretch>
        </p:blipFill>
        <p:spPr bwMode="auto">
          <a:xfrm>
            <a:off x="6767736" y="836712"/>
            <a:ext cx="2376264" cy="2313995"/>
          </a:xfrm>
          <a:prstGeom prst="rect">
            <a:avLst/>
          </a:prstGeom>
          <a:noFill/>
        </p:spPr>
      </p:pic>
      <p:cxnSp>
        <p:nvCxnSpPr>
          <p:cNvPr id="8" name="Elbow Connector 7"/>
          <p:cNvCxnSpPr/>
          <p:nvPr/>
        </p:nvCxnSpPr>
        <p:spPr>
          <a:xfrm>
            <a:off x="5940152" y="1124744"/>
            <a:ext cx="1584176" cy="1368152"/>
          </a:xfrm>
          <a:prstGeom prst="bentConnector3">
            <a:avLst>
              <a:gd name="adj1" fmla="val 63118"/>
            </a:avLst>
          </a:prstGeom>
          <a:ln w="762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3D Israel.JPG"/>
          <p:cNvPicPr>
            <a:picLocks noChangeAspect="1"/>
          </p:cNvPicPr>
          <p:nvPr/>
        </p:nvPicPr>
        <p:blipFill>
          <a:blip r:embed="rId3" cstate="print"/>
          <a:srcRect r="20020"/>
          <a:stretch>
            <a:fillRect/>
          </a:stretch>
        </p:blipFill>
        <p:spPr>
          <a:xfrm>
            <a:off x="5940152" y="3421366"/>
            <a:ext cx="3182207" cy="3422780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79512" y="3285455"/>
            <a:ext cx="5904656" cy="3023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2913" marR="0" lvl="0" indent="-44291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en-AU" sz="3000" b="1" i="0" u="none" strike="noStrike" kern="0" cap="none" spc="0" normalizeH="0" baseline="0" noProof="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V.3 </a:t>
            </a:r>
            <a:r>
              <a:rPr kumimoji="0" lang="en-AU" sz="3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en-AU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“dew of </a:t>
            </a:r>
            <a:r>
              <a:rPr kumimoji="0" lang="en-AU" sz="3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Hermon</a:t>
            </a:r>
            <a:r>
              <a:rPr kumimoji="0" lang="en-AU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AU" sz="3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en-AU" sz="3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not descend on the mountains of Zion. </a:t>
            </a:r>
            <a:r>
              <a:rPr kumimoji="0" lang="en-AU" sz="3000" b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Hermon</a:t>
            </a:r>
            <a:r>
              <a:rPr kumimoji="0" lang="en-AU" sz="3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‘head’ of the Land</a:t>
            </a:r>
            <a:r>
              <a:rPr kumimoji="0" lang="en-AU" sz="3000" b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hence </a:t>
            </a:r>
            <a:r>
              <a:rPr kumimoji="0" lang="en-AU" sz="3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represents the body, as does Christ.</a:t>
            </a:r>
            <a:endParaRPr kumimoji="0" lang="en-AU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32240" y="3635732"/>
            <a:ext cx="120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000000"/>
                </a:solidFill>
                <a:latin typeface="Impact" pitchFamily="34" charset="0"/>
              </a:rPr>
              <a:t>Mt </a:t>
            </a:r>
            <a:r>
              <a:rPr lang="en-AU" dirty="0" err="1" smtClean="0">
                <a:solidFill>
                  <a:srgbClr val="000000"/>
                </a:solidFill>
                <a:latin typeface="Impact" pitchFamily="34" charset="0"/>
              </a:rPr>
              <a:t>Hermon</a:t>
            </a:r>
            <a:endParaRPr lang="en-US" dirty="0">
              <a:solidFill>
                <a:srgbClr val="000000"/>
              </a:solidFill>
              <a:latin typeface="Impact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308304" y="5157192"/>
            <a:ext cx="1080120" cy="792088"/>
          </a:xfrm>
          <a:prstGeom prst="ellipse">
            <a:avLst/>
          </a:prstGeom>
          <a:noFill/>
          <a:ln w="57150"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  <p:bldP spid="11" grpId="1" build="allAtOnce"/>
      <p:bldP spid="12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AU" dirty="0"/>
              <a:t>Emphasis on </a:t>
            </a:r>
            <a:r>
              <a:rPr lang="en-AU" dirty="0" smtClean="0"/>
              <a:t>death </a:t>
            </a:r>
            <a:r>
              <a:rPr lang="en-AU" dirty="0"/>
              <a:t>and </a:t>
            </a:r>
            <a:r>
              <a:rPr lang="en-AU" sz="4000" dirty="0" smtClean="0"/>
              <a:t>resurrection</a:t>
            </a:r>
            <a:endParaRPr lang="en-AU" sz="4000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130" y="765175"/>
            <a:ext cx="8785225" cy="5400675"/>
          </a:xfrm>
        </p:spPr>
        <p:txBody>
          <a:bodyPr/>
          <a:lstStyle/>
          <a:p>
            <a:pPr marL="442913" indent="-442913" algn="ctr">
              <a:buClr>
                <a:srgbClr val="FFFF00"/>
              </a:buClr>
              <a:buFont typeface="Wingdings" pitchFamily="2" charset="2"/>
              <a:buNone/>
            </a:pPr>
            <a:r>
              <a:rPr lang="en-AU" sz="3200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Mark 9:9-13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V.9</a:t>
            </a:r>
            <a:r>
              <a:rPr lang="en-AU" sz="3000" dirty="0"/>
              <a:t> - Commands silence about the glory until his resurrection.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V.12</a:t>
            </a:r>
            <a:r>
              <a:rPr lang="en-AU" sz="3000" dirty="0"/>
              <a:t> - Redirects focus from Elijah to his own humiliation and suffering.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b="0" dirty="0">
                <a:solidFill>
                  <a:srgbClr val="00FF00"/>
                </a:solidFill>
                <a:latin typeface="Arial Black" pitchFamily="34" charset="0"/>
              </a:rPr>
              <a:t>“be set at nought”</a:t>
            </a:r>
            <a:r>
              <a:rPr lang="en-AU" sz="3000" dirty="0"/>
              <a:t> – </a:t>
            </a:r>
            <a:r>
              <a:rPr lang="en-AU" sz="3000" i="1" dirty="0" err="1"/>
              <a:t>exoudenoo</a:t>
            </a:r>
            <a:r>
              <a:rPr lang="en-AU" sz="3000" dirty="0"/>
              <a:t> – to make utterly nothing of; despise. This is the antithesis of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vv.2-3</a:t>
            </a:r>
            <a:r>
              <a:rPr lang="en-AU" sz="3000" dirty="0"/>
              <a:t>.</a:t>
            </a:r>
          </a:p>
          <a:p>
            <a:pPr marL="442913" indent="-442913" algn="ctr">
              <a:spcBef>
                <a:spcPct val="50000"/>
              </a:spcBef>
              <a:buClr>
                <a:srgbClr val="FFFF00"/>
              </a:buClr>
              <a:buFont typeface="Wingdings" pitchFamily="2" charset="2"/>
              <a:buNone/>
            </a:pPr>
            <a:r>
              <a:rPr lang="en-AU" sz="3000" b="0" dirty="0">
                <a:solidFill>
                  <a:srgbClr val="FFFF00"/>
                </a:solidFill>
                <a:latin typeface="Arial Black" pitchFamily="34" charset="0"/>
              </a:rPr>
              <a:t>Without Christ’s death and resurrection there could be no future glory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537"/>
            <a:ext cx="9144000" cy="765175"/>
          </a:xfrm>
        </p:spPr>
        <p:txBody>
          <a:bodyPr/>
          <a:lstStyle/>
          <a:p>
            <a:r>
              <a:rPr lang="en-AU" sz="4000" dirty="0"/>
              <a:t>Epilepsy – “The </a:t>
            </a:r>
            <a:r>
              <a:rPr lang="en-AU" sz="4000" dirty="0" smtClean="0"/>
              <a:t>falling sickness</a:t>
            </a:r>
            <a:r>
              <a:rPr lang="en-AU" sz="4000" dirty="0"/>
              <a:t>”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36613"/>
            <a:ext cx="8713788" cy="5400675"/>
          </a:xfrm>
        </p:spPr>
        <p:txBody>
          <a:bodyPr/>
          <a:lstStyle/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dirty="0"/>
              <a:t>In chronic manifestation is an abnormality of brain function causing prolonged loss of consciousness associated with convulsions.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b="0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  <a:latin typeface="Arial Black" pitchFamily="34" charset="0"/>
              </a:rPr>
              <a:t>Symptoms</a:t>
            </a:r>
            <a:r>
              <a:rPr lang="en-AU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– Initial aura or sensation; falls unconscious; muscle spasms; breathing stops (</a:t>
            </a:r>
            <a:r>
              <a:rPr lang="en-AU" baseline="30000" dirty="0"/>
              <a:t>1</a:t>
            </a:r>
            <a:r>
              <a:rPr lang="en-AU" dirty="0"/>
              <a:t>/</a:t>
            </a:r>
            <a:r>
              <a:rPr lang="en-AU" baseline="-25000" dirty="0"/>
              <a:t>2</a:t>
            </a:r>
            <a:r>
              <a:rPr lang="en-AU" dirty="0"/>
              <a:t> minute); limbs rhythmically contract and relax; tongue bitten; lies still breathing heavily; remains unconscious varying times.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b="0" dirty="0">
                <a:solidFill>
                  <a:srgbClr val="00FF00"/>
                </a:solidFill>
                <a:latin typeface="Arial Black" pitchFamily="34" charset="0"/>
              </a:rPr>
              <a:t>Spiritual counterpart</a:t>
            </a:r>
            <a:r>
              <a:rPr lang="en-AU" dirty="0"/>
              <a:t> – The spirit of lawless-</a:t>
            </a:r>
            <a:r>
              <a:rPr lang="en-AU" dirty="0" err="1"/>
              <a:t>ness</a:t>
            </a:r>
            <a:r>
              <a:rPr lang="en-AU" dirty="0"/>
              <a:t> –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John 3:4; 5:16-19</a:t>
            </a:r>
            <a:r>
              <a:rPr lang="en-AU" dirty="0"/>
              <a:t>; manifestation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Pet. 4:1-4</a:t>
            </a:r>
            <a:r>
              <a:rPr lang="en-AU" dirty="0"/>
              <a:t>; foaming shame –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Jude 13</a:t>
            </a:r>
            <a:r>
              <a:rPr lang="en-AU" dirty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1565"/>
            <a:ext cx="9144000" cy="765175"/>
          </a:xfrm>
        </p:spPr>
        <p:txBody>
          <a:bodyPr/>
          <a:lstStyle/>
          <a:p>
            <a:r>
              <a:rPr lang="en-AU" sz="4400" dirty="0"/>
              <a:t>The </a:t>
            </a:r>
            <a:r>
              <a:rPr lang="en-AU" sz="4400" dirty="0" smtClean="0"/>
              <a:t>problem </a:t>
            </a:r>
            <a:r>
              <a:rPr lang="en-AU" sz="4400" dirty="0"/>
              <a:t>of </a:t>
            </a:r>
            <a:r>
              <a:rPr lang="en-AU" sz="4400" dirty="0" smtClean="0"/>
              <a:t>human nature</a:t>
            </a:r>
            <a:endParaRPr lang="en-AU" sz="44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5405" y="765175"/>
            <a:ext cx="8713788" cy="5544145"/>
          </a:xfrm>
        </p:spPr>
        <p:txBody>
          <a:bodyPr/>
          <a:lstStyle/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200" b="0" dirty="0">
                <a:solidFill>
                  <a:srgbClr val="00FF00"/>
                </a:solidFill>
                <a:latin typeface="Impact" pitchFamily="34" charset="0"/>
              </a:rPr>
              <a:t>The child is a microcosm of the human race</a:t>
            </a:r>
            <a:r>
              <a:rPr lang="en-AU" dirty="0"/>
              <a:t>.</a:t>
            </a:r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/>
              <a:t>The problem is called “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a dumb spirit</a:t>
            </a:r>
            <a:r>
              <a:rPr lang="en-AU" sz="3000" dirty="0"/>
              <a:t>” (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</a:t>
            </a:r>
            <a:r>
              <a:rPr lang="en-AU" sz="3000" dirty="0"/>
              <a:t>), but “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a dumb and deaf spirit</a:t>
            </a:r>
            <a:r>
              <a:rPr lang="en-AU" sz="3000" dirty="0"/>
              <a:t>” (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v.25</a:t>
            </a:r>
            <a:r>
              <a:rPr lang="en-AU" sz="3000" dirty="0"/>
              <a:t>).</a:t>
            </a:r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/>
              <a:t>Also termed “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the foul spirit</a:t>
            </a:r>
            <a:r>
              <a:rPr lang="en-AU" sz="3000" dirty="0"/>
              <a:t>” (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v.25</a:t>
            </a:r>
            <a:r>
              <a:rPr lang="en-AU" sz="3000" dirty="0"/>
              <a:t>). “</a:t>
            </a:r>
            <a:r>
              <a:rPr lang="en-AU" sz="3000" dirty="0">
                <a:solidFill>
                  <a:srgbClr val="FFFF00"/>
                </a:solidFill>
              </a:rPr>
              <a:t>Foul</a:t>
            </a:r>
            <a:r>
              <a:rPr lang="en-AU" sz="3000" dirty="0"/>
              <a:t>” – </a:t>
            </a:r>
            <a:r>
              <a:rPr lang="en-AU" sz="3000" i="1" dirty="0" err="1"/>
              <a:t>akathartos</a:t>
            </a:r>
            <a:r>
              <a:rPr lang="en-AU" sz="3000" dirty="0"/>
              <a:t> – unclean, impure, lewd (used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Eph. 5:5</a:t>
            </a:r>
            <a:r>
              <a:rPr lang="en-AU" sz="3000" dirty="0"/>
              <a:t>).</a:t>
            </a:r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b="0" dirty="0">
                <a:solidFill>
                  <a:srgbClr val="00FF00"/>
                </a:solidFill>
                <a:latin typeface="Arial Black" pitchFamily="34" charset="0"/>
              </a:rPr>
              <a:t>Parable</a:t>
            </a:r>
            <a:r>
              <a:rPr lang="en-AU" sz="3000" dirty="0"/>
              <a:t> – Men believe with the heart and confess with the mouth –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10:8-10 </a:t>
            </a:r>
            <a:r>
              <a:rPr lang="en-AU" sz="3000" dirty="0"/>
              <a:t>(“faith comes by hearing” –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10:17</a:t>
            </a:r>
            <a:r>
              <a:rPr lang="en-AU" sz="3000" dirty="0"/>
              <a:t>). This child represents all men at birth.</a:t>
            </a:r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/>
              <a:t>A problem from birth –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v.21</a:t>
            </a:r>
            <a:r>
              <a:rPr lang="en-AU" sz="3000" dirty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AU" sz="4400" dirty="0"/>
              <a:t>The </a:t>
            </a:r>
            <a:r>
              <a:rPr lang="en-AU" sz="4400" dirty="0" smtClean="0"/>
              <a:t>power </a:t>
            </a:r>
            <a:r>
              <a:rPr lang="en-AU" sz="4400" dirty="0"/>
              <a:t>of </a:t>
            </a:r>
            <a:r>
              <a:rPr lang="en-AU" sz="4400" dirty="0" smtClean="0"/>
              <a:t>faith</a:t>
            </a:r>
            <a:endParaRPr lang="en-AU" sz="4400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54" y="765175"/>
            <a:ext cx="8713092" cy="5400675"/>
          </a:xfrm>
        </p:spPr>
        <p:txBody>
          <a:bodyPr/>
          <a:lstStyle/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</a:t>
            </a:r>
            <a:r>
              <a:rPr lang="en-AU" dirty="0" smtClean="0"/>
              <a:t> </a:t>
            </a:r>
            <a:r>
              <a:rPr lang="en-AU" dirty="0"/>
              <a:t>– Child convulsed with epilepsy in the presence of Christ (the sinless one).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V.21</a:t>
            </a:r>
            <a:r>
              <a:rPr lang="en-AU" dirty="0" smtClean="0"/>
              <a:t> </a:t>
            </a:r>
            <a:r>
              <a:rPr lang="en-AU" dirty="0"/>
              <a:t>– Source of the problem “from infancy”.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V.22</a:t>
            </a:r>
            <a:r>
              <a:rPr lang="en-AU" dirty="0" smtClean="0"/>
              <a:t> </a:t>
            </a:r>
            <a:r>
              <a:rPr lang="en-AU" dirty="0"/>
              <a:t>– Fallen human nature relates us to judgement and the destiny of all men – it destroys fully –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3:15-16</a:t>
            </a:r>
            <a:r>
              <a:rPr lang="en-AU" dirty="0"/>
              <a:t>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dirty="0"/>
              <a:t>Appeal – if any power </a:t>
            </a:r>
            <a:r>
              <a:rPr lang="en-AU" i="1" dirty="0"/>
              <a:t>(</a:t>
            </a:r>
            <a:r>
              <a:rPr lang="en-AU" i="1" dirty="0" err="1"/>
              <a:t>dunamai</a:t>
            </a:r>
            <a:r>
              <a:rPr lang="en-AU" i="1" dirty="0"/>
              <a:t>)</a:t>
            </a:r>
            <a:r>
              <a:rPr lang="en-AU" dirty="0"/>
              <a:t>, let bowels yearn </a:t>
            </a:r>
            <a:r>
              <a:rPr lang="en-AU" i="1" dirty="0"/>
              <a:t>(</a:t>
            </a:r>
            <a:r>
              <a:rPr lang="en-AU" i="1" dirty="0" err="1"/>
              <a:t>splagchnizomai</a:t>
            </a:r>
            <a:r>
              <a:rPr lang="en-AU" i="1" dirty="0"/>
              <a:t>)</a:t>
            </a:r>
            <a:r>
              <a:rPr lang="en-AU" dirty="0"/>
              <a:t> and offer relief.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V.23</a:t>
            </a:r>
            <a:r>
              <a:rPr lang="en-AU" dirty="0" smtClean="0"/>
              <a:t> </a:t>
            </a:r>
            <a:r>
              <a:rPr lang="en-AU" dirty="0"/>
              <a:t>- “If you have power </a:t>
            </a:r>
            <a:r>
              <a:rPr lang="en-AU" i="1" dirty="0"/>
              <a:t>(</a:t>
            </a:r>
            <a:r>
              <a:rPr lang="en-AU" i="1" dirty="0" err="1"/>
              <a:t>dunamai</a:t>
            </a:r>
            <a:r>
              <a:rPr lang="en-AU" i="1" dirty="0"/>
              <a:t>) </a:t>
            </a:r>
            <a:r>
              <a:rPr lang="en-AU" dirty="0"/>
              <a:t>to believe”.</a:t>
            </a:r>
          </a:p>
          <a:p>
            <a:pPr marL="442913" indent="-442913">
              <a:buClr>
                <a:srgbClr val="FFFF00"/>
              </a:buClr>
              <a:buFont typeface="Wingdings" pitchFamily="2" charset="2"/>
              <a:buChar char="Ø"/>
            </a:pPr>
            <a:r>
              <a:rPr lang="en-AU" dirty="0">
                <a:solidFill>
                  <a:srgbClr val="00FF00"/>
                </a:solidFill>
              </a:rPr>
              <a:t>“All things are subject to power (</a:t>
            </a:r>
            <a:r>
              <a:rPr lang="en-AU" i="1" dirty="0" err="1">
                <a:solidFill>
                  <a:srgbClr val="00FF00"/>
                </a:solidFill>
              </a:rPr>
              <a:t>dunatos</a:t>
            </a:r>
            <a:r>
              <a:rPr lang="en-AU" dirty="0">
                <a:solidFill>
                  <a:srgbClr val="00FF00"/>
                </a:solidFill>
              </a:rPr>
              <a:t>) to him that believeth.”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5420"/>
            <a:ext cx="9144000" cy="765175"/>
          </a:xfrm>
        </p:spPr>
        <p:txBody>
          <a:bodyPr/>
          <a:lstStyle/>
          <a:p>
            <a:r>
              <a:rPr lang="en-AU" sz="4400" dirty="0"/>
              <a:t>Death and Resurrection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9260" y="737465"/>
            <a:ext cx="8713788" cy="5544145"/>
          </a:xfrm>
        </p:spPr>
        <p:txBody>
          <a:bodyPr/>
          <a:lstStyle/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V.24</a:t>
            </a:r>
            <a:r>
              <a:rPr lang="en-AU" sz="3000" dirty="0" smtClean="0"/>
              <a:t> </a:t>
            </a:r>
            <a:r>
              <a:rPr lang="en-AU" sz="3000" dirty="0"/>
              <a:t>– A desperate cry from the father of the epileptic encapsulates our problem.</a:t>
            </a:r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V.25</a:t>
            </a:r>
            <a:r>
              <a:rPr lang="en-AU" sz="3000" dirty="0" smtClean="0"/>
              <a:t> </a:t>
            </a:r>
            <a:r>
              <a:rPr lang="en-AU" sz="3000" dirty="0"/>
              <a:t>– The people had dispersed – Jesus talked too much! He tried to engender faith.</a:t>
            </a:r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/>
              <a:t>Baptism rebukes the “unclean spirit” – the “old man” left behind (</a:t>
            </a:r>
            <a:r>
              <a:rPr lang="en-AU" sz="3000" dirty="0">
                <a:solidFill>
                  <a:srgbClr val="FFFF00"/>
                </a:solidFill>
              </a:rPr>
              <a:t>“enter no more”</a:t>
            </a:r>
            <a:r>
              <a:rPr lang="en-AU" sz="3000" dirty="0"/>
              <a:t>).</a:t>
            </a:r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/>
              <a:t>“As one dead” in </a:t>
            </a:r>
            <a:r>
              <a:rPr lang="en-AU" sz="3000" dirty="0" smtClean="0"/>
              <a:t>baptism – </a:t>
            </a:r>
            <a:r>
              <a:rPr lang="en-AU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6:6</a:t>
            </a:r>
            <a:r>
              <a:rPr lang="en-AU" sz="3000" dirty="0" smtClean="0"/>
              <a:t>.</a:t>
            </a:r>
            <a:endParaRPr lang="en-AU" sz="3000" dirty="0"/>
          </a:p>
          <a:p>
            <a:pPr marL="442913" indent="-44291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V.27</a:t>
            </a:r>
            <a:r>
              <a:rPr lang="en-AU" sz="3000" dirty="0" smtClean="0"/>
              <a:t> </a:t>
            </a:r>
            <a:r>
              <a:rPr lang="en-AU" sz="3000" dirty="0"/>
              <a:t>– Jesus “</a:t>
            </a:r>
            <a:r>
              <a:rPr lang="en-AU" sz="3000" dirty="0">
                <a:solidFill>
                  <a:srgbClr val="00FF00"/>
                </a:solidFill>
              </a:rPr>
              <a:t>took</a:t>
            </a:r>
            <a:r>
              <a:rPr lang="en-AU" sz="3000" dirty="0"/>
              <a:t> him” (</a:t>
            </a:r>
            <a:r>
              <a:rPr lang="en-AU" sz="3000" i="1" dirty="0" err="1">
                <a:solidFill>
                  <a:srgbClr val="00FF00"/>
                </a:solidFill>
              </a:rPr>
              <a:t>krateo</a:t>
            </a:r>
            <a:r>
              <a:rPr lang="en-AU" sz="3000" dirty="0">
                <a:solidFill>
                  <a:srgbClr val="00FF00"/>
                </a:solidFill>
              </a:rPr>
              <a:t> – to use strength</a:t>
            </a:r>
            <a:r>
              <a:rPr lang="en-AU" sz="3000" dirty="0"/>
              <a:t>), and “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lifted</a:t>
            </a:r>
            <a:r>
              <a:rPr lang="en-AU" sz="3000" dirty="0"/>
              <a:t> him 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up</a:t>
            </a:r>
            <a:r>
              <a:rPr lang="en-AU" sz="3000" dirty="0"/>
              <a:t>” (</a:t>
            </a:r>
            <a:r>
              <a:rPr lang="en-AU" sz="3000" i="1" dirty="0" err="1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egeiro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 – to rouse from sleep or death</a:t>
            </a:r>
            <a:r>
              <a:rPr lang="en-AU" sz="3000" dirty="0"/>
              <a:t>), and “he 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arose</a:t>
            </a:r>
            <a:r>
              <a:rPr lang="en-AU" sz="3000" dirty="0"/>
              <a:t>” (</a:t>
            </a:r>
            <a:r>
              <a:rPr lang="en-AU" sz="3000" i="1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anistemi</a:t>
            </a:r>
            <a:r>
              <a:rPr lang="en-AU" sz="30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 – to stand up</a:t>
            </a:r>
            <a:r>
              <a:rPr lang="en-AU" sz="3000" dirty="0"/>
              <a:t>).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1340</TotalTime>
  <Words>895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Mountain Top</vt:lpstr>
      <vt:lpstr>Slide 1</vt:lpstr>
      <vt:lpstr>Context of the Transfiguration</vt:lpstr>
      <vt:lpstr>The holy mount of glory</vt:lpstr>
      <vt:lpstr>Mt Hermon and eternal life</vt:lpstr>
      <vt:lpstr>Emphasis on death and resurrection</vt:lpstr>
      <vt:lpstr>Epilepsy – “The falling sickness”</vt:lpstr>
      <vt:lpstr>The problem of human nature</vt:lpstr>
      <vt:lpstr>The power of faith</vt:lpstr>
      <vt:lpstr>Death and Resurrection</vt:lpstr>
      <vt:lpstr>Why the disciples were powerless</vt:lpstr>
      <vt:lpstr>Prayer and Fasting</vt:lpstr>
      <vt:lpstr>Slide 12</vt:lpstr>
      <vt:lpstr>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80</cp:revision>
  <dcterms:created xsi:type="dcterms:W3CDTF">2004-04-23T11:37:50Z</dcterms:created>
  <dcterms:modified xsi:type="dcterms:W3CDTF">2013-03-03T12:04:41Z</dcterms:modified>
</cp:coreProperties>
</file>