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2" r:id="rId2"/>
    <p:sldId id="322" r:id="rId3"/>
    <p:sldId id="324" r:id="rId4"/>
    <p:sldId id="323" r:id="rId5"/>
    <p:sldId id="321" r:id="rId6"/>
    <p:sldId id="305" r:id="rId7"/>
    <p:sldId id="277" r:id="rId8"/>
    <p:sldId id="306" r:id="rId9"/>
    <p:sldId id="329" r:id="rId10"/>
    <p:sldId id="326" r:id="rId11"/>
    <p:sldId id="327" r:id="rId12"/>
    <p:sldId id="328" r:id="rId13"/>
    <p:sldId id="307" r:id="rId14"/>
    <p:sldId id="338" r:id="rId15"/>
    <p:sldId id="279" r:id="rId16"/>
    <p:sldId id="308" r:id="rId17"/>
    <p:sldId id="310" r:id="rId18"/>
    <p:sldId id="309" r:id="rId19"/>
    <p:sldId id="315" r:id="rId20"/>
    <p:sldId id="317" r:id="rId21"/>
    <p:sldId id="311" r:id="rId22"/>
    <p:sldId id="318" r:id="rId23"/>
    <p:sldId id="313" r:id="rId24"/>
    <p:sldId id="319" r:id="rId25"/>
    <p:sldId id="314" r:id="rId26"/>
    <p:sldId id="334" r:id="rId27"/>
    <p:sldId id="325" r:id="rId28"/>
    <p:sldId id="282" r:id="rId29"/>
    <p:sldId id="339" r:id="rId30"/>
    <p:sldId id="312" r:id="rId31"/>
    <p:sldId id="316" r:id="rId32"/>
    <p:sldId id="284" r:id="rId33"/>
    <p:sldId id="281" r:id="rId34"/>
    <p:sldId id="340" r:id="rId35"/>
    <p:sldId id="298" r:id="rId36"/>
    <p:sldId id="30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6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52799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57789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384556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97842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3369289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386761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3991703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16748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58093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78176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292324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45114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405218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21488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416914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421857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04800"/>
            <a:ext cx="4267200" cy="1470025"/>
          </a:xfrm>
        </p:spPr>
        <p:txBody>
          <a:bodyPr/>
          <a:lstStyle/>
          <a:p>
            <a:pPr eaLnBrk="1" hangingPunct="1"/>
            <a:r>
              <a:rPr lang="en-US" sz="6600" b="1" dirty="0" smtClean="0">
                <a:solidFill>
                  <a:srgbClr val="FF3300"/>
                </a:solidFill>
              </a:rPr>
              <a:t>Jeremiah</a:t>
            </a:r>
          </a:p>
        </p:txBody>
      </p:sp>
      <p:pic>
        <p:nvPicPr>
          <p:cNvPr id="2051" name="Picture 4"/>
          <p:cNvPicPr>
            <a:picLocks noChangeAspect="1" noChangeArrowheads="1"/>
          </p:cNvPicPr>
          <p:nvPr/>
        </p:nvPicPr>
        <p:blipFill>
          <a:blip r:embed="rId2" cstate="print"/>
          <a:srcRect t="17392" r="1442" b="1450"/>
          <a:stretch>
            <a:fillRect/>
          </a:stretch>
        </p:blipFill>
        <p:spPr bwMode="auto">
          <a:xfrm>
            <a:off x="457200" y="2362200"/>
            <a:ext cx="3581400" cy="4267200"/>
          </a:xfrm>
          <a:prstGeom prst="rect">
            <a:avLst/>
          </a:prstGeom>
          <a:noFill/>
          <a:ln w="9525">
            <a:noFill/>
            <a:miter lim="800000"/>
            <a:headEnd/>
            <a:tailEnd/>
          </a:ln>
        </p:spPr>
      </p:pic>
      <p:sp>
        <p:nvSpPr>
          <p:cNvPr id="5" name="Rectangle 2"/>
          <p:cNvSpPr txBox="1">
            <a:spLocks noChangeArrowheads="1"/>
          </p:cNvSpPr>
          <p:nvPr/>
        </p:nvSpPr>
        <p:spPr bwMode="auto">
          <a:xfrm>
            <a:off x="76200" y="838200"/>
            <a:ext cx="4191000" cy="14478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Change before the end begins</a:t>
            </a:r>
            <a:endParaRPr lang="en-US" sz="4400" b="1" kern="0" dirty="0">
              <a:solidFill>
                <a:srgbClr val="0000CC"/>
              </a:solidFill>
              <a:latin typeface="Comic Sans MS" pitchFamily="66" charset="0"/>
              <a:ea typeface="+mj-ea"/>
              <a:cs typeface="+mj-cs"/>
            </a:endParaRPr>
          </a:p>
        </p:txBody>
      </p:sp>
      <p:pic>
        <p:nvPicPr>
          <p:cNvPr id="5122" name="Picture 2" descr="https://encrypted-tbn1.google.com/images?q=tbn:ANd9GcSoEf2vsEAkgk09EAXk-68V-_LC-fmYQFx7M4bVr7NymJmI3K6isw"/>
          <p:cNvPicPr>
            <a:picLocks noChangeAspect="1" noChangeArrowheads="1"/>
          </p:cNvPicPr>
          <p:nvPr/>
        </p:nvPicPr>
        <p:blipFill>
          <a:blip r:embed="rId3" cstate="print"/>
          <a:srcRect/>
          <a:stretch>
            <a:fillRect/>
          </a:stretch>
        </p:blipFill>
        <p:spPr bwMode="auto">
          <a:xfrm>
            <a:off x="4419600" y="304800"/>
            <a:ext cx="4447386" cy="2895600"/>
          </a:xfrm>
          <a:prstGeom prst="rect">
            <a:avLst/>
          </a:prstGeom>
          <a:noFill/>
        </p:spPr>
      </p:pic>
      <p:sp>
        <p:nvSpPr>
          <p:cNvPr id="7" name="Rectangle 2"/>
          <p:cNvSpPr txBox="1">
            <a:spLocks noChangeArrowheads="1"/>
          </p:cNvSpPr>
          <p:nvPr/>
        </p:nvSpPr>
        <p:spPr bwMode="auto">
          <a:xfrm>
            <a:off x="5105400" y="3505200"/>
            <a:ext cx="33528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B050"/>
                </a:solidFill>
                <a:latin typeface="Comic Sans MS" pitchFamily="66" charset="0"/>
                <a:ea typeface="+mj-ea"/>
                <a:cs typeface="+mj-cs"/>
              </a:rPr>
              <a:t>Class 1: Redirecting your Life for God</a:t>
            </a:r>
            <a:endParaRPr lang="en-US" sz="44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21510" name="Oval 6"/>
          <p:cNvSpPr>
            <a:spLocks noChangeArrowheads="1"/>
          </p:cNvSpPr>
          <p:nvPr/>
        </p:nvSpPr>
        <p:spPr bwMode="auto">
          <a:xfrm>
            <a:off x="2133600" y="2209800"/>
            <a:ext cx="2286000" cy="838200"/>
          </a:xfrm>
          <a:prstGeom prst="ellipse">
            <a:avLst/>
          </a:prstGeom>
          <a:noFill/>
          <a:ln w="57150">
            <a:solidFill>
              <a:srgbClr val="FF3300"/>
            </a:solidFill>
            <a:round/>
            <a:headEnd/>
            <a:tailEnd/>
          </a:ln>
        </p:spPr>
        <p:txBody>
          <a:bodyPr wrap="none" anchor="ctr"/>
          <a:lstStyle/>
          <a:p>
            <a:endParaRPr lang="en-US"/>
          </a:p>
        </p:txBody>
      </p:sp>
      <p:sp>
        <p:nvSpPr>
          <p:cNvPr id="21511" name="Oval 7"/>
          <p:cNvSpPr>
            <a:spLocks noChangeArrowheads="1"/>
          </p:cNvSpPr>
          <p:nvPr/>
        </p:nvSpPr>
        <p:spPr bwMode="auto">
          <a:xfrm>
            <a:off x="2133600" y="3810000"/>
            <a:ext cx="2286000" cy="11430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0" name="Rectangle 2"/>
          <p:cNvSpPr txBox="1">
            <a:spLocks noChangeArrowheads="1"/>
          </p:cNvSpPr>
          <p:nvPr/>
        </p:nvSpPr>
        <p:spPr bwMode="auto">
          <a:xfrm>
            <a:off x="1524000" y="38862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3</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334000" y="3581400"/>
            <a:ext cx="3581400" cy="2286000"/>
          </a:xfrm>
          <a:prstGeom prst="rect">
            <a:avLst/>
          </a:prstGeom>
          <a:noFill/>
          <a:ln w="9525">
            <a:noFill/>
            <a:miter lim="800000"/>
            <a:headEnd/>
            <a:tailEnd/>
          </a:ln>
        </p:spPr>
        <p:txBody>
          <a:bodyPr anchor="ctr"/>
          <a:lstStyle/>
          <a:p>
            <a:pPr algn="ctr">
              <a:lnSpc>
                <a:spcPts val="3400"/>
              </a:lnSpc>
              <a:defRPr/>
            </a:pPr>
            <a:r>
              <a:rPr lang="en-US" sz="3200" b="1" kern="0" dirty="0" err="1" smtClean="0">
                <a:solidFill>
                  <a:srgbClr val="7030A0"/>
                </a:solidFill>
                <a:latin typeface="Comic Sans MS" pitchFamily="66" charset="0"/>
                <a:ea typeface="+mj-ea"/>
                <a:cs typeface="+mj-cs"/>
              </a:rPr>
              <a:t>Neco</a:t>
            </a:r>
            <a:r>
              <a:rPr lang="en-US" sz="3200" b="1" kern="0" dirty="0" smtClean="0">
                <a:solidFill>
                  <a:srgbClr val="7030A0"/>
                </a:solidFill>
                <a:latin typeface="Comic Sans MS" pitchFamily="66" charset="0"/>
                <a:ea typeface="+mj-ea"/>
                <a:cs typeface="+mj-cs"/>
              </a:rPr>
              <a:t> put Jehoiakim in power – he was one of the worst kings of Judah!</a:t>
            </a:r>
            <a:endParaRPr lang="en-US" sz="3200" b="1" kern="0" dirty="0">
              <a:solidFill>
                <a:srgbClr val="7030A0"/>
              </a:solidFill>
              <a:latin typeface="Comic Sans MS" pitchFamily="66" charset="0"/>
              <a:ea typeface="+mj-ea"/>
              <a:cs typeface="+mj-cs"/>
            </a:endParaRPr>
          </a:p>
        </p:txBody>
      </p:sp>
      <p:sp>
        <p:nvSpPr>
          <p:cNvPr id="14" name="Rectangle 2"/>
          <p:cNvSpPr txBox="1">
            <a:spLocks noChangeArrowheads="1"/>
          </p:cNvSpPr>
          <p:nvPr/>
        </p:nvSpPr>
        <p:spPr bwMode="auto">
          <a:xfrm>
            <a:off x="5486400" y="5943600"/>
            <a:ext cx="3581400" cy="685800"/>
          </a:xfrm>
          <a:prstGeom prst="rect">
            <a:avLst/>
          </a:prstGeom>
          <a:noFill/>
          <a:ln w="9525">
            <a:noFill/>
            <a:miter lim="800000"/>
            <a:headEnd/>
            <a:tailEnd/>
          </a:ln>
        </p:spPr>
        <p:txBody>
          <a:bodyPr anchor="ctr"/>
          <a:lstStyle/>
          <a:p>
            <a:pPr algn="ctr">
              <a:defRPr/>
            </a:pPr>
            <a:r>
              <a:rPr lang="en-US" sz="3400" b="1" kern="0" dirty="0" smtClean="0">
                <a:solidFill>
                  <a:srgbClr val="00B050"/>
                </a:solidFill>
                <a:latin typeface="Comic Sans MS" pitchFamily="66" charset="0"/>
                <a:ea typeface="+mj-ea"/>
                <a:cs typeface="+mj-cs"/>
              </a:rPr>
              <a:t>Who’s next?</a:t>
            </a:r>
            <a:endParaRPr lang="en-US" sz="3400" b="1" kern="0" dirty="0">
              <a:solidFill>
                <a:srgbClr val="00B050"/>
              </a:solidFill>
              <a:latin typeface="Comic Sans MS" pitchFamily="66" charset="0"/>
              <a:ea typeface="+mj-ea"/>
              <a:cs typeface="+mj-cs"/>
            </a:endParaRPr>
          </a:p>
        </p:txBody>
      </p:sp>
      <p:sp>
        <p:nvSpPr>
          <p:cNvPr id="15" name="Rectangle 14"/>
          <p:cNvSpPr/>
          <p:nvPr/>
        </p:nvSpPr>
        <p:spPr>
          <a:xfrm>
            <a:off x="152400" y="3200400"/>
            <a:ext cx="5029200" cy="3139321"/>
          </a:xfrm>
          <a:prstGeom prst="rect">
            <a:avLst/>
          </a:prstGeom>
          <a:solidFill>
            <a:schemeClr val="bg1"/>
          </a:solidFill>
          <a:ln w="28575">
            <a:solidFill>
              <a:srgbClr val="7030A0"/>
            </a:solidFill>
          </a:ln>
        </p:spPr>
        <p:txBody>
          <a:bodyPr wrap="square">
            <a:spAutoFit/>
          </a:bodyPr>
          <a:lstStyle/>
          <a:p>
            <a:pPr algn="just"/>
            <a:r>
              <a:rPr lang="en-US" sz="2200" dirty="0" smtClean="0"/>
              <a:t>Therefore thus says the LORD concerning Jehoiakim the son of Josiah, king of Judah: "They shall not lament for him, saying, 'Alas, my brother!' or 'Alas, my sister!' They shall not lament for him, saying, 'Alas, master!' or 'Alas, his glory!’  He shall be buried with the burial of a donkey, dragged and cast out beyond the gates of Jerusalem. (Jer. 22:18-19)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2" presetClass="exit" presetSubtype="4" fill="hold" grpId="1" nodeType="withEffect">
                                  <p:stCondLst>
                                    <p:cond delay="0"/>
                                  </p:stCondLst>
                                  <p:childTnLst>
                                    <p:anim calcmode="lin" valueType="num">
                                      <p:cBhvr additive="base">
                                        <p:cTn id="14" dur="500"/>
                                        <p:tgtEl>
                                          <p:spTgt spid="15"/>
                                        </p:tgtEl>
                                        <p:attrNameLst>
                                          <p:attrName>ppt_x</p:attrName>
                                        </p:attrNameLst>
                                      </p:cBhvr>
                                      <p:tavLst>
                                        <p:tav tm="0">
                                          <p:val>
                                            <p:strVal val="ppt_x"/>
                                          </p:val>
                                        </p:tav>
                                        <p:tav tm="100000">
                                          <p:val>
                                            <p:strVal val="ppt_x"/>
                                          </p:val>
                                        </p:tav>
                                      </p:tavLst>
                                    </p:anim>
                                    <p:anim calcmode="lin" valueType="num">
                                      <p:cBhvr additive="base">
                                        <p:cTn id="15" dur="500"/>
                                        <p:tgtEl>
                                          <p:spTgt spid="15"/>
                                        </p:tgtEl>
                                        <p:attrNameLst>
                                          <p:attrName>ppt_y</p:attrName>
                                        </p:attrNameLst>
                                      </p:cBhvr>
                                      <p:tavLst>
                                        <p:tav tm="0">
                                          <p:val>
                                            <p:strVal val="ppt_y"/>
                                          </p:val>
                                        </p:tav>
                                        <p:tav tm="100000">
                                          <p:val>
                                            <p:strVal val="1+ppt_h/2"/>
                                          </p:val>
                                        </p:tav>
                                      </p:tavLst>
                                    </p:anim>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anim calcmode="lin" valueType="num">
                                      <p:cBhvr>
                                        <p:cTn id="21" dur="5000" fill="hold"/>
                                        <p:tgtEl>
                                          <p:spTgt spid="21511"/>
                                        </p:tgtEl>
                                        <p:attrNameLst>
                                          <p:attrName>ppt_w</p:attrName>
                                        </p:attrNameLst>
                                      </p:cBhvr>
                                      <p:tavLst>
                                        <p:tav tm="0" fmla="#ppt_w*sin(2.5*pi*$)">
                                          <p:val>
                                            <p:fltVal val="0"/>
                                          </p:val>
                                        </p:tav>
                                        <p:tav tm="100000">
                                          <p:val>
                                            <p:fltVal val="1"/>
                                          </p:val>
                                        </p:tav>
                                      </p:tavLst>
                                    </p:anim>
                                    <p:anim calcmode="lin" valueType="num">
                                      <p:cBhvr>
                                        <p:cTn id="22" dur="5000" fill="hold"/>
                                        <p:tgtEl>
                                          <p:spTgt spid="21511"/>
                                        </p:tgtEl>
                                        <p:attrNameLst>
                                          <p:attrName>ppt_h</p:attrName>
                                        </p:attrNameLst>
                                      </p:cBhvr>
                                      <p:tavLst>
                                        <p:tav tm="0">
                                          <p:val>
                                            <p:strVal val="#ppt_h"/>
                                          </p:val>
                                        </p:tav>
                                        <p:tav tm="100000">
                                          <p:val>
                                            <p:strVal val="#ppt_h"/>
                                          </p:val>
                                        </p:tav>
                                      </p:tavLst>
                                    </p:anim>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10" grpId="0"/>
      <p:bldP spid="14" grpId="0"/>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21510" name="Oval 6"/>
          <p:cNvSpPr>
            <a:spLocks noChangeArrowheads="1"/>
          </p:cNvSpPr>
          <p:nvPr/>
        </p:nvSpPr>
        <p:spPr bwMode="auto">
          <a:xfrm>
            <a:off x="2133600" y="2209800"/>
            <a:ext cx="2286000" cy="838200"/>
          </a:xfrm>
          <a:prstGeom prst="ellipse">
            <a:avLst/>
          </a:prstGeom>
          <a:noFill/>
          <a:ln w="57150">
            <a:solidFill>
              <a:srgbClr val="FF3300"/>
            </a:solidFill>
            <a:round/>
            <a:headEnd/>
            <a:tailEnd/>
          </a:ln>
        </p:spPr>
        <p:txBody>
          <a:bodyPr wrap="none" anchor="ctr"/>
          <a:lstStyle/>
          <a:p>
            <a:endParaRPr lang="en-US"/>
          </a:p>
        </p:txBody>
      </p:sp>
      <p:sp>
        <p:nvSpPr>
          <p:cNvPr id="21511" name="Oval 7"/>
          <p:cNvSpPr>
            <a:spLocks noChangeArrowheads="1"/>
          </p:cNvSpPr>
          <p:nvPr/>
        </p:nvSpPr>
        <p:spPr bwMode="auto">
          <a:xfrm>
            <a:off x="2133600" y="3810000"/>
            <a:ext cx="2286000" cy="1143000"/>
          </a:xfrm>
          <a:prstGeom prst="ellipse">
            <a:avLst/>
          </a:prstGeom>
          <a:noFill/>
          <a:ln w="57150">
            <a:solidFill>
              <a:srgbClr val="FF3300"/>
            </a:solidFill>
            <a:round/>
            <a:headEnd/>
            <a:tailEnd/>
          </a:ln>
        </p:spPr>
        <p:txBody>
          <a:bodyPr wrap="none" anchor="ctr"/>
          <a:lstStyle/>
          <a:p>
            <a:endParaRPr lang="en-US"/>
          </a:p>
        </p:txBody>
      </p:sp>
      <p:sp>
        <p:nvSpPr>
          <p:cNvPr id="21512" name="Oval 8"/>
          <p:cNvSpPr>
            <a:spLocks noChangeArrowheads="1"/>
          </p:cNvSpPr>
          <p:nvPr/>
        </p:nvSpPr>
        <p:spPr bwMode="auto">
          <a:xfrm>
            <a:off x="7239000" y="2209800"/>
            <a:ext cx="1905000" cy="15240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0" name="Rectangle 2"/>
          <p:cNvSpPr txBox="1">
            <a:spLocks noChangeArrowheads="1"/>
          </p:cNvSpPr>
          <p:nvPr/>
        </p:nvSpPr>
        <p:spPr bwMode="auto">
          <a:xfrm>
            <a:off x="1524000" y="38862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3</a:t>
            </a:r>
          </a:p>
        </p:txBody>
      </p:sp>
      <p:sp>
        <p:nvSpPr>
          <p:cNvPr id="11" name="Rectangle 2"/>
          <p:cNvSpPr txBox="1">
            <a:spLocks noChangeArrowheads="1"/>
          </p:cNvSpPr>
          <p:nvPr/>
        </p:nvSpPr>
        <p:spPr bwMode="auto">
          <a:xfrm>
            <a:off x="72390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4</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181600" y="3581400"/>
            <a:ext cx="3962400" cy="2514600"/>
          </a:xfrm>
          <a:prstGeom prst="rect">
            <a:avLst/>
          </a:prstGeom>
          <a:noFill/>
          <a:ln w="9525">
            <a:noFill/>
            <a:miter lim="800000"/>
            <a:headEnd/>
            <a:tailEnd/>
          </a:ln>
        </p:spPr>
        <p:txBody>
          <a:bodyPr anchor="ctr"/>
          <a:lstStyle/>
          <a:p>
            <a:pPr algn="ctr">
              <a:defRPr/>
            </a:pPr>
            <a:r>
              <a:rPr lang="en-US" sz="3000" b="1" kern="0" dirty="0" err="1" smtClean="0">
                <a:solidFill>
                  <a:srgbClr val="7030A0"/>
                </a:solidFill>
                <a:latin typeface="Comic Sans MS" pitchFamily="66" charset="0"/>
                <a:ea typeface="+mj-ea"/>
                <a:cs typeface="+mj-cs"/>
              </a:rPr>
              <a:t>Jehoiachin</a:t>
            </a:r>
            <a:r>
              <a:rPr lang="en-US" sz="3000" b="1" kern="0" dirty="0" smtClean="0">
                <a:solidFill>
                  <a:srgbClr val="7030A0"/>
                </a:solidFill>
                <a:latin typeface="Comic Sans MS" pitchFamily="66" charset="0"/>
                <a:ea typeface="+mj-ea"/>
                <a:cs typeface="+mj-cs"/>
              </a:rPr>
              <a:t> surrendered to Babylon </a:t>
            </a:r>
            <a:r>
              <a:rPr lang="en-US" sz="2400" b="1" kern="0" dirty="0" smtClean="0">
                <a:solidFill>
                  <a:srgbClr val="7030A0"/>
                </a:solidFill>
                <a:latin typeface="Comic Sans MS" pitchFamily="66" charset="0"/>
                <a:ea typeface="+mj-ea"/>
                <a:cs typeface="+mj-cs"/>
              </a:rPr>
              <a:t>(2Kgs 24:12)</a:t>
            </a:r>
            <a:r>
              <a:rPr lang="en-US" sz="3000" b="1" kern="0" dirty="0" smtClean="0">
                <a:solidFill>
                  <a:srgbClr val="7030A0"/>
                </a:solidFill>
                <a:latin typeface="Comic Sans MS" pitchFamily="66" charset="0"/>
                <a:ea typeface="+mj-ea"/>
                <a:cs typeface="+mj-cs"/>
              </a:rPr>
              <a:t> &amp; was later rewarded! </a:t>
            </a:r>
            <a:r>
              <a:rPr lang="en-US" sz="2400" b="1" kern="0" dirty="0" smtClean="0">
                <a:solidFill>
                  <a:srgbClr val="7030A0"/>
                </a:solidFill>
                <a:latin typeface="Comic Sans MS" pitchFamily="66" charset="0"/>
                <a:ea typeface="+mj-ea"/>
                <a:cs typeface="+mj-cs"/>
              </a:rPr>
              <a:t>(52:31-34)</a:t>
            </a:r>
            <a:endParaRPr lang="en-US" sz="3000" b="1" kern="0" dirty="0">
              <a:solidFill>
                <a:srgbClr val="7030A0"/>
              </a:solidFill>
              <a:latin typeface="Comic Sans MS" pitchFamily="66" charset="0"/>
              <a:ea typeface="+mj-ea"/>
              <a:cs typeface="+mj-cs"/>
            </a:endParaRPr>
          </a:p>
        </p:txBody>
      </p:sp>
      <p:sp>
        <p:nvSpPr>
          <p:cNvPr id="14" name="Rectangle 2"/>
          <p:cNvSpPr txBox="1">
            <a:spLocks noChangeArrowheads="1"/>
          </p:cNvSpPr>
          <p:nvPr/>
        </p:nvSpPr>
        <p:spPr bwMode="auto">
          <a:xfrm>
            <a:off x="5562600" y="6019800"/>
            <a:ext cx="3581400" cy="685800"/>
          </a:xfrm>
          <a:prstGeom prst="rect">
            <a:avLst/>
          </a:prstGeom>
          <a:noFill/>
          <a:ln w="9525">
            <a:noFill/>
            <a:miter lim="800000"/>
            <a:headEnd/>
            <a:tailEnd/>
          </a:ln>
        </p:spPr>
        <p:txBody>
          <a:bodyPr anchor="ctr"/>
          <a:lstStyle/>
          <a:p>
            <a:pPr algn="ctr">
              <a:defRPr/>
            </a:pPr>
            <a:r>
              <a:rPr lang="en-US" sz="3400" b="1" kern="0" dirty="0" smtClean="0">
                <a:solidFill>
                  <a:srgbClr val="00B050"/>
                </a:solidFill>
                <a:latin typeface="Comic Sans MS" pitchFamily="66" charset="0"/>
                <a:ea typeface="+mj-ea"/>
                <a:cs typeface="+mj-cs"/>
              </a:rPr>
              <a:t>Who’s next?</a:t>
            </a:r>
            <a:endParaRPr lang="en-US" sz="3400" b="1" kern="0" dirty="0">
              <a:solidFill>
                <a:srgbClr val="00B050"/>
              </a:solidFill>
              <a:latin typeface="Comic Sans MS" pitchFamily="66" charset="0"/>
              <a:ea typeface="+mj-ea"/>
              <a:cs typeface="+mj-cs"/>
            </a:endParaRPr>
          </a:p>
        </p:txBody>
      </p:sp>
      <p:sp>
        <p:nvSpPr>
          <p:cNvPr id="15" name="Rectangle 14"/>
          <p:cNvSpPr/>
          <p:nvPr/>
        </p:nvSpPr>
        <p:spPr>
          <a:xfrm>
            <a:off x="228600" y="838200"/>
            <a:ext cx="4343400" cy="2123658"/>
          </a:xfrm>
          <a:prstGeom prst="rect">
            <a:avLst/>
          </a:prstGeom>
          <a:solidFill>
            <a:schemeClr val="bg1"/>
          </a:solidFill>
          <a:ln w="28575">
            <a:solidFill>
              <a:srgbClr val="7030A0"/>
            </a:solidFill>
          </a:ln>
        </p:spPr>
        <p:txBody>
          <a:bodyPr wrap="square">
            <a:spAutoFit/>
          </a:bodyPr>
          <a:lstStyle/>
          <a:p>
            <a:pPr algn="just"/>
            <a:r>
              <a:rPr lang="en-US" sz="2200" dirty="0" smtClean="0"/>
              <a:t>Then </a:t>
            </a:r>
            <a:r>
              <a:rPr lang="en-US" sz="2200" dirty="0" err="1" smtClean="0"/>
              <a:t>Jehoiachin</a:t>
            </a:r>
            <a:r>
              <a:rPr lang="en-US" sz="2200" dirty="0" smtClean="0"/>
              <a:t> king of Judah, his mother, his servants, his princes, and his officers went out to the king of Babylon; and the king of Babylon, in the eighth year of his reign, took him prisoner. (2Kgs 24:12)</a:t>
            </a:r>
          </a:p>
        </p:txBody>
      </p:sp>
      <p:sp>
        <p:nvSpPr>
          <p:cNvPr id="16" name="Rectangle 15"/>
          <p:cNvSpPr/>
          <p:nvPr/>
        </p:nvSpPr>
        <p:spPr>
          <a:xfrm>
            <a:off x="4724400" y="152400"/>
            <a:ext cx="4343400" cy="3785652"/>
          </a:xfrm>
          <a:prstGeom prst="rect">
            <a:avLst/>
          </a:prstGeom>
          <a:solidFill>
            <a:schemeClr val="bg1"/>
          </a:solidFill>
          <a:ln w="28575">
            <a:solidFill>
              <a:srgbClr val="7030A0"/>
            </a:solidFill>
          </a:ln>
        </p:spPr>
        <p:txBody>
          <a:bodyPr wrap="square">
            <a:spAutoFit/>
          </a:bodyPr>
          <a:lstStyle/>
          <a:p>
            <a:pPr algn="just"/>
            <a:r>
              <a:rPr lang="en-US" sz="1600" dirty="0" smtClean="0"/>
              <a:t>Now it came to pass in the thirty-seventh year of the captivity of </a:t>
            </a:r>
            <a:r>
              <a:rPr lang="en-US" sz="1600" dirty="0" err="1" smtClean="0"/>
              <a:t>Jehoiachin</a:t>
            </a:r>
            <a:r>
              <a:rPr lang="en-US" sz="1600" dirty="0" smtClean="0"/>
              <a:t> king of Judah, in the twelfth month, on the twenty-fifth day of the month, that Evil-</a:t>
            </a:r>
            <a:r>
              <a:rPr lang="en-US" sz="1600" dirty="0" err="1" smtClean="0"/>
              <a:t>Merodach</a:t>
            </a:r>
            <a:r>
              <a:rPr lang="en-US" sz="1600" dirty="0" smtClean="0"/>
              <a:t> king of Babylon, in the first year of his reign, lifted up the head of </a:t>
            </a:r>
            <a:r>
              <a:rPr lang="en-US" sz="1600" dirty="0" err="1" smtClean="0"/>
              <a:t>Jehoiachin</a:t>
            </a:r>
            <a:r>
              <a:rPr lang="en-US" sz="1600" dirty="0" smtClean="0"/>
              <a:t> king of Judah and brought him out of prison. And he spoke kindly to him and gave him a more prominent seat than those of the kings who were with him in Babylon. So </a:t>
            </a:r>
            <a:r>
              <a:rPr lang="en-US" sz="1600" dirty="0" err="1" smtClean="0"/>
              <a:t>Jehoiachin</a:t>
            </a:r>
            <a:r>
              <a:rPr lang="en-US" sz="1600" dirty="0" smtClean="0"/>
              <a:t> changed from his prison garments, and he ate bread regularly before the king all the days of his life. And as for his provisions, there was a regular ration given him by the king of Babylon, a portion for each day until the day of his death, all the days of his life. (Jer 52:31-34)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5"/>
                                        </p:tgtEl>
                                        <p:attrNameLst>
                                          <p:attrName>ppt_x</p:attrName>
                                        </p:attrNameLst>
                                      </p:cBhvr>
                                      <p:tavLst>
                                        <p:tav tm="0">
                                          <p:val>
                                            <p:strVal val="ppt_x"/>
                                          </p:val>
                                        </p:tav>
                                        <p:tav tm="100000">
                                          <p:val>
                                            <p:strVal val="ppt_x"/>
                                          </p:val>
                                        </p:tav>
                                      </p:tavLst>
                                    </p:anim>
                                    <p:anim calcmode="lin" valueType="num">
                                      <p:cBhvr additive="base">
                                        <p:cTn id="21" dur="500"/>
                                        <p:tgtEl>
                                          <p:spTgt spid="15"/>
                                        </p:tgtEl>
                                        <p:attrNameLst>
                                          <p:attrName>ppt_y</p:attrName>
                                        </p:attrNameLst>
                                      </p:cBhvr>
                                      <p:tavLst>
                                        <p:tav tm="0">
                                          <p:val>
                                            <p:strVal val="ppt_y"/>
                                          </p:val>
                                        </p:tav>
                                        <p:tav tm="100000">
                                          <p:val>
                                            <p:strVal val="1+ppt_h/2"/>
                                          </p:val>
                                        </p:tav>
                                      </p:tavLst>
                                    </p:anim>
                                    <p:set>
                                      <p:cBhvr>
                                        <p:cTn id="22" dur="1" fill="hold">
                                          <p:stCondLst>
                                            <p:cond delay="499"/>
                                          </p:stCondLst>
                                        </p:cTn>
                                        <p:tgtEl>
                                          <p:spTgt spid="15"/>
                                        </p:tgtEl>
                                        <p:attrNameLst>
                                          <p:attrName>style.visibility</p:attrName>
                                        </p:attrNameLst>
                                      </p:cBhvr>
                                      <p:to>
                                        <p:strVal val="hidden"/>
                                      </p:to>
                                    </p:se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21512"/>
                                        </p:tgtEl>
                                        <p:attrNameLst>
                                          <p:attrName>style.visibility</p:attrName>
                                        </p:attrNameLst>
                                      </p:cBhvr>
                                      <p:to>
                                        <p:strVal val="visible"/>
                                      </p:to>
                                    </p:set>
                                    <p:anim calcmode="lin" valueType="num">
                                      <p:cBhvr>
                                        <p:cTn id="31" dur="5000" fill="hold"/>
                                        <p:tgtEl>
                                          <p:spTgt spid="21512"/>
                                        </p:tgtEl>
                                        <p:attrNameLst>
                                          <p:attrName>ppt_w</p:attrName>
                                        </p:attrNameLst>
                                      </p:cBhvr>
                                      <p:tavLst>
                                        <p:tav tm="0" fmla="#ppt_w*sin(2.5*pi*$)">
                                          <p:val>
                                            <p:fltVal val="0"/>
                                          </p:val>
                                        </p:tav>
                                        <p:tav tm="100000">
                                          <p:val>
                                            <p:fltVal val="1"/>
                                          </p:val>
                                        </p:tav>
                                      </p:tavLst>
                                    </p:anim>
                                    <p:anim calcmode="lin" valueType="num">
                                      <p:cBhvr>
                                        <p:cTn id="32" dur="5000" fill="hold"/>
                                        <p:tgtEl>
                                          <p:spTgt spid="21512"/>
                                        </p:tgtEl>
                                        <p:attrNameLst>
                                          <p:attrName>ppt_h</p:attrName>
                                        </p:attrNameLst>
                                      </p:cBhvr>
                                      <p:tavLst>
                                        <p:tav tm="0">
                                          <p:val>
                                            <p:strVal val="#ppt_h"/>
                                          </p:val>
                                        </p:tav>
                                        <p:tav tm="100000">
                                          <p:val>
                                            <p:strVal val="#ppt_h"/>
                                          </p:val>
                                        </p:tav>
                                      </p:tavLst>
                                    </p:anim>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11" grpId="0"/>
      <p:bldP spid="14" grpId="0"/>
      <p:bldP spid="15" grpId="0" animBg="1"/>
      <p:bldP spid="15"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21510" name="Oval 6"/>
          <p:cNvSpPr>
            <a:spLocks noChangeArrowheads="1"/>
          </p:cNvSpPr>
          <p:nvPr/>
        </p:nvSpPr>
        <p:spPr bwMode="auto">
          <a:xfrm>
            <a:off x="2133600" y="2209800"/>
            <a:ext cx="2286000" cy="838200"/>
          </a:xfrm>
          <a:prstGeom prst="ellipse">
            <a:avLst/>
          </a:prstGeom>
          <a:noFill/>
          <a:ln w="57150">
            <a:solidFill>
              <a:srgbClr val="FF3300"/>
            </a:solidFill>
            <a:round/>
            <a:headEnd/>
            <a:tailEnd/>
          </a:ln>
        </p:spPr>
        <p:txBody>
          <a:bodyPr wrap="none" anchor="ctr"/>
          <a:lstStyle/>
          <a:p>
            <a:endParaRPr lang="en-US"/>
          </a:p>
        </p:txBody>
      </p:sp>
      <p:sp>
        <p:nvSpPr>
          <p:cNvPr id="21511" name="Oval 7"/>
          <p:cNvSpPr>
            <a:spLocks noChangeArrowheads="1"/>
          </p:cNvSpPr>
          <p:nvPr/>
        </p:nvSpPr>
        <p:spPr bwMode="auto">
          <a:xfrm>
            <a:off x="2133600" y="3810000"/>
            <a:ext cx="2286000" cy="1143000"/>
          </a:xfrm>
          <a:prstGeom prst="ellipse">
            <a:avLst/>
          </a:prstGeom>
          <a:noFill/>
          <a:ln w="57150">
            <a:solidFill>
              <a:srgbClr val="FF3300"/>
            </a:solidFill>
            <a:round/>
            <a:headEnd/>
            <a:tailEnd/>
          </a:ln>
        </p:spPr>
        <p:txBody>
          <a:bodyPr wrap="none" anchor="ctr"/>
          <a:lstStyle/>
          <a:p>
            <a:endParaRPr lang="en-US"/>
          </a:p>
        </p:txBody>
      </p:sp>
      <p:sp>
        <p:nvSpPr>
          <p:cNvPr id="21512" name="Oval 8"/>
          <p:cNvSpPr>
            <a:spLocks noChangeArrowheads="1"/>
          </p:cNvSpPr>
          <p:nvPr/>
        </p:nvSpPr>
        <p:spPr bwMode="auto">
          <a:xfrm>
            <a:off x="7239000" y="2209800"/>
            <a:ext cx="1905000" cy="15240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0" name="Rectangle 2"/>
          <p:cNvSpPr txBox="1">
            <a:spLocks noChangeArrowheads="1"/>
          </p:cNvSpPr>
          <p:nvPr/>
        </p:nvSpPr>
        <p:spPr bwMode="auto">
          <a:xfrm>
            <a:off x="1524000" y="38862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3</a:t>
            </a:r>
          </a:p>
        </p:txBody>
      </p:sp>
      <p:sp>
        <p:nvSpPr>
          <p:cNvPr id="11" name="Rectangle 2"/>
          <p:cNvSpPr txBox="1">
            <a:spLocks noChangeArrowheads="1"/>
          </p:cNvSpPr>
          <p:nvPr/>
        </p:nvSpPr>
        <p:spPr bwMode="auto">
          <a:xfrm>
            <a:off x="72390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4</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334000" y="3733800"/>
            <a:ext cx="3276600" cy="2133600"/>
          </a:xfrm>
          <a:prstGeom prst="rect">
            <a:avLst/>
          </a:prstGeom>
          <a:noFill/>
          <a:ln w="9525">
            <a:noFill/>
            <a:miter lim="800000"/>
            <a:headEnd/>
            <a:tailEnd/>
          </a:ln>
        </p:spPr>
        <p:txBody>
          <a:bodyPr anchor="ctr"/>
          <a:lstStyle/>
          <a:p>
            <a:pPr algn="ctr">
              <a:defRPr/>
            </a:pPr>
            <a:r>
              <a:rPr lang="en-US" sz="3400" b="1" kern="0" dirty="0" smtClean="0">
                <a:solidFill>
                  <a:srgbClr val="7030A0"/>
                </a:solidFill>
                <a:latin typeface="Comic Sans MS" pitchFamily="66" charset="0"/>
                <a:ea typeface="+mj-ea"/>
                <a:cs typeface="+mj-cs"/>
              </a:rPr>
              <a:t>Zedekiah was interested, but had no backbone!</a:t>
            </a:r>
            <a:endParaRPr lang="en-US" sz="3400" b="1" kern="0" dirty="0">
              <a:solidFill>
                <a:srgbClr val="7030A0"/>
              </a:solidFill>
              <a:latin typeface="Comic Sans MS" pitchFamily="66" charset="0"/>
              <a:ea typeface="+mj-ea"/>
              <a:cs typeface="+mj-cs"/>
            </a:endParaRPr>
          </a:p>
        </p:txBody>
      </p:sp>
      <p:sp>
        <p:nvSpPr>
          <p:cNvPr id="14" name="Rectangle 2"/>
          <p:cNvSpPr txBox="1">
            <a:spLocks noChangeArrowheads="1"/>
          </p:cNvSpPr>
          <p:nvPr/>
        </p:nvSpPr>
        <p:spPr bwMode="auto">
          <a:xfrm>
            <a:off x="5334000" y="5943600"/>
            <a:ext cx="3581400" cy="914400"/>
          </a:xfrm>
          <a:prstGeom prst="rect">
            <a:avLst/>
          </a:prstGeom>
          <a:noFill/>
          <a:ln w="9525">
            <a:noFill/>
            <a:miter lim="800000"/>
            <a:headEnd/>
            <a:tailEnd/>
          </a:ln>
        </p:spPr>
        <p:txBody>
          <a:bodyPr anchor="ctr"/>
          <a:lstStyle/>
          <a:p>
            <a:pPr algn="ctr">
              <a:defRPr/>
            </a:pPr>
            <a:r>
              <a:rPr lang="en-US" sz="3400" b="1" kern="0" dirty="0" smtClean="0">
                <a:solidFill>
                  <a:srgbClr val="00B050"/>
                </a:solidFill>
                <a:latin typeface="Comic Sans MS" pitchFamily="66" charset="0"/>
                <a:ea typeface="+mj-ea"/>
                <a:cs typeface="+mj-cs"/>
              </a:rPr>
              <a:t>Who’s next?</a:t>
            </a:r>
            <a:endParaRPr lang="en-US" sz="3400" b="1" kern="0" dirty="0">
              <a:solidFill>
                <a:srgbClr val="00B050"/>
              </a:solidFill>
              <a:latin typeface="Comic Sans MS" pitchFamily="66" charset="0"/>
              <a:ea typeface="+mj-ea"/>
              <a:cs typeface="+mj-cs"/>
            </a:endParaRPr>
          </a:p>
        </p:txBody>
      </p:sp>
      <p:sp>
        <p:nvSpPr>
          <p:cNvPr id="15" name="Oval 6"/>
          <p:cNvSpPr>
            <a:spLocks noChangeArrowheads="1"/>
          </p:cNvSpPr>
          <p:nvPr/>
        </p:nvSpPr>
        <p:spPr bwMode="auto">
          <a:xfrm>
            <a:off x="3886200" y="5943600"/>
            <a:ext cx="1600200" cy="533400"/>
          </a:xfrm>
          <a:prstGeom prst="ellipse">
            <a:avLst/>
          </a:prstGeom>
          <a:noFill/>
          <a:ln w="57150">
            <a:solidFill>
              <a:srgbClr val="FF3300"/>
            </a:solidFill>
            <a:round/>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0" fill="hold"/>
                                        <p:tgtEl>
                                          <p:spTgt spid="15"/>
                                        </p:tgtEl>
                                        <p:attrNameLst>
                                          <p:attrName>ppt_w</p:attrName>
                                        </p:attrNameLst>
                                      </p:cBhvr>
                                      <p:tavLst>
                                        <p:tav tm="0" fmla="#ppt_w*sin(2.5*pi*$)">
                                          <p:val>
                                            <p:fltVal val="0"/>
                                          </p:val>
                                        </p:tav>
                                        <p:tav tm="100000">
                                          <p:val>
                                            <p:fltVal val="1"/>
                                          </p:val>
                                        </p:tav>
                                      </p:tavLst>
                                    </p:anim>
                                    <p:anim calcmode="lin" valueType="num">
                                      <p:cBhvr>
                                        <p:cTn id="13" dur="5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jor Events in Jeremiah's Lifetime - Timeline"/>
          <p:cNvPicPr>
            <a:picLocks noChangeAspect="1" noChangeArrowheads="1"/>
          </p:cNvPicPr>
          <p:nvPr/>
        </p:nvPicPr>
        <p:blipFill>
          <a:blip r:embed="rId2" cstate="print"/>
          <a:srcRect/>
          <a:stretch>
            <a:fillRect/>
          </a:stretch>
        </p:blipFill>
        <p:spPr bwMode="auto">
          <a:xfrm>
            <a:off x="457200" y="102009"/>
            <a:ext cx="4970463" cy="6653982"/>
          </a:xfrm>
          <a:prstGeom prst="rect">
            <a:avLst/>
          </a:prstGeom>
          <a:noFill/>
          <a:ln w="9525">
            <a:noFill/>
            <a:miter lim="800000"/>
            <a:headEnd/>
            <a:tailEnd/>
          </a:ln>
        </p:spPr>
      </p:pic>
      <p:sp>
        <p:nvSpPr>
          <p:cNvPr id="3" name="Rectangle 2"/>
          <p:cNvSpPr>
            <a:spLocks noGrp="1" noChangeArrowheads="1"/>
          </p:cNvSpPr>
          <p:nvPr>
            <p:ph type="title"/>
          </p:nvPr>
        </p:nvSpPr>
        <p:spPr>
          <a:xfrm>
            <a:off x="5334000" y="2286000"/>
            <a:ext cx="3657600" cy="2438400"/>
          </a:xfrm>
        </p:spPr>
        <p:txBody>
          <a:bodyPr>
            <a:normAutofit fontScale="90000"/>
          </a:bodyPr>
          <a:lstStyle/>
          <a:p>
            <a:pPr eaLnBrk="1" hangingPunct="1"/>
            <a:r>
              <a:rPr lang="en-US" sz="3400" b="1" dirty="0" smtClean="0">
                <a:solidFill>
                  <a:srgbClr val="00B050"/>
                </a:solidFill>
                <a:latin typeface="Comic Sans MS" pitchFamily="66" charset="0"/>
              </a:rPr>
              <a:t>Many chapters of Jeremiah are out of chronological order!</a:t>
            </a:r>
          </a:p>
        </p:txBody>
      </p:sp>
      <p:sp>
        <p:nvSpPr>
          <p:cNvPr id="4" name="Rectangle 2"/>
          <p:cNvSpPr txBox="1">
            <a:spLocks noChangeArrowheads="1"/>
          </p:cNvSpPr>
          <p:nvPr/>
        </p:nvSpPr>
        <p:spPr bwMode="auto">
          <a:xfrm>
            <a:off x="5334000" y="304800"/>
            <a:ext cx="3581400" cy="1752600"/>
          </a:xfrm>
          <a:prstGeom prst="rect">
            <a:avLst/>
          </a:prstGeom>
          <a:noFill/>
          <a:ln w="9525">
            <a:noFill/>
            <a:miter lim="800000"/>
            <a:headEnd/>
            <a:tailEnd/>
          </a:ln>
        </p:spPr>
        <p:txBody>
          <a:bodyPr anchor="ctr"/>
          <a:lstStyle/>
          <a:p>
            <a:pPr algn="ctr">
              <a:defRPr/>
            </a:pPr>
            <a:r>
              <a:rPr lang="en-US" sz="3400" b="1" kern="0" dirty="0">
                <a:solidFill>
                  <a:srgbClr val="0000CC"/>
                </a:solidFill>
                <a:latin typeface="Comic Sans MS" pitchFamily="66" charset="0"/>
                <a:ea typeface="+mj-ea"/>
                <a:cs typeface="+mj-cs"/>
              </a:rPr>
              <a:t>Many chapters are clumped around invasions</a:t>
            </a:r>
          </a:p>
        </p:txBody>
      </p:sp>
      <p:sp>
        <p:nvSpPr>
          <p:cNvPr id="5" name="Rectangle 2"/>
          <p:cNvSpPr txBox="1">
            <a:spLocks noChangeArrowheads="1"/>
          </p:cNvSpPr>
          <p:nvPr/>
        </p:nvSpPr>
        <p:spPr>
          <a:xfrm>
            <a:off x="5410200" y="4419600"/>
            <a:ext cx="3657600" cy="2438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Possibly arranged</a:t>
            </a:r>
            <a:r>
              <a:rPr kumimoji="0" lang="en-US" sz="2800" b="1" i="0" u="none" strike="noStrike" kern="1200" cap="none" spc="0" normalizeH="0" noProof="0" dirty="0" smtClean="0">
                <a:ln>
                  <a:noFill/>
                </a:ln>
                <a:solidFill>
                  <a:srgbClr val="00B0F0"/>
                </a:solidFill>
                <a:effectLst/>
                <a:uLnTx/>
                <a:uFillTx/>
                <a:latin typeface="Comic Sans MS" pitchFamily="66" charset="0"/>
                <a:ea typeface="+mj-ea"/>
                <a:cs typeface="+mj-cs"/>
              </a:rPr>
              <a:t> to put pressure on Zedekiah to respond!</a:t>
            </a:r>
            <a:endParaRPr kumimoji="0" lang="en-US"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2946" name="Picture 2" descr="http://www.bible-history.com/map_babylonian_captivity/map_captivity_of_judah_babylon_shg.jpg"/>
          <p:cNvPicPr>
            <a:picLocks noChangeAspect="1" noChangeArrowheads="1"/>
          </p:cNvPicPr>
          <p:nvPr/>
        </p:nvPicPr>
        <p:blipFill>
          <a:blip r:embed="rId2" cstate="print"/>
          <a:srcRect l="22539" t="10468" r="11133" b="5790"/>
          <a:stretch>
            <a:fillRect/>
          </a:stretch>
        </p:blipFill>
        <p:spPr bwMode="auto">
          <a:xfrm>
            <a:off x="0" y="-1"/>
            <a:ext cx="9144000" cy="6924583"/>
          </a:xfrm>
          <a:prstGeom prst="rect">
            <a:avLst/>
          </a:prstGeom>
          <a:noFill/>
        </p:spPr>
      </p:pic>
      <p:sp>
        <p:nvSpPr>
          <p:cNvPr id="5" name="Rounded Rectangular Callout 4"/>
          <p:cNvSpPr/>
          <p:nvPr/>
        </p:nvSpPr>
        <p:spPr>
          <a:xfrm flipV="1">
            <a:off x="228600" y="4572000"/>
            <a:ext cx="6172200" cy="2133600"/>
          </a:xfrm>
          <a:prstGeom prst="wedgeRoundRectCallout">
            <a:avLst>
              <a:gd name="adj1" fmla="val -50416"/>
              <a:gd name="adj2" fmla="val 91518"/>
              <a:gd name="adj3" fmla="val 16667"/>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4572000"/>
            <a:ext cx="6019800" cy="2062103"/>
          </a:xfrm>
          <a:prstGeom prst="rect">
            <a:avLst/>
          </a:prstGeom>
          <a:noFill/>
        </p:spPr>
        <p:txBody>
          <a:bodyPr wrap="square" rtlCol="0">
            <a:spAutoFit/>
          </a:bodyPr>
          <a:lstStyle/>
          <a:p>
            <a:pPr algn="ctr"/>
            <a:r>
              <a:rPr lang="en-US" sz="3200" b="1" dirty="0" smtClean="0">
                <a:solidFill>
                  <a:srgbClr val="0000CC"/>
                </a:solidFill>
              </a:rPr>
              <a:t>Jeremiah tells Jews to change their ways, and surrender to Babylon.  He tells the Nations that Yahweh is removing His people.</a:t>
            </a:r>
            <a:endParaRPr lang="en-US" sz="3200" b="1" dirty="0">
              <a:solidFill>
                <a:srgbClr val="0000CC"/>
              </a:solidFill>
            </a:endParaRPr>
          </a:p>
        </p:txBody>
      </p:sp>
      <p:sp>
        <p:nvSpPr>
          <p:cNvPr id="7" name="Rounded Rectangular Callout 6"/>
          <p:cNvSpPr/>
          <p:nvPr/>
        </p:nvSpPr>
        <p:spPr>
          <a:xfrm>
            <a:off x="152400" y="152400"/>
            <a:ext cx="4191000" cy="1524000"/>
          </a:xfrm>
          <a:prstGeom prst="wedgeRoundRectCallout">
            <a:avLst>
              <a:gd name="adj1" fmla="val 61403"/>
              <a:gd name="adj2" fmla="val 52702"/>
              <a:gd name="adj3" fmla="val 16667"/>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52400"/>
            <a:ext cx="4038600" cy="1581715"/>
          </a:xfrm>
          <a:prstGeom prst="rect">
            <a:avLst/>
          </a:prstGeom>
          <a:noFill/>
        </p:spPr>
        <p:txBody>
          <a:bodyPr wrap="square" rtlCol="0">
            <a:spAutoFit/>
          </a:bodyPr>
          <a:lstStyle/>
          <a:p>
            <a:pPr algn="ctr">
              <a:lnSpc>
                <a:spcPts val="2900"/>
              </a:lnSpc>
            </a:pPr>
            <a:r>
              <a:rPr lang="en-US" sz="2800" b="1" dirty="0" smtClean="0">
                <a:solidFill>
                  <a:srgbClr val="0000CC"/>
                </a:solidFill>
              </a:rPr>
              <a:t>Ezekiel encourages the captives to settle in </a:t>
            </a:r>
            <a:r>
              <a:rPr lang="en-US" sz="2800" b="1" dirty="0" smtClean="0">
                <a:solidFill>
                  <a:srgbClr val="0000CC"/>
                </a:solidFill>
              </a:rPr>
              <a:t>and </a:t>
            </a:r>
            <a:r>
              <a:rPr lang="en-US" sz="2800" b="1" dirty="0" smtClean="0">
                <a:solidFill>
                  <a:srgbClr val="0000CC"/>
                </a:solidFill>
              </a:rPr>
              <a:t>lets them know why Jerusalem must be taken </a:t>
            </a:r>
            <a:endParaRPr lang="en-US" sz="2800" b="1" dirty="0">
              <a:solidFill>
                <a:srgbClr val="0000CC"/>
              </a:solidFill>
            </a:endParaRPr>
          </a:p>
        </p:txBody>
      </p:sp>
      <p:sp>
        <p:nvSpPr>
          <p:cNvPr id="11" name="Rounded Rectangular Callout 10"/>
          <p:cNvSpPr/>
          <p:nvPr/>
        </p:nvSpPr>
        <p:spPr>
          <a:xfrm>
            <a:off x="4953000" y="1295400"/>
            <a:ext cx="4191000" cy="1524000"/>
          </a:xfrm>
          <a:prstGeom prst="wedgeRoundRectCallout">
            <a:avLst>
              <a:gd name="adj1" fmla="val -41551"/>
              <a:gd name="adj2" fmla="val 73952"/>
              <a:gd name="adj3" fmla="val 16667"/>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295400"/>
            <a:ext cx="4191000" cy="1579920"/>
          </a:xfrm>
          <a:prstGeom prst="rect">
            <a:avLst/>
          </a:prstGeom>
          <a:noFill/>
        </p:spPr>
        <p:txBody>
          <a:bodyPr wrap="square" rtlCol="0">
            <a:spAutoFit/>
          </a:bodyPr>
          <a:lstStyle/>
          <a:p>
            <a:pPr algn="ctr">
              <a:lnSpc>
                <a:spcPts val="2900"/>
              </a:lnSpc>
            </a:pPr>
            <a:r>
              <a:rPr lang="en-US" sz="2800" b="1" dirty="0" smtClean="0">
                <a:solidFill>
                  <a:srgbClr val="0000CC"/>
                </a:solidFill>
              </a:rPr>
              <a:t>Daniel works with Nebuchadnezzar so he learns the Most High rules in the kingdoms of men</a:t>
            </a:r>
            <a:endParaRPr lang="en-US" sz="2800" b="1" dirty="0">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0.05"/>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strVal val="#ppt_w*0.05"/>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anim calcmode="lin" valueType="num">
                                      <p:cBhvr>
                                        <p:cTn id="41" dur="500" fill="hold"/>
                                        <p:tgtEl>
                                          <p:spTgt spid="8"/>
                                        </p:tgtEl>
                                        <p:attrNameLst>
                                          <p:attrName>ppt_x</p:attrName>
                                        </p:attrNameLst>
                                      </p:cBhvr>
                                      <p:tavLst>
                                        <p:tav tm="0">
                                          <p:val>
                                            <p:strVal val="#ppt_x-.2"/>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Effect transition="in" filter="fade">
                                      <p:cBhvr>
                                        <p:cTn id="43" dur="500"/>
                                        <p:tgtEl>
                                          <p:spTgt spid="8"/>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strVal val="#ppt_w*0.05"/>
                                          </p:val>
                                        </p:tav>
                                        <p:tav tm="100000">
                                          <p:val>
                                            <p:strVal val="#ppt_w"/>
                                          </p:val>
                                        </p:tav>
                                      </p:tavLst>
                                    </p:anim>
                                    <p:anim calcmode="lin" valueType="num">
                                      <p:cBhvr>
                                        <p:cTn id="47" dur="500" fill="hold"/>
                                        <p:tgtEl>
                                          <p:spTgt spid="7"/>
                                        </p:tgtEl>
                                        <p:attrNameLst>
                                          <p:attrName>ppt_h</p:attrName>
                                        </p:attrNameLst>
                                      </p:cBhvr>
                                      <p:tavLst>
                                        <p:tav tm="0">
                                          <p:val>
                                            <p:strVal val="#ppt_h"/>
                                          </p:val>
                                        </p:tav>
                                        <p:tav tm="100000">
                                          <p:val>
                                            <p:strVal val="#ppt_h"/>
                                          </p:val>
                                        </p:tav>
                                      </p:tavLst>
                                    </p:anim>
                                    <p:anim calcmode="lin" valueType="num">
                                      <p:cBhvr>
                                        <p:cTn id="48" dur="500" fill="hold"/>
                                        <p:tgtEl>
                                          <p:spTgt spid="7"/>
                                        </p:tgtEl>
                                        <p:attrNameLst>
                                          <p:attrName>ppt_x</p:attrName>
                                        </p:attrNameLst>
                                      </p:cBhvr>
                                      <p:tavLst>
                                        <p:tav tm="0">
                                          <p:val>
                                            <p:strVal val="#ppt_x-.2"/>
                                          </p:val>
                                        </p:tav>
                                        <p:tav tm="100000">
                                          <p:val>
                                            <p:strVal val="#ppt_x"/>
                                          </p:val>
                                        </p:tav>
                                      </p:tavLst>
                                    </p:anim>
                                    <p:anim calcmode="lin" valueType="num">
                                      <p:cBhvr>
                                        <p:cTn id="49" dur="500" fill="hold"/>
                                        <p:tgtEl>
                                          <p:spTgt spid="7"/>
                                        </p:tgtEl>
                                        <p:attrNameLst>
                                          <p:attrName>ppt_y</p:attrName>
                                        </p:attrNameLst>
                                      </p:cBhvr>
                                      <p:tavLst>
                                        <p:tav tm="0">
                                          <p:val>
                                            <p:strVal val="#ppt_y"/>
                                          </p:val>
                                        </p:tav>
                                        <p:tav tm="100000">
                                          <p:val>
                                            <p:strVal val="#ppt_y"/>
                                          </p:val>
                                        </p:tav>
                                      </p:tavLst>
                                    </p:anim>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1"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0"/>
            <a:ext cx="5029200" cy="1219200"/>
          </a:xfrm>
        </p:spPr>
        <p:txBody>
          <a:bodyPr>
            <a:normAutofit fontScale="90000"/>
          </a:bodyPr>
          <a:lstStyle/>
          <a:p>
            <a:r>
              <a:rPr lang="en-US" sz="4900" b="1" dirty="0" smtClean="0">
                <a:solidFill>
                  <a:srgbClr val="FF0000"/>
                </a:solidFill>
              </a:rPr>
              <a:t>Josiah’s Reformation </a:t>
            </a:r>
            <a:r>
              <a:rPr lang="en-US" sz="4000" b="1" dirty="0" smtClean="0">
                <a:solidFill>
                  <a:srgbClr val="FF0000"/>
                </a:solidFill>
              </a:rPr>
              <a:t/>
            </a:r>
            <a:br>
              <a:rPr lang="en-US" sz="4000" b="1" dirty="0" smtClean="0">
                <a:solidFill>
                  <a:srgbClr val="FF0000"/>
                </a:solidFill>
              </a:rPr>
            </a:br>
            <a:r>
              <a:rPr lang="en-US" sz="3100" b="1" dirty="0" smtClean="0">
                <a:solidFill>
                  <a:srgbClr val="00B0F0"/>
                </a:solidFill>
              </a:rPr>
              <a:t>2 Kgs 22-23 &amp; 2 Chron 34-35</a:t>
            </a:r>
            <a:endParaRPr lang="en-US" sz="4000" b="1" dirty="0" smtClean="0">
              <a:solidFill>
                <a:srgbClr val="00B0F0"/>
              </a:solidFill>
            </a:endParaRPr>
          </a:p>
        </p:txBody>
      </p:sp>
      <p:sp>
        <p:nvSpPr>
          <p:cNvPr id="4099" name="Rectangle 3"/>
          <p:cNvSpPr>
            <a:spLocks noGrp="1" noChangeArrowheads="1"/>
          </p:cNvSpPr>
          <p:nvPr>
            <p:ph type="body" idx="1"/>
          </p:nvPr>
        </p:nvSpPr>
        <p:spPr>
          <a:xfrm>
            <a:off x="457200" y="1371600"/>
            <a:ext cx="7924800" cy="4495800"/>
          </a:xfrm>
        </p:spPr>
        <p:txBody>
          <a:bodyPr>
            <a:normAutofit fontScale="85000" lnSpcReduction="10000"/>
          </a:bodyPr>
          <a:lstStyle/>
          <a:p>
            <a:pPr>
              <a:buNone/>
            </a:pPr>
            <a:r>
              <a:rPr lang="en-US" b="1" dirty="0" smtClean="0">
                <a:solidFill>
                  <a:srgbClr val="0000CC"/>
                </a:solidFill>
              </a:rPr>
              <a:t>8 yrs old:</a:t>
            </a:r>
            <a:r>
              <a:rPr lang="en-US" dirty="0" smtClean="0">
                <a:solidFill>
                  <a:srgbClr val="0000CC"/>
                </a:solidFill>
              </a:rPr>
              <a:t>  </a:t>
            </a:r>
            <a:r>
              <a:rPr lang="en-US" dirty="0" smtClean="0"/>
              <a:t>became king &amp; reigned 31 years</a:t>
            </a:r>
          </a:p>
          <a:p>
            <a:pPr>
              <a:buNone/>
            </a:pPr>
            <a:r>
              <a:rPr lang="en-US" b="1" dirty="0" smtClean="0">
                <a:solidFill>
                  <a:srgbClr val="0000CC"/>
                </a:solidFill>
              </a:rPr>
              <a:t>8</a:t>
            </a:r>
            <a:r>
              <a:rPr lang="en-US" b="1" baseline="30000" dirty="0" smtClean="0">
                <a:solidFill>
                  <a:srgbClr val="0000CC"/>
                </a:solidFill>
              </a:rPr>
              <a:t>th</a:t>
            </a:r>
            <a:r>
              <a:rPr lang="en-US" b="1" dirty="0" smtClean="0">
                <a:solidFill>
                  <a:srgbClr val="0000CC"/>
                </a:solidFill>
              </a:rPr>
              <a:t> year:</a:t>
            </a:r>
            <a:r>
              <a:rPr lang="en-US" dirty="0" smtClean="0">
                <a:solidFill>
                  <a:srgbClr val="0000CC"/>
                </a:solidFill>
              </a:rPr>
              <a:t>  </a:t>
            </a:r>
            <a:r>
              <a:rPr lang="en-US" dirty="0" smtClean="0"/>
              <a:t>began to seek God</a:t>
            </a:r>
          </a:p>
          <a:p>
            <a:pPr>
              <a:buNone/>
            </a:pPr>
            <a:r>
              <a:rPr lang="en-US" b="1" dirty="0" smtClean="0">
                <a:solidFill>
                  <a:srgbClr val="0000CC"/>
                </a:solidFill>
              </a:rPr>
              <a:t>12</a:t>
            </a:r>
            <a:r>
              <a:rPr lang="en-US" b="1" baseline="30000" dirty="0" smtClean="0">
                <a:solidFill>
                  <a:srgbClr val="0000CC"/>
                </a:solidFill>
              </a:rPr>
              <a:t>th</a:t>
            </a:r>
            <a:r>
              <a:rPr lang="en-US" b="1" dirty="0" smtClean="0">
                <a:solidFill>
                  <a:srgbClr val="0000CC"/>
                </a:solidFill>
              </a:rPr>
              <a:t> year:</a:t>
            </a:r>
            <a:r>
              <a:rPr lang="en-US" dirty="0" smtClean="0">
                <a:solidFill>
                  <a:srgbClr val="0000CC"/>
                </a:solidFill>
              </a:rPr>
              <a:t> </a:t>
            </a:r>
            <a:r>
              <a:rPr lang="en-US" dirty="0" smtClean="0"/>
              <a:t>began to purge Judah of idols</a:t>
            </a:r>
          </a:p>
          <a:p>
            <a:pPr>
              <a:buNone/>
            </a:pPr>
            <a:r>
              <a:rPr lang="en-US" dirty="0" smtClean="0"/>
              <a:t>                  then went north &amp; reformed Israel!</a:t>
            </a:r>
          </a:p>
          <a:p>
            <a:pPr algn="ctr">
              <a:spcBef>
                <a:spcPts val="1800"/>
              </a:spcBef>
              <a:buNone/>
            </a:pPr>
            <a:r>
              <a:rPr lang="en-US" b="1" i="1" dirty="0" smtClean="0">
                <a:solidFill>
                  <a:srgbClr val="7030A0"/>
                </a:solidFill>
              </a:rPr>
              <a:t>Confusing time for people after 60 years of idolatry.</a:t>
            </a:r>
          </a:p>
          <a:p>
            <a:pPr algn="ctr">
              <a:spcBef>
                <a:spcPts val="0"/>
              </a:spcBef>
              <a:spcAft>
                <a:spcPts val="1800"/>
              </a:spcAft>
              <a:buNone/>
            </a:pPr>
            <a:r>
              <a:rPr lang="en-US" b="1" i="1" dirty="0" smtClean="0">
                <a:solidFill>
                  <a:srgbClr val="7030A0"/>
                </a:solidFill>
              </a:rPr>
              <a:t>Now they must get rid of idols and serve only Yahweh!</a:t>
            </a:r>
            <a:endParaRPr lang="en-US" dirty="0" smtClean="0">
              <a:solidFill>
                <a:srgbClr val="7030A0"/>
              </a:solidFill>
            </a:endParaRPr>
          </a:p>
          <a:p>
            <a:pPr>
              <a:buNone/>
            </a:pPr>
            <a:r>
              <a:rPr lang="en-US" dirty="0" smtClean="0"/>
              <a:t> </a:t>
            </a:r>
            <a:r>
              <a:rPr lang="en-US" b="1" dirty="0" smtClean="0">
                <a:solidFill>
                  <a:srgbClr val="0000CC"/>
                </a:solidFill>
              </a:rPr>
              <a:t>18</a:t>
            </a:r>
            <a:r>
              <a:rPr lang="en-US" b="1" baseline="30000" dirty="0" smtClean="0">
                <a:solidFill>
                  <a:srgbClr val="0000CC"/>
                </a:solidFill>
              </a:rPr>
              <a:t>th</a:t>
            </a:r>
            <a:r>
              <a:rPr lang="en-US" b="1" dirty="0" smtClean="0">
                <a:solidFill>
                  <a:srgbClr val="0000CC"/>
                </a:solidFill>
              </a:rPr>
              <a:t> year:</a:t>
            </a:r>
            <a:r>
              <a:rPr lang="en-US" dirty="0" smtClean="0">
                <a:solidFill>
                  <a:srgbClr val="0000CC"/>
                </a:solidFill>
              </a:rPr>
              <a:t> </a:t>
            </a:r>
            <a:r>
              <a:rPr lang="en-US" dirty="0" smtClean="0"/>
              <a:t>repair temple and found book of Law.</a:t>
            </a:r>
          </a:p>
          <a:p>
            <a:pPr>
              <a:spcBef>
                <a:spcPts val="0"/>
              </a:spcBef>
              <a:buNone/>
            </a:pPr>
            <a:r>
              <a:rPr lang="en-US" dirty="0" smtClean="0"/>
              <a:t>     Renewed covenant, removed idolatrous priests,   held Passover, restored temple worship </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58674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Things were looking good!</a:t>
            </a:r>
            <a:endParaRPr lang="en-US" sz="4000" b="1" dirty="0">
              <a:solidFill>
                <a:srgbClr val="00B050"/>
              </a:solidFill>
              <a:latin typeface="Comic Sans MS" pitchFamily="66" charset="0"/>
            </a:endParaRPr>
          </a:p>
        </p:txBody>
      </p:sp>
      <p:pic>
        <p:nvPicPr>
          <p:cNvPr id="5" name="Picture 2" descr="https://encrypted-tbn3.google.com/images?q=tbn:ANd9GcQbWTb55OtGZuD0vepV1kVN7llNR2iAl99bYQ410-mdny6c3G4d"/>
          <p:cNvPicPr>
            <a:picLocks noChangeAspect="1" noChangeArrowheads="1"/>
          </p:cNvPicPr>
          <p:nvPr/>
        </p:nvPicPr>
        <p:blipFill>
          <a:blip r:embed="rId3" cstate="print"/>
          <a:srcRect/>
          <a:stretch>
            <a:fillRect/>
          </a:stretch>
        </p:blipFill>
        <p:spPr bwMode="auto">
          <a:xfrm>
            <a:off x="6858000" y="228600"/>
            <a:ext cx="1952625" cy="23431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pPr>
              <a:lnSpc>
                <a:spcPts val="4800"/>
              </a:lnSpc>
            </a:pPr>
            <a:r>
              <a:rPr lang="en-US" sz="4800" b="1" dirty="0" smtClean="0">
                <a:solidFill>
                  <a:srgbClr val="663300"/>
                </a:solidFill>
              </a:rPr>
              <a:t>Josiah’s Reformation…</a:t>
            </a:r>
            <a:br>
              <a:rPr lang="en-US" sz="4800" b="1" dirty="0" smtClean="0">
                <a:solidFill>
                  <a:srgbClr val="663300"/>
                </a:solidFill>
              </a:rPr>
            </a:br>
            <a:r>
              <a:rPr lang="en-US" sz="4800" b="1" dirty="0" smtClean="0">
                <a:solidFill>
                  <a:srgbClr val="663300"/>
                </a:solidFill>
              </a:rPr>
              <a:t>Only Skin Deep!</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95400" y="1981200"/>
            <a:ext cx="6629400" cy="3810000"/>
          </a:xfrm>
        </p:spPr>
        <p:txBody>
          <a:bodyPr>
            <a:normAutofit fontScale="92500" lnSpcReduction="10000"/>
          </a:bodyPr>
          <a:lstStyle/>
          <a:p>
            <a:pPr marL="0" indent="228600">
              <a:buNone/>
            </a:pPr>
            <a:r>
              <a:rPr lang="en-US" sz="3800" b="1" dirty="0" smtClean="0">
                <a:solidFill>
                  <a:srgbClr val="0000CC"/>
                </a:solidFill>
              </a:rPr>
              <a:t>             Jeremiah 3:10-11</a:t>
            </a:r>
            <a:endParaRPr lang="en-US" sz="3800" dirty="0" smtClean="0">
              <a:solidFill>
                <a:srgbClr val="0000CC"/>
              </a:solidFill>
            </a:endParaRPr>
          </a:p>
          <a:p>
            <a:pPr marL="0" indent="228600">
              <a:buNone/>
            </a:pPr>
            <a:r>
              <a:rPr lang="en-US" dirty="0" smtClean="0"/>
              <a:t>10  "And yet for all this </a:t>
            </a:r>
            <a:r>
              <a:rPr lang="en-US" b="1" i="1" dirty="0" smtClean="0"/>
              <a:t>her treacherous sister Judah has not turned to Me with her whole heart, but in pretense,"</a:t>
            </a:r>
            <a:r>
              <a:rPr lang="en-US" dirty="0" smtClean="0"/>
              <a:t> says the LORD. </a:t>
            </a:r>
          </a:p>
          <a:p>
            <a:pPr marL="0" indent="228600">
              <a:buNone/>
            </a:pPr>
            <a:r>
              <a:rPr lang="en-US" dirty="0" smtClean="0"/>
              <a:t>11	Then the LORD said to me, "Backsliding Israel has shown herself more righteous than treacherous Judah.</a:t>
            </a:r>
          </a:p>
          <a:p>
            <a:pPr marL="0" indent="231775">
              <a:buNone/>
            </a:pPr>
            <a:endParaRPr lang="en-US" dirty="0" smtClean="0"/>
          </a:p>
        </p:txBody>
      </p:sp>
      <p:sp>
        <p:nvSpPr>
          <p:cNvPr id="4100" name="Text Box 5"/>
          <p:cNvSpPr txBox="1">
            <a:spLocks noChangeArrowheads="1"/>
          </p:cNvSpPr>
          <p:nvPr/>
        </p:nvSpPr>
        <p:spPr bwMode="auto">
          <a:xfrm>
            <a:off x="495300" y="606299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Repentance in </a:t>
            </a:r>
            <a:r>
              <a:rPr lang="en-US" sz="3600" b="1" dirty="0" smtClean="0">
                <a:solidFill>
                  <a:srgbClr val="00B050"/>
                </a:solidFill>
                <a:latin typeface="Comic Sans MS" pitchFamily="66" charset="0"/>
              </a:rPr>
              <a:t>Pretense only!</a:t>
            </a:r>
            <a:endParaRPr lang="en-US" sz="3600" b="1" dirty="0" smtClean="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pPr>
              <a:lnSpc>
                <a:spcPts val="4800"/>
              </a:lnSpc>
            </a:pPr>
            <a:r>
              <a:rPr lang="en-US" sz="4800" b="1" dirty="0" smtClean="0">
                <a:solidFill>
                  <a:srgbClr val="663300"/>
                </a:solidFill>
              </a:rPr>
              <a:t>Josiah’s Reformation…</a:t>
            </a:r>
            <a:br>
              <a:rPr lang="en-US" sz="4800" b="1" dirty="0" smtClean="0">
                <a:solidFill>
                  <a:srgbClr val="663300"/>
                </a:solidFill>
              </a:rPr>
            </a:br>
            <a:r>
              <a:rPr lang="en-US" sz="4800" b="1" dirty="0" smtClean="0">
                <a:solidFill>
                  <a:srgbClr val="663300"/>
                </a:solidFill>
              </a:rPr>
              <a:t>Only Skin Deep!</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95400" y="2057400"/>
            <a:ext cx="6553200" cy="3962400"/>
          </a:xfrm>
        </p:spPr>
        <p:txBody>
          <a:bodyPr>
            <a:normAutofit fontScale="85000" lnSpcReduction="20000"/>
          </a:bodyPr>
          <a:lstStyle/>
          <a:p>
            <a:pPr marL="0" indent="228600">
              <a:buNone/>
            </a:pPr>
            <a:r>
              <a:rPr lang="en-US" sz="3800" b="1" dirty="0" smtClean="0">
                <a:solidFill>
                  <a:srgbClr val="0000CC"/>
                </a:solidFill>
              </a:rPr>
              <a:t>                  Jeremiah 4:3-4</a:t>
            </a:r>
            <a:endParaRPr lang="en-US" sz="3800" dirty="0" smtClean="0">
              <a:solidFill>
                <a:srgbClr val="0000CC"/>
              </a:solidFill>
            </a:endParaRPr>
          </a:p>
          <a:p>
            <a:pPr marL="0" indent="228600">
              <a:buNone/>
            </a:pPr>
            <a:r>
              <a:rPr lang="en-US" dirty="0" smtClean="0"/>
              <a:t>3   For thus says the LORD to the men of Judah and Jerusalem: </a:t>
            </a:r>
            <a:r>
              <a:rPr lang="en-US" b="1" i="1" dirty="0" smtClean="0"/>
              <a:t>"Break up your fallow ground, and do not sow among thorns.</a:t>
            </a:r>
            <a:endParaRPr lang="en-US" dirty="0" smtClean="0"/>
          </a:p>
          <a:p>
            <a:pPr marL="0" indent="228600">
              <a:buNone/>
            </a:pPr>
            <a:r>
              <a:rPr lang="en-US" b="1" i="1" dirty="0" smtClean="0"/>
              <a:t>4   Circumcise yourselves to the LORD, and take away the foreskins of your hearts,</a:t>
            </a:r>
            <a:r>
              <a:rPr lang="en-US" dirty="0" smtClean="0"/>
              <a:t> you men of Judah and inhabitants of Jerusalem, lest My fury come forth like fire, and burn so that no one can quench it, because of the evil of your doings.“</a:t>
            </a:r>
          </a:p>
        </p:txBody>
      </p:sp>
      <p:sp>
        <p:nvSpPr>
          <p:cNvPr id="4100" name="Text Box 5"/>
          <p:cNvSpPr txBox="1">
            <a:spLocks noChangeArrowheads="1"/>
          </p:cNvSpPr>
          <p:nvPr/>
        </p:nvSpPr>
        <p:spPr bwMode="auto">
          <a:xfrm>
            <a:off x="533400" y="56388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They had a formal religion of outward show</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pPr>
              <a:lnSpc>
                <a:spcPts val="4800"/>
              </a:lnSpc>
            </a:pPr>
            <a:r>
              <a:rPr lang="en-US" sz="4800" b="1" dirty="0" smtClean="0">
                <a:solidFill>
                  <a:srgbClr val="663300"/>
                </a:solidFill>
              </a:rPr>
              <a:t>Josiah’s Reformation…</a:t>
            </a:r>
            <a:br>
              <a:rPr lang="en-US" sz="4800" b="1" dirty="0" smtClean="0">
                <a:solidFill>
                  <a:srgbClr val="663300"/>
                </a:solidFill>
              </a:rPr>
            </a:br>
            <a:r>
              <a:rPr lang="en-US" sz="4800" b="1" dirty="0" smtClean="0">
                <a:solidFill>
                  <a:srgbClr val="663300"/>
                </a:solidFill>
              </a:rPr>
              <a:t>Only Skin Deep!</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2133600"/>
            <a:ext cx="6324600" cy="3810000"/>
          </a:xfrm>
        </p:spPr>
        <p:txBody>
          <a:bodyPr>
            <a:normAutofit/>
          </a:bodyPr>
          <a:lstStyle/>
          <a:p>
            <a:pPr marL="0" indent="228600">
              <a:buNone/>
            </a:pPr>
            <a:r>
              <a:rPr lang="en-US" sz="3800" b="1" dirty="0" smtClean="0">
                <a:solidFill>
                  <a:srgbClr val="0000CC"/>
                </a:solidFill>
              </a:rPr>
              <a:t>               Ezekiel 14:3</a:t>
            </a:r>
            <a:endParaRPr lang="en-US" sz="3800" dirty="0" smtClean="0">
              <a:solidFill>
                <a:srgbClr val="0000CC"/>
              </a:solidFill>
            </a:endParaRPr>
          </a:p>
          <a:p>
            <a:pPr marL="0" indent="292100">
              <a:buNone/>
            </a:pPr>
            <a:r>
              <a:rPr lang="en-US" dirty="0" smtClean="0"/>
              <a:t>Son of man, </a:t>
            </a:r>
            <a:r>
              <a:rPr lang="en-US" b="1" i="1" dirty="0" smtClean="0"/>
              <a:t>these men have set up their idols in their hearts</a:t>
            </a:r>
            <a:r>
              <a:rPr lang="en-US" dirty="0" smtClean="0"/>
              <a:t>, and put before them that which causes them to stumble into iniquity. Should I let Myself be inquired of at all by them?</a:t>
            </a:r>
          </a:p>
          <a:p>
            <a:pPr marL="0" indent="231775">
              <a:buNone/>
            </a:pPr>
            <a:endParaRPr lang="en-US" dirty="0" smtClean="0"/>
          </a:p>
        </p:txBody>
      </p:sp>
      <p:sp>
        <p:nvSpPr>
          <p:cNvPr id="4100" name="Text Box 5"/>
          <p:cNvSpPr txBox="1">
            <a:spLocks noChangeArrowheads="1"/>
          </p:cNvSpPr>
          <p:nvPr/>
        </p:nvSpPr>
        <p:spPr bwMode="auto">
          <a:xfrm>
            <a:off x="457200" y="54102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7030A0"/>
                </a:solidFill>
                <a:latin typeface="Comic Sans MS" pitchFamily="66" charset="0"/>
              </a:rPr>
              <a:t>The idols were in their hearts!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0"/>
            <a:ext cx="8610600" cy="762000"/>
          </a:xfrm>
        </p:spPr>
        <p:txBody>
          <a:bodyPr/>
          <a:lstStyle/>
          <a:p>
            <a:r>
              <a:rPr lang="en-US" b="1" smtClean="0">
                <a:solidFill>
                  <a:srgbClr val="FF0000"/>
                </a:solidFill>
              </a:rPr>
              <a:t>Jews’ Religion: Formal &amp; Legal</a:t>
            </a:r>
          </a:p>
        </p:txBody>
      </p:sp>
      <p:sp>
        <p:nvSpPr>
          <p:cNvPr id="3" name="Content Placeholder 2"/>
          <p:cNvSpPr>
            <a:spLocks noGrp="1"/>
          </p:cNvSpPr>
          <p:nvPr>
            <p:ph idx="1"/>
          </p:nvPr>
        </p:nvSpPr>
        <p:spPr>
          <a:xfrm>
            <a:off x="457200" y="762000"/>
            <a:ext cx="8458200" cy="5410200"/>
          </a:xfrm>
        </p:spPr>
        <p:txBody>
          <a:bodyPr/>
          <a:lstStyle/>
          <a:p>
            <a:pPr>
              <a:buFontTx/>
              <a:buNone/>
              <a:defRPr/>
            </a:pPr>
            <a:r>
              <a:rPr lang="en-US" b="1" dirty="0" smtClean="0">
                <a:solidFill>
                  <a:srgbClr val="0000CC"/>
                </a:solidFill>
              </a:rPr>
              <a:t>3:16</a:t>
            </a:r>
            <a:r>
              <a:rPr lang="en-US" dirty="0" smtClean="0"/>
              <a:t>	 No more say "ark of covenant"</a:t>
            </a:r>
          </a:p>
          <a:p>
            <a:pPr>
              <a:buFontTx/>
              <a:buNone/>
              <a:defRPr/>
            </a:pPr>
            <a:r>
              <a:rPr lang="en-US" b="1" dirty="0" smtClean="0">
                <a:solidFill>
                  <a:srgbClr val="0000CC"/>
                </a:solidFill>
              </a:rPr>
              <a:t>6:20</a:t>
            </a:r>
            <a:r>
              <a:rPr lang="en-US" dirty="0" smtClean="0"/>
              <a:t>	 God says offerings were not sincere</a:t>
            </a:r>
          </a:p>
          <a:p>
            <a:pPr>
              <a:buFontTx/>
              <a:buNone/>
              <a:defRPr/>
            </a:pPr>
            <a:r>
              <a:rPr lang="en-US" b="1" dirty="0" smtClean="0">
                <a:solidFill>
                  <a:srgbClr val="0000CC"/>
                </a:solidFill>
              </a:rPr>
              <a:t>7:23</a:t>
            </a:r>
            <a:r>
              <a:rPr lang="en-US" dirty="0" smtClean="0"/>
              <a:t>	 God didn’t want sacrifices…but obedience!</a:t>
            </a:r>
          </a:p>
          <a:p>
            <a:pPr algn="ctr">
              <a:spcBef>
                <a:spcPts val="2400"/>
              </a:spcBef>
              <a:buFontTx/>
              <a:buNone/>
              <a:defRPr/>
            </a:pPr>
            <a:r>
              <a:rPr lang="en-US" b="1" dirty="0" smtClean="0">
                <a:solidFill>
                  <a:srgbClr val="FF0000"/>
                </a:solidFill>
              </a:rPr>
              <a:t>Jews trusted in circumcision:</a:t>
            </a:r>
          </a:p>
          <a:p>
            <a:pPr>
              <a:spcBef>
                <a:spcPts val="0"/>
              </a:spcBef>
              <a:buFontTx/>
              <a:buNone/>
              <a:defRPr/>
            </a:pPr>
            <a:r>
              <a:rPr lang="en-US" b="1" dirty="0" smtClean="0">
                <a:solidFill>
                  <a:srgbClr val="0000CC"/>
                </a:solidFill>
              </a:rPr>
              <a:t>4:4</a:t>
            </a:r>
            <a:r>
              <a:rPr lang="en-US" dirty="0" smtClean="0"/>
              <a:t>  	 Circumcise foreskins of hearts</a:t>
            </a:r>
          </a:p>
          <a:p>
            <a:pPr marL="1603375" indent="-1603375">
              <a:lnSpc>
                <a:spcPts val="3400"/>
              </a:lnSpc>
              <a:buFontTx/>
              <a:buNone/>
              <a:defRPr/>
            </a:pPr>
            <a:r>
              <a:rPr lang="en-US" b="1" dirty="0" smtClean="0">
                <a:solidFill>
                  <a:srgbClr val="0000CC"/>
                </a:solidFill>
              </a:rPr>
              <a:t>6:10</a:t>
            </a:r>
            <a:r>
              <a:rPr lang="en-US" dirty="0" smtClean="0"/>
              <a:t>   Ear uncircumcised – can’t hear word of Lord</a:t>
            </a:r>
          </a:p>
          <a:p>
            <a:pPr>
              <a:buFontTx/>
              <a:buNone/>
              <a:defRPr/>
            </a:pPr>
            <a:r>
              <a:rPr lang="en-US" b="1" dirty="0" smtClean="0">
                <a:solidFill>
                  <a:srgbClr val="0000CC"/>
                </a:solidFill>
              </a:rPr>
              <a:t>9:26</a:t>
            </a:r>
            <a:r>
              <a:rPr lang="en-US" dirty="0" smtClean="0"/>
              <a:t>   Uncircumcised in heart</a:t>
            </a:r>
          </a:p>
          <a:p>
            <a:pPr>
              <a:defRPr/>
            </a:pPr>
            <a:endParaRPr lang="en-US" dirty="0"/>
          </a:p>
        </p:txBody>
      </p:sp>
      <p:sp>
        <p:nvSpPr>
          <p:cNvPr id="4" name="Title 1"/>
          <p:cNvSpPr txBox="1">
            <a:spLocks/>
          </p:cNvSpPr>
          <p:nvPr/>
        </p:nvSpPr>
        <p:spPr bwMode="auto">
          <a:xfrm>
            <a:off x="0" y="4953000"/>
            <a:ext cx="9144000" cy="1752600"/>
          </a:xfrm>
          <a:prstGeom prst="rect">
            <a:avLst/>
          </a:prstGeom>
          <a:noFill/>
          <a:ln w="9525">
            <a:noFill/>
            <a:miter lim="800000"/>
            <a:headEnd/>
            <a:tailEnd/>
          </a:ln>
        </p:spPr>
        <p:txBody>
          <a:bodyPr anchor="ctr"/>
          <a:lstStyle/>
          <a:p>
            <a:pPr algn="ctr" eaLnBrk="0" hangingPunct="0">
              <a:defRPr/>
            </a:pPr>
            <a:endParaRPr lang="en-US" sz="2400" b="1" kern="0" dirty="0">
              <a:solidFill>
                <a:srgbClr val="00B050"/>
              </a:solidFill>
              <a:latin typeface="Comic Sans MS" pitchFamily="66" charset="0"/>
              <a:ea typeface="+mj-ea"/>
              <a:cs typeface="+mj-cs"/>
            </a:endParaRPr>
          </a:p>
          <a:p>
            <a:pPr algn="ctr" eaLnBrk="0" hangingPunct="0">
              <a:defRPr/>
            </a:pPr>
            <a:r>
              <a:rPr lang="en-US" sz="2400" b="1" kern="0" dirty="0" smtClean="0">
                <a:solidFill>
                  <a:srgbClr val="00B050"/>
                </a:solidFill>
                <a:latin typeface="Comic Sans MS" pitchFamily="66" charset="0"/>
                <a:ea typeface="+mj-ea"/>
                <a:cs typeface="+mj-cs"/>
              </a:rPr>
              <a:t>“</a:t>
            </a:r>
          </a:p>
          <a:p>
            <a:pPr algn="ctr" eaLnBrk="0" hangingPunct="0">
              <a:defRPr/>
            </a:pPr>
            <a:r>
              <a:rPr lang="en-US" sz="2100" b="1" kern="0" dirty="0" smtClean="0">
                <a:solidFill>
                  <a:srgbClr val="00B050"/>
                </a:solidFill>
                <a:latin typeface="Comic Sans MS" pitchFamily="66" charset="0"/>
                <a:ea typeface="+mj-ea"/>
                <a:cs typeface="+mj-cs"/>
              </a:rPr>
              <a:t>Therefore I will give their wives to others, and their fields to those who will inherit them; because from the least even to the greatest everyone is given to covetousness; from the prophet even to the priest everyone deals </a:t>
            </a:r>
            <a:r>
              <a:rPr lang="en-US" sz="2100" b="1" i="1" kern="0" dirty="0" smtClean="0">
                <a:solidFill>
                  <a:srgbClr val="00B050"/>
                </a:solidFill>
                <a:latin typeface="Comic Sans MS" pitchFamily="66" charset="0"/>
                <a:ea typeface="+mj-ea"/>
                <a:cs typeface="+mj-cs"/>
              </a:rPr>
              <a:t>falsely [‘in pretense”].  (</a:t>
            </a:r>
            <a:r>
              <a:rPr lang="en-US" sz="2100" b="1" kern="0" dirty="0" smtClean="0">
                <a:solidFill>
                  <a:srgbClr val="00B050"/>
                </a:solidFill>
                <a:latin typeface="Comic Sans MS" pitchFamily="66" charset="0"/>
                <a:ea typeface="+mj-ea"/>
                <a:cs typeface="+mj-cs"/>
              </a:rPr>
              <a:t>Jer 8:10)</a:t>
            </a:r>
            <a:endParaRPr lang="en-US" sz="2400" b="1" kern="0" dirty="0" smtClean="0">
              <a:solidFill>
                <a:srgbClr val="00B050"/>
              </a:solidFill>
              <a:latin typeface="Comic Sans MS" pitchFamily="66" charset="0"/>
              <a:ea typeface="+mj-ea"/>
              <a:cs typeface="+mj-cs"/>
            </a:endParaRPr>
          </a:p>
          <a:p>
            <a:pPr algn="ctr" eaLnBrk="0" hangingPunct="0">
              <a:defRPr/>
            </a:pPr>
            <a:endParaRPr lang="en-US" sz="2400" b="1" kern="0" dirty="0">
              <a:solidFill>
                <a:srgbClr val="00B050"/>
              </a:solidFill>
              <a:latin typeface="Comic Sans MS" pitchFamily="66" charset="0"/>
              <a:ea typeface="+mj-ea"/>
              <a:cs typeface="+mj-cs"/>
            </a:endParaRPr>
          </a:p>
          <a:p>
            <a:pPr algn="ctr" eaLnBrk="0" hangingPunct="0">
              <a:defRPr/>
            </a:pPr>
            <a:endParaRPr lang="en-US" sz="24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172200" cy="1524000"/>
          </a:xfrm>
        </p:spPr>
        <p:txBody>
          <a:bodyPr>
            <a:normAutofit/>
          </a:bodyPr>
          <a:lstStyle/>
          <a:p>
            <a:pPr eaLnBrk="1" hangingPunct="1"/>
            <a:r>
              <a:rPr lang="en-US" sz="4000" b="1" dirty="0" smtClean="0">
                <a:solidFill>
                  <a:srgbClr val="FF0000"/>
                </a:solidFill>
                <a:latin typeface="Comic Sans MS" pitchFamily="66" charset="0"/>
              </a:rPr>
              <a:t>Easy to put off a Study of Jeremiah</a:t>
            </a:r>
          </a:p>
        </p:txBody>
      </p:sp>
      <p:sp>
        <p:nvSpPr>
          <p:cNvPr id="4099" name="Rectangle 3"/>
          <p:cNvSpPr>
            <a:spLocks noGrp="1" noChangeArrowheads="1"/>
          </p:cNvSpPr>
          <p:nvPr>
            <p:ph type="body" idx="1"/>
          </p:nvPr>
        </p:nvSpPr>
        <p:spPr>
          <a:xfrm>
            <a:off x="304800" y="1600200"/>
            <a:ext cx="8382000" cy="3886200"/>
          </a:xfrm>
        </p:spPr>
        <p:txBody>
          <a:bodyPr/>
          <a:lstStyle/>
          <a:p>
            <a:pPr eaLnBrk="1" hangingPunct="1">
              <a:lnSpc>
                <a:spcPct val="90000"/>
              </a:lnSpc>
            </a:pPr>
            <a:r>
              <a:rPr lang="en-US" dirty="0" smtClean="0"/>
              <a:t>Long book to study – 52 chapters</a:t>
            </a:r>
          </a:p>
          <a:p>
            <a:pPr eaLnBrk="1" hangingPunct="1">
              <a:lnSpc>
                <a:spcPct val="90000"/>
              </a:lnSpc>
            </a:pPr>
            <a:r>
              <a:rPr lang="en-US" dirty="0" smtClean="0"/>
              <a:t>Not covered in Sunday School – very little previous knowledge</a:t>
            </a:r>
          </a:p>
          <a:p>
            <a:pPr eaLnBrk="1" hangingPunct="1">
              <a:lnSpc>
                <a:spcPct val="90000"/>
              </a:lnSpc>
            </a:pPr>
            <a:r>
              <a:rPr lang="en-US" dirty="0" smtClean="0"/>
              <a:t>Many chapters are  out of chronological order</a:t>
            </a:r>
          </a:p>
          <a:p>
            <a:pPr eaLnBrk="1" hangingPunct="1">
              <a:lnSpc>
                <a:spcPct val="90000"/>
              </a:lnSpc>
            </a:pPr>
            <a:r>
              <a:rPr lang="en-US" dirty="0" smtClean="0"/>
              <a:t>Tends to be like Revelation:  “some day I’ll get to it!”</a:t>
            </a:r>
          </a:p>
          <a:p>
            <a:pPr eaLnBrk="1" hangingPunct="1">
              <a:lnSpc>
                <a:spcPct val="90000"/>
              </a:lnSpc>
            </a:pPr>
            <a:endParaRPr lang="en-US" dirty="0" smtClean="0"/>
          </a:p>
        </p:txBody>
      </p:sp>
      <p:sp>
        <p:nvSpPr>
          <p:cNvPr id="4100" name="Text Box 5"/>
          <p:cNvSpPr txBox="1">
            <a:spLocks noChangeArrowheads="1"/>
          </p:cNvSpPr>
          <p:nvPr/>
        </p:nvSpPr>
        <p:spPr bwMode="auto">
          <a:xfrm>
            <a:off x="4572000" y="4724400"/>
            <a:ext cx="3505200" cy="1754326"/>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B0F0"/>
                </a:solidFill>
                <a:latin typeface="Comic Sans MS" pitchFamily="66" charset="0"/>
              </a:rPr>
              <a:t>The time has come!</a:t>
            </a:r>
            <a:endParaRPr lang="en-US" sz="5400" b="1" dirty="0">
              <a:solidFill>
                <a:srgbClr val="00B0F0"/>
              </a:solidFill>
              <a:latin typeface="Comic Sans MS" pitchFamily="66" charset="0"/>
            </a:endParaRPr>
          </a:p>
        </p:txBody>
      </p:sp>
      <p:pic>
        <p:nvPicPr>
          <p:cNvPr id="17410" name="Picture 2" descr="https://encrypted-tbn3.google.com/images?q=tbn:ANd9GcRW0UBJ8hXctrG2gf6amtYNSz1cf4Z3Fn3KfY-v4hFC-A520gueSQ"/>
          <p:cNvPicPr>
            <a:picLocks noChangeAspect="1" noChangeArrowheads="1"/>
          </p:cNvPicPr>
          <p:nvPr/>
        </p:nvPicPr>
        <p:blipFill>
          <a:blip r:embed="rId3" cstate="print"/>
          <a:srcRect/>
          <a:stretch>
            <a:fillRect/>
          </a:stretch>
        </p:blipFill>
        <p:spPr bwMode="auto">
          <a:xfrm>
            <a:off x="6324600" y="152400"/>
            <a:ext cx="2619375" cy="1743076"/>
          </a:xfrm>
          <a:prstGeom prst="rect">
            <a:avLst/>
          </a:prstGeom>
          <a:noFill/>
        </p:spPr>
      </p:pic>
      <p:pic>
        <p:nvPicPr>
          <p:cNvPr id="17412" name="Picture 4" descr="https://encrypted-tbn0.google.com/images?q=tbn:ANd9GcRJPvPwP15UDObHVpKuWOzwuayM8x5RTRQmnf0eKTPxep0FuVKbEA"/>
          <p:cNvPicPr>
            <a:picLocks noChangeAspect="1" noChangeArrowheads="1"/>
          </p:cNvPicPr>
          <p:nvPr/>
        </p:nvPicPr>
        <p:blipFill>
          <a:blip r:embed="rId4" cstate="print"/>
          <a:srcRect/>
          <a:stretch>
            <a:fillRect/>
          </a:stretch>
        </p:blipFill>
        <p:spPr bwMode="auto">
          <a:xfrm>
            <a:off x="1524000" y="4724400"/>
            <a:ext cx="2657475" cy="17240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2000"/>
                                        <p:tgtEl>
                                          <p:spTgt spid="17412"/>
                                        </p:tgtEl>
                                      </p:cBhvr>
                                    </p:animEffect>
                                    <p:anim calcmode="lin" valueType="num">
                                      <p:cBhvr>
                                        <p:cTn id="8" dur="2000" fill="hold"/>
                                        <p:tgtEl>
                                          <p:spTgt spid="17412"/>
                                        </p:tgtEl>
                                        <p:attrNameLst>
                                          <p:attrName>style.rotation</p:attrName>
                                        </p:attrNameLst>
                                      </p:cBhvr>
                                      <p:tavLst>
                                        <p:tav tm="0">
                                          <p:val>
                                            <p:fltVal val="720"/>
                                          </p:val>
                                        </p:tav>
                                        <p:tav tm="100000">
                                          <p:val>
                                            <p:fltVal val="0"/>
                                          </p:val>
                                        </p:tav>
                                      </p:tavLst>
                                    </p:anim>
                                    <p:anim calcmode="lin" valueType="num">
                                      <p:cBhvr>
                                        <p:cTn id="9" dur="2000" fill="hold"/>
                                        <p:tgtEl>
                                          <p:spTgt spid="17412"/>
                                        </p:tgtEl>
                                        <p:attrNameLst>
                                          <p:attrName>ppt_h</p:attrName>
                                        </p:attrNameLst>
                                      </p:cBhvr>
                                      <p:tavLst>
                                        <p:tav tm="0">
                                          <p:val>
                                            <p:fltVal val="0"/>
                                          </p:val>
                                        </p:tav>
                                        <p:tav tm="100000">
                                          <p:val>
                                            <p:strVal val="#ppt_h"/>
                                          </p:val>
                                        </p:tav>
                                      </p:tavLst>
                                    </p:anim>
                                    <p:anim calcmode="lin" valueType="num">
                                      <p:cBhvr>
                                        <p:cTn id="10" dur="2000" fill="hold"/>
                                        <p:tgtEl>
                                          <p:spTgt spid="1741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anim calcmode="lin" valueType="num">
                                      <p:cBhvr>
                                        <p:cTn id="14" dur="2000" fill="hold"/>
                                        <p:tgtEl>
                                          <p:spTgt spid="4100"/>
                                        </p:tgtEl>
                                        <p:attrNameLst>
                                          <p:attrName>style.rotation</p:attrName>
                                        </p:attrNameLst>
                                      </p:cBhvr>
                                      <p:tavLst>
                                        <p:tav tm="0">
                                          <p:val>
                                            <p:fltVal val="720"/>
                                          </p:val>
                                        </p:tav>
                                        <p:tav tm="100000">
                                          <p:val>
                                            <p:fltVal val="0"/>
                                          </p:val>
                                        </p:tav>
                                      </p:tavLst>
                                    </p:anim>
                                    <p:anim calcmode="lin" valueType="num">
                                      <p:cBhvr>
                                        <p:cTn id="15" dur="2000" fill="hold"/>
                                        <p:tgtEl>
                                          <p:spTgt spid="4100"/>
                                        </p:tgtEl>
                                        <p:attrNameLst>
                                          <p:attrName>ppt_h</p:attrName>
                                        </p:attrNameLst>
                                      </p:cBhvr>
                                      <p:tavLst>
                                        <p:tav tm="0">
                                          <p:val>
                                            <p:fltVal val="0"/>
                                          </p:val>
                                        </p:tav>
                                        <p:tav tm="100000">
                                          <p:val>
                                            <p:strVal val="#ppt_h"/>
                                          </p:val>
                                        </p:tav>
                                      </p:tavLst>
                                    </p:anim>
                                    <p:anim calcmode="lin" valueType="num">
                                      <p:cBhvr>
                                        <p:cTn id="16" dur="2000" fill="hold"/>
                                        <p:tgtEl>
                                          <p:spTgt spid="4100"/>
                                        </p:tgtEl>
                                        <p:attrNameLst>
                                          <p:attrName>ppt_w</p:attrName>
                                        </p:attrNameLst>
                                      </p:cBhvr>
                                      <p:tavLst>
                                        <p:tav tm="0">
                                          <p:val>
                                            <p:fltVal val="0"/>
                                          </p:val>
                                        </p:tav>
                                        <p:tav tm="100000">
                                          <p:val>
                                            <p:strVal val="#ppt_w"/>
                                          </p:val>
                                        </p:tav>
                                      </p:tavLst>
                                    </p:anim>
                                  </p:childTnLst>
                                </p:cTn>
                              </p:par>
                              <p:par>
                                <p:cTn id="17" presetID="26" presetClass="emph" presetSubtype="0" repeatCount="indefinite" fill="hold" nodeType="withEffect">
                                  <p:stCondLst>
                                    <p:cond delay="0"/>
                                  </p:stCondLst>
                                  <p:endCondLst>
                                    <p:cond evt="onNext" delay="0">
                                      <p:tgtEl>
                                        <p:sldTgt/>
                                      </p:tgtEl>
                                    </p:cond>
                                  </p:endCondLst>
                                  <p:childTnLst>
                                    <p:animEffect transition="out" filter="fade">
                                      <p:cBhvr>
                                        <p:cTn id="18" dur="500" tmFilter="0, 0; .2, .5; .8, .5; 1, 0"/>
                                        <p:tgtEl>
                                          <p:spTgt spid="17412"/>
                                        </p:tgtEl>
                                      </p:cBhvr>
                                    </p:animEffect>
                                    <p:animScale>
                                      <p:cBhvr>
                                        <p:cTn id="19" dur="250" autoRev="1" fill="hold"/>
                                        <p:tgtEl>
                                          <p:spTgt spid="17412"/>
                                        </p:tgtEl>
                                      </p:cBhvr>
                                      <p:by x="105000" y="105000"/>
                                    </p:animScale>
                                  </p:childTnLst>
                                </p:cTn>
                              </p:par>
                              <p:par>
                                <p:cTn id="20" presetID="26" presetClass="emph" presetSubtype="0" repeatCount="indefinite" fill="hold" grpId="1" nodeType="withEffect">
                                  <p:stCondLst>
                                    <p:cond delay="0"/>
                                  </p:stCondLst>
                                  <p:endCondLst>
                                    <p:cond evt="onNext" delay="0">
                                      <p:tgtEl>
                                        <p:sldTgt/>
                                      </p:tgtEl>
                                    </p:cond>
                                  </p:endCondLst>
                                  <p:childTnLst>
                                    <p:animEffect transition="out" filter="fade">
                                      <p:cBhvr>
                                        <p:cTn id="21" dur="500" tmFilter="0, 0; .2, .5; .8, .5; 1, 0"/>
                                        <p:tgtEl>
                                          <p:spTgt spid="4100"/>
                                        </p:tgtEl>
                                      </p:cBhvr>
                                    </p:animEffect>
                                    <p:animScale>
                                      <p:cBhvr>
                                        <p:cTn id="22" dur="250" autoRev="1" fill="hold"/>
                                        <p:tgtEl>
                                          <p:spTgt spid="4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934200" cy="1143000"/>
          </a:xfrm>
        </p:spPr>
        <p:txBody>
          <a:bodyPr/>
          <a:lstStyle/>
          <a:p>
            <a:pPr eaLnBrk="1" hangingPunct="1"/>
            <a:r>
              <a:rPr lang="en-US" sz="4000" b="1" dirty="0" smtClean="0">
                <a:solidFill>
                  <a:srgbClr val="FF0000"/>
                </a:solidFill>
              </a:rPr>
              <a:t>Jeremiah himself: the man</a:t>
            </a:r>
          </a:p>
        </p:txBody>
      </p:sp>
      <p:sp>
        <p:nvSpPr>
          <p:cNvPr id="4099" name="Rectangle 3"/>
          <p:cNvSpPr>
            <a:spLocks noGrp="1" noChangeArrowheads="1"/>
          </p:cNvSpPr>
          <p:nvPr>
            <p:ph type="body" idx="1"/>
          </p:nvPr>
        </p:nvSpPr>
        <p:spPr>
          <a:xfrm>
            <a:off x="381000" y="1066800"/>
            <a:ext cx="7924800" cy="4343400"/>
          </a:xfrm>
        </p:spPr>
        <p:txBody>
          <a:bodyPr/>
          <a:lstStyle/>
          <a:p>
            <a:pPr eaLnBrk="1" hangingPunct="1">
              <a:lnSpc>
                <a:spcPct val="90000"/>
              </a:lnSpc>
            </a:pPr>
            <a:r>
              <a:rPr lang="en-US" dirty="0" smtClean="0"/>
              <a:t>Probably born about the same time                        as Josiah </a:t>
            </a:r>
            <a:r>
              <a:rPr lang="en-US" sz="2800" i="1" dirty="0" smtClean="0"/>
              <a:t>[excited at Josiah’s reforms!]</a:t>
            </a:r>
            <a:endParaRPr lang="en-US" i="1" dirty="0" smtClean="0"/>
          </a:p>
          <a:p>
            <a:pPr eaLnBrk="1" hangingPunct="1">
              <a:lnSpc>
                <a:spcPct val="90000"/>
              </a:lnSpc>
            </a:pPr>
            <a:r>
              <a:rPr lang="en-US" dirty="0" smtClean="0"/>
              <a:t>Trained to be a priest (1:1) </a:t>
            </a:r>
          </a:p>
          <a:p>
            <a:pPr lvl="1">
              <a:lnSpc>
                <a:spcPct val="90000"/>
              </a:lnSpc>
            </a:pPr>
            <a:r>
              <a:rPr lang="en-US" dirty="0" smtClean="0"/>
              <a:t>Usually started about 25 years old</a:t>
            </a:r>
          </a:p>
          <a:p>
            <a:pPr lvl="1">
              <a:lnSpc>
                <a:spcPct val="90000"/>
              </a:lnSpc>
            </a:pPr>
            <a:r>
              <a:rPr lang="en-US" dirty="0" smtClean="0"/>
              <a:t>Now God asks him to be a prophet</a:t>
            </a:r>
          </a:p>
          <a:p>
            <a:pPr eaLnBrk="1" hangingPunct="1">
              <a:lnSpc>
                <a:spcPct val="90000"/>
              </a:lnSpc>
            </a:pPr>
            <a:r>
              <a:rPr lang="en-US" dirty="0" smtClean="0"/>
              <a:t>Prophesied at least 40 years</a:t>
            </a:r>
          </a:p>
          <a:p>
            <a:pPr eaLnBrk="1" hangingPunct="1">
              <a:lnSpc>
                <a:spcPct val="90000"/>
              </a:lnSpc>
            </a:pPr>
            <a:r>
              <a:rPr lang="en-US" dirty="0" smtClean="0"/>
              <a:t>Continued his mission till over                       65 years old! </a:t>
            </a:r>
            <a:r>
              <a:rPr lang="en-US" sz="2800" i="1" dirty="0" smtClean="0"/>
              <a:t>[old man in the mire!]</a:t>
            </a:r>
            <a:endParaRPr lang="en-US" i="1" dirty="0" smtClean="0"/>
          </a:p>
        </p:txBody>
      </p:sp>
      <p:sp>
        <p:nvSpPr>
          <p:cNvPr id="4100" name="Text Box 5"/>
          <p:cNvSpPr txBox="1">
            <a:spLocks noChangeArrowheads="1"/>
          </p:cNvSpPr>
          <p:nvPr/>
        </p:nvSpPr>
        <p:spPr bwMode="auto">
          <a:xfrm>
            <a:off x="457200" y="53340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Great example to us of faithful service in God’s family</a:t>
            </a:r>
            <a:endParaRPr lang="en-US" sz="4000" b="1" dirty="0">
              <a:solidFill>
                <a:srgbClr val="00B050"/>
              </a:solidFill>
              <a:latin typeface="Comic Sans MS" pitchFamily="66" charset="0"/>
            </a:endParaRPr>
          </a:p>
        </p:txBody>
      </p:sp>
      <p:pic>
        <p:nvPicPr>
          <p:cNvPr id="32770" name="Picture 2" descr="https://encrypted-tbn0.google.com/images?q=tbn:ANd9GcTpOIEMpfatKWUcsUaEGIfqg2pYQGFNXKFSK902EGc6IeO8T0Ux8g"/>
          <p:cNvPicPr>
            <a:picLocks noChangeAspect="1" noChangeArrowheads="1"/>
          </p:cNvPicPr>
          <p:nvPr/>
        </p:nvPicPr>
        <p:blipFill>
          <a:blip r:embed="rId3" cstate="print"/>
          <a:srcRect r="37517"/>
          <a:stretch>
            <a:fillRect/>
          </a:stretch>
        </p:blipFill>
        <p:spPr bwMode="auto">
          <a:xfrm flipH="1">
            <a:off x="7162800" y="76200"/>
            <a:ext cx="1905000" cy="2286000"/>
          </a:xfrm>
          <a:prstGeom prst="rect">
            <a:avLst/>
          </a:prstGeom>
          <a:noFill/>
        </p:spPr>
      </p:pic>
      <p:pic>
        <p:nvPicPr>
          <p:cNvPr id="32772" name="Picture 4" descr="https://encrypted-tbn2.google.com/images?q=tbn:ANd9GcSVxM_bhU6KljzDM1FkEToba05ZQ0MoszvvKrmY4XK2fxDRTamP"/>
          <p:cNvPicPr>
            <a:picLocks noChangeAspect="1" noChangeArrowheads="1"/>
          </p:cNvPicPr>
          <p:nvPr/>
        </p:nvPicPr>
        <p:blipFill>
          <a:blip r:embed="rId4" cstate="print"/>
          <a:srcRect l="18972" r="8300"/>
          <a:stretch>
            <a:fillRect/>
          </a:stretch>
        </p:blipFill>
        <p:spPr bwMode="auto">
          <a:xfrm>
            <a:off x="6858000" y="3200400"/>
            <a:ext cx="1752600" cy="18954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5867400" cy="1600200"/>
          </a:xfrm>
        </p:spPr>
        <p:txBody>
          <a:bodyPr>
            <a:normAutofit/>
          </a:bodyPr>
          <a:lstStyle/>
          <a:p>
            <a:pPr eaLnBrk="1" hangingPunct="1"/>
            <a:r>
              <a:rPr lang="en-US" sz="4000" b="1" dirty="0" smtClean="0">
                <a:solidFill>
                  <a:srgbClr val="FF3300"/>
                </a:solidFill>
              </a:rPr>
              <a:t>Number of Years Jeremiah continued to Prophecy</a:t>
            </a:r>
            <a:endParaRPr lang="en-US" sz="4000" dirty="0" smtClean="0">
              <a:solidFill>
                <a:srgbClr val="FF3300"/>
              </a:solidFill>
            </a:endParaRPr>
          </a:p>
        </p:txBody>
      </p:sp>
      <p:sp>
        <p:nvSpPr>
          <p:cNvPr id="4099" name="Rectangle 3"/>
          <p:cNvSpPr>
            <a:spLocks noGrp="1" noChangeArrowheads="1"/>
          </p:cNvSpPr>
          <p:nvPr>
            <p:ph type="body" idx="1"/>
          </p:nvPr>
        </p:nvSpPr>
        <p:spPr>
          <a:xfrm>
            <a:off x="457200" y="2027237"/>
            <a:ext cx="8229600" cy="4830763"/>
          </a:xfrm>
        </p:spPr>
        <p:txBody>
          <a:bodyPr/>
          <a:lstStyle/>
          <a:p>
            <a:pPr eaLnBrk="1" hangingPunct="1">
              <a:buFontTx/>
              <a:buNone/>
            </a:pPr>
            <a:r>
              <a:rPr lang="en-US" sz="2800" dirty="0" smtClean="0"/>
              <a:t>Josiah’s reign (from 13th) 	18 years</a:t>
            </a:r>
          </a:p>
          <a:p>
            <a:pPr eaLnBrk="1" hangingPunct="1">
              <a:buFontTx/>
              <a:buNone/>
            </a:pPr>
            <a:r>
              <a:rPr lang="en-US" sz="2800" dirty="0" err="1" smtClean="0"/>
              <a:t>Jehoahaz</a:t>
            </a:r>
            <a:r>
              <a:rPr lang="en-US" sz="2800" dirty="0" smtClean="0"/>
              <a:t>’ reign					3 months</a:t>
            </a:r>
          </a:p>
          <a:p>
            <a:pPr eaLnBrk="1" hangingPunct="1">
              <a:buFontTx/>
              <a:buNone/>
            </a:pPr>
            <a:r>
              <a:rPr lang="en-US" sz="2800" dirty="0" err="1" smtClean="0"/>
              <a:t>Jehoiakim’s</a:t>
            </a:r>
            <a:r>
              <a:rPr lang="en-US" sz="2800" dirty="0" smtClean="0"/>
              <a:t> reign		            11 years</a:t>
            </a:r>
          </a:p>
          <a:p>
            <a:pPr eaLnBrk="1" hangingPunct="1">
              <a:buFontTx/>
              <a:buNone/>
            </a:pPr>
            <a:r>
              <a:rPr lang="en-US" sz="2800" dirty="0" err="1" smtClean="0"/>
              <a:t>Jehoiachin’s</a:t>
            </a:r>
            <a:r>
              <a:rPr lang="en-US" sz="2800" dirty="0" smtClean="0"/>
              <a:t> reign				           3 months</a:t>
            </a:r>
          </a:p>
          <a:p>
            <a:pPr eaLnBrk="1" hangingPunct="1">
              <a:buFontTx/>
              <a:buNone/>
            </a:pPr>
            <a:r>
              <a:rPr lang="en-US" sz="2800" dirty="0" smtClean="0"/>
              <a:t>Zedekiah’s reign			11 years</a:t>
            </a:r>
          </a:p>
          <a:p>
            <a:pPr eaLnBrk="1" hangingPunct="1">
              <a:buFontTx/>
              <a:buNone/>
            </a:pPr>
            <a:r>
              <a:rPr lang="en-US" sz="2800" dirty="0" err="1" smtClean="0"/>
              <a:t>Gedaliah</a:t>
            </a:r>
            <a:r>
              <a:rPr lang="en-US" sz="2800" dirty="0" smtClean="0"/>
              <a:t> is governor		    ???</a:t>
            </a:r>
          </a:p>
          <a:p>
            <a:pPr eaLnBrk="1" hangingPunct="1">
              <a:buFontTx/>
              <a:buNone/>
            </a:pPr>
            <a:r>
              <a:rPr lang="en-US" sz="2800" dirty="0" smtClean="0"/>
              <a:t>Time in Egypt 			    ???</a:t>
            </a:r>
            <a:endParaRPr lang="en-US" sz="2800" b="1" dirty="0" smtClean="0"/>
          </a:p>
          <a:p>
            <a:pPr eaLnBrk="1" hangingPunct="1">
              <a:buFontTx/>
              <a:buNone/>
            </a:pPr>
            <a:r>
              <a:rPr lang="en-US" sz="4000" b="1" dirty="0" smtClean="0">
                <a:solidFill>
                  <a:srgbClr val="0000CC"/>
                </a:solidFill>
              </a:rPr>
              <a:t>Total time:	          at least 40 years!</a:t>
            </a:r>
          </a:p>
        </p:txBody>
      </p:sp>
      <p:pic>
        <p:nvPicPr>
          <p:cNvPr id="86018" name="Picture 2" descr="https://encrypted-tbn3.google.com/images?q=tbn:ANd9GcQX7VDUUP48Z3cIrjsL6mtZ4hGjvmVLPDQc5LUTTeZeae86_q-g"/>
          <p:cNvPicPr>
            <a:picLocks noChangeAspect="1" noChangeArrowheads="1"/>
          </p:cNvPicPr>
          <p:nvPr/>
        </p:nvPicPr>
        <p:blipFill>
          <a:blip r:embed="rId2" cstate="print"/>
          <a:srcRect/>
          <a:stretch>
            <a:fillRect/>
          </a:stretch>
        </p:blipFill>
        <p:spPr bwMode="auto">
          <a:xfrm flipH="1">
            <a:off x="6553200" y="152400"/>
            <a:ext cx="2286000" cy="18478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62800" cy="1143000"/>
          </a:xfrm>
        </p:spPr>
        <p:txBody>
          <a:bodyPr>
            <a:normAutofit/>
          </a:bodyPr>
          <a:lstStyle/>
          <a:p>
            <a:pPr eaLnBrk="1" hangingPunct="1"/>
            <a:r>
              <a:rPr lang="en-US" sz="4000" b="1" dirty="0" smtClean="0">
                <a:solidFill>
                  <a:srgbClr val="FF0000"/>
                </a:solidFill>
              </a:rPr>
              <a:t>Jeremiah:  Priest turned Prophet</a:t>
            </a:r>
          </a:p>
        </p:txBody>
      </p:sp>
      <p:sp>
        <p:nvSpPr>
          <p:cNvPr id="4099" name="Rectangle 3"/>
          <p:cNvSpPr>
            <a:spLocks noGrp="1" noChangeArrowheads="1"/>
          </p:cNvSpPr>
          <p:nvPr>
            <p:ph type="body" idx="1"/>
          </p:nvPr>
        </p:nvSpPr>
        <p:spPr>
          <a:xfrm>
            <a:off x="304800" y="1143000"/>
            <a:ext cx="7924800" cy="4343400"/>
          </a:xfrm>
        </p:spPr>
        <p:txBody>
          <a:bodyPr>
            <a:normAutofit fontScale="85000" lnSpcReduction="20000"/>
          </a:bodyPr>
          <a:lstStyle/>
          <a:p>
            <a:pPr eaLnBrk="1" hangingPunct="1">
              <a:lnSpc>
                <a:spcPct val="90000"/>
              </a:lnSpc>
            </a:pPr>
            <a:r>
              <a:rPr lang="en-US" dirty="0" smtClean="0"/>
              <a:t>Life of priest was pretty good – people took                    care of you!</a:t>
            </a:r>
          </a:p>
          <a:p>
            <a:pPr eaLnBrk="1" hangingPunct="1">
              <a:lnSpc>
                <a:spcPct val="90000"/>
              </a:lnSpc>
            </a:pPr>
            <a:r>
              <a:rPr lang="en-US" dirty="0" smtClean="0"/>
              <a:t>Called from birth (1:5) like Christ (Isa 49:1)                             &amp; Paul (Gal 1:15)</a:t>
            </a:r>
          </a:p>
          <a:p>
            <a:pPr eaLnBrk="1" hangingPunct="1">
              <a:lnSpc>
                <a:spcPct val="90000"/>
              </a:lnSpc>
            </a:pPr>
            <a:r>
              <a:rPr lang="en-US" dirty="0" smtClean="0"/>
              <a:t>Did not want to be a prophet (1:6)</a:t>
            </a:r>
          </a:p>
          <a:p>
            <a:pPr lvl="1">
              <a:lnSpc>
                <a:spcPct val="90000"/>
              </a:lnSpc>
            </a:pPr>
            <a:r>
              <a:rPr lang="en-US" dirty="0" smtClean="0"/>
              <a:t>Sometimes necessary to take on jobs we don’t want because no one else is filling it!</a:t>
            </a:r>
          </a:p>
          <a:p>
            <a:pPr eaLnBrk="1" hangingPunct="1">
              <a:lnSpc>
                <a:spcPct val="90000"/>
              </a:lnSpc>
            </a:pPr>
            <a:r>
              <a:rPr lang="en-US" dirty="0" smtClean="0"/>
              <a:t>God promised to protect him (1:18-19)</a:t>
            </a:r>
          </a:p>
          <a:p>
            <a:pPr lvl="1">
              <a:lnSpc>
                <a:spcPct val="90000"/>
              </a:lnSpc>
            </a:pPr>
            <a:r>
              <a:rPr lang="en-US" dirty="0" smtClean="0"/>
              <a:t>Later on, when people hated him, wanted to kill him, &amp; torture him – Jeremiah felt deceived (19:7-8)</a:t>
            </a:r>
          </a:p>
          <a:p>
            <a:pPr lvl="1">
              <a:lnSpc>
                <a:spcPct val="90000"/>
              </a:lnSpc>
            </a:pPr>
            <a:r>
              <a:rPr lang="en-US" dirty="0" smtClean="0"/>
              <a:t>Jeremiah did not want to deliver his message (19:9)</a:t>
            </a:r>
          </a:p>
          <a:p>
            <a:pPr lvl="1">
              <a:lnSpc>
                <a:spcPct val="90000"/>
              </a:lnSpc>
            </a:pPr>
            <a:r>
              <a:rPr lang="en-US" dirty="0" smtClean="0"/>
              <a:t>Became so discouraged he wished he was not born (19:14-18)</a:t>
            </a:r>
          </a:p>
          <a:p>
            <a:pPr eaLnBrk="1" hangingPunct="1">
              <a:lnSpc>
                <a:spcPct val="90000"/>
              </a:lnSpc>
            </a:pPr>
            <a:endParaRPr lang="en-US" dirty="0" smtClean="0"/>
          </a:p>
        </p:txBody>
      </p:sp>
      <p:sp>
        <p:nvSpPr>
          <p:cNvPr id="4100" name="Text Box 5"/>
          <p:cNvSpPr txBox="1">
            <a:spLocks noChangeArrowheads="1"/>
          </p:cNvSpPr>
          <p:nvPr/>
        </p:nvSpPr>
        <p:spPr bwMode="auto">
          <a:xfrm>
            <a:off x="457200" y="55626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Jeremiah became willing to serve God the way God wanted, not what Jeremiah wanted!</a:t>
            </a:r>
            <a:endParaRPr lang="en-US" sz="2800" b="1" dirty="0">
              <a:solidFill>
                <a:srgbClr val="00B050"/>
              </a:solidFill>
              <a:latin typeface="Comic Sans MS" pitchFamily="66" charset="0"/>
            </a:endParaRPr>
          </a:p>
        </p:txBody>
      </p:sp>
      <p:pic>
        <p:nvPicPr>
          <p:cNvPr id="99330" name="Picture 2" descr="https://encrypted-tbn0.google.com/images?q=tbn:ANd9GcREFtk8WPJC4mOp8hnZZD8dVN-kGL6-P75kcnja89DvRRr9oUt-pA"/>
          <p:cNvPicPr>
            <a:picLocks noChangeAspect="1" noChangeArrowheads="1"/>
          </p:cNvPicPr>
          <p:nvPr/>
        </p:nvPicPr>
        <p:blipFill>
          <a:blip r:embed="rId3" cstate="print"/>
          <a:srcRect/>
          <a:stretch>
            <a:fillRect/>
          </a:stretch>
        </p:blipFill>
        <p:spPr bwMode="auto">
          <a:xfrm>
            <a:off x="7162800" y="152400"/>
            <a:ext cx="1885950" cy="24193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7" name="Content Placeholder 2"/>
          <p:cNvSpPr txBox="1">
            <a:spLocks/>
          </p:cNvSpPr>
          <p:nvPr/>
        </p:nvSpPr>
        <p:spPr bwMode="auto">
          <a:xfrm>
            <a:off x="0" y="6324600"/>
            <a:ext cx="9144000" cy="533400"/>
          </a:xfrm>
          <a:prstGeom prst="rect">
            <a:avLst/>
          </a:prstGeom>
          <a:noFill/>
          <a:ln w="9525">
            <a:noFill/>
            <a:miter lim="800000"/>
            <a:headEnd/>
            <a:tailEnd/>
          </a:ln>
        </p:spPr>
        <p:txBody>
          <a:bodyPr/>
          <a:lstStyle/>
          <a:p>
            <a:pPr algn="ctr" eaLnBrk="0" hangingPunct="0">
              <a:spcBef>
                <a:spcPct val="20000"/>
              </a:spcBef>
              <a:defRPr/>
            </a:pPr>
            <a:r>
              <a:rPr lang="en-US" b="1" kern="0" dirty="0" smtClean="0">
                <a:solidFill>
                  <a:srgbClr val="996633"/>
                </a:solidFill>
                <a:latin typeface="Comic Sans MS" pitchFamily="66" charset="0"/>
                <a:cs typeface="+mn-cs"/>
              </a:rPr>
              <a:t>Mainly taken from Bro HAW’s book with modifications recommended by </a:t>
            </a:r>
            <a:r>
              <a:rPr lang="en-US" b="1" kern="0" dirty="0" err="1" smtClean="0">
                <a:solidFill>
                  <a:srgbClr val="996633"/>
                </a:solidFill>
                <a:latin typeface="Comic Sans MS" pitchFamily="66" charset="0"/>
                <a:cs typeface="+mn-cs"/>
              </a:rPr>
              <a:t>R.Cowie</a:t>
            </a:r>
            <a:endParaRPr lang="en-US" b="1" kern="0" dirty="0">
              <a:solidFill>
                <a:srgbClr val="996633"/>
              </a:solidFill>
              <a:latin typeface="Comic Sans MS" pitchFamily="66" charset="0"/>
              <a:cs typeface="+mn-cs"/>
            </a:endParaRPr>
          </a:p>
        </p:txBody>
      </p:sp>
      <p:sp>
        <p:nvSpPr>
          <p:cNvPr id="8" name="Content Placeholder 2"/>
          <p:cNvSpPr txBox="1">
            <a:spLocks/>
          </p:cNvSpPr>
          <p:nvPr/>
        </p:nvSpPr>
        <p:spPr bwMode="auto">
          <a:xfrm>
            <a:off x="1371600" y="5029200"/>
            <a:ext cx="73152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50"/>
                </a:solidFill>
                <a:latin typeface="Comic Sans MS" pitchFamily="66" charset="0"/>
                <a:cs typeface="+mn-cs"/>
              </a:rPr>
              <a:t>Most of Jeremiah’s contemporary family members rejected his prophecies</a:t>
            </a:r>
            <a:endParaRPr lang="en-US" sz="2800" b="1" kern="0" dirty="0">
              <a:solidFill>
                <a:srgbClr val="00B050"/>
              </a:solidFill>
              <a:latin typeface="Comic Sans MS" pitchFamily="66" charset="0"/>
              <a:cs typeface="+mn-cs"/>
            </a:endParaRPr>
          </a:p>
        </p:txBody>
      </p:sp>
      <p:sp>
        <p:nvSpPr>
          <p:cNvPr id="9" name="Content Placeholder 2"/>
          <p:cNvSpPr txBox="1">
            <a:spLocks/>
          </p:cNvSpPr>
          <p:nvPr/>
        </p:nvSpPr>
        <p:spPr bwMode="auto">
          <a:xfrm>
            <a:off x="5029200" y="914400"/>
            <a:ext cx="3505200" cy="11430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7030A0"/>
                </a:solidFill>
                <a:latin typeface="Comic Sans MS" pitchFamily="66" charset="0"/>
                <a:cs typeface="+mn-cs"/>
              </a:rPr>
              <a:t>Jeremiah came from a big family!</a:t>
            </a:r>
            <a:endParaRPr lang="en-US" sz="2800" b="1" kern="0" dirty="0">
              <a:solidFill>
                <a:srgbClr val="7030A0"/>
              </a:solidFill>
              <a:latin typeface="Comic Sans MS" pitchFamily="66"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0" fill="hold"/>
                                        <p:tgtEl>
                                          <p:spTgt spid="22533"/>
                                        </p:tgtEl>
                                        <p:attrNameLst>
                                          <p:attrName>ppt_w</p:attrName>
                                        </p:attrNameLst>
                                      </p:cBhvr>
                                      <p:tavLst>
                                        <p:tav tm="0" fmla="#ppt_w*sin(2.5*pi*$)">
                                          <p:val>
                                            <p:fltVal val="0"/>
                                          </p:val>
                                        </p:tav>
                                        <p:tav tm="100000">
                                          <p:val>
                                            <p:fltVal val="1"/>
                                          </p:val>
                                        </p:tav>
                                      </p:tavLst>
                                    </p:anim>
                                    <p:anim calcmode="lin" valueType="num">
                                      <p:cBhvr>
                                        <p:cTn id="8" dur="5000" fill="hold"/>
                                        <p:tgtEl>
                                          <p:spTgt spid="22533"/>
                                        </p:tgtEl>
                                        <p:attrNameLst>
                                          <p:attrName>ppt_h</p:attrName>
                                        </p:attrNameLst>
                                      </p:cBhvr>
                                      <p:tavLst>
                                        <p:tav tm="0">
                                          <p:val>
                                            <p:strVal val="#ppt_h"/>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6" grpId="0" animBg="1"/>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6096000" cy="1143000"/>
          </a:xfrm>
        </p:spPr>
        <p:txBody>
          <a:bodyPr>
            <a:normAutofit fontScale="90000"/>
          </a:bodyPr>
          <a:lstStyle/>
          <a:p>
            <a:pPr eaLnBrk="1" hangingPunct="1"/>
            <a:r>
              <a:rPr lang="en-US" b="1" dirty="0" smtClean="0">
                <a:solidFill>
                  <a:srgbClr val="FF0000"/>
                </a:solidFill>
              </a:rPr>
              <a:t>Jeremiah’s Family:</a:t>
            </a:r>
            <a:r>
              <a:rPr lang="en-US" sz="4000" b="1" dirty="0" smtClean="0">
                <a:solidFill>
                  <a:srgbClr val="FF0000"/>
                </a:solidFill>
              </a:rPr>
              <a:t>                      </a:t>
            </a:r>
            <a:r>
              <a:rPr lang="en-US" sz="3600" b="1" dirty="0" smtClean="0">
                <a:solidFill>
                  <a:srgbClr val="00B0F0"/>
                </a:solidFill>
              </a:rPr>
              <a:t>Leaders in Judah</a:t>
            </a:r>
            <a:endParaRPr lang="en-US" sz="4000" b="1" dirty="0" smtClean="0">
              <a:solidFill>
                <a:srgbClr val="00B0F0"/>
              </a:solidFill>
            </a:endParaRPr>
          </a:p>
        </p:txBody>
      </p:sp>
      <p:sp>
        <p:nvSpPr>
          <p:cNvPr id="4099" name="Rectangle 3"/>
          <p:cNvSpPr>
            <a:spLocks noGrp="1" noChangeArrowheads="1"/>
          </p:cNvSpPr>
          <p:nvPr>
            <p:ph type="body" idx="1"/>
          </p:nvPr>
        </p:nvSpPr>
        <p:spPr>
          <a:xfrm>
            <a:off x="228600" y="1524000"/>
            <a:ext cx="8763000" cy="4876800"/>
          </a:xfrm>
        </p:spPr>
        <p:txBody>
          <a:bodyPr>
            <a:normAutofit fontScale="85000" lnSpcReduction="20000"/>
          </a:bodyPr>
          <a:lstStyle/>
          <a:p>
            <a:pPr eaLnBrk="1" hangingPunct="1">
              <a:lnSpc>
                <a:spcPct val="90000"/>
              </a:lnSpc>
            </a:pPr>
            <a:r>
              <a:rPr lang="en-US" b="1" dirty="0" smtClean="0">
                <a:solidFill>
                  <a:srgbClr val="0000CC"/>
                </a:solidFill>
              </a:rPr>
              <a:t>Hilkiah</a:t>
            </a:r>
            <a:r>
              <a:rPr lang="en-US" dirty="0" smtClean="0"/>
              <a:t> (high priest) probably Jeremiah’s Dad</a:t>
            </a:r>
          </a:p>
          <a:p>
            <a:pPr lvl="1">
              <a:lnSpc>
                <a:spcPct val="90000"/>
              </a:lnSpc>
            </a:pPr>
            <a:r>
              <a:rPr lang="en-US" dirty="0" smtClean="0"/>
              <a:t>Jeremiah was raised in </a:t>
            </a:r>
            <a:r>
              <a:rPr lang="en-US" dirty="0" err="1" smtClean="0"/>
              <a:t>Anathoth</a:t>
            </a:r>
            <a:r>
              <a:rPr lang="en-US" dirty="0" smtClean="0"/>
              <a:t> (1:1), one of 13                         cities given to Aaron’s descendants (Josh 21:18)</a:t>
            </a:r>
          </a:p>
          <a:p>
            <a:pPr lvl="1">
              <a:lnSpc>
                <a:spcPct val="90000"/>
              </a:lnSpc>
            </a:pPr>
            <a:r>
              <a:rPr lang="en-US" dirty="0" err="1" smtClean="0"/>
              <a:t>Abiathar’s</a:t>
            </a:r>
            <a:r>
              <a:rPr lang="en-US" dirty="0" smtClean="0"/>
              <a:t> descendants lived there too (1Kgs 2:26)</a:t>
            </a:r>
          </a:p>
          <a:p>
            <a:pPr eaLnBrk="1" hangingPunct="1">
              <a:lnSpc>
                <a:spcPct val="90000"/>
              </a:lnSpc>
            </a:pPr>
            <a:r>
              <a:rPr lang="en-US" dirty="0" smtClean="0"/>
              <a:t>Jeremiah had easy access to the king (22:1; 34:2, 6)</a:t>
            </a:r>
          </a:p>
          <a:p>
            <a:pPr eaLnBrk="1" hangingPunct="1">
              <a:lnSpc>
                <a:spcPct val="90000"/>
              </a:lnSpc>
            </a:pPr>
            <a:r>
              <a:rPr lang="en-US" dirty="0" smtClean="0"/>
              <a:t>Jeremiah was given special treatment by rulers </a:t>
            </a:r>
          </a:p>
          <a:p>
            <a:pPr eaLnBrk="1" hangingPunct="1">
              <a:lnSpc>
                <a:spcPct val="90000"/>
              </a:lnSpc>
            </a:pPr>
            <a:r>
              <a:rPr lang="en-US" dirty="0" err="1" smtClean="0"/>
              <a:t>Jehoiakim</a:t>
            </a:r>
            <a:r>
              <a:rPr lang="en-US" dirty="0" smtClean="0"/>
              <a:t> put </a:t>
            </a:r>
            <a:r>
              <a:rPr lang="en-US" dirty="0" err="1" smtClean="0"/>
              <a:t>Urijah</a:t>
            </a:r>
            <a:r>
              <a:rPr lang="en-US" dirty="0" smtClean="0"/>
              <a:t> to death, but spared Jeremiah (26:24)</a:t>
            </a:r>
          </a:p>
          <a:p>
            <a:pPr eaLnBrk="1" hangingPunct="1">
              <a:lnSpc>
                <a:spcPct val="90000"/>
              </a:lnSpc>
            </a:pPr>
            <a:r>
              <a:rPr lang="en-US" dirty="0" smtClean="0"/>
              <a:t>Zedekiah (38:8-10) allowed Ebed-Melech to get Jeremiah out of the pit</a:t>
            </a:r>
          </a:p>
          <a:p>
            <a:pPr eaLnBrk="1" hangingPunct="1">
              <a:lnSpc>
                <a:spcPct val="90000"/>
              </a:lnSpc>
            </a:pPr>
            <a:r>
              <a:rPr lang="en-US" dirty="0" smtClean="0"/>
              <a:t>Princes &amp; priests (36:11-19, 25) allowed scroll to be read in priest chamber &amp; before the king</a:t>
            </a:r>
          </a:p>
          <a:p>
            <a:pPr eaLnBrk="1" hangingPunct="1">
              <a:lnSpc>
                <a:spcPct val="90000"/>
              </a:lnSpc>
            </a:pPr>
            <a:r>
              <a:rPr lang="en-US" dirty="0" smtClean="0"/>
              <a:t>Nebuchadnezzar (39:11-12) told Nebuzaradan to look after Jeremiah</a:t>
            </a:r>
          </a:p>
        </p:txBody>
      </p:sp>
      <p:sp>
        <p:nvSpPr>
          <p:cNvPr id="4100" name="Text Box 5"/>
          <p:cNvSpPr txBox="1">
            <a:spLocks noChangeArrowheads="1"/>
          </p:cNvSpPr>
          <p:nvPr/>
        </p:nvSpPr>
        <p:spPr bwMode="auto">
          <a:xfrm>
            <a:off x="304800" y="6019800"/>
            <a:ext cx="85344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But </a:t>
            </a:r>
            <a:r>
              <a:rPr lang="en-US" sz="3600" b="1" dirty="0" smtClean="0">
                <a:solidFill>
                  <a:srgbClr val="00B050"/>
                </a:solidFill>
                <a:latin typeface="Comic Sans MS" pitchFamily="66" charset="0"/>
              </a:rPr>
              <a:t>many </a:t>
            </a:r>
            <a:r>
              <a:rPr lang="en-US" sz="3600" b="1" dirty="0" smtClean="0">
                <a:solidFill>
                  <a:srgbClr val="00B050"/>
                </a:solidFill>
                <a:latin typeface="Comic Sans MS" pitchFamily="66" charset="0"/>
              </a:rPr>
              <a:t>of his family rejected him</a:t>
            </a:r>
            <a:endParaRPr lang="en-US" sz="3600" b="1" dirty="0">
              <a:solidFill>
                <a:srgbClr val="00B050"/>
              </a:solidFill>
              <a:latin typeface="Comic Sans MS" pitchFamily="66" charset="0"/>
            </a:endParaRPr>
          </a:p>
        </p:txBody>
      </p:sp>
      <p:pic>
        <p:nvPicPr>
          <p:cNvPr id="103426" name="Picture 2" descr="https://encrypted-tbn1.google.com/images?q=tbn:ANd9GcRaDzfjQNCzUTX98AWWwfMa8bhoFcxCXXVnFfsk7rH9OTwOQkGJ"/>
          <p:cNvPicPr>
            <a:picLocks noChangeAspect="1" noChangeArrowheads="1"/>
          </p:cNvPicPr>
          <p:nvPr/>
        </p:nvPicPr>
        <p:blipFill>
          <a:blip r:embed="rId3" cstate="print"/>
          <a:srcRect/>
          <a:stretch>
            <a:fillRect/>
          </a:stretch>
        </p:blipFill>
        <p:spPr bwMode="auto">
          <a:xfrm>
            <a:off x="7162800" y="76200"/>
            <a:ext cx="1816366" cy="2057400"/>
          </a:xfrm>
          <a:prstGeom prst="rect">
            <a:avLst/>
          </a:prstGeom>
          <a:noFill/>
        </p:spPr>
      </p:pic>
      <p:pic>
        <p:nvPicPr>
          <p:cNvPr id="43010" name="Picture 2" descr="http://www.bible-history.com/geography/ancient-israel/nt_israel-flat.jpg"/>
          <p:cNvPicPr>
            <a:picLocks noChangeAspect="1" noChangeArrowheads="1"/>
          </p:cNvPicPr>
          <p:nvPr/>
        </p:nvPicPr>
        <p:blipFill>
          <a:blip r:embed="rId4" cstate="print"/>
          <a:srcRect l="6667" t="25049" r="44444" b="26419"/>
          <a:stretch>
            <a:fillRect/>
          </a:stretch>
        </p:blipFill>
        <p:spPr bwMode="auto">
          <a:xfrm>
            <a:off x="7239000" y="0"/>
            <a:ext cx="1904999" cy="2684317"/>
          </a:xfrm>
          <a:prstGeom prst="rect">
            <a:avLst/>
          </a:prstGeom>
          <a:noFill/>
        </p:spPr>
      </p:pic>
      <p:sp>
        <p:nvSpPr>
          <p:cNvPr id="7" name="Oval 5"/>
          <p:cNvSpPr>
            <a:spLocks noChangeArrowheads="1"/>
          </p:cNvSpPr>
          <p:nvPr/>
        </p:nvSpPr>
        <p:spPr bwMode="auto">
          <a:xfrm>
            <a:off x="7848600" y="1752600"/>
            <a:ext cx="762000" cy="304800"/>
          </a:xfrm>
          <a:prstGeom prst="ellipse">
            <a:avLst/>
          </a:prstGeom>
          <a:noFill/>
          <a:ln w="57150">
            <a:solidFill>
              <a:srgbClr val="00B050"/>
            </a:solidFill>
            <a:round/>
            <a:headEnd/>
            <a:tailEnd/>
          </a:ln>
        </p:spPr>
        <p:txBody>
          <a:bodyPr wrap="none" anchor="ctr"/>
          <a:lstStyle/>
          <a:p>
            <a:endParaRPr lang="en-US"/>
          </a:p>
        </p:txBody>
      </p:sp>
      <p:cxnSp>
        <p:nvCxnSpPr>
          <p:cNvPr id="3" name="Straight Arrow Connector 2"/>
          <p:cNvCxnSpPr/>
          <p:nvPr/>
        </p:nvCxnSpPr>
        <p:spPr>
          <a:xfrm flipV="1">
            <a:off x="6934200" y="1905000"/>
            <a:ext cx="1066800" cy="381000"/>
          </a:xfrm>
          <a:prstGeom prst="straightConnector1">
            <a:avLst/>
          </a:prstGeom>
          <a:ln w="50800">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3500"/>
                            </p:stCondLst>
                            <p:childTnLst>
                              <p:par>
                                <p:cTn id="9" presetID="5" presetClass="exit" presetSubtype="10" fill="hold" nodeType="afterEffect">
                                  <p:stCondLst>
                                    <p:cond delay="0"/>
                                  </p:stCondLst>
                                  <p:childTnLst>
                                    <p:animEffect transition="out" filter="checkerboard(across)">
                                      <p:cBhvr>
                                        <p:cTn id="10" dur="500"/>
                                        <p:tgtEl>
                                          <p:spTgt spid="103426"/>
                                        </p:tgtEl>
                                      </p:cBhvr>
                                    </p:animEffect>
                                    <p:set>
                                      <p:cBhvr>
                                        <p:cTn id="11" dur="1" fill="hold">
                                          <p:stCondLst>
                                            <p:cond delay="499"/>
                                          </p:stCondLst>
                                        </p:cTn>
                                        <p:tgtEl>
                                          <p:spTgt spid="103426"/>
                                        </p:tgtEl>
                                        <p:attrNameLst>
                                          <p:attrName>style.visibility</p:attrName>
                                        </p:attrNameLst>
                                      </p:cBhvr>
                                      <p:to>
                                        <p:strVal val="hidden"/>
                                      </p:to>
                                    </p:set>
                                  </p:childTnLst>
                                </p:cTn>
                              </p:par>
                            </p:childTnLst>
                          </p:cTn>
                        </p:par>
                        <p:par>
                          <p:cTn id="12" fill="hold">
                            <p:stCondLst>
                              <p:cond delay="4000"/>
                            </p:stCondLst>
                            <p:childTnLst>
                              <p:par>
                                <p:cTn id="13" presetID="19"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0" fill="hold"/>
                                        <p:tgtEl>
                                          <p:spTgt spid="7"/>
                                        </p:tgtEl>
                                        <p:attrNameLst>
                                          <p:attrName>ppt_w</p:attrName>
                                        </p:attrNameLst>
                                      </p:cBhvr>
                                      <p:tavLst>
                                        <p:tav tm="0" fmla="#ppt_w*sin(2.5*pi*$)">
                                          <p:val>
                                            <p:fltVal val="0"/>
                                          </p:val>
                                        </p:tav>
                                        <p:tav tm="100000">
                                          <p:val>
                                            <p:fltVal val="1"/>
                                          </p:val>
                                        </p:tav>
                                      </p:tavLst>
                                    </p:anim>
                                    <p:anim calcmode="lin" valueType="num">
                                      <p:cBhvr>
                                        <p:cTn id="16" dur="5000" fill="hold"/>
                                        <p:tgtEl>
                                          <p:spTgt spid="7"/>
                                        </p:tgtEl>
                                        <p:attrNameLst>
                                          <p:attrName>ppt_h</p:attrName>
                                        </p:attrNameLst>
                                      </p:cBhvr>
                                      <p:tavLst>
                                        <p:tav tm="0">
                                          <p:val>
                                            <p:strVal val="#ppt_h"/>
                                          </p:val>
                                        </p:tav>
                                        <p:tav tm="100000">
                                          <p:val>
                                            <p:strVal val="#ppt_h"/>
                                          </p:val>
                                        </p:tav>
                                      </p:tavLst>
                                    </p:anim>
                                  </p:childTnLst>
                                </p:cTn>
                              </p:par>
                              <p:par>
                                <p:cTn id="17" presetID="9" presetClass="entr" presetSubtype="0" fill="hold" nodeType="withEffect">
                                  <p:stCondLst>
                                    <p:cond delay="0"/>
                                  </p:stCondLst>
                                  <p:childTnLst>
                                    <p:set>
                                      <p:cBhvr>
                                        <p:cTn id="18" dur="1" fill="hold">
                                          <p:stCondLst>
                                            <p:cond delay="0"/>
                                          </p:stCondLst>
                                        </p:cTn>
                                        <p:tgtEl>
                                          <p:spTgt spid="43010"/>
                                        </p:tgtEl>
                                        <p:attrNameLst>
                                          <p:attrName>style.visibility</p:attrName>
                                        </p:attrNameLst>
                                      </p:cBhvr>
                                      <p:to>
                                        <p:strVal val="visible"/>
                                      </p:to>
                                    </p:set>
                                    <p:animEffect transition="in" filter="dissolve">
                                      <p:cBhvr>
                                        <p:cTn id="19"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6477000" cy="1143000"/>
          </a:xfrm>
        </p:spPr>
        <p:txBody>
          <a:bodyPr>
            <a:normAutofit fontScale="90000"/>
          </a:bodyPr>
          <a:lstStyle/>
          <a:p>
            <a:pPr eaLnBrk="1" hangingPunct="1"/>
            <a:r>
              <a:rPr lang="en-US" sz="4000" b="1" dirty="0" smtClean="0">
                <a:solidFill>
                  <a:srgbClr val="FF3300"/>
                </a:solidFill>
              </a:rPr>
              <a:t>Many Family Members Rejected Jeremiah &amp; His Message</a:t>
            </a:r>
          </a:p>
        </p:txBody>
      </p:sp>
      <p:sp>
        <p:nvSpPr>
          <p:cNvPr id="10243" name="Rectangle 3"/>
          <p:cNvSpPr>
            <a:spLocks noGrp="1" noChangeArrowheads="1"/>
          </p:cNvSpPr>
          <p:nvPr>
            <p:ph type="body" idx="1"/>
          </p:nvPr>
        </p:nvSpPr>
        <p:spPr>
          <a:xfrm>
            <a:off x="457200" y="1600200"/>
            <a:ext cx="8229600" cy="4724400"/>
          </a:xfrm>
        </p:spPr>
        <p:txBody>
          <a:bodyPr>
            <a:normAutofit/>
          </a:bodyPr>
          <a:lstStyle/>
          <a:p>
            <a:pPr eaLnBrk="1" hangingPunct="1">
              <a:lnSpc>
                <a:spcPct val="90000"/>
              </a:lnSpc>
              <a:buFontTx/>
              <a:buNone/>
            </a:pPr>
            <a:r>
              <a:rPr lang="en-US" sz="2800" b="1" dirty="0" smtClean="0">
                <a:solidFill>
                  <a:srgbClr val="0000CC"/>
                </a:solidFill>
              </a:rPr>
              <a:t>Azariah</a:t>
            </a:r>
            <a:r>
              <a:rPr lang="en-US" sz="2800" dirty="0" smtClean="0"/>
              <a:t> (high priest, brother) &amp; </a:t>
            </a:r>
            <a:r>
              <a:rPr lang="en-US" sz="2800" b="1" dirty="0" smtClean="0">
                <a:solidFill>
                  <a:srgbClr val="0000CC"/>
                </a:solidFill>
              </a:rPr>
              <a:t>Gemariah                      </a:t>
            </a:r>
            <a:r>
              <a:rPr lang="en-US" sz="2800" b="1" dirty="0" smtClean="0"/>
              <a:t> </a:t>
            </a:r>
            <a:r>
              <a:rPr lang="en-US" sz="2800" dirty="0" smtClean="0"/>
              <a:t>(his brother) dealt treacherously with                                him (12:6)</a:t>
            </a:r>
            <a:endParaRPr lang="en-US" sz="2800" b="1" dirty="0" smtClean="0"/>
          </a:p>
          <a:p>
            <a:pPr eaLnBrk="1" hangingPunct="1">
              <a:lnSpc>
                <a:spcPct val="90000"/>
              </a:lnSpc>
              <a:buFontTx/>
              <a:buNone/>
            </a:pPr>
            <a:r>
              <a:rPr lang="en-US" sz="2800" b="1" dirty="0" smtClean="0">
                <a:solidFill>
                  <a:srgbClr val="0000CC"/>
                </a:solidFill>
              </a:rPr>
              <a:t>Zedekiah</a:t>
            </a:r>
            <a:r>
              <a:rPr lang="en-US" sz="2800" dirty="0" smtClean="0"/>
              <a:t> (29:21) his cousin, prophesied lies</a:t>
            </a:r>
          </a:p>
          <a:p>
            <a:pPr eaLnBrk="1" hangingPunct="1">
              <a:lnSpc>
                <a:spcPct val="90000"/>
              </a:lnSpc>
              <a:buFontTx/>
              <a:buNone/>
            </a:pPr>
            <a:r>
              <a:rPr lang="en-US" sz="2800" b="1" dirty="0" smtClean="0">
                <a:solidFill>
                  <a:srgbClr val="0000CC"/>
                </a:solidFill>
              </a:rPr>
              <a:t>Azariah</a:t>
            </a:r>
            <a:r>
              <a:rPr lang="en-US" sz="2800" dirty="0" smtClean="0"/>
              <a:t> (42:1; 43:2 LXX) his cousin, claimed Jeremiah lied when he prophesied that God did not want them to flee to Egypt</a:t>
            </a:r>
            <a:endParaRPr lang="en-US" sz="2800" b="1" dirty="0" smtClean="0"/>
          </a:p>
          <a:p>
            <a:pPr eaLnBrk="1" hangingPunct="1">
              <a:lnSpc>
                <a:spcPct val="90000"/>
              </a:lnSpc>
              <a:buFontTx/>
              <a:buNone/>
            </a:pPr>
            <a:r>
              <a:rPr lang="en-US" sz="2800" b="1" dirty="0" smtClean="0">
                <a:solidFill>
                  <a:srgbClr val="0000CC"/>
                </a:solidFill>
              </a:rPr>
              <a:t>Seraiah</a:t>
            </a:r>
            <a:r>
              <a:rPr lang="en-US" sz="2800" dirty="0" smtClean="0"/>
              <a:t> (Jeremiah’s Nephew [high priest]) and </a:t>
            </a:r>
            <a:r>
              <a:rPr lang="en-US" sz="2800" b="1" dirty="0" smtClean="0">
                <a:solidFill>
                  <a:srgbClr val="0000CC"/>
                </a:solidFill>
              </a:rPr>
              <a:t>Zephaniah</a:t>
            </a:r>
            <a:r>
              <a:rPr lang="en-US" sz="2800" dirty="0" smtClean="0"/>
              <a:t> (cousin) and probably many other family members were killed by Nebuzaradan at </a:t>
            </a:r>
            <a:r>
              <a:rPr lang="en-US" sz="2800" dirty="0" err="1" smtClean="0"/>
              <a:t>Riblah</a:t>
            </a:r>
            <a:r>
              <a:rPr lang="en-US" sz="2800" dirty="0" smtClean="0"/>
              <a:t>         (2 Kings 25:18-21; Jer 39:6)</a:t>
            </a:r>
          </a:p>
        </p:txBody>
      </p:sp>
      <p:pic>
        <p:nvPicPr>
          <p:cNvPr id="96258" name="Picture 2" descr="https://encrypted-tbn3.google.com/images?q=tbn:ANd9GcQC0KVB5sb8wmnvkGtBCmVLH5kTcA53qL4kbFRPaqfgQkxJWW02Ag"/>
          <p:cNvPicPr>
            <a:picLocks noChangeAspect="1" noChangeArrowheads="1"/>
          </p:cNvPicPr>
          <p:nvPr/>
        </p:nvPicPr>
        <p:blipFill>
          <a:blip r:embed="rId2" cstate="print"/>
          <a:srcRect/>
          <a:stretch>
            <a:fillRect/>
          </a:stretch>
        </p:blipFill>
        <p:spPr bwMode="auto">
          <a:xfrm>
            <a:off x="7086600" y="152400"/>
            <a:ext cx="1914525" cy="23907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156028"/>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8" name="Content Placeholder 2"/>
          <p:cNvSpPr txBox="1">
            <a:spLocks/>
          </p:cNvSpPr>
          <p:nvPr/>
        </p:nvSpPr>
        <p:spPr bwMode="auto">
          <a:xfrm>
            <a:off x="2057400" y="4953000"/>
            <a:ext cx="6248400" cy="16002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50"/>
                </a:solidFill>
                <a:latin typeface="Comic Sans MS" pitchFamily="66" charset="0"/>
                <a:cs typeface="+mn-cs"/>
              </a:rPr>
              <a:t>Many </a:t>
            </a:r>
            <a:r>
              <a:rPr lang="en-US" sz="2800" b="1" kern="0" dirty="0" smtClean="0">
                <a:solidFill>
                  <a:srgbClr val="00B050"/>
                </a:solidFill>
                <a:latin typeface="Comic Sans MS" pitchFamily="66" charset="0"/>
                <a:cs typeface="+mn-cs"/>
              </a:rPr>
              <a:t>of Jeremiah’s contemporary family members rejected his prophecies</a:t>
            </a:r>
            <a:endParaRPr lang="en-US" sz="2800" b="1" kern="0" dirty="0">
              <a:solidFill>
                <a:srgbClr val="00B050"/>
              </a:solidFill>
              <a:latin typeface="Comic Sans MS" pitchFamily="66" charset="0"/>
              <a:cs typeface="+mn-cs"/>
            </a:endParaRPr>
          </a:p>
        </p:txBody>
      </p:sp>
      <p:sp>
        <p:nvSpPr>
          <p:cNvPr id="9" name="Content Placeholder 2"/>
          <p:cNvSpPr txBox="1">
            <a:spLocks/>
          </p:cNvSpPr>
          <p:nvPr/>
        </p:nvSpPr>
        <p:spPr bwMode="auto">
          <a:xfrm>
            <a:off x="5029200" y="914400"/>
            <a:ext cx="3505200" cy="11430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7030A0"/>
                </a:solidFill>
                <a:latin typeface="Comic Sans MS" pitchFamily="66" charset="0"/>
                <a:cs typeface="+mn-cs"/>
              </a:rPr>
              <a:t>Jeremiah came from a big family!</a:t>
            </a:r>
            <a:endParaRPr lang="en-US" sz="2800" b="1" kern="0" dirty="0">
              <a:solidFill>
                <a:srgbClr val="7030A0"/>
              </a:solidFill>
              <a:latin typeface="Comic Sans MS" pitchFamily="66" charset="0"/>
              <a:cs typeface="+mn-cs"/>
            </a:endParaRPr>
          </a:p>
        </p:txBody>
      </p:sp>
      <p:sp>
        <p:nvSpPr>
          <p:cNvPr id="10" name="Rounded Rectangle 9"/>
          <p:cNvSpPr/>
          <p:nvPr/>
        </p:nvSpPr>
        <p:spPr>
          <a:xfrm>
            <a:off x="5105400" y="2895600"/>
            <a:ext cx="83820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867400" y="2895600"/>
            <a:ext cx="106680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6200" y="2895600"/>
            <a:ext cx="106680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109787" y="2890836"/>
            <a:ext cx="106680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6200" y="3475038"/>
            <a:ext cx="106680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988593" y="2890836"/>
            <a:ext cx="106680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fmla="#ppt_w*sin(2.5*pi*$)">
                                          <p:val>
                                            <p:fltVal val="0"/>
                                          </p:val>
                                        </p:tav>
                                        <p:tav tm="100000">
                                          <p:val>
                                            <p:fltVal val="1"/>
                                          </p:val>
                                        </p:tav>
                                      </p:tavLst>
                                    </p:anim>
                                    <p:anim calcmode="lin" valueType="num">
                                      <p:cBhvr>
                                        <p:cTn id="8" dur="5000" fill="hold"/>
                                        <p:tgtEl>
                                          <p:spTgt spid="13"/>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0" fill="hold"/>
                                        <p:tgtEl>
                                          <p:spTgt spid="12"/>
                                        </p:tgtEl>
                                        <p:attrNameLst>
                                          <p:attrName>ppt_w</p:attrName>
                                        </p:attrNameLst>
                                      </p:cBhvr>
                                      <p:tavLst>
                                        <p:tav tm="0" fmla="#ppt_w*sin(2.5*pi*$)">
                                          <p:val>
                                            <p:fltVal val="0"/>
                                          </p:val>
                                        </p:tav>
                                        <p:tav tm="100000">
                                          <p:val>
                                            <p:fltVal val="1"/>
                                          </p:val>
                                        </p:tav>
                                      </p:tavLst>
                                    </p:anim>
                                    <p:anim calcmode="lin" valueType="num">
                                      <p:cBhvr>
                                        <p:cTn id="12" dur="5000" fill="hold"/>
                                        <p:tgtEl>
                                          <p:spTgt spid="12"/>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0" fill="hold"/>
                                        <p:tgtEl>
                                          <p:spTgt spid="10"/>
                                        </p:tgtEl>
                                        <p:attrNameLst>
                                          <p:attrName>ppt_w</p:attrName>
                                        </p:attrNameLst>
                                      </p:cBhvr>
                                      <p:tavLst>
                                        <p:tav tm="0" fmla="#ppt_w*sin(2.5*pi*$)">
                                          <p:val>
                                            <p:fltVal val="0"/>
                                          </p:val>
                                        </p:tav>
                                        <p:tav tm="100000">
                                          <p:val>
                                            <p:fltVal val="1"/>
                                          </p:val>
                                        </p:tav>
                                      </p:tavLst>
                                    </p:anim>
                                    <p:anim calcmode="lin" valueType="num">
                                      <p:cBhvr>
                                        <p:cTn id="16" dur="5000" fill="hold"/>
                                        <p:tgtEl>
                                          <p:spTgt spid="10"/>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0" fill="hold"/>
                                        <p:tgtEl>
                                          <p:spTgt spid="11"/>
                                        </p:tgtEl>
                                        <p:attrNameLst>
                                          <p:attrName>ppt_w</p:attrName>
                                        </p:attrNameLst>
                                      </p:cBhvr>
                                      <p:tavLst>
                                        <p:tav tm="0" fmla="#ppt_w*sin(2.5*pi*$)">
                                          <p:val>
                                            <p:fltVal val="0"/>
                                          </p:val>
                                        </p:tav>
                                        <p:tav tm="100000">
                                          <p:val>
                                            <p:fltVal val="1"/>
                                          </p:val>
                                        </p:tav>
                                      </p:tavLst>
                                    </p:anim>
                                    <p:anim calcmode="lin" valueType="num">
                                      <p:cBhvr>
                                        <p:cTn id="20" dur="5000" fill="hold"/>
                                        <p:tgtEl>
                                          <p:spTgt spid="11"/>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0" fill="hold"/>
                                        <p:tgtEl>
                                          <p:spTgt spid="14"/>
                                        </p:tgtEl>
                                        <p:attrNameLst>
                                          <p:attrName>ppt_w</p:attrName>
                                        </p:attrNameLst>
                                      </p:cBhvr>
                                      <p:tavLst>
                                        <p:tav tm="0" fmla="#ppt_w*sin(2.5*pi*$)">
                                          <p:val>
                                            <p:fltVal val="0"/>
                                          </p:val>
                                        </p:tav>
                                        <p:tav tm="100000">
                                          <p:val>
                                            <p:fltVal val="1"/>
                                          </p:val>
                                        </p:tav>
                                      </p:tavLst>
                                    </p:anim>
                                    <p:anim calcmode="lin" valueType="num">
                                      <p:cBhvr>
                                        <p:cTn id="24" dur="5000" fill="hold"/>
                                        <p:tgtEl>
                                          <p:spTgt spid="14"/>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0" fill="hold"/>
                                        <p:tgtEl>
                                          <p:spTgt spid="15"/>
                                        </p:tgtEl>
                                        <p:attrNameLst>
                                          <p:attrName>ppt_w</p:attrName>
                                        </p:attrNameLst>
                                      </p:cBhvr>
                                      <p:tavLst>
                                        <p:tav tm="0" fmla="#ppt_w*sin(2.5*pi*$)">
                                          <p:val>
                                            <p:fltVal val="0"/>
                                          </p:val>
                                        </p:tav>
                                        <p:tav tm="100000">
                                          <p:val>
                                            <p:fltVal val="1"/>
                                          </p:val>
                                        </p:tav>
                                      </p:tavLst>
                                    </p:anim>
                                    <p:anim calcmode="lin" valueType="num">
                                      <p:cBhvr>
                                        <p:cTn id="28" dur="5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8" name="Content Placeholder 2"/>
          <p:cNvSpPr txBox="1">
            <a:spLocks/>
          </p:cNvSpPr>
          <p:nvPr/>
        </p:nvSpPr>
        <p:spPr bwMode="auto">
          <a:xfrm>
            <a:off x="1600200" y="5410200"/>
            <a:ext cx="7315200" cy="990600"/>
          </a:xfrm>
          <a:prstGeom prst="rect">
            <a:avLst/>
          </a:prstGeom>
          <a:noFill/>
          <a:ln w="9525">
            <a:noFill/>
            <a:miter lim="800000"/>
            <a:headEnd/>
            <a:tailEnd/>
          </a:ln>
        </p:spPr>
        <p:txBody>
          <a:bodyPr/>
          <a:lstStyle/>
          <a:p>
            <a:pPr algn="ctr" eaLnBrk="0" hangingPunct="0">
              <a:spcBef>
                <a:spcPct val="20000"/>
              </a:spcBef>
              <a:defRPr/>
            </a:pPr>
            <a:r>
              <a:rPr lang="en-US" sz="2800" b="1" kern="0" dirty="0" err="1" smtClean="0">
                <a:solidFill>
                  <a:srgbClr val="00B050"/>
                </a:solidFill>
                <a:latin typeface="Comic Sans MS" pitchFamily="66" charset="0"/>
                <a:cs typeface="+mn-cs"/>
              </a:rPr>
              <a:t>Shaphan’s</a:t>
            </a:r>
            <a:r>
              <a:rPr lang="en-US" sz="2800" b="1" kern="0" dirty="0" smtClean="0">
                <a:solidFill>
                  <a:srgbClr val="00B050"/>
                </a:solidFill>
                <a:latin typeface="Comic Sans MS" pitchFamily="66" charset="0"/>
                <a:cs typeface="+mn-cs"/>
              </a:rPr>
              <a:t> family were faithful to God and supported Jeremiah to the end.</a:t>
            </a:r>
            <a:endParaRPr lang="en-US" sz="2800" b="1" kern="0" dirty="0">
              <a:solidFill>
                <a:srgbClr val="00B050"/>
              </a:solidFill>
              <a:latin typeface="Comic Sans MS" pitchFamily="66" charset="0"/>
              <a:cs typeface="+mn-cs"/>
            </a:endParaRPr>
          </a:p>
        </p:txBody>
      </p:sp>
      <p:sp>
        <p:nvSpPr>
          <p:cNvPr id="10" name="Oval 5"/>
          <p:cNvSpPr>
            <a:spLocks noChangeArrowheads="1"/>
          </p:cNvSpPr>
          <p:nvPr/>
        </p:nvSpPr>
        <p:spPr bwMode="auto">
          <a:xfrm>
            <a:off x="3124200" y="3352800"/>
            <a:ext cx="1143000" cy="762000"/>
          </a:xfrm>
          <a:prstGeom prst="ellipse">
            <a:avLst/>
          </a:prstGeom>
          <a:noFill/>
          <a:ln w="57150">
            <a:solidFill>
              <a:srgbClr val="7030A0"/>
            </a:solidFill>
            <a:round/>
            <a:headEnd/>
            <a:tailEnd/>
          </a:ln>
        </p:spPr>
        <p:txBody>
          <a:bodyPr wrap="none" anchor="ctr"/>
          <a:lstStyle/>
          <a:p>
            <a:endParaRPr lang="en-US"/>
          </a:p>
        </p:txBody>
      </p:sp>
      <p:sp>
        <p:nvSpPr>
          <p:cNvPr id="11" name="Rounded Rectangle 10"/>
          <p:cNvSpPr/>
          <p:nvPr/>
        </p:nvSpPr>
        <p:spPr>
          <a:xfrm>
            <a:off x="5715000" y="2743200"/>
            <a:ext cx="3352800" cy="2286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1905000" y="4191000"/>
            <a:ext cx="3657600" cy="914400"/>
          </a:xfrm>
          <a:prstGeom prst="rect">
            <a:avLst/>
          </a:prstGeom>
          <a:noFill/>
          <a:ln w="9525">
            <a:noFill/>
            <a:miter lim="800000"/>
            <a:headEnd/>
            <a:tailEnd/>
          </a:ln>
        </p:spPr>
        <p:txBody>
          <a:bodyPr/>
          <a:lstStyle/>
          <a:p>
            <a:pPr algn="ctr" eaLnBrk="0" hangingPunct="0">
              <a:spcBef>
                <a:spcPct val="20000"/>
              </a:spcBef>
              <a:defRPr/>
            </a:pPr>
            <a:r>
              <a:rPr lang="en-US" sz="2400" b="1" kern="0" dirty="0" smtClean="0">
                <a:solidFill>
                  <a:srgbClr val="7030A0"/>
                </a:solidFill>
                <a:latin typeface="Comic Sans MS" pitchFamily="66" charset="0"/>
              </a:rPr>
              <a:t>Baruch wrote many of Jeremiah’s prophecies</a:t>
            </a:r>
            <a:r>
              <a:rPr lang="en-US" sz="2400" b="1" kern="0" dirty="0" smtClean="0">
                <a:solidFill>
                  <a:srgbClr val="7030A0"/>
                </a:solidFill>
                <a:latin typeface="Comic Sans MS" pitchFamily="66" charset="0"/>
                <a:cs typeface="+mn-cs"/>
              </a:rPr>
              <a:t>.</a:t>
            </a:r>
            <a:endParaRPr lang="en-US" sz="2400" b="1" kern="0" dirty="0">
              <a:solidFill>
                <a:srgbClr val="7030A0"/>
              </a:solidFill>
              <a:latin typeface="Comic Sans MS" pitchFamily="66" charset="0"/>
              <a:cs typeface="+mn-cs"/>
            </a:endParaRPr>
          </a:p>
        </p:txBody>
      </p:sp>
      <p:sp>
        <p:nvSpPr>
          <p:cNvPr id="13" name="Content Placeholder 2"/>
          <p:cNvSpPr txBox="1">
            <a:spLocks/>
          </p:cNvSpPr>
          <p:nvPr/>
        </p:nvSpPr>
        <p:spPr bwMode="auto">
          <a:xfrm>
            <a:off x="4191000" y="762000"/>
            <a:ext cx="49530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F0"/>
                </a:solidFill>
                <a:latin typeface="Comic Sans MS" pitchFamily="66" charset="0"/>
                <a:cs typeface="+mn-cs"/>
              </a:rPr>
              <a:t>Some family members supported Jeremiah</a:t>
            </a:r>
            <a:endParaRPr lang="en-US" sz="2800" b="1" kern="0" dirty="0">
              <a:solidFill>
                <a:srgbClr val="00B0F0"/>
              </a:solidFill>
              <a:latin typeface="Comic Sans MS" pitchFamily="66"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6019800" cy="1752600"/>
          </a:xfrm>
        </p:spPr>
        <p:txBody>
          <a:bodyPr>
            <a:normAutofit fontScale="90000"/>
          </a:bodyPr>
          <a:lstStyle/>
          <a:p>
            <a:pPr eaLnBrk="1" hangingPunct="1"/>
            <a:r>
              <a:rPr lang="en-US" sz="4000" b="1" dirty="0" smtClean="0">
                <a:solidFill>
                  <a:srgbClr val="FF0000"/>
                </a:solidFill>
              </a:rPr>
              <a:t>Jeremiah’s Social Life (Jer 16)      </a:t>
            </a:r>
            <a:r>
              <a:rPr lang="en-US" sz="4000" b="1" dirty="0" smtClean="0">
                <a:solidFill>
                  <a:srgbClr val="00B0F0"/>
                </a:solidFill>
              </a:rPr>
              <a:t>He lived God’s message!</a:t>
            </a:r>
          </a:p>
        </p:txBody>
      </p:sp>
      <p:sp>
        <p:nvSpPr>
          <p:cNvPr id="4099" name="Rectangle 3"/>
          <p:cNvSpPr>
            <a:spLocks noGrp="1" noChangeArrowheads="1"/>
          </p:cNvSpPr>
          <p:nvPr>
            <p:ph type="body" idx="1"/>
          </p:nvPr>
        </p:nvSpPr>
        <p:spPr>
          <a:xfrm>
            <a:off x="304800" y="2057400"/>
            <a:ext cx="8534400" cy="2438400"/>
          </a:xfrm>
        </p:spPr>
        <p:txBody>
          <a:bodyPr>
            <a:normAutofit fontScale="92500"/>
          </a:bodyPr>
          <a:lstStyle/>
          <a:p>
            <a:pPr eaLnBrk="1" hangingPunct="1">
              <a:lnSpc>
                <a:spcPct val="90000"/>
              </a:lnSpc>
            </a:pPr>
            <a:r>
              <a:rPr lang="en-US" b="1" dirty="0" smtClean="0">
                <a:solidFill>
                  <a:srgbClr val="0000CC"/>
                </a:solidFill>
              </a:rPr>
              <a:t>V.2</a:t>
            </a:r>
            <a:r>
              <a:rPr lang="en-US" dirty="0" smtClean="0"/>
              <a:t>  </a:t>
            </a:r>
            <a:r>
              <a:rPr lang="en-US" b="1" dirty="0" smtClean="0">
                <a:solidFill>
                  <a:srgbClr val="0000CC"/>
                </a:solidFill>
              </a:rPr>
              <a:t>No wife or kids: </a:t>
            </a:r>
            <a:r>
              <a:rPr lang="en-US" dirty="0" smtClean="0"/>
              <a:t>not worth having a family now</a:t>
            </a:r>
          </a:p>
          <a:p>
            <a:pPr eaLnBrk="1" hangingPunct="1">
              <a:lnSpc>
                <a:spcPct val="90000"/>
              </a:lnSpc>
            </a:pPr>
            <a:r>
              <a:rPr lang="en-US" b="1" dirty="0" smtClean="0">
                <a:solidFill>
                  <a:srgbClr val="0000CC"/>
                </a:solidFill>
              </a:rPr>
              <a:t>V.5 </a:t>
            </a:r>
            <a:r>
              <a:rPr lang="en-US" dirty="0" smtClean="0"/>
              <a:t> </a:t>
            </a:r>
            <a:r>
              <a:rPr lang="en-US" b="1" dirty="0" smtClean="0">
                <a:solidFill>
                  <a:srgbClr val="0000CC"/>
                </a:solidFill>
              </a:rPr>
              <a:t>No grieving at funerals: </a:t>
            </a:r>
            <a:r>
              <a:rPr lang="en-US" dirty="0" smtClean="0"/>
              <a:t> God won’t grieve when the nation goes captive</a:t>
            </a:r>
          </a:p>
          <a:p>
            <a:pPr eaLnBrk="1" hangingPunct="1">
              <a:lnSpc>
                <a:spcPct val="90000"/>
              </a:lnSpc>
            </a:pPr>
            <a:r>
              <a:rPr lang="en-US" b="1" dirty="0" smtClean="0">
                <a:solidFill>
                  <a:srgbClr val="0000CC"/>
                </a:solidFill>
              </a:rPr>
              <a:t>V.8</a:t>
            </a:r>
            <a:r>
              <a:rPr lang="en-US" dirty="0" smtClean="0"/>
              <a:t>  </a:t>
            </a:r>
            <a:r>
              <a:rPr lang="en-US" b="1" dirty="0" smtClean="0">
                <a:solidFill>
                  <a:srgbClr val="0000CC"/>
                </a:solidFill>
              </a:rPr>
              <a:t>No parties</a:t>
            </a:r>
            <a:r>
              <a:rPr lang="en-US" dirty="0" smtClean="0">
                <a:solidFill>
                  <a:srgbClr val="0000CC"/>
                </a:solidFill>
              </a:rPr>
              <a:t>:  </a:t>
            </a:r>
            <a:r>
              <a:rPr lang="en-US" dirty="0" smtClean="0"/>
              <a:t>too many terrible events coming on the nation</a:t>
            </a:r>
          </a:p>
        </p:txBody>
      </p:sp>
      <p:sp>
        <p:nvSpPr>
          <p:cNvPr id="4100" name="Text Box 5"/>
          <p:cNvSpPr txBox="1">
            <a:spLocks noChangeArrowheads="1"/>
          </p:cNvSpPr>
          <p:nvPr/>
        </p:nvSpPr>
        <p:spPr bwMode="auto">
          <a:xfrm>
            <a:off x="3733800" y="4572000"/>
            <a:ext cx="51054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And we sometimes think we have it bad today!</a:t>
            </a:r>
            <a:endParaRPr lang="en-US" sz="4000" b="1" dirty="0">
              <a:solidFill>
                <a:srgbClr val="00B050"/>
              </a:solidFill>
              <a:latin typeface="Comic Sans MS" pitchFamily="66" charset="0"/>
            </a:endParaRPr>
          </a:p>
        </p:txBody>
      </p:sp>
      <p:pic>
        <p:nvPicPr>
          <p:cNvPr id="5" name="Picture 2" descr="https://encrypted-tbn0.google.com/images?q=tbn:ANd9GcREFtk8WPJC4mOp8hnZZD8dVN-kGL6-P75kcnja89DvRRr9oUt-pA"/>
          <p:cNvPicPr>
            <a:picLocks noChangeAspect="1" noChangeArrowheads="1"/>
          </p:cNvPicPr>
          <p:nvPr/>
        </p:nvPicPr>
        <p:blipFill>
          <a:blip r:embed="rId3" cstate="print"/>
          <a:srcRect t="31496"/>
          <a:stretch>
            <a:fillRect/>
          </a:stretch>
        </p:blipFill>
        <p:spPr bwMode="auto">
          <a:xfrm>
            <a:off x="6400800" y="152400"/>
            <a:ext cx="2495550" cy="1828800"/>
          </a:xfrm>
          <a:prstGeom prst="rect">
            <a:avLst/>
          </a:prstGeom>
          <a:noFill/>
        </p:spPr>
      </p:pic>
      <p:pic>
        <p:nvPicPr>
          <p:cNvPr id="56322" name="Picture 2" descr="https://encrypted-tbn1.google.com/images?q=tbn:ANd9GcQoXwJE1_6J6AUHdnqyd1kIODc3JtdLWs6M-JwsomTN88tQJ_Ds"/>
          <p:cNvPicPr>
            <a:picLocks noChangeAspect="1" noChangeArrowheads="1"/>
          </p:cNvPicPr>
          <p:nvPr/>
        </p:nvPicPr>
        <p:blipFill>
          <a:blip r:embed="rId4" cstate="print"/>
          <a:srcRect/>
          <a:stretch>
            <a:fillRect/>
          </a:stretch>
        </p:blipFill>
        <p:spPr bwMode="auto">
          <a:xfrm>
            <a:off x="762000" y="4495800"/>
            <a:ext cx="2895600" cy="21689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228600"/>
            <a:ext cx="4800600" cy="1295400"/>
          </a:xfrm>
        </p:spPr>
        <p:txBody>
          <a:bodyPr>
            <a:noAutofit/>
          </a:bodyPr>
          <a:lstStyle/>
          <a:p>
            <a:pPr>
              <a:lnSpc>
                <a:spcPts val="5000"/>
              </a:lnSpc>
            </a:pPr>
            <a:r>
              <a:rPr lang="en-US" b="1" dirty="0" smtClean="0">
                <a:solidFill>
                  <a:srgbClr val="FF0000"/>
                </a:solidFill>
              </a:rPr>
              <a:t>Jeremiah’s message to the Jews</a:t>
            </a:r>
          </a:p>
        </p:txBody>
      </p:sp>
      <p:sp>
        <p:nvSpPr>
          <p:cNvPr id="36867" name="Content Placeholder 2"/>
          <p:cNvSpPr>
            <a:spLocks noGrp="1"/>
          </p:cNvSpPr>
          <p:nvPr>
            <p:ph idx="1"/>
          </p:nvPr>
        </p:nvSpPr>
        <p:spPr>
          <a:xfrm>
            <a:off x="304800" y="1524000"/>
            <a:ext cx="8610600" cy="990600"/>
          </a:xfrm>
        </p:spPr>
        <p:txBody>
          <a:bodyPr>
            <a:noAutofit/>
          </a:bodyPr>
          <a:lstStyle/>
          <a:p>
            <a:pPr marL="0" indent="0" algn="ctr">
              <a:buFontTx/>
              <a:buNone/>
            </a:pPr>
            <a:r>
              <a:rPr lang="en-US" sz="2800" b="1" dirty="0" smtClean="0">
                <a:solidFill>
                  <a:srgbClr val="0000CC"/>
                </a:solidFill>
                <a:latin typeface="Comic Sans MS" pitchFamily="66" charset="0"/>
              </a:rPr>
              <a:t>Northern army is coming! Change before the judgment begins! Then it will be too late!</a:t>
            </a:r>
          </a:p>
        </p:txBody>
      </p:sp>
      <p:pic>
        <p:nvPicPr>
          <p:cNvPr id="36868" name="Picture 2" descr="https://encrypted-tbn1.google.com/images?q=tbn:ANd9GcSoEf2vsEAkgk09EAXk-68V-_LC-fmYQFx7M4bVr7NymJmI3K6isw"/>
          <p:cNvPicPr>
            <a:picLocks noChangeAspect="1" noChangeArrowheads="1"/>
          </p:cNvPicPr>
          <p:nvPr/>
        </p:nvPicPr>
        <p:blipFill>
          <a:blip r:embed="rId2" cstate="print"/>
          <a:srcRect t="4579" b="12993"/>
          <a:stretch>
            <a:fillRect/>
          </a:stretch>
        </p:blipFill>
        <p:spPr bwMode="auto">
          <a:xfrm>
            <a:off x="6019800" y="152400"/>
            <a:ext cx="2555520" cy="1371600"/>
          </a:xfrm>
          <a:prstGeom prst="rect">
            <a:avLst/>
          </a:prstGeom>
          <a:noFill/>
          <a:ln w="9525">
            <a:noFill/>
            <a:miter lim="800000"/>
            <a:headEnd/>
            <a:tailEnd/>
          </a:ln>
        </p:spPr>
      </p:pic>
      <p:sp>
        <p:nvSpPr>
          <p:cNvPr id="5" name="Content Placeholder 2"/>
          <p:cNvSpPr txBox="1">
            <a:spLocks/>
          </p:cNvSpPr>
          <p:nvPr/>
        </p:nvSpPr>
        <p:spPr bwMode="auto">
          <a:xfrm>
            <a:off x="1828800" y="4876800"/>
            <a:ext cx="7010400" cy="1600200"/>
          </a:xfrm>
          <a:prstGeom prst="rect">
            <a:avLst/>
          </a:prstGeom>
          <a:noFill/>
          <a:ln w="9525">
            <a:noFill/>
            <a:miter lim="800000"/>
            <a:headEnd/>
            <a:tailEnd/>
          </a:ln>
        </p:spPr>
        <p:txBody>
          <a:bodyPr/>
          <a:lstStyle/>
          <a:p>
            <a:pPr algn="ctr" eaLnBrk="0" hangingPunct="0">
              <a:spcBef>
                <a:spcPct val="20000"/>
              </a:spcBef>
              <a:defRPr/>
            </a:pPr>
            <a:r>
              <a:rPr lang="en-US" sz="3200" b="1" kern="0" dirty="0">
                <a:solidFill>
                  <a:srgbClr val="00B050"/>
                </a:solidFill>
                <a:latin typeface="Comic Sans MS" pitchFamily="66" charset="0"/>
                <a:cs typeface="+mn-cs"/>
              </a:rPr>
              <a:t>His message still applies to us today! Now is the time!  When Jesus returns it will be too late!</a:t>
            </a:r>
          </a:p>
        </p:txBody>
      </p:sp>
      <p:sp>
        <p:nvSpPr>
          <p:cNvPr id="7" name="Rectangle 3"/>
          <p:cNvSpPr txBox="1">
            <a:spLocks noChangeArrowheads="1"/>
          </p:cNvSpPr>
          <p:nvPr/>
        </p:nvSpPr>
        <p:spPr>
          <a:xfrm>
            <a:off x="1295400" y="2514600"/>
            <a:ext cx="6629400" cy="990600"/>
          </a:xfrm>
          <a:prstGeom prst="rect">
            <a:avLst/>
          </a:prstGeom>
        </p:spPr>
        <p:txBody>
          <a:bodyPr vert="horz" lIns="91440" tIns="45720" rIns="91440" bIns="45720" rtlCol="0">
            <a:noAutofit/>
          </a:bodyPr>
          <a:lstStyle/>
          <a:p>
            <a:pPr marR="0" lvl="0" algn="ctr" defTabSz="914400" rtl="0" eaLnBrk="1" fontAlgn="auto" latinLnBrk="0" hangingPunct="1">
              <a:lnSpc>
                <a:spcPct val="90000"/>
              </a:lnSpc>
              <a:spcBef>
                <a:spcPct val="20000"/>
              </a:spcBef>
              <a:spcAft>
                <a:spcPts val="0"/>
              </a:spcAft>
              <a:buClrTx/>
              <a:buSzTx/>
              <a:tabLst/>
              <a:defRPr/>
            </a:pPr>
            <a:r>
              <a:rPr lang="en-US" sz="2800" b="1" dirty="0" smtClean="0">
                <a:solidFill>
                  <a:srgbClr val="00B0F0"/>
                </a:solidFill>
                <a:latin typeface="Comic Sans MS" pitchFamily="66" charset="0"/>
              </a:rPr>
              <a:t>Jeremiah began this message during Josiah’s reformation years!</a:t>
            </a:r>
          </a:p>
        </p:txBody>
      </p:sp>
      <p:sp>
        <p:nvSpPr>
          <p:cNvPr id="8" name="Content Placeholder 2"/>
          <p:cNvSpPr txBox="1">
            <a:spLocks/>
          </p:cNvSpPr>
          <p:nvPr/>
        </p:nvSpPr>
        <p:spPr>
          <a:xfrm>
            <a:off x="152400" y="3429000"/>
            <a:ext cx="8839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Comic Sans MS" pitchFamily="66" charset="0"/>
                <a:ea typeface="+mn-ea"/>
                <a:cs typeface="+mn-cs"/>
              </a:rPr>
              <a:t>Once the Babylonians arrived in 4</a:t>
            </a:r>
            <a:r>
              <a:rPr kumimoji="0" lang="en-US" sz="2800" b="1" i="0" u="none" strike="noStrike" kern="1200" cap="none" spc="0" normalizeH="0" baseline="30000" noProof="0" dirty="0" smtClean="0">
                <a:ln>
                  <a:noFill/>
                </a:ln>
                <a:solidFill>
                  <a:srgbClr val="7030A0"/>
                </a:solidFill>
                <a:effectLst/>
                <a:uLnTx/>
                <a:uFillTx/>
                <a:latin typeface="Comic Sans MS" pitchFamily="66" charset="0"/>
                <a:ea typeface="+mn-ea"/>
                <a:cs typeface="+mn-cs"/>
              </a:rPr>
              <a:t>th</a:t>
            </a:r>
            <a:r>
              <a:rPr kumimoji="0" lang="en-US" sz="2800" b="1" i="0" u="none" strike="noStrike" kern="1200" cap="none" spc="0" normalizeH="0" baseline="0" noProof="0" dirty="0" smtClean="0">
                <a:ln>
                  <a:noFill/>
                </a:ln>
                <a:solidFill>
                  <a:srgbClr val="7030A0"/>
                </a:solidFill>
                <a:effectLst/>
                <a:uLnTx/>
                <a:uFillTx/>
                <a:latin typeface="Comic Sans MS" pitchFamily="66" charset="0"/>
                <a:ea typeface="+mn-ea"/>
                <a:cs typeface="+mn-cs"/>
              </a:rPr>
              <a:t> of Jehoiakim, Jeremiah was vindicated &amp; his message changed</a:t>
            </a:r>
            <a:r>
              <a:rPr kumimoji="0" lang="en-US" sz="2800" b="1" i="0" u="none" strike="noStrike" kern="1200" cap="none" spc="0" normalizeH="0" noProof="0" dirty="0" smtClean="0">
                <a:ln>
                  <a:noFill/>
                </a:ln>
                <a:solidFill>
                  <a:srgbClr val="7030A0"/>
                </a:solidFill>
                <a:effectLst/>
                <a:uLnTx/>
                <a:uFillTx/>
                <a:latin typeface="Comic Sans MS" pitchFamily="66" charset="0"/>
                <a:ea typeface="+mn-ea"/>
                <a:cs typeface="+mn-cs"/>
              </a:rPr>
              <a:t> to: “surrender &amp; go to Babylon”</a:t>
            </a:r>
            <a:endParaRPr kumimoji="0" lang="en-US" sz="2800" b="1" i="0" u="none" strike="noStrike" kern="1200" cap="none" spc="0" normalizeH="0" baseline="0" noProof="0" dirty="0" smtClean="0">
              <a:ln>
                <a:noFill/>
              </a:ln>
              <a:solidFill>
                <a:srgbClr val="7030A0"/>
              </a:solidFill>
              <a:effectLst/>
              <a:uLnTx/>
              <a:uFillTx/>
              <a:latin typeface="Comic Sans MS" pitchFamily="66" charset="0"/>
              <a:ea typeface="+mn-ea"/>
              <a:cs typeface="+mn-cs"/>
            </a:endParaRPr>
          </a:p>
        </p:txBody>
      </p:sp>
      <p:pic>
        <p:nvPicPr>
          <p:cNvPr id="20482" name="Picture 2" descr="https://encrypted-tbn1.google.com/images?q=tbn:ANd9GcTz7-kDXjnf-odgOIvj5MrbveLkie2OjB8X0_-J9UFQfYKBWspcjA"/>
          <p:cNvPicPr>
            <a:picLocks noChangeAspect="1" noChangeArrowheads="1"/>
          </p:cNvPicPr>
          <p:nvPr/>
        </p:nvPicPr>
        <p:blipFill>
          <a:blip r:embed="rId3" cstate="print"/>
          <a:srcRect/>
          <a:stretch>
            <a:fillRect/>
          </a:stretch>
        </p:blipFill>
        <p:spPr bwMode="auto">
          <a:xfrm>
            <a:off x="152400" y="4800600"/>
            <a:ext cx="1943100" cy="19431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6324600" cy="1143000"/>
          </a:xfrm>
        </p:spPr>
        <p:txBody>
          <a:bodyPr>
            <a:normAutofit fontScale="90000"/>
          </a:bodyPr>
          <a:lstStyle/>
          <a:p>
            <a:pPr eaLnBrk="1" hangingPunct="1"/>
            <a:r>
              <a:rPr lang="en-US" sz="4000" b="1" dirty="0" smtClean="0">
                <a:solidFill>
                  <a:srgbClr val="FF0000"/>
                </a:solidFill>
                <a:latin typeface="Comic Sans MS" pitchFamily="66" charset="0"/>
              </a:rPr>
              <a:t>Christadelphian Resources on Jeremiah</a:t>
            </a:r>
          </a:p>
        </p:txBody>
      </p:sp>
      <p:sp>
        <p:nvSpPr>
          <p:cNvPr id="4099" name="Rectangle 3"/>
          <p:cNvSpPr>
            <a:spLocks noGrp="1" noChangeArrowheads="1"/>
          </p:cNvSpPr>
          <p:nvPr>
            <p:ph type="body" idx="1"/>
          </p:nvPr>
        </p:nvSpPr>
        <p:spPr>
          <a:xfrm>
            <a:off x="228600" y="1447800"/>
            <a:ext cx="8382000" cy="2286000"/>
          </a:xfrm>
        </p:spPr>
        <p:txBody>
          <a:bodyPr/>
          <a:lstStyle/>
          <a:p>
            <a:pPr eaLnBrk="1" hangingPunct="1">
              <a:lnSpc>
                <a:spcPct val="90000"/>
              </a:lnSpc>
            </a:pPr>
            <a:r>
              <a:rPr lang="en-US" dirty="0" smtClean="0"/>
              <a:t>Jeremiah – by C. C. Walker</a:t>
            </a:r>
          </a:p>
          <a:p>
            <a:pPr eaLnBrk="1" hangingPunct="1">
              <a:lnSpc>
                <a:spcPct val="90000"/>
              </a:lnSpc>
            </a:pPr>
            <a:r>
              <a:rPr lang="en-US" dirty="0" smtClean="0"/>
              <a:t>Of Whom the World was not Worthy – by HAW</a:t>
            </a:r>
          </a:p>
          <a:p>
            <a:pPr eaLnBrk="1" hangingPunct="1">
              <a:lnSpc>
                <a:spcPct val="90000"/>
              </a:lnSpc>
            </a:pPr>
            <a:r>
              <a:rPr lang="en-US" dirty="0" smtClean="0"/>
              <a:t>“Friends of Jeremiah” in Testimony Magazine</a:t>
            </a:r>
          </a:p>
          <a:p>
            <a:pPr eaLnBrk="1" hangingPunct="1">
              <a:lnSpc>
                <a:spcPct val="90000"/>
              </a:lnSpc>
            </a:pPr>
            <a:r>
              <a:rPr lang="en-US" dirty="0" smtClean="0"/>
              <a:t>Speaker’s commentary [edited by F. C. Cook] </a:t>
            </a:r>
          </a:p>
        </p:txBody>
      </p:sp>
      <p:sp>
        <p:nvSpPr>
          <p:cNvPr id="4100" name="Text Box 5"/>
          <p:cNvSpPr txBox="1">
            <a:spLocks noChangeArrowheads="1"/>
          </p:cNvSpPr>
          <p:nvPr/>
        </p:nvSpPr>
        <p:spPr bwMode="auto">
          <a:xfrm>
            <a:off x="1981200" y="3810000"/>
            <a:ext cx="6934200" cy="1138773"/>
          </a:xfrm>
          <a:prstGeom prst="rect">
            <a:avLst/>
          </a:prstGeom>
          <a:noFill/>
          <a:ln w="9525">
            <a:noFill/>
            <a:miter lim="800000"/>
            <a:headEnd/>
            <a:tailEnd/>
          </a:ln>
        </p:spPr>
        <p:txBody>
          <a:bodyPr wrap="square">
            <a:spAutoFit/>
          </a:bodyPr>
          <a:lstStyle/>
          <a:p>
            <a:pPr algn="ctr"/>
            <a:r>
              <a:rPr lang="en-US" sz="4000" b="1" i="1" dirty="0" smtClean="0">
                <a:solidFill>
                  <a:srgbClr val="0000CC"/>
                </a:solidFill>
                <a:latin typeface="Comic Sans MS" pitchFamily="66" charset="0"/>
              </a:rPr>
              <a:t>For the audio learners:</a:t>
            </a:r>
          </a:p>
          <a:p>
            <a:pPr algn="ctr"/>
            <a:r>
              <a:rPr lang="en-US" sz="2800" b="1" i="1" dirty="0" smtClean="0">
                <a:solidFill>
                  <a:srgbClr val="00B050"/>
                </a:solidFill>
                <a:latin typeface="Comic Sans MS" pitchFamily="66" charset="0"/>
              </a:rPr>
              <a:t>Check out www.LivoniaTapes.com</a:t>
            </a:r>
            <a:endParaRPr lang="en-US" sz="2800" b="1" i="1" dirty="0">
              <a:solidFill>
                <a:srgbClr val="00B050"/>
              </a:solidFill>
              <a:latin typeface="Comic Sans MS" pitchFamily="66" charset="0"/>
            </a:endParaRPr>
          </a:p>
        </p:txBody>
      </p:sp>
      <p:pic>
        <p:nvPicPr>
          <p:cNvPr id="1028" name="Picture 4"/>
          <p:cNvPicPr>
            <a:picLocks noChangeAspect="1" noChangeArrowheads="1"/>
          </p:cNvPicPr>
          <p:nvPr/>
        </p:nvPicPr>
        <p:blipFill>
          <a:blip r:embed="rId3" cstate="print"/>
          <a:srcRect/>
          <a:stretch>
            <a:fillRect/>
          </a:stretch>
        </p:blipFill>
        <p:spPr bwMode="auto">
          <a:xfrm>
            <a:off x="381000" y="4343400"/>
            <a:ext cx="2143125" cy="2143125"/>
          </a:xfrm>
          <a:prstGeom prst="rect">
            <a:avLst/>
          </a:prstGeom>
          <a:noFill/>
          <a:ln w="9525">
            <a:noFill/>
            <a:miter lim="800000"/>
            <a:headEnd/>
            <a:tailEnd/>
          </a:ln>
        </p:spPr>
      </p:pic>
      <p:sp>
        <p:nvSpPr>
          <p:cNvPr id="8" name="Rectangle 3"/>
          <p:cNvSpPr txBox="1">
            <a:spLocks noChangeArrowheads="1"/>
          </p:cNvSpPr>
          <p:nvPr/>
        </p:nvSpPr>
        <p:spPr>
          <a:xfrm>
            <a:off x="3124200" y="5029200"/>
            <a:ext cx="4876800" cy="13716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 Classes by Ron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Cowie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t>7 Classes by John Martin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6 classes I</a:t>
            </a:r>
            <a:r>
              <a:rPr kumimoji="0" lang="en-US" sz="3200" b="0" i="0" u="none" strike="noStrike" kern="1200" cap="none" spc="0" normalizeH="0" noProof="0" dirty="0" smtClean="0">
                <a:ln>
                  <a:noFill/>
                </a:ln>
                <a:solidFill>
                  <a:schemeClr val="tx1"/>
                </a:solidFill>
                <a:effectLst/>
                <a:uLnTx/>
                <a:uFillTx/>
                <a:latin typeface="+mn-lt"/>
                <a:ea typeface="+mn-ea"/>
                <a:cs typeface="+mn-cs"/>
              </a:rPr>
              <a:t> did at Hanover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338" name="Picture 2" descr="https://encrypted-tbn2.google.com/images?q=tbn:ANd9GcQpS440uVaiNtuH6cifmQwQn-BObrIc4H4MahjIOXJDYFjR0Zmj"/>
          <p:cNvPicPr>
            <a:picLocks noChangeAspect="1" noChangeArrowheads="1"/>
          </p:cNvPicPr>
          <p:nvPr/>
        </p:nvPicPr>
        <p:blipFill>
          <a:blip r:embed="rId4" cstate="print"/>
          <a:srcRect/>
          <a:stretch>
            <a:fillRect/>
          </a:stretch>
        </p:blipFill>
        <p:spPr bwMode="auto">
          <a:xfrm>
            <a:off x="7391400" y="152400"/>
            <a:ext cx="1200150" cy="18266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wipe(down)">
                                      <p:cBhvr>
                                        <p:cTn id="23" dur="580">
                                          <p:stCondLst>
                                            <p:cond delay="0"/>
                                          </p:stCondLst>
                                        </p:cTn>
                                        <p:tgtEl>
                                          <p:spTgt spid="4100"/>
                                        </p:tgtEl>
                                      </p:cBhvr>
                                    </p:animEffect>
                                    <p:anim calcmode="lin" valueType="num">
                                      <p:cBhvr>
                                        <p:cTn id="24"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0"/>
                                        </p:tgtEl>
                                      </p:cBhvr>
                                      <p:to x="100000" y="60000"/>
                                    </p:animScale>
                                    <p:animScale>
                                      <p:cBhvr>
                                        <p:cTn id="30" dur="166" decel="50000">
                                          <p:stCondLst>
                                            <p:cond delay="676"/>
                                          </p:stCondLst>
                                        </p:cTn>
                                        <p:tgtEl>
                                          <p:spTgt spid="4100"/>
                                        </p:tgtEl>
                                      </p:cBhvr>
                                      <p:to x="100000" y="100000"/>
                                    </p:animScale>
                                    <p:animScale>
                                      <p:cBhvr>
                                        <p:cTn id="31" dur="26">
                                          <p:stCondLst>
                                            <p:cond delay="1312"/>
                                          </p:stCondLst>
                                        </p:cTn>
                                        <p:tgtEl>
                                          <p:spTgt spid="4100"/>
                                        </p:tgtEl>
                                      </p:cBhvr>
                                      <p:to x="100000" y="80000"/>
                                    </p:animScale>
                                    <p:animScale>
                                      <p:cBhvr>
                                        <p:cTn id="32" dur="166" decel="50000">
                                          <p:stCondLst>
                                            <p:cond delay="1338"/>
                                          </p:stCondLst>
                                        </p:cTn>
                                        <p:tgtEl>
                                          <p:spTgt spid="4100"/>
                                        </p:tgtEl>
                                      </p:cBhvr>
                                      <p:to x="100000" y="100000"/>
                                    </p:animScale>
                                    <p:animScale>
                                      <p:cBhvr>
                                        <p:cTn id="33" dur="26">
                                          <p:stCondLst>
                                            <p:cond delay="1642"/>
                                          </p:stCondLst>
                                        </p:cTn>
                                        <p:tgtEl>
                                          <p:spTgt spid="4100"/>
                                        </p:tgtEl>
                                      </p:cBhvr>
                                      <p:to x="100000" y="90000"/>
                                    </p:animScale>
                                    <p:animScale>
                                      <p:cBhvr>
                                        <p:cTn id="34" dur="166" decel="50000">
                                          <p:stCondLst>
                                            <p:cond delay="1668"/>
                                          </p:stCondLst>
                                        </p:cTn>
                                        <p:tgtEl>
                                          <p:spTgt spid="4100"/>
                                        </p:tgtEl>
                                      </p:cBhvr>
                                      <p:to x="100000" y="100000"/>
                                    </p:animScale>
                                    <p:animScale>
                                      <p:cBhvr>
                                        <p:cTn id="35" dur="26">
                                          <p:stCondLst>
                                            <p:cond delay="1808"/>
                                          </p:stCondLst>
                                        </p:cTn>
                                        <p:tgtEl>
                                          <p:spTgt spid="4100"/>
                                        </p:tgtEl>
                                      </p:cBhvr>
                                      <p:to x="100000" y="95000"/>
                                    </p:animScale>
                                    <p:animScale>
                                      <p:cBhvr>
                                        <p:cTn id="36" dur="166" decel="50000">
                                          <p:stCondLst>
                                            <p:cond delay="1834"/>
                                          </p:stCondLst>
                                        </p:cTn>
                                        <p:tgtEl>
                                          <p:spTgt spid="410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0"/>
            <a:ext cx="6248400" cy="868363"/>
          </a:xfrm>
        </p:spPr>
        <p:txBody>
          <a:bodyPr>
            <a:normAutofit fontScale="90000"/>
          </a:bodyPr>
          <a:lstStyle/>
          <a:p>
            <a:pPr eaLnBrk="1" hangingPunct="1"/>
            <a:r>
              <a:rPr lang="en-US" sz="3400" b="1" dirty="0" smtClean="0">
                <a:solidFill>
                  <a:srgbClr val="00B0F0"/>
                </a:solidFill>
                <a:latin typeface="Comic Sans MS" pitchFamily="66" charset="0"/>
              </a:rPr>
              <a:t>“Prophet to the Nations” (1:5)</a:t>
            </a:r>
          </a:p>
        </p:txBody>
      </p:sp>
      <p:sp>
        <p:nvSpPr>
          <p:cNvPr id="9219" name="Rectangle 3"/>
          <p:cNvSpPr>
            <a:spLocks noGrp="1" noChangeArrowheads="1"/>
          </p:cNvSpPr>
          <p:nvPr>
            <p:ph type="body" idx="1"/>
          </p:nvPr>
        </p:nvSpPr>
        <p:spPr>
          <a:xfrm>
            <a:off x="457200" y="1752600"/>
            <a:ext cx="8229600" cy="4221163"/>
          </a:xfrm>
        </p:spPr>
        <p:txBody>
          <a:bodyPr/>
          <a:lstStyle/>
          <a:p>
            <a:pPr algn="ctr" eaLnBrk="1" hangingPunct="1">
              <a:buFontTx/>
              <a:buNone/>
            </a:pPr>
            <a:r>
              <a:rPr lang="en-US" b="1" dirty="0" smtClean="0">
                <a:solidFill>
                  <a:srgbClr val="0000CC"/>
                </a:solidFill>
              </a:rPr>
              <a:t>Jeremiah’s message to the nations:</a:t>
            </a:r>
            <a:endParaRPr lang="en-US" dirty="0" smtClean="0">
              <a:solidFill>
                <a:srgbClr val="0000CC"/>
              </a:solidFill>
            </a:endParaRPr>
          </a:p>
          <a:p>
            <a:pPr eaLnBrk="1" hangingPunct="1">
              <a:buFontTx/>
              <a:buNone/>
            </a:pPr>
            <a:r>
              <a:rPr lang="en-US" dirty="0" smtClean="0"/>
              <a:t>1) Yahweh is the one responsible for Judah’s destruction, not the idols of the other nations or their kings (4:16; 6:18; 27:1-8; 40:2-3)</a:t>
            </a:r>
          </a:p>
          <a:p>
            <a:pPr eaLnBrk="1" hangingPunct="1">
              <a:buFontTx/>
              <a:buNone/>
            </a:pPr>
            <a:r>
              <a:rPr lang="en-US" dirty="0" smtClean="0"/>
              <a:t>2) The nations will in turn be destroyed because of their proud boastings against Yahweh (25:17-38)</a:t>
            </a:r>
          </a:p>
        </p:txBody>
      </p:sp>
      <p:sp>
        <p:nvSpPr>
          <p:cNvPr id="4" name="Rectangle 2"/>
          <p:cNvSpPr txBox="1">
            <a:spLocks noChangeArrowheads="1"/>
          </p:cNvSpPr>
          <p:nvPr/>
        </p:nvSpPr>
        <p:spPr bwMode="auto">
          <a:xfrm>
            <a:off x="457200" y="0"/>
            <a:ext cx="6019800" cy="868363"/>
          </a:xfrm>
          <a:prstGeom prst="rect">
            <a:avLst/>
          </a:prstGeom>
          <a:noFill/>
          <a:ln w="9525">
            <a:noFill/>
            <a:miter lim="800000"/>
            <a:headEnd/>
            <a:tailEnd/>
          </a:ln>
        </p:spPr>
        <p:txBody>
          <a:bodyPr anchor="ctr"/>
          <a:lstStyle/>
          <a:p>
            <a:pPr algn="ctr">
              <a:defRPr/>
            </a:pPr>
            <a:r>
              <a:rPr lang="en-US" sz="4800" b="1" kern="0" dirty="0">
                <a:solidFill>
                  <a:srgbClr val="FF3300"/>
                </a:solidFill>
                <a:latin typeface="+mj-lt"/>
                <a:ea typeface="+mj-ea"/>
                <a:cs typeface="+mj-cs"/>
              </a:rPr>
              <a:t>Jeremiah’s Mission:</a:t>
            </a:r>
          </a:p>
        </p:txBody>
      </p:sp>
      <p:sp>
        <p:nvSpPr>
          <p:cNvPr id="5" name="Rectangle 2"/>
          <p:cNvSpPr txBox="1">
            <a:spLocks noChangeArrowheads="1"/>
          </p:cNvSpPr>
          <p:nvPr/>
        </p:nvSpPr>
        <p:spPr bwMode="auto">
          <a:xfrm>
            <a:off x="228600" y="5791200"/>
            <a:ext cx="8229600" cy="868363"/>
          </a:xfrm>
          <a:prstGeom prst="rect">
            <a:avLst/>
          </a:prstGeom>
          <a:noFill/>
          <a:ln w="9525">
            <a:noFill/>
            <a:miter lim="800000"/>
            <a:headEnd/>
            <a:tailEnd/>
          </a:ln>
        </p:spPr>
        <p:txBody>
          <a:bodyPr anchor="ctr"/>
          <a:lstStyle/>
          <a:p>
            <a:pPr algn="ctr">
              <a:defRPr/>
            </a:pPr>
            <a:r>
              <a:rPr lang="en-US" sz="3400" b="1" kern="0" dirty="0">
                <a:solidFill>
                  <a:srgbClr val="CC6600"/>
                </a:solidFill>
                <a:latin typeface="Comic Sans MS" pitchFamily="66" charset="0"/>
                <a:ea typeface="+mj-ea"/>
                <a:cs typeface="+mj-cs"/>
              </a:rPr>
              <a:t>Daniel delivered a similar message: </a:t>
            </a:r>
            <a:r>
              <a:rPr lang="en-US" sz="2800" b="1" kern="0" dirty="0">
                <a:solidFill>
                  <a:srgbClr val="00B050"/>
                </a:solidFill>
                <a:latin typeface="Comic Sans MS" pitchFamily="66" charset="0"/>
                <a:ea typeface="+mj-ea"/>
                <a:cs typeface="+mj-cs"/>
              </a:rPr>
              <a:t>“Most High rules in the kingdoms of men” </a:t>
            </a:r>
            <a:endParaRPr lang="en-US" sz="3400" b="1" kern="0" dirty="0">
              <a:solidFill>
                <a:srgbClr val="00B050"/>
              </a:solidFill>
              <a:latin typeface="Comic Sans MS" pitchFamily="66" charset="0"/>
              <a:ea typeface="+mj-ea"/>
              <a:cs typeface="+mj-cs"/>
            </a:endParaRPr>
          </a:p>
        </p:txBody>
      </p:sp>
      <p:pic>
        <p:nvPicPr>
          <p:cNvPr id="93186" name="Picture 2" descr="https://encrypted-tbn2.google.com/images?q=tbn:ANd9GcTwZc6Er6a9BxR7-uVCPzyjeVg7otZjLtcBY1sPQ5dAc4ZwZij5MA"/>
          <p:cNvPicPr>
            <a:picLocks noChangeAspect="1" noChangeArrowheads="1"/>
          </p:cNvPicPr>
          <p:nvPr/>
        </p:nvPicPr>
        <p:blipFill>
          <a:blip r:embed="rId2" cstate="print"/>
          <a:srcRect/>
          <a:stretch>
            <a:fillRect/>
          </a:stretch>
        </p:blipFill>
        <p:spPr bwMode="auto">
          <a:xfrm>
            <a:off x="6629400" y="228600"/>
            <a:ext cx="2286000" cy="14859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s://encrypted-tbn2.google.com/images?q=tbn:ANd9GcTfzJAaXCIQ_WZbgr3B7EM7SD72kJJMzkvXlq8xvngcyku3VFSH"/>
          <p:cNvPicPr>
            <a:picLocks noChangeAspect="1" noChangeArrowheads="1"/>
          </p:cNvPicPr>
          <p:nvPr/>
        </p:nvPicPr>
        <p:blipFill>
          <a:blip r:embed="rId2" cstate="print"/>
          <a:srcRect/>
          <a:stretch>
            <a:fillRect/>
          </a:stretch>
        </p:blipFill>
        <p:spPr bwMode="auto">
          <a:xfrm>
            <a:off x="7128387" y="0"/>
            <a:ext cx="1710813" cy="1600200"/>
          </a:xfrm>
          <a:prstGeom prst="rect">
            <a:avLst/>
          </a:prstGeom>
          <a:noFill/>
        </p:spPr>
      </p:pic>
      <p:sp>
        <p:nvSpPr>
          <p:cNvPr id="9218" name="Title 1"/>
          <p:cNvSpPr>
            <a:spLocks noGrp="1"/>
          </p:cNvSpPr>
          <p:nvPr>
            <p:ph type="title"/>
          </p:nvPr>
        </p:nvSpPr>
        <p:spPr>
          <a:xfrm>
            <a:off x="2514600" y="0"/>
            <a:ext cx="4343400" cy="1219200"/>
          </a:xfrm>
        </p:spPr>
        <p:txBody>
          <a:bodyPr>
            <a:normAutofit fontScale="90000"/>
          </a:bodyPr>
          <a:lstStyle/>
          <a:p>
            <a:r>
              <a:rPr lang="en-US" sz="4000" b="1" dirty="0" smtClean="0">
                <a:solidFill>
                  <a:srgbClr val="FF0000"/>
                </a:solidFill>
              </a:rPr>
              <a:t>Jeremiah had no credibility </a:t>
            </a:r>
            <a:r>
              <a:rPr lang="en-US" sz="3200" b="1" dirty="0" smtClean="0">
                <a:solidFill>
                  <a:srgbClr val="FF0000"/>
                </a:solidFill>
              </a:rPr>
              <a:t>(1:13-17)</a:t>
            </a:r>
            <a:endParaRPr lang="en-US" b="1" dirty="0" smtClean="0">
              <a:solidFill>
                <a:srgbClr val="FF0000"/>
              </a:solidFill>
            </a:endParaRPr>
          </a:p>
        </p:txBody>
      </p:sp>
      <p:sp>
        <p:nvSpPr>
          <p:cNvPr id="9219" name="Content Placeholder 2"/>
          <p:cNvSpPr>
            <a:spLocks noGrp="1"/>
          </p:cNvSpPr>
          <p:nvPr>
            <p:ph idx="1"/>
          </p:nvPr>
        </p:nvSpPr>
        <p:spPr>
          <a:xfrm>
            <a:off x="457200" y="1219200"/>
            <a:ext cx="8229600" cy="4876800"/>
          </a:xfrm>
        </p:spPr>
        <p:txBody>
          <a:bodyPr>
            <a:normAutofit lnSpcReduction="10000"/>
          </a:bodyPr>
          <a:lstStyle/>
          <a:p>
            <a:pPr marL="0" indent="169863">
              <a:buFontTx/>
              <a:buNone/>
            </a:pPr>
            <a:r>
              <a:rPr lang="en-US" sz="2000" dirty="0" smtClean="0"/>
              <a:t>13  And the word of the LORD came to me the second time,                         saying, "What do you see?" And I said, "I see a boiling pot, and </a:t>
            </a:r>
            <a:r>
              <a:rPr lang="en-US" sz="2000" b="1" i="1" dirty="0" smtClean="0">
                <a:solidFill>
                  <a:srgbClr val="0000CC"/>
                </a:solidFill>
              </a:rPr>
              <a:t>it is facing away from the north.“    </a:t>
            </a:r>
            <a:r>
              <a:rPr lang="en-US" sz="2000" dirty="0" smtClean="0"/>
              <a:t>[KJV error: </a:t>
            </a:r>
            <a:r>
              <a:rPr lang="en-US" sz="2000" i="1" dirty="0" smtClean="0"/>
              <a:t>“toward the north”]</a:t>
            </a:r>
          </a:p>
          <a:p>
            <a:pPr marL="0" indent="169863">
              <a:buFontTx/>
              <a:buNone/>
            </a:pPr>
            <a:r>
              <a:rPr lang="en-US" sz="2000" dirty="0" smtClean="0"/>
              <a:t>14  Then the LORD said to me: "</a:t>
            </a:r>
            <a:r>
              <a:rPr lang="en-US" sz="2000" b="1" i="1" dirty="0" smtClean="0">
                <a:solidFill>
                  <a:srgbClr val="0000CC"/>
                </a:solidFill>
              </a:rPr>
              <a:t>Out of the north calamity shall break forth on all the inhabitants of the land.</a:t>
            </a:r>
          </a:p>
          <a:p>
            <a:pPr marL="0" indent="169863">
              <a:buFontTx/>
              <a:buNone/>
            </a:pPr>
            <a:r>
              <a:rPr lang="en-US" sz="2000" dirty="0" smtClean="0"/>
              <a:t>15  For behold, I am calling all the families of the kingdoms of the north," says the LORD; "They shall come and each one set his throne at the entrance of the gates of Jerusalem, against all its walls all around, and against all the cities of Judah.</a:t>
            </a:r>
          </a:p>
          <a:p>
            <a:pPr marL="0" indent="169863">
              <a:buFontTx/>
              <a:buNone/>
            </a:pPr>
            <a:r>
              <a:rPr lang="en-US" sz="2000" dirty="0" smtClean="0"/>
              <a:t>16  I will utter My judgments against them concerning all their wickedness, because they have forsaken Me, burned incense to other gods, and worshiped the works of their own hands.</a:t>
            </a:r>
          </a:p>
          <a:p>
            <a:pPr marL="0" indent="169863">
              <a:buFontTx/>
              <a:buNone/>
            </a:pPr>
            <a:r>
              <a:rPr lang="en-US" sz="2000" dirty="0" smtClean="0"/>
              <a:t>17  "Therefore prepare yourself and arise, and speak to them all that I command you. Do not be dismayed before their faces, lest I dismay you before them.</a:t>
            </a:r>
          </a:p>
          <a:p>
            <a:pPr marL="0" indent="169863">
              <a:buFontTx/>
              <a:buNone/>
            </a:pPr>
            <a:endParaRPr lang="en-US" sz="2000" dirty="0" smtClean="0"/>
          </a:p>
        </p:txBody>
      </p:sp>
      <p:sp>
        <p:nvSpPr>
          <p:cNvPr id="4" name="Title 1"/>
          <p:cNvSpPr txBox="1">
            <a:spLocks/>
          </p:cNvSpPr>
          <p:nvPr/>
        </p:nvSpPr>
        <p:spPr bwMode="auto">
          <a:xfrm>
            <a:off x="381000" y="5791200"/>
            <a:ext cx="8458200" cy="838200"/>
          </a:xfrm>
          <a:prstGeom prst="rect">
            <a:avLst/>
          </a:prstGeom>
          <a:noFill/>
          <a:ln w="9525">
            <a:noFill/>
            <a:miter lim="800000"/>
            <a:headEnd/>
            <a:tailEnd/>
          </a:ln>
        </p:spPr>
        <p:txBody>
          <a:bodyPr anchor="ctr"/>
          <a:lstStyle/>
          <a:p>
            <a:pPr algn="ctr" eaLnBrk="0" hangingPunct="0">
              <a:defRPr/>
            </a:pPr>
            <a:r>
              <a:rPr lang="en-US" sz="2400" b="1" kern="0" dirty="0">
                <a:solidFill>
                  <a:srgbClr val="00B050"/>
                </a:solidFill>
                <a:latin typeface="Comic Sans MS" pitchFamily="66" charset="0"/>
                <a:ea typeface="+mj-ea"/>
                <a:cs typeface="+mj-cs"/>
              </a:rPr>
              <a:t>Egypt was the power of the day!  The people couldn’t see how a northern power would capture them.</a:t>
            </a:r>
            <a:endParaRPr lang="en-US" sz="2800" b="1" kern="0" dirty="0">
              <a:solidFill>
                <a:srgbClr val="00B050"/>
              </a:solidFill>
              <a:latin typeface="Comic Sans MS" pitchFamily="66" charset="0"/>
              <a:ea typeface="+mj-ea"/>
              <a:cs typeface="+mj-cs"/>
            </a:endParaRPr>
          </a:p>
        </p:txBody>
      </p:sp>
      <p:pic>
        <p:nvPicPr>
          <p:cNvPr id="94212" name="Picture 4" descr="https://encrypted-tbn1.google.com/images?q=tbn:ANd9GcQEjizo7J3GXEZ37UOVRnxYtC3-DZzsWGGxzum6i4ApiW-2NqrQ7Q"/>
          <p:cNvPicPr>
            <a:picLocks noChangeAspect="1" noChangeArrowheads="1"/>
          </p:cNvPicPr>
          <p:nvPr/>
        </p:nvPicPr>
        <p:blipFill>
          <a:blip r:embed="rId3" cstate="print"/>
          <a:srcRect t="32000" b="32444"/>
          <a:stretch>
            <a:fillRect/>
          </a:stretch>
        </p:blipFill>
        <p:spPr bwMode="auto">
          <a:xfrm>
            <a:off x="228600" y="304800"/>
            <a:ext cx="2143125" cy="762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14338" name="Picture 2" descr="http://3.bp.blogspot.com/_Tr9mBI2zrjQ/TGrzfTL9UeI/AAAAAAAAFhY/goDxlpbOwNo/s1600/BABYLON-EGYPTIAN+EMPIRE+600+B.C10X8.JPG"/>
          <p:cNvPicPr>
            <a:picLocks noChangeAspect="1" noChangeArrowheads="1"/>
          </p:cNvPicPr>
          <p:nvPr/>
        </p:nvPicPr>
        <p:blipFill>
          <a:blip r:embed="rId3" cstate="print"/>
          <a:srcRect/>
          <a:stretch>
            <a:fillRect/>
          </a:stretch>
        </p:blipFill>
        <p:spPr bwMode="auto">
          <a:xfrm>
            <a:off x="0" y="-1"/>
            <a:ext cx="9144000" cy="693726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838200"/>
            <a:ext cx="8229600" cy="1143000"/>
          </a:xfrm>
        </p:spPr>
        <p:txBody>
          <a:bodyPr>
            <a:normAutofit/>
          </a:bodyPr>
          <a:lstStyle/>
          <a:p>
            <a:pPr eaLnBrk="1" hangingPunct="1"/>
            <a:r>
              <a:rPr lang="en-US" sz="6000" b="1" dirty="0" smtClean="0">
                <a:solidFill>
                  <a:srgbClr val="663300"/>
                </a:solidFill>
              </a:rPr>
              <a:t>Jeremiah’s writings</a:t>
            </a:r>
          </a:p>
        </p:txBody>
      </p:sp>
      <p:sp>
        <p:nvSpPr>
          <p:cNvPr id="4099" name="Rectangle 3"/>
          <p:cNvSpPr>
            <a:spLocks noGrp="1" noChangeArrowheads="1"/>
          </p:cNvSpPr>
          <p:nvPr>
            <p:ph type="body" idx="1"/>
          </p:nvPr>
        </p:nvSpPr>
        <p:spPr>
          <a:xfrm>
            <a:off x="1447800" y="1828800"/>
            <a:ext cx="6248400" cy="3657600"/>
          </a:xfrm>
        </p:spPr>
        <p:txBody>
          <a:bodyPr/>
          <a:lstStyle/>
          <a:p>
            <a:pPr>
              <a:lnSpc>
                <a:spcPct val="90000"/>
              </a:lnSpc>
            </a:pPr>
            <a:r>
              <a:rPr lang="en-US" dirty="0" smtClean="0"/>
              <a:t>Some were written by Baruch (36:4: 45:1)</a:t>
            </a:r>
          </a:p>
          <a:p>
            <a:pPr eaLnBrk="1" hangingPunct="1">
              <a:lnSpc>
                <a:spcPct val="90000"/>
              </a:lnSpc>
            </a:pPr>
            <a:r>
              <a:rPr lang="en-US" dirty="0" smtClean="0"/>
              <a:t>Contain the most words of any prophet’s book of the Bible</a:t>
            </a:r>
          </a:p>
          <a:p>
            <a:pPr eaLnBrk="1" hangingPunct="1">
              <a:lnSpc>
                <a:spcPct val="90000"/>
              </a:lnSpc>
            </a:pPr>
            <a:r>
              <a:rPr lang="en-US" dirty="0" smtClean="0"/>
              <a:t>Cover a longer period of time than any other prophets</a:t>
            </a:r>
          </a:p>
        </p:txBody>
      </p:sp>
      <p:sp>
        <p:nvSpPr>
          <p:cNvPr id="4100" name="Text Box 5"/>
          <p:cNvSpPr txBox="1">
            <a:spLocks noChangeArrowheads="1"/>
          </p:cNvSpPr>
          <p:nvPr/>
        </p:nvSpPr>
        <p:spPr bwMode="auto">
          <a:xfrm>
            <a:off x="838200" y="4800600"/>
            <a:ext cx="74676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It’s time to get to know him &amp; understand his prophecy</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p:cNvPicPr>
            <a:picLocks noChangeAspect="1" noChangeArrowheads="1"/>
          </p:cNvPicPr>
          <p:nvPr/>
        </p:nvPicPr>
        <p:blipFill>
          <a:blip r:embed="rId2" cstate="print"/>
          <a:srcRect t="17392" r="1442" b="1450"/>
          <a:stretch>
            <a:fillRect/>
          </a:stretch>
        </p:blipFill>
        <p:spPr bwMode="auto">
          <a:xfrm>
            <a:off x="457200" y="2362200"/>
            <a:ext cx="3581400" cy="4267200"/>
          </a:xfrm>
          <a:prstGeom prst="rect">
            <a:avLst/>
          </a:prstGeom>
          <a:noFill/>
          <a:ln w="9525">
            <a:noFill/>
            <a:miter lim="800000"/>
            <a:headEnd/>
            <a:tailEnd/>
          </a:ln>
        </p:spPr>
      </p:pic>
      <p:sp>
        <p:nvSpPr>
          <p:cNvPr id="5" name="Rectangle 2"/>
          <p:cNvSpPr txBox="1">
            <a:spLocks noChangeArrowheads="1"/>
          </p:cNvSpPr>
          <p:nvPr/>
        </p:nvSpPr>
        <p:spPr bwMode="auto">
          <a:xfrm>
            <a:off x="76200" y="457200"/>
            <a:ext cx="4191000" cy="1447800"/>
          </a:xfrm>
          <a:prstGeom prst="rect">
            <a:avLst/>
          </a:prstGeom>
          <a:noFill/>
          <a:ln w="9525">
            <a:noFill/>
            <a:miter lim="800000"/>
            <a:headEnd/>
            <a:tailEnd/>
          </a:ln>
        </p:spPr>
        <p:txBody>
          <a:bodyPr anchor="ctr"/>
          <a:lstStyle/>
          <a:p>
            <a:pPr algn="ctr">
              <a:lnSpc>
                <a:spcPts val="6000"/>
              </a:lnSpc>
              <a:defRPr/>
            </a:pPr>
            <a:r>
              <a:rPr lang="en-US" sz="6000" b="1" kern="0" dirty="0" smtClean="0">
                <a:solidFill>
                  <a:srgbClr val="FF0000"/>
                </a:solidFill>
                <a:latin typeface="Comic Sans MS" pitchFamily="66" charset="0"/>
                <a:ea typeface="+mj-ea"/>
                <a:cs typeface="+mj-cs"/>
              </a:rPr>
              <a:t>Next Class</a:t>
            </a:r>
            <a:endParaRPr lang="en-US" sz="6000" b="1" kern="0" dirty="0">
              <a:solidFill>
                <a:srgbClr val="FF0000"/>
              </a:solidFill>
              <a:latin typeface="Comic Sans MS" pitchFamily="66" charset="0"/>
              <a:ea typeface="+mj-ea"/>
              <a:cs typeface="+mj-cs"/>
            </a:endParaRPr>
          </a:p>
        </p:txBody>
      </p:sp>
      <p:pic>
        <p:nvPicPr>
          <p:cNvPr id="5122" name="Picture 2" descr="https://encrypted-tbn1.google.com/images?q=tbn:ANd9GcSoEf2vsEAkgk09EAXk-68V-_LC-fmYQFx7M4bVr7NymJmI3K6isw"/>
          <p:cNvPicPr>
            <a:picLocks noChangeAspect="1" noChangeArrowheads="1"/>
          </p:cNvPicPr>
          <p:nvPr/>
        </p:nvPicPr>
        <p:blipFill>
          <a:blip r:embed="rId3" cstate="print"/>
          <a:srcRect/>
          <a:stretch>
            <a:fillRect/>
          </a:stretch>
        </p:blipFill>
        <p:spPr bwMode="auto">
          <a:xfrm>
            <a:off x="4419600" y="304800"/>
            <a:ext cx="4447386" cy="2895600"/>
          </a:xfrm>
          <a:prstGeom prst="rect">
            <a:avLst/>
          </a:prstGeom>
          <a:noFill/>
        </p:spPr>
      </p:pic>
      <p:sp>
        <p:nvSpPr>
          <p:cNvPr id="7" name="Rectangle 2"/>
          <p:cNvSpPr txBox="1">
            <a:spLocks noChangeArrowheads="1"/>
          </p:cNvSpPr>
          <p:nvPr/>
        </p:nvSpPr>
        <p:spPr bwMode="auto">
          <a:xfrm>
            <a:off x="5105400" y="3505200"/>
            <a:ext cx="33528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B050"/>
                </a:solidFill>
                <a:latin typeface="Comic Sans MS" pitchFamily="66" charset="0"/>
                <a:ea typeface="+mj-ea"/>
                <a:cs typeface="+mj-cs"/>
              </a:rPr>
              <a:t>Class 2: The Failure of the People</a:t>
            </a:r>
            <a:endParaRPr lang="en-US" sz="4400" b="1" kern="0" dirty="0">
              <a:solidFill>
                <a:srgbClr val="00B050"/>
              </a:solidFill>
              <a:latin typeface="Comic Sans MS" pitchFamily="66" charset="0"/>
              <a:ea typeface="+mj-ea"/>
              <a:cs typeface="+mj-cs"/>
            </a:endParaRPr>
          </a:p>
        </p:txBody>
      </p:sp>
    </p:spTree>
    <p:extLst>
      <p:ext uri="{BB962C8B-B14F-4D97-AF65-F5344CB8AC3E}">
        <p14:creationId xmlns:p14="http://schemas.microsoft.com/office/powerpoint/2010/main" val="25687076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49530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z="5400" b="1" dirty="0" smtClean="0">
                <a:solidFill>
                  <a:srgbClr val="0000CC"/>
                </a:solidFill>
              </a:rPr>
              <a:t>www.livoniatapes.com</a:t>
            </a:r>
            <a:endParaRPr lang="en-US" b="1" dirty="0">
              <a:solidFill>
                <a:srgbClr val="0000CC"/>
              </a:solidFill>
            </a:endParaRPr>
          </a:p>
        </p:txBody>
      </p:sp>
      <p:sp>
        <p:nvSpPr>
          <p:cNvPr id="3" name="Content Placeholder 2"/>
          <p:cNvSpPr>
            <a:spLocks noGrp="1"/>
          </p:cNvSpPr>
          <p:nvPr>
            <p:ph idx="1"/>
          </p:nvPr>
        </p:nvSpPr>
        <p:spPr/>
        <p:txBody>
          <a:bodyPr/>
          <a:lstStyle/>
          <a:p>
            <a:endParaRPr lang="en-US"/>
          </a:p>
        </p:txBody>
      </p:sp>
      <p:pic>
        <p:nvPicPr>
          <p:cNvPr id="15361" name="Picture 1"/>
          <p:cNvPicPr>
            <a:picLocks noChangeAspect="1" noChangeArrowheads="1"/>
          </p:cNvPicPr>
          <p:nvPr/>
        </p:nvPicPr>
        <p:blipFill>
          <a:blip r:embed="rId2" cstate="print"/>
          <a:srcRect l="5417" t="4667" r="8333" b="23333"/>
          <a:stretch>
            <a:fillRect/>
          </a:stretch>
        </p:blipFill>
        <p:spPr bwMode="auto">
          <a:xfrm>
            <a:off x="-57150" y="914400"/>
            <a:ext cx="9201150" cy="5943600"/>
          </a:xfrm>
          <a:prstGeom prst="rect">
            <a:avLst/>
          </a:prstGeom>
          <a:noFill/>
          <a:ln w="9525">
            <a:noFill/>
            <a:miter lim="800000"/>
            <a:headEnd/>
            <a:tailEnd/>
          </a:ln>
        </p:spPr>
      </p:pic>
    </p:spTree>
    <p:extLst>
      <p:ext uri="{BB962C8B-B14F-4D97-AF65-F5344CB8AC3E}">
        <p14:creationId xmlns:p14="http://schemas.microsoft.com/office/powerpoint/2010/main" val="3413880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5943600" cy="1143000"/>
          </a:xfrm>
        </p:spPr>
        <p:txBody>
          <a:bodyPr/>
          <a:lstStyle/>
          <a:p>
            <a:pPr eaLnBrk="1" hangingPunct="1"/>
            <a:r>
              <a:rPr lang="en-US" sz="4000" b="1" dirty="0" smtClean="0">
                <a:solidFill>
                  <a:srgbClr val="FF0000"/>
                </a:solidFill>
              </a:rPr>
              <a:t>Game Plan for 6 Classes</a:t>
            </a:r>
          </a:p>
        </p:txBody>
      </p:sp>
      <p:sp>
        <p:nvSpPr>
          <p:cNvPr id="4099" name="Rectangle 3"/>
          <p:cNvSpPr>
            <a:spLocks noGrp="1" noChangeArrowheads="1"/>
          </p:cNvSpPr>
          <p:nvPr>
            <p:ph type="body" idx="1"/>
          </p:nvPr>
        </p:nvSpPr>
        <p:spPr>
          <a:xfrm>
            <a:off x="609600" y="1219200"/>
            <a:ext cx="8077200" cy="3429000"/>
          </a:xfrm>
        </p:spPr>
        <p:txBody>
          <a:bodyPr>
            <a:normAutofit/>
          </a:bodyPr>
          <a:lstStyle/>
          <a:p>
            <a:pPr marL="514350" indent="-514350" eaLnBrk="1" hangingPunct="1">
              <a:lnSpc>
                <a:spcPct val="90000"/>
              </a:lnSpc>
              <a:buFont typeface="+mj-lt"/>
              <a:buAutoNum type="arabicPeriod"/>
            </a:pPr>
            <a:r>
              <a:rPr lang="en-US" dirty="0" smtClean="0"/>
              <a:t>Jeremiah re-directed by God</a:t>
            </a:r>
          </a:p>
          <a:p>
            <a:pPr marL="514350" indent="-514350" eaLnBrk="1" hangingPunct="1">
              <a:lnSpc>
                <a:spcPct val="90000"/>
              </a:lnSpc>
              <a:buFont typeface="+mj-lt"/>
              <a:buAutoNum type="arabicPeriod"/>
            </a:pPr>
            <a:r>
              <a:rPr lang="en-US" dirty="0" smtClean="0"/>
              <a:t>The failure of the People</a:t>
            </a:r>
          </a:p>
          <a:p>
            <a:pPr marL="514350" indent="-514350" eaLnBrk="1" hangingPunct="1">
              <a:lnSpc>
                <a:spcPct val="90000"/>
              </a:lnSpc>
              <a:buFont typeface="+mj-lt"/>
              <a:buAutoNum type="arabicPeriod"/>
            </a:pPr>
            <a:r>
              <a:rPr lang="en-US" dirty="0" smtClean="0"/>
              <a:t>Jeremiah’s Struggle with God’s plan</a:t>
            </a:r>
          </a:p>
          <a:p>
            <a:pPr marL="514350" indent="-514350" eaLnBrk="1" hangingPunct="1">
              <a:lnSpc>
                <a:spcPct val="90000"/>
              </a:lnSpc>
              <a:buFont typeface="+mj-lt"/>
              <a:buAutoNum type="arabicPeriod"/>
            </a:pPr>
            <a:r>
              <a:rPr lang="en-US" dirty="0" smtClean="0"/>
              <a:t>Jehoiakim: The King without a conscience</a:t>
            </a:r>
          </a:p>
          <a:p>
            <a:pPr marL="514350" indent="-514350" eaLnBrk="1" hangingPunct="1">
              <a:lnSpc>
                <a:spcPct val="90000"/>
              </a:lnSpc>
              <a:buFont typeface="+mj-lt"/>
              <a:buAutoNum type="arabicPeriod"/>
            </a:pPr>
            <a:r>
              <a:rPr lang="en-US" dirty="0" smtClean="0"/>
              <a:t>Rechabites: Faithful service to our Father</a:t>
            </a:r>
          </a:p>
          <a:p>
            <a:pPr marL="514350" indent="-514350" eaLnBrk="1" hangingPunct="1">
              <a:lnSpc>
                <a:spcPct val="90000"/>
              </a:lnSpc>
              <a:buFont typeface="+mj-lt"/>
              <a:buAutoNum type="arabicPeriod"/>
            </a:pPr>
            <a:r>
              <a:rPr lang="en-US" dirty="0" smtClean="0"/>
              <a:t>Zedekiah: The King without a Backbone</a:t>
            </a:r>
          </a:p>
        </p:txBody>
      </p:sp>
      <p:sp>
        <p:nvSpPr>
          <p:cNvPr id="4100" name="Text Box 5"/>
          <p:cNvSpPr txBox="1">
            <a:spLocks noChangeArrowheads="1"/>
          </p:cNvSpPr>
          <p:nvPr/>
        </p:nvSpPr>
        <p:spPr bwMode="auto">
          <a:xfrm>
            <a:off x="457200" y="48006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Jeremiah’s message:            </a:t>
            </a:r>
            <a:r>
              <a:rPr lang="en-US" sz="4000" b="1" dirty="0" smtClean="0">
                <a:solidFill>
                  <a:srgbClr val="00B050"/>
                </a:solidFill>
                <a:latin typeface="Comic Sans MS" pitchFamily="66" charset="0"/>
              </a:rPr>
              <a:t>Change Before the End Begins!</a:t>
            </a:r>
            <a:endParaRPr lang="en-US" sz="4000" b="1" dirty="0">
              <a:solidFill>
                <a:srgbClr val="00B050"/>
              </a:solidFill>
              <a:latin typeface="Comic Sans MS" pitchFamily="66" charset="0"/>
            </a:endParaRPr>
          </a:p>
        </p:txBody>
      </p:sp>
      <p:pic>
        <p:nvPicPr>
          <p:cNvPr id="16386" name="Picture 2" descr="https://encrypted-tbn0.google.com/images?q=tbn:ANd9GcTjtVhewDRpdVAKGgMQRwE11-fIr1Ccml42sgqKZMubAy6jbQ0gMg"/>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838200"/>
          </a:xfrm>
        </p:spPr>
        <p:txBody>
          <a:bodyPr/>
          <a:lstStyle/>
          <a:p>
            <a:pPr eaLnBrk="1" hangingPunct="1"/>
            <a:r>
              <a:rPr lang="en-US" b="1" smtClean="0">
                <a:solidFill>
                  <a:srgbClr val="FF3300"/>
                </a:solidFill>
              </a:rPr>
              <a:t>Kings before Jeremiah</a:t>
            </a:r>
          </a:p>
        </p:txBody>
      </p:sp>
      <p:sp>
        <p:nvSpPr>
          <p:cNvPr id="3075" name="Rectangle 3"/>
          <p:cNvSpPr>
            <a:spLocks noGrp="1" noChangeArrowheads="1"/>
          </p:cNvSpPr>
          <p:nvPr>
            <p:ph type="body" idx="1"/>
          </p:nvPr>
        </p:nvSpPr>
        <p:spPr>
          <a:xfrm>
            <a:off x="304800" y="762000"/>
            <a:ext cx="8534400" cy="4525963"/>
          </a:xfrm>
        </p:spPr>
        <p:txBody>
          <a:bodyPr/>
          <a:lstStyle/>
          <a:p>
            <a:pPr eaLnBrk="1" hangingPunct="1">
              <a:spcBef>
                <a:spcPct val="0"/>
              </a:spcBef>
              <a:buFontTx/>
              <a:buNone/>
            </a:pPr>
            <a:r>
              <a:rPr lang="en-US" sz="2400" b="1" dirty="0" smtClean="0">
                <a:solidFill>
                  <a:srgbClr val="0000CC"/>
                </a:solidFill>
              </a:rPr>
              <a:t>Hezekiah</a:t>
            </a:r>
            <a:r>
              <a:rPr lang="en-US" sz="2400" dirty="0" smtClean="0"/>
              <a:t> (29 years) responded to Micah’s warning (3:12; Jer 26:18)</a:t>
            </a:r>
          </a:p>
          <a:p>
            <a:pPr eaLnBrk="1" hangingPunct="1">
              <a:spcBef>
                <a:spcPct val="0"/>
              </a:spcBef>
              <a:buFontTx/>
              <a:buNone/>
            </a:pPr>
            <a:r>
              <a:rPr lang="en-US" sz="2400" dirty="0" smtClean="0"/>
              <a:t>     Dumped idols into rivers and valleys</a:t>
            </a:r>
          </a:p>
          <a:p>
            <a:pPr eaLnBrk="1" hangingPunct="1">
              <a:spcBef>
                <a:spcPct val="0"/>
              </a:spcBef>
              <a:spcAft>
                <a:spcPts val="1200"/>
              </a:spcAft>
              <a:buFontTx/>
              <a:buNone/>
            </a:pPr>
            <a:r>
              <a:rPr lang="en-US" sz="2400" dirty="0" smtClean="0"/>
              <a:t>  	Northern kingdom taken captive by Assyria</a:t>
            </a:r>
          </a:p>
          <a:p>
            <a:pPr eaLnBrk="1" hangingPunct="1">
              <a:spcBef>
                <a:spcPct val="0"/>
              </a:spcBef>
              <a:buFontTx/>
              <a:buNone/>
            </a:pPr>
            <a:r>
              <a:rPr lang="en-US" sz="2400" b="1" dirty="0" smtClean="0">
                <a:solidFill>
                  <a:srgbClr val="0000CC"/>
                </a:solidFill>
              </a:rPr>
              <a:t>Manasseh</a:t>
            </a:r>
            <a:r>
              <a:rPr lang="en-US" sz="2400" dirty="0" smtClean="0"/>
              <a:t> (55 years) – Got idols out again!</a:t>
            </a:r>
            <a:endParaRPr lang="en-US" sz="2400" b="1" dirty="0" smtClean="0"/>
          </a:p>
          <a:p>
            <a:pPr eaLnBrk="1" hangingPunct="1">
              <a:spcBef>
                <a:spcPct val="0"/>
              </a:spcBef>
              <a:buFontTx/>
              <a:buNone/>
            </a:pPr>
            <a:r>
              <a:rPr lang="en-US" sz="2400" b="1" dirty="0" smtClean="0"/>
              <a:t>	</a:t>
            </a:r>
            <a:r>
              <a:rPr lang="en-US" sz="2400" dirty="0" smtClean="0"/>
              <a:t> One of the worst kings of Judah</a:t>
            </a:r>
          </a:p>
          <a:p>
            <a:pPr eaLnBrk="1" hangingPunct="1">
              <a:spcBef>
                <a:spcPct val="0"/>
              </a:spcBef>
              <a:buFontTx/>
              <a:buNone/>
            </a:pPr>
            <a:r>
              <a:rPr lang="en-US" sz="2400" dirty="0" smtClean="0"/>
              <a:t>      Repented at the end!  </a:t>
            </a:r>
          </a:p>
          <a:p>
            <a:pPr eaLnBrk="1" hangingPunct="1">
              <a:spcBef>
                <a:spcPct val="0"/>
              </a:spcBef>
              <a:spcAft>
                <a:spcPts val="1200"/>
              </a:spcAft>
              <a:buFontTx/>
              <a:buNone/>
            </a:pPr>
            <a:r>
              <a:rPr lang="en-US" sz="2400" dirty="0" smtClean="0"/>
              <a:t>      Too late for </a:t>
            </a:r>
            <a:r>
              <a:rPr lang="en-US" sz="2400" dirty="0" err="1" smtClean="0"/>
              <a:t>Amon</a:t>
            </a:r>
            <a:r>
              <a:rPr lang="en-US" sz="2400" dirty="0" smtClean="0"/>
              <a:t>, but not for Josiah – </a:t>
            </a:r>
            <a:r>
              <a:rPr lang="en-US" sz="2400" b="1" i="1" dirty="0" smtClean="0">
                <a:solidFill>
                  <a:srgbClr val="00B050"/>
                </a:solidFill>
              </a:rPr>
              <a:t>good lesson for us!!!</a:t>
            </a:r>
          </a:p>
          <a:p>
            <a:pPr eaLnBrk="1" hangingPunct="1">
              <a:spcBef>
                <a:spcPct val="0"/>
              </a:spcBef>
              <a:spcAft>
                <a:spcPts val="1200"/>
              </a:spcAft>
              <a:buFontTx/>
              <a:buNone/>
            </a:pPr>
            <a:r>
              <a:rPr lang="en-US" sz="2400" b="1" dirty="0" err="1" smtClean="0">
                <a:solidFill>
                  <a:srgbClr val="0000CC"/>
                </a:solidFill>
              </a:rPr>
              <a:t>Amon</a:t>
            </a:r>
            <a:r>
              <a:rPr lang="en-US" sz="2400" dirty="0" smtClean="0"/>
              <a:t> (2 years) – followed bad ways of Manasseh</a:t>
            </a:r>
          </a:p>
        </p:txBody>
      </p:sp>
      <p:pic>
        <p:nvPicPr>
          <p:cNvPr id="3076" name="Picture 4"/>
          <p:cNvPicPr>
            <a:picLocks noChangeAspect="1" noChangeArrowheads="1"/>
          </p:cNvPicPr>
          <p:nvPr/>
        </p:nvPicPr>
        <p:blipFill>
          <a:blip r:embed="rId2" cstate="print"/>
          <a:srcRect/>
          <a:stretch>
            <a:fillRect/>
          </a:stretch>
        </p:blipFill>
        <p:spPr bwMode="auto">
          <a:xfrm>
            <a:off x="1143000" y="4419600"/>
            <a:ext cx="6503988" cy="2041525"/>
          </a:xfrm>
          <a:prstGeom prst="rect">
            <a:avLst/>
          </a:prstGeom>
          <a:noFill/>
          <a:ln w="9525">
            <a:noFill/>
            <a:miter lim="800000"/>
            <a:headEnd/>
            <a:tailEnd/>
          </a:ln>
        </p:spPr>
      </p:pic>
      <p:sp>
        <p:nvSpPr>
          <p:cNvPr id="3077" name="TextBox 4"/>
          <p:cNvSpPr txBox="1">
            <a:spLocks noChangeArrowheads="1"/>
          </p:cNvSpPr>
          <p:nvPr/>
        </p:nvSpPr>
        <p:spPr bwMode="auto">
          <a:xfrm>
            <a:off x="4191000" y="4648200"/>
            <a:ext cx="1066800" cy="307975"/>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Amon</a:t>
            </a:r>
          </a:p>
        </p:txBody>
      </p:sp>
      <p:sp>
        <p:nvSpPr>
          <p:cNvPr id="6" name="Bent Arrow 5"/>
          <p:cNvSpPr/>
          <p:nvPr/>
        </p:nvSpPr>
        <p:spPr>
          <a:xfrm rot="5400000" flipV="1">
            <a:off x="4000500" y="4762500"/>
            <a:ext cx="190500" cy="266700"/>
          </a:xfrm>
          <a:prstGeom prst="ben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2819400" cy="6477000"/>
          </a:xfrm>
        </p:spPr>
        <p:txBody>
          <a:bodyPr>
            <a:normAutofit/>
          </a:bodyPr>
          <a:lstStyle/>
          <a:p>
            <a:pPr eaLnBrk="1" hangingPunct="1"/>
            <a:r>
              <a:rPr lang="en-US" sz="4000" b="1" dirty="0" smtClean="0">
                <a:solidFill>
                  <a:srgbClr val="FF0000"/>
                </a:solidFill>
                <a:latin typeface="Comic Sans MS" pitchFamily="66" charset="0"/>
              </a:rPr>
              <a:t>Kings of Judah from Josiah to the Captivity when Jeremiah </a:t>
            </a:r>
            <a:r>
              <a:rPr lang="en-US" sz="4000" b="1" dirty="0" err="1" smtClean="0">
                <a:solidFill>
                  <a:srgbClr val="FF0000"/>
                </a:solidFill>
                <a:latin typeface="Comic Sans MS" pitchFamily="66" charset="0"/>
              </a:rPr>
              <a:t>prophecied</a:t>
            </a:r>
            <a:endParaRPr lang="en-US" sz="4000" b="1" dirty="0" smtClean="0">
              <a:solidFill>
                <a:srgbClr val="FF0000"/>
              </a:solidFill>
              <a:latin typeface="Comic Sans MS" pitchFamily="66" charset="0"/>
            </a:endParaRP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66561" name="Picture 1"/>
          <p:cNvPicPr>
            <a:picLocks noChangeAspect="1" noChangeArrowheads="1"/>
          </p:cNvPicPr>
          <p:nvPr/>
        </p:nvPicPr>
        <p:blipFill>
          <a:blip r:embed="rId3" cstate="print"/>
          <a:srcRect l="25000" t="33333" r="43750" b="12000"/>
          <a:stretch>
            <a:fillRect/>
          </a:stretch>
        </p:blipFill>
        <p:spPr bwMode="auto">
          <a:xfrm>
            <a:off x="3124200" y="304800"/>
            <a:ext cx="5715000" cy="624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smtClean="0">
                <a:solidFill>
                  <a:srgbClr val="0000CC"/>
                </a:solidFill>
              </a:rPr>
              <a:t>King Josiah’s Descendants</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105400" y="3581400"/>
            <a:ext cx="3581400" cy="2133600"/>
          </a:xfrm>
          <a:prstGeom prst="rect">
            <a:avLst/>
          </a:prstGeom>
          <a:noFill/>
          <a:ln w="9525">
            <a:noFill/>
            <a:miter lim="800000"/>
            <a:headEnd/>
            <a:tailEnd/>
          </a:ln>
        </p:spPr>
        <p:txBody>
          <a:bodyPr anchor="ctr"/>
          <a:lstStyle/>
          <a:p>
            <a:pPr algn="ctr">
              <a:defRPr/>
            </a:pPr>
            <a:r>
              <a:rPr lang="en-US" sz="3400" b="1" kern="0" dirty="0">
                <a:solidFill>
                  <a:srgbClr val="7030A0"/>
                </a:solidFill>
                <a:latin typeface="Comic Sans MS" pitchFamily="66" charset="0"/>
                <a:ea typeface="+mj-ea"/>
                <a:cs typeface="+mj-cs"/>
              </a:rPr>
              <a:t>Good King Josiah had no children who were like him! </a:t>
            </a:r>
          </a:p>
        </p:txBody>
      </p:sp>
      <p:sp>
        <p:nvSpPr>
          <p:cNvPr id="14" name="Rectangle 2"/>
          <p:cNvSpPr txBox="1">
            <a:spLocks noChangeArrowheads="1"/>
          </p:cNvSpPr>
          <p:nvPr/>
        </p:nvSpPr>
        <p:spPr bwMode="auto">
          <a:xfrm>
            <a:off x="5486400" y="5715000"/>
            <a:ext cx="3581400" cy="914400"/>
          </a:xfrm>
          <a:prstGeom prst="rect">
            <a:avLst/>
          </a:prstGeom>
          <a:noFill/>
          <a:ln w="9525">
            <a:noFill/>
            <a:miter lim="800000"/>
            <a:headEnd/>
            <a:tailEnd/>
          </a:ln>
        </p:spPr>
        <p:txBody>
          <a:bodyPr anchor="ctr"/>
          <a:lstStyle/>
          <a:p>
            <a:pPr algn="ctr">
              <a:defRPr/>
            </a:pPr>
            <a:r>
              <a:rPr lang="en-US" sz="3400" b="1" kern="0" dirty="0" smtClean="0">
                <a:solidFill>
                  <a:srgbClr val="00B050"/>
                </a:solidFill>
                <a:latin typeface="Comic Sans MS" pitchFamily="66" charset="0"/>
                <a:ea typeface="+mj-ea"/>
                <a:cs typeface="+mj-cs"/>
              </a:rPr>
              <a:t>Who’s next?</a:t>
            </a:r>
            <a:endParaRPr lang="en-US" sz="34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21509"/>
                                        </p:tgtEl>
                                        <p:attrNameLst>
                                          <p:attrName>style.visibility</p:attrName>
                                        </p:attrNameLst>
                                      </p:cBhvr>
                                      <p:to>
                                        <p:strVal val="visible"/>
                                      </p:to>
                                    </p:set>
                                    <p:anim calcmode="lin" valueType="num">
                                      <p:cBhvr>
                                        <p:cTn id="22" dur="5000" fill="hold"/>
                                        <p:tgtEl>
                                          <p:spTgt spid="21509"/>
                                        </p:tgtEl>
                                        <p:attrNameLst>
                                          <p:attrName>ppt_w</p:attrName>
                                        </p:attrNameLst>
                                      </p:cBhvr>
                                      <p:tavLst>
                                        <p:tav tm="0" fmla="#ppt_w*sin(2.5*pi*$)">
                                          <p:val>
                                            <p:fltVal val="0"/>
                                          </p:val>
                                        </p:tav>
                                        <p:tav tm="100000">
                                          <p:val>
                                            <p:fltVal val="1"/>
                                          </p:val>
                                        </p:tav>
                                      </p:tavLst>
                                    </p:anim>
                                    <p:anim calcmode="lin" valueType="num">
                                      <p:cBhvr>
                                        <p:cTn id="23" dur="5000" fill="hold"/>
                                        <p:tgtEl>
                                          <p:spTgt spid="21509"/>
                                        </p:tgtEl>
                                        <p:attrNameLst>
                                          <p:attrName>ppt_h</p:attrName>
                                        </p:attrNameLst>
                                      </p:cBhvr>
                                      <p:tavLst>
                                        <p:tav tm="0">
                                          <p:val>
                                            <p:strVal val="#ppt_h"/>
                                          </p:val>
                                        </p:tav>
                                        <p:tav tm="100000">
                                          <p:val>
                                            <p:strVal val="#ppt_h"/>
                                          </p:val>
                                        </p:tav>
                                      </p:tavLst>
                                    </p:anim>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9" grpId="0"/>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21510" name="Oval 6"/>
          <p:cNvSpPr>
            <a:spLocks noChangeArrowheads="1"/>
          </p:cNvSpPr>
          <p:nvPr/>
        </p:nvSpPr>
        <p:spPr bwMode="auto">
          <a:xfrm>
            <a:off x="2133600" y="2209800"/>
            <a:ext cx="2286000" cy="8382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486400" y="3733800"/>
            <a:ext cx="3276600" cy="2133600"/>
          </a:xfrm>
          <a:prstGeom prst="rect">
            <a:avLst/>
          </a:prstGeom>
          <a:noFill/>
          <a:ln w="9525">
            <a:noFill/>
            <a:miter lim="800000"/>
            <a:headEnd/>
            <a:tailEnd/>
          </a:ln>
        </p:spPr>
        <p:txBody>
          <a:bodyPr anchor="ctr"/>
          <a:lstStyle/>
          <a:p>
            <a:pPr algn="ctr">
              <a:defRPr/>
            </a:pPr>
            <a:r>
              <a:rPr lang="en-US" sz="3400" b="1" kern="0" dirty="0" smtClean="0">
                <a:solidFill>
                  <a:srgbClr val="7030A0"/>
                </a:solidFill>
                <a:latin typeface="Comic Sans MS" pitchFamily="66" charset="0"/>
                <a:ea typeface="+mj-ea"/>
                <a:cs typeface="+mj-cs"/>
              </a:rPr>
              <a:t>Jews chose </a:t>
            </a:r>
            <a:r>
              <a:rPr lang="en-US" sz="3400" b="1" kern="0" dirty="0" err="1" smtClean="0">
                <a:solidFill>
                  <a:srgbClr val="7030A0"/>
                </a:solidFill>
                <a:latin typeface="Comic Sans MS" pitchFamily="66" charset="0"/>
                <a:ea typeface="+mj-ea"/>
                <a:cs typeface="+mj-cs"/>
              </a:rPr>
              <a:t>Jehoahaz</a:t>
            </a:r>
            <a:r>
              <a:rPr lang="en-US" sz="3400" b="1" kern="0" dirty="0" smtClean="0">
                <a:solidFill>
                  <a:srgbClr val="7030A0"/>
                </a:solidFill>
                <a:latin typeface="Comic Sans MS" pitchFamily="66" charset="0"/>
                <a:ea typeface="+mj-ea"/>
                <a:cs typeface="+mj-cs"/>
              </a:rPr>
              <a:t>, but Pharaoh took him to Egypt</a:t>
            </a:r>
            <a:endParaRPr lang="en-US" sz="3400" b="1" kern="0" dirty="0">
              <a:solidFill>
                <a:srgbClr val="7030A0"/>
              </a:solidFill>
              <a:latin typeface="Comic Sans MS" pitchFamily="66" charset="0"/>
              <a:ea typeface="+mj-ea"/>
              <a:cs typeface="+mj-cs"/>
            </a:endParaRPr>
          </a:p>
        </p:txBody>
      </p:sp>
      <p:sp>
        <p:nvSpPr>
          <p:cNvPr id="14" name="Rectangle 2"/>
          <p:cNvSpPr txBox="1">
            <a:spLocks noChangeArrowheads="1"/>
          </p:cNvSpPr>
          <p:nvPr/>
        </p:nvSpPr>
        <p:spPr bwMode="auto">
          <a:xfrm>
            <a:off x="5410200" y="5791200"/>
            <a:ext cx="3581400" cy="914400"/>
          </a:xfrm>
          <a:prstGeom prst="rect">
            <a:avLst/>
          </a:prstGeom>
          <a:noFill/>
          <a:ln w="9525">
            <a:noFill/>
            <a:miter lim="800000"/>
            <a:headEnd/>
            <a:tailEnd/>
          </a:ln>
        </p:spPr>
        <p:txBody>
          <a:bodyPr anchor="ctr"/>
          <a:lstStyle/>
          <a:p>
            <a:pPr algn="ctr">
              <a:defRPr/>
            </a:pPr>
            <a:r>
              <a:rPr lang="en-US" sz="3400" b="1" kern="0" dirty="0" smtClean="0">
                <a:solidFill>
                  <a:srgbClr val="00B050"/>
                </a:solidFill>
                <a:latin typeface="Comic Sans MS" pitchFamily="66" charset="0"/>
                <a:ea typeface="+mj-ea"/>
                <a:cs typeface="+mj-cs"/>
              </a:rPr>
              <a:t>Who’s next?</a:t>
            </a:r>
            <a:endParaRPr lang="en-US" sz="3400" b="1" kern="0" dirty="0">
              <a:solidFill>
                <a:srgbClr val="00B050"/>
              </a:solidFill>
              <a:latin typeface="Comic Sans MS" pitchFamily="66" charset="0"/>
              <a:ea typeface="+mj-ea"/>
              <a:cs typeface="+mj-cs"/>
            </a:endParaRPr>
          </a:p>
        </p:txBody>
      </p:sp>
      <p:sp>
        <p:nvSpPr>
          <p:cNvPr id="15" name="Rectangle 14"/>
          <p:cNvSpPr/>
          <p:nvPr/>
        </p:nvSpPr>
        <p:spPr>
          <a:xfrm>
            <a:off x="152400" y="3164681"/>
            <a:ext cx="5029200" cy="3416320"/>
          </a:xfrm>
          <a:prstGeom prst="rect">
            <a:avLst/>
          </a:prstGeom>
          <a:solidFill>
            <a:schemeClr val="bg1"/>
          </a:solidFill>
          <a:ln w="28575">
            <a:solidFill>
              <a:srgbClr val="7030A0"/>
            </a:solidFill>
          </a:ln>
        </p:spPr>
        <p:txBody>
          <a:bodyPr wrap="square">
            <a:spAutoFit/>
          </a:bodyPr>
          <a:lstStyle/>
          <a:p>
            <a:pPr algn="just"/>
            <a:r>
              <a:rPr lang="en-US" sz="2400" dirty="0" smtClean="0"/>
              <a:t>Weep not for the dead, nor bemoan him; weep bitterly for him who goes away, for he shall return no more, nor see his native country.  For thus says the LORD concerning </a:t>
            </a:r>
            <a:r>
              <a:rPr lang="en-US" sz="2400" dirty="0" err="1" smtClean="0"/>
              <a:t>Shallum</a:t>
            </a:r>
            <a:r>
              <a:rPr lang="en-US" sz="2400" dirty="0" smtClean="0"/>
              <a:t> the son of Josiah, king of Judah, who reigned instead of Josiah his father, who went from this place: "He shall not return here anymore (Jer 22:10-11)</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 calcmode="lin" valueType="num">
                                      <p:cBhvr>
                                        <p:cTn id="17" dur="5000" fill="hold"/>
                                        <p:tgtEl>
                                          <p:spTgt spid="21510"/>
                                        </p:tgtEl>
                                        <p:attrNameLst>
                                          <p:attrName>ppt_w</p:attrName>
                                        </p:attrNameLst>
                                      </p:cBhvr>
                                      <p:tavLst>
                                        <p:tav tm="0" fmla="#ppt_w*sin(2.5*pi*$)">
                                          <p:val>
                                            <p:fltVal val="0"/>
                                          </p:val>
                                        </p:tav>
                                        <p:tav tm="100000">
                                          <p:val>
                                            <p:fltVal val="1"/>
                                          </p:val>
                                        </p:tav>
                                      </p:tavLst>
                                    </p:anim>
                                    <p:anim calcmode="lin" valueType="num">
                                      <p:cBhvr>
                                        <p:cTn id="18" dur="5000" fill="hold"/>
                                        <p:tgtEl>
                                          <p:spTgt spid="21510"/>
                                        </p:tgtEl>
                                        <p:attrNameLst>
                                          <p:attrName>ppt_h</p:attrName>
                                        </p:attrNameLst>
                                      </p:cBhvr>
                                      <p:tavLst>
                                        <p:tav tm="0">
                                          <p:val>
                                            <p:strVal val="#ppt_h"/>
                                          </p:val>
                                        </p:tav>
                                        <p:tav tm="100000">
                                          <p:val>
                                            <p:strVal val="#ppt_h"/>
                                          </p:val>
                                        </p:tav>
                                      </p:tavLst>
                                    </p:anim>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8" grpId="0"/>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2135</Words>
  <Application>Microsoft Office PowerPoint</Application>
  <PresentationFormat>On-screen Show (4:3)</PresentationFormat>
  <Paragraphs>228</Paragraphs>
  <Slides>36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Comic Sans MS</vt:lpstr>
      <vt:lpstr>Times New Roman</vt:lpstr>
      <vt:lpstr>Office Theme</vt:lpstr>
      <vt:lpstr>Jeremiah</vt:lpstr>
      <vt:lpstr>Easy to put off a Study of Jeremiah</vt:lpstr>
      <vt:lpstr>Christadelphian Resources on Jeremiah</vt:lpstr>
      <vt:lpstr>www.livoniatapes.com</vt:lpstr>
      <vt:lpstr>Game Plan for 6 Classes</vt:lpstr>
      <vt:lpstr>Kings before Jeremiah</vt:lpstr>
      <vt:lpstr>Kings of Judah from Josiah to the Captivity when Jeremiah prophecied</vt:lpstr>
      <vt:lpstr>King Josiah’s Descendants</vt:lpstr>
      <vt:lpstr>King Josiah’s Descendants</vt:lpstr>
      <vt:lpstr>King Josiah’s Descendants</vt:lpstr>
      <vt:lpstr>King Josiah’s Descendants</vt:lpstr>
      <vt:lpstr>King Josiah’s Descendants</vt:lpstr>
      <vt:lpstr>Many chapters of Jeremiah are out of chronological order!</vt:lpstr>
      <vt:lpstr>PowerPoint Presentation</vt:lpstr>
      <vt:lpstr>Josiah’s Reformation  2 Kgs 22-23 &amp; 2 Chron 34-35</vt:lpstr>
      <vt:lpstr>Josiah’s Reformation… Only Skin Deep!</vt:lpstr>
      <vt:lpstr>Josiah’s Reformation… Only Skin Deep!</vt:lpstr>
      <vt:lpstr>Josiah’s Reformation… Only Skin Deep!</vt:lpstr>
      <vt:lpstr>Jews’ Religion: Formal &amp; Legal</vt:lpstr>
      <vt:lpstr>Jeremiah himself: the man</vt:lpstr>
      <vt:lpstr>Number of Years Jeremiah continued to Prophecy</vt:lpstr>
      <vt:lpstr>Jeremiah:  Priest turned Prophet</vt:lpstr>
      <vt:lpstr>PowerPoint Presentation</vt:lpstr>
      <vt:lpstr>Jeremiah’s Family:                      Leaders in Judah</vt:lpstr>
      <vt:lpstr>Many Family Members Rejected Jeremiah &amp; His Message</vt:lpstr>
      <vt:lpstr>PowerPoint Presentation</vt:lpstr>
      <vt:lpstr>PowerPoint Presentation</vt:lpstr>
      <vt:lpstr>Jeremiah’s Social Life (Jer 16)      He lived God’s message!</vt:lpstr>
      <vt:lpstr>Jeremiah’s message to the Jews</vt:lpstr>
      <vt:lpstr>“Prophet to the Nations” (1:5)</vt:lpstr>
      <vt:lpstr>Jeremiah had no credibility (1:13-17)</vt:lpstr>
      <vt:lpstr>2</vt:lpstr>
      <vt:lpstr>Jeremiah’s writings</vt:lpstr>
      <vt:lpstr>PowerPoint Presentation</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72</cp:revision>
  <dcterms:created xsi:type="dcterms:W3CDTF">2010-08-16T17:29:37Z</dcterms:created>
  <dcterms:modified xsi:type="dcterms:W3CDTF">2013-04-11T14:02:14Z</dcterms:modified>
</cp:coreProperties>
</file>