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3"/>
  </p:notesMasterIdLst>
  <p:sldIdLst>
    <p:sldId id="305" r:id="rId2"/>
    <p:sldId id="357" r:id="rId3"/>
    <p:sldId id="358" r:id="rId4"/>
    <p:sldId id="359" r:id="rId5"/>
    <p:sldId id="360" r:id="rId6"/>
    <p:sldId id="361" r:id="rId7"/>
    <p:sldId id="362" r:id="rId8"/>
    <p:sldId id="363" r:id="rId9"/>
    <p:sldId id="351" r:id="rId10"/>
    <p:sldId id="277" r:id="rId11"/>
    <p:sldId id="329" r:id="rId12"/>
    <p:sldId id="327" r:id="rId13"/>
    <p:sldId id="326" r:id="rId14"/>
    <p:sldId id="325" r:id="rId15"/>
    <p:sldId id="328" r:id="rId16"/>
    <p:sldId id="324" r:id="rId17"/>
    <p:sldId id="309" r:id="rId18"/>
    <p:sldId id="312" r:id="rId19"/>
    <p:sldId id="314" r:id="rId20"/>
    <p:sldId id="313" r:id="rId21"/>
    <p:sldId id="310" r:id="rId22"/>
    <p:sldId id="311" r:id="rId23"/>
    <p:sldId id="279" r:id="rId24"/>
    <p:sldId id="316" r:id="rId25"/>
    <p:sldId id="280" r:id="rId26"/>
    <p:sldId id="350" r:id="rId27"/>
    <p:sldId id="332" r:id="rId28"/>
    <p:sldId id="331" r:id="rId29"/>
    <p:sldId id="330" r:id="rId30"/>
    <p:sldId id="354" r:id="rId31"/>
    <p:sldId id="355" r:id="rId32"/>
    <p:sldId id="281" r:id="rId33"/>
    <p:sldId id="319" r:id="rId34"/>
    <p:sldId id="320" r:id="rId35"/>
    <p:sldId id="353" r:id="rId36"/>
    <p:sldId id="282" r:id="rId37"/>
    <p:sldId id="317" r:id="rId38"/>
    <p:sldId id="356" r:id="rId39"/>
    <p:sldId id="257" r:id="rId40"/>
    <p:sldId id="298" r:id="rId41"/>
    <p:sldId id="322" r:id="rId4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3300"/>
    <a:srgbClr val="663300"/>
    <a:srgbClr val="CC0099"/>
    <a:srgbClr val="D60093"/>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392" y="6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348C481-C12E-4E5E-8C97-17372D1217D9}" type="datetimeFigureOut">
              <a:rPr lang="en-US" smtClean="0"/>
              <a:pPr/>
              <a:t>4/15/2013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155166E-042E-477A-8CA1-B8E10594A22A}" type="slidenum">
              <a:rPr lang="en-US" smtClean="0"/>
              <a:pPr/>
              <a:t>‹#›</a:t>
            </a:fld>
            <a:endParaRPr lang="en-US"/>
          </a:p>
        </p:txBody>
      </p:sp>
    </p:spTree>
    <p:extLst>
      <p:ext uri="{BB962C8B-B14F-4D97-AF65-F5344CB8AC3E}">
        <p14:creationId xmlns:p14="http://schemas.microsoft.com/office/powerpoint/2010/main" val="3835130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3</a:t>
            </a:fld>
            <a:endParaRPr lang="en-US"/>
          </a:p>
        </p:txBody>
      </p:sp>
    </p:spTree>
    <p:extLst>
      <p:ext uri="{BB962C8B-B14F-4D97-AF65-F5344CB8AC3E}">
        <p14:creationId xmlns:p14="http://schemas.microsoft.com/office/powerpoint/2010/main" val="4602159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15</a:t>
            </a:fld>
            <a:endParaRPr lang="en-US"/>
          </a:p>
        </p:txBody>
      </p:sp>
    </p:spTree>
    <p:extLst>
      <p:ext uri="{BB962C8B-B14F-4D97-AF65-F5344CB8AC3E}">
        <p14:creationId xmlns:p14="http://schemas.microsoft.com/office/powerpoint/2010/main" val="41457025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16</a:t>
            </a:fld>
            <a:endParaRPr lang="en-US"/>
          </a:p>
        </p:txBody>
      </p:sp>
    </p:spTree>
    <p:extLst>
      <p:ext uri="{BB962C8B-B14F-4D97-AF65-F5344CB8AC3E}">
        <p14:creationId xmlns:p14="http://schemas.microsoft.com/office/powerpoint/2010/main" val="2896453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18</a:t>
            </a:fld>
            <a:endParaRPr lang="en-US"/>
          </a:p>
        </p:txBody>
      </p:sp>
    </p:spTree>
    <p:extLst>
      <p:ext uri="{BB962C8B-B14F-4D97-AF65-F5344CB8AC3E}">
        <p14:creationId xmlns:p14="http://schemas.microsoft.com/office/powerpoint/2010/main" val="5262261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19</a:t>
            </a:fld>
            <a:endParaRPr lang="en-US"/>
          </a:p>
        </p:txBody>
      </p:sp>
    </p:spTree>
    <p:extLst>
      <p:ext uri="{BB962C8B-B14F-4D97-AF65-F5344CB8AC3E}">
        <p14:creationId xmlns:p14="http://schemas.microsoft.com/office/powerpoint/2010/main" val="16196799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20</a:t>
            </a:fld>
            <a:endParaRPr lang="en-US"/>
          </a:p>
        </p:txBody>
      </p:sp>
    </p:spTree>
    <p:extLst>
      <p:ext uri="{BB962C8B-B14F-4D97-AF65-F5344CB8AC3E}">
        <p14:creationId xmlns:p14="http://schemas.microsoft.com/office/powerpoint/2010/main" val="6047858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23</a:t>
            </a:fld>
            <a:endParaRPr lang="en-US"/>
          </a:p>
        </p:txBody>
      </p:sp>
    </p:spTree>
    <p:extLst>
      <p:ext uri="{BB962C8B-B14F-4D97-AF65-F5344CB8AC3E}">
        <p14:creationId xmlns:p14="http://schemas.microsoft.com/office/powerpoint/2010/main" val="5164273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24</a:t>
            </a:fld>
            <a:endParaRPr lang="en-US"/>
          </a:p>
        </p:txBody>
      </p:sp>
    </p:spTree>
    <p:extLst>
      <p:ext uri="{BB962C8B-B14F-4D97-AF65-F5344CB8AC3E}">
        <p14:creationId xmlns:p14="http://schemas.microsoft.com/office/powerpoint/2010/main" val="196308427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25</a:t>
            </a:fld>
            <a:endParaRPr lang="en-US"/>
          </a:p>
        </p:txBody>
      </p:sp>
    </p:spTree>
    <p:extLst>
      <p:ext uri="{BB962C8B-B14F-4D97-AF65-F5344CB8AC3E}">
        <p14:creationId xmlns:p14="http://schemas.microsoft.com/office/powerpoint/2010/main" val="134478453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26</a:t>
            </a:fld>
            <a:endParaRPr lang="en-US"/>
          </a:p>
        </p:txBody>
      </p:sp>
    </p:spTree>
    <p:extLst>
      <p:ext uri="{BB962C8B-B14F-4D97-AF65-F5344CB8AC3E}">
        <p14:creationId xmlns:p14="http://schemas.microsoft.com/office/powerpoint/2010/main" val="399300296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27</a:t>
            </a:fld>
            <a:endParaRPr lang="en-US"/>
          </a:p>
        </p:txBody>
      </p:sp>
    </p:spTree>
    <p:extLst>
      <p:ext uri="{BB962C8B-B14F-4D97-AF65-F5344CB8AC3E}">
        <p14:creationId xmlns:p14="http://schemas.microsoft.com/office/powerpoint/2010/main" val="37798935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7</a:t>
            </a:fld>
            <a:endParaRPr lang="en-US"/>
          </a:p>
        </p:txBody>
      </p:sp>
    </p:spTree>
    <p:extLst>
      <p:ext uri="{BB962C8B-B14F-4D97-AF65-F5344CB8AC3E}">
        <p14:creationId xmlns:p14="http://schemas.microsoft.com/office/powerpoint/2010/main" val="246268019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28</a:t>
            </a:fld>
            <a:endParaRPr lang="en-US"/>
          </a:p>
        </p:txBody>
      </p:sp>
    </p:spTree>
    <p:extLst>
      <p:ext uri="{BB962C8B-B14F-4D97-AF65-F5344CB8AC3E}">
        <p14:creationId xmlns:p14="http://schemas.microsoft.com/office/powerpoint/2010/main" val="235652290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29</a:t>
            </a:fld>
            <a:endParaRPr lang="en-US"/>
          </a:p>
        </p:txBody>
      </p:sp>
    </p:spTree>
    <p:extLst>
      <p:ext uri="{BB962C8B-B14F-4D97-AF65-F5344CB8AC3E}">
        <p14:creationId xmlns:p14="http://schemas.microsoft.com/office/powerpoint/2010/main" val="334720520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30</a:t>
            </a:fld>
            <a:endParaRPr lang="en-US"/>
          </a:p>
        </p:txBody>
      </p:sp>
    </p:spTree>
    <p:extLst>
      <p:ext uri="{BB962C8B-B14F-4D97-AF65-F5344CB8AC3E}">
        <p14:creationId xmlns:p14="http://schemas.microsoft.com/office/powerpoint/2010/main" val="119455285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31</a:t>
            </a:fld>
            <a:endParaRPr lang="en-US"/>
          </a:p>
        </p:txBody>
      </p:sp>
    </p:spTree>
    <p:extLst>
      <p:ext uri="{BB962C8B-B14F-4D97-AF65-F5344CB8AC3E}">
        <p14:creationId xmlns:p14="http://schemas.microsoft.com/office/powerpoint/2010/main" val="366083752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32</a:t>
            </a:fld>
            <a:endParaRPr lang="en-US"/>
          </a:p>
        </p:txBody>
      </p:sp>
    </p:spTree>
    <p:extLst>
      <p:ext uri="{BB962C8B-B14F-4D97-AF65-F5344CB8AC3E}">
        <p14:creationId xmlns:p14="http://schemas.microsoft.com/office/powerpoint/2010/main" val="223679138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33</a:t>
            </a:fld>
            <a:endParaRPr lang="en-US"/>
          </a:p>
        </p:txBody>
      </p:sp>
    </p:spTree>
    <p:extLst>
      <p:ext uri="{BB962C8B-B14F-4D97-AF65-F5344CB8AC3E}">
        <p14:creationId xmlns:p14="http://schemas.microsoft.com/office/powerpoint/2010/main" val="22246870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34</a:t>
            </a:fld>
            <a:endParaRPr lang="en-US"/>
          </a:p>
        </p:txBody>
      </p:sp>
    </p:spTree>
    <p:extLst>
      <p:ext uri="{BB962C8B-B14F-4D97-AF65-F5344CB8AC3E}">
        <p14:creationId xmlns:p14="http://schemas.microsoft.com/office/powerpoint/2010/main" val="295061042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35</a:t>
            </a:fld>
            <a:endParaRPr lang="en-US"/>
          </a:p>
        </p:txBody>
      </p:sp>
    </p:spTree>
    <p:extLst>
      <p:ext uri="{BB962C8B-B14F-4D97-AF65-F5344CB8AC3E}">
        <p14:creationId xmlns:p14="http://schemas.microsoft.com/office/powerpoint/2010/main" val="4473134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36</a:t>
            </a:fld>
            <a:endParaRPr lang="en-US"/>
          </a:p>
        </p:txBody>
      </p:sp>
    </p:spTree>
    <p:extLst>
      <p:ext uri="{BB962C8B-B14F-4D97-AF65-F5344CB8AC3E}">
        <p14:creationId xmlns:p14="http://schemas.microsoft.com/office/powerpoint/2010/main" val="9317748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37</a:t>
            </a:fld>
            <a:endParaRPr lang="en-US"/>
          </a:p>
        </p:txBody>
      </p:sp>
    </p:spTree>
    <p:extLst>
      <p:ext uri="{BB962C8B-B14F-4D97-AF65-F5344CB8AC3E}">
        <p14:creationId xmlns:p14="http://schemas.microsoft.com/office/powerpoint/2010/main" val="37777303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8</a:t>
            </a:fld>
            <a:endParaRPr lang="en-US"/>
          </a:p>
        </p:txBody>
      </p:sp>
    </p:spTree>
    <p:extLst>
      <p:ext uri="{BB962C8B-B14F-4D97-AF65-F5344CB8AC3E}">
        <p14:creationId xmlns:p14="http://schemas.microsoft.com/office/powerpoint/2010/main" val="347965460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155166E-042E-477A-8CA1-B8E10594A22A}" type="slidenum">
              <a:rPr lang="en-US" smtClean="0"/>
              <a:pPr/>
              <a:t>39</a:t>
            </a:fld>
            <a:endParaRPr lang="en-US"/>
          </a:p>
        </p:txBody>
      </p:sp>
    </p:spTree>
    <p:extLst>
      <p:ext uri="{BB962C8B-B14F-4D97-AF65-F5344CB8AC3E}">
        <p14:creationId xmlns:p14="http://schemas.microsoft.com/office/powerpoint/2010/main" val="40879494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40</a:t>
            </a:fld>
            <a:endParaRPr lang="en-US"/>
          </a:p>
        </p:txBody>
      </p:sp>
    </p:spTree>
    <p:extLst>
      <p:ext uri="{BB962C8B-B14F-4D97-AF65-F5344CB8AC3E}">
        <p14:creationId xmlns:p14="http://schemas.microsoft.com/office/powerpoint/2010/main" val="385154362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41</a:t>
            </a:fld>
            <a:endParaRPr lang="en-US"/>
          </a:p>
        </p:txBody>
      </p:sp>
    </p:spTree>
    <p:extLst>
      <p:ext uri="{BB962C8B-B14F-4D97-AF65-F5344CB8AC3E}">
        <p14:creationId xmlns:p14="http://schemas.microsoft.com/office/powerpoint/2010/main" val="9248527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9</a:t>
            </a:fld>
            <a:endParaRPr lang="en-US"/>
          </a:p>
        </p:txBody>
      </p:sp>
    </p:spTree>
    <p:extLst>
      <p:ext uri="{BB962C8B-B14F-4D97-AF65-F5344CB8AC3E}">
        <p14:creationId xmlns:p14="http://schemas.microsoft.com/office/powerpoint/2010/main" val="19022397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10</a:t>
            </a:fld>
            <a:endParaRPr lang="en-US"/>
          </a:p>
        </p:txBody>
      </p:sp>
    </p:spTree>
    <p:extLst>
      <p:ext uri="{BB962C8B-B14F-4D97-AF65-F5344CB8AC3E}">
        <p14:creationId xmlns:p14="http://schemas.microsoft.com/office/powerpoint/2010/main" val="37457443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11</a:t>
            </a:fld>
            <a:endParaRPr lang="en-US"/>
          </a:p>
        </p:txBody>
      </p:sp>
    </p:spTree>
    <p:extLst>
      <p:ext uri="{BB962C8B-B14F-4D97-AF65-F5344CB8AC3E}">
        <p14:creationId xmlns:p14="http://schemas.microsoft.com/office/powerpoint/2010/main" val="4417282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12</a:t>
            </a:fld>
            <a:endParaRPr lang="en-US"/>
          </a:p>
        </p:txBody>
      </p:sp>
    </p:spTree>
    <p:extLst>
      <p:ext uri="{BB962C8B-B14F-4D97-AF65-F5344CB8AC3E}">
        <p14:creationId xmlns:p14="http://schemas.microsoft.com/office/powerpoint/2010/main" val="33123716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13</a:t>
            </a:fld>
            <a:endParaRPr lang="en-US"/>
          </a:p>
        </p:txBody>
      </p:sp>
    </p:spTree>
    <p:extLst>
      <p:ext uri="{BB962C8B-B14F-4D97-AF65-F5344CB8AC3E}">
        <p14:creationId xmlns:p14="http://schemas.microsoft.com/office/powerpoint/2010/main" val="2580591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14</a:t>
            </a:fld>
            <a:endParaRPr lang="en-US"/>
          </a:p>
        </p:txBody>
      </p:sp>
    </p:spTree>
    <p:extLst>
      <p:ext uri="{BB962C8B-B14F-4D97-AF65-F5344CB8AC3E}">
        <p14:creationId xmlns:p14="http://schemas.microsoft.com/office/powerpoint/2010/main" val="36675892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78AB5A5-581C-4AC5-9A7A-7B9A2E6D0C32}" type="datetimeFigureOut">
              <a:rPr lang="en-US" smtClean="0"/>
              <a:pPr/>
              <a:t>4/15/2013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2EB903-DFBC-4CD7-8174-F2FDDEBEDDA2}" type="slidenum">
              <a:rPr lang="en-US" smtClean="0"/>
              <a:pPr/>
              <a:t>‹#›</a:t>
            </a:fld>
            <a:endParaRPr lang="en-US"/>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78AB5A5-581C-4AC5-9A7A-7B9A2E6D0C32}" type="datetimeFigureOut">
              <a:rPr lang="en-US" smtClean="0"/>
              <a:pPr/>
              <a:t>4/15/2013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2EB903-DFBC-4CD7-8174-F2FDDEBEDDA2}" type="slidenum">
              <a:rPr lang="en-US" smtClean="0"/>
              <a:pPr/>
              <a:t>‹#›</a:t>
            </a:fld>
            <a:endParaRPr lang="en-US"/>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78AB5A5-581C-4AC5-9A7A-7B9A2E6D0C32}" type="datetimeFigureOut">
              <a:rPr lang="en-US" smtClean="0"/>
              <a:pPr/>
              <a:t>4/15/2013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2EB903-DFBC-4CD7-8174-F2FDDEBEDDA2}" type="slidenum">
              <a:rPr lang="en-US" smtClean="0"/>
              <a:pPr/>
              <a:t>‹#›</a:t>
            </a:fld>
            <a:endParaRPr lang="en-US"/>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78AB5A5-581C-4AC5-9A7A-7B9A2E6D0C32}" type="datetimeFigureOut">
              <a:rPr lang="en-US" smtClean="0"/>
              <a:pPr/>
              <a:t>4/15/2013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2EB903-DFBC-4CD7-8174-F2FDDEBEDDA2}" type="slidenum">
              <a:rPr lang="en-US" smtClean="0"/>
              <a:pPr/>
              <a:t>‹#›</a:t>
            </a:fld>
            <a:endParaRPr lang="en-US"/>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78AB5A5-581C-4AC5-9A7A-7B9A2E6D0C32}" type="datetimeFigureOut">
              <a:rPr lang="en-US" smtClean="0"/>
              <a:pPr/>
              <a:t>4/15/2013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2EB903-DFBC-4CD7-8174-F2FDDEBEDDA2}" type="slidenum">
              <a:rPr lang="en-US" smtClean="0"/>
              <a:pPr/>
              <a:t>‹#›</a:t>
            </a:fld>
            <a:endParaRPr lang="en-US"/>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78AB5A5-581C-4AC5-9A7A-7B9A2E6D0C32}" type="datetimeFigureOut">
              <a:rPr lang="en-US" smtClean="0"/>
              <a:pPr/>
              <a:t>4/15/2013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2EB903-DFBC-4CD7-8174-F2FDDEBEDDA2}" type="slidenum">
              <a:rPr lang="en-US" smtClean="0"/>
              <a:pPr/>
              <a:t>‹#›</a:t>
            </a:fld>
            <a:endParaRPr lang="en-US"/>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78AB5A5-581C-4AC5-9A7A-7B9A2E6D0C32}" type="datetimeFigureOut">
              <a:rPr lang="en-US" smtClean="0"/>
              <a:pPr/>
              <a:t>4/15/2013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2EB903-DFBC-4CD7-8174-F2FDDEBEDDA2}" type="slidenum">
              <a:rPr lang="en-US" smtClean="0"/>
              <a:pPr/>
              <a:t>‹#›</a:t>
            </a:fld>
            <a:endParaRPr lang="en-US"/>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78AB5A5-581C-4AC5-9A7A-7B9A2E6D0C32}" type="datetimeFigureOut">
              <a:rPr lang="en-US" smtClean="0"/>
              <a:pPr/>
              <a:t>4/15/2013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2EB903-DFBC-4CD7-8174-F2FDDEBEDDA2}" type="slidenum">
              <a:rPr lang="en-US" smtClean="0"/>
              <a:pPr/>
              <a:t>‹#›</a:t>
            </a:fld>
            <a:endParaRPr lang="en-US"/>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8AB5A5-581C-4AC5-9A7A-7B9A2E6D0C32}" type="datetimeFigureOut">
              <a:rPr lang="en-US" smtClean="0"/>
              <a:pPr/>
              <a:t>4/15/2013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2EB903-DFBC-4CD7-8174-F2FDDEBEDDA2}" type="slidenum">
              <a:rPr lang="en-US" smtClean="0"/>
              <a:pPr/>
              <a:t>‹#›</a:t>
            </a:fld>
            <a:endParaRPr lang="en-US"/>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78AB5A5-581C-4AC5-9A7A-7B9A2E6D0C32}" type="datetimeFigureOut">
              <a:rPr lang="en-US" smtClean="0"/>
              <a:pPr/>
              <a:t>4/15/2013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2EB903-DFBC-4CD7-8174-F2FDDEBEDDA2}" type="slidenum">
              <a:rPr lang="en-US" smtClean="0"/>
              <a:pPr/>
              <a:t>‹#›</a:t>
            </a:fld>
            <a:endParaRPr lang="en-US"/>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78AB5A5-581C-4AC5-9A7A-7B9A2E6D0C32}" type="datetimeFigureOut">
              <a:rPr lang="en-US" smtClean="0"/>
              <a:pPr/>
              <a:t>4/15/2013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2EB903-DFBC-4CD7-8174-F2FDDEBEDDA2}" type="slidenum">
              <a:rPr lang="en-US" smtClean="0"/>
              <a:pPr/>
              <a:t>‹#›</a:t>
            </a:fld>
            <a:endParaRPr lang="en-US"/>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8AB5A5-581C-4AC5-9A7A-7B9A2E6D0C32}" type="datetimeFigureOut">
              <a:rPr lang="en-US" smtClean="0"/>
              <a:pPr/>
              <a:t>4/15/2013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2EB903-DFBC-4CD7-8174-F2FDDEBEDDA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15.jpeg"/></Relationships>
</file>

<file path=ppt/slides/_rels/slide1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22.jpeg"/><Relationship Id="rId5" Type="http://schemas.openxmlformats.org/officeDocument/2006/relationships/image" Target="../media/image21.jpeg"/><Relationship Id="rId4" Type="http://schemas.openxmlformats.org/officeDocument/2006/relationships/image" Target="../media/image20.jpeg"/></Relationships>
</file>

<file path=ppt/slides/_rels/slide24.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image" Target="../media/image25.jpeg"/><Relationship Id="rId4" Type="http://schemas.openxmlformats.org/officeDocument/2006/relationships/image" Target="../media/image24.jpeg"/></Relationships>
</file>

<file path=ppt/slides/_rels/slide25.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27.jpeg"/></Relationships>
</file>

<file path=ppt/slides/_rels/slide26.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3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9.jpe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30.jpeg"/></Relationships>
</file>

<file path=ppt/slides/_rels/slide32.xml.rels><?xml version="1.0" encoding="UTF-8" standalone="yes"?>
<Relationships xmlns="http://schemas.openxmlformats.org/package/2006/relationships"><Relationship Id="rId8" Type="http://schemas.openxmlformats.org/officeDocument/2006/relationships/image" Target="../media/image36.jpeg"/><Relationship Id="rId3" Type="http://schemas.openxmlformats.org/officeDocument/2006/relationships/image" Target="../media/image31.jpeg"/><Relationship Id="rId7" Type="http://schemas.openxmlformats.org/officeDocument/2006/relationships/image" Target="../media/image35.jpeg"/><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image" Target="../media/image34.jpeg"/><Relationship Id="rId5" Type="http://schemas.openxmlformats.org/officeDocument/2006/relationships/image" Target="../media/image33.jpeg"/><Relationship Id="rId10" Type="http://schemas.openxmlformats.org/officeDocument/2006/relationships/image" Target="../media/image38.jpeg"/><Relationship Id="rId4" Type="http://schemas.openxmlformats.org/officeDocument/2006/relationships/image" Target="../media/image32.jpeg"/><Relationship Id="rId9" Type="http://schemas.openxmlformats.org/officeDocument/2006/relationships/image" Target="../media/image37.jpeg"/></Relationships>
</file>

<file path=ppt/slides/_rels/slide3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39.jpeg"/><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40.jpeg"/></Relationships>
</file>

<file path=ppt/slides/_rels/slide3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41.jpe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52400" y="-304800"/>
            <a:ext cx="4267200" cy="1470025"/>
          </a:xfrm>
        </p:spPr>
        <p:txBody>
          <a:bodyPr/>
          <a:lstStyle/>
          <a:p>
            <a:pPr eaLnBrk="1" hangingPunct="1"/>
            <a:r>
              <a:rPr lang="en-US" sz="6600" b="1" dirty="0" smtClean="0">
                <a:solidFill>
                  <a:srgbClr val="FF3300"/>
                </a:solidFill>
              </a:rPr>
              <a:t>Jeremiah</a:t>
            </a:r>
          </a:p>
        </p:txBody>
      </p:sp>
      <p:pic>
        <p:nvPicPr>
          <p:cNvPr id="2051" name="Picture 4"/>
          <p:cNvPicPr>
            <a:picLocks noChangeAspect="1" noChangeArrowheads="1"/>
          </p:cNvPicPr>
          <p:nvPr/>
        </p:nvPicPr>
        <p:blipFill>
          <a:blip r:embed="rId2" cstate="print"/>
          <a:srcRect t="17392" r="1442" b="1450"/>
          <a:stretch>
            <a:fillRect/>
          </a:stretch>
        </p:blipFill>
        <p:spPr bwMode="auto">
          <a:xfrm>
            <a:off x="457200" y="2362200"/>
            <a:ext cx="3581400" cy="4267200"/>
          </a:xfrm>
          <a:prstGeom prst="rect">
            <a:avLst/>
          </a:prstGeom>
          <a:noFill/>
          <a:ln w="9525">
            <a:noFill/>
            <a:miter lim="800000"/>
            <a:headEnd/>
            <a:tailEnd/>
          </a:ln>
        </p:spPr>
      </p:pic>
      <p:sp>
        <p:nvSpPr>
          <p:cNvPr id="5" name="Rectangle 2"/>
          <p:cNvSpPr txBox="1">
            <a:spLocks noChangeArrowheads="1"/>
          </p:cNvSpPr>
          <p:nvPr/>
        </p:nvSpPr>
        <p:spPr bwMode="auto">
          <a:xfrm>
            <a:off x="76200" y="838200"/>
            <a:ext cx="4191000" cy="1447800"/>
          </a:xfrm>
          <a:prstGeom prst="rect">
            <a:avLst/>
          </a:prstGeom>
          <a:noFill/>
          <a:ln w="9525">
            <a:noFill/>
            <a:miter lim="800000"/>
            <a:headEnd/>
            <a:tailEnd/>
          </a:ln>
        </p:spPr>
        <p:txBody>
          <a:bodyPr anchor="ctr"/>
          <a:lstStyle/>
          <a:p>
            <a:pPr algn="ctr">
              <a:lnSpc>
                <a:spcPts val="4800"/>
              </a:lnSpc>
              <a:defRPr/>
            </a:pPr>
            <a:r>
              <a:rPr lang="en-US" sz="4400" b="1" kern="0" dirty="0" smtClean="0">
                <a:solidFill>
                  <a:srgbClr val="0000CC"/>
                </a:solidFill>
                <a:latin typeface="Comic Sans MS" pitchFamily="66" charset="0"/>
                <a:ea typeface="+mj-ea"/>
                <a:cs typeface="+mj-cs"/>
              </a:rPr>
              <a:t>Change before the end begins</a:t>
            </a:r>
            <a:endParaRPr lang="en-US" sz="4400" b="1" kern="0" dirty="0">
              <a:solidFill>
                <a:srgbClr val="0000CC"/>
              </a:solidFill>
              <a:latin typeface="Comic Sans MS" pitchFamily="66" charset="0"/>
              <a:ea typeface="+mj-ea"/>
              <a:cs typeface="+mj-cs"/>
            </a:endParaRPr>
          </a:p>
        </p:txBody>
      </p:sp>
      <p:pic>
        <p:nvPicPr>
          <p:cNvPr id="5122" name="Picture 2" descr="https://encrypted-tbn1.google.com/images?q=tbn:ANd9GcSoEf2vsEAkgk09EAXk-68V-_LC-fmYQFx7M4bVr7NymJmI3K6isw"/>
          <p:cNvPicPr>
            <a:picLocks noChangeAspect="1" noChangeArrowheads="1"/>
          </p:cNvPicPr>
          <p:nvPr/>
        </p:nvPicPr>
        <p:blipFill>
          <a:blip r:embed="rId3" cstate="print"/>
          <a:srcRect/>
          <a:stretch>
            <a:fillRect/>
          </a:stretch>
        </p:blipFill>
        <p:spPr bwMode="auto">
          <a:xfrm>
            <a:off x="4419600" y="304800"/>
            <a:ext cx="4447386" cy="2895600"/>
          </a:xfrm>
          <a:prstGeom prst="rect">
            <a:avLst/>
          </a:prstGeom>
          <a:noFill/>
        </p:spPr>
      </p:pic>
      <p:sp>
        <p:nvSpPr>
          <p:cNvPr id="7" name="Rectangle 2"/>
          <p:cNvSpPr txBox="1">
            <a:spLocks noChangeArrowheads="1"/>
          </p:cNvSpPr>
          <p:nvPr/>
        </p:nvSpPr>
        <p:spPr bwMode="auto">
          <a:xfrm>
            <a:off x="5105400" y="3505200"/>
            <a:ext cx="3352800" cy="2819400"/>
          </a:xfrm>
          <a:prstGeom prst="rect">
            <a:avLst/>
          </a:prstGeom>
          <a:noFill/>
          <a:ln w="9525">
            <a:noFill/>
            <a:miter lim="800000"/>
            <a:headEnd/>
            <a:tailEnd/>
          </a:ln>
        </p:spPr>
        <p:txBody>
          <a:bodyPr anchor="ctr"/>
          <a:lstStyle/>
          <a:p>
            <a:pPr algn="ctr">
              <a:lnSpc>
                <a:spcPts val="4800"/>
              </a:lnSpc>
              <a:defRPr/>
            </a:pPr>
            <a:r>
              <a:rPr lang="en-US" sz="4400" b="1" kern="0" dirty="0" smtClean="0">
                <a:solidFill>
                  <a:srgbClr val="00B050"/>
                </a:solidFill>
                <a:latin typeface="Comic Sans MS" pitchFamily="66" charset="0"/>
                <a:ea typeface="+mj-ea"/>
                <a:cs typeface="+mj-cs"/>
              </a:rPr>
              <a:t>Class 2: The Failure of the People</a:t>
            </a:r>
            <a:endParaRPr lang="en-US" sz="4400" b="1" kern="0" dirty="0">
              <a:solidFill>
                <a:srgbClr val="00B050"/>
              </a:solidFill>
              <a:latin typeface="Comic Sans MS" pitchFamily="66" charset="0"/>
              <a:ea typeface="+mj-ea"/>
              <a:cs typeface="+mj-cs"/>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152400"/>
            <a:ext cx="5943600" cy="1143000"/>
          </a:xfrm>
        </p:spPr>
        <p:txBody>
          <a:bodyPr>
            <a:normAutofit/>
          </a:bodyPr>
          <a:lstStyle/>
          <a:p>
            <a:r>
              <a:rPr lang="en-US" sz="4000" b="1" dirty="0" smtClean="0">
                <a:solidFill>
                  <a:srgbClr val="FF0000"/>
                </a:solidFill>
              </a:rPr>
              <a:t>God’s Undeserved Mercy</a:t>
            </a:r>
            <a:endParaRPr lang="en-US" sz="4000" b="1" dirty="0" smtClean="0">
              <a:solidFill>
                <a:srgbClr val="FF0000"/>
              </a:solidFill>
              <a:latin typeface="Comic Sans MS" pitchFamily="66" charset="0"/>
            </a:endParaRPr>
          </a:p>
        </p:txBody>
      </p:sp>
      <p:sp>
        <p:nvSpPr>
          <p:cNvPr id="4099" name="Rectangle 3"/>
          <p:cNvSpPr>
            <a:spLocks noGrp="1" noChangeArrowheads="1"/>
          </p:cNvSpPr>
          <p:nvPr>
            <p:ph type="body" idx="1"/>
          </p:nvPr>
        </p:nvSpPr>
        <p:spPr>
          <a:xfrm>
            <a:off x="914400" y="762000"/>
            <a:ext cx="7315200" cy="4343400"/>
          </a:xfrm>
        </p:spPr>
        <p:txBody>
          <a:bodyPr>
            <a:normAutofit/>
          </a:bodyPr>
          <a:lstStyle/>
          <a:p>
            <a:pPr marL="341313" indent="-341313">
              <a:spcBef>
                <a:spcPts val="300"/>
              </a:spcBef>
              <a:buNone/>
              <a:tabLst>
                <a:tab pos="1146175" algn="l"/>
              </a:tabLst>
            </a:pPr>
            <a:r>
              <a:rPr lang="en-US" dirty="0" smtClean="0">
                <a:solidFill>
                  <a:srgbClr val="0000CC"/>
                </a:solidFill>
              </a:rPr>
              <a:t> </a:t>
            </a:r>
            <a:r>
              <a:rPr lang="en-US" b="1" dirty="0" smtClean="0">
                <a:solidFill>
                  <a:srgbClr val="0000CC"/>
                </a:solidFill>
              </a:rPr>
              <a:t>3:1</a:t>
            </a:r>
            <a:r>
              <a:rPr lang="en-US" dirty="0" smtClean="0"/>
              <a:t>	Return to Me </a:t>
            </a:r>
            <a:r>
              <a:rPr lang="en-US" sz="2400" i="1" dirty="0" smtClean="0"/>
              <a:t>(context!)</a:t>
            </a:r>
            <a:endParaRPr lang="en-US" i="1" dirty="0" smtClean="0"/>
          </a:p>
          <a:p>
            <a:pPr>
              <a:spcBef>
                <a:spcPts val="300"/>
              </a:spcBef>
              <a:buNone/>
              <a:tabLst>
                <a:tab pos="1146175" algn="l"/>
              </a:tabLst>
            </a:pPr>
            <a:r>
              <a:rPr lang="en-US" b="1" dirty="0" smtClean="0"/>
              <a:t> </a:t>
            </a:r>
            <a:r>
              <a:rPr lang="en-US" b="1" dirty="0" smtClean="0">
                <a:solidFill>
                  <a:srgbClr val="0000CC"/>
                </a:solidFill>
              </a:rPr>
              <a:t>3:7</a:t>
            </a:r>
            <a:r>
              <a:rPr lang="en-US" dirty="0" smtClean="0"/>
              <a:t>	Return to Me</a:t>
            </a:r>
          </a:p>
          <a:p>
            <a:pPr>
              <a:spcBef>
                <a:spcPts val="300"/>
              </a:spcBef>
              <a:buNone/>
              <a:tabLst>
                <a:tab pos="1146175" algn="l"/>
              </a:tabLst>
            </a:pPr>
            <a:r>
              <a:rPr lang="en-US" b="1" dirty="0" smtClean="0">
                <a:solidFill>
                  <a:srgbClr val="0000CC"/>
                </a:solidFill>
              </a:rPr>
              <a:t>3:12</a:t>
            </a:r>
            <a:r>
              <a:rPr lang="en-US" dirty="0" smtClean="0"/>
              <a:t>	Return…for I am merciful</a:t>
            </a:r>
          </a:p>
          <a:p>
            <a:pPr>
              <a:spcBef>
                <a:spcPts val="300"/>
              </a:spcBef>
              <a:buNone/>
              <a:tabLst>
                <a:tab pos="1146175" algn="l"/>
              </a:tabLst>
            </a:pPr>
            <a:r>
              <a:rPr lang="en-US" b="1" dirty="0" smtClean="0">
                <a:solidFill>
                  <a:srgbClr val="0000CC"/>
                </a:solidFill>
              </a:rPr>
              <a:t>3:22</a:t>
            </a:r>
            <a:r>
              <a:rPr lang="en-US" dirty="0" smtClean="0"/>
              <a:t>	Return…I will heal</a:t>
            </a:r>
          </a:p>
          <a:p>
            <a:pPr>
              <a:spcBef>
                <a:spcPts val="300"/>
              </a:spcBef>
              <a:buNone/>
              <a:tabLst>
                <a:tab pos="1146175" algn="l"/>
              </a:tabLst>
            </a:pPr>
            <a:r>
              <a:rPr lang="en-US" b="1" dirty="0" smtClean="0"/>
              <a:t> </a:t>
            </a:r>
            <a:r>
              <a:rPr lang="en-US" b="1" dirty="0" smtClean="0">
                <a:solidFill>
                  <a:srgbClr val="0000CC"/>
                </a:solidFill>
              </a:rPr>
              <a:t>4:1</a:t>
            </a:r>
            <a:r>
              <a:rPr lang="en-US" dirty="0" smtClean="0"/>
              <a:t>	Return to Me</a:t>
            </a:r>
          </a:p>
          <a:p>
            <a:pPr marL="1146175" indent="-1146175">
              <a:spcBef>
                <a:spcPts val="300"/>
              </a:spcBef>
              <a:buNone/>
              <a:tabLst>
                <a:tab pos="1146175" algn="l"/>
              </a:tabLst>
            </a:pPr>
            <a:r>
              <a:rPr lang="en-US" b="1" dirty="0" smtClean="0">
                <a:solidFill>
                  <a:srgbClr val="0000CC"/>
                </a:solidFill>
              </a:rPr>
              <a:t>7:1-7</a:t>
            </a:r>
            <a:r>
              <a:rPr lang="en-US" dirty="0" smtClean="0"/>
              <a:t>	If you will amend your ways then I will cause you to dwell</a:t>
            </a:r>
          </a:p>
          <a:p>
            <a:pPr eaLnBrk="1" hangingPunct="1">
              <a:lnSpc>
                <a:spcPct val="90000"/>
              </a:lnSpc>
              <a:buNone/>
            </a:pPr>
            <a:endParaRPr lang="en-US" dirty="0" smtClean="0"/>
          </a:p>
        </p:txBody>
      </p:sp>
      <p:sp>
        <p:nvSpPr>
          <p:cNvPr id="4100" name="Text Box 5"/>
          <p:cNvSpPr txBox="1">
            <a:spLocks noChangeArrowheads="1"/>
          </p:cNvSpPr>
          <p:nvPr/>
        </p:nvSpPr>
        <p:spPr bwMode="auto">
          <a:xfrm>
            <a:off x="1219200" y="4495800"/>
            <a:ext cx="6705600" cy="1200329"/>
          </a:xfrm>
          <a:prstGeom prst="rect">
            <a:avLst/>
          </a:prstGeom>
          <a:noFill/>
          <a:ln w="9525">
            <a:noFill/>
            <a:miter lim="800000"/>
            <a:headEnd/>
            <a:tailEnd/>
          </a:ln>
        </p:spPr>
        <p:txBody>
          <a:bodyPr wrap="square">
            <a:spAutoFit/>
          </a:bodyPr>
          <a:lstStyle/>
          <a:p>
            <a:pPr algn="ctr">
              <a:spcBef>
                <a:spcPct val="50000"/>
              </a:spcBef>
            </a:pPr>
            <a:r>
              <a:rPr lang="en-US" sz="3600" b="1" dirty="0" smtClean="0">
                <a:solidFill>
                  <a:srgbClr val="00B050"/>
                </a:solidFill>
                <a:latin typeface="Comic Sans MS" pitchFamily="66" charset="0"/>
              </a:rPr>
              <a:t>Who is like you, O Lord, among the gods? (Ex 15:11)</a:t>
            </a:r>
            <a:endParaRPr lang="en-US" sz="3600" b="1" dirty="0">
              <a:solidFill>
                <a:srgbClr val="00B050"/>
              </a:solidFill>
              <a:latin typeface="Comic Sans MS" pitchFamily="66" charset="0"/>
            </a:endParaRPr>
          </a:p>
        </p:txBody>
      </p:sp>
      <p:pic>
        <p:nvPicPr>
          <p:cNvPr id="60418" name="Picture 2" descr="https://encrypted-tbn2.google.com/images?q=tbn:ANd9GcQfPJ3qh7Q6JM0kAiFlLTycnQ31g2Lg6cMs7nM6K9dsIklYiuWU"/>
          <p:cNvPicPr>
            <a:picLocks noChangeAspect="1" noChangeArrowheads="1"/>
          </p:cNvPicPr>
          <p:nvPr/>
        </p:nvPicPr>
        <p:blipFill>
          <a:blip r:embed="rId3" cstate="print"/>
          <a:srcRect/>
          <a:stretch>
            <a:fillRect/>
          </a:stretch>
        </p:blipFill>
        <p:spPr bwMode="auto">
          <a:xfrm>
            <a:off x="6629400" y="76200"/>
            <a:ext cx="2305050" cy="3358434"/>
          </a:xfrm>
          <a:prstGeom prst="rect">
            <a:avLst/>
          </a:prstGeom>
          <a:noFill/>
        </p:spPr>
      </p:pic>
      <p:sp>
        <p:nvSpPr>
          <p:cNvPr id="6" name="TextBox 5"/>
          <p:cNvSpPr txBox="1"/>
          <p:nvPr/>
        </p:nvSpPr>
        <p:spPr>
          <a:xfrm>
            <a:off x="6553200" y="3124200"/>
            <a:ext cx="2438400" cy="338554"/>
          </a:xfrm>
          <a:prstGeom prst="rect">
            <a:avLst/>
          </a:prstGeom>
          <a:noFill/>
        </p:spPr>
        <p:txBody>
          <a:bodyPr wrap="square" rtlCol="0">
            <a:spAutoFit/>
          </a:bodyPr>
          <a:lstStyle/>
          <a:p>
            <a:pPr algn="ctr"/>
            <a:r>
              <a:rPr lang="en-US" sz="1600" b="1" dirty="0" smtClean="0">
                <a:solidFill>
                  <a:srgbClr val="7030A0"/>
                </a:solidFill>
                <a:latin typeface="Comic Sans MS" pitchFamily="66" charset="0"/>
              </a:rPr>
              <a:t>Prodigal Son Returns</a:t>
            </a:r>
            <a:endParaRPr lang="en-US" sz="1600" b="1" dirty="0">
              <a:solidFill>
                <a:srgbClr val="7030A0"/>
              </a:solidFill>
              <a:latin typeface="Comic Sans MS" pitchFamily="66" charset="0"/>
            </a:endParaRPr>
          </a:p>
        </p:txBody>
      </p:sp>
      <p:sp>
        <p:nvSpPr>
          <p:cNvPr id="7" name="Text Box 5"/>
          <p:cNvSpPr txBox="1">
            <a:spLocks noChangeArrowheads="1"/>
          </p:cNvSpPr>
          <p:nvPr/>
        </p:nvSpPr>
        <p:spPr bwMode="auto">
          <a:xfrm>
            <a:off x="228600" y="5715000"/>
            <a:ext cx="8686800" cy="954107"/>
          </a:xfrm>
          <a:prstGeom prst="rect">
            <a:avLst/>
          </a:prstGeom>
          <a:noFill/>
          <a:ln w="9525">
            <a:noFill/>
            <a:miter lim="800000"/>
            <a:headEnd/>
            <a:tailEnd/>
          </a:ln>
        </p:spPr>
        <p:txBody>
          <a:bodyPr wrap="square">
            <a:spAutoFit/>
          </a:bodyPr>
          <a:lstStyle/>
          <a:p>
            <a:pPr algn="ctr">
              <a:spcBef>
                <a:spcPct val="50000"/>
              </a:spcBef>
            </a:pPr>
            <a:r>
              <a:rPr lang="en-US" sz="2800" b="1" dirty="0" smtClean="0">
                <a:solidFill>
                  <a:srgbClr val="D60093"/>
                </a:solidFill>
                <a:latin typeface="Comic Sans MS" pitchFamily="66" charset="0"/>
              </a:rPr>
              <a:t>God is willing to forgive past mistakes &amp; so should we!  Don’t be like the older brother!</a:t>
            </a:r>
            <a:endParaRPr lang="en-US" sz="2800" b="1" dirty="0">
              <a:solidFill>
                <a:srgbClr val="D60093"/>
              </a:solidFill>
              <a:latin typeface="Comic Sans MS" pitchFamily="66" charset="0"/>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81000" y="152400"/>
            <a:ext cx="5410200" cy="1143000"/>
          </a:xfrm>
        </p:spPr>
        <p:txBody>
          <a:bodyPr>
            <a:normAutofit fontScale="90000"/>
          </a:bodyPr>
          <a:lstStyle/>
          <a:p>
            <a:r>
              <a:rPr lang="en-US" sz="4000" b="1" dirty="0" smtClean="0">
                <a:solidFill>
                  <a:srgbClr val="FF0000"/>
                </a:solidFill>
              </a:rPr>
              <a:t>God Cannot work with Unrepentant Sinners</a:t>
            </a:r>
          </a:p>
        </p:txBody>
      </p:sp>
      <p:sp>
        <p:nvSpPr>
          <p:cNvPr id="4099" name="Rectangle 3"/>
          <p:cNvSpPr>
            <a:spLocks noGrp="1" noChangeArrowheads="1"/>
          </p:cNvSpPr>
          <p:nvPr>
            <p:ph type="body" idx="1"/>
          </p:nvPr>
        </p:nvSpPr>
        <p:spPr>
          <a:xfrm>
            <a:off x="457200" y="1371600"/>
            <a:ext cx="7924800" cy="4114800"/>
          </a:xfrm>
        </p:spPr>
        <p:txBody>
          <a:bodyPr>
            <a:normAutofit fontScale="70000" lnSpcReduction="20000"/>
          </a:bodyPr>
          <a:lstStyle/>
          <a:p>
            <a:pPr marL="0" indent="231775">
              <a:buNone/>
            </a:pPr>
            <a:r>
              <a:rPr lang="en-US" b="1" dirty="0" smtClean="0"/>
              <a:t>                    </a:t>
            </a:r>
            <a:r>
              <a:rPr lang="en-US" sz="4500" b="1" dirty="0" smtClean="0">
                <a:solidFill>
                  <a:srgbClr val="0000CC"/>
                </a:solidFill>
              </a:rPr>
              <a:t>Jeremiah 25:4-7</a:t>
            </a:r>
            <a:endParaRPr lang="en-US" b="1" dirty="0" smtClean="0">
              <a:solidFill>
                <a:srgbClr val="0000CC"/>
              </a:solidFill>
            </a:endParaRPr>
          </a:p>
          <a:p>
            <a:pPr marL="0" indent="231775">
              <a:buNone/>
            </a:pPr>
            <a:r>
              <a:rPr lang="en-US" b="1" dirty="0" smtClean="0"/>
              <a:t>4  "And the LORD has sent to you all His                                           servants the prophets, rising early and sending them, </a:t>
            </a:r>
            <a:r>
              <a:rPr lang="en-US" b="1" dirty="0" smtClean="0">
                <a:solidFill>
                  <a:srgbClr val="7030A0"/>
                </a:solidFill>
              </a:rPr>
              <a:t>but you have not listened nor inclined your ear to hear.</a:t>
            </a:r>
          </a:p>
          <a:p>
            <a:pPr marL="0" indent="231775">
              <a:buNone/>
            </a:pPr>
            <a:r>
              <a:rPr lang="en-US" b="1" dirty="0" smtClean="0"/>
              <a:t>5  "They said, </a:t>
            </a:r>
            <a:r>
              <a:rPr lang="en-US" b="1" dirty="0" smtClean="0">
                <a:solidFill>
                  <a:srgbClr val="0000CC"/>
                </a:solidFill>
              </a:rPr>
              <a:t>'Repent now everyone of his evil way and his evil doings, and dwell in the land that the LORD has given to you and your fathers forever and ever.</a:t>
            </a:r>
          </a:p>
          <a:p>
            <a:pPr marL="0" indent="231775">
              <a:buNone/>
            </a:pPr>
            <a:r>
              <a:rPr lang="en-US" b="1" dirty="0" smtClean="0"/>
              <a:t>6  'Do not go after other gods to serve them and worship them, and do not provoke Me to anger with the works of your hands; and I will not harm you.'</a:t>
            </a:r>
          </a:p>
          <a:p>
            <a:pPr marL="0" indent="231775">
              <a:buNone/>
            </a:pPr>
            <a:r>
              <a:rPr lang="en-US" b="1" dirty="0" smtClean="0"/>
              <a:t>7  </a:t>
            </a:r>
            <a:r>
              <a:rPr lang="en-US" b="1" dirty="0" smtClean="0">
                <a:solidFill>
                  <a:srgbClr val="7030A0"/>
                </a:solidFill>
              </a:rPr>
              <a:t>"Yet you have not listened to Me," says the LORD, "that you might provoke Me to anger with the works of your hands to your own hurt.    Therefore…….</a:t>
            </a:r>
          </a:p>
        </p:txBody>
      </p:sp>
      <p:sp>
        <p:nvSpPr>
          <p:cNvPr id="4100" name="Text Box 5"/>
          <p:cNvSpPr txBox="1">
            <a:spLocks noChangeArrowheads="1"/>
          </p:cNvSpPr>
          <p:nvPr/>
        </p:nvSpPr>
        <p:spPr bwMode="auto">
          <a:xfrm>
            <a:off x="762000" y="5486400"/>
            <a:ext cx="7391400" cy="1200329"/>
          </a:xfrm>
          <a:prstGeom prst="rect">
            <a:avLst/>
          </a:prstGeom>
          <a:noFill/>
          <a:ln w="9525">
            <a:noFill/>
            <a:miter lim="800000"/>
            <a:headEnd/>
            <a:tailEnd/>
          </a:ln>
        </p:spPr>
        <p:txBody>
          <a:bodyPr wrap="square">
            <a:spAutoFit/>
          </a:bodyPr>
          <a:lstStyle/>
          <a:p>
            <a:pPr algn="ctr">
              <a:spcBef>
                <a:spcPct val="50000"/>
              </a:spcBef>
            </a:pPr>
            <a:r>
              <a:rPr lang="en-US" sz="3600" b="1" dirty="0" smtClean="0">
                <a:solidFill>
                  <a:srgbClr val="00B050"/>
                </a:solidFill>
                <a:latin typeface="Comic Sans MS" pitchFamily="66" charset="0"/>
              </a:rPr>
              <a:t>“but unless you repent you will all likewise perish” (</a:t>
            </a:r>
            <a:r>
              <a:rPr lang="en-US" sz="3600" b="1" dirty="0" err="1" smtClean="0">
                <a:solidFill>
                  <a:srgbClr val="00B050"/>
                </a:solidFill>
                <a:latin typeface="Comic Sans MS" pitchFamily="66" charset="0"/>
              </a:rPr>
              <a:t>Lk</a:t>
            </a:r>
            <a:r>
              <a:rPr lang="en-US" sz="3600" b="1" dirty="0" smtClean="0">
                <a:solidFill>
                  <a:srgbClr val="00B050"/>
                </a:solidFill>
                <a:latin typeface="Comic Sans MS" pitchFamily="66" charset="0"/>
              </a:rPr>
              <a:t> 13:3)</a:t>
            </a:r>
            <a:endParaRPr lang="en-US" sz="3600" b="1" dirty="0">
              <a:solidFill>
                <a:srgbClr val="00B050"/>
              </a:solidFill>
              <a:latin typeface="Comic Sans MS" pitchFamily="66" charset="0"/>
            </a:endParaRPr>
          </a:p>
        </p:txBody>
      </p:sp>
      <p:pic>
        <p:nvPicPr>
          <p:cNvPr id="58370" name="Picture 2" descr="https://encrypted-tbn2.google.com/images?q=tbn:ANd9GcST4kDJ01QNyD3eOKGRtWJxnv7_WQ-eCdcoQpGLeHUmvbmCy4UAUA"/>
          <p:cNvPicPr>
            <a:picLocks noChangeAspect="1" noChangeArrowheads="1"/>
          </p:cNvPicPr>
          <p:nvPr/>
        </p:nvPicPr>
        <p:blipFill>
          <a:blip r:embed="rId3" cstate="print"/>
          <a:srcRect/>
          <a:stretch>
            <a:fillRect/>
          </a:stretch>
        </p:blipFill>
        <p:spPr bwMode="auto">
          <a:xfrm>
            <a:off x="6096000" y="228600"/>
            <a:ext cx="2667000" cy="1844676"/>
          </a:xfrm>
          <a:prstGeom prst="rect">
            <a:avLst/>
          </a:prstGeom>
          <a:noFill/>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https://encrypted-tbn3.google.com/images?q=tbn:ANd9GcSmFXvZ10L2ewIpoueh2cLEtK8Tu0eQZ9S_KopqGRRlaCVT6VO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7699" t="13418" r="3349" b="12257"/>
          <a:stretch/>
        </p:blipFill>
        <p:spPr bwMode="auto">
          <a:xfrm>
            <a:off x="-14514" y="0"/>
            <a:ext cx="9158514" cy="6858000"/>
          </a:xfrm>
          <a:prstGeom prst="rect">
            <a:avLst/>
          </a:prstGeom>
          <a:noFill/>
          <a:extLst>
            <a:ext uri="{909E8E84-426E-40DD-AFC4-6F175D3DCCD1}">
              <a14:hiddenFill xmlns:a14="http://schemas.microsoft.com/office/drawing/2010/main">
                <a:solidFill>
                  <a:srgbClr val="FFFFFF"/>
                </a:solidFill>
              </a14:hiddenFill>
            </a:ext>
          </a:extLst>
        </p:spPr>
      </p:pic>
      <p:sp>
        <p:nvSpPr>
          <p:cNvPr id="4098" name="Rectangle 2"/>
          <p:cNvSpPr>
            <a:spLocks noGrp="1" noChangeArrowheads="1"/>
          </p:cNvSpPr>
          <p:nvPr>
            <p:ph type="title"/>
          </p:nvPr>
        </p:nvSpPr>
        <p:spPr>
          <a:xfrm>
            <a:off x="457200" y="533400"/>
            <a:ext cx="8229600" cy="685800"/>
          </a:xfrm>
        </p:spPr>
        <p:txBody>
          <a:bodyPr>
            <a:noAutofit/>
          </a:bodyPr>
          <a:lstStyle/>
          <a:p>
            <a:r>
              <a:rPr lang="en-US" sz="4800" b="1" dirty="0" smtClean="0">
                <a:solidFill>
                  <a:srgbClr val="993300"/>
                </a:solidFill>
              </a:rPr>
              <a:t>Jeremiah 2:32-37</a:t>
            </a:r>
            <a:endParaRPr lang="en-US" sz="4800" b="1" dirty="0" smtClean="0">
              <a:solidFill>
                <a:srgbClr val="993300"/>
              </a:solidFill>
              <a:latin typeface="Comic Sans MS" pitchFamily="66" charset="0"/>
            </a:endParaRPr>
          </a:p>
        </p:txBody>
      </p:sp>
      <p:sp>
        <p:nvSpPr>
          <p:cNvPr id="4099" name="Rectangle 3"/>
          <p:cNvSpPr>
            <a:spLocks noGrp="1" noChangeArrowheads="1"/>
          </p:cNvSpPr>
          <p:nvPr>
            <p:ph type="body" idx="1"/>
          </p:nvPr>
        </p:nvSpPr>
        <p:spPr>
          <a:xfrm>
            <a:off x="1143000" y="1295400"/>
            <a:ext cx="7010400" cy="4419600"/>
          </a:xfrm>
        </p:spPr>
        <p:txBody>
          <a:bodyPr>
            <a:normAutofit fontScale="62500" lnSpcReduction="20000"/>
          </a:bodyPr>
          <a:lstStyle/>
          <a:p>
            <a:pPr marL="0" indent="231775">
              <a:buNone/>
            </a:pPr>
            <a:r>
              <a:rPr lang="en-US" dirty="0" smtClean="0"/>
              <a:t>32  Can a virgin forget her ornaments, or a bride her attire? Yet My people have forgotten Me days without number.</a:t>
            </a:r>
          </a:p>
          <a:p>
            <a:pPr marL="0" indent="231775">
              <a:buNone/>
            </a:pPr>
            <a:r>
              <a:rPr lang="en-US" dirty="0" smtClean="0"/>
              <a:t>33  "Why do you beautify your way to seek love? Therefore you have also taught the wicked women your ways.</a:t>
            </a:r>
          </a:p>
          <a:p>
            <a:pPr marL="0" indent="231775">
              <a:buNone/>
            </a:pPr>
            <a:r>
              <a:rPr lang="en-US" dirty="0" smtClean="0"/>
              <a:t>34  Also on your skirts is found the blood of the lives of the poor innocents. I have not found it by secret search, but plainly on all these things.</a:t>
            </a:r>
          </a:p>
          <a:p>
            <a:pPr marL="0" indent="231775">
              <a:buNone/>
            </a:pPr>
            <a:r>
              <a:rPr lang="en-US" dirty="0" smtClean="0"/>
              <a:t>35  Yet you say, 'Because </a:t>
            </a:r>
            <a:r>
              <a:rPr lang="en-US" b="1" dirty="0" smtClean="0">
                <a:solidFill>
                  <a:srgbClr val="0000CC"/>
                </a:solidFill>
              </a:rPr>
              <a:t>I am innocent</a:t>
            </a:r>
            <a:r>
              <a:rPr lang="en-US" dirty="0" smtClean="0"/>
              <a:t>, surely His anger shall turn from me.' Behold, I will plead My case against you, because you say</a:t>
            </a:r>
            <a:r>
              <a:rPr lang="en-US" b="1" dirty="0" smtClean="0">
                <a:solidFill>
                  <a:srgbClr val="0000CC"/>
                </a:solidFill>
              </a:rPr>
              <a:t>, 'I have not sinned.'</a:t>
            </a:r>
          </a:p>
          <a:p>
            <a:pPr marL="0" indent="231775">
              <a:buNone/>
            </a:pPr>
            <a:r>
              <a:rPr lang="en-US" dirty="0" smtClean="0"/>
              <a:t>36  Why do you gad about so much to change your way? Also you shall be ashamed of Egypt as you were ashamed of Assyria.</a:t>
            </a:r>
          </a:p>
          <a:p>
            <a:pPr marL="0" indent="231775">
              <a:buNone/>
            </a:pPr>
            <a:r>
              <a:rPr lang="en-US" dirty="0" smtClean="0"/>
              <a:t>37  Indeed you will go forth from him with your hands on your head; for the LORD has rejected your trusted allies, and you will not prosper by them.</a:t>
            </a:r>
          </a:p>
        </p:txBody>
      </p:sp>
      <p:sp>
        <p:nvSpPr>
          <p:cNvPr id="4100" name="Text Box 5"/>
          <p:cNvSpPr txBox="1">
            <a:spLocks noChangeArrowheads="1"/>
          </p:cNvSpPr>
          <p:nvPr/>
        </p:nvSpPr>
        <p:spPr bwMode="auto">
          <a:xfrm>
            <a:off x="457200" y="5410200"/>
            <a:ext cx="8229600" cy="523220"/>
          </a:xfrm>
          <a:prstGeom prst="rect">
            <a:avLst/>
          </a:prstGeom>
          <a:noFill/>
          <a:ln w="9525">
            <a:noFill/>
            <a:miter lim="800000"/>
            <a:headEnd/>
            <a:tailEnd/>
          </a:ln>
        </p:spPr>
        <p:txBody>
          <a:bodyPr>
            <a:spAutoFit/>
          </a:bodyPr>
          <a:lstStyle/>
          <a:p>
            <a:pPr algn="ctr">
              <a:spcBef>
                <a:spcPct val="50000"/>
              </a:spcBef>
            </a:pPr>
            <a:r>
              <a:rPr lang="en-US" sz="2800" b="1" dirty="0" smtClean="0">
                <a:solidFill>
                  <a:srgbClr val="7030A0"/>
                </a:solidFill>
                <a:latin typeface="Comic Sans MS" pitchFamily="66" charset="0"/>
              </a:rPr>
              <a:t>These sinners professed innocence!</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https://encrypted-tbn3.google.com/images?q=tbn:ANd9GcSmFXvZ10L2ewIpoueh2cLEtK8Tu0eQZ9S_KopqGRRlaCVT6VO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7699" t="13418" r="3349" b="12257"/>
          <a:stretch/>
        </p:blipFill>
        <p:spPr bwMode="auto">
          <a:xfrm>
            <a:off x="-14514" y="0"/>
            <a:ext cx="9158514" cy="6858000"/>
          </a:xfrm>
          <a:prstGeom prst="rect">
            <a:avLst/>
          </a:prstGeom>
          <a:noFill/>
          <a:extLst>
            <a:ext uri="{909E8E84-426E-40DD-AFC4-6F175D3DCCD1}">
              <a14:hiddenFill xmlns:a14="http://schemas.microsoft.com/office/drawing/2010/main">
                <a:solidFill>
                  <a:srgbClr val="FFFFFF"/>
                </a:solidFill>
              </a14:hiddenFill>
            </a:ext>
          </a:extLst>
        </p:spPr>
      </p:pic>
      <p:sp>
        <p:nvSpPr>
          <p:cNvPr id="4098" name="Rectangle 2"/>
          <p:cNvSpPr>
            <a:spLocks noGrp="1" noChangeArrowheads="1"/>
          </p:cNvSpPr>
          <p:nvPr>
            <p:ph type="title"/>
          </p:nvPr>
        </p:nvSpPr>
        <p:spPr>
          <a:xfrm>
            <a:off x="457200" y="914400"/>
            <a:ext cx="8229600" cy="685800"/>
          </a:xfrm>
        </p:spPr>
        <p:txBody>
          <a:bodyPr>
            <a:noAutofit/>
          </a:bodyPr>
          <a:lstStyle/>
          <a:p>
            <a:r>
              <a:rPr lang="en-US" sz="4800" b="1" dirty="0" smtClean="0">
                <a:solidFill>
                  <a:srgbClr val="993300"/>
                </a:solidFill>
              </a:rPr>
              <a:t>Jeremiah 3:1-3</a:t>
            </a:r>
            <a:endParaRPr lang="en-US" sz="4800" b="1" dirty="0" smtClean="0">
              <a:solidFill>
                <a:srgbClr val="993300"/>
              </a:solidFill>
              <a:latin typeface="Comic Sans MS" pitchFamily="66" charset="0"/>
            </a:endParaRPr>
          </a:p>
        </p:txBody>
      </p:sp>
      <p:sp>
        <p:nvSpPr>
          <p:cNvPr id="4099" name="Rectangle 3"/>
          <p:cNvSpPr>
            <a:spLocks noGrp="1" noChangeArrowheads="1"/>
          </p:cNvSpPr>
          <p:nvPr>
            <p:ph type="body" idx="1"/>
          </p:nvPr>
        </p:nvSpPr>
        <p:spPr>
          <a:xfrm>
            <a:off x="1143000" y="1676400"/>
            <a:ext cx="6934200" cy="3886200"/>
          </a:xfrm>
        </p:spPr>
        <p:txBody>
          <a:bodyPr>
            <a:normAutofit fontScale="70000" lnSpcReduction="20000"/>
          </a:bodyPr>
          <a:lstStyle/>
          <a:p>
            <a:pPr marL="0" indent="231775">
              <a:buNone/>
            </a:pPr>
            <a:r>
              <a:rPr lang="en-US" dirty="0" smtClean="0"/>
              <a:t>1  "They say, 'If a man divorces his wife, and she goes from him and becomes another man's, may he return to her again?' Would not that land be greatly polluted? But you have played the harlot with many lovers; </a:t>
            </a:r>
            <a:r>
              <a:rPr lang="en-US" b="1" dirty="0" smtClean="0">
                <a:solidFill>
                  <a:srgbClr val="7030A0"/>
                </a:solidFill>
              </a:rPr>
              <a:t>yet return to Me," </a:t>
            </a:r>
            <a:r>
              <a:rPr lang="en-US" dirty="0" smtClean="0"/>
              <a:t>says the LORD.</a:t>
            </a:r>
          </a:p>
          <a:p>
            <a:pPr marL="0" indent="231775">
              <a:buNone/>
            </a:pPr>
            <a:r>
              <a:rPr lang="en-US" dirty="0" smtClean="0"/>
              <a:t>2  "Lift up your eyes to the desolate heights and see: where have you not lain with men? By the road you have sat for them like an Arabian in the wilderness; and </a:t>
            </a:r>
            <a:r>
              <a:rPr lang="en-US" b="1" dirty="0" smtClean="0">
                <a:solidFill>
                  <a:srgbClr val="0000CC"/>
                </a:solidFill>
              </a:rPr>
              <a:t>you have polluted the land with your harlotries and your wickedness.</a:t>
            </a:r>
          </a:p>
          <a:p>
            <a:pPr marL="0" indent="231775">
              <a:buNone/>
            </a:pPr>
            <a:r>
              <a:rPr lang="en-US" dirty="0" smtClean="0"/>
              <a:t>3  Therefore the showers have been withheld, and there has been no latter rain. </a:t>
            </a:r>
            <a:r>
              <a:rPr lang="en-US" b="1" dirty="0" smtClean="0">
                <a:solidFill>
                  <a:srgbClr val="0000CC"/>
                </a:solidFill>
              </a:rPr>
              <a:t>You have had a harlot's forehead; you refuse to be ashamed.</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https://encrypted-tbn3.google.com/images?q=tbn:ANd9GcSmFXvZ10L2ewIpoueh2cLEtK8Tu0eQZ9S_KopqGRRlaCVT6VO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7699" t="13418" r="3349" b="12257"/>
          <a:stretch/>
        </p:blipFill>
        <p:spPr bwMode="auto">
          <a:xfrm>
            <a:off x="-14514" y="0"/>
            <a:ext cx="9158514" cy="6858000"/>
          </a:xfrm>
          <a:prstGeom prst="rect">
            <a:avLst/>
          </a:prstGeom>
          <a:noFill/>
          <a:extLst>
            <a:ext uri="{909E8E84-426E-40DD-AFC4-6F175D3DCCD1}">
              <a14:hiddenFill xmlns:a14="http://schemas.microsoft.com/office/drawing/2010/main">
                <a:solidFill>
                  <a:srgbClr val="FFFFFF"/>
                </a:solidFill>
              </a14:hiddenFill>
            </a:ext>
          </a:extLst>
        </p:spPr>
      </p:pic>
      <p:sp>
        <p:nvSpPr>
          <p:cNvPr id="4098" name="Rectangle 2"/>
          <p:cNvSpPr>
            <a:spLocks noGrp="1" noChangeArrowheads="1"/>
          </p:cNvSpPr>
          <p:nvPr>
            <p:ph type="title"/>
          </p:nvPr>
        </p:nvSpPr>
        <p:spPr>
          <a:xfrm>
            <a:off x="457200" y="609600"/>
            <a:ext cx="8229600" cy="685800"/>
          </a:xfrm>
        </p:spPr>
        <p:txBody>
          <a:bodyPr>
            <a:noAutofit/>
          </a:bodyPr>
          <a:lstStyle/>
          <a:p>
            <a:pPr indent="231775"/>
            <a:r>
              <a:rPr lang="en-US" sz="4800" b="1" dirty="0" smtClean="0">
                <a:solidFill>
                  <a:srgbClr val="993300"/>
                </a:solidFill>
              </a:rPr>
              <a:t>Jeremiah 3:8-14</a:t>
            </a:r>
            <a:endParaRPr lang="en-US" sz="4800" b="1" dirty="0" smtClean="0">
              <a:solidFill>
                <a:srgbClr val="993300"/>
              </a:solidFill>
              <a:latin typeface="Comic Sans MS" pitchFamily="66" charset="0"/>
            </a:endParaRPr>
          </a:p>
        </p:txBody>
      </p:sp>
      <p:sp>
        <p:nvSpPr>
          <p:cNvPr id="4099" name="Rectangle 3"/>
          <p:cNvSpPr>
            <a:spLocks noGrp="1" noChangeArrowheads="1"/>
          </p:cNvSpPr>
          <p:nvPr>
            <p:ph type="body" idx="1"/>
          </p:nvPr>
        </p:nvSpPr>
        <p:spPr>
          <a:xfrm>
            <a:off x="1143000" y="1295400"/>
            <a:ext cx="6858000" cy="4876800"/>
          </a:xfrm>
        </p:spPr>
        <p:txBody>
          <a:bodyPr>
            <a:normAutofit fontScale="47500" lnSpcReduction="20000"/>
          </a:bodyPr>
          <a:lstStyle/>
          <a:p>
            <a:pPr marL="0" indent="231775">
              <a:buNone/>
            </a:pPr>
            <a:r>
              <a:rPr lang="en-US" sz="3600" dirty="0" smtClean="0"/>
              <a:t>8  "Then I saw that for all the causes for which backsliding Israel had committed adultery, I had put her away and given her a certificate of divorce; yet her treacherous sister </a:t>
            </a:r>
            <a:r>
              <a:rPr lang="en-US" sz="3600" b="1" dirty="0" smtClean="0">
                <a:solidFill>
                  <a:srgbClr val="0000CC"/>
                </a:solidFill>
              </a:rPr>
              <a:t>Judah did not fear, but went and played the harlot also.</a:t>
            </a:r>
          </a:p>
          <a:p>
            <a:pPr marL="0" indent="231775">
              <a:buNone/>
            </a:pPr>
            <a:r>
              <a:rPr lang="en-US" sz="3600" dirty="0" smtClean="0"/>
              <a:t>9  "So it came to pass, </a:t>
            </a:r>
            <a:r>
              <a:rPr lang="en-US" sz="3600" b="1" dirty="0" smtClean="0">
                <a:solidFill>
                  <a:srgbClr val="0000CC"/>
                </a:solidFill>
              </a:rPr>
              <a:t>through her casual harlotry, that she defiled the land and committed adultery with stones and trees.</a:t>
            </a:r>
          </a:p>
          <a:p>
            <a:pPr marL="0" indent="231775">
              <a:buNone/>
            </a:pPr>
            <a:r>
              <a:rPr lang="en-US" sz="3600" dirty="0" smtClean="0"/>
              <a:t>10  "And yet for all this her treacherous sister Judah has not turned to Me with her whole heart, </a:t>
            </a:r>
            <a:r>
              <a:rPr lang="en-US" sz="3600" b="1" dirty="0" smtClean="0">
                <a:solidFill>
                  <a:srgbClr val="0000CC"/>
                </a:solidFill>
              </a:rPr>
              <a:t>but in pretense</a:t>
            </a:r>
            <a:r>
              <a:rPr lang="en-US" sz="3600" dirty="0" smtClean="0"/>
              <a:t>," says the LORD.</a:t>
            </a:r>
          </a:p>
          <a:p>
            <a:pPr marL="0" indent="231775">
              <a:buNone/>
            </a:pPr>
            <a:r>
              <a:rPr lang="en-US" sz="3600" dirty="0" smtClean="0"/>
              <a:t>11  Then the LORD said to me, "Backsliding Israel has shown herself more righteous than treacherous Judah.</a:t>
            </a:r>
          </a:p>
          <a:p>
            <a:pPr marL="0" indent="231775">
              <a:buNone/>
            </a:pPr>
            <a:r>
              <a:rPr lang="en-US" sz="3600" dirty="0" smtClean="0"/>
              <a:t>12  "Go and proclaim these words toward the north, and say: 'Return, backsliding Israel,' says the LORD, 'I will not cause My anger to fall on you. </a:t>
            </a:r>
            <a:r>
              <a:rPr lang="en-US" sz="3600" b="1" dirty="0" smtClean="0">
                <a:solidFill>
                  <a:srgbClr val="7030A0"/>
                </a:solidFill>
              </a:rPr>
              <a:t>For I am merciful,' says the LORD; 'I will not remain angry forever.</a:t>
            </a:r>
          </a:p>
          <a:p>
            <a:pPr marL="0" indent="231775">
              <a:buNone/>
            </a:pPr>
            <a:r>
              <a:rPr lang="en-US" sz="3600" dirty="0" smtClean="0"/>
              <a:t>13  </a:t>
            </a:r>
            <a:r>
              <a:rPr lang="en-US" sz="3600" b="1" dirty="0" smtClean="0">
                <a:solidFill>
                  <a:srgbClr val="0000CC"/>
                </a:solidFill>
              </a:rPr>
              <a:t>  </a:t>
            </a:r>
            <a:r>
              <a:rPr lang="en-US" sz="3600" dirty="0" smtClean="0"/>
              <a:t> that you have transgressed against the LORD your God, and have scattered your charms to alien deities under every green tree, and you have not obeyed My voice,' says the LORD.</a:t>
            </a:r>
          </a:p>
          <a:p>
            <a:pPr marL="0" indent="231775">
              <a:buNone/>
            </a:pPr>
            <a:r>
              <a:rPr lang="en-US" sz="3600" dirty="0" smtClean="0"/>
              <a:t>14  "Return, O backsliding children," says the LORD; "for I am married to you. I will take you, one from a city and two from a family, and I will bring you to Zion.</a:t>
            </a:r>
          </a:p>
          <a:p>
            <a:pPr marL="0" indent="231775">
              <a:buNone/>
            </a:pPr>
            <a:endParaRPr lang="en-US" dirty="0" smtClean="0"/>
          </a:p>
        </p:txBody>
      </p:sp>
      <p:sp>
        <p:nvSpPr>
          <p:cNvPr id="4100" name="Text Box 5"/>
          <p:cNvSpPr txBox="1">
            <a:spLocks noChangeArrowheads="1"/>
          </p:cNvSpPr>
          <p:nvPr/>
        </p:nvSpPr>
        <p:spPr bwMode="auto">
          <a:xfrm>
            <a:off x="457200" y="5562600"/>
            <a:ext cx="8229600" cy="461665"/>
          </a:xfrm>
          <a:prstGeom prst="rect">
            <a:avLst/>
          </a:prstGeom>
          <a:noFill/>
          <a:ln w="9525">
            <a:noFill/>
            <a:miter lim="800000"/>
            <a:headEnd/>
            <a:tailEnd/>
          </a:ln>
        </p:spPr>
        <p:txBody>
          <a:bodyPr>
            <a:spAutoFit/>
          </a:bodyPr>
          <a:lstStyle/>
          <a:p>
            <a:pPr algn="ctr">
              <a:spcBef>
                <a:spcPct val="50000"/>
              </a:spcBef>
            </a:pPr>
            <a:r>
              <a:rPr lang="en-US" sz="2400" b="1" dirty="0" smtClean="0">
                <a:solidFill>
                  <a:srgbClr val="7030A0"/>
                </a:solidFill>
                <a:latin typeface="Comic Sans MS" pitchFamily="66" charset="0"/>
              </a:rPr>
              <a:t>God was just waiting for them to return!</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https://encrypted-tbn3.google.com/images?q=tbn:ANd9GcSmFXvZ10L2ewIpoueh2cLEtK8Tu0eQZ9S_KopqGRRlaCVT6VO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7699" t="13418" r="3349" b="12257"/>
          <a:stretch/>
        </p:blipFill>
        <p:spPr bwMode="auto">
          <a:xfrm>
            <a:off x="-14514" y="0"/>
            <a:ext cx="9158514" cy="6858000"/>
          </a:xfrm>
          <a:prstGeom prst="rect">
            <a:avLst/>
          </a:prstGeom>
          <a:noFill/>
          <a:extLst>
            <a:ext uri="{909E8E84-426E-40DD-AFC4-6F175D3DCCD1}">
              <a14:hiddenFill xmlns:a14="http://schemas.microsoft.com/office/drawing/2010/main">
                <a:solidFill>
                  <a:srgbClr val="FFFFFF"/>
                </a:solidFill>
              </a14:hiddenFill>
            </a:ext>
          </a:extLst>
        </p:spPr>
      </p:pic>
      <p:sp>
        <p:nvSpPr>
          <p:cNvPr id="4098" name="Rectangle 2"/>
          <p:cNvSpPr>
            <a:spLocks noGrp="1" noChangeArrowheads="1"/>
          </p:cNvSpPr>
          <p:nvPr>
            <p:ph type="title"/>
          </p:nvPr>
        </p:nvSpPr>
        <p:spPr>
          <a:xfrm>
            <a:off x="457200" y="685800"/>
            <a:ext cx="8229600" cy="914400"/>
          </a:xfrm>
        </p:spPr>
        <p:txBody>
          <a:bodyPr>
            <a:noAutofit/>
          </a:bodyPr>
          <a:lstStyle/>
          <a:p>
            <a:r>
              <a:rPr lang="en-US" sz="4800" b="1" dirty="0" smtClean="0">
                <a:solidFill>
                  <a:srgbClr val="993300"/>
                </a:solidFill>
              </a:rPr>
              <a:t>Jeremiah 6:12-15</a:t>
            </a:r>
            <a:endParaRPr lang="en-US" sz="4800" b="1" dirty="0" smtClean="0">
              <a:solidFill>
                <a:srgbClr val="993300"/>
              </a:solidFill>
              <a:latin typeface="Comic Sans MS" pitchFamily="66" charset="0"/>
            </a:endParaRPr>
          </a:p>
        </p:txBody>
      </p:sp>
      <p:sp>
        <p:nvSpPr>
          <p:cNvPr id="4099" name="Rectangle 3"/>
          <p:cNvSpPr>
            <a:spLocks noGrp="1" noChangeArrowheads="1"/>
          </p:cNvSpPr>
          <p:nvPr>
            <p:ph type="body" idx="1"/>
          </p:nvPr>
        </p:nvSpPr>
        <p:spPr>
          <a:xfrm>
            <a:off x="1219200" y="1524000"/>
            <a:ext cx="6781800" cy="4114800"/>
          </a:xfrm>
        </p:spPr>
        <p:txBody>
          <a:bodyPr>
            <a:normAutofit fontScale="70000" lnSpcReduction="20000"/>
          </a:bodyPr>
          <a:lstStyle/>
          <a:p>
            <a:pPr marL="0" indent="231775">
              <a:buNone/>
            </a:pPr>
            <a:r>
              <a:rPr lang="en-US" dirty="0" smtClean="0"/>
              <a:t>12  And their houses shall be turned over to others, fields and wives together; for I will stretch out My hand against the inhabitants of the land," says the LORD.</a:t>
            </a:r>
          </a:p>
          <a:p>
            <a:pPr marL="0" indent="231775">
              <a:buNone/>
            </a:pPr>
            <a:r>
              <a:rPr lang="en-US" dirty="0" smtClean="0"/>
              <a:t>13  "Because from the least of them even to the greatest of them, </a:t>
            </a:r>
            <a:r>
              <a:rPr lang="en-US" b="1" dirty="0" smtClean="0">
                <a:solidFill>
                  <a:srgbClr val="0000CC"/>
                </a:solidFill>
              </a:rPr>
              <a:t>everyone is given to covetousness; and from the prophet even to the priest, everyone deals falsely.</a:t>
            </a:r>
          </a:p>
          <a:p>
            <a:pPr marL="0" indent="231775">
              <a:buNone/>
            </a:pPr>
            <a:r>
              <a:rPr lang="en-US" dirty="0" smtClean="0"/>
              <a:t>14  They have also healed the hurt of My people slightly, </a:t>
            </a:r>
            <a:r>
              <a:rPr lang="en-US" b="1" dirty="0" smtClean="0">
                <a:solidFill>
                  <a:srgbClr val="0000CC"/>
                </a:solidFill>
              </a:rPr>
              <a:t>saying, 'Peace, peace!' When there is no peace.</a:t>
            </a:r>
          </a:p>
          <a:p>
            <a:pPr marL="0" indent="231775">
              <a:buNone/>
            </a:pPr>
            <a:r>
              <a:rPr lang="en-US" dirty="0" smtClean="0"/>
              <a:t>15  Were they ashamed when they had committed abomination? No! </a:t>
            </a:r>
            <a:r>
              <a:rPr lang="en-US" b="1" dirty="0" smtClean="0">
                <a:solidFill>
                  <a:srgbClr val="0000CC"/>
                </a:solidFill>
              </a:rPr>
              <a:t>They were not at all ashamed; nor did they know how to blush. </a:t>
            </a:r>
            <a:r>
              <a:rPr lang="en-US" dirty="0" smtClean="0"/>
              <a:t>Therefore they shall fall among those who fall; at the time I punish them, they shall be cast down," says the LORD.</a:t>
            </a:r>
          </a:p>
          <a:p>
            <a:pPr marL="0" indent="231775">
              <a:buNone/>
            </a:pPr>
            <a:endParaRPr lang="en-US" dirty="0" smtClean="0"/>
          </a:p>
        </p:txBody>
      </p:sp>
      <p:sp>
        <p:nvSpPr>
          <p:cNvPr id="4100" name="Text Box 5"/>
          <p:cNvSpPr txBox="1">
            <a:spLocks noChangeArrowheads="1"/>
          </p:cNvSpPr>
          <p:nvPr/>
        </p:nvSpPr>
        <p:spPr bwMode="auto">
          <a:xfrm>
            <a:off x="457200" y="5562600"/>
            <a:ext cx="8229600" cy="523220"/>
          </a:xfrm>
          <a:prstGeom prst="rect">
            <a:avLst/>
          </a:prstGeom>
          <a:noFill/>
          <a:ln w="9525">
            <a:noFill/>
            <a:miter lim="800000"/>
            <a:headEnd/>
            <a:tailEnd/>
          </a:ln>
        </p:spPr>
        <p:txBody>
          <a:bodyPr>
            <a:spAutoFit/>
          </a:bodyPr>
          <a:lstStyle/>
          <a:p>
            <a:pPr algn="ctr">
              <a:spcBef>
                <a:spcPct val="50000"/>
              </a:spcBef>
            </a:pPr>
            <a:r>
              <a:rPr lang="en-US" sz="2800" b="1" dirty="0" smtClean="0">
                <a:solidFill>
                  <a:srgbClr val="7030A0"/>
                </a:solidFill>
                <a:latin typeface="Comic Sans MS" pitchFamily="66" charset="0"/>
              </a:rPr>
              <a:t>They were used to living in Sin</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https://encrypted-tbn3.google.com/images?q=tbn:ANd9GcSmFXvZ10L2ewIpoueh2cLEtK8Tu0eQZ9S_KopqGRRlaCVT6VO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7699" t="13418" r="3349" b="12257"/>
          <a:stretch/>
        </p:blipFill>
        <p:spPr bwMode="auto">
          <a:xfrm>
            <a:off x="-14514" y="0"/>
            <a:ext cx="9158514" cy="6858000"/>
          </a:xfrm>
          <a:prstGeom prst="rect">
            <a:avLst/>
          </a:prstGeom>
          <a:noFill/>
          <a:extLst>
            <a:ext uri="{909E8E84-426E-40DD-AFC4-6F175D3DCCD1}">
              <a14:hiddenFill xmlns:a14="http://schemas.microsoft.com/office/drawing/2010/main">
                <a:solidFill>
                  <a:srgbClr val="FFFFFF"/>
                </a:solidFill>
              </a14:hiddenFill>
            </a:ext>
          </a:extLst>
        </p:spPr>
      </p:pic>
      <p:sp>
        <p:nvSpPr>
          <p:cNvPr id="4098" name="Rectangle 2"/>
          <p:cNvSpPr>
            <a:spLocks noGrp="1" noChangeArrowheads="1"/>
          </p:cNvSpPr>
          <p:nvPr>
            <p:ph type="title"/>
          </p:nvPr>
        </p:nvSpPr>
        <p:spPr>
          <a:xfrm>
            <a:off x="457200" y="533400"/>
            <a:ext cx="8229600" cy="762000"/>
          </a:xfrm>
        </p:spPr>
        <p:txBody>
          <a:bodyPr>
            <a:noAutofit/>
          </a:bodyPr>
          <a:lstStyle/>
          <a:p>
            <a:r>
              <a:rPr lang="en-US" sz="4800" b="1" dirty="0" smtClean="0">
                <a:solidFill>
                  <a:srgbClr val="993300"/>
                </a:solidFill>
              </a:rPr>
              <a:t>Jeremiah </a:t>
            </a:r>
            <a:r>
              <a:rPr lang="en-US" sz="4800" b="1" dirty="0" smtClean="0">
                <a:solidFill>
                  <a:srgbClr val="993300"/>
                </a:solidFill>
              </a:rPr>
              <a:t>8:6-12</a:t>
            </a:r>
            <a:endParaRPr lang="en-US" sz="4800" b="1" dirty="0" smtClean="0">
              <a:solidFill>
                <a:srgbClr val="993300"/>
              </a:solidFill>
              <a:latin typeface="Comic Sans MS" pitchFamily="66" charset="0"/>
            </a:endParaRPr>
          </a:p>
        </p:txBody>
      </p:sp>
      <p:sp>
        <p:nvSpPr>
          <p:cNvPr id="4099" name="Rectangle 3"/>
          <p:cNvSpPr>
            <a:spLocks noGrp="1" noChangeArrowheads="1"/>
          </p:cNvSpPr>
          <p:nvPr>
            <p:ph type="body" idx="1"/>
          </p:nvPr>
        </p:nvSpPr>
        <p:spPr>
          <a:xfrm>
            <a:off x="990600" y="1219200"/>
            <a:ext cx="7086600" cy="4876800"/>
          </a:xfrm>
        </p:spPr>
        <p:txBody>
          <a:bodyPr>
            <a:normAutofit fontScale="55000" lnSpcReduction="20000"/>
          </a:bodyPr>
          <a:lstStyle/>
          <a:p>
            <a:pPr marL="0" indent="231775">
              <a:buNone/>
            </a:pPr>
            <a:r>
              <a:rPr lang="en-US" dirty="0" smtClean="0"/>
              <a:t>6  I listened and heard, but they do not speak aright. </a:t>
            </a:r>
            <a:r>
              <a:rPr lang="en-US" b="1" dirty="0" smtClean="0">
                <a:solidFill>
                  <a:srgbClr val="0000CC"/>
                </a:solidFill>
              </a:rPr>
              <a:t>No man repented of his wickedness, saying, 'What have I done?'</a:t>
            </a:r>
            <a:r>
              <a:rPr lang="en-US" dirty="0" smtClean="0"/>
              <a:t> Everyone turned to his own course, as the horse rushes into the battle.</a:t>
            </a:r>
          </a:p>
          <a:p>
            <a:pPr marL="0" indent="231775">
              <a:buNone/>
            </a:pPr>
            <a:r>
              <a:rPr lang="en-US" dirty="0" smtClean="0"/>
              <a:t>7  "Even the stork in the heavens knows her appointed times; and the turtledove, the swift, and the swallow observe the time of their coming. </a:t>
            </a:r>
            <a:r>
              <a:rPr lang="en-US" b="1" dirty="0" smtClean="0">
                <a:solidFill>
                  <a:srgbClr val="0000CC"/>
                </a:solidFill>
              </a:rPr>
              <a:t>But My people do not know the judgment of the LORD.</a:t>
            </a:r>
          </a:p>
          <a:p>
            <a:pPr marL="0" indent="231775">
              <a:buNone/>
            </a:pPr>
            <a:r>
              <a:rPr lang="en-US" dirty="0" smtClean="0"/>
              <a:t>8  "How can you say, 'We are wise, and the law of the LORD is with us'? Look, the false pen of the scribe certainly works falsehood.</a:t>
            </a:r>
          </a:p>
          <a:p>
            <a:pPr marL="0" indent="231775">
              <a:buNone/>
            </a:pPr>
            <a:r>
              <a:rPr lang="en-US" dirty="0" smtClean="0"/>
              <a:t>9  The wise men are ashamed, they are dismayed and taken. Behold, they have rejected the word of the LORD; so what wisdom do they have?</a:t>
            </a:r>
          </a:p>
          <a:p>
            <a:pPr marL="0" indent="231775">
              <a:buNone/>
            </a:pPr>
            <a:r>
              <a:rPr lang="en-US" dirty="0" smtClean="0"/>
              <a:t>10  Therefore I will give their wives to others, and their fields to those who will inherit them; because </a:t>
            </a:r>
            <a:r>
              <a:rPr lang="en-US" b="1" dirty="0" smtClean="0">
                <a:solidFill>
                  <a:srgbClr val="0000CC"/>
                </a:solidFill>
              </a:rPr>
              <a:t>from the least even to the greatest everyone is given to covetousness; from the prophet even to the priest everyone deals falsely.</a:t>
            </a:r>
          </a:p>
          <a:p>
            <a:pPr marL="0" indent="231775">
              <a:buNone/>
            </a:pPr>
            <a:r>
              <a:rPr lang="en-US" dirty="0" smtClean="0"/>
              <a:t>11  For they have healed the hurt of the daughter of My people slightly, </a:t>
            </a:r>
            <a:r>
              <a:rPr lang="en-US" b="1" dirty="0" smtClean="0">
                <a:solidFill>
                  <a:srgbClr val="0000CC"/>
                </a:solidFill>
              </a:rPr>
              <a:t>saying, 'Peace, peace!' When there is no peace.</a:t>
            </a:r>
          </a:p>
          <a:p>
            <a:pPr marL="0" indent="231775">
              <a:buNone/>
            </a:pPr>
            <a:r>
              <a:rPr lang="en-US" dirty="0" smtClean="0"/>
              <a:t>12  Were they ashamed when they had committed abomination? </a:t>
            </a:r>
            <a:r>
              <a:rPr lang="en-US" b="1" dirty="0" smtClean="0">
                <a:solidFill>
                  <a:srgbClr val="0000CC"/>
                </a:solidFill>
              </a:rPr>
              <a:t>No! They were not at all ashamed, nor did they know how to blush.</a:t>
            </a:r>
            <a:r>
              <a:rPr lang="en-US" dirty="0" smtClean="0"/>
              <a:t> Therefore they shall fall among those who fall; in the time of their punishment they shall be cast down," says the LORD.</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304800" y="0"/>
            <a:ext cx="4648200" cy="1295400"/>
          </a:xfrm>
        </p:spPr>
        <p:txBody>
          <a:bodyPr>
            <a:noAutofit/>
          </a:bodyPr>
          <a:lstStyle/>
          <a:p>
            <a:pPr>
              <a:lnSpc>
                <a:spcPts val="4200"/>
              </a:lnSpc>
            </a:pPr>
            <a:r>
              <a:rPr lang="en-US" sz="4000" b="1" dirty="0" smtClean="0">
                <a:solidFill>
                  <a:srgbClr val="FF0000"/>
                </a:solidFill>
              </a:rPr>
              <a:t>Jeremiah’s message to the Jews</a:t>
            </a:r>
          </a:p>
        </p:txBody>
      </p:sp>
      <p:sp>
        <p:nvSpPr>
          <p:cNvPr id="36867" name="Content Placeholder 2"/>
          <p:cNvSpPr>
            <a:spLocks noGrp="1"/>
          </p:cNvSpPr>
          <p:nvPr>
            <p:ph idx="1"/>
          </p:nvPr>
        </p:nvSpPr>
        <p:spPr>
          <a:xfrm>
            <a:off x="381000" y="1143000"/>
            <a:ext cx="4800600" cy="1676400"/>
          </a:xfrm>
        </p:spPr>
        <p:txBody>
          <a:bodyPr>
            <a:normAutofit/>
          </a:bodyPr>
          <a:lstStyle/>
          <a:p>
            <a:pPr marL="0" indent="0" algn="ctr">
              <a:buFontTx/>
              <a:buNone/>
            </a:pPr>
            <a:r>
              <a:rPr lang="en-US" sz="2800" b="1" dirty="0" smtClean="0">
                <a:solidFill>
                  <a:srgbClr val="0000CC"/>
                </a:solidFill>
                <a:latin typeface="Comic Sans MS" pitchFamily="66" charset="0"/>
              </a:rPr>
              <a:t>Change before the judgment begins!        Then it will be too late!</a:t>
            </a:r>
          </a:p>
        </p:txBody>
      </p:sp>
      <p:pic>
        <p:nvPicPr>
          <p:cNvPr id="36868" name="Picture 2" descr="https://encrypted-tbn1.google.com/images?q=tbn:ANd9GcSoEf2vsEAkgk09EAXk-68V-_LC-fmYQFx7M4bVr7NymJmI3K6isw"/>
          <p:cNvPicPr>
            <a:picLocks noChangeAspect="1" noChangeArrowheads="1"/>
          </p:cNvPicPr>
          <p:nvPr/>
        </p:nvPicPr>
        <p:blipFill>
          <a:blip r:embed="rId2" cstate="print"/>
          <a:srcRect/>
          <a:stretch>
            <a:fillRect/>
          </a:stretch>
        </p:blipFill>
        <p:spPr bwMode="auto">
          <a:xfrm>
            <a:off x="5486400" y="152400"/>
            <a:ext cx="3393720" cy="2209800"/>
          </a:xfrm>
          <a:prstGeom prst="rect">
            <a:avLst/>
          </a:prstGeom>
          <a:noFill/>
          <a:ln w="9525">
            <a:noFill/>
            <a:miter lim="800000"/>
            <a:headEnd/>
            <a:tailEnd/>
          </a:ln>
        </p:spPr>
      </p:pic>
      <p:sp>
        <p:nvSpPr>
          <p:cNvPr id="5" name="Content Placeholder 2"/>
          <p:cNvSpPr txBox="1">
            <a:spLocks/>
          </p:cNvSpPr>
          <p:nvPr/>
        </p:nvSpPr>
        <p:spPr bwMode="auto">
          <a:xfrm>
            <a:off x="152400" y="5867400"/>
            <a:ext cx="8686800" cy="838200"/>
          </a:xfrm>
          <a:prstGeom prst="rect">
            <a:avLst/>
          </a:prstGeom>
          <a:noFill/>
          <a:ln w="9525">
            <a:noFill/>
            <a:miter lim="800000"/>
            <a:headEnd/>
            <a:tailEnd/>
          </a:ln>
        </p:spPr>
        <p:txBody>
          <a:bodyPr/>
          <a:lstStyle/>
          <a:p>
            <a:pPr algn="ctr" eaLnBrk="0" hangingPunct="0">
              <a:spcBef>
                <a:spcPct val="20000"/>
              </a:spcBef>
              <a:defRPr/>
            </a:pPr>
            <a:r>
              <a:rPr lang="en-US" sz="2800" b="1" kern="0" dirty="0" smtClean="0">
                <a:solidFill>
                  <a:srgbClr val="00B050"/>
                </a:solidFill>
                <a:latin typeface="Comic Sans MS" pitchFamily="66" charset="0"/>
                <a:cs typeface="+mn-cs"/>
              </a:rPr>
              <a:t>We need to be ready! For the Son of Man is coming at an hour you do not expect! (</a:t>
            </a:r>
            <a:r>
              <a:rPr lang="en-US" sz="2800" b="1" kern="0" dirty="0" err="1" smtClean="0">
                <a:solidFill>
                  <a:srgbClr val="00B050"/>
                </a:solidFill>
                <a:latin typeface="Comic Sans MS" pitchFamily="66" charset="0"/>
                <a:cs typeface="+mn-cs"/>
              </a:rPr>
              <a:t>Lk</a:t>
            </a:r>
            <a:r>
              <a:rPr lang="en-US" sz="2800" b="1" kern="0" dirty="0" smtClean="0">
                <a:solidFill>
                  <a:srgbClr val="00B050"/>
                </a:solidFill>
                <a:latin typeface="Comic Sans MS" pitchFamily="66" charset="0"/>
                <a:cs typeface="+mn-cs"/>
              </a:rPr>
              <a:t> 12:40)</a:t>
            </a:r>
            <a:endParaRPr lang="en-US" sz="2800" b="1" kern="0" dirty="0">
              <a:solidFill>
                <a:srgbClr val="00B050"/>
              </a:solidFill>
              <a:latin typeface="Comic Sans MS" pitchFamily="66" charset="0"/>
              <a:cs typeface="+mn-cs"/>
            </a:endParaRPr>
          </a:p>
        </p:txBody>
      </p:sp>
      <p:sp>
        <p:nvSpPr>
          <p:cNvPr id="7" name="Rectangle 3"/>
          <p:cNvSpPr txBox="1">
            <a:spLocks noChangeArrowheads="1"/>
          </p:cNvSpPr>
          <p:nvPr/>
        </p:nvSpPr>
        <p:spPr>
          <a:xfrm>
            <a:off x="381000" y="2590800"/>
            <a:ext cx="8534400" cy="1066800"/>
          </a:xfrm>
          <a:prstGeom prst="rect">
            <a:avLst/>
          </a:prstGeom>
        </p:spPr>
        <p:txBody>
          <a:bodyPr vert="horz" lIns="91440" tIns="45720" rIns="91440" bIns="45720" rtlCol="0">
            <a:normAutofit fontScale="92500"/>
          </a:bodyPr>
          <a:lstStyle/>
          <a:p>
            <a:pPr marL="342900" marR="0" lvl="0" indent="-342900" algn="l" defTabSz="914400" rtl="0" eaLnBrk="1" fontAlgn="auto" latinLnBrk="0" hangingPunct="1">
              <a:lnSpc>
                <a:spcPct val="90000"/>
              </a:lnSpc>
              <a:spcBef>
                <a:spcPct val="20000"/>
              </a:spcBef>
              <a:spcAft>
                <a:spcPts val="0"/>
              </a:spcAft>
              <a:buClrTx/>
              <a:buSzTx/>
              <a:buFont typeface="Arial" pitchFamily="34" charset="0"/>
              <a:buChar char="•"/>
              <a:tabLst/>
              <a:defRPr/>
            </a:pPr>
            <a:r>
              <a:rPr lang="en-US" sz="3200" dirty="0" smtClean="0"/>
              <a:t>Jeremiah began this message during Josiah’s reign</a:t>
            </a:r>
          </a:p>
          <a:p>
            <a:pPr marL="342900" marR="0" lvl="0" indent="-342900" algn="l" defTabSz="914400" rtl="0" eaLnBrk="1" fontAlgn="auto" latinLnBrk="0" hangingPunct="1">
              <a:lnSpc>
                <a:spcPct val="90000"/>
              </a:lnSpc>
              <a:spcBef>
                <a:spcPct val="20000"/>
              </a:spcBef>
              <a:spcAft>
                <a:spcPts val="0"/>
              </a:spcAft>
              <a:buClrTx/>
              <a:buSzTx/>
              <a:buFont typeface="Arial" pitchFamily="34" charset="0"/>
              <a:buChar char="•"/>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He used 2</a:t>
            </a:r>
            <a:r>
              <a:rPr kumimoji="0" lang="en-US" sz="3200" b="0" i="0" u="none" strike="noStrike" kern="1200" cap="none" spc="0" normalizeH="0" noProof="0" dirty="0" smtClean="0">
                <a:ln>
                  <a:noFill/>
                </a:ln>
                <a:solidFill>
                  <a:schemeClr val="tx1"/>
                </a:solidFill>
                <a:effectLst/>
                <a:uLnTx/>
                <a:uFillTx/>
                <a:latin typeface="+mn-lt"/>
                <a:ea typeface="+mn-ea"/>
                <a:cs typeface="+mn-cs"/>
              </a:rPr>
              <a:t> metaphors to illustrate the severity:</a:t>
            </a:r>
          </a:p>
        </p:txBody>
      </p:sp>
      <p:sp>
        <p:nvSpPr>
          <p:cNvPr id="8" name="Rectangle 3"/>
          <p:cNvSpPr txBox="1">
            <a:spLocks noChangeArrowheads="1"/>
          </p:cNvSpPr>
          <p:nvPr/>
        </p:nvSpPr>
        <p:spPr>
          <a:xfrm>
            <a:off x="457200" y="4800600"/>
            <a:ext cx="4267200" cy="838200"/>
          </a:xfrm>
          <a:prstGeom prst="rect">
            <a:avLst/>
          </a:prstGeom>
        </p:spPr>
        <p:txBody>
          <a:bodyPr vert="horz" lIns="91440" tIns="45720" rIns="91440" bIns="45720" rtlCol="0">
            <a:noAutofit/>
          </a:bodyPr>
          <a:lstStyle/>
          <a:p>
            <a:pPr marL="0" lvl="1" algn="ctr">
              <a:lnSpc>
                <a:spcPct val="90000"/>
              </a:lnSpc>
              <a:spcBef>
                <a:spcPct val="20000"/>
              </a:spcBef>
            </a:pPr>
            <a:r>
              <a:rPr lang="en-US" sz="2400" baseline="0" dirty="0" smtClean="0"/>
              <a:t>Fire</a:t>
            </a:r>
            <a:r>
              <a:rPr lang="en-US" sz="2400" dirty="0" smtClean="0"/>
              <a:t> that can’t be put out       (4:4; 5:14; 15:14; 17:4,27; 21:10,12,14; Lam 2:3,4; 4:11</a:t>
            </a:r>
          </a:p>
        </p:txBody>
      </p:sp>
      <p:sp>
        <p:nvSpPr>
          <p:cNvPr id="9" name="Rectangle 3"/>
          <p:cNvSpPr txBox="1">
            <a:spLocks noChangeArrowheads="1"/>
          </p:cNvSpPr>
          <p:nvPr/>
        </p:nvSpPr>
        <p:spPr>
          <a:xfrm>
            <a:off x="5029200" y="5181600"/>
            <a:ext cx="3657600" cy="914400"/>
          </a:xfrm>
          <a:prstGeom prst="rect">
            <a:avLst/>
          </a:prstGeom>
        </p:spPr>
        <p:txBody>
          <a:bodyPr vert="horz" lIns="91440" tIns="45720" rIns="91440" bIns="45720" rtlCol="0">
            <a:normAutofit fontScale="77500" lnSpcReduction="20000"/>
          </a:bodyPr>
          <a:lstStyle/>
          <a:p>
            <a:pPr marL="0" lvl="1">
              <a:lnSpc>
                <a:spcPct val="90000"/>
              </a:lnSpc>
              <a:spcBef>
                <a:spcPct val="20000"/>
              </a:spcBef>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Woman in labor with child (4:31; 6:24; 13:21; 22:23)</a:t>
            </a:r>
          </a:p>
        </p:txBody>
      </p:sp>
      <p:pic>
        <p:nvPicPr>
          <p:cNvPr id="104450" name="Picture 2" descr="https://encrypted-tbn3.google.com/images?q=tbn:ANd9GcRhNf515KvumeV3OcS_IeIGN9OH4cGefDS89STchW9aE2SiQTyD"/>
          <p:cNvPicPr>
            <a:picLocks noChangeAspect="1" noChangeArrowheads="1"/>
          </p:cNvPicPr>
          <p:nvPr/>
        </p:nvPicPr>
        <p:blipFill>
          <a:blip r:embed="rId3" cstate="print"/>
          <a:srcRect/>
          <a:stretch>
            <a:fillRect/>
          </a:stretch>
        </p:blipFill>
        <p:spPr bwMode="auto">
          <a:xfrm>
            <a:off x="1219200" y="3581400"/>
            <a:ext cx="2619375" cy="1209676"/>
          </a:xfrm>
          <a:prstGeom prst="rect">
            <a:avLst/>
          </a:prstGeom>
          <a:noFill/>
        </p:spPr>
      </p:pic>
      <p:pic>
        <p:nvPicPr>
          <p:cNvPr id="104452" name="Picture 4" descr="https://encrypted-tbn0.google.com/images?q=tbn:ANd9GcRUOyX65BG8UE8ivnp9Ge0Ig9dIiwHQAO5cQ5Cl-BJp-1byJnkzlw"/>
          <p:cNvPicPr>
            <a:picLocks noChangeAspect="1" noChangeArrowheads="1"/>
          </p:cNvPicPr>
          <p:nvPr/>
        </p:nvPicPr>
        <p:blipFill>
          <a:blip r:embed="rId4" cstate="print"/>
          <a:srcRect/>
          <a:stretch>
            <a:fillRect/>
          </a:stretch>
        </p:blipFill>
        <p:spPr bwMode="auto">
          <a:xfrm>
            <a:off x="5867400" y="3581400"/>
            <a:ext cx="2031998" cy="1524000"/>
          </a:xfrm>
          <a:prstGeom prst="rect">
            <a:avLst/>
          </a:prstGeom>
          <a:noFill/>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104450"/>
                                        </p:tgtEl>
                                        <p:attrNameLst>
                                          <p:attrName>style.visibility</p:attrName>
                                        </p:attrNameLst>
                                      </p:cBhvr>
                                      <p:to>
                                        <p:strVal val="visible"/>
                                      </p:to>
                                    </p:set>
                                    <p:animEffect transition="in" filter="dissolve">
                                      <p:cBhvr>
                                        <p:cTn id="12" dur="500"/>
                                        <p:tgtEl>
                                          <p:spTgt spid="104450"/>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dissolve">
                                      <p:cBhvr>
                                        <p:cTn id="15" dur="500"/>
                                        <p:tgtEl>
                                          <p:spTgt spid="8"/>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nodeType="clickEffect">
                                  <p:stCondLst>
                                    <p:cond delay="0"/>
                                  </p:stCondLst>
                                  <p:childTnLst>
                                    <p:set>
                                      <p:cBhvr>
                                        <p:cTn id="19" dur="1" fill="hold">
                                          <p:stCondLst>
                                            <p:cond delay="0"/>
                                          </p:stCondLst>
                                        </p:cTn>
                                        <p:tgtEl>
                                          <p:spTgt spid="104452"/>
                                        </p:tgtEl>
                                        <p:attrNameLst>
                                          <p:attrName>style.visibility</p:attrName>
                                        </p:attrNameLst>
                                      </p:cBhvr>
                                      <p:to>
                                        <p:strVal val="visible"/>
                                      </p:to>
                                    </p:set>
                                    <p:animEffect transition="in" filter="dissolve">
                                      <p:cBhvr>
                                        <p:cTn id="20" dur="500"/>
                                        <p:tgtEl>
                                          <p:spTgt spid="104452"/>
                                        </p:tgtEl>
                                      </p:cBhvr>
                                    </p:animEffect>
                                  </p:childTnLst>
                                </p:cTn>
                              </p:par>
                              <p:par>
                                <p:cTn id="21" presetID="9" presetClass="entr" presetSubtype="0" fill="hold" grpId="0" nodeType="with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dissolve">
                                      <p:cBhvr>
                                        <p:cTn id="23" dur="500"/>
                                        <p:tgtEl>
                                          <p:spTgt spid="9"/>
                                        </p:tgtEl>
                                      </p:cBhvr>
                                    </p:animEffect>
                                  </p:childTnLst>
                                </p:cTn>
                              </p:par>
                            </p:childTnLst>
                          </p:cTn>
                        </p:par>
                        <p:par>
                          <p:cTn id="24" fill="hold">
                            <p:stCondLst>
                              <p:cond delay="500"/>
                            </p:stCondLst>
                            <p:childTnLst>
                              <p:par>
                                <p:cTn id="25" presetID="26" presetClass="entr" presetSubtype="0" fill="hold" grpId="0" nodeType="afterEffect">
                                  <p:stCondLst>
                                    <p:cond delay="4000"/>
                                  </p:stCondLst>
                                  <p:childTnLst>
                                    <p:set>
                                      <p:cBhvr>
                                        <p:cTn id="26" dur="1" fill="hold">
                                          <p:stCondLst>
                                            <p:cond delay="0"/>
                                          </p:stCondLst>
                                        </p:cTn>
                                        <p:tgtEl>
                                          <p:spTgt spid="5"/>
                                        </p:tgtEl>
                                        <p:attrNameLst>
                                          <p:attrName>style.visibility</p:attrName>
                                        </p:attrNameLst>
                                      </p:cBhvr>
                                      <p:to>
                                        <p:strVal val="visible"/>
                                      </p:to>
                                    </p:set>
                                    <p:animEffect transition="in" filter="wipe(down)">
                                      <p:cBhvr>
                                        <p:cTn id="27" dur="580">
                                          <p:stCondLst>
                                            <p:cond delay="0"/>
                                          </p:stCondLst>
                                        </p:cTn>
                                        <p:tgtEl>
                                          <p:spTgt spid="5"/>
                                        </p:tgtEl>
                                      </p:cBhvr>
                                    </p:animEffect>
                                    <p:anim calcmode="lin" valueType="num">
                                      <p:cBhvr>
                                        <p:cTn id="2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2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3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3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3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33" dur="26">
                                          <p:stCondLst>
                                            <p:cond delay="650"/>
                                          </p:stCondLst>
                                        </p:cTn>
                                        <p:tgtEl>
                                          <p:spTgt spid="5"/>
                                        </p:tgtEl>
                                      </p:cBhvr>
                                      <p:to x="100000" y="60000"/>
                                    </p:animScale>
                                    <p:animScale>
                                      <p:cBhvr>
                                        <p:cTn id="34" dur="166" decel="50000">
                                          <p:stCondLst>
                                            <p:cond delay="676"/>
                                          </p:stCondLst>
                                        </p:cTn>
                                        <p:tgtEl>
                                          <p:spTgt spid="5"/>
                                        </p:tgtEl>
                                      </p:cBhvr>
                                      <p:to x="100000" y="100000"/>
                                    </p:animScale>
                                    <p:animScale>
                                      <p:cBhvr>
                                        <p:cTn id="35" dur="26">
                                          <p:stCondLst>
                                            <p:cond delay="1312"/>
                                          </p:stCondLst>
                                        </p:cTn>
                                        <p:tgtEl>
                                          <p:spTgt spid="5"/>
                                        </p:tgtEl>
                                      </p:cBhvr>
                                      <p:to x="100000" y="80000"/>
                                    </p:animScale>
                                    <p:animScale>
                                      <p:cBhvr>
                                        <p:cTn id="36" dur="166" decel="50000">
                                          <p:stCondLst>
                                            <p:cond delay="1338"/>
                                          </p:stCondLst>
                                        </p:cTn>
                                        <p:tgtEl>
                                          <p:spTgt spid="5"/>
                                        </p:tgtEl>
                                      </p:cBhvr>
                                      <p:to x="100000" y="100000"/>
                                    </p:animScale>
                                    <p:animScale>
                                      <p:cBhvr>
                                        <p:cTn id="37" dur="26">
                                          <p:stCondLst>
                                            <p:cond delay="1642"/>
                                          </p:stCondLst>
                                        </p:cTn>
                                        <p:tgtEl>
                                          <p:spTgt spid="5"/>
                                        </p:tgtEl>
                                      </p:cBhvr>
                                      <p:to x="100000" y="90000"/>
                                    </p:animScale>
                                    <p:animScale>
                                      <p:cBhvr>
                                        <p:cTn id="38" dur="166" decel="50000">
                                          <p:stCondLst>
                                            <p:cond delay="1668"/>
                                          </p:stCondLst>
                                        </p:cTn>
                                        <p:tgtEl>
                                          <p:spTgt spid="5"/>
                                        </p:tgtEl>
                                      </p:cBhvr>
                                      <p:to x="100000" y="100000"/>
                                    </p:animScale>
                                    <p:animScale>
                                      <p:cBhvr>
                                        <p:cTn id="39" dur="26">
                                          <p:stCondLst>
                                            <p:cond delay="1808"/>
                                          </p:stCondLst>
                                        </p:cTn>
                                        <p:tgtEl>
                                          <p:spTgt spid="5"/>
                                        </p:tgtEl>
                                      </p:cBhvr>
                                      <p:to x="100000" y="95000"/>
                                    </p:animScale>
                                    <p:animScale>
                                      <p:cBhvr>
                                        <p:cTn id="40"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P spid="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https://encrypted-tbn3.google.com/images?q=tbn:ANd9GcSmFXvZ10L2ewIpoueh2cLEtK8Tu0eQZ9S_KopqGRRlaCVT6VO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7699" t="13418" r="3349" b="12257"/>
          <a:stretch/>
        </p:blipFill>
        <p:spPr bwMode="auto">
          <a:xfrm>
            <a:off x="0" y="0"/>
            <a:ext cx="9158514" cy="6858000"/>
          </a:xfrm>
          <a:prstGeom prst="rect">
            <a:avLst/>
          </a:prstGeom>
          <a:noFill/>
          <a:extLst>
            <a:ext uri="{909E8E84-426E-40DD-AFC4-6F175D3DCCD1}">
              <a14:hiddenFill xmlns:a14="http://schemas.microsoft.com/office/drawing/2010/main">
                <a:solidFill>
                  <a:srgbClr val="FFFFFF"/>
                </a:solidFill>
              </a14:hiddenFill>
            </a:ext>
          </a:extLst>
        </p:spPr>
      </p:pic>
      <p:sp>
        <p:nvSpPr>
          <p:cNvPr id="4098" name="Rectangle 2"/>
          <p:cNvSpPr>
            <a:spLocks noGrp="1" noChangeArrowheads="1"/>
          </p:cNvSpPr>
          <p:nvPr>
            <p:ph type="title"/>
          </p:nvPr>
        </p:nvSpPr>
        <p:spPr>
          <a:xfrm>
            <a:off x="457200" y="914400"/>
            <a:ext cx="8229600" cy="914400"/>
          </a:xfrm>
        </p:spPr>
        <p:txBody>
          <a:bodyPr>
            <a:noAutofit/>
          </a:bodyPr>
          <a:lstStyle/>
          <a:p>
            <a:r>
              <a:rPr lang="en-US" sz="4800" b="1" dirty="0" smtClean="0">
                <a:solidFill>
                  <a:srgbClr val="993300"/>
                </a:solidFill>
              </a:rPr>
              <a:t>Jeremiah 17:1-4 </a:t>
            </a:r>
            <a:endParaRPr lang="en-US" sz="4800" b="1" dirty="0" smtClean="0">
              <a:solidFill>
                <a:srgbClr val="993300"/>
              </a:solidFill>
              <a:latin typeface="Comic Sans MS" pitchFamily="66" charset="0"/>
            </a:endParaRPr>
          </a:p>
        </p:txBody>
      </p:sp>
      <p:sp>
        <p:nvSpPr>
          <p:cNvPr id="4099" name="Rectangle 3"/>
          <p:cNvSpPr>
            <a:spLocks noGrp="1" noChangeArrowheads="1"/>
          </p:cNvSpPr>
          <p:nvPr>
            <p:ph type="body" idx="1"/>
          </p:nvPr>
        </p:nvSpPr>
        <p:spPr>
          <a:xfrm>
            <a:off x="1219200" y="1905000"/>
            <a:ext cx="6553200" cy="3352800"/>
          </a:xfrm>
        </p:spPr>
        <p:txBody>
          <a:bodyPr>
            <a:normAutofit fontScale="92500" lnSpcReduction="20000"/>
          </a:bodyPr>
          <a:lstStyle/>
          <a:p>
            <a:pPr>
              <a:buNone/>
            </a:pPr>
            <a:r>
              <a:rPr lang="en-US" dirty="0" smtClean="0"/>
              <a:t>  1  The sin of Judah is written with a pen of iron ….</a:t>
            </a:r>
          </a:p>
          <a:p>
            <a:pPr marL="0" indent="231775">
              <a:buNone/>
            </a:pPr>
            <a:r>
              <a:rPr lang="en-US" sz="1400" dirty="0" smtClean="0"/>
              <a:t> </a:t>
            </a:r>
            <a:endParaRPr lang="en-US" sz="1400" i="1" dirty="0" smtClean="0"/>
          </a:p>
          <a:p>
            <a:pPr marL="0" indent="231775">
              <a:buNone/>
            </a:pPr>
            <a:r>
              <a:rPr lang="en-US" dirty="0" smtClean="0"/>
              <a:t>4	And you, even yourself, shall let go of your heritage which I gave you; and I will cause you to serve your enemies in the land which you do not know; </a:t>
            </a:r>
            <a:r>
              <a:rPr lang="en-US" b="1" i="1" dirty="0" smtClean="0">
                <a:solidFill>
                  <a:srgbClr val="0000CC"/>
                </a:solidFill>
              </a:rPr>
              <a:t>for you have kindled a fire in My anger which shall burn forever.</a:t>
            </a:r>
            <a:endParaRPr lang="en-US" dirty="0" smtClean="0">
              <a:solidFill>
                <a:srgbClr val="0000CC"/>
              </a:solidFill>
            </a:endParaRPr>
          </a:p>
          <a:p>
            <a:pPr marL="0" indent="231775">
              <a:buNone/>
            </a:pPr>
            <a:endParaRPr lang="en-US" dirty="0" smtClean="0"/>
          </a:p>
        </p:txBody>
      </p:sp>
      <p:sp>
        <p:nvSpPr>
          <p:cNvPr id="4100" name="Text Box 5"/>
          <p:cNvSpPr txBox="1">
            <a:spLocks noChangeArrowheads="1"/>
          </p:cNvSpPr>
          <p:nvPr/>
        </p:nvSpPr>
        <p:spPr bwMode="auto">
          <a:xfrm>
            <a:off x="457200" y="5410200"/>
            <a:ext cx="8229600" cy="523220"/>
          </a:xfrm>
          <a:prstGeom prst="rect">
            <a:avLst/>
          </a:prstGeom>
          <a:noFill/>
          <a:ln w="9525">
            <a:noFill/>
            <a:miter lim="800000"/>
            <a:headEnd/>
            <a:tailEnd/>
          </a:ln>
        </p:spPr>
        <p:txBody>
          <a:bodyPr>
            <a:spAutoFit/>
          </a:bodyPr>
          <a:lstStyle/>
          <a:p>
            <a:pPr algn="ctr">
              <a:spcBef>
                <a:spcPct val="50000"/>
              </a:spcBef>
            </a:pPr>
            <a:r>
              <a:rPr lang="en-US" sz="2800" b="1" dirty="0" smtClean="0">
                <a:solidFill>
                  <a:srgbClr val="CC0099"/>
                </a:solidFill>
                <a:latin typeface="Comic Sans MS" pitchFamily="66" charset="0"/>
              </a:rPr>
              <a:t>This fire would not be put out!</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https://encrypted-tbn3.google.com/images?q=tbn:ANd9GcSmFXvZ10L2ewIpoueh2cLEtK8Tu0eQZ9S_KopqGRRlaCVT6VO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7699" t="13418" r="3349" b="12257"/>
          <a:stretch/>
        </p:blipFill>
        <p:spPr bwMode="auto">
          <a:xfrm>
            <a:off x="-14514" y="0"/>
            <a:ext cx="9158514" cy="6858000"/>
          </a:xfrm>
          <a:prstGeom prst="rect">
            <a:avLst/>
          </a:prstGeom>
          <a:noFill/>
          <a:extLst>
            <a:ext uri="{909E8E84-426E-40DD-AFC4-6F175D3DCCD1}">
              <a14:hiddenFill xmlns:a14="http://schemas.microsoft.com/office/drawing/2010/main">
                <a:solidFill>
                  <a:srgbClr val="FFFFFF"/>
                </a:solidFill>
              </a14:hiddenFill>
            </a:ext>
          </a:extLst>
        </p:spPr>
      </p:pic>
      <p:sp>
        <p:nvSpPr>
          <p:cNvPr id="4098" name="Rectangle 2"/>
          <p:cNvSpPr>
            <a:spLocks noGrp="1" noChangeArrowheads="1"/>
          </p:cNvSpPr>
          <p:nvPr>
            <p:ph type="title"/>
          </p:nvPr>
        </p:nvSpPr>
        <p:spPr>
          <a:xfrm>
            <a:off x="457200" y="914400"/>
            <a:ext cx="8229600" cy="914400"/>
          </a:xfrm>
        </p:spPr>
        <p:txBody>
          <a:bodyPr>
            <a:noAutofit/>
          </a:bodyPr>
          <a:lstStyle/>
          <a:p>
            <a:r>
              <a:rPr lang="en-US" sz="4800" b="1" dirty="0" smtClean="0">
                <a:solidFill>
                  <a:srgbClr val="993300"/>
                </a:solidFill>
              </a:rPr>
              <a:t>Jeremiah 4:4 </a:t>
            </a:r>
            <a:endParaRPr lang="en-US" sz="4800" b="1" dirty="0" smtClean="0">
              <a:solidFill>
                <a:srgbClr val="993300"/>
              </a:solidFill>
              <a:latin typeface="Comic Sans MS" pitchFamily="66" charset="0"/>
            </a:endParaRPr>
          </a:p>
        </p:txBody>
      </p:sp>
      <p:sp>
        <p:nvSpPr>
          <p:cNvPr id="4099" name="Rectangle 3"/>
          <p:cNvSpPr>
            <a:spLocks noGrp="1" noChangeArrowheads="1"/>
          </p:cNvSpPr>
          <p:nvPr>
            <p:ph type="body" idx="1"/>
          </p:nvPr>
        </p:nvSpPr>
        <p:spPr>
          <a:xfrm>
            <a:off x="1447800" y="1905000"/>
            <a:ext cx="6324600" cy="3352800"/>
          </a:xfrm>
        </p:spPr>
        <p:txBody>
          <a:bodyPr>
            <a:normAutofit lnSpcReduction="10000"/>
          </a:bodyPr>
          <a:lstStyle/>
          <a:p>
            <a:pPr marL="0" indent="0">
              <a:buNone/>
            </a:pPr>
            <a:r>
              <a:rPr lang="en-US" dirty="0" smtClean="0"/>
              <a:t>Circumcise yourselves to the LORD, and take away the foreskins of your hearts, you men of Judah and </a:t>
            </a:r>
            <a:r>
              <a:rPr lang="en-US" dirty="0" err="1" smtClean="0"/>
              <a:t>inhabi</a:t>
            </a:r>
            <a:r>
              <a:rPr lang="en-US" dirty="0" smtClean="0"/>
              <a:t>- </a:t>
            </a:r>
            <a:r>
              <a:rPr lang="en-US" dirty="0" err="1" smtClean="0"/>
              <a:t>tants</a:t>
            </a:r>
            <a:r>
              <a:rPr lang="en-US" dirty="0" smtClean="0"/>
              <a:t> of Jerusalem, </a:t>
            </a:r>
            <a:r>
              <a:rPr lang="en-US" b="1" i="1" dirty="0" smtClean="0">
                <a:solidFill>
                  <a:srgbClr val="0000CC"/>
                </a:solidFill>
              </a:rPr>
              <a:t>lest My fury come forth like fire, and burn so that no one can quench it,</a:t>
            </a:r>
            <a:r>
              <a:rPr lang="en-US" dirty="0" smtClean="0">
                <a:solidFill>
                  <a:srgbClr val="0000CC"/>
                </a:solidFill>
              </a:rPr>
              <a:t> </a:t>
            </a:r>
            <a:r>
              <a:rPr lang="en-US" dirty="0" smtClean="0"/>
              <a:t>because of the evil of your doings."    </a:t>
            </a:r>
            <a:endParaRPr lang="en-US" dirty="0"/>
          </a:p>
        </p:txBody>
      </p:sp>
      <p:sp>
        <p:nvSpPr>
          <p:cNvPr id="4100" name="Text Box 5"/>
          <p:cNvSpPr txBox="1">
            <a:spLocks noChangeArrowheads="1"/>
          </p:cNvSpPr>
          <p:nvPr/>
        </p:nvSpPr>
        <p:spPr bwMode="auto">
          <a:xfrm>
            <a:off x="457200" y="5257800"/>
            <a:ext cx="8229600" cy="523220"/>
          </a:xfrm>
          <a:prstGeom prst="rect">
            <a:avLst/>
          </a:prstGeom>
          <a:noFill/>
          <a:ln w="9525">
            <a:noFill/>
            <a:miter lim="800000"/>
            <a:headEnd/>
            <a:tailEnd/>
          </a:ln>
        </p:spPr>
        <p:txBody>
          <a:bodyPr>
            <a:spAutoFit/>
          </a:bodyPr>
          <a:lstStyle/>
          <a:p>
            <a:pPr algn="ctr">
              <a:spcBef>
                <a:spcPct val="50000"/>
              </a:spcBef>
            </a:pPr>
            <a:r>
              <a:rPr lang="en-US" sz="2800" b="1" dirty="0" smtClean="0">
                <a:solidFill>
                  <a:srgbClr val="CC0099"/>
                </a:solidFill>
                <a:latin typeface="Comic Sans MS" pitchFamily="66" charset="0"/>
              </a:rPr>
              <a:t>Once the fire started… it was too late!</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endParaRPr lang="en-US" smtClean="0"/>
          </a:p>
        </p:txBody>
      </p:sp>
      <p:pic>
        <p:nvPicPr>
          <p:cNvPr id="7172" name="Picture 4" descr="Jeremiah's Family Tree (no notes)"/>
          <p:cNvPicPr>
            <a:picLocks noChangeAspect="1" noChangeArrowheads="1"/>
          </p:cNvPicPr>
          <p:nvPr/>
        </p:nvPicPr>
        <p:blipFill>
          <a:blip r:embed="rId2" cstate="print"/>
          <a:srcRect/>
          <a:stretch>
            <a:fillRect/>
          </a:stretch>
        </p:blipFill>
        <p:spPr bwMode="auto">
          <a:xfrm>
            <a:off x="0" y="228600"/>
            <a:ext cx="9144000" cy="5248275"/>
          </a:xfrm>
          <a:prstGeom prst="rect">
            <a:avLst/>
          </a:prstGeom>
          <a:noFill/>
          <a:ln w="9525">
            <a:noFill/>
            <a:miter lim="800000"/>
            <a:headEnd/>
            <a:tailEnd/>
          </a:ln>
        </p:spPr>
      </p:pic>
      <p:sp>
        <p:nvSpPr>
          <p:cNvPr id="22533" name="Oval 5"/>
          <p:cNvSpPr>
            <a:spLocks noChangeArrowheads="1"/>
          </p:cNvSpPr>
          <p:nvPr/>
        </p:nvSpPr>
        <p:spPr bwMode="auto">
          <a:xfrm>
            <a:off x="1066800" y="2667000"/>
            <a:ext cx="1143000" cy="762000"/>
          </a:xfrm>
          <a:prstGeom prst="ellipse">
            <a:avLst/>
          </a:prstGeom>
          <a:noFill/>
          <a:ln w="57150">
            <a:solidFill>
              <a:srgbClr val="FF3300"/>
            </a:solidFill>
            <a:round/>
            <a:headEnd/>
            <a:tailEnd/>
          </a:ln>
        </p:spPr>
        <p:txBody>
          <a:bodyPr wrap="none" anchor="ctr"/>
          <a:lstStyle/>
          <a:p>
            <a:endParaRPr lang="en-US"/>
          </a:p>
        </p:txBody>
      </p:sp>
      <p:sp>
        <p:nvSpPr>
          <p:cNvPr id="6" name="Rectangle 2"/>
          <p:cNvSpPr txBox="1">
            <a:spLocks noChangeArrowheads="1"/>
          </p:cNvSpPr>
          <p:nvPr/>
        </p:nvSpPr>
        <p:spPr bwMode="auto">
          <a:xfrm>
            <a:off x="228600" y="0"/>
            <a:ext cx="8610600" cy="838200"/>
          </a:xfrm>
          <a:prstGeom prst="rect">
            <a:avLst/>
          </a:prstGeom>
          <a:solidFill>
            <a:schemeClr val="bg1"/>
          </a:solidFill>
          <a:ln w="9525">
            <a:noFill/>
            <a:miter lim="800000"/>
            <a:headEnd/>
            <a:tailEnd/>
          </a:ln>
        </p:spPr>
        <p:txBody>
          <a:bodyPr anchor="ctr"/>
          <a:lstStyle/>
          <a:p>
            <a:pPr algn="ctr">
              <a:defRPr/>
            </a:pPr>
            <a:r>
              <a:rPr lang="en-US" sz="3400" b="1" kern="0" dirty="0">
                <a:solidFill>
                  <a:srgbClr val="FF0000"/>
                </a:solidFill>
                <a:latin typeface="Comic Sans MS" pitchFamily="66" charset="0"/>
                <a:ea typeface="+mj-ea"/>
                <a:cs typeface="+mj-cs"/>
              </a:rPr>
              <a:t>The Family of Jeremiah </a:t>
            </a:r>
            <a:r>
              <a:rPr lang="en-US" sz="2400" b="1" kern="0" dirty="0">
                <a:solidFill>
                  <a:srgbClr val="0000CC"/>
                </a:solidFill>
                <a:latin typeface="Comic Sans MS" pitchFamily="66" charset="0"/>
                <a:ea typeface="+mj-ea"/>
                <a:cs typeface="+mj-cs"/>
              </a:rPr>
              <a:t>(priests of </a:t>
            </a:r>
            <a:r>
              <a:rPr lang="en-US" sz="2400" b="1" kern="0" dirty="0" err="1">
                <a:solidFill>
                  <a:srgbClr val="0000CC"/>
                </a:solidFill>
                <a:latin typeface="Comic Sans MS" pitchFamily="66" charset="0"/>
                <a:ea typeface="+mj-ea"/>
                <a:cs typeface="+mj-cs"/>
              </a:rPr>
              <a:t>Anathoth</a:t>
            </a:r>
            <a:r>
              <a:rPr lang="en-US" sz="2400" b="1" kern="0" dirty="0">
                <a:solidFill>
                  <a:srgbClr val="0000CC"/>
                </a:solidFill>
                <a:latin typeface="Comic Sans MS" pitchFamily="66" charset="0"/>
                <a:ea typeface="+mj-ea"/>
                <a:cs typeface="+mj-cs"/>
              </a:rPr>
              <a:t>)</a:t>
            </a:r>
            <a:endParaRPr lang="en-US" sz="3400" b="1" kern="0" dirty="0">
              <a:solidFill>
                <a:srgbClr val="0000CC"/>
              </a:solidFill>
              <a:latin typeface="Comic Sans MS" pitchFamily="66" charset="0"/>
              <a:ea typeface="+mj-ea"/>
              <a:cs typeface="+mj-cs"/>
            </a:endParaRPr>
          </a:p>
        </p:txBody>
      </p:sp>
      <p:sp>
        <p:nvSpPr>
          <p:cNvPr id="8" name="Content Placeholder 2"/>
          <p:cNvSpPr txBox="1">
            <a:spLocks/>
          </p:cNvSpPr>
          <p:nvPr/>
        </p:nvSpPr>
        <p:spPr bwMode="auto">
          <a:xfrm>
            <a:off x="1600200" y="5410200"/>
            <a:ext cx="7315200" cy="990600"/>
          </a:xfrm>
          <a:prstGeom prst="rect">
            <a:avLst/>
          </a:prstGeom>
          <a:noFill/>
          <a:ln w="9525">
            <a:noFill/>
            <a:miter lim="800000"/>
            <a:headEnd/>
            <a:tailEnd/>
          </a:ln>
        </p:spPr>
        <p:txBody>
          <a:bodyPr/>
          <a:lstStyle/>
          <a:p>
            <a:pPr algn="ctr" eaLnBrk="0" hangingPunct="0">
              <a:spcBef>
                <a:spcPct val="20000"/>
              </a:spcBef>
              <a:defRPr/>
            </a:pPr>
            <a:r>
              <a:rPr lang="en-US" sz="2800" b="1" kern="0" dirty="0" err="1" smtClean="0">
                <a:solidFill>
                  <a:srgbClr val="00B050"/>
                </a:solidFill>
                <a:latin typeface="Comic Sans MS" pitchFamily="66" charset="0"/>
                <a:cs typeface="+mn-cs"/>
              </a:rPr>
              <a:t>Shaphan’s</a:t>
            </a:r>
            <a:r>
              <a:rPr lang="en-US" sz="2800" b="1" kern="0" dirty="0" smtClean="0">
                <a:solidFill>
                  <a:srgbClr val="00B050"/>
                </a:solidFill>
                <a:latin typeface="Comic Sans MS" pitchFamily="66" charset="0"/>
                <a:cs typeface="+mn-cs"/>
              </a:rPr>
              <a:t> family were faithful to God and supported Jeremiah to the end.</a:t>
            </a:r>
            <a:endParaRPr lang="en-US" sz="2800" b="1" kern="0" dirty="0">
              <a:solidFill>
                <a:srgbClr val="00B050"/>
              </a:solidFill>
              <a:latin typeface="Comic Sans MS" pitchFamily="66" charset="0"/>
              <a:cs typeface="+mn-cs"/>
            </a:endParaRPr>
          </a:p>
        </p:txBody>
      </p:sp>
      <p:sp>
        <p:nvSpPr>
          <p:cNvPr id="10" name="Oval 5"/>
          <p:cNvSpPr>
            <a:spLocks noChangeArrowheads="1"/>
          </p:cNvSpPr>
          <p:nvPr/>
        </p:nvSpPr>
        <p:spPr bwMode="auto">
          <a:xfrm>
            <a:off x="3124200" y="3352800"/>
            <a:ext cx="1143000" cy="762000"/>
          </a:xfrm>
          <a:prstGeom prst="ellipse">
            <a:avLst/>
          </a:prstGeom>
          <a:noFill/>
          <a:ln w="57150">
            <a:solidFill>
              <a:srgbClr val="7030A0"/>
            </a:solidFill>
            <a:round/>
            <a:headEnd/>
            <a:tailEnd/>
          </a:ln>
        </p:spPr>
        <p:txBody>
          <a:bodyPr wrap="none" anchor="ctr"/>
          <a:lstStyle/>
          <a:p>
            <a:endParaRPr lang="en-US"/>
          </a:p>
        </p:txBody>
      </p:sp>
      <p:sp>
        <p:nvSpPr>
          <p:cNvPr id="11" name="Rounded Rectangle 10"/>
          <p:cNvSpPr/>
          <p:nvPr/>
        </p:nvSpPr>
        <p:spPr>
          <a:xfrm>
            <a:off x="5715000" y="2743200"/>
            <a:ext cx="3352800" cy="2286000"/>
          </a:xfrm>
          <a:prstGeom prst="roundRect">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Content Placeholder 2"/>
          <p:cNvSpPr txBox="1">
            <a:spLocks/>
          </p:cNvSpPr>
          <p:nvPr/>
        </p:nvSpPr>
        <p:spPr bwMode="auto">
          <a:xfrm>
            <a:off x="1905000" y="4191000"/>
            <a:ext cx="3657600" cy="914400"/>
          </a:xfrm>
          <a:prstGeom prst="rect">
            <a:avLst/>
          </a:prstGeom>
          <a:noFill/>
          <a:ln w="9525">
            <a:noFill/>
            <a:miter lim="800000"/>
            <a:headEnd/>
            <a:tailEnd/>
          </a:ln>
        </p:spPr>
        <p:txBody>
          <a:bodyPr/>
          <a:lstStyle/>
          <a:p>
            <a:pPr algn="ctr" eaLnBrk="0" hangingPunct="0">
              <a:spcBef>
                <a:spcPct val="20000"/>
              </a:spcBef>
              <a:defRPr/>
            </a:pPr>
            <a:r>
              <a:rPr lang="en-US" sz="2400" b="1" kern="0" dirty="0" smtClean="0">
                <a:solidFill>
                  <a:srgbClr val="7030A0"/>
                </a:solidFill>
                <a:latin typeface="Comic Sans MS" pitchFamily="66" charset="0"/>
              </a:rPr>
              <a:t>Baruch wrote many of Jeremiah’s prophecies</a:t>
            </a:r>
            <a:r>
              <a:rPr lang="en-US" sz="2400" b="1" kern="0" dirty="0" smtClean="0">
                <a:solidFill>
                  <a:srgbClr val="7030A0"/>
                </a:solidFill>
                <a:latin typeface="Comic Sans MS" pitchFamily="66" charset="0"/>
                <a:cs typeface="+mn-cs"/>
              </a:rPr>
              <a:t>.</a:t>
            </a:r>
            <a:endParaRPr lang="en-US" sz="2400" b="1" kern="0" dirty="0">
              <a:solidFill>
                <a:srgbClr val="7030A0"/>
              </a:solidFill>
              <a:latin typeface="Comic Sans MS" pitchFamily="66" charset="0"/>
              <a:cs typeface="+mn-cs"/>
            </a:endParaRPr>
          </a:p>
        </p:txBody>
      </p:sp>
      <p:sp>
        <p:nvSpPr>
          <p:cNvPr id="13" name="Content Placeholder 2"/>
          <p:cNvSpPr txBox="1">
            <a:spLocks/>
          </p:cNvSpPr>
          <p:nvPr/>
        </p:nvSpPr>
        <p:spPr bwMode="auto">
          <a:xfrm>
            <a:off x="4191000" y="762000"/>
            <a:ext cx="4953000" cy="990600"/>
          </a:xfrm>
          <a:prstGeom prst="rect">
            <a:avLst/>
          </a:prstGeom>
          <a:noFill/>
          <a:ln w="9525">
            <a:noFill/>
            <a:miter lim="800000"/>
            <a:headEnd/>
            <a:tailEnd/>
          </a:ln>
        </p:spPr>
        <p:txBody>
          <a:bodyPr/>
          <a:lstStyle/>
          <a:p>
            <a:pPr algn="ctr" eaLnBrk="0" hangingPunct="0">
              <a:spcBef>
                <a:spcPct val="20000"/>
              </a:spcBef>
              <a:defRPr/>
            </a:pPr>
            <a:r>
              <a:rPr lang="en-US" sz="2800" b="1" kern="0" dirty="0" smtClean="0">
                <a:solidFill>
                  <a:srgbClr val="00B0F0"/>
                </a:solidFill>
                <a:latin typeface="Comic Sans MS" pitchFamily="66" charset="0"/>
                <a:cs typeface="+mn-cs"/>
              </a:rPr>
              <a:t>Some family members supported Jeremiah</a:t>
            </a:r>
            <a:endParaRPr lang="en-US" sz="2800" b="1" kern="0" dirty="0">
              <a:solidFill>
                <a:srgbClr val="00B0F0"/>
              </a:solidFill>
              <a:latin typeface="Comic Sans MS" pitchFamily="66" charset="0"/>
              <a:cs typeface="+mn-cs"/>
            </a:endParaRPr>
          </a:p>
        </p:txBody>
      </p:sp>
    </p:spTree>
    <p:extLst>
      <p:ext uri="{BB962C8B-B14F-4D97-AF65-F5344CB8AC3E}">
        <p14:creationId xmlns:p14="http://schemas.microsoft.com/office/powerpoint/2010/main" val="61390186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https://encrypted-tbn3.google.com/images?q=tbn:ANd9GcSmFXvZ10L2ewIpoueh2cLEtK8Tu0eQZ9S_KopqGRRlaCVT6VO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7699" t="13418" r="3349" b="12257"/>
          <a:stretch/>
        </p:blipFill>
        <p:spPr bwMode="auto">
          <a:xfrm>
            <a:off x="-14514" y="0"/>
            <a:ext cx="9158514" cy="6858000"/>
          </a:xfrm>
          <a:prstGeom prst="rect">
            <a:avLst/>
          </a:prstGeom>
          <a:noFill/>
          <a:extLst>
            <a:ext uri="{909E8E84-426E-40DD-AFC4-6F175D3DCCD1}">
              <a14:hiddenFill xmlns:a14="http://schemas.microsoft.com/office/drawing/2010/main">
                <a:solidFill>
                  <a:srgbClr val="FFFFFF"/>
                </a:solidFill>
              </a14:hiddenFill>
            </a:ext>
          </a:extLst>
        </p:spPr>
      </p:pic>
      <p:sp>
        <p:nvSpPr>
          <p:cNvPr id="4098" name="Rectangle 2"/>
          <p:cNvSpPr>
            <a:spLocks noGrp="1" noChangeArrowheads="1"/>
          </p:cNvSpPr>
          <p:nvPr>
            <p:ph type="title"/>
          </p:nvPr>
        </p:nvSpPr>
        <p:spPr>
          <a:xfrm>
            <a:off x="457200" y="914400"/>
            <a:ext cx="8229600" cy="914400"/>
          </a:xfrm>
        </p:spPr>
        <p:txBody>
          <a:bodyPr>
            <a:noAutofit/>
          </a:bodyPr>
          <a:lstStyle/>
          <a:p>
            <a:r>
              <a:rPr lang="en-US" sz="4800" b="1" dirty="0" smtClean="0">
                <a:solidFill>
                  <a:srgbClr val="993300"/>
                </a:solidFill>
              </a:rPr>
              <a:t>Jeremiah 6:22-24 </a:t>
            </a:r>
            <a:endParaRPr lang="en-US" sz="4800" b="1" dirty="0" smtClean="0">
              <a:solidFill>
                <a:srgbClr val="993300"/>
              </a:solidFill>
              <a:latin typeface="Comic Sans MS" pitchFamily="66" charset="0"/>
            </a:endParaRPr>
          </a:p>
        </p:txBody>
      </p:sp>
      <p:sp>
        <p:nvSpPr>
          <p:cNvPr id="4099" name="Rectangle 3"/>
          <p:cNvSpPr>
            <a:spLocks noGrp="1" noChangeArrowheads="1"/>
          </p:cNvSpPr>
          <p:nvPr>
            <p:ph type="body" idx="1"/>
          </p:nvPr>
        </p:nvSpPr>
        <p:spPr>
          <a:xfrm>
            <a:off x="1447800" y="1752600"/>
            <a:ext cx="6324600" cy="3352800"/>
          </a:xfrm>
        </p:spPr>
        <p:txBody>
          <a:bodyPr>
            <a:normAutofit fontScale="92500"/>
          </a:bodyPr>
          <a:lstStyle/>
          <a:p>
            <a:pPr marL="0" indent="231775">
              <a:buNone/>
            </a:pPr>
            <a:r>
              <a:rPr lang="en-US" dirty="0" smtClean="0"/>
              <a:t>22	Thus says the LORD: "Behold, a people comes from the north country… </a:t>
            </a:r>
          </a:p>
          <a:p>
            <a:pPr marL="0" indent="231775">
              <a:buNone/>
            </a:pPr>
            <a:r>
              <a:rPr lang="en-US" sz="1700" dirty="0" smtClean="0"/>
              <a:t> </a:t>
            </a:r>
          </a:p>
          <a:p>
            <a:pPr marL="0" indent="231775">
              <a:buNone/>
            </a:pPr>
            <a:r>
              <a:rPr lang="en-US" dirty="0" smtClean="0"/>
              <a:t>24	We have heard the report of it; our hands grow feeble. </a:t>
            </a:r>
            <a:r>
              <a:rPr lang="en-US" b="1" i="1" dirty="0" smtClean="0">
                <a:solidFill>
                  <a:srgbClr val="0000CC"/>
                </a:solidFill>
              </a:rPr>
              <a:t>Anguish has taken hold of us, pain as of a woman in labor.</a:t>
            </a:r>
            <a:endParaRPr lang="en-US" dirty="0">
              <a:solidFill>
                <a:srgbClr val="0000CC"/>
              </a:solidFill>
            </a:endParaRPr>
          </a:p>
        </p:txBody>
      </p:sp>
      <p:sp>
        <p:nvSpPr>
          <p:cNvPr id="4100" name="Text Box 5"/>
          <p:cNvSpPr txBox="1">
            <a:spLocks noChangeArrowheads="1"/>
          </p:cNvSpPr>
          <p:nvPr/>
        </p:nvSpPr>
        <p:spPr bwMode="auto">
          <a:xfrm>
            <a:off x="1676400" y="5029200"/>
            <a:ext cx="5867400" cy="954107"/>
          </a:xfrm>
          <a:prstGeom prst="rect">
            <a:avLst/>
          </a:prstGeom>
          <a:noFill/>
          <a:ln w="9525">
            <a:noFill/>
            <a:miter lim="800000"/>
            <a:headEnd/>
            <a:tailEnd/>
          </a:ln>
        </p:spPr>
        <p:txBody>
          <a:bodyPr wrap="square">
            <a:spAutoFit/>
          </a:bodyPr>
          <a:lstStyle/>
          <a:p>
            <a:pPr algn="ctr">
              <a:spcBef>
                <a:spcPct val="50000"/>
              </a:spcBef>
            </a:pPr>
            <a:r>
              <a:rPr lang="en-US" sz="2800" b="1" dirty="0" smtClean="0">
                <a:solidFill>
                  <a:srgbClr val="CC0099"/>
                </a:solidFill>
                <a:latin typeface="Comic Sans MS" pitchFamily="66" charset="0"/>
              </a:rPr>
              <a:t>Terrible pain &amp; once it starts, there’s no going back!</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228600" y="0"/>
            <a:ext cx="6705600" cy="2590800"/>
          </a:xfrm>
        </p:spPr>
        <p:txBody>
          <a:bodyPr>
            <a:normAutofit/>
          </a:bodyPr>
          <a:lstStyle/>
          <a:p>
            <a:pPr>
              <a:spcBef>
                <a:spcPts val="1800"/>
              </a:spcBef>
            </a:pPr>
            <a:r>
              <a:rPr lang="en-US" b="1" dirty="0" smtClean="0">
                <a:solidFill>
                  <a:srgbClr val="FF0000"/>
                </a:solidFill>
              </a:rPr>
              <a:t>Jews’ Religion had become                Formal and Legal</a:t>
            </a:r>
            <a:br>
              <a:rPr lang="en-US" b="1" dirty="0" smtClean="0">
                <a:solidFill>
                  <a:srgbClr val="FF0000"/>
                </a:solidFill>
              </a:rPr>
            </a:br>
            <a:r>
              <a:rPr lang="en-US" sz="1100" b="1" dirty="0" smtClean="0">
                <a:solidFill>
                  <a:srgbClr val="FF0000"/>
                </a:solidFill>
              </a:rPr>
              <a:t>  </a:t>
            </a:r>
            <a:r>
              <a:rPr lang="en-US" b="1" dirty="0" smtClean="0">
                <a:solidFill>
                  <a:srgbClr val="FF0000"/>
                </a:solidFill>
              </a:rPr>
              <a:t/>
            </a:r>
            <a:br>
              <a:rPr lang="en-US" b="1" dirty="0" smtClean="0">
                <a:solidFill>
                  <a:srgbClr val="FF0000"/>
                </a:solidFill>
              </a:rPr>
            </a:br>
            <a:r>
              <a:rPr lang="en-US" sz="2800" b="1" dirty="0" smtClean="0">
                <a:solidFill>
                  <a:srgbClr val="00B0F0"/>
                </a:solidFill>
              </a:rPr>
              <a:t>They had cooperated with Josiah’s reforms</a:t>
            </a:r>
            <a:endParaRPr lang="en-US" b="1" dirty="0" smtClean="0">
              <a:solidFill>
                <a:srgbClr val="00B0F0"/>
              </a:solidFill>
            </a:endParaRPr>
          </a:p>
        </p:txBody>
      </p:sp>
      <p:sp>
        <p:nvSpPr>
          <p:cNvPr id="3" name="Content Placeholder 2"/>
          <p:cNvSpPr>
            <a:spLocks noGrp="1"/>
          </p:cNvSpPr>
          <p:nvPr>
            <p:ph idx="1"/>
          </p:nvPr>
        </p:nvSpPr>
        <p:spPr>
          <a:xfrm>
            <a:off x="457200" y="2362200"/>
            <a:ext cx="8458200" cy="3048000"/>
          </a:xfrm>
        </p:spPr>
        <p:txBody>
          <a:bodyPr/>
          <a:lstStyle/>
          <a:p>
            <a:pPr>
              <a:buFontTx/>
              <a:buNone/>
              <a:defRPr/>
            </a:pPr>
            <a:r>
              <a:rPr lang="en-US" b="1" dirty="0" smtClean="0">
                <a:solidFill>
                  <a:srgbClr val="0000CC"/>
                </a:solidFill>
              </a:rPr>
              <a:t>3:16</a:t>
            </a:r>
            <a:r>
              <a:rPr lang="en-US" dirty="0" smtClean="0"/>
              <a:t>	 No more say "ark of covenant“</a:t>
            </a:r>
          </a:p>
          <a:p>
            <a:pPr>
              <a:buFontTx/>
              <a:buNone/>
              <a:defRPr/>
            </a:pPr>
            <a:r>
              <a:rPr lang="en-US" dirty="0" smtClean="0"/>
              <a:t>	   </a:t>
            </a:r>
            <a:r>
              <a:rPr lang="en-US" sz="2800" dirty="0" smtClean="0"/>
              <a:t>People thought they had the ark, so they had God</a:t>
            </a:r>
          </a:p>
          <a:p>
            <a:pPr>
              <a:buFontTx/>
              <a:buNone/>
              <a:defRPr/>
            </a:pPr>
            <a:r>
              <a:rPr lang="en-US" sz="2800" dirty="0" smtClean="0"/>
              <a:t>       1Sam 4:3  people said “it (ark) will save us”</a:t>
            </a:r>
            <a:endParaRPr lang="en-US" dirty="0" smtClean="0"/>
          </a:p>
          <a:p>
            <a:pPr>
              <a:buFontTx/>
              <a:buNone/>
              <a:defRPr/>
            </a:pPr>
            <a:r>
              <a:rPr lang="en-US" b="1" dirty="0" smtClean="0">
                <a:solidFill>
                  <a:srgbClr val="0000CC"/>
                </a:solidFill>
              </a:rPr>
              <a:t>6:20</a:t>
            </a:r>
            <a:r>
              <a:rPr lang="en-US" dirty="0" smtClean="0"/>
              <a:t>	 God says offerings were not sincere</a:t>
            </a:r>
          </a:p>
          <a:p>
            <a:pPr>
              <a:buFontTx/>
              <a:buNone/>
              <a:defRPr/>
            </a:pPr>
            <a:r>
              <a:rPr lang="en-US" b="1" dirty="0" smtClean="0">
                <a:solidFill>
                  <a:srgbClr val="0000CC"/>
                </a:solidFill>
              </a:rPr>
              <a:t>7:23</a:t>
            </a:r>
            <a:r>
              <a:rPr lang="en-US" dirty="0" smtClean="0"/>
              <a:t>	 Not sacrifices… Obedience!</a:t>
            </a:r>
          </a:p>
        </p:txBody>
      </p:sp>
      <p:sp>
        <p:nvSpPr>
          <p:cNvPr id="4" name="Title 1"/>
          <p:cNvSpPr txBox="1">
            <a:spLocks/>
          </p:cNvSpPr>
          <p:nvPr/>
        </p:nvSpPr>
        <p:spPr bwMode="auto">
          <a:xfrm>
            <a:off x="990600" y="5334000"/>
            <a:ext cx="7010400" cy="1219200"/>
          </a:xfrm>
          <a:prstGeom prst="rect">
            <a:avLst/>
          </a:prstGeom>
          <a:noFill/>
          <a:ln w="9525">
            <a:noFill/>
            <a:miter lim="800000"/>
            <a:headEnd/>
            <a:tailEnd/>
          </a:ln>
        </p:spPr>
        <p:txBody>
          <a:bodyPr anchor="ctr"/>
          <a:lstStyle/>
          <a:p>
            <a:pPr algn="ctr" eaLnBrk="0" hangingPunct="0">
              <a:defRPr/>
            </a:pPr>
            <a:endParaRPr lang="en-US" sz="2400" b="1" kern="0" dirty="0" smtClean="0">
              <a:solidFill>
                <a:srgbClr val="00B050"/>
              </a:solidFill>
              <a:latin typeface="Comic Sans MS" pitchFamily="66" charset="0"/>
              <a:ea typeface="+mj-ea"/>
              <a:cs typeface="+mj-cs"/>
            </a:endParaRPr>
          </a:p>
          <a:p>
            <a:pPr algn="ctr" eaLnBrk="0" hangingPunct="0">
              <a:defRPr/>
            </a:pPr>
            <a:r>
              <a:rPr lang="en-US" sz="2800" b="1" kern="0" dirty="0" smtClean="0">
                <a:solidFill>
                  <a:srgbClr val="00B050"/>
                </a:solidFill>
                <a:latin typeface="Comic Sans MS" pitchFamily="66" charset="0"/>
                <a:ea typeface="+mj-ea"/>
                <a:cs typeface="+mj-cs"/>
              </a:rPr>
              <a:t>For I desire mercy and not sacrifice, and the knowledge of God more than burnt offerings. (Hosea 6:6)</a:t>
            </a:r>
          </a:p>
          <a:p>
            <a:pPr algn="ctr" eaLnBrk="0" hangingPunct="0">
              <a:defRPr/>
            </a:pPr>
            <a:endParaRPr lang="en-US" sz="2400" b="1" kern="0" dirty="0">
              <a:solidFill>
                <a:srgbClr val="00B050"/>
              </a:solidFill>
              <a:latin typeface="Comic Sans MS" pitchFamily="66" charset="0"/>
              <a:ea typeface="+mj-ea"/>
              <a:cs typeface="+mj-cs"/>
            </a:endParaRPr>
          </a:p>
        </p:txBody>
      </p:sp>
      <p:pic>
        <p:nvPicPr>
          <p:cNvPr id="75780" name="Picture 4" descr="https://encrypted-tbn1.google.com/images?q=tbn:ANd9GcQznx_M8wcCxpqO8PjMD89PFws6l7S86LUCtJ-gjqF1oLdDjosz"/>
          <p:cNvPicPr>
            <a:picLocks noChangeAspect="1" noChangeArrowheads="1"/>
          </p:cNvPicPr>
          <p:nvPr/>
        </p:nvPicPr>
        <p:blipFill>
          <a:blip r:embed="rId2" cstate="print"/>
          <a:srcRect/>
          <a:stretch>
            <a:fillRect/>
          </a:stretch>
        </p:blipFill>
        <p:spPr bwMode="auto">
          <a:xfrm>
            <a:off x="7010400" y="152400"/>
            <a:ext cx="1971675" cy="2314575"/>
          </a:xfrm>
          <a:prstGeom prst="rect">
            <a:avLst/>
          </a:prstGeom>
          <a:noFill/>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152400" y="228600"/>
            <a:ext cx="6248400" cy="1447800"/>
          </a:xfrm>
        </p:spPr>
        <p:txBody>
          <a:bodyPr>
            <a:normAutofit fontScale="90000"/>
          </a:bodyPr>
          <a:lstStyle/>
          <a:p>
            <a:r>
              <a:rPr lang="en-US" b="1" dirty="0" smtClean="0">
                <a:solidFill>
                  <a:srgbClr val="FF0000"/>
                </a:solidFill>
              </a:rPr>
              <a:t>The Jews trusted in their Circumcision to save them</a:t>
            </a:r>
          </a:p>
        </p:txBody>
      </p:sp>
      <p:sp>
        <p:nvSpPr>
          <p:cNvPr id="3" name="Content Placeholder 2"/>
          <p:cNvSpPr>
            <a:spLocks noGrp="1"/>
          </p:cNvSpPr>
          <p:nvPr>
            <p:ph idx="1"/>
          </p:nvPr>
        </p:nvSpPr>
        <p:spPr>
          <a:xfrm>
            <a:off x="304800" y="1828800"/>
            <a:ext cx="8001000" cy="2514600"/>
          </a:xfrm>
        </p:spPr>
        <p:txBody>
          <a:bodyPr/>
          <a:lstStyle/>
          <a:p>
            <a:pPr>
              <a:spcBef>
                <a:spcPts val="0"/>
              </a:spcBef>
              <a:buFontTx/>
              <a:buNone/>
              <a:defRPr/>
            </a:pPr>
            <a:r>
              <a:rPr lang="en-US" b="1" dirty="0" smtClean="0">
                <a:solidFill>
                  <a:srgbClr val="0000CC"/>
                </a:solidFill>
              </a:rPr>
              <a:t>4:4</a:t>
            </a:r>
            <a:r>
              <a:rPr lang="en-US" dirty="0" smtClean="0"/>
              <a:t>  	Circumcise foreskins of hearts</a:t>
            </a:r>
          </a:p>
          <a:p>
            <a:pPr marL="968375" indent="-968375">
              <a:lnSpc>
                <a:spcPts val="3400"/>
              </a:lnSpc>
              <a:buFontTx/>
              <a:buNone/>
              <a:defRPr/>
            </a:pPr>
            <a:r>
              <a:rPr lang="en-US" b="1" dirty="0" smtClean="0">
                <a:solidFill>
                  <a:srgbClr val="0000CC"/>
                </a:solidFill>
              </a:rPr>
              <a:t>6:10</a:t>
            </a:r>
            <a:r>
              <a:rPr lang="en-US" dirty="0" smtClean="0"/>
              <a:t>  Ear uncircumcised - cannot hear word of the Lord</a:t>
            </a:r>
          </a:p>
          <a:p>
            <a:pPr>
              <a:buFontTx/>
              <a:buNone/>
              <a:defRPr/>
            </a:pPr>
            <a:r>
              <a:rPr lang="en-US" b="1" dirty="0" smtClean="0">
                <a:solidFill>
                  <a:srgbClr val="0000CC"/>
                </a:solidFill>
              </a:rPr>
              <a:t>9:26</a:t>
            </a:r>
            <a:r>
              <a:rPr lang="en-US" dirty="0" smtClean="0"/>
              <a:t>  Uncircumcised in heart</a:t>
            </a:r>
          </a:p>
          <a:p>
            <a:pPr>
              <a:defRPr/>
            </a:pPr>
            <a:endParaRPr lang="en-US" dirty="0"/>
          </a:p>
        </p:txBody>
      </p:sp>
      <p:pic>
        <p:nvPicPr>
          <p:cNvPr id="74754" name="Picture 2" descr="https://encrypted-tbn0.google.com/images?q=tbn:ANd9GcQD93Md5FqS1hy0wG9qHgLV1OHlH7oMXgTtMXdPj0Iok7O60jmd"/>
          <p:cNvPicPr>
            <a:picLocks noChangeAspect="1" noChangeArrowheads="1"/>
          </p:cNvPicPr>
          <p:nvPr/>
        </p:nvPicPr>
        <p:blipFill>
          <a:blip r:embed="rId2" cstate="print"/>
          <a:srcRect/>
          <a:stretch>
            <a:fillRect/>
          </a:stretch>
        </p:blipFill>
        <p:spPr bwMode="auto">
          <a:xfrm>
            <a:off x="5943600" y="3429000"/>
            <a:ext cx="2533650" cy="1809751"/>
          </a:xfrm>
          <a:prstGeom prst="rect">
            <a:avLst/>
          </a:prstGeom>
          <a:noFill/>
        </p:spPr>
      </p:pic>
      <p:pic>
        <p:nvPicPr>
          <p:cNvPr id="74756" name="Picture 4" descr="https://encrypted-tbn0.google.com/images?q=tbn:ANd9GcSCcacwVsQByaXAEPydiqfFf48WQ60M3Qk1WOK-up1AaQq51slHEw"/>
          <p:cNvPicPr>
            <a:picLocks noChangeAspect="1" noChangeArrowheads="1"/>
          </p:cNvPicPr>
          <p:nvPr/>
        </p:nvPicPr>
        <p:blipFill>
          <a:blip r:embed="rId3" cstate="print"/>
          <a:srcRect/>
          <a:stretch>
            <a:fillRect/>
          </a:stretch>
        </p:blipFill>
        <p:spPr bwMode="auto">
          <a:xfrm>
            <a:off x="6477000" y="304800"/>
            <a:ext cx="2505075" cy="1828800"/>
          </a:xfrm>
          <a:prstGeom prst="rect">
            <a:avLst/>
          </a:prstGeom>
          <a:noFill/>
        </p:spPr>
      </p:pic>
      <p:sp>
        <p:nvSpPr>
          <p:cNvPr id="7" name="Title 1"/>
          <p:cNvSpPr txBox="1">
            <a:spLocks/>
          </p:cNvSpPr>
          <p:nvPr/>
        </p:nvSpPr>
        <p:spPr bwMode="auto">
          <a:xfrm>
            <a:off x="304800" y="4038600"/>
            <a:ext cx="5562600" cy="1219200"/>
          </a:xfrm>
          <a:prstGeom prst="rect">
            <a:avLst/>
          </a:prstGeom>
          <a:noFill/>
          <a:ln w="9525">
            <a:noFill/>
            <a:miter lim="800000"/>
            <a:headEnd/>
            <a:tailEnd/>
          </a:ln>
        </p:spPr>
        <p:txBody>
          <a:bodyPr anchor="ctr"/>
          <a:lstStyle/>
          <a:p>
            <a:pPr algn="ctr" eaLnBrk="0" hangingPunct="0">
              <a:defRPr/>
            </a:pPr>
            <a:endParaRPr lang="en-US" sz="2400" b="1" kern="0" dirty="0">
              <a:solidFill>
                <a:srgbClr val="00B050"/>
              </a:solidFill>
              <a:latin typeface="Comic Sans MS" pitchFamily="66" charset="0"/>
              <a:ea typeface="+mj-ea"/>
              <a:cs typeface="+mj-cs"/>
            </a:endParaRPr>
          </a:p>
          <a:p>
            <a:pPr algn="ctr" eaLnBrk="0" hangingPunct="0">
              <a:defRPr/>
            </a:pPr>
            <a:r>
              <a:rPr lang="en-US" sz="2400" b="1" kern="0" dirty="0" smtClean="0">
                <a:solidFill>
                  <a:srgbClr val="7030A0"/>
                </a:solidFill>
                <a:latin typeface="Comic Sans MS" pitchFamily="66" charset="0"/>
                <a:ea typeface="+mj-ea"/>
                <a:cs typeface="+mj-cs"/>
              </a:rPr>
              <a:t>Their formal, legal religion did not develop the mind of the spirit</a:t>
            </a:r>
            <a:endParaRPr lang="en-US" sz="2400" b="1" kern="0" dirty="0">
              <a:solidFill>
                <a:srgbClr val="7030A0"/>
              </a:solidFill>
              <a:latin typeface="Comic Sans MS" pitchFamily="66" charset="0"/>
              <a:ea typeface="+mj-ea"/>
              <a:cs typeface="+mj-cs"/>
            </a:endParaRPr>
          </a:p>
          <a:p>
            <a:pPr algn="ctr" eaLnBrk="0" hangingPunct="0">
              <a:defRPr/>
            </a:pPr>
            <a:endParaRPr lang="en-US" sz="2400" b="1" kern="0" dirty="0">
              <a:solidFill>
                <a:srgbClr val="00B050"/>
              </a:solidFill>
              <a:latin typeface="Comic Sans MS" pitchFamily="66" charset="0"/>
              <a:ea typeface="+mj-ea"/>
              <a:cs typeface="+mj-cs"/>
            </a:endParaRPr>
          </a:p>
        </p:txBody>
      </p:sp>
      <p:sp>
        <p:nvSpPr>
          <p:cNvPr id="8" name="Title 1"/>
          <p:cNvSpPr txBox="1">
            <a:spLocks/>
          </p:cNvSpPr>
          <p:nvPr/>
        </p:nvSpPr>
        <p:spPr bwMode="auto">
          <a:xfrm>
            <a:off x="0" y="5334000"/>
            <a:ext cx="9144000" cy="1371600"/>
          </a:xfrm>
          <a:prstGeom prst="rect">
            <a:avLst/>
          </a:prstGeom>
          <a:noFill/>
          <a:ln w="9525">
            <a:noFill/>
            <a:miter lim="800000"/>
            <a:headEnd/>
            <a:tailEnd/>
          </a:ln>
        </p:spPr>
        <p:txBody>
          <a:bodyPr anchor="ctr"/>
          <a:lstStyle/>
          <a:p>
            <a:pPr algn="ctr" eaLnBrk="0" hangingPunct="0">
              <a:defRPr/>
            </a:pPr>
            <a:endParaRPr lang="en-US" sz="2400" b="1" kern="0" dirty="0" smtClean="0">
              <a:solidFill>
                <a:srgbClr val="00B050"/>
              </a:solidFill>
              <a:latin typeface="Comic Sans MS" pitchFamily="66" charset="0"/>
              <a:ea typeface="+mj-ea"/>
              <a:cs typeface="+mj-cs"/>
            </a:endParaRPr>
          </a:p>
          <a:p>
            <a:pPr algn="ctr" eaLnBrk="0" hangingPunct="0">
              <a:defRPr/>
            </a:pPr>
            <a:r>
              <a:rPr lang="en-US" sz="2100" b="1" kern="0" dirty="0" smtClean="0">
                <a:solidFill>
                  <a:srgbClr val="00B050"/>
                </a:solidFill>
                <a:latin typeface="Comic Sans MS" pitchFamily="66" charset="0"/>
                <a:ea typeface="+mj-ea"/>
                <a:cs typeface="+mj-cs"/>
              </a:rPr>
              <a:t>Therefore I will give their wives to others, and their fields to those who will inherit them; because from the least even to the greatest everyone is given to covetousness; from the prophet even to the priest everyone deals </a:t>
            </a:r>
            <a:r>
              <a:rPr lang="en-US" sz="2100" b="1" i="1" kern="0" dirty="0" smtClean="0">
                <a:solidFill>
                  <a:srgbClr val="00B050"/>
                </a:solidFill>
                <a:latin typeface="Comic Sans MS" pitchFamily="66" charset="0"/>
                <a:ea typeface="+mj-ea"/>
                <a:cs typeface="+mj-cs"/>
              </a:rPr>
              <a:t>falsely [“in pretense”].  (</a:t>
            </a:r>
            <a:r>
              <a:rPr lang="en-US" sz="2100" b="1" kern="0" dirty="0" smtClean="0">
                <a:solidFill>
                  <a:srgbClr val="00B050"/>
                </a:solidFill>
                <a:latin typeface="Comic Sans MS" pitchFamily="66" charset="0"/>
                <a:ea typeface="+mj-ea"/>
                <a:cs typeface="+mj-cs"/>
              </a:rPr>
              <a:t>Jer 8:10)</a:t>
            </a:r>
            <a:endParaRPr lang="en-US" sz="2400" b="1" kern="0" dirty="0">
              <a:solidFill>
                <a:srgbClr val="00B050"/>
              </a:solidFill>
              <a:latin typeface="Comic Sans MS" pitchFamily="66" charset="0"/>
              <a:ea typeface="+mj-ea"/>
              <a:cs typeface="+mj-cs"/>
            </a:endParaRPr>
          </a:p>
          <a:p>
            <a:pPr algn="ctr" eaLnBrk="0" hangingPunct="0">
              <a:defRPr/>
            </a:pPr>
            <a:endParaRPr lang="en-US" sz="2400" b="1" kern="0" dirty="0">
              <a:solidFill>
                <a:srgbClr val="00B050"/>
              </a:solidFill>
              <a:latin typeface="Comic Sans MS" pitchFamily="66" charset="0"/>
              <a:ea typeface="+mj-ea"/>
              <a:cs typeface="+mj-cs"/>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par>
                                <p:cTn id="8" presetID="22" presetClass="entr" presetSubtype="4" fill="hold" nodeType="withEffect">
                                  <p:stCondLst>
                                    <p:cond delay="0"/>
                                  </p:stCondLst>
                                  <p:childTnLst>
                                    <p:set>
                                      <p:cBhvr>
                                        <p:cTn id="9" dur="1" fill="hold">
                                          <p:stCondLst>
                                            <p:cond delay="0"/>
                                          </p:stCondLst>
                                        </p:cTn>
                                        <p:tgtEl>
                                          <p:spTgt spid="74754"/>
                                        </p:tgtEl>
                                        <p:attrNameLst>
                                          <p:attrName>style.visibility</p:attrName>
                                        </p:attrNameLst>
                                      </p:cBhvr>
                                      <p:to>
                                        <p:strVal val="visible"/>
                                      </p:to>
                                    </p:set>
                                    <p:animEffect transition="in" filter="wipe(down)">
                                      <p:cBhvr>
                                        <p:cTn id="10" dur="500"/>
                                        <p:tgtEl>
                                          <p:spTgt spid="74754"/>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dissolve">
                                      <p:cBhvr>
                                        <p:cTn id="1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type="body" idx="1"/>
          </p:nvPr>
        </p:nvSpPr>
        <p:spPr>
          <a:xfrm>
            <a:off x="381000" y="2209800"/>
            <a:ext cx="7924800" cy="3505200"/>
          </a:xfrm>
        </p:spPr>
        <p:txBody>
          <a:bodyPr/>
          <a:lstStyle/>
          <a:p>
            <a:pPr eaLnBrk="1" hangingPunct="1">
              <a:lnSpc>
                <a:spcPct val="90000"/>
              </a:lnSpc>
            </a:pPr>
            <a:r>
              <a:rPr lang="en-US" dirty="0" smtClean="0"/>
              <a:t>We have the true understanding of the Bible</a:t>
            </a:r>
          </a:p>
          <a:p>
            <a:pPr>
              <a:lnSpc>
                <a:spcPct val="90000"/>
              </a:lnSpc>
            </a:pPr>
            <a:r>
              <a:rPr lang="en-US" dirty="0" smtClean="0"/>
              <a:t>We have our marked, wide-margin Bibles</a:t>
            </a:r>
          </a:p>
          <a:p>
            <a:pPr>
              <a:lnSpc>
                <a:spcPct val="90000"/>
              </a:lnSpc>
            </a:pPr>
            <a:r>
              <a:rPr lang="en-US" dirty="0" smtClean="0"/>
              <a:t>We have been baptized into Christ</a:t>
            </a:r>
          </a:p>
          <a:p>
            <a:pPr eaLnBrk="1" hangingPunct="1">
              <a:lnSpc>
                <a:spcPct val="90000"/>
              </a:lnSpc>
            </a:pPr>
            <a:r>
              <a:rPr lang="en-US" dirty="0" smtClean="0"/>
              <a:t>We are God’s special people</a:t>
            </a:r>
          </a:p>
          <a:p>
            <a:pPr>
              <a:lnSpc>
                <a:spcPct val="90000"/>
              </a:lnSpc>
            </a:pPr>
            <a:r>
              <a:rPr lang="en-US" dirty="0" smtClean="0"/>
              <a:t>We do our daily Bible readings</a:t>
            </a:r>
          </a:p>
          <a:p>
            <a:pPr eaLnBrk="1" hangingPunct="1">
              <a:lnSpc>
                <a:spcPct val="90000"/>
              </a:lnSpc>
            </a:pPr>
            <a:r>
              <a:rPr lang="en-US" dirty="0" smtClean="0"/>
              <a:t>We have the bread &amp; wine</a:t>
            </a:r>
          </a:p>
        </p:txBody>
      </p:sp>
      <p:sp>
        <p:nvSpPr>
          <p:cNvPr id="4100" name="Text Box 5"/>
          <p:cNvSpPr txBox="1">
            <a:spLocks noChangeArrowheads="1"/>
          </p:cNvSpPr>
          <p:nvPr/>
        </p:nvSpPr>
        <p:spPr bwMode="auto">
          <a:xfrm>
            <a:off x="381000" y="5562600"/>
            <a:ext cx="8534400" cy="1200329"/>
          </a:xfrm>
          <a:prstGeom prst="rect">
            <a:avLst/>
          </a:prstGeom>
          <a:noFill/>
          <a:ln w="9525">
            <a:noFill/>
            <a:miter lim="800000"/>
            <a:headEnd/>
            <a:tailEnd/>
          </a:ln>
        </p:spPr>
        <p:txBody>
          <a:bodyPr wrap="square">
            <a:spAutoFit/>
          </a:bodyPr>
          <a:lstStyle/>
          <a:p>
            <a:pPr algn="ctr">
              <a:spcBef>
                <a:spcPct val="50000"/>
              </a:spcBef>
            </a:pPr>
            <a:r>
              <a:rPr lang="en-US" sz="3600" b="1" dirty="0" smtClean="0">
                <a:solidFill>
                  <a:srgbClr val="00B050"/>
                </a:solidFill>
                <a:latin typeface="Comic Sans MS" pitchFamily="66" charset="0"/>
              </a:rPr>
              <a:t>Yet for all this, we could hear “depart from me, I never knew you”</a:t>
            </a:r>
            <a:endParaRPr lang="en-US" sz="3600" b="1" dirty="0">
              <a:solidFill>
                <a:srgbClr val="00B050"/>
              </a:solidFill>
              <a:latin typeface="Comic Sans MS" pitchFamily="66" charset="0"/>
            </a:endParaRPr>
          </a:p>
        </p:txBody>
      </p:sp>
      <p:pic>
        <p:nvPicPr>
          <p:cNvPr id="56322" name="Picture 2" descr="https://encrypted-tbn0.google.com/images?q=tbn:ANd9GcRrcH1eYTnmeNPRJHPHCvXTyBQ6qUfhtcF2MupEqzCUkfBLPVIK"/>
          <p:cNvPicPr>
            <a:picLocks noChangeAspect="1" noChangeArrowheads="1"/>
          </p:cNvPicPr>
          <p:nvPr/>
        </p:nvPicPr>
        <p:blipFill>
          <a:blip r:embed="rId3" cstate="print"/>
          <a:srcRect/>
          <a:stretch>
            <a:fillRect/>
          </a:stretch>
        </p:blipFill>
        <p:spPr bwMode="auto">
          <a:xfrm>
            <a:off x="533400" y="152400"/>
            <a:ext cx="2514600" cy="1819276"/>
          </a:xfrm>
          <a:prstGeom prst="rect">
            <a:avLst/>
          </a:prstGeom>
          <a:noFill/>
        </p:spPr>
      </p:pic>
      <p:pic>
        <p:nvPicPr>
          <p:cNvPr id="56324" name="Picture 4" descr="https://encrypted-tbn2.google.com/images?q=tbn:ANd9GcR_eMe5Il0_-rV9PlyHytrrW2iEkMLl-XIwZGVKMqzc_BgEV4vx"/>
          <p:cNvPicPr>
            <a:picLocks noChangeAspect="1" noChangeArrowheads="1"/>
          </p:cNvPicPr>
          <p:nvPr/>
        </p:nvPicPr>
        <p:blipFill>
          <a:blip r:embed="rId4" cstate="print"/>
          <a:srcRect/>
          <a:stretch>
            <a:fillRect/>
          </a:stretch>
        </p:blipFill>
        <p:spPr bwMode="auto">
          <a:xfrm>
            <a:off x="6858000" y="152400"/>
            <a:ext cx="1971675" cy="1712542"/>
          </a:xfrm>
          <a:prstGeom prst="rect">
            <a:avLst/>
          </a:prstGeom>
          <a:noFill/>
        </p:spPr>
      </p:pic>
      <p:pic>
        <p:nvPicPr>
          <p:cNvPr id="56326" name="Picture 6" descr="https://encrypted-tbn2.google.com/images?q=tbn:ANd9GcS0Hsgj-qihi1jEFkkEQnQQFiw5EPW2RNBT1WQVowWXkiGogym9"/>
          <p:cNvPicPr>
            <a:picLocks noChangeAspect="1" noChangeArrowheads="1"/>
          </p:cNvPicPr>
          <p:nvPr/>
        </p:nvPicPr>
        <p:blipFill>
          <a:blip r:embed="rId5" cstate="print"/>
          <a:srcRect/>
          <a:stretch>
            <a:fillRect/>
          </a:stretch>
        </p:blipFill>
        <p:spPr bwMode="auto">
          <a:xfrm>
            <a:off x="3733800" y="0"/>
            <a:ext cx="2466975" cy="1847851"/>
          </a:xfrm>
          <a:prstGeom prst="rect">
            <a:avLst/>
          </a:prstGeom>
          <a:noFill/>
        </p:spPr>
      </p:pic>
      <p:pic>
        <p:nvPicPr>
          <p:cNvPr id="56328" name="Picture 8" descr="https://encrypted-tbn2.google.com/images?q=tbn:ANd9GcTdG6kmT3Vz-rIr25Sun_DgACwYqYjZAvW0GScGAJ5cHj0egsz2"/>
          <p:cNvPicPr>
            <a:picLocks noChangeAspect="1" noChangeArrowheads="1"/>
          </p:cNvPicPr>
          <p:nvPr/>
        </p:nvPicPr>
        <p:blipFill>
          <a:blip r:embed="rId6" cstate="print"/>
          <a:srcRect/>
          <a:stretch>
            <a:fillRect/>
          </a:stretch>
        </p:blipFill>
        <p:spPr bwMode="auto">
          <a:xfrm>
            <a:off x="6172200" y="3886200"/>
            <a:ext cx="2486025" cy="1459373"/>
          </a:xfrm>
          <a:prstGeom prst="rect">
            <a:avLst/>
          </a:prstGeom>
          <a:noFill/>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228600" y="76200"/>
            <a:ext cx="4114800" cy="3429000"/>
          </a:xfrm>
        </p:spPr>
        <p:txBody>
          <a:bodyPr>
            <a:normAutofit/>
          </a:bodyPr>
          <a:lstStyle/>
          <a:p>
            <a:pPr eaLnBrk="1" hangingPunct="1"/>
            <a:r>
              <a:rPr lang="en-US" sz="3600" b="1" dirty="0" smtClean="0">
                <a:solidFill>
                  <a:srgbClr val="FF0000"/>
                </a:solidFill>
              </a:rPr>
              <a:t>Don’t let our memorial service become a formal, legal service that has no impact on our lives!</a:t>
            </a:r>
          </a:p>
        </p:txBody>
      </p:sp>
      <p:sp>
        <p:nvSpPr>
          <p:cNvPr id="4100" name="Text Box 5"/>
          <p:cNvSpPr txBox="1">
            <a:spLocks noChangeArrowheads="1"/>
          </p:cNvSpPr>
          <p:nvPr/>
        </p:nvSpPr>
        <p:spPr bwMode="auto">
          <a:xfrm>
            <a:off x="3124200" y="3886200"/>
            <a:ext cx="3581400" cy="2246769"/>
          </a:xfrm>
          <a:prstGeom prst="rect">
            <a:avLst/>
          </a:prstGeom>
          <a:noFill/>
          <a:ln w="9525">
            <a:noFill/>
            <a:miter lim="800000"/>
            <a:headEnd/>
            <a:tailEnd/>
          </a:ln>
        </p:spPr>
        <p:txBody>
          <a:bodyPr wrap="square">
            <a:spAutoFit/>
          </a:bodyPr>
          <a:lstStyle/>
          <a:p>
            <a:pPr algn="ctr">
              <a:spcBef>
                <a:spcPct val="50000"/>
              </a:spcBef>
            </a:pPr>
            <a:r>
              <a:rPr lang="en-US" sz="2800" b="1" dirty="0" smtClean="0">
                <a:solidFill>
                  <a:srgbClr val="00B050"/>
                </a:solidFill>
                <a:latin typeface="Comic Sans MS" pitchFamily="66" charset="0"/>
              </a:rPr>
              <a:t>Christ expects it to humble us &amp; motivate us to take up our cross and follow him</a:t>
            </a:r>
            <a:endParaRPr lang="en-US" sz="2800" b="1" dirty="0">
              <a:solidFill>
                <a:srgbClr val="00B050"/>
              </a:solidFill>
              <a:latin typeface="Comic Sans MS" pitchFamily="66" charset="0"/>
            </a:endParaRPr>
          </a:p>
        </p:txBody>
      </p:sp>
      <p:pic>
        <p:nvPicPr>
          <p:cNvPr id="2050" name="Picture 2" descr="https://encrypted-tbn2.google.com/images?q=tbn:ANd9GcTBULyHn1SnTcEVPui7ACIJRT6GrgmW6swoY-y3Lq5gApb2dklGSw"/>
          <p:cNvPicPr>
            <a:picLocks noChangeAspect="1" noChangeArrowheads="1"/>
          </p:cNvPicPr>
          <p:nvPr/>
        </p:nvPicPr>
        <p:blipFill>
          <a:blip r:embed="rId3" cstate="print"/>
          <a:srcRect/>
          <a:stretch>
            <a:fillRect/>
          </a:stretch>
        </p:blipFill>
        <p:spPr bwMode="auto">
          <a:xfrm>
            <a:off x="4419600" y="228600"/>
            <a:ext cx="4465817" cy="2971800"/>
          </a:xfrm>
          <a:prstGeom prst="rect">
            <a:avLst/>
          </a:prstGeom>
          <a:noFill/>
        </p:spPr>
      </p:pic>
      <p:sp>
        <p:nvSpPr>
          <p:cNvPr id="6" name="Text Box 5"/>
          <p:cNvSpPr txBox="1">
            <a:spLocks noChangeArrowheads="1"/>
          </p:cNvSpPr>
          <p:nvPr/>
        </p:nvSpPr>
        <p:spPr bwMode="auto">
          <a:xfrm>
            <a:off x="4572000" y="457200"/>
            <a:ext cx="2590800" cy="1384995"/>
          </a:xfrm>
          <a:prstGeom prst="rect">
            <a:avLst/>
          </a:prstGeom>
          <a:noFill/>
          <a:ln w="9525">
            <a:noFill/>
            <a:miter lim="800000"/>
            <a:headEnd/>
            <a:tailEnd/>
          </a:ln>
        </p:spPr>
        <p:txBody>
          <a:bodyPr wrap="square">
            <a:spAutoFit/>
          </a:bodyPr>
          <a:lstStyle/>
          <a:p>
            <a:pPr algn="ctr">
              <a:spcBef>
                <a:spcPct val="50000"/>
              </a:spcBef>
            </a:pPr>
            <a:r>
              <a:rPr lang="en-US" sz="2800" b="1" dirty="0" smtClean="0">
                <a:solidFill>
                  <a:srgbClr val="0000CC"/>
                </a:solidFill>
                <a:latin typeface="Comic Sans MS" pitchFamily="66" charset="0"/>
              </a:rPr>
              <a:t>Do this in remembrance of me</a:t>
            </a:r>
            <a:endParaRPr lang="en-US" sz="2800" b="1" dirty="0">
              <a:solidFill>
                <a:srgbClr val="0000CC"/>
              </a:solidFill>
              <a:latin typeface="Comic Sans MS" pitchFamily="66" charset="0"/>
            </a:endParaRPr>
          </a:p>
        </p:txBody>
      </p:sp>
      <p:pic>
        <p:nvPicPr>
          <p:cNvPr id="2052" name="Picture 4" descr="http://3.bp.blogspot.com/-ZSgs_HW05CQ/T2nOjx5Xq2I/AAAAAAAAAqw/6HeuuRReQAY/s1600/in_humility.jpg"/>
          <p:cNvPicPr>
            <a:picLocks noChangeAspect="1" noChangeArrowheads="1"/>
          </p:cNvPicPr>
          <p:nvPr/>
        </p:nvPicPr>
        <p:blipFill>
          <a:blip r:embed="rId4" cstate="print"/>
          <a:srcRect l="6799" r="7082"/>
          <a:stretch>
            <a:fillRect/>
          </a:stretch>
        </p:blipFill>
        <p:spPr bwMode="auto">
          <a:xfrm>
            <a:off x="228600" y="3810000"/>
            <a:ext cx="2895600" cy="2381250"/>
          </a:xfrm>
          <a:prstGeom prst="rect">
            <a:avLst/>
          </a:prstGeom>
          <a:noFill/>
        </p:spPr>
      </p:pic>
      <p:pic>
        <p:nvPicPr>
          <p:cNvPr id="2054" name="Picture 6" descr="https://encrypted-tbn2.google.com/images?q=tbn:ANd9GcR-A-cyYvVzNar4NEk7ZXysNvoCGheIONLZQfJUd7rkOud6EEjvfQ"/>
          <p:cNvPicPr>
            <a:picLocks noChangeAspect="1" noChangeArrowheads="1"/>
          </p:cNvPicPr>
          <p:nvPr/>
        </p:nvPicPr>
        <p:blipFill>
          <a:blip r:embed="rId5" cstate="print"/>
          <a:srcRect/>
          <a:stretch>
            <a:fillRect/>
          </a:stretch>
        </p:blipFill>
        <p:spPr bwMode="auto">
          <a:xfrm>
            <a:off x="6629400" y="3733800"/>
            <a:ext cx="2350652" cy="2382275"/>
          </a:xfrm>
          <a:prstGeom prst="rect">
            <a:avLst/>
          </a:prstGeom>
          <a:noFill/>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0"/>
            <a:ext cx="5410200" cy="1447800"/>
          </a:xfrm>
        </p:spPr>
        <p:txBody>
          <a:bodyPr>
            <a:normAutofit/>
          </a:bodyPr>
          <a:lstStyle/>
          <a:p>
            <a:pPr eaLnBrk="1" hangingPunct="1"/>
            <a:r>
              <a:rPr lang="en-US" sz="4000" b="1" dirty="0" smtClean="0">
                <a:solidFill>
                  <a:srgbClr val="FF0000"/>
                </a:solidFill>
              </a:rPr>
              <a:t>Why didn’t Josiah’s reformation work?</a:t>
            </a:r>
          </a:p>
        </p:txBody>
      </p:sp>
      <p:sp>
        <p:nvSpPr>
          <p:cNvPr id="4100" name="Text Box 5"/>
          <p:cNvSpPr txBox="1">
            <a:spLocks noChangeArrowheads="1"/>
          </p:cNvSpPr>
          <p:nvPr/>
        </p:nvSpPr>
        <p:spPr bwMode="auto">
          <a:xfrm>
            <a:off x="228600" y="1447800"/>
            <a:ext cx="6019800" cy="954107"/>
          </a:xfrm>
          <a:prstGeom prst="rect">
            <a:avLst/>
          </a:prstGeom>
          <a:noFill/>
          <a:ln w="9525">
            <a:noFill/>
            <a:miter lim="800000"/>
            <a:headEnd/>
            <a:tailEnd/>
          </a:ln>
        </p:spPr>
        <p:txBody>
          <a:bodyPr wrap="square">
            <a:spAutoFit/>
          </a:bodyPr>
          <a:lstStyle/>
          <a:p>
            <a:pPr algn="ctr">
              <a:spcBef>
                <a:spcPct val="50000"/>
              </a:spcBef>
            </a:pPr>
            <a:r>
              <a:rPr lang="en-US" sz="2800" b="1" dirty="0" smtClean="0">
                <a:solidFill>
                  <a:srgbClr val="00B0F0"/>
                </a:solidFill>
                <a:latin typeface="Comic Sans MS" pitchFamily="66" charset="0"/>
              </a:rPr>
              <a:t>They did not Know God!         No personal relationship with Him</a:t>
            </a:r>
            <a:endParaRPr lang="en-US" sz="4000" b="1" dirty="0">
              <a:solidFill>
                <a:srgbClr val="00B0F0"/>
              </a:solidFill>
              <a:latin typeface="Comic Sans MS" pitchFamily="66" charset="0"/>
            </a:endParaRPr>
          </a:p>
        </p:txBody>
      </p:sp>
      <p:pic>
        <p:nvPicPr>
          <p:cNvPr id="54274" name="Picture 2" descr="http://www.rainbowresource.com/products/014070.jpg"/>
          <p:cNvPicPr>
            <a:picLocks noChangeAspect="1" noChangeArrowheads="1"/>
          </p:cNvPicPr>
          <p:nvPr/>
        </p:nvPicPr>
        <p:blipFill>
          <a:blip r:embed="rId3" cstate="print"/>
          <a:srcRect t="28180"/>
          <a:stretch>
            <a:fillRect/>
          </a:stretch>
        </p:blipFill>
        <p:spPr bwMode="auto">
          <a:xfrm>
            <a:off x="6400800" y="152399"/>
            <a:ext cx="2415276" cy="2244067"/>
          </a:xfrm>
          <a:prstGeom prst="rect">
            <a:avLst/>
          </a:prstGeom>
          <a:noFill/>
        </p:spPr>
      </p:pic>
      <p:sp>
        <p:nvSpPr>
          <p:cNvPr id="6" name="Title 1"/>
          <p:cNvSpPr txBox="1">
            <a:spLocks/>
          </p:cNvSpPr>
          <p:nvPr/>
        </p:nvSpPr>
        <p:spPr bwMode="auto">
          <a:xfrm>
            <a:off x="2438400" y="4953000"/>
            <a:ext cx="6096000" cy="1524000"/>
          </a:xfrm>
          <a:prstGeom prst="rect">
            <a:avLst/>
          </a:prstGeom>
          <a:noFill/>
          <a:ln w="9525">
            <a:noFill/>
            <a:miter lim="800000"/>
            <a:headEnd/>
            <a:tailEnd/>
          </a:ln>
        </p:spPr>
        <p:txBody>
          <a:bodyPr anchor="ctr"/>
          <a:lstStyle/>
          <a:p>
            <a:pPr algn="ctr" eaLnBrk="0" hangingPunct="0">
              <a:defRPr/>
            </a:pPr>
            <a:endParaRPr lang="en-US" sz="2400" b="1" kern="0" dirty="0">
              <a:solidFill>
                <a:srgbClr val="00B050"/>
              </a:solidFill>
              <a:latin typeface="Comic Sans MS" pitchFamily="66" charset="0"/>
              <a:ea typeface="+mj-ea"/>
              <a:cs typeface="+mj-cs"/>
            </a:endParaRPr>
          </a:p>
          <a:p>
            <a:pPr algn="ctr" eaLnBrk="0" hangingPunct="0">
              <a:defRPr/>
            </a:pPr>
            <a:r>
              <a:rPr lang="en-US" sz="2800" b="1" kern="0" dirty="0" smtClean="0">
                <a:solidFill>
                  <a:srgbClr val="00B050"/>
                </a:solidFill>
                <a:latin typeface="Comic Sans MS" pitchFamily="66" charset="0"/>
                <a:ea typeface="+mj-ea"/>
                <a:cs typeface="+mj-cs"/>
              </a:rPr>
              <a:t>We must come to love the Lord with all our heart and soul and strength and mind</a:t>
            </a:r>
            <a:endParaRPr lang="en-US" sz="2800" b="1" kern="0" dirty="0">
              <a:solidFill>
                <a:srgbClr val="00B050"/>
              </a:solidFill>
              <a:latin typeface="Comic Sans MS" pitchFamily="66" charset="0"/>
              <a:ea typeface="+mj-ea"/>
              <a:cs typeface="+mj-cs"/>
            </a:endParaRPr>
          </a:p>
          <a:p>
            <a:pPr algn="ctr" eaLnBrk="0" hangingPunct="0">
              <a:defRPr/>
            </a:pPr>
            <a:endParaRPr lang="en-US" sz="2400" b="1" kern="0" dirty="0">
              <a:solidFill>
                <a:srgbClr val="00B050"/>
              </a:solidFill>
              <a:latin typeface="Comic Sans MS" pitchFamily="66" charset="0"/>
              <a:ea typeface="+mj-ea"/>
              <a:cs typeface="+mj-cs"/>
            </a:endParaRPr>
          </a:p>
        </p:txBody>
      </p:sp>
      <p:sp>
        <p:nvSpPr>
          <p:cNvPr id="7" name="Content Placeholder 6"/>
          <p:cNvSpPr>
            <a:spLocks noGrp="1"/>
          </p:cNvSpPr>
          <p:nvPr>
            <p:ph idx="1"/>
          </p:nvPr>
        </p:nvSpPr>
        <p:spPr>
          <a:xfrm>
            <a:off x="609600" y="2590800"/>
            <a:ext cx="7848600" cy="2209800"/>
          </a:xfrm>
        </p:spPr>
        <p:txBody>
          <a:bodyPr/>
          <a:lstStyle/>
          <a:p>
            <a:pPr marL="0" indent="0">
              <a:buNone/>
            </a:pPr>
            <a:r>
              <a:rPr lang="en-US" b="1" dirty="0" smtClean="0">
                <a:solidFill>
                  <a:srgbClr val="CC0099"/>
                </a:solidFill>
              </a:rPr>
              <a:t>Very sad </a:t>
            </a:r>
            <a:r>
              <a:rPr lang="en-US" b="1" dirty="0" smtClean="0">
                <a:solidFill>
                  <a:srgbClr val="CC0099"/>
                </a:solidFill>
                <a:sym typeface="Wingdings" pitchFamily="2" charset="2"/>
              </a:rPr>
              <a:t>   </a:t>
            </a:r>
            <a:r>
              <a:rPr lang="en-US" b="1" dirty="0" smtClean="0">
                <a:solidFill>
                  <a:srgbClr val="CC0099"/>
                </a:solidFill>
              </a:rPr>
              <a:t>Even though the people had to opportunity to hear God’s word, attending services in God’s house, and offer sacrifices to God…..they did not get to know their God</a:t>
            </a:r>
            <a:endParaRPr lang="en-US" b="1" dirty="0">
              <a:solidFill>
                <a:srgbClr val="CC0099"/>
              </a:solidFill>
            </a:endParaRPr>
          </a:p>
        </p:txBody>
      </p:sp>
      <p:pic>
        <p:nvPicPr>
          <p:cNvPr id="32770" name="Picture 2" descr="https://encrypted-tbn3.google.com/images?q=tbn:ANd9GcRNbT7WpLj4BInHtriA-g2peZEpfbovRIP9eILgnHRpTY5bCkzZ"/>
          <p:cNvPicPr>
            <a:picLocks noChangeAspect="1" noChangeArrowheads="1"/>
          </p:cNvPicPr>
          <p:nvPr/>
        </p:nvPicPr>
        <p:blipFill>
          <a:blip r:embed="rId4" cstate="print"/>
          <a:srcRect b="23273"/>
          <a:stretch>
            <a:fillRect/>
          </a:stretch>
        </p:blipFill>
        <p:spPr bwMode="auto">
          <a:xfrm>
            <a:off x="762000" y="4724400"/>
            <a:ext cx="1743075" cy="2009775"/>
          </a:xfrm>
          <a:prstGeom prst="rect">
            <a:avLst/>
          </a:prstGeom>
          <a:noFill/>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2057400" y="2362200"/>
            <a:ext cx="4343400" cy="609600"/>
          </a:xfrm>
        </p:spPr>
        <p:txBody>
          <a:bodyPr>
            <a:noAutofit/>
          </a:bodyPr>
          <a:lstStyle/>
          <a:p>
            <a:r>
              <a:rPr lang="en-US" sz="4800" b="1" dirty="0" smtClean="0">
                <a:solidFill>
                  <a:srgbClr val="0000CC"/>
                </a:solidFill>
              </a:rPr>
              <a:t>Exodus 34:6-7</a:t>
            </a:r>
            <a:endParaRPr lang="en-US" sz="4800" b="1" dirty="0" smtClean="0">
              <a:solidFill>
                <a:srgbClr val="0000CC"/>
              </a:solidFill>
              <a:latin typeface="Comic Sans MS" pitchFamily="66" charset="0"/>
            </a:endParaRPr>
          </a:p>
        </p:txBody>
      </p:sp>
      <p:sp>
        <p:nvSpPr>
          <p:cNvPr id="4099" name="Rectangle 3"/>
          <p:cNvSpPr>
            <a:spLocks noGrp="1" noChangeArrowheads="1"/>
          </p:cNvSpPr>
          <p:nvPr>
            <p:ph type="body" idx="1"/>
          </p:nvPr>
        </p:nvSpPr>
        <p:spPr>
          <a:xfrm>
            <a:off x="381000" y="2971800"/>
            <a:ext cx="8382000" cy="3276600"/>
          </a:xfrm>
        </p:spPr>
        <p:txBody>
          <a:bodyPr>
            <a:normAutofit fontScale="85000" lnSpcReduction="10000"/>
          </a:bodyPr>
          <a:lstStyle/>
          <a:p>
            <a:pPr marL="0" indent="231775">
              <a:buNone/>
            </a:pPr>
            <a:r>
              <a:rPr lang="en-US" dirty="0" smtClean="0"/>
              <a:t>6  And the LORD passed before him and proclaimed, "The LORD, the LORD God, merciful and gracious, longsuffering, and abounding in goodness and truth,</a:t>
            </a:r>
          </a:p>
          <a:p>
            <a:pPr marL="0" indent="231775">
              <a:buNone/>
            </a:pPr>
            <a:r>
              <a:rPr lang="en-US" dirty="0" smtClean="0"/>
              <a:t>7  "keeping mercy for thousands, forgiving iniquity and transgression and sin, by no means clearing the guilty, visiting the iniquity of the fathers upon the children and the children's children to the third and the fourth generation.”</a:t>
            </a:r>
          </a:p>
        </p:txBody>
      </p:sp>
      <p:sp>
        <p:nvSpPr>
          <p:cNvPr id="4100" name="Text Box 5"/>
          <p:cNvSpPr txBox="1">
            <a:spLocks noChangeArrowheads="1"/>
          </p:cNvSpPr>
          <p:nvPr/>
        </p:nvSpPr>
        <p:spPr bwMode="auto">
          <a:xfrm>
            <a:off x="609600" y="6172200"/>
            <a:ext cx="8229600" cy="584775"/>
          </a:xfrm>
          <a:prstGeom prst="rect">
            <a:avLst/>
          </a:prstGeom>
          <a:noFill/>
          <a:ln w="9525">
            <a:noFill/>
            <a:miter lim="800000"/>
            <a:headEnd/>
            <a:tailEnd/>
          </a:ln>
        </p:spPr>
        <p:txBody>
          <a:bodyPr>
            <a:spAutoFit/>
          </a:bodyPr>
          <a:lstStyle/>
          <a:p>
            <a:pPr algn="ctr">
              <a:spcBef>
                <a:spcPct val="50000"/>
              </a:spcBef>
            </a:pPr>
            <a:r>
              <a:rPr lang="en-US" sz="3200" b="1" dirty="0" smtClean="0">
                <a:solidFill>
                  <a:srgbClr val="00B050"/>
                </a:solidFill>
                <a:latin typeface="Comic Sans MS" pitchFamily="66" charset="0"/>
              </a:rPr>
              <a:t>God has called us to live like Him</a:t>
            </a:r>
          </a:p>
        </p:txBody>
      </p:sp>
      <p:pic>
        <p:nvPicPr>
          <p:cNvPr id="82946" name="Picture 2" descr="https://encrypted-tbn0.google.com/images?q=tbn:ANd9GcTXwcpgHLZu_LnJiryc6sYBeE88pSGxrSdahLwW6B-rhg6fwlIW"/>
          <p:cNvPicPr>
            <a:picLocks noChangeAspect="1" noChangeArrowheads="1"/>
          </p:cNvPicPr>
          <p:nvPr/>
        </p:nvPicPr>
        <p:blipFill>
          <a:blip r:embed="rId3" cstate="print"/>
          <a:srcRect b="20000"/>
          <a:stretch>
            <a:fillRect/>
          </a:stretch>
        </p:blipFill>
        <p:spPr bwMode="auto">
          <a:xfrm>
            <a:off x="5334000" y="152400"/>
            <a:ext cx="3683000" cy="2209800"/>
          </a:xfrm>
          <a:prstGeom prst="rect">
            <a:avLst/>
          </a:prstGeom>
          <a:noFill/>
        </p:spPr>
      </p:pic>
      <p:sp>
        <p:nvSpPr>
          <p:cNvPr id="7" name="Rectangle 2"/>
          <p:cNvSpPr txBox="1">
            <a:spLocks noChangeArrowheads="1"/>
          </p:cNvSpPr>
          <p:nvPr/>
        </p:nvSpPr>
        <p:spPr>
          <a:xfrm>
            <a:off x="609600" y="381000"/>
            <a:ext cx="4343400" cy="1828800"/>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1" i="0" u="none" strike="noStrike" kern="1200" cap="none" spc="0" normalizeH="0" baseline="0" noProof="0" dirty="0" smtClean="0">
                <a:ln>
                  <a:noFill/>
                </a:ln>
                <a:solidFill>
                  <a:srgbClr val="FF0000"/>
                </a:solidFill>
                <a:effectLst/>
                <a:uLnTx/>
                <a:uFillTx/>
                <a:latin typeface="+mj-lt"/>
                <a:ea typeface="+mj-ea"/>
                <a:cs typeface="+mj-cs"/>
              </a:rPr>
              <a:t>God’s Character is the Goal</a:t>
            </a:r>
            <a:r>
              <a:rPr kumimoji="0" lang="en-US" sz="4400" b="1" i="0" u="none" strike="noStrike" kern="1200" cap="none" spc="0" normalizeH="0" noProof="0" dirty="0" smtClean="0">
                <a:ln>
                  <a:noFill/>
                </a:ln>
                <a:solidFill>
                  <a:srgbClr val="FF0000"/>
                </a:solidFill>
                <a:effectLst/>
                <a:uLnTx/>
                <a:uFillTx/>
                <a:latin typeface="+mj-lt"/>
                <a:ea typeface="+mj-ea"/>
                <a:cs typeface="+mj-cs"/>
              </a:rPr>
              <a:t> for every Believer</a:t>
            </a:r>
            <a:endParaRPr kumimoji="0" lang="en-US" sz="4400" b="1" i="0" u="none" strike="noStrike" kern="1200" cap="none" spc="0" normalizeH="0" baseline="0" noProof="0" dirty="0" smtClean="0">
              <a:ln>
                <a:noFill/>
              </a:ln>
              <a:solidFill>
                <a:srgbClr val="FF0000"/>
              </a:solidFill>
              <a:effectLst/>
              <a:uLnTx/>
              <a:uFillTx/>
              <a:latin typeface="+mj-lt"/>
              <a:ea typeface="+mj-ea"/>
              <a:cs typeface="+mj-cs"/>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https://encrypted-tbn3.google.com/images?q=tbn:ANd9GcSmFXvZ10L2ewIpoueh2cLEtK8Tu0eQZ9S_KopqGRRlaCVT6VO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7699" t="13418" r="3349" b="12257"/>
          <a:stretch/>
        </p:blipFill>
        <p:spPr bwMode="auto">
          <a:xfrm>
            <a:off x="-14514" y="0"/>
            <a:ext cx="9158514" cy="5638800"/>
          </a:xfrm>
          <a:prstGeom prst="rect">
            <a:avLst/>
          </a:prstGeom>
          <a:noFill/>
          <a:extLst>
            <a:ext uri="{909E8E84-426E-40DD-AFC4-6F175D3DCCD1}">
              <a14:hiddenFill xmlns:a14="http://schemas.microsoft.com/office/drawing/2010/main">
                <a:solidFill>
                  <a:srgbClr val="FFFFFF"/>
                </a:solidFill>
              </a14:hiddenFill>
            </a:ext>
          </a:extLst>
        </p:spPr>
      </p:pic>
      <p:sp>
        <p:nvSpPr>
          <p:cNvPr id="4098" name="Rectangle 2"/>
          <p:cNvSpPr>
            <a:spLocks noGrp="1" noChangeArrowheads="1"/>
          </p:cNvSpPr>
          <p:nvPr>
            <p:ph type="title"/>
          </p:nvPr>
        </p:nvSpPr>
        <p:spPr>
          <a:xfrm>
            <a:off x="457200" y="685800"/>
            <a:ext cx="8229600" cy="914400"/>
          </a:xfrm>
        </p:spPr>
        <p:txBody>
          <a:bodyPr>
            <a:noAutofit/>
          </a:bodyPr>
          <a:lstStyle/>
          <a:p>
            <a:r>
              <a:rPr lang="en-US" sz="4800" b="1" dirty="0" smtClean="0">
                <a:solidFill>
                  <a:srgbClr val="663300"/>
                </a:solidFill>
              </a:rPr>
              <a:t>Jeremiah </a:t>
            </a:r>
            <a:r>
              <a:rPr lang="en-US" sz="4800" b="1" dirty="0" smtClean="0">
                <a:solidFill>
                  <a:srgbClr val="663300"/>
                </a:solidFill>
              </a:rPr>
              <a:t>2:7-11</a:t>
            </a:r>
            <a:endParaRPr lang="en-US" sz="4800" b="1" dirty="0" smtClean="0">
              <a:solidFill>
                <a:srgbClr val="663300"/>
              </a:solidFill>
              <a:latin typeface="Comic Sans MS" pitchFamily="66" charset="0"/>
            </a:endParaRPr>
          </a:p>
        </p:txBody>
      </p:sp>
      <p:sp>
        <p:nvSpPr>
          <p:cNvPr id="4099" name="Rectangle 3"/>
          <p:cNvSpPr>
            <a:spLocks noGrp="1" noChangeArrowheads="1"/>
          </p:cNvSpPr>
          <p:nvPr>
            <p:ph type="body" idx="1"/>
          </p:nvPr>
        </p:nvSpPr>
        <p:spPr>
          <a:xfrm>
            <a:off x="990600" y="1524000"/>
            <a:ext cx="7086600" cy="4114800"/>
          </a:xfrm>
        </p:spPr>
        <p:txBody>
          <a:bodyPr>
            <a:normAutofit fontScale="62500" lnSpcReduction="20000"/>
          </a:bodyPr>
          <a:lstStyle/>
          <a:p>
            <a:pPr marL="0" indent="231775">
              <a:buNone/>
            </a:pPr>
            <a:r>
              <a:rPr lang="en-US" dirty="0" smtClean="0"/>
              <a:t>7  I brought you into a bountiful country, to eat its fruit and its goodness. But when you entered, you defiled My land and made My heritage an abomination.</a:t>
            </a:r>
          </a:p>
          <a:p>
            <a:pPr marL="0" indent="231775">
              <a:buNone/>
            </a:pPr>
            <a:r>
              <a:rPr lang="en-US" dirty="0" smtClean="0"/>
              <a:t>8  </a:t>
            </a:r>
            <a:r>
              <a:rPr lang="en-US" b="1" dirty="0" smtClean="0">
                <a:solidFill>
                  <a:srgbClr val="0000CC"/>
                </a:solidFill>
              </a:rPr>
              <a:t>The priests did not say, 'Where is the LORD?' And those who handle the law did not know Me; </a:t>
            </a:r>
            <a:r>
              <a:rPr lang="en-US" dirty="0" smtClean="0"/>
              <a:t>the rulers also transgressed against Me; the prophets prophesied by Baal, and walked after things that do not profit.</a:t>
            </a:r>
          </a:p>
          <a:p>
            <a:pPr marL="0" indent="231775">
              <a:buNone/>
            </a:pPr>
            <a:r>
              <a:rPr lang="en-US" dirty="0" smtClean="0"/>
              <a:t>9  "Therefore I will yet bring charges against you," says the LORD, "And against your children's children I will bring charges.</a:t>
            </a:r>
          </a:p>
          <a:p>
            <a:pPr marL="0" indent="231775">
              <a:buNone/>
            </a:pPr>
            <a:r>
              <a:rPr lang="en-US" dirty="0" smtClean="0"/>
              <a:t>10  For pass beyond the coasts of Cyprus and see, send to </a:t>
            </a:r>
            <a:r>
              <a:rPr lang="en-US" dirty="0" err="1" smtClean="0"/>
              <a:t>Kedar</a:t>
            </a:r>
            <a:r>
              <a:rPr lang="en-US" dirty="0" smtClean="0"/>
              <a:t> and consider diligently, and see if there has been such a thing.</a:t>
            </a:r>
          </a:p>
          <a:p>
            <a:pPr marL="0" indent="231775">
              <a:buNone/>
            </a:pPr>
            <a:r>
              <a:rPr lang="en-US" dirty="0" smtClean="0"/>
              <a:t>11  Has a nation changed its gods, which are not gods? </a:t>
            </a:r>
            <a:r>
              <a:rPr lang="en-US" b="1" dirty="0" smtClean="0">
                <a:solidFill>
                  <a:srgbClr val="0000CC"/>
                </a:solidFill>
              </a:rPr>
              <a:t>But My people have changed their Glory for what does not profit.</a:t>
            </a:r>
          </a:p>
          <a:p>
            <a:pPr marL="0" indent="231775">
              <a:buNone/>
            </a:pPr>
            <a:endParaRPr lang="en-US" dirty="0" smtClean="0"/>
          </a:p>
        </p:txBody>
      </p:sp>
      <p:sp>
        <p:nvSpPr>
          <p:cNvPr id="4100" name="Text Box 5"/>
          <p:cNvSpPr txBox="1">
            <a:spLocks noChangeArrowheads="1"/>
          </p:cNvSpPr>
          <p:nvPr/>
        </p:nvSpPr>
        <p:spPr bwMode="auto">
          <a:xfrm>
            <a:off x="914400" y="5624512"/>
            <a:ext cx="7239000" cy="954107"/>
          </a:xfrm>
          <a:prstGeom prst="rect">
            <a:avLst/>
          </a:prstGeom>
          <a:noFill/>
          <a:ln w="9525">
            <a:noFill/>
            <a:miter lim="800000"/>
            <a:headEnd/>
            <a:tailEnd/>
          </a:ln>
        </p:spPr>
        <p:txBody>
          <a:bodyPr wrap="square">
            <a:spAutoFit/>
          </a:bodyPr>
          <a:lstStyle/>
          <a:p>
            <a:pPr algn="ctr">
              <a:spcBef>
                <a:spcPct val="50000"/>
              </a:spcBef>
            </a:pPr>
            <a:r>
              <a:rPr lang="en-US" sz="2800" b="1" dirty="0" smtClean="0">
                <a:solidFill>
                  <a:srgbClr val="00B050"/>
                </a:solidFill>
                <a:latin typeface="Comic Sans MS" pitchFamily="66" charset="0"/>
              </a:rPr>
              <a:t>The priests were involved everyday with God’s Law, but they did not know God!</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https://encrypted-tbn3.google.com/images?q=tbn:ANd9GcSmFXvZ10L2ewIpoueh2cLEtK8Tu0eQZ9S_KopqGRRlaCVT6VO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7699" t="13418" r="3349" b="12257"/>
          <a:stretch/>
        </p:blipFill>
        <p:spPr bwMode="auto">
          <a:xfrm>
            <a:off x="-14514" y="0"/>
            <a:ext cx="9158514" cy="6858000"/>
          </a:xfrm>
          <a:prstGeom prst="rect">
            <a:avLst/>
          </a:prstGeom>
          <a:noFill/>
          <a:extLst>
            <a:ext uri="{909E8E84-426E-40DD-AFC4-6F175D3DCCD1}">
              <a14:hiddenFill xmlns:a14="http://schemas.microsoft.com/office/drawing/2010/main">
                <a:solidFill>
                  <a:srgbClr val="FFFFFF"/>
                </a:solidFill>
              </a14:hiddenFill>
            </a:ext>
          </a:extLst>
        </p:spPr>
      </p:pic>
      <p:sp>
        <p:nvSpPr>
          <p:cNvPr id="4098" name="Rectangle 2"/>
          <p:cNvSpPr>
            <a:spLocks noGrp="1" noChangeArrowheads="1"/>
          </p:cNvSpPr>
          <p:nvPr>
            <p:ph type="title"/>
          </p:nvPr>
        </p:nvSpPr>
        <p:spPr>
          <a:xfrm>
            <a:off x="457200" y="685800"/>
            <a:ext cx="8229600" cy="914400"/>
          </a:xfrm>
        </p:spPr>
        <p:txBody>
          <a:bodyPr>
            <a:noAutofit/>
          </a:bodyPr>
          <a:lstStyle/>
          <a:p>
            <a:r>
              <a:rPr lang="en-US" sz="4800" b="1" dirty="0" smtClean="0">
                <a:solidFill>
                  <a:srgbClr val="663300"/>
                </a:solidFill>
              </a:rPr>
              <a:t>Jeremiah 4:22</a:t>
            </a:r>
            <a:endParaRPr lang="en-US" sz="4800" b="1" dirty="0" smtClean="0">
              <a:solidFill>
                <a:srgbClr val="663300"/>
              </a:solidFill>
              <a:latin typeface="Comic Sans MS" pitchFamily="66" charset="0"/>
            </a:endParaRPr>
          </a:p>
        </p:txBody>
      </p:sp>
      <p:sp>
        <p:nvSpPr>
          <p:cNvPr id="4099" name="Rectangle 3"/>
          <p:cNvSpPr>
            <a:spLocks noGrp="1" noChangeArrowheads="1"/>
          </p:cNvSpPr>
          <p:nvPr>
            <p:ph type="body" idx="1"/>
          </p:nvPr>
        </p:nvSpPr>
        <p:spPr>
          <a:xfrm>
            <a:off x="1447800" y="1524000"/>
            <a:ext cx="6324600" cy="3352800"/>
          </a:xfrm>
        </p:spPr>
        <p:txBody>
          <a:bodyPr>
            <a:normAutofit/>
          </a:bodyPr>
          <a:lstStyle/>
          <a:p>
            <a:pPr marL="0" indent="231775">
              <a:buNone/>
            </a:pPr>
            <a:r>
              <a:rPr lang="en-US" dirty="0" smtClean="0"/>
              <a:t>22	"For My people are foolish, </a:t>
            </a:r>
            <a:r>
              <a:rPr lang="en-US" b="1" dirty="0" smtClean="0">
                <a:solidFill>
                  <a:srgbClr val="0000CC"/>
                </a:solidFill>
              </a:rPr>
              <a:t>they have not known Me. </a:t>
            </a:r>
            <a:r>
              <a:rPr lang="en-US" dirty="0" smtClean="0"/>
              <a:t>They are silly children, and they have no understanding. They are wise to do evil, but </a:t>
            </a:r>
            <a:r>
              <a:rPr lang="en-US" b="1" dirty="0" smtClean="0">
                <a:solidFill>
                  <a:srgbClr val="0000CC"/>
                </a:solidFill>
              </a:rPr>
              <a:t>to do good they have no knowledge.”</a:t>
            </a:r>
          </a:p>
        </p:txBody>
      </p:sp>
      <p:sp>
        <p:nvSpPr>
          <p:cNvPr id="4100" name="Text Box 5"/>
          <p:cNvSpPr txBox="1">
            <a:spLocks noChangeArrowheads="1"/>
          </p:cNvSpPr>
          <p:nvPr/>
        </p:nvSpPr>
        <p:spPr bwMode="auto">
          <a:xfrm>
            <a:off x="1371600" y="4800600"/>
            <a:ext cx="6477000" cy="954107"/>
          </a:xfrm>
          <a:prstGeom prst="rect">
            <a:avLst/>
          </a:prstGeom>
          <a:noFill/>
          <a:ln w="9525">
            <a:noFill/>
            <a:miter lim="800000"/>
            <a:headEnd/>
            <a:tailEnd/>
          </a:ln>
        </p:spPr>
        <p:txBody>
          <a:bodyPr wrap="square">
            <a:spAutoFit/>
          </a:bodyPr>
          <a:lstStyle/>
          <a:p>
            <a:pPr algn="ctr">
              <a:spcBef>
                <a:spcPct val="50000"/>
              </a:spcBef>
            </a:pPr>
            <a:r>
              <a:rPr lang="en-US" sz="2800" b="1" dirty="0" smtClean="0">
                <a:solidFill>
                  <a:srgbClr val="CC0099"/>
                </a:solidFill>
                <a:latin typeface="Comic Sans MS" pitchFamily="66" charset="0"/>
              </a:rPr>
              <a:t>Remember:  This was happening during Josiah’s reformation!</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https://encrypted-tbn3.google.com/images?q=tbn:ANd9GcSmFXvZ10L2ewIpoueh2cLEtK8Tu0eQZ9S_KopqGRRlaCVT6VO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7699" t="13418" r="3349" b="12257"/>
          <a:stretch/>
        </p:blipFill>
        <p:spPr bwMode="auto">
          <a:xfrm>
            <a:off x="-14514" y="0"/>
            <a:ext cx="9158514" cy="6858000"/>
          </a:xfrm>
          <a:prstGeom prst="rect">
            <a:avLst/>
          </a:prstGeom>
          <a:noFill/>
          <a:extLst>
            <a:ext uri="{909E8E84-426E-40DD-AFC4-6F175D3DCCD1}">
              <a14:hiddenFill xmlns:a14="http://schemas.microsoft.com/office/drawing/2010/main">
                <a:solidFill>
                  <a:srgbClr val="FFFFFF"/>
                </a:solidFill>
              </a14:hiddenFill>
            </a:ext>
          </a:extLst>
        </p:spPr>
      </p:pic>
      <p:sp>
        <p:nvSpPr>
          <p:cNvPr id="4098" name="Rectangle 2"/>
          <p:cNvSpPr>
            <a:spLocks noGrp="1" noChangeArrowheads="1"/>
          </p:cNvSpPr>
          <p:nvPr>
            <p:ph type="title"/>
          </p:nvPr>
        </p:nvSpPr>
        <p:spPr>
          <a:xfrm>
            <a:off x="533400" y="457200"/>
            <a:ext cx="8229600" cy="914400"/>
          </a:xfrm>
        </p:spPr>
        <p:txBody>
          <a:bodyPr>
            <a:noAutofit/>
          </a:bodyPr>
          <a:lstStyle/>
          <a:p>
            <a:r>
              <a:rPr lang="en-US" sz="4800" b="1" dirty="0" smtClean="0">
                <a:solidFill>
                  <a:srgbClr val="663300"/>
                </a:solidFill>
              </a:rPr>
              <a:t>Jeremiah 9:2-6</a:t>
            </a:r>
            <a:endParaRPr lang="en-US" sz="4800" b="1" dirty="0" smtClean="0">
              <a:solidFill>
                <a:srgbClr val="663300"/>
              </a:solidFill>
              <a:latin typeface="Comic Sans MS" pitchFamily="66" charset="0"/>
            </a:endParaRPr>
          </a:p>
        </p:txBody>
      </p:sp>
      <p:sp>
        <p:nvSpPr>
          <p:cNvPr id="4099" name="Rectangle 3"/>
          <p:cNvSpPr>
            <a:spLocks noGrp="1" noChangeArrowheads="1"/>
          </p:cNvSpPr>
          <p:nvPr>
            <p:ph type="body" idx="1"/>
          </p:nvPr>
        </p:nvSpPr>
        <p:spPr>
          <a:xfrm>
            <a:off x="1066800" y="1295400"/>
            <a:ext cx="6934200" cy="4038600"/>
          </a:xfrm>
        </p:spPr>
        <p:txBody>
          <a:bodyPr>
            <a:normAutofit fontScale="62500" lnSpcReduction="20000"/>
          </a:bodyPr>
          <a:lstStyle/>
          <a:p>
            <a:pPr marL="0" indent="231775">
              <a:buNone/>
            </a:pPr>
            <a:r>
              <a:rPr lang="en-US" dirty="0" smtClean="0"/>
              <a:t>2  Oh, that I had in the wilderness a lodging place for travelers; that I might leave my people, and go from them! For they are all adulterers, an assembly of treacherous men.</a:t>
            </a:r>
          </a:p>
          <a:p>
            <a:pPr marL="0" indent="231775">
              <a:buNone/>
            </a:pPr>
            <a:r>
              <a:rPr lang="en-US" dirty="0" smtClean="0"/>
              <a:t>3  "And like their bow they have bent their tongues for lies. They are not valiant for the truth on the earth. </a:t>
            </a:r>
            <a:r>
              <a:rPr lang="en-US" b="1" dirty="0" smtClean="0">
                <a:solidFill>
                  <a:srgbClr val="0000CC"/>
                </a:solidFill>
              </a:rPr>
              <a:t>For they proceed from evil to evil, and they do not know Me," says the LORD.</a:t>
            </a:r>
          </a:p>
          <a:p>
            <a:pPr marL="0" indent="231775">
              <a:buNone/>
            </a:pPr>
            <a:r>
              <a:rPr lang="en-US" dirty="0" smtClean="0"/>
              <a:t>4  "Everyone take heed to his neighbor, and do not trust any brother; for every brother will utterly supplant, and every neighbor will walk with slanderers.</a:t>
            </a:r>
          </a:p>
          <a:p>
            <a:pPr marL="0" indent="231775">
              <a:buNone/>
            </a:pPr>
            <a:r>
              <a:rPr lang="en-US" dirty="0" smtClean="0"/>
              <a:t>5  Everyone will </a:t>
            </a:r>
            <a:r>
              <a:rPr lang="en-US" b="1" dirty="0" smtClean="0">
                <a:solidFill>
                  <a:srgbClr val="0000CC"/>
                </a:solidFill>
              </a:rPr>
              <a:t>deceive</a:t>
            </a:r>
            <a:r>
              <a:rPr lang="en-US" dirty="0" smtClean="0"/>
              <a:t> his neighbor, and will </a:t>
            </a:r>
            <a:r>
              <a:rPr lang="en-US" b="1" dirty="0" smtClean="0">
                <a:solidFill>
                  <a:srgbClr val="0000CC"/>
                </a:solidFill>
              </a:rPr>
              <a:t>not speak the truth</a:t>
            </a:r>
            <a:r>
              <a:rPr lang="en-US" dirty="0" smtClean="0"/>
              <a:t>; they have taught their tongue to </a:t>
            </a:r>
            <a:r>
              <a:rPr lang="en-US" b="1" dirty="0" smtClean="0">
                <a:solidFill>
                  <a:srgbClr val="0000CC"/>
                </a:solidFill>
              </a:rPr>
              <a:t>speak lies</a:t>
            </a:r>
            <a:r>
              <a:rPr lang="en-US" dirty="0" smtClean="0"/>
              <a:t>; they weary themselves to commit iniquity.</a:t>
            </a:r>
          </a:p>
          <a:p>
            <a:pPr marL="0" indent="231775">
              <a:buNone/>
            </a:pPr>
            <a:r>
              <a:rPr lang="en-US" dirty="0" smtClean="0"/>
              <a:t>6  Your dwelling place is in the midst of deceit; </a:t>
            </a:r>
            <a:r>
              <a:rPr lang="en-US" b="1" dirty="0" smtClean="0">
                <a:solidFill>
                  <a:srgbClr val="0000CC"/>
                </a:solidFill>
              </a:rPr>
              <a:t>through deceit they refuse to know Me," says the LORD.</a:t>
            </a:r>
          </a:p>
          <a:p>
            <a:pPr marL="0" indent="231775">
              <a:buNone/>
            </a:pPr>
            <a:endParaRPr lang="en-US" dirty="0" smtClean="0"/>
          </a:p>
        </p:txBody>
      </p:sp>
      <p:sp>
        <p:nvSpPr>
          <p:cNvPr id="4100" name="Text Box 5"/>
          <p:cNvSpPr txBox="1">
            <a:spLocks noChangeArrowheads="1"/>
          </p:cNvSpPr>
          <p:nvPr/>
        </p:nvSpPr>
        <p:spPr bwMode="auto">
          <a:xfrm>
            <a:off x="838200" y="5181600"/>
            <a:ext cx="7391400" cy="830997"/>
          </a:xfrm>
          <a:prstGeom prst="rect">
            <a:avLst/>
          </a:prstGeom>
          <a:noFill/>
          <a:ln w="9525">
            <a:noFill/>
            <a:miter lim="800000"/>
            <a:headEnd/>
            <a:tailEnd/>
          </a:ln>
        </p:spPr>
        <p:txBody>
          <a:bodyPr wrap="square">
            <a:spAutoFit/>
          </a:bodyPr>
          <a:lstStyle/>
          <a:p>
            <a:pPr algn="ctr">
              <a:spcBef>
                <a:spcPct val="50000"/>
              </a:spcBef>
            </a:pPr>
            <a:r>
              <a:rPr lang="en-US" sz="2400" b="1" dirty="0" smtClean="0">
                <a:solidFill>
                  <a:srgbClr val="CC0099"/>
                </a:solidFill>
                <a:latin typeface="Comic Sans MS" pitchFamily="66" charset="0"/>
              </a:rPr>
              <a:t>Josiah gave everyone a chance to develop a relationship with God – but they refused!</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228600" y="152400"/>
            <a:ext cx="6019800" cy="1752600"/>
          </a:xfrm>
        </p:spPr>
        <p:txBody>
          <a:bodyPr>
            <a:normAutofit fontScale="90000"/>
          </a:bodyPr>
          <a:lstStyle/>
          <a:p>
            <a:pPr eaLnBrk="1" hangingPunct="1"/>
            <a:r>
              <a:rPr lang="en-US" sz="4000" b="1" dirty="0" smtClean="0">
                <a:solidFill>
                  <a:srgbClr val="FF0000"/>
                </a:solidFill>
              </a:rPr>
              <a:t>Jeremiah’s Social Life (Jer 16)      </a:t>
            </a:r>
            <a:r>
              <a:rPr lang="en-US" sz="4000" b="1" dirty="0" smtClean="0">
                <a:solidFill>
                  <a:srgbClr val="00B0F0"/>
                </a:solidFill>
              </a:rPr>
              <a:t>He lived God’s message!</a:t>
            </a:r>
          </a:p>
        </p:txBody>
      </p:sp>
      <p:sp>
        <p:nvSpPr>
          <p:cNvPr id="4099" name="Rectangle 3"/>
          <p:cNvSpPr>
            <a:spLocks noGrp="1" noChangeArrowheads="1"/>
          </p:cNvSpPr>
          <p:nvPr>
            <p:ph type="body" idx="1"/>
          </p:nvPr>
        </p:nvSpPr>
        <p:spPr>
          <a:xfrm>
            <a:off x="304800" y="2057400"/>
            <a:ext cx="8534400" cy="2438400"/>
          </a:xfrm>
        </p:spPr>
        <p:txBody>
          <a:bodyPr>
            <a:normAutofit fontScale="92500"/>
          </a:bodyPr>
          <a:lstStyle/>
          <a:p>
            <a:pPr eaLnBrk="1" hangingPunct="1">
              <a:lnSpc>
                <a:spcPct val="90000"/>
              </a:lnSpc>
            </a:pPr>
            <a:r>
              <a:rPr lang="en-US" b="1" dirty="0" smtClean="0">
                <a:solidFill>
                  <a:srgbClr val="0000CC"/>
                </a:solidFill>
              </a:rPr>
              <a:t>V.2</a:t>
            </a:r>
            <a:r>
              <a:rPr lang="en-US" dirty="0" smtClean="0"/>
              <a:t>  </a:t>
            </a:r>
            <a:r>
              <a:rPr lang="en-US" b="1" dirty="0" smtClean="0">
                <a:solidFill>
                  <a:srgbClr val="0000CC"/>
                </a:solidFill>
              </a:rPr>
              <a:t>No wife or kids: </a:t>
            </a:r>
            <a:r>
              <a:rPr lang="en-US" dirty="0" smtClean="0"/>
              <a:t>not worth having a family now</a:t>
            </a:r>
          </a:p>
          <a:p>
            <a:pPr eaLnBrk="1" hangingPunct="1">
              <a:lnSpc>
                <a:spcPct val="90000"/>
              </a:lnSpc>
            </a:pPr>
            <a:r>
              <a:rPr lang="en-US" b="1" dirty="0" smtClean="0">
                <a:solidFill>
                  <a:srgbClr val="0000CC"/>
                </a:solidFill>
              </a:rPr>
              <a:t>V.5 </a:t>
            </a:r>
            <a:r>
              <a:rPr lang="en-US" dirty="0" smtClean="0"/>
              <a:t> </a:t>
            </a:r>
            <a:r>
              <a:rPr lang="en-US" b="1" dirty="0" smtClean="0">
                <a:solidFill>
                  <a:srgbClr val="0000CC"/>
                </a:solidFill>
              </a:rPr>
              <a:t>No grieving at funerals: </a:t>
            </a:r>
            <a:r>
              <a:rPr lang="en-US" dirty="0" smtClean="0"/>
              <a:t> God won’t grieve when the nation goes captive</a:t>
            </a:r>
          </a:p>
          <a:p>
            <a:pPr eaLnBrk="1" hangingPunct="1">
              <a:lnSpc>
                <a:spcPct val="90000"/>
              </a:lnSpc>
            </a:pPr>
            <a:r>
              <a:rPr lang="en-US" b="1" dirty="0" smtClean="0">
                <a:solidFill>
                  <a:srgbClr val="0000CC"/>
                </a:solidFill>
              </a:rPr>
              <a:t>V.8</a:t>
            </a:r>
            <a:r>
              <a:rPr lang="en-US" dirty="0" smtClean="0"/>
              <a:t>  </a:t>
            </a:r>
            <a:r>
              <a:rPr lang="en-US" b="1" dirty="0" smtClean="0">
                <a:solidFill>
                  <a:srgbClr val="0000CC"/>
                </a:solidFill>
              </a:rPr>
              <a:t>No parties</a:t>
            </a:r>
            <a:r>
              <a:rPr lang="en-US" dirty="0" smtClean="0">
                <a:solidFill>
                  <a:srgbClr val="0000CC"/>
                </a:solidFill>
              </a:rPr>
              <a:t>:  </a:t>
            </a:r>
            <a:r>
              <a:rPr lang="en-US" dirty="0" smtClean="0"/>
              <a:t>too many terrible events coming on the nation</a:t>
            </a:r>
          </a:p>
        </p:txBody>
      </p:sp>
      <p:sp>
        <p:nvSpPr>
          <p:cNvPr id="4100" name="Text Box 5"/>
          <p:cNvSpPr txBox="1">
            <a:spLocks noChangeArrowheads="1"/>
          </p:cNvSpPr>
          <p:nvPr/>
        </p:nvSpPr>
        <p:spPr bwMode="auto">
          <a:xfrm>
            <a:off x="3733800" y="4572000"/>
            <a:ext cx="5105400" cy="1938992"/>
          </a:xfrm>
          <a:prstGeom prst="rect">
            <a:avLst/>
          </a:prstGeom>
          <a:noFill/>
          <a:ln w="9525">
            <a:noFill/>
            <a:miter lim="800000"/>
            <a:headEnd/>
            <a:tailEnd/>
          </a:ln>
        </p:spPr>
        <p:txBody>
          <a:bodyPr wrap="square">
            <a:spAutoFit/>
          </a:bodyPr>
          <a:lstStyle/>
          <a:p>
            <a:pPr algn="ctr">
              <a:spcBef>
                <a:spcPct val="50000"/>
              </a:spcBef>
            </a:pPr>
            <a:r>
              <a:rPr lang="en-US" sz="4000" b="1" dirty="0" smtClean="0">
                <a:solidFill>
                  <a:srgbClr val="00B050"/>
                </a:solidFill>
                <a:latin typeface="Comic Sans MS" pitchFamily="66" charset="0"/>
              </a:rPr>
              <a:t>And we sometimes think we have it bad today!</a:t>
            </a:r>
            <a:endParaRPr lang="en-US" sz="4000" b="1" dirty="0">
              <a:solidFill>
                <a:srgbClr val="00B050"/>
              </a:solidFill>
              <a:latin typeface="Comic Sans MS" pitchFamily="66" charset="0"/>
            </a:endParaRPr>
          </a:p>
        </p:txBody>
      </p:sp>
      <p:pic>
        <p:nvPicPr>
          <p:cNvPr id="5" name="Picture 2" descr="https://encrypted-tbn0.google.com/images?q=tbn:ANd9GcREFtk8WPJC4mOp8hnZZD8dVN-kGL6-P75kcnja89DvRRr9oUt-pA"/>
          <p:cNvPicPr>
            <a:picLocks noChangeAspect="1" noChangeArrowheads="1"/>
          </p:cNvPicPr>
          <p:nvPr/>
        </p:nvPicPr>
        <p:blipFill>
          <a:blip r:embed="rId3" cstate="print"/>
          <a:srcRect t="31496"/>
          <a:stretch>
            <a:fillRect/>
          </a:stretch>
        </p:blipFill>
        <p:spPr bwMode="auto">
          <a:xfrm>
            <a:off x="6400800" y="152400"/>
            <a:ext cx="2495550" cy="1828800"/>
          </a:xfrm>
          <a:prstGeom prst="rect">
            <a:avLst/>
          </a:prstGeom>
          <a:noFill/>
        </p:spPr>
      </p:pic>
      <p:pic>
        <p:nvPicPr>
          <p:cNvPr id="56322" name="Picture 2" descr="https://encrypted-tbn1.google.com/images?q=tbn:ANd9GcQoXwJE1_6J6AUHdnqyd1kIODc3JtdLWs6M-JwsomTN88tQJ_Ds"/>
          <p:cNvPicPr>
            <a:picLocks noChangeAspect="1" noChangeArrowheads="1"/>
          </p:cNvPicPr>
          <p:nvPr/>
        </p:nvPicPr>
        <p:blipFill>
          <a:blip r:embed="rId4" cstate="print"/>
          <a:srcRect/>
          <a:stretch>
            <a:fillRect/>
          </a:stretch>
        </p:blipFill>
        <p:spPr bwMode="auto">
          <a:xfrm>
            <a:off x="762000" y="4495800"/>
            <a:ext cx="2895600" cy="2168906"/>
          </a:xfrm>
          <a:prstGeom prst="rect">
            <a:avLst/>
          </a:prstGeom>
          <a:noFill/>
        </p:spPr>
      </p:pic>
    </p:spTree>
    <p:extLst>
      <p:ext uri="{BB962C8B-B14F-4D97-AF65-F5344CB8AC3E}">
        <p14:creationId xmlns:p14="http://schemas.microsoft.com/office/powerpoint/2010/main" val="147014565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https://encrypted-tbn3.google.com/images?q=tbn:ANd9GcSmFXvZ10L2ewIpoueh2cLEtK8Tu0eQZ9S_KopqGRRlaCVT6VO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7699" t="13418" r="3349" b="12257"/>
          <a:stretch/>
        </p:blipFill>
        <p:spPr bwMode="auto">
          <a:xfrm>
            <a:off x="-14514" y="0"/>
            <a:ext cx="9158514" cy="5486400"/>
          </a:xfrm>
          <a:prstGeom prst="rect">
            <a:avLst/>
          </a:prstGeom>
          <a:noFill/>
          <a:extLst>
            <a:ext uri="{909E8E84-426E-40DD-AFC4-6F175D3DCCD1}">
              <a14:hiddenFill xmlns:a14="http://schemas.microsoft.com/office/drawing/2010/main">
                <a:solidFill>
                  <a:srgbClr val="FFFFFF"/>
                </a:solidFill>
              </a14:hiddenFill>
            </a:ext>
          </a:extLst>
        </p:spPr>
      </p:pic>
      <p:sp>
        <p:nvSpPr>
          <p:cNvPr id="4098" name="Rectangle 2"/>
          <p:cNvSpPr>
            <a:spLocks noGrp="1" noChangeArrowheads="1"/>
          </p:cNvSpPr>
          <p:nvPr>
            <p:ph type="title"/>
          </p:nvPr>
        </p:nvSpPr>
        <p:spPr>
          <a:xfrm>
            <a:off x="457200" y="685800"/>
            <a:ext cx="8229600" cy="914400"/>
          </a:xfrm>
        </p:spPr>
        <p:txBody>
          <a:bodyPr>
            <a:noAutofit/>
          </a:bodyPr>
          <a:lstStyle/>
          <a:p>
            <a:r>
              <a:rPr lang="en-US" sz="4800" b="1" dirty="0" smtClean="0">
                <a:solidFill>
                  <a:srgbClr val="993300"/>
                </a:solidFill>
                <a:latin typeface="Comic Sans MS" pitchFamily="66" charset="0"/>
              </a:rPr>
              <a:t>Jeremiah 22:15-16</a:t>
            </a:r>
          </a:p>
        </p:txBody>
      </p:sp>
      <p:sp>
        <p:nvSpPr>
          <p:cNvPr id="4099" name="Rectangle 3"/>
          <p:cNvSpPr>
            <a:spLocks noGrp="1" noChangeArrowheads="1"/>
          </p:cNvSpPr>
          <p:nvPr>
            <p:ph type="body" idx="1"/>
          </p:nvPr>
        </p:nvSpPr>
        <p:spPr>
          <a:xfrm>
            <a:off x="1143000" y="1600200"/>
            <a:ext cx="6781800" cy="3352800"/>
          </a:xfrm>
        </p:spPr>
        <p:txBody>
          <a:bodyPr>
            <a:normAutofit fontScale="92500" lnSpcReduction="20000"/>
          </a:bodyPr>
          <a:lstStyle/>
          <a:p>
            <a:pPr marL="0" indent="231775">
              <a:buNone/>
            </a:pPr>
            <a:r>
              <a:rPr lang="en-US" dirty="0" smtClean="0"/>
              <a:t>15	"Shall you (Jehoiakim) reign because you enclose yourself in cedar? Did not your father (Josiah) eat and drink, and do justice and righteousness? Then it was well with him.</a:t>
            </a:r>
          </a:p>
          <a:p>
            <a:pPr marL="0" indent="231775">
              <a:buNone/>
            </a:pPr>
            <a:r>
              <a:rPr lang="en-US" dirty="0" smtClean="0"/>
              <a:t>16	He judged the cause of the poor and needy; then it was well. </a:t>
            </a:r>
            <a:r>
              <a:rPr lang="en-US" b="1" dirty="0" smtClean="0">
                <a:solidFill>
                  <a:srgbClr val="0000CC"/>
                </a:solidFill>
              </a:rPr>
              <a:t>Was not this knowing Me?</a:t>
            </a:r>
            <a:r>
              <a:rPr lang="en-US" dirty="0" smtClean="0"/>
              <a:t>" says the LORD.</a:t>
            </a:r>
          </a:p>
        </p:txBody>
      </p:sp>
      <p:sp>
        <p:nvSpPr>
          <p:cNvPr id="4100" name="Text Box 5"/>
          <p:cNvSpPr txBox="1">
            <a:spLocks noChangeArrowheads="1"/>
          </p:cNvSpPr>
          <p:nvPr/>
        </p:nvSpPr>
        <p:spPr bwMode="auto">
          <a:xfrm>
            <a:off x="1600200" y="5291137"/>
            <a:ext cx="6019800" cy="1323439"/>
          </a:xfrm>
          <a:prstGeom prst="rect">
            <a:avLst/>
          </a:prstGeom>
          <a:noFill/>
          <a:ln w="9525">
            <a:noFill/>
            <a:miter lim="800000"/>
            <a:headEnd/>
            <a:tailEnd/>
          </a:ln>
        </p:spPr>
        <p:txBody>
          <a:bodyPr wrap="square">
            <a:spAutoFit/>
          </a:bodyPr>
          <a:lstStyle/>
          <a:p>
            <a:pPr algn="ctr">
              <a:spcBef>
                <a:spcPct val="50000"/>
              </a:spcBef>
            </a:pPr>
            <a:r>
              <a:rPr lang="en-US" sz="4000" b="1" dirty="0" smtClean="0">
                <a:solidFill>
                  <a:srgbClr val="00B050"/>
                </a:solidFill>
                <a:latin typeface="Comic Sans MS" pitchFamily="66" charset="0"/>
              </a:rPr>
              <a:t>Josiah knew God &amp; learned to live like Him</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81000" y="152400"/>
            <a:ext cx="5638800" cy="1905000"/>
          </a:xfrm>
        </p:spPr>
        <p:txBody>
          <a:bodyPr>
            <a:noAutofit/>
          </a:bodyPr>
          <a:lstStyle/>
          <a:p>
            <a:pPr eaLnBrk="1" hangingPunct="1">
              <a:lnSpc>
                <a:spcPts val="4700"/>
              </a:lnSpc>
            </a:pPr>
            <a:r>
              <a:rPr lang="en-US" b="1" dirty="0" smtClean="0">
                <a:solidFill>
                  <a:srgbClr val="FF0000"/>
                </a:solidFill>
                <a:latin typeface="Comic Sans MS" pitchFamily="66" charset="0"/>
              </a:rPr>
              <a:t>We must get to know God </a:t>
            </a:r>
            <a:r>
              <a:rPr lang="en-US" b="1" smtClean="0">
                <a:solidFill>
                  <a:srgbClr val="FF0000"/>
                </a:solidFill>
                <a:latin typeface="Comic Sans MS" pitchFamily="66" charset="0"/>
              </a:rPr>
              <a:t>so we  can </a:t>
            </a:r>
            <a:r>
              <a:rPr lang="en-US" b="1" dirty="0" smtClean="0">
                <a:solidFill>
                  <a:srgbClr val="FF0000"/>
                </a:solidFill>
                <a:latin typeface="Comic Sans MS" pitchFamily="66" charset="0"/>
              </a:rPr>
              <a:t>live like him!</a:t>
            </a:r>
          </a:p>
        </p:txBody>
      </p:sp>
      <p:sp>
        <p:nvSpPr>
          <p:cNvPr id="4099" name="Rectangle 3"/>
          <p:cNvSpPr>
            <a:spLocks noGrp="1" noChangeArrowheads="1"/>
          </p:cNvSpPr>
          <p:nvPr>
            <p:ph type="body" idx="1"/>
          </p:nvPr>
        </p:nvSpPr>
        <p:spPr>
          <a:xfrm>
            <a:off x="457200" y="2057400"/>
            <a:ext cx="7924800" cy="2514600"/>
          </a:xfrm>
        </p:spPr>
        <p:txBody>
          <a:bodyPr/>
          <a:lstStyle/>
          <a:p>
            <a:pPr marL="0" indent="0">
              <a:lnSpc>
                <a:spcPct val="90000"/>
              </a:lnSpc>
              <a:buNone/>
            </a:pPr>
            <a:r>
              <a:rPr lang="en-US" sz="4400" dirty="0" smtClean="0"/>
              <a:t>"And this is eternal life, that they may know You, the only true God, and Jesus Christ whom You have sent. (John 17:3)</a:t>
            </a:r>
          </a:p>
          <a:p>
            <a:pPr>
              <a:lnSpc>
                <a:spcPct val="90000"/>
              </a:lnSpc>
              <a:buNone/>
            </a:pPr>
            <a:endParaRPr lang="en-US" dirty="0" smtClean="0"/>
          </a:p>
          <a:p>
            <a:pPr eaLnBrk="1" hangingPunct="1">
              <a:lnSpc>
                <a:spcPct val="90000"/>
              </a:lnSpc>
              <a:buNone/>
            </a:pPr>
            <a:endParaRPr lang="en-US" dirty="0" smtClean="0"/>
          </a:p>
        </p:txBody>
      </p:sp>
      <p:sp>
        <p:nvSpPr>
          <p:cNvPr id="4100" name="Text Box 5"/>
          <p:cNvSpPr txBox="1">
            <a:spLocks noChangeArrowheads="1"/>
          </p:cNvSpPr>
          <p:nvPr/>
        </p:nvSpPr>
        <p:spPr bwMode="auto">
          <a:xfrm>
            <a:off x="3048000" y="4648200"/>
            <a:ext cx="5638800" cy="1938992"/>
          </a:xfrm>
          <a:prstGeom prst="rect">
            <a:avLst/>
          </a:prstGeom>
          <a:noFill/>
          <a:ln w="9525">
            <a:noFill/>
            <a:miter lim="800000"/>
            <a:headEnd/>
            <a:tailEnd/>
          </a:ln>
        </p:spPr>
        <p:txBody>
          <a:bodyPr wrap="square">
            <a:spAutoFit/>
          </a:bodyPr>
          <a:lstStyle/>
          <a:p>
            <a:pPr algn="ctr">
              <a:spcBef>
                <a:spcPct val="50000"/>
              </a:spcBef>
            </a:pPr>
            <a:r>
              <a:rPr lang="en-US" sz="4000" b="1" dirty="0" smtClean="0">
                <a:solidFill>
                  <a:srgbClr val="0000CC"/>
                </a:solidFill>
                <a:latin typeface="Comic Sans MS" pitchFamily="66" charset="0"/>
              </a:rPr>
              <a:t>Knowing God &amp; His love for us motivates us to live like him!</a:t>
            </a:r>
            <a:endParaRPr lang="en-US" sz="4000" b="1" dirty="0">
              <a:solidFill>
                <a:srgbClr val="0000CC"/>
              </a:solidFill>
              <a:latin typeface="Comic Sans MS" pitchFamily="66" charset="0"/>
            </a:endParaRPr>
          </a:p>
        </p:txBody>
      </p:sp>
      <p:pic>
        <p:nvPicPr>
          <p:cNvPr id="80898" name="Picture 2" descr="https://encrypted-tbn3.google.com/images?q=tbn:ANd9GcRFEHtNQMSUWDvKtzauW3LHnzd6nESkADJ0BqCRVQeVIF3r-pUE"/>
          <p:cNvPicPr>
            <a:picLocks noChangeAspect="1" noChangeArrowheads="1"/>
          </p:cNvPicPr>
          <p:nvPr/>
        </p:nvPicPr>
        <p:blipFill>
          <a:blip r:embed="rId3" cstate="print"/>
          <a:srcRect/>
          <a:stretch>
            <a:fillRect/>
          </a:stretch>
        </p:blipFill>
        <p:spPr bwMode="auto">
          <a:xfrm>
            <a:off x="6400800" y="228600"/>
            <a:ext cx="2466975" cy="1847851"/>
          </a:xfrm>
          <a:prstGeom prst="rect">
            <a:avLst/>
          </a:prstGeom>
          <a:noFill/>
        </p:spPr>
      </p:pic>
      <p:pic>
        <p:nvPicPr>
          <p:cNvPr id="80900" name="Picture 4" descr="https://encrypted-tbn2.google.com/images?q=tbn:ANd9GcQQYJ_h-Q6dhqwR-qOguUrJ1IhTy8eOVnV99Wncz5VQqdsL6y_-"/>
          <p:cNvPicPr>
            <a:picLocks noChangeAspect="1" noChangeArrowheads="1"/>
          </p:cNvPicPr>
          <p:nvPr/>
        </p:nvPicPr>
        <p:blipFill>
          <a:blip r:embed="rId4" cstate="print"/>
          <a:srcRect/>
          <a:stretch>
            <a:fillRect/>
          </a:stretch>
        </p:blipFill>
        <p:spPr bwMode="auto">
          <a:xfrm>
            <a:off x="533400" y="4724400"/>
            <a:ext cx="2466975" cy="1847851"/>
          </a:xfrm>
          <a:prstGeom prst="rect">
            <a:avLst/>
          </a:prstGeom>
          <a:noFill/>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226" name="Picture 2" descr="https://encrypted-tbn1.google.com/images?q=tbn:ANd9GcQlv3RmOx1AydadWSv5LckKBh2Fcv-iyDRGMelaInnIqB0N8Vsu"/>
          <p:cNvPicPr>
            <a:picLocks noChangeAspect="1" noChangeArrowheads="1"/>
          </p:cNvPicPr>
          <p:nvPr/>
        </p:nvPicPr>
        <p:blipFill>
          <a:blip r:embed="rId3" cstate="print"/>
          <a:srcRect/>
          <a:stretch>
            <a:fillRect/>
          </a:stretch>
        </p:blipFill>
        <p:spPr bwMode="auto">
          <a:xfrm>
            <a:off x="6705600" y="2057400"/>
            <a:ext cx="2171700" cy="1353490"/>
          </a:xfrm>
          <a:prstGeom prst="rect">
            <a:avLst/>
          </a:prstGeom>
          <a:noFill/>
        </p:spPr>
      </p:pic>
      <p:pic>
        <p:nvPicPr>
          <p:cNvPr id="52236" name="Picture 12" descr="https://encrypted-tbn2.google.com/images?q=tbn:ANd9GcTlzSzI6L4pqUl3sEA_ziTv8Sw45V1hr__YmqE2dEiXwPkYiQ52uw"/>
          <p:cNvPicPr>
            <a:picLocks noChangeAspect="1" noChangeArrowheads="1"/>
          </p:cNvPicPr>
          <p:nvPr/>
        </p:nvPicPr>
        <p:blipFill>
          <a:blip r:embed="rId4" cstate="print"/>
          <a:srcRect/>
          <a:stretch>
            <a:fillRect/>
          </a:stretch>
        </p:blipFill>
        <p:spPr bwMode="auto">
          <a:xfrm flipH="1">
            <a:off x="228600" y="4419600"/>
            <a:ext cx="1800225" cy="1298304"/>
          </a:xfrm>
          <a:prstGeom prst="rect">
            <a:avLst/>
          </a:prstGeom>
          <a:noFill/>
        </p:spPr>
      </p:pic>
      <p:pic>
        <p:nvPicPr>
          <p:cNvPr id="52232" name="Picture 8" descr="https://encrypted-tbn0.google.com/images?q=tbn:ANd9GcRFYVigDQV1enB5QhOLaPpWbj32BmEHrAz7jTe7bOqS43HEENFn"/>
          <p:cNvPicPr>
            <a:picLocks noChangeAspect="1" noChangeArrowheads="1"/>
          </p:cNvPicPr>
          <p:nvPr/>
        </p:nvPicPr>
        <p:blipFill>
          <a:blip r:embed="rId5" cstate="print"/>
          <a:srcRect/>
          <a:stretch>
            <a:fillRect/>
          </a:stretch>
        </p:blipFill>
        <p:spPr bwMode="auto">
          <a:xfrm>
            <a:off x="6858000" y="3962400"/>
            <a:ext cx="2090056" cy="1828800"/>
          </a:xfrm>
          <a:prstGeom prst="rect">
            <a:avLst/>
          </a:prstGeom>
          <a:noFill/>
        </p:spPr>
      </p:pic>
      <p:pic>
        <p:nvPicPr>
          <p:cNvPr id="52228" name="Picture 4" descr="https://encrypted-tbn0.google.com/images?q=tbn:ANd9GcQAYmg7iHngunIl_HHmwh7VNUXOt5dQYLYB2_CrjqmJ0XiZrB8KMg"/>
          <p:cNvPicPr>
            <a:picLocks noChangeAspect="1" noChangeArrowheads="1"/>
          </p:cNvPicPr>
          <p:nvPr/>
        </p:nvPicPr>
        <p:blipFill>
          <a:blip r:embed="rId6" cstate="print"/>
          <a:srcRect/>
          <a:stretch>
            <a:fillRect/>
          </a:stretch>
        </p:blipFill>
        <p:spPr bwMode="auto">
          <a:xfrm>
            <a:off x="6400800" y="152400"/>
            <a:ext cx="2476500" cy="1847851"/>
          </a:xfrm>
          <a:prstGeom prst="rect">
            <a:avLst/>
          </a:prstGeom>
          <a:noFill/>
        </p:spPr>
      </p:pic>
      <p:sp>
        <p:nvSpPr>
          <p:cNvPr id="4098" name="Rectangle 2"/>
          <p:cNvSpPr>
            <a:spLocks noGrp="1" noChangeArrowheads="1"/>
          </p:cNvSpPr>
          <p:nvPr>
            <p:ph type="title"/>
          </p:nvPr>
        </p:nvSpPr>
        <p:spPr>
          <a:xfrm>
            <a:off x="228600" y="152400"/>
            <a:ext cx="6172200" cy="1219200"/>
          </a:xfrm>
        </p:spPr>
        <p:txBody>
          <a:bodyPr>
            <a:noAutofit/>
          </a:bodyPr>
          <a:lstStyle/>
          <a:p>
            <a:r>
              <a:rPr lang="en-US" sz="6000" b="1" dirty="0" smtClean="0">
                <a:solidFill>
                  <a:srgbClr val="FF0000"/>
                </a:solidFill>
              </a:rPr>
              <a:t>Why Turn to Idols? </a:t>
            </a:r>
          </a:p>
        </p:txBody>
      </p:sp>
      <p:sp>
        <p:nvSpPr>
          <p:cNvPr id="4099" name="Rectangle 3"/>
          <p:cNvSpPr>
            <a:spLocks noGrp="1" noChangeArrowheads="1"/>
          </p:cNvSpPr>
          <p:nvPr>
            <p:ph type="body" idx="1"/>
          </p:nvPr>
        </p:nvSpPr>
        <p:spPr>
          <a:xfrm>
            <a:off x="1752600" y="1371600"/>
            <a:ext cx="6019800" cy="4114800"/>
          </a:xfrm>
        </p:spPr>
        <p:txBody>
          <a:bodyPr>
            <a:normAutofit/>
          </a:bodyPr>
          <a:lstStyle/>
          <a:p>
            <a:pPr>
              <a:buNone/>
            </a:pPr>
            <a:r>
              <a:rPr lang="en-US" dirty="0" smtClean="0"/>
              <a:t>1) They cannot see our sins</a:t>
            </a:r>
          </a:p>
          <a:p>
            <a:pPr>
              <a:buNone/>
            </a:pPr>
            <a:r>
              <a:rPr lang="en-US" dirty="0" smtClean="0"/>
              <a:t>2) We get no guilt feelings </a:t>
            </a:r>
          </a:p>
          <a:p>
            <a:pPr>
              <a:buNone/>
            </a:pPr>
            <a:r>
              <a:rPr lang="en-US" dirty="0" smtClean="0"/>
              <a:t>3) We don’t need to change</a:t>
            </a:r>
          </a:p>
          <a:p>
            <a:pPr>
              <a:buNone/>
            </a:pPr>
            <a:r>
              <a:rPr lang="en-US" dirty="0" smtClean="0"/>
              <a:t>4) They provide instant happiness</a:t>
            </a:r>
          </a:p>
          <a:p>
            <a:pPr>
              <a:buNone/>
            </a:pPr>
            <a:r>
              <a:rPr lang="en-US" dirty="0" smtClean="0"/>
              <a:t>5) They are fun and exciting</a:t>
            </a:r>
          </a:p>
          <a:p>
            <a:pPr>
              <a:buNone/>
            </a:pPr>
            <a:r>
              <a:rPr lang="en-US" dirty="0" smtClean="0"/>
              <a:t> </a:t>
            </a:r>
          </a:p>
        </p:txBody>
      </p:sp>
      <p:sp>
        <p:nvSpPr>
          <p:cNvPr id="4100" name="Text Box 5"/>
          <p:cNvSpPr txBox="1">
            <a:spLocks noChangeArrowheads="1"/>
          </p:cNvSpPr>
          <p:nvPr/>
        </p:nvSpPr>
        <p:spPr bwMode="auto">
          <a:xfrm>
            <a:off x="609600" y="5534561"/>
            <a:ext cx="7620000" cy="1323439"/>
          </a:xfrm>
          <a:prstGeom prst="rect">
            <a:avLst/>
          </a:prstGeom>
          <a:noFill/>
          <a:ln w="9525">
            <a:noFill/>
            <a:miter lim="800000"/>
            <a:headEnd/>
            <a:tailEnd/>
          </a:ln>
        </p:spPr>
        <p:txBody>
          <a:bodyPr wrap="square">
            <a:spAutoFit/>
          </a:bodyPr>
          <a:lstStyle/>
          <a:p>
            <a:pPr algn="ctr">
              <a:spcBef>
                <a:spcPct val="50000"/>
              </a:spcBef>
            </a:pPr>
            <a:r>
              <a:rPr lang="en-US" sz="4000" b="1" dirty="0" smtClean="0">
                <a:solidFill>
                  <a:srgbClr val="00B050"/>
                </a:solidFill>
                <a:latin typeface="Comic Sans MS" pitchFamily="66" charset="0"/>
              </a:rPr>
              <a:t>Serving our God can sometimes seem the opposite</a:t>
            </a:r>
            <a:endParaRPr lang="en-US" sz="4000" b="1" dirty="0">
              <a:solidFill>
                <a:srgbClr val="00B050"/>
              </a:solidFill>
              <a:latin typeface="Comic Sans MS" pitchFamily="66" charset="0"/>
            </a:endParaRPr>
          </a:p>
        </p:txBody>
      </p:sp>
      <p:pic>
        <p:nvPicPr>
          <p:cNvPr id="52230" name="Picture 6" descr="https://encrypted-tbn3.google.com/images?q=tbn:ANd9GcQqFCISf9WqB525rKmydg-GG7ujtlp9rV73JoZRkQvB1BXJfB8n"/>
          <p:cNvPicPr>
            <a:picLocks noChangeAspect="1" noChangeArrowheads="1"/>
          </p:cNvPicPr>
          <p:nvPr/>
        </p:nvPicPr>
        <p:blipFill>
          <a:blip r:embed="rId7" cstate="print"/>
          <a:srcRect/>
          <a:stretch>
            <a:fillRect/>
          </a:stretch>
        </p:blipFill>
        <p:spPr bwMode="auto">
          <a:xfrm>
            <a:off x="76200" y="1524000"/>
            <a:ext cx="1561891" cy="1039368"/>
          </a:xfrm>
          <a:prstGeom prst="rect">
            <a:avLst/>
          </a:prstGeom>
          <a:noFill/>
        </p:spPr>
      </p:pic>
      <p:pic>
        <p:nvPicPr>
          <p:cNvPr id="52234" name="Picture 10" descr="https://encrypted-tbn2.google.com/images?q=tbn:ANd9GcSPh7h-Z0QxELrFos47r2ngXKisSejs3HqnKqwtIOVAsUSif3aMgQ"/>
          <p:cNvPicPr>
            <a:picLocks noChangeAspect="1" noChangeArrowheads="1"/>
          </p:cNvPicPr>
          <p:nvPr/>
        </p:nvPicPr>
        <p:blipFill>
          <a:blip r:embed="rId8" cstate="print"/>
          <a:srcRect/>
          <a:stretch>
            <a:fillRect/>
          </a:stretch>
        </p:blipFill>
        <p:spPr bwMode="auto">
          <a:xfrm>
            <a:off x="228600" y="2895600"/>
            <a:ext cx="1381125" cy="1381125"/>
          </a:xfrm>
          <a:prstGeom prst="rect">
            <a:avLst/>
          </a:prstGeom>
          <a:noFill/>
        </p:spPr>
      </p:pic>
      <p:pic>
        <p:nvPicPr>
          <p:cNvPr id="52238" name="Picture 14" descr="https://encrypted-tbn2.google.com/images?q=tbn:ANd9GcSkX-Bcu2FkKHep6udrRJf_GxrBojx0ukRI9kuaaHWUGCVBDOfjSw"/>
          <p:cNvPicPr>
            <a:picLocks noChangeAspect="1" noChangeArrowheads="1"/>
          </p:cNvPicPr>
          <p:nvPr/>
        </p:nvPicPr>
        <p:blipFill>
          <a:blip r:embed="rId9" cstate="print"/>
          <a:srcRect/>
          <a:stretch>
            <a:fillRect/>
          </a:stretch>
        </p:blipFill>
        <p:spPr bwMode="auto">
          <a:xfrm>
            <a:off x="2426644" y="4343399"/>
            <a:ext cx="1764356" cy="1118705"/>
          </a:xfrm>
          <a:prstGeom prst="rect">
            <a:avLst/>
          </a:prstGeom>
          <a:noFill/>
        </p:spPr>
      </p:pic>
      <p:pic>
        <p:nvPicPr>
          <p:cNvPr id="52240" name="Picture 16" descr="https://encrypted-tbn1.google.com/images?q=tbn:ANd9GcSUGU3eC7LJIi7njAQpm9YWm-2BFuRk1QiVSZkLV0F88v9sIzArCQ"/>
          <p:cNvPicPr>
            <a:picLocks noChangeAspect="1" noChangeArrowheads="1"/>
          </p:cNvPicPr>
          <p:nvPr/>
        </p:nvPicPr>
        <p:blipFill>
          <a:blip r:embed="rId10" cstate="print"/>
          <a:srcRect t="14312"/>
          <a:stretch>
            <a:fillRect/>
          </a:stretch>
        </p:blipFill>
        <p:spPr bwMode="auto">
          <a:xfrm>
            <a:off x="4571999" y="4495800"/>
            <a:ext cx="1870867" cy="1066800"/>
          </a:xfrm>
          <a:prstGeom prst="rect">
            <a:avLst/>
          </a:prstGeom>
          <a:noFill/>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52230"/>
                                        </p:tgtEl>
                                        <p:attrNameLst>
                                          <p:attrName>style.visibility</p:attrName>
                                        </p:attrNameLst>
                                      </p:cBhvr>
                                      <p:to>
                                        <p:strVal val="visible"/>
                                      </p:to>
                                    </p:set>
                                    <p:animEffect transition="in" filter="dissolve">
                                      <p:cBhvr>
                                        <p:cTn id="7" dur="500"/>
                                        <p:tgtEl>
                                          <p:spTgt spid="52230"/>
                                        </p:tgtEl>
                                      </p:cBhvr>
                                    </p:animEffect>
                                  </p:childTnLst>
                                </p:cTn>
                              </p:par>
                              <p:par>
                                <p:cTn id="8" presetID="9" presetClass="entr" presetSubtype="0" fill="hold" nodeType="withEffect">
                                  <p:stCondLst>
                                    <p:cond delay="0"/>
                                  </p:stCondLst>
                                  <p:childTnLst>
                                    <p:set>
                                      <p:cBhvr>
                                        <p:cTn id="9" dur="1" fill="hold">
                                          <p:stCondLst>
                                            <p:cond delay="0"/>
                                          </p:stCondLst>
                                        </p:cTn>
                                        <p:tgtEl>
                                          <p:spTgt spid="52234"/>
                                        </p:tgtEl>
                                        <p:attrNameLst>
                                          <p:attrName>style.visibility</p:attrName>
                                        </p:attrNameLst>
                                      </p:cBhvr>
                                      <p:to>
                                        <p:strVal val="visible"/>
                                      </p:to>
                                    </p:set>
                                    <p:animEffect transition="in" filter="dissolve">
                                      <p:cBhvr>
                                        <p:cTn id="10" dur="500"/>
                                        <p:tgtEl>
                                          <p:spTgt spid="52234"/>
                                        </p:tgtEl>
                                      </p:cBhvr>
                                    </p:animEffect>
                                  </p:childTnLst>
                                </p:cTn>
                              </p:par>
                              <p:par>
                                <p:cTn id="11" presetID="9" presetClass="entr" presetSubtype="0" fill="hold" nodeType="withEffect">
                                  <p:stCondLst>
                                    <p:cond delay="0"/>
                                  </p:stCondLst>
                                  <p:childTnLst>
                                    <p:set>
                                      <p:cBhvr>
                                        <p:cTn id="12" dur="1" fill="hold">
                                          <p:stCondLst>
                                            <p:cond delay="0"/>
                                          </p:stCondLst>
                                        </p:cTn>
                                        <p:tgtEl>
                                          <p:spTgt spid="52236"/>
                                        </p:tgtEl>
                                        <p:attrNameLst>
                                          <p:attrName>style.visibility</p:attrName>
                                        </p:attrNameLst>
                                      </p:cBhvr>
                                      <p:to>
                                        <p:strVal val="visible"/>
                                      </p:to>
                                    </p:set>
                                    <p:animEffect transition="in" filter="dissolve">
                                      <p:cBhvr>
                                        <p:cTn id="13" dur="500"/>
                                        <p:tgtEl>
                                          <p:spTgt spid="52236"/>
                                        </p:tgtEl>
                                      </p:cBhvr>
                                    </p:animEffect>
                                  </p:childTnLst>
                                </p:cTn>
                              </p:par>
                              <p:par>
                                <p:cTn id="14" presetID="9" presetClass="entr" presetSubtype="0" fill="hold" nodeType="withEffect">
                                  <p:stCondLst>
                                    <p:cond delay="0"/>
                                  </p:stCondLst>
                                  <p:childTnLst>
                                    <p:set>
                                      <p:cBhvr>
                                        <p:cTn id="15" dur="1" fill="hold">
                                          <p:stCondLst>
                                            <p:cond delay="0"/>
                                          </p:stCondLst>
                                        </p:cTn>
                                        <p:tgtEl>
                                          <p:spTgt spid="52238"/>
                                        </p:tgtEl>
                                        <p:attrNameLst>
                                          <p:attrName>style.visibility</p:attrName>
                                        </p:attrNameLst>
                                      </p:cBhvr>
                                      <p:to>
                                        <p:strVal val="visible"/>
                                      </p:to>
                                    </p:set>
                                    <p:animEffect transition="in" filter="dissolve">
                                      <p:cBhvr>
                                        <p:cTn id="16" dur="500"/>
                                        <p:tgtEl>
                                          <p:spTgt spid="52238"/>
                                        </p:tgtEl>
                                      </p:cBhvr>
                                    </p:animEffect>
                                  </p:childTnLst>
                                </p:cTn>
                              </p:par>
                              <p:par>
                                <p:cTn id="17" presetID="9" presetClass="entr" presetSubtype="0" fill="hold" nodeType="withEffect">
                                  <p:stCondLst>
                                    <p:cond delay="0"/>
                                  </p:stCondLst>
                                  <p:childTnLst>
                                    <p:set>
                                      <p:cBhvr>
                                        <p:cTn id="18" dur="1" fill="hold">
                                          <p:stCondLst>
                                            <p:cond delay="0"/>
                                          </p:stCondLst>
                                        </p:cTn>
                                        <p:tgtEl>
                                          <p:spTgt spid="52240"/>
                                        </p:tgtEl>
                                        <p:attrNameLst>
                                          <p:attrName>style.visibility</p:attrName>
                                        </p:attrNameLst>
                                      </p:cBhvr>
                                      <p:to>
                                        <p:strVal val="visible"/>
                                      </p:to>
                                    </p:set>
                                    <p:animEffect transition="in" filter="dissolve">
                                      <p:cBhvr>
                                        <p:cTn id="19" dur="500"/>
                                        <p:tgtEl>
                                          <p:spTgt spid="52240"/>
                                        </p:tgtEl>
                                      </p:cBhvr>
                                    </p:animEffect>
                                  </p:childTnLst>
                                </p:cTn>
                              </p:par>
                              <p:par>
                                <p:cTn id="20" presetID="9" presetClass="entr" presetSubtype="0" fill="hold" nodeType="withEffect">
                                  <p:stCondLst>
                                    <p:cond delay="0"/>
                                  </p:stCondLst>
                                  <p:childTnLst>
                                    <p:set>
                                      <p:cBhvr>
                                        <p:cTn id="21" dur="1" fill="hold">
                                          <p:stCondLst>
                                            <p:cond delay="0"/>
                                          </p:stCondLst>
                                        </p:cTn>
                                        <p:tgtEl>
                                          <p:spTgt spid="52232"/>
                                        </p:tgtEl>
                                        <p:attrNameLst>
                                          <p:attrName>style.visibility</p:attrName>
                                        </p:attrNameLst>
                                      </p:cBhvr>
                                      <p:to>
                                        <p:strVal val="visible"/>
                                      </p:to>
                                    </p:set>
                                    <p:animEffect transition="in" filter="dissolve">
                                      <p:cBhvr>
                                        <p:cTn id="22" dur="500"/>
                                        <p:tgtEl>
                                          <p:spTgt spid="52232"/>
                                        </p:tgtEl>
                                      </p:cBhvr>
                                    </p:animEffect>
                                  </p:childTnLst>
                                </p:cTn>
                              </p:par>
                              <p:par>
                                <p:cTn id="23" presetID="9" presetClass="entr" presetSubtype="0" fill="hold" nodeType="withEffect">
                                  <p:stCondLst>
                                    <p:cond delay="0"/>
                                  </p:stCondLst>
                                  <p:childTnLst>
                                    <p:set>
                                      <p:cBhvr>
                                        <p:cTn id="24" dur="1" fill="hold">
                                          <p:stCondLst>
                                            <p:cond delay="0"/>
                                          </p:stCondLst>
                                        </p:cTn>
                                        <p:tgtEl>
                                          <p:spTgt spid="52226"/>
                                        </p:tgtEl>
                                        <p:attrNameLst>
                                          <p:attrName>style.visibility</p:attrName>
                                        </p:attrNameLst>
                                      </p:cBhvr>
                                      <p:to>
                                        <p:strVal val="visible"/>
                                      </p:to>
                                    </p:set>
                                    <p:animEffect transition="in" filter="dissolve">
                                      <p:cBhvr>
                                        <p:cTn id="25" dur="500"/>
                                        <p:tgtEl>
                                          <p:spTgt spid="52226"/>
                                        </p:tgtEl>
                                      </p:cBhvr>
                                    </p:animEffect>
                                  </p:childTnLst>
                                </p:cTn>
                              </p:par>
                            </p:childTnLst>
                          </p:cTn>
                        </p:par>
                        <p:par>
                          <p:cTn id="26" fill="hold">
                            <p:stCondLst>
                              <p:cond delay="500"/>
                            </p:stCondLst>
                            <p:childTnLst>
                              <p:par>
                                <p:cTn id="27" presetID="22" presetClass="entr" presetSubtype="4" fill="hold" grpId="0" nodeType="afterEffect">
                                  <p:stCondLst>
                                    <p:cond delay="2000"/>
                                  </p:stCondLst>
                                  <p:childTnLst>
                                    <p:set>
                                      <p:cBhvr>
                                        <p:cTn id="28" dur="1" fill="hold">
                                          <p:stCondLst>
                                            <p:cond delay="0"/>
                                          </p:stCondLst>
                                        </p:cTn>
                                        <p:tgtEl>
                                          <p:spTgt spid="4100"/>
                                        </p:tgtEl>
                                        <p:attrNameLst>
                                          <p:attrName>style.visibility</p:attrName>
                                        </p:attrNameLst>
                                      </p:cBhvr>
                                      <p:to>
                                        <p:strVal val="visible"/>
                                      </p:to>
                                    </p:set>
                                    <p:animEffect transition="in" filter="wipe(down)">
                                      <p:cBhvr>
                                        <p:cTn id="29" dur="500"/>
                                        <p:tgtEl>
                                          <p:spTgt spid="41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0"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https://encrypted-tbn3.google.com/images?q=tbn:ANd9GcSmFXvZ10L2ewIpoueh2cLEtK8Tu0eQZ9S_KopqGRRlaCVT6VO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7699" t="13418" r="3349" b="12257"/>
          <a:stretch/>
        </p:blipFill>
        <p:spPr bwMode="auto">
          <a:xfrm>
            <a:off x="-14514" y="0"/>
            <a:ext cx="9158514" cy="6858000"/>
          </a:xfrm>
          <a:prstGeom prst="rect">
            <a:avLst/>
          </a:prstGeom>
          <a:noFill/>
          <a:extLst>
            <a:ext uri="{909E8E84-426E-40DD-AFC4-6F175D3DCCD1}">
              <a14:hiddenFill xmlns:a14="http://schemas.microsoft.com/office/drawing/2010/main">
                <a:solidFill>
                  <a:srgbClr val="FFFFFF"/>
                </a:solidFill>
              </a14:hiddenFill>
            </a:ext>
          </a:extLst>
        </p:spPr>
      </p:pic>
      <p:sp>
        <p:nvSpPr>
          <p:cNvPr id="4098" name="Rectangle 2"/>
          <p:cNvSpPr>
            <a:spLocks noGrp="1" noChangeArrowheads="1"/>
          </p:cNvSpPr>
          <p:nvPr>
            <p:ph type="title"/>
          </p:nvPr>
        </p:nvSpPr>
        <p:spPr>
          <a:xfrm>
            <a:off x="533400" y="533400"/>
            <a:ext cx="8229600" cy="914400"/>
          </a:xfrm>
        </p:spPr>
        <p:txBody>
          <a:bodyPr>
            <a:noAutofit/>
          </a:bodyPr>
          <a:lstStyle/>
          <a:p>
            <a:r>
              <a:rPr lang="en-US" sz="4800" b="1" dirty="0" smtClean="0">
                <a:solidFill>
                  <a:srgbClr val="993300"/>
                </a:solidFill>
              </a:rPr>
              <a:t>Jeremiah 24:5-7</a:t>
            </a:r>
            <a:endParaRPr lang="en-US" sz="4800" b="1" dirty="0" smtClean="0">
              <a:solidFill>
                <a:srgbClr val="993300"/>
              </a:solidFill>
              <a:latin typeface="Comic Sans MS" pitchFamily="66" charset="0"/>
            </a:endParaRPr>
          </a:p>
        </p:txBody>
      </p:sp>
      <p:sp>
        <p:nvSpPr>
          <p:cNvPr id="4099" name="Rectangle 3"/>
          <p:cNvSpPr>
            <a:spLocks noGrp="1" noChangeArrowheads="1"/>
          </p:cNvSpPr>
          <p:nvPr>
            <p:ph type="body" idx="1"/>
          </p:nvPr>
        </p:nvSpPr>
        <p:spPr>
          <a:xfrm>
            <a:off x="1219200" y="1371600"/>
            <a:ext cx="6858000" cy="4267200"/>
          </a:xfrm>
        </p:spPr>
        <p:txBody>
          <a:bodyPr>
            <a:normAutofit fontScale="77500" lnSpcReduction="20000"/>
          </a:bodyPr>
          <a:lstStyle/>
          <a:p>
            <a:pPr marL="0" indent="231775">
              <a:buNone/>
            </a:pPr>
            <a:r>
              <a:rPr lang="en-US" dirty="0" smtClean="0"/>
              <a:t>5  "Thus says the LORD, the God of Israel: 'Like these good figs, so will I acknowledge those who are carried away captive from Judah, whom I have sent out of this place for their own good, into the land of the Chaldeans.</a:t>
            </a:r>
          </a:p>
          <a:p>
            <a:pPr marL="0" indent="231775">
              <a:buNone/>
            </a:pPr>
            <a:r>
              <a:rPr lang="en-US" dirty="0" smtClean="0"/>
              <a:t>6  'For I will set My eyes on them for good, and I will bring them back to this land; I will build them and not pull them down, and I will plant them and not pluck them up.</a:t>
            </a:r>
          </a:p>
          <a:p>
            <a:pPr marL="0" indent="231775">
              <a:buNone/>
            </a:pPr>
            <a:r>
              <a:rPr lang="en-US" dirty="0" smtClean="0"/>
              <a:t>7  </a:t>
            </a:r>
            <a:r>
              <a:rPr lang="en-US" b="1" dirty="0" smtClean="0">
                <a:solidFill>
                  <a:srgbClr val="0000CC"/>
                </a:solidFill>
              </a:rPr>
              <a:t>'Then I will give them a heart to know Me</a:t>
            </a:r>
            <a:r>
              <a:rPr lang="en-US" dirty="0" smtClean="0"/>
              <a:t>, that I am the LORD; and they shall be My people, and I will be their God, for they shall return to Me with their whole heart.</a:t>
            </a:r>
          </a:p>
        </p:txBody>
      </p:sp>
      <p:sp>
        <p:nvSpPr>
          <p:cNvPr id="6" name="Text Box 5"/>
          <p:cNvSpPr txBox="1">
            <a:spLocks noChangeArrowheads="1"/>
          </p:cNvSpPr>
          <p:nvPr/>
        </p:nvSpPr>
        <p:spPr bwMode="auto">
          <a:xfrm>
            <a:off x="457200" y="5562600"/>
            <a:ext cx="8229600" cy="584775"/>
          </a:xfrm>
          <a:prstGeom prst="rect">
            <a:avLst/>
          </a:prstGeom>
          <a:noFill/>
          <a:ln w="9525">
            <a:noFill/>
            <a:miter lim="800000"/>
            <a:headEnd/>
            <a:tailEnd/>
          </a:ln>
        </p:spPr>
        <p:txBody>
          <a:bodyPr>
            <a:spAutoFit/>
          </a:bodyPr>
          <a:lstStyle/>
          <a:p>
            <a:pPr algn="ctr">
              <a:spcBef>
                <a:spcPct val="50000"/>
              </a:spcBef>
            </a:pPr>
            <a:r>
              <a:rPr lang="en-US" sz="3200" b="1" dirty="0" smtClean="0">
                <a:solidFill>
                  <a:srgbClr val="CC0099"/>
                </a:solidFill>
                <a:latin typeface="Comic Sans MS" pitchFamily="66" charset="0"/>
              </a:rPr>
              <a:t>God will change them one day</a:t>
            </a:r>
            <a:endParaRPr lang="en-US" sz="3200" b="1" dirty="0">
              <a:solidFill>
                <a:srgbClr val="CC0099"/>
              </a:solidFill>
              <a:latin typeface="Comic Sans MS" pitchFamily="66" charset="0"/>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https://encrypted-tbn3.google.com/images?q=tbn:ANd9GcSmFXvZ10L2ewIpoueh2cLEtK8Tu0eQZ9S_KopqGRRlaCVT6VO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7699" t="13418" r="3349" b="12257"/>
          <a:stretch/>
        </p:blipFill>
        <p:spPr bwMode="auto">
          <a:xfrm>
            <a:off x="0" y="0"/>
            <a:ext cx="9158514" cy="6858000"/>
          </a:xfrm>
          <a:prstGeom prst="rect">
            <a:avLst/>
          </a:prstGeom>
          <a:noFill/>
          <a:extLst>
            <a:ext uri="{909E8E84-426E-40DD-AFC4-6F175D3DCCD1}">
              <a14:hiddenFill xmlns:a14="http://schemas.microsoft.com/office/drawing/2010/main">
                <a:solidFill>
                  <a:srgbClr val="FFFFFF"/>
                </a:solidFill>
              </a14:hiddenFill>
            </a:ext>
          </a:extLst>
        </p:spPr>
      </p:pic>
      <p:sp>
        <p:nvSpPr>
          <p:cNvPr id="4098" name="Rectangle 2"/>
          <p:cNvSpPr>
            <a:spLocks noGrp="1" noChangeArrowheads="1"/>
          </p:cNvSpPr>
          <p:nvPr>
            <p:ph type="title"/>
          </p:nvPr>
        </p:nvSpPr>
        <p:spPr>
          <a:xfrm>
            <a:off x="381000" y="533400"/>
            <a:ext cx="8229600" cy="914400"/>
          </a:xfrm>
        </p:spPr>
        <p:txBody>
          <a:bodyPr>
            <a:noAutofit/>
          </a:bodyPr>
          <a:lstStyle/>
          <a:p>
            <a:r>
              <a:rPr lang="en-US" sz="4800" b="1" dirty="0" smtClean="0">
                <a:solidFill>
                  <a:srgbClr val="993300"/>
                </a:solidFill>
              </a:rPr>
              <a:t>Jeremiah 31:33-34</a:t>
            </a:r>
            <a:endParaRPr lang="en-US" sz="4800" b="1" dirty="0" smtClean="0">
              <a:solidFill>
                <a:srgbClr val="993300"/>
              </a:solidFill>
              <a:latin typeface="Comic Sans MS" pitchFamily="66" charset="0"/>
            </a:endParaRPr>
          </a:p>
        </p:txBody>
      </p:sp>
      <p:sp>
        <p:nvSpPr>
          <p:cNvPr id="4099" name="Rectangle 3"/>
          <p:cNvSpPr>
            <a:spLocks noGrp="1" noChangeArrowheads="1"/>
          </p:cNvSpPr>
          <p:nvPr>
            <p:ph type="body" idx="1"/>
          </p:nvPr>
        </p:nvSpPr>
        <p:spPr>
          <a:xfrm>
            <a:off x="1143000" y="1447800"/>
            <a:ext cx="6934200" cy="4191000"/>
          </a:xfrm>
        </p:spPr>
        <p:txBody>
          <a:bodyPr>
            <a:normAutofit fontScale="85000" lnSpcReduction="20000"/>
          </a:bodyPr>
          <a:lstStyle/>
          <a:p>
            <a:pPr marL="0" indent="231775">
              <a:buNone/>
            </a:pPr>
            <a:r>
              <a:rPr lang="en-US" dirty="0" smtClean="0"/>
              <a:t>33  "But this is the covenant that I will make with the house of Israel after those days, says the LORD: </a:t>
            </a:r>
            <a:r>
              <a:rPr lang="en-US" b="1" dirty="0" smtClean="0">
                <a:solidFill>
                  <a:srgbClr val="0000CC"/>
                </a:solidFill>
              </a:rPr>
              <a:t>I will put My law in their minds, and write it on their hearts; </a:t>
            </a:r>
            <a:r>
              <a:rPr lang="en-US" dirty="0" smtClean="0"/>
              <a:t>and I will be their God, and they shall be My people.</a:t>
            </a:r>
          </a:p>
          <a:p>
            <a:pPr marL="0" indent="231775">
              <a:buNone/>
            </a:pPr>
            <a:r>
              <a:rPr lang="en-US" dirty="0" smtClean="0"/>
              <a:t>34  "No more shall every man teach his neighbor, and every man his brother, saying, 'Know the LORD,'</a:t>
            </a:r>
            <a:r>
              <a:rPr lang="en-US" b="1" dirty="0" smtClean="0">
                <a:solidFill>
                  <a:srgbClr val="0000CC"/>
                </a:solidFill>
              </a:rPr>
              <a:t> for they all shall know Me, from the least of them to the greatest of them, </a:t>
            </a:r>
            <a:r>
              <a:rPr lang="en-US" dirty="0" smtClean="0"/>
              <a:t>says the LORD. For I will forgive their iniquity, and their sin I will remember no more."</a:t>
            </a:r>
          </a:p>
          <a:p>
            <a:pPr marL="0" indent="231775">
              <a:buNone/>
            </a:pPr>
            <a:endParaRPr lang="en-US" dirty="0" smtClean="0"/>
          </a:p>
        </p:txBody>
      </p:sp>
      <p:sp>
        <p:nvSpPr>
          <p:cNvPr id="4100" name="Text Box 5"/>
          <p:cNvSpPr txBox="1">
            <a:spLocks noChangeArrowheads="1"/>
          </p:cNvSpPr>
          <p:nvPr/>
        </p:nvSpPr>
        <p:spPr bwMode="auto">
          <a:xfrm>
            <a:off x="990600" y="5257800"/>
            <a:ext cx="7010400" cy="954107"/>
          </a:xfrm>
          <a:prstGeom prst="rect">
            <a:avLst/>
          </a:prstGeom>
          <a:noFill/>
          <a:ln w="9525">
            <a:noFill/>
            <a:miter lim="800000"/>
            <a:headEnd/>
            <a:tailEnd/>
          </a:ln>
        </p:spPr>
        <p:txBody>
          <a:bodyPr wrap="square">
            <a:spAutoFit/>
          </a:bodyPr>
          <a:lstStyle/>
          <a:p>
            <a:pPr algn="ctr">
              <a:spcBef>
                <a:spcPct val="50000"/>
              </a:spcBef>
            </a:pPr>
            <a:r>
              <a:rPr lang="en-US" sz="2800" b="1" dirty="0" smtClean="0">
                <a:solidFill>
                  <a:srgbClr val="CC0099"/>
                </a:solidFill>
                <a:latin typeface="Comic Sans MS" pitchFamily="66" charset="0"/>
              </a:rPr>
              <a:t>This covenant will be in their hearts, not on stone tablets</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https://encrypted-tbn3.google.com/images?q=tbn:ANd9GcSmFXvZ10L2ewIpoueh2cLEtK8Tu0eQZ9S_KopqGRRlaCVT6VO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7699" t="13418" r="3349" b="12257"/>
          <a:stretch/>
        </p:blipFill>
        <p:spPr bwMode="auto">
          <a:xfrm>
            <a:off x="-14514" y="0"/>
            <a:ext cx="9158514" cy="6858000"/>
          </a:xfrm>
          <a:prstGeom prst="rect">
            <a:avLst/>
          </a:prstGeom>
          <a:noFill/>
          <a:extLst>
            <a:ext uri="{909E8E84-426E-40DD-AFC4-6F175D3DCCD1}">
              <a14:hiddenFill xmlns:a14="http://schemas.microsoft.com/office/drawing/2010/main">
                <a:solidFill>
                  <a:srgbClr val="FFFFFF"/>
                </a:solidFill>
              </a14:hiddenFill>
            </a:ext>
          </a:extLst>
        </p:spPr>
      </p:pic>
      <p:sp>
        <p:nvSpPr>
          <p:cNvPr id="4098" name="Rectangle 2"/>
          <p:cNvSpPr>
            <a:spLocks noGrp="1" noChangeArrowheads="1"/>
          </p:cNvSpPr>
          <p:nvPr>
            <p:ph type="title"/>
          </p:nvPr>
        </p:nvSpPr>
        <p:spPr>
          <a:xfrm>
            <a:off x="457200" y="685800"/>
            <a:ext cx="8229600" cy="914400"/>
          </a:xfrm>
        </p:spPr>
        <p:txBody>
          <a:bodyPr>
            <a:noAutofit/>
          </a:bodyPr>
          <a:lstStyle/>
          <a:p>
            <a:r>
              <a:rPr lang="en-US" sz="4800" b="1" dirty="0" smtClean="0">
                <a:solidFill>
                  <a:srgbClr val="993300"/>
                </a:solidFill>
              </a:rPr>
              <a:t>Jeremiah 9:23-24 </a:t>
            </a:r>
            <a:endParaRPr lang="en-US" sz="4800" b="1" dirty="0" smtClean="0">
              <a:solidFill>
                <a:srgbClr val="993300"/>
              </a:solidFill>
              <a:latin typeface="Comic Sans MS" pitchFamily="66" charset="0"/>
            </a:endParaRPr>
          </a:p>
        </p:txBody>
      </p:sp>
      <p:sp>
        <p:nvSpPr>
          <p:cNvPr id="4099" name="Rectangle 3"/>
          <p:cNvSpPr>
            <a:spLocks noGrp="1" noChangeArrowheads="1"/>
          </p:cNvSpPr>
          <p:nvPr>
            <p:ph type="body" idx="1"/>
          </p:nvPr>
        </p:nvSpPr>
        <p:spPr>
          <a:xfrm>
            <a:off x="1219200" y="1600200"/>
            <a:ext cx="6553200" cy="3657600"/>
          </a:xfrm>
        </p:spPr>
        <p:txBody>
          <a:bodyPr>
            <a:normAutofit fontScale="85000" lnSpcReduction="10000"/>
          </a:bodyPr>
          <a:lstStyle/>
          <a:p>
            <a:pPr marL="0" indent="231775">
              <a:buNone/>
            </a:pPr>
            <a:r>
              <a:rPr lang="en-US" dirty="0" smtClean="0"/>
              <a:t> 23	Thus says the LORD: "Let not the wise man glory in his wisdom, let not the mighty man glory in his might, nor let the rich man glory in his riches;</a:t>
            </a:r>
          </a:p>
          <a:p>
            <a:pPr marL="0" indent="231775">
              <a:buNone/>
            </a:pPr>
            <a:r>
              <a:rPr lang="en-US" dirty="0" smtClean="0"/>
              <a:t>24	But let him who glories glory in this, that </a:t>
            </a:r>
            <a:r>
              <a:rPr lang="en-US" b="1" i="1" dirty="0" smtClean="0">
                <a:solidFill>
                  <a:srgbClr val="0000CC"/>
                </a:solidFill>
              </a:rPr>
              <a:t>he understands and knows Me</a:t>
            </a:r>
            <a:r>
              <a:rPr lang="en-US" dirty="0" smtClean="0">
                <a:solidFill>
                  <a:srgbClr val="0000CC"/>
                </a:solidFill>
              </a:rPr>
              <a:t>, </a:t>
            </a:r>
            <a:r>
              <a:rPr lang="en-US" b="1" dirty="0" smtClean="0">
                <a:solidFill>
                  <a:srgbClr val="0000CC"/>
                </a:solidFill>
              </a:rPr>
              <a:t>that I am the LORD</a:t>
            </a:r>
            <a:r>
              <a:rPr lang="en-US" dirty="0" smtClean="0">
                <a:solidFill>
                  <a:srgbClr val="0000CC"/>
                </a:solidFill>
              </a:rPr>
              <a:t>, </a:t>
            </a:r>
            <a:r>
              <a:rPr lang="en-US" b="1" i="1" dirty="0" smtClean="0">
                <a:solidFill>
                  <a:srgbClr val="0000CC"/>
                </a:solidFill>
              </a:rPr>
              <a:t>exercising </a:t>
            </a:r>
            <a:r>
              <a:rPr lang="en-US" b="1" i="1" dirty="0" err="1" smtClean="0">
                <a:solidFill>
                  <a:srgbClr val="0000CC"/>
                </a:solidFill>
              </a:rPr>
              <a:t>lovingkindness</a:t>
            </a:r>
            <a:r>
              <a:rPr lang="en-US" b="1" i="1" dirty="0" smtClean="0">
                <a:solidFill>
                  <a:srgbClr val="0000CC"/>
                </a:solidFill>
              </a:rPr>
              <a:t>, judgment, and righteousness in the earth. For in these I delight,"</a:t>
            </a:r>
            <a:r>
              <a:rPr lang="en-US" dirty="0" smtClean="0">
                <a:solidFill>
                  <a:srgbClr val="0000CC"/>
                </a:solidFill>
              </a:rPr>
              <a:t> </a:t>
            </a:r>
            <a:r>
              <a:rPr lang="en-US" dirty="0" smtClean="0"/>
              <a:t>says the LORD.</a:t>
            </a:r>
            <a:endParaRPr lang="en-US" dirty="0"/>
          </a:p>
        </p:txBody>
      </p:sp>
      <p:sp>
        <p:nvSpPr>
          <p:cNvPr id="4100" name="Text Box 5"/>
          <p:cNvSpPr txBox="1">
            <a:spLocks noChangeArrowheads="1"/>
          </p:cNvSpPr>
          <p:nvPr/>
        </p:nvSpPr>
        <p:spPr bwMode="auto">
          <a:xfrm>
            <a:off x="990600" y="5181600"/>
            <a:ext cx="6934200" cy="954107"/>
          </a:xfrm>
          <a:prstGeom prst="rect">
            <a:avLst/>
          </a:prstGeom>
          <a:noFill/>
          <a:ln w="9525">
            <a:noFill/>
            <a:miter lim="800000"/>
            <a:headEnd/>
            <a:tailEnd/>
          </a:ln>
        </p:spPr>
        <p:txBody>
          <a:bodyPr wrap="square">
            <a:spAutoFit/>
          </a:bodyPr>
          <a:lstStyle/>
          <a:p>
            <a:pPr algn="ctr">
              <a:spcBef>
                <a:spcPct val="50000"/>
              </a:spcBef>
            </a:pPr>
            <a:r>
              <a:rPr lang="en-US" sz="2800" b="1" dirty="0" smtClean="0">
                <a:solidFill>
                  <a:srgbClr val="CC0099"/>
                </a:solidFill>
                <a:latin typeface="Comic Sans MS" pitchFamily="66" charset="0"/>
              </a:rPr>
              <a:t>Our joy &amp; glory is that we know God &amp; he is changing us to live like him</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09600" y="0"/>
            <a:ext cx="5257800" cy="2286000"/>
          </a:xfrm>
        </p:spPr>
        <p:txBody>
          <a:bodyPr>
            <a:normAutofit/>
          </a:bodyPr>
          <a:lstStyle/>
          <a:p>
            <a:pPr eaLnBrk="1" hangingPunct="1"/>
            <a:r>
              <a:rPr lang="en-US" sz="4000" b="1" dirty="0" smtClean="0">
                <a:solidFill>
                  <a:srgbClr val="FF0000"/>
                </a:solidFill>
              </a:rPr>
              <a:t>God has chosen us to be members of His family forever!</a:t>
            </a:r>
          </a:p>
        </p:txBody>
      </p:sp>
      <p:sp>
        <p:nvSpPr>
          <p:cNvPr id="4099" name="Rectangle 3"/>
          <p:cNvSpPr>
            <a:spLocks noGrp="1" noChangeArrowheads="1"/>
          </p:cNvSpPr>
          <p:nvPr>
            <p:ph type="body" idx="1"/>
          </p:nvPr>
        </p:nvSpPr>
        <p:spPr>
          <a:xfrm>
            <a:off x="533400" y="2209800"/>
            <a:ext cx="8305800" cy="3886200"/>
          </a:xfrm>
        </p:spPr>
        <p:txBody>
          <a:bodyPr>
            <a:normAutofit fontScale="92500" lnSpcReduction="10000"/>
          </a:bodyPr>
          <a:lstStyle/>
          <a:p>
            <a:pPr eaLnBrk="1" hangingPunct="1">
              <a:lnSpc>
                <a:spcPct val="90000"/>
              </a:lnSpc>
            </a:pPr>
            <a:r>
              <a:rPr lang="en-US" dirty="0" smtClean="0"/>
              <a:t>Thank God daily for His merciful kindness</a:t>
            </a:r>
          </a:p>
          <a:p>
            <a:pPr eaLnBrk="1" hangingPunct="1">
              <a:lnSpc>
                <a:spcPct val="90000"/>
              </a:lnSpc>
            </a:pPr>
            <a:r>
              <a:rPr lang="en-US" dirty="0" smtClean="0"/>
              <a:t>Appreciate the awesome opportunity we have to live in God’s family</a:t>
            </a:r>
          </a:p>
          <a:p>
            <a:pPr eaLnBrk="1" hangingPunct="1">
              <a:lnSpc>
                <a:spcPct val="90000"/>
              </a:lnSpc>
            </a:pPr>
            <a:r>
              <a:rPr lang="en-US" dirty="0" smtClean="0"/>
              <a:t>Strive to know Him &amp; Jesus Christ:  </a:t>
            </a:r>
          </a:p>
          <a:p>
            <a:pPr lvl="1">
              <a:lnSpc>
                <a:spcPct val="90000"/>
              </a:lnSpc>
            </a:pPr>
            <a:r>
              <a:rPr lang="en-US" dirty="0" smtClean="0"/>
              <a:t>Through reading the Bible</a:t>
            </a:r>
          </a:p>
          <a:p>
            <a:pPr lvl="1">
              <a:lnSpc>
                <a:spcPct val="90000"/>
              </a:lnSpc>
            </a:pPr>
            <a:r>
              <a:rPr lang="en-US" dirty="0" smtClean="0"/>
              <a:t>By prayer</a:t>
            </a:r>
          </a:p>
          <a:p>
            <a:pPr lvl="1">
              <a:lnSpc>
                <a:spcPct val="90000"/>
              </a:lnSpc>
            </a:pPr>
            <a:r>
              <a:rPr lang="en-US" dirty="0" smtClean="0"/>
              <a:t>By meditating on the events of our lives</a:t>
            </a:r>
          </a:p>
          <a:p>
            <a:pPr eaLnBrk="1" hangingPunct="1">
              <a:lnSpc>
                <a:spcPct val="90000"/>
              </a:lnSpc>
            </a:pPr>
            <a:r>
              <a:rPr lang="en-US" dirty="0" smtClean="0"/>
              <a:t>Never take it for granted… it’s a wonderful privilege that very few people have been granted </a:t>
            </a:r>
          </a:p>
          <a:p>
            <a:pPr eaLnBrk="1" hangingPunct="1">
              <a:lnSpc>
                <a:spcPct val="90000"/>
              </a:lnSpc>
            </a:pPr>
            <a:endParaRPr lang="en-US" dirty="0" smtClean="0"/>
          </a:p>
        </p:txBody>
      </p:sp>
      <p:sp>
        <p:nvSpPr>
          <p:cNvPr id="4100" name="Text Box 5"/>
          <p:cNvSpPr txBox="1">
            <a:spLocks noChangeArrowheads="1"/>
          </p:cNvSpPr>
          <p:nvPr/>
        </p:nvSpPr>
        <p:spPr bwMode="auto">
          <a:xfrm>
            <a:off x="0" y="6019800"/>
            <a:ext cx="9144000" cy="646331"/>
          </a:xfrm>
          <a:prstGeom prst="rect">
            <a:avLst/>
          </a:prstGeom>
          <a:noFill/>
          <a:ln w="9525">
            <a:noFill/>
            <a:miter lim="800000"/>
            <a:headEnd/>
            <a:tailEnd/>
          </a:ln>
        </p:spPr>
        <p:txBody>
          <a:bodyPr wrap="square">
            <a:spAutoFit/>
          </a:bodyPr>
          <a:lstStyle/>
          <a:p>
            <a:pPr algn="ctr">
              <a:spcBef>
                <a:spcPct val="50000"/>
              </a:spcBef>
            </a:pPr>
            <a:r>
              <a:rPr lang="en-US" sz="3600" b="1" dirty="0" smtClean="0">
                <a:solidFill>
                  <a:srgbClr val="00B050"/>
                </a:solidFill>
                <a:latin typeface="Comic Sans MS" pitchFamily="66" charset="0"/>
              </a:rPr>
              <a:t>God’s undeserved kindness toward us</a:t>
            </a:r>
            <a:endParaRPr lang="en-US" sz="3600" b="1" dirty="0">
              <a:solidFill>
                <a:srgbClr val="00B050"/>
              </a:solidFill>
              <a:latin typeface="Comic Sans MS" pitchFamily="66" charset="0"/>
            </a:endParaRPr>
          </a:p>
        </p:txBody>
      </p:sp>
      <p:pic>
        <p:nvPicPr>
          <p:cNvPr id="47106" name="Picture 2" descr="https://encrypted-tbn3.google.com/images?q=tbn:ANd9GcQ-tIpdmwyHhW-kmI7robvKeJad_nKLqEvmJC2zt8C0urTfaOES"/>
          <p:cNvPicPr>
            <a:picLocks noChangeAspect="1" noChangeArrowheads="1"/>
          </p:cNvPicPr>
          <p:nvPr/>
        </p:nvPicPr>
        <p:blipFill>
          <a:blip r:embed="rId3" cstate="print"/>
          <a:srcRect b="36996"/>
          <a:stretch>
            <a:fillRect/>
          </a:stretch>
        </p:blipFill>
        <p:spPr bwMode="auto">
          <a:xfrm>
            <a:off x="5943600" y="152400"/>
            <a:ext cx="2505635" cy="1981200"/>
          </a:xfrm>
          <a:prstGeom prst="rect">
            <a:avLst/>
          </a:prstGeom>
          <a:noFill/>
        </p:spPr>
      </p:pic>
      <p:pic>
        <p:nvPicPr>
          <p:cNvPr id="12290" name="Picture 2" descr="https://encrypted-tbn1.google.com/images?q=tbn:ANd9GcQehhF1oy__NZGm6w8IAUX0u0rkQOWswgihC8k4Fd58HsawUMbI"/>
          <p:cNvPicPr>
            <a:picLocks noChangeAspect="1" noChangeArrowheads="1"/>
          </p:cNvPicPr>
          <p:nvPr/>
        </p:nvPicPr>
        <p:blipFill>
          <a:blip r:embed="rId4" cstate="print"/>
          <a:srcRect/>
          <a:stretch>
            <a:fillRect/>
          </a:stretch>
        </p:blipFill>
        <p:spPr bwMode="auto">
          <a:xfrm>
            <a:off x="6477000" y="3124200"/>
            <a:ext cx="2442562" cy="1625415"/>
          </a:xfrm>
          <a:prstGeom prst="rect">
            <a:avLst/>
          </a:prstGeom>
          <a:noFill/>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https://encrypted-tbn3.google.com/images?q=tbn:ANd9GcSmFXvZ10L2ewIpoueh2cLEtK8Tu0eQZ9S_KopqGRRlaCVT6VO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7699" t="13418" r="3349" b="12257"/>
          <a:stretch/>
        </p:blipFill>
        <p:spPr bwMode="auto">
          <a:xfrm>
            <a:off x="-14514" y="1"/>
            <a:ext cx="9158514" cy="6248400"/>
          </a:xfrm>
          <a:prstGeom prst="rect">
            <a:avLst/>
          </a:prstGeom>
          <a:noFill/>
          <a:extLst>
            <a:ext uri="{909E8E84-426E-40DD-AFC4-6F175D3DCCD1}">
              <a14:hiddenFill xmlns:a14="http://schemas.microsoft.com/office/drawing/2010/main">
                <a:solidFill>
                  <a:srgbClr val="FFFFFF"/>
                </a:solidFill>
              </a14:hiddenFill>
            </a:ext>
          </a:extLst>
        </p:spPr>
      </p:pic>
      <p:sp>
        <p:nvSpPr>
          <p:cNvPr id="4098" name="Rectangle 2"/>
          <p:cNvSpPr>
            <a:spLocks noGrp="1" noChangeArrowheads="1"/>
          </p:cNvSpPr>
          <p:nvPr>
            <p:ph type="title"/>
          </p:nvPr>
        </p:nvSpPr>
        <p:spPr>
          <a:xfrm>
            <a:off x="457200" y="533400"/>
            <a:ext cx="8229600" cy="914400"/>
          </a:xfrm>
        </p:spPr>
        <p:txBody>
          <a:bodyPr>
            <a:noAutofit/>
          </a:bodyPr>
          <a:lstStyle/>
          <a:p>
            <a:r>
              <a:rPr lang="en-US" sz="4800" b="1" dirty="0" smtClean="0">
                <a:solidFill>
                  <a:srgbClr val="993300"/>
                </a:solidFill>
              </a:rPr>
              <a:t>Ephesians 3:14-21</a:t>
            </a:r>
            <a:endParaRPr lang="en-US" sz="4800" b="1" dirty="0" smtClean="0">
              <a:solidFill>
                <a:srgbClr val="993300"/>
              </a:solidFill>
              <a:latin typeface="Comic Sans MS" pitchFamily="66" charset="0"/>
            </a:endParaRPr>
          </a:p>
        </p:txBody>
      </p:sp>
      <p:sp>
        <p:nvSpPr>
          <p:cNvPr id="4099" name="Rectangle 3"/>
          <p:cNvSpPr>
            <a:spLocks noGrp="1" noChangeArrowheads="1"/>
          </p:cNvSpPr>
          <p:nvPr>
            <p:ph type="body" idx="1"/>
          </p:nvPr>
        </p:nvSpPr>
        <p:spPr>
          <a:xfrm>
            <a:off x="914400" y="1371600"/>
            <a:ext cx="7239000" cy="4267200"/>
          </a:xfrm>
        </p:spPr>
        <p:txBody>
          <a:bodyPr>
            <a:normAutofit fontScale="62500" lnSpcReduction="20000"/>
          </a:bodyPr>
          <a:lstStyle/>
          <a:p>
            <a:pPr marL="0" indent="231775">
              <a:buNone/>
            </a:pPr>
            <a:r>
              <a:rPr lang="en-US" dirty="0" smtClean="0"/>
              <a:t>14  For this reason </a:t>
            </a:r>
            <a:r>
              <a:rPr lang="en-US" i="1" dirty="0" smtClean="0"/>
              <a:t>[because God’s grace was poured out on Gentiles – v.1] </a:t>
            </a:r>
            <a:r>
              <a:rPr lang="en-US" dirty="0" smtClean="0"/>
              <a:t>I bow my knees to the Father of our Lord Jesus Christ,</a:t>
            </a:r>
          </a:p>
          <a:p>
            <a:pPr marL="0" indent="231775">
              <a:buNone/>
            </a:pPr>
            <a:r>
              <a:rPr lang="en-US" dirty="0" smtClean="0"/>
              <a:t>15  from whom the whole family in heaven and earth is named,</a:t>
            </a:r>
          </a:p>
          <a:p>
            <a:pPr marL="0" indent="231775">
              <a:buNone/>
            </a:pPr>
            <a:r>
              <a:rPr lang="en-US" dirty="0" smtClean="0"/>
              <a:t>16  that He would grant you, according to the riches of His glory, to be strengthened with might through His Spirit in the inner man,</a:t>
            </a:r>
          </a:p>
          <a:p>
            <a:pPr marL="0" indent="231775">
              <a:buNone/>
            </a:pPr>
            <a:r>
              <a:rPr lang="en-US" dirty="0" smtClean="0"/>
              <a:t>17  that Christ may dwell in your hearts through faith; that you, being rooted and grounded in love,</a:t>
            </a:r>
          </a:p>
          <a:p>
            <a:pPr marL="0" indent="231775">
              <a:buNone/>
            </a:pPr>
            <a:r>
              <a:rPr lang="en-US" dirty="0" smtClean="0"/>
              <a:t>18  may be able to comprehend with all the saints what is the width and length and depth and height--</a:t>
            </a:r>
          </a:p>
          <a:p>
            <a:pPr marL="0" indent="231775">
              <a:buNone/>
            </a:pPr>
            <a:r>
              <a:rPr lang="en-US" dirty="0" smtClean="0"/>
              <a:t>19  to know the love of Christ which passes knowledge; that you may be filled with all the fullness of God.</a:t>
            </a:r>
          </a:p>
          <a:p>
            <a:pPr marL="0" indent="231775">
              <a:buNone/>
            </a:pPr>
            <a:r>
              <a:rPr lang="en-US" dirty="0" smtClean="0"/>
              <a:t>20  Now to Him who is able to do exceedingly abundantly above all that we ask or think, according to the power that works in us,</a:t>
            </a:r>
          </a:p>
          <a:p>
            <a:pPr marL="0" indent="231775">
              <a:buNone/>
            </a:pPr>
            <a:r>
              <a:rPr lang="en-US" dirty="0" smtClean="0"/>
              <a:t>21  to Him be glory in the church by Christ Jesus to all generations, forever and ever. Amen.</a:t>
            </a:r>
          </a:p>
          <a:p>
            <a:pPr marL="0" indent="231775">
              <a:buNone/>
            </a:pPr>
            <a:endParaRPr lang="en-US" dirty="0" smtClean="0"/>
          </a:p>
        </p:txBody>
      </p:sp>
      <p:sp>
        <p:nvSpPr>
          <p:cNvPr id="4100" name="Text Box 5"/>
          <p:cNvSpPr txBox="1">
            <a:spLocks noChangeArrowheads="1"/>
          </p:cNvSpPr>
          <p:nvPr/>
        </p:nvSpPr>
        <p:spPr bwMode="auto">
          <a:xfrm>
            <a:off x="685800" y="6029981"/>
            <a:ext cx="8001000" cy="523220"/>
          </a:xfrm>
          <a:prstGeom prst="rect">
            <a:avLst/>
          </a:prstGeom>
          <a:noFill/>
          <a:ln w="9525">
            <a:noFill/>
            <a:miter lim="800000"/>
            <a:headEnd/>
            <a:tailEnd/>
          </a:ln>
        </p:spPr>
        <p:txBody>
          <a:bodyPr wrap="square">
            <a:spAutoFit/>
          </a:bodyPr>
          <a:lstStyle/>
          <a:p>
            <a:pPr algn="ctr">
              <a:spcBef>
                <a:spcPct val="50000"/>
              </a:spcBef>
            </a:pPr>
            <a:r>
              <a:rPr lang="en-US" sz="2800" b="1" dirty="0" smtClean="0">
                <a:solidFill>
                  <a:srgbClr val="00B050"/>
                </a:solidFill>
                <a:latin typeface="Comic Sans MS" pitchFamily="66" charset="0"/>
              </a:rPr>
              <a:t>Thanks be to God for his indescribable gift! </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4"/>
          <p:cNvPicPr>
            <a:picLocks noChangeAspect="1" noChangeArrowheads="1"/>
          </p:cNvPicPr>
          <p:nvPr/>
        </p:nvPicPr>
        <p:blipFill>
          <a:blip r:embed="rId2" cstate="print"/>
          <a:srcRect t="17392" r="1442" b="1450"/>
          <a:stretch>
            <a:fillRect/>
          </a:stretch>
        </p:blipFill>
        <p:spPr bwMode="auto">
          <a:xfrm>
            <a:off x="457200" y="2362200"/>
            <a:ext cx="3581400" cy="4267200"/>
          </a:xfrm>
          <a:prstGeom prst="rect">
            <a:avLst/>
          </a:prstGeom>
          <a:noFill/>
          <a:ln w="9525">
            <a:noFill/>
            <a:miter lim="800000"/>
            <a:headEnd/>
            <a:tailEnd/>
          </a:ln>
        </p:spPr>
      </p:pic>
      <p:sp>
        <p:nvSpPr>
          <p:cNvPr id="5" name="Rectangle 2"/>
          <p:cNvSpPr txBox="1">
            <a:spLocks noChangeArrowheads="1"/>
          </p:cNvSpPr>
          <p:nvPr/>
        </p:nvSpPr>
        <p:spPr bwMode="auto">
          <a:xfrm>
            <a:off x="76200" y="457200"/>
            <a:ext cx="4191000" cy="1447800"/>
          </a:xfrm>
          <a:prstGeom prst="rect">
            <a:avLst/>
          </a:prstGeom>
          <a:noFill/>
          <a:ln w="9525">
            <a:noFill/>
            <a:miter lim="800000"/>
            <a:headEnd/>
            <a:tailEnd/>
          </a:ln>
        </p:spPr>
        <p:txBody>
          <a:bodyPr anchor="ctr"/>
          <a:lstStyle/>
          <a:p>
            <a:pPr algn="ctr">
              <a:lnSpc>
                <a:spcPts val="6000"/>
              </a:lnSpc>
              <a:defRPr/>
            </a:pPr>
            <a:r>
              <a:rPr lang="en-US" sz="6000" b="1" kern="0" dirty="0" smtClean="0">
                <a:solidFill>
                  <a:srgbClr val="FF0000"/>
                </a:solidFill>
                <a:latin typeface="Comic Sans MS" pitchFamily="66" charset="0"/>
                <a:ea typeface="+mj-ea"/>
                <a:cs typeface="+mj-cs"/>
              </a:rPr>
              <a:t>Next Class</a:t>
            </a:r>
            <a:endParaRPr lang="en-US" sz="6000" b="1" kern="0" dirty="0">
              <a:solidFill>
                <a:srgbClr val="FF0000"/>
              </a:solidFill>
              <a:latin typeface="Comic Sans MS" pitchFamily="66" charset="0"/>
              <a:ea typeface="+mj-ea"/>
              <a:cs typeface="+mj-cs"/>
            </a:endParaRPr>
          </a:p>
        </p:txBody>
      </p:sp>
      <p:pic>
        <p:nvPicPr>
          <p:cNvPr id="5122" name="Picture 2" descr="https://encrypted-tbn1.google.com/images?q=tbn:ANd9GcSoEf2vsEAkgk09EAXk-68V-_LC-fmYQFx7M4bVr7NymJmI3K6isw"/>
          <p:cNvPicPr>
            <a:picLocks noChangeAspect="1" noChangeArrowheads="1"/>
          </p:cNvPicPr>
          <p:nvPr/>
        </p:nvPicPr>
        <p:blipFill>
          <a:blip r:embed="rId3" cstate="print"/>
          <a:srcRect/>
          <a:stretch>
            <a:fillRect/>
          </a:stretch>
        </p:blipFill>
        <p:spPr bwMode="auto">
          <a:xfrm>
            <a:off x="4419600" y="304800"/>
            <a:ext cx="4447386" cy="2895600"/>
          </a:xfrm>
          <a:prstGeom prst="rect">
            <a:avLst/>
          </a:prstGeom>
          <a:noFill/>
        </p:spPr>
      </p:pic>
      <p:sp>
        <p:nvSpPr>
          <p:cNvPr id="7" name="Rectangle 2"/>
          <p:cNvSpPr txBox="1">
            <a:spLocks noChangeArrowheads="1"/>
          </p:cNvSpPr>
          <p:nvPr/>
        </p:nvSpPr>
        <p:spPr bwMode="auto">
          <a:xfrm>
            <a:off x="5105400" y="3505200"/>
            <a:ext cx="3352800" cy="2819400"/>
          </a:xfrm>
          <a:prstGeom prst="rect">
            <a:avLst/>
          </a:prstGeom>
          <a:noFill/>
          <a:ln w="9525">
            <a:noFill/>
            <a:miter lim="800000"/>
            <a:headEnd/>
            <a:tailEnd/>
          </a:ln>
        </p:spPr>
        <p:txBody>
          <a:bodyPr anchor="ctr"/>
          <a:lstStyle/>
          <a:p>
            <a:pPr algn="ctr">
              <a:lnSpc>
                <a:spcPts val="4800"/>
              </a:lnSpc>
              <a:defRPr/>
            </a:pPr>
            <a:r>
              <a:rPr lang="en-US" sz="4400" b="1" kern="0">
                <a:solidFill>
                  <a:srgbClr val="00B050"/>
                </a:solidFill>
                <a:latin typeface="Comic Sans MS" pitchFamily="66" charset="0"/>
              </a:rPr>
              <a:t>Class 3: Jeremiah’s struggle with God</a:t>
            </a:r>
            <a:endParaRPr lang="en-US" sz="4400" b="1" kern="0" dirty="0">
              <a:solidFill>
                <a:srgbClr val="00B050"/>
              </a:solidFill>
              <a:latin typeface="Comic Sans MS" pitchFamily="66" charset="0"/>
            </a:endParaRPr>
          </a:p>
        </p:txBody>
      </p:sp>
    </p:spTree>
    <p:extLst>
      <p:ext uri="{BB962C8B-B14F-4D97-AF65-F5344CB8AC3E}">
        <p14:creationId xmlns:p14="http://schemas.microsoft.com/office/powerpoint/2010/main" val="106361411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endParaRPr lang="en-US" dirty="0" smtClean="0"/>
          </a:p>
          <a:p>
            <a:endParaRPr lang="en-US"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609600" y="228600"/>
            <a:ext cx="4800600" cy="1295400"/>
          </a:xfrm>
        </p:spPr>
        <p:txBody>
          <a:bodyPr>
            <a:noAutofit/>
          </a:bodyPr>
          <a:lstStyle/>
          <a:p>
            <a:pPr>
              <a:lnSpc>
                <a:spcPts val="5000"/>
              </a:lnSpc>
            </a:pPr>
            <a:r>
              <a:rPr lang="en-US" b="1" dirty="0" smtClean="0">
                <a:solidFill>
                  <a:srgbClr val="FF0000"/>
                </a:solidFill>
              </a:rPr>
              <a:t>Jeremiah’s message to the Jews</a:t>
            </a:r>
          </a:p>
        </p:txBody>
      </p:sp>
      <p:sp>
        <p:nvSpPr>
          <p:cNvPr id="36867" name="Content Placeholder 2"/>
          <p:cNvSpPr>
            <a:spLocks noGrp="1"/>
          </p:cNvSpPr>
          <p:nvPr>
            <p:ph idx="1"/>
          </p:nvPr>
        </p:nvSpPr>
        <p:spPr>
          <a:xfrm>
            <a:off x="304800" y="1524000"/>
            <a:ext cx="8610600" cy="990600"/>
          </a:xfrm>
        </p:spPr>
        <p:txBody>
          <a:bodyPr>
            <a:noAutofit/>
          </a:bodyPr>
          <a:lstStyle/>
          <a:p>
            <a:pPr marL="0" indent="0" algn="ctr">
              <a:buFontTx/>
              <a:buNone/>
            </a:pPr>
            <a:r>
              <a:rPr lang="en-US" sz="2800" b="1" dirty="0" smtClean="0">
                <a:solidFill>
                  <a:srgbClr val="0000CC"/>
                </a:solidFill>
                <a:latin typeface="Comic Sans MS" pitchFamily="66" charset="0"/>
              </a:rPr>
              <a:t>Northern army is coming! Change before the judgment begins! Then it will be too late!</a:t>
            </a:r>
          </a:p>
        </p:txBody>
      </p:sp>
      <p:pic>
        <p:nvPicPr>
          <p:cNvPr id="36868" name="Picture 2" descr="https://encrypted-tbn1.google.com/images?q=tbn:ANd9GcSoEf2vsEAkgk09EAXk-68V-_LC-fmYQFx7M4bVr7NymJmI3K6isw"/>
          <p:cNvPicPr>
            <a:picLocks noChangeAspect="1" noChangeArrowheads="1"/>
          </p:cNvPicPr>
          <p:nvPr/>
        </p:nvPicPr>
        <p:blipFill>
          <a:blip r:embed="rId2" cstate="print"/>
          <a:srcRect t="4579" b="12993"/>
          <a:stretch>
            <a:fillRect/>
          </a:stretch>
        </p:blipFill>
        <p:spPr bwMode="auto">
          <a:xfrm>
            <a:off x="6019800" y="152400"/>
            <a:ext cx="2555520" cy="1371600"/>
          </a:xfrm>
          <a:prstGeom prst="rect">
            <a:avLst/>
          </a:prstGeom>
          <a:noFill/>
          <a:ln w="9525">
            <a:noFill/>
            <a:miter lim="800000"/>
            <a:headEnd/>
            <a:tailEnd/>
          </a:ln>
        </p:spPr>
      </p:pic>
      <p:sp>
        <p:nvSpPr>
          <p:cNvPr id="5" name="Content Placeholder 2"/>
          <p:cNvSpPr txBox="1">
            <a:spLocks/>
          </p:cNvSpPr>
          <p:nvPr/>
        </p:nvSpPr>
        <p:spPr bwMode="auto">
          <a:xfrm>
            <a:off x="1828800" y="4876800"/>
            <a:ext cx="7010400" cy="1600200"/>
          </a:xfrm>
          <a:prstGeom prst="rect">
            <a:avLst/>
          </a:prstGeom>
          <a:noFill/>
          <a:ln w="9525">
            <a:noFill/>
            <a:miter lim="800000"/>
            <a:headEnd/>
            <a:tailEnd/>
          </a:ln>
        </p:spPr>
        <p:txBody>
          <a:bodyPr/>
          <a:lstStyle/>
          <a:p>
            <a:pPr algn="ctr" eaLnBrk="0" hangingPunct="0">
              <a:spcBef>
                <a:spcPct val="20000"/>
              </a:spcBef>
              <a:defRPr/>
            </a:pPr>
            <a:r>
              <a:rPr lang="en-US" sz="3200" b="1" kern="0" dirty="0">
                <a:solidFill>
                  <a:srgbClr val="00B050"/>
                </a:solidFill>
                <a:latin typeface="Comic Sans MS" pitchFamily="66" charset="0"/>
                <a:cs typeface="+mn-cs"/>
              </a:rPr>
              <a:t>His message still applies to us today! Now is the time!  When Jesus returns it will be too late!</a:t>
            </a:r>
          </a:p>
        </p:txBody>
      </p:sp>
      <p:sp>
        <p:nvSpPr>
          <p:cNvPr id="7" name="Rectangle 3"/>
          <p:cNvSpPr txBox="1">
            <a:spLocks noChangeArrowheads="1"/>
          </p:cNvSpPr>
          <p:nvPr/>
        </p:nvSpPr>
        <p:spPr>
          <a:xfrm>
            <a:off x="1295400" y="2514600"/>
            <a:ext cx="6629400" cy="990600"/>
          </a:xfrm>
          <a:prstGeom prst="rect">
            <a:avLst/>
          </a:prstGeom>
        </p:spPr>
        <p:txBody>
          <a:bodyPr vert="horz" lIns="91440" tIns="45720" rIns="91440" bIns="45720" rtlCol="0">
            <a:noAutofit/>
          </a:bodyPr>
          <a:lstStyle/>
          <a:p>
            <a:pPr marR="0" lvl="0" algn="ctr" defTabSz="914400" rtl="0" eaLnBrk="1" fontAlgn="auto" latinLnBrk="0" hangingPunct="1">
              <a:lnSpc>
                <a:spcPct val="90000"/>
              </a:lnSpc>
              <a:spcBef>
                <a:spcPct val="20000"/>
              </a:spcBef>
              <a:spcAft>
                <a:spcPts val="0"/>
              </a:spcAft>
              <a:buClrTx/>
              <a:buSzTx/>
              <a:tabLst/>
              <a:defRPr/>
            </a:pPr>
            <a:r>
              <a:rPr lang="en-US" sz="2800" b="1" dirty="0" smtClean="0">
                <a:solidFill>
                  <a:srgbClr val="00B0F0"/>
                </a:solidFill>
                <a:latin typeface="Comic Sans MS" pitchFamily="66" charset="0"/>
              </a:rPr>
              <a:t>Jeremiah began this message during Josiah’s reformation years!</a:t>
            </a:r>
          </a:p>
        </p:txBody>
      </p:sp>
      <p:sp>
        <p:nvSpPr>
          <p:cNvPr id="8" name="Content Placeholder 2"/>
          <p:cNvSpPr txBox="1">
            <a:spLocks/>
          </p:cNvSpPr>
          <p:nvPr/>
        </p:nvSpPr>
        <p:spPr>
          <a:xfrm>
            <a:off x="152400" y="3429000"/>
            <a:ext cx="8839200" cy="1295400"/>
          </a:xfrm>
          <a:prstGeom prst="rect">
            <a:avLst/>
          </a:prstGeom>
        </p:spPr>
        <p:txBody>
          <a:bodyPr vert="horz" lIns="91440" tIns="45720" rIns="91440" bIns="45720" rtlCol="0">
            <a:noAutofit/>
          </a:bodyPr>
          <a:lstStyle/>
          <a:p>
            <a:pPr marL="0" marR="0" lvl="0" indent="0" algn="ctr"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smtClean="0">
                <a:ln>
                  <a:noFill/>
                </a:ln>
                <a:solidFill>
                  <a:srgbClr val="7030A0"/>
                </a:solidFill>
                <a:effectLst/>
                <a:uLnTx/>
                <a:uFillTx/>
                <a:latin typeface="Comic Sans MS" pitchFamily="66" charset="0"/>
                <a:ea typeface="+mn-ea"/>
                <a:cs typeface="+mn-cs"/>
              </a:rPr>
              <a:t>Once the Babylonians arrived in 4</a:t>
            </a:r>
            <a:r>
              <a:rPr kumimoji="0" lang="en-US" sz="2800" b="1" i="0" u="none" strike="noStrike" kern="1200" cap="none" spc="0" normalizeH="0" baseline="30000" noProof="0" dirty="0" smtClean="0">
                <a:ln>
                  <a:noFill/>
                </a:ln>
                <a:solidFill>
                  <a:srgbClr val="7030A0"/>
                </a:solidFill>
                <a:effectLst/>
                <a:uLnTx/>
                <a:uFillTx/>
                <a:latin typeface="Comic Sans MS" pitchFamily="66" charset="0"/>
                <a:ea typeface="+mn-ea"/>
                <a:cs typeface="+mn-cs"/>
              </a:rPr>
              <a:t>th</a:t>
            </a:r>
            <a:r>
              <a:rPr kumimoji="0" lang="en-US" sz="2800" b="1" i="0" u="none" strike="noStrike" kern="1200" cap="none" spc="0" normalizeH="0" baseline="0" noProof="0" dirty="0" smtClean="0">
                <a:ln>
                  <a:noFill/>
                </a:ln>
                <a:solidFill>
                  <a:srgbClr val="7030A0"/>
                </a:solidFill>
                <a:effectLst/>
                <a:uLnTx/>
                <a:uFillTx/>
                <a:latin typeface="Comic Sans MS" pitchFamily="66" charset="0"/>
                <a:ea typeface="+mn-ea"/>
                <a:cs typeface="+mn-cs"/>
              </a:rPr>
              <a:t> of Jehoiakim, Jeremiah was vindicated &amp; his message changed</a:t>
            </a:r>
            <a:r>
              <a:rPr kumimoji="0" lang="en-US" sz="2800" b="1" i="0" u="none" strike="noStrike" kern="1200" cap="none" spc="0" normalizeH="0" noProof="0" dirty="0" smtClean="0">
                <a:ln>
                  <a:noFill/>
                </a:ln>
                <a:solidFill>
                  <a:srgbClr val="7030A0"/>
                </a:solidFill>
                <a:effectLst/>
                <a:uLnTx/>
                <a:uFillTx/>
                <a:latin typeface="Comic Sans MS" pitchFamily="66" charset="0"/>
                <a:ea typeface="+mn-ea"/>
                <a:cs typeface="+mn-cs"/>
              </a:rPr>
              <a:t> to: “surrender &amp; go to Babylon”</a:t>
            </a:r>
            <a:endParaRPr kumimoji="0" lang="en-US" sz="2800" b="1" i="0" u="none" strike="noStrike" kern="1200" cap="none" spc="0" normalizeH="0" baseline="0" noProof="0" dirty="0" smtClean="0">
              <a:ln>
                <a:noFill/>
              </a:ln>
              <a:solidFill>
                <a:srgbClr val="7030A0"/>
              </a:solidFill>
              <a:effectLst/>
              <a:uLnTx/>
              <a:uFillTx/>
              <a:latin typeface="Comic Sans MS" pitchFamily="66" charset="0"/>
              <a:ea typeface="+mn-ea"/>
              <a:cs typeface="+mn-cs"/>
            </a:endParaRPr>
          </a:p>
        </p:txBody>
      </p:sp>
      <p:pic>
        <p:nvPicPr>
          <p:cNvPr id="20482" name="Picture 2" descr="https://encrypted-tbn1.google.com/images?q=tbn:ANd9GcTz7-kDXjnf-odgOIvj5MrbveLkie2OjB8X0_-J9UFQfYKBWspcjA"/>
          <p:cNvPicPr>
            <a:picLocks noChangeAspect="1" noChangeArrowheads="1"/>
          </p:cNvPicPr>
          <p:nvPr/>
        </p:nvPicPr>
        <p:blipFill>
          <a:blip r:embed="rId3" cstate="print"/>
          <a:srcRect/>
          <a:stretch>
            <a:fillRect/>
          </a:stretch>
        </p:blipFill>
        <p:spPr bwMode="auto">
          <a:xfrm>
            <a:off x="152400" y="4800600"/>
            <a:ext cx="1943100" cy="1943101"/>
          </a:xfrm>
          <a:prstGeom prst="rect">
            <a:avLst/>
          </a:prstGeom>
          <a:noFill/>
        </p:spPr>
      </p:pic>
    </p:spTree>
    <p:extLst>
      <p:ext uri="{BB962C8B-B14F-4D97-AF65-F5344CB8AC3E}">
        <p14:creationId xmlns:p14="http://schemas.microsoft.com/office/powerpoint/2010/main" val="94902692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par>
                                <p:cTn id="8" presetID="9"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dissolve">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0"/>
            <a:ext cx="8229600" cy="1143000"/>
          </a:xfrm>
        </p:spPr>
        <p:txBody>
          <a:bodyPr/>
          <a:lstStyle/>
          <a:p>
            <a:pPr eaLnBrk="1" hangingPunct="1"/>
            <a:r>
              <a:rPr lang="en-US" sz="4000" b="1" dirty="0" smtClean="0">
                <a:solidFill>
                  <a:srgbClr val="FF0000"/>
                </a:solidFill>
                <a:latin typeface="Comic Sans MS" pitchFamily="66" charset="0"/>
              </a:rPr>
              <a:t>2</a:t>
            </a:r>
          </a:p>
        </p:txBody>
      </p:sp>
      <p:sp>
        <p:nvSpPr>
          <p:cNvPr id="4099" name="Rectangle 3"/>
          <p:cNvSpPr>
            <a:spLocks noGrp="1" noChangeArrowheads="1"/>
          </p:cNvSpPr>
          <p:nvPr>
            <p:ph type="body" idx="1"/>
          </p:nvPr>
        </p:nvSpPr>
        <p:spPr>
          <a:xfrm>
            <a:off x="457200" y="1143000"/>
            <a:ext cx="7924800" cy="4343400"/>
          </a:xfrm>
        </p:spPr>
        <p:txBody>
          <a:bodyPr/>
          <a:lstStyle/>
          <a:p>
            <a:pPr eaLnBrk="1" hangingPunct="1">
              <a:lnSpc>
                <a:spcPct val="90000"/>
              </a:lnSpc>
            </a:pPr>
            <a:r>
              <a:rPr lang="en-US" dirty="0" smtClean="0"/>
              <a:t>S</a:t>
            </a:r>
          </a:p>
        </p:txBody>
      </p:sp>
      <p:sp>
        <p:nvSpPr>
          <p:cNvPr id="4100" name="Text Box 5"/>
          <p:cNvSpPr txBox="1">
            <a:spLocks noChangeArrowheads="1"/>
          </p:cNvSpPr>
          <p:nvPr/>
        </p:nvSpPr>
        <p:spPr bwMode="auto">
          <a:xfrm>
            <a:off x="457200" y="5562600"/>
            <a:ext cx="8229600" cy="701675"/>
          </a:xfrm>
          <a:prstGeom prst="rect">
            <a:avLst/>
          </a:prstGeom>
          <a:noFill/>
          <a:ln w="9525">
            <a:noFill/>
            <a:miter lim="800000"/>
            <a:headEnd/>
            <a:tailEnd/>
          </a:ln>
        </p:spPr>
        <p:txBody>
          <a:bodyPr>
            <a:spAutoFit/>
          </a:bodyPr>
          <a:lstStyle/>
          <a:p>
            <a:pPr algn="ctr">
              <a:spcBef>
                <a:spcPct val="50000"/>
              </a:spcBef>
            </a:pPr>
            <a:r>
              <a:rPr lang="en-US" sz="4000" b="1" dirty="0" smtClean="0">
                <a:solidFill>
                  <a:srgbClr val="0000CC"/>
                </a:solidFill>
                <a:latin typeface="Comic Sans MS" pitchFamily="66" charset="0"/>
              </a:rPr>
              <a:t>G</a:t>
            </a:r>
            <a:endParaRPr lang="en-US" sz="4000" b="1" dirty="0">
              <a:solidFill>
                <a:srgbClr val="0000CC"/>
              </a:solidFill>
              <a:latin typeface="Comic Sans MS" pitchFamily="66" charset="0"/>
            </a:endParaRPr>
          </a:p>
        </p:txBody>
      </p:sp>
      <p:pic>
        <p:nvPicPr>
          <p:cNvPr id="14338" name="Picture 2" descr="http://3.bp.blogspot.com/-irtOYI68WN0/Tg8iXflAKVI/AAAAAAAABcQ/OtqHOfmsQ3w/s400/EverythingThatHasBreathPraiseGod.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https://encrypted-tbn3.google.com/images?q=tbn:ANd9GcSmFXvZ10L2ewIpoueh2cLEtK8Tu0eQZ9S_KopqGRRlaCVT6VO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7699" t="13418" r="3349" b="12257"/>
          <a:stretch/>
        </p:blipFill>
        <p:spPr bwMode="auto">
          <a:xfrm>
            <a:off x="-14514" y="0"/>
            <a:ext cx="9158514" cy="6858000"/>
          </a:xfrm>
          <a:prstGeom prst="rect">
            <a:avLst/>
          </a:prstGeom>
          <a:noFill/>
          <a:extLst>
            <a:ext uri="{909E8E84-426E-40DD-AFC4-6F175D3DCCD1}">
              <a14:hiddenFill xmlns:a14="http://schemas.microsoft.com/office/drawing/2010/main">
                <a:solidFill>
                  <a:srgbClr val="FFFFFF"/>
                </a:solidFill>
              </a14:hiddenFill>
            </a:ext>
          </a:extLst>
        </p:spPr>
      </p:pic>
      <p:sp>
        <p:nvSpPr>
          <p:cNvPr id="4098" name="Rectangle 2"/>
          <p:cNvSpPr>
            <a:spLocks noGrp="1" noChangeArrowheads="1"/>
          </p:cNvSpPr>
          <p:nvPr>
            <p:ph type="title"/>
          </p:nvPr>
        </p:nvSpPr>
        <p:spPr>
          <a:xfrm>
            <a:off x="457200" y="914400"/>
            <a:ext cx="8229600" cy="914400"/>
          </a:xfrm>
        </p:spPr>
        <p:txBody>
          <a:bodyPr>
            <a:noAutofit/>
          </a:bodyPr>
          <a:lstStyle/>
          <a:p>
            <a:r>
              <a:rPr lang="en-US" sz="4800" b="1" dirty="0" smtClean="0">
                <a:solidFill>
                  <a:srgbClr val="663300"/>
                </a:solidFill>
              </a:rPr>
              <a:t>2</a:t>
            </a:r>
            <a:endParaRPr lang="en-US" sz="4800" b="1" dirty="0" smtClean="0">
              <a:solidFill>
                <a:srgbClr val="663300"/>
              </a:solidFill>
              <a:latin typeface="Comic Sans MS" pitchFamily="66" charset="0"/>
            </a:endParaRPr>
          </a:p>
        </p:txBody>
      </p:sp>
      <p:sp>
        <p:nvSpPr>
          <p:cNvPr id="4099" name="Rectangle 3"/>
          <p:cNvSpPr>
            <a:spLocks noGrp="1" noChangeArrowheads="1"/>
          </p:cNvSpPr>
          <p:nvPr>
            <p:ph type="body" idx="1"/>
          </p:nvPr>
        </p:nvSpPr>
        <p:spPr>
          <a:xfrm>
            <a:off x="1447800" y="1905000"/>
            <a:ext cx="6324600" cy="3352800"/>
          </a:xfrm>
        </p:spPr>
        <p:txBody>
          <a:bodyPr>
            <a:normAutofit/>
          </a:bodyPr>
          <a:lstStyle/>
          <a:p>
            <a:pPr marL="0" indent="231775">
              <a:buNone/>
            </a:pPr>
            <a:r>
              <a:rPr lang="en-US" dirty="0" smtClean="0"/>
              <a:t> 17</a:t>
            </a:r>
          </a:p>
        </p:txBody>
      </p:sp>
      <p:sp>
        <p:nvSpPr>
          <p:cNvPr id="4100" name="Text Box 5"/>
          <p:cNvSpPr txBox="1">
            <a:spLocks noChangeArrowheads="1"/>
          </p:cNvSpPr>
          <p:nvPr/>
        </p:nvSpPr>
        <p:spPr bwMode="auto">
          <a:xfrm>
            <a:off x="457200" y="5562600"/>
            <a:ext cx="8229600" cy="523220"/>
          </a:xfrm>
          <a:prstGeom prst="rect">
            <a:avLst/>
          </a:prstGeom>
          <a:noFill/>
          <a:ln w="9525">
            <a:noFill/>
            <a:miter lim="800000"/>
            <a:headEnd/>
            <a:tailEnd/>
          </a:ln>
        </p:spPr>
        <p:txBody>
          <a:bodyPr>
            <a:spAutoFit/>
          </a:bodyPr>
          <a:lstStyle/>
          <a:p>
            <a:pPr algn="ctr">
              <a:spcBef>
                <a:spcPct val="50000"/>
              </a:spcBef>
            </a:pPr>
            <a:r>
              <a:rPr lang="en-US" sz="2800" b="1" dirty="0" smtClean="0">
                <a:solidFill>
                  <a:srgbClr val="0000CC"/>
                </a:solidFill>
                <a:latin typeface="Comic Sans MS" pitchFamily="66" charset="0"/>
              </a:rPr>
              <a:t>G</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381000" y="762000"/>
            <a:ext cx="6248400" cy="868363"/>
          </a:xfrm>
        </p:spPr>
        <p:txBody>
          <a:bodyPr>
            <a:normAutofit fontScale="90000"/>
          </a:bodyPr>
          <a:lstStyle/>
          <a:p>
            <a:pPr eaLnBrk="1" hangingPunct="1"/>
            <a:r>
              <a:rPr lang="en-US" sz="3400" b="1" dirty="0" smtClean="0">
                <a:solidFill>
                  <a:srgbClr val="00B0F0"/>
                </a:solidFill>
                <a:latin typeface="Comic Sans MS" pitchFamily="66" charset="0"/>
              </a:rPr>
              <a:t>“Prophet to the Nations” (1:5)</a:t>
            </a:r>
          </a:p>
        </p:txBody>
      </p:sp>
      <p:sp>
        <p:nvSpPr>
          <p:cNvPr id="9219" name="Rectangle 3"/>
          <p:cNvSpPr>
            <a:spLocks noGrp="1" noChangeArrowheads="1"/>
          </p:cNvSpPr>
          <p:nvPr>
            <p:ph type="body" idx="1"/>
          </p:nvPr>
        </p:nvSpPr>
        <p:spPr>
          <a:xfrm>
            <a:off x="457200" y="1752600"/>
            <a:ext cx="8229600" cy="4221163"/>
          </a:xfrm>
        </p:spPr>
        <p:txBody>
          <a:bodyPr/>
          <a:lstStyle/>
          <a:p>
            <a:pPr algn="ctr" eaLnBrk="1" hangingPunct="1">
              <a:buFontTx/>
              <a:buNone/>
            </a:pPr>
            <a:r>
              <a:rPr lang="en-US" b="1" dirty="0" smtClean="0">
                <a:solidFill>
                  <a:srgbClr val="0000CC"/>
                </a:solidFill>
              </a:rPr>
              <a:t>Jeremiah’s message to the nations:</a:t>
            </a:r>
            <a:endParaRPr lang="en-US" dirty="0" smtClean="0">
              <a:solidFill>
                <a:srgbClr val="0000CC"/>
              </a:solidFill>
            </a:endParaRPr>
          </a:p>
          <a:p>
            <a:pPr eaLnBrk="1" hangingPunct="1">
              <a:buFontTx/>
              <a:buNone/>
            </a:pPr>
            <a:r>
              <a:rPr lang="en-US" dirty="0" smtClean="0"/>
              <a:t>1) Yahweh is the one responsible for Judah’s destruction, not the idols of the other nations or their kings (4:16; 6:18; 27:1-8; 40:2-3)</a:t>
            </a:r>
          </a:p>
          <a:p>
            <a:pPr eaLnBrk="1" hangingPunct="1">
              <a:buFontTx/>
              <a:buNone/>
            </a:pPr>
            <a:r>
              <a:rPr lang="en-US" dirty="0" smtClean="0"/>
              <a:t>2) The nations will in turn be destroyed because of their proud boastings against Yahweh (25:17-38)</a:t>
            </a:r>
          </a:p>
        </p:txBody>
      </p:sp>
      <p:sp>
        <p:nvSpPr>
          <p:cNvPr id="4" name="Rectangle 2"/>
          <p:cNvSpPr txBox="1">
            <a:spLocks noChangeArrowheads="1"/>
          </p:cNvSpPr>
          <p:nvPr/>
        </p:nvSpPr>
        <p:spPr bwMode="auto">
          <a:xfrm>
            <a:off x="457200" y="0"/>
            <a:ext cx="6019800" cy="868363"/>
          </a:xfrm>
          <a:prstGeom prst="rect">
            <a:avLst/>
          </a:prstGeom>
          <a:noFill/>
          <a:ln w="9525">
            <a:noFill/>
            <a:miter lim="800000"/>
            <a:headEnd/>
            <a:tailEnd/>
          </a:ln>
        </p:spPr>
        <p:txBody>
          <a:bodyPr anchor="ctr"/>
          <a:lstStyle/>
          <a:p>
            <a:pPr algn="ctr">
              <a:defRPr/>
            </a:pPr>
            <a:r>
              <a:rPr lang="en-US" sz="4800" b="1" kern="0" dirty="0">
                <a:solidFill>
                  <a:srgbClr val="FF3300"/>
                </a:solidFill>
                <a:latin typeface="+mj-lt"/>
                <a:ea typeface="+mj-ea"/>
                <a:cs typeface="+mj-cs"/>
              </a:rPr>
              <a:t>Jeremiah’s Mission:</a:t>
            </a:r>
          </a:p>
        </p:txBody>
      </p:sp>
      <p:sp>
        <p:nvSpPr>
          <p:cNvPr id="5" name="Rectangle 2"/>
          <p:cNvSpPr txBox="1">
            <a:spLocks noChangeArrowheads="1"/>
          </p:cNvSpPr>
          <p:nvPr/>
        </p:nvSpPr>
        <p:spPr bwMode="auto">
          <a:xfrm>
            <a:off x="228600" y="5791200"/>
            <a:ext cx="8229600" cy="868363"/>
          </a:xfrm>
          <a:prstGeom prst="rect">
            <a:avLst/>
          </a:prstGeom>
          <a:noFill/>
          <a:ln w="9525">
            <a:noFill/>
            <a:miter lim="800000"/>
            <a:headEnd/>
            <a:tailEnd/>
          </a:ln>
        </p:spPr>
        <p:txBody>
          <a:bodyPr anchor="ctr"/>
          <a:lstStyle/>
          <a:p>
            <a:pPr algn="ctr">
              <a:defRPr/>
            </a:pPr>
            <a:r>
              <a:rPr lang="en-US" sz="3400" b="1" kern="0" dirty="0">
                <a:solidFill>
                  <a:srgbClr val="CC6600"/>
                </a:solidFill>
                <a:latin typeface="Comic Sans MS" pitchFamily="66" charset="0"/>
                <a:ea typeface="+mj-ea"/>
                <a:cs typeface="+mj-cs"/>
              </a:rPr>
              <a:t>Daniel delivered a similar message: </a:t>
            </a:r>
            <a:r>
              <a:rPr lang="en-US" sz="2800" b="1" kern="0" dirty="0">
                <a:solidFill>
                  <a:srgbClr val="00B050"/>
                </a:solidFill>
                <a:latin typeface="Comic Sans MS" pitchFamily="66" charset="0"/>
                <a:ea typeface="+mj-ea"/>
                <a:cs typeface="+mj-cs"/>
              </a:rPr>
              <a:t>“Most High rules in the kingdoms of men” </a:t>
            </a:r>
            <a:endParaRPr lang="en-US" sz="3400" b="1" kern="0" dirty="0">
              <a:solidFill>
                <a:srgbClr val="00B050"/>
              </a:solidFill>
              <a:latin typeface="Comic Sans MS" pitchFamily="66" charset="0"/>
              <a:ea typeface="+mj-ea"/>
              <a:cs typeface="+mj-cs"/>
            </a:endParaRPr>
          </a:p>
        </p:txBody>
      </p:sp>
      <p:pic>
        <p:nvPicPr>
          <p:cNvPr id="93186" name="Picture 2" descr="https://encrypted-tbn2.google.com/images?q=tbn:ANd9GcTwZc6Er6a9BxR7-uVCPzyjeVg7otZjLtcBY1sPQ5dAc4ZwZij5MA"/>
          <p:cNvPicPr>
            <a:picLocks noChangeAspect="1" noChangeArrowheads="1"/>
          </p:cNvPicPr>
          <p:nvPr/>
        </p:nvPicPr>
        <p:blipFill>
          <a:blip r:embed="rId2" cstate="print"/>
          <a:srcRect/>
          <a:stretch>
            <a:fillRect/>
          </a:stretch>
        </p:blipFill>
        <p:spPr bwMode="auto">
          <a:xfrm>
            <a:off x="6629400" y="228600"/>
            <a:ext cx="2286000" cy="1485900"/>
          </a:xfrm>
          <a:prstGeom prst="rect">
            <a:avLst/>
          </a:prstGeom>
          <a:noFill/>
        </p:spPr>
      </p:pic>
    </p:spTree>
    <p:extLst>
      <p:ext uri="{BB962C8B-B14F-4D97-AF65-F5344CB8AC3E}">
        <p14:creationId xmlns:p14="http://schemas.microsoft.com/office/powerpoint/2010/main" val="21605514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9218"/>
                                        </p:tgtEl>
                                        <p:attrNameLst>
                                          <p:attrName>style.visibility</p:attrName>
                                        </p:attrNameLst>
                                      </p:cBhvr>
                                      <p:to>
                                        <p:strVal val="visible"/>
                                      </p:to>
                                    </p:set>
                                    <p:animEffect transition="in" filter="dissolve">
                                      <p:cBhvr>
                                        <p:cTn id="7" dur="500"/>
                                        <p:tgtEl>
                                          <p:spTgt spid="9218"/>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9219">
                                            <p:txEl>
                                              <p:pRg st="0" end="0"/>
                                            </p:txEl>
                                          </p:spTgt>
                                        </p:tgtEl>
                                        <p:attrNameLst>
                                          <p:attrName>style.visibility</p:attrName>
                                        </p:attrNameLst>
                                      </p:cBhvr>
                                      <p:to>
                                        <p:strVal val="visible"/>
                                      </p:to>
                                    </p:set>
                                    <p:animEffect transition="in" filter="dissolve">
                                      <p:cBhvr>
                                        <p:cTn id="12" dur="500"/>
                                        <p:tgtEl>
                                          <p:spTgt spid="921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9219">
                                            <p:txEl>
                                              <p:pRg st="1" end="1"/>
                                            </p:txEl>
                                          </p:spTgt>
                                        </p:tgtEl>
                                        <p:attrNameLst>
                                          <p:attrName>style.visibility</p:attrName>
                                        </p:attrNameLst>
                                      </p:cBhvr>
                                      <p:to>
                                        <p:strVal val="visible"/>
                                      </p:to>
                                    </p:set>
                                    <p:animEffect transition="in" filter="dissolve">
                                      <p:cBhvr>
                                        <p:cTn id="17" dur="500"/>
                                        <p:tgtEl>
                                          <p:spTgt spid="921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9219">
                                            <p:txEl>
                                              <p:pRg st="2" end="2"/>
                                            </p:txEl>
                                          </p:spTgt>
                                        </p:tgtEl>
                                        <p:attrNameLst>
                                          <p:attrName>style.visibility</p:attrName>
                                        </p:attrNameLst>
                                      </p:cBhvr>
                                      <p:to>
                                        <p:strVal val="visible"/>
                                      </p:to>
                                    </p:set>
                                    <p:animEffect transition="in" filter="dissolve">
                                      <p:cBhvr>
                                        <p:cTn id="22" dur="500"/>
                                        <p:tgtEl>
                                          <p:spTgt spid="9219">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dissolve">
                                      <p:cBhvr>
                                        <p:cTn id="2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P spid="9219" grpId="0" build="p"/>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4210" name="Picture 2" descr="https://encrypted-tbn2.google.com/images?q=tbn:ANd9GcTfzJAaXCIQ_WZbgr3B7EM7SD72kJJMzkvXlq8xvngcyku3VFSH"/>
          <p:cNvPicPr>
            <a:picLocks noChangeAspect="1" noChangeArrowheads="1"/>
          </p:cNvPicPr>
          <p:nvPr/>
        </p:nvPicPr>
        <p:blipFill>
          <a:blip r:embed="rId2" cstate="print"/>
          <a:srcRect/>
          <a:stretch>
            <a:fillRect/>
          </a:stretch>
        </p:blipFill>
        <p:spPr bwMode="auto">
          <a:xfrm>
            <a:off x="7128387" y="0"/>
            <a:ext cx="1710813" cy="1600200"/>
          </a:xfrm>
          <a:prstGeom prst="rect">
            <a:avLst/>
          </a:prstGeom>
          <a:noFill/>
        </p:spPr>
      </p:pic>
      <p:sp>
        <p:nvSpPr>
          <p:cNvPr id="9218" name="Title 1"/>
          <p:cNvSpPr>
            <a:spLocks noGrp="1"/>
          </p:cNvSpPr>
          <p:nvPr>
            <p:ph type="title"/>
          </p:nvPr>
        </p:nvSpPr>
        <p:spPr>
          <a:xfrm>
            <a:off x="2514600" y="0"/>
            <a:ext cx="4343400" cy="1219200"/>
          </a:xfrm>
        </p:spPr>
        <p:txBody>
          <a:bodyPr>
            <a:normAutofit fontScale="90000"/>
          </a:bodyPr>
          <a:lstStyle/>
          <a:p>
            <a:r>
              <a:rPr lang="en-US" sz="4000" b="1" dirty="0" smtClean="0">
                <a:solidFill>
                  <a:srgbClr val="FF0000"/>
                </a:solidFill>
              </a:rPr>
              <a:t>Jeremiah had no credibility </a:t>
            </a:r>
            <a:r>
              <a:rPr lang="en-US" sz="3200" b="1" dirty="0" smtClean="0">
                <a:solidFill>
                  <a:srgbClr val="FF0000"/>
                </a:solidFill>
              </a:rPr>
              <a:t>(1:13-17)</a:t>
            </a:r>
            <a:endParaRPr lang="en-US" b="1" dirty="0" smtClean="0">
              <a:solidFill>
                <a:srgbClr val="FF0000"/>
              </a:solidFill>
            </a:endParaRPr>
          </a:p>
        </p:txBody>
      </p:sp>
      <p:sp>
        <p:nvSpPr>
          <p:cNvPr id="9219" name="Content Placeholder 2"/>
          <p:cNvSpPr>
            <a:spLocks noGrp="1"/>
          </p:cNvSpPr>
          <p:nvPr>
            <p:ph idx="1"/>
          </p:nvPr>
        </p:nvSpPr>
        <p:spPr>
          <a:xfrm>
            <a:off x="457200" y="1219200"/>
            <a:ext cx="8229600" cy="4876800"/>
          </a:xfrm>
        </p:spPr>
        <p:txBody>
          <a:bodyPr>
            <a:normAutofit lnSpcReduction="10000"/>
          </a:bodyPr>
          <a:lstStyle/>
          <a:p>
            <a:pPr marL="0" indent="169863">
              <a:buFontTx/>
              <a:buNone/>
            </a:pPr>
            <a:r>
              <a:rPr lang="en-US" sz="2000" dirty="0" smtClean="0"/>
              <a:t>13  And the word of the LORD came to me the second time,                         saying, "What do you see?" And I said, "I see a boiling pot, and </a:t>
            </a:r>
            <a:r>
              <a:rPr lang="en-US" sz="2000" b="1" i="1" dirty="0" smtClean="0">
                <a:solidFill>
                  <a:srgbClr val="0000CC"/>
                </a:solidFill>
              </a:rPr>
              <a:t>it is facing away from the north.“    </a:t>
            </a:r>
            <a:r>
              <a:rPr lang="en-US" sz="2000" dirty="0" smtClean="0"/>
              <a:t>[KJV error: </a:t>
            </a:r>
            <a:r>
              <a:rPr lang="en-US" sz="2000" i="1" dirty="0" smtClean="0"/>
              <a:t>“toward the north”]</a:t>
            </a:r>
          </a:p>
          <a:p>
            <a:pPr marL="0" indent="169863">
              <a:buFontTx/>
              <a:buNone/>
            </a:pPr>
            <a:r>
              <a:rPr lang="en-US" sz="2000" dirty="0" smtClean="0"/>
              <a:t>14  Then the LORD said to me: "</a:t>
            </a:r>
            <a:r>
              <a:rPr lang="en-US" sz="2000" b="1" i="1" dirty="0" smtClean="0">
                <a:solidFill>
                  <a:srgbClr val="0000CC"/>
                </a:solidFill>
              </a:rPr>
              <a:t>Out of the north calamity shall break forth on all the inhabitants of the land.</a:t>
            </a:r>
          </a:p>
          <a:p>
            <a:pPr marL="0" indent="169863">
              <a:buFontTx/>
              <a:buNone/>
            </a:pPr>
            <a:r>
              <a:rPr lang="en-US" sz="2000" dirty="0" smtClean="0"/>
              <a:t>15  For behold, I am calling all the families of the kingdoms of the north," says the LORD; "They shall come and each one set his throne at the entrance of the gates of Jerusalem, against all its walls all around, and against all the cities of Judah.</a:t>
            </a:r>
          </a:p>
          <a:p>
            <a:pPr marL="0" indent="169863">
              <a:buFontTx/>
              <a:buNone/>
            </a:pPr>
            <a:r>
              <a:rPr lang="en-US" sz="2000" dirty="0" smtClean="0"/>
              <a:t>16  I will utter My judgments against them concerning all their wickedness, because they have forsaken Me, burned incense to other gods, and worshiped the works of their own hands.</a:t>
            </a:r>
          </a:p>
          <a:p>
            <a:pPr marL="0" indent="169863">
              <a:buFontTx/>
              <a:buNone/>
            </a:pPr>
            <a:r>
              <a:rPr lang="en-US" sz="2000" dirty="0" smtClean="0"/>
              <a:t>17  "Therefore prepare yourself and arise, and speak to them all that I command you. Do not be dismayed before their faces, lest I dismay you before them.</a:t>
            </a:r>
          </a:p>
          <a:p>
            <a:pPr marL="0" indent="169863">
              <a:buFontTx/>
              <a:buNone/>
            </a:pPr>
            <a:endParaRPr lang="en-US" sz="2000" dirty="0" smtClean="0"/>
          </a:p>
        </p:txBody>
      </p:sp>
      <p:sp>
        <p:nvSpPr>
          <p:cNvPr id="4" name="Title 1"/>
          <p:cNvSpPr txBox="1">
            <a:spLocks/>
          </p:cNvSpPr>
          <p:nvPr/>
        </p:nvSpPr>
        <p:spPr bwMode="auto">
          <a:xfrm>
            <a:off x="381000" y="5791200"/>
            <a:ext cx="8458200" cy="838200"/>
          </a:xfrm>
          <a:prstGeom prst="rect">
            <a:avLst/>
          </a:prstGeom>
          <a:noFill/>
          <a:ln w="9525">
            <a:noFill/>
            <a:miter lim="800000"/>
            <a:headEnd/>
            <a:tailEnd/>
          </a:ln>
        </p:spPr>
        <p:txBody>
          <a:bodyPr anchor="ctr"/>
          <a:lstStyle/>
          <a:p>
            <a:pPr algn="ctr" eaLnBrk="0" hangingPunct="0">
              <a:defRPr/>
            </a:pPr>
            <a:r>
              <a:rPr lang="en-US" sz="2400" b="1" kern="0" dirty="0">
                <a:solidFill>
                  <a:srgbClr val="00B050"/>
                </a:solidFill>
                <a:latin typeface="Comic Sans MS" pitchFamily="66" charset="0"/>
                <a:ea typeface="+mj-ea"/>
                <a:cs typeface="+mj-cs"/>
              </a:rPr>
              <a:t>Egypt was the power of the day!  The people couldn’t see how a northern power would capture them.</a:t>
            </a:r>
            <a:endParaRPr lang="en-US" sz="2800" b="1" kern="0" dirty="0">
              <a:solidFill>
                <a:srgbClr val="00B050"/>
              </a:solidFill>
              <a:latin typeface="Comic Sans MS" pitchFamily="66" charset="0"/>
              <a:ea typeface="+mj-ea"/>
              <a:cs typeface="+mj-cs"/>
            </a:endParaRPr>
          </a:p>
        </p:txBody>
      </p:sp>
      <p:pic>
        <p:nvPicPr>
          <p:cNvPr id="94212" name="Picture 4" descr="https://encrypted-tbn1.google.com/images?q=tbn:ANd9GcQEjizo7J3GXEZ37UOVRnxYtC3-DZzsWGGxzum6i4ApiW-2NqrQ7Q"/>
          <p:cNvPicPr>
            <a:picLocks noChangeAspect="1" noChangeArrowheads="1"/>
          </p:cNvPicPr>
          <p:nvPr/>
        </p:nvPicPr>
        <p:blipFill>
          <a:blip r:embed="rId3" cstate="print"/>
          <a:srcRect t="32000" b="32444"/>
          <a:stretch>
            <a:fillRect/>
          </a:stretch>
        </p:blipFill>
        <p:spPr bwMode="auto">
          <a:xfrm>
            <a:off x="228600" y="304800"/>
            <a:ext cx="2143125" cy="762000"/>
          </a:xfrm>
          <a:prstGeom prst="rect">
            <a:avLst/>
          </a:prstGeom>
          <a:noFill/>
        </p:spPr>
      </p:pic>
    </p:spTree>
    <p:extLst>
      <p:ext uri="{BB962C8B-B14F-4D97-AF65-F5344CB8AC3E}">
        <p14:creationId xmlns:p14="http://schemas.microsoft.com/office/powerpoint/2010/main" val="156908918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0"/>
            <a:ext cx="8229600" cy="1143000"/>
          </a:xfrm>
        </p:spPr>
        <p:txBody>
          <a:bodyPr/>
          <a:lstStyle/>
          <a:p>
            <a:pPr eaLnBrk="1" hangingPunct="1"/>
            <a:r>
              <a:rPr lang="en-US" sz="4000" b="1" dirty="0" smtClean="0">
                <a:solidFill>
                  <a:srgbClr val="FF0000"/>
                </a:solidFill>
              </a:rPr>
              <a:t>2</a:t>
            </a:r>
          </a:p>
        </p:txBody>
      </p:sp>
      <p:sp>
        <p:nvSpPr>
          <p:cNvPr id="4099" name="Rectangle 3"/>
          <p:cNvSpPr>
            <a:spLocks noGrp="1" noChangeArrowheads="1"/>
          </p:cNvSpPr>
          <p:nvPr>
            <p:ph type="body" idx="1"/>
          </p:nvPr>
        </p:nvSpPr>
        <p:spPr>
          <a:xfrm>
            <a:off x="457200" y="1143000"/>
            <a:ext cx="7924800" cy="4343400"/>
          </a:xfrm>
        </p:spPr>
        <p:txBody>
          <a:bodyPr/>
          <a:lstStyle/>
          <a:p>
            <a:pPr eaLnBrk="1" hangingPunct="1">
              <a:lnSpc>
                <a:spcPct val="90000"/>
              </a:lnSpc>
            </a:pPr>
            <a:r>
              <a:rPr lang="en-US" dirty="0" smtClean="0"/>
              <a:t>S</a:t>
            </a:r>
          </a:p>
        </p:txBody>
      </p:sp>
      <p:sp>
        <p:nvSpPr>
          <p:cNvPr id="4100" name="Text Box 5"/>
          <p:cNvSpPr txBox="1">
            <a:spLocks noChangeArrowheads="1"/>
          </p:cNvSpPr>
          <p:nvPr/>
        </p:nvSpPr>
        <p:spPr bwMode="auto">
          <a:xfrm>
            <a:off x="457200" y="5562600"/>
            <a:ext cx="8229600" cy="701675"/>
          </a:xfrm>
          <a:prstGeom prst="rect">
            <a:avLst/>
          </a:prstGeom>
          <a:noFill/>
          <a:ln w="9525">
            <a:noFill/>
            <a:miter lim="800000"/>
            <a:headEnd/>
            <a:tailEnd/>
          </a:ln>
        </p:spPr>
        <p:txBody>
          <a:bodyPr>
            <a:spAutoFit/>
          </a:bodyPr>
          <a:lstStyle/>
          <a:p>
            <a:pPr algn="ctr">
              <a:spcBef>
                <a:spcPct val="50000"/>
              </a:spcBef>
            </a:pPr>
            <a:r>
              <a:rPr lang="en-US" sz="4000" b="1" dirty="0" smtClean="0">
                <a:solidFill>
                  <a:srgbClr val="0000CC"/>
                </a:solidFill>
                <a:latin typeface="Comic Sans MS" pitchFamily="66" charset="0"/>
              </a:rPr>
              <a:t>G</a:t>
            </a:r>
            <a:endParaRPr lang="en-US" sz="4000" b="1" dirty="0">
              <a:solidFill>
                <a:srgbClr val="0000CC"/>
              </a:solidFill>
              <a:latin typeface="Comic Sans MS" pitchFamily="66" charset="0"/>
            </a:endParaRPr>
          </a:p>
        </p:txBody>
      </p:sp>
      <p:pic>
        <p:nvPicPr>
          <p:cNvPr id="14338" name="Picture 2" descr="http://3.bp.blogspot.com/_Tr9mBI2zrjQ/TGrzfTL9UeI/AAAAAAAAFhY/goDxlpbOwNo/s1600/BABYLON-EGYPTIAN+EMPIRE+600+B.C10X8.JPG"/>
          <p:cNvPicPr>
            <a:picLocks noChangeAspect="1" noChangeArrowheads="1"/>
          </p:cNvPicPr>
          <p:nvPr/>
        </p:nvPicPr>
        <p:blipFill>
          <a:blip r:embed="rId3" cstate="print"/>
          <a:srcRect/>
          <a:stretch>
            <a:fillRect/>
          </a:stretch>
        </p:blipFill>
        <p:spPr bwMode="auto">
          <a:xfrm>
            <a:off x="0" y="-1"/>
            <a:ext cx="9144000" cy="6937269"/>
          </a:xfrm>
          <a:prstGeom prst="rect">
            <a:avLst/>
          </a:prstGeom>
          <a:noFill/>
        </p:spPr>
      </p:pic>
    </p:spTree>
    <p:extLst>
      <p:ext uri="{BB962C8B-B14F-4D97-AF65-F5344CB8AC3E}">
        <p14:creationId xmlns:p14="http://schemas.microsoft.com/office/powerpoint/2010/main" val="195473753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https://encrypted-tbn3.google.com/images?q=tbn:ANd9GcSmFXvZ10L2ewIpoueh2cLEtK8Tu0eQZ9S_KopqGRRlaCVT6VO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7699" t="13418" r="3349" b="12257"/>
          <a:stretch/>
        </p:blipFill>
        <p:spPr bwMode="auto">
          <a:xfrm>
            <a:off x="-14514" y="0"/>
            <a:ext cx="9158514" cy="6858000"/>
          </a:xfrm>
          <a:prstGeom prst="rect">
            <a:avLst/>
          </a:prstGeom>
          <a:noFill/>
          <a:extLst>
            <a:ext uri="{909E8E84-426E-40DD-AFC4-6F175D3DCCD1}">
              <a14:hiddenFill xmlns:a14="http://schemas.microsoft.com/office/drawing/2010/main">
                <a:solidFill>
                  <a:srgbClr val="FFFFFF"/>
                </a:solidFill>
              </a14:hiddenFill>
            </a:ext>
          </a:extLst>
        </p:spPr>
      </p:pic>
      <p:sp>
        <p:nvSpPr>
          <p:cNvPr id="4098" name="Rectangle 2"/>
          <p:cNvSpPr>
            <a:spLocks noGrp="1" noChangeArrowheads="1"/>
          </p:cNvSpPr>
          <p:nvPr>
            <p:ph type="title"/>
          </p:nvPr>
        </p:nvSpPr>
        <p:spPr>
          <a:xfrm>
            <a:off x="381000" y="838200"/>
            <a:ext cx="8229600" cy="1143000"/>
          </a:xfrm>
        </p:spPr>
        <p:txBody>
          <a:bodyPr>
            <a:normAutofit/>
          </a:bodyPr>
          <a:lstStyle/>
          <a:p>
            <a:pPr eaLnBrk="1" hangingPunct="1"/>
            <a:r>
              <a:rPr lang="en-US" sz="6000" b="1" dirty="0" smtClean="0">
                <a:solidFill>
                  <a:srgbClr val="663300"/>
                </a:solidFill>
              </a:rPr>
              <a:t>Jeremiah’s writings</a:t>
            </a:r>
          </a:p>
        </p:txBody>
      </p:sp>
      <p:sp>
        <p:nvSpPr>
          <p:cNvPr id="4099" name="Rectangle 3"/>
          <p:cNvSpPr>
            <a:spLocks noGrp="1" noChangeArrowheads="1"/>
          </p:cNvSpPr>
          <p:nvPr>
            <p:ph type="body" idx="1"/>
          </p:nvPr>
        </p:nvSpPr>
        <p:spPr>
          <a:xfrm>
            <a:off x="1447800" y="1828800"/>
            <a:ext cx="6248400" cy="3657600"/>
          </a:xfrm>
        </p:spPr>
        <p:txBody>
          <a:bodyPr/>
          <a:lstStyle/>
          <a:p>
            <a:pPr>
              <a:lnSpc>
                <a:spcPct val="90000"/>
              </a:lnSpc>
            </a:pPr>
            <a:r>
              <a:rPr lang="en-US" dirty="0" smtClean="0"/>
              <a:t>Some were written by Baruch (36:4: 45:1)</a:t>
            </a:r>
          </a:p>
          <a:p>
            <a:pPr eaLnBrk="1" hangingPunct="1">
              <a:lnSpc>
                <a:spcPct val="90000"/>
              </a:lnSpc>
            </a:pPr>
            <a:r>
              <a:rPr lang="en-US" dirty="0" smtClean="0"/>
              <a:t>Contain the most words of any prophet’s book of the Bible</a:t>
            </a:r>
          </a:p>
          <a:p>
            <a:pPr eaLnBrk="1" hangingPunct="1">
              <a:lnSpc>
                <a:spcPct val="90000"/>
              </a:lnSpc>
            </a:pPr>
            <a:r>
              <a:rPr lang="en-US" dirty="0" smtClean="0"/>
              <a:t>Cover a longer period of time than any other prophets</a:t>
            </a:r>
          </a:p>
        </p:txBody>
      </p:sp>
      <p:sp>
        <p:nvSpPr>
          <p:cNvPr id="4100" name="Text Box 5"/>
          <p:cNvSpPr txBox="1">
            <a:spLocks noChangeArrowheads="1"/>
          </p:cNvSpPr>
          <p:nvPr/>
        </p:nvSpPr>
        <p:spPr bwMode="auto">
          <a:xfrm>
            <a:off x="838200" y="4800600"/>
            <a:ext cx="7467600" cy="1323439"/>
          </a:xfrm>
          <a:prstGeom prst="rect">
            <a:avLst/>
          </a:prstGeom>
          <a:noFill/>
          <a:ln w="9525">
            <a:noFill/>
            <a:miter lim="800000"/>
            <a:headEnd/>
            <a:tailEnd/>
          </a:ln>
        </p:spPr>
        <p:txBody>
          <a:bodyPr wrap="square">
            <a:spAutoFit/>
          </a:bodyPr>
          <a:lstStyle/>
          <a:p>
            <a:pPr algn="ctr">
              <a:spcBef>
                <a:spcPct val="50000"/>
              </a:spcBef>
            </a:pPr>
            <a:r>
              <a:rPr lang="en-US" sz="4000" b="1" dirty="0" smtClean="0">
                <a:solidFill>
                  <a:srgbClr val="0000CC"/>
                </a:solidFill>
                <a:latin typeface="Comic Sans MS" pitchFamily="66" charset="0"/>
              </a:rPr>
              <a:t>It’s time to get to know him &amp; understand his prophecy</a:t>
            </a:r>
            <a:endParaRPr lang="en-US" sz="4000" b="1" dirty="0">
              <a:solidFill>
                <a:srgbClr val="0000CC"/>
              </a:solidFill>
              <a:latin typeface="Comic Sans MS" pitchFamily="66" charset="0"/>
            </a:endParaRPr>
          </a:p>
        </p:txBody>
      </p:sp>
    </p:spTree>
    <p:extLst>
      <p:ext uri="{BB962C8B-B14F-4D97-AF65-F5344CB8AC3E}">
        <p14:creationId xmlns:p14="http://schemas.microsoft.com/office/powerpoint/2010/main" val="333835379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https://encrypted-tbn3.google.com/images?q=tbn:ANd9GcSmFXvZ10L2ewIpoueh2cLEtK8Tu0eQZ9S_KopqGRRlaCVT6VO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7699" t="13418" r="3349" b="12257"/>
          <a:stretch/>
        </p:blipFill>
        <p:spPr bwMode="auto">
          <a:xfrm>
            <a:off x="-14514" y="381000"/>
            <a:ext cx="9158514" cy="5715000"/>
          </a:xfrm>
          <a:prstGeom prst="rect">
            <a:avLst/>
          </a:prstGeom>
          <a:noFill/>
          <a:extLst>
            <a:ext uri="{909E8E84-426E-40DD-AFC4-6F175D3DCCD1}">
              <a14:hiddenFill xmlns:a14="http://schemas.microsoft.com/office/drawing/2010/main">
                <a:solidFill>
                  <a:srgbClr val="FFFFFF"/>
                </a:solidFill>
              </a14:hiddenFill>
            </a:ext>
          </a:extLst>
        </p:spPr>
      </p:pic>
      <p:sp>
        <p:nvSpPr>
          <p:cNvPr id="4098" name="Rectangle 2"/>
          <p:cNvSpPr>
            <a:spLocks noGrp="1" noChangeArrowheads="1"/>
          </p:cNvSpPr>
          <p:nvPr>
            <p:ph type="title"/>
          </p:nvPr>
        </p:nvSpPr>
        <p:spPr>
          <a:xfrm>
            <a:off x="449943" y="911352"/>
            <a:ext cx="8229600" cy="914400"/>
          </a:xfrm>
        </p:spPr>
        <p:txBody>
          <a:bodyPr>
            <a:noAutofit/>
          </a:bodyPr>
          <a:lstStyle/>
          <a:p>
            <a:r>
              <a:rPr lang="en-US" sz="4800" b="1" dirty="0" smtClean="0">
                <a:solidFill>
                  <a:srgbClr val="663300"/>
                </a:solidFill>
              </a:rPr>
              <a:t>Exodus 34:6-7</a:t>
            </a:r>
            <a:endParaRPr lang="en-US" sz="4800" b="1" dirty="0" smtClean="0">
              <a:solidFill>
                <a:srgbClr val="663300"/>
              </a:solidFill>
              <a:latin typeface="Comic Sans MS" pitchFamily="66" charset="0"/>
            </a:endParaRPr>
          </a:p>
        </p:txBody>
      </p:sp>
      <p:sp>
        <p:nvSpPr>
          <p:cNvPr id="4099" name="Rectangle 3"/>
          <p:cNvSpPr>
            <a:spLocks noGrp="1" noChangeArrowheads="1"/>
          </p:cNvSpPr>
          <p:nvPr>
            <p:ph type="body" idx="1"/>
          </p:nvPr>
        </p:nvSpPr>
        <p:spPr>
          <a:xfrm>
            <a:off x="1219200" y="1703832"/>
            <a:ext cx="7010400" cy="3962400"/>
          </a:xfrm>
        </p:spPr>
        <p:txBody>
          <a:bodyPr>
            <a:normAutofit fontScale="92500" lnSpcReduction="20000"/>
          </a:bodyPr>
          <a:lstStyle/>
          <a:p>
            <a:pPr marL="0" indent="231775">
              <a:buNone/>
            </a:pPr>
            <a:r>
              <a:rPr lang="en-US" dirty="0" smtClean="0"/>
              <a:t>6  And the LORD passed before him and proclaimed, "The LORD, the LORD God, merciful and gracious, longsuffering, and abounding in goodness and truth,</a:t>
            </a:r>
          </a:p>
          <a:p>
            <a:pPr marL="0" indent="231775">
              <a:buNone/>
            </a:pPr>
            <a:r>
              <a:rPr lang="en-US" dirty="0" smtClean="0"/>
              <a:t>7  "keeping mercy for thousands, forgiving iniquity and transgression and sin, by no means clearing the guilty, visiting the iniquity of the fathers upon the children and the children's children to the third and the fourth generation.”</a:t>
            </a:r>
          </a:p>
        </p:txBody>
      </p:sp>
      <p:sp>
        <p:nvSpPr>
          <p:cNvPr id="4100" name="Text Box 5"/>
          <p:cNvSpPr txBox="1">
            <a:spLocks noChangeArrowheads="1"/>
          </p:cNvSpPr>
          <p:nvPr/>
        </p:nvSpPr>
        <p:spPr bwMode="auto">
          <a:xfrm>
            <a:off x="609600" y="5856911"/>
            <a:ext cx="8229600" cy="769441"/>
          </a:xfrm>
          <a:prstGeom prst="rect">
            <a:avLst/>
          </a:prstGeom>
          <a:noFill/>
          <a:ln w="9525">
            <a:noFill/>
            <a:miter lim="800000"/>
            <a:headEnd/>
            <a:tailEnd/>
          </a:ln>
        </p:spPr>
        <p:txBody>
          <a:bodyPr>
            <a:spAutoFit/>
          </a:bodyPr>
          <a:lstStyle/>
          <a:p>
            <a:pPr algn="ctr">
              <a:spcBef>
                <a:spcPct val="50000"/>
              </a:spcBef>
            </a:pPr>
            <a:r>
              <a:rPr lang="en-US" sz="2200" b="1" dirty="0" smtClean="0">
                <a:solidFill>
                  <a:srgbClr val="00B050"/>
                </a:solidFill>
                <a:latin typeface="Comic Sans MS" pitchFamily="66" charset="0"/>
              </a:rPr>
              <a:t>But the mercy of the LORD is from everlasting to everlasting on those who fear Him (Ps 103:17)</a:t>
            </a:r>
          </a:p>
        </p:txBody>
      </p:sp>
      <p:sp>
        <p:nvSpPr>
          <p:cNvPr id="6" name="Rectangle 2"/>
          <p:cNvSpPr txBox="1">
            <a:spLocks noChangeArrowheads="1"/>
          </p:cNvSpPr>
          <p:nvPr/>
        </p:nvSpPr>
        <p:spPr>
          <a:xfrm>
            <a:off x="457200" y="-152400"/>
            <a:ext cx="80010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smtClean="0">
                <a:solidFill>
                  <a:srgbClr val="FF0000"/>
                </a:solidFill>
                <a:latin typeface="Comic Sans MS" panose="030F0702030302020204" pitchFamily="66" charset="0"/>
              </a:rPr>
              <a:t>God’s Amazing Mercy</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987</TotalTime>
  <Words>3496</Words>
  <Application>Microsoft Office PowerPoint</Application>
  <PresentationFormat>On-screen Show (4:3)</PresentationFormat>
  <Paragraphs>255</Paragraphs>
  <Slides>41</Slides>
  <Notes>32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41</vt:i4>
      </vt:variant>
    </vt:vector>
  </HeadingPairs>
  <TitlesOfParts>
    <vt:vector size="46" baseType="lpstr">
      <vt:lpstr>Arial</vt:lpstr>
      <vt:lpstr>Calibri</vt:lpstr>
      <vt:lpstr>Comic Sans MS</vt:lpstr>
      <vt:lpstr>Wingdings</vt:lpstr>
      <vt:lpstr>Office Theme</vt:lpstr>
      <vt:lpstr>Jeremiah</vt:lpstr>
      <vt:lpstr>PowerPoint Presentation</vt:lpstr>
      <vt:lpstr>Jeremiah’s Social Life (Jer 16)      He lived God’s message!</vt:lpstr>
      <vt:lpstr>Jeremiah’s message to the Jews</vt:lpstr>
      <vt:lpstr>“Prophet to the Nations” (1:5)</vt:lpstr>
      <vt:lpstr>Jeremiah had no credibility (1:13-17)</vt:lpstr>
      <vt:lpstr>2</vt:lpstr>
      <vt:lpstr>Jeremiah’s writings</vt:lpstr>
      <vt:lpstr>Exodus 34:6-7</vt:lpstr>
      <vt:lpstr>God’s Undeserved Mercy</vt:lpstr>
      <vt:lpstr>God Cannot work with Unrepentant Sinners</vt:lpstr>
      <vt:lpstr>Jeremiah 2:32-37</vt:lpstr>
      <vt:lpstr>Jeremiah 3:1-3</vt:lpstr>
      <vt:lpstr>Jeremiah 3:8-14</vt:lpstr>
      <vt:lpstr>Jeremiah 6:12-15</vt:lpstr>
      <vt:lpstr>Jeremiah 8:6-12</vt:lpstr>
      <vt:lpstr>Jeremiah’s message to the Jews</vt:lpstr>
      <vt:lpstr>Jeremiah 17:1-4 </vt:lpstr>
      <vt:lpstr>Jeremiah 4:4 </vt:lpstr>
      <vt:lpstr>Jeremiah 6:22-24 </vt:lpstr>
      <vt:lpstr>Jews’ Religion had become                Formal and Legal    They had cooperated with Josiah’s reforms</vt:lpstr>
      <vt:lpstr>The Jews trusted in their Circumcision to save them</vt:lpstr>
      <vt:lpstr>PowerPoint Presentation</vt:lpstr>
      <vt:lpstr>Don’t let our memorial service become a formal, legal service that has no impact on our lives!</vt:lpstr>
      <vt:lpstr>Why didn’t Josiah’s reformation work?</vt:lpstr>
      <vt:lpstr>Exodus 34:6-7</vt:lpstr>
      <vt:lpstr>Jeremiah 2:7-11</vt:lpstr>
      <vt:lpstr>Jeremiah 4:22</vt:lpstr>
      <vt:lpstr>Jeremiah 9:2-6</vt:lpstr>
      <vt:lpstr>Jeremiah 22:15-16</vt:lpstr>
      <vt:lpstr>We must get to know God so we  can live like him!</vt:lpstr>
      <vt:lpstr>Why Turn to Idols? </vt:lpstr>
      <vt:lpstr>Jeremiah 24:5-7</vt:lpstr>
      <vt:lpstr>Jeremiah 31:33-34</vt:lpstr>
      <vt:lpstr>Jeremiah 9:23-24 </vt:lpstr>
      <vt:lpstr>God has chosen us to be members of His family forever!</vt:lpstr>
      <vt:lpstr>Ephesians 3:14-21</vt:lpstr>
      <vt:lpstr>PowerPoint Presentation</vt:lpstr>
      <vt:lpstr>PowerPoint Presentation</vt:lpstr>
      <vt:lpstr>2</vt:lpstr>
      <vt:lpstr>2</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Jim</dc:creator>
  <cp:lastModifiedBy>Jim</cp:lastModifiedBy>
  <cp:revision>75</cp:revision>
  <dcterms:created xsi:type="dcterms:W3CDTF">2010-08-16T17:29:37Z</dcterms:created>
  <dcterms:modified xsi:type="dcterms:W3CDTF">2013-04-15T23:53:00Z</dcterms:modified>
</cp:coreProperties>
</file>