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05" r:id="rId2"/>
    <p:sldId id="309" r:id="rId3"/>
    <p:sldId id="310" r:id="rId4"/>
    <p:sldId id="311" r:id="rId5"/>
    <p:sldId id="327" r:id="rId6"/>
    <p:sldId id="326" r:id="rId7"/>
    <p:sldId id="324" r:id="rId8"/>
    <p:sldId id="344" r:id="rId9"/>
    <p:sldId id="330" r:id="rId10"/>
    <p:sldId id="331" r:id="rId11"/>
    <p:sldId id="329" r:id="rId12"/>
    <p:sldId id="323" r:id="rId13"/>
    <p:sldId id="315" r:id="rId14"/>
    <p:sldId id="316" r:id="rId15"/>
    <p:sldId id="317" r:id="rId16"/>
    <p:sldId id="318" r:id="rId17"/>
    <p:sldId id="319" r:id="rId18"/>
    <p:sldId id="320" r:id="rId19"/>
    <p:sldId id="321" r:id="rId20"/>
    <p:sldId id="322" r:id="rId21"/>
    <p:sldId id="277" r:id="rId22"/>
    <p:sldId id="333" r:id="rId23"/>
    <p:sldId id="312" r:id="rId24"/>
    <p:sldId id="313" r:id="rId25"/>
    <p:sldId id="278" r:id="rId26"/>
    <p:sldId id="279" r:id="rId27"/>
    <p:sldId id="334" r:id="rId28"/>
    <p:sldId id="280" r:id="rId29"/>
    <p:sldId id="281" r:id="rId30"/>
    <p:sldId id="282" r:id="rId31"/>
    <p:sldId id="283" r:id="rId32"/>
    <p:sldId id="347" r:id="rId33"/>
    <p:sldId id="284" r:id="rId34"/>
    <p:sldId id="285" r:id="rId35"/>
    <p:sldId id="286" r:id="rId36"/>
    <p:sldId id="346" r:id="rId37"/>
    <p:sldId id="314" r:id="rId38"/>
    <p:sldId id="287" r:id="rId39"/>
    <p:sldId id="335" r:id="rId40"/>
    <p:sldId id="345" r:id="rId41"/>
    <p:sldId id="276" r:id="rId42"/>
    <p:sldId id="288" r:id="rId43"/>
    <p:sldId id="298" r:id="rId44"/>
    <p:sldId id="306" r:id="rId45"/>
    <p:sldId id="294" r:id="rId46"/>
    <p:sldId id="296" r:id="rId47"/>
    <p:sldId id="295" r:id="rId48"/>
    <p:sldId id="30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4/13/2013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extLst>
      <p:ext uri="{BB962C8B-B14F-4D97-AF65-F5344CB8AC3E}">
        <p14:creationId xmlns:p14="http://schemas.microsoft.com/office/powerpoint/2010/main" val="3983727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29</a:t>
            </a:fld>
            <a:endParaRPr lang="en-US"/>
          </a:p>
        </p:txBody>
      </p:sp>
    </p:spTree>
    <p:extLst>
      <p:ext uri="{BB962C8B-B14F-4D97-AF65-F5344CB8AC3E}">
        <p14:creationId xmlns:p14="http://schemas.microsoft.com/office/powerpoint/2010/main" val="2985997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30</a:t>
            </a:fld>
            <a:endParaRPr lang="en-US"/>
          </a:p>
        </p:txBody>
      </p:sp>
    </p:spTree>
    <p:extLst>
      <p:ext uri="{BB962C8B-B14F-4D97-AF65-F5344CB8AC3E}">
        <p14:creationId xmlns:p14="http://schemas.microsoft.com/office/powerpoint/2010/main" val="2158559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31</a:t>
            </a:fld>
            <a:endParaRPr lang="en-US"/>
          </a:p>
        </p:txBody>
      </p:sp>
    </p:spTree>
    <p:extLst>
      <p:ext uri="{BB962C8B-B14F-4D97-AF65-F5344CB8AC3E}">
        <p14:creationId xmlns:p14="http://schemas.microsoft.com/office/powerpoint/2010/main" val="1266825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32</a:t>
            </a:fld>
            <a:endParaRPr lang="en-US"/>
          </a:p>
        </p:txBody>
      </p:sp>
    </p:spTree>
    <p:extLst>
      <p:ext uri="{BB962C8B-B14F-4D97-AF65-F5344CB8AC3E}">
        <p14:creationId xmlns:p14="http://schemas.microsoft.com/office/powerpoint/2010/main" val="602631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33</a:t>
            </a:fld>
            <a:endParaRPr lang="en-US"/>
          </a:p>
        </p:txBody>
      </p:sp>
    </p:spTree>
    <p:extLst>
      <p:ext uri="{BB962C8B-B14F-4D97-AF65-F5344CB8AC3E}">
        <p14:creationId xmlns:p14="http://schemas.microsoft.com/office/powerpoint/2010/main" val="2223579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34</a:t>
            </a:fld>
            <a:endParaRPr lang="en-US"/>
          </a:p>
        </p:txBody>
      </p:sp>
    </p:spTree>
    <p:extLst>
      <p:ext uri="{BB962C8B-B14F-4D97-AF65-F5344CB8AC3E}">
        <p14:creationId xmlns:p14="http://schemas.microsoft.com/office/powerpoint/2010/main" val="1224356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35</a:t>
            </a:fld>
            <a:endParaRPr lang="en-US"/>
          </a:p>
        </p:txBody>
      </p:sp>
    </p:spTree>
    <p:extLst>
      <p:ext uri="{BB962C8B-B14F-4D97-AF65-F5344CB8AC3E}">
        <p14:creationId xmlns:p14="http://schemas.microsoft.com/office/powerpoint/2010/main" val="480045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36</a:t>
            </a:fld>
            <a:endParaRPr lang="en-US"/>
          </a:p>
        </p:txBody>
      </p:sp>
    </p:spTree>
    <p:extLst>
      <p:ext uri="{BB962C8B-B14F-4D97-AF65-F5344CB8AC3E}">
        <p14:creationId xmlns:p14="http://schemas.microsoft.com/office/powerpoint/2010/main" val="4280945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38</a:t>
            </a:fld>
            <a:endParaRPr lang="en-US"/>
          </a:p>
        </p:txBody>
      </p:sp>
    </p:spTree>
    <p:extLst>
      <p:ext uri="{BB962C8B-B14F-4D97-AF65-F5344CB8AC3E}">
        <p14:creationId xmlns:p14="http://schemas.microsoft.com/office/powerpoint/2010/main" val="1073547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41</a:t>
            </a:fld>
            <a:endParaRPr lang="en-US"/>
          </a:p>
        </p:txBody>
      </p:sp>
    </p:spTree>
    <p:extLst>
      <p:ext uri="{BB962C8B-B14F-4D97-AF65-F5344CB8AC3E}">
        <p14:creationId xmlns:p14="http://schemas.microsoft.com/office/powerpoint/2010/main" val="313085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extLst>
      <p:ext uri="{BB962C8B-B14F-4D97-AF65-F5344CB8AC3E}">
        <p14:creationId xmlns:p14="http://schemas.microsoft.com/office/powerpoint/2010/main" val="3860607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42</a:t>
            </a:fld>
            <a:endParaRPr lang="en-US"/>
          </a:p>
        </p:txBody>
      </p:sp>
    </p:spTree>
    <p:extLst>
      <p:ext uri="{BB962C8B-B14F-4D97-AF65-F5344CB8AC3E}">
        <p14:creationId xmlns:p14="http://schemas.microsoft.com/office/powerpoint/2010/main" val="3338857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43</a:t>
            </a:fld>
            <a:endParaRPr lang="en-US"/>
          </a:p>
        </p:txBody>
      </p:sp>
    </p:spTree>
    <p:extLst>
      <p:ext uri="{BB962C8B-B14F-4D97-AF65-F5344CB8AC3E}">
        <p14:creationId xmlns:p14="http://schemas.microsoft.com/office/powerpoint/2010/main" val="2285367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44</a:t>
            </a:fld>
            <a:endParaRPr lang="en-US"/>
          </a:p>
        </p:txBody>
      </p:sp>
    </p:spTree>
    <p:extLst>
      <p:ext uri="{BB962C8B-B14F-4D97-AF65-F5344CB8AC3E}">
        <p14:creationId xmlns:p14="http://schemas.microsoft.com/office/powerpoint/2010/main" val="93526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45</a:t>
            </a:fld>
            <a:endParaRPr lang="en-US"/>
          </a:p>
        </p:txBody>
      </p:sp>
    </p:spTree>
    <p:extLst>
      <p:ext uri="{BB962C8B-B14F-4D97-AF65-F5344CB8AC3E}">
        <p14:creationId xmlns:p14="http://schemas.microsoft.com/office/powerpoint/2010/main" val="3332328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46</a:t>
            </a:fld>
            <a:endParaRPr lang="en-US"/>
          </a:p>
        </p:txBody>
      </p:sp>
    </p:spTree>
    <p:extLst>
      <p:ext uri="{BB962C8B-B14F-4D97-AF65-F5344CB8AC3E}">
        <p14:creationId xmlns:p14="http://schemas.microsoft.com/office/powerpoint/2010/main" val="3300721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47</a:t>
            </a:fld>
            <a:endParaRPr lang="en-US"/>
          </a:p>
        </p:txBody>
      </p:sp>
    </p:spTree>
    <p:extLst>
      <p:ext uri="{BB962C8B-B14F-4D97-AF65-F5344CB8AC3E}">
        <p14:creationId xmlns:p14="http://schemas.microsoft.com/office/powerpoint/2010/main" val="1539094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48</a:t>
            </a:fld>
            <a:endParaRPr lang="en-US"/>
          </a:p>
        </p:txBody>
      </p:sp>
    </p:spTree>
    <p:extLst>
      <p:ext uri="{BB962C8B-B14F-4D97-AF65-F5344CB8AC3E}">
        <p14:creationId xmlns:p14="http://schemas.microsoft.com/office/powerpoint/2010/main" val="308878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extLst>
      <p:ext uri="{BB962C8B-B14F-4D97-AF65-F5344CB8AC3E}">
        <p14:creationId xmlns:p14="http://schemas.microsoft.com/office/powerpoint/2010/main" val="15083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extLst>
      <p:ext uri="{BB962C8B-B14F-4D97-AF65-F5344CB8AC3E}">
        <p14:creationId xmlns:p14="http://schemas.microsoft.com/office/powerpoint/2010/main" val="2884261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extLst>
      <p:ext uri="{BB962C8B-B14F-4D97-AF65-F5344CB8AC3E}">
        <p14:creationId xmlns:p14="http://schemas.microsoft.com/office/powerpoint/2010/main" val="1808999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25</a:t>
            </a:fld>
            <a:endParaRPr lang="en-US"/>
          </a:p>
        </p:txBody>
      </p:sp>
    </p:spTree>
    <p:extLst>
      <p:ext uri="{BB962C8B-B14F-4D97-AF65-F5344CB8AC3E}">
        <p14:creationId xmlns:p14="http://schemas.microsoft.com/office/powerpoint/2010/main" val="342281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26</a:t>
            </a:fld>
            <a:endParaRPr lang="en-US"/>
          </a:p>
        </p:txBody>
      </p:sp>
    </p:spTree>
    <p:extLst>
      <p:ext uri="{BB962C8B-B14F-4D97-AF65-F5344CB8AC3E}">
        <p14:creationId xmlns:p14="http://schemas.microsoft.com/office/powerpoint/2010/main" val="1951372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27</a:t>
            </a:fld>
            <a:endParaRPr lang="en-US"/>
          </a:p>
        </p:txBody>
      </p:sp>
    </p:spTree>
    <p:extLst>
      <p:ext uri="{BB962C8B-B14F-4D97-AF65-F5344CB8AC3E}">
        <p14:creationId xmlns:p14="http://schemas.microsoft.com/office/powerpoint/2010/main" val="1401236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extLst>
      <p:ext uri="{BB962C8B-B14F-4D97-AF65-F5344CB8AC3E}">
        <p14:creationId xmlns:p14="http://schemas.microsoft.com/office/powerpoint/2010/main" val="1472183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4/13/2013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4/13/2013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4/13/2013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4/13/2013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4/13/2013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4/13/2013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4/13/2013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4/13/2013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4/13/2013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4/13/2013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4/13/2013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4/13/2013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304800"/>
            <a:ext cx="4267200" cy="1470025"/>
          </a:xfrm>
        </p:spPr>
        <p:txBody>
          <a:bodyPr/>
          <a:lstStyle/>
          <a:p>
            <a:pPr eaLnBrk="1" hangingPunct="1"/>
            <a:r>
              <a:rPr lang="en-US" sz="6600" b="1" dirty="0" smtClean="0">
                <a:solidFill>
                  <a:srgbClr val="FF3300"/>
                </a:solidFill>
              </a:rPr>
              <a:t>Jeremiah</a:t>
            </a:r>
          </a:p>
        </p:txBody>
      </p:sp>
      <p:pic>
        <p:nvPicPr>
          <p:cNvPr id="2051" name="Picture 4"/>
          <p:cNvPicPr>
            <a:picLocks noChangeAspect="1" noChangeArrowheads="1"/>
          </p:cNvPicPr>
          <p:nvPr/>
        </p:nvPicPr>
        <p:blipFill>
          <a:blip r:embed="rId2" cstate="print"/>
          <a:srcRect t="17392" r="1442" b="1450"/>
          <a:stretch>
            <a:fillRect/>
          </a:stretch>
        </p:blipFill>
        <p:spPr bwMode="auto">
          <a:xfrm>
            <a:off x="457200" y="2362200"/>
            <a:ext cx="3581400" cy="4267200"/>
          </a:xfrm>
          <a:prstGeom prst="rect">
            <a:avLst/>
          </a:prstGeom>
          <a:noFill/>
          <a:ln w="9525">
            <a:noFill/>
            <a:miter lim="800000"/>
            <a:headEnd/>
            <a:tailEnd/>
          </a:ln>
        </p:spPr>
      </p:pic>
      <p:sp>
        <p:nvSpPr>
          <p:cNvPr id="5" name="Rectangle 2"/>
          <p:cNvSpPr txBox="1">
            <a:spLocks noChangeArrowheads="1"/>
          </p:cNvSpPr>
          <p:nvPr/>
        </p:nvSpPr>
        <p:spPr bwMode="auto">
          <a:xfrm>
            <a:off x="76200" y="838200"/>
            <a:ext cx="4191000" cy="1447800"/>
          </a:xfrm>
          <a:prstGeom prst="rect">
            <a:avLst/>
          </a:prstGeom>
          <a:noFill/>
          <a:ln w="9525">
            <a:noFill/>
            <a:miter lim="800000"/>
            <a:headEnd/>
            <a:tailEnd/>
          </a:ln>
        </p:spPr>
        <p:txBody>
          <a:bodyPr anchor="ctr"/>
          <a:lstStyle/>
          <a:p>
            <a:pPr algn="ctr">
              <a:lnSpc>
                <a:spcPts val="4800"/>
              </a:lnSpc>
              <a:defRPr/>
            </a:pPr>
            <a:r>
              <a:rPr lang="en-US" sz="4400" b="1" kern="0" dirty="0" smtClean="0">
                <a:solidFill>
                  <a:srgbClr val="0000CC"/>
                </a:solidFill>
                <a:latin typeface="Comic Sans MS" pitchFamily="66" charset="0"/>
                <a:ea typeface="+mj-ea"/>
                <a:cs typeface="+mj-cs"/>
              </a:rPr>
              <a:t>Change before the end begins</a:t>
            </a:r>
            <a:endParaRPr lang="en-US" sz="4400" b="1" kern="0" dirty="0">
              <a:solidFill>
                <a:srgbClr val="0000CC"/>
              </a:solidFill>
              <a:latin typeface="Comic Sans MS" pitchFamily="66" charset="0"/>
              <a:ea typeface="+mj-ea"/>
              <a:cs typeface="+mj-cs"/>
            </a:endParaRPr>
          </a:p>
        </p:txBody>
      </p:sp>
      <p:pic>
        <p:nvPicPr>
          <p:cNvPr id="5122" name="Picture 2" descr="https://encrypted-tbn1.google.com/images?q=tbn:ANd9GcSoEf2vsEAkgk09EAXk-68V-_LC-fmYQFx7M4bVr7NymJmI3K6isw"/>
          <p:cNvPicPr>
            <a:picLocks noChangeAspect="1" noChangeArrowheads="1"/>
          </p:cNvPicPr>
          <p:nvPr/>
        </p:nvPicPr>
        <p:blipFill>
          <a:blip r:embed="rId3" cstate="print"/>
          <a:srcRect/>
          <a:stretch>
            <a:fillRect/>
          </a:stretch>
        </p:blipFill>
        <p:spPr bwMode="auto">
          <a:xfrm>
            <a:off x="4419600" y="304800"/>
            <a:ext cx="4447386" cy="2895600"/>
          </a:xfrm>
          <a:prstGeom prst="rect">
            <a:avLst/>
          </a:prstGeom>
          <a:noFill/>
        </p:spPr>
      </p:pic>
      <p:sp>
        <p:nvSpPr>
          <p:cNvPr id="7" name="Rectangle 2"/>
          <p:cNvSpPr txBox="1">
            <a:spLocks noChangeArrowheads="1"/>
          </p:cNvSpPr>
          <p:nvPr/>
        </p:nvSpPr>
        <p:spPr bwMode="auto">
          <a:xfrm>
            <a:off x="5105400" y="3505200"/>
            <a:ext cx="3352800" cy="2819400"/>
          </a:xfrm>
          <a:prstGeom prst="rect">
            <a:avLst/>
          </a:prstGeom>
          <a:noFill/>
          <a:ln w="9525">
            <a:noFill/>
            <a:miter lim="800000"/>
            <a:headEnd/>
            <a:tailEnd/>
          </a:ln>
        </p:spPr>
        <p:txBody>
          <a:bodyPr anchor="ctr"/>
          <a:lstStyle/>
          <a:p>
            <a:pPr algn="ctr">
              <a:lnSpc>
                <a:spcPts val="4800"/>
              </a:lnSpc>
              <a:defRPr/>
            </a:pPr>
            <a:r>
              <a:rPr lang="en-US" sz="4400" b="1" kern="0" dirty="0" smtClean="0">
                <a:solidFill>
                  <a:srgbClr val="00B050"/>
                </a:solidFill>
                <a:latin typeface="Comic Sans MS" pitchFamily="66" charset="0"/>
                <a:ea typeface="+mj-ea"/>
                <a:cs typeface="+mj-cs"/>
              </a:rPr>
              <a:t>Class 3: Jeremiah’s struggle with God</a:t>
            </a:r>
            <a:endParaRPr lang="en-US" sz="4400" b="1" kern="0" dirty="0">
              <a:solidFill>
                <a:srgbClr val="00B050"/>
              </a:solidFill>
              <a:latin typeface="Comic Sans MS" pitchFamily="66"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914400"/>
            <a:ext cx="8229600" cy="914400"/>
          </a:xfrm>
        </p:spPr>
        <p:txBody>
          <a:bodyPr>
            <a:noAutofit/>
          </a:bodyPr>
          <a:lstStyle/>
          <a:p>
            <a:r>
              <a:rPr lang="en-US" sz="4800" b="1" dirty="0" smtClean="0">
                <a:solidFill>
                  <a:srgbClr val="663300"/>
                </a:solidFill>
              </a:rPr>
              <a:t>Jeremiah 23:16-17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295400" y="1905000"/>
            <a:ext cx="6477000" cy="3352800"/>
          </a:xfrm>
        </p:spPr>
        <p:txBody>
          <a:bodyPr>
            <a:normAutofit fontScale="77500" lnSpcReduction="20000"/>
          </a:bodyPr>
          <a:lstStyle/>
          <a:p>
            <a:pPr marL="0" indent="231775">
              <a:buNone/>
            </a:pPr>
            <a:r>
              <a:rPr lang="en-US" dirty="0" smtClean="0"/>
              <a:t>16  Thus says the LORD of hosts: "Do not listen to the words of the </a:t>
            </a:r>
            <a:r>
              <a:rPr lang="en-US" b="1" dirty="0" smtClean="0">
                <a:solidFill>
                  <a:srgbClr val="0000CC"/>
                </a:solidFill>
              </a:rPr>
              <a:t>prophets</a:t>
            </a:r>
            <a:r>
              <a:rPr lang="en-US" dirty="0" smtClean="0"/>
              <a:t> who prophesy to you. They make you worthless; </a:t>
            </a:r>
            <a:r>
              <a:rPr lang="en-US" dirty="0" smtClean="0">
                <a:solidFill>
                  <a:srgbClr val="0000CC"/>
                </a:solidFill>
              </a:rPr>
              <a:t>they speak a vision of their own heart</a:t>
            </a:r>
            <a:r>
              <a:rPr lang="en-US" dirty="0" smtClean="0"/>
              <a:t>, not from the mouth of the LORD.</a:t>
            </a:r>
          </a:p>
          <a:p>
            <a:pPr marL="0" indent="231775">
              <a:buNone/>
            </a:pPr>
            <a:r>
              <a:rPr lang="en-US" dirty="0" smtClean="0"/>
              <a:t>17  </a:t>
            </a:r>
            <a:r>
              <a:rPr lang="en-US" dirty="0" smtClean="0">
                <a:solidFill>
                  <a:srgbClr val="0000CC"/>
                </a:solidFill>
              </a:rPr>
              <a:t>They continually say to those who despise Me, 'The LORD has said, "You shall have </a:t>
            </a:r>
            <a:r>
              <a:rPr lang="en-US" smtClean="0">
                <a:solidFill>
                  <a:srgbClr val="0000CC"/>
                </a:solidFill>
              </a:rPr>
              <a:t>peace"'; </a:t>
            </a:r>
            <a:r>
              <a:rPr lang="en-US" dirty="0" smtClean="0">
                <a:solidFill>
                  <a:srgbClr val="0000CC"/>
                </a:solidFill>
              </a:rPr>
              <a:t>and to everyone who walks according to the dictates of his own heart, they say, 'No evil shall come upon you.‘”</a:t>
            </a:r>
          </a:p>
        </p:txBody>
      </p:sp>
      <p:sp>
        <p:nvSpPr>
          <p:cNvPr id="4100" name="Text Box 5"/>
          <p:cNvSpPr txBox="1">
            <a:spLocks noChangeArrowheads="1"/>
          </p:cNvSpPr>
          <p:nvPr/>
        </p:nvSpPr>
        <p:spPr bwMode="auto">
          <a:xfrm>
            <a:off x="914400" y="5181600"/>
            <a:ext cx="70104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7030A0"/>
                </a:solidFill>
                <a:latin typeface="Comic Sans MS" pitchFamily="66" charset="0"/>
              </a:rPr>
              <a:t>These false prophets fooled the people &amp; even had Jeremiah wondering</a:t>
            </a:r>
          </a:p>
        </p:txBody>
      </p:sp>
      <p:sp>
        <p:nvSpPr>
          <p:cNvPr id="6" name="Rectangle 5"/>
          <p:cNvSpPr/>
          <p:nvPr/>
        </p:nvSpPr>
        <p:spPr>
          <a:xfrm>
            <a:off x="2057400" y="0"/>
            <a:ext cx="4689874" cy="461665"/>
          </a:xfrm>
          <a:prstGeom prst="rect">
            <a:avLst/>
          </a:prstGeom>
        </p:spPr>
        <p:txBody>
          <a:bodyPr wrap="none">
            <a:spAutoFit/>
          </a:bodyPr>
          <a:lstStyle/>
          <a:p>
            <a:r>
              <a:rPr lang="en-US" sz="2400" b="1" dirty="0" smtClean="0">
                <a:solidFill>
                  <a:srgbClr val="FF0000"/>
                </a:solidFill>
              </a:rPr>
              <a:t>The False Prophets predicted Peace</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533400"/>
            <a:ext cx="8229600" cy="914400"/>
          </a:xfrm>
        </p:spPr>
        <p:txBody>
          <a:bodyPr>
            <a:noAutofit/>
          </a:bodyPr>
          <a:lstStyle/>
          <a:p>
            <a:r>
              <a:rPr lang="en-US" sz="4800" b="1" dirty="0" smtClean="0">
                <a:solidFill>
                  <a:srgbClr val="663300"/>
                </a:solidFill>
              </a:rPr>
              <a:t>Ezekiel 13:4-10 </a:t>
            </a:r>
            <a:r>
              <a:rPr lang="en-US" sz="2800" b="1" dirty="0" smtClean="0">
                <a:solidFill>
                  <a:srgbClr val="663300"/>
                </a:solidFill>
              </a:rPr>
              <a:t>(6</a:t>
            </a:r>
            <a:r>
              <a:rPr lang="en-US" sz="2800" b="1" baseline="30000" dirty="0" smtClean="0">
                <a:solidFill>
                  <a:srgbClr val="663300"/>
                </a:solidFill>
              </a:rPr>
              <a:t>th</a:t>
            </a:r>
            <a:r>
              <a:rPr lang="en-US" sz="2800" b="1" dirty="0" smtClean="0">
                <a:solidFill>
                  <a:srgbClr val="663300"/>
                </a:solidFill>
              </a:rPr>
              <a:t> of Zedekiah)</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371600"/>
            <a:ext cx="7162800" cy="4419600"/>
          </a:xfrm>
        </p:spPr>
        <p:txBody>
          <a:bodyPr>
            <a:normAutofit fontScale="55000" lnSpcReduction="20000"/>
          </a:bodyPr>
          <a:lstStyle/>
          <a:p>
            <a:pPr marL="0" indent="231775">
              <a:buNone/>
            </a:pPr>
            <a:r>
              <a:rPr lang="en-US" dirty="0" smtClean="0"/>
              <a:t>4  "O Israel, your </a:t>
            </a:r>
            <a:r>
              <a:rPr lang="en-US" b="1" dirty="0" smtClean="0">
                <a:solidFill>
                  <a:srgbClr val="0000CC"/>
                </a:solidFill>
              </a:rPr>
              <a:t>prophets</a:t>
            </a:r>
            <a:r>
              <a:rPr lang="en-US" dirty="0" smtClean="0"/>
              <a:t> are like foxes in the deserts.</a:t>
            </a:r>
          </a:p>
          <a:p>
            <a:pPr marL="0" indent="231775">
              <a:buNone/>
            </a:pPr>
            <a:r>
              <a:rPr lang="en-US" dirty="0" smtClean="0"/>
              <a:t>5  "You have not gone up into the gaps to build a wall for the house of Israel to stand in battle on the day of the LORD.</a:t>
            </a:r>
          </a:p>
          <a:p>
            <a:pPr marL="0" indent="231775">
              <a:buNone/>
            </a:pPr>
            <a:r>
              <a:rPr lang="en-US" dirty="0" smtClean="0"/>
              <a:t>6  "They have </a:t>
            </a:r>
            <a:r>
              <a:rPr lang="en-US" b="1" dirty="0" smtClean="0">
                <a:solidFill>
                  <a:srgbClr val="0000CC"/>
                </a:solidFill>
              </a:rPr>
              <a:t>envisioned futility and false divination</a:t>
            </a:r>
            <a:r>
              <a:rPr lang="en-US" dirty="0" smtClean="0"/>
              <a:t>, saying, 'Thus says the LORD!' But the LORD has not sent them; yet they hope that the word may be confirmed.</a:t>
            </a:r>
          </a:p>
          <a:p>
            <a:pPr marL="0" indent="231775">
              <a:buNone/>
            </a:pPr>
            <a:r>
              <a:rPr lang="en-US" dirty="0" smtClean="0"/>
              <a:t>7  "Have you not seen a futile vision, and have you not spoken false divination? </a:t>
            </a:r>
            <a:r>
              <a:rPr lang="en-US" b="1" dirty="0" smtClean="0">
                <a:solidFill>
                  <a:srgbClr val="0000CC"/>
                </a:solidFill>
              </a:rPr>
              <a:t>You say, 'The LORD says,' but I have not spoken."</a:t>
            </a:r>
          </a:p>
          <a:p>
            <a:pPr marL="0" indent="231775">
              <a:buNone/>
            </a:pPr>
            <a:r>
              <a:rPr lang="en-US" dirty="0" smtClean="0"/>
              <a:t>8  Therefore thus says the Lord GOD: "Because you have spoken nonsense and envisioned lies, therefore I am indeed against you," says the Lord GOD.</a:t>
            </a:r>
          </a:p>
          <a:p>
            <a:pPr marL="0" indent="231775">
              <a:buNone/>
            </a:pPr>
            <a:r>
              <a:rPr lang="en-US" dirty="0" smtClean="0"/>
              <a:t>9  "My hand will be against the prophets who envision futility and who divine lies; they shall not be in the assembly of My people, nor be written in the record of the house of Israel, nor shall they enter into the land of Israel. Then you shall know that I am the Lord GOD.</a:t>
            </a:r>
          </a:p>
          <a:p>
            <a:pPr marL="0" indent="231775">
              <a:buNone/>
            </a:pPr>
            <a:r>
              <a:rPr lang="en-US" dirty="0" smtClean="0"/>
              <a:t>10  "Because, indeed, because </a:t>
            </a:r>
            <a:r>
              <a:rPr lang="en-US" b="1" dirty="0" smtClean="0">
                <a:solidFill>
                  <a:srgbClr val="0000CC"/>
                </a:solidFill>
              </a:rPr>
              <a:t>they have seduced My people, saying, 'Peace!' when there is no peace</a:t>
            </a:r>
            <a:endParaRPr lang="en-US" dirty="0" smtClean="0"/>
          </a:p>
          <a:p>
            <a:pPr marL="0" indent="231775">
              <a:buNone/>
            </a:pPr>
            <a:endParaRPr lang="en-US" dirty="0" smtClean="0"/>
          </a:p>
        </p:txBody>
      </p:sp>
      <p:sp>
        <p:nvSpPr>
          <p:cNvPr id="4100" name="Text Box 5"/>
          <p:cNvSpPr txBox="1">
            <a:spLocks noChangeArrowheads="1"/>
          </p:cNvSpPr>
          <p:nvPr/>
        </p:nvSpPr>
        <p:spPr bwMode="auto">
          <a:xfrm>
            <a:off x="457200" y="5486400"/>
            <a:ext cx="8229600" cy="461665"/>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7030A0"/>
                </a:solidFill>
                <a:latin typeface="Comic Sans MS" pitchFamily="66" charset="0"/>
              </a:rPr>
              <a:t>This was a consistent problem for years!</a:t>
            </a:r>
          </a:p>
        </p:txBody>
      </p:sp>
      <p:sp>
        <p:nvSpPr>
          <p:cNvPr id="6" name="Rectangle 5"/>
          <p:cNvSpPr/>
          <p:nvPr/>
        </p:nvSpPr>
        <p:spPr>
          <a:xfrm>
            <a:off x="2057400" y="0"/>
            <a:ext cx="4689874" cy="461665"/>
          </a:xfrm>
          <a:prstGeom prst="rect">
            <a:avLst/>
          </a:prstGeom>
        </p:spPr>
        <p:txBody>
          <a:bodyPr wrap="none">
            <a:spAutoFit/>
          </a:bodyPr>
          <a:lstStyle/>
          <a:p>
            <a:r>
              <a:rPr lang="en-US" sz="2400" b="1" dirty="0" smtClean="0">
                <a:solidFill>
                  <a:srgbClr val="FF0000"/>
                </a:solidFill>
              </a:rPr>
              <a:t>The False Prophets predicted Peace</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cstate="print"/>
          <a:srcRect l="15417" t="37333" r="59583" b="26667"/>
          <a:stretch>
            <a:fillRect/>
          </a:stretch>
        </p:blipFill>
        <p:spPr bwMode="auto">
          <a:xfrm>
            <a:off x="-152400" y="0"/>
            <a:ext cx="92964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609600"/>
          </a:xfrm>
        </p:spPr>
        <p:txBody>
          <a:bodyPr>
            <a:noAutofit/>
          </a:bodyPr>
          <a:lstStyle/>
          <a:p>
            <a:r>
              <a:rPr lang="en-US" sz="4000" b="1" dirty="0" smtClean="0">
                <a:solidFill>
                  <a:srgbClr val="FF0000"/>
                </a:solidFill>
              </a:rPr>
              <a:t>Jeremiah 6:6-13</a:t>
            </a:r>
          </a:p>
        </p:txBody>
      </p:sp>
      <p:sp>
        <p:nvSpPr>
          <p:cNvPr id="15363" name="Content Placeholder 2"/>
          <p:cNvSpPr>
            <a:spLocks noGrp="1"/>
          </p:cNvSpPr>
          <p:nvPr>
            <p:ph idx="1"/>
          </p:nvPr>
        </p:nvSpPr>
        <p:spPr>
          <a:xfrm>
            <a:off x="457200" y="685800"/>
            <a:ext cx="8229600" cy="5867400"/>
          </a:xfrm>
        </p:spPr>
        <p:txBody>
          <a:bodyPr>
            <a:noAutofit/>
          </a:bodyPr>
          <a:lstStyle/>
          <a:p>
            <a:pPr marL="0" indent="231775">
              <a:buFontTx/>
              <a:buNone/>
            </a:pPr>
            <a:r>
              <a:rPr lang="en-US" sz="2400" dirty="0" smtClean="0"/>
              <a:t>6  For thus has the LORD of hosts said: "Cut down trees, and build a mound against Jerusalem. This is the city to be punished. She is full of oppression in her midst.</a:t>
            </a:r>
          </a:p>
          <a:p>
            <a:pPr marL="0" indent="231775">
              <a:buFontTx/>
              <a:buNone/>
            </a:pPr>
            <a:r>
              <a:rPr lang="en-US" sz="2400" dirty="0" smtClean="0"/>
              <a:t>7  As a fountain wells up with water, so she wells up with her wickedness. Violence and plundering are heard in her. Before Me continually are grief and wounds.</a:t>
            </a:r>
          </a:p>
          <a:p>
            <a:pPr marL="0" indent="231775">
              <a:buFontTx/>
              <a:buNone/>
            </a:pPr>
            <a:r>
              <a:rPr lang="en-US" sz="2400" dirty="0" smtClean="0"/>
              <a:t>8  Be instructed, O Jerusalem, lest My soul depart from you; lest I make you desolate, a land not inhabited."</a:t>
            </a:r>
          </a:p>
          <a:p>
            <a:pPr marL="0" indent="231775">
              <a:buFontTx/>
              <a:buNone/>
            </a:pPr>
            <a:r>
              <a:rPr lang="en-US" sz="2400" dirty="0" smtClean="0"/>
              <a:t>9  Thus says the LORD of hosts: "They shall thoroughly glean as a vine the remnant of Israel; as a grape-gatherer, put your hand back into the branches."</a:t>
            </a:r>
          </a:p>
          <a:p>
            <a:pPr marL="0" indent="231775">
              <a:buFontTx/>
              <a:buNone/>
            </a:pPr>
            <a:r>
              <a:rPr lang="en-US" sz="2400" dirty="0" smtClean="0"/>
              <a:t>10  To whom shall I speak and give warning, that they may hear? Indeed their ear is uncircumcised, and they cannot give heed. Behold, the word of the LORD is a reproach to them; they have no delight in it.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609600"/>
          </a:xfrm>
        </p:spPr>
        <p:txBody>
          <a:bodyPr>
            <a:normAutofit fontScale="90000"/>
          </a:bodyPr>
          <a:lstStyle/>
          <a:p>
            <a:r>
              <a:rPr lang="en-US" sz="4000" b="1" dirty="0" smtClean="0">
                <a:solidFill>
                  <a:srgbClr val="FF0000"/>
                </a:solidFill>
              </a:rPr>
              <a:t>Jeremiah 6:6-13</a:t>
            </a:r>
          </a:p>
        </p:txBody>
      </p:sp>
      <p:sp>
        <p:nvSpPr>
          <p:cNvPr id="16387" name="Content Placeholder 2"/>
          <p:cNvSpPr>
            <a:spLocks noGrp="1"/>
          </p:cNvSpPr>
          <p:nvPr>
            <p:ph idx="1"/>
          </p:nvPr>
        </p:nvSpPr>
        <p:spPr>
          <a:xfrm>
            <a:off x="457200" y="685800"/>
            <a:ext cx="8229600" cy="5867400"/>
          </a:xfrm>
          <a:solidFill>
            <a:schemeClr val="bg1"/>
          </a:solidFill>
        </p:spPr>
        <p:txBody>
          <a:bodyPr>
            <a:noAutofit/>
          </a:bodyPr>
          <a:lstStyle/>
          <a:p>
            <a:pPr marL="0" indent="231775">
              <a:buFontTx/>
              <a:buNone/>
            </a:pPr>
            <a:r>
              <a:rPr lang="en-US" sz="2400" dirty="0" smtClean="0">
                <a:solidFill>
                  <a:srgbClr val="00B050"/>
                </a:solidFill>
              </a:rPr>
              <a:t>6  For thus has </a:t>
            </a:r>
            <a:r>
              <a:rPr lang="en-US" sz="2400" b="1" dirty="0" smtClean="0">
                <a:solidFill>
                  <a:srgbClr val="00B050"/>
                </a:solidFill>
              </a:rPr>
              <a:t>the LORD of hosts said: </a:t>
            </a:r>
            <a:r>
              <a:rPr lang="en-US" sz="2400" dirty="0" smtClean="0">
                <a:solidFill>
                  <a:srgbClr val="00B050"/>
                </a:solidFill>
              </a:rPr>
              <a:t>"Cut down trees, and build a mound against Jerusalem. This is the city to be punished. She is full of oppression in her midst.</a:t>
            </a:r>
          </a:p>
          <a:p>
            <a:pPr marL="0" indent="231775">
              <a:buFontTx/>
              <a:buNone/>
            </a:pPr>
            <a:r>
              <a:rPr lang="en-US" sz="2400" dirty="0" smtClean="0">
                <a:solidFill>
                  <a:srgbClr val="00B050"/>
                </a:solidFill>
              </a:rPr>
              <a:t>7  As a fountain wells up with water, so she wells up with her wickedness. Violence and plundering are heard in her. Before Me continually are grief and wounds.</a:t>
            </a:r>
          </a:p>
          <a:p>
            <a:pPr marL="0" indent="231775">
              <a:buFontTx/>
              <a:buNone/>
            </a:pPr>
            <a:r>
              <a:rPr lang="en-US" sz="2400" dirty="0" smtClean="0">
                <a:solidFill>
                  <a:srgbClr val="00B050"/>
                </a:solidFill>
              </a:rPr>
              <a:t>8  Be instructed, O Jerusalem, lest My soul depart from you; lest I make you desolate, a land not inhabited."</a:t>
            </a:r>
          </a:p>
          <a:p>
            <a:pPr marL="0" indent="231775">
              <a:buFontTx/>
              <a:buNone/>
            </a:pPr>
            <a:r>
              <a:rPr lang="en-US" sz="2400" dirty="0" smtClean="0">
                <a:solidFill>
                  <a:srgbClr val="00B050"/>
                </a:solidFill>
              </a:rPr>
              <a:t>9  Thus </a:t>
            </a:r>
            <a:r>
              <a:rPr lang="en-US" sz="2400" b="1" dirty="0" smtClean="0">
                <a:solidFill>
                  <a:srgbClr val="00B050"/>
                </a:solidFill>
              </a:rPr>
              <a:t>says the LORD of hosts: </a:t>
            </a:r>
            <a:r>
              <a:rPr lang="en-US" sz="2400" dirty="0" smtClean="0">
                <a:solidFill>
                  <a:srgbClr val="00B050"/>
                </a:solidFill>
              </a:rPr>
              <a:t>"They shall thoroughly glean as a vine the remnant of Israel; as a grape-gatherer, put your hand back into the branches."</a:t>
            </a:r>
          </a:p>
          <a:p>
            <a:pPr marL="0" indent="231775">
              <a:buFontTx/>
              <a:buNone/>
            </a:pPr>
            <a:r>
              <a:rPr lang="en-US" sz="2400" dirty="0" smtClean="0">
                <a:solidFill>
                  <a:srgbClr val="0000CC"/>
                </a:solidFill>
              </a:rPr>
              <a:t>10  To whom shall I speak and give warning, that they may hear? Indeed their ear is uncircumcised, and they cannot give heed. Behold, the word of the LORD is a reproach to them; they have no delight in it.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52400"/>
            <a:ext cx="8229600" cy="609600"/>
          </a:xfrm>
        </p:spPr>
        <p:txBody>
          <a:bodyPr>
            <a:normAutofit fontScale="90000"/>
          </a:bodyPr>
          <a:lstStyle/>
          <a:p>
            <a:r>
              <a:rPr lang="en-US" sz="4000" b="1" dirty="0" smtClean="0">
                <a:solidFill>
                  <a:srgbClr val="FF0000"/>
                </a:solidFill>
              </a:rPr>
              <a:t>Jeremiah 6:6-13</a:t>
            </a:r>
          </a:p>
        </p:txBody>
      </p:sp>
      <p:sp>
        <p:nvSpPr>
          <p:cNvPr id="17411" name="Content Placeholder 2"/>
          <p:cNvSpPr>
            <a:spLocks noGrp="1"/>
          </p:cNvSpPr>
          <p:nvPr>
            <p:ph idx="1"/>
          </p:nvPr>
        </p:nvSpPr>
        <p:spPr>
          <a:xfrm>
            <a:off x="457200" y="838200"/>
            <a:ext cx="8229600" cy="5410200"/>
          </a:xfrm>
        </p:spPr>
        <p:txBody>
          <a:bodyPr>
            <a:normAutofit/>
          </a:bodyPr>
          <a:lstStyle/>
          <a:p>
            <a:pPr marL="0" indent="231775">
              <a:buFontTx/>
              <a:buNone/>
            </a:pPr>
            <a:r>
              <a:rPr lang="en-US" sz="2800" dirty="0" smtClean="0"/>
              <a:t>11  Therefore I am full of the fury of the LORD. I am weary of holding it in. "I will pour it out on the children outside, and on the assembly of young men together; for even the husband shall be taken with the wife, the aged with him who is full of days.</a:t>
            </a:r>
          </a:p>
          <a:p>
            <a:pPr marL="0" indent="231775">
              <a:buFontTx/>
              <a:buNone/>
            </a:pPr>
            <a:r>
              <a:rPr lang="en-US" sz="2800" dirty="0" smtClean="0"/>
              <a:t>12  And their houses shall be turned over to others, fields and wives together; for I will stretch out My hand against the inhabitants of the land," says the LORD.</a:t>
            </a:r>
          </a:p>
          <a:p>
            <a:pPr marL="0" indent="231775">
              <a:buFontTx/>
              <a:buNone/>
            </a:pPr>
            <a:r>
              <a:rPr lang="en-US" sz="2800" dirty="0" smtClean="0"/>
              <a:t> 13  "Because from the least of them even to the greatest of them, everyone is given to covetousness; and from the prophet even to the priest, everyone deals falsely.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228600"/>
            <a:ext cx="8229600" cy="609600"/>
          </a:xfrm>
        </p:spPr>
        <p:txBody>
          <a:bodyPr>
            <a:normAutofit fontScale="90000"/>
          </a:bodyPr>
          <a:lstStyle/>
          <a:p>
            <a:r>
              <a:rPr lang="en-US" sz="4000" b="1" dirty="0" smtClean="0">
                <a:solidFill>
                  <a:srgbClr val="FF0000"/>
                </a:solidFill>
              </a:rPr>
              <a:t>Jeremiah 6:6-13</a:t>
            </a:r>
          </a:p>
        </p:txBody>
      </p:sp>
      <p:sp>
        <p:nvSpPr>
          <p:cNvPr id="18435" name="Content Placeholder 2"/>
          <p:cNvSpPr>
            <a:spLocks noGrp="1"/>
          </p:cNvSpPr>
          <p:nvPr>
            <p:ph idx="1"/>
          </p:nvPr>
        </p:nvSpPr>
        <p:spPr>
          <a:xfrm>
            <a:off x="457200" y="914400"/>
            <a:ext cx="8229600" cy="5562600"/>
          </a:xfrm>
        </p:spPr>
        <p:txBody>
          <a:bodyPr>
            <a:noAutofit/>
          </a:bodyPr>
          <a:lstStyle/>
          <a:p>
            <a:pPr marL="0" indent="231775">
              <a:buFontTx/>
              <a:buNone/>
            </a:pPr>
            <a:r>
              <a:rPr lang="en-US" sz="2800" dirty="0" smtClean="0">
                <a:solidFill>
                  <a:srgbClr val="0000CC"/>
                </a:solidFill>
              </a:rPr>
              <a:t>11  Therefore I am full of the fury of the LORD. I am weary of holding it in. </a:t>
            </a:r>
            <a:r>
              <a:rPr lang="en-US" sz="2800" dirty="0" smtClean="0">
                <a:solidFill>
                  <a:srgbClr val="00B050"/>
                </a:solidFill>
              </a:rPr>
              <a:t>"I will pour it out on the children outside, and on the assembly of young men together; for even the husband shall be taken with the wife, the aged with him who is full of days.</a:t>
            </a:r>
          </a:p>
          <a:p>
            <a:pPr marL="0" indent="231775">
              <a:buFontTx/>
              <a:buNone/>
            </a:pPr>
            <a:r>
              <a:rPr lang="en-US" sz="2800" dirty="0" smtClean="0">
                <a:solidFill>
                  <a:srgbClr val="00B050"/>
                </a:solidFill>
              </a:rPr>
              <a:t>12  And their houses shall be turned over to others, fields and wives together; for I will stretch out My hand against the inhabitants of the land," </a:t>
            </a:r>
            <a:r>
              <a:rPr lang="en-US" sz="2800" b="1" dirty="0" smtClean="0">
                <a:solidFill>
                  <a:srgbClr val="00B050"/>
                </a:solidFill>
              </a:rPr>
              <a:t>says the LORD.</a:t>
            </a:r>
          </a:p>
          <a:p>
            <a:pPr marL="0" indent="231775">
              <a:buFontTx/>
              <a:buNone/>
            </a:pPr>
            <a:r>
              <a:rPr lang="en-US" sz="2800" dirty="0" smtClean="0">
                <a:solidFill>
                  <a:srgbClr val="00B050"/>
                </a:solidFill>
              </a:rPr>
              <a:t> 13  "Because from the least of them even to the greatest of them, everyone is given to covetousness; and from the prophet even to the priest, everyone deals falsely</a:t>
            </a:r>
            <a:r>
              <a:rPr lang="en-US" sz="2800" dirty="0" smtClean="0"/>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9525"/>
            <a:ext cx="8229600" cy="752475"/>
          </a:xfrm>
        </p:spPr>
        <p:txBody>
          <a:bodyPr>
            <a:normAutofit fontScale="90000"/>
          </a:bodyPr>
          <a:lstStyle/>
          <a:p>
            <a:r>
              <a:rPr lang="en-US" b="1" dirty="0" smtClean="0">
                <a:solidFill>
                  <a:srgbClr val="FF0000"/>
                </a:solidFill>
              </a:rPr>
              <a:t>Jeremiah 8:18 – 9:3</a:t>
            </a:r>
          </a:p>
        </p:txBody>
      </p:sp>
      <p:sp>
        <p:nvSpPr>
          <p:cNvPr id="19459" name="Content Placeholder 2"/>
          <p:cNvSpPr>
            <a:spLocks noGrp="1"/>
          </p:cNvSpPr>
          <p:nvPr>
            <p:ph idx="1"/>
          </p:nvPr>
        </p:nvSpPr>
        <p:spPr>
          <a:xfrm>
            <a:off x="457200" y="838200"/>
            <a:ext cx="8382000" cy="5715000"/>
          </a:xfrm>
        </p:spPr>
        <p:txBody>
          <a:bodyPr>
            <a:noAutofit/>
          </a:bodyPr>
          <a:lstStyle/>
          <a:p>
            <a:pPr marL="0" indent="0">
              <a:buFontTx/>
              <a:buNone/>
            </a:pPr>
            <a:r>
              <a:rPr lang="en-US" sz="2600" dirty="0" smtClean="0"/>
              <a:t>18 I would comfort myself in sorrow; My heart is faint in me. </a:t>
            </a:r>
          </a:p>
          <a:p>
            <a:pPr marL="0" indent="0">
              <a:buFontTx/>
              <a:buNone/>
            </a:pPr>
            <a:r>
              <a:rPr lang="en-US" sz="2600" dirty="0" smtClean="0"/>
              <a:t>19 Listen! The voice, The cry of the daughter of my people from a far country: "Is not the Lord in Zion?  Is not her King in her?“ </a:t>
            </a:r>
          </a:p>
          <a:p>
            <a:pPr marL="0" indent="0">
              <a:buFontTx/>
              <a:buNone/>
            </a:pPr>
            <a:r>
              <a:rPr lang="en-US" sz="2600" dirty="0" smtClean="0"/>
              <a:t>"Why have they provoked Me to anger with their carved images — with foreign idols?" </a:t>
            </a:r>
          </a:p>
          <a:p>
            <a:pPr marL="0" indent="0">
              <a:buFontTx/>
              <a:buNone/>
            </a:pPr>
            <a:r>
              <a:rPr lang="en-US" sz="2600" dirty="0" smtClean="0"/>
              <a:t>20 "The harvest is past, The summer is ended, And we are not saved!" </a:t>
            </a:r>
          </a:p>
          <a:p>
            <a:pPr marL="0" indent="0">
              <a:buFontTx/>
              <a:buNone/>
            </a:pPr>
            <a:r>
              <a:rPr lang="en-US" sz="2600" dirty="0" smtClean="0"/>
              <a:t>21 For the hurt of the daughter of my people I am hurt. I am mourning; astonishment has taken hold of me. 22 Is there no balm in Gilead, Is there no physician there? Why then is there no recovery for the health of the daughter of my people?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9525"/>
            <a:ext cx="8229600" cy="752475"/>
          </a:xfrm>
        </p:spPr>
        <p:txBody>
          <a:bodyPr>
            <a:normAutofit fontScale="90000"/>
          </a:bodyPr>
          <a:lstStyle/>
          <a:p>
            <a:r>
              <a:rPr lang="en-US" b="1" dirty="0" smtClean="0">
                <a:solidFill>
                  <a:srgbClr val="FF0000"/>
                </a:solidFill>
              </a:rPr>
              <a:t>Jeremiah 8:18 – 9:3</a:t>
            </a:r>
          </a:p>
        </p:txBody>
      </p:sp>
      <p:sp>
        <p:nvSpPr>
          <p:cNvPr id="20483" name="Content Placeholder 2"/>
          <p:cNvSpPr>
            <a:spLocks noGrp="1"/>
          </p:cNvSpPr>
          <p:nvPr>
            <p:ph idx="1"/>
          </p:nvPr>
        </p:nvSpPr>
        <p:spPr>
          <a:xfrm>
            <a:off x="381000" y="762000"/>
            <a:ext cx="8610600" cy="5638800"/>
          </a:xfrm>
        </p:spPr>
        <p:txBody>
          <a:bodyPr>
            <a:normAutofit/>
          </a:bodyPr>
          <a:lstStyle/>
          <a:p>
            <a:pPr marL="0" indent="0">
              <a:buFontTx/>
              <a:buNone/>
            </a:pPr>
            <a:r>
              <a:rPr lang="en-US" sz="2600" dirty="0" smtClean="0">
                <a:solidFill>
                  <a:srgbClr val="0000CC"/>
                </a:solidFill>
              </a:rPr>
              <a:t>18 I would comfort myself in sorrow; My heart is faint in me. </a:t>
            </a:r>
          </a:p>
          <a:p>
            <a:pPr marL="0" indent="0">
              <a:buFontTx/>
              <a:buNone/>
            </a:pPr>
            <a:r>
              <a:rPr lang="en-US" sz="2600" dirty="0" smtClean="0">
                <a:solidFill>
                  <a:srgbClr val="0000CC"/>
                </a:solidFill>
              </a:rPr>
              <a:t>19 Listen! The voice, The cry of the daughter of my people from a far country: </a:t>
            </a:r>
            <a:r>
              <a:rPr lang="en-US" sz="2600" dirty="0" smtClean="0">
                <a:solidFill>
                  <a:srgbClr val="FF3300"/>
                </a:solidFill>
              </a:rPr>
              <a:t>"Is not the Lord in Zion?  Is not her King in her?“ </a:t>
            </a:r>
          </a:p>
          <a:p>
            <a:pPr marL="0" indent="0">
              <a:buFontTx/>
              <a:buNone/>
            </a:pPr>
            <a:r>
              <a:rPr lang="en-US" sz="2600" dirty="0" smtClean="0">
                <a:solidFill>
                  <a:srgbClr val="00B050"/>
                </a:solidFill>
              </a:rPr>
              <a:t>"Why have they provoked Me to anger with their carved images — with foreign idols?" </a:t>
            </a:r>
          </a:p>
          <a:p>
            <a:pPr marL="0" indent="0">
              <a:buFontTx/>
              <a:buNone/>
            </a:pPr>
            <a:r>
              <a:rPr lang="en-US" sz="2600" dirty="0" smtClean="0">
                <a:solidFill>
                  <a:srgbClr val="FF3300"/>
                </a:solidFill>
              </a:rPr>
              <a:t>20 "The harvest is past, The summer is ended, And we are not saved!" </a:t>
            </a:r>
          </a:p>
          <a:p>
            <a:pPr marL="0" indent="0">
              <a:buFontTx/>
              <a:buNone/>
            </a:pPr>
            <a:r>
              <a:rPr lang="en-US" sz="2600" dirty="0" smtClean="0">
                <a:solidFill>
                  <a:srgbClr val="0000CC"/>
                </a:solidFill>
              </a:rPr>
              <a:t>21 For the hurt of the daughter of my people I am hurt. I am mourning; astonishment has taken hold of me. 22 Is there no balm in Gilead, Is there no physician there? Why then is there no recovery for the health of the daughter of my people?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9525"/>
            <a:ext cx="8229600" cy="752475"/>
          </a:xfrm>
        </p:spPr>
        <p:txBody>
          <a:bodyPr>
            <a:normAutofit fontScale="90000"/>
          </a:bodyPr>
          <a:lstStyle/>
          <a:p>
            <a:r>
              <a:rPr lang="en-US" b="1" dirty="0" smtClean="0">
                <a:solidFill>
                  <a:srgbClr val="FF0000"/>
                </a:solidFill>
              </a:rPr>
              <a:t>Jeremiah 8:18 – 9:3</a:t>
            </a:r>
          </a:p>
        </p:txBody>
      </p:sp>
      <p:sp>
        <p:nvSpPr>
          <p:cNvPr id="13315" name="Content Placeholder 2"/>
          <p:cNvSpPr>
            <a:spLocks noGrp="1"/>
          </p:cNvSpPr>
          <p:nvPr>
            <p:ph idx="1"/>
          </p:nvPr>
        </p:nvSpPr>
        <p:spPr>
          <a:xfrm>
            <a:off x="533400" y="762000"/>
            <a:ext cx="8229600" cy="5135563"/>
          </a:xfrm>
        </p:spPr>
        <p:txBody>
          <a:bodyPr/>
          <a:lstStyle/>
          <a:p>
            <a:pPr marL="0" indent="169863">
              <a:buFontTx/>
              <a:buNone/>
              <a:defRPr/>
            </a:pPr>
            <a:r>
              <a:rPr lang="en-US" sz="2800" b="1" dirty="0" smtClean="0"/>
              <a:t>9:1</a:t>
            </a:r>
            <a:r>
              <a:rPr lang="en-US" sz="2800" dirty="0" smtClean="0"/>
              <a:t>  Oh, that my head were waters, and my eyes a fountain of tears, that I might weep day and night for the slain of the daughter of my people! </a:t>
            </a:r>
          </a:p>
          <a:p>
            <a:pPr marL="0" indent="169863">
              <a:buFontTx/>
              <a:buNone/>
              <a:defRPr/>
            </a:pPr>
            <a:r>
              <a:rPr lang="en-US" sz="2800" b="1" dirty="0" smtClean="0"/>
              <a:t>2</a:t>
            </a:r>
            <a:r>
              <a:rPr lang="en-US" sz="2800" dirty="0" smtClean="0"/>
              <a:t>  Oh, that I had in the wilderness a lodging place for travelers; that I might leave my people, and go from them! For they are all adulterers, an assembly of treacherous men. </a:t>
            </a:r>
          </a:p>
          <a:p>
            <a:pPr marL="0" indent="169863">
              <a:buFontTx/>
              <a:buNone/>
              <a:defRPr/>
            </a:pPr>
            <a:r>
              <a:rPr lang="en-US" sz="2800" b="1" dirty="0" smtClean="0"/>
              <a:t>3</a:t>
            </a:r>
            <a:r>
              <a:rPr lang="en-US" sz="2800" dirty="0" smtClean="0"/>
              <a:t> "And like their bow they have bent their tongues for lies. They are not valiant for the truth on the earth. For they proceed from evil to evil, and they do not know Me," says the Lord. </a:t>
            </a:r>
          </a:p>
          <a:p>
            <a:pPr marL="0" indent="0">
              <a:buFontTx/>
              <a:buNone/>
              <a:defRPr/>
            </a:pPr>
            <a:endParaRPr lang="en-US" sz="2400" dirty="0" smtClean="0"/>
          </a:p>
          <a:p>
            <a:pPr marL="0" indent="0">
              <a:buFontTx/>
              <a:buNone/>
              <a:defRPr/>
            </a:pP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
            <a:ext cx="8229600" cy="1066800"/>
          </a:xfrm>
        </p:spPr>
        <p:txBody>
          <a:bodyPr>
            <a:normAutofit fontScale="90000"/>
          </a:bodyPr>
          <a:lstStyle/>
          <a:p>
            <a:pPr eaLnBrk="1" hangingPunct="1"/>
            <a:r>
              <a:rPr lang="en-US" b="1" smtClean="0">
                <a:solidFill>
                  <a:srgbClr val="FF3300"/>
                </a:solidFill>
              </a:rPr>
              <a:t>Jeremiah’s Struggle with God</a:t>
            </a:r>
            <a:br>
              <a:rPr lang="en-US" b="1" smtClean="0">
                <a:solidFill>
                  <a:srgbClr val="FF3300"/>
                </a:solidFill>
              </a:rPr>
            </a:br>
            <a:r>
              <a:rPr lang="en-US" sz="3600" b="1" smtClean="0">
                <a:solidFill>
                  <a:srgbClr val="00B050"/>
                </a:solidFill>
                <a:latin typeface="Comic Sans MS" pitchFamily="66" charset="0"/>
              </a:rPr>
              <a:t>revealed in chapters 2-20 </a:t>
            </a:r>
            <a:endParaRPr lang="en-US" b="1" u="sng" smtClean="0">
              <a:solidFill>
                <a:srgbClr val="00B050"/>
              </a:solidFill>
              <a:latin typeface="Comic Sans MS" pitchFamily="66" charset="0"/>
            </a:endParaRPr>
          </a:p>
        </p:txBody>
      </p:sp>
      <p:sp>
        <p:nvSpPr>
          <p:cNvPr id="12291" name="Rectangle 3"/>
          <p:cNvSpPr>
            <a:spLocks noGrp="1" noChangeArrowheads="1"/>
          </p:cNvSpPr>
          <p:nvPr>
            <p:ph type="body" idx="1"/>
          </p:nvPr>
        </p:nvSpPr>
        <p:spPr>
          <a:xfrm>
            <a:off x="457200" y="1371600"/>
            <a:ext cx="8229600" cy="5135563"/>
          </a:xfrm>
        </p:spPr>
        <p:txBody>
          <a:bodyPr/>
          <a:lstStyle/>
          <a:p>
            <a:pPr eaLnBrk="1" hangingPunct="1">
              <a:buFontTx/>
              <a:buNone/>
            </a:pPr>
            <a:r>
              <a:rPr lang="en-US" sz="2800" b="1" u="sng" smtClean="0">
                <a:solidFill>
                  <a:srgbClr val="0000CC"/>
                </a:solidFill>
              </a:rPr>
              <a:t>Goal</a:t>
            </a:r>
            <a:r>
              <a:rPr lang="en-US" sz="2800" b="1" smtClean="0">
                <a:solidFill>
                  <a:srgbClr val="0000CC"/>
                </a:solidFill>
              </a:rPr>
              <a:t>:</a:t>
            </a:r>
            <a:r>
              <a:rPr lang="en-US" sz="2800" b="1" smtClean="0"/>
              <a:t> </a:t>
            </a:r>
            <a:r>
              <a:rPr lang="en-US" sz="2800" b="1" u="sng" smtClean="0"/>
              <a:t> </a:t>
            </a:r>
            <a:endParaRPr lang="en-US" sz="2800" smtClean="0"/>
          </a:p>
          <a:p>
            <a:pPr eaLnBrk="1" hangingPunct="1">
              <a:buFontTx/>
              <a:buNone/>
            </a:pPr>
            <a:r>
              <a:rPr lang="en-US" sz="2800" smtClean="0"/>
              <a:t>1) Look at how God led Jeremiah to clearly see the depth of the spiritual sickness of his people.</a:t>
            </a:r>
          </a:p>
          <a:p>
            <a:pPr eaLnBrk="1" hangingPunct="1">
              <a:buFontTx/>
              <a:buNone/>
            </a:pPr>
            <a:r>
              <a:rPr lang="en-US" sz="2800" smtClean="0"/>
              <a:t>2) Watch the patience God has with Jeremiah as He slowly let Jeremiah realize the strength of the medicine it would take to cure their sickness.</a:t>
            </a:r>
            <a:endParaRPr lang="en-US" sz="2800" b="1" u="sng" smtClean="0"/>
          </a:p>
          <a:p>
            <a:pPr eaLnBrk="1" hangingPunct="1">
              <a:buFontTx/>
              <a:buNone/>
            </a:pPr>
            <a:r>
              <a:rPr lang="en-US" sz="2800" b="1" u="sng" smtClean="0">
                <a:solidFill>
                  <a:srgbClr val="0000CC"/>
                </a:solidFill>
              </a:rPr>
              <a:t>Key</a:t>
            </a:r>
            <a:r>
              <a:rPr lang="en-US" sz="2800" b="1" smtClean="0">
                <a:solidFill>
                  <a:srgbClr val="0000CC"/>
                </a:solidFill>
              </a:rPr>
              <a:t>:</a:t>
            </a:r>
            <a:r>
              <a:rPr lang="en-US" sz="2800" smtClean="0"/>
              <a:t>  Learn </a:t>
            </a:r>
            <a:r>
              <a:rPr lang="en-US" sz="2800" b="1" smtClean="0"/>
              <a:t>HOW</a:t>
            </a:r>
            <a:r>
              <a:rPr lang="en-US" sz="2800" smtClean="0"/>
              <a:t> to read Jeremiah 2-20 </a:t>
            </a:r>
          </a:p>
          <a:p>
            <a:pPr eaLnBrk="1" hangingPunct="1">
              <a:buFontTx/>
              <a:buNone/>
            </a:pPr>
            <a:r>
              <a:rPr lang="en-US" sz="2800" smtClean="0"/>
              <a:t>          	It’s like reading Habakkuk)</a:t>
            </a:r>
          </a:p>
          <a:p>
            <a:pPr eaLnBrk="1" hangingPunct="1">
              <a:buFontTx/>
              <a:buNone/>
            </a:pPr>
            <a:r>
              <a:rPr lang="en-US" sz="2800" smtClean="0"/>
              <a:t>   Helpful to read through entirely – all at once. </a:t>
            </a:r>
          </a:p>
          <a:p>
            <a:pPr eaLnBrk="1" hangingPunct="1">
              <a:buFontTx/>
              <a:buNone/>
            </a:pPr>
            <a:r>
              <a:rPr lang="en-US" sz="2800" smtClean="0"/>
              <a:t>   Then do it again!</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9525"/>
            <a:ext cx="8229600" cy="752475"/>
          </a:xfrm>
        </p:spPr>
        <p:txBody>
          <a:bodyPr>
            <a:normAutofit fontScale="90000"/>
          </a:bodyPr>
          <a:lstStyle/>
          <a:p>
            <a:r>
              <a:rPr lang="en-US" b="1" dirty="0" smtClean="0">
                <a:solidFill>
                  <a:srgbClr val="FF0000"/>
                </a:solidFill>
              </a:rPr>
              <a:t>Jeremiah 8:18 – 9:3</a:t>
            </a:r>
          </a:p>
        </p:txBody>
      </p:sp>
      <p:sp>
        <p:nvSpPr>
          <p:cNvPr id="13315" name="Content Placeholder 2"/>
          <p:cNvSpPr>
            <a:spLocks noGrp="1"/>
          </p:cNvSpPr>
          <p:nvPr>
            <p:ph idx="1"/>
          </p:nvPr>
        </p:nvSpPr>
        <p:spPr>
          <a:xfrm>
            <a:off x="457200" y="762000"/>
            <a:ext cx="8229600" cy="5135563"/>
          </a:xfrm>
        </p:spPr>
        <p:txBody>
          <a:bodyPr/>
          <a:lstStyle/>
          <a:p>
            <a:pPr marL="0" indent="169863">
              <a:buFontTx/>
              <a:buNone/>
              <a:defRPr/>
            </a:pPr>
            <a:r>
              <a:rPr lang="en-US" sz="2800" b="1" dirty="0" smtClean="0">
                <a:solidFill>
                  <a:srgbClr val="0000CC"/>
                </a:solidFill>
              </a:rPr>
              <a:t>9:1</a:t>
            </a:r>
            <a:r>
              <a:rPr lang="en-US" sz="2800" dirty="0" smtClean="0">
                <a:solidFill>
                  <a:srgbClr val="0000CC"/>
                </a:solidFill>
              </a:rPr>
              <a:t>  Oh, that my head were waters, and my eyes a fountain of tears, that I might weep day and night for the slain of the daughter of my people! </a:t>
            </a:r>
          </a:p>
          <a:p>
            <a:pPr marL="0" indent="169863">
              <a:buFontTx/>
              <a:buNone/>
              <a:defRPr/>
            </a:pPr>
            <a:r>
              <a:rPr lang="en-US" sz="2800" b="1" dirty="0" smtClean="0">
                <a:solidFill>
                  <a:srgbClr val="00B050"/>
                </a:solidFill>
              </a:rPr>
              <a:t>2</a:t>
            </a:r>
            <a:r>
              <a:rPr lang="en-US" sz="2800" dirty="0" smtClean="0">
                <a:solidFill>
                  <a:srgbClr val="00B050"/>
                </a:solidFill>
              </a:rPr>
              <a:t>  Oh, that I had in the wilderness a lodging place for travelers; that I might leave my people, and go from them! For they are all adulterers, an assembly of treacherous men. </a:t>
            </a:r>
          </a:p>
          <a:p>
            <a:pPr marL="0" indent="169863">
              <a:buFontTx/>
              <a:buNone/>
              <a:defRPr/>
            </a:pPr>
            <a:r>
              <a:rPr lang="en-US" sz="2800" b="1" dirty="0" smtClean="0">
                <a:solidFill>
                  <a:srgbClr val="00B050"/>
                </a:solidFill>
              </a:rPr>
              <a:t>3</a:t>
            </a:r>
            <a:r>
              <a:rPr lang="en-US" sz="2800" dirty="0" smtClean="0">
                <a:solidFill>
                  <a:srgbClr val="00B050"/>
                </a:solidFill>
              </a:rPr>
              <a:t> "And like their bow they have bent their tongues for lies. They are not valiant for the truth on the earth. For they proceed from evil to evil, and they do not know Me," </a:t>
            </a:r>
            <a:r>
              <a:rPr lang="en-US" sz="2800" b="1" i="1" dirty="0" smtClean="0">
                <a:solidFill>
                  <a:srgbClr val="00B050"/>
                </a:solidFill>
              </a:rPr>
              <a:t>says the Lord</a:t>
            </a:r>
            <a:r>
              <a:rPr lang="en-US" sz="2800" b="1" i="1" dirty="0" smtClean="0"/>
              <a:t>. </a:t>
            </a:r>
          </a:p>
          <a:p>
            <a:pPr marL="0" indent="0">
              <a:buFontTx/>
              <a:buNone/>
              <a:defRPr/>
            </a:pPr>
            <a:endParaRPr lang="en-US" sz="2400" dirty="0" smtClean="0"/>
          </a:p>
          <a:p>
            <a:pPr marL="0" indent="0">
              <a:buFontTx/>
              <a:buNone/>
              <a:defRPr/>
            </a:pP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096000" cy="1143000"/>
          </a:xfrm>
        </p:spPr>
        <p:txBody>
          <a:bodyPr/>
          <a:lstStyle/>
          <a:p>
            <a:pPr eaLnBrk="1" hangingPunct="1"/>
            <a:r>
              <a:rPr lang="en-US" sz="4000" b="1" dirty="0" smtClean="0">
                <a:solidFill>
                  <a:srgbClr val="FF0000"/>
                </a:solidFill>
                <a:latin typeface="Comic Sans MS" pitchFamily="66" charset="0"/>
              </a:rPr>
              <a:t>Jeremiah’s shock!</a:t>
            </a:r>
          </a:p>
        </p:txBody>
      </p:sp>
      <p:sp>
        <p:nvSpPr>
          <p:cNvPr id="4099" name="Rectangle 3"/>
          <p:cNvSpPr>
            <a:spLocks noGrp="1" noChangeArrowheads="1"/>
          </p:cNvSpPr>
          <p:nvPr>
            <p:ph type="body" idx="1"/>
          </p:nvPr>
        </p:nvSpPr>
        <p:spPr>
          <a:xfrm>
            <a:off x="304800" y="990600"/>
            <a:ext cx="8610600" cy="5181600"/>
          </a:xfrm>
        </p:spPr>
        <p:txBody>
          <a:bodyPr>
            <a:normAutofit fontScale="92500"/>
          </a:bodyPr>
          <a:lstStyle/>
          <a:p>
            <a:pPr eaLnBrk="1" hangingPunct="1">
              <a:lnSpc>
                <a:spcPct val="90000"/>
              </a:lnSpc>
            </a:pPr>
            <a:r>
              <a:rPr lang="en-US" b="1" dirty="0" smtClean="0">
                <a:solidFill>
                  <a:srgbClr val="0000CC"/>
                </a:solidFill>
              </a:rPr>
              <a:t>Chapters 2-3 </a:t>
            </a:r>
            <a:r>
              <a:rPr lang="en-US" dirty="0" smtClean="0"/>
              <a:t>are mainly about Israel’s                                    destruction  by the Assyrians</a:t>
            </a:r>
          </a:p>
          <a:p>
            <a:pPr lvl="1">
              <a:lnSpc>
                <a:spcPct val="90000"/>
              </a:lnSpc>
            </a:pPr>
            <a:r>
              <a:rPr lang="en-US" b="1" dirty="0" smtClean="0">
                <a:solidFill>
                  <a:srgbClr val="0000CC"/>
                </a:solidFill>
              </a:rPr>
              <a:t>2:7-11</a:t>
            </a:r>
            <a:r>
              <a:rPr lang="en-US" dirty="0" smtClean="0"/>
              <a:t> mentions Judah’s sin – but no clear punishment</a:t>
            </a:r>
          </a:p>
          <a:p>
            <a:pPr lvl="1">
              <a:lnSpc>
                <a:spcPct val="90000"/>
              </a:lnSpc>
            </a:pPr>
            <a:r>
              <a:rPr lang="en-US" b="1" dirty="0" smtClean="0">
                <a:solidFill>
                  <a:srgbClr val="0000CC"/>
                </a:solidFill>
              </a:rPr>
              <a:t>2:18</a:t>
            </a:r>
            <a:r>
              <a:rPr lang="en-US" dirty="0" smtClean="0"/>
              <a:t> Jeremiah missed “come together out of the north”</a:t>
            </a:r>
          </a:p>
          <a:p>
            <a:pPr eaLnBrk="1" hangingPunct="1">
              <a:lnSpc>
                <a:spcPct val="90000"/>
              </a:lnSpc>
            </a:pPr>
            <a:r>
              <a:rPr lang="en-US" b="1" dirty="0" smtClean="0">
                <a:solidFill>
                  <a:srgbClr val="0000CC"/>
                </a:solidFill>
              </a:rPr>
              <a:t>Chapter 4 </a:t>
            </a:r>
            <a:r>
              <a:rPr lang="en-US" dirty="0" smtClean="0"/>
              <a:t>reveals Judah’s coming destruction!</a:t>
            </a:r>
          </a:p>
          <a:p>
            <a:pPr lvl="1">
              <a:lnSpc>
                <a:spcPct val="90000"/>
              </a:lnSpc>
            </a:pPr>
            <a:r>
              <a:rPr lang="en-US" dirty="0" smtClean="0"/>
              <a:t>Sees visions of the coming destruction (4:5-7, 13, 23-26)</a:t>
            </a:r>
          </a:p>
          <a:p>
            <a:pPr lvl="1">
              <a:lnSpc>
                <a:spcPct val="90000"/>
              </a:lnSpc>
            </a:pPr>
            <a:r>
              <a:rPr lang="en-US" dirty="0" smtClean="0"/>
              <a:t>Feels shocked and deceived by God (4:10; 8:21)</a:t>
            </a:r>
          </a:p>
          <a:p>
            <a:pPr eaLnBrk="1" hangingPunct="1">
              <a:lnSpc>
                <a:spcPct val="90000"/>
              </a:lnSpc>
            </a:pPr>
            <a:r>
              <a:rPr lang="en-US" b="1" dirty="0" smtClean="0">
                <a:solidFill>
                  <a:srgbClr val="0000CC"/>
                </a:solidFill>
              </a:rPr>
              <a:t>This is Jeremiah’s initial reaction:  </a:t>
            </a:r>
            <a:r>
              <a:rPr lang="en-US" dirty="0" smtClean="0"/>
              <a:t>blames God</a:t>
            </a:r>
          </a:p>
          <a:p>
            <a:pPr lvl="1">
              <a:lnSpc>
                <a:spcPct val="90000"/>
              </a:lnSpc>
            </a:pPr>
            <a:r>
              <a:rPr lang="en-US" dirty="0" smtClean="0"/>
              <a:t>False prophets has been predicting peace (6:14; 23:17)</a:t>
            </a:r>
          </a:p>
          <a:p>
            <a:pPr lvl="1">
              <a:lnSpc>
                <a:spcPct val="90000"/>
              </a:lnSpc>
            </a:pPr>
            <a:r>
              <a:rPr lang="en-US" dirty="0" smtClean="0"/>
              <a:t>Jeremiah cries out in agony, weeps &amp; wails (4:19-21)</a:t>
            </a:r>
          </a:p>
          <a:p>
            <a:pPr lvl="1">
              <a:lnSpc>
                <a:spcPct val="90000"/>
              </a:lnSpc>
            </a:pPr>
            <a:r>
              <a:rPr lang="en-US" dirty="0" smtClean="0"/>
              <a:t>He doesn’t understand yet, but continues to try</a:t>
            </a:r>
          </a:p>
        </p:txBody>
      </p:sp>
      <p:sp>
        <p:nvSpPr>
          <p:cNvPr id="4100" name="Text Box 5"/>
          <p:cNvSpPr txBox="1">
            <a:spLocks noChangeArrowheads="1"/>
          </p:cNvSpPr>
          <p:nvPr/>
        </p:nvSpPr>
        <p:spPr bwMode="auto">
          <a:xfrm>
            <a:off x="457200" y="6019800"/>
            <a:ext cx="8229600" cy="707886"/>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God is extremely patient!</a:t>
            </a:r>
            <a:endParaRPr lang="en-US" sz="4000" b="1" dirty="0">
              <a:solidFill>
                <a:srgbClr val="00B050"/>
              </a:solidFill>
              <a:latin typeface="Comic Sans MS" pitchFamily="66" charset="0"/>
            </a:endParaRPr>
          </a:p>
        </p:txBody>
      </p:sp>
      <p:pic>
        <p:nvPicPr>
          <p:cNvPr id="64514" name="Picture 2" descr="https://encrypted-tbn3.google.com/images?q=tbn:ANd9GcQ6PZMqu96UdlqnqnGwohsuuTKMOW0VsSzMFHYEKQjCPaCtAwcf_Q"/>
          <p:cNvPicPr>
            <a:picLocks noChangeAspect="1" noChangeArrowheads="1"/>
          </p:cNvPicPr>
          <p:nvPr/>
        </p:nvPicPr>
        <p:blipFill>
          <a:blip r:embed="rId3" cstate="print"/>
          <a:srcRect r="15152"/>
          <a:stretch>
            <a:fillRect/>
          </a:stretch>
        </p:blipFill>
        <p:spPr bwMode="auto">
          <a:xfrm flipH="1">
            <a:off x="6781800" y="152401"/>
            <a:ext cx="2057400" cy="178185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76200"/>
            <a:ext cx="9144000" cy="1066800"/>
          </a:xfrm>
        </p:spPr>
        <p:txBody>
          <a:bodyPr>
            <a:normAutofit fontScale="90000"/>
          </a:bodyPr>
          <a:lstStyle/>
          <a:p>
            <a:r>
              <a:rPr lang="en-US" sz="3600" b="1" smtClean="0">
                <a:solidFill>
                  <a:srgbClr val="FF0000"/>
                </a:solidFill>
              </a:rPr>
              <a:t>Jeremiah was OK with Israel’s condemnation </a:t>
            </a:r>
            <a:r>
              <a:rPr lang="en-US" sz="3200" b="1" smtClean="0">
                <a:solidFill>
                  <a:srgbClr val="FF0000"/>
                </a:solidFill>
              </a:rPr>
              <a:t>(3:6-12)</a:t>
            </a:r>
            <a:endParaRPr lang="en-US" sz="3600" b="1" smtClean="0">
              <a:solidFill>
                <a:srgbClr val="FF0000"/>
              </a:solidFill>
            </a:endParaRPr>
          </a:p>
        </p:txBody>
      </p:sp>
      <p:sp>
        <p:nvSpPr>
          <p:cNvPr id="23555" name="Content Placeholder 2"/>
          <p:cNvSpPr>
            <a:spLocks noGrp="1"/>
          </p:cNvSpPr>
          <p:nvPr>
            <p:ph idx="1"/>
          </p:nvPr>
        </p:nvSpPr>
        <p:spPr>
          <a:xfrm>
            <a:off x="304800" y="1143000"/>
            <a:ext cx="8610600" cy="5257800"/>
          </a:xfrm>
        </p:spPr>
        <p:txBody>
          <a:bodyPr>
            <a:normAutofit/>
          </a:bodyPr>
          <a:lstStyle/>
          <a:p>
            <a:pPr marL="0" indent="169863">
              <a:buFontTx/>
              <a:buNone/>
            </a:pPr>
            <a:r>
              <a:rPr lang="en-US" sz="2400" dirty="0" smtClean="0"/>
              <a:t>6  The LORD said also to me </a:t>
            </a:r>
            <a:r>
              <a:rPr lang="en-US" sz="2400" dirty="0" smtClean="0">
                <a:solidFill>
                  <a:srgbClr val="00B050"/>
                </a:solidFill>
              </a:rPr>
              <a:t>in the days of Josiah the king: </a:t>
            </a:r>
            <a:r>
              <a:rPr lang="en-US" sz="2400" dirty="0" smtClean="0">
                <a:solidFill>
                  <a:srgbClr val="0000CC"/>
                </a:solidFill>
              </a:rPr>
              <a:t>"Have you seen what backsliding Israel has done? </a:t>
            </a:r>
            <a:r>
              <a:rPr lang="en-US" sz="2400" dirty="0" smtClean="0"/>
              <a:t>She has gone up on every high mountain and under every green tree, and there played the harlot.</a:t>
            </a:r>
          </a:p>
          <a:p>
            <a:pPr marL="0" indent="169863">
              <a:buFontTx/>
              <a:buNone/>
            </a:pPr>
            <a:r>
              <a:rPr lang="en-US" sz="2400" dirty="0" smtClean="0"/>
              <a:t>7  "And I said, after she had done all these things, </a:t>
            </a:r>
            <a:r>
              <a:rPr lang="en-US" sz="2400" dirty="0" smtClean="0">
                <a:solidFill>
                  <a:srgbClr val="0000CC"/>
                </a:solidFill>
              </a:rPr>
              <a:t>'Return to Me.' But she did not return.</a:t>
            </a:r>
            <a:r>
              <a:rPr lang="en-US" sz="2400" dirty="0" smtClean="0"/>
              <a:t> </a:t>
            </a:r>
            <a:r>
              <a:rPr lang="en-US" sz="2400" dirty="0" smtClean="0">
                <a:solidFill>
                  <a:srgbClr val="CC00CC"/>
                </a:solidFill>
              </a:rPr>
              <a:t>And her treacherous sister Judah saw it.</a:t>
            </a:r>
          </a:p>
          <a:p>
            <a:pPr marL="0" indent="169863">
              <a:buFontTx/>
              <a:buNone/>
            </a:pPr>
            <a:r>
              <a:rPr lang="en-US" sz="2400" dirty="0" smtClean="0"/>
              <a:t>8  "Then I saw that for all the causes for which backsliding Israel had committed adultery</a:t>
            </a:r>
            <a:r>
              <a:rPr lang="en-US" sz="2400" dirty="0" smtClean="0">
                <a:solidFill>
                  <a:srgbClr val="0000CC"/>
                </a:solidFill>
              </a:rPr>
              <a:t>, I had put her away and given her a certificate of divorce; </a:t>
            </a:r>
            <a:r>
              <a:rPr lang="en-US" sz="2400" dirty="0" smtClean="0">
                <a:solidFill>
                  <a:srgbClr val="CC00CC"/>
                </a:solidFill>
              </a:rPr>
              <a:t>yet her treacherous sister Judah did not fear, but went and played the harlot also.</a:t>
            </a:r>
          </a:p>
          <a:p>
            <a:pPr marL="0" indent="169863">
              <a:buFontTx/>
              <a:buNone/>
            </a:pPr>
            <a:r>
              <a:rPr lang="en-US" sz="2400" dirty="0" smtClean="0"/>
              <a:t>9  "So it came to pass, through her casual harlotry, that she defiled the land and committed adultery with stones and trees.</a:t>
            </a:r>
          </a:p>
        </p:txBody>
      </p:sp>
      <p:sp>
        <p:nvSpPr>
          <p:cNvPr id="4" name="Title 1"/>
          <p:cNvSpPr txBox="1">
            <a:spLocks/>
          </p:cNvSpPr>
          <p:nvPr/>
        </p:nvSpPr>
        <p:spPr bwMode="auto">
          <a:xfrm>
            <a:off x="381000" y="6019800"/>
            <a:ext cx="8458200" cy="838200"/>
          </a:xfrm>
          <a:prstGeom prst="rect">
            <a:avLst/>
          </a:prstGeom>
          <a:noFill/>
          <a:ln w="9525">
            <a:noFill/>
            <a:miter lim="800000"/>
            <a:headEnd/>
            <a:tailEnd/>
          </a:ln>
        </p:spPr>
        <p:txBody>
          <a:bodyPr anchor="ctr"/>
          <a:lstStyle/>
          <a:p>
            <a:pPr algn="ctr" eaLnBrk="0" hangingPunct="0">
              <a:defRPr/>
            </a:pPr>
            <a:r>
              <a:rPr lang="en-US" sz="2400" b="1" kern="0" dirty="0">
                <a:solidFill>
                  <a:srgbClr val="00B050"/>
                </a:solidFill>
                <a:latin typeface="Comic Sans MS" pitchFamily="66" charset="0"/>
                <a:ea typeface="+mj-ea"/>
                <a:cs typeface="+mj-cs"/>
              </a:rPr>
              <a:t>Israel was corrupt &amp; deserved to be taken captive</a:t>
            </a:r>
            <a:endParaRPr lang="en-US" sz="2800" b="1" kern="0" dirty="0">
              <a:solidFill>
                <a:srgbClr val="00B050"/>
              </a:solidFill>
              <a:latin typeface="Comic Sans MS" pitchFamily="66"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76200"/>
            <a:ext cx="9144000" cy="1066800"/>
          </a:xfrm>
        </p:spPr>
        <p:txBody>
          <a:bodyPr>
            <a:normAutofit fontScale="90000"/>
          </a:bodyPr>
          <a:lstStyle/>
          <a:p>
            <a:r>
              <a:rPr lang="en-US" sz="3600" b="1" smtClean="0">
                <a:solidFill>
                  <a:srgbClr val="FF0000"/>
                </a:solidFill>
              </a:rPr>
              <a:t>Jeremiah was OK with Israel’s condemnation </a:t>
            </a:r>
            <a:r>
              <a:rPr lang="en-US" sz="3200" b="1" smtClean="0">
                <a:solidFill>
                  <a:srgbClr val="FF0000"/>
                </a:solidFill>
              </a:rPr>
              <a:t>(3:6-12)</a:t>
            </a:r>
            <a:endParaRPr lang="en-US" sz="3600" b="1" smtClean="0">
              <a:solidFill>
                <a:srgbClr val="FF0000"/>
              </a:solidFill>
            </a:endParaRPr>
          </a:p>
        </p:txBody>
      </p:sp>
      <p:sp>
        <p:nvSpPr>
          <p:cNvPr id="23555" name="Content Placeholder 2"/>
          <p:cNvSpPr>
            <a:spLocks noGrp="1"/>
          </p:cNvSpPr>
          <p:nvPr>
            <p:ph idx="1"/>
          </p:nvPr>
        </p:nvSpPr>
        <p:spPr>
          <a:xfrm>
            <a:off x="304800" y="1143000"/>
            <a:ext cx="8610600" cy="5257800"/>
          </a:xfrm>
        </p:spPr>
        <p:txBody>
          <a:bodyPr>
            <a:normAutofit/>
          </a:bodyPr>
          <a:lstStyle/>
          <a:p>
            <a:pPr marL="0" indent="169863">
              <a:buFontTx/>
              <a:buNone/>
            </a:pPr>
            <a:r>
              <a:rPr lang="en-US" sz="2800" dirty="0" smtClean="0"/>
              <a:t>10  </a:t>
            </a:r>
            <a:r>
              <a:rPr lang="en-US" sz="2800" dirty="0" smtClean="0">
                <a:solidFill>
                  <a:srgbClr val="CC00CC"/>
                </a:solidFill>
              </a:rPr>
              <a:t>"And yet for all this her treacherous sister Judah has not turned to Me with her whole heart, but in pretense," says the LORD.</a:t>
            </a:r>
          </a:p>
          <a:p>
            <a:pPr marL="0" indent="169863">
              <a:buFontTx/>
              <a:buNone/>
            </a:pPr>
            <a:r>
              <a:rPr lang="en-US" sz="2800" dirty="0" smtClean="0"/>
              <a:t>11  Then the LORD said to me, "Backsliding Israel has shown herself more righteous than </a:t>
            </a:r>
            <a:r>
              <a:rPr lang="en-US" sz="2800" dirty="0" smtClean="0">
                <a:solidFill>
                  <a:srgbClr val="CC00CC"/>
                </a:solidFill>
              </a:rPr>
              <a:t>treacherous Judah.</a:t>
            </a:r>
          </a:p>
          <a:p>
            <a:pPr marL="0" indent="169863">
              <a:buFontTx/>
              <a:buNone/>
            </a:pPr>
            <a:r>
              <a:rPr lang="en-US" sz="2800" dirty="0" smtClean="0"/>
              <a:t>12  "Go and proclaim these words toward the north, and say: 'Return, backsliding Israel,' says the LORD, 'I will not cause My anger to fall on you. For I am merciful,' says the LORD; 'I will not remain angry forever.</a:t>
            </a:r>
          </a:p>
        </p:txBody>
      </p:sp>
      <p:sp>
        <p:nvSpPr>
          <p:cNvPr id="4" name="Title 1"/>
          <p:cNvSpPr txBox="1">
            <a:spLocks/>
          </p:cNvSpPr>
          <p:nvPr/>
        </p:nvSpPr>
        <p:spPr bwMode="auto">
          <a:xfrm>
            <a:off x="381000" y="5638800"/>
            <a:ext cx="8458200" cy="838200"/>
          </a:xfrm>
          <a:prstGeom prst="rect">
            <a:avLst/>
          </a:prstGeom>
          <a:noFill/>
          <a:ln w="9525">
            <a:noFill/>
            <a:miter lim="800000"/>
            <a:headEnd/>
            <a:tailEnd/>
          </a:ln>
        </p:spPr>
        <p:txBody>
          <a:bodyPr anchor="ctr"/>
          <a:lstStyle/>
          <a:p>
            <a:pPr algn="ctr" eaLnBrk="0" hangingPunct="0">
              <a:defRPr/>
            </a:pPr>
            <a:r>
              <a:rPr lang="en-US" sz="2400" b="1" kern="0" dirty="0">
                <a:solidFill>
                  <a:srgbClr val="00B050"/>
                </a:solidFill>
                <a:latin typeface="Comic Sans MS" pitchFamily="66" charset="0"/>
                <a:ea typeface="+mj-ea"/>
                <a:cs typeface="+mj-cs"/>
              </a:rPr>
              <a:t>Israel was corrupt &amp; deserved to be taken captive</a:t>
            </a:r>
            <a:endParaRPr lang="en-US" sz="2800" b="1" kern="0" dirty="0">
              <a:solidFill>
                <a:srgbClr val="00B050"/>
              </a:solidFill>
              <a:latin typeface="Comic Sans MS" pitchFamily="66"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838200"/>
          </a:xfrm>
        </p:spPr>
        <p:txBody>
          <a:bodyPr/>
          <a:lstStyle/>
          <a:p>
            <a:r>
              <a:rPr lang="en-US" sz="4000" b="1" smtClean="0">
                <a:solidFill>
                  <a:srgbClr val="FF0000"/>
                </a:solidFill>
              </a:rPr>
              <a:t>No way Judah could be destroyed!</a:t>
            </a:r>
            <a:endParaRPr lang="en-US" b="1" smtClean="0">
              <a:solidFill>
                <a:srgbClr val="FF0000"/>
              </a:solidFill>
            </a:endParaRPr>
          </a:p>
        </p:txBody>
      </p:sp>
      <p:sp>
        <p:nvSpPr>
          <p:cNvPr id="24579" name="Content Placeholder 2"/>
          <p:cNvSpPr>
            <a:spLocks noGrp="1"/>
          </p:cNvSpPr>
          <p:nvPr>
            <p:ph idx="1"/>
          </p:nvPr>
        </p:nvSpPr>
        <p:spPr>
          <a:xfrm>
            <a:off x="304800" y="685800"/>
            <a:ext cx="8610600" cy="5105400"/>
          </a:xfrm>
        </p:spPr>
        <p:txBody>
          <a:bodyPr/>
          <a:lstStyle/>
          <a:p>
            <a:pPr marL="0" indent="169863" algn="ctr">
              <a:buFontTx/>
              <a:buNone/>
            </a:pPr>
            <a:r>
              <a:rPr lang="en-US" sz="2800" b="1" smtClean="0">
                <a:solidFill>
                  <a:srgbClr val="C00000"/>
                </a:solidFill>
              </a:rPr>
              <a:t>Jeremiah 4:5-10</a:t>
            </a:r>
          </a:p>
          <a:p>
            <a:pPr marL="0" indent="169863">
              <a:buFontTx/>
              <a:buNone/>
            </a:pPr>
            <a:r>
              <a:rPr lang="en-US" sz="1800" smtClean="0"/>
              <a:t>5  </a:t>
            </a:r>
            <a:r>
              <a:rPr lang="en-US" sz="1800" b="1" smtClean="0">
                <a:solidFill>
                  <a:srgbClr val="00B050"/>
                </a:solidFill>
              </a:rPr>
              <a:t>Declare in Judah and proclaim in Jerusalem</a:t>
            </a:r>
            <a:r>
              <a:rPr lang="en-US" sz="1800" smtClean="0"/>
              <a:t>, and say: "Blow the trumpet in the land; cry, 'Gather together,' and say, 'Assemble yourselves, and let us go into the fortified cities.'</a:t>
            </a:r>
          </a:p>
          <a:p>
            <a:pPr marL="0" indent="169863">
              <a:buFontTx/>
              <a:buNone/>
            </a:pPr>
            <a:r>
              <a:rPr lang="en-US" sz="1800" smtClean="0"/>
              <a:t>6  Set up the standard </a:t>
            </a:r>
            <a:r>
              <a:rPr lang="en-US" sz="1800" b="1" smtClean="0">
                <a:solidFill>
                  <a:srgbClr val="00B050"/>
                </a:solidFill>
              </a:rPr>
              <a:t>toward Zion</a:t>
            </a:r>
            <a:r>
              <a:rPr lang="en-US" sz="1800" smtClean="0"/>
              <a:t>. </a:t>
            </a:r>
            <a:r>
              <a:rPr lang="en-US" sz="1800" smtClean="0">
                <a:solidFill>
                  <a:srgbClr val="0000CC"/>
                </a:solidFill>
              </a:rPr>
              <a:t>Take refuge! Do not delay! For I will bring disaster from the north, and great destruction."</a:t>
            </a:r>
          </a:p>
          <a:p>
            <a:pPr marL="0" indent="169863">
              <a:buFontTx/>
              <a:buNone/>
            </a:pPr>
            <a:r>
              <a:rPr lang="en-US" sz="1800" smtClean="0">
                <a:solidFill>
                  <a:srgbClr val="0000CC"/>
                </a:solidFill>
              </a:rPr>
              <a:t>7  The lion has come up from his thicket, and the destroyer of nations is on his way. He has gone forth from his place to make your land desolate. Your cities will be laid waste, without inhabitant.</a:t>
            </a:r>
          </a:p>
          <a:p>
            <a:pPr marL="0" indent="169863">
              <a:buFontTx/>
              <a:buNone/>
            </a:pPr>
            <a:r>
              <a:rPr lang="en-US" sz="1800" smtClean="0"/>
              <a:t>8  For this, clothe yourself with sackcloth, lament and wail. For the fierce anger of the LORD has not turned back from us.</a:t>
            </a:r>
          </a:p>
          <a:p>
            <a:pPr marL="0" indent="169863">
              <a:buFontTx/>
              <a:buNone/>
            </a:pPr>
            <a:r>
              <a:rPr lang="en-US" sz="1800" smtClean="0"/>
              <a:t>9  "And it shall come to pass in that day," says the LORD, "That the heart of the king shall perish, and the heart of the princes; the priests shall be astonished, and the prophets shall wonder."</a:t>
            </a:r>
          </a:p>
          <a:p>
            <a:pPr marL="0" indent="169863">
              <a:buFontTx/>
              <a:buNone/>
            </a:pPr>
            <a:r>
              <a:rPr lang="en-US" sz="1800" b="1" smtClean="0">
                <a:solidFill>
                  <a:srgbClr val="7030A0"/>
                </a:solidFill>
              </a:rPr>
              <a:t>10  Then I said, "Ah, Lord GOD! Surely You have greatly deceived this people and Jerusalem, saying, 'You shall have peace,' whereas the sword reaches to the heart.“  </a:t>
            </a:r>
            <a:r>
              <a:rPr lang="en-US" sz="1800" smtClean="0"/>
              <a:t>(false prophets had been predicting peace:  23:16-17)</a:t>
            </a:r>
          </a:p>
          <a:p>
            <a:pPr marL="0" indent="169863">
              <a:buFontTx/>
              <a:buNone/>
            </a:pPr>
            <a:endParaRPr lang="en-US" sz="2000" smtClean="0"/>
          </a:p>
          <a:p>
            <a:pPr marL="0" indent="169863">
              <a:buFontTx/>
              <a:buNone/>
            </a:pPr>
            <a:endParaRPr lang="en-US" sz="2000" smtClean="0"/>
          </a:p>
        </p:txBody>
      </p:sp>
      <p:sp>
        <p:nvSpPr>
          <p:cNvPr id="4" name="Title 1"/>
          <p:cNvSpPr txBox="1">
            <a:spLocks/>
          </p:cNvSpPr>
          <p:nvPr/>
        </p:nvSpPr>
        <p:spPr bwMode="auto">
          <a:xfrm>
            <a:off x="762000" y="5867400"/>
            <a:ext cx="7620000" cy="838200"/>
          </a:xfrm>
          <a:prstGeom prst="rect">
            <a:avLst/>
          </a:prstGeom>
          <a:noFill/>
          <a:ln w="9525">
            <a:noFill/>
            <a:miter lim="800000"/>
            <a:headEnd/>
            <a:tailEnd/>
          </a:ln>
        </p:spPr>
        <p:txBody>
          <a:bodyPr anchor="ctr"/>
          <a:lstStyle/>
          <a:p>
            <a:pPr algn="ctr" eaLnBrk="0" hangingPunct="0">
              <a:defRPr/>
            </a:pPr>
            <a:r>
              <a:rPr lang="en-US" sz="2400" b="1" kern="0" dirty="0">
                <a:solidFill>
                  <a:srgbClr val="00B0F0"/>
                </a:solidFill>
                <a:latin typeface="Comic Sans MS" pitchFamily="66" charset="0"/>
                <a:ea typeface="+mj-ea"/>
                <a:cs typeface="+mj-cs"/>
              </a:rPr>
              <a:t>This blew Jeremiah away!  He never anticipated telling Judah that it’s destruction was inevitable!</a:t>
            </a:r>
            <a:endParaRPr lang="en-US" sz="2800" b="1" kern="0" dirty="0">
              <a:solidFill>
                <a:srgbClr val="00B0F0"/>
              </a:solidFill>
              <a:latin typeface="Comic Sans MS" pitchFamily="66"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0"/>
            <a:ext cx="5257800" cy="1676400"/>
          </a:xfrm>
        </p:spPr>
        <p:txBody>
          <a:bodyPr/>
          <a:lstStyle/>
          <a:p>
            <a:pPr eaLnBrk="1" hangingPunct="1"/>
            <a:r>
              <a:rPr lang="en-US" sz="4000" b="1" dirty="0" smtClean="0">
                <a:solidFill>
                  <a:srgbClr val="FF0000"/>
                </a:solidFill>
              </a:rPr>
              <a:t>Jeremiah tries to address the problem</a:t>
            </a:r>
          </a:p>
        </p:txBody>
      </p:sp>
      <p:sp>
        <p:nvSpPr>
          <p:cNvPr id="4099" name="Rectangle 3"/>
          <p:cNvSpPr>
            <a:spLocks noGrp="1" noChangeArrowheads="1"/>
          </p:cNvSpPr>
          <p:nvPr>
            <p:ph type="body" idx="1"/>
          </p:nvPr>
        </p:nvSpPr>
        <p:spPr>
          <a:xfrm>
            <a:off x="457200" y="1752600"/>
            <a:ext cx="8382000" cy="2895600"/>
          </a:xfrm>
        </p:spPr>
        <p:txBody>
          <a:bodyPr/>
          <a:lstStyle/>
          <a:p>
            <a:pPr lvl="0"/>
            <a:r>
              <a:rPr lang="en-US" dirty="0" smtClean="0"/>
              <a:t>Realizes that the people refuse                                  to respond (5:3-5; 6:10)</a:t>
            </a:r>
          </a:p>
          <a:p>
            <a:pPr lvl="0"/>
            <a:r>
              <a:rPr lang="en-US" dirty="0" smtClean="0"/>
              <a:t>Holds in the anger of the Lord (6:11)</a:t>
            </a:r>
          </a:p>
          <a:p>
            <a:pPr lvl="0"/>
            <a:r>
              <a:rPr lang="en-US" dirty="0" smtClean="0"/>
              <a:t>Put on sackcloth, lament &amp; wail (6:24-26) </a:t>
            </a:r>
          </a:p>
          <a:p>
            <a:pPr lvl="0"/>
            <a:r>
              <a:rPr lang="en-US" dirty="0" smtClean="0"/>
              <a:t>Calls for national assembly &amp; repentance (8:14) </a:t>
            </a:r>
          </a:p>
          <a:p>
            <a:pPr eaLnBrk="1" hangingPunct="1">
              <a:lnSpc>
                <a:spcPct val="90000"/>
              </a:lnSpc>
              <a:buNone/>
            </a:pPr>
            <a:endParaRPr lang="en-US" dirty="0" smtClean="0"/>
          </a:p>
        </p:txBody>
      </p:sp>
      <p:sp>
        <p:nvSpPr>
          <p:cNvPr id="4100" name="Text Box 5"/>
          <p:cNvSpPr txBox="1">
            <a:spLocks noChangeArrowheads="1"/>
          </p:cNvSpPr>
          <p:nvPr/>
        </p:nvSpPr>
        <p:spPr bwMode="auto">
          <a:xfrm>
            <a:off x="838200" y="4648200"/>
            <a:ext cx="7391400" cy="1938992"/>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Jeremiah doesn’t give up!  He tries to get the people to respond.  Some did.</a:t>
            </a:r>
            <a:endParaRPr lang="en-US" sz="4000" b="1" dirty="0">
              <a:solidFill>
                <a:srgbClr val="00B050"/>
              </a:solidFill>
              <a:latin typeface="Comic Sans MS" pitchFamily="66" charset="0"/>
            </a:endParaRPr>
          </a:p>
        </p:txBody>
      </p:sp>
      <p:pic>
        <p:nvPicPr>
          <p:cNvPr id="62466" name="Picture 2" descr="https://encrypted-tbn3.google.com/images?q=tbn:ANd9GcTRW_QkWLZoi6CGLHtWX62oO6Jpdbxvp4y4obXwK4EsrG2cYbxS3w"/>
          <p:cNvPicPr>
            <a:picLocks noChangeAspect="1" noChangeArrowheads="1"/>
          </p:cNvPicPr>
          <p:nvPr/>
        </p:nvPicPr>
        <p:blipFill>
          <a:blip r:embed="rId3" cstate="print"/>
          <a:srcRect/>
          <a:stretch>
            <a:fillRect/>
          </a:stretch>
        </p:blipFill>
        <p:spPr bwMode="auto">
          <a:xfrm>
            <a:off x="6096000" y="381000"/>
            <a:ext cx="2772597" cy="2133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096000" cy="1600200"/>
          </a:xfrm>
        </p:spPr>
        <p:txBody>
          <a:bodyPr>
            <a:normAutofit/>
          </a:bodyPr>
          <a:lstStyle/>
          <a:p>
            <a:pPr eaLnBrk="1" hangingPunct="1"/>
            <a:r>
              <a:rPr lang="en-US" b="1" dirty="0" smtClean="0">
                <a:solidFill>
                  <a:srgbClr val="FF0000"/>
                </a:solidFill>
              </a:rPr>
              <a:t>God hasn’t done enough!</a:t>
            </a:r>
          </a:p>
        </p:txBody>
      </p:sp>
      <p:sp>
        <p:nvSpPr>
          <p:cNvPr id="4099" name="Rectangle 3"/>
          <p:cNvSpPr>
            <a:spLocks noGrp="1" noChangeArrowheads="1"/>
          </p:cNvSpPr>
          <p:nvPr>
            <p:ph type="body" idx="1"/>
          </p:nvPr>
        </p:nvSpPr>
        <p:spPr>
          <a:xfrm>
            <a:off x="381000" y="1524000"/>
            <a:ext cx="8153400" cy="3505200"/>
          </a:xfrm>
        </p:spPr>
        <p:txBody>
          <a:bodyPr/>
          <a:lstStyle/>
          <a:p>
            <a:pPr lvl="0"/>
            <a:r>
              <a:rPr lang="en-US" dirty="0" smtClean="0"/>
              <a:t>Mourns &amp; laments that no one                               can cure the sins of his people                         (8:18 – 9:1)</a:t>
            </a:r>
          </a:p>
          <a:p>
            <a:pPr lvl="0"/>
            <a:r>
              <a:rPr lang="en-US" dirty="0" smtClean="0"/>
              <a:t>Takes up weeping &amp; wailing (9:10)</a:t>
            </a:r>
          </a:p>
          <a:p>
            <a:pPr lvl="0"/>
            <a:r>
              <a:rPr lang="en-US" dirty="0" smtClean="0"/>
              <a:t>Claims God hasn’t spoken through wise men and prophets to correct the people (9:12)</a:t>
            </a:r>
          </a:p>
          <a:p>
            <a:pPr eaLnBrk="1" hangingPunct="1">
              <a:lnSpc>
                <a:spcPct val="90000"/>
              </a:lnSpc>
            </a:pPr>
            <a:endParaRPr lang="en-US" dirty="0" smtClean="0"/>
          </a:p>
        </p:txBody>
      </p:sp>
      <p:sp>
        <p:nvSpPr>
          <p:cNvPr id="4100" name="Text Box 5"/>
          <p:cNvSpPr txBox="1">
            <a:spLocks noChangeArrowheads="1"/>
          </p:cNvSpPr>
          <p:nvPr/>
        </p:nvSpPr>
        <p:spPr bwMode="auto">
          <a:xfrm>
            <a:off x="457200" y="502920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00CC"/>
                </a:solidFill>
                <a:latin typeface="Comic Sans MS" pitchFamily="66" charset="0"/>
              </a:rPr>
              <a:t>See how patient God was with Jeremiah.  He listens to Jeremiah’s complaints &amp; then answers them</a:t>
            </a:r>
            <a:endParaRPr lang="en-US" sz="3200" b="1" dirty="0">
              <a:solidFill>
                <a:srgbClr val="0000CC"/>
              </a:solidFill>
              <a:latin typeface="Comic Sans MS" pitchFamily="66" charset="0"/>
            </a:endParaRPr>
          </a:p>
        </p:txBody>
      </p:sp>
      <p:pic>
        <p:nvPicPr>
          <p:cNvPr id="60418" name="Picture 2" descr="http://4.bp.blogspot.com/_oWLq61bKS58/TIJWWred6xI/AAAAAAAAB1A/zFaIe-yxunI/s1600/elijah_chariot_of_fire.jpg"/>
          <p:cNvPicPr>
            <a:picLocks noChangeAspect="1" noChangeArrowheads="1"/>
          </p:cNvPicPr>
          <p:nvPr/>
        </p:nvPicPr>
        <p:blipFill>
          <a:blip r:embed="rId3" cstate="print"/>
          <a:srcRect t="40889" r="64000"/>
          <a:stretch>
            <a:fillRect/>
          </a:stretch>
        </p:blipFill>
        <p:spPr bwMode="auto">
          <a:xfrm flipH="1">
            <a:off x="6705600" y="457200"/>
            <a:ext cx="2133600" cy="2743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762000"/>
          </a:xfrm>
        </p:spPr>
        <p:txBody>
          <a:bodyPr/>
          <a:lstStyle/>
          <a:p>
            <a:pPr eaLnBrk="1" hangingPunct="1"/>
            <a:r>
              <a:rPr lang="en-US" sz="4000" b="1" dirty="0" smtClean="0">
                <a:solidFill>
                  <a:srgbClr val="FF0000"/>
                </a:solidFill>
              </a:rPr>
              <a:t>Jeremiah 9:9-13</a:t>
            </a:r>
          </a:p>
        </p:txBody>
      </p:sp>
      <p:sp>
        <p:nvSpPr>
          <p:cNvPr id="4099" name="Rectangle 3"/>
          <p:cNvSpPr>
            <a:spLocks noGrp="1" noChangeArrowheads="1"/>
          </p:cNvSpPr>
          <p:nvPr>
            <p:ph type="body" idx="1"/>
          </p:nvPr>
        </p:nvSpPr>
        <p:spPr>
          <a:xfrm>
            <a:off x="457200" y="762000"/>
            <a:ext cx="8305800" cy="5791200"/>
          </a:xfrm>
        </p:spPr>
        <p:txBody>
          <a:bodyPr>
            <a:noAutofit/>
          </a:bodyPr>
          <a:lstStyle/>
          <a:p>
            <a:pPr marL="0" indent="231775">
              <a:lnSpc>
                <a:spcPct val="90000"/>
              </a:lnSpc>
              <a:buNone/>
            </a:pPr>
            <a:r>
              <a:rPr lang="en-US" sz="2500" dirty="0" smtClean="0">
                <a:solidFill>
                  <a:srgbClr val="00B050"/>
                </a:solidFill>
              </a:rPr>
              <a:t>9  Shall I not punish them for these things?" says the LORD. "Shall I not avenge Myself on such a nation as this?"</a:t>
            </a:r>
          </a:p>
          <a:p>
            <a:pPr marL="0" indent="231775">
              <a:lnSpc>
                <a:spcPct val="90000"/>
              </a:lnSpc>
              <a:buNone/>
            </a:pPr>
            <a:r>
              <a:rPr lang="en-US" sz="2500" b="1" dirty="0" smtClean="0">
                <a:solidFill>
                  <a:srgbClr val="0000CC"/>
                </a:solidFill>
              </a:rPr>
              <a:t>10  I will take up a weeping and wailing </a:t>
            </a:r>
            <a:r>
              <a:rPr lang="en-US" sz="2500" dirty="0" smtClean="0">
                <a:solidFill>
                  <a:srgbClr val="0000CC"/>
                </a:solidFill>
              </a:rPr>
              <a:t>for the mountains, and for the dwelling places of the wilderness a lamentation, because they are burned up, so that no one can pass through; nor can men hear the voice of the cattle. Both the birds of the heavens and the beasts have fled; they are gone.</a:t>
            </a:r>
          </a:p>
          <a:p>
            <a:pPr marL="0" indent="231775">
              <a:lnSpc>
                <a:spcPct val="90000"/>
              </a:lnSpc>
              <a:buNone/>
            </a:pPr>
            <a:r>
              <a:rPr lang="en-US" sz="2500" dirty="0" smtClean="0">
                <a:solidFill>
                  <a:srgbClr val="00B050"/>
                </a:solidFill>
              </a:rPr>
              <a:t>11  </a:t>
            </a:r>
            <a:r>
              <a:rPr lang="en-US" sz="2500" b="1" dirty="0" smtClean="0">
                <a:solidFill>
                  <a:srgbClr val="00B050"/>
                </a:solidFill>
              </a:rPr>
              <a:t>"I will make Jerusalem a heap of ruins, </a:t>
            </a:r>
            <a:r>
              <a:rPr lang="en-US" sz="2500" dirty="0" smtClean="0">
                <a:solidFill>
                  <a:srgbClr val="00B050"/>
                </a:solidFill>
              </a:rPr>
              <a:t>a den of jackals. I will make the cities of Judah desolate, without an inhabitant."</a:t>
            </a:r>
          </a:p>
          <a:p>
            <a:pPr marL="0" indent="231775">
              <a:lnSpc>
                <a:spcPct val="90000"/>
              </a:lnSpc>
              <a:buNone/>
            </a:pPr>
            <a:r>
              <a:rPr lang="en-US" sz="2500" dirty="0" smtClean="0">
                <a:solidFill>
                  <a:srgbClr val="0000CC"/>
                </a:solidFill>
              </a:rPr>
              <a:t>12  Who is the wise man who may understand this? And who is he to whom the mouth of the LORD has spoken, that he may declare it? Why does the land perish and burn up like a wilderness, so that no one can pass through?</a:t>
            </a:r>
          </a:p>
          <a:p>
            <a:pPr marL="0" indent="231775">
              <a:lnSpc>
                <a:spcPct val="90000"/>
              </a:lnSpc>
              <a:buNone/>
            </a:pPr>
            <a:r>
              <a:rPr lang="en-US" sz="2500" dirty="0" smtClean="0">
                <a:solidFill>
                  <a:srgbClr val="00B050"/>
                </a:solidFill>
              </a:rPr>
              <a:t>13  And the LORD said, "Because they have forsaken My law which I set before them, and have not obeyed My voice, nor walked according to it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172200" cy="1524000"/>
          </a:xfrm>
        </p:spPr>
        <p:txBody>
          <a:bodyPr>
            <a:normAutofit/>
          </a:bodyPr>
          <a:lstStyle/>
          <a:p>
            <a:pPr eaLnBrk="1" hangingPunct="1"/>
            <a:r>
              <a:rPr lang="en-US" sz="4000" b="1" dirty="0" smtClean="0">
                <a:solidFill>
                  <a:srgbClr val="FF0000"/>
                </a:solidFill>
              </a:rPr>
              <a:t>Still pleads with the People &amp; accepts God’s correction</a:t>
            </a:r>
          </a:p>
        </p:txBody>
      </p:sp>
      <p:sp>
        <p:nvSpPr>
          <p:cNvPr id="4099" name="Rectangle 3"/>
          <p:cNvSpPr>
            <a:spLocks noGrp="1" noChangeArrowheads="1"/>
          </p:cNvSpPr>
          <p:nvPr>
            <p:ph type="body" idx="1"/>
          </p:nvPr>
        </p:nvSpPr>
        <p:spPr>
          <a:xfrm>
            <a:off x="304800" y="1447800"/>
            <a:ext cx="7924800" cy="4343400"/>
          </a:xfrm>
        </p:spPr>
        <p:txBody>
          <a:bodyPr/>
          <a:lstStyle/>
          <a:p>
            <a:pPr lvl="0"/>
            <a:r>
              <a:rPr lang="en-US" dirty="0" smtClean="0"/>
              <a:t>Begs the women to respond (9:18-21)</a:t>
            </a:r>
          </a:p>
          <a:p>
            <a:pPr lvl="0"/>
            <a:r>
              <a:rPr lang="en-US" dirty="0" smtClean="0"/>
              <a:t>Appeals to people:  idols are dead,                       Yahweh is alive (10:6-10)</a:t>
            </a:r>
          </a:p>
          <a:p>
            <a:pPr lvl="0"/>
            <a:r>
              <a:rPr lang="en-US" dirty="0" smtClean="0"/>
              <a:t>Decides must endure punishment caused by bad shepherds (10:19-20)</a:t>
            </a:r>
          </a:p>
          <a:p>
            <a:pPr lvl="0"/>
            <a:r>
              <a:rPr lang="en-US" dirty="0" smtClean="0"/>
              <a:t>Reminds God that man cannot direct his own steps, so correct Jews in just measure and pour fury out on Gentiles (10:23-25)</a:t>
            </a:r>
          </a:p>
          <a:p>
            <a:pPr eaLnBrk="1" hangingPunct="1">
              <a:lnSpc>
                <a:spcPct val="90000"/>
              </a:lnSpc>
              <a:buNone/>
            </a:pPr>
            <a:endParaRPr lang="en-US" dirty="0" smtClean="0"/>
          </a:p>
        </p:txBody>
      </p:sp>
      <p:sp>
        <p:nvSpPr>
          <p:cNvPr id="4100" name="Text Box 5"/>
          <p:cNvSpPr txBox="1">
            <a:spLocks noChangeArrowheads="1"/>
          </p:cNvSpPr>
          <p:nvPr/>
        </p:nvSpPr>
        <p:spPr bwMode="auto">
          <a:xfrm>
            <a:off x="1143000" y="5715000"/>
            <a:ext cx="68580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Jeremiah compared Jews to Gentiles, not to God’s standard</a:t>
            </a:r>
            <a:endParaRPr lang="en-US" sz="2800" b="1" dirty="0">
              <a:solidFill>
                <a:srgbClr val="00B050"/>
              </a:solidFill>
              <a:latin typeface="Comic Sans MS" pitchFamily="66" charset="0"/>
            </a:endParaRPr>
          </a:p>
        </p:txBody>
      </p:sp>
      <p:pic>
        <p:nvPicPr>
          <p:cNvPr id="58370" name="Picture 2" descr="https://encrypted-tbn3.google.com/images?q=tbn:ANd9GcRAvtl7__Msh6vEfwvYd6ZwkrSpHloZtMCnSc1hrABjIzJOaezEIg"/>
          <p:cNvPicPr>
            <a:picLocks noChangeAspect="1" noChangeArrowheads="1"/>
          </p:cNvPicPr>
          <p:nvPr/>
        </p:nvPicPr>
        <p:blipFill>
          <a:blip r:embed="rId3" cstate="print"/>
          <a:srcRect/>
          <a:stretch>
            <a:fillRect/>
          </a:stretch>
        </p:blipFill>
        <p:spPr bwMode="auto">
          <a:xfrm flipH="1">
            <a:off x="7010400" y="304800"/>
            <a:ext cx="1905000" cy="24003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248400" cy="1752600"/>
          </a:xfrm>
        </p:spPr>
        <p:txBody>
          <a:bodyPr>
            <a:normAutofit/>
          </a:bodyPr>
          <a:lstStyle/>
          <a:p>
            <a:pPr eaLnBrk="1" hangingPunct="1">
              <a:lnSpc>
                <a:spcPts val="3800"/>
              </a:lnSpc>
            </a:pPr>
            <a:r>
              <a:rPr lang="en-US" sz="4000" b="1" dirty="0" smtClean="0">
                <a:solidFill>
                  <a:srgbClr val="FF0000"/>
                </a:solidFill>
              </a:rPr>
              <a:t>God uses experiences of life to help Jeremiah understand God’s situation</a:t>
            </a:r>
          </a:p>
        </p:txBody>
      </p:sp>
      <p:sp>
        <p:nvSpPr>
          <p:cNvPr id="4099" name="Rectangle 3"/>
          <p:cNvSpPr>
            <a:spLocks noGrp="1" noChangeArrowheads="1"/>
          </p:cNvSpPr>
          <p:nvPr>
            <p:ph type="body" idx="1"/>
          </p:nvPr>
        </p:nvSpPr>
        <p:spPr>
          <a:xfrm>
            <a:off x="381000" y="1676400"/>
            <a:ext cx="7924800" cy="3505200"/>
          </a:xfrm>
        </p:spPr>
        <p:txBody>
          <a:bodyPr>
            <a:normAutofit fontScale="92500" lnSpcReduction="10000"/>
          </a:bodyPr>
          <a:lstStyle/>
          <a:p>
            <a:pPr eaLnBrk="1" hangingPunct="1">
              <a:lnSpc>
                <a:spcPct val="90000"/>
              </a:lnSpc>
              <a:buNone/>
            </a:pPr>
            <a:r>
              <a:rPr lang="en-US" b="1" dirty="0" smtClean="0">
                <a:solidFill>
                  <a:srgbClr val="0000CC"/>
                </a:solidFill>
              </a:rPr>
              <a:t>11:1-8</a:t>
            </a:r>
            <a:r>
              <a:rPr lang="en-US" dirty="0" smtClean="0"/>
              <a:t>  God established a covenant with                     Jews out of Egypt:  Obey My Voice!</a:t>
            </a:r>
          </a:p>
          <a:p>
            <a:pPr eaLnBrk="1" hangingPunct="1">
              <a:lnSpc>
                <a:spcPct val="90000"/>
              </a:lnSpc>
              <a:buNone/>
            </a:pPr>
            <a:r>
              <a:rPr lang="en-US" b="1" dirty="0" smtClean="0">
                <a:solidFill>
                  <a:srgbClr val="0000CC"/>
                </a:solidFill>
              </a:rPr>
              <a:t>11:9-10</a:t>
            </a:r>
            <a:r>
              <a:rPr lang="en-US" dirty="0" smtClean="0"/>
              <a:t> Conspiracy!  Jews of Jeremiah’s                   time broke covenant, turned back to idols</a:t>
            </a:r>
          </a:p>
          <a:p>
            <a:pPr eaLnBrk="1" hangingPunct="1">
              <a:lnSpc>
                <a:spcPct val="90000"/>
              </a:lnSpc>
              <a:buNone/>
            </a:pPr>
            <a:r>
              <a:rPr lang="en-US" b="1" dirty="0" smtClean="0">
                <a:solidFill>
                  <a:srgbClr val="0000CC"/>
                </a:solidFill>
              </a:rPr>
              <a:t>11:14</a:t>
            </a:r>
            <a:r>
              <a:rPr lang="en-US" dirty="0" smtClean="0"/>
              <a:t>  God tells Jeremiah: don’t pray for them</a:t>
            </a:r>
          </a:p>
          <a:p>
            <a:pPr eaLnBrk="1" hangingPunct="1">
              <a:lnSpc>
                <a:spcPct val="90000"/>
              </a:lnSpc>
              <a:buNone/>
            </a:pPr>
            <a:r>
              <a:rPr lang="en-US" b="1" dirty="0" smtClean="0">
                <a:solidFill>
                  <a:srgbClr val="0000CC"/>
                </a:solidFill>
              </a:rPr>
              <a:t>11:15</a:t>
            </a:r>
            <a:r>
              <a:rPr lang="en-US" dirty="0" smtClean="0"/>
              <a:t>  God’s beloved has no right in His house!</a:t>
            </a:r>
          </a:p>
          <a:p>
            <a:pPr eaLnBrk="1" hangingPunct="1">
              <a:lnSpc>
                <a:spcPct val="90000"/>
              </a:lnSpc>
              <a:buNone/>
            </a:pPr>
            <a:r>
              <a:rPr lang="en-US" b="1" dirty="0" smtClean="0">
                <a:solidFill>
                  <a:srgbClr val="0000CC"/>
                </a:solidFill>
              </a:rPr>
              <a:t>11:18</a:t>
            </a:r>
            <a:r>
              <a:rPr lang="en-US" dirty="0" smtClean="0"/>
              <a:t>  God reveals to Jeremiah that Jeremiah’s  house wants to kill him!</a:t>
            </a:r>
          </a:p>
        </p:txBody>
      </p:sp>
      <p:sp>
        <p:nvSpPr>
          <p:cNvPr id="4100" name="Text Box 5"/>
          <p:cNvSpPr txBox="1">
            <a:spLocks noChangeArrowheads="1"/>
          </p:cNvSpPr>
          <p:nvPr/>
        </p:nvSpPr>
        <p:spPr bwMode="auto">
          <a:xfrm>
            <a:off x="457200" y="5181600"/>
            <a:ext cx="8229600" cy="1477328"/>
          </a:xfrm>
          <a:prstGeom prst="rect">
            <a:avLst/>
          </a:prstGeom>
          <a:noFill/>
          <a:ln w="9525">
            <a:noFill/>
            <a:miter lim="800000"/>
            <a:headEnd/>
            <a:tailEnd/>
          </a:ln>
        </p:spPr>
        <p:txBody>
          <a:bodyPr>
            <a:spAutoFit/>
          </a:bodyPr>
          <a:lstStyle/>
          <a:p>
            <a:pPr algn="ctr">
              <a:spcBef>
                <a:spcPct val="50000"/>
              </a:spcBef>
            </a:pPr>
            <a:r>
              <a:rPr lang="en-US" sz="3000" b="1" dirty="0" smtClean="0">
                <a:solidFill>
                  <a:srgbClr val="00B050"/>
                </a:solidFill>
                <a:latin typeface="Comic Sans MS" pitchFamily="66" charset="0"/>
              </a:rPr>
              <a:t>Some times we cannot see an issue until we experience it ourselves. God brings the right events into our lives to help us grow</a:t>
            </a:r>
            <a:endParaRPr lang="en-US" sz="4000" b="1" dirty="0">
              <a:solidFill>
                <a:srgbClr val="00B050"/>
              </a:solidFill>
              <a:latin typeface="Comic Sans MS" pitchFamily="66" charset="0"/>
            </a:endParaRPr>
          </a:p>
        </p:txBody>
      </p:sp>
      <p:pic>
        <p:nvPicPr>
          <p:cNvPr id="56322" name="Picture 2" descr="https://encrypted-tbn2.google.com/images?q=tbn:ANd9GcQSmR58QJVDPCPigbOALoPlMbsX2M3aeepRXiw-eIGmuzdIYG8_iQ"/>
          <p:cNvPicPr>
            <a:picLocks noChangeAspect="1" noChangeArrowheads="1"/>
          </p:cNvPicPr>
          <p:nvPr/>
        </p:nvPicPr>
        <p:blipFill>
          <a:blip r:embed="rId3" cstate="print"/>
          <a:srcRect/>
          <a:stretch>
            <a:fillRect/>
          </a:stretch>
        </p:blipFill>
        <p:spPr bwMode="auto">
          <a:xfrm flipH="1">
            <a:off x="6934200" y="228600"/>
            <a:ext cx="1981200" cy="2505076"/>
          </a:xfrm>
          <a:prstGeom prst="rect">
            <a:avLst/>
          </a:prstGeom>
          <a:noFill/>
        </p:spPr>
      </p:pic>
      <p:sp>
        <p:nvSpPr>
          <p:cNvPr id="6" name="TextBox 5"/>
          <p:cNvSpPr txBox="1"/>
          <p:nvPr/>
        </p:nvSpPr>
        <p:spPr>
          <a:xfrm>
            <a:off x="609600" y="4191000"/>
            <a:ext cx="7924800" cy="2123658"/>
          </a:xfrm>
          <a:prstGeom prst="rect">
            <a:avLst/>
          </a:prstGeom>
          <a:noFill/>
        </p:spPr>
        <p:txBody>
          <a:bodyPr wrap="square" rtlCol="0">
            <a:spAutoFit/>
          </a:bodyPr>
          <a:lstStyle/>
          <a:p>
            <a:pPr algn="ctr"/>
            <a:r>
              <a:rPr lang="en-US" sz="4400" b="1" dirty="0" smtClean="0">
                <a:solidFill>
                  <a:srgbClr val="7030A0"/>
                </a:solidFill>
                <a:latin typeface="Comic Sans MS" pitchFamily="66" charset="0"/>
              </a:rPr>
              <a:t>So how did God finally get Jeremiah to see what God was going through?</a:t>
            </a:r>
            <a:endParaRPr lang="en-US" sz="4400" b="1" dirty="0">
              <a:solidFill>
                <a:srgbClr val="7030A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wipe(down)">
                                      <p:cBhvr>
                                        <p:cTn id="7" dur="500"/>
                                        <p:tgtEl>
                                          <p:spTgt spid="4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wipe(down)">
                                      <p:cBhvr>
                                        <p:cTn id="12" dur="500"/>
                                        <p:tgtEl>
                                          <p:spTgt spid="4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Effect transition="in" filter="wipe(down)">
                                      <p:cBhvr>
                                        <p:cTn id="17" dur="500"/>
                                        <p:tgtEl>
                                          <p:spTgt spid="40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grpId="1" nodeType="clickEffect">
                                  <p:stCondLst>
                                    <p:cond delay="0"/>
                                  </p:stCondLst>
                                  <p:childTnLst>
                                    <p:anim calcmode="lin" valueType="num">
                                      <p:cBhvr additive="base">
                                        <p:cTn id="39" dur="500"/>
                                        <p:tgtEl>
                                          <p:spTgt spid="6"/>
                                        </p:tgtEl>
                                        <p:attrNameLst>
                                          <p:attrName>ppt_x</p:attrName>
                                        </p:attrNameLst>
                                      </p:cBhvr>
                                      <p:tavLst>
                                        <p:tav tm="0">
                                          <p:val>
                                            <p:strVal val="ppt_x"/>
                                          </p:val>
                                        </p:tav>
                                        <p:tav tm="100000">
                                          <p:val>
                                            <p:strVal val="ppt_x"/>
                                          </p:val>
                                        </p:tav>
                                      </p:tavLst>
                                    </p:anim>
                                    <p:anim calcmode="lin" valueType="num">
                                      <p:cBhvr additive="base">
                                        <p:cTn id="40" dur="500"/>
                                        <p:tgtEl>
                                          <p:spTgt spid="6"/>
                                        </p:tgtEl>
                                        <p:attrNameLst>
                                          <p:attrName>ppt_y</p:attrName>
                                        </p:attrNameLst>
                                      </p:cBhvr>
                                      <p:tavLst>
                                        <p:tav tm="0">
                                          <p:val>
                                            <p:strVal val="ppt_y"/>
                                          </p:val>
                                        </p:tav>
                                        <p:tav tm="100000">
                                          <p:val>
                                            <p:strVal val="1+ppt_h/2"/>
                                          </p:val>
                                        </p:tav>
                                      </p:tavLst>
                                    </p:anim>
                                    <p:set>
                                      <p:cBhvr>
                                        <p:cTn id="41" dur="1" fill="hold">
                                          <p:stCondLst>
                                            <p:cond delay="4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099">
                                            <p:txEl>
                                              <p:pRg st="4" end="4"/>
                                            </p:txEl>
                                          </p:spTgt>
                                        </p:tgtEl>
                                        <p:attrNameLst>
                                          <p:attrName>style.visibility</p:attrName>
                                        </p:attrNameLst>
                                      </p:cBhvr>
                                      <p:to>
                                        <p:strVal val="visible"/>
                                      </p:to>
                                    </p:set>
                                    <p:animEffect transition="in" filter="wipe(down)">
                                      <p:cBhvr>
                                        <p:cTn id="46" dur="500"/>
                                        <p:tgtEl>
                                          <p:spTgt spid="4099">
                                            <p:txEl>
                                              <p:pRg st="4" end="4"/>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100"/>
                                        </p:tgtEl>
                                        <p:attrNameLst>
                                          <p:attrName>style.visibility</p:attrName>
                                        </p:attrNameLst>
                                      </p:cBhvr>
                                      <p:to>
                                        <p:strVal val="visible"/>
                                      </p:to>
                                    </p:set>
                                    <p:animEffect transition="in" filter="wipe(down)">
                                      <p:cBhvr>
                                        <p:cTn id="49"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P spid="4100" grpId="0"/>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990600"/>
          </a:xfrm>
        </p:spPr>
        <p:txBody>
          <a:bodyPr/>
          <a:lstStyle/>
          <a:p>
            <a:pPr eaLnBrk="1" hangingPunct="1"/>
            <a:r>
              <a:rPr lang="en-US" b="1" smtClean="0">
                <a:solidFill>
                  <a:srgbClr val="FF3300"/>
                </a:solidFill>
              </a:rPr>
              <a:t>Who’s Speaking ???</a:t>
            </a:r>
          </a:p>
        </p:txBody>
      </p:sp>
      <p:sp>
        <p:nvSpPr>
          <p:cNvPr id="13315" name="Rectangle 3"/>
          <p:cNvSpPr>
            <a:spLocks noGrp="1" noChangeArrowheads="1"/>
          </p:cNvSpPr>
          <p:nvPr>
            <p:ph type="body" idx="1"/>
          </p:nvPr>
        </p:nvSpPr>
        <p:spPr>
          <a:xfrm>
            <a:off x="457200" y="990600"/>
            <a:ext cx="8229600" cy="4906963"/>
          </a:xfrm>
        </p:spPr>
        <p:txBody>
          <a:bodyPr/>
          <a:lstStyle/>
          <a:p>
            <a:pPr eaLnBrk="1" hangingPunct="1">
              <a:buFontTx/>
              <a:buNone/>
            </a:pPr>
            <a:r>
              <a:rPr lang="en-US" b="1" smtClean="0">
                <a:solidFill>
                  <a:srgbClr val="CC00CC"/>
                </a:solidFill>
              </a:rPr>
              <a:t>            Key Words to Look for: </a:t>
            </a:r>
            <a:endParaRPr lang="en-US" b="1" i="1" u="sng" smtClean="0">
              <a:solidFill>
                <a:srgbClr val="CC00CC"/>
              </a:solidFill>
            </a:endParaRPr>
          </a:p>
          <a:p>
            <a:pPr eaLnBrk="1" hangingPunct="1">
              <a:buFontTx/>
              <a:buNone/>
            </a:pPr>
            <a:r>
              <a:rPr lang="en-US" b="1" i="1" u="sng" smtClean="0">
                <a:solidFill>
                  <a:srgbClr val="0000CC"/>
                </a:solidFill>
              </a:rPr>
              <a:t>Jeremiah speaking:</a:t>
            </a:r>
            <a:r>
              <a:rPr lang="en-US" b="1" u="sng" smtClean="0"/>
              <a:t>   </a:t>
            </a:r>
            <a:endParaRPr lang="en-US" smtClean="0"/>
          </a:p>
          <a:p>
            <a:pPr eaLnBrk="1" hangingPunct="1">
              <a:buFontTx/>
              <a:buNone/>
            </a:pPr>
            <a:r>
              <a:rPr lang="en-US" smtClean="0"/>
              <a:t>   We,  us,  weeping,  wailing,  lament</a:t>
            </a:r>
            <a:endParaRPr lang="en-US" b="1" i="1" u="sng" smtClean="0"/>
          </a:p>
          <a:p>
            <a:pPr eaLnBrk="1" hangingPunct="1">
              <a:buFontTx/>
              <a:buNone/>
            </a:pPr>
            <a:r>
              <a:rPr lang="en-US" b="1" i="1" u="sng" smtClean="0">
                <a:solidFill>
                  <a:srgbClr val="0000CC"/>
                </a:solidFill>
              </a:rPr>
              <a:t>God speaking:</a:t>
            </a:r>
            <a:endParaRPr lang="en-US" smtClean="0">
              <a:solidFill>
                <a:srgbClr val="0000CC"/>
              </a:solidFill>
            </a:endParaRPr>
          </a:p>
          <a:p>
            <a:pPr eaLnBrk="1" hangingPunct="1">
              <a:buFontTx/>
              <a:buNone/>
            </a:pPr>
            <a:r>
              <a:rPr lang="en-US" smtClean="0"/>
              <a:t>   says the LORD,  the LORD said</a:t>
            </a:r>
            <a:endParaRPr lang="en-US" b="1" i="1" u="sng" smtClean="0"/>
          </a:p>
          <a:p>
            <a:pPr eaLnBrk="1" hangingPunct="1">
              <a:spcBef>
                <a:spcPts val="1800"/>
              </a:spcBef>
              <a:buFontTx/>
              <a:buNone/>
            </a:pPr>
            <a:r>
              <a:rPr lang="en-US" b="1" i="1" u="sng" smtClean="0">
                <a:solidFill>
                  <a:srgbClr val="00B050"/>
                </a:solidFill>
              </a:rPr>
              <a:t>Problem - Both use:</a:t>
            </a:r>
            <a:r>
              <a:rPr lang="en-US" i="1" smtClean="0">
                <a:solidFill>
                  <a:srgbClr val="00B050"/>
                </a:solidFill>
              </a:rPr>
              <a:t> </a:t>
            </a:r>
            <a:endParaRPr lang="en-US" smtClean="0">
              <a:solidFill>
                <a:srgbClr val="00B050"/>
              </a:solidFill>
            </a:endParaRPr>
          </a:p>
          <a:p>
            <a:pPr eaLnBrk="1" hangingPunct="1">
              <a:buFontTx/>
              <a:buNone/>
            </a:pPr>
            <a:r>
              <a:rPr lang="en-US" smtClean="0"/>
              <a:t>me, I, daughter of my people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553200" cy="1752600"/>
          </a:xfrm>
        </p:spPr>
        <p:txBody>
          <a:bodyPr>
            <a:normAutofit fontScale="90000"/>
          </a:bodyPr>
          <a:lstStyle/>
          <a:p>
            <a:pPr eaLnBrk="1" hangingPunct="1"/>
            <a:r>
              <a:rPr lang="en-US" sz="4000" b="1" dirty="0" smtClean="0">
                <a:solidFill>
                  <a:srgbClr val="FF0000"/>
                </a:solidFill>
              </a:rPr>
              <a:t>God lets him see that men from his home town want to kill him!</a:t>
            </a:r>
          </a:p>
        </p:txBody>
      </p:sp>
      <p:sp>
        <p:nvSpPr>
          <p:cNvPr id="4099" name="Rectangle 3"/>
          <p:cNvSpPr>
            <a:spLocks noGrp="1" noChangeArrowheads="1"/>
          </p:cNvSpPr>
          <p:nvPr>
            <p:ph type="body" idx="1"/>
          </p:nvPr>
        </p:nvSpPr>
        <p:spPr>
          <a:xfrm>
            <a:off x="381000" y="1524000"/>
            <a:ext cx="7924800" cy="3200400"/>
          </a:xfrm>
        </p:spPr>
        <p:txBody>
          <a:bodyPr>
            <a:normAutofit lnSpcReduction="10000"/>
          </a:bodyPr>
          <a:lstStyle/>
          <a:p>
            <a:pPr lvl="0"/>
            <a:r>
              <a:rPr lang="en-US" dirty="0" smtClean="0"/>
              <a:t>Finally realizes men of </a:t>
            </a:r>
            <a:r>
              <a:rPr lang="en-US" dirty="0" err="1" smtClean="0"/>
              <a:t>Anathoth</a:t>
            </a:r>
            <a:r>
              <a:rPr lang="en-US" dirty="0" smtClean="0"/>
              <a:t> want            to kill him, asks for God’s vengeance                      (11:18-20)</a:t>
            </a:r>
          </a:p>
          <a:p>
            <a:pPr lvl="0"/>
            <a:r>
              <a:rPr lang="en-US" dirty="0" smtClean="0"/>
              <a:t>Asks God to pull only the wicked out (12:1-4)</a:t>
            </a:r>
          </a:p>
          <a:p>
            <a:pPr lvl="0"/>
            <a:r>
              <a:rPr lang="en-US" dirty="0" smtClean="0"/>
              <a:t>Begs people to put away pride, says he will weep in secret (13:15-17)</a:t>
            </a:r>
          </a:p>
        </p:txBody>
      </p:sp>
      <p:sp>
        <p:nvSpPr>
          <p:cNvPr id="4100" name="Text Box 5"/>
          <p:cNvSpPr txBox="1">
            <a:spLocks noChangeArrowheads="1"/>
          </p:cNvSpPr>
          <p:nvPr/>
        </p:nvSpPr>
        <p:spPr bwMode="auto">
          <a:xfrm>
            <a:off x="457200" y="4724400"/>
            <a:ext cx="8382000" cy="1754326"/>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Jeremiah is still blind to the extent of the decline of the nation.     God patiently works with him</a:t>
            </a:r>
            <a:endParaRPr lang="en-US" sz="3600" b="1" dirty="0">
              <a:solidFill>
                <a:srgbClr val="00B050"/>
              </a:solidFill>
              <a:latin typeface="Comic Sans MS" pitchFamily="66" charset="0"/>
            </a:endParaRPr>
          </a:p>
        </p:txBody>
      </p:sp>
      <p:pic>
        <p:nvPicPr>
          <p:cNvPr id="54274" name="Picture 2" descr="https://encrypted-tbn2.google.com/images?q=tbn:ANd9GcQRgbnuEDStgv9xmYuRIjSdWd5uO7WL3EmY0BJkeD9aTp3q5TpB"/>
          <p:cNvPicPr>
            <a:picLocks noChangeAspect="1" noChangeArrowheads="1"/>
          </p:cNvPicPr>
          <p:nvPr/>
        </p:nvPicPr>
        <p:blipFill>
          <a:blip r:embed="rId3" cstate="print"/>
          <a:srcRect/>
          <a:stretch>
            <a:fillRect/>
          </a:stretch>
        </p:blipFill>
        <p:spPr bwMode="auto">
          <a:xfrm>
            <a:off x="7162800" y="304800"/>
            <a:ext cx="1781175" cy="25717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6324600" cy="2209800"/>
          </a:xfrm>
        </p:spPr>
        <p:txBody>
          <a:bodyPr>
            <a:normAutofit fontScale="90000"/>
          </a:bodyPr>
          <a:lstStyle/>
          <a:p>
            <a:pPr eaLnBrk="1" hangingPunct="1"/>
            <a:r>
              <a:rPr lang="en-US" sz="4000" b="1" dirty="0" smtClean="0">
                <a:solidFill>
                  <a:srgbClr val="FF0000"/>
                </a:solidFill>
              </a:rPr>
              <a:t>These are Your people…You have to do more to save them… don’t let my mission fail!</a:t>
            </a:r>
          </a:p>
        </p:txBody>
      </p:sp>
      <p:sp>
        <p:nvSpPr>
          <p:cNvPr id="4099" name="Rectangle 3"/>
          <p:cNvSpPr>
            <a:spLocks noGrp="1" noChangeArrowheads="1"/>
          </p:cNvSpPr>
          <p:nvPr>
            <p:ph type="body" idx="1"/>
          </p:nvPr>
        </p:nvSpPr>
        <p:spPr>
          <a:xfrm>
            <a:off x="457200" y="1905000"/>
            <a:ext cx="8305800" cy="4343400"/>
          </a:xfrm>
        </p:spPr>
        <p:txBody>
          <a:bodyPr>
            <a:normAutofit fontScale="85000" lnSpcReduction="20000"/>
          </a:bodyPr>
          <a:lstStyle/>
          <a:p>
            <a:pPr lvl="0"/>
            <a:r>
              <a:rPr lang="en-US" dirty="0" smtClean="0"/>
              <a:t>Reminds God these are His people,                            called by His Name, who He must save! (14:7-9)</a:t>
            </a:r>
          </a:p>
          <a:p>
            <a:pPr lvl="0"/>
            <a:r>
              <a:rPr lang="en-US" dirty="0" smtClean="0"/>
              <a:t>Reminds God the prophets are misleading the people (14:13) </a:t>
            </a:r>
            <a:r>
              <a:rPr lang="en-US" i="1" dirty="0" smtClean="0"/>
              <a:t>God says He didn’t send them!</a:t>
            </a:r>
          </a:p>
          <a:p>
            <a:pPr lvl="0"/>
            <a:r>
              <a:rPr lang="en-US" dirty="0" smtClean="0"/>
              <a:t>Tries to mediate for the nation (14:19-22) – Like Moses &amp; Samuel</a:t>
            </a:r>
          </a:p>
          <a:p>
            <a:pPr lvl="0"/>
            <a:r>
              <a:rPr lang="en-US" dirty="0" smtClean="0"/>
              <a:t>Laments that people don’t respond to him, but only curse him (15:10) </a:t>
            </a:r>
            <a:r>
              <a:rPr lang="en-US" i="1" dirty="0" smtClean="0"/>
              <a:t>“Jeremiah causes strife &amp; contention…he’s a big trouble maker!”</a:t>
            </a:r>
          </a:p>
          <a:p>
            <a:pPr lvl="0"/>
            <a:r>
              <a:rPr lang="en-US" dirty="0" smtClean="0"/>
              <a:t>Laments that God has let his mission fail (15:15-18)  </a:t>
            </a:r>
            <a:r>
              <a:rPr lang="en-US" i="1" dirty="0" smtClean="0"/>
              <a:t>God demands Jeremiah return!</a:t>
            </a:r>
            <a:endParaRPr lang="en-US" dirty="0" smtClean="0"/>
          </a:p>
          <a:p>
            <a:pPr eaLnBrk="1" hangingPunct="1">
              <a:lnSpc>
                <a:spcPct val="90000"/>
              </a:lnSpc>
              <a:buNone/>
            </a:pPr>
            <a:endParaRPr lang="en-US" dirty="0" smtClean="0"/>
          </a:p>
        </p:txBody>
      </p:sp>
      <p:sp>
        <p:nvSpPr>
          <p:cNvPr id="4100" name="Text Box 5"/>
          <p:cNvSpPr txBox="1">
            <a:spLocks noChangeArrowheads="1"/>
          </p:cNvSpPr>
          <p:nvPr/>
        </p:nvSpPr>
        <p:spPr bwMode="auto">
          <a:xfrm>
            <a:off x="457200" y="60198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sym typeface="Wingdings" pitchFamily="2" charset="2"/>
              </a:rPr>
              <a:t> </a:t>
            </a:r>
            <a:r>
              <a:rPr lang="en-US" sz="4000" b="1" dirty="0" smtClean="0">
                <a:solidFill>
                  <a:srgbClr val="0000CC"/>
                </a:solidFill>
                <a:latin typeface="Comic Sans MS" pitchFamily="66" charset="0"/>
              </a:rPr>
              <a:t>Jeremiah gets depressed </a:t>
            </a:r>
            <a:r>
              <a:rPr lang="en-US" sz="4000" b="1" dirty="0" smtClean="0">
                <a:solidFill>
                  <a:srgbClr val="0000CC"/>
                </a:solidFill>
                <a:latin typeface="Comic Sans MS" pitchFamily="66" charset="0"/>
                <a:sym typeface="Wingdings" pitchFamily="2" charset="2"/>
              </a:rPr>
              <a:t></a:t>
            </a:r>
            <a:endParaRPr lang="en-US" sz="4000" b="1" dirty="0">
              <a:solidFill>
                <a:srgbClr val="0000CC"/>
              </a:solidFill>
              <a:latin typeface="Comic Sans MS" pitchFamily="66" charset="0"/>
            </a:endParaRPr>
          </a:p>
        </p:txBody>
      </p:sp>
      <p:pic>
        <p:nvPicPr>
          <p:cNvPr id="5" name="Picture 2" descr="https://encrypted-tbn0.google.com/images?q=tbn:ANd9GcQf3V0cFvJV-ohJihoGSdcfE7gXpV5lKmo8lGYtxFH_Td2m6e3D"/>
          <p:cNvPicPr>
            <a:picLocks noChangeAspect="1" noChangeArrowheads="1"/>
          </p:cNvPicPr>
          <p:nvPr/>
        </p:nvPicPr>
        <p:blipFill>
          <a:blip r:embed="rId3" cstate="print"/>
          <a:srcRect l="21441" r="8517" b="51596"/>
          <a:stretch>
            <a:fillRect/>
          </a:stretch>
        </p:blipFill>
        <p:spPr bwMode="auto">
          <a:xfrm flipH="1">
            <a:off x="6477000" y="228600"/>
            <a:ext cx="2438400" cy="1981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228600"/>
            <a:ext cx="9158514" cy="7315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533400" y="152400"/>
            <a:ext cx="8229600" cy="914400"/>
          </a:xfrm>
        </p:spPr>
        <p:txBody>
          <a:bodyPr>
            <a:noAutofit/>
          </a:bodyPr>
          <a:lstStyle/>
          <a:p>
            <a:r>
              <a:rPr lang="en-US" sz="4800" b="1" dirty="0" smtClean="0">
                <a:solidFill>
                  <a:srgbClr val="663300"/>
                </a:solidFill>
              </a:rPr>
              <a:t>Jeremiah 15:15-21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990600"/>
            <a:ext cx="7086600" cy="5105400"/>
          </a:xfrm>
        </p:spPr>
        <p:txBody>
          <a:bodyPr>
            <a:normAutofit fontScale="55000" lnSpcReduction="20000"/>
          </a:bodyPr>
          <a:lstStyle/>
          <a:p>
            <a:pPr marL="0" indent="231775">
              <a:buNone/>
            </a:pPr>
            <a:r>
              <a:rPr lang="en-US" dirty="0" smtClean="0"/>
              <a:t>15  O LORD, You know; remember me and visit me, and take vengeance for me on my persecutors. In Your enduring patience, do not take me away. Know that for Your sake I have suffered rebuke.</a:t>
            </a:r>
          </a:p>
          <a:p>
            <a:pPr marL="0" indent="231775">
              <a:buNone/>
            </a:pPr>
            <a:r>
              <a:rPr lang="en-US" dirty="0" smtClean="0"/>
              <a:t>16  Your words were found, and I ate them, and Your word was to me the joy and rejoicing of my heart; for I am called by Your name, O LORD God of hosts.</a:t>
            </a:r>
          </a:p>
          <a:p>
            <a:pPr marL="0" indent="231775">
              <a:buNone/>
            </a:pPr>
            <a:r>
              <a:rPr lang="en-US" dirty="0" smtClean="0"/>
              <a:t>17  I did not sit in the assembly of the mockers, nor did I rejoice; </a:t>
            </a:r>
            <a:r>
              <a:rPr lang="en-US" b="1" dirty="0" smtClean="0">
                <a:solidFill>
                  <a:srgbClr val="0000CC"/>
                </a:solidFill>
              </a:rPr>
              <a:t>I sat alone because of Your hand, for You have filled me with indignation.</a:t>
            </a:r>
          </a:p>
          <a:p>
            <a:pPr marL="0" indent="231775">
              <a:buNone/>
            </a:pPr>
            <a:r>
              <a:rPr lang="en-US" dirty="0" smtClean="0"/>
              <a:t>18  Why is my pain perpetual and my wound incurable, which refuses to be healed? </a:t>
            </a:r>
            <a:r>
              <a:rPr lang="en-US" b="1" dirty="0" smtClean="0">
                <a:solidFill>
                  <a:srgbClr val="0000CC"/>
                </a:solidFill>
              </a:rPr>
              <a:t>Will You surely be to me like an unreliable stream, as waters that fail?</a:t>
            </a:r>
          </a:p>
          <a:p>
            <a:pPr marL="0" indent="231775">
              <a:buNone/>
            </a:pPr>
            <a:r>
              <a:rPr lang="en-US" dirty="0" smtClean="0"/>
              <a:t>19  Therefore thus says the LORD: </a:t>
            </a:r>
            <a:r>
              <a:rPr lang="en-US" b="1" dirty="0" smtClean="0">
                <a:solidFill>
                  <a:srgbClr val="660066"/>
                </a:solidFill>
              </a:rPr>
              <a:t>"If </a:t>
            </a:r>
            <a:r>
              <a:rPr lang="en-US" b="1" u="sng" dirty="0" smtClean="0">
                <a:solidFill>
                  <a:srgbClr val="660066"/>
                </a:solidFill>
              </a:rPr>
              <a:t>you</a:t>
            </a:r>
            <a:r>
              <a:rPr lang="en-US" b="1" dirty="0" smtClean="0">
                <a:solidFill>
                  <a:srgbClr val="660066"/>
                </a:solidFill>
              </a:rPr>
              <a:t> return, then I will bring </a:t>
            </a:r>
            <a:r>
              <a:rPr lang="en-US" b="1" u="sng" dirty="0" smtClean="0">
                <a:solidFill>
                  <a:srgbClr val="660066"/>
                </a:solidFill>
              </a:rPr>
              <a:t>you</a:t>
            </a:r>
            <a:r>
              <a:rPr lang="en-US" b="1" dirty="0" smtClean="0">
                <a:solidFill>
                  <a:srgbClr val="660066"/>
                </a:solidFill>
              </a:rPr>
              <a:t> back; you shall stand before Me; if you take out the precious from the vile, you shall be as My mouth. Let them return to you, but you must not return to them.</a:t>
            </a:r>
          </a:p>
          <a:p>
            <a:pPr marL="0" indent="231775">
              <a:buNone/>
            </a:pPr>
            <a:r>
              <a:rPr lang="en-US" dirty="0" smtClean="0"/>
              <a:t>20  And I will make you to this people a fortified bronze wall; and they will fight against you, but they shall not prevail against you; for I am with you to save you and deliver you," says the LORD.</a:t>
            </a:r>
          </a:p>
          <a:p>
            <a:pPr marL="0" indent="231775">
              <a:buNone/>
            </a:pPr>
            <a:r>
              <a:rPr lang="en-US" dirty="0" smtClean="0"/>
              <a:t>21  "I will deliver you from the hand of the wicked, and I will redeem you from the grip of the terrible.”</a:t>
            </a:r>
          </a:p>
        </p:txBody>
      </p:sp>
      <p:sp>
        <p:nvSpPr>
          <p:cNvPr id="4100" name="Text Box 5"/>
          <p:cNvSpPr txBox="1">
            <a:spLocks noChangeArrowheads="1"/>
          </p:cNvSpPr>
          <p:nvPr/>
        </p:nvSpPr>
        <p:spPr bwMode="auto">
          <a:xfrm>
            <a:off x="457200" y="57912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God’s assurance to Jeremiah</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52400"/>
            <a:ext cx="5105400" cy="1371600"/>
          </a:xfrm>
        </p:spPr>
        <p:txBody>
          <a:bodyPr>
            <a:normAutofit/>
          </a:bodyPr>
          <a:lstStyle/>
          <a:p>
            <a:pPr eaLnBrk="1" hangingPunct="1"/>
            <a:r>
              <a:rPr lang="en-US" sz="4000" b="1" dirty="0" smtClean="0">
                <a:solidFill>
                  <a:srgbClr val="FF0000"/>
                </a:solidFill>
              </a:rPr>
              <a:t>Sometimes feel like God has let us down</a:t>
            </a:r>
          </a:p>
        </p:txBody>
      </p:sp>
      <p:sp>
        <p:nvSpPr>
          <p:cNvPr id="4099" name="Rectangle 3"/>
          <p:cNvSpPr>
            <a:spLocks noGrp="1" noChangeArrowheads="1"/>
          </p:cNvSpPr>
          <p:nvPr>
            <p:ph type="body" idx="1"/>
          </p:nvPr>
        </p:nvSpPr>
        <p:spPr>
          <a:xfrm>
            <a:off x="304800" y="1524000"/>
            <a:ext cx="8534400" cy="3962400"/>
          </a:xfrm>
        </p:spPr>
        <p:txBody>
          <a:bodyPr>
            <a:normAutofit fontScale="85000" lnSpcReduction="20000"/>
          </a:bodyPr>
          <a:lstStyle/>
          <a:p>
            <a:pPr eaLnBrk="1" hangingPunct="1">
              <a:lnSpc>
                <a:spcPct val="90000"/>
              </a:lnSpc>
            </a:pPr>
            <a:r>
              <a:rPr lang="en-US" dirty="0" smtClean="0"/>
              <a:t>Jeremiah thought God would make him                                 “a fortified city, iron pillar, bronze walls” (1:18)</a:t>
            </a:r>
          </a:p>
          <a:p>
            <a:pPr eaLnBrk="1" hangingPunct="1">
              <a:lnSpc>
                <a:spcPct val="90000"/>
              </a:lnSpc>
            </a:pPr>
            <a:r>
              <a:rPr lang="en-US" dirty="0" smtClean="0"/>
              <a:t>God had promised him that “they will fight against you, but they will not prevail against you.  For I am with you to deliver you” (1:19)</a:t>
            </a:r>
          </a:p>
          <a:p>
            <a:pPr eaLnBrk="1" hangingPunct="1">
              <a:lnSpc>
                <a:spcPct val="90000"/>
              </a:lnSpc>
            </a:pPr>
            <a:r>
              <a:rPr lang="en-US" dirty="0" smtClean="0"/>
              <a:t>Jeremiah never expected to deliver such a devastating message to Judah &amp; his friends</a:t>
            </a:r>
          </a:p>
          <a:p>
            <a:pPr eaLnBrk="1" hangingPunct="1">
              <a:lnSpc>
                <a:spcPct val="90000"/>
              </a:lnSpc>
            </a:pPr>
            <a:r>
              <a:rPr lang="en-US" dirty="0" smtClean="0"/>
              <a:t>He didn’t anticipate that the people would grow to hate &amp; despise him, and want to kill him</a:t>
            </a:r>
          </a:p>
          <a:p>
            <a:pPr eaLnBrk="1" hangingPunct="1">
              <a:lnSpc>
                <a:spcPct val="90000"/>
              </a:lnSpc>
            </a:pPr>
            <a:r>
              <a:rPr lang="en-US" dirty="0" smtClean="0"/>
              <a:t>His life in the Truth, serving his God, hadn’t gone the way he expected at all! </a:t>
            </a:r>
          </a:p>
        </p:txBody>
      </p:sp>
      <p:sp>
        <p:nvSpPr>
          <p:cNvPr id="4100" name="Text Box 5"/>
          <p:cNvSpPr txBox="1">
            <a:spLocks noChangeArrowheads="1"/>
          </p:cNvSpPr>
          <p:nvPr/>
        </p:nvSpPr>
        <p:spPr bwMode="auto">
          <a:xfrm>
            <a:off x="762000" y="5181600"/>
            <a:ext cx="76962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God will never leave us or forsake us, but we &amp; others do fail, so God has to deal with our mistakes!</a:t>
            </a:r>
            <a:endParaRPr lang="en-US" sz="3200" b="1" dirty="0">
              <a:solidFill>
                <a:srgbClr val="00B050"/>
              </a:solidFill>
              <a:latin typeface="Comic Sans MS" pitchFamily="66" charset="0"/>
            </a:endParaRPr>
          </a:p>
        </p:txBody>
      </p:sp>
      <p:pic>
        <p:nvPicPr>
          <p:cNvPr id="45058" name="Picture 2" descr="https://encrypted-tbn2.google.com/images?q=tbn:ANd9GcQ2CCj_LB7xLYsaN0TmAbRzgXIrUlgUNdsync6-nwqlvxK22FTQcw"/>
          <p:cNvPicPr>
            <a:picLocks noChangeAspect="1" noChangeArrowheads="1"/>
          </p:cNvPicPr>
          <p:nvPr/>
        </p:nvPicPr>
        <p:blipFill>
          <a:blip r:embed="rId3" cstate="print"/>
          <a:srcRect/>
          <a:stretch>
            <a:fillRect/>
          </a:stretch>
        </p:blipFill>
        <p:spPr bwMode="auto">
          <a:xfrm>
            <a:off x="6400800" y="76200"/>
            <a:ext cx="2314575" cy="1676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76200"/>
            <a:ext cx="6400800" cy="1143000"/>
          </a:xfrm>
        </p:spPr>
        <p:txBody>
          <a:bodyPr>
            <a:normAutofit fontScale="90000"/>
          </a:bodyPr>
          <a:lstStyle/>
          <a:p>
            <a:pPr eaLnBrk="1" hangingPunct="1"/>
            <a:r>
              <a:rPr lang="en-US" sz="4000" b="1" dirty="0" smtClean="0">
                <a:solidFill>
                  <a:srgbClr val="FF0000"/>
                </a:solidFill>
              </a:rPr>
              <a:t>Jeremiah reflects on his attempt to work with God’s people</a:t>
            </a:r>
          </a:p>
        </p:txBody>
      </p:sp>
      <p:sp>
        <p:nvSpPr>
          <p:cNvPr id="4099" name="Rectangle 3"/>
          <p:cNvSpPr>
            <a:spLocks noGrp="1" noChangeArrowheads="1"/>
          </p:cNvSpPr>
          <p:nvPr>
            <p:ph type="body" idx="1"/>
          </p:nvPr>
        </p:nvSpPr>
        <p:spPr>
          <a:xfrm>
            <a:off x="457200" y="1447800"/>
            <a:ext cx="8305800" cy="3657600"/>
          </a:xfrm>
        </p:spPr>
        <p:txBody>
          <a:bodyPr>
            <a:normAutofit lnSpcReduction="10000"/>
          </a:bodyPr>
          <a:lstStyle/>
          <a:p>
            <a:pPr lvl="0"/>
            <a:r>
              <a:rPr lang="en-US" dirty="0" smtClean="0"/>
              <a:t>Realizes Gentiles will shame Jews                         when they turn to Yahweh &amp; put                            away idols (16:19-20)</a:t>
            </a:r>
          </a:p>
          <a:p>
            <a:pPr lvl="0"/>
            <a:r>
              <a:rPr lang="en-US" dirty="0" smtClean="0"/>
              <a:t>Reflects on his attempt to be faithful &amp; asks God to heal and save him (17:14-18)</a:t>
            </a:r>
          </a:p>
          <a:p>
            <a:pPr lvl="0"/>
            <a:r>
              <a:rPr lang="en-US" dirty="0" smtClean="0"/>
              <a:t>Remember I tried to save them…but now destroy those who want to kill me! (18:19-23)</a:t>
            </a:r>
          </a:p>
          <a:p>
            <a:pPr eaLnBrk="1" hangingPunct="1">
              <a:lnSpc>
                <a:spcPct val="90000"/>
              </a:lnSpc>
              <a:buNone/>
            </a:pPr>
            <a:endParaRPr lang="en-US" dirty="0" smtClean="0"/>
          </a:p>
        </p:txBody>
      </p:sp>
      <p:sp>
        <p:nvSpPr>
          <p:cNvPr id="4100" name="Text Box 5"/>
          <p:cNvSpPr txBox="1">
            <a:spLocks noChangeArrowheads="1"/>
          </p:cNvSpPr>
          <p:nvPr/>
        </p:nvSpPr>
        <p:spPr bwMode="auto">
          <a:xfrm>
            <a:off x="457200" y="4919008"/>
            <a:ext cx="8229600" cy="1938992"/>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He’s beginning to understand God’s perspective &amp; his own need to be saved!</a:t>
            </a:r>
            <a:endParaRPr lang="en-US" sz="4000" b="1" dirty="0">
              <a:solidFill>
                <a:srgbClr val="00B050"/>
              </a:solidFill>
              <a:latin typeface="Comic Sans MS" pitchFamily="66" charset="0"/>
            </a:endParaRPr>
          </a:p>
        </p:txBody>
      </p:sp>
      <p:pic>
        <p:nvPicPr>
          <p:cNvPr id="43010" name="Picture 2" descr="https://encrypted-tbn3.google.com/images?q=tbn:ANd9GcTQZR7td4viE2akPlQC8IXrda2U5H9aeuagpo9vdwkkvvuGz_Ao"/>
          <p:cNvPicPr>
            <a:picLocks noChangeAspect="1" noChangeArrowheads="1"/>
          </p:cNvPicPr>
          <p:nvPr/>
        </p:nvPicPr>
        <p:blipFill>
          <a:blip r:embed="rId3" cstate="print"/>
          <a:srcRect/>
          <a:stretch>
            <a:fillRect/>
          </a:stretch>
        </p:blipFill>
        <p:spPr bwMode="auto">
          <a:xfrm>
            <a:off x="6781800" y="76200"/>
            <a:ext cx="2196746" cy="2743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477000" cy="1143000"/>
          </a:xfrm>
        </p:spPr>
        <p:txBody>
          <a:bodyPr/>
          <a:lstStyle/>
          <a:p>
            <a:pPr eaLnBrk="1" hangingPunct="1"/>
            <a:r>
              <a:rPr lang="en-US" sz="4000" b="1" dirty="0" smtClean="0">
                <a:solidFill>
                  <a:srgbClr val="FF0000"/>
                </a:solidFill>
              </a:rPr>
              <a:t>Jeremiah’s final thoughts</a:t>
            </a:r>
          </a:p>
        </p:txBody>
      </p:sp>
      <p:sp>
        <p:nvSpPr>
          <p:cNvPr id="4099" name="Rectangle 3"/>
          <p:cNvSpPr>
            <a:spLocks noGrp="1" noChangeArrowheads="1"/>
          </p:cNvSpPr>
          <p:nvPr>
            <p:ph type="body" idx="1"/>
          </p:nvPr>
        </p:nvSpPr>
        <p:spPr>
          <a:xfrm>
            <a:off x="304800" y="990600"/>
            <a:ext cx="8610600" cy="4343400"/>
          </a:xfrm>
        </p:spPr>
        <p:txBody>
          <a:bodyPr/>
          <a:lstStyle/>
          <a:p>
            <a:pPr lvl="0"/>
            <a:r>
              <a:rPr lang="en-US" dirty="0" smtClean="0"/>
              <a:t>Feels God deceived him about his                                own sufferings (stocks), but takes                            courage from David’s words in                        Psalms 31, 41 (20:7-13)</a:t>
            </a:r>
          </a:p>
          <a:p>
            <a:pPr lvl="0"/>
            <a:r>
              <a:rPr lang="en-US" b="1" dirty="0" smtClean="0">
                <a:solidFill>
                  <a:srgbClr val="0000CC"/>
                </a:solidFill>
              </a:rPr>
              <a:t>Final thoughts: </a:t>
            </a:r>
            <a:r>
              <a:rPr lang="en-US" dirty="0" smtClean="0"/>
              <a:t>he does not enjoy the  destruction that must come (20:14-18), but he will faithfully deliver God’s message.</a:t>
            </a:r>
          </a:p>
          <a:p>
            <a:pPr eaLnBrk="1" hangingPunct="1">
              <a:lnSpc>
                <a:spcPct val="90000"/>
              </a:lnSpc>
              <a:buNone/>
            </a:pPr>
            <a:endParaRPr lang="en-US" dirty="0" smtClean="0"/>
          </a:p>
        </p:txBody>
      </p:sp>
      <p:sp>
        <p:nvSpPr>
          <p:cNvPr id="4100" name="Text Box 5"/>
          <p:cNvSpPr txBox="1">
            <a:spLocks noChangeArrowheads="1"/>
          </p:cNvSpPr>
          <p:nvPr/>
        </p:nvSpPr>
        <p:spPr bwMode="auto">
          <a:xfrm>
            <a:off x="3276600" y="4648200"/>
            <a:ext cx="5715000" cy="2062103"/>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We may have times when delivering God’s word to others brings reproach on us – remember Jeremiah!</a:t>
            </a:r>
            <a:endParaRPr lang="en-US" sz="3200" b="1" dirty="0">
              <a:solidFill>
                <a:srgbClr val="00B050"/>
              </a:solidFill>
              <a:latin typeface="Comic Sans MS" pitchFamily="66" charset="0"/>
            </a:endParaRPr>
          </a:p>
        </p:txBody>
      </p:sp>
      <p:pic>
        <p:nvPicPr>
          <p:cNvPr id="40964" name="Picture 4" descr="Locked in wooden stocks, awaiting their fate"/>
          <p:cNvPicPr>
            <a:picLocks noChangeAspect="1" noChangeArrowheads="1"/>
          </p:cNvPicPr>
          <p:nvPr/>
        </p:nvPicPr>
        <p:blipFill>
          <a:blip r:embed="rId3" cstate="print"/>
          <a:srcRect/>
          <a:stretch>
            <a:fillRect/>
          </a:stretch>
        </p:blipFill>
        <p:spPr bwMode="auto">
          <a:xfrm>
            <a:off x="457200" y="4876800"/>
            <a:ext cx="2619375" cy="1790701"/>
          </a:xfrm>
          <a:prstGeom prst="rect">
            <a:avLst/>
          </a:prstGeom>
          <a:noFill/>
        </p:spPr>
      </p:pic>
      <p:pic>
        <p:nvPicPr>
          <p:cNvPr id="40966" name="Picture 6" descr="https://encrypted-tbn0.google.com/images?q=tbn:ANd9GcQ5sNE7TUG8l8zGMjeLWFUMwUi61Zpmw-UNshKPe2LHGlPoy7DfxQ"/>
          <p:cNvPicPr>
            <a:picLocks noChangeAspect="1" noChangeArrowheads="1"/>
          </p:cNvPicPr>
          <p:nvPr/>
        </p:nvPicPr>
        <p:blipFill>
          <a:blip r:embed="rId4" cstate="print"/>
          <a:srcRect/>
          <a:stretch>
            <a:fillRect/>
          </a:stretch>
        </p:blipFill>
        <p:spPr bwMode="auto">
          <a:xfrm>
            <a:off x="6324600" y="228600"/>
            <a:ext cx="2630030" cy="2133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457200"/>
            <a:ext cx="8229600" cy="914400"/>
          </a:xfrm>
        </p:spPr>
        <p:txBody>
          <a:bodyPr>
            <a:noAutofit/>
          </a:bodyPr>
          <a:lstStyle/>
          <a:p>
            <a:r>
              <a:rPr lang="en-US" sz="4800" b="1" dirty="0" smtClean="0">
                <a:solidFill>
                  <a:srgbClr val="663300"/>
                </a:solidFill>
              </a:rPr>
              <a:t>Jeremiah 20:11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14400" y="1295400"/>
            <a:ext cx="7239000" cy="4876800"/>
          </a:xfrm>
        </p:spPr>
        <p:txBody>
          <a:bodyPr>
            <a:normAutofit fontScale="55000" lnSpcReduction="20000"/>
          </a:bodyPr>
          <a:lstStyle/>
          <a:p>
            <a:pPr marL="0" indent="231775">
              <a:buNone/>
            </a:pPr>
            <a:r>
              <a:rPr lang="en-US" dirty="0" smtClean="0"/>
              <a:t>11  But the LORD is with me as a mighty, awesome One. Therefore my persecutors will stumble, and will not prevail. They will be greatly ashamed, for they will not prosper. Their everlasting confusion will never be forgotten.</a:t>
            </a:r>
          </a:p>
          <a:p>
            <a:pPr marL="0" indent="231775">
              <a:buNone/>
            </a:pPr>
            <a:r>
              <a:rPr lang="en-US" dirty="0" smtClean="0"/>
              <a:t>12  But, O LORD of hosts, you who test the righteous, and see the mind and heart, let me see Your vengeance on them; for I have pleaded my cause before You.</a:t>
            </a:r>
          </a:p>
          <a:p>
            <a:pPr marL="0" indent="231775">
              <a:buNone/>
            </a:pPr>
            <a:r>
              <a:rPr lang="en-US" dirty="0" smtClean="0"/>
              <a:t>13  Sing to the LORD! Praise the LORD! For He has delivered the life of the poor from the hand of evildoers.</a:t>
            </a:r>
          </a:p>
          <a:p>
            <a:pPr marL="0" indent="231775">
              <a:buNone/>
            </a:pPr>
            <a:r>
              <a:rPr lang="en-US" b="1" dirty="0" smtClean="0">
                <a:solidFill>
                  <a:srgbClr val="0000CC"/>
                </a:solidFill>
              </a:rPr>
              <a:t>14  Cursed be the day in which I was born! Let the day not be blessed in which my mother bore me!</a:t>
            </a:r>
          </a:p>
          <a:p>
            <a:pPr marL="0" indent="231775">
              <a:buNone/>
            </a:pPr>
            <a:r>
              <a:rPr lang="en-US" b="1" dirty="0" smtClean="0">
                <a:solidFill>
                  <a:srgbClr val="0000CC"/>
                </a:solidFill>
              </a:rPr>
              <a:t>15  Let the man be cursed who brought news to my father, saying, "A male child has been born to you!" Making him very glad.</a:t>
            </a:r>
          </a:p>
          <a:p>
            <a:pPr marL="0" indent="231775">
              <a:buNone/>
            </a:pPr>
            <a:r>
              <a:rPr lang="en-US" b="1" dirty="0" smtClean="0">
                <a:solidFill>
                  <a:srgbClr val="0000CC"/>
                </a:solidFill>
              </a:rPr>
              <a:t>16  And let that man be like the cities which the LORD overthrew, and did not relent; let him hear the cry in the morning and the shouting at noon,</a:t>
            </a:r>
          </a:p>
          <a:p>
            <a:pPr marL="0" indent="231775">
              <a:buNone/>
            </a:pPr>
            <a:r>
              <a:rPr lang="en-US" b="1" dirty="0" smtClean="0">
                <a:solidFill>
                  <a:srgbClr val="0000CC"/>
                </a:solidFill>
              </a:rPr>
              <a:t>17  Because he did not kill me from the womb, that my mother might have been my grave, and her womb always enlarged with me.</a:t>
            </a:r>
          </a:p>
          <a:p>
            <a:pPr marL="0" indent="231775">
              <a:buNone/>
            </a:pPr>
            <a:r>
              <a:rPr lang="en-US" b="1" dirty="0" smtClean="0">
                <a:solidFill>
                  <a:srgbClr val="0000CC"/>
                </a:solidFill>
              </a:rPr>
              <a:t>18  Why did I come forth from the womb to see labor and sorrow, that my days should be consumed with shame?</a:t>
            </a:r>
          </a:p>
        </p:txBody>
      </p:sp>
      <p:sp>
        <p:nvSpPr>
          <p:cNvPr id="4100" name="Text Box 5"/>
          <p:cNvSpPr txBox="1">
            <a:spLocks noChangeArrowheads="1"/>
          </p:cNvSpPr>
          <p:nvPr/>
        </p:nvSpPr>
        <p:spPr bwMode="auto">
          <a:xfrm>
            <a:off x="457200" y="633478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Jeremiah didn’t like his job!</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304800"/>
            <a:ext cx="5257800" cy="1524000"/>
          </a:xfrm>
        </p:spPr>
        <p:txBody>
          <a:bodyPr>
            <a:normAutofit fontScale="90000"/>
          </a:bodyPr>
          <a:lstStyle/>
          <a:p>
            <a:r>
              <a:rPr lang="en-US" sz="4000" b="1" dirty="0" smtClean="0">
                <a:solidFill>
                  <a:srgbClr val="FF0000"/>
                </a:solidFill>
              </a:rPr>
              <a:t>Jeremiah’s frustration:  most of the Good figs were gone!  (24:5-7)</a:t>
            </a:r>
            <a:endParaRPr lang="en-US" b="1" dirty="0" smtClean="0">
              <a:solidFill>
                <a:srgbClr val="FF0000"/>
              </a:solidFill>
            </a:endParaRPr>
          </a:p>
        </p:txBody>
      </p:sp>
      <p:sp>
        <p:nvSpPr>
          <p:cNvPr id="30723" name="Content Placeholder 2"/>
          <p:cNvSpPr>
            <a:spLocks noGrp="1"/>
          </p:cNvSpPr>
          <p:nvPr>
            <p:ph idx="1"/>
          </p:nvPr>
        </p:nvSpPr>
        <p:spPr>
          <a:xfrm>
            <a:off x="457200" y="1981200"/>
            <a:ext cx="8229600" cy="4038600"/>
          </a:xfrm>
        </p:spPr>
        <p:txBody>
          <a:bodyPr/>
          <a:lstStyle/>
          <a:p>
            <a:pPr marL="0" indent="169863">
              <a:buFontTx/>
              <a:buNone/>
            </a:pPr>
            <a:r>
              <a:rPr lang="en-US" sz="2000" dirty="0" smtClean="0"/>
              <a:t>5  "Thus says the LORD, the God of Israel: 'Like these good figs, so will I acknowledge those who are carried away captive from Judah, whom I have sent out of this place for their own good, into the land of the Chaldeans.</a:t>
            </a:r>
          </a:p>
          <a:p>
            <a:pPr marL="0" indent="169863">
              <a:buFontTx/>
              <a:buNone/>
            </a:pPr>
            <a:r>
              <a:rPr lang="en-US" sz="2000" dirty="0" smtClean="0"/>
              <a:t>6  'For I will set My eyes on them for good, and I will bring them back to this land; I will build them and not pull them down, and I will plant them and not pluck them up.</a:t>
            </a:r>
          </a:p>
          <a:p>
            <a:pPr marL="0" indent="169863">
              <a:buFontTx/>
              <a:buNone/>
            </a:pPr>
            <a:r>
              <a:rPr lang="en-US" sz="2000" dirty="0" smtClean="0"/>
              <a:t>7  'Then I will give them a heart to know Me, that I am the LORD; and they shall be My people, and I will be their God, for they shall return to Me with their whole heart.</a:t>
            </a:r>
          </a:p>
        </p:txBody>
      </p:sp>
      <p:sp>
        <p:nvSpPr>
          <p:cNvPr id="4" name="Title 1"/>
          <p:cNvSpPr txBox="1">
            <a:spLocks/>
          </p:cNvSpPr>
          <p:nvPr/>
        </p:nvSpPr>
        <p:spPr bwMode="auto">
          <a:xfrm>
            <a:off x="381000" y="5181600"/>
            <a:ext cx="8458200" cy="1143000"/>
          </a:xfrm>
          <a:prstGeom prst="rect">
            <a:avLst/>
          </a:prstGeom>
          <a:noFill/>
          <a:ln w="9525">
            <a:noFill/>
            <a:miter lim="800000"/>
            <a:headEnd/>
            <a:tailEnd/>
          </a:ln>
        </p:spPr>
        <p:txBody>
          <a:bodyPr anchor="ctr"/>
          <a:lstStyle/>
          <a:p>
            <a:pPr>
              <a:spcBef>
                <a:spcPts val="1200"/>
              </a:spcBef>
              <a:defRPr/>
            </a:pPr>
            <a:r>
              <a:rPr lang="en-US" sz="2800" b="1" dirty="0">
                <a:solidFill>
                  <a:srgbClr val="0000CC"/>
                </a:solidFill>
                <a:latin typeface="Comic Sans MS" pitchFamily="66" charset="0"/>
                <a:cs typeface="+mn-cs"/>
              </a:rPr>
              <a:t>Daniel and his friends – 4</a:t>
            </a:r>
            <a:r>
              <a:rPr lang="en-US" sz="2800" b="1" baseline="30000" dirty="0">
                <a:solidFill>
                  <a:srgbClr val="0000CC"/>
                </a:solidFill>
                <a:latin typeface="Comic Sans MS" pitchFamily="66" charset="0"/>
                <a:cs typeface="+mn-cs"/>
              </a:rPr>
              <a:t>th</a:t>
            </a:r>
            <a:r>
              <a:rPr lang="en-US" sz="2800" b="1" dirty="0">
                <a:solidFill>
                  <a:srgbClr val="0000CC"/>
                </a:solidFill>
                <a:latin typeface="Comic Sans MS" pitchFamily="66" charset="0"/>
                <a:cs typeface="+mn-cs"/>
              </a:rPr>
              <a:t> year of </a:t>
            </a:r>
            <a:r>
              <a:rPr lang="en-US" sz="2800" b="1" dirty="0" err="1">
                <a:solidFill>
                  <a:srgbClr val="0000CC"/>
                </a:solidFill>
                <a:latin typeface="Comic Sans MS" pitchFamily="66" charset="0"/>
                <a:cs typeface="+mn-cs"/>
              </a:rPr>
              <a:t>Jehoiakim</a:t>
            </a:r>
            <a:endParaRPr lang="en-US" sz="2800" dirty="0">
              <a:solidFill>
                <a:srgbClr val="0000CC"/>
              </a:solidFill>
              <a:latin typeface="Comic Sans MS" pitchFamily="66" charset="0"/>
              <a:cs typeface="+mn-cs"/>
            </a:endParaRPr>
          </a:p>
          <a:p>
            <a:pPr>
              <a:spcBef>
                <a:spcPts val="1200"/>
              </a:spcBef>
              <a:defRPr/>
            </a:pPr>
            <a:r>
              <a:rPr lang="en-US" sz="2800" b="1" dirty="0">
                <a:solidFill>
                  <a:srgbClr val="0000CC"/>
                </a:solidFill>
                <a:latin typeface="Comic Sans MS" pitchFamily="66" charset="0"/>
                <a:cs typeface="+mn-cs"/>
              </a:rPr>
              <a:t> Ezekiel and others – 1</a:t>
            </a:r>
            <a:r>
              <a:rPr lang="en-US" sz="2800" b="1" baseline="30000" dirty="0">
                <a:solidFill>
                  <a:srgbClr val="0000CC"/>
                </a:solidFill>
                <a:latin typeface="Comic Sans MS" pitchFamily="66" charset="0"/>
                <a:cs typeface="+mn-cs"/>
              </a:rPr>
              <a:t>st</a:t>
            </a:r>
            <a:r>
              <a:rPr lang="en-US" sz="2800" b="1" dirty="0">
                <a:solidFill>
                  <a:srgbClr val="0000CC"/>
                </a:solidFill>
                <a:latin typeface="Comic Sans MS" pitchFamily="66" charset="0"/>
                <a:cs typeface="+mn-cs"/>
              </a:rPr>
              <a:t> year of Zedekiah</a:t>
            </a:r>
            <a:endParaRPr lang="en-US" sz="2800" b="1" kern="0" dirty="0">
              <a:solidFill>
                <a:srgbClr val="0000CC"/>
              </a:solidFill>
              <a:latin typeface="Comic Sans MS" pitchFamily="66" charset="0"/>
              <a:ea typeface="+mj-ea"/>
              <a:cs typeface="+mj-cs"/>
            </a:endParaRPr>
          </a:p>
        </p:txBody>
      </p:sp>
      <p:pic>
        <p:nvPicPr>
          <p:cNvPr id="79874" name="Picture 2" descr="https://encrypted-tbn3.google.com/images?q=tbn:ANd9GcSEGhrxiMACbJuk-PXaGhW--GazVO5KinFAFgia9doi-T1D7-yN"/>
          <p:cNvPicPr>
            <a:picLocks noChangeAspect="1" noChangeArrowheads="1"/>
          </p:cNvPicPr>
          <p:nvPr/>
        </p:nvPicPr>
        <p:blipFill>
          <a:blip r:embed="rId2" cstate="print"/>
          <a:srcRect t="17316"/>
          <a:stretch>
            <a:fillRect/>
          </a:stretch>
        </p:blipFill>
        <p:spPr bwMode="auto">
          <a:xfrm>
            <a:off x="6172200" y="152400"/>
            <a:ext cx="1914974" cy="1828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0"/>
            <a:ext cx="6705600" cy="1143000"/>
          </a:xfrm>
        </p:spPr>
        <p:txBody>
          <a:bodyPr>
            <a:normAutofit fontScale="90000"/>
          </a:bodyPr>
          <a:lstStyle/>
          <a:p>
            <a:pPr eaLnBrk="1" hangingPunct="1"/>
            <a:r>
              <a:rPr lang="en-US" sz="4000" b="1" dirty="0" smtClean="0">
                <a:solidFill>
                  <a:srgbClr val="FF0000"/>
                </a:solidFill>
              </a:rPr>
              <a:t>What can we learn from Jeremiah’s interaction with God?</a:t>
            </a:r>
          </a:p>
        </p:txBody>
      </p:sp>
      <p:sp>
        <p:nvSpPr>
          <p:cNvPr id="4099" name="Rectangle 3"/>
          <p:cNvSpPr>
            <a:spLocks noGrp="1" noChangeArrowheads="1"/>
          </p:cNvSpPr>
          <p:nvPr>
            <p:ph type="body" idx="1"/>
          </p:nvPr>
        </p:nvSpPr>
        <p:spPr>
          <a:xfrm>
            <a:off x="457200" y="1295400"/>
            <a:ext cx="7924800" cy="4572000"/>
          </a:xfrm>
        </p:spPr>
        <p:txBody>
          <a:bodyPr>
            <a:normAutofit fontScale="77500" lnSpcReduction="20000"/>
          </a:bodyPr>
          <a:lstStyle/>
          <a:p>
            <a:pPr lvl="0"/>
            <a:r>
              <a:rPr lang="en-US" dirty="0" smtClean="0"/>
              <a:t>It’s normal to question some of the things God brings into our lives. Do it quietly in prayer.  Ask for wisdom to understand.</a:t>
            </a:r>
          </a:p>
          <a:p>
            <a:pPr lvl="0"/>
            <a:r>
              <a:rPr lang="en-US" dirty="0" smtClean="0"/>
              <a:t>God is extremely patient with Jeremiah &amp; we should be patient too with those who question God.</a:t>
            </a:r>
          </a:p>
          <a:p>
            <a:pPr lvl="0"/>
            <a:r>
              <a:rPr lang="en-US" dirty="0" smtClean="0"/>
              <a:t>God is patient with those who try to walk with Him, but His righteousness demands that He act against Sin.</a:t>
            </a:r>
          </a:p>
          <a:p>
            <a:pPr lvl="0"/>
            <a:r>
              <a:rPr lang="en-US" dirty="0" smtClean="0"/>
              <a:t>God brings events into our lives to help enlighten us in areas that we may be partially blind or biased.</a:t>
            </a:r>
          </a:p>
          <a:p>
            <a:pPr lvl="0"/>
            <a:r>
              <a:rPr lang="en-US" dirty="0" smtClean="0"/>
              <a:t>Even when we do not understand what God is doing, faith allows us to continue doing His will.</a:t>
            </a:r>
          </a:p>
          <a:p>
            <a:pPr lvl="0"/>
            <a:r>
              <a:rPr lang="en-US" dirty="0" smtClean="0"/>
              <a:t>Turn to the Bible to find help understanding our troubles, like Jeremiah used Psalms.</a:t>
            </a:r>
            <a:endParaRPr lang="en-US" dirty="0"/>
          </a:p>
        </p:txBody>
      </p:sp>
      <p:sp>
        <p:nvSpPr>
          <p:cNvPr id="4100" name="Text Box 5"/>
          <p:cNvSpPr txBox="1">
            <a:spLocks noChangeArrowheads="1"/>
          </p:cNvSpPr>
          <p:nvPr/>
        </p:nvSpPr>
        <p:spPr bwMode="auto">
          <a:xfrm>
            <a:off x="1676400" y="5780782"/>
            <a:ext cx="58674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God is very patient &amp; wants us to understand &amp; grow</a:t>
            </a:r>
            <a:endParaRPr lang="en-US" sz="3200" b="1" dirty="0">
              <a:solidFill>
                <a:srgbClr val="00B050"/>
              </a:solidFill>
              <a:latin typeface="Comic Sans MS" pitchFamily="66" charset="0"/>
            </a:endParaRPr>
          </a:p>
        </p:txBody>
      </p:sp>
      <p:pic>
        <p:nvPicPr>
          <p:cNvPr id="5" name="Picture 2" descr="https://encrypted-tbn0.google.com/images?q=tbn:ANd9GcQf3V0cFvJV-ohJihoGSdcfE7gXpV5lKmo8lGYtxFH_Td2m6e3D"/>
          <p:cNvPicPr>
            <a:picLocks noChangeAspect="1" noChangeArrowheads="1"/>
          </p:cNvPicPr>
          <p:nvPr/>
        </p:nvPicPr>
        <p:blipFill>
          <a:blip r:embed="rId3" cstate="print"/>
          <a:srcRect l="27159" r="9946" b="65763"/>
          <a:stretch>
            <a:fillRect/>
          </a:stretch>
        </p:blipFill>
        <p:spPr bwMode="auto">
          <a:xfrm>
            <a:off x="6781800" y="1"/>
            <a:ext cx="2209800" cy="129539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4191000" cy="1981200"/>
          </a:xfrm>
          <a:prstGeom prst="rect">
            <a:avLst/>
          </a:prstGeom>
          <a:noFill/>
          <a:ln w="9525">
            <a:noFill/>
            <a:miter lim="800000"/>
            <a:headEnd/>
            <a:tailEnd/>
          </a:ln>
        </p:spPr>
        <p:txBody>
          <a:bodyPr anchor="ctr"/>
          <a:lstStyle/>
          <a:p>
            <a:pPr algn="ctr">
              <a:defRPr/>
            </a:pPr>
            <a:r>
              <a:rPr lang="en-US" sz="6600" b="1" kern="0" smtClean="0">
                <a:solidFill>
                  <a:srgbClr val="FF0000"/>
                </a:solidFill>
                <a:latin typeface="Comic Sans MS" pitchFamily="66" charset="0"/>
                <a:ea typeface="+mj-ea"/>
                <a:cs typeface="+mj-cs"/>
              </a:rPr>
              <a:t>Next Class</a:t>
            </a:r>
            <a:endParaRPr lang="en-US" sz="6600" b="1" kern="0" dirty="0">
              <a:solidFill>
                <a:srgbClr val="FF0000"/>
              </a:solidFill>
              <a:latin typeface="Comic Sans MS" pitchFamily="66" charset="0"/>
              <a:ea typeface="+mj-ea"/>
              <a:cs typeface="+mj-cs"/>
            </a:endParaRPr>
          </a:p>
        </p:txBody>
      </p:sp>
      <p:pic>
        <p:nvPicPr>
          <p:cNvPr id="5122" name="Picture 2" descr="https://encrypted-tbn1.google.com/images?q=tbn:ANd9GcSoEf2vsEAkgk09EAXk-68V-_LC-fmYQFx7M4bVr7NymJmI3K6isw"/>
          <p:cNvPicPr>
            <a:picLocks noChangeAspect="1" noChangeArrowheads="1"/>
          </p:cNvPicPr>
          <p:nvPr/>
        </p:nvPicPr>
        <p:blipFill>
          <a:blip r:embed="rId2" cstate="print"/>
          <a:srcRect/>
          <a:stretch>
            <a:fillRect/>
          </a:stretch>
        </p:blipFill>
        <p:spPr bwMode="auto">
          <a:xfrm>
            <a:off x="4419600" y="304800"/>
            <a:ext cx="4447386" cy="2895600"/>
          </a:xfrm>
          <a:prstGeom prst="rect">
            <a:avLst/>
          </a:prstGeom>
          <a:noFill/>
        </p:spPr>
      </p:pic>
      <p:sp>
        <p:nvSpPr>
          <p:cNvPr id="7" name="Rectangle 2"/>
          <p:cNvSpPr txBox="1">
            <a:spLocks noChangeArrowheads="1"/>
          </p:cNvSpPr>
          <p:nvPr/>
        </p:nvSpPr>
        <p:spPr bwMode="auto">
          <a:xfrm>
            <a:off x="4267200" y="3505200"/>
            <a:ext cx="4648200" cy="2819400"/>
          </a:xfrm>
          <a:prstGeom prst="rect">
            <a:avLst/>
          </a:prstGeom>
          <a:noFill/>
          <a:ln w="9525">
            <a:noFill/>
            <a:miter lim="800000"/>
            <a:headEnd/>
            <a:tailEnd/>
          </a:ln>
        </p:spPr>
        <p:txBody>
          <a:bodyPr anchor="ctr"/>
          <a:lstStyle/>
          <a:p>
            <a:pPr algn="ctr">
              <a:lnSpc>
                <a:spcPts val="4800"/>
              </a:lnSpc>
              <a:defRPr/>
            </a:pPr>
            <a:r>
              <a:rPr lang="en-US" sz="4400" b="1" kern="0" dirty="0" smtClean="0">
                <a:solidFill>
                  <a:srgbClr val="0000CC"/>
                </a:solidFill>
                <a:latin typeface="Comic Sans MS" pitchFamily="66" charset="0"/>
                <a:ea typeface="+mj-ea"/>
                <a:cs typeface="+mj-cs"/>
              </a:rPr>
              <a:t>Class 4: </a:t>
            </a:r>
            <a:r>
              <a:rPr lang="en-US" sz="4400" b="1" kern="0" dirty="0" err="1" smtClean="0">
                <a:solidFill>
                  <a:srgbClr val="00B050"/>
                </a:solidFill>
                <a:latin typeface="Comic Sans MS" pitchFamily="66" charset="0"/>
                <a:ea typeface="+mj-ea"/>
                <a:cs typeface="+mj-cs"/>
              </a:rPr>
              <a:t>Jehoiakim</a:t>
            </a:r>
            <a:r>
              <a:rPr lang="en-US" sz="2400" b="1" kern="0" dirty="0" smtClean="0">
                <a:solidFill>
                  <a:srgbClr val="00B050"/>
                </a:solidFill>
                <a:latin typeface="Comic Sans MS" pitchFamily="66" charset="0"/>
                <a:ea typeface="+mj-ea"/>
                <a:cs typeface="+mj-cs"/>
              </a:rPr>
              <a:t> </a:t>
            </a:r>
            <a:r>
              <a:rPr lang="en-US" sz="4400" b="1" kern="0" dirty="0" smtClean="0">
                <a:solidFill>
                  <a:srgbClr val="00B050"/>
                </a:solidFill>
                <a:latin typeface="Comic Sans MS" pitchFamily="66" charset="0"/>
                <a:ea typeface="+mj-ea"/>
                <a:cs typeface="+mj-cs"/>
              </a:rPr>
              <a:t>-</a:t>
            </a:r>
            <a:r>
              <a:rPr lang="en-US" sz="2800" b="1" kern="0" dirty="0" smtClean="0">
                <a:solidFill>
                  <a:srgbClr val="00B050"/>
                </a:solidFill>
                <a:latin typeface="Comic Sans MS" pitchFamily="66" charset="0"/>
                <a:ea typeface="+mj-ea"/>
                <a:cs typeface="+mj-cs"/>
              </a:rPr>
              <a:t> </a:t>
            </a:r>
            <a:r>
              <a:rPr lang="en-US" sz="4400" b="1" kern="0" dirty="0" smtClean="0">
                <a:solidFill>
                  <a:srgbClr val="00B050"/>
                </a:solidFill>
                <a:latin typeface="Comic Sans MS" pitchFamily="66" charset="0"/>
                <a:ea typeface="+mj-ea"/>
                <a:cs typeface="+mj-cs"/>
              </a:rPr>
              <a:t>the King without a conscience</a:t>
            </a:r>
            <a:endParaRPr lang="en-US" sz="4400" b="1" kern="0" dirty="0">
              <a:solidFill>
                <a:srgbClr val="00B050"/>
              </a:solidFill>
              <a:latin typeface="Comic Sans MS" pitchFamily="66" charset="0"/>
              <a:ea typeface="+mj-ea"/>
              <a:cs typeface="+mj-cs"/>
            </a:endParaRPr>
          </a:p>
        </p:txBody>
      </p:sp>
      <p:pic>
        <p:nvPicPr>
          <p:cNvPr id="8" name="Picture 2" descr="https://encrypted-tbn2.google.com/images?q=tbn:ANd9GcTfwnFkE9gsLKSeTtzTYpk2NrEx4BoW4bNCugwWKhoP66s3kvSm"/>
          <p:cNvPicPr>
            <a:picLocks noChangeAspect="1" noChangeArrowheads="1"/>
          </p:cNvPicPr>
          <p:nvPr/>
        </p:nvPicPr>
        <p:blipFill>
          <a:blip r:embed="rId3" cstate="print"/>
          <a:srcRect/>
          <a:stretch>
            <a:fillRect/>
          </a:stretch>
        </p:blipFill>
        <p:spPr bwMode="auto">
          <a:xfrm>
            <a:off x="381000" y="2057400"/>
            <a:ext cx="3600450" cy="445600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990600"/>
          </a:xfrm>
        </p:spPr>
        <p:txBody>
          <a:bodyPr/>
          <a:lstStyle/>
          <a:p>
            <a:pPr eaLnBrk="1" hangingPunct="1"/>
            <a:r>
              <a:rPr lang="en-US" b="1" smtClean="0">
                <a:solidFill>
                  <a:srgbClr val="FF3300"/>
                </a:solidFill>
              </a:rPr>
              <a:t>Who’s Speaking???</a:t>
            </a:r>
          </a:p>
        </p:txBody>
      </p:sp>
      <p:sp>
        <p:nvSpPr>
          <p:cNvPr id="14339" name="Rectangle 3"/>
          <p:cNvSpPr>
            <a:spLocks noGrp="1" noChangeArrowheads="1"/>
          </p:cNvSpPr>
          <p:nvPr>
            <p:ph type="body" idx="1"/>
          </p:nvPr>
        </p:nvSpPr>
        <p:spPr>
          <a:xfrm>
            <a:off x="457200" y="914400"/>
            <a:ext cx="8229600" cy="5211763"/>
          </a:xfrm>
        </p:spPr>
        <p:txBody>
          <a:bodyPr/>
          <a:lstStyle/>
          <a:p>
            <a:pPr eaLnBrk="1" hangingPunct="1">
              <a:buFontTx/>
              <a:buNone/>
            </a:pPr>
            <a:r>
              <a:rPr lang="en-US" sz="4000" b="1" smtClean="0">
                <a:solidFill>
                  <a:srgbClr val="CC00CC"/>
                </a:solidFill>
              </a:rPr>
              <a:t>      Key Themes to Look for:</a:t>
            </a:r>
            <a:r>
              <a:rPr lang="en-US" b="1" smtClean="0">
                <a:solidFill>
                  <a:srgbClr val="CC00CC"/>
                </a:solidFill>
              </a:rPr>
              <a:t> </a:t>
            </a:r>
            <a:endParaRPr lang="en-US" b="1" i="1" u="sng" smtClean="0">
              <a:solidFill>
                <a:srgbClr val="CC00CC"/>
              </a:solidFill>
            </a:endParaRPr>
          </a:p>
          <a:p>
            <a:pPr eaLnBrk="1" hangingPunct="1">
              <a:buFontTx/>
              <a:buNone/>
            </a:pPr>
            <a:r>
              <a:rPr lang="en-US" b="1" i="1" u="sng" smtClean="0">
                <a:solidFill>
                  <a:srgbClr val="0000CC"/>
                </a:solidFill>
              </a:rPr>
              <a:t>Jeremiah speaking</a:t>
            </a:r>
            <a:r>
              <a:rPr lang="en-US" b="1" i="1" smtClean="0">
                <a:solidFill>
                  <a:srgbClr val="0000CC"/>
                </a:solidFill>
              </a:rPr>
              <a:t>:</a:t>
            </a:r>
            <a:r>
              <a:rPr lang="en-US" smtClean="0"/>
              <a:t>   </a:t>
            </a:r>
          </a:p>
          <a:p>
            <a:pPr eaLnBrk="1" hangingPunct="1">
              <a:buFontTx/>
              <a:buNone/>
            </a:pPr>
            <a:r>
              <a:rPr lang="en-US" smtClean="0"/>
              <a:t>	He cries &amp; laments destruction of Judah</a:t>
            </a:r>
          </a:p>
          <a:p>
            <a:pPr eaLnBrk="1" hangingPunct="1">
              <a:buFontTx/>
              <a:buNone/>
            </a:pPr>
            <a:r>
              <a:rPr lang="en-US" smtClean="0"/>
              <a:t>	He begs God not to destroy</a:t>
            </a:r>
            <a:endParaRPr lang="en-US" b="1" i="1" u="sng" smtClean="0"/>
          </a:p>
          <a:p>
            <a:pPr eaLnBrk="1" hangingPunct="1">
              <a:buFontTx/>
              <a:buNone/>
            </a:pPr>
            <a:r>
              <a:rPr lang="en-US" b="1" i="1" u="sng" smtClean="0">
                <a:solidFill>
                  <a:srgbClr val="0000CC"/>
                </a:solidFill>
              </a:rPr>
              <a:t>God speaking:</a:t>
            </a:r>
            <a:endParaRPr lang="en-US" smtClean="0">
              <a:solidFill>
                <a:srgbClr val="0000CC"/>
              </a:solidFill>
            </a:endParaRPr>
          </a:p>
          <a:p>
            <a:pPr eaLnBrk="1" hangingPunct="1">
              <a:buFontTx/>
              <a:buNone/>
            </a:pPr>
            <a:r>
              <a:rPr lang="en-US" smtClean="0"/>
              <a:t>	He points out evils of the people</a:t>
            </a:r>
          </a:p>
          <a:p>
            <a:pPr eaLnBrk="1" hangingPunct="1">
              <a:buFontTx/>
              <a:buNone/>
            </a:pPr>
            <a:r>
              <a:rPr lang="en-US" smtClean="0"/>
              <a:t>	Declares why Jerusalem &amp; Judah must be destroyed</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1143000"/>
          </a:xfrm>
        </p:spPr>
        <p:txBody>
          <a:bodyPr/>
          <a:lstStyle/>
          <a:p>
            <a:r>
              <a:rPr lang="en-US" b="1" smtClean="0">
                <a:solidFill>
                  <a:srgbClr val="FF3300"/>
                </a:solidFill>
              </a:rPr>
              <a:t>Enjoy reading Jeremiah!</a:t>
            </a:r>
          </a:p>
        </p:txBody>
      </p:sp>
      <p:pic>
        <p:nvPicPr>
          <p:cNvPr id="37891" name="Picture 2" descr="https://encrypted-tbn3.google.com/images?q=tbn:ANd9GcQbIJ7xsrMgbLMSQ64_PYOwBb4tbBMRcRfHGC-bb9nlp7GVj8X7"/>
          <p:cNvPicPr>
            <a:picLocks noChangeAspect="1" noChangeArrowheads="1"/>
          </p:cNvPicPr>
          <p:nvPr/>
        </p:nvPicPr>
        <p:blipFill>
          <a:blip r:embed="rId2" cstate="print"/>
          <a:srcRect/>
          <a:stretch>
            <a:fillRect/>
          </a:stretch>
        </p:blipFill>
        <p:spPr bwMode="auto">
          <a:xfrm>
            <a:off x="152400" y="914400"/>
            <a:ext cx="8763000" cy="59594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457200"/>
            <a:ext cx="8229600" cy="914400"/>
          </a:xfrm>
        </p:spPr>
        <p:txBody>
          <a:bodyPr>
            <a:noAutofit/>
          </a:bodyPr>
          <a:lstStyle/>
          <a:p>
            <a:r>
              <a:rPr lang="en-US" sz="4800" b="1" smtClean="0">
                <a:solidFill>
                  <a:srgbClr val="663300"/>
                </a:solidFill>
              </a:rPr>
              <a:t>Jeremiah 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14400" y="1295400"/>
            <a:ext cx="7239000" cy="4876800"/>
          </a:xfrm>
        </p:spPr>
        <p:txBody>
          <a:bodyPr>
            <a:normAutofit/>
          </a:bodyPr>
          <a:lstStyle/>
          <a:p>
            <a:pPr marL="0" indent="231775">
              <a:buNone/>
            </a:pPr>
            <a:r>
              <a:rPr lang="en-US" dirty="0" smtClean="0"/>
              <a:t>11</a:t>
            </a:r>
            <a:endParaRPr lang="en-US" b="1" dirty="0" smtClean="0">
              <a:solidFill>
                <a:srgbClr val="0000CC"/>
              </a:solidFill>
            </a:endParaRPr>
          </a:p>
        </p:txBody>
      </p:sp>
      <p:sp>
        <p:nvSpPr>
          <p:cNvPr id="4100" name="Text Box 5"/>
          <p:cNvSpPr txBox="1">
            <a:spLocks noChangeArrowheads="1"/>
          </p:cNvSpPr>
          <p:nvPr/>
        </p:nvSpPr>
        <p:spPr bwMode="auto">
          <a:xfrm>
            <a:off x="457200" y="633478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29698" name="Picture 2" descr="https://encrypted-tbn0.google.com/images?q=tbn:ANd9GcRd0y0M5tWhjwPr08vjLXb7K2ReEyiDErx4b9M8DtClJ4S9VEZQSQ"/>
          <p:cNvPicPr>
            <a:picLocks noChangeAspect="1" noChangeArrowheads="1"/>
          </p:cNvPicPr>
          <p:nvPr/>
        </p:nvPicPr>
        <p:blipFill>
          <a:blip r:embed="rId3" cstate="print"/>
          <a:srcRect/>
          <a:stretch>
            <a:fillRect/>
          </a:stretch>
        </p:blipFill>
        <p:spPr bwMode="auto">
          <a:xfrm>
            <a:off x="1219200" y="685800"/>
            <a:ext cx="6778625" cy="542830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25602" name="Picture 2" descr="https://encrypted-tbn0.google.com/images?q=tbn:ANd9GcQf3V0cFvJV-ohJihoGSdcfE7gXpV5lKmo8lGYtxFH_Td2m6e3D"/>
          <p:cNvPicPr>
            <a:picLocks noChangeAspect="1" noChangeArrowheads="1"/>
          </p:cNvPicPr>
          <p:nvPr/>
        </p:nvPicPr>
        <p:blipFill>
          <a:blip r:embed="rId3" cstate="print"/>
          <a:srcRect/>
          <a:stretch>
            <a:fillRect/>
          </a:stretch>
        </p:blipFill>
        <p:spPr bwMode="auto">
          <a:xfrm>
            <a:off x="1905000" y="0"/>
            <a:ext cx="5330825" cy="645447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27650" name="Picture 2" descr="https://encrypted-tbn2.google.com/images?q=tbn:ANd9GcQd_dyVKBKB3nTSwtpnYdJ1oNyuEde06k_KUNbuIRUgLdzGORiP"/>
          <p:cNvPicPr>
            <a:picLocks noChangeAspect="1" noChangeArrowheads="1"/>
          </p:cNvPicPr>
          <p:nvPr/>
        </p:nvPicPr>
        <p:blipFill>
          <a:blip r:embed="rId3" cstate="print"/>
          <a:srcRect/>
          <a:stretch>
            <a:fillRect/>
          </a:stretch>
        </p:blipFill>
        <p:spPr bwMode="auto">
          <a:xfrm>
            <a:off x="762000" y="304800"/>
            <a:ext cx="7162675" cy="546258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914400"/>
            <a:ext cx="82296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447800" y="1905000"/>
            <a:ext cx="6324600" cy="3352800"/>
          </a:xfrm>
        </p:spPr>
        <p:txBody>
          <a:bodyPr>
            <a:normAutofit/>
          </a:bodyPr>
          <a:lstStyle/>
          <a:p>
            <a:pPr marL="0" indent="231775">
              <a:buNone/>
            </a:pPr>
            <a:r>
              <a:rPr lang="en-US" dirty="0" smtClean="0"/>
              <a:t> 17</a:t>
            </a:r>
          </a:p>
        </p:txBody>
      </p:sp>
      <p:sp>
        <p:nvSpPr>
          <p:cNvPr id="4100" name="Text Box 5"/>
          <p:cNvSpPr txBox="1">
            <a:spLocks noChangeArrowheads="1"/>
          </p:cNvSpPr>
          <p:nvPr/>
        </p:nvSpPr>
        <p:spPr bwMode="auto">
          <a:xfrm>
            <a:off x="457200" y="55626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00CC"/>
                </a:solidFill>
                <a:latin typeface="Comic Sans MS" pitchFamily="66" charset="0"/>
              </a:rPr>
              <a:t>G</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TmyPS4kGC807QK75ol6SB6n5tp2xJ6-R0-AupeTvTUunun496b"/>
          <p:cNvPicPr>
            <a:picLocks noChangeAspect="1" noChangeArrowheads="1"/>
          </p:cNvPicPr>
          <p:nvPr/>
        </p:nvPicPr>
        <p:blipFill>
          <a:blip r:embed="rId2" cstate="print"/>
          <a:srcRect/>
          <a:stretch>
            <a:fillRect/>
          </a:stretch>
        </p:blipFill>
        <p:spPr bwMode="auto">
          <a:xfrm>
            <a:off x="304800" y="304800"/>
            <a:ext cx="6172200" cy="6172200"/>
          </a:xfrm>
          <a:prstGeom prst="rect">
            <a:avLst/>
          </a:prstGeom>
          <a:noFill/>
        </p:spPr>
      </p:pic>
      <p:sp>
        <p:nvSpPr>
          <p:cNvPr id="5" name="Text Box 5"/>
          <p:cNvSpPr txBox="1">
            <a:spLocks noChangeArrowheads="1"/>
          </p:cNvSpPr>
          <p:nvPr/>
        </p:nvSpPr>
        <p:spPr bwMode="auto">
          <a:xfrm>
            <a:off x="6477000" y="304800"/>
            <a:ext cx="2057400" cy="2585323"/>
          </a:xfrm>
          <a:prstGeom prst="rect">
            <a:avLst/>
          </a:prstGeom>
          <a:noFill/>
          <a:ln w="9525">
            <a:noFill/>
            <a:miter lim="800000"/>
            <a:headEnd/>
            <a:tailEnd/>
          </a:ln>
        </p:spPr>
        <p:txBody>
          <a:bodyPr wrap="square">
            <a:spAutoFit/>
          </a:bodyPr>
          <a:lstStyle/>
          <a:p>
            <a:pPr algn="ctr">
              <a:spcBef>
                <a:spcPct val="50000"/>
              </a:spcBef>
            </a:pPr>
            <a:r>
              <a:rPr lang="en-US" sz="5400" b="1" dirty="0" smtClean="0">
                <a:solidFill>
                  <a:srgbClr val="00B050"/>
                </a:solidFill>
                <a:latin typeface="Comic Sans MS" pitchFamily="66" charset="0"/>
              </a:rPr>
              <a:t>Start out easy!</a:t>
            </a:r>
            <a:endParaRPr lang="en-US" sz="5400" b="1" dirty="0">
              <a:solidFill>
                <a:srgbClr val="00B050"/>
              </a:solidFill>
              <a:latin typeface="Comic Sans MS" pitchFamily="66" charset="0"/>
            </a:endParaRPr>
          </a:p>
        </p:txBody>
      </p:sp>
      <p:sp>
        <p:nvSpPr>
          <p:cNvPr id="6" name="Text Box 5"/>
          <p:cNvSpPr txBox="1">
            <a:spLocks noChangeArrowheads="1"/>
          </p:cNvSpPr>
          <p:nvPr/>
        </p:nvSpPr>
        <p:spPr bwMode="auto">
          <a:xfrm>
            <a:off x="6705600" y="3733800"/>
            <a:ext cx="2057400" cy="2554545"/>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7030A0"/>
                </a:solidFill>
                <a:latin typeface="Comic Sans MS" pitchFamily="66" charset="0"/>
              </a:rPr>
              <a:t>Don’t worry – it gets harder!</a:t>
            </a:r>
            <a:endParaRPr lang="en-US" sz="4000" b="1" dirty="0">
              <a:solidFill>
                <a:srgbClr val="7030A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609600"/>
          </a:xfrm>
        </p:spPr>
        <p:txBody>
          <a:bodyPr>
            <a:noAutofit/>
          </a:bodyPr>
          <a:lstStyle/>
          <a:p>
            <a:r>
              <a:rPr lang="en-US" sz="4000" b="1" dirty="0" smtClean="0">
                <a:solidFill>
                  <a:srgbClr val="FF0000"/>
                </a:solidFill>
              </a:rPr>
              <a:t>Jeremiah 4</a:t>
            </a:r>
          </a:p>
        </p:txBody>
      </p:sp>
      <p:sp>
        <p:nvSpPr>
          <p:cNvPr id="15363" name="Content Placeholder 2"/>
          <p:cNvSpPr>
            <a:spLocks noGrp="1"/>
          </p:cNvSpPr>
          <p:nvPr>
            <p:ph idx="1"/>
          </p:nvPr>
        </p:nvSpPr>
        <p:spPr>
          <a:xfrm>
            <a:off x="457200" y="685800"/>
            <a:ext cx="8229600" cy="5867400"/>
          </a:xfrm>
        </p:spPr>
        <p:txBody>
          <a:bodyPr>
            <a:normAutofit/>
          </a:bodyPr>
          <a:lstStyle/>
          <a:p>
            <a:pPr marL="0" indent="231775">
              <a:buNone/>
            </a:pPr>
            <a:r>
              <a:rPr lang="en-US" sz="2000" dirty="0" smtClean="0"/>
              <a:t>1  "If you will return, O Israel," </a:t>
            </a:r>
            <a:r>
              <a:rPr lang="en-US" sz="2000" b="1" dirty="0" smtClean="0">
                <a:solidFill>
                  <a:srgbClr val="00B050"/>
                </a:solidFill>
              </a:rPr>
              <a:t>says the LORD</a:t>
            </a:r>
            <a:r>
              <a:rPr lang="en-US" sz="2000" dirty="0" smtClean="0"/>
              <a:t>, "Return to </a:t>
            </a:r>
            <a:r>
              <a:rPr lang="en-US" sz="2000" dirty="0" smtClean="0">
                <a:solidFill>
                  <a:srgbClr val="00B050"/>
                </a:solidFill>
              </a:rPr>
              <a:t>Me</a:t>
            </a:r>
            <a:r>
              <a:rPr lang="en-US" sz="2000" dirty="0" smtClean="0"/>
              <a:t>; and if you will put away your abominations out of </a:t>
            </a:r>
            <a:r>
              <a:rPr lang="en-US" sz="2000" dirty="0" smtClean="0">
                <a:solidFill>
                  <a:srgbClr val="00B050"/>
                </a:solidFill>
              </a:rPr>
              <a:t>My </a:t>
            </a:r>
            <a:r>
              <a:rPr lang="en-US" sz="2000" dirty="0" smtClean="0"/>
              <a:t>sight, then you shall not be moved.</a:t>
            </a:r>
          </a:p>
          <a:p>
            <a:pPr marL="0" indent="231775">
              <a:buNone/>
            </a:pPr>
            <a:r>
              <a:rPr lang="en-US" sz="2000" dirty="0" smtClean="0"/>
              <a:t>2  And you shall swear, 'The LORD lives,' in truth, in judgment, and in righteousness; the nations shall bless themselves in Him, and in Him they shall glory."</a:t>
            </a:r>
          </a:p>
          <a:p>
            <a:pPr marL="0" indent="231775">
              <a:buNone/>
            </a:pPr>
            <a:r>
              <a:rPr lang="en-US" sz="2000" dirty="0" smtClean="0"/>
              <a:t>3  </a:t>
            </a:r>
            <a:r>
              <a:rPr lang="en-US" sz="2000" b="1" dirty="0" smtClean="0">
                <a:solidFill>
                  <a:srgbClr val="00B050"/>
                </a:solidFill>
              </a:rPr>
              <a:t>For thus says the LORD </a:t>
            </a:r>
            <a:r>
              <a:rPr lang="en-US" sz="2000" dirty="0" smtClean="0"/>
              <a:t>to the men of Judah and Jerusalem: "Break up your fallow ground, and do not sow among thorns.</a:t>
            </a:r>
          </a:p>
          <a:p>
            <a:pPr marL="0" indent="231775">
              <a:buNone/>
            </a:pPr>
            <a:r>
              <a:rPr lang="en-US" sz="2000" dirty="0" smtClean="0"/>
              <a:t>4  Circumcise yourselves to the LORD, and take away the foreskins of your hearts, you men of Judah and inhabitants of Jerusalem, lest </a:t>
            </a:r>
            <a:r>
              <a:rPr lang="en-US" sz="2000" dirty="0" smtClean="0">
                <a:solidFill>
                  <a:srgbClr val="00B050"/>
                </a:solidFill>
              </a:rPr>
              <a:t>My fury </a:t>
            </a:r>
            <a:r>
              <a:rPr lang="en-US" sz="2000" dirty="0" smtClean="0"/>
              <a:t>come forth like fire, and burn so that no one can quench it, because of the evil of your doings."</a:t>
            </a:r>
          </a:p>
          <a:p>
            <a:pPr marL="0" indent="231775">
              <a:buNone/>
            </a:pPr>
            <a:r>
              <a:rPr lang="en-US" sz="2000" dirty="0" smtClean="0"/>
              <a:t>5  Declare in Judah and proclaim in Jerusalem, and say: "Blow the trumpet in the land; cry, 'Gather together,' and say, 'Assemble yourselves, and let </a:t>
            </a:r>
            <a:r>
              <a:rPr lang="en-US" sz="2000" b="1" dirty="0" smtClean="0">
                <a:solidFill>
                  <a:srgbClr val="FF0000"/>
                </a:solidFill>
              </a:rPr>
              <a:t>us</a:t>
            </a:r>
            <a:r>
              <a:rPr lang="en-US" sz="2000" dirty="0" smtClean="0"/>
              <a:t> go into the fortified cities.'</a:t>
            </a:r>
          </a:p>
          <a:p>
            <a:pPr marL="0" indent="231775">
              <a:buNone/>
            </a:pPr>
            <a:r>
              <a:rPr lang="en-US" sz="2000" dirty="0" smtClean="0"/>
              <a:t>6  Set up the standard toward Zion. Take refuge! Do not delay! For </a:t>
            </a:r>
            <a:r>
              <a:rPr lang="en-US" sz="2000" dirty="0" smtClean="0">
                <a:solidFill>
                  <a:srgbClr val="00B050"/>
                </a:solidFill>
              </a:rPr>
              <a:t>I will </a:t>
            </a:r>
            <a:r>
              <a:rPr lang="en-US" sz="2000" dirty="0" smtClean="0"/>
              <a:t>bring disaster from the north, and great destruction.”</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609600"/>
          </a:xfrm>
        </p:spPr>
        <p:txBody>
          <a:bodyPr>
            <a:noAutofit/>
          </a:bodyPr>
          <a:lstStyle/>
          <a:p>
            <a:r>
              <a:rPr lang="en-US" sz="4000" b="1" dirty="0" smtClean="0">
                <a:solidFill>
                  <a:srgbClr val="FF0000"/>
                </a:solidFill>
              </a:rPr>
              <a:t>Jeremiah 4</a:t>
            </a:r>
          </a:p>
        </p:txBody>
      </p:sp>
      <p:sp>
        <p:nvSpPr>
          <p:cNvPr id="15363" name="Content Placeholder 2"/>
          <p:cNvSpPr>
            <a:spLocks noGrp="1"/>
          </p:cNvSpPr>
          <p:nvPr>
            <p:ph idx="1"/>
          </p:nvPr>
        </p:nvSpPr>
        <p:spPr>
          <a:xfrm>
            <a:off x="457200" y="685800"/>
            <a:ext cx="8229600" cy="5867400"/>
          </a:xfrm>
        </p:spPr>
        <p:txBody>
          <a:bodyPr>
            <a:normAutofit/>
          </a:bodyPr>
          <a:lstStyle/>
          <a:p>
            <a:pPr marL="0" indent="231775">
              <a:buNone/>
            </a:pPr>
            <a:r>
              <a:rPr lang="en-US" sz="2000" dirty="0" smtClean="0"/>
              <a:t>7  The lion has come up from his thicket, and the destroyer of nations is on his way. He has gone forth from his place to make your land desolate. Your cities will be laid waste, without inhabitant.</a:t>
            </a:r>
          </a:p>
          <a:p>
            <a:pPr marL="0" indent="231775">
              <a:buNone/>
            </a:pPr>
            <a:r>
              <a:rPr lang="en-US" sz="2000" dirty="0" smtClean="0"/>
              <a:t>8  For this, clothe yourself with sackcloth, lament and wail. For the fierce anger of the LORD has not turned back from </a:t>
            </a:r>
            <a:r>
              <a:rPr lang="en-US" sz="2000" dirty="0" smtClean="0">
                <a:solidFill>
                  <a:srgbClr val="FF0000"/>
                </a:solidFill>
              </a:rPr>
              <a:t>us.</a:t>
            </a:r>
          </a:p>
          <a:p>
            <a:pPr marL="0" indent="231775">
              <a:buNone/>
            </a:pPr>
            <a:r>
              <a:rPr lang="en-US" sz="2000" dirty="0" smtClean="0"/>
              <a:t>9  "And it shall come to pass in that day," </a:t>
            </a:r>
            <a:r>
              <a:rPr lang="en-US" sz="2000" b="1" dirty="0" smtClean="0">
                <a:solidFill>
                  <a:srgbClr val="00B050"/>
                </a:solidFill>
              </a:rPr>
              <a:t>says the LORD</a:t>
            </a:r>
            <a:r>
              <a:rPr lang="en-US" sz="2000" dirty="0" smtClean="0"/>
              <a:t>, "That the heart of the king shall perish, and the heart of the princes; the priests shall be astonished, and the prophets shall wonder."</a:t>
            </a:r>
          </a:p>
          <a:p>
            <a:pPr marL="0" indent="231775">
              <a:buNone/>
            </a:pPr>
            <a:r>
              <a:rPr lang="en-US" sz="2000" dirty="0" smtClean="0"/>
              <a:t>10  </a:t>
            </a:r>
            <a:r>
              <a:rPr lang="en-US" sz="2000" dirty="0" smtClean="0">
                <a:solidFill>
                  <a:srgbClr val="0000CC"/>
                </a:solidFill>
              </a:rPr>
              <a:t>Then I said, "Ah, Lord GOD! Surely You have greatly deceived this people and Jerusalem, saying, 'You shall have peace,' whereas the sword reaches to the heart."</a:t>
            </a:r>
          </a:p>
          <a:p>
            <a:pPr marL="0" indent="231775">
              <a:buNone/>
            </a:pPr>
            <a:r>
              <a:rPr lang="en-US" sz="2000" dirty="0" smtClean="0"/>
              <a:t>11  At that time it will be said to this people and to Jerusalem, "A dry wind of the desolate heights blows in the wilderness toward the daughter of My people-- not to fan or to cleanse—</a:t>
            </a:r>
          </a:p>
          <a:p>
            <a:pPr marL="0" indent="231775">
              <a:buNone/>
            </a:pPr>
            <a:r>
              <a:rPr lang="en-US" sz="2000" dirty="0" smtClean="0"/>
              <a:t>12  A wind too strong for these will come </a:t>
            </a:r>
            <a:r>
              <a:rPr lang="en-US" sz="2000" dirty="0" smtClean="0">
                <a:solidFill>
                  <a:srgbClr val="00B050"/>
                </a:solidFill>
              </a:rPr>
              <a:t>for Me</a:t>
            </a:r>
            <a:r>
              <a:rPr lang="en-US" sz="2000" dirty="0" smtClean="0"/>
              <a:t>; now </a:t>
            </a:r>
            <a:r>
              <a:rPr lang="en-US" sz="2000" dirty="0" smtClean="0">
                <a:solidFill>
                  <a:srgbClr val="00B050"/>
                </a:solidFill>
              </a:rPr>
              <a:t>I will </a:t>
            </a:r>
            <a:r>
              <a:rPr lang="en-US" sz="2000" dirty="0" smtClean="0"/>
              <a:t>also speak judgment against them.”</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914400"/>
            <a:ext cx="8229600" cy="914400"/>
          </a:xfrm>
        </p:spPr>
        <p:txBody>
          <a:bodyPr>
            <a:noAutofit/>
          </a:bodyPr>
          <a:lstStyle/>
          <a:p>
            <a:r>
              <a:rPr lang="en-US" sz="4800" b="1" dirty="0" smtClean="0">
                <a:solidFill>
                  <a:srgbClr val="663300"/>
                </a:solidFill>
              </a:rPr>
              <a:t>Jeremiah 6:12-14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295400" y="1752600"/>
            <a:ext cx="6629400" cy="3810000"/>
          </a:xfrm>
        </p:spPr>
        <p:txBody>
          <a:bodyPr>
            <a:normAutofit fontScale="77500" lnSpcReduction="20000"/>
          </a:bodyPr>
          <a:lstStyle/>
          <a:p>
            <a:pPr marL="0" indent="231775">
              <a:buNone/>
            </a:pPr>
            <a:r>
              <a:rPr lang="en-US" dirty="0" smtClean="0"/>
              <a:t> 12  And their houses shall be turned over to others, fields and wives together; for I will stretch out My hand against the inhabitants of the land," says the LORD.</a:t>
            </a:r>
          </a:p>
          <a:p>
            <a:pPr marL="0" indent="231775">
              <a:buNone/>
            </a:pPr>
            <a:r>
              <a:rPr lang="en-US" dirty="0" smtClean="0"/>
              <a:t>13  "Because from the least of them even to the greatest of them, everyone is given to covetousness; and from the prophet even to the priest, everyone deals falsely.</a:t>
            </a:r>
          </a:p>
          <a:p>
            <a:pPr marL="0" indent="231775">
              <a:buNone/>
            </a:pPr>
            <a:r>
              <a:rPr lang="en-US" dirty="0" smtClean="0"/>
              <a:t>14  </a:t>
            </a:r>
            <a:r>
              <a:rPr lang="en-US" dirty="0" smtClean="0">
                <a:solidFill>
                  <a:srgbClr val="0000CC"/>
                </a:solidFill>
              </a:rPr>
              <a:t>They have also healed the hurt of My people slightly, saying, 'Peace, peace!' When there is no peace.</a:t>
            </a:r>
          </a:p>
        </p:txBody>
      </p:sp>
      <p:sp>
        <p:nvSpPr>
          <p:cNvPr id="4100" name="Text Box 5"/>
          <p:cNvSpPr txBox="1">
            <a:spLocks noChangeArrowheads="1"/>
          </p:cNvSpPr>
          <p:nvPr/>
        </p:nvSpPr>
        <p:spPr bwMode="auto">
          <a:xfrm>
            <a:off x="457200" y="55626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CC0099"/>
                </a:solidFill>
                <a:latin typeface="Comic Sans MS" pitchFamily="66" charset="0"/>
              </a:rPr>
              <a:t>Many people were gladly fooled!</a:t>
            </a:r>
          </a:p>
        </p:txBody>
      </p:sp>
      <p:sp>
        <p:nvSpPr>
          <p:cNvPr id="6" name="Rectangle 5"/>
          <p:cNvSpPr/>
          <p:nvPr/>
        </p:nvSpPr>
        <p:spPr>
          <a:xfrm>
            <a:off x="2057400" y="0"/>
            <a:ext cx="4689874" cy="461665"/>
          </a:xfrm>
          <a:prstGeom prst="rect">
            <a:avLst/>
          </a:prstGeom>
        </p:spPr>
        <p:txBody>
          <a:bodyPr wrap="none">
            <a:spAutoFit/>
          </a:bodyPr>
          <a:lstStyle/>
          <a:p>
            <a:r>
              <a:rPr lang="en-US" sz="2400" b="1" dirty="0" smtClean="0">
                <a:solidFill>
                  <a:srgbClr val="FF0000"/>
                </a:solidFill>
              </a:rPr>
              <a:t>The False Prophets predicted Peace</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914400"/>
            <a:ext cx="8229600" cy="914400"/>
          </a:xfrm>
        </p:spPr>
        <p:txBody>
          <a:bodyPr>
            <a:noAutofit/>
          </a:bodyPr>
          <a:lstStyle/>
          <a:p>
            <a:r>
              <a:rPr lang="en-US" sz="4800" b="1" dirty="0" smtClean="0">
                <a:solidFill>
                  <a:srgbClr val="663300"/>
                </a:solidFill>
              </a:rPr>
              <a:t>Jeremiah 8:10-11</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219200" y="1905000"/>
            <a:ext cx="6553200" cy="3352800"/>
          </a:xfrm>
        </p:spPr>
        <p:txBody>
          <a:bodyPr>
            <a:normAutofit fontScale="85000" lnSpcReduction="20000"/>
          </a:bodyPr>
          <a:lstStyle/>
          <a:p>
            <a:pPr marL="0" indent="231775">
              <a:buNone/>
            </a:pPr>
            <a:r>
              <a:rPr lang="en-US" dirty="0" smtClean="0"/>
              <a:t>10  Therefore I will give their wives to others, and their fields to those who will inherit them; because from the least even to the greatest everyone is given to covetousness; from the prophet even to the priest everyone deals falsely.</a:t>
            </a:r>
          </a:p>
          <a:p>
            <a:pPr marL="0" indent="231775">
              <a:buNone/>
            </a:pPr>
            <a:r>
              <a:rPr lang="en-US" dirty="0" smtClean="0"/>
              <a:t>11  </a:t>
            </a:r>
            <a:r>
              <a:rPr lang="en-US" dirty="0" smtClean="0">
                <a:solidFill>
                  <a:srgbClr val="0000CC"/>
                </a:solidFill>
              </a:rPr>
              <a:t>For they have healed the hurt of the daughter of My people slightly, saying, 'Peace, peace!' When there is no peace.</a:t>
            </a:r>
          </a:p>
        </p:txBody>
      </p:sp>
      <p:sp>
        <p:nvSpPr>
          <p:cNvPr id="6" name="Rectangle 5"/>
          <p:cNvSpPr/>
          <p:nvPr/>
        </p:nvSpPr>
        <p:spPr>
          <a:xfrm>
            <a:off x="2057400" y="0"/>
            <a:ext cx="4689874" cy="461665"/>
          </a:xfrm>
          <a:prstGeom prst="rect">
            <a:avLst/>
          </a:prstGeom>
        </p:spPr>
        <p:txBody>
          <a:bodyPr wrap="none">
            <a:spAutoFit/>
          </a:bodyPr>
          <a:lstStyle/>
          <a:p>
            <a:r>
              <a:rPr lang="en-US" sz="2400" b="1" dirty="0" smtClean="0">
                <a:solidFill>
                  <a:srgbClr val="FF0000"/>
                </a:solidFill>
              </a:rPr>
              <a:t>The False Prophets predicted Peace</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TotalTime>
  <Words>4728</Words>
  <Application>Microsoft Office PowerPoint</Application>
  <PresentationFormat>On-screen Show (4:3)</PresentationFormat>
  <Paragraphs>282</Paragraphs>
  <Slides>48</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Comic Sans MS</vt:lpstr>
      <vt:lpstr>Wingdings</vt:lpstr>
      <vt:lpstr>Office Theme</vt:lpstr>
      <vt:lpstr>Jeremiah</vt:lpstr>
      <vt:lpstr>Jeremiah’s Struggle with God revealed in chapters 2-20 </vt:lpstr>
      <vt:lpstr>Who’s Speaking ???</vt:lpstr>
      <vt:lpstr>Who’s Speaking???</vt:lpstr>
      <vt:lpstr>PowerPoint Presentation</vt:lpstr>
      <vt:lpstr>Jeremiah 4</vt:lpstr>
      <vt:lpstr>Jeremiah 4</vt:lpstr>
      <vt:lpstr>Jeremiah 6:12-14</vt:lpstr>
      <vt:lpstr>Jeremiah 8:10-11</vt:lpstr>
      <vt:lpstr>Jeremiah 23:16-17</vt:lpstr>
      <vt:lpstr>Ezekiel 13:4-10 (6th of Zedekiah)</vt:lpstr>
      <vt:lpstr>PowerPoint Presentation</vt:lpstr>
      <vt:lpstr>Jeremiah 6:6-13</vt:lpstr>
      <vt:lpstr>Jeremiah 6:6-13</vt:lpstr>
      <vt:lpstr>Jeremiah 6:6-13</vt:lpstr>
      <vt:lpstr>Jeremiah 6:6-13</vt:lpstr>
      <vt:lpstr>Jeremiah 8:18 – 9:3</vt:lpstr>
      <vt:lpstr>Jeremiah 8:18 – 9:3</vt:lpstr>
      <vt:lpstr>Jeremiah 8:18 – 9:3</vt:lpstr>
      <vt:lpstr>Jeremiah 8:18 – 9:3</vt:lpstr>
      <vt:lpstr>Jeremiah’s shock!</vt:lpstr>
      <vt:lpstr>Jeremiah was OK with Israel’s condemnation (3:6-12)</vt:lpstr>
      <vt:lpstr>Jeremiah was OK with Israel’s condemnation (3:6-12)</vt:lpstr>
      <vt:lpstr>No way Judah could be destroyed!</vt:lpstr>
      <vt:lpstr>Jeremiah tries to address the problem</vt:lpstr>
      <vt:lpstr>God hasn’t done enough!</vt:lpstr>
      <vt:lpstr>Jeremiah 9:9-13</vt:lpstr>
      <vt:lpstr>Still pleads with the People &amp; accepts God’s correction</vt:lpstr>
      <vt:lpstr>God uses experiences of life to help Jeremiah understand God’s situation</vt:lpstr>
      <vt:lpstr>God lets him see that men from his home town want to kill him!</vt:lpstr>
      <vt:lpstr>These are Your people…You have to do more to save them… don’t let my mission fail!</vt:lpstr>
      <vt:lpstr>Jeremiah 15:15-21</vt:lpstr>
      <vt:lpstr>Sometimes feel like God has let us down</vt:lpstr>
      <vt:lpstr>Jeremiah reflects on his attempt to work with God’s people</vt:lpstr>
      <vt:lpstr>Jeremiah’s final thoughts</vt:lpstr>
      <vt:lpstr>Jeremiah 20:11</vt:lpstr>
      <vt:lpstr>Jeremiah’s frustration:  most of the Good figs were gone!  (24:5-7)</vt:lpstr>
      <vt:lpstr>What can we learn from Jeremiah’s interaction with God?</vt:lpstr>
      <vt:lpstr>PowerPoint Presentation</vt:lpstr>
      <vt:lpstr>Enjoy reading Jeremiah!</vt:lpstr>
      <vt:lpstr>PowerPoint Presentation</vt:lpstr>
      <vt:lpstr>2</vt:lpstr>
      <vt:lpstr>2</vt:lpstr>
      <vt:lpstr>Jeremiah 2</vt:lpstr>
      <vt:lpstr>2</vt:lpstr>
      <vt:lpstr>2</vt:lpstr>
      <vt:lpstr>2</vt:lpstr>
      <vt:lpstr>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59</cp:revision>
  <dcterms:created xsi:type="dcterms:W3CDTF">2010-08-16T17:29:37Z</dcterms:created>
  <dcterms:modified xsi:type="dcterms:W3CDTF">2013-04-13T18:11:07Z</dcterms:modified>
</cp:coreProperties>
</file>