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5" r:id="rId2"/>
    <p:sldId id="316" r:id="rId3"/>
    <p:sldId id="319" r:id="rId4"/>
    <p:sldId id="317" r:id="rId5"/>
    <p:sldId id="318" r:id="rId6"/>
    <p:sldId id="322" r:id="rId7"/>
    <p:sldId id="324" r:id="rId8"/>
    <p:sldId id="327" r:id="rId9"/>
    <p:sldId id="326" r:id="rId10"/>
    <p:sldId id="328" r:id="rId11"/>
    <p:sldId id="329" r:id="rId12"/>
    <p:sldId id="325" r:id="rId13"/>
    <p:sldId id="323" r:id="rId14"/>
    <p:sldId id="277" r:id="rId15"/>
    <p:sldId id="280" r:id="rId16"/>
    <p:sldId id="279" r:id="rId17"/>
    <p:sldId id="330" r:id="rId18"/>
    <p:sldId id="331" r:id="rId19"/>
    <p:sldId id="281" r:id="rId20"/>
    <p:sldId id="332" r:id="rId21"/>
    <p:sldId id="333" r:id="rId22"/>
    <p:sldId id="283" r:id="rId23"/>
    <p:sldId id="284" r:id="rId24"/>
    <p:sldId id="282" r:id="rId25"/>
    <p:sldId id="314" r:id="rId26"/>
    <p:sldId id="310" r:id="rId27"/>
    <p:sldId id="311" r:id="rId28"/>
    <p:sldId id="285" r:id="rId29"/>
    <p:sldId id="334" r:id="rId30"/>
    <p:sldId id="315" r:id="rId31"/>
    <p:sldId id="337" r:id="rId32"/>
    <p:sldId id="335" r:id="rId33"/>
    <p:sldId id="288" r:id="rId34"/>
    <p:sldId id="336" r:id="rId35"/>
    <p:sldId id="276" r:id="rId36"/>
    <p:sldId id="289" r:id="rId37"/>
    <p:sldId id="30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4/15/2013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329386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349573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171807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271678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635428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26709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3360232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2050951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2713267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5885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403488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1832973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582883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852723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1402928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3733434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3811922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1512254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3075368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894900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2914136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35</a:t>
            </a:fld>
            <a:endParaRPr lang="en-US"/>
          </a:p>
        </p:txBody>
      </p:sp>
    </p:spTree>
    <p:extLst>
      <p:ext uri="{BB962C8B-B14F-4D97-AF65-F5344CB8AC3E}">
        <p14:creationId xmlns:p14="http://schemas.microsoft.com/office/powerpoint/2010/main" val="17174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1391944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3241608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60621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170723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251710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127708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259905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865154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62879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4/15/2013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4/15/2013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4/15/2013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4/15/2013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304800"/>
            <a:ext cx="4267200" cy="1470025"/>
          </a:xfrm>
        </p:spPr>
        <p:txBody>
          <a:bodyPr/>
          <a:lstStyle/>
          <a:p>
            <a:pPr eaLnBrk="1" hangingPunct="1"/>
            <a:r>
              <a:rPr lang="en-US" sz="6600" b="1" dirty="0" smtClean="0">
                <a:solidFill>
                  <a:srgbClr val="FF3300"/>
                </a:solidFill>
              </a:rPr>
              <a:t>Jeremiah</a:t>
            </a:r>
          </a:p>
        </p:txBody>
      </p:sp>
      <p:pic>
        <p:nvPicPr>
          <p:cNvPr id="2051" name="Picture 4"/>
          <p:cNvPicPr>
            <a:picLocks noChangeAspect="1" noChangeArrowheads="1"/>
          </p:cNvPicPr>
          <p:nvPr/>
        </p:nvPicPr>
        <p:blipFill>
          <a:blip r:embed="rId2" cstate="print"/>
          <a:srcRect t="17392" r="1442" b="1450"/>
          <a:stretch>
            <a:fillRect/>
          </a:stretch>
        </p:blipFill>
        <p:spPr bwMode="auto">
          <a:xfrm>
            <a:off x="457200" y="2362200"/>
            <a:ext cx="3581400" cy="4267200"/>
          </a:xfrm>
          <a:prstGeom prst="rect">
            <a:avLst/>
          </a:prstGeom>
          <a:noFill/>
          <a:ln w="9525">
            <a:noFill/>
            <a:miter lim="800000"/>
            <a:headEnd/>
            <a:tailEnd/>
          </a:ln>
        </p:spPr>
      </p:pic>
      <p:sp>
        <p:nvSpPr>
          <p:cNvPr id="5" name="Rectangle 2"/>
          <p:cNvSpPr txBox="1">
            <a:spLocks noChangeArrowheads="1"/>
          </p:cNvSpPr>
          <p:nvPr/>
        </p:nvSpPr>
        <p:spPr bwMode="auto">
          <a:xfrm>
            <a:off x="76200" y="838200"/>
            <a:ext cx="4191000" cy="14478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00CC"/>
                </a:solidFill>
                <a:latin typeface="Comic Sans MS" pitchFamily="66" charset="0"/>
                <a:ea typeface="+mj-ea"/>
                <a:cs typeface="+mj-cs"/>
              </a:rPr>
              <a:t>Change before the end begins</a:t>
            </a:r>
            <a:endParaRPr lang="en-US" sz="4400" b="1" kern="0" dirty="0">
              <a:solidFill>
                <a:srgbClr val="0000CC"/>
              </a:solidFill>
              <a:latin typeface="Comic Sans MS" pitchFamily="66" charset="0"/>
              <a:ea typeface="+mj-ea"/>
              <a:cs typeface="+mj-cs"/>
            </a:endParaRPr>
          </a:p>
        </p:txBody>
      </p:sp>
      <p:pic>
        <p:nvPicPr>
          <p:cNvPr id="5122" name="Picture 2" descr="https://encrypted-tbn1.google.com/images?q=tbn:ANd9GcSoEf2vsEAkgk09EAXk-68V-_LC-fmYQFx7M4bVr7NymJmI3K6isw"/>
          <p:cNvPicPr>
            <a:picLocks noChangeAspect="1" noChangeArrowheads="1"/>
          </p:cNvPicPr>
          <p:nvPr/>
        </p:nvPicPr>
        <p:blipFill>
          <a:blip r:embed="rId3" cstate="print"/>
          <a:srcRect/>
          <a:stretch>
            <a:fillRect/>
          </a:stretch>
        </p:blipFill>
        <p:spPr bwMode="auto">
          <a:xfrm>
            <a:off x="4419600" y="304800"/>
            <a:ext cx="4447386" cy="2895600"/>
          </a:xfrm>
          <a:prstGeom prst="rect">
            <a:avLst/>
          </a:prstGeom>
          <a:noFill/>
        </p:spPr>
      </p:pic>
      <p:sp>
        <p:nvSpPr>
          <p:cNvPr id="7" name="Rectangle 2"/>
          <p:cNvSpPr txBox="1">
            <a:spLocks noChangeArrowheads="1"/>
          </p:cNvSpPr>
          <p:nvPr/>
        </p:nvSpPr>
        <p:spPr bwMode="auto">
          <a:xfrm>
            <a:off x="4267200" y="3505200"/>
            <a:ext cx="4648200" cy="28194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B050"/>
                </a:solidFill>
                <a:latin typeface="Comic Sans MS" pitchFamily="66" charset="0"/>
                <a:ea typeface="+mj-ea"/>
                <a:cs typeface="+mj-cs"/>
              </a:rPr>
              <a:t>Class 4: </a:t>
            </a:r>
            <a:r>
              <a:rPr lang="en-US" sz="4400" b="1" kern="0" dirty="0" err="1" smtClean="0">
                <a:solidFill>
                  <a:srgbClr val="00B050"/>
                </a:solidFill>
                <a:latin typeface="Comic Sans MS" pitchFamily="66" charset="0"/>
                <a:ea typeface="+mj-ea"/>
                <a:cs typeface="+mj-cs"/>
              </a:rPr>
              <a:t>Jehoiakim</a:t>
            </a:r>
            <a:r>
              <a:rPr lang="en-US" sz="2400" b="1" kern="0" dirty="0" smtClean="0">
                <a:solidFill>
                  <a:srgbClr val="00B050"/>
                </a:solidFill>
                <a:latin typeface="Comic Sans MS" pitchFamily="66" charset="0"/>
                <a:ea typeface="+mj-ea"/>
                <a:cs typeface="+mj-cs"/>
              </a:rPr>
              <a:t> </a:t>
            </a:r>
            <a:r>
              <a:rPr lang="en-US" sz="4400" b="1" kern="0" dirty="0" smtClean="0">
                <a:solidFill>
                  <a:srgbClr val="00B050"/>
                </a:solidFill>
                <a:latin typeface="Comic Sans MS" pitchFamily="66" charset="0"/>
                <a:ea typeface="+mj-ea"/>
                <a:cs typeface="+mj-cs"/>
              </a:rPr>
              <a:t>-</a:t>
            </a:r>
            <a:r>
              <a:rPr lang="en-US" sz="2800" b="1" kern="0" dirty="0" smtClean="0">
                <a:solidFill>
                  <a:srgbClr val="00B050"/>
                </a:solidFill>
                <a:latin typeface="Comic Sans MS" pitchFamily="66" charset="0"/>
                <a:ea typeface="+mj-ea"/>
                <a:cs typeface="+mj-cs"/>
              </a:rPr>
              <a:t> </a:t>
            </a:r>
            <a:r>
              <a:rPr lang="en-US" sz="4400" b="1" kern="0" dirty="0" smtClean="0">
                <a:solidFill>
                  <a:srgbClr val="00B050"/>
                </a:solidFill>
                <a:latin typeface="Comic Sans MS" pitchFamily="66" charset="0"/>
                <a:ea typeface="+mj-ea"/>
                <a:cs typeface="+mj-cs"/>
              </a:rPr>
              <a:t>the King without a conscience</a:t>
            </a:r>
            <a:endParaRPr lang="en-US" sz="4400" b="1" kern="0" dirty="0">
              <a:solidFill>
                <a:srgbClr val="00B050"/>
              </a:solidFill>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609600"/>
            <a:ext cx="8229600" cy="914400"/>
          </a:xfrm>
        </p:spPr>
        <p:txBody>
          <a:bodyPr>
            <a:noAutofit/>
          </a:bodyPr>
          <a:lstStyle/>
          <a:p>
            <a:r>
              <a:rPr lang="en-US" sz="4800" b="1" dirty="0" smtClean="0">
                <a:solidFill>
                  <a:srgbClr val="663300"/>
                </a:solidFill>
              </a:rPr>
              <a:t>Micah 3 </a:t>
            </a:r>
            <a:r>
              <a:rPr lang="en-US" sz="2800" b="1" i="1" dirty="0" smtClean="0">
                <a:solidFill>
                  <a:srgbClr val="663300"/>
                </a:solidFill>
              </a:rPr>
              <a:t>(in days of Hezekiah)</a:t>
            </a:r>
            <a:endParaRPr lang="en-US" sz="2800" b="1" i="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495800"/>
          </a:xfrm>
        </p:spPr>
        <p:txBody>
          <a:bodyPr>
            <a:normAutofit fontScale="70000" lnSpcReduction="20000"/>
          </a:bodyPr>
          <a:lstStyle/>
          <a:p>
            <a:pPr marL="0" indent="231775">
              <a:buNone/>
            </a:pPr>
            <a:r>
              <a:rPr lang="en-US" dirty="0" smtClean="0"/>
              <a:t>1  And I said: "Hear now, </a:t>
            </a:r>
            <a:r>
              <a:rPr lang="en-US" b="1" dirty="0" smtClean="0">
                <a:solidFill>
                  <a:srgbClr val="0000CC"/>
                </a:solidFill>
              </a:rPr>
              <a:t>O heads of Jacob, and you rulers of the house of Israel</a:t>
            </a:r>
            <a:r>
              <a:rPr lang="en-US" dirty="0" smtClean="0"/>
              <a:t>: is it not for you to know justice?</a:t>
            </a:r>
          </a:p>
          <a:p>
            <a:pPr marL="0" indent="231775">
              <a:buNone/>
            </a:pPr>
            <a:r>
              <a:rPr lang="en-US" dirty="0" smtClean="0"/>
              <a:t>2  You who hate good and love evil; who strip the skin from My people, and the flesh from their bones;</a:t>
            </a:r>
          </a:p>
          <a:p>
            <a:pPr marL="0" indent="231775">
              <a:buNone/>
            </a:pPr>
            <a:r>
              <a:rPr lang="en-US" dirty="0" smtClean="0"/>
              <a:t>3  Who also eat the flesh of My people, Flay their skin from them, break their bones, and chop them in pieces like meat for the pot, like flesh in the caldron."</a:t>
            </a:r>
          </a:p>
          <a:p>
            <a:pPr marL="0" indent="231775">
              <a:buNone/>
            </a:pPr>
            <a:r>
              <a:rPr lang="en-US" dirty="0" smtClean="0"/>
              <a:t>4  Then they will cry to the LORD, but He will not hear them; he will even hide His face from them at that time, because they have been evil in their deeds.</a:t>
            </a:r>
          </a:p>
          <a:p>
            <a:pPr marL="0" indent="231775">
              <a:buNone/>
            </a:pPr>
            <a:r>
              <a:rPr lang="en-US" dirty="0" smtClean="0"/>
              <a:t>5  Thus says the LORD concerning </a:t>
            </a:r>
            <a:r>
              <a:rPr lang="en-US" b="1" dirty="0" smtClean="0">
                <a:solidFill>
                  <a:srgbClr val="0000CC"/>
                </a:solidFill>
              </a:rPr>
              <a:t>the prophets </a:t>
            </a:r>
            <a:r>
              <a:rPr lang="en-US" dirty="0" smtClean="0"/>
              <a:t>who make my people stray; who chant "Peace" while they chew with their teeth, but who prepare war against him who puts nothing into their mouths:</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7030A0"/>
                </a:solidFill>
                <a:latin typeface="Comic Sans MS" pitchFamily="66" charset="0"/>
              </a:rPr>
              <a:t>This was about 110 years ago!</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609600"/>
            <a:ext cx="8229600" cy="914400"/>
          </a:xfrm>
        </p:spPr>
        <p:txBody>
          <a:bodyPr>
            <a:noAutofit/>
          </a:bodyPr>
          <a:lstStyle/>
          <a:p>
            <a:r>
              <a:rPr lang="en-US" sz="4800" b="1" dirty="0" smtClean="0">
                <a:solidFill>
                  <a:srgbClr val="663300"/>
                </a:solidFill>
              </a:rPr>
              <a:t>Micah 3:9-12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495800"/>
          </a:xfrm>
        </p:spPr>
        <p:txBody>
          <a:bodyPr>
            <a:normAutofit fontScale="77500" lnSpcReduction="20000"/>
          </a:bodyPr>
          <a:lstStyle/>
          <a:p>
            <a:pPr marL="0" indent="231775">
              <a:buNone/>
            </a:pPr>
            <a:r>
              <a:rPr lang="en-US" dirty="0" smtClean="0"/>
              <a:t>9  Now hear this, </a:t>
            </a:r>
            <a:r>
              <a:rPr lang="en-US" b="1" dirty="0" smtClean="0">
                <a:solidFill>
                  <a:srgbClr val="0000CC"/>
                </a:solidFill>
              </a:rPr>
              <a:t>you heads of the house of Jacob and rulers of the house of Israel,</a:t>
            </a:r>
            <a:r>
              <a:rPr lang="en-US" dirty="0" smtClean="0"/>
              <a:t> who abhor justice and pervert all equity,</a:t>
            </a:r>
          </a:p>
          <a:p>
            <a:pPr marL="0" indent="231775">
              <a:buNone/>
            </a:pPr>
            <a:r>
              <a:rPr lang="en-US" dirty="0" smtClean="0"/>
              <a:t>10  Who build up Zion with bloodshed and Jerusalem with iniquity:</a:t>
            </a:r>
          </a:p>
          <a:p>
            <a:pPr marL="0" indent="231775">
              <a:buNone/>
            </a:pPr>
            <a:r>
              <a:rPr lang="en-US" dirty="0" smtClean="0"/>
              <a:t>11  Her heads judge for a bribe, her priests teach for pay, and her prophets divine for money. Yet they lean on the LORD, and say, "Is not the LORD among us? No harm can come upon us."</a:t>
            </a:r>
          </a:p>
          <a:p>
            <a:pPr marL="0" indent="231775">
              <a:buNone/>
            </a:pPr>
            <a:r>
              <a:rPr lang="en-US" dirty="0" smtClean="0"/>
              <a:t>12  </a:t>
            </a:r>
            <a:r>
              <a:rPr lang="en-US" b="1" dirty="0" smtClean="0">
                <a:solidFill>
                  <a:srgbClr val="0000CC"/>
                </a:solidFill>
              </a:rPr>
              <a:t>Therefore because of you Zion shall be plowed like a field, Jerusalem shall become heaps of ruins, </a:t>
            </a:r>
            <a:r>
              <a:rPr lang="en-US" dirty="0" smtClean="0"/>
              <a:t>and the mountain of the temple like the bare hills of the forest.</a:t>
            </a:r>
          </a:p>
          <a:p>
            <a:pPr marL="0" indent="231775">
              <a:buNone/>
            </a:pPr>
            <a:endParaRPr lang="en-US" dirty="0" smtClean="0"/>
          </a:p>
        </p:txBody>
      </p:sp>
      <p:sp>
        <p:nvSpPr>
          <p:cNvPr id="4100" name="Text Box 5"/>
          <p:cNvSpPr txBox="1">
            <a:spLocks noChangeArrowheads="1"/>
          </p:cNvSpPr>
          <p:nvPr/>
        </p:nvSpPr>
        <p:spPr bwMode="auto">
          <a:xfrm>
            <a:off x="457200" y="563880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7030A0"/>
                </a:solidFill>
                <a:latin typeface="Comic Sans MS" pitchFamily="66" charset="0"/>
              </a:rPr>
              <a:t>Micah influenced Hezekiah’s reformation!</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533400" y="381000"/>
            <a:ext cx="8229600" cy="914400"/>
          </a:xfrm>
        </p:spPr>
        <p:txBody>
          <a:bodyPr>
            <a:noAutofit/>
          </a:bodyPr>
          <a:lstStyle/>
          <a:p>
            <a:r>
              <a:rPr lang="en-US" sz="4800" b="1" dirty="0" smtClean="0">
                <a:solidFill>
                  <a:srgbClr val="663300"/>
                </a:solidFill>
              </a:rPr>
              <a:t>Jeremiah 26:20-24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19200"/>
            <a:ext cx="7162800" cy="4953000"/>
          </a:xfrm>
        </p:spPr>
        <p:txBody>
          <a:bodyPr>
            <a:normAutofit fontScale="62500" lnSpcReduction="20000"/>
          </a:bodyPr>
          <a:lstStyle/>
          <a:p>
            <a:pPr marL="0" indent="231775" algn="ctr">
              <a:buNone/>
            </a:pPr>
            <a:r>
              <a:rPr lang="en-US" sz="4400" b="1" dirty="0" smtClean="0">
                <a:solidFill>
                  <a:srgbClr val="7030A0"/>
                </a:solidFill>
              </a:rPr>
              <a:t>The Princes Case against Jeremiah:</a:t>
            </a:r>
          </a:p>
          <a:p>
            <a:pPr marL="0" indent="231775">
              <a:buNone/>
            </a:pPr>
            <a:r>
              <a:rPr lang="en-US" dirty="0" smtClean="0"/>
              <a:t>20  Now there was also a man who prophesied in the name of the LORD, </a:t>
            </a:r>
            <a:r>
              <a:rPr lang="en-US" b="1" dirty="0" err="1" smtClean="0">
                <a:solidFill>
                  <a:srgbClr val="0000CC"/>
                </a:solidFill>
              </a:rPr>
              <a:t>Urijah</a:t>
            </a:r>
            <a:r>
              <a:rPr lang="en-US" dirty="0" smtClean="0"/>
              <a:t> the son of </a:t>
            </a:r>
            <a:r>
              <a:rPr lang="en-US" dirty="0" err="1" smtClean="0"/>
              <a:t>Shemaiah</a:t>
            </a:r>
            <a:r>
              <a:rPr lang="en-US" dirty="0" smtClean="0"/>
              <a:t> of </a:t>
            </a:r>
            <a:r>
              <a:rPr lang="en-US" dirty="0" err="1" smtClean="0"/>
              <a:t>Kirjath</a:t>
            </a:r>
            <a:r>
              <a:rPr lang="en-US" dirty="0" smtClean="0"/>
              <a:t> </a:t>
            </a:r>
            <a:r>
              <a:rPr lang="en-US" dirty="0" err="1" smtClean="0"/>
              <a:t>Jearim</a:t>
            </a:r>
            <a:r>
              <a:rPr lang="en-US" dirty="0" smtClean="0"/>
              <a:t>, who prophesied against this city and against this land according to all the words of Jeremiah.</a:t>
            </a:r>
          </a:p>
          <a:p>
            <a:pPr marL="0" indent="231775">
              <a:buNone/>
            </a:pPr>
            <a:r>
              <a:rPr lang="en-US" dirty="0" smtClean="0"/>
              <a:t>21  And when Jehoiakim the king, with all his mighty men and all the princes, heard his words, the king sought to put him to death; but when </a:t>
            </a:r>
            <a:r>
              <a:rPr lang="en-US" dirty="0" err="1" smtClean="0"/>
              <a:t>Urijah</a:t>
            </a:r>
            <a:r>
              <a:rPr lang="en-US" dirty="0" smtClean="0"/>
              <a:t> heard it, he was afraid and fled, and went to Egypt.</a:t>
            </a:r>
          </a:p>
          <a:p>
            <a:pPr marL="0" indent="231775">
              <a:buNone/>
            </a:pPr>
            <a:r>
              <a:rPr lang="en-US" dirty="0" smtClean="0"/>
              <a:t>22  Then </a:t>
            </a:r>
            <a:r>
              <a:rPr lang="en-US" b="1" dirty="0" smtClean="0">
                <a:solidFill>
                  <a:srgbClr val="0000CC"/>
                </a:solidFill>
              </a:rPr>
              <a:t>Jehoiakim</a:t>
            </a:r>
            <a:r>
              <a:rPr lang="en-US" dirty="0" smtClean="0"/>
              <a:t> </a:t>
            </a:r>
            <a:r>
              <a:rPr lang="en-US" i="1" dirty="0" smtClean="0"/>
              <a:t>(recent history) </a:t>
            </a:r>
            <a:r>
              <a:rPr lang="en-US" dirty="0" smtClean="0"/>
              <a:t>the king sent men to Egypt: </a:t>
            </a:r>
            <a:r>
              <a:rPr lang="en-US" dirty="0" err="1" smtClean="0"/>
              <a:t>Elnathan</a:t>
            </a:r>
            <a:r>
              <a:rPr lang="en-US" dirty="0" smtClean="0"/>
              <a:t> the son of </a:t>
            </a:r>
            <a:r>
              <a:rPr lang="en-US" dirty="0" err="1" smtClean="0"/>
              <a:t>Achbor</a:t>
            </a:r>
            <a:r>
              <a:rPr lang="en-US" dirty="0" smtClean="0"/>
              <a:t>, and other men who went with him to Egypt.</a:t>
            </a:r>
          </a:p>
          <a:p>
            <a:pPr marL="0" indent="231775">
              <a:buNone/>
            </a:pPr>
            <a:r>
              <a:rPr lang="en-US" dirty="0" smtClean="0"/>
              <a:t>23  And they brought </a:t>
            </a:r>
            <a:r>
              <a:rPr lang="en-US" dirty="0" err="1" smtClean="0"/>
              <a:t>Urijah</a:t>
            </a:r>
            <a:r>
              <a:rPr lang="en-US" dirty="0" smtClean="0"/>
              <a:t> from Egypt and brought him to Jehoiakim the king, </a:t>
            </a:r>
            <a:r>
              <a:rPr lang="en-US" sz="3300" b="1" dirty="0" smtClean="0">
                <a:solidFill>
                  <a:srgbClr val="0000CC"/>
                </a:solidFill>
              </a:rPr>
              <a:t>who killed him with the sword </a:t>
            </a:r>
            <a:r>
              <a:rPr lang="en-US" dirty="0" smtClean="0"/>
              <a:t>and cast his dead body into the graves of the common people.</a:t>
            </a:r>
          </a:p>
          <a:p>
            <a:pPr marL="0" indent="231775">
              <a:buNone/>
            </a:pPr>
            <a:r>
              <a:rPr lang="en-US" dirty="0" smtClean="0"/>
              <a:t>24  </a:t>
            </a:r>
            <a:r>
              <a:rPr lang="en-US" b="1" dirty="0" smtClean="0">
                <a:solidFill>
                  <a:srgbClr val="663300"/>
                </a:solidFill>
              </a:rPr>
              <a:t>Nevertheless the hand of Ahikam the son of Shaphan was with Jeremiah, so that they should not give him into the hand of the people to put him to death.</a:t>
            </a:r>
          </a:p>
          <a:p>
            <a:pPr marL="0" indent="231775">
              <a:buNone/>
            </a:pPr>
            <a:endParaRPr lang="en-US" dirty="0" smtClean="0"/>
          </a:p>
        </p:txBody>
      </p:sp>
      <p:sp>
        <p:nvSpPr>
          <p:cNvPr id="4100" name="Text Box 5"/>
          <p:cNvSpPr txBox="1">
            <a:spLocks noChangeArrowheads="1"/>
          </p:cNvSpPr>
          <p:nvPr/>
        </p:nvSpPr>
        <p:spPr bwMode="auto">
          <a:xfrm>
            <a:off x="381000" y="633478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God rescued Jeremiah thru Ahikam</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457200"/>
            <a:ext cx="8229600" cy="914400"/>
          </a:xfrm>
        </p:spPr>
        <p:txBody>
          <a:bodyPr>
            <a:noAutofit/>
          </a:bodyPr>
          <a:lstStyle/>
          <a:p>
            <a:r>
              <a:rPr lang="en-US" sz="4800" b="1" dirty="0" smtClean="0">
                <a:solidFill>
                  <a:srgbClr val="663300"/>
                </a:solidFill>
              </a:rPr>
              <a:t>Jeremiah 36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95400"/>
            <a:ext cx="6858000" cy="4495800"/>
          </a:xfrm>
        </p:spPr>
        <p:txBody>
          <a:bodyPr>
            <a:normAutofit fontScale="47500" lnSpcReduction="20000"/>
          </a:bodyPr>
          <a:lstStyle/>
          <a:p>
            <a:pPr marL="0" indent="231775">
              <a:buNone/>
            </a:pPr>
            <a:r>
              <a:rPr lang="en-US" dirty="0" smtClean="0"/>
              <a:t>1  Now it came to pass </a:t>
            </a:r>
            <a:r>
              <a:rPr lang="en-US" b="1" dirty="0" smtClean="0">
                <a:solidFill>
                  <a:srgbClr val="663300"/>
                </a:solidFill>
              </a:rPr>
              <a:t>in the fourth year of Jehoiakim </a:t>
            </a:r>
            <a:r>
              <a:rPr lang="en-US" dirty="0" smtClean="0"/>
              <a:t>the son of Josiah, king of Judah, that this word came to Jeremiah from the LORD, saying:</a:t>
            </a:r>
          </a:p>
          <a:p>
            <a:pPr marL="0" indent="231775">
              <a:buNone/>
            </a:pPr>
            <a:r>
              <a:rPr lang="en-US" dirty="0" smtClean="0"/>
              <a:t>2  "Take a scroll of a book and write on it all the words that I have spoken to you against Israel, against Judah, and against all the nations, from the day I spoke to you, from the days of Josiah even to this day.</a:t>
            </a:r>
          </a:p>
          <a:p>
            <a:pPr marL="0" indent="231775">
              <a:buNone/>
            </a:pPr>
            <a:r>
              <a:rPr lang="en-US" dirty="0" smtClean="0"/>
              <a:t>3  "It may be that the house of Judah will hear all the adversities which I purpose to bring upon them, that everyone may turn from his evil way, that I may forgive their iniquity and their sin."</a:t>
            </a:r>
          </a:p>
          <a:p>
            <a:pPr marL="0" indent="231775">
              <a:buNone/>
            </a:pPr>
            <a:r>
              <a:rPr lang="en-US" dirty="0" smtClean="0"/>
              <a:t>4  Then Jeremiah called </a:t>
            </a:r>
            <a:r>
              <a:rPr lang="en-US" b="1" dirty="0" smtClean="0">
                <a:solidFill>
                  <a:srgbClr val="663300"/>
                </a:solidFill>
              </a:rPr>
              <a:t>Baruch</a:t>
            </a:r>
            <a:r>
              <a:rPr lang="en-US" dirty="0" smtClean="0"/>
              <a:t> the son of </a:t>
            </a:r>
            <a:r>
              <a:rPr lang="en-US" dirty="0" err="1" smtClean="0"/>
              <a:t>Neriah</a:t>
            </a:r>
            <a:r>
              <a:rPr lang="en-US" dirty="0" smtClean="0"/>
              <a:t>; and </a:t>
            </a:r>
            <a:r>
              <a:rPr lang="en-US" b="1" dirty="0" smtClean="0">
                <a:solidFill>
                  <a:srgbClr val="663300"/>
                </a:solidFill>
              </a:rPr>
              <a:t>Baruch wrote on a scroll of a book, at the instruction of Jeremiah,</a:t>
            </a:r>
            <a:r>
              <a:rPr lang="en-US" dirty="0" smtClean="0"/>
              <a:t> all the words of the LORD which He had spoken to him.</a:t>
            </a:r>
          </a:p>
          <a:p>
            <a:pPr marL="0" indent="231775">
              <a:buNone/>
            </a:pPr>
            <a:r>
              <a:rPr lang="en-US" dirty="0" smtClean="0"/>
              <a:t>5  And Jeremiah commanded Baruch, saying</a:t>
            </a:r>
            <a:r>
              <a:rPr lang="en-US" b="1" dirty="0" smtClean="0">
                <a:solidFill>
                  <a:srgbClr val="663300"/>
                </a:solidFill>
              </a:rPr>
              <a:t>, "I am confined, I cannot go into the house of the LORD.</a:t>
            </a:r>
          </a:p>
          <a:p>
            <a:pPr marL="0" indent="231775">
              <a:buNone/>
            </a:pPr>
            <a:r>
              <a:rPr lang="en-US" dirty="0" smtClean="0"/>
              <a:t>6  "You go, therefore, and read from the scroll which you have written at my instruction, the words of the LORD, in the hearing of the people in the LORD'S house on the day of fasting. And you shall also read them in the hearing of all Judah who come from their cities.</a:t>
            </a:r>
          </a:p>
          <a:p>
            <a:pPr marL="0" indent="231775">
              <a:buNone/>
            </a:pPr>
            <a:r>
              <a:rPr lang="en-US" dirty="0" smtClean="0"/>
              <a:t>7  "It may be that they will present their supplication before the LORD, and everyone will turn from his evil way. For great is the anger and the fury that the LORD has pronounced against this people.”</a:t>
            </a:r>
          </a:p>
          <a:p>
            <a:pPr marL="0" indent="231775">
              <a:buNone/>
            </a:pPr>
            <a:r>
              <a:rPr lang="en-US" dirty="0" smtClean="0"/>
              <a:t>8  And Baruch the son of </a:t>
            </a:r>
            <a:r>
              <a:rPr lang="en-US" dirty="0" err="1" smtClean="0"/>
              <a:t>Neriah</a:t>
            </a:r>
            <a:r>
              <a:rPr lang="en-US" dirty="0" smtClean="0"/>
              <a:t> did according to all that Jeremiah the prophet commanded him, reading from the book the words of the LORD in the LORD'S house.</a:t>
            </a:r>
          </a:p>
          <a:p>
            <a:pPr marL="0" indent="231775">
              <a:buAutoNum type="arabicPlain" startAt="8"/>
            </a:pPr>
            <a:endParaRPr lang="en-US" dirty="0" smtClean="0"/>
          </a:p>
        </p:txBody>
      </p:sp>
      <p:sp>
        <p:nvSpPr>
          <p:cNvPr id="4100" name="Text Box 5"/>
          <p:cNvSpPr txBox="1">
            <a:spLocks noChangeArrowheads="1"/>
          </p:cNvSpPr>
          <p:nvPr/>
        </p:nvSpPr>
        <p:spPr bwMode="auto">
          <a:xfrm>
            <a:off x="457200" y="57912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Jeremiah was barred from the temple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705600" cy="1143000"/>
          </a:xfrm>
        </p:spPr>
        <p:txBody>
          <a:bodyPr>
            <a:normAutofit/>
          </a:bodyPr>
          <a:lstStyle/>
          <a:p>
            <a:r>
              <a:rPr lang="en-US" sz="4000" b="1" dirty="0" smtClean="0">
                <a:solidFill>
                  <a:srgbClr val="FF0000"/>
                </a:solidFill>
              </a:rPr>
              <a:t>4</a:t>
            </a:r>
            <a:r>
              <a:rPr lang="en-US" sz="4000" b="1" baseline="30000" dirty="0" smtClean="0">
                <a:solidFill>
                  <a:srgbClr val="FF0000"/>
                </a:solidFill>
              </a:rPr>
              <a:t>th</a:t>
            </a:r>
            <a:r>
              <a:rPr lang="en-US" sz="4000" b="1" dirty="0" smtClean="0">
                <a:solidFill>
                  <a:srgbClr val="FF0000"/>
                </a:solidFill>
              </a:rPr>
              <a:t> Year of </a:t>
            </a:r>
            <a:r>
              <a:rPr lang="en-US" sz="4000" b="1" dirty="0" err="1" smtClean="0">
                <a:solidFill>
                  <a:srgbClr val="FF0000"/>
                </a:solidFill>
              </a:rPr>
              <a:t>Jehoiakim</a:t>
            </a:r>
            <a:r>
              <a:rPr lang="en-US" sz="4000" b="1" dirty="0" smtClean="0">
                <a:solidFill>
                  <a:srgbClr val="FF0000"/>
                </a:solidFill>
              </a:rPr>
              <a:t> (Jer 36) </a:t>
            </a:r>
            <a:endParaRPr lang="en-US" sz="4000" b="1" dirty="0" smtClean="0">
              <a:solidFill>
                <a:srgbClr val="FF0000"/>
              </a:solidFill>
              <a:latin typeface="Comic Sans MS" pitchFamily="66" charset="0"/>
            </a:endParaRPr>
          </a:p>
        </p:txBody>
      </p:sp>
      <p:sp>
        <p:nvSpPr>
          <p:cNvPr id="4099" name="Rectangle 3"/>
          <p:cNvSpPr>
            <a:spLocks noGrp="1" noChangeArrowheads="1"/>
          </p:cNvSpPr>
          <p:nvPr>
            <p:ph type="body" idx="1"/>
          </p:nvPr>
        </p:nvSpPr>
        <p:spPr>
          <a:xfrm>
            <a:off x="457200" y="990600"/>
            <a:ext cx="8382000" cy="4572000"/>
          </a:xfrm>
        </p:spPr>
        <p:txBody>
          <a:bodyPr>
            <a:normAutofit fontScale="85000" lnSpcReduction="20000"/>
          </a:bodyPr>
          <a:lstStyle/>
          <a:p>
            <a:pPr lvl="0"/>
            <a:r>
              <a:rPr lang="en-US" dirty="0" smtClean="0"/>
              <a:t>Nebuchadnezzar defeated Pharaoh                                        at Carchemish</a:t>
            </a:r>
          </a:p>
          <a:p>
            <a:pPr lvl="0"/>
            <a:r>
              <a:rPr lang="en-US" dirty="0" smtClean="0"/>
              <a:t>Nebuchadnezzar invaded Judah and                             Jerusalem </a:t>
            </a:r>
            <a:r>
              <a:rPr lang="en-US" i="1" dirty="0" smtClean="0"/>
              <a:t>“from the north”</a:t>
            </a:r>
            <a:endParaRPr lang="en-US" dirty="0" smtClean="0"/>
          </a:p>
          <a:p>
            <a:pPr lvl="0"/>
            <a:r>
              <a:rPr lang="en-US" dirty="0" smtClean="0"/>
              <a:t>He carried away captives (Dan 1:1)</a:t>
            </a:r>
          </a:p>
          <a:p>
            <a:pPr lvl="0"/>
            <a:r>
              <a:rPr lang="en-US" dirty="0" smtClean="0"/>
              <a:t>Jeremiah’s prophecies were vindicated!</a:t>
            </a:r>
          </a:p>
          <a:p>
            <a:pPr lvl="0"/>
            <a:r>
              <a:rPr lang="en-US" dirty="0" smtClean="0"/>
              <a:t>Jeremiah banned from the temple (36:5)</a:t>
            </a:r>
          </a:p>
          <a:p>
            <a:pPr lvl="0"/>
            <a:r>
              <a:rPr lang="en-US" dirty="0" smtClean="0"/>
              <a:t>Good time to write and compile Jeremiah’s prophecies so far (36:2) – not as much risk they will be destroyed </a:t>
            </a:r>
          </a:p>
          <a:p>
            <a:pPr lvl="0"/>
            <a:r>
              <a:rPr lang="en-US" dirty="0" smtClean="0"/>
              <a:t>13</a:t>
            </a:r>
            <a:r>
              <a:rPr lang="en-US" baseline="30000" dirty="0" smtClean="0"/>
              <a:t>th</a:t>
            </a:r>
            <a:r>
              <a:rPr lang="en-US" dirty="0" smtClean="0"/>
              <a:t> of Josiah till 4</a:t>
            </a:r>
            <a:r>
              <a:rPr lang="en-US" baseline="30000" dirty="0" smtClean="0"/>
              <a:t>th</a:t>
            </a:r>
            <a:r>
              <a:rPr lang="en-US" dirty="0" smtClean="0"/>
              <a:t> of Jehoiakim would be about 23 years.  Jer 25:3 is also about the same year.</a:t>
            </a:r>
          </a:p>
          <a:p>
            <a:pPr eaLnBrk="1" hangingPunct="1">
              <a:lnSpc>
                <a:spcPct val="90000"/>
              </a:lnSpc>
              <a:buNone/>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57200" y="51816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God hopes Jeremiah’s written prophecies might still influence the people. His mercy is still available!</a:t>
            </a:r>
            <a:endParaRPr lang="en-US" sz="3200" b="1" dirty="0">
              <a:solidFill>
                <a:srgbClr val="00B050"/>
              </a:solidFill>
              <a:latin typeface="Comic Sans MS" pitchFamily="66" charset="0"/>
            </a:endParaRPr>
          </a:p>
        </p:txBody>
      </p:sp>
      <p:pic>
        <p:nvPicPr>
          <p:cNvPr id="59394" name="Picture 2" descr="https://encrypted-tbn1.google.com/images?q=tbn:ANd9GcSLY9DODRHyu51-0JS_nROx3i9XwSjVGoASvbk-aCYeNuXVbhJW"/>
          <p:cNvPicPr>
            <a:picLocks noChangeAspect="1" noChangeArrowheads="1"/>
          </p:cNvPicPr>
          <p:nvPr/>
        </p:nvPicPr>
        <p:blipFill>
          <a:blip r:embed="rId3" cstate="print"/>
          <a:srcRect b="28958"/>
          <a:stretch>
            <a:fillRect/>
          </a:stretch>
        </p:blipFill>
        <p:spPr bwMode="auto">
          <a:xfrm>
            <a:off x="6705600" y="228600"/>
            <a:ext cx="2180397" cy="2057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4953000" cy="1143000"/>
          </a:xfrm>
        </p:spPr>
        <p:txBody>
          <a:bodyPr>
            <a:normAutofit fontScale="90000"/>
          </a:bodyPr>
          <a:lstStyle/>
          <a:p>
            <a:pPr eaLnBrk="1" hangingPunct="1"/>
            <a:r>
              <a:rPr lang="en-US" sz="4000" b="1" dirty="0" smtClean="0">
                <a:solidFill>
                  <a:srgbClr val="FF0000"/>
                </a:solidFill>
              </a:rPr>
              <a:t>Reading God’s word might change the people</a:t>
            </a:r>
          </a:p>
        </p:txBody>
      </p:sp>
      <p:sp>
        <p:nvSpPr>
          <p:cNvPr id="4099" name="Rectangle 3"/>
          <p:cNvSpPr>
            <a:spLocks noGrp="1" noChangeArrowheads="1"/>
          </p:cNvSpPr>
          <p:nvPr>
            <p:ph type="body" idx="1"/>
          </p:nvPr>
        </p:nvSpPr>
        <p:spPr>
          <a:xfrm>
            <a:off x="304800" y="1524000"/>
            <a:ext cx="8534400" cy="4343400"/>
          </a:xfrm>
        </p:spPr>
        <p:txBody>
          <a:bodyPr>
            <a:normAutofit fontScale="92500" lnSpcReduction="10000"/>
          </a:bodyPr>
          <a:lstStyle/>
          <a:p>
            <a:pPr eaLnBrk="1" hangingPunct="1">
              <a:lnSpc>
                <a:spcPct val="90000"/>
              </a:lnSpc>
              <a:spcBef>
                <a:spcPts val="0"/>
              </a:spcBef>
              <a:spcAft>
                <a:spcPts val="1200"/>
              </a:spcAft>
            </a:pPr>
            <a:r>
              <a:rPr lang="en-US" b="1" dirty="0" smtClean="0">
                <a:solidFill>
                  <a:srgbClr val="0000CC"/>
                </a:solidFill>
              </a:rPr>
              <a:t>Jeremiah chose a fast day:  </a:t>
            </a:r>
            <a:r>
              <a:rPr lang="en-US" dirty="0" smtClean="0"/>
              <a:t>hoping                           people would be in the mood for                             God’s word &amp; hoping to reach a lot                                   of people (v.6)</a:t>
            </a:r>
          </a:p>
          <a:p>
            <a:pPr eaLnBrk="1" hangingPunct="1">
              <a:lnSpc>
                <a:spcPct val="90000"/>
              </a:lnSpc>
              <a:spcBef>
                <a:spcPts val="0"/>
              </a:spcBef>
              <a:spcAft>
                <a:spcPts val="1200"/>
              </a:spcAft>
            </a:pPr>
            <a:r>
              <a:rPr lang="en-US" b="1" dirty="0" smtClean="0">
                <a:solidFill>
                  <a:srgbClr val="0000CC"/>
                </a:solidFill>
              </a:rPr>
              <a:t>His credibility had increased </a:t>
            </a:r>
            <a:r>
              <a:rPr lang="en-US" dirty="0" smtClean="0"/>
              <a:t>because the Babylonians had come down from the north, as Jeremiah had predicted for years</a:t>
            </a:r>
          </a:p>
          <a:p>
            <a:pPr eaLnBrk="1" hangingPunct="1">
              <a:lnSpc>
                <a:spcPct val="90000"/>
              </a:lnSpc>
              <a:spcBef>
                <a:spcPts val="0"/>
              </a:spcBef>
              <a:spcAft>
                <a:spcPts val="1200"/>
              </a:spcAft>
            </a:pPr>
            <a:r>
              <a:rPr lang="en-US" b="1" dirty="0" smtClean="0">
                <a:solidFill>
                  <a:srgbClr val="0000CC"/>
                </a:solidFill>
              </a:rPr>
              <a:t>Jeremiah hoped God’s word might change some people </a:t>
            </a:r>
            <a:r>
              <a:rPr lang="en-US" i="1" dirty="0" smtClean="0"/>
              <a:t>(like in Hezekiah’s &amp; Josiah’s day), </a:t>
            </a:r>
            <a:r>
              <a:rPr lang="en-US" dirty="0" smtClean="0"/>
              <a:t>so Baruch copied the words (v.7-8)</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3810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Jeremiah’s hopes were up!</a:t>
            </a:r>
            <a:endParaRPr lang="en-US" sz="4000" b="1" dirty="0">
              <a:solidFill>
                <a:srgbClr val="00B050"/>
              </a:solidFill>
              <a:latin typeface="Comic Sans MS" pitchFamily="66" charset="0"/>
            </a:endParaRPr>
          </a:p>
        </p:txBody>
      </p:sp>
      <p:pic>
        <p:nvPicPr>
          <p:cNvPr id="60418" name="Picture 2" descr="https://encrypted-tbn3.gstatic.com/images?q=tbn:ANd9GcR-tINFis9FnvAERAzh3cnVUQnLphJGOdftDoURaYZwUR-MVpj5Tg"/>
          <p:cNvPicPr>
            <a:picLocks noChangeAspect="1" noChangeArrowheads="1"/>
          </p:cNvPicPr>
          <p:nvPr/>
        </p:nvPicPr>
        <p:blipFill>
          <a:blip r:embed="rId3" cstate="print"/>
          <a:srcRect/>
          <a:stretch>
            <a:fillRect/>
          </a:stretch>
        </p:blipFill>
        <p:spPr bwMode="auto">
          <a:xfrm>
            <a:off x="6553200" y="152400"/>
            <a:ext cx="2307515" cy="2971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553200" cy="1143000"/>
          </a:xfrm>
        </p:spPr>
        <p:txBody>
          <a:bodyPr>
            <a:normAutofit/>
          </a:bodyPr>
          <a:lstStyle/>
          <a:p>
            <a:r>
              <a:rPr lang="en-US" sz="4000" b="1" dirty="0" smtClean="0">
                <a:solidFill>
                  <a:srgbClr val="FF0000"/>
                </a:solidFill>
              </a:rPr>
              <a:t>Baruch: Son of </a:t>
            </a:r>
            <a:r>
              <a:rPr lang="en-US" sz="4000" b="1" dirty="0" err="1" smtClean="0">
                <a:solidFill>
                  <a:srgbClr val="FF0000"/>
                </a:solidFill>
              </a:rPr>
              <a:t>Neriah</a:t>
            </a:r>
            <a:r>
              <a:rPr lang="en-US" sz="4000" b="1" dirty="0" smtClean="0">
                <a:solidFill>
                  <a:srgbClr val="FF0000"/>
                </a:solidFill>
              </a:rPr>
              <a:t> </a:t>
            </a:r>
          </a:p>
        </p:txBody>
      </p:sp>
      <p:sp>
        <p:nvSpPr>
          <p:cNvPr id="4099" name="Rectangle 3"/>
          <p:cNvSpPr>
            <a:spLocks noGrp="1" noChangeArrowheads="1"/>
          </p:cNvSpPr>
          <p:nvPr>
            <p:ph type="body" idx="1"/>
          </p:nvPr>
        </p:nvSpPr>
        <p:spPr>
          <a:xfrm>
            <a:off x="304800" y="990600"/>
            <a:ext cx="8305800" cy="4495800"/>
          </a:xfrm>
        </p:spPr>
        <p:txBody>
          <a:bodyPr>
            <a:normAutofit fontScale="77500" lnSpcReduction="20000"/>
          </a:bodyPr>
          <a:lstStyle/>
          <a:p>
            <a:r>
              <a:rPr lang="en-US" dirty="0" smtClean="0">
                <a:solidFill>
                  <a:srgbClr val="0000CC"/>
                </a:solidFill>
              </a:rPr>
              <a:t> </a:t>
            </a:r>
            <a:r>
              <a:rPr lang="en-US" sz="4100" b="1" dirty="0" err="1" smtClean="0">
                <a:solidFill>
                  <a:srgbClr val="0000CC"/>
                </a:solidFill>
              </a:rPr>
              <a:t>Neriah</a:t>
            </a:r>
            <a:r>
              <a:rPr lang="en-US" sz="4100" b="1" dirty="0" smtClean="0">
                <a:solidFill>
                  <a:srgbClr val="0000CC"/>
                </a:solidFill>
              </a:rPr>
              <a:t> is son of </a:t>
            </a:r>
            <a:r>
              <a:rPr lang="en-US" sz="4100" b="1" dirty="0" err="1" smtClean="0">
                <a:solidFill>
                  <a:srgbClr val="0000CC"/>
                </a:solidFill>
              </a:rPr>
              <a:t>Mahseiah</a:t>
            </a:r>
            <a:r>
              <a:rPr lang="en-US" sz="4100" b="1" dirty="0" smtClean="0">
                <a:solidFill>
                  <a:srgbClr val="0000CC"/>
                </a:solidFill>
              </a:rPr>
              <a:t>                                             (Jer 32:12)</a:t>
            </a:r>
            <a:endParaRPr lang="en-US" dirty="0" smtClean="0">
              <a:solidFill>
                <a:srgbClr val="0000CC"/>
              </a:solidFill>
            </a:endParaRPr>
          </a:p>
          <a:p>
            <a:pPr lvl="1"/>
            <a:r>
              <a:rPr lang="en-US" b="1" dirty="0" err="1" smtClean="0">
                <a:solidFill>
                  <a:srgbClr val="0000CC"/>
                </a:solidFill>
              </a:rPr>
              <a:t>Mahseiah</a:t>
            </a:r>
            <a:r>
              <a:rPr lang="en-US" b="1" dirty="0" smtClean="0"/>
              <a:t> </a:t>
            </a:r>
            <a:r>
              <a:rPr lang="en-US" dirty="0" smtClean="0"/>
              <a:t>is </a:t>
            </a:r>
            <a:r>
              <a:rPr lang="en-US" i="1" dirty="0" smtClean="0"/>
              <a:t>“keeper of the door”</a:t>
            </a:r>
            <a:r>
              <a:rPr lang="en-US" dirty="0" smtClean="0"/>
              <a:t> to temple</a:t>
            </a:r>
          </a:p>
          <a:p>
            <a:pPr lvl="1"/>
            <a:r>
              <a:rPr lang="en-US" dirty="0" smtClean="0"/>
              <a:t>might be same as </a:t>
            </a:r>
            <a:r>
              <a:rPr lang="en-US" dirty="0" err="1" smtClean="0"/>
              <a:t>Maaseiah</a:t>
            </a:r>
            <a:r>
              <a:rPr lang="en-US" dirty="0" smtClean="0"/>
              <a:t> governor of city                                           2 </a:t>
            </a:r>
            <a:r>
              <a:rPr lang="en-US" dirty="0" err="1" smtClean="0"/>
              <a:t>Chr</a:t>
            </a:r>
            <a:r>
              <a:rPr lang="en-US" dirty="0" smtClean="0"/>
              <a:t> 34:8</a:t>
            </a:r>
          </a:p>
          <a:p>
            <a:pPr lvl="1"/>
            <a:r>
              <a:rPr lang="en-US" b="1" dirty="0" smtClean="0">
                <a:solidFill>
                  <a:srgbClr val="0000CC"/>
                </a:solidFill>
              </a:rPr>
              <a:t>Jer 52:24</a:t>
            </a:r>
            <a:r>
              <a:rPr lang="en-US" dirty="0" smtClean="0">
                <a:solidFill>
                  <a:srgbClr val="0000CC"/>
                </a:solidFill>
              </a:rPr>
              <a:t> </a:t>
            </a:r>
            <a:r>
              <a:rPr lang="en-US" dirty="0" smtClean="0"/>
              <a:t>– </a:t>
            </a:r>
            <a:r>
              <a:rPr lang="en-US" dirty="0" err="1" smtClean="0"/>
              <a:t>Nebuzaradan</a:t>
            </a:r>
            <a:r>
              <a:rPr lang="en-US" dirty="0" smtClean="0"/>
              <a:t> took door keepers,                                      so they must have been a pretty high position</a:t>
            </a:r>
          </a:p>
          <a:p>
            <a:pPr>
              <a:spcBef>
                <a:spcPts val="2400"/>
              </a:spcBef>
            </a:pPr>
            <a:r>
              <a:rPr lang="en-US" sz="4100" b="1" dirty="0" smtClean="0">
                <a:solidFill>
                  <a:srgbClr val="0000CC"/>
                </a:solidFill>
              </a:rPr>
              <a:t>Baruch’s brother is Seraiah  </a:t>
            </a:r>
            <a:endParaRPr lang="en-US" sz="4100" dirty="0" smtClean="0">
              <a:solidFill>
                <a:srgbClr val="0000CC"/>
              </a:solidFill>
            </a:endParaRPr>
          </a:p>
          <a:p>
            <a:pPr lvl="1"/>
            <a:r>
              <a:rPr lang="en-US" b="1" dirty="0" smtClean="0">
                <a:solidFill>
                  <a:srgbClr val="0000CC"/>
                </a:solidFill>
              </a:rPr>
              <a:t>Jer 51:59 </a:t>
            </a:r>
            <a:r>
              <a:rPr lang="en-US" b="1" dirty="0" smtClean="0"/>
              <a:t>–</a:t>
            </a:r>
            <a:r>
              <a:rPr lang="en-US" dirty="0" smtClean="0"/>
              <a:t>  Seraiah was quartermaster.  </a:t>
            </a:r>
          </a:p>
          <a:p>
            <a:pPr lvl="1"/>
            <a:r>
              <a:rPr lang="en-US" dirty="0" smtClean="0"/>
              <a:t>He was responsible to ride with king each day and decide where to stop and spend the night</a:t>
            </a:r>
            <a:endParaRPr lang="en-US" b="1" dirty="0" smtClean="0"/>
          </a:p>
          <a:p>
            <a:pPr>
              <a:buNone/>
            </a:pPr>
            <a:r>
              <a:rPr lang="en-US" b="1" dirty="0" smtClean="0"/>
              <a:t> </a:t>
            </a:r>
            <a:endParaRPr lang="en-US" dirty="0" smtClean="0"/>
          </a:p>
          <a:p>
            <a:pPr>
              <a:lnSpc>
                <a:spcPct val="90000"/>
              </a:lnSpc>
              <a:buNone/>
            </a:pPr>
            <a:endParaRPr lang="en-US" dirty="0" smtClean="0"/>
          </a:p>
        </p:txBody>
      </p:sp>
      <p:pic>
        <p:nvPicPr>
          <p:cNvPr id="55298" name="Picture 2" descr="https://encrypted-tbn2.google.com/images?q=tbn:ANd9GcRo0nQ0vtwfPoI1swV2-PLQf72ubqWHBdxLbRlgFKPuHnUkyI5c3g"/>
          <p:cNvPicPr>
            <a:picLocks noChangeAspect="1" noChangeArrowheads="1"/>
          </p:cNvPicPr>
          <p:nvPr/>
        </p:nvPicPr>
        <p:blipFill>
          <a:blip r:embed="rId3" cstate="print"/>
          <a:srcRect/>
          <a:stretch>
            <a:fillRect/>
          </a:stretch>
        </p:blipFill>
        <p:spPr bwMode="auto">
          <a:xfrm flipH="1">
            <a:off x="6629400" y="-1"/>
            <a:ext cx="2286000" cy="364331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7172" name="Picture 4" descr="Jeremiah's Family Tree (no notes)"/>
          <p:cNvPicPr>
            <a:picLocks noChangeAspect="1" noChangeArrowheads="1"/>
          </p:cNvPicPr>
          <p:nvPr/>
        </p:nvPicPr>
        <p:blipFill>
          <a:blip r:embed="rId2" cstate="print"/>
          <a:srcRect/>
          <a:stretch>
            <a:fillRect/>
          </a:stretch>
        </p:blipFill>
        <p:spPr bwMode="auto">
          <a:xfrm>
            <a:off x="0" y="228600"/>
            <a:ext cx="9144000" cy="5248275"/>
          </a:xfrm>
          <a:prstGeom prst="rect">
            <a:avLst/>
          </a:prstGeom>
          <a:noFill/>
          <a:ln w="9525">
            <a:noFill/>
            <a:miter lim="800000"/>
            <a:headEnd/>
            <a:tailEnd/>
          </a:ln>
        </p:spPr>
      </p:pic>
      <p:sp>
        <p:nvSpPr>
          <p:cNvPr id="22533" name="Oval 5"/>
          <p:cNvSpPr>
            <a:spLocks noChangeArrowheads="1"/>
          </p:cNvSpPr>
          <p:nvPr/>
        </p:nvSpPr>
        <p:spPr bwMode="auto">
          <a:xfrm>
            <a:off x="1066800" y="2667000"/>
            <a:ext cx="1143000" cy="762000"/>
          </a:xfrm>
          <a:prstGeom prst="ellipse">
            <a:avLst/>
          </a:prstGeom>
          <a:noFill/>
          <a:ln w="57150">
            <a:solidFill>
              <a:srgbClr val="FF3300"/>
            </a:solidFill>
            <a:round/>
            <a:headEnd/>
            <a:tailEnd/>
          </a:ln>
        </p:spPr>
        <p:txBody>
          <a:bodyPr wrap="none" anchor="ctr"/>
          <a:lstStyle/>
          <a:p>
            <a:endParaRPr lang="en-US"/>
          </a:p>
        </p:txBody>
      </p:sp>
      <p:sp>
        <p:nvSpPr>
          <p:cNvPr id="6" name="Rectangle 2"/>
          <p:cNvSpPr txBox="1">
            <a:spLocks noChangeArrowheads="1"/>
          </p:cNvSpPr>
          <p:nvPr/>
        </p:nvSpPr>
        <p:spPr bwMode="auto">
          <a:xfrm>
            <a:off x="228600" y="0"/>
            <a:ext cx="8610600" cy="838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The Family of Jeremiah </a:t>
            </a:r>
            <a:r>
              <a:rPr lang="en-US" sz="2400" b="1" kern="0" dirty="0">
                <a:solidFill>
                  <a:srgbClr val="0000CC"/>
                </a:solidFill>
                <a:latin typeface="Comic Sans MS" pitchFamily="66" charset="0"/>
                <a:ea typeface="+mj-ea"/>
                <a:cs typeface="+mj-cs"/>
              </a:rPr>
              <a:t>(priests of </a:t>
            </a:r>
            <a:r>
              <a:rPr lang="en-US" sz="2400" b="1" kern="0" dirty="0" err="1">
                <a:solidFill>
                  <a:srgbClr val="0000CC"/>
                </a:solidFill>
                <a:latin typeface="Comic Sans MS" pitchFamily="66" charset="0"/>
                <a:ea typeface="+mj-ea"/>
                <a:cs typeface="+mj-cs"/>
              </a:rPr>
              <a:t>Anathoth</a:t>
            </a:r>
            <a:r>
              <a:rPr lang="en-US" sz="2400" b="1" kern="0" dirty="0">
                <a:solidFill>
                  <a:srgbClr val="0000CC"/>
                </a:solidFill>
                <a:latin typeface="Comic Sans MS" pitchFamily="66" charset="0"/>
                <a:ea typeface="+mj-ea"/>
                <a:cs typeface="+mj-cs"/>
              </a:rPr>
              <a:t>)</a:t>
            </a:r>
            <a:endParaRPr lang="en-US" sz="3400" b="1" kern="0" dirty="0">
              <a:solidFill>
                <a:srgbClr val="0000CC"/>
              </a:solidFill>
              <a:latin typeface="Comic Sans MS" pitchFamily="66" charset="0"/>
              <a:ea typeface="+mj-ea"/>
              <a:cs typeface="+mj-cs"/>
            </a:endParaRPr>
          </a:p>
        </p:txBody>
      </p:sp>
      <p:sp>
        <p:nvSpPr>
          <p:cNvPr id="8" name="Content Placeholder 2"/>
          <p:cNvSpPr txBox="1">
            <a:spLocks/>
          </p:cNvSpPr>
          <p:nvPr/>
        </p:nvSpPr>
        <p:spPr bwMode="auto">
          <a:xfrm>
            <a:off x="1600200" y="5410200"/>
            <a:ext cx="7315200" cy="990600"/>
          </a:xfrm>
          <a:prstGeom prst="rect">
            <a:avLst/>
          </a:prstGeom>
          <a:noFill/>
          <a:ln w="9525">
            <a:noFill/>
            <a:miter lim="800000"/>
            <a:headEnd/>
            <a:tailEnd/>
          </a:ln>
        </p:spPr>
        <p:txBody>
          <a:bodyPr/>
          <a:lstStyle/>
          <a:p>
            <a:pPr algn="ctr" eaLnBrk="0" hangingPunct="0">
              <a:spcBef>
                <a:spcPct val="20000"/>
              </a:spcBef>
              <a:defRPr/>
            </a:pPr>
            <a:r>
              <a:rPr lang="en-US" sz="2800" b="1" kern="0" dirty="0" smtClean="0">
                <a:solidFill>
                  <a:srgbClr val="00B050"/>
                </a:solidFill>
                <a:latin typeface="Comic Sans MS" pitchFamily="66" charset="0"/>
                <a:cs typeface="+mn-cs"/>
              </a:rPr>
              <a:t>Seraiah </a:t>
            </a:r>
            <a:r>
              <a:rPr lang="en-US" sz="2800" b="1" kern="0" dirty="0" smtClean="0">
                <a:solidFill>
                  <a:srgbClr val="00B050"/>
                </a:solidFill>
                <a:latin typeface="Comic Sans MS" pitchFamily="66" charset="0"/>
                <a:cs typeface="+mn-cs"/>
              </a:rPr>
              <a:t>was quartermaster of Jerusalem &amp; Baruch was his brother</a:t>
            </a:r>
            <a:endParaRPr lang="en-US" sz="2800" b="1" kern="0" dirty="0">
              <a:solidFill>
                <a:srgbClr val="00B050"/>
              </a:solidFill>
              <a:latin typeface="Comic Sans MS" pitchFamily="66" charset="0"/>
              <a:cs typeface="+mn-cs"/>
            </a:endParaRPr>
          </a:p>
        </p:txBody>
      </p:sp>
      <p:sp>
        <p:nvSpPr>
          <p:cNvPr id="10" name="Oval 5"/>
          <p:cNvSpPr>
            <a:spLocks noChangeArrowheads="1"/>
          </p:cNvSpPr>
          <p:nvPr/>
        </p:nvSpPr>
        <p:spPr bwMode="auto">
          <a:xfrm>
            <a:off x="3124200" y="3352800"/>
            <a:ext cx="1143000" cy="762000"/>
          </a:xfrm>
          <a:prstGeom prst="ellipse">
            <a:avLst/>
          </a:prstGeom>
          <a:noFill/>
          <a:ln w="57150">
            <a:solidFill>
              <a:srgbClr val="7030A0"/>
            </a:solidFill>
            <a:round/>
            <a:headEnd/>
            <a:tailEnd/>
          </a:ln>
        </p:spPr>
        <p:txBody>
          <a:bodyPr wrap="none" anchor="ctr"/>
          <a:lstStyle/>
          <a:p>
            <a:endParaRPr lang="en-US"/>
          </a:p>
        </p:txBody>
      </p:sp>
      <p:sp>
        <p:nvSpPr>
          <p:cNvPr id="11" name="Rounded Rectangle 10"/>
          <p:cNvSpPr/>
          <p:nvPr/>
        </p:nvSpPr>
        <p:spPr>
          <a:xfrm>
            <a:off x="2133600" y="3505200"/>
            <a:ext cx="914400" cy="457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1905000" y="4191000"/>
            <a:ext cx="3657600" cy="914400"/>
          </a:xfrm>
          <a:prstGeom prst="rect">
            <a:avLst/>
          </a:prstGeom>
          <a:noFill/>
          <a:ln w="9525">
            <a:noFill/>
            <a:miter lim="800000"/>
            <a:headEnd/>
            <a:tailEnd/>
          </a:ln>
        </p:spPr>
        <p:txBody>
          <a:bodyPr/>
          <a:lstStyle/>
          <a:p>
            <a:pPr algn="ctr" eaLnBrk="0" hangingPunct="0">
              <a:spcBef>
                <a:spcPct val="20000"/>
              </a:spcBef>
              <a:defRPr/>
            </a:pPr>
            <a:r>
              <a:rPr lang="en-US" sz="2400" b="1" kern="0" dirty="0" smtClean="0">
                <a:solidFill>
                  <a:srgbClr val="7030A0"/>
                </a:solidFill>
                <a:latin typeface="Comic Sans MS" pitchFamily="66" charset="0"/>
              </a:rPr>
              <a:t>Baruch wrote many of Jeremiah’s prophecies</a:t>
            </a:r>
            <a:r>
              <a:rPr lang="en-US" sz="2400" b="1" kern="0" dirty="0" smtClean="0">
                <a:solidFill>
                  <a:srgbClr val="7030A0"/>
                </a:solidFill>
                <a:latin typeface="Comic Sans MS" pitchFamily="66" charset="0"/>
                <a:cs typeface="+mn-cs"/>
              </a:rPr>
              <a:t>.</a:t>
            </a:r>
            <a:endParaRPr lang="en-US" sz="2400" b="1" kern="0" dirty="0">
              <a:solidFill>
                <a:srgbClr val="7030A0"/>
              </a:solidFill>
              <a:latin typeface="Comic Sans MS" pitchFamily="66" charset="0"/>
              <a:cs typeface="+mn-cs"/>
            </a:endParaRPr>
          </a:p>
        </p:txBody>
      </p:sp>
      <p:sp>
        <p:nvSpPr>
          <p:cNvPr id="13" name="Content Placeholder 2"/>
          <p:cNvSpPr txBox="1">
            <a:spLocks/>
          </p:cNvSpPr>
          <p:nvPr/>
        </p:nvSpPr>
        <p:spPr bwMode="auto">
          <a:xfrm>
            <a:off x="4191000" y="762000"/>
            <a:ext cx="4953000" cy="990600"/>
          </a:xfrm>
          <a:prstGeom prst="rect">
            <a:avLst/>
          </a:prstGeom>
          <a:noFill/>
          <a:ln w="9525">
            <a:noFill/>
            <a:miter lim="800000"/>
            <a:headEnd/>
            <a:tailEnd/>
          </a:ln>
        </p:spPr>
        <p:txBody>
          <a:bodyPr/>
          <a:lstStyle/>
          <a:p>
            <a:pPr algn="ctr" eaLnBrk="0" hangingPunct="0">
              <a:spcBef>
                <a:spcPct val="20000"/>
              </a:spcBef>
              <a:defRPr/>
            </a:pPr>
            <a:r>
              <a:rPr lang="en-US" sz="2800" b="1" kern="0" dirty="0" smtClean="0">
                <a:solidFill>
                  <a:srgbClr val="00B0F0"/>
                </a:solidFill>
                <a:latin typeface="Comic Sans MS" pitchFamily="66" charset="0"/>
                <a:cs typeface="+mn-cs"/>
              </a:rPr>
              <a:t>Some family members supported Jeremiah</a:t>
            </a:r>
            <a:endParaRPr lang="en-US" sz="2800" b="1" kern="0" dirty="0">
              <a:solidFill>
                <a:srgbClr val="00B0F0"/>
              </a:solidFill>
              <a:latin typeface="Comic Sans MS" pitchFamily="66"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553200" cy="1143000"/>
          </a:xfrm>
        </p:spPr>
        <p:txBody>
          <a:bodyPr>
            <a:normAutofit/>
          </a:bodyPr>
          <a:lstStyle/>
          <a:p>
            <a:r>
              <a:rPr lang="en-US" sz="4000" b="1" dirty="0" smtClean="0">
                <a:solidFill>
                  <a:srgbClr val="FF0000"/>
                </a:solidFill>
              </a:rPr>
              <a:t>Baruch: Son of </a:t>
            </a:r>
            <a:r>
              <a:rPr lang="en-US" sz="4000" b="1" dirty="0" err="1" smtClean="0">
                <a:solidFill>
                  <a:srgbClr val="FF0000"/>
                </a:solidFill>
              </a:rPr>
              <a:t>Neriah</a:t>
            </a:r>
            <a:r>
              <a:rPr lang="en-US" sz="4000" b="1" dirty="0" smtClean="0">
                <a:solidFill>
                  <a:srgbClr val="FF0000"/>
                </a:solidFill>
              </a:rPr>
              <a:t> </a:t>
            </a:r>
          </a:p>
        </p:txBody>
      </p:sp>
      <p:sp>
        <p:nvSpPr>
          <p:cNvPr id="4099" name="Rectangle 3"/>
          <p:cNvSpPr>
            <a:spLocks noGrp="1" noChangeArrowheads="1"/>
          </p:cNvSpPr>
          <p:nvPr>
            <p:ph type="body" idx="1"/>
          </p:nvPr>
        </p:nvSpPr>
        <p:spPr>
          <a:xfrm>
            <a:off x="304800" y="990600"/>
            <a:ext cx="8305800" cy="4495800"/>
          </a:xfrm>
        </p:spPr>
        <p:txBody>
          <a:bodyPr>
            <a:normAutofit fontScale="62500" lnSpcReduction="20000"/>
          </a:bodyPr>
          <a:lstStyle/>
          <a:p>
            <a:r>
              <a:rPr lang="en-US" dirty="0" smtClean="0">
                <a:solidFill>
                  <a:srgbClr val="0000CC"/>
                </a:solidFill>
              </a:rPr>
              <a:t> </a:t>
            </a:r>
            <a:r>
              <a:rPr lang="en-US" sz="4100" b="1" dirty="0" err="1" smtClean="0">
                <a:solidFill>
                  <a:srgbClr val="0000CC"/>
                </a:solidFill>
              </a:rPr>
              <a:t>Neriah</a:t>
            </a:r>
            <a:r>
              <a:rPr lang="en-US" sz="4100" b="1" dirty="0" smtClean="0">
                <a:solidFill>
                  <a:srgbClr val="0000CC"/>
                </a:solidFill>
              </a:rPr>
              <a:t> is son of </a:t>
            </a:r>
            <a:r>
              <a:rPr lang="en-US" sz="4100" b="1" dirty="0" err="1" smtClean="0">
                <a:solidFill>
                  <a:srgbClr val="0000CC"/>
                </a:solidFill>
              </a:rPr>
              <a:t>Mahseiah</a:t>
            </a:r>
            <a:r>
              <a:rPr lang="en-US" sz="4100" b="1" dirty="0" smtClean="0">
                <a:solidFill>
                  <a:srgbClr val="0000CC"/>
                </a:solidFill>
              </a:rPr>
              <a:t> (Jer 32:12)</a:t>
            </a:r>
            <a:endParaRPr lang="en-US" dirty="0" smtClean="0">
              <a:solidFill>
                <a:srgbClr val="0000CC"/>
              </a:solidFill>
            </a:endParaRPr>
          </a:p>
          <a:p>
            <a:pPr lvl="1"/>
            <a:r>
              <a:rPr lang="en-US" b="1" dirty="0" err="1" smtClean="0">
                <a:solidFill>
                  <a:srgbClr val="0000CC"/>
                </a:solidFill>
              </a:rPr>
              <a:t>Mahseiah</a:t>
            </a:r>
            <a:r>
              <a:rPr lang="en-US" b="1" dirty="0" smtClean="0"/>
              <a:t> </a:t>
            </a:r>
            <a:r>
              <a:rPr lang="en-US" dirty="0" smtClean="0"/>
              <a:t>is </a:t>
            </a:r>
            <a:r>
              <a:rPr lang="en-US" i="1" dirty="0" smtClean="0"/>
              <a:t>“keeper of the door”</a:t>
            </a:r>
            <a:r>
              <a:rPr lang="en-US" dirty="0" smtClean="0"/>
              <a:t> to temple</a:t>
            </a:r>
          </a:p>
          <a:p>
            <a:pPr lvl="1"/>
            <a:r>
              <a:rPr lang="en-US" dirty="0" smtClean="0"/>
              <a:t>[might be same as </a:t>
            </a:r>
            <a:r>
              <a:rPr lang="en-US" dirty="0" err="1" smtClean="0"/>
              <a:t>Maaseiah</a:t>
            </a:r>
            <a:r>
              <a:rPr lang="en-US" dirty="0" smtClean="0"/>
              <a:t> governor of city 2 </a:t>
            </a:r>
            <a:r>
              <a:rPr lang="en-US" dirty="0" err="1" smtClean="0"/>
              <a:t>Chr</a:t>
            </a:r>
            <a:r>
              <a:rPr lang="en-US" dirty="0" smtClean="0"/>
              <a:t> 34:8]</a:t>
            </a:r>
          </a:p>
          <a:p>
            <a:pPr lvl="1"/>
            <a:r>
              <a:rPr lang="en-US" b="1" dirty="0" smtClean="0">
                <a:solidFill>
                  <a:srgbClr val="0000CC"/>
                </a:solidFill>
              </a:rPr>
              <a:t>Jer 52:24</a:t>
            </a:r>
            <a:r>
              <a:rPr lang="en-US" dirty="0" smtClean="0">
                <a:solidFill>
                  <a:srgbClr val="0000CC"/>
                </a:solidFill>
              </a:rPr>
              <a:t> </a:t>
            </a:r>
            <a:r>
              <a:rPr lang="en-US" dirty="0" smtClean="0"/>
              <a:t>– </a:t>
            </a:r>
            <a:r>
              <a:rPr lang="en-US" dirty="0" err="1" smtClean="0"/>
              <a:t>Nebuzaradan</a:t>
            </a:r>
            <a:r>
              <a:rPr lang="en-US" dirty="0" smtClean="0"/>
              <a:t> took door keepers, so they                                      must have been a pretty high position</a:t>
            </a:r>
          </a:p>
          <a:p>
            <a:r>
              <a:rPr lang="en-US" sz="4100" b="1" dirty="0" smtClean="0">
                <a:solidFill>
                  <a:srgbClr val="0000CC"/>
                </a:solidFill>
              </a:rPr>
              <a:t>Baruch’s brother is Seraiah  </a:t>
            </a:r>
            <a:endParaRPr lang="en-US" sz="4100" dirty="0" smtClean="0">
              <a:solidFill>
                <a:srgbClr val="0000CC"/>
              </a:solidFill>
            </a:endParaRPr>
          </a:p>
          <a:p>
            <a:pPr lvl="1"/>
            <a:r>
              <a:rPr lang="en-US" b="1" dirty="0" smtClean="0">
                <a:solidFill>
                  <a:srgbClr val="0000CC"/>
                </a:solidFill>
              </a:rPr>
              <a:t>Jer 51:59 </a:t>
            </a:r>
            <a:r>
              <a:rPr lang="en-US" b="1" dirty="0" smtClean="0"/>
              <a:t>–</a:t>
            </a:r>
            <a:r>
              <a:rPr lang="en-US" dirty="0" smtClean="0"/>
              <a:t>  Seraiah was quartermaster.  </a:t>
            </a:r>
          </a:p>
          <a:p>
            <a:pPr lvl="1"/>
            <a:r>
              <a:rPr lang="en-US" dirty="0" smtClean="0"/>
              <a:t>He was responsible to ride with king each day and decide where to stop and spend the night</a:t>
            </a:r>
            <a:endParaRPr lang="en-US" b="1" dirty="0" smtClean="0"/>
          </a:p>
          <a:p>
            <a:r>
              <a:rPr lang="en-US" sz="4100" b="1" dirty="0" smtClean="0">
                <a:solidFill>
                  <a:srgbClr val="0000CC"/>
                </a:solidFill>
              </a:rPr>
              <a:t>Baruch wrote out some of Jeremiah’s prophecies</a:t>
            </a:r>
          </a:p>
          <a:p>
            <a:r>
              <a:rPr lang="en-US" sz="4100" b="1" dirty="0" smtClean="0">
                <a:solidFill>
                  <a:srgbClr val="0000CC"/>
                </a:solidFill>
              </a:rPr>
              <a:t>Jeremiah asked Baruch to read the scroll </a:t>
            </a:r>
            <a:r>
              <a:rPr lang="en-US" sz="4100" dirty="0" smtClean="0"/>
              <a:t>in the temple because Jeremiah was barred from the temple, but not yet in prison</a:t>
            </a:r>
          </a:p>
          <a:p>
            <a:pPr>
              <a:buNone/>
            </a:pPr>
            <a:r>
              <a:rPr lang="en-US" b="1" dirty="0" smtClean="0"/>
              <a:t> </a:t>
            </a:r>
            <a:endParaRPr lang="en-US" dirty="0" smtClean="0"/>
          </a:p>
          <a:p>
            <a:pPr>
              <a:lnSpc>
                <a:spcPct val="90000"/>
              </a:lnSpc>
              <a:buNone/>
            </a:pPr>
            <a:endParaRPr lang="en-US" dirty="0" smtClean="0"/>
          </a:p>
        </p:txBody>
      </p:sp>
      <p:sp>
        <p:nvSpPr>
          <p:cNvPr id="4100" name="Text Box 5"/>
          <p:cNvSpPr txBox="1">
            <a:spLocks noChangeArrowheads="1"/>
          </p:cNvSpPr>
          <p:nvPr/>
        </p:nvSpPr>
        <p:spPr bwMode="auto">
          <a:xfrm>
            <a:off x="3200400" y="4800600"/>
            <a:ext cx="55626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Baruch faithfully helped Jeremiah get God’s word out!</a:t>
            </a:r>
            <a:endParaRPr lang="en-US" sz="4000" b="1" dirty="0">
              <a:solidFill>
                <a:srgbClr val="00B050"/>
              </a:solidFill>
              <a:latin typeface="Comic Sans MS" pitchFamily="66" charset="0"/>
            </a:endParaRPr>
          </a:p>
        </p:txBody>
      </p:sp>
      <p:pic>
        <p:nvPicPr>
          <p:cNvPr id="55298" name="Picture 2" descr="https://encrypted-tbn2.google.com/images?q=tbn:ANd9GcRo0nQ0vtwfPoI1swV2-PLQf72ubqWHBdxLbRlgFKPuHnUkyI5c3g"/>
          <p:cNvPicPr>
            <a:picLocks noChangeAspect="1" noChangeArrowheads="1"/>
          </p:cNvPicPr>
          <p:nvPr/>
        </p:nvPicPr>
        <p:blipFill>
          <a:blip r:embed="rId3" cstate="print"/>
          <a:srcRect/>
          <a:stretch>
            <a:fillRect/>
          </a:stretch>
        </p:blipFill>
        <p:spPr bwMode="auto">
          <a:xfrm flipH="1">
            <a:off x="7086600" y="0"/>
            <a:ext cx="1828800" cy="2914650"/>
          </a:xfrm>
          <a:prstGeom prst="rect">
            <a:avLst/>
          </a:prstGeom>
          <a:noFill/>
        </p:spPr>
      </p:pic>
      <p:pic>
        <p:nvPicPr>
          <p:cNvPr id="2050" name="Picture 2" descr="https://encrypted-tbn1.gstatic.com/images?q=tbn:ANd9GcQGwV1OHvKp3tvQoKVi1BFqUroowVcMQk6MTjpJs4kveiFNX0-uwg"/>
          <p:cNvPicPr>
            <a:picLocks noChangeAspect="1" noChangeArrowheads="1"/>
          </p:cNvPicPr>
          <p:nvPr/>
        </p:nvPicPr>
        <p:blipFill>
          <a:blip r:embed="rId4" cstate="print"/>
          <a:srcRect l="4508" t="11215" r="825" b="6542"/>
          <a:stretch>
            <a:fillRect/>
          </a:stretch>
        </p:blipFill>
        <p:spPr bwMode="auto">
          <a:xfrm>
            <a:off x="1371600" y="5029200"/>
            <a:ext cx="1600200" cy="1676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descr="https://encrypted-tbn1.gstatic.com/images?q=tbn:ANd9GcTSVxnsP_DNRFb14ahy0EBrjcukFaWPO0WgQvMkJak2Zu8MNE4HxQ"/>
          <p:cNvPicPr>
            <a:picLocks noChangeAspect="1" noChangeArrowheads="1"/>
          </p:cNvPicPr>
          <p:nvPr/>
        </p:nvPicPr>
        <p:blipFill>
          <a:blip r:embed="rId3" cstate="print"/>
          <a:srcRect/>
          <a:stretch>
            <a:fillRect/>
          </a:stretch>
        </p:blipFill>
        <p:spPr bwMode="auto">
          <a:xfrm>
            <a:off x="-533400" y="3733800"/>
            <a:ext cx="3962400" cy="3302000"/>
          </a:xfrm>
          <a:prstGeom prst="rect">
            <a:avLst/>
          </a:prstGeom>
          <a:noFill/>
        </p:spPr>
      </p:pic>
      <p:sp>
        <p:nvSpPr>
          <p:cNvPr id="4098" name="Rectangle 2"/>
          <p:cNvSpPr>
            <a:spLocks noGrp="1" noChangeArrowheads="1"/>
          </p:cNvSpPr>
          <p:nvPr>
            <p:ph type="title"/>
          </p:nvPr>
        </p:nvSpPr>
        <p:spPr>
          <a:xfrm>
            <a:off x="152400" y="0"/>
            <a:ext cx="6858000" cy="1143000"/>
          </a:xfrm>
        </p:spPr>
        <p:txBody>
          <a:bodyPr/>
          <a:lstStyle/>
          <a:p>
            <a:pPr eaLnBrk="1" hangingPunct="1"/>
            <a:r>
              <a:rPr lang="en-US" sz="4000" b="1" dirty="0" smtClean="0">
                <a:solidFill>
                  <a:srgbClr val="FF0000"/>
                </a:solidFill>
              </a:rPr>
              <a:t>Baruch’s Depression (Jer 45)</a:t>
            </a:r>
          </a:p>
        </p:txBody>
      </p:sp>
      <p:sp>
        <p:nvSpPr>
          <p:cNvPr id="4099" name="Rectangle 3"/>
          <p:cNvSpPr>
            <a:spLocks noGrp="1" noChangeArrowheads="1"/>
          </p:cNvSpPr>
          <p:nvPr>
            <p:ph type="body" idx="1"/>
          </p:nvPr>
        </p:nvSpPr>
        <p:spPr>
          <a:xfrm>
            <a:off x="381000" y="1066800"/>
            <a:ext cx="7924800" cy="4343400"/>
          </a:xfrm>
        </p:spPr>
        <p:txBody>
          <a:bodyPr>
            <a:normAutofit/>
          </a:bodyPr>
          <a:lstStyle/>
          <a:p>
            <a:pPr eaLnBrk="1" hangingPunct="1">
              <a:lnSpc>
                <a:spcPct val="90000"/>
              </a:lnSpc>
            </a:pPr>
            <a:r>
              <a:rPr lang="en-US" dirty="0" smtClean="0"/>
              <a:t>Jeremiah’s dictation is all about the complete destruction of Jerusalem</a:t>
            </a:r>
          </a:p>
          <a:p>
            <a:pPr eaLnBrk="1" hangingPunct="1">
              <a:lnSpc>
                <a:spcPct val="90000"/>
              </a:lnSpc>
            </a:pPr>
            <a:r>
              <a:rPr lang="en-US" dirty="0" smtClean="0"/>
              <a:t>Baruch realizes he will loose his lands, possessions, government position</a:t>
            </a:r>
          </a:p>
          <a:p>
            <a:pPr eaLnBrk="1" hangingPunct="1">
              <a:lnSpc>
                <a:spcPct val="90000"/>
              </a:lnSpc>
            </a:pPr>
            <a:r>
              <a:rPr lang="en-US" dirty="0" smtClean="0"/>
              <a:t>God has to remind Baruch that God owns it all:  He built &amp; He planted (45:4)</a:t>
            </a:r>
          </a:p>
        </p:txBody>
      </p:sp>
      <p:pic>
        <p:nvPicPr>
          <p:cNvPr id="58370" name="Picture 2" descr="https://encrypted-tbn1.gstatic.com/images?q=tbn:ANd9GcSNdtJbZD0ySb-HrHS7RZIDivCZX1Bzr2GS_5h2Ed2_spfgap1G"/>
          <p:cNvPicPr>
            <a:picLocks noChangeAspect="1" noChangeArrowheads="1"/>
          </p:cNvPicPr>
          <p:nvPr/>
        </p:nvPicPr>
        <p:blipFill>
          <a:blip r:embed="rId4" cstate="print"/>
          <a:srcRect/>
          <a:stretch>
            <a:fillRect/>
          </a:stretch>
        </p:blipFill>
        <p:spPr bwMode="auto">
          <a:xfrm>
            <a:off x="7086600" y="152400"/>
            <a:ext cx="1914525" cy="2390775"/>
          </a:xfrm>
          <a:prstGeom prst="rect">
            <a:avLst/>
          </a:prstGeom>
          <a:noFill/>
        </p:spPr>
      </p:pic>
      <p:sp>
        <p:nvSpPr>
          <p:cNvPr id="6" name="Text Box 5"/>
          <p:cNvSpPr txBox="1">
            <a:spLocks noChangeArrowheads="1"/>
          </p:cNvSpPr>
          <p:nvPr/>
        </p:nvSpPr>
        <p:spPr bwMode="auto">
          <a:xfrm>
            <a:off x="2743200" y="4267200"/>
            <a:ext cx="64008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It’s all God’s gifts to us!</a:t>
            </a:r>
            <a:endParaRPr lang="en-US" sz="4000" b="1" dirty="0">
              <a:solidFill>
                <a:srgbClr val="00B050"/>
              </a:solidFill>
              <a:latin typeface="Comic Sans MS" pitchFamily="66" charset="0"/>
            </a:endParaRPr>
          </a:p>
        </p:txBody>
      </p:sp>
      <p:pic>
        <p:nvPicPr>
          <p:cNvPr id="43010" name="Picture 2" descr="https://encrypted-tbn1.gstatic.com/images?q=tbn:ANd9GcQ_Yu6zukb5mA49TeLO7TZNB_i7pXoV5A0wyxPNlQfxmfnoPdWtow"/>
          <p:cNvPicPr>
            <a:picLocks noChangeAspect="1" noChangeArrowheads="1"/>
          </p:cNvPicPr>
          <p:nvPr/>
        </p:nvPicPr>
        <p:blipFill>
          <a:blip r:embed="rId5" cstate="print"/>
          <a:srcRect/>
          <a:stretch>
            <a:fillRect/>
          </a:stretch>
        </p:blipFill>
        <p:spPr bwMode="auto">
          <a:xfrm>
            <a:off x="4191000" y="5105400"/>
            <a:ext cx="3390900" cy="13430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Josiah's Family Tree to Zerubbabel"/>
          <p:cNvPicPr>
            <a:picLocks noChangeAspect="1" noChangeArrowheads="1"/>
          </p:cNvPicPr>
          <p:nvPr/>
        </p:nvPicPr>
        <p:blipFill>
          <a:blip r:embed="rId2" cstate="print"/>
          <a:srcRect/>
          <a:stretch>
            <a:fillRect/>
          </a:stretch>
        </p:blipFill>
        <p:spPr bwMode="auto">
          <a:xfrm>
            <a:off x="228600" y="0"/>
            <a:ext cx="8915400" cy="6426200"/>
          </a:xfrm>
          <a:prstGeom prst="rect">
            <a:avLst/>
          </a:prstGeom>
          <a:noFill/>
          <a:ln w="9525">
            <a:noFill/>
            <a:miter lim="800000"/>
            <a:headEnd/>
            <a:tailEnd/>
          </a:ln>
        </p:spPr>
      </p:pic>
      <p:sp>
        <p:nvSpPr>
          <p:cNvPr id="21509" name="Oval 5"/>
          <p:cNvSpPr>
            <a:spLocks noChangeArrowheads="1"/>
          </p:cNvSpPr>
          <p:nvPr/>
        </p:nvSpPr>
        <p:spPr bwMode="auto">
          <a:xfrm>
            <a:off x="4648200" y="2209800"/>
            <a:ext cx="2286000" cy="1143000"/>
          </a:xfrm>
          <a:prstGeom prst="ellipse">
            <a:avLst/>
          </a:prstGeom>
          <a:noFill/>
          <a:ln w="57150">
            <a:solidFill>
              <a:srgbClr val="FF3300"/>
            </a:solidFill>
            <a:round/>
            <a:headEnd/>
            <a:tailEnd/>
          </a:ln>
        </p:spPr>
        <p:txBody>
          <a:bodyPr wrap="none" anchor="ctr"/>
          <a:lstStyle/>
          <a:p>
            <a:endParaRPr lang="en-US"/>
          </a:p>
        </p:txBody>
      </p:sp>
      <p:sp>
        <p:nvSpPr>
          <p:cNvPr id="21510" name="Oval 6"/>
          <p:cNvSpPr>
            <a:spLocks noChangeArrowheads="1"/>
          </p:cNvSpPr>
          <p:nvPr/>
        </p:nvSpPr>
        <p:spPr bwMode="auto">
          <a:xfrm>
            <a:off x="2133600" y="2209800"/>
            <a:ext cx="2286000" cy="838200"/>
          </a:xfrm>
          <a:prstGeom prst="ellipse">
            <a:avLst/>
          </a:prstGeom>
          <a:noFill/>
          <a:ln w="57150">
            <a:solidFill>
              <a:srgbClr val="FF3300"/>
            </a:solidFill>
            <a:round/>
            <a:headEnd/>
            <a:tailEnd/>
          </a:ln>
        </p:spPr>
        <p:txBody>
          <a:bodyPr wrap="none" anchor="ctr"/>
          <a:lstStyle/>
          <a:p>
            <a:endParaRPr lang="en-US"/>
          </a:p>
        </p:txBody>
      </p:sp>
      <p:sp>
        <p:nvSpPr>
          <p:cNvPr id="21511" name="Oval 7"/>
          <p:cNvSpPr>
            <a:spLocks noChangeArrowheads="1"/>
          </p:cNvSpPr>
          <p:nvPr/>
        </p:nvSpPr>
        <p:spPr bwMode="auto">
          <a:xfrm>
            <a:off x="2133600" y="3810000"/>
            <a:ext cx="2286000" cy="1143000"/>
          </a:xfrm>
          <a:prstGeom prst="ellipse">
            <a:avLst/>
          </a:prstGeom>
          <a:noFill/>
          <a:ln w="57150">
            <a:solidFill>
              <a:srgbClr val="FF3300"/>
            </a:solidFill>
            <a:round/>
            <a:headEnd/>
            <a:tailEnd/>
          </a:ln>
        </p:spPr>
        <p:txBody>
          <a:bodyPr wrap="none" anchor="ctr"/>
          <a:lstStyle/>
          <a:p>
            <a:endParaRPr lang="en-US"/>
          </a:p>
        </p:txBody>
      </p:sp>
      <p:sp>
        <p:nvSpPr>
          <p:cNvPr id="21512" name="Oval 8"/>
          <p:cNvSpPr>
            <a:spLocks noChangeArrowheads="1"/>
          </p:cNvSpPr>
          <p:nvPr/>
        </p:nvSpPr>
        <p:spPr bwMode="auto">
          <a:xfrm>
            <a:off x="7239000" y="2209800"/>
            <a:ext cx="1905000" cy="1524000"/>
          </a:xfrm>
          <a:prstGeom prst="ellipse">
            <a:avLst/>
          </a:prstGeom>
          <a:noFill/>
          <a:ln w="57150">
            <a:solidFill>
              <a:srgbClr val="FF3300"/>
            </a:solidFill>
            <a:round/>
            <a:headEnd/>
            <a:tailEnd/>
          </a:ln>
        </p:spPr>
        <p:txBody>
          <a:bodyPr wrap="none" anchor="ctr"/>
          <a:lstStyle/>
          <a:p>
            <a:endParaRPr lang="en-US"/>
          </a:p>
        </p:txBody>
      </p:sp>
      <p:sp>
        <p:nvSpPr>
          <p:cNvPr id="5127" name="Rectangle 2"/>
          <p:cNvSpPr>
            <a:spLocks noGrp="1" noChangeArrowheads="1"/>
          </p:cNvSpPr>
          <p:nvPr>
            <p:ph type="title"/>
          </p:nvPr>
        </p:nvSpPr>
        <p:spPr>
          <a:xfrm>
            <a:off x="457200" y="0"/>
            <a:ext cx="8229600" cy="838200"/>
          </a:xfrm>
          <a:solidFill>
            <a:schemeClr val="bg1"/>
          </a:solidFill>
        </p:spPr>
        <p:txBody>
          <a:bodyPr/>
          <a:lstStyle/>
          <a:p>
            <a:pPr eaLnBrk="1" hangingPunct="1"/>
            <a:r>
              <a:rPr lang="en-US" b="1" smtClean="0">
                <a:solidFill>
                  <a:srgbClr val="0000CC"/>
                </a:solidFill>
              </a:rPr>
              <a:t>King Josiah’s Descendants</a:t>
            </a:r>
          </a:p>
        </p:txBody>
      </p:sp>
      <p:sp>
        <p:nvSpPr>
          <p:cNvPr id="8" name="Rectangle 2"/>
          <p:cNvSpPr txBox="1">
            <a:spLocks noChangeArrowheads="1"/>
          </p:cNvSpPr>
          <p:nvPr/>
        </p:nvSpPr>
        <p:spPr bwMode="auto">
          <a:xfrm>
            <a:off x="22098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2</a:t>
            </a:r>
          </a:p>
        </p:txBody>
      </p:sp>
      <p:sp>
        <p:nvSpPr>
          <p:cNvPr id="9" name="Rectangle 2"/>
          <p:cNvSpPr txBox="1">
            <a:spLocks noChangeArrowheads="1"/>
          </p:cNvSpPr>
          <p:nvPr/>
        </p:nvSpPr>
        <p:spPr bwMode="auto">
          <a:xfrm>
            <a:off x="47244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1</a:t>
            </a:r>
          </a:p>
        </p:txBody>
      </p:sp>
      <p:sp>
        <p:nvSpPr>
          <p:cNvPr id="10" name="Rectangle 2"/>
          <p:cNvSpPr txBox="1">
            <a:spLocks noChangeArrowheads="1"/>
          </p:cNvSpPr>
          <p:nvPr/>
        </p:nvSpPr>
        <p:spPr bwMode="auto">
          <a:xfrm>
            <a:off x="1524000" y="38862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3</a:t>
            </a:r>
          </a:p>
        </p:txBody>
      </p:sp>
      <p:sp>
        <p:nvSpPr>
          <p:cNvPr id="11" name="Rectangle 2"/>
          <p:cNvSpPr txBox="1">
            <a:spLocks noChangeArrowheads="1"/>
          </p:cNvSpPr>
          <p:nvPr/>
        </p:nvSpPr>
        <p:spPr bwMode="auto">
          <a:xfrm>
            <a:off x="72390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4</a:t>
            </a:r>
          </a:p>
        </p:txBody>
      </p:sp>
      <p:sp>
        <p:nvSpPr>
          <p:cNvPr id="12" name="Rectangle 2"/>
          <p:cNvSpPr txBox="1">
            <a:spLocks noChangeArrowheads="1"/>
          </p:cNvSpPr>
          <p:nvPr/>
        </p:nvSpPr>
        <p:spPr bwMode="auto">
          <a:xfrm>
            <a:off x="3124200" y="838200"/>
            <a:ext cx="2286000" cy="457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Josiah</a:t>
            </a:r>
          </a:p>
        </p:txBody>
      </p:sp>
      <p:sp>
        <p:nvSpPr>
          <p:cNvPr id="13" name="Rectangle 2"/>
          <p:cNvSpPr txBox="1">
            <a:spLocks noChangeArrowheads="1"/>
          </p:cNvSpPr>
          <p:nvPr/>
        </p:nvSpPr>
        <p:spPr bwMode="auto">
          <a:xfrm>
            <a:off x="5562600" y="4191000"/>
            <a:ext cx="3276600" cy="2133600"/>
          </a:xfrm>
          <a:prstGeom prst="rect">
            <a:avLst/>
          </a:prstGeom>
          <a:noFill/>
          <a:ln w="9525">
            <a:noFill/>
            <a:miter lim="800000"/>
            <a:headEnd/>
            <a:tailEnd/>
          </a:ln>
        </p:spPr>
        <p:txBody>
          <a:bodyPr anchor="ctr"/>
          <a:lstStyle/>
          <a:p>
            <a:pPr algn="ctr">
              <a:defRPr/>
            </a:pPr>
            <a:r>
              <a:rPr lang="en-US" sz="3400" b="1" kern="0" dirty="0">
                <a:solidFill>
                  <a:srgbClr val="7030A0"/>
                </a:solidFill>
                <a:latin typeface="Comic Sans MS" pitchFamily="66" charset="0"/>
                <a:ea typeface="+mj-ea"/>
                <a:cs typeface="+mj-cs"/>
              </a:rPr>
              <a:t>Good King Josiah had no children who were like him!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457200"/>
            <a:ext cx="8229600" cy="914400"/>
          </a:xfrm>
        </p:spPr>
        <p:txBody>
          <a:bodyPr>
            <a:noAutofit/>
          </a:bodyPr>
          <a:lstStyle/>
          <a:p>
            <a:r>
              <a:rPr lang="en-US" sz="4800" b="1" dirty="0" smtClean="0">
                <a:solidFill>
                  <a:srgbClr val="663300"/>
                </a:solidFill>
              </a:rPr>
              <a:t>Jeremiah 45:1-5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295400"/>
            <a:ext cx="7315200" cy="4572000"/>
          </a:xfrm>
        </p:spPr>
        <p:txBody>
          <a:bodyPr>
            <a:normAutofit fontScale="70000" lnSpcReduction="20000"/>
          </a:bodyPr>
          <a:lstStyle/>
          <a:p>
            <a:pPr marL="0" indent="231775">
              <a:buNone/>
            </a:pPr>
            <a:r>
              <a:rPr lang="en-US" dirty="0" smtClean="0"/>
              <a:t>1  The word that Jeremiah the prophet spoke to Baruch the son of </a:t>
            </a:r>
            <a:r>
              <a:rPr lang="en-US" dirty="0" err="1" smtClean="0"/>
              <a:t>Neriah</a:t>
            </a:r>
            <a:r>
              <a:rPr lang="en-US" dirty="0" smtClean="0"/>
              <a:t>, when he had written these words in a book at the instruction of Jeremiah, in the fourth year of Jehoiakim the son of Josiah, king of Judah, saying,</a:t>
            </a:r>
          </a:p>
          <a:p>
            <a:pPr marL="0" indent="231775">
              <a:buNone/>
            </a:pPr>
            <a:r>
              <a:rPr lang="en-US" dirty="0" smtClean="0"/>
              <a:t>2  "Thus says the LORD, the God of Israel, to you, O Baruch:</a:t>
            </a:r>
          </a:p>
          <a:p>
            <a:pPr marL="0" indent="231775">
              <a:buNone/>
            </a:pPr>
            <a:r>
              <a:rPr lang="en-US" dirty="0" smtClean="0"/>
              <a:t>3  </a:t>
            </a:r>
            <a:r>
              <a:rPr lang="en-US" b="1" dirty="0" smtClean="0">
                <a:solidFill>
                  <a:srgbClr val="0000CC"/>
                </a:solidFill>
              </a:rPr>
              <a:t>'You said, "Woe is me now! For the LORD has added grief to my sorrow. I fainted in my sighing, and I find no rest."'</a:t>
            </a:r>
          </a:p>
          <a:p>
            <a:pPr marL="0" indent="231775">
              <a:buNone/>
            </a:pPr>
            <a:r>
              <a:rPr lang="en-US" dirty="0" smtClean="0"/>
              <a:t>4  "Thus you shall say to him, 'Thus says the LORD: "Behold, what I have built I will break down, and what I have planted I will pluck up, that is, this whole land.</a:t>
            </a:r>
          </a:p>
          <a:p>
            <a:pPr marL="0" indent="231775">
              <a:buNone/>
            </a:pPr>
            <a:r>
              <a:rPr lang="en-US" dirty="0" smtClean="0"/>
              <a:t>5  "And </a:t>
            </a:r>
            <a:r>
              <a:rPr lang="en-US" b="1" dirty="0" smtClean="0">
                <a:solidFill>
                  <a:srgbClr val="0000CC"/>
                </a:solidFill>
              </a:rPr>
              <a:t>do you seek great things for yourself? </a:t>
            </a:r>
            <a:r>
              <a:rPr lang="en-US" dirty="0" smtClean="0"/>
              <a:t>Do not seek them; for behold, I will bring adversity on all flesh," says the LORD. "But I will give your life to you as a prize in all places, wherever you go."‘”</a:t>
            </a:r>
          </a:p>
          <a:p>
            <a:pPr marL="0" indent="231775">
              <a:buNone/>
            </a:pPr>
            <a:endParaRPr lang="en-US" dirty="0" smtClean="0"/>
          </a:p>
        </p:txBody>
      </p:sp>
      <p:sp>
        <p:nvSpPr>
          <p:cNvPr id="4100" name="Text Box 5"/>
          <p:cNvSpPr txBox="1">
            <a:spLocks noChangeArrowheads="1"/>
          </p:cNvSpPr>
          <p:nvPr/>
        </p:nvSpPr>
        <p:spPr bwMode="auto">
          <a:xfrm>
            <a:off x="1905000" y="5410200"/>
            <a:ext cx="54102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7030A0"/>
                </a:solidFill>
                <a:latin typeface="Comic Sans MS" pitchFamily="66" charset="0"/>
              </a:rPr>
              <a:t>Baruch became depressed because he was hoping for more!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6858000" cy="1143000"/>
          </a:xfrm>
        </p:spPr>
        <p:txBody>
          <a:bodyPr/>
          <a:lstStyle/>
          <a:p>
            <a:pPr eaLnBrk="1" hangingPunct="1"/>
            <a:r>
              <a:rPr lang="en-US" sz="4000" b="1" dirty="0" smtClean="0">
                <a:solidFill>
                  <a:srgbClr val="FF0000"/>
                </a:solidFill>
              </a:rPr>
              <a:t>Baruch’s Depression (Jer 45)</a:t>
            </a:r>
          </a:p>
        </p:txBody>
      </p:sp>
      <p:sp>
        <p:nvSpPr>
          <p:cNvPr id="4099" name="Rectangle 3"/>
          <p:cNvSpPr>
            <a:spLocks noGrp="1" noChangeArrowheads="1"/>
          </p:cNvSpPr>
          <p:nvPr>
            <p:ph type="body" idx="1"/>
          </p:nvPr>
        </p:nvSpPr>
        <p:spPr>
          <a:xfrm>
            <a:off x="381000" y="1066800"/>
            <a:ext cx="7924800" cy="4343400"/>
          </a:xfrm>
        </p:spPr>
        <p:txBody>
          <a:bodyPr>
            <a:normAutofit lnSpcReduction="10000"/>
          </a:bodyPr>
          <a:lstStyle/>
          <a:p>
            <a:pPr eaLnBrk="1" hangingPunct="1">
              <a:lnSpc>
                <a:spcPct val="90000"/>
              </a:lnSpc>
            </a:pPr>
            <a:r>
              <a:rPr lang="en-US" dirty="0" smtClean="0"/>
              <a:t>Jeremiah’s dictation is all about the complete destruction of Jerusalem</a:t>
            </a:r>
          </a:p>
          <a:p>
            <a:pPr eaLnBrk="1" hangingPunct="1">
              <a:lnSpc>
                <a:spcPct val="90000"/>
              </a:lnSpc>
            </a:pPr>
            <a:r>
              <a:rPr lang="en-US" dirty="0" smtClean="0"/>
              <a:t>Baruch realizes he will loose his lands, possessions, government position</a:t>
            </a:r>
          </a:p>
          <a:p>
            <a:pPr eaLnBrk="1" hangingPunct="1">
              <a:lnSpc>
                <a:spcPct val="90000"/>
              </a:lnSpc>
            </a:pPr>
            <a:r>
              <a:rPr lang="en-US" dirty="0" smtClean="0"/>
              <a:t>God has to remind Baruch that God owns it all:  He built &amp; He planted (45:4)</a:t>
            </a:r>
          </a:p>
          <a:p>
            <a:pPr eaLnBrk="1" hangingPunct="1">
              <a:lnSpc>
                <a:spcPct val="90000"/>
              </a:lnSpc>
            </a:pPr>
            <a:r>
              <a:rPr lang="en-US" dirty="0" smtClean="0"/>
              <a:t>God spells it out for Baruch:  It’s over!  Don’t seek great things. Bad times are coming but you will be spared if your faith remains strong</a:t>
            </a:r>
          </a:p>
        </p:txBody>
      </p:sp>
      <p:sp>
        <p:nvSpPr>
          <p:cNvPr id="4100" name="Text Box 5"/>
          <p:cNvSpPr txBox="1">
            <a:spLocks noChangeArrowheads="1"/>
          </p:cNvSpPr>
          <p:nvPr/>
        </p:nvSpPr>
        <p:spPr bwMode="auto">
          <a:xfrm>
            <a:off x="152400" y="5562600"/>
            <a:ext cx="88392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I will give you your life as a prize</a:t>
            </a:r>
            <a:endParaRPr lang="en-US" sz="4000" b="1" dirty="0">
              <a:solidFill>
                <a:srgbClr val="00B050"/>
              </a:solidFill>
              <a:latin typeface="Comic Sans MS" pitchFamily="66" charset="0"/>
            </a:endParaRPr>
          </a:p>
        </p:txBody>
      </p:sp>
      <p:pic>
        <p:nvPicPr>
          <p:cNvPr id="58370" name="Picture 2" descr="https://encrypted-tbn1.gstatic.com/images?q=tbn:ANd9GcSNdtJbZD0ySb-HrHS7RZIDivCZX1Bzr2GS_5h2Ed2_spfgap1G"/>
          <p:cNvPicPr>
            <a:picLocks noChangeAspect="1" noChangeArrowheads="1"/>
          </p:cNvPicPr>
          <p:nvPr/>
        </p:nvPicPr>
        <p:blipFill>
          <a:blip r:embed="rId3" cstate="print"/>
          <a:srcRect/>
          <a:stretch>
            <a:fillRect/>
          </a:stretch>
        </p:blipFill>
        <p:spPr bwMode="auto">
          <a:xfrm>
            <a:off x="7086600" y="152400"/>
            <a:ext cx="1914525" cy="23907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648200" cy="1371600"/>
          </a:xfrm>
        </p:spPr>
        <p:txBody>
          <a:bodyPr/>
          <a:lstStyle/>
          <a:p>
            <a:pPr eaLnBrk="1" hangingPunct="1"/>
            <a:r>
              <a:rPr lang="en-US" sz="4000" b="1" dirty="0" smtClean="0">
                <a:solidFill>
                  <a:srgbClr val="FF0000"/>
                </a:solidFill>
              </a:rPr>
              <a:t>Baruch reads the scroll (Jer 36)</a:t>
            </a:r>
          </a:p>
        </p:txBody>
      </p:sp>
      <p:sp>
        <p:nvSpPr>
          <p:cNvPr id="4099" name="Rectangle 3"/>
          <p:cNvSpPr>
            <a:spLocks noGrp="1" noChangeArrowheads="1"/>
          </p:cNvSpPr>
          <p:nvPr>
            <p:ph type="body" idx="1"/>
          </p:nvPr>
        </p:nvSpPr>
        <p:spPr>
          <a:xfrm>
            <a:off x="457200" y="1371600"/>
            <a:ext cx="8382000" cy="4648200"/>
          </a:xfrm>
        </p:spPr>
        <p:txBody>
          <a:bodyPr>
            <a:normAutofit fontScale="85000" lnSpcReduction="20000"/>
          </a:bodyPr>
          <a:lstStyle/>
          <a:p>
            <a:pPr eaLnBrk="1" hangingPunct="1">
              <a:lnSpc>
                <a:spcPct val="90000"/>
              </a:lnSpc>
            </a:pPr>
            <a:r>
              <a:rPr lang="en-US" b="1" dirty="0" smtClean="0">
                <a:solidFill>
                  <a:srgbClr val="0000CC"/>
                </a:solidFill>
              </a:rPr>
              <a:t>V. 9  </a:t>
            </a:r>
            <a:r>
              <a:rPr lang="en-US" dirty="0" smtClean="0"/>
              <a:t>Fast in 9</a:t>
            </a:r>
            <a:r>
              <a:rPr lang="en-US" baseline="30000" dirty="0" smtClean="0"/>
              <a:t>th</a:t>
            </a:r>
            <a:r>
              <a:rPr lang="en-US" dirty="0" smtClean="0"/>
              <a:t> month (possibly                                                      same month Nebuchadnezzar                                               invaded in 4</a:t>
            </a:r>
            <a:r>
              <a:rPr lang="en-US" baseline="30000" dirty="0" smtClean="0"/>
              <a:t>th</a:t>
            </a:r>
            <a:r>
              <a:rPr lang="en-US" dirty="0" smtClean="0"/>
              <a:t> year) [v.9]</a:t>
            </a:r>
          </a:p>
          <a:p>
            <a:pPr eaLnBrk="1" hangingPunct="1">
              <a:lnSpc>
                <a:spcPct val="90000"/>
              </a:lnSpc>
            </a:pPr>
            <a:r>
              <a:rPr lang="en-US" b="1" dirty="0" smtClean="0">
                <a:solidFill>
                  <a:srgbClr val="0000CC"/>
                </a:solidFill>
              </a:rPr>
              <a:t>V.10 </a:t>
            </a:r>
            <a:r>
              <a:rPr lang="en-US" dirty="0" smtClean="0"/>
              <a:t> Baruch read the scroll in the temple (v.10)</a:t>
            </a:r>
          </a:p>
          <a:p>
            <a:pPr eaLnBrk="1" hangingPunct="1">
              <a:lnSpc>
                <a:spcPct val="90000"/>
              </a:lnSpc>
            </a:pPr>
            <a:r>
              <a:rPr lang="en-US" b="1" dirty="0" smtClean="0">
                <a:solidFill>
                  <a:srgbClr val="0000CC"/>
                </a:solidFill>
              </a:rPr>
              <a:t>V.11</a:t>
            </a:r>
            <a:r>
              <a:rPr lang="en-US" dirty="0" smtClean="0"/>
              <a:t>  </a:t>
            </a:r>
            <a:r>
              <a:rPr lang="en-US" dirty="0" err="1" smtClean="0"/>
              <a:t>Micaiah</a:t>
            </a:r>
            <a:r>
              <a:rPr lang="en-US" dirty="0" smtClean="0"/>
              <a:t> (grandson of </a:t>
            </a:r>
            <a:r>
              <a:rPr lang="en-US" dirty="0" err="1" smtClean="0"/>
              <a:t>Shaphan</a:t>
            </a:r>
            <a:r>
              <a:rPr lang="en-US" dirty="0" smtClean="0"/>
              <a:t>) hears the words &amp; knows concerned princes will want to know the message</a:t>
            </a:r>
          </a:p>
          <a:p>
            <a:pPr eaLnBrk="1" hangingPunct="1">
              <a:lnSpc>
                <a:spcPct val="90000"/>
              </a:lnSpc>
            </a:pPr>
            <a:r>
              <a:rPr lang="en-US" b="1" dirty="0" smtClean="0">
                <a:solidFill>
                  <a:srgbClr val="0000CC"/>
                </a:solidFill>
              </a:rPr>
              <a:t>V. 14   </a:t>
            </a:r>
            <a:r>
              <a:rPr lang="en-US" dirty="0" smtClean="0"/>
              <a:t>Princes send </a:t>
            </a:r>
            <a:r>
              <a:rPr lang="en-US" dirty="0" err="1" smtClean="0"/>
              <a:t>Jehudi</a:t>
            </a:r>
            <a:r>
              <a:rPr lang="en-US" dirty="0" smtClean="0"/>
              <a:t> to get Baruch to read to them</a:t>
            </a:r>
          </a:p>
          <a:p>
            <a:pPr eaLnBrk="1" hangingPunct="1">
              <a:lnSpc>
                <a:spcPct val="90000"/>
              </a:lnSpc>
            </a:pPr>
            <a:r>
              <a:rPr lang="en-US" b="1" dirty="0" smtClean="0">
                <a:solidFill>
                  <a:srgbClr val="0000CC"/>
                </a:solidFill>
              </a:rPr>
              <a:t>V.16</a:t>
            </a:r>
            <a:r>
              <a:rPr lang="en-US" dirty="0" smtClean="0"/>
              <a:t>   Note: these princes respond with fear!</a:t>
            </a:r>
          </a:p>
          <a:p>
            <a:pPr eaLnBrk="1" hangingPunct="1">
              <a:lnSpc>
                <a:spcPct val="90000"/>
              </a:lnSpc>
            </a:pPr>
            <a:r>
              <a:rPr lang="en-US" b="1" dirty="0" smtClean="0">
                <a:solidFill>
                  <a:srgbClr val="0000CC"/>
                </a:solidFill>
              </a:rPr>
              <a:t>V.19</a:t>
            </a:r>
            <a:r>
              <a:rPr lang="en-US" dirty="0" smtClean="0"/>
              <a:t>   They care about Jeremiah’s &amp; Baruch’s lives</a:t>
            </a:r>
          </a:p>
          <a:p>
            <a:pPr eaLnBrk="1" hangingPunct="1">
              <a:lnSpc>
                <a:spcPct val="90000"/>
              </a:lnSpc>
            </a:pPr>
            <a:r>
              <a:rPr lang="en-US" b="1" dirty="0" smtClean="0">
                <a:solidFill>
                  <a:srgbClr val="0000CC"/>
                </a:solidFill>
              </a:rPr>
              <a:t>V.20</a:t>
            </a:r>
            <a:r>
              <a:rPr lang="en-US" dirty="0" smtClean="0"/>
              <a:t>  They stored Jeremiah’s words with the Biblical scrolls in </a:t>
            </a:r>
            <a:r>
              <a:rPr lang="en-US" dirty="0" err="1" smtClean="0"/>
              <a:t>Elishama’s</a:t>
            </a:r>
            <a:r>
              <a:rPr lang="en-US" dirty="0" smtClean="0"/>
              <a:t> chamber.  They were concerned about protecting God’s word.</a:t>
            </a:r>
          </a:p>
        </p:txBody>
      </p:sp>
      <p:sp>
        <p:nvSpPr>
          <p:cNvPr id="4100" name="Text Box 5"/>
          <p:cNvSpPr txBox="1">
            <a:spLocks noChangeArrowheads="1"/>
          </p:cNvSpPr>
          <p:nvPr/>
        </p:nvSpPr>
        <p:spPr bwMode="auto">
          <a:xfrm>
            <a:off x="0" y="5715000"/>
            <a:ext cx="9144000" cy="1015663"/>
          </a:xfrm>
          <a:prstGeom prst="rect">
            <a:avLst/>
          </a:prstGeom>
          <a:noFill/>
          <a:ln w="9525">
            <a:noFill/>
            <a:miter lim="800000"/>
            <a:headEnd/>
            <a:tailEnd/>
          </a:ln>
        </p:spPr>
        <p:txBody>
          <a:bodyPr wrap="square">
            <a:spAutoFit/>
          </a:bodyPr>
          <a:lstStyle/>
          <a:p>
            <a:pPr algn="ctr">
              <a:spcBef>
                <a:spcPct val="50000"/>
              </a:spcBef>
            </a:pPr>
            <a:r>
              <a:rPr lang="en-US" sz="3000" b="1" dirty="0" smtClean="0">
                <a:solidFill>
                  <a:srgbClr val="00B050"/>
                </a:solidFill>
                <a:latin typeface="Comic Sans MS" pitchFamily="66" charset="0"/>
              </a:rPr>
              <a:t>Jeremiah probably got a little excited that maybe some people were ready to respond!</a:t>
            </a:r>
            <a:endParaRPr lang="en-US" sz="3000" b="1" dirty="0">
              <a:solidFill>
                <a:srgbClr val="00B050"/>
              </a:solidFill>
              <a:latin typeface="Comic Sans MS" pitchFamily="66" charset="0"/>
            </a:endParaRPr>
          </a:p>
        </p:txBody>
      </p:sp>
      <p:pic>
        <p:nvPicPr>
          <p:cNvPr id="47106" name="Picture 2" descr="https://encrypted-tbn1.google.com/images?q=tbn:ANd9GcQbv0MUJpItyDCvb2zvYihS0SVCR4NACUm0Lc-H0VSq2gytGEQp"/>
          <p:cNvPicPr>
            <a:picLocks noChangeAspect="1" noChangeArrowheads="1"/>
          </p:cNvPicPr>
          <p:nvPr/>
        </p:nvPicPr>
        <p:blipFill>
          <a:blip r:embed="rId3" cstate="print"/>
          <a:srcRect/>
          <a:stretch>
            <a:fillRect/>
          </a:stretch>
        </p:blipFill>
        <p:spPr bwMode="auto">
          <a:xfrm flipH="1">
            <a:off x="5791200" y="76200"/>
            <a:ext cx="2971800" cy="213254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5943600" cy="1447800"/>
          </a:xfrm>
        </p:spPr>
        <p:txBody>
          <a:bodyPr>
            <a:normAutofit/>
          </a:bodyPr>
          <a:lstStyle/>
          <a:p>
            <a:pPr eaLnBrk="1" hangingPunct="1"/>
            <a:r>
              <a:rPr lang="en-US" sz="4000" b="1" dirty="0" smtClean="0">
                <a:solidFill>
                  <a:srgbClr val="FF0000"/>
                </a:solidFill>
              </a:rPr>
              <a:t>King </a:t>
            </a:r>
            <a:r>
              <a:rPr lang="en-US" sz="4000" b="1" dirty="0" err="1" smtClean="0">
                <a:solidFill>
                  <a:srgbClr val="FF0000"/>
                </a:solidFill>
              </a:rPr>
              <a:t>Jehoiakim’s</a:t>
            </a:r>
            <a:r>
              <a:rPr lang="en-US" sz="4000" b="1" dirty="0" smtClean="0">
                <a:solidFill>
                  <a:srgbClr val="FF0000"/>
                </a:solidFill>
              </a:rPr>
              <a:t> response to God’s prophecies </a:t>
            </a:r>
          </a:p>
        </p:txBody>
      </p:sp>
      <p:sp>
        <p:nvSpPr>
          <p:cNvPr id="4099" name="Rectangle 3"/>
          <p:cNvSpPr>
            <a:spLocks noGrp="1" noChangeArrowheads="1"/>
          </p:cNvSpPr>
          <p:nvPr>
            <p:ph type="body" idx="1"/>
          </p:nvPr>
        </p:nvSpPr>
        <p:spPr>
          <a:xfrm>
            <a:off x="457200" y="1600200"/>
            <a:ext cx="8229600" cy="3886200"/>
          </a:xfrm>
        </p:spPr>
        <p:txBody>
          <a:bodyPr/>
          <a:lstStyle/>
          <a:p>
            <a:pPr eaLnBrk="1" hangingPunct="1">
              <a:lnSpc>
                <a:spcPct val="90000"/>
              </a:lnSpc>
            </a:pPr>
            <a:r>
              <a:rPr lang="en-US" b="1" dirty="0" smtClean="0">
                <a:solidFill>
                  <a:srgbClr val="0000CC"/>
                </a:solidFill>
              </a:rPr>
              <a:t>V.22</a:t>
            </a:r>
            <a:r>
              <a:rPr lang="en-US" dirty="0" smtClean="0"/>
              <a:t>  </a:t>
            </a:r>
            <a:r>
              <a:rPr lang="en-US" dirty="0" err="1" smtClean="0"/>
              <a:t>Jehudi</a:t>
            </a:r>
            <a:r>
              <a:rPr lang="en-US" dirty="0" smtClean="0"/>
              <a:t> reads the scroll to                         </a:t>
            </a:r>
            <a:r>
              <a:rPr lang="en-US" dirty="0" err="1" smtClean="0"/>
              <a:t>Jehoiakim</a:t>
            </a:r>
            <a:r>
              <a:rPr lang="en-US" dirty="0" smtClean="0"/>
              <a:t> &amp; his princes (these                                     were different princes)</a:t>
            </a:r>
          </a:p>
          <a:p>
            <a:pPr eaLnBrk="1" hangingPunct="1">
              <a:lnSpc>
                <a:spcPct val="90000"/>
              </a:lnSpc>
            </a:pPr>
            <a:r>
              <a:rPr lang="en-US" b="1" dirty="0" smtClean="0">
                <a:solidFill>
                  <a:srgbClr val="0000CC"/>
                </a:solidFill>
              </a:rPr>
              <a:t>V.23</a:t>
            </a:r>
            <a:r>
              <a:rPr lang="en-US" dirty="0" smtClean="0"/>
              <a:t>  </a:t>
            </a:r>
            <a:r>
              <a:rPr lang="en-US" dirty="0" err="1" smtClean="0"/>
              <a:t>Jehoiakim</a:t>
            </a:r>
            <a:r>
              <a:rPr lang="en-US" dirty="0" smtClean="0"/>
              <a:t> cuts up the Bible – no respect at all for God’s word</a:t>
            </a:r>
          </a:p>
          <a:p>
            <a:pPr eaLnBrk="1" hangingPunct="1">
              <a:lnSpc>
                <a:spcPct val="90000"/>
              </a:lnSpc>
            </a:pPr>
            <a:r>
              <a:rPr lang="en-US" b="1" dirty="0" smtClean="0">
                <a:solidFill>
                  <a:srgbClr val="0000CC"/>
                </a:solidFill>
              </a:rPr>
              <a:t>V.24</a:t>
            </a:r>
            <a:r>
              <a:rPr lang="en-US" dirty="0" smtClean="0"/>
              <a:t>  His princes didn’t care either – no repentance – no conscience!</a:t>
            </a:r>
          </a:p>
        </p:txBody>
      </p:sp>
      <p:sp>
        <p:nvSpPr>
          <p:cNvPr id="4100" name="Text Box 5"/>
          <p:cNvSpPr txBox="1">
            <a:spLocks noChangeArrowheads="1"/>
          </p:cNvSpPr>
          <p:nvPr/>
        </p:nvSpPr>
        <p:spPr bwMode="auto">
          <a:xfrm>
            <a:off x="228600" y="5042118"/>
            <a:ext cx="8686800" cy="1815882"/>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 Bible can change our lives if we read it sincerely – not just to check off our readings! </a:t>
            </a:r>
            <a:r>
              <a:rPr lang="en-US" sz="2800" b="1" dirty="0" smtClean="0">
                <a:solidFill>
                  <a:srgbClr val="7030A0"/>
                </a:solidFill>
                <a:latin typeface="Comic Sans MS" pitchFamily="66" charset="0"/>
              </a:rPr>
              <a:t>If we throw it in the fire,                      God cannot work with us anymore.</a:t>
            </a:r>
            <a:endParaRPr lang="en-US" sz="2800" b="1" dirty="0">
              <a:solidFill>
                <a:srgbClr val="7030A0"/>
              </a:solidFill>
              <a:latin typeface="Comic Sans MS" pitchFamily="66" charset="0"/>
            </a:endParaRPr>
          </a:p>
        </p:txBody>
      </p:sp>
      <p:pic>
        <p:nvPicPr>
          <p:cNvPr id="45058" name="Picture 2" descr="https://encrypted-tbn2.google.com/images?q=tbn:ANd9GcTfwnFkE9gsLKSeTtzTYpk2NrEx4BoW4bNCugwWKhoP66s3kvSm"/>
          <p:cNvPicPr>
            <a:picLocks noChangeAspect="1" noChangeArrowheads="1"/>
          </p:cNvPicPr>
          <p:nvPr/>
        </p:nvPicPr>
        <p:blipFill>
          <a:blip r:embed="rId3" cstate="print"/>
          <a:srcRect/>
          <a:stretch>
            <a:fillRect/>
          </a:stretch>
        </p:blipFill>
        <p:spPr bwMode="auto">
          <a:xfrm>
            <a:off x="6629400" y="152399"/>
            <a:ext cx="2305050" cy="285278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https://encrypted-tbn3.google.com/images?q=tbn:ANd9GcTBJ8hbI4w8x0SvrTHpuRlzof0nCsNJSaawAEzpzO43xwR_mELHYg"/>
          <p:cNvPicPr>
            <a:picLocks noChangeAspect="1" noChangeArrowheads="1"/>
          </p:cNvPicPr>
          <p:nvPr/>
        </p:nvPicPr>
        <p:blipFill>
          <a:blip r:embed="rId3" cstate="print"/>
          <a:srcRect/>
          <a:stretch>
            <a:fillRect/>
          </a:stretch>
        </p:blipFill>
        <p:spPr bwMode="auto">
          <a:xfrm>
            <a:off x="-801556" y="0"/>
            <a:ext cx="10191224" cy="6858000"/>
          </a:xfrm>
          <a:prstGeom prst="rect">
            <a:avLst/>
          </a:prstGeom>
          <a:noFill/>
        </p:spPr>
      </p:pic>
      <p:pic>
        <p:nvPicPr>
          <p:cNvPr id="49156" name="Picture 4" descr="http://www.word.com.au/images/cover/52/520944.jpg"/>
          <p:cNvPicPr>
            <a:picLocks noChangeAspect="1" noChangeArrowheads="1"/>
          </p:cNvPicPr>
          <p:nvPr/>
        </p:nvPicPr>
        <p:blipFill>
          <a:blip r:embed="rId4" cstate="print"/>
          <a:srcRect/>
          <a:stretch>
            <a:fillRect/>
          </a:stretch>
        </p:blipFill>
        <p:spPr bwMode="auto">
          <a:xfrm>
            <a:off x="0" y="0"/>
            <a:ext cx="2163222" cy="2819400"/>
          </a:xfrm>
          <a:prstGeom prst="rect">
            <a:avLst/>
          </a:prstGeom>
          <a:noFill/>
        </p:spPr>
      </p:pic>
      <p:sp>
        <p:nvSpPr>
          <p:cNvPr id="4" name="Text Box 5"/>
          <p:cNvSpPr txBox="1">
            <a:spLocks noChangeArrowheads="1"/>
          </p:cNvSpPr>
          <p:nvPr/>
        </p:nvSpPr>
        <p:spPr bwMode="auto">
          <a:xfrm>
            <a:off x="5486400" y="4343400"/>
            <a:ext cx="36576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Make your Bible readings worthwhile and fun!</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The Power of the Word</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752600"/>
            <a:ext cx="6477000" cy="3352800"/>
          </a:xfrm>
        </p:spPr>
        <p:txBody>
          <a:bodyPr>
            <a:normAutofit fontScale="85000" lnSpcReduction="10000"/>
          </a:bodyPr>
          <a:lstStyle/>
          <a:p>
            <a:pPr marL="0" indent="0" algn="ctr">
              <a:buNone/>
            </a:pPr>
            <a:r>
              <a:rPr lang="en-US" sz="3800" b="1" dirty="0" smtClean="0">
                <a:solidFill>
                  <a:srgbClr val="0000CC"/>
                </a:solidFill>
              </a:rPr>
              <a:t>1 Thessalonians 2:13 (RSV)</a:t>
            </a:r>
          </a:p>
          <a:p>
            <a:pPr marL="0" indent="0">
              <a:buNone/>
            </a:pPr>
            <a:r>
              <a:rPr lang="en-US" sz="3600" dirty="0" smtClean="0"/>
              <a:t>And we also thank God constantly for this, that when you received the </a:t>
            </a:r>
            <a:r>
              <a:rPr lang="en-US" sz="3600" b="1" dirty="0" smtClean="0">
                <a:solidFill>
                  <a:srgbClr val="7030A0"/>
                </a:solidFill>
              </a:rPr>
              <a:t>word of God </a:t>
            </a:r>
            <a:r>
              <a:rPr lang="en-US" sz="3600" dirty="0" smtClean="0"/>
              <a:t>which you heard from us, you accepted it not as the word of men but as what it really is, the word of God, </a:t>
            </a:r>
            <a:r>
              <a:rPr lang="en-US" sz="3600" b="1" i="1" dirty="0" smtClean="0">
                <a:solidFill>
                  <a:srgbClr val="7030A0"/>
                </a:solidFill>
              </a:rPr>
              <a:t>which is at work in you believers. </a:t>
            </a:r>
            <a:endParaRPr lang="en-US" sz="3600" dirty="0" smtClean="0">
              <a:solidFill>
                <a:srgbClr val="7030A0"/>
              </a:solidFill>
            </a:endParaRPr>
          </a:p>
        </p:txBody>
      </p:sp>
      <p:sp>
        <p:nvSpPr>
          <p:cNvPr id="4100" name="Text Box 5"/>
          <p:cNvSpPr txBox="1">
            <a:spLocks noChangeArrowheads="1"/>
          </p:cNvSpPr>
          <p:nvPr/>
        </p:nvSpPr>
        <p:spPr bwMode="auto">
          <a:xfrm>
            <a:off x="457200" y="52578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The Word can change our lives</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The Power of the Word</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905000"/>
            <a:ext cx="6324600" cy="3352800"/>
          </a:xfrm>
        </p:spPr>
        <p:txBody>
          <a:bodyPr>
            <a:normAutofit fontScale="85000" lnSpcReduction="20000"/>
          </a:bodyPr>
          <a:lstStyle/>
          <a:p>
            <a:pPr algn="ctr">
              <a:buNone/>
            </a:pPr>
            <a:r>
              <a:rPr lang="en-US" sz="3800" dirty="0" smtClean="0"/>
              <a:t> </a:t>
            </a:r>
            <a:r>
              <a:rPr lang="en-US" sz="3800" b="1" dirty="0" smtClean="0">
                <a:solidFill>
                  <a:srgbClr val="0000CC"/>
                </a:solidFill>
              </a:rPr>
              <a:t>Psalm 119:9-11 (NASB)</a:t>
            </a:r>
            <a:endParaRPr lang="en-US" sz="3800" dirty="0" smtClean="0">
              <a:solidFill>
                <a:srgbClr val="0000CC"/>
              </a:solidFill>
            </a:endParaRPr>
          </a:p>
          <a:p>
            <a:pPr marL="0" indent="231775">
              <a:buNone/>
            </a:pPr>
            <a:r>
              <a:rPr lang="en-US" dirty="0" smtClean="0"/>
              <a:t>9  How can a young man keep his way pure? By keeping it according to your word.</a:t>
            </a:r>
          </a:p>
          <a:p>
            <a:pPr marL="0" indent="231775">
              <a:buNone/>
            </a:pPr>
            <a:r>
              <a:rPr lang="en-US" dirty="0" smtClean="0"/>
              <a:t>10  With all my heart I have sought you; do not let me wander from your commandments.</a:t>
            </a:r>
          </a:p>
          <a:p>
            <a:pPr marL="0" indent="231775">
              <a:buNone/>
            </a:pPr>
            <a:r>
              <a:rPr lang="en-US" dirty="0" smtClean="0"/>
              <a:t>11  Your word I have treasured in my heart, that I may not sin against you.</a:t>
            </a:r>
          </a:p>
        </p:txBody>
      </p:sp>
      <p:sp>
        <p:nvSpPr>
          <p:cNvPr id="4100" name="Text Box 5"/>
          <p:cNvSpPr txBox="1">
            <a:spLocks noChangeArrowheads="1"/>
          </p:cNvSpPr>
          <p:nvPr/>
        </p:nvSpPr>
        <p:spPr bwMode="auto">
          <a:xfrm>
            <a:off x="457200" y="52578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The Word can protect us from Sin</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The Power of the Word</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752600"/>
            <a:ext cx="6324600" cy="3352800"/>
          </a:xfrm>
        </p:spPr>
        <p:txBody>
          <a:bodyPr>
            <a:normAutofit fontScale="92500" lnSpcReduction="10000"/>
          </a:bodyPr>
          <a:lstStyle/>
          <a:p>
            <a:pPr marL="0" indent="0" algn="ctr">
              <a:buNone/>
            </a:pPr>
            <a:r>
              <a:rPr lang="en-US" sz="3500" b="1" dirty="0" smtClean="0">
                <a:solidFill>
                  <a:srgbClr val="0000CC"/>
                </a:solidFill>
              </a:rPr>
              <a:t> I John 2:14</a:t>
            </a:r>
          </a:p>
          <a:p>
            <a:pPr marL="0" indent="0">
              <a:buNone/>
            </a:pPr>
            <a:r>
              <a:rPr lang="en-US" dirty="0" smtClean="0"/>
              <a:t>I have written to you, fathers, because you have known Him who is from the beginning. I have written to you, young men, because you are strong, and the </a:t>
            </a:r>
            <a:r>
              <a:rPr lang="en-US" b="1" i="1" dirty="0" smtClean="0">
                <a:solidFill>
                  <a:srgbClr val="7030A0"/>
                </a:solidFill>
              </a:rPr>
              <a:t>word of God abides in you</a:t>
            </a:r>
            <a:r>
              <a:rPr lang="en-US" dirty="0" smtClean="0">
                <a:solidFill>
                  <a:srgbClr val="7030A0"/>
                </a:solidFill>
              </a:rPr>
              <a:t>, </a:t>
            </a:r>
            <a:r>
              <a:rPr lang="en-US" dirty="0" smtClean="0"/>
              <a:t>and you have overcome the wicked one. </a:t>
            </a:r>
          </a:p>
        </p:txBody>
      </p:sp>
      <p:sp>
        <p:nvSpPr>
          <p:cNvPr id="4100" name="Text Box 5"/>
          <p:cNvSpPr txBox="1">
            <a:spLocks noChangeArrowheads="1"/>
          </p:cNvSpPr>
          <p:nvPr/>
        </p:nvSpPr>
        <p:spPr bwMode="auto">
          <a:xfrm>
            <a:off x="1371600" y="5029200"/>
            <a:ext cx="6172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God’s word can dwell in our minds to help us live like our Father</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838200"/>
          </a:xfrm>
        </p:spPr>
        <p:txBody>
          <a:bodyPr/>
          <a:lstStyle/>
          <a:p>
            <a:pPr eaLnBrk="1" hangingPunct="1"/>
            <a:r>
              <a:rPr lang="en-US" sz="4000" b="1" dirty="0" smtClean="0">
                <a:solidFill>
                  <a:srgbClr val="FF0000"/>
                </a:solidFill>
              </a:rPr>
              <a:t>The unbelievable irony!</a:t>
            </a:r>
          </a:p>
        </p:txBody>
      </p:sp>
      <p:sp>
        <p:nvSpPr>
          <p:cNvPr id="4099" name="Rectangle 3"/>
          <p:cNvSpPr>
            <a:spLocks noGrp="1" noChangeArrowheads="1"/>
          </p:cNvSpPr>
          <p:nvPr>
            <p:ph type="body" idx="1"/>
          </p:nvPr>
        </p:nvSpPr>
        <p:spPr>
          <a:xfrm>
            <a:off x="457200" y="4114800"/>
            <a:ext cx="3429000" cy="1676400"/>
          </a:xfrm>
        </p:spPr>
        <p:txBody>
          <a:bodyPr>
            <a:noAutofit/>
          </a:bodyPr>
          <a:lstStyle/>
          <a:p>
            <a:pPr marL="0" indent="0" eaLnBrk="1" hangingPunct="1">
              <a:lnSpc>
                <a:spcPct val="90000"/>
              </a:lnSpc>
              <a:buNone/>
            </a:pPr>
            <a:r>
              <a:rPr lang="en-US" sz="2800" b="1" dirty="0" smtClean="0">
                <a:solidFill>
                  <a:srgbClr val="0000CC"/>
                </a:solidFill>
                <a:latin typeface="Comic Sans MS" pitchFamily="66" charset="0"/>
              </a:rPr>
              <a:t>While the king of Judah was   burning the      Bible in  Jerusalem</a:t>
            </a:r>
          </a:p>
        </p:txBody>
      </p:sp>
      <p:sp>
        <p:nvSpPr>
          <p:cNvPr id="4100" name="Text Box 5"/>
          <p:cNvSpPr txBox="1">
            <a:spLocks noChangeArrowheads="1"/>
          </p:cNvSpPr>
          <p:nvPr/>
        </p:nvSpPr>
        <p:spPr bwMode="auto">
          <a:xfrm>
            <a:off x="457200" y="62484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This would have been devastating to Jeremiah</a:t>
            </a:r>
            <a:endParaRPr lang="en-US" sz="2800" b="1" dirty="0">
              <a:solidFill>
                <a:srgbClr val="00B050"/>
              </a:solidFill>
              <a:latin typeface="Comic Sans MS" pitchFamily="66" charset="0"/>
            </a:endParaRPr>
          </a:p>
        </p:txBody>
      </p:sp>
      <p:sp>
        <p:nvSpPr>
          <p:cNvPr id="5" name="Rectangle 3"/>
          <p:cNvSpPr txBox="1">
            <a:spLocks noChangeArrowheads="1"/>
          </p:cNvSpPr>
          <p:nvPr/>
        </p:nvSpPr>
        <p:spPr>
          <a:xfrm>
            <a:off x="4648200" y="762000"/>
            <a:ext cx="4191000" cy="1447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0000CC"/>
                </a:solidFill>
                <a:effectLst/>
                <a:uLnTx/>
                <a:uFillTx/>
                <a:latin typeface="Comic Sans MS" pitchFamily="66" charset="0"/>
              </a:rPr>
              <a:t>A gentile</a:t>
            </a:r>
            <a:r>
              <a:rPr kumimoji="0" lang="en-US" sz="2800" b="1" i="0" u="none" strike="noStrike" kern="1200" cap="none" spc="0" normalizeH="0" noProof="0" dirty="0" smtClean="0">
                <a:ln>
                  <a:noFill/>
                </a:ln>
                <a:solidFill>
                  <a:srgbClr val="0000CC"/>
                </a:solidFill>
                <a:effectLst/>
                <a:uLnTx/>
                <a:uFillTx/>
                <a:latin typeface="Comic Sans MS" pitchFamily="66" charset="0"/>
              </a:rPr>
              <a:t> king was responding to God’s word in Babylon!</a:t>
            </a:r>
            <a:endParaRPr kumimoji="0" lang="en-US" sz="2800" b="1" i="0" u="none" strike="noStrike" kern="1200" cap="none" spc="0" normalizeH="0" baseline="0" noProof="0" dirty="0" smtClean="0">
              <a:ln>
                <a:noFill/>
              </a:ln>
              <a:solidFill>
                <a:srgbClr val="0000CC"/>
              </a:solidFill>
              <a:effectLst/>
              <a:uLnTx/>
              <a:uFillTx/>
              <a:latin typeface="Comic Sans MS" pitchFamily="66" charset="0"/>
            </a:endParaRPr>
          </a:p>
        </p:txBody>
      </p:sp>
      <p:pic>
        <p:nvPicPr>
          <p:cNvPr id="43010" name="Picture 2" descr="http://upload.wikimedia.org/wikipedia/commons/thumb/0/06/Jehoiakim_Burns_the_Word_of_God_%28Bible_Card%29.jpg/300px-Jehoiakim_Burns_the_Word_of_God_%28Bible_Card%29.jpg"/>
          <p:cNvPicPr>
            <a:picLocks noChangeAspect="1" noChangeArrowheads="1"/>
          </p:cNvPicPr>
          <p:nvPr/>
        </p:nvPicPr>
        <p:blipFill>
          <a:blip r:embed="rId3" cstate="print"/>
          <a:srcRect/>
          <a:stretch>
            <a:fillRect/>
          </a:stretch>
        </p:blipFill>
        <p:spPr bwMode="auto">
          <a:xfrm>
            <a:off x="762000" y="838200"/>
            <a:ext cx="2857500" cy="3219451"/>
          </a:xfrm>
          <a:prstGeom prst="rect">
            <a:avLst/>
          </a:prstGeom>
          <a:noFill/>
        </p:spPr>
      </p:pic>
      <p:pic>
        <p:nvPicPr>
          <p:cNvPr id="43012" name="Picture 4" descr="https://encrypted-tbn0.google.com/images?q=tbn:ANd9GcQpyvHGsHOx6aHgOi9W7E_uyJ9nkFgCPRMIkjvBwlMVZpGfMSYbnQ"/>
          <p:cNvPicPr>
            <a:picLocks noChangeAspect="1" noChangeArrowheads="1"/>
          </p:cNvPicPr>
          <p:nvPr/>
        </p:nvPicPr>
        <p:blipFill>
          <a:blip r:embed="rId4" cstate="print"/>
          <a:srcRect/>
          <a:stretch>
            <a:fillRect/>
          </a:stretch>
        </p:blipFill>
        <p:spPr bwMode="auto">
          <a:xfrm>
            <a:off x="2590800" y="4648200"/>
            <a:ext cx="1690020" cy="1433748"/>
          </a:xfrm>
          <a:prstGeom prst="rect">
            <a:avLst/>
          </a:prstGeom>
          <a:noFill/>
        </p:spPr>
      </p:pic>
      <p:pic>
        <p:nvPicPr>
          <p:cNvPr id="43014" name="Picture 6" descr="https://encrypted-tbn2.google.com/images?q=tbn:ANd9GcRGL5Pkk15zpJ82pGsouWKmD41U3lhyFe0ts5GGMW3upA8RXN-HEg"/>
          <p:cNvPicPr>
            <a:picLocks noChangeAspect="1" noChangeArrowheads="1"/>
          </p:cNvPicPr>
          <p:nvPr/>
        </p:nvPicPr>
        <p:blipFill>
          <a:blip r:embed="rId5" cstate="print"/>
          <a:srcRect/>
          <a:stretch>
            <a:fillRect/>
          </a:stretch>
        </p:blipFill>
        <p:spPr bwMode="auto">
          <a:xfrm flipH="1">
            <a:off x="5181600" y="1981200"/>
            <a:ext cx="3048000" cy="3886200"/>
          </a:xfrm>
          <a:prstGeom prst="rect">
            <a:avLst/>
          </a:prstGeom>
          <a:noFill/>
        </p:spPr>
      </p:pic>
      <p:sp>
        <p:nvSpPr>
          <p:cNvPr id="27" name="Bent Arrow 26"/>
          <p:cNvSpPr/>
          <p:nvPr/>
        </p:nvSpPr>
        <p:spPr>
          <a:xfrm>
            <a:off x="4114800" y="838200"/>
            <a:ext cx="838200" cy="3657600"/>
          </a:xfrm>
          <a:prstGeom prst="bentArrow">
            <a:avLst>
              <a:gd name="adj1" fmla="val 35000"/>
              <a:gd name="adj2" fmla="val 25000"/>
              <a:gd name="adj3" fmla="val 25000"/>
              <a:gd name="adj4" fmla="val 4375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3014"/>
                                        </p:tgtEl>
                                        <p:attrNameLst>
                                          <p:attrName>style.visibility</p:attrName>
                                        </p:attrNameLst>
                                      </p:cBhvr>
                                      <p:to>
                                        <p:strVal val="visible"/>
                                      </p:to>
                                    </p:set>
                                    <p:animEffect transition="in" filter="dissolve">
                                      <p:cBhvr>
                                        <p:cTn id="10" dur="500"/>
                                        <p:tgtEl>
                                          <p:spTgt spid="43014"/>
                                        </p:tgtEl>
                                      </p:cBhvr>
                                    </p:animEffect>
                                  </p:childTnLst>
                                </p:cTn>
                              </p:par>
                            </p:childTnLst>
                          </p:cTn>
                        </p:par>
                        <p:par>
                          <p:cTn id="11" fill="hold">
                            <p:stCondLst>
                              <p:cond delay="500"/>
                            </p:stCondLst>
                            <p:childTnLst>
                              <p:par>
                                <p:cTn id="12" presetID="9" presetClass="entr" presetSubtype="0" fill="hold" grpId="0" nodeType="afterEffect">
                                  <p:stCondLst>
                                    <p:cond delay="5000"/>
                                  </p:stCondLst>
                                  <p:childTnLst>
                                    <p:set>
                                      <p:cBhvr>
                                        <p:cTn id="13" dur="1" fill="hold">
                                          <p:stCondLst>
                                            <p:cond delay="0"/>
                                          </p:stCondLst>
                                        </p:cTn>
                                        <p:tgtEl>
                                          <p:spTgt spid="4100"/>
                                        </p:tgtEl>
                                        <p:attrNameLst>
                                          <p:attrName>style.visibility</p:attrName>
                                        </p:attrNameLst>
                                      </p:cBhvr>
                                      <p:to>
                                        <p:strVal val="visible"/>
                                      </p:to>
                                    </p:set>
                                    <p:animEffect transition="in" filter="dissolve">
                                      <p:cBhvr>
                                        <p:cTn id="1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457200"/>
            <a:ext cx="8229600" cy="914400"/>
          </a:xfrm>
        </p:spPr>
        <p:txBody>
          <a:bodyPr>
            <a:noAutofit/>
          </a:bodyPr>
          <a:lstStyle/>
          <a:p>
            <a:r>
              <a:rPr lang="en-US" sz="4800" b="1" dirty="0" smtClean="0">
                <a:solidFill>
                  <a:srgbClr val="663300"/>
                </a:solidFill>
              </a:rPr>
              <a:t>Jeremiah 36:26-32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19200"/>
            <a:ext cx="7239000" cy="4800600"/>
          </a:xfrm>
        </p:spPr>
        <p:txBody>
          <a:bodyPr>
            <a:noAutofit/>
          </a:bodyPr>
          <a:lstStyle/>
          <a:p>
            <a:pPr marL="0" indent="231775">
              <a:lnSpc>
                <a:spcPts val="1700"/>
              </a:lnSpc>
              <a:spcBef>
                <a:spcPts val="0"/>
              </a:spcBef>
              <a:buNone/>
            </a:pPr>
            <a:r>
              <a:rPr lang="en-US" sz="1550" dirty="0" smtClean="0"/>
              <a:t>26  And the king commanded </a:t>
            </a:r>
            <a:r>
              <a:rPr lang="en-US" sz="1550" dirty="0" err="1" smtClean="0"/>
              <a:t>Jerahmeel</a:t>
            </a:r>
            <a:r>
              <a:rPr lang="en-US" sz="1550" dirty="0" smtClean="0"/>
              <a:t> the king's son, Seraiah the son of </a:t>
            </a:r>
            <a:r>
              <a:rPr lang="en-US" sz="1550" dirty="0" err="1" smtClean="0"/>
              <a:t>Azriel</a:t>
            </a:r>
            <a:r>
              <a:rPr lang="en-US" sz="1550" dirty="0" smtClean="0"/>
              <a:t>, and </a:t>
            </a:r>
            <a:r>
              <a:rPr lang="en-US" sz="1550" dirty="0" err="1" smtClean="0"/>
              <a:t>Shelemiah</a:t>
            </a:r>
            <a:r>
              <a:rPr lang="en-US" sz="1550" dirty="0" smtClean="0"/>
              <a:t> the son of </a:t>
            </a:r>
            <a:r>
              <a:rPr lang="en-US" sz="1550" dirty="0" err="1" smtClean="0"/>
              <a:t>Abdeel</a:t>
            </a:r>
            <a:r>
              <a:rPr lang="en-US" sz="1550" dirty="0" smtClean="0"/>
              <a:t>, to seize Baruch the scribe and Jeremiah the prophet, </a:t>
            </a:r>
            <a:r>
              <a:rPr lang="en-US" sz="1550" b="1" dirty="0" smtClean="0">
                <a:solidFill>
                  <a:srgbClr val="0000CC"/>
                </a:solidFill>
              </a:rPr>
              <a:t>but the LORD hid them.</a:t>
            </a:r>
          </a:p>
          <a:p>
            <a:pPr marL="0" indent="231775">
              <a:lnSpc>
                <a:spcPts val="1700"/>
              </a:lnSpc>
              <a:spcBef>
                <a:spcPts val="0"/>
              </a:spcBef>
              <a:buNone/>
            </a:pPr>
            <a:r>
              <a:rPr lang="en-US" sz="1550" dirty="0" smtClean="0"/>
              <a:t>27  Now after the king had burned the scroll with the words which Baruch had written at the instruction of Jeremiah, the word of the LORD came to Jeremiah, saying:</a:t>
            </a:r>
          </a:p>
          <a:p>
            <a:pPr marL="0" indent="231775">
              <a:lnSpc>
                <a:spcPts val="1700"/>
              </a:lnSpc>
              <a:spcBef>
                <a:spcPts val="0"/>
              </a:spcBef>
              <a:buNone/>
            </a:pPr>
            <a:r>
              <a:rPr lang="en-US" sz="1550" dirty="0" smtClean="0"/>
              <a:t>28  </a:t>
            </a:r>
            <a:r>
              <a:rPr lang="en-US" sz="1550" b="1" dirty="0" smtClean="0">
                <a:solidFill>
                  <a:srgbClr val="0000CC"/>
                </a:solidFill>
              </a:rPr>
              <a:t>"Take yet another scroll, and write on it all the former words that were in the first scroll which Jehoiakim the king of Judah has burned.</a:t>
            </a:r>
          </a:p>
          <a:p>
            <a:pPr marL="0" indent="231775">
              <a:lnSpc>
                <a:spcPts val="1700"/>
              </a:lnSpc>
              <a:spcBef>
                <a:spcPts val="0"/>
              </a:spcBef>
              <a:buNone/>
            </a:pPr>
            <a:r>
              <a:rPr lang="en-US" sz="1550" dirty="0" smtClean="0"/>
              <a:t>29  "And you shall say to Jehoiakim king of Judah, 'Thus says the LORD: "You have burned this scroll, saying, 'Why have you written in it that the king of Babylon will certainly come and destroy this land, and cause man and beast to cease from here?'"</a:t>
            </a:r>
          </a:p>
          <a:p>
            <a:pPr marL="0" indent="231775">
              <a:lnSpc>
                <a:spcPts val="1700"/>
              </a:lnSpc>
              <a:spcBef>
                <a:spcPts val="0"/>
              </a:spcBef>
              <a:buNone/>
            </a:pPr>
            <a:r>
              <a:rPr lang="en-US" sz="1550" dirty="0" smtClean="0"/>
              <a:t>30  'Therefore </a:t>
            </a:r>
            <a:r>
              <a:rPr lang="en-US" sz="1550" b="1" dirty="0" smtClean="0">
                <a:solidFill>
                  <a:srgbClr val="0000CC"/>
                </a:solidFill>
              </a:rPr>
              <a:t>thus says the LORD concerning Jehoiakim </a:t>
            </a:r>
            <a:r>
              <a:rPr lang="en-US" sz="1550" dirty="0" smtClean="0"/>
              <a:t>king of Judah: "He shall have no one to sit on the throne of David (contrast Rechabites in 35:19) , and </a:t>
            </a:r>
            <a:r>
              <a:rPr lang="en-US" sz="1550" b="1" dirty="0" smtClean="0">
                <a:solidFill>
                  <a:srgbClr val="0000CC"/>
                </a:solidFill>
              </a:rPr>
              <a:t>his dead body shall be cast out to the heat of the day and the frost of the night (why???)</a:t>
            </a:r>
          </a:p>
          <a:p>
            <a:pPr marL="0" indent="231775">
              <a:lnSpc>
                <a:spcPts val="1700"/>
              </a:lnSpc>
              <a:spcBef>
                <a:spcPts val="0"/>
              </a:spcBef>
              <a:buNone/>
            </a:pPr>
            <a:r>
              <a:rPr lang="en-US" sz="1550" dirty="0" smtClean="0"/>
              <a:t>31  "I will punish him, his family, and his servants for their iniquity; and I will bring on them, on the inhabitants of Jerusalem, and on the men of Judah all the doom that I have pronounced against them; but they did not heed."'"</a:t>
            </a:r>
          </a:p>
          <a:p>
            <a:pPr marL="0" indent="231775">
              <a:lnSpc>
                <a:spcPts val="1700"/>
              </a:lnSpc>
              <a:spcBef>
                <a:spcPts val="0"/>
              </a:spcBef>
              <a:buNone/>
            </a:pPr>
            <a:r>
              <a:rPr lang="en-US" sz="1550" dirty="0" smtClean="0"/>
              <a:t>32  Then Jeremiah took another scroll and gave it to Baruch the scribe, the son of </a:t>
            </a:r>
            <a:r>
              <a:rPr lang="en-US" sz="1550" dirty="0" err="1" smtClean="0"/>
              <a:t>Neriah</a:t>
            </a:r>
            <a:r>
              <a:rPr lang="en-US" sz="1550" dirty="0" smtClean="0"/>
              <a:t>, who wrote on it at the instruction of Jeremiah all the words of the book which Jehoiakim king of Judah had burned in the fire. </a:t>
            </a:r>
            <a:r>
              <a:rPr lang="en-US" sz="1550" b="1" dirty="0" smtClean="0">
                <a:solidFill>
                  <a:srgbClr val="7030A0"/>
                </a:solidFill>
              </a:rPr>
              <a:t>And besides, there were added to them many similar words.</a:t>
            </a:r>
            <a:endParaRPr lang="en-US" sz="1550" dirty="0" smtClean="0"/>
          </a:p>
        </p:txBody>
      </p:sp>
      <p:sp>
        <p:nvSpPr>
          <p:cNvPr id="4100" name="Text Box 5"/>
          <p:cNvSpPr txBox="1">
            <a:spLocks noChangeArrowheads="1"/>
          </p:cNvSpPr>
          <p:nvPr/>
        </p:nvSpPr>
        <p:spPr bwMode="auto">
          <a:xfrm>
            <a:off x="533400" y="563880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00B050"/>
                </a:solidFill>
                <a:latin typeface="Comic Sans MS" pitchFamily="66" charset="0"/>
              </a:rPr>
              <a:t>Why was </a:t>
            </a:r>
            <a:r>
              <a:rPr lang="en-US" sz="2400" b="1" dirty="0" err="1" smtClean="0">
                <a:solidFill>
                  <a:srgbClr val="00B050"/>
                </a:solidFill>
                <a:latin typeface="Comic Sans MS" pitchFamily="66" charset="0"/>
              </a:rPr>
              <a:t>Jehoiakim’s</a:t>
            </a:r>
            <a:r>
              <a:rPr lang="en-US" sz="2400" b="1" dirty="0" smtClean="0">
                <a:solidFill>
                  <a:srgbClr val="00B050"/>
                </a:solidFill>
                <a:latin typeface="Comic Sans MS" pitchFamily="66" charset="0"/>
              </a:rPr>
              <a:t> dead body cast out?</a:t>
            </a:r>
          </a:p>
        </p:txBody>
      </p:sp>
      <p:sp>
        <p:nvSpPr>
          <p:cNvPr id="6" name="Text Box 5"/>
          <p:cNvSpPr txBox="1">
            <a:spLocks noChangeArrowheads="1"/>
          </p:cNvSpPr>
          <p:nvPr/>
        </p:nvSpPr>
        <p:spPr bwMode="auto">
          <a:xfrm>
            <a:off x="533400" y="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00B050"/>
                </a:solidFill>
                <a:latin typeface="Comic Sans MS" pitchFamily="66" charset="0"/>
              </a:rPr>
              <a:t>Jehoiakim wanted to get Jeremiah &amp; Baruch</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1143000"/>
          </a:xfrm>
        </p:spPr>
        <p:txBody>
          <a:bodyPr>
            <a:normAutofit/>
          </a:bodyPr>
          <a:lstStyle/>
          <a:p>
            <a:pPr eaLnBrk="1" hangingPunct="1"/>
            <a:r>
              <a:rPr lang="en-US" sz="4800" b="1" dirty="0" err="1" smtClean="0">
                <a:solidFill>
                  <a:srgbClr val="0000CC"/>
                </a:solidFill>
              </a:rPr>
              <a:t>Jehoiakim</a:t>
            </a:r>
            <a:r>
              <a:rPr lang="en-US" sz="4800" b="1" dirty="0" smtClean="0">
                <a:solidFill>
                  <a:srgbClr val="0000CC"/>
                </a:solidFill>
              </a:rPr>
              <a:t> in the Timeline</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381000" y="5943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7030A0"/>
                </a:solidFill>
                <a:latin typeface="Comic Sans MS" pitchFamily="66" charset="0"/>
              </a:rPr>
              <a:t>He only reigns 11 years</a:t>
            </a:r>
            <a:endParaRPr lang="en-US" sz="4000" b="1" dirty="0">
              <a:solidFill>
                <a:srgbClr val="7030A0"/>
              </a:solidFill>
              <a:latin typeface="Comic Sans MS" pitchFamily="66" charset="0"/>
            </a:endParaRPr>
          </a:p>
        </p:txBody>
      </p:sp>
      <p:pic>
        <p:nvPicPr>
          <p:cNvPr id="32769" name="Picture 1"/>
          <p:cNvPicPr>
            <a:picLocks noChangeAspect="1" noChangeArrowheads="1"/>
          </p:cNvPicPr>
          <p:nvPr/>
        </p:nvPicPr>
        <p:blipFill>
          <a:blip r:embed="rId3" cstate="print"/>
          <a:srcRect l="33333" t="41333" r="19584" b="17333"/>
          <a:stretch>
            <a:fillRect/>
          </a:stretch>
        </p:blipFill>
        <p:spPr bwMode="auto">
          <a:xfrm>
            <a:off x="0" y="990600"/>
            <a:ext cx="9144000" cy="50170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685800"/>
            <a:ext cx="8229600" cy="914400"/>
          </a:xfrm>
        </p:spPr>
        <p:txBody>
          <a:bodyPr>
            <a:noAutofit/>
          </a:bodyPr>
          <a:lstStyle/>
          <a:p>
            <a:r>
              <a:rPr lang="en-US" sz="4800" b="1" dirty="0" smtClean="0">
                <a:solidFill>
                  <a:srgbClr val="663300"/>
                </a:solidFill>
              </a:rPr>
              <a:t>2 Chronicles 36:5-7 </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219200" y="1524000"/>
            <a:ext cx="6934200" cy="3657600"/>
          </a:xfrm>
        </p:spPr>
        <p:txBody>
          <a:bodyPr>
            <a:normAutofit fontScale="85000" lnSpcReduction="20000"/>
          </a:bodyPr>
          <a:lstStyle/>
          <a:p>
            <a:pPr marL="0" indent="231775">
              <a:buNone/>
            </a:pPr>
            <a:r>
              <a:rPr lang="en-US" dirty="0" smtClean="0"/>
              <a:t>5  </a:t>
            </a:r>
            <a:r>
              <a:rPr lang="en-US" dirty="0" err="1" smtClean="0"/>
              <a:t>Jehoiakim</a:t>
            </a:r>
            <a:r>
              <a:rPr lang="en-US" dirty="0" smtClean="0"/>
              <a:t> was twenty-five years old when he became king, and he reigned eleven years in Jerusalem. And he did evil in the sight of the LORD his God.</a:t>
            </a:r>
          </a:p>
          <a:p>
            <a:pPr marL="0" indent="231775">
              <a:buNone/>
            </a:pPr>
            <a:r>
              <a:rPr lang="en-US" dirty="0" smtClean="0"/>
              <a:t>6  Nebuchadnezzar king of Babylon came up against him </a:t>
            </a:r>
            <a:r>
              <a:rPr lang="en-US" b="1" i="1" dirty="0" smtClean="0">
                <a:solidFill>
                  <a:srgbClr val="7030A0"/>
                </a:solidFill>
              </a:rPr>
              <a:t>(during his 4</a:t>
            </a:r>
            <a:r>
              <a:rPr lang="en-US" b="1" i="1" baseline="30000" dirty="0" smtClean="0">
                <a:solidFill>
                  <a:srgbClr val="7030A0"/>
                </a:solidFill>
              </a:rPr>
              <a:t>th</a:t>
            </a:r>
            <a:r>
              <a:rPr lang="en-US" b="1" i="1" dirty="0" smtClean="0">
                <a:solidFill>
                  <a:srgbClr val="7030A0"/>
                </a:solidFill>
              </a:rPr>
              <a:t> year), </a:t>
            </a:r>
            <a:r>
              <a:rPr lang="en-US" dirty="0" smtClean="0"/>
              <a:t>and </a:t>
            </a:r>
            <a:r>
              <a:rPr lang="en-US" b="1" i="1" dirty="0" smtClean="0"/>
              <a:t>bound him in bronze fetters to carry him off to Babylon.</a:t>
            </a:r>
            <a:endParaRPr lang="en-US" dirty="0" smtClean="0"/>
          </a:p>
          <a:p>
            <a:pPr marL="0" indent="231775">
              <a:buNone/>
            </a:pPr>
            <a:r>
              <a:rPr lang="en-US" dirty="0" smtClean="0"/>
              <a:t>7  Nebuchadnezzar also carried off some of the articles from the house of the LORD to Babylon, and put them in his temple at Babylon.</a:t>
            </a:r>
            <a:endParaRPr lang="en-US" dirty="0"/>
          </a:p>
        </p:txBody>
      </p:sp>
      <p:sp>
        <p:nvSpPr>
          <p:cNvPr id="4100" name="Text Box 5"/>
          <p:cNvSpPr txBox="1">
            <a:spLocks noChangeArrowheads="1"/>
          </p:cNvSpPr>
          <p:nvPr/>
        </p:nvSpPr>
        <p:spPr bwMode="auto">
          <a:xfrm>
            <a:off x="762000" y="5181600"/>
            <a:ext cx="7467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Either </a:t>
            </a:r>
            <a:r>
              <a:rPr lang="en-US" sz="2800" b="1" dirty="0" err="1" smtClean="0">
                <a:solidFill>
                  <a:srgbClr val="0000CC"/>
                </a:solidFill>
                <a:latin typeface="Comic Sans MS" pitchFamily="66" charset="0"/>
              </a:rPr>
              <a:t>Jehoiakim</a:t>
            </a:r>
            <a:r>
              <a:rPr lang="en-US" sz="2800" b="1" dirty="0" smtClean="0">
                <a:solidFill>
                  <a:srgbClr val="0000CC"/>
                </a:solidFill>
                <a:latin typeface="Comic Sans MS" pitchFamily="66" charset="0"/>
              </a:rPr>
              <a:t> never went to Babylon, or he didn’t stay there very long</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ajor Events in Jeremiah's Lifetime - Timeline"/>
          <p:cNvPicPr>
            <a:picLocks noChangeAspect="1" noChangeArrowheads="1"/>
          </p:cNvPicPr>
          <p:nvPr/>
        </p:nvPicPr>
        <p:blipFill>
          <a:blip r:embed="rId2" cstate="print"/>
          <a:srcRect/>
          <a:stretch>
            <a:fillRect/>
          </a:stretch>
        </p:blipFill>
        <p:spPr bwMode="auto">
          <a:xfrm>
            <a:off x="304800" y="0"/>
            <a:ext cx="5122863" cy="6858000"/>
          </a:xfrm>
          <a:prstGeom prst="rect">
            <a:avLst/>
          </a:prstGeom>
          <a:noFill/>
          <a:ln w="9525">
            <a:noFill/>
            <a:miter lim="800000"/>
            <a:headEnd/>
            <a:tailEnd/>
          </a:ln>
        </p:spPr>
      </p:pic>
      <p:sp>
        <p:nvSpPr>
          <p:cNvPr id="3" name="Rectangle 2"/>
          <p:cNvSpPr>
            <a:spLocks noGrp="1" noChangeArrowheads="1"/>
          </p:cNvSpPr>
          <p:nvPr>
            <p:ph type="title"/>
          </p:nvPr>
        </p:nvSpPr>
        <p:spPr>
          <a:xfrm>
            <a:off x="4648200" y="1219200"/>
            <a:ext cx="4191000" cy="1828800"/>
          </a:xfrm>
        </p:spPr>
        <p:txBody>
          <a:bodyPr>
            <a:normAutofit fontScale="90000"/>
          </a:bodyPr>
          <a:lstStyle/>
          <a:p>
            <a:pPr eaLnBrk="1" hangingPunct="1"/>
            <a:r>
              <a:rPr lang="en-US" sz="3400" b="1" dirty="0" smtClean="0">
                <a:solidFill>
                  <a:srgbClr val="00B050"/>
                </a:solidFill>
                <a:latin typeface="Comic Sans MS" pitchFamily="66" charset="0"/>
              </a:rPr>
              <a:t>Nebuchadnezzar invaded during </a:t>
            </a:r>
            <a:r>
              <a:rPr lang="en-US" sz="3400" b="1" dirty="0" err="1" smtClean="0">
                <a:solidFill>
                  <a:srgbClr val="00B050"/>
                </a:solidFill>
                <a:latin typeface="Comic Sans MS" pitchFamily="66" charset="0"/>
              </a:rPr>
              <a:t>Jehoiakim’s</a:t>
            </a:r>
            <a:r>
              <a:rPr lang="en-US" sz="3400" b="1" dirty="0" smtClean="0">
                <a:solidFill>
                  <a:srgbClr val="00B050"/>
                </a:solidFill>
                <a:latin typeface="Comic Sans MS" pitchFamily="66" charset="0"/>
              </a:rPr>
              <a:t> 4</a:t>
            </a:r>
            <a:r>
              <a:rPr lang="en-US" sz="3400" b="1" baseline="30000" dirty="0" smtClean="0">
                <a:solidFill>
                  <a:srgbClr val="00B050"/>
                </a:solidFill>
                <a:latin typeface="Comic Sans MS" pitchFamily="66" charset="0"/>
              </a:rPr>
              <a:t>th</a:t>
            </a:r>
            <a:r>
              <a:rPr lang="en-US" sz="3400" b="1" dirty="0" smtClean="0">
                <a:solidFill>
                  <a:srgbClr val="00B050"/>
                </a:solidFill>
                <a:latin typeface="Comic Sans MS" pitchFamily="66" charset="0"/>
              </a:rPr>
              <a:t> year</a:t>
            </a:r>
          </a:p>
        </p:txBody>
      </p:sp>
      <p:sp>
        <p:nvSpPr>
          <p:cNvPr id="6" name="Rounded Rectangle 5"/>
          <p:cNvSpPr/>
          <p:nvPr/>
        </p:nvSpPr>
        <p:spPr>
          <a:xfrm>
            <a:off x="304800" y="2895600"/>
            <a:ext cx="5105400" cy="19050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txBox="1">
            <a:spLocks noChangeArrowheads="1"/>
          </p:cNvSpPr>
          <p:nvPr/>
        </p:nvSpPr>
        <p:spPr>
          <a:xfrm>
            <a:off x="5638800" y="3581400"/>
            <a:ext cx="3048000" cy="18288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7030A0"/>
                </a:solidFill>
                <a:effectLst/>
                <a:uLnTx/>
                <a:uFillTx/>
                <a:latin typeface="Comic Sans MS" pitchFamily="66" charset="0"/>
                <a:ea typeface="+mj-ea"/>
                <a:cs typeface="+mj-cs"/>
              </a:rPr>
              <a:t>But Jehoiakim stayed on as king till his 11</a:t>
            </a:r>
            <a:r>
              <a:rPr kumimoji="0" lang="en-US" sz="3400" b="1" i="0" u="none" strike="noStrike" kern="1200" cap="none" spc="0" normalizeH="0" baseline="30000" noProof="0" dirty="0" smtClean="0">
                <a:ln>
                  <a:noFill/>
                </a:ln>
                <a:solidFill>
                  <a:srgbClr val="7030A0"/>
                </a:solidFill>
                <a:effectLst/>
                <a:uLnTx/>
                <a:uFillTx/>
                <a:latin typeface="Comic Sans MS" pitchFamily="66" charset="0"/>
                <a:ea typeface="+mj-ea"/>
                <a:cs typeface="+mj-cs"/>
              </a:rPr>
              <a:t>th</a:t>
            </a:r>
            <a:r>
              <a:rPr kumimoji="0" lang="en-US" sz="3400" b="1" i="0" u="none" strike="noStrike" kern="1200" cap="none" spc="0" normalizeH="0" noProof="0" dirty="0" smtClean="0">
                <a:ln>
                  <a:noFill/>
                </a:ln>
                <a:solidFill>
                  <a:srgbClr val="7030A0"/>
                </a:solidFill>
                <a:effectLst/>
                <a:uLnTx/>
                <a:uFillTx/>
                <a:latin typeface="Comic Sans MS" pitchFamily="66" charset="0"/>
                <a:ea typeface="+mj-ea"/>
                <a:cs typeface="+mj-cs"/>
              </a:rPr>
              <a:t> year</a:t>
            </a:r>
            <a:endParaRPr kumimoji="0" lang="en-US" sz="3400" b="1" i="0" u="none" strike="noStrike" kern="1200" cap="none" spc="0" normalizeH="0" baseline="0" noProof="0" dirty="0" smtClean="0">
              <a:ln>
                <a:noFill/>
              </a:ln>
              <a:solidFill>
                <a:srgbClr val="7030A0"/>
              </a:solidFill>
              <a:effectLst/>
              <a:uLnTx/>
              <a:uFillTx/>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533400"/>
            <a:ext cx="8229600" cy="914400"/>
          </a:xfrm>
        </p:spPr>
        <p:txBody>
          <a:bodyPr>
            <a:noAutofit/>
          </a:bodyPr>
          <a:lstStyle/>
          <a:p>
            <a:r>
              <a:rPr lang="en-US" sz="4800" b="1" dirty="0" smtClean="0">
                <a:solidFill>
                  <a:srgbClr val="663300"/>
                </a:solidFill>
              </a:rPr>
              <a:t>Jeremiah 22:13-19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447800"/>
            <a:ext cx="7315200" cy="4343400"/>
          </a:xfrm>
        </p:spPr>
        <p:txBody>
          <a:bodyPr>
            <a:normAutofit/>
          </a:bodyPr>
          <a:lstStyle/>
          <a:p>
            <a:pPr marL="0" indent="231775">
              <a:lnSpc>
                <a:spcPts val="1800"/>
              </a:lnSpc>
              <a:spcBef>
                <a:spcPts val="0"/>
              </a:spcBef>
              <a:buNone/>
            </a:pPr>
            <a:r>
              <a:rPr lang="en-US" sz="1600" dirty="0" smtClean="0"/>
              <a:t>13  </a:t>
            </a:r>
            <a:r>
              <a:rPr lang="en-US" sz="1600" b="1" dirty="0" smtClean="0">
                <a:solidFill>
                  <a:srgbClr val="0000CC"/>
                </a:solidFill>
              </a:rPr>
              <a:t>"Woe to him who builds his house by unrighteousness and his chambers by injustice, who uses his neighbor's service without wages and gives him nothing for his work,</a:t>
            </a:r>
          </a:p>
          <a:p>
            <a:pPr marL="0" indent="231775">
              <a:lnSpc>
                <a:spcPts val="1800"/>
              </a:lnSpc>
              <a:spcBef>
                <a:spcPts val="0"/>
              </a:spcBef>
              <a:buNone/>
            </a:pPr>
            <a:r>
              <a:rPr lang="en-US" sz="1600" dirty="0" smtClean="0"/>
              <a:t>14  Who says, 'I will build myself a wide house with spacious chambers, and cut out windows for it, Paneling it with cedar and painting it with vermilion.'</a:t>
            </a:r>
          </a:p>
          <a:p>
            <a:pPr marL="0" indent="231775">
              <a:lnSpc>
                <a:spcPts val="1800"/>
              </a:lnSpc>
              <a:spcBef>
                <a:spcPts val="0"/>
              </a:spcBef>
              <a:buNone/>
            </a:pPr>
            <a:r>
              <a:rPr lang="en-US" sz="1600" dirty="0" smtClean="0"/>
              <a:t>15  "Shall you reign because you enclose yourself in cedar? Did not your father eat and drink, and do justice and righteousness? Then it was well with him.</a:t>
            </a:r>
          </a:p>
          <a:p>
            <a:pPr marL="0" indent="231775">
              <a:lnSpc>
                <a:spcPts val="1800"/>
              </a:lnSpc>
              <a:spcBef>
                <a:spcPts val="0"/>
              </a:spcBef>
              <a:buNone/>
            </a:pPr>
            <a:r>
              <a:rPr lang="en-US" sz="1600" dirty="0" smtClean="0"/>
              <a:t>16  He judged the cause of the poor and needy; then it was well. Was not this knowing Me?" says the LORD.</a:t>
            </a:r>
          </a:p>
          <a:p>
            <a:pPr marL="0" indent="231775">
              <a:lnSpc>
                <a:spcPts val="1800"/>
              </a:lnSpc>
              <a:spcBef>
                <a:spcPts val="0"/>
              </a:spcBef>
              <a:buNone/>
            </a:pPr>
            <a:r>
              <a:rPr lang="en-US" sz="1600" dirty="0" smtClean="0"/>
              <a:t>17  "Yet your eyes and your heart are for nothing but </a:t>
            </a:r>
            <a:r>
              <a:rPr lang="en-US" sz="1600" b="1" dirty="0" smtClean="0">
                <a:solidFill>
                  <a:srgbClr val="0000CC"/>
                </a:solidFill>
              </a:rPr>
              <a:t>your covetousness, for shedding innocent blood, and practicing oppression and violence."</a:t>
            </a:r>
          </a:p>
          <a:p>
            <a:pPr marL="0" indent="231775">
              <a:lnSpc>
                <a:spcPts val="1800"/>
              </a:lnSpc>
              <a:spcBef>
                <a:spcPts val="0"/>
              </a:spcBef>
              <a:buNone/>
            </a:pPr>
            <a:r>
              <a:rPr lang="en-US" sz="1600" dirty="0" smtClean="0"/>
              <a:t>18  Therefore thus says the LORD concerning Jehoiakim the son of Josiah, king of Judah: "They shall not lament for him, saying, 'Alas, my brother!' or 'Alas, my sister!' They shall not lament for him, saying, 'Alas, master!' or 'Alas, his glory!‘ (no one cared)</a:t>
            </a:r>
          </a:p>
          <a:p>
            <a:pPr marL="0" indent="231775">
              <a:lnSpc>
                <a:spcPts val="1800"/>
              </a:lnSpc>
              <a:spcBef>
                <a:spcPts val="0"/>
              </a:spcBef>
              <a:buNone/>
            </a:pPr>
            <a:r>
              <a:rPr lang="en-US" sz="1600" dirty="0" smtClean="0"/>
              <a:t>19  </a:t>
            </a:r>
            <a:r>
              <a:rPr lang="en-US" sz="1600" b="1" dirty="0" smtClean="0">
                <a:solidFill>
                  <a:srgbClr val="0000CC"/>
                </a:solidFill>
              </a:rPr>
              <a:t>He shall be buried with the burial of a donkey, dragged and cast out beyond the gates of Jerusalem.</a:t>
            </a:r>
          </a:p>
        </p:txBody>
      </p:sp>
      <p:sp>
        <p:nvSpPr>
          <p:cNvPr id="4100" name="Text Box 5"/>
          <p:cNvSpPr txBox="1">
            <a:spLocks noChangeArrowheads="1"/>
          </p:cNvSpPr>
          <p:nvPr/>
        </p:nvSpPr>
        <p:spPr bwMode="auto">
          <a:xfrm>
            <a:off x="457200" y="52578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7030A0"/>
                </a:solidFill>
                <a:latin typeface="Comic Sans MS" pitchFamily="66" charset="0"/>
              </a:rPr>
              <a:t>A fitting end for a rotten king!</a:t>
            </a:r>
          </a:p>
        </p:txBody>
      </p:sp>
      <p:sp>
        <p:nvSpPr>
          <p:cNvPr id="6" name="Text Box 5"/>
          <p:cNvSpPr txBox="1">
            <a:spLocks noChangeArrowheads="1"/>
          </p:cNvSpPr>
          <p:nvPr/>
        </p:nvSpPr>
        <p:spPr bwMode="auto">
          <a:xfrm>
            <a:off x="533400" y="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C00000"/>
                </a:solidFill>
                <a:latin typeface="Comic Sans MS" pitchFamily="66" charset="0"/>
              </a:rPr>
              <a:t>More about Jehoiakim</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a:t>
            </a:r>
            <a:r>
              <a:rPr lang="en-US" b="1" dirty="0" err="1" smtClean="0">
                <a:solidFill>
                  <a:schemeClr val="bg1"/>
                </a:solidFill>
                <a:latin typeface="EraserDust" pitchFamily="34" charset="0"/>
              </a:rPr>
              <a:t>Jehoiakim</a:t>
            </a:r>
            <a:r>
              <a:rPr lang="en-US" b="1" dirty="0" smtClean="0">
                <a:solidFill>
                  <a:schemeClr val="bg1"/>
                </a:solidFill>
                <a:latin typeface="EraserDust" pitchFamily="34" charset="0"/>
              </a:rPr>
              <a:t> </a:t>
            </a:r>
          </a:p>
        </p:txBody>
      </p:sp>
      <p:sp>
        <p:nvSpPr>
          <p:cNvPr id="4099" name="Rectangle 3"/>
          <p:cNvSpPr>
            <a:spLocks noGrp="1" noChangeArrowheads="1"/>
          </p:cNvSpPr>
          <p:nvPr>
            <p:ph type="body" idx="1"/>
          </p:nvPr>
        </p:nvSpPr>
        <p:spPr>
          <a:xfrm>
            <a:off x="609600" y="1143000"/>
            <a:ext cx="8001000" cy="5029200"/>
          </a:xfrm>
        </p:spPr>
        <p:txBody>
          <a:bodyPr>
            <a:normAutofit fontScale="92500" lnSpcReduction="10000"/>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Even if we have good parents, their characters may not rub off on us.</a:t>
            </a:r>
          </a:p>
          <a:p>
            <a:pPr lvl="0" hangingPunct="0"/>
            <a:r>
              <a:rPr lang="en-US" dirty="0" smtClean="0">
                <a:solidFill>
                  <a:srgbClr val="FFC000"/>
                </a:solidFill>
                <a:latin typeface="EraserDust" pitchFamily="34" charset="0"/>
              </a:rPr>
              <a:t>Don’t put our personal desires over the good of our family/ecclesia – we serve them, not they serve us!</a:t>
            </a:r>
          </a:p>
          <a:p>
            <a:pPr lvl="0" hangingPunct="0"/>
            <a:r>
              <a:rPr lang="en-US" dirty="0" smtClean="0">
                <a:solidFill>
                  <a:srgbClr val="FFC000"/>
                </a:solidFill>
                <a:latin typeface="EraserDust" pitchFamily="34" charset="0"/>
              </a:rPr>
              <a:t>Respect God’s word &amp; respond to it when we read it every day</a:t>
            </a:r>
          </a:p>
          <a:p>
            <a:pPr lvl="0" hangingPunct="0"/>
            <a:r>
              <a:rPr lang="en-US" dirty="0" smtClean="0">
                <a:solidFill>
                  <a:srgbClr val="FFC000"/>
                </a:solidFill>
                <a:latin typeface="EraserDust" pitchFamily="34" charset="0"/>
              </a:rPr>
              <a:t>Pick good friends and spend time with others who respect God’s word</a:t>
            </a:r>
          </a:p>
          <a:p>
            <a:pPr lvl="0" hangingPunct="0"/>
            <a:r>
              <a:rPr lang="en-US" dirty="0" smtClean="0">
                <a:solidFill>
                  <a:srgbClr val="FFC000"/>
                </a:solidFill>
                <a:latin typeface="EraserDust" pitchFamily="34" charset="0"/>
              </a:rPr>
              <a:t>Poor choices we make may not only affect ourselves, but our family and ecclesia</a:t>
            </a:r>
          </a:p>
          <a:p>
            <a:pPr eaLnBrk="1" hangingPunct="1">
              <a:lnSpc>
                <a:spcPct val="90000"/>
              </a:lnSpc>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4191000" cy="1981200"/>
          </a:xfrm>
          <a:prstGeom prst="rect">
            <a:avLst/>
          </a:prstGeom>
          <a:noFill/>
          <a:ln w="9525">
            <a:noFill/>
            <a:miter lim="800000"/>
            <a:headEnd/>
            <a:tailEnd/>
          </a:ln>
        </p:spPr>
        <p:txBody>
          <a:bodyPr anchor="ctr"/>
          <a:lstStyle/>
          <a:p>
            <a:pPr algn="ctr">
              <a:defRPr/>
            </a:pPr>
            <a:r>
              <a:rPr lang="en-US" sz="6600" b="1" kern="0" dirty="0" smtClean="0">
                <a:solidFill>
                  <a:srgbClr val="FF0000"/>
                </a:solidFill>
                <a:latin typeface="Comic Sans MS" pitchFamily="66" charset="0"/>
                <a:ea typeface="+mj-ea"/>
                <a:cs typeface="+mj-cs"/>
              </a:rPr>
              <a:t>Next: Exhort!</a:t>
            </a:r>
            <a:endParaRPr lang="en-US" sz="6600" b="1" kern="0" dirty="0">
              <a:solidFill>
                <a:srgbClr val="FF0000"/>
              </a:solidFill>
              <a:latin typeface="Comic Sans MS" pitchFamily="66" charset="0"/>
              <a:ea typeface="+mj-ea"/>
              <a:cs typeface="+mj-cs"/>
            </a:endParaRPr>
          </a:p>
        </p:txBody>
      </p:sp>
      <p:sp>
        <p:nvSpPr>
          <p:cNvPr id="7" name="Rectangle 2"/>
          <p:cNvSpPr txBox="1">
            <a:spLocks noChangeArrowheads="1"/>
          </p:cNvSpPr>
          <p:nvPr/>
        </p:nvSpPr>
        <p:spPr bwMode="auto">
          <a:xfrm>
            <a:off x="4267200" y="3505200"/>
            <a:ext cx="4648200" cy="2819400"/>
          </a:xfrm>
          <a:prstGeom prst="rect">
            <a:avLst/>
          </a:prstGeom>
          <a:noFill/>
          <a:ln w="9525">
            <a:noFill/>
            <a:miter lim="800000"/>
            <a:headEnd/>
            <a:tailEnd/>
          </a:ln>
        </p:spPr>
        <p:txBody>
          <a:bodyPr anchor="ctr"/>
          <a:lstStyle/>
          <a:p>
            <a:pPr algn="ctr">
              <a:lnSpc>
                <a:spcPts val="4800"/>
              </a:lnSpc>
              <a:defRPr/>
            </a:pPr>
            <a:r>
              <a:rPr lang="en-US" sz="4400" b="1" i="1" kern="0" dirty="0" smtClean="0">
                <a:solidFill>
                  <a:srgbClr val="0000CC"/>
                </a:solidFill>
                <a:latin typeface="Comic Sans MS" pitchFamily="66" charset="0"/>
                <a:ea typeface="+mj-ea"/>
                <a:cs typeface="+mj-cs"/>
              </a:rPr>
              <a:t>Exhort</a:t>
            </a:r>
            <a:r>
              <a:rPr lang="en-US" sz="4400" b="1" kern="0" dirty="0" smtClean="0">
                <a:solidFill>
                  <a:srgbClr val="0000CC"/>
                </a:solidFill>
                <a:latin typeface="Comic Sans MS" pitchFamily="66" charset="0"/>
                <a:ea typeface="+mj-ea"/>
                <a:cs typeface="+mj-cs"/>
              </a:rPr>
              <a:t>       </a:t>
            </a:r>
            <a:r>
              <a:rPr lang="en-US" sz="4400" b="1" kern="0" dirty="0" smtClean="0">
                <a:solidFill>
                  <a:srgbClr val="00B050"/>
                </a:solidFill>
                <a:latin typeface="Comic Sans MS" pitchFamily="66" charset="0"/>
                <a:ea typeface="+mj-ea"/>
                <a:cs typeface="+mj-cs"/>
              </a:rPr>
              <a:t>The Rechabites: </a:t>
            </a:r>
            <a:r>
              <a:rPr lang="en-US" sz="4400" b="1" kern="0" dirty="0" smtClean="0">
                <a:solidFill>
                  <a:srgbClr val="00B0F0"/>
                </a:solidFill>
                <a:latin typeface="Comic Sans MS" pitchFamily="66" charset="0"/>
                <a:ea typeface="+mj-ea"/>
                <a:cs typeface="+mj-cs"/>
              </a:rPr>
              <a:t>Obeying your Father</a:t>
            </a:r>
            <a:endParaRPr lang="en-US" sz="4400" b="1" kern="0" dirty="0">
              <a:solidFill>
                <a:srgbClr val="00B0F0"/>
              </a:solidFill>
              <a:latin typeface="Comic Sans MS" pitchFamily="66" charset="0"/>
              <a:ea typeface="+mj-ea"/>
              <a:cs typeface="+mj-cs"/>
            </a:endParaRPr>
          </a:p>
        </p:txBody>
      </p:sp>
      <p:pic>
        <p:nvPicPr>
          <p:cNvPr id="94210" name="Picture 2" descr="https://encrypted-tbn2.gstatic.com/images?q=tbn:ANd9GcTzEnfOMdSs-dhyD6mojpI8YK4rlZmxGEgas0gyuy31qddQfcsm"/>
          <p:cNvPicPr>
            <a:picLocks noChangeAspect="1" noChangeArrowheads="1"/>
          </p:cNvPicPr>
          <p:nvPr/>
        </p:nvPicPr>
        <p:blipFill>
          <a:blip r:embed="rId2" cstate="print"/>
          <a:srcRect/>
          <a:stretch>
            <a:fillRect/>
          </a:stretch>
        </p:blipFill>
        <p:spPr bwMode="auto">
          <a:xfrm>
            <a:off x="4172942" y="152400"/>
            <a:ext cx="4694833" cy="3124200"/>
          </a:xfrm>
          <a:prstGeom prst="rect">
            <a:avLst/>
          </a:prstGeom>
          <a:noFill/>
        </p:spPr>
      </p:pic>
      <p:pic>
        <p:nvPicPr>
          <p:cNvPr id="94212" name="Picture 4" descr="https://encrypted-tbn1.gstatic.com/images?q=tbn:ANd9GcTUv2f_skzFfNyzTZ6c4E1zFUCGxl6QDngFfeWyuKZqKu29EqcR"/>
          <p:cNvPicPr>
            <a:picLocks noChangeAspect="1" noChangeArrowheads="1"/>
          </p:cNvPicPr>
          <p:nvPr/>
        </p:nvPicPr>
        <p:blipFill>
          <a:blip r:embed="rId3" cstate="print"/>
          <a:srcRect/>
          <a:stretch>
            <a:fillRect/>
          </a:stretch>
        </p:blipFill>
        <p:spPr bwMode="auto">
          <a:xfrm>
            <a:off x="533400" y="2362200"/>
            <a:ext cx="3271033" cy="2057400"/>
          </a:xfrm>
          <a:prstGeom prst="rect">
            <a:avLst/>
          </a:prstGeom>
          <a:noFill/>
        </p:spPr>
      </p:pic>
      <p:pic>
        <p:nvPicPr>
          <p:cNvPr id="94214" name="Picture 6" descr="https://encrypted-tbn0.gstatic.com/images?q=tbn:ANd9GcQVmZR2Y3bj0-KBCoFVz29RMOVhEsJ63E7uwkuyeKpMIFNt3f3rUg"/>
          <p:cNvPicPr>
            <a:picLocks noChangeAspect="1" noChangeArrowheads="1"/>
          </p:cNvPicPr>
          <p:nvPr/>
        </p:nvPicPr>
        <p:blipFill>
          <a:blip r:embed="rId4" cstate="print"/>
          <a:srcRect/>
          <a:stretch>
            <a:fillRect/>
          </a:stretch>
        </p:blipFill>
        <p:spPr bwMode="auto">
          <a:xfrm>
            <a:off x="228600" y="5181600"/>
            <a:ext cx="4417094" cy="1295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905000"/>
            <a:ext cx="6324600" cy="3352800"/>
          </a:xfrm>
        </p:spPr>
        <p:txBody>
          <a:bodyPr>
            <a:normAutofit/>
          </a:bodyPr>
          <a:lstStyle/>
          <a:p>
            <a:pPr marL="0" indent="231775">
              <a:buNone/>
            </a:pPr>
            <a:r>
              <a:rPr lang="en-US" dirty="0" smtClean="0"/>
              <a:t> 17</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ajor Events in Jeremiah's Lifetime - Timeline"/>
          <p:cNvPicPr>
            <a:picLocks noChangeAspect="1" noChangeArrowheads="1"/>
          </p:cNvPicPr>
          <p:nvPr/>
        </p:nvPicPr>
        <p:blipFill>
          <a:blip r:embed="rId2" cstate="print"/>
          <a:srcRect/>
          <a:stretch>
            <a:fillRect/>
          </a:stretch>
        </p:blipFill>
        <p:spPr bwMode="auto">
          <a:xfrm>
            <a:off x="304800" y="0"/>
            <a:ext cx="5122863" cy="6858000"/>
          </a:xfrm>
          <a:prstGeom prst="rect">
            <a:avLst/>
          </a:prstGeom>
          <a:noFill/>
          <a:ln w="9525">
            <a:noFill/>
            <a:miter lim="800000"/>
            <a:headEnd/>
            <a:tailEnd/>
          </a:ln>
        </p:spPr>
      </p:pic>
      <p:sp>
        <p:nvSpPr>
          <p:cNvPr id="3" name="Rectangle 2"/>
          <p:cNvSpPr>
            <a:spLocks noGrp="1" noChangeArrowheads="1"/>
          </p:cNvSpPr>
          <p:nvPr>
            <p:ph type="title"/>
          </p:nvPr>
        </p:nvSpPr>
        <p:spPr>
          <a:xfrm>
            <a:off x="5638800" y="3048000"/>
            <a:ext cx="3276600" cy="1828800"/>
          </a:xfrm>
        </p:spPr>
        <p:txBody>
          <a:bodyPr>
            <a:normAutofit/>
          </a:bodyPr>
          <a:lstStyle/>
          <a:p>
            <a:pPr eaLnBrk="1" hangingPunct="1"/>
            <a:r>
              <a:rPr lang="en-US" sz="3400" b="1" dirty="0" smtClean="0">
                <a:solidFill>
                  <a:srgbClr val="00B050"/>
                </a:solidFill>
                <a:latin typeface="Comic Sans MS" pitchFamily="66" charset="0"/>
              </a:rPr>
              <a:t>Focus on the reign of </a:t>
            </a:r>
            <a:r>
              <a:rPr lang="en-US" sz="3400" b="1" dirty="0" err="1" smtClean="0">
                <a:solidFill>
                  <a:srgbClr val="00B050"/>
                </a:solidFill>
                <a:latin typeface="Comic Sans MS" pitchFamily="66" charset="0"/>
              </a:rPr>
              <a:t>Jehoiakim</a:t>
            </a:r>
            <a:endParaRPr lang="en-US" sz="3400" b="1" dirty="0" smtClean="0">
              <a:solidFill>
                <a:srgbClr val="00B050"/>
              </a:solidFill>
              <a:latin typeface="Comic Sans MS" pitchFamily="66" charset="0"/>
            </a:endParaRPr>
          </a:p>
        </p:txBody>
      </p:sp>
      <p:sp>
        <p:nvSpPr>
          <p:cNvPr id="4" name="Rectangle 2"/>
          <p:cNvSpPr txBox="1">
            <a:spLocks noChangeArrowheads="1"/>
          </p:cNvSpPr>
          <p:nvPr/>
        </p:nvSpPr>
        <p:spPr bwMode="auto">
          <a:xfrm>
            <a:off x="4800600" y="533400"/>
            <a:ext cx="4114800" cy="1447800"/>
          </a:xfrm>
          <a:prstGeom prst="rect">
            <a:avLst/>
          </a:prstGeom>
          <a:noFill/>
          <a:ln w="9525">
            <a:noFill/>
            <a:miter lim="800000"/>
            <a:headEnd/>
            <a:tailEnd/>
          </a:ln>
        </p:spPr>
        <p:txBody>
          <a:bodyPr anchor="ctr"/>
          <a:lstStyle/>
          <a:p>
            <a:pPr algn="ctr">
              <a:defRPr/>
            </a:pPr>
            <a:r>
              <a:rPr lang="en-US" sz="3400" b="1" kern="0" dirty="0">
                <a:solidFill>
                  <a:srgbClr val="0000CC"/>
                </a:solidFill>
                <a:latin typeface="Comic Sans MS" pitchFamily="66" charset="0"/>
                <a:ea typeface="+mj-ea"/>
                <a:cs typeface="+mj-cs"/>
              </a:rPr>
              <a:t>Many chapters are clumped around invasions</a:t>
            </a:r>
          </a:p>
        </p:txBody>
      </p:sp>
      <p:sp>
        <p:nvSpPr>
          <p:cNvPr id="6" name="Rounded Rectangle 5"/>
          <p:cNvSpPr/>
          <p:nvPr/>
        </p:nvSpPr>
        <p:spPr>
          <a:xfrm>
            <a:off x="304800" y="2895600"/>
            <a:ext cx="5105400" cy="19050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rmAutofit/>
          </a:bodyPr>
          <a:lstStyle/>
          <a:p>
            <a:pPr eaLnBrk="1" hangingPunct="1"/>
            <a:r>
              <a:rPr lang="en-US" sz="6600" b="1" dirty="0" smtClean="0">
                <a:solidFill>
                  <a:srgbClr val="FF0000"/>
                </a:solidFill>
              </a:rPr>
              <a:t>King </a:t>
            </a:r>
            <a:r>
              <a:rPr lang="en-US" sz="6600" b="1" dirty="0" err="1" smtClean="0">
                <a:solidFill>
                  <a:srgbClr val="FF0000"/>
                </a:solidFill>
              </a:rPr>
              <a:t>Jehoiakim</a:t>
            </a:r>
            <a:endParaRPr lang="en-US" sz="6600" b="1" dirty="0" smtClean="0">
              <a:solidFill>
                <a:srgbClr val="FF0000"/>
              </a:solidFill>
            </a:endParaRPr>
          </a:p>
        </p:txBody>
      </p:sp>
      <p:sp>
        <p:nvSpPr>
          <p:cNvPr id="4100" name="Text Box 5"/>
          <p:cNvSpPr txBox="1">
            <a:spLocks noChangeArrowheads="1"/>
          </p:cNvSpPr>
          <p:nvPr/>
        </p:nvSpPr>
        <p:spPr bwMode="auto">
          <a:xfrm>
            <a:off x="533400" y="56388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Lots of changes during his reign</a:t>
            </a:r>
            <a:endParaRPr lang="en-US" sz="4000" b="1" dirty="0">
              <a:solidFill>
                <a:srgbClr val="0000CC"/>
              </a:solidFill>
              <a:latin typeface="Comic Sans MS" pitchFamily="66" charset="0"/>
            </a:endParaRPr>
          </a:p>
        </p:txBody>
      </p:sp>
      <p:pic>
        <p:nvPicPr>
          <p:cNvPr id="30721" name="Picture 1"/>
          <p:cNvPicPr>
            <a:picLocks noChangeAspect="1" noChangeArrowheads="1"/>
          </p:cNvPicPr>
          <p:nvPr/>
        </p:nvPicPr>
        <p:blipFill>
          <a:blip r:embed="rId3" cstate="print"/>
          <a:srcRect l="10000" t="36000" r="41250" b="26667"/>
          <a:stretch>
            <a:fillRect/>
          </a:stretch>
        </p:blipFill>
        <p:spPr bwMode="auto">
          <a:xfrm>
            <a:off x="228600" y="990600"/>
            <a:ext cx="8915400" cy="4267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latin typeface="Comic Sans MS" pitchFamily="66" charset="0"/>
              </a:rPr>
              <a:t>Jeremiah 26:1-5</a:t>
            </a:r>
          </a:p>
        </p:txBody>
      </p:sp>
      <p:sp>
        <p:nvSpPr>
          <p:cNvPr id="4099" name="Rectangle 3"/>
          <p:cNvSpPr>
            <a:spLocks noGrp="1" noChangeArrowheads="1"/>
          </p:cNvSpPr>
          <p:nvPr>
            <p:ph type="body" idx="1"/>
          </p:nvPr>
        </p:nvSpPr>
        <p:spPr>
          <a:xfrm>
            <a:off x="990600" y="1524000"/>
            <a:ext cx="7162800" cy="4267200"/>
          </a:xfrm>
        </p:spPr>
        <p:txBody>
          <a:bodyPr>
            <a:normAutofit fontScale="55000" lnSpcReduction="20000"/>
          </a:bodyPr>
          <a:lstStyle/>
          <a:p>
            <a:pPr marL="0" indent="231775">
              <a:buNone/>
            </a:pPr>
            <a:r>
              <a:rPr lang="en-US" dirty="0" smtClean="0"/>
              <a:t>1  </a:t>
            </a:r>
            <a:r>
              <a:rPr lang="en-US" b="1" dirty="0" smtClean="0">
                <a:solidFill>
                  <a:srgbClr val="663300"/>
                </a:solidFill>
              </a:rPr>
              <a:t>In the beginning of the reign of Jehoiakim (probably 4</a:t>
            </a:r>
            <a:r>
              <a:rPr lang="en-US" b="1" baseline="30000" dirty="0" smtClean="0">
                <a:solidFill>
                  <a:srgbClr val="663300"/>
                </a:solidFill>
              </a:rPr>
              <a:t>th</a:t>
            </a:r>
            <a:r>
              <a:rPr lang="en-US" b="1" dirty="0" smtClean="0">
                <a:solidFill>
                  <a:srgbClr val="663300"/>
                </a:solidFill>
              </a:rPr>
              <a:t> year) </a:t>
            </a:r>
            <a:r>
              <a:rPr lang="en-US" dirty="0" smtClean="0"/>
              <a:t>the son of Josiah, king of Judah, this word came from the LORD, saying,</a:t>
            </a:r>
          </a:p>
          <a:p>
            <a:pPr marL="0" indent="231775">
              <a:buNone/>
            </a:pPr>
            <a:r>
              <a:rPr lang="en-US" dirty="0" smtClean="0"/>
              <a:t>2  "Thus says the LORD: 'Stand in the court of the LORD'S house, and speak to all the cities of Judah, which come to worship in the LORD'S house, all the words that I command you to speak to them. Do not diminish a word.</a:t>
            </a:r>
          </a:p>
          <a:p>
            <a:pPr marL="0" indent="231775">
              <a:buNone/>
            </a:pPr>
            <a:r>
              <a:rPr lang="en-US" b="1" dirty="0" smtClean="0">
                <a:solidFill>
                  <a:srgbClr val="7030A0"/>
                </a:solidFill>
              </a:rPr>
              <a:t>3  'Perhaps everyone will listen and turn from his evil way, that I may relent concerning the calamity which I purpose to bring on them because of the evil of their doings.'</a:t>
            </a:r>
          </a:p>
          <a:p>
            <a:pPr marL="0" indent="231775">
              <a:buNone/>
            </a:pPr>
            <a:r>
              <a:rPr lang="en-US" dirty="0" smtClean="0"/>
              <a:t>4  "And you shall say to them, 'Thus says the LORD: "If you will not listen to Me, to walk in My law which I have set before you,</a:t>
            </a:r>
          </a:p>
          <a:p>
            <a:pPr marL="0" indent="231775">
              <a:buNone/>
            </a:pPr>
            <a:r>
              <a:rPr lang="en-US" dirty="0" smtClean="0"/>
              <a:t>5  "to heed the words of My servants the prophets whom I sent to you, both rising up early and sending them (but you have not heeded),</a:t>
            </a:r>
          </a:p>
          <a:p>
            <a:pPr marL="0" indent="231775">
              <a:buNone/>
            </a:pPr>
            <a:r>
              <a:rPr lang="en-US" dirty="0" smtClean="0"/>
              <a:t>6  </a:t>
            </a:r>
            <a:r>
              <a:rPr lang="en-US" b="1" dirty="0" smtClean="0">
                <a:solidFill>
                  <a:srgbClr val="0000CC"/>
                </a:solidFill>
              </a:rPr>
              <a:t>"then I will make this house like Shiloh, and will make this city a curse to all the nations of the earth."'"</a:t>
            </a:r>
          </a:p>
          <a:p>
            <a:pPr marL="0" indent="231775">
              <a:buNone/>
            </a:pPr>
            <a:r>
              <a:rPr lang="en-US" dirty="0" smtClean="0"/>
              <a:t>7  So the priests and the prophets and all the people heard Jeremiah speaking these words in the house of the LORD.</a:t>
            </a:r>
          </a:p>
        </p:txBody>
      </p:sp>
      <p:sp>
        <p:nvSpPr>
          <p:cNvPr id="4100" name="Text Box 5"/>
          <p:cNvSpPr txBox="1">
            <a:spLocks noChangeArrowheads="1"/>
          </p:cNvSpPr>
          <p:nvPr/>
        </p:nvSpPr>
        <p:spPr bwMode="auto">
          <a:xfrm>
            <a:off x="533400" y="633478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God was still willing to show mercy!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Jeremiah 26:8-11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95400"/>
            <a:ext cx="7010400" cy="4724400"/>
          </a:xfrm>
        </p:spPr>
        <p:txBody>
          <a:bodyPr>
            <a:normAutofit fontScale="70000" lnSpcReduction="20000"/>
          </a:bodyPr>
          <a:lstStyle/>
          <a:p>
            <a:pPr marL="0" indent="231775">
              <a:buNone/>
            </a:pPr>
            <a:r>
              <a:rPr lang="en-US" dirty="0" smtClean="0"/>
              <a:t>8  Now it happened, when Jeremiah had made an end of speaking all that the LORD had commanded him to speak to all the people, that </a:t>
            </a:r>
            <a:r>
              <a:rPr lang="en-US" b="1" dirty="0" smtClean="0">
                <a:solidFill>
                  <a:srgbClr val="0000CC"/>
                </a:solidFill>
              </a:rPr>
              <a:t>the priests and the prophets and all the people seized him, saying, "You will surely die!</a:t>
            </a:r>
          </a:p>
          <a:p>
            <a:pPr marL="0" indent="231775">
              <a:buNone/>
            </a:pPr>
            <a:r>
              <a:rPr lang="en-US" dirty="0" smtClean="0"/>
              <a:t>9  "Why have you prophesied in the name of the LORD, saying, 'This house shall be like Shiloh, and this city shall be desolate, without an inhabitant'?" </a:t>
            </a:r>
            <a:r>
              <a:rPr lang="en-US" b="1" dirty="0" smtClean="0">
                <a:solidFill>
                  <a:srgbClr val="0000CC"/>
                </a:solidFill>
              </a:rPr>
              <a:t>And all the people were gathered against Jeremiah in the house of the LORD.</a:t>
            </a:r>
          </a:p>
          <a:p>
            <a:pPr marL="0" indent="231775">
              <a:buNone/>
            </a:pPr>
            <a:r>
              <a:rPr lang="en-US" dirty="0" smtClean="0"/>
              <a:t>10  When </a:t>
            </a:r>
            <a:r>
              <a:rPr lang="en-US" b="1" dirty="0" smtClean="0">
                <a:solidFill>
                  <a:srgbClr val="0000CC"/>
                </a:solidFill>
              </a:rPr>
              <a:t>the princes of Judah </a:t>
            </a:r>
            <a:r>
              <a:rPr lang="en-US" dirty="0" smtClean="0"/>
              <a:t>heard these things, they came up from the king's house to the house of the LORD and </a:t>
            </a:r>
            <a:r>
              <a:rPr lang="en-US" b="1" dirty="0" smtClean="0">
                <a:solidFill>
                  <a:srgbClr val="0000CC"/>
                </a:solidFill>
              </a:rPr>
              <a:t>sat down in the entry of the New Gate of the LORD'S house.</a:t>
            </a:r>
          </a:p>
          <a:p>
            <a:pPr marL="0" indent="231775">
              <a:buNone/>
            </a:pPr>
            <a:r>
              <a:rPr lang="en-US" dirty="0" smtClean="0"/>
              <a:t>11  And </a:t>
            </a:r>
            <a:r>
              <a:rPr lang="en-US" b="1" dirty="0" smtClean="0">
                <a:solidFill>
                  <a:srgbClr val="0000CC"/>
                </a:solidFill>
              </a:rPr>
              <a:t>the priests and the prophets </a:t>
            </a:r>
            <a:r>
              <a:rPr lang="en-US" dirty="0" smtClean="0"/>
              <a:t>spoke to the princes and all the people, saying, </a:t>
            </a:r>
            <a:r>
              <a:rPr lang="en-US" b="1" dirty="0" smtClean="0">
                <a:solidFill>
                  <a:srgbClr val="FF0000"/>
                </a:solidFill>
              </a:rPr>
              <a:t>"This man deserves to die! </a:t>
            </a:r>
            <a:r>
              <a:rPr lang="en-US" dirty="0" smtClean="0"/>
              <a:t>For he has prophesied against this city, as you have heard with your ears.”</a:t>
            </a:r>
          </a:p>
        </p:txBody>
      </p:sp>
      <p:sp>
        <p:nvSpPr>
          <p:cNvPr id="4100" name="Text Box 5"/>
          <p:cNvSpPr txBox="1">
            <a:spLocks noChangeArrowheads="1"/>
          </p:cNvSpPr>
          <p:nvPr/>
        </p:nvSpPr>
        <p:spPr bwMode="auto">
          <a:xfrm>
            <a:off x="457200" y="5561737"/>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 Court is in session!</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609600"/>
            <a:ext cx="8229600" cy="914400"/>
          </a:xfrm>
        </p:spPr>
        <p:txBody>
          <a:bodyPr>
            <a:noAutofit/>
          </a:bodyPr>
          <a:lstStyle/>
          <a:p>
            <a:r>
              <a:rPr lang="en-US" sz="4800" b="1" dirty="0" smtClean="0">
                <a:solidFill>
                  <a:srgbClr val="663300"/>
                </a:solidFill>
              </a:rPr>
              <a:t>Jeremiah 26:12-16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495800"/>
          </a:xfrm>
        </p:spPr>
        <p:txBody>
          <a:bodyPr>
            <a:normAutofit fontScale="70000" lnSpcReduction="20000"/>
          </a:bodyPr>
          <a:lstStyle/>
          <a:p>
            <a:pPr marL="0" indent="231775">
              <a:buNone/>
            </a:pPr>
            <a:r>
              <a:rPr lang="en-US" dirty="0" smtClean="0"/>
              <a:t>12  Then </a:t>
            </a:r>
            <a:r>
              <a:rPr lang="en-US" b="1" dirty="0" smtClean="0">
                <a:solidFill>
                  <a:srgbClr val="0000CC"/>
                </a:solidFill>
              </a:rPr>
              <a:t>Jeremiah spoke </a:t>
            </a:r>
            <a:r>
              <a:rPr lang="en-US" b="1" i="1" dirty="0" smtClean="0">
                <a:solidFill>
                  <a:srgbClr val="663300"/>
                </a:solidFill>
              </a:rPr>
              <a:t>(his defense!) </a:t>
            </a:r>
            <a:r>
              <a:rPr lang="en-US" dirty="0" smtClean="0"/>
              <a:t>to all the princes and all the people, saying: "The LORD sent me to prophesy against this house and against this city with all the words that you have heard.</a:t>
            </a:r>
          </a:p>
          <a:p>
            <a:pPr marL="0" indent="231775">
              <a:buNone/>
            </a:pPr>
            <a:r>
              <a:rPr lang="en-US" dirty="0" smtClean="0"/>
              <a:t>13  "Now therefore, amend your ways and your doings, and obey the voice of the LORD your God; </a:t>
            </a:r>
            <a:r>
              <a:rPr lang="en-US" b="1" dirty="0" smtClean="0">
                <a:solidFill>
                  <a:srgbClr val="7030A0"/>
                </a:solidFill>
              </a:rPr>
              <a:t>then the LORD will relent concerning the doom that He has pronounced against you.</a:t>
            </a:r>
          </a:p>
          <a:p>
            <a:pPr marL="0" indent="231775">
              <a:buNone/>
            </a:pPr>
            <a:r>
              <a:rPr lang="en-US" dirty="0" smtClean="0"/>
              <a:t>14  "As for me, here I am, in your hand; do with me as seems good and proper to you.</a:t>
            </a:r>
          </a:p>
          <a:p>
            <a:pPr marL="0" indent="231775">
              <a:buNone/>
            </a:pPr>
            <a:r>
              <a:rPr lang="en-US" dirty="0" smtClean="0"/>
              <a:t>15  "But know for certain that if you put me to death, you will surely bring innocent blood on yourselves, on this city, and on its inhabitants; for truly the LORD has sent me to you to speak all these words in your hearing.”</a:t>
            </a:r>
          </a:p>
        </p:txBody>
      </p:sp>
      <p:sp>
        <p:nvSpPr>
          <p:cNvPr id="4100" name="Text Box 5"/>
          <p:cNvSpPr txBox="1">
            <a:spLocks noChangeArrowheads="1"/>
          </p:cNvSpPr>
          <p:nvPr/>
        </p:nvSpPr>
        <p:spPr bwMode="auto">
          <a:xfrm>
            <a:off x="533400" y="54864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Jeremiah declared God’s message!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609600"/>
            <a:ext cx="8229600" cy="914400"/>
          </a:xfrm>
        </p:spPr>
        <p:txBody>
          <a:bodyPr>
            <a:noAutofit/>
          </a:bodyPr>
          <a:lstStyle/>
          <a:p>
            <a:r>
              <a:rPr lang="en-US" sz="4800" b="1" dirty="0" smtClean="0">
                <a:solidFill>
                  <a:srgbClr val="663300"/>
                </a:solidFill>
              </a:rPr>
              <a:t>Jeremiah 26:16-19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495800"/>
          </a:xfrm>
        </p:spPr>
        <p:txBody>
          <a:bodyPr>
            <a:normAutofit fontScale="70000" lnSpcReduction="20000"/>
          </a:bodyPr>
          <a:lstStyle/>
          <a:p>
            <a:pPr marL="0" indent="231775">
              <a:buNone/>
            </a:pPr>
            <a:r>
              <a:rPr lang="en-US" dirty="0" smtClean="0"/>
              <a:t>16  So </a:t>
            </a:r>
            <a:r>
              <a:rPr lang="en-US" b="1" dirty="0" smtClean="0">
                <a:solidFill>
                  <a:srgbClr val="663300"/>
                </a:solidFill>
              </a:rPr>
              <a:t>the princes and all the people </a:t>
            </a:r>
            <a:r>
              <a:rPr lang="en-US" dirty="0" smtClean="0"/>
              <a:t>said to </a:t>
            </a:r>
            <a:r>
              <a:rPr lang="en-US" b="1" dirty="0" smtClean="0">
                <a:solidFill>
                  <a:srgbClr val="FF0000"/>
                </a:solidFill>
              </a:rPr>
              <a:t>the priests and the prophets</a:t>
            </a:r>
            <a:r>
              <a:rPr lang="en-US" dirty="0" smtClean="0"/>
              <a:t>, </a:t>
            </a:r>
            <a:r>
              <a:rPr lang="en-US" b="1" dirty="0" smtClean="0">
                <a:solidFill>
                  <a:srgbClr val="0000CC"/>
                </a:solidFill>
              </a:rPr>
              <a:t>"This man does not deserve to die. For he has spoken to us in the name of the LORD our God."</a:t>
            </a:r>
          </a:p>
          <a:p>
            <a:pPr marL="0" indent="231775">
              <a:buNone/>
            </a:pPr>
            <a:r>
              <a:rPr lang="en-US" dirty="0" smtClean="0"/>
              <a:t>17  Then </a:t>
            </a:r>
            <a:r>
              <a:rPr lang="en-US" b="1" dirty="0" smtClean="0">
                <a:solidFill>
                  <a:srgbClr val="663300"/>
                </a:solidFill>
              </a:rPr>
              <a:t>certain of the elders of the land </a:t>
            </a:r>
            <a:r>
              <a:rPr lang="en-US" dirty="0" smtClean="0"/>
              <a:t>rose up and spoke to all the assembly of the people, saying:</a:t>
            </a:r>
          </a:p>
          <a:p>
            <a:pPr marL="0" indent="231775">
              <a:buNone/>
            </a:pPr>
            <a:r>
              <a:rPr lang="en-US" dirty="0" smtClean="0"/>
              <a:t>18  "</a:t>
            </a:r>
            <a:r>
              <a:rPr lang="en-US" b="1" dirty="0" smtClean="0">
                <a:solidFill>
                  <a:srgbClr val="663300"/>
                </a:solidFill>
              </a:rPr>
              <a:t>Micah of </a:t>
            </a:r>
            <a:r>
              <a:rPr lang="en-US" b="1" dirty="0" err="1" smtClean="0">
                <a:solidFill>
                  <a:srgbClr val="663300"/>
                </a:solidFill>
              </a:rPr>
              <a:t>Moresheth</a:t>
            </a:r>
            <a:r>
              <a:rPr lang="en-US" b="1" dirty="0" smtClean="0">
                <a:solidFill>
                  <a:srgbClr val="663300"/>
                </a:solidFill>
              </a:rPr>
              <a:t> </a:t>
            </a:r>
            <a:r>
              <a:rPr lang="en-US" dirty="0" smtClean="0"/>
              <a:t>prophesied in the days of Hezekiah king of Judah, and spoke to all the people of Judah, saying, 'Thus says the LORD of hosts: "Zion shall be plowed like a field, Jerusalem shall become heaps of ruins, and the mountain of the temple like the bare hills of the forest." '</a:t>
            </a:r>
          </a:p>
          <a:p>
            <a:pPr marL="0" indent="231775">
              <a:buNone/>
            </a:pPr>
            <a:r>
              <a:rPr lang="en-US" dirty="0" smtClean="0"/>
              <a:t>19  "Did Hezekiah king of Judah and all Judah ever put him to death? Did he not fear the LORD and seek the LORD'S favor? And the Lord relented concerning the doom which He had pronounced against them. But we are doing great evil against ourselves.”</a:t>
            </a:r>
          </a:p>
          <a:p>
            <a:pPr marL="0" indent="231775">
              <a:buNone/>
            </a:pPr>
            <a:endParaRPr lang="en-US" dirty="0" smtClean="0"/>
          </a:p>
        </p:txBody>
      </p:sp>
      <p:sp>
        <p:nvSpPr>
          <p:cNvPr id="4100" name="Text Box 5"/>
          <p:cNvSpPr txBox="1">
            <a:spLocks noChangeArrowheads="1"/>
          </p:cNvSpPr>
          <p:nvPr/>
        </p:nvSpPr>
        <p:spPr bwMode="auto">
          <a:xfrm>
            <a:off x="381000" y="571500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0000CC"/>
                </a:solidFill>
                <a:latin typeface="Comic Sans MS" pitchFamily="66" charset="0"/>
              </a:rPr>
              <a:t>These people came to Jeremiah’s defense!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3362</Words>
  <Application>Microsoft Office PowerPoint</Application>
  <PresentationFormat>On-screen Show (4:3)</PresentationFormat>
  <Paragraphs>241</Paragraphs>
  <Slides>37</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Comic Sans MS</vt:lpstr>
      <vt:lpstr>EraserDust</vt:lpstr>
      <vt:lpstr>Office Theme</vt:lpstr>
      <vt:lpstr>Jeremiah</vt:lpstr>
      <vt:lpstr>King Josiah’s Descendants</vt:lpstr>
      <vt:lpstr>Jehoiakim in the Timeline</vt:lpstr>
      <vt:lpstr>Focus on the reign of Jehoiakim</vt:lpstr>
      <vt:lpstr>King Jehoiakim</vt:lpstr>
      <vt:lpstr>Jeremiah 26:1-5</vt:lpstr>
      <vt:lpstr>Jeremiah 26:8-11</vt:lpstr>
      <vt:lpstr>Jeremiah 26:12-16</vt:lpstr>
      <vt:lpstr>Jeremiah 26:16-19</vt:lpstr>
      <vt:lpstr>Micah 3 (in days of Hezekiah)</vt:lpstr>
      <vt:lpstr>Micah 3:9-12</vt:lpstr>
      <vt:lpstr>Jeremiah 26:20-24</vt:lpstr>
      <vt:lpstr>Jeremiah 36</vt:lpstr>
      <vt:lpstr>4th Year of Jehoiakim (Jer 36) </vt:lpstr>
      <vt:lpstr>Reading God’s word might change the people</vt:lpstr>
      <vt:lpstr>Baruch: Son of Neriah </vt:lpstr>
      <vt:lpstr>PowerPoint Presentation</vt:lpstr>
      <vt:lpstr>Baruch: Son of Neriah </vt:lpstr>
      <vt:lpstr>Baruch’s Depression (Jer 45)</vt:lpstr>
      <vt:lpstr>Jeremiah 45:1-5</vt:lpstr>
      <vt:lpstr>Baruch’s Depression (Jer 45)</vt:lpstr>
      <vt:lpstr>Baruch reads the scroll (Jer 36)</vt:lpstr>
      <vt:lpstr>King Jehoiakim’s response to God’s prophecies </vt:lpstr>
      <vt:lpstr>PowerPoint Presentation</vt:lpstr>
      <vt:lpstr>The Power of the Word</vt:lpstr>
      <vt:lpstr>The Power of the Word</vt:lpstr>
      <vt:lpstr>The Power of the Word</vt:lpstr>
      <vt:lpstr>The unbelievable irony!</vt:lpstr>
      <vt:lpstr>Jeremiah 36:26-32</vt:lpstr>
      <vt:lpstr>2 Chronicles 36:5-7 </vt:lpstr>
      <vt:lpstr>Nebuchadnezzar invaded during Jehoiakim’s 4th year</vt:lpstr>
      <vt:lpstr>Jeremiah 22:13-19</vt:lpstr>
      <vt:lpstr>Lessons from Jehoiakim </vt:lpstr>
      <vt:lpstr>PowerPoint Presentation</vt:lpstr>
      <vt:lpstr>PowerPoint Presentation</vt:lpstr>
      <vt:lpstr>2</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62</cp:revision>
  <dcterms:created xsi:type="dcterms:W3CDTF">2010-08-16T17:29:37Z</dcterms:created>
  <dcterms:modified xsi:type="dcterms:W3CDTF">2013-04-15T23:31:40Z</dcterms:modified>
</cp:coreProperties>
</file>