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05" r:id="rId2"/>
    <p:sldId id="277" r:id="rId3"/>
    <p:sldId id="278" r:id="rId4"/>
    <p:sldId id="279" r:id="rId5"/>
    <p:sldId id="280" r:id="rId6"/>
    <p:sldId id="309" r:id="rId7"/>
    <p:sldId id="311" r:id="rId8"/>
    <p:sldId id="318" r:id="rId9"/>
    <p:sldId id="319" r:id="rId10"/>
    <p:sldId id="310" r:id="rId11"/>
    <p:sldId id="281" r:id="rId12"/>
    <p:sldId id="282" r:id="rId13"/>
    <p:sldId id="312" r:id="rId14"/>
    <p:sldId id="313" r:id="rId15"/>
    <p:sldId id="314" r:id="rId16"/>
    <p:sldId id="283" r:id="rId17"/>
    <p:sldId id="284" r:id="rId18"/>
    <p:sldId id="285" r:id="rId19"/>
    <p:sldId id="358" r:id="rId20"/>
    <p:sldId id="324"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61" r:id="rId53"/>
    <p:sldId id="357" r:id="rId54"/>
    <p:sldId id="359" r:id="rId55"/>
    <p:sldId id="30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80"/>
    <a:srgbClr val="6633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48708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411437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75937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223907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14299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1216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224994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34893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72489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80624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9543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462989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4701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313969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2288911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90802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70898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3228367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9141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3193800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1003130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271618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279154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1746685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4026523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154571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2843727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1573212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3996586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838623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1232796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3625241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132948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430823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103163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4268775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2698955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2597763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1730640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2245896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692365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51</a:t>
            </a:fld>
            <a:endParaRPr lang="en-US"/>
          </a:p>
        </p:txBody>
      </p:sp>
    </p:spTree>
    <p:extLst>
      <p:ext uri="{BB962C8B-B14F-4D97-AF65-F5344CB8AC3E}">
        <p14:creationId xmlns:p14="http://schemas.microsoft.com/office/powerpoint/2010/main" val="2438923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53</a:t>
            </a:fld>
            <a:endParaRPr lang="en-US"/>
          </a:p>
        </p:txBody>
      </p:sp>
    </p:spTree>
    <p:extLst>
      <p:ext uri="{BB962C8B-B14F-4D97-AF65-F5344CB8AC3E}">
        <p14:creationId xmlns:p14="http://schemas.microsoft.com/office/powerpoint/2010/main" val="2167073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307794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5075693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124714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16990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1841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79581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93522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4/4/2013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4267200" cy="1470025"/>
          </a:xfrm>
        </p:spPr>
        <p:txBody>
          <a:bodyPr/>
          <a:lstStyle/>
          <a:p>
            <a:pPr eaLnBrk="1" hangingPunct="1"/>
            <a:r>
              <a:rPr lang="en-US" sz="6600" b="1" dirty="0" smtClean="0">
                <a:solidFill>
                  <a:srgbClr val="FF3300"/>
                </a:solidFill>
              </a:rPr>
              <a:t>Jeremiah</a:t>
            </a:r>
          </a:p>
        </p:txBody>
      </p:sp>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838200"/>
            <a:ext cx="4191000" cy="14478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Change before the end begins</a:t>
            </a:r>
            <a:endParaRPr lang="en-US" sz="4400" b="1" kern="0" dirty="0">
              <a:solidFill>
                <a:srgbClr val="0000CC"/>
              </a:solidFill>
              <a:latin typeface="Comic Sans MS" pitchFamily="66" charset="0"/>
              <a:ea typeface="+mj-ea"/>
              <a:cs typeface="+mj-cs"/>
            </a:endParaRPr>
          </a:p>
        </p:txBody>
      </p:sp>
      <p:pic>
        <p:nvPicPr>
          <p:cNvPr id="5122" name="Picture 2" descr="https://encrypted-tbn1.google.com/images?q=tbn:ANd9GcSoEf2vsEAkgk09EAXk-68V-_LC-fmYQFx7M4bVr7NymJmI3K6isw"/>
          <p:cNvPicPr>
            <a:picLocks noChangeAspect="1" noChangeArrowheads="1"/>
          </p:cNvPicPr>
          <p:nvPr/>
        </p:nvPicPr>
        <p:blipFill>
          <a:blip r:embed="rId3" cstate="print"/>
          <a:srcRect/>
          <a:stretch>
            <a:fillRect/>
          </a:stretch>
        </p:blipFill>
        <p:spPr bwMode="auto">
          <a:xfrm>
            <a:off x="4419600" y="304800"/>
            <a:ext cx="4447386" cy="2895600"/>
          </a:xfrm>
          <a:prstGeom prst="rect">
            <a:avLst/>
          </a:prstGeom>
          <a:noFill/>
        </p:spPr>
      </p:pic>
      <p:sp>
        <p:nvSpPr>
          <p:cNvPr id="7" name="Rectangle 2"/>
          <p:cNvSpPr txBox="1">
            <a:spLocks noChangeArrowheads="1"/>
          </p:cNvSpPr>
          <p:nvPr/>
        </p:nvSpPr>
        <p:spPr bwMode="auto">
          <a:xfrm>
            <a:off x="4191000" y="3581400"/>
            <a:ext cx="47244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Class 5:       The </a:t>
            </a:r>
            <a:r>
              <a:rPr lang="en-US" sz="4400" b="1" kern="0" dirty="0" err="1" smtClean="0">
                <a:solidFill>
                  <a:srgbClr val="00B050"/>
                </a:solidFill>
                <a:latin typeface="Comic Sans MS" pitchFamily="66" charset="0"/>
                <a:ea typeface="+mj-ea"/>
                <a:cs typeface="+mj-cs"/>
              </a:rPr>
              <a:t>Rechabites</a:t>
            </a:r>
            <a:r>
              <a:rPr lang="en-US" sz="4400" b="1" kern="0" dirty="0" smtClean="0">
                <a:solidFill>
                  <a:srgbClr val="00B050"/>
                </a:solidFill>
                <a:latin typeface="Comic Sans MS" pitchFamily="66" charset="0"/>
                <a:ea typeface="+mj-ea"/>
                <a:cs typeface="+mj-cs"/>
              </a:rPr>
              <a:t>: a lesson in faithfulness</a:t>
            </a:r>
            <a:endParaRPr lang="en-US" sz="44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705600" cy="914400"/>
          </a:xfrm>
        </p:spPr>
        <p:txBody>
          <a:bodyPr>
            <a:normAutofit/>
          </a:bodyPr>
          <a:lstStyle/>
          <a:p>
            <a:r>
              <a:rPr lang="en-US" sz="4900" b="1" dirty="0" smtClean="0">
                <a:solidFill>
                  <a:srgbClr val="FF0000"/>
                </a:solidFill>
              </a:rPr>
              <a:t>Tracing the </a:t>
            </a:r>
            <a:r>
              <a:rPr lang="en-US" sz="4900" b="1" dirty="0" err="1" smtClean="0">
                <a:solidFill>
                  <a:srgbClr val="FF0000"/>
                </a:solidFill>
              </a:rPr>
              <a:t>Rechabites</a:t>
            </a:r>
            <a:endParaRPr lang="en-US" sz="4000" b="1" dirty="0" smtClean="0">
              <a:solidFill>
                <a:srgbClr val="00B0F0"/>
              </a:solidFill>
            </a:endParaRPr>
          </a:p>
        </p:txBody>
      </p:sp>
      <p:sp>
        <p:nvSpPr>
          <p:cNvPr id="4099" name="Rectangle 3"/>
          <p:cNvSpPr>
            <a:spLocks noGrp="1" noChangeArrowheads="1"/>
          </p:cNvSpPr>
          <p:nvPr>
            <p:ph type="body" idx="1"/>
          </p:nvPr>
        </p:nvSpPr>
        <p:spPr>
          <a:xfrm>
            <a:off x="228600" y="838200"/>
            <a:ext cx="8686800" cy="5029200"/>
          </a:xfrm>
        </p:spPr>
        <p:txBody>
          <a:bodyPr>
            <a:normAutofit fontScale="62500" lnSpcReduction="20000"/>
          </a:bodyPr>
          <a:lstStyle/>
          <a:p>
            <a:pPr>
              <a:spcBef>
                <a:spcPts val="0"/>
              </a:spcBef>
              <a:buNone/>
              <a:tabLst>
                <a:tab pos="798513" algn="l"/>
              </a:tabLst>
            </a:pPr>
            <a:r>
              <a:rPr lang="en-US" b="1" dirty="0" smtClean="0">
                <a:solidFill>
                  <a:srgbClr val="0000CC"/>
                </a:solidFill>
              </a:rPr>
              <a:t>Jer 35  </a:t>
            </a:r>
            <a:r>
              <a:rPr lang="en-US" dirty="0" smtClean="0"/>
              <a:t>The Example of the </a:t>
            </a:r>
            <a:r>
              <a:rPr lang="en-US" dirty="0" err="1" smtClean="0"/>
              <a:t>Rechabites</a:t>
            </a:r>
            <a:r>
              <a:rPr lang="en-US" dirty="0" smtClean="0"/>
              <a:t>!  </a:t>
            </a:r>
          </a:p>
          <a:p>
            <a:pPr>
              <a:spcBef>
                <a:spcPts val="0"/>
              </a:spcBef>
              <a:buNone/>
              <a:tabLst>
                <a:tab pos="798513" algn="l"/>
              </a:tabLst>
            </a:pPr>
            <a:r>
              <a:rPr lang="en-US" dirty="0" smtClean="0"/>
              <a:t> 		Brings </a:t>
            </a:r>
            <a:r>
              <a:rPr lang="en-US" dirty="0" err="1" smtClean="0"/>
              <a:t>Rechabites</a:t>
            </a:r>
            <a:r>
              <a:rPr lang="en-US" dirty="0" smtClean="0"/>
              <a:t> into temple chamber</a:t>
            </a:r>
          </a:p>
          <a:p>
            <a:pPr>
              <a:spcBef>
                <a:spcPts val="0"/>
              </a:spcBef>
              <a:buNone/>
              <a:tabLst>
                <a:tab pos="798513" algn="l"/>
              </a:tabLst>
            </a:pPr>
            <a:r>
              <a:rPr lang="en-US" dirty="0" smtClean="0"/>
              <a:t>  		Many important people gathered</a:t>
            </a:r>
          </a:p>
          <a:p>
            <a:pPr>
              <a:spcBef>
                <a:spcPts val="0"/>
              </a:spcBef>
              <a:buNone/>
              <a:tabLst>
                <a:tab pos="798513" algn="l"/>
              </a:tabLst>
            </a:pPr>
            <a:r>
              <a:rPr lang="en-US" dirty="0" smtClean="0"/>
              <a:t>  		</a:t>
            </a:r>
            <a:r>
              <a:rPr lang="en-US" dirty="0" err="1" smtClean="0"/>
              <a:t>Rechabites</a:t>
            </a:r>
            <a:r>
              <a:rPr lang="en-US" dirty="0" smtClean="0"/>
              <a:t> were out of their normal environment</a:t>
            </a:r>
          </a:p>
          <a:p>
            <a:pPr>
              <a:spcBef>
                <a:spcPts val="0"/>
              </a:spcBef>
              <a:buNone/>
              <a:tabLst>
                <a:tab pos="798513" algn="l"/>
              </a:tabLst>
            </a:pPr>
            <a:r>
              <a:rPr lang="en-US" dirty="0" smtClean="0"/>
              <a:t>  		Lots of pressure to conform!</a:t>
            </a:r>
          </a:p>
          <a:p>
            <a:pPr eaLnBrk="1" hangingPunct="1">
              <a:lnSpc>
                <a:spcPct val="90000"/>
              </a:lnSpc>
              <a:spcBef>
                <a:spcPts val="1800"/>
              </a:spcBef>
              <a:buNone/>
            </a:pPr>
            <a:r>
              <a:rPr lang="en-US" b="1" dirty="0" err="1" smtClean="0">
                <a:solidFill>
                  <a:srgbClr val="0000CC"/>
                </a:solidFill>
              </a:rPr>
              <a:t>Jonadab’s</a:t>
            </a:r>
            <a:r>
              <a:rPr lang="en-US" b="1" dirty="0" smtClean="0">
                <a:solidFill>
                  <a:srgbClr val="0000CC"/>
                </a:solidFill>
              </a:rPr>
              <a:t> family Values: </a:t>
            </a:r>
            <a:r>
              <a:rPr lang="en-US" dirty="0" smtClean="0"/>
              <a:t>designed to counter Ahab/Jezebel policies!                       			Still in use in Jeremiah’s day.</a:t>
            </a:r>
          </a:p>
          <a:p>
            <a:pPr eaLnBrk="1" hangingPunct="1">
              <a:lnSpc>
                <a:spcPct val="90000"/>
              </a:lnSpc>
              <a:spcBef>
                <a:spcPts val="600"/>
              </a:spcBef>
              <a:spcAft>
                <a:spcPts val="1200"/>
              </a:spcAft>
              <a:buNone/>
            </a:pPr>
            <a:r>
              <a:rPr lang="en-US" dirty="0" smtClean="0"/>
              <a:t>	</a:t>
            </a:r>
            <a:r>
              <a:rPr lang="en-US" b="1" dirty="0" smtClean="0">
                <a:solidFill>
                  <a:srgbClr val="7030A0"/>
                </a:solidFill>
              </a:rPr>
              <a:t>1) No alcohol:  </a:t>
            </a:r>
            <a:r>
              <a:rPr lang="en-US" dirty="0" smtClean="0"/>
              <a:t>keep sober, make thoughtful decisions, be responsible!</a:t>
            </a:r>
          </a:p>
          <a:p>
            <a:pPr>
              <a:lnSpc>
                <a:spcPct val="90000"/>
              </a:lnSpc>
              <a:spcBef>
                <a:spcPts val="0"/>
              </a:spcBef>
              <a:spcAft>
                <a:spcPts val="1200"/>
              </a:spcAft>
              <a:buNone/>
            </a:pPr>
            <a:r>
              <a:rPr lang="en-US" dirty="0" smtClean="0"/>
              <a:t>	</a:t>
            </a:r>
            <a:r>
              <a:rPr lang="en-US" b="1" dirty="0" smtClean="0">
                <a:solidFill>
                  <a:srgbClr val="7030A0"/>
                </a:solidFill>
              </a:rPr>
              <a:t>2) Live in tents:  </a:t>
            </a:r>
            <a:r>
              <a:rPr lang="en-US" dirty="0" smtClean="0"/>
              <a:t>stay away from evils of city life (big groups of people) </a:t>
            </a:r>
          </a:p>
          <a:p>
            <a:pPr>
              <a:lnSpc>
                <a:spcPct val="90000"/>
              </a:lnSpc>
              <a:spcBef>
                <a:spcPts val="0"/>
              </a:spcBef>
              <a:spcAft>
                <a:spcPts val="1200"/>
              </a:spcAft>
              <a:buNone/>
            </a:pPr>
            <a:r>
              <a:rPr lang="en-US" b="1" dirty="0" smtClean="0">
                <a:solidFill>
                  <a:srgbClr val="7030A0"/>
                </a:solidFill>
              </a:rPr>
              <a:t>	3) No farming of crops: </a:t>
            </a:r>
            <a:r>
              <a:rPr lang="en-US" dirty="0" smtClean="0"/>
              <a:t>be always aware of our dependence on God to provide</a:t>
            </a:r>
          </a:p>
          <a:p>
            <a:pPr eaLnBrk="1" hangingPunct="1">
              <a:lnSpc>
                <a:spcPct val="90000"/>
              </a:lnSpc>
              <a:buNone/>
            </a:pPr>
            <a:r>
              <a:rPr lang="en-US" b="1" dirty="0" smtClean="0">
                <a:solidFill>
                  <a:srgbClr val="7030A0"/>
                </a:solidFill>
              </a:rPr>
              <a:t>	Reason: </a:t>
            </a:r>
            <a:r>
              <a:rPr lang="en-US" dirty="0" smtClean="0"/>
              <a:t>“that you may live many days in the land” [echo of 5</a:t>
            </a:r>
            <a:r>
              <a:rPr lang="en-US" baseline="30000" dirty="0" smtClean="0"/>
              <a:t>th</a:t>
            </a:r>
            <a:r>
              <a:rPr lang="en-US" dirty="0" smtClean="0"/>
              <a:t>  commandment </a:t>
            </a:r>
            <a:r>
              <a:rPr lang="en-US" i="1" dirty="0" smtClean="0"/>
              <a:t>“honor your Father &amp; Mother, that your days may be long upon the land” </a:t>
            </a:r>
            <a:r>
              <a:rPr lang="en-US" dirty="0" smtClean="0"/>
              <a:t>– a commandment with promise!</a:t>
            </a:r>
          </a:p>
          <a:p>
            <a:pPr eaLnBrk="1" hangingPunct="1">
              <a:lnSpc>
                <a:spcPct val="90000"/>
              </a:lnSpc>
              <a:spcBef>
                <a:spcPts val="1800"/>
              </a:spcBef>
              <a:buNone/>
            </a:pPr>
            <a:r>
              <a:rPr lang="en-US" b="1" dirty="0" smtClean="0">
                <a:solidFill>
                  <a:srgbClr val="0000CC"/>
                </a:solidFill>
              </a:rPr>
              <a:t>Result: </a:t>
            </a:r>
            <a:r>
              <a:rPr lang="en-US" dirty="0" err="1" smtClean="0"/>
              <a:t>Rechabites</a:t>
            </a:r>
            <a:r>
              <a:rPr lang="en-US" dirty="0" smtClean="0"/>
              <a:t> refuse to change their family values.  They still obey their ancestor's command from over 200 years ago!</a:t>
            </a:r>
          </a:p>
        </p:txBody>
      </p:sp>
      <p:sp>
        <p:nvSpPr>
          <p:cNvPr id="4100" name="Text Box 5"/>
          <p:cNvSpPr txBox="1">
            <a:spLocks noChangeArrowheads="1"/>
          </p:cNvSpPr>
          <p:nvPr/>
        </p:nvSpPr>
        <p:spPr bwMode="auto">
          <a:xfrm>
            <a:off x="838200" y="5410200"/>
            <a:ext cx="4800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Good Family Values can help us in living for God</a:t>
            </a:r>
            <a:endParaRPr lang="en-US" sz="2800" b="1" dirty="0">
              <a:solidFill>
                <a:srgbClr val="00B050"/>
              </a:solidFill>
              <a:latin typeface="Comic Sans MS" pitchFamily="66" charset="0"/>
            </a:endParaRPr>
          </a:p>
        </p:txBody>
      </p:sp>
      <p:pic>
        <p:nvPicPr>
          <p:cNvPr id="79874" name="Picture 2" descr="https://encrypted-tbn1.google.com/images?q=tbn:ANd9GcS9aeCut3QqCkUNqqZIvgkRZdlkCdOZN0tFL3b0rFrxnL-0bixh3g"/>
          <p:cNvPicPr>
            <a:picLocks noChangeAspect="1" noChangeArrowheads="1"/>
          </p:cNvPicPr>
          <p:nvPr/>
        </p:nvPicPr>
        <p:blipFill>
          <a:blip r:embed="rId3" cstate="print"/>
          <a:srcRect/>
          <a:stretch>
            <a:fillRect/>
          </a:stretch>
        </p:blipFill>
        <p:spPr bwMode="auto">
          <a:xfrm>
            <a:off x="7010400" y="0"/>
            <a:ext cx="1866900" cy="2260413"/>
          </a:xfrm>
          <a:prstGeom prst="rect">
            <a:avLst/>
          </a:prstGeom>
          <a:noFill/>
        </p:spPr>
      </p:pic>
      <p:pic>
        <p:nvPicPr>
          <p:cNvPr id="79876" name="Picture 4" descr="https://encrypted-tbn2.google.com/images?q=tbn:ANd9GcSaBJBg3LlRYofbPI5xHPk7sIpqfCOyDBb6BQHVouOsr-ECiMAT"/>
          <p:cNvPicPr>
            <a:picLocks noChangeAspect="1" noChangeArrowheads="1"/>
          </p:cNvPicPr>
          <p:nvPr/>
        </p:nvPicPr>
        <p:blipFill>
          <a:blip r:embed="rId4" cstate="print"/>
          <a:srcRect/>
          <a:stretch>
            <a:fillRect/>
          </a:stretch>
        </p:blipFill>
        <p:spPr bwMode="auto">
          <a:xfrm>
            <a:off x="5943600" y="5181600"/>
            <a:ext cx="2314575" cy="154024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7162800" cy="1143000"/>
          </a:xfrm>
        </p:spPr>
        <p:txBody>
          <a:bodyPr/>
          <a:lstStyle/>
          <a:p>
            <a:pPr eaLnBrk="1" hangingPunct="1"/>
            <a:r>
              <a:rPr lang="en-US" sz="4000" b="1" dirty="0" smtClean="0">
                <a:solidFill>
                  <a:srgbClr val="FF0000"/>
                </a:solidFill>
              </a:rPr>
              <a:t>Lessons from the </a:t>
            </a:r>
            <a:r>
              <a:rPr lang="en-US" sz="4000" b="1" dirty="0" err="1" smtClean="0">
                <a:solidFill>
                  <a:srgbClr val="FF0000"/>
                </a:solidFill>
              </a:rPr>
              <a:t>Rechabites</a:t>
            </a:r>
            <a:endParaRPr lang="en-US" sz="4000" b="1" dirty="0" smtClean="0">
              <a:solidFill>
                <a:srgbClr val="FF0000"/>
              </a:solidFill>
            </a:endParaRPr>
          </a:p>
        </p:txBody>
      </p:sp>
      <p:sp>
        <p:nvSpPr>
          <p:cNvPr id="4099" name="Rectangle 3"/>
          <p:cNvSpPr>
            <a:spLocks noGrp="1" noChangeArrowheads="1"/>
          </p:cNvSpPr>
          <p:nvPr>
            <p:ph type="body" idx="1"/>
          </p:nvPr>
        </p:nvSpPr>
        <p:spPr>
          <a:xfrm>
            <a:off x="457200" y="1143000"/>
            <a:ext cx="7924800" cy="4191000"/>
          </a:xfrm>
        </p:spPr>
        <p:txBody>
          <a:bodyPr>
            <a:normAutofit fontScale="85000" lnSpcReduction="10000"/>
          </a:bodyPr>
          <a:lstStyle/>
          <a:p>
            <a:pPr eaLnBrk="1" hangingPunct="1">
              <a:lnSpc>
                <a:spcPct val="90000"/>
              </a:lnSpc>
            </a:pPr>
            <a:r>
              <a:rPr lang="en-US" dirty="0" smtClean="0"/>
              <a:t>Keep God’s family values even when at school,                work, business trips – when there’s pressure to                change our family values &amp; conform</a:t>
            </a:r>
          </a:p>
          <a:p>
            <a:pPr eaLnBrk="1" hangingPunct="1">
              <a:lnSpc>
                <a:spcPct val="90000"/>
              </a:lnSpc>
            </a:pPr>
            <a:r>
              <a:rPr lang="en-US" dirty="0" err="1" smtClean="0"/>
              <a:t>Rechabites</a:t>
            </a:r>
            <a:r>
              <a:rPr lang="en-US" dirty="0" smtClean="0"/>
              <a:t> were not ashamed to admit loyalty to their family values &amp; commitment to their Father’s principles!</a:t>
            </a:r>
          </a:p>
          <a:p>
            <a:pPr eaLnBrk="1" hangingPunct="1">
              <a:lnSpc>
                <a:spcPct val="90000"/>
              </a:lnSpc>
            </a:pPr>
            <a:r>
              <a:rPr lang="en-US" dirty="0" smtClean="0"/>
              <a:t>They still kept their dead Father’s commandments – even when he couldn’t see them anymore!</a:t>
            </a:r>
          </a:p>
          <a:p>
            <a:pPr eaLnBrk="1" hangingPunct="1">
              <a:lnSpc>
                <a:spcPct val="90000"/>
              </a:lnSpc>
            </a:pPr>
            <a:r>
              <a:rPr lang="en-US" dirty="0" smtClean="0"/>
              <a:t>Israel would not keep their living God’s commandments, even when He sees everything &amp; His angels are all around to help us every day!</a:t>
            </a:r>
          </a:p>
        </p:txBody>
      </p:sp>
      <p:sp>
        <p:nvSpPr>
          <p:cNvPr id="4100" name="Text Box 5"/>
          <p:cNvSpPr txBox="1">
            <a:spLocks noChangeArrowheads="1"/>
          </p:cNvSpPr>
          <p:nvPr/>
        </p:nvSpPr>
        <p:spPr bwMode="auto">
          <a:xfrm>
            <a:off x="457200" y="5334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highly values faithfulness to our covenant with Him! </a:t>
            </a:r>
            <a:endParaRPr lang="en-US" sz="4000" b="1" dirty="0">
              <a:solidFill>
                <a:srgbClr val="00B050"/>
              </a:solidFill>
              <a:latin typeface="Comic Sans MS" pitchFamily="66" charset="0"/>
            </a:endParaRPr>
          </a:p>
        </p:txBody>
      </p:sp>
      <p:pic>
        <p:nvPicPr>
          <p:cNvPr id="51202" name="Picture 2" descr="https://encrypted-tbn2.google.com/images?q=tbn:ANd9GcSmWlwKCA5xMh9NbSU7TYcDXiLkLOWv25I6OIryH3hNcsxlTZVP"/>
          <p:cNvPicPr>
            <a:picLocks noChangeAspect="1" noChangeArrowheads="1"/>
          </p:cNvPicPr>
          <p:nvPr/>
        </p:nvPicPr>
        <p:blipFill>
          <a:blip r:embed="rId3" cstate="print"/>
          <a:srcRect/>
          <a:stretch>
            <a:fillRect/>
          </a:stretch>
        </p:blipFill>
        <p:spPr bwMode="auto">
          <a:xfrm>
            <a:off x="7620000" y="152400"/>
            <a:ext cx="1318399" cy="1981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152400"/>
            <a:ext cx="4419600" cy="1600200"/>
          </a:xfrm>
        </p:spPr>
        <p:txBody>
          <a:bodyPr>
            <a:normAutofit fontScale="90000"/>
          </a:bodyPr>
          <a:lstStyle/>
          <a:p>
            <a:pPr eaLnBrk="1" hangingPunct="1"/>
            <a:r>
              <a:rPr lang="en-US" sz="4000" b="1" dirty="0" smtClean="0">
                <a:solidFill>
                  <a:srgbClr val="FF0000"/>
                </a:solidFill>
              </a:rPr>
              <a:t>Why did </a:t>
            </a:r>
            <a:r>
              <a:rPr lang="en-US" sz="4000" b="1" dirty="0" err="1" smtClean="0">
                <a:solidFill>
                  <a:srgbClr val="FF0000"/>
                </a:solidFill>
              </a:rPr>
              <a:t>Jonadab</a:t>
            </a:r>
            <a:r>
              <a:rPr lang="en-US" sz="4000" b="1" dirty="0" smtClean="0">
                <a:solidFill>
                  <a:srgbClr val="FF0000"/>
                </a:solidFill>
              </a:rPr>
              <a:t> forbid the drinking of Alcoholic beverages?</a:t>
            </a:r>
          </a:p>
        </p:txBody>
      </p:sp>
      <p:sp>
        <p:nvSpPr>
          <p:cNvPr id="4099" name="Rectangle 3"/>
          <p:cNvSpPr>
            <a:spLocks noGrp="1" noChangeArrowheads="1"/>
          </p:cNvSpPr>
          <p:nvPr>
            <p:ph type="body" idx="1"/>
          </p:nvPr>
        </p:nvSpPr>
        <p:spPr>
          <a:xfrm>
            <a:off x="533400" y="3505200"/>
            <a:ext cx="7924800" cy="2895600"/>
          </a:xfrm>
        </p:spPr>
        <p:txBody>
          <a:bodyPr>
            <a:normAutofit fontScale="85000" lnSpcReduction="20000"/>
          </a:bodyPr>
          <a:lstStyle/>
          <a:p>
            <a:pPr>
              <a:buNone/>
            </a:pPr>
            <a:r>
              <a:rPr lang="en-US" b="1" dirty="0" smtClean="0">
                <a:solidFill>
                  <a:srgbClr val="0000CC"/>
                </a:solidFill>
              </a:rPr>
              <a:t>Noah</a:t>
            </a:r>
            <a:r>
              <a:rPr lang="en-US" dirty="0" smtClean="0">
                <a:solidFill>
                  <a:srgbClr val="0000CC"/>
                </a:solidFill>
              </a:rPr>
              <a:t> </a:t>
            </a:r>
            <a:r>
              <a:rPr lang="en-US" dirty="0" smtClean="0"/>
              <a:t>– after faithfulness in building ark and enduring flood, alcohol influenced him to be involved with the shameful incident with Ham and led to the curse of Canaan</a:t>
            </a:r>
          </a:p>
          <a:p>
            <a:pPr>
              <a:buNone/>
            </a:pPr>
            <a:r>
              <a:rPr lang="en-US" dirty="0" smtClean="0">
                <a:solidFill>
                  <a:srgbClr val="0000CC"/>
                </a:solidFill>
              </a:rPr>
              <a:t> </a:t>
            </a:r>
            <a:r>
              <a:rPr lang="en-US" b="1" dirty="0" smtClean="0">
                <a:solidFill>
                  <a:srgbClr val="0000CC"/>
                </a:solidFill>
              </a:rPr>
              <a:t>Lot </a:t>
            </a:r>
            <a:r>
              <a:rPr lang="en-US" b="1" dirty="0" smtClean="0"/>
              <a:t>– </a:t>
            </a:r>
            <a:r>
              <a:rPr lang="en-US" dirty="0" smtClean="0"/>
              <a:t>after surviving the evils of Sodom and being rescued, alcohol removed his inhibitions and he made his own 2 daughters pregnant &amp; had 2 sons, Moab and </a:t>
            </a:r>
            <a:r>
              <a:rPr lang="en-US" dirty="0" err="1" smtClean="0"/>
              <a:t>Ammon</a:t>
            </a:r>
            <a:r>
              <a:rPr lang="en-US" dirty="0" smtClean="0"/>
              <a:t>, by his own daughters </a:t>
            </a:r>
          </a:p>
        </p:txBody>
      </p:sp>
      <p:sp>
        <p:nvSpPr>
          <p:cNvPr id="4100" name="Text Box 5"/>
          <p:cNvSpPr txBox="1">
            <a:spLocks noChangeArrowheads="1"/>
          </p:cNvSpPr>
          <p:nvPr/>
        </p:nvSpPr>
        <p:spPr bwMode="auto">
          <a:xfrm>
            <a:off x="304800" y="1828800"/>
            <a:ext cx="8610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Alcohol is deceitful: it affects our judgment &amp; self-control. It can free the devil inside us to momentarily take over!</a:t>
            </a:r>
            <a:endParaRPr lang="en-US" sz="3200" b="1" dirty="0">
              <a:solidFill>
                <a:srgbClr val="00B050"/>
              </a:solidFill>
              <a:latin typeface="Comic Sans MS" pitchFamily="66" charset="0"/>
            </a:endParaRPr>
          </a:p>
        </p:txBody>
      </p:sp>
      <p:pic>
        <p:nvPicPr>
          <p:cNvPr id="49154" name="Picture 2" descr="https://encrypted-tbn3.google.com/images?q=tbn:ANd9GcTqv4QfaiHpDGEDMFgKVuel-BooGypv8TRmviE6klPcbe436Zjx"/>
          <p:cNvPicPr>
            <a:picLocks noChangeAspect="1" noChangeArrowheads="1"/>
          </p:cNvPicPr>
          <p:nvPr/>
        </p:nvPicPr>
        <p:blipFill>
          <a:blip r:embed="rId3" cstate="print"/>
          <a:srcRect/>
          <a:stretch>
            <a:fillRect/>
          </a:stretch>
        </p:blipFill>
        <p:spPr bwMode="auto">
          <a:xfrm>
            <a:off x="6705600" y="152400"/>
            <a:ext cx="1943100" cy="1449852"/>
          </a:xfrm>
          <a:prstGeom prst="rect">
            <a:avLst/>
          </a:prstGeom>
          <a:noFill/>
        </p:spPr>
      </p:pic>
      <p:pic>
        <p:nvPicPr>
          <p:cNvPr id="49156" name="Picture 4" descr="https://encrypted-tbn1.google.com/images?q=tbn:ANd9GcQpmqa98Li_K-3KI0tlXPYxG64nTdiBTjUB8PXyFBefrKbUuuQY"/>
          <p:cNvPicPr>
            <a:picLocks noChangeAspect="1" noChangeArrowheads="1"/>
          </p:cNvPicPr>
          <p:nvPr/>
        </p:nvPicPr>
        <p:blipFill>
          <a:blip r:embed="rId4" cstate="print"/>
          <a:srcRect/>
          <a:stretch>
            <a:fillRect/>
          </a:stretch>
        </p:blipFill>
        <p:spPr bwMode="auto">
          <a:xfrm>
            <a:off x="152400" y="225237"/>
            <a:ext cx="2133600" cy="145116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encrypted-tbn2.google.com/images?q=tbn:ANd9GcRNluk5k06YN1OXzwyNHk252C9jgFBBR-wp_8fWy8AIlz5dRBw_BA"/>
          <p:cNvPicPr>
            <a:picLocks noChangeAspect="1" noChangeArrowheads="1"/>
          </p:cNvPicPr>
          <p:nvPr/>
        </p:nvPicPr>
        <p:blipFill>
          <a:blip r:embed="rId3" cstate="print"/>
          <a:srcRect/>
          <a:stretch>
            <a:fillRect/>
          </a:stretch>
        </p:blipFill>
        <p:spPr bwMode="auto">
          <a:xfrm>
            <a:off x="6934200" y="5181600"/>
            <a:ext cx="1530350" cy="1574076"/>
          </a:xfrm>
          <a:prstGeom prst="rect">
            <a:avLst/>
          </a:prstGeom>
          <a:noFill/>
        </p:spPr>
      </p:pic>
      <p:sp>
        <p:nvSpPr>
          <p:cNvPr id="4098" name="Rectangle 2"/>
          <p:cNvSpPr>
            <a:spLocks noGrp="1" noChangeArrowheads="1"/>
          </p:cNvSpPr>
          <p:nvPr>
            <p:ph type="title"/>
          </p:nvPr>
        </p:nvSpPr>
        <p:spPr>
          <a:xfrm>
            <a:off x="0" y="152400"/>
            <a:ext cx="6553200" cy="1295400"/>
          </a:xfrm>
        </p:spPr>
        <p:txBody>
          <a:bodyPr>
            <a:normAutofit fontScale="90000"/>
          </a:bodyPr>
          <a:lstStyle/>
          <a:p>
            <a:pPr eaLnBrk="1" hangingPunct="1"/>
            <a:r>
              <a:rPr lang="en-US" sz="4000" b="1" dirty="0" smtClean="0">
                <a:solidFill>
                  <a:srgbClr val="FF0000"/>
                </a:solidFill>
              </a:rPr>
              <a:t>Why did </a:t>
            </a:r>
            <a:r>
              <a:rPr lang="en-US" sz="4000" b="1" dirty="0" err="1" smtClean="0">
                <a:solidFill>
                  <a:srgbClr val="FF0000"/>
                </a:solidFill>
              </a:rPr>
              <a:t>Jonadab</a:t>
            </a:r>
            <a:r>
              <a:rPr lang="en-US" sz="4000" b="1" dirty="0" smtClean="0">
                <a:solidFill>
                  <a:srgbClr val="FF0000"/>
                </a:solidFill>
              </a:rPr>
              <a:t> forbid the drinking of Alcoholic beverages?</a:t>
            </a:r>
          </a:p>
        </p:txBody>
      </p:sp>
      <p:sp>
        <p:nvSpPr>
          <p:cNvPr id="4099" name="Rectangle 3"/>
          <p:cNvSpPr>
            <a:spLocks noGrp="1" noChangeArrowheads="1"/>
          </p:cNvSpPr>
          <p:nvPr>
            <p:ph type="body" idx="1"/>
          </p:nvPr>
        </p:nvSpPr>
        <p:spPr>
          <a:xfrm>
            <a:off x="381000" y="3048000"/>
            <a:ext cx="8305800" cy="3429000"/>
          </a:xfrm>
        </p:spPr>
        <p:txBody>
          <a:bodyPr>
            <a:normAutofit fontScale="77500" lnSpcReduction="20000"/>
          </a:bodyPr>
          <a:lstStyle/>
          <a:p>
            <a:pPr>
              <a:buNone/>
            </a:pPr>
            <a:r>
              <a:rPr lang="en-US" b="1" dirty="0" err="1" smtClean="0">
                <a:solidFill>
                  <a:srgbClr val="0000CC"/>
                </a:solidFill>
              </a:rPr>
              <a:t>Nadab</a:t>
            </a:r>
            <a:r>
              <a:rPr lang="en-US" b="1" dirty="0" smtClean="0">
                <a:solidFill>
                  <a:srgbClr val="0000CC"/>
                </a:solidFill>
              </a:rPr>
              <a:t> &amp; </a:t>
            </a:r>
            <a:r>
              <a:rPr lang="en-US" b="1" dirty="0" err="1" smtClean="0">
                <a:solidFill>
                  <a:srgbClr val="0000CC"/>
                </a:solidFill>
              </a:rPr>
              <a:t>Abihu</a:t>
            </a:r>
            <a:r>
              <a:rPr lang="en-US" dirty="0" smtClean="0">
                <a:solidFill>
                  <a:srgbClr val="0000CC"/>
                </a:solidFill>
              </a:rPr>
              <a:t> </a:t>
            </a:r>
            <a:r>
              <a:rPr lang="en-US" dirty="0" smtClean="0"/>
              <a:t>– After going thru 7 days of separation to God so they could become priests for the Jewish nation, alcohol ruined their decision-making process and they offered profane fire in their censers, so God struck them dead on the first day they should have served as priests!</a:t>
            </a:r>
          </a:p>
          <a:p>
            <a:pPr hangingPunct="0">
              <a:buNone/>
            </a:pPr>
            <a:r>
              <a:rPr lang="en-US" b="1" dirty="0" smtClean="0">
                <a:solidFill>
                  <a:srgbClr val="0000CC"/>
                </a:solidFill>
              </a:rPr>
              <a:t>Lev 10:8-11</a:t>
            </a:r>
            <a:r>
              <a:rPr lang="en-US" dirty="0" smtClean="0">
                <a:solidFill>
                  <a:srgbClr val="0000CC"/>
                </a:solidFill>
              </a:rPr>
              <a:t>  </a:t>
            </a:r>
            <a:r>
              <a:rPr lang="en-US" dirty="0" smtClean="0"/>
              <a:t>God gave rule to priests – Don’t drink alcohol when you serve in tabernacle!  Must distinguish between clean and unclean! </a:t>
            </a:r>
          </a:p>
          <a:p>
            <a:pPr>
              <a:buNone/>
            </a:pPr>
            <a:r>
              <a:rPr lang="en-US" b="1" dirty="0" smtClean="0">
                <a:solidFill>
                  <a:srgbClr val="0000CC"/>
                </a:solidFill>
              </a:rPr>
              <a:t>1 </a:t>
            </a:r>
            <a:r>
              <a:rPr lang="en-US" b="1" dirty="0" err="1" smtClean="0">
                <a:solidFill>
                  <a:srgbClr val="0000CC"/>
                </a:solidFill>
              </a:rPr>
              <a:t>Cor</a:t>
            </a:r>
            <a:r>
              <a:rPr lang="en-US" b="1" dirty="0" smtClean="0">
                <a:solidFill>
                  <a:srgbClr val="0000CC"/>
                </a:solidFill>
              </a:rPr>
              <a:t> 6:9-11</a:t>
            </a:r>
            <a:r>
              <a:rPr lang="en-US" dirty="0" smtClean="0">
                <a:solidFill>
                  <a:srgbClr val="0000CC"/>
                </a:solidFill>
              </a:rPr>
              <a:t>  </a:t>
            </a:r>
            <a:r>
              <a:rPr lang="en-US" dirty="0" smtClean="0"/>
              <a:t>Note the warning of being deceived.                          Drunkards will not be in God’s kingdom!</a:t>
            </a:r>
          </a:p>
        </p:txBody>
      </p:sp>
      <p:sp>
        <p:nvSpPr>
          <p:cNvPr id="4100" name="Text Box 5"/>
          <p:cNvSpPr txBox="1">
            <a:spLocks noChangeArrowheads="1"/>
          </p:cNvSpPr>
          <p:nvPr/>
        </p:nvSpPr>
        <p:spPr bwMode="auto">
          <a:xfrm>
            <a:off x="381000" y="1447800"/>
            <a:ext cx="8229600" cy="1384995"/>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B050"/>
                </a:solidFill>
                <a:latin typeface="Comic Sans MS" pitchFamily="66" charset="0"/>
              </a:rPr>
              <a:t>Alcohol is deceitful: it affects               our judgment &amp; self-control. It can free the devil inside us to momentarily take over!</a:t>
            </a:r>
            <a:endParaRPr lang="en-US" sz="2800" b="1" dirty="0">
              <a:solidFill>
                <a:srgbClr val="00B050"/>
              </a:solidFill>
              <a:latin typeface="Comic Sans MS" pitchFamily="66" charset="0"/>
            </a:endParaRPr>
          </a:p>
        </p:txBody>
      </p:sp>
      <p:pic>
        <p:nvPicPr>
          <p:cNvPr id="75780" name="Picture 4" descr="https://encrypted-tbn3.google.com/images?q=tbn:ANd9GcRix10qrIGChvj8Txye6deop3sVoQCIxt9MWB_toQlai96m7B4EnQ"/>
          <p:cNvPicPr>
            <a:picLocks noChangeAspect="1" noChangeArrowheads="1"/>
          </p:cNvPicPr>
          <p:nvPr/>
        </p:nvPicPr>
        <p:blipFill>
          <a:blip r:embed="rId4" cstate="print"/>
          <a:srcRect t="14884" b="10698"/>
          <a:stretch>
            <a:fillRect/>
          </a:stretch>
        </p:blipFill>
        <p:spPr bwMode="auto">
          <a:xfrm>
            <a:off x="6482715" y="152400"/>
            <a:ext cx="2451735" cy="1676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609600"/>
            <a:ext cx="8229600" cy="914400"/>
          </a:xfrm>
        </p:spPr>
        <p:txBody>
          <a:bodyPr>
            <a:noAutofit/>
          </a:bodyPr>
          <a:lstStyle/>
          <a:p>
            <a:r>
              <a:rPr lang="en-US" sz="4800" b="1" dirty="0" smtClean="0">
                <a:solidFill>
                  <a:srgbClr val="663300"/>
                </a:solidFill>
              </a:rPr>
              <a:t>1 Corinthians 6:9-11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143000" y="1524000"/>
            <a:ext cx="7010400" cy="3733800"/>
          </a:xfrm>
        </p:spPr>
        <p:txBody>
          <a:bodyPr>
            <a:normAutofit fontScale="77500" lnSpcReduction="20000"/>
          </a:bodyPr>
          <a:lstStyle/>
          <a:p>
            <a:pPr marL="0" indent="231775">
              <a:buNone/>
            </a:pPr>
            <a:r>
              <a:rPr lang="en-US" dirty="0" smtClean="0"/>
              <a:t> 9  Do you not know that the unrighteous will not inherit the kingdom of God? </a:t>
            </a:r>
            <a:r>
              <a:rPr lang="en-US" b="1" i="1" dirty="0" smtClean="0">
                <a:solidFill>
                  <a:srgbClr val="0000CC"/>
                </a:solidFill>
              </a:rPr>
              <a:t>Do not be deceived. </a:t>
            </a:r>
            <a:r>
              <a:rPr lang="en-US" dirty="0" smtClean="0"/>
              <a:t>Neither fornicators, nor idolaters, nor adulterers, nor homosexuals, nor sodomites,</a:t>
            </a:r>
          </a:p>
          <a:p>
            <a:pPr marL="0" indent="231775">
              <a:buNone/>
            </a:pPr>
            <a:r>
              <a:rPr lang="en-US" dirty="0" smtClean="0"/>
              <a:t>10  nor thieves, nor covetous, </a:t>
            </a:r>
            <a:r>
              <a:rPr lang="en-US" b="1" dirty="0" smtClean="0">
                <a:solidFill>
                  <a:srgbClr val="0000CC"/>
                </a:solidFill>
              </a:rPr>
              <a:t>nor drunkards</a:t>
            </a:r>
            <a:r>
              <a:rPr lang="en-US" dirty="0" smtClean="0">
                <a:solidFill>
                  <a:srgbClr val="0000CC"/>
                </a:solidFill>
              </a:rPr>
              <a:t>, </a:t>
            </a:r>
            <a:r>
              <a:rPr lang="en-US" dirty="0" smtClean="0"/>
              <a:t>nor revilers, nor </a:t>
            </a:r>
            <a:r>
              <a:rPr lang="en-US" dirty="0" err="1" smtClean="0"/>
              <a:t>extortioners</a:t>
            </a:r>
            <a:r>
              <a:rPr lang="en-US" dirty="0" smtClean="0"/>
              <a:t> will inherit the kingdom of God.</a:t>
            </a:r>
          </a:p>
          <a:p>
            <a:pPr marL="0" indent="231775">
              <a:buNone/>
            </a:pPr>
            <a:r>
              <a:rPr lang="en-US" dirty="0" smtClean="0"/>
              <a:t>11  </a:t>
            </a:r>
            <a:r>
              <a:rPr lang="en-US" b="1" dirty="0" smtClean="0">
                <a:solidFill>
                  <a:srgbClr val="0000CC"/>
                </a:solidFill>
              </a:rPr>
              <a:t>And such </a:t>
            </a:r>
            <a:r>
              <a:rPr lang="en-US" b="1" u="sng" dirty="0" smtClean="0">
                <a:solidFill>
                  <a:srgbClr val="0000CC"/>
                </a:solidFill>
              </a:rPr>
              <a:t>were</a:t>
            </a:r>
            <a:r>
              <a:rPr lang="en-US" b="1" dirty="0" smtClean="0">
                <a:solidFill>
                  <a:srgbClr val="0000CC"/>
                </a:solidFill>
              </a:rPr>
              <a:t> some of you. </a:t>
            </a:r>
            <a:r>
              <a:rPr lang="en-US" dirty="0" smtClean="0"/>
              <a:t>But you were washed, but you were sanctified, but you were justified in the name of the Lord Jesus and by the Spirit of our God.</a:t>
            </a:r>
          </a:p>
          <a:p>
            <a:pPr>
              <a:buNone/>
            </a:pPr>
            <a:endParaRPr lang="en-US" dirty="0" smtClean="0"/>
          </a:p>
          <a:p>
            <a:pPr marL="0" indent="231775">
              <a:buNone/>
            </a:pPr>
            <a:endParaRPr lang="en-US" dirty="0" smtClean="0"/>
          </a:p>
        </p:txBody>
      </p:sp>
      <p:sp>
        <p:nvSpPr>
          <p:cNvPr id="4100" name="Text Box 5"/>
          <p:cNvSpPr txBox="1">
            <a:spLocks noChangeArrowheads="1"/>
          </p:cNvSpPr>
          <p:nvPr/>
        </p:nvSpPr>
        <p:spPr bwMode="auto">
          <a:xfrm>
            <a:off x="990600" y="5105400"/>
            <a:ext cx="701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Watch your alcohol intake…   drunkards will not be in God’s kingdom</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1 Timothy 5:23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1752600"/>
          </a:xfrm>
        </p:spPr>
        <p:txBody>
          <a:bodyPr>
            <a:normAutofit/>
          </a:bodyPr>
          <a:lstStyle/>
          <a:p>
            <a:pPr marL="0" indent="231775">
              <a:buNone/>
            </a:pPr>
            <a:r>
              <a:rPr lang="en-US" dirty="0" smtClean="0"/>
              <a:t>23	No longer drink only water, but </a:t>
            </a:r>
            <a:r>
              <a:rPr lang="en-US" b="1" dirty="0" smtClean="0">
                <a:solidFill>
                  <a:srgbClr val="0000CC"/>
                </a:solidFill>
              </a:rPr>
              <a:t>use a </a:t>
            </a:r>
            <a:r>
              <a:rPr lang="en-US" b="1" u="sng" dirty="0" smtClean="0">
                <a:solidFill>
                  <a:srgbClr val="0000CC"/>
                </a:solidFill>
              </a:rPr>
              <a:t>little</a:t>
            </a:r>
            <a:r>
              <a:rPr lang="en-US" b="1" dirty="0" smtClean="0">
                <a:solidFill>
                  <a:srgbClr val="0000CC"/>
                </a:solidFill>
              </a:rPr>
              <a:t> wine for your stomach's sake</a:t>
            </a:r>
            <a:r>
              <a:rPr lang="en-US" dirty="0" smtClean="0"/>
              <a:t> and your frequent infirmities.</a:t>
            </a:r>
          </a:p>
          <a:p>
            <a:pPr marL="0" indent="231775">
              <a:buNone/>
            </a:pPr>
            <a:endParaRPr lang="en-US" dirty="0" smtClean="0"/>
          </a:p>
        </p:txBody>
      </p:sp>
      <p:sp>
        <p:nvSpPr>
          <p:cNvPr id="4100" name="Text Box 5"/>
          <p:cNvSpPr txBox="1">
            <a:spLocks noChangeArrowheads="1"/>
          </p:cNvSpPr>
          <p:nvPr/>
        </p:nvSpPr>
        <p:spPr bwMode="auto">
          <a:xfrm>
            <a:off x="1295400" y="3886200"/>
            <a:ext cx="6629400" cy="1938992"/>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663300"/>
                </a:solidFill>
                <a:latin typeface="Comic Sans MS" pitchFamily="66" charset="0"/>
              </a:rPr>
              <a:t>A little wine for our health’s sake is good, but excess leads to sin. We have so many choices for beverages today! Don’t deceive yourself or lead others astray with excessive use of alcohol.</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6096000" cy="1143000"/>
          </a:xfrm>
        </p:spPr>
        <p:txBody>
          <a:bodyPr>
            <a:normAutofit fontScale="90000"/>
          </a:bodyPr>
          <a:lstStyle/>
          <a:p>
            <a:pPr eaLnBrk="1" hangingPunct="1"/>
            <a:r>
              <a:rPr lang="en-US" sz="4000" b="1" dirty="0" smtClean="0">
                <a:solidFill>
                  <a:srgbClr val="FF0000"/>
                </a:solidFill>
              </a:rPr>
              <a:t>The </a:t>
            </a:r>
            <a:r>
              <a:rPr lang="en-US" sz="4000" b="1" dirty="0" err="1" smtClean="0">
                <a:solidFill>
                  <a:srgbClr val="FF0000"/>
                </a:solidFill>
              </a:rPr>
              <a:t>Rechabite</a:t>
            </a:r>
            <a:r>
              <a:rPr lang="en-US" sz="4000" b="1" dirty="0" smtClean="0">
                <a:solidFill>
                  <a:srgbClr val="FF0000"/>
                </a:solidFill>
              </a:rPr>
              <a:t> lesson is not just about alcohol &amp; houses</a:t>
            </a:r>
          </a:p>
        </p:txBody>
      </p:sp>
      <p:sp>
        <p:nvSpPr>
          <p:cNvPr id="4099" name="Rectangle 3"/>
          <p:cNvSpPr>
            <a:spLocks noGrp="1" noChangeArrowheads="1"/>
          </p:cNvSpPr>
          <p:nvPr>
            <p:ph type="body" idx="1"/>
          </p:nvPr>
        </p:nvSpPr>
        <p:spPr>
          <a:xfrm>
            <a:off x="381000" y="1600200"/>
            <a:ext cx="8382000" cy="3810000"/>
          </a:xfrm>
        </p:spPr>
        <p:txBody>
          <a:bodyPr>
            <a:normAutofit lnSpcReduction="10000"/>
          </a:bodyPr>
          <a:lstStyle/>
          <a:p>
            <a:pPr eaLnBrk="1" hangingPunct="1">
              <a:lnSpc>
                <a:spcPct val="90000"/>
              </a:lnSpc>
            </a:pPr>
            <a:r>
              <a:rPr lang="en-US" dirty="0" err="1" smtClean="0"/>
              <a:t>Rechabites</a:t>
            </a:r>
            <a:r>
              <a:rPr lang="en-US" dirty="0" smtClean="0"/>
              <a:t> remind us to set up                            family standards which encourage a Godly life &amp; help us all “keep unspotted by the world” (James 1:27)</a:t>
            </a:r>
          </a:p>
          <a:p>
            <a:pPr eaLnBrk="1" hangingPunct="1">
              <a:lnSpc>
                <a:spcPct val="90000"/>
              </a:lnSpc>
            </a:pPr>
            <a:r>
              <a:rPr lang="en-US" dirty="0" err="1" smtClean="0"/>
              <a:t>Rechabites</a:t>
            </a:r>
            <a:r>
              <a:rPr lang="en-US" dirty="0" smtClean="0"/>
              <a:t> faithfully keep the family values even when under pressure to conform</a:t>
            </a:r>
          </a:p>
          <a:p>
            <a:pPr eaLnBrk="1" hangingPunct="1">
              <a:lnSpc>
                <a:spcPct val="90000"/>
              </a:lnSpc>
            </a:pPr>
            <a:r>
              <a:rPr lang="en-US" dirty="0" smtClean="0"/>
              <a:t>Godly standards don’t make you righteous, but they do provide a great environment for God’s character to develop in us</a:t>
            </a:r>
          </a:p>
          <a:p>
            <a:pPr eaLnBrk="1" hangingPunct="1">
              <a:lnSpc>
                <a:spcPct val="90000"/>
              </a:lnSpc>
            </a:pPr>
            <a:endParaRPr lang="en-US" dirty="0" smtClean="0"/>
          </a:p>
        </p:txBody>
      </p:sp>
      <p:sp>
        <p:nvSpPr>
          <p:cNvPr id="4100" name="Text Box 5"/>
          <p:cNvSpPr txBox="1">
            <a:spLocks noChangeArrowheads="1"/>
          </p:cNvSpPr>
          <p:nvPr/>
        </p:nvSpPr>
        <p:spPr bwMode="auto">
          <a:xfrm>
            <a:off x="457200" y="56388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Lets make sure we establish sound Godly standards in our families when we go home!</a:t>
            </a:r>
            <a:endParaRPr lang="en-US" sz="2800" b="1" dirty="0">
              <a:solidFill>
                <a:srgbClr val="00B050"/>
              </a:solidFill>
              <a:latin typeface="Comic Sans MS" pitchFamily="66" charset="0"/>
            </a:endParaRPr>
          </a:p>
        </p:txBody>
      </p:sp>
      <p:pic>
        <p:nvPicPr>
          <p:cNvPr id="47106" name="Picture 2" descr="http://mudpreacher.files.wordpress.com/2009/03/rechabites-honored-their-father.jpg?w=300&amp;h=180"/>
          <p:cNvPicPr>
            <a:picLocks noChangeAspect="1" noChangeArrowheads="1"/>
          </p:cNvPicPr>
          <p:nvPr/>
        </p:nvPicPr>
        <p:blipFill>
          <a:blip r:embed="rId3" cstate="print"/>
          <a:srcRect/>
          <a:stretch>
            <a:fillRect/>
          </a:stretch>
        </p:blipFill>
        <p:spPr bwMode="auto">
          <a:xfrm>
            <a:off x="6324600" y="152400"/>
            <a:ext cx="2552700" cy="17145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descr="https://encrypted-tbn3.google.com/images?q=tbn:ANd9GcRoY4khjDmOl6KjBYssr5gnSp6i6pSK8d_ULGSHVJlTi1bzSE3r"/>
          <p:cNvPicPr>
            <a:picLocks noChangeAspect="1" noChangeArrowheads="1"/>
          </p:cNvPicPr>
          <p:nvPr/>
        </p:nvPicPr>
        <p:blipFill>
          <a:blip r:embed="rId3" cstate="print"/>
          <a:srcRect/>
          <a:stretch>
            <a:fillRect/>
          </a:stretch>
        </p:blipFill>
        <p:spPr bwMode="auto">
          <a:xfrm>
            <a:off x="685800" y="5114924"/>
            <a:ext cx="2619375" cy="1743076"/>
          </a:xfrm>
          <a:prstGeom prst="rect">
            <a:avLst/>
          </a:prstGeom>
          <a:noFill/>
        </p:spPr>
      </p:pic>
      <p:sp>
        <p:nvSpPr>
          <p:cNvPr id="4098" name="Rectangle 2"/>
          <p:cNvSpPr>
            <a:spLocks noGrp="1" noChangeArrowheads="1"/>
          </p:cNvSpPr>
          <p:nvPr>
            <p:ph type="title"/>
          </p:nvPr>
        </p:nvSpPr>
        <p:spPr>
          <a:xfrm>
            <a:off x="228600" y="152400"/>
            <a:ext cx="6553200" cy="1143000"/>
          </a:xfrm>
        </p:spPr>
        <p:txBody>
          <a:bodyPr>
            <a:normAutofit fontScale="90000"/>
          </a:bodyPr>
          <a:lstStyle/>
          <a:p>
            <a:r>
              <a:rPr lang="en-US" sz="4000" b="1" dirty="0" smtClean="0">
                <a:solidFill>
                  <a:srgbClr val="FF0000"/>
                </a:solidFill>
              </a:rPr>
              <a:t>Major Family Values (Good Habits)  Impact our spiritual lives</a:t>
            </a:r>
          </a:p>
        </p:txBody>
      </p:sp>
      <p:sp>
        <p:nvSpPr>
          <p:cNvPr id="4099" name="Rectangle 3"/>
          <p:cNvSpPr>
            <a:spLocks noGrp="1" noChangeArrowheads="1"/>
          </p:cNvSpPr>
          <p:nvPr>
            <p:ph type="body" idx="1"/>
          </p:nvPr>
        </p:nvSpPr>
        <p:spPr>
          <a:xfrm>
            <a:off x="457200" y="1524000"/>
            <a:ext cx="7924800" cy="5029200"/>
          </a:xfrm>
        </p:spPr>
        <p:txBody>
          <a:bodyPr>
            <a:normAutofit fontScale="77500" lnSpcReduction="20000"/>
          </a:bodyPr>
          <a:lstStyle/>
          <a:p>
            <a:pPr marL="862013" hangingPunct="0"/>
            <a:r>
              <a:rPr lang="en-US" dirty="0" smtClean="0"/>
              <a:t>Do daily Bible reading and/or study</a:t>
            </a:r>
          </a:p>
          <a:p>
            <a:pPr marL="862013"/>
            <a:r>
              <a:rPr lang="en-US" dirty="0" smtClean="0"/>
              <a:t>Pray daily – maybe at set times</a:t>
            </a:r>
          </a:p>
          <a:p>
            <a:pPr marL="862013"/>
            <a:r>
              <a:rPr lang="en-US" dirty="0" smtClean="0"/>
              <a:t>Choose to live close to other Godly families</a:t>
            </a:r>
          </a:p>
          <a:p>
            <a:pPr marL="862013"/>
            <a:r>
              <a:rPr lang="en-US" dirty="0" smtClean="0"/>
              <a:t>Seek a marriage partner in God’s family</a:t>
            </a:r>
          </a:p>
          <a:p>
            <a:pPr marL="862013"/>
            <a:r>
              <a:rPr lang="en-US" dirty="0" smtClean="0"/>
              <a:t>Attend Sunday meetings, Bible classes, CYCs</a:t>
            </a:r>
          </a:p>
          <a:p>
            <a:pPr>
              <a:buNone/>
            </a:pPr>
            <a:r>
              <a:rPr lang="en-US" sz="1600" dirty="0" smtClean="0"/>
              <a:t> </a:t>
            </a:r>
            <a:endParaRPr lang="en-US" sz="500" dirty="0" smtClean="0"/>
          </a:p>
          <a:p>
            <a:pPr algn="ctr" hangingPunct="0">
              <a:buNone/>
            </a:pPr>
            <a:r>
              <a:rPr lang="en-US" b="1" dirty="0" smtClean="0">
                <a:solidFill>
                  <a:srgbClr val="0000CC"/>
                </a:solidFill>
              </a:rPr>
              <a:t>May also involved setting standards about:</a:t>
            </a:r>
          </a:p>
          <a:p>
            <a:pPr marL="2744788"/>
            <a:r>
              <a:rPr lang="en-US" dirty="0" smtClean="0"/>
              <a:t>Alcoholic beverages</a:t>
            </a:r>
          </a:p>
          <a:p>
            <a:pPr marL="2744788"/>
            <a:r>
              <a:rPr lang="en-US" dirty="0" smtClean="0"/>
              <a:t>TV programs</a:t>
            </a:r>
          </a:p>
          <a:p>
            <a:pPr marL="2744788"/>
            <a:r>
              <a:rPr lang="en-US" dirty="0" smtClean="0"/>
              <a:t>Music</a:t>
            </a:r>
          </a:p>
          <a:p>
            <a:pPr marL="2744788"/>
            <a:r>
              <a:rPr lang="en-US" dirty="0" smtClean="0"/>
              <a:t>Friends</a:t>
            </a:r>
          </a:p>
          <a:p>
            <a:pPr marL="2744788"/>
            <a:r>
              <a:rPr lang="en-US" dirty="0" smtClean="0"/>
              <a:t>Movies</a:t>
            </a:r>
          </a:p>
          <a:p>
            <a:pPr marL="2744788"/>
            <a:r>
              <a:rPr lang="en-US" dirty="0" smtClean="0"/>
              <a:t>Internet </a:t>
            </a:r>
          </a:p>
          <a:p>
            <a:pPr marL="2744788"/>
            <a:endParaRPr lang="en-US" dirty="0" smtClean="0"/>
          </a:p>
        </p:txBody>
      </p:sp>
      <p:pic>
        <p:nvPicPr>
          <p:cNvPr id="45058" name="Picture 2" descr="https://encrypted-tbn1.google.com/images?q=tbn:ANd9GcSV_apsZVfAcU5gqvQzRFthycYo34w172aDL-pvU_XggE5LlDVr"/>
          <p:cNvPicPr>
            <a:picLocks noChangeAspect="1" noChangeArrowheads="1"/>
          </p:cNvPicPr>
          <p:nvPr/>
        </p:nvPicPr>
        <p:blipFill>
          <a:blip r:embed="rId4" cstate="print"/>
          <a:srcRect/>
          <a:stretch>
            <a:fillRect/>
          </a:stretch>
        </p:blipFill>
        <p:spPr bwMode="auto">
          <a:xfrm>
            <a:off x="6858000" y="152400"/>
            <a:ext cx="2133600" cy="2143125"/>
          </a:xfrm>
          <a:prstGeom prst="rect">
            <a:avLst/>
          </a:prstGeom>
          <a:noFill/>
        </p:spPr>
      </p:pic>
      <p:pic>
        <p:nvPicPr>
          <p:cNvPr id="45060" name="Picture 4" descr="https://encrypted-tbn0.google.com/images?q=tbn:ANd9GcRIawICgzoHPTNYxgxxNCKjbirMsD1jRxyM8mNHnTs_HRHP9CQV"/>
          <p:cNvPicPr>
            <a:picLocks noChangeAspect="1" noChangeArrowheads="1"/>
          </p:cNvPicPr>
          <p:nvPr/>
        </p:nvPicPr>
        <p:blipFill>
          <a:blip r:embed="rId5" cstate="print"/>
          <a:srcRect/>
          <a:stretch>
            <a:fillRect/>
          </a:stretch>
        </p:blipFill>
        <p:spPr bwMode="auto">
          <a:xfrm>
            <a:off x="228600" y="4267200"/>
            <a:ext cx="1295400" cy="1266867"/>
          </a:xfrm>
          <a:prstGeom prst="rect">
            <a:avLst/>
          </a:prstGeom>
          <a:noFill/>
        </p:spPr>
      </p:pic>
      <p:pic>
        <p:nvPicPr>
          <p:cNvPr id="45062" name="Picture 6" descr="https://encrypted-tbn3.google.com/images?q=tbn:ANd9GcSPM3H25QN3ux9lNRjF2LEqpEfvEg-DQt8tsUmKDs4yobS0gb3NkQ"/>
          <p:cNvPicPr>
            <a:picLocks noChangeAspect="1" noChangeArrowheads="1"/>
          </p:cNvPicPr>
          <p:nvPr/>
        </p:nvPicPr>
        <p:blipFill>
          <a:blip r:embed="rId6" cstate="print"/>
          <a:srcRect/>
          <a:stretch>
            <a:fillRect/>
          </a:stretch>
        </p:blipFill>
        <p:spPr bwMode="auto">
          <a:xfrm>
            <a:off x="4648200" y="5257800"/>
            <a:ext cx="1981200" cy="1494019"/>
          </a:xfrm>
          <a:prstGeom prst="rect">
            <a:avLst/>
          </a:prstGeom>
          <a:noFill/>
        </p:spPr>
      </p:pic>
      <p:pic>
        <p:nvPicPr>
          <p:cNvPr id="45064" name="Picture 8" descr="https://encrypted-tbn3.google.com/images?q=tbn:ANd9GcRa1JLYY2Io0hmXj0dgvQpeNalSxVY8TSBXCe2506yoZiks2adzyg"/>
          <p:cNvPicPr>
            <a:picLocks noChangeAspect="1" noChangeArrowheads="1"/>
          </p:cNvPicPr>
          <p:nvPr/>
        </p:nvPicPr>
        <p:blipFill>
          <a:blip r:embed="rId7" cstate="print"/>
          <a:srcRect/>
          <a:stretch>
            <a:fillRect/>
          </a:stretch>
        </p:blipFill>
        <p:spPr bwMode="auto">
          <a:xfrm>
            <a:off x="6934200" y="4267200"/>
            <a:ext cx="1970787" cy="14573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152400"/>
            <a:ext cx="5029200" cy="1143000"/>
          </a:xfrm>
        </p:spPr>
        <p:txBody>
          <a:bodyPr>
            <a:normAutofit fontScale="90000"/>
          </a:bodyPr>
          <a:lstStyle/>
          <a:p>
            <a:r>
              <a:rPr lang="en-US" sz="4000" b="1" dirty="0" smtClean="0">
                <a:solidFill>
                  <a:srgbClr val="FF0000"/>
                </a:solidFill>
              </a:rPr>
              <a:t>Lessons to think about and take home:</a:t>
            </a:r>
          </a:p>
        </p:txBody>
      </p:sp>
      <p:sp>
        <p:nvSpPr>
          <p:cNvPr id="4099" name="Rectangle 3"/>
          <p:cNvSpPr>
            <a:spLocks noGrp="1" noChangeArrowheads="1"/>
          </p:cNvSpPr>
          <p:nvPr>
            <p:ph type="body" idx="1"/>
          </p:nvPr>
        </p:nvSpPr>
        <p:spPr>
          <a:xfrm>
            <a:off x="381000" y="1295400"/>
            <a:ext cx="8382000" cy="4648200"/>
          </a:xfrm>
        </p:spPr>
        <p:txBody>
          <a:bodyPr>
            <a:noAutofit/>
          </a:bodyPr>
          <a:lstStyle/>
          <a:p>
            <a:pPr lvl="0">
              <a:lnSpc>
                <a:spcPts val="2500"/>
              </a:lnSpc>
            </a:pPr>
            <a:r>
              <a:rPr lang="en-US" sz="2200" dirty="0" smtClean="0"/>
              <a:t>Try to develop some Family Values for yourself                                    and your family that are appropriate for the                                         challenges of our day</a:t>
            </a:r>
          </a:p>
          <a:p>
            <a:pPr lvl="0">
              <a:lnSpc>
                <a:spcPts val="2500"/>
              </a:lnSpc>
            </a:pPr>
            <a:r>
              <a:rPr lang="en-US" sz="2200" dirty="0" smtClean="0"/>
              <a:t>Appreciate our Family Values &amp; Godly Standards we may have inherited</a:t>
            </a:r>
          </a:p>
          <a:p>
            <a:pPr>
              <a:lnSpc>
                <a:spcPts val="2500"/>
              </a:lnSpc>
            </a:pPr>
            <a:r>
              <a:rPr lang="en-US" sz="2200" dirty="0" smtClean="0"/>
              <a:t>Don’t be afraid to stand up for Godly Standards when under pressure</a:t>
            </a:r>
          </a:p>
          <a:p>
            <a:pPr>
              <a:lnSpc>
                <a:spcPts val="2500"/>
              </a:lnSpc>
            </a:pPr>
            <a:r>
              <a:rPr lang="en-US" sz="2200" dirty="0" smtClean="0"/>
              <a:t>Talk to each other and our children about </a:t>
            </a:r>
            <a:r>
              <a:rPr lang="en-US" sz="2200" b="1" dirty="0" smtClean="0"/>
              <a:t>why</a:t>
            </a:r>
            <a:r>
              <a:rPr lang="en-US" sz="2200" dirty="0" smtClean="0"/>
              <a:t> we have these standards and </a:t>
            </a:r>
            <a:r>
              <a:rPr lang="en-US" sz="2200" b="1" dirty="0" smtClean="0"/>
              <a:t>how</a:t>
            </a:r>
            <a:r>
              <a:rPr lang="en-US" sz="2200" dirty="0" smtClean="0"/>
              <a:t> they can help us live Godly lives</a:t>
            </a:r>
          </a:p>
          <a:p>
            <a:pPr lvl="0">
              <a:lnSpc>
                <a:spcPts val="2500"/>
              </a:lnSpc>
            </a:pPr>
            <a:r>
              <a:rPr lang="en-US" sz="2200" dirty="0" smtClean="0"/>
              <a:t>Remember our Father is a </a:t>
            </a:r>
            <a:r>
              <a:rPr lang="en-US" sz="2200" i="1" dirty="0" smtClean="0"/>
              <a:t>living</a:t>
            </a:r>
            <a:r>
              <a:rPr lang="en-US" sz="2200" dirty="0" smtClean="0"/>
              <a:t> God.  He and His heavenly family are watching each day to see if we keep His commands</a:t>
            </a:r>
          </a:p>
          <a:p>
            <a:pPr lvl="0">
              <a:lnSpc>
                <a:spcPts val="2500"/>
              </a:lnSpc>
            </a:pPr>
            <a:r>
              <a:rPr lang="en-US" sz="2200" dirty="0" smtClean="0"/>
              <a:t>God highly values </a:t>
            </a:r>
            <a:r>
              <a:rPr lang="en-US" sz="2200" b="1" dirty="0" smtClean="0">
                <a:solidFill>
                  <a:srgbClr val="0000CC"/>
                </a:solidFill>
              </a:rPr>
              <a:t>faithfulness</a:t>
            </a:r>
            <a:r>
              <a:rPr lang="en-US" sz="2200" dirty="0" smtClean="0"/>
              <a:t> &amp; we have the opportunity to practice this in our daily lives every day</a:t>
            </a:r>
            <a:endParaRPr lang="en-US" sz="2200" dirty="0"/>
          </a:p>
        </p:txBody>
      </p:sp>
      <p:sp>
        <p:nvSpPr>
          <p:cNvPr id="4100" name="Text Box 5"/>
          <p:cNvSpPr txBox="1">
            <a:spLocks noChangeArrowheads="1"/>
          </p:cNvSpPr>
          <p:nvPr/>
        </p:nvSpPr>
        <p:spPr bwMode="auto">
          <a:xfrm>
            <a:off x="1371600" y="5657671"/>
            <a:ext cx="6553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Godly Family Values will really improve your life!</a:t>
            </a:r>
            <a:endParaRPr lang="en-US" sz="3600" b="1" dirty="0">
              <a:solidFill>
                <a:srgbClr val="00B050"/>
              </a:solidFill>
              <a:latin typeface="Comic Sans MS" pitchFamily="66" charset="0"/>
            </a:endParaRPr>
          </a:p>
        </p:txBody>
      </p:sp>
      <p:pic>
        <p:nvPicPr>
          <p:cNvPr id="43009" name="Picture 1"/>
          <p:cNvPicPr>
            <a:picLocks noChangeAspect="1" noChangeArrowheads="1"/>
          </p:cNvPicPr>
          <p:nvPr/>
        </p:nvPicPr>
        <p:blipFill>
          <a:blip r:embed="rId3" cstate="print"/>
          <a:srcRect/>
          <a:stretch>
            <a:fillRect/>
          </a:stretch>
        </p:blipFill>
        <p:spPr bwMode="auto">
          <a:xfrm>
            <a:off x="6477000" y="76200"/>
            <a:ext cx="2295525" cy="22955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4267200" cy="1470025"/>
          </a:xfrm>
        </p:spPr>
        <p:txBody>
          <a:bodyPr/>
          <a:lstStyle/>
          <a:p>
            <a:pPr eaLnBrk="1" hangingPunct="1"/>
            <a:r>
              <a:rPr lang="en-US" sz="6600" b="1" dirty="0" smtClean="0">
                <a:solidFill>
                  <a:srgbClr val="FF3300"/>
                </a:solidFill>
              </a:rPr>
              <a:t>Jeremiah</a:t>
            </a:r>
          </a:p>
        </p:txBody>
      </p:sp>
      <p:sp>
        <p:nvSpPr>
          <p:cNvPr id="5" name="Rectangle 2"/>
          <p:cNvSpPr txBox="1">
            <a:spLocks noChangeArrowheads="1"/>
          </p:cNvSpPr>
          <p:nvPr/>
        </p:nvSpPr>
        <p:spPr bwMode="auto">
          <a:xfrm>
            <a:off x="76200" y="838200"/>
            <a:ext cx="4191000" cy="14478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Change before the end begins</a:t>
            </a:r>
            <a:endParaRPr lang="en-US" sz="4400" b="1" kern="0" dirty="0">
              <a:solidFill>
                <a:srgbClr val="0000CC"/>
              </a:solidFill>
              <a:latin typeface="Comic Sans MS" pitchFamily="66" charset="0"/>
              <a:ea typeface="+mj-ea"/>
              <a:cs typeface="+mj-cs"/>
            </a:endParaRPr>
          </a:p>
        </p:txBody>
      </p:sp>
      <p:sp>
        <p:nvSpPr>
          <p:cNvPr id="7" name="Rectangle 2"/>
          <p:cNvSpPr txBox="1">
            <a:spLocks noChangeArrowheads="1"/>
          </p:cNvSpPr>
          <p:nvPr/>
        </p:nvSpPr>
        <p:spPr bwMode="auto">
          <a:xfrm>
            <a:off x="5105400" y="4267200"/>
            <a:ext cx="3352800" cy="1905000"/>
          </a:xfrm>
          <a:prstGeom prst="rect">
            <a:avLst/>
          </a:prstGeom>
          <a:noFill/>
          <a:ln w="9525">
            <a:noFill/>
            <a:miter lim="800000"/>
            <a:headEnd/>
            <a:tailEnd/>
          </a:ln>
        </p:spPr>
        <p:txBody>
          <a:bodyPr anchor="ctr"/>
          <a:lstStyle/>
          <a:p>
            <a:pPr algn="ctr">
              <a:lnSpc>
                <a:spcPts val="4800"/>
              </a:lnSpc>
              <a:defRPr/>
            </a:pPr>
            <a:r>
              <a:rPr lang="en-US" sz="4400" b="1" kern="0" dirty="0" err="1" smtClean="0">
                <a:solidFill>
                  <a:srgbClr val="00B050"/>
                </a:solidFill>
                <a:latin typeface="Comic Sans MS" pitchFamily="66" charset="0"/>
                <a:ea typeface="+mj-ea"/>
                <a:cs typeface="+mj-cs"/>
              </a:rPr>
              <a:t>Shaphan’s</a:t>
            </a:r>
            <a:r>
              <a:rPr lang="en-US" sz="4400" b="1" kern="0" dirty="0" smtClean="0">
                <a:solidFill>
                  <a:srgbClr val="00B050"/>
                </a:solidFill>
                <a:latin typeface="Comic Sans MS" pitchFamily="66" charset="0"/>
                <a:ea typeface="+mj-ea"/>
                <a:cs typeface="+mj-cs"/>
              </a:rPr>
              <a:t> Family Values</a:t>
            </a:r>
            <a:endParaRPr lang="en-US" sz="4400" b="1" kern="0" dirty="0">
              <a:solidFill>
                <a:srgbClr val="00B050"/>
              </a:solidFill>
              <a:latin typeface="Comic Sans MS" pitchFamily="66" charset="0"/>
              <a:ea typeface="+mj-ea"/>
              <a:cs typeface="+mj-cs"/>
            </a:endParaRPr>
          </a:p>
        </p:txBody>
      </p:sp>
      <p:pic>
        <p:nvPicPr>
          <p:cNvPr id="70658" name="Picture 2" descr="https://encrypted-tbn3.gstatic.com/images?q=tbn:ANd9GcTb9j7Jmtunj4zWmtVghQwb9fGSviDCLJVqGAeSnumg3fxDya7rZQ"/>
          <p:cNvPicPr>
            <a:picLocks noChangeAspect="1" noChangeArrowheads="1"/>
          </p:cNvPicPr>
          <p:nvPr/>
        </p:nvPicPr>
        <p:blipFill>
          <a:blip r:embed="rId2" cstate="print"/>
          <a:srcRect/>
          <a:stretch>
            <a:fillRect/>
          </a:stretch>
        </p:blipFill>
        <p:spPr bwMode="auto">
          <a:xfrm>
            <a:off x="499112" y="2438400"/>
            <a:ext cx="3520438" cy="4267200"/>
          </a:xfrm>
          <a:prstGeom prst="rect">
            <a:avLst/>
          </a:prstGeom>
          <a:noFill/>
        </p:spPr>
      </p:pic>
      <p:pic>
        <p:nvPicPr>
          <p:cNvPr id="70659" name="Picture 3"/>
          <p:cNvPicPr>
            <a:picLocks noChangeAspect="1" noChangeArrowheads="1"/>
          </p:cNvPicPr>
          <p:nvPr/>
        </p:nvPicPr>
        <p:blipFill>
          <a:blip r:embed="rId3" cstate="print"/>
          <a:srcRect/>
          <a:stretch>
            <a:fillRect/>
          </a:stretch>
        </p:blipFill>
        <p:spPr bwMode="auto">
          <a:xfrm>
            <a:off x="4953000" y="228600"/>
            <a:ext cx="3657600" cy="367392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858000" cy="762000"/>
          </a:xfrm>
        </p:spPr>
        <p:txBody>
          <a:bodyPr>
            <a:normAutofit/>
          </a:bodyPr>
          <a:lstStyle/>
          <a:p>
            <a:r>
              <a:rPr lang="en-US" sz="4000" b="1" dirty="0" smtClean="0">
                <a:solidFill>
                  <a:srgbClr val="FF0000"/>
                </a:solidFill>
              </a:rPr>
              <a:t>Setting of Jer 35: Contrasts!</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228600" y="685800"/>
            <a:ext cx="8686800" cy="4343400"/>
          </a:xfrm>
        </p:spPr>
        <p:txBody>
          <a:bodyPr>
            <a:normAutofit fontScale="62500" lnSpcReduction="20000"/>
          </a:bodyPr>
          <a:lstStyle/>
          <a:p>
            <a:pPr hangingPunct="0">
              <a:buNone/>
            </a:pPr>
            <a:r>
              <a:rPr lang="en-US" b="1" dirty="0" smtClean="0">
                <a:solidFill>
                  <a:srgbClr val="0000CC"/>
                </a:solidFill>
              </a:rPr>
              <a:t>Jer 31 – </a:t>
            </a:r>
            <a:r>
              <a:rPr lang="en-US" b="1" dirty="0" smtClean="0">
                <a:solidFill>
                  <a:srgbClr val="7030A0"/>
                </a:solidFill>
              </a:rPr>
              <a:t>God will make a new covenant </a:t>
            </a:r>
            <a:r>
              <a:rPr lang="en-US" dirty="0" smtClean="0"/>
              <a:t>(v.31-33)</a:t>
            </a:r>
          </a:p>
          <a:p>
            <a:pPr marL="860425" indent="-860425" hangingPunct="0">
              <a:buNone/>
            </a:pPr>
            <a:r>
              <a:rPr lang="en-US" b="1" dirty="0" smtClean="0">
                <a:solidFill>
                  <a:srgbClr val="0000CC"/>
                </a:solidFill>
              </a:rPr>
              <a:t>Jer 32 </a:t>
            </a:r>
            <a:r>
              <a:rPr lang="en-US" dirty="0" smtClean="0"/>
              <a:t>– Jeremiah redeems field in </a:t>
            </a:r>
            <a:r>
              <a:rPr lang="en-US" dirty="0" err="1" smtClean="0"/>
              <a:t>Anathoth</a:t>
            </a:r>
            <a:r>
              <a:rPr lang="en-US" dirty="0" smtClean="0"/>
              <a:t>, </a:t>
            </a:r>
            <a:r>
              <a:rPr lang="en-US" b="1" dirty="0" smtClean="0">
                <a:solidFill>
                  <a:srgbClr val="7030A0"/>
                </a:solidFill>
              </a:rPr>
              <a:t>God promises to keep                         his covenant</a:t>
            </a:r>
            <a:r>
              <a:rPr lang="en-US" dirty="0" smtClean="0"/>
              <a:t> to redeem Israel (v. 40)</a:t>
            </a:r>
          </a:p>
          <a:p>
            <a:pPr hangingPunct="0">
              <a:buNone/>
            </a:pPr>
            <a:r>
              <a:rPr lang="en-US" b="1" dirty="0" smtClean="0">
                <a:solidFill>
                  <a:srgbClr val="0000CC"/>
                </a:solidFill>
              </a:rPr>
              <a:t>Jer 33</a:t>
            </a:r>
            <a:r>
              <a:rPr lang="en-US" dirty="0" smtClean="0">
                <a:solidFill>
                  <a:srgbClr val="0000CC"/>
                </a:solidFill>
              </a:rPr>
              <a:t> </a:t>
            </a:r>
            <a:r>
              <a:rPr lang="en-US" dirty="0" smtClean="0"/>
              <a:t>– </a:t>
            </a:r>
            <a:r>
              <a:rPr lang="en-US" b="1" dirty="0" smtClean="0">
                <a:solidFill>
                  <a:srgbClr val="7030A0"/>
                </a:solidFill>
              </a:rPr>
              <a:t>God will keep his covenant </a:t>
            </a:r>
            <a:r>
              <a:rPr lang="en-US" dirty="0" smtClean="0"/>
              <a:t>with His people </a:t>
            </a:r>
          </a:p>
          <a:p>
            <a:pPr hangingPunct="0">
              <a:buNone/>
            </a:pPr>
            <a:r>
              <a:rPr lang="en-US" b="1" dirty="0" smtClean="0"/>
              <a:t>              </a:t>
            </a:r>
            <a:r>
              <a:rPr lang="en-US" dirty="0" smtClean="0"/>
              <a:t>Jews will return from captivity  (vs.20,21,25)</a:t>
            </a:r>
          </a:p>
          <a:p>
            <a:pPr hangingPunct="0">
              <a:buNone/>
            </a:pPr>
            <a:r>
              <a:rPr lang="en-US" b="1" dirty="0" smtClean="0">
                <a:solidFill>
                  <a:srgbClr val="0000CC"/>
                </a:solidFill>
              </a:rPr>
              <a:t>Jer 34</a:t>
            </a:r>
            <a:r>
              <a:rPr lang="en-US" dirty="0" smtClean="0">
                <a:solidFill>
                  <a:srgbClr val="0000CC"/>
                </a:solidFill>
              </a:rPr>
              <a:t> </a:t>
            </a:r>
            <a:r>
              <a:rPr lang="en-US" dirty="0" smtClean="0"/>
              <a:t>– </a:t>
            </a:r>
            <a:r>
              <a:rPr lang="en-US" b="1" dirty="0" smtClean="0">
                <a:solidFill>
                  <a:srgbClr val="7030A0"/>
                </a:solidFill>
              </a:rPr>
              <a:t>Zedekiah broke his covenant </a:t>
            </a:r>
            <a:r>
              <a:rPr lang="en-US" dirty="0" smtClean="0"/>
              <a:t>to free Hebrew slaves.</a:t>
            </a:r>
          </a:p>
          <a:p>
            <a:pPr>
              <a:buNone/>
            </a:pPr>
            <a:r>
              <a:rPr lang="en-US" dirty="0" smtClean="0"/>
              <a:t>	        During 9</a:t>
            </a:r>
            <a:r>
              <a:rPr lang="en-US" baseline="30000" dirty="0" smtClean="0"/>
              <a:t>th</a:t>
            </a:r>
            <a:r>
              <a:rPr lang="en-US" dirty="0" smtClean="0"/>
              <a:t> yr of Zedekiah. Egyptians came up, Babylonians temporarily left.</a:t>
            </a:r>
          </a:p>
          <a:p>
            <a:pPr>
              <a:buNone/>
            </a:pPr>
            <a:r>
              <a:rPr lang="en-US" dirty="0" smtClean="0"/>
              <a:t>	        God will punish people who </a:t>
            </a:r>
            <a:r>
              <a:rPr lang="en-US" b="1" dirty="0" smtClean="0">
                <a:solidFill>
                  <a:srgbClr val="7030A0"/>
                </a:solidFill>
              </a:rPr>
              <a:t>transgressed His covenant </a:t>
            </a:r>
            <a:r>
              <a:rPr lang="en-US" dirty="0" smtClean="0"/>
              <a:t>(note v.18)</a:t>
            </a:r>
          </a:p>
          <a:p>
            <a:pPr>
              <a:buNone/>
            </a:pPr>
            <a:r>
              <a:rPr lang="en-US" b="1" dirty="0" smtClean="0">
                <a:solidFill>
                  <a:srgbClr val="0000CC"/>
                </a:solidFill>
              </a:rPr>
              <a:t>Jer 35</a:t>
            </a:r>
            <a:r>
              <a:rPr lang="en-US" dirty="0" smtClean="0">
                <a:solidFill>
                  <a:srgbClr val="0000CC"/>
                </a:solidFill>
              </a:rPr>
              <a:t> </a:t>
            </a:r>
            <a:r>
              <a:rPr lang="en-US" dirty="0" smtClean="0"/>
              <a:t>– </a:t>
            </a:r>
            <a:r>
              <a:rPr lang="en-US" b="1" dirty="0" smtClean="0">
                <a:solidFill>
                  <a:srgbClr val="7030A0"/>
                </a:solidFill>
              </a:rPr>
              <a:t>Faithful </a:t>
            </a:r>
            <a:r>
              <a:rPr lang="en-US" b="1" dirty="0" err="1" smtClean="0">
                <a:solidFill>
                  <a:srgbClr val="7030A0"/>
                </a:solidFill>
              </a:rPr>
              <a:t>Rechabites</a:t>
            </a:r>
            <a:r>
              <a:rPr lang="en-US" b="1" dirty="0" smtClean="0">
                <a:solidFill>
                  <a:srgbClr val="7030A0"/>
                </a:solidFill>
              </a:rPr>
              <a:t> obeyed </a:t>
            </a:r>
            <a:r>
              <a:rPr lang="en-US" dirty="0" smtClean="0"/>
              <a:t>their Father’s command.</a:t>
            </a:r>
          </a:p>
          <a:p>
            <a:pPr hangingPunct="0">
              <a:buNone/>
            </a:pPr>
            <a:r>
              <a:rPr lang="en-US" b="1" dirty="0" smtClean="0">
                <a:solidFill>
                  <a:srgbClr val="0000CC"/>
                </a:solidFill>
              </a:rPr>
              <a:t>Jer 36</a:t>
            </a:r>
            <a:r>
              <a:rPr lang="en-US" dirty="0" smtClean="0">
                <a:solidFill>
                  <a:srgbClr val="0000CC"/>
                </a:solidFill>
              </a:rPr>
              <a:t> </a:t>
            </a:r>
            <a:r>
              <a:rPr lang="en-US" dirty="0" smtClean="0"/>
              <a:t>– </a:t>
            </a:r>
            <a:r>
              <a:rPr lang="en-US" b="1" dirty="0" smtClean="0">
                <a:solidFill>
                  <a:srgbClr val="7030A0"/>
                </a:solidFill>
              </a:rPr>
              <a:t>Jehoiakim burned scroll </a:t>
            </a:r>
            <a:r>
              <a:rPr lang="en-US" dirty="0" smtClean="0"/>
              <a:t>during 5</a:t>
            </a:r>
            <a:r>
              <a:rPr lang="en-US" baseline="30000" dirty="0" smtClean="0"/>
              <a:t>th</a:t>
            </a:r>
            <a:r>
              <a:rPr lang="en-US" dirty="0" smtClean="0"/>
              <a:t> year </a:t>
            </a:r>
          </a:p>
          <a:p>
            <a:pPr hangingPunct="0">
              <a:buNone/>
            </a:pPr>
            <a:r>
              <a:rPr lang="en-US" dirty="0" smtClean="0"/>
              <a:t>               No respect for God’s word – cut it up!</a:t>
            </a:r>
          </a:p>
          <a:p>
            <a:pPr hangingPunct="0">
              <a:buNone/>
            </a:pPr>
            <a:r>
              <a:rPr lang="en-US" dirty="0" smtClean="0"/>
              <a:t>               He &amp; wife (</a:t>
            </a:r>
            <a:r>
              <a:rPr lang="en-US" dirty="0" err="1" smtClean="0"/>
              <a:t>Nehusta</a:t>
            </a:r>
            <a:r>
              <a:rPr lang="en-US" dirty="0" smtClean="0"/>
              <a:t>) built own house with slave labor</a:t>
            </a:r>
          </a:p>
          <a:p>
            <a:pPr hangingPunct="0">
              <a:buNone/>
            </a:pPr>
            <a:r>
              <a:rPr lang="en-US" dirty="0" smtClean="0"/>
              <a:t>              Jer 22:13-18  Contrasts Jehoiakim with Josiah.  </a:t>
            </a:r>
          </a:p>
          <a:p>
            <a:pPr>
              <a:buNone/>
            </a:pPr>
            <a:r>
              <a:rPr lang="en-US" dirty="0" smtClean="0"/>
              <a:t> </a:t>
            </a:r>
          </a:p>
          <a:p>
            <a:pPr eaLnBrk="1" hangingPunct="1">
              <a:lnSpc>
                <a:spcPct val="90000"/>
              </a:lnSpc>
              <a:buNone/>
            </a:pPr>
            <a:endParaRPr lang="en-US" dirty="0" smtClean="0"/>
          </a:p>
        </p:txBody>
      </p:sp>
      <p:sp>
        <p:nvSpPr>
          <p:cNvPr id="4100" name="Text Box 5"/>
          <p:cNvSpPr txBox="1">
            <a:spLocks noChangeArrowheads="1"/>
          </p:cNvSpPr>
          <p:nvPr/>
        </p:nvSpPr>
        <p:spPr bwMode="auto">
          <a:xfrm>
            <a:off x="381000" y="4648200"/>
            <a:ext cx="8229600" cy="1569660"/>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Lesson</a:t>
            </a:r>
            <a:r>
              <a:rPr lang="en-US" sz="2400" dirty="0" smtClean="0">
                <a:solidFill>
                  <a:srgbClr val="00B050"/>
                </a:solidFill>
                <a:latin typeface="Comic Sans MS" pitchFamily="66" charset="0"/>
              </a:rPr>
              <a:t>: Neither Jehoiakim nor Zedekiah were faithful to their Father (Josiah).   They did not keep Father’s covenant.  Josiah repented &amp; responded when Book of the Law was found. Jehoiakim &amp; Zedekiah did not.</a:t>
            </a:r>
            <a:endParaRPr lang="en-US" sz="3600" b="1" dirty="0">
              <a:solidFill>
                <a:srgbClr val="00B050"/>
              </a:solidFill>
              <a:latin typeface="Comic Sans MS" pitchFamily="66" charset="0"/>
            </a:endParaRPr>
          </a:p>
        </p:txBody>
      </p:sp>
      <p:pic>
        <p:nvPicPr>
          <p:cNvPr id="59394" name="Picture 2" descr="https://encrypted-tbn1.google.com/images?q=tbn:ANd9GcSLBemQWAeBKeXUQ7Y6Ts2S60Hxd3DkIHkJo8vK7WTAEpQaUmwt"/>
          <p:cNvPicPr>
            <a:picLocks noChangeAspect="1" noChangeArrowheads="1"/>
          </p:cNvPicPr>
          <p:nvPr/>
        </p:nvPicPr>
        <p:blipFill>
          <a:blip r:embed="rId3" cstate="print"/>
          <a:srcRect/>
          <a:stretch>
            <a:fillRect/>
          </a:stretch>
        </p:blipFill>
        <p:spPr bwMode="auto">
          <a:xfrm>
            <a:off x="7361274" y="152400"/>
            <a:ext cx="1630326" cy="1752600"/>
          </a:xfrm>
          <a:prstGeom prst="rect">
            <a:avLst/>
          </a:prstGeom>
          <a:noFill/>
        </p:spPr>
      </p:pic>
      <p:sp>
        <p:nvSpPr>
          <p:cNvPr id="6" name="Text Box 5"/>
          <p:cNvSpPr txBox="1">
            <a:spLocks noChangeArrowheads="1"/>
          </p:cNvSpPr>
          <p:nvPr/>
        </p:nvSpPr>
        <p:spPr bwMode="auto">
          <a:xfrm>
            <a:off x="0" y="6156325"/>
            <a:ext cx="9144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omic Sans MS" pitchFamily="66" charset="0"/>
              </a:rPr>
              <a:t>Israel has changed their God </a:t>
            </a:r>
            <a:r>
              <a:rPr lang="en-US" sz="2800" b="1" dirty="0" smtClean="0">
                <a:solidFill>
                  <a:srgbClr val="7030A0"/>
                </a:solidFill>
                <a:latin typeface="Comic Sans MS" pitchFamily="66" charset="0"/>
              </a:rPr>
              <a:t>(Jer 2:9-11)</a:t>
            </a:r>
            <a:endParaRPr lang="en-US" sz="2800" b="1" dirty="0">
              <a:solidFill>
                <a:srgbClr val="7030A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1219200" y="0"/>
            <a:ext cx="6172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sp>
        <p:nvSpPr>
          <p:cNvPr id="4100" name="Text Box 5"/>
          <p:cNvSpPr txBox="1">
            <a:spLocks noChangeArrowheads="1"/>
          </p:cNvSpPr>
          <p:nvPr/>
        </p:nvSpPr>
        <p:spPr bwMode="auto">
          <a:xfrm>
            <a:off x="228600" y="4953000"/>
            <a:ext cx="8610600" cy="1569660"/>
          </a:xfrm>
          <a:prstGeom prst="rect">
            <a:avLst/>
          </a:prstGeom>
          <a:noFill/>
          <a:ln w="9525">
            <a:noFill/>
            <a:miter lim="800000"/>
            <a:headEnd/>
            <a:tailEnd/>
          </a:ln>
        </p:spPr>
        <p:txBody>
          <a:bodyPr wrap="square">
            <a:spAutoFit/>
          </a:bodyPr>
          <a:lstStyle/>
          <a:p>
            <a:r>
              <a:rPr lang="en-US" sz="2400" b="1" dirty="0" smtClean="0">
                <a:solidFill>
                  <a:srgbClr val="0000CC"/>
                </a:solidFill>
              </a:rPr>
              <a:t>Shaphan</a:t>
            </a:r>
            <a:r>
              <a:rPr lang="en-US" sz="2400" dirty="0" smtClean="0">
                <a:solidFill>
                  <a:srgbClr val="0000CC"/>
                </a:solidFill>
              </a:rPr>
              <a:t> </a:t>
            </a:r>
            <a:r>
              <a:rPr lang="en-US" sz="2400" dirty="0" smtClean="0"/>
              <a:t>– Josiah’s day                            </a:t>
            </a:r>
            <a:r>
              <a:rPr lang="en-US" sz="2400" b="1" dirty="0" smtClean="0">
                <a:solidFill>
                  <a:srgbClr val="0000CC"/>
                </a:solidFill>
              </a:rPr>
              <a:t>Ahikam</a:t>
            </a:r>
            <a:r>
              <a:rPr lang="en-US" sz="2400" dirty="0" smtClean="0"/>
              <a:t> – Josiah &amp; Jehoiakim</a:t>
            </a:r>
          </a:p>
          <a:p>
            <a:r>
              <a:rPr lang="en-US" sz="2400" b="1" dirty="0" smtClean="0">
                <a:solidFill>
                  <a:srgbClr val="0000CC"/>
                </a:solidFill>
              </a:rPr>
              <a:t>                   Gemariah &amp; </a:t>
            </a:r>
            <a:r>
              <a:rPr lang="en-US" sz="2400" b="1" dirty="0" err="1" smtClean="0">
                <a:solidFill>
                  <a:srgbClr val="0000CC"/>
                </a:solidFill>
              </a:rPr>
              <a:t>Michaiah</a:t>
            </a:r>
            <a:r>
              <a:rPr lang="en-US" sz="2400" dirty="0" smtClean="0">
                <a:solidFill>
                  <a:srgbClr val="0000CC"/>
                </a:solidFill>
              </a:rPr>
              <a:t> </a:t>
            </a:r>
            <a:r>
              <a:rPr lang="en-US" sz="2400" dirty="0" smtClean="0"/>
              <a:t>– 5</a:t>
            </a:r>
            <a:r>
              <a:rPr lang="en-US" sz="2400" baseline="30000" dirty="0" smtClean="0"/>
              <a:t>th</a:t>
            </a:r>
            <a:r>
              <a:rPr lang="en-US" sz="2400" dirty="0" smtClean="0"/>
              <a:t> of Jehoiakim</a:t>
            </a:r>
          </a:p>
          <a:p>
            <a:r>
              <a:rPr lang="en-US" sz="2400" b="1" dirty="0" err="1" smtClean="0">
                <a:solidFill>
                  <a:srgbClr val="0000CC"/>
                </a:solidFill>
              </a:rPr>
              <a:t>Elasah</a:t>
            </a:r>
            <a:r>
              <a:rPr lang="en-US" sz="2400" dirty="0" smtClean="0"/>
              <a:t> – 1</a:t>
            </a:r>
            <a:r>
              <a:rPr lang="en-US" sz="2400" baseline="30000" dirty="0" smtClean="0"/>
              <a:t>st</a:t>
            </a:r>
            <a:r>
              <a:rPr lang="en-US" sz="2400" dirty="0" smtClean="0"/>
              <a:t> of Zedekiah                           </a:t>
            </a:r>
            <a:r>
              <a:rPr lang="en-US" sz="2400" b="1" dirty="0" err="1" smtClean="0">
                <a:solidFill>
                  <a:srgbClr val="0000CC"/>
                </a:solidFill>
              </a:rPr>
              <a:t>Jaazaniah</a:t>
            </a:r>
            <a:r>
              <a:rPr lang="en-US" sz="2400" dirty="0" smtClean="0"/>
              <a:t> – 6</a:t>
            </a:r>
            <a:r>
              <a:rPr lang="en-US" sz="2400" baseline="30000" dirty="0" smtClean="0"/>
              <a:t>th</a:t>
            </a:r>
            <a:r>
              <a:rPr lang="en-US" sz="2400" dirty="0" smtClean="0"/>
              <a:t> of Zedekiah</a:t>
            </a:r>
          </a:p>
          <a:p>
            <a:r>
              <a:rPr lang="en-US" sz="2400" b="1" dirty="0" smtClean="0">
                <a:solidFill>
                  <a:srgbClr val="0000CC"/>
                </a:solidFill>
              </a:rPr>
              <a:t>                                 </a:t>
            </a:r>
            <a:r>
              <a:rPr lang="en-US" sz="2400" b="1" dirty="0" err="1" smtClean="0">
                <a:solidFill>
                  <a:srgbClr val="0000CC"/>
                </a:solidFill>
              </a:rPr>
              <a:t>Gedaliah</a:t>
            </a:r>
            <a:r>
              <a:rPr lang="en-US" sz="2400" dirty="0" smtClean="0"/>
              <a:t> – 11</a:t>
            </a:r>
            <a:r>
              <a:rPr lang="en-US" sz="2400" baseline="30000" dirty="0" smtClean="0"/>
              <a:t>th</a:t>
            </a:r>
            <a:r>
              <a:rPr lang="en-US" sz="2400" dirty="0" smtClean="0"/>
              <a:t> of Zedekiah</a:t>
            </a:r>
            <a:endParaRPr lang="en-US" sz="4000" b="1" dirty="0">
              <a:solidFill>
                <a:srgbClr val="0000CC"/>
              </a:solidFill>
              <a:latin typeface="Comic Sans MS" pitchFamily="66" charset="0"/>
            </a:endParaRP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2" name="TextBox 1"/>
          <p:cNvSpPr txBox="1"/>
          <p:nvPr/>
        </p:nvSpPr>
        <p:spPr>
          <a:xfrm>
            <a:off x="38100" y="778303"/>
            <a:ext cx="2819400" cy="1374735"/>
          </a:xfrm>
          <a:prstGeom prst="rect">
            <a:avLst/>
          </a:prstGeom>
          <a:noFill/>
        </p:spPr>
        <p:txBody>
          <a:bodyPr wrap="square" rtlCol="0">
            <a:spAutoFit/>
          </a:bodyPr>
          <a:lstStyle/>
          <a:p>
            <a:pPr algn="ctr">
              <a:lnSpc>
                <a:spcPts val="2500"/>
              </a:lnSpc>
            </a:pPr>
            <a:r>
              <a:rPr lang="en-US" sz="2400" b="1" dirty="0" smtClean="0">
                <a:solidFill>
                  <a:srgbClr val="00B050"/>
                </a:solidFill>
                <a:latin typeface="Comic Sans MS" pitchFamily="66" charset="0"/>
              </a:rPr>
              <a:t>We will      tackle them in chronological order</a:t>
            </a:r>
            <a:endParaRPr lang="en-US" sz="2400" b="1" dirty="0">
              <a:solidFill>
                <a:srgbClr val="00B050"/>
              </a:solidFill>
              <a:latin typeface="Comic Sans MS" pitchFamily="66" charset="0"/>
            </a:endParaRPr>
          </a:p>
        </p:txBody>
      </p:sp>
      <p:sp>
        <p:nvSpPr>
          <p:cNvPr id="3" name="TextBox 2"/>
          <p:cNvSpPr txBox="1"/>
          <p:nvPr/>
        </p:nvSpPr>
        <p:spPr>
          <a:xfrm>
            <a:off x="3295650" y="4572000"/>
            <a:ext cx="3009900" cy="523220"/>
          </a:xfrm>
          <a:prstGeom prst="rect">
            <a:avLst/>
          </a:prstGeom>
          <a:noFill/>
        </p:spPr>
        <p:txBody>
          <a:bodyPr wrap="square" rtlCol="0">
            <a:spAutoFit/>
          </a:bodyPr>
          <a:lstStyle/>
          <a:p>
            <a:r>
              <a:rPr lang="en-US" sz="2800" b="1" dirty="0" smtClean="0">
                <a:solidFill>
                  <a:srgbClr val="FF0000"/>
                </a:solidFill>
                <a:latin typeface="Comic Sans MS" pitchFamily="66" charset="0"/>
              </a:rPr>
              <a:t>Sequence</a:t>
            </a:r>
            <a:endParaRPr lang="en-US" sz="2800" b="1" dirty="0">
              <a:solidFill>
                <a:srgbClr val="FF000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P spid="8" grpId="0"/>
      <p:bldP spid="9" grpId="0"/>
      <p:bldP spid="10" grpId="0"/>
      <p:bldP spid="11" grpId="0"/>
      <p:bldP spid="12" grpId="0"/>
      <p:bldP spid="13"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14" name="Rounded Rectangle 13"/>
          <p:cNvSpPr/>
          <p:nvPr/>
        </p:nvSpPr>
        <p:spPr>
          <a:xfrm>
            <a:off x="3429000" y="990600"/>
            <a:ext cx="2133600" cy="990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5"/>
          <p:cNvSpPr txBox="1">
            <a:spLocks noChangeArrowheads="1"/>
          </p:cNvSpPr>
          <p:nvPr/>
        </p:nvSpPr>
        <p:spPr bwMode="auto">
          <a:xfrm>
            <a:off x="266163" y="5105400"/>
            <a:ext cx="8686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Shaphan raised Godly children &amp; grandchildren during a tough spiritual time</a:t>
            </a:r>
            <a:endParaRPr lang="en-US" sz="3200" b="1" dirty="0">
              <a:solidFill>
                <a:srgbClr val="00B05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par>
                                <p:cTn id="9" presetID="26"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80">
                                          <p:stCondLst>
                                            <p:cond delay="0"/>
                                          </p:stCondLst>
                                        </p:cTn>
                                        <p:tgtEl>
                                          <p:spTgt spid="15"/>
                                        </p:tgtEl>
                                      </p:cBhvr>
                                    </p:animEffect>
                                    <p:anim calcmode="lin" valueType="num">
                                      <p:cBhvr>
                                        <p:cTn id="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
                                        </p:tgtEl>
                                      </p:cBhvr>
                                      <p:to x="100000" y="60000"/>
                                    </p:animScale>
                                    <p:animScale>
                                      <p:cBhvr>
                                        <p:cTn id="18" dur="166" decel="50000">
                                          <p:stCondLst>
                                            <p:cond delay="67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81000"/>
            <a:ext cx="8229600" cy="914400"/>
          </a:xfrm>
        </p:spPr>
        <p:txBody>
          <a:bodyPr>
            <a:noAutofit/>
          </a:bodyPr>
          <a:lstStyle/>
          <a:p>
            <a:r>
              <a:rPr lang="en-US" sz="4800" b="1" dirty="0" smtClean="0">
                <a:solidFill>
                  <a:srgbClr val="663300"/>
                </a:solidFill>
              </a:rPr>
              <a:t>2 Chronicles 34:8-13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162800" cy="4953000"/>
          </a:xfrm>
        </p:spPr>
        <p:txBody>
          <a:bodyPr>
            <a:normAutofit fontScale="47500" lnSpcReduction="20000"/>
          </a:bodyPr>
          <a:lstStyle/>
          <a:p>
            <a:pPr marL="0" indent="231775">
              <a:buNone/>
            </a:pPr>
            <a:r>
              <a:rPr lang="en-US" sz="3600" dirty="0" smtClean="0"/>
              <a:t>8  Now in the eighteenth year of his (Josiah’s) reign, when he had purged the land and the temple, he sent </a:t>
            </a:r>
            <a:r>
              <a:rPr lang="en-US" sz="3600" b="1" dirty="0" smtClean="0">
                <a:solidFill>
                  <a:srgbClr val="0000CC"/>
                </a:solidFill>
              </a:rPr>
              <a:t>Shaphan</a:t>
            </a:r>
            <a:r>
              <a:rPr lang="en-US" sz="3600" dirty="0" smtClean="0"/>
              <a:t> the son of </a:t>
            </a:r>
            <a:r>
              <a:rPr lang="en-US" sz="3600" dirty="0" err="1" smtClean="0"/>
              <a:t>Azaliah</a:t>
            </a:r>
            <a:r>
              <a:rPr lang="en-US" sz="3600" dirty="0" smtClean="0"/>
              <a:t>, </a:t>
            </a:r>
            <a:r>
              <a:rPr lang="en-US" sz="3600" dirty="0" err="1" smtClean="0"/>
              <a:t>Maaseiah</a:t>
            </a:r>
            <a:r>
              <a:rPr lang="en-US" sz="3600" dirty="0" smtClean="0"/>
              <a:t> the governor of the city, and </a:t>
            </a:r>
            <a:r>
              <a:rPr lang="en-US" sz="3600" dirty="0" err="1" smtClean="0"/>
              <a:t>Joah</a:t>
            </a:r>
            <a:r>
              <a:rPr lang="en-US" sz="3600" dirty="0" smtClean="0"/>
              <a:t> the son of </a:t>
            </a:r>
            <a:r>
              <a:rPr lang="en-US" sz="3600" dirty="0" err="1" smtClean="0"/>
              <a:t>Joahaz</a:t>
            </a:r>
            <a:r>
              <a:rPr lang="en-US" sz="3600" dirty="0" smtClean="0"/>
              <a:t> the recorder, to repair the house of the LORD his God.</a:t>
            </a:r>
          </a:p>
          <a:p>
            <a:pPr marL="0" indent="231775">
              <a:buNone/>
            </a:pPr>
            <a:r>
              <a:rPr lang="en-US" sz="3600" dirty="0" smtClean="0"/>
              <a:t>9  When they came to Hilkiah the high priest, they delivered the money that was brought into the house of God, which the Levites who kept the doors had gathered from the hand of Manasseh and Ephraim, from all the remnant of Israel, from all Judah and Benjamin, and which they had brought back to Jerusalem.</a:t>
            </a:r>
          </a:p>
          <a:p>
            <a:pPr marL="0" indent="231775">
              <a:buNone/>
            </a:pPr>
            <a:r>
              <a:rPr lang="en-US" sz="3600" dirty="0" smtClean="0"/>
              <a:t>10  Then they put it in the hand of the foremen who had the oversight of the house of the LORD; and they gave it to the workmen who worked in the house of the LORD, to repair and restore the house.</a:t>
            </a:r>
          </a:p>
          <a:p>
            <a:pPr marL="0" indent="231775">
              <a:buNone/>
            </a:pPr>
            <a:r>
              <a:rPr lang="en-US" sz="3600" dirty="0" smtClean="0"/>
              <a:t>11  They gave it to the craftsmen and builders to buy hewn stone and timber for beams, and to floor the houses which the kings of Judah had destroyed.</a:t>
            </a:r>
          </a:p>
          <a:p>
            <a:pPr marL="0" indent="231775">
              <a:buNone/>
            </a:pPr>
            <a:r>
              <a:rPr lang="en-US" sz="3600" dirty="0" smtClean="0"/>
              <a:t>12  And the men did the work faithfully. Their overseers were </a:t>
            </a:r>
            <a:r>
              <a:rPr lang="en-US" sz="3600" dirty="0" err="1" smtClean="0"/>
              <a:t>Jahath</a:t>
            </a:r>
            <a:r>
              <a:rPr lang="en-US" sz="3600" dirty="0" smtClean="0"/>
              <a:t> and Obadiah the Levites, of the sons of </a:t>
            </a:r>
            <a:r>
              <a:rPr lang="en-US" sz="3600" dirty="0" err="1" smtClean="0"/>
              <a:t>Merari</a:t>
            </a:r>
            <a:r>
              <a:rPr lang="en-US" sz="3600" dirty="0" smtClean="0"/>
              <a:t>, and Zechariah and </a:t>
            </a:r>
            <a:r>
              <a:rPr lang="en-US" sz="3600" dirty="0" err="1" smtClean="0"/>
              <a:t>Meshullam</a:t>
            </a:r>
            <a:r>
              <a:rPr lang="en-US" sz="3600" dirty="0" smtClean="0"/>
              <a:t>, of the sons of the </a:t>
            </a:r>
            <a:r>
              <a:rPr lang="en-US" sz="3600" dirty="0" err="1" smtClean="0"/>
              <a:t>Kohathites</a:t>
            </a:r>
            <a:r>
              <a:rPr lang="en-US" sz="3600" dirty="0" smtClean="0"/>
              <a:t>, to supervise. Others of the Levites, all of whom were skillful with instruments of music,</a:t>
            </a:r>
          </a:p>
          <a:p>
            <a:pPr marL="0" indent="231775">
              <a:buNone/>
            </a:pPr>
            <a:r>
              <a:rPr lang="en-US" sz="3600" dirty="0" smtClean="0"/>
              <a:t>13  were over the burden bearers and were overseers of all who did work in any kind of service. And some of the Levites were scribes, officers, and gatekeepers.</a:t>
            </a:r>
          </a:p>
          <a:p>
            <a:pPr marL="0" indent="231775">
              <a:buNone/>
            </a:pPr>
            <a:endParaRPr lang="en-US" dirty="0" smtClean="0"/>
          </a:p>
        </p:txBody>
      </p:sp>
      <p:sp>
        <p:nvSpPr>
          <p:cNvPr id="4100" name="Text Box 5"/>
          <p:cNvSpPr txBox="1">
            <a:spLocks noChangeArrowheads="1"/>
          </p:cNvSpPr>
          <p:nvPr/>
        </p:nvSpPr>
        <p:spPr bwMode="auto">
          <a:xfrm>
            <a:off x="457200" y="6334780"/>
            <a:ext cx="8229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Worked with responsible people</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2 Chronicles 34:15-21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371600"/>
            <a:ext cx="7239000" cy="4724400"/>
          </a:xfrm>
        </p:spPr>
        <p:txBody>
          <a:bodyPr>
            <a:normAutofit/>
          </a:bodyPr>
          <a:lstStyle/>
          <a:p>
            <a:pPr marL="0" indent="231775">
              <a:buNone/>
            </a:pPr>
            <a:r>
              <a:rPr lang="en-US" sz="1600" dirty="0" smtClean="0"/>
              <a:t>15  Then Hilkiah answered and </a:t>
            </a:r>
            <a:r>
              <a:rPr lang="en-US" sz="1600" b="1" dirty="0" smtClean="0">
                <a:solidFill>
                  <a:srgbClr val="0000CC"/>
                </a:solidFill>
              </a:rPr>
              <a:t>said to Shaphan the scribe</a:t>
            </a:r>
            <a:r>
              <a:rPr lang="en-US" sz="1600" dirty="0" smtClean="0"/>
              <a:t>, "I have found the Book of the Law in the house of the LORD." And Hilkiah gave the book to Shaphan.</a:t>
            </a:r>
          </a:p>
          <a:p>
            <a:pPr marL="0" indent="231775">
              <a:buNone/>
            </a:pPr>
            <a:r>
              <a:rPr lang="en-US" sz="1600" dirty="0" smtClean="0"/>
              <a:t>16  So </a:t>
            </a:r>
            <a:r>
              <a:rPr lang="en-US" sz="1600" b="1" dirty="0" smtClean="0">
                <a:solidFill>
                  <a:srgbClr val="0000CC"/>
                </a:solidFill>
              </a:rPr>
              <a:t>Shaphan carried the book to the king</a:t>
            </a:r>
            <a:r>
              <a:rPr lang="en-US" sz="1600" dirty="0" smtClean="0"/>
              <a:t>, bringing the king word, saying, "All that was committed to your servants they are doing.</a:t>
            </a:r>
          </a:p>
          <a:p>
            <a:pPr marL="0" indent="231775">
              <a:buNone/>
            </a:pPr>
            <a:r>
              <a:rPr lang="en-US" sz="1600" dirty="0" smtClean="0"/>
              <a:t>17  "And they have gathered the money that was found in the house of the LORD, and have delivered it into the hand of the overseers and the workmen."</a:t>
            </a:r>
          </a:p>
          <a:p>
            <a:pPr marL="0" indent="231775">
              <a:buNone/>
            </a:pPr>
            <a:r>
              <a:rPr lang="en-US" sz="1600" dirty="0" smtClean="0"/>
              <a:t>18  Then </a:t>
            </a:r>
            <a:r>
              <a:rPr lang="en-US" sz="1600" b="1" dirty="0" smtClean="0">
                <a:solidFill>
                  <a:srgbClr val="0000CC"/>
                </a:solidFill>
              </a:rPr>
              <a:t>Shaphan the scribe told the king</a:t>
            </a:r>
            <a:r>
              <a:rPr lang="en-US" sz="1600" dirty="0" smtClean="0"/>
              <a:t>, saying, "Hilkiah the priest has given me a book." And Shaphan read it before the king.</a:t>
            </a:r>
          </a:p>
          <a:p>
            <a:pPr marL="0" indent="231775">
              <a:buNone/>
            </a:pPr>
            <a:r>
              <a:rPr lang="en-US" sz="1600" dirty="0" smtClean="0"/>
              <a:t>19  Thus it happened, when the king heard the words of the Law, that he tore his clothes.</a:t>
            </a:r>
          </a:p>
          <a:p>
            <a:pPr marL="0" indent="231775">
              <a:buNone/>
            </a:pPr>
            <a:r>
              <a:rPr lang="en-US" sz="1600" dirty="0" smtClean="0"/>
              <a:t>20  Then the king commanded Hilkiah, Ahikam the son of Shaphan, </a:t>
            </a:r>
            <a:r>
              <a:rPr lang="en-US" sz="1600" dirty="0" err="1" smtClean="0"/>
              <a:t>Abdon</a:t>
            </a:r>
            <a:r>
              <a:rPr lang="en-US" sz="1600" dirty="0" smtClean="0"/>
              <a:t> the son of Micah, </a:t>
            </a:r>
            <a:r>
              <a:rPr lang="en-US" sz="1600" b="1" dirty="0" smtClean="0">
                <a:solidFill>
                  <a:srgbClr val="0000CC"/>
                </a:solidFill>
              </a:rPr>
              <a:t>Shaphan</a:t>
            </a:r>
            <a:r>
              <a:rPr lang="en-US" sz="1600" dirty="0" smtClean="0"/>
              <a:t> the scribe, and </a:t>
            </a:r>
            <a:r>
              <a:rPr lang="en-US" sz="1600" dirty="0" err="1" smtClean="0"/>
              <a:t>Asaiah</a:t>
            </a:r>
            <a:r>
              <a:rPr lang="en-US" sz="1600" dirty="0" smtClean="0"/>
              <a:t> a servant of the king, saying,</a:t>
            </a:r>
          </a:p>
          <a:p>
            <a:pPr marL="0" indent="231775">
              <a:buNone/>
            </a:pPr>
            <a:r>
              <a:rPr lang="en-US" sz="1600" dirty="0" smtClean="0"/>
              <a:t>21  "Go, inquire of the LORD for me, and for those who are left in Israel and Judah, concerning the words of the book that is found; for great is the wrath of the LORD that is poured out on us, because our fathers have not kept the word of the LORD, to do according to all that is written in this book.”</a:t>
            </a:r>
          </a:p>
        </p:txBody>
      </p:sp>
      <p:sp>
        <p:nvSpPr>
          <p:cNvPr id="4100" name="Text Box 5"/>
          <p:cNvSpPr txBox="1">
            <a:spLocks noChangeArrowheads="1"/>
          </p:cNvSpPr>
          <p:nvPr/>
        </p:nvSpPr>
        <p:spPr bwMode="auto">
          <a:xfrm>
            <a:off x="457200" y="5638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Josiah trusted Shaphan</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4572000" cy="1828800"/>
          </a:xfrm>
        </p:spPr>
        <p:txBody>
          <a:bodyPr>
            <a:normAutofit/>
          </a:bodyPr>
          <a:lstStyle/>
          <a:p>
            <a:pPr eaLnBrk="1" hangingPunct="1"/>
            <a:r>
              <a:rPr lang="en-US" sz="4800" b="1" dirty="0" err="1" smtClean="0">
                <a:solidFill>
                  <a:srgbClr val="FF0000"/>
                </a:solidFill>
              </a:rPr>
              <a:t>Shaphan’s</a:t>
            </a:r>
            <a:r>
              <a:rPr lang="en-US" sz="4800" b="1" dirty="0" smtClean="0">
                <a:solidFill>
                  <a:srgbClr val="FF0000"/>
                </a:solidFill>
              </a:rPr>
              <a:t> Spiritual Values</a:t>
            </a:r>
          </a:p>
        </p:txBody>
      </p:sp>
      <p:sp>
        <p:nvSpPr>
          <p:cNvPr id="4099" name="Rectangle 3"/>
          <p:cNvSpPr>
            <a:spLocks noGrp="1" noChangeArrowheads="1"/>
          </p:cNvSpPr>
          <p:nvPr>
            <p:ph type="body" idx="1"/>
          </p:nvPr>
        </p:nvSpPr>
        <p:spPr>
          <a:xfrm>
            <a:off x="457200" y="2057400"/>
            <a:ext cx="7924800" cy="3581400"/>
          </a:xfrm>
        </p:spPr>
        <p:txBody>
          <a:bodyPr/>
          <a:lstStyle/>
          <a:p>
            <a:pPr eaLnBrk="1" hangingPunct="1">
              <a:lnSpc>
                <a:spcPct val="90000"/>
              </a:lnSpc>
            </a:pPr>
            <a:r>
              <a:rPr lang="en-US" dirty="0" smtClean="0"/>
              <a:t>Shaphan was a Godly man who was trusted by the King</a:t>
            </a:r>
          </a:p>
          <a:p>
            <a:pPr eaLnBrk="1" hangingPunct="1">
              <a:lnSpc>
                <a:spcPct val="90000"/>
              </a:lnSpc>
            </a:pPr>
            <a:r>
              <a:rPr lang="en-US" dirty="0" smtClean="0"/>
              <a:t>He developed trust with the temple workers</a:t>
            </a:r>
          </a:p>
          <a:p>
            <a:pPr eaLnBrk="1" hangingPunct="1">
              <a:lnSpc>
                <a:spcPct val="90000"/>
              </a:lnSpc>
            </a:pPr>
            <a:r>
              <a:rPr lang="en-US" dirty="0" smtClean="0"/>
              <a:t>He highly respected the word of God</a:t>
            </a:r>
          </a:p>
          <a:p>
            <a:pPr eaLnBrk="1" hangingPunct="1">
              <a:lnSpc>
                <a:spcPct val="90000"/>
              </a:lnSpc>
            </a:pPr>
            <a:r>
              <a:rPr lang="en-US" dirty="0" smtClean="0"/>
              <a:t>He had Godly children</a:t>
            </a:r>
          </a:p>
        </p:txBody>
      </p:sp>
      <p:sp>
        <p:nvSpPr>
          <p:cNvPr id="4100" name="Text Box 5"/>
          <p:cNvSpPr txBox="1">
            <a:spLocks noChangeArrowheads="1"/>
          </p:cNvSpPr>
          <p:nvPr/>
        </p:nvSpPr>
        <p:spPr bwMode="auto">
          <a:xfrm>
            <a:off x="1295400" y="4953000"/>
            <a:ext cx="65532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Now look at the impact he had on his sons!</a:t>
            </a:r>
            <a:endParaRPr lang="en-US" sz="4000" b="1" dirty="0">
              <a:solidFill>
                <a:srgbClr val="0000CC"/>
              </a:solidFill>
              <a:latin typeface="Comic Sans MS" pitchFamily="66" charset="0"/>
            </a:endParaRPr>
          </a:p>
        </p:txBody>
      </p:sp>
      <p:pic>
        <p:nvPicPr>
          <p:cNvPr id="118786" name="Picture 2" descr="https://encrypted-tbn0.gstatic.com/images?q=tbn:ANd9GcRLngxAoxNAy7RTqmwRG7pj4u51p7dSjS4Y33QSbZb6EyQPISQOrA"/>
          <p:cNvPicPr>
            <a:picLocks noChangeAspect="1" noChangeArrowheads="1"/>
          </p:cNvPicPr>
          <p:nvPr/>
        </p:nvPicPr>
        <p:blipFill>
          <a:blip r:embed="rId3" cstate="print"/>
          <a:srcRect/>
          <a:stretch>
            <a:fillRect/>
          </a:stretch>
        </p:blipFill>
        <p:spPr bwMode="auto">
          <a:xfrm>
            <a:off x="6096000" y="152400"/>
            <a:ext cx="2647950" cy="17335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sp>
        <p:nvSpPr>
          <p:cNvPr id="4100" name="Text Box 5"/>
          <p:cNvSpPr txBox="1">
            <a:spLocks noChangeArrowheads="1"/>
          </p:cNvSpPr>
          <p:nvPr/>
        </p:nvSpPr>
        <p:spPr bwMode="auto">
          <a:xfrm>
            <a:off x="228600" y="4953000"/>
            <a:ext cx="8610600" cy="1569660"/>
          </a:xfrm>
          <a:prstGeom prst="rect">
            <a:avLst/>
          </a:prstGeom>
          <a:noFill/>
          <a:ln w="9525">
            <a:noFill/>
            <a:miter lim="800000"/>
            <a:headEnd/>
            <a:tailEnd/>
          </a:ln>
        </p:spPr>
        <p:txBody>
          <a:bodyPr wrap="square">
            <a:spAutoFit/>
          </a:bodyPr>
          <a:lstStyle/>
          <a:p>
            <a:r>
              <a:rPr lang="en-US" sz="2400" b="1" dirty="0" smtClean="0">
                <a:solidFill>
                  <a:srgbClr val="0000CC"/>
                </a:solidFill>
              </a:rPr>
              <a:t>Shaphan</a:t>
            </a:r>
            <a:r>
              <a:rPr lang="en-US" sz="2400" dirty="0" smtClean="0">
                <a:solidFill>
                  <a:srgbClr val="0000CC"/>
                </a:solidFill>
              </a:rPr>
              <a:t> </a:t>
            </a:r>
            <a:r>
              <a:rPr lang="en-US" sz="2400" dirty="0" smtClean="0"/>
              <a:t>– Josiah’s day                            </a:t>
            </a:r>
            <a:r>
              <a:rPr lang="en-US" sz="2400" b="1" dirty="0" smtClean="0">
                <a:solidFill>
                  <a:srgbClr val="0000CC"/>
                </a:solidFill>
              </a:rPr>
              <a:t>Ahikam</a:t>
            </a:r>
            <a:r>
              <a:rPr lang="en-US" sz="2400" dirty="0" smtClean="0"/>
              <a:t> – Josiah &amp; Jehoiakim</a:t>
            </a:r>
          </a:p>
          <a:p>
            <a:r>
              <a:rPr lang="en-US" sz="2400" b="1" dirty="0" smtClean="0">
                <a:solidFill>
                  <a:srgbClr val="0000CC"/>
                </a:solidFill>
              </a:rPr>
              <a:t>                   Gemariah &amp; </a:t>
            </a:r>
            <a:r>
              <a:rPr lang="en-US" sz="2400" b="1" dirty="0" err="1" smtClean="0">
                <a:solidFill>
                  <a:srgbClr val="0000CC"/>
                </a:solidFill>
              </a:rPr>
              <a:t>Michaiah</a:t>
            </a:r>
            <a:r>
              <a:rPr lang="en-US" sz="2400" dirty="0" smtClean="0">
                <a:solidFill>
                  <a:srgbClr val="0000CC"/>
                </a:solidFill>
              </a:rPr>
              <a:t> </a:t>
            </a:r>
            <a:r>
              <a:rPr lang="en-US" sz="2400" dirty="0" smtClean="0"/>
              <a:t>– 5</a:t>
            </a:r>
            <a:r>
              <a:rPr lang="en-US" sz="2400" baseline="30000" dirty="0" smtClean="0"/>
              <a:t>th</a:t>
            </a:r>
            <a:r>
              <a:rPr lang="en-US" sz="2400" dirty="0" smtClean="0"/>
              <a:t> of Jehoiakim</a:t>
            </a:r>
          </a:p>
          <a:p>
            <a:r>
              <a:rPr lang="en-US" sz="2400" b="1" dirty="0" err="1" smtClean="0">
                <a:solidFill>
                  <a:srgbClr val="0000CC"/>
                </a:solidFill>
              </a:rPr>
              <a:t>Elasah</a:t>
            </a:r>
            <a:r>
              <a:rPr lang="en-US" sz="2400" dirty="0" smtClean="0"/>
              <a:t> – 1</a:t>
            </a:r>
            <a:r>
              <a:rPr lang="en-US" sz="2400" baseline="30000" dirty="0" smtClean="0"/>
              <a:t>st</a:t>
            </a:r>
            <a:r>
              <a:rPr lang="en-US" sz="2400" dirty="0" smtClean="0"/>
              <a:t> of Zedekiah                           </a:t>
            </a:r>
            <a:r>
              <a:rPr lang="en-US" sz="2400" b="1" dirty="0" err="1" smtClean="0">
                <a:solidFill>
                  <a:srgbClr val="0000CC"/>
                </a:solidFill>
              </a:rPr>
              <a:t>Jaazaniah</a:t>
            </a:r>
            <a:r>
              <a:rPr lang="en-US" sz="2400" dirty="0" smtClean="0"/>
              <a:t> – 6</a:t>
            </a:r>
            <a:r>
              <a:rPr lang="en-US" sz="2400" baseline="30000" dirty="0" smtClean="0"/>
              <a:t>th</a:t>
            </a:r>
            <a:r>
              <a:rPr lang="en-US" sz="2400" dirty="0" smtClean="0"/>
              <a:t> of Zedekiah</a:t>
            </a:r>
          </a:p>
          <a:p>
            <a:r>
              <a:rPr lang="en-US" sz="2400" b="1" dirty="0" smtClean="0">
                <a:solidFill>
                  <a:srgbClr val="0000CC"/>
                </a:solidFill>
              </a:rPr>
              <a:t>                                 </a:t>
            </a:r>
            <a:r>
              <a:rPr lang="en-US" sz="2400" b="1" dirty="0" err="1" smtClean="0">
                <a:solidFill>
                  <a:srgbClr val="0000CC"/>
                </a:solidFill>
              </a:rPr>
              <a:t>Gedaliah</a:t>
            </a:r>
            <a:r>
              <a:rPr lang="en-US" sz="2400" dirty="0" smtClean="0"/>
              <a:t> – 11</a:t>
            </a:r>
            <a:r>
              <a:rPr lang="en-US" sz="2400" baseline="30000" dirty="0" smtClean="0"/>
              <a:t>th</a:t>
            </a:r>
            <a:r>
              <a:rPr lang="en-US" sz="2400" dirty="0" smtClean="0"/>
              <a:t> of Zedekiah</a:t>
            </a:r>
            <a:endParaRPr lang="en-US" sz="4000" b="1" dirty="0">
              <a:solidFill>
                <a:srgbClr val="0000CC"/>
              </a:solidFill>
              <a:latin typeface="Comic Sans MS" pitchFamily="66" charset="0"/>
            </a:endParaRP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14" name="Rounded Rectangle 13"/>
          <p:cNvSpPr/>
          <p:nvPr/>
        </p:nvSpPr>
        <p:spPr>
          <a:xfrm>
            <a:off x="228600" y="1981200"/>
            <a:ext cx="19050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2 Chronicles 34:18-27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419600"/>
          </a:xfrm>
        </p:spPr>
        <p:txBody>
          <a:bodyPr>
            <a:normAutofit fontScale="62500" lnSpcReduction="20000"/>
          </a:bodyPr>
          <a:lstStyle/>
          <a:p>
            <a:pPr marL="0" indent="231775">
              <a:buNone/>
            </a:pPr>
            <a:r>
              <a:rPr lang="en-US" dirty="0" smtClean="0"/>
              <a:t>18  Then Shaphan the scribe told the king, saying, "Hilkiah the priest has given me a book." And Shaphan read it before the king.</a:t>
            </a:r>
          </a:p>
          <a:p>
            <a:pPr marL="0" indent="231775">
              <a:buNone/>
            </a:pPr>
            <a:r>
              <a:rPr lang="en-US" dirty="0" smtClean="0"/>
              <a:t>19  Thus it happened, when the king heard the words of the Law, that he tore his clothes.</a:t>
            </a:r>
          </a:p>
          <a:p>
            <a:pPr marL="0" indent="231775">
              <a:buNone/>
            </a:pPr>
            <a:r>
              <a:rPr lang="en-US" dirty="0" smtClean="0"/>
              <a:t>20  Then the king commanded Hilkiah, </a:t>
            </a:r>
            <a:r>
              <a:rPr lang="en-US" b="1" dirty="0" smtClean="0">
                <a:solidFill>
                  <a:srgbClr val="0000CC"/>
                </a:solidFill>
              </a:rPr>
              <a:t>Ahikam</a:t>
            </a:r>
            <a:r>
              <a:rPr lang="en-US" dirty="0" smtClean="0"/>
              <a:t> the son of Shaphan, </a:t>
            </a:r>
            <a:r>
              <a:rPr lang="en-US" dirty="0" err="1" smtClean="0"/>
              <a:t>Abdon</a:t>
            </a:r>
            <a:r>
              <a:rPr lang="en-US" dirty="0" smtClean="0"/>
              <a:t> the son of Micah, Shaphan the scribe, and </a:t>
            </a:r>
            <a:r>
              <a:rPr lang="en-US" dirty="0" err="1" smtClean="0"/>
              <a:t>Asaiah</a:t>
            </a:r>
            <a:r>
              <a:rPr lang="en-US" dirty="0" smtClean="0"/>
              <a:t> a servant of the king, saying,</a:t>
            </a:r>
          </a:p>
          <a:p>
            <a:pPr marL="0" indent="231775">
              <a:buNone/>
            </a:pPr>
            <a:r>
              <a:rPr lang="en-US" dirty="0" smtClean="0"/>
              <a:t>21  </a:t>
            </a:r>
            <a:r>
              <a:rPr lang="en-US" b="1" dirty="0" smtClean="0">
                <a:solidFill>
                  <a:srgbClr val="0000CC"/>
                </a:solidFill>
              </a:rPr>
              <a:t>"Go, inquire of the LORD for me,</a:t>
            </a:r>
            <a:r>
              <a:rPr lang="en-US" dirty="0" smtClean="0"/>
              <a:t> and for those who are left in Israel and Judah, concerning the words of the book that is found; for great is the wrath of the LORD that is poured out on us, because our fathers have not kept the word of the LORD, to do according to all that is written in this book."</a:t>
            </a:r>
          </a:p>
          <a:p>
            <a:pPr marL="0" indent="231775">
              <a:buNone/>
            </a:pPr>
            <a:r>
              <a:rPr lang="en-US" dirty="0" smtClean="0"/>
              <a:t>22  So Hilkiah and those the king had appointed </a:t>
            </a:r>
            <a:r>
              <a:rPr lang="en-US" b="1" dirty="0" smtClean="0">
                <a:solidFill>
                  <a:srgbClr val="0000CC"/>
                </a:solidFill>
              </a:rPr>
              <a:t>went to </a:t>
            </a:r>
            <a:r>
              <a:rPr lang="en-US" b="1" dirty="0" err="1" smtClean="0">
                <a:solidFill>
                  <a:srgbClr val="0000CC"/>
                </a:solidFill>
              </a:rPr>
              <a:t>Huldah</a:t>
            </a:r>
            <a:r>
              <a:rPr lang="en-US" b="1" dirty="0" smtClean="0">
                <a:solidFill>
                  <a:srgbClr val="0000CC"/>
                </a:solidFill>
              </a:rPr>
              <a:t> the prophetess</a:t>
            </a:r>
            <a:r>
              <a:rPr lang="en-US" dirty="0" smtClean="0"/>
              <a:t>, the wife of </a:t>
            </a:r>
            <a:r>
              <a:rPr lang="en-US" dirty="0" err="1" smtClean="0"/>
              <a:t>Shallum</a:t>
            </a:r>
            <a:r>
              <a:rPr lang="en-US" dirty="0" smtClean="0"/>
              <a:t> the son of </a:t>
            </a:r>
            <a:r>
              <a:rPr lang="en-US" dirty="0" err="1" smtClean="0"/>
              <a:t>Tokhath</a:t>
            </a:r>
            <a:r>
              <a:rPr lang="en-US" dirty="0" smtClean="0"/>
              <a:t>, the son of </a:t>
            </a:r>
            <a:r>
              <a:rPr lang="en-US" dirty="0" err="1" smtClean="0"/>
              <a:t>Hasrah</a:t>
            </a:r>
            <a:r>
              <a:rPr lang="en-US" dirty="0" smtClean="0"/>
              <a:t>, keeper of the wardrobe. (She dwelt in Jerusalem in the Second Quarter.) And they spoke to her to that effect.</a:t>
            </a:r>
          </a:p>
        </p:txBody>
      </p:sp>
      <p:sp>
        <p:nvSpPr>
          <p:cNvPr id="4100" name="Text Box 5"/>
          <p:cNvSpPr txBox="1">
            <a:spLocks noChangeArrowheads="1"/>
          </p:cNvSpPr>
          <p:nvPr/>
        </p:nvSpPr>
        <p:spPr bwMode="auto">
          <a:xfrm>
            <a:off x="457200" y="5715000"/>
            <a:ext cx="8229600" cy="400110"/>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CC"/>
                </a:solidFill>
                <a:latin typeface="Comic Sans MS" pitchFamily="66" charset="0"/>
              </a:rPr>
              <a:t>Josiah entrusted Ahikam to inquire of God for him!</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81000"/>
            <a:ext cx="8229600" cy="914400"/>
          </a:xfrm>
        </p:spPr>
        <p:txBody>
          <a:bodyPr>
            <a:noAutofit/>
          </a:bodyPr>
          <a:lstStyle/>
          <a:p>
            <a:r>
              <a:rPr lang="en-US" sz="4800" b="1" dirty="0" smtClean="0">
                <a:solidFill>
                  <a:srgbClr val="663300"/>
                </a:solidFill>
              </a:rPr>
              <a:t>2 Chronicles 34:18-27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162800" cy="4724400"/>
          </a:xfrm>
        </p:spPr>
        <p:txBody>
          <a:bodyPr>
            <a:normAutofit fontScale="62500" lnSpcReduction="20000"/>
          </a:bodyPr>
          <a:lstStyle/>
          <a:p>
            <a:pPr marL="0" indent="231775">
              <a:buNone/>
            </a:pPr>
            <a:r>
              <a:rPr lang="en-US" dirty="0" smtClean="0"/>
              <a:t>23  Then she answered them, "Thus says the LORD God of Israel, </a:t>
            </a:r>
            <a:r>
              <a:rPr lang="en-US" b="1" dirty="0" smtClean="0">
                <a:solidFill>
                  <a:srgbClr val="0000CC"/>
                </a:solidFill>
              </a:rPr>
              <a:t>'Tell the man who sent you to Me,</a:t>
            </a:r>
          </a:p>
          <a:p>
            <a:pPr marL="0" indent="231775">
              <a:buNone/>
            </a:pPr>
            <a:r>
              <a:rPr lang="en-US" dirty="0" smtClean="0"/>
              <a:t>24  "Thus says the LORD: 'Behold, I will bring calamity on this place and on its inhabitants, all the curses that are written in the book which they have read before the king of Judah,</a:t>
            </a:r>
          </a:p>
          <a:p>
            <a:pPr marL="0" indent="231775">
              <a:buNone/>
            </a:pPr>
            <a:r>
              <a:rPr lang="en-US" dirty="0" smtClean="0"/>
              <a:t>25  'because they have forsaken Me and burned incense to other gods, that they might provoke Me to anger with all the works of their hands. Therefore My wrath will be poured out on this place, and not be quenched.'"'</a:t>
            </a:r>
          </a:p>
          <a:p>
            <a:pPr marL="0" indent="231775">
              <a:buNone/>
            </a:pPr>
            <a:r>
              <a:rPr lang="en-US" dirty="0" smtClean="0"/>
              <a:t>26  "</a:t>
            </a:r>
            <a:r>
              <a:rPr lang="en-US" b="1" dirty="0" smtClean="0">
                <a:solidFill>
                  <a:srgbClr val="0000CC"/>
                </a:solidFill>
              </a:rPr>
              <a:t>But as for the king of Judah, who sent you to inquire of the LORD, in this manner you shall speak to him</a:t>
            </a:r>
            <a:r>
              <a:rPr lang="en-US" dirty="0" smtClean="0"/>
              <a:t>, 'Thus says the LORD God of Israel: "Concerning the words which you have heard--</a:t>
            </a:r>
          </a:p>
          <a:p>
            <a:pPr marL="0" indent="231775">
              <a:buNone/>
            </a:pPr>
            <a:r>
              <a:rPr lang="en-US" dirty="0" smtClean="0"/>
              <a:t>27  "because your heart was tender, and you humbled yourself before God when you heard His words against this place and against its inhabitants, and you humbled yourself before Me, and you tore your clothes and wept before Me, I also have heard you," says the LORD.</a:t>
            </a:r>
          </a:p>
        </p:txBody>
      </p:sp>
      <p:sp>
        <p:nvSpPr>
          <p:cNvPr id="4100" name="Text Box 5"/>
          <p:cNvSpPr txBox="1">
            <a:spLocks noChangeArrowheads="1"/>
          </p:cNvSpPr>
          <p:nvPr/>
        </p:nvSpPr>
        <p:spPr bwMode="auto">
          <a:xfrm>
            <a:off x="457200" y="5638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Who do You think “the man” was?</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Jeremiah 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162800" cy="4495800"/>
          </a:xfrm>
        </p:spPr>
        <p:txBody>
          <a:bodyPr>
            <a:normAutofit fontScale="62500" lnSpcReduction="20000"/>
          </a:bodyPr>
          <a:lstStyle/>
          <a:p>
            <a:pPr marL="0" indent="231775">
              <a:buNone/>
            </a:pPr>
            <a:r>
              <a:rPr lang="en-US" dirty="0" smtClean="0"/>
              <a:t>20  Now there was also a man who prophesied in the name of the LORD, </a:t>
            </a:r>
            <a:r>
              <a:rPr lang="en-US" dirty="0" err="1" smtClean="0"/>
              <a:t>Urijah</a:t>
            </a:r>
            <a:r>
              <a:rPr lang="en-US" dirty="0" smtClean="0"/>
              <a:t> the son of </a:t>
            </a:r>
            <a:r>
              <a:rPr lang="en-US" dirty="0" err="1" smtClean="0"/>
              <a:t>Shemaiah</a:t>
            </a:r>
            <a:r>
              <a:rPr lang="en-US" dirty="0" smtClean="0"/>
              <a:t> of </a:t>
            </a:r>
            <a:r>
              <a:rPr lang="en-US" dirty="0" err="1" smtClean="0"/>
              <a:t>Kirjath</a:t>
            </a:r>
            <a:r>
              <a:rPr lang="en-US" dirty="0" smtClean="0"/>
              <a:t> </a:t>
            </a:r>
            <a:r>
              <a:rPr lang="en-US" dirty="0" err="1" smtClean="0"/>
              <a:t>Jearim</a:t>
            </a:r>
            <a:r>
              <a:rPr lang="en-US" dirty="0" smtClean="0"/>
              <a:t>, who prophesied against this city and against this land according to all the words of Jeremiah.</a:t>
            </a:r>
          </a:p>
          <a:p>
            <a:pPr marL="0" indent="231775">
              <a:buNone/>
            </a:pPr>
            <a:r>
              <a:rPr lang="en-US" dirty="0" smtClean="0"/>
              <a:t>21  And when Jehoiakim the king, with all his mighty men and all the princes, heard his words, the king sought to put him to death; but when </a:t>
            </a:r>
            <a:r>
              <a:rPr lang="en-US" dirty="0" err="1" smtClean="0"/>
              <a:t>Urijah</a:t>
            </a:r>
            <a:r>
              <a:rPr lang="en-US" dirty="0" smtClean="0"/>
              <a:t> heard it, he was afraid and fled, and went to Egypt.</a:t>
            </a:r>
          </a:p>
          <a:p>
            <a:pPr marL="0" indent="231775">
              <a:buNone/>
            </a:pPr>
            <a:r>
              <a:rPr lang="en-US" dirty="0" smtClean="0"/>
              <a:t>22  Then Jehoiakim the king sent men to Egypt: </a:t>
            </a:r>
            <a:r>
              <a:rPr lang="en-US" dirty="0" err="1" smtClean="0"/>
              <a:t>Elnathan</a:t>
            </a:r>
            <a:r>
              <a:rPr lang="en-US" dirty="0" smtClean="0"/>
              <a:t> the son of </a:t>
            </a:r>
            <a:r>
              <a:rPr lang="en-US" dirty="0" err="1" smtClean="0"/>
              <a:t>Achbor</a:t>
            </a:r>
            <a:r>
              <a:rPr lang="en-US" dirty="0" smtClean="0"/>
              <a:t>, and other men who went with him to Egypt.</a:t>
            </a:r>
          </a:p>
          <a:p>
            <a:pPr marL="0" indent="231775">
              <a:buNone/>
            </a:pPr>
            <a:r>
              <a:rPr lang="en-US" dirty="0" smtClean="0"/>
              <a:t>23  And they brought </a:t>
            </a:r>
            <a:r>
              <a:rPr lang="en-US" dirty="0" err="1" smtClean="0"/>
              <a:t>Urijah</a:t>
            </a:r>
            <a:r>
              <a:rPr lang="en-US" dirty="0" smtClean="0"/>
              <a:t> from Egypt and brought him to Jehoiakim the king, who killed him with the sword and cast his dead body into the graves of the common people.</a:t>
            </a:r>
          </a:p>
          <a:p>
            <a:pPr marL="0" indent="231775">
              <a:buNone/>
            </a:pPr>
            <a:r>
              <a:rPr lang="en-US" dirty="0" smtClean="0"/>
              <a:t>24  </a:t>
            </a:r>
            <a:r>
              <a:rPr lang="en-US" b="1" dirty="0" smtClean="0">
                <a:solidFill>
                  <a:srgbClr val="0000CC"/>
                </a:solidFill>
              </a:rPr>
              <a:t>Nevertheless the hand of Ahikam the son of Shaphan was with Jeremiah, </a:t>
            </a:r>
            <a:r>
              <a:rPr lang="en-US" dirty="0" smtClean="0"/>
              <a:t>so that they should not give him into the hand of the people to put him to death.</a:t>
            </a:r>
          </a:p>
          <a:p>
            <a:pPr marL="0" indent="231775">
              <a:buNone/>
            </a:pPr>
            <a:endParaRPr lang="en-US" dirty="0" smtClean="0"/>
          </a:p>
        </p:txBody>
      </p:sp>
      <p:sp>
        <p:nvSpPr>
          <p:cNvPr id="4100" name="Text Box 5"/>
          <p:cNvSpPr txBox="1">
            <a:spLocks noChangeArrowheads="1"/>
          </p:cNvSpPr>
          <p:nvPr/>
        </p:nvSpPr>
        <p:spPr bwMode="auto">
          <a:xfrm>
            <a:off x="457200" y="54102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Ahikam saved Jeremiah’s life!</a:t>
            </a:r>
          </a:p>
        </p:txBody>
      </p:sp>
      <p:sp>
        <p:nvSpPr>
          <p:cNvPr id="6" name="Text Box 5"/>
          <p:cNvSpPr txBox="1">
            <a:spLocks noChangeArrowheads="1"/>
          </p:cNvSpPr>
          <p:nvPr/>
        </p:nvSpPr>
        <p:spPr bwMode="auto">
          <a:xfrm>
            <a:off x="4572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He must have had a lot of influence!</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sp>
        <p:nvSpPr>
          <p:cNvPr id="4100" name="Text Box 5"/>
          <p:cNvSpPr txBox="1">
            <a:spLocks noChangeArrowheads="1"/>
          </p:cNvSpPr>
          <p:nvPr/>
        </p:nvSpPr>
        <p:spPr bwMode="auto">
          <a:xfrm>
            <a:off x="228600" y="4953000"/>
            <a:ext cx="8610600" cy="1569660"/>
          </a:xfrm>
          <a:prstGeom prst="rect">
            <a:avLst/>
          </a:prstGeom>
          <a:noFill/>
          <a:ln w="9525">
            <a:noFill/>
            <a:miter lim="800000"/>
            <a:headEnd/>
            <a:tailEnd/>
          </a:ln>
        </p:spPr>
        <p:txBody>
          <a:bodyPr wrap="square">
            <a:spAutoFit/>
          </a:bodyPr>
          <a:lstStyle/>
          <a:p>
            <a:r>
              <a:rPr lang="en-US" sz="2400" b="1" dirty="0" smtClean="0">
                <a:solidFill>
                  <a:srgbClr val="0000CC"/>
                </a:solidFill>
              </a:rPr>
              <a:t>Shaphan</a:t>
            </a:r>
            <a:r>
              <a:rPr lang="en-US" sz="2400" dirty="0" smtClean="0">
                <a:solidFill>
                  <a:srgbClr val="0000CC"/>
                </a:solidFill>
              </a:rPr>
              <a:t> </a:t>
            </a:r>
            <a:r>
              <a:rPr lang="en-US" sz="2400" dirty="0" smtClean="0"/>
              <a:t>– Josiah’s day                            </a:t>
            </a:r>
            <a:r>
              <a:rPr lang="en-US" sz="2400" b="1" dirty="0" smtClean="0">
                <a:solidFill>
                  <a:srgbClr val="0000CC"/>
                </a:solidFill>
              </a:rPr>
              <a:t>Ahikam</a:t>
            </a:r>
            <a:r>
              <a:rPr lang="en-US" sz="2400" dirty="0" smtClean="0"/>
              <a:t> – Josiah &amp; Jehoiakim</a:t>
            </a:r>
          </a:p>
          <a:p>
            <a:r>
              <a:rPr lang="en-US" sz="2400" b="1" dirty="0" smtClean="0">
                <a:solidFill>
                  <a:srgbClr val="0000CC"/>
                </a:solidFill>
              </a:rPr>
              <a:t>                   Gemariah &amp; </a:t>
            </a:r>
            <a:r>
              <a:rPr lang="en-US" sz="2400" b="1" dirty="0" err="1" smtClean="0">
                <a:solidFill>
                  <a:srgbClr val="0000CC"/>
                </a:solidFill>
              </a:rPr>
              <a:t>Michaiah</a:t>
            </a:r>
            <a:r>
              <a:rPr lang="en-US" sz="2400" dirty="0" smtClean="0">
                <a:solidFill>
                  <a:srgbClr val="0000CC"/>
                </a:solidFill>
              </a:rPr>
              <a:t> </a:t>
            </a:r>
            <a:r>
              <a:rPr lang="en-US" sz="2400" dirty="0" smtClean="0"/>
              <a:t>– 5</a:t>
            </a:r>
            <a:r>
              <a:rPr lang="en-US" sz="2400" baseline="30000" dirty="0" smtClean="0"/>
              <a:t>th</a:t>
            </a:r>
            <a:r>
              <a:rPr lang="en-US" sz="2400" dirty="0" smtClean="0"/>
              <a:t> of Jehoiakim</a:t>
            </a:r>
          </a:p>
          <a:p>
            <a:r>
              <a:rPr lang="en-US" sz="2400" b="1" dirty="0" err="1" smtClean="0">
                <a:solidFill>
                  <a:srgbClr val="0000CC"/>
                </a:solidFill>
              </a:rPr>
              <a:t>Elasah</a:t>
            </a:r>
            <a:r>
              <a:rPr lang="en-US" sz="2400" dirty="0" smtClean="0"/>
              <a:t> – 1</a:t>
            </a:r>
            <a:r>
              <a:rPr lang="en-US" sz="2400" baseline="30000" dirty="0" smtClean="0"/>
              <a:t>st</a:t>
            </a:r>
            <a:r>
              <a:rPr lang="en-US" sz="2400" dirty="0" smtClean="0"/>
              <a:t> of Zedekiah                           </a:t>
            </a:r>
            <a:r>
              <a:rPr lang="en-US" sz="2400" b="1" dirty="0" err="1" smtClean="0">
                <a:solidFill>
                  <a:srgbClr val="0000CC"/>
                </a:solidFill>
              </a:rPr>
              <a:t>Jaazaniah</a:t>
            </a:r>
            <a:r>
              <a:rPr lang="en-US" sz="2400" dirty="0" smtClean="0"/>
              <a:t> – 6</a:t>
            </a:r>
            <a:r>
              <a:rPr lang="en-US" sz="2400" baseline="30000" dirty="0" smtClean="0"/>
              <a:t>th</a:t>
            </a:r>
            <a:r>
              <a:rPr lang="en-US" sz="2400" dirty="0" smtClean="0"/>
              <a:t> of Zedekiah</a:t>
            </a:r>
          </a:p>
          <a:p>
            <a:r>
              <a:rPr lang="en-US" sz="2400" b="1" dirty="0" smtClean="0">
                <a:solidFill>
                  <a:srgbClr val="0000CC"/>
                </a:solidFill>
              </a:rPr>
              <a:t>                                 </a:t>
            </a:r>
            <a:r>
              <a:rPr lang="en-US" sz="2400" b="1" dirty="0" err="1" smtClean="0">
                <a:solidFill>
                  <a:srgbClr val="0000CC"/>
                </a:solidFill>
              </a:rPr>
              <a:t>Gedaliah</a:t>
            </a:r>
            <a:r>
              <a:rPr lang="en-US" sz="2400" dirty="0" smtClean="0"/>
              <a:t> – 11</a:t>
            </a:r>
            <a:r>
              <a:rPr lang="en-US" sz="2400" baseline="30000" dirty="0" smtClean="0"/>
              <a:t>th</a:t>
            </a:r>
            <a:r>
              <a:rPr lang="en-US" sz="2400" dirty="0" smtClean="0"/>
              <a:t> of Zedekiah</a:t>
            </a:r>
            <a:endParaRPr lang="en-US" sz="4000" b="1" dirty="0">
              <a:solidFill>
                <a:srgbClr val="0000CC"/>
              </a:solidFill>
              <a:latin typeface="Comic Sans MS" pitchFamily="66" charset="0"/>
            </a:endParaRP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14" name="Rounded Rectangle 13"/>
          <p:cNvSpPr/>
          <p:nvPr/>
        </p:nvSpPr>
        <p:spPr>
          <a:xfrm>
            <a:off x="4724400" y="2057400"/>
            <a:ext cx="1905000" cy="2438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lstStyle/>
          <a:p>
            <a:pPr eaLnBrk="1" hangingPunct="1"/>
            <a:r>
              <a:rPr lang="en-US" sz="4000" b="1" dirty="0" smtClean="0">
                <a:solidFill>
                  <a:srgbClr val="FF0000"/>
                </a:solidFill>
              </a:rPr>
              <a:t>Time Period of Jeremiah 35</a:t>
            </a:r>
          </a:p>
        </p:txBody>
      </p:sp>
      <p:sp>
        <p:nvSpPr>
          <p:cNvPr id="4099" name="Rectangle 3"/>
          <p:cNvSpPr>
            <a:spLocks noGrp="1" noChangeArrowheads="1"/>
          </p:cNvSpPr>
          <p:nvPr>
            <p:ph type="body" idx="1"/>
          </p:nvPr>
        </p:nvSpPr>
        <p:spPr>
          <a:xfrm>
            <a:off x="304800" y="914400"/>
            <a:ext cx="8534400" cy="3581400"/>
          </a:xfrm>
        </p:spPr>
        <p:txBody>
          <a:bodyPr>
            <a:normAutofit fontScale="92500" lnSpcReduction="20000"/>
          </a:bodyPr>
          <a:lstStyle/>
          <a:p>
            <a:pPr eaLnBrk="1" hangingPunct="1">
              <a:lnSpc>
                <a:spcPct val="90000"/>
              </a:lnSpc>
            </a:pPr>
            <a:r>
              <a:rPr lang="en-US" b="1" dirty="0" smtClean="0">
                <a:solidFill>
                  <a:srgbClr val="0000CC"/>
                </a:solidFill>
              </a:rPr>
              <a:t>Jer 35:11  </a:t>
            </a:r>
            <a:r>
              <a:rPr lang="en-US" dirty="0" smtClean="0"/>
              <a:t>Syrians &amp; Chaldeans (7</a:t>
            </a:r>
            <a:r>
              <a:rPr lang="en-US" baseline="30000" dirty="0" smtClean="0"/>
              <a:t>th</a:t>
            </a:r>
            <a:r>
              <a:rPr lang="en-US" dirty="0" smtClean="0"/>
              <a:t> of Jehoiakim)</a:t>
            </a:r>
          </a:p>
          <a:p>
            <a:pPr lvl="1">
              <a:lnSpc>
                <a:spcPct val="90000"/>
              </a:lnSpc>
            </a:pPr>
            <a:r>
              <a:rPr lang="en-US" dirty="0" smtClean="0"/>
              <a:t>2 Kg 24:1-2  Bands of Syrians</a:t>
            </a:r>
          </a:p>
          <a:p>
            <a:pPr lvl="1">
              <a:lnSpc>
                <a:spcPct val="90000"/>
              </a:lnSpc>
            </a:pPr>
            <a:r>
              <a:rPr lang="en-US" dirty="0" smtClean="0"/>
              <a:t>4</a:t>
            </a:r>
            <a:r>
              <a:rPr lang="en-US" baseline="30000" dirty="0" smtClean="0"/>
              <a:t>th</a:t>
            </a:r>
            <a:r>
              <a:rPr lang="en-US" dirty="0" smtClean="0"/>
              <a:t> year of Jehoiakim:  Nebuchadnezzar came against Jerusalem (Dan 1:1; Jer 25:1; 46:2)</a:t>
            </a:r>
          </a:p>
          <a:p>
            <a:pPr lvl="1">
              <a:lnSpc>
                <a:spcPct val="90000"/>
              </a:lnSpc>
            </a:pPr>
            <a:r>
              <a:rPr lang="en-US" dirty="0" smtClean="0"/>
              <a:t>7</a:t>
            </a:r>
            <a:r>
              <a:rPr lang="en-US" baseline="30000" dirty="0" smtClean="0"/>
              <a:t>th</a:t>
            </a:r>
            <a:r>
              <a:rPr lang="en-US" dirty="0" smtClean="0"/>
              <a:t> year of Jehoiakim – Jehoiakim rebelled</a:t>
            </a:r>
          </a:p>
          <a:p>
            <a:pPr eaLnBrk="1" hangingPunct="1">
              <a:lnSpc>
                <a:spcPct val="90000"/>
              </a:lnSpc>
            </a:pPr>
            <a:r>
              <a:rPr lang="en-US" b="1" dirty="0" err="1" smtClean="0">
                <a:solidFill>
                  <a:srgbClr val="0000CC"/>
                </a:solidFill>
              </a:rPr>
              <a:t>Rechabites</a:t>
            </a:r>
            <a:r>
              <a:rPr lang="en-US" dirty="0" smtClean="0"/>
              <a:t> = </a:t>
            </a:r>
            <a:r>
              <a:rPr lang="en-US" dirty="0" err="1" smtClean="0"/>
              <a:t>Kenites</a:t>
            </a:r>
            <a:r>
              <a:rPr lang="en-US" dirty="0" smtClean="0"/>
              <a:t> = faithful Gentiles</a:t>
            </a:r>
          </a:p>
          <a:p>
            <a:pPr lvl="1">
              <a:lnSpc>
                <a:spcPct val="90000"/>
              </a:lnSpc>
            </a:pPr>
            <a:r>
              <a:rPr lang="en-US" dirty="0" smtClean="0"/>
              <a:t>Spanned all the years of Israel</a:t>
            </a:r>
          </a:p>
          <a:p>
            <a:pPr lvl="1">
              <a:lnSpc>
                <a:spcPct val="90000"/>
              </a:lnSpc>
            </a:pPr>
            <a:r>
              <a:rPr lang="en-US" dirty="0" smtClean="0"/>
              <a:t> From 1</a:t>
            </a:r>
            <a:r>
              <a:rPr lang="en-US" baseline="30000" dirty="0" smtClean="0"/>
              <a:t>st</a:t>
            </a:r>
            <a:r>
              <a:rPr lang="en-US" dirty="0" smtClean="0"/>
              <a:t> year of Exodus to the captivity</a:t>
            </a:r>
          </a:p>
          <a:p>
            <a:pPr lvl="1">
              <a:lnSpc>
                <a:spcPct val="90000"/>
              </a:lnSpc>
            </a:pPr>
            <a:r>
              <a:rPr lang="en-US" dirty="0" smtClean="0"/>
              <a:t>Even after captivity!</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5" name="Picture 4" descr="Major Events in Jeremiah's Lifetime - Timeline"/>
          <p:cNvPicPr>
            <a:picLocks noChangeAspect="1" noChangeArrowheads="1"/>
          </p:cNvPicPr>
          <p:nvPr/>
        </p:nvPicPr>
        <p:blipFill>
          <a:blip r:embed="rId3" cstate="print"/>
          <a:srcRect t="42222" b="41111"/>
          <a:stretch>
            <a:fillRect/>
          </a:stretch>
        </p:blipFill>
        <p:spPr bwMode="auto">
          <a:xfrm>
            <a:off x="76200" y="4495800"/>
            <a:ext cx="9067800" cy="2023184"/>
          </a:xfrm>
          <a:prstGeom prst="rect">
            <a:avLst/>
          </a:prstGeom>
          <a:noFill/>
          <a:ln w="9525">
            <a:noFill/>
            <a:miter lim="800000"/>
            <a:headEnd/>
            <a:tailEnd/>
          </a:ln>
        </p:spPr>
      </p:pic>
      <p:sp>
        <p:nvSpPr>
          <p:cNvPr id="2" name="TextBox 1"/>
          <p:cNvSpPr txBox="1"/>
          <p:nvPr/>
        </p:nvSpPr>
        <p:spPr>
          <a:xfrm>
            <a:off x="5181600" y="5913438"/>
            <a:ext cx="342900" cy="646331"/>
          </a:xfrm>
          <a:prstGeom prst="rect">
            <a:avLst/>
          </a:prstGeom>
          <a:solidFill>
            <a:schemeClr val="bg1"/>
          </a:solidFill>
        </p:spPr>
        <p:txBody>
          <a:bodyPr wrap="square" rtlCol="0">
            <a:spAutoFit/>
          </a:bodyPr>
          <a:lstStyle/>
          <a:p>
            <a:r>
              <a:rPr lang="en-US" sz="3600" dirty="0" smtClean="0"/>
              <a:t>     </a:t>
            </a:r>
            <a:endParaRPr lang="en-US" sz="3600" dirty="0"/>
          </a:p>
        </p:txBody>
      </p:sp>
      <p:pic>
        <p:nvPicPr>
          <p:cNvPr id="8" name="Picture 2" descr="https://encrypted-tbn3.google.com/images?q=tbn:ANd9GcSmFXvZ10L2ewIpoueh2cLEtK8Tu0eQZ9S_KopqGRRlaCVT6V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99" t="13418" r="3349" b="12257"/>
          <a:stretch/>
        </p:blipFill>
        <p:spPr bwMode="auto">
          <a:xfrm>
            <a:off x="0" y="1644015"/>
            <a:ext cx="9144000" cy="52139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1066800" y="2438400"/>
            <a:ext cx="6934200" cy="3429000"/>
          </a:xfrm>
          <a:prstGeom prst="rect">
            <a:avLst/>
          </a:prstGeom>
          <a:noFill/>
        </p:spPr>
        <p:txBody>
          <a:bodyPr vert="horz" lIns="91440" tIns="45720" rIns="91440" bIns="45720" rtlCol="0">
            <a:normAutofit fontScale="85000" lnSpcReduction="20000"/>
          </a:bodyPr>
          <a:lstStyle/>
          <a:p>
            <a:pPr marL="0" marR="0" lvl="0" indent="231775"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i="0" u="none" strike="noStrike" kern="1200" cap="none" spc="0" normalizeH="0" baseline="0" noProof="0" dirty="0" smtClean="0">
                <a:ln>
                  <a:noFill/>
                </a:ln>
                <a:effectLst/>
                <a:uLnTx/>
                <a:uFillTx/>
                <a:latin typeface="+mn-lt"/>
                <a:ea typeface="+mn-ea"/>
                <a:cs typeface="+mn-cs"/>
              </a:rPr>
              <a:t>1  In his days Nebuchadnezzar king of Babylon came up, and Jehoiakim became his vassal for three years. Then he turned and rebelled against him.</a:t>
            </a:r>
          </a:p>
          <a:p>
            <a:pPr marL="0" marR="0" lvl="0" indent="231775"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i="0" u="none" strike="noStrike" kern="1200" cap="none" spc="0" normalizeH="0" baseline="0" noProof="0" dirty="0" smtClean="0">
                <a:ln>
                  <a:noFill/>
                </a:ln>
                <a:effectLst/>
                <a:uLnTx/>
                <a:uFillTx/>
                <a:latin typeface="+mn-lt"/>
                <a:ea typeface="+mn-ea"/>
                <a:cs typeface="+mn-cs"/>
              </a:rPr>
              <a:t>2  And the LORD sent against him raiding bands of Chaldeans, bands of Syrians, bands of Moabites, and bands of the people of </a:t>
            </a:r>
            <a:r>
              <a:rPr kumimoji="0" lang="en-US" sz="3200" i="0" u="none" strike="noStrike" kern="1200" cap="none" spc="0" normalizeH="0" baseline="0" noProof="0" dirty="0" err="1" smtClean="0">
                <a:ln>
                  <a:noFill/>
                </a:ln>
                <a:effectLst/>
                <a:uLnTx/>
                <a:uFillTx/>
                <a:latin typeface="+mn-lt"/>
                <a:ea typeface="+mn-ea"/>
                <a:cs typeface="+mn-cs"/>
              </a:rPr>
              <a:t>Ammon</a:t>
            </a:r>
            <a:r>
              <a:rPr kumimoji="0" lang="en-US" sz="3200" i="0" u="none" strike="noStrike" kern="1200" cap="none" spc="0" normalizeH="0" baseline="0" noProof="0" dirty="0" smtClean="0">
                <a:ln>
                  <a:noFill/>
                </a:ln>
                <a:effectLst/>
                <a:uLnTx/>
                <a:uFillTx/>
                <a:latin typeface="+mn-lt"/>
                <a:ea typeface="+mn-ea"/>
                <a:cs typeface="+mn-cs"/>
              </a:rPr>
              <a:t>; He sent them against Judah to destroy it, according to the word of the LORD which He had spoken by His servants the prophets.</a:t>
            </a:r>
          </a:p>
          <a:p>
            <a:pPr marL="0" marR="0" lvl="0" indent="231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36:10-13, 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876800"/>
          </a:xfrm>
        </p:spPr>
        <p:txBody>
          <a:bodyPr>
            <a:normAutofit fontScale="62500" lnSpcReduction="20000"/>
          </a:bodyPr>
          <a:lstStyle/>
          <a:p>
            <a:pPr marL="0" indent="231775">
              <a:buNone/>
            </a:pPr>
            <a:r>
              <a:rPr lang="en-US" dirty="0" smtClean="0"/>
              <a:t>10  Then Baruch read from the book the words of Jeremiah in the house of the LORD, in the chamber of Gemariah the son of Shaphan the scribe, in the upper court at the entry of the New Gate of the LORD'S house, in the hearing of all the people.</a:t>
            </a:r>
          </a:p>
          <a:p>
            <a:pPr marL="0" indent="231775">
              <a:buNone/>
            </a:pPr>
            <a:r>
              <a:rPr lang="en-US" dirty="0" smtClean="0"/>
              <a:t>11  When </a:t>
            </a:r>
            <a:r>
              <a:rPr lang="en-US" b="1" dirty="0" err="1" smtClean="0">
                <a:solidFill>
                  <a:srgbClr val="0000CC"/>
                </a:solidFill>
              </a:rPr>
              <a:t>Michaiah</a:t>
            </a:r>
            <a:r>
              <a:rPr lang="en-US" b="1" dirty="0" smtClean="0">
                <a:solidFill>
                  <a:srgbClr val="0000CC"/>
                </a:solidFill>
              </a:rPr>
              <a:t> the son of Gemariah, the son of Shaphan, </a:t>
            </a:r>
            <a:r>
              <a:rPr lang="en-US" dirty="0" smtClean="0"/>
              <a:t>heard all the words of the LORD from the book,</a:t>
            </a:r>
          </a:p>
          <a:p>
            <a:pPr marL="0" indent="231775">
              <a:buNone/>
            </a:pPr>
            <a:r>
              <a:rPr lang="en-US" dirty="0" smtClean="0"/>
              <a:t>12  he then went down to the king's house, into the scribe's chamber; and there all the princes were sitting-- </a:t>
            </a:r>
            <a:r>
              <a:rPr lang="en-US" dirty="0" err="1" smtClean="0"/>
              <a:t>Elishama</a:t>
            </a:r>
            <a:r>
              <a:rPr lang="en-US" dirty="0" smtClean="0"/>
              <a:t> the scribe, </a:t>
            </a:r>
            <a:r>
              <a:rPr lang="en-US" dirty="0" err="1" smtClean="0"/>
              <a:t>Delaiah</a:t>
            </a:r>
            <a:r>
              <a:rPr lang="en-US" dirty="0" smtClean="0"/>
              <a:t> the son of </a:t>
            </a:r>
            <a:r>
              <a:rPr lang="en-US" dirty="0" err="1" smtClean="0"/>
              <a:t>Shemaiah</a:t>
            </a:r>
            <a:r>
              <a:rPr lang="en-US" dirty="0" smtClean="0"/>
              <a:t>, </a:t>
            </a:r>
            <a:r>
              <a:rPr lang="en-US" dirty="0" err="1" smtClean="0"/>
              <a:t>Elnathan</a:t>
            </a:r>
            <a:r>
              <a:rPr lang="en-US" dirty="0" smtClean="0"/>
              <a:t> the son of </a:t>
            </a:r>
            <a:r>
              <a:rPr lang="en-US" dirty="0" err="1" smtClean="0"/>
              <a:t>Achbor</a:t>
            </a:r>
            <a:r>
              <a:rPr lang="en-US" dirty="0" smtClean="0"/>
              <a:t>, Gemariah the son of Shaphan, Zedekiah the son of </a:t>
            </a:r>
            <a:r>
              <a:rPr lang="en-US" dirty="0" err="1" smtClean="0"/>
              <a:t>Hananiah</a:t>
            </a:r>
            <a:r>
              <a:rPr lang="en-US" dirty="0" smtClean="0"/>
              <a:t>, and all the princes.</a:t>
            </a:r>
          </a:p>
          <a:p>
            <a:pPr marL="0" indent="231775">
              <a:buNone/>
            </a:pPr>
            <a:r>
              <a:rPr lang="en-US" dirty="0" smtClean="0"/>
              <a:t>13  Then </a:t>
            </a:r>
            <a:r>
              <a:rPr lang="en-US" b="1" dirty="0" err="1" smtClean="0">
                <a:solidFill>
                  <a:srgbClr val="0000CC"/>
                </a:solidFill>
              </a:rPr>
              <a:t>Michaiah</a:t>
            </a:r>
            <a:r>
              <a:rPr lang="en-US" b="1" dirty="0" smtClean="0">
                <a:solidFill>
                  <a:srgbClr val="0000CC"/>
                </a:solidFill>
              </a:rPr>
              <a:t> declared to them all the words that he had heard when Baruch read the book in the hearing of the people.</a:t>
            </a:r>
          </a:p>
          <a:p>
            <a:pPr marL="0" indent="231775">
              <a:buNone/>
            </a:pPr>
            <a:endParaRPr lang="en-US" dirty="0" smtClean="0"/>
          </a:p>
          <a:p>
            <a:pPr marL="0" indent="231775">
              <a:buNone/>
            </a:pPr>
            <a:r>
              <a:rPr lang="en-US" dirty="0" smtClean="0"/>
              <a:t>25  Nevertheless </a:t>
            </a:r>
            <a:r>
              <a:rPr lang="en-US" dirty="0" err="1" smtClean="0"/>
              <a:t>Elnathan</a:t>
            </a:r>
            <a:r>
              <a:rPr lang="en-US" dirty="0" smtClean="0"/>
              <a:t>, </a:t>
            </a:r>
            <a:r>
              <a:rPr lang="en-US" dirty="0" err="1" smtClean="0"/>
              <a:t>Delaiah</a:t>
            </a:r>
            <a:r>
              <a:rPr lang="en-US" dirty="0" smtClean="0"/>
              <a:t>, and </a:t>
            </a:r>
            <a:r>
              <a:rPr lang="en-US" b="1" dirty="0" smtClean="0">
                <a:solidFill>
                  <a:srgbClr val="0000CC"/>
                </a:solidFill>
              </a:rPr>
              <a:t>Gemariah</a:t>
            </a:r>
            <a:r>
              <a:rPr lang="en-US" dirty="0" smtClean="0"/>
              <a:t> implored the king not to burn the scroll; but he would not listen to them.</a:t>
            </a:r>
          </a:p>
          <a:p>
            <a:pPr marL="0" indent="231775">
              <a:buNone/>
            </a:pPr>
            <a:endParaRPr lang="en-US" dirty="0" smtClean="0"/>
          </a:p>
          <a:p>
            <a:pPr marL="0" indent="231775">
              <a:buNone/>
            </a:pPr>
            <a:endParaRPr lang="en-US" dirty="0" smtClean="0"/>
          </a:p>
          <a:p>
            <a:pPr marL="0" indent="231775">
              <a:buNone/>
            </a:pPr>
            <a:endParaRPr lang="en-US" dirty="0" smtClean="0"/>
          </a:p>
        </p:txBody>
      </p:sp>
      <p:sp>
        <p:nvSpPr>
          <p:cNvPr id="4100" name="Text Box 5"/>
          <p:cNvSpPr txBox="1">
            <a:spLocks noChangeArrowheads="1"/>
          </p:cNvSpPr>
          <p:nvPr/>
        </p:nvSpPr>
        <p:spPr bwMode="auto">
          <a:xfrm>
            <a:off x="381000" y="5715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3 Generations of faithful service!</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sp>
        <p:nvSpPr>
          <p:cNvPr id="4100" name="Text Box 5"/>
          <p:cNvSpPr txBox="1">
            <a:spLocks noChangeArrowheads="1"/>
          </p:cNvSpPr>
          <p:nvPr/>
        </p:nvSpPr>
        <p:spPr bwMode="auto">
          <a:xfrm>
            <a:off x="228600" y="4953000"/>
            <a:ext cx="8610600" cy="1569660"/>
          </a:xfrm>
          <a:prstGeom prst="rect">
            <a:avLst/>
          </a:prstGeom>
          <a:noFill/>
          <a:ln w="9525">
            <a:noFill/>
            <a:miter lim="800000"/>
            <a:headEnd/>
            <a:tailEnd/>
          </a:ln>
        </p:spPr>
        <p:txBody>
          <a:bodyPr wrap="square">
            <a:spAutoFit/>
          </a:bodyPr>
          <a:lstStyle/>
          <a:p>
            <a:r>
              <a:rPr lang="en-US" sz="2400" b="1" dirty="0" smtClean="0">
                <a:solidFill>
                  <a:srgbClr val="0000CC"/>
                </a:solidFill>
              </a:rPr>
              <a:t>Shaphan</a:t>
            </a:r>
            <a:r>
              <a:rPr lang="en-US" sz="2400" dirty="0" smtClean="0">
                <a:solidFill>
                  <a:srgbClr val="0000CC"/>
                </a:solidFill>
              </a:rPr>
              <a:t> </a:t>
            </a:r>
            <a:r>
              <a:rPr lang="en-US" sz="2400" dirty="0" smtClean="0"/>
              <a:t>– Josiah’s day                            </a:t>
            </a:r>
            <a:r>
              <a:rPr lang="en-US" sz="2400" b="1" dirty="0" smtClean="0">
                <a:solidFill>
                  <a:srgbClr val="0000CC"/>
                </a:solidFill>
              </a:rPr>
              <a:t>Ahikam</a:t>
            </a:r>
            <a:r>
              <a:rPr lang="en-US" sz="2400" dirty="0" smtClean="0"/>
              <a:t> – Josiah &amp; Jehoiakim</a:t>
            </a:r>
          </a:p>
          <a:p>
            <a:r>
              <a:rPr lang="en-US" sz="2400" b="1" dirty="0" smtClean="0">
                <a:solidFill>
                  <a:srgbClr val="0000CC"/>
                </a:solidFill>
              </a:rPr>
              <a:t>                   Gemariah &amp; </a:t>
            </a:r>
            <a:r>
              <a:rPr lang="en-US" sz="2400" b="1" dirty="0" err="1" smtClean="0">
                <a:solidFill>
                  <a:srgbClr val="0000CC"/>
                </a:solidFill>
              </a:rPr>
              <a:t>Michaiah</a:t>
            </a:r>
            <a:r>
              <a:rPr lang="en-US" sz="2400" dirty="0" smtClean="0">
                <a:solidFill>
                  <a:srgbClr val="0000CC"/>
                </a:solidFill>
              </a:rPr>
              <a:t> </a:t>
            </a:r>
            <a:r>
              <a:rPr lang="en-US" sz="2400" dirty="0" smtClean="0"/>
              <a:t>– 5</a:t>
            </a:r>
            <a:r>
              <a:rPr lang="en-US" sz="2400" baseline="30000" dirty="0" smtClean="0"/>
              <a:t>th</a:t>
            </a:r>
            <a:r>
              <a:rPr lang="en-US" sz="2400" dirty="0" smtClean="0"/>
              <a:t> of Jehoiakim</a:t>
            </a:r>
          </a:p>
          <a:p>
            <a:r>
              <a:rPr lang="en-US" sz="2400" b="1" dirty="0" err="1" smtClean="0">
                <a:solidFill>
                  <a:srgbClr val="0000CC"/>
                </a:solidFill>
              </a:rPr>
              <a:t>Elasah</a:t>
            </a:r>
            <a:r>
              <a:rPr lang="en-US" sz="2400" dirty="0" smtClean="0"/>
              <a:t> – 1</a:t>
            </a:r>
            <a:r>
              <a:rPr lang="en-US" sz="2400" baseline="30000" dirty="0" smtClean="0"/>
              <a:t>st</a:t>
            </a:r>
            <a:r>
              <a:rPr lang="en-US" sz="2400" dirty="0" smtClean="0"/>
              <a:t> of Zedekiah                           </a:t>
            </a:r>
            <a:r>
              <a:rPr lang="en-US" sz="2400" b="1" dirty="0" err="1" smtClean="0">
                <a:solidFill>
                  <a:srgbClr val="0000CC"/>
                </a:solidFill>
              </a:rPr>
              <a:t>Jaazaniah</a:t>
            </a:r>
            <a:r>
              <a:rPr lang="en-US" sz="2400" dirty="0" smtClean="0"/>
              <a:t> – 6</a:t>
            </a:r>
            <a:r>
              <a:rPr lang="en-US" sz="2400" baseline="30000" dirty="0" smtClean="0"/>
              <a:t>th</a:t>
            </a:r>
            <a:r>
              <a:rPr lang="en-US" sz="2400" dirty="0" smtClean="0"/>
              <a:t> of Zedekiah</a:t>
            </a:r>
          </a:p>
          <a:p>
            <a:r>
              <a:rPr lang="en-US" sz="2400" b="1" dirty="0" smtClean="0">
                <a:solidFill>
                  <a:srgbClr val="0000CC"/>
                </a:solidFill>
              </a:rPr>
              <a:t>                                 </a:t>
            </a:r>
            <a:r>
              <a:rPr lang="en-US" sz="2400" b="1" dirty="0" err="1" smtClean="0">
                <a:solidFill>
                  <a:srgbClr val="0000CC"/>
                </a:solidFill>
              </a:rPr>
              <a:t>Gedaliah</a:t>
            </a:r>
            <a:r>
              <a:rPr lang="en-US" sz="2400" dirty="0" smtClean="0"/>
              <a:t> – 11</a:t>
            </a:r>
            <a:r>
              <a:rPr lang="en-US" sz="2400" baseline="30000" dirty="0" smtClean="0"/>
              <a:t>th</a:t>
            </a:r>
            <a:r>
              <a:rPr lang="en-US" sz="2400" dirty="0" smtClean="0"/>
              <a:t> of Zedekiah</a:t>
            </a:r>
            <a:endParaRPr lang="en-US" sz="4000" b="1" dirty="0">
              <a:solidFill>
                <a:srgbClr val="0000CC"/>
              </a:solidFill>
              <a:latin typeface="Comic Sans MS" pitchFamily="66" charset="0"/>
            </a:endParaRP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14" name="Rounded Rectangle 13"/>
          <p:cNvSpPr/>
          <p:nvPr/>
        </p:nvSpPr>
        <p:spPr>
          <a:xfrm>
            <a:off x="2286000" y="1905000"/>
            <a:ext cx="1981200" cy="1600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11" name="Rounded Rectangle 10"/>
          <p:cNvSpPr/>
          <p:nvPr/>
        </p:nvSpPr>
        <p:spPr>
          <a:xfrm>
            <a:off x="2209800" y="2895600"/>
            <a:ext cx="914400" cy="457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4191000" y="762000"/>
            <a:ext cx="49530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F0"/>
                </a:solidFill>
                <a:latin typeface="Comic Sans MS" pitchFamily="66" charset="0"/>
                <a:cs typeface="+mn-cs"/>
              </a:rPr>
              <a:t>Some family members supported Jeremiah</a:t>
            </a:r>
            <a:endParaRPr lang="en-US" sz="2800" b="1" kern="0" dirty="0">
              <a:solidFill>
                <a:srgbClr val="00B0F0"/>
              </a:solidFill>
              <a:latin typeface="Comic Sans MS" pitchFamily="66" charset="0"/>
              <a:cs typeface="+mn-cs"/>
            </a:endParaRPr>
          </a:p>
        </p:txBody>
      </p:sp>
      <p:sp>
        <p:nvSpPr>
          <p:cNvPr id="14" name="Content Placeholder 2"/>
          <p:cNvSpPr txBox="1">
            <a:spLocks/>
          </p:cNvSpPr>
          <p:nvPr/>
        </p:nvSpPr>
        <p:spPr bwMode="auto">
          <a:xfrm>
            <a:off x="2133600" y="4038600"/>
            <a:ext cx="3505200" cy="2590800"/>
          </a:xfrm>
          <a:prstGeom prst="rect">
            <a:avLst/>
          </a:prstGeom>
          <a:noFill/>
          <a:ln w="9525">
            <a:noFill/>
            <a:miter lim="800000"/>
            <a:headEnd/>
            <a:tailEnd/>
          </a:ln>
        </p:spPr>
        <p:txBody>
          <a:bodyPr/>
          <a:lstStyle/>
          <a:p>
            <a:pPr algn="ctr" eaLnBrk="0" hangingPunct="0">
              <a:spcBef>
                <a:spcPct val="20000"/>
              </a:spcBef>
              <a:defRPr/>
            </a:pPr>
            <a:r>
              <a:rPr lang="en-US" sz="3600" b="1" kern="0" dirty="0" smtClean="0">
                <a:solidFill>
                  <a:srgbClr val="00B050"/>
                </a:solidFill>
                <a:latin typeface="Comic Sans MS" pitchFamily="66" charset="0"/>
                <a:cs typeface="+mn-cs"/>
              </a:rPr>
              <a:t>Gemariah may also have supported Jeremiah</a:t>
            </a:r>
            <a:endParaRPr lang="en-US" sz="3600" b="1" kern="0" dirty="0">
              <a:solidFill>
                <a:srgbClr val="00B050"/>
              </a:solidFill>
              <a:latin typeface="Comic Sans MS" pitchFamily="66"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fmla="#ppt_w*sin(2.5*pi*$)">
                                          <p:val>
                                            <p:fltVal val="0"/>
                                          </p:val>
                                        </p:tav>
                                        <p:tav tm="100000">
                                          <p:val>
                                            <p:fltVal val="1"/>
                                          </p:val>
                                        </p:tav>
                                      </p:tavLst>
                                    </p:anim>
                                    <p:anim calcmode="lin" valueType="num">
                                      <p:cBhvr>
                                        <p:cTn id="8"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normAutofit/>
          </a:bodyPr>
          <a:lstStyle/>
          <a:p>
            <a:pPr eaLnBrk="1" hangingPunct="1"/>
            <a:r>
              <a:rPr lang="en-US" sz="4000" b="1" dirty="0" smtClean="0">
                <a:solidFill>
                  <a:srgbClr val="FF0000"/>
                </a:solidFill>
              </a:rPr>
              <a:t>Some False Prophets Jeremiah dealt with</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47105" name="Picture 1"/>
          <p:cNvPicPr>
            <a:picLocks noChangeAspect="1" noChangeArrowheads="1"/>
          </p:cNvPicPr>
          <p:nvPr/>
        </p:nvPicPr>
        <p:blipFill>
          <a:blip r:embed="rId3" cstate="print"/>
          <a:srcRect l="4167" t="15333" r="28333" b="16000"/>
          <a:stretch>
            <a:fillRect/>
          </a:stretch>
        </p:blipFill>
        <p:spPr bwMode="auto">
          <a:xfrm>
            <a:off x="457200" y="1066800"/>
            <a:ext cx="8305800" cy="5280848"/>
          </a:xfrm>
          <a:prstGeom prst="rect">
            <a:avLst/>
          </a:prstGeom>
          <a:noFill/>
          <a:ln w="9525">
            <a:noFill/>
            <a:miter lim="800000"/>
            <a:headEnd/>
            <a:tailEnd/>
          </a:ln>
        </p:spPr>
      </p:pic>
      <p:sp>
        <p:nvSpPr>
          <p:cNvPr id="6" name="Rectangle 2"/>
          <p:cNvSpPr txBox="1">
            <a:spLocks noChangeArrowheads="1"/>
          </p:cNvSpPr>
          <p:nvPr/>
        </p:nvSpPr>
        <p:spPr>
          <a:xfrm>
            <a:off x="5943600" y="3429000"/>
            <a:ext cx="32004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omic Sans MS" pitchFamily="66" charset="0"/>
                <a:ea typeface="+mj-ea"/>
                <a:cs typeface="+mj-cs"/>
              </a:rPr>
              <a:t>False prophets in Jerusalem and Babylon were teaching that the captivity would be over soon &amp; everyone would return!</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572000"/>
          </a:xfrm>
          <a:ln>
            <a:noFill/>
          </a:ln>
        </p:spPr>
        <p:txBody>
          <a:bodyPr>
            <a:normAutofit fontScale="62500" lnSpcReduction="20000"/>
          </a:bodyPr>
          <a:lstStyle/>
          <a:p>
            <a:pPr marL="0" indent="231775">
              <a:buNone/>
              <a:tabLst>
                <a:tab pos="627063" algn="l"/>
              </a:tabLst>
            </a:pPr>
            <a:r>
              <a:rPr lang="en-US" dirty="0" smtClean="0"/>
              <a:t>1	And it happened in the same year, at the beginning of the </a:t>
            </a:r>
            <a:r>
              <a:rPr lang="en-US" b="1" dirty="0" smtClean="0">
                <a:solidFill>
                  <a:srgbClr val="0000CC"/>
                </a:solidFill>
              </a:rPr>
              <a:t>reign of Zedekiah king of Judah, in the fourth year </a:t>
            </a:r>
            <a:r>
              <a:rPr lang="en-US" dirty="0" smtClean="0"/>
              <a:t>and in the fifth month </a:t>
            </a:r>
            <a:r>
              <a:rPr lang="en-US" b="1" i="1" dirty="0" smtClean="0"/>
              <a:t>[Zedekiah held a conference in Jerusalem earlier this year to gather support to rebel against Babylon! (27:3)], </a:t>
            </a:r>
            <a:r>
              <a:rPr lang="en-US" dirty="0" smtClean="0"/>
              <a:t>that </a:t>
            </a:r>
            <a:r>
              <a:rPr lang="en-US" b="1" dirty="0" err="1" smtClean="0">
                <a:solidFill>
                  <a:srgbClr val="FF0000"/>
                </a:solidFill>
              </a:rPr>
              <a:t>Hananiah</a:t>
            </a:r>
            <a:r>
              <a:rPr lang="en-US" dirty="0" smtClean="0"/>
              <a:t> the son of </a:t>
            </a:r>
            <a:r>
              <a:rPr lang="en-US" dirty="0" err="1" smtClean="0"/>
              <a:t>Azur</a:t>
            </a:r>
            <a:r>
              <a:rPr lang="en-US" dirty="0" smtClean="0"/>
              <a:t> the prophet, who was from Gibeon, spoke to me in the house of the LORD in the presence of the priests and of all the people, saying,</a:t>
            </a:r>
          </a:p>
          <a:p>
            <a:pPr marL="0" indent="231775">
              <a:buNone/>
              <a:tabLst>
                <a:tab pos="627063" algn="l"/>
              </a:tabLst>
            </a:pPr>
            <a:r>
              <a:rPr lang="en-US" dirty="0" smtClean="0"/>
              <a:t>2	"Thus speaks the LORD of hosts, the God of Israel, saying: 'I have broken the yoke of the king of Babylon.</a:t>
            </a:r>
          </a:p>
          <a:p>
            <a:pPr marL="0" indent="231775">
              <a:buNone/>
              <a:tabLst>
                <a:tab pos="627063" algn="l"/>
              </a:tabLst>
            </a:pPr>
            <a:r>
              <a:rPr lang="en-US" dirty="0" smtClean="0"/>
              <a:t>3	</a:t>
            </a:r>
            <a:r>
              <a:rPr lang="en-US" b="1" dirty="0" smtClean="0">
                <a:solidFill>
                  <a:srgbClr val="FF0000"/>
                </a:solidFill>
              </a:rPr>
              <a:t>'Within two full years </a:t>
            </a:r>
            <a:r>
              <a:rPr lang="en-US" dirty="0" smtClean="0"/>
              <a:t>I will bring back to this place all the vessels of the LORD'S house, that Nebuchadnezzar king of Babylon took away from this place and carried to Babylon.</a:t>
            </a:r>
          </a:p>
          <a:p>
            <a:pPr marL="0" indent="231775">
              <a:buNone/>
              <a:tabLst>
                <a:tab pos="627063" algn="l"/>
              </a:tabLst>
            </a:pPr>
            <a:r>
              <a:rPr lang="en-US" dirty="0" smtClean="0"/>
              <a:t>4    'And I will bring back to this place </a:t>
            </a:r>
            <a:r>
              <a:rPr lang="en-US" dirty="0" err="1" smtClean="0"/>
              <a:t>Jeconiah</a:t>
            </a:r>
            <a:r>
              <a:rPr lang="en-US" dirty="0" smtClean="0"/>
              <a:t> (</a:t>
            </a:r>
            <a:r>
              <a:rPr lang="en-US" dirty="0" err="1" smtClean="0"/>
              <a:t>Jehoiachin</a:t>
            </a:r>
            <a:r>
              <a:rPr lang="en-US" dirty="0" smtClean="0"/>
              <a:t>) the son of Jehoiakim, king of Judah, with all the captives of Judah who went to Babylon,' says the LORD, 'for I will break the yoke of the king of Babylon.‘“</a:t>
            </a:r>
          </a:p>
        </p:txBody>
      </p:sp>
      <p:sp>
        <p:nvSpPr>
          <p:cNvPr id="4100" name="Text Box 5"/>
          <p:cNvSpPr txBox="1">
            <a:spLocks noChangeArrowheads="1"/>
          </p:cNvSpPr>
          <p:nvPr/>
        </p:nvSpPr>
        <p:spPr bwMode="auto">
          <a:xfrm>
            <a:off x="457200" y="55626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False prophets were predicting a quick return!</a:t>
            </a:r>
          </a:p>
        </p:txBody>
      </p:sp>
      <p:sp>
        <p:nvSpPr>
          <p:cNvPr id="6" name="Text Box 5"/>
          <p:cNvSpPr txBox="1">
            <a:spLocks noChangeArrowheads="1"/>
          </p:cNvSpPr>
          <p:nvPr/>
        </p:nvSpPr>
        <p:spPr bwMode="auto">
          <a:xfrm>
            <a:off x="381000" y="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FF0000"/>
                </a:solidFill>
                <a:latin typeface="Comic Sans MS" pitchFamily="66" charset="0"/>
              </a:rPr>
              <a:t>False prophets were fooling many!</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572000"/>
          </a:xfrm>
        </p:spPr>
        <p:txBody>
          <a:bodyPr>
            <a:normAutofit fontScale="70000" lnSpcReduction="20000"/>
          </a:bodyPr>
          <a:lstStyle/>
          <a:p>
            <a:pPr marL="0" indent="231775">
              <a:buNone/>
              <a:tabLst>
                <a:tab pos="573088" algn="l"/>
              </a:tabLst>
            </a:pPr>
            <a:r>
              <a:rPr lang="en-US" dirty="0" smtClean="0"/>
              <a:t>5	Then the prophet </a:t>
            </a:r>
            <a:r>
              <a:rPr lang="en-US" b="1" dirty="0" smtClean="0">
                <a:solidFill>
                  <a:srgbClr val="0000CC"/>
                </a:solidFill>
              </a:rPr>
              <a:t>Jeremiah spoke to the prophet </a:t>
            </a:r>
            <a:r>
              <a:rPr lang="en-US" b="1" dirty="0" err="1" smtClean="0">
                <a:solidFill>
                  <a:srgbClr val="0000CC"/>
                </a:solidFill>
              </a:rPr>
              <a:t>Hananiah</a:t>
            </a:r>
            <a:r>
              <a:rPr lang="en-US" b="1" dirty="0" smtClean="0">
                <a:solidFill>
                  <a:srgbClr val="0000CC"/>
                </a:solidFill>
              </a:rPr>
              <a:t> in the presence of the priests and in the presence of all the people who stood in the house of the LORD,</a:t>
            </a:r>
          </a:p>
          <a:p>
            <a:pPr marL="0" indent="231775">
              <a:buNone/>
              <a:tabLst>
                <a:tab pos="573088" algn="l"/>
              </a:tabLst>
            </a:pPr>
            <a:r>
              <a:rPr lang="en-US" dirty="0" smtClean="0"/>
              <a:t>6	and the prophet Jeremiah said, "Amen! The LORD do so; the LORD perform your words which you have prophesied, to bring back the vessels of the LORD'S house and all who were carried away captive, from Babylon to this place.</a:t>
            </a:r>
          </a:p>
          <a:p>
            <a:pPr marL="0" indent="231775">
              <a:buNone/>
              <a:tabLst>
                <a:tab pos="573088" algn="l"/>
              </a:tabLst>
            </a:pPr>
            <a:r>
              <a:rPr lang="en-US" dirty="0" smtClean="0"/>
              <a:t>7	"Nevertheless hear now this word that I speak in your hearing and in the hearing of all the people:</a:t>
            </a:r>
          </a:p>
          <a:p>
            <a:pPr marL="0" indent="231775">
              <a:buNone/>
              <a:tabLst>
                <a:tab pos="573088" algn="l"/>
              </a:tabLst>
            </a:pPr>
            <a:r>
              <a:rPr lang="en-US" dirty="0" smtClean="0"/>
              <a:t>8	"The prophets who have been before me and before you of old prophesied against many countries and great kingdoms-- of war and disaster and pestilence.</a:t>
            </a:r>
          </a:p>
          <a:p>
            <a:pPr marL="0" indent="231775">
              <a:buNone/>
              <a:tabLst>
                <a:tab pos="573088" algn="l"/>
              </a:tabLst>
            </a:pPr>
            <a:r>
              <a:rPr lang="en-US" dirty="0" smtClean="0"/>
              <a:t>9	"As for the prophet who prophesies of peace, when the word of the prophet comes to pass, the prophet will be known as one whom the LORD has truly sent.”</a:t>
            </a:r>
          </a:p>
        </p:txBody>
      </p:sp>
      <p:sp>
        <p:nvSpPr>
          <p:cNvPr id="4100" name="Text Box 5"/>
          <p:cNvSpPr txBox="1">
            <a:spLocks noChangeArrowheads="1"/>
          </p:cNvSpPr>
          <p:nvPr/>
        </p:nvSpPr>
        <p:spPr bwMode="auto">
          <a:xfrm>
            <a:off x="457200" y="5791200"/>
            <a:ext cx="8229600" cy="430887"/>
          </a:xfrm>
          <a:prstGeom prst="rect">
            <a:avLst/>
          </a:prstGeom>
          <a:noFill/>
          <a:ln w="9525">
            <a:noFill/>
            <a:miter lim="800000"/>
            <a:headEnd/>
            <a:tailEnd/>
          </a:ln>
        </p:spPr>
        <p:txBody>
          <a:bodyPr>
            <a:spAutoFit/>
          </a:bodyPr>
          <a:lstStyle/>
          <a:p>
            <a:pPr algn="ctr">
              <a:spcBef>
                <a:spcPct val="50000"/>
              </a:spcBef>
            </a:pPr>
            <a:r>
              <a:rPr lang="en-US" sz="2200" b="1" dirty="0" smtClean="0">
                <a:solidFill>
                  <a:srgbClr val="7030A0"/>
                </a:solidFill>
                <a:latin typeface="Comic Sans MS" pitchFamily="66" charset="0"/>
              </a:rPr>
              <a:t>Jeremiah had to stand up to the false prophets!</a:t>
            </a:r>
          </a:p>
        </p:txBody>
      </p:sp>
      <p:sp>
        <p:nvSpPr>
          <p:cNvPr id="6" name="Text Box 5"/>
          <p:cNvSpPr txBox="1">
            <a:spLocks noChangeArrowheads="1"/>
          </p:cNvSpPr>
          <p:nvPr/>
        </p:nvSpPr>
        <p:spPr bwMode="auto">
          <a:xfrm>
            <a:off x="381000" y="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FF0000"/>
                </a:solidFill>
                <a:latin typeface="Comic Sans MS" pitchFamily="66" charset="0"/>
              </a:rPr>
              <a:t>False prophets were fooling many!</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81000"/>
            <a:ext cx="8229600" cy="914400"/>
          </a:xfrm>
        </p:spPr>
        <p:txBody>
          <a:bodyPr>
            <a:noAutofit/>
          </a:bodyPr>
          <a:lstStyle/>
          <a:p>
            <a:r>
              <a:rPr lang="en-US" sz="4800" b="1" dirty="0" smtClean="0">
                <a:solidFill>
                  <a:srgbClr val="663300"/>
                </a:solidFill>
              </a:rPr>
              <a:t>Jeremiah 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143000"/>
            <a:ext cx="7162800" cy="4876800"/>
          </a:xfrm>
        </p:spPr>
        <p:txBody>
          <a:bodyPr>
            <a:normAutofit fontScale="47500" lnSpcReduction="20000"/>
          </a:bodyPr>
          <a:lstStyle/>
          <a:p>
            <a:pPr marL="0" indent="231775">
              <a:buNone/>
              <a:tabLst>
                <a:tab pos="573088" algn="l"/>
              </a:tabLst>
            </a:pPr>
            <a:r>
              <a:rPr lang="en-US" sz="3400" dirty="0" smtClean="0"/>
              <a:t>10	Then </a:t>
            </a:r>
            <a:r>
              <a:rPr lang="en-US" sz="3400" b="1" dirty="0" err="1" smtClean="0">
                <a:solidFill>
                  <a:srgbClr val="FF0000"/>
                </a:solidFill>
              </a:rPr>
              <a:t>Hananiah</a:t>
            </a:r>
            <a:r>
              <a:rPr lang="en-US" sz="3400" dirty="0" smtClean="0"/>
              <a:t> the prophet took the yoke off the prophet Jeremiah's neck and broke it.  (Jeremiah wore to yoke to display Israel’s bondage to Babylon!)</a:t>
            </a:r>
          </a:p>
          <a:p>
            <a:pPr marL="0" indent="231775">
              <a:buNone/>
              <a:tabLst>
                <a:tab pos="573088" algn="l"/>
              </a:tabLst>
            </a:pPr>
            <a:r>
              <a:rPr lang="en-US" sz="3400" dirty="0" smtClean="0"/>
              <a:t>11	And </a:t>
            </a:r>
            <a:r>
              <a:rPr lang="en-US" sz="3400" b="1" dirty="0" err="1" smtClean="0">
                <a:solidFill>
                  <a:srgbClr val="FF0000"/>
                </a:solidFill>
              </a:rPr>
              <a:t>Hananiah</a:t>
            </a:r>
            <a:r>
              <a:rPr lang="en-US" sz="3400" dirty="0" smtClean="0"/>
              <a:t> spoke in the presence of all the people, saying, </a:t>
            </a:r>
            <a:r>
              <a:rPr lang="en-US" sz="3400" b="1" dirty="0" smtClean="0">
                <a:solidFill>
                  <a:srgbClr val="0000CC"/>
                </a:solidFill>
              </a:rPr>
              <a:t>"Thus says the LORD: 'Even so I will break the yoke of Nebuchadnezzar king of Babylon from the neck of all nations within the space of two full years.'"</a:t>
            </a:r>
            <a:r>
              <a:rPr lang="en-US" sz="3400" dirty="0" smtClean="0"/>
              <a:t> </a:t>
            </a:r>
            <a:r>
              <a:rPr lang="en-US" sz="3400" b="1" dirty="0" smtClean="0">
                <a:solidFill>
                  <a:srgbClr val="663300"/>
                </a:solidFill>
              </a:rPr>
              <a:t>And the prophet Jeremiah went his way.  </a:t>
            </a:r>
            <a:r>
              <a:rPr lang="en-US" sz="3400" b="1" i="1" dirty="0" smtClean="0">
                <a:solidFill>
                  <a:srgbClr val="663300"/>
                </a:solidFill>
              </a:rPr>
              <a:t>[didn’t argue, yell, push – just let God handle it!]</a:t>
            </a:r>
          </a:p>
          <a:p>
            <a:pPr marL="0" indent="231775">
              <a:buNone/>
              <a:tabLst>
                <a:tab pos="573088" algn="l"/>
              </a:tabLst>
            </a:pPr>
            <a:r>
              <a:rPr lang="en-US" sz="3400" dirty="0" smtClean="0"/>
              <a:t>12	Then the word of the LORD came to Jeremiah, after </a:t>
            </a:r>
            <a:r>
              <a:rPr lang="en-US" sz="3400" dirty="0" err="1" smtClean="0"/>
              <a:t>Hananiah</a:t>
            </a:r>
            <a:r>
              <a:rPr lang="en-US" sz="3400" dirty="0" smtClean="0"/>
              <a:t> the prophet had broken the yoke from the neck of the prophet Jeremiah, saying,</a:t>
            </a:r>
          </a:p>
          <a:p>
            <a:pPr marL="0" indent="231775">
              <a:buNone/>
              <a:tabLst>
                <a:tab pos="573088" algn="l"/>
              </a:tabLst>
            </a:pPr>
            <a:r>
              <a:rPr lang="en-US" sz="3400" dirty="0" smtClean="0"/>
              <a:t>13	"Go and tell </a:t>
            </a:r>
            <a:r>
              <a:rPr lang="en-US" sz="3400" dirty="0" err="1" smtClean="0"/>
              <a:t>Hananiah</a:t>
            </a:r>
            <a:r>
              <a:rPr lang="en-US" sz="3400" dirty="0" smtClean="0"/>
              <a:t>, saying, 'Thus says the LORD: "You have broken the yokes of wood, but you have made in their place yokes of iron."</a:t>
            </a:r>
          </a:p>
          <a:p>
            <a:pPr marL="0" indent="231775">
              <a:buNone/>
              <a:tabLst>
                <a:tab pos="573088" algn="l"/>
              </a:tabLst>
            </a:pPr>
            <a:r>
              <a:rPr lang="en-US" sz="3400" dirty="0" smtClean="0"/>
              <a:t>14	'For thus says the LORD of hosts, the God of Israel: "I have put a yoke of iron on the neck of all these nations, that they may serve Nebuchadnezzar king of Babylon; and they shall serve him. I have given him the beasts of the field also."'"</a:t>
            </a:r>
          </a:p>
          <a:p>
            <a:pPr marL="0" indent="231775">
              <a:buNone/>
              <a:tabLst>
                <a:tab pos="573088" algn="l"/>
              </a:tabLst>
            </a:pPr>
            <a:r>
              <a:rPr lang="en-US" sz="3400" dirty="0" smtClean="0"/>
              <a:t>15	Then the prophet </a:t>
            </a:r>
            <a:r>
              <a:rPr lang="en-US" sz="3400" b="1" dirty="0" smtClean="0">
                <a:solidFill>
                  <a:srgbClr val="0000CC"/>
                </a:solidFill>
              </a:rPr>
              <a:t>Jeremiah said to </a:t>
            </a:r>
            <a:r>
              <a:rPr lang="en-US" sz="3400" b="1" dirty="0" err="1" smtClean="0">
                <a:solidFill>
                  <a:srgbClr val="FF0000"/>
                </a:solidFill>
              </a:rPr>
              <a:t>Hananiah</a:t>
            </a:r>
            <a:r>
              <a:rPr lang="en-US" sz="3400" b="1" dirty="0" smtClean="0">
                <a:solidFill>
                  <a:srgbClr val="0000CC"/>
                </a:solidFill>
              </a:rPr>
              <a:t> the prophet, "Hear now, </a:t>
            </a:r>
            <a:r>
              <a:rPr lang="en-US" sz="3400" b="1" dirty="0" err="1" smtClean="0">
                <a:solidFill>
                  <a:srgbClr val="0000CC"/>
                </a:solidFill>
              </a:rPr>
              <a:t>Hananiah</a:t>
            </a:r>
            <a:r>
              <a:rPr lang="en-US" sz="3400" b="1" dirty="0" smtClean="0">
                <a:solidFill>
                  <a:srgbClr val="0000CC"/>
                </a:solidFill>
              </a:rPr>
              <a:t>, the LORD has not sent you, but you make this people trust in a lie.</a:t>
            </a:r>
          </a:p>
          <a:p>
            <a:pPr marL="0" indent="231775">
              <a:buNone/>
              <a:tabLst>
                <a:tab pos="573088" algn="l"/>
              </a:tabLst>
            </a:pPr>
            <a:r>
              <a:rPr lang="en-US" sz="3400" dirty="0" smtClean="0"/>
              <a:t>16	"Therefore thus says the LORD: 'Behold, I will cast you from the face of the earth. This year you shall die, because you have taught rebellion against the LORD.'"</a:t>
            </a:r>
          </a:p>
          <a:p>
            <a:pPr marL="0" indent="231775">
              <a:buNone/>
              <a:tabLst>
                <a:tab pos="573088" algn="l"/>
              </a:tabLst>
            </a:pPr>
            <a:r>
              <a:rPr lang="en-US" sz="3400" b="1" dirty="0" smtClean="0">
                <a:solidFill>
                  <a:srgbClr val="0000CC"/>
                </a:solidFill>
              </a:rPr>
              <a:t>17	So </a:t>
            </a:r>
            <a:r>
              <a:rPr lang="en-US" sz="3400" b="1" dirty="0" err="1" smtClean="0">
                <a:solidFill>
                  <a:srgbClr val="0000CC"/>
                </a:solidFill>
              </a:rPr>
              <a:t>Hananiah</a:t>
            </a:r>
            <a:r>
              <a:rPr lang="en-US" sz="3400" b="1" dirty="0" smtClean="0">
                <a:solidFill>
                  <a:srgbClr val="0000CC"/>
                </a:solidFill>
              </a:rPr>
              <a:t> the prophet died the same year in the seventh month.</a:t>
            </a:r>
          </a:p>
          <a:p>
            <a:pPr marL="0" indent="231775">
              <a:buNone/>
            </a:pPr>
            <a:endParaRPr lang="en-US" dirty="0" smtClean="0"/>
          </a:p>
        </p:txBody>
      </p:sp>
      <p:sp>
        <p:nvSpPr>
          <p:cNvPr id="4100" name="Text Box 5"/>
          <p:cNvSpPr txBox="1">
            <a:spLocks noChangeArrowheads="1"/>
          </p:cNvSpPr>
          <p:nvPr/>
        </p:nvSpPr>
        <p:spPr bwMode="auto">
          <a:xfrm>
            <a:off x="838200" y="5257800"/>
            <a:ext cx="7239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This should have warned false prophets not to disagree with Jeremiah!</a:t>
            </a:r>
          </a:p>
        </p:txBody>
      </p:sp>
      <p:sp>
        <p:nvSpPr>
          <p:cNvPr id="6" name="Text Box 5"/>
          <p:cNvSpPr txBox="1">
            <a:spLocks noChangeArrowheads="1"/>
          </p:cNvSpPr>
          <p:nvPr/>
        </p:nvSpPr>
        <p:spPr bwMode="auto">
          <a:xfrm>
            <a:off x="381000" y="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FF0000"/>
                </a:solidFill>
                <a:latin typeface="Comic Sans MS" pitchFamily="66" charset="0"/>
              </a:rPr>
              <a:t>False prophets were fooling many!</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11" name="Rounded Rectangle 10"/>
          <p:cNvSpPr/>
          <p:nvPr/>
        </p:nvSpPr>
        <p:spPr>
          <a:xfrm>
            <a:off x="2209800" y="2895600"/>
            <a:ext cx="914400" cy="457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4191000" y="762000"/>
            <a:ext cx="49530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F0"/>
                </a:solidFill>
                <a:latin typeface="Comic Sans MS" pitchFamily="66" charset="0"/>
                <a:cs typeface="+mn-cs"/>
              </a:rPr>
              <a:t>Some family members supported Jeremiah</a:t>
            </a:r>
            <a:endParaRPr lang="en-US" sz="2800" b="1" kern="0" dirty="0">
              <a:solidFill>
                <a:srgbClr val="00B0F0"/>
              </a:solidFill>
              <a:latin typeface="Comic Sans MS" pitchFamily="66" charset="0"/>
              <a:cs typeface="+mn-cs"/>
            </a:endParaRPr>
          </a:p>
        </p:txBody>
      </p:sp>
      <p:sp>
        <p:nvSpPr>
          <p:cNvPr id="14" name="Content Placeholder 2"/>
          <p:cNvSpPr txBox="1">
            <a:spLocks/>
          </p:cNvSpPr>
          <p:nvPr/>
        </p:nvSpPr>
        <p:spPr bwMode="auto">
          <a:xfrm>
            <a:off x="2819400" y="5257800"/>
            <a:ext cx="3810000" cy="1219200"/>
          </a:xfrm>
          <a:prstGeom prst="rect">
            <a:avLst/>
          </a:prstGeom>
          <a:noFill/>
          <a:ln w="9525">
            <a:noFill/>
            <a:miter lim="800000"/>
            <a:headEnd/>
            <a:tailEnd/>
          </a:ln>
        </p:spPr>
        <p:txBody>
          <a:bodyPr/>
          <a:lstStyle/>
          <a:p>
            <a:pPr algn="ctr" eaLnBrk="0" hangingPunct="0">
              <a:spcBef>
                <a:spcPct val="20000"/>
              </a:spcBef>
              <a:defRPr/>
            </a:pPr>
            <a:r>
              <a:rPr lang="en-US" sz="3600" b="1" kern="0" dirty="0" smtClean="0">
                <a:solidFill>
                  <a:srgbClr val="00B050"/>
                </a:solidFill>
                <a:latin typeface="Comic Sans MS" pitchFamily="66" charset="0"/>
                <a:cs typeface="+mn-cs"/>
              </a:rPr>
              <a:t>Back to </a:t>
            </a:r>
            <a:r>
              <a:rPr lang="en-US" sz="3600" b="1" kern="0" dirty="0" err="1" smtClean="0">
                <a:solidFill>
                  <a:srgbClr val="00B050"/>
                </a:solidFill>
                <a:latin typeface="Comic Sans MS" pitchFamily="66" charset="0"/>
                <a:cs typeface="+mn-cs"/>
              </a:rPr>
              <a:t>Elasah</a:t>
            </a:r>
            <a:r>
              <a:rPr lang="en-US" sz="3600" b="1" kern="0" dirty="0" smtClean="0">
                <a:solidFill>
                  <a:srgbClr val="00B050"/>
                </a:solidFill>
                <a:latin typeface="Comic Sans MS" pitchFamily="66" charset="0"/>
                <a:cs typeface="+mn-cs"/>
              </a:rPr>
              <a:t> &amp; Gemariah</a:t>
            </a:r>
            <a:endParaRPr lang="en-US" sz="3600" b="1" kern="0" dirty="0">
              <a:solidFill>
                <a:srgbClr val="00B050"/>
              </a:solidFill>
              <a:latin typeface="Comic Sans MS" pitchFamily="66" charset="0"/>
              <a:cs typeface="+mn-cs"/>
            </a:endParaRPr>
          </a:p>
        </p:txBody>
      </p:sp>
      <p:sp>
        <p:nvSpPr>
          <p:cNvPr id="9" name="Rounded Rectangle 8"/>
          <p:cNvSpPr/>
          <p:nvPr/>
        </p:nvSpPr>
        <p:spPr>
          <a:xfrm>
            <a:off x="7391400" y="3581400"/>
            <a:ext cx="914400" cy="6096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fmla="#ppt_w*sin(2.5*pi*$)">
                                          <p:val>
                                            <p:fltVal val="0"/>
                                          </p:val>
                                        </p:tav>
                                        <p:tav tm="100000">
                                          <p:val>
                                            <p:fltVal val="1"/>
                                          </p:val>
                                        </p:tav>
                                      </p:tavLst>
                                    </p:anim>
                                    <p:anim calcmode="lin" valueType="num">
                                      <p:cBhvr>
                                        <p:cTn id="8" dur="5000" fill="hold"/>
                                        <p:tgtEl>
                                          <p:spTgt spid="11"/>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0" fill="hold"/>
                                        <p:tgtEl>
                                          <p:spTgt spid="9"/>
                                        </p:tgtEl>
                                        <p:attrNameLst>
                                          <p:attrName>ppt_w</p:attrName>
                                        </p:attrNameLst>
                                      </p:cBhvr>
                                      <p:tavLst>
                                        <p:tav tm="0" fmla="#ppt_w*sin(2.5*pi*$)">
                                          <p:val>
                                            <p:fltVal val="0"/>
                                          </p:val>
                                        </p:tav>
                                        <p:tav tm="100000">
                                          <p:val>
                                            <p:fltVal val="1"/>
                                          </p:val>
                                        </p:tav>
                                      </p:tavLst>
                                    </p:anim>
                                    <p:anim calcmode="lin" valueType="num">
                                      <p:cBhvr>
                                        <p:cTn id="12"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Jeremiah 29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114800"/>
          </a:xfrm>
        </p:spPr>
        <p:txBody>
          <a:bodyPr>
            <a:normAutofit fontScale="55000" lnSpcReduction="20000"/>
          </a:bodyPr>
          <a:lstStyle/>
          <a:p>
            <a:pPr marL="0" indent="231775">
              <a:buNone/>
            </a:pPr>
            <a:r>
              <a:rPr lang="en-US" dirty="0" smtClean="0"/>
              <a:t>1  Now these are the </a:t>
            </a:r>
            <a:r>
              <a:rPr lang="en-US" b="1" dirty="0" smtClean="0">
                <a:solidFill>
                  <a:srgbClr val="0000CC"/>
                </a:solidFill>
              </a:rPr>
              <a:t>words of the letter that Jeremiah the prophet sent from Jerusalem to the remainder of the elders who were carried away captive-- to the priests, the prophets, and all the people whom Nebuchadnezzar had carried away captive from Jerusalem to Babylon.</a:t>
            </a:r>
          </a:p>
          <a:p>
            <a:pPr marL="0" indent="231775">
              <a:buNone/>
            </a:pPr>
            <a:r>
              <a:rPr lang="en-US" dirty="0" smtClean="0"/>
              <a:t>2  (This happened after </a:t>
            </a:r>
            <a:r>
              <a:rPr lang="en-US" dirty="0" err="1" smtClean="0"/>
              <a:t>Jeconiah</a:t>
            </a:r>
            <a:r>
              <a:rPr lang="en-US" dirty="0" smtClean="0"/>
              <a:t> the king, the queen mother, the eunuchs, the princes of Judah and Jerusalem, the craftsmen, and the smiths had departed from Jerusalem.)   </a:t>
            </a:r>
            <a:r>
              <a:rPr lang="en-US" i="1" dirty="0" smtClean="0">
                <a:solidFill>
                  <a:srgbClr val="C00000"/>
                </a:solidFill>
              </a:rPr>
              <a:t>[so, early in </a:t>
            </a:r>
            <a:r>
              <a:rPr lang="en-US" i="1" dirty="0" err="1" smtClean="0">
                <a:solidFill>
                  <a:srgbClr val="C00000"/>
                </a:solidFill>
              </a:rPr>
              <a:t>Jehoiakim’s</a:t>
            </a:r>
            <a:r>
              <a:rPr lang="en-US" i="1" dirty="0" smtClean="0">
                <a:solidFill>
                  <a:srgbClr val="C00000"/>
                </a:solidFill>
              </a:rPr>
              <a:t> reign]</a:t>
            </a:r>
          </a:p>
          <a:p>
            <a:pPr marL="0" indent="231775">
              <a:buNone/>
            </a:pPr>
            <a:r>
              <a:rPr lang="en-US" dirty="0" smtClean="0"/>
              <a:t>3  The letter was </a:t>
            </a:r>
            <a:r>
              <a:rPr lang="en-US" b="1" dirty="0" smtClean="0">
                <a:solidFill>
                  <a:srgbClr val="0000CC"/>
                </a:solidFill>
              </a:rPr>
              <a:t>sent by the hand of </a:t>
            </a:r>
            <a:r>
              <a:rPr lang="en-US" b="1" dirty="0" err="1" smtClean="0">
                <a:solidFill>
                  <a:srgbClr val="0000CC"/>
                </a:solidFill>
              </a:rPr>
              <a:t>Elasah</a:t>
            </a:r>
            <a:r>
              <a:rPr lang="en-US" b="1" dirty="0" smtClean="0">
                <a:solidFill>
                  <a:srgbClr val="0000CC"/>
                </a:solidFill>
              </a:rPr>
              <a:t> the son of Shaphan, and Gemariah (Jeremiah’s brother!) the son of Hilkiah, </a:t>
            </a:r>
            <a:r>
              <a:rPr lang="en-US" dirty="0" smtClean="0"/>
              <a:t>whom Zedekiah king of Judah sent to Babylon, to Nebuchadnezzar king of Babylon, saying,</a:t>
            </a:r>
          </a:p>
          <a:p>
            <a:pPr marL="0" indent="231775">
              <a:buNone/>
            </a:pPr>
            <a:r>
              <a:rPr lang="en-US" dirty="0" smtClean="0"/>
              <a:t>4  Thus says the LORD of hosts, the God of Israel, to all who were carried away captive, whom I have caused to be carried away from Jerusalem to Babylon:</a:t>
            </a:r>
          </a:p>
          <a:p>
            <a:pPr marL="0" indent="231775">
              <a:buNone/>
            </a:pPr>
            <a:r>
              <a:rPr lang="en-US" dirty="0" smtClean="0"/>
              <a:t>5  Build houses and dwell in them; plant gardens and eat their fruit.</a:t>
            </a:r>
          </a:p>
          <a:p>
            <a:pPr marL="0" indent="231775">
              <a:buNone/>
            </a:pPr>
            <a:r>
              <a:rPr lang="en-US" dirty="0" smtClean="0"/>
              <a:t>6  Take wives and beget sons and daughters; and take wives for your sons and give your daughters to husbands, so that they may bear sons and daughters-- that you may be increased there, and not diminished.</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This was a controversial letter!</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Jeremiah 29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114800"/>
          </a:xfrm>
        </p:spPr>
        <p:txBody>
          <a:bodyPr>
            <a:normAutofit fontScale="62500" lnSpcReduction="20000"/>
          </a:bodyPr>
          <a:lstStyle/>
          <a:p>
            <a:pPr marL="0" indent="231775">
              <a:buNone/>
            </a:pPr>
            <a:r>
              <a:rPr lang="en-US" dirty="0" smtClean="0"/>
              <a:t>7  And </a:t>
            </a:r>
            <a:r>
              <a:rPr lang="en-US" b="1" dirty="0" smtClean="0">
                <a:solidFill>
                  <a:srgbClr val="0000CC"/>
                </a:solidFill>
              </a:rPr>
              <a:t>seek the peace of the city </a:t>
            </a:r>
            <a:r>
              <a:rPr lang="en-US" dirty="0" smtClean="0"/>
              <a:t>where I have caused you to be carried away captive, and pray to the LORD for it; for in its peace you will have peace.</a:t>
            </a:r>
          </a:p>
          <a:p>
            <a:pPr marL="0" indent="231775">
              <a:buNone/>
            </a:pPr>
            <a:r>
              <a:rPr lang="en-US" dirty="0" smtClean="0"/>
              <a:t>8  For thus says the LORD of hosts, the God of Israel: </a:t>
            </a:r>
            <a:r>
              <a:rPr lang="en-US" b="1" dirty="0" smtClean="0">
                <a:solidFill>
                  <a:srgbClr val="0000CC"/>
                </a:solidFill>
              </a:rPr>
              <a:t>Do not let your prophets and your diviners who are in your midst deceive you,</a:t>
            </a:r>
            <a:r>
              <a:rPr lang="en-US" dirty="0" smtClean="0"/>
              <a:t> nor listen to your dreams which you cause to be dreamed.</a:t>
            </a:r>
          </a:p>
          <a:p>
            <a:pPr marL="0" indent="231775">
              <a:buNone/>
            </a:pPr>
            <a:r>
              <a:rPr lang="en-US" dirty="0" smtClean="0"/>
              <a:t>9  For </a:t>
            </a:r>
            <a:r>
              <a:rPr lang="en-US" b="1" dirty="0" smtClean="0">
                <a:solidFill>
                  <a:srgbClr val="0000CC"/>
                </a:solidFill>
              </a:rPr>
              <a:t>they prophesy falsely to you in My name;</a:t>
            </a:r>
            <a:r>
              <a:rPr lang="en-US" dirty="0" smtClean="0"/>
              <a:t> I have not sent them, says the LORD.</a:t>
            </a:r>
          </a:p>
          <a:p>
            <a:pPr marL="0" indent="231775">
              <a:buNone/>
            </a:pPr>
            <a:r>
              <a:rPr lang="en-US" dirty="0" smtClean="0"/>
              <a:t>10  For thus says the LORD: </a:t>
            </a:r>
            <a:r>
              <a:rPr lang="en-US" b="1" dirty="0" smtClean="0">
                <a:solidFill>
                  <a:srgbClr val="0000CC"/>
                </a:solidFill>
              </a:rPr>
              <a:t>After </a:t>
            </a:r>
            <a:r>
              <a:rPr lang="en-US" b="1" u="sng" dirty="0" smtClean="0">
                <a:solidFill>
                  <a:srgbClr val="0000CC"/>
                </a:solidFill>
              </a:rPr>
              <a:t>seventy years </a:t>
            </a:r>
            <a:r>
              <a:rPr lang="en-US" b="1" dirty="0" smtClean="0">
                <a:solidFill>
                  <a:srgbClr val="0000CC"/>
                </a:solidFill>
              </a:rPr>
              <a:t>are completed </a:t>
            </a:r>
            <a:r>
              <a:rPr lang="en-US" dirty="0" smtClean="0"/>
              <a:t>at Babylon, I will visit you and perform My good word toward you, and cause you to return to this place.</a:t>
            </a:r>
          </a:p>
          <a:p>
            <a:pPr marL="0" indent="231775">
              <a:buNone/>
            </a:pPr>
            <a:r>
              <a:rPr lang="en-US" dirty="0" smtClean="0"/>
              <a:t>11  For I know the thoughts that I think toward you, says the LORD, thoughts of peace and not of evil, to give you a future and a hope.</a:t>
            </a:r>
          </a:p>
        </p:txBody>
      </p:sp>
      <p:sp>
        <p:nvSpPr>
          <p:cNvPr id="4100" name="Text Box 5"/>
          <p:cNvSpPr txBox="1">
            <a:spLocks noChangeArrowheads="1"/>
          </p:cNvSpPr>
          <p:nvPr/>
        </p:nvSpPr>
        <p:spPr bwMode="auto">
          <a:xfrm>
            <a:off x="990600" y="5257800"/>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7030A0"/>
                </a:solidFill>
                <a:latin typeface="Comic Sans MS" pitchFamily="66" charset="0"/>
              </a:rPr>
              <a:t>Jeremiah entrusted </a:t>
            </a:r>
            <a:r>
              <a:rPr lang="en-US" sz="2400" b="1" dirty="0" err="1" smtClean="0">
                <a:solidFill>
                  <a:srgbClr val="7030A0"/>
                </a:solidFill>
                <a:latin typeface="Comic Sans MS" pitchFamily="66" charset="0"/>
              </a:rPr>
              <a:t>Elasah</a:t>
            </a:r>
            <a:r>
              <a:rPr lang="en-US" sz="2400" b="1" dirty="0" smtClean="0">
                <a:solidFill>
                  <a:srgbClr val="7030A0"/>
                </a:solidFill>
                <a:latin typeface="Comic Sans MS" pitchFamily="66" charset="0"/>
              </a:rPr>
              <a:t> &amp; Gemariah (Jeremiah’s bother) to deliver this message!</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0000"/>
                </a:solidFill>
                <a:latin typeface="Comic Sans MS" pitchFamily="66" charset="0"/>
              </a:rPr>
              <a:t>The Family of the </a:t>
            </a:r>
            <a:r>
              <a:rPr lang="en-US" sz="4000" b="1" dirty="0" err="1" smtClean="0">
                <a:solidFill>
                  <a:srgbClr val="FF0000"/>
                </a:solidFill>
                <a:latin typeface="Comic Sans MS" pitchFamily="66" charset="0"/>
              </a:rPr>
              <a:t>Rechabites</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55297" name="Picture 1"/>
          <p:cNvPicPr>
            <a:picLocks noChangeAspect="1" noChangeArrowheads="1"/>
          </p:cNvPicPr>
          <p:nvPr/>
        </p:nvPicPr>
        <p:blipFill>
          <a:blip r:embed="rId3" cstate="print"/>
          <a:srcRect l="12917" t="28667" r="29167" b="8667"/>
          <a:stretch>
            <a:fillRect/>
          </a:stretch>
        </p:blipFill>
        <p:spPr bwMode="auto">
          <a:xfrm>
            <a:off x="152400" y="762000"/>
            <a:ext cx="8763000" cy="592605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04800"/>
            <a:ext cx="8229600" cy="914400"/>
          </a:xfrm>
        </p:spPr>
        <p:txBody>
          <a:bodyPr>
            <a:noAutofit/>
          </a:bodyPr>
          <a:lstStyle/>
          <a:p>
            <a:r>
              <a:rPr lang="en-US" sz="4800" b="1" dirty="0" smtClean="0">
                <a:solidFill>
                  <a:srgbClr val="663300"/>
                </a:solidFill>
              </a:rPr>
              <a:t>Jeremiah 29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143000"/>
            <a:ext cx="7086600" cy="4495800"/>
          </a:xfrm>
        </p:spPr>
        <p:txBody>
          <a:bodyPr>
            <a:normAutofit fontScale="40000" lnSpcReduction="20000"/>
          </a:bodyPr>
          <a:lstStyle/>
          <a:p>
            <a:pPr marL="0" indent="231775">
              <a:buNone/>
              <a:tabLst>
                <a:tab pos="573088" algn="l"/>
              </a:tabLst>
            </a:pPr>
            <a:r>
              <a:rPr lang="en-US" dirty="0" smtClean="0"/>
              <a:t>15	Because you have said, </a:t>
            </a:r>
            <a:r>
              <a:rPr lang="en-US" b="1" dirty="0" smtClean="0">
                <a:solidFill>
                  <a:srgbClr val="FF0000"/>
                </a:solidFill>
              </a:rPr>
              <a:t>"The LORD has raised up prophets for us in Babylon"--</a:t>
            </a:r>
          </a:p>
          <a:p>
            <a:pPr marL="0" indent="231775">
              <a:buNone/>
              <a:tabLst>
                <a:tab pos="573088" algn="l"/>
              </a:tabLst>
            </a:pPr>
            <a:r>
              <a:rPr lang="en-US" dirty="0" smtClean="0"/>
              <a:t>16	therefore thus says the LORD concerning the king who sits on the throne of David, concerning all the people who dwell in this city, and concerning your brethren who have not gone out with you into captivity--</a:t>
            </a:r>
          </a:p>
          <a:p>
            <a:pPr marL="0" indent="231775">
              <a:buNone/>
              <a:tabLst>
                <a:tab pos="573088" algn="l"/>
              </a:tabLst>
            </a:pPr>
            <a:r>
              <a:rPr lang="en-US" dirty="0" smtClean="0"/>
              <a:t>17	thus says the LORD of hosts: Behold, I will send on them the sword, the famine, and the pestilence, and will make them like rotten figs that cannot be eaten, they are so bad.</a:t>
            </a:r>
          </a:p>
          <a:p>
            <a:pPr marL="0" indent="231775">
              <a:buNone/>
              <a:tabLst>
                <a:tab pos="573088" algn="l"/>
              </a:tabLst>
            </a:pPr>
            <a:r>
              <a:rPr lang="en-US" dirty="0" smtClean="0"/>
              <a:t>18	And I will pursue them with the sword, with famine, and with pestilence; and I will deliver them to trouble among all the kingdoms of the earth-- to be a curse, an astonishment, a hissing, and a reproach among all the nations where I have driven them,</a:t>
            </a:r>
          </a:p>
          <a:p>
            <a:pPr marL="0" indent="231775">
              <a:buNone/>
              <a:tabLst>
                <a:tab pos="573088" algn="l"/>
              </a:tabLst>
            </a:pPr>
            <a:r>
              <a:rPr lang="en-US" dirty="0" smtClean="0"/>
              <a:t>19	because they have not heeded My words, says the LORD, which I sent to them by My servants the prophets, rising up early and sending them; neither would you heed, says the LORD.</a:t>
            </a:r>
          </a:p>
          <a:p>
            <a:pPr marL="0" indent="231775">
              <a:buNone/>
              <a:tabLst>
                <a:tab pos="573088" algn="l"/>
              </a:tabLst>
            </a:pPr>
            <a:r>
              <a:rPr lang="en-US" dirty="0" smtClean="0"/>
              <a:t>20	</a:t>
            </a:r>
            <a:r>
              <a:rPr lang="en-US" b="1" dirty="0" smtClean="0">
                <a:solidFill>
                  <a:srgbClr val="0000CC"/>
                </a:solidFill>
              </a:rPr>
              <a:t>Therefore hear the word of the LORD, all you of the captivity, whom I have sent from Jerusalem to Babylon.</a:t>
            </a:r>
          </a:p>
          <a:p>
            <a:pPr marL="0" indent="231775">
              <a:buNone/>
              <a:tabLst>
                <a:tab pos="573088" algn="l"/>
              </a:tabLst>
            </a:pPr>
            <a:r>
              <a:rPr lang="en-US" dirty="0" smtClean="0"/>
              <a:t>21	Thus says the LORD of hosts, the God of Israel, concerning </a:t>
            </a:r>
            <a:r>
              <a:rPr lang="en-US" b="1" dirty="0" smtClean="0">
                <a:solidFill>
                  <a:srgbClr val="FF0000"/>
                </a:solidFill>
              </a:rPr>
              <a:t>Ahab</a:t>
            </a:r>
            <a:r>
              <a:rPr lang="en-US" dirty="0" smtClean="0"/>
              <a:t> the son of </a:t>
            </a:r>
            <a:r>
              <a:rPr lang="en-US" dirty="0" err="1" smtClean="0"/>
              <a:t>Kolaiah</a:t>
            </a:r>
            <a:r>
              <a:rPr lang="en-US" dirty="0" smtClean="0"/>
              <a:t>, and </a:t>
            </a:r>
            <a:r>
              <a:rPr lang="en-US" b="1" dirty="0" smtClean="0">
                <a:solidFill>
                  <a:srgbClr val="FF0000"/>
                </a:solidFill>
              </a:rPr>
              <a:t>Zedekiah</a:t>
            </a:r>
            <a:r>
              <a:rPr lang="en-US" dirty="0" smtClean="0"/>
              <a:t> the son of </a:t>
            </a:r>
            <a:r>
              <a:rPr lang="en-US" dirty="0" err="1" smtClean="0"/>
              <a:t>Maaseiah</a:t>
            </a:r>
            <a:r>
              <a:rPr lang="en-US" dirty="0" smtClean="0"/>
              <a:t>, who prophesy a lie to you in My name: Behold, </a:t>
            </a:r>
            <a:r>
              <a:rPr lang="en-US" b="1" dirty="0" smtClean="0">
                <a:solidFill>
                  <a:srgbClr val="0000CC"/>
                </a:solidFill>
              </a:rPr>
              <a:t>I will deliver them into the hand of Nebuchadnezzar king of Babylon, and he shall slay them before your eyes.</a:t>
            </a:r>
          </a:p>
          <a:p>
            <a:pPr marL="0" indent="231775">
              <a:buNone/>
              <a:tabLst>
                <a:tab pos="573088" algn="l"/>
              </a:tabLst>
            </a:pPr>
            <a:r>
              <a:rPr lang="en-US" dirty="0" smtClean="0"/>
              <a:t>22	And because of them a curse shall be taken up by all the captivity of Judah who are in Babylon, saying, "The LORD make you like Zedekiah and Ahab, whom the king of Babylon roasted in the fire";</a:t>
            </a:r>
          </a:p>
          <a:p>
            <a:pPr marL="0" indent="231775">
              <a:buNone/>
              <a:tabLst>
                <a:tab pos="573088" algn="l"/>
              </a:tabLst>
            </a:pPr>
            <a:r>
              <a:rPr lang="en-US" dirty="0" smtClean="0"/>
              <a:t>23	because they have done disgraceful things in Israel, have committed adultery with their neighbors' wives, and have spoken lying words in My name, which I have not commanded them. Indeed I know, and am a witness, says the LORD.</a:t>
            </a:r>
          </a:p>
        </p:txBody>
      </p:sp>
      <p:sp>
        <p:nvSpPr>
          <p:cNvPr id="4100" name="Text Box 5"/>
          <p:cNvSpPr txBox="1">
            <a:spLocks noChangeArrowheads="1"/>
          </p:cNvSpPr>
          <p:nvPr/>
        </p:nvSpPr>
        <p:spPr bwMode="auto">
          <a:xfrm>
            <a:off x="1143000" y="5105400"/>
            <a:ext cx="6629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The people were given proof that Jeremiah’s message was of God</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04800"/>
            <a:ext cx="8229600" cy="914400"/>
          </a:xfrm>
        </p:spPr>
        <p:txBody>
          <a:bodyPr>
            <a:noAutofit/>
          </a:bodyPr>
          <a:lstStyle/>
          <a:p>
            <a:r>
              <a:rPr lang="en-US" sz="4800" b="1" dirty="0" smtClean="0">
                <a:solidFill>
                  <a:srgbClr val="663300"/>
                </a:solidFill>
              </a:rPr>
              <a:t>Jeremiah 29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066800"/>
            <a:ext cx="7162800" cy="4800600"/>
          </a:xfrm>
        </p:spPr>
        <p:txBody>
          <a:bodyPr>
            <a:noAutofit/>
          </a:bodyPr>
          <a:lstStyle/>
          <a:p>
            <a:pPr marL="0" indent="231775">
              <a:lnSpc>
                <a:spcPts val="1700"/>
              </a:lnSpc>
              <a:spcBef>
                <a:spcPts val="0"/>
              </a:spcBef>
              <a:buNone/>
              <a:tabLst>
                <a:tab pos="573088" algn="l"/>
              </a:tabLst>
            </a:pPr>
            <a:r>
              <a:rPr lang="en-US" sz="1600" dirty="0" smtClean="0"/>
              <a:t>24	You shall also speak to </a:t>
            </a:r>
            <a:r>
              <a:rPr lang="en-US" sz="1600" b="1" dirty="0" err="1" smtClean="0">
                <a:solidFill>
                  <a:srgbClr val="FF0000"/>
                </a:solidFill>
              </a:rPr>
              <a:t>Shemaiah</a:t>
            </a:r>
            <a:r>
              <a:rPr lang="en-US" sz="1600" b="1" dirty="0" smtClean="0">
                <a:solidFill>
                  <a:srgbClr val="FF0000"/>
                </a:solidFill>
              </a:rPr>
              <a:t> the </a:t>
            </a:r>
            <a:r>
              <a:rPr lang="en-US" sz="1600" b="1" dirty="0" err="1" smtClean="0">
                <a:solidFill>
                  <a:srgbClr val="FF0000"/>
                </a:solidFill>
              </a:rPr>
              <a:t>Nehelamite</a:t>
            </a:r>
            <a:r>
              <a:rPr lang="en-US" sz="1600" dirty="0" smtClean="0"/>
              <a:t>, saying,</a:t>
            </a:r>
          </a:p>
          <a:p>
            <a:pPr marL="0" indent="231775">
              <a:lnSpc>
                <a:spcPts val="1700"/>
              </a:lnSpc>
              <a:spcBef>
                <a:spcPts val="0"/>
              </a:spcBef>
              <a:buNone/>
              <a:tabLst>
                <a:tab pos="573088" algn="l"/>
              </a:tabLst>
            </a:pPr>
            <a:r>
              <a:rPr lang="en-US" sz="1600" dirty="0" smtClean="0"/>
              <a:t>25	Thus speaks the LORD of hosts, the God of Israel, saying: You have sent letters in your name to all the people who are at Jerusalem, to Zephaniah the son of </a:t>
            </a:r>
            <a:r>
              <a:rPr lang="en-US" sz="1600" dirty="0" err="1" smtClean="0"/>
              <a:t>Maaseiah</a:t>
            </a:r>
            <a:r>
              <a:rPr lang="en-US" sz="1600" dirty="0" smtClean="0"/>
              <a:t> the priest, and to all the priests, saying,</a:t>
            </a:r>
          </a:p>
          <a:p>
            <a:pPr marL="0" indent="231775">
              <a:lnSpc>
                <a:spcPts val="1700"/>
              </a:lnSpc>
              <a:spcBef>
                <a:spcPts val="0"/>
              </a:spcBef>
              <a:buNone/>
              <a:tabLst>
                <a:tab pos="573088" algn="l"/>
              </a:tabLst>
            </a:pPr>
            <a:r>
              <a:rPr lang="en-US" sz="1600" dirty="0" smtClean="0"/>
              <a:t>26	</a:t>
            </a:r>
            <a:r>
              <a:rPr lang="en-US" sz="1600" b="1" dirty="0" smtClean="0">
                <a:solidFill>
                  <a:srgbClr val="FF0000"/>
                </a:solidFill>
              </a:rPr>
              <a:t>"The LORD has made you priest instead of </a:t>
            </a:r>
            <a:r>
              <a:rPr lang="en-US" sz="1600" b="1" dirty="0" err="1" smtClean="0">
                <a:solidFill>
                  <a:srgbClr val="FF0000"/>
                </a:solidFill>
              </a:rPr>
              <a:t>Jehoiada</a:t>
            </a:r>
            <a:r>
              <a:rPr lang="en-US" sz="1600" b="1" dirty="0" smtClean="0">
                <a:solidFill>
                  <a:srgbClr val="FF0000"/>
                </a:solidFill>
              </a:rPr>
              <a:t> the priest</a:t>
            </a:r>
            <a:r>
              <a:rPr lang="en-US" sz="1600" b="1" dirty="0" smtClean="0"/>
              <a:t>, </a:t>
            </a:r>
            <a:r>
              <a:rPr lang="en-US" sz="1600" dirty="0" smtClean="0"/>
              <a:t>so that there should be officers in the house of the LORD over every man who is demented and considers himself a prophet, that you should put him in prison and in the stocks.</a:t>
            </a:r>
          </a:p>
          <a:p>
            <a:pPr marL="0" indent="231775">
              <a:lnSpc>
                <a:spcPts val="1700"/>
              </a:lnSpc>
              <a:spcBef>
                <a:spcPts val="0"/>
              </a:spcBef>
              <a:buNone/>
              <a:tabLst>
                <a:tab pos="573088" algn="l"/>
              </a:tabLst>
            </a:pPr>
            <a:r>
              <a:rPr lang="en-US" sz="1600" dirty="0" smtClean="0"/>
              <a:t>27	Now therefore, why have you not reproved Jeremiah of </a:t>
            </a:r>
            <a:r>
              <a:rPr lang="en-US" sz="1600" dirty="0" err="1" smtClean="0"/>
              <a:t>Anathoth</a:t>
            </a:r>
            <a:r>
              <a:rPr lang="en-US" sz="1600" dirty="0" smtClean="0"/>
              <a:t> who makes himself a prophet to you?</a:t>
            </a:r>
          </a:p>
          <a:p>
            <a:pPr marL="0" indent="231775">
              <a:lnSpc>
                <a:spcPts val="1700"/>
              </a:lnSpc>
              <a:spcBef>
                <a:spcPts val="0"/>
              </a:spcBef>
              <a:buNone/>
              <a:tabLst>
                <a:tab pos="573088" algn="l"/>
              </a:tabLst>
            </a:pPr>
            <a:r>
              <a:rPr lang="en-US" sz="1600" dirty="0" smtClean="0"/>
              <a:t>28	For he has sent to us in Babylon, saying, 'This captivity is long; build houses and dwell in them, and plant gardens and eat their fruit.'"</a:t>
            </a:r>
          </a:p>
          <a:p>
            <a:pPr marL="0" indent="231775">
              <a:lnSpc>
                <a:spcPts val="1700"/>
              </a:lnSpc>
              <a:spcBef>
                <a:spcPts val="0"/>
              </a:spcBef>
              <a:buNone/>
              <a:tabLst>
                <a:tab pos="573088" algn="l"/>
              </a:tabLst>
            </a:pPr>
            <a:r>
              <a:rPr lang="en-US" sz="1600" dirty="0" smtClean="0"/>
              <a:t>29	Now </a:t>
            </a:r>
            <a:r>
              <a:rPr lang="en-US" sz="1600" b="1" dirty="0" smtClean="0">
                <a:solidFill>
                  <a:srgbClr val="FF0000"/>
                </a:solidFill>
              </a:rPr>
              <a:t>Zephaniah the priest </a:t>
            </a:r>
            <a:r>
              <a:rPr lang="en-US" sz="1600" dirty="0" smtClean="0"/>
              <a:t>read this letter in the hearing of Jeremiah the prophet.</a:t>
            </a:r>
          </a:p>
          <a:p>
            <a:pPr marL="0" indent="231775">
              <a:lnSpc>
                <a:spcPts val="1700"/>
              </a:lnSpc>
              <a:spcBef>
                <a:spcPts val="0"/>
              </a:spcBef>
              <a:buNone/>
              <a:tabLst>
                <a:tab pos="573088" algn="l"/>
              </a:tabLst>
            </a:pPr>
            <a:r>
              <a:rPr lang="en-US" sz="1600" dirty="0" smtClean="0"/>
              <a:t>30	Then the word of the LORD came to Jeremiah, saying:</a:t>
            </a:r>
          </a:p>
          <a:p>
            <a:pPr marL="0" indent="231775">
              <a:lnSpc>
                <a:spcPts val="1700"/>
              </a:lnSpc>
              <a:spcBef>
                <a:spcPts val="0"/>
              </a:spcBef>
              <a:buNone/>
              <a:tabLst>
                <a:tab pos="573088" algn="l"/>
              </a:tabLst>
            </a:pPr>
            <a:r>
              <a:rPr lang="en-US" sz="1600" dirty="0" smtClean="0"/>
              <a:t>31	</a:t>
            </a:r>
            <a:r>
              <a:rPr lang="en-US" sz="1600" b="1" dirty="0" smtClean="0">
                <a:solidFill>
                  <a:srgbClr val="0000CC"/>
                </a:solidFill>
              </a:rPr>
              <a:t>Send to all those in captivity, </a:t>
            </a:r>
            <a:r>
              <a:rPr lang="en-US" sz="1600" dirty="0" smtClean="0"/>
              <a:t>saying, Thus says the LORD concerning </a:t>
            </a:r>
            <a:r>
              <a:rPr lang="en-US" sz="1600" dirty="0" err="1" smtClean="0"/>
              <a:t>Shemaiah</a:t>
            </a:r>
            <a:r>
              <a:rPr lang="en-US" sz="1600" dirty="0" smtClean="0"/>
              <a:t> the </a:t>
            </a:r>
            <a:r>
              <a:rPr lang="en-US" sz="1600" dirty="0" err="1" smtClean="0"/>
              <a:t>Nehelamite</a:t>
            </a:r>
            <a:r>
              <a:rPr lang="en-US" sz="1600" dirty="0" smtClean="0"/>
              <a:t>: Because </a:t>
            </a:r>
            <a:r>
              <a:rPr lang="en-US" sz="1600" b="1" dirty="0" err="1" smtClean="0">
                <a:solidFill>
                  <a:srgbClr val="FF0000"/>
                </a:solidFill>
              </a:rPr>
              <a:t>Shemaiah</a:t>
            </a:r>
            <a:r>
              <a:rPr lang="en-US" sz="1600" dirty="0" smtClean="0"/>
              <a:t> has prophesied to you, and I have not sent him, and he has caused you to trust in a lie,</a:t>
            </a:r>
          </a:p>
          <a:p>
            <a:pPr marL="0" indent="231775">
              <a:lnSpc>
                <a:spcPts val="1700"/>
              </a:lnSpc>
              <a:spcBef>
                <a:spcPts val="0"/>
              </a:spcBef>
              <a:buNone/>
              <a:tabLst>
                <a:tab pos="573088" algn="l"/>
              </a:tabLst>
            </a:pPr>
            <a:r>
              <a:rPr lang="en-US" sz="1600" dirty="0" smtClean="0"/>
              <a:t>32	therefore thus says the LORD: </a:t>
            </a:r>
            <a:r>
              <a:rPr lang="en-US" sz="1600" b="1" dirty="0" smtClean="0">
                <a:solidFill>
                  <a:srgbClr val="0000CC"/>
                </a:solidFill>
              </a:rPr>
              <a:t>Behold, I will punish </a:t>
            </a:r>
            <a:r>
              <a:rPr lang="en-US" sz="1600" b="1" dirty="0" err="1" smtClean="0">
                <a:solidFill>
                  <a:srgbClr val="0000CC"/>
                </a:solidFill>
              </a:rPr>
              <a:t>Shemaiah</a:t>
            </a:r>
            <a:r>
              <a:rPr lang="en-US" sz="1600" b="1" dirty="0" smtClean="0">
                <a:solidFill>
                  <a:srgbClr val="0000CC"/>
                </a:solidFill>
              </a:rPr>
              <a:t> </a:t>
            </a:r>
            <a:r>
              <a:rPr lang="en-US" sz="1600" dirty="0" smtClean="0"/>
              <a:t>the </a:t>
            </a:r>
            <a:r>
              <a:rPr lang="en-US" sz="1600" dirty="0" err="1" smtClean="0"/>
              <a:t>Nehelamite</a:t>
            </a:r>
            <a:r>
              <a:rPr lang="en-US" sz="1600" dirty="0" smtClean="0"/>
              <a:t> and his family: he shall not have anyone to dwell among this people, nor shall he see the good that I will do for My people, says the LORD, because he has taught rebellion against the LORD.</a:t>
            </a:r>
          </a:p>
        </p:txBody>
      </p:sp>
      <p:sp>
        <p:nvSpPr>
          <p:cNvPr id="4100" name="Text Box 5"/>
          <p:cNvSpPr txBox="1">
            <a:spLocks noChangeArrowheads="1"/>
          </p:cNvSpPr>
          <p:nvPr/>
        </p:nvSpPr>
        <p:spPr bwMode="auto">
          <a:xfrm>
            <a:off x="457200" y="57150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God tried to show these prophets were false!</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sp>
        <p:nvSpPr>
          <p:cNvPr id="4100" name="Text Box 5"/>
          <p:cNvSpPr txBox="1">
            <a:spLocks noChangeArrowheads="1"/>
          </p:cNvSpPr>
          <p:nvPr/>
        </p:nvSpPr>
        <p:spPr bwMode="auto">
          <a:xfrm>
            <a:off x="228600" y="4953000"/>
            <a:ext cx="8610600" cy="1569660"/>
          </a:xfrm>
          <a:prstGeom prst="rect">
            <a:avLst/>
          </a:prstGeom>
          <a:noFill/>
          <a:ln w="9525">
            <a:noFill/>
            <a:miter lim="800000"/>
            <a:headEnd/>
            <a:tailEnd/>
          </a:ln>
        </p:spPr>
        <p:txBody>
          <a:bodyPr wrap="square">
            <a:spAutoFit/>
          </a:bodyPr>
          <a:lstStyle/>
          <a:p>
            <a:r>
              <a:rPr lang="en-US" sz="2400" b="1" dirty="0" smtClean="0">
                <a:solidFill>
                  <a:srgbClr val="0000CC"/>
                </a:solidFill>
              </a:rPr>
              <a:t>Shaphan</a:t>
            </a:r>
            <a:r>
              <a:rPr lang="en-US" sz="2400" dirty="0" smtClean="0">
                <a:solidFill>
                  <a:srgbClr val="0000CC"/>
                </a:solidFill>
              </a:rPr>
              <a:t> </a:t>
            </a:r>
            <a:r>
              <a:rPr lang="en-US" sz="2400" dirty="0" smtClean="0"/>
              <a:t>– Josiah’s day                            </a:t>
            </a:r>
            <a:r>
              <a:rPr lang="en-US" sz="2400" b="1" dirty="0" smtClean="0">
                <a:solidFill>
                  <a:srgbClr val="0000CC"/>
                </a:solidFill>
              </a:rPr>
              <a:t>Ahikam</a:t>
            </a:r>
            <a:r>
              <a:rPr lang="en-US" sz="2400" dirty="0" smtClean="0"/>
              <a:t> – Josiah &amp; Jehoiakim</a:t>
            </a:r>
          </a:p>
          <a:p>
            <a:r>
              <a:rPr lang="en-US" sz="2400" b="1" dirty="0" smtClean="0">
                <a:solidFill>
                  <a:srgbClr val="0000CC"/>
                </a:solidFill>
              </a:rPr>
              <a:t>                   Gemariah &amp; </a:t>
            </a:r>
            <a:r>
              <a:rPr lang="en-US" sz="2400" b="1" dirty="0" err="1" smtClean="0">
                <a:solidFill>
                  <a:srgbClr val="0000CC"/>
                </a:solidFill>
              </a:rPr>
              <a:t>Michaiah</a:t>
            </a:r>
            <a:r>
              <a:rPr lang="en-US" sz="2400" dirty="0" smtClean="0">
                <a:solidFill>
                  <a:srgbClr val="0000CC"/>
                </a:solidFill>
              </a:rPr>
              <a:t> </a:t>
            </a:r>
            <a:r>
              <a:rPr lang="en-US" sz="2400" dirty="0" smtClean="0"/>
              <a:t>– 5</a:t>
            </a:r>
            <a:r>
              <a:rPr lang="en-US" sz="2400" baseline="30000" dirty="0" smtClean="0"/>
              <a:t>th</a:t>
            </a:r>
            <a:r>
              <a:rPr lang="en-US" sz="2400" dirty="0" smtClean="0"/>
              <a:t> of Jehoiakim</a:t>
            </a:r>
          </a:p>
          <a:p>
            <a:r>
              <a:rPr lang="en-US" sz="2400" b="1" dirty="0" err="1" smtClean="0">
                <a:solidFill>
                  <a:srgbClr val="0000CC"/>
                </a:solidFill>
              </a:rPr>
              <a:t>Elasah</a:t>
            </a:r>
            <a:r>
              <a:rPr lang="en-US" sz="2400" dirty="0" smtClean="0"/>
              <a:t> – 1</a:t>
            </a:r>
            <a:r>
              <a:rPr lang="en-US" sz="2400" baseline="30000" dirty="0" smtClean="0"/>
              <a:t>st</a:t>
            </a:r>
            <a:r>
              <a:rPr lang="en-US" sz="2400" dirty="0" smtClean="0"/>
              <a:t> of Zedekiah                           </a:t>
            </a:r>
            <a:r>
              <a:rPr lang="en-US" sz="2400" b="1" dirty="0" err="1" smtClean="0">
                <a:solidFill>
                  <a:srgbClr val="0000CC"/>
                </a:solidFill>
              </a:rPr>
              <a:t>Jaazaniah</a:t>
            </a:r>
            <a:r>
              <a:rPr lang="en-US" sz="2400" dirty="0" smtClean="0"/>
              <a:t> – 6</a:t>
            </a:r>
            <a:r>
              <a:rPr lang="en-US" sz="2400" baseline="30000" dirty="0" smtClean="0"/>
              <a:t>th</a:t>
            </a:r>
            <a:r>
              <a:rPr lang="en-US" sz="2400" dirty="0" smtClean="0"/>
              <a:t> of Zedekiah</a:t>
            </a:r>
          </a:p>
          <a:p>
            <a:r>
              <a:rPr lang="en-US" sz="2400" b="1" dirty="0" smtClean="0">
                <a:solidFill>
                  <a:srgbClr val="0000CC"/>
                </a:solidFill>
              </a:rPr>
              <a:t>                                 </a:t>
            </a:r>
            <a:r>
              <a:rPr lang="en-US" sz="2400" b="1" dirty="0" err="1" smtClean="0">
                <a:solidFill>
                  <a:srgbClr val="0000CC"/>
                </a:solidFill>
              </a:rPr>
              <a:t>Gedaliah</a:t>
            </a:r>
            <a:r>
              <a:rPr lang="en-US" sz="2400" dirty="0" smtClean="0"/>
              <a:t> – 11</a:t>
            </a:r>
            <a:r>
              <a:rPr lang="en-US" sz="2400" baseline="30000" dirty="0" smtClean="0"/>
              <a:t>th</a:t>
            </a:r>
            <a:r>
              <a:rPr lang="en-US" sz="2400" dirty="0" smtClean="0"/>
              <a:t> of Zedekiah</a:t>
            </a:r>
            <a:endParaRPr lang="en-US" sz="4000" b="1" dirty="0">
              <a:solidFill>
                <a:srgbClr val="0000CC"/>
              </a:solidFill>
              <a:latin typeface="Comic Sans MS" pitchFamily="66" charset="0"/>
            </a:endParaRP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14" name="Rounded Rectangle 13"/>
          <p:cNvSpPr/>
          <p:nvPr/>
        </p:nvSpPr>
        <p:spPr>
          <a:xfrm>
            <a:off x="6858000" y="1905000"/>
            <a:ext cx="21336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81000"/>
            <a:ext cx="8229600" cy="914400"/>
          </a:xfrm>
        </p:spPr>
        <p:txBody>
          <a:bodyPr>
            <a:noAutofit/>
          </a:bodyPr>
          <a:lstStyle/>
          <a:p>
            <a:r>
              <a:rPr lang="en-US" sz="4800" b="1" dirty="0" smtClean="0">
                <a:solidFill>
                  <a:srgbClr val="663300"/>
                </a:solidFill>
              </a:rPr>
              <a:t>Ezekiel 8:1-12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162800" cy="4876800"/>
          </a:xfrm>
        </p:spPr>
        <p:txBody>
          <a:bodyPr>
            <a:normAutofit fontScale="40000" lnSpcReduction="20000"/>
          </a:bodyPr>
          <a:lstStyle/>
          <a:p>
            <a:pPr marL="0" indent="231775">
              <a:buNone/>
            </a:pPr>
            <a:r>
              <a:rPr lang="en-US" dirty="0" smtClean="0"/>
              <a:t>1  And it came to pass </a:t>
            </a:r>
            <a:r>
              <a:rPr lang="en-US" b="1" dirty="0" smtClean="0">
                <a:solidFill>
                  <a:srgbClr val="0000CC"/>
                </a:solidFill>
              </a:rPr>
              <a:t>in the sixth year, </a:t>
            </a:r>
            <a:r>
              <a:rPr lang="en-US" dirty="0" smtClean="0"/>
              <a:t>in the sixth month, on the fifth day of the month, as I sat in my house with the elders of Judah sitting before me, that the hand of the Lord GOD fell upon me there.</a:t>
            </a:r>
          </a:p>
          <a:p>
            <a:pPr marL="0" indent="231775">
              <a:buNone/>
            </a:pPr>
            <a:r>
              <a:rPr lang="en-US" dirty="0" smtClean="0"/>
              <a:t>2  Then I looked, and there was a likeness, like the appearance of fire-- from the appearance of His waist and downward, fire; and from His waist and upward, like the appearance of brightness, like the color of amber.</a:t>
            </a:r>
          </a:p>
          <a:p>
            <a:pPr marL="0" indent="231775">
              <a:buNone/>
            </a:pPr>
            <a:r>
              <a:rPr lang="en-US" dirty="0" smtClean="0"/>
              <a:t>3  He stretched out the form of a hand, and took me by a lock of my hair; and the Spirit lifted me up between earth and heaven, and brought me in visions of God to Jerusalem, to the door of the north gate of the inner court, where the seat of the image of jealousy was, which provokes to jealousy.</a:t>
            </a:r>
          </a:p>
          <a:p>
            <a:pPr marL="0" indent="231775">
              <a:buNone/>
            </a:pPr>
            <a:r>
              <a:rPr lang="en-US" dirty="0" smtClean="0"/>
              <a:t>4  And behold, the glory of the God of Israel was there, like the vision that I saw in the plain.</a:t>
            </a:r>
          </a:p>
          <a:p>
            <a:pPr marL="0" indent="231775">
              <a:buNone/>
            </a:pPr>
            <a:r>
              <a:rPr lang="en-US" dirty="0" smtClean="0"/>
              <a:t>5  Then He said to me, "Son of man, lift your eyes now toward the north." So I lifted my eyes toward the north, and there, north of the altar gate, was this image of jealousy in the entrance.</a:t>
            </a:r>
          </a:p>
          <a:p>
            <a:pPr marL="0" indent="231775">
              <a:buNone/>
            </a:pPr>
            <a:r>
              <a:rPr lang="en-US" dirty="0" smtClean="0"/>
              <a:t>6  Furthermore He said to me, "Son of man, do you see what they are doing, the great abominations that the house of Israel commits here, to make Me go far away from My sanctuary? Now turn again, you will see greater abominations."</a:t>
            </a:r>
          </a:p>
          <a:p>
            <a:pPr marL="0" indent="231775">
              <a:buNone/>
            </a:pPr>
            <a:r>
              <a:rPr lang="en-US" dirty="0" smtClean="0"/>
              <a:t>7  So He brought me to the door of the court; and when I looked, there was a hole in the wall.</a:t>
            </a:r>
          </a:p>
          <a:p>
            <a:pPr marL="0" indent="231775">
              <a:buNone/>
            </a:pPr>
            <a:r>
              <a:rPr lang="en-US" dirty="0" smtClean="0"/>
              <a:t>8  Then He said to me, "Son of man, dig into the wall"; and when I dug into the wall, there was a door.</a:t>
            </a:r>
          </a:p>
          <a:p>
            <a:pPr marL="0" indent="231775">
              <a:buNone/>
            </a:pPr>
            <a:r>
              <a:rPr lang="en-US" dirty="0" smtClean="0"/>
              <a:t>9  And He said to me, "Go in, and see the wicked abominations which they are doing there."</a:t>
            </a:r>
          </a:p>
          <a:p>
            <a:pPr marL="0" indent="231775">
              <a:buNone/>
            </a:pPr>
            <a:r>
              <a:rPr lang="en-US" dirty="0" smtClean="0"/>
              <a:t>10  </a:t>
            </a:r>
            <a:r>
              <a:rPr lang="en-US" b="1" dirty="0" smtClean="0">
                <a:solidFill>
                  <a:srgbClr val="7030A0"/>
                </a:solidFill>
              </a:rPr>
              <a:t>So I went in and saw, and there-- every sort of creeping thing, abominable beasts, and all the idols of the house of Israel, portrayed all around on the walls.</a:t>
            </a:r>
          </a:p>
          <a:p>
            <a:pPr marL="0" indent="231775">
              <a:buNone/>
            </a:pPr>
            <a:r>
              <a:rPr lang="en-US" dirty="0" smtClean="0"/>
              <a:t>11  And there stood before them </a:t>
            </a:r>
            <a:r>
              <a:rPr lang="en-US" b="1" dirty="0" smtClean="0">
                <a:solidFill>
                  <a:srgbClr val="0000CC"/>
                </a:solidFill>
              </a:rPr>
              <a:t>seventy men of the elders of the house of Israel</a:t>
            </a:r>
            <a:r>
              <a:rPr lang="en-US" dirty="0" smtClean="0"/>
              <a:t>, and in their midst stood </a:t>
            </a:r>
            <a:r>
              <a:rPr lang="en-US" b="1" dirty="0" err="1" smtClean="0">
                <a:solidFill>
                  <a:srgbClr val="FF0000"/>
                </a:solidFill>
              </a:rPr>
              <a:t>Jaazaniah</a:t>
            </a:r>
            <a:r>
              <a:rPr lang="en-US" b="1" dirty="0" smtClean="0">
                <a:solidFill>
                  <a:srgbClr val="FF0000"/>
                </a:solidFill>
              </a:rPr>
              <a:t> the son of Shaphan</a:t>
            </a:r>
            <a:r>
              <a:rPr lang="en-US" dirty="0" smtClean="0"/>
              <a:t>. Each man had a censer in his hand, and a thick cloud of incense went up.</a:t>
            </a:r>
          </a:p>
          <a:p>
            <a:pPr marL="0" indent="231775">
              <a:buNone/>
            </a:pPr>
            <a:r>
              <a:rPr lang="en-US" dirty="0" smtClean="0"/>
              <a:t>12  Then He said to me, "Son of man, have you seen what the elders of the house of Israel do in the dark, every man in the room of his idols? For they say, 'The LORD does not see us, the LORD has forsaken the land.‘”</a:t>
            </a:r>
          </a:p>
        </p:txBody>
      </p:sp>
      <p:sp>
        <p:nvSpPr>
          <p:cNvPr id="4100" name="Text Box 5"/>
          <p:cNvSpPr txBox="1">
            <a:spLocks noChangeArrowheads="1"/>
          </p:cNvSpPr>
          <p:nvPr/>
        </p:nvSpPr>
        <p:spPr bwMode="auto">
          <a:xfrm>
            <a:off x="4572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err="1" smtClean="0">
                <a:solidFill>
                  <a:srgbClr val="00B050"/>
                </a:solidFill>
                <a:latin typeface="Comic Sans MS" pitchFamily="66" charset="0"/>
              </a:rPr>
              <a:t>Jaazaniah</a:t>
            </a:r>
            <a:r>
              <a:rPr lang="en-US" sz="2800" b="1" dirty="0" smtClean="0">
                <a:solidFill>
                  <a:srgbClr val="00B050"/>
                </a:solidFill>
                <a:latin typeface="Comic Sans MS" pitchFamily="66" charset="0"/>
              </a:rPr>
              <a:t> got in with the wrong crowd!</a:t>
            </a:r>
          </a:p>
        </p:txBody>
      </p:sp>
      <p:sp>
        <p:nvSpPr>
          <p:cNvPr id="6" name="Text Box 5"/>
          <p:cNvSpPr txBox="1">
            <a:spLocks noChangeArrowheads="1"/>
          </p:cNvSpPr>
          <p:nvPr/>
        </p:nvSpPr>
        <p:spPr bwMode="auto">
          <a:xfrm>
            <a:off x="533400" y="0"/>
            <a:ext cx="82296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Even Shaphan had an idolatrous son!</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6667" t="25333" r="19167" b="27333"/>
          <a:stretch>
            <a:fillRect/>
          </a:stretch>
        </p:blipFill>
        <p:spPr bwMode="auto">
          <a:xfrm>
            <a:off x="152400" y="1295400"/>
            <a:ext cx="8724363" cy="3479942"/>
          </a:xfrm>
          <a:prstGeom prst="rect">
            <a:avLst/>
          </a:prstGeom>
          <a:noFill/>
          <a:ln w="9525">
            <a:noFill/>
            <a:miter lim="800000"/>
            <a:headEnd/>
            <a:tailEnd/>
          </a:ln>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err="1" smtClean="0">
                <a:solidFill>
                  <a:srgbClr val="FF0000"/>
                </a:solidFill>
                <a:latin typeface="Comic Sans MS" pitchFamily="66" charset="0"/>
              </a:rPr>
              <a:t>Shaphan’s</a:t>
            </a:r>
            <a:r>
              <a:rPr lang="en-US" sz="4000" b="1" dirty="0" smtClean="0">
                <a:solidFill>
                  <a:srgbClr val="FF0000"/>
                </a:solidFill>
                <a:latin typeface="Comic Sans MS" pitchFamily="66" charset="0"/>
              </a:rPr>
              <a:t> Family</a:t>
            </a:r>
          </a:p>
        </p:txBody>
      </p:sp>
      <p:sp>
        <p:nvSpPr>
          <p:cNvPr id="4100" name="Text Box 5"/>
          <p:cNvSpPr txBox="1">
            <a:spLocks noChangeArrowheads="1"/>
          </p:cNvSpPr>
          <p:nvPr/>
        </p:nvSpPr>
        <p:spPr bwMode="auto">
          <a:xfrm>
            <a:off x="228600" y="4953000"/>
            <a:ext cx="8610600" cy="1569660"/>
          </a:xfrm>
          <a:prstGeom prst="rect">
            <a:avLst/>
          </a:prstGeom>
          <a:noFill/>
          <a:ln w="9525">
            <a:noFill/>
            <a:miter lim="800000"/>
            <a:headEnd/>
            <a:tailEnd/>
          </a:ln>
        </p:spPr>
        <p:txBody>
          <a:bodyPr wrap="square">
            <a:spAutoFit/>
          </a:bodyPr>
          <a:lstStyle/>
          <a:p>
            <a:r>
              <a:rPr lang="en-US" sz="2400" b="1" dirty="0" smtClean="0">
                <a:solidFill>
                  <a:srgbClr val="0000CC"/>
                </a:solidFill>
              </a:rPr>
              <a:t>Shaphan</a:t>
            </a:r>
            <a:r>
              <a:rPr lang="en-US" sz="2400" dirty="0" smtClean="0">
                <a:solidFill>
                  <a:srgbClr val="0000CC"/>
                </a:solidFill>
              </a:rPr>
              <a:t> </a:t>
            </a:r>
            <a:r>
              <a:rPr lang="en-US" sz="2400" dirty="0" smtClean="0"/>
              <a:t>– Josiah’s day                            </a:t>
            </a:r>
            <a:r>
              <a:rPr lang="en-US" sz="2400" b="1" dirty="0" smtClean="0">
                <a:solidFill>
                  <a:srgbClr val="0000CC"/>
                </a:solidFill>
              </a:rPr>
              <a:t>Ahikam</a:t>
            </a:r>
            <a:r>
              <a:rPr lang="en-US" sz="2400" dirty="0" smtClean="0"/>
              <a:t> – Josiah &amp; Jehoiakim</a:t>
            </a:r>
          </a:p>
          <a:p>
            <a:r>
              <a:rPr lang="en-US" sz="2400" b="1" dirty="0" smtClean="0">
                <a:solidFill>
                  <a:srgbClr val="0000CC"/>
                </a:solidFill>
              </a:rPr>
              <a:t>                   Gemariah &amp; </a:t>
            </a:r>
            <a:r>
              <a:rPr lang="en-US" sz="2400" b="1" dirty="0" err="1" smtClean="0">
                <a:solidFill>
                  <a:srgbClr val="0000CC"/>
                </a:solidFill>
              </a:rPr>
              <a:t>Michaiah</a:t>
            </a:r>
            <a:r>
              <a:rPr lang="en-US" sz="2400" dirty="0" smtClean="0">
                <a:solidFill>
                  <a:srgbClr val="0000CC"/>
                </a:solidFill>
              </a:rPr>
              <a:t> </a:t>
            </a:r>
            <a:r>
              <a:rPr lang="en-US" sz="2400" dirty="0" smtClean="0"/>
              <a:t>– 5</a:t>
            </a:r>
            <a:r>
              <a:rPr lang="en-US" sz="2400" baseline="30000" dirty="0" smtClean="0"/>
              <a:t>th</a:t>
            </a:r>
            <a:r>
              <a:rPr lang="en-US" sz="2400" dirty="0" smtClean="0"/>
              <a:t> of Jehoiakim</a:t>
            </a:r>
          </a:p>
          <a:p>
            <a:r>
              <a:rPr lang="en-US" sz="2400" b="1" dirty="0" err="1" smtClean="0">
                <a:solidFill>
                  <a:srgbClr val="0000CC"/>
                </a:solidFill>
              </a:rPr>
              <a:t>Elasah</a:t>
            </a:r>
            <a:r>
              <a:rPr lang="en-US" sz="2400" dirty="0" smtClean="0"/>
              <a:t> – 1</a:t>
            </a:r>
            <a:r>
              <a:rPr lang="en-US" sz="2400" baseline="30000" dirty="0" smtClean="0"/>
              <a:t>st</a:t>
            </a:r>
            <a:r>
              <a:rPr lang="en-US" sz="2400" dirty="0" smtClean="0"/>
              <a:t> of Zedekiah                           </a:t>
            </a:r>
            <a:r>
              <a:rPr lang="en-US" sz="2400" b="1" dirty="0" err="1" smtClean="0">
                <a:solidFill>
                  <a:srgbClr val="0000CC"/>
                </a:solidFill>
              </a:rPr>
              <a:t>Jaazaniah</a:t>
            </a:r>
            <a:r>
              <a:rPr lang="en-US" sz="2400" dirty="0" smtClean="0"/>
              <a:t> – 6</a:t>
            </a:r>
            <a:r>
              <a:rPr lang="en-US" sz="2400" baseline="30000" dirty="0" smtClean="0"/>
              <a:t>th</a:t>
            </a:r>
            <a:r>
              <a:rPr lang="en-US" sz="2400" dirty="0" smtClean="0"/>
              <a:t> of Zedekiah</a:t>
            </a:r>
          </a:p>
          <a:p>
            <a:r>
              <a:rPr lang="en-US" sz="2400" b="1" dirty="0" smtClean="0">
                <a:solidFill>
                  <a:srgbClr val="0000CC"/>
                </a:solidFill>
              </a:rPr>
              <a:t>                                 </a:t>
            </a:r>
            <a:r>
              <a:rPr lang="en-US" sz="2400" b="1" dirty="0" err="1" smtClean="0">
                <a:solidFill>
                  <a:srgbClr val="0000CC"/>
                </a:solidFill>
              </a:rPr>
              <a:t>Gedaliah</a:t>
            </a:r>
            <a:r>
              <a:rPr lang="en-US" sz="2400" dirty="0" smtClean="0"/>
              <a:t> – 11</a:t>
            </a:r>
            <a:r>
              <a:rPr lang="en-US" sz="2400" baseline="30000" dirty="0" smtClean="0"/>
              <a:t>th</a:t>
            </a:r>
            <a:r>
              <a:rPr lang="en-US" sz="2400" dirty="0" smtClean="0"/>
              <a:t> of Zedekiah</a:t>
            </a:r>
            <a:endParaRPr lang="en-US" sz="4000" b="1" dirty="0">
              <a:solidFill>
                <a:srgbClr val="0000CC"/>
              </a:solidFill>
              <a:latin typeface="Comic Sans MS" pitchFamily="66" charset="0"/>
            </a:endParaRPr>
          </a:p>
        </p:txBody>
      </p:sp>
      <p:pic>
        <p:nvPicPr>
          <p:cNvPr id="59394" name="Picture 2" descr="https://encrypted-tbn2.google.com/images?q=tbn:ANd9GcQaWztCZmK7_7Mh1TDgFl7raMJCyJRUvGS3mZ36PMoA02MwTwo_aQ"/>
          <p:cNvPicPr>
            <a:picLocks noChangeAspect="1" noChangeArrowheads="1"/>
          </p:cNvPicPr>
          <p:nvPr/>
        </p:nvPicPr>
        <p:blipFill>
          <a:blip r:embed="rId4" cstate="print"/>
          <a:srcRect/>
          <a:stretch>
            <a:fillRect/>
          </a:stretch>
        </p:blipFill>
        <p:spPr bwMode="auto">
          <a:xfrm>
            <a:off x="7391400" y="152400"/>
            <a:ext cx="1552575" cy="1866901"/>
          </a:xfrm>
          <a:prstGeom prst="rect">
            <a:avLst/>
          </a:prstGeom>
          <a:noFill/>
        </p:spPr>
      </p:pic>
      <p:sp>
        <p:nvSpPr>
          <p:cNvPr id="7" name="TextBox 6"/>
          <p:cNvSpPr txBox="1"/>
          <p:nvPr/>
        </p:nvSpPr>
        <p:spPr>
          <a:xfrm>
            <a:off x="3657600" y="1066800"/>
            <a:ext cx="533400" cy="646331"/>
          </a:xfrm>
          <a:prstGeom prst="rect">
            <a:avLst/>
          </a:prstGeom>
          <a:noFill/>
        </p:spPr>
        <p:txBody>
          <a:bodyPr wrap="square" rtlCol="0">
            <a:spAutoFit/>
          </a:bodyPr>
          <a:lstStyle/>
          <a:p>
            <a:r>
              <a:rPr lang="en-US" sz="3600" b="1" dirty="0" smtClean="0">
                <a:solidFill>
                  <a:srgbClr val="00B050"/>
                </a:solidFill>
              </a:rPr>
              <a:t>1</a:t>
            </a:r>
            <a:endParaRPr lang="en-US" sz="3600" b="1" dirty="0">
              <a:solidFill>
                <a:srgbClr val="00B050"/>
              </a:solidFill>
            </a:endParaRPr>
          </a:p>
        </p:txBody>
      </p:sp>
      <p:sp>
        <p:nvSpPr>
          <p:cNvPr id="8" name="TextBox 7"/>
          <p:cNvSpPr txBox="1"/>
          <p:nvPr/>
        </p:nvSpPr>
        <p:spPr>
          <a:xfrm>
            <a:off x="381000" y="2057400"/>
            <a:ext cx="533400" cy="646331"/>
          </a:xfrm>
          <a:prstGeom prst="rect">
            <a:avLst/>
          </a:prstGeom>
          <a:noFill/>
        </p:spPr>
        <p:txBody>
          <a:bodyPr wrap="square" rtlCol="0">
            <a:spAutoFit/>
          </a:bodyPr>
          <a:lstStyle/>
          <a:p>
            <a:r>
              <a:rPr lang="en-US" sz="3600" b="1" dirty="0" smtClean="0">
                <a:solidFill>
                  <a:srgbClr val="00B050"/>
                </a:solidFill>
              </a:rPr>
              <a:t>2</a:t>
            </a:r>
            <a:endParaRPr lang="en-US" sz="3600" b="1" dirty="0">
              <a:solidFill>
                <a:srgbClr val="00B050"/>
              </a:solidFill>
            </a:endParaRPr>
          </a:p>
        </p:txBody>
      </p:sp>
      <p:sp>
        <p:nvSpPr>
          <p:cNvPr id="9" name="TextBox 8"/>
          <p:cNvSpPr txBox="1"/>
          <p:nvPr/>
        </p:nvSpPr>
        <p:spPr>
          <a:xfrm>
            <a:off x="4800600" y="20574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0" name="TextBox 9"/>
          <p:cNvSpPr txBox="1"/>
          <p:nvPr/>
        </p:nvSpPr>
        <p:spPr>
          <a:xfrm>
            <a:off x="4800600" y="3505200"/>
            <a:ext cx="533400" cy="646331"/>
          </a:xfrm>
          <a:prstGeom prst="rect">
            <a:avLst/>
          </a:prstGeom>
          <a:noFill/>
        </p:spPr>
        <p:txBody>
          <a:bodyPr wrap="square" rtlCol="0">
            <a:spAutoFit/>
          </a:bodyPr>
          <a:lstStyle/>
          <a:p>
            <a:r>
              <a:rPr lang="en-US" sz="3600" b="1" dirty="0" smtClean="0">
                <a:solidFill>
                  <a:srgbClr val="00B050"/>
                </a:solidFill>
              </a:rPr>
              <a:t>3</a:t>
            </a:r>
            <a:endParaRPr lang="en-US" sz="3600" b="1" dirty="0">
              <a:solidFill>
                <a:srgbClr val="00B050"/>
              </a:solidFill>
            </a:endParaRPr>
          </a:p>
        </p:txBody>
      </p:sp>
      <p:sp>
        <p:nvSpPr>
          <p:cNvPr id="11" name="TextBox 10"/>
          <p:cNvSpPr txBox="1"/>
          <p:nvPr/>
        </p:nvSpPr>
        <p:spPr>
          <a:xfrm>
            <a:off x="2590800" y="2057400"/>
            <a:ext cx="533400" cy="646331"/>
          </a:xfrm>
          <a:prstGeom prst="rect">
            <a:avLst/>
          </a:prstGeom>
          <a:noFill/>
        </p:spPr>
        <p:txBody>
          <a:bodyPr wrap="square" rtlCol="0">
            <a:spAutoFit/>
          </a:bodyPr>
          <a:lstStyle/>
          <a:p>
            <a:r>
              <a:rPr lang="en-US" sz="3600" b="1" dirty="0" smtClean="0">
                <a:solidFill>
                  <a:srgbClr val="00B050"/>
                </a:solidFill>
              </a:rPr>
              <a:t>4</a:t>
            </a:r>
            <a:endParaRPr lang="en-US" sz="3600" b="1" dirty="0">
              <a:solidFill>
                <a:srgbClr val="00B050"/>
              </a:solidFill>
            </a:endParaRPr>
          </a:p>
        </p:txBody>
      </p:sp>
      <p:sp>
        <p:nvSpPr>
          <p:cNvPr id="12" name="TextBox 11"/>
          <p:cNvSpPr txBox="1"/>
          <p:nvPr/>
        </p:nvSpPr>
        <p:spPr>
          <a:xfrm>
            <a:off x="6934200" y="2133600"/>
            <a:ext cx="533400" cy="646331"/>
          </a:xfrm>
          <a:prstGeom prst="rect">
            <a:avLst/>
          </a:prstGeom>
          <a:noFill/>
        </p:spPr>
        <p:txBody>
          <a:bodyPr wrap="square" rtlCol="0">
            <a:spAutoFit/>
          </a:bodyPr>
          <a:lstStyle/>
          <a:p>
            <a:r>
              <a:rPr lang="en-US" sz="3600" b="1" dirty="0" smtClean="0">
                <a:solidFill>
                  <a:srgbClr val="00B050"/>
                </a:solidFill>
              </a:rPr>
              <a:t>5</a:t>
            </a:r>
            <a:endParaRPr lang="en-US" sz="3600" b="1" dirty="0">
              <a:solidFill>
                <a:srgbClr val="00B050"/>
              </a:solidFill>
            </a:endParaRPr>
          </a:p>
        </p:txBody>
      </p:sp>
      <p:sp>
        <p:nvSpPr>
          <p:cNvPr id="13" name="TextBox 12"/>
          <p:cNvSpPr txBox="1"/>
          <p:nvPr/>
        </p:nvSpPr>
        <p:spPr>
          <a:xfrm>
            <a:off x="304800" y="3505200"/>
            <a:ext cx="533400" cy="646331"/>
          </a:xfrm>
          <a:prstGeom prst="rect">
            <a:avLst/>
          </a:prstGeom>
          <a:noFill/>
        </p:spPr>
        <p:txBody>
          <a:bodyPr wrap="square" rtlCol="0">
            <a:spAutoFit/>
          </a:bodyPr>
          <a:lstStyle/>
          <a:p>
            <a:r>
              <a:rPr lang="en-US" sz="3600" b="1" dirty="0" smtClean="0">
                <a:solidFill>
                  <a:srgbClr val="00B050"/>
                </a:solidFill>
              </a:rPr>
              <a:t>6</a:t>
            </a:r>
            <a:endParaRPr lang="en-US" sz="3600" b="1" dirty="0">
              <a:solidFill>
                <a:srgbClr val="00B050"/>
              </a:solidFill>
            </a:endParaRPr>
          </a:p>
        </p:txBody>
      </p:sp>
      <p:sp>
        <p:nvSpPr>
          <p:cNvPr id="14" name="Rounded Rectangle 13"/>
          <p:cNvSpPr/>
          <p:nvPr/>
        </p:nvSpPr>
        <p:spPr>
          <a:xfrm>
            <a:off x="76200" y="3505200"/>
            <a:ext cx="28194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2Kings 25:21-23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114800"/>
          </a:xfrm>
        </p:spPr>
        <p:txBody>
          <a:bodyPr>
            <a:normAutofit fontScale="70000" lnSpcReduction="20000"/>
          </a:bodyPr>
          <a:lstStyle/>
          <a:p>
            <a:pPr marL="0" indent="231775">
              <a:buNone/>
            </a:pPr>
            <a:r>
              <a:rPr lang="en-US" dirty="0" smtClean="0"/>
              <a:t>21	Then the king of Babylon struck them and put them to death at </a:t>
            </a:r>
            <a:r>
              <a:rPr lang="en-US" dirty="0" err="1" smtClean="0"/>
              <a:t>Riblah</a:t>
            </a:r>
            <a:r>
              <a:rPr lang="en-US" dirty="0" smtClean="0"/>
              <a:t> in the land of </a:t>
            </a:r>
            <a:r>
              <a:rPr lang="en-US" dirty="0" err="1" smtClean="0"/>
              <a:t>Hamath</a:t>
            </a:r>
            <a:r>
              <a:rPr lang="en-US" dirty="0" smtClean="0"/>
              <a:t>. Thus Judah was carried away captive from its own land.</a:t>
            </a:r>
          </a:p>
          <a:p>
            <a:pPr marL="0" indent="231775">
              <a:buNone/>
            </a:pPr>
            <a:r>
              <a:rPr lang="en-US" dirty="0" smtClean="0"/>
              <a:t>22	Then </a:t>
            </a:r>
            <a:r>
              <a:rPr lang="en-US" b="1" dirty="0" smtClean="0">
                <a:solidFill>
                  <a:srgbClr val="0000CC"/>
                </a:solidFill>
              </a:rPr>
              <a:t>he made </a:t>
            </a:r>
            <a:r>
              <a:rPr lang="en-US" b="1" dirty="0" err="1" smtClean="0">
                <a:solidFill>
                  <a:srgbClr val="0000CC"/>
                </a:solidFill>
              </a:rPr>
              <a:t>Gedaliah</a:t>
            </a:r>
            <a:r>
              <a:rPr lang="en-US" b="1" dirty="0" smtClean="0">
                <a:solidFill>
                  <a:srgbClr val="0000CC"/>
                </a:solidFill>
              </a:rPr>
              <a:t> the son of Ahikam, the son of Shaphan, governor over the people who remained in the land of Judah,</a:t>
            </a:r>
            <a:r>
              <a:rPr lang="en-US" dirty="0" smtClean="0"/>
              <a:t> whom Nebuchadnezzar king of Babylon had left.</a:t>
            </a:r>
          </a:p>
          <a:p>
            <a:pPr marL="0" indent="231775">
              <a:buNone/>
            </a:pPr>
            <a:r>
              <a:rPr lang="en-US" dirty="0" smtClean="0"/>
              <a:t>23	Now when all the captains of the armies, they and their men, heard that the king of Babylon had made </a:t>
            </a:r>
            <a:r>
              <a:rPr lang="en-US" dirty="0" err="1" smtClean="0"/>
              <a:t>Gedaliah</a:t>
            </a:r>
            <a:r>
              <a:rPr lang="en-US" dirty="0" smtClean="0"/>
              <a:t> governor, they came to </a:t>
            </a:r>
            <a:r>
              <a:rPr lang="en-US" dirty="0" err="1" smtClean="0"/>
              <a:t>Gedaliah</a:t>
            </a:r>
            <a:r>
              <a:rPr lang="en-US" dirty="0" smtClean="0"/>
              <a:t> at </a:t>
            </a:r>
            <a:r>
              <a:rPr lang="en-US" dirty="0" err="1" smtClean="0"/>
              <a:t>Mizpah</a:t>
            </a:r>
            <a:r>
              <a:rPr lang="en-US" dirty="0" smtClean="0"/>
              <a:t>-- Ishmael the son of </a:t>
            </a:r>
            <a:r>
              <a:rPr lang="en-US" dirty="0" err="1" smtClean="0"/>
              <a:t>Nethaniah</a:t>
            </a:r>
            <a:r>
              <a:rPr lang="en-US" dirty="0" smtClean="0"/>
              <a:t>, </a:t>
            </a:r>
            <a:r>
              <a:rPr lang="en-US" dirty="0" err="1" smtClean="0"/>
              <a:t>Johanan</a:t>
            </a:r>
            <a:r>
              <a:rPr lang="en-US" dirty="0" smtClean="0"/>
              <a:t> the son of </a:t>
            </a:r>
            <a:r>
              <a:rPr lang="en-US" dirty="0" err="1" smtClean="0"/>
              <a:t>Careah</a:t>
            </a:r>
            <a:r>
              <a:rPr lang="en-US" dirty="0" smtClean="0"/>
              <a:t>, Seraiah the son of </a:t>
            </a:r>
            <a:r>
              <a:rPr lang="en-US" dirty="0" err="1" smtClean="0"/>
              <a:t>Tanhumeth</a:t>
            </a:r>
            <a:r>
              <a:rPr lang="en-US" dirty="0" smtClean="0"/>
              <a:t> the </a:t>
            </a:r>
            <a:r>
              <a:rPr lang="en-US" dirty="0" err="1" smtClean="0"/>
              <a:t>Netophathite</a:t>
            </a:r>
            <a:r>
              <a:rPr lang="en-US" dirty="0" smtClean="0"/>
              <a:t>, and </a:t>
            </a:r>
            <a:r>
              <a:rPr lang="en-US" dirty="0" err="1" smtClean="0"/>
              <a:t>Jaazaniah</a:t>
            </a:r>
            <a:r>
              <a:rPr lang="en-US" dirty="0" smtClean="0"/>
              <a:t> the son of a </a:t>
            </a:r>
            <a:r>
              <a:rPr lang="en-US" dirty="0" err="1" smtClean="0"/>
              <a:t>Maachathite</a:t>
            </a:r>
            <a:r>
              <a:rPr lang="en-US" dirty="0" smtClean="0"/>
              <a:t>, they and their men.</a:t>
            </a:r>
          </a:p>
          <a:p>
            <a:pPr marL="0" indent="231775">
              <a:buNone/>
            </a:pPr>
            <a:endParaRPr lang="en-US" dirty="0" smtClean="0"/>
          </a:p>
        </p:txBody>
      </p:sp>
      <p:sp>
        <p:nvSpPr>
          <p:cNvPr id="4100" name="Text Box 5"/>
          <p:cNvSpPr txBox="1">
            <a:spLocks noChangeArrowheads="1"/>
          </p:cNvSpPr>
          <p:nvPr/>
        </p:nvSpPr>
        <p:spPr bwMode="auto">
          <a:xfrm>
            <a:off x="457200" y="5257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7030A0"/>
                </a:solidFill>
                <a:latin typeface="Comic Sans MS" pitchFamily="66" charset="0"/>
              </a:rPr>
              <a:t>Nebuchadnezzar made him governor</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latin typeface="Comic Sans MS" pitchFamily="66" charset="0"/>
              </a:rPr>
              <a:t>Jeremiah 39:13-14</a:t>
            </a:r>
          </a:p>
        </p:txBody>
      </p:sp>
      <p:sp>
        <p:nvSpPr>
          <p:cNvPr id="4099" name="Rectangle 3"/>
          <p:cNvSpPr>
            <a:spLocks noGrp="1" noChangeArrowheads="1"/>
          </p:cNvSpPr>
          <p:nvPr>
            <p:ph type="body" idx="1"/>
          </p:nvPr>
        </p:nvSpPr>
        <p:spPr>
          <a:xfrm>
            <a:off x="990600" y="1371600"/>
            <a:ext cx="7162800" cy="4114800"/>
          </a:xfrm>
        </p:spPr>
        <p:txBody>
          <a:bodyPr>
            <a:normAutofit fontScale="92500" lnSpcReduction="20000"/>
          </a:bodyPr>
          <a:lstStyle/>
          <a:p>
            <a:pPr marL="0" indent="231775">
              <a:buNone/>
            </a:pPr>
            <a:r>
              <a:rPr lang="en-US" dirty="0" smtClean="0"/>
              <a:t>13	So </a:t>
            </a:r>
            <a:r>
              <a:rPr lang="en-US" dirty="0" err="1" smtClean="0"/>
              <a:t>Nebuzaradan</a:t>
            </a:r>
            <a:r>
              <a:rPr lang="en-US" dirty="0" smtClean="0"/>
              <a:t> the captain of the guard sent </a:t>
            </a:r>
            <a:r>
              <a:rPr lang="en-US" dirty="0" err="1" smtClean="0"/>
              <a:t>Nebushasban</a:t>
            </a:r>
            <a:r>
              <a:rPr lang="en-US" dirty="0" smtClean="0"/>
              <a:t>, </a:t>
            </a:r>
            <a:r>
              <a:rPr lang="en-US" dirty="0" err="1" smtClean="0"/>
              <a:t>Rabsaris</a:t>
            </a:r>
            <a:r>
              <a:rPr lang="en-US" dirty="0" smtClean="0"/>
              <a:t>, </a:t>
            </a:r>
            <a:r>
              <a:rPr lang="en-US" dirty="0" err="1" smtClean="0"/>
              <a:t>Nergal-Sharezer</a:t>
            </a:r>
            <a:r>
              <a:rPr lang="en-US" dirty="0" smtClean="0"/>
              <a:t>, </a:t>
            </a:r>
            <a:r>
              <a:rPr lang="en-US" dirty="0" err="1" smtClean="0"/>
              <a:t>Rabmag</a:t>
            </a:r>
            <a:r>
              <a:rPr lang="en-US" dirty="0" smtClean="0"/>
              <a:t>, and all the king of Babylon's chief officers;</a:t>
            </a:r>
          </a:p>
          <a:p>
            <a:pPr marL="0" indent="231775">
              <a:buNone/>
            </a:pPr>
            <a:r>
              <a:rPr lang="en-US" dirty="0" smtClean="0"/>
              <a:t>14	then they sent someone to take Jeremiah from the court of the prison, and </a:t>
            </a:r>
            <a:r>
              <a:rPr lang="en-US" b="1" dirty="0" smtClean="0">
                <a:solidFill>
                  <a:srgbClr val="0000CC"/>
                </a:solidFill>
              </a:rPr>
              <a:t>committed him to </a:t>
            </a:r>
            <a:r>
              <a:rPr lang="en-US" b="1" dirty="0" err="1" smtClean="0">
                <a:solidFill>
                  <a:srgbClr val="0000CC"/>
                </a:solidFill>
              </a:rPr>
              <a:t>Gedaliah</a:t>
            </a:r>
            <a:r>
              <a:rPr lang="en-US" b="1" dirty="0" smtClean="0">
                <a:solidFill>
                  <a:srgbClr val="0000CC"/>
                </a:solidFill>
              </a:rPr>
              <a:t> the son of Ahikam, the son of Shaphan, that he should take him home. </a:t>
            </a:r>
            <a:r>
              <a:rPr lang="en-US" dirty="0" smtClean="0"/>
              <a:t>So he dwelt among the people.</a:t>
            </a:r>
          </a:p>
          <a:p>
            <a:pPr marL="0" indent="231775">
              <a:buNone/>
            </a:pPr>
            <a:endParaRPr lang="en-US" dirty="0" smtClean="0"/>
          </a:p>
        </p:txBody>
      </p:sp>
      <p:sp>
        <p:nvSpPr>
          <p:cNvPr id="4100" name="Text Box 5"/>
          <p:cNvSpPr txBox="1">
            <a:spLocks noChangeArrowheads="1"/>
          </p:cNvSpPr>
          <p:nvPr/>
        </p:nvSpPr>
        <p:spPr bwMode="auto">
          <a:xfrm>
            <a:off x="1676400" y="5181600"/>
            <a:ext cx="5791200" cy="954107"/>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7030A0"/>
                </a:solidFill>
                <a:latin typeface="Comic Sans MS" pitchFamily="66" charset="0"/>
              </a:rPr>
              <a:t>Nebuzaradan</a:t>
            </a:r>
            <a:r>
              <a:rPr lang="en-US" sz="2800" b="1" dirty="0" smtClean="0">
                <a:solidFill>
                  <a:srgbClr val="7030A0"/>
                </a:solidFill>
                <a:latin typeface="Comic Sans MS" pitchFamily="66" charset="0"/>
              </a:rPr>
              <a:t> trusted </a:t>
            </a:r>
            <a:r>
              <a:rPr lang="en-US" sz="2800" b="1" dirty="0" err="1" smtClean="0">
                <a:solidFill>
                  <a:srgbClr val="7030A0"/>
                </a:solidFill>
                <a:latin typeface="Comic Sans MS" pitchFamily="66" charset="0"/>
              </a:rPr>
              <a:t>Gedaliah</a:t>
            </a:r>
            <a:r>
              <a:rPr lang="en-US" sz="2800" b="1" dirty="0" smtClean="0">
                <a:solidFill>
                  <a:srgbClr val="7030A0"/>
                </a:solidFill>
                <a:latin typeface="Comic Sans MS" pitchFamily="66" charset="0"/>
              </a:rPr>
              <a:t> to take good care of Jeremiah</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40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114800"/>
          </a:xfrm>
        </p:spPr>
        <p:txBody>
          <a:bodyPr>
            <a:normAutofit fontScale="47500" lnSpcReduction="20000"/>
          </a:bodyPr>
          <a:lstStyle/>
          <a:p>
            <a:pPr marL="0" indent="231775">
              <a:buNone/>
            </a:pPr>
            <a:r>
              <a:rPr lang="en-US" dirty="0" smtClean="0"/>
              <a:t>5  Now while Jeremiah had not yet gone back, </a:t>
            </a:r>
            <a:r>
              <a:rPr lang="en-US" dirty="0" err="1" smtClean="0"/>
              <a:t>Nebuzaradan</a:t>
            </a:r>
            <a:r>
              <a:rPr lang="en-US" dirty="0" smtClean="0"/>
              <a:t> said, "</a:t>
            </a:r>
            <a:r>
              <a:rPr lang="en-US" b="1" dirty="0" smtClean="0">
                <a:solidFill>
                  <a:srgbClr val="0000CC"/>
                </a:solidFill>
              </a:rPr>
              <a:t>Go back to </a:t>
            </a:r>
            <a:r>
              <a:rPr lang="en-US" b="1" dirty="0" err="1" smtClean="0">
                <a:solidFill>
                  <a:srgbClr val="0000CC"/>
                </a:solidFill>
              </a:rPr>
              <a:t>Gedaliah</a:t>
            </a:r>
            <a:r>
              <a:rPr lang="en-US" b="1" dirty="0" smtClean="0">
                <a:solidFill>
                  <a:srgbClr val="0000CC"/>
                </a:solidFill>
              </a:rPr>
              <a:t> the son of Ahikam, the son of Shaphan, whom the king of Babylon has made governor over the cities of Judah, and dwell with him among the people</a:t>
            </a:r>
            <a:r>
              <a:rPr lang="en-US" dirty="0" smtClean="0"/>
              <a:t>. Or go wherever it seems convenient for you to go." So the captain of the guard gave him rations and a gift and let him go.</a:t>
            </a:r>
          </a:p>
          <a:p>
            <a:pPr marL="0" indent="231775">
              <a:buNone/>
            </a:pPr>
            <a:r>
              <a:rPr lang="en-US" dirty="0" smtClean="0"/>
              <a:t>6  </a:t>
            </a:r>
            <a:r>
              <a:rPr lang="en-US" b="1" dirty="0" smtClean="0">
                <a:solidFill>
                  <a:srgbClr val="0000CC"/>
                </a:solidFill>
              </a:rPr>
              <a:t>Then Jeremiah went to </a:t>
            </a:r>
            <a:r>
              <a:rPr lang="en-US" b="1" dirty="0" err="1" smtClean="0">
                <a:solidFill>
                  <a:srgbClr val="0000CC"/>
                </a:solidFill>
              </a:rPr>
              <a:t>Gedaliah</a:t>
            </a:r>
            <a:r>
              <a:rPr lang="en-US" b="1" dirty="0" smtClean="0">
                <a:solidFill>
                  <a:srgbClr val="0000CC"/>
                </a:solidFill>
              </a:rPr>
              <a:t> </a:t>
            </a:r>
            <a:r>
              <a:rPr lang="en-US" dirty="0" smtClean="0"/>
              <a:t>the son of Ahikam, to </a:t>
            </a:r>
            <a:r>
              <a:rPr lang="en-US" dirty="0" err="1" smtClean="0"/>
              <a:t>Mizpah</a:t>
            </a:r>
            <a:r>
              <a:rPr lang="en-US" dirty="0" smtClean="0"/>
              <a:t>, and dwelt with him among the people who were left in the land.</a:t>
            </a:r>
          </a:p>
          <a:p>
            <a:pPr marL="0" indent="231775">
              <a:buNone/>
            </a:pPr>
            <a:r>
              <a:rPr lang="en-US" dirty="0" smtClean="0"/>
              <a:t>7  And when all the captains of the armies who were in the fields, they and their men, heard that the king of Babylon had made </a:t>
            </a:r>
            <a:r>
              <a:rPr lang="en-US" dirty="0" err="1" smtClean="0"/>
              <a:t>Gedaliah</a:t>
            </a:r>
            <a:r>
              <a:rPr lang="en-US" dirty="0" smtClean="0"/>
              <a:t> the son of Ahikam governor in the land, and had committed to him men, women, children, and the poorest of the land who had not been carried away captive to Babylon,</a:t>
            </a:r>
          </a:p>
          <a:p>
            <a:pPr marL="0" indent="231775">
              <a:buNone/>
            </a:pPr>
            <a:r>
              <a:rPr lang="en-US" dirty="0" smtClean="0"/>
              <a:t>8  </a:t>
            </a:r>
            <a:r>
              <a:rPr lang="en-US" b="1" dirty="0" smtClean="0">
                <a:solidFill>
                  <a:srgbClr val="0000CC"/>
                </a:solidFill>
              </a:rPr>
              <a:t>then they came to </a:t>
            </a:r>
            <a:r>
              <a:rPr lang="en-US" b="1" dirty="0" err="1" smtClean="0">
                <a:solidFill>
                  <a:srgbClr val="0000CC"/>
                </a:solidFill>
              </a:rPr>
              <a:t>Gedaliah</a:t>
            </a:r>
            <a:r>
              <a:rPr lang="en-US" b="1" dirty="0" smtClean="0">
                <a:solidFill>
                  <a:srgbClr val="0000CC"/>
                </a:solidFill>
              </a:rPr>
              <a:t> at </a:t>
            </a:r>
            <a:r>
              <a:rPr lang="en-US" b="1" dirty="0" err="1" smtClean="0">
                <a:solidFill>
                  <a:srgbClr val="0000CC"/>
                </a:solidFill>
              </a:rPr>
              <a:t>Mizpah</a:t>
            </a:r>
            <a:r>
              <a:rPr lang="en-US" b="1" dirty="0" smtClean="0">
                <a:solidFill>
                  <a:srgbClr val="0000CC"/>
                </a:solidFill>
              </a:rPr>
              <a:t>-</a:t>
            </a:r>
            <a:r>
              <a:rPr lang="en-US" dirty="0" smtClean="0"/>
              <a:t>- Ishmael the son of </a:t>
            </a:r>
            <a:r>
              <a:rPr lang="en-US" dirty="0" err="1" smtClean="0"/>
              <a:t>Nethaniah</a:t>
            </a:r>
            <a:r>
              <a:rPr lang="en-US" dirty="0" smtClean="0"/>
              <a:t>, </a:t>
            </a:r>
            <a:r>
              <a:rPr lang="en-US" dirty="0" err="1" smtClean="0"/>
              <a:t>Johanan</a:t>
            </a:r>
            <a:r>
              <a:rPr lang="en-US" dirty="0" smtClean="0"/>
              <a:t> and Jonathan the sons of </a:t>
            </a:r>
            <a:r>
              <a:rPr lang="en-US" dirty="0" err="1" smtClean="0"/>
              <a:t>Kareah</a:t>
            </a:r>
            <a:r>
              <a:rPr lang="en-US" dirty="0" smtClean="0"/>
              <a:t>, Seraiah the son of </a:t>
            </a:r>
            <a:r>
              <a:rPr lang="en-US" dirty="0" err="1" smtClean="0"/>
              <a:t>Tanhumeth</a:t>
            </a:r>
            <a:r>
              <a:rPr lang="en-US" dirty="0" smtClean="0"/>
              <a:t>, the sons of </a:t>
            </a:r>
            <a:r>
              <a:rPr lang="en-US" dirty="0" err="1" smtClean="0"/>
              <a:t>Ephai</a:t>
            </a:r>
            <a:r>
              <a:rPr lang="en-US" dirty="0" smtClean="0"/>
              <a:t> the </a:t>
            </a:r>
            <a:r>
              <a:rPr lang="en-US" dirty="0" err="1" smtClean="0"/>
              <a:t>Netophathite</a:t>
            </a:r>
            <a:r>
              <a:rPr lang="en-US" dirty="0" smtClean="0"/>
              <a:t>, and </a:t>
            </a:r>
            <a:r>
              <a:rPr lang="en-US" dirty="0" err="1" smtClean="0"/>
              <a:t>Jezaniah</a:t>
            </a:r>
            <a:r>
              <a:rPr lang="en-US" dirty="0" smtClean="0"/>
              <a:t> the son of a </a:t>
            </a:r>
            <a:r>
              <a:rPr lang="en-US" dirty="0" err="1" smtClean="0"/>
              <a:t>Maachathite</a:t>
            </a:r>
            <a:r>
              <a:rPr lang="en-US" dirty="0" smtClean="0"/>
              <a:t>, they and their men.</a:t>
            </a:r>
          </a:p>
          <a:p>
            <a:pPr marL="0" indent="231775">
              <a:buNone/>
            </a:pPr>
            <a:r>
              <a:rPr lang="en-US" dirty="0" smtClean="0"/>
              <a:t>9  And </a:t>
            </a:r>
            <a:r>
              <a:rPr lang="en-US" b="1" dirty="0" err="1" smtClean="0">
                <a:solidFill>
                  <a:srgbClr val="0000CC"/>
                </a:solidFill>
              </a:rPr>
              <a:t>Gedaliah</a:t>
            </a:r>
            <a:r>
              <a:rPr lang="en-US" b="1" dirty="0" smtClean="0">
                <a:solidFill>
                  <a:srgbClr val="0000CC"/>
                </a:solidFill>
              </a:rPr>
              <a:t> the son of Ahikam, the son of Shaphan, took an oath before them and their men, saying, "Do not be afraid to serve the Chaldeans. Dwell in the land and serve the king of Babylon, and it shall be well with you.</a:t>
            </a:r>
          </a:p>
          <a:p>
            <a:pPr marL="0" indent="231775">
              <a:buNone/>
            </a:pPr>
            <a:r>
              <a:rPr lang="en-US" dirty="0" smtClean="0"/>
              <a:t>10  "As for me, I will indeed dwell at </a:t>
            </a:r>
            <a:r>
              <a:rPr lang="en-US" dirty="0" err="1" smtClean="0"/>
              <a:t>Mizpah</a:t>
            </a:r>
            <a:r>
              <a:rPr lang="en-US" dirty="0" smtClean="0"/>
              <a:t> and serve the Chaldeans who come to us. But you, gather wine and summer fruit and oil, put them in your vessels, and dwell in your cities that you have taken.”</a:t>
            </a:r>
          </a:p>
        </p:txBody>
      </p:sp>
      <p:sp>
        <p:nvSpPr>
          <p:cNvPr id="4100" name="Text Box 5"/>
          <p:cNvSpPr txBox="1">
            <a:spLocks noChangeArrowheads="1"/>
          </p:cNvSpPr>
          <p:nvPr/>
        </p:nvSpPr>
        <p:spPr bwMode="auto">
          <a:xfrm>
            <a:off x="457200" y="55626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People trusted </a:t>
            </a:r>
            <a:r>
              <a:rPr lang="en-US" sz="2400" b="1" dirty="0" err="1" smtClean="0">
                <a:solidFill>
                  <a:srgbClr val="7030A0"/>
                </a:solidFill>
                <a:latin typeface="Comic Sans MS" pitchFamily="66" charset="0"/>
              </a:rPr>
              <a:t>Gedaliah</a:t>
            </a:r>
            <a:r>
              <a:rPr lang="en-US" sz="2400" b="1" dirty="0" smtClean="0">
                <a:solidFill>
                  <a:srgbClr val="7030A0"/>
                </a:solidFill>
                <a:latin typeface="Comic Sans MS" pitchFamily="66" charset="0"/>
              </a:rPr>
              <a:t> to be a faithful leader</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40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114800"/>
          </a:xfrm>
        </p:spPr>
        <p:txBody>
          <a:bodyPr>
            <a:normAutofit fontScale="47500" lnSpcReduction="20000"/>
          </a:bodyPr>
          <a:lstStyle/>
          <a:p>
            <a:pPr marL="0" indent="231775">
              <a:buNone/>
            </a:pPr>
            <a:r>
              <a:rPr lang="en-US" dirty="0" smtClean="0"/>
              <a:t>11  Likewise, when all the Jews who were in Moab, among the Ammonites, in Edom, and who were in all the countries, heard that the king of Babylon had left a remnant of Judah, and that he had set over them </a:t>
            </a:r>
            <a:r>
              <a:rPr lang="en-US" dirty="0" err="1" smtClean="0"/>
              <a:t>Gedaliah</a:t>
            </a:r>
            <a:r>
              <a:rPr lang="en-US" dirty="0" smtClean="0"/>
              <a:t> the son of Ahikam, the son of Shaphan,</a:t>
            </a:r>
          </a:p>
          <a:p>
            <a:pPr marL="0" indent="231775">
              <a:buNone/>
            </a:pPr>
            <a:r>
              <a:rPr lang="en-US" dirty="0" smtClean="0"/>
              <a:t>12  then </a:t>
            </a:r>
            <a:r>
              <a:rPr lang="en-US" b="1" dirty="0" smtClean="0">
                <a:solidFill>
                  <a:srgbClr val="0000CC"/>
                </a:solidFill>
              </a:rPr>
              <a:t>all the Jews returned</a:t>
            </a:r>
            <a:r>
              <a:rPr lang="en-US" dirty="0" smtClean="0"/>
              <a:t> out of all places where they had been driven, and </a:t>
            </a:r>
            <a:r>
              <a:rPr lang="en-US" b="1" dirty="0" smtClean="0">
                <a:solidFill>
                  <a:srgbClr val="0000CC"/>
                </a:solidFill>
              </a:rPr>
              <a:t>came to the land of Judah, to </a:t>
            </a:r>
            <a:r>
              <a:rPr lang="en-US" b="1" dirty="0" err="1" smtClean="0">
                <a:solidFill>
                  <a:srgbClr val="0000CC"/>
                </a:solidFill>
              </a:rPr>
              <a:t>Gedaliah</a:t>
            </a:r>
            <a:r>
              <a:rPr lang="en-US" b="1" dirty="0" smtClean="0">
                <a:solidFill>
                  <a:srgbClr val="0000CC"/>
                </a:solidFill>
              </a:rPr>
              <a:t> at </a:t>
            </a:r>
            <a:r>
              <a:rPr lang="en-US" b="1" dirty="0" err="1" smtClean="0">
                <a:solidFill>
                  <a:srgbClr val="0000CC"/>
                </a:solidFill>
              </a:rPr>
              <a:t>Mizpah</a:t>
            </a:r>
            <a:r>
              <a:rPr lang="en-US" dirty="0" smtClean="0"/>
              <a:t>, and gathered wine and summer fruit in abundance.</a:t>
            </a:r>
          </a:p>
          <a:p>
            <a:pPr marL="0" indent="231775">
              <a:buNone/>
            </a:pPr>
            <a:r>
              <a:rPr lang="en-US" dirty="0" smtClean="0"/>
              <a:t>13  Moreover </a:t>
            </a:r>
            <a:r>
              <a:rPr lang="en-US" dirty="0" err="1" smtClean="0"/>
              <a:t>Johanan</a:t>
            </a:r>
            <a:r>
              <a:rPr lang="en-US" dirty="0" smtClean="0"/>
              <a:t> the son of </a:t>
            </a:r>
            <a:r>
              <a:rPr lang="en-US" dirty="0" err="1" smtClean="0"/>
              <a:t>Kareah</a:t>
            </a:r>
            <a:r>
              <a:rPr lang="en-US" dirty="0" smtClean="0"/>
              <a:t> and all the captains of the forces that were in the fields came to </a:t>
            </a:r>
            <a:r>
              <a:rPr lang="en-US" dirty="0" err="1" smtClean="0"/>
              <a:t>Gedaliah</a:t>
            </a:r>
            <a:r>
              <a:rPr lang="en-US" dirty="0" smtClean="0"/>
              <a:t> at </a:t>
            </a:r>
            <a:r>
              <a:rPr lang="en-US" dirty="0" err="1" smtClean="0"/>
              <a:t>Mizpah</a:t>
            </a:r>
            <a:r>
              <a:rPr lang="en-US" dirty="0" smtClean="0"/>
              <a:t>,</a:t>
            </a:r>
          </a:p>
          <a:p>
            <a:pPr marL="0" indent="231775">
              <a:buNone/>
            </a:pPr>
            <a:r>
              <a:rPr lang="en-US" dirty="0" smtClean="0"/>
              <a:t>14  and said to him, "Do you certainly know that </a:t>
            </a:r>
            <a:r>
              <a:rPr lang="en-US" dirty="0" err="1" smtClean="0"/>
              <a:t>Baalis</a:t>
            </a:r>
            <a:r>
              <a:rPr lang="en-US" dirty="0" smtClean="0"/>
              <a:t> the king of the Ammonites has sent Ishmael the son of </a:t>
            </a:r>
            <a:r>
              <a:rPr lang="en-US" dirty="0" err="1" smtClean="0"/>
              <a:t>Nethaniah</a:t>
            </a:r>
            <a:r>
              <a:rPr lang="en-US" dirty="0" smtClean="0"/>
              <a:t> to murder you?" But </a:t>
            </a:r>
            <a:r>
              <a:rPr lang="en-US" dirty="0" err="1" smtClean="0"/>
              <a:t>Gedaliah</a:t>
            </a:r>
            <a:r>
              <a:rPr lang="en-US" dirty="0" smtClean="0"/>
              <a:t> the son of Ahikam did not believe them.</a:t>
            </a:r>
          </a:p>
          <a:p>
            <a:pPr marL="0" indent="231775">
              <a:buNone/>
            </a:pPr>
            <a:r>
              <a:rPr lang="en-US" dirty="0" smtClean="0"/>
              <a:t>15  Then </a:t>
            </a:r>
            <a:r>
              <a:rPr lang="en-US" dirty="0" err="1" smtClean="0"/>
              <a:t>Johanan</a:t>
            </a:r>
            <a:r>
              <a:rPr lang="en-US" dirty="0" smtClean="0"/>
              <a:t> the son of </a:t>
            </a:r>
            <a:r>
              <a:rPr lang="en-US" dirty="0" err="1" smtClean="0"/>
              <a:t>Kareah</a:t>
            </a:r>
            <a:r>
              <a:rPr lang="en-US" dirty="0" smtClean="0"/>
              <a:t> spoke secretly to </a:t>
            </a:r>
            <a:r>
              <a:rPr lang="en-US" dirty="0" err="1" smtClean="0"/>
              <a:t>Gedaliah</a:t>
            </a:r>
            <a:r>
              <a:rPr lang="en-US" dirty="0" smtClean="0"/>
              <a:t> in </a:t>
            </a:r>
            <a:r>
              <a:rPr lang="en-US" dirty="0" err="1" smtClean="0"/>
              <a:t>Mizpah</a:t>
            </a:r>
            <a:r>
              <a:rPr lang="en-US" dirty="0" smtClean="0"/>
              <a:t>, saying, "Let me go, please, and I will kill Ishmael the son of </a:t>
            </a:r>
            <a:r>
              <a:rPr lang="en-US" dirty="0" err="1" smtClean="0"/>
              <a:t>Nethaniah</a:t>
            </a:r>
            <a:r>
              <a:rPr lang="en-US" dirty="0" smtClean="0"/>
              <a:t>, and no one will know it. Why should he murder you, so that all the Jews who are gathered to you would be scattered, and the remnant in Judah perish?"</a:t>
            </a:r>
          </a:p>
          <a:p>
            <a:pPr marL="0" indent="231775">
              <a:buNone/>
            </a:pPr>
            <a:r>
              <a:rPr lang="en-US" dirty="0" smtClean="0"/>
              <a:t>16  But </a:t>
            </a:r>
            <a:r>
              <a:rPr lang="en-US" dirty="0" err="1" smtClean="0"/>
              <a:t>Gedaliah</a:t>
            </a:r>
            <a:r>
              <a:rPr lang="en-US" dirty="0" smtClean="0"/>
              <a:t> the son of Ahikam said to </a:t>
            </a:r>
            <a:r>
              <a:rPr lang="en-US" dirty="0" err="1" smtClean="0"/>
              <a:t>Johanan</a:t>
            </a:r>
            <a:r>
              <a:rPr lang="en-US" dirty="0" smtClean="0"/>
              <a:t> the son of </a:t>
            </a:r>
            <a:r>
              <a:rPr lang="en-US" dirty="0" err="1" smtClean="0"/>
              <a:t>Kareah</a:t>
            </a:r>
            <a:r>
              <a:rPr lang="en-US" dirty="0" smtClean="0"/>
              <a:t>, "You shall not do this thing, for you speak falsely concerning Ishmael.”</a:t>
            </a:r>
          </a:p>
        </p:txBody>
      </p:sp>
      <p:sp>
        <p:nvSpPr>
          <p:cNvPr id="4100" name="Text Box 5"/>
          <p:cNvSpPr txBox="1">
            <a:spLocks noChangeArrowheads="1"/>
          </p:cNvSpPr>
          <p:nvPr/>
        </p:nvSpPr>
        <p:spPr bwMode="auto">
          <a:xfrm>
            <a:off x="1066800" y="5029200"/>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7030A0"/>
                </a:solidFill>
                <a:latin typeface="Comic Sans MS" pitchFamily="66" charset="0"/>
              </a:rPr>
              <a:t>Gedaliah</a:t>
            </a:r>
            <a:r>
              <a:rPr lang="en-US" sz="2400" b="1" dirty="0" smtClean="0">
                <a:solidFill>
                  <a:srgbClr val="7030A0"/>
                </a:solidFill>
                <a:latin typeface="Comic Sans MS" pitchFamily="66" charset="0"/>
              </a:rPr>
              <a:t> willing to give people the benefit of doubt &amp; let them reveal their true motives</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Jeremiah 41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114800"/>
          </a:xfrm>
        </p:spPr>
        <p:txBody>
          <a:bodyPr>
            <a:normAutofit fontScale="70000" lnSpcReduction="20000"/>
          </a:bodyPr>
          <a:lstStyle/>
          <a:p>
            <a:pPr marL="0" indent="231775">
              <a:buNone/>
            </a:pPr>
            <a:r>
              <a:rPr lang="en-US" dirty="0" smtClean="0"/>
              <a:t>1  Now it came to pass </a:t>
            </a:r>
            <a:r>
              <a:rPr lang="en-US" b="1" dirty="0" smtClean="0">
                <a:solidFill>
                  <a:srgbClr val="0000CC"/>
                </a:solidFill>
              </a:rPr>
              <a:t>in the seventh month that Ishmael the son of </a:t>
            </a:r>
            <a:r>
              <a:rPr lang="en-US" b="1" dirty="0" err="1" smtClean="0">
                <a:solidFill>
                  <a:srgbClr val="0000CC"/>
                </a:solidFill>
              </a:rPr>
              <a:t>Nethaniah</a:t>
            </a:r>
            <a:r>
              <a:rPr lang="en-US" b="1" dirty="0" smtClean="0">
                <a:solidFill>
                  <a:srgbClr val="0000CC"/>
                </a:solidFill>
              </a:rPr>
              <a:t>, the son of </a:t>
            </a:r>
            <a:r>
              <a:rPr lang="en-US" b="1" dirty="0" err="1" smtClean="0">
                <a:solidFill>
                  <a:srgbClr val="0000CC"/>
                </a:solidFill>
              </a:rPr>
              <a:t>Elishama</a:t>
            </a:r>
            <a:r>
              <a:rPr lang="en-US" b="1" dirty="0" smtClean="0">
                <a:solidFill>
                  <a:srgbClr val="0000CC"/>
                </a:solidFill>
              </a:rPr>
              <a:t>, of the royal family </a:t>
            </a:r>
            <a:r>
              <a:rPr lang="en-US" dirty="0" smtClean="0"/>
              <a:t>and of the officers of the king, came with ten men to </a:t>
            </a:r>
            <a:r>
              <a:rPr lang="en-US" dirty="0" err="1" smtClean="0"/>
              <a:t>Gedaliah</a:t>
            </a:r>
            <a:r>
              <a:rPr lang="en-US" dirty="0" smtClean="0"/>
              <a:t> the son of Ahikam, at </a:t>
            </a:r>
            <a:r>
              <a:rPr lang="en-US" dirty="0" err="1" smtClean="0"/>
              <a:t>Mizpah</a:t>
            </a:r>
            <a:r>
              <a:rPr lang="en-US" dirty="0" smtClean="0"/>
              <a:t>. And there they ate bread together in </a:t>
            </a:r>
            <a:r>
              <a:rPr lang="en-US" dirty="0" err="1" smtClean="0"/>
              <a:t>Mizpah</a:t>
            </a:r>
            <a:r>
              <a:rPr lang="en-US" dirty="0" smtClean="0"/>
              <a:t>.</a:t>
            </a:r>
          </a:p>
          <a:p>
            <a:pPr marL="0" indent="231775">
              <a:buNone/>
            </a:pPr>
            <a:r>
              <a:rPr lang="en-US" dirty="0" smtClean="0"/>
              <a:t>2  </a:t>
            </a:r>
            <a:r>
              <a:rPr lang="en-US" b="1" dirty="0" smtClean="0">
                <a:solidFill>
                  <a:srgbClr val="0000CC"/>
                </a:solidFill>
              </a:rPr>
              <a:t>Then Ishmael the son of </a:t>
            </a:r>
            <a:r>
              <a:rPr lang="en-US" b="1" dirty="0" err="1" smtClean="0">
                <a:solidFill>
                  <a:srgbClr val="0000CC"/>
                </a:solidFill>
              </a:rPr>
              <a:t>Nethaniah</a:t>
            </a:r>
            <a:r>
              <a:rPr lang="en-US" b="1" dirty="0" smtClean="0">
                <a:solidFill>
                  <a:srgbClr val="0000CC"/>
                </a:solidFill>
              </a:rPr>
              <a:t>, and the ten men who were with him, arose and struck </a:t>
            </a:r>
            <a:r>
              <a:rPr lang="en-US" b="1" dirty="0" err="1" smtClean="0">
                <a:solidFill>
                  <a:srgbClr val="0000CC"/>
                </a:solidFill>
              </a:rPr>
              <a:t>Gedaliah</a:t>
            </a:r>
            <a:r>
              <a:rPr lang="en-US" b="1" dirty="0" smtClean="0">
                <a:solidFill>
                  <a:srgbClr val="0000CC"/>
                </a:solidFill>
              </a:rPr>
              <a:t> the son of Ahikam, the son of Shaphan, with the sword, and killed him </a:t>
            </a:r>
            <a:r>
              <a:rPr lang="en-US" dirty="0" smtClean="0"/>
              <a:t>whom the king of Babylon had made governor over the land.</a:t>
            </a:r>
          </a:p>
          <a:p>
            <a:pPr marL="0" indent="231775">
              <a:buNone/>
            </a:pPr>
            <a:r>
              <a:rPr lang="en-US" dirty="0" smtClean="0"/>
              <a:t>3  Ishmael also struck down all the Jews who were with him, that is, with </a:t>
            </a:r>
            <a:r>
              <a:rPr lang="en-US" dirty="0" err="1" smtClean="0"/>
              <a:t>Gedaliah</a:t>
            </a:r>
            <a:r>
              <a:rPr lang="en-US" dirty="0" smtClean="0"/>
              <a:t> at </a:t>
            </a:r>
            <a:r>
              <a:rPr lang="en-US" dirty="0" err="1" smtClean="0"/>
              <a:t>Mizpah</a:t>
            </a:r>
            <a:r>
              <a:rPr lang="en-US" dirty="0" smtClean="0"/>
              <a:t>, and the Chaldeans who were found there, the men of war.</a:t>
            </a:r>
          </a:p>
        </p:txBody>
      </p:sp>
      <p:sp>
        <p:nvSpPr>
          <p:cNvPr id="4100" name="Text Box 5"/>
          <p:cNvSpPr txBox="1">
            <a:spLocks noChangeArrowheads="1"/>
          </p:cNvSpPr>
          <p:nvPr/>
        </p:nvSpPr>
        <p:spPr bwMode="auto">
          <a:xfrm>
            <a:off x="990600" y="4953000"/>
            <a:ext cx="7086600" cy="954107"/>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7030A0"/>
                </a:solidFill>
                <a:latin typeface="Comic Sans MS" pitchFamily="66" charset="0"/>
              </a:rPr>
              <a:t>Gedaliah</a:t>
            </a:r>
            <a:r>
              <a:rPr lang="en-US" sz="2800" b="1" dirty="0" smtClean="0">
                <a:solidFill>
                  <a:srgbClr val="7030A0"/>
                </a:solidFill>
                <a:latin typeface="Comic Sans MS" pitchFamily="66" charset="0"/>
              </a:rPr>
              <a:t> accepted what God allowed to come his way – He had a living faith!</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6324600" cy="1143000"/>
          </a:xfrm>
        </p:spPr>
        <p:txBody>
          <a:bodyPr>
            <a:normAutofit fontScale="90000"/>
          </a:bodyPr>
          <a:lstStyle/>
          <a:p>
            <a:pPr>
              <a:spcBef>
                <a:spcPts val="1200"/>
              </a:spcBef>
            </a:pPr>
            <a:r>
              <a:rPr lang="en-US" sz="4900" b="1" dirty="0" smtClean="0">
                <a:solidFill>
                  <a:srgbClr val="FF0000"/>
                </a:solidFill>
              </a:rPr>
              <a:t>Tracing the </a:t>
            </a:r>
            <a:r>
              <a:rPr lang="en-US" sz="4900" b="1" dirty="0" err="1" smtClean="0">
                <a:solidFill>
                  <a:srgbClr val="FF0000"/>
                </a:solidFill>
              </a:rPr>
              <a:t>Rechabites</a:t>
            </a:r>
            <a:r>
              <a:rPr lang="en-US" sz="4900" b="1" dirty="0" smtClean="0">
                <a:solidFill>
                  <a:srgbClr val="FF0000"/>
                </a:solidFill>
              </a:rPr>
              <a:t/>
            </a:r>
            <a:br>
              <a:rPr lang="en-US" sz="4900" b="1" dirty="0" smtClean="0">
                <a:solidFill>
                  <a:srgbClr val="FF0000"/>
                </a:solidFill>
              </a:rPr>
            </a:br>
            <a:r>
              <a:rPr lang="en-US" sz="3100" b="1" dirty="0" smtClean="0">
                <a:solidFill>
                  <a:srgbClr val="CC00FF"/>
                </a:solidFill>
              </a:rPr>
              <a:t>Also called </a:t>
            </a:r>
            <a:r>
              <a:rPr lang="en-US" sz="3100" b="1" dirty="0" err="1" smtClean="0">
                <a:solidFill>
                  <a:srgbClr val="CC00FF"/>
                </a:solidFill>
              </a:rPr>
              <a:t>Kenites</a:t>
            </a:r>
            <a:r>
              <a:rPr lang="en-US" sz="3100" b="1" dirty="0" smtClean="0">
                <a:solidFill>
                  <a:srgbClr val="CC00FF"/>
                </a:solidFill>
              </a:rPr>
              <a:t>.  They are Gentiles!</a:t>
            </a:r>
            <a:endParaRPr lang="en-US" sz="4000" b="1" dirty="0" smtClean="0">
              <a:solidFill>
                <a:srgbClr val="CC00FF"/>
              </a:solidFill>
            </a:endParaRPr>
          </a:p>
        </p:txBody>
      </p:sp>
      <p:sp>
        <p:nvSpPr>
          <p:cNvPr id="4099" name="Rectangle 3"/>
          <p:cNvSpPr>
            <a:spLocks noGrp="1" noChangeArrowheads="1"/>
          </p:cNvSpPr>
          <p:nvPr>
            <p:ph type="body" idx="1"/>
          </p:nvPr>
        </p:nvSpPr>
        <p:spPr>
          <a:xfrm>
            <a:off x="304800" y="1524000"/>
            <a:ext cx="8382000" cy="4572000"/>
          </a:xfrm>
        </p:spPr>
        <p:txBody>
          <a:bodyPr>
            <a:normAutofit fontScale="62500" lnSpcReduction="20000"/>
          </a:bodyPr>
          <a:lstStyle/>
          <a:p>
            <a:pPr>
              <a:buNone/>
            </a:pPr>
            <a:r>
              <a:rPr lang="en-US" b="1" dirty="0" smtClean="0">
                <a:solidFill>
                  <a:srgbClr val="0000CC"/>
                </a:solidFill>
              </a:rPr>
              <a:t>Ex 2:18 </a:t>
            </a:r>
            <a:r>
              <a:rPr lang="en-US" dirty="0" smtClean="0"/>
              <a:t>Moses meets </a:t>
            </a:r>
            <a:r>
              <a:rPr lang="en-US" dirty="0" err="1" smtClean="0"/>
              <a:t>Reuel</a:t>
            </a:r>
            <a:r>
              <a:rPr lang="en-US" dirty="0" smtClean="0"/>
              <a:t> (a title), priest of </a:t>
            </a:r>
            <a:r>
              <a:rPr lang="en-US" dirty="0" err="1" smtClean="0"/>
              <a:t>Midian</a:t>
            </a:r>
            <a:endParaRPr lang="en-US" dirty="0" smtClean="0"/>
          </a:p>
          <a:p>
            <a:pPr>
              <a:buNone/>
            </a:pPr>
            <a:r>
              <a:rPr lang="en-US" b="1" dirty="0" smtClean="0"/>
              <a:t>    </a:t>
            </a:r>
            <a:r>
              <a:rPr lang="en-US" b="1" dirty="0" smtClean="0">
                <a:solidFill>
                  <a:srgbClr val="0000CC"/>
                </a:solidFill>
              </a:rPr>
              <a:t>Ex 3:1</a:t>
            </a:r>
            <a:r>
              <a:rPr lang="en-US" dirty="0" smtClean="0">
                <a:solidFill>
                  <a:srgbClr val="0000CC"/>
                </a:solidFill>
              </a:rPr>
              <a:t>  </a:t>
            </a:r>
            <a:r>
              <a:rPr lang="en-US" dirty="0" err="1" smtClean="0"/>
              <a:t>Reuel’s</a:t>
            </a:r>
            <a:r>
              <a:rPr lang="en-US" dirty="0" smtClean="0"/>
              <a:t> name is </a:t>
            </a:r>
            <a:r>
              <a:rPr lang="en-US" dirty="0" err="1" smtClean="0"/>
              <a:t>Jethro</a:t>
            </a:r>
            <a:endParaRPr lang="en-US" dirty="0" smtClean="0"/>
          </a:p>
          <a:p>
            <a:pPr>
              <a:buNone/>
            </a:pPr>
            <a:r>
              <a:rPr lang="en-US" b="1" dirty="0" smtClean="0">
                <a:solidFill>
                  <a:srgbClr val="0000CC"/>
                </a:solidFill>
              </a:rPr>
              <a:t>Ex 18  </a:t>
            </a:r>
            <a:r>
              <a:rPr lang="en-US" dirty="0" err="1" smtClean="0"/>
              <a:t>Jethro</a:t>
            </a:r>
            <a:r>
              <a:rPr lang="en-US" dirty="0" smtClean="0"/>
              <a:t> brings </a:t>
            </a:r>
            <a:r>
              <a:rPr lang="en-US" dirty="0" err="1" smtClean="0"/>
              <a:t>Zipporah</a:t>
            </a:r>
            <a:r>
              <a:rPr lang="en-US" dirty="0" smtClean="0"/>
              <a:t> &amp; 2 sons to meet Moses, &amp; he rejoices in Yahweh’s victory over Egypt. </a:t>
            </a:r>
            <a:r>
              <a:rPr lang="en-US" dirty="0" err="1" smtClean="0"/>
              <a:t>Jethro</a:t>
            </a:r>
            <a:r>
              <a:rPr lang="en-US" dirty="0" smtClean="0"/>
              <a:t> offers sacrifices &amp; has fellowship meal with Moses, Aaron &amp; elders of Israel. </a:t>
            </a:r>
            <a:r>
              <a:rPr lang="en-US" dirty="0" err="1" smtClean="0"/>
              <a:t>Jethro</a:t>
            </a:r>
            <a:r>
              <a:rPr lang="en-US" dirty="0" smtClean="0"/>
              <a:t> gives Moses advice about dividing up the work of judging the people</a:t>
            </a:r>
          </a:p>
          <a:p>
            <a:pPr>
              <a:buNone/>
            </a:pPr>
            <a:r>
              <a:rPr lang="en-US" b="1" dirty="0" smtClean="0">
                <a:solidFill>
                  <a:srgbClr val="0000CC"/>
                </a:solidFill>
              </a:rPr>
              <a:t>Num 10:29</a:t>
            </a:r>
            <a:r>
              <a:rPr lang="en-US" dirty="0" smtClean="0">
                <a:solidFill>
                  <a:srgbClr val="0000CC"/>
                </a:solidFill>
              </a:rPr>
              <a:t>  </a:t>
            </a:r>
            <a:r>
              <a:rPr lang="en-US" dirty="0" smtClean="0"/>
              <a:t>Moses asks </a:t>
            </a:r>
            <a:r>
              <a:rPr lang="en-US" dirty="0" err="1" smtClean="0"/>
              <a:t>Hobab</a:t>
            </a:r>
            <a:r>
              <a:rPr lang="en-US" dirty="0" smtClean="0"/>
              <a:t> (Moses’ brother-in-law) to travel with Jews. He doesn’t want to go, so Moses pleads…you can help navigate!  You will be our eyes.  God’s goodness to Israel is extended to </a:t>
            </a:r>
            <a:r>
              <a:rPr lang="en-US" dirty="0" err="1" smtClean="0"/>
              <a:t>Hobab’s</a:t>
            </a:r>
            <a:r>
              <a:rPr lang="en-US" dirty="0" smtClean="0"/>
              <a:t> family (like </a:t>
            </a:r>
            <a:r>
              <a:rPr lang="en-US" dirty="0" err="1" smtClean="0"/>
              <a:t>Rahab</a:t>
            </a:r>
            <a:r>
              <a:rPr lang="en-US" dirty="0" smtClean="0"/>
              <a:t>) – In Num 10 we aren’t sure if Hobab actually went!</a:t>
            </a:r>
          </a:p>
          <a:p>
            <a:pPr>
              <a:buNone/>
            </a:pPr>
            <a:r>
              <a:rPr lang="en-US" b="1" dirty="0" smtClean="0">
                <a:solidFill>
                  <a:srgbClr val="0000CC"/>
                </a:solidFill>
              </a:rPr>
              <a:t>Jud 1:16</a:t>
            </a:r>
            <a:r>
              <a:rPr lang="en-US" dirty="0" smtClean="0">
                <a:solidFill>
                  <a:srgbClr val="0000CC"/>
                </a:solidFill>
              </a:rPr>
              <a:t>    </a:t>
            </a:r>
            <a:r>
              <a:rPr lang="en-US" dirty="0" smtClean="0"/>
              <a:t>Indicates </a:t>
            </a:r>
            <a:r>
              <a:rPr lang="en-US" dirty="0" err="1" smtClean="0"/>
              <a:t>Hobab</a:t>
            </a:r>
            <a:r>
              <a:rPr lang="en-US" dirty="0" smtClean="0"/>
              <a:t> did go!  Children of </a:t>
            </a:r>
            <a:r>
              <a:rPr lang="en-US" dirty="0" err="1" smtClean="0"/>
              <a:t>Kenites</a:t>
            </a:r>
            <a:r>
              <a:rPr lang="en-US" dirty="0" smtClean="0"/>
              <a:t> went up with Judah.</a:t>
            </a:r>
          </a:p>
          <a:p>
            <a:pPr>
              <a:buNone/>
            </a:pPr>
            <a:r>
              <a:rPr lang="en-US" b="1" dirty="0" smtClean="0">
                <a:solidFill>
                  <a:srgbClr val="0000CC"/>
                </a:solidFill>
              </a:rPr>
              <a:t>Jud 4:11</a:t>
            </a:r>
            <a:r>
              <a:rPr lang="en-US" dirty="0" smtClean="0">
                <a:solidFill>
                  <a:srgbClr val="0000CC"/>
                </a:solidFill>
              </a:rPr>
              <a:t>   </a:t>
            </a:r>
            <a:r>
              <a:rPr lang="en-US" dirty="0" smtClean="0"/>
              <a:t>Heber lost his family values &amp; went out on his own.  </a:t>
            </a:r>
            <a:r>
              <a:rPr lang="en-US" dirty="0" err="1" smtClean="0"/>
              <a:t>Jael</a:t>
            </a:r>
            <a:r>
              <a:rPr lang="en-US" dirty="0" smtClean="0"/>
              <a:t> maintained her family values &amp; kept the faith.  Here’s a believer forced into isolation who maintains her faith!</a:t>
            </a:r>
          </a:p>
          <a:p>
            <a:pPr>
              <a:buNone/>
            </a:pPr>
            <a:r>
              <a:rPr lang="en-US" b="1" dirty="0" smtClean="0">
                <a:solidFill>
                  <a:srgbClr val="0000CC"/>
                </a:solidFill>
              </a:rPr>
              <a:t>1 Sam 15:6</a:t>
            </a:r>
            <a:r>
              <a:rPr lang="en-US" dirty="0" smtClean="0">
                <a:solidFill>
                  <a:srgbClr val="0000CC"/>
                </a:solidFill>
              </a:rPr>
              <a:t>  </a:t>
            </a:r>
            <a:r>
              <a:rPr lang="en-US" dirty="0" smtClean="0"/>
              <a:t>Saul lets </a:t>
            </a:r>
            <a:r>
              <a:rPr lang="en-US" dirty="0" err="1" smtClean="0"/>
              <a:t>Kenites</a:t>
            </a:r>
            <a:r>
              <a:rPr lang="en-US" dirty="0" smtClean="0"/>
              <a:t> move from </a:t>
            </a:r>
            <a:r>
              <a:rPr lang="en-US" dirty="0" err="1" smtClean="0"/>
              <a:t>Amalakites</a:t>
            </a:r>
            <a:r>
              <a:rPr lang="en-US" dirty="0" smtClean="0"/>
              <a:t> before he attacks, because </a:t>
            </a:r>
            <a:r>
              <a:rPr lang="en-US" dirty="0" err="1" smtClean="0"/>
              <a:t>Kenites</a:t>
            </a:r>
            <a:r>
              <a:rPr lang="en-US" dirty="0" smtClean="0"/>
              <a:t> helped Israel when they came out of Egypt</a:t>
            </a:r>
          </a:p>
          <a:p>
            <a:pPr eaLnBrk="1" hangingPunct="1">
              <a:lnSpc>
                <a:spcPct val="90000"/>
              </a:lnSpc>
              <a:buNone/>
            </a:pPr>
            <a:endParaRPr lang="en-US" dirty="0" smtClean="0"/>
          </a:p>
        </p:txBody>
      </p:sp>
      <p:sp>
        <p:nvSpPr>
          <p:cNvPr id="4100" name="Text Box 5"/>
          <p:cNvSpPr txBox="1">
            <a:spLocks noChangeArrowheads="1"/>
          </p:cNvSpPr>
          <p:nvPr/>
        </p:nvSpPr>
        <p:spPr bwMode="auto">
          <a:xfrm>
            <a:off x="1600200" y="5903893"/>
            <a:ext cx="6096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Gentiles who taught Israel about faithfulness to their Father</a:t>
            </a:r>
            <a:endParaRPr lang="en-US" sz="2800" b="1" dirty="0">
              <a:solidFill>
                <a:srgbClr val="00B050"/>
              </a:solidFill>
              <a:latin typeface="Comic Sans MS" pitchFamily="66" charset="0"/>
            </a:endParaRPr>
          </a:p>
        </p:txBody>
      </p:sp>
      <p:pic>
        <p:nvPicPr>
          <p:cNvPr id="53250" name="Picture 2" descr="https://encrypted-tbn1.google.com/images?q=tbn:ANd9GcQrj6tnDASPafqdnrvndGRsr-LLDen939POrpVu5TtcqNOAXdi-"/>
          <p:cNvPicPr>
            <a:picLocks noChangeAspect="1" noChangeArrowheads="1"/>
          </p:cNvPicPr>
          <p:nvPr/>
        </p:nvPicPr>
        <p:blipFill>
          <a:blip r:embed="rId3" cstate="print"/>
          <a:srcRect/>
          <a:stretch>
            <a:fillRect/>
          </a:stretch>
        </p:blipFill>
        <p:spPr bwMode="auto">
          <a:xfrm>
            <a:off x="6553200" y="152400"/>
            <a:ext cx="2486025" cy="18383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477000" cy="1143000"/>
          </a:xfrm>
        </p:spPr>
        <p:txBody>
          <a:bodyPr/>
          <a:lstStyle/>
          <a:p>
            <a:pPr eaLnBrk="1" hangingPunct="1"/>
            <a:r>
              <a:rPr lang="en-US" sz="4000" b="1" dirty="0" err="1" smtClean="0">
                <a:solidFill>
                  <a:srgbClr val="FF0000"/>
                </a:solidFill>
              </a:rPr>
              <a:t>Shaphan’s</a:t>
            </a:r>
            <a:r>
              <a:rPr lang="en-US" sz="4000" b="1" dirty="0" smtClean="0">
                <a:solidFill>
                  <a:srgbClr val="FF0000"/>
                </a:solidFill>
              </a:rPr>
              <a:t> Family Values</a:t>
            </a:r>
          </a:p>
        </p:txBody>
      </p:sp>
      <p:sp>
        <p:nvSpPr>
          <p:cNvPr id="4099" name="Rectangle 3"/>
          <p:cNvSpPr>
            <a:spLocks noGrp="1" noChangeArrowheads="1"/>
          </p:cNvSpPr>
          <p:nvPr>
            <p:ph type="body" idx="1"/>
          </p:nvPr>
        </p:nvSpPr>
        <p:spPr>
          <a:xfrm>
            <a:off x="228600" y="1143000"/>
            <a:ext cx="8458200" cy="4343400"/>
          </a:xfrm>
        </p:spPr>
        <p:txBody>
          <a:bodyPr>
            <a:normAutofit lnSpcReduction="10000"/>
          </a:bodyPr>
          <a:lstStyle/>
          <a:p>
            <a:pPr eaLnBrk="1" hangingPunct="1">
              <a:lnSpc>
                <a:spcPct val="90000"/>
              </a:lnSpc>
            </a:pPr>
            <a:r>
              <a:rPr lang="en-US" dirty="0" smtClean="0"/>
              <a:t>Respect God’s word:  treasure it,                            listen to it, protect it</a:t>
            </a:r>
          </a:p>
          <a:p>
            <a:pPr eaLnBrk="1" hangingPunct="1">
              <a:lnSpc>
                <a:spcPct val="90000"/>
              </a:lnSpc>
            </a:pPr>
            <a:r>
              <a:rPr lang="en-US" dirty="0" smtClean="0"/>
              <a:t>Trust what God brings into your life</a:t>
            </a:r>
          </a:p>
          <a:p>
            <a:pPr eaLnBrk="1" hangingPunct="1">
              <a:lnSpc>
                <a:spcPct val="90000"/>
              </a:lnSpc>
            </a:pPr>
            <a:r>
              <a:rPr lang="en-US" dirty="0" smtClean="0"/>
              <a:t>Pick Godly people for your friends &amp; spend time with them</a:t>
            </a:r>
          </a:p>
          <a:p>
            <a:pPr eaLnBrk="1" hangingPunct="1">
              <a:lnSpc>
                <a:spcPct val="90000"/>
              </a:lnSpc>
            </a:pPr>
            <a:r>
              <a:rPr lang="en-US" dirty="0" smtClean="0"/>
              <a:t>Be willing to help your friends when they need you</a:t>
            </a:r>
          </a:p>
          <a:p>
            <a:pPr eaLnBrk="1" hangingPunct="1">
              <a:lnSpc>
                <a:spcPct val="90000"/>
              </a:lnSpc>
            </a:pPr>
            <a:r>
              <a:rPr lang="en-US" dirty="0" smtClean="0"/>
              <a:t>Spend your time working in the ecclesia</a:t>
            </a:r>
          </a:p>
          <a:p>
            <a:pPr eaLnBrk="1" hangingPunct="1">
              <a:lnSpc>
                <a:spcPct val="90000"/>
              </a:lnSpc>
            </a:pPr>
            <a:r>
              <a:rPr lang="en-US" dirty="0" smtClean="0"/>
              <a:t>Teach God’s principles to your children</a:t>
            </a:r>
          </a:p>
        </p:txBody>
      </p:sp>
      <p:sp>
        <p:nvSpPr>
          <p:cNvPr id="4100" name="Text Box 5"/>
          <p:cNvSpPr txBox="1">
            <a:spLocks noChangeArrowheads="1"/>
          </p:cNvSpPr>
          <p:nvPr/>
        </p:nvSpPr>
        <p:spPr bwMode="auto">
          <a:xfrm>
            <a:off x="838200" y="5257800"/>
            <a:ext cx="7467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Godly family values work even in the toughest times!</a:t>
            </a:r>
            <a:endParaRPr lang="en-US" sz="4000" b="1" dirty="0">
              <a:solidFill>
                <a:srgbClr val="00B050"/>
              </a:solidFill>
              <a:latin typeface="Comic Sans MS" pitchFamily="66" charset="0"/>
            </a:endParaRPr>
          </a:p>
        </p:txBody>
      </p:sp>
      <p:pic>
        <p:nvPicPr>
          <p:cNvPr id="71682" name="Picture 2" descr="https://encrypted-tbn0.gstatic.com/images?q=tbn:ANd9GcTSQVWtTN8Y2hrjWbpY5PjvsjIP2u5lDjZ-lU7-8BUmgdHM4euh3g"/>
          <p:cNvPicPr>
            <a:picLocks noChangeAspect="1" noChangeArrowheads="1"/>
          </p:cNvPicPr>
          <p:nvPr/>
        </p:nvPicPr>
        <p:blipFill>
          <a:blip r:embed="rId3" cstate="print"/>
          <a:srcRect/>
          <a:stretch>
            <a:fillRect/>
          </a:stretch>
        </p:blipFill>
        <p:spPr bwMode="auto">
          <a:xfrm>
            <a:off x="6400800" y="76200"/>
            <a:ext cx="2631439" cy="1981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0000"/>
                </a:solidFill>
              </a:rPr>
              <a:t>Make God’s Family Values, Your Family Values – Like Shaphan!</a:t>
            </a:r>
            <a:endParaRPr lang="en-US" b="1" dirty="0">
              <a:solidFill>
                <a:srgbClr val="FF0000"/>
              </a:solidFill>
            </a:endParaRPr>
          </a:p>
        </p:txBody>
      </p:sp>
      <p:pic>
        <p:nvPicPr>
          <p:cNvPr id="36866" name="Picture 2" descr="https://encrypted-tbn0.gstatic.com/images?q=tbn:ANd9GcSjGF27QgXbEPLIcCb8vvf24bhdwzTMFJf0qXK8j5BEx_ae6B1KjA"/>
          <p:cNvPicPr>
            <a:picLocks noChangeAspect="1" noChangeArrowheads="1"/>
          </p:cNvPicPr>
          <p:nvPr/>
        </p:nvPicPr>
        <p:blipFill>
          <a:blip r:embed="rId3" cstate="print"/>
          <a:srcRect/>
          <a:stretch>
            <a:fillRect/>
          </a:stretch>
        </p:blipFill>
        <p:spPr bwMode="auto">
          <a:xfrm>
            <a:off x="3581400" y="1447800"/>
            <a:ext cx="5105400" cy="5105400"/>
          </a:xfrm>
          <a:prstGeom prst="rect">
            <a:avLst/>
          </a:prstGeom>
          <a:noFill/>
        </p:spPr>
      </p:pic>
      <p:pic>
        <p:nvPicPr>
          <p:cNvPr id="36868" name="Picture 4" descr="https://encrypted-tbn0.gstatic.com/images?q=tbn:ANd9GcSenJjV0F2mGOcIqMMgo9a11lUwgY2l0Zm48eZiqqD_RWiiS1F2hg"/>
          <p:cNvPicPr>
            <a:picLocks noChangeAspect="1" noChangeArrowheads="1"/>
          </p:cNvPicPr>
          <p:nvPr/>
        </p:nvPicPr>
        <p:blipFill>
          <a:blip r:embed="rId4" cstate="print"/>
          <a:srcRect/>
          <a:stretch>
            <a:fillRect/>
          </a:stretch>
        </p:blipFill>
        <p:spPr bwMode="auto">
          <a:xfrm>
            <a:off x="990600" y="2895600"/>
            <a:ext cx="2143125" cy="2133601"/>
          </a:xfrm>
          <a:prstGeom prst="rect">
            <a:avLst/>
          </a:prstGeom>
          <a:noFill/>
        </p:spPr>
      </p:pic>
      <p:sp>
        <p:nvSpPr>
          <p:cNvPr id="6" name="TextBox 5"/>
          <p:cNvSpPr txBox="1"/>
          <p:nvPr/>
        </p:nvSpPr>
        <p:spPr>
          <a:xfrm>
            <a:off x="1143000" y="2667000"/>
            <a:ext cx="2743200" cy="2646878"/>
          </a:xfrm>
          <a:prstGeom prst="rect">
            <a:avLst/>
          </a:prstGeom>
          <a:noFill/>
        </p:spPr>
        <p:txBody>
          <a:bodyPr wrap="square" rtlCol="0">
            <a:spAutoFit/>
          </a:bodyPr>
          <a:lstStyle/>
          <a:p>
            <a:r>
              <a:rPr lang="en-US" sz="16600" b="1" dirty="0" smtClean="0">
                <a:solidFill>
                  <a:srgbClr val="FF0000"/>
                </a:solidFill>
                <a:latin typeface="Arial Unicode MS" pitchFamily="34" charset="-128"/>
                <a:ea typeface="Arial Unicode MS" pitchFamily="34" charset="-128"/>
                <a:cs typeface="Arial Unicode MS" pitchFamily="34" charset="-128"/>
              </a:rPr>
              <a:t>X</a:t>
            </a:r>
            <a:endParaRPr lang="en-US" sz="16600" b="1" dirty="0">
              <a:solidFill>
                <a:srgbClr val="FF0000"/>
              </a:solidFill>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381000"/>
            <a:ext cx="4191000" cy="1905000"/>
          </a:xfrm>
          <a:prstGeom prst="rect">
            <a:avLst/>
          </a:prstGeom>
          <a:noFill/>
          <a:ln w="9525">
            <a:noFill/>
            <a:miter lim="800000"/>
            <a:headEnd/>
            <a:tailEnd/>
          </a:ln>
        </p:spPr>
        <p:txBody>
          <a:bodyPr anchor="ctr"/>
          <a:lstStyle/>
          <a:p>
            <a:pPr algn="ctr">
              <a:lnSpc>
                <a:spcPts val="6000"/>
              </a:lnSpc>
              <a:defRPr/>
            </a:pPr>
            <a:r>
              <a:rPr lang="en-US" sz="6600" b="1" kern="0" dirty="0">
                <a:solidFill>
                  <a:srgbClr val="FF0000"/>
                </a:solidFill>
                <a:latin typeface="Comic Sans MS" pitchFamily="66" charset="0"/>
              </a:rPr>
              <a:t>Next Class</a:t>
            </a:r>
          </a:p>
        </p:txBody>
      </p:sp>
      <p:sp>
        <p:nvSpPr>
          <p:cNvPr id="7" name="Rectangle 2"/>
          <p:cNvSpPr txBox="1">
            <a:spLocks noChangeArrowheads="1"/>
          </p:cNvSpPr>
          <p:nvPr/>
        </p:nvSpPr>
        <p:spPr bwMode="auto">
          <a:xfrm>
            <a:off x="4419600" y="3581400"/>
            <a:ext cx="43434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Class 6 </a:t>
            </a:r>
            <a:r>
              <a:rPr lang="en-US" sz="4400" b="1" kern="0" dirty="0" smtClean="0">
                <a:solidFill>
                  <a:srgbClr val="00B050"/>
                </a:solidFill>
                <a:latin typeface="Comic Sans MS" pitchFamily="66" charset="0"/>
                <a:ea typeface="+mj-ea"/>
                <a:cs typeface="+mj-cs"/>
              </a:rPr>
              <a:t>Zedekiah: the king without a backbone</a:t>
            </a:r>
            <a:endParaRPr lang="en-US" sz="4400" b="1" kern="0" dirty="0">
              <a:solidFill>
                <a:srgbClr val="00B050"/>
              </a:solidFill>
              <a:latin typeface="Comic Sans MS" pitchFamily="66" charset="0"/>
              <a:ea typeface="+mj-ea"/>
              <a:cs typeface="+mj-cs"/>
            </a:endParaRPr>
          </a:p>
        </p:txBody>
      </p:sp>
      <p:pic>
        <p:nvPicPr>
          <p:cNvPr id="94210" name="Picture 2" descr="https://encrypted-tbn0.gstatic.com/images?q=tbn:ANd9GcSJKoEBCWIEuuptyFCWPH6Xfna7vKvIQM2NvbTQAxgiNoCNcqMNzw"/>
          <p:cNvPicPr>
            <a:picLocks noChangeAspect="1" noChangeArrowheads="1"/>
          </p:cNvPicPr>
          <p:nvPr/>
        </p:nvPicPr>
        <p:blipFill>
          <a:blip r:embed="rId3" cstate="print"/>
          <a:srcRect l="3678" r="4368" b="9155"/>
          <a:stretch>
            <a:fillRect/>
          </a:stretch>
        </p:blipFill>
        <p:spPr bwMode="auto">
          <a:xfrm>
            <a:off x="4572000" y="381000"/>
            <a:ext cx="4221892" cy="3124200"/>
          </a:xfrm>
          <a:prstGeom prst="rect">
            <a:avLst/>
          </a:prstGeom>
          <a:noFill/>
        </p:spPr>
      </p:pic>
    </p:spTree>
    <p:extLst>
      <p:ext uri="{BB962C8B-B14F-4D97-AF65-F5344CB8AC3E}">
        <p14:creationId xmlns:p14="http://schemas.microsoft.com/office/powerpoint/2010/main" val="306353222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r>
              <a:rPr lang="en-US" sz="4000" b="1" dirty="0" smtClean="0">
                <a:solidFill>
                  <a:srgbClr val="FF0000"/>
                </a:solidFill>
              </a:rPr>
              <a:t>Class Sequence:  </a:t>
            </a:r>
            <a:r>
              <a:rPr lang="en-US" sz="4000" b="1" i="1" dirty="0" smtClean="0">
                <a:solidFill>
                  <a:srgbClr val="FF0000"/>
                </a:solidFill>
              </a:rPr>
              <a:t>Chronological</a:t>
            </a:r>
            <a:endParaRPr lang="en-US" sz="4000" b="1" dirty="0" smtClean="0">
              <a:solidFill>
                <a:srgbClr val="FF0000"/>
              </a:solidFill>
            </a:endParaRPr>
          </a:p>
        </p:txBody>
      </p:sp>
      <p:sp>
        <p:nvSpPr>
          <p:cNvPr id="4099" name="Rectangle 3"/>
          <p:cNvSpPr>
            <a:spLocks noGrp="1" noChangeArrowheads="1"/>
          </p:cNvSpPr>
          <p:nvPr>
            <p:ph type="body" idx="1"/>
          </p:nvPr>
        </p:nvSpPr>
        <p:spPr>
          <a:xfrm>
            <a:off x="457200" y="1143000"/>
            <a:ext cx="7924800" cy="4343400"/>
          </a:xfrm>
        </p:spPr>
        <p:txBody>
          <a:bodyPr>
            <a:normAutofit/>
          </a:bodyPr>
          <a:lstStyle/>
          <a:p>
            <a:r>
              <a:rPr lang="en-US" b="1" dirty="0" err="1" smtClean="0">
                <a:solidFill>
                  <a:srgbClr val="0000CC"/>
                </a:solidFill>
              </a:rPr>
              <a:t>Shaphan</a:t>
            </a:r>
            <a:r>
              <a:rPr lang="en-US" dirty="0" smtClean="0">
                <a:solidFill>
                  <a:srgbClr val="0000CC"/>
                </a:solidFill>
              </a:rPr>
              <a:t> </a:t>
            </a:r>
            <a:r>
              <a:rPr lang="en-US" dirty="0" smtClean="0"/>
              <a:t>– Josiah’s day</a:t>
            </a:r>
          </a:p>
          <a:p>
            <a:r>
              <a:rPr lang="en-US" b="1" dirty="0" err="1" smtClean="0">
                <a:solidFill>
                  <a:srgbClr val="0000CC"/>
                </a:solidFill>
              </a:rPr>
              <a:t>Ahikam</a:t>
            </a:r>
            <a:r>
              <a:rPr lang="en-US" dirty="0" smtClean="0"/>
              <a:t> – Josiah &amp; </a:t>
            </a:r>
            <a:r>
              <a:rPr lang="en-US" dirty="0" err="1" smtClean="0"/>
              <a:t>Jehoiakim</a:t>
            </a:r>
            <a:endParaRPr lang="en-US" dirty="0" smtClean="0"/>
          </a:p>
          <a:p>
            <a:r>
              <a:rPr lang="en-US" b="1" dirty="0" smtClean="0">
                <a:solidFill>
                  <a:srgbClr val="0000CC"/>
                </a:solidFill>
              </a:rPr>
              <a:t>Gemariah &amp; </a:t>
            </a:r>
            <a:r>
              <a:rPr lang="en-US" b="1" dirty="0" err="1" smtClean="0">
                <a:solidFill>
                  <a:srgbClr val="0000CC"/>
                </a:solidFill>
              </a:rPr>
              <a:t>Michaiah</a:t>
            </a:r>
            <a:r>
              <a:rPr lang="en-US" dirty="0" smtClean="0">
                <a:solidFill>
                  <a:srgbClr val="0000CC"/>
                </a:solidFill>
              </a:rPr>
              <a:t> </a:t>
            </a:r>
            <a:r>
              <a:rPr lang="en-US" dirty="0" smtClean="0"/>
              <a:t>– 5</a:t>
            </a:r>
            <a:r>
              <a:rPr lang="en-US" baseline="30000" dirty="0" smtClean="0"/>
              <a:t>th</a:t>
            </a:r>
            <a:r>
              <a:rPr lang="en-US" dirty="0" smtClean="0"/>
              <a:t> of </a:t>
            </a:r>
            <a:r>
              <a:rPr lang="en-US" dirty="0" err="1" smtClean="0"/>
              <a:t>Jehoiakim</a:t>
            </a:r>
            <a:endParaRPr lang="en-US" dirty="0" smtClean="0"/>
          </a:p>
          <a:p>
            <a:r>
              <a:rPr lang="en-US" b="1" dirty="0" err="1" smtClean="0">
                <a:solidFill>
                  <a:srgbClr val="0000CC"/>
                </a:solidFill>
              </a:rPr>
              <a:t>Elasah</a:t>
            </a:r>
            <a:r>
              <a:rPr lang="en-US" dirty="0" smtClean="0"/>
              <a:t> – 1</a:t>
            </a:r>
            <a:r>
              <a:rPr lang="en-US" baseline="30000" dirty="0" smtClean="0"/>
              <a:t>st</a:t>
            </a:r>
            <a:r>
              <a:rPr lang="en-US" dirty="0" smtClean="0"/>
              <a:t> of Zedekiah</a:t>
            </a:r>
          </a:p>
          <a:p>
            <a:r>
              <a:rPr lang="en-US" b="1" dirty="0" err="1" smtClean="0">
                <a:solidFill>
                  <a:srgbClr val="0000CC"/>
                </a:solidFill>
              </a:rPr>
              <a:t>Jaazaniah</a:t>
            </a:r>
            <a:r>
              <a:rPr lang="en-US" dirty="0" smtClean="0"/>
              <a:t> – 6</a:t>
            </a:r>
            <a:r>
              <a:rPr lang="en-US" baseline="30000" dirty="0" smtClean="0"/>
              <a:t>th</a:t>
            </a:r>
            <a:r>
              <a:rPr lang="en-US" dirty="0" smtClean="0"/>
              <a:t> of Zedekiah</a:t>
            </a:r>
          </a:p>
          <a:p>
            <a:r>
              <a:rPr lang="en-US" b="1" dirty="0" err="1" smtClean="0">
                <a:solidFill>
                  <a:srgbClr val="0000CC"/>
                </a:solidFill>
              </a:rPr>
              <a:t>Gedaliah</a:t>
            </a:r>
            <a:r>
              <a:rPr lang="en-US" dirty="0" smtClean="0"/>
              <a:t> – 11</a:t>
            </a:r>
            <a:r>
              <a:rPr lang="en-US" baseline="30000" dirty="0" smtClean="0"/>
              <a:t>th</a:t>
            </a:r>
            <a:r>
              <a:rPr lang="en-US" dirty="0" smtClean="0"/>
              <a:t> of Zedekiah</a:t>
            </a:r>
            <a:endParaRPr lang="en-US" b="1"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304800" y="4953000"/>
            <a:ext cx="8686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Shaphan raised Godly children &amp; grandchildren during a tough spiritual time</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19042199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838200"/>
            <a:ext cx="8229600" cy="6858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143000" y="1600200"/>
            <a:ext cx="6934200" cy="40386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858000" cy="914400"/>
          </a:xfrm>
        </p:spPr>
        <p:txBody>
          <a:bodyPr>
            <a:normAutofit/>
          </a:bodyPr>
          <a:lstStyle/>
          <a:p>
            <a:r>
              <a:rPr lang="en-US" sz="4900" b="1" dirty="0" smtClean="0">
                <a:solidFill>
                  <a:srgbClr val="FF0000"/>
                </a:solidFill>
              </a:rPr>
              <a:t>Tracing the </a:t>
            </a:r>
            <a:r>
              <a:rPr lang="en-US" sz="4900" b="1" dirty="0" err="1" smtClean="0">
                <a:solidFill>
                  <a:srgbClr val="FF0000"/>
                </a:solidFill>
              </a:rPr>
              <a:t>Rechabites</a:t>
            </a:r>
            <a:endParaRPr lang="en-US" sz="4000" b="1" dirty="0" smtClean="0">
              <a:solidFill>
                <a:srgbClr val="00B0F0"/>
              </a:solidFill>
            </a:endParaRPr>
          </a:p>
        </p:txBody>
      </p:sp>
      <p:sp>
        <p:nvSpPr>
          <p:cNvPr id="4099" name="Rectangle 3"/>
          <p:cNvSpPr>
            <a:spLocks noGrp="1" noChangeArrowheads="1"/>
          </p:cNvSpPr>
          <p:nvPr>
            <p:ph type="body" idx="1"/>
          </p:nvPr>
        </p:nvSpPr>
        <p:spPr>
          <a:xfrm>
            <a:off x="381000" y="838200"/>
            <a:ext cx="8382000" cy="3505200"/>
          </a:xfrm>
        </p:spPr>
        <p:txBody>
          <a:bodyPr>
            <a:normAutofit fontScale="62500" lnSpcReduction="20000"/>
          </a:bodyPr>
          <a:lstStyle/>
          <a:p>
            <a:pPr>
              <a:buNone/>
            </a:pPr>
            <a:r>
              <a:rPr lang="en-US" b="1" dirty="0" smtClean="0">
                <a:solidFill>
                  <a:srgbClr val="0000CC"/>
                </a:solidFill>
              </a:rPr>
              <a:t>1 </a:t>
            </a:r>
            <a:r>
              <a:rPr lang="en-US" b="1" dirty="0" err="1" smtClean="0">
                <a:solidFill>
                  <a:srgbClr val="0000CC"/>
                </a:solidFill>
              </a:rPr>
              <a:t>Chr</a:t>
            </a:r>
            <a:r>
              <a:rPr lang="en-US" b="1" dirty="0" smtClean="0">
                <a:solidFill>
                  <a:srgbClr val="0000CC"/>
                </a:solidFill>
              </a:rPr>
              <a:t> 2:55</a:t>
            </a:r>
            <a:r>
              <a:rPr lang="en-US" dirty="0" smtClean="0">
                <a:solidFill>
                  <a:srgbClr val="0000CC"/>
                </a:solidFill>
              </a:rPr>
              <a:t>  </a:t>
            </a:r>
            <a:r>
              <a:rPr lang="en-US" dirty="0" err="1" smtClean="0"/>
              <a:t>Rechab’s</a:t>
            </a:r>
            <a:r>
              <a:rPr lang="en-US" dirty="0" smtClean="0"/>
              <a:t> family included with Judah </a:t>
            </a:r>
          </a:p>
          <a:p>
            <a:pPr>
              <a:buNone/>
            </a:pPr>
            <a:r>
              <a:rPr lang="en-US" b="1" dirty="0" smtClean="0">
                <a:solidFill>
                  <a:srgbClr val="0000CC"/>
                </a:solidFill>
              </a:rPr>
              <a:t>2 Kgs 9:16  </a:t>
            </a:r>
            <a:r>
              <a:rPr lang="en-US" dirty="0" smtClean="0"/>
              <a:t>Jehu chosen to eliminate Ahab’s house. He kills                                     </a:t>
            </a:r>
            <a:r>
              <a:rPr lang="en-US" dirty="0" err="1" smtClean="0"/>
              <a:t>Joram</a:t>
            </a:r>
            <a:r>
              <a:rPr lang="en-US" dirty="0" smtClean="0"/>
              <a:t> (king of Israel), </a:t>
            </a:r>
            <a:r>
              <a:rPr lang="en-US" dirty="0" err="1" smtClean="0"/>
              <a:t>Ahaziah</a:t>
            </a:r>
            <a:r>
              <a:rPr lang="en-US" dirty="0" smtClean="0"/>
              <a:t> (King of Judah) &amp; Jezebel. </a:t>
            </a:r>
          </a:p>
          <a:p>
            <a:pPr>
              <a:buNone/>
            </a:pPr>
            <a:r>
              <a:rPr lang="en-US" b="1" dirty="0" smtClean="0">
                <a:solidFill>
                  <a:srgbClr val="0000CC"/>
                </a:solidFill>
              </a:rPr>
              <a:t>2 Kgs 10</a:t>
            </a:r>
            <a:r>
              <a:rPr lang="en-US" dirty="0" smtClean="0">
                <a:solidFill>
                  <a:srgbClr val="0000CC"/>
                </a:solidFill>
              </a:rPr>
              <a:t>   </a:t>
            </a:r>
            <a:r>
              <a:rPr lang="en-US" dirty="0" smtClean="0"/>
              <a:t>Jehu intimidates rulers of Samaria to kill 70 of Ahab’s male descendants (not really all Ahab’s sons). Then he kills the rest of Ahab’s house in </a:t>
            </a:r>
            <a:r>
              <a:rPr lang="en-US" dirty="0" err="1" smtClean="0"/>
              <a:t>Jezreel</a:t>
            </a:r>
            <a:r>
              <a:rPr lang="en-US" dirty="0" smtClean="0"/>
              <a:t> (v.11), then kills 42 kinsmen of </a:t>
            </a:r>
            <a:r>
              <a:rPr lang="en-US" dirty="0" err="1" smtClean="0"/>
              <a:t>Ahaziah</a:t>
            </a:r>
            <a:r>
              <a:rPr lang="en-US" dirty="0" smtClean="0"/>
              <a:t> (king of Judah) on the way to Samaria. Then he picks up </a:t>
            </a:r>
            <a:r>
              <a:rPr lang="en-US" dirty="0" err="1" smtClean="0"/>
              <a:t>Jehonadab</a:t>
            </a:r>
            <a:r>
              <a:rPr lang="en-US" dirty="0" smtClean="0"/>
              <a:t> to help him finish off Ahab’s house.</a:t>
            </a:r>
          </a:p>
          <a:p>
            <a:pPr>
              <a:buNone/>
            </a:pPr>
            <a:r>
              <a:rPr lang="en-US" b="1" dirty="0" smtClean="0">
                <a:solidFill>
                  <a:srgbClr val="0000CC"/>
                </a:solidFill>
              </a:rPr>
              <a:t>2 Kgs 10:15  </a:t>
            </a:r>
            <a:r>
              <a:rPr lang="en-US" dirty="0" smtClean="0"/>
              <a:t>1</a:t>
            </a:r>
            <a:r>
              <a:rPr lang="en-US" baseline="30000" dirty="0" smtClean="0"/>
              <a:t>st</a:t>
            </a:r>
            <a:r>
              <a:rPr lang="en-US" dirty="0" smtClean="0"/>
              <a:t> mention of </a:t>
            </a:r>
            <a:r>
              <a:rPr lang="en-US" dirty="0" err="1" smtClean="0"/>
              <a:t>Jehonadab</a:t>
            </a:r>
            <a:r>
              <a:rPr lang="en-US" dirty="0" smtClean="0"/>
              <a:t> (same as </a:t>
            </a:r>
            <a:r>
              <a:rPr lang="en-US" dirty="0" err="1" smtClean="0"/>
              <a:t>Jonadab</a:t>
            </a:r>
            <a:r>
              <a:rPr lang="en-US" dirty="0" smtClean="0"/>
              <a:t>).  Over 200 years before Jeremiah 35. Once in Samaria, kills all Ahab’s family, then gathers &amp; kills all worshippers of Baal.     Note v. 28-29  Jehu Destroyed Baal, but did not turn from golden calves at Bethel &amp; Dan.</a:t>
            </a:r>
          </a:p>
          <a:p>
            <a:pPr eaLnBrk="1" hangingPunct="1">
              <a:lnSpc>
                <a:spcPct val="90000"/>
              </a:lnSpc>
              <a:buNone/>
            </a:pPr>
            <a:endParaRPr lang="en-US" dirty="0" smtClean="0"/>
          </a:p>
        </p:txBody>
      </p:sp>
      <p:sp>
        <p:nvSpPr>
          <p:cNvPr id="4100" name="Text Box 5"/>
          <p:cNvSpPr txBox="1">
            <a:spLocks noChangeArrowheads="1"/>
          </p:cNvSpPr>
          <p:nvPr/>
        </p:nvSpPr>
        <p:spPr bwMode="auto">
          <a:xfrm>
            <a:off x="304800" y="6248400"/>
            <a:ext cx="8534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Jonadab planned for the future for his family!</a:t>
            </a:r>
            <a:endParaRPr lang="en-US" sz="2800" b="1" dirty="0">
              <a:solidFill>
                <a:srgbClr val="7030A0"/>
              </a:solidFill>
              <a:latin typeface="Comic Sans MS" pitchFamily="66" charset="0"/>
            </a:endParaRPr>
          </a:p>
        </p:txBody>
      </p:sp>
      <p:sp>
        <p:nvSpPr>
          <p:cNvPr id="5" name="Text Box 5"/>
          <p:cNvSpPr txBox="1">
            <a:spLocks noChangeArrowheads="1"/>
          </p:cNvSpPr>
          <p:nvPr/>
        </p:nvSpPr>
        <p:spPr bwMode="auto">
          <a:xfrm>
            <a:off x="304800" y="4038600"/>
            <a:ext cx="8610600" cy="212365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Contrasting Jehu &amp; </a:t>
            </a:r>
            <a:r>
              <a:rPr lang="en-US" sz="3200" b="1" dirty="0" err="1" smtClean="0">
                <a:solidFill>
                  <a:srgbClr val="00B050"/>
                </a:solidFill>
                <a:latin typeface="Comic Sans MS" pitchFamily="66" charset="0"/>
              </a:rPr>
              <a:t>Jonadab</a:t>
            </a:r>
            <a:endParaRPr lang="en-US" sz="3200" b="1" dirty="0" smtClean="0">
              <a:solidFill>
                <a:srgbClr val="00B050"/>
              </a:solidFill>
              <a:latin typeface="Comic Sans MS" pitchFamily="66" charset="0"/>
            </a:endParaRPr>
          </a:p>
          <a:p>
            <a:pPr>
              <a:spcBef>
                <a:spcPct val="50000"/>
              </a:spcBef>
            </a:pPr>
            <a:r>
              <a:rPr lang="en-US" sz="2000" b="1" dirty="0" smtClean="0">
                <a:solidFill>
                  <a:srgbClr val="00B050"/>
                </a:solidFill>
                <a:latin typeface="Comic Sans MS" pitchFamily="66" charset="0"/>
              </a:rPr>
              <a:t>Jehu </a:t>
            </a:r>
            <a:r>
              <a:rPr lang="en-US" sz="2000" b="1" dirty="0" smtClean="0">
                <a:latin typeface="Comic Sans MS" pitchFamily="66" charset="0"/>
              </a:rPr>
              <a:t>liked to fight for God, but didn’t want to live for Him. He never internalized the war to fight against his own evil desires</a:t>
            </a:r>
          </a:p>
          <a:p>
            <a:pPr>
              <a:spcBef>
                <a:spcPct val="50000"/>
              </a:spcBef>
            </a:pPr>
            <a:r>
              <a:rPr lang="en-US" sz="2000" b="1" dirty="0" err="1" smtClean="0">
                <a:solidFill>
                  <a:srgbClr val="00B050"/>
                </a:solidFill>
                <a:latin typeface="Comic Sans MS" pitchFamily="66" charset="0"/>
              </a:rPr>
              <a:t>Jonadab</a:t>
            </a:r>
            <a:r>
              <a:rPr lang="en-US" sz="2000" b="1" dirty="0" smtClean="0">
                <a:solidFill>
                  <a:srgbClr val="0000CC"/>
                </a:solidFill>
                <a:latin typeface="Comic Sans MS" pitchFamily="66" charset="0"/>
              </a:rPr>
              <a:t> </a:t>
            </a:r>
            <a:r>
              <a:rPr lang="en-US" sz="2000" b="1" dirty="0" smtClean="0">
                <a:latin typeface="Comic Sans MS" pitchFamily="66" charset="0"/>
              </a:rPr>
              <a:t>saw evils of Ahab &amp; Jezebel, &amp; downfall of Jehu. He designed his principles to prevent him &amp; his family from being lost!</a:t>
            </a:r>
            <a:endParaRPr lang="en-US" sz="2000" b="1" dirty="0">
              <a:latin typeface="Comic Sans MS" pitchFamily="66" charset="0"/>
            </a:endParaRPr>
          </a:p>
        </p:txBody>
      </p:sp>
      <p:pic>
        <p:nvPicPr>
          <p:cNvPr id="81922" name="Picture 2" descr="https://encrypted-tbn0.google.com/images?q=tbn:ANd9GcSuZ2yeGSFGtVhHQ2EuU9YE4o_bjeZ4gOsk1H0ewh20p4hySimH"/>
          <p:cNvPicPr>
            <a:picLocks noChangeAspect="1" noChangeArrowheads="1"/>
          </p:cNvPicPr>
          <p:nvPr/>
        </p:nvPicPr>
        <p:blipFill>
          <a:blip r:embed="rId3" cstate="print"/>
          <a:srcRect b="6872"/>
          <a:stretch>
            <a:fillRect/>
          </a:stretch>
        </p:blipFill>
        <p:spPr bwMode="auto">
          <a:xfrm>
            <a:off x="6884068" y="76200"/>
            <a:ext cx="2126582" cy="16002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normAutofit/>
          </a:bodyPr>
          <a:lstStyle/>
          <a:p>
            <a:r>
              <a:rPr lang="en-US" sz="4900" b="1" dirty="0" smtClean="0">
                <a:solidFill>
                  <a:srgbClr val="FF0000"/>
                </a:solidFill>
              </a:rPr>
              <a:t>Tracing the </a:t>
            </a:r>
            <a:r>
              <a:rPr lang="en-US" sz="4900" b="1" dirty="0" err="1" smtClean="0">
                <a:solidFill>
                  <a:srgbClr val="FF0000"/>
                </a:solidFill>
              </a:rPr>
              <a:t>Rechabites</a:t>
            </a:r>
            <a:endParaRPr lang="en-US" sz="4000" b="1" dirty="0" smtClean="0">
              <a:solidFill>
                <a:srgbClr val="00B0F0"/>
              </a:solidFill>
            </a:endParaRPr>
          </a:p>
        </p:txBody>
      </p:sp>
      <p:sp>
        <p:nvSpPr>
          <p:cNvPr id="4099" name="Rectangle 3"/>
          <p:cNvSpPr>
            <a:spLocks noGrp="1" noChangeArrowheads="1"/>
          </p:cNvSpPr>
          <p:nvPr>
            <p:ph type="body" idx="1"/>
          </p:nvPr>
        </p:nvSpPr>
        <p:spPr>
          <a:xfrm>
            <a:off x="381000" y="1066800"/>
            <a:ext cx="8382000" cy="4495800"/>
          </a:xfrm>
        </p:spPr>
        <p:txBody>
          <a:bodyPr>
            <a:normAutofit fontScale="92500" lnSpcReduction="10000"/>
          </a:bodyPr>
          <a:lstStyle/>
          <a:p>
            <a:pPr>
              <a:buNone/>
            </a:pPr>
            <a:r>
              <a:rPr lang="en-US" b="1" dirty="0" smtClean="0">
                <a:solidFill>
                  <a:srgbClr val="0000CC"/>
                </a:solidFill>
              </a:rPr>
              <a:t>Jer 35  </a:t>
            </a:r>
            <a:r>
              <a:rPr lang="en-US" dirty="0" smtClean="0"/>
              <a:t>The Example of the </a:t>
            </a:r>
            <a:r>
              <a:rPr lang="en-US" dirty="0" err="1" smtClean="0"/>
              <a:t>Rechabites</a:t>
            </a:r>
            <a:r>
              <a:rPr lang="en-US" dirty="0" smtClean="0"/>
              <a:t>!  </a:t>
            </a:r>
          </a:p>
          <a:p>
            <a:pPr>
              <a:spcBef>
                <a:spcPts val="2400"/>
              </a:spcBef>
              <a:buNone/>
            </a:pPr>
            <a:r>
              <a:rPr lang="en-US" sz="4500" b="1" dirty="0" smtClean="0">
                <a:solidFill>
                  <a:srgbClr val="CC00FF"/>
                </a:solidFill>
              </a:rPr>
              <a:t>   Still around after the                       captivity &amp; involved                               in the work</a:t>
            </a:r>
          </a:p>
          <a:p>
            <a:pPr>
              <a:spcBef>
                <a:spcPts val="1200"/>
              </a:spcBef>
              <a:buNone/>
            </a:pPr>
            <a:r>
              <a:rPr lang="en-US" b="1" dirty="0" err="1" smtClean="0">
                <a:solidFill>
                  <a:srgbClr val="0000CC"/>
                </a:solidFill>
              </a:rPr>
              <a:t>Neh</a:t>
            </a:r>
            <a:r>
              <a:rPr lang="en-US" b="1" dirty="0" smtClean="0">
                <a:solidFill>
                  <a:srgbClr val="0000CC"/>
                </a:solidFill>
              </a:rPr>
              <a:t> 3:14  </a:t>
            </a:r>
            <a:r>
              <a:rPr lang="en-US" dirty="0" err="1" smtClean="0"/>
              <a:t>Malchijah</a:t>
            </a:r>
            <a:r>
              <a:rPr lang="en-US" dirty="0" smtClean="0"/>
              <a:t> the son of </a:t>
            </a:r>
            <a:r>
              <a:rPr lang="en-US" dirty="0" err="1" smtClean="0"/>
              <a:t>Rechab</a:t>
            </a:r>
            <a:r>
              <a:rPr lang="en-US" dirty="0" smtClean="0"/>
              <a:t>, leader of the district of Beth </a:t>
            </a:r>
            <a:r>
              <a:rPr lang="en-US" dirty="0" err="1" smtClean="0"/>
              <a:t>Haccerem</a:t>
            </a:r>
            <a:r>
              <a:rPr lang="en-US" dirty="0" smtClean="0"/>
              <a:t>, repaired the </a:t>
            </a:r>
            <a:r>
              <a:rPr lang="en-US" b="1" i="1" dirty="0" smtClean="0">
                <a:solidFill>
                  <a:srgbClr val="663300"/>
                </a:solidFill>
              </a:rPr>
              <a:t>Refuse Gate </a:t>
            </a:r>
            <a:r>
              <a:rPr lang="en-US" i="1" dirty="0" smtClean="0"/>
              <a:t>(willing to take on the worst of jobs)</a:t>
            </a:r>
            <a:r>
              <a:rPr lang="en-US" i="1" dirty="0" smtClean="0">
                <a:solidFill>
                  <a:srgbClr val="663300"/>
                </a:solidFill>
              </a:rPr>
              <a:t> </a:t>
            </a:r>
            <a:r>
              <a:rPr lang="en-US" dirty="0" smtClean="0"/>
              <a:t>– he built it &amp; hung its doors with its bolts &amp; bars</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This family obeyed their Father &amp; kept his commands over hundred of years!</a:t>
            </a:r>
            <a:endParaRPr lang="en-US" sz="3200" b="1" dirty="0">
              <a:solidFill>
                <a:srgbClr val="00B050"/>
              </a:solidFill>
              <a:latin typeface="Comic Sans MS" pitchFamily="66" charset="0"/>
            </a:endParaRPr>
          </a:p>
        </p:txBody>
      </p:sp>
      <p:pic>
        <p:nvPicPr>
          <p:cNvPr id="77826" name="Picture 2" descr="https://encrypted-tbn2.google.com/images?q=tbn:ANd9GcQHxd3JMwIDqQQitSc65zA60h5P0iqJvWYpdOvAyS1GpfYKli8X"/>
          <p:cNvPicPr>
            <a:picLocks noChangeAspect="1" noChangeArrowheads="1"/>
          </p:cNvPicPr>
          <p:nvPr/>
        </p:nvPicPr>
        <p:blipFill>
          <a:blip r:embed="rId3" cstate="print"/>
          <a:srcRect/>
          <a:stretch>
            <a:fillRect/>
          </a:stretch>
        </p:blipFill>
        <p:spPr bwMode="auto">
          <a:xfrm>
            <a:off x="6096000" y="1676400"/>
            <a:ext cx="2569195" cy="192441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Jeremiah 35:1-5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143000" y="1447800"/>
            <a:ext cx="6934200" cy="4419600"/>
          </a:xfrm>
        </p:spPr>
        <p:txBody>
          <a:bodyPr>
            <a:normAutofit fontScale="62500" lnSpcReduction="20000"/>
          </a:bodyPr>
          <a:lstStyle/>
          <a:p>
            <a:pPr marL="0" indent="231775">
              <a:buNone/>
            </a:pPr>
            <a:r>
              <a:rPr lang="en-US" dirty="0" smtClean="0"/>
              <a:t>1  The word which came to Jeremiah from the LORD in the days of Jehoiakim the son of Josiah, king of Judah, saying,</a:t>
            </a:r>
          </a:p>
          <a:p>
            <a:pPr marL="0" indent="231775">
              <a:buNone/>
            </a:pPr>
            <a:r>
              <a:rPr lang="en-US" dirty="0" smtClean="0"/>
              <a:t>2  "Go to the </a:t>
            </a:r>
            <a:r>
              <a:rPr lang="en-US" b="1" dirty="0" smtClean="0">
                <a:solidFill>
                  <a:srgbClr val="0000CC"/>
                </a:solidFill>
              </a:rPr>
              <a:t>house of the Rechabites</a:t>
            </a:r>
            <a:r>
              <a:rPr lang="en-US" dirty="0" smtClean="0"/>
              <a:t>, speak to them, and </a:t>
            </a:r>
            <a:r>
              <a:rPr lang="en-US" b="1" dirty="0" smtClean="0">
                <a:solidFill>
                  <a:srgbClr val="0000CC"/>
                </a:solidFill>
              </a:rPr>
              <a:t>bring them into the house of the LORD</a:t>
            </a:r>
            <a:r>
              <a:rPr lang="en-US" dirty="0" smtClean="0"/>
              <a:t>, into one of the chambers, and </a:t>
            </a:r>
            <a:r>
              <a:rPr lang="en-US" b="1" dirty="0" smtClean="0">
                <a:solidFill>
                  <a:srgbClr val="0000CC"/>
                </a:solidFill>
              </a:rPr>
              <a:t>give them wine to drink</a:t>
            </a:r>
            <a:r>
              <a:rPr lang="en-US" dirty="0" smtClean="0"/>
              <a:t>."</a:t>
            </a:r>
          </a:p>
          <a:p>
            <a:pPr marL="0" indent="231775">
              <a:buNone/>
            </a:pPr>
            <a:r>
              <a:rPr lang="en-US" dirty="0" smtClean="0"/>
              <a:t>3  Then I took </a:t>
            </a:r>
            <a:r>
              <a:rPr lang="en-US" dirty="0" err="1" smtClean="0"/>
              <a:t>Jaazaniah</a:t>
            </a:r>
            <a:r>
              <a:rPr lang="en-US" dirty="0" smtClean="0"/>
              <a:t> the son of Jeremiah, the son of </a:t>
            </a:r>
            <a:r>
              <a:rPr lang="en-US" dirty="0" err="1" smtClean="0"/>
              <a:t>Habazziniah</a:t>
            </a:r>
            <a:r>
              <a:rPr lang="en-US" dirty="0" smtClean="0"/>
              <a:t>, his brothers and all his sons, and the whole house of the Rechabites,</a:t>
            </a:r>
          </a:p>
          <a:p>
            <a:pPr marL="0" indent="231775">
              <a:buNone/>
            </a:pPr>
            <a:r>
              <a:rPr lang="en-US" dirty="0" smtClean="0"/>
              <a:t>4  and I brought them into the house of the LORD, into the chamber of the sons of </a:t>
            </a:r>
            <a:r>
              <a:rPr lang="en-US" dirty="0" err="1" smtClean="0"/>
              <a:t>Hanan</a:t>
            </a:r>
            <a:r>
              <a:rPr lang="en-US" dirty="0" smtClean="0"/>
              <a:t> the son of </a:t>
            </a:r>
            <a:r>
              <a:rPr lang="en-US" dirty="0" err="1" smtClean="0"/>
              <a:t>Igdaliah</a:t>
            </a:r>
            <a:r>
              <a:rPr lang="en-US" dirty="0" smtClean="0"/>
              <a:t>, a man of God, which was </a:t>
            </a:r>
            <a:r>
              <a:rPr lang="en-US" b="1" dirty="0" smtClean="0">
                <a:solidFill>
                  <a:srgbClr val="0000CC"/>
                </a:solidFill>
              </a:rPr>
              <a:t>by the chamber of the princes</a:t>
            </a:r>
            <a:r>
              <a:rPr lang="en-US" dirty="0" smtClean="0"/>
              <a:t>, above the chamber of </a:t>
            </a:r>
            <a:r>
              <a:rPr lang="en-US" dirty="0" err="1" smtClean="0"/>
              <a:t>Maaseiah</a:t>
            </a:r>
            <a:r>
              <a:rPr lang="en-US" dirty="0" smtClean="0"/>
              <a:t> the son of </a:t>
            </a:r>
            <a:r>
              <a:rPr lang="en-US" dirty="0" err="1" smtClean="0"/>
              <a:t>Shallum</a:t>
            </a:r>
            <a:r>
              <a:rPr lang="en-US" dirty="0" smtClean="0"/>
              <a:t>, the keeper of the door.</a:t>
            </a:r>
          </a:p>
          <a:p>
            <a:pPr marL="0" indent="231775">
              <a:buNone/>
            </a:pPr>
            <a:r>
              <a:rPr lang="en-US" dirty="0" smtClean="0"/>
              <a:t>5  Then I set before the sons of the house of the Rechabites bowls full of wine, and cups; and </a:t>
            </a:r>
            <a:r>
              <a:rPr lang="en-US" b="1" dirty="0" smtClean="0">
                <a:solidFill>
                  <a:srgbClr val="0000CC"/>
                </a:solidFill>
              </a:rPr>
              <a:t>I said to them, "Drink wine.”</a:t>
            </a:r>
          </a:p>
        </p:txBody>
      </p:sp>
      <p:sp>
        <p:nvSpPr>
          <p:cNvPr id="4100" name="Text Box 5"/>
          <p:cNvSpPr txBox="1">
            <a:spLocks noChangeArrowheads="1"/>
          </p:cNvSpPr>
          <p:nvPr/>
        </p:nvSpPr>
        <p:spPr bwMode="auto">
          <a:xfrm>
            <a:off x="1066800" y="52578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test of </a:t>
            </a:r>
            <a:r>
              <a:rPr lang="en-US" sz="2800" b="1" dirty="0" err="1" smtClean="0">
                <a:solidFill>
                  <a:srgbClr val="00B050"/>
                </a:solidFill>
                <a:latin typeface="Comic Sans MS" pitchFamily="66" charset="0"/>
              </a:rPr>
              <a:t>Rechab’s</a:t>
            </a:r>
            <a:r>
              <a:rPr lang="en-US" sz="2800" b="1" dirty="0" smtClean="0">
                <a:solidFill>
                  <a:srgbClr val="00B050"/>
                </a:solidFill>
                <a:latin typeface="Comic Sans MS" pitchFamily="66" charset="0"/>
              </a:rPr>
              <a:t> family</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685800"/>
          </a:xfrm>
        </p:spPr>
        <p:txBody>
          <a:bodyPr>
            <a:noAutofit/>
          </a:bodyPr>
          <a:lstStyle/>
          <a:p>
            <a:r>
              <a:rPr lang="en-US" sz="4800" b="1" dirty="0" smtClean="0">
                <a:solidFill>
                  <a:srgbClr val="663300"/>
                </a:solidFill>
              </a:rPr>
              <a:t>Jeremiah 35:6-11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162800" cy="4419600"/>
          </a:xfrm>
        </p:spPr>
        <p:txBody>
          <a:bodyPr>
            <a:normAutofit fontScale="55000" lnSpcReduction="20000"/>
          </a:bodyPr>
          <a:lstStyle/>
          <a:p>
            <a:pPr marL="0" indent="231775">
              <a:buNone/>
            </a:pPr>
            <a:r>
              <a:rPr lang="en-US" dirty="0" smtClean="0"/>
              <a:t>6  But they said, </a:t>
            </a:r>
            <a:r>
              <a:rPr lang="en-US" b="1" dirty="0" smtClean="0">
                <a:solidFill>
                  <a:srgbClr val="0000CC"/>
                </a:solidFill>
              </a:rPr>
              <a:t>"We will drink no wine, for Jonadab the son of Rechab, our father, commanded us, saying, 'You shall drink no wine, you nor your sons, forever.</a:t>
            </a:r>
          </a:p>
          <a:p>
            <a:pPr marL="0" indent="231775">
              <a:buNone/>
            </a:pPr>
            <a:r>
              <a:rPr lang="en-US" dirty="0" smtClean="0"/>
              <a:t>7  'You shall </a:t>
            </a:r>
            <a:r>
              <a:rPr lang="en-US" b="1" dirty="0" smtClean="0">
                <a:solidFill>
                  <a:srgbClr val="7030A0"/>
                </a:solidFill>
              </a:rPr>
              <a:t>not build a house</a:t>
            </a:r>
            <a:r>
              <a:rPr lang="en-US" dirty="0" smtClean="0"/>
              <a:t>, </a:t>
            </a:r>
            <a:r>
              <a:rPr lang="en-US" b="1" dirty="0" smtClean="0">
                <a:solidFill>
                  <a:srgbClr val="7030A0"/>
                </a:solidFill>
              </a:rPr>
              <a:t>sow seed</a:t>
            </a:r>
            <a:r>
              <a:rPr lang="en-US" dirty="0" smtClean="0"/>
              <a:t>, </a:t>
            </a:r>
            <a:r>
              <a:rPr lang="en-US" b="1" dirty="0" smtClean="0">
                <a:solidFill>
                  <a:srgbClr val="7030A0"/>
                </a:solidFill>
              </a:rPr>
              <a:t>plant a vineyard</a:t>
            </a:r>
            <a:r>
              <a:rPr lang="en-US" dirty="0" smtClean="0"/>
              <a:t>, nor have any of these; but all your days you shall </a:t>
            </a:r>
            <a:r>
              <a:rPr lang="en-US" b="1" dirty="0" smtClean="0">
                <a:solidFill>
                  <a:srgbClr val="7030A0"/>
                </a:solidFill>
              </a:rPr>
              <a:t>dwell in tents</a:t>
            </a:r>
            <a:r>
              <a:rPr lang="en-US" dirty="0" smtClean="0"/>
              <a:t>, that you may live many days in the land where you are sojourners.'</a:t>
            </a:r>
          </a:p>
          <a:p>
            <a:pPr marL="0" indent="231775">
              <a:buNone/>
            </a:pPr>
            <a:r>
              <a:rPr lang="en-US" dirty="0" smtClean="0"/>
              <a:t>8  "</a:t>
            </a:r>
            <a:r>
              <a:rPr lang="en-US" b="1" dirty="0" smtClean="0">
                <a:solidFill>
                  <a:srgbClr val="0000CC"/>
                </a:solidFill>
              </a:rPr>
              <a:t>Thus we have obeyed the voice of Jonadab </a:t>
            </a:r>
            <a:r>
              <a:rPr lang="en-US" dirty="0" smtClean="0"/>
              <a:t>the son of Rechab, our father, in all that he charged us, to drink no wine all our days, we, our wives, our sons, or our daughters,</a:t>
            </a:r>
          </a:p>
          <a:p>
            <a:pPr marL="0" indent="231775">
              <a:buNone/>
            </a:pPr>
            <a:r>
              <a:rPr lang="en-US" dirty="0" smtClean="0"/>
              <a:t>9  "</a:t>
            </a:r>
            <a:r>
              <a:rPr lang="en-US" b="1" dirty="0" smtClean="0">
                <a:solidFill>
                  <a:srgbClr val="0000CC"/>
                </a:solidFill>
              </a:rPr>
              <a:t>nor to build ourselves houses </a:t>
            </a:r>
            <a:r>
              <a:rPr lang="en-US" dirty="0" smtClean="0"/>
              <a:t>to dwell in; </a:t>
            </a:r>
            <a:r>
              <a:rPr lang="en-US" b="1" dirty="0" smtClean="0">
                <a:solidFill>
                  <a:srgbClr val="0000CC"/>
                </a:solidFill>
              </a:rPr>
              <a:t>nor do we have vineyard, field, or seed.</a:t>
            </a:r>
          </a:p>
          <a:p>
            <a:pPr marL="0" indent="231775">
              <a:buNone/>
            </a:pPr>
            <a:r>
              <a:rPr lang="en-US" dirty="0" smtClean="0"/>
              <a:t>10  "But we have dwelt in tents, and </a:t>
            </a:r>
            <a:r>
              <a:rPr lang="en-US" b="1" dirty="0" smtClean="0">
                <a:solidFill>
                  <a:srgbClr val="0000CC"/>
                </a:solidFill>
              </a:rPr>
              <a:t>have obeyed and done according to all that Jonadab our father commanded us.</a:t>
            </a:r>
          </a:p>
          <a:p>
            <a:pPr marL="0" indent="231775">
              <a:buNone/>
            </a:pPr>
            <a:r>
              <a:rPr lang="en-US" dirty="0" smtClean="0"/>
              <a:t>11  "But it came to pass, when Nebuchadnezzar king of Babylon came up into the land, that we said, 'Come, let us go to Jerusalem for fear of the army of the Chaldeans and for fear of the army of the Syrians.' So we dwell at Jerusalem.”</a:t>
            </a:r>
          </a:p>
        </p:txBody>
      </p:sp>
      <p:sp>
        <p:nvSpPr>
          <p:cNvPr id="4100" name="Text Box 5"/>
          <p:cNvSpPr txBox="1">
            <a:spLocks noChangeArrowheads="1"/>
          </p:cNvSpPr>
          <p:nvPr/>
        </p:nvSpPr>
        <p:spPr bwMode="auto">
          <a:xfrm>
            <a:off x="457200" y="54864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Faithful obedience to their Father’s commands!</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TotalTime>
  <Words>5641</Words>
  <Application>Microsoft Office PowerPoint</Application>
  <PresentationFormat>On-screen Show (4:3)</PresentationFormat>
  <Paragraphs>467</Paragraphs>
  <Slides>55</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 Unicode MS</vt:lpstr>
      <vt:lpstr>Arial</vt:lpstr>
      <vt:lpstr>Calibri</vt:lpstr>
      <vt:lpstr>Comic Sans MS</vt:lpstr>
      <vt:lpstr>Office Theme</vt:lpstr>
      <vt:lpstr>Jeremiah</vt:lpstr>
      <vt:lpstr>Setting of Jer 35: Contrasts!</vt:lpstr>
      <vt:lpstr>Time Period of Jeremiah 35</vt:lpstr>
      <vt:lpstr>The Family of the Rechabites</vt:lpstr>
      <vt:lpstr>Tracing the Rechabites Also called Kenites.  They are Gentiles!</vt:lpstr>
      <vt:lpstr>Tracing the Rechabites</vt:lpstr>
      <vt:lpstr>Tracing the Rechabites</vt:lpstr>
      <vt:lpstr>Jeremiah 35:1-5</vt:lpstr>
      <vt:lpstr>Jeremiah 35:6-11</vt:lpstr>
      <vt:lpstr>Tracing the Rechabites</vt:lpstr>
      <vt:lpstr>Lessons from the Rechabites</vt:lpstr>
      <vt:lpstr>Why did Jonadab forbid the drinking of Alcoholic beverages?</vt:lpstr>
      <vt:lpstr>Why did Jonadab forbid the drinking of Alcoholic beverages?</vt:lpstr>
      <vt:lpstr>1 Corinthians 6:9-11</vt:lpstr>
      <vt:lpstr>1 Timothy 5:23</vt:lpstr>
      <vt:lpstr>The Rechabite lesson is not just about alcohol &amp; houses</vt:lpstr>
      <vt:lpstr>Major Family Values (Good Habits)  Impact our spiritual lives</vt:lpstr>
      <vt:lpstr>Lessons to think about and take home:</vt:lpstr>
      <vt:lpstr>Jeremiah</vt:lpstr>
      <vt:lpstr>Shaphan’s Family</vt:lpstr>
      <vt:lpstr>Shaphan’s Family</vt:lpstr>
      <vt:lpstr>2 Chronicles 34:8-13</vt:lpstr>
      <vt:lpstr>2 Chronicles 34:15-21</vt:lpstr>
      <vt:lpstr>Shaphan’s Spiritual Values</vt:lpstr>
      <vt:lpstr>Shaphan’s Family</vt:lpstr>
      <vt:lpstr>2 Chronicles 34:18-27</vt:lpstr>
      <vt:lpstr>2 Chronicles 34:18-27</vt:lpstr>
      <vt:lpstr>Jeremiah 26</vt:lpstr>
      <vt:lpstr>Shaphan’s Family</vt:lpstr>
      <vt:lpstr>Jeremiah 36:10-13, 25</vt:lpstr>
      <vt:lpstr>Shaphan’s Family</vt:lpstr>
      <vt:lpstr>PowerPoint Presentation</vt:lpstr>
      <vt:lpstr>Some False Prophets Jeremiah dealt with</vt:lpstr>
      <vt:lpstr>Jeremiah 28</vt:lpstr>
      <vt:lpstr>Jeremiah 28</vt:lpstr>
      <vt:lpstr>Jeremiah 28</vt:lpstr>
      <vt:lpstr>PowerPoint Presentation</vt:lpstr>
      <vt:lpstr>Jeremiah 29</vt:lpstr>
      <vt:lpstr>Jeremiah 29</vt:lpstr>
      <vt:lpstr>Jeremiah 29</vt:lpstr>
      <vt:lpstr>Jeremiah 29</vt:lpstr>
      <vt:lpstr>Shaphan’s Family</vt:lpstr>
      <vt:lpstr>Ezekiel 8:1-12</vt:lpstr>
      <vt:lpstr>Shaphan’s Family</vt:lpstr>
      <vt:lpstr>2Kings 25:21-23</vt:lpstr>
      <vt:lpstr>Jeremiah 39:13-14</vt:lpstr>
      <vt:lpstr>Jeremiah 40</vt:lpstr>
      <vt:lpstr>Jeremiah 40</vt:lpstr>
      <vt:lpstr>Jeremiah 41</vt:lpstr>
      <vt:lpstr>Shaphan’s Family Values</vt:lpstr>
      <vt:lpstr>Make God’s Family Values, Your Family Values – Like Shaphan!</vt:lpstr>
      <vt:lpstr>PowerPoint Presentation</vt:lpstr>
      <vt:lpstr>PowerPoint Presentation</vt:lpstr>
      <vt:lpstr>Class Sequence:  Chronological</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65</cp:revision>
  <dcterms:created xsi:type="dcterms:W3CDTF">2010-08-16T17:29:37Z</dcterms:created>
  <dcterms:modified xsi:type="dcterms:W3CDTF">2013-04-04T18:25:12Z</dcterms:modified>
</cp:coreProperties>
</file>