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05" r:id="rId2"/>
    <p:sldId id="320" r:id="rId3"/>
    <p:sldId id="277" r:id="rId4"/>
    <p:sldId id="279" r:id="rId5"/>
    <p:sldId id="280" r:id="rId6"/>
    <p:sldId id="281" r:id="rId7"/>
    <p:sldId id="282" r:id="rId8"/>
    <p:sldId id="321" r:id="rId9"/>
    <p:sldId id="322" r:id="rId10"/>
    <p:sldId id="283" r:id="rId11"/>
    <p:sldId id="309" r:id="rId12"/>
    <p:sldId id="335" r:id="rId13"/>
    <p:sldId id="284" r:id="rId14"/>
    <p:sldId id="323" r:id="rId15"/>
    <p:sldId id="324" r:id="rId16"/>
    <p:sldId id="285" r:id="rId17"/>
    <p:sldId id="286" r:id="rId18"/>
    <p:sldId id="325" r:id="rId19"/>
    <p:sldId id="330" r:id="rId20"/>
    <p:sldId id="326" r:id="rId21"/>
    <p:sldId id="287" r:id="rId22"/>
    <p:sldId id="331" r:id="rId23"/>
    <p:sldId id="310" r:id="rId24"/>
    <p:sldId id="288" r:id="rId25"/>
    <p:sldId id="311" r:id="rId26"/>
    <p:sldId id="289" r:id="rId27"/>
    <p:sldId id="327" r:id="rId28"/>
    <p:sldId id="328" r:id="rId29"/>
    <p:sldId id="312" r:id="rId30"/>
    <p:sldId id="290" r:id="rId31"/>
    <p:sldId id="291" r:id="rId32"/>
    <p:sldId id="313" r:id="rId33"/>
    <p:sldId id="292" r:id="rId34"/>
    <p:sldId id="315" r:id="rId35"/>
    <p:sldId id="293" r:id="rId36"/>
    <p:sldId id="332" r:id="rId37"/>
    <p:sldId id="333" r:id="rId38"/>
    <p:sldId id="294" r:id="rId39"/>
    <p:sldId id="319" r:id="rId40"/>
    <p:sldId id="318" r:id="rId41"/>
    <p:sldId id="317" r:id="rId42"/>
    <p:sldId id="316" r:id="rId43"/>
    <p:sldId id="314" r:id="rId44"/>
    <p:sldId id="329" r:id="rId45"/>
    <p:sldId id="295" r:id="rId46"/>
    <p:sldId id="308"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1392" y="60"/>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936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48C481-C12E-4E5E-8C97-17372D1217D9}" type="datetimeFigureOut">
              <a:rPr lang="en-US" smtClean="0"/>
              <a:pPr/>
              <a:t>4/15/2013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55166E-042E-477A-8CA1-B8E10594A22A}" type="slidenum">
              <a:rPr lang="en-US" smtClean="0"/>
              <a:pPr/>
              <a:t>‹#›</a:t>
            </a:fld>
            <a:endParaRPr lang="en-US"/>
          </a:p>
        </p:txBody>
      </p:sp>
    </p:spTree>
    <p:extLst>
      <p:ext uri="{BB962C8B-B14F-4D97-AF65-F5344CB8AC3E}">
        <p14:creationId xmlns:p14="http://schemas.microsoft.com/office/powerpoint/2010/main" val="3835130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3</a:t>
            </a:fld>
            <a:endParaRPr lang="en-US"/>
          </a:p>
        </p:txBody>
      </p:sp>
    </p:spTree>
    <p:extLst>
      <p:ext uri="{BB962C8B-B14F-4D97-AF65-F5344CB8AC3E}">
        <p14:creationId xmlns:p14="http://schemas.microsoft.com/office/powerpoint/2010/main" val="20271693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12</a:t>
            </a:fld>
            <a:endParaRPr lang="en-US"/>
          </a:p>
        </p:txBody>
      </p:sp>
    </p:spTree>
    <p:extLst>
      <p:ext uri="{BB962C8B-B14F-4D97-AF65-F5344CB8AC3E}">
        <p14:creationId xmlns:p14="http://schemas.microsoft.com/office/powerpoint/2010/main" val="13747866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13</a:t>
            </a:fld>
            <a:endParaRPr lang="en-US"/>
          </a:p>
        </p:txBody>
      </p:sp>
    </p:spTree>
    <p:extLst>
      <p:ext uri="{BB962C8B-B14F-4D97-AF65-F5344CB8AC3E}">
        <p14:creationId xmlns:p14="http://schemas.microsoft.com/office/powerpoint/2010/main" val="7174111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15</a:t>
            </a:fld>
            <a:endParaRPr lang="en-US"/>
          </a:p>
        </p:txBody>
      </p:sp>
    </p:spTree>
    <p:extLst>
      <p:ext uri="{BB962C8B-B14F-4D97-AF65-F5344CB8AC3E}">
        <p14:creationId xmlns:p14="http://schemas.microsoft.com/office/powerpoint/2010/main" val="12827096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16</a:t>
            </a:fld>
            <a:endParaRPr lang="en-US"/>
          </a:p>
        </p:txBody>
      </p:sp>
    </p:spTree>
    <p:extLst>
      <p:ext uri="{BB962C8B-B14F-4D97-AF65-F5344CB8AC3E}">
        <p14:creationId xmlns:p14="http://schemas.microsoft.com/office/powerpoint/2010/main" val="16561926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17</a:t>
            </a:fld>
            <a:endParaRPr lang="en-US"/>
          </a:p>
        </p:txBody>
      </p:sp>
    </p:spTree>
    <p:extLst>
      <p:ext uri="{BB962C8B-B14F-4D97-AF65-F5344CB8AC3E}">
        <p14:creationId xmlns:p14="http://schemas.microsoft.com/office/powerpoint/2010/main" val="37694603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18</a:t>
            </a:fld>
            <a:endParaRPr lang="en-US"/>
          </a:p>
        </p:txBody>
      </p:sp>
    </p:spTree>
    <p:extLst>
      <p:ext uri="{BB962C8B-B14F-4D97-AF65-F5344CB8AC3E}">
        <p14:creationId xmlns:p14="http://schemas.microsoft.com/office/powerpoint/2010/main" val="28397028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20</a:t>
            </a:fld>
            <a:endParaRPr lang="en-US"/>
          </a:p>
        </p:txBody>
      </p:sp>
    </p:spTree>
    <p:extLst>
      <p:ext uri="{BB962C8B-B14F-4D97-AF65-F5344CB8AC3E}">
        <p14:creationId xmlns:p14="http://schemas.microsoft.com/office/powerpoint/2010/main" val="7237403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21</a:t>
            </a:fld>
            <a:endParaRPr lang="en-US"/>
          </a:p>
        </p:txBody>
      </p:sp>
    </p:spTree>
    <p:extLst>
      <p:ext uri="{BB962C8B-B14F-4D97-AF65-F5344CB8AC3E}">
        <p14:creationId xmlns:p14="http://schemas.microsoft.com/office/powerpoint/2010/main" val="427288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23</a:t>
            </a:fld>
            <a:endParaRPr lang="en-US"/>
          </a:p>
        </p:txBody>
      </p:sp>
    </p:spTree>
    <p:extLst>
      <p:ext uri="{BB962C8B-B14F-4D97-AF65-F5344CB8AC3E}">
        <p14:creationId xmlns:p14="http://schemas.microsoft.com/office/powerpoint/2010/main" val="21031744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24</a:t>
            </a:fld>
            <a:endParaRPr lang="en-US"/>
          </a:p>
        </p:txBody>
      </p:sp>
    </p:spTree>
    <p:extLst>
      <p:ext uri="{BB962C8B-B14F-4D97-AF65-F5344CB8AC3E}">
        <p14:creationId xmlns:p14="http://schemas.microsoft.com/office/powerpoint/2010/main" val="34296608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4</a:t>
            </a:fld>
            <a:endParaRPr lang="en-US"/>
          </a:p>
        </p:txBody>
      </p:sp>
    </p:spTree>
    <p:extLst>
      <p:ext uri="{BB962C8B-B14F-4D97-AF65-F5344CB8AC3E}">
        <p14:creationId xmlns:p14="http://schemas.microsoft.com/office/powerpoint/2010/main" val="42440479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25</a:t>
            </a:fld>
            <a:endParaRPr lang="en-US"/>
          </a:p>
        </p:txBody>
      </p:sp>
    </p:spTree>
    <p:extLst>
      <p:ext uri="{BB962C8B-B14F-4D97-AF65-F5344CB8AC3E}">
        <p14:creationId xmlns:p14="http://schemas.microsoft.com/office/powerpoint/2010/main" val="9131539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26</a:t>
            </a:fld>
            <a:endParaRPr lang="en-US"/>
          </a:p>
        </p:txBody>
      </p:sp>
    </p:spTree>
    <p:extLst>
      <p:ext uri="{BB962C8B-B14F-4D97-AF65-F5344CB8AC3E}">
        <p14:creationId xmlns:p14="http://schemas.microsoft.com/office/powerpoint/2010/main" val="4342081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27</a:t>
            </a:fld>
            <a:endParaRPr lang="en-US"/>
          </a:p>
        </p:txBody>
      </p:sp>
    </p:spTree>
    <p:extLst>
      <p:ext uri="{BB962C8B-B14F-4D97-AF65-F5344CB8AC3E}">
        <p14:creationId xmlns:p14="http://schemas.microsoft.com/office/powerpoint/2010/main" val="24861068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28</a:t>
            </a:fld>
            <a:endParaRPr lang="en-US"/>
          </a:p>
        </p:txBody>
      </p:sp>
    </p:spTree>
    <p:extLst>
      <p:ext uri="{BB962C8B-B14F-4D97-AF65-F5344CB8AC3E}">
        <p14:creationId xmlns:p14="http://schemas.microsoft.com/office/powerpoint/2010/main" val="21582554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29</a:t>
            </a:fld>
            <a:endParaRPr lang="en-US"/>
          </a:p>
        </p:txBody>
      </p:sp>
    </p:spTree>
    <p:extLst>
      <p:ext uri="{BB962C8B-B14F-4D97-AF65-F5344CB8AC3E}">
        <p14:creationId xmlns:p14="http://schemas.microsoft.com/office/powerpoint/2010/main" val="35936354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30</a:t>
            </a:fld>
            <a:endParaRPr lang="en-US"/>
          </a:p>
        </p:txBody>
      </p:sp>
    </p:spTree>
    <p:extLst>
      <p:ext uri="{BB962C8B-B14F-4D97-AF65-F5344CB8AC3E}">
        <p14:creationId xmlns:p14="http://schemas.microsoft.com/office/powerpoint/2010/main" val="24818742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31</a:t>
            </a:fld>
            <a:endParaRPr lang="en-US"/>
          </a:p>
        </p:txBody>
      </p:sp>
    </p:spTree>
    <p:extLst>
      <p:ext uri="{BB962C8B-B14F-4D97-AF65-F5344CB8AC3E}">
        <p14:creationId xmlns:p14="http://schemas.microsoft.com/office/powerpoint/2010/main" val="23757980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32</a:t>
            </a:fld>
            <a:endParaRPr lang="en-US"/>
          </a:p>
        </p:txBody>
      </p:sp>
    </p:spTree>
    <p:extLst>
      <p:ext uri="{BB962C8B-B14F-4D97-AF65-F5344CB8AC3E}">
        <p14:creationId xmlns:p14="http://schemas.microsoft.com/office/powerpoint/2010/main" val="13295751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33</a:t>
            </a:fld>
            <a:endParaRPr lang="en-US"/>
          </a:p>
        </p:txBody>
      </p:sp>
    </p:spTree>
    <p:extLst>
      <p:ext uri="{BB962C8B-B14F-4D97-AF65-F5344CB8AC3E}">
        <p14:creationId xmlns:p14="http://schemas.microsoft.com/office/powerpoint/2010/main" val="14192729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34</a:t>
            </a:fld>
            <a:endParaRPr lang="en-US"/>
          </a:p>
        </p:txBody>
      </p:sp>
    </p:spTree>
    <p:extLst>
      <p:ext uri="{BB962C8B-B14F-4D97-AF65-F5344CB8AC3E}">
        <p14:creationId xmlns:p14="http://schemas.microsoft.com/office/powerpoint/2010/main" val="3072105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5</a:t>
            </a:fld>
            <a:endParaRPr lang="en-US"/>
          </a:p>
        </p:txBody>
      </p:sp>
    </p:spTree>
    <p:extLst>
      <p:ext uri="{BB962C8B-B14F-4D97-AF65-F5344CB8AC3E}">
        <p14:creationId xmlns:p14="http://schemas.microsoft.com/office/powerpoint/2010/main" val="32597998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35</a:t>
            </a:fld>
            <a:endParaRPr lang="en-US"/>
          </a:p>
        </p:txBody>
      </p:sp>
    </p:spTree>
    <p:extLst>
      <p:ext uri="{BB962C8B-B14F-4D97-AF65-F5344CB8AC3E}">
        <p14:creationId xmlns:p14="http://schemas.microsoft.com/office/powerpoint/2010/main" val="10154445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36</a:t>
            </a:fld>
            <a:endParaRPr lang="en-US"/>
          </a:p>
        </p:txBody>
      </p:sp>
    </p:spTree>
    <p:extLst>
      <p:ext uri="{BB962C8B-B14F-4D97-AF65-F5344CB8AC3E}">
        <p14:creationId xmlns:p14="http://schemas.microsoft.com/office/powerpoint/2010/main" val="9731816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37</a:t>
            </a:fld>
            <a:endParaRPr lang="en-US"/>
          </a:p>
        </p:txBody>
      </p:sp>
    </p:spTree>
    <p:extLst>
      <p:ext uri="{BB962C8B-B14F-4D97-AF65-F5344CB8AC3E}">
        <p14:creationId xmlns:p14="http://schemas.microsoft.com/office/powerpoint/2010/main" val="27195637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38</a:t>
            </a:fld>
            <a:endParaRPr lang="en-US"/>
          </a:p>
        </p:txBody>
      </p:sp>
    </p:spTree>
    <p:extLst>
      <p:ext uri="{BB962C8B-B14F-4D97-AF65-F5344CB8AC3E}">
        <p14:creationId xmlns:p14="http://schemas.microsoft.com/office/powerpoint/2010/main" val="232920256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39</a:t>
            </a:fld>
            <a:endParaRPr lang="en-US"/>
          </a:p>
        </p:txBody>
      </p:sp>
    </p:spTree>
    <p:extLst>
      <p:ext uri="{BB962C8B-B14F-4D97-AF65-F5344CB8AC3E}">
        <p14:creationId xmlns:p14="http://schemas.microsoft.com/office/powerpoint/2010/main" val="38935152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40</a:t>
            </a:fld>
            <a:endParaRPr lang="en-US"/>
          </a:p>
        </p:txBody>
      </p:sp>
    </p:spTree>
    <p:extLst>
      <p:ext uri="{BB962C8B-B14F-4D97-AF65-F5344CB8AC3E}">
        <p14:creationId xmlns:p14="http://schemas.microsoft.com/office/powerpoint/2010/main" val="195170529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41</a:t>
            </a:fld>
            <a:endParaRPr lang="en-US"/>
          </a:p>
        </p:txBody>
      </p:sp>
    </p:spTree>
    <p:extLst>
      <p:ext uri="{BB962C8B-B14F-4D97-AF65-F5344CB8AC3E}">
        <p14:creationId xmlns:p14="http://schemas.microsoft.com/office/powerpoint/2010/main" val="405611038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42</a:t>
            </a:fld>
            <a:endParaRPr lang="en-US"/>
          </a:p>
        </p:txBody>
      </p:sp>
    </p:spTree>
    <p:extLst>
      <p:ext uri="{BB962C8B-B14F-4D97-AF65-F5344CB8AC3E}">
        <p14:creationId xmlns:p14="http://schemas.microsoft.com/office/powerpoint/2010/main" val="331809896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43</a:t>
            </a:fld>
            <a:endParaRPr lang="en-US"/>
          </a:p>
        </p:txBody>
      </p:sp>
    </p:spTree>
    <p:extLst>
      <p:ext uri="{BB962C8B-B14F-4D97-AF65-F5344CB8AC3E}">
        <p14:creationId xmlns:p14="http://schemas.microsoft.com/office/powerpoint/2010/main" val="284672199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45</a:t>
            </a:fld>
            <a:endParaRPr lang="en-US"/>
          </a:p>
        </p:txBody>
      </p:sp>
    </p:spTree>
    <p:extLst>
      <p:ext uri="{BB962C8B-B14F-4D97-AF65-F5344CB8AC3E}">
        <p14:creationId xmlns:p14="http://schemas.microsoft.com/office/powerpoint/2010/main" val="4066369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6</a:t>
            </a:fld>
            <a:endParaRPr lang="en-US"/>
          </a:p>
        </p:txBody>
      </p:sp>
    </p:spTree>
    <p:extLst>
      <p:ext uri="{BB962C8B-B14F-4D97-AF65-F5344CB8AC3E}">
        <p14:creationId xmlns:p14="http://schemas.microsoft.com/office/powerpoint/2010/main" val="120114088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46</a:t>
            </a:fld>
            <a:endParaRPr lang="en-US"/>
          </a:p>
        </p:txBody>
      </p:sp>
    </p:spTree>
    <p:extLst>
      <p:ext uri="{BB962C8B-B14F-4D97-AF65-F5344CB8AC3E}">
        <p14:creationId xmlns:p14="http://schemas.microsoft.com/office/powerpoint/2010/main" val="14776087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7</a:t>
            </a:fld>
            <a:endParaRPr lang="en-US"/>
          </a:p>
        </p:txBody>
      </p:sp>
    </p:spTree>
    <p:extLst>
      <p:ext uri="{BB962C8B-B14F-4D97-AF65-F5344CB8AC3E}">
        <p14:creationId xmlns:p14="http://schemas.microsoft.com/office/powerpoint/2010/main" val="2770332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8</a:t>
            </a:fld>
            <a:endParaRPr lang="en-US"/>
          </a:p>
        </p:txBody>
      </p:sp>
    </p:spTree>
    <p:extLst>
      <p:ext uri="{BB962C8B-B14F-4D97-AF65-F5344CB8AC3E}">
        <p14:creationId xmlns:p14="http://schemas.microsoft.com/office/powerpoint/2010/main" val="22530981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9</a:t>
            </a:fld>
            <a:endParaRPr lang="en-US"/>
          </a:p>
        </p:txBody>
      </p:sp>
    </p:spTree>
    <p:extLst>
      <p:ext uri="{BB962C8B-B14F-4D97-AF65-F5344CB8AC3E}">
        <p14:creationId xmlns:p14="http://schemas.microsoft.com/office/powerpoint/2010/main" val="41025764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10</a:t>
            </a:fld>
            <a:endParaRPr lang="en-US"/>
          </a:p>
        </p:txBody>
      </p:sp>
    </p:spTree>
    <p:extLst>
      <p:ext uri="{BB962C8B-B14F-4D97-AF65-F5344CB8AC3E}">
        <p14:creationId xmlns:p14="http://schemas.microsoft.com/office/powerpoint/2010/main" val="5590828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11</a:t>
            </a:fld>
            <a:endParaRPr lang="en-US"/>
          </a:p>
        </p:txBody>
      </p:sp>
    </p:spTree>
    <p:extLst>
      <p:ext uri="{BB962C8B-B14F-4D97-AF65-F5344CB8AC3E}">
        <p14:creationId xmlns:p14="http://schemas.microsoft.com/office/powerpoint/2010/main" val="5300242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78AB5A5-581C-4AC5-9A7A-7B9A2E6D0C32}" type="datetimeFigureOut">
              <a:rPr lang="en-US" smtClean="0"/>
              <a:pPr/>
              <a:t>4/15/2013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8AB5A5-581C-4AC5-9A7A-7B9A2E6D0C32}" type="datetimeFigureOut">
              <a:rPr lang="en-US" smtClean="0"/>
              <a:pPr/>
              <a:t>4/15/2013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8AB5A5-581C-4AC5-9A7A-7B9A2E6D0C32}" type="datetimeFigureOut">
              <a:rPr lang="en-US" smtClean="0"/>
              <a:pPr/>
              <a:t>4/15/2013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8AB5A5-581C-4AC5-9A7A-7B9A2E6D0C32}" type="datetimeFigureOut">
              <a:rPr lang="en-US" smtClean="0"/>
              <a:pPr/>
              <a:t>4/15/2013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8AB5A5-581C-4AC5-9A7A-7B9A2E6D0C32}" type="datetimeFigureOut">
              <a:rPr lang="en-US" smtClean="0"/>
              <a:pPr/>
              <a:t>4/15/2013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8AB5A5-581C-4AC5-9A7A-7B9A2E6D0C32}" type="datetimeFigureOut">
              <a:rPr lang="en-US" smtClean="0"/>
              <a:pPr/>
              <a:t>4/15/2013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8AB5A5-581C-4AC5-9A7A-7B9A2E6D0C32}" type="datetimeFigureOut">
              <a:rPr lang="en-US" smtClean="0"/>
              <a:pPr/>
              <a:t>4/15/2013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78AB5A5-581C-4AC5-9A7A-7B9A2E6D0C32}" type="datetimeFigureOut">
              <a:rPr lang="en-US" smtClean="0"/>
              <a:pPr/>
              <a:t>4/15/2013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8AB5A5-581C-4AC5-9A7A-7B9A2E6D0C32}" type="datetimeFigureOut">
              <a:rPr lang="en-US" smtClean="0"/>
              <a:pPr/>
              <a:t>4/15/2013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8AB5A5-581C-4AC5-9A7A-7B9A2E6D0C32}" type="datetimeFigureOut">
              <a:rPr lang="en-US" smtClean="0"/>
              <a:pPr/>
              <a:t>4/15/2013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8AB5A5-581C-4AC5-9A7A-7B9A2E6D0C32}" type="datetimeFigureOut">
              <a:rPr lang="en-US" smtClean="0"/>
              <a:pPr/>
              <a:t>4/15/2013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8AB5A5-581C-4AC5-9A7A-7B9A2E6D0C32}" type="datetimeFigureOut">
              <a:rPr lang="en-US" smtClean="0"/>
              <a:pPr/>
              <a:t>4/15/2013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2EB903-DFBC-4CD7-8174-F2FDDEBEDDA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4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4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52400" y="-304800"/>
            <a:ext cx="4267200" cy="1470025"/>
          </a:xfrm>
        </p:spPr>
        <p:txBody>
          <a:bodyPr/>
          <a:lstStyle/>
          <a:p>
            <a:pPr eaLnBrk="1" hangingPunct="1"/>
            <a:r>
              <a:rPr lang="en-US" sz="6600" b="1" dirty="0" smtClean="0">
                <a:solidFill>
                  <a:srgbClr val="FF3300"/>
                </a:solidFill>
              </a:rPr>
              <a:t>Jeremiah</a:t>
            </a:r>
          </a:p>
        </p:txBody>
      </p:sp>
      <p:pic>
        <p:nvPicPr>
          <p:cNvPr id="2051" name="Picture 4"/>
          <p:cNvPicPr>
            <a:picLocks noChangeAspect="1" noChangeArrowheads="1"/>
          </p:cNvPicPr>
          <p:nvPr/>
        </p:nvPicPr>
        <p:blipFill>
          <a:blip r:embed="rId2" cstate="print"/>
          <a:srcRect t="17392" r="1442" b="1450"/>
          <a:stretch>
            <a:fillRect/>
          </a:stretch>
        </p:blipFill>
        <p:spPr bwMode="auto">
          <a:xfrm>
            <a:off x="457200" y="2362200"/>
            <a:ext cx="3581400" cy="4267200"/>
          </a:xfrm>
          <a:prstGeom prst="rect">
            <a:avLst/>
          </a:prstGeom>
          <a:noFill/>
          <a:ln w="9525">
            <a:noFill/>
            <a:miter lim="800000"/>
            <a:headEnd/>
            <a:tailEnd/>
          </a:ln>
        </p:spPr>
      </p:pic>
      <p:sp>
        <p:nvSpPr>
          <p:cNvPr id="5" name="Rectangle 2"/>
          <p:cNvSpPr txBox="1">
            <a:spLocks noChangeArrowheads="1"/>
          </p:cNvSpPr>
          <p:nvPr/>
        </p:nvSpPr>
        <p:spPr bwMode="auto">
          <a:xfrm>
            <a:off x="76200" y="838200"/>
            <a:ext cx="4191000" cy="1447800"/>
          </a:xfrm>
          <a:prstGeom prst="rect">
            <a:avLst/>
          </a:prstGeom>
          <a:noFill/>
          <a:ln w="9525">
            <a:noFill/>
            <a:miter lim="800000"/>
            <a:headEnd/>
            <a:tailEnd/>
          </a:ln>
        </p:spPr>
        <p:txBody>
          <a:bodyPr anchor="ctr"/>
          <a:lstStyle/>
          <a:p>
            <a:pPr algn="ctr">
              <a:lnSpc>
                <a:spcPts val="4800"/>
              </a:lnSpc>
              <a:defRPr/>
            </a:pPr>
            <a:r>
              <a:rPr lang="en-US" sz="4400" b="1" kern="0" dirty="0" smtClean="0">
                <a:solidFill>
                  <a:srgbClr val="0000CC"/>
                </a:solidFill>
                <a:latin typeface="Comic Sans MS" pitchFamily="66" charset="0"/>
                <a:ea typeface="+mj-ea"/>
                <a:cs typeface="+mj-cs"/>
              </a:rPr>
              <a:t>Change before the end begins</a:t>
            </a:r>
            <a:endParaRPr lang="en-US" sz="4400" b="1" kern="0" dirty="0">
              <a:solidFill>
                <a:srgbClr val="0000CC"/>
              </a:solidFill>
              <a:latin typeface="Comic Sans MS" pitchFamily="66" charset="0"/>
              <a:ea typeface="+mj-ea"/>
              <a:cs typeface="+mj-cs"/>
            </a:endParaRPr>
          </a:p>
        </p:txBody>
      </p:sp>
      <p:sp>
        <p:nvSpPr>
          <p:cNvPr id="7" name="Rectangle 2"/>
          <p:cNvSpPr txBox="1">
            <a:spLocks noChangeArrowheads="1"/>
          </p:cNvSpPr>
          <p:nvPr/>
        </p:nvSpPr>
        <p:spPr bwMode="auto">
          <a:xfrm>
            <a:off x="4419600" y="3581400"/>
            <a:ext cx="4343400" cy="2819400"/>
          </a:xfrm>
          <a:prstGeom prst="rect">
            <a:avLst/>
          </a:prstGeom>
          <a:noFill/>
          <a:ln w="9525">
            <a:noFill/>
            <a:miter lim="800000"/>
            <a:headEnd/>
            <a:tailEnd/>
          </a:ln>
        </p:spPr>
        <p:txBody>
          <a:bodyPr anchor="ctr"/>
          <a:lstStyle/>
          <a:p>
            <a:pPr algn="ctr">
              <a:lnSpc>
                <a:spcPts val="4800"/>
              </a:lnSpc>
              <a:defRPr/>
            </a:pPr>
            <a:r>
              <a:rPr lang="en-US" sz="4400" b="1" kern="0" dirty="0" smtClean="0">
                <a:solidFill>
                  <a:srgbClr val="00B050"/>
                </a:solidFill>
                <a:latin typeface="Comic Sans MS" pitchFamily="66" charset="0"/>
                <a:ea typeface="+mj-ea"/>
                <a:cs typeface="+mj-cs"/>
              </a:rPr>
              <a:t>Class 6 Zedekiah: the king without a backbone</a:t>
            </a:r>
            <a:endParaRPr lang="en-US" sz="4400" b="1" kern="0" dirty="0">
              <a:solidFill>
                <a:srgbClr val="00B050"/>
              </a:solidFill>
              <a:latin typeface="Comic Sans MS" pitchFamily="66" charset="0"/>
              <a:ea typeface="+mj-ea"/>
              <a:cs typeface="+mj-cs"/>
            </a:endParaRPr>
          </a:p>
        </p:txBody>
      </p:sp>
      <p:pic>
        <p:nvPicPr>
          <p:cNvPr id="94210" name="Picture 2" descr="https://encrypted-tbn0.gstatic.com/images?q=tbn:ANd9GcSJKoEBCWIEuuptyFCWPH6Xfna7vKvIQM2NvbTQAxgiNoCNcqMNzw"/>
          <p:cNvPicPr>
            <a:picLocks noChangeAspect="1" noChangeArrowheads="1"/>
          </p:cNvPicPr>
          <p:nvPr/>
        </p:nvPicPr>
        <p:blipFill>
          <a:blip r:embed="rId3" cstate="print"/>
          <a:srcRect l="3678" r="4368" b="9155"/>
          <a:stretch>
            <a:fillRect/>
          </a:stretch>
        </p:blipFill>
        <p:spPr bwMode="auto">
          <a:xfrm>
            <a:off x="4572000" y="381000"/>
            <a:ext cx="4221892" cy="31242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0" y="0"/>
            <a:ext cx="6934200" cy="1143000"/>
          </a:xfrm>
        </p:spPr>
        <p:txBody>
          <a:bodyPr/>
          <a:lstStyle/>
          <a:p>
            <a:pPr eaLnBrk="1" hangingPunct="1"/>
            <a:r>
              <a:rPr lang="en-US" sz="4000" b="1" dirty="0" smtClean="0">
                <a:solidFill>
                  <a:srgbClr val="FF0000"/>
                </a:solidFill>
              </a:rPr>
              <a:t>Jer 29: Letter to the Captives</a:t>
            </a:r>
          </a:p>
        </p:txBody>
      </p:sp>
      <p:sp>
        <p:nvSpPr>
          <p:cNvPr id="4099" name="Rectangle 3"/>
          <p:cNvSpPr>
            <a:spLocks noGrp="1" noChangeArrowheads="1"/>
          </p:cNvSpPr>
          <p:nvPr>
            <p:ph type="body" idx="1"/>
          </p:nvPr>
        </p:nvSpPr>
        <p:spPr>
          <a:xfrm>
            <a:off x="381000" y="990600"/>
            <a:ext cx="8382000" cy="4114800"/>
          </a:xfrm>
        </p:spPr>
        <p:txBody>
          <a:bodyPr>
            <a:normAutofit fontScale="85000" lnSpcReduction="20000"/>
          </a:bodyPr>
          <a:lstStyle/>
          <a:p>
            <a:pPr eaLnBrk="1" hangingPunct="1">
              <a:lnSpc>
                <a:spcPct val="90000"/>
              </a:lnSpc>
              <a:buNone/>
            </a:pPr>
            <a:r>
              <a:rPr lang="en-US" b="1" dirty="0" smtClean="0">
                <a:solidFill>
                  <a:srgbClr val="0000CC"/>
                </a:solidFill>
              </a:rPr>
              <a:t>Zedekiah probably sent a delegation </a:t>
            </a:r>
            <a:r>
              <a:rPr lang="en-US" dirty="0" smtClean="0"/>
              <a:t>to                                assure Nebuchadnezzar he would not rebel</a:t>
            </a:r>
          </a:p>
          <a:p>
            <a:pPr eaLnBrk="1" hangingPunct="1">
              <a:lnSpc>
                <a:spcPct val="90000"/>
              </a:lnSpc>
              <a:buNone/>
            </a:pPr>
            <a:r>
              <a:rPr lang="en-US" b="1" dirty="0" smtClean="0">
                <a:solidFill>
                  <a:srgbClr val="0000CC"/>
                </a:solidFill>
              </a:rPr>
              <a:t>Jeremiah uses this occasion to send                                       encouraging letter </a:t>
            </a:r>
            <a:r>
              <a:rPr lang="en-US" dirty="0" smtClean="0"/>
              <a:t>to the Good Figs</a:t>
            </a:r>
          </a:p>
          <a:p>
            <a:pPr lvl="1">
              <a:lnSpc>
                <a:spcPct val="90000"/>
              </a:lnSpc>
              <a:buNone/>
            </a:pPr>
            <a:r>
              <a:rPr lang="en-US" b="1" dirty="0" smtClean="0">
                <a:solidFill>
                  <a:srgbClr val="0000CC"/>
                </a:solidFill>
              </a:rPr>
              <a:t>V.5</a:t>
            </a:r>
            <a:r>
              <a:rPr lang="en-US" dirty="0" smtClean="0"/>
              <a:t>  build houses &amp; live in them, plant gardens                           &amp; then eat the fruit</a:t>
            </a:r>
          </a:p>
          <a:p>
            <a:pPr lvl="1">
              <a:lnSpc>
                <a:spcPct val="90000"/>
              </a:lnSpc>
              <a:buNone/>
            </a:pPr>
            <a:r>
              <a:rPr lang="en-US" b="1" dirty="0" smtClean="0">
                <a:solidFill>
                  <a:srgbClr val="0000CC"/>
                </a:solidFill>
              </a:rPr>
              <a:t>V.6 </a:t>
            </a:r>
            <a:r>
              <a:rPr lang="en-US" dirty="0" smtClean="0"/>
              <a:t> take wives &amp; have kids</a:t>
            </a:r>
          </a:p>
          <a:p>
            <a:pPr lvl="1">
              <a:lnSpc>
                <a:spcPct val="90000"/>
              </a:lnSpc>
              <a:buNone/>
            </a:pPr>
            <a:r>
              <a:rPr lang="en-US" dirty="0" smtClean="0"/>
              <a:t>All involve many years </a:t>
            </a:r>
            <a:r>
              <a:rPr lang="en-US" dirty="0" smtClean="0">
                <a:sym typeface="Wingdings" pitchFamily="2" charset="2"/>
              </a:rPr>
              <a:t> long captivity</a:t>
            </a:r>
            <a:endParaRPr lang="en-US" dirty="0" smtClean="0"/>
          </a:p>
          <a:p>
            <a:pPr eaLnBrk="1" hangingPunct="1">
              <a:lnSpc>
                <a:spcPct val="90000"/>
              </a:lnSpc>
              <a:buNone/>
            </a:pPr>
            <a:r>
              <a:rPr lang="en-US" b="1" dirty="0" smtClean="0">
                <a:solidFill>
                  <a:srgbClr val="0000CC"/>
                </a:solidFill>
              </a:rPr>
              <a:t>V.8</a:t>
            </a:r>
            <a:r>
              <a:rPr lang="en-US" dirty="0" smtClean="0"/>
              <a:t>  False prophets in Babylon: claimed the captivity would be short (like </a:t>
            </a:r>
            <a:r>
              <a:rPr lang="en-US" b="1" dirty="0" err="1" smtClean="0">
                <a:solidFill>
                  <a:srgbClr val="C00000"/>
                </a:solidFill>
              </a:rPr>
              <a:t>Hananiah</a:t>
            </a:r>
            <a:r>
              <a:rPr lang="en-US" dirty="0" smtClean="0"/>
              <a:t>)</a:t>
            </a:r>
          </a:p>
          <a:p>
            <a:pPr eaLnBrk="1" hangingPunct="1">
              <a:lnSpc>
                <a:spcPct val="90000"/>
              </a:lnSpc>
              <a:buNone/>
            </a:pPr>
            <a:r>
              <a:rPr lang="en-US" b="1" dirty="0" smtClean="0">
                <a:solidFill>
                  <a:srgbClr val="0000CC"/>
                </a:solidFill>
              </a:rPr>
              <a:t>V.10</a:t>
            </a:r>
            <a:r>
              <a:rPr lang="en-US" dirty="0" smtClean="0"/>
              <a:t>  70 years…then I will cause you to return</a:t>
            </a:r>
          </a:p>
          <a:p>
            <a:pPr lvl="1">
              <a:lnSpc>
                <a:spcPct val="90000"/>
              </a:lnSpc>
            </a:pPr>
            <a:r>
              <a:rPr lang="en-US" dirty="0" smtClean="0"/>
              <a:t>“thoughts of peace”  &amp;   “future &amp; a hope”</a:t>
            </a:r>
          </a:p>
          <a:p>
            <a:pPr eaLnBrk="1" hangingPunct="1">
              <a:lnSpc>
                <a:spcPct val="90000"/>
              </a:lnSpc>
            </a:pPr>
            <a:endParaRPr lang="en-US" dirty="0" smtClean="0"/>
          </a:p>
        </p:txBody>
      </p:sp>
      <p:sp>
        <p:nvSpPr>
          <p:cNvPr id="4100" name="Text Box 5"/>
          <p:cNvSpPr txBox="1">
            <a:spLocks noChangeArrowheads="1"/>
          </p:cNvSpPr>
          <p:nvPr/>
        </p:nvSpPr>
        <p:spPr bwMode="auto">
          <a:xfrm>
            <a:off x="457200" y="5288340"/>
            <a:ext cx="8229600" cy="1569660"/>
          </a:xfrm>
          <a:prstGeom prst="rect">
            <a:avLst/>
          </a:prstGeom>
          <a:noFill/>
          <a:ln w="9525">
            <a:noFill/>
            <a:miter lim="800000"/>
            <a:headEnd/>
            <a:tailEnd/>
          </a:ln>
        </p:spPr>
        <p:txBody>
          <a:bodyPr>
            <a:spAutoFit/>
          </a:bodyPr>
          <a:lstStyle/>
          <a:p>
            <a:pPr algn="ctr">
              <a:spcBef>
                <a:spcPct val="50000"/>
              </a:spcBef>
            </a:pPr>
            <a:r>
              <a:rPr lang="en-US" sz="3200" b="1" dirty="0" smtClean="0">
                <a:solidFill>
                  <a:srgbClr val="00B050"/>
                </a:solidFill>
                <a:latin typeface="Comic Sans MS" pitchFamily="66" charset="0"/>
              </a:rPr>
              <a:t>God wants us to have “hope, future, peace”, but it only comes when we search for him with all our hearts</a:t>
            </a:r>
            <a:endParaRPr lang="en-US" sz="3200" b="1" dirty="0">
              <a:solidFill>
                <a:srgbClr val="00B050"/>
              </a:solidFill>
              <a:latin typeface="Comic Sans MS" pitchFamily="66" charset="0"/>
            </a:endParaRPr>
          </a:p>
        </p:txBody>
      </p:sp>
      <p:pic>
        <p:nvPicPr>
          <p:cNvPr id="69634" name="Picture 2" descr="https://encrypted-tbn0.google.com/images?q=tbn:ANd9GcTB93A35UmQLabe14ZddlngMtCZlRVGmGqOotdoP5Ntee6v1SmF6A"/>
          <p:cNvPicPr>
            <a:picLocks noChangeAspect="1" noChangeArrowheads="1"/>
          </p:cNvPicPr>
          <p:nvPr/>
        </p:nvPicPr>
        <p:blipFill>
          <a:blip r:embed="rId3" cstate="print"/>
          <a:srcRect/>
          <a:stretch>
            <a:fillRect/>
          </a:stretch>
        </p:blipFill>
        <p:spPr bwMode="auto">
          <a:xfrm>
            <a:off x="6927494" y="0"/>
            <a:ext cx="2216506" cy="27432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0"/>
            <a:ext cx="8229600" cy="1143000"/>
          </a:xfrm>
        </p:spPr>
        <p:txBody>
          <a:bodyPr/>
          <a:lstStyle/>
          <a:p>
            <a:pPr eaLnBrk="1" hangingPunct="1"/>
            <a:r>
              <a:rPr lang="en-US" sz="4000" b="1" dirty="0" smtClean="0">
                <a:solidFill>
                  <a:srgbClr val="FF0000"/>
                </a:solidFill>
              </a:rPr>
              <a:t>Jeremiah 29: Letter to the Captives</a:t>
            </a:r>
          </a:p>
        </p:txBody>
      </p:sp>
      <p:sp>
        <p:nvSpPr>
          <p:cNvPr id="4099" name="Rectangle 3"/>
          <p:cNvSpPr>
            <a:spLocks noGrp="1" noChangeArrowheads="1"/>
          </p:cNvSpPr>
          <p:nvPr>
            <p:ph type="body" idx="1"/>
          </p:nvPr>
        </p:nvSpPr>
        <p:spPr>
          <a:xfrm>
            <a:off x="304800" y="914400"/>
            <a:ext cx="8534400" cy="4648200"/>
          </a:xfrm>
        </p:spPr>
        <p:txBody>
          <a:bodyPr>
            <a:normAutofit fontScale="85000" lnSpcReduction="20000"/>
          </a:bodyPr>
          <a:lstStyle/>
          <a:p>
            <a:pPr eaLnBrk="1" hangingPunct="1">
              <a:lnSpc>
                <a:spcPct val="90000"/>
              </a:lnSpc>
              <a:buNone/>
            </a:pPr>
            <a:r>
              <a:rPr lang="en-US" b="1" dirty="0" smtClean="0">
                <a:solidFill>
                  <a:srgbClr val="0000CC"/>
                </a:solidFill>
              </a:rPr>
              <a:t>V.15</a:t>
            </a:r>
            <a:r>
              <a:rPr lang="en-US" dirty="0" smtClean="0"/>
              <a:t> False prophets: like </a:t>
            </a:r>
            <a:r>
              <a:rPr lang="en-US" b="1" dirty="0" smtClean="0">
                <a:solidFill>
                  <a:srgbClr val="C00000"/>
                </a:solidFill>
              </a:rPr>
              <a:t>Ahab</a:t>
            </a:r>
            <a:r>
              <a:rPr lang="en-US" dirty="0" smtClean="0"/>
              <a:t> &amp; </a:t>
            </a:r>
            <a:r>
              <a:rPr lang="en-US" b="1" dirty="0" smtClean="0">
                <a:solidFill>
                  <a:srgbClr val="C00000"/>
                </a:solidFill>
              </a:rPr>
              <a:t>Zedekiah</a:t>
            </a:r>
            <a:r>
              <a:rPr lang="en-US" dirty="0" smtClean="0"/>
              <a:t> (v.21) &amp; </a:t>
            </a:r>
            <a:r>
              <a:rPr lang="en-US" b="1" dirty="0" err="1" smtClean="0">
                <a:solidFill>
                  <a:srgbClr val="C00000"/>
                </a:solidFill>
              </a:rPr>
              <a:t>Shemaiah</a:t>
            </a:r>
            <a:r>
              <a:rPr lang="en-US" dirty="0" smtClean="0"/>
              <a:t> (v.24)</a:t>
            </a:r>
          </a:p>
          <a:p>
            <a:pPr eaLnBrk="1" hangingPunct="1">
              <a:lnSpc>
                <a:spcPct val="90000"/>
              </a:lnSpc>
              <a:buNone/>
            </a:pPr>
            <a:r>
              <a:rPr lang="en-US" b="1" dirty="0" smtClean="0">
                <a:solidFill>
                  <a:srgbClr val="0000CC"/>
                </a:solidFill>
              </a:rPr>
              <a:t>V.16-32</a:t>
            </a:r>
            <a:r>
              <a:rPr lang="en-US" dirty="0" smtClean="0"/>
              <a:t>  Jeremiah tries to counter the work of the false prophets</a:t>
            </a:r>
          </a:p>
          <a:p>
            <a:pPr eaLnBrk="1" hangingPunct="1">
              <a:lnSpc>
                <a:spcPct val="90000"/>
              </a:lnSpc>
              <a:buNone/>
            </a:pPr>
            <a:r>
              <a:rPr lang="en-US" b="1" dirty="0" smtClean="0">
                <a:solidFill>
                  <a:srgbClr val="0000CC"/>
                </a:solidFill>
              </a:rPr>
              <a:t>V.21</a:t>
            </a:r>
            <a:r>
              <a:rPr lang="en-US" dirty="0" smtClean="0"/>
              <a:t>  </a:t>
            </a:r>
            <a:r>
              <a:rPr lang="en-US" b="1" dirty="0" smtClean="0">
                <a:solidFill>
                  <a:srgbClr val="C00000"/>
                </a:solidFill>
              </a:rPr>
              <a:t>Zedekiah</a:t>
            </a:r>
            <a:r>
              <a:rPr lang="en-US" dirty="0" smtClean="0"/>
              <a:t> = Jeremiah’s cousin</a:t>
            </a:r>
          </a:p>
          <a:p>
            <a:pPr lvl="1">
              <a:lnSpc>
                <a:spcPct val="90000"/>
              </a:lnSpc>
              <a:buNone/>
            </a:pPr>
            <a:r>
              <a:rPr lang="en-US" dirty="0" smtClean="0"/>
              <a:t>Neb will punish them, maybe by influence of Daniel</a:t>
            </a:r>
          </a:p>
          <a:p>
            <a:pPr eaLnBrk="1" hangingPunct="1">
              <a:lnSpc>
                <a:spcPct val="90000"/>
              </a:lnSpc>
              <a:buNone/>
            </a:pPr>
            <a:r>
              <a:rPr lang="en-US" b="1" dirty="0" smtClean="0">
                <a:solidFill>
                  <a:srgbClr val="0000CC"/>
                </a:solidFill>
              </a:rPr>
              <a:t>V.22</a:t>
            </a:r>
            <a:r>
              <a:rPr lang="en-US" dirty="0" smtClean="0"/>
              <a:t> “roasted in fire” – like Daniel’s 3 friends!</a:t>
            </a:r>
          </a:p>
          <a:p>
            <a:pPr eaLnBrk="1" hangingPunct="1">
              <a:lnSpc>
                <a:spcPct val="90000"/>
              </a:lnSpc>
              <a:buNone/>
            </a:pPr>
            <a:r>
              <a:rPr lang="en-US" b="1" dirty="0" smtClean="0">
                <a:solidFill>
                  <a:srgbClr val="0000CC"/>
                </a:solidFill>
              </a:rPr>
              <a:t>V.24</a:t>
            </a:r>
            <a:r>
              <a:rPr lang="en-US" dirty="0" smtClean="0"/>
              <a:t>  </a:t>
            </a:r>
            <a:r>
              <a:rPr lang="en-US" b="1" dirty="0" err="1" smtClean="0">
                <a:solidFill>
                  <a:srgbClr val="C00000"/>
                </a:solidFill>
              </a:rPr>
              <a:t>Shemaiah</a:t>
            </a:r>
            <a:r>
              <a:rPr lang="en-US" dirty="0" smtClean="0"/>
              <a:t>:  sent letters to priests in Jerusalem to motivate them to silence Jeremiah because of his message</a:t>
            </a:r>
          </a:p>
          <a:p>
            <a:pPr eaLnBrk="1" hangingPunct="1">
              <a:lnSpc>
                <a:spcPct val="90000"/>
              </a:lnSpc>
              <a:buNone/>
            </a:pPr>
            <a:r>
              <a:rPr lang="en-US" b="1" dirty="0" smtClean="0">
                <a:solidFill>
                  <a:srgbClr val="0000CC"/>
                </a:solidFill>
              </a:rPr>
              <a:t>V.31-32</a:t>
            </a:r>
            <a:r>
              <a:rPr lang="en-US" dirty="0" smtClean="0"/>
              <a:t>  </a:t>
            </a:r>
            <a:r>
              <a:rPr lang="en-US" b="1" dirty="0" err="1" smtClean="0">
                <a:solidFill>
                  <a:srgbClr val="C00000"/>
                </a:solidFill>
              </a:rPr>
              <a:t>Shemaiah</a:t>
            </a:r>
            <a:r>
              <a:rPr lang="en-US" dirty="0" smtClean="0"/>
              <a:t> “caused you to trust in a lie”</a:t>
            </a:r>
          </a:p>
          <a:p>
            <a:pPr lvl="1">
              <a:lnSpc>
                <a:spcPct val="90000"/>
              </a:lnSpc>
            </a:pPr>
            <a:r>
              <a:rPr lang="en-US" dirty="0" smtClean="0"/>
              <a:t>Punishment:  </a:t>
            </a:r>
            <a:r>
              <a:rPr lang="en-US" b="1" dirty="0" err="1" smtClean="0">
                <a:solidFill>
                  <a:srgbClr val="C00000"/>
                </a:solidFill>
              </a:rPr>
              <a:t>Shemaiah</a:t>
            </a:r>
            <a:r>
              <a:rPr lang="en-US" dirty="0" smtClean="0"/>
              <a:t> himself &amp; his family – they won’t see the good God will do for Israel</a:t>
            </a:r>
          </a:p>
        </p:txBody>
      </p:sp>
      <p:sp>
        <p:nvSpPr>
          <p:cNvPr id="4100" name="Text Box 5"/>
          <p:cNvSpPr txBox="1">
            <a:spLocks noChangeArrowheads="1"/>
          </p:cNvSpPr>
          <p:nvPr/>
        </p:nvSpPr>
        <p:spPr bwMode="auto">
          <a:xfrm>
            <a:off x="533400" y="5288340"/>
            <a:ext cx="8229600" cy="1569660"/>
          </a:xfrm>
          <a:prstGeom prst="rect">
            <a:avLst/>
          </a:prstGeom>
          <a:noFill/>
          <a:ln w="9525">
            <a:noFill/>
            <a:miter lim="800000"/>
            <a:headEnd/>
            <a:tailEnd/>
          </a:ln>
        </p:spPr>
        <p:txBody>
          <a:bodyPr>
            <a:spAutoFit/>
          </a:bodyPr>
          <a:lstStyle/>
          <a:p>
            <a:pPr algn="ctr">
              <a:spcBef>
                <a:spcPct val="50000"/>
              </a:spcBef>
            </a:pPr>
            <a:r>
              <a:rPr lang="en-US" sz="3200" b="1" dirty="0" smtClean="0">
                <a:solidFill>
                  <a:srgbClr val="00B050"/>
                </a:solidFill>
                <a:latin typeface="Comic Sans MS" pitchFamily="66" charset="0"/>
              </a:rPr>
              <a:t>Mistakes we make can have a bad impact on our families!  We must present the Truth of God’s word.</a:t>
            </a:r>
            <a:endParaRPr lang="en-US" sz="3200" b="1" dirty="0">
              <a:solidFill>
                <a:srgbClr val="00B050"/>
              </a:solidFill>
              <a:latin typeface="Comic Sans MS" pitchFamily="66" charset="0"/>
            </a:endParaRPr>
          </a:p>
        </p:txBody>
      </p:sp>
      <p:pic>
        <p:nvPicPr>
          <p:cNvPr id="55298" name="Picture 2" descr="https://encrypted-tbn3.gstatic.com/images?q=tbn:ANd9GcTGDYjkvOvu7RmN84zDUYS1AGUr_rMRPAPltTbTf0Ml8Cfrqv1Dow"/>
          <p:cNvPicPr>
            <a:picLocks noChangeAspect="1" noChangeArrowheads="1"/>
          </p:cNvPicPr>
          <p:nvPr/>
        </p:nvPicPr>
        <p:blipFill>
          <a:blip r:embed="rId3" cstate="print"/>
          <a:srcRect/>
          <a:stretch>
            <a:fillRect/>
          </a:stretch>
        </p:blipFill>
        <p:spPr bwMode="auto">
          <a:xfrm>
            <a:off x="7239000" y="1981200"/>
            <a:ext cx="1752600" cy="1312759"/>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0"/>
            <a:ext cx="9158514" cy="68580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457200" y="609600"/>
            <a:ext cx="8229600" cy="914400"/>
          </a:xfrm>
        </p:spPr>
        <p:txBody>
          <a:bodyPr>
            <a:noAutofit/>
          </a:bodyPr>
          <a:lstStyle/>
          <a:p>
            <a:r>
              <a:rPr lang="en-US" sz="4800" b="1" dirty="0" smtClean="0">
                <a:solidFill>
                  <a:srgbClr val="663300"/>
                </a:solidFill>
                <a:latin typeface="Comic Sans MS" pitchFamily="66" charset="0"/>
              </a:rPr>
              <a:t>Jeremiah 51:59-64</a:t>
            </a:r>
          </a:p>
        </p:txBody>
      </p:sp>
      <p:sp>
        <p:nvSpPr>
          <p:cNvPr id="4099" name="Rectangle 3"/>
          <p:cNvSpPr>
            <a:spLocks noGrp="1" noChangeArrowheads="1"/>
          </p:cNvSpPr>
          <p:nvPr>
            <p:ph type="body" idx="1"/>
          </p:nvPr>
        </p:nvSpPr>
        <p:spPr>
          <a:xfrm>
            <a:off x="990600" y="1447800"/>
            <a:ext cx="7162800" cy="4648200"/>
          </a:xfrm>
        </p:spPr>
        <p:txBody>
          <a:bodyPr>
            <a:normAutofit fontScale="70000" lnSpcReduction="20000"/>
          </a:bodyPr>
          <a:lstStyle/>
          <a:p>
            <a:pPr marL="0" indent="231775">
              <a:buNone/>
            </a:pPr>
            <a:r>
              <a:rPr lang="en-US" dirty="0" smtClean="0"/>
              <a:t>59 The word which Jeremiah the prophet commanded Seraiah the son of </a:t>
            </a:r>
            <a:r>
              <a:rPr lang="en-US" dirty="0" err="1" smtClean="0"/>
              <a:t>Neriah</a:t>
            </a:r>
            <a:r>
              <a:rPr lang="en-US" dirty="0" smtClean="0"/>
              <a:t>, the son of </a:t>
            </a:r>
            <a:r>
              <a:rPr lang="en-US" dirty="0" err="1" smtClean="0"/>
              <a:t>Mahseiah</a:t>
            </a:r>
            <a:r>
              <a:rPr lang="en-US" dirty="0" smtClean="0"/>
              <a:t>, </a:t>
            </a:r>
            <a:r>
              <a:rPr lang="en-US" b="1" dirty="0" smtClean="0">
                <a:solidFill>
                  <a:srgbClr val="0000CC"/>
                </a:solidFill>
              </a:rPr>
              <a:t>when he went with Zedekiah the king of Judah to Babylon in the fourth year of his reign. </a:t>
            </a:r>
            <a:r>
              <a:rPr lang="en-US" dirty="0" smtClean="0"/>
              <a:t>And </a:t>
            </a:r>
            <a:r>
              <a:rPr lang="en-US" b="1" dirty="0" smtClean="0">
                <a:solidFill>
                  <a:srgbClr val="0000CC"/>
                </a:solidFill>
              </a:rPr>
              <a:t>Seraiah was the quartermaster</a:t>
            </a:r>
            <a:r>
              <a:rPr lang="en-US" dirty="0" smtClean="0"/>
              <a:t>. 60 So Jeremiah wrote in a book all the evil that would come upon Babylon, all these words that are written against Babylon. </a:t>
            </a:r>
          </a:p>
          <a:p>
            <a:pPr marL="0" indent="231775">
              <a:buNone/>
            </a:pPr>
            <a:r>
              <a:rPr lang="en-US" dirty="0" smtClean="0"/>
              <a:t>61 </a:t>
            </a:r>
            <a:r>
              <a:rPr lang="en-US" b="1" dirty="0" smtClean="0">
                <a:solidFill>
                  <a:srgbClr val="0000CC"/>
                </a:solidFill>
              </a:rPr>
              <a:t>And Jeremiah said to Seraiah, "When you arrive in Babylon and see it, and read all these words,</a:t>
            </a:r>
            <a:r>
              <a:rPr lang="en-US" dirty="0" smtClean="0"/>
              <a:t> 62 then you shall say, 'O Lord, You have spoken against this place to cut it off, so that none shall remain in it, neither man nor beast, but it shall be desolate forever.' 63 </a:t>
            </a:r>
            <a:r>
              <a:rPr lang="en-US" b="1" dirty="0" smtClean="0">
                <a:solidFill>
                  <a:srgbClr val="0000CC"/>
                </a:solidFill>
              </a:rPr>
              <a:t>Now it shall be, when you have finished reading this book, that you shall tie a stone to it and throw it out into the Euphrates. 64 Then you shall say, 'Thus Babylon shall sink and not rise </a:t>
            </a:r>
            <a:r>
              <a:rPr lang="en-US" dirty="0" smtClean="0"/>
              <a:t>from the catastrophe that I will bring upon her. And they shall be weary.'"</a:t>
            </a:r>
          </a:p>
          <a:p>
            <a:pPr marL="0" indent="231775">
              <a:buNone/>
            </a:pPr>
            <a:endParaRPr lang="en-US" dirty="0" smtClean="0"/>
          </a:p>
        </p:txBody>
      </p:sp>
      <p:sp>
        <p:nvSpPr>
          <p:cNvPr id="4100" name="Text Box 5"/>
          <p:cNvSpPr txBox="1">
            <a:spLocks noChangeArrowheads="1"/>
          </p:cNvSpPr>
          <p:nvPr/>
        </p:nvSpPr>
        <p:spPr bwMode="auto">
          <a:xfrm>
            <a:off x="533400" y="0"/>
            <a:ext cx="8229600" cy="523220"/>
          </a:xfrm>
          <a:prstGeom prst="rect">
            <a:avLst/>
          </a:prstGeom>
          <a:noFill/>
          <a:ln w="9525">
            <a:noFill/>
            <a:miter lim="800000"/>
            <a:headEnd/>
            <a:tailEnd/>
          </a:ln>
        </p:spPr>
        <p:txBody>
          <a:bodyPr>
            <a:spAutoFit/>
          </a:bodyPr>
          <a:lstStyle/>
          <a:p>
            <a:pPr algn="ctr">
              <a:spcBef>
                <a:spcPct val="50000"/>
              </a:spcBef>
            </a:pPr>
            <a:r>
              <a:rPr lang="en-US" sz="2800" b="1" dirty="0" smtClean="0">
                <a:solidFill>
                  <a:srgbClr val="FF0000"/>
                </a:solidFill>
                <a:latin typeface="Comic Sans MS" pitchFamily="66" charset="0"/>
              </a:rPr>
              <a:t>Message sent with Seraiah</a:t>
            </a:r>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81000" y="228600"/>
            <a:ext cx="6096000" cy="1143000"/>
          </a:xfrm>
        </p:spPr>
        <p:txBody>
          <a:bodyPr>
            <a:normAutofit fontScale="90000"/>
          </a:bodyPr>
          <a:lstStyle/>
          <a:p>
            <a:pPr eaLnBrk="1" hangingPunct="1"/>
            <a:r>
              <a:rPr lang="en-US" sz="4000" b="1" dirty="0" smtClean="0">
                <a:solidFill>
                  <a:srgbClr val="FF0000"/>
                </a:solidFill>
              </a:rPr>
              <a:t>Jeremiah 51:59-64  Message sent with Seraiah</a:t>
            </a:r>
          </a:p>
        </p:txBody>
      </p:sp>
      <p:sp>
        <p:nvSpPr>
          <p:cNvPr id="4099" name="Rectangle 3"/>
          <p:cNvSpPr>
            <a:spLocks noGrp="1" noChangeArrowheads="1"/>
          </p:cNvSpPr>
          <p:nvPr>
            <p:ph type="body" idx="1"/>
          </p:nvPr>
        </p:nvSpPr>
        <p:spPr>
          <a:xfrm>
            <a:off x="381000" y="1447800"/>
            <a:ext cx="7543800" cy="1219200"/>
          </a:xfrm>
        </p:spPr>
        <p:txBody>
          <a:bodyPr/>
          <a:lstStyle/>
          <a:p>
            <a:pPr eaLnBrk="1" hangingPunct="1">
              <a:lnSpc>
                <a:spcPct val="90000"/>
              </a:lnSpc>
              <a:buNone/>
            </a:pPr>
            <a:r>
              <a:rPr lang="en-US" b="1" dirty="0" smtClean="0">
                <a:solidFill>
                  <a:srgbClr val="0000CC"/>
                </a:solidFill>
              </a:rPr>
              <a:t>V.59 </a:t>
            </a:r>
            <a:r>
              <a:rPr lang="en-US" dirty="0" smtClean="0"/>
              <a:t> Seraiah is Baruch’s brother (45:1)</a:t>
            </a:r>
          </a:p>
          <a:p>
            <a:pPr eaLnBrk="1" hangingPunct="1">
              <a:lnSpc>
                <a:spcPct val="90000"/>
              </a:lnSpc>
            </a:pPr>
            <a:endParaRPr lang="en-US" dirty="0" smtClean="0"/>
          </a:p>
          <a:p>
            <a:pPr eaLnBrk="1" hangingPunct="1">
              <a:lnSpc>
                <a:spcPct val="90000"/>
              </a:lnSpc>
            </a:pPr>
            <a:endParaRPr lang="en-US" dirty="0" smtClean="0"/>
          </a:p>
          <a:p>
            <a:pPr eaLnBrk="1" hangingPunct="1">
              <a:lnSpc>
                <a:spcPct val="90000"/>
              </a:lnSpc>
            </a:pPr>
            <a:endParaRPr lang="en-US" dirty="0" smtClean="0"/>
          </a:p>
        </p:txBody>
      </p:sp>
      <p:pic>
        <p:nvPicPr>
          <p:cNvPr id="65538" name="Picture 2" descr="https://encrypted-tbn3.google.com/images?q=tbn:ANd9GcRs4hGirN6FvUsTGpo1oR4BqbALhK2FlIn1IfV2h7wyaN8E51o2JA"/>
          <p:cNvPicPr>
            <a:picLocks noChangeAspect="1" noChangeArrowheads="1"/>
          </p:cNvPicPr>
          <p:nvPr/>
        </p:nvPicPr>
        <p:blipFill>
          <a:blip r:embed="rId3" cstate="print"/>
          <a:srcRect t="17778"/>
          <a:stretch>
            <a:fillRect/>
          </a:stretch>
        </p:blipFill>
        <p:spPr bwMode="auto">
          <a:xfrm>
            <a:off x="6910173" y="152400"/>
            <a:ext cx="1989780" cy="2362200"/>
          </a:xfrm>
          <a:prstGeom prst="rect">
            <a:avLst/>
          </a:prstGeom>
          <a:noFill/>
        </p:spPr>
      </p:pic>
      <p:pic>
        <p:nvPicPr>
          <p:cNvPr id="53250" name="Picture 2" descr="https://encrypted-tbn1.gstatic.com/images?q=tbn:ANd9GcSXiLJqKiJu9Gx2DYaoqr82Oq22sWuzfQ6mLoCcYUfpxUFVsSLmhA"/>
          <p:cNvPicPr>
            <a:picLocks noChangeAspect="1" noChangeArrowheads="1"/>
          </p:cNvPicPr>
          <p:nvPr/>
        </p:nvPicPr>
        <p:blipFill>
          <a:blip r:embed="rId4" cstate="print"/>
          <a:srcRect l="1923" t="6065" r="1923" b="6361"/>
          <a:stretch>
            <a:fillRect/>
          </a:stretch>
        </p:blipFill>
        <p:spPr bwMode="auto">
          <a:xfrm>
            <a:off x="381000" y="2362200"/>
            <a:ext cx="3192162" cy="2362200"/>
          </a:xfrm>
          <a:prstGeom prst="rect">
            <a:avLst/>
          </a:prstGeom>
          <a:noFill/>
        </p:spPr>
      </p:pic>
      <p:sp>
        <p:nvSpPr>
          <p:cNvPr id="7" name="Rectangle 6"/>
          <p:cNvSpPr/>
          <p:nvPr/>
        </p:nvSpPr>
        <p:spPr>
          <a:xfrm>
            <a:off x="3810000" y="2590800"/>
            <a:ext cx="5029200" cy="1865126"/>
          </a:xfrm>
          <a:prstGeom prst="rect">
            <a:avLst/>
          </a:prstGeom>
        </p:spPr>
        <p:txBody>
          <a:bodyPr wrap="square">
            <a:spAutoFit/>
          </a:bodyPr>
          <a:lstStyle/>
          <a:p>
            <a:pPr algn="ctr">
              <a:lnSpc>
                <a:spcPct val="90000"/>
              </a:lnSpc>
            </a:pPr>
            <a:r>
              <a:rPr lang="en-US" sz="3200" b="1" dirty="0" smtClean="0">
                <a:solidFill>
                  <a:srgbClr val="0000CC"/>
                </a:solidFill>
              </a:rPr>
              <a:t>Nebuchadnezzar probably wanted to question Zedekiah himself </a:t>
            </a:r>
            <a:r>
              <a:rPr lang="en-US" sz="3200" dirty="0" smtClean="0"/>
              <a:t>about the meeting he held back in 27:3</a:t>
            </a:r>
          </a:p>
        </p:txBody>
      </p:sp>
      <p:sp>
        <p:nvSpPr>
          <p:cNvPr id="8" name="Rectangle 7"/>
          <p:cNvSpPr/>
          <p:nvPr/>
        </p:nvSpPr>
        <p:spPr>
          <a:xfrm>
            <a:off x="381000" y="5029200"/>
            <a:ext cx="8382000" cy="1532727"/>
          </a:xfrm>
          <a:prstGeom prst="rect">
            <a:avLst/>
          </a:prstGeom>
        </p:spPr>
        <p:txBody>
          <a:bodyPr wrap="square">
            <a:spAutoFit/>
          </a:bodyPr>
          <a:lstStyle/>
          <a:p>
            <a:pPr algn="ctr">
              <a:lnSpc>
                <a:spcPct val="90000"/>
              </a:lnSpc>
            </a:pPr>
            <a:r>
              <a:rPr lang="en-US" sz="2600" b="1" dirty="0" smtClean="0">
                <a:solidFill>
                  <a:srgbClr val="00B050"/>
                </a:solidFill>
                <a:latin typeface="Comic Sans MS" pitchFamily="66" charset="0"/>
              </a:rPr>
              <a:t>2 </a:t>
            </a:r>
            <a:r>
              <a:rPr lang="en-US" sz="2600" b="1" dirty="0" err="1" smtClean="0">
                <a:solidFill>
                  <a:srgbClr val="00B050"/>
                </a:solidFill>
                <a:latin typeface="Comic Sans MS" pitchFamily="66" charset="0"/>
              </a:rPr>
              <a:t>Chr</a:t>
            </a:r>
            <a:r>
              <a:rPr lang="en-US" sz="2600" b="1" dirty="0" smtClean="0">
                <a:solidFill>
                  <a:srgbClr val="00B050"/>
                </a:solidFill>
                <a:latin typeface="Comic Sans MS" pitchFamily="66" charset="0"/>
              </a:rPr>
              <a:t> 36:13 says Zedekiah had to swear an oath to God that he would not rebel.  In Ezek 17 he is held responsible for breaking that oath to God and his covenant with Nebuchadnezzar</a:t>
            </a:r>
            <a:endParaRPr lang="en-US" sz="2600" dirty="0" smtClean="0">
              <a:solidFill>
                <a:srgbClr val="00B050"/>
              </a:solidFill>
              <a:latin typeface="Comic Sans MS" pitchFamily="66" charset="0"/>
            </a:endParaRPr>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endParaRPr lang="en-US" smtClean="0"/>
          </a:p>
        </p:txBody>
      </p:sp>
      <p:pic>
        <p:nvPicPr>
          <p:cNvPr id="7172" name="Picture 4" descr="Jeremiah's Family Tree (no notes)"/>
          <p:cNvPicPr>
            <a:picLocks noChangeAspect="1" noChangeArrowheads="1"/>
          </p:cNvPicPr>
          <p:nvPr/>
        </p:nvPicPr>
        <p:blipFill>
          <a:blip r:embed="rId2" cstate="print"/>
          <a:srcRect/>
          <a:stretch>
            <a:fillRect/>
          </a:stretch>
        </p:blipFill>
        <p:spPr bwMode="auto">
          <a:xfrm>
            <a:off x="0" y="228600"/>
            <a:ext cx="9144000" cy="5248275"/>
          </a:xfrm>
          <a:prstGeom prst="rect">
            <a:avLst/>
          </a:prstGeom>
          <a:noFill/>
          <a:ln w="9525">
            <a:noFill/>
            <a:miter lim="800000"/>
            <a:headEnd/>
            <a:tailEnd/>
          </a:ln>
        </p:spPr>
      </p:pic>
      <p:sp>
        <p:nvSpPr>
          <p:cNvPr id="22533" name="Oval 5"/>
          <p:cNvSpPr>
            <a:spLocks noChangeArrowheads="1"/>
          </p:cNvSpPr>
          <p:nvPr/>
        </p:nvSpPr>
        <p:spPr bwMode="auto">
          <a:xfrm>
            <a:off x="1066800" y="2667000"/>
            <a:ext cx="1143000" cy="762000"/>
          </a:xfrm>
          <a:prstGeom prst="ellipse">
            <a:avLst/>
          </a:prstGeom>
          <a:noFill/>
          <a:ln w="57150">
            <a:solidFill>
              <a:srgbClr val="FF3300"/>
            </a:solidFill>
            <a:round/>
            <a:headEnd/>
            <a:tailEnd/>
          </a:ln>
        </p:spPr>
        <p:txBody>
          <a:bodyPr wrap="none" anchor="ctr"/>
          <a:lstStyle/>
          <a:p>
            <a:endParaRPr lang="en-US"/>
          </a:p>
        </p:txBody>
      </p:sp>
      <p:sp>
        <p:nvSpPr>
          <p:cNvPr id="6" name="Rectangle 2"/>
          <p:cNvSpPr txBox="1">
            <a:spLocks noChangeArrowheads="1"/>
          </p:cNvSpPr>
          <p:nvPr/>
        </p:nvSpPr>
        <p:spPr bwMode="auto">
          <a:xfrm>
            <a:off x="228600" y="0"/>
            <a:ext cx="8610600" cy="838200"/>
          </a:xfrm>
          <a:prstGeom prst="rect">
            <a:avLst/>
          </a:prstGeom>
          <a:solidFill>
            <a:schemeClr val="bg1"/>
          </a:solidFill>
          <a:ln w="9525">
            <a:noFill/>
            <a:miter lim="800000"/>
            <a:headEnd/>
            <a:tailEnd/>
          </a:ln>
        </p:spPr>
        <p:txBody>
          <a:bodyPr anchor="ctr"/>
          <a:lstStyle/>
          <a:p>
            <a:pPr algn="ctr">
              <a:defRPr/>
            </a:pPr>
            <a:r>
              <a:rPr lang="en-US" sz="3400" b="1" kern="0" dirty="0">
                <a:solidFill>
                  <a:srgbClr val="FF0000"/>
                </a:solidFill>
                <a:latin typeface="Comic Sans MS" pitchFamily="66" charset="0"/>
                <a:ea typeface="+mj-ea"/>
                <a:cs typeface="+mj-cs"/>
              </a:rPr>
              <a:t>The Family of Jeremiah </a:t>
            </a:r>
            <a:r>
              <a:rPr lang="en-US" sz="2400" b="1" kern="0" dirty="0">
                <a:solidFill>
                  <a:srgbClr val="0000CC"/>
                </a:solidFill>
                <a:latin typeface="Comic Sans MS" pitchFamily="66" charset="0"/>
                <a:ea typeface="+mj-ea"/>
                <a:cs typeface="+mj-cs"/>
              </a:rPr>
              <a:t>(priests of </a:t>
            </a:r>
            <a:r>
              <a:rPr lang="en-US" sz="2400" b="1" kern="0" dirty="0" err="1">
                <a:solidFill>
                  <a:srgbClr val="0000CC"/>
                </a:solidFill>
                <a:latin typeface="Comic Sans MS" pitchFamily="66" charset="0"/>
                <a:ea typeface="+mj-ea"/>
                <a:cs typeface="+mj-cs"/>
              </a:rPr>
              <a:t>Anathoth</a:t>
            </a:r>
            <a:r>
              <a:rPr lang="en-US" sz="2400" b="1" kern="0" dirty="0">
                <a:solidFill>
                  <a:srgbClr val="0000CC"/>
                </a:solidFill>
                <a:latin typeface="Comic Sans MS" pitchFamily="66" charset="0"/>
                <a:ea typeface="+mj-ea"/>
                <a:cs typeface="+mj-cs"/>
              </a:rPr>
              <a:t>)</a:t>
            </a:r>
            <a:endParaRPr lang="en-US" sz="3400" b="1" kern="0" dirty="0">
              <a:solidFill>
                <a:srgbClr val="0000CC"/>
              </a:solidFill>
              <a:latin typeface="Comic Sans MS" pitchFamily="66" charset="0"/>
              <a:ea typeface="+mj-ea"/>
              <a:cs typeface="+mj-cs"/>
            </a:endParaRPr>
          </a:p>
        </p:txBody>
      </p:sp>
      <p:sp>
        <p:nvSpPr>
          <p:cNvPr id="8" name="Content Placeholder 2"/>
          <p:cNvSpPr txBox="1">
            <a:spLocks/>
          </p:cNvSpPr>
          <p:nvPr/>
        </p:nvSpPr>
        <p:spPr bwMode="auto">
          <a:xfrm>
            <a:off x="1600200" y="5410200"/>
            <a:ext cx="7315200" cy="990600"/>
          </a:xfrm>
          <a:prstGeom prst="rect">
            <a:avLst/>
          </a:prstGeom>
          <a:noFill/>
          <a:ln w="9525">
            <a:noFill/>
            <a:miter lim="800000"/>
            <a:headEnd/>
            <a:tailEnd/>
          </a:ln>
        </p:spPr>
        <p:txBody>
          <a:bodyPr/>
          <a:lstStyle/>
          <a:p>
            <a:pPr algn="ctr" eaLnBrk="0" hangingPunct="0">
              <a:spcBef>
                <a:spcPct val="20000"/>
              </a:spcBef>
              <a:defRPr/>
            </a:pPr>
            <a:r>
              <a:rPr lang="en-US" sz="2800" b="1" kern="0" dirty="0" smtClean="0">
                <a:solidFill>
                  <a:srgbClr val="00B050"/>
                </a:solidFill>
                <a:latin typeface="Comic Sans MS" pitchFamily="66" charset="0"/>
                <a:cs typeface="+mn-cs"/>
              </a:rPr>
              <a:t>Seraiah </a:t>
            </a:r>
            <a:r>
              <a:rPr lang="en-US" sz="2800" b="1" kern="0" dirty="0" smtClean="0">
                <a:solidFill>
                  <a:srgbClr val="00B050"/>
                </a:solidFill>
                <a:latin typeface="Comic Sans MS" pitchFamily="66" charset="0"/>
                <a:cs typeface="+mn-cs"/>
              </a:rPr>
              <a:t>was quartermaster of Jerusalem &amp; Baruch was his brother</a:t>
            </a:r>
            <a:endParaRPr lang="en-US" sz="2800" b="1" kern="0" dirty="0">
              <a:solidFill>
                <a:srgbClr val="00B050"/>
              </a:solidFill>
              <a:latin typeface="Comic Sans MS" pitchFamily="66" charset="0"/>
              <a:cs typeface="+mn-cs"/>
            </a:endParaRPr>
          </a:p>
        </p:txBody>
      </p:sp>
      <p:sp>
        <p:nvSpPr>
          <p:cNvPr id="10" name="Oval 5"/>
          <p:cNvSpPr>
            <a:spLocks noChangeArrowheads="1"/>
          </p:cNvSpPr>
          <p:nvPr/>
        </p:nvSpPr>
        <p:spPr bwMode="auto">
          <a:xfrm>
            <a:off x="3124200" y="3352800"/>
            <a:ext cx="1143000" cy="762000"/>
          </a:xfrm>
          <a:prstGeom prst="ellipse">
            <a:avLst/>
          </a:prstGeom>
          <a:noFill/>
          <a:ln w="57150">
            <a:solidFill>
              <a:srgbClr val="7030A0"/>
            </a:solidFill>
            <a:round/>
            <a:headEnd/>
            <a:tailEnd/>
          </a:ln>
        </p:spPr>
        <p:txBody>
          <a:bodyPr wrap="none" anchor="ctr"/>
          <a:lstStyle/>
          <a:p>
            <a:endParaRPr lang="en-US"/>
          </a:p>
        </p:txBody>
      </p:sp>
      <p:sp>
        <p:nvSpPr>
          <p:cNvPr id="11" name="Rounded Rectangle 10"/>
          <p:cNvSpPr/>
          <p:nvPr/>
        </p:nvSpPr>
        <p:spPr>
          <a:xfrm>
            <a:off x="2133600" y="3505200"/>
            <a:ext cx="914400" cy="457200"/>
          </a:xfrm>
          <a:prstGeom prst="round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2"/>
          <p:cNvSpPr txBox="1">
            <a:spLocks/>
          </p:cNvSpPr>
          <p:nvPr/>
        </p:nvSpPr>
        <p:spPr bwMode="auto">
          <a:xfrm>
            <a:off x="1905000" y="4191000"/>
            <a:ext cx="3657600" cy="914400"/>
          </a:xfrm>
          <a:prstGeom prst="rect">
            <a:avLst/>
          </a:prstGeom>
          <a:noFill/>
          <a:ln w="9525">
            <a:noFill/>
            <a:miter lim="800000"/>
            <a:headEnd/>
            <a:tailEnd/>
          </a:ln>
        </p:spPr>
        <p:txBody>
          <a:bodyPr/>
          <a:lstStyle/>
          <a:p>
            <a:pPr algn="ctr" eaLnBrk="0" hangingPunct="0">
              <a:spcBef>
                <a:spcPct val="20000"/>
              </a:spcBef>
              <a:defRPr/>
            </a:pPr>
            <a:r>
              <a:rPr lang="en-US" sz="2400" b="1" kern="0" dirty="0" smtClean="0">
                <a:solidFill>
                  <a:srgbClr val="7030A0"/>
                </a:solidFill>
                <a:latin typeface="Comic Sans MS" pitchFamily="66" charset="0"/>
              </a:rPr>
              <a:t>Baruch wrote many of Jeremiah’s prophecies</a:t>
            </a:r>
            <a:r>
              <a:rPr lang="en-US" sz="2400" b="1" kern="0" dirty="0" smtClean="0">
                <a:solidFill>
                  <a:srgbClr val="7030A0"/>
                </a:solidFill>
                <a:latin typeface="Comic Sans MS" pitchFamily="66" charset="0"/>
                <a:cs typeface="+mn-cs"/>
              </a:rPr>
              <a:t>.</a:t>
            </a:r>
            <a:endParaRPr lang="en-US" sz="2400" b="1" kern="0" dirty="0">
              <a:solidFill>
                <a:srgbClr val="7030A0"/>
              </a:solidFill>
              <a:latin typeface="Comic Sans MS" pitchFamily="66" charset="0"/>
              <a:cs typeface="+mn-cs"/>
            </a:endParaRPr>
          </a:p>
        </p:txBody>
      </p:sp>
      <p:sp>
        <p:nvSpPr>
          <p:cNvPr id="13" name="Content Placeholder 2"/>
          <p:cNvSpPr txBox="1">
            <a:spLocks/>
          </p:cNvSpPr>
          <p:nvPr/>
        </p:nvSpPr>
        <p:spPr bwMode="auto">
          <a:xfrm>
            <a:off x="4191000" y="762000"/>
            <a:ext cx="4953000" cy="990600"/>
          </a:xfrm>
          <a:prstGeom prst="rect">
            <a:avLst/>
          </a:prstGeom>
          <a:noFill/>
          <a:ln w="9525">
            <a:noFill/>
            <a:miter lim="800000"/>
            <a:headEnd/>
            <a:tailEnd/>
          </a:ln>
        </p:spPr>
        <p:txBody>
          <a:bodyPr/>
          <a:lstStyle/>
          <a:p>
            <a:pPr algn="ctr" eaLnBrk="0" hangingPunct="0">
              <a:spcBef>
                <a:spcPct val="20000"/>
              </a:spcBef>
              <a:defRPr/>
            </a:pPr>
            <a:r>
              <a:rPr lang="en-US" sz="2800" b="1" kern="0" dirty="0" smtClean="0">
                <a:solidFill>
                  <a:srgbClr val="00B0F0"/>
                </a:solidFill>
                <a:latin typeface="Comic Sans MS" pitchFamily="66" charset="0"/>
                <a:cs typeface="+mn-cs"/>
              </a:rPr>
              <a:t>Some family members supported Jeremiah</a:t>
            </a:r>
            <a:endParaRPr lang="en-US" sz="2800" b="1" kern="0" dirty="0">
              <a:solidFill>
                <a:srgbClr val="00B0F0"/>
              </a:solidFill>
              <a:latin typeface="Comic Sans MS" pitchFamily="66" charset="0"/>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81000" y="228600"/>
            <a:ext cx="6096000" cy="1143000"/>
          </a:xfrm>
        </p:spPr>
        <p:txBody>
          <a:bodyPr>
            <a:normAutofit fontScale="90000"/>
          </a:bodyPr>
          <a:lstStyle/>
          <a:p>
            <a:pPr eaLnBrk="1" hangingPunct="1"/>
            <a:r>
              <a:rPr lang="en-US" sz="4000" b="1" dirty="0" smtClean="0">
                <a:solidFill>
                  <a:srgbClr val="FF0000"/>
                </a:solidFill>
              </a:rPr>
              <a:t>Jeremiah 51:59-64  Message sent with Seraiah</a:t>
            </a:r>
          </a:p>
        </p:txBody>
      </p:sp>
      <p:sp>
        <p:nvSpPr>
          <p:cNvPr id="4099" name="Rectangle 3"/>
          <p:cNvSpPr>
            <a:spLocks noGrp="1" noChangeArrowheads="1"/>
          </p:cNvSpPr>
          <p:nvPr>
            <p:ph type="body" idx="1"/>
          </p:nvPr>
        </p:nvSpPr>
        <p:spPr>
          <a:xfrm>
            <a:off x="228600" y="1600200"/>
            <a:ext cx="8458200" cy="4343400"/>
          </a:xfrm>
        </p:spPr>
        <p:txBody>
          <a:bodyPr/>
          <a:lstStyle/>
          <a:p>
            <a:pPr eaLnBrk="1" hangingPunct="1">
              <a:lnSpc>
                <a:spcPct val="90000"/>
              </a:lnSpc>
            </a:pPr>
            <a:r>
              <a:rPr lang="en-US" b="1" dirty="0" smtClean="0">
                <a:solidFill>
                  <a:srgbClr val="0000CC"/>
                </a:solidFill>
              </a:rPr>
              <a:t>V.59 </a:t>
            </a:r>
            <a:r>
              <a:rPr lang="en-US" dirty="0" smtClean="0"/>
              <a:t> Seraiah is Baruch’s brother (45:1)</a:t>
            </a:r>
          </a:p>
          <a:p>
            <a:pPr eaLnBrk="1" hangingPunct="1">
              <a:lnSpc>
                <a:spcPct val="90000"/>
              </a:lnSpc>
            </a:pPr>
            <a:r>
              <a:rPr lang="en-US" b="1" dirty="0" smtClean="0">
                <a:solidFill>
                  <a:srgbClr val="0000CC"/>
                </a:solidFill>
              </a:rPr>
              <a:t>Nebuchadnezzar probably wanted to question Zedekiah himself </a:t>
            </a:r>
            <a:r>
              <a:rPr lang="en-US" dirty="0" smtClean="0"/>
              <a:t>about the meeting he held back in 27:3</a:t>
            </a:r>
          </a:p>
          <a:p>
            <a:pPr eaLnBrk="1" hangingPunct="1">
              <a:lnSpc>
                <a:spcPct val="90000"/>
              </a:lnSpc>
            </a:pPr>
            <a:r>
              <a:rPr lang="en-US" b="1" dirty="0" smtClean="0">
                <a:solidFill>
                  <a:srgbClr val="0000CC"/>
                </a:solidFill>
              </a:rPr>
              <a:t>Captives would have been encouraged </a:t>
            </a:r>
            <a:r>
              <a:rPr lang="en-US" dirty="0" smtClean="0"/>
              <a:t>to hear of Babylon’s eventual destruction (like Rev 18:20-21)</a:t>
            </a:r>
          </a:p>
          <a:p>
            <a:pPr eaLnBrk="1" hangingPunct="1">
              <a:lnSpc>
                <a:spcPct val="90000"/>
              </a:lnSpc>
            </a:pPr>
            <a:endParaRPr lang="en-US" dirty="0" smtClean="0"/>
          </a:p>
          <a:p>
            <a:pPr eaLnBrk="1" hangingPunct="1">
              <a:lnSpc>
                <a:spcPct val="90000"/>
              </a:lnSpc>
            </a:pPr>
            <a:endParaRPr lang="en-US" dirty="0" smtClean="0"/>
          </a:p>
          <a:p>
            <a:pPr eaLnBrk="1" hangingPunct="1">
              <a:lnSpc>
                <a:spcPct val="90000"/>
              </a:lnSpc>
            </a:pPr>
            <a:endParaRPr lang="en-US" dirty="0" smtClean="0"/>
          </a:p>
        </p:txBody>
      </p:sp>
      <p:sp>
        <p:nvSpPr>
          <p:cNvPr id="4100" name="Text Box 5"/>
          <p:cNvSpPr txBox="1">
            <a:spLocks noChangeArrowheads="1"/>
          </p:cNvSpPr>
          <p:nvPr/>
        </p:nvSpPr>
        <p:spPr bwMode="auto">
          <a:xfrm>
            <a:off x="1066800" y="4876800"/>
            <a:ext cx="7924800" cy="1754326"/>
          </a:xfrm>
          <a:prstGeom prst="rect">
            <a:avLst/>
          </a:prstGeom>
          <a:noFill/>
          <a:ln w="9525">
            <a:noFill/>
            <a:miter lim="800000"/>
            <a:headEnd/>
            <a:tailEnd/>
          </a:ln>
        </p:spPr>
        <p:txBody>
          <a:bodyPr wrap="square">
            <a:spAutoFit/>
          </a:bodyPr>
          <a:lstStyle/>
          <a:p>
            <a:pPr algn="ctr">
              <a:spcBef>
                <a:spcPct val="50000"/>
              </a:spcBef>
            </a:pPr>
            <a:r>
              <a:rPr lang="en-US" sz="3600" b="1" dirty="0" smtClean="0">
                <a:solidFill>
                  <a:srgbClr val="00B050"/>
                </a:solidFill>
                <a:latin typeface="Comic Sans MS" pitchFamily="66" charset="0"/>
              </a:rPr>
              <a:t>Seraiah tied a stone to the book and threw it into the Euphrates – so shall Babylon sink!</a:t>
            </a:r>
            <a:endParaRPr lang="en-US" sz="3600" b="1" dirty="0">
              <a:solidFill>
                <a:srgbClr val="00B050"/>
              </a:solidFill>
              <a:latin typeface="Comic Sans MS" pitchFamily="66" charset="0"/>
            </a:endParaRPr>
          </a:p>
        </p:txBody>
      </p:sp>
      <p:pic>
        <p:nvPicPr>
          <p:cNvPr id="65538" name="Picture 2" descr="https://encrypted-tbn3.google.com/images?q=tbn:ANd9GcRs4hGirN6FvUsTGpo1oR4BqbALhK2FlIn1IfV2h7wyaN8E51o2JA"/>
          <p:cNvPicPr>
            <a:picLocks noChangeAspect="1" noChangeArrowheads="1"/>
          </p:cNvPicPr>
          <p:nvPr/>
        </p:nvPicPr>
        <p:blipFill>
          <a:blip r:embed="rId3" cstate="print"/>
          <a:srcRect t="17778"/>
          <a:stretch>
            <a:fillRect/>
          </a:stretch>
        </p:blipFill>
        <p:spPr bwMode="auto">
          <a:xfrm>
            <a:off x="7231104" y="152400"/>
            <a:ext cx="1668848" cy="1981200"/>
          </a:xfrm>
          <a:prstGeom prst="rect">
            <a:avLst/>
          </a:prstGeom>
          <a:noFill/>
        </p:spPr>
      </p:pic>
      <p:pic>
        <p:nvPicPr>
          <p:cNvPr id="70658" name="Picture 2" descr="http://images.cdn3.inmagine.com/168nwm/aspireimages/x231/bxp60140.jpg"/>
          <p:cNvPicPr>
            <a:picLocks noChangeAspect="1" noChangeArrowheads="1"/>
          </p:cNvPicPr>
          <p:nvPr/>
        </p:nvPicPr>
        <p:blipFill>
          <a:blip r:embed="rId4" cstate="print"/>
          <a:srcRect/>
          <a:stretch>
            <a:fillRect/>
          </a:stretch>
        </p:blipFill>
        <p:spPr bwMode="auto">
          <a:xfrm>
            <a:off x="0" y="5029200"/>
            <a:ext cx="1295400" cy="16002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28600" y="152400"/>
            <a:ext cx="6096000" cy="1371600"/>
          </a:xfrm>
        </p:spPr>
        <p:txBody>
          <a:bodyPr>
            <a:normAutofit/>
          </a:bodyPr>
          <a:lstStyle/>
          <a:p>
            <a:pPr eaLnBrk="1" hangingPunct="1"/>
            <a:r>
              <a:rPr lang="en-US" sz="4000" b="1" dirty="0" smtClean="0">
                <a:solidFill>
                  <a:srgbClr val="FF0000"/>
                </a:solidFill>
              </a:rPr>
              <a:t>Jer 34:1-7   Babylonians begin the final siege!</a:t>
            </a:r>
          </a:p>
        </p:txBody>
      </p:sp>
      <p:sp>
        <p:nvSpPr>
          <p:cNvPr id="4099" name="Rectangle 3"/>
          <p:cNvSpPr>
            <a:spLocks noGrp="1" noChangeArrowheads="1"/>
          </p:cNvSpPr>
          <p:nvPr>
            <p:ph type="body" idx="1"/>
          </p:nvPr>
        </p:nvSpPr>
        <p:spPr>
          <a:xfrm>
            <a:off x="457200" y="1524000"/>
            <a:ext cx="8153400" cy="3581400"/>
          </a:xfrm>
        </p:spPr>
        <p:txBody>
          <a:bodyPr>
            <a:normAutofit lnSpcReduction="10000"/>
          </a:bodyPr>
          <a:lstStyle/>
          <a:p>
            <a:pPr eaLnBrk="1" hangingPunct="1">
              <a:lnSpc>
                <a:spcPct val="90000"/>
              </a:lnSpc>
            </a:pPr>
            <a:r>
              <a:rPr lang="en-US" b="1" i="1" dirty="0" smtClean="0">
                <a:solidFill>
                  <a:srgbClr val="0000CC"/>
                </a:solidFill>
              </a:rPr>
              <a:t>Zedekiah is clearly told:</a:t>
            </a:r>
          </a:p>
          <a:p>
            <a:pPr lvl="1">
              <a:lnSpc>
                <a:spcPct val="90000"/>
              </a:lnSpc>
            </a:pPr>
            <a:r>
              <a:rPr lang="en-US" b="1" dirty="0" smtClean="0">
                <a:solidFill>
                  <a:srgbClr val="0000CC"/>
                </a:solidFill>
              </a:rPr>
              <a:t> v.2  </a:t>
            </a:r>
            <a:r>
              <a:rPr lang="en-US" dirty="0" smtClean="0"/>
              <a:t>Jerusalem is doomed to be burned!</a:t>
            </a:r>
          </a:p>
          <a:p>
            <a:pPr lvl="1">
              <a:lnSpc>
                <a:spcPct val="90000"/>
              </a:lnSpc>
            </a:pPr>
            <a:r>
              <a:rPr lang="en-US" b="1" dirty="0" smtClean="0">
                <a:solidFill>
                  <a:srgbClr val="0000CC"/>
                </a:solidFill>
              </a:rPr>
              <a:t> v.3  </a:t>
            </a:r>
            <a:r>
              <a:rPr lang="en-US" dirty="0" smtClean="0"/>
              <a:t>You will be captured, your eyes will see the king of Babylon, &amp; then go to Babylon</a:t>
            </a:r>
          </a:p>
          <a:p>
            <a:pPr lvl="1">
              <a:lnSpc>
                <a:spcPct val="90000"/>
              </a:lnSpc>
            </a:pPr>
            <a:r>
              <a:rPr lang="en-US" b="1" dirty="0" smtClean="0">
                <a:solidFill>
                  <a:srgbClr val="0000CC"/>
                </a:solidFill>
              </a:rPr>
              <a:t> v.5  </a:t>
            </a:r>
            <a:r>
              <a:rPr lang="en-US" dirty="0" smtClean="0"/>
              <a:t>You will die in peace &amp; they will burn incense for you</a:t>
            </a:r>
          </a:p>
          <a:p>
            <a:pPr eaLnBrk="1" hangingPunct="1">
              <a:lnSpc>
                <a:spcPct val="90000"/>
              </a:lnSpc>
            </a:pPr>
            <a:r>
              <a:rPr lang="en-US" dirty="0" smtClean="0"/>
              <a:t>Zedekiah may have felt this didn’t sound too bad for him!</a:t>
            </a:r>
          </a:p>
        </p:txBody>
      </p:sp>
      <p:sp>
        <p:nvSpPr>
          <p:cNvPr id="4100" name="Text Box 5"/>
          <p:cNvSpPr txBox="1">
            <a:spLocks noChangeArrowheads="1"/>
          </p:cNvSpPr>
          <p:nvPr/>
        </p:nvSpPr>
        <p:spPr bwMode="auto">
          <a:xfrm>
            <a:off x="457200" y="4953000"/>
            <a:ext cx="8229600" cy="1754326"/>
          </a:xfrm>
          <a:prstGeom prst="rect">
            <a:avLst/>
          </a:prstGeom>
          <a:noFill/>
          <a:ln w="9525">
            <a:noFill/>
            <a:miter lim="800000"/>
            <a:headEnd/>
            <a:tailEnd/>
          </a:ln>
        </p:spPr>
        <p:txBody>
          <a:bodyPr>
            <a:spAutoFit/>
          </a:bodyPr>
          <a:lstStyle/>
          <a:p>
            <a:pPr algn="ctr">
              <a:spcBef>
                <a:spcPct val="50000"/>
              </a:spcBef>
            </a:pPr>
            <a:r>
              <a:rPr lang="en-US" sz="3600" b="1" dirty="0" smtClean="0">
                <a:solidFill>
                  <a:srgbClr val="00B050"/>
                </a:solidFill>
                <a:latin typeface="Comic Sans MS" pitchFamily="66" charset="0"/>
              </a:rPr>
              <a:t>This wasn’t the whole story! Zedekiah didn’t realize he would see his sons die &amp; then be blinded!</a:t>
            </a:r>
            <a:endParaRPr lang="en-US" sz="3600" b="1" dirty="0">
              <a:solidFill>
                <a:srgbClr val="00B050"/>
              </a:solidFill>
              <a:latin typeface="Comic Sans MS" pitchFamily="66" charset="0"/>
            </a:endParaRPr>
          </a:p>
        </p:txBody>
      </p:sp>
      <p:pic>
        <p:nvPicPr>
          <p:cNvPr id="63490" name="Picture 2" descr="https://encrypted-tbn3.google.com/images?q=tbn:ANd9GcThIKWFDL_JZ1HZV3ekRxS4jiyum7yDavs4Ey4MJIgUmp4bX6LE"/>
          <p:cNvPicPr>
            <a:picLocks noChangeAspect="1" noChangeArrowheads="1"/>
          </p:cNvPicPr>
          <p:nvPr/>
        </p:nvPicPr>
        <p:blipFill>
          <a:blip r:embed="rId3" cstate="print"/>
          <a:srcRect/>
          <a:stretch>
            <a:fillRect/>
          </a:stretch>
        </p:blipFill>
        <p:spPr bwMode="auto">
          <a:xfrm>
            <a:off x="6324600" y="228600"/>
            <a:ext cx="2686050" cy="1704976"/>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81000" y="152400"/>
            <a:ext cx="6248400" cy="1371600"/>
          </a:xfrm>
        </p:spPr>
        <p:txBody>
          <a:bodyPr>
            <a:normAutofit fontScale="90000"/>
          </a:bodyPr>
          <a:lstStyle/>
          <a:p>
            <a:pPr eaLnBrk="1" hangingPunct="1"/>
            <a:r>
              <a:rPr lang="en-US" sz="4000" b="1" dirty="0" smtClean="0">
                <a:solidFill>
                  <a:srgbClr val="FF0000"/>
                </a:solidFill>
              </a:rPr>
              <a:t>Jeremiah 37:1-4  Zedekiah asks Jeremiah to Pray for them</a:t>
            </a:r>
          </a:p>
        </p:txBody>
      </p:sp>
      <p:sp>
        <p:nvSpPr>
          <p:cNvPr id="4099" name="Rectangle 3"/>
          <p:cNvSpPr>
            <a:spLocks noGrp="1" noChangeArrowheads="1"/>
          </p:cNvSpPr>
          <p:nvPr>
            <p:ph type="body" idx="1"/>
          </p:nvPr>
        </p:nvSpPr>
        <p:spPr>
          <a:xfrm>
            <a:off x="381000" y="1600200"/>
            <a:ext cx="8458200" cy="3048000"/>
          </a:xfrm>
        </p:spPr>
        <p:txBody>
          <a:bodyPr/>
          <a:lstStyle/>
          <a:p>
            <a:pPr eaLnBrk="1" hangingPunct="1">
              <a:lnSpc>
                <a:spcPct val="90000"/>
              </a:lnSpc>
            </a:pPr>
            <a:r>
              <a:rPr lang="en-US" b="1" dirty="0" smtClean="0">
                <a:solidFill>
                  <a:srgbClr val="0000CC"/>
                </a:solidFill>
              </a:rPr>
              <a:t>V.3</a:t>
            </a:r>
            <a:r>
              <a:rPr lang="en-US" dirty="0" smtClean="0"/>
              <a:t>  </a:t>
            </a:r>
            <a:r>
              <a:rPr lang="en-US" b="1" dirty="0" err="1" smtClean="0">
                <a:solidFill>
                  <a:srgbClr val="0000CC"/>
                </a:solidFill>
              </a:rPr>
              <a:t>Jehucal</a:t>
            </a:r>
            <a:r>
              <a:rPr lang="en-US" dirty="0" smtClean="0"/>
              <a:t> = </a:t>
            </a:r>
            <a:r>
              <a:rPr lang="en-US" dirty="0" err="1" smtClean="0"/>
              <a:t>Hananiah’s</a:t>
            </a:r>
            <a:r>
              <a:rPr lang="en-US" dirty="0" smtClean="0"/>
              <a:t> grandson</a:t>
            </a:r>
          </a:p>
          <a:p>
            <a:pPr lvl="1">
              <a:lnSpc>
                <a:spcPct val="90000"/>
              </a:lnSpc>
            </a:pPr>
            <a:r>
              <a:rPr lang="en-US" dirty="0" smtClean="0">
                <a:solidFill>
                  <a:srgbClr val="0000CC"/>
                </a:solidFill>
              </a:rPr>
              <a:t>Zephaniah</a:t>
            </a:r>
            <a:r>
              <a:rPr lang="en-US" dirty="0" smtClean="0"/>
              <a:t> = Jeremiah’s cousin</a:t>
            </a:r>
          </a:p>
          <a:p>
            <a:pPr eaLnBrk="1" hangingPunct="1">
              <a:lnSpc>
                <a:spcPct val="90000"/>
              </a:lnSpc>
            </a:pPr>
            <a:endParaRPr lang="en-US" dirty="0" smtClean="0"/>
          </a:p>
          <a:p>
            <a:pPr eaLnBrk="1" hangingPunct="1">
              <a:lnSpc>
                <a:spcPct val="90000"/>
              </a:lnSpc>
            </a:pPr>
            <a:endParaRPr lang="en-US" dirty="0" smtClean="0"/>
          </a:p>
        </p:txBody>
      </p:sp>
      <p:pic>
        <p:nvPicPr>
          <p:cNvPr id="61442" name="Picture 2" descr="https://encrypted-tbn3.google.com/images?q=tbn:ANd9GcSEEB_TvthZaw7fccFLaKdY100mIRQb-5dMjwGOer6IvyM7IVx6"/>
          <p:cNvPicPr>
            <a:picLocks noChangeAspect="1" noChangeArrowheads="1"/>
          </p:cNvPicPr>
          <p:nvPr/>
        </p:nvPicPr>
        <p:blipFill>
          <a:blip r:embed="rId3" cstate="print"/>
          <a:srcRect/>
          <a:stretch>
            <a:fillRect/>
          </a:stretch>
        </p:blipFill>
        <p:spPr bwMode="auto">
          <a:xfrm>
            <a:off x="6629400" y="228600"/>
            <a:ext cx="2286000" cy="1504951"/>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0" y="0"/>
            <a:ext cx="9144000" cy="1143000"/>
          </a:xfrm>
        </p:spPr>
        <p:txBody>
          <a:bodyPr>
            <a:normAutofit/>
          </a:bodyPr>
          <a:lstStyle/>
          <a:p>
            <a:pPr eaLnBrk="1" hangingPunct="1"/>
            <a:r>
              <a:rPr lang="en-US" sz="4000" b="1" dirty="0" smtClean="0">
                <a:solidFill>
                  <a:srgbClr val="FF0000"/>
                </a:solidFill>
              </a:rPr>
              <a:t>Some False Prophets Jeremiah dealt with</a:t>
            </a:r>
          </a:p>
        </p:txBody>
      </p:sp>
      <p:sp>
        <p:nvSpPr>
          <p:cNvPr id="4099" name="Rectangle 3"/>
          <p:cNvSpPr>
            <a:spLocks noGrp="1" noChangeArrowheads="1"/>
          </p:cNvSpPr>
          <p:nvPr>
            <p:ph type="body" idx="1"/>
          </p:nvPr>
        </p:nvSpPr>
        <p:spPr>
          <a:xfrm>
            <a:off x="457200" y="1143000"/>
            <a:ext cx="7924800" cy="4343400"/>
          </a:xfrm>
        </p:spPr>
        <p:txBody>
          <a:bodyPr/>
          <a:lstStyle/>
          <a:p>
            <a:pPr eaLnBrk="1" hangingPunct="1">
              <a:lnSpc>
                <a:spcPct val="90000"/>
              </a:lnSpc>
            </a:pPr>
            <a:r>
              <a:rPr lang="en-US" dirty="0" smtClean="0"/>
              <a:t>S</a:t>
            </a:r>
          </a:p>
        </p:txBody>
      </p:sp>
      <p:sp>
        <p:nvSpPr>
          <p:cNvPr id="4100" name="Text Box 5"/>
          <p:cNvSpPr txBox="1">
            <a:spLocks noChangeArrowheads="1"/>
          </p:cNvSpPr>
          <p:nvPr/>
        </p:nvSpPr>
        <p:spPr bwMode="auto">
          <a:xfrm>
            <a:off x="457200" y="5562600"/>
            <a:ext cx="8229600" cy="701675"/>
          </a:xfrm>
          <a:prstGeom prst="rect">
            <a:avLst/>
          </a:prstGeom>
          <a:noFill/>
          <a:ln w="9525">
            <a:noFill/>
            <a:miter lim="800000"/>
            <a:headEnd/>
            <a:tailEnd/>
          </a:ln>
        </p:spPr>
        <p:txBody>
          <a:bodyPr>
            <a:spAutoFit/>
          </a:bodyPr>
          <a:lstStyle/>
          <a:p>
            <a:pPr algn="ctr">
              <a:spcBef>
                <a:spcPct val="50000"/>
              </a:spcBef>
            </a:pPr>
            <a:r>
              <a:rPr lang="en-US" sz="4000" b="1" dirty="0" smtClean="0">
                <a:solidFill>
                  <a:srgbClr val="0000CC"/>
                </a:solidFill>
                <a:latin typeface="Comic Sans MS" pitchFamily="66" charset="0"/>
              </a:rPr>
              <a:t>G</a:t>
            </a:r>
            <a:endParaRPr lang="en-US" sz="4000" b="1" dirty="0">
              <a:solidFill>
                <a:srgbClr val="0000CC"/>
              </a:solidFill>
              <a:latin typeface="Comic Sans MS" pitchFamily="66" charset="0"/>
            </a:endParaRPr>
          </a:p>
        </p:txBody>
      </p:sp>
      <p:pic>
        <p:nvPicPr>
          <p:cNvPr id="47105" name="Picture 1"/>
          <p:cNvPicPr>
            <a:picLocks noChangeAspect="1" noChangeArrowheads="1"/>
          </p:cNvPicPr>
          <p:nvPr/>
        </p:nvPicPr>
        <p:blipFill>
          <a:blip r:embed="rId3" cstate="print"/>
          <a:srcRect l="4167" t="15333" r="28333" b="16000"/>
          <a:stretch>
            <a:fillRect/>
          </a:stretch>
        </p:blipFill>
        <p:spPr bwMode="auto">
          <a:xfrm>
            <a:off x="457200" y="1066800"/>
            <a:ext cx="8305800" cy="5280848"/>
          </a:xfrm>
          <a:prstGeom prst="rect">
            <a:avLst/>
          </a:prstGeom>
          <a:noFill/>
          <a:ln w="9525">
            <a:noFill/>
            <a:miter lim="800000"/>
            <a:headEnd/>
            <a:tailEnd/>
          </a:ln>
        </p:spPr>
      </p:pic>
      <p:sp>
        <p:nvSpPr>
          <p:cNvPr id="6" name="Rectangle 2"/>
          <p:cNvSpPr txBox="1">
            <a:spLocks noChangeArrowheads="1"/>
          </p:cNvSpPr>
          <p:nvPr/>
        </p:nvSpPr>
        <p:spPr>
          <a:xfrm>
            <a:off x="5943600" y="3429000"/>
            <a:ext cx="3200400" cy="32004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smtClean="0">
                <a:ln>
                  <a:noFill/>
                </a:ln>
                <a:solidFill>
                  <a:srgbClr val="00B050"/>
                </a:solidFill>
                <a:effectLst/>
                <a:uLnTx/>
                <a:uFillTx/>
                <a:latin typeface="Comic Sans MS" pitchFamily="66" charset="0"/>
                <a:ea typeface="+mj-ea"/>
                <a:cs typeface="+mj-cs"/>
              </a:rPr>
              <a:t>False prophets in Jerusalem and Babylon were teaching that the captivity would be over soon &amp; everyone would return!</a:t>
            </a:r>
          </a:p>
        </p:txBody>
      </p:sp>
      <p:sp>
        <p:nvSpPr>
          <p:cNvPr id="7" name="Rounded Rectangle 6"/>
          <p:cNvSpPr/>
          <p:nvPr/>
        </p:nvSpPr>
        <p:spPr>
          <a:xfrm>
            <a:off x="152400" y="5181600"/>
            <a:ext cx="2590800" cy="129540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0" fill="hold"/>
                                        <p:tgtEl>
                                          <p:spTgt spid="7"/>
                                        </p:tgtEl>
                                        <p:attrNameLst>
                                          <p:attrName>ppt_w</p:attrName>
                                        </p:attrNameLst>
                                      </p:cBhvr>
                                      <p:tavLst>
                                        <p:tav tm="0" fmla="#ppt_w*sin(2.5*pi*$)">
                                          <p:val>
                                            <p:fltVal val="0"/>
                                          </p:val>
                                        </p:tav>
                                        <p:tav tm="100000">
                                          <p:val>
                                            <p:fltVal val="1"/>
                                          </p:val>
                                        </p:tav>
                                      </p:tavLst>
                                    </p:anim>
                                    <p:anim calcmode="lin" valueType="num">
                                      <p:cBhvr>
                                        <p:cTn id="8" dur="5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endParaRPr lang="en-US" smtClean="0"/>
          </a:p>
        </p:txBody>
      </p:sp>
      <p:pic>
        <p:nvPicPr>
          <p:cNvPr id="7172" name="Picture 4" descr="Jeremiah's Family Tree (no notes)"/>
          <p:cNvPicPr>
            <a:picLocks noChangeAspect="1" noChangeArrowheads="1"/>
          </p:cNvPicPr>
          <p:nvPr/>
        </p:nvPicPr>
        <p:blipFill>
          <a:blip r:embed="rId2" cstate="print"/>
          <a:srcRect/>
          <a:stretch>
            <a:fillRect/>
          </a:stretch>
        </p:blipFill>
        <p:spPr bwMode="auto">
          <a:xfrm>
            <a:off x="0" y="228600"/>
            <a:ext cx="9144000" cy="5248275"/>
          </a:xfrm>
          <a:prstGeom prst="rect">
            <a:avLst/>
          </a:prstGeom>
          <a:noFill/>
          <a:ln w="9525">
            <a:noFill/>
            <a:miter lim="800000"/>
            <a:headEnd/>
            <a:tailEnd/>
          </a:ln>
        </p:spPr>
      </p:pic>
      <p:sp>
        <p:nvSpPr>
          <p:cNvPr id="22533" name="Oval 5"/>
          <p:cNvSpPr>
            <a:spLocks noChangeArrowheads="1"/>
          </p:cNvSpPr>
          <p:nvPr/>
        </p:nvSpPr>
        <p:spPr bwMode="auto">
          <a:xfrm>
            <a:off x="1066800" y="2667000"/>
            <a:ext cx="1143000" cy="762000"/>
          </a:xfrm>
          <a:prstGeom prst="ellipse">
            <a:avLst/>
          </a:prstGeom>
          <a:noFill/>
          <a:ln w="57150">
            <a:solidFill>
              <a:srgbClr val="FF3300"/>
            </a:solidFill>
            <a:round/>
            <a:headEnd/>
            <a:tailEnd/>
          </a:ln>
        </p:spPr>
        <p:txBody>
          <a:bodyPr wrap="none" anchor="ctr"/>
          <a:lstStyle/>
          <a:p>
            <a:endParaRPr lang="en-US"/>
          </a:p>
        </p:txBody>
      </p:sp>
      <p:sp>
        <p:nvSpPr>
          <p:cNvPr id="6" name="Rectangle 2"/>
          <p:cNvSpPr txBox="1">
            <a:spLocks noChangeArrowheads="1"/>
          </p:cNvSpPr>
          <p:nvPr/>
        </p:nvSpPr>
        <p:spPr bwMode="auto">
          <a:xfrm>
            <a:off x="228600" y="0"/>
            <a:ext cx="8610600" cy="838200"/>
          </a:xfrm>
          <a:prstGeom prst="rect">
            <a:avLst/>
          </a:prstGeom>
          <a:solidFill>
            <a:schemeClr val="bg1"/>
          </a:solidFill>
          <a:ln w="9525">
            <a:noFill/>
            <a:miter lim="800000"/>
            <a:headEnd/>
            <a:tailEnd/>
          </a:ln>
        </p:spPr>
        <p:txBody>
          <a:bodyPr anchor="ctr"/>
          <a:lstStyle/>
          <a:p>
            <a:pPr algn="ctr">
              <a:defRPr/>
            </a:pPr>
            <a:r>
              <a:rPr lang="en-US" sz="3400" b="1" kern="0" dirty="0">
                <a:solidFill>
                  <a:srgbClr val="FF0000"/>
                </a:solidFill>
                <a:latin typeface="Comic Sans MS" pitchFamily="66" charset="0"/>
                <a:ea typeface="+mj-ea"/>
                <a:cs typeface="+mj-cs"/>
              </a:rPr>
              <a:t>The Family of Jeremiah </a:t>
            </a:r>
            <a:r>
              <a:rPr lang="en-US" sz="2400" b="1" kern="0" dirty="0">
                <a:solidFill>
                  <a:srgbClr val="0000CC"/>
                </a:solidFill>
                <a:latin typeface="Comic Sans MS" pitchFamily="66" charset="0"/>
                <a:ea typeface="+mj-ea"/>
                <a:cs typeface="+mj-cs"/>
              </a:rPr>
              <a:t>(priests of </a:t>
            </a:r>
            <a:r>
              <a:rPr lang="en-US" sz="2400" b="1" kern="0" dirty="0" err="1">
                <a:solidFill>
                  <a:srgbClr val="0000CC"/>
                </a:solidFill>
                <a:latin typeface="Comic Sans MS" pitchFamily="66" charset="0"/>
                <a:ea typeface="+mj-ea"/>
                <a:cs typeface="+mj-cs"/>
              </a:rPr>
              <a:t>Anathoth</a:t>
            </a:r>
            <a:r>
              <a:rPr lang="en-US" sz="2400" b="1" kern="0" dirty="0">
                <a:solidFill>
                  <a:srgbClr val="0000CC"/>
                </a:solidFill>
                <a:latin typeface="Comic Sans MS" pitchFamily="66" charset="0"/>
                <a:ea typeface="+mj-ea"/>
                <a:cs typeface="+mj-cs"/>
              </a:rPr>
              <a:t>)</a:t>
            </a:r>
            <a:endParaRPr lang="en-US" sz="3400" b="1" kern="0" dirty="0">
              <a:solidFill>
                <a:srgbClr val="0000CC"/>
              </a:solidFill>
              <a:latin typeface="Comic Sans MS" pitchFamily="66" charset="0"/>
              <a:ea typeface="+mj-ea"/>
              <a:cs typeface="+mj-cs"/>
            </a:endParaRPr>
          </a:p>
        </p:txBody>
      </p:sp>
      <p:sp>
        <p:nvSpPr>
          <p:cNvPr id="11" name="Rounded Rectangle 10"/>
          <p:cNvSpPr/>
          <p:nvPr/>
        </p:nvSpPr>
        <p:spPr>
          <a:xfrm>
            <a:off x="3886200" y="2895600"/>
            <a:ext cx="1219200" cy="533400"/>
          </a:xfrm>
          <a:prstGeom prst="round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2"/>
          <p:cNvSpPr txBox="1">
            <a:spLocks/>
          </p:cNvSpPr>
          <p:nvPr/>
        </p:nvSpPr>
        <p:spPr bwMode="auto">
          <a:xfrm>
            <a:off x="4191000" y="762000"/>
            <a:ext cx="4953000" cy="990600"/>
          </a:xfrm>
          <a:prstGeom prst="rect">
            <a:avLst/>
          </a:prstGeom>
          <a:noFill/>
          <a:ln w="9525">
            <a:noFill/>
            <a:miter lim="800000"/>
            <a:headEnd/>
            <a:tailEnd/>
          </a:ln>
        </p:spPr>
        <p:txBody>
          <a:bodyPr/>
          <a:lstStyle/>
          <a:p>
            <a:pPr algn="ctr" eaLnBrk="0" hangingPunct="0">
              <a:spcBef>
                <a:spcPct val="20000"/>
              </a:spcBef>
              <a:defRPr/>
            </a:pPr>
            <a:r>
              <a:rPr lang="en-US" sz="2800" b="1" kern="0" dirty="0" smtClean="0">
                <a:solidFill>
                  <a:srgbClr val="00B0F0"/>
                </a:solidFill>
                <a:latin typeface="Comic Sans MS" pitchFamily="66" charset="0"/>
                <a:cs typeface="+mn-cs"/>
              </a:rPr>
              <a:t>Some family members supported Jeremiah</a:t>
            </a:r>
            <a:endParaRPr lang="en-US" sz="2800" b="1" kern="0" dirty="0">
              <a:solidFill>
                <a:srgbClr val="00B0F0"/>
              </a:solidFill>
              <a:latin typeface="Comic Sans MS" pitchFamily="66" charset="0"/>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descr="Major Events in Jeremiah's Lifetime - Timeline"/>
          <p:cNvPicPr>
            <a:picLocks noChangeAspect="1" noChangeArrowheads="1"/>
          </p:cNvPicPr>
          <p:nvPr/>
        </p:nvPicPr>
        <p:blipFill>
          <a:blip r:embed="rId2" cstate="print"/>
          <a:srcRect/>
          <a:stretch>
            <a:fillRect/>
          </a:stretch>
        </p:blipFill>
        <p:spPr bwMode="auto">
          <a:xfrm>
            <a:off x="304800" y="0"/>
            <a:ext cx="5122863" cy="6858000"/>
          </a:xfrm>
          <a:prstGeom prst="rect">
            <a:avLst/>
          </a:prstGeom>
          <a:noFill/>
          <a:ln w="9525">
            <a:noFill/>
            <a:miter lim="800000"/>
            <a:headEnd/>
            <a:tailEnd/>
          </a:ln>
        </p:spPr>
      </p:pic>
      <p:sp>
        <p:nvSpPr>
          <p:cNvPr id="3" name="Rectangle 2"/>
          <p:cNvSpPr>
            <a:spLocks noGrp="1" noChangeArrowheads="1"/>
          </p:cNvSpPr>
          <p:nvPr>
            <p:ph type="title"/>
          </p:nvPr>
        </p:nvSpPr>
        <p:spPr>
          <a:xfrm>
            <a:off x="5638800" y="4495800"/>
            <a:ext cx="3276600" cy="1828800"/>
          </a:xfrm>
        </p:spPr>
        <p:txBody>
          <a:bodyPr>
            <a:normAutofit/>
          </a:bodyPr>
          <a:lstStyle/>
          <a:p>
            <a:pPr eaLnBrk="1" hangingPunct="1"/>
            <a:r>
              <a:rPr lang="en-US" sz="3400" b="1" dirty="0" smtClean="0">
                <a:solidFill>
                  <a:srgbClr val="00B050"/>
                </a:solidFill>
                <a:latin typeface="Comic Sans MS" pitchFamily="66" charset="0"/>
              </a:rPr>
              <a:t>Focus on the reign of Zedekiah</a:t>
            </a:r>
          </a:p>
        </p:txBody>
      </p:sp>
      <p:sp>
        <p:nvSpPr>
          <p:cNvPr id="4" name="Rectangle 2"/>
          <p:cNvSpPr txBox="1">
            <a:spLocks noChangeArrowheads="1"/>
          </p:cNvSpPr>
          <p:nvPr/>
        </p:nvSpPr>
        <p:spPr bwMode="auto">
          <a:xfrm>
            <a:off x="5410200" y="533400"/>
            <a:ext cx="3505200" cy="2514600"/>
          </a:xfrm>
          <a:prstGeom prst="rect">
            <a:avLst/>
          </a:prstGeom>
          <a:noFill/>
          <a:ln w="9525">
            <a:noFill/>
            <a:miter lim="800000"/>
            <a:headEnd/>
            <a:tailEnd/>
          </a:ln>
        </p:spPr>
        <p:txBody>
          <a:bodyPr anchor="ctr"/>
          <a:lstStyle/>
          <a:p>
            <a:pPr algn="ctr">
              <a:defRPr/>
            </a:pPr>
            <a:r>
              <a:rPr lang="en-US" sz="3400" b="1" kern="0" dirty="0">
                <a:solidFill>
                  <a:srgbClr val="0000CC"/>
                </a:solidFill>
                <a:latin typeface="Comic Sans MS" pitchFamily="66" charset="0"/>
                <a:ea typeface="+mj-ea"/>
                <a:cs typeface="+mj-cs"/>
              </a:rPr>
              <a:t>Many chapters are clumped around invasions</a:t>
            </a:r>
          </a:p>
        </p:txBody>
      </p:sp>
      <p:sp>
        <p:nvSpPr>
          <p:cNvPr id="6" name="Rounded Rectangle 5"/>
          <p:cNvSpPr/>
          <p:nvPr/>
        </p:nvSpPr>
        <p:spPr>
          <a:xfrm>
            <a:off x="304800" y="4495800"/>
            <a:ext cx="5181600" cy="1752600"/>
          </a:xfrm>
          <a:prstGeom prst="round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81000" y="152400"/>
            <a:ext cx="6248400" cy="1371600"/>
          </a:xfrm>
        </p:spPr>
        <p:txBody>
          <a:bodyPr>
            <a:normAutofit fontScale="90000"/>
          </a:bodyPr>
          <a:lstStyle/>
          <a:p>
            <a:pPr eaLnBrk="1" hangingPunct="1"/>
            <a:r>
              <a:rPr lang="en-US" sz="4000" b="1" dirty="0" smtClean="0">
                <a:solidFill>
                  <a:srgbClr val="FF0000"/>
                </a:solidFill>
              </a:rPr>
              <a:t>Jeremiah 37:1-4  Zedekiah asks Jeremiah to Pray for them</a:t>
            </a:r>
          </a:p>
        </p:txBody>
      </p:sp>
      <p:sp>
        <p:nvSpPr>
          <p:cNvPr id="4099" name="Rectangle 3"/>
          <p:cNvSpPr>
            <a:spLocks noGrp="1" noChangeArrowheads="1"/>
          </p:cNvSpPr>
          <p:nvPr>
            <p:ph type="body" idx="1"/>
          </p:nvPr>
        </p:nvSpPr>
        <p:spPr>
          <a:xfrm>
            <a:off x="381000" y="1600200"/>
            <a:ext cx="8458200" cy="3048000"/>
          </a:xfrm>
        </p:spPr>
        <p:txBody>
          <a:bodyPr/>
          <a:lstStyle/>
          <a:p>
            <a:pPr eaLnBrk="1" hangingPunct="1">
              <a:lnSpc>
                <a:spcPct val="90000"/>
              </a:lnSpc>
            </a:pPr>
            <a:r>
              <a:rPr lang="en-US" b="1" dirty="0" smtClean="0">
                <a:solidFill>
                  <a:srgbClr val="0000CC"/>
                </a:solidFill>
              </a:rPr>
              <a:t>V.3</a:t>
            </a:r>
            <a:r>
              <a:rPr lang="en-US" dirty="0" smtClean="0"/>
              <a:t>  </a:t>
            </a:r>
            <a:r>
              <a:rPr lang="en-US" b="1" dirty="0" err="1" smtClean="0">
                <a:solidFill>
                  <a:srgbClr val="0000CC"/>
                </a:solidFill>
              </a:rPr>
              <a:t>Jehucal</a:t>
            </a:r>
            <a:r>
              <a:rPr lang="en-US" dirty="0" smtClean="0"/>
              <a:t> = </a:t>
            </a:r>
            <a:r>
              <a:rPr lang="en-US" dirty="0" err="1" smtClean="0"/>
              <a:t>Hananiah’s</a:t>
            </a:r>
            <a:r>
              <a:rPr lang="en-US" dirty="0" smtClean="0"/>
              <a:t> grandson</a:t>
            </a:r>
          </a:p>
          <a:p>
            <a:pPr lvl="1">
              <a:lnSpc>
                <a:spcPct val="90000"/>
              </a:lnSpc>
            </a:pPr>
            <a:r>
              <a:rPr lang="en-US" dirty="0" smtClean="0">
                <a:solidFill>
                  <a:srgbClr val="0000CC"/>
                </a:solidFill>
              </a:rPr>
              <a:t>Zephaniah</a:t>
            </a:r>
            <a:r>
              <a:rPr lang="en-US" dirty="0" smtClean="0"/>
              <a:t> = Jeremiah’s cousin</a:t>
            </a:r>
          </a:p>
          <a:p>
            <a:pPr eaLnBrk="1" hangingPunct="1">
              <a:lnSpc>
                <a:spcPct val="90000"/>
              </a:lnSpc>
            </a:pPr>
            <a:r>
              <a:rPr lang="en-US" b="1" dirty="0" smtClean="0">
                <a:solidFill>
                  <a:srgbClr val="0000CC"/>
                </a:solidFill>
              </a:rPr>
              <a:t>“Pray for us” </a:t>
            </a:r>
            <a:r>
              <a:rPr lang="en-US" dirty="0" smtClean="0"/>
              <a:t>– Zedekiah waited until Nebuchadnezzar surrounded Jerusalem</a:t>
            </a:r>
          </a:p>
          <a:p>
            <a:pPr lvl="1">
              <a:lnSpc>
                <a:spcPct val="90000"/>
              </a:lnSpc>
            </a:pPr>
            <a:r>
              <a:rPr lang="en-US" dirty="0" smtClean="0"/>
              <a:t>He turned to God during trouble, but never intended to change</a:t>
            </a:r>
          </a:p>
          <a:p>
            <a:pPr eaLnBrk="1" hangingPunct="1">
              <a:lnSpc>
                <a:spcPct val="90000"/>
              </a:lnSpc>
            </a:pPr>
            <a:endParaRPr lang="en-US" dirty="0" smtClean="0"/>
          </a:p>
          <a:p>
            <a:pPr eaLnBrk="1" hangingPunct="1">
              <a:lnSpc>
                <a:spcPct val="90000"/>
              </a:lnSpc>
            </a:pPr>
            <a:endParaRPr lang="en-US" dirty="0" smtClean="0"/>
          </a:p>
        </p:txBody>
      </p:sp>
      <p:sp>
        <p:nvSpPr>
          <p:cNvPr id="4100" name="Text Box 5"/>
          <p:cNvSpPr txBox="1">
            <a:spLocks noChangeArrowheads="1"/>
          </p:cNvSpPr>
          <p:nvPr/>
        </p:nvSpPr>
        <p:spPr bwMode="auto">
          <a:xfrm>
            <a:off x="457200" y="4876800"/>
            <a:ext cx="8229600" cy="1754326"/>
          </a:xfrm>
          <a:prstGeom prst="rect">
            <a:avLst/>
          </a:prstGeom>
          <a:noFill/>
          <a:ln w="9525">
            <a:noFill/>
            <a:miter lim="800000"/>
            <a:headEnd/>
            <a:tailEnd/>
          </a:ln>
        </p:spPr>
        <p:txBody>
          <a:bodyPr>
            <a:spAutoFit/>
          </a:bodyPr>
          <a:lstStyle/>
          <a:p>
            <a:pPr algn="ctr">
              <a:spcBef>
                <a:spcPct val="50000"/>
              </a:spcBef>
            </a:pPr>
            <a:r>
              <a:rPr lang="en-US" sz="3600" b="1" dirty="0" smtClean="0">
                <a:solidFill>
                  <a:srgbClr val="00B050"/>
                </a:solidFill>
                <a:latin typeface="Comic Sans MS" pitchFamily="66" charset="0"/>
              </a:rPr>
              <a:t>God uses trouble to bring us back to Him.  We need to acknowledge our mistakes &amp; change our lives!</a:t>
            </a:r>
            <a:endParaRPr lang="en-US" sz="3600" b="1" dirty="0">
              <a:solidFill>
                <a:srgbClr val="00B050"/>
              </a:solidFill>
              <a:latin typeface="Comic Sans MS" pitchFamily="66" charset="0"/>
            </a:endParaRPr>
          </a:p>
        </p:txBody>
      </p:sp>
      <p:pic>
        <p:nvPicPr>
          <p:cNvPr id="61442" name="Picture 2" descr="https://encrypted-tbn3.google.com/images?q=tbn:ANd9GcSEEB_TvthZaw7fccFLaKdY100mIRQb-5dMjwGOer6IvyM7IVx6"/>
          <p:cNvPicPr>
            <a:picLocks noChangeAspect="1" noChangeArrowheads="1"/>
          </p:cNvPicPr>
          <p:nvPr/>
        </p:nvPicPr>
        <p:blipFill>
          <a:blip r:embed="rId3" cstate="print"/>
          <a:srcRect/>
          <a:stretch>
            <a:fillRect/>
          </a:stretch>
        </p:blipFill>
        <p:spPr bwMode="auto">
          <a:xfrm>
            <a:off x="6629400" y="228600"/>
            <a:ext cx="2286000" cy="1504951"/>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838200" y="0"/>
            <a:ext cx="5257800" cy="1371600"/>
          </a:xfrm>
        </p:spPr>
        <p:txBody>
          <a:bodyPr/>
          <a:lstStyle/>
          <a:p>
            <a:pPr eaLnBrk="1" hangingPunct="1"/>
            <a:r>
              <a:rPr lang="en-US" sz="4000" b="1" dirty="0" smtClean="0">
                <a:solidFill>
                  <a:srgbClr val="FF0000"/>
                </a:solidFill>
              </a:rPr>
              <a:t>Jeremiah 32:              Buys a field in </a:t>
            </a:r>
            <a:r>
              <a:rPr lang="en-US" sz="4000" b="1" dirty="0" err="1" smtClean="0">
                <a:solidFill>
                  <a:srgbClr val="FF0000"/>
                </a:solidFill>
              </a:rPr>
              <a:t>Anathoth</a:t>
            </a:r>
            <a:r>
              <a:rPr lang="en-US" sz="4000" b="1" dirty="0" smtClean="0">
                <a:solidFill>
                  <a:srgbClr val="FF0000"/>
                </a:solidFill>
              </a:rPr>
              <a:t> </a:t>
            </a:r>
          </a:p>
        </p:txBody>
      </p:sp>
      <p:sp>
        <p:nvSpPr>
          <p:cNvPr id="4099" name="Rectangle 3"/>
          <p:cNvSpPr>
            <a:spLocks noGrp="1" noChangeArrowheads="1"/>
          </p:cNvSpPr>
          <p:nvPr>
            <p:ph type="body" idx="1"/>
          </p:nvPr>
        </p:nvSpPr>
        <p:spPr>
          <a:xfrm>
            <a:off x="381000" y="1371600"/>
            <a:ext cx="8305800" cy="4343400"/>
          </a:xfrm>
        </p:spPr>
        <p:txBody>
          <a:bodyPr>
            <a:normAutofit fontScale="92500" lnSpcReduction="10000"/>
          </a:bodyPr>
          <a:lstStyle/>
          <a:p>
            <a:pPr eaLnBrk="1" hangingPunct="1">
              <a:lnSpc>
                <a:spcPct val="90000"/>
              </a:lnSpc>
            </a:pPr>
            <a:r>
              <a:rPr lang="en-US" b="1" dirty="0" smtClean="0">
                <a:solidFill>
                  <a:srgbClr val="0000CC"/>
                </a:solidFill>
              </a:rPr>
              <a:t>V.1</a:t>
            </a:r>
            <a:r>
              <a:rPr lang="en-US" dirty="0" smtClean="0"/>
              <a:t>  10</a:t>
            </a:r>
            <a:r>
              <a:rPr lang="en-US" baseline="30000" dirty="0" smtClean="0"/>
              <a:t>th</a:t>
            </a:r>
            <a:r>
              <a:rPr lang="en-US" dirty="0" smtClean="0"/>
              <a:t> year of Zedekiah</a:t>
            </a:r>
          </a:p>
          <a:p>
            <a:pPr eaLnBrk="1" hangingPunct="1">
              <a:lnSpc>
                <a:spcPct val="90000"/>
              </a:lnSpc>
            </a:pPr>
            <a:r>
              <a:rPr lang="en-US" b="1" dirty="0" smtClean="0">
                <a:solidFill>
                  <a:srgbClr val="0000CC"/>
                </a:solidFill>
              </a:rPr>
              <a:t>V.2</a:t>
            </a:r>
            <a:r>
              <a:rPr lang="en-US" dirty="0" smtClean="0"/>
              <a:t>  Zedekiah shut Jeremiah up in court of prison</a:t>
            </a:r>
          </a:p>
          <a:p>
            <a:pPr lvl="1">
              <a:lnSpc>
                <a:spcPct val="90000"/>
              </a:lnSpc>
            </a:pPr>
            <a:r>
              <a:rPr lang="en-US" dirty="0" smtClean="0"/>
              <a:t>Tried to silence Jeremiah from influencing the people to give up &amp; defect</a:t>
            </a:r>
          </a:p>
          <a:p>
            <a:pPr lvl="1">
              <a:lnSpc>
                <a:spcPct val="90000"/>
              </a:lnSpc>
            </a:pPr>
            <a:r>
              <a:rPr lang="en-US" dirty="0" smtClean="0"/>
              <a:t>Shows Zedekiah wanted Jeremiah to pray for him, but did not want to do God’s will</a:t>
            </a:r>
          </a:p>
          <a:p>
            <a:pPr eaLnBrk="1" hangingPunct="1">
              <a:lnSpc>
                <a:spcPct val="90000"/>
              </a:lnSpc>
            </a:pPr>
            <a:r>
              <a:rPr lang="en-US" b="1" dirty="0" smtClean="0">
                <a:solidFill>
                  <a:srgbClr val="0000CC"/>
                </a:solidFill>
              </a:rPr>
              <a:t>V.7 </a:t>
            </a:r>
            <a:r>
              <a:rPr lang="en-US" dirty="0" smtClean="0"/>
              <a:t> </a:t>
            </a:r>
            <a:r>
              <a:rPr lang="en-US" b="1" dirty="0" err="1" smtClean="0">
                <a:solidFill>
                  <a:srgbClr val="0000CC"/>
                </a:solidFill>
              </a:rPr>
              <a:t>Hanameel</a:t>
            </a:r>
            <a:r>
              <a:rPr lang="en-US" dirty="0" smtClean="0"/>
              <a:t> = Jeremiah’s uncle – may have been one of the men of </a:t>
            </a:r>
            <a:r>
              <a:rPr lang="en-US" dirty="0" err="1" smtClean="0"/>
              <a:t>Anathoth</a:t>
            </a:r>
            <a:r>
              <a:rPr lang="en-US" dirty="0" smtClean="0"/>
              <a:t> who earlier tried to kill Jeremiah!</a:t>
            </a:r>
          </a:p>
          <a:p>
            <a:pPr lvl="1">
              <a:lnSpc>
                <a:spcPct val="90000"/>
              </a:lnSpc>
            </a:pPr>
            <a:r>
              <a:rPr lang="en-US" dirty="0" smtClean="0"/>
              <a:t>Note:  God told Jeremiah to buy the field (v.25)</a:t>
            </a:r>
          </a:p>
          <a:p>
            <a:pPr eaLnBrk="1" hangingPunct="1">
              <a:lnSpc>
                <a:spcPct val="90000"/>
              </a:lnSpc>
            </a:pPr>
            <a:endParaRPr lang="en-US" dirty="0" smtClean="0"/>
          </a:p>
          <a:p>
            <a:pPr eaLnBrk="1" hangingPunct="1">
              <a:lnSpc>
                <a:spcPct val="90000"/>
              </a:lnSpc>
            </a:pPr>
            <a:endParaRPr lang="en-US" dirty="0" smtClean="0"/>
          </a:p>
          <a:p>
            <a:pPr eaLnBrk="1" hangingPunct="1">
              <a:lnSpc>
                <a:spcPct val="90000"/>
              </a:lnSpc>
            </a:pPr>
            <a:endParaRPr lang="en-US" dirty="0" smtClean="0"/>
          </a:p>
        </p:txBody>
      </p:sp>
      <p:sp>
        <p:nvSpPr>
          <p:cNvPr id="4100" name="Text Box 5"/>
          <p:cNvSpPr txBox="1">
            <a:spLocks noChangeArrowheads="1"/>
          </p:cNvSpPr>
          <p:nvPr/>
        </p:nvSpPr>
        <p:spPr bwMode="auto">
          <a:xfrm>
            <a:off x="609600" y="5334000"/>
            <a:ext cx="8001000" cy="1384995"/>
          </a:xfrm>
          <a:prstGeom prst="rect">
            <a:avLst/>
          </a:prstGeom>
          <a:noFill/>
          <a:ln w="9525">
            <a:noFill/>
            <a:miter lim="800000"/>
            <a:headEnd/>
            <a:tailEnd/>
          </a:ln>
        </p:spPr>
        <p:txBody>
          <a:bodyPr wrap="square">
            <a:spAutoFit/>
          </a:bodyPr>
          <a:lstStyle/>
          <a:p>
            <a:pPr marL="0" lvl="1" algn="ctr">
              <a:spcBef>
                <a:spcPct val="50000"/>
              </a:spcBef>
            </a:pPr>
            <a:r>
              <a:rPr lang="en-US" sz="2800" b="1" dirty="0" smtClean="0">
                <a:solidFill>
                  <a:srgbClr val="00B050"/>
                </a:solidFill>
                <a:latin typeface="Comic Sans MS" pitchFamily="66" charset="0"/>
              </a:rPr>
              <a:t>Warning to Us:  </a:t>
            </a:r>
            <a:r>
              <a:rPr lang="en-US" sz="2800" dirty="0" smtClean="0">
                <a:solidFill>
                  <a:srgbClr val="00B050"/>
                </a:solidFill>
                <a:latin typeface="Comic Sans MS" pitchFamily="66" charset="0"/>
              </a:rPr>
              <a:t>When God’s will conflicts with ours, we may have a tendency to mistreat or silence those who speak God’s will</a:t>
            </a:r>
            <a:endParaRPr lang="en-US" sz="4000" b="1" dirty="0">
              <a:solidFill>
                <a:srgbClr val="0000CC"/>
              </a:solidFill>
              <a:latin typeface="Comic Sans MS" pitchFamily="66" charset="0"/>
            </a:endParaRPr>
          </a:p>
        </p:txBody>
      </p:sp>
      <p:pic>
        <p:nvPicPr>
          <p:cNvPr id="59394" name="Picture 2" descr="https://encrypted-tbn3.google.com/images?q=tbn:ANd9GcQQEe2XeNYyytuqsufr0tCVftgIXt92Llo46CccOAQeCGnXDePB"/>
          <p:cNvPicPr>
            <a:picLocks noChangeAspect="1" noChangeArrowheads="1"/>
          </p:cNvPicPr>
          <p:nvPr/>
        </p:nvPicPr>
        <p:blipFill>
          <a:blip r:embed="rId3" cstate="print"/>
          <a:srcRect/>
          <a:stretch>
            <a:fillRect/>
          </a:stretch>
        </p:blipFill>
        <p:spPr bwMode="auto">
          <a:xfrm>
            <a:off x="6629400" y="152400"/>
            <a:ext cx="2314575" cy="1540245"/>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endParaRPr lang="en-US" smtClean="0"/>
          </a:p>
        </p:txBody>
      </p:sp>
      <p:pic>
        <p:nvPicPr>
          <p:cNvPr id="7172" name="Picture 4" descr="Jeremiah's Family Tree (no notes)"/>
          <p:cNvPicPr>
            <a:picLocks noChangeAspect="1" noChangeArrowheads="1"/>
          </p:cNvPicPr>
          <p:nvPr/>
        </p:nvPicPr>
        <p:blipFill>
          <a:blip r:embed="rId2" cstate="print"/>
          <a:srcRect/>
          <a:stretch>
            <a:fillRect/>
          </a:stretch>
        </p:blipFill>
        <p:spPr bwMode="auto">
          <a:xfrm>
            <a:off x="0" y="228600"/>
            <a:ext cx="9144000" cy="5248275"/>
          </a:xfrm>
          <a:prstGeom prst="rect">
            <a:avLst/>
          </a:prstGeom>
          <a:noFill/>
          <a:ln w="9525">
            <a:noFill/>
            <a:miter lim="800000"/>
            <a:headEnd/>
            <a:tailEnd/>
          </a:ln>
        </p:spPr>
      </p:pic>
      <p:sp>
        <p:nvSpPr>
          <p:cNvPr id="22533" name="Oval 5"/>
          <p:cNvSpPr>
            <a:spLocks noChangeArrowheads="1"/>
          </p:cNvSpPr>
          <p:nvPr/>
        </p:nvSpPr>
        <p:spPr bwMode="auto">
          <a:xfrm>
            <a:off x="1066800" y="2667000"/>
            <a:ext cx="1143000" cy="762000"/>
          </a:xfrm>
          <a:prstGeom prst="ellipse">
            <a:avLst/>
          </a:prstGeom>
          <a:noFill/>
          <a:ln w="57150">
            <a:solidFill>
              <a:srgbClr val="FF3300"/>
            </a:solidFill>
            <a:round/>
            <a:headEnd/>
            <a:tailEnd/>
          </a:ln>
        </p:spPr>
        <p:txBody>
          <a:bodyPr wrap="none" anchor="ctr"/>
          <a:lstStyle/>
          <a:p>
            <a:endParaRPr lang="en-US"/>
          </a:p>
        </p:txBody>
      </p:sp>
      <p:sp>
        <p:nvSpPr>
          <p:cNvPr id="6" name="Rectangle 2"/>
          <p:cNvSpPr txBox="1">
            <a:spLocks noChangeArrowheads="1"/>
          </p:cNvSpPr>
          <p:nvPr/>
        </p:nvSpPr>
        <p:spPr bwMode="auto">
          <a:xfrm>
            <a:off x="228600" y="0"/>
            <a:ext cx="8610600" cy="838200"/>
          </a:xfrm>
          <a:prstGeom prst="rect">
            <a:avLst/>
          </a:prstGeom>
          <a:solidFill>
            <a:schemeClr val="bg1"/>
          </a:solidFill>
          <a:ln w="9525">
            <a:noFill/>
            <a:miter lim="800000"/>
            <a:headEnd/>
            <a:tailEnd/>
          </a:ln>
        </p:spPr>
        <p:txBody>
          <a:bodyPr anchor="ctr"/>
          <a:lstStyle/>
          <a:p>
            <a:pPr algn="ctr">
              <a:defRPr/>
            </a:pPr>
            <a:r>
              <a:rPr lang="en-US" sz="3400" b="1" kern="0" dirty="0">
                <a:solidFill>
                  <a:srgbClr val="FF0000"/>
                </a:solidFill>
                <a:latin typeface="Comic Sans MS" pitchFamily="66" charset="0"/>
                <a:ea typeface="+mj-ea"/>
                <a:cs typeface="+mj-cs"/>
              </a:rPr>
              <a:t>The Family of Jeremiah </a:t>
            </a:r>
            <a:r>
              <a:rPr lang="en-US" sz="2400" b="1" kern="0" dirty="0">
                <a:solidFill>
                  <a:srgbClr val="0000CC"/>
                </a:solidFill>
                <a:latin typeface="Comic Sans MS" pitchFamily="66" charset="0"/>
                <a:ea typeface="+mj-ea"/>
                <a:cs typeface="+mj-cs"/>
              </a:rPr>
              <a:t>(priests of </a:t>
            </a:r>
            <a:r>
              <a:rPr lang="en-US" sz="2400" b="1" kern="0" dirty="0" err="1">
                <a:solidFill>
                  <a:srgbClr val="0000CC"/>
                </a:solidFill>
                <a:latin typeface="Comic Sans MS" pitchFamily="66" charset="0"/>
                <a:ea typeface="+mj-ea"/>
                <a:cs typeface="+mj-cs"/>
              </a:rPr>
              <a:t>Anathoth</a:t>
            </a:r>
            <a:r>
              <a:rPr lang="en-US" sz="2400" b="1" kern="0" dirty="0">
                <a:solidFill>
                  <a:srgbClr val="0000CC"/>
                </a:solidFill>
                <a:latin typeface="Comic Sans MS" pitchFamily="66" charset="0"/>
                <a:ea typeface="+mj-ea"/>
                <a:cs typeface="+mj-cs"/>
              </a:rPr>
              <a:t>)</a:t>
            </a:r>
            <a:endParaRPr lang="en-US" sz="3400" b="1" kern="0" dirty="0">
              <a:solidFill>
                <a:srgbClr val="0000CC"/>
              </a:solidFill>
              <a:latin typeface="Comic Sans MS" pitchFamily="66" charset="0"/>
              <a:ea typeface="+mj-ea"/>
              <a:cs typeface="+mj-cs"/>
            </a:endParaRPr>
          </a:p>
        </p:txBody>
      </p:sp>
      <p:sp>
        <p:nvSpPr>
          <p:cNvPr id="11" name="Rounded Rectangle 10"/>
          <p:cNvSpPr/>
          <p:nvPr/>
        </p:nvSpPr>
        <p:spPr>
          <a:xfrm>
            <a:off x="5029200" y="2133600"/>
            <a:ext cx="1219200" cy="533400"/>
          </a:xfrm>
          <a:prstGeom prst="round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28600" y="0"/>
            <a:ext cx="5105400" cy="1524000"/>
          </a:xfrm>
        </p:spPr>
        <p:txBody>
          <a:bodyPr/>
          <a:lstStyle/>
          <a:p>
            <a:pPr eaLnBrk="1" hangingPunct="1"/>
            <a:r>
              <a:rPr lang="en-US" sz="4000" b="1" dirty="0" smtClean="0">
                <a:solidFill>
                  <a:srgbClr val="FF0000"/>
                </a:solidFill>
              </a:rPr>
              <a:t>Jeremiah 32:  Buys a field in </a:t>
            </a:r>
            <a:r>
              <a:rPr lang="en-US" sz="4000" b="1" dirty="0" err="1" smtClean="0">
                <a:solidFill>
                  <a:srgbClr val="FF0000"/>
                </a:solidFill>
              </a:rPr>
              <a:t>Anathoth</a:t>
            </a:r>
            <a:endParaRPr lang="en-US" sz="4000" b="1" dirty="0" smtClean="0">
              <a:solidFill>
                <a:srgbClr val="FF0000"/>
              </a:solidFill>
            </a:endParaRPr>
          </a:p>
        </p:txBody>
      </p:sp>
      <p:sp>
        <p:nvSpPr>
          <p:cNvPr id="4099" name="Rectangle 3"/>
          <p:cNvSpPr>
            <a:spLocks noGrp="1" noChangeArrowheads="1"/>
          </p:cNvSpPr>
          <p:nvPr>
            <p:ph type="body" idx="1"/>
          </p:nvPr>
        </p:nvSpPr>
        <p:spPr>
          <a:xfrm>
            <a:off x="304800" y="1524000"/>
            <a:ext cx="8610600" cy="3886200"/>
          </a:xfrm>
        </p:spPr>
        <p:txBody>
          <a:bodyPr>
            <a:normAutofit fontScale="92500" lnSpcReduction="20000"/>
          </a:bodyPr>
          <a:lstStyle/>
          <a:p>
            <a:pPr eaLnBrk="1" hangingPunct="1">
              <a:lnSpc>
                <a:spcPct val="90000"/>
              </a:lnSpc>
            </a:pPr>
            <a:r>
              <a:rPr lang="en-US" b="1" dirty="0" smtClean="0">
                <a:solidFill>
                  <a:srgbClr val="0000CC"/>
                </a:solidFill>
              </a:rPr>
              <a:t>Picture what’s happening:</a:t>
            </a:r>
          </a:p>
          <a:p>
            <a:pPr lvl="1">
              <a:lnSpc>
                <a:spcPct val="90000"/>
              </a:lnSpc>
            </a:pPr>
            <a:r>
              <a:rPr lang="en-US" dirty="0" smtClean="0"/>
              <a:t>Babylonians have Jerusalem under siege</a:t>
            </a:r>
          </a:p>
          <a:p>
            <a:pPr lvl="1">
              <a:lnSpc>
                <a:spcPct val="90000"/>
              </a:lnSpc>
            </a:pPr>
            <a:r>
              <a:rPr lang="en-US" dirty="0" smtClean="0"/>
              <a:t>Jerusalem is about to be destroyed &amp; burned</a:t>
            </a:r>
          </a:p>
          <a:p>
            <a:pPr lvl="1">
              <a:lnSpc>
                <a:spcPct val="90000"/>
              </a:lnSpc>
            </a:pPr>
            <a:r>
              <a:rPr lang="en-US" dirty="0" smtClean="0"/>
              <a:t>Land is currently worthless!  Save money for food!</a:t>
            </a:r>
          </a:p>
          <a:p>
            <a:pPr lvl="1">
              <a:lnSpc>
                <a:spcPct val="90000"/>
              </a:lnSpc>
            </a:pPr>
            <a:r>
              <a:rPr lang="en-US" dirty="0" smtClean="0"/>
              <a:t>Jeremiah is jailed in court of prison</a:t>
            </a:r>
          </a:p>
          <a:p>
            <a:pPr eaLnBrk="1" hangingPunct="1">
              <a:lnSpc>
                <a:spcPct val="90000"/>
              </a:lnSpc>
            </a:pPr>
            <a:r>
              <a:rPr lang="en-US" b="1" dirty="0" smtClean="0">
                <a:solidFill>
                  <a:srgbClr val="0000CC"/>
                </a:solidFill>
              </a:rPr>
              <a:t>V.16-25</a:t>
            </a:r>
            <a:r>
              <a:rPr lang="en-US" dirty="0" smtClean="0"/>
              <a:t>  Jeremiah prays for help to understand</a:t>
            </a:r>
          </a:p>
          <a:p>
            <a:pPr lvl="1">
              <a:lnSpc>
                <a:spcPct val="90000"/>
              </a:lnSpc>
            </a:pPr>
            <a:r>
              <a:rPr lang="en-US" dirty="0" smtClean="0"/>
              <a:t>James 1  “if anyone lacks wisdom, let him ask God”</a:t>
            </a:r>
          </a:p>
          <a:p>
            <a:pPr eaLnBrk="1" hangingPunct="1">
              <a:lnSpc>
                <a:spcPct val="90000"/>
              </a:lnSpc>
            </a:pPr>
            <a:r>
              <a:rPr lang="en-US" b="1" dirty="0" smtClean="0">
                <a:solidFill>
                  <a:srgbClr val="0000CC"/>
                </a:solidFill>
              </a:rPr>
              <a:t>God’s goal:  </a:t>
            </a:r>
            <a:r>
              <a:rPr lang="en-US" dirty="0" smtClean="0"/>
              <a:t>His proof that land will be worth something again &amp; He will bring them back! (see v. 36-44)</a:t>
            </a:r>
          </a:p>
          <a:p>
            <a:pPr eaLnBrk="1" hangingPunct="1">
              <a:lnSpc>
                <a:spcPct val="90000"/>
              </a:lnSpc>
            </a:pPr>
            <a:endParaRPr lang="en-US" dirty="0" smtClean="0"/>
          </a:p>
          <a:p>
            <a:pPr eaLnBrk="1" hangingPunct="1">
              <a:lnSpc>
                <a:spcPct val="90000"/>
              </a:lnSpc>
            </a:pPr>
            <a:endParaRPr lang="en-US" dirty="0" smtClean="0"/>
          </a:p>
        </p:txBody>
      </p:sp>
      <p:sp>
        <p:nvSpPr>
          <p:cNvPr id="4100" name="Text Box 5"/>
          <p:cNvSpPr txBox="1">
            <a:spLocks noChangeArrowheads="1"/>
          </p:cNvSpPr>
          <p:nvPr/>
        </p:nvSpPr>
        <p:spPr bwMode="auto">
          <a:xfrm>
            <a:off x="0" y="5257800"/>
            <a:ext cx="9144000" cy="1384995"/>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Jeremiah obeyed God’s will even though he didn’t understand it!  God asks us to do the same. This is where faith motivates us to live for God.</a:t>
            </a:r>
            <a:endParaRPr lang="en-US" sz="2800" b="1" dirty="0">
              <a:solidFill>
                <a:srgbClr val="00B050"/>
              </a:solidFill>
              <a:latin typeface="Comic Sans MS" pitchFamily="66" charset="0"/>
            </a:endParaRPr>
          </a:p>
        </p:txBody>
      </p:sp>
      <p:pic>
        <p:nvPicPr>
          <p:cNvPr id="57346" name="Picture 2" descr="https://encrypted-tbn3.google.com/images?q=tbn:ANd9GcSb7jf3m4ziMlc12X2yQ9O8yrpI6hKD4rVmHMSF-8xZE3ZpjELtYw"/>
          <p:cNvPicPr>
            <a:picLocks noChangeAspect="1" noChangeArrowheads="1"/>
          </p:cNvPicPr>
          <p:nvPr/>
        </p:nvPicPr>
        <p:blipFill>
          <a:blip r:embed="rId3" cstate="print"/>
          <a:srcRect/>
          <a:stretch>
            <a:fillRect/>
          </a:stretch>
        </p:blipFill>
        <p:spPr bwMode="auto">
          <a:xfrm>
            <a:off x="5943600" y="152400"/>
            <a:ext cx="2686050" cy="1704976"/>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0"/>
            <a:ext cx="6172200" cy="1143000"/>
          </a:xfrm>
        </p:spPr>
        <p:txBody>
          <a:bodyPr>
            <a:normAutofit fontScale="90000"/>
          </a:bodyPr>
          <a:lstStyle/>
          <a:p>
            <a:pPr eaLnBrk="1" hangingPunct="1"/>
            <a:r>
              <a:rPr lang="en-US" sz="4000" b="1" dirty="0" smtClean="0">
                <a:solidFill>
                  <a:srgbClr val="FF0000"/>
                </a:solidFill>
              </a:rPr>
              <a:t>Jeremiah 34:8-22  Covenant to free Hebrew Slaves</a:t>
            </a:r>
          </a:p>
        </p:txBody>
      </p:sp>
      <p:sp>
        <p:nvSpPr>
          <p:cNvPr id="4099" name="Rectangle 3"/>
          <p:cNvSpPr>
            <a:spLocks noGrp="1" noChangeArrowheads="1"/>
          </p:cNvSpPr>
          <p:nvPr>
            <p:ph type="body" idx="1"/>
          </p:nvPr>
        </p:nvSpPr>
        <p:spPr>
          <a:xfrm>
            <a:off x="304800" y="1143000"/>
            <a:ext cx="8534400" cy="4419600"/>
          </a:xfrm>
        </p:spPr>
        <p:txBody>
          <a:bodyPr>
            <a:normAutofit fontScale="85000" lnSpcReduction="10000"/>
          </a:bodyPr>
          <a:lstStyle/>
          <a:p>
            <a:pPr eaLnBrk="1" hangingPunct="1">
              <a:lnSpc>
                <a:spcPct val="90000"/>
              </a:lnSpc>
            </a:pPr>
            <a:r>
              <a:rPr lang="en-US" dirty="0" smtClean="0"/>
              <a:t>Why release the slaves?  They knew God                        instituted the slavery laws right after the 10                             commandments – whey they had been slaves                    in Egypt</a:t>
            </a:r>
          </a:p>
          <a:p>
            <a:pPr eaLnBrk="1" hangingPunct="1">
              <a:lnSpc>
                <a:spcPct val="90000"/>
              </a:lnSpc>
            </a:pPr>
            <a:r>
              <a:rPr lang="en-US" b="1" dirty="0" smtClean="0">
                <a:solidFill>
                  <a:srgbClr val="0000CC"/>
                </a:solidFill>
              </a:rPr>
              <a:t>Ex 21:1-11  </a:t>
            </a:r>
            <a:r>
              <a:rPr lang="en-US" dirty="0" smtClean="0"/>
              <a:t>Hebrew slaves go free every 7</a:t>
            </a:r>
            <a:r>
              <a:rPr lang="en-US" baseline="30000" dirty="0" smtClean="0"/>
              <a:t>th</a:t>
            </a:r>
            <a:r>
              <a:rPr lang="en-US" dirty="0" smtClean="0"/>
              <a:t> year</a:t>
            </a:r>
          </a:p>
          <a:p>
            <a:pPr eaLnBrk="1" hangingPunct="1">
              <a:lnSpc>
                <a:spcPct val="90000"/>
              </a:lnSpc>
            </a:pPr>
            <a:r>
              <a:rPr lang="en-US" b="1" dirty="0" smtClean="0">
                <a:solidFill>
                  <a:srgbClr val="0000CC"/>
                </a:solidFill>
              </a:rPr>
              <a:t>Lev 25:39-55  </a:t>
            </a:r>
            <a:r>
              <a:rPr lang="en-US" dirty="0" smtClean="0"/>
              <a:t>Laws about Hebrew slaves: should treat them as servants – must be released at Jubilee</a:t>
            </a:r>
          </a:p>
          <a:p>
            <a:pPr eaLnBrk="1" hangingPunct="1">
              <a:lnSpc>
                <a:spcPct val="90000"/>
              </a:lnSpc>
            </a:pPr>
            <a:r>
              <a:rPr lang="en-US" dirty="0" smtClean="0"/>
              <a:t>Now that Babylonians threatened to enslave the Jewish nation, they decided to release their Jewish slaves as the Law required</a:t>
            </a:r>
          </a:p>
          <a:p>
            <a:pPr eaLnBrk="1" hangingPunct="1">
              <a:lnSpc>
                <a:spcPct val="90000"/>
              </a:lnSpc>
            </a:pPr>
            <a:r>
              <a:rPr lang="en-US" b="1" dirty="0" smtClean="0">
                <a:solidFill>
                  <a:srgbClr val="0000CC"/>
                </a:solidFill>
              </a:rPr>
              <a:t>V.8</a:t>
            </a:r>
            <a:r>
              <a:rPr lang="en-US" dirty="0" smtClean="0"/>
              <a:t>  Zedekiah makes everyone make a covenant in the temple (v.15)</a:t>
            </a:r>
          </a:p>
          <a:p>
            <a:pPr eaLnBrk="1" hangingPunct="1">
              <a:lnSpc>
                <a:spcPct val="90000"/>
              </a:lnSpc>
            </a:pPr>
            <a:endParaRPr lang="en-US" dirty="0" smtClean="0"/>
          </a:p>
          <a:p>
            <a:pPr eaLnBrk="1" hangingPunct="1">
              <a:lnSpc>
                <a:spcPct val="90000"/>
              </a:lnSpc>
            </a:pPr>
            <a:endParaRPr lang="en-US" dirty="0" smtClean="0"/>
          </a:p>
          <a:p>
            <a:pPr eaLnBrk="1" hangingPunct="1">
              <a:lnSpc>
                <a:spcPct val="90000"/>
              </a:lnSpc>
            </a:pPr>
            <a:endParaRPr lang="en-US" dirty="0" smtClean="0"/>
          </a:p>
        </p:txBody>
      </p:sp>
      <p:sp>
        <p:nvSpPr>
          <p:cNvPr id="4100" name="Text Box 5"/>
          <p:cNvSpPr txBox="1">
            <a:spLocks noChangeArrowheads="1"/>
          </p:cNvSpPr>
          <p:nvPr/>
        </p:nvSpPr>
        <p:spPr bwMode="auto">
          <a:xfrm>
            <a:off x="0" y="5473005"/>
            <a:ext cx="9144000" cy="1384995"/>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This was a sad event. Indicates the oppression, mistreatment of people, unkindness, lack of respect for God’s Law going on in Judah.</a:t>
            </a:r>
            <a:endParaRPr lang="en-US" sz="2800" b="1" dirty="0">
              <a:solidFill>
                <a:srgbClr val="00B050"/>
              </a:solidFill>
              <a:latin typeface="Comic Sans MS" pitchFamily="66" charset="0"/>
            </a:endParaRPr>
          </a:p>
        </p:txBody>
      </p:sp>
      <p:pic>
        <p:nvPicPr>
          <p:cNvPr id="55298" name="Picture 2" descr="https://encrypted-tbn0.google.com/images?q=tbn:ANd9GcSp4V191dx3hZMZcSKTuiiAbLp84oYviznlXZ3QKdfyuHLtfKF5"/>
          <p:cNvPicPr>
            <a:picLocks noChangeAspect="1" noChangeArrowheads="1"/>
          </p:cNvPicPr>
          <p:nvPr/>
        </p:nvPicPr>
        <p:blipFill>
          <a:blip r:embed="rId3" cstate="print"/>
          <a:srcRect/>
          <a:stretch>
            <a:fillRect/>
          </a:stretch>
        </p:blipFill>
        <p:spPr bwMode="auto">
          <a:xfrm>
            <a:off x="7162800" y="152400"/>
            <a:ext cx="1762125" cy="2200465"/>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https://encrypted-tbn2.google.com/images?q=tbn:ANd9GcQCqUmqlM25yKP3RM37AYhSdE_Aep891uptA3XIZloDQh_BuQZWBw"/>
          <p:cNvPicPr>
            <a:picLocks noChangeAspect="1" noChangeArrowheads="1"/>
          </p:cNvPicPr>
          <p:nvPr/>
        </p:nvPicPr>
        <p:blipFill>
          <a:blip r:embed="rId3" cstate="print"/>
          <a:srcRect/>
          <a:stretch>
            <a:fillRect/>
          </a:stretch>
        </p:blipFill>
        <p:spPr bwMode="auto">
          <a:xfrm>
            <a:off x="7000875" y="0"/>
            <a:ext cx="2143125" cy="2143125"/>
          </a:xfrm>
          <a:prstGeom prst="rect">
            <a:avLst/>
          </a:prstGeom>
          <a:noFill/>
        </p:spPr>
      </p:pic>
      <p:sp>
        <p:nvSpPr>
          <p:cNvPr id="4098" name="Rectangle 2"/>
          <p:cNvSpPr>
            <a:spLocks noGrp="1" noChangeArrowheads="1"/>
          </p:cNvSpPr>
          <p:nvPr>
            <p:ph type="title"/>
          </p:nvPr>
        </p:nvSpPr>
        <p:spPr>
          <a:xfrm>
            <a:off x="762000" y="152400"/>
            <a:ext cx="5562600" cy="1143000"/>
          </a:xfrm>
        </p:spPr>
        <p:txBody>
          <a:bodyPr>
            <a:normAutofit fontScale="90000"/>
          </a:bodyPr>
          <a:lstStyle/>
          <a:p>
            <a:pPr eaLnBrk="1" hangingPunct="1"/>
            <a:r>
              <a:rPr lang="en-US" sz="4000" b="1" dirty="0" smtClean="0">
                <a:solidFill>
                  <a:srgbClr val="FF0000"/>
                </a:solidFill>
              </a:rPr>
              <a:t>Jeremiah 34:8-22  Covenant to free Hebrew Slaves</a:t>
            </a:r>
          </a:p>
        </p:txBody>
      </p:sp>
      <p:sp>
        <p:nvSpPr>
          <p:cNvPr id="4099" name="Rectangle 3"/>
          <p:cNvSpPr>
            <a:spLocks noGrp="1" noChangeArrowheads="1"/>
          </p:cNvSpPr>
          <p:nvPr>
            <p:ph type="body" idx="1"/>
          </p:nvPr>
        </p:nvSpPr>
        <p:spPr>
          <a:xfrm>
            <a:off x="304800" y="1295400"/>
            <a:ext cx="8610600" cy="4191000"/>
          </a:xfrm>
        </p:spPr>
        <p:txBody>
          <a:bodyPr>
            <a:normAutofit fontScale="85000" lnSpcReduction="10000"/>
          </a:bodyPr>
          <a:lstStyle/>
          <a:p>
            <a:pPr eaLnBrk="1" hangingPunct="1">
              <a:lnSpc>
                <a:spcPct val="90000"/>
              </a:lnSpc>
            </a:pPr>
            <a:r>
              <a:rPr lang="en-US" b="1" dirty="0" smtClean="0">
                <a:solidFill>
                  <a:srgbClr val="0000CC"/>
                </a:solidFill>
              </a:rPr>
              <a:t>V.10 </a:t>
            </a:r>
            <a:r>
              <a:rPr lang="en-US" dirty="0" smtClean="0"/>
              <a:t> People obeyed Zedekiah, just like they                     obeyed Josiah – in pretense!</a:t>
            </a:r>
          </a:p>
          <a:p>
            <a:pPr eaLnBrk="1" hangingPunct="1">
              <a:lnSpc>
                <a:spcPct val="90000"/>
              </a:lnSpc>
            </a:pPr>
            <a:r>
              <a:rPr lang="en-US" b="1" dirty="0" smtClean="0">
                <a:solidFill>
                  <a:srgbClr val="0000CC"/>
                </a:solidFill>
              </a:rPr>
              <a:t>V.11</a:t>
            </a:r>
            <a:r>
              <a:rPr lang="en-US" dirty="0" smtClean="0"/>
              <a:t>  later changed their minds – Why???</a:t>
            </a:r>
          </a:p>
          <a:p>
            <a:pPr lvl="1">
              <a:lnSpc>
                <a:spcPct val="90000"/>
              </a:lnSpc>
            </a:pPr>
            <a:r>
              <a:rPr lang="en-US" dirty="0" smtClean="0"/>
              <a:t>Pharaoh </a:t>
            </a:r>
            <a:r>
              <a:rPr lang="en-US" dirty="0" err="1" smtClean="0"/>
              <a:t>Hophra</a:t>
            </a:r>
            <a:r>
              <a:rPr lang="en-US" dirty="0" smtClean="0"/>
              <a:t> finally came at Zedekiah’s request                (see Lam 4:17)</a:t>
            </a:r>
          </a:p>
          <a:p>
            <a:pPr lvl="1">
              <a:lnSpc>
                <a:spcPct val="90000"/>
              </a:lnSpc>
            </a:pPr>
            <a:r>
              <a:rPr lang="en-US" dirty="0" smtClean="0"/>
              <a:t>Nebuchadnezzar pulled back his siege (v21-22)</a:t>
            </a:r>
          </a:p>
          <a:p>
            <a:pPr lvl="1">
              <a:lnSpc>
                <a:spcPct val="90000"/>
              </a:lnSpc>
            </a:pPr>
            <a:r>
              <a:rPr lang="en-US" dirty="0" smtClean="0"/>
              <a:t>Jews couldn’t obey their covenant with their living Father for a few months.  Rechabites (Jer 35) kept theirs for years!</a:t>
            </a:r>
          </a:p>
          <a:p>
            <a:pPr eaLnBrk="1" hangingPunct="1">
              <a:lnSpc>
                <a:spcPct val="90000"/>
              </a:lnSpc>
            </a:pPr>
            <a:r>
              <a:rPr lang="en-US" b="1" dirty="0" smtClean="0">
                <a:solidFill>
                  <a:srgbClr val="0000CC"/>
                </a:solidFill>
              </a:rPr>
              <a:t>V.17-22</a:t>
            </a:r>
            <a:r>
              <a:rPr lang="en-US" dirty="0" smtClean="0"/>
              <a:t>  Note God’s sarcasm – “liberty”</a:t>
            </a:r>
          </a:p>
          <a:p>
            <a:pPr lvl="1">
              <a:lnSpc>
                <a:spcPct val="90000"/>
              </a:lnSpc>
            </a:pPr>
            <a:r>
              <a:rPr lang="en-US" dirty="0" smtClean="0"/>
              <a:t>Since you don’t protect the covenant, God won’t either!</a:t>
            </a:r>
          </a:p>
          <a:p>
            <a:pPr eaLnBrk="1" hangingPunct="1">
              <a:lnSpc>
                <a:spcPct val="90000"/>
              </a:lnSpc>
            </a:pPr>
            <a:r>
              <a:rPr lang="en-US" dirty="0" smtClean="0"/>
              <a:t>This whole event is further explained in Jer 37:5-10</a:t>
            </a:r>
          </a:p>
          <a:p>
            <a:pPr eaLnBrk="1" hangingPunct="1">
              <a:lnSpc>
                <a:spcPct val="90000"/>
              </a:lnSpc>
            </a:pPr>
            <a:endParaRPr lang="en-US" dirty="0" smtClean="0"/>
          </a:p>
          <a:p>
            <a:pPr eaLnBrk="1" hangingPunct="1">
              <a:lnSpc>
                <a:spcPct val="90000"/>
              </a:lnSpc>
            </a:pPr>
            <a:endParaRPr lang="en-US" dirty="0" smtClean="0"/>
          </a:p>
        </p:txBody>
      </p:sp>
      <p:sp>
        <p:nvSpPr>
          <p:cNvPr id="4100" name="Text Box 5"/>
          <p:cNvSpPr txBox="1">
            <a:spLocks noChangeArrowheads="1"/>
          </p:cNvSpPr>
          <p:nvPr/>
        </p:nvSpPr>
        <p:spPr bwMode="auto">
          <a:xfrm>
            <a:off x="304800" y="5334000"/>
            <a:ext cx="8382000" cy="1384995"/>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It doesn’t work to force a covenant, just leads to legalism.  Faith has power – it will change our lives &amp; attitudes!</a:t>
            </a:r>
            <a:endParaRPr lang="en-US" sz="2800" b="1" dirty="0">
              <a:solidFill>
                <a:srgbClr val="00B050"/>
              </a:solidFill>
              <a:latin typeface="Comic Sans MS" pitchFamily="66" charset="0"/>
            </a:endParaRPr>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52400" y="0"/>
            <a:ext cx="5867400" cy="1524000"/>
          </a:xfrm>
        </p:spPr>
        <p:txBody>
          <a:bodyPr>
            <a:normAutofit fontScale="90000"/>
          </a:bodyPr>
          <a:lstStyle/>
          <a:p>
            <a:pPr eaLnBrk="1" hangingPunct="1"/>
            <a:r>
              <a:rPr lang="en-US" sz="4000" b="1" dirty="0" smtClean="0">
                <a:solidFill>
                  <a:srgbClr val="FF0000"/>
                </a:solidFill>
              </a:rPr>
              <a:t>Jeremiah 37:11-21  Jeremiah charged as a Defector</a:t>
            </a:r>
          </a:p>
        </p:txBody>
      </p:sp>
      <p:sp>
        <p:nvSpPr>
          <p:cNvPr id="4099" name="Rectangle 3"/>
          <p:cNvSpPr>
            <a:spLocks noGrp="1" noChangeArrowheads="1"/>
          </p:cNvSpPr>
          <p:nvPr>
            <p:ph type="body" idx="1"/>
          </p:nvPr>
        </p:nvSpPr>
        <p:spPr>
          <a:xfrm>
            <a:off x="304800" y="1524000"/>
            <a:ext cx="8534400" cy="4267200"/>
          </a:xfrm>
        </p:spPr>
        <p:txBody>
          <a:bodyPr>
            <a:normAutofit/>
          </a:bodyPr>
          <a:lstStyle/>
          <a:p>
            <a:pPr eaLnBrk="1" hangingPunct="1">
              <a:lnSpc>
                <a:spcPct val="90000"/>
              </a:lnSpc>
            </a:pPr>
            <a:r>
              <a:rPr lang="en-US" b="1" dirty="0" smtClean="0">
                <a:solidFill>
                  <a:srgbClr val="0000CC"/>
                </a:solidFill>
              </a:rPr>
              <a:t>When Chaldeans pulled back</a:t>
            </a:r>
            <a:r>
              <a:rPr lang="en-US" dirty="0" smtClean="0"/>
              <a:t>, he                              was freed from court of prison</a:t>
            </a:r>
          </a:p>
          <a:p>
            <a:pPr lvl="1">
              <a:lnSpc>
                <a:spcPct val="90000"/>
              </a:lnSpc>
            </a:pPr>
            <a:r>
              <a:rPr lang="en-US" dirty="0" smtClean="0"/>
              <a:t>Zedekiah probably thought no one would believe Jeremiah’s prophecies now!</a:t>
            </a:r>
          </a:p>
          <a:p>
            <a:pPr eaLnBrk="1" hangingPunct="1">
              <a:lnSpc>
                <a:spcPct val="90000"/>
              </a:lnSpc>
            </a:pPr>
            <a:r>
              <a:rPr lang="en-US" b="1" dirty="0" smtClean="0">
                <a:solidFill>
                  <a:srgbClr val="0000CC"/>
                </a:solidFill>
              </a:rPr>
              <a:t>V.12</a:t>
            </a:r>
            <a:r>
              <a:rPr lang="en-US" dirty="0" smtClean="0"/>
              <a:t> Jeremiah wanted to see &amp; claim his property he bought (Jer 32)</a:t>
            </a:r>
          </a:p>
          <a:p>
            <a:pPr lvl="1">
              <a:lnSpc>
                <a:spcPct val="90000"/>
              </a:lnSpc>
            </a:pPr>
            <a:r>
              <a:rPr lang="en-US" b="1" dirty="0" err="1" smtClean="0">
                <a:solidFill>
                  <a:srgbClr val="C00000"/>
                </a:solidFill>
              </a:rPr>
              <a:t>Irijah</a:t>
            </a:r>
            <a:r>
              <a:rPr lang="en-US" b="1" dirty="0" smtClean="0">
                <a:solidFill>
                  <a:srgbClr val="C00000"/>
                </a:solidFill>
              </a:rPr>
              <a:t> </a:t>
            </a:r>
            <a:r>
              <a:rPr lang="en-US" dirty="0" smtClean="0"/>
              <a:t>= </a:t>
            </a:r>
            <a:r>
              <a:rPr lang="en-US" dirty="0" err="1" smtClean="0"/>
              <a:t>Hananiah’s</a:t>
            </a:r>
            <a:r>
              <a:rPr lang="en-US" dirty="0" smtClean="0"/>
              <a:t> grandson (Jer 28) wants revenge!</a:t>
            </a:r>
          </a:p>
          <a:p>
            <a:pPr eaLnBrk="1" hangingPunct="1">
              <a:lnSpc>
                <a:spcPct val="90000"/>
              </a:lnSpc>
            </a:pPr>
            <a:endParaRPr lang="en-US" dirty="0" smtClean="0"/>
          </a:p>
          <a:p>
            <a:pPr eaLnBrk="1" hangingPunct="1">
              <a:lnSpc>
                <a:spcPct val="90000"/>
              </a:lnSpc>
            </a:pPr>
            <a:endParaRPr lang="en-US" dirty="0" smtClean="0"/>
          </a:p>
          <a:p>
            <a:pPr eaLnBrk="1" hangingPunct="1">
              <a:lnSpc>
                <a:spcPct val="90000"/>
              </a:lnSpc>
            </a:pPr>
            <a:endParaRPr lang="en-US" dirty="0" smtClean="0"/>
          </a:p>
          <a:p>
            <a:pPr eaLnBrk="1" hangingPunct="1">
              <a:lnSpc>
                <a:spcPct val="90000"/>
              </a:lnSpc>
            </a:pPr>
            <a:endParaRPr lang="en-US" dirty="0" smtClean="0"/>
          </a:p>
          <a:p>
            <a:pPr eaLnBrk="1" hangingPunct="1">
              <a:lnSpc>
                <a:spcPct val="90000"/>
              </a:lnSpc>
            </a:pPr>
            <a:endParaRPr lang="en-US" dirty="0" smtClean="0"/>
          </a:p>
        </p:txBody>
      </p:sp>
      <p:pic>
        <p:nvPicPr>
          <p:cNvPr id="51202" name="Picture 2" descr="https://encrypted-tbn1.google.com/images?q=tbn:ANd9GcSd-T_-9Z0C-ap0znuOkx1DwBIUGUtfePl3E_zqiKrdsolbhWFG"/>
          <p:cNvPicPr>
            <a:picLocks noChangeAspect="1" noChangeArrowheads="1"/>
          </p:cNvPicPr>
          <p:nvPr/>
        </p:nvPicPr>
        <p:blipFill>
          <a:blip r:embed="rId3" cstate="print"/>
          <a:srcRect t="17620" b="16704"/>
          <a:stretch>
            <a:fillRect/>
          </a:stretch>
        </p:blipFill>
        <p:spPr bwMode="auto">
          <a:xfrm>
            <a:off x="6400800" y="152401"/>
            <a:ext cx="2571750" cy="2008782"/>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0" y="0"/>
            <a:ext cx="9144000" cy="1143000"/>
          </a:xfrm>
        </p:spPr>
        <p:txBody>
          <a:bodyPr>
            <a:normAutofit/>
          </a:bodyPr>
          <a:lstStyle/>
          <a:p>
            <a:pPr eaLnBrk="1" hangingPunct="1"/>
            <a:r>
              <a:rPr lang="en-US" sz="4000" b="1" dirty="0" smtClean="0">
                <a:solidFill>
                  <a:srgbClr val="FF0000"/>
                </a:solidFill>
              </a:rPr>
              <a:t>Some False Prophets Jeremiah dealt with</a:t>
            </a:r>
          </a:p>
        </p:txBody>
      </p:sp>
      <p:sp>
        <p:nvSpPr>
          <p:cNvPr id="4099" name="Rectangle 3"/>
          <p:cNvSpPr>
            <a:spLocks noGrp="1" noChangeArrowheads="1"/>
          </p:cNvSpPr>
          <p:nvPr>
            <p:ph type="body" idx="1"/>
          </p:nvPr>
        </p:nvSpPr>
        <p:spPr>
          <a:xfrm>
            <a:off x="457200" y="1143000"/>
            <a:ext cx="7924800" cy="4343400"/>
          </a:xfrm>
        </p:spPr>
        <p:txBody>
          <a:bodyPr/>
          <a:lstStyle/>
          <a:p>
            <a:pPr eaLnBrk="1" hangingPunct="1">
              <a:lnSpc>
                <a:spcPct val="90000"/>
              </a:lnSpc>
            </a:pPr>
            <a:r>
              <a:rPr lang="en-US" dirty="0" smtClean="0"/>
              <a:t>S</a:t>
            </a:r>
          </a:p>
        </p:txBody>
      </p:sp>
      <p:sp>
        <p:nvSpPr>
          <p:cNvPr id="4100" name="Text Box 5"/>
          <p:cNvSpPr txBox="1">
            <a:spLocks noChangeArrowheads="1"/>
          </p:cNvSpPr>
          <p:nvPr/>
        </p:nvSpPr>
        <p:spPr bwMode="auto">
          <a:xfrm>
            <a:off x="457200" y="5562600"/>
            <a:ext cx="8229600" cy="701675"/>
          </a:xfrm>
          <a:prstGeom prst="rect">
            <a:avLst/>
          </a:prstGeom>
          <a:noFill/>
          <a:ln w="9525">
            <a:noFill/>
            <a:miter lim="800000"/>
            <a:headEnd/>
            <a:tailEnd/>
          </a:ln>
        </p:spPr>
        <p:txBody>
          <a:bodyPr>
            <a:spAutoFit/>
          </a:bodyPr>
          <a:lstStyle/>
          <a:p>
            <a:pPr algn="ctr">
              <a:spcBef>
                <a:spcPct val="50000"/>
              </a:spcBef>
            </a:pPr>
            <a:r>
              <a:rPr lang="en-US" sz="4000" b="1" dirty="0" smtClean="0">
                <a:solidFill>
                  <a:srgbClr val="0000CC"/>
                </a:solidFill>
                <a:latin typeface="Comic Sans MS" pitchFamily="66" charset="0"/>
              </a:rPr>
              <a:t>G</a:t>
            </a:r>
            <a:endParaRPr lang="en-US" sz="4000" b="1" dirty="0">
              <a:solidFill>
                <a:srgbClr val="0000CC"/>
              </a:solidFill>
              <a:latin typeface="Comic Sans MS" pitchFamily="66" charset="0"/>
            </a:endParaRPr>
          </a:p>
        </p:txBody>
      </p:sp>
      <p:pic>
        <p:nvPicPr>
          <p:cNvPr id="47105" name="Picture 1"/>
          <p:cNvPicPr>
            <a:picLocks noChangeAspect="1" noChangeArrowheads="1"/>
          </p:cNvPicPr>
          <p:nvPr/>
        </p:nvPicPr>
        <p:blipFill>
          <a:blip r:embed="rId3" cstate="print"/>
          <a:srcRect l="4167" t="15333" r="28333" b="16000"/>
          <a:stretch>
            <a:fillRect/>
          </a:stretch>
        </p:blipFill>
        <p:spPr bwMode="auto">
          <a:xfrm>
            <a:off x="457200" y="1066800"/>
            <a:ext cx="8305800" cy="5280848"/>
          </a:xfrm>
          <a:prstGeom prst="rect">
            <a:avLst/>
          </a:prstGeom>
          <a:noFill/>
          <a:ln w="9525">
            <a:noFill/>
            <a:miter lim="800000"/>
            <a:headEnd/>
            <a:tailEnd/>
          </a:ln>
        </p:spPr>
      </p:pic>
      <p:sp>
        <p:nvSpPr>
          <p:cNvPr id="6" name="Rectangle 2"/>
          <p:cNvSpPr txBox="1">
            <a:spLocks noChangeArrowheads="1"/>
          </p:cNvSpPr>
          <p:nvPr/>
        </p:nvSpPr>
        <p:spPr>
          <a:xfrm>
            <a:off x="5943600" y="3429000"/>
            <a:ext cx="3200400" cy="32004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smtClean="0">
                <a:ln>
                  <a:noFill/>
                </a:ln>
                <a:solidFill>
                  <a:srgbClr val="00B050"/>
                </a:solidFill>
                <a:effectLst/>
                <a:uLnTx/>
                <a:uFillTx/>
                <a:latin typeface="Comic Sans MS" pitchFamily="66" charset="0"/>
                <a:ea typeface="+mj-ea"/>
                <a:cs typeface="+mj-cs"/>
              </a:rPr>
              <a:t>False prophets in Jerusalem and Babylon were teaching that the captivity would be over soon &amp; everyone would return!</a:t>
            </a:r>
          </a:p>
        </p:txBody>
      </p:sp>
      <p:sp>
        <p:nvSpPr>
          <p:cNvPr id="7" name="Rounded Rectangle 6"/>
          <p:cNvSpPr/>
          <p:nvPr/>
        </p:nvSpPr>
        <p:spPr>
          <a:xfrm>
            <a:off x="2895600" y="5181600"/>
            <a:ext cx="2057400" cy="129540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1752600" y="2057400"/>
            <a:ext cx="2514600" cy="68580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2"/>
          <p:cNvSpPr txBox="1">
            <a:spLocks noChangeArrowheads="1"/>
          </p:cNvSpPr>
          <p:nvPr/>
        </p:nvSpPr>
        <p:spPr>
          <a:xfrm>
            <a:off x="304800" y="1828800"/>
            <a:ext cx="1524000" cy="8382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rgbClr val="00B0F0"/>
                </a:solidFill>
                <a:effectLst/>
                <a:uLnTx/>
                <a:uFillTx/>
                <a:latin typeface="Comic Sans MS" pitchFamily="66" charset="0"/>
                <a:ea typeface="+mj-ea"/>
                <a:cs typeface="+mj-cs"/>
              </a:rPr>
              <a:t>Dead now!</a:t>
            </a:r>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0" fill="hold"/>
                                        <p:tgtEl>
                                          <p:spTgt spid="7"/>
                                        </p:tgtEl>
                                        <p:attrNameLst>
                                          <p:attrName>ppt_w</p:attrName>
                                        </p:attrNameLst>
                                      </p:cBhvr>
                                      <p:tavLst>
                                        <p:tav tm="0" fmla="#ppt_w*sin(2.5*pi*$)">
                                          <p:val>
                                            <p:fltVal val="0"/>
                                          </p:val>
                                        </p:tav>
                                        <p:tav tm="100000">
                                          <p:val>
                                            <p:fltVal val="1"/>
                                          </p:val>
                                        </p:tav>
                                      </p:tavLst>
                                    </p:anim>
                                    <p:anim calcmode="lin" valueType="num">
                                      <p:cBhvr>
                                        <p:cTn id="8" dur="5000" fill="hold"/>
                                        <p:tgtEl>
                                          <p:spTgt spid="7"/>
                                        </p:tgtEl>
                                        <p:attrNameLst>
                                          <p:attrName>ppt_h</p:attrName>
                                        </p:attrNameLst>
                                      </p:cBhvr>
                                      <p:tavLst>
                                        <p:tav tm="0">
                                          <p:val>
                                            <p:strVal val="#ppt_h"/>
                                          </p:val>
                                        </p:tav>
                                        <p:tav tm="100000">
                                          <p:val>
                                            <p:strVal val="#ppt_h"/>
                                          </p:val>
                                        </p:tav>
                                      </p:tavLst>
                                    </p:anim>
                                  </p:childTnLst>
                                </p:cTn>
                              </p:par>
                              <p:par>
                                <p:cTn id="9" presetID="19" presetClass="entr" presetSubtype="1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0" fill="hold"/>
                                        <p:tgtEl>
                                          <p:spTgt spid="8"/>
                                        </p:tgtEl>
                                        <p:attrNameLst>
                                          <p:attrName>ppt_w</p:attrName>
                                        </p:attrNameLst>
                                      </p:cBhvr>
                                      <p:tavLst>
                                        <p:tav tm="0" fmla="#ppt_w*sin(2.5*pi*$)">
                                          <p:val>
                                            <p:fltVal val="0"/>
                                          </p:val>
                                        </p:tav>
                                        <p:tav tm="100000">
                                          <p:val>
                                            <p:fltVal val="1"/>
                                          </p:val>
                                        </p:tav>
                                      </p:tavLst>
                                    </p:anim>
                                    <p:anim calcmode="lin" valueType="num">
                                      <p:cBhvr>
                                        <p:cTn id="12" dur="50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52400" y="0"/>
            <a:ext cx="5867400" cy="1524000"/>
          </a:xfrm>
        </p:spPr>
        <p:txBody>
          <a:bodyPr>
            <a:normAutofit fontScale="90000"/>
          </a:bodyPr>
          <a:lstStyle/>
          <a:p>
            <a:pPr eaLnBrk="1" hangingPunct="1"/>
            <a:r>
              <a:rPr lang="en-US" sz="4000" b="1" dirty="0" smtClean="0">
                <a:solidFill>
                  <a:srgbClr val="FF0000"/>
                </a:solidFill>
              </a:rPr>
              <a:t>Jeremiah 37:11-21  Jeremiah charged as a Defector</a:t>
            </a:r>
          </a:p>
        </p:txBody>
      </p:sp>
      <p:sp>
        <p:nvSpPr>
          <p:cNvPr id="4099" name="Rectangle 3"/>
          <p:cNvSpPr>
            <a:spLocks noGrp="1" noChangeArrowheads="1"/>
          </p:cNvSpPr>
          <p:nvPr>
            <p:ph type="body" idx="1"/>
          </p:nvPr>
        </p:nvSpPr>
        <p:spPr>
          <a:xfrm>
            <a:off x="304800" y="1524000"/>
            <a:ext cx="8534400" cy="4267200"/>
          </a:xfrm>
        </p:spPr>
        <p:txBody>
          <a:bodyPr>
            <a:normAutofit fontScale="92500" lnSpcReduction="20000"/>
          </a:bodyPr>
          <a:lstStyle/>
          <a:p>
            <a:pPr eaLnBrk="1" hangingPunct="1">
              <a:lnSpc>
                <a:spcPct val="90000"/>
              </a:lnSpc>
            </a:pPr>
            <a:r>
              <a:rPr lang="en-US" b="1" dirty="0" smtClean="0">
                <a:solidFill>
                  <a:srgbClr val="0000CC"/>
                </a:solidFill>
              </a:rPr>
              <a:t>When Chaldeans pulled back</a:t>
            </a:r>
            <a:r>
              <a:rPr lang="en-US" dirty="0" smtClean="0"/>
              <a:t>, he                              was freed from court of prison</a:t>
            </a:r>
          </a:p>
          <a:p>
            <a:pPr lvl="1">
              <a:lnSpc>
                <a:spcPct val="90000"/>
              </a:lnSpc>
            </a:pPr>
            <a:r>
              <a:rPr lang="en-US" dirty="0" smtClean="0"/>
              <a:t>Zedekiah probably thought no one would believe Jeremiah’s prophecies now!</a:t>
            </a:r>
          </a:p>
          <a:p>
            <a:pPr eaLnBrk="1" hangingPunct="1">
              <a:lnSpc>
                <a:spcPct val="90000"/>
              </a:lnSpc>
            </a:pPr>
            <a:r>
              <a:rPr lang="en-US" b="1" dirty="0" smtClean="0">
                <a:solidFill>
                  <a:srgbClr val="0000CC"/>
                </a:solidFill>
              </a:rPr>
              <a:t>V.12</a:t>
            </a:r>
            <a:r>
              <a:rPr lang="en-US" dirty="0" smtClean="0"/>
              <a:t> Jeremiah wanted to see &amp; claim his property he bought (Jer 32)</a:t>
            </a:r>
          </a:p>
          <a:p>
            <a:pPr lvl="1">
              <a:lnSpc>
                <a:spcPct val="90000"/>
              </a:lnSpc>
            </a:pPr>
            <a:r>
              <a:rPr lang="en-US" b="1" dirty="0" err="1" smtClean="0">
                <a:solidFill>
                  <a:srgbClr val="C00000"/>
                </a:solidFill>
              </a:rPr>
              <a:t>Irijah</a:t>
            </a:r>
            <a:r>
              <a:rPr lang="en-US" dirty="0" smtClean="0"/>
              <a:t> = </a:t>
            </a:r>
            <a:r>
              <a:rPr lang="en-US" dirty="0" err="1" smtClean="0"/>
              <a:t>Hananiah’s</a:t>
            </a:r>
            <a:r>
              <a:rPr lang="en-US" dirty="0" smtClean="0"/>
              <a:t> grandson (Jer 28) wants revenge!</a:t>
            </a:r>
          </a:p>
          <a:p>
            <a:pPr marL="342900" lvl="1" indent="-342900">
              <a:lnSpc>
                <a:spcPct val="90000"/>
              </a:lnSpc>
              <a:buFont typeface="Arial" pitchFamily="34" charset="0"/>
              <a:buChar char="•"/>
            </a:pPr>
            <a:r>
              <a:rPr lang="en-US" sz="3200" b="1" dirty="0" smtClean="0">
                <a:solidFill>
                  <a:srgbClr val="0000CC"/>
                </a:solidFill>
              </a:rPr>
              <a:t>Defecting:  </a:t>
            </a:r>
            <a:r>
              <a:rPr lang="en-US" sz="3200" dirty="0" smtClean="0"/>
              <a:t>some Jews did</a:t>
            </a:r>
          </a:p>
          <a:p>
            <a:pPr marL="742950" lvl="2" indent="-342900">
              <a:lnSpc>
                <a:spcPct val="90000"/>
              </a:lnSpc>
            </a:pPr>
            <a:r>
              <a:rPr lang="en-US" sz="2800" b="1" dirty="0" smtClean="0">
                <a:solidFill>
                  <a:srgbClr val="0000CC"/>
                </a:solidFill>
              </a:rPr>
              <a:t>38:19</a:t>
            </a:r>
            <a:r>
              <a:rPr lang="en-US" sz="2800" dirty="0" smtClean="0"/>
              <a:t> Zedekiah was afraid of being delivered to defectors</a:t>
            </a:r>
          </a:p>
          <a:p>
            <a:pPr marL="742950" lvl="2" indent="-342900">
              <a:lnSpc>
                <a:spcPct val="90000"/>
              </a:lnSpc>
            </a:pPr>
            <a:r>
              <a:rPr lang="en-US" sz="2800" b="1" dirty="0" smtClean="0">
                <a:solidFill>
                  <a:srgbClr val="0000CC"/>
                </a:solidFill>
              </a:rPr>
              <a:t>39:9</a:t>
            </a:r>
            <a:r>
              <a:rPr lang="en-US" sz="2800" dirty="0" smtClean="0"/>
              <a:t>  </a:t>
            </a:r>
            <a:r>
              <a:rPr lang="en-US" sz="2800" dirty="0" err="1" smtClean="0"/>
              <a:t>Nebuzaradan</a:t>
            </a:r>
            <a:r>
              <a:rPr lang="en-US" sz="2800" dirty="0" smtClean="0"/>
              <a:t> carried away captives &amp; defectors</a:t>
            </a:r>
          </a:p>
          <a:p>
            <a:pPr eaLnBrk="1" hangingPunct="1">
              <a:lnSpc>
                <a:spcPct val="90000"/>
              </a:lnSpc>
            </a:pPr>
            <a:endParaRPr lang="en-US" dirty="0" smtClean="0"/>
          </a:p>
          <a:p>
            <a:pPr eaLnBrk="1" hangingPunct="1">
              <a:lnSpc>
                <a:spcPct val="90000"/>
              </a:lnSpc>
            </a:pPr>
            <a:endParaRPr lang="en-US" dirty="0" smtClean="0"/>
          </a:p>
          <a:p>
            <a:pPr eaLnBrk="1" hangingPunct="1">
              <a:lnSpc>
                <a:spcPct val="90000"/>
              </a:lnSpc>
            </a:pPr>
            <a:endParaRPr lang="en-US" dirty="0" smtClean="0"/>
          </a:p>
          <a:p>
            <a:pPr eaLnBrk="1" hangingPunct="1">
              <a:lnSpc>
                <a:spcPct val="90000"/>
              </a:lnSpc>
            </a:pPr>
            <a:endParaRPr lang="en-US" dirty="0" smtClean="0"/>
          </a:p>
          <a:p>
            <a:pPr eaLnBrk="1" hangingPunct="1">
              <a:lnSpc>
                <a:spcPct val="90000"/>
              </a:lnSpc>
            </a:pPr>
            <a:endParaRPr lang="en-US" dirty="0" smtClean="0"/>
          </a:p>
          <a:p>
            <a:pPr eaLnBrk="1" hangingPunct="1">
              <a:lnSpc>
                <a:spcPct val="90000"/>
              </a:lnSpc>
            </a:pPr>
            <a:endParaRPr lang="en-US" dirty="0" smtClean="0"/>
          </a:p>
        </p:txBody>
      </p:sp>
      <p:sp>
        <p:nvSpPr>
          <p:cNvPr id="4100" name="Text Box 5"/>
          <p:cNvSpPr txBox="1">
            <a:spLocks noChangeArrowheads="1"/>
          </p:cNvSpPr>
          <p:nvPr/>
        </p:nvSpPr>
        <p:spPr bwMode="auto">
          <a:xfrm>
            <a:off x="457200" y="5334000"/>
            <a:ext cx="8229600" cy="1384995"/>
          </a:xfrm>
          <a:prstGeom prst="rect">
            <a:avLst/>
          </a:prstGeom>
          <a:noFill/>
          <a:ln w="9525">
            <a:noFill/>
            <a:miter lim="800000"/>
            <a:headEnd/>
            <a:tailEnd/>
          </a:ln>
        </p:spPr>
        <p:txBody>
          <a:bodyPr>
            <a:spAutoFit/>
          </a:bodyPr>
          <a:lstStyle/>
          <a:p>
            <a:pPr algn="ctr">
              <a:spcBef>
                <a:spcPct val="50000"/>
              </a:spcBef>
            </a:pPr>
            <a:r>
              <a:rPr lang="en-US" sz="2800" b="1" dirty="0" smtClean="0">
                <a:solidFill>
                  <a:srgbClr val="00B050"/>
                </a:solidFill>
                <a:latin typeface="Comic Sans MS" pitchFamily="66" charset="0"/>
              </a:rPr>
              <a:t>False charges still happen today. We need to talk, ask, listen (like </a:t>
            </a:r>
            <a:r>
              <a:rPr lang="en-US" sz="2800" b="1" dirty="0" err="1" smtClean="0">
                <a:solidFill>
                  <a:srgbClr val="00B050"/>
                </a:solidFill>
                <a:latin typeface="Comic Sans MS" pitchFamily="66" charset="0"/>
              </a:rPr>
              <a:t>Phinehas</a:t>
            </a:r>
            <a:r>
              <a:rPr lang="en-US" sz="2800" b="1" dirty="0" smtClean="0">
                <a:solidFill>
                  <a:srgbClr val="00B050"/>
                </a:solidFill>
                <a:latin typeface="Comic Sans MS" pitchFamily="66" charset="0"/>
              </a:rPr>
              <a:t> in Josh 22) – so we don’t misjudge motives of others. </a:t>
            </a:r>
            <a:endParaRPr lang="en-US" sz="2800" b="1" dirty="0">
              <a:solidFill>
                <a:srgbClr val="00B050"/>
              </a:solidFill>
              <a:latin typeface="Comic Sans MS" pitchFamily="66" charset="0"/>
            </a:endParaRPr>
          </a:p>
        </p:txBody>
      </p:sp>
      <p:pic>
        <p:nvPicPr>
          <p:cNvPr id="51202" name="Picture 2" descr="https://encrypted-tbn1.google.com/images?q=tbn:ANd9GcSd-T_-9Z0C-ap0znuOkx1DwBIUGUtfePl3E_zqiKrdsolbhWFG"/>
          <p:cNvPicPr>
            <a:picLocks noChangeAspect="1" noChangeArrowheads="1"/>
          </p:cNvPicPr>
          <p:nvPr/>
        </p:nvPicPr>
        <p:blipFill>
          <a:blip r:embed="rId3" cstate="print"/>
          <a:srcRect t="17620" b="16704"/>
          <a:stretch>
            <a:fillRect/>
          </a:stretch>
        </p:blipFill>
        <p:spPr bwMode="auto">
          <a:xfrm>
            <a:off x="6400800" y="152401"/>
            <a:ext cx="2571750" cy="2008782"/>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0"/>
            <a:ext cx="6096000" cy="1524000"/>
          </a:xfrm>
        </p:spPr>
        <p:txBody>
          <a:bodyPr>
            <a:normAutofit fontScale="90000"/>
          </a:bodyPr>
          <a:lstStyle/>
          <a:p>
            <a:pPr eaLnBrk="1" hangingPunct="1"/>
            <a:r>
              <a:rPr lang="en-US" sz="4000" b="1" dirty="0" smtClean="0">
                <a:solidFill>
                  <a:srgbClr val="FF0000"/>
                </a:solidFill>
              </a:rPr>
              <a:t>Jeremiah 37:11-21  Jeremiah charged as a Defector</a:t>
            </a:r>
          </a:p>
        </p:txBody>
      </p:sp>
      <p:sp>
        <p:nvSpPr>
          <p:cNvPr id="4099" name="Rectangle 3"/>
          <p:cNvSpPr>
            <a:spLocks noGrp="1" noChangeArrowheads="1"/>
          </p:cNvSpPr>
          <p:nvPr>
            <p:ph type="body" idx="1"/>
          </p:nvPr>
        </p:nvSpPr>
        <p:spPr>
          <a:xfrm>
            <a:off x="304800" y="1524000"/>
            <a:ext cx="8153400" cy="4267200"/>
          </a:xfrm>
        </p:spPr>
        <p:txBody>
          <a:bodyPr>
            <a:normAutofit fontScale="85000" lnSpcReduction="10000"/>
          </a:bodyPr>
          <a:lstStyle/>
          <a:p>
            <a:pPr eaLnBrk="1" hangingPunct="1">
              <a:lnSpc>
                <a:spcPct val="90000"/>
              </a:lnSpc>
            </a:pPr>
            <a:r>
              <a:rPr lang="en-US" b="1" dirty="0" smtClean="0">
                <a:solidFill>
                  <a:srgbClr val="0000CC"/>
                </a:solidFill>
              </a:rPr>
              <a:t>V.15</a:t>
            </a:r>
            <a:r>
              <a:rPr lang="en-US" dirty="0" smtClean="0"/>
              <a:t>  Jeremiah struck, put in prison:                                         he’s 50-60 years old now!</a:t>
            </a:r>
          </a:p>
          <a:p>
            <a:pPr eaLnBrk="1" hangingPunct="1">
              <a:lnSpc>
                <a:spcPct val="90000"/>
              </a:lnSpc>
            </a:pPr>
            <a:r>
              <a:rPr lang="en-US" b="1" dirty="0" smtClean="0">
                <a:solidFill>
                  <a:srgbClr val="0000CC"/>
                </a:solidFill>
              </a:rPr>
              <a:t>V.16</a:t>
            </a:r>
            <a:r>
              <a:rPr lang="en-US" dirty="0" smtClean="0"/>
              <a:t>  Probably stayed there a few months, thought he would die there (v.20)</a:t>
            </a:r>
          </a:p>
          <a:p>
            <a:pPr eaLnBrk="1" hangingPunct="1">
              <a:lnSpc>
                <a:spcPct val="90000"/>
              </a:lnSpc>
            </a:pPr>
            <a:r>
              <a:rPr lang="en-US" b="1" dirty="0" smtClean="0">
                <a:solidFill>
                  <a:srgbClr val="0000CC"/>
                </a:solidFill>
              </a:rPr>
              <a:t>V.17</a:t>
            </a:r>
            <a:r>
              <a:rPr lang="en-US" dirty="0" smtClean="0"/>
              <a:t> Zedekiah secretly gets Jeremiah out:  why???</a:t>
            </a:r>
          </a:p>
          <a:p>
            <a:pPr lvl="1">
              <a:lnSpc>
                <a:spcPct val="90000"/>
              </a:lnSpc>
            </a:pPr>
            <a:r>
              <a:rPr lang="en-US" dirty="0" smtClean="0"/>
              <a:t>Babylonians are back</a:t>
            </a:r>
          </a:p>
          <a:p>
            <a:pPr lvl="1">
              <a:lnSpc>
                <a:spcPct val="90000"/>
              </a:lnSpc>
            </a:pPr>
            <a:r>
              <a:rPr lang="en-US" dirty="0" smtClean="0"/>
              <a:t>Zedekiah wants to know God’s plan, but still doesn’t          want to change.</a:t>
            </a:r>
          </a:p>
          <a:p>
            <a:pPr eaLnBrk="1" hangingPunct="1">
              <a:lnSpc>
                <a:spcPct val="90000"/>
              </a:lnSpc>
            </a:pPr>
            <a:r>
              <a:rPr lang="en-US" b="1" dirty="0" smtClean="0">
                <a:solidFill>
                  <a:srgbClr val="0000CC"/>
                </a:solidFill>
              </a:rPr>
              <a:t>V.18-21 </a:t>
            </a:r>
            <a:r>
              <a:rPr lang="en-US" dirty="0" smtClean="0"/>
              <a:t> Jeremiah appeals to Zedekiah that he hasn’t done anything wrong – don’t send back to dungeon!</a:t>
            </a:r>
          </a:p>
          <a:p>
            <a:pPr lvl="1">
              <a:lnSpc>
                <a:spcPct val="90000"/>
              </a:lnSpc>
            </a:pPr>
            <a:r>
              <a:rPr lang="en-US" dirty="0" smtClean="0"/>
              <a:t>Zedekiah keeps Jeremiah in palace court of prison (32:2)</a:t>
            </a:r>
          </a:p>
          <a:p>
            <a:pPr eaLnBrk="1" hangingPunct="1">
              <a:lnSpc>
                <a:spcPct val="90000"/>
              </a:lnSpc>
            </a:pPr>
            <a:endParaRPr lang="en-US" dirty="0" smtClean="0"/>
          </a:p>
          <a:p>
            <a:pPr eaLnBrk="1" hangingPunct="1">
              <a:lnSpc>
                <a:spcPct val="90000"/>
              </a:lnSpc>
            </a:pPr>
            <a:endParaRPr lang="en-US" dirty="0" smtClean="0"/>
          </a:p>
          <a:p>
            <a:pPr eaLnBrk="1" hangingPunct="1">
              <a:lnSpc>
                <a:spcPct val="90000"/>
              </a:lnSpc>
            </a:pPr>
            <a:endParaRPr lang="en-US" dirty="0" smtClean="0"/>
          </a:p>
          <a:p>
            <a:pPr eaLnBrk="1" hangingPunct="1">
              <a:lnSpc>
                <a:spcPct val="90000"/>
              </a:lnSpc>
            </a:pPr>
            <a:endParaRPr lang="en-US" dirty="0" smtClean="0"/>
          </a:p>
          <a:p>
            <a:pPr eaLnBrk="1" hangingPunct="1">
              <a:lnSpc>
                <a:spcPct val="90000"/>
              </a:lnSpc>
            </a:pPr>
            <a:endParaRPr lang="en-US" dirty="0" smtClean="0"/>
          </a:p>
          <a:p>
            <a:pPr eaLnBrk="1" hangingPunct="1">
              <a:lnSpc>
                <a:spcPct val="90000"/>
              </a:lnSpc>
            </a:pPr>
            <a:endParaRPr lang="en-US" dirty="0" smtClean="0"/>
          </a:p>
          <a:p>
            <a:pPr eaLnBrk="1" hangingPunct="1">
              <a:lnSpc>
                <a:spcPct val="90000"/>
              </a:lnSpc>
            </a:pPr>
            <a:endParaRPr lang="en-US" dirty="0" smtClean="0"/>
          </a:p>
          <a:p>
            <a:pPr eaLnBrk="1" hangingPunct="1">
              <a:lnSpc>
                <a:spcPct val="90000"/>
              </a:lnSpc>
            </a:pPr>
            <a:endParaRPr lang="en-US" dirty="0" smtClean="0"/>
          </a:p>
        </p:txBody>
      </p:sp>
      <p:sp>
        <p:nvSpPr>
          <p:cNvPr id="4100" name="Text Box 5"/>
          <p:cNvSpPr txBox="1">
            <a:spLocks noChangeArrowheads="1"/>
          </p:cNvSpPr>
          <p:nvPr/>
        </p:nvSpPr>
        <p:spPr bwMode="auto">
          <a:xfrm>
            <a:off x="457200" y="5943600"/>
            <a:ext cx="8229600" cy="523220"/>
          </a:xfrm>
          <a:prstGeom prst="rect">
            <a:avLst/>
          </a:prstGeom>
          <a:noFill/>
          <a:ln w="9525">
            <a:noFill/>
            <a:miter lim="800000"/>
            <a:headEnd/>
            <a:tailEnd/>
          </a:ln>
        </p:spPr>
        <p:txBody>
          <a:bodyPr>
            <a:spAutoFit/>
          </a:bodyPr>
          <a:lstStyle/>
          <a:p>
            <a:pPr algn="ctr">
              <a:spcBef>
                <a:spcPct val="50000"/>
              </a:spcBef>
            </a:pPr>
            <a:r>
              <a:rPr lang="en-US" sz="2800" b="1" dirty="0" smtClean="0">
                <a:solidFill>
                  <a:srgbClr val="00B050"/>
                </a:solidFill>
                <a:latin typeface="Comic Sans MS" pitchFamily="66" charset="0"/>
              </a:rPr>
              <a:t>Look at what Jeremiah went through!</a:t>
            </a:r>
            <a:endParaRPr lang="en-US" sz="2800" b="1" dirty="0">
              <a:solidFill>
                <a:srgbClr val="00B050"/>
              </a:solidFill>
              <a:latin typeface="Comic Sans MS" pitchFamily="66" charset="0"/>
            </a:endParaRPr>
          </a:p>
        </p:txBody>
      </p:sp>
      <p:pic>
        <p:nvPicPr>
          <p:cNvPr id="49154" name="Picture 2" descr="https://encrypted-tbn1.google.com/images?q=tbn:ANd9GcSd-T_-9Z0C-ap0znuOkx1DwBIUGUtfePl3E_zqiKrdsolbhWFG"/>
          <p:cNvPicPr>
            <a:picLocks noChangeAspect="1" noChangeArrowheads="1"/>
          </p:cNvPicPr>
          <p:nvPr/>
        </p:nvPicPr>
        <p:blipFill>
          <a:blip r:embed="rId3" cstate="print"/>
          <a:srcRect l="45148" t="18966" b="39655"/>
          <a:stretch>
            <a:fillRect/>
          </a:stretch>
        </p:blipFill>
        <p:spPr bwMode="auto">
          <a:xfrm>
            <a:off x="6781800" y="152400"/>
            <a:ext cx="2038350" cy="18288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0"/>
            <a:ext cx="8229600" cy="1143000"/>
          </a:xfrm>
        </p:spPr>
        <p:txBody>
          <a:bodyPr/>
          <a:lstStyle/>
          <a:p>
            <a:pPr eaLnBrk="1" hangingPunct="1"/>
            <a:r>
              <a:rPr lang="en-US" sz="4000" b="1" dirty="0" smtClean="0">
                <a:solidFill>
                  <a:srgbClr val="FF0000"/>
                </a:solidFill>
                <a:latin typeface="Comic Sans MS" pitchFamily="66" charset="0"/>
              </a:rPr>
              <a:t>2</a:t>
            </a:r>
          </a:p>
        </p:txBody>
      </p:sp>
      <p:sp>
        <p:nvSpPr>
          <p:cNvPr id="4099" name="Rectangle 3"/>
          <p:cNvSpPr>
            <a:spLocks noGrp="1" noChangeArrowheads="1"/>
          </p:cNvSpPr>
          <p:nvPr>
            <p:ph type="body" idx="1"/>
          </p:nvPr>
        </p:nvSpPr>
        <p:spPr>
          <a:xfrm>
            <a:off x="152400" y="1828800"/>
            <a:ext cx="2590800" cy="2362200"/>
          </a:xfrm>
        </p:spPr>
        <p:txBody>
          <a:bodyPr/>
          <a:lstStyle/>
          <a:p>
            <a:pPr marL="0" indent="0" algn="ctr" eaLnBrk="1" hangingPunct="1">
              <a:lnSpc>
                <a:spcPct val="90000"/>
              </a:lnSpc>
              <a:buNone/>
            </a:pPr>
            <a:r>
              <a:rPr lang="en-US" b="1" dirty="0" smtClean="0">
                <a:solidFill>
                  <a:srgbClr val="FF0000"/>
                </a:solidFill>
                <a:latin typeface="Comic Sans MS" pitchFamily="66" charset="0"/>
              </a:rPr>
              <a:t>Jeremiah’s prophecies during Zedekiah’s reign</a:t>
            </a:r>
          </a:p>
        </p:txBody>
      </p:sp>
      <p:sp>
        <p:nvSpPr>
          <p:cNvPr id="4100" name="Text Box 5"/>
          <p:cNvSpPr txBox="1">
            <a:spLocks noChangeArrowheads="1"/>
          </p:cNvSpPr>
          <p:nvPr/>
        </p:nvSpPr>
        <p:spPr bwMode="auto">
          <a:xfrm>
            <a:off x="457200" y="5562600"/>
            <a:ext cx="8229600" cy="701675"/>
          </a:xfrm>
          <a:prstGeom prst="rect">
            <a:avLst/>
          </a:prstGeom>
          <a:noFill/>
          <a:ln w="9525">
            <a:noFill/>
            <a:miter lim="800000"/>
            <a:headEnd/>
            <a:tailEnd/>
          </a:ln>
        </p:spPr>
        <p:txBody>
          <a:bodyPr>
            <a:spAutoFit/>
          </a:bodyPr>
          <a:lstStyle/>
          <a:p>
            <a:pPr algn="ctr">
              <a:spcBef>
                <a:spcPct val="50000"/>
              </a:spcBef>
            </a:pPr>
            <a:r>
              <a:rPr lang="en-US" sz="4000" b="1" dirty="0" smtClean="0">
                <a:solidFill>
                  <a:srgbClr val="0000CC"/>
                </a:solidFill>
                <a:latin typeface="Comic Sans MS" pitchFamily="66" charset="0"/>
              </a:rPr>
              <a:t>G</a:t>
            </a:r>
            <a:endParaRPr lang="en-US" sz="4000" b="1" dirty="0">
              <a:solidFill>
                <a:srgbClr val="0000CC"/>
              </a:solidFill>
              <a:latin typeface="Comic Sans MS" pitchFamily="66" charset="0"/>
            </a:endParaRPr>
          </a:p>
        </p:txBody>
      </p:sp>
      <p:pic>
        <p:nvPicPr>
          <p:cNvPr id="1026" name="Picture 2"/>
          <p:cNvPicPr>
            <a:picLocks noChangeAspect="1" noChangeArrowheads="1"/>
          </p:cNvPicPr>
          <p:nvPr/>
        </p:nvPicPr>
        <p:blipFill>
          <a:blip r:embed="rId3" cstate="print"/>
          <a:srcRect l="18333" t="14000" r="36667" b="5333"/>
          <a:stretch>
            <a:fillRect/>
          </a:stretch>
        </p:blipFill>
        <p:spPr bwMode="auto">
          <a:xfrm>
            <a:off x="2743200" y="0"/>
            <a:ext cx="6121190" cy="6858000"/>
          </a:xfrm>
          <a:prstGeom prst="rect">
            <a:avLst/>
          </a:prstGeom>
          <a:noFill/>
          <a:ln w="9525">
            <a:noFill/>
            <a:miter lim="800000"/>
            <a:headEnd/>
            <a:tailEnd/>
          </a:ln>
        </p:spPr>
      </p:pic>
      <p:cxnSp>
        <p:nvCxnSpPr>
          <p:cNvPr id="7" name="Straight Connector 6"/>
          <p:cNvCxnSpPr/>
          <p:nvPr/>
        </p:nvCxnSpPr>
        <p:spPr>
          <a:xfrm>
            <a:off x="2819400" y="914400"/>
            <a:ext cx="5943600" cy="0"/>
          </a:xfrm>
          <a:prstGeom prst="line">
            <a:avLst/>
          </a:prstGeom>
          <a:ln w="38100" cmpd="sng">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819400" y="2819400"/>
            <a:ext cx="5943600" cy="0"/>
          </a:xfrm>
          <a:prstGeom prst="line">
            <a:avLst/>
          </a:prstGeom>
          <a:ln w="38100" cmpd="sng">
            <a:solidFill>
              <a:srgbClr val="00B050"/>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429000" y="2133600"/>
            <a:ext cx="914400" cy="381000"/>
          </a:xfrm>
          <a:prstGeom prst="rect">
            <a:avLst/>
          </a:prstGeom>
          <a:solidFill>
            <a:schemeClr val="bg1"/>
          </a:solidFill>
        </p:spPr>
        <p:txBody>
          <a:bodyPr wrap="square" rtlCol="0">
            <a:spAutoFit/>
          </a:bodyPr>
          <a:lstStyle/>
          <a:p>
            <a:endParaRPr lang="en-US" dirty="0"/>
          </a:p>
        </p:txBody>
      </p:sp>
      <p:sp>
        <p:nvSpPr>
          <p:cNvPr id="9" name="TextBox 8"/>
          <p:cNvSpPr txBox="1"/>
          <p:nvPr/>
        </p:nvSpPr>
        <p:spPr>
          <a:xfrm>
            <a:off x="3429000" y="2133600"/>
            <a:ext cx="990600" cy="461665"/>
          </a:xfrm>
          <a:prstGeom prst="rect">
            <a:avLst/>
          </a:prstGeom>
          <a:noFill/>
        </p:spPr>
        <p:txBody>
          <a:bodyPr wrap="square" rtlCol="0">
            <a:spAutoFit/>
          </a:bodyPr>
          <a:lstStyle/>
          <a:p>
            <a:r>
              <a:rPr lang="en-US" sz="1200" b="1" i="1" dirty="0" smtClean="0">
                <a:latin typeface="Times New Roman" pitchFamily="18" charset="0"/>
                <a:cs typeface="Times New Roman" pitchFamily="18" charset="0"/>
              </a:rPr>
              <a:t>2 </a:t>
            </a:r>
            <a:r>
              <a:rPr lang="en-US" sz="1200" b="1" i="1" dirty="0" err="1" smtClean="0">
                <a:latin typeface="Times New Roman" pitchFamily="18" charset="0"/>
                <a:cs typeface="Times New Roman" pitchFamily="18" charset="0"/>
              </a:rPr>
              <a:t>Chr</a:t>
            </a:r>
            <a:r>
              <a:rPr lang="en-US" sz="1200" b="1" i="1" dirty="0" smtClean="0">
                <a:latin typeface="Times New Roman" pitchFamily="18" charset="0"/>
                <a:cs typeface="Times New Roman" pitchFamily="18" charset="0"/>
              </a:rPr>
              <a:t> 36:13</a:t>
            </a:r>
          </a:p>
          <a:p>
            <a:r>
              <a:rPr lang="en-US" sz="1200" b="1" i="1" dirty="0" smtClean="0">
                <a:latin typeface="Times New Roman" pitchFamily="18" charset="0"/>
                <a:cs typeface="Times New Roman" pitchFamily="18" charset="0"/>
              </a:rPr>
              <a:t>   51:59-64</a:t>
            </a:r>
            <a:endParaRPr lang="en-US" sz="1200" b="1" i="1" dirty="0">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0"/>
            <a:ext cx="5943600" cy="1143000"/>
          </a:xfrm>
        </p:spPr>
        <p:txBody>
          <a:bodyPr/>
          <a:lstStyle/>
          <a:p>
            <a:pPr eaLnBrk="1" hangingPunct="1"/>
            <a:r>
              <a:rPr lang="en-US" sz="4000" b="1" dirty="0" smtClean="0">
                <a:solidFill>
                  <a:srgbClr val="FF0000"/>
                </a:solidFill>
              </a:rPr>
              <a:t>Zedekiah’s weakness</a:t>
            </a:r>
          </a:p>
        </p:txBody>
      </p:sp>
      <p:sp>
        <p:nvSpPr>
          <p:cNvPr id="4099" name="Rectangle 3"/>
          <p:cNvSpPr>
            <a:spLocks noGrp="1" noChangeArrowheads="1"/>
          </p:cNvSpPr>
          <p:nvPr>
            <p:ph type="body" idx="1"/>
          </p:nvPr>
        </p:nvSpPr>
        <p:spPr>
          <a:xfrm>
            <a:off x="457200" y="1143000"/>
            <a:ext cx="7924800" cy="4343400"/>
          </a:xfrm>
        </p:spPr>
        <p:txBody>
          <a:bodyPr>
            <a:normAutofit fontScale="92500" lnSpcReduction="20000"/>
          </a:bodyPr>
          <a:lstStyle/>
          <a:p>
            <a:pPr eaLnBrk="1" hangingPunct="1">
              <a:lnSpc>
                <a:spcPct val="90000"/>
              </a:lnSpc>
            </a:pPr>
            <a:r>
              <a:rPr lang="en-US" b="1" dirty="0" smtClean="0">
                <a:solidFill>
                  <a:srgbClr val="0000CC"/>
                </a:solidFill>
              </a:rPr>
              <a:t>He wants to know what will happen </a:t>
            </a:r>
            <a:endParaRPr lang="en-US" dirty="0" smtClean="0"/>
          </a:p>
          <a:p>
            <a:pPr lvl="1">
              <a:lnSpc>
                <a:spcPct val="90000"/>
              </a:lnSpc>
            </a:pPr>
            <a:r>
              <a:rPr lang="en-US" dirty="0" smtClean="0"/>
              <a:t>intrigued about the future</a:t>
            </a:r>
          </a:p>
          <a:p>
            <a:pPr lvl="1">
              <a:lnSpc>
                <a:spcPct val="90000"/>
              </a:lnSpc>
            </a:pPr>
            <a:r>
              <a:rPr lang="en-US" dirty="0" smtClean="0"/>
              <a:t>He doesn’t want to change his life</a:t>
            </a:r>
          </a:p>
          <a:p>
            <a:pPr eaLnBrk="1" hangingPunct="1">
              <a:lnSpc>
                <a:spcPct val="90000"/>
              </a:lnSpc>
            </a:pPr>
            <a:r>
              <a:rPr lang="en-US" b="1" dirty="0" smtClean="0">
                <a:solidFill>
                  <a:srgbClr val="0000CC"/>
                </a:solidFill>
              </a:rPr>
              <a:t>Warning to us:  </a:t>
            </a:r>
            <a:r>
              <a:rPr lang="en-US" dirty="0" smtClean="0"/>
              <a:t>Studying Bible prophecy can be the same for us</a:t>
            </a:r>
          </a:p>
          <a:p>
            <a:pPr lvl="1">
              <a:lnSpc>
                <a:spcPct val="90000"/>
              </a:lnSpc>
            </a:pPr>
            <a:r>
              <a:rPr lang="en-US" dirty="0" smtClean="0"/>
              <a:t>We love to match current events to the Bible</a:t>
            </a:r>
          </a:p>
          <a:p>
            <a:pPr lvl="1">
              <a:lnSpc>
                <a:spcPct val="90000"/>
              </a:lnSpc>
            </a:pPr>
            <a:r>
              <a:rPr lang="en-US" dirty="0" smtClean="0"/>
              <a:t>We may not want to change our lives </a:t>
            </a:r>
          </a:p>
          <a:p>
            <a:pPr eaLnBrk="1" hangingPunct="1">
              <a:lnSpc>
                <a:spcPct val="90000"/>
              </a:lnSpc>
            </a:pPr>
            <a:r>
              <a:rPr lang="en-US" b="1" dirty="0" smtClean="0">
                <a:solidFill>
                  <a:srgbClr val="0000CC"/>
                </a:solidFill>
              </a:rPr>
              <a:t>Note Jeremiah’s response:  </a:t>
            </a:r>
            <a:r>
              <a:rPr lang="en-US" dirty="0" smtClean="0"/>
              <a:t>a faithful witness</a:t>
            </a:r>
          </a:p>
          <a:p>
            <a:pPr lvl="1">
              <a:lnSpc>
                <a:spcPct val="90000"/>
              </a:lnSpc>
            </a:pPr>
            <a:r>
              <a:rPr lang="en-US" dirty="0" smtClean="0"/>
              <a:t>Zedekiah will be given to the Babylonians</a:t>
            </a:r>
          </a:p>
          <a:p>
            <a:pPr lvl="1">
              <a:lnSpc>
                <a:spcPct val="90000"/>
              </a:lnSpc>
            </a:pPr>
            <a:r>
              <a:rPr lang="en-US" dirty="0" smtClean="0"/>
              <a:t>Jeremiah didn’t change the message so his life could be improved!</a:t>
            </a:r>
          </a:p>
          <a:p>
            <a:pPr eaLnBrk="1" hangingPunct="1">
              <a:lnSpc>
                <a:spcPct val="90000"/>
              </a:lnSpc>
            </a:pPr>
            <a:endParaRPr lang="en-US" dirty="0" smtClean="0"/>
          </a:p>
        </p:txBody>
      </p:sp>
      <p:sp>
        <p:nvSpPr>
          <p:cNvPr id="4100" name="Text Box 5"/>
          <p:cNvSpPr txBox="1">
            <a:spLocks noChangeArrowheads="1"/>
          </p:cNvSpPr>
          <p:nvPr/>
        </p:nvSpPr>
        <p:spPr bwMode="auto">
          <a:xfrm>
            <a:off x="685800" y="5410200"/>
            <a:ext cx="7848600" cy="954107"/>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We must truthfully declare God’s message, no matter if it costs us too!</a:t>
            </a:r>
            <a:endParaRPr lang="en-US" sz="2800" b="1" dirty="0">
              <a:solidFill>
                <a:srgbClr val="00B050"/>
              </a:solidFill>
              <a:latin typeface="Comic Sans MS" pitchFamily="66" charset="0"/>
            </a:endParaRPr>
          </a:p>
        </p:txBody>
      </p:sp>
      <p:pic>
        <p:nvPicPr>
          <p:cNvPr id="47106" name="Picture 2" descr="https://encrypted-tbn3.google.com/images?q=tbn:ANd9GcSEEB_TvthZaw7fccFLaKdY100mIRQb-5dMjwGOer6IvyM7IVx6"/>
          <p:cNvPicPr>
            <a:picLocks noChangeAspect="1" noChangeArrowheads="1"/>
          </p:cNvPicPr>
          <p:nvPr/>
        </p:nvPicPr>
        <p:blipFill>
          <a:blip r:embed="rId3" cstate="print"/>
          <a:srcRect/>
          <a:stretch>
            <a:fillRect/>
          </a:stretch>
        </p:blipFill>
        <p:spPr bwMode="auto">
          <a:xfrm>
            <a:off x="6629400" y="152400"/>
            <a:ext cx="2286000" cy="1504951"/>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533400" y="0"/>
            <a:ext cx="5105400" cy="1295400"/>
          </a:xfrm>
        </p:spPr>
        <p:txBody>
          <a:bodyPr>
            <a:normAutofit fontScale="90000"/>
          </a:bodyPr>
          <a:lstStyle/>
          <a:p>
            <a:pPr eaLnBrk="1" hangingPunct="1"/>
            <a:r>
              <a:rPr lang="en-US" sz="4000" b="1" dirty="0" smtClean="0">
                <a:solidFill>
                  <a:srgbClr val="FF0000"/>
                </a:solidFill>
              </a:rPr>
              <a:t>Jeremiah 21:  Zedekiah seeks God’s mercy</a:t>
            </a:r>
          </a:p>
        </p:txBody>
      </p:sp>
      <p:sp>
        <p:nvSpPr>
          <p:cNvPr id="4099" name="Rectangle 3"/>
          <p:cNvSpPr>
            <a:spLocks noGrp="1" noChangeArrowheads="1"/>
          </p:cNvSpPr>
          <p:nvPr>
            <p:ph type="body" idx="1"/>
          </p:nvPr>
        </p:nvSpPr>
        <p:spPr>
          <a:xfrm>
            <a:off x="228600" y="1447800"/>
            <a:ext cx="8382000" cy="4572000"/>
          </a:xfrm>
        </p:spPr>
        <p:txBody>
          <a:bodyPr>
            <a:normAutofit fontScale="92500" lnSpcReduction="20000"/>
          </a:bodyPr>
          <a:lstStyle/>
          <a:p>
            <a:pPr eaLnBrk="1" hangingPunct="1">
              <a:lnSpc>
                <a:spcPct val="90000"/>
              </a:lnSpc>
            </a:pPr>
            <a:r>
              <a:rPr lang="en-US" b="1" dirty="0" smtClean="0">
                <a:solidFill>
                  <a:srgbClr val="0000CC"/>
                </a:solidFill>
              </a:rPr>
              <a:t>v.1  </a:t>
            </a:r>
            <a:r>
              <a:rPr lang="en-US" b="1" dirty="0" err="1" smtClean="0">
                <a:solidFill>
                  <a:srgbClr val="0000CC"/>
                </a:solidFill>
              </a:rPr>
              <a:t>Pashhur</a:t>
            </a:r>
            <a:r>
              <a:rPr lang="en-US" b="1" dirty="0" smtClean="0">
                <a:solidFill>
                  <a:srgbClr val="0000CC"/>
                </a:solidFill>
              </a:rPr>
              <a:t>: </a:t>
            </a:r>
            <a:r>
              <a:rPr lang="en-US" dirty="0" smtClean="0"/>
              <a:t>head of priestly                                                  family of </a:t>
            </a:r>
            <a:r>
              <a:rPr lang="en-US" dirty="0" err="1" smtClean="0"/>
              <a:t>Malchiah</a:t>
            </a:r>
            <a:endParaRPr lang="en-US" dirty="0" smtClean="0"/>
          </a:p>
          <a:p>
            <a:pPr lvl="1">
              <a:lnSpc>
                <a:spcPct val="90000"/>
              </a:lnSpc>
            </a:pPr>
            <a:r>
              <a:rPr lang="en-US" dirty="0" smtClean="0"/>
              <a:t>Zephaniah = Jeremiah’s cousin</a:t>
            </a:r>
          </a:p>
          <a:p>
            <a:pPr eaLnBrk="1" hangingPunct="1">
              <a:lnSpc>
                <a:spcPct val="90000"/>
              </a:lnSpc>
            </a:pPr>
            <a:r>
              <a:rPr lang="en-US" dirty="0" smtClean="0"/>
              <a:t>Zedekiah tries to pattern his inquiry after Hezekiah sending a group to Isaiah (2Kgs 19:1-7) after </a:t>
            </a:r>
            <a:r>
              <a:rPr lang="en-US" dirty="0" err="1" smtClean="0"/>
              <a:t>Rabshakeh’s</a:t>
            </a:r>
            <a:r>
              <a:rPr lang="en-US" dirty="0" smtClean="0"/>
              <a:t> speech.</a:t>
            </a:r>
          </a:p>
          <a:p>
            <a:pPr lvl="1">
              <a:lnSpc>
                <a:spcPct val="90000"/>
              </a:lnSpc>
            </a:pPr>
            <a:r>
              <a:rPr lang="en-US" dirty="0" smtClean="0"/>
              <a:t>Hezekiah was sincere &amp; repented in sackcloth, Zedekiah is not</a:t>
            </a:r>
          </a:p>
          <a:p>
            <a:pPr lvl="1">
              <a:lnSpc>
                <a:spcPct val="90000"/>
              </a:lnSpc>
            </a:pPr>
            <a:r>
              <a:rPr lang="en-US" b="1" dirty="0" smtClean="0">
                <a:solidFill>
                  <a:srgbClr val="0000CC"/>
                </a:solidFill>
              </a:rPr>
              <a:t>Rom 2:4  </a:t>
            </a:r>
            <a:r>
              <a:rPr lang="en-US" dirty="0" smtClean="0"/>
              <a:t>“the goodness of God leads you to repentance”</a:t>
            </a:r>
          </a:p>
          <a:p>
            <a:pPr eaLnBrk="1" hangingPunct="1">
              <a:lnSpc>
                <a:spcPct val="90000"/>
              </a:lnSpc>
            </a:pPr>
            <a:r>
              <a:rPr lang="en-US" b="1" dirty="0" smtClean="0">
                <a:solidFill>
                  <a:srgbClr val="0000CC"/>
                </a:solidFill>
              </a:rPr>
              <a:t>V.4-7 </a:t>
            </a:r>
            <a:r>
              <a:rPr lang="en-US" dirty="0" smtClean="0"/>
              <a:t> God sees through Zedekiah’s false sincerity</a:t>
            </a:r>
          </a:p>
          <a:p>
            <a:pPr lvl="1">
              <a:lnSpc>
                <a:spcPct val="90000"/>
              </a:lnSpc>
            </a:pPr>
            <a:r>
              <a:rPr lang="en-US" dirty="0" smtClean="0"/>
              <a:t>God is direct:  “I myself will fight against you”</a:t>
            </a:r>
          </a:p>
          <a:p>
            <a:pPr lvl="1">
              <a:lnSpc>
                <a:spcPct val="90000"/>
              </a:lnSpc>
            </a:pPr>
            <a:r>
              <a:rPr lang="en-US" dirty="0" smtClean="0"/>
              <a:t>“I will deliver Zedekiah &amp; people to Babylonians”</a:t>
            </a:r>
          </a:p>
          <a:p>
            <a:pPr eaLnBrk="1" hangingPunct="1">
              <a:lnSpc>
                <a:spcPct val="90000"/>
              </a:lnSpc>
            </a:pPr>
            <a:endParaRPr lang="en-US" dirty="0" smtClean="0"/>
          </a:p>
        </p:txBody>
      </p:sp>
      <p:pic>
        <p:nvPicPr>
          <p:cNvPr id="45058" name="Picture 2" descr="https://encrypted-tbn0.google.com/images?q=tbn:ANd9GcSJKoEBCWIEuuptyFCWPH6Xfna7vKvIQM2NvbTQAxgiNoCNcqMNzw"/>
          <p:cNvPicPr>
            <a:picLocks noChangeAspect="1" noChangeArrowheads="1"/>
          </p:cNvPicPr>
          <p:nvPr/>
        </p:nvPicPr>
        <p:blipFill>
          <a:blip r:embed="rId3" cstate="print"/>
          <a:srcRect l="3970" t="13251" r="6700" b="7243"/>
          <a:stretch>
            <a:fillRect/>
          </a:stretch>
        </p:blipFill>
        <p:spPr bwMode="auto">
          <a:xfrm>
            <a:off x="6019800" y="152400"/>
            <a:ext cx="2743200" cy="1828800"/>
          </a:xfrm>
          <a:prstGeom prst="rect">
            <a:avLst/>
          </a:prstGeom>
          <a:noFill/>
        </p:spPr>
      </p:pic>
      <p:sp>
        <p:nvSpPr>
          <p:cNvPr id="5" name="Text Box 5"/>
          <p:cNvSpPr txBox="1">
            <a:spLocks noChangeArrowheads="1"/>
          </p:cNvSpPr>
          <p:nvPr/>
        </p:nvSpPr>
        <p:spPr bwMode="auto">
          <a:xfrm>
            <a:off x="457200" y="6096000"/>
            <a:ext cx="8229600" cy="523220"/>
          </a:xfrm>
          <a:prstGeom prst="rect">
            <a:avLst/>
          </a:prstGeom>
          <a:noFill/>
          <a:ln w="9525">
            <a:noFill/>
            <a:miter lim="800000"/>
            <a:headEnd/>
            <a:tailEnd/>
          </a:ln>
        </p:spPr>
        <p:txBody>
          <a:bodyPr>
            <a:spAutoFit/>
          </a:bodyPr>
          <a:lstStyle/>
          <a:p>
            <a:pPr algn="ctr">
              <a:spcBef>
                <a:spcPct val="50000"/>
              </a:spcBef>
            </a:pPr>
            <a:r>
              <a:rPr lang="en-US" sz="2800" b="1" dirty="0" smtClean="0">
                <a:solidFill>
                  <a:srgbClr val="00B050"/>
                </a:solidFill>
                <a:latin typeface="Comic Sans MS" pitchFamily="66" charset="0"/>
              </a:rPr>
              <a:t>God has had it with Zedekiah’s lack of faith!</a:t>
            </a:r>
            <a:endParaRPr lang="en-US" sz="2800" b="1" dirty="0">
              <a:solidFill>
                <a:srgbClr val="00B050"/>
              </a:solidFill>
              <a:latin typeface="Comic Sans MS" pitchFamily="66" charset="0"/>
            </a:endParaRPr>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762000" y="0"/>
            <a:ext cx="5257800" cy="1219200"/>
          </a:xfrm>
        </p:spPr>
        <p:txBody>
          <a:bodyPr>
            <a:normAutofit fontScale="90000"/>
          </a:bodyPr>
          <a:lstStyle/>
          <a:p>
            <a:pPr eaLnBrk="1" hangingPunct="1"/>
            <a:r>
              <a:rPr lang="en-US" sz="4000" b="1" dirty="0" smtClean="0">
                <a:solidFill>
                  <a:srgbClr val="FF0000"/>
                </a:solidFill>
              </a:rPr>
              <a:t>Jeremiah 21:  Zedekiah seeks God’s mercy</a:t>
            </a:r>
          </a:p>
        </p:txBody>
      </p:sp>
      <p:sp>
        <p:nvSpPr>
          <p:cNvPr id="4099" name="Rectangle 3"/>
          <p:cNvSpPr>
            <a:spLocks noGrp="1" noChangeArrowheads="1"/>
          </p:cNvSpPr>
          <p:nvPr>
            <p:ph type="body" idx="1"/>
          </p:nvPr>
        </p:nvSpPr>
        <p:spPr>
          <a:xfrm>
            <a:off x="228600" y="1219200"/>
            <a:ext cx="8382000" cy="4191000"/>
          </a:xfrm>
        </p:spPr>
        <p:txBody>
          <a:bodyPr>
            <a:normAutofit fontScale="85000" lnSpcReduction="20000"/>
          </a:bodyPr>
          <a:lstStyle/>
          <a:p>
            <a:pPr eaLnBrk="1" hangingPunct="1">
              <a:lnSpc>
                <a:spcPct val="90000"/>
              </a:lnSpc>
            </a:pPr>
            <a:r>
              <a:rPr lang="en-US" b="1" dirty="0" smtClean="0">
                <a:solidFill>
                  <a:srgbClr val="0000CC"/>
                </a:solidFill>
              </a:rPr>
              <a:t>V.8-10</a:t>
            </a:r>
            <a:r>
              <a:rPr lang="en-US" dirty="0" smtClean="0"/>
              <a:t>  </a:t>
            </a:r>
            <a:r>
              <a:rPr lang="en-US" dirty="0" smtClean="0">
                <a:solidFill>
                  <a:srgbClr val="0000CC"/>
                </a:solidFill>
              </a:rPr>
              <a:t>Jeremiah’s Gospel</a:t>
            </a:r>
            <a:r>
              <a:rPr lang="en-US" dirty="0" smtClean="0"/>
              <a:t>:  “defect to                                  Chaldeans!”</a:t>
            </a:r>
          </a:p>
          <a:p>
            <a:pPr lvl="1">
              <a:lnSpc>
                <a:spcPct val="90000"/>
              </a:lnSpc>
            </a:pPr>
            <a:r>
              <a:rPr lang="en-US" dirty="0" smtClean="0"/>
              <a:t>Note connection to Deut 30:19  “life &amp; death”</a:t>
            </a:r>
          </a:p>
          <a:p>
            <a:pPr lvl="1">
              <a:lnSpc>
                <a:spcPct val="90000"/>
              </a:lnSpc>
            </a:pPr>
            <a:r>
              <a:rPr lang="en-US" dirty="0" smtClean="0"/>
              <a:t>Jeremiah exhorts people to obey before curses of Deut 28 happen!</a:t>
            </a:r>
          </a:p>
          <a:p>
            <a:pPr lvl="1">
              <a:lnSpc>
                <a:spcPct val="90000"/>
              </a:lnSpc>
            </a:pPr>
            <a:r>
              <a:rPr lang="en-US" dirty="0" smtClean="0"/>
              <a:t>Very different message from Hezekiah’s day – this would require lots of faith</a:t>
            </a:r>
          </a:p>
          <a:p>
            <a:pPr lvl="1">
              <a:lnSpc>
                <a:spcPct val="90000"/>
              </a:lnSpc>
            </a:pPr>
            <a:r>
              <a:rPr lang="en-US" dirty="0" smtClean="0"/>
              <a:t>Some defectors were put in prison (37:13)</a:t>
            </a:r>
          </a:p>
          <a:p>
            <a:pPr eaLnBrk="1" hangingPunct="1">
              <a:lnSpc>
                <a:spcPct val="90000"/>
              </a:lnSpc>
            </a:pPr>
            <a:r>
              <a:rPr lang="en-US" b="1" dirty="0" smtClean="0">
                <a:solidFill>
                  <a:srgbClr val="0000CC"/>
                </a:solidFill>
              </a:rPr>
              <a:t>V.11-14 </a:t>
            </a:r>
            <a:r>
              <a:rPr lang="en-US" dirty="0" smtClean="0"/>
              <a:t> Addressed to Zedekiah’s house: king &amp; princes</a:t>
            </a:r>
          </a:p>
          <a:p>
            <a:pPr lvl="1">
              <a:lnSpc>
                <a:spcPct val="90000"/>
              </a:lnSpc>
            </a:pPr>
            <a:r>
              <a:rPr lang="en-US" dirty="0" smtClean="0"/>
              <a:t>Exhort:  execute judgment &amp; deliver oppressed</a:t>
            </a:r>
          </a:p>
          <a:p>
            <a:pPr lvl="1">
              <a:lnSpc>
                <a:spcPct val="90000"/>
              </a:lnSpc>
            </a:pPr>
            <a:r>
              <a:rPr lang="en-US" dirty="0" smtClean="0"/>
              <a:t>Live the Truth!  No bribes, no political favors!</a:t>
            </a:r>
          </a:p>
          <a:p>
            <a:pPr eaLnBrk="1" hangingPunct="1">
              <a:lnSpc>
                <a:spcPct val="90000"/>
              </a:lnSpc>
            </a:pPr>
            <a:r>
              <a:rPr lang="en-US" b="1" dirty="0" smtClean="0">
                <a:solidFill>
                  <a:srgbClr val="0000CC"/>
                </a:solidFill>
              </a:rPr>
              <a:t>V.12  “lest”:  </a:t>
            </a:r>
            <a:r>
              <a:rPr lang="en-US" dirty="0" smtClean="0"/>
              <a:t>implies God was still willing to stop the fire at this point!  He is so merciful!</a:t>
            </a:r>
          </a:p>
        </p:txBody>
      </p:sp>
      <p:sp>
        <p:nvSpPr>
          <p:cNvPr id="4100" name="Text Box 5"/>
          <p:cNvSpPr txBox="1">
            <a:spLocks noChangeArrowheads="1"/>
          </p:cNvSpPr>
          <p:nvPr/>
        </p:nvSpPr>
        <p:spPr bwMode="auto">
          <a:xfrm>
            <a:off x="914400" y="5334000"/>
            <a:ext cx="7467600" cy="1384995"/>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God is extremely merciful, but His patience will eventually run out. We must respond before the end begins!</a:t>
            </a:r>
            <a:endParaRPr lang="en-US" sz="2800" b="1" dirty="0">
              <a:solidFill>
                <a:srgbClr val="00B050"/>
              </a:solidFill>
              <a:latin typeface="Comic Sans MS" pitchFamily="66" charset="0"/>
            </a:endParaRPr>
          </a:p>
        </p:txBody>
      </p:sp>
      <p:pic>
        <p:nvPicPr>
          <p:cNvPr id="43010" name="Picture 2" descr="https://encrypted-tbn1.google.com/images?q=tbn:ANd9GcSoEf2vsEAkgk09EAXk-68V-_LC-fmYQFx7M4bVr7NymJmI3K6isw"/>
          <p:cNvPicPr>
            <a:picLocks noChangeAspect="1" noChangeArrowheads="1"/>
          </p:cNvPicPr>
          <p:nvPr/>
        </p:nvPicPr>
        <p:blipFill>
          <a:blip r:embed="rId3" cstate="print"/>
          <a:srcRect/>
          <a:stretch>
            <a:fillRect/>
          </a:stretch>
        </p:blipFill>
        <p:spPr bwMode="auto">
          <a:xfrm>
            <a:off x="6400800" y="152400"/>
            <a:ext cx="2343150" cy="1525576"/>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81000" y="152400"/>
            <a:ext cx="5181600" cy="1143000"/>
          </a:xfrm>
        </p:spPr>
        <p:txBody>
          <a:bodyPr>
            <a:normAutofit fontScale="90000"/>
          </a:bodyPr>
          <a:lstStyle/>
          <a:p>
            <a:pPr eaLnBrk="1" hangingPunct="1"/>
            <a:r>
              <a:rPr lang="en-US" sz="4000" b="1" dirty="0" smtClean="0">
                <a:solidFill>
                  <a:srgbClr val="FF0000"/>
                </a:solidFill>
              </a:rPr>
              <a:t>Jer 38:1-6  Princes put Jeremiah in Dungeon</a:t>
            </a:r>
          </a:p>
        </p:txBody>
      </p:sp>
      <p:sp>
        <p:nvSpPr>
          <p:cNvPr id="4099" name="Rectangle 3"/>
          <p:cNvSpPr>
            <a:spLocks noGrp="1" noChangeArrowheads="1"/>
          </p:cNvSpPr>
          <p:nvPr>
            <p:ph type="body" idx="1"/>
          </p:nvPr>
        </p:nvSpPr>
        <p:spPr>
          <a:xfrm>
            <a:off x="228600" y="1295400"/>
            <a:ext cx="8305800" cy="4038600"/>
          </a:xfrm>
        </p:spPr>
        <p:txBody>
          <a:bodyPr>
            <a:normAutofit fontScale="85000" lnSpcReduction="10000"/>
          </a:bodyPr>
          <a:lstStyle/>
          <a:p>
            <a:pPr eaLnBrk="1" hangingPunct="1">
              <a:lnSpc>
                <a:spcPct val="90000"/>
              </a:lnSpc>
            </a:pPr>
            <a:r>
              <a:rPr lang="en-US" b="1" dirty="0" smtClean="0">
                <a:solidFill>
                  <a:srgbClr val="0000CC"/>
                </a:solidFill>
              </a:rPr>
              <a:t>V.1-4</a:t>
            </a:r>
            <a:r>
              <a:rPr lang="en-US" dirty="0" smtClean="0"/>
              <a:t>  Princes hear Jeremiah’s message,                                but misrepresent his motive</a:t>
            </a:r>
          </a:p>
          <a:p>
            <a:pPr lvl="1">
              <a:lnSpc>
                <a:spcPct val="90000"/>
              </a:lnSpc>
            </a:pPr>
            <a:r>
              <a:rPr lang="en-US" dirty="0" smtClean="0"/>
              <a:t>V.4  he does not seek the peoples’ welfare, but their harm</a:t>
            </a:r>
          </a:p>
          <a:p>
            <a:pPr eaLnBrk="1" hangingPunct="1">
              <a:lnSpc>
                <a:spcPct val="90000"/>
              </a:lnSpc>
            </a:pPr>
            <a:r>
              <a:rPr lang="en-US" b="1" dirty="0" smtClean="0">
                <a:solidFill>
                  <a:srgbClr val="0000CC"/>
                </a:solidFill>
              </a:rPr>
              <a:t>Warning:  </a:t>
            </a:r>
            <a:r>
              <a:rPr lang="en-US" dirty="0" smtClean="0"/>
              <a:t>it’s easy to misread or misrepresent  motives if we don’t understand God’s big picture – don’t get lost in the daily details!</a:t>
            </a:r>
          </a:p>
          <a:p>
            <a:pPr eaLnBrk="1" hangingPunct="1">
              <a:lnSpc>
                <a:spcPct val="90000"/>
              </a:lnSpc>
            </a:pPr>
            <a:r>
              <a:rPr lang="en-US" b="1" dirty="0" smtClean="0">
                <a:solidFill>
                  <a:srgbClr val="0000CC"/>
                </a:solidFill>
              </a:rPr>
              <a:t>V.5 </a:t>
            </a:r>
            <a:r>
              <a:rPr lang="en-US" dirty="0" smtClean="0"/>
              <a:t> Note Zedekiah’s weakness &amp; lack of commitment to Truth: “he’s in your hand” – just like Pilate with Jesus</a:t>
            </a:r>
          </a:p>
          <a:p>
            <a:pPr lvl="1">
              <a:lnSpc>
                <a:spcPct val="90000"/>
              </a:lnSpc>
            </a:pPr>
            <a:r>
              <a:rPr lang="en-US" dirty="0" smtClean="0"/>
              <a:t>Zedekiah couldn’t handle peer pressure – gave in</a:t>
            </a:r>
          </a:p>
          <a:p>
            <a:pPr lvl="1">
              <a:lnSpc>
                <a:spcPct val="90000"/>
              </a:lnSpc>
            </a:pPr>
            <a:r>
              <a:rPr lang="en-US" dirty="0" smtClean="0"/>
              <a:t>No commitment to God &amp; Godly principles</a:t>
            </a:r>
          </a:p>
        </p:txBody>
      </p:sp>
      <p:sp>
        <p:nvSpPr>
          <p:cNvPr id="4100" name="Text Box 5"/>
          <p:cNvSpPr txBox="1">
            <a:spLocks noChangeArrowheads="1"/>
          </p:cNvSpPr>
          <p:nvPr/>
        </p:nvSpPr>
        <p:spPr bwMode="auto">
          <a:xfrm>
            <a:off x="457200" y="5105400"/>
            <a:ext cx="8229600" cy="1569660"/>
          </a:xfrm>
          <a:prstGeom prst="rect">
            <a:avLst/>
          </a:prstGeom>
          <a:noFill/>
          <a:ln w="9525">
            <a:noFill/>
            <a:miter lim="800000"/>
            <a:headEnd/>
            <a:tailEnd/>
          </a:ln>
        </p:spPr>
        <p:txBody>
          <a:bodyPr>
            <a:spAutoFit/>
          </a:bodyPr>
          <a:lstStyle/>
          <a:p>
            <a:pPr algn="ctr">
              <a:spcBef>
                <a:spcPct val="50000"/>
              </a:spcBef>
            </a:pPr>
            <a:r>
              <a:rPr lang="en-US" sz="3200" b="1" dirty="0" smtClean="0">
                <a:solidFill>
                  <a:srgbClr val="00B050"/>
                </a:solidFill>
                <a:latin typeface="Comic Sans MS" pitchFamily="66" charset="0"/>
              </a:rPr>
              <a:t>Establish your commitment to God &amp; His principles early on, so when pressure comes, you will respond in faith </a:t>
            </a:r>
            <a:endParaRPr lang="en-US" sz="3200" b="1" dirty="0">
              <a:solidFill>
                <a:srgbClr val="00B050"/>
              </a:solidFill>
              <a:latin typeface="Comic Sans MS" pitchFamily="66" charset="0"/>
            </a:endParaRPr>
          </a:p>
        </p:txBody>
      </p:sp>
      <p:pic>
        <p:nvPicPr>
          <p:cNvPr id="40962" name="Picture 2" descr="https://encrypted-tbn2.google.com/images?q=tbn:ANd9GcSh5HkjGtCmRX1EEPFcySSdD7r_r4ri8AJqXv99WoGSFKmn5wfu4g"/>
          <p:cNvPicPr>
            <a:picLocks noChangeAspect="1" noChangeArrowheads="1"/>
          </p:cNvPicPr>
          <p:nvPr/>
        </p:nvPicPr>
        <p:blipFill>
          <a:blip r:embed="rId3" cstate="print"/>
          <a:srcRect l="9262" t="16667" r="4468" b="15000"/>
          <a:stretch>
            <a:fillRect/>
          </a:stretch>
        </p:blipFill>
        <p:spPr bwMode="auto">
          <a:xfrm>
            <a:off x="6172200" y="152400"/>
            <a:ext cx="2763644" cy="1618706"/>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https://encrypted-tbn2.google.com/images?q=tbn:ANd9GcSUht8AJFRDRKgfHOmY4BGxpCfQ73IaVQmjQyBg9UrqnC4ImDSFGQ"/>
          <p:cNvPicPr>
            <a:picLocks noChangeAspect="1" noChangeArrowheads="1"/>
          </p:cNvPicPr>
          <p:nvPr/>
        </p:nvPicPr>
        <p:blipFill>
          <a:blip r:embed="rId3" cstate="print"/>
          <a:srcRect l="17266" t="11781"/>
          <a:stretch>
            <a:fillRect/>
          </a:stretch>
        </p:blipFill>
        <p:spPr bwMode="auto">
          <a:xfrm>
            <a:off x="6781800" y="228600"/>
            <a:ext cx="2190750" cy="1711882"/>
          </a:xfrm>
          <a:prstGeom prst="rect">
            <a:avLst/>
          </a:prstGeom>
          <a:noFill/>
        </p:spPr>
      </p:pic>
      <p:sp>
        <p:nvSpPr>
          <p:cNvPr id="4098" name="Rectangle 2"/>
          <p:cNvSpPr>
            <a:spLocks noGrp="1" noChangeArrowheads="1"/>
          </p:cNvSpPr>
          <p:nvPr>
            <p:ph type="title"/>
          </p:nvPr>
        </p:nvSpPr>
        <p:spPr>
          <a:xfrm>
            <a:off x="381000" y="152400"/>
            <a:ext cx="5181600" cy="1143000"/>
          </a:xfrm>
        </p:spPr>
        <p:txBody>
          <a:bodyPr>
            <a:normAutofit fontScale="90000"/>
          </a:bodyPr>
          <a:lstStyle/>
          <a:p>
            <a:pPr eaLnBrk="1" hangingPunct="1"/>
            <a:r>
              <a:rPr lang="en-US" sz="4000" b="1" dirty="0" smtClean="0">
                <a:solidFill>
                  <a:srgbClr val="FF0000"/>
                </a:solidFill>
              </a:rPr>
              <a:t>Jer 38:1-6  Princes put Jeremiah in Dungeon</a:t>
            </a:r>
          </a:p>
        </p:txBody>
      </p:sp>
      <p:sp>
        <p:nvSpPr>
          <p:cNvPr id="4099" name="Rectangle 3"/>
          <p:cNvSpPr>
            <a:spLocks noGrp="1" noChangeArrowheads="1"/>
          </p:cNvSpPr>
          <p:nvPr>
            <p:ph type="body" idx="1"/>
          </p:nvPr>
        </p:nvSpPr>
        <p:spPr>
          <a:xfrm>
            <a:off x="152400" y="1447800"/>
            <a:ext cx="8077200" cy="3505200"/>
          </a:xfrm>
        </p:spPr>
        <p:txBody>
          <a:bodyPr>
            <a:normAutofit fontScale="92500" lnSpcReduction="10000"/>
          </a:bodyPr>
          <a:lstStyle/>
          <a:p>
            <a:pPr eaLnBrk="1" hangingPunct="1">
              <a:lnSpc>
                <a:spcPct val="90000"/>
              </a:lnSpc>
            </a:pPr>
            <a:r>
              <a:rPr lang="en-US" b="1" dirty="0" smtClean="0">
                <a:solidFill>
                  <a:srgbClr val="0000CC"/>
                </a:solidFill>
              </a:rPr>
              <a:t>V.6</a:t>
            </a:r>
            <a:r>
              <a:rPr lang="en-US" dirty="0" smtClean="0"/>
              <a:t>  Dungeon of </a:t>
            </a:r>
            <a:r>
              <a:rPr lang="en-US" dirty="0" err="1" smtClean="0"/>
              <a:t>Malchiah</a:t>
            </a:r>
            <a:r>
              <a:rPr lang="en-US" dirty="0" smtClean="0"/>
              <a:t> = old cistern!</a:t>
            </a:r>
          </a:p>
          <a:p>
            <a:pPr lvl="1">
              <a:lnSpc>
                <a:spcPct val="90000"/>
              </a:lnSpc>
            </a:pPr>
            <a:r>
              <a:rPr lang="en-US" dirty="0" smtClean="0"/>
              <a:t>Same </a:t>
            </a:r>
            <a:r>
              <a:rPr lang="en-US" dirty="0" err="1" smtClean="0"/>
              <a:t>Malchiah</a:t>
            </a:r>
            <a:r>
              <a:rPr lang="en-US" dirty="0" smtClean="0"/>
              <a:t> later killed by Neb (2Kgs 25:7)</a:t>
            </a:r>
          </a:p>
          <a:p>
            <a:pPr lvl="1">
              <a:lnSpc>
                <a:spcPct val="90000"/>
              </a:lnSpc>
            </a:pPr>
            <a:r>
              <a:rPr lang="en-US" dirty="0" smtClean="0"/>
              <a:t>Princes would not kill Jeremiah directly, but did leave him to die</a:t>
            </a:r>
          </a:p>
          <a:p>
            <a:pPr lvl="1">
              <a:lnSpc>
                <a:spcPct val="90000"/>
              </a:lnSpc>
            </a:pPr>
            <a:r>
              <a:rPr lang="en-US" dirty="0" smtClean="0"/>
              <a:t>No food, no water, probably no sleep!</a:t>
            </a:r>
          </a:p>
          <a:p>
            <a:pPr eaLnBrk="1" hangingPunct="1">
              <a:lnSpc>
                <a:spcPct val="90000"/>
              </a:lnSpc>
            </a:pPr>
            <a:r>
              <a:rPr lang="en-US" b="1" dirty="0" smtClean="0">
                <a:solidFill>
                  <a:srgbClr val="0000CC"/>
                </a:solidFill>
              </a:rPr>
              <a:t>Jeremiah is 50-60 yrs old now </a:t>
            </a:r>
            <a:r>
              <a:rPr lang="en-US" dirty="0" smtClean="0"/>
              <a:t>(13</a:t>
            </a:r>
            <a:r>
              <a:rPr lang="en-US" baseline="30000" dirty="0" smtClean="0"/>
              <a:t>th</a:t>
            </a:r>
            <a:r>
              <a:rPr lang="en-US" dirty="0" smtClean="0"/>
              <a:t> of Josiah was 38 yrs ago)</a:t>
            </a:r>
          </a:p>
          <a:p>
            <a:pPr lvl="1">
              <a:lnSpc>
                <a:spcPct val="90000"/>
              </a:lnSpc>
            </a:pPr>
            <a:r>
              <a:rPr lang="en-US" dirty="0" smtClean="0"/>
              <a:t>Where was the “fortified city, iron pillar, bronze walls” God had promised?</a:t>
            </a:r>
          </a:p>
          <a:p>
            <a:pPr lvl="1">
              <a:lnSpc>
                <a:spcPct val="90000"/>
              </a:lnSpc>
            </a:pPr>
            <a:endParaRPr lang="en-US" dirty="0" smtClean="0"/>
          </a:p>
        </p:txBody>
      </p:sp>
      <p:sp>
        <p:nvSpPr>
          <p:cNvPr id="4100" name="Text Box 5"/>
          <p:cNvSpPr txBox="1">
            <a:spLocks noChangeArrowheads="1"/>
          </p:cNvSpPr>
          <p:nvPr/>
        </p:nvSpPr>
        <p:spPr bwMode="auto">
          <a:xfrm>
            <a:off x="533400" y="5105400"/>
            <a:ext cx="8229600" cy="1569660"/>
          </a:xfrm>
          <a:prstGeom prst="rect">
            <a:avLst/>
          </a:prstGeom>
          <a:noFill/>
          <a:ln w="9525">
            <a:noFill/>
            <a:miter lim="800000"/>
            <a:headEnd/>
            <a:tailEnd/>
          </a:ln>
        </p:spPr>
        <p:txBody>
          <a:bodyPr>
            <a:spAutoFit/>
          </a:bodyPr>
          <a:lstStyle/>
          <a:p>
            <a:pPr algn="ctr">
              <a:spcBef>
                <a:spcPct val="50000"/>
              </a:spcBef>
            </a:pPr>
            <a:r>
              <a:rPr lang="en-US" sz="3200" b="1" dirty="0" smtClean="0">
                <a:solidFill>
                  <a:srgbClr val="00B050"/>
                </a:solidFill>
                <a:latin typeface="Comic Sans MS" pitchFamily="66" charset="0"/>
              </a:rPr>
              <a:t>When events of life take a turn we don’t expect, God gives our faith &amp; trust an opportunity to grow</a:t>
            </a:r>
            <a:endParaRPr lang="en-US" sz="3200" b="1" dirty="0">
              <a:solidFill>
                <a:srgbClr val="00B050"/>
              </a:solidFill>
              <a:latin typeface="Comic Sans MS" pitchFamily="66" charset="0"/>
            </a:endParaRPr>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09600" y="228600"/>
            <a:ext cx="5486400" cy="1600200"/>
          </a:xfrm>
        </p:spPr>
        <p:txBody>
          <a:bodyPr>
            <a:normAutofit/>
          </a:bodyPr>
          <a:lstStyle/>
          <a:p>
            <a:pPr eaLnBrk="1" hangingPunct="1"/>
            <a:r>
              <a:rPr lang="en-US" sz="4000" b="1" dirty="0" smtClean="0">
                <a:solidFill>
                  <a:srgbClr val="FF0000"/>
                </a:solidFill>
              </a:rPr>
              <a:t>Lam 3:52-66  Jeremiah prays in the Pit</a:t>
            </a:r>
          </a:p>
        </p:txBody>
      </p:sp>
      <p:sp>
        <p:nvSpPr>
          <p:cNvPr id="4099" name="Rectangle 3"/>
          <p:cNvSpPr>
            <a:spLocks noGrp="1" noChangeArrowheads="1"/>
          </p:cNvSpPr>
          <p:nvPr>
            <p:ph type="body" idx="1"/>
          </p:nvPr>
        </p:nvSpPr>
        <p:spPr>
          <a:xfrm>
            <a:off x="609600" y="1981200"/>
            <a:ext cx="4953000" cy="2057400"/>
          </a:xfrm>
        </p:spPr>
        <p:txBody>
          <a:bodyPr>
            <a:normAutofit/>
          </a:bodyPr>
          <a:lstStyle/>
          <a:p>
            <a:pPr eaLnBrk="1" hangingPunct="1">
              <a:lnSpc>
                <a:spcPct val="90000"/>
              </a:lnSpc>
            </a:pPr>
            <a:r>
              <a:rPr lang="en-US" sz="3600" b="1" dirty="0" smtClean="0">
                <a:solidFill>
                  <a:srgbClr val="0000CC"/>
                </a:solidFill>
              </a:rPr>
              <a:t>Like Jonah, David, Paul &amp; Jesus </a:t>
            </a:r>
            <a:r>
              <a:rPr lang="en-US" sz="3600" dirty="0" smtClean="0"/>
              <a:t>–   Jeremiah prayed when in trouble</a:t>
            </a:r>
          </a:p>
          <a:p>
            <a:pPr eaLnBrk="1" hangingPunct="1">
              <a:lnSpc>
                <a:spcPct val="90000"/>
              </a:lnSpc>
            </a:pPr>
            <a:endParaRPr lang="en-US" dirty="0" smtClean="0"/>
          </a:p>
          <a:p>
            <a:pPr eaLnBrk="1" hangingPunct="1">
              <a:lnSpc>
                <a:spcPct val="90000"/>
              </a:lnSpc>
            </a:pPr>
            <a:endParaRPr lang="en-US" dirty="0" smtClean="0"/>
          </a:p>
        </p:txBody>
      </p:sp>
      <p:pic>
        <p:nvPicPr>
          <p:cNvPr id="36866" name="Picture 2" descr="https://encrypted-tbn1.google.com/images?q=tbn:ANd9GcR_7VTy2dcNKaRc5iWm0mQHphBKoTx3-22KOnfhS_65L4fAQwbA"/>
          <p:cNvPicPr>
            <a:picLocks noChangeAspect="1" noChangeArrowheads="1"/>
          </p:cNvPicPr>
          <p:nvPr/>
        </p:nvPicPr>
        <p:blipFill>
          <a:blip r:embed="rId3" cstate="print"/>
          <a:srcRect l="28625" r="5085" b="11499"/>
          <a:stretch>
            <a:fillRect/>
          </a:stretch>
        </p:blipFill>
        <p:spPr bwMode="auto">
          <a:xfrm>
            <a:off x="5943600" y="533400"/>
            <a:ext cx="2895600" cy="28956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0"/>
            <a:ext cx="9158514" cy="61722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381000" y="533400"/>
            <a:ext cx="8229600" cy="914400"/>
          </a:xfrm>
        </p:spPr>
        <p:txBody>
          <a:bodyPr>
            <a:noAutofit/>
          </a:bodyPr>
          <a:lstStyle/>
          <a:p>
            <a:r>
              <a:rPr lang="en-US" sz="4800" b="1" dirty="0" smtClean="0">
                <a:solidFill>
                  <a:srgbClr val="663300"/>
                </a:solidFill>
              </a:rPr>
              <a:t>Lamentations 3:52-57</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295400"/>
            <a:ext cx="7315200" cy="4419600"/>
          </a:xfrm>
        </p:spPr>
        <p:txBody>
          <a:bodyPr>
            <a:normAutofit fontScale="92500"/>
          </a:bodyPr>
          <a:lstStyle/>
          <a:p>
            <a:pPr marL="0" indent="231775">
              <a:buNone/>
            </a:pPr>
            <a:r>
              <a:rPr lang="en-US" dirty="0" smtClean="0"/>
              <a:t>52 My enemies without cause hunted me down like a bird.  53 </a:t>
            </a:r>
            <a:r>
              <a:rPr lang="en-US" b="1" dirty="0" smtClean="0">
                <a:solidFill>
                  <a:srgbClr val="0000CC"/>
                </a:solidFill>
              </a:rPr>
              <a:t>They silenced my life in the pit and threw stones at me.  </a:t>
            </a:r>
            <a:r>
              <a:rPr lang="en-US" dirty="0" smtClean="0"/>
              <a:t>54 The waters flowed over my head; I said, "I am cut off!“ 55 </a:t>
            </a:r>
            <a:r>
              <a:rPr lang="en-US" b="1" dirty="0" smtClean="0">
                <a:solidFill>
                  <a:srgbClr val="0000CC"/>
                </a:solidFill>
              </a:rPr>
              <a:t>I called on Your name, O Lord, from the lowest pit.  </a:t>
            </a:r>
            <a:r>
              <a:rPr lang="en-US" dirty="0" smtClean="0"/>
              <a:t>56 You have heard my voice: "Do not hide Your ear from my sighing, from my cry for help.“ 57 You drew near on the day I called on You, and said, "Do not fear!”</a:t>
            </a:r>
          </a:p>
        </p:txBody>
      </p:sp>
      <p:sp>
        <p:nvSpPr>
          <p:cNvPr id="4100" name="Text Box 5"/>
          <p:cNvSpPr txBox="1">
            <a:spLocks noChangeArrowheads="1"/>
          </p:cNvSpPr>
          <p:nvPr/>
        </p:nvSpPr>
        <p:spPr bwMode="auto">
          <a:xfrm>
            <a:off x="533400" y="5879525"/>
            <a:ext cx="8229600" cy="584775"/>
          </a:xfrm>
          <a:prstGeom prst="rect">
            <a:avLst/>
          </a:prstGeom>
          <a:noFill/>
          <a:ln w="9525">
            <a:noFill/>
            <a:miter lim="800000"/>
            <a:headEnd/>
            <a:tailEnd/>
          </a:ln>
        </p:spPr>
        <p:txBody>
          <a:bodyPr>
            <a:spAutoFit/>
          </a:bodyPr>
          <a:lstStyle/>
          <a:p>
            <a:pPr algn="ctr">
              <a:spcBef>
                <a:spcPct val="50000"/>
              </a:spcBef>
            </a:pPr>
            <a:r>
              <a:rPr lang="en-US" sz="3200" b="1" dirty="0" smtClean="0">
                <a:solidFill>
                  <a:srgbClr val="00B050"/>
                </a:solidFill>
                <a:latin typeface="Comic Sans MS" pitchFamily="66" charset="0"/>
              </a:rPr>
              <a:t>Jeremiah’s solution:  Call on God!</a:t>
            </a:r>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066800" y="152400"/>
            <a:ext cx="5105400" cy="1143000"/>
          </a:xfrm>
        </p:spPr>
        <p:txBody>
          <a:bodyPr>
            <a:normAutofit fontScale="90000"/>
          </a:bodyPr>
          <a:lstStyle/>
          <a:p>
            <a:pPr eaLnBrk="1" hangingPunct="1"/>
            <a:r>
              <a:rPr lang="en-US" sz="4000" b="1" dirty="0" smtClean="0">
                <a:solidFill>
                  <a:srgbClr val="FF0000"/>
                </a:solidFill>
              </a:rPr>
              <a:t>Lam 3:52-66  Jeremiah prays in the Pit</a:t>
            </a:r>
          </a:p>
        </p:txBody>
      </p:sp>
      <p:sp>
        <p:nvSpPr>
          <p:cNvPr id="4099" name="Rectangle 3"/>
          <p:cNvSpPr>
            <a:spLocks noGrp="1" noChangeArrowheads="1"/>
          </p:cNvSpPr>
          <p:nvPr>
            <p:ph type="body" idx="1"/>
          </p:nvPr>
        </p:nvSpPr>
        <p:spPr>
          <a:xfrm>
            <a:off x="228600" y="1447800"/>
            <a:ext cx="8458200" cy="3352800"/>
          </a:xfrm>
        </p:spPr>
        <p:txBody>
          <a:bodyPr/>
          <a:lstStyle/>
          <a:p>
            <a:pPr eaLnBrk="1" hangingPunct="1">
              <a:lnSpc>
                <a:spcPct val="90000"/>
              </a:lnSpc>
            </a:pPr>
            <a:r>
              <a:rPr lang="en-US" b="1" dirty="0" smtClean="0">
                <a:solidFill>
                  <a:srgbClr val="0000CC"/>
                </a:solidFill>
              </a:rPr>
              <a:t>Like Jonah, David, Paul &amp; Jesus </a:t>
            </a:r>
            <a:r>
              <a:rPr lang="en-US" dirty="0" smtClean="0"/>
              <a:t>–                             Jeremiah prayed when in trouble</a:t>
            </a:r>
          </a:p>
          <a:p>
            <a:pPr lvl="1">
              <a:lnSpc>
                <a:spcPct val="90000"/>
              </a:lnSpc>
            </a:pPr>
            <a:r>
              <a:rPr lang="en-US" dirty="0" smtClean="0"/>
              <a:t>Prayed to God for help when he didn’t understand the events of life</a:t>
            </a:r>
          </a:p>
          <a:p>
            <a:pPr lvl="1">
              <a:lnSpc>
                <a:spcPct val="90000"/>
              </a:lnSpc>
            </a:pPr>
            <a:r>
              <a:rPr lang="en-US" dirty="0" smtClean="0"/>
              <a:t>Gave God the credit for his salvation</a:t>
            </a:r>
          </a:p>
          <a:p>
            <a:pPr eaLnBrk="1" hangingPunct="1">
              <a:lnSpc>
                <a:spcPct val="90000"/>
              </a:lnSpc>
            </a:pPr>
            <a:r>
              <a:rPr lang="en-US" b="1" dirty="0" smtClean="0">
                <a:solidFill>
                  <a:srgbClr val="0000CC"/>
                </a:solidFill>
              </a:rPr>
              <a:t>Heb 12:10  </a:t>
            </a:r>
            <a:r>
              <a:rPr lang="en-US" dirty="0" smtClean="0"/>
              <a:t>God brings these troubles on us “for our profit, that we may share His holiness” </a:t>
            </a:r>
          </a:p>
          <a:p>
            <a:pPr eaLnBrk="1" hangingPunct="1">
              <a:lnSpc>
                <a:spcPct val="90000"/>
              </a:lnSpc>
            </a:pPr>
            <a:endParaRPr lang="en-US" dirty="0" smtClean="0"/>
          </a:p>
          <a:p>
            <a:pPr eaLnBrk="1" hangingPunct="1">
              <a:lnSpc>
                <a:spcPct val="90000"/>
              </a:lnSpc>
            </a:pPr>
            <a:endParaRPr lang="en-US" dirty="0" smtClean="0"/>
          </a:p>
        </p:txBody>
      </p:sp>
      <p:sp>
        <p:nvSpPr>
          <p:cNvPr id="4100" name="Text Box 5"/>
          <p:cNvSpPr txBox="1">
            <a:spLocks noChangeArrowheads="1"/>
          </p:cNvSpPr>
          <p:nvPr/>
        </p:nvSpPr>
        <p:spPr bwMode="auto">
          <a:xfrm>
            <a:off x="228600" y="5029200"/>
            <a:ext cx="8686800" cy="1569660"/>
          </a:xfrm>
          <a:prstGeom prst="rect">
            <a:avLst/>
          </a:prstGeom>
          <a:noFill/>
          <a:ln w="9525">
            <a:noFill/>
            <a:miter lim="800000"/>
            <a:headEnd/>
            <a:tailEnd/>
          </a:ln>
        </p:spPr>
        <p:txBody>
          <a:bodyPr wrap="square">
            <a:spAutoFit/>
          </a:bodyPr>
          <a:lstStyle/>
          <a:p>
            <a:pPr algn="ctr">
              <a:spcBef>
                <a:spcPct val="50000"/>
              </a:spcBef>
            </a:pPr>
            <a:r>
              <a:rPr lang="en-US" sz="3200" b="1" dirty="0" smtClean="0">
                <a:solidFill>
                  <a:srgbClr val="00B050"/>
                </a:solidFill>
                <a:latin typeface="Comic Sans MS" pitchFamily="66" charset="0"/>
              </a:rPr>
              <a:t>In the midst of all that was going on in Jerusalem, God was preparing Jeremiah personally for life forever in God’s family!</a:t>
            </a:r>
            <a:endParaRPr lang="en-US" sz="3200" b="1" dirty="0">
              <a:solidFill>
                <a:srgbClr val="00B050"/>
              </a:solidFill>
              <a:latin typeface="Comic Sans MS" pitchFamily="66" charset="0"/>
            </a:endParaRPr>
          </a:p>
        </p:txBody>
      </p:sp>
      <p:pic>
        <p:nvPicPr>
          <p:cNvPr id="36866" name="Picture 2" descr="https://encrypted-tbn1.google.com/images?q=tbn:ANd9GcR_7VTy2dcNKaRc5iWm0mQHphBKoTx3-22KOnfhS_65L4fAQwbA"/>
          <p:cNvPicPr>
            <a:picLocks noChangeAspect="1" noChangeArrowheads="1"/>
          </p:cNvPicPr>
          <p:nvPr/>
        </p:nvPicPr>
        <p:blipFill>
          <a:blip r:embed="rId3" cstate="print"/>
          <a:srcRect l="28625" r="5085" b="11499"/>
          <a:stretch>
            <a:fillRect/>
          </a:stretch>
        </p:blipFill>
        <p:spPr bwMode="auto">
          <a:xfrm>
            <a:off x="6781800" y="152400"/>
            <a:ext cx="2133600" cy="21336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0" y="0"/>
            <a:ext cx="6400800" cy="1524000"/>
          </a:xfrm>
        </p:spPr>
        <p:txBody>
          <a:bodyPr>
            <a:normAutofit fontScale="90000"/>
          </a:bodyPr>
          <a:lstStyle/>
          <a:p>
            <a:pPr eaLnBrk="1" hangingPunct="1"/>
            <a:r>
              <a:rPr lang="en-US" sz="4000" b="1" dirty="0" smtClean="0">
                <a:solidFill>
                  <a:srgbClr val="FF0000"/>
                </a:solidFill>
              </a:rPr>
              <a:t>Jeremiah 38:7-13   Deliverance through </a:t>
            </a:r>
            <a:r>
              <a:rPr lang="en-US" sz="4000" b="1" dirty="0" err="1" smtClean="0">
                <a:solidFill>
                  <a:srgbClr val="FF0000"/>
                </a:solidFill>
              </a:rPr>
              <a:t>Ebed-Melech</a:t>
            </a:r>
            <a:endParaRPr lang="en-US" sz="4000" b="1" dirty="0" smtClean="0">
              <a:solidFill>
                <a:srgbClr val="FF0000"/>
              </a:solidFill>
            </a:endParaRPr>
          </a:p>
        </p:txBody>
      </p:sp>
      <p:sp>
        <p:nvSpPr>
          <p:cNvPr id="4099" name="Rectangle 3"/>
          <p:cNvSpPr>
            <a:spLocks noGrp="1" noChangeArrowheads="1"/>
          </p:cNvSpPr>
          <p:nvPr>
            <p:ph type="body" idx="1"/>
          </p:nvPr>
        </p:nvSpPr>
        <p:spPr>
          <a:xfrm>
            <a:off x="228600" y="1371600"/>
            <a:ext cx="8610600" cy="3733800"/>
          </a:xfrm>
        </p:spPr>
        <p:txBody>
          <a:bodyPr>
            <a:normAutofit fontScale="92500"/>
          </a:bodyPr>
          <a:lstStyle/>
          <a:p>
            <a:pPr eaLnBrk="1" hangingPunct="1">
              <a:lnSpc>
                <a:spcPct val="90000"/>
              </a:lnSpc>
            </a:pPr>
            <a:r>
              <a:rPr lang="en-US" b="1" dirty="0" err="1" smtClean="0">
                <a:solidFill>
                  <a:srgbClr val="0000CC"/>
                </a:solidFill>
              </a:rPr>
              <a:t>Ebed-Melech</a:t>
            </a:r>
            <a:r>
              <a:rPr lang="en-US" b="1" dirty="0" smtClean="0">
                <a:solidFill>
                  <a:srgbClr val="0000CC"/>
                </a:solidFill>
              </a:rPr>
              <a:t>: </a:t>
            </a:r>
            <a:r>
              <a:rPr lang="en-US" dirty="0" smtClean="0"/>
              <a:t>a eunuch, foreigner,                            Gentile, probably a black man</a:t>
            </a:r>
          </a:p>
          <a:p>
            <a:pPr eaLnBrk="1" hangingPunct="1">
              <a:lnSpc>
                <a:spcPct val="90000"/>
              </a:lnSpc>
            </a:pPr>
            <a:r>
              <a:rPr lang="en-US" b="1" dirty="0" smtClean="0">
                <a:solidFill>
                  <a:srgbClr val="0000CC"/>
                </a:solidFill>
              </a:rPr>
              <a:t>Man of Faith </a:t>
            </a:r>
            <a:r>
              <a:rPr lang="en-US" dirty="0" smtClean="0"/>
              <a:t>– </a:t>
            </a:r>
            <a:r>
              <a:rPr lang="en-US" i="1" dirty="0" smtClean="0"/>
              <a:t>“put your trust in Yahweh” </a:t>
            </a:r>
            <a:r>
              <a:rPr lang="en-US" dirty="0" smtClean="0"/>
              <a:t>(39:18)</a:t>
            </a:r>
          </a:p>
          <a:p>
            <a:pPr eaLnBrk="1" hangingPunct="1">
              <a:lnSpc>
                <a:spcPct val="90000"/>
              </a:lnSpc>
            </a:pPr>
            <a:r>
              <a:rPr lang="en-US" dirty="0" smtClean="0"/>
              <a:t>His faith now, saved his own life later (39:17-18)</a:t>
            </a:r>
          </a:p>
          <a:p>
            <a:pPr eaLnBrk="1" hangingPunct="1">
              <a:lnSpc>
                <a:spcPct val="90000"/>
              </a:lnSpc>
            </a:pPr>
            <a:r>
              <a:rPr lang="en-US" dirty="0" smtClean="0"/>
              <a:t>May have been connected to Zedekiah’s daughters (41:10), stayed in the land with </a:t>
            </a:r>
            <a:r>
              <a:rPr lang="en-US" dirty="0" err="1" smtClean="0"/>
              <a:t>Gedaliah</a:t>
            </a:r>
            <a:r>
              <a:rPr lang="en-US" dirty="0" smtClean="0"/>
              <a:t>, then was taken by Ishmael, and finally rescued by </a:t>
            </a:r>
            <a:r>
              <a:rPr lang="en-US" dirty="0" err="1" smtClean="0"/>
              <a:t>Johanan</a:t>
            </a:r>
            <a:r>
              <a:rPr lang="en-US" dirty="0" smtClean="0"/>
              <a:t> (41:16)</a:t>
            </a:r>
          </a:p>
        </p:txBody>
      </p:sp>
      <p:sp>
        <p:nvSpPr>
          <p:cNvPr id="4100" name="Text Box 5"/>
          <p:cNvSpPr txBox="1">
            <a:spLocks noChangeArrowheads="1"/>
          </p:cNvSpPr>
          <p:nvPr/>
        </p:nvSpPr>
        <p:spPr bwMode="auto">
          <a:xfrm>
            <a:off x="457200" y="5105400"/>
            <a:ext cx="8229600" cy="1569660"/>
          </a:xfrm>
          <a:prstGeom prst="rect">
            <a:avLst/>
          </a:prstGeom>
          <a:noFill/>
          <a:ln w="9525">
            <a:noFill/>
            <a:miter lim="800000"/>
            <a:headEnd/>
            <a:tailEnd/>
          </a:ln>
        </p:spPr>
        <p:txBody>
          <a:bodyPr>
            <a:spAutoFit/>
          </a:bodyPr>
          <a:lstStyle/>
          <a:p>
            <a:pPr algn="ctr">
              <a:spcBef>
                <a:spcPct val="50000"/>
              </a:spcBef>
            </a:pPr>
            <a:r>
              <a:rPr lang="en-US" sz="3200" b="1" dirty="0" smtClean="0">
                <a:solidFill>
                  <a:srgbClr val="00B050"/>
                </a:solidFill>
                <a:latin typeface="Comic Sans MS" pitchFamily="66" charset="0"/>
              </a:rPr>
              <a:t>Help &amp; deliverance sometimes arises from an unexpected source. Prayers are answered in ways we don’t expect!</a:t>
            </a:r>
            <a:endParaRPr lang="en-US" sz="3200" b="1" dirty="0">
              <a:solidFill>
                <a:srgbClr val="00B050"/>
              </a:solidFill>
              <a:latin typeface="Comic Sans MS" pitchFamily="66" charset="0"/>
            </a:endParaRPr>
          </a:p>
        </p:txBody>
      </p:sp>
      <p:pic>
        <p:nvPicPr>
          <p:cNvPr id="34818" name="Picture 2" descr="https://encrypted-tbn1.google.com/images?q=tbn:ANd9GcSDk98agtyctenDE2s1qpT2P5YzDyiHPSU1hwRKOn0IQ2gtnikn"/>
          <p:cNvPicPr>
            <a:picLocks noChangeAspect="1" noChangeArrowheads="1"/>
          </p:cNvPicPr>
          <p:nvPr/>
        </p:nvPicPr>
        <p:blipFill>
          <a:blip r:embed="rId3" cstate="print"/>
          <a:srcRect/>
          <a:stretch>
            <a:fillRect/>
          </a:stretch>
        </p:blipFill>
        <p:spPr bwMode="auto">
          <a:xfrm>
            <a:off x="6477000" y="152400"/>
            <a:ext cx="2466975" cy="1847851"/>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body" idx="1"/>
          </p:nvPr>
        </p:nvSpPr>
        <p:spPr>
          <a:xfrm>
            <a:off x="304800" y="2133600"/>
            <a:ext cx="8382000" cy="3505200"/>
          </a:xfrm>
        </p:spPr>
        <p:txBody>
          <a:bodyPr/>
          <a:lstStyle/>
          <a:p>
            <a:pPr eaLnBrk="1" hangingPunct="1">
              <a:lnSpc>
                <a:spcPct val="90000"/>
              </a:lnSpc>
            </a:pPr>
            <a:r>
              <a:rPr lang="en-US" dirty="0" err="1" smtClean="0"/>
              <a:t>Ebed-Melech</a:t>
            </a:r>
            <a:r>
              <a:rPr lang="en-US" dirty="0" smtClean="0"/>
              <a:t> touched Zedekiah’s conscience</a:t>
            </a:r>
          </a:p>
          <a:p>
            <a:pPr eaLnBrk="1" hangingPunct="1">
              <a:lnSpc>
                <a:spcPct val="90000"/>
              </a:lnSpc>
            </a:pPr>
            <a:r>
              <a:rPr lang="en-US" dirty="0" smtClean="0"/>
              <a:t>Zedekiah now swings to the other side – get Jeremiah out of the pit!</a:t>
            </a:r>
          </a:p>
          <a:p>
            <a:pPr eaLnBrk="1" hangingPunct="1">
              <a:lnSpc>
                <a:spcPct val="90000"/>
              </a:lnSpc>
            </a:pPr>
            <a:r>
              <a:rPr lang="en-US" dirty="0" smtClean="0"/>
              <a:t>Zedekiah expected resistance from                  the princes – he suggests taking                               30 men!</a:t>
            </a:r>
          </a:p>
        </p:txBody>
      </p:sp>
      <p:sp>
        <p:nvSpPr>
          <p:cNvPr id="4100" name="Text Box 5"/>
          <p:cNvSpPr txBox="1">
            <a:spLocks noChangeArrowheads="1"/>
          </p:cNvSpPr>
          <p:nvPr/>
        </p:nvSpPr>
        <p:spPr bwMode="auto">
          <a:xfrm>
            <a:off x="457200" y="5181600"/>
            <a:ext cx="5867400" cy="1077218"/>
          </a:xfrm>
          <a:prstGeom prst="rect">
            <a:avLst/>
          </a:prstGeom>
          <a:noFill/>
          <a:ln w="9525">
            <a:noFill/>
            <a:miter lim="800000"/>
            <a:headEnd/>
            <a:tailEnd/>
          </a:ln>
        </p:spPr>
        <p:txBody>
          <a:bodyPr wrap="square">
            <a:spAutoFit/>
          </a:bodyPr>
          <a:lstStyle/>
          <a:p>
            <a:pPr algn="ctr">
              <a:spcBef>
                <a:spcPct val="50000"/>
              </a:spcBef>
            </a:pPr>
            <a:r>
              <a:rPr lang="en-US" sz="3200" b="1" dirty="0" smtClean="0">
                <a:solidFill>
                  <a:srgbClr val="00B050"/>
                </a:solidFill>
                <a:latin typeface="Comic Sans MS" pitchFamily="66" charset="0"/>
              </a:rPr>
              <a:t>God took care of Jeremiah by an unexpected source!</a:t>
            </a:r>
            <a:endParaRPr lang="en-US" sz="3200" b="1" dirty="0">
              <a:solidFill>
                <a:srgbClr val="00B050"/>
              </a:solidFill>
              <a:latin typeface="Comic Sans MS" pitchFamily="66" charset="0"/>
            </a:endParaRPr>
          </a:p>
        </p:txBody>
      </p:sp>
      <p:sp>
        <p:nvSpPr>
          <p:cNvPr id="5" name="Rectangle 2"/>
          <p:cNvSpPr txBox="1">
            <a:spLocks noChangeArrowheads="1"/>
          </p:cNvSpPr>
          <p:nvPr/>
        </p:nvSpPr>
        <p:spPr>
          <a:xfrm>
            <a:off x="304800" y="228600"/>
            <a:ext cx="5181600" cy="19050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rgbClr val="FF0000"/>
                </a:solidFill>
                <a:effectLst/>
                <a:uLnTx/>
                <a:uFillTx/>
                <a:latin typeface="+mj-lt"/>
                <a:ea typeface="+mj-ea"/>
                <a:cs typeface="+mj-cs"/>
              </a:rPr>
              <a:t>Jeremiah 38:7-13   Deliverance through </a:t>
            </a:r>
            <a:r>
              <a:rPr kumimoji="0" lang="en-US" sz="4000" b="1" i="0" u="none" strike="noStrike" kern="1200" cap="none" spc="0" normalizeH="0" baseline="0" noProof="0" dirty="0" err="1" smtClean="0">
                <a:ln>
                  <a:noFill/>
                </a:ln>
                <a:solidFill>
                  <a:srgbClr val="FF0000"/>
                </a:solidFill>
                <a:effectLst/>
                <a:uLnTx/>
                <a:uFillTx/>
                <a:latin typeface="+mj-lt"/>
                <a:ea typeface="+mj-ea"/>
                <a:cs typeface="+mj-cs"/>
              </a:rPr>
              <a:t>Ebed-Melech</a:t>
            </a:r>
            <a:endParaRPr kumimoji="0" lang="en-US" sz="4000" b="1" i="0" u="none" strike="noStrike" kern="1200" cap="none" spc="0" normalizeH="0" baseline="0" noProof="0" dirty="0" smtClean="0">
              <a:ln>
                <a:noFill/>
              </a:ln>
              <a:solidFill>
                <a:srgbClr val="FF0000"/>
              </a:solidFill>
              <a:effectLst/>
              <a:uLnTx/>
              <a:uFillTx/>
              <a:latin typeface="+mj-lt"/>
              <a:ea typeface="+mj-ea"/>
              <a:cs typeface="+mj-cs"/>
            </a:endParaRPr>
          </a:p>
        </p:txBody>
      </p:sp>
      <p:pic>
        <p:nvPicPr>
          <p:cNvPr id="2050" name="Picture 2" descr="https://encrypted-tbn3.google.com/images?q=tbn:ANd9GcQPLfADNmEW6iKl_Qmm-bd7i5z-CO_nvN54CLUf-1_HdyshWivmuw"/>
          <p:cNvPicPr>
            <a:picLocks noChangeAspect="1" noChangeArrowheads="1"/>
          </p:cNvPicPr>
          <p:nvPr/>
        </p:nvPicPr>
        <p:blipFill>
          <a:blip r:embed="rId3" cstate="print"/>
          <a:srcRect/>
          <a:stretch>
            <a:fillRect/>
          </a:stretch>
        </p:blipFill>
        <p:spPr bwMode="auto">
          <a:xfrm>
            <a:off x="5867400" y="228600"/>
            <a:ext cx="2862702" cy="1905000"/>
          </a:xfrm>
          <a:prstGeom prst="rect">
            <a:avLst/>
          </a:prstGeom>
          <a:noFill/>
        </p:spPr>
      </p:pic>
      <p:pic>
        <p:nvPicPr>
          <p:cNvPr id="2052" name="Picture 4" descr="https://encrypted-tbn3.google.com/images?q=tbn:ANd9GcRVj5oDuGsXiBY4kM1bSjarmnZrp1eNRKODPZC8y-a9RFP5KnIH"/>
          <p:cNvPicPr>
            <a:picLocks noChangeAspect="1" noChangeArrowheads="1"/>
          </p:cNvPicPr>
          <p:nvPr/>
        </p:nvPicPr>
        <p:blipFill>
          <a:blip r:embed="rId4" cstate="print"/>
          <a:srcRect/>
          <a:stretch>
            <a:fillRect/>
          </a:stretch>
        </p:blipFill>
        <p:spPr bwMode="auto">
          <a:xfrm>
            <a:off x="6629400" y="3505200"/>
            <a:ext cx="2268599" cy="28956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52400" y="152400"/>
            <a:ext cx="6248400" cy="1143000"/>
          </a:xfrm>
        </p:spPr>
        <p:txBody>
          <a:bodyPr>
            <a:normAutofit fontScale="90000"/>
          </a:bodyPr>
          <a:lstStyle/>
          <a:p>
            <a:pPr eaLnBrk="1" hangingPunct="1"/>
            <a:r>
              <a:rPr lang="en-US" sz="4000" b="1" dirty="0" smtClean="0">
                <a:solidFill>
                  <a:srgbClr val="FF0000"/>
                </a:solidFill>
              </a:rPr>
              <a:t>Jeremiah recompiled his writings to influence Zedekiah</a:t>
            </a:r>
          </a:p>
        </p:txBody>
      </p:sp>
      <p:sp>
        <p:nvSpPr>
          <p:cNvPr id="4099" name="Rectangle 3"/>
          <p:cNvSpPr>
            <a:spLocks noGrp="1" noChangeArrowheads="1"/>
          </p:cNvSpPr>
          <p:nvPr>
            <p:ph type="body" idx="1"/>
          </p:nvPr>
        </p:nvSpPr>
        <p:spPr>
          <a:xfrm>
            <a:off x="304800" y="1295400"/>
            <a:ext cx="8382000" cy="4343400"/>
          </a:xfrm>
        </p:spPr>
        <p:txBody>
          <a:bodyPr>
            <a:normAutofit fontScale="92500"/>
          </a:bodyPr>
          <a:lstStyle/>
          <a:p>
            <a:pPr eaLnBrk="1" hangingPunct="1">
              <a:lnSpc>
                <a:spcPct val="90000"/>
              </a:lnSpc>
              <a:buNone/>
            </a:pPr>
            <a:r>
              <a:rPr lang="en-US" sz="3900" b="1" dirty="0" smtClean="0">
                <a:solidFill>
                  <a:srgbClr val="0000CC"/>
                </a:solidFill>
              </a:rPr>
              <a:t>         2 Chron 36:11-21</a:t>
            </a:r>
          </a:p>
          <a:p>
            <a:pPr eaLnBrk="1" hangingPunct="1">
              <a:lnSpc>
                <a:spcPct val="90000"/>
              </a:lnSpc>
            </a:pPr>
            <a:r>
              <a:rPr lang="en-US" dirty="0" smtClean="0"/>
              <a:t>Only a few things revealed about Zedekiah</a:t>
            </a:r>
          </a:p>
          <a:p>
            <a:pPr eaLnBrk="1" hangingPunct="1">
              <a:lnSpc>
                <a:spcPct val="90000"/>
              </a:lnSpc>
            </a:pPr>
            <a:r>
              <a:rPr lang="en-US" b="1" dirty="0" smtClean="0">
                <a:solidFill>
                  <a:srgbClr val="0000CC"/>
                </a:solidFill>
              </a:rPr>
              <a:t>V.12</a:t>
            </a:r>
            <a:r>
              <a:rPr lang="en-US" dirty="0" smtClean="0"/>
              <a:t> Did evil in God’s sight</a:t>
            </a:r>
          </a:p>
          <a:p>
            <a:pPr marL="742950" lvl="2" indent="-342900">
              <a:lnSpc>
                <a:spcPct val="90000"/>
              </a:lnSpc>
            </a:pPr>
            <a:r>
              <a:rPr lang="en-US" dirty="0" smtClean="0"/>
              <a:t>Did not humble himself before Jeremiah (spoke word of the Lord)</a:t>
            </a:r>
          </a:p>
          <a:p>
            <a:pPr eaLnBrk="1" hangingPunct="1">
              <a:lnSpc>
                <a:spcPct val="90000"/>
              </a:lnSpc>
            </a:pPr>
            <a:r>
              <a:rPr lang="en-US" b="1" dirty="0" smtClean="0">
                <a:solidFill>
                  <a:srgbClr val="0000CC"/>
                </a:solidFill>
              </a:rPr>
              <a:t>V.13</a:t>
            </a:r>
            <a:r>
              <a:rPr lang="en-US" dirty="0" smtClean="0"/>
              <a:t>  Rebelled against Nebuchadnezzar, broke oath</a:t>
            </a:r>
          </a:p>
          <a:p>
            <a:pPr lvl="1">
              <a:lnSpc>
                <a:spcPct val="90000"/>
              </a:lnSpc>
            </a:pPr>
            <a:r>
              <a:rPr lang="en-US" dirty="0" smtClean="0"/>
              <a:t>Stiffened neck, hardened heart against turning to God</a:t>
            </a:r>
          </a:p>
          <a:p>
            <a:pPr eaLnBrk="1" hangingPunct="1">
              <a:lnSpc>
                <a:spcPct val="90000"/>
              </a:lnSpc>
            </a:pPr>
            <a:r>
              <a:rPr lang="en-US" b="1" dirty="0" smtClean="0">
                <a:solidFill>
                  <a:srgbClr val="0000CC"/>
                </a:solidFill>
              </a:rPr>
              <a:t>V.14</a:t>
            </a:r>
            <a:r>
              <a:rPr lang="en-US" dirty="0" smtClean="0"/>
              <a:t>  Leaders transgressed.  Defiled house of Lord</a:t>
            </a:r>
          </a:p>
          <a:p>
            <a:pPr eaLnBrk="1" hangingPunct="1">
              <a:lnSpc>
                <a:spcPct val="90000"/>
              </a:lnSpc>
            </a:pPr>
            <a:r>
              <a:rPr lang="en-US" b="1" dirty="0" smtClean="0">
                <a:solidFill>
                  <a:srgbClr val="0000CC"/>
                </a:solidFill>
              </a:rPr>
              <a:t>2 Kgs 25  </a:t>
            </a:r>
            <a:r>
              <a:rPr lang="en-US" dirty="0" smtClean="0"/>
              <a:t>Describes siege &amp; Zedekiah’s capture</a:t>
            </a:r>
          </a:p>
          <a:p>
            <a:pPr eaLnBrk="1" hangingPunct="1">
              <a:lnSpc>
                <a:spcPct val="90000"/>
              </a:lnSpc>
            </a:pPr>
            <a:endParaRPr lang="en-US" dirty="0" smtClean="0"/>
          </a:p>
          <a:p>
            <a:pPr eaLnBrk="1" hangingPunct="1">
              <a:lnSpc>
                <a:spcPct val="90000"/>
              </a:lnSpc>
            </a:pPr>
            <a:endParaRPr lang="en-US" dirty="0" smtClean="0"/>
          </a:p>
        </p:txBody>
      </p:sp>
      <p:sp>
        <p:nvSpPr>
          <p:cNvPr id="4100" name="Text Box 5"/>
          <p:cNvSpPr txBox="1">
            <a:spLocks noChangeArrowheads="1"/>
          </p:cNvSpPr>
          <p:nvPr/>
        </p:nvSpPr>
        <p:spPr bwMode="auto">
          <a:xfrm>
            <a:off x="0" y="5288340"/>
            <a:ext cx="9144000" cy="1569660"/>
          </a:xfrm>
          <a:prstGeom prst="rect">
            <a:avLst/>
          </a:prstGeom>
          <a:noFill/>
          <a:ln w="9525">
            <a:noFill/>
            <a:miter lim="800000"/>
            <a:headEnd/>
            <a:tailEnd/>
          </a:ln>
        </p:spPr>
        <p:txBody>
          <a:bodyPr wrap="square">
            <a:spAutoFit/>
          </a:bodyPr>
          <a:lstStyle/>
          <a:p>
            <a:pPr algn="ctr">
              <a:spcBef>
                <a:spcPct val="50000"/>
              </a:spcBef>
            </a:pPr>
            <a:r>
              <a:rPr lang="en-US" sz="3200" b="1" dirty="0" smtClean="0">
                <a:solidFill>
                  <a:srgbClr val="00B050"/>
                </a:solidFill>
                <a:latin typeface="Comic Sans MS" pitchFamily="66" charset="0"/>
              </a:rPr>
              <a:t>Jeremiah’s prophecies give more insight into Zedekiah &amp; the people. Challenging time for Jeremiah. He endured much suffering!</a:t>
            </a:r>
            <a:endParaRPr lang="en-US" sz="3200" b="1" dirty="0">
              <a:solidFill>
                <a:srgbClr val="00B050"/>
              </a:solidFill>
              <a:latin typeface="Comic Sans MS" pitchFamily="66" charset="0"/>
            </a:endParaRPr>
          </a:p>
        </p:txBody>
      </p:sp>
      <p:pic>
        <p:nvPicPr>
          <p:cNvPr id="77826" name="Picture 2" descr="https://encrypted-tbn3.google.com/images?q=tbn:ANd9GcQX7VDUUP48Z3cIrjsL6mtZ4hGjvmVLPDQc5LUTTeZeae86_q-g"/>
          <p:cNvPicPr>
            <a:picLocks noChangeAspect="1" noChangeArrowheads="1"/>
          </p:cNvPicPr>
          <p:nvPr/>
        </p:nvPicPr>
        <p:blipFill>
          <a:blip r:embed="rId3" cstate="print"/>
          <a:srcRect/>
          <a:stretch>
            <a:fillRect/>
          </a:stretch>
        </p:blipFill>
        <p:spPr bwMode="auto">
          <a:xfrm>
            <a:off x="6553200" y="152400"/>
            <a:ext cx="2390775" cy="1790775"/>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0"/>
            <a:ext cx="8229600" cy="1143000"/>
          </a:xfrm>
        </p:spPr>
        <p:txBody>
          <a:bodyPr>
            <a:normAutofit/>
          </a:bodyPr>
          <a:lstStyle/>
          <a:p>
            <a:pPr eaLnBrk="1" hangingPunct="1"/>
            <a:r>
              <a:rPr lang="en-US" sz="4000" b="1" dirty="0" smtClean="0">
                <a:solidFill>
                  <a:srgbClr val="FF0000"/>
                </a:solidFill>
              </a:rPr>
              <a:t>Jeremiah is almost 60 years old now</a:t>
            </a:r>
          </a:p>
        </p:txBody>
      </p:sp>
      <p:sp>
        <p:nvSpPr>
          <p:cNvPr id="4099" name="Rectangle 3"/>
          <p:cNvSpPr>
            <a:spLocks noGrp="1" noChangeArrowheads="1"/>
          </p:cNvSpPr>
          <p:nvPr>
            <p:ph type="body" idx="1"/>
          </p:nvPr>
        </p:nvSpPr>
        <p:spPr>
          <a:xfrm>
            <a:off x="381000" y="990600"/>
            <a:ext cx="7924800" cy="3733800"/>
          </a:xfrm>
        </p:spPr>
        <p:txBody>
          <a:bodyPr>
            <a:normAutofit lnSpcReduction="10000"/>
          </a:bodyPr>
          <a:lstStyle/>
          <a:p>
            <a:pPr eaLnBrk="1" hangingPunct="1">
              <a:lnSpc>
                <a:spcPct val="90000"/>
              </a:lnSpc>
            </a:pPr>
            <a:r>
              <a:rPr lang="en-US" b="1" i="1" dirty="0" smtClean="0">
                <a:solidFill>
                  <a:srgbClr val="0000CC"/>
                </a:solidFill>
              </a:rPr>
              <a:t>Picture Jeremiah: </a:t>
            </a:r>
          </a:p>
          <a:p>
            <a:pPr lvl="1">
              <a:lnSpc>
                <a:spcPct val="90000"/>
              </a:lnSpc>
            </a:pPr>
            <a:r>
              <a:rPr lang="en-US" dirty="0" smtClean="0"/>
              <a:t>Thin to the bones</a:t>
            </a:r>
          </a:p>
          <a:p>
            <a:pPr lvl="1">
              <a:lnSpc>
                <a:spcPct val="90000"/>
              </a:lnSpc>
            </a:pPr>
            <a:r>
              <a:rPr lang="en-US" dirty="0" smtClean="0"/>
              <a:t>No food or water or sleep. </a:t>
            </a:r>
          </a:p>
          <a:p>
            <a:pPr lvl="1">
              <a:lnSpc>
                <a:spcPct val="90000"/>
              </a:lnSpc>
            </a:pPr>
            <a:r>
              <a:rPr lang="en-US" dirty="0" smtClean="0"/>
              <a:t>Cried his eyes dry.</a:t>
            </a:r>
          </a:p>
          <a:p>
            <a:pPr lvl="1">
              <a:lnSpc>
                <a:spcPct val="90000"/>
              </a:lnSpc>
            </a:pPr>
            <a:r>
              <a:rPr lang="en-US" dirty="0" smtClean="0"/>
              <a:t>Too weak to hold ropes.</a:t>
            </a:r>
          </a:p>
          <a:p>
            <a:pPr lvl="1">
              <a:lnSpc>
                <a:spcPct val="90000"/>
              </a:lnSpc>
            </a:pPr>
            <a:r>
              <a:rPr lang="en-US" dirty="0" smtClean="0"/>
              <a:t>He slowly rises out of the slime pit!</a:t>
            </a:r>
          </a:p>
          <a:p>
            <a:pPr eaLnBrk="1" hangingPunct="1">
              <a:lnSpc>
                <a:spcPct val="90000"/>
              </a:lnSpc>
            </a:pPr>
            <a:r>
              <a:rPr lang="en-US" dirty="0" smtClean="0"/>
              <a:t>Greatest man of faith on earth at the time</a:t>
            </a:r>
          </a:p>
          <a:p>
            <a:pPr eaLnBrk="1" hangingPunct="1">
              <a:lnSpc>
                <a:spcPct val="90000"/>
              </a:lnSpc>
            </a:pPr>
            <a:r>
              <a:rPr lang="en-US" dirty="0" smtClean="0"/>
              <a:t>True Bible hero…. Ready for immortality</a:t>
            </a:r>
          </a:p>
          <a:p>
            <a:pPr eaLnBrk="1" hangingPunct="1">
              <a:lnSpc>
                <a:spcPct val="90000"/>
              </a:lnSpc>
            </a:pPr>
            <a:endParaRPr lang="en-US" dirty="0" smtClean="0"/>
          </a:p>
        </p:txBody>
      </p:sp>
      <p:sp>
        <p:nvSpPr>
          <p:cNvPr id="4100" name="Text Box 5"/>
          <p:cNvSpPr txBox="1">
            <a:spLocks noChangeArrowheads="1"/>
          </p:cNvSpPr>
          <p:nvPr/>
        </p:nvSpPr>
        <p:spPr bwMode="auto">
          <a:xfrm>
            <a:off x="457200" y="4724400"/>
            <a:ext cx="8229600" cy="1815882"/>
          </a:xfrm>
          <a:prstGeom prst="rect">
            <a:avLst/>
          </a:prstGeom>
          <a:noFill/>
          <a:ln w="9525">
            <a:noFill/>
            <a:miter lim="800000"/>
            <a:headEnd/>
            <a:tailEnd/>
          </a:ln>
        </p:spPr>
        <p:txBody>
          <a:bodyPr>
            <a:spAutoFit/>
          </a:bodyPr>
          <a:lstStyle/>
          <a:p>
            <a:pPr algn="ctr">
              <a:spcBef>
                <a:spcPct val="50000"/>
              </a:spcBef>
            </a:pPr>
            <a:r>
              <a:rPr lang="en-US" sz="2800" b="1" dirty="0" smtClean="0">
                <a:solidFill>
                  <a:srgbClr val="00B050"/>
                </a:solidFill>
                <a:latin typeface="Comic Sans MS" pitchFamily="66" charset="0"/>
              </a:rPr>
              <a:t>My brethren, take the prophets, who spoke in the name of the Lord, as an example of suffering and patience. Indeed we count them blessed who endure. (James 5:10-11)</a:t>
            </a:r>
            <a:endParaRPr lang="en-US" sz="4000" b="1" dirty="0">
              <a:solidFill>
                <a:srgbClr val="00B050"/>
              </a:solidFill>
              <a:latin typeface="Comic Sans MS" pitchFamily="66" charset="0"/>
            </a:endParaRPr>
          </a:p>
        </p:txBody>
      </p:sp>
      <p:pic>
        <p:nvPicPr>
          <p:cNvPr id="2" name="Picture 2" descr="https://encrypted-tbn3.google.com/images?q=tbn:ANd9GcRICnPr7TOe2wG7cSu04BqdUOli4KPJo8xAzpZ17KLcDzl0r-Hn"/>
          <p:cNvPicPr>
            <a:picLocks noChangeAspect="1" noChangeArrowheads="1"/>
          </p:cNvPicPr>
          <p:nvPr/>
        </p:nvPicPr>
        <p:blipFill>
          <a:blip r:embed="rId3" cstate="print"/>
          <a:srcRect/>
          <a:stretch>
            <a:fillRect/>
          </a:stretch>
        </p:blipFill>
        <p:spPr bwMode="auto">
          <a:xfrm>
            <a:off x="6781800" y="1066800"/>
            <a:ext cx="1952625" cy="2343151"/>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81000" y="152400"/>
            <a:ext cx="5791200" cy="1524000"/>
          </a:xfrm>
        </p:spPr>
        <p:txBody>
          <a:bodyPr>
            <a:normAutofit/>
          </a:bodyPr>
          <a:lstStyle/>
          <a:p>
            <a:pPr eaLnBrk="1" hangingPunct="1"/>
            <a:r>
              <a:rPr lang="en-US" sz="4000" b="1" dirty="0" smtClean="0">
                <a:solidFill>
                  <a:srgbClr val="FF0000"/>
                </a:solidFill>
              </a:rPr>
              <a:t>Jer 38:14-28   Zedekiah calls for Jeremiah</a:t>
            </a:r>
          </a:p>
        </p:txBody>
      </p:sp>
      <p:sp>
        <p:nvSpPr>
          <p:cNvPr id="4099" name="Rectangle 3"/>
          <p:cNvSpPr>
            <a:spLocks noGrp="1" noChangeArrowheads="1"/>
          </p:cNvSpPr>
          <p:nvPr>
            <p:ph type="body" idx="1"/>
          </p:nvPr>
        </p:nvSpPr>
        <p:spPr>
          <a:xfrm>
            <a:off x="304800" y="1752600"/>
            <a:ext cx="8686800" cy="3276600"/>
          </a:xfrm>
        </p:spPr>
        <p:txBody>
          <a:bodyPr>
            <a:normAutofit fontScale="85000" lnSpcReduction="20000"/>
          </a:bodyPr>
          <a:lstStyle/>
          <a:p>
            <a:pPr eaLnBrk="1" hangingPunct="1">
              <a:lnSpc>
                <a:spcPct val="90000"/>
              </a:lnSpc>
            </a:pPr>
            <a:r>
              <a:rPr lang="en-US" b="1" dirty="0" smtClean="0">
                <a:solidFill>
                  <a:srgbClr val="0000CC"/>
                </a:solidFill>
              </a:rPr>
              <a:t>V.14</a:t>
            </a:r>
            <a:r>
              <a:rPr lang="en-US" dirty="0" smtClean="0"/>
              <a:t> Zedekiah calls for Jeremiah this time – it’s serious!</a:t>
            </a:r>
          </a:p>
          <a:p>
            <a:pPr eaLnBrk="1" hangingPunct="1">
              <a:lnSpc>
                <a:spcPct val="90000"/>
              </a:lnSpc>
            </a:pPr>
            <a:r>
              <a:rPr lang="en-US" dirty="0" smtClean="0"/>
              <a:t>Zedekiah wants a secret deal with Jeremiah:</a:t>
            </a:r>
          </a:p>
          <a:p>
            <a:pPr lvl="1">
              <a:lnSpc>
                <a:spcPct val="90000"/>
              </a:lnSpc>
            </a:pPr>
            <a:r>
              <a:rPr lang="en-US" dirty="0" smtClean="0"/>
              <a:t>Won’t kill him, won’t deliver him to the princes</a:t>
            </a:r>
          </a:p>
          <a:p>
            <a:pPr lvl="1">
              <a:lnSpc>
                <a:spcPct val="90000"/>
              </a:lnSpc>
            </a:pPr>
            <a:r>
              <a:rPr lang="en-US" dirty="0" smtClean="0"/>
              <a:t>Zedekiah wants to know God’s message, but is not willing to do anything about it</a:t>
            </a:r>
          </a:p>
          <a:p>
            <a:pPr eaLnBrk="1" hangingPunct="1">
              <a:lnSpc>
                <a:spcPct val="90000"/>
              </a:lnSpc>
            </a:pPr>
            <a:r>
              <a:rPr lang="en-US" b="1" dirty="0" smtClean="0">
                <a:solidFill>
                  <a:srgbClr val="0000CC"/>
                </a:solidFill>
              </a:rPr>
              <a:t>V.17 </a:t>
            </a:r>
            <a:r>
              <a:rPr lang="en-US" dirty="0" smtClean="0"/>
              <a:t>Jeremiah tries to exhort Zedekiah personally [“you”] </a:t>
            </a:r>
          </a:p>
          <a:p>
            <a:pPr lvl="1">
              <a:lnSpc>
                <a:spcPct val="90000"/>
              </a:lnSpc>
            </a:pPr>
            <a:r>
              <a:rPr lang="en-US" dirty="0" smtClean="0"/>
              <a:t>like Micah’s appeal to Hezekiah (26:18)</a:t>
            </a:r>
          </a:p>
          <a:p>
            <a:pPr lvl="1">
              <a:lnSpc>
                <a:spcPct val="90000"/>
              </a:lnSpc>
            </a:pPr>
            <a:r>
              <a:rPr lang="en-US" dirty="0" smtClean="0"/>
              <a:t>It’s up to YOU Zedekiah!  You will be responsible for the fire!</a:t>
            </a:r>
          </a:p>
          <a:p>
            <a:pPr eaLnBrk="1" hangingPunct="1">
              <a:lnSpc>
                <a:spcPct val="90000"/>
              </a:lnSpc>
            </a:pPr>
            <a:r>
              <a:rPr lang="en-US" b="1" dirty="0" smtClean="0">
                <a:solidFill>
                  <a:srgbClr val="0000CC"/>
                </a:solidFill>
              </a:rPr>
              <a:t>V.19</a:t>
            </a:r>
            <a:r>
              <a:rPr lang="en-US" dirty="0" smtClean="0"/>
              <a:t>  Zedekiah has no faith in God</a:t>
            </a:r>
          </a:p>
          <a:p>
            <a:pPr eaLnBrk="1" hangingPunct="1">
              <a:lnSpc>
                <a:spcPct val="90000"/>
              </a:lnSpc>
            </a:pPr>
            <a:endParaRPr lang="en-US" dirty="0" smtClean="0"/>
          </a:p>
        </p:txBody>
      </p:sp>
      <p:sp>
        <p:nvSpPr>
          <p:cNvPr id="4100" name="Text Box 5"/>
          <p:cNvSpPr txBox="1">
            <a:spLocks noChangeArrowheads="1"/>
          </p:cNvSpPr>
          <p:nvPr/>
        </p:nvSpPr>
        <p:spPr bwMode="auto">
          <a:xfrm>
            <a:off x="3581400" y="4919008"/>
            <a:ext cx="4800600" cy="1938992"/>
          </a:xfrm>
          <a:prstGeom prst="rect">
            <a:avLst/>
          </a:prstGeom>
          <a:noFill/>
          <a:ln w="9525">
            <a:noFill/>
            <a:miter lim="800000"/>
            <a:headEnd/>
            <a:tailEnd/>
          </a:ln>
        </p:spPr>
        <p:txBody>
          <a:bodyPr wrap="square">
            <a:spAutoFit/>
          </a:bodyPr>
          <a:lstStyle/>
          <a:p>
            <a:pPr algn="ctr">
              <a:spcBef>
                <a:spcPct val="50000"/>
              </a:spcBef>
            </a:pPr>
            <a:r>
              <a:rPr lang="en-US" sz="4000" b="1" dirty="0" smtClean="0">
                <a:solidFill>
                  <a:srgbClr val="00B050"/>
                </a:solidFill>
                <a:latin typeface="Comic Sans MS" pitchFamily="66" charset="0"/>
              </a:rPr>
              <a:t>Zedekiah has no faith to stand firm for God</a:t>
            </a:r>
            <a:endParaRPr lang="en-US" sz="4000" b="1" dirty="0">
              <a:solidFill>
                <a:srgbClr val="00B050"/>
              </a:solidFill>
              <a:latin typeface="Comic Sans MS" pitchFamily="66" charset="0"/>
            </a:endParaRPr>
          </a:p>
        </p:txBody>
      </p:sp>
      <p:pic>
        <p:nvPicPr>
          <p:cNvPr id="6146" name="Picture 2" descr="https://encrypted-tbn3.google.com/images?q=tbn:ANd9GcSEEB_TvthZaw7fccFLaKdY100mIRQb-5dMjwGOer6IvyM7IVx6"/>
          <p:cNvPicPr>
            <a:picLocks noChangeAspect="1" noChangeArrowheads="1"/>
          </p:cNvPicPr>
          <p:nvPr/>
        </p:nvPicPr>
        <p:blipFill>
          <a:blip r:embed="rId3" cstate="print"/>
          <a:srcRect/>
          <a:stretch>
            <a:fillRect/>
          </a:stretch>
        </p:blipFill>
        <p:spPr bwMode="auto">
          <a:xfrm>
            <a:off x="6477000" y="152400"/>
            <a:ext cx="2286000" cy="1504951"/>
          </a:xfrm>
          <a:prstGeom prst="rect">
            <a:avLst/>
          </a:prstGeom>
          <a:noFill/>
        </p:spPr>
      </p:pic>
      <p:pic>
        <p:nvPicPr>
          <p:cNvPr id="14338" name="Picture 2" descr="https://encrypted-tbn1.gstatic.com/images?q=tbn:ANd9GcSBV-8SIZ3soC3Q3cIbtt4R3LIuuubELCmfm3HyC6caNbOMCK8o"/>
          <p:cNvPicPr>
            <a:picLocks noChangeAspect="1" noChangeArrowheads="1"/>
          </p:cNvPicPr>
          <p:nvPr/>
        </p:nvPicPr>
        <p:blipFill>
          <a:blip r:embed="rId4" cstate="print"/>
          <a:srcRect/>
          <a:stretch>
            <a:fillRect/>
          </a:stretch>
        </p:blipFill>
        <p:spPr bwMode="auto">
          <a:xfrm>
            <a:off x="457200" y="5048249"/>
            <a:ext cx="2524125" cy="1809751"/>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600200" y="381000"/>
            <a:ext cx="4191000" cy="1143000"/>
          </a:xfrm>
        </p:spPr>
        <p:txBody>
          <a:bodyPr>
            <a:normAutofit fontScale="90000"/>
          </a:bodyPr>
          <a:lstStyle/>
          <a:p>
            <a:pPr eaLnBrk="1" hangingPunct="1">
              <a:lnSpc>
                <a:spcPts val="3900"/>
              </a:lnSpc>
            </a:pPr>
            <a:r>
              <a:rPr lang="en-US" sz="4000" b="1" dirty="0" smtClean="0">
                <a:solidFill>
                  <a:srgbClr val="FF0000"/>
                </a:solidFill>
              </a:rPr>
              <a:t>Jeremiah’s final appeal to Zedekiah: Jer 38:20-23</a:t>
            </a:r>
          </a:p>
        </p:txBody>
      </p:sp>
      <p:sp>
        <p:nvSpPr>
          <p:cNvPr id="4099" name="Rectangle 3"/>
          <p:cNvSpPr>
            <a:spLocks noGrp="1" noChangeArrowheads="1"/>
          </p:cNvSpPr>
          <p:nvPr>
            <p:ph type="body" idx="1"/>
          </p:nvPr>
        </p:nvSpPr>
        <p:spPr>
          <a:xfrm>
            <a:off x="228600" y="1676400"/>
            <a:ext cx="8686800" cy="3429000"/>
          </a:xfrm>
        </p:spPr>
        <p:txBody>
          <a:bodyPr>
            <a:normAutofit lnSpcReduction="10000"/>
          </a:bodyPr>
          <a:lstStyle/>
          <a:p>
            <a:pPr>
              <a:lnSpc>
                <a:spcPct val="90000"/>
              </a:lnSpc>
            </a:pPr>
            <a:r>
              <a:rPr lang="en-US" b="1" i="1" dirty="0" smtClean="0">
                <a:solidFill>
                  <a:srgbClr val="0000CC"/>
                </a:solidFill>
              </a:rPr>
              <a:t>V.20  Jeremiah pleads:  </a:t>
            </a:r>
          </a:p>
          <a:p>
            <a:pPr lvl="1">
              <a:lnSpc>
                <a:spcPct val="90000"/>
              </a:lnSpc>
            </a:pPr>
            <a:r>
              <a:rPr lang="en-US" dirty="0" smtClean="0"/>
              <a:t>Please! Obey! [still time to change!]</a:t>
            </a:r>
          </a:p>
          <a:p>
            <a:pPr lvl="1">
              <a:lnSpc>
                <a:spcPct val="90000"/>
              </a:lnSpc>
            </a:pPr>
            <a:r>
              <a:rPr lang="en-US" b="1" dirty="0" smtClean="0">
                <a:solidFill>
                  <a:srgbClr val="0000CC"/>
                </a:solidFill>
              </a:rPr>
              <a:t>V.21-22 </a:t>
            </a:r>
            <a:r>
              <a:rPr lang="en-US" dirty="0" smtClean="0"/>
              <a:t>If you don’t surrender, </a:t>
            </a:r>
            <a:r>
              <a:rPr lang="en-US" b="1" dirty="0" smtClean="0">
                <a:solidFill>
                  <a:srgbClr val="00B0F0"/>
                </a:solidFill>
              </a:rPr>
              <a:t>YOU</a:t>
            </a:r>
            <a:r>
              <a:rPr lang="en-US" dirty="0" smtClean="0">
                <a:solidFill>
                  <a:srgbClr val="00B0F0"/>
                </a:solidFill>
              </a:rPr>
              <a:t> </a:t>
            </a:r>
            <a:r>
              <a:rPr lang="en-US" dirty="0" smtClean="0"/>
              <a:t>will sink in the mire!</a:t>
            </a:r>
          </a:p>
          <a:p>
            <a:pPr lvl="1">
              <a:lnSpc>
                <a:spcPct val="90000"/>
              </a:lnSpc>
            </a:pPr>
            <a:r>
              <a:rPr lang="en-US" b="1" dirty="0" smtClean="0">
                <a:solidFill>
                  <a:srgbClr val="0000CC"/>
                </a:solidFill>
              </a:rPr>
              <a:t>V.23</a:t>
            </a:r>
            <a:r>
              <a:rPr lang="en-US" dirty="0" smtClean="0"/>
              <a:t>  </a:t>
            </a:r>
            <a:r>
              <a:rPr lang="en-US" b="1" dirty="0" smtClean="0">
                <a:solidFill>
                  <a:srgbClr val="00B0F0"/>
                </a:solidFill>
              </a:rPr>
              <a:t>YOU</a:t>
            </a:r>
            <a:r>
              <a:rPr lang="en-US" dirty="0" smtClean="0"/>
              <a:t> will cause your family to be destroyed!</a:t>
            </a:r>
          </a:p>
          <a:p>
            <a:pPr lvl="1">
              <a:lnSpc>
                <a:spcPct val="90000"/>
              </a:lnSpc>
            </a:pPr>
            <a:r>
              <a:rPr lang="en-US" b="1" dirty="0" smtClean="0">
                <a:solidFill>
                  <a:srgbClr val="00B0F0"/>
                </a:solidFill>
              </a:rPr>
              <a:t>YOU</a:t>
            </a:r>
            <a:r>
              <a:rPr lang="en-US" dirty="0" smtClean="0"/>
              <a:t> will cause Jerusalem to be burned!</a:t>
            </a:r>
          </a:p>
          <a:p>
            <a:pPr eaLnBrk="1" hangingPunct="1">
              <a:lnSpc>
                <a:spcPct val="90000"/>
              </a:lnSpc>
            </a:pPr>
            <a:r>
              <a:rPr lang="en-US" b="1" dirty="0" smtClean="0">
                <a:solidFill>
                  <a:srgbClr val="0000CC"/>
                </a:solidFill>
              </a:rPr>
              <a:t>V.24-28</a:t>
            </a:r>
            <a:r>
              <a:rPr lang="en-US" dirty="0" smtClean="0"/>
              <a:t>  Zedekiah is afraid to let anyone even know he cared at all!</a:t>
            </a:r>
          </a:p>
        </p:txBody>
      </p:sp>
      <p:sp>
        <p:nvSpPr>
          <p:cNvPr id="4100" name="Text Box 5"/>
          <p:cNvSpPr txBox="1">
            <a:spLocks noChangeArrowheads="1"/>
          </p:cNvSpPr>
          <p:nvPr/>
        </p:nvSpPr>
        <p:spPr bwMode="auto">
          <a:xfrm>
            <a:off x="457200" y="5105400"/>
            <a:ext cx="8229600" cy="1569660"/>
          </a:xfrm>
          <a:prstGeom prst="rect">
            <a:avLst/>
          </a:prstGeom>
          <a:noFill/>
          <a:ln w="9525">
            <a:noFill/>
            <a:miter lim="800000"/>
            <a:headEnd/>
            <a:tailEnd/>
          </a:ln>
        </p:spPr>
        <p:txBody>
          <a:bodyPr>
            <a:spAutoFit/>
          </a:bodyPr>
          <a:lstStyle/>
          <a:p>
            <a:pPr algn="ctr">
              <a:spcBef>
                <a:spcPct val="50000"/>
              </a:spcBef>
            </a:pPr>
            <a:r>
              <a:rPr lang="en-US" sz="2400" b="1" dirty="0" smtClean="0">
                <a:solidFill>
                  <a:srgbClr val="00B050"/>
                </a:solidFill>
                <a:latin typeface="Comic Sans MS" pitchFamily="66" charset="0"/>
              </a:rPr>
              <a:t>"For whoever is ashamed of Me and My words in this adulterous and sinful generation, of him the Son of Man also will be ashamed when He comes in the glory of His Father with the holy angels.“ (Mark 8:38)</a:t>
            </a:r>
          </a:p>
        </p:txBody>
      </p:sp>
      <p:pic>
        <p:nvPicPr>
          <p:cNvPr id="8194" name="Picture 2" descr="http://1.bp.blogspot.com/-Vj9bz65H9I0/T1_yLOxussI/AAAAAAAAC00/BZJGtbKhtp4/s1600/jeremiah%2Bconfronts%2Bzedekiah.png"/>
          <p:cNvPicPr>
            <a:picLocks noChangeAspect="1" noChangeArrowheads="1"/>
          </p:cNvPicPr>
          <p:nvPr/>
        </p:nvPicPr>
        <p:blipFill>
          <a:blip r:embed="rId3" cstate="print"/>
          <a:srcRect l="19426" t="5298" r="8168" b="41722"/>
          <a:stretch>
            <a:fillRect/>
          </a:stretch>
        </p:blipFill>
        <p:spPr bwMode="auto">
          <a:xfrm>
            <a:off x="5943600" y="228600"/>
            <a:ext cx="2971800" cy="1828800"/>
          </a:xfrm>
          <a:prstGeom prst="rect">
            <a:avLst/>
          </a:prstGeom>
          <a:noFill/>
        </p:spPr>
      </p:pic>
      <p:pic>
        <p:nvPicPr>
          <p:cNvPr id="12290" name="Picture 2" descr="https://encrypted-tbn3.gstatic.com/images?q=tbn:ANd9GcSt-xalbUxkzH1CA86_jyjeuZwXXpsKmoaE2PjpanHoqdX_gKeRmA"/>
          <p:cNvPicPr>
            <a:picLocks noChangeAspect="1" noChangeArrowheads="1"/>
          </p:cNvPicPr>
          <p:nvPr/>
        </p:nvPicPr>
        <p:blipFill>
          <a:blip r:embed="rId4" cstate="print"/>
          <a:srcRect/>
          <a:stretch>
            <a:fillRect/>
          </a:stretch>
        </p:blipFill>
        <p:spPr bwMode="auto">
          <a:xfrm>
            <a:off x="228600" y="152400"/>
            <a:ext cx="1419225" cy="1419225"/>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04800" y="0"/>
            <a:ext cx="6172200" cy="1143000"/>
          </a:xfrm>
        </p:spPr>
        <p:txBody>
          <a:bodyPr>
            <a:normAutofit/>
          </a:bodyPr>
          <a:lstStyle/>
          <a:p>
            <a:r>
              <a:rPr lang="en-US" sz="5400" b="1" dirty="0" smtClean="0">
                <a:solidFill>
                  <a:srgbClr val="FF0000"/>
                </a:solidFill>
              </a:rPr>
              <a:t>Zedekiah’s Failure </a:t>
            </a:r>
          </a:p>
        </p:txBody>
      </p:sp>
      <p:sp>
        <p:nvSpPr>
          <p:cNvPr id="4099" name="Rectangle 3"/>
          <p:cNvSpPr>
            <a:spLocks noGrp="1" noChangeArrowheads="1"/>
          </p:cNvSpPr>
          <p:nvPr>
            <p:ph type="body" idx="1"/>
          </p:nvPr>
        </p:nvSpPr>
        <p:spPr>
          <a:xfrm>
            <a:off x="457200" y="1143000"/>
            <a:ext cx="7924800" cy="4343400"/>
          </a:xfrm>
        </p:spPr>
        <p:txBody>
          <a:bodyPr>
            <a:normAutofit fontScale="85000" lnSpcReduction="20000"/>
          </a:bodyPr>
          <a:lstStyle/>
          <a:p>
            <a:r>
              <a:rPr lang="en-US" dirty="0" smtClean="0"/>
              <a:t>No personal relationship with God</a:t>
            </a:r>
          </a:p>
          <a:p>
            <a:pPr lvl="0"/>
            <a:r>
              <a:rPr lang="en-US" dirty="0" smtClean="0"/>
              <a:t>Only sought God when he was in trouble</a:t>
            </a:r>
          </a:p>
          <a:p>
            <a:pPr lvl="0"/>
            <a:r>
              <a:rPr lang="en-US" dirty="0" smtClean="0"/>
              <a:t>Trusted in other nations, not God</a:t>
            </a:r>
          </a:p>
          <a:p>
            <a:pPr lvl="0"/>
            <a:r>
              <a:rPr lang="en-US" dirty="0" smtClean="0"/>
              <a:t>Did not keep his covenants</a:t>
            </a:r>
          </a:p>
          <a:p>
            <a:pPr lvl="0"/>
            <a:r>
              <a:rPr lang="en-US" dirty="0" smtClean="0"/>
              <a:t>Surrounded &amp; influenced by ungodly people</a:t>
            </a:r>
          </a:p>
          <a:p>
            <a:pPr lvl="0"/>
            <a:r>
              <a:rPr lang="en-US" dirty="0" smtClean="0"/>
              <a:t>Easily swayed: gave in to peer pressure</a:t>
            </a:r>
          </a:p>
          <a:p>
            <a:pPr lvl="0"/>
            <a:r>
              <a:rPr lang="en-US" dirty="0" smtClean="0"/>
              <a:t>Afraid to confess Bible truths to others</a:t>
            </a:r>
          </a:p>
          <a:p>
            <a:pPr lvl="0"/>
            <a:r>
              <a:rPr lang="en-US" dirty="0" smtClean="0"/>
              <a:t>Did not care about the welfare of his family</a:t>
            </a:r>
          </a:p>
          <a:p>
            <a:pPr lvl="0"/>
            <a:r>
              <a:rPr lang="en-US" dirty="0" smtClean="0"/>
              <a:t>Knew the end was coming, but he was not willing to change his way </a:t>
            </a:r>
            <a:r>
              <a:rPr lang="en-US" smtClean="0"/>
              <a:t>of life!</a:t>
            </a:r>
            <a:endParaRPr lang="en-US" dirty="0" smtClean="0"/>
          </a:p>
          <a:p>
            <a:pPr eaLnBrk="1" hangingPunct="1">
              <a:lnSpc>
                <a:spcPct val="90000"/>
              </a:lnSpc>
              <a:buNone/>
            </a:pPr>
            <a:endParaRPr lang="en-US" dirty="0" smtClean="0"/>
          </a:p>
        </p:txBody>
      </p:sp>
      <p:sp>
        <p:nvSpPr>
          <p:cNvPr id="4100" name="Text Box 5"/>
          <p:cNvSpPr txBox="1">
            <a:spLocks noChangeArrowheads="1"/>
          </p:cNvSpPr>
          <p:nvPr/>
        </p:nvSpPr>
        <p:spPr bwMode="auto">
          <a:xfrm>
            <a:off x="457200" y="5334000"/>
            <a:ext cx="8229600" cy="1200329"/>
          </a:xfrm>
          <a:prstGeom prst="rect">
            <a:avLst/>
          </a:prstGeom>
          <a:noFill/>
          <a:ln w="9525">
            <a:noFill/>
            <a:miter lim="800000"/>
            <a:headEnd/>
            <a:tailEnd/>
          </a:ln>
        </p:spPr>
        <p:txBody>
          <a:bodyPr>
            <a:spAutoFit/>
          </a:bodyPr>
          <a:lstStyle/>
          <a:p>
            <a:pPr algn="ctr">
              <a:spcBef>
                <a:spcPct val="50000"/>
              </a:spcBef>
            </a:pPr>
            <a:r>
              <a:rPr lang="en-US" sz="3600" b="1" dirty="0" smtClean="0">
                <a:solidFill>
                  <a:srgbClr val="00B050"/>
                </a:solidFill>
                <a:latin typeface="Comic Sans MS" pitchFamily="66" charset="0"/>
              </a:rPr>
              <a:t>Learn from Zedekiah’s mistakes! Aim to be like Jeremiah</a:t>
            </a:r>
            <a:endParaRPr lang="en-US" sz="3600" b="1" dirty="0">
              <a:solidFill>
                <a:srgbClr val="00B050"/>
              </a:solidFill>
              <a:latin typeface="Comic Sans MS" pitchFamily="66" charset="0"/>
            </a:endParaRPr>
          </a:p>
        </p:txBody>
      </p:sp>
      <p:pic>
        <p:nvPicPr>
          <p:cNvPr id="58370" name="Picture 2" descr="https://encrypted-tbn1.google.com/images?q=tbn:ANd9GcSXiLJqKiJu9Gx2DYaoqr82Oq22sWuzfQ6mLoCcYUfpxUFVsSLmhA"/>
          <p:cNvPicPr>
            <a:picLocks noChangeAspect="1" noChangeArrowheads="1"/>
          </p:cNvPicPr>
          <p:nvPr/>
        </p:nvPicPr>
        <p:blipFill>
          <a:blip r:embed="rId3" cstate="print"/>
          <a:srcRect/>
          <a:stretch>
            <a:fillRect/>
          </a:stretch>
        </p:blipFill>
        <p:spPr bwMode="auto">
          <a:xfrm>
            <a:off x="6553201" y="152400"/>
            <a:ext cx="2438399" cy="19812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457200" y="0"/>
            <a:ext cx="8229600" cy="1143000"/>
          </a:xfrm>
        </p:spPr>
        <p:txBody>
          <a:bodyPr/>
          <a:lstStyle/>
          <a:p>
            <a:r>
              <a:rPr lang="en-US" b="1" dirty="0" smtClean="0">
                <a:solidFill>
                  <a:srgbClr val="FF3300"/>
                </a:solidFill>
              </a:rPr>
              <a:t>Hope you enjoyed Jeremiah!</a:t>
            </a:r>
          </a:p>
        </p:txBody>
      </p:sp>
      <p:pic>
        <p:nvPicPr>
          <p:cNvPr id="37891" name="Picture 2" descr="https://encrypted-tbn3.google.com/images?q=tbn:ANd9GcQbIJ7xsrMgbLMSQ64_PYOwBb4tbBMRcRfHGC-bb9nlp7GVj8X7"/>
          <p:cNvPicPr>
            <a:picLocks noChangeAspect="1" noChangeArrowheads="1"/>
          </p:cNvPicPr>
          <p:nvPr/>
        </p:nvPicPr>
        <p:blipFill>
          <a:blip r:embed="rId2" cstate="print"/>
          <a:srcRect/>
          <a:stretch>
            <a:fillRect/>
          </a:stretch>
        </p:blipFill>
        <p:spPr bwMode="auto">
          <a:xfrm>
            <a:off x="152400" y="914400"/>
            <a:ext cx="8763000" cy="595947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0"/>
            <a:ext cx="8229600" cy="1143000"/>
          </a:xfrm>
        </p:spPr>
        <p:txBody>
          <a:bodyPr/>
          <a:lstStyle/>
          <a:p>
            <a:pPr eaLnBrk="1" hangingPunct="1"/>
            <a:r>
              <a:rPr lang="en-US" sz="4000" b="1" dirty="0" smtClean="0">
                <a:solidFill>
                  <a:srgbClr val="FF0000"/>
                </a:solidFill>
              </a:rPr>
              <a:t>2</a:t>
            </a:r>
          </a:p>
        </p:txBody>
      </p:sp>
      <p:sp>
        <p:nvSpPr>
          <p:cNvPr id="4099" name="Rectangle 3"/>
          <p:cNvSpPr>
            <a:spLocks noGrp="1" noChangeArrowheads="1"/>
          </p:cNvSpPr>
          <p:nvPr>
            <p:ph type="body" idx="1"/>
          </p:nvPr>
        </p:nvSpPr>
        <p:spPr>
          <a:xfrm>
            <a:off x="457200" y="1143000"/>
            <a:ext cx="7924800" cy="4343400"/>
          </a:xfrm>
        </p:spPr>
        <p:txBody>
          <a:bodyPr/>
          <a:lstStyle/>
          <a:p>
            <a:pPr eaLnBrk="1" hangingPunct="1">
              <a:lnSpc>
                <a:spcPct val="90000"/>
              </a:lnSpc>
            </a:pPr>
            <a:r>
              <a:rPr lang="en-US" dirty="0" smtClean="0"/>
              <a:t>S</a:t>
            </a:r>
          </a:p>
        </p:txBody>
      </p:sp>
      <p:sp>
        <p:nvSpPr>
          <p:cNvPr id="4100" name="Text Box 5"/>
          <p:cNvSpPr txBox="1">
            <a:spLocks noChangeArrowheads="1"/>
          </p:cNvSpPr>
          <p:nvPr/>
        </p:nvSpPr>
        <p:spPr bwMode="auto">
          <a:xfrm>
            <a:off x="457200" y="5562600"/>
            <a:ext cx="8229600" cy="701675"/>
          </a:xfrm>
          <a:prstGeom prst="rect">
            <a:avLst/>
          </a:prstGeom>
          <a:noFill/>
          <a:ln w="9525">
            <a:noFill/>
            <a:miter lim="800000"/>
            <a:headEnd/>
            <a:tailEnd/>
          </a:ln>
        </p:spPr>
        <p:txBody>
          <a:bodyPr>
            <a:spAutoFit/>
          </a:bodyPr>
          <a:lstStyle/>
          <a:p>
            <a:pPr algn="ctr">
              <a:spcBef>
                <a:spcPct val="50000"/>
              </a:spcBef>
            </a:pPr>
            <a:r>
              <a:rPr lang="en-US" sz="4000" b="1" dirty="0" smtClean="0">
                <a:solidFill>
                  <a:srgbClr val="0000CC"/>
                </a:solidFill>
                <a:latin typeface="Comic Sans MS" pitchFamily="66" charset="0"/>
              </a:rPr>
              <a:t>G</a:t>
            </a:r>
            <a:endParaRPr lang="en-US" sz="4000" b="1" dirty="0">
              <a:solidFill>
                <a:srgbClr val="0000CC"/>
              </a:solidFill>
              <a:latin typeface="Comic Sans MS" pitchFamily="66" charset="0"/>
            </a:endParaRPr>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0"/>
            <a:ext cx="9158514" cy="68580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457200" y="914400"/>
            <a:ext cx="8229600" cy="914400"/>
          </a:xfrm>
        </p:spPr>
        <p:txBody>
          <a:bodyPr>
            <a:noAutofit/>
          </a:bodyPr>
          <a:lstStyle/>
          <a:p>
            <a:r>
              <a:rPr lang="en-US" sz="4800" b="1" dirty="0" smtClean="0">
                <a:solidFill>
                  <a:srgbClr val="663300"/>
                </a:solidFill>
              </a:rPr>
              <a:t>2</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1447800" y="1905000"/>
            <a:ext cx="6324600" cy="3352800"/>
          </a:xfrm>
        </p:spPr>
        <p:txBody>
          <a:bodyPr>
            <a:normAutofit/>
          </a:bodyPr>
          <a:lstStyle/>
          <a:p>
            <a:pPr marL="0" indent="231775">
              <a:buNone/>
            </a:pPr>
            <a:r>
              <a:rPr lang="en-US" dirty="0" smtClean="0"/>
              <a:t> 17</a:t>
            </a:r>
          </a:p>
        </p:txBody>
      </p:sp>
      <p:sp>
        <p:nvSpPr>
          <p:cNvPr id="4100" name="Text Box 5"/>
          <p:cNvSpPr txBox="1">
            <a:spLocks noChangeArrowheads="1"/>
          </p:cNvSpPr>
          <p:nvPr/>
        </p:nvSpPr>
        <p:spPr bwMode="auto">
          <a:xfrm>
            <a:off x="457200" y="5562600"/>
            <a:ext cx="8229600" cy="523220"/>
          </a:xfrm>
          <a:prstGeom prst="rect">
            <a:avLst/>
          </a:prstGeom>
          <a:noFill/>
          <a:ln w="9525">
            <a:noFill/>
            <a:miter lim="800000"/>
            <a:headEnd/>
            <a:tailEnd/>
          </a:ln>
        </p:spPr>
        <p:txBody>
          <a:bodyPr>
            <a:spAutoFit/>
          </a:bodyPr>
          <a:lstStyle/>
          <a:p>
            <a:pPr algn="ctr">
              <a:spcBef>
                <a:spcPct val="50000"/>
              </a:spcBef>
            </a:pPr>
            <a:r>
              <a:rPr lang="en-US" sz="2800" b="1" dirty="0" smtClean="0">
                <a:solidFill>
                  <a:srgbClr val="0000CC"/>
                </a:solidFill>
                <a:latin typeface="Comic Sans MS" pitchFamily="66" charset="0"/>
              </a:rPr>
              <a:t>G</a:t>
            </a:r>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0" y="152400"/>
            <a:ext cx="6553200" cy="1143000"/>
          </a:xfrm>
        </p:spPr>
        <p:txBody>
          <a:bodyPr>
            <a:normAutofit fontScale="90000"/>
          </a:bodyPr>
          <a:lstStyle/>
          <a:p>
            <a:pPr eaLnBrk="1" hangingPunct="1"/>
            <a:r>
              <a:rPr lang="en-US" b="1" dirty="0" smtClean="0">
                <a:solidFill>
                  <a:srgbClr val="FF0000"/>
                </a:solidFill>
              </a:rPr>
              <a:t>Jer 24:  Good &amp; Bad Figs</a:t>
            </a:r>
            <a:r>
              <a:rPr lang="en-US" sz="4000" b="1" dirty="0" smtClean="0">
                <a:solidFill>
                  <a:srgbClr val="FF0000"/>
                </a:solidFill>
              </a:rPr>
              <a:t/>
            </a:r>
            <a:br>
              <a:rPr lang="en-US" sz="4000" b="1" dirty="0" smtClean="0">
                <a:solidFill>
                  <a:srgbClr val="FF0000"/>
                </a:solidFill>
              </a:rPr>
            </a:br>
            <a:r>
              <a:rPr lang="en-US" sz="3600" b="1" dirty="0" smtClean="0">
                <a:solidFill>
                  <a:srgbClr val="0000CC"/>
                </a:solidFill>
              </a:rPr>
              <a:t>Given in Zedekiah’s 1</a:t>
            </a:r>
            <a:r>
              <a:rPr lang="en-US" sz="3600" b="1" baseline="30000" dirty="0" smtClean="0">
                <a:solidFill>
                  <a:srgbClr val="0000CC"/>
                </a:solidFill>
              </a:rPr>
              <a:t>st</a:t>
            </a:r>
            <a:r>
              <a:rPr lang="en-US" sz="3600" b="1" dirty="0" smtClean="0">
                <a:solidFill>
                  <a:srgbClr val="0000CC"/>
                </a:solidFill>
              </a:rPr>
              <a:t> year</a:t>
            </a:r>
            <a:endParaRPr lang="en-US" sz="4000" b="1" dirty="0" smtClean="0">
              <a:solidFill>
                <a:srgbClr val="0000CC"/>
              </a:solidFill>
            </a:endParaRPr>
          </a:p>
        </p:txBody>
      </p:sp>
      <p:sp>
        <p:nvSpPr>
          <p:cNvPr id="4099" name="Rectangle 3"/>
          <p:cNvSpPr>
            <a:spLocks noGrp="1" noChangeArrowheads="1"/>
          </p:cNvSpPr>
          <p:nvPr>
            <p:ph type="body" idx="1"/>
          </p:nvPr>
        </p:nvSpPr>
        <p:spPr>
          <a:xfrm>
            <a:off x="304800" y="1447800"/>
            <a:ext cx="8458200" cy="3733800"/>
          </a:xfrm>
        </p:spPr>
        <p:txBody>
          <a:bodyPr>
            <a:normAutofit lnSpcReduction="10000"/>
          </a:bodyPr>
          <a:lstStyle/>
          <a:p>
            <a:pPr eaLnBrk="1" hangingPunct="1">
              <a:lnSpc>
                <a:spcPct val="90000"/>
              </a:lnSpc>
            </a:pPr>
            <a:r>
              <a:rPr lang="en-US" b="1" dirty="0" smtClean="0">
                <a:solidFill>
                  <a:srgbClr val="0000CC"/>
                </a:solidFill>
              </a:rPr>
              <a:t>V.1</a:t>
            </a:r>
            <a:r>
              <a:rPr lang="en-US" dirty="0" smtClean="0"/>
              <a:t>  Neb took </a:t>
            </a:r>
            <a:r>
              <a:rPr lang="en-US" dirty="0" err="1" smtClean="0"/>
              <a:t>Jeconiah</a:t>
            </a:r>
            <a:r>
              <a:rPr lang="en-US" dirty="0" smtClean="0"/>
              <a:t>                                     (</a:t>
            </a:r>
            <a:r>
              <a:rPr lang="en-US" dirty="0" err="1" smtClean="0"/>
              <a:t>Jehoiachin</a:t>
            </a:r>
            <a:r>
              <a:rPr lang="en-US" dirty="0" smtClean="0"/>
              <a:t>) to Babylon</a:t>
            </a:r>
          </a:p>
          <a:p>
            <a:pPr lvl="1">
              <a:lnSpc>
                <a:spcPct val="90000"/>
              </a:lnSpc>
            </a:pPr>
            <a:r>
              <a:rPr lang="en-US" dirty="0" smtClean="0"/>
              <a:t>Also took Ezekiel, Mordecai, etc.</a:t>
            </a:r>
          </a:p>
          <a:p>
            <a:pPr eaLnBrk="1" hangingPunct="1">
              <a:lnSpc>
                <a:spcPct val="90000"/>
              </a:lnSpc>
            </a:pPr>
            <a:r>
              <a:rPr lang="en-US" b="1" dirty="0" smtClean="0">
                <a:solidFill>
                  <a:srgbClr val="0000CC"/>
                </a:solidFill>
              </a:rPr>
              <a:t>V.5</a:t>
            </a:r>
            <a:r>
              <a:rPr lang="en-US" dirty="0" smtClean="0"/>
              <a:t> </a:t>
            </a:r>
            <a:r>
              <a:rPr lang="en-US" i="1" dirty="0" smtClean="0"/>
              <a:t>“for their own good”: </a:t>
            </a:r>
            <a:r>
              <a:rPr lang="en-US" dirty="0" smtClean="0"/>
              <a:t>better environment than Jerusalem!</a:t>
            </a:r>
          </a:p>
          <a:p>
            <a:pPr eaLnBrk="1" hangingPunct="1">
              <a:lnSpc>
                <a:spcPct val="90000"/>
              </a:lnSpc>
            </a:pPr>
            <a:r>
              <a:rPr lang="en-US" b="1" dirty="0" smtClean="0">
                <a:solidFill>
                  <a:srgbClr val="0000CC"/>
                </a:solidFill>
              </a:rPr>
              <a:t>V.6-7</a:t>
            </a:r>
            <a:r>
              <a:rPr lang="en-US" dirty="0" smtClean="0"/>
              <a:t>  God intends to bring them back later:  after changes are made!</a:t>
            </a:r>
          </a:p>
          <a:p>
            <a:pPr eaLnBrk="1" hangingPunct="1">
              <a:lnSpc>
                <a:spcPct val="90000"/>
              </a:lnSpc>
            </a:pPr>
            <a:r>
              <a:rPr lang="en-US" b="1" dirty="0" smtClean="0">
                <a:solidFill>
                  <a:srgbClr val="0000CC"/>
                </a:solidFill>
              </a:rPr>
              <a:t>V.8</a:t>
            </a:r>
            <a:r>
              <a:rPr lang="en-US" dirty="0" smtClean="0"/>
              <a:t>  Zedekiah = bad fig.  He must go!</a:t>
            </a:r>
          </a:p>
        </p:txBody>
      </p:sp>
      <p:sp>
        <p:nvSpPr>
          <p:cNvPr id="4100" name="Text Box 5"/>
          <p:cNvSpPr txBox="1">
            <a:spLocks noChangeArrowheads="1"/>
          </p:cNvSpPr>
          <p:nvPr/>
        </p:nvSpPr>
        <p:spPr bwMode="auto">
          <a:xfrm>
            <a:off x="304800" y="5105400"/>
            <a:ext cx="8686800" cy="1569660"/>
          </a:xfrm>
          <a:prstGeom prst="rect">
            <a:avLst/>
          </a:prstGeom>
          <a:noFill/>
          <a:ln w="9525">
            <a:noFill/>
            <a:miter lim="800000"/>
            <a:headEnd/>
            <a:tailEnd/>
          </a:ln>
        </p:spPr>
        <p:txBody>
          <a:bodyPr wrap="square">
            <a:spAutoFit/>
          </a:bodyPr>
          <a:lstStyle/>
          <a:p>
            <a:pPr algn="ctr">
              <a:spcBef>
                <a:spcPct val="50000"/>
              </a:spcBef>
            </a:pPr>
            <a:r>
              <a:rPr lang="en-US" sz="3200" b="1" dirty="0" smtClean="0">
                <a:solidFill>
                  <a:srgbClr val="00B050"/>
                </a:solidFill>
                <a:latin typeface="Comic Sans MS" pitchFamily="66" charset="0"/>
              </a:rPr>
              <a:t>God does move us around at times because He knows another location might be better for ourselves or children</a:t>
            </a:r>
            <a:endParaRPr lang="en-US" sz="3200" b="1" dirty="0">
              <a:solidFill>
                <a:srgbClr val="00B050"/>
              </a:solidFill>
              <a:latin typeface="Comic Sans MS" pitchFamily="66" charset="0"/>
            </a:endParaRPr>
          </a:p>
        </p:txBody>
      </p:sp>
      <p:pic>
        <p:nvPicPr>
          <p:cNvPr id="75778" name="Picture 2" descr="https://encrypted-tbn3.google.com/images?q=tbn:ANd9GcRDKQcT4Rnpn9AoeVFxneZGkoKIlOBXw3HSur3ezmgcwLZmtYjO"/>
          <p:cNvPicPr>
            <a:picLocks noChangeAspect="1" noChangeArrowheads="1"/>
          </p:cNvPicPr>
          <p:nvPr/>
        </p:nvPicPr>
        <p:blipFill>
          <a:blip r:embed="rId3" cstate="print"/>
          <a:srcRect/>
          <a:stretch>
            <a:fillRect/>
          </a:stretch>
        </p:blipFill>
        <p:spPr bwMode="auto">
          <a:xfrm>
            <a:off x="5946913" y="152400"/>
            <a:ext cx="3063737" cy="20574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0"/>
            <a:ext cx="5791200" cy="1219200"/>
          </a:xfrm>
        </p:spPr>
        <p:txBody>
          <a:bodyPr>
            <a:normAutofit/>
          </a:bodyPr>
          <a:lstStyle/>
          <a:p>
            <a:pPr eaLnBrk="1" hangingPunct="1"/>
            <a:r>
              <a:rPr lang="en-US" sz="4000" b="1" dirty="0" smtClean="0">
                <a:solidFill>
                  <a:srgbClr val="FF0000"/>
                </a:solidFill>
              </a:rPr>
              <a:t>Jer 27: the Bonds &amp; Yokes</a:t>
            </a:r>
          </a:p>
        </p:txBody>
      </p:sp>
      <p:sp>
        <p:nvSpPr>
          <p:cNvPr id="4099" name="Rectangle 3"/>
          <p:cNvSpPr>
            <a:spLocks noGrp="1" noChangeArrowheads="1"/>
          </p:cNvSpPr>
          <p:nvPr>
            <p:ph type="body" idx="1"/>
          </p:nvPr>
        </p:nvSpPr>
        <p:spPr>
          <a:xfrm>
            <a:off x="457200" y="1143000"/>
            <a:ext cx="8458200" cy="3886200"/>
          </a:xfrm>
        </p:spPr>
        <p:txBody>
          <a:bodyPr>
            <a:normAutofit fontScale="77500" lnSpcReduction="20000"/>
          </a:bodyPr>
          <a:lstStyle/>
          <a:p>
            <a:pPr eaLnBrk="1" hangingPunct="1">
              <a:lnSpc>
                <a:spcPct val="90000"/>
              </a:lnSpc>
            </a:pPr>
            <a:r>
              <a:rPr lang="en-US" b="1" dirty="0" smtClean="0">
                <a:solidFill>
                  <a:srgbClr val="0000CC"/>
                </a:solidFill>
              </a:rPr>
              <a:t>V.1</a:t>
            </a:r>
            <a:r>
              <a:rPr lang="en-US" dirty="0" smtClean="0"/>
              <a:t> “Jehoiakim” should be “Zedekiah” (v.3)</a:t>
            </a:r>
          </a:p>
          <a:p>
            <a:pPr lvl="1">
              <a:lnSpc>
                <a:spcPct val="90000"/>
              </a:lnSpc>
            </a:pPr>
            <a:r>
              <a:rPr lang="en-US" dirty="0" smtClean="0"/>
              <a:t>Beginning = 4</a:t>
            </a:r>
            <a:r>
              <a:rPr lang="en-US" baseline="30000" dirty="0" smtClean="0"/>
              <a:t>th</a:t>
            </a:r>
            <a:r>
              <a:rPr lang="en-US" dirty="0" smtClean="0"/>
              <a:t> year (see 28:1)</a:t>
            </a:r>
          </a:p>
          <a:p>
            <a:pPr eaLnBrk="1" hangingPunct="1">
              <a:lnSpc>
                <a:spcPct val="90000"/>
              </a:lnSpc>
            </a:pPr>
            <a:r>
              <a:rPr lang="en-US" b="1" dirty="0" smtClean="0">
                <a:solidFill>
                  <a:srgbClr val="0000CC"/>
                </a:solidFill>
              </a:rPr>
              <a:t>V.3 </a:t>
            </a:r>
            <a:r>
              <a:rPr lang="en-US" dirty="0" smtClean="0"/>
              <a:t> Five nations sent messengers to Jerusalem</a:t>
            </a:r>
          </a:p>
          <a:p>
            <a:pPr lvl="1">
              <a:lnSpc>
                <a:spcPct val="90000"/>
              </a:lnSpc>
            </a:pPr>
            <a:r>
              <a:rPr lang="en-US" dirty="0" smtClean="0"/>
              <a:t>Zedekiah possibly planning a rebellion!</a:t>
            </a:r>
          </a:p>
          <a:p>
            <a:pPr lvl="1">
              <a:lnSpc>
                <a:spcPct val="90000"/>
              </a:lnSpc>
            </a:pPr>
            <a:r>
              <a:rPr lang="en-US" dirty="0" smtClean="0"/>
              <a:t>Jeremiah’s mission is to explain to nations that Yahweh owns the land &amp; has given it to Neb. “my servant” (v.6)</a:t>
            </a:r>
          </a:p>
          <a:p>
            <a:pPr eaLnBrk="1" hangingPunct="1">
              <a:lnSpc>
                <a:spcPct val="90000"/>
              </a:lnSpc>
            </a:pPr>
            <a:r>
              <a:rPr lang="en-US" b="1" dirty="0" smtClean="0">
                <a:solidFill>
                  <a:srgbClr val="0000CC"/>
                </a:solidFill>
              </a:rPr>
              <a:t>V.11</a:t>
            </a:r>
            <a:r>
              <a:rPr lang="en-US" dirty="0" smtClean="0"/>
              <a:t> “nations” that serve Babylon willingly get to stay!</a:t>
            </a:r>
          </a:p>
          <a:p>
            <a:pPr eaLnBrk="1" hangingPunct="1">
              <a:lnSpc>
                <a:spcPct val="90000"/>
              </a:lnSpc>
            </a:pPr>
            <a:r>
              <a:rPr lang="en-US" b="1" dirty="0" smtClean="0">
                <a:solidFill>
                  <a:srgbClr val="0000CC"/>
                </a:solidFill>
              </a:rPr>
              <a:t>V.12-15</a:t>
            </a:r>
            <a:r>
              <a:rPr lang="en-US" dirty="0" smtClean="0"/>
              <a:t>  Personal appeal to Zedekiah: “serve Babylon &amp; live!”</a:t>
            </a:r>
          </a:p>
          <a:p>
            <a:pPr eaLnBrk="1" hangingPunct="1">
              <a:lnSpc>
                <a:spcPct val="90000"/>
              </a:lnSpc>
            </a:pPr>
            <a:r>
              <a:rPr lang="en-US" b="1" dirty="0" smtClean="0">
                <a:solidFill>
                  <a:srgbClr val="0000CC"/>
                </a:solidFill>
              </a:rPr>
              <a:t>V.16-18</a:t>
            </a:r>
            <a:r>
              <a:rPr lang="en-US" dirty="0" smtClean="0"/>
              <a:t> Personal appeal to priests &amp; people: “serve Babylon &amp; live!”</a:t>
            </a:r>
          </a:p>
          <a:p>
            <a:pPr eaLnBrk="1" hangingPunct="1">
              <a:lnSpc>
                <a:spcPct val="90000"/>
              </a:lnSpc>
            </a:pPr>
            <a:r>
              <a:rPr lang="en-US" b="1" dirty="0" smtClean="0">
                <a:solidFill>
                  <a:srgbClr val="0000CC"/>
                </a:solidFill>
              </a:rPr>
              <a:t>V.18</a:t>
            </a:r>
            <a:r>
              <a:rPr lang="en-US" dirty="0" smtClean="0"/>
              <a:t>  Note Jeremiah’s challenge to prophets:  Ask God to keep vessels here – see if He will!</a:t>
            </a:r>
          </a:p>
        </p:txBody>
      </p:sp>
      <p:sp>
        <p:nvSpPr>
          <p:cNvPr id="4100" name="Text Box 5"/>
          <p:cNvSpPr txBox="1">
            <a:spLocks noChangeArrowheads="1"/>
          </p:cNvSpPr>
          <p:nvPr/>
        </p:nvSpPr>
        <p:spPr bwMode="auto">
          <a:xfrm>
            <a:off x="457200" y="4953000"/>
            <a:ext cx="8229600" cy="1754326"/>
          </a:xfrm>
          <a:prstGeom prst="rect">
            <a:avLst/>
          </a:prstGeom>
          <a:noFill/>
          <a:ln w="9525">
            <a:noFill/>
            <a:miter lim="800000"/>
            <a:headEnd/>
            <a:tailEnd/>
          </a:ln>
        </p:spPr>
        <p:txBody>
          <a:bodyPr>
            <a:spAutoFit/>
          </a:bodyPr>
          <a:lstStyle/>
          <a:p>
            <a:pPr algn="ctr">
              <a:spcBef>
                <a:spcPct val="50000"/>
              </a:spcBef>
            </a:pPr>
            <a:r>
              <a:rPr lang="en-US" sz="3600" b="1" dirty="0" smtClean="0">
                <a:solidFill>
                  <a:srgbClr val="00B050"/>
                </a:solidFill>
                <a:latin typeface="Comic Sans MS" pitchFamily="66" charset="0"/>
              </a:rPr>
              <a:t>Even at this point Jeremiah is still trying to appeal to everyone, hoping some will change!</a:t>
            </a:r>
            <a:endParaRPr lang="en-US" sz="3600" b="1" dirty="0">
              <a:solidFill>
                <a:srgbClr val="00B050"/>
              </a:solidFill>
              <a:latin typeface="Comic Sans MS" pitchFamily="66" charset="0"/>
            </a:endParaRPr>
          </a:p>
        </p:txBody>
      </p:sp>
      <p:pic>
        <p:nvPicPr>
          <p:cNvPr id="5" name="Picture 2" descr="https://encrypted-tbn2.google.com/images?q=tbn:ANd9GcQd_dyVKBKB3nTSwtpnYdJ1oNyuEde06k_KUNbuIRUgLdzGORiP"/>
          <p:cNvPicPr>
            <a:picLocks noChangeAspect="1" noChangeArrowheads="1"/>
          </p:cNvPicPr>
          <p:nvPr/>
        </p:nvPicPr>
        <p:blipFill>
          <a:blip r:embed="rId3" cstate="print"/>
          <a:srcRect t="5882" r="8969" b="17647"/>
          <a:stretch>
            <a:fillRect/>
          </a:stretch>
        </p:blipFill>
        <p:spPr bwMode="auto">
          <a:xfrm>
            <a:off x="6477000" y="152400"/>
            <a:ext cx="2497742" cy="16002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descr="http://3.bp.blogspot.com/-p6DuGvMYZgo/Txr0GW8uoeI/AAAAAAAAADQ/r0MGle6id1w/s1600/BrokenYoke.png"/>
          <p:cNvPicPr>
            <a:picLocks noChangeAspect="1" noChangeArrowheads="1"/>
          </p:cNvPicPr>
          <p:nvPr/>
        </p:nvPicPr>
        <p:blipFill>
          <a:blip r:embed="rId3" cstate="print"/>
          <a:srcRect/>
          <a:stretch>
            <a:fillRect/>
          </a:stretch>
        </p:blipFill>
        <p:spPr bwMode="auto">
          <a:xfrm>
            <a:off x="6781800" y="1"/>
            <a:ext cx="2362200" cy="1815942"/>
          </a:xfrm>
          <a:prstGeom prst="rect">
            <a:avLst/>
          </a:prstGeom>
          <a:noFill/>
        </p:spPr>
      </p:pic>
      <p:sp>
        <p:nvSpPr>
          <p:cNvPr id="4098" name="Rectangle 2"/>
          <p:cNvSpPr>
            <a:spLocks noGrp="1" noChangeArrowheads="1"/>
          </p:cNvSpPr>
          <p:nvPr>
            <p:ph type="title"/>
          </p:nvPr>
        </p:nvSpPr>
        <p:spPr>
          <a:xfrm>
            <a:off x="457200" y="0"/>
            <a:ext cx="6400800" cy="1143000"/>
          </a:xfrm>
        </p:spPr>
        <p:txBody>
          <a:bodyPr>
            <a:normAutofit fontScale="90000"/>
          </a:bodyPr>
          <a:lstStyle/>
          <a:p>
            <a:pPr eaLnBrk="1" hangingPunct="1"/>
            <a:r>
              <a:rPr lang="en-US" sz="4000" b="1" dirty="0" smtClean="0">
                <a:solidFill>
                  <a:srgbClr val="FF0000"/>
                </a:solidFill>
              </a:rPr>
              <a:t>Jer 28: False Prophet </a:t>
            </a:r>
            <a:r>
              <a:rPr lang="en-US" sz="4000" b="1" dirty="0" err="1" smtClean="0">
                <a:solidFill>
                  <a:srgbClr val="FF0000"/>
                </a:solidFill>
              </a:rPr>
              <a:t>Hananiah</a:t>
            </a:r>
            <a:r>
              <a:rPr lang="en-US" sz="4000" b="1" dirty="0" smtClean="0">
                <a:solidFill>
                  <a:srgbClr val="FF0000"/>
                </a:solidFill>
              </a:rPr>
              <a:t/>
            </a:r>
            <a:br>
              <a:rPr lang="en-US" sz="4000" b="1" dirty="0" smtClean="0">
                <a:solidFill>
                  <a:srgbClr val="FF0000"/>
                </a:solidFill>
              </a:rPr>
            </a:br>
            <a:r>
              <a:rPr lang="en-US" sz="3100" b="1" dirty="0" smtClean="0">
                <a:solidFill>
                  <a:srgbClr val="00B0F0"/>
                </a:solidFill>
              </a:rPr>
              <a:t>4</a:t>
            </a:r>
            <a:r>
              <a:rPr lang="en-US" sz="3100" b="1" baseline="30000" dirty="0" smtClean="0">
                <a:solidFill>
                  <a:srgbClr val="00B0F0"/>
                </a:solidFill>
              </a:rPr>
              <a:t>th</a:t>
            </a:r>
            <a:r>
              <a:rPr lang="en-US" sz="3100" b="1" dirty="0" smtClean="0">
                <a:solidFill>
                  <a:srgbClr val="00B0F0"/>
                </a:solidFill>
              </a:rPr>
              <a:t> year of Zedekiah</a:t>
            </a:r>
            <a:endParaRPr lang="en-US" sz="4000" b="1" dirty="0" smtClean="0">
              <a:solidFill>
                <a:srgbClr val="00B0F0"/>
              </a:solidFill>
            </a:endParaRPr>
          </a:p>
        </p:txBody>
      </p:sp>
      <p:sp>
        <p:nvSpPr>
          <p:cNvPr id="4099" name="Rectangle 3"/>
          <p:cNvSpPr>
            <a:spLocks noGrp="1" noChangeArrowheads="1"/>
          </p:cNvSpPr>
          <p:nvPr>
            <p:ph type="body" idx="1"/>
          </p:nvPr>
        </p:nvSpPr>
        <p:spPr>
          <a:xfrm>
            <a:off x="304800" y="1143000"/>
            <a:ext cx="8534400" cy="3886200"/>
          </a:xfrm>
        </p:spPr>
        <p:txBody>
          <a:bodyPr>
            <a:normAutofit/>
          </a:bodyPr>
          <a:lstStyle/>
          <a:p>
            <a:pPr eaLnBrk="1" hangingPunct="1">
              <a:lnSpc>
                <a:spcPct val="90000"/>
              </a:lnSpc>
            </a:pPr>
            <a:r>
              <a:rPr lang="en-US" b="1" dirty="0" err="1" smtClean="0">
                <a:solidFill>
                  <a:srgbClr val="0000CC"/>
                </a:solidFill>
              </a:rPr>
              <a:t>Hananiah’s</a:t>
            </a:r>
            <a:r>
              <a:rPr lang="en-US" b="1" dirty="0" smtClean="0">
                <a:solidFill>
                  <a:srgbClr val="0000CC"/>
                </a:solidFill>
              </a:rPr>
              <a:t> false message:  </a:t>
            </a:r>
            <a:r>
              <a:rPr lang="en-US" dirty="0" smtClean="0"/>
              <a:t>Everyone                      will return within 2 years</a:t>
            </a:r>
          </a:p>
          <a:p>
            <a:pPr lvl="1">
              <a:lnSpc>
                <a:spcPct val="90000"/>
              </a:lnSpc>
            </a:pPr>
            <a:r>
              <a:rPr lang="en-US" dirty="0" smtClean="0"/>
              <a:t>Probably counting on Zedekiah’s rebellion to work</a:t>
            </a:r>
          </a:p>
          <a:p>
            <a:pPr lvl="1">
              <a:lnSpc>
                <a:spcPct val="90000"/>
              </a:lnSpc>
            </a:pPr>
            <a:r>
              <a:rPr lang="en-US" dirty="0" smtClean="0"/>
              <a:t>Jeremiah is still walking around with a yoke on his neck – He lived his message!</a:t>
            </a:r>
          </a:p>
          <a:p>
            <a:pPr eaLnBrk="1" hangingPunct="1">
              <a:lnSpc>
                <a:spcPct val="90000"/>
              </a:lnSpc>
            </a:pPr>
            <a:endParaRPr lang="en-US" dirty="0" smtClean="0"/>
          </a:p>
          <a:p>
            <a:pPr eaLnBrk="1" hangingPunct="1">
              <a:lnSpc>
                <a:spcPct val="90000"/>
              </a:lnSpc>
            </a:pPr>
            <a:endParaRPr lang="en-US" dirty="0" smtClean="0"/>
          </a:p>
        </p:txBody>
      </p:sp>
      <p:pic>
        <p:nvPicPr>
          <p:cNvPr id="62466" name="Picture 2" descr="https://encrypted-tbn3.gstatic.com/images?q=tbn:ANd9GcTGWI1pPz5O3cf82SRqWH99mcLNS7a6mD1i8cGMQJRPgsrHL64V"/>
          <p:cNvPicPr>
            <a:picLocks noChangeAspect="1" noChangeArrowheads="1"/>
          </p:cNvPicPr>
          <p:nvPr/>
        </p:nvPicPr>
        <p:blipFill>
          <a:blip r:embed="rId4" cstate="print"/>
          <a:srcRect/>
          <a:stretch>
            <a:fillRect/>
          </a:stretch>
        </p:blipFill>
        <p:spPr bwMode="auto">
          <a:xfrm>
            <a:off x="2362200" y="3657600"/>
            <a:ext cx="3924300" cy="2943227"/>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0" y="0"/>
            <a:ext cx="9144000" cy="1143000"/>
          </a:xfrm>
        </p:spPr>
        <p:txBody>
          <a:bodyPr>
            <a:normAutofit/>
          </a:bodyPr>
          <a:lstStyle/>
          <a:p>
            <a:pPr eaLnBrk="1" hangingPunct="1"/>
            <a:r>
              <a:rPr lang="en-US" sz="4000" b="1" dirty="0" smtClean="0">
                <a:solidFill>
                  <a:srgbClr val="FF0000"/>
                </a:solidFill>
              </a:rPr>
              <a:t>Some False Prophets Jeremiah dealt with</a:t>
            </a:r>
          </a:p>
        </p:txBody>
      </p:sp>
      <p:sp>
        <p:nvSpPr>
          <p:cNvPr id="4099" name="Rectangle 3"/>
          <p:cNvSpPr>
            <a:spLocks noGrp="1" noChangeArrowheads="1"/>
          </p:cNvSpPr>
          <p:nvPr>
            <p:ph type="body" idx="1"/>
          </p:nvPr>
        </p:nvSpPr>
        <p:spPr>
          <a:xfrm>
            <a:off x="457200" y="1143000"/>
            <a:ext cx="7924800" cy="4343400"/>
          </a:xfrm>
        </p:spPr>
        <p:txBody>
          <a:bodyPr/>
          <a:lstStyle/>
          <a:p>
            <a:pPr eaLnBrk="1" hangingPunct="1">
              <a:lnSpc>
                <a:spcPct val="90000"/>
              </a:lnSpc>
            </a:pPr>
            <a:r>
              <a:rPr lang="en-US" dirty="0" smtClean="0"/>
              <a:t>S</a:t>
            </a:r>
          </a:p>
        </p:txBody>
      </p:sp>
      <p:sp>
        <p:nvSpPr>
          <p:cNvPr id="4100" name="Text Box 5"/>
          <p:cNvSpPr txBox="1">
            <a:spLocks noChangeArrowheads="1"/>
          </p:cNvSpPr>
          <p:nvPr/>
        </p:nvSpPr>
        <p:spPr bwMode="auto">
          <a:xfrm>
            <a:off x="457200" y="5562600"/>
            <a:ext cx="8229600" cy="701675"/>
          </a:xfrm>
          <a:prstGeom prst="rect">
            <a:avLst/>
          </a:prstGeom>
          <a:noFill/>
          <a:ln w="9525">
            <a:noFill/>
            <a:miter lim="800000"/>
            <a:headEnd/>
            <a:tailEnd/>
          </a:ln>
        </p:spPr>
        <p:txBody>
          <a:bodyPr>
            <a:spAutoFit/>
          </a:bodyPr>
          <a:lstStyle/>
          <a:p>
            <a:pPr algn="ctr">
              <a:spcBef>
                <a:spcPct val="50000"/>
              </a:spcBef>
            </a:pPr>
            <a:r>
              <a:rPr lang="en-US" sz="4000" b="1" dirty="0" smtClean="0">
                <a:solidFill>
                  <a:srgbClr val="0000CC"/>
                </a:solidFill>
                <a:latin typeface="Comic Sans MS" pitchFamily="66" charset="0"/>
              </a:rPr>
              <a:t>G</a:t>
            </a:r>
            <a:endParaRPr lang="en-US" sz="4000" b="1" dirty="0">
              <a:solidFill>
                <a:srgbClr val="0000CC"/>
              </a:solidFill>
              <a:latin typeface="Comic Sans MS" pitchFamily="66" charset="0"/>
            </a:endParaRPr>
          </a:p>
        </p:txBody>
      </p:sp>
      <p:pic>
        <p:nvPicPr>
          <p:cNvPr id="47105" name="Picture 1"/>
          <p:cNvPicPr>
            <a:picLocks noChangeAspect="1" noChangeArrowheads="1"/>
          </p:cNvPicPr>
          <p:nvPr/>
        </p:nvPicPr>
        <p:blipFill>
          <a:blip r:embed="rId3" cstate="print"/>
          <a:srcRect l="4167" t="15333" r="28333" b="16000"/>
          <a:stretch>
            <a:fillRect/>
          </a:stretch>
        </p:blipFill>
        <p:spPr bwMode="auto">
          <a:xfrm>
            <a:off x="457200" y="1066800"/>
            <a:ext cx="8305800" cy="5280848"/>
          </a:xfrm>
          <a:prstGeom prst="rect">
            <a:avLst/>
          </a:prstGeom>
          <a:noFill/>
          <a:ln w="9525">
            <a:noFill/>
            <a:miter lim="800000"/>
            <a:headEnd/>
            <a:tailEnd/>
          </a:ln>
        </p:spPr>
      </p:pic>
      <p:sp>
        <p:nvSpPr>
          <p:cNvPr id="6" name="Rectangle 2"/>
          <p:cNvSpPr txBox="1">
            <a:spLocks noChangeArrowheads="1"/>
          </p:cNvSpPr>
          <p:nvPr/>
        </p:nvSpPr>
        <p:spPr>
          <a:xfrm>
            <a:off x="5943600" y="3429000"/>
            <a:ext cx="3200400" cy="32004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smtClean="0">
                <a:ln>
                  <a:noFill/>
                </a:ln>
                <a:solidFill>
                  <a:srgbClr val="00B050"/>
                </a:solidFill>
                <a:effectLst/>
                <a:uLnTx/>
                <a:uFillTx/>
                <a:latin typeface="Comic Sans MS" pitchFamily="66" charset="0"/>
                <a:ea typeface="+mj-ea"/>
                <a:cs typeface="+mj-cs"/>
              </a:rPr>
              <a:t>False prophets in Jerusalem and Babylon were teaching that the captivity would be over soon &amp; everyone would return!</a:t>
            </a:r>
          </a:p>
        </p:txBody>
      </p:sp>
      <p:sp>
        <p:nvSpPr>
          <p:cNvPr id="7" name="Rounded Rectangle 6"/>
          <p:cNvSpPr/>
          <p:nvPr/>
        </p:nvSpPr>
        <p:spPr>
          <a:xfrm>
            <a:off x="1524000" y="1981200"/>
            <a:ext cx="2971800" cy="129540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0" fill="hold"/>
                                        <p:tgtEl>
                                          <p:spTgt spid="7"/>
                                        </p:tgtEl>
                                        <p:attrNameLst>
                                          <p:attrName>ppt_w</p:attrName>
                                        </p:attrNameLst>
                                      </p:cBhvr>
                                      <p:tavLst>
                                        <p:tav tm="0" fmla="#ppt_w*sin(2.5*pi*$)">
                                          <p:val>
                                            <p:fltVal val="0"/>
                                          </p:val>
                                        </p:tav>
                                        <p:tav tm="100000">
                                          <p:val>
                                            <p:fltVal val="1"/>
                                          </p:val>
                                        </p:tav>
                                      </p:tavLst>
                                    </p:anim>
                                    <p:anim calcmode="lin" valueType="num">
                                      <p:cBhvr>
                                        <p:cTn id="8" dur="5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descr="http://3.bp.blogspot.com/-p6DuGvMYZgo/Txr0GW8uoeI/AAAAAAAAADQ/r0MGle6id1w/s1600/BrokenYoke.png"/>
          <p:cNvPicPr>
            <a:picLocks noChangeAspect="1" noChangeArrowheads="1"/>
          </p:cNvPicPr>
          <p:nvPr/>
        </p:nvPicPr>
        <p:blipFill>
          <a:blip r:embed="rId3" cstate="print"/>
          <a:srcRect/>
          <a:stretch>
            <a:fillRect/>
          </a:stretch>
        </p:blipFill>
        <p:spPr bwMode="auto">
          <a:xfrm>
            <a:off x="6781800" y="1"/>
            <a:ext cx="2362200" cy="1815942"/>
          </a:xfrm>
          <a:prstGeom prst="rect">
            <a:avLst/>
          </a:prstGeom>
          <a:noFill/>
        </p:spPr>
      </p:pic>
      <p:sp>
        <p:nvSpPr>
          <p:cNvPr id="4098" name="Rectangle 2"/>
          <p:cNvSpPr>
            <a:spLocks noGrp="1" noChangeArrowheads="1"/>
          </p:cNvSpPr>
          <p:nvPr>
            <p:ph type="title"/>
          </p:nvPr>
        </p:nvSpPr>
        <p:spPr>
          <a:xfrm>
            <a:off x="457200" y="0"/>
            <a:ext cx="6400800" cy="1143000"/>
          </a:xfrm>
        </p:spPr>
        <p:txBody>
          <a:bodyPr>
            <a:normAutofit fontScale="90000"/>
          </a:bodyPr>
          <a:lstStyle/>
          <a:p>
            <a:pPr eaLnBrk="1" hangingPunct="1"/>
            <a:r>
              <a:rPr lang="en-US" sz="4000" b="1" dirty="0" smtClean="0">
                <a:solidFill>
                  <a:srgbClr val="FF0000"/>
                </a:solidFill>
              </a:rPr>
              <a:t>Jer 28: False Prophet </a:t>
            </a:r>
            <a:r>
              <a:rPr lang="en-US" sz="4000" b="1" dirty="0" err="1" smtClean="0">
                <a:solidFill>
                  <a:srgbClr val="FF0000"/>
                </a:solidFill>
              </a:rPr>
              <a:t>Hananiah</a:t>
            </a:r>
            <a:r>
              <a:rPr lang="en-US" sz="4000" b="1" dirty="0" smtClean="0">
                <a:solidFill>
                  <a:srgbClr val="FF0000"/>
                </a:solidFill>
              </a:rPr>
              <a:t/>
            </a:r>
            <a:br>
              <a:rPr lang="en-US" sz="4000" b="1" dirty="0" smtClean="0">
                <a:solidFill>
                  <a:srgbClr val="FF0000"/>
                </a:solidFill>
              </a:rPr>
            </a:br>
            <a:r>
              <a:rPr lang="en-US" sz="3100" b="1" dirty="0" smtClean="0">
                <a:solidFill>
                  <a:srgbClr val="00B0F0"/>
                </a:solidFill>
              </a:rPr>
              <a:t>4</a:t>
            </a:r>
            <a:r>
              <a:rPr lang="en-US" sz="3100" b="1" baseline="30000" dirty="0" smtClean="0">
                <a:solidFill>
                  <a:srgbClr val="00B0F0"/>
                </a:solidFill>
              </a:rPr>
              <a:t>th</a:t>
            </a:r>
            <a:r>
              <a:rPr lang="en-US" sz="3100" b="1" dirty="0" smtClean="0">
                <a:solidFill>
                  <a:srgbClr val="00B0F0"/>
                </a:solidFill>
              </a:rPr>
              <a:t> year of Zedekiah</a:t>
            </a:r>
            <a:endParaRPr lang="en-US" sz="4000" b="1" dirty="0" smtClean="0">
              <a:solidFill>
                <a:srgbClr val="00B0F0"/>
              </a:solidFill>
            </a:endParaRPr>
          </a:p>
        </p:txBody>
      </p:sp>
      <p:sp>
        <p:nvSpPr>
          <p:cNvPr id="4099" name="Rectangle 3"/>
          <p:cNvSpPr>
            <a:spLocks noGrp="1" noChangeArrowheads="1"/>
          </p:cNvSpPr>
          <p:nvPr>
            <p:ph type="body" idx="1"/>
          </p:nvPr>
        </p:nvSpPr>
        <p:spPr>
          <a:xfrm>
            <a:off x="304800" y="1143000"/>
            <a:ext cx="8686800" cy="4191000"/>
          </a:xfrm>
        </p:spPr>
        <p:txBody>
          <a:bodyPr>
            <a:normAutofit fontScale="77500" lnSpcReduction="20000"/>
          </a:bodyPr>
          <a:lstStyle/>
          <a:p>
            <a:pPr eaLnBrk="1" hangingPunct="1">
              <a:lnSpc>
                <a:spcPct val="90000"/>
              </a:lnSpc>
            </a:pPr>
            <a:r>
              <a:rPr lang="en-US" b="1" dirty="0" err="1" smtClean="0">
                <a:solidFill>
                  <a:srgbClr val="0000CC"/>
                </a:solidFill>
              </a:rPr>
              <a:t>Hananiah’s</a:t>
            </a:r>
            <a:r>
              <a:rPr lang="en-US" b="1" dirty="0" smtClean="0">
                <a:solidFill>
                  <a:srgbClr val="0000CC"/>
                </a:solidFill>
              </a:rPr>
              <a:t> false message:  </a:t>
            </a:r>
            <a:r>
              <a:rPr lang="en-US" dirty="0" smtClean="0"/>
              <a:t>Everyone </a:t>
            </a:r>
            <a:r>
              <a:rPr lang="en-US" smtClean="0"/>
              <a:t>will                              </a:t>
            </a:r>
            <a:r>
              <a:rPr lang="en-US" dirty="0" smtClean="0"/>
              <a:t>return within 2 years</a:t>
            </a:r>
          </a:p>
          <a:p>
            <a:pPr lvl="1">
              <a:lnSpc>
                <a:spcPct val="90000"/>
              </a:lnSpc>
            </a:pPr>
            <a:r>
              <a:rPr lang="en-US" dirty="0" smtClean="0"/>
              <a:t>Probably counting on Zedekiah’s rebellion to work</a:t>
            </a:r>
          </a:p>
          <a:p>
            <a:pPr lvl="1">
              <a:lnSpc>
                <a:spcPct val="90000"/>
              </a:lnSpc>
            </a:pPr>
            <a:r>
              <a:rPr lang="en-US" dirty="0" smtClean="0"/>
              <a:t>Jeremiah is still walking around with a yoke on his neck – He lived his message!</a:t>
            </a:r>
          </a:p>
          <a:p>
            <a:pPr eaLnBrk="1" hangingPunct="1">
              <a:lnSpc>
                <a:spcPct val="90000"/>
              </a:lnSpc>
            </a:pPr>
            <a:r>
              <a:rPr lang="en-US" b="1" dirty="0" smtClean="0">
                <a:solidFill>
                  <a:srgbClr val="0000CC"/>
                </a:solidFill>
              </a:rPr>
              <a:t>V.10-11</a:t>
            </a:r>
            <a:r>
              <a:rPr lang="en-US" dirty="0" smtClean="0"/>
              <a:t>  </a:t>
            </a:r>
            <a:r>
              <a:rPr lang="en-US" dirty="0" err="1" smtClean="0"/>
              <a:t>Hananiah</a:t>
            </a:r>
            <a:r>
              <a:rPr lang="en-US" dirty="0" smtClean="0"/>
              <a:t> breaks yoke… predicts 2 years</a:t>
            </a:r>
          </a:p>
          <a:p>
            <a:pPr eaLnBrk="1" hangingPunct="1">
              <a:lnSpc>
                <a:spcPct val="90000"/>
              </a:lnSpc>
            </a:pPr>
            <a:r>
              <a:rPr lang="en-US" b="1" dirty="0" smtClean="0">
                <a:solidFill>
                  <a:srgbClr val="0000CC"/>
                </a:solidFill>
              </a:rPr>
              <a:t>V.13</a:t>
            </a:r>
            <a:r>
              <a:rPr lang="en-US" dirty="0" smtClean="0"/>
              <a:t>  God tells Jeremiah to go back &amp; blame </a:t>
            </a:r>
            <a:r>
              <a:rPr lang="en-US" dirty="0" err="1" smtClean="0"/>
              <a:t>Hananiah</a:t>
            </a:r>
            <a:r>
              <a:rPr lang="en-US" dirty="0" smtClean="0"/>
              <a:t> personally – for misleading people</a:t>
            </a:r>
          </a:p>
          <a:p>
            <a:pPr lvl="1">
              <a:lnSpc>
                <a:spcPct val="90000"/>
              </a:lnSpc>
            </a:pPr>
            <a:r>
              <a:rPr lang="en-US" dirty="0" smtClean="0"/>
              <a:t>God trying to get to </a:t>
            </a:r>
            <a:r>
              <a:rPr lang="en-US" dirty="0" err="1" smtClean="0"/>
              <a:t>Hananiah’s</a:t>
            </a:r>
            <a:r>
              <a:rPr lang="en-US" dirty="0" smtClean="0"/>
              <a:t> conscience</a:t>
            </a:r>
          </a:p>
          <a:p>
            <a:pPr lvl="1">
              <a:lnSpc>
                <a:spcPct val="90000"/>
              </a:lnSpc>
            </a:pPr>
            <a:r>
              <a:rPr lang="en-US" dirty="0" smtClean="0"/>
              <a:t>Also showing the people </a:t>
            </a:r>
            <a:r>
              <a:rPr lang="en-US" dirty="0" err="1" smtClean="0"/>
              <a:t>Hananiah</a:t>
            </a:r>
            <a:r>
              <a:rPr lang="en-US" dirty="0" smtClean="0"/>
              <a:t> is a false </a:t>
            </a:r>
            <a:r>
              <a:rPr lang="en-US" dirty="0" err="1" smtClean="0"/>
              <a:t>prohet</a:t>
            </a:r>
            <a:endParaRPr lang="en-US" dirty="0" smtClean="0"/>
          </a:p>
          <a:p>
            <a:pPr lvl="1">
              <a:lnSpc>
                <a:spcPct val="90000"/>
              </a:lnSpc>
            </a:pPr>
            <a:r>
              <a:rPr lang="en-US" dirty="0" smtClean="0"/>
              <a:t>James 3:1  Teachers judges with stricter judgment!</a:t>
            </a:r>
          </a:p>
          <a:p>
            <a:pPr eaLnBrk="1" hangingPunct="1">
              <a:lnSpc>
                <a:spcPct val="90000"/>
              </a:lnSpc>
            </a:pPr>
            <a:r>
              <a:rPr lang="en-US" b="1" dirty="0" smtClean="0">
                <a:solidFill>
                  <a:srgbClr val="0000CC"/>
                </a:solidFill>
              </a:rPr>
              <a:t>V.17</a:t>
            </a:r>
            <a:r>
              <a:rPr lang="en-US" dirty="0" smtClean="0"/>
              <a:t>  </a:t>
            </a:r>
            <a:r>
              <a:rPr lang="en-US" dirty="0" err="1" smtClean="0"/>
              <a:t>Hananiah</a:t>
            </a:r>
            <a:r>
              <a:rPr lang="en-US" dirty="0" smtClean="0"/>
              <a:t> died within 2 months!</a:t>
            </a:r>
          </a:p>
          <a:p>
            <a:pPr lvl="1">
              <a:lnSpc>
                <a:spcPct val="90000"/>
              </a:lnSpc>
            </a:pPr>
            <a:r>
              <a:rPr lang="en-US" dirty="0" err="1" smtClean="0"/>
              <a:t>Urijah</a:t>
            </a:r>
            <a:r>
              <a:rPr lang="en-US" dirty="0" smtClean="0"/>
              <a:t> (his grandson) later tries to get back at Jeremiah (37:13)</a:t>
            </a:r>
          </a:p>
          <a:p>
            <a:pPr eaLnBrk="1" hangingPunct="1">
              <a:lnSpc>
                <a:spcPct val="90000"/>
              </a:lnSpc>
            </a:pPr>
            <a:endParaRPr lang="en-US" dirty="0" smtClean="0"/>
          </a:p>
          <a:p>
            <a:pPr eaLnBrk="1" hangingPunct="1">
              <a:lnSpc>
                <a:spcPct val="90000"/>
              </a:lnSpc>
            </a:pPr>
            <a:endParaRPr lang="en-US" dirty="0" smtClean="0"/>
          </a:p>
        </p:txBody>
      </p:sp>
      <p:sp>
        <p:nvSpPr>
          <p:cNvPr id="4100" name="Text Box 5"/>
          <p:cNvSpPr txBox="1">
            <a:spLocks noChangeArrowheads="1"/>
          </p:cNvSpPr>
          <p:nvPr/>
        </p:nvSpPr>
        <p:spPr bwMode="auto">
          <a:xfrm>
            <a:off x="457200" y="5257800"/>
            <a:ext cx="8229600" cy="1384995"/>
          </a:xfrm>
          <a:prstGeom prst="rect">
            <a:avLst/>
          </a:prstGeom>
          <a:noFill/>
          <a:ln w="9525">
            <a:noFill/>
            <a:miter lim="800000"/>
            <a:headEnd/>
            <a:tailEnd/>
          </a:ln>
        </p:spPr>
        <p:txBody>
          <a:bodyPr>
            <a:spAutoFit/>
          </a:bodyPr>
          <a:lstStyle/>
          <a:p>
            <a:pPr algn="ctr">
              <a:spcBef>
                <a:spcPct val="50000"/>
              </a:spcBef>
            </a:pPr>
            <a:r>
              <a:rPr lang="en-US" sz="2800" b="1" dirty="0" smtClean="0">
                <a:solidFill>
                  <a:srgbClr val="00B050"/>
                </a:solidFill>
                <a:latin typeface="Comic Sans MS" pitchFamily="66" charset="0"/>
              </a:rPr>
              <a:t>Jeremiah gives the good confession:  No fight, no verbal war, no sustained argument. He’s willing to let God handle it over time!</a:t>
            </a:r>
            <a:endParaRPr lang="en-US" sz="2800" b="1" dirty="0">
              <a:solidFill>
                <a:srgbClr val="00B050"/>
              </a:solidFill>
              <a:latin typeface="Comic Sans MS" pitchFamily="66" charset="0"/>
            </a:endParaRPr>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4188</TotalTime>
  <Words>3484</Words>
  <Application>Microsoft Office PowerPoint</Application>
  <PresentationFormat>On-screen Show (4:3)</PresentationFormat>
  <Paragraphs>354</Paragraphs>
  <Slides>46</Slides>
  <Notes>40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46</vt:i4>
      </vt:variant>
    </vt:vector>
  </HeadingPairs>
  <TitlesOfParts>
    <vt:vector size="52" baseType="lpstr">
      <vt:lpstr>Arial</vt:lpstr>
      <vt:lpstr>Calibri</vt:lpstr>
      <vt:lpstr>Comic Sans MS</vt:lpstr>
      <vt:lpstr>Times New Roman</vt:lpstr>
      <vt:lpstr>Wingdings</vt:lpstr>
      <vt:lpstr>Office Theme</vt:lpstr>
      <vt:lpstr>Jeremiah</vt:lpstr>
      <vt:lpstr>Focus on the reign of Zedekiah</vt:lpstr>
      <vt:lpstr>2</vt:lpstr>
      <vt:lpstr>Jeremiah recompiled his writings to influence Zedekiah</vt:lpstr>
      <vt:lpstr>Jer 24:  Good &amp; Bad Figs Given in Zedekiah’s 1st year</vt:lpstr>
      <vt:lpstr>Jer 27: the Bonds &amp; Yokes</vt:lpstr>
      <vt:lpstr>Jer 28: False Prophet Hananiah 4th year of Zedekiah</vt:lpstr>
      <vt:lpstr>Some False Prophets Jeremiah dealt with</vt:lpstr>
      <vt:lpstr>Jer 28: False Prophet Hananiah 4th year of Zedekiah</vt:lpstr>
      <vt:lpstr>Jer 29: Letter to the Captives</vt:lpstr>
      <vt:lpstr>Jeremiah 29: Letter to the Captives</vt:lpstr>
      <vt:lpstr>Jeremiah 51:59-64</vt:lpstr>
      <vt:lpstr>Jeremiah 51:59-64  Message sent with Seraiah</vt:lpstr>
      <vt:lpstr>PowerPoint Presentation</vt:lpstr>
      <vt:lpstr>Jeremiah 51:59-64  Message sent with Seraiah</vt:lpstr>
      <vt:lpstr>Jer 34:1-7   Babylonians begin the final siege!</vt:lpstr>
      <vt:lpstr>Jeremiah 37:1-4  Zedekiah asks Jeremiah to Pray for them</vt:lpstr>
      <vt:lpstr>Some False Prophets Jeremiah dealt with</vt:lpstr>
      <vt:lpstr>PowerPoint Presentation</vt:lpstr>
      <vt:lpstr>Jeremiah 37:1-4  Zedekiah asks Jeremiah to Pray for them</vt:lpstr>
      <vt:lpstr>Jeremiah 32:              Buys a field in Anathoth </vt:lpstr>
      <vt:lpstr>PowerPoint Presentation</vt:lpstr>
      <vt:lpstr>Jeremiah 32:  Buys a field in Anathoth</vt:lpstr>
      <vt:lpstr>Jeremiah 34:8-22  Covenant to free Hebrew Slaves</vt:lpstr>
      <vt:lpstr>Jeremiah 34:8-22  Covenant to free Hebrew Slaves</vt:lpstr>
      <vt:lpstr>Jeremiah 37:11-21  Jeremiah charged as a Defector</vt:lpstr>
      <vt:lpstr>Some False Prophets Jeremiah dealt with</vt:lpstr>
      <vt:lpstr>Jeremiah 37:11-21  Jeremiah charged as a Defector</vt:lpstr>
      <vt:lpstr>Jeremiah 37:11-21  Jeremiah charged as a Defector</vt:lpstr>
      <vt:lpstr>Zedekiah’s weakness</vt:lpstr>
      <vt:lpstr>Jeremiah 21:  Zedekiah seeks God’s mercy</vt:lpstr>
      <vt:lpstr>Jeremiah 21:  Zedekiah seeks God’s mercy</vt:lpstr>
      <vt:lpstr>Jer 38:1-6  Princes put Jeremiah in Dungeon</vt:lpstr>
      <vt:lpstr>Jer 38:1-6  Princes put Jeremiah in Dungeon</vt:lpstr>
      <vt:lpstr>Lam 3:52-66  Jeremiah prays in the Pit</vt:lpstr>
      <vt:lpstr>Lamentations 3:52-57</vt:lpstr>
      <vt:lpstr>Lam 3:52-66  Jeremiah prays in the Pit</vt:lpstr>
      <vt:lpstr>Jeremiah 38:7-13   Deliverance through Ebed-Melech</vt:lpstr>
      <vt:lpstr>PowerPoint Presentation</vt:lpstr>
      <vt:lpstr>Jeremiah is almost 60 years old now</vt:lpstr>
      <vt:lpstr>Jer 38:14-28   Zedekiah calls for Jeremiah</vt:lpstr>
      <vt:lpstr>Jeremiah’s final appeal to Zedekiah: Jer 38:20-23</vt:lpstr>
      <vt:lpstr>Zedekiah’s Failure </vt:lpstr>
      <vt:lpstr>Hope you enjoyed Jeremiah!</vt:lpstr>
      <vt:lpstr>2</vt:lpstr>
      <vt:lpstr>2</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Jim</dc:creator>
  <cp:lastModifiedBy>Jim</cp:lastModifiedBy>
  <cp:revision>68</cp:revision>
  <dcterms:created xsi:type="dcterms:W3CDTF">2010-08-16T17:29:37Z</dcterms:created>
  <dcterms:modified xsi:type="dcterms:W3CDTF">2013-04-15T23:37:12Z</dcterms:modified>
</cp:coreProperties>
</file>