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99" r:id="rId2"/>
    <p:sldId id="407" r:id="rId3"/>
    <p:sldId id="409" r:id="rId4"/>
    <p:sldId id="414" r:id="rId5"/>
    <p:sldId id="413" r:id="rId6"/>
    <p:sldId id="418" r:id="rId7"/>
    <p:sldId id="390" r:id="rId8"/>
    <p:sldId id="382" r:id="rId9"/>
    <p:sldId id="389" r:id="rId10"/>
    <p:sldId id="320" r:id="rId11"/>
    <p:sldId id="324" r:id="rId12"/>
    <p:sldId id="361" r:id="rId13"/>
    <p:sldId id="383" r:id="rId14"/>
    <p:sldId id="393" r:id="rId15"/>
    <p:sldId id="370" r:id="rId16"/>
    <p:sldId id="371" r:id="rId17"/>
    <p:sldId id="352" r:id="rId18"/>
    <p:sldId id="416" r:id="rId19"/>
    <p:sldId id="355" r:id="rId20"/>
    <p:sldId id="384" r:id="rId21"/>
    <p:sldId id="375" r:id="rId22"/>
    <p:sldId id="374" r:id="rId23"/>
    <p:sldId id="365" r:id="rId24"/>
    <p:sldId id="385" r:id="rId25"/>
    <p:sldId id="417" r:id="rId26"/>
    <p:sldId id="394" r:id="rId27"/>
    <p:sldId id="373" r:id="rId28"/>
    <p:sldId id="323" r:id="rId29"/>
    <p:sldId id="379" r:id="rId30"/>
    <p:sldId id="377" r:id="rId31"/>
    <p:sldId id="325" r:id="rId32"/>
    <p:sldId id="347" r:id="rId33"/>
    <p:sldId id="381" r:id="rId34"/>
    <p:sldId id="353" r:id="rId35"/>
    <p:sldId id="380" r:id="rId36"/>
    <p:sldId id="376" r:id="rId37"/>
    <p:sldId id="368" r:id="rId38"/>
    <p:sldId id="337" r:id="rId39"/>
    <p:sldId id="338" r:id="rId40"/>
    <p:sldId id="329" r:id="rId41"/>
    <p:sldId id="330" r:id="rId42"/>
    <p:sldId id="395" r:id="rId43"/>
    <p:sldId id="400" r:id="rId44"/>
    <p:sldId id="341" r:id="rId45"/>
    <p:sldId id="343" r:id="rId46"/>
    <p:sldId id="344" r:id="rId47"/>
    <p:sldId id="342" r:id="rId48"/>
    <p:sldId id="345" r:id="rId49"/>
    <p:sldId id="388" r:id="rId50"/>
    <p:sldId id="404" r:id="rId51"/>
    <p:sldId id="339" r:id="rId52"/>
    <p:sldId id="403" r:id="rId53"/>
    <p:sldId id="331" r:id="rId54"/>
    <p:sldId id="397" r:id="rId55"/>
    <p:sldId id="405" r:id="rId56"/>
    <p:sldId id="406" r:id="rId57"/>
    <p:sldId id="35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20000"/>
    <a:srgbClr val="9900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129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87663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260464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1084000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72649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366295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289394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27</a:t>
            </a:fld>
            <a:endParaRPr lang="en-US"/>
          </a:p>
        </p:txBody>
      </p:sp>
    </p:spTree>
    <p:extLst>
      <p:ext uri="{BB962C8B-B14F-4D97-AF65-F5344CB8AC3E}">
        <p14:creationId xmlns:p14="http://schemas.microsoft.com/office/powerpoint/2010/main" val="283540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807519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329692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30</a:t>
            </a:fld>
            <a:endParaRPr lang="en-US"/>
          </a:p>
        </p:txBody>
      </p:sp>
    </p:spTree>
    <p:extLst>
      <p:ext uri="{BB962C8B-B14F-4D97-AF65-F5344CB8AC3E}">
        <p14:creationId xmlns:p14="http://schemas.microsoft.com/office/powerpoint/2010/main" val="2590613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422790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1833718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2304327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94342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4264449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222938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36</a:t>
            </a:fld>
            <a:endParaRPr lang="en-US"/>
          </a:p>
        </p:txBody>
      </p:sp>
    </p:spTree>
    <p:extLst>
      <p:ext uri="{BB962C8B-B14F-4D97-AF65-F5344CB8AC3E}">
        <p14:creationId xmlns:p14="http://schemas.microsoft.com/office/powerpoint/2010/main" val="2743689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2193081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2838319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2664760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353270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19133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3006326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3395513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2089174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2902185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3078994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1465543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939799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949947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3230091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1407605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51</a:t>
            </a:fld>
            <a:endParaRPr lang="en-US"/>
          </a:p>
        </p:txBody>
      </p:sp>
    </p:spTree>
    <p:extLst>
      <p:ext uri="{BB962C8B-B14F-4D97-AF65-F5344CB8AC3E}">
        <p14:creationId xmlns:p14="http://schemas.microsoft.com/office/powerpoint/2010/main" val="341931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2205008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52</a:t>
            </a:fld>
            <a:endParaRPr lang="en-US"/>
          </a:p>
        </p:txBody>
      </p:sp>
    </p:spTree>
    <p:extLst>
      <p:ext uri="{BB962C8B-B14F-4D97-AF65-F5344CB8AC3E}">
        <p14:creationId xmlns:p14="http://schemas.microsoft.com/office/powerpoint/2010/main" val="3268666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53</a:t>
            </a:fld>
            <a:endParaRPr lang="en-US"/>
          </a:p>
        </p:txBody>
      </p:sp>
    </p:spTree>
    <p:extLst>
      <p:ext uri="{BB962C8B-B14F-4D97-AF65-F5344CB8AC3E}">
        <p14:creationId xmlns:p14="http://schemas.microsoft.com/office/powerpoint/2010/main" val="2394754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54</a:t>
            </a:fld>
            <a:endParaRPr lang="en-US"/>
          </a:p>
        </p:txBody>
      </p:sp>
    </p:spTree>
    <p:extLst>
      <p:ext uri="{BB962C8B-B14F-4D97-AF65-F5344CB8AC3E}">
        <p14:creationId xmlns:p14="http://schemas.microsoft.com/office/powerpoint/2010/main" val="1311406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3291967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56</a:t>
            </a:fld>
            <a:endParaRPr lang="en-US"/>
          </a:p>
        </p:txBody>
      </p:sp>
    </p:spTree>
    <p:extLst>
      <p:ext uri="{BB962C8B-B14F-4D97-AF65-F5344CB8AC3E}">
        <p14:creationId xmlns:p14="http://schemas.microsoft.com/office/powerpoint/2010/main" val="4061814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57</a:t>
            </a:fld>
            <a:endParaRPr lang="en-US"/>
          </a:p>
        </p:txBody>
      </p:sp>
    </p:spTree>
    <p:extLst>
      <p:ext uri="{BB962C8B-B14F-4D97-AF65-F5344CB8AC3E}">
        <p14:creationId xmlns:p14="http://schemas.microsoft.com/office/powerpoint/2010/main" val="105001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118511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86077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15</a:t>
            </a:fld>
            <a:endParaRPr lang="en-US"/>
          </a:p>
        </p:txBody>
      </p:sp>
    </p:spTree>
    <p:extLst>
      <p:ext uri="{BB962C8B-B14F-4D97-AF65-F5344CB8AC3E}">
        <p14:creationId xmlns:p14="http://schemas.microsoft.com/office/powerpoint/2010/main" val="89934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64943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30070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2.g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286000" y="4572000"/>
            <a:ext cx="4267200" cy="2286000"/>
          </a:xfrm>
        </p:spPr>
        <p:txBody>
          <a:bodyPr>
            <a:normAutofit/>
          </a:bodyPr>
          <a:lstStyle/>
          <a:p>
            <a:pPr eaLnBrk="1" hangingPunct="1"/>
            <a:r>
              <a:rPr lang="en-US" sz="4000" b="1" dirty="0" smtClean="0">
                <a:solidFill>
                  <a:srgbClr val="7030A0"/>
                </a:solidFill>
                <a:latin typeface="Comic Sans MS" pitchFamily="66" charset="0"/>
              </a:rPr>
              <a:t>Class 1:      </a:t>
            </a:r>
            <a:r>
              <a:rPr lang="en-US" sz="4000" b="1" dirty="0" smtClean="0">
                <a:solidFill>
                  <a:srgbClr val="0000CC"/>
                </a:solidFill>
                <a:latin typeface="Comic Sans MS" pitchFamily="66" charset="0"/>
              </a:rPr>
              <a:t>God Prepares David to be King</a:t>
            </a:r>
          </a:p>
        </p:txBody>
      </p:sp>
      <p:sp>
        <p:nvSpPr>
          <p:cNvPr id="2052" name="Rectangle 3"/>
          <p:cNvSpPr>
            <a:spLocks noGrp="1" noChangeArrowheads="1"/>
          </p:cNvSpPr>
          <p:nvPr>
            <p:ph type="subTitle" idx="1"/>
          </p:nvPr>
        </p:nvSpPr>
        <p:spPr>
          <a:xfrm>
            <a:off x="1676400" y="533400"/>
            <a:ext cx="5638800" cy="1600200"/>
          </a:xfrm>
        </p:spPr>
        <p:txBody>
          <a:bodyPr>
            <a:noAutofit/>
          </a:bodyPr>
          <a:lstStyle/>
          <a:p>
            <a:pPr eaLnBrk="1" hangingPunct="1"/>
            <a:r>
              <a:rPr lang="en-US" sz="4000" b="1" dirty="0" smtClean="0">
                <a:solidFill>
                  <a:srgbClr val="FF0000"/>
                </a:solidFill>
                <a:latin typeface="Comic Sans MS" pitchFamily="66" charset="0"/>
              </a:rPr>
              <a:t>David &amp; Solomon: Kings in Practice</a:t>
            </a:r>
          </a:p>
        </p:txBody>
      </p:sp>
      <p:pic>
        <p:nvPicPr>
          <p:cNvPr id="3" name="Picture 4"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789789" y="152400"/>
            <a:ext cx="2182761" cy="2438400"/>
          </a:xfrm>
          <a:prstGeom prst="rect">
            <a:avLst/>
          </a:prstGeom>
          <a:noFill/>
        </p:spPr>
      </p:pic>
      <p:pic>
        <p:nvPicPr>
          <p:cNvPr id="71686" name="Picture 6" descr="https://encrypted-tbn2.gstatic.com/images?q=tbn:ANd9GcQnVRzAKs1gy-PXuf15VNrHhoMZJfhDwDBRG9qP64p8u6aKaYLL"/>
          <p:cNvPicPr>
            <a:picLocks noChangeAspect="1" noChangeArrowheads="1"/>
          </p:cNvPicPr>
          <p:nvPr/>
        </p:nvPicPr>
        <p:blipFill>
          <a:blip r:embed="rId4" cstate="print"/>
          <a:srcRect/>
          <a:stretch>
            <a:fillRect/>
          </a:stretch>
        </p:blipFill>
        <p:spPr bwMode="auto">
          <a:xfrm>
            <a:off x="2743200" y="2362200"/>
            <a:ext cx="3385892" cy="2057400"/>
          </a:xfrm>
          <a:prstGeom prst="rect">
            <a:avLst/>
          </a:prstGeom>
          <a:noFill/>
        </p:spPr>
      </p:pic>
      <p:pic>
        <p:nvPicPr>
          <p:cNvPr id="71688" name="Picture 8" descr="https://encrypted-tbn0.gstatic.com/images?q=tbn:ANd9GcQfldjCcMgrtySnbs3RibaElRFmlkHtHO1EHK0y8b3BHIfjukL9mA"/>
          <p:cNvPicPr>
            <a:picLocks noChangeAspect="1" noChangeArrowheads="1"/>
          </p:cNvPicPr>
          <p:nvPr/>
        </p:nvPicPr>
        <p:blipFill>
          <a:blip r:embed="rId5" cstate="print"/>
          <a:srcRect/>
          <a:stretch>
            <a:fillRect/>
          </a:stretch>
        </p:blipFill>
        <p:spPr bwMode="auto">
          <a:xfrm>
            <a:off x="228600" y="3048000"/>
            <a:ext cx="2228850" cy="2747445"/>
          </a:xfrm>
          <a:prstGeom prst="rect">
            <a:avLst/>
          </a:prstGeom>
          <a:noFill/>
        </p:spPr>
      </p:pic>
      <p:pic>
        <p:nvPicPr>
          <p:cNvPr id="71690" name="Picture 10" descr="https://encrypted-tbn1.gstatic.com/images?q=tbn:ANd9GcSfIhWR_0tjHdKlIEjhDYPVvGyF-uU5y8Gz8dgS_jIGf9WCBult"/>
          <p:cNvPicPr>
            <a:picLocks noChangeAspect="1" noChangeArrowheads="1"/>
          </p:cNvPicPr>
          <p:nvPr/>
        </p:nvPicPr>
        <p:blipFill>
          <a:blip r:embed="rId6" cstate="print"/>
          <a:srcRect/>
          <a:stretch>
            <a:fillRect/>
          </a:stretch>
        </p:blipFill>
        <p:spPr bwMode="auto">
          <a:xfrm>
            <a:off x="6343250" y="2971800"/>
            <a:ext cx="2543576" cy="2514600"/>
          </a:xfrm>
          <a:prstGeom prst="rect">
            <a:avLst/>
          </a:prstGeom>
          <a:noFill/>
        </p:spPr>
      </p:pic>
      <p:pic>
        <p:nvPicPr>
          <p:cNvPr id="71692" name="Picture 12" descr="http://www.razzberrypress.com/uploads/king_david_learning_to_give_up_his_own_way.jpg"/>
          <p:cNvPicPr>
            <a:picLocks noChangeAspect="1" noChangeArrowheads="1"/>
          </p:cNvPicPr>
          <p:nvPr/>
        </p:nvPicPr>
        <p:blipFill>
          <a:blip r:embed="rId7" cstate="print"/>
          <a:srcRect/>
          <a:stretch>
            <a:fillRect/>
          </a:stretch>
        </p:blipFill>
        <p:spPr bwMode="auto">
          <a:xfrm>
            <a:off x="152400" y="76200"/>
            <a:ext cx="2057400" cy="2590800"/>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629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09600"/>
            <a:ext cx="7010400" cy="914400"/>
          </a:xfrm>
        </p:spPr>
        <p:txBody>
          <a:bodyPr>
            <a:noAutofit/>
          </a:bodyPr>
          <a:lstStyle/>
          <a:p>
            <a:r>
              <a:rPr lang="en-US" sz="4800" b="1" dirty="0" smtClean="0">
                <a:solidFill>
                  <a:srgbClr val="663300"/>
                </a:solidFill>
              </a:rPr>
              <a:t>1 Samuel 16:7-13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876800"/>
          </a:xfrm>
        </p:spPr>
        <p:txBody>
          <a:bodyPr>
            <a:normAutofit fontScale="62500" lnSpcReduction="20000"/>
          </a:bodyPr>
          <a:lstStyle/>
          <a:p>
            <a:pPr marL="0" indent="231775">
              <a:buNone/>
            </a:pPr>
            <a:r>
              <a:rPr lang="en-US" dirty="0" smtClean="0"/>
              <a:t>7  But the Lord said to Samuel, "Do not look at his appearance or at his physical stature, because I have refused him. For the Lord does not see as man sees; for man looks at the outward appearance, but </a:t>
            </a:r>
            <a:r>
              <a:rPr lang="en-US" b="1" dirty="0" smtClean="0">
                <a:solidFill>
                  <a:srgbClr val="0000CC"/>
                </a:solidFill>
              </a:rPr>
              <a:t>the Lord looks at the heart." </a:t>
            </a:r>
          </a:p>
          <a:p>
            <a:pPr marL="0" indent="231775">
              <a:buNone/>
            </a:pPr>
            <a:r>
              <a:rPr lang="en-US" dirty="0" smtClean="0"/>
              <a:t>8 So Jesse called </a:t>
            </a:r>
            <a:r>
              <a:rPr lang="en-US" dirty="0" err="1" smtClean="0"/>
              <a:t>Abinadab</a:t>
            </a:r>
            <a:r>
              <a:rPr lang="en-US" dirty="0" smtClean="0"/>
              <a:t>, and made him pass before Samuel. And he said, "Neither has the Lord chosen this one." 9 Then Jesse made </a:t>
            </a:r>
            <a:r>
              <a:rPr lang="en-US" dirty="0" err="1" smtClean="0"/>
              <a:t>Shammah</a:t>
            </a:r>
            <a:r>
              <a:rPr lang="en-US" dirty="0" smtClean="0"/>
              <a:t> pass by. And he said, "Neither has the Lord chosen this one." 10 Thus Jesse made </a:t>
            </a:r>
            <a:r>
              <a:rPr lang="en-US" b="1" dirty="0" smtClean="0">
                <a:solidFill>
                  <a:srgbClr val="0000CC"/>
                </a:solidFill>
              </a:rPr>
              <a:t>seven of his sons </a:t>
            </a:r>
            <a:r>
              <a:rPr lang="en-US" dirty="0" smtClean="0"/>
              <a:t>pass before Samuel. And Samuel said to Jesse, "The Lord has not chosen these." 11 And Samuel said to Jesse, "Are all the young men here?" Then he said, "</a:t>
            </a:r>
            <a:r>
              <a:rPr lang="en-US" b="1" dirty="0" smtClean="0">
                <a:solidFill>
                  <a:srgbClr val="0000CC"/>
                </a:solidFill>
              </a:rPr>
              <a:t>There remains yet the youngest, and there he is, keeping the sheep.”</a:t>
            </a:r>
          </a:p>
          <a:p>
            <a:pPr marL="0" indent="231775">
              <a:buNone/>
            </a:pPr>
            <a:r>
              <a:rPr lang="en-US" dirty="0" smtClean="0"/>
              <a:t>And Samuel said to Jesse, "Send and bring him. For we will not sit down till he comes here." 12 So he sent and brought him in. Now he was ruddy, with bright eyes, and good-looking. And the Lord said, "Arise, anoint him; for this is the one!" 13 Then Samuel took the horn of oil and </a:t>
            </a:r>
            <a:r>
              <a:rPr lang="en-US" b="1" dirty="0" smtClean="0">
                <a:solidFill>
                  <a:srgbClr val="0000CC"/>
                </a:solidFill>
              </a:rPr>
              <a:t>anointed him in the midst of his brothers; and the Spirit of the Lord came upon David from that day forward. </a:t>
            </a:r>
            <a:r>
              <a:rPr lang="en-US" dirty="0" smtClean="0"/>
              <a:t>So Samuel arose and went to Ramah. </a:t>
            </a:r>
          </a:p>
        </p:txBody>
      </p:sp>
      <p:sp>
        <p:nvSpPr>
          <p:cNvPr id="6" name="Text Box 5"/>
          <p:cNvSpPr txBox="1">
            <a:spLocks noChangeArrowheads="1"/>
          </p:cNvSpPr>
          <p:nvPr/>
        </p:nvSpPr>
        <p:spPr bwMode="auto">
          <a:xfrm>
            <a:off x="838200" y="76200"/>
            <a:ext cx="7315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chose David to be king</a:t>
            </a:r>
          </a:p>
        </p:txBody>
      </p:sp>
      <p:sp>
        <p:nvSpPr>
          <p:cNvPr id="7" name="Text Box 5"/>
          <p:cNvSpPr txBox="1">
            <a:spLocks noChangeArrowheads="1"/>
          </p:cNvSpPr>
          <p:nvPr/>
        </p:nvSpPr>
        <p:spPr bwMode="auto">
          <a:xfrm>
            <a:off x="914400" y="6400800"/>
            <a:ext cx="69342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David was willing to do what needed to be done!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1 Samuel 17:26-30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Then David spoke to the men who stood by him, saying, "What shall be done for the man who kills this Philistine and takes away the reproach from Israel? </a:t>
            </a:r>
            <a:r>
              <a:rPr lang="en-US" b="1" dirty="0" smtClean="0">
                <a:solidFill>
                  <a:srgbClr val="0000CC"/>
                </a:solidFill>
              </a:rPr>
              <a:t>For who is this uncircumcised Philistine, that he should defy the armies of the living God?" </a:t>
            </a:r>
          </a:p>
          <a:p>
            <a:pPr marL="0" indent="231775">
              <a:buNone/>
            </a:pPr>
            <a:r>
              <a:rPr lang="en-US" dirty="0" smtClean="0"/>
              <a:t>27 And the people answered him in this manner, saying, "So shall it be done for the man who kills him." </a:t>
            </a:r>
          </a:p>
          <a:p>
            <a:pPr marL="0" indent="231775">
              <a:buNone/>
            </a:pPr>
            <a:r>
              <a:rPr lang="en-US" dirty="0" smtClean="0"/>
              <a:t>28 Now </a:t>
            </a:r>
            <a:r>
              <a:rPr lang="en-US" dirty="0" err="1" smtClean="0"/>
              <a:t>Eliab</a:t>
            </a:r>
            <a:r>
              <a:rPr lang="en-US" dirty="0" smtClean="0"/>
              <a:t> his oldest brother heard when he spoke to the men; and </a:t>
            </a:r>
            <a:r>
              <a:rPr lang="en-US" b="1" dirty="0" err="1" smtClean="0">
                <a:solidFill>
                  <a:srgbClr val="0000CC"/>
                </a:solidFill>
              </a:rPr>
              <a:t>Eliab's</a:t>
            </a:r>
            <a:r>
              <a:rPr lang="en-US" b="1" dirty="0" smtClean="0">
                <a:solidFill>
                  <a:srgbClr val="0000CC"/>
                </a:solidFill>
              </a:rPr>
              <a:t> anger was aroused against David, and he said, "Why did you come down here? And with whom have you left those few sheep in the wilderness? I know your pride and the insolence of your heart, for you have come down to see the battle." </a:t>
            </a:r>
          </a:p>
          <a:p>
            <a:pPr marL="0" indent="231775">
              <a:buNone/>
            </a:pPr>
            <a:r>
              <a:rPr lang="en-US" dirty="0" smtClean="0"/>
              <a:t>29 And David said, "What have I done now? Is there not a cause?" 30 Then he turned from him toward another and said the same thing; and these people answered him as the first ones did. </a:t>
            </a:r>
          </a:p>
        </p:txBody>
      </p:sp>
      <p:sp>
        <p:nvSpPr>
          <p:cNvPr id="6" name="Text Box 5"/>
          <p:cNvSpPr txBox="1">
            <a:spLocks noChangeArrowheads="1"/>
          </p:cNvSpPr>
          <p:nvPr/>
        </p:nvSpPr>
        <p:spPr bwMode="auto">
          <a:xfrm>
            <a:off x="1066800" y="914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Brother falsely accused him!</a:t>
            </a:r>
          </a:p>
        </p:txBody>
      </p:sp>
      <p:sp>
        <p:nvSpPr>
          <p:cNvPr id="7" name="Text Box 5"/>
          <p:cNvSpPr txBox="1">
            <a:spLocks noChangeArrowheads="1"/>
          </p:cNvSpPr>
          <p:nvPr/>
        </p:nvSpPr>
        <p:spPr bwMode="auto">
          <a:xfrm>
            <a:off x="1295400" y="5736273"/>
            <a:ext cx="6324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continued to be kind &amp; focused on the mission for God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latin typeface="Comic Sans MS" pitchFamily="66" charset="0"/>
              </a:rPr>
              <a:t>1 Samuel 25:42-44</a:t>
            </a: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10000"/>
          </a:bodyPr>
          <a:lstStyle/>
          <a:p>
            <a:pPr marL="0" indent="231775">
              <a:buNone/>
            </a:pPr>
            <a:r>
              <a:rPr lang="en-US" dirty="0" smtClean="0"/>
              <a:t>42 So Abigail rose in haste and rode on a donkey, attended by five of her maidens; and she followed the messengers of David, and became his wife. 43 David also took </a:t>
            </a:r>
            <a:r>
              <a:rPr lang="en-US" dirty="0" err="1" smtClean="0"/>
              <a:t>Ahinoam</a:t>
            </a:r>
            <a:r>
              <a:rPr lang="en-US" dirty="0" smtClean="0"/>
              <a:t> of </a:t>
            </a:r>
            <a:r>
              <a:rPr lang="en-US" dirty="0" err="1" smtClean="0"/>
              <a:t>Jezreel</a:t>
            </a:r>
            <a:r>
              <a:rPr lang="en-US" dirty="0" smtClean="0"/>
              <a:t>, and so both of them were his wives. </a:t>
            </a:r>
          </a:p>
          <a:p>
            <a:pPr marL="0" indent="231775">
              <a:buNone/>
            </a:pPr>
            <a:r>
              <a:rPr lang="en-US" dirty="0" smtClean="0"/>
              <a:t>44 But </a:t>
            </a:r>
            <a:r>
              <a:rPr lang="en-US" b="1" dirty="0" smtClean="0">
                <a:solidFill>
                  <a:srgbClr val="0000CC"/>
                </a:solidFill>
              </a:rPr>
              <a:t>Saul had given Michal his daughter, David's wife, to </a:t>
            </a:r>
            <a:r>
              <a:rPr lang="en-US" b="1" dirty="0" err="1" smtClean="0">
                <a:solidFill>
                  <a:srgbClr val="0000CC"/>
                </a:solidFill>
              </a:rPr>
              <a:t>Palti</a:t>
            </a:r>
            <a:r>
              <a:rPr lang="en-US" b="1" dirty="0" smtClean="0">
                <a:solidFill>
                  <a:srgbClr val="0000CC"/>
                </a:solidFill>
              </a:rPr>
              <a:t> </a:t>
            </a:r>
            <a:r>
              <a:rPr lang="en-US" dirty="0" smtClean="0"/>
              <a:t>the son of </a:t>
            </a:r>
            <a:r>
              <a:rPr lang="en-US" dirty="0" err="1" smtClean="0"/>
              <a:t>Laish</a:t>
            </a:r>
            <a:r>
              <a:rPr lang="en-US" dirty="0" smtClean="0"/>
              <a:t>, who was from </a:t>
            </a:r>
            <a:r>
              <a:rPr lang="en-US" dirty="0" err="1" smtClean="0"/>
              <a:t>Gallim</a:t>
            </a:r>
            <a:r>
              <a:rPr lang="en-US" dirty="0" smtClean="0"/>
              <a:t>. </a:t>
            </a:r>
          </a:p>
        </p:txBody>
      </p:sp>
      <p:sp>
        <p:nvSpPr>
          <p:cNvPr id="6" name="Text Box 5"/>
          <p:cNvSpPr txBox="1">
            <a:spLocks noChangeArrowheads="1"/>
          </p:cNvSpPr>
          <p:nvPr/>
        </p:nvSpPr>
        <p:spPr bwMode="auto">
          <a:xfrm>
            <a:off x="1066800" y="117081"/>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Saul gave away David’s wife!</a:t>
            </a:r>
          </a:p>
        </p:txBody>
      </p:sp>
      <p:sp>
        <p:nvSpPr>
          <p:cNvPr id="7" name="Text Box 5"/>
          <p:cNvSpPr txBox="1">
            <a:spLocks noChangeArrowheads="1"/>
          </p:cNvSpPr>
          <p:nvPr/>
        </p:nvSpPr>
        <p:spPr bwMode="auto">
          <a:xfrm>
            <a:off x="1066800" y="5715000"/>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had to deal with many disappointments in his family life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782762"/>
          </a:xfrm>
        </p:spPr>
        <p:txBody>
          <a:bodyPr>
            <a:normAutofit fontScale="90000"/>
          </a:bodyPr>
          <a:lstStyle/>
          <a:p>
            <a:r>
              <a:rPr lang="en-US" b="1" dirty="0" smtClean="0">
                <a:solidFill>
                  <a:srgbClr val="FF0000"/>
                </a:solidFill>
              </a:rPr>
              <a:t>God uses families to teach us major lessons about living in His family</a:t>
            </a:r>
            <a:endParaRPr lang="en-US" b="1" dirty="0">
              <a:solidFill>
                <a:srgbClr val="FF0000"/>
              </a:solidFill>
            </a:endParaRPr>
          </a:p>
        </p:txBody>
      </p:sp>
      <p:pic>
        <p:nvPicPr>
          <p:cNvPr id="173058" name="Picture 2" descr="https://encrypted-tbn3.gstatic.com/images?q=tbn:ANd9GcQDfgOD28jzqwrvV379BhjhRBnXV9IoodhETMHB5PtKWhXIlGJm"/>
          <p:cNvPicPr>
            <a:picLocks noChangeAspect="1" noChangeArrowheads="1"/>
          </p:cNvPicPr>
          <p:nvPr/>
        </p:nvPicPr>
        <p:blipFill>
          <a:blip r:embed="rId2" cstate="print"/>
          <a:srcRect/>
          <a:stretch>
            <a:fillRect/>
          </a:stretch>
        </p:blipFill>
        <p:spPr bwMode="auto">
          <a:xfrm>
            <a:off x="457200" y="2819400"/>
            <a:ext cx="3747580" cy="2628901"/>
          </a:xfrm>
          <a:prstGeom prst="rect">
            <a:avLst/>
          </a:prstGeom>
          <a:noFill/>
        </p:spPr>
      </p:pic>
      <p:pic>
        <p:nvPicPr>
          <p:cNvPr id="173060" name="Picture 4" descr="http://susantaylorblock.com/wp-content/uploads/2012/03/joseph.jpg"/>
          <p:cNvPicPr>
            <a:picLocks noChangeAspect="1" noChangeArrowheads="1"/>
          </p:cNvPicPr>
          <p:nvPr/>
        </p:nvPicPr>
        <p:blipFill>
          <a:blip r:embed="rId3" cstate="print"/>
          <a:srcRect/>
          <a:stretch>
            <a:fillRect/>
          </a:stretch>
        </p:blipFill>
        <p:spPr bwMode="auto">
          <a:xfrm>
            <a:off x="6019800" y="152400"/>
            <a:ext cx="2946400" cy="2209800"/>
          </a:xfrm>
          <a:prstGeom prst="rect">
            <a:avLst/>
          </a:prstGeom>
          <a:noFill/>
        </p:spPr>
      </p:pic>
      <p:pic>
        <p:nvPicPr>
          <p:cNvPr id="173062" name="Picture 6" descr="https://encrypted-tbn0.gstatic.com/images?q=tbn:ANd9GcRHLFRYBYB8jfON4QQSkvkU9l8z4IV0CV58yCzN8ItrlKKDytzxVA"/>
          <p:cNvPicPr>
            <a:picLocks noChangeAspect="1" noChangeArrowheads="1"/>
          </p:cNvPicPr>
          <p:nvPr/>
        </p:nvPicPr>
        <p:blipFill>
          <a:blip r:embed="rId4" cstate="print"/>
          <a:srcRect/>
          <a:stretch>
            <a:fillRect/>
          </a:stretch>
        </p:blipFill>
        <p:spPr bwMode="auto">
          <a:xfrm>
            <a:off x="5105400" y="3276600"/>
            <a:ext cx="3657600" cy="2643189"/>
          </a:xfrm>
          <a:prstGeom prst="rect">
            <a:avLst/>
          </a:prstGeom>
          <a:noFill/>
        </p:spPr>
      </p:pic>
      <p:sp>
        <p:nvSpPr>
          <p:cNvPr id="7" name="Text Box 5"/>
          <p:cNvSpPr txBox="1">
            <a:spLocks noChangeArrowheads="1"/>
          </p:cNvSpPr>
          <p:nvPr/>
        </p:nvSpPr>
        <p:spPr bwMode="auto">
          <a:xfrm>
            <a:off x="6019800" y="2362200"/>
            <a:ext cx="28194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00CC"/>
                </a:solidFill>
                <a:latin typeface="Comic Sans MS" pitchFamily="66" charset="0"/>
              </a:rPr>
              <a:t>Patience &amp; mercy</a:t>
            </a:r>
            <a:endParaRPr lang="en-US" sz="2000" b="1" dirty="0">
              <a:solidFill>
                <a:srgbClr val="0000CC"/>
              </a:solidFill>
              <a:latin typeface="Comic Sans MS" pitchFamily="66" charset="0"/>
            </a:endParaRPr>
          </a:p>
        </p:txBody>
      </p:sp>
      <p:sp>
        <p:nvSpPr>
          <p:cNvPr id="8" name="Text Box 5"/>
          <p:cNvSpPr txBox="1">
            <a:spLocks noChangeArrowheads="1"/>
          </p:cNvSpPr>
          <p:nvPr/>
        </p:nvSpPr>
        <p:spPr bwMode="auto">
          <a:xfrm>
            <a:off x="457200" y="2362200"/>
            <a:ext cx="4038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God’s Election</a:t>
            </a:r>
            <a:endParaRPr lang="en-US" sz="2800" b="1" dirty="0">
              <a:solidFill>
                <a:srgbClr val="0000CC"/>
              </a:solidFill>
              <a:latin typeface="Comic Sans MS" pitchFamily="66" charset="0"/>
            </a:endParaRPr>
          </a:p>
        </p:txBody>
      </p:sp>
      <p:sp>
        <p:nvSpPr>
          <p:cNvPr id="9" name="Text Box 5"/>
          <p:cNvSpPr txBox="1">
            <a:spLocks noChangeArrowheads="1"/>
          </p:cNvSpPr>
          <p:nvPr/>
        </p:nvSpPr>
        <p:spPr bwMode="auto">
          <a:xfrm>
            <a:off x="4953000" y="5867400"/>
            <a:ext cx="40386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Trust &amp; obedience</a:t>
            </a:r>
            <a:endParaRPr lang="en-US" sz="2400" b="1" dirty="0">
              <a:solidFill>
                <a:srgbClr val="0000CC"/>
              </a:solidFill>
              <a:latin typeface="Comic Sans MS" pitchFamily="66" charset="0"/>
            </a:endParaRPr>
          </a:p>
        </p:txBody>
      </p:sp>
      <p:sp>
        <p:nvSpPr>
          <p:cNvPr id="10" name="Text Box 5"/>
          <p:cNvSpPr txBox="1">
            <a:spLocks noChangeArrowheads="1"/>
          </p:cNvSpPr>
          <p:nvPr/>
        </p:nvSpPr>
        <p:spPr bwMode="auto">
          <a:xfrm>
            <a:off x="224692" y="5498067"/>
            <a:ext cx="4724400"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Families give us opportunities to practice righteousness so we can live in God’s family!</a:t>
            </a:r>
            <a:endParaRPr lang="en-US" sz="2400" b="1" dirty="0">
              <a:solidFill>
                <a:srgbClr val="00B050"/>
              </a:solidFill>
              <a:latin typeface="Comic Sans MS" pitchFamily="66" charset="0"/>
            </a:endParaRPr>
          </a:p>
        </p:txBody>
      </p:sp>
      <p:sp>
        <p:nvSpPr>
          <p:cNvPr id="11" name="Text Box 5"/>
          <p:cNvSpPr txBox="1">
            <a:spLocks noChangeArrowheads="1"/>
          </p:cNvSpPr>
          <p:nvPr/>
        </p:nvSpPr>
        <p:spPr bwMode="auto">
          <a:xfrm>
            <a:off x="6400800" y="3352800"/>
            <a:ext cx="23622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7030A0"/>
                </a:solidFill>
                <a:latin typeface="Comic Sans MS" pitchFamily="66" charset="0"/>
              </a:rPr>
              <a:t>Jacob’s Family</a:t>
            </a:r>
            <a:endParaRPr lang="en-US" sz="2000" b="1" dirty="0">
              <a:solidFill>
                <a:srgbClr val="7030A0"/>
              </a:solidFill>
              <a:latin typeface="Comic Sans MS" pitchFamily="66" charset="0"/>
            </a:endParaRPr>
          </a:p>
        </p:txBody>
      </p:sp>
      <p:sp>
        <p:nvSpPr>
          <p:cNvPr id="12" name="Text Box 5"/>
          <p:cNvSpPr txBox="1">
            <a:spLocks noChangeArrowheads="1"/>
          </p:cNvSpPr>
          <p:nvPr/>
        </p:nvSpPr>
        <p:spPr bwMode="auto">
          <a:xfrm>
            <a:off x="6248400" y="152400"/>
            <a:ext cx="27432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FFFF00"/>
                </a:solidFill>
                <a:latin typeface="Comic Sans MS" pitchFamily="66" charset="0"/>
              </a:rPr>
              <a:t>Joseph &amp; brothers</a:t>
            </a:r>
            <a:endParaRPr lang="en-US" b="1" dirty="0">
              <a:solidFill>
                <a:srgbClr val="FFFF00"/>
              </a:solidFill>
              <a:latin typeface="Comic Sans MS" pitchFamily="66" charset="0"/>
            </a:endParaRPr>
          </a:p>
        </p:txBody>
      </p:sp>
      <p:sp>
        <p:nvSpPr>
          <p:cNvPr id="13" name="Text Box 5"/>
          <p:cNvSpPr txBox="1">
            <a:spLocks noChangeArrowheads="1"/>
          </p:cNvSpPr>
          <p:nvPr/>
        </p:nvSpPr>
        <p:spPr bwMode="auto">
          <a:xfrm>
            <a:off x="457200" y="2895600"/>
            <a:ext cx="22098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7030A0"/>
                </a:solidFill>
                <a:latin typeface="Comic Sans MS" pitchFamily="66" charset="0"/>
              </a:rPr>
              <a:t>Sarah &amp; Hagar</a:t>
            </a:r>
            <a:endParaRPr lang="en-US" sz="2000" b="1" dirty="0">
              <a:solidFill>
                <a:srgbClr val="7030A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0" y="228600"/>
            <a:ext cx="4495800" cy="1143000"/>
          </a:xfrm>
        </p:spPr>
        <p:txBody>
          <a:bodyPr>
            <a:noAutofit/>
          </a:bodyPr>
          <a:lstStyle/>
          <a:p>
            <a:pPr eaLnBrk="1" hangingPunct="1">
              <a:lnSpc>
                <a:spcPts val="5100"/>
              </a:lnSpc>
            </a:pPr>
            <a:r>
              <a:rPr lang="en-US" sz="4800" b="1" dirty="0" smtClean="0">
                <a:solidFill>
                  <a:srgbClr val="FF0000"/>
                </a:solidFill>
              </a:rPr>
              <a:t>Kings in Practice</a:t>
            </a:r>
          </a:p>
        </p:txBody>
      </p:sp>
      <p:sp>
        <p:nvSpPr>
          <p:cNvPr id="4099" name="Rectangle 3"/>
          <p:cNvSpPr>
            <a:spLocks noGrp="1" noChangeArrowheads="1"/>
          </p:cNvSpPr>
          <p:nvPr>
            <p:ph type="body" idx="1"/>
          </p:nvPr>
        </p:nvSpPr>
        <p:spPr>
          <a:xfrm>
            <a:off x="381000" y="1524000"/>
            <a:ext cx="8382000" cy="4263292"/>
          </a:xfrm>
        </p:spPr>
        <p:txBody>
          <a:bodyPr>
            <a:normAutofit fontScale="92500" lnSpcReduction="10000"/>
          </a:bodyPr>
          <a:lstStyle/>
          <a:p>
            <a:pPr>
              <a:lnSpc>
                <a:spcPct val="90000"/>
              </a:lnSpc>
            </a:pPr>
            <a:r>
              <a:rPr lang="en-US" dirty="0" smtClean="0"/>
              <a:t>God taught David to accept                                 people from different races and cultures</a:t>
            </a:r>
          </a:p>
          <a:p>
            <a:pPr>
              <a:lnSpc>
                <a:spcPct val="90000"/>
              </a:lnSpc>
            </a:pPr>
            <a:r>
              <a:rPr lang="en-US" dirty="0" smtClean="0"/>
              <a:t>David was willing to do whatever God needed</a:t>
            </a:r>
          </a:p>
          <a:p>
            <a:pPr>
              <a:lnSpc>
                <a:spcPct val="90000"/>
              </a:lnSpc>
            </a:pPr>
            <a:r>
              <a:rPr lang="en-US" dirty="0" smtClean="0"/>
              <a:t>He was the youngest of 8 brothers </a:t>
            </a:r>
          </a:p>
          <a:p>
            <a:pPr lvl="1">
              <a:lnSpc>
                <a:spcPct val="90000"/>
              </a:lnSpc>
            </a:pPr>
            <a:r>
              <a:rPr lang="en-US" dirty="0" smtClean="0"/>
              <a:t>Not the focus of the family – accepted his role!</a:t>
            </a:r>
          </a:p>
          <a:p>
            <a:pPr lvl="1">
              <a:lnSpc>
                <a:spcPct val="90000"/>
              </a:lnSpc>
            </a:pPr>
            <a:r>
              <a:rPr lang="en-US" dirty="0" smtClean="0"/>
              <a:t>Learned to do as told – lots of bosses!</a:t>
            </a:r>
          </a:p>
          <a:p>
            <a:pPr lvl="1">
              <a:lnSpc>
                <a:spcPct val="90000"/>
              </a:lnSpc>
            </a:pPr>
            <a:r>
              <a:rPr lang="en-US" dirty="0" smtClean="0"/>
              <a:t>Understood God designed his family</a:t>
            </a:r>
          </a:p>
          <a:p>
            <a:pPr>
              <a:lnSpc>
                <a:spcPct val="90000"/>
              </a:lnSpc>
            </a:pPr>
            <a:r>
              <a:rPr lang="en-US" dirty="0"/>
              <a:t>David dealt with false accusations from his brothers and moved </a:t>
            </a:r>
            <a:r>
              <a:rPr lang="en-US" dirty="0" smtClean="0"/>
              <a:t>on</a:t>
            </a:r>
          </a:p>
          <a:p>
            <a:pPr>
              <a:lnSpc>
                <a:spcPct val="90000"/>
              </a:lnSpc>
            </a:pPr>
            <a:r>
              <a:rPr lang="en-US" dirty="0" smtClean="0"/>
              <a:t>David dealt with disappointments &amp; moved on</a:t>
            </a:r>
            <a:endParaRPr lang="en-US" dirty="0"/>
          </a:p>
        </p:txBody>
      </p:sp>
      <p:pic>
        <p:nvPicPr>
          <p:cNvPr id="95234" name="Picture 2" descr="https://encrypted-tbn1.gstatic.com/images?q=tbn:ANd9GcTDYiRJV9X3jKF-uJyI8LyW8XbLCt89Kn76j0fkBqKNqCVhSEUr"/>
          <p:cNvPicPr>
            <a:picLocks noChangeAspect="1" noChangeArrowheads="1"/>
          </p:cNvPicPr>
          <p:nvPr/>
        </p:nvPicPr>
        <p:blipFill>
          <a:blip r:embed="rId3" cstate="print"/>
          <a:srcRect/>
          <a:stretch>
            <a:fillRect/>
          </a:stretch>
        </p:blipFill>
        <p:spPr bwMode="auto">
          <a:xfrm>
            <a:off x="6477000" y="76200"/>
            <a:ext cx="2466975" cy="1847851"/>
          </a:xfrm>
          <a:prstGeom prst="rect">
            <a:avLst/>
          </a:prstGeom>
          <a:noFill/>
        </p:spPr>
      </p:pic>
      <p:sp>
        <p:nvSpPr>
          <p:cNvPr id="6" name="TextBox 5"/>
          <p:cNvSpPr txBox="1"/>
          <p:nvPr/>
        </p:nvSpPr>
        <p:spPr>
          <a:xfrm>
            <a:off x="6781800" y="1371600"/>
            <a:ext cx="1828800" cy="584775"/>
          </a:xfrm>
          <a:prstGeom prst="rect">
            <a:avLst/>
          </a:prstGeom>
          <a:noFill/>
        </p:spPr>
        <p:txBody>
          <a:bodyPr wrap="square" rtlCol="0">
            <a:spAutoFit/>
          </a:bodyPr>
          <a:lstStyle/>
          <a:p>
            <a:pPr algn="ctr"/>
            <a:r>
              <a:rPr lang="en-US" sz="1600" b="1" dirty="0" smtClean="0">
                <a:solidFill>
                  <a:srgbClr val="FFC000"/>
                </a:solidFill>
              </a:rPr>
              <a:t>Walking in the light of God’s word</a:t>
            </a:r>
            <a:endParaRPr lang="en-US" sz="1600" b="1" dirty="0">
              <a:solidFill>
                <a:srgbClr val="FFC000"/>
              </a:solidFill>
            </a:endParaRPr>
          </a:p>
        </p:txBody>
      </p:sp>
      <p:pic>
        <p:nvPicPr>
          <p:cNvPr id="95236" name="Picture 4" descr="https://encrypted-tbn0.gstatic.com/images?q=tbn:ANd9GcQAXmIvxjnDZKLlZWbaom-wwbV0JhWXOlGpJFzVGvCxdeuyM8hNGw"/>
          <p:cNvPicPr>
            <a:picLocks noChangeAspect="1" noChangeArrowheads="1"/>
          </p:cNvPicPr>
          <p:nvPr/>
        </p:nvPicPr>
        <p:blipFill>
          <a:blip r:embed="rId4" cstate="print"/>
          <a:srcRect/>
          <a:stretch>
            <a:fillRect/>
          </a:stretch>
        </p:blipFill>
        <p:spPr bwMode="auto">
          <a:xfrm>
            <a:off x="381000" y="0"/>
            <a:ext cx="1447800" cy="1390900"/>
          </a:xfrm>
          <a:prstGeom prst="rect">
            <a:avLst/>
          </a:prstGeom>
          <a:noFill/>
        </p:spPr>
      </p:pic>
      <p:sp>
        <p:nvSpPr>
          <p:cNvPr id="8" name="Text Box 5"/>
          <p:cNvSpPr txBox="1">
            <a:spLocks noChangeArrowheads="1"/>
          </p:cNvSpPr>
          <p:nvPr/>
        </p:nvSpPr>
        <p:spPr bwMode="auto">
          <a:xfrm>
            <a:off x="762000" y="5657671"/>
            <a:ext cx="7391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made some mistakes,  but he practiced righteousness</a:t>
            </a:r>
            <a:endParaRPr lang="en-US" sz="36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http://4.bp.blogspot.com/-EnzJCP_gKfU/TvPDS3L7MJI/AAAAAAAAEb0/tBvIjZ8NRPo/s1600/Good_shepherd.jpg"/>
          <p:cNvPicPr>
            <a:picLocks noChangeAspect="1" noChangeArrowheads="1"/>
          </p:cNvPicPr>
          <p:nvPr/>
        </p:nvPicPr>
        <p:blipFill>
          <a:blip r:embed="rId3" cstate="print"/>
          <a:srcRect/>
          <a:stretch>
            <a:fillRect/>
          </a:stretch>
        </p:blipFill>
        <p:spPr bwMode="auto">
          <a:xfrm>
            <a:off x="0" y="0"/>
            <a:ext cx="9237641" cy="6934200"/>
          </a:xfrm>
          <a:prstGeom prst="rect">
            <a:avLst/>
          </a:prstGeom>
          <a:noFill/>
        </p:spPr>
      </p:pic>
      <p:sp>
        <p:nvSpPr>
          <p:cNvPr id="5" name="Text Box 5"/>
          <p:cNvSpPr txBox="1">
            <a:spLocks noChangeArrowheads="1"/>
          </p:cNvSpPr>
          <p:nvPr/>
        </p:nvSpPr>
        <p:spPr bwMode="auto">
          <a:xfrm>
            <a:off x="4724400" y="2209800"/>
            <a:ext cx="3657600" cy="1446550"/>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rgbClr val="0000CC"/>
                </a:solidFill>
                <a:latin typeface="Comic Sans MS" pitchFamily="66" charset="0"/>
              </a:rPr>
              <a:t>Shepherding God’s Flock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09600"/>
            <a:ext cx="7010400" cy="914400"/>
          </a:xfrm>
        </p:spPr>
        <p:txBody>
          <a:bodyPr>
            <a:noAutofit/>
          </a:bodyPr>
          <a:lstStyle/>
          <a:p>
            <a:r>
              <a:rPr lang="en-US" sz="4800" b="1" dirty="0" smtClean="0">
                <a:solidFill>
                  <a:srgbClr val="663300"/>
                </a:solidFill>
              </a:rPr>
              <a:t>1 Samuel 16:11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876800"/>
          </a:xfrm>
        </p:spPr>
        <p:txBody>
          <a:bodyPr>
            <a:normAutofit fontScale="85000" lnSpcReduction="10000"/>
          </a:bodyPr>
          <a:lstStyle/>
          <a:p>
            <a:pPr marL="0" indent="231775">
              <a:buNone/>
            </a:pPr>
            <a:r>
              <a:rPr lang="en-US" dirty="0" smtClean="0"/>
              <a:t>11 And Samuel said to Jesse, "Are all the young men here?" Then he said, "</a:t>
            </a:r>
            <a:r>
              <a:rPr lang="en-US" b="1" dirty="0" smtClean="0">
                <a:solidFill>
                  <a:srgbClr val="0000CC"/>
                </a:solidFill>
              </a:rPr>
              <a:t>There remains yet the youngest, and there he is, keeping the sheep.”</a:t>
            </a:r>
          </a:p>
          <a:p>
            <a:pPr marL="0" indent="231775">
              <a:buNone/>
            </a:pPr>
            <a:endParaRPr lang="en-US" b="1" dirty="0" smtClean="0">
              <a:solidFill>
                <a:srgbClr val="0000CC"/>
              </a:solidFill>
            </a:endParaRPr>
          </a:p>
          <a:p>
            <a:pPr marL="0" indent="231775">
              <a:buNone/>
            </a:pPr>
            <a:endParaRPr lang="en-US" b="1" dirty="0" smtClean="0">
              <a:solidFill>
                <a:srgbClr val="0000CC"/>
              </a:solidFill>
            </a:endParaRPr>
          </a:p>
          <a:p>
            <a:pPr marL="0" indent="231775">
              <a:buNone/>
            </a:pPr>
            <a:r>
              <a:rPr lang="en-US" dirty="0" smtClean="0"/>
              <a:t>28 Now </a:t>
            </a:r>
            <a:r>
              <a:rPr lang="en-US" dirty="0" err="1" smtClean="0"/>
              <a:t>Eliab</a:t>
            </a:r>
            <a:r>
              <a:rPr lang="en-US" dirty="0" smtClean="0"/>
              <a:t> his oldest brother heard when he spoke to the men; and </a:t>
            </a:r>
            <a:r>
              <a:rPr lang="en-US" b="1" dirty="0" err="1" smtClean="0">
                <a:solidFill>
                  <a:srgbClr val="0000CC"/>
                </a:solidFill>
              </a:rPr>
              <a:t>Eliab's</a:t>
            </a:r>
            <a:r>
              <a:rPr lang="en-US" b="1" dirty="0" smtClean="0">
                <a:solidFill>
                  <a:srgbClr val="0000CC"/>
                </a:solidFill>
              </a:rPr>
              <a:t> anger was aroused against David, and he said, "Why did you come down here? And with whom have you left those few sheep in the wilderness? </a:t>
            </a:r>
            <a:r>
              <a:rPr lang="en-US" dirty="0" smtClean="0"/>
              <a:t>I know your pride and the insolence of your heart, for you have come down to see the battle." </a:t>
            </a:r>
          </a:p>
          <a:p>
            <a:pPr marL="0" indent="231775">
              <a:buNone/>
            </a:pPr>
            <a:endParaRPr lang="en-US" b="1" dirty="0" smtClean="0">
              <a:solidFill>
                <a:srgbClr val="0000CC"/>
              </a:solidFill>
            </a:endParaRPr>
          </a:p>
        </p:txBody>
      </p:sp>
      <p:sp>
        <p:nvSpPr>
          <p:cNvPr id="6" name="Text Box 5"/>
          <p:cNvSpPr txBox="1">
            <a:spLocks noChangeArrowheads="1"/>
          </p:cNvSpPr>
          <p:nvPr/>
        </p:nvSpPr>
        <p:spPr bwMode="auto">
          <a:xfrm>
            <a:off x="815109" y="86380"/>
            <a:ext cx="7315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the Shepherd</a:t>
            </a:r>
          </a:p>
        </p:txBody>
      </p:sp>
      <p:sp>
        <p:nvSpPr>
          <p:cNvPr id="7" name="Text Box 5"/>
          <p:cNvSpPr txBox="1">
            <a:spLocks noChangeArrowheads="1"/>
          </p:cNvSpPr>
          <p:nvPr/>
        </p:nvSpPr>
        <p:spPr bwMode="auto">
          <a:xfrm>
            <a:off x="1028700" y="6265985"/>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Shepherding was not a waste of time!</a:t>
            </a:r>
          </a:p>
        </p:txBody>
      </p:sp>
      <p:sp>
        <p:nvSpPr>
          <p:cNvPr id="8" name="Rectangle 2"/>
          <p:cNvSpPr txBox="1">
            <a:spLocks noChangeArrowheads="1"/>
          </p:cNvSpPr>
          <p:nvPr/>
        </p:nvSpPr>
        <p:spPr>
          <a:xfrm>
            <a:off x="990600" y="2667000"/>
            <a:ext cx="70104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663300"/>
                </a:solidFill>
                <a:effectLst/>
                <a:uLnTx/>
                <a:uFillTx/>
                <a:latin typeface="+mj-lt"/>
                <a:ea typeface="+mj-ea"/>
                <a:cs typeface="+mj-cs"/>
              </a:rPr>
              <a:t>1 Samuel 17:28</a:t>
            </a:r>
            <a:endParaRPr kumimoji="0" lang="en-US" sz="4800" b="1" i="0" u="none" strike="noStrike" kern="1200" cap="none" spc="0" normalizeH="0" baseline="0" noProof="0" dirty="0" smtClean="0">
              <a:ln>
                <a:noFill/>
              </a:ln>
              <a:solidFill>
                <a:srgbClr val="663300"/>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2998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804457"/>
            <a:ext cx="7010400" cy="914400"/>
          </a:xfrm>
        </p:spPr>
        <p:txBody>
          <a:bodyPr>
            <a:noAutofit/>
          </a:bodyPr>
          <a:lstStyle/>
          <a:p>
            <a:r>
              <a:rPr lang="en-US" sz="4800" b="1" dirty="0" smtClean="0">
                <a:solidFill>
                  <a:srgbClr val="663300"/>
                </a:solidFill>
              </a:rPr>
              <a:t>Psalm 78:70-72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92500"/>
          </a:bodyPr>
          <a:lstStyle/>
          <a:p>
            <a:pPr marL="0" indent="231775">
              <a:buNone/>
            </a:pPr>
            <a:r>
              <a:rPr lang="en-US" dirty="0" smtClean="0"/>
              <a:t>70  He (God) also chose David His servant, and took him from the sheepfolds;  </a:t>
            </a:r>
          </a:p>
          <a:p>
            <a:pPr marL="0" indent="231775">
              <a:buNone/>
            </a:pPr>
            <a:r>
              <a:rPr lang="en-US" dirty="0" smtClean="0"/>
              <a:t>71  </a:t>
            </a:r>
            <a:r>
              <a:rPr lang="en-US" b="1" dirty="0" smtClean="0">
                <a:solidFill>
                  <a:srgbClr val="7030A0"/>
                </a:solidFill>
              </a:rPr>
              <a:t>From following the ewes that had young</a:t>
            </a:r>
            <a:r>
              <a:rPr lang="en-US" dirty="0" smtClean="0"/>
              <a:t> He brought him, to shepherd Jacob His people, and Israel His inheritance. </a:t>
            </a:r>
          </a:p>
          <a:p>
            <a:pPr marL="0" indent="231775">
              <a:buNone/>
            </a:pPr>
            <a:r>
              <a:rPr lang="en-US" dirty="0" smtClean="0"/>
              <a:t>72  So </a:t>
            </a:r>
            <a:r>
              <a:rPr lang="en-US" b="1" dirty="0" smtClean="0">
                <a:solidFill>
                  <a:srgbClr val="0000CC"/>
                </a:solidFill>
              </a:rPr>
              <a:t>he shepherded them according to the integrity of his heart, and guided them by the skillfulness of his hands. </a:t>
            </a:r>
          </a:p>
        </p:txBody>
      </p:sp>
      <p:sp>
        <p:nvSpPr>
          <p:cNvPr id="6" name="Text Box 5"/>
          <p:cNvSpPr txBox="1">
            <a:spLocks noChangeArrowheads="1"/>
          </p:cNvSpPr>
          <p:nvPr/>
        </p:nvSpPr>
        <p:spPr bwMode="auto">
          <a:xfrm>
            <a:off x="1026391" y="1193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God’s shepherd</a:t>
            </a:r>
          </a:p>
        </p:txBody>
      </p:sp>
      <p:sp>
        <p:nvSpPr>
          <p:cNvPr id="7" name="Text Box 5"/>
          <p:cNvSpPr txBox="1">
            <a:spLocks noChangeArrowheads="1"/>
          </p:cNvSpPr>
          <p:nvPr/>
        </p:nvSpPr>
        <p:spPr bwMode="auto">
          <a:xfrm>
            <a:off x="960582" y="607317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David defended the weak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encrypted-tbn0.gstatic.com/images?q=tbn:ANd9GcQDiZtPrqGKu6LybZobLWCmhYcYidhnJQjF_FQ49tEexWWLKj9C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88"/>
            <a:ext cx="5394804" cy="35902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ibleteachinginc.org/images/ab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05641"/>
            <a:ext cx="3473823" cy="43772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SyYsQEReuwuWcIDlTpj4kZ15gPj4NvNE_XgvU8Zv6xJqqvkB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804" y="-214337"/>
            <a:ext cx="3749195" cy="52435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hfbc.org/attachments/wysiwyg/10/WomensBibleStud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3824" y="3521395"/>
            <a:ext cx="5657312" cy="34890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6995" y="2339860"/>
            <a:ext cx="6310009" cy="1754326"/>
          </a:xfrm>
          <a:prstGeom prst="rect">
            <a:avLst/>
          </a:prstGeom>
          <a:solidFill>
            <a:srgbClr val="FFFF00"/>
          </a:solidFill>
        </p:spPr>
        <p:txBody>
          <a:bodyPr wrap="square">
            <a:spAutoFit/>
          </a:bodyPr>
          <a:lstStyle/>
          <a:p>
            <a:pPr algn="ctr"/>
            <a:r>
              <a:rPr lang="en-US" sz="5400" b="1" dirty="0">
                <a:solidFill>
                  <a:srgbClr val="FF0000"/>
                </a:solidFill>
                <a:latin typeface="Comic Sans MS" panose="030F0702030302020204" pitchFamily="66" charset="0"/>
              </a:rPr>
              <a:t>We need ecclesial shepherds today!</a:t>
            </a:r>
          </a:p>
        </p:txBody>
      </p:sp>
    </p:spTree>
    <p:extLst>
      <p:ext uri="{BB962C8B-B14F-4D97-AF65-F5344CB8AC3E}">
        <p14:creationId xmlns:p14="http://schemas.microsoft.com/office/powerpoint/2010/main" val="3490848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afterEffect">
                                  <p:stCondLst>
                                    <p:cond delay="200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0" y="15240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4508" y="751820"/>
            <a:ext cx="7010400" cy="914400"/>
          </a:xfrm>
        </p:spPr>
        <p:txBody>
          <a:bodyPr>
            <a:noAutofit/>
          </a:bodyPr>
          <a:lstStyle/>
          <a:p>
            <a:r>
              <a:rPr lang="en-US" sz="4800" b="1" dirty="0" smtClean="0">
                <a:solidFill>
                  <a:srgbClr val="663300"/>
                </a:solidFill>
              </a:rPr>
              <a:t>Acts 13:22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3200400"/>
          </a:xfrm>
        </p:spPr>
        <p:txBody>
          <a:bodyPr>
            <a:normAutofit/>
          </a:bodyPr>
          <a:lstStyle/>
          <a:p>
            <a:pPr marL="0" indent="231775">
              <a:buNone/>
            </a:pPr>
            <a:r>
              <a:rPr lang="en-US" dirty="0" smtClean="0"/>
              <a:t>22 And when He (God) had removed him (Saul), He raised up for them David as king, to whom also He gave testimony and said, 'I have found David the son of Jesse, </a:t>
            </a:r>
            <a:r>
              <a:rPr lang="en-US" b="1" dirty="0" smtClean="0">
                <a:solidFill>
                  <a:srgbClr val="0000CC"/>
                </a:solidFill>
              </a:rPr>
              <a:t>a man after My own heart, who will do all My will.’</a:t>
            </a:r>
          </a:p>
        </p:txBody>
      </p:sp>
      <p:sp>
        <p:nvSpPr>
          <p:cNvPr id="6" name="Text Box 5"/>
          <p:cNvSpPr txBox="1">
            <a:spLocks noChangeArrowheads="1"/>
          </p:cNvSpPr>
          <p:nvPr/>
        </p:nvSpPr>
        <p:spPr bwMode="auto">
          <a:xfrm>
            <a:off x="1066800" y="6602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After God’s heart</a:t>
            </a:r>
          </a:p>
        </p:txBody>
      </p:sp>
      <p:sp>
        <p:nvSpPr>
          <p:cNvPr id="7" name="Text Box 5"/>
          <p:cNvSpPr txBox="1">
            <a:spLocks noChangeArrowheads="1"/>
          </p:cNvSpPr>
          <p:nvPr/>
        </p:nvSpPr>
        <p:spPr bwMode="auto">
          <a:xfrm>
            <a:off x="1066800" y="6211113"/>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God’s kings practice doing His will</a:t>
            </a:r>
          </a:p>
        </p:txBody>
      </p:sp>
      <p:sp>
        <p:nvSpPr>
          <p:cNvPr id="8" name="Rectangle 3"/>
          <p:cNvSpPr txBox="1">
            <a:spLocks noChangeArrowheads="1"/>
          </p:cNvSpPr>
          <p:nvPr/>
        </p:nvSpPr>
        <p:spPr>
          <a:xfrm>
            <a:off x="1066800" y="4648200"/>
            <a:ext cx="7086600" cy="1524000"/>
          </a:xfrm>
          <a:prstGeom prst="rect">
            <a:avLst/>
          </a:prstGeom>
        </p:spPr>
        <p:txBody>
          <a:bodyPr vert="horz" lIns="91440" tIns="45720" rIns="91440" bIns="45720" rtlCol="0">
            <a:normAutofit fontScale="85000" lnSpcReduction="20000"/>
          </a:bodyPr>
          <a:lstStyle/>
          <a:p>
            <a:pPr lvl="0">
              <a:spcBef>
                <a:spcPct val="20000"/>
              </a:spcBef>
            </a:pPr>
            <a:r>
              <a:rPr lang="en-US" sz="3200" b="1" dirty="0" smtClean="0">
                <a:solidFill>
                  <a:srgbClr val="7030A0"/>
                </a:solidFill>
              </a:rPr>
              <a:t>Luke 22:42 </a:t>
            </a:r>
            <a:r>
              <a:rPr lang="en-US" sz="3200" dirty="0" smtClean="0"/>
              <a:t>"Father, if it is Your will, take this cup away from Me; </a:t>
            </a:r>
            <a:r>
              <a:rPr lang="en-US" sz="3200" b="1" dirty="0" smtClean="0">
                <a:solidFill>
                  <a:srgbClr val="7030A0"/>
                </a:solidFill>
              </a:rPr>
              <a:t>nevertheless not My will, but Yours, be done."  </a:t>
            </a:r>
            <a:r>
              <a:rPr lang="en-US" sz="3200" dirty="0" smtClean="0"/>
              <a:t>43 Then an angel appeared to Him from heaven, strengthening Him.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1" i="0" u="none" strike="noStrike" kern="1200" cap="none" spc="0" normalizeH="0" baseline="0" noProof="0" dirty="0" smtClean="0">
              <a:ln>
                <a:noFill/>
              </a:ln>
              <a:solidFill>
                <a:srgbClr val="0000CC"/>
              </a:solidFill>
              <a:effectLst/>
              <a:uLnTx/>
              <a:uFillTx/>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z="5400" b="1" dirty="0" smtClean="0">
                <a:solidFill>
                  <a:srgbClr val="0000CC"/>
                </a:solidFill>
              </a:rPr>
              <a:t>www.livoniatapes.com</a:t>
            </a:r>
            <a:endParaRPr lang="en-US" b="1" dirty="0">
              <a:solidFill>
                <a:srgbClr val="0000CC"/>
              </a:solidFill>
            </a:endParaRPr>
          </a:p>
        </p:txBody>
      </p:sp>
      <p:sp>
        <p:nvSpPr>
          <p:cNvPr id="3" name="Content Placeholder 2"/>
          <p:cNvSpPr>
            <a:spLocks noGrp="1"/>
          </p:cNvSpPr>
          <p:nvPr>
            <p:ph idx="1"/>
          </p:nvPr>
        </p:nvSpPr>
        <p:spPr/>
        <p:txBody>
          <a:bodyPr/>
          <a:lstStyle/>
          <a:p>
            <a:endParaRPr lang="en-US"/>
          </a:p>
        </p:txBody>
      </p:sp>
      <p:pic>
        <p:nvPicPr>
          <p:cNvPr id="15361" name="Picture 1"/>
          <p:cNvPicPr>
            <a:picLocks noChangeAspect="1" noChangeArrowheads="1"/>
          </p:cNvPicPr>
          <p:nvPr/>
        </p:nvPicPr>
        <p:blipFill>
          <a:blip r:embed="rId2" cstate="print"/>
          <a:srcRect l="5417" t="4667" r="8333" b="23333"/>
          <a:stretch>
            <a:fillRect/>
          </a:stretch>
        </p:blipFill>
        <p:spPr bwMode="auto">
          <a:xfrm>
            <a:off x="-57150" y="914400"/>
            <a:ext cx="9201150" cy="5943600"/>
          </a:xfrm>
          <a:prstGeom prst="rect">
            <a:avLst/>
          </a:prstGeom>
          <a:noFill/>
          <a:ln w="9525">
            <a:noFill/>
            <a:miter lim="800000"/>
            <a:headEnd/>
            <a:tailEnd/>
          </a:ln>
        </p:spPr>
      </p:pic>
    </p:spTree>
    <p:extLst>
      <p:ext uri="{BB962C8B-B14F-4D97-AF65-F5344CB8AC3E}">
        <p14:creationId xmlns:p14="http://schemas.microsoft.com/office/powerpoint/2010/main" val="275203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267200" cy="1905000"/>
          </a:xfrm>
        </p:spPr>
        <p:txBody>
          <a:bodyPr>
            <a:normAutofit fontScale="90000"/>
          </a:bodyPr>
          <a:lstStyle/>
          <a:p>
            <a:r>
              <a:rPr lang="en-US" b="1" smtClean="0">
                <a:solidFill>
                  <a:srgbClr val="FF0000"/>
                </a:solidFill>
              </a:rPr>
              <a:t>Life lessons </a:t>
            </a:r>
            <a:r>
              <a:rPr lang="en-US" b="1" dirty="0" smtClean="0">
                <a:solidFill>
                  <a:srgbClr val="FF0000"/>
                </a:solidFill>
              </a:rPr>
              <a:t>learned on the job</a:t>
            </a:r>
            <a:endParaRPr lang="en-US" b="1" dirty="0">
              <a:solidFill>
                <a:srgbClr val="FF0000"/>
              </a:solidFill>
            </a:endParaRPr>
          </a:p>
        </p:txBody>
      </p:sp>
      <p:pic>
        <p:nvPicPr>
          <p:cNvPr id="174082" name="Picture 2"/>
          <p:cNvPicPr>
            <a:picLocks noChangeAspect="1" noChangeArrowheads="1"/>
          </p:cNvPicPr>
          <p:nvPr/>
        </p:nvPicPr>
        <p:blipFill>
          <a:blip r:embed="rId2" cstate="print"/>
          <a:srcRect/>
          <a:stretch>
            <a:fillRect/>
          </a:stretch>
        </p:blipFill>
        <p:spPr bwMode="auto">
          <a:xfrm>
            <a:off x="304800" y="1600200"/>
            <a:ext cx="4034046" cy="2636838"/>
          </a:xfrm>
          <a:prstGeom prst="rect">
            <a:avLst/>
          </a:prstGeom>
          <a:noFill/>
          <a:ln w="9525">
            <a:noFill/>
            <a:miter lim="800000"/>
            <a:headEnd/>
            <a:tailEnd/>
          </a:ln>
          <a:effectLst/>
        </p:spPr>
      </p:pic>
      <p:pic>
        <p:nvPicPr>
          <p:cNvPr id="174084" name="Picture 4" descr="https://encrypted-tbn1.gstatic.com/images?q=tbn:ANd9GcSd8B7HQNdKdWPa6PykxA_tgbHmNET_6UPcawexRlyJv5Joh_7L"/>
          <p:cNvPicPr>
            <a:picLocks noChangeAspect="1" noChangeArrowheads="1"/>
          </p:cNvPicPr>
          <p:nvPr/>
        </p:nvPicPr>
        <p:blipFill>
          <a:blip r:embed="rId3" cstate="print"/>
          <a:srcRect/>
          <a:stretch>
            <a:fillRect/>
          </a:stretch>
        </p:blipFill>
        <p:spPr bwMode="auto">
          <a:xfrm>
            <a:off x="4953000" y="152400"/>
            <a:ext cx="4040602" cy="2362200"/>
          </a:xfrm>
          <a:prstGeom prst="rect">
            <a:avLst/>
          </a:prstGeom>
          <a:noFill/>
        </p:spPr>
      </p:pic>
      <p:pic>
        <p:nvPicPr>
          <p:cNvPr id="174086" name="Picture 6" descr="https://encrypted-tbn3.gstatic.com/images?q=tbn:ANd9GcQ1dHdMlujYeKIzkBHkdXB79UtVDZUtD9dkg6Ex0aR_Db3j_K1n"/>
          <p:cNvPicPr>
            <a:picLocks noChangeAspect="1" noChangeArrowheads="1"/>
          </p:cNvPicPr>
          <p:nvPr/>
        </p:nvPicPr>
        <p:blipFill>
          <a:blip r:embed="rId4" cstate="print"/>
          <a:srcRect/>
          <a:stretch>
            <a:fillRect/>
          </a:stretch>
        </p:blipFill>
        <p:spPr bwMode="auto">
          <a:xfrm>
            <a:off x="5029200" y="3276600"/>
            <a:ext cx="3778768" cy="2514600"/>
          </a:xfrm>
          <a:prstGeom prst="rect">
            <a:avLst/>
          </a:prstGeom>
          <a:noFill/>
        </p:spPr>
      </p:pic>
      <p:sp>
        <p:nvSpPr>
          <p:cNvPr id="7" name="Text Box 5"/>
          <p:cNvSpPr txBox="1">
            <a:spLocks noChangeArrowheads="1"/>
          </p:cNvSpPr>
          <p:nvPr/>
        </p:nvSpPr>
        <p:spPr bwMode="auto">
          <a:xfrm>
            <a:off x="4876800" y="2514600"/>
            <a:ext cx="41148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Build your house on a rock</a:t>
            </a:r>
            <a:endParaRPr lang="en-US" sz="2400" b="1" dirty="0">
              <a:solidFill>
                <a:srgbClr val="0000CC"/>
              </a:solidFill>
              <a:latin typeface="Comic Sans MS" pitchFamily="66" charset="0"/>
            </a:endParaRPr>
          </a:p>
        </p:txBody>
      </p:sp>
      <p:sp>
        <p:nvSpPr>
          <p:cNvPr id="8" name="Text Box 5"/>
          <p:cNvSpPr txBox="1">
            <a:spLocks noChangeArrowheads="1"/>
          </p:cNvSpPr>
          <p:nvPr/>
        </p:nvSpPr>
        <p:spPr bwMode="auto">
          <a:xfrm>
            <a:off x="228600" y="4191000"/>
            <a:ext cx="4038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Trust in God’s ways</a:t>
            </a:r>
            <a:endParaRPr lang="en-US" sz="2800" b="1" dirty="0">
              <a:solidFill>
                <a:srgbClr val="0000CC"/>
              </a:solidFill>
              <a:latin typeface="Comic Sans MS" pitchFamily="66" charset="0"/>
            </a:endParaRPr>
          </a:p>
        </p:txBody>
      </p:sp>
      <p:sp>
        <p:nvSpPr>
          <p:cNvPr id="9" name="Text Box 5"/>
          <p:cNvSpPr txBox="1">
            <a:spLocks noChangeArrowheads="1"/>
          </p:cNvSpPr>
          <p:nvPr/>
        </p:nvSpPr>
        <p:spPr bwMode="auto">
          <a:xfrm>
            <a:off x="228600" y="5029200"/>
            <a:ext cx="47244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tries to use our everyday life to teach us about life in His family</a:t>
            </a:r>
            <a:endParaRPr lang="en-US" sz="2800" b="1" dirty="0">
              <a:solidFill>
                <a:srgbClr val="00B050"/>
              </a:solidFill>
              <a:latin typeface="Comic Sans MS" pitchFamily="66" charset="0"/>
            </a:endParaRPr>
          </a:p>
        </p:txBody>
      </p:sp>
      <p:sp>
        <p:nvSpPr>
          <p:cNvPr id="10" name="Text Box 5"/>
          <p:cNvSpPr txBox="1">
            <a:spLocks noChangeArrowheads="1"/>
          </p:cNvSpPr>
          <p:nvPr/>
        </p:nvSpPr>
        <p:spPr bwMode="auto">
          <a:xfrm>
            <a:off x="4876800" y="5791200"/>
            <a:ext cx="41148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Appreciate the work of God’s Angels</a:t>
            </a:r>
            <a:endParaRPr lang="en-US" sz="2400" b="1" dirty="0">
              <a:solidFill>
                <a:srgbClr val="0000CC"/>
              </a:solidFill>
              <a:latin typeface="Comic Sans MS" pitchFamily="66" charset="0"/>
            </a:endParaRPr>
          </a:p>
        </p:txBody>
      </p:sp>
      <p:sp>
        <p:nvSpPr>
          <p:cNvPr id="12" name="Text Box 5"/>
          <p:cNvSpPr txBox="1">
            <a:spLocks noChangeArrowheads="1"/>
          </p:cNvSpPr>
          <p:nvPr/>
        </p:nvSpPr>
        <p:spPr bwMode="auto">
          <a:xfrm>
            <a:off x="1828800" y="1600200"/>
            <a:ext cx="16764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7030A0"/>
                </a:solidFill>
                <a:latin typeface="Comic Sans MS" pitchFamily="66" charset="0"/>
              </a:rPr>
              <a:t>Jacob</a:t>
            </a:r>
            <a:endParaRPr lang="en-US" sz="2000" b="1" dirty="0">
              <a:solidFill>
                <a:srgbClr val="7030A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334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914400"/>
            <a:ext cx="7010400" cy="914400"/>
          </a:xfrm>
        </p:spPr>
        <p:txBody>
          <a:bodyPr>
            <a:noAutofit/>
          </a:bodyPr>
          <a:lstStyle/>
          <a:p>
            <a:r>
              <a:rPr lang="en-US" sz="4800" b="1" dirty="0" smtClean="0">
                <a:solidFill>
                  <a:srgbClr val="663300"/>
                </a:solidFill>
              </a:rPr>
              <a:t>1 Samuel 15:20-23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fontScale="70000" lnSpcReduction="20000"/>
          </a:bodyPr>
          <a:lstStyle/>
          <a:p>
            <a:pPr marL="0" indent="231775">
              <a:buNone/>
            </a:pPr>
            <a:r>
              <a:rPr lang="en-US" dirty="0" smtClean="0"/>
              <a:t>20 And Saul said to Samuel, "But </a:t>
            </a:r>
            <a:r>
              <a:rPr lang="en-US" b="1" dirty="0" smtClean="0">
                <a:solidFill>
                  <a:srgbClr val="0000CC"/>
                </a:solidFill>
              </a:rPr>
              <a:t>I have obeyed the voice of the Lord</a:t>
            </a:r>
            <a:r>
              <a:rPr lang="en-US" dirty="0" smtClean="0"/>
              <a:t>, and gone on the mission on which the Lord sent me, and brought back </a:t>
            </a:r>
            <a:r>
              <a:rPr lang="en-US" dirty="0" err="1" smtClean="0"/>
              <a:t>Agag</a:t>
            </a:r>
            <a:r>
              <a:rPr lang="en-US" dirty="0" smtClean="0"/>
              <a:t> king of </a:t>
            </a:r>
            <a:r>
              <a:rPr lang="en-US" dirty="0" err="1" smtClean="0"/>
              <a:t>Amalek</a:t>
            </a:r>
            <a:r>
              <a:rPr lang="en-US" dirty="0" smtClean="0"/>
              <a:t>; I have utterly destroyed the </a:t>
            </a:r>
            <a:r>
              <a:rPr lang="en-US" dirty="0" err="1" smtClean="0"/>
              <a:t>Amalekites</a:t>
            </a:r>
            <a:r>
              <a:rPr lang="en-US" dirty="0" smtClean="0"/>
              <a:t>. 21 </a:t>
            </a:r>
            <a:r>
              <a:rPr lang="en-US" b="1" dirty="0" smtClean="0">
                <a:solidFill>
                  <a:srgbClr val="0000CC"/>
                </a:solidFill>
              </a:rPr>
              <a:t>But the people took of the plunder,</a:t>
            </a:r>
            <a:r>
              <a:rPr lang="en-US" dirty="0" smtClean="0"/>
              <a:t> sheep and oxen, the best of the things which should have been utterly destroyed, to sacrifice to the Lord your God in </a:t>
            </a:r>
            <a:r>
              <a:rPr lang="en-US" dirty="0" err="1" smtClean="0"/>
              <a:t>Gilgal</a:t>
            </a:r>
            <a:r>
              <a:rPr lang="en-US" dirty="0" smtClean="0"/>
              <a:t>.“ </a:t>
            </a:r>
          </a:p>
          <a:p>
            <a:pPr marL="0" indent="231775">
              <a:buNone/>
            </a:pPr>
            <a:r>
              <a:rPr lang="en-US" dirty="0" smtClean="0"/>
              <a:t>22 So Samuel said:"Has the Lord as great delight in burnt offerings and sacrifices, As in obeying the voice of the Lord?  </a:t>
            </a:r>
            <a:r>
              <a:rPr lang="en-US" b="1" dirty="0" smtClean="0">
                <a:solidFill>
                  <a:srgbClr val="0000CC"/>
                </a:solidFill>
              </a:rPr>
              <a:t>Behold, to obey is better than sacrifice</a:t>
            </a:r>
            <a:r>
              <a:rPr lang="en-US" dirty="0" smtClean="0"/>
              <a:t>,  and to heed than the fat of rams. 23 For rebellion is as the sin of witchcraft, and stubbornness is as iniquity and idolatry. </a:t>
            </a:r>
            <a:r>
              <a:rPr lang="en-US" b="1" dirty="0" smtClean="0">
                <a:solidFill>
                  <a:srgbClr val="0000CC"/>
                </a:solidFill>
              </a:rPr>
              <a:t>Because you have rejected the word of the Lord, He also has rejected you from being king.“ </a:t>
            </a:r>
          </a:p>
        </p:txBody>
      </p:sp>
      <p:sp>
        <p:nvSpPr>
          <p:cNvPr id="6" name="Text Box 5"/>
          <p:cNvSpPr txBox="1">
            <a:spLocks noChangeArrowheads="1"/>
          </p:cNvSpPr>
          <p:nvPr/>
        </p:nvSpPr>
        <p:spPr bwMode="auto">
          <a:xfrm>
            <a:off x="571500" y="139125"/>
            <a:ext cx="79248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 God rejected Saul for disobedience</a:t>
            </a:r>
          </a:p>
        </p:txBody>
      </p:sp>
      <p:sp>
        <p:nvSpPr>
          <p:cNvPr id="7" name="Text Box 5"/>
          <p:cNvSpPr txBox="1">
            <a:spLocks noChangeArrowheads="1"/>
          </p:cNvSpPr>
          <p:nvPr/>
        </p:nvSpPr>
        <p:spPr bwMode="auto">
          <a:xfrm>
            <a:off x="838200" y="5791200"/>
            <a:ext cx="7467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Samuel probably shared some of this with David when he anointed David King!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1 Samuel 17:17-25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724400"/>
          </a:xfrm>
        </p:spPr>
        <p:txBody>
          <a:bodyPr>
            <a:normAutofit fontScale="85000" lnSpcReduction="20000"/>
          </a:bodyPr>
          <a:lstStyle/>
          <a:p>
            <a:pPr marL="0" indent="231775">
              <a:buNone/>
            </a:pPr>
            <a:r>
              <a:rPr lang="en-US" dirty="0" smtClean="0"/>
              <a:t>17 Then </a:t>
            </a:r>
            <a:r>
              <a:rPr lang="en-US" b="1" dirty="0" smtClean="0">
                <a:solidFill>
                  <a:srgbClr val="0000CC"/>
                </a:solidFill>
              </a:rPr>
              <a:t>Jesse said to his son David, "Take now for your brothers an </a:t>
            </a:r>
            <a:r>
              <a:rPr lang="en-US" b="1" dirty="0" err="1" smtClean="0">
                <a:solidFill>
                  <a:srgbClr val="0000CC"/>
                </a:solidFill>
              </a:rPr>
              <a:t>ephah</a:t>
            </a:r>
            <a:r>
              <a:rPr lang="en-US" b="1" dirty="0" smtClean="0">
                <a:solidFill>
                  <a:srgbClr val="0000CC"/>
                </a:solidFill>
              </a:rPr>
              <a:t> of this dried grain and these ten loaves, and run to your brothers at the camp</a:t>
            </a:r>
            <a:r>
              <a:rPr lang="en-US" dirty="0" smtClean="0"/>
              <a:t>. 18 And carry these ten cheeses to the captain of their thousand, and see how your brothers fare, and </a:t>
            </a:r>
            <a:r>
              <a:rPr lang="en-US" b="1" dirty="0" smtClean="0">
                <a:solidFill>
                  <a:srgbClr val="0000CC"/>
                </a:solidFill>
              </a:rPr>
              <a:t>bring back news of them." </a:t>
            </a:r>
            <a:r>
              <a:rPr lang="en-US" dirty="0" smtClean="0"/>
              <a:t>19 Now Saul and they and all the men of Israel were in the Valley of </a:t>
            </a:r>
            <a:r>
              <a:rPr lang="en-US" dirty="0" err="1" smtClean="0"/>
              <a:t>Elah</a:t>
            </a:r>
            <a:r>
              <a:rPr lang="en-US" dirty="0" smtClean="0"/>
              <a:t>, fighting with the Philistines. </a:t>
            </a:r>
          </a:p>
          <a:p>
            <a:pPr marL="0" indent="231775">
              <a:buNone/>
            </a:pPr>
            <a:r>
              <a:rPr lang="en-US" dirty="0" smtClean="0"/>
              <a:t>20 So David rose early in the morning, left the sheep with a keeper, and took the things and </a:t>
            </a:r>
            <a:r>
              <a:rPr lang="en-US" b="1" dirty="0" smtClean="0">
                <a:solidFill>
                  <a:srgbClr val="0000CC"/>
                </a:solidFill>
              </a:rPr>
              <a:t>went as Jesse had commanded him. </a:t>
            </a:r>
            <a:r>
              <a:rPr lang="en-US" dirty="0" smtClean="0"/>
              <a:t>And he came to the camp as the army was going out to the fight and shouting for the battle. </a:t>
            </a:r>
          </a:p>
        </p:txBody>
      </p:sp>
      <p:sp>
        <p:nvSpPr>
          <p:cNvPr id="6" name="Text Box 5"/>
          <p:cNvSpPr txBox="1">
            <a:spLocks noChangeArrowheads="1"/>
          </p:cNvSpPr>
          <p:nvPr/>
        </p:nvSpPr>
        <p:spPr bwMode="auto">
          <a:xfrm>
            <a:off x="1066800" y="7620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David obeyed his father’s commands</a:t>
            </a:r>
          </a:p>
        </p:txBody>
      </p:sp>
      <p:sp>
        <p:nvSpPr>
          <p:cNvPr id="7" name="Text Box 5"/>
          <p:cNvSpPr txBox="1">
            <a:spLocks noChangeArrowheads="1"/>
          </p:cNvSpPr>
          <p:nvPr/>
        </p:nvSpPr>
        <p:spPr bwMode="auto">
          <a:xfrm>
            <a:off x="304800" y="6227618"/>
            <a:ext cx="8458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Teach your children &amp; grandchildren obedience!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2 Samuel 5:23-25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20000"/>
          </a:bodyPr>
          <a:lstStyle/>
          <a:p>
            <a:pPr marL="0" indent="231775">
              <a:buNone/>
            </a:pPr>
            <a:r>
              <a:rPr lang="en-US" dirty="0" smtClean="0"/>
              <a:t>23 Therefore </a:t>
            </a:r>
            <a:r>
              <a:rPr lang="en-US" b="1" dirty="0" smtClean="0">
                <a:solidFill>
                  <a:srgbClr val="0000CC"/>
                </a:solidFill>
              </a:rPr>
              <a:t>David inquired of the Lord, </a:t>
            </a:r>
            <a:r>
              <a:rPr lang="en-US" dirty="0" smtClean="0"/>
              <a:t>and He said, "You shall not go up; circle around behind them, and come upon them in front of the mulberry trees. 24 And it shall be, when you hear the sound of marching in the tops of the mulberry trees, then you shall advance quickly. For then the Lord will go out before you to strike the camp of the Philistines." 25 And </a:t>
            </a:r>
            <a:r>
              <a:rPr lang="en-US" b="1" dirty="0" smtClean="0">
                <a:solidFill>
                  <a:srgbClr val="0000CC"/>
                </a:solidFill>
              </a:rPr>
              <a:t>David did so, as the Lord commanded him; </a:t>
            </a:r>
            <a:r>
              <a:rPr lang="en-US" dirty="0" smtClean="0"/>
              <a:t>and he drove back the Philistines from </a:t>
            </a:r>
            <a:r>
              <a:rPr lang="en-US" dirty="0" err="1" smtClean="0"/>
              <a:t>Geba</a:t>
            </a:r>
            <a:r>
              <a:rPr lang="en-US" dirty="0" smtClean="0"/>
              <a:t> as far as Gezer. </a:t>
            </a:r>
          </a:p>
          <a:p>
            <a:pPr marL="0" indent="231775">
              <a:buNone/>
            </a:pPr>
            <a:endParaRPr lang="en-US" dirty="0" smtClean="0"/>
          </a:p>
        </p:txBody>
      </p:sp>
      <p:sp>
        <p:nvSpPr>
          <p:cNvPr id="6" name="Text Box 5"/>
          <p:cNvSpPr txBox="1">
            <a:spLocks noChangeArrowheads="1"/>
          </p:cNvSpPr>
          <p:nvPr/>
        </p:nvSpPr>
        <p:spPr bwMode="auto">
          <a:xfrm>
            <a:off x="1097643" y="914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followed God’s commands</a:t>
            </a:r>
          </a:p>
        </p:txBody>
      </p:sp>
      <p:sp>
        <p:nvSpPr>
          <p:cNvPr id="7" name="Text Box 5"/>
          <p:cNvSpPr txBox="1">
            <a:spLocks noChangeArrowheads="1"/>
          </p:cNvSpPr>
          <p:nvPr/>
        </p:nvSpPr>
        <p:spPr bwMode="auto">
          <a:xfrm>
            <a:off x="1752600" y="5827693"/>
            <a:ext cx="5181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usually obeyed whatever God commanded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5106" name="Picture 2" descr="http://img4.allvoices.com/thumbs/image/609/480/90434593-to-train.jpg"/>
          <p:cNvPicPr>
            <a:picLocks noChangeAspect="1" noChangeArrowheads="1"/>
          </p:cNvPicPr>
          <p:nvPr/>
        </p:nvPicPr>
        <p:blipFill>
          <a:blip r:embed="rId2" cstate="print"/>
          <a:srcRect/>
          <a:stretch>
            <a:fillRect/>
          </a:stretch>
        </p:blipFill>
        <p:spPr bwMode="auto">
          <a:xfrm>
            <a:off x="0" y="0"/>
            <a:ext cx="9144000" cy="6906798"/>
          </a:xfrm>
          <a:prstGeom prst="rect">
            <a:avLst/>
          </a:prstGeom>
          <a:noFill/>
        </p:spPr>
      </p:pic>
      <p:sp>
        <p:nvSpPr>
          <p:cNvPr id="5" name="Text Box 5"/>
          <p:cNvSpPr txBox="1">
            <a:spLocks noChangeArrowheads="1"/>
          </p:cNvSpPr>
          <p:nvPr/>
        </p:nvSpPr>
        <p:spPr bwMode="auto">
          <a:xfrm>
            <a:off x="990600" y="533400"/>
            <a:ext cx="44196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FF00"/>
                </a:solidFill>
                <a:latin typeface="Comic Sans MS" pitchFamily="66" charset="0"/>
              </a:rPr>
              <a:t>Obedience to parents can be the basis for later obedience to God</a:t>
            </a:r>
          </a:p>
        </p:txBody>
      </p:sp>
      <p:sp>
        <p:nvSpPr>
          <p:cNvPr id="6" name="Text Box 5"/>
          <p:cNvSpPr txBox="1">
            <a:spLocks noChangeArrowheads="1"/>
          </p:cNvSpPr>
          <p:nvPr/>
        </p:nvSpPr>
        <p:spPr bwMode="auto">
          <a:xfrm>
            <a:off x="1752600" y="2819400"/>
            <a:ext cx="3200400" cy="1692771"/>
          </a:xfrm>
          <a:prstGeom prst="rect">
            <a:avLst/>
          </a:prstGeom>
          <a:noFill/>
          <a:ln w="9525">
            <a:noFill/>
            <a:miter lim="800000"/>
            <a:headEnd/>
            <a:tailEnd/>
          </a:ln>
        </p:spPr>
        <p:txBody>
          <a:bodyPr wrap="square">
            <a:spAutoFit/>
          </a:bodyPr>
          <a:lstStyle/>
          <a:p>
            <a:pPr algn="ctr">
              <a:spcBef>
                <a:spcPct val="50000"/>
              </a:spcBef>
            </a:pPr>
            <a:r>
              <a:rPr lang="en-US" sz="2800" b="1" u="sng" dirty="0" smtClean="0">
                <a:solidFill>
                  <a:srgbClr val="FFC000"/>
                </a:solidFill>
                <a:latin typeface="Comic Sans MS" pitchFamily="66" charset="0"/>
              </a:rPr>
              <a:t>“Train up a child in the way he should go”      </a:t>
            </a:r>
            <a:r>
              <a:rPr lang="en-US" sz="2000" b="1" u="sng" dirty="0" smtClean="0">
                <a:solidFill>
                  <a:srgbClr val="FFC000"/>
                </a:solidFill>
                <a:latin typeface="Comic Sans MS" pitchFamily="66" charset="0"/>
              </a:rPr>
              <a:t>(</a:t>
            </a:r>
            <a:r>
              <a:rPr lang="en-US" sz="2000" b="1" u="sng" dirty="0" err="1" smtClean="0">
                <a:solidFill>
                  <a:srgbClr val="FFC000"/>
                </a:solidFill>
                <a:latin typeface="Comic Sans MS" pitchFamily="66" charset="0"/>
              </a:rPr>
              <a:t>Prov</a:t>
            </a:r>
            <a:r>
              <a:rPr lang="en-US" sz="2000" b="1" u="sng" dirty="0" smtClean="0">
                <a:solidFill>
                  <a:srgbClr val="FFC000"/>
                </a:solidFill>
                <a:latin typeface="Comic Sans MS" pitchFamily="66" charset="0"/>
              </a:rPr>
              <a:t> 22:6)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3.gstatic.com/images?q=tbn:ANd9GcQ3IgESjcLSk3lvN3ykYzQ50NBjgE99_sGhNv66umrLY1e_ru8a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6" y="1392471"/>
            <a:ext cx="3973606" cy="26424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tbedechicago.org/wp-content/uploads/2013/03/workda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343" y="473950"/>
            <a:ext cx="4189378" cy="2802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03412"/>
            <a:ext cx="4953000" cy="1143000"/>
          </a:xfrm>
        </p:spPr>
        <p:txBody>
          <a:bodyPr>
            <a:normAutofit fontScale="90000"/>
          </a:bodyPr>
          <a:lstStyle/>
          <a:p>
            <a:r>
              <a:rPr lang="en-US" b="1" dirty="0" smtClean="0">
                <a:solidFill>
                  <a:srgbClr val="FF0000"/>
                </a:solidFill>
                <a:latin typeface="Comic Sans MS" panose="030F0702030302020204" pitchFamily="66" charset="0"/>
              </a:rPr>
              <a:t>True shepherds lead by example!</a:t>
            </a:r>
            <a:endParaRPr lang="en-US" b="1" dirty="0">
              <a:solidFill>
                <a:srgbClr val="FF0000"/>
              </a:solidFill>
              <a:latin typeface="Comic Sans MS" panose="030F0702030302020204" pitchFamily="66" charset="0"/>
            </a:endParaRPr>
          </a:p>
        </p:txBody>
      </p:sp>
      <p:pic>
        <p:nvPicPr>
          <p:cNvPr id="3078" name="Picture 6" descr="http://carriedthecross.files.wordpress.com/2008/05/witnessing-past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529" y="4113931"/>
            <a:ext cx="3380814" cy="27440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3.gstatic.com/images?q=tbn:ANd9GcT98Jz8Ds8kDUDdFM4Md_ccAZf-NtsuCsSmBK65GUoCvS1zQmG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456" y="3657600"/>
            <a:ext cx="314325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9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228600"/>
            <a:ext cx="4495800" cy="1143000"/>
          </a:xfrm>
        </p:spPr>
        <p:txBody>
          <a:bodyPr>
            <a:noAutofit/>
          </a:bodyPr>
          <a:lstStyle/>
          <a:p>
            <a:pPr eaLnBrk="1" hangingPunct="1">
              <a:lnSpc>
                <a:spcPts val="5100"/>
              </a:lnSpc>
            </a:pPr>
            <a:r>
              <a:rPr lang="en-US" sz="4800" b="1" dirty="0" smtClean="0">
                <a:solidFill>
                  <a:srgbClr val="FF0000"/>
                </a:solidFill>
              </a:rPr>
              <a:t>Kings in Practice</a:t>
            </a:r>
          </a:p>
        </p:txBody>
      </p:sp>
      <p:sp>
        <p:nvSpPr>
          <p:cNvPr id="4099" name="Rectangle 3"/>
          <p:cNvSpPr>
            <a:spLocks noGrp="1" noChangeArrowheads="1"/>
          </p:cNvSpPr>
          <p:nvPr>
            <p:ph type="body" idx="1"/>
          </p:nvPr>
        </p:nvSpPr>
        <p:spPr>
          <a:xfrm>
            <a:off x="380999" y="1524000"/>
            <a:ext cx="8562975" cy="4267200"/>
          </a:xfrm>
        </p:spPr>
        <p:txBody>
          <a:bodyPr>
            <a:normAutofit fontScale="92500" lnSpcReduction="10000"/>
          </a:bodyPr>
          <a:lstStyle/>
          <a:p>
            <a:pPr>
              <a:lnSpc>
                <a:spcPct val="90000"/>
              </a:lnSpc>
            </a:pPr>
            <a:r>
              <a:rPr lang="en-US" dirty="0" smtClean="0"/>
              <a:t>David was aware that God uses                           the smaller trials of life to help prepare us for the greater challenges ahead</a:t>
            </a:r>
          </a:p>
          <a:p>
            <a:pPr>
              <a:lnSpc>
                <a:spcPct val="90000"/>
              </a:lnSpc>
            </a:pPr>
            <a:r>
              <a:rPr lang="en-US" dirty="0" smtClean="0"/>
              <a:t>He allowed God to use the experiences of his life to teach him how to live in God’s family</a:t>
            </a:r>
          </a:p>
          <a:p>
            <a:pPr lvl="1">
              <a:lnSpc>
                <a:spcPct val="90000"/>
              </a:lnSpc>
            </a:pPr>
            <a:r>
              <a:rPr lang="en-US" dirty="0" smtClean="0"/>
              <a:t>Learned </a:t>
            </a:r>
            <a:r>
              <a:rPr lang="en-US" dirty="0"/>
              <a:t>how to shepherd God’s people by taking good care of his sheep</a:t>
            </a:r>
          </a:p>
          <a:p>
            <a:pPr>
              <a:lnSpc>
                <a:spcPct val="90000"/>
              </a:lnSpc>
            </a:pPr>
            <a:r>
              <a:rPr lang="en-US" dirty="0" smtClean="0"/>
              <a:t>Knew of God’s rejection of Saul for disobedience</a:t>
            </a:r>
          </a:p>
          <a:p>
            <a:pPr>
              <a:lnSpc>
                <a:spcPct val="90000"/>
              </a:lnSpc>
            </a:pPr>
            <a:r>
              <a:rPr lang="en-US" dirty="0" smtClean="0"/>
              <a:t>He practiced obedience to his father, Jesse, so he could learn to obey his heavenly Father.</a:t>
            </a:r>
            <a:endParaRPr lang="en-US" sz="2800" dirty="0" smtClean="0"/>
          </a:p>
        </p:txBody>
      </p:sp>
      <p:pic>
        <p:nvPicPr>
          <p:cNvPr id="95234" name="Picture 2" descr="https://encrypted-tbn1.gstatic.com/images?q=tbn:ANd9GcTDYiRJV9X3jKF-uJyI8LyW8XbLCt89Kn76j0fkBqKNqCVhSEUr"/>
          <p:cNvPicPr>
            <a:picLocks noChangeAspect="1" noChangeArrowheads="1"/>
          </p:cNvPicPr>
          <p:nvPr/>
        </p:nvPicPr>
        <p:blipFill>
          <a:blip r:embed="rId3" cstate="print"/>
          <a:srcRect/>
          <a:stretch>
            <a:fillRect/>
          </a:stretch>
        </p:blipFill>
        <p:spPr bwMode="auto">
          <a:xfrm>
            <a:off x="6477000" y="76200"/>
            <a:ext cx="2466975" cy="1847851"/>
          </a:xfrm>
          <a:prstGeom prst="rect">
            <a:avLst/>
          </a:prstGeom>
          <a:noFill/>
        </p:spPr>
      </p:pic>
      <p:sp>
        <p:nvSpPr>
          <p:cNvPr id="6" name="TextBox 5"/>
          <p:cNvSpPr txBox="1"/>
          <p:nvPr/>
        </p:nvSpPr>
        <p:spPr>
          <a:xfrm>
            <a:off x="6781800" y="1371600"/>
            <a:ext cx="1828800" cy="584775"/>
          </a:xfrm>
          <a:prstGeom prst="rect">
            <a:avLst/>
          </a:prstGeom>
          <a:noFill/>
        </p:spPr>
        <p:txBody>
          <a:bodyPr wrap="square" rtlCol="0">
            <a:spAutoFit/>
          </a:bodyPr>
          <a:lstStyle/>
          <a:p>
            <a:pPr algn="ctr"/>
            <a:r>
              <a:rPr lang="en-US" sz="1600" b="1" dirty="0" smtClean="0">
                <a:solidFill>
                  <a:srgbClr val="FFC000"/>
                </a:solidFill>
              </a:rPr>
              <a:t>Walking in the light of God’s word</a:t>
            </a:r>
            <a:endParaRPr lang="en-US" sz="1600" b="1" dirty="0">
              <a:solidFill>
                <a:srgbClr val="FFC000"/>
              </a:solidFill>
            </a:endParaRPr>
          </a:p>
        </p:txBody>
      </p:sp>
      <p:pic>
        <p:nvPicPr>
          <p:cNvPr id="95236" name="Picture 4" descr="https://encrypted-tbn0.gstatic.com/images?q=tbn:ANd9GcQAXmIvxjnDZKLlZWbaom-wwbV0JhWXOlGpJFzVGvCxdeuyM8hNGw"/>
          <p:cNvPicPr>
            <a:picLocks noChangeAspect="1" noChangeArrowheads="1"/>
          </p:cNvPicPr>
          <p:nvPr/>
        </p:nvPicPr>
        <p:blipFill>
          <a:blip r:embed="rId4" cstate="print"/>
          <a:srcRect/>
          <a:stretch>
            <a:fillRect/>
          </a:stretch>
        </p:blipFill>
        <p:spPr bwMode="auto">
          <a:xfrm>
            <a:off x="381000" y="0"/>
            <a:ext cx="1447800" cy="1390900"/>
          </a:xfrm>
          <a:prstGeom prst="rect">
            <a:avLst/>
          </a:prstGeom>
          <a:noFill/>
        </p:spPr>
      </p:pic>
      <p:sp>
        <p:nvSpPr>
          <p:cNvPr id="8" name="Text Box 5"/>
          <p:cNvSpPr txBox="1">
            <a:spLocks noChangeArrowheads="1"/>
          </p:cNvSpPr>
          <p:nvPr/>
        </p:nvSpPr>
        <p:spPr bwMode="auto">
          <a:xfrm>
            <a:off x="838200" y="5486400"/>
            <a:ext cx="7391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made some mistakes,  but he practiced righteousness</a:t>
            </a:r>
            <a:endParaRPr lang="en-US" sz="36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66914" name="Picture 2" descr="http://www.historicstpauls.ca/assets/images/Sermon%20images/Abrahams_Faith_and_Ou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 Box 5"/>
          <p:cNvSpPr txBox="1">
            <a:spLocks noChangeArrowheads="1"/>
          </p:cNvSpPr>
          <p:nvPr/>
        </p:nvSpPr>
        <p:spPr bwMode="auto">
          <a:xfrm>
            <a:off x="304800" y="0"/>
            <a:ext cx="85344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David had the faith of Abraham</a:t>
            </a:r>
          </a:p>
        </p:txBody>
      </p:sp>
      <p:sp>
        <p:nvSpPr>
          <p:cNvPr id="7" name="Text Box 5"/>
          <p:cNvSpPr txBox="1">
            <a:spLocks noChangeArrowheads="1"/>
          </p:cNvSpPr>
          <p:nvPr/>
        </p:nvSpPr>
        <p:spPr bwMode="auto">
          <a:xfrm>
            <a:off x="381000" y="6211669"/>
            <a:ext cx="85344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FF00"/>
                </a:solidFill>
                <a:latin typeface="Comic Sans MS" pitchFamily="66" charset="0"/>
              </a:rPr>
              <a:t>Believed God would do the impossible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09600"/>
            <a:ext cx="7010400" cy="914400"/>
          </a:xfrm>
        </p:spPr>
        <p:txBody>
          <a:bodyPr>
            <a:noAutofit/>
          </a:bodyPr>
          <a:lstStyle/>
          <a:p>
            <a:r>
              <a:rPr lang="en-US" sz="4800" b="1" dirty="0" smtClean="0">
                <a:solidFill>
                  <a:srgbClr val="663300"/>
                </a:solidFill>
              </a:rPr>
              <a:t>1 Samuel 17:31-37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876800"/>
          </a:xfrm>
        </p:spPr>
        <p:txBody>
          <a:bodyPr>
            <a:normAutofit fontScale="62500" lnSpcReduction="20000"/>
          </a:bodyPr>
          <a:lstStyle/>
          <a:p>
            <a:pPr marL="0" indent="231775">
              <a:buNone/>
            </a:pPr>
            <a:r>
              <a:rPr lang="en-US" dirty="0" smtClean="0"/>
              <a:t>31 Now when the words which David spoke were heard, they reported them to Saul; and he sent for him. 32 </a:t>
            </a:r>
            <a:r>
              <a:rPr lang="en-US" b="1" dirty="0" smtClean="0">
                <a:solidFill>
                  <a:srgbClr val="0000CC"/>
                </a:solidFill>
              </a:rPr>
              <a:t>Then David said to Saul, "Let no man's heart fail because of him; your servant will go and fight with this Philistine." </a:t>
            </a:r>
          </a:p>
          <a:p>
            <a:pPr marL="0" indent="231775">
              <a:buNone/>
            </a:pPr>
            <a:r>
              <a:rPr lang="en-US" dirty="0" smtClean="0"/>
              <a:t>33 And Saul said to David, "You are not able to go against this Philistine to fight with him; </a:t>
            </a:r>
            <a:r>
              <a:rPr lang="en-US" b="1" dirty="0" smtClean="0">
                <a:solidFill>
                  <a:srgbClr val="0000CC"/>
                </a:solidFill>
              </a:rPr>
              <a:t>for you are a youth, and he a man of war from his youth." </a:t>
            </a:r>
          </a:p>
          <a:p>
            <a:pPr marL="0" indent="231775">
              <a:buNone/>
            </a:pPr>
            <a:r>
              <a:rPr lang="en-US" dirty="0" smtClean="0"/>
              <a:t>34 But David said to Saul, "Your servant used to keep his father's sheep, and when a lion or a bear came and took a lamb out of the flock, 35 I went out after it and struck it, and delivered the lamb from its mouth; and when it arose against me, I caught it by its beard, and struck and killed it. 36 </a:t>
            </a:r>
            <a:r>
              <a:rPr lang="en-US" b="1" dirty="0" smtClean="0">
                <a:solidFill>
                  <a:srgbClr val="0000CC"/>
                </a:solidFill>
              </a:rPr>
              <a:t>Your servant has killed both lion and bear; and this uncircumcised Philistine will be like one of them, seeing he has defied the armies of the living God." </a:t>
            </a:r>
            <a:r>
              <a:rPr lang="en-US" dirty="0" smtClean="0"/>
              <a:t>37 Moreover David said, </a:t>
            </a:r>
            <a:r>
              <a:rPr lang="en-US" b="1" dirty="0" smtClean="0">
                <a:solidFill>
                  <a:srgbClr val="0000CC"/>
                </a:solidFill>
              </a:rPr>
              <a:t>"The Lord, who delivered me from the paw of the lion and from the paw of the bear, He will deliver me from the hand of this Philistine.“</a:t>
            </a:r>
          </a:p>
          <a:p>
            <a:pPr marL="0" indent="231775">
              <a:buNone/>
            </a:pPr>
            <a:r>
              <a:rPr lang="en-US" dirty="0" smtClean="0"/>
              <a:t>And Saul said to David, "Go, and the Lord be with you!“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David’s faith in God’s ability to save</a:t>
            </a:r>
          </a:p>
        </p:txBody>
      </p:sp>
      <p:sp>
        <p:nvSpPr>
          <p:cNvPr id="7" name="Text Box 5"/>
          <p:cNvSpPr txBox="1">
            <a:spLocks noChangeArrowheads="1"/>
          </p:cNvSpPr>
          <p:nvPr/>
        </p:nvSpPr>
        <p:spPr bwMode="auto">
          <a:xfrm>
            <a:off x="723900" y="6248400"/>
            <a:ext cx="7696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learned by experience to trust God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3276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rPr>
              <a:t>Psalm 34:7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28600">
              <a:buFont typeface="Wingdings" pitchFamily="2" charset="2"/>
              <a:buNone/>
            </a:pPr>
            <a:r>
              <a:rPr lang="en-US" dirty="0" smtClean="0">
                <a:latin typeface="Times New Roman" pitchFamily="18" charset="0"/>
              </a:rPr>
              <a:t>7  The angel of the LORD </a:t>
            </a:r>
            <a:r>
              <a:rPr lang="en-US" dirty="0" smtClean="0">
                <a:solidFill>
                  <a:srgbClr val="0000CC"/>
                </a:solidFill>
                <a:latin typeface="Times New Roman" pitchFamily="18" charset="0"/>
              </a:rPr>
              <a:t>encamps </a:t>
            </a:r>
            <a:r>
              <a:rPr lang="en-US" b="1" i="1" dirty="0" smtClean="0">
                <a:solidFill>
                  <a:srgbClr val="0000CC"/>
                </a:solidFill>
                <a:latin typeface="Times New Roman" pitchFamily="18" charset="0"/>
              </a:rPr>
              <a:t>all around those who fear Him,</a:t>
            </a:r>
            <a:r>
              <a:rPr lang="en-US" dirty="0" smtClean="0">
                <a:solidFill>
                  <a:srgbClr val="0000CC"/>
                </a:solidFill>
                <a:latin typeface="Times New Roman" pitchFamily="18" charset="0"/>
              </a:rPr>
              <a:t> and </a:t>
            </a:r>
            <a:r>
              <a:rPr lang="en-US" b="1" i="1" dirty="0" smtClean="0">
                <a:solidFill>
                  <a:srgbClr val="0000CC"/>
                </a:solidFill>
                <a:latin typeface="Times New Roman" pitchFamily="18" charset="0"/>
              </a:rPr>
              <a:t>delivers them.</a:t>
            </a:r>
            <a:endParaRPr lang="en-US" b="1" i="1" dirty="0">
              <a:solidFill>
                <a:srgbClr val="0000CC"/>
              </a:solidFill>
              <a:latin typeface="Times New Roman" pitchFamily="18" charset="0"/>
            </a:endParaRP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felt God’s presence</a:t>
            </a:r>
          </a:p>
        </p:txBody>
      </p:sp>
      <p:sp>
        <p:nvSpPr>
          <p:cNvPr id="7" name="Text Box 5"/>
          <p:cNvSpPr txBox="1">
            <a:spLocks noChangeArrowheads="1"/>
          </p:cNvSpPr>
          <p:nvPr/>
        </p:nvSpPr>
        <p:spPr bwMode="auto">
          <a:xfrm>
            <a:off x="381000" y="3657600"/>
            <a:ext cx="8305800" cy="3539430"/>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00B050"/>
                </a:solidFill>
                <a:latin typeface="Comic Sans MS" pitchFamily="66" charset="0"/>
              </a:rPr>
              <a:t>Note the context:  David was scared and came up with a plan. Act like an insane person before </a:t>
            </a:r>
            <a:r>
              <a:rPr lang="en-US" sz="2600" b="1" dirty="0" err="1" smtClean="0">
                <a:solidFill>
                  <a:srgbClr val="00B050"/>
                </a:solidFill>
                <a:latin typeface="Comic Sans MS" pitchFamily="66" charset="0"/>
              </a:rPr>
              <a:t>Achish</a:t>
            </a:r>
            <a:r>
              <a:rPr lang="en-US" sz="2600" b="1" dirty="0" smtClean="0">
                <a:solidFill>
                  <a:srgbClr val="00B050"/>
                </a:solidFill>
                <a:latin typeface="Comic Sans MS" pitchFamily="66" charset="0"/>
              </a:rPr>
              <a:t> so he would let him live.  On the surface it looked like David was just scheming his way through the problem. David did act, but in his own mind, he was fully aware of God’s angel helping him through the situation.</a:t>
            </a:r>
          </a:p>
          <a:p>
            <a:pPr algn="ctr">
              <a:spcBef>
                <a:spcPct val="50000"/>
              </a:spcBef>
            </a:pPr>
            <a:endParaRPr lang="en-US" sz="2800" b="1" dirty="0" smtClean="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2wCEAAkGBxQTEhUUExQVFhUXFxgXGBgYGB8fHBoYHB8dHBccGhwcHCggGhwlHBwXJDEhJSkrLi4uGB8zODMsNygtLiwBCgoKDg0OGxAQGzEkICQtLzQsLywwLCw0LDQ0LCwsLCwsLywsLCwsLCwsLCwsLCwsLCwsLCwsLCwsLCwsLCwsLP/AABEIAPwAsAMBIgACEQEDEQH/xAAcAAACAgMBAQAAAAAAAAAAAAAFBgQHAAIDAQj/xABKEAABAwIEAwUDBgsHBAEFAAABAgMRAAQFEiExBkFRBxMiYXEygZEUQnKhsbIIFSMzNDVSc8HR8CRDYoKSk+EXU4PCdBYl0uLx/8QAGgEAAgMBAQAAAAAAAAAAAAAAAwQAAQIFBv/EADMRAAICAQMCAwcBCAMAAAAAAAECAAMRBBIhMUETIlEFFDJhgZGhcSNCUrHB0fDxM0Ph/9oADAMBAAIRAxEAPwCu6ysrKfndmVlS8Owt59SEtNqUXCUpMHKSN/FtoNTrpU7G+HHLfuznbeDhUlJZJV40xmRESSJG29TcAcZlbhnGYGr2imGcOXT6lJbZXKIz5xkCZ2zFUQT0qBd2q2lqbcSUrQcqkncGtgjpNAgnGZyrKysitTUysrYJrbLUknOsiuoTWZakvE5VJsL5xlRU2cqoiYnT31plrMlZZQwwZRUEYMdsJun1pUXnH2x4SgptypKkn2tQNOUHzra6vHe6BacuFuaaFiEnkqDHodazhC4uXypsXDgQ0luECIKc0EajSEg1vjDt5bJQhp12UpUXVCAnMSCAnTXKNzrvXm9lW7EEaB4m3av+fSd+GMRccYC1guHOsaQDA25GjAeOUEsqnmA5Pv1b20Vpv4aEdnluldvlMjxqgAxIkBQ+FMy7J0khJcUE+esEERHoVChWrULGBH2nEuQB28veKOLYmtFyhGcttlsKVCQojXcdamN3CVKAFy/tP5nUjNvGXQZZ111I6UH4jZKrxCEiVFsJA8yqAKesJ4RvR3YcusrQGyB4kxsASNvOihBtXCg8TqU00e7I7kA8/X8GIOO48pH6O8tQB1K0pncxplEeGD76UHXCpRUdyST6nemrj+zDT7ic5XJCsxidesUp11vZ6rs3AYjhprTGwdRNCsdae8I4cYZyl8B94tB4tk5WWWyJBdO6yeSRA5VwV2nYhHtt/wC2Kdri6+WP2/evsm2hBQkLGa4eiQlSQZEKB0Og99b1DWBeBAFjnzjA/WR7W9fetlp70NpVAfcIhDCI8LLSBusg6x1FELm6aaZaYseTeYOgArJc0SlEj21kEk8gml1hp7uQ64ttmbpxa0vKLaisiCASnkmdtday2vm23HHU3lklK0htKxmJbAGWG0b7aZjy1pBQ55AM26JkjI47ds/P+kmLHypDbVw+S01HeKKtMqT4lrPzlLVKUJ5BJNAMd4YU/cuvKu7UBxZJ1VKZ0SnJGYmIEUUw9Bi2ZauLIuNO5+7zyFKOiFKMflFb6DbSp2L2q0Psotnu9eAcQPyenfKMvLzzCd99Y2rSPZVzjrJ5S2Fb1/zp3ix/9BHRXyxgtElOYIWVZx8wN7qVryOlNX4pt7e2aStbBtVNLDrndjvFvawUSSoKG8TplqFdWS0ONt27ycwaW1ISciANX194Tr5qA30qIXWVIIF4ybctJaJUkhxCQZWlprcZuvPnRDddYOBKKg4y34/86+kW+KsFRauNpbU4Q42HMrgAcRrAC8umu4oNHr8KdbjtIu86i0UobnwJKASE7AE8zEVyPaXff9xv/QK6KmwAZEim0D4fzE+K9j+opv8A+pd9/wBxH+2K2HaRfH+8R/oFay/p+Ze63+EfeJ39bVkf1FOf/Ua//bR/tivFdo99+2j/AECpl/T8y91v8P5gfh/iJFlncTLj6/AlsTlQN8yyNyeQG0HrUTE+J3XzDiu7BgZAMoPQTz9Jonh3Gj7AyshlsdEtAV2vO0G7cSUrLK0nQpU2kj6653uHfvJ4lofftE7cL4o0xahTiwjxrjqdthzo3h/aNb5ld4laAY/KKT4TG0jdOtKVtxU8hQWhtkKCQgHu06JT7I15DpRL/qNf7Zm/9AobezgzFj3iB0zl2b1+cj8SXyflKHUrTHdhQWDoDmnQ0YZ7XXMuVTRc0jOg5Z+o/VSy5xI6ZJZt9VhZHdpjOBGaOsTRRHaJfJEBTYHQNitroTgA+n6RlFYVLWVBx3i7i2JC4zLKgpSlSR08o3AAoUKbHuNrpTiXSGS4icq+6GYTvrUr/qVf/tt/7Ypuipql2iMWW2vg7R94kVLwe1S5cMtqHhW6hKo0MFQBg8jUcJojw+P7Zbfv2vvCmW6SP8Jj3xK3hCLhTF0q+W4zCfE4pQAVqMpKtj/ChyUYAfm3f+o/zpP7a/1vceiPuivezXgRvElFK3VtwFGUgHaI39TXODN6zjLa3rH/AATD8JD7b1tcPMONqzJ75MoJgiDI2IPWveJLu6wxaFssNpYKvzqVqc7wHXIpShLaTJMDfqarbjLAbjB7oNd6VpUnO2uICkzGqSTBB3qwey7ilN4hVncJBQ4ChSTsFEGCnpP2xWgQTk8wiXHPPPyi/f8AEudotMtJYbUAFwtS1LSNQkqUBCJk5QKChwVY2PcDYZhyELu3rlYWooTljUgE/NTpoDqTQppeAK0CLn1zf/tR1trUYURwausdMxRKqdLLAcMbsba5vC8FvkgZFGCoSduWgro5wFa3KScPulZ4nunh7XkFaEfXXfHcLtfxTYsYkq4YyuLA7tIJzgKkKkHSJM+VS23I8sxfqAyjYecyPb4bgayEpN0SfM0J45wJqyu+5ZzZO7SrxGTJmdfdXmEYJgzbiVNXV+FSPmIg6jQ+Dam7jvhF+9xFS0qS0yhlGd5fsj2pA1Eke4CaxVYc5YwdNxD5c8SsyoVzWoGB1IHxNOCLHAmtF3L1yrmUaJnyIgfWals4dgbpAQbhskgAgk+InQRrzo3vCxk6xOwMk45w7g1q8WXTchwJSsgKJEKmNfca6YLwtg9y4ENfKZPVRA61x7UcMwt6+Ju3rtt5LSBlaSkpy65TJSdd/hUjsyw3D2bgC0fu1kycrqUhMxvISDMTSviN6zn+LZjqZXd4hLbrqBshxaRPRKiBNcisU8YgzgZeezm7Cw64HBrAXmOb3TNY9Y4C2gOKVcElWVLZUcyuZMaeHzJimRqFxHxrFx0MRgsV7FPTOA4PdaMuv26uRVqn3zI+sUucT8Lv2Ckh2Ftr9h1Psq8j0PlNbW1W4ha9QjnHeBimtctdYrIosNI4TU/AR/a7b9+194VEy1PwIf2u2/ftfeFZboZl/hMhdtf63uPRH3RTV2D3jbRUt1aW0+MZlkAcuZpV7a/1vceiPuil2ysHTbLdQs5ArxJjTSNSa5onCWOPblxOze3jYt1BaGWykrGylEyY6gQK79hODLdvC4AcjWVSjyB1yj1J5dBSLw4GC8BcglJI+cRrOoJ3E9a+sOEkWqLVItUJbaEykcj87N1PnU+croMwT2lcFfjRlpsvBkNuFwqyZpGUiPaEb71R3GXA9jaNqUxibbzqN2sm/opKiAfI1t2k9pD2IOqbaJTapJSlA/vP8S+s8k7ChNtwbdu2j90YSwwkkkmAojdKEjeOZ2qpAJ5wJjjjT6EZjlJ8OvsqGxFWZ293ne4bZOftOyfXIZ+uqb4c/SWfpirZ7Zh/9ow/94fuqrXaWeVlbcEfnz6D7wqyPwisdc71i0SSGsnerHJaphM9QmDp1NV5wAibiPIfaKvfta7PTiTaHGVBNw0CAFbOJOuUnkQdQfM9dIegkPwifPvDOAqvXcneJQSpKcyzoM3M+Q6VfvAfZSjD3g6t8P5RKB3eTKs6FR8Sp026a189PM3Fi8pDiFNODRSFjcfYR5irT7Nu0xwKDThKkj5pMwOqCdfcagGZYGRx1gX8IP8AWg/cI+1VEewU/lh9NX3aG9v7gViSVDUG3bIPkZip/YOf7Qgf4l/dqCUveIXHf6xvP/kOfeNGOD+BLnFCAlxKUpQCVrkhIJISABqSYPpQfjv9Y3n/AMh37xq7uwdEMuHqhr6s1UBxIOhlJY5hlxhd2thSwFojVJ8KgdQYq5uAcQTiVku1d1DiDH+BaeY9+vuqvO3X9bOfu2/spn7APbH/AJPsFWstTFJpJAg7jQ+o0NbgV0dHjc+mv7xrwCumJ3xyJwAqdgY/tdt+/a+8KiRUzBlBNywpRhKXm1EnYAKBJNU3SZf4TB/bX+t7j0R90U2dgCErLiFgFKg4CCNCCBIPWpfGvB9jf3jlz+NWm8+Xwd3miBG/eCfhRDs9wSywx4ufjRp1JSoZMgTqY1nOem1c4A+k4QRvSVD2gcPfIL963HsA5m5/7atU/Db3VY/Yvj6nEOWqle2gtz5lJyH7RRXtb4esbt23u3b9NulxsoQe6zhwJMyCFCPaFK/DeFYdZvJdbxlJhSSU/JzqAZie809fOsg+spZWZZUw/ldSQptyFpPIpOoq1cV4/YTg7lklClLcSUpUkjLCjJKtZnyjWmPi3BcIxhfet3QZf2K0pkK6Z0mJjrINRsA7DWMrinbvvgpBDeRGVKVHZR8ZKo08OlTtJ0GCJS/Dv6S19IVbXbL+qMP/AHn/AKqqVbdgpbUFpxCFJ1B+T8/92mvins4Ve2VtaruQksKzd4Gvb0I9nvPDv1NTPErPGJRHZ3+kn6P8RX0txjxexhzaFvSS4rKhCYk/tHUxAG58x1qv8I7EVW7gcRf6iJBt9wDMfndKN9oPZYMTe743bjZCQlKCgKQkeQlJEnU61CeJCRgSsO2DjtjEQyhpgpU0okuLKcxBEZRlJ8M66nkKSuGEq79BSCTOVIG6lHQJHnVsMfg/GfHfDL/hY1+tzSrC4N7ObPDznbSpx6I71wgkdcoAhPuqpAcHMpLtuYLd6yhXtJtWkn1EzRbsI/SEfSc+7T92g9lX4zuhcfKu68CUZe6zbTrOcdelbcCdl6sOfS58r71IzeDucupETmzn7KsGWDKD48/WN5+/d+8avLsKH9nV9Bv/ANqG8Q9iIfffuDelAcWtwp7icsmYnvNY9KMdnyrPDkLQrEmXpygeHIUhM6HxGTJ8qtekigkHEqvt1/Wzn7tv7KZ/wf8A2/8AcqbxzwlY4jdqufxq01mSlOTu80ZRG+cfZU7s/wAFs8Ndz/jRp1EEZO7CdTzzZz8Iqwp9JYRh2iA4PGv6a/vGvBW7o8a42K1EeYkxXkV0RO+vQTjFbAVlbVcueBNY4NK3ArVwaVJIU7Wv1Xg/0HPsbqu+HsLFw73ZVlmNYmCSANOe9WJ2tfqvB/oOfY3VdYBifyd3vIJ9OoMiuafiM8+2N5z6xl4/4Afwgtr74OIcJCVoBQQoawUyY08zsaNdlnHb6LhLThKgqNeo5g9TrofKk/jHi+4xFaVPuZgiciQMqUzvCRzMDUnlTx2JcLIXcIuXXEaCUInUq6e6siUJaXGvaI1hz6GXWlqzozpUFJA0MEGedRsE7VLV/OSC02hJUtxSgQI5aakmq7/CR/S7b9yr71VfhTDrhLbWY5olI5nZIjrNVKGJ9K8P9p7N5chhhlzKTHeLKU+/JqfjFBrvtut0LWgW6/CpSTmcSmSkkGBr0rl2cdlD1k63cPXACgQospRI56FZO+vIUP4k4JwK1cWbq5dU8tSllCVSsFRJ0QhOm/OpJxGDCe2O2dVCmlI8wtKvq0NWHY3qHkBbagpJ2P8APpXxzxBbsN3Ck2q3FtaFCnAAv0MdOulXb2DY2txCm1mdD8U7H4Gr6y8AiTXe2thKlJVbrCkKUgjvEbpJB90g13v+2W2baQruVlxZP5POAAj9orgjXkBJr584h/S7j9+798069nPZn+Mkla3i0hAEwnMSVTAEmAIEk+YqpXGOktzh/tWtbg5VJLZPPMFD3xBHwrn2lcJt3DJvGAA6hOZRTs6jnMbkDUGvnzinBF4feOW5XmU0RCwIkESDEmNDtNXj2N8QquLZbTmsIJ/gr4yK2pwciErbady9pXDZkVtFcbT2R6V2rpTvTKysrBUlznWwFeVuKkqZWrm1bVq5tUkhPtb/AFXg/wBBz7G6S+AUA3aAQDqnQ/SE06drf6rwf6Dn2N0jcF3aWrlK1mAIPwIMetc396cD/sP6y7O2vgm2XZuXbbaWnmfESgABaZghQGhPMHeqR4QxZTD6QCcq1AEfYR5069qXaib5v5MwgtsyCsqIK1wdBCdEp57maXuzXBRcvuJVEobzp+kFCKE9grXe3QSq1JYCHe2+8Ly7FatzbqBPUhZBNQexhAN+jyWj/wBqk9swSDYpSZi3UFdc2c5gRy1rh2Kfp6Ppo+xVbVg3I6SYwxEtPts43csGW2bc5Xnwo5xuhCYBI/xEmAeUGqH4dwV+/e7prVS1RqTBJkkqO+0kkzVofhDWBdDF234kNlxh0j5ipBTPqcw+HWgnZAHGELugmQHISNs2njE9NhNDssWtdzS6qy7bRE3jjhn8XXRti53hShKioJyiVCYAk6DrVkfg9/nFei/4VXXH3ERv71y4LYbmEhEzATpqYGvuqxfwfPzh/wA/2CiCZHeVRxF+lXH75375q/uwT9Gd/wDF9iqoDiL9KuP3zv3zV/8AYL+jO/8Ai+xVQdJB0Mqjto/W9z/k+6Kcvwfh+eP+Bf2ik3to/W9z/k+6KdPwftnvor/hVrIsVLX2RXauVr7IrrXTnoR0mVgrKwVJc8ivaysqSTZCZ0rncIVEDfzrap6AFpnnzqjBucQtib+HXlraM3SrpJtkFMNJTBKokyQZ9kUJa4UwRRgO38+iP/xqI6yU+laNO5VA9DQTQp5ix0dbZIhdPCmCt6kXznkSkfWAKbuAnLZZdbtbNFu2gJlWbM4smYzGNhG0mld1udaeOzayysuLj21/UkR9s1zfaKKNOR3PEXVK1Ge8D8Z8Ks3BHepJgzKTCo5wYMTQnBsPwrDrhDyF3wUgzlUElJ0I1gajWrFxhmZpUxHBg6MqhPnzrg6HXeA2x+V/lGPCrtGW6zlh2KFdw/3bYdZulkqZcGigRud8pj+FFcRsGmGkstJCEJkJSOQojwzgYt0Fa4KyI9B0qPeWq31eEaDmdB/XpRfaOrW5wE6CYpUK+fSJV/w7hr+U3KX21pBH5DKEqEk5lSPak1O4YVhmGOd6yu9OhBSvKUmfKBrR5zBGU/nFFZ6DQfzqDcNsp9hpPvEn66NV7URUClSTLOlR3JHQxOusHwR1xayb/MtZUYyxKjJ5edOvBuK2GHIWlk3akrKT+UCTGUEACI01oZiBAREAFXly50AvHYBPSuto7BqE37cfWYfS1htok7idjB7y5XcPG9C1xISEgaAARIqbwjf4Xh6lqYVeHMgpyuBJTrz0A1pIC6ksMlXpT/u6CF9zqEj26FDQ7cq7KEVKcAQNN6iUYRpDmZXorysFXNz0CvK9BipbWVehEGqJmWbEh11tbjIqeXOurtkeR+NP/BPDVktOfN3zg9pKhGQ/Q/jS2p1S0puIzBWWpt5izb4W49+aQVeg0+O1TkcArOq1pR5DWrLum4TCQAByAoK49XmNT7Z1GdqcQNTnHEX08LlIADgMeR1ovhmJqtEJbcalsfPSftFdE3BkCKM21jIlXw5Uh75qLThjmW+wDzCcLq7Dg/JpKp57D4moSLd6ZHdp9xV/KmAIAqNcLAoTp+8YJbOwEDu/KP221DplI/jUe6xZ4CFoAHVB/hUvG7J3L3japEap8qHsO5061khl6xhNrDPEHuXWbY1GVXe7t9dNDUQL60QY7RpQMcSJibsn0EfzpaxNRVCUiSad7S0aUPGmffFSPxbajUN6+p/nXd03tamisJtPH6RYoQ5MRLLC+atfs/5qY+sJFF8YebHhQhKaUL66zGBsPrrtaW86hd+MD5ytjFuTPVO5jNZXJpJOwJqY3aKO+lN9IfcBOFeiuzqUp03NcAaksHMyvM0V2NsrpXNTCulTMrcISsbwK8Kt/tojbKW0sLbUUqGxH9ailtVm4E58issxmAMSN9eVEsLxT5qv/wC0FwpBiltfdJbXD+OpuUFKvC4B4k9fNPl9lcL5uCRSfYZ8yVNBRUNoE/HypnuW3lpKnCllIEkDxKMchyFeP9p6dFs/Znj+UxSMdeIQwS1BJUeWgqdjN4WmipPtHRPrW2HM920hPOBPrzoPxXcwEeU/Gl0wi/OZA8Sz5T3h9ayTnVJNdMcf7sTQbinH7e3SwguBLhSFpgbeaiNgaJcSAu2zbqRMwYFZNLbckQgILg+sl214WihLojONOgnYHpXG5sggmBANI/GHE1y7ffJrZrOEhPhAlSiQCTPzQJ3qz+7lCSvRWUZh5xr9dbs0zBM9u0xvAOfvFK8boNcIg0y3iZUSBpyoFfIil6zH6mnBpWleXD+USTXrY1HmPrrlfWilbbdPs9aZpVWsAY4E25wMxfugpc6xPOubGFpHKfWnDDOGFuakhA8xJ+H86MXGB2duEd8VrUtQShI3UrySnWOvSvU+/wBCfs0Ocek5rXNEBSEp3itWrV54wy2oj9qIT8TpVjrvMPZWlCO6zqUpMhOaCnfMrl60Au+L1urQhhrxKWQAs7pEEEAezMzrtFAfX3N/xV/VuBN1ZPOJCw/hRpqF3bkkgkNInxRqrXdUeUUH4vdSbpSUAJQ2EoSAIAgSdPU018JOhxYeWolTTKiuTPjWo5iOQEI0Aqvnny4tSzutRUfeZqaBrbNQzWNnaPpk+n2h0yWOZu1eEb6iiFu8hVBV1zJiuyVzLeoNLF4PxAMOlKj+TcgK6A8j9cU9Xli2BmDaJ+iP5VR1piKhoQSPLerG4U4pCkhl0wYhCjz/AMJ864PtXREg2r9f7xRq3U5k66xUplKRHppUB5bi0FRnLpr6kbUwWmEpcUVrHhnQdfXyqPxOuEKSOleb2lQDDI67toEPzEVwu2mXICwFAVvYvBxtKhspIP1UrcRqU26ClRE70YsyjiL1V7mxnBnLijg+0uXG3FBSSnKlQB0WgfNI5c9RR9WMstICUAAJGUJGwA2FccKte8Eleau7nDzSjJk1FsvcfKaIrBw0B4LfDv3XEtpBWBmVGpA2BPlRS+vTGoJ8hufSpicObaTOiU9TQp27DhytezMFXXySP40vYH79IQFWbKiSsCZUttSl7kmB0FAcfRCiKZ7bDFxq4pAiMqOnmf5UNxbB2ANVrCupVP20XZtUE8SVWDxMwRg9qktuOL2b29TUG7xBaEtJbQA44FnvFbJSmToOZgfZUllZI+TJIOdYOYc+sjyFb4tZqduu7b0DVspIJGgU5oPqFGoCb8uOMRhid3MCr4vdc8KCGkaZlDcAp11PPRXwohcKdIsg0pS7tphwrSZJCHEyCpR+dIEczUmxwmyYQULm4OdKyEiYUkQBpoBvoTzqVifGi0HwMITPNSpPlokAfXXVrsqLhNOv34z/AFi788qIHPDDzsAN9033DYSV6HMlJGUgag5lKJPpUlrCGrcKVcOiVoyn5vOVZIObXQegoJinGb6t3Y8kAD69/rpXfxFSiTsTudyffTfuOpt4d9q+g6/eETcRzHbGeLEBsssICEZcpURBIiISkbaczSgp/oAKhINdk10tNpa9Ou1P9wq1gQimwTXduxT0FCO+UNia6IxFQ86MQYJ0s7GHEWVSW8Pn30DZxaTEH3a0Vs74hSTrooH66E4YCKulg6x+xULtltKlSmgkIIk6Eb/HrXPE2S6tAbOZLg0PTrPpTHfthaCCJSd6AWTnyRK58WZQDY+2a8S+0vgwlbnbkdRJK7ZLbYaBJCdJJ1oDiDZQpKpKkgzCjPwNFTeKUohxJQr7ai4r7NK7m34MNXkHmTHraUB1s7iQRoa4OvXGZsJdXlcB3OxTuJj0rpw4/DAB2k/CaI2jYVKRuDmT67fWK2jFW2gzDHaTkZxAdwg/Ji4slS1qIGYzAGgiieDMgPBA/u2wfef6Na3VsohKSkpQhWZRPxgda04dfm4cJ+eNPca2vLjdIxzWcQ3iFxkSTSbcNuvqkCE/tK0SPfz91c+MeK1trWhsIhI0UdZI9oR1H1VWlzjC1aKUfErOpSSdOoSOomnl0j2NuYwVVgrHHWXDaWaG1laYWEohIG5VzOvWo10hSpLp3/u0nwj6R3V9Q8qqf8fXCChSCoDNuT7xPUD+NWDb4sXmW1nc5h6wYB+2hajTPX5hC1NvbEluODQDQcgNPqoFjTeZQHSiDbnM0JdvBJPnTPsmktfu9Ie4lE4gp3DUn5vwqK5hY5EijTD3eLS22My1GEpGpJrpxBZu2eTv0Zc85YIIMbjTnqK9WGOcRVbHzjvFw2Kh0NZ3ZHI13Vic7J+NaG7UelEGY0pfvOGQk6CalMYaTv8AAfzrxWIoQSABp5x8a2GNeQHvrBeCe1jwBCdrYAeVEGm0CgCsZTEzp1ruq7UG+8UClB0GYwVfRG5Gm9DfgZYxd63PLGW1guIB23TrJT4T6j/ilvHsVQ0cy9RyB29TQ/hK9Qjx9+PGI7vKZJ1gTsFCgnaClakpcRqEghY6A+yY6amemleVu0y+84B4PT+00nlUmeYjxs+o5krlCddOY09nqKgWfEzuYDPKFKV7XiV5yDy99LbZaCDm0KQIPU8jqdBMDatbF8pOVIzqI8STHuPlT3gJjpA7zLa4e4gQUhlcIWNuWYnWI5GPtFMjUnVKsqutU58s1HepMkSgiNByB8xrr0qwMAxjvWzIKXG4SsHpyOm9crWaQIfESHRt3Bh/ExclPiUnLzjn60um7WiVjTICRHXYCp7+IKjXalziS7PyeCQnvFRyEJG/n5TQqhvsEOAUrOYuXb5GYOeNbkEnNrAkknzmBPl5UuXi8y/EhQUSCnyA2mKJi2UoreQsNokpSAJJ8ieQ+2orjThXKFAIAAJVOhNd5cCIGc7l5xzIrKAVaADeVGE+EbTVjNsBtKGwZCEhM9SNz8ZpS4Ssld+XDqG066/PPsfxPuotiGNpbVCmypI0BCokj2hsRIGtLXr4rCsHA7xihhWN5hJ9yRlkD7TQ962H/FF8MYZukocQ6ATt3iZKVdCRt6xT/wAPcPNMwtWVx39qNE/RH8a6OkNNSbazn1grr3zuMXeF8Iaw1ld3cCHVgBKeaU9AP2lc/ICkTjTiN28WkrRkQiciQZ33JPWAOVO/aRcFT7besBOYCNyo6/UBQ/h/g1V0guKX3bYMDwyVHnoSNBTqMo8zdZVTgHxH6yuUV3TRfHcANu8pokEp5jYg6gxyoUWyN6aDA9J0UcMMiHXeGtYQ4TO2ZMfx0rez4bSFflFBZ/ZToB6nnR2+Uk5xmj2c3L/L1r3hbC+9uUoccztwpWkpJywMsV5RdbqbBs3dYNn2jJkNq/Yt1gpabmAPZBI6QSNKDYjhb1y6h1x0RmC1OTJSEDwpAOm5PlVg8T8BtuoJtiUODXKTKVeWvsnzpAu75TLC2lZkrIUlSI5gTB6aa+dbKWoQCc/mLeIlgyJOBbGqUZUuLzx1Me1Nd0vAqTJ5Zddj1BHMetV+xj62skRly6id09Y6+fOKeMOuUBoLmS54hOuVP8z/AApa6lk5ha7A3EWsfwj5PmdQAW1qAII9gn5p/wAJnQ+6goS6oJ7tCY1G+pA5ddKf3bjIkd8nwHQZgcpHTXcenSlPHcOU0pISr8m4fAqJJ2JSTPtAfEa03p7Sww3WBtrxyOk1Zt2FEqcQSD4s0kKgcgKn8O35QpDmYqOwgaFB3zHc0s/Ke7cKgSYI2MR126n7Kl2lx3hXqEiUyMsQZ0UI33E0ZkyMGCDcy4rDDu/VI/NCDP7U7D+dAO0L8ktuCAYgacidQNdtprfh3En0olAkoUEgk6KSr3awQRJ11rh2gKzqD6gMhbCcpOygSN+YEzy5Vy6atl+Mxh3ZhntERawnvCFQT4QNYlJ1M9TPuqG2SqZc1EqEbkD1mNK43C0OKaUfZUkpKRyVH2z9tZg9gpbzbWee8UEk7R/Qn4V2MYEVzzH7hu1CWE5yQXZcJO8RCAfQa/5qH43gjo7pLRDhnu4IIVLhATzgxpr50y3TAUjvB4QhUDTWNkjXYRHKubbwSUEElWYOTP7OvTWK5S3kWFo61eV2+kFo4TvLB3K5q0tOq0aoB6HzG3vp14GuSoKSlWsjnsP6+yjquIGHWFKfACCPEDz6xQHhv5A89No64lyCQlQ0UOZHONedO7Q1gsTmKbjsKPGLGsEcuHEePK2lMKPOZ1gelb4ni7bDfdNgqKExlTqQOU+tBuMeIV2zIbmHFmJnWDzT1VMVUp4me3SokZhmJJOYkR4p1Oxoj5Uk19T6zCDcBv6CMOJ95dOKWlJDhGbQk+ECAmPhBpfK1TBmRuDy9RRXDMbkKWmEyBmI5EGm6/xOyeYHyhGd3L7SICh5lXT40TRa015S2PCzbjAyIEtLhJE92CqcxJPwE8q5XD9zmCWErWFK9tJJWFTI2EhO9e3aMhnUaSARG++9TMBxrujmbAObQHXrtXHQ7W56TTjI4jlwje3jiii4bOUJ/OKGUz/7TRHFMMtVOIcfSgrkAE6ZiNpHzo86X3uKO4lbigE7EdD0HWk88WtXT61LzAKGVsKPPfQD4V0fGAryvm/WI+ES/PEsPi3ALW8b7t1ISoew4kAKR6dR5UF4Y4HWh5pThbLDQ0TJJMezMjkdaBIxF32c56CATB/rlRZy4X3YTKiqOR/55UB9WjcsvSFXTuvAPWOOMOsvpWy6kLQdwf4dD6VXnEVlatww0hwsqEKGqgDyKCZiNa3v3VpQnKoklQE9D0jnrW+J2byFpCpRAGqp1JMiOp3rD6o2Lwv1mq6BWeT9JVOLYUWrgtqJVspBBjMDsf65ioynVqLiUj2z0iCInTrOlWRf4ey+mCr8ognKvL13ET7JI9xFQmuHm82bOVLUJ9kAe+dT9VMLq12+brMGg54kjgd11tlalkmEwB5zprRbEbRN5bZVKShSZKcx0IPn/CoabVatAoFEaEmAPKOvpUnCB4ypaRCBlRJ0KzzjmIpF2JfxBxDhQF2yvsT4Y7pSW/Cc0AZdQZ5zyjTU9aK4dhZsgXLhbXyjKQyhKs2pEZlkaJABPxp34hZC7cKSlIUnYgfNHLShlpwjd3qEXLQaSjIEALJlwA6nbQfyp2m5rhiLuipzBFviuZC4BTsDJkT6869+XpSZM+HpufICjPD/AGfXned26hLLSVSVEg6cwjr6mKN8cpYt1tNtZUHLJ5mZEGd5P8KFbRtBbHEKlwYhe8Vb5FwtsJVlbzAmFK9lJ2BAGvU9THSuvDGH/JlKeQ7ORMK8HtA8kmfIb1l5cJAzrPhnLMfE+6uNviiULMJ0WVBImdBsT1JoYa0rleJsqmcGNF1epu2iy+gKT7QUdFIPkeR2qNwz2cpcdW+/KbdRCm2gdVjkVEeymOW5oW5eFxJgAE7jaepHSmjhXHFhrulkKygAFJ5a1vT24Ymwwd9fl8gjM5fWlqjIlLaEx7KUDUegGtV3xBdMOuFxllKRAKiR01mNkzUriOzdedUtsgJgBMnUadPXnSJxA063CHIAiZBnMeZUZk/Ab0ZrPFO0HiDRBWM940XGKGes7zv/AMCozuJrA068uVT7O7UkwkJAg6ZRr61u0sJJISnrEaTryrmjHpHeYu4ozcOIBQ0tZzTHWPX7aB4hg7zbQUtE67JgwT7O3smnzEFlUkkyf6+FQLN9SQqDyJpmvUFRwOIN6gxzNuDbvPbpkk5ipJPnpH1R661JvsVQwjxrOqgmSNI18QPP0oXeYitpsrTEgjcaa6belK97drWvxnNmgmQNI0AA2AFXXQtjFj0mXsKDEbMOxZSznb0UnVIKtSEnczp0NW5c4oy6kBWVYISSkmQCRIjz/lXzxauqkyScsgfHnTnwy+rKsSYIJ99GZvAztHBgynigEyzEt2pBR3LWUbiBpPnypM4pwtppUsuSVDwokadZVzr3AJ7xUqJ31J1oPw5aJezZ5MOhPTQzI+qhWW+IPhAmq6ihzmckC4KChLZGuWR16HqP8VF7LA2W2krOZZV3YWMyozS2DtsPFIJ01NHrK1ShKkJEDIfX3nnSOy4SVT1+M7zUrvA4YSNWW5BjPaMJUmSSQpeUoJjw58h21HtJj0qfw6s/JWlKlKUkNmAQUBSwE+KZSAnMT9ITvScbglOaBIVGg5Rzo9hiAtCyeo0G0RNbXUivkLMNQWHJh169WJZy+MtLcDcf3gmEhPPTxZfIUKxJghN4oNJWkBtH5sKKHVIBeM6lKUJ5bAqoXjq4gAARBHqRJNLKJS85BMCTE6TvqNq2uq3g5Er3fbjBha1wQuqy3CCju1hKUTqDlWpRI6ylETyFdLPhxIaWrMSQ2gpUZ0JKwswNANE6esUFs7lRWQSYMEjkT59dzR21cPdzuS4E69N6ybgoxib8NjzmdsNw9A7ofnMyMxiCZ7xKJG8BKVSR1Brdm3yqOmQlLYVuBmUUhRAO2ihtzFQnGwcwjTJy06/Uan8PN50gqJOnX4Vg2pt+GX4bZ6yWLJSm5TuICUmTrmMzHKIE6azzqDiWHtOQtaUrSCstynYZkJ1Oy5CvcRQLF31d6RJgRzPPXXXXXWpC7hZCUFRyAEhI0EnXXrsN61vrxwMTIR89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mentalfloss.com/blogs/wp-content/uploads/2011/07/Raisin-B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 y="2015331"/>
            <a:ext cx="2936510" cy="42045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data:image/jpeg;base64,/9j/4AAQSkZJRgABAQAAAQABAAD/2wCEAAkGBhQSERQUExQVFBUVGBwYGBgYFhcYGhwbFxwVHBgXGhkYHSYfGh0jGhcaIC8gJCcqLCwsGB4xNTAqNSYrLCkBCQoKDgwOGg8PGi8lHyQsMCkqLCwvLCosLCw0LCwsLDQsLCwsLCkqLCwsLCwsLCwsLCwsLCwsLCwsKSwsLCwsLP/AABEIARUAtgMBIgACEQEDEQH/xAAcAAACAgMBAQAAAAAAAAAAAAAFBgAHAQIEAwj/xABKEAACAQIDBAYDDAcHBAMBAAABAgMAEQQSIQUGMUEHEyJRYXEygZEUI0JSVHOSobGywdEXJTRicqLwJDM1Q1OCkxUW4fGjwtJj/8QAGwEAAgMBAQEAAAAAAAAAAAAAAwUBAgQABgf/xAA3EQABAwIDBAgFAwQDAAAAAAABAAIDBBESITEFE0FRFCIyM2FxkbEjUoGh8BXB8UJi0eEGNEP/2gAMAwEAAhEDEQA/APTe3e7FxY3EJHiJFRZCFUEWAAGg0oP/AN9Y75VL7R+Vde9ux5pdpThI3OeawOVsuuXUtawHjXtg9mxxIXgAldWCCaQdlpCdFhj4G3HO97DWwvTN0sUTASM7J/ExhaAANAsYPbu05HVDPPHmUvmkuqhF9KQkr6I7x3gcSKztTePGxdWUx0sqyZspAKm6EKwysL8SLHnemCSHrsOgaXq8KNZcQ5OedyblYwbnLmWw0+CNDlrkiw+V8xyhgg6vqbt1cTX6mKEsLmaYksXIuBc6csgqgTctFuSqWt5C/ll9fHw4INBt3arSZBNiA2XMc/YCr8Zi4AVfE157Q3q2hCwV8VJqAwKurKQb2IIFiLgjzBo/HhXliGFLliCV9I2Ml800zte/VQhsoHBmvQTeLd9pJAYpMOY1URxDr0U5I9Ae3lBu2ZiVNrseNqLFUNe7rNACthYHWIHouH/vvHfKpfaPyqDfvHfKpfaPyrK7lSsOxJDI5BtGrsWYqLlUJXI5AB1DWvpe9EN39y2M0ZZ4ZLPZoxmIuOWcgRyFTZigJuFNajJABfJS7ctF7D0Q7/vvHfKpfaPyqHfvHfKpfaPyo9tDdpZpI4pJP7VlPWCGJCq63UylSqgIGANrnXnYXWttbJAdfc0WJZMguXie+Y3v8Hut6720qsUkUugUWjvYgei9xv3jvlUv0h+VQb9475VL9IflQf8A6XN/oy/8b/lWx2XN/oy/8b/lR8EfIK+CLkPsi8W/GOJAGKluSALsANdNTbSiDbb2oM39pc5QCbTRHQ5uQOvon1W76Xdn7HlMsYaGXKXUNeNxoWAOttNKezPABkuQQLZAkYS/cFtYjzFRu2uPVA9Eq2hWxUeHqg38kExu3tpxLmfFOACBpLGTrw0GtcB37x3yqX6Q/KmlTBF2bGLQaIqAagE62uePP1aaVp71GwIGRWBOZUQOTmYC5A00HAac6kQ82hLP16AX+Hfloln/AL7x3yqX2j8q1O/mO+VS/SH5U0QCLWRlAN7B1RC1tLC5FufHjwHDSo/Uv2yM5UA5mRCV7Sg2010J4+B0IvU7kfKFI29TG3w/ZKw38x3yuX6Q/Ku/AbybSmUlMU5sbG8sYPfwNjw8KNN1EuUaygXJDomllYgi2vEDTgeBuL1mV8O4yXZ+QRo48vlYcNO4CoMPID0XHbkFso/ZCZds7UXjiWGoH99FzIHf3kVDtjat7HEvwv8A30XC9u/vosXwydi7IBplEcYXysePmbk871pGsEWhHVAgHsImt1Um5OvE8L2FVEJPAeig7bh+T2Rro02ni3xM0eKld7RK4BZWAuxFwV05VmtejnDBcbMyqFDQLqFyqT1jjlpewF7efOpSycYXkLQZRKA9oyIBSvtrESPteSLrpUUz2GWRhYAA2XWwJOg8TRWTFOeunxA6uRYmGHgIylVYrG0hUgWt1lrm1yW7qVd+R+sMV86fsFCMNjnifPGxVu/Q3voQQbhgRpY3FapKXetaQeCfRNs0EAaD8+qeo4JRDhOyOq6p7kSxA++kl2GdgI9GKZjw7XM1tgccYp5J/wCyWIAjkOIUxRWGWyqO27Bez6N9NNDekTaO0pJ2DSkMVFlAVVCjXRVUBRqTwHOuMnWhjZ+Wbs0W7iDcDPz535p/SGRcNJAFiE0r5ieuj6yWPUnKM1sgNjoRfMSBoa79pyNJDIxeGIyZEIze9rFHm94jdLl3BN2yAgAgXuDVYd/jTY+9EIQECRj1aR9SVRYwEFspkDFjGWuxVVUtexNCkoSwdXNQ9zsQdlrfIeXnyR8QSywzYhikGdVhgJui9VcdmJQC/aA421FrcTXHDj5DlYzQxN1RiwtuwSouGKA6RhipXrHtc6DjoOO+KOqvKZjIqFCiKiK2ZiSRJmvEGFlOVSQosDalraG0GmkLvYE2ACiyqqiyoo5Ko0A/91WOic53WyC4PccrD008PFNO3NpGOI5urilMSwrHG4YgZ1eWZypOUsVsASWJYnlelc7Vm/1Zf+R/zrkvUvTOGBsTcOqnDncrr/6rN/rS/wDI/wCdT/qs3+tL/wAj/nXIGrN6NhHJThHJEcDtqVZY2aaXKrqW98c6BgTpfXS9XENuYCwYS4bqbWsXjHG+pQ9o+y9UWTWM1CkhxaGyyVFGyexPBXhh94cA6hopIAupYOyRtpYAFZNeXlpWYdv7OfN1UsAYG12ITTjdC4sRcnVfGqOBqXofRj8yy/pUX4ArvO8Wzi+VZIOssNbqE7iQ/wDdlh58Kw28WzgyLLJBnPMFXXv7bIMo1HwudqpLNWc1R0f+4qP0uK/+grsm2/s9F9+kgNzpkZZDY6H+67QAHG+lu+tptuYBQWeTDGPkFaNiLcMqr2rnw1qkb1m9d0f+4rv0uP8AAFd0e2cAQGWTDdXbUFowbm98yv2rjx1rzw+2sA4vE8AGt87IjG2gBEutrAcra1Swasg124PzKDsyMfwrs3R2lFLtKcYdgYlw6XC3yZ87Fio4HiBcd3hWKWuhP9pxHzQ+9UrBMML7LLKwRuwjgljfn/EcV86fwoE1HN+j+scV86fwoFTiPsDyT+PsN8h7LRqxWxFN+5nR3JjLSyHq4ORt2n/gB5fvHTuvrbnvawXcufI1gu5J1ehga17G3fY2r6A2RuvhMLYRxRhvjMAznxzNc+z6q79q4xYoJJHtlRGY34WUE28eFqxmszsAsBrxfJq+azWa0jlLDMfhXNu65JAHhats1bgbi6Yg3F1DWUQk2Aue4ca9MJAHkRCQoZlUkkAAEgEkngBe9fRmztlQwIBDGiL+6AL+JI1PmaBNPusrLPUVG5tlqvnCbDshsysptezAg279eVFdh7p4nFhmgjzKpsWLKovxtdiLm1Y3u2ocXtHESKSwDCKPncJoLeZ19dWrKy7H2Tc2zouvjK/HzAOnktUfOQ0EDMoclQ5rAQMyqZx2DaGV4ntnQ2YBg1j3XGleFSJGYMzXZmJdzx1OpJqVoaTbNamEkZqVKzRDCbvYmVc0cEzr3rG5HqNrGpLgNVYuA1Q6tlrfE4Vo2KurIw4qwKkc9QfCmzdzoyxGJAeS0EZ1BcEuR4Jpp4sR66G57Wi5KG+RrBclKJNSie82w/cmJeAvnyhSGta4YAg2ubHl6q32DuviMW1oUuAdWPZUebHn4C58KnGLYr5LsbcOK+SEits1WXg+h0W99xPa7kTT2sdfYKVN9d10wEkaLL1hkBNsmUqBbU2JBB19hoQnYTYFBFRG44QUz9Cf7TiPmh96pWOhIf2nEfND71SsFR3hSyq70pY35/xHFfOn7BQE0f35P6xxXzp+wUANNo+wPJO4+wPIIzuZsD3Zi44jfJq72+ItrjwuSFv+9V3bex4wmDllVQBDGSqjQdkWUW7uAtVfdC0Q6zEt8IIgHkWYn6wKsHerZ5nwWIiHF42A87XA9oFLqp15bcAlNW/FLhOgXztPipJpDNNI7Ssc2bMRl7gtuFqO7c6QMbioDh3MSxsArMoIZgLcSTbW2trXpfU6eqr53R3Pw8EER6uN5SgLyEBzmI7WUm9gDppbhR5sDALhap93G1pIVDgWFqwKs7pnxkYXDRKq9YXLXAFwgBB9RP3aI9Fe64jgOJkUZ5fQuPRQcCL/ABjr5Ad9W6SMGKyuKoCLHb6Kp8FgjNKkSi5kYIPNjb8av7b8xgwbCPV8qxRDhd3tHH/MQfVSRu+Ri9v4iUAZMOCFsOLKOrv4m7Mb+HhRzpB3ljwsuC63MV60yMFFz72jZdOfacH/AG1mmfvHBY55N65osgu6HRRJh8RFLO8TCPt5VzEl9bXuALBrG/O1Nu9e1MDGq+7WiIU5lR+0SdQCE589SLca23N3lOOgafqzGhcrGD6RVbXY8uJOg7uJqs9t7NO0duSxckIQm3orGoLkeNyQPEih3L3dbghdaR3WOiOYjHTbYjMGCj9zYO9pJmXKGA+AqL6ifVew4+uA3J2Yky4Z5WnxB+DnYWsLkkR+gLD4TUX3626uzMCI8OoV296hUcu9vG3G/MkHvoB0M7At12LfVm97VjqSdGka/wBEe2pBOEkGwUtc4MLmmw91y727FwOAxuCsrhS+eVbmQZEK20bXVvHgDpVryyBULE2CgknuA51UG8a+7NvrEdVQxR28B75J9VxVu4ydUjZnICgEtfhYXJv4WvVZL9W6pMSWtublVgmDiwrSbT2gLyzvmggIuQP8sFebBbaHRePHhZuHmJjVnGRmUMy3vlJAJW/OxuL+FVJu+W2xtXr5B7xB2kU8AFPYB8WbU/wnwp26SduHD4MrGffZyIo++76Ej1X9ZFc8XICh4JIB/hJWzdhna20sTOSRhlcKWGmYILKqnvNrk8h4kUxb875ps6NcNhVXrSOyoAyxr8Yj7L8eJ8WPYmzE2fgVTgIoyznvYDM7e2/qA7qpjY+Dk2ljszXzTMWZviRjj5ALYDxtV2dc56BFaN6bHshWP0X7Ml6qTGYh2llmNlLHgi/FvwBYcviiq43y2p7px88l7qh6pPJOJHmbn11de3MSuEwUrKAqwxHKO7KtkHtsK+esP6I7zqfM6mrwDE4uRKYYnlysvoS/acR80PvVKnQl+04j5ofeqUGo7woFV3pSvv1/iOK+dP2CgTUe35H6xxXzp+wUNwWx5pgTFFJIF4lEZgL99hpTVhswX5J1GbRgnkEa6Od4BhcYuc2jlHVue65BVvUw9hNXrXzLNAUYqylSDYgggg9xB1FXj0c7wnFYRcxvJF72x77AZW9a/WDWKrj/AKwl9bF/6D6qrukDYHuTGuFFo5byp5Me0vqb6iKt3c3ZZwuAgjOhCZm8C5zEeotb1UD6UtnrIMET8qSO/wC7LcMP5Qab9p4QywyRq2QurKGtfLmBF7c7XoMkmJjQVnllxxtBVObPwDbY2rLKbmBGtfl1aEgKPFyD/N3Vbe0MesWFlkUWWONiLcLIpsB7LUtY+OHZGCXD4c++zMI0J9JpHsOsb+Hj7Bzo1vPspn2fPBELt1JRBzNlsB52Fqo43I5IbzitySd0I4b3nESni7qL+pnP3x7KD9Mct8dCvJYL/Tdh+FNnRHAUwTqwKss7BgQQQQkQsQeBoL0xbDAKYzPwywFLcbl2DA389KI2wmR2ECfNOm4+D6rZ2GHMxhz5yXf/AO1LPRvhAcftSU+kJ2QeRdyfur7KZ9yNorNgMOQblY1jbwaMZSPqv5EUsYiSXZWPxM3UyS4XFHrGMYzFGAJJI4CxLcbaHjpQ87uCELlzhxWvSPujicbi8P1SgxKhBYsAqsW1JHE9m3Aa037rwRphVjh1SMsgb4xQkO+ne4aqz3p6XHnQxYNHjDCzSuACBzygE2Pjc/jWd0uk9MFg1gkhlkZL5WTLYhiTrfgbk9/KrljywKxjkMdrZBde6uBc7fxDSKQVaZxcEXGiKRflZuNFOmTbpjwq4dDZ8Q1j/Aure05R7aUsL0nSjGS4t8PmLRCKOMPbKAwa7EjX6uNAd4945cfP10yqmVcqIpJAFyb3PPWiCJzngkIwhc97bjJWb0PYAJg5JBxeTL/tjVQB7WY+uh+92K63buChf0IijWPxnYkH+VRQ7o/3/hwULw4nMFzF0ZVLcQAykDUcAQfE1wb97+xY14RhldTE+cylAraeiAeNg2vLW2mlVLHb05Kro3b43CubG4RZY3je+WRSrWOtmBBt42NJGzIsLg8XDgMLdpJDnmdiC2SJWYISLAXIGgA0ve5IpJx/SZtCRAmeNNLGRUs58eYB8gKA7MxsmHlE0bkSg3zt2iSb3vfiDfhUsgfYrmUsmd1fG+Oy/dOCniziPMurEXACkMdPJTXz/HIGAI4GjG2t8cbi1KSzBYzxWNct/AniR4XtQhVsLDlRYI3MGaPTRPYDdWT0I/tOI+aH3qlToS/acR80v3qlZKjvCsVV3pS1vyP1hivnT+FWZ0W4ZRs9SOLu7HzDFR9Siqz35/xDFfOt+FZ3c33xGBBEeWSMm5je4F+ZVh6J+qt8rC+IAJjNG6SABvh7Jm3p6L8RLi5ZYTGyzPnIZipUkC44ai/d7Ka9xN0TgInzuGeUgtlvlGW9gL6n0jrp9VKR6bXt+xNm+eW33aWNvdIGOxgKFhh4zoVjJLEdxY6/hWfDK5uAjJZMM724CMkW6T97xiMTFDA11w7Z2cajrPggHnl/E91NEXTFhBAGkzrNbWIKSS37p4FSed6qGKIKLCt60dFBaAVr6E0sAK7trbyTYvFDFSdkoQYk5IFNx5knjT7iem1MnYwsxktwJAS/8Qvceoeqq0po3H3KbGvma6wIe0w4seORfHvPK/ea6SGMNu7gulp4mtu7gtd2NvbUfrVwiqWmlaVzkDBGe3wj2VFgONGZ+jDaOLIfF4tGI1ClnYL/ALVXL7KZN7d7YNlQrDDGpkI97iXTwzseNr8+J7+JFT43beLxMmeWeUte6rGxUDuChedZ2gvzaLLKwOkN4xYc04y7ubS2QrTQSo8fGQAFl0+EyMARb4ym/fS9vFv9jcZF1LmOONvT6vMCwHK7E6eFXfh1IwyiexYRAS35nKM9/XeqM2Nubi8SuaKFshvlZiEUi5tYsRfS2ovUxFryS/1VoXMkJMlrjigaoALd1S1GcXupiExAw3V5piAwVCG0N9SQbAac6KbV6OZsNhmnnlhTKL5bsSTyUELYseQ+uthkYLZpgZoxbNKdYIpv3X6OpsUokkPUwnUMRdmH7q6aeJt5GnDY+4WzJA6ozTmM2dhKdCb6diy8uGtqG6oa1CfVRtNtfJVBauiLZsrC6xyMO8IxHtAp23bwGEXbckI1SK6xh+3mlC9ocLdntHXmBVlbf2i0GHd0BZwMsajiXbsooHixFDfUWIACDJV2IDRqvnhlN7W1pp2Z0b4yZM+RYxa4EjZWbyWxIv42pl3Z2FBgJoVxB6/HztfKLN1ea5Z9e7Ulz6uZLzvBtUYbDSzN8BCfX8Ees2FUfUm4DQhyVhyDQvnlhr5aesaGsVpETYE8Tqf92v416CtmoTFpuLlWP0JftOI+aX71Ss9CX7RiPml+9UpXUd4Ulq+9KWd+v8QxXzp/CgBq5N5N2cPNJKWQK5J7a6G9hqw4N9vjVXbS2K0TkHkbeHnWmjrY5xhbqNfZMqedrwG8QuKOG6k+NeNH9jbLLLKLcAD9ooTi8GVNbsWdlpDgTZc1St5EsB41pVlcLR6vfcvbGDaFcPhJA/VIM1lYWJ4liRa5Yk286ol6t7of2aEwkkttZZD9GMWHn2i1Y6sdW6w1zbsulvero6xjYlp9MQ8zEWS4Eai2UEtYBbaX8KY91uj+LBAYjFOjSLqNbRxnvubXYd5sBy76J7z9JGFwUnVSZ3ksDkRbmxvbUkAcKxsuPAbVh6zqzIAbFZDIGU91s1hoeIrJvX4bHRYN7IWYdB4JQ6QekxZUbC4Ns2bsySj0Qp4qveSNL+yn7cvaKzYGBkUqFQJY98fYPDkSt71WvSLuRFgQksFxG7ZShN8rWLCxOtiAeN7W466Whu3gBh8HBGdMsa5v4iMzfzE1EgaIxhXSNYIhhQHbm3odmLLiJBmxGIayoPSKpYRoO5QoBJ72PE2oRu48u2ZVmxUaph8OezECSHk5Fr8Qq8vHxNIG9O3PduMknJuikpEO5VvrblfU+uru3W2Z7lwMUdtQmZvFmGZ/rJHqqzm4Gg8SpczdsDjqUh9K+97FvcULFdAZmXQgHgg8xqfUO+mrdjZg2bsu7CzKjTSD94jNl9QAXzFV7uNsRsZjGxUwPV9bncn4Tlve4h39q1xyHmKsDpUxRTZk9uL5U+myg/UDVXAZMCq4AWjGvFJHRFgTNjHnfUorSE/vykgfy5qsne/eBMHhmmcBivoA83IIUD69e4NS70P4ELhJZPjyW9Uai31s1KHSnt33RjRCD73hhr3GRgL+wWHqNWc3HLbkrPbvJsI4Jh6KdlPNJPtDEHNK5yKTy4F7d1tF+kK5emTbmYxYRTx98l8hogPrubeAp93SwAhwWHQf6ak+bjMx9rGqM3gx5nxmIlPOQqvgqdlR9VTE3HIpibjl8AuGpUqUxOicKyOhL9pxHzQ+9UqdCP7TiPml+9UpTUd4Ukq+9KYttbQtPKO5vyobNhUnAVlAtzHE+3Ss7eP9rm/jP4VjB4gAi/CvNY3Qvc5hsc1gbI5rrgolsvY8MTscx7aBSCBxBGtxQHeHdz3wADib0bmx6HRR4d/qFGcTsxjEBbt5API2sabbPrZZCca3RVDg65KpHaMRMpC8Bp7K53wpAudBVqybmRQoXk1sOFIG2cOWJJ7KjgK9FHKHZBN4pg/RAWq/Nz4BBs7Dg6ARBz4Z7ufvVXexeiybEQda0qR51vGPSvcaFiDoPAXNWhitlZ8IcOHyXiEeYC9uyFJAuOX21kqpGusAsVbK19mg+a+ftpbROJxM05/zXJH8I0UewVcvRnu8+FwpMgKyTNnKkWKqBZQe48SRyzDurfYm4uCwAD2zMnCSUg2tzHBVPjx8aA73dLccYMWCtNKdM/8Alr43+F9nnwqj37xoYwZIUk28aI4xkvHpS2qs2JweCQgnrVeS2tgSFUH6R+qm7f7afufZ+JcGxyFV83so+99VURh8XIsvXly02YOXbXtA3B15AjhXvtXbeJxZHunEPIoNwgsqXH7osKJ0Z2SL0V1mrijSygdw/r66+gsBvbhnwyzGaNVyjNdwCp5qRe4IOlfP9ecmHUm5AJo80OMAclqnp94ABwVkYjpLjxG0cOqnJhIpLs5FgzEEK1uSqxv7SeFG9+9+MEMLJHnjnd1IRFtJ2rHKxtoLHXv0qoAOVaJCo4AD1UM0wysgmiFxYpt2H0ky4TBph4sOHcXJkduzdyT6IAOmg48qVMzMWdzd3Ysx7yxualqzR2xhpuFpZA1hLgrM2D0tQRYaOPELKJI1C9lMwYKAAQbixsBcHnekPePb/uzFPOqGNCFVVNr6XuxtzJ1odes1RsDWuxBDZTNa/EFBUrF6zRitKsfoR/acR80PvVKz0In+04j5pfv1KU1HeFJKvvSmjbWBDTSE/GpexuGyXtrzpn23jUWSQHiG/KlfG4ktewJryrid4b80vksFzYLFm4YaHiNdRR7CbclQi7EjxJpZwRIIDAqe4imovG0YsLEVLnlnZVGXRyPEx4hdT6jSzvFgsNHfslm8K55p7HTS3dWmH2hJ8ZvbTCHaRYOsLrVHUFhSJiNoPE5OGlmg1uQkjBbnnlOlYbezaBFvd09vMfbVibSiixEZWdAx5OAA48Q34HSqy2hhOqkZDrlPHw5H2Wp7R1UNVcWzTaCSKfK2a5cW7zG800sv8bk/VWoQAWAsK2BqNTQMa3QLc1gboFpWQKgFQmrKyxUBqVgmqlcs1KwKzULlKlSpXLlgis1g1muVVis1KlVJC5WP0Ij+04j5offqV69DGGdMRMWRlDQgqSpAIz8QSNRryqUqqO8KR1WcpRfbkN8VKf3vyrnhw3fXVtjEBcXLf435Vu+0FyjTXvrykwOMrAALlcGOTNa9iRztr7aEttEhitjpRHF4nXShEDBpDVmi4zQyc8l6yFm1tXth8ZYZSB+Ndaw1z4+BbAi4PP8AOoLQV2izjNoKqXJtbiaQNqYzrZWfkeHkAAPspq2qq+55L/FPtGo+u1JJNej2LC0Bz+Oic7MaDd/HRQDWoTrWKhNehThbKajVrUqCuUr2w8QbNe4sPr8f/FeNbQYgowINv6v+FClDiwhpzUHTJRxp3f0K0uQbGt2n0IA0J9fl4+deGUkgkW9etKoOkNfY3shXIK9aZ8L0d4uTDrOgQhlzBM3bK8QQLWue69/spYFE8BtnFWWGKaaxOVY0duJOiqAe88qavxf0qZMX9Jt5oWy2Nq6MFh87qtwLnmbeQv4nSt3wDifqpFZXzWYEdoE2JvfibG9NaQwooSMcbgkknNzUtfTS1rUvrq0QNwjtFcXJTnAvpoB/X/i9emz9lM6lzooOg5m3G1GcZspWawjykaZkGXhbiF09ovXpDhZVtZSVtbQWNvAE6jypE2qe3Npz8VW91au5u8HuktZQtkBC3vYX05DS1YoF0WLaWYHRsgJFrcW/rSpWmF7nMuUmnaGyEBb7wYG+Ila/wqX8djWiYCwYNpxIINNG3ZwJpb9/5Ugbz7YVJI0J1Nz+A/H2UqaC+Ui3ErA8ckbhhMmvAVrjMKIxmBAtx9Veeydsrl1odvNtperZAe04KgdwOhJ9RNWjikkkwNCljMZDW6o/gMarLqdbaVx7Vx6xqzHgB7TyAqvsFLJHYJI4HcNR6gb0VbBM1mmmN+a2JI9nZ8NDTF2zRC68rwB9ymTNnPJGI5Llx21ZJRY6L8UfiedbbI2O05Yjsogu7ngvG2nMki1h+FeGJgynQ3H1+ymDYWJVsG0C+m0mYgXvYZQNOJHlTeSdkNMXU4TcMETcLAtJt1Aykxs2YAWDZbG9udhbn30tyIQbEWI5GrLw8F20ubAWAsQLDSw4L7aC7zbH6yESqmWQE5/4QBYeYt9vdS+h2m/FhlNweKhr+BSZUoju/HA2JjGJJEJNmINuRtc8QM1rnupo3p3BRCsmFYdW17hmvl4WKtxZT67d5p7JOyPt5ePBWdKGuwlIpFG4NzcQ+EbFgL1agmxPaKqbMwFuA15jgTau7DbuQLlMrubEZgthcfCUX5+N6cxvdGiiOOFREgyhC3wBYa38+ft1pdJtSH+g/ZDlkeLYAqnhhLMFXixAA8TwFEhsUXK9Z2gt9BpexNr+el/qojNgoopS0anI7Bo7i7Kp4Jz1zGwPcB312NutNDL74jKSM18w4DlcE9oW4e3SslVtFzj8E5Diil44oJgt23lNkOt7G4IAHf46nhx8q7sFuhIHJEyK8bAhgW0trmBFje/Dy41jbe2Zc7KshVAzWCXXnqCeI5Du0NCm2zJfRyx4G+ttLf0aF02pcMiEMucUVxey5BieslmLG6AyEHNdxoCCbW07+XCjuGwzBiZQuWxGjDXQkcL8j/WlAtg7aR2Kyhb+lmyZr8ra8NCQOFqY9mYGGSWzTdUqAEDsnUcAGOg05chasc75JnAP1Qi6wW6TX7QI1PI3tw8uVeOPxkUK55LkniAR2iNQosOHPlpR4bsQwnM84CM18uULc2Oi2Y3vfkDxpE6S9qiTEqiC0axqI7CwNy2c+0AeGXxqrYDfrIGME5J46KdsCeWayhcqDn8ZuFSgnQUnv+INtOqUX8c2tSmMbMLbBYZj1ys75b0ImKnQBmZXItaw4DmfwqvscxlYu+pPs8AKPb9/4jivnT+FADTelooouuBmU0pqZjBi4leUUeXgWHgCa9AtQLXTHh7LnfReQ5tbjbuA5t6hc3A2BjW5gLUGtboF07FxQjcm2trKb8Dz48yPtrfaWIsSLi57hpra/HWufaGDljK9ZG0eYXQFSvZPMX4+fHvr12JhA8lyFcKLlCTcjW+W3MeYpVWUjXnfOdkArBwtcIez3troK6NlbRaCQOvEcRrYjTQ25afUKZU3Zw8hbK7qR8DQEXtb0rnx9eleibvYe1ipF7hbuxc2vqoBsfZagMrqVke7zN9clTGNEelxyLCJFtZ+DAX7PaOlxoBfKNNLa91CMbtn3p3IuoFgAbZiw0J08Twvw9dANpbDkgVmVrx3sRqGGoAzqRa9yBpQ6faDsiozXVeA0/o6UGLZrZHB7HAtuqtjGq9sDNhhh5VljkM5t1TqwCjhoyk6635E68rV27F26Io8j5sofMBluBfifDVRp4mnPdzdFY9nSdfGiyzBmu4Usq2971IOU31tx7Q56BC2hs9kIJFgeGW5B05EXvRa+dr/AIXA/mSqxzZC6x4/lkeeUSv2SrBiAOFteetuHDla1d2IwUcQW5Eji5NyCMwOthwtw0P/AIoRu9s10jZzGLuVYE+kFUNcgHUE3B0F7DlRPZmzpcUWy2BSwLPdRqTbjckm3IcBSIx2Ja3NSSNb5BceKxSyKCRYG2ovmuNdLcNbUz7J2m+0I3jeyyoCUkynKbWBDdx1BNu+9tDdL2rCIy8efO6sSSPR0BuF0v3/ANcPXcjeFsPiMl/e5CEYcbH4JHdrp6/CtELSMjpxVJW4m3aMxomLaW4LvYBSDfVwym/DtFSdNb91BcR0dxxsscuNiSU65OrLWGvE5gAfO16bN5t/EhSREJLgWzWsATbnxOl+FJmysPHKOsmWYsxzc1FuOZTxI8Se/QjWiFzY+zogMxvHXyQ3C7PbVYQTe4J0Bt3seQsOHDWu47CkUHQ+OoPHute/PQd1MUOFQEBDlRbkKASCcpszHn6zzPDhW4lAylO0wvqLaliLg+oHxrKXko2K2iATbUZ0VmYsVAVdeC24L67eOtZbYz42NowBmUiQyMQFjue0zPb0ct9AdbDuNG9v4CFVR8W5iF8wiXWZxYAAC/ZFxfM320CfH4jHkYfCx9VAD6Ck2/jlk4sfy0GlboKUu+K84QOJVHHG2w058E8dFuIw6SS4XDDOkaBnnYWaV72JA5IOQ/8AZlEOj/daPB5rNnlZQHblofRUdwP9cqzRukRuzj0SyUDFkqt36H6wxXzp/CgNHd+/8RxXzp+wUCr0cXYHknsXYHkE1bqblDFxNL1oBRrdUOJsL9pgboDwBseBoBtfDSpKyzLlcaFbWAHABeWW2gtpau3C4l4cNHLExRhiGzMOREadWD36GXQ6el41Y2Egw+2MIryLlkXssV9JGGpyk/BNw1jpr4XoDpHRm7sx7LO6V0bi52bdPJV/jdt4jaBw8DBGZOwluyWJAF2JNuCjurk2Zs6YYtYUUdcJMmU6gHUNmtxUAEnwFGtp9GmKjb3oCVb6EMFI8wx0PkTTRurusdno2InAbEMCqqNQoNye1zY21I8uZocs8TIycrclJlY1vUOug8VvtnZvuUrLIUsOyG1UEm9rtqV0BsDfkBQifeqEdvOrEEBLC5A5G1gQAO/Wje0tvrioWjZUKPdT2iHUixv3XVrG3gKSF3GkcP1TB2EvVotsuYWuWJOi2/PW+lIYIaWU2LiFSMZfEyXPt/eEyr1ShcgbMSNczefcO/nXTuHu4MTMXkuIYbM2mjG9wl+7S58POuY7jY3MV9zyGxtcWK+pr5T7absPhZMDhhh7hmdsxy/GYWyeIBAF9OPdTaaSOkgwxoj3tw4WHVE9sbbSbNHmKhhpqOIJ48uP9cqAOVSMgPo2q3BubDQnuGr68711T70OkfVosaWQBnUXbMoNzfxPPxNLMmIkmYXNyTcnU35ak615uQ4je91WKMgckx7MiTLcTL12osQQLG/ZLnmeOvl4nmG0hGzAgray5WFtbXtz7v5hQsTdVz1ReRFtDoB389aXMftSSQks2hAFraWBNgL8LX5d1WZHj0CuW2vdNOPwWHZhN1bICuYJmNrkqQ5ANgLX7A89NBXnh9pZJNFVQb2ygLckMNco0sfsrm2N/aMpzBewcwFh/d5BpmFrkWP+00yxbugRA9lVtfPJlC6a2YyaE8eHDuriHONtVGJrRYquNqTs8jCzaEgKB/V6NbLxUkEQQASsxIyEsSCdMq5Tf0bX48xyo3idp4OA9lg7C9xh0AvrzmcWtbjlVvOuaLb+LxDEYKAQ5uLRrdzf4078PVlreKZ5b17Nb4qguc7fsu9IpRlbFdXhgxuEJd5HY/Ew6m5J/eIF65sfvc6OYMFAY3BKlnUPNe5zZVF1j9Vz4174TcDERn3RJIrToQ6x3zM7KQ2VmPMgEeZGtGNkbZhgDlltPLLI2UJmnKl2KAoouNLcaCZ4YHfBbjP118uSGSPNB9kdHkkrdbjXZcxuVvmkbzY8Pt8RTFhNqpEywwQBIDIYQ4YXLgEsctrldCC173FbYna2JCNI+DmWMAlmLx5wObdXe+nG1c+wNmBcjF+tyx+9sEKoFexLC5N3a92JN+Og1pTXVNQ5pdUiw4D+Mh9fuql2LVN+73pt/D+NZqbv+m38P41KPsv/AKzfr7rBJ2lTG/n+IYr50/YKAGj+/f8AiGK+dP4UAbhXuouwPJPouwPJMGDUxQLKE62CRQk6XtZkYhXDDVDzDcjcG4NN/RpJDG8yx4hWSVVIjk7EoZSdMp0bRvSUm9uApV3H2pYvCba3Zb634Z1tzHA+o0Xx26cEput4W8O0l++3EeqvNS7TbBM6nqLjPI+HC6HJEJGnxT7vbI6YWRozlYAEnW4W4zWtqDbmNapl9tYlWFpZLdzMzA6AXysSL/kKZIdl7RhFoMQXX4okuPoPcfVXLMmM/wAzBwyd5OHjB9sWWpJhlzZK36m3uhRRbsWyKN7tz+6AGCjrJeOpVQRyIHEAAm/lRZNmmGYKQQ72sbkp6S3y30vbS3GlLZ+18RAwMeARSLkWTEcwQdOsI4Gi43/2geGEX/jl/F6G2jYMy9vqFEjZCeqMkZ362rNDAohJVnJuw0IC2PZJ5n7AarzZeMBxN2LdYL5Ln0mFzdzxJ4m3M8aYNobXx+Ky9Zgo3ym65on0JtqM0luVaR7O2kTmXDwRG98whwwN+/MQzXokrYzrI31URsMbbG3qtcIiDKhCsRGM1gWJVtdALmx7uPGiUWyMoDGDKCQWJtEOHG7FRXgd3tpyaSYzIO4SsPqQAVmLo0VjebEs552XX6TE1hc6ijzfL6BSX8z+6B7R2fFdw+LgVMx0VmmfLra/VArfXmeXjQrqcEnLEYg35lIF9gzufaKsTDbg4NOKPIf33IHsWwoxhtnQwj3uGOMd4UfbQztiiiyjaXfngqGQHmfsq72cMWygYTBrCt7hhHdtdL9bOSb25i1EV6PMTM2fF4nXxZpW9pNh6r014zeeCPR50B+KGDH6KXP1VxYfeUzOyYaCaZltmuFiVc3o5jIQRfyqn6nXTZU8Vhztb7lRiOoFlwvuvhML1YWE4iWRsqda4VbgFjfSw0Ggy3Jo7gNtq/vYHUyL6UJspFua/GX95bjyoZtZcQvVe648P1EsgjZAWkYFg2QliAB2gPRHPjXhtLD4aEqXxEl0OaONpc5zAaAAgyC/cDY89KyVDZ3FsdRfEc8rn8/M1GTtTddu7+wjjcPHNiZpWWQEiJCIowMzAA5O02g7+dEsLtHB4XELhIkEcj8kTvBIzNz4d5rp3LS2z8KP/wCSn26/jXmsWCXHZyyHFuMoBa7Cw4KvK6+F69TExjAWtbbyWNzi5xBXvvPtRYMNIzHUrlVeZZtAoHeT+PdSrsXaIhw8UJJklVQBGgzPwHED0Re+rWFMu9Wx4JoJGlUEojMr3IKm3pKQdDp9VLGwtlxTQRyOr5pFUyASSKrMFAzFVYAki3Kk22d2Im7y9r8Of+Eanw4CmXczaTvPNG6orIit2HLgZi3YY2FnFr6cjUrs3WwqRlljVUW3BQAOPhWaigex0ALG2Czy9o2VNb+H9Y4r50/YKAXo/v4P1jivnT9goBXtouwPJPYuwPILzWZo3DobMpuD41Y+wttriY8w0YaOvce/yPI/lVdOt61wuLeBw8bZSPYfAjmPCku1tmNrGXGThof2XXLDdW2teyyMOBPqJpc2DvbHPZWtHJ8UnQ/wk/Zx86Ylr53NBJTvwSAgq9w5eMW8cZVG66wckLmJFyDYjXneu4bSFyOtAINiM4BBPAWvx04Ujz7Dd55IcrBB10kbWNryLGVAPDRhXPDji0OInyqWEsJOZVbUKwY63sbnj406OzGObeN54ffT/aGWAqxzOQCWYgDiS1h56mto5QwBBBB1BBBB9Y40mjrWxWJiaXMrwlgCNCGXsqovZSC3EcbeNc+xtrTRQ4Rs4MTOYimQCwvxzcb2JPqFZTsp5ZcPBOXPO4J9ckEs5JsZ8RJiuohaFB1XWAyK5vZsrAZWHAlT665J8Vi1xa4IyJ1kmRhIkWipaYydlibm6KOPOu+ZurxeDk5F2hbymU5f50FGn2RfaAxBGi4cpf8AeL3+7f2052ZTU0tO1zmAn9wVjlkwO+n3QcbBdsT1D43EN70ZGydXF8JVUWVbi925/BobisFgIMY8WJEkukQjEjTS9pzKGJ1y69ga127m4/r9oY+X4ICIp/dDPqPMqT66E7wdvabDvnwiewl6c7qOHstHDQAKrMRdhJ4XTTvDjItm4cyxQRizBbIqpxI1zBb1x7CdxgZ8Z1Z67E5pQi3Y6DLEo0ufRvw+HXn0mFZIIYi6r1k6BiWACjtXY35Dj6q12lvmgWKDANG5vlvlZkRFU2JIsD6IAF+dFcQyPE76nwQmsLmgAXJP2RPebAtidmurAiTqlex4h1Aa3nmFqV13lghhZsFgrKEJ61gsdwAbsCbu31UQi3mx/VKjYZc/aDO7WU6mxEaXa1rd1CI1MeEkwZIM7qwRVBt74GKoWOi6ZrZiLgUtn2g1gAiIcb58bDicuS0RQkA4xlfLNWBu7HlwmHHdDGP5FoRHurDFi5MbLJdibqDZUTshb+JtfU2Avw50LbHbQZVjUR4dVULdffWsAAO0bJfTuNB9rbJZXTrc+KYq8hDyE2WPLmyIBkzdrQW5HWuO06drsLHXJ4D/ADoqMp33JLgLorvFvF7sBgw9zCTaSQcGA4pH8a/AkaAX48psXbUfVxqytFnF4y1sr34BXUlb8spsdOFdcGIgjjDqRlsDm0tYi410VdPKk7a2+GHidupCzJJfrITdoyT8MNwVu8LcG/I60ikkftN5jwEAaeHO/j/GS0hrWtwAK193vTb+H8alInQxtuSeeZGtkSIZRqSLvwuSTYDQDkB66lOKWifTRiI8EumyeQlDfz/EcV86fsFcmw9gtiS1mWOOMXkkf0VB4eZOth4V279r+scV86fsFd+7QEmCliCl2SZJXjBszxABSF8j7LjvFemfI5kIc3WydM7Dc7aLxG58UoIwuJ62QfAeJo83HRWOlzbQG16VZYuIIsRob6VYrlGkggwRbqkYTSuwtZgb3c2HoILd1zz1pI27iVkxMzp6LSOy+RYkH18fXQqOd8t8fBFIs62djnnqPPzQiSCjGy98cRBYE9Ync9yfU3Eeu9cNq0eK9XqKSKdtpGghDLCM2p82fv8A4d9HzRHxGYe1fxFHcPjsPOLK0UgPEdk38xVQGCtDEa87N/xyIm8Ti37qhLuIV2SbOidldo0LJ6LWFxbUWPhWybHhyhOqTKrZguUWDfGA7/Gqbg2pPH6Msi+Ttb2Xrvi3yxa/5xPmqn8KXv2DVDJsnuEMlWxtfAtNHlVgrhkdWN7BkZWBNteX1154jFbRe69bAoOl1jPPuzSVWqdIOLHwkPmn5EV7L0lYof6fsf8A/dWp9n7SpW4Ii22v5cIeEHUXTtszdaaFW6rEtEWCKQqprkFrlmBtxY6d9esW6CsWM0jylmDFi5DZlGVdVy8B3UiN0mYvuj9j/wD7ryfpExZ+Eg/2n8WNc6h2s8WLx6/4Ctnmf2VjQ7nYZTfqx5kAn2tc13rhok+L6yPsqn5t9cWeMoHkkf4rXj/1fGScJZ2/gL//AE0oR2DVyn4svuVF3HUq2tvbWMcV0bLdgGfKWyIfSkA4MR3eN7G1LeH3jwiOHzqI48xQFi0jyPo88gUFr27K3ANiToLAIMuy5m1kFj3yOqn/AORgai7LHwpUHguZz9S5frplT7BbHHgc4/QWUgck947pTjF+rR39QUe1iT/LQbD9IrHEpLLH2Iw1lViSc4tqW0tw4AcKBx7PjDBbSMx5HJENRccc2ltb6aV3YPZTGWOPqVhMmoaRGPZAJLe+dkgWPLlW2HYlJFezfUqcKDyPJObDO4HoqMzZRyAGthXouySP7xkTwJzH6KZiPXamv/t3PFdpnA0ykheqsc5sQrZEze92sW9LS4NwL2pBhEh95ZncsdWNsoUuNQAFswCt4ZrXNqasa0ZBQ0hxTl0IxouJxAUsx6pbkgKPS5AEn139VSsdB6n3RiDY26oC9jb0+R4GpWOfJ5S+p7wpa37H6xxXzp+wVz7H2fIbSxuY2DWDC4Ita5uOAs1dO/Y/WOK+cP2CpgcLioR2cO9xz6u5sbXAPAg2tz58Na0VD3NibhK9BSsa5gvyGui69oy4qaPK+JZ1Kh8uiAofhsbAaHiDwpYxOGKOVPEGx8wdR7aY4mxOl8O7Lly2VeKEaKDr2dQfxoTtnCyiRpJYmjzsTqLC5JNh7aBSSPx2Jy+iO9jGtIAH0QwCowra1Qim6zXWuWsZa3rWxrlCwUrBiFbWrNq6wUWC8jEKnUivTLUy1XCF2ELy6mieD2cbKI4+tkYFgMubKoJW+XgSSDxuB2dNbjgIrtw+M0W0jROoKhhexVixKnL2h6Tai9wbEC16HIDh6mqG4ckTw0TSS9RC3bVHu6BVDyKpYquQABBYrm56twsB77Q2CAvWPiXaPKXGhYsosAVzMFN2I0Nsodb3sbAVRF/zW7uzGe61rl15VFeMEEGUkG4N0Sx439Fjx8aG1hAtdCLTfL2RWTZ0GHxBVmEgRHYggAFirdSlhezdpGPcTb4NdvXYJUktlZUD5Os1JzGfIFDFWvrCc2UiykG2tLkmJUknqwxOpLvIxueJNmAJ9VRca49HKn8CIv1gX+urFhPFcYydSi+M2400oljhJCrKoOXlJ1gW7KLdlGA1J1W965cbj5ZHLvJHGffBo2Y2laRnFo8516wjW2lhyobNOzekzN/ES3215mpDLKwYAul5E0zPJIRYDgg0AA1Oc2sAOA0AFa+67egiL42zt7ZM1vVaue1ZtV7K2EKy+hWZmxWILMWPVLqST8LxqVp0ID+04j5pfvmpSyo7wpTVd6UzbZ6KY8TPJMZ3UyNmICKQOHA+qvEdEWt/ds9/68axUqhkcdVDaqVosHLI6JNLe7sRbu5feryk6GUb0sXK3moP2mpUqBI4aewU9Lm+ZafoSi+UyfQX86n6EovlMn0F/OsVKvv5OajpMvzKfoSi+UyfQWp+hKL5TJ9BalSu38nNd0mX5ln9CUXymT6C1j9CUXymT6C/nUqV2/k5ruky/Mp+hKL5TJ9Ban6EovlMn0FqVK7fyc13SZfmU/QjF8pk+gv51P0IxfKZPoL+dYqV2/k5qOky81n9CMXymT6CVP0IRfKZPoJWKldv5Oa7pEnNT9CEXymT6C/nUHQhF8pk+gtSpXb+Tmu6RJzU/QhF8pk+glQ9CEXymT6C/nUqV2/k5rukSc1P0IRfKZPoL+dZ/QjF8pk+gv51ipXb+Tmu6RJzTBufuAmz5JHWVpC6hbFQLWN76VKlShlxcblBe9zjc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solidgoldcreativity.files.wordpress.com/2011/09/b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591" y="2015331"/>
            <a:ext cx="2760239" cy="42045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381000" y="0"/>
            <a:ext cx="8458200" cy="1600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FF0000"/>
                </a:solidFill>
              </a:rPr>
              <a:t>We’re still getting use to Australian food!</a:t>
            </a:r>
          </a:p>
        </p:txBody>
      </p:sp>
      <p:pic>
        <p:nvPicPr>
          <p:cNvPr id="2050" name="Picture 2" descr="http://4.bp.blogspot.com/_hiSjtpb8YyM/TCtZj_iTVaI/AAAAAAAACA8/DuiCrdftOCE/s1600/World+Cup+Australia+Vegemite.jpg"/>
          <p:cNvPicPr>
            <a:picLocks noChangeAspect="1" noChangeArrowheads="1"/>
          </p:cNvPicPr>
          <p:nvPr/>
        </p:nvPicPr>
        <p:blipFill rotWithShape="1">
          <a:blip r:embed="rId4">
            <a:extLst>
              <a:ext uri="{28A0092B-C50C-407E-A947-70E740481C1C}">
                <a14:useLocalDpi xmlns:a14="http://schemas.microsoft.com/office/drawing/2010/main" val="0"/>
              </a:ext>
            </a:extLst>
          </a:blip>
          <a:srcRect l="11450" r="9160"/>
          <a:stretch/>
        </p:blipFill>
        <p:spPr bwMode="auto">
          <a:xfrm>
            <a:off x="6778894" y="2015331"/>
            <a:ext cx="2212706" cy="418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16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down)">
                                      <p:cBhvr>
                                        <p:cTn id="7" dur="500"/>
                                        <p:tgtEl>
                                          <p:spTgt spid="103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80">
                                          <p:stCondLst>
                                            <p:cond delay="0"/>
                                          </p:stCondLst>
                                        </p:cTn>
                                        <p:tgtEl>
                                          <p:spTgt spid="2050"/>
                                        </p:tgtEl>
                                      </p:cBhvr>
                                    </p:animEffect>
                                    <p:anim calcmode="lin" valueType="num">
                                      <p:cBhvr>
                                        <p:cTn id="1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0"/>
                                        </p:tgtEl>
                                      </p:cBhvr>
                                      <p:to x="100000" y="60000"/>
                                    </p:animScale>
                                    <p:animScale>
                                      <p:cBhvr>
                                        <p:cTn id="19" dur="166" decel="50000">
                                          <p:stCondLst>
                                            <p:cond delay="676"/>
                                          </p:stCondLst>
                                        </p:cTn>
                                        <p:tgtEl>
                                          <p:spTgt spid="2050"/>
                                        </p:tgtEl>
                                      </p:cBhvr>
                                      <p:to x="100000" y="100000"/>
                                    </p:animScale>
                                    <p:animScale>
                                      <p:cBhvr>
                                        <p:cTn id="20" dur="26">
                                          <p:stCondLst>
                                            <p:cond delay="1312"/>
                                          </p:stCondLst>
                                        </p:cTn>
                                        <p:tgtEl>
                                          <p:spTgt spid="2050"/>
                                        </p:tgtEl>
                                      </p:cBhvr>
                                      <p:to x="100000" y="80000"/>
                                    </p:animScale>
                                    <p:animScale>
                                      <p:cBhvr>
                                        <p:cTn id="21" dur="166" decel="50000">
                                          <p:stCondLst>
                                            <p:cond delay="1338"/>
                                          </p:stCondLst>
                                        </p:cTn>
                                        <p:tgtEl>
                                          <p:spTgt spid="2050"/>
                                        </p:tgtEl>
                                      </p:cBhvr>
                                      <p:to x="100000" y="100000"/>
                                    </p:animScale>
                                    <p:animScale>
                                      <p:cBhvr>
                                        <p:cTn id="22" dur="26">
                                          <p:stCondLst>
                                            <p:cond delay="1642"/>
                                          </p:stCondLst>
                                        </p:cTn>
                                        <p:tgtEl>
                                          <p:spTgt spid="2050"/>
                                        </p:tgtEl>
                                      </p:cBhvr>
                                      <p:to x="100000" y="90000"/>
                                    </p:animScale>
                                    <p:animScale>
                                      <p:cBhvr>
                                        <p:cTn id="23" dur="166" decel="50000">
                                          <p:stCondLst>
                                            <p:cond delay="1668"/>
                                          </p:stCondLst>
                                        </p:cTn>
                                        <p:tgtEl>
                                          <p:spTgt spid="2050"/>
                                        </p:tgtEl>
                                      </p:cBhvr>
                                      <p:to x="100000" y="100000"/>
                                    </p:animScale>
                                    <p:animScale>
                                      <p:cBhvr>
                                        <p:cTn id="24" dur="26">
                                          <p:stCondLst>
                                            <p:cond delay="1808"/>
                                          </p:stCondLst>
                                        </p:cTn>
                                        <p:tgtEl>
                                          <p:spTgt spid="2050"/>
                                        </p:tgtEl>
                                      </p:cBhvr>
                                      <p:to x="100000" y="95000"/>
                                    </p:animScale>
                                    <p:animScale>
                                      <p:cBhvr>
                                        <p:cTn id="2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http://www.admavericks.com/wp-content/uploads/full_davidgoliath.jpeg"/>
          <p:cNvPicPr>
            <a:picLocks noChangeAspect="1" noChangeArrowheads="1"/>
          </p:cNvPicPr>
          <p:nvPr/>
        </p:nvPicPr>
        <p:blipFill>
          <a:blip r:embed="rId3" cstate="print"/>
          <a:srcRect/>
          <a:stretch>
            <a:fillRect/>
          </a:stretch>
        </p:blipFill>
        <p:spPr bwMode="auto">
          <a:xfrm>
            <a:off x="0" y="0"/>
            <a:ext cx="9144000" cy="7485529"/>
          </a:xfrm>
          <a:prstGeom prst="rect">
            <a:avLst/>
          </a:prstGeom>
          <a:noFill/>
        </p:spPr>
      </p:pic>
      <p:sp>
        <p:nvSpPr>
          <p:cNvPr id="2" name="Title 1"/>
          <p:cNvSpPr>
            <a:spLocks noGrp="1"/>
          </p:cNvSpPr>
          <p:nvPr>
            <p:ph type="title"/>
          </p:nvPr>
        </p:nvSpPr>
        <p:spPr>
          <a:xfrm>
            <a:off x="457200" y="152400"/>
            <a:ext cx="8229600" cy="1020762"/>
          </a:xfrm>
        </p:spPr>
        <p:txBody>
          <a:bodyPr>
            <a:normAutofit/>
          </a:bodyPr>
          <a:lstStyle/>
          <a:p>
            <a:r>
              <a:rPr lang="en-US" sz="6000" dirty="0" smtClean="0">
                <a:solidFill>
                  <a:srgbClr val="FFFF00"/>
                </a:solidFill>
              </a:rPr>
              <a:t>The Battle is the Lord’s</a:t>
            </a:r>
            <a:endParaRPr lang="en-US" sz="6000" dirty="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09600"/>
            <a:ext cx="7010400" cy="914400"/>
          </a:xfrm>
        </p:spPr>
        <p:txBody>
          <a:bodyPr>
            <a:noAutofit/>
          </a:bodyPr>
          <a:lstStyle/>
          <a:p>
            <a:r>
              <a:rPr lang="en-US" sz="4800" b="1" dirty="0" smtClean="0">
                <a:solidFill>
                  <a:srgbClr val="663300"/>
                </a:solidFill>
              </a:rPr>
              <a:t>1 Samuel 17:45-50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572000"/>
          </a:xfrm>
        </p:spPr>
        <p:txBody>
          <a:bodyPr>
            <a:normAutofit fontScale="62500" lnSpcReduction="20000"/>
          </a:bodyPr>
          <a:lstStyle/>
          <a:p>
            <a:pPr marL="0" indent="231775">
              <a:buNone/>
            </a:pPr>
            <a:r>
              <a:rPr lang="en-US" dirty="0" smtClean="0"/>
              <a:t>Then David said to the Philistine, "You come to me with a sword, with a spear, and with a javelin. But </a:t>
            </a:r>
            <a:r>
              <a:rPr lang="en-US" b="1" dirty="0" smtClean="0">
                <a:solidFill>
                  <a:srgbClr val="0000CC"/>
                </a:solidFill>
              </a:rPr>
              <a:t>I come to you in the name of the Lord of hosts, the God of the armies of Israel, whom you have defied</a:t>
            </a:r>
            <a:r>
              <a:rPr lang="en-US" dirty="0" smtClean="0"/>
              <a:t>. 46 This day the Lord will deliver you into my hand, and I will strike you and take your head from you. And this day I will give the carcasses of the camp of the Philistines to the birds of the air and the wild beasts of the earth, </a:t>
            </a:r>
            <a:r>
              <a:rPr lang="en-US" b="1" dirty="0" smtClean="0">
                <a:solidFill>
                  <a:srgbClr val="0000CC"/>
                </a:solidFill>
              </a:rPr>
              <a:t>that all the earth may know that there is a God in Israel. 47 Then all this assembly shall know that the Lord does not save with sword and spear; for the battle is the Lord's, and He will give you into our hands." </a:t>
            </a:r>
          </a:p>
          <a:p>
            <a:pPr marL="0" indent="231775">
              <a:buNone/>
            </a:pPr>
            <a:r>
              <a:rPr lang="en-US" dirty="0" smtClean="0"/>
              <a:t>48 So it was, when the Philistine arose and came and drew near to meet David, that </a:t>
            </a:r>
            <a:r>
              <a:rPr lang="en-US" b="1" dirty="0" smtClean="0">
                <a:solidFill>
                  <a:srgbClr val="0000CC"/>
                </a:solidFill>
              </a:rPr>
              <a:t>David hurried and ran toward the army to meet the Philistine.</a:t>
            </a:r>
            <a:r>
              <a:rPr lang="en-US" dirty="0" smtClean="0"/>
              <a:t> 49 Then David put his hand in his bag and took out a stone; and he slung it and struck the Philistine in his forehead, so that the stone sank into his forehead, and he fell on his face to the earth. 50 So David prevailed over the Philistine with a sling and a stone, and struck the Philistine and killed him. But there was no sword in the hand of David.  </a:t>
            </a:r>
          </a:p>
        </p:txBody>
      </p:sp>
      <p:sp>
        <p:nvSpPr>
          <p:cNvPr id="6" name="Text Box 5"/>
          <p:cNvSpPr txBox="1">
            <a:spLocks noChangeArrowheads="1"/>
          </p:cNvSpPr>
          <p:nvPr/>
        </p:nvSpPr>
        <p:spPr bwMode="auto">
          <a:xfrm>
            <a:off x="1066800" y="863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battle is the Lord’s</a:t>
            </a:r>
          </a:p>
        </p:txBody>
      </p:sp>
      <p:sp>
        <p:nvSpPr>
          <p:cNvPr id="7" name="Text Box 5"/>
          <p:cNvSpPr txBox="1">
            <a:spLocks noChangeArrowheads="1"/>
          </p:cNvSpPr>
          <p:nvPr/>
        </p:nvSpPr>
        <p:spPr bwMode="auto">
          <a:xfrm>
            <a:off x="990600" y="6172200"/>
            <a:ext cx="6934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Keep David’s perspective!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4267200" cy="1600200"/>
          </a:xfrm>
        </p:spPr>
        <p:txBody>
          <a:bodyPr>
            <a:normAutofit fontScale="90000"/>
          </a:bodyPr>
          <a:lstStyle/>
          <a:p>
            <a:pPr eaLnBrk="1" hangingPunct="1"/>
            <a:r>
              <a:rPr lang="en-US" sz="4000" b="1" dirty="0" smtClean="0">
                <a:solidFill>
                  <a:srgbClr val="FF0000"/>
                </a:solidFill>
              </a:rPr>
              <a:t>David’s Faith &amp; Enthusiasm were contagious</a:t>
            </a:r>
          </a:p>
        </p:txBody>
      </p:sp>
      <p:sp>
        <p:nvSpPr>
          <p:cNvPr id="4099" name="Rectangle 3"/>
          <p:cNvSpPr>
            <a:spLocks noGrp="1" noChangeArrowheads="1"/>
          </p:cNvSpPr>
          <p:nvPr>
            <p:ph type="body" idx="1"/>
          </p:nvPr>
        </p:nvSpPr>
        <p:spPr>
          <a:xfrm>
            <a:off x="457200" y="1981200"/>
            <a:ext cx="7924800" cy="3505200"/>
          </a:xfrm>
        </p:spPr>
        <p:txBody>
          <a:bodyPr/>
          <a:lstStyle/>
          <a:p>
            <a:pPr eaLnBrk="1" hangingPunct="1">
              <a:lnSpc>
                <a:spcPct val="90000"/>
              </a:lnSpc>
            </a:pPr>
            <a:r>
              <a:rPr lang="en-US" dirty="0" smtClean="0"/>
              <a:t>The army was fearful &amp; deserting</a:t>
            </a:r>
          </a:p>
          <a:p>
            <a:pPr eaLnBrk="1" hangingPunct="1">
              <a:lnSpc>
                <a:spcPct val="90000"/>
              </a:lnSpc>
            </a:pPr>
            <a:r>
              <a:rPr lang="en-US" dirty="0" smtClean="0"/>
              <a:t>David stepped forward believing God can do the impossible</a:t>
            </a:r>
          </a:p>
          <a:p>
            <a:pPr eaLnBrk="1" hangingPunct="1">
              <a:lnSpc>
                <a:spcPct val="90000"/>
              </a:lnSpc>
            </a:pPr>
            <a:r>
              <a:rPr lang="en-US" dirty="0" smtClean="0"/>
              <a:t>David used the skill he already had &amp; God made the impossible happen</a:t>
            </a:r>
          </a:p>
          <a:p>
            <a:pPr eaLnBrk="1" hangingPunct="1">
              <a:lnSpc>
                <a:spcPct val="90000"/>
              </a:lnSpc>
            </a:pPr>
            <a:r>
              <a:rPr lang="en-US" dirty="0" smtClean="0"/>
              <a:t>The fearful Israelites were energized and motivated to attack the Philistines (v.53)</a:t>
            </a:r>
          </a:p>
          <a:p>
            <a:pPr eaLnBrk="1" hangingPunct="1">
              <a:lnSpc>
                <a:spcPct val="90000"/>
              </a:lnSpc>
            </a:pPr>
            <a:endParaRPr lang="en-US" dirty="0" smtClean="0"/>
          </a:p>
        </p:txBody>
      </p:sp>
      <p:sp>
        <p:nvSpPr>
          <p:cNvPr id="4100" name="Text Box 5"/>
          <p:cNvSpPr txBox="1">
            <a:spLocks noChangeArrowheads="1"/>
          </p:cNvSpPr>
          <p:nvPr/>
        </p:nvSpPr>
        <p:spPr bwMode="auto">
          <a:xfrm>
            <a:off x="457200" y="54102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Kings are leaders: we can go home &amp; motivate our </a:t>
            </a:r>
            <a:r>
              <a:rPr lang="en-US" sz="3600" b="1" dirty="0" err="1" smtClean="0">
                <a:solidFill>
                  <a:srgbClr val="00B050"/>
                </a:solidFill>
                <a:latin typeface="Comic Sans MS" pitchFamily="66" charset="0"/>
              </a:rPr>
              <a:t>ecclesias</a:t>
            </a:r>
            <a:r>
              <a:rPr lang="en-US" sz="3600" b="1" dirty="0" smtClean="0">
                <a:solidFill>
                  <a:srgbClr val="00B050"/>
                </a:solidFill>
                <a:latin typeface="Comic Sans MS" pitchFamily="66" charset="0"/>
              </a:rPr>
              <a:t> &amp; families</a:t>
            </a:r>
            <a:endParaRPr lang="en-US" sz="3600" b="1" dirty="0">
              <a:solidFill>
                <a:srgbClr val="00B050"/>
              </a:solidFill>
              <a:latin typeface="Comic Sans MS" pitchFamily="66" charset="0"/>
            </a:endParaRPr>
          </a:p>
        </p:txBody>
      </p:sp>
      <p:pic>
        <p:nvPicPr>
          <p:cNvPr id="106498" name="Picture 2" descr="https://encrypted-tbn1.gstatic.com/images?q=tbn:ANd9GcTsF3mPq-rLLsKg9jnYqvOK0sUjHCcygOGimVSoipAwPAacN3f3"/>
          <p:cNvPicPr>
            <a:picLocks noChangeAspect="1" noChangeArrowheads="1"/>
          </p:cNvPicPr>
          <p:nvPr/>
        </p:nvPicPr>
        <p:blipFill>
          <a:blip r:embed="rId3" cstate="print"/>
          <a:srcRect/>
          <a:stretch>
            <a:fillRect/>
          </a:stretch>
        </p:blipFill>
        <p:spPr bwMode="auto">
          <a:xfrm>
            <a:off x="4800600" y="0"/>
            <a:ext cx="3886200" cy="1741581"/>
          </a:xfrm>
          <a:prstGeom prst="rect">
            <a:avLst/>
          </a:prstGeom>
          <a:noFill/>
        </p:spPr>
      </p:pic>
      <p:sp>
        <p:nvSpPr>
          <p:cNvPr id="6" name="Rectangle 5"/>
          <p:cNvSpPr/>
          <p:nvPr/>
        </p:nvSpPr>
        <p:spPr>
          <a:xfrm>
            <a:off x="4800600" y="1219200"/>
            <a:ext cx="3886200" cy="685800"/>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33"/>
              </a:solidFill>
            </a:endParaRPr>
          </a:p>
        </p:txBody>
      </p:sp>
      <p:sp>
        <p:nvSpPr>
          <p:cNvPr id="7" name="TextBox 6"/>
          <p:cNvSpPr txBox="1"/>
          <p:nvPr/>
        </p:nvSpPr>
        <p:spPr>
          <a:xfrm>
            <a:off x="4800600" y="1295400"/>
            <a:ext cx="3886200" cy="707886"/>
          </a:xfrm>
          <a:prstGeom prst="rect">
            <a:avLst/>
          </a:prstGeom>
          <a:noFill/>
        </p:spPr>
        <p:txBody>
          <a:bodyPr wrap="square" rtlCol="0">
            <a:spAutoFit/>
          </a:bodyPr>
          <a:lstStyle/>
          <a:p>
            <a:r>
              <a:rPr lang="en-US" sz="4000" b="1" dirty="0" smtClean="0">
                <a:solidFill>
                  <a:schemeClr val="bg1"/>
                </a:solidFill>
                <a:latin typeface="Chasm" pitchFamily="2" charset="0"/>
              </a:rPr>
              <a:t>Contagious Faith!</a:t>
            </a:r>
            <a:endParaRPr lang="en-US" sz="4000" b="1" dirty="0">
              <a:solidFill>
                <a:schemeClr val="bg1"/>
              </a:solidFill>
              <a:latin typeface="Chasm"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685800"/>
            <a:ext cx="7010400" cy="914400"/>
          </a:xfrm>
        </p:spPr>
        <p:txBody>
          <a:bodyPr>
            <a:noAutofit/>
          </a:bodyPr>
          <a:lstStyle/>
          <a:p>
            <a:r>
              <a:rPr lang="en-US" sz="4800" b="1" dirty="0" smtClean="0">
                <a:solidFill>
                  <a:srgbClr val="663300"/>
                </a:solidFill>
              </a:rPr>
              <a:t>1 Samuel 19:9-16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9 Now the distressing spirit from the Lord came upon Saul as he sat in his house with his spear in his hand. And David was playing music with his hand. 10 </a:t>
            </a:r>
            <a:r>
              <a:rPr lang="en-US" b="1" dirty="0" smtClean="0">
                <a:solidFill>
                  <a:srgbClr val="C00000"/>
                </a:solidFill>
              </a:rPr>
              <a:t>Then Saul sought to pin David to the wall with the spear, but he slipped away from Saul's presence</a:t>
            </a:r>
            <a:r>
              <a:rPr lang="en-US" dirty="0" smtClean="0"/>
              <a:t>; and he drove the spear into the wall. So David fled and escaped that night. </a:t>
            </a:r>
          </a:p>
          <a:p>
            <a:pPr marL="0" indent="231775">
              <a:buNone/>
            </a:pPr>
            <a:r>
              <a:rPr lang="en-US" b="1" dirty="0" smtClean="0">
                <a:solidFill>
                  <a:srgbClr val="C00000"/>
                </a:solidFill>
              </a:rPr>
              <a:t>11 Saul also sent messengers to David's house to watch him and to kill him in the morning</a:t>
            </a:r>
            <a:r>
              <a:rPr lang="en-US" dirty="0" smtClean="0"/>
              <a:t>. And Michal, David's wife, told him, saying, "If you do not save your life tonight, tomorrow you will be killed." 12 So Michal let David down through a window. And he went and fled and escaped. 13 And Michal took an image and laid it in the bed, put a cover of goats' hair for his head, and covered it with clothes. 14 So when Saul sent messengers to take David, she said, "He is sick." </a:t>
            </a:r>
          </a:p>
          <a:p>
            <a:pPr marL="0" indent="231775">
              <a:buNone/>
            </a:pPr>
            <a:r>
              <a:rPr lang="en-US" dirty="0" smtClean="0"/>
              <a:t>15 Then </a:t>
            </a:r>
            <a:r>
              <a:rPr lang="en-US" b="1" dirty="0" smtClean="0">
                <a:solidFill>
                  <a:srgbClr val="C00000"/>
                </a:solidFill>
              </a:rPr>
              <a:t>Saul sent the messengers back to see David, saying, "Bring him up to me in the bed, that I may kill him.“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resists taking vengeance </a:t>
            </a:r>
          </a:p>
        </p:txBody>
      </p:sp>
      <p:sp>
        <p:nvSpPr>
          <p:cNvPr id="7" name="Text Box 5"/>
          <p:cNvSpPr txBox="1">
            <a:spLocks noChangeArrowheads="1"/>
          </p:cNvSpPr>
          <p:nvPr/>
        </p:nvSpPr>
        <p:spPr bwMode="auto">
          <a:xfrm>
            <a:off x="990600" y="60960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humbled himself and ran away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762000"/>
            <a:ext cx="7010400" cy="914400"/>
          </a:xfrm>
        </p:spPr>
        <p:txBody>
          <a:bodyPr>
            <a:noAutofit/>
          </a:bodyPr>
          <a:lstStyle/>
          <a:p>
            <a:r>
              <a:rPr lang="en-US" sz="4800" b="1" dirty="0" smtClean="0">
                <a:solidFill>
                  <a:srgbClr val="663300"/>
                </a:solidFill>
              </a:rPr>
              <a:t>1 Samuel 24:4-7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4  Then </a:t>
            </a:r>
            <a:r>
              <a:rPr lang="en-US" b="1" dirty="0" smtClean="0">
                <a:solidFill>
                  <a:srgbClr val="C00000"/>
                </a:solidFill>
              </a:rPr>
              <a:t>the men of David said to him, "This is the day of which the Lord said to you, 'Behold, I will deliver your enemy into your hand, that you may do to him as it seems good to you</a:t>
            </a:r>
            <a:r>
              <a:rPr lang="en-US" dirty="0" smtClean="0"/>
              <a:t>.'" And David arose and secretly cut off a corner of Saul's robe. 5 Now it happened afterward that David's heart troubled him because he had cut Saul's robe.  6 And he said to his men, "</a:t>
            </a:r>
            <a:r>
              <a:rPr lang="en-US" b="1" dirty="0" smtClean="0">
                <a:solidFill>
                  <a:srgbClr val="0000CC"/>
                </a:solidFill>
              </a:rPr>
              <a:t>The Lord forbid that I should do this thing to my master, the Lord's anointed</a:t>
            </a:r>
            <a:r>
              <a:rPr lang="en-US" dirty="0" smtClean="0"/>
              <a:t>, to stretch out my hand against him, </a:t>
            </a:r>
            <a:r>
              <a:rPr lang="en-US" b="1" dirty="0" smtClean="0">
                <a:solidFill>
                  <a:srgbClr val="0000CC"/>
                </a:solidFill>
              </a:rPr>
              <a:t>seeing he is the anointed of the Lord."</a:t>
            </a:r>
            <a:r>
              <a:rPr lang="en-US" dirty="0" smtClean="0"/>
              <a:t> 7 </a:t>
            </a:r>
            <a:r>
              <a:rPr lang="en-US" b="1" dirty="0" smtClean="0">
                <a:solidFill>
                  <a:srgbClr val="0000CC"/>
                </a:solidFill>
              </a:rPr>
              <a:t>So David restrained his servants with these words, and did not allow them to rise against Saul. </a:t>
            </a:r>
            <a:r>
              <a:rPr lang="en-US" dirty="0" smtClean="0"/>
              <a:t>And Saul got up from the cave and went on his way. </a:t>
            </a:r>
          </a:p>
        </p:txBody>
      </p:sp>
      <p:sp>
        <p:nvSpPr>
          <p:cNvPr id="6" name="Text Box 5"/>
          <p:cNvSpPr txBox="1">
            <a:spLocks noChangeArrowheads="1"/>
          </p:cNvSpPr>
          <p:nvPr/>
        </p:nvSpPr>
        <p:spPr bwMode="auto">
          <a:xfrm>
            <a:off x="1025769" y="75789"/>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waited on God</a:t>
            </a:r>
          </a:p>
        </p:txBody>
      </p:sp>
      <p:sp>
        <p:nvSpPr>
          <p:cNvPr id="7" name="Text Box 5"/>
          <p:cNvSpPr txBox="1">
            <a:spLocks noChangeArrowheads="1"/>
          </p:cNvSpPr>
          <p:nvPr/>
        </p:nvSpPr>
        <p:spPr bwMode="auto">
          <a:xfrm>
            <a:off x="1025769" y="6008880"/>
            <a:ext cx="6934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trusted God’s ways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Samuel 26:7-12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648200"/>
          </a:xfrm>
        </p:spPr>
        <p:txBody>
          <a:bodyPr>
            <a:normAutofit fontScale="70000" lnSpcReduction="20000"/>
          </a:bodyPr>
          <a:lstStyle/>
          <a:p>
            <a:pPr marL="0" indent="231775">
              <a:buNone/>
            </a:pPr>
            <a:r>
              <a:rPr lang="en-US" dirty="0" smtClean="0"/>
              <a:t>7 So David and </a:t>
            </a:r>
            <a:r>
              <a:rPr lang="en-US" dirty="0" err="1" smtClean="0"/>
              <a:t>Abishai</a:t>
            </a:r>
            <a:r>
              <a:rPr lang="en-US" dirty="0" smtClean="0"/>
              <a:t> came to the people by night; and there Saul lay sleeping within the camp, with his spear stuck in the ground by his head. And </a:t>
            </a:r>
            <a:r>
              <a:rPr lang="en-US" dirty="0" err="1" smtClean="0"/>
              <a:t>Abner</a:t>
            </a:r>
            <a:r>
              <a:rPr lang="en-US" dirty="0" smtClean="0"/>
              <a:t> and the people lay all around him. 8 Then </a:t>
            </a:r>
            <a:r>
              <a:rPr lang="en-US" b="1" dirty="0" err="1" smtClean="0">
                <a:solidFill>
                  <a:srgbClr val="0000CC"/>
                </a:solidFill>
              </a:rPr>
              <a:t>Abishai</a:t>
            </a:r>
            <a:r>
              <a:rPr lang="en-US" b="1" dirty="0" smtClean="0">
                <a:solidFill>
                  <a:srgbClr val="0000CC"/>
                </a:solidFill>
              </a:rPr>
              <a:t> said to David, "God has delivered your enemy into your hand this day. Now therefore, please, let me strike him at once with the spear, </a:t>
            </a:r>
            <a:r>
              <a:rPr lang="en-US" dirty="0" smtClean="0"/>
              <a:t>right to the earth; and I will not have to strike him a second time!" </a:t>
            </a:r>
          </a:p>
          <a:p>
            <a:pPr marL="0" indent="231775">
              <a:buNone/>
            </a:pPr>
            <a:r>
              <a:rPr lang="en-US" dirty="0" smtClean="0"/>
              <a:t>9 But David said to </a:t>
            </a:r>
            <a:r>
              <a:rPr lang="en-US" dirty="0" err="1" smtClean="0"/>
              <a:t>Abishai</a:t>
            </a:r>
            <a:r>
              <a:rPr lang="en-US" dirty="0" smtClean="0"/>
              <a:t>, "</a:t>
            </a:r>
            <a:r>
              <a:rPr lang="en-US" b="1" dirty="0" smtClean="0">
                <a:solidFill>
                  <a:srgbClr val="0000CC"/>
                </a:solidFill>
              </a:rPr>
              <a:t>Do not destroy him; for who can stretch out his hand against the Lord's anointed, and be guiltless?</a:t>
            </a:r>
            <a:r>
              <a:rPr lang="en-US" dirty="0" smtClean="0"/>
              <a:t>" 10 David said furthermore, "</a:t>
            </a:r>
            <a:r>
              <a:rPr lang="en-US" b="1" dirty="0" smtClean="0">
                <a:solidFill>
                  <a:srgbClr val="0000CC"/>
                </a:solidFill>
              </a:rPr>
              <a:t>As the Lord lives, the Lord shall strike him, or his day shall come to die, or he shall go out to battle and perish</a:t>
            </a:r>
            <a:r>
              <a:rPr lang="en-US" dirty="0" smtClean="0"/>
              <a:t>. 11 The Lord forbid that I should stretch out my hand against the Lord's anointed. But please, take now the spear and the jug of water that are by his head, and let us go." </a:t>
            </a:r>
          </a:p>
          <a:p>
            <a:pPr marL="0" indent="231775">
              <a:buNone/>
            </a:pPr>
            <a:endParaRPr lang="en-US" dirty="0" smtClean="0"/>
          </a:p>
        </p:txBody>
      </p:sp>
      <p:sp>
        <p:nvSpPr>
          <p:cNvPr id="6" name="Text Box 5"/>
          <p:cNvSpPr txBox="1">
            <a:spLocks noChangeArrowheads="1"/>
          </p:cNvSpPr>
          <p:nvPr/>
        </p:nvSpPr>
        <p:spPr bwMode="auto">
          <a:xfrm>
            <a:off x="1066800" y="76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believed God would act for him</a:t>
            </a:r>
          </a:p>
        </p:txBody>
      </p:sp>
      <p:sp>
        <p:nvSpPr>
          <p:cNvPr id="7" name="Text Box 5"/>
          <p:cNvSpPr txBox="1">
            <a:spLocks noChangeArrowheads="1"/>
          </p:cNvSpPr>
          <p:nvPr/>
        </p:nvSpPr>
        <p:spPr bwMode="auto">
          <a:xfrm>
            <a:off x="1066800" y="6172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waited for God to act!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876800" cy="2163762"/>
          </a:xfrm>
        </p:spPr>
        <p:txBody>
          <a:bodyPr>
            <a:noAutofit/>
          </a:bodyPr>
          <a:lstStyle/>
          <a:p>
            <a:r>
              <a:rPr lang="en-US" b="1" dirty="0" smtClean="0">
                <a:solidFill>
                  <a:srgbClr val="FF0000"/>
                </a:solidFill>
              </a:rPr>
              <a:t>Everything is God’s. We only need         to do our part!</a:t>
            </a:r>
            <a:endParaRPr lang="en-US" b="1" dirty="0">
              <a:solidFill>
                <a:srgbClr val="FF0000"/>
              </a:solidFill>
            </a:endParaRPr>
          </a:p>
        </p:txBody>
      </p:sp>
      <p:pic>
        <p:nvPicPr>
          <p:cNvPr id="105474" name="Picture 2" descr="https://encrypted-tbn0.gstatic.com/images?q=tbn:ANd9GcSH_DGB6MhAZs4x9lcu_qLZluFOFrRXkSN4oSXg3GvypSFYk8en4g"/>
          <p:cNvPicPr>
            <a:picLocks noChangeAspect="1" noChangeArrowheads="1"/>
          </p:cNvPicPr>
          <p:nvPr/>
        </p:nvPicPr>
        <p:blipFill>
          <a:blip r:embed="rId3" cstate="print"/>
          <a:srcRect/>
          <a:stretch>
            <a:fillRect/>
          </a:stretch>
        </p:blipFill>
        <p:spPr bwMode="auto">
          <a:xfrm>
            <a:off x="4953000" y="3733800"/>
            <a:ext cx="4038600" cy="2508185"/>
          </a:xfrm>
          <a:prstGeom prst="rect">
            <a:avLst/>
          </a:prstGeom>
          <a:noFill/>
        </p:spPr>
      </p:pic>
      <p:pic>
        <p:nvPicPr>
          <p:cNvPr id="105476" name="Picture 4" descr="https://encrypted-tbn0.gstatic.com/images?q=tbn:ANd9GcRrdo_lw6S71mPDnsVt86JgJfxf5LNEVcag4Do4lT-q1z7iyjO1KA"/>
          <p:cNvPicPr>
            <a:picLocks noChangeAspect="1" noChangeArrowheads="1"/>
          </p:cNvPicPr>
          <p:nvPr/>
        </p:nvPicPr>
        <p:blipFill>
          <a:blip r:embed="rId4" cstate="print"/>
          <a:srcRect/>
          <a:stretch>
            <a:fillRect/>
          </a:stretch>
        </p:blipFill>
        <p:spPr bwMode="auto">
          <a:xfrm>
            <a:off x="5253882" y="228600"/>
            <a:ext cx="3747244" cy="2743200"/>
          </a:xfrm>
          <a:prstGeom prst="rect">
            <a:avLst/>
          </a:prstGeom>
          <a:noFill/>
        </p:spPr>
      </p:pic>
      <p:pic>
        <p:nvPicPr>
          <p:cNvPr id="105480" name="Picture 8" descr="https://encrypted-tbn0.gstatic.com/images?q=tbn:ANd9GcRt7_wow5x6KwBcu7_fmZCH4GLalPqpp8bIa_Gs8jRc3jVNYE424w"/>
          <p:cNvPicPr>
            <a:picLocks noChangeAspect="1" noChangeArrowheads="1"/>
          </p:cNvPicPr>
          <p:nvPr/>
        </p:nvPicPr>
        <p:blipFill>
          <a:blip r:embed="rId5" cstate="print"/>
          <a:srcRect/>
          <a:stretch>
            <a:fillRect/>
          </a:stretch>
        </p:blipFill>
        <p:spPr bwMode="auto">
          <a:xfrm>
            <a:off x="228600" y="3733800"/>
            <a:ext cx="4421038" cy="2928938"/>
          </a:xfrm>
          <a:prstGeom prst="rect">
            <a:avLst/>
          </a:prstGeom>
          <a:noFill/>
        </p:spPr>
      </p:pic>
      <p:sp>
        <p:nvSpPr>
          <p:cNvPr id="7" name="Text Box 5"/>
          <p:cNvSpPr txBox="1">
            <a:spLocks noChangeArrowheads="1"/>
          </p:cNvSpPr>
          <p:nvPr/>
        </p:nvSpPr>
        <p:spPr bwMode="auto">
          <a:xfrm>
            <a:off x="457200" y="2743200"/>
            <a:ext cx="4038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Don’t need to hammer the gospel into people</a:t>
            </a:r>
            <a:endParaRPr lang="en-US" sz="2800" b="1" dirty="0">
              <a:solidFill>
                <a:srgbClr val="0000CC"/>
              </a:solidFill>
              <a:latin typeface="Comic Sans MS" pitchFamily="66" charset="0"/>
            </a:endParaRPr>
          </a:p>
        </p:txBody>
      </p:sp>
      <p:sp>
        <p:nvSpPr>
          <p:cNvPr id="8" name="Text Box 5"/>
          <p:cNvSpPr txBox="1">
            <a:spLocks noChangeArrowheads="1"/>
          </p:cNvSpPr>
          <p:nvPr/>
        </p:nvSpPr>
        <p:spPr bwMode="auto">
          <a:xfrm>
            <a:off x="5105400" y="2971800"/>
            <a:ext cx="4038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Ecclesial discussions</a:t>
            </a:r>
            <a:endParaRPr lang="en-US" sz="2800" b="1" dirty="0">
              <a:solidFill>
                <a:srgbClr val="0000CC"/>
              </a:solidFill>
              <a:latin typeface="Comic Sans MS" pitchFamily="66" charset="0"/>
            </a:endParaRPr>
          </a:p>
        </p:txBody>
      </p:sp>
      <p:sp>
        <p:nvSpPr>
          <p:cNvPr id="9" name="Text Box 5"/>
          <p:cNvSpPr txBox="1">
            <a:spLocks noChangeArrowheads="1"/>
          </p:cNvSpPr>
          <p:nvPr/>
        </p:nvSpPr>
        <p:spPr bwMode="auto">
          <a:xfrm>
            <a:off x="4876800" y="6195358"/>
            <a:ext cx="4038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God’s Ecclesia</a:t>
            </a:r>
            <a:endParaRPr lang="en-US" sz="2800" b="1" dirty="0">
              <a:solidFill>
                <a:srgbClr val="0000CC"/>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2050" name="Picture 2" descr="http://www.midnightryder.org/wp-content/uploads/2012/01/170.png"/>
          <p:cNvPicPr>
            <a:picLocks noChangeAspect="1" noChangeArrowheads="1"/>
          </p:cNvPicPr>
          <p:nvPr/>
        </p:nvPicPr>
        <p:blipFill>
          <a:blip r:embed="rId3" cstate="print"/>
          <a:srcRect b="3750"/>
          <a:stretch>
            <a:fillRect/>
          </a:stretch>
        </p:blipFill>
        <p:spPr bwMode="auto">
          <a:xfrm>
            <a:off x="0" y="0"/>
            <a:ext cx="4572000" cy="6858000"/>
          </a:xfrm>
          <a:prstGeom prst="rect">
            <a:avLst/>
          </a:prstGeom>
          <a:noFill/>
        </p:spPr>
      </p:pic>
      <p:pic>
        <p:nvPicPr>
          <p:cNvPr id="2052" name="Picture 4" descr="http://4.bp.blogspot.com/_VgTieCVIdyk/S7-aOMOejHI/AAAAAAAAAaI/RgtM2fkYABc/s1600/david_plays_for_king_saul.jpg"/>
          <p:cNvPicPr>
            <a:picLocks noChangeAspect="1" noChangeArrowheads="1"/>
          </p:cNvPicPr>
          <p:nvPr/>
        </p:nvPicPr>
        <p:blipFill>
          <a:blip r:embed="rId4" cstate="print"/>
          <a:srcRect/>
          <a:stretch>
            <a:fillRect/>
          </a:stretch>
        </p:blipFill>
        <p:spPr bwMode="auto">
          <a:xfrm>
            <a:off x="4505325" y="0"/>
            <a:ext cx="4638675" cy="6858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248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38200"/>
            <a:ext cx="7010400" cy="914400"/>
          </a:xfrm>
        </p:spPr>
        <p:txBody>
          <a:bodyPr>
            <a:noAutofit/>
          </a:bodyPr>
          <a:lstStyle/>
          <a:p>
            <a:r>
              <a:rPr lang="en-US" sz="4800" b="1" dirty="0" smtClean="0">
                <a:solidFill>
                  <a:srgbClr val="663300"/>
                </a:solidFill>
                <a:latin typeface="Comic Sans MS" pitchFamily="66" charset="0"/>
              </a:rPr>
              <a:t>1 Samuel 18:20-24</a:t>
            </a:r>
          </a:p>
        </p:txBody>
      </p:sp>
      <p:sp>
        <p:nvSpPr>
          <p:cNvPr id="4099" name="Rectangle 3"/>
          <p:cNvSpPr>
            <a:spLocks noGrp="1" noChangeArrowheads="1"/>
          </p:cNvSpPr>
          <p:nvPr>
            <p:ph type="body" idx="1"/>
          </p:nvPr>
        </p:nvSpPr>
        <p:spPr>
          <a:xfrm>
            <a:off x="990600" y="1676400"/>
            <a:ext cx="7086600" cy="4343400"/>
          </a:xfrm>
        </p:spPr>
        <p:txBody>
          <a:bodyPr>
            <a:normAutofit fontScale="70000" lnSpcReduction="20000"/>
          </a:bodyPr>
          <a:lstStyle/>
          <a:p>
            <a:pPr marL="0" indent="231775">
              <a:buNone/>
            </a:pPr>
            <a:r>
              <a:rPr lang="en-US" dirty="0" smtClean="0"/>
              <a:t>20  Now Michal, Saul's daughter, loved David. And they told Saul, and the thing pleased him. 21 So </a:t>
            </a:r>
            <a:r>
              <a:rPr lang="en-US" b="1" dirty="0" smtClean="0">
                <a:solidFill>
                  <a:srgbClr val="0000CC"/>
                </a:solidFill>
              </a:rPr>
              <a:t>Saul said, "I will give her to him, that she may be a snare to him, </a:t>
            </a:r>
            <a:r>
              <a:rPr lang="en-US" dirty="0" smtClean="0"/>
              <a:t>and that the hand of the Philistines may be against him." Therefore Saul said to David a second time, "You shall be my son-in-law today." </a:t>
            </a:r>
          </a:p>
          <a:p>
            <a:pPr marL="0" indent="231775">
              <a:buNone/>
            </a:pPr>
            <a:r>
              <a:rPr lang="en-US" dirty="0" smtClean="0"/>
              <a:t>22 And Saul commanded his servants, "Communicate with David secretly, and say, 'Look, the king has delight in you, and all his servants love you. Now therefore, become the king's son-in-law.'" </a:t>
            </a:r>
          </a:p>
          <a:p>
            <a:pPr marL="0" indent="231775">
              <a:buNone/>
            </a:pPr>
            <a:r>
              <a:rPr lang="en-US" dirty="0" smtClean="0"/>
              <a:t>23 So Saul's servants spoke those words in the hearing of David. </a:t>
            </a:r>
            <a:r>
              <a:rPr lang="en-US" b="1" dirty="0" smtClean="0">
                <a:solidFill>
                  <a:srgbClr val="0000CC"/>
                </a:solidFill>
              </a:rPr>
              <a:t>And David said, "Does it seem to you a light thing to be a king's son-in-law, seeing I am a poor and lightly esteemed man?" </a:t>
            </a:r>
            <a:r>
              <a:rPr lang="en-US" dirty="0" smtClean="0"/>
              <a:t>24 And the servants of Saul told him, saying,  "In this manner David spoke.“ </a:t>
            </a:r>
          </a:p>
        </p:txBody>
      </p:sp>
      <p:sp>
        <p:nvSpPr>
          <p:cNvPr id="6" name="Text Box 5"/>
          <p:cNvSpPr txBox="1">
            <a:spLocks noChangeArrowheads="1"/>
          </p:cNvSpPr>
          <p:nvPr/>
        </p:nvSpPr>
        <p:spPr bwMode="auto">
          <a:xfrm>
            <a:off x="1066800" y="1524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remained humble</a:t>
            </a:r>
          </a:p>
        </p:txBody>
      </p:sp>
      <p:sp>
        <p:nvSpPr>
          <p:cNvPr id="7" name="Text Box 5"/>
          <p:cNvSpPr txBox="1">
            <a:spLocks noChangeArrowheads="1"/>
          </p:cNvSpPr>
          <p:nvPr/>
        </p:nvSpPr>
        <p:spPr bwMode="auto">
          <a:xfrm>
            <a:off x="838200" y="6172200"/>
            <a:ext cx="7467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came to realize Saul’s intentions!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1 Samuel 19:1-8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086600" cy="4800600"/>
          </a:xfrm>
        </p:spPr>
        <p:txBody>
          <a:bodyPr>
            <a:normAutofit fontScale="55000" lnSpcReduction="20000"/>
          </a:bodyPr>
          <a:lstStyle/>
          <a:p>
            <a:pPr marL="0" indent="231775">
              <a:buNone/>
            </a:pPr>
            <a:r>
              <a:rPr lang="en-US" dirty="0" smtClean="0"/>
              <a:t>19 N</a:t>
            </a:r>
            <a:r>
              <a:rPr lang="en-US" b="1" dirty="0" smtClean="0">
                <a:solidFill>
                  <a:srgbClr val="0000CC"/>
                </a:solidFill>
              </a:rPr>
              <a:t>ow Saul spoke to Jonathan his son and to all his servants, that they should kill David; </a:t>
            </a:r>
            <a:r>
              <a:rPr lang="en-US" dirty="0" smtClean="0"/>
              <a:t>but Jonathan, Saul's son, delighted greatly in David. 2 So Jonathan told David, saying, "My father Saul seeks to kill you. Therefore please be on your guard until morning, and stay in a secret place and hide. 3 And I will go out and stand beside my father in the field where you are, and I will speak with my father about you. Then what I observe, I will tell you." </a:t>
            </a:r>
          </a:p>
          <a:p>
            <a:pPr marL="0" indent="231775">
              <a:buNone/>
            </a:pPr>
            <a:r>
              <a:rPr lang="en-US" dirty="0" smtClean="0"/>
              <a:t>4 Thus </a:t>
            </a:r>
            <a:r>
              <a:rPr lang="en-US" b="1" dirty="0" smtClean="0">
                <a:solidFill>
                  <a:srgbClr val="0000CC"/>
                </a:solidFill>
              </a:rPr>
              <a:t>Jonathan spoke well of David to Saul his father, </a:t>
            </a:r>
            <a:r>
              <a:rPr lang="en-US" dirty="0" smtClean="0"/>
              <a:t>and said to him, "Let not the king sin against his servant, against David, because he has not sinned against you, and because his works have been very good toward you. 5 For he took his life in his hands and killed the Philistine, and the Lord brought about a great deliverance for all Israel. You saw it and rejoiced. Why then will you sin against innocent blood, to kill David without a cause?" </a:t>
            </a:r>
          </a:p>
          <a:p>
            <a:pPr marL="0" indent="231775">
              <a:buNone/>
            </a:pPr>
            <a:r>
              <a:rPr lang="en-US" dirty="0" smtClean="0"/>
              <a:t>6 So Saul heeded the voice of Jonathan, and Saul swore, "As the Lord lives, he shall not be killed." 7 Then Jonathan called David, and Jonathan told him all these things. So Jonathan brought David to Saul, and he was in his presence as in times past. </a:t>
            </a:r>
          </a:p>
          <a:p>
            <a:pPr marL="0" indent="231775">
              <a:buNone/>
            </a:pPr>
            <a:r>
              <a:rPr lang="en-US" dirty="0" smtClean="0"/>
              <a:t>8 And </a:t>
            </a:r>
            <a:r>
              <a:rPr lang="en-US" b="1" dirty="0" smtClean="0">
                <a:solidFill>
                  <a:srgbClr val="0000CC"/>
                </a:solidFill>
              </a:rPr>
              <a:t>there was war again; and David went out and fought with the Philistines, and struck them with a mighty blow</a:t>
            </a:r>
            <a:r>
              <a:rPr lang="en-US" dirty="0" smtClean="0"/>
              <a:t>, and they fled from him. </a:t>
            </a:r>
          </a:p>
        </p:txBody>
      </p:sp>
      <p:sp>
        <p:nvSpPr>
          <p:cNvPr id="6" name="Text Box 5"/>
          <p:cNvSpPr txBox="1">
            <a:spLocks noChangeArrowheads="1"/>
          </p:cNvSpPr>
          <p:nvPr/>
        </p:nvSpPr>
        <p:spPr bwMode="auto">
          <a:xfrm>
            <a:off x="1066800" y="16164"/>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David’s continued faithfulness</a:t>
            </a:r>
          </a:p>
        </p:txBody>
      </p:sp>
      <p:sp>
        <p:nvSpPr>
          <p:cNvPr id="7" name="Text Box 5"/>
          <p:cNvSpPr txBox="1">
            <a:spLocks noChangeArrowheads="1"/>
          </p:cNvSpPr>
          <p:nvPr/>
        </p:nvSpPr>
        <p:spPr bwMode="auto">
          <a:xfrm>
            <a:off x="800100" y="6258580"/>
            <a:ext cx="7543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need faithfulness during tough times!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2wCEAAkGBxQTEhUUExQVFhUXFxgXGBgYGB8fHBoYHB8dHBccGhwcHCggGhwlHBwXJDEhJSkrLi4uGB8zODMsNygtLiwBCgoKDg0OGxAQGzEkICQtLzQsLywwLCw0LDQ0LCwsLCwsLywsLCwsLCwsLCwsLCwsLCwsLCwsLCwsLCwsLCwsLP/AABEIAPwAsAMBIgACEQEDEQH/xAAcAAACAgMBAQAAAAAAAAAAAAAFBgQHAAIDAQj/xABKEAABAwIEAwUDBgsHBAEFAAABAgMRAAQFEiExBkFRBxMiYXEygZEUQnKhsbIIFSMzNDVSc8HR8CRDYoKSk+EXU4PCdBYl0uLx/8QAGgEAAgMBAQAAAAAAAAAAAAAAAwQAAQIFBv/EADMRAAICAQMCAwcBCAMAAAAAAAECAAMRBBIhMUETIlEFFDJhgZGhcSNCUrHB0fDxM0Ph/9oADAMBAAIRAxEAPwCu6ysrKfndmVlS8Owt59SEtNqUXCUpMHKSN/FtoNTrpU7G+HHLfuznbeDhUlJZJV40xmRESSJG29TcAcZlbhnGYGr2imGcOXT6lJbZXKIz5xkCZ2zFUQT0qBd2q2lqbcSUrQcqkncGtgjpNAgnGZyrKysitTUysrYJrbLUknOsiuoTWZakvE5VJsL5xlRU2cqoiYnT31plrMlZZQwwZRUEYMdsJun1pUXnH2x4SgptypKkn2tQNOUHzra6vHe6BacuFuaaFiEnkqDHodazhC4uXypsXDgQ0luECIKc0EajSEg1vjDt5bJQhp12UpUXVCAnMSCAnTXKNzrvXm9lW7EEaB4m3av+fSd+GMRccYC1guHOsaQDA25GjAeOUEsqnmA5Pv1b20Vpv4aEdnluldvlMjxqgAxIkBQ+FMy7J0khJcUE+esEERHoVChWrULGBH2nEuQB28veKOLYmtFyhGcttlsKVCQojXcdamN3CVKAFy/tP5nUjNvGXQZZ111I6UH4jZKrxCEiVFsJA8yqAKesJ4RvR3YcusrQGyB4kxsASNvOihBtXCg8TqU00e7I7kA8/X8GIOO48pH6O8tQB1K0pncxplEeGD76UHXCpRUdyST6nemrj+zDT7ic5XJCsxidesUp11vZ6rs3AYjhprTGwdRNCsdae8I4cYZyl8B94tB4tk5WWWyJBdO6yeSRA5VwV2nYhHtt/wC2Kdri6+WP2/evsm2hBQkLGa4eiQlSQZEKB0Og99b1DWBeBAFjnzjA/WR7W9fetlp70NpVAfcIhDCI8LLSBusg6x1FELm6aaZaYseTeYOgArJc0SlEj21kEk8gml1hp7uQ64ttmbpxa0vKLaisiCASnkmdtday2vm23HHU3lklK0htKxmJbAGWG0b7aZjy1pBQ55AM26JkjI47ds/P+kmLHypDbVw+S01HeKKtMqT4lrPzlLVKUJ5BJNAMd4YU/cuvKu7UBxZJ1VKZ0SnJGYmIEUUw9Bi2ZauLIuNO5+7zyFKOiFKMflFb6DbSp2L2q0Psotnu9eAcQPyenfKMvLzzCd99Y2rSPZVzjrJ5S2Fb1/zp3ix/9BHRXyxgtElOYIWVZx8wN7qVryOlNX4pt7e2aStbBtVNLDrndjvFvawUSSoKG8TplqFdWS0ONt27ycwaW1ISciANX194Tr5qA30qIXWVIIF4ybctJaJUkhxCQZWlprcZuvPnRDddYOBKKg4y34/86+kW+KsFRauNpbU4Q42HMrgAcRrAC8umu4oNHr8KdbjtIu86i0UobnwJKASE7AE8zEVyPaXff9xv/QK6KmwAZEim0D4fzE+K9j+opv8A+pd9/wBxH+2K2HaRfH+8R/oFay/p+Ze63+EfeJ39bVkf1FOf/Ua//bR/tivFdo99+2j/AECpl/T8y91v8P5gfh/iJFlncTLj6/AlsTlQN8yyNyeQG0HrUTE+J3XzDiu7BgZAMoPQTz9Jonh3Gj7AyshlsdEtAV2vO0G7cSUrLK0nQpU2kj6653uHfvJ4lofftE7cL4o0xahTiwjxrjqdthzo3h/aNb5ld4laAY/KKT4TG0jdOtKVtxU8hQWhtkKCQgHu06JT7I15DpRL/qNf7Zm/9AobezgzFj3iB0zl2b1+cj8SXyflKHUrTHdhQWDoDmnQ0YZ7XXMuVTRc0jOg5Z+o/VSy5xI6ZJZt9VhZHdpjOBGaOsTRRHaJfJEBTYHQNitroTgA+n6RlFYVLWVBx3i7i2JC4zLKgpSlSR08o3AAoUKbHuNrpTiXSGS4icq+6GYTvrUr/qVf/tt/7Ypuipql2iMWW2vg7R94kVLwe1S5cMtqHhW6hKo0MFQBg8jUcJojw+P7Zbfv2vvCmW6SP8Jj3xK3hCLhTF0q+W4zCfE4pQAVqMpKtj/ChyUYAfm3f+o/zpP7a/1vceiPuivezXgRvElFK3VtwFGUgHaI39TXODN6zjLa3rH/AATD8JD7b1tcPMONqzJ75MoJgiDI2IPWveJLu6wxaFssNpYKvzqVqc7wHXIpShLaTJMDfqarbjLAbjB7oNd6VpUnO2uICkzGqSTBB3qwey7ilN4hVncJBQ4ChSTsFEGCnpP2xWgQTk8wiXHPPPyi/f8AEudotMtJYbUAFwtS1LSNQkqUBCJk5QKChwVY2PcDYZhyELu3rlYWooTljUgE/NTpoDqTQppeAK0CLn1zf/tR1trUYURwausdMxRKqdLLAcMbsba5vC8FvkgZFGCoSduWgro5wFa3KScPulZ4nunh7XkFaEfXXfHcLtfxTYsYkq4YyuLA7tIJzgKkKkHSJM+VS23I8sxfqAyjYecyPb4bgayEpN0SfM0J45wJqyu+5ZzZO7SrxGTJmdfdXmEYJgzbiVNXV+FSPmIg6jQ+Dam7jvhF+9xFS0qS0yhlGd5fsj2pA1Eke4CaxVYc5YwdNxD5c8SsyoVzWoGB1IHxNOCLHAmtF3L1yrmUaJnyIgfWals4dgbpAQbhskgAgk+InQRrzo3vCxk6xOwMk45w7g1q8WXTchwJSsgKJEKmNfca6YLwtg9y4ENfKZPVRA61x7UcMwt6+Ju3rtt5LSBlaSkpy65TJSdd/hUjsyw3D2bgC0fu1kycrqUhMxvISDMTSviN6zn+LZjqZXd4hLbrqBshxaRPRKiBNcisU8YgzgZeezm7Cw64HBrAXmOb3TNY9Y4C2gOKVcElWVLZUcyuZMaeHzJimRqFxHxrFx0MRgsV7FPTOA4PdaMuv26uRVqn3zI+sUucT8Lv2Ckh2Ftr9h1Psq8j0PlNbW1W4ha9QjnHeBimtctdYrIosNI4TU/AR/a7b9+194VEy1PwIf2u2/ftfeFZboZl/hMhdtf63uPRH3RTV2D3jbRUt1aW0+MZlkAcuZpV7a/1vceiPuil2ysHTbLdQs5ArxJjTSNSa5onCWOPblxOze3jYt1BaGWykrGylEyY6gQK79hODLdvC4AcjWVSjyB1yj1J5dBSLw4GC8BcglJI+cRrOoJ3E9a+sOEkWqLVItUJbaEykcj87N1PnU+croMwT2lcFfjRlpsvBkNuFwqyZpGUiPaEb71R3GXA9jaNqUxibbzqN2sm/opKiAfI1t2k9pD2IOqbaJTapJSlA/vP8S+s8k7ChNtwbdu2j90YSwwkkkmAojdKEjeOZ2qpAJ5wJjjjT6EZjlJ8OvsqGxFWZ293ne4bZOftOyfXIZ+uqb4c/SWfpirZ7Zh/9ow/94fuqrXaWeVlbcEfnz6D7wqyPwisdc71i0SSGsnerHJaphM9QmDp1NV5wAibiPIfaKvfta7PTiTaHGVBNw0CAFbOJOuUnkQdQfM9dIegkPwifPvDOAqvXcneJQSpKcyzoM3M+Q6VfvAfZSjD3g6t8P5RKB3eTKs6FR8Sp026a189PM3Fi8pDiFNODRSFjcfYR5irT7Nu0xwKDThKkj5pMwOqCdfcagGZYGRx1gX8IP8AWg/cI+1VEewU/lh9NX3aG9v7gViSVDUG3bIPkZip/YOf7Qgf4l/dqCUveIXHf6xvP/kOfeNGOD+BLnFCAlxKUpQCVrkhIJISABqSYPpQfjv9Y3n/AMh37xq7uwdEMuHqhr6s1UBxIOhlJY5hlxhd2thSwFojVJ8KgdQYq5uAcQTiVku1d1DiDH+BaeY9+vuqvO3X9bOfu2/spn7APbH/AJPsFWstTFJpJAg7jQ+o0NbgV0dHjc+mv7xrwCumJ3xyJwAqdgY/tdt+/a+8KiRUzBlBNywpRhKXm1EnYAKBJNU3SZf4TB/bX+t7j0R90U2dgCErLiFgFKg4CCNCCBIPWpfGvB9jf3jlz+NWm8+Xwd3miBG/eCfhRDs9wSywx4ufjRp1JSoZMgTqY1nOem1c4A+k4QRvSVD2gcPfIL963HsA5m5/7atU/Db3VY/Yvj6nEOWqle2gtz5lJyH7RRXtb4esbt23u3b9NulxsoQe6zhwJMyCFCPaFK/DeFYdZvJdbxlJhSSU/JzqAZie809fOsg+spZWZZUw/ldSQptyFpPIpOoq1cV4/YTg7lklClLcSUpUkjLCjJKtZnyjWmPi3BcIxhfet3QZf2K0pkK6Z0mJjrINRsA7DWMrinbvvgpBDeRGVKVHZR8ZKo08OlTtJ0GCJS/Dv6S19IVbXbL+qMP/AHn/AKqqVbdgpbUFpxCFJ1B+T8/92mvins4Ve2VtaruQksKzd4Gvb0I9nvPDv1NTPErPGJRHZ3+kn6P8RX0txjxexhzaFvSS4rKhCYk/tHUxAG58x1qv8I7EVW7gcRf6iJBt9wDMfndKN9oPZYMTe743bjZCQlKCgKQkeQlJEnU61CeJCRgSsO2DjtjEQyhpgpU0okuLKcxBEZRlJ8M66nkKSuGEq79BSCTOVIG6lHQJHnVsMfg/GfHfDL/hY1+tzSrC4N7ObPDznbSpx6I71wgkdcoAhPuqpAcHMpLtuYLd6yhXtJtWkn1EzRbsI/SEfSc+7T92g9lX4zuhcfKu68CUZe6zbTrOcdelbcCdl6sOfS58r71IzeDucupETmzn7KsGWDKD48/WN5+/d+8avLsKH9nV9Bv/ANqG8Q9iIfffuDelAcWtwp7icsmYnvNY9KMdnyrPDkLQrEmXpygeHIUhM6HxGTJ8qtekigkHEqvt1/Wzn7tv7KZ/wf8A2/8AcqbxzwlY4jdqufxq01mSlOTu80ZRG+cfZU7s/wAFs8Ndz/jRp1EEZO7CdTzzZz8Iqwp9JYRh2iA4PGv6a/vGvBW7o8a42K1EeYkxXkV0RO+vQTjFbAVlbVcueBNY4NK3ArVwaVJIU7Wv1Xg/0HPsbqu+HsLFw73ZVlmNYmCSANOe9WJ2tfqvB/oOfY3VdYBifyd3vIJ9OoMiuafiM8+2N5z6xl4/4Afwgtr74OIcJCVoBQQoawUyY08zsaNdlnHb6LhLThKgqNeo5g9TrofKk/jHi+4xFaVPuZgiciQMqUzvCRzMDUnlTx2JcLIXcIuXXEaCUInUq6e6siUJaXGvaI1hz6GXWlqzozpUFJA0MEGedRsE7VLV/OSC02hJUtxSgQI5aakmq7/CR/S7b9yr71VfhTDrhLbWY5olI5nZIjrNVKGJ9K8P9p7N5chhhlzKTHeLKU+/JqfjFBrvtut0LWgW6/CpSTmcSmSkkGBr0rl2cdlD1k63cPXACgQospRI56FZO+vIUP4k4JwK1cWbq5dU8tSllCVSsFRJ0QhOm/OpJxGDCe2O2dVCmlI8wtKvq0NWHY3qHkBbagpJ2P8APpXxzxBbsN3Ck2q3FtaFCnAAv0MdOulXb2DY2txCm1mdD8U7H4Gr6y8AiTXe2thKlJVbrCkKUgjvEbpJB90g13v+2W2baQruVlxZP5POAAj9orgjXkBJr584h/S7j9+798069nPZn+Mkla3i0hAEwnMSVTAEmAIEk+YqpXGOktzh/tWtbg5VJLZPPMFD3xBHwrn2lcJt3DJvGAA6hOZRTs6jnMbkDUGvnzinBF4feOW5XmU0RCwIkESDEmNDtNXj2N8QquLZbTmsIJ/gr4yK2pwciErbady9pXDZkVtFcbT2R6V2rpTvTKysrBUlznWwFeVuKkqZWrm1bVq5tUkhPtb/AFXg/wBBz7G6S+AUA3aAQDqnQ/SE06drf6rwf6Dn2N0jcF3aWrlK1mAIPwIMetc396cD/sP6y7O2vgm2XZuXbbaWnmfESgABaZghQGhPMHeqR4QxZTD6QCcq1AEfYR5069qXaib5v5MwgtsyCsqIK1wdBCdEp57maXuzXBRcvuJVEobzp+kFCKE9grXe3QSq1JYCHe2+8Ly7FatzbqBPUhZBNQexhAN+jyWj/wBqk9swSDYpSZi3UFdc2c5gRy1rh2Kfp6Ppo+xVbVg3I6SYwxEtPts43csGW2bc5Xnwo5xuhCYBI/xEmAeUGqH4dwV+/e7prVS1RqTBJkkqO+0kkzVofhDWBdDF234kNlxh0j5ipBTPqcw+HWgnZAHGELugmQHISNs2njE9NhNDssWtdzS6qy7bRE3jjhn8XXRti53hShKioJyiVCYAk6DrVkfg9/nFei/4VXXH3ERv71y4LYbmEhEzATpqYGvuqxfwfPzh/wA/2CiCZHeVRxF+lXH75375q/uwT9Gd/wDF9iqoDiL9KuP3zv3zV/8AYL+jO/8Ai+xVQdJB0Mqjto/W9z/k+6Kcvwfh+eP+Bf2ik3to/W9z/k+6KdPwftnvor/hVrIsVLX2RXauVr7IrrXTnoR0mVgrKwVJc8ivaysqSTZCZ0rncIVEDfzrap6AFpnnzqjBucQtib+HXlraM3SrpJtkFMNJTBKokyQZ9kUJa4UwRRgO38+iP/xqI6yU+laNO5VA9DQTQp5ix0dbZIhdPCmCt6kXznkSkfWAKbuAnLZZdbtbNFu2gJlWbM4smYzGNhG0mld1udaeOzayysuLj21/UkR9s1zfaKKNOR3PEXVK1Ge8D8Z8Ks3BHepJgzKTCo5wYMTQnBsPwrDrhDyF3wUgzlUElJ0I1gajWrFxhmZpUxHBg6MqhPnzrg6HXeA2x+V/lGPCrtGW6zlh2KFdw/3bYdZulkqZcGigRud8pj+FFcRsGmGkstJCEJkJSOQojwzgYt0Fa4KyI9B0qPeWq31eEaDmdB/XpRfaOrW5wE6CYpUK+fSJV/w7hr+U3KX21pBH5DKEqEk5lSPak1O4YVhmGOd6yu9OhBSvKUmfKBrR5zBGU/nFFZ6DQfzqDcNsp9hpPvEn66NV7URUClSTLOlR3JHQxOusHwR1xayb/MtZUYyxKjJ5edOvBuK2GHIWlk3akrKT+UCTGUEACI01oZiBAREAFXly50AvHYBPSuto7BqE37cfWYfS1htok7idjB7y5XcPG9C1xISEgaAARIqbwjf4Xh6lqYVeHMgpyuBJTrz0A1pIC6ksMlXpT/u6CF9zqEj26FDQ7cq7KEVKcAQNN6iUYRpDmZXorysFXNz0CvK9BipbWVehEGqJmWbEh11tbjIqeXOurtkeR+NP/BPDVktOfN3zg9pKhGQ/Q/jS2p1S0puIzBWWpt5izb4W49+aQVeg0+O1TkcArOq1pR5DWrLum4TCQAByAoK49XmNT7Z1GdqcQNTnHEX08LlIADgMeR1ovhmJqtEJbcalsfPSftFdE3BkCKM21jIlXw5Uh75qLThjmW+wDzCcLq7Dg/JpKp57D4moSLd6ZHdp9xV/KmAIAqNcLAoTp+8YJbOwEDu/KP221DplI/jUe6xZ4CFoAHVB/hUvG7J3L3japEap8qHsO5061khl6xhNrDPEHuXWbY1GVXe7t9dNDUQL60QY7RpQMcSJibsn0EfzpaxNRVCUiSad7S0aUPGmffFSPxbajUN6+p/nXd03tamisJtPH6RYoQ5MRLLC+atfs/5qY+sJFF8YebHhQhKaUL66zGBsPrrtaW86hd+MD5ytjFuTPVO5jNZXJpJOwJqY3aKO+lN9IfcBOFeiuzqUp03NcAaksHMyvM0V2NsrpXNTCulTMrcISsbwK8Kt/tojbKW0sLbUUqGxH9ailtVm4E58issxmAMSN9eVEsLxT5qv/wC0FwpBiltfdJbXD+OpuUFKvC4B4k9fNPl9lcL5uCRSfYZ8yVNBRUNoE/HypnuW3lpKnCllIEkDxKMchyFeP9p6dFs/Znj+UxSMdeIQwS1BJUeWgqdjN4WmipPtHRPrW2HM920hPOBPrzoPxXcwEeU/Gl0wi/OZA8Sz5T3h9ayTnVJNdMcf7sTQbinH7e3SwguBLhSFpgbeaiNgaJcSAu2zbqRMwYFZNLbckQgILg+sl214WihLojONOgnYHpXG5sggmBANI/GHE1y7ffJrZrOEhPhAlSiQCTPzQJ3qz+7lCSvRWUZh5xr9dbs0zBM9u0xvAOfvFK8boNcIg0y3iZUSBpyoFfIil6zH6mnBpWleXD+USTXrY1HmPrrlfWilbbdPs9aZpVWsAY4E25wMxfugpc6xPOubGFpHKfWnDDOGFuakhA8xJ+H86MXGB2duEd8VrUtQShI3UrySnWOvSvU+/wBCfs0Ocek5rXNEBSEp3itWrV54wy2oj9qIT8TpVjrvMPZWlCO6zqUpMhOaCnfMrl60Au+L1urQhhrxKWQAs7pEEEAezMzrtFAfX3N/xV/VuBN1ZPOJCw/hRpqF3bkkgkNInxRqrXdUeUUH4vdSbpSUAJQ2EoSAIAgSdPU018JOhxYeWolTTKiuTPjWo5iOQEI0Aqvnny4tSzutRUfeZqaBrbNQzWNnaPpk+n2h0yWOZu1eEb6iiFu8hVBV1zJiuyVzLeoNLF4PxAMOlKj+TcgK6A8j9cU9Xli2BmDaJ+iP5VR1piKhoQSPLerG4U4pCkhl0wYhCjz/AMJ864PtXREg2r9f7xRq3U5k66xUplKRHppUB5bi0FRnLpr6kbUwWmEpcUVrHhnQdfXyqPxOuEKSOleb2lQDDI67toEPzEVwu2mXICwFAVvYvBxtKhspIP1UrcRqU26ClRE70YsyjiL1V7mxnBnLijg+0uXG3FBSSnKlQB0WgfNI5c9RR9WMstICUAAJGUJGwA2FccKte8Eleau7nDzSjJk1FsvcfKaIrBw0B4LfDv3XEtpBWBmVGpA2BPlRS+vTGoJ8hufSpicObaTOiU9TQp27DhytezMFXXySP40vYH79IQFWbKiSsCZUttSl7kmB0FAcfRCiKZ7bDFxq4pAiMqOnmf5UNxbB2ANVrCupVP20XZtUE8SVWDxMwRg9qktuOL2b29TUG7xBaEtJbQA44FnvFbJSmToOZgfZUllZI+TJIOdYOYc+sjyFb4tZqduu7b0DVspIJGgU5oPqFGoCb8uOMRhid3MCr4vdc8KCGkaZlDcAp11PPRXwohcKdIsg0pS7tphwrSZJCHEyCpR+dIEczUmxwmyYQULm4OdKyEiYUkQBpoBvoTzqVifGi0HwMITPNSpPlokAfXXVrsqLhNOv34z/AFi788qIHPDDzsAN9033DYSV6HMlJGUgag5lKJPpUlrCGrcKVcOiVoyn5vOVZIObXQegoJinGb6t3Y8kAD69/rpXfxFSiTsTudyffTfuOpt4d9q+g6/eETcRzHbGeLEBsssICEZcpURBIiISkbaczSgp/oAKhINdk10tNpa9Ou1P9wq1gQimwTXduxT0FCO+UNia6IxFQ86MQYJ0s7GHEWVSW8Pn30DZxaTEH3a0Vs74hSTrooH66E4YCKulg6x+xULtltKlSmgkIIk6Eb/HrXPE2S6tAbOZLg0PTrPpTHfthaCCJSd6AWTnyRK58WZQDY+2a8S+0vgwlbnbkdRJK7ZLbYaBJCdJJ1oDiDZQpKpKkgzCjPwNFTeKUohxJQr7ai4r7NK7m34MNXkHmTHraUB1s7iQRoa4OvXGZsJdXlcB3OxTuJj0rpw4/DAB2k/CaI2jYVKRuDmT67fWK2jFW2gzDHaTkZxAdwg/Ji4slS1qIGYzAGgiieDMgPBA/u2wfef6Na3VsohKSkpQhWZRPxgda04dfm4cJ+eNPca2vLjdIxzWcQ3iFxkSTSbcNuvqkCE/tK0SPfz91c+MeK1trWhsIhI0UdZI9oR1H1VWlzjC1aKUfErOpSSdOoSOomnl0j2NuYwVVgrHHWXDaWaG1laYWEohIG5VzOvWo10hSpLp3/u0nwj6R3V9Q8qqf8fXCChSCoDNuT7xPUD+NWDb4sXmW1nc5h6wYB+2hajTPX5hC1NvbEluODQDQcgNPqoFjTeZQHSiDbnM0JdvBJPnTPsmktfu9Ie4lE4gp3DUn5vwqK5hY5EijTD3eLS22My1GEpGpJrpxBZu2eTv0Zc85YIIMbjTnqK9WGOcRVbHzjvFw2Kh0NZ3ZHI13Vic7J+NaG7UelEGY0pfvOGQk6CalMYaTv8AAfzrxWIoQSABp5x8a2GNeQHvrBeCe1jwBCdrYAeVEGm0CgCsZTEzp1ruq7UG+8UClB0GYwVfRG5Gm9DfgZYxd63PLGW1guIB23TrJT4T6j/ilvHsVQ0cy9RyB29TQ/hK9Qjx9+PGI7vKZJ1gTsFCgnaClakpcRqEghY6A+yY6amemleVu0y+84B4PT+00nlUmeYjxs+o5krlCddOY09nqKgWfEzuYDPKFKV7XiV5yDy99LbZaCDm0KQIPU8jqdBMDatbF8pOVIzqI8STHuPlT3gJjpA7zLa4e4gQUhlcIWNuWYnWI5GPtFMjUnVKsqutU58s1HepMkSgiNByB8xrr0qwMAxjvWzIKXG4SsHpyOm9crWaQIfESHRt3Bh/ExclPiUnLzjn60um7WiVjTICRHXYCp7+IKjXalziS7PyeCQnvFRyEJG/n5TQqhvsEOAUrOYuXb5GYOeNbkEnNrAkknzmBPl5UuXi8y/EhQUSCnyA2mKJi2UoreQsNokpSAJJ8ieQ+2orjThXKFAIAAJVOhNd5cCIGc7l5xzIrKAVaADeVGE+EbTVjNsBtKGwZCEhM9SNz8ZpS4Ssld+XDqG066/PPsfxPuotiGNpbVCmypI0BCokj2hsRIGtLXr4rCsHA7xihhWN5hJ9yRlkD7TQ962H/FF8MYZukocQ6ATt3iZKVdCRt6xT/wAPcPNMwtWVx39qNE/RH8a6OkNNSbazn1grr3zuMXeF8Iaw1ld3cCHVgBKeaU9AP2lc/ICkTjTiN28WkrRkQiciQZ33JPWAOVO/aRcFT7besBOYCNyo6/UBQ/h/g1V0guKX3bYMDwyVHnoSNBTqMo8zdZVTgHxH6yuUV3TRfHcANu8pokEp5jYg6gxyoUWyN6aDA9J0UcMMiHXeGtYQ4TO2ZMfx0rez4bSFflFBZ/ZToB6nnR2+Uk5xmj2c3L/L1r3hbC+9uUoccztwpWkpJywMsV5RdbqbBs3dYNn2jJkNq/Yt1gpabmAPZBI6QSNKDYjhb1y6h1x0RmC1OTJSEDwpAOm5PlVg8T8BtuoJtiUODXKTKVeWvsnzpAu75TLC2lZkrIUlSI5gTB6aa+dbKWoQCc/mLeIlgyJOBbGqUZUuLzx1Me1Nd0vAqTJ5Zddj1BHMetV+xj62skRly6id09Y6+fOKeMOuUBoLmS54hOuVP8z/AApa6lk5ha7A3EWsfwj5PmdQAW1qAII9gn5p/wAJnQ+6goS6oJ7tCY1G+pA5ddKf3bjIkd8nwHQZgcpHTXcenSlPHcOU0pISr8m4fAqJJ2JSTPtAfEa03p7Sww3WBtrxyOk1Zt2FEqcQSD4s0kKgcgKn8O35QpDmYqOwgaFB3zHc0s/Ke7cKgSYI2MR126n7Kl2lx3hXqEiUyMsQZ0UI33E0ZkyMGCDcy4rDDu/VI/NCDP7U7D+dAO0L8ktuCAYgacidQNdtprfh3En0olAkoUEgk6KSr3awQRJ11rh2gKzqD6gMhbCcpOygSN+YEzy5Vy6atl+Mxh3ZhntERawnvCFQT4QNYlJ1M9TPuqG2SqZc1EqEbkD1mNK43C0OKaUfZUkpKRyVH2z9tZg9gpbzbWee8UEk7R/Qn4V2MYEVzzH7hu1CWE5yQXZcJO8RCAfQa/5qH43gjo7pLRDhnu4IIVLhATzgxpr50y3TAUjvB4QhUDTWNkjXYRHKubbwSUEElWYOTP7OvTWK5S3kWFo61eV2+kFo4TvLB3K5q0tOq0aoB6HzG3vp14GuSoKSlWsjnsP6+yjquIGHWFKfACCPEDz6xQHhv5A89No64lyCQlQ0UOZHONedO7Q1gsTmKbjsKPGLGsEcuHEePK2lMKPOZ1gelb4ni7bDfdNgqKExlTqQOU+tBuMeIV2zIbmHFmJnWDzT1VMVUp4me3SokZhmJJOYkR4p1Oxoj5Uk19T6zCDcBv6CMOJ95dOKWlJDhGbQk+ECAmPhBpfK1TBmRuDy9RRXDMbkKWmEyBmI5EGm6/xOyeYHyhGd3L7SICh5lXT40TRa015S2PCzbjAyIEtLhJE92CqcxJPwE8q5XD9zmCWErWFK9tJJWFTI2EhO9e3aMhnUaSARG++9TMBxrujmbAObQHXrtXHQ7W56TTjI4jlwje3jiii4bOUJ/OKGUz/7TRHFMMtVOIcfSgrkAE6ZiNpHzo86X3uKO4lbigE7EdD0HWk88WtXT61LzAKGVsKPPfQD4V0fGAryvm/WI+ES/PEsPi3ALW8b7t1ISoew4kAKR6dR5UF4Y4HWh5pThbLDQ0TJJMezMjkdaBIxF32c56CATB/rlRZy4X3YTKiqOR/55UB9WjcsvSFXTuvAPWOOMOsvpWy6kLQdwf4dD6VXnEVlatww0hwsqEKGqgDyKCZiNa3v3VpQnKoklQE9D0jnrW+J2byFpCpRAGqp1JMiOp3rD6o2Lwv1mq6BWeT9JVOLYUWrgtqJVspBBjMDsf65ioynVqLiUj2z0iCInTrOlWRf4ey+mCr8ognKvL13ET7JI9xFQmuHm82bOVLUJ9kAe+dT9VMLq12+brMGg54kjgd11tlalkmEwB5zprRbEbRN5bZVKShSZKcx0IPn/CoabVatAoFEaEmAPKOvpUnCB4ypaRCBlRJ0KzzjmIpF2JfxBxDhQF2yvsT4Y7pSW/Cc0AZdQZ5zyjTU9aK4dhZsgXLhbXyjKQyhKs2pEZlkaJABPxp34hZC7cKSlIUnYgfNHLShlpwjd3qEXLQaSjIEALJlwA6nbQfyp2m5rhiLuipzBFviuZC4BTsDJkT6869+XpSZM+HpufICjPD/AGfXned26hLLSVSVEg6cwjr6mKN8cpYt1tNtZUHLJ5mZEGd5P8KFbRtBbHEKlwYhe8Vb5FwtsJVlbzAmFK9lJ2BAGvU9THSuvDGH/JlKeQ7ORMK8HtA8kmfIb1l5cJAzrPhnLMfE+6uNviiULMJ0WVBImdBsT1JoYa0rleJsqmcGNF1epu2iy+gKT7QUdFIPkeR2qNwz2cpcdW+/KbdRCm2gdVjkVEeymOW5oW5eFxJgAE7jaepHSmjhXHFhrulkKygAFJ5a1vT24Ymwwd9fl8gjM5fWlqjIlLaEx7KUDUegGtV3xBdMOuFxllKRAKiR01mNkzUriOzdedUtsgJgBMnUadPXnSJxA063CHIAiZBnMeZUZk/Ab0ZrPFO0HiDRBWM940XGKGes7zv/AMCozuJrA068uVT7O7UkwkJAg6ZRr61u0sJJISnrEaTryrmjHpHeYu4ozcOIBQ0tZzTHWPX7aB4hg7zbQUtE67JgwT7O3smnzEFlUkkyf6+FQLN9SQqDyJpmvUFRwOIN6gxzNuDbvPbpkk5ipJPnpH1R661JvsVQwjxrOqgmSNI18QPP0oXeYitpsrTEgjcaa6belK97drWvxnNmgmQNI0AA2AFXXQtjFj0mXsKDEbMOxZSznb0UnVIKtSEnczp0NW5c4oy6kBWVYISSkmQCRIjz/lXzxauqkyScsgfHnTnwy+rKsSYIJ99GZvAztHBgynigEyzEt2pBR3LWUbiBpPnypM4pwtppUsuSVDwokadZVzr3AJ7xUqJ31J1oPw5aJezZ5MOhPTQzI+qhWW+IPhAmq6ihzmckC4KChLZGuWR16HqP8VF7LA2W2krOZZV3YWMyozS2DtsPFIJ01NHrK1ShKkJEDIfX3nnSOy4SVT1+M7zUrvA4YSNWW5BjPaMJUmSSQpeUoJjw58h21HtJj0qfw6s/JWlKlKUkNmAQUBSwE+KZSAnMT9ITvScbglOaBIVGg5Rzo9hiAtCyeo0G0RNbXUivkLMNQWHJh169WJZy+MtLcDcf3gmEhPPTxZfIUKxJghN4oNJWkBtH5sKKHVIBeM6lKUJ5bAqoXjq4gAARBHqRJNLKJS85BMCTE6TvqNq2uq3g5Er3fbjBha1wQuqy3CCju1hKUTqDlWpRI6ylETyFdLPhxIaWrMSQ2gpUZ0JKwswNANE6esUFs7lRWQSYMEjkT59dzR21cPdzuS4E69N6ybgoxib8NjzmdsNw9A7ofnMyMxiCZ7xKJG8BKVSR1Brdm3yqOmQlLYVuBmUUhRAO2ihtzFQnGwcwjTJy06/Uan8PN50gqJOnX4Vg2pt+GX4bZ6yWLJSm5TuICUmTrmMzHKIE6azzqDiWHtOQtaUrSCstynYZkJ1Oy5CvcRQLF31d6RJgRzPPXXXXXWpC7hZCUFRyAEhI0EnXXrsN61vrxwMTIR89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eg;base64,/9j/4AAQSkZJRgABAQAAAQABAAD/2wCEAAkGBhQSERQUExQVFBUVGBwYGBgYFhcYGhwbFxwVHBgXGhkYHSYfGh0jGhcaIC8gJCcqLCwsGB4xNTAqNSYrLCkBCQoKDgwOGg8PGi8lHyQsMCkqLCwvLCosLCw0LCwsLDQsLCwsLCkqLCwsLCwsLCwsLCwsLCwsLCwsKSwsLCwsLP/AABEIARUAtgMBIgACEQEDEQH/xAAcAAACAgMBAQAAAAAAAAAAAAAFBgAHAQIEAwj/xABKEAACAQIDBAYDDAcHBAMBAAABAgMAEQQSIQUGMUEHEyJRYXEygZEUI0JSVHOSobGywdEXJTRicqLwJDM1Q1OCkxUW4fGjwtJj/8QAGwEAAgMBAQEAAAAAAAAAAAAAAwUBAgQABgf/xAA3EQABAwIDBAgFAwQDAAAAAAABAAIDBBESITEFE0FRFCIyM2FxkbEjUoGh8BXB8UJi0eEGNEP/2gAMAwEAAhEDEQA/APTe3e7FxY3EJHiJFRZCFUEWAAGg0oP/AN9Y75VL7R+Vde9ux5pdpThI3OeawOVsuuXUtawHjXtg9mxxIXgAldWCCaQdlpCdFhj4G3HO97DWwvTN0sUTASM7J/ExhaAANAsYPbu05HVDPPHmUvmkuqhF9KQkr6I7x3gcSKztTePGxdWUx0sqyZspAKm6EKwysL8SLHnemCSHrsOgaXq8KNZcQ5OedyblYwbnLmWw0+CNDlrkiw+V8xyhgg6vqbt1cTX6mKEsLmaYksXIuBc6csgqgTctFuSqWt5C/ll9fHw4INBt3arSZBNiA2XMc/YCr8Zi4AVfE157Q3q2hCwV8VJqAwKurKQb2IIFiLgjzBo/HhXliGFLliCV9I2Ml800zte/VQhsoHBmvQTeLd9pJAYpMOY1URxDr0U5I9Ae3lBu2ZiVNrseNqLFUNe7rNACthYHWIHouH/vvHfKpfaPyqDfvHfKpfaPyrK7lSsOxJDI5BtGrsWYqLlUJXI5AB1DWvpe9EN39y2M0ZZ4ZLPZoxmIuOWcgRyFTZigJuFNajJABfJS7ctF7D0Q7/vvHfKpfaPyqHfvHfKpfaPyo9tDdpZpI4pJP7VlPWCGJCq63UylSqgIGANrnXnYXWttbJAdfc0WJZMguXie+Y3v8Hut6720qsUkUugUWjvYgei9xv3jvlUv0h+VQb9475VL9IflQf8A6XN/oy/8b/lWx2XN/oy/8b/lR8EfIK+CLkPsi8W/GOJAGKluSALsANdNTbSiDbb2oM39pc5QCbTRHQ5uQOvon1W76Xdn7HlMsYaGXKXUNeNxoWAOttNKezPABkuQQLZAkYS/cFtYjzFRu2uPVA9Eq2hWxUeHqg38kExu3tpxLmfFOACBpLGTrw0GtcB37x3yqX6Q/KmlTBF2bGLQaIqAagE62uePP1aaVp71GwIGRWBOZUQOTmYC5A00HAac6kQ82hLP16AX+Hfloln/AL7x3yqX2j8q1O/mO+VS/SH5U0QCLWRlAN7B1RC1tLC5FufHjwHDSo/Uv2yM5UA5mRCV7Sg2010J4+B0IvU7kfKFI29TG3w/ZKw38x3yuX6Q/Ku/AbybSmUlMU5sbG8sYPfwNjw8KNN1EuUaygXJDomllYgi2vEDTgeBuL1mV8O4yXZ+QRo48vlYcNO4CoMPID0XHbkFso/ZCZds7UXjiWGoH99FzIHf3kVDtjat7HEvwv8A30XC9u/vosXwydi7IBplEcYXysePmbk871pGsEWhHVAgHsImt1Um5OvE8L2FVEJPAeig7bh+T2Rro02ni3xM0eKld7RK4BZWAuxFwV05VmtejnDBcbMyqFDQLqFyqT1jjlpewF7efOpSycYXkLQZRKA9oyIBSvtrESPteSLrpUUz2GWRhYAA2XWwJOg8TRWTFOeunxA6uRYmGHgIylVYrG0hUgWt1lrm1yW7qVd+R+sMV86fsFCMNjnifPGxVu/Q3voQQbhgRpY3FapKXetaQeCfRNs0EAaD8+qeo4JRDhOyOq6p7kSxA++kl2GdgI9GKZjw7XM1tgccYp5J/wCyWIAjkOIUxRWGWyqO27Bez6N9NNDekTaO0pJ2DSkMVFlAVVCjXRVUBRqTwHOuMnWhjZ+Wbs0W7iDcDPz535p/SGRcNJAFiE0r5ieuj6yWPUnKM1sgNjoRfMSBoa79pyNJDIxeGIyZEIze9rFHm94jdLl3BN2yAgAgXuDVYd/jTY+9EIQECRj1aR9SVRYwEFspkDFjGWuxVVUtexNCkoSwdXNQ9zsQdlrfIeXnyR8QSywzYhikGdVhgJui9VcdmJQC/aA421FrcTXHDj5DlYzQxN1RiwtuwSouGKA6RhipXrHtc6DjoOO+KOqvKZjIqFCiKiK2ZiSRJmvEGFlOVSQosDalraG0GmkLvYE2ACiyqqiyoo5Ko0A/91WOic53WyC4PccrD008PFNO3NpGOI5urilMSwrHG4YgZ1eWZypOUsVsASWJYnlelc7Vm/1Zf+R/zrkvUvTOGBsTcOqnDncrr/6rN/rS/wDI/wCdT/qs3+tL/wAj/nXIGrN6NhHJThHJEcDtqVZY2aaXKrqW98c6BgTpfXS9XENuYCwYS4bqbWsXjHG+pQ9o+y9UWTWM1CkhxaGyyVFGyexPBXhh94cA6hopIAupYOyRtpYAFZNeXlpWYdv7OfN1UsAYG12ITTjdC4sRcnVfGqOBqXofRj8yy/pUX4ArvO8Wzi+VZIOssNbqE7iQ/wDdlh58Kw28WzgyLLJBnPMFXXv7bIMo1HwudqpLNWc1R0f+4qP0uK/+grsm2/s9F9+kgNzpkZZDY6H+67QAHG+lu+tptuYBQWeTDGPkFaNiLcMqr2rnw1qkb1m9d0f+4rv0uP8AAFd0e2cAQGWTDdXbUFowbm98yv2rjx1rzw+2sA4vE8AGt87IjG2gBEutrAcra1Swasg124PzKDsyMfwrs3R2lFLtKcYdgYlw6XC3yZ87Fio4HiBcd3hWKWuhP9pxHzQ+9UrBMML7LLKwRuwjgljfn/EcV86fwoE1HN+j+scV86fwoFTiPsDyT+PsN8h7LRqxWxFN+5nR3JjLSyHq4ORt2n/gB5fvHTuvrbnvawXcufI1gu5J1ehga17G3fY2r6A2RuvhMLYRxRhvjMAznxzNc+z6q79q4xYoJJHtlRGY34WUE28eFqxmszsAsBrxfJq+azWa0jlLDMfhXNu65JAHhats1bgbi6Yg3F1DWUQk2Aue4ca9MJAHkRCQoZlUkkAAEgEkngBe9fRmztlQwIBDGiL+6AL+JI1PmaBNPusrLPUVG5tlqvnCbDshsysptezAg279eVFdh7p4nFhmgjzKpsWLKovxtdiLm1Y3u2ocXtHESKSwDCKPncJoLeZ19dWrKy7H2Tc2zouvjK/HzAOnktUfOQ0EDMoclQ5rAQMyqZx2DaGV4ntnQ2YBg1j3XGleFSJGYMzXZmJdzx1OpJqVoaTbNamEkZqVKzRDCbvYmVc0cEzr3rG5HqNrGpLgNVYuA1Q6tlrfE4Vo2KurIw4qwKkc9QfCmzdzoyxGJAeS0EZ1BcEuR4Jpp4sR66G57Wi5KG+RrBclKJNSie82w/cmJeAvnyhSGta4YAg2ubHl6q32DuviMW1oUuAdWPZUebHn4C58KnGLYr5LsbcOK+SEits1WXg+h0W99xPa7kTT2sdfYKVN9d10wEkaLL1hkBNsmUqBbU2JBB19hoQnYTYFBFRG44QUz9Cf7TiPmh96pWOhIf2nEfND71SsFR3hSyq70pY35/xHFfOn7BQE0f35P6xxXzp+wUANNo+wPJO4+wPIIzuZsD3Zi44jfJq72+ItrjwuSFv+9V3bex4wmDllVQBDGSqjQdkWUW7uAtVfdC0Q6zEt8IIgHkWYn6wKsHerZ5nwWIiHF42A87XA9oFLqp15bcAlNW/FLhOgXztPipJpDNNI7Ssc2bMRl7gtuFqO7c6QMbioDh3MSxsArMoIZgLcSTbW2trXpfU6eqr53R3Pw8EER6uN5SgLyEBzmI7WUm9gDppbhR5sDALhap93G1pIVDgWFqwKs7pnxkYXDRKq9YXLXAFwgBB9RP3aI9Fe64jgOJkUZ5fQuPRQcCL/ABjr5Ad9W6SMGKyuKoCLHb6Kp8FgjNKkSi5kYIPNjb8av7b8xgwbCPV8qxRDhd3tHH/MQfVSRu+Ri9v4iUAZMOCFsOLKOrv4m7Mb+HhRzpB3ljwsuC63MV60yMFFz72jZdOfacH/AG1mmfvHBY55N65osgu6HRRJh8RFLO8TCPt5VzEl9bXuALBrG/O1Nu9e1MDGq+7WiIU5lR+0SdQCE589SLca23N3lOOgafqzGhcrGD6RVbXY8uJOg7uJqs9t7NO0duSxckIQm3orGoLkeNyQPEih3L3dbghdaR3WOiOYjHTbYjMGCj9zYO9pJmXKGA+AqL6ifVew4+uA3J2Yky4Z5WnxB+DnYWsLkkR+gLD4TUX3626uzMCI8OoV296hUcu9vG3G/MkHvoB0M7At12LfVm97VjqSdGka/wBEe2pBOEkGwUtc4MLmmw91y727FwOAxuCsrhS+eVbmQZEK20bXVvHgDpVryyBULE2CgknuA51UG8a+7NvrEdVQxR28B75J9VxVu4ydUjZnICgEtfhYXJv4WvVZL9W6pMSWtublVgmDiwrSbT2gLyzvmggIuQP8sFebBbaHRePHhZuHmJjVnGRmUMy3vlJAJW/OxuL+FVJu+W2xtXr5B7xB2kU8AFPYB8WbU/wnwp26SduHD4MrGffZyIo++76Ej1X9ZFc8XICh4JIB/hJWzdhna20sTOSRhlcKWGmYILKqnvNrk8h4kUxb875ps6NcNhVXrSOyoAyxr8Yj7L8eJ8WPYmzE2fgVTgIoyznvYDM7e2/qA7qpjY+Dk2ljszXzTMWZviRjj5ALYDxtV2dc56BFaN6bHshWP0X7Ml6qTGYh2llmNlLHgi/FvwBYcviiq43y2p7px88l7qh6pPJOJHmbn11de3MSuEwUrKAqwxHKO7KtkHtsK+esP6I7zqfM6mrwDE4uRKYYnlysvoS/acR80PvVKnQl+04j5ofeqUGo7woFV3pSvv1/iOK+dP2CgTUe35H6xxXzp+wUNwWx5pgTFFJIF4lEZgL99hpTVhswX5J1GbRgnkEa6Od4BhcYuc2jlHVue65BVvUw9hNXrXzLNAUYqylSDYgggg9xB1FXj0c7wnFYRcxvJF72x77AZW9a/WDWKrj/AKwl9bF/6D6qrukDYHuTGuFFo5byp5Me0vqb6iKt3c3ZZwuAgjOhCZm8C5zEeotb1UD6UtnrIMET8qSO/wC7LcMP5Qab9p4QywyRq2QurKGtfLmBF7c7XoMkmJjQVnllxxtBVObPwDbY2rLKbmBGtfl1aEgKPFyD/N3Vbe0MesWFlkUWWONiLcLIpsB7LUtY+OHZGCXD4c++zMI0J9JpHsOsb+Hj7Bzo1vPspn2fPBELt1JRBzNlsB52Fqo43I5IbzitySd0I4b3nESni7qL+pnP3x7KD9Mct8dCvJYL/Tdh+FNnRHAUwTqwKss7BgQQQQkQsQeBoL0xbDAKYzPwywFLcbl2DA389KI2wmR2ECfNOm4+D6rZ2GHMxhz5yXf/AO1LPRvhAcftSU+kJ2QeRdyfur7KZ9yNorNgMOQblY1jbwaMZSPqv5EUsYiSXZWPxM3UyS4XFHrGMYzFGAJJI4CxLcbaHjpQ87uCELlzhxWvSPujicbi8P1SgxKhBYsAqsW1JHE9m3Aa037rwRphVjh1SMsgb4xQkO+ne4aqz3p6XHnQxYNHjDCzSuACBzygE2Pjc/jWd0uk9MFg1gkhlkZL5WTLYhiTrfgbk9/KrljywKxjkMdrZBde6uBc7fxDSKQVaZxcEXGiKRflZuNFOmTbpjwq4dDZ8Q1j/Aure05R7aUsL0nSjGS4t8PmLRCKOMPbKAwa7EjX6uNAd4945cfP10yqmVcqIpJAFyb3PPWiCJzngkIwhc97bjJWb0PYAJg5JBxeTL/tjVQB7WY+uh+92K63buChf0IijWPxnYkH+VRQ7o/3/hwULw4nMFzF0ZVLcQAykDUcAQfE1wb97+xY14RhldTE+cylAraeiAeNg2vLW2mlVLHb05Kro3b43CubG4RZY3je+WRSrWOtmBBt42NJGzIsLg8XDgMLdpJDnmdiC2SJWYISLAXIGgA0ve5IpJx/SZtCRAmeNNLGRUs58eYB8gKA7MxsmHlE0bkSg3zt2iSb3vfiDfhUsgfYrmUsmd1fG+Oy/dOCniziPMurEXACkMdPJTXz/HIGAI4GjG2t8cbi1KSzBYzxWNct/AniR4XtQhVsLDlRYI3MGaPTRPYDdWT0I/tOI+aH3qlToS/acR80v3qlZKjvCsVV3pS1vyP1hivnT+FWZ0W4ZRs9SOLu7HzDFR9Siqz35/xDFfOt+FZ3c33xGBBEeWSMm5je4F+ZVh6J+qt8rC+IAJjNG6SABvh7Jm3p6L8RLi5ZYTGyzPnIZipUkC44ai/d7Ka9xN0TgInzuGeUgtlvlGW9gL6n0jrp9VKR6bXt+xNm+eW33aWNvdIGOxgKFhh4zoVjJLEdxY6/hWfDK5uAjJZMM724CMkW6T97xiMTFDA11w7Z2cajrPggHnl/E91NEXTFhBAGkzrNbWIKSS37p4FSed6qGKIKLCt60dFBaAVr6E0sAK7trbyTYvFDFSdkoQYk5IFNx5knjT7iem1MnYwsxktwJAS/8Qvceoeqq0po3H3KbGvma6wIe0w4seORfHvPK/ea6SGMNu7gulp4mtu7gtd2NvbUfrVwiqWmlaVzkDBGe3wj2VFgONGZ+jDaOLIfF4tGI1ClnYL/ALVXL7KZN7d7YNlQrDDGpkI97iXTwzseNr8+J7+JFT43beLxMmeWeUte6rGxUDuChedZ2gvzaLLKwOkN4xYc04y7ubS2QrTQSo8fGQAFl0+EyMARb4ym/fS9vFv9jcZF1LmOONvT6vMCwHK7E6eFXfh1IwyiexYRAS35nKM9/XeqM2Nubi8SuaKFshvlZiEUi5tYsRfS2ovUxFryS/1VoXMkJMlrjigaoALd1S1GcXupiExAw3V5piAwVCG0N9SQbAac6KbV6OZsNhmnnlhTKL5bsSTyUELYseQ+uthkYLZpgZoxbNKdYIpv3X6OpsUokkPUwnUMRdmH7q6aeJt5GnDY+4WzJA6ozTmM2dhKdCb6diy8uGtqG6oa1CfVRtNtfJVBauiLZsrC6xyMO8IxHtAp23bwGEXbckI1SK6xh+3mlC9ocLdntHXmBVlbf2i0GHd0BZwMsajiXbsooHixFDfUWIACDJV2IDRqvnhlN7W1pp2Z0b4yZM+RYxa4EjZWbyWxIv42pl3Z2FBgJoVxB6/HztfKLN1ea5Z9e7Ulz6uZLzvBtUYbDSzN8BCfX8Ees2FUfUm4DQhyVhyDQvnlhr5aesaGsVpETYE8Tqf92v416CtmoTFpuLlWP0JftOI+aX71Ss9CX7RiPml+9UpXUd4Ulq+9KWd+v8QxXzp/CgBq5N5N2cPNJKWQK5J7a6G9hqw4N9vjVXbS2K0TkHkbeHnWmjrY5xhbqNfZMqedrwG8QuKOG6k+NeNH9jbLLLKLcAD9ooTi8GVNbsWdlpDgTZc1St5EsB41pVlcLR6vfcvbGDaFcPhJA/VIM1lYWJ4liRa5Yk286ol6t7of2aEwkkttZZD9GMWHn2i1Y6sdW6w1zbsulvero6xjYlp9MQ8zEWS4Eai2UEtYBbaX8KY91uj+LBAYjFOjSLqNbRxnvubXYd5sBy76J7z9JGFwUnVSZ3ksDkRbmxvbUkAcKxsuPAbVh6zqzIAbFZDIGU91s1hoeIrJvX4bHRYN7IWYdB4JQ6QekxZUbC4Ns2bsySj0Qp4qveSNL+yn7cvaKzYGBkUqFQJY98fYPDkSt71WvSLuRFgQksFxG7ZShN8rWLCxOtiAeN7W466Whu3gBh8HBGdMsa5v4iMzfzE1EgaIxhXSNYIhhQHbm3odmLLiJBmxGIayoPSKpYRoO5QoBJ72PE2oRu48u2ZVmxUaph8OezECSHk5Fr8Qq8vHxNIG9O3PduMknJuikpEO5VvrblfU+uru3W2Z7lwMUdtQmZvFmGZ/rJHqqzm4Gg8SpczdsDjqUh9K+97FvcULFdAZmXQgHgg8xqfUO+mrdjZg2bsu7CzKjTSD94jNl9QAXzFV7uNsRsZjGxUwPV9bncn4Tlve4h39q1xyHmKsDpUxRTZk9uL5U+myg/UDVXAZMCq4AWjGvFJHRFgTNjHnfUorSE/vykgfy5qsne/eBMHhmmcBivoA83IIUD69e4NS70P4ELhJZPjyW9Uai31s1KHSnt33RjRCD73hhr3GRgL+wWHqNWc3HLbkrPbvJsI4Jh6KdlPNJPtDEHNK5yKTy4F7d1tF+kK5emTbmYxYRTx98l8hogPrubeAp93SwAhwWHQf6ak+bjMx9rGqM3gx5nxmIlPOQqvgqdlR9VTE3HIpibjl8AuGpUqUxOicKyOhL9pxHzQ+9UqdCP7TiPml+9UpTUd4Ukq+9KYttbQtPKO5vyobNhUnAVlAtzHE+3Ss7eP9rm/jP4VjB4gAi/CvNY3Qvc5hsc1gbI5rrgolsvY8MTscx7aBSCBxBGtxQHeHdz3wADib0bmx6HRR4d/qFGcTsxjEBbt5API2sabbPrZZCca3RVDg65KpHaMRMpC8Bp7K53wpAudBVqybmRQoXk1sOFIG2cOWJJ7KjgK9FHKHZBN4pg/RAWq/Nz4BBs7Dg6ARBz4Z7ufvVXexeiybEQda0qR51vGPSvcaFiDoPAXNWhitlZ8IcOHyXiEeYC9uyFJAuOX21kqpGusAsVbK19mg+a+ftpbROJxM05/zXJH8I0UewVcvRnu8+FwpMgKyTNnKkWKqBZQe48SRyzDurfYm4uCwAD2zMnCSUg2tzHBVPjx8aA73dLccYMWCtNKdM/8Alr43+F9nnwqj37xoYwZIUk28aI4xkvHpS2qs2JweCQgnrVeS2tgSFUH6R+qm7f7afufZ+JcGxyFV83so+99VURh8XIsvXly02YOXbXtA3B15AjhXvtXbeJxZHunEPIoNwgsqXH7osKJ0Z2SL0V1mrijSygdw/r66+gsBvbhnwyzGaNVyjNdwCp5qRe4IOlfP9ecmHUm5AJo80OMAclqnp94ABwVkYjpLjxG0cOqnJhIpLs5FgzEEK1uSqxv7SeFG9+9+MEMLJHnjnd1IRFtJ2rHKxtoLHXv0qoAOVaJCo4AD1UM0wysgmiFxYpt2H0ky4TBph4sOHcXJkduzdyT6IAOmg48qVMzMWdzd3Ysx7yxualqzR2xhpuFpZA1hLgrM2D0tQRYaOPELKJI1C9lMwYKAAQbixsBcHnekPePb/uzFPOqGNCFVVNr6XuxtzJ1odes1RsDWuxBDZTNa/EFBUrF6zRitKsfoR/acR80PvVKz0In+04j5pfv1KU1HeFJKvvSmjbWBDTSE/GpexuGyXtrzpn23jUWSQHiG/KlfG4ktewJryrid4b80vksFzYLFm4YaHiNdRR7CbclQi7EjxJpZwRIIDAqe4imovG0YsLEVLnlnZVGXRyPEx4hdT6jSzvFgsNHfslm8K55p7HTS3dWmH2hJ8ZvbTCHaRYOsLrVHUFhSJiNoPE5OGlmg1uQkjBbnnlOlYbezaBFvd09vMfbVibSiixEZWdAx5OAA48Q34HSqy2hhOqkZDrlPHw5H2Wp7R1UNVcWzTaCSKfK2a5cW7zG800sv8bk/VWoQAWAsK2BqNTQMa3QLc1gboFpWQKgFQmrKyxUBqVgmqlcs1KwKzULlKlSpXLlgis1g1muVVis1KlVJC5WP0Ij+04j5offqV69DGGdMRMWRlDQgqSpAIz8QSNRryqUqqO8KR1WcpRfbkN8VKf3vyrnhw3fXVtjEBcXLf435Vu+0FyjTXvrykwOMrAALlcGOTNa9iRztr7aEttEhitjpRHF4nXShEDBpDVmi4zQyc8l6yFm1tXth8ZYZSB+Ndaw1z4+BbAi4PP8AOoLQV2izjNoKqXJtbiaQNqYzrZWfkeHkAAPspq2qq+55L/FPtGo+u1JJNej2LC0Bz+Oic7MaDd/HRQDWoTrWKhNehThbKajVrUqCuUr2w8QbNe4sPr8f/FeNbQYgowINv6v+FClDiwhpzUHTJRxp3f0K0uQbGt2n0IA0J9fl4+deGUkgkW9etKoOkNfY3shXIK9aZ8L0d4uTDrOgQhlzBM3bK8QQLWue69/spYFE8BtnFWWGKaaxOVY0duJOiqAe88qavxf0qZMX9Jt5oWy2Nq6MFh87qtwLnmbeQv4nSt3wDifqpFZXzWYEdoE2JvfibG9NaQwooSMcbgkknNzUtfTS1rUvrq0QNwjtFcXJTnAvpoB/X/i9emz9lM6lzooOg5m3G1GcZspWawjykaZkGXhbiF09ovXpDhZVtZSVtbQWNvAE6jypE2qe3Npz8VW91au5u8HuktZQtkBC3vYX05DS1YoF0WLaWYHRsgJFrcW/rSpWmF7nMuUmnaGyEBb7wYG+Ila/wqX8djWiYCwYNpxIINNG3ZwJpb9/5Ugbz7YVJI0J1Nz+A/H2UqaC+Ui3ErA8ckbhhMmvAVrjMKIxmBAtx9Veeydsrl1odvNtperZAe04KgdwOhJ9RNWjikkkwNCljMZDW6o/gMarLqdbaVx7Vx6xqzHgB7TyAqvsFLJHYJI4HcNR6gb0VbBM1mmmN+a2JI9nZ8NDTF2zRC68rwB9ymTNnPJGI5Llx21ZJRY6L8UfiedbbI2O05Yjsogu7ngvG2nMki1h+FeGJgynQ3H1+ymDYWJVsG0C+m0mYgXvYZQNOJHlTeSdkNMXU4TcMETcLAtJt1Aykxs2YAWDZbG9udhbn30tyIQbEWI5GrLw8F20ubAWAsQLDSw4L7aC7zbH6yESqmWQE5/4QBYeYt9vdS+h2m/FhlNweKhr+BSZUoju/HA2JjGJJEJNmINuRtc8QM1rnupo3p3BRCsmFYdW17hmvl4WKtxZT67d5p7JOyPt5ePBWdKGuwlIpFG4NzcQ+EbFgL1agmxPaKqbMwFuA15jgTau7DbuQLlMrubEZgthcfCUX5+N6cxvdGiiOOFREgyhC3wBYa38+ft1pdJtSH+g/ZDlkeLYAqnhhLMFXixAA8TwFEhsUXK9Z2gt9BpexNr+el/qojNgoopS0anI7Bo7i7Kp4Jz1zGwPcB312NutNDL74jKSM18w4DlcE9oW4e3SslVtFzj8E5Diil44oJgt23lNkOt7G4IAHf46nhx8q7sFuhIHJEyK8bAhgW0trmBFje/Dy41jbe2Zc7KshVAzWCXXnqCeI5Du0NCm2zJfRyx4G+ttLf0aF02pcMiEMucUVxey5BieslmLG6AyEHNdxoCCbW07+XCjuGwzBiZQuWxGjDXQkcL8j/WlAtg7aR2Kyhb+lmyZr8ra8NCQOFqY9mYGGSWzTdUqAEDsnUcAGOg05chasc75JnAP1Qi6wW6TX7QI1PI3tw8uVeOPxkUK55LkniAR2iNQosOHPlpR4bsQwnM84CM18uULc2Oi2Y3vfkDxpE6S9qiTEqiC0axqI7CwNy2c+0AeGXxqrYDfrIGME5J46KdsCeWayhcqDn8ZuFSgnQUnv+INtOqUX8c2tSmMbMLbBYZj1ys75b0ImKnQBmZXItaw4DmfwqvscxlYu+pPs8AKPb9/4jivnT+FADTelooouuBmU0pqZjBi4leUUeXgWHgCa9AtQLXTHh7LnfReQ5tbjbuA5t6hc3A2BjW5gLUGtboF07FxQjcm2trKb8Dz48yPtrfaWIsSLi57hpra/HWufaGDljK9ZG0eYXQFSvZPMX4+fHvr12JhA8lyFcKLlCTcjW+W3MeYpVWUjXnfOdkArBwtcIez3troK6NlbRaCQOvEcRrYjTQ25afUKZU3Zw8hbK7qR8DQEXtb0rnx9eleibvYe1ipF7hbuxc2vqoBsfZagMrqVke7zN9clTGNEelxyLCJFtZ+DAX7PaOlxoBfKNNLa91CMbtn3p3IuoFgAbZiw0J08Twvw9dANpbDkgVmVrx3sRqGGoAzqRa9yBpQ6faDsiozXVeA0/o6UGLZrZHB7HAtuqtjGq9sDNhhh5VljkM5t1TqwCjhoyk6635E68rV27F26Io8j5sofMBluBfifDVRp4mnPdzdFY9nSdfGiyzBmu4Usq2971IOU31tx7Q56BC2hs9kIJFgeGW5B05EXvRa+dr/AIXA/mSqxzZC6x4/lkeeUSv2SrBiAOFteetuHDla1d2IwUcQW5Eji5NyCMwOthwtw0P/AIoRu9s10jZzGLuVYE+kFUNcgHUE3B0F7DlRPZmzpcUWy2BSwLPdRqTbjckm3IcBSIx2Ja3NSSNb5BceKxSyKCRYG2ovmuNdLcNbUz7J2m+0I3jeyyoCUkynKbWBDdx1BNu+9tDdL2rCIy8efO6sSSPR0BuF0v3/ANcPXcjeFsPiMl/e5CEYcbH4JHdrp6/CtELSMjpxVJW4m3aMxomLaW4LvYBSDfVwym/DtFSdNb91BcR0dxxsscuNiSU65OrLWGvE5gAfO16bN5t/EhSREJLgWzWsATbnxOl+FJmysPHKOsmWYsxzc1FuOZTxI8Se/QjWiFzY+zogMxvHXyQ3C7PbVYQTe4J0Bt3seQsOHDWu47CkUHQ+OoPHute/PQd1MUOFQEBDlRbkKASCcpszHn6zzPDhW4lAylO0wvqLaliLg+oHxrKXko2K2iATbUZ0VmYsVAVdeC24L67eOtZbYz42NowBmUiQyMQFjue0zPb0ct9AdbDuNG9v4CFVR8W5iF8wiXWZxYAAC/ZFxfM320CfH4jHkYfCx9VAD6Ck2/jlk4sfy0GlboKUu+K84QOJVHHG2w058E8dFuIw6SS4XDDOkaBnnYWaV72JA5IOQ/8AZlEOj/daPB5rNnlZQHblofRUdwP9cqzRukRuzj0SyUDFkqt36H6wxXzp/CgNHd+/8RxXzp+wUCr0cXYHknsXYHkE1bqblDFxNL1oBRrdUOJsL9pgboDwBseBoBtfDSpKyzLlcaFbWAHABeWW2gtpau3C4l4cNHLExRhiGzMOREadWD36GXQ6el41Y2Egw+2MIryLlkXssV9JGGpyk/BNw1jpr4XoDpHRm7sx7LO6V0bi52bdPJV/jdt4jaBw8DBGZOwluyWJAF2JNuCjurk2Zs6YYtYUUdcJMmU6gHUNmtxUAEnwFGtp9GmKjb3oCVb6EMFI8wx0PkTTRurusdno2InAbEMCqqNQoNye1zY21I8uZocs8TIycrclJlY1vUOug8VvtnZvuUrLIUsOyG1UEm9rtqV0BsDfkBQifeqEdvOrEEBLC5A5G1gQAO/Wje0tvrioWjZUKPdT2iHUixv3XVrG3gKSF3GkcP1TB2EvVotsuYWuWJOi2/PW+lIYIaWU2LiFSMZfEyXPt/eEyr1ShcgbMSNczefcO/nXTuHu4MTMXkuIYbM2mjG9wl+7S58POuY7jY3MV9zyGxtcWK+pr5T7absPhZMDhhh7hmdsxy/GYWyeIBAF9OPdTaaSOkgwxoj3tw4WHVE9sbbSbNHmKhhpqOIJ48uP9cqAOVSMgPo2q3BubDQnuGr68711T70OkfVosaWQBnUXbMoNzfxPPxNLMmIkmYXNyTcnU35ak615uQ4je91WKMgckx7MiTLcTL12osQQLG/ZLnmeOvl4nmG0hGzAgray5WFtbXtz7v5hQsTdVz1ReRFtDoB389aXMftSSQks2hAFraWBNgL8LX5d1WZHj0CuW2vdNOPwWHZhN1bICuYJmNrkqQ5ANgLX7A89NBXnh9pZJNFVQb2ygLckMNco0sfsrm2N/aMpzBewcwFh/d5BpmFrkWP+00yxbugRA9lVtfPJlC6a2YyaE8eHDuriHONtVGJrRYquNqTs8jCzaEgKB/V6NbLxUkEQQASsxIyEsSCdMq5Tf0bX48xyo3idp4OA9lg7C9xh0AvrzmcWtbjlVvOuaLb+LxDEYKAQ5uLRrdzf4078PVlreKZ5b17Nb4qguc7fsu9IpRlbFdXhgxuEJd5HY/Ew6m5J/eIF65sfvc6OYMFAY3BKlnUPNe5zZVF1j9Vz4174TcDERn3RJIrToQ6x3zM7KQ2VmPMgEeZGtGNkbZhgDlltPLLI2UJmnKl2KAoouNLcaCZ4YHfBbjP118uSGSPNB9kdHkkrdbjXZcxuVvmkbzY8Pt8RTFhNqpEywwQBIDIYQ4YXLgEsctrldCC173FbYna2JCNI+DmWMAlmLx5wObdXe+nG1c+wNmBcjF+tyx+9sEKoFexLC5N3a92JN+Og1pTXVNQ5pdUiw4D+Mh9fuql2LVN+73pt/D+NZqbv+m38P41KPsv/AKzfr7rBJ2lTG/n+IYr50/YKAGj+/f8AiGK+dP4UAbhXuouwPJPouwPJMGDUxQLKE62CRQk6XtZkYhXDDVDzDcjcG4NN/RpJDG8yx4hWSVVIjk7EoZSdMp0bRvSUm9uApV3H2pYvCba3Zb634Z1tzHA+o0Xx26cEput4W8O0l++3EeqvNS7TbBM6nqLjPI+HC6HJEJGnxT7vbI6YWRozlYAEnW4W4zWtqDbmNapl9tYlWFpZLdzMzA6AXysSL/kKZIdl7RhFoMQXX4okuPoPcfVXLMmM/wAzBwyd5OHjB9sWWpJhlzZK36m3uhRRbsWyKN7tz+6AGCjrJeOpVQRyIHEAAm/lRZNmmGYKQQ72sbkp6S3y30vbS3GlLZ+18RAwMeARSLkWTEcwQdOsI4Gi43/2geGEX/jl/F6G2jYMy9vqFEjZCeqMkZ362rNDAohJVnJuw0IC2PZJ5n7AarzZeMBxN2LdYL5Ln0mFzdzxJ4m3M8aYNobXx+Ky9Zgo3ym65on0JtqM0luVaR7O2kTmXDwRG98whwwN+/MQzXokrYzrI31URsMbbG3qtcIiDKhCsRGM1gWJVtdALmx7uPGiUWyMoDGDKCQWJtEOHG7FRXgd3tpyaSYzIO4SsPqQAVmLo0VjebEs552XX6TE1hc6ijzfL6BSX8z+6B7R2fFdw+LgVMx0VmmfLra/VArfXmeXjQrqcEnLEYg35lIF9gzufaKsTDbg4NOKPIf33IHsWwoxhtnQwj3uGOMd4UfbQztiiiyjaXfngqGQHmfsq72cMWygYTBrCt7hhHdtdL9bOSb25i1EV6PMTM2fF4nXxZpW9pNh6r014zeeCPR50B+KGDH6KXP1VxYfeUzOyYaCaZltmuFiVc3o5jIQRfyqn6nXTZU8Vhztb7lRiOoFlwvuvhML1YWE4iWRsqda4VbgFjfSw0Ggy3Jo7gNtq/vYHUyL6UJspFua/GX95bjyoZtZcQvVe648P1EsgjZAWkYFg2QliAB2gPRHPjXhtLD4aEqXxEl0OaONpc5zAaAAgyC/cDY89KyVDZ3FsdRfEc8rn8/M1GTtTddu7+wjjcPHNiZpWWQEiJCIowMzAA5O02g7+dEsLtHB4XELhIkEcj8kTvBIzNz4d5rp3LS2z8KP/wCSn26/jXmsWCXHZyyHFuMoBa7Cw4KvK6+F69TExjAWtbbyWNzi5xBXvvPtRYMNIzHUrlVeZZtAoHeT+PdSrsXaIhw8UJJklVQBGgzPwHED0Re+rWFMu9Wx4JoJGlUEojMr3IKm3pKQdDp9VLGwtlxTQRyOr5pFUyASSKrMFAzFVYAki3Kk22d2Im7y9r8Of+Eanw4CmXczaTvPNG6orIit2HLgZi3YY2FnFr6cjUrs3WwqRlljVUW3BQAOPhWaigex0ALG2Czy9o2VNb+H9Y4r50/YKAXo/v4P1jivnT9goBXtouwPJPYuwPILzWZo3DobMpuD41Y+wttriY8w0YaOvce/yPI/lVdOt61wuLeBw8bZSPYfAjmPCku1tmNrGXGThof2XXLDdW2teyyMOBPqJpc2DvbHPZWtHJ8UnQ/wk/Zx86Ylr53NBJTvwSAgq9w5eMW8cZVG66wckLmJFyDYjXneu4bSFyOtAINiM4BBPAWvx04Ujz7Dd55IcrBB10kbWNryLGVAPDRhXPDji0OInyqWEsJOZVbUKwY63sbnj406OzGObeN54ffT/aGWAqxzOQCWYgDiS1h56mto5QwBBBB1BBBB9Y40mjrWxWJiaXMrwlgCNCGXsqovZSC3EcbeNc+xtrTRQ4Rs4MTOYimQCwvxzcb2JPqFZTsp5ZcPBOXPO4J9ckEs5JsZ8RJiuohaFB1XWAyK5vZsrAZWHAlT665J8Vi1xa4IyJ1kmRhIkWipaYydlibm6KOPOu+ZurxeDk5F2hbymU5f50FGn2RfaAxBGi4cpf8AeL3+7f2052ZTU0tO1zmAn9wVjlkwO+n3QcbBdsT1D43EN70ZGydXF8JVUWVbi925/BobisFgIMY8WJEkukQjEjTS9pzKGJ1y69ga127m4/r9oY+X4ICIp/dDPqPMqT66E7wdvabDvnwiewl6c7qOHstHDQAKrMRdhJ4XTTvDjItm4cyxQRizBbIqpxI1zBb1x7CdxgZ8Z1Z67E5pQi3Y6DLEo0ufRvw+HXn0mFZIIYi6r1k6BiWACjtXY35Dj6q12lvmgWKDANG5vlvlZkRFU2JIsD6IAF+dFcQyPE76nwQmsLmgAXJP2RPebAtidmurAiTqlex4h1Aa3nmFqV13lghhZsFgrKEJ61gsdwAbsCbu31UQi3mx/VKjYZc/aDO7WU6mxEaXa1rd1CI1MeEkwZIM7qwRVBt74GKoWOi6ZrZiLgUtn2g1gAiIcb58bDicuS0RQkA4xlfLNWBu7HlwmHHdDGP5FoRHurDFi5MbLJdibqDZUTshb+JtfU2Avw50LbHbQZVjUR4dVULdffWsAAO0bJfTuNB9rbJZXTrc+KYq8hDyE2WPLmyIBkzdrQW5HWuO06drsLHXJ4D/ADoqMp33JLgLorvFvF7sBgw9zCTaSQcGA4pH8a/AkaAX48psXbUfVxqytFnF4y1sr34BXUlb8spsdOFdcGIgjjDqRlsDm0tYi410VdPKk7a2+GHidupCzJJfrITdoyT8MNwVu8LcG/I60ikkftN5jwEAaeHO/j/GS0hrWtwAK193vTb+H8alInQxtuSeeZGtkSIZRqSLvwuSTYDQDkB66lOKWifTRiI8EumyeQlDfz/EcV86fsFcmw9gtiS1mWOOMXkkf0VB4eZOth4V279r+scV86fsFd+7QEmCliCl2SZJXjBszxABSF8j7LjvFemfI5kIc3WydM7Dc7aLxG58UoIwuJ62QfAeJo83HRWOlzbQG16VZYuIIsRob6VYrlGkggwRbqkYTSuwtZgb3c2HoILd1zz1pI27iVkxMzp6LSOy+RYkH18fXQqOd8t8fBFIs62djnnqPPzQiSCjGy98cRBYE9Ync9yfU3Eeu9cNq0eK9XqKSKdtpGghDLCM2p82fv8A4d9HzRHxGYe1fxFHcPjsPOLK0UgPEdk38xVQGCtDEa87N/xyIm8Ti37qhLuIV2SbOidldo0LJ6LWFxbUWPhWybHhyhOqTKrZguUWDfGA7/Gqbg2pPH6Msi+Ttb2Xrvi3yxa/5xPmqn8KXv2DVDJsnuEMlWxtfAtNHlVgrhkdWN7BkZWBNteX1154jFbRe69bAoOl1jPPuzSVWqdIOLHwkPmn5EV7L0lYof6fsf8A/dWp9n7SpW4Ii22v5cIeEHUXTtszdaaFW6rEtEWCKQqprkFrlmBtxY6d9esW6CsWM0jylmDFi5DZlGVdVy8B3UiN0mYvuj9j/wD7ryfpExZ+Eg/2n8WNc6h2s8WLx6/4Ctnmf2VjQ7nYZTfqx5kAn2tc13rhok+L6yPsqn5t9cWeMoHkkf4rXj/1fGScJZ2/gL//AE0oR2DVyn4svuVF3HUq2tvbWMcV0bLdgGfKWyIfSkA4MR3eN7G1LeH3jwiOHzqI48xQFi0jyPo88gUFr27K3ANiToLAIMuy5m1kFj3yOqn/AORgai7LHwpUHguZz9S5frplT7BbHHgc4/QWUgck947pTjF+rR39QUe1iT/LQbD9IrHEpLLH2Iw1lViSc4tqW0tw4AcKBx7PjDBbSMx5HJENRccc2ltb6aV3YPZTGWOPqVhMmoaRGPZAJLe+dkgWPLlW2HYlJFezfUqcKDyPJObDO4HoqMzZRyAGthXouySP7xkTwJzH6KZiPXamv/t3PFdpnA0ykheqsc5sQrZEze92sW9LS4NwL2pBhEh95ZncsdWNsoUuNQAFswCt4ZrXNqasa0ZBQ0hxTl0IxouJxAUsx6pbkgKPS5AEn139VSsdB6n3RiDY26oC9jb0+R4GpWOfJ5S+p7wpa37H6xxXzp+wVz7H2fIbSxuY2DWDC4Ita5uOAs1dO/Y/WOK+cP2CpgcLioR2cO9xz6u5sbXAPAg2tz58Na0VD3NibhK9BSsa5gvyGui69oy4qaPK+JZ1Kh8uiAofhsbAaHiDwpYxOGKOVPEGx8wdR7aY4mxOl8O7Lly2VeKEaKDr2dQfxoTtnCyiRpJYmjzsTqLC5JNh7aBSSPx2Jy+iO9jGtIAH0QwCowra1Qim6zXWuWsZa3rWxrlCwUrBiFbWrNq6wUWC8jEKnUivTLUy1XCF2ELy6mieD2cbKI4+tkYFgMubKoJW+XgSSDxuB2dNbjgIrtw+M0W0jROoKhhexVixKnL2h6Tai9wbEC16HIDh6mqG4ckTw0TSS9RC3bVHu6BVDyKpYquQABBYrm56twsB77Q2CAvWPiXaPKXGhYsosAVzMFN2I0Nsodb3sbAVRF/zW7uzGe61rl15VFeMEEGUkG4N0Sx439Fjx8aG1hAtdCLTfL2RWTZ0GHxBVmEgRHYggAFirdSlhezdpGPcTb4NdvXYJUktlZUD5Os1JzGfIFDFWvrCc2UiykG2tLkmJUknqwxOpLvIxueJNmAJ9VRca49HKn8CIv1gX+urFhPFcYydSi+M2400oljhJCrKoOXlJ1gW7KLdlGA1J1W965cbj5ZHLvJHGffBo2Y2laRnFo8516wjW2lhyobNOzekzN/ES3215mpDLKwYAul5E0zPJIRYDgg0AA1Oc2sAOA0AFa+67egiL42zt7ZM1vVaue1ZtV7K2EKy+hWZmxWILMWPVLqST8LxqVp0ID+04j5pfvmpSyo7wpTVd6UzbZ6KY8TPJMZ3UyNmICKQOHA+qvEdEWt/ds9/68axUqhkcdVDaqVosHLI6JNLe7sRbu5feryk6GUb0sXK3moP2mpUqBI4aewU9Lm+ZafoSi+UyfQX86n6EovlMn0F/OsVKvv5OajpMvzKfoSi+UyfQWp+hKL5TJ9BalSu38nNd0mX5ln9CUXymT6C1j9CUXymT6C/nUqV2/k5ruky/Mp+hKL5TJ9Ban6EovlMn0FqVK7fyc13SZfmU/QjF8pk+gv51P0IxfKZPoL+dYqV2/k5qOky81n9CMXymT6CVP0IRfKZPoJWKldv5Oa7pEnNT9CEXymT6C/nUHQhF8pk+gtSpXb+Tmu6RJzU/QhF8pk+glQ9CEXymT6C/nUqV2/k5rukSc1P0IRfKZPoL+dZ/QjF8pk+gv51ipXb+Tmu6RJzTBufuAmz5JHWVpC6hbFQLWN76VKlShlxcblBe9zjc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
          <p:cNvSpPr txBox="1">
            <a:spLocks noChangeArrowheads="1"/>
          </p:cNvSpPr>
          <p:nvPr/>
        </p:nvSpPr>
        <p:spPr>
          <a:xfrm>
            <a:off x="8965" y="362774"/>
            <a:ext cx="6092825" cy="1981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0000"/>
                </a:solidFill>
              </a:rPr>
              <a:t>We’re still getting               use to Australian food</a:t>
            </a:r>
          </a:p>
        </p:txBody>
      </p:sp>
      <p:pic>
        <p:nvPicPr>
          <p:cNvPr id="1028" name="Picture 4" descr="http://www.justmeans.com/editorial/wp-content/uploads/2010/09/burge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438400"/>
            <a:ext cx="4136904"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TtYpf5qWfy1ngZmBZJW3pjhFLZM9g3bbhtos3koWtskRbYSiz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338"/>
            <a:ext cx="2906712" cy="19597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1.gstatic.com/images?q=tbn:ANd9GcQ2c3U2dC78fn36keRmfd3AusakMG990aW4dKCktR_nJmupMnQpN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564" y="2429652"/>
            <a:ext cx="4275948" cy="427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10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Samuel 18:1-4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20000"/>
          </a:bodyPr>
          <a:lstStyle/>
          <a:p>
            <a:pPr marL="0" indent="231775">
              <a:buNone/>
            </a:pPr>
            <a:r>
              <a:rPr lang="en-US" dirty="0" smtClean="0"/>
              <a:t>1  Now when he had finished speaking to Saul, </a:t>
            </a:r>
            <a:r>
              <a:rPr lang="en-US" b="1" dirty="0" smtClean="0">
                <a:solidFill>
                  <a:srgbClr val="0000CC"/>
                </a:solidFill>
              </a:rPr>
              <a:t>the soul of Jonathan was knit to the soul of David, and Jonathan loved him as his own soul</a:t>
            </a:r>
            <a:r>
              <a:rPr lang="en-US" dirty="0" smtClean="0"/>
              <a:t>. 2 Saul took him that day, and would not let him go home to his father's house anymore. 3 Then </a:t>
            </a:r>
            <a:r>
              <a:rPr lang="en-US" b="1" dirty="0" smtClean="0">
                <a:solidFill>
                  <a:srgbClr val="0000CC"/>
                </a:solidFill>
              </a:rPr>
              <a:t>Jonathan and David made a covenant</a:t>
            </a:r>
            <a:r>
              <a:rPr lang="en-US" dirty="0" smtClean="0"/>
              <a:t>, because he loved him as his own soul. 4 And Jonathan took off the robe that was on him and gave it to David, with his armor, even to his sword and his bow and his belt. </a:t>
            </a:r>
          </a:p>
        </p:txBody>
      </p:sp>
      <p:sp>
        <p:nvSpPr>
          <p:cNvPr id="6" name="Text Box 5"/>
          <p:cNvSpPr txBox="1">
            <a:spLocks noChangeArrowheads="1"/>
          </p:cNvSpPr>
          <p:nvPr/>
        </p:nvSpPr>
        <p:spPr bwMode="auto">
          <a:xfrm>
            <a:off x="1066800" y="76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attracted Godly men</a:t>
            </a:r>
          </a:p>
        </p:txBody>
      </p:sp>
      <p:sp>
        <p:nvSpPr>
          <p:cNvPr id="7" name="Text Box 5"/>
          <p:cNvSpPr txBox="1">
            <a:spLocks noChangeArrowheads="1"/>
          </p:cNvSpPr>
          <p:nvPr/>
        </p:nvSpPr>
        <p:spPr bwMode="auto">
          <a:xfrm>
            <a:off x="1066800" y="60198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David’s faith was genuine &amp; contagious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74882" y="740275"/>
            <a:ext cx="7010400" cy="914400"/>
          </a:xfrm>
        </p:spPr>
        <p:txBody>
          <a:bodyPr>
            <a:noAutofit/>
          </a:bodyPr>
          <a:lstStyle/>
          <a:p>
            <a:r>
              <a:rPr lang="en-US" sz="4800" b="1" dirty="0" smtClean="0">
                <a:solidFill>
                  <a:srgbClr val="663300"/>
                </a:solidFill>
              </a:rPr>
              <a:t>1 Samuel 18:5-9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51791" y="1524000"/>
            <a:ext cx="7162800" cy="4648200"/>
          </a:xfrm>
        </p:spPr>
        <p:txBody>
          <a:bodyPr>
            <a:normAutofit fontScale="70000" lnSpcReduction="20000"/>
          </a:bodyPr>
          <a:lstStyle/>
          <a:p>
            <a:pPr marL="0" indent="231775">
              <a:buNone/>
            </a:pPr>
            <a:r>
              <a:rPr lang="en-US" dirty="0" smtClean="0"/>
              <a:t>5 So David went out wherever Saul sent him, and behaved wisely. And Saul set him over the men of war, and </a:t>
            </a:r>
            <a:r>
              <a:rPr lang="en-US" b="1" dirty="0" smtClean="0">
                <a:solidFill>
                  <a:srgbClr val="0000CC"/>
                </a:solidFill>
              </a:rPr>
              <a:t>he was accepted in the sight of all the people and also in the sight of Saul's servants</a:t>
            </a:r>
            <a:r>
              <a:rPr lang="en-US" dirty="0" smtClean="0"/>
              <a:t>. 6 Now it had happened as they were coming home, when David was returning from the slaughter of the Philistine, that the women had come out of all the cities of Israel, singing and dancing, to meet King Saul, with tambourines, with joy, and with musical instruments. 7 So the women sang as they danced, and said:</a:t>
            </a:r>
          </a:p>
          <a:p>
            <a:pPr marL="0" indent="0">
              <a:buNone/>
            </a:pPr>
            <a:r>
              <a:rPr lang="en-US" b="1" dirty="0" smtClean="0">
                <a:solidFill>
                  <a:srgbClr val="0000CC"/>
                </a:solidFill>
              </a:rPr>
              <a:t>"Saul has slain his thousands, and David his ten thousands." </a:t>
            </a:r>
          </a:p>
          <a:p>
            <a:pPr marL="0" indent="231775">
              <a:buNone/>
            </a:pPr>
            <a:r>
              <a:rPr lang="en-US" dirty="0" smtClean="0"/>
              <a:t>8 Then </a:t>
            </a:r>
            <a:r>
              <a:rPr lang="en-US" b="1" dirty="0" smtClean="0">
                <a:solidFill>
                  <a:srgbClr val="0000CC"/>
                </a:solidFill>
              </a:rPr>
              <a:t>Saul was very angry, and the saying displeased him</a:t>
            </a:r>
            <a:r>
              <a:rPr lang="en-US" dirty="0" smtClean="0"/>
              <a:t>; and he said, "They have ascribed to David ten thousands, and to me they have ascribed only thousands. Now what more can he have but the kingdom?" 9 So Saul eyed David from that day forward.</a:t>
            </a:r>
          </a:p>
        </p:txBody>
      </p:sp>
      <p:sp>
        <p:nvSpPr>
          <p:cNvPr id="6" name="Text Box 5"/>
          <p:cNvSpPr txBox="1">
            <a:spLocks noChangeArrowheads="1"/>
          </p:cNvSpPr>
          <p:nvPr/>
        </p:nvSpPr>
        <p:spPr bwMode="auto">
          <a:xfrm>
            <a:off x="1112982" y="787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Saul becomes jealous of David</a:t>
            </a:r>
          </a:p>
        </p:txBody>
      </p:sp>
      <p:sp>
        <p:nvSpPr>
          <p:cNvPr id="7" name="Text Box 5"/>
          <p:cNvSpPr txBox="1">
            <a:spLocks noChangeArrowheads="1"/>
          </p:cNvSpPr>
          <p:nvPr/>
        </p:nvSpPr>
        <p:spPr bwMode="auto">
          <a:xfrm>
            <a:off x="1054100" y="61391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remained humble &amp; faithful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0" y="228600"/>
            <a:ext cx="4495800" cy="1143000"/>
          </a:xfrm>
        </p:spPr>
        <p:txBody>
          <a:bodyPr>
            <a:noAutofit/>
          </a:bodyPr>
          <a:lstStyle/>
          <a:p>
            <a:pPr eaLnBrk="1" hangingPunct="1">
              <a:lnSpc>
                <a:spcPts val="5100"/>
              </a:lnSpc>
            </a:pPr>
            <a:r>
              <a:rPr lang="en-US" sz="4800" b="1" dirty="0" smtClean="0">
                <a:solidFill>
                  <a:srgbClr val="FF0000"/>
                </a:solidFill>
              </a:rPr>
              <a:t>Kings in Practice</a:t>
            </a:r>
          </a:p>
        </p:txBody>
      </p:sp>
      <p:sp>
        <p:nvSpPr>
          <p:cNvPr id="4099" name="Rectangle 3"/>
          <p:cNvSpPr>
            <a:spLocks noGrp="1" noChangeArrowheads="1"/>
          </p:cNvSpPr>
          <p:nvPr>
            <p:ph type="body" idx="1"/>
          </p:nvPr>
        </p:nvSpPr>
        <p:spPr>
          <a:xfrm>
            <a:off x="381000" y="1371600"/>
            <a:ext cx="8458200" cy="4419600"/>
          </a:xfrm>
        </p:spPr>
        <p:txBody>
          <a:bodyPr>
            <a:normAutofit fontScale="92500" lnSpcReduction="20000"/>
          </a:bodyPr>
          <a:lstStyle/>
          <a:p>
            <a:pPr eaLnBrk="1" hangingPunct="1">
              <a:lnSpc>
                <a:spcPct val="90000"/>
              </a:lnSpc>
            </a:pPr>
            <a:r>
              <a:rPr lang="en-US" dirty="0" smtClean="0"/>
              <a:t>David had a close relationship with                             God</a:t>
            </a:r>
          </a:p>
          <a:p>
            <a:pPr eaLnBrk="1" hangingPunct="1">
              <a:lnSpc>
                <a:spcPct val="90000"/>
              </a:lnSpc>
            </a:pPr>
            <a:r>
              <a:rPr lang="en-US" dirty="0" smtClean="0"/>
              <a:t>David was jealous for the Lord God of Israel, not jealous of other people like Saul</a:t>
            </a:r>
          </a:p>
          <a:p>
            <a:pPr eaLnBrk="1" hangingPunct="1">
              <a:lnSpc>
                <a:spcPct val="90000"/>
              </a:lnSpc>
            </a:pPr>
            <a:r>
              <a:rPr lang="en-US" dirty="0" smtClean="0"/>
              <a:t>David was aware that the battles are the Lord’s &amp; completely trusted God’s ability to save</a:t>
            </a:r>
          </a:p>
          <a:p>
            <a:pPr eaLnBrk="1" hangingPunct="1">
              <a:lnSpc>
                <a:spcPct val="90000"/>
              </a:lnSpc>
            </a:pPr>
            <a:r>
              <a:rPr lang="en-US" dirty="0" smtClean="0"/>
              <a:t>David’s faith was living &amp; active so it became contagious </a:t>
            </a:r>
          </a:p>
          <a:p>
            <a:pPr eaLnBrk="1" hangingPunct="1">
              <a:lnSpc>
                <a:spcPct val="90000"/>
              </a:lnSpc>
            </a:pPr>
            <a:r>
              <a:rPr lang="en-US" dirty="0" smtClean="0"/>
              <a:t>David waited on God, and did not take vengeance</a:t>
            </a:r>
          </a:p>
          <a:p>
            <a:pPr eaLnBrk="1" hangingPunct="1">
              <a:lnSpc>
                <a:spcPct val="90000"/>
              </a:lnSpc>
            </a:pPr>
            <a:r>
              <a:rPr lang="en-US" dirty="0" smtClean="0"/>
              <a:t>David remained humble and faithful to God</a:t>
            </a:r>
          </a:p>
          <a:p>
            <a:pPr eaLnBrk="1" hangingPunct="1">
              <a:lnSpc>
                <a:spcPct val="90000"/>
              </a:lnSpc>
            </a:pPr>
            <a:r>
              <a:rPr lang="en-US" dirty="0" smtClean="0"/>
              <a:t>David attracted other Godly men to him</a:t>
            </a:r>
          </a:p>
        </p:txBody>
      </p:sp>
      <p:pic>
        <p:nvPicPr>
          <p:cNvPr id="95234" name="Picture 2" descr="https://encrypted-tbn1.gstatic.com/images?q=tbn:ANd9GcTDYiRJV9X3jKF-uJyI8LyW8XbLCt89Kn76j0fkBqKNqCVhSEUr"/>
          <p:cNvPicPr>
            <a:picLocks noChangeAspect="1" noChangeArrowheads="1"/>
          </p:cNvPicPr>
          <p:nvPr/>
        </p:nvPicPr>
        <p:blipFill>
          <a:blip r:embed="rId3" cstate="print"/>
          <a:srcRect/>
          <a:stretch>
            <a:fillRect/>
          </a:stretch>
        </p:blipFill>
        <p:spPr bwMode="auto">
          <a:xfrm>
            <a:off x="6477000" y="76200"/>
            <a:ext cx="2466975" cy="1847851"/>
          </a:xfrm>
          <a:prstGeom prst="rect">
            <a:avLst/>
          </a:prstGeom>
          <a:noFill/>
        </p:spPr>
      </p:pic>
      <p:sp>
        <p:nvSpPr>
          <p:cNvPr id="6" name="TextBox 5"/>
          <p:cNvSpPr txBox="1"/>
          <p:nvPr/>
        </p:nvSpPr>
        <p:spPr>
          <a:xfrm>
            <a:off x="6781800" y="1371600"/>
            <a:ext cx="1828800" cy="584775"/>
          </a:xfrm>
          <a:prstGeom prst="rect">
            <a:avLst/>
          </a:prstGeom>
          <a:noFill/>
        </p:spPr>
        <p:txBody>
          <a:bodyPr wrap="square" rtlCol="0">
            <a:spAutoFit/>
          </a:bodyPr>
          <a:lstStyle/>
          <a:p>
            <a:pPr algn="ctr"/>
            <a:r>
              <a:rPr lang="en-US" sz="1600" b="1" dirty="0" smtClean="0">
                <a:solidFill>
                  <a:srgbClr val="FFC000"/>
                </a:solidFill>
              </a:rPr>
              <a:t>Walking in the light of God’s word</a:t>
            </a:r>
            <a:endParaRPr lang="en-US" sz="1600" b="1" dirty="0">
              <a:solidFill>
                <a:srgbClr val="FFC000"/>
              </a:solidFill>
            </a:endParaRPr>
          </a:p>
        </p:txBody>
      </p:sp>
      <p:pic>
        <p:nvPicPr>
          <p:cNvPr id="95236" name="Picture 4" descr="https://encrypted-tbn0.gstatic.com/images?q=tbn:ANd9GcQAXmIvxjnDZKLlZWbaom-wwbV0JhWXOlGpJFzVGvCxdeuyM8hNGw"/>
          <p:cNvPicPr>
            <a:picLocks noChangeAspect="1" noChangeArrowheads="1"/>
          </p:cNvPicPr>
          <p:nvPr/>
        </p:nvPicPr>
        <p:blipFill>
          <a:blip r:embed="rId4" cstate="print"/>
          <a:srcRect/>
          <a:stretch>
            <a:fillRect/>
          </a:stretch>
        </p:blipFill>
        <p:spPr bwMode="auto">
          <a:xfrm>
            <a:off x="381000" y="0"/>
            <a:ext cx="1447800" cy="1390900"/>
          </a:xfrm>
          <a:prstGeom prst="rect">
            <a:avLst/>
          </a:prstGeom>
          <a:noFill/>
        </p:spPr>
      </p:pic>
      <p:sp>
        <p:nvSpPr>
          <p:cNvPr id="8" name="Text Box 5"/>
          <p:cNvSpPr txBox="1">
            <a:spLocks noChangeArrowheads="1"/>
          </p:cNvSpPr>
          <p:nvPr/>
        </p:nvSpPr>
        <p:spPr bwMode="auto">
          <a:xfrm>
            <a:off x="762000" y="5657671"/>
            <a:ext cx="7391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made some mistakes,  but he practiced righteousness</a:t>
            </a:r>
            <a:endParaRPr lang="en-US" sz="36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Dealing with Disappointments in Life</a:t>
            </a:r>
          </a:p>
        </p:txBody>
      </p:sp>
      <p:sp>
        <p:nvSpPr>
          <p:cNvPr id="4100" name="Text Box 5"/>
          <p:cNvSpPr txBox="1">
            <a:spLocks noChangeArrowheads="1"/>
          </p:cNvSpPr>
          <p:nvPr/>
        </p:nvSpPr>
        <p:spPr bwMode="auto">
          <a:xfrm>
            <a:off x="457200" y="59436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David had a lot of discouraging times</a:t>
            </a:r>
            <a:endParaRPr lang="en-US" sz="3200" b="1" dirty="0">
              <a:solidFill>
                <a:srgbClr val="00B050"/>
              </a:solidFill>
              <a:latin typeface="Comic Sans MS" pitchFamily="66" charset="0"/>
            </a:endParaRPr>
          </a:p>
        </p:txBody>
      </p:sp>
      <p:pic>
        <p:nvPicPr>
          <p:cNvPr id="2050" name="Picture 2" descr="https://encrypted-tbn1.gstatic.com/images?q=tbn:ANd9GcRWIyIBCp7NE8HpFWNO-w5wC563FJDaq_Cf-5yPnueo5G86OJLQ"/>
          <p:cNvPicPr>
            <a:picLocks noChangeAspect="1" noChangeArrowheads="1"/>
          </p:cNvPicPr>
          <p:nvPr/>
        </p:nvPicPr>
        <p:blipFill>
          <a:blip r:embed="rId3" cstate="print"/>
          <a:srcRect/>
          <a:stretch>
            <a:fillRect/>
          </a:stretch>
        </p:blipFill>
        <p:spPr bwMode="auto">
          <a:xfrm>
            <a:off x="228600" y="1066800"/>
            <a:ext cx="4454236" cy="4719856"/>
          </a:xfrm>
          <a:prstGeom prst="rect">
            <a:avLst/>
          </a:prstGeom>
          <a:noFill/>
        </p:spPr>
      </p:pic>
      <p:pic>
        <p:nvPicPr>
          <p:cNvPr id="2052" name="Picture 4" descr="https://encrypted-tbn1.gstatic.com/images?q=tbn:ANd9GcQv-umZXYn5iR02Q7NJaIsbUOC-FgJBHcMVXUTQmajYy5FhLPb-"/>
          <p:cNvPicPr>
            <a:picLocks noChangeAspect="1" noChangeArrowheads="1"/>
          </p:cNvPicPr>
          <p:nvPr/>
        </p:nvPicPr>
        <p:blipFill>
          <a:blip r:embed="rId4" cstate="print"/>
          <a:srcRect/>
          <a:stretch>
            <a:fillRect/>
          </a:stretch>
        </p:blipFill>
        <p:spPr bwMode="auto">
          <a:xfrm>
            <a:off x="4800600" y="914401"/>
            <a:ext cx="4191000" cy="5105399"/>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1 Samuel 20:28-34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419600"/>
          </a:xfrm>
        </p:spPr>
        <p:txBody>
          <a:bodyPr>
            <a:normAutofit fontScale="55000" lnSpcReduction="20000"/>
          </a:bodyPr>
          <a:lstStyle/>
          <a:p>
            <a:pPr marL="0" indent="231775">
              <a:buNone/>
            </a:pPr>
            <a:r>
              <a:rPr lang="en-US" dirty="0" smtClean="0"/>
              <a:t>28 So Jonathan answered Saul, "David earnestly asked permission of me to go to Bethlehem. 29 And he said, 'Please let me go, for our family has a sacrifice in the city, and my brother has commanded me to be there. And now, if I have found favor in your eyes, please let me get away and see my brothers.' Therefore he has not come to the king's table." </a:t>
            </a:r>
          </a:p>
          <a:p>
            <a:pPr marL="0" indent="231775">
              <a:buNone/>
            </a:pPr>
            <a:r>
              <a:rPr lang="en-US" dirty="0" smtClean="0"/>
              <a:t>30 </a:t>
            </a:r>
            <a:r>
              <a:rPr lang="en-US" b="1" dirty="0" smtClean="0">
                <a:solidFill>
                  <a:srgbClr val="0000CC"/>
                </a:solidFill>
              </a:rPr>
              <a:t>Then Saul's anger was aroused against Jonathan, and he said to him, "You son of a perverse, rebellious woman! Do I not know that you have chosen the son of Jesse to your own shame and to the shame of your mother's nakedness? </a:t>
            </a:r>
            <a:r>
              <a:rPr lang="en-US" dirty="0" smtClean="0"/>
              <a:t>31 For as long as the son of Jesse lives on the earth, you shall not be established, nor your kingdom. </a:t>
            </a:r>
            <a:r>
              <a:rPr lang="en-US" b="1" dirty="0" smtClean="0">
                <a:solidFill>
                  <a:srgbClr val="0000CC"/>
                </a:solidFill>
              </a:rPr>
              <a:t>Now therefore, send and bring him to me, for he shall surely die." </a:t>
            </a:r>
          </a:p>
          <a:p>
            <a:pPr marL="0" indent="231775">
              <a:buNone/>
            </a:pPr>
            <a:r>
              <a:rPr lang="en-US" dirty="0" smtClean="0"/>
              <a:t>32 And Jonathan answered Saul his father, and said to him, "Why should he be killed? What has he done?" 33 </a:t>
            </a:r>
            <a:r>
              <a:rPr lang="en-US" b="1" dirty="0" smtClean="0">
                <a:solidFill>
                  <a:srgbClr val="0000CC"/>
                </a:solidFill>
              </a:rPr>
              <a:t>Then Saul cast a spear at him to kill him, by which Jonathan knew that it was determined by his father to kill David. </a:t>
            </a:r>
          </a:p>
          <a:p>
            <a:pPr marL="0" indent="231775">
              <a:buNone/>
            </a:pPr>
            <a:r>
              <a:rPr lang="en-US" dirty="0" smtClean="0"/>
              <a:t>34 So Jonathan arose from the table in fierce anger, and ate no food the second day of the month, </a:t>
            </a:r>
            <a:r>
              <a:rPr lang="en-US" b="1" dirty="0" smtClean="0">
                <a:solidFill>
                  <a:srgbClr val="0000CC"/>
                </a:solidFill>
              </a:rPr>
              <a:t>for he was grieved for David, because his father had treated him shamefully. </a:t>
            </a:r>
          </a:p>
        </p:txBody>
      </p:sp>
      <p:sp>
        <p:nvSpPr>
          <p:cNvPr id="6" name="Text Box 5"/>
          <p:cNvSpPr txBox="1">
            <a:spLocks noChangeArrowheads="1"/>
          </p:cNvSpPr>
          <p:nvPr/>
        </p:nvSpPr>
        <p:spPr bwMode="auto">
          <a:xfrm>
            <a:off x="1066800" y="7620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Saul’s mistreatment of Jonathan</a:t>
            </a:r>
          </a:p>
        </p:txBody>
      </p:sp>
      <p:sp>
        <p:nvSpPr>
          <p:cNvPr id="7" name="Text Box 5"/>
          <p:cNvSpPr txBox="1">
            <a:spLocks noChangeArrowheads="1"/>
          </p:cNvSpPr>
          <p:nvPr/>
        </p:nvSpPr>
        <p:spPr bwMode="auto">
          <a:xfrm>
            <a:off x="762000" y="6096000"/>
            <a:ext cx="7620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Now David knew Saul’s intentions for sure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584472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28700" y="990600"/>
            <a:ext cx="7010400" cy="914400"/>
          </a:xfrm>
        </p:spPr>
        <p:txBody>
          <a:bodyPr>
            <a:noAutofit/>
          </a:bodyPr>
          <a:lstStyle/>
          <a:p>
            <a:r>
              <a:rPr lang="en-US" sz="4800" b="1" dirty="0" smtClean="0">
                <a:solidFill>
                  <a:srgbClr val="663300"/>
                </a:solidFill>
              </a:rPr>
              <a:t>1 Samuel 20:35-42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14800"/>
          </a:xfrm>
        </p:spPr>
        <p:txBody>
          <a:bodyPr>
            <a:normAutofit fontScale="70000" lnSpcReduction="20000"/>
          </a:bodyPr>
          <a:lstStyle/>
          <a:p>
            <a:pPr marL="0" indent="231775">
              <a:buNone/>
            </a:pPr>
            <a:r>
              <a:rPr lang="en-US" dirty="0" smtClean="0"/>
              <a:t>And so it was, in the morning, that Jonathan went out into the field at the time appointed with David, and a little lad was with him. 36 Then he said to his lad, "Now run, find the arrows which I shoot." As the lad ran, he shot an arrow beyond him. </a:t>
            </a:r>
          </a:p>
          <a:p>
            <a:pPr marL="0" indent="231775">
              <a:buNone/>
            </a:pPr>
            <a:r>
              <a:rPr lang="en-US" dirty="0" smtClean="0"/>
              <a:t>41 As soon as the lad had gone, David arose from a place toward the south, fell on his face to the ground, and bowed down three times</a:t>
            </a:r>
            <a:r>
              <a:rPr lang="en-US" b="1" dirty="0" smtClean="0">
                <a:solidFill>
                  <a:srgbClr val="0000CC"/>
                </a:solidFill>
              </a:rPr>
              <a:t>. And they kissed one another; and they wept together, but David more so</a:t>
            </a:r>
            <a:r>
              <a:rPr lang="en-US" dirty="0" smtClean="0"/>
              <a:t>. 42 Then Jonathan said to David, "Go in peace, since we have both sworn in the name of the Lord, saying, 'May the Lord be between you and me, and between your descendants and my descendants, forever.'" So he arose and departed, and Jonathan went into the city. </a:t>
            </a:r>
          </a:p>
        </p:txBody>
      </p:sp>
      <p:sp>
        <p:nvSpPr>
          <p:cNvPr id="6" name="Text Box 5"/>
          <p:cNvSpPr txBox="1">
            <a:spLocks noChangeArrowheads="1"/>
          </p:cNvSpPr>
          <p:nvPr/>
        </p:nvSpPr>
        <p:spPr bwMode="auto">
          <a:xfrm>
            <a:off x="1143000" y="229966"/>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David had to deal with discouraging events</a:t>
            </a:r>
          </a:p>
        </p:txBody>
      </p:sp>
      <p:sp>
        <p:nvSpPr>
          <p:cNvPr id="7" name="Text Box 5"/>
          <p:cNvSpPr txBox="1">
            <a:spLocks noChangeArrowheads="1"/>
          </p:cNvSpPr>
          <p:nvPr/>
        </p:nvSpPr>
        <p:spPr bwMode="auto">
          <a:xfrm>
            <a:off x="571500" y="6166216"/>
            <a:ext cx="8077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knew God was in control &amp; trusted Him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1 Samuel 21:1-3, 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343400"/>
          </a:xfrm>
        </p:spPr>
        <p:txBody>
          <a:bodyPr>
            <a:normAutofit fontScale="70000" lnSpcReduction="20000"/>
          </a:bodyPr>
          <a:lstStyle/>
          <a:p>
            <a:pPr marL="0" indent="231775">
              <a:buNone/>
            </a:pPr>
            <a:r>
              <a:rPr lang="en-US" dirty="0" smtClean="0"/>
              <a:t>Now David came to Nob, to </a:t>
            </a:r>
            <a:r>
              <a:rPr lang="en-US" dirty="0" err="1" smtClean="0"/>
              <a:t>Ahimelech</a:t>
            </a:r>
            <a:r>
              <a:rPr lang="en-US" dirty="0" smtClean="0"/>
              <a:t> the priest. And </a:t>
            </a:r>
            <a:r>
              <a:rPr lang="en-US" dirty="0" err="1" smtClean="0"/>
              <a:t>Ahimelech</a:t>
            </a:r>
            <a:r>
              <a:rPr lang="en-US" dirty="0" smtClean="0"/>
              <a:t> was afraid when he met David, and said to him, "Why are you alone, and no one is with you?" </a:t>
            </a:r>
          </a:p>
          <a:p>
            <a:pPr marL="0" indent="231775">
              <a:buNone/>
            </a:pPr>
            <a:r>
              <a:rPr lang="en-US" dirty="0" smtClean="0"/>
              <a:t>2 So </a:t>
            </a:r>
            <a:r>
              <a:rPr lang="en-US" b="1" dirty="0" smtClean="0">
                <a:solidFill>
                  <a:srgbClr val="7030A0"/>
                </a:solidFill>
              </a:rPr>
              <a:t>David said to </a:t>
            </a:r>
            <a:r>
              <a:rPr lang="en-US" b="1" dirty="0" err="1" smtClean="0">
                <a:solidFill>
                  <a:srgbClr val="7030A0"/>
                </a:solidFill>
              </a:rPr>
              <a:t>Ahimelech</a:t>
            </a:r>
            <a:r>
              <a:rPr lang="en-US" b="1" dirty="0" smtClean="0">
                <a:solidFill>
                  <a:srgbClr val="7030A0"/>
                </a:solidFill>
              </a:rPr>
              <a:t> the priest, "The king has ordered me on some business, and said to me, 'Do not let anyone know anything about the business on which I send you, or what I have commanded you.' </a:t>
            </a:r>
            <a:r>
              <a:rPr lang="en-US" dirty="0" smtClean="0"/>
              <a:t>And I have directed my young men to such and such a place. 3 Now therefore, what have you on hand</a:t>
            </a:r>
            <a:r>
              <a:rPr lang="en-US" b="1" dirty="0" smtClean="0">
                <a:solidFill>
                  <a:srgbClr val="0000CC"/>
                </a:solidFill>
              </a:rPr>
              <a:t>? Give me five loaves of bread in my hand, or whatever can be found." </a:t>
            </a:r>
          </a:p>
          <a:p>
            <a:pPr marL="0" indent="231775">
              <a:buNone/>
            </a:pPr>
            <a:endParaRPr lang="en-US" dirty="0" smtClean="0"/>
          </a:p>
          <a:p>
            <a:pPr marL="0" indent="231775">
              <a:buNone/>
            </a:pPr>
            <a:r>
              <a:rPr lang="en-US" dirty="0" smtClean="0"/>
              <a:t>7 Now a </a:t>
            </a:r>
            <a:r>
              <a:rPr lang="en-US" b="1" dirty="0" smtClean="0">
                <a:solidFill>
                  <a:srgbClr val="C00000"/>
                </a:solidFill>
              </a:rPr>
              <a:t>certain man of the servants of Saul was there that day, detained before the Lord. And his name was </a:t>
            </a:r>
            <a:r>
              <a:rPr lang="en-US" b="1" dirty="0" err="1" smtClean="0">
                <a:solidFill>
                  <a:srgbClr val="C00000"/>
                </a:solidFill>
              </a:rPr>
              <a:t>Doeg</a:t>
            </a:r>
            <a:r>
              <a:rPr lang="en-US" b="1" dirty="0" smtClean="0">
                <a:solidFill>
                  <a:srgbClr val="C00000"/>
                </a:solidFill>
              </a:rPr>
              <a:t>, an </a:t>
            </a:r>
            <a:r>
              <a:rPr lang="en-US" b="1" dirty="0" err="1" smtClean="0">
                <a:solidFill>
                  <a:srgbClr val="C00000"/>
                </a:solidFill>
              </a:rPr>
              <a:t>Edomite</a:t>
            </a:r>
            <a:r>
              <a:rPr lang="en-US" b="1" dirty="0" smtClean="0">
                <a:solidFill>
                  <a:srgbClr val="C00000"/>
                </a:solidFill>
              </a:rPr>
              <a:t>, the chief of the herdsmen who belonged to Saul.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felt responsibility</a:t>
            </a:r>
          </a:p>
        </p:txBody>
      </p:sp>
      <p:sp>
        <p:nvSpPr>
          <p:cNvPr id="7" name="Text Box 5"/>
          <p:cNvSpPr txBox="1">
            <a:spLocks noChangeArrowheads="1"/>
          </p:cNvSpPr>
          <p:nvPr/>
        </p:nvSpPr>
        <p:spPr bwMode="auto">
          <a:xfrm>
            <a:off x="1066800" y="6117725"/>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felt responsible for his actions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982325"/>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53070"/>
            <a:ext cx="7010400" cy="914400"/>
          </a:xfrm>
        </p:spPr>
        <p:txBody>
          <a:bodyPr>
            <a:noAutofit/>
          </a:bodyPr>
          <a:lstStyle/>
          <a:p>
            <a:r>
              <a:rPr lang="en-US" sz="4800" b="1" dirty="0" smtClean="0">
                <a:solidFill>
                  <a:srgbClr val="663300"/>
                </a:solidFill>
              </a:rPr>
              <a:t>1 Samuel 22:9-19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19535"/>
            <a:ext cx="7086600" cy="5029200"/>
          </a:xfrm>
        </p:spPr>
        <p:txBody>
          <a:bodyPr>
            <a:normAutofit fontScale="55000" lnSpcReduction="20000"/>
          </a:bodyPr>
          <a:lstStyle/>
          <a:p>
            <a:pPr marL="0" indent="231775">
              <a:buNone/>
            </a:pPr>
            <a:r>
              <a:rPr lang="en-US" dirty="0" smtClean="0"/>
              <a:t>9 Then answered </a:t>
            </a:r>
            <a:r>
              <a:rPr lang="en-US" dirty="0" err="1" smtClean="0"/>
              <a:t>Doeg</a:t>
            </a:r>
            <a:r>
              <a:rPr lang="en-US" dirty="0" smtClean="0"/>
              <a:t> the </a:t>
            </a:r>
            <a:r>
              <a:rPr lang="en-US" dirty="0" err="1" smtClean="0"/>
              <a:t>Edomite</a:t>
            </a:r>
            <a:r>
              <a:rPr lang="en-US" dirty="0" smtClean="0"/>
              <a:t>, who was set over the servants of Saul, and said, "I saw the son of Jesse going to Nob, to </a:t>
            </a:r>
            <a:r>
              <a:rPr lang="en-US" dirty="0" err="1" smtClean="0"/>
              <a:t>Ahimelech</a:t>
            </a:r>
            <a:r>
              <a:rPr lang="en-US" dirty="0" smtClean="0"/>
              <a:t> the son of </a:t>
            </a:r>
            <a:r>
              <a:rPr lang="en-US" dirty="0" err="1" smtClean="0"/>
              <a:t>Ahitub</a:t>
            </a:r>
            <a:r>
              <a:rPr lang="en-US" dirty="0" smtClean="0"/>
              <a:t>. 10 And he inquired of the Lord for him, gave him provisions, and gave him the sword of Goliath the Philistine." </a:t>
            </a:r>
          </a:p>
          <a:p>
            <a:pPr marL="0" indent="231775">
              <a:buNone/>
            </a:pPr>
            <a:r>
              <a:rPr lang="en-US" dirty="0" smtClean="0"/>
              <a:t>11 So the king sent to call </a:t>
            </a:r>
            <a:r>
              <a:rPr lang="en-US" dirty="0" err="1" smtClean="0"/>
              <a:t>Ahimelech</a:t>
            </a:r>
            <a:r>
              <a:rPr lang="en-US" dirty="0" smtClean="0"/>
              <a:t> the priest, the son of </a:t>
            </a:r>
            <a:r>
              <a:rPr lang="en-US" dirty="0" err="1" smtClean="0"/>
              <a:t>Ahitub</a:t>
            </a:r>
            <a:r>
              <a:rPr lang="en-US" dirty="0" smtClean="0"/>
              <a:t>, and all his father's house, the priests who were in Nob. And they all came to the king. 12 And Saul said, "Hear now, son of </a:t>
            </a:r>
            <a:r>
              <a:rPr lang="en-US" dirty="0" err="1" smtClean="0"/>
              <a:t>Ahitub</a:t>
            </a:r>
            <a:r>
              <a:rPr lang="en-US" dirty="0" smtClean="0"/>
              <a:t>!“    He answered, "Here I am, my lord." </a:t>
            </a:r>
          </a:p>
          <a:p>
            <a:pPr marL="0" indent="231775">
              <a:buNone/>
            </a:pPr>
            <a:r>
              <a:rPr lang="en-US" dirty="0" smtClean="0"/>
              <a:t>13 Then Saul said to him, "Why have you conspired against me, you and the son of Jesse, in that you have given him bread and a sword, and have inquired of God for him, that he should rise against me, to lie in wait, as it is this day?" </a:t>
            </a:r>
          </a:p>
          <a:p>
            <a:pPr marL="0" indent="231775">
              <a:buNone/>
            </a:pPr>
            <a:r>
              <a:rPr lang="en-US" dirty="0" smtClean="0"/>
              <a:t>14 So </a:t>
            </a:r>
            <a:r>
              <a:rPr lang="en-US" dirty="0" err="1" smtClean="0"/>
              <a:t>Ahimelech</a:t>
            </a:r>
            <a:r>
              <a:rPr lang="en-US" dirty="0" smtClean="0"/>
              <a:t> answered the king and said, "And who among all your servants is as faithful as David, who is the king's son-in-law, who goes at your bidding, and is honorable in your house? 15 Did I then begin to inquire of God for him? Far be it from me! Let not the king impute anything to his servant, or to any in the house of my father. For your servant knew nothing of all this, little or much." </a:t>
            </a:r>
          </a:p>
          <a:p>
            <a:pPr marL="0" indent="231775">
              <a:buNone/>
            </a:pPr>
            <a:endParaRPr lang="en-US" dirty="0" smtClean="0"/>
          </a:p>
        </p:txBody>
      </p:sp>
      <p:sp>
        <p:nvSpPr>
          <p:cNvPr id="6" name="Text Box 5"/>
          <p:cNvSpPr txBox="1">
            <a:spLocks noChangeArrowheads="1"/>
          </p:cNvSpPr>
          <p:nvPr/>
        </p:nvSpPr>
        <p:spPr bwMode="auto">
          <a:xfrm>
            <a:off x="1097643" y="139465"/>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err="1" smtClean="0">
                <a:solidFill>
                  <a:srgbClr val="FF0000"/>
                </a:solidFill>
                <a:latin typeface="Comic Sans MS" pitchFamily="66" charset="0"/>
              </a:rPr>
              <a:t>Doeg</a:t>
            </a:r>
            <a:r>
              <a:rPr lang="en-US" sz="2400" b="1" dirty="0" smtClean="0">
                <a:solidFill>
                  <a:srgbClr val="FF0000"/>
                </a:solidFill>
                <a:latin typeface="Comic Sans MS" pitchFamily="66" charset="0"/>
              </a:rPr>
              <a:t> told on David &amp; </a:t>
            </a:r>
            <a:r>
              <a:rPr lang="en-US" sz="2400" b="1" dirty="0" err="1" smtClean="0">
                <a:solidFill>
                  <a:srgbClr val="FF0000"/>
                </a:solidFill>
                <a:latin typeface="Comic Sans MS" pitchFamily="66" charset="0"/>
              </a:rPr>
              <a:t>Ahimelech</a:t>
            </a:r>
            <a:endParaRPr lang="en-US" sz="2400" b="1" dirty="0" smtClean="0">
              <a:solidFill>
                <a:srgbClr val="FF0000"/>
              </a:solidFill>
              <a:latin typeface="Comic Sans MS" pitchFamily="66" charset="0"/>
            </a:endParaRPr>
          </a:p>
        </p:txBody>
      </p:sp>
      <p:sp>
        <p:nvSpPr>
          <p:cNvPr id="7" name="Text Box 5"/>
          <p:cNvSpPr txBox="1">
            <a:spLocks noChangeArrowheads="1"/>
          </p:cNvSpPr>
          <p:nvPr/>
        </p:nvSpPr>
        <p:spPr bwMode="auto">
          <a:xfrm>
            <a:off x="504536" y="6177455"/>
            <a:ext cx="813492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are responsible for our choices &amp; actions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838200"/>
            <a:ext cx="7010400" cy="914400"/>
          </a:xfrm>
        </p:spPr>
        <p:txBody>
          <a:bodyPr>
            <a:noAutofit/>
          </a:bodyPr>
          <a:lstStyle/>
          <a:p>
            <a:r>
              <a:rPr lang="en-US" sz="4800" b="1" dirty="0" smtClean="0">
                <a:solidFill>
                  <a:srgbClr val="663300"/>
                </a:solidFill>
              </a:rPr>
              <a:t>1 Samuel 22:9-19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724400"/>
          </a:xfrm>
        </p:spPr>
        <p:txBody>
          <a:bodyPr>
            <a:normAutofit fontScale="55000" lnSpcReduction="20000"/>
          </a:bodyPr>
          <a:lstStyle/>
          <a:p>
            <a:pPr marL="0" indent="231775">
              <a:buNone/>
            </a:pPr>
            <a:r>
              <a:rPr lang="en-US" dirty="0" smtClean="0"/>
              <a:t>16 And the king said, "You shall surely die, </a:t>
            </a:r>
            <a:r>
              <a:rPr lang="en-US" dirty="0" err="1" smtClean="0"/>
              <a:t>Ahimelech</a:t>
            </a:r>
            <a:r>
              <a:rPr lang="en-US" dirty="0" smtClean="0"/>
              <a:t>, you and all your father's house!" 17 Then the king said to the guards who stood about him, "Turn and kill the priests of the Lord, because their hand also is with David, and because they knew when he fled and did not tell it to me." But the servants of the king would not lift their hands to strike the priests of the Lord. 18 And the king said to </a:t>
            </a:r>
            <a:r>
              <a:rPr lang="en-US" dirty="0" err="1" smtClean="0"/>
              <a:t>Doeg</a:t>
            </a:r>
            <a:r>
              <a:rPr lang="en-US" dirty="0" smtClean="0"/>
              <a:t>, "You turn and kill the priests!" So </a:t>
            </a:r>
            <a:r>
              <a:rPr lang="en-US" dirty="0" err="1" smtClean="0"/>
              <a:t>Doeg</a:t>
            </a:r>
            <a:r>
              <a:rPr lang="en-US" dirty="0" smtClean="0"/>
              <a:t> the </a:t>
            </a:r>
            <a:r>
              <a:rPr lang="en-US" dirty="0" err="1" smtClean="0"/>
              <a:t>Edomite</a:t>
            </a:r>
            <a:r>
              <a:rPr lang="en-US" dirty="0" smtClean="0"/>
              <a:t> turned and struck the priests, and killed on that day eighty-five men who wore a linen ephod. 19 Also Nob, the city of the priests, he struck with the edge of the sword, both men and women, children and nursing infants, oxen and donkeys and sheep — with the edge of the sword. </a:t>
            </a:r>
          </a:p>
          <a:p>
            <a:pPr marL="0" indent="231775">
              <a:buNone/>
            </a:pPr>
            <a:r>
              <a:rPr lang="en-US" dirty="0" smtClean="0"/>
              <a:t> Now one of the sons of </a:t>
            </a:r>
            <a:r>
              <a:rPr lang="en-US" dirty="0" err="1" smtClean="0"/>
              <a:t>Ahimelech</a:t>
            </a:r>
            <a:r>
              <a:rPr lang="en-US" dirty="0" smtClean="0"/>
              <a:t> the son of </a:t>
            </a:r>
            <a:r>
              <a:rPr lang="en-US" dirty="0" err="1" smtClean="0"/>
              <a:t>Ahitub</a:t>
            </a:r>
            <a:r>
              <a:rPr lang="en-US" dirty="0" smtClean="0"/>
              <a:t>, named </a:t>
            </a:r>
            <a:r>
              <a:rPr lang="en-US" dirty="0" err="1" smtClean="0"/>
              <a:t>Abiathar</a:t>
            </a:r>
            <a:r>
              <a:rPr lang="en-US" dirty="0" smtClean="0"/>
              <a:t>, escaped and fled after David. 21 And </a:t>
            </a:r>
            <a:r>
              <a:rPr lang="en-US" dirty="0" err="1" smtClean="0"/>
              <a:t>Abiathar</a:t>
            </a:r>
            <a:r>
              <a:rPr lang="en-US" dirty="0" smtClean="0"/>
              <a:t> told David that Saul had killed the Lord's priests. 22 </a:t>
            </a:r>
            <a:r>
              <a:rPr lang="en-US" b="1" dirty="0" smtClean="0">
                <a:solidFill>
                  <a:srgbClr val="0000CC"/>
                </a:solidFill>
              </a:rPr>
              <a:t>So David said to </a:t>
            </a:r>
            <a:r>
              <a:rPr lang="en-US" b="1" dirty="0" err="1" smtClean="0">
                <a:solidFill>
                  <a:srgbClr val="0000CC"/>
                </a:solidFill>
              </a:rPr>
              <a:t>Abiathar</a:t>
            </a:r>
            <a:r>
              <a:rPr lang="en-US" b="1" dirty="0" smtClean="0">
                <a:solidFill>
                  <a:srgbClr val="0000CC"/>
                </a:solidFill>
              </a:rPr>
              <a:t>, "I knew that day, when </a:t>
            </a:r>
            <a:r>
              <a:rPr lang="en-US" b="1" dirty="0" err="1" smtClean="0">
                <a:solidFill>
                  <a:srgbClr val="0000CC"/>
                </a:solidFill>
              </a:rPr>
              <a:t>Doeg</a:t>
            </a:r>
            <a:r>
              <a:rPr lang="en-US" b="1" dirty="0" smtClean="0">
                <a:solidFill>
                  <a:srgbClr val="0000CC"/>
                </a:solidFill>
              </a:rPr>
              <a:t> the </a:t>
            </a:r>
            <a:r>
              <a:rPr lang="en-US" b="1" dirty="0" err="1" smtClean="0">
                <a:solidFill>
                  <a:srgbClr val="0000CC"/>
                </a:solidFill>
              </a:rPr>
              <a:t>Edomite</a:t>
            </a:r>
            <a:r>
              <a:rPr lang="en-US" b="1" dirty="0" smtClean="0">
                <a:solidFill>
                  <a:srgbClr val="0000CC"/>
                </a:solidFill>
              </a:rPr>
              <a:t> was there, that he would surely tell Saul. I have caused the death of all the persons of your father's house.</a:t>
            </a:r>
            <a:r>
              <a:rPr lang="en-US" dirty="0" smtClean="0"/>
              <a:t> 23 Stay with me; do not fear. For he who seeks my life seeks your life, but with me you shall be safe." </a:t>
            </a:r>
          </a:p>
        </p:txBody>
      </p:sp>
      <p:sp>
        <p:nvSpPr>
          <p:cNvPr id="6" name="Text Box 5"/>
          <p:cNvSpPr txBox="1">
            <a:spLocks noChangeArrowheads="1"/>
          </p:cNvSpPr>
          <p:nvPr/>
        </p:nvSpPr>
        <p:spPr bwMode="auto">
          <a:xfrm>
            <a:off x="1143000" y="150167"/>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David had to carry this the rest of his life</a:t>
            </a:r>
          </a:p>
        </p:txBody>
      </p:sp>
      <p:sp>
        <p:nvSpPr>
          <p:cNvPr id="7" name="Text Box 5"/>
          <p:cNvSpPr txBox="1">
            <a:spLocks noChangeArrowheads="1"/>
          </p:cNvSpPr>
          <p:nvPr/>
        </p:nvSpPr>
        <p:spPr bwMode="auto">
          <a:xfrm>
            <a:off x="685800" y="6139190"/>
            <a:ext cx="7696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Responsibility helps shape our characters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Matthew 12:1-8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1 At that time Jesus went through the </a:t>
            </a:r>
            <a:r>
              <a:rPr lang="en-US" dirty="0" err="1" smtClean="0"/>
              <a:t>grainfields</a:t>
            </a:r>
            <a:r>
              <a:rPr lang="en-US" dirty="0" smtClean="0"/>
              <a:t> on the Sabbath. And His disciples were hungry, and began to pluck heads of grain and to eat. 2 And when the Pharisees saw it, they said to Him, "</a:t>
            </a:r>
            <a:r>
              <a:rPr lang="en-US" b="1" dirty="0" smtClean="0">
                <a:solidFill>
                  <a:srgbClr val="0000CC"/>
                </a:solidFill>
              </a:rPr>
              <a:t>Look, Your disciples are doing what is not lawful to do on the Sabbath!" </a:t>
            </a:r>
          </a:p>
          <a:p>
            <a:pPr marL="0" indent="231775">
              <a:buNone/>
            </a:pPr>
            <a:r>
              <a:rPr lang="en-US" dirty="0" smtClean="0"/>
              <a:t>3 But He said to them, "Have you not read </a:t>
            </a:r>
            <a:r>
              <a:rPr lang="en-US" b="1" dirty="0" smtClean="0">
                <a:solidFill>
                  <a:srgbClr val="0000CC"/>
                </a:solidFill>
              </a:rPr>
              <a:t>what David did </a:t>
            </a:r>
            <a:r>
              <a:rPr lang="en-US" dirty="0" smtClean="0"/>
              <a:t>when he was hungry, he and those who were with him:  4 how he entered the house of God and </a:t>
            </a:r>
            <a:r>
              <a:rPr lang="en-US" b="1" dirty="0" smtClean="0">
                <a:solidFill>
                  <a:srgbClr val="0000CC"/>
                </a:solidFill>
              </a:rPr>
              <a:t>ate the showbread which was not lawful for him to eat, nor for those who were with him, but only for the priests?</a:t>
            </a:r>
            <a:r>
              <a:rPr lang="en-US" dirty="0" smtClean="0"/>
              <a:t>  5 Or have you not read in the law that on the Sabbath the priests in the temple profane the Sabbath, and are blameless?  6 Yet I say to you that in this place there is One greater than the temple.  7 </a:t>
            </a:r>
            <a:r>
              <a:rPr lang="en-US" b="1" dirty="0" smtClean="0">
                <a:solidFill>
                  <a:srgbClr val="0000CC"/>
                </a:solidFill>
              </a:rPr>
              <a:t>But if you had known what this means, 'I desire mercy and not sacrifice,' you would not have condemned the guiltless.</a:t>
            </a:r>
            <a:r>
              <a:rPr lang="en-US" dirty="0" smtClean="0"/>
              <a:t>  8 For the Son of Man is Lord even of the Sabbath.”</a:t>
            </a:r>
          </a:p>
        </p:txBody>
      </p:sp>
      <p:sp>
        <p:nvSpPr>
          <p:cNvPr id="6" name="Text Box 5"/>
          <p:cNvSpPr txBox="1">
            <a:spLocks noChangeArrowheads="1"/>
          </p:cNvSpPr>
          <p:nvPr/>
        </p:nvSpPr>
        <p:spPr bwMode="auto">
          <a:xfrm>
            <a:off x="1143000" y="11939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Jesus comments on David’s actions</a:t>
            </a:r>
          </a:p>
        </p:txBody>
      </p:sp>
      <p:sp>
        <p:nvSpPr>
          <p:cNvPr id="7" name="Text Box 5"/>
          <p:cNvSpPr txBox="1">
            <a:spLocks noChangeArrowheads="1"/>
          </p:cNvSpPr>
          <p:nvPr/>
        </p:nvSpPr>
        <p:spPr bwMode="auto">
          <a:xfrm>
            <a:off x="838200" y="5473005"/>
            <a:ext cx="7162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David understood that showing mercy to starving men ranked more important than the procedures of the law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2wCEAAkGBxQTEhUUExQVFhUXFxgXGBgYGB8fHBoYHB8dHBccGhwcHCggGhwlHBwXJDEhJSkrLi4uGB8zODMsNygtLiwBCgoKDg0OGxAQGzEkICQtLzQsLywwLCw0LDQ0LCwsLCwsLywsLCwsLCwsLCwsLCwsLCwsLCwsLCwsLCwsLCwsLP/AABEIAPwAsAMBIgACEQEDEQH/xAAcAAACAgMBAQAAAAAAAAAAAAAFBgQHAAIDAQj/xABKEAABAwIEAwUDBgsHBAEFAAABAgMRAAQFEiExBkFRBxMiYXEygZEUQnKhsbIIFSMzNDVSc8HR8CRDYoKSk+EXU4PCdBYl0uLx/8QAGgEAAgMBAQAAAAAAAAAAAAAAAwQAAQIFBv/EADMRAAICAQMCAwcBCAMAAAAAAAECAAMRBBIhMUETIlEFFDJhgZGhcSNCUrHB0fDxM0Ph/9oADAMBAAIRAxEAPwCu6ysrKfndmVlS8Owt59SEtNqUXCUpMHKSN/FtoNTrpU7G+HHLfuznbeDhUlJZJV40xmRESSJG29TcAcZlbhnGYGr2imGcOXT6lJbZXKIz5xkCZ2zFUQT0qBd2q2lqbcSUrQcqkncGtgjpNAgnGZyrKysitTUysrYJrbLUknOsiuoTWZakvE5VJsL5xlRU2cqoiYnT31plrMlZZQwwZRUEYMdsJun1pUXnH2x4SgptypKkn2tQNOUHzra6vHe6BacuFuaaFiEnkqDHodazhC4uXypsXDgQ0luECIKc0EajSEg1vjDt5bJQhp12UpUXVCAnMSCAnTXKNzrvXm9lW7EEaB4m3av+fSd+GMRccYC1guHOsaQDA25GjAeOUEsqnmA5Pv1b20Vpv4aEdnluldvlMjxqgAxIkBQ+FMy7J0khJcUE+esEERHoVChWrULGBH2nEuQB28veKOLYmtFyhGcttlsKVCQojXcdamN3CVKAFy/tP5nUjNvGXQZZ111I6UH4jZKrxCEiVFsJA8yqAKesJ4RvR3YcusrQGyB4kxsASNvOihBtXCg8TqU00e7I7kA8/X8GIOO48pH6O8tQB1K0pncxplEeGD76UHXCpRUdyST6nemrj+zDT7ic5XJCsxidesUp11vZ6rs3AYjhprTGwdRNCsdae8I4cYZyl8B94tB4tk5WWWyJBdO6yeSRA5VwV2nYhHtt/wC2Kdri6+WP2/evsm2hBQkLGa4eiQlSQZEKB0Og99b1DWBeBAFjnzjA/WR7W9fetlp70NpVAfcIhDCI8LLSBusg6x1FELm6aaZaYseTeYOgArJc0SlEj21kEk8gml1hp7uQ64ttmbpxa0vKLaisiCASnkmdtday2vm23HHU3lklK0htKxmJbAGWG0b7aZjy1pBQ55AM26JkjI47ds/P+kmLHypDbVw+S01HeKKtMqT4lrPzlLVKUJ5BJNAMd4YU/cuvKu7UBxZJ1VKZ0SnJGYmIEUUw9Bi2ZauLIuNO5+7zyFKOiFKMflFb6DbSp2L2q0Psotnu9eAcQPyenfKMvLzzCd99Y2rSPZVzjrJ5S2Fb1/zp3ix/9BHRXyxgtElOYIWVZx8wN7qVryOlNX4pt7e2aStbBtVNLDrndjvFvawUSSoKG8TplqFdWS0ONt27ycwaW1ISciANX194Tr5qA30qIXWVIIF4ybctJaJUkhxCQZWlprcZuvPnRDddYOBKKg4y34/86+kW+KsFRauNpbU4Q42HMrgAcRrAC8umu4oNHr8KdbjtIu86i0UobnwJKASE7AE8zEVyPaXff9xv/QK6KmwAZEim0D4fzE+K9j+opv8A+pd9/wBxH+2K2HaRfH+8R/oFay/p+Ze63+EfeJ39bVkf1FOf/Ua//bR/tivFdo99+2j/AECpl/T8y91v8P5gfh/iJFlncTLj6/AlsTlQN8yyNyeQG0HrUTE+J3XzDiu7BgZAMoPQTz9Jonh3Gj7AyshlsdEtAV2vO0G7cSUrLK0nQpU2kj6653uHfvJ4lofftE7cL4o0xahTiwjxrjqdthzo3h/aNb5ld4laAY/KKT4TG0jdOtKVtxU8hQWhtkKCQgHu06JT7I15DpRL/qNf7Zm/9AobezgzFj3iB0zl2b1+cj8SXyflKHUrTHdhQWDoDmnQ0YZ7XXMuVTRc0jOg5Z+o/VSy5xI6ZJZt9VhZHdpjOBGaOsTRRHaJfJEBTYHQNitroTgA+n6RlFYVLWVBx3i7i2JC4zLKgpSlSR08o3AAoUKbHuNrpTiXSGS4icq+6GYTvrUr/qVf/tt/7Ypuipql2iMWW2vg7R94kVLwe1S5cMtqHhW6hKo0MFQBg8jUcJojw+P7Zbfv2vvCmW6SP8Jj3xK3hCLhTF0q+W4zCfE4pQAVqMpKtj/ChyUYAfm3f+o/zpP7a/1vceiPuivezXgRvElFK3VtwFGUgHaI39TXODN6zjLa3rH/AATD8JD7b1tcPMONqzJ75MoJgiDI2IPWveJLu6wxaFssNpYKvzqVqc7wHXIpShLaTJMDfqarbjLAbjB7oNd6VpUnO2uICkzGqSTBB3qwey7ilN4hVncJBQ4ChSTsFEGCnpP2xWgQTk8wiXHPPPyi/f8AEudotMtJYbUAFwtS1LSNQkqUBCJk5QKChwVY2PcDYZhyELu3rlYWooTljUgE/NTpoDqTQppeAK0CLn1zf/tR1trUYURwausdMxRKqdLLAcMbsba5vC8FvkgZFGCoSduWgro5wFa3KScPulZ4nunh7XkFaEfXXfHcLtfxTYsYkq4YyuLA7tIJzgKkKkHSJM+VS23I8sxfqAyjYecyPb4bgayEpN0SfM0J45wJqyu+5ZzZO7SrxGTJmdfdXmEYJgzbiVNXV+FSPmIg6jQ+Dam7jvhF+9xFS0qS0yhlGd5fsj2pA1Eke4CaxVYc5YwdNxD5c8SsyoVzWoGB1IHxNOCLHAmtF3L1yrmUaJnyIgfWals4dgbpAQbhskgAgk+InQRrzo3vCxk6xOwMk45w7g1q8WXTchwJSsgKJEKmNfca6YLwtg9y4ENfKZPVRA61x7UcMwt6+Ju3rtt5LSBlaSkpy65TJSdd/hUjsyw3D2bgC0fu1kycrqUhMxvISDMTSviN6zn+LZjqZXd4hLbrqBshxaRPRKiBNcisU8YgzgZeezm7Cw64HBrAXmOb3TNY9Y4C2gOKVcElWVLZUcyuZMaeHzJimRqFxHxrFx0MRgsV7FPTOA4PdaMuv26uRVqn3zI+sUucT8Lv2Ckh2Ftr9h1Psq8j0PlNbW1W4ha9QjnHeBimtctdYrIosNI4TU/AR/a7b9+194VEy1PwIf2u2/ftfeFZboZl/hMhdtf63uPRH3RTV2D3jbRUt1aW0+MZlkAcuZpV7a/1vceiPuil2ysHTbLdQs5ArxJjTSNSa5onCWOPblxOze3jYt1BaGWykrGylEyY6gQK79hODLdvC4AcjWVSjyB1yj1J5dBSLw4GC8BcglJI+cRrOoJ3E9a+sOEkWqLVItUJbaEykcj87N1PnU+croMwT2lcFfjRlpsvBkNuFwqyZpGUiPaEb71R3GXA9jaNqUxibbzqN2sm/opKiAfI1t2k9pD2IOqbaJTapJSlA/vP8S+s8k7ChNtwbdu2j90YSwwkkkmAojdKEjeOZ2qpAJ5wJjjjT6EZjlJ8OvsqGxFWZ293ne4bZOftOyfXIZ+uqb4c/SWfpirZ7Zh/9ow/94fuqrXaWeVlbcEfnz6D7wqyPwisdc71i0SSGsnerHJaphM9QmDp1NV5wAibiPIfaKvfta7PTiTaHGVBNw0CAFbOJOuUnkQdQfM9dIegkPwifPvDOAqvXcneJQSpKcyzoM3M+Q6VfvAfZSjD3g6t8P5RKB3eTKs6FR8Sp026a189PM3Fi8pDiFNODRSFjcfYR5irT7Nu0xwKDThKkj5pMwOqCdfcagGZYGRx1gX8IP8AWg/cI+1VEewU/lh9NX3aG9v7gViSVDUG3bIPkZip/YOf7Qgf4l/dqCUveIXHf6xvP/kOfeNGOD+BLnFCAlxKUpQCVrkhIJISABqSYPpQfjv9Y3n/AMh37xq7uwdEMuHqhr6s1UBxIOhlJY5hlxhd2thSwFojVJ8KgdQYq5uAcQTiVku1d1DiDH+BaeY9+vuqvO3X9bOfu2/spn7APbH/AJPsFWstTFJpJAg7jQ+o0NbgV0dHjc+mv7xrwCumJ3xyJwAqdgY/tdt+/a+8KiRUzBlBNywpRhKXm1EnYAKBJNU3SZf4TB/bX+t7j0R90U2dgCErLiFgFKg4CCNCCBIPWpfGvB9jf3jlz+NWm8+Xwd3miBG/eCfhRDs9wSywx4ufjRp1JSoZMgTqY1nOem1c4A+k4QRvSVD2gcPfIL963HsA5m5/7atU/Db3VY/Yvj6nEOWqle2gtz5lJyH7RRXtb4esbt23u3b9NulxsoQe6zhwJMyCFCPaFK/DeFYdZvJdbxlJhSSU/JzqAZie809fOsg+spZWZZUw/ldSQptyFpPIpOoq1cV4/YTg7lklClLcSUpUkjLCjJKtZnyjWmPi3BcIxhfet3QZf2K0pkK6Z0mJjrINRsA7DWMrinbvvgpBDeRGVKVHZR8ZKo08OlTtJ0GCJS/Dv6S19IVbXbL+qMP/AHn/AKqqVbdgpbUFpxCFJ1B+T8/92mvins4Ve2VtaruQksKzd4Gvb0I9nvPDv1NTPErPGJRHZ3+kn6P8RX0txjxexhzaFvSS4rKhCYk/tHUxAG58x1qv8I7EVW7gcRf6iJBt9wDMfndKN9oPZYMTe743bjZCQlKCgKQkeQlJEnU61CeJCRgSsO2DjtjEQyhpgpU0okuLKcxBEZRlJ8M66nkKSuGEq79BSCTOVIG6lHQJHnVsMfg/GfHfDL/hY1+tzSrC4N7ObPDznbSpx6I71wgkdcoAhPuqpAcHMpLtuYLd6yhXtJtWkn1EzRbsI/SEfSc+7T92g9lX4zuhcfKu68CUZe6zbTrOcdelbcCdl6sOfS58r71IzeDucupETmzn7KsGWDKD48/WN5+/d+8avLsKH9nV9Bv/ANqG8Q9iIfffuDelAcWtwp7icsmYnvNY9KMdnyrPDkLQrEmXpygeHIUhM6HxGTJ8qtekigkHEqvt1/Wzn7tv7KZ/wf8A2/8AcqbxzwlY4jdqufxq01mSlOTu80ZRG+cfZU7s/wAFs8Ndz/jRp1EEZO7CdTzzZz8Iqwp9JYRh2iA4PGv6a/vGvBW7o8a42K1EeYkxXkV0RO+vQTjFbAVlbVcueBNY4NK3ArVwaVJIU7Wv1Xg/0HPsbqu+HsLFw73ZVlmNYmCSANOe9WJ2tfqvB/oOfY3VdYBifyd3vIJ9OoMiuafiM8+2N5z6xl4/4Afwgtr74OIcJCVoBQQoawUyY08zsaNdlnHb6LhLThKgqNeo5g9TrofKk/jHi+4xFaVPuZgiciQMqUzvCRzMDUnlTx2JcLIXcIuXXEaCUInUq6e6siUJaXGvaI1hz6GXWlqzozpUFJA0MEGedRsE7VLV/OSC02hJUtxSgQI5aakmq7/CR/S7b9yr71VfhTDrhLbWY5olI5nZIjrNVKGJ9K8P9p7N5chhhlzKTHeLKU+/JqfjFBrvtut0LWgW6/CpSTmcSmSkkGBr0rl2cdlD1k63cPXACgQospRI56FZO+vIUP4k4JwK1cWbq5dU8tSllCVSsFRJ0QhOm/OpJxGDCe2O2dVCmlI8wtKvq0NWHY3qHkBbagpJ2P8APpXxzxBbsN3Ck2q3FtaFCnAAv0MdOulXb2DY2txCm1mdD8U7H4Gr6y8AiTXe2thKlJVbrCkKUgjvEbpJB90g13v+2W2baQruVlxZP5POAAj9orgjXkBJr584h/S7j9+798069nPZn+Mkla3i0hAEwnMSVTAEmAIEk+YqpXGOktzh/tWtbg5VJLZPPMFD3xBHwrn2lcJt3DJvGAA6hOZRTs6jnMbkDUGvnzinBF4feOW5XmU0RCwIkESDEmNDtNXj2N8QquLZbTmsIJ/gr4yK2pwciErbady9pXDZkVtFcbT2R6V2rpTvTKysrBUlznWwFeVuKkqZWrm1bVq5tUkhPtb/AFXg/wBBz7G6S+AUA3aAQDqnQ/SE06drf6rwf6Dn2N0jcF3aWrlK1mAIPwIMetc396cD/sP6y7O2vgm2XZuXbbaWnmfESgABaZghQGhPMHeqR4QxZTD6QCcq1AEfYR5069qXaib5v5MwgtsyCsqIK1wdBCdEp57maXuzXBRcvuJVEobzp+kFCKE9grXe3QSq1JYCHe2+8Ly7FatzbqBPUhZBNQexhAN+jyWj/wBqk9swSDYpSZi3UFdc2c5gRy1rh2Kfp6Ppo+xVbVg3I6SYwxEtPts43csGW2bc5Xnwo5xuhCYBI/xEmAeUGqH4dwV+/e7prVS1RqTBJkkqO+0kkzVofhDWBdDF234kNlxh0j5ipBTPqcw+HWgnZAHGELugmQHISNs2njE9NhNDssWtdzS6qy7bRE3jjhn8XXRti53hShKioJyiVCYAk6DrVkfg9/nFei/4VXXH3ERv71y4LYbmEhEzATpqYGvuqxfwfPzh/wA/2CiCZHeVRxF+lXH75375q/uwT9Gd/wDF9iqoDiL9KuP3zv3zV/8AYL+jO/8Ai+xVQdJB0Mqjto/W9z/k+6Kcvwfh+eP+Bf2ik3to/W9z/k+6KdPwftnvor/hVrIsVLX2RXauVr7IrrXTnoR0mVgrKwVJc8ivaysqSTZCZ0rncIVEDfzrap6AFpnnzqjBucQtib+HXlraM3SrpJtkFMNJTBKokyQZ9kUJa4UwRRgO38+iP/xqI6yU+laNO5VA9DQTQp5ix0dbZIhdPCmCt6kXznkSkfWAKbuAnLZZdbtbNFu2gJlWbM4smYzGNhG0mld1udaeOzayysuLj21/UkR9s1zfaKKNOR3PEXVK1Ge8D8Z8Ks3BHepJgzKTCo5wYMTQnBsPwrDrhDyF3wUgzlUElJ0I1gajWrFxhmZpUxHBg6MqhPnzrg6HXeA2x+V/lGPCrtGW6zlh2KFdw/3bYdZulkqZcGigRud8pj+FFcRsGmGkstJCEJkJSOQojwzgYt0Fa4KyI9B0qPeWq31eEaDmdB/XpRfaOrW5wE6CYpUK+fSJV/w7hr+U3KX21pBH5DKEqEk5lSPak1O4YVhmGOd6yu9OhBSvKUmfKBrR5zBGU/nFFZ6DQfzqDcNsp9hpPvEn66NV7URUClSTLOlR3JHQxOusHwR1xayb/MtZUYyxKjJ5edOvBuK2GHIWlk3akrKT+UCTGUEACI01oZiBAREAFXly50AvHYBPSuto7BqE37cfWYfS1htok7idjB7y5XcPG9C1xISEgaAARIqbwjf4Xh6lqYVeHMgpyuBJTrz0A1pIC6ksMlXpT/u6CF9zqEj26FDQ7cq7KEVKcAQNN6iUYRpDmZXorysFXNz0CvK9BipbWVehEGqJmWbEh11tbjIqeXOurtkeR+NP/BPDVktOfN3zg9pKhGQ/Q/jS2p1S0puIzBWWpt5izb4W49+aQVeg0+O1TkcArOq1pR5DWrLum4TCQAByAoK49XmNT7Z1GdqcQNTnHEX08LlIADgMeR1ovhmJqtEJbcalsfPSftFdE3BkCKM21jIlXw5Uh75qLThjmW+wDzCcLq7Dg/JpKp57D4moSLd6ZHdp9xV/KmAIAqNcLAoTp+8YJbOwEDu/KP221DplI/jUe6xZ4CFoAHVB/hUvG7J3L3japEap8qHsO5061khl6xhNrDPEHuXWbY1GVXe7t9dNDUQL60QY7RpQMcSJibsn0EfzpaxNRVCUiSad7S0aUPGmffFSPxbajUN6+p/nXd03tamisJtPH6RYoQ5MRLLC+atfs/5qY+sJFF8YebHhQhKaUL66zGBsPrrtaW86hd+MD5ytjFuTPVO5jNZXJpJOwJqY3aKO+lN9IfcBOFeiuzqUp03NcAaksHMyvM0V2NsrpXNTCulTMrcISsbwK8Kt/tojbKW0sLbUUqGxH9ailtVm4E58issxmAMSN9eVEsLxT5qv/wC0FwpBiltfdJbXD+OpuUFKvC4B4k9fNPl9lcL5uCRSfYZ8yVNBRUNoE/HypnuW3lpKnCllIEkDxKMchyFeP9p6dFs/Znj+UxSMdeIQwS1BJUeWgqdjN4WmipPtHRPrW2HM920hPOBPrzoPxXcwEeU/Gl0wi/OZA8Sz5T3h9ayTnVJNdMcf7sTQbinH7e3SwguBLhSFpgbeaiNgaJcSAu2zbqRMwYFZNLbckQgILg+sl214WihLojONOgnYHpXG5sggmBANI/GHE1y7ffJrZrOEhPhAlSiQCTPzQJ3qz+7lCSvRWUZh5xr9dbs0zBM9u0xvAOfvFK8boNcIg0y3iZUSBpyoFfIil6zH6mnBpWleXD+USTXrY1HmPrrlfWilbbdPs9aZpVWsAY4E25wMxfugpc6xPOubGFpHKfWnDDOGFuakhA8xJ+H86MXGB2duEd8VrUtQShI3UrySnWOvSvU+/wBCfs0Ocek5rXNEBSEp3itWrV54wy2oj9qIT8TpVjrvMPZWlCO6zqUpMhOaCnfMrl60Au+L1urQhhrxKWQAs7pEEEAezMzrtFAfX3N/xV/VuBN1ZPOJCw/hRpqF3bkkgkNInxRqrXdUeUUH4vdSbpSUAJQ2EoSAIAgSdPU018JOhxYeWolTTKiuTPjWo5iOQEI0Aqvnny4tSzutRUfeZqaBrbNQzWNnaPpk+n2h0yWOZu1eEb6iiFu8hVBV1zJiuyVzLeoNLF4PxAMOlKj+TcgK6A8j9cU9Xli2BmDaJ+iP5VR1piKhoQSPLerG4U4pCkhl0wYhCjz/AMJ864PtXREg2r9f7xRq3U5k66xUplKRHppUB5bi0FRnLpr6kbUwWmEpcUVrHhnQdfXyqPxOuEKSOleb2lQDDI67toEPzEVwu2mXICwFAVvYvBxtKhspIP1UrcRqU26ClRE70YsyjiL1V7mxnBnLijg+0uXG3FBSSnKlQB0WgfNI5c9RR9WMstICUAAJGUJGwA2FccKte8Eleau7nDzSjJk1FsvcfKaIrBw0B4LfDv3XEtpBWBmVGpA2BPlRS+vTGoJ8hufSpicObaTOiU9TQp27DhytezMFXXySP40vYH79IQFWbKiSsCZUttSl7kmB0FAcfRCiKZ7bDFxq4pAiMqOnmf5UNxbB2ANVrCupVP20XZtUE8SVWDxMwRg9qktuOL2b29TUG7xBaEtJbQA44FnvFbJSmToOZgfZUllZI+TJIOdYOYc+sjyFb4tZqduu7b0DVspIJGgU5oPqFGoCb8uOMRhid3MCr4vdc8KCGkaZlDcAp11PPRXwohcKdIsg0pS7tphwrSZJCHEyCpR+dIEczUmxwmyYQULm4OdKyEiYUkQBpoBvoTzqVifGi0HwMITPNSpPlokAfXXVrsqLhNOv34z/AFi788qIHPDDzsAN9033DYSV6HMlJGUgag5lKJPpUlrCGrcKVcOiVoyn5vOVZIObXQegoJinGb6t3Y8kAD69/rpXfxFSiTsTudyffTfuOpt4d9q+g6/eETcRzHbGeLEBsssICEZcpURBIiISkbaczSgp/oAKhINdk10tNpa9Ou1P9wq1gQimwTXduxT0FCO+UNia6IxFQ86MQYJ0s7GHEWVSW8Pn30DZxaTEH3a0Vs74hSTrooH66E4YCKulg6x+xULtltKlSmgkIIk6Eb/HrXPE2S6tAbOZLg0PTrPpTHfthaCCJSd6AWTnyRK58WZQDY+2a8S+0vgwlbnbkdRJK7ZLbYaBJCdJJ1oDiDZQpKpKkgzCjPwNFTeKUohxJQr7ai4r7NK7m34MNXkHmTHraUB1s7iQRoa4OvXGZsJdXlcB3OxTuJj0rpw4/DAB2k/CaI2jYVKRuDmT67fWK2jFW2gzDHaTkZxAdwg/Ji4slS1qIGYzAGgiieDMgPBA/u2wfef6Na3VsohKSkpQhWZRPxgda04dfm4cJ+eNPca2vLjdIxzWcQ3iFxkSTSbcNuvqkCE/tK0SPfz91c+MeK1trWhsIhI0UdZI9oR1H1VWlzjC1aKUfErOpSSdOoSOomnl0j2NuYwVVgrHHWXDaWaG1laYWEohIG5VzOvWo10hSpLp3/u0nwj6R3V9Q8qqf8fXCChSCoDNuT7xPUD+NWDb4sXmW1nc5h6wYB+2hajTPX5hC1NvbEluODQDQcgNPqoFjTeZQHSiDbnM0JdvBJPnTPsmktfu9Ie4lE4gp3DUn5vwqK5hY5EijTD3eLS22My1GEpGpJrpxBZu2eTv0Zc85YIIMbjTnqK9WGOcRVbHzjvFw2Kh0NZ3ZHI13Vic7J+NaG7UelEGY0pfvOGQk6CalMYaTv8AAfzrxWIoQSABp5x8a2GNeQHvrBeCe1jwBCdrYAeVEGm0CgCsZTEzp1ruq7UG+8UClB0GYwVfRG5Gm9DfgZYxd63PLGW1guIB23TrJT4T6j/ilvHsVQ0cy9RyB29TQ/hK9Qjx9+PGI7vKZJ1gTsFCgnaClakpcRqEghY6A+yY6amemleVu0y+84B4PT+00nlUmeYjxs+o5krlCddOY09nqKgWfEzuYDPKFKV7XiV5yDy99LbZaCDm0KQIPU8jqdBMDatbF8pOVIzqI8STHuPlT3gJjpA7zLa4e4gQUhlcIWNuWYnWI5GPtFMjUnVKsqutU58s1HepMkSgiNByB8xrr0qwMAxjvWzIKXG4SsHpyOm9crWaQIfESHRt3Bh/ExclPiUnLzjn60um7WiVjTICRHXYCp7+IKjXalziS7PyeCQnvFRyEJG/n5TQqhvsEOAUrOYuXb5GYOeNbkEnNrAkknzmBPl5UuXi8y/EhQUSCnyA2mKJi2UoreQsNokpSAJJ8ieQ+2orjThXKFAIAAJVOhNd5cCIGc7l5xzIrKAVaADeVGE+EbTVjNsBtKGwZCEhM9SNz8ZpS4Ssld+XDqG066/PPsfxPuotiGNpbVCmypI0BCokj2hsRIGtLXr4rCsHA7xihhWN5hJ9yRlkD7TQ962H/FF8MYZukocQ6ATt3iZKVdCRt6xT/wAPcPNMwtWVx39qNE/RH8a6OkNNSbazn1grr3zuMXeF8Iaw1ld3cCHVgBKeaU9AP2lc/ICkTjTiN28WkrRkQiciQZ33JPWAOVO/aRcFT7besBOYCNyo6/UBQ/h/g1V0guKX3bYMDwyVHnoSNBTqMo8zdZVTgHxH6yuUV3TRfHcANu8pokEp5jYg6gxyoUWyN6aDA9J0UcMMiHXeGtYQ4TO2ZMfx0rez4bSFflFBZ/ZToB6nnR2+Uk5xmj2c3L/L1r3hbC+9uUoccztwpWkpJywMsV5RdbqbBs3dYNn2jJkNq/Yt1gpabmAPZBI6QSNKDYjhb1y6h1x0RmC1OTJSEDwpAOm5PlVg8T8BtuoJtiUODXKTKVeWvsnzpAu75TLC2lZkrIUlSI5gTB6aa+dbKWoQCc/mLeIlgyJOBbGqUZUuLzx1Me1Nd0vAqTJ5Zddj1BHMetV+xj62skRly6id09Y6+fOKeMOuUBoLmS54hOuVP8z/AApa6lk5ha7A3EWsfwj5PmdQAW1qAII9gn5p/wAJnQ+6goS6oJ7tCY1G+pA5ddKf3bjIkd8nwHQZgcpHTXcenSlPHcOU0pISr8m4fAqJJ2JSTPtAfEa03p7Sww3WBtrxyOk1Zt2FEqcQSD4s0kKgcgKn8O35QpDmYqOwgaFB3zHc0s/Ke7cKgSYI2MR126n7Kl2lx3hXqEiUyMsQZ0UI33E0ZkyMGCDcy4rDDu/VI/NCDP7U7D+dAO0L8ktuCAYgacidQNdtprfh3En0olAkoUEgk6KSr3awQRJ11rh2gKzqD6gMhbCcpOygSN+YEzy5Vy6atl+Mxh3ZhntERawnvCFQT4QNYlJ1M9TPuqG2SqZc1EqEbkD1mNK43C0OKaUfZUkpKRyVH2z9tZg9gpbzbWee8UEk7R/Qn4V2MYEVzzH7hu1CWE5yQXZcJO8RCAfQa/5qH43gjo7pLRDhnu4IIVLhATzgxpr50y3TAUjvB4QhUDTWNkjXYRHKubbwSUEElWYOTP7OvTWK5S3kWFo61eV2+kFo4TvLB3K5q0tOq0aoB6HzG3vp14GuSoKSlWsjnsP6+yjquIGHWFKfACCPEDz6xQHhv5A89No64lyCQlQ0UOZHONedO7Q1gsTmKbjsKPGLGsEcuHEePK2lMKPOZ1gelb4ni7bDfdNgqKExlTqQOU+tBuMeIV2zIbmHFmJnWDzT1VMVUp4me3SokZhmJJOYkR4p1Oxoj5Uk19T6zCDcBv6CMOJ95dOKWlJDhGbQk+ECAmPhBpfK1TBmRuDy9RRXDMbkKWmEyBmI5EGm6/xOyeYHyhGd3L7SICh5lXT40TRa015S2PCzbjAyIEtLhJE92CqcxJPwE8q5XD9zmCWErWFK9tJJWFTI2EhO9e3aMhnUaSARG++9TMBxrujmbAObQHXrtXHQ7W56TTjI4jlwje3jiii4bOUJ/OKGUz/7TRHFMMtVOIcfSgrkAE6ZiNpHzo86X3uKO4lbigE7EdD0HWk88WtXT61LzAKGVsKPPfQD4V0fGAryvm/WI+ES/PEsPi3ALW8b7t1ISoew4kAKR6dR5UF4Y4HWh5pThbLDQ0TJJMezMjkdaBIxF32c56CATB/rlRZy4X3YTKiqOR/55UB9WjcsvSFXTuvAPWOOMOsvpWy6kLQdwf4dD6VXnEVlatww0hwsqEKGqgDyKCZiNa3v3VpQnKoklQE9D0jnrW+J2byFpCpRAGqp1JMiOp3rD6o2Lwv1mq6BWeT9JVOLYUWrgtqJVspBBjMDsf65ioynVqLiUj2z0iCInTrOlWRf4ey+mCr8ognKvL13ET7JI9xFQmuHm82bOVLUJ9kAe+dT9VMLq12+brMGg54kjgd11tlalkmEwB5zprRbEbRN5bZVKShSZKcx0IPn/CoabVatAoFEaEmAPKOvpUnCB4ypaRCBlRJ0KzzjmIpF2JfxBxDhQF2yvsT4Y7pSW/Cc0AZdQZ5zyjTU9aK4dhZsgXLhbXyjKQyhKs2pEZlkaJABPxp34hZC7cKSlIUnYgfNHLShlpwjd3qEXLQaSjIEALJlwA6nbQfyp2m5rhiLuipzBFviuZC4BTsDJkT6869+XpSZM+HpufICjPD/AGfXned26hLLSVSVEg6cwjr6mKN8cpYt1tNtZUHLJ5mZEGd5P8KFbRtBbHEKlwYhe8Vb5FwtsJVlbzAmFK9lJ2BAGvU9THSuvDGH/JlKeQ7ORMK8HtA8kmfIb1l5cJAzrPhnLMfE+6uNviiULMJ0WVBImdBsT1JoYa0rleJsqmcGNF1epu2iy+gKT7QUdFIPkeR2qNwz2cpcdW+/KbdRCm2gdVjkVEeymOW5oW5eFxJgAE7jaepHSmjhXHFhrulkKygAFJ5a1vT24Ymwwd9fl8gjM5fWlqjIlLaEx7KUDUegGtV3xBdMOuFxllKRAKiR01mNkzUriOzdedUtsgJgBMnUadPXnSJxA063CHIAiZBnMeZUZk/Ab0ZrPFO0HiDRBWM940XGKGes7zv/AMCozuJrA068uVT7O7UkwkJAg6ZRr61u0sJJISnrEaTryrmjHpHeYu4ozcOIBQ0tZzTHWPX7aB4hg7zbQUtE67JgwT7O3smnzEFlUkkyf6+FQLN9SQqDyJpmvUFRwOIN6gxzNuDbvPbpkk5ipJPnpH1R661JvsVQwjxrOqgmSNI18QPP0oXeYitpsrTEgjcaa6belK97drWvxnNmgmQNI0AA2AFXXQtjFj0mXsKDEbMOxZSznb0UnVIKtSEnczp0NW5c4oy6kBWVYISSkmQCRIjz/lXzxauqkyScsgfHnTnwy+rKsSYIJ99GZvAztHBgynigEyzEt2pBR3LWUbiBpPnypM4pwtppUsuSVDwokadZVzr3AJ7xUqJ31J1oPw5aJezZ5MOhPTQzI+qhWW+IPhAmq6ihzmckC4KChLZGuWR16HqP8VF7LA2W2krOZZV3YWMyozS2DtsPFIJ01NHrK1ShKkJEDIfX3nnSOy4SVT1+M7zUrvA4YSNWW5BjPaMJUmSSQpeUoJjw58h21HtJj0qfw6s/JWlKlKUkNmAQUBSwE+KZSAnMT9ITvScbglOaBIVGg5Rzo9hiAtCyeo0G0RNbXUivkLMNQWHJh169WJZy+MtLcDcf3gmEhPPTxZfIUKxJghN4oNJWkBtH5sKKHVIBeM6lKUJ5bAqoXjq4gAARBHqRJNLKJS85BMCTE6TvqNq2uq3g5Er3fbjBha1wQuqy3CCju1hKUTqDlWpRI6ylETyFdLPhxIaWrMSQ2gpUZ0JKwswNANE6esUFs7lRWQSYMEjkT59dzR21cPdzuS4E69N6ybgoxib8NjzmdsNw9A7ofnMyMxiCZ7xKJG8BKVSR1Brdm3yqOmQlLYVuBmUUhRAO2ihtzFQnGwcwjTJy06/Uan8PN50gqJOnX4Vg2pt+GX4bZ6yWLJSm5TuICUmTrmMzHKIE6azzqDiWHtOQtaUrSCstynYZkJ1Oy5CvcRQLF31d6RJgRzPPXXXXXWpC7hZCUFRyAEhI0EnXXrsN61vrxwMTIR89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eg;base64,/9j/4AAQSkZJRgABAQAAAQABAAD/2wCEAAkGBhQSERQUExQVFBUVGBwYGBgYFhcYGhwbFxwVHBgXGhkYHSYfGh0jGhcaIC8gJCcqLCwsGB4xNTAqNSYrLCkBCQoKDgwOGg8PGi8lHyQsMCkqLCwvLCosLCw0LCwsLDQsLCwsLCkqLCwsLCwsLCwsLCwsLCwsLCwsKSwsLCwsLP/AABEIARUAtgMBIgACEQEDEQH/xAAcAAACAgMBAQAAAAAAAAAAAAAFBgAHAQIEAwj/xABKEAACAQIDBAYDDAcHBAMBAAABAgMAEQQSIQUGMUEHEyJRYXEygZEUI0JSVHOSobGywdEXJTRicqLwJDM1Q1OCkxUW4fGjwtJj/8QAGwEAAgMBAQEAAAAAAAAAAAAAAwUBAgQABgf/xAA3EQABAwIDBAgFAwQDAAAAAAABAAIDBBESITEFE0FRFCIyM2FxkbEjUoGh8BXB8UJi0eEGNEP/2gAMAwEAAhEDEQA/APTe3e7FxY3EJHiJFRZCFUEWAAGg0oP/AN9Y75VL7R+Vde9ux5pdpThI3OeawOVsuuXUtawHjXtg9mxxIXgAldWCCaQdlpCdFhj4G3HO97DWwvTN0sUTASM7J/ExhaAANAsYPbu05HVDPPHmUvmkuqhF9KQkr6I7x3gcSKztTePGxdWUx0sqyZspAKm6EKwysL8SLHnemCSHrsOgaXq8KNZcQ5OedyblYwbnLmWw0+CNDlrkiw+V8xyhgg6vqbt1cTX6mKEsLmaYksXIuBc6csgqgTctFuSqWt5C/ll9fHw4INBt3arSZBNiA2XMc/YCr8Zi4AVfE157Q3q2hCwV8VJqAwKurKQb2IIFiLgjzBo/HhXliGFLliCV9I2Ml800zte/VQhsoHBmvQTeLd9pJAYpMOY1URxDr0U5I9Ae3lBu2ZiVNrseNqLFUNe7rNACthYHWIHouH/vvHfKpfaPyqDfvHfKpfaPyrK7lSsOxJDI5BtGrsWYqLlUJXI5AB1DWvpe9EN39y2M0ZZ4ZLPZoxmIuOWcgRyFTZigJuFNajJABfJS7ctF7D0Q7/vvHfKpfaPyqHfvHfKpfaPyo9tDdpZpI4pJP7VlPWCGJCq63UylSqgIGANrnXnYXWttbJAdfc0WJZMguXie+Y3v8Hut6720qsUkUugUWjvYgei9xv3jvlUv0h+VQb9475VL9IflQf8A6XN/oy/8b/lWx2XN/oy/8b/lR8EfIK+CLkPsi8W/GOJAGKluSALsANdNTbSiDbb2oM39pc5QCbTRHQ5uQOvon1W76Xdn7HlMsYaGXKXUNeNxoWAOttNKezPABkuQQLZAkYS/cFtYjzFRu2uPVA9Eq2hWxUeHqg38kExu3tpxLmfFOACBpLGTrw0GtcB37x3yqX6Q/KmlTBF2bGLQaIqAagE62uePP1aaVp71GwIGRWBOZUQOTmYC5A00HAac6kQ82hLP16AX+Hfloln/AL7x3yqX2j8q1O/mO+VS/SH5U0QCLWRlAN7B1RC1tLC5FufHjwHDSo/Uv2yM5UA5mRCV7Sg2010J4+B0IvU7kfKFI29TG3w/ZKw38x3yuX6Q/Ku/AbybSmUlMU5sbG8sYPfwNjw8KNN1EuUaygXJDomllYgi2vEDTgeBuL1mV8O4yXZ+QRo48vlYcNO4CoMPID0XHbkFso/ZCZds7UXjiWGoH99FzIHf3kVDtjat7HEvwv8A30XC9u/vosXwydi7IBplEcYXysePmbk871pGsEWhHVAgHsImt1Um5OvE8L2FVEJPAeig7bh+T2Rro02ni3xM0eKld7RK4BZWAuxFwV05VmtejnDBcbMyqFDQLqFyqT1jjlpewF7efOpSycYXkLQZRKA9oyIBSvtrESPteSLrpUUz2GWRhYAA2XWwJOg8TRWTFOeunxA6uRYmGHgIylVYrG0hUgWt1lrm1yW7qVd+R+sMV86fsFCMNjnifPGxVu/Q3voQQbhgRpY3FapKXetaQeCfRNs0EAaD8+qeo4JRDhOyOq6p7kSxA++kl2GdgI9GKZjw7XM1tgccYp5J/wCyWIAjkOIUxRWGWyqO27Bez6N9NNDekTaO0pJ2DSkMVFlAVVCjXRVUBRqTwHOuMnWhjZ+Wbs0W7iDcDPz535p/SGRcNJAFiE0r5ieuj6yWPUnKM1sgNjoRfMSBoa79pyNJDIxeGIyZEIze9rFHm94jdLl3BN2yAgAgXuDVYd/jTY+9EIQECRj1aR9SVRYwEFspkDFjGWuxVVUtexNCkoSwdXNQ9zsQdlrfIeXnyR8QSywzYhikGdVhgJui9VcdmJQC/aA421FrcTXHDj5DlYzQxN1RiwtuwSouGKA6RhipXrHtc6DjoOO+KOqvKZjIqFCiKiK2ZiSRJmvEGFlOVSQosDalraG0GmkLvYE2ACiyqqiyoo5Ko0A/91WOic53WyC4PccrD008PFNO3NpGOI5urilMSwrHG4YgZ1eWZypOUsVsASWJYnlelc7Vm/1Zf+R/zrkvUvTOGBsTcOqnDncrr/6rN/rS/wDI/wCdT/qs3+tL/wAj/nXIGrN6NhHJThHJEcDtqVZY2aaXKrqW98c6BgTpfXS9XENuYCwYS4bqbWsXjHG+pQ9o+y9UWTWM1CkhxaGyyVFGyexPBXhh94cA6hopIAupYOyRtpYAFZNeXlpWYdv7OfN1UsAYG12ITTjdC4sRcnVfGqOBqXofRj8yy/pUX4ArvO8Wzi+VZIOssNbqE7iQ/wDdlh58Kw28WzgyLLJBnPMFXXv7bIMo1HwudqpLNWc1R0f+4qP0uK/+grsm2/s9F9+kgNzpkZZDY6H+67QAHG+lu+tptuYBQWeTDGPkFaNiLcMqr2rnw1qkb1m9d0f+4rv0uP8AAFd0e2cAQGWTDdXbUFowbm98yv2rjx1rzw+2sA4vE8AGt87IjG2gBEutrAcra1Swasg124PzKDsyMfwrs3R2lFLtKcYdgYlw6XC3yZ87Fio4HiBcd3hWKWuhP9pxHzQ+9UrBMML7LLKwRuwjgljfn/EcV86fwoE1HN+j+scV86fwoFTiPsDyT+PsN8h7LRqxWxFN+5nR3JjLSyHq4ORt2n/gB5fvHTuvrbnvawXcufI1gu5J1ehga17G3fY2r6A2RuvhMLYRxRhvjMAznxzNc+z6q79q4xYoJJHtlRGY34WUE28eFqxmszsAsBrxfJq+azWa0jlLDMfhXNu65JAHhats1bgbi6Yg3F1DWUQk2Aue4ca9MJAHkRCQoZlUkkAAEgEkngBe9fRmztlQwIBDGiL+6AL+JI1PmaBNPusrLPUVG5tlqvnCbDshsysptezAg279eVFdh7p4nFhmgjzKpsWLKovxtdiLm1Y3u2ocXtHESKSwDCKPncJoLeZ19dWrKy7H2Tc2zouvjK/HzAOnktUfOQ0EDMoclQ5rAQMyqZx2DaGV4ntnQ2YBg1j3XGleFSJGYMzXZmJdzx1OpJqVoaTbNamEkZqVKzRDCbvYmVc0cEzr3rG5HqNrGpLgNVYuA1Q6tlrfE4Vo2KurIw4qwKkc9QfCmzdzoyxGJAeS0EZ1BcEuR4Jpp4sR66G57Wi5KG+RrBclKJNSie82w/cmJeAvnyhSGta4YAg2ubHl6q32DuviMW1oUuAdWPZUebHn4C58KnGLYr5LsbcOK+SEits1WXg+h0W99xPa7kTT2sdfYKVN9d10wEkaLL1hkBNsmUqBbU2JBB19hoQnYTYFBFRG44QUz9Cf7TiPmh96pWOhIf2nEfND71SsFR3hSyq70pY35/xHFfOn7BQE0f35P6xxXzp+wUANNo+wPJO4+wPIIzuZsD3Zi44jfJq72+ItrjwuSFv+9V3bex4wmDllVQBDGSqjQdkWUW7uAtVfdC0Q6zEt8IIgHkWYn6wKsHerZ5nwWIiHF42A87XA9oFLqp15bcAlNW/FLhOgXztPipJpDNNI7Ssc2bMRl7gtuFqO7c6QMbioDh3MSxsArMoIZgLcSTbW2trXpfU6eqr53R3Pw8EER6uN5SgLyEBzmI7WUm9gDppbhR5sDALhap93G1pIVDgWFqwKs7pnxkYXDRKq9YXLXAFwgBB9RP3aI9Fe64jgOJkUZ5fQuPRQcCL/ABjr5Ad9W6SMGKyuKoCLHb6Kp8FgjNKkSi5kYIPNjb8av7b8xgwbCPV8qxRDhd3tHH/MQfVSRu+Ri9v4iUAZMOCFsOLKOrv4m7Mb+HhRzpB3ljwsuC63MV60yMFFz72jZdOfacH/AG1mmfvHBY55N65osgu6HRRJh8RFLO8TCPt5VzEl9bXuALBrG/O1Nu9e1MDGq+7WiIU5lR+0SdQCE589SLca23N3lOOgafqzGhcrGD6RVbXY8uJOg7uJqs9t7NO0duSxckIQm3orGoLkeNyQPEih3L3dbghdaR3WOiOYjHTbYjMGCj9zYO9pJmXKGA+AqL6ifVew4+uA3J2Yky4Z5WnxB+DnYWsLkkR+gLD4TUX3626uzMCI8OoV296hUcu9vG3G/MkHvoB0M7At12LfVm97VjqSdGka/wBEe2pBOEkGwUtc4MLmmw91y727FwOAxuCsrhS+eVbmQZEK20bXVvHgDpVryyBULE2CgknuA51UG8a+7NvrEdVQxR28B75J9VxVu4ydUjZnICgEtfhYXJv4WvVZL9W6pMSWtublVgmDiwrSbT2gLyzvmggIuQP8sFebBbaHRePHhZuHmJjVnGRmUMy3vlJAJW/OxuL+FVJu+W2xtXr5B7xB2kU8AFPYB8WbU/wnwp26SduHD4MrGffZyIo++76Ej1X9ZFc8XICh4JIB/hJWzdhna20sTOSRhlcKWGmYILKqnvNrk8h4kUxb875ps6NcNhVXrSOyoAyxr8Yj7L8eJ8WPYmzE2fgVTgIoyznvYDM7e2/qA7qpjY+Dk2ljszXzTMWZviRjj5ALYDxtV2dc56BFaN6bHshWP0X7Ml6qTGYh2llmNlLHgi/FvwBYcviiq43y2p7px88l7qh6pPJOJHmbn11de3MSuEwUrKAqwxHKO7KtkHtsK+esP6I7zqfM6mrwDE4uRKYYnlysvoS/acR80PvVKnQl+04j5ofeqUGo7woFV3pSvv1/iOK+dP2CgTUe35H6xxXzp+wUNwWx5pgTFFJIF4lEZgL99hpTVhswX5J1GbRgnkEa6Od4BhcYuc2jlHVue65BVvUw9hNXrXzLNAUYqylSDYgggg9xB1FXj0c7wnFYRcxvJF72x77AZW9a/WDWKrj/AKwl9bF/6D6qrukDYHuTGuFFo5byp5Me0vqb6iKt3c3ZZwuAgjOhCZm8C5zEeotb1UD6UtnrIMET8qSO/wC7LcMP5Qab9p4QywyRq2QurKGtfLmBF7c7XoMkmJjQVnllxxtBVObPwDbY2rLKbmBGtfl1aEgKPFyD/N3Vbe0MesWFlkUWWONiLcLIpsB7LUtY+OHZGCXD4c++zMI0J9JpHsOsb+Hj7Bzo1vPspn2fPBELt1JRBzNlsB52Fqo43I5IbzitySd0I4b3nESni7qL+pnP3x7KD9Mct8dCvJYL/Tdh+FNnRHAUwTqwKss7BgQQQQkQsQeBoL0xbDAKYzPwywFLcbl2DA389KI2wmR2ECfNOm4+D6rZ2GHMxhz5yXf/AO1LPRvhAcftSU+kJ2QeRdyfur7KZ9yNorNgMOQblY1jbwaMZSPqv5EUsYiSXZWPxM3UyS4XFHrGMYzFGAJJI4CxLcbaHjpQ87uCELlzhxWvSPujicbi8P1SgxKhBYsAqsW1JHE9m3Aa037rwRphVjh1SMsgb4xQkO+ne4aqz3p6XHnQxYNHjDCzSuACBzygE2Pjc/jWd0uk9MFg1gkhlkZL5WTLYhiTrfgbk9/KrljywKxjkMdrZBde6uBc7fxDSKQVaZxcEXGiKRflZuNFOmTbpjwq4dDZ8Q1j/Aure05R7aUsL0nSjGS4t8PmLRCKOMPbKAwa7EjX6uNAd4945cfP10yqmVcqIpJAFyb3PPWiCJzngkIwhc97bjJWb0PYAJg5JBxeTL/tjVQB7WY+uh+92K63buChf0IijWPxnYkH+VRQ7o/3/hwULw4nMFzF0ZVLcQAykDUcAQfE1wb97+xY14RhldTE+cylAraeiAeNg2vLW2mlVLHb05Kro3b43CubG4RZY3je+WRSrWOtmBBt42NJGzIsLg8XDgMLdpJDnmdiC2SJWYISLAXIGgA0ve5IpJx/SZtCRAmeNNLGRUs58eYB8gKA7MxsmHlE0bkSg3zt2iSb3vfiDfhUsgfYrmUsmd1fG+Oy/dOCniziPMurEXACkMdPJTXz/HIGAI4GjG2t8cbi1KSzBYzxWNct/AniR4XtQhVsLDlRYI3MGaPTRPYDdWT0I/tOI+aH3qlToS/acR80v3qlZKjvCsVV3pS1vyP1hivnT+FWZ0W4ZRs9SOLu7HzDFR9Siqz35/xDFfOt+FZ3c33xGBBEeWSMm5je4F+ZVh6J+qt8rC+IAJjNG6SABvh7Jm3p6L8RLi5ZYTGyzPnIZipUkC44ai/d7Ka9xN0TgInzuGeUgtlvlGW9gL6n0jrp9VKR6bXt+xNm+eW33aWNvdIGOxgKFhh4zoVjJLEdxY6/hWfDK5uAjJZMM724CMkW6T97xiMTFDA11w7Z2cajrPggHnl/E91NEXTFhBAGkzrNbWIKSS37p4FSed6qGKIKLCt60dFBaAVr6E0sAK7trbyTYvFDFSdkoQYk5IFNx5knjT7iem1MnYwsxktwJAS/8Qvceoeqq0po3H3KbGvma6wIe0w4seORfHvPK/ea6SGMNu7gulp4mtu7gtd2NvbUfrVwiqWmlaVzkDBGe3wj2VFgONGZ+jDaOLIfF4tGI1ClnYL/ALVXL7KZN7d7YNlQrDDGpkI97iXTwzseNr8+J7+JFT43beLxMmeWeUte6rGxUDuChedZ2gvzaLLKwOkN4xYc04y7ubS2QrTQSo8fGQAFl0+EyMARb4ym/fS9vFv9jcZF1LmOONvT6vMCwHK7E6eFXfh1IwyiexYRAS35nKM9/XeqM2Nubi8SuaKFshvlZiEUi5tYsRfS2ovUxFryS/1VoXMkJMlrjigaoALd1S1GcXupiExAw3V5piAwVCG0N9SQbAac6KbV6OZsNhmnnlhTKL5bsSTyUELYseQ+uthkYLZpgZoxbNKdYIpv3X6OpsUokkPUwnUMRdmH7q6aeJt5GnDY+4WzJA6ozTmM2dhKdCb6diy8uGtqG6oa1CfVRtNtfJVBauiLZsrC6xyMO8IxHtAp23bwGEXbckI1SK6xh+3mlC9ocLdntHXmBVlbf2i0GHd0BZwMsajiXbsooHixFDfUWIACDJV2IDRqvnhlN7W1pp2Z0b4yZM+RYxa4EjZWbyWxIv42pl3Z2FBgJoVxB6/HztfKLN1ea5Z9e7Ulz6uZLzvBtUYbDSzN8BCfX8Ees2FUfUm4DQhyVhyDQvnlhr5aesaGsVpETYE8Tqf92v416CtmoTFpuLlWP0JftOI+aX71Ss9CX7RiPml+9UpXUd4Ulq+9KWd+v8QxXzp/CgBq5N5N2cPNJKWQK5J7a6G9hqw4N9vjVXbS2K0TkHkbeHnWmjrY5xhbqNfZMqedrwG8QuKOG6k+NeNH9jbLLLKLcAD9ooTi8GVNbsWdlpDgTZc1St5EsB41pVlcLR6vfcvbGDaFcPhJA/VIM1lYWJ4liRa5Yk286ol6t7of2aEwkkttZZD9GMWHn2i1Y6sdW6w1zbsulvero6xjYlp9MQ8zEWS4Eai2UEtYBbaX8KY91uj+LBAYjFOjSLqNbRxnvubXYd5sBy76J7z9JGFwUnVSZ3ksDkRbmxvbUkAcKxsuPAbVh6zqzIAbFZDIGU91s1hoeIrJvX4bHRYN7IWYdB4JQ6QekxZUbC4Ns2bsySj0Qp4qveSNL+yn7cvaKzYGBkUqFQJY98fYPDkSt71WvSLuRFgQksFxG7ZShN8rWLCxOtiAeN7W466Whu3gBh8HBGdMsa5v4iMzfzE1EgaIxhXSNYIhhQHbm3odmLLiJBmxGIayoPSKpYRoO5QoBJ72PE2oRu48u2ZVmxUaph8OezECSHk5Fr8Qq8vHxNIG9O3PduMknJuikpEO5VvrblfU+uru3W2Z7lwMUdtQmZvFmGZ/rJHqqzm4Gg8SpczdsDjqUh9K+97FvcULFdAZmXQgHgg8xqfUO+mrdjZg2bsu7CzKjTSD94jNl9QAXzFV7uNsRsZjGxUwPV9bncn4Tlve4h39q1xyHmKsDpUxRTZk9uL5U+myg/UDVXAZMCq4AWjGvFJHRFgTNjHnfUorSE/vykgfy5qsne/eBMHhmmcBivoA83IIUD69e4NS70P4ELhJZPjyW9Uai31s1KHSnt33RjRCD73hhr3GRgL+wWHqNWc3HLbkrPbvJsI4Jh6KdlPNJPtDEHNK5yKTy4F7d1tF+kK5emTbmYxYRTx98l8hogPrubeAp93SwAhwWHQf6ak+bjMx9rGqM3gx5nxmIlPOQqvgqdlR9VTE3HIpibjl8AuGpUqUxOicKyOhL9pxHzQ+9UqdCP7TiPml+9UpTUd4Ukq+9KYttbQtPKO5vyobNhUnAVlAtzHE+3Ss7eP9rm/jP4VjB4gAi/CvNY3Qvc5hsc1gbI5rrgolsvY8MTscx7aBSCBxBGtxQHeHdz3wADib0bmx6HRR4d/qFGcTsxjEBbt5API2sabbPrZZCca3RVDg65KpHaMRMpC8Bp7K53wpAudBVqybmRQoXk1sOFIG2cOWJJ7KjgK9FHKHZBN4pg/RAWq/Nz4BBs7Dg6ARBz4Z7ufvVXexeiybEQda0qR51vGPSvcaFiDoPAXNWhitlZ8IcOHyXiEeYC9uyFJAuOX21kqpGusAsVbK19mg+a+ftpbROJxM05/zXJH8I0UewVcvRnu8+FwpMgKyTNnKkWKqBZQe48SRyzDurfYm4uCwAD2zMnCSUg2tzHBVPjx8aA73dLccYMWCtNKdM/8Alr43+F9nnwqj37xoYwZIUk28aI4xkvHpS2qs2JweCQgnrVeS2tgSFUH6R+qm7f7afufZ+JcGxyFV83so+99VURh8XIsvXly02YOXbXtA3B15AjhXvtXbeJxZHunEPIoNwgsqXH7osKJ0Z2SL0V1mrijSygdw/r66+gsBvbhnwyzGaNVyjNdwCp5qRe4IOlfP9ecmHUm5AJo80OMAclqnp94ABwVkYjpLjxG0cOqnJhIpLs5FgzEEK1uSqxv7SeFG9+9+MEMLJHnjnd1IRFtJ2rHKxtoLHXv0qoAOVaJCo4AD1UM0wysgmiFxYpt2H0ky4TBph4sOHcXJkduzdyT6IAOmg48qVMzMWdzd3Ysx7yxualqzR2xhpuFpZA1hLgrM2D0tQRYaOPELKJI1C9lMwYKAAQbixsBcHnekPePb/uzFPOqGNCFVVNr6XuxtzJ1odes1RsDWuxBDZTNa/EFBUrF6zRitKsfoR/acR80PvVKz0In+04j5pfv1KU1HeFJKvvSmjbWBDTSE/GpexuGyXtrzpn23jUWSQHiG/KlfG4ktewJryrid4b80vksFzYLFm4YaHiNdRR7CbclQi7EjxJpZwRIIDAqe4imovG0YsLEVLnlnZVGXRyPEx4hdT6jSzvFgsNHfslm8K55p7HTS3dWmH2hJ8ZvbTCHaRYOsLrVHUFhSJiNoPE5OGlmg1uQkjBbnnlOlYbezaBFvd09vMfbVibSiixEZWdAx5OAA48Q34HSqy2hhOqkZDrlPHw5H2Wp7R1UNVcWzTaCSKfK2a5cW7zG800sv8bk/VWoQAWAsK2BqNTQMa3QLc1gboFpWQKgFQmrKyxUBqVgmqlcs1KwKzULlKlSpXLlgis1g1muVVis1KlVJC5WP0Ij+04j5offqV69DGGdMRMWRlDQgqSpAIz8QSNRryqUqqO8KR1WcpRfbkN8VKf3vyrnhw3fXVtjEBcXLf435Vu+0FyjTXvrykwOMrAALlcGOTNa9iRztr7aEttEhitjpRHF4nXShEDBpDVmi4zQyc8l6yFm1tXth8ZYZSB+Ndaw1z4+BbAi4PP8AOoLQV2izjNoKqXJtbiaQNqYzrZWfkeHkAAPspq2qq+55L/FPtGo+u1JJNej2LC0Bz+Oic7MaDd/HRQDWoTrWKhNehThbKajVrUqCuUr2w8QbNe4sPr8f/FeNbQYgowINv6v+FClDiwhpzUHTJRxp3f0K0uQbGt2n0IA0J9fl4+deGUkgkW9etKoOkNfY3shXIK9aZ8L0d4uTDrOgQhlzBM3bK8QQLWue69/spYFE8BtnFWWGKaaxOVY0duJOiqAe88qavxf0qZMX9Jt5oWy2Nq6MFh87qtwLnmbeQv4nSt3wDifqpFZXzWYEdoE2JvfibG9NaQwooSMcbgkknNzUtfTS1rUvrq0QNwjtFcXJTnAvpoB/X/i9emz9lM6lzooOg5m3G1GcZspWawjykaZkGXhbiF09ovXpDhZVtZSVtbQWNvAE6jypE2qe3Npz8VW91au5u8HuktZQtkBC3vYX05DS1YoF0WLaWYHRsgJFrcW/rSpWmF7nMuUmnaGyEBb7wYG+Ila/wqX8djWiYCwYNpxIINNG3ZwJpb9/5Ugbz7YVJI0J1Nz+A/H2UqaC+Ui3ErA8ckbhhMmvAVrjMKIxmBAtx9Veeydsrl1odvNtperZAe04KgdwOhJ9RNWjikkkwNCljMZDW6o/gMarLqdbaVx7Vx6xqzHgB7TyAqvsFLJHYJI4HcNR6gb0VbBM1mmmN+a2JI9nZ8NDTF2zRC68rwB9ymTNnPJGI5Llx21ZJRY6L8UfiedbbI2O05Yjsogu7ngvG2nMki1h+FeGJgynQ3H1+ymDYWJVsG0C+m0mYgXvYZQNOJHlTeSdkNMXU4TcMETcLAtJt1Aykxs2YAWDZbG9udhbn30tyIQbEWI5GrLw8F20ubAWAsQLDSw4L7aC7zbH6yESqmWQE5/4QBYeYt9vdS+h2m/FhlNweKhr+BSZUoju/HA2JjGJJEJNmINuRtc8QM1rnupo3p3BRCsmFYdW17hmvl4WKtxZT67d5p7JOyPt5ePBWdKGuwlIpFG4NzcQ+EbFgL1agmxPaKqbMwFuA15jgTau7DbuQLlMrubEZgthcfCUX5+N6cxvdGiiOOFREgyhC3wBYa38+ft1pdJtSH+g/ZDlkeLYAqnhhLMFXixAA8TwFEhsUXK9Z2gt9BpexNr+el/qojNgoopS0anI7Bo7i7Kp4Jz1zGwPcB312NutNDL74jKSM18w4DlcE9oW4e3SslVtFzj8E5Diil44oJgt23lNkOt7G4IAHf46nhx8q7sFuhIHJEyK8bAhgW0trmBFje/Dy41jbe2Zc7KshVAzWCXXnqCeI5Du0NCm2zJfRyx4G+ttLf0aF02pcMiEMucUVxey5BieslmLG6AyEHNdxoCCbW07+XCjuGwzBiZQuWxGjDXQkcL8j/WlAtg7aR2Kyhb+lmyZr8ra8NCQOFqY9mYGGSWzTdUqAEDsnUcAGOg05chasc75JnAP1Qi6wW6TX7QI1PI3tw8uVeOPxkUK55LkniAR2iNQosOHPlpR4bsQwnM84CM18uULc2Oi2Y3vfkDxpE6S9qiTEqiC0axqI7CwNy2c+0AeGXxqrYDfrIGME5J46KdsCeWayhcqDn8ZuFSgnQUnv+INtOqUX8c2tSmMbMLbBYZj1ys75b0ImKnQBmZXItaw4DmfwqvscxlYu+pPs8AKPb9/4jivnT+FADTelooouuBmU0pqZjBi4leUUeXgWHgCa9AtQLXTHh7LnfReQ5tbjbuA5t6hc3A2BjW5gLUGtboF07FxQjcm2trKb8Dz48yPtrfaWIsSLi57hpra/HWufaGDljK9ZG0eYXQFSvZPMX4+fHvr12JhA8lyFcKLlCTcjW+W3MeYpVWUjXnfOdkArBwtcIez3troK6NlbRaCQOvEcRrYjTQ25afUKZU3Zw8hbK7qR8DQEXtb0rnx9eleibvYe1ipF7hbuxc2vqoBsfZagMrqVke7zN9clTGNEelxyLCJFtZ+DAX7PaOlxoBfKNNLa91CMbtn3p3IuoFgAbZiw0J08Twvw9dANpbDkgVmVrx3sRqGGoAzqRa9yBpQ6faDsiozXVeA0/o6UGLZrZHB7HAtuqtjGq9sDNhhh5VljkM5t1TqwCjhoyk6635E68rV27F26Io8j5sofMBluBfifDVRp4mnPdzdFY9nSdfGiyzBmu4Usq2971IOU31tx7Q56BC2hs9kIJFgeGW5B05EXvRa+dr/AIXA/mSqxzZC6x4/lkeeUSv2SrBiAOFteetuHDla1d2IwUcQW5Eji5NyCMwOthwtw0P/AIoRu9s10jZzGLuVYE+kFUNcgHUE3B0F7DlRPZmzpcUWy2BSwLPdRqTbjckm3IcBSIx2Ja3NSSNb5BceKxSyKCRYG2ovmuNdLcNbUz7J2m+0I3jeyyoCUkynKbWBDdx1BNu+9tDdL2rCIy8efO6sSSPR0BuF0v3/ANcPXcjeFsPiMl/e5CEYcbH4JHdrp6/CtELSMjpxVJW4m3aMxomLaW4LvYBSDfVwym/DtFSdNb91BcR0dxxsscuNiSU65OrLWGvE5gAfO16bN5t/EhSREJLgWzWsATbnxOl+FJmysPHKOsmWYsxzc1FuOZTxI8Se/QjWiFzY+zogMxvHXyQ3C7PbVYQTe4J0Bt3seQsOHDWu47CkUHQ+OoPHute/PQd1MUOFQEBDlRbkKASCcpszHn6zzPDhW4lAylO0wvqLaliLg+oHxrKXko2K2iATbUZ0VmYsVAVdeC24L67eOtZbYz42NowBmUiQyMQFjue0zPb0ct9AdbDuNG9v4CFVR8W5iF8wiXWZxYAAC/ZFxfM320CfH4jHkYfCx9VAD6Ck2/jlk4sfy0GlboKUu+K84QOJVHHG2w058E8dFuIw6SS4XDDOkaBnnYWaV72JA5IOQ/8AZlEOj/daPB5rNnlZQHblofRUdwP9cqzRukRuzj0SyUDFkqt36H6wxXzp/CgNHd+/8RxXzp+wUCr0cXYHknsXYHkE1bqblDFxNL1oBRrdUOJsL9pgboDwBseBoBtfDSpKyzLlcaFbWAHABeWW2gtpau3C4l4cNHLExRhiGzMOREadWD36GXQ6el41Y2Egw+2MIryLlkXssV9JGGpyk/BNw1jpr4XoDpHRm7sx7LO6V0bi52bdPJV/jdt4jaBw8DBGZOwluyWJAF2JNuCjurk2Zs6YYtYUUdcJMmU6gHUNmtxUAEnwFGtp9GmKjb3oCVb6EMFI8wx0PkTTRurusdno2InAbEMCqqNQoNye1zY21I8uZocs8TIycrclJlY1vUOug8VvtnZvuUrLIUsOyG1UEm9rtqV0BsDfkBQifeqEdvOrEEBLC5A5G1gQAO/Wje0tvrioWjZUKPdT2iHUixv3XVrG3gKSF3GkcP1TB2EvVotsuYWuWJOi2/PW+lIYIaWU2LiFSMZfEyXPt/eEyr1ShcgbMSNczefcO/nXTuHu4MTMXkuIYbM2mjG9wl+7S58POuY7jY3MV9zyGxtcWK+pr5T7absPhZMDhhh7hmdsxy/GYWyeIBAF9OPdTaaSOkgwxoj3tw4WHVE9sbbSbNHmKhhpqOIJ48uP9cqAOVSMgPo2q3BubDQnuGr68711T70OkfVosaWQBnUXbMoNzfxPPxNLMmIkmYXNyTcnU35ak615uQ4je91WKMgckx7MiTLcTL12osQQLG/ZLnmeOvl4nmG0hGzAgray5WFtbXtz7v5hQsTdVz1ReRFtDoB389aXMftSSQks2hAFraWBNgL8LX5d1WZHj0CuW2vdNOPwWHZhN1bICuYJmNrkqQ5ANgLX7A89NBXnh9pZJNFVQb2ygLckMNco0sfsrm2N/aMpzBewcwFh/d5BpmFrkWP+00yxbugRA9lVtfPJlC6a2YyaE8eHDuriHONtVGJrRYquNqTs8jCzaEgKB/V6NbLxUkEQQASsxIyEsSCdMq5Tf0bX48xyo3idp4OA9lg7C9xh0AvrzmcWtbjlVvOuaLb+LxDEYKAQ5uLRrdzf4078PVlreKZ5b17Nb4qguc7fsu9IpRlbFdXhgxuEJd5HY/Ew6m5J/eIF65sfvc6OYMFAY3BKlnUPNe5zZVF1j9Vz4174TcDERn3RJIrToQ6x3zM7KQ2VmPMgEeZGtGNkbZhgDlltPLLI2UJmnKl2KAoouNLcaCZ4YHfBbjP118uSGSPNB9kdHkkrdbjXZcxuVvmkbzY8Pt8RTFhNqpEywwQBIDIYQ4YXLgEsctrldCC173FbYna2JCNI+DmWMAlmLx5wObdXe+nG1c+wNmBcjF+tyx+9sEKoFexLC5N3a92JN+Og1pTXVNQ5pdUiw4D+Mh9fuql2LVN+73pt/D+NZqbv+m38P41KPsv/AKzfr7rBJ2lTG/n+IYr50/YKAGj+/f8AiGK+dP4UAbhXuouwPJPouwPJMGDUxQLKE62CRQk6XtZkYhXDDVDzDcjcG4NN/RpJDG8yx4hWSVVIjk7EoZSdMp0bRvSUm9uApV3H2pYvCba3Zb634Z1tzHA+o0Xx26cEput4W8O0l++3EeqvNS7TbBM6nqLjPI+HC6HJEJGnxT7vbI6YWRozlYAEnW4W4zWtqDbmNapl9tYlWFpZLdzMzA6AXysSL/kKZIdl7RhFoMQXX4okuPoPcfVXLMmM/wAzBwyd5OHjB9sWWpJhlzZK36m3uhRRbsWyKN7tz+6AGCjrJeOpVQRyIHEAAm/lRZNmmGYKQQ72sbkp6S3y30vbS3GlLZ+18RAwMeARSLkWTEcwQdOsI4Gi43/2geGEX/jl/F6G2jYMy9vqFEjZCeqMkZ362rNDAohJVnJuw0IC2PZJ5n7AarzZeMBxN2LdYL5Ln0mFzdzxJ4m3M8aYNobXx+Ky9Zgo3ym65on0JtqM0luVaR7O2kTmXDwRG98whwwN+/MQzXokrYzrI31URsMbbG3qtcIiDKhCsRGM1gWJVtdALmx7uPGiUWyMoDGDKCQWJtEOHG7FRXgd3tpyaSYzIO4SsPqQAVmLo0VjebEs552XX6TE1hc6ijzfL6BSX8z+6B7R2fFdw+LgVMx0VmmfLra/VArfXmeXjQrqcEnLEYg35lIF9gzufaKsTDbg4NOKPIf33IHsWwoxhtnQwj3uGOMd4UfbQztiiiyjaXfngqGQHmfsq72cMWygYTBrCt7hhHdtdL9bOSb25i1EV6PMTM2fF4nXxZpW9pNh6r014zeeCPR50B+KGDH6KXP1VxYfeUzOyYaCaZltmuFiVc3o5jIQRfyqn6nXTZU8Vhztb7lRiOoFlwvuvhML1YWE4iWRsqda4VbgFjfSw0Ggy3Jo7gNtq/vYHUyL6UJspFua/GX95bjyoZtZcQvVe648P1EsgjZAWkYFg2QliAB2gPRHPjXhtLD4aEqXxEl0OaONpc5zAaAAgyC/cDY89KyVDZ3FsdRfEc8rn8/M1GTtTddu7+wjjcPHNiZpWWQEiJCIowMzAA5O02g7+dEsLtHB4XELhIkEcj8kTvBIzNz4d5rp3LS2z8KP/wCSn26/jXmsWCXHZyyHFuMoBa7Cw4KvK6+F69TExjAWtbbyWNzi5xBXvvPtRYMNIzHUrlVeZZtAoHeT+PdSrsXaIhw8UJJklVQBGgzPwHED0Re+rWFMu9Wx4JoJGlUEojMr3IKm3pKQdDp9VLGwtlxTQRyOr5pFUyASSKrMFAzFVYAki3Kk22d2Im7y9r8Of+Eanw4CmXczaTvPNG6orIit2HLgZi3YY2FnFr6cjUrs3WwqRlljVUW3BQAOPhWaigex0ALG2Czy9o2VNb+H9Y4r50/YKAXo/v4P1jivnT9goBXtouwPJPYuwPILzWZo3DobMpuD41Y+wttriY8w0YaOvce/yPI/lVdOt61wuLeBw8bZSPYfAjmPCku1tmNrGXGThof2XXLDdW2teyyMOBPqJpc2DvbHPZWtHJ8UnQ/wk/Zx86Ylr53NBJTvwSAgq9w5eMW8cZVG66wckLmJFyDYjXneu4bSFyOtAINiM4BBPAWvx04Ujz7Dd55IcrBB10kbWNryLGVAPDRhXPDji0OInyqWEsJOZVbUKwY63sbnj406OzGObeN54ffT/aGWAqxzOQCWYgDiS1h56mto5QwBBBB1BBBB9Y40mjrWxWJiaXMrwlgCNCGXsqovZSC3EcbeNc+xtrTRQ4Rs4MTOYimQCwvxzcb2JPqFZTsp5ZcPBOXPO4J9ckEs5JsZ8RJiuohaFB1XWAyK5vZsrAZWHAlT665J8Vi1xa4IyJ1kmRhIkWipaYydlibm6KOPOu+ZurxeDk5F2hbymU5f50FGn2RfaAxBGi4cpf8AeL3+7f2052ZTU0tO1zmAn9wVjlkwO+n3QcbBdsT1D43EN70ZGydXF8JVUWVbi925/BobisFgIMY8WJEkukQjEjTS9pzKGJ1y69ga127m4/r9oY+X4ICIp/dDPqPMqT66E7wdvabDvnwiewl6c7qOHstHDQAKrMRdhJ4XTTvDjItm4cyxQRizBbIqpxI1zBb1x7CdxgZ8Z1Z67E5pQi3Y6DLEo0ufRvw+HXn0mFZIIYi6r1k6BiWACjtXY35Dj6q12lvmgWKDANG5vlvlZkRFU2JIsD6IAF+dFcQyPE76nwQmsLmgAXJP2RPebAtidmurAiTqlex4h1Aa3nmFqV13lghhZsFgrKEJ61gsdwAbsCbu31UQi3mx/VKjYZc/aDO7WU6mxEaXa1rd1CI1MeEkwZIM7qwRVBt74GKoWOi6ZrZiLgUtn2g1gAiIcb58bDicuS0RQkA4xlfLNWBu7HlwmHHdDGP5FoRHurDFi5MbLJdibqDZUTshb+JtfU2Avw50LbHbQZVjUR4dVULdffWsAAO0bJfTuNB9rbJZXTrc+KYq8hDyE2WPLmyIBkzdrQW5HWuO06drsLHXJ4D/ADoqMp33JLgLorvFvF7sBgw9zCTaSQcGA4pH8a/AkaAX48psXbUfVxqytFnF4y1sr34BXUlb8spsdOFdcGIgjjDqRlsDm0tYi410VdPKk7a2+GHidupCzJJfrITdoyT8MNwVu8LcG/I60ikkftN5jwEAaeHO/j/GS0hrWtwAK193vTb+H8alInQxtuSeeZGtkSIZRqSLvwuSTYDQDkB66lOKWifTRiI8EumyeQlDfz/EcV86fsFcmw9gtiS1mWOOMXkkf0VB4eZOth4V279r+scV86fsFd+7QEmCliCl2SZJXjBszxABSF8j7LjvFemfI5kIc3WydM7Dc7aLxG58UoIwuJ62QfAeJo83HRWOlzbQG16VZYuIIsRob6VYrlGkggwRbqkYTSuwtZgb3c2HoILd1zz1pI27iVkxMzp6LSOy+RYkH18fXQqOd8t8fBFIs62djnnqPPzQiSCjGy98cRBYE9Ync9yfU3Eeu9cNq0eK9XqKSKdtpGghDLCM2p82fv8A4d9HzRHxGYe1fxFHcPjsPOLK0UgPEdk38xVQGCtDEa87N/xyIm8Ti37qhLuIV2SbOidldo0LJ6LWFxbUWPhWybHhyhOqTKrZguUWDfGA7/Gqbg2pPH6Msi+Ttb2Xrvi3yxa/5xPmqn8KXv2DVDJsnuEMlWxtfAtNHlVgrhkdWN7BkZWBNteX1154jFbRe69bAoOl1jPPuzSVWqdIOLHwkPmn5EV7L0lYof6fsf8A/dWp9n7SpW4Ii22v5cIeEHUXTtszdaaFW6rEtEWCKQqprkFrlmBtxY6d9esW6CsWM0jylmDFi5DZlGVdVy8B3UiN0mYvuj9j/wD7ryfpExZ+Eg/2n8WNc6h2s8WLx6/4Ctnmf2VjQ7nYZTfqx5kAn2tc13rhok+L6yPsqn5t9cWeMoHkkf4rXj/1fGScJZ2/gL//AE0oR2DVyn4svuVF3HUq2tvbWMcV0bLdgGfKWyIfSkA4MR3eN7G1LeH3jwiOHzqI48xQFi0jyPo88gUFr27K3ANiToLAIMuy5m1kFj3yOqn/AORgai7LHwpUHguZz9S5frplT7BbHHgc4/QWUgck947pTjF+rR39QUe1iT/LQbD9IrHEpLLH2Iw1lViSc4tqW0tw4AcKBx7PjDBbSMx5HJENRccc2ltb6aV3YPZTGWOPqVhMmoaRGPZAJLe+dkgWPLlW2HYlJFezfUqcKDyPJObDO4HoqMzZRyAGthXouySP7xkTwJzH6KZiPXamv/t3PFdpnA0ykheqsc5sQrZEze92sW9LS4NwL2pBhEh95ZncsdWNsoUuNQAFswCt4ZrXNqasa0ZBQ0hxTl0IxouJxAUsx6pbkgKPS5AEn139VSsdB6n3RiDY26oC9jb0+R4GpWOfJ5S+p7wpa37H6xxXzp+wVz7H2fIbSxuY2DWDC4Ita5uOAs1dO/Y/WOK+cP2CpgcLioR2cO9xz6u5sbXAPAg2tz58Na0VD3NibhK9BSsa5gvyGui69oy4qaPK+JZ1Kh8uiAofhsbAaHiDwpYxOGKOVPEGx8wdR7aY4mxOl8O7Lly2VeKEaKDr2dQfxoTtnCyiRpJYmjzsTqLC5JNh7aBSSPx2Jy+iO9jGtIAH0QwCowra1Qim6zXWuWsZa3rWxrlCwUrBiFbWrNq6wUWC8jEKnUivTLUy1XCF2ELy6mieD2cbKI4+tkYFgMubKoJW+XgSSDxuB2dNbjgIrtw+M0W0jROoKhhexVixKnL2h6Tai9wbEC16HIDh6mqG4ckTw0TSS9RC3bVHu6BVDyKpYquQABBYrm56twsB77Q2CAvWPiXaPKXGhYsosAVzMFN2I0Nsodb3sbAVRF/zW7uzGe61rl15VFeMEEGUkG4N0Sx439Fjx8aG1hAtdCLTfL2RWTZ0GHxBVmEgRHYggAFirdSlhezdpGPcTb4NdvXYJUktlZUD5Os1JzGfIFDFWvrCc2UiykG2tLkmJUknqwxOpLvIxueJNmAJ9VRca49HKn8CIv1gX+urFhPFcYydSi+M2400oljhJCrKoOXlJ1gW7KLdlGA1J1W965cbj5ZHLvJHGffBo2Y2laRnFo8516wjW2lhyobNOzekzN/ES3215mpDLKwYAul5E0zPJIRYDgg0AA1Oc2sAOA0AFa+67egiL42zt7ZM1vVaue1ZtV7K2EKy+hWZmxWILMWPVLqST8LxqVp0ID+04j5pfvmpSyo7wpTVd6UzbZ6KY8TPJMZ3UyNmICKQOHA+qvEdEWt/ds9/68axUqhkcdVDaqVosHLI6JNLe7sRbu5feryk6GUb0sXK3moP2mpUqBI4aewU9Lm+ZafoSi+UyfQX86n6EovlMn0F/OsVKvv5OajpMvzKfoSi+UyfQWp+hKL5TJ9BalSu38nNd0mX5ln9CUXymT6C1j9CUXymT6C/nUqV2/k5ruky/Mp+hKL5TJ9Ban6EovlMn0FqVK7fyc13SZfmU/QjF8pk+gv51P0IxfKZPoL+dYqV2/k5qOky81n9CMXymT6CVP0IRfKZPoJWKldv5Oa7pEnNT9CEXymT6C/nUHQhF8pk+gtSpXb+Tmu6RJzU/QhF8pk+glQ9CEXymT6C/nUqV2/k5rukSc1P0IRfKZPoL+dZ/QjF8pk+gv51ipXb+Tmu6RJzTBufuAmz5JHWVpC6hbFQLWN76VKlShlxcblBe9zjc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2"/>
          <p:cNvSpPr txBox="1">
            <a:spLocks noChangeArrowheads="1"/>
          </p:cNvSpPr>
          <p:nvPr/>
        </p:nvSpPr>
        <p:spPr>
          <a:xfrm>
            <a:off x="362731" y="214124"/>
            <a:ext cx="5180091" cy="20494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Hopefully you won’t mind eating our spiritual meals….</a:t>
            </a:r>
          </a:p>
        </p:txBody>
      </p:sp>
      <p:pic>
        <p:nvPicPr>
          <p:cNvPr id="3074" name="Picture 2" descr="http://www.familychristian.com/media/catalog/product/cache/1/image/9df78eab33525d08d6e5fb8d27136e95/1/9/191680.jpg"/>
          <p:cNvPicPr>
            <a:picLocks noChangeAspect="1" noChangeArrowheads="1"/>
          </p:cNvPicPr>
          <p:nvPr/>
        </p:nvPicPr>
        <p:blipFill rotWithShape="1">
          <a:blip r:embed="rId2">
            <a:extLst>
              <a:ext uri="{28A0092B-C50C-407E-A947-70E740481C1C}">
                <a14:useLocalDpi xmlns:a14="http://schemas.microsoft.com/office/drawing/2010/main" val="0"/>
              </a:ext>
            </a:extLst>
          </a:blip>
          <a:srcRect l="10802" r="13271"/>
          <a:stretch/>
        </p:blipFill>
        <p:spPr bwMode="auto">
          <a:xfrm>
            <a:off x="1341426" y="2469773"/>
            <a:ext cx="3222702" cy="42445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osomething.ike-amadi.com/wp-content/uploads/2012/06/581174_3167936313509_34828465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822" y="243600"/>
            <a:ext cx="3336027" cy="24233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5181600" y="2971800"/>
            <a:ext cx="2886115" cy="26125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00B050"/>
                </a:solidFill>
              </a:rPr>
              <a:t>from my NKJV </a:t>
            </a:r>
          </a:p>
        </p:txBody>
      </p:sp>
    </p:spTree>
    <p:extLst>
      <p:ext uri="{BB962C8B-B14F-4D97-AF65-F5344CB8AC3E}">
        <p14:creationId xmlns:p14="http://schemas.microsoft.com/office/powerpoint/2010/main" val="101743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2.bp.blogspot.com/-B2jXv7UoUsM/T-QJMXv_osI/AAAAAAAAANo/jUIyMQ2w8OI/s1600/ID-10020142.jpg"/>
          <p:cNvPicPr>
            <a:picLocks noChangeAspect="1" noChangeArrowheads="1"/>
          </p:cNvPicPr>
          <p:nvPr/>
        </p:nvPicPr>
        <p:blipFill>
          <a:blip r:embed="rId3" cstate="print"/>
          <a:srcRect/>
          <a:stretch>
            <a:fillRect/>
          </a:stretch>
        </p:blipFill>
        <p:spPr bwMode="auto">
          <a:xfrm>
            <a:off x="-228600" y="0"/>
            <a:ext cx="2616200" cy="1962150"/>
          </a:xfrm>
          <a:prstGeom prst="rect">
            <a:avLst/>
          </a:prstGeom>
          <a:noFill/>
        </p:spPr>
      </p:pic>
      <p:sp>
        <p:nvSpPr>
          <p:cNvPr id="4098" name="Rectangle 2"/>
          <p:cNvSpPr>
            <a:spLocks noGrp="1" noChangeArrowheads="1"/>
          </p:cNvSpPr>
          <p:nvPr>
            <p:ph type="title"/>
          </p:nvPr>
        </p:nvSpPr>
        <p:spPr>
          <a:xfrm>
            <a:off x="1676400" y="152400"/>
            <a:ext cx="5410200" cy="1371600"/>
          </a:xfrm>
        </p:spPr>
        <p:txBody>
          <a:bodyPr>
            <a:normAutofit/>
          </a:bodyPr>
          <a:lstStyle/>
          <a:p>
            <a:pPr eaLnBrk="1" hangingPunct="1"/>
            <a:r>
              <a:rPr lang="en-US" sz="4000" b="1" dirty="0" smtClean="0">
                <a:solidFill>
                  <a:srgbClr val="FF0000"/>
                </a:solidFill>
              </a:rPr>
              <a:t>How would you have ranked these laws?</a:t>
            </a:r>
          </a:p>
        </p:txBody>
      </p:sp>
      <p:sp>
        <p:nvSpPr>
          <p:cNvPr id="4099" name="Rectangle 3"/>
          <p:cNvSpPr>
            <a:spLocks noGrp="1" noChangeArrowheads="1"/>
          </p:cNvSpPr>
          <p:nvPr>
            <p:ph type="body" idx="1"/>
          </p:nvPr>
        </p:nvSpPr>
        <p:spPr>
          <a:xfrm>
            <a:off x="228600" y="1676400"/>
            <a:ext cx="4495800" cy="4343400"/>
          </a:xfrm>
        </p:spPr>
        <p:txBody>
          <a:bodyPr/>
          <a:lstStyle/>
          <a:p>
            <a:pPr eaLnBrk="1" hangingPunct="1">
              <a:lnSpc>
                <a:spcPct val="90000"/>
              </a:lnSpc>
            </a:pPr>
            <a:r>
              <a:rPr lang="en-US" dirty="0" smtClean="0"/>
              <a:t>Keep the Sabbath</a:t>
            </a:r>
          </a:p>
          <a:p>
            <a:pPr eaLnBrk="1" hangingPunct="1">
              <a:lnSpc>
                <a:spcPct val="90000"/>
              </a:lnSpc>
            </a:pPr>
            <a:r>
              <a:rPr lang="en-US" dirty="0" smtClean="0"/>
              <a:t>Priests eat showbread</a:t>
            </a:r>
          </a:p>
          <a:p>
            <a:pPr eaLnBrk="1" hangingPunct="1">
              <a:lnSpc>
                <a:spcPct val="90000"/>
              </a:lnSpc>
            </a:pPr>
            <a:r>
              <a:rPr lang="en-US" dirty="0" smtClean="0"/>
              <a:t>Circumcise on 8</a:t>
            </a:r>
            <a:r>
              <a:rPr lang="en-US" baseline="30000" dirty="0" smtClean="0"/>
              <a:t>th</a:t>
            </a:r>
            <a:r>
              <a:rPr lang="en-US" dirty="0" smtClean="0"/>
              <a:t> day</a:t>
            </a:r>
          </a:p>
          <a:p>
            <a:pPr eaLnBrk="1" hangingPunct="1">
              <a:lnSpc>
                <a:spcPct val="90000"/>
              </a:lnSpc>
            </a:pPr>
            <a:r>
              <a:rPr lang="en-US" dirty="0" smtClean="0"/>
              <a:t>Keep the Sabbath</a:t>
            </a:r>
          </a:p>
          <a:p>
            <a:pPr eaLnBrk="1" hangingPunct="1">
              <a:lnSpc>
                <a:spcPct val="90000"/>
              </a:lnSpc>
            </a:pPr>
            <a:r>
              <a:rPr lang="en-US" dirty="0" smtClean="0"/>
              <a:t>Honor a covenant</a:t>
            </a:r>
          </a:p>
          <a:p>
            <a:pPr eaLnBrk="1" hangingPunct="1">
              <a:lnSpc>
                <a:spcPct val="90000"/>
              </a:lnSpc>
            </a:pPr>
            <a:r>
              <a:rPr lang="en-US" dirty="0" smtClean="0"/>
              <a:t>Master/slave relationship</a:t>
            </a:r>
          </a:p>
        </p:txBody>
      </p:sp>
      <p:sp>
        <p:nvSpPr>
          <p:cNvPr id="4100" name="Text Box 5"/>
          <p:cNvSpPr txBox="1">
            <a:spLocks noChangeArrowheads="1"/>
          </p:cNvSpPr>
          <p:nvPr/>
        </p:nvSpPr>
        <p:spPr bwMode="auto">
          <a:xfrm>
            <a:off x="1066800" y="5410200"/>
            <a:ext cx="6858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7030A0"/>
                </a:solidFill>
                <a:latin typeface="Comic Sans MS" pitchFamily="66" charset="0"/>
              </a:rPr>
              <a:t>This is the challenge for all parents and AB’s</a:t>
            </a:r>
            <a:endParaRPr lang="en-US" sz="4000" b="1" dirty="0">
              <a:solidFill>
                <a:srgbClr val="7030A0"/>
              </a:solidFill>
              <a:latin typeface="Comic Sans MS" pitchFamily="66" charset="0"/>
            </a:endParaRPr>
          </a:p>
        </p:txBody>
      </p:sp>
      <p:sp>
        <p:nvSpPr>
          <p:cNvPr id="5" name="Rectangle 3"/>
          <p:cNvSpPr txBox="1">
            <a:spLocks noChangeArrowheads="1"/>
          </p:cNvSpPr>
          <p:nvPr/>
        </p:nvSpPr>
        <p:spPr>
          <a:xfrm>
            <a:off x="4800600" y="1676400"/>
            <a:ext cx="41148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t>Priest offer sacrifice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Feed hungry people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t>Keep the Sabbath</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Heal someone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t>Kill lying </a:t>
            </a:r>
            <a:r>
              <a:rPr lang="en-US" sz="3200" dirty="0" err="1" smtClean="0"/>
              <a:t>Gibeonites</a:t>
            </a:r>
            <a:endParaRPr lang="en-US" sz="3200" dirty="0" smtClean="0"/>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t>Husband/wife relationship</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65890" name="Picture 2" descr="https://encrypted-tbn1.gstatic.com/images?q=tbn:ANd9GcSoBuaVct2QYmbUDOkV8lrOghwcbHcMXo9Jj3MDKPnfnUjKxSqb"/>
          <p:cNvPicPr>
            <a:picLocks noChangeAspect="1" noChangeArrowheads="1"/>
          </p:cNvPicPr>
          <p:nvPr/>
        </p:nvPicPr>
        <p:blipFill>
          <a:blip r:embed="rId4" cstate="print"/>
          <a:srcRect/>
          <a:stretch>
            <a:fillRect/>
          </a:stretch>
        </p:blipFill>
        <p:spPr bwMode="auto">
          <a:xfrm>
            <a:off x="7239000" y="152400"/>
            <a:ext cx="1152525" cy="1564568"/>
          </a:xfrm>
          <a:prstGeom prst="rect">
            <a:avLst/>
          </a:prstGeom>
          <a:noFill/>
        </p:spPr>
      </p:pic>
      <p:sp>
        <p:nvSpPr>
          <p:cNvPr id="8" name="Rounded Rectangle 7"/>
          <p:cNvSpPr/>
          <p:nvPr/>
        </p:nvSpPr>
        <p:spPr>
          <a:xfrm>
            <a:off x="4724400" y="1676400"/>
            <a:ext cx="4114800" cy="533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724400" y="2209800"/>
            <a:ext cx="4114800" cy="533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 y="2743200"/>
            <a:ext cx="4114800" cy="533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24400" y="3200400"/>
            <a:ext cx="4114800" cy="533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3810000"/>
            <a:ext cx="4114800" cy="5334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2400" y="4419600"/>
            <a:ext cx="4114800" cy="8382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0" fill="hold"/>
                                        <p:tgtEl>
                                          <p:spTgt spid="8"/>
                                        </p:tgtEl>
                                        <p:attrNameLst>
                                          <p:attrName>ppt_w</p:attrName>
                                        </p:attrNameLst>
                                      </p:cBhvr>
                                      <p:tavLst>
                                        <p:tav tm="0" fmla="#ppt_w*sin(2.5*pi*$)">
                                          <p:val>
                                            <p:fltVal val="0"/>
                                          </p:val>
                                        </p:tav>
                                        <p:tav tm="100000">
                                          <p:val>
                                            <p:fltVal val="1"/>
                                          </p:val>
                                        </p:tav>
                                      </p:tavLst>
                                    </p:anim>
                                    <p:anim calcmode="lin" valueType="num">
                                      <p:cBhvr>
                                        <p:cTn id="16"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wipe(down)">
                                      <p:cBhvr>
                                        <p:cTn id="21" dur="500"/>
                                        <p:tgtEl>
                                          <p:spTgt spid="4099">
                                            <p:txEl>
                                              <p:pRg st="1" end="1"/>
                                            </p:txEl>
                                          </p:spTgt>
                                        </p:tgtEl>
                                      </p:cBhvr>
                                    </p:animEffect>
                                  </p:childTnLst>
                                </p:cTn>
                              </p:par>
                              <p:par>
                                <p:cTn id="22" presetID="22" presetClass="entr" presetSubtype="4" fill="hold" grpId="1"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0" fill="hold"/>
                                        <p:tgtEl>
                                          <p:spTgt spid="9"/>
                                        </p:tgtEl>
                                        <p:attrNameLst>
                                          <p:attrName>ppt_w</p:attrName>
                                        </p:attrNameLst>
                                      </p:cBhvr>
                                      <p:tavLst>
                                        <p:tav tm="0" fmla="#ppt_w*sin(2.5*pi*$)">
                                          <p:val>
                                            <p:fltVal val="0"/>
                                          </p:val>
                                        </p:tav>
                                        <p:tav tm="100000">
                                          <p:val>
                                            <p:fltVal val="1"/>
                                          </p:val>
                                        </p:tav>
                                      </p:tavLst>
                                    </p:anim>
                                    <p:anim calcmode="lin" valueType="num">
                                      <p:cBhvr>
                                        <p:cTn id="30"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099">
                                            <p:txEl>
                                              <p:pRg st="2" end="2"/>
                                            </p:txEl>
                                          </p:spTgt>
                                        </p:tgtEl>
                                        <p:attrNameLst>
                                          <p:attrName>style.visibility</p:attrName>
                                        </p:attrNameLst>
                                      </p:cBhvr>
                                      <p:to>
                                        <p:strVal val="visible"/>
                                      </p:to>
                                    </p:set>
                                    <p:animEffect transition="in" filter="wipe(down)">
                                      <p:cBhvr>
                                        <p:cTn id="35" dur="500"/>
                                        <p:tgtEl>
                                          <p:spTgt spid="4099">
                                            <p:txEl>
                                              <p:pRg st="2" end="2"/>
                                            </p:txEl>
                                          </p:spTgt>
                                        </p:tgtEl>
                                      </p:cBhvr>
                                    </p:animEffect>
                                  </p:childTnLst>
                                </p:cTn>
                              </p:par>
                              <p:par>
                                <p:cTn id="36" presetID="22" presetClass="entr" presetSubtype="4" fill="hold" grpId="1"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down)">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0" fill="hold"/>
                                        <p:tgtEl>
                                          <p:spTgt spid="10"/>
                                        </p:tgtEl>
                                        <p:attrNameLst>
                                          <p:attrName>ppt_w</p:attrName>
                                        </p:attrNameLst>
                                      </p:cBhvr>
                                      <p:tavLst>
                                        <p:tav tm="0" fmla="#ppt_w*sin(2.5*pi*$)">
                                          <p:val>
                                            <p:fltVal val="0"/>
                                          </p:val>
                                        </p:tav>
                                        <p:tav tm="100000">
                                          <p:val>
                                            <p:fltVal val="1"/>
                                          </p:val>
                                        </p:tav>
                                      </p:tavLst>
                                    </p:anim>
                                    <p:anim calcmode="lin" valueType="num">
                                      <p:cBhvr>
                                        <p:cTn id="44"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099">
                                            <p:txEl>
                                              <p:pRg st="3" end="3"/>
                                            </p:txEl>
                                          </p:spTgt>
                                        </p:tgtEl>
                                        <p:attrNameLst>
                                          <p:attrName>style.visibility</p:attrName>
                                        </p:attrNameLst>
                                      </p:cBhvr>
                                      <p:to>
                                        <p:strVal val="visible"/>
                                      </p:to>
                                    </p:set>
                                    <p:animEffect transition="in" filter="wipe(down)">
                                      <p:cBhvr>
                                        <p:cTn id="49" dur="500"/>
                                        <p:tgtEl>
                                          <p:spTgt spid="4099">
                                            <p:txEl>
                                              <p:pRg st="3" end="3"/>
                                            </p:txEl>
                                          </p:spTgt>
                                        </p:tgtEl>
                                      </p:cBhvr>
                                    </p:animEffect>
                                  </p:childTnLst>
                                </p:cTn>
                              </p:par>
                              <p:par>
                                <p:cTn id="50" presetID="22" presetClass="entr" presetSubtype="4" fill="hold" grpId="1" nodeType="with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wipe(down)">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0" fill="hold"/>
                                        <p:tgtEl>
                                          <p:spTgt spid="11"/>
                                        </p:tgtEl>
                                        <p:attrNameLst>
                                          <p:attrName>ppt_w</p:attrName>
                                        </p:attrNameLst>
                                      </p:cBhvr>
                                      <p:tavLst>
                                        <p:tav tm="0" fmla="#ppt_w*sin(2.5*pi*$)">
                                          <p:val>
                                            <p:fltVal val="0"/>
                                          </p:val>
                                        </p:tav>
                                        <p:tav tm="100000">
                                          <p:val>
                                            <p:fltVal val="1"/>
                                          </p:val>
                                        </p:tav>
                                      </p:tavLst>
                                    </p:anim>
                                    <p:anim calcmode="lin" valueType="num">
                                      <p:cBhvr>
                                        <p:cTn id="58"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099">
                                            <p:txEl>
                                              <p:pRg st="4" end="4"/>
                                            </p:txEl>
                                          </p:spTgt>
                                        </p:tgtEl>
                                        <p:attrNameLst>
                                          <p:attrName>style.visibility</p:attrName>
                                        </p:attrNameLst>
                                      </p:cBhvr>
                                      <p:to>
                                        <p:strVal val="visible"/>
                                      </p:to>
                                    </p:set>
                                    <p:animEffect transition="in" filter="wipe(down)">
                                      <p:cBhvr>
                                        <p:cTn id="63" dur="500"/>
                                        <p:tgtEl>
                                          <p:spTgt spid="4099">
                                            <p:txEl>
                                              <p:pRg st="4" end="4"/>
                                            </p:txEl>
                                          </p:spTgt>
                                        </p:tgtEl>
                                      </p:cBhvr>
                                    </p:animEffect>
                                  </p:childTnLst>
                                </p:cTn>
                              </p:par>
                              <p:par>
                                <p:cTn id="64" presetID="22" presetClass="entr" presetSubtype="4" fill="hold" grpId="1" nodeType="with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Effect transition="in" filter="wipe(down)">
                                      <p:cBhvr>
                                        <p:cTn id="66" dur="500"/>
                                        <p:tgtEl>
                                          <p:spTgt spid="5">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9" presetClass="entr" presetSubtype="1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0" fill="hold"/>
                                        <p:tgtEl>
                                          <p:spTgt spid="12"/>
                                        </p:tgtEl>
                                        <p:attrNameLst>
                                          <p:attrName>ppt_w</p:attrName>
                                        </p:attrNameLst>
                                      </p:cBhvr>
                                      <p:tavLst>
                                        <p:tav tm="0" fmla="#ppt_w*sin(2.5*pi*$)">
                                          <p:val>
                                            <p:fltVal val="0"/>
                                          </p:val>
                                        </p:tav>
                                        <p:tav tm="100000">
                                          <p:val>
                                            <p:fltVal val="1"/>
                                          </p:val>
                                        </p:tav>
                                      </p:tavLst>
                                    </p:anim>
                                    <p:anim calcmode="lin" valueType="num">
                                      <p:cBhvr>
                                        <p:cTn id="72"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099">
                                            <p:txEl>
                                              <p:pRg st="5" end="5"/>
                                            </p:txEl>
                                          </p:spTgt>
                                        </p:tgtEl>
                                        <p:attrNameLst>
                                          <p:attrName>style.visibility</p:attrName>
                                        </p:attrNameLst>
                                      </p:cBhvr>
                                      <p:to>
                                        <p:strVal val="visible"/>
                                      </p:to>
                                    </p:set>
                                    <p:animEffect transition="in" filter="wipe(down)">
                                      <p:cBhvr>
                                        <p:cTn id="77" dur="500"/>
                                        <p:tgtEl>
                                          <p:spTgt spid="4099">
                                            <p:txEl>
                                              <p:pRg st="5" end="5"/>
                                            </p:txEl>
                                          </p:spTgt>
                                        </p:tgtEl>
                                      </p:cBhvr>
                                    </p:animEffect>
                                  </p:childTnLst>
                                </p:cTn>
                              </p:par>
                              <p:par>
                                <p:cTn id="78" presetID="22" presetClass="entr" presetSubtype="4" fill="hold" grpId="1" nodeType="withEffect">
                                  <p:stCondLst>
                                    <p:cond delay="0"/>
                                  </p:stCondLst>
                                  <p:childTnLst>
                                    <p:set>
                                      <p:cBhvr>
                                        <p:cTn id="79" dur="1" fill="hold">
                                          <p:stCondLst>
                                            <p:cond delay="0"/>
                                          </p:stCondLst>
                                        </p:cTn>
                                        <p:tgtEl>
                                          <p:spTgt spid="5">
                                            <p:txEl>
                                              <p:pRg st="5" end="5"/>
                                            </p:txEl>
                                          </p:spTgt>
                                        </p:tgtEl>
                                        <p:attrNameLst>
                                          <p:attrName>style.visibility</p:attrName>
                                        </p:attrNameLst>
                                      </p:cBhvr>
                                      <p:to>
                                        <p:strVal val="visible"/>
                                      </p:to>
                                    </p:set>
                                    <p:animEffect transition="in" filter="wipe(down)">
                                      <p:cBhvr>
                                        <p:cTn id="80" dur="500"/>
                                        <p:tgtEl>
                                          <p:spTgt spid="5">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9" presetClass="entr" presetSubtype="1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0" fill="hold"/>
                                        <p:tgtEl>
                                          <p:spTgt spid="13"/>
                                        </p:tgtEl>
                                        <p:attrNameLst>
                                          <p:attrName>ppt_w</p:attrName>
                                        </p:attrNameLst>
                                      </p:cBhvr>
                                      <p:tavLst>
                                        <p:tav tm="0" fmla="#ppt_w*sin(2.5*pi*$)">
                                          <p:val>
                                            <p:fltVal val="0"/>
                                          </p:val>
                                        </p:tav>
                                        <p:tav tm="100000">
                                          <p:val>
                                            <p:fltVal val="1"/>
                                          </p:val>
                                        </p:tav>
                                      </p:tavLst>
                                    </p:anim>
                                    <p:anim calcmode="lin" valueType="num">
                                      <p:cBhvr>
                                        <p:cTn id="86"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P spid="5" grpId="1" uiExpand="1" build="p"/>
      <p:bldP spid="8" grpId="0" animBg="1"/>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1 Samuel 23:1-5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343400"/>
          </a:xfrm>
        </p:spPr>
        <p:txBody>
          <a:bodyPr>
            <a:normAutofit fontScale="62500" lnSpcReduction="20000"/>
          </a:bodyPr>
          <a:lstStyle/>
          <a:p>
            <a:pPr marL="0" indent="231775">
              <a:buNone/>
            </a:pPr>
            <a:r>
              <a:rPr lang="en-US" dirty="0" smtClean="0"/>
              <a:t>Then they told David, saying, "Look, the Philistines are fighting against </a:t>
            </a:r>
            <a:r>
              <a:rPr lang="en-US" dirty="0" err="1" smtClean="0"/>
              <a:t>Keilah</a:t>
            </a:r>
            <a:r>
              <a:rPr lang="en-US" dirty="0" smtClean="0"/>
              <a:t>, and they are robbing the threshing floors." </a:t>
            </a:r>
          </a:p>
          <a:p>
            <a:pPr marL="0" indent="231775">
              <a:buNone/>
            </a:pPr>
            <a:r>
              <a:rPr lang="en-US" dirty="0" smtClean="0"/>
              <a:t>2 Therefore David inquired of the Lord, saying, "Shall I go and attack these Philistines?“</a:t>
            </a:r>
          </a:p>
          <a:p>
            <a:pPr marL="0" indent="231775">
              <a:buNone/>
            </a:pPr>
            <a:r>
              <a:rPr lang="en-US" dirty="0" smtClean="0"/>
              <a:t>And the Lord said to David, "Go and attack the Philistines, and save </a:t>
            </a:r>
            <a:r>
              <a:rPr lang="en-US" dirty="0" err="1" smtClean="0"/>
              <a:t>Keilah</a:t>
            </a:r>
            <a:r>
              <a:rPr lang="en-US" dirty="0" smtClean="0"/>
              <a:t>." </a:t>
            </a:r>
          </a:p>
          <a:p>
            <a:pPr marL="0" indent="231775">
              <a:buNone/>
            </a:pPr>
            <a:r>
              <a:rPr lang="en-US" dirty="0" smtClean="0"/>
              <a:t>3 But David's men said to him, "Look, we are afraid here in Judah. How much more then if we go to </a:t>
            </a:r>
            <a:r>
              <a:rPr lang="en-US" dirty="0" err="1" smtClean="0"/>
              <a:t>Keilah</a:t>
            </a:r>
            <a:r>
              <a:rPr lang="en-US" dirty="0" smtClean="0"/>
              <a:t> against the armies of the Philistines?" 4 Then David inquired of the Lord once again.  And the Lord answered him and said, "Arise, go down to </a:t>
            </a:r>
            <a:r>
              <a:rPr lang="en-US" dirty="0" err="1" smtClean="0"/>
              <a:t>Keilah</a:t>
            </a:r>
            <a:r>
              <a:rPr lang="en-US" dirty="0" smtClean="0"/>
              <a:t>. For I will deliver the Philistines into your hand." 5 And David and his men went to </a:t>
            </a:r>
            <a:r>
              <a:rPr lang="en-US" dirty="0" err="1" smtClean="0"/>
              <a:t>Keilah</a:t>
            </a:r>
            <a:r>
              <a:rPr lang="en-US" dirty="0" smtClean="0"/>
              <a:t> and fought with the Philistines, struck them with a mighty blow, and took away their livestock. So David saved the inhabitants of </a:t>
            </a:r>
            <a:r>
              <a:rPr lang="en-US" dirty="0" err="1" smtClean="0"/>
              <a:t>Keilah</a:t>
            </a:r>
            <a:r>
              <a:rPr lang="en-US" dirty="0" smtClean="0"/>
              <a:t>. </a:t>
            </a:r>
          </a:p>
        </p:txBody>
      </p:sp>
      <p:sp>
        <p:nvSpPr>
          <p:cNvPr id="7" name="Text Box 5"/>
          <p:cNvSpPr txBox="1">
            <a:spLocks noChangeArrowheads="1"/>
          </p:cNvSpPr>
          <p:nvPr/>
        </p:nvSpPr>
        <p:spPr bwMode="auto">
          <a:xfrm>
            <a:off x="1371600" y="5638800"/>
            <a:ext cx="63246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These same people were willing to turn David over to Saul!</a:t>
            </a:r>
          </a:p>
        </p:txBody>
      </p:sp>
      <p:sp>
        <p:nvSpPr>
          <p:cNvPr id="8" name="Text Box 5"/>
          <p:cNvSpPr txBox="1">
            <a:spLocks noChangeArrowheads="1"/>
          </p:cNvSpPr>
          <p:nvPr/>
        </p:nvSpPr>
        <p:spPr bwMode="auto">
          <a:xfrm>
            <a:off x="1066800" y="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David’s willingness to help others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90600" y="838200"/>
            <a:ext cx="7010400" cy="914400"/>
          </a:xfrm>
        </p:spPr>
        <p:txBody>
          <a:bodyPr>
            <a:noAutofit/>
          </a:bodyPr>
          <a:lstStyle/>
          <a:p>
            <a:r>
              <a:rPr lang="en-US" sz="4800" b="1" dirty="0" smtClean="0">
                <a:solidFill>
                  <a:srgbClr val="663300"/>
                </a:solidFill>
              </a:rPr>
              <a:t>1 Chronicles 28:2-3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752600"/>
            <a:ext cx="7086600" cy="3657600"/>
          </a:xfrm>
        </p:spPr>
        <p:txBody>
          <a:bodyPr>
            <a:normAutofit/>
          </a:bodyPr>
          <a:lstStyle/>
          <a:p>
            <a:pPr marL="0" indent="231775">
              <a:buNone/>
            </a:pPr>
            <a:r>
              <a:rPr lang="en-US" dirty="0" smtClean="0"/>
              <a:t>2 Then King David rose to his feet and said, "Hear me, </a:t>
            </a:r>
            <a:r>
              <a:rPr lang="en-US" b="1" dirty="0" smtClean="0">
                <a:solidFill>
                  <a:srgbClr val="0000CC"/>
                </a:solidFill>
              </a:rPr>
              <a:t>my brethren and my people:</a:t>
            </a:r>
            <a:r>
              <a:rPr lang="en-US" dirty="0" smtClean="0"/>
              <a:t> I had it in my heart to build a house of rest for the ark of the covenant of the Lord, and for the footstool of our God, and had made preparations to build it. </a:t>
            </a:r>
          </a:p>
        </p:txBody>
      </p:sp>
      <p:sp>
        <p:nvSpPr>
          <p:cNvPr id="6" name="Text Box 5"/>
          <p:cNvSpPr txBox="1">
            <a:spLocks noChangeArrowheads="1"/>
          </p:cNvSpPr>
          <p:nvPr/>
        </p:nvSpPr>
        <p:spPr bwMode="auto">
          <a:xfrm>
            <a:off x="838200" y="0"/>
            <a:ext cx="7543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was a willing servant of his people</a:t>
            </a:r>
          </a:p>
        </p:txBody>
      </p:sp>
      <p:sp>
        <p:nvSpPr>
          <p:cNvPr id="7" name="Text Box 5"/>
          <p:cNvSpPr txBox="1">
            <a:spLocks noChangeArrowheads="1"/>
          </p:cNvSpPr>
          <p:nvPr/>
        </p:nvSpPr>
        <p:spPr bwMode="auto">
          <a:xfrm>
            <a:off x="1066800" y="5473005"/>
            <a:ext cx="6934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must remember that God has blessed us with the privilege of working with and serving His people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6705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1 Samuel 24:1-7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086600" cy="4800600"/>
          </a:xfrm>
        </p:spPr>
        <p:txBody>
          <a:bodyPr>
            <a:normAutofit fontScale="62500" lnSpcReduction="20000"/>
          </a:bodyPr>
          <a:lstStyle/>
          <a:p>
            <a:pPr marL="0" indent="231775">
              <a:buNone/>
            </a:pPr>
            <a:r>
              <a:rPr lang="en-US" dirty="0" smtClean="0"/>
              <a:t>24 Now it happened, when Saul had returned from following the Philistines, that it was told him, saying, "Take note! David is in the Wilderness of En </a:t>
            </a:r>
            <a:r>
              <a:rPr lang="en-US" dirty="0" err="1" smtClean="0"/>
              <a:t>Gedi</a:t>
            </a:r>
            <a:r>
              <a:rPr lang="en-US" dirty="0" smtClean="0"/>
              <a:t>." 2 Then Saul took three thousand chosen men from all Israel, and went to seek David and his men on the Rocks of the Wild Goats. 3 So he came to the sheepfolds by the road, where there was a cave; and Saul went in to attend to his needs. (David and his men were staying in the recesses of the cave.) </a:t>
            </a:r>
          </a:p>
          <a:p>
            <a:pPr marL="0" indent="231775">
              <a:buNone/>
            </a:pPr>
            <a:r>
              <a:rPr lang="en-US" b="1" dirty="0" smtClean="0">
                <a:solidFill>
                  <a:srgbClr val="C00000"/>
                </a:solidFill>
              </a:rPr>
              <a:t>4 Then the men of David said to him, "This is the day of which the Lord said to you, 'Behold, I will deliver your enemy into your hand, that you may do to him as it seems good to you.'" </a:t>
            </a:r>
            <a:r>
              <a:rPr lang="en-US" dirty="0" smtClean="0"/>
              <a:t>And David arose and secretly cut off a corner of Saul's robe. 5 Now it happened </a:t>
            </a:r>
            <a:r>
              <a:rPr lang="en-US" b="1" dirty="0" smtClean="0">
                <a:solidFill>
                  <a:srgbClr val="0000CC"/>
                </a:solidFill>
              </a:rPr>
              <a:t>afterward that David's heart troubled him because he had cut Saul's robe.  </a:t>
            </a:r>
            <a:r>
              <a:rPr lang="en-US" dirty="0" smtClean="0"/>
              <a:t>6 And </a:t>
            </a:r>
            <a:r>
              <a:rPr lang="en-US" b="1" dirty="0" smtClean="0">
                <a:solidFill>
                  <a:srgbClr val="0000CC"/>
                </a:solidFill>
              </a:rPr>
              <a:t>he said to his men, "The Lord forbid that I should do this thing to my master, the Lord's anointed, to stretch out my hand against him, seeing he is the anointed of the Lord." 7 So David restrained his servants with these words, and did not allow them to rise against Saul. </a:t>
            </a:r>
            <a:r>
              <a:rPr lang="en-US" dirty="0" smtClean="0"/>
              <a:t>And Saul got up from the cave and went on his way. </a:t>
            </a:r>
          </a:p>
        </p:txBody>
      </p:sp>
      <p:sp>
        <p:nvSpPr>
          <p:cNvPr id="6" name="Text Box 5"/>
          <p:cNvSpPr txBox="1">
            <a:spLocks noChangeArrowheads="1"/>
          </p:cNvSpPr>
          <p:nvPr/>
        </p:nvSpPr>
        <p:spPr bwMode="auto">
          <a:xfrm>
            <a:off x="1066800" y="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David refused to take vengeance</a:t>
            </a:r>
          </a:p>
        </p:txBody>
      </p:sp>
      <p:sp>
        <p:nvSpPr>
          <p:cNvPr id="7" name="Text Box 5"/>
          <p:cNvSpPr txBox="1">
            <a:spLocks noChangeArrowheads="1"/>
          </p:cNvSpPr>
          <p:nvPr/>
        </p:nvSpPr>
        <p:spPr bwMode="auto">
          <a:xfrm>
            <a:off x="990600" y="633478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0" y="228600"/>
            <a:ext cx="4495800" cy="1143000"/>
          </a:xfrm>
        </p:spPr>
        <p:txBody>
          <a:bodyPr>
            <a:noAutofit/>
          </a:bodyPr>
          <a:lstStyle/>
          <a:p>
            <a:pPr eaLnBrk="1" hangingPunct="1">
              <a:lnSpc>
                <a:spcPts val="5100"/>
              </a:lnSpc>
            </a:pPr>
            <a:r>
              <a:rPr lang="en-US" sz="4800" b="1" dirty="0" smtClean="0">
                <a:solidFill>
                  <a:srgbClr val="FF0000"/>
                </a:solidFill>
              </a:rPr>
              <a:t>Kings in Practice</a:t>
            </a:r>
          </a:p>
        </p:txBody>
      </p:sp>
      <p:sp>
        <p:nvSpPr>
          <p:cNvPr id="4099" name="Rectangle 3"/>
          <p:cNvSpPr>
            <a:spLocks noGrp="1" noChangeArrowheads="1"/>
          </p:cNvSpPr>
          <p:nvPr>
            <p:ph type="body" idx="1"/>
          </p:nvPr>
        </p:nvSpPr>
        <p:spPr>
          <a:xfrm>
            <a:off x="381000" y="1371600"/>
            <a:ext cx="7924800" cy="4495800"/>
          </a:xfrm>
        </p:spPr>
        <p:txBody>
          <a:bodyPr>
            <a:normAutofit fontScale="92500" lnSpcReduction="20000"/>
          </a:bodyPr>
          <a:lstStyle/>
          <a:p>
            <a:pPr>
              <a:lnSpc>
                <a:spcPct val="90000"/>
              </a:lnSpc>
            </a:pPr>
            <a:r>
              <a:rPr lang="en-US" dirty="0" smtClean="0"/>
              <a:t>Accepted disappointments in life                          from God</a:t>
            </a:r>
          </a:p>
          <a:p>
            <a:pPr>
              <a:lnSpc>
                <a:spcPct val="90000"/>
              </a:lnSpc>
            </a:pPr>
            <a:r>
              <a:rPr lang="en-US" dirty="0" smtClean="0"/>
              <a:t>Willing to help those who would do him wrong</a:t>
            </a:r>
          </a:p>
          <a:p>
            <a:pPr>
              <a:lnSpc>
                <a:spcPct val="90000"/>
              </a:lnSpc>
            </a:pPr>
            <a:r>
              <a:rPr lang="en-US" dirty="0" smtClean="0"/>
              <a:t>Felt the responsibility of causing others trouble even death!</a:t>
            </a:r>
          </a:p>
          <a:p>
            <a:pPr>
              <a:lnSpc>
                <a:spcPct val="90000"/>
              </a:lnSpc>
            </a:pPr>
            <a:r>
              <a:rPr lang="en-US" dirty="0" smtClean="0"/>
              <a:t>Lived with the burden of the mistakes he had made – but forged ahead through faith in God</a:t>
            </a:r>
          </a:p>
          <a:p>
            <a:pPr>
              <a:lnSpc>
                <a:spcPct val="90000"/>
              </a:lnSpc>
            </a:pPr>
            <a:r>
              <a:rPr lang="en-US" dirty="0" smtClean="0"/>
              <a:t>Willing to help even those who would betray him or do him wrong</a:t>
            </a:r>
          </a:p>
          <a:p>
            <a:pPr>
              <a:lnSpc>
                <a:spcPct val="90000"/>
              </a:lnSpc>
            </a:pPr>
            <a:r>
              <a:rPr lang="en-US" dirty="0" smtClean="0"/>
              <a:t>Refused to take vengeance, but left it in God’s hands.</a:t>
            </a:r>
          </a:p>
          <a:p>
            <a:pPr eaLnBrk="1" hangingPunct="1">
              <a:lnSpc>
                <a:spcPct val="90000"/>
              </a:lnSpc>
            </a:pPr>
            <a:endParaRPr lang="en-US" dirty="0" smtClean="0"/>
          </a:p>
        </p:txBody>
      </p:sp>
      <p:pic>
        <p:nvPicPr>
          <p:cNvPr id="95234" name="Picture 2" descr="https://encrypted-tbn1.gstatic.com/images?q=tbn:ANd9GcTDYiRJV9X3jKF-uJyI8LyW8XbLCt89Kn76j0fkBqKNqCVhSEUr"/>
          <p:cNvPicPr>
            <a:picLocks noChangeAspect="1" noChangeArrowheads="1"/>
          </p:cNvPicPr>
          <p:nvPr/>
        </p:nvPicPr>
        <p:blipFill>
          <a:blip r:embed="rId3" cstate="print"/>
          <a:srcRect/>
          <a:stretch>
            <a:fillRect/>
          </a:stretch>
        </p:blipFill>
        <p:spPr bwMode="auto">
          <a:xfrm>
            <a:off x="6477000" y="76200"/>
            <a:ext cx="2466975" cy="1847851"/>
          </a:xfrm>
          <a:prstGeom prst="rect">
            <a:avLst/>
          </a:prstGeom>
          <a:noFill/>
        </p:spPr>
      </p:pic>
      <p:sp>
        <p:nvSpPr>
          <p:cNvPr id="6" name="TextBox 5"/>
          <p:cNvSpPr txBox="1"/>
          <p:nvPr/>
        </p:nvSpPr>
        <p:spPr>
          <a:xfrm>
            <a:off x="6781800" y="1371600"/>
            <a:ext cx="1828800" cy="584775"/>
          </a:xfrm>
          <a:prstGeom prst="rect">
            <a:avLst/>
          </a:prstGeom>
          <a:noFill/>
        </p:spPr>
        <p:txBody>
          <a:bodyPr wrap="square" rtlCol="0">
            <a:spAutoFit/>
          </a:bodyPr>
          <a:lstStyle/>
          <a:p>
            <a:pPr algn="ctr"/>
            <a:r>
              <a:rPr lang="en-US" sz="1600" b="1" dirty="0" smtClean="0">
                <a:solidFill>
                  <a:srgbClr val="FFC000"/>
                </a:solidFill>
              </a:rPr>
              <a:t>Walking in the light of God’s word</a:t>
            </a:r>
            <a:endParaRPr lang="en-US" sz="1600" b="1" dirty="0">
              <a:solidFill>
                <a:srgbClr val="FFC000"/>
              </a:solidFill>
            </a:endParaRPr>
          </a:p>
        </p:txBody>
      </p:sp>
      <p:pic>
        <p:nvPicPr>
          <p:cNvPr id="95236" name="Picture 4" descr="https://encrypted-tbn0.gstatic.com/images?q=tbn:ANd9GcQAXmIvxjnDZKLlZWbaom-wwbV0JhWXOlGpJFzVGvCxdeuyM8hNGw"/>
          <p:cNvPicPr>
            <a:picLocks noChangeAspect="1" noChangeArrowheads="1"/>
          </p:cNvPicPr>
          <p:nvPr/>
        </p:nvPicPr>
        <p:blipFill>
          <a:blip r:embed="rId4" cstate="print"/>
          <a:srcRect/>
          <a:stretch>
            <a:fillRect/>
          </a:stretch>
        </p:blipFill>
        <p:spPr bwMode="auto">
          <a:xfrm>
            <a:off x="381000" y="0"/>
            <a:ext cx="1447800" cy="1390900"/>
          </a:xfrm>
          <a:prstGeom prst="rect">
            <a:avLst/>
          </a:prstGeom>
          <a:noFill/>
        </p:spPr>
      </p:pic>
      <p:sp>
        <p:nvSpPr>
          <p:cNvPr id="8" name="Text Box 5"/>
          <p:cNvSpPr txBox="1">
            <a:spLocks noChangeArrowheads="1"/>
          </p:cNvSpPr>
          <p:nvPr/>
        </p:nvSpPr>
        <p:spPr bwMode="auto">
          <a:xfrm>
            <a:off x="762000" y="5486400"/>
            <a:ext cx="7391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David made some mistakes,  but he practiced righteousness</a:t>
            </a:r>
            <a:endParaRPr lang="en-US" sz="3600" b="1" dirty="0">
              <a:solidFill>
                <a:srgbClr val="00B050"/>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295400"/>
            <a:ext cx="8001000" cy="4876800"/>
          </a:xfrm>
        </p:spPr>
        <p:txBody>
          <a:bodyPr>
            <a:normAutofit lnSpcReduction="10000"/>
          </a:bodyPr>
          <a:lstStyle/>
          <a:p>
            <a:pPr hangingPunct="0">
              <a:tabLst>
                <a:tab pos="628650" algn="l"/>
              </a:tabLst>
            </a:pPr>
            <a:r>
              <a:rPr lang="en-US" dirty="0" smtClean="0">
                <a:solidFill>
                  <a:srgbClr val="FFC000"/>
                </a:solidFill>
                <a:latin typeface="EraserDust" pitchFamily="34" charset="0"/>
              </a:rPr>
              <a:t>Remember God designed our families to help train us to live in His family</a:t>
            </a:r>
          </a:p>
          <a:p>
            <a:pPr hangingPunct="0">
              <a:tabLst>
                <a:tab pos="628650" algn="l"/>
              </a:tabLst>
            </a:pPr>
            <a:r>
              <a:rPr lang="en-US" dirty="0" smtClean="0">
                <a:solidFill>
                  <a:srgbClr val="FFC000"/>
                </a:solidFill>
                <a:latin typeface="EraserDust" pitchFamily="34" charset="0"/>
              </a:rPr>
              <a:t>Practice shepherding God’s family</a:t>
            </a:r>
          </a:p>
          <a:p>
            <a:pPr hangingPunct="0">
              <a:tabLst>
                <a:tab pos="628650" algn="l"/>
              </a:tabLst>
            </a:pPr>
            <a:r>
              <a:rPr lang="en-US" dirty="0" smtClean="0">
                <a:solidFill>
                  <a:srgbClr val="FFC000"/>
                </a:solidFill>
                <a:latin typeface="EraserDust" pitchFamily="34" charset="0"/>
              </a:rPr>
              <a:t>Stay humble so you will serve where needed</a:t>
            </a:r>
          </a:p>
          <a:p>
            <a:pPr hangingPunct="0">
              <a:tabLst>
                <a:tab pos="628650" algn="l"/>
              </a:tabLst>
            </a:pPr>
            <a:r>
              <a:rPr lang="en-US" dirty="0" smtClean="0">
                <a:solidFill>
                  <a:srgbClr val="FFC000"/>
                </a:solidFill>
                <a:latin typeface="EraserDust" pitchFamily="34" charset="0"/>
              </a:rPr>
              <a:t>Develop a contagious faith like David’s</a:t>
            </a:r>
          </a:p>
          <a:p>
            <a:pPr hangingPunct="0">
              <a:tabLst>
                <a:tab pos="628650" algn="l"/>
              </a:tabLst>
            </a:pPr>
            <a:r>
              <a:rPr lang="en-US" dirty="0" smtClean="0">
                <a:solidFill>
                  <a:srgbClr val="FFC000"/>
                </a:solidFill>
                <a:latin typeface="EraserDust" pitchFamily="34" charset="0"/>
              </a:rPr>
              <a:t>Deal with disappointments – accept God’s will</a:t>
            </a:r>
          </a:p>
          <a:p>
            <a:pPr hangingPunct="0">
              <a:tabLst>
                <a:tab pos="628650" algn="l"/>
              </a:tabLst>
            </a:pPr>
            <a:r>
              <a:rPr lang="en-US" dirty="0" smtClean="0">
                <a:solidFill>
                  <a:srgbClr val="FFC000"/>
                </a:solidFill>
                <a:latin typeface="EraserDust" pitchFamily="34" charset="0"/>
              </a:rPr>
              <a:t>Remember: the battles are the Lord’s</a:t>
            </a:r>
          </a:p>
          <a:p>
            <a:pPr hangingPunct="0">
              <a:tabLst>
                <a:tab pos="628650" algn="l"/>
              </a:tabLst>
            </a:pPr>
            <a:r>
              <a:rPr lang="en-US" dirty="0">
                <a:solidFill>
                  <a:srgbClr val="FFC000"/>
                </a:solidFill>
                <a:latin typeface="EraserDust" pitchFamily="34" charset="0"/>
              </a:rPr>
              <a:t>Don’t take vengeance – God is in control</a:t>
            </a:r>
          </a:p>
          <a:p>
            <a:pPr hangingPunct="0">
              <a:tabLst>
                <a:tab pos="628650" algn="l"/>
              </a:tabLst>
            </a:pPr>
            <a:r>
              <a:rPr lang="en-US" dirty="0" smtClean="0">
                <a:solidFill>
                  <a:srgbClr val="FFC000"/>
                </a:solidFill>
                <a:latin typeface="EraserDust" pitchFamily="34" charset="0"/>
              </a:rPr>
              <a:t>God wants obedience, </a:t>
            </a:r>
            <a:r>
              <a:rPr lang="en-US" smtClean="0">
                <a:solidFill>
                  <a:srgbClr val="FFC000"/>
                </a:solidFill>
                <a:latin typeface="EraserDust" pitchFamily="34" charset="0"/>
              </a:rPr>
              <a:t>not rituals</a:t>
            </a:r>
            <a:endParaRPr lang="en-US" dirty="0" smtClean="0">
              <a:solidFill>
                <a:srgbClr val="FFC000"/>
              </a:solidFill>
              <a:latin typeface="EraserDust" pitchFamily="34" charset="0"/>
            </a:endParaRPr>
          </a:p>
          <a:p>
            <a:pPr hangingPunct="0">
              <a:tabLst>
                <a:tab pos="628650" algn="l"/>
              </a:tabLst>
            </a:pPr>
            <a:endParaRPr lang="en-US" dirty="0" smtClean="0">
              <a:solidFill>
                <a:srgbClr val="FFC000"/>
              </a:solidFill>
              <a:latin typeface="EraserDust" pitchFamily="34" charset="0"/>
            </a:endParaRPr>
          </a:p>
          <a:p>
            <a:pPr hangingPunct="0">
              <a:tabLst>
                <a:tab pos="628650" algn="l"/>
              </a:tabLst>
            </a:pPr>
            <a:endParaRPr lang="en-US" dirty="0" smtClean="0"/>
          </a:p>
        </p:txBody>
      </p:sp>
    </p:spTree>
    <p:extLst>
      <p:ext uri="{BB962C8B-B14F-4D97-AF65-F5344CB8AC3E}">
        <p14:creationId xmlns:p14="http://schemas.microsoft.com/office/powerpoint/2010/main" val="267757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751201" y="3657600"/>
            <a:ext cx="3913129" cy="2819400"/>
          </a:xfrm>
        </p:spPr>
        <p:txBody>
          <a:bodyPr>
            <a:noAutofit/>
          </a:bodyPr>
          <a:lstStyle/>
          <a:p>
            <a:pPr eaLnBrk="1" hangingPunct="1"/>
            <a:r>
              <a:rPr lang="en-US" b="1" dirty="0" smtClean="0">
                <a:solidFill>
                  <a:srgbClr val="00B050"/>
                </a:solidFill>
                <a:latin typeface="Comic Sans MS" pitchFamily="66" charset="0"/>
              </a:rPr>
              <a:t>Let’s go home </a:t>
            </a:r>
            <a:r>
              <a:rPr lang="en-US" b="1" dirty="0">
                <a:solidFill>
                  <a:srgbClr val="00B050"/>
                </a:solidFill>
                <a:latin typeface="Comic Sans MS" pitchFamily="66" charset="0"/>
              </a:rPr>
              <a:t>&amp;</a:t>
            </a:r>
            <a:r>
              <a:rPr lang="en-US" b="1" dirty="0" smtClean="0">
                <a:solidFill>
                  <a:srgbClr val="00B050"/>
                </a:solidFill>
                <a:latin typeface="Comic Sans MS" pitchFamily="66" charset="0"/>
              </a:rPr>
              <a:t> practice living </a:t>
            </a:r>
            <a:r>
              <a:rPr lang="en-US" b="1" smtClean="0">
                <a:solidFill>
                  <a:srgbClr val="00B050"/>
                </a:solidFill>
                <a:latin typeface="Comic Sans MS" pitchFamily="66" charset="0"/>
              </a:rPr>
              <a:t>in God’s family now!</a:t>
            </a:r>
            <a:endParaRPr lang="en-US" b="1" dirty="0" smtClean="0">
              <a:solidFill>
                <a:srgbClr val="00B050"/>
              </a:solidFill>
              <a:latin typeface="Comic Sans MS" pitchFamily="66" charset="0"/>
            </a:endParaRPr>
          </a:p>
        </p:txBody>
      </p:sp>
      <p:sp>
        <p:nvSpPr>
          <p:cNvPr id="2052" name="Rectangle 3"/>
          <p:cNvSpPr>
            <a:spLocks noGrp="1" noChangeArrowheads="1"/>
          </p:cNvSpPr>
          <p:nvPr>
            <p:ph type="subTitle" idx="1"/>
          </p:nvPr>
        </p:nvSpPr>
        <p:spPr>
          <a:xfrm>
            <a:off x="137708" y="228600"/>
            <a:ext cx="4205692" cy="2421938"/>
          </a:xfrm>
        </p:spPr>
        <p:txBody>
          <a:bodyPr>
            <a:noAutofit/>
          </a:bodyPr>
          <a:lstStyle/>
          <a:p>
            <a:pPr eaLnBrk="1" hangingPunct="1"/>
            <a:r>
              <a:rPr lang="en-US" sz="5400" b="1" dirty="0" smtClean="0">
                <a:solidFill>
                  <a:srgbClr val="FF0000"/>
                </a:solidFill>
                <a:latin typeface="Comic Sans MS" pitchFamily="66" charset="0"/>
              </a:rPr>
              <a:t>We hope to be kings for our God</a:t>
            </a:r>
          </a:p>
        </p:txBody>
      </p:sp>
      <p:pic>
        <p:nvPicPr>
          <p:cNvPr id="1030" name="Picture 6" descr="http://raykliu.files.wordpress.com/2012/01/heavenly-thron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8" y="228600"/>
            <a:ext cx="4423933" cy="2859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335.photobucket.com/albums/m458/benmvp/BenMVP/fruit-of-the-spirit-t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88201"/>
            <a:ext cx="3619340" cy="365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63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uthmattersblog.files.wordpress.com/2012/12/kjvpsalm23.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47" b="32163"/>
          <a:stretch/>
        </p:blipFill>
        <p:spPr bwMode="auto">
          <a:xfrm>
            <a:off x="1066800" y="1066800"/>
            <a:ext cx="6858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0" y="7620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0000"/>
                </a:solidFill>
              </a:rPr>
              <a:t>At least I’m not using a 1611 KJV !</a:t>
            </a:r>
          </a:p>
        </p:txBody>
      </p:sp>
    </p:spTree>
    <p:extLst>
      <p:ext uri="{BB962C8B-B14F-4D97-AF65-F5344CB8AC3E}">
        <p14:creationId xmlns:p14="http://schemas.microsoft.com/office/powerpoint/2010/main" val="32187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6781800" cy="1143000"/>
          </a:xfrm>
        </p:spPr>
        <p:txBody>
          <a:bodyPr>
            <a:noAutofit/>
          </a:bodyPr>
          <a:lstStyle/>
          <a:p>
            <a:pPr eaLnBrk="1" hangingPunct="1"/>
            <a:r>
              <a:rPr lang="en-US" sz="5400" b="1" dirty="0" smtClean="0">
                <a:solidFill>
                  <a:srgbClr val="FF0000"/>
                </a:solidFill>
              </a:rPr>
              <a:t>Our Goal this week…</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You already know the stories</a:t>
            </a:r>
            <a:endParaRPr lang="en-US" sz="4000" b="1" dirty="0">
              <a:solidFill>
                <a:srgbClr val="00B050"/>
              </a:solidFill>
              <a:latin typeface="Comic Sans MS" pitchFamily="66" charset="0"/>
            </a:endParaRPr>
          </a:p>
        </p:txBody>
      </p:sp>
      <p:pic>
        <p:nvPicPr>
          <p:cNvPr id="3076" name="Picture 4" descr="https://encrypted-tbn0.gstatic.com/images?q=tbn:ANd9GcQTlfqSYZT6RFIfTBHg4212wzqhw4zQ5NIdH0vUMLkE1A0M6xSM8A"/>
          <p:cNvPicPr>
            <a:picLocks noChangeAspect="1" noChangeArrowheads="1"/>
          </p:cNvPicPr>
          <p:nvPr/>
        </p:nvPicPr>
        <p:blipFill>
          <a:blip r:embed="rId3" cstate="print"/>
          <a:srcRect/>
          <a:stretch>
            <a:fillRect/>
          </a:stretch>
        </p:blipFill>
        <p:spPr bwMode="auto">
          <a:xfrm flipH="1">
            <a:off x="3962400" y="1143000"/>
            <a:ext cx="5006375" cy="3810000"/>
          </a:xfrm>
          <a:prstGeom prst="rect">
            <a:avLst/>
          </a:prstGeom>
          <a:noFill/>
        </p:spPr>
      </p:pic>
      <p:sp>
        <p:nvSpPr>
          <p:cNvPr id="8" name="Text Box 5"/>
          <p:cNvSpPr txBox="1">
            <a:spLocks noChangeArrowheads="1"/>
          </p:cNvSpPr>
          <p:nvPr/>
        </p:nvSpPr>
        <p:spPr bwMode="auto">
          <a:xfrm>
            <a:off x="457200" y="1371600"/>
            <a:ext cx="3505200" cy="3785652"/>
          </a:xfrm>
          <a:prstGeom prst="rect">
            <a:avLst/>
          </a:prstGeom>
          <a:noFill/>
          <a:ln w="9525">
            <a:noFill/>
            <a:miter lim="800000"/>
            <a:headEnd/>
            <a:tailEnd/>
          </a:ln>
        </p:spPr>
        <p:txBody>
          <a:bodyPr wrap="square">
            <a:spAutoFit/>
          </a:bodyPr>
          <a:lstStyle/>
          <a:p>
            <a:pPr algn="ctr">
              <a:spcBef>
                <a:spcPct val="50000"/>
              </a:spcBef>
            </a:pPr>
            <a:r>
              <a:rPr lang="en-US" sz="4800" b="1" dirty="0" smtClean="0">
                <a:solidFill>
                  <a:srgbClr val="0000CC"/>
                </a:solidFill>
                <a:latin typeface="Comic Sans MS" pitchFamily="66" charset="0"/>
              </a:rPr>
              <a:t>Focus on the Lessons from David &amp; Solomon</a:t>
            </a:r>
            <a:endParaRPr lang="en-US" sz="4800" b="1" dirty="0">
              <a:solidFill>
                <a:srgbClr val="0000CC"/>
              </a:solidFill>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www.artbible.net/1T/1sa1601_David_king/source/19%20TISSOT%20JESSE%20PRESENTS%20HIS%20SON%20TO%20SAMUEL.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Rectangle 3"/>
          <p:cNvSpPr txBox="1">
            <a:spLocks noChangeArrowheads="1"/>
          </p:cNvSpPr>
          <p:nvPr/>
        </p:nvSpPr>
        <p:spPr>
          <a:xfrm>
            <a:off x="228600" y="152400"/>
            <a:ext cx="5867400" cy="1066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00CC"/>
                </a:solidFill>
                <a:effectLst/>
                <a:uLnTx/>
                <a:uFillTx/>
                <a:latin typeface="Comic Sans MS" pitchFamily="66" charset="0"/>
                <a:ea typeface="+mn-ea"/>
                <a:cs typeface="+mn-cs"/>
              </a:rPr>
              <a:t>God made sure David grew up in the right family!</a:t>
            </a:r>
          </a:p>
        </p:txBody>
      </p:sp>
      <p:sp>
        <p:nvSpPr>
          <p:cNvPr id="7" name="Rectangle 3"/>
          <p:cNvSpPr txBox="1">
            <a:spLocks noChangeArrowheads="1"/>
          </p:cNvSpPr>
          <p:nvPr/>
        </p:nvSpPr>
        <p:spPr>
          <a:xfrm>
            <a:off x="5105400" y="5623719"/>
            <a:ext cx="3886200" cy="1066800"/>
          </a:xfrm>
          <a:prstGeom prst="rect">
            <a:avLst/>
          </a:prstGeom>
          <a:solidFill>
            <a:schemeClr val="bg1">
              <a:lumMod val="75000"/>
            </a:schemeClr>
          </a:solidFill>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C00000"/>
                </a:solidFill>
                <a:effectLst/>
                <a:uLnTx/>
                <a:uFillTx/>
                <a:latin typeface="Comic Sans MS" pitchFamily="66" charset="0"/>
                <a:ea typeface="+mn-ea"/>
                <a:cs typeface="+mn-cs"/>
              </a:rPr>
              <a:t>He has us in </a:t>
            </a:r>
            <a:r>
              <a:rPr kumimoji="0" lang="en-US" sz="3200" b="1" i="0" u="none" strike="noStrike" kern="1200" cap="none" spc="0" normalizeH="0" baseline="0" noProof="0" smtClean="0">
                <a:ln>
                  <a:noFill/>
                </a:ln>
                <a:solidFill>
                  <a:srgbClr val="C00000"/>
                </a:solidFill>
                <a:effectLst/>
                <a:uLnTx/>
                <a:uFillTx/>
                <a:latin typeface="Comic Sans MS" pitchFamily="66" charset="0"/>
                <a:ea typeface="+mn-ea"/>
                <a:cs typeface="+mn-cs"/>
              </a:rPr>
              <a:t>the right families </a:t>
            </a:r>
            <a:r>
              <a:rPr kumimoji="0" lang="en-US" sz="3200" b="1" i="0" u="none" strike="noStrike" kern="1200" cap="none" spc="0" normalizeH="0" baseline="0" noProof="0" dirty="0" smtClean="0">
                <a:ln>
                  <a:noFill/>
                </a:ln>
                <a:solidFill>
                  <a:srgbClr val="C00000"/>
                </a:solidFill>
                <a:effectLst/>
                <a:uLnTx/>
                <a:uFillTx/>
                <a:latin typeface="Comic Sans MS" pitchFamily="66" charset="0"/>
                <a:ea typeface="+mn-ea"/>
                <a:cs typeface="+mn-cs"/>
              </a:rPr>
              <a:t>too!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152400" y="0"/>
            <a:ext cx="8915400" cy="6858000"/>
          </a:xfrm>
          <a:prstGeom prst="rect">
            <a:avLst/>
          </a:prstGeom>
          <a:noFill/>
          <a:ln w="9525">
            <a:noFill/>
            <a:miter lim="800000"/>
            <a:headEnd/>
            <a:tailEnd/>
          </a:ln>
        </p:spPr>
      </p:pic>
      <p:sp>
        <p:nvSpPr>
          <p:cNvPr id="6" name="TextBox 5"/>
          <p:cNvSpPr txBox="1"/>
          <p:nvPr/>
        </p:nvSpPr>
        <p:spPr>
          <a:xfrm>
            <a:off x="6705600" y="2514600"/>
            <a:ext cx="1981200" cy="584775"/>
          </a:xfrm>
          <a:prstGeom prst="rect">
            <a:avLst/>
          </a:prstGeom>
          <a:noFill/>
        </p:spPr>
        <p:txBody>
          <a:bodyPr wrap="square" rtlCol="0">
            <a:spAutoFit/>
          </a:bodyPr>
          <a:lstStyle/>
          <a:p>
            <a:r>
              <a:rPr lang="en-US" sz="1600" b="1" dirty="0" smtClean="0">
                <a:solidFill>
                  <a:srgbClr val="0000CC"/>
                </a:solidFill>
              </a:rPr>
              <a:t>Maybe same woman as David’s Mom</a:t>
            </a:r>
            <a:endParaRPr lang="en-US" sz="1600" b="1" dirty="0">
              <a:solidFill>
                <a:srgbClr val="0000CC"/>
              </a:solidFill>
            </a:endParaRPr>
          </a:p>
        </p:txBody>
      </p:sp>
      <p:sp>
        <p:nvSpPr>
          <p:cNvPr id="7" name="Bent Arrow 6"/>
          <p:cNvSpPr/>
          <p:nvPr/>
        </p:nvSpPr>
        <p:spPr>
          <a:xfrm rot="5400000" flipV="1">
            <a:off x="6286500" y="2705100"/>
            <a:ext cx="381000" cy="4572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8001000" y="3810000"/>
            <a:ext cx="914400" cy="276999"/>
          </a:xfrm>
          <a:prstGeom prst="rect">
            <a:avLst/>
          </a:prstGeom>
          <a:noFill/>
        </p:spPr>
        <p:txBody>
          <a:bodyPr wrap="square" rtlCol="0">
            <a:spAutoFit/>
          </a:bodyPr>
          <a:lstStyle/>
          <a:p>
            <a:r>
              <a:rPr lang="en-US" sz="1200" b="1" dirty="0" smtClean="0"/>
              <a:t>(or </a:t>
            </a:r>
            <a:r>
              <a:rPr lang="en-US" sz="1200" b="1" dirty="0" err="1" smtClean="0"/>
              <a:t>Jether</a:t>
            </a:r>
            <a:r>
              <a:rPr lang="en-US" sz="1200" b="1" dirty="0" smtClean="0"/>
              <a:t>)</a:t>
            </a:r>
            <a:endParaRPr lang="en-US" sz="1200" b="1" dirty="0"/>
          </a:p>
        </p:txBody>
      </p:sp>
      <p:sp>
        <p:nvSpPr>
          <p:cNvPr id="10" name="Rectangle 9"/>
          <p:cNvSpPr/>
          <p:nvPr/>
        </p:nvSpPr>
        <p:spPr>
          <a:xfrm>
            <a:off x="685800" y="5334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p:cNvSpPr txBox="1">
            <a:spLocks noChangeArrowheads="1"/>
          </p:cNvSpPr>
          <p:nvPr/>
        </p:nvSpPr>
        <p:spPr>
          <a:xfrm>
            <a:off x="381000" y="609600"/>
            <a:ext cx="2057400" cy="838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lang="en-US" b="1" dirty="0" smtClean="0">
                <a:solidFill>
                  <a:srgbClr val="00B050"/>
                </a:solidFill>
                <a:latin typeface="Comic Sans MS" pitchFamily="66" charset="0"/>
              </a:rPr>
              <a:t>David understood God’s diversity</a:t>
            </a:r>
            <a:endParaRPr kumimoji="0" lang="en-US" b="1" i="0" u="none" strike="noStrike" kern="1200" cap="none" spc="0" normalizeH="0" baseline="0" noProof="0" dirty="0" smtClean="0">
              <a:ln>
                <a:noFill/>
              </a:ln>
              <a:solidFill>
                <a:srgbClr val="00B050"/>
              </a:solidFill>
              <a:effectLst/>
              <a:uLnTx/>
              <a:uFillTx/>
              <a:latin typeface="Comic Sans MS" pitchFamily="66" charset="0"/>
              <a:ea typeface="+mn-ea"/>
              <a:cs typeface="+mn-cs"/>
            </a:endParaRPr>
          </a:p>
        </p:txBody>
      </p:sp>
      <p:sp>
        <p:nvSpPr>
          <p:cNvPr id="12" name="Rectangle 3"/>
          <p:cNvSpPr txBox="1">
            <a:spLocks noChangeArrowheads="1"/>
          </p:cNvSpPr>
          <p:nvPr/>
        </p:nvSpPr>
        <p:spPr>
          <a:xfrm>
            <a:off x="228600" y="2971800"/>
            <a:ext cx="3048000" cy="609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rgbClr val="00B050"/>
                </a:solidFill>
                <a:effectLst/>
                <a:uLnTx/>
                <a:uFillTx/>
                <a:latin typeface="Comic Sans MS" pitchFamily="66" charset="0"/>
                <a:ea typeface="+mn-ea"/>
                <a:cs typeface="+mn-cs"/>
              </a:rPr>
              <a:t>7 older</a:t>
            </a:r>
            <a:r>
              <a:rPr kumimoji="0" lang="en-US" b="1" i="0" u="none" strike="noStrike" kern="1200" cap="none" spc="0" normalizeH="0" noProof="0" dirty="0" smtClean="0">
                <a:ln>
                  <a:noFill/>
                </a:ln>
                <a:solidFill>
                  <a:srgbClr val="00B050"/>
                </a:solidFill>
                <a:effectLst/>
                <a:uLnTx/>
                <a:uFillTx/>
                <a:latin typeface="Comic Sans MS" pitchFamily="66" charset="0"/>
                <a:ea typeface="+mn-ea"/>
                <a:cs typeface="+mn-cs"/>
              </a:rPr>
              <a:t> brothers taught David humility &amp; patience</a:t>
            </a:r>
            <a:endParaRPr kumimoji="0" lang="en-US" b="1" i="0" u="none" strike="noStrike" kern="1200" cap="none" spc="0" normalizeH="0" baseline="0" noProof="0" dirty="0" smtClean="0">
              <a:ln>
                <a:noFill/>
              </a:ln>
              <a:solidFill>
                <a:srgbClr val="00B050"/>
              </a:solidFill>
              <a:effectLst/>
              <a:uLnTx/>
              <a:uFillTx/>
              <a:latin typeface="Comic Sans MS" pitchFamily="66" charset="0"/>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3259</TotalTime>
  <Words>6247</Words>
  <Application>Microsoft Office PowerPoint</Application>
  <PresentationFormat>On-screen Show (4:3)</PresentationFormat>
  <Paragraphs>323</Paragraphs>
  <Slides>57</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Chasm</vt:lpstr>
      <vt:lpstr>Comic Sans MS</vt:lpstr>
      <vt:lpstr>EraserDust</vt:lpstr>
      <vt:lpstr>Times New Roman</vt:lpstr>
      <vt:lpstr>Wingdings</vt:lpstr>
      <vt:lpstr>Office Theme</vt:lpstr>
      <vt:lpstr>Class 1:      God Prepares David to be King</vt:lpstr>
      <vt:lpstr>www.livoniatapes.com</vt:lpstr>
      <vt:lpstr>PowerPoint Presentation</vt:lpstr>
      <vt:lpstr>PowerPoint Presentation</vt:lpstr>
      <vt:lpstr>PowerPoint Presentation</vt:lpstr>
      <vt:lpstr>PowerPoint Presentation</vt:lpstr>
      <vt:lpstr>Our Goal this week…</vt:lpstr>
      <vt:lpstr>PowerPoint Presentation</vt:lpstr>
      <vt:lpstr>PowerPoint Presentation</vt:lpstr>
      <vt:lpstr>1 Samuel 16:7-13</vt:lpstr>
      <vt:lpstr>1 Samuel 17:26-30</vt:lpstr>
      <vt:lpstr>1 Samuel 25:42-44</vt:lpstr>
      <vt:lpstr>God uses families to teach us major lessons about living in His family</vt:lpstr>
      <vt:lpstr>Kings in Practice</vt:lpstr>
      <vt:lpstr>PowerPoint Presentation</vt:lpstr>
      <vt:lpstr>1 Samuel 16:11</vt:lpstr>
      <vt:lpstr>Psalm 78:70-72</vt:lpstr>
      <vt:lpstr>PowerPoint Presentation</vt:lpstr>
      <vt:lpstr>Acts 13:22</vt:lpstr>
      <vt:lpstr>Life lessons learned on the job</vt:lpstr>
      <vt:lpstr>1 Samuel 15:20-23</vt:lpstr>
      <vt:lpstr>1 Samuel 17:17-25</vt:lpstr>
      <vt:lpstr>2 Samuel 5:23-25</vt:lpstr>
      <vt:lpstr>PowerPoint Presentation</vt:lpstr>
      <vt:lpstr>True shepherds lead by example!</vt:lpstr>
      <vt:lpstr>Kings in Practice</vt:lpstr>
      <vt:lpstr>PowerPoint Presentation</vt:lpstr>
      <vt:lpstr>1 Samuel 17:31-37</vt:lpstr>
      <vt:lpstr>Psalm 34:7</vt:lpstr>
      <vt:lpstr>The Battle is the Lord’s</vt:lpstr>
      <vt:lpstr>1 Samuel 17:45-50</vt:lpstr>
      <vt:lpstr>David’s Faith &amp; Enthusiasm were contagious</vt:lpstr>
      <vt:lpstr>1 Samuel 19:9-16</vt:lpstr>
      <vt:lpstr>1 Samuel 24:4-7</vt:lpstr>
      <vt:lpstr>1 Samuel 26:7-12</vt:lpstr>
      <vt:lpstr>Everything is God’s. We only need         to do our part!</vt:lpstr>
      <vt:lpstr>2</vt:lpstr>
      <vt:lpstr>1 Samuel 18:20-24</vt:lpstr>
      <vt:lpstr>1 Samuel 19:1-8</vt:lpstr>
      <vt:lpstr>1 Samuel 18:1-4</vt:lpstr>
      <vt:lpstr>1 Samuel 18:5-9</vt:lpstr>
      <vt:lpstr>Kings in Practice</vt:lpstr>
      <vt:lpstr>Dealing with Disappointments in Life</vt:lpstr>
      <vt:lpstr>1 Samuel 20:28-34</vt:lpstr>
      <vt:lpstr>1 Samuel 20:35-42</vt:lpstr>
      <vt:lpstr>1 Samuel 21:1-3, 7</vt:lpstr>
      <vt:lpstr>1 Samuel 22:9-19</vt:lpstr>
      <vt:lpstr>1 Samuel 22:9-19</vt:lpstr>
      <vt:lpstr>Matthew 12:1-8</vt:lpstr>
      <vt:lpstr>How would you have ranked these laws?</vt:lpstr>
      <vt:lpstr>1 Samuel 23:1-5</vt:lpstr>
      <vt:lpstr>1 Chronicles 28:2-3</vt:lpstr>
      <vt:lpstr>1 Samuel 24:1-7</vt:lpstr>
      <vt:lpstr>Kings in Practice</vt:lpstr>
      <vt:lpstr>Lessons from Today </vt:lpstr>
      <vt:lpstr>Let’s go home &amp; practice living in God’s family now!</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115</cp:revision>
  <dcterms:created xsi:type="dcterms:W3CDTF">2010-08-16T17:29:37Z</dcterms:created>
  <dcterms:modified xsi:type="dcterms:W3CDTF">2013-05-09T00:33:58Z</dcterms:modified>
</cp:coreProperties>
</file>