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0" r:id="rId2"/>
    <p:sldId id="390" r:id="rId3"/>
    <p:sldId id="387" r:id="rId4"/>
    <p:sldId id="388" r:id="rId5"/>
    <p:sldId id="389" r:id="rId6"/>
    <p:sldId id="386" r:id="rId7"/>
    <p:sldId id="335" r:id="rId8"/>
    <p:sldId id="321" r:id="rId9"/>
    <p:sldId id="336" r:id="rId10"/>
    <p:sldId id="355" r:id="rId11"/>
    <p:sldId id="385" r:id="rId12"/>
    <p:sldId id="346" r:id="rId13"/>
    <p:sldId id="344" r:id="rId14"/>
    <p:sldId id="337" r:id="rId15"/>
    <p:sldId id="347" r:id="rId16"/>
    <p:sldId id="349" r:id="rId17"/>
    <p:sldId id="333" r:id="rId18"/>
    <p:sldId id="340" r:id="rId19"/>
    <p:sldId id="339" r:id="rId20"/>
    <p:sldId id="342" r:id="rId21"/>
    <p:sldId id="350" r:id="rId22"/>
    <p:sldId id="338" r:id="rId23"/>
    <p:sldId id="343" r:id="rId24"/>
    <p:sldId id="341" r:id="rId25"/>
    <p:sldId id="282" r:id="rId26"/>
    <p:sldId id="372" r:id="rId27"/>
    <p:sldId id="370" r:id="rId28"/>
    <p:sldId id="352" r:id="rId29"/>
    <p:sldId id="283" r:id="rId30"/>
    <p:sldId id="353" r:id="rId31"/>
    <p:sldId id="351" r:id="rId32"/>
    <p:sldId id="354" r:id="rId33"/>
    <p:sldId id="380" r:id="rId34"/>
    <p:sldId id="356" r:id="rId35"/>
    <p:sldId id="358" r:id="rId36"/>
    <p:sldId id="373" r:id="rId37"/>
    <p:sldId id="359" r:id="rId38"/>
    <p:sldId id="364" r:id="rId39"/>
    <p:sldId id="365" r:id="rId40"/>
    <p:sldId id="381" r:id="rId41"/>
    <p:sldId id="382" r:id="rId42"/>
    <p:sldId id="285" r:id="rId43"/>
    <p:sldId id="379" r:id="rId44"/>
    <p:sldId id="383" r:id="rId45"/>
    <p:sldId id="378" r:id="rId46"/>
    <p:sldId id="371" r:id="rId47"/>
    <p:sldId id="366" r:id="rId48"/>
    <p:sldId id="330" r:id="rId49"/>
    <p:sldId id="331" r:id="rId50"/>
    <p:sldId id="322" r:id="rId51"/>
    <p:sldId id="323" r:id="rId52"/>
    <p:sldId id="289" r:id="rId53"/>
    <p:sldId id="368" r:id="rId54"/>
    <p:sldId id="384" r:id="rId55"/>
    <p:sldId id="29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148695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294730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6365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77431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26594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35512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25234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36852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24162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386731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192399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6102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306958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076667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110468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556877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54588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57594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838577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306668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301927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372307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964929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3150299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386706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3491392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1025557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2060696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2354240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73358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997273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2698017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51</a:t>
            </a:fld>
            <a:endParaRPr lang="en-US"/>
          </a:p>
        </p:txBody>
      </p:sp>
    </p:spTree>
    <p:extLst>
      <p:ext uri="{BB962C8B-B14F-4D97-AF65-F5344CB8AC3E}">
        <p14:creationId xmlns:p14="http://schemas.microsoft.com/office/powerpoint/2010/main" val="238017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190274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4263808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592435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54</a:t>
            </a:fld>
            <a:endParaRPr lang="en-US"/>
          </a:p>
        </p:txBody>
      </p:sp>
    </p:spTree>
    <p:extLst>
      <p:ext uri="{BB962C8B-B14F-4D97-AF65-F5344CB8AC3E}">
        <p14:creationId xmlns:p14="http://schemas.microsoft.com/office/powerpoint/2010/main" val="3186744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25384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34254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8415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91057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54123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2686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5/6/2013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7.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0" y="4572000"/>
            <a:ext cx="4267200" cy="2286000"/>
          </a:xfrm>
        </p:spPr>
        <p:txBody>
          <a:bodyPr>
            <a:normAutofit/>
          </a:bodyPr>
          <a:lstStyle/>
          <a:p>
            <a:pPr eaLnBrk="1" hangingPunct="1"/>
            <a:r>
              <a:rPr lang="en-US" sz="4000" b="1" dirty="0" smtClean="0">
                <a:solidFill>
                  <a:srgbClr val="7030A0"/>
                </a:solidFill>
                <a:latin typeface="Comic Sans MS" pitchFamily="66" charset="0"/>
              </a:rPr>
              <a:t>Class 2:     </a:t>
            </a:r>
            <a:r>
              <a:rPr lang="en-US" sz="4000" b="1" dirty="0" smtClean="0">
                <a:solidFill>
                  <a:srgbClr val="0000CC"/>
                </a:solidFill>
                <a:latin typeface="Comic Sans MS" pitchFamily="66" charset="0"/>
              </a:rPr>
              <a:t>Even Kings  make Mistakes</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3622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0480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43250" y="29718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76200"/>
            <a:ext cx="2057400" cy="2590800"/>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R_ld48hoWMXLBdpcTEFZcbSzT3tNQAqcOKrrZ7ADRga7l0Kofo"/>
          <p:cNvPicPr>
            <a:picLocks noChangeAspect="1" noChangeArrowheads="1"/>
          </p:cNvPicPr>
          <p:nvPr/>
        </p:nvPicPr>
        <p:blipFill>
          <a:blip r:embed="rId2" cstate="print"/>
          <a:srcRect/>
          <a:stretch>
            <a:fillRect/>
          </a:stretch>
        </p:blipFill>
        <p:spPr bwMode="auto">
          <a:xfrm flipH="1">
            <a:off x="4724400" y="152400"/>
            <a:ext cx="4419600" cy="3519311"/>
          </a:xfrm>
          <a:prstGeom prst="rect">
            <a:avLst/>
          </a:prstGeom>
          <a:noFill/>
        </p:spPr>
      </p:pic>
      <p:pic>
        <p:nvPicPr>
          <p:cNvPr id="1028" name="Picture 4" descr="https://encrypted-tbn3.gstatic.com/images?q=tbn:ANd9GcSA1SdohSqwCVyiCtDYur0jKGywGr8VpVFXLift6bKLER_LhqykMg"/>
          <p:cNvPicPr>
            <a:picLocks noChangeAspect="1" noChangeArrowheads="1"/>
          </p:cNvPicPr>
          <p:nvPr/>
        </p:nvPicPr>
        <p:blipFill>
          <a:blip r:embed="rId3" cstate="print"/>
          <a:srcRect/>
          <a:stretch>
            <a:fillRect/>
          </a:stretch>
        </p:blipFill>
        <p:spPr bwMode="auto">
          <a:xfrm>
            <a:off x="990600" y="762000"/>
            <a:ext cx="3200400" cy="3012143"/>
          </a:xfrm>
          <a:prstGeom prst="rect">
            <a:avLst/>
          </a:prstGeom>
          <a:noFill/>
        </p:spPr>
      </p:pic>
      <p:sp>
        <p:nvSpPr>
          <p:cNvPr id="2" name="Title 1"/>
          <p:cNvSpPr>
            <a:spLocks noGrp="1"/>
          </p:cNvSpPr>
          <p:nvPr>
            <p:ph type="title"/>
          </p:nvPr>
        </p:nvSpPr>
        <p:spPr>
          <a:xfrm>
            <a:off x="0" y="0"/>
            <a:ext cx="6019800" cy="1630362"/>
          </a:xfrm>
        </p:spPr>
        <p:txBody>
          <a:bodyPr/>
          <a:lstStyle/>
          <a:p>
            <a:r>
              <a:rPr lang="en-US" b="1" dirty="0" smtClean="0">
                <a:solidFill>
                  <a:srgbClr val="FF0000"/>
                </a:solidFill>
              </a:rPr>
              <a:t>We all make mistakes….</a:t>
            </a:r>
            <a:endParaRPr lang="en-US" b="1" dirty="0">
              <a:solidFill>
                <a:srgbClr val="FF0000"/>
              </a:solidFill>
            </a:endParaRPr>
          </a:p>
        </p:txBody>
      </p:sp>
      <p:sp>
        <p:nvSpPr>
          <p:cNvPr id="6" name="Rectangle 5"/>
          <p:cNvSpPr/>
          <p:nvPr/>
        </p:nvSpPr>
        <p:spPr>
          <a:xfrm>
            <a:off x="3962400" y="3886200"/>
            <a:ext cx="5181600" cy="2800767"/>
          </a:xfrm>
          <a:prstGeom prst="rect">
            <a:avLst/>
          </a:prstGeom>
        </p:spPr>
        <p:txBody>
          <a:bodyPr wrap="square">
            <a:spAutoFit/>
          </a:bodyPr>
          <a:lstStyle/>
          <a:p>
            <a:pPr algn="ctr"/>
            <a:r>
              <a:rPr lang="en-US" sz="4400" b="1" dirty="0" smtClean="0">
                <a:solidFill>
                  <a:srgbClr val="00B050"/>
                </a:solidFill>
                <a:latin typeface="Comic Sans MS" pitchFamily="66" charset="0"/>
              </a:rPr>
              <a:t>God is looking at how we react to the mistakes of others!</a:t>
            </a:r>
            <a:endParaRPr lang="en-US" sz="4400" dirty="0">
              <a:solidFill>
                <a:srgbClr val="00B050"/>
              </a:solidFill>
            </a:endParaRPr>
          </a:p>
        </p:txBody>
      </p:sp>
      <p:pic>
        <p:nvPicPr>
          <p:cNvPr id="1030" name="Picture 6" descr="https://encrypted-tbn0.gstatic.com/images?q=tbn:ANd9GcSiJR0G5OHAb8XngcllzDFQ2ededY16iEDJg5U68fqV1zil6jTw"/>
          <p:cNvPicPr>
            <a:picLocks noChangeAspect="1" noChangeArrowheads="1"/>
          </p:cNvPicPr>
          <p:nvPr/>
        </p:nvPicPr>
        <p:blipFill>
          <a:blip r:embed="rId4" cstate="print"/>
          <a:srcRect/>
          <a:stretch>
            <a:fillRect/>
          </a:stretch>
        </p:blipFill>
        <p:spPr bwMode="auto">
          <a:xfrm>
            <a:off x="228600" y="4114800"/>
            <a:ext cx="3778768"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EWmaXIkpYI/TzmdAr7Bo2I/AAAAAAAAAVs/XF2iEnEYrSI/s400/couple-argu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290" y="293688"/>
            <a:ext cx="3680836" cy="29829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46038"/>
            <a:ext cx="5334000" cy="3230562"/>
          </a:xfrm>
        </p:spPr>
        <p:txBody>
          <a:bodyPr>
            <a:normAutofit fontScale="90000"/>
          </a:bodyPr>
          <a:lstStyle/>
          <a:p>
            <a:r>
              <a:rPr lang="en-US" b="1" dirty="0" smtClean="0">
                <a:solidFill>
                  <a:srgbClr val="FF0000"/>
                </a:solidFill>
                <a:latin typeface="Comic Sans MS" panose="030F0702030302020204" pitchFamily="66" charset="0"/>
              </a:rPr>
              <a:t>Our young people are watching how we respond to ecclesial &amp; family conflicts!</a:t>
            </a:r>
            <a:endParaRPr lang="en-US" b="1" dirty="0">
              <a:solidFill>
                <a:srgbClr val="FF0000"/>
              </a:solidFill>
              <a:latin typeface="Comic Sans MS" panose="030F0702030302020204" pitchFamily="66" charset="0"/>
            </a:endParaRPr>
          </a:p>
        </p:txBody>
      </p:sp>
      <p:pic>
        <p:nvPicPr>
          <p:cNvPr id="1028" name="Picture 4" descr="http://www.michaelsampson.net/blogimages/20110603ar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1472"/>
            <a:ext cx="4114800" cy="33731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876800" y="4191000"/>
            <a:ext cx="4267200" cy="17256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050"/>
                </a:solidFill>
                <a:latin typeface="Comic Sans MS" panose="030F0702030302020204" pitchFamily="66" charset="0"/>
              </a:rPr>
              <a:t>Angels are watching too!</a:t>
            </a:r>
            <a:endParaRPr lang="en-US"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4629201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685800"/>
            <a:ext cx="4495800" cy="914400"/>
          </a:xfrm>
        </p:spPr>
        <p:txBody>
          <a:bodyPr>
            <a:noAutofit/>
          </a:bodyPr>
          <a:lstStyle/>
          <a:p>
            <a:r>
              <a:rPr lang="en-US" sz="4800" b="1" dirty="0" smtClean="0">
                <a:solidFill>
                  <a:srgbClr val="663300"/>
                </a:solidFill>
              </a:rPr>
              <a:t>Luke 6:35-36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524000"/>
            <a:ext cx="7086600" cy="4191000"/>
          </a:xfrm>
        </p:spPr>
        <p:txBody>
          <a:bodyPr>
            <a:normAutofit/>
          </a:bodyPr>
          <a:lstStyle/>
          <a:p>
            <a:pPr marL="0" indent="231775">
              <a:buNone/>
            </a:pPr>
            <a:r>
              <a:rPr lang="en-US" dirty="0" smtClean="0"/>
              <a:t>35 But </a:t>
            </a:r>
            <a:r>
              <a:rPr lang="en-US" b="1" dirty="0" smtClean="0">
                <a:solidFill>
                  <a:srgbClr val="0000CC"/>
                </a:solidFill>
              </a:rPr>
              <a:t>love your enemies,                                    do good, and lend, hoping                                 for nothing in return</a:t>
            </a:r>
            <a:r>
              <a:rPr lang="en-US" dirty="0" smtClean="0"/>
              <a:t>; and your reward will be great, and </a:t>
            </a:r>
            <a:r>
              <a:rPr lang="en-US" b="1" dirty="0" smtClean="0">
                <a:solidFill>
                  <a:srgbClr val="00B0F0"/>
                </a:solidFill>
              </a:rPr>
              <a:t>you will be sons of the Most High.</a:t>
            </a:r>
            <a:r>
              <a:rPr lang="en-US" dirty="0" smtClean="0"/>
              <a:t> For He is kind to the unthankful and evil.  36 </a:t>
            </a:r>
            <a:r>
              <a:rPr lang="en-US" b="1" dirty="0" smtClean="0">
                <a:solidFill>
                  <a:srgbClr val="0000CC"/>
                </a:solidFill>
              </a:rPr>
              <a:t>Therefore be merciful, just as your Father also is merciful.</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Living like God</a:t>
            </a:r>
          </a:p>
        </p:txBody>
      </p:sp>
      <p:sp>
        <p:nvSpPr>
          <p:cNvPr id="7" name="Text Box 5"/>
          <p:cNvSpPr txBox="1">
            <a:spLocks noChangeArrowheads="1"/>
          </p:cNvSpPr>
          <p:nvPr/>
        </p:nvSpPr>
        <p:spPr bwMode="auto">
          <a:xfrm>
            <a:off x="990600" y="5867400"/>
            <a:ext cx="7086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needed some help showing God’s mercy to those who were unkind to him</a:t>
            </a:r>
          </a:p>
        </p:txBody>
      </p:sp>
      <p:pic>
        <p:nvPicPr>
          <p:cNvPr id="131074" name="Picture 2" descr="https://encrypted-tbn0.gstatic.com/images?q=tbn:ANd9GcQfqGWicpulAFMRlxArsD66HXM0Wiz0IRItm19OS7qL4tHjnsVX"/>
          <p:cNvPicPr>
            <a:picLocks noChangeAspect="1" noChangeArrowheads="1"/>
          </p:cNvPicPr>
          <p:nvPr/>
        </p:nvPicPr>
        <p:blipFill>
          <a:blip r:embed="rId4" cstate="print"/>
          <a:srcRect l="5993" t="8466" b="11111"/>
          <a:stretch>
            <a:fillRect/>
          </a:stretch>
        </p:blipFill>
        <p:spPr bwMode="auto">
          <a:xfrm>
            <a:off x="5715000" y="1066800"/>
            <a:ext cx="2364205" cy="14317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038600"/>
          </a:xfrm>
        </p:spPr>
        <p:txBody>
          <a:bodyPr>
            <a:normAutofit fontScale="77500" lnSpcReduction="20000"/>
          </a:bodyPr>
          <a:lstStyle/>
          <a:p>
            <a:pPr marL="0" indent="231775">
              <a:buNone/>
            </a:pPr>
            <a:r>
              <a:rPr lang="en-US" dirty="0" smtClean="0"/>
              <a:t>14  </a:t>
            </a:r>
            <a:r>
              <a:rPr lang="en-US" b="1" dirty="0" smtClean="0">
                <a:solidFill>
                  <a:srgbClr val="0000CC"/>
                </a:solidFill>
              </a:rPr>
              <a:t>Now one of the young men told Abigail, </a:t>
            </a:r>
            <a:r>
              <a:rPr lang="en-US" dirty="0" err="1" smtClean="0"/>
              <a:t>Nabal's</a:t>
            </a:r>
            <a:r>
              <a:rPr lang="en-US" dirty="0" smtClean="0"/>
              <a:t> wife, saying, "Look, David sent messengers from the wilderness to greet our master; and he reviled them. 15  But the men were very good to us, and we were not hurt, nor did we miss anything as long as we accompanied them, when we were in the fields.    </a:t>
            </a:r>
            <a:r>
              <a:rPr lang="en-US" dirty="0" smtClean="0"/>
              <a:t>16 </a:t>
            </a:r>
            <a:r>
              <a:rPr lang="en-US" dirty="0" smtClean="0"/>
              <a:t>They were a wall to us both by night and day, all the time we were with them keeping the sheep.    </a:t>
            </a:r>
            <a:r>
              <a:rPr lang="en-US" dirty="0" smtClean="0"/>
              <a:t>17 </a:t>
            </a:r>
            <a:r>
              <a:rPr lang="en-US" b="1" dirty="0" smtClean="0">
                <a:solidFill>
                  <a:srgbClr val="0000CC"/>
                </a:solidFill>
              </a:rPr>
              <a:t>Now therefore, know and consider what you will do, for harm is determined against our master and against all his household. For he is such a scoundrel that one cannot speak to him.”</a:t>
            </a:r>
          </a:p>
        </p:txBody>
      </p:sp>
      <p:sp>
        <p:nvSpPr>
          <p:cNvPr id="6" name="Text Box 5"/>
          <p:cNvSpPr txBox="1">
            <a:spLocks noChangeArrowheads="1"/>
          </p:cNvSpPr>
          <p:nvPr/>
        </p:nvSpPr>
        <p:spPr bwMode="auto">
          <a:xfrm>
            <a:off x="9906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Abigail finds out</a:t>
            </a:r>
          </a:p>
        </p:txBody>
      </p:sp>
      <p:sp>
        <p:nvSpPr>
          <p:cNvPr id="7" name="Text Box 5"/>
          <p:cNvSpPr txBox="1">
            <a:spLocks noChangeArrowheads="1"/>
          </p:cNvSpPr>
          <p:nvPr/>
        </p:nvSpPr>
        <p:spPr bwMode="auto">
          <a:xfrm>
            <a:off x="1066800" y="594360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They know David will respond!</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8382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52600"/>
            <a:ext cx="7086600" cy="4191000"/>
          </a:xfrm>
        </p:spPr>
        <p:txBody>
          <a:bodyPr>
            <a:normAutofit fontScale="70000" lnSpcReduction="20000"/>
          </a:bodyPr>
          <a:lstStyle/>
          <a:p>
            <a:pPr marL="0" indent="231775">
              <a:buNone/>
            </a:pPr>
            <a:r>
              <a:rPr lang="en-US" dirty="0" smtClean="0"/>
              <a:t>18 Then </a:t>
            </a:r>
            <a:r>
              <a:rPr lang="en-US" b="1" dirty="0" smtClean="0">
                <a:solidFill>
                  <a:srgbClr val="0000CC"/>
                </a:solidFill>
              </a:rPr>
              <a:t>Abigail made haste </a:t>
            </a:r>
            <a:r>
              <a:rPr lang="en-US" dirty="0" smtClean="0"/>
              <a:t>and took two hundred loaves of bread, two skins of wine, five sheep already dressed, five </a:t>
            </a:r>
            <a:r>
              <a:rPr lang="en-US" dirty="0" err="1" smtClean="0"/>
              <a:t>seahs</a:t>
            </a:r>
            <a:r>
              <a:rPr lang="en-US" dirty="0" smtClean="0"/>
              <a:t> of roasted grain, one hundred clusters of raisins, and two hundred cakes of figs, and loaded them on donkeys.    19 And she said to her servants, "Go on before me; see, I am coming after you." </a:t>
            </a:r>
            <a:r>
              <a:rPr lang="en-US" b="1" i="1" dirty="0" smtClean="0">
                <a:solidFill>
                  <a:srgbClr val="00B0F0"/>
                </a:solidFill>
              </a:rPr>
              <a:t>But she did not tell her husband </a:t>
            </a:r>
            <a:r>
              <a:rPr lang="en-US" b="1" i="1" dirty="0" err="1" smtClean="0">
                <a:solidFill>
                  <a:srgbClr val="00B0F0"/>
                </a:solidFill>
              </a:rPr>
              <a:t>Nabal</a:t>
            </a:r>
            <a:r>
              <a:rPr lang="en-US" b="1" i="1" dirty="0" smtClean="0">
                <a:solidFill>
                  <a:srgbClr val="00B0F0"/>
                </a:solidFill>
              </a:rPr>
              <a:t>. </a:t>
            </a:r>
          </a:p>
          <a:p>
            <a:pPr marL="0" indent="231775">
              <a:buNone/>
            </a:pPr>
            <a:r>
              <a:rPr lang="en-US" dirty="0" smtClean="0"/>
              <a:t>20 So it was, as she rode on the donkey, that she went down under cover of the hill; and there were David and his men, coming down toward her, and she met them. 21 Now David had said, "Surely in vain I have protected all that this fellow has in the wilderness, so that nothing was missed of all that belongs to him. And </a:t>
            </a:r>
            <a:r>
              <a:rPr lang="en-US" b="1" dirty="0" smtClean="0">
                <a:solidFill>
                  <a:srgbClr val="0000CC"/>
                </a:solidFill>
              </a:rPr>
              <a:t>he has repaid me evil for good. </a:t>
            </a:r>
            <a:r>
              <a:rPr lang="en-US" dirty="0" smtClean="0"/>
              <a:t>22 </a:t>
            </a:r>
            <a:r>
              <a:rPr lang="en-US" b="1" dirty="0" smtClean="0">
                <a:solidFill>
                  <a:srgbClr val="C00000"/>
                </a:solidFill>
              </a:rPr>
              <a:t>May God do so, and more also, to the enemies of David, if I leave one male of all who belong to him by morning light.“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Abigail makes a plan!</a:t>
            </a:r>
          </a:p>
        </p:txBody>
      </p:sp>
      <p:sp>
        <p:nvSpPr>
          <p:cNvPr id="7" name="Text Box 5"/>
          <p:cNvSpPr txBox="1">
            <a:spLocks noChangeArrowheads="1"/>
          </p:cNvSpPr>
          <p:nvPr/>
        </p:nvSpPr>
        <p:spPr bwMode="auto">
          <a:xfrm>
            <a:off x="11430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justified his anger!</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906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981200"/>
            <a:ext cx="7086600" cy="4191000"/>
          </a:xfrm>
        </p:spPr>
        <p:txBody>
          <a:bodyPr>
            <a:normAutofit fontScale="70000" lnSpcReduction="20000"/>
          </a:bodyPr>
          <a:lstStyle/>
          <a:p>
            <a:pPr marL="0" indent="231775">
              <a:buNone/>
            </a:pPr>
            <a:r>
              <a:rPr lang="en-US" dirty="0" smtClean="0"/>
              <a:t>23 Now when Abigail saw David, she dismounted quickly from the donkey, </a:t>
            </a:r>
            <a:r>
              <a:rPr lang="en-US" b="1" dirty="0" smtClean="0">
                <a:solidFill>
                  <a:srgbClr val="0000CC"/>
                </a:solidFill>
              </a:rPr>
              <a:t>fell on her face before David</a:t>
            </a:r>
            <a:r>
              <a:rPr lang="en-US" dirty="0" smtClean="0"/>
              <a:t>, and bowed down to the ground. 24 So she fell at his feet and said: "On me, my lord, </a:t>
            </a:r>
            <a:r>
              <a:rPr lang="en-US" b="1" dirty="0" smtClean="0">
                <a:solidFill>
                  <a:srgbClr val="0000CC"/>
                </a:solidFill>
              </a:rPr>
              <a:t>on me let this iniquity be! </a:t>
            </a:r>
            <a:r>
              <a:rPr lang="en-US" dirty="0" smtClean="0"/>
              <a:t>And please let your maidservant speak in your ears, and hear the words of your maidservant. 25 Please, let not my lord regard this scoundrel </a:t>
            </a:r>
            <a:r>
              <a:rPr lang="en-US" dirty="0" err="1" smtClean="0"/>
              <a:t>Nabal</a:t>
            </a:r>
            <a:r>
              <a:rPr lang="en-US" dirty="0" smtClean="0"/>
              <a:t>. For as his name is, so is he: </a:t>
            </a:r>
            <a:r>
              <a:rPr lang="en-US" dirty="0" err="1" smtClean="0"/>
              <a:t>Nabal</a:t>
            </a:r>
            <a:r>
              <a:rPr lang="en-US" dirty="0" smtClean="0"/>
              <a:t> is his name, and folly is with him! But I, your maidservant, did not see the young men of my lord whom you sent. 26 Now therefore, my lord, as the Lord lives and as your soul lives, </a:t>
            </a:r>
            <a:r>
              <a:rPr lang="en-US" b="1" dirty="0" smtClean="0">
                <a:solidFill>
                  <a:srgbClr val="0000CC"/>
                </a:solidFill>
              </a:rPr>
              <a:t>since the Lord has held you back from coming to bloodshed and from avenging yourself with your own hand,</a:t>
            </a:r>
            <a:r>
              <a:rPr lang="en-US" dirty="0" smtClean="0"/>
              <a:t> now then, let your enemies and those who seek harm for my lord be as </a:t>
            </a:r>
            <a:r>
              <a:rPr lang="en-US" dirty="0" err="1" smtClean="0"/>
              <a:t>Nabal</a:t>
            </a:r>
            <a:r>
              <a:rPr lang="en-US" dirty="0" smtClean="0"/>
              <a:t>.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Abigail takes the blame!</a:t>
            </a:r>
          </a:p>
        </p:txBody>
      </p:sp>
      <p:sp>
        <p:nvSpPr>
          <p:cNvPr id="7" name="Text Box 5"/>
          <p:cNvSpPr txBox="1">
            <a:spLocks noChangeArrowheads="1"/>
          </p:cNvSpPr>
          <p:nvPr/>
        </p:nvSpPr>
        <p:spPr bwMode="auto">
          <a:xfrm>
            <a:off x="762000" y="6019800"/>
            <a:ext cx="7620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She appeals to David’s awareness of God</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152400"/>
            <a:ext cx="5181600" cy="1447800"/>
          </a:xfrm>
        </p:spPr>
        <p:txBody>
          <a:bodyPr>
            <a:normAutofit/>
          </a:bodyPr>
          <a:lstStyle/>
          <a:p>
            <a:pPr eaLnBrk="1" hangingPunct="1"/>
            <a:r>
              <a:rPr lang="en-US" sz="4000" b="1" dirty="0" smtClean="0">
                <a:solidFill>
                  <a:srgbClr val="FF0000"/>
                </a:solidFill>
              </a:rPr>
              <a:t>Abigail’s approach to correcting a mistake</a:t>
            </a:r>
          </a:p>
        </p:txBody>
      </p:sp>
      <p:sp>
        <p:nvSpPr>
          <p:cNvPr id="4099" name="Rectangle 3"/>
          <p:cNvSpPr>
            <a:spLocks noGrp="1" noChangeArrowheads="1"/>
          </p:cNvSpPr>
          <p:nvPr>
            <p:ph type="body" idx="1"/>
          </p:nvPr>
        </p:nvSpPr>
        <p:spPr>
          <a:xfrm>
            <a:off x="457200" y="1600200"/>
            <a:ext cx="7924800" cy="3886200"/>
          </a:xfrm>
        </p:spPr>
        <p:txBody>
          <a:bodyPr>
            <a:normAutofit fontScale="92500"/>
          </a:bodyPr>
          <a:lstStyle/>
          <a:p>
            <a:pPr eaLnBrk="1" hangingPunct="1">
              <a:lnSpc>
                <a:spcPct val="90000"/>
              </a:lnSpc>
            </a:pPr>
            <a:r>
              <a:rPr lang="en-US" dirty="0" smtClean="0"/>
              <a:t>Willing to deal with the situation                     even when it was not her fault </a:t>
            </a:r>
          </a:p>
          <a:p>
            <a:pPr eaLnBrk="1" hangingPunct="1">
              <a:lnSpc>
                <a:spcPct val="90000"/>
              </a:lnSpc>
            </a:pPr>
            <a:r>
              <a:rPr lang="en-US" dirty="0" smtClean="0"/>
              <a:t>Freely admits the mistake</a:t>
            </a:r>
          </a:p>
          <a:p>
            <a:pPr eaLnBrk="1" hangingPunct="1">
              <a:lnSpc>
                <a:spcPct val="90000"/>
              </a:lnSpc>
            </a:pPr>
            <a:r>
              <a:rPr lang="en-US" dirty="0" smtClean="0"/>
              <a:t>Willing to share the blame </a:t>
            </a:r>
          </a:p>
          <a:p>
            <a:pPr eaLnBrk="1" hangingPunct="1">
              <a:lnSpc>
                <a:spcPct val="90000"/>
              </a:lnSpc>
            </a:pPr>
            <a:r>
              <a:rPr lang="en-US" dirty="0" smtClean="0"/>
              <a:t>Appeals to David’s Godly character and his Godly past</a:t>
            </a:r>
          </a:p>
          <a:p>
            <a:pPr eaLnBrk="1" hangingPunct="1">
              <a:lnSpc>
                <a:spcPct val="90000"/>
              </a:lnSpc>
            </a:pPr>
            <a:r>
              <a:rPr lang="en-US" dirty="0" smtClean="0"/>
              <a:t>Appeals to David’s understanding that God works through the people who interact with us</a:t>
            </a:r>
          </a:p>
        </p:txBody>
      </p:sp>
      <p:sp>
        <p:nvSpPr>
          <p:cNvPr id="4100" name="Text Box 5"/>
          <p:cNvSpPr txBox="1">
            <a:spLocks noChangeArrowheads="1"/>
          </p:cNvSpPr>
          <p:nvPr/>
        </p:nvSpPr>
        <p:spPr bwMode="auto">
          <a:xfrm>
            <a:off x="838200" y="5486400"/>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Mistakes will happen. God waits to see how we will respond!</a:t>
            </a:r>
            <a:endParaRPr lang="en-US" sz="3600" b="1" dirty="0">
              <a:solidFill>
                <a:srgbClr val="00B050"/>
              </a:solidFill>
              <a:latin typeface="Comic Sans MS" pitchFamily="66" charset="0"/>
            </a:endParaRPr>
          </a:p>
        </p:txBody>
      </p:sp>
      <p:pic>
        <p:nvPicPr>
          <p:cNvPr id="41986" name="Picture 2" descr="https://encrypted-tbn2.gstatic.com/images?q=tbn:ANd9GcQ7UsBdczJQDKmhAi5zGu9oIFvVE1zdlQvNqfFkaV0AjxTrRSgBIA"/>
          <p:cNvPicPr>
            <a:picLocks noChangeAspect="1" noChangeArrowheads="1"/>
          </p:cNvPicPr>
          <p:nvPr/>
        </p:nvPicPr>
        <p:blipFill>
          <a:blip r:embed="rId3" cstate="print"/>
          <a:srcRect/>
          <a:stretch>
            <a:fillRect/>
          </a:stretch>
        </p:blipFill>
        <p:spPr bwMode="auto">
          <a:xfrm>
            <a:off x="6096000" y="228600"/>
            <a:ext cx="2950195"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91000"/>
          </a:xfrm>
        </p:spPr>
        <p:txBody>
          <a:bodyPr>
            <a:normAutofit fontScale="62500" lnSpcReduction="20000"/>
          </a:bodyPr>
          <a:lstStyle/>
          <a:p>
            <a:pPr marL="0" indent="231775">
              <a:buNone/>
            </a:pPr>
            <a:r>
              <a:rPr lang="en-US" dirty="0" smtClean="0"/>
              <a:t>27 And now this present which your maidservant has brought to my lord, let it be given to the young men who follow my lord. 28 Please forgive the trespass of your maidservant. For the Lord will certainly make for my lord an enduring house, because my lord fights the battles of the Lord, and evil is not found in you throughout your days. 29 Yet a man has risen to pursue you and seek your life, but </a:t>
            </a:r>
            <a:r>
              <a:rPr lang="en-US" b="1" dirty="0" smtClean="0">
                <a:solidFill>
                  <a:srgbClr val="0000CC"/>
                </a:solidFill>
              </a:rPr>
              <a:t>the life of my lord shall be bound in the bundle of the living with the Lord your God; and the lives of your enemies He shall sling out, as from the pocket of a sling</a:t>
            </a:r>
            <a:r>
              <a:rPr lang="en-US" dirty="0" smtClean="0"/>
              <a:t>. 30 And it shall come to pass, </a:t>
            </a:r>
            <a:r>
              <a:rPr lang="en-US" b="1" dirty="0" smtClean="0">
                <a:solidFill>
                  <a:srgbClr val="0000CC"/>
                </a:solidFill>
              </a:rPr>
              <a:t>when the Lord has done for my lord according to all the good that He has spoken concerning you, and has appointed you ruler over Israel, </a:t>
            </a:r>
            <a:r>
              <a:rPr lang="en-US" dirty="0" smtClean="0"/>
              <a:t>31 that this will be no grief to you, nor offense of heart to my lord, either that </a:t>
            </a:r>
            <a:r>
              <a:rPr lang="en-US" b="1" dirty="0" smtClean="0">
                <a:solidFill>
                  <a:srgbClr val="C00000"/>
                </a:solidFill>
              </a:rPr>
              <a:t>you have shed blood without cause, or that my lord has avenged himself. </a:t>
            </a:r>
            <a:r>
              <a:rPr lang="en-US" dirty="0" smtClean="0"/>
              <a:t>But when the Lord has dealt well with my lord, then remember your maidservant.”</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Abigail remembered Goliath!</a:t>
            </a:r>
          </a:p>
        </p:txBody>
      </p:sp>
      <p:sp>
        <p:nvSpPr>
          <p:cNvPr id="7" name="Text Box 5"/>
          <p:cNvSpPr txBox="1">
            <a:spLocks noChangeArrowheads="1"/>
          </p:cNvSpPr>
          <p:nvPr/>
        </p:nvSpPr>
        <p:spPr bwMode="auto">
          <a:xfrm>
            <a:off x="1676400" y="5791200"/>
            <a:ext cx="5867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She prevented David from making a terrible mistake!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So patiently listen, consider and respond to the counsel of others</a:t>
            </a:r>
            <a:endParaRPr lang="en-US" sz="3600" b="1" dirty="0">
              <a:solidFill>
                <a:srgbClr val="00B050"/>
              </a:solidFill>
              <a:latin typeface="Comic Sans MS" pitchFamily="66" charset="0"/>
            </a:endParaRPr>
          </a:p>
        </p:txBody>
      </p:sp>
      <p:pic>
        <p:nvPicPr>
          <p:cNvPr id="97282" name="Picture 2" descr="http://www.lgchurch.com/hp_wordpress/wp-content/uploads/2012/09/Iron-Sharpens-Iron-Image.jpg"/>
          <p:cNvPicPr>
            <a:picLocks noChangeAspect="1" noChangeArrowheads="1"/>
          </p:cNvPicPr>
          <p:nvPr/>
        </p:nvPicPr>
        <p:blipFill>
          <a:blip r:embed="rId3" cstate="print"/>
          <a:srcRect/>
          <a:stretch>
            <a:fillRect/>
          </a:stretch>
        </p:blipFill>
        <p:spPr bwMode="auto">
          <a:xfrm>
            <a:off x="-152400" y="152400"/>
            <a:ext cx="6629400" cy="2719957"/>
          </a:xfrm>
          <a:prstGeom prst="rect">
            <a:avLst/>
          </a:prstGeom>
          <a:noFill/>
        </p:spPr>
      </p:pic>
      <p:pic>
        <p:nvPicPr>
          <p:cNvPr id="124930" name="Picture 2" descr="https://encrypted-tbn3.gstatic.com/images?q=tbn:ANd9GcT-bFfKYXJjtXUHzHNCiwLigOKgu_ayjDl5U6lEYInk4UF2PW5W"/>
          <p:cNvPicPr>
            <a:picLocks noChangeAspect="1" noChangeArrowheads="1"/>
          </p:cNvPicPr>
          <p:nvPr/>
        </p:nvPicPr>
        <p:blipFill>
          <a:blip r:embed="rId4" cstate="print"/>
          <a:srcRect/>
          <a:stretch>
            <a:fillRect/>
          </a:stretch>
        </p:blipFill>
        <p:spPr bwMode="auto">
          <a:xfrm>
            <a:off x="6477000" y="304800"/>
            <a:ext cx="2533650" cy="3352800"/>
          </a:xfrm>
          <a:prstGeom prst="rect">
            <a:avLst/>
          </a:prstGeom>
          <a:noFill/>
        </p:spPr>
      </p:pic>
      <p:sp>
        <p:nvSpPr>
          <p:cNvPr id="7" name="Rectangle 6"/>
          <p:cNvSpPr/>
          <p:nvPr/>
        </p:nvSpPr>
        <p:spPr>
          <a:xfrm>
            <a:off x="228600" y="2514600"/>
            <a:ext cx="8458200" cy="3108543"/>
          </a:xfrm>
          <a:prstGeom prst="rect">
            <a:avLst/>
          </a:prstGeom>
        </p:spPr>
        <p:txBody>
          <a:bodyPr wrap="square">
            <a:spAutoFit/>
          </a:bodyPr>
          <a:lstStyle/>
          <a:p>
            <a:r>
              <a:rPr lang="en-US" sz="2800" b="1" dirty="0" smtClean="0">
                <a:solidFill>
                  <a:srgbClr val="0000CC"/>
                </a:solidFill>
              </a:rPr>
              <a:t>Galatians 2:11-13  </a:t>
            </a:r>
            <a:r>
              <a:rPr lang="en-US" sz="2400" dirty="0" smtClean="0"/>
              <a:t>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32 Then David said to Abigail: "</a:t>
            </a:r>
            <a:r>
              <a:rPr lang="en-US" b="1" dirty="0" smtClean="0">
                <a:solidFill>
                  <a:srgbClr val="0000CC"/>
                </a:solidFill>
              </a:rPr>
              <a:t>Blessed is the Lord God of Israel, who sent you this day to meet me!      </a:t>
            </a:r>
            <a:r>
              <a:rPr lang="en-US" dirty="0" smtClean="0"/>
              <a:t>33 And blessed is your advice and blessed are you, because </a:t>
            </a:r>
            <a:r>
              <a:rPr lang="en-US" b="1" dirty="0" smtClean="0">
                <a:solidFill>
                  <a:srgbClr val="0000CC"/>
                </a:solidFill>
              </a:rPr>
              <a:t>you have kept me this day from coming to bloodshed and from avenging myself </a:t>
            </a:r>
            <a:r>
              <a:rPr lang="en-US" dirty="0" smtClean="0"/>
              <a:t>with my own hand. 34 For indeed, </a:t>
            </a:r>
            <a:r>
              <a:rPr lang="en-US" b="1" dirty="0" smtClean="0">
                <a:solidFill>
                  <a:srgbClr val="0000CC"/>
                </a:solidFill>
              </a:rPr>
              <a:t>as the Lord God of Israel lives, who has kept me back from hurting you, </a:t>
            </a:r>
            <a:r>
              <a:rPr lang="en-US" dirty="0" smtClean="0"/>
              <a:t>unless you had hurried and come to meet me, surely by morning light no males would have been left to </a:t>
            </a:r>
            <a:r>
              <a:rPr lang="en-US" dirty="0" err="1" smtClean="0"/>
              <a:t>Nabal</a:t>
            </a:r>
            <a:r>
              <a:rPr lang="en-US" dirty="0" smtClean="0"/>
              <a:t>!" 35 So David received from her hand what she had brought him, and said to her, "Go up in peace to your house. See, </a:t>
            </a:r>
            <a:r>
              <a:rPr lang="en-US" b="1" dirty="0" smtClean="0">
                <a:solidFill>
                  <a:srgbClr val="0000CC"/>
                </a:solidFill>
              </a:rPr>
              <a:t>I have heeded your voice and respected your person.“ </a:t>
            </a:r>
          </a:p>
        </p:txBody>
      </p:sp>
      <p:sp>
        <p:nvSpPr>
          <p:cNvPr id="6" name="Text Box 5"/>
          <p:cNvSpPr txBox="1">
            <a:spLocks noChangeArrowheads="1"/>
          </p:cNvSpPr>
          <p:nvPr/>
        </p:nvSpPr>
        <p:spPr bwMode="auto">
          <a:xfrm>
            <a:off x="1097643" y="121344"/>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thanks Abigail for her counsel</a:t>
            </a:r>
          </a:p>
        </p:txBody>
      </p:sp>
      <p:sp>
        <p:nvSpPr>
          <p:cNvPr id="7" name="Text Box 5"/>
          <p:cNvSpPr txBox="1">
            <a:spLocks noChangeArrowheads="1"/>
          </p:cNvSpPr>
          <p:nvPr/>
        </p:nvSpPr>
        <p:spPr bwMode="auto">
          <a:xfrm>
            <a:off x="457200" y="6096000"/>
            <a:ext cx="8382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David saw God’s hand in Abigail’s actions</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4400" y="3581400"/>
            <a:ext cx="3581400" cy="304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050"/>
                </a:solidFill>
                <a:latin typeface="Comic Sans MS" panose="030F0702030302020204" pitchFamily="66" charset="0"/>
              </a:rPr>
              <a:t>Memory sticks might have to suffice!</a:t>
            </a:r>
            <a:endParaRPr lang="en-US" b="1" dirty="0">
              <a:solidFill>
                <a:srgbClr val="00B050"/>
              </a:solidFill>
              <a:latin typeface="Comic Sans MS" panose="030F0702030302020204" pitchFamily="66" charset="0"/>
            </a:endParaRPr>
          </a:p>
        </p:txBody>
      </p:sp>
      <p:pic>
        <p:nvPicPr>
          <p:cNvPr id="1026" name="Picture 2" descr="http://ak1.ostkcdn.com/images/products/P11930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5287"/>
            <a:ext cx="31051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eTFmnsgG4KbRFzfJNZ_3bSgG1HiVvHNSvQGC2PQHcivGatYdY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162"/>
            <a:ext cx="2453879" cy="3271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9400" y="0"/>
            <a:ext cx="3810000" cy="3429000"/>
          </a:xfrm>
        </p:spPr>
        <p:txBody>
          <a:bodyPr>
            <a:normAutofit/>
          </a:bodyPr>
          <a:lstStyle/>
          <a:p>
            <a:r>
              <a:rPr lang="en-US" sz="7200" b="1" dirty="0" smtClean="0">
                <a:solidFill>
                  <a:srgbClr val="FF0000"/>
                </a:solidFill>
                <a:latin typeface="Comic Sans MS" panose="030F0702030302020204" pitchFamily="66" charset="0"/>
              </a:rPr>
              <a:t>Memory pills?</a:t>
            </a:r>
            <a:endParaRPr lang="en-US" sz="7200" b="1" dirty="0">
              <a:solidFill>
                <a:srgbClr val="FF0000"/>
              </a:solidFill>
              <a:latin typeface="Comic Sans MS" panose="030F0702030302020204" pitchFamily="66" charset="0"/>
            </a:endParaRPr>
          </a:p>
        </p:txBody>
      </p:sp>
      <p:sp>
        <p:nvSpPr>
          <p:cNvPr id="5" name="AutoShape 6" descr="https://encrypted-tbn0.gstatic.com/images?q=tbn:ANd9GcQ_IKR86WWXR8GXZekXJ06yPIPMvDAupNCsZdicHezpb1EG-NTO"/>
          <p:cNvSpPr>
            <a:spLocks noChangeAspect="1" noChangeArrowheads="1"/>
          </p:cNvSpPr>
          <p:nvPr/>
        </p:nvSpPr>
        <p:spPr bwMode="auto">
          <a:xfrm>
            <a:off x="553641" y="2743200"/>
            <a:ext cx="42576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i675.photobucket.com/albums/vv117/bluestoneonline/USB%20Drives%20M2Go/32gUSBM2Go.jpg"/>
          <p:cNvSpPr>
            <a:spLocks noChangeAspect="1" noChangeArrowheads="1"/>
          </p:cNvSpPr>
          <p:nvPr/>
        </p:nvSpPr>
        <p:spPr bwMode="auto">
          <a:xfrm>
            <a:off x="155575" y="-1790700"/>
            <a:ext cx="42576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i675.photobucket.com/albums/vv117/bluestoneonline/USB%20Drives%20M2Go/32gUSBM2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66" y="3581400"/>
            <a:ext cx="3714750" cy="326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89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down)">
                                      <p:cBhvr>
                                        <p:cTn id="7" dur="500"/>
                                        <p:tgtEl>
                                          <p:spTgt spid="10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4572000" cy="1858962"/>
          </a:xfrm>
        </p:spPr>
        <p:txBody>
          <a:bodyPr>
            <a:normAutofit fontScale="90000"/>
          </a:bodyPr>
          <a:lstStyle/>
          <a:p>
            <a:r>
              <a:rPr lang="en-US" b="1" dirty="0" smtClean="0">
                <a:solidFill>
                  <a:srgbClr val="FF0000"/>
                </a:solidFill>
              </a:rPr>
              <a:t>Responding to God’s Angels working in our Lives</a:t>
            </a:r>
            <a:endParaRPr lang="en-US" b="1" dirty="0">
              <a:solidFill>
                <a:srgbClr val="FF0000"/>
              </a:solidFill>
            </a:endParaRPr>
          </a:p>
        </p:txBody>
      </p:sp>
      <p:sp>
        <p:nvSpPr>
          <p:cNvPr id="3" name="Content Placeholder 2"/>
          <p:cNvSpPr>
            <a:spLocks noGrp="1"/>
          </p:cNvSpPr>
          <p:nvPr>
            <p:ph idx="1"/>
          </p:nvPr>
        </p:nvSpPr>
        <p:spPr>
          <a:xfrm>
            <a:off x="457200" y="2286000"/>
            <a:ext cx="8229600" cy="4114800"/>
          </a:xfrm>
        </p:spPr>
        <p:txBody>
          <a:bodyPr>
            <a:normAutofit fontScale="92500" lnSpcReduction="20000"/>
          </a:bodyPr>
          <a:lstStyle/>
          <a:p>
            <a:r>
              <a:rPr lang="en-US" dirty="0" smtClean="0"/>
              <a:t>God speaks to us through His                               word, but also through the counsel of others</a:t>
            </a:r>
          </a:p>
          <a:p>
            <a:r>
              <a:rPr lang="en-US" dirty="0" smtClean="0"/>
              <a:t>If we aren’t looking for it, we may miss the Godly guidance others have offered for us to consider </a:t>
            </a:r>
          </a:p>
          <a:p>
            <a:pPr lvl="1"/>
            <a:r>
              <a:rPr lang="en-US" b="1" dirty="0" err="1" smtClean="0">
                <a:solidFill>
                  <a:srgbClr val="0000CC"/>
                </a:solidFill>
              </a:rPr>
              <a:t>Prov</a:t>
            </a:r>
            <a:r>
              <a:rPr lang="en-US" b="1" dirty="0" smtClean="0">
                <a:solidFill>
                  <a:srgbClr val="0000CC"/>
                </a:solidFill>
              </a:rPr>
              <a:t> 11:13 </a:t>
            </a:r>
            <a:r>
              <a:rPr lang="en-US" dirty="0" smtClean="0"/>
              <a:t>Where there is no counsel, the people fall; But in the multitude of counselors there is safety. </a:t>
            </a:r>
          </a:p>
          <a:p>
            <a:pPr lvl="1"/>
            <a:r>
              <a:rPr lang="en-US" b="1" dirty="0" err="1" smtClean="0">
                <a:solidFill>
                  <a:srgbClr val="0000CC"/>
                </a:solidFill>
              </a:rPr>
              <a:t>Prov</a:t>
            </a:r>
            <a:r>
              <a:rPr lang="en-US" b="1" dirty="0" smtClean="0">
                <a:solidFill>
                  <a:srgbClr val="0000CC"/>
                </a:solidFill>
              </a:rPr>
              <a:t> 15:22  </a:t>
            </a:r>
            <a:r>
              <a:rPr lang="en-US" dirty="0" smtClean="0"/>
              <a:t>Without counsel, plans go awry, but in the multitude of counselors they are established. </a:t>
            </a:r>
          </a:p>
          <a:p>
            <a:pPr lvl="1"/>
            <a:r>
              <a:rPr lang="en-US" b="1" dirty="0" err="1" smtClean="0">
                <a:solidFill>
                  <a:srgbClr val="0000CC"/>
                </a:solidFill>
              </a:rPr>
              <a:t>Prov</a:t>
            </a:r>
            <a:r>
              <a:rPr lang="en-US" b="1" dirty="0" smtClean="0">
                <a:solidFill>
                  <a:srgbClr val="0000CC"/>
                </a:solidFill>
              </a:rPr>
              <a:t> 19:20  </a:t>
            </a:r>
            <a:r>
              <a:rPr lang="en-US" dirty="0" smtClean="0"/>
              <a:t>Listen to counsel and receive instruction, that you may be wise in your latter days. </a:t>
            </a:r>
          </a:p>
          <a:p>
            <a:pPr lvl="1"/>
            <a:endParaRPr lang="en-US" dirty="0"/>
          </a:p>
        </p:txBody>
      </p:sp>
      <p:pic>
        <p:nvPicPr>
          <p:cNvPr id="125954" name="Picture 2" descr="https://encrypted-tbn2.gstatic.com/images?q=tbn:ANd9GcRCYAtxU1MWZ5FyVm3zOqKxo9hbW5OYJTSuIxq7eH29pn-YdhYL9w"/>
          <p:cNvPicPr>
            <a:picLocks noChangeAspect="1" noChangeArrowheads="1"/>
          </p:cNvPicPr>
          <p:nvPr/>
        </p:nvPicPr>
        <p:blipFill>
          <a:blip r:embed="rId2" cstate="print"/>
          <a:srcRect/>
          <a:stretch>
            <a:fillRect/>
          </a:stretch>
        </p:blipFill>
        <p:spPr bwMode="auto">
          <a:xfrm>
            <a:off x="5867400" y="152400"/>
            <a:ext cx="2990850" cy="2469509"/>
          </a:xfrm>
          <a:prstGeom prst="rect">
            <a:avLst/>
          </a:prstGeom>
          <a:noFill/>
        </p:spPr>
      </p:pic>
      <p:sp>
        <p:nvSpPr>
          <p:cNvPr id="5" name="Text Box 5"/>
          <p:cNvSpPr txBox="1">
            <a:spLocks noChangeArrowheads="1"/>
          </p:cNvSpPr>
          <p:nvPr/>
        </p:nvSpPr>
        <p:spPr bwMode="auto">
          <a:xfrm>
            <a:off x="247650" y="6077634"/>
            <a:ext cx="86487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Be in tune with the work of angels</a:t>
            </a:r>
            <a:endParaRPr lang="en-US" sz="36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artyfart.net/Main%20Images/pou%20Christ%20and%20the%20Woman%20Taken%20in%20Adultery.jpg"/>
          <p:cNvPicPr>
            <a:picLocks noChangeAspect="1" noChangeArrowheads="1"/>
          </p:cNvPicPr>
          <p:nvPr/>
        </p:nvPicPr>
        <p:blipFill>
          <a:blip r:embed="rId3" cstate="print"/>
          <a:srcRect/>
          <a:stretch>
            <a:fillRect/>
          </a:stretch>
        </p:blipFill>
        <p:spPr bwMode="auto">
          <a:xfrm>
            <a:off x="0" y="0"/>
            <a:ext cx="9176354" cy="6858000"/>
          </a:xfrm>
          <a:prstGeom prst="rect">
            <a:avLst/>
          </a:prstGeom>
          <a:noFill/>
        </p:spPr>
      </p:pic>
      <p:sp>
        <p:nvSpPr>
          <p:cNvPr id="4098" name="Rectangle 2"/>
          <p:cNvSpPr>
            <a:spLocks noGrp="1" noChangeArrowheads="1"/>
          </p:cNvSpPr>
          <p:nvPr>
            <p:ph type="title"/>
          </p:nvPr>
        </p:nvSpPr>
        <p:spPr>
          <a:xfrm>
            <a:off x="152400" y="381000"/>
            <a:ext cx="8915400" cy="2362200"/>
          </a:xfrm>
        </p:spPr>
        <p:txBody>
          <a:bodyPr>
            <a:noAutofit/>
          </a:bodyPr>
          <a:lstStyle/>
          <a:p>
            <a:r>
              <a:rPr lang="en-US" sz="4000" b="1" dirty="0" smtClean="0">
                <a:solidFill>
                  <a:srgbClr val="FFFF00"/>
                </a:solidFill>
              </a:rPr>
              <a:t>God brings situations into our lives to let us practice being merciful, like God is.   As kings we must learn God’s perfect balance of justice and mercy.</a:t>
            </a:r>
          </a:p>
        </p:txBody>
      </p:sp>
      <p:sp>
        <p:nvSpPr>
          <p:cNvPr id="4100" name="Text Box 5"/>
          <p:cNvSpPr txBox="1">
            <a:spLocks noChangeArrowheads="1"/>
          </p:cNvSpPr>
          <p:nvPr/>
        </p:nvSpPr>
        <p:spPr bwMode="auto">
          <a:xfrm>
            <a:off x="381000" y="6273225"/>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92D050"/>
                </a:solidFill>
                <a:latin typeface="Comic Sans MS" pitchFamily="66" charset="0"/>
              </a:rPr>
              <a:t>The woman taken in adultery</a:t>
            </a:r>
            <a:endParaRPr lang="en-US" sz="3200" b="1" dirty="0">
              <a:solidFill>
                <a:srgbClr val="92D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36 Now Abigail went to </a:t>
            </a:r>
            <a:r>
              <a:rPr lang="en-US" dirty="0" err="1" smtClean="0"/>
              <a:t>Nabal</a:t>
            </a:r>
            <a:r>
              <a:rPr lang="en-US" dirty="0" smtClean="0"/>
              <a:t>, and there he was, holding a feast in his house, like the feast of a king. And </a:t>
            </a:r>
            <a:r>
              <a:rPr lang="en-US" dirty="0" err="1" smtClean="0"/>
              <a:t>Nabal's</a:t>
            </a:r>
            <a:r>
              <a:rPr lang="en-US" dirty="0" smtClean="0"/>
              <a:t> heart was merry within him, for he was very drunk; therefore she told him nothing, little or much, until morning light. 37 So it was, in the morning, when the wine had gone from </a:t>
            </a:r>
            <a:r>
              <a:rPr lang="en-US" dirty="0" err="1" smtClean="0"/>
              <a:t>Nabal</a:t>
            </a:r>
            <a:r>
              <a:rPr lang="en-US" dirty="0" smtClean="0"/>
              <a:t>, and his wife had told him these things, that his heart died within him, and he became like a stone. 38 Then it happened, after about ten days, </a:t>
            </a:r>
            <a:r>
              <a:rPr lang="en-US" b="1" dirty="0" smtClean="0">
                <a:solidFill>
                  <a:srgbClr val="0000CC"/>
                </a:solidFill>
              </a:rPr>
              <a:t>that the Lord struck </a:t>
            </a:r>
            <a:r>
              <a:rPr lang="en-US" b="1" dirty="0" err="1" smtClean="0">
                <a:solidFill>
                  <a:srgbClr val="0000CC"/>
                </a:solidFill>
              </a:rPr>
              <a:t>Nabal</a:t>
            </a:r>
            <a:r>
              <a:rPr lang="en-US" b="1" dirty="0" smtClean="0">
                <a:solidFill>
                  <a:srgbClr val="0000CC"/>
                </a:solidFill>
              </a:rPr>
              <a:t>, and he died. </a:t>
            </a:r>
          </a:p>
          <a:p>
            <a:pPr marL="0" indent="231775">
              <a:buNone/>
            </a:pPr>
            <a:r>
              <a:rPr lang="en-US" dirty="0" smtClean="0"/>
              <a:t>39 So when David heard that </a:t>
            </a:r>
            <a:r>
              <a:rPr lang="en-US" dirty="0" err="1" smtClean="0"/>
              <a:t>Nabal</a:t>
            </a:r>
            <a:r>
              <a:rPr lang="en-US" dirty="0" smtClean="0"/>
              <a:t> was dead, he said, </a:t>
            </a:r>
            <a:r>
              <a:rPr lang="en-US" b="1" dirty="0" smtClean="0">
                <a:solidFill>
                  <a:srgbClr val="0000CC"/>
                </a:solidFill>
              </a:rPr>
              <a:t>"Blessed be the Lord, who has pleaded the cause of my reproach from the hand of </a:t>
            </a:r>
            <a:r>
              <a:rPr lang="en-US" b="1" dirty="0" err="1" smtClean="0">
                <a:solidFill>
                  <a:srgbClr val="0000CC"/>
                </a:solidFill>
              </a:rPr>
              <a:t>Nabal</a:t>
            </a:r>
            <a:r>
              <a:rPr lang="en-US" b="1" dirty="0" smtClean="0">
                <a:solidFill>
                  <a:srgbClr val="0000CC"/>
                </a:solidFill>
              </a:rPr>
              <a:t>, and has kept His servant from evil! </a:t>
            </a:r>
            <a:r>
              <a:rPr lang="en-US" dirty="0" smtClean="0"/>
              <a:t>For the Lord has returned the wickedness of </a:t>
            </a:r>
            <a:r>
              <a:rPr lang="en-US" dirty="0" err="1" smtClean="0"/>
              <a:t>Nabal</a:t>
            </a:r>
            <a:r>
              <a:rPr lang="en-US" dirty="0" smtClean="0"/>
              <a:t> on his own head.“</a:t>
            </a:r>
          </a:p>
        </p:txBody>
      </p:sp>
      <p:sp>
        <p:nvSpPr>
          <p:cNvPr id="6" name="Text Box 5"/>
          <p:cNvSpPr txBox="1">
            <a:spLocks noChangeArrowheads="1"/>
          </p:cNvSpPr>
          <p:nvPr/>
        </p:nvSpPr>
        <p:spPr bwMode="auto">
          <a:xfrm>
            <a:off x="1066800" y="112693"/>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took care of </a:t>
            </a:r>
            <a:r>
              <a:rPr lang="en-US" sz="2800" b="1" dirty="0" err="1" smtClean="0">
                <a:solidFill>
                  <a:srgbClr val="FF0000"/>
                </a:solidFill>
                <a:latin typeface="Comic Sans MS" pitchFamily="66" charset="0"/>
              </a:rPr>
              <a:t>Nabal</a:t>
            </a:r>
            <a:r>
              <a:rPr lang="en-US" sz="2800" b="1" dirty="0" smtClean="0">
                <a:solidFill>
                  <a:srgbClr val="FF0000"/>
                </a:solidFill>
                <a:latin typeface="Comic Sans MS" pitchFamily="66" charset="0"/>
              </a:rPr>
              <a:t>!</a:t>
            </a:r>
          </a:p>
        </p:txBody>
      </p:sp>
      <p:sp>
        <p:nvSpPr>
          <p:cNvPr id="7" name="Text Box 5"/>
          <p:cNvSpPr txBox="1">
            <a:spLocks noChangeArrowheads="1"/>
          </p:cNvSpPr>
          <p:nvPr/>
        </p:nvSpPr>
        <p:spPr bwMode="auto">
          <a:xfrm>
            <a:off x="10668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Leave vengeance to God –                He knows the best way to handle it!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2.bp.blogspot.com/_tHPCHQwXRpQ/S_SUs1vsNGI/AAAAAAAABTU/xZr7nHwkV8w/s400/Eagle+Isaiah+40v31+KJ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3" y="-152400"/>
            <a:ext cx="9641630" cy="708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And David sent and proposed to Abigail, to take her as his wife. 40 When the servants of David had come to Abigail at Carmel, they spoke to her saying, "</a:t>
            </a:r>
            <a:r>
              <a:rPr lang="en-US" b="1" dirty="0" smtClean="0">
                <a:solidFill>
                  <a:srgbClr val="0000CC"/>
                </a:solidFill>
              </a:rPr>
              <a:t>David sent us to you, to ask you to become his wife." </a:t>
            </a:r>
          </a:p>
          <a:p>
            <a:pPr marL="0" indent="231775">
              <a:buNone/>
            </a:pPr>
            <a:r>
              <a:rPr lang="en-US" dirty="0" smtClean="0"/>
              <a:t>41 Then she arose, bowed her face to the earth, and said, "Here is your maidservant, a servant to wash the feet of the servants of my lord." 42 So Abigail rose in haste and rode on a donkey, attended by five of her maidens; and she followed the messengers of David, and became his wife. 43 David also took </a:t>
            </a:r>
            <a:r>
              <a:rPr lang="en-US" b="1" dirty="0" err="1" smtClean="0">
                <a:solidFill>
                  <a:srgbClr val="0000CC"/>
                </a:solidFill>
              </a:rPr>
              <a:t>Ahinoam</a:t>
            </a:r>
            <a:r>
              <a:rPr lang="en-US" dirty="0" smtClean="0"/>
              <a:t> of </a:t>
            </a:r>
            <a:r>
              <a:rPr lang="en-US" dirty="0" err="1" smtClean="0"/>
              <a:t>Jezreel</a:t>
            </a:r>
            <a:r>
              <a:rPr lang="en-US" dirty="0" smtClean="0"/>
              <a:t>, and so both of them were his wives. </a:t>
            </a:r>
          </a:p>
          <a:p>
            <a:pPr marL="0" indent="231775">
              <a:buNone/>
            </a:pPr>
            <a:r>
              <a:rPr lang="en-US" dirty="0" smtClean="0"/>
              <a:t>44 </a:t>
            </a:r>
            <a:r>
              <a:rPr lang="en-US" b="1" dirty="0" smtClean="0">
                <a:solidFill>
                  <a:srgbClr val="C00000"/>
                </a:solidFill>
              </a:rPr>
              <a:t>But Saul had given Michal his daughter, David's wife, to </a:t>
            </a:r>
            <a:r>
              <a:rPr lang="en-US" b="1" dirty="0" err="1" smtClean="0">
                <a:solidFill>
                  <a:srgbClr val="C00000"/>
                </a:solidFill>
              </a:rPr>
              <a:t>Palti</a:t>
            </a:r>
            <a:r>
              <a:rPr lang="en-US" b="1" dirty="0" smtClean="0">
                <a:solidFill>
                  <a:srgbClr val="C00000"/>
                </a:solidFill>
              </a:rPr>
              <a:t> </a:t>
            </a:r>
            <a:r>
              <a:rPr lang="en-US" dirty="0" smtClean="0"/>
              <a:t>the son of </a:t>
            </a:r>
            <a:r>
              <a:rPr lang="en-US" dirty="0" err="1" smtClean="0"/>
              <a:t>Laish</a:t>
            </a:r>
            <a:r>
              <a:rPr lang="en-US" dirty="0" smtClean="0"/>
              <a:t>, who was from </a:t>
            </a:r>
            <a:r>
              <a:rPr lang="en-US" dirty="0" err="1" smtClean="0"/>
              <a:t>Gallim</a:t>
            </a:r>
            <a:r>
              <a:rPr lang="en-US" dirty="0" smtClean="0"/>
              <a:t>.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appreciated Abigail’s kindness</a:t>
            </a:r>
          </a:p>
        </p:txBody>
      </p:sp>
      <p:sp>
        <p:nvSpPr>
          <p:cNvPr id="7" name="Text Box 5"/>
          <p:cNvSpPr txBox="1">
            <a:spLocks noChangeArrowheads="1"/>
          </p:cNvSpPr>
          <p:nvPr/>
        </p:nvSpPr>
        <p:spPr bwMode="auto">
          <a:xfrm>
            <a:off x="10668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had to deal with many disappointments in his life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324600" cy="1143000"/>
          </a:xfrm>
        </p:spPr>
        <p:txBody>
          <a:bodyPr>
            <a:normAutofit/>
          </a:bodyPr>
          <a:lstStyle/>
          <a:p>
            <a:pPr eaLnBrk="1" hangingPunct="1"/>
            <a:r>
              <a:rPr lang="en-US" sz="4000" b="1" dirty="0" smtClean="0">
                <a:solidFill>
                  <a:srgbClr val="FF0000"/>
                </a:solidFill>
              </a:rPr>
              <a:t>Lessons from David &amp; Abigail</a:t>
            </a:r>
          </a:p>
        </p:txBody>
      </p:sp>
      <p:sp>
        <p:nvSpPr>
          <p:cNvPr id="4099" name="Rectangle 3"/>
          <p:cNvSpPr>
            <a:spLocks noGrp="1" noChangeArrowheads="1"/>
          </p:cNvSpPr>
          <p:nvPr>
            <p:ph type="body" idx="1"/>
          </p:nvPr>
        </p:nvSpPr>
        <p:spPr>
          <a:xfrm>
            <a:off x="228600" y="1066800"/>
            <a:ext cx="8534400" cy="5181600"/>
          </a:xfrm>
        </p:spPr>
        <p:txBody>
          <a:bodyPr>
            <a:normAutofit fontScale="92500" lnSpcReduction="10000"/>
          </a:bodyPr>
          <a:lstStyle/>
          <a:p>
            <a:pPr eaLnBrk="1" hangingPunct="1">
              <a:lnSpc>
                <a:spcPct val="90000"/>
              </a:lnSpc>
            </a:pPr>
            <a:r>
              <a:rPr lang="en-US" b="1" dirty="0" smtClean="0">
                <a:solidFill>
                  <a:srgbClr val="0000CC"/>
                </a:solidFill>
              </a:rPr>
              <a:t>Avenge not yourselves (Rom 12:19)</a:t>
            </a:r>
          </a:p>
          <a:p>
            <a:pPr lvl="1">
              <a:lnSpc>
                <a:spcPct val="90000"/>
              </a:lnSpc>
            </a:pPr>
            <a:r>
              <a:rPr lang="en-US" b="1" dirty="0" smtClean="0">
                <a:solidFill>
                  <a:srgbClr val="7030A0"/>
                </a:solidFill>
              </a:rPr>
              <a:t>Deut 32:35  </a:t>
            </a:r>
            <a:r>
              <a:rPr lang="en-US" dirty="0" smtClean="0"/>
              <a:t>Vengeance is Mine, and                                recompense;  Their foot shall slip in due                              time; For the day of their calamity is at                             hand, and the things to come hasten                            upon them.' </a:t>
            </a:r>
          </a:p>
          <a:p>
            <a:pPr lvl="1">
              <a:lnSpc>
                <a:spcPct val="90000"/>
              </a:lnSpc>
            </a:pPr>
            <a:r>
              <a:rPr lang="en-US" dirty="0" smtClean="0"/>
              <a:t>God wants to see if we will wait patiently for Him to work things out</a:t>
            </a:r>
          </a:p>
          <a:p>
            <a:pPr eaLnBrk="1" hangingPunct="1">
              <a:lnSpc>
                <a:spcPct val="90000"/>
              </a:lnSpc>
            </a:pPr>
            <a:r>
              <a:rPr lang="en-US" b="1" dirty="0" smtClean="0">
                <a:solidFill>
                  <a:srgbClr val="0000CC"/>
                </a:solidFill>
              </a:rPr>
              <a:t>Wise people accept counsel &amp; reproof from Godly people</a:t>
            </a:r>
          </a:p>
          <a:p>
            <a:pPr lvl="1">
              <a:lnSpc>
                <a:spcPct val="90000"/>
              </a:lnSpc>
            </a:pPr>
            <a:r>
              <a:rPr lang="en-US" b="1" dirty="0" err="1" smtClean="0">
                <a:solidFill>
                  <a:srgbClr val="7030A0"/>
                </a:solidFill>
              </a:rPr>
              <a:t>Prov</a:t>
            </a:r>
            <a:r>
              <a:rPr lang="en-US" b="1" dirty="0" smtClean="0">
                <a:solidFill>
                  <a:srgbClr val="7030A0"/>
                </a:solidFill>
              </a:rPr>
              <a:t> 12:15 </a:t>
            </a:r>
            <a:r>
              <a:rPr lang="en-US" dirty="0" smtClean="0"/>
              <a:t>The way of a fool is right in his own eyes, but he who heeds counsel is wise. </a:t>
            </a:r>
          </a:p>
          <a:p>
            <a:pPr lvl="1">
              <a:lnSpc>
                <a:spcPct val="90000"/>
              </a:lnSpc>
            </a:pPr>
            <a:r>
              <a:rPr lang="en-US" b="1" dirty="0" err="1" smtClean="0">
                <a:solidFill>
                  <a:srgbClr val="7030A0"/>
                </a:solidFill>
              </a:rPr>
              <a:t>Prov</a:t>
            </a:r>
            <a:r>
              <a:rPr lang="en-US" b="1" dirty="0" smtClean="0">
                <a:solidFill>
                  <a:srgbClr val="7030A0"/>
                </a:solidFill>
              </a:rPr>
              <a:t> 27:17 </a:t>
            </a:r>
            <a:r>
              <a:rPr lang="en-US" dirty="0" smtClean="0"/>
              <a:t>Iron sharpens iron, and one man sharpens another. </a:t>
            </a:r>
          </a:p>
          <a:p>
            <a:pPr lvl="1">
              <a:lnSpc>
                <a:spcPct val="90000"/>
              </a:lnSpc>
            </a:pPr>
            <a:endParaRPr lang="en-US" dirty="0" smtClean="0"/>
          </a:p>
          <a:p>
            <a:pPr lvl="1">
              <a:lnSpc>
                <a:spcPct val="90000"/>
              </a:lnSpc>
              <a:buNone/>
            </a:pPr>
            <a:endParaRPr lang="en-US" dirty="0" smtClean="0"/>
          </a:p>
        </p:txBody>
      </p:sp>
      <p:sp>
        <p:nvSpPr>
          <p:cNvPr id="4100" name="Text Box 5"/>
          <p:cNvSpPr txBox="1">
            <a:spLocks noChangeArrowheads="1"/>
          </p:cNvSpPr>
          <p:nvPr/>
        </p:nvSpPr>
        <p:spPr bwMode="auto">
          <a:xfrm>
            <a:off x="0" y="60960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Patience &amp; Mercy are essential to reign as kings</a:t>
            </a:r>
            <a:endParaRPr lang="en-US" sz="2800" b="1" dirty="0">
              <a:solidFill>
                <a:srgbClr val="00B050"/>
              </a:solidFill>
              <a:latin typeface="Comic Sans MS" pitchFamily="66" charset="0"/>
            </a:endParaRPr>
          </a:p>
        </p:txBody>
      </p:sp>
      <p:pic>
        <p:nvPicPr>
          <p:cNvPr id="91138" name="Picture 2" descr="http://www.artbible.net/1T/1Sa2501_David_Abigail/source/20%20LAVISTACHURCH%20ABIGAIL%20PLEADS%20WITH%20DAVID.jpg"/>
          <p:cNvPicPr>
            <a:picLocks noChangeAspect="1" noChangeArrowheads="1"/>
          </p:cNvPicPr>
          <p:nvPr/>
        </p:nvPicPr>
        <p:blipFill>
          <a:blip r:embed="rId3" cstate="print"/>
          <a:srcRect/>
          <a:stretch>
            <a:fillRect/>
          </a:stretch>
        </p:blipFill>
        <p:spPr bwMode="auto">
          <a:xfrm>
            <a:off x="6553200" y="152400"/>
            <a:ext cx="2457450" cy="29042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0" y="228600"/>
            <a:ext cx="4495800" cy="1143000"/>
          </a:xfrm>
        </p:spPr>
        <p:txBody>
          <a:bodyPr>
            <a:noAutofit/>
          </a:bodyPr>
          <a:lstStyle/>
          <a:p>
            <a:pPr eaLnBrk="1" hangingPunct="1">
              <a:lnSpc>
                <a:spcPts val="5100"/>
              </a:lnSpc>
            </a:pPr>
            <a:r>
              <a:rPr lang="en-US" sz="4800" b="1" dirty="0" smtClean="0">
                <a:solidFill>
                  <a:srgbClr val="FF0000"/>
                </a:solidFill>
              </a:rPr>
              <a:t>Kings in Practice</a:t>
            </a:r>
          </a:p>
        </p:txBody>
      </p:sp>
      <p:sp>
        <p:nvSpPr>
          <p:cNvPr id="4099" name="Rectangle 3"/>
          <p:cNvSpPr>
            <a:spLocks noGrp="1" noChangeArrowheads="1"/>
          </p:cNvSpPr>
          <p:nvPr>
            <p:ph type="body" idx="1"/>
          </p:nvPr>
        </p:nvSpPr>
        <p:spPr>
          <a:xfrm>
            <a:off x="381000" y="1371600"/>
            <a:ext cx="7924800" cy="4724400"/>
          </a:xfrm>
        </p:spPr>
        <p:txBody>
          <a:bodyPr>
            <a:normAutofit/>
          </a:bodyPr>
          <a:lstStyle/>
          <a:p>
            <a:pPr>
              <a:lnSpc>
                <a:spcPct val="90000"/>
              </a:lnSpc>
            </a:pPr>
            <a:r>
              <a:rPr lang="en-US" dirty="0" smtClean="0"/>
              <a:t>David was willing to be corrected,                             even by a woman</a:t>
            </a:r>
          </a:p>
          <a:p>
            <a:pPr>
              <a:lnSpc>
                <a:spcPct val="90000"/>
              </a:lnSpc>
            </a:pPr>
            <a:r>
              <a:rPr lang="en-US" dirty="0" smtClean="0"/>
              <a:t>He thanked Abigail when she prevented him from taking vengeance</a:t>
            </a:r>
          </a:p>
          <a:p>
            <a:pPr>
              <a:lnSpc>
                <a:spcPct val="90000"/>
              </a:lnSpc>
            </a:pPr>
            <a:r>
              <a:rPr lang="en-US" dirty="0" smtClean="0"/>
              <a:t>He was very much aware of God’s direction in his life, looking for it and responding to it</a:t>
            </a:r>
          </a:p>
          <a:p>
            <a:pPr>
              <a:lnSpc>
                <a:spcPct val="90000"/>
              </a:lnSpc>
            </a:pPr>
            <a:r>
              <a:rPr lang="en-US" dirty="0" smtClean="0"/>
              <a:t>Thanked God for holding him back from Sin</a:t>
            </a:r>
          </a:p>
          <a:p>
            <a:pPr>
              <a:lnSpc>
                <a:spcPct val="90000"/>
              </a:lnSpc>
            </a:pPr>
            <a:r>
              <a:rPr lang="en-US" dirty="0" smtClean="0"/>
              <a:t>Thanked God for handling his vengeance</a:t>
            </a:r>
          </a:p>
        </p:txBody>
      </p:sp>
      <p:sp>
        <p:nvSpPr>
          <p:cNvPr id="4100" name="Text Box 5"/>
          <p:cNvSpPr txBox="1">
            <a:spLocks noChangeArrowheads="1"/>
          </p:cNvSpPr>
          <p:nvPr/>
        </p:nvSpPr>
        <p:spPr bwMode="auto">
          <a:xfrm>
            <a:off x="838200" y="5410200"/>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made some mistakes,  but he practiced righteousness</a:t>
            </a:r>
            <a:endParaRPr lang="en-US" sz="3600" b="1" dirty="0">
              <a:solidFill>
                <a:srgbClr val="00B050"/>
              </a:solidFill>
              <a:latin typeface="Comic Sans MS" pitchFamily="66" charset="0"/>
            </a:endParaRPr>
          </a:p>
        </p:txBody>
      </p:sp>
      <p:pic>
        <p:nvPicPr>
          <p:cNvPr id="95234" name="Picture 2" descr="https://encrypted-tbn1.gstatic.com/images?q=tbn:ANd9GcTDYiRJV9X3jKF-uJyI8LyW8XbLCt89Kn76j0fkBqKNqCVhSEUr"/>
          <p:cNvPicPr>
            <a:picLocks noChangeAspect="1" noChangeArrowheads="1"/>
          </p:cNvPicPr>
          <p:nvPr/>
        </p:nvPicPr>
        <p:blipFill>
          <a:blip r:embed="rId3" cstate="print"/>
          <a:srcRect/>
          <a:stretch>
            <a:fillRect/>
          </a:stretch>
        </p:blipFill>
        <p:spPr bwMode="auto">
          <a:xfrm>
            <a:off x="6477000" y="76200"/>
            <a:ext cx="2466975" cy="1847851"/>
          </a:xfrm>
          <a:prstGeom prst="rect">
            <a:avLst/>
          </a:prstGeom>
          <a:noFill/>
        </p:spPr>
      </p:pic>
      <p:sp>
        <p:nvSpPr>
          <p:cNvPr id="6" name="TextBox 5"/>
          <p:cNvSpPr txBox="1"/>
          <p:nvPr/>
        </p:nvSpPr>
        <p:spPr>
          <a:xfrm>
            <a:off x="6781800" y="1371600"/>
            <a:ext cx="1828800" cy="584775"/>
          </a:xfrm>
          <a:prstGeom prst="rect">
            <a:avLst/>
          </a:prstGeom>
          <a:noFill/>
        </p:spPr>
        <p:txBody>
          <a:bodyPr wrap="square" rtlCol="0">
            <a:spAutoFit/>
          </a:bodyPr>
          <a:lstStyle/>
          <a:p>
            <a:pPr algn="ctr"/>
            <a:r>
              <a:rPr lang="en-US" sz="1600" b="1" dirty="0" smtClean="0">
                <a:solidFill>
                  <a:srgbClr val="FFC000"/>
                </a:solidFill>
              </a:rPr>
              <a:t>Walking in the light of God’s word</a:t>
            </a:r>
            <a:endParaRPr lang="en-US" sz="1600" b="1" dirty="0">
              <a:solidFill>
                <a:srgbClr val="FFC000"/>
              </a:solidFill>
            </a:endParaRPr>
          </a:p>
        </p:txBody>
      </p:sp>
      <p:pic>
        <p:nvPicPr>
          <p:cNvPr id="95236" name="Picture 4" descr="https://encrypted-tbn0.gstatic.com/images?q=tbn:ANd9GcQAXmIvxjnDZKLlZWbaom-wwbV0JhWXOlGpJFzVGvCxdeuyM8hNGw"/>
          <p:cNvPicPr>
            <a:picLocks noChangeAspect="1" noChangeArrowheads="1"/>
          </p:cNvPicPr>
          <p:nvPr/>
        </p:nvPicPr>
        <p:blipFill>
          <a:blip r:embed="rId4" cstate="print"/>
          <a:srcRect/>
          <a:stretch>
            <a:fillRect/>
          </a:stretch>
        </p:blipFill>
        <p:spPr bwMode="auto">
          <a:xfrm>
            <a:off x="381000" y="0"/>
            <a:ext cx="1447800" cy="13909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05400" cy="2895600"/>
          </a:xfrm>
        </p:spPr>
        <p:txBody>
          <a:bodyPr>
            <a:noAutofit/>
          </a:bodyPr>
          <a:lstStyle/>
          <a:p>
            <a:r>
              <a:rPr lang="en-US" sz="7200" dirty="0" smtClean="0">
                <a:solidFill>
                  <a:srgbClr val="FF0000"/>
                </a:solidFill>
                <a:latin typeface="Creepy" pitchFamily="82" charset="0"/>
              </a:rPr>
              <a:t>Adultery    and Murder!</a:t>
            </a:r>
            <a:endParaRPr lang="en-US" sz="7200" b="1" dirty="0">
              <a:solidFill>
                <a:srgbClr val="FF0000"/>
              </a:solidFill>
              <a:latin typeface="Comic Sans MS" pitchFamily="66" charset="0"/>
            </a:endParaRPr>
          </a:p>
        </p:txBody>
      </p:sp>
      <p:sp>
        <p:nvSpPr>
          <p:cNvPr id="4" name="Rectangle 3"/>
          <p:cNvSpPr/>
          <p:nvPr/>
        </p:nvSpPr>
        <p:spPr>
          <a:xfrm>
            <a:off x="5105400" y="3962400"/>
            <a:ext cx="3733800" cy="2123658"/>
          </a:xfrm>
          <a:prstGeom prst="rect">
            <a:avLst/>
          </a:prstGeom>
        </p:spPr>
        <p:txBody>
          <a:bodyPr wrap="square">
            <a:spAutoFit/>
          </a:bodyPr>
          <a:lstStyle/>
          <a:p>
            <a:pPr algn="ctr"/>
            <a:r>
              <a:rPr lang="en-US" sz="4400" b="1" dirty="0" smtClean="0">
                <a:solidFill>
                  <a:srgbClr val="0000CC"/>
                </a:solidFill>
                <a:latin typeface="Comic Sans MS" pitchFamily="66" charset="0"/>
              </a:rPr>
              <a:t>Rather than faithfulness to his God</a:t>
            </a:r>
            <a:endParaRPr lang="en-US" sz="4400" dirty="0">
              <a:solidFill>
                <a:srgbClr val="0000CC"/>
              </a:solidFill>
            </a:endParaRPr>
          </a:p>
        </p:txBody>
      </p:sp>
      <p:pic>
        <p:nvPicPr>
          <p:cNvPr id="5" name="Picture 4" descr="https://encrypted-tbn0.gstatic.com/images?q=tbn:ANd9GcTmEvDnFcnr_Emj74vc2Q2R3lZafrOMPImL2AEbl-4_woGP2Hw3"/>
          <p:cNvPicPr>
            <a:picLocks noChangeAspect="1" noChangeArrowheads="1"/>
          </p:cNvPicPr>
          <p:nvPr/>
        </p:nvPicPr>
        <p:blipFill>
          <a:blip r:embed="rId2" cstate="print"/>
          <a:srcRect/>
          <a:stretch>
            <a:fillRect/>
          </a:stretch>
        </p:blipFill>
        <p:spPr bwMode="auto">
          <a:xfrm>
            <a:off x="4944166" y="228600"/>
            <a:ext cx="4018859" cy="2971800"/>
          </a:xfrm>
          <a:prstGeom prst="rect">
            <a:avLst/>
          </a:prstGeom>
          <a:noFill/>
        </p:spPr>
      </p:pic>
      <p:pic>
        <p:nvPicPr>
          <p:cNvPr id="6" name="Picture 2" descr="https://encrypted-tbn3.gstatic.com/images?q=tbn:ANd9GcTrr3qjtNeSkWtG5Q_116FHsdmfOrA9wEzj6KopiTscBD8kOEbMuQ"/>
          <p:cNvPicPr>
            <a:picLocks noChangeAspect="1" noChangeArrowheads="1"/>
          </p:cNvPicPr>
          <p:nvPr/>
        </p:nvPicPr>
        <p:blipFill>
          <a:blip r:embed="rId3" cstate="print"/>
          <a:srcRect/>
          <a:stretch>
            <a:fillRect/>
          </a:stretch>
        </p:blipFill>
        <p:spPr bwMode="auto">
          <a:xfrm>
            <a:off x="304800" y="3429000"/>
            <a:ext cx="4497857" cy="304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2 Samuel 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91000"/>
          </a:xfrm>
        </p:spPr>
        <p:txBody>
          <a:bodyPr>
            <a:normAutofit fontScale="70000" lnSpcReduction="20000"/>
          </a:bodyPr>
          <a:lstStyle/>
          <a:p>
            <a:pPr marL="0" indent="231775">
              <a:buNone/>
            </a:pPr>
            <a:r>
              <a:rPr lang="en-US" dirty="0" smtClean="0"/>
              <a:t>1 It happened in the spring of the year, at the time when kings go out to battle, that David sent </a:t>
            </a:r>
            <a:r>
              <a:rPr lang="en-US" dirty="0" err="1" smtClean="0"/>
              <a:t>Joab</a:t>
            </a:r>
            <a:r>
              <a:rPr lang="en-US" dirty="0" smtClean="0"/>
              <a:t> and his servants with him, and all Israel; and they destroyed the people of </a:t>
            </a:r>
            <a:r>
              <a:rPr lang="en-US" dirty="0" err="1" smtClean="0"/>
              <a:t>Ammon</a:t>
            </a:r>
            <a:r>
              <a:rPr lang="en-US" dirty="0" smtClean="0"/>
              <a:t> and besieged </a:t>
            </a:r>
            <a:r>
              <a:rPr lang="en-US" dirty="0" err="1" smtClean="0"/>
              <a:t>Rabbah</a:t>
            </a:r>
            <a:r>
              <a:rPr lang="en-US" dirty="0" smtClean="0"/>
              <a:t>. </a:t>
            </a:r>
            <a:r>
              <a:rPr lang="en-US" b="1" dirty="0" smtClean="0">
                <a:solidFill>
                  <a:srgbClr val="C00000"/>
                </a:solidFill>
              </a:rPr>
              <a:t>But David remained at Jerusalem. </a:t>
            </a:r>
          </a:p>
          <a:p>
            <a:pPr marL="0" indent="231775">
              <a:buNone/>
            </a:pPr>
            <a:r>
              <a:rPr lang="en-US" dirty="0" smtClean="0"/>
              <a:t>2 Then it happened one evening that David arose from his bed and walked on the roof of the king's house. And from the roof he saw a woman bathing, and the woman was very beautiful to behold. 3 So David sent and inquired about the woman. And someone said, "Is this not Bathsheba, the daughter of </a:t>
            </a:r>
            <a:r>
              <a:rPr lang="en-US" dirty="0" err="1" smtClean="0"/>
              <a:t>Eliam</a:t>
            </a:r>
            <a:r>
              <a:rPr lang="en-US" dirty="0" smtClean="0"/>
              <a:t>, the wife of Uriah the Hittite?" 4 </a:t>
            </a:r>
            <a:r>
              <a:rPr lang="en-US" b="1" dirty="0" smtClean="0">
                <a:solidFill>
                  <a:srgbClr val="C00000"/>
                </a:solidFill>
              </a:rPr>
              <a:t>Then David sent messengers, and took her; and she came to him, and he lay with her</a:t>
            </a:r>
            <a:r>
              <a:rPr lang="en-US" dirty="0" smtClean="0"/>
              <a:t>, for she was cleansed from her impurity; and she returned to her house. 5 And the woman conceived; so she sent and told David, and said, "I am with child.“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takes Bathsheba</a:t>
            </a:r>
          </a:p>
        </p:txBody>
      </p:sp>
      <p:sp>
        <p:nvSpPr>
          <p:cNvPr id="7" name="Text Box 5"/>
          <p:cNvSpPr txBox="1">
            <a:spLocks noChangeArrowheads="1"/>
          </p:cNvSpPr>
          <p:nvPr/>
        </p:nvSpPr>
        <p:spPr bwMode="auto">
          <a:xfrm>
            <a:off x="1066800" y="60960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let her become pregnant!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90800" y="0"/>
            <a:ext cx="3657600" cy="1981200"/>
          </a:xfrm>
        </p:spPr>
        <p:txBody>
          <a:bodyPr>
            <a:noAutofit/>
          </a:bodyPr>
          <a:lstStyle/>
          <a:p>
            <a:pPr eaLnBrk="1" hangingPunct="1"/>
            <a:r>
              <a:rPr lang="en-US" sz="6000" b="1" dirty="0" smtClean="0">
                <a:solidFill>
                  <a:srgbClr val="FF0000"/>
                </a:solidFill>
              </a:rPr>
              <a:t>David’s Big Decision!</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2209800" y="4648200"/>
            <a:ext cx="44958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Come clean &amp; trust God or dig deeper into lies</a:t>
            </a:r>
            <a:endParaRPr lang="en-US" sz="4000" b="1" dirty="0">
              <a:solidFill>
                <a:srgbClr val="00B050"/>
              </a:solidFill>
              <a:latin typeface="Comic Sans MS" pitchFamily="66" charset="0"/>
            </a:endParaRPr>
          </a:p>
        </p:txBody>
      </p:sp>
      <p:pic>
        <p:nvPicPr>
          <p:cNvPr id="84994" name="Picture 2" descr="https://encrypted-tbn0.gstatic.com/images?q=tbn:ANd9GcREHOzuqoSGN5rB3YcjyVummJHq8LPA8sEU6sjpzkOBKfJAzJB2"/>
          <p:cNvPicPr>
            <a:picLocks noChangeAspect="1" noChangeArrowheads="1"/>
          </p:cNvPicPr>
          <p:nvPr/>
        </p:nvPicPr>
        <p:blipFill>
          <a:blip r:embed="rId3" cstate="print"/>
          <a:srcRect/>
          <a:stretch>
            <a:fillRect/>
          </a:stretch>
        </p:blipFill>
        <p:spPr bwMode="auto">
          <a:xfrm>
            <a:off x="228600" y="457200"/>
            <a:ext cx="2400300" cy="1905000"/>
          </a:xfrm>
          <a:prstGeom prst="rect">
            <a:avLst/>
          </a:prstGeom>
          <a:noFill/>
        </p:spPr>
      </p:pic>
      <p:pic>
        <p:nvPicPr>
          <p:cNvPr id="84998" name="Picture 6" descr="https://encrypted-tbn2.gstatic.com/images?q=tbn:ANd9GcQ8f_O4gH5SRpJ2WI8hEk4pwRq6kIDMxWbge9leiEcYbqOSJtqy"/>
          <p:cNvPicPr>
            <a:picLocks noChangeAspect="1" noChangeArrowheads="1"/>
          </p:cNvPicPr>
          <p:nvPr/>
        </p:nvPicPr>
        <p:blipFill>
          <a:blip r:embed="rId4" cstate="print"/>
          <a:srcRect/>
          <a:stretch>
            <a:fillRect/>
          </a:stretch>
        </p:blipFill>
        <p:spPr bwMode="auto">
          <a:xfrm>
            <a:off x="6553200" y="-152400"/>
            <a:ext cx="2143125" cy="2143125"/>
          </a:xfrm>
          <a:prstGeom prst="rect">
            <a:avLst/>
          </a:prstGeom>
          <a:noFill/>
        </p:spPr>
      </p:pic>
      <p:pic>
        <p:nvPicPr>
          <p:cNvPr id="85000" name="Picture 8" descr="https://encrypted-tbn3.gstatic.com/images?q=tbn:ANd9GcQwbJiGWhoNPH__v2afILb4yxp4QohHADPta8VzyNwrIFBpHlig"/>
          <p:cNvPicPr>
            <a:picLocks noChangeAspect="1" noChangeArrowheads="1"/>
          </p:cNvPicPr>
          <p:nvPr/>
        </p:nvPicPr>
        <p:blipFill>
          <a:blip r:embed="rId5" cstate="print"/>
          <a:srcRect/>
          <a:stretch>
            <a:fillRect/>
          </a:stretch>
        </p:blipFill>
        <p:spPr bwMode="auto">
          <a:xfrm>
            <a:off x="152400" y="2667000"/>
            <a:ext cx="2667000" cy="1714500"/>
          </a:xfrm>
          <a:prstGeom prst="rect">
            <a:avLst/>
          </a:prstGeom>
          <a:noFill/>
        </p:spPr>
      </p:pic>
      <p:pic>
        <p:nvPicPr>
          <p:cNvPr id="85002" name="Picture 10" descr="https://encrypted-tbn1.gstatic.com/images?q=tbn:ANd9GcTZnNYP-VCv1aUnn-AYz9H9novr7kx0TL-BAwdhkihnL853v5W6"/>
          <p:cNvPicPr>
            <a:picLocks noChangeAspect="1" noChangeArrowheads="1"/>
          </p:cNvPicPr>
          <p:nvPr/>
        </p:nvPicPr>
        <p:blipFill>
          <a:blip r:embed="rId6" cstate="print"/>
          <a:srcRect/>
          <a:stretch>
            <a:fillRect/>
          </a:stretch>
        </p:blipFill>
        <p:spPr bwMode="auto">
          <a:xfrm>
            <a:off x="6858000" y="5257800"/>
            <a:ext cx="2057400" cy="1456362"/>
          </a:xfrm>
          <a:prstGeom prst="rect">
            <a:avLst/>
          </a:prstGeom>
          <a:noFill/>
        </p:spPr>
      </p:pic>
      <p:pic>
        <p:nvPicPr>
          <p:cNvPr id="85004" name="Picture 12" descr="https://encrypted-tbn1.gstatic.com/images?q=tbn:ANd9GcSJUgGWAQk1ldzQUD0Qpf3rdFuxfvicKAzCVAcJmXlLq_ebyWYU"/>
          <p:cNvPicPr>
            <a:picLocks noChangeAspect="1" noChangeArrowheads="1"/>
          </p:cNvPicPr>
          <p:nvPr/>
        </p:nvPicPr>
        <p:blipFill>
          <a:blip r:embed="rId7" cstate="print"/>
          <a:srcRect/>
          <a:stretch>
            <a:fillRect/>
          </a:stretch>
        </p:blipFill>
        <p:spPr bwMode="auto">
          <a:xfrm>
            <a:off x="6629400" y="1981200"/>
            <a:ext cx="2295525" cy="2866551"/>
          </a:xfrm>
          <a:prstGeom prst="rect">
            <a:avLst/>
          </a:prstGeom>
          <a:noFill/>
        </p:spPr>
      </p:pic>
      <p:pic>
        <p:nvPicPr>
          <p:cNvPr id="85006" name="Picture 14" descr="https://encrypted-tbn3.gstatic.com/images?q=tbn:ANd9GcTcT8HIZumnxth_kkg2sk-o9I95paXI93EvGTLGNexQt-hbY01XJQ"/>
          <p:cNvPicPr>
            <a:picLocks noChangeAspect="1" noChangeArrowheads="1"/>
          </p:cNvPicPr>
          <p:nvPr/>
        </p:nvPicPr>
        <p:blipFill>
          <a:blip r:embed="rId8" cstate="print"/>
          <a:srcRect/>
          <a:stretch>
            <a:fillRect/>
          </a:stretch>
        </p:blipFill>
        <p:spPr bwMode="auto">
          <a:xfrm>
            <a:off x="228600" y="4800600"/>
            <a:ext cx="1904998" cy="1905000"/>
          </a:xfrm>
          <a:prstGeom prst="rect">
            <a:avLst/>
          </a:prstGeom>
          <a:noFill/>
        </p:spPr>
      </p:pic>
      <p:pic>
        <p:nvPicPr>
          <p:cNvPr id="85008" name="Picture 16" descr="https://encrypted-tbn1.gstatic.com/images?q=tbn:ANd9GcRfhGxEog0SL496QaRypcWgqqFrXQb95epezE9L0YwAFnZF3_3tYg"/>
          <p:cNvPicPr>
            <a:picLocks noChangeAspect="1" noChangeArrowheads="1"/>
          </p:cNvPicPr>
          <p:nvPr/>
        </p:nvPicPr>
        <p:blipFill>
          <a:blip r:embed="rId9" cstate="print"/>
          <a:srcRect/>
          <a:stretch>
            <a:fillRect/>
          </a:stretch>
        </p:blipFill>
        <p:spPr bwMode="auto">
          <a:xfrm>
            <a:off x="3429000" y="2133600"/>
            <a:ext cx="2296205" cy="2286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85800"/>
            <a:ext cx="7010400" cy="914400"/>
          </a:xfrm>
        </p:spPr>
        <p:txBody>
          <a:bodyPr>
            <a:noAutofit/>
          </a:bodyPr>
          <a:lstStyle/>
          <a:p>
            <a:r>
              <a:rPr lang="en-US" sz="4800" b="1" dirty="0" smtClean="0">
                <a:solidFill>
                  <a:srgbClr val="663300"/>
                </a:solidFill>
              </a:rPr>
              <a:t>1 Samuel 19:9-16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9 Now the distressing spirit from the Lord came upon Saul as he sat in his house with his spear in his hand. And David was playing music with his hand. 10 </a:t>
            </a:r>
            <a:r>
              <a:rPr lang="en-US" b="1" dirty="0" smtClean="0">
                <a:solidFill>
                  <a:srgbClr val="C00000"/>
                </a:solidFill>
              </a:rPr>
              <a:t>Then Saul sought to pin David to the wall with the spear, but he slipped away from Saul's presence</a:t>
            </a:r>
            <a:r>
              <a:rPr lang="en-US" dirty="0" smtClean="0"/>
              <a:t>; and he drove the spear into the wall. So David fled and escaped that night. </a:t>
            </a:r>
          </a:p>
          <a:p>
            <a:pPr marL="0" indent="231775">
              <a:buNone/>
            </a:pPr>
            <a:r>
              <a:rPr lang="en-US" b="1" dirty="0" smtClean="0">
                <a:solidFill>
                  <a:srgbClr val="C00000"/>
                </a:solidFill>
              </a:rPr>
              <a:t>11 Saul also sent messengers to David's house to watch him and to kill him in the morning</a:t>
            </a:r>
            <a:r>
              <a:rPr lang="en-US" dirty="0" smtClean="0"/>
              <a:t>. And Michal, David's wife, told him, saying, "If you do not save your life tonight, tomorrow you will be killed." 12 So Michal let David down through a window. And he went and fled and escaped. 13 And Michal took an image and laid it in the bed, put a cover of goats' hair for his head, and covered it with clothes. 14 So when Saul sent messengers to take David, she said, "He is sick." </a:t>
            </a:r>
          </a:p>
          <a:p>
            <a:pPr marL="0" indent="231775">
              <a:buNone/>
            </a:pPr>
            <a:r>
              <a:rPr lang="en-US" dirty="0" smtClean="0"/>
              <a:t>15 Then </a:t>
            </a:r>
            <a:r>
              <a:rPr lang="en-US" b="1" dirty="0" smtClean="0">
                <a:solidFill>
                  <a:srgbClr val="C00000"/>
                </a:solidFill>
              </a:rPr>
              <a:t>Saul sent the messengers back to see David, saying, "Bring him up to me in the bed, that I may kill him.“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resists taking vengeance </a:t>
            </a:r>
          </a:p>
        </p:txBody>
      </p:sp>
      <p:sp>
        <p:nvSpPr>
          <p:cNvPr id="7" name="Text Box 5"/>
          <p:cNvSpPr txBox="1">
            <a:spLocks noChangeArrowheads="1"/>
          </p:cNvSpPr>
          <p:nvPr/>
        </p:nvSpPr>
        <p:spPr bwMode="auto">
          <a:xfrm>
            <a:off x="990600" y="60960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humbled himself and ran away</a:t>
            </a:r>
          </a:p>
        </p:txBody>
      </p:sp>
    </p:spTree>
    <p:extLst>
      <p:ext uri="{BB962C8B-B14F-4D97-AF65-F5344CB8AC3E}">
        <p14:creationId xmlns:p14="http://schemas.microsoft.com/office/powerpoint/2010/main" val="2026868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63246" y="838200"/>
            <a:ext cx="7010400" cy="914400"/>
          </a:xfrm>
        </p:spPr>
        <p:txBody>
          <a:bodyPr>
            <a:noAutofit/>
          </a:bodyPr>
          <a:lstStyle/>
          <a:p>
            <a:r>
              <a:rPr lang="en-US" sz="4800" b="1" dirty="0" smtClean="0">
                <a:solidFill>
                  <a:srgbClr val="663300"/>
                </a:solidFill>
              </a:rPr>
              <a:t>2 Samuel 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95800"/>
          </a:xfrm>
        </p:spPr>
        <p:txBody>
          <a:bodyPr>
            <a:normAutofit fontScale="55000" lnSpcReduction="20000"/>
          </a:bodyPr>
          <a:lstStyle/>
          <a:p>
            <a:pPr marL="0" indent="231775">
              <a:buNone/>
            </a:pPr>
            <a:r>
              <a:rPr lang="en-US" dirty="0" smtClean="0"/>
              <a:t>6 Then David sent to </a:t>
            </a:r>
            <a:r>
              <a:rPr lang="en-US" dirty="0" err="1" smtClean="0"/>
              <a:t>Joab</a:t>
            </a:r>
            <a:r>
              <a:rPr lang="en-US" dirty="0" smtClean="0"/>
              <a:t>, saying, "Send me Uriah the Hittite." And </a:t>
            </a:r>
            <a:r>
              <a:rPr lang="en-US" dirty="0" err="1" smtClean="0"/>
              <a:t>Joab</a:t>
            </a:r>
            <a:r>
              <a:rPr lang="en-US" dirty="0" smtClean="0"/>
              <a:t> sent Uriah to David. 7 When Uriah had come to him, David asked how </a:t>
            </a:r>
            <a:r>
              <a:rPr lang="en-US" dirty="0" err="1" smtClean="0"/>
              <a:t>Joab</a:t>
            </a:r>
            <a:r>
              <a:rPr lang="en-US" dirty="0" smtClean="0"/>
              <a:t> was doing, and how the people were doing, and how the war prospered. 8 And </a:t>
            </a:r>
            <a:r>
              <a:rPr lang="en-US" b="1" dirty="0" smtClean="0">
                <a:solidFill>
                  <a:srgbClr val="0000CC"/>
                </a:solidFill>
              </a:rPr>
              <a:t>David said to Uriah, "Go down to your house and wash your feet." </a:t>
            </a:r>
            <a:r>
              <a:rPr lang="en-US" dirty="0" smtClean="0"/>
              <a:t>So Uriah departed from the king's house, and a gift of food from the king followed him. 9 But Uriah slept at the door of the king's house with all the servants of his lord, and did not go down to his house. 10 So when they told David, saying, "Uriah did not go down to his house," David said to Uriah, "Did you not come from a journey? Why did you not go down to your house?" </a:t>
            </a:r>
          </a:p>
          <a:p>
            <a:pPr marL="0" indent="231775">
              <a:buNone/>
            </a:pPr>
            <a:r>
              <a:rPr lang="en-US" dirty="0" smtClean="0"/>
              <a:t>11 And Uriah said to David, "The ark and Israel and Judah are dwelling in tents, and my lord </a:t>
            </a:r>
            <a:r>
              <a:rPr lang="en-US" dirty="0" err="1" smtClean="0"/>
              <a:t>Joab</a:t>
            </a:r>
            <a:r>
              <a:rPr lang="en-US" dirty="0" smtClean="0"/>
              <a:t> and the servants of my lord are encamped in the open fields. Shall I then go to my house to eat and drink, and to lie with my wife? As you live, and as your soul lives, I will not do this thing." </a:t>
            </a:r>
          </a:p>
          <a:p>
            <a:pPr marL="0" indent="231775">
              <a:buNone/>
            </a:pPr>
            <a:r>
              <a:rPr lang="en-US" dirty="0" smtClean="0"/>
              <a:t>12 Then David said to Uriah, "Wait here today also, and tomorrow I will let you depart." So Uriah remained in Jerusalem that day and the next.   </a:t>
            </a:r>
            <a:r>
              <a:rPr lang="en-US" b="1" dirty="0" smtClean="0">
                <a:solidFill>
                  <a:srgbClr val="0000CC"/>
                </a:solidFill>
              </a:rPr>
              <a:t>13 Now when David called him, he ate and drank before him; and he made him drunk</a:t>
            </a:r>
            <a:r>
              <a:rPr lang="en-US" dirty="0" smtClean="0"/>
              <a:t>. And at evening he went out to lie on his bed with the servants of his lord, but he did not go down to his house.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1</a:t>
            </a:r>
            <a:r>
              <a:rPr lang="en-US" sz="2800" b="1" baseline="30000" dirty="0" smtClean="0">
                <a:solidFill>
                  <a:srgbClr val="FF0000"/>
                </a:solidFill>
                <a:latin typeface="Comic Sans MS" pitchFamily="66" charset="0"/>
              </a:rPr>
              <a:t>st</a:t>
            </a:r>
            <a:r>
              <a:rPr lang="en-US" sz="2800" b="1" dirty="0" smtClean="0">
                <a:solidFill>
                  <a:srgbClr val="FF0000"/>
                </a:solidFill>
                <a:latin typeface="Comic Sans MS" pitchFamily="66" charset="0"/>
              </a:rPr>
              <a:t> attempt at cover up!</a:t>
            </a:r>
          </a:p>
        </p:txBody>
      </p:sp>
      <p:sp>
        <p:nvSpPr>
          <p:cNvPr id="7" name="Text Box 5"/>
          <p:cNvSpPr txBox="1">
            <a:spLocks noChangeArrowheads="1"/>
          </p:cNvSpPr>
          <p:nvPr/>
        </p:nvSpPr>
        <p:spPr bwMode="auto">
          <a:xfrm>
            <a:off x="907143" y="6120825"/>
            <a:ext cx="7315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frustrated David’s 1</a:t>
            </a:r>
            <a:r>
              <a:rPr lang="en-US" sz="3200" b="1" baseline="30000" dirty="0" smtClean="0">
                <a:solidFill>
                  <a:srgbClr val="00B050"/>
                </a:solidFill>
                <a:latin typeface="Comic Sans MS" pitchFamily="66" charset="0"/>
              </a:rPr>
              <a:t>st</a:t>
            </a:r>
            <a:r>
              <a:rPr lang="en-US" sz="3200" b="1" dirty="0" smtClean="0">
                <a:solidFill>
                  <a:srgbClr val="00B050"/>
                </a:solidFill>
                <a:latin typeface="Comic Sans MS" pitchFamily="66" charset="0"/>
              </a:rPr>
              <a:t> attempt!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 Samuel 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648200"/>
          </a:xfrm>
        </p:spPr>
        <p:txBody>
          <a:bodyPr>
            <a:normAutofit fontScale="62500" lnSpcReduction="20000"/>
          </a:bodyPr>
          <a:lstStyle/>
          <a:p>
            <a:pPr marL="0" indent="231775">
              <a:buNone/>
            </a:pPr>
            <a:r>
              <a:rPr lang="en-US" dirty="0" smtClean="0"/>
              <a:t>14 In the morning it happened that </a:t>
            </a:r>
            <a:r>
              <a:rPr lang="en-US" b="1" dirty="0" smtClean="0">
                <a:solidFill>
                  <a:srgbClr val="C00000"/>
                </a:solidFill>
              </a:rPr>
              <a:t>David wrote a letter to </a:t>
            </a:r>
            <a:r>
              <a:rPr lang="en-US" b="1" dirty="0" err="1" smtClean="0">
                <a:solidFill>
                  <a:srgbClr val="C00000"/>
                </a:solidFill>
              </a:rPr>
              <a:t>Joab</a:t>
            </a:r>
            <a:r>
              <a:rPr lang="en-US" b="1" dirty="0" smtClean="0">
                <a:solidFill>
                  <a:srgbClr val="C00000"/>
                </a:solidFill>
              </a:rPr>
              <a:t> </a:t>
            </a:r>
            <a:r>
              <a:rPr lang="en-US" dirty="0" smtClean="0"/>
              <a:t>and sent it by the hand of Uriah. 15 And he wrote in the letter, saying, </a:t>
            </a:r>
            <a:r>
              <a:rPr lang="en-US" b="1" dirty="0" smtClean="0">
                <a:solidFill>
                  <a:srgbClr val="C00000"/>
                </a:solidFill>
              </a:rPr>
              <a:t>"Set Uriah in the forefront of the hottest battle, and retreat from him, that he may be struck down and die." </a:t>
            </a:r>
            <a:r>
              <a:rPr lang="en-US" dirty="0" smtClean="0"/>
              <a:t>16 So it was, while </a:t>
            </a:r>
            <a:r>
              <a:rPr lang="en-US" dirty="0" err="1" smtClean="0"/>
              <a:t>Joab</a:t>
            </a:r>
            <a:r>
              <a:rPr lang="en-US" dirty="0" smtClean="0"/>
              <a:t> besieged the city, that he assigned Uriah to a place where he knew there were valiant men. 17 Then the men of the city came out and fought with </a:t>
            </a:r>
            <a:r>
              <a:rPr lang="en-US" dirty="0" err="1" smtClean="0"/>
              <a:t>Joab</a:t>
            </a:r>
            <a:r>
              <a:rPr lang="en-US" dirty="0" smtClean="0"/>
              <a:t>. And some of the people of the servants of David fell; and Uriah the Hittite died also. </a:t>
            </a:r>
          </a:p>
          <a:p>
            <a:pPr marL="0" indent="231775">
              <a:buNone/>
            </a:pPr>
            <a:r>
              <a:rPr lang="en-US" dirty="0" smtClean="0"/>
              <a:t>18 Then </a:t>
            </a:r>
            <a:r>
              <a:rPr lang="en-US" dirty="0" err="1" smtClean="0"/>
              <a:t>Joab</a:t>
            </a:r>
            <a:r>
              <a:rPr lang="en-US" dirty="0" smtClean="0"/>
              <a:t> sent and told David all the things concerning the war, 19 and charged the messenger, saying, "When you have finished telling the matters of the war to the king, 20 if it happens that the king's wrath rises, and he says to you: 'Why did you approach so near to the city when you fought? Did you not know that they would shoot from the wall? 21 Who struck </a:t>
            </a:r>
            <a:r>
              <a:rPr lang="en-US" dirty="0" err="1" smtClean="0"/>
              <a:t>Abimelech</a:t>
            </a:r>
            <a:r>
              <a:rPr lang="en-US" dirty="0" smtClean="0"/>
              <a:t> the son of </a:t>
            </a:r>
            <a:r>
              <a:rPr lang="en-US" dirty="0" err="1" smtClean="0"/>
              <a:t>Jerubbesheth</a:t>
            </a:r>
            <a:r>
              <a:rPr lang="en-US" dirty="0" smtClean="0"/>
              <a:t>? Was it not a woman who cast a piece of a millstone on him from the wall, so that he died in </a:t>
            </a:r>
            <a:r>
              <a:rPr lang="en-US" dirty="0" err="1" smtClean="0"/>
              <a:t>Thebez</a:t>
            </a:r>
            <a:r>
              <a:rPr lang="en-US" dirty="0" smtClean="0"/>
              <a:t>? Why did you go near the wall?' — then you shall say, 'Your servant Uriah the Hittite is dead also.'“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schemes further into sin</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Looks like David has thought it all out!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2 Samuel 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191000"/>
          </a:xfrm>
        </p:spPr>
        <p:txBody>
          <a:bodyPr>
            <a:normAutofit fontScale="62500" lnSpcReduction="20000"/>
          </a:bodyPr>
          <a:lstStyle/>
          <a:p>
            <a:pPr marL="0" indent="231775">
              <a:buNone/>
            </a:pPr>
            <a:r>
              <a:rPr lang="en-US" dirty="0" smtClean="0"/>
              <a:t>22 So the messenger went, and came and told David all that </a:t>
            </a:r>
            <a:r>
              <a:rPr lang="en-US" dirty="0" err="1" smtClean="0"/>
              <a:t>Joab</a:t>
            </a:r>
            <a:r>
              <a:rPr lang="en-US" dirty="0" smtClean="0"/>
              <a:t> had sent by him. 23 And the messenger said to David, "Surely the men prevailed against us and came out to us in the field; then we drove them back as far as the entrance of the gate. 24 The archers shot from the wall at your servants; and some of the king's servants are dead, and your servant </a:t>
            </a:r>
            <a:r>
              <a:rPr lang="en-US" b="1" dirty="0" smtClean="0">
                <a:solidFill>
                  <a:srgbClr val="C00000"/>
                </a:solidFill>
              </a:rPr>
              <a:t>Uriah the Hittite is dead </a:t>
            </a:r>
            <a:r>
              <a:rPr lang="en-US" dirty="0" smtClean="0"/>
              <a:t>also." </a:t>
            </a:r>
          </a:p>
          <a:p>
            <a:pPr marL="0" indent="231775">
              <a:buNone/>
            </a:pPr>
            <a:r>
              <a:rPr lang="en-US" dirty="0" smtClean="0"/>
              <a:t>25 Then David said to the messenger, "Thus you shall say to </a:t>
            </a:r>
            <a:r>
              <a:rPr lang="en-US" dirty="0" err="1" smtClean="0"/>
              <a:t>Joab</a:t>
            </a:r>
            <a:r>
              <a:rPr lang="en-US" dirty="0" smtClean="0"/>
              <a:t>: 'Do not let this thing displease you, for the sword devours one as well as another. Strengthen your attack against the city, and overthrow it.' So encourage him." </a:t>
            </a:r>
          </a:p>
          <a:p>
            <a:pPr marL="0" indent="231775">
              <a:buNone/>
            </a:pPr>
            <a:r>
              <a:rPr lang="en-US" dirty="0" smtClean="0"/>
              <a:t>26 When the wife of Uriah heard that Uriah her husband was dead, she mourned for her husband. 27 </a:t>
            </a:r>
            <a:r>
              <a:rPr lang="en-US" b="1" dirty="0" smtClean="0">
                <a:solidFill>
                  <a:srgbClr val="C00000"/>
                </a:solidFill>
              </a:rPr>
              <a:t>And when her mourning was over, David sent and brought her to his house, and she became his wife and bore him a son. </a:t>
            </a:r>
            <a:r>
              <a:rPr lang="en-US" b="1" dirty="0" smtClean="0">
                <a:solidFill>
                  <a:srgbClr val="0000CC"/>
                </a:solidFill>
              </a:rPr>
              <a:t>But the thing that David had done displeased the Lord.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plan is implemented</a:t>
            </a:r>
          </a:p>
        </p:txBody>
      </p:sp>
      <p:sp>
        <p:nvSpPr>
          <p:cNvPr id="7" name="Text Box 5"/>
          <p:cNvSpPr txBox="1">
            <a:spLocks noChangeArrowheads="1"/>
          </p:cNvSpPr>
          <p:nvPr/>
        </p:nvSpPr>
        <p:spPr bwMode="auto">
          <a:xfrm>
            <a:off x="10668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might have fooled most people, but we cannot fool God</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699" y="246471"/>
            <a:ext cx="5067301" cy="1524000"/>
          </a:xfrm>
        </p:spPr>
        <p:txBody>
          <a:bodyPr>
            <a:noAutofit/>
          </a:bodyPr>
          <a:lstStyle/>
          <a:p>
            <a:pPr eaLnBrk="1" hangingPunct="1"/>
            <a:r>
              <a:rPr lang="en-US" b="1" dirty="0" smtClean="0">
                <a:solidFill>
                  <a:srgbClr val="FF0000"/>
                </a:solidFill>
              </a:rPr>
              <a:t>What happens when your heroes fail?</a:t>
            </a:r>
          </a:p>
        </p:txBody>
      </p:sp>
      <p:sp>
        <p:nvSpPr>
          <p:cNvPr id="4099" name="Rectangle 3"/>
          <p:cNvSpPr>
            <a:spLocks noGrp="1" noChangeArrowheads="1"/>
          </p:cNvSpPr>
          <p:nvPr>
            <p:ph type="body" idx="1"/>
          </p:nvPr>
        </p:nvSpPr>
        <p:spPr>
          <a:xfrm>
            <a:off x="266699" y="2024425"/>
            <a:ext cx="8382000" cy="3200400"/>
          </a:xfrm>
        </p:spPr>
        <p:txBody>
          <a:bodyPr>
            <a:normAutofit fontScale="92500" lnSpcReduction="10000"/>
          </a:bodyPr>
          <a:lstStyle/>
          <a:p>
            <a:pPr eaLnBrk="1" hangingPunct="1">
              <a:lnSpc>
                <a:spcPct val="90000"/>
              </a:lnSpc>
            </a:pPr>
            <a:r>
              <a:rPr lang="en-US" b="1" dirty="0" smtClean="0">
                <a:solidFill>
                  <a:srgbClr val="0000CC"/>
                </a:solidFill>
              </a:rPr>
              <a:t>David would have been the hero of many in Israel</a:t>
            </a:r>
          </a:p>
          <a:p>
            <a:pPr lvl="1">
              <a:lnSpc>
                <a:spcPct val="90000"/>
              </a:lnSpc>
            </a:pPr>
            <a:r>
              <a:rPr lang="en-US" b="1" dirty="0" smtClean="0">
                <a:solidFill>
                  <a:srgbClr val="00B0F0"/>
                </a:solidFill>
              </a:rPr>
              <a:t>Warrior:  </a:t>
            </a:r>
            <a:r>
              <a:rPr lang="en-US" dirty="0" smtClean="0"/>
              <a:t>killed Goliath</a:t>
            </a:r>
          </a:p>
          <a:p>
            <a:pPr lvl="1">
              <a:lnSpc>
                <a:spcPct val="90000"/>
              </a:lnSpc>
            </a:pPr>
            <a:r>
              <a:rPr lang="en-US" b="1" dirty="0" smtClean="0">
                <a:solidFill>
                  <a:srgbClr val="00B0F0"/>
                </a:solidFill>
              </a:rPr>
              <a:t>Spiritual man:  </a:t>
            </a:r>
            <a:r>
              <a:rPr lang="en-US" dirty="0" smtClean="0"/>
              <a:t>respected for his </a:t>
            </a:r>
            <a:r>
              <a:rPr lang="en-US" dirty="0"/>
              <a:t>G</a:t>
            </a:r>
            <a:r>
              <a:rPr lang="en-US" dirty="0" smtClean="0"/>
              <a:t>odly character</a:t>
            </a:r>
            <a:endParaRPr lang="en-US" dirty="0"/>
          </a:p>
          <a:p>
            <a:pPr eaLnBrk="1" hangingPunct="1">
              <a:lnSpc>
                <a:spcPct val="90000"/>
              </a:lnSpc>
            </a:pPr>
            <a:r>
              <a:rPr lang="en-US" b="1" dirty="0" smtClean="0">
                <a:solidFill>
                  <a:srgbClr val="0000CC"/>
                </a:solidFill>
              </a:rPr>
              <a:t>Many kids would have grown up </a:t>
            </a:r>
            <a:r>
              <a:rPr lang="en-US" dirty="0" smtClean="0"/>
              <a:t>looking up to David as their hero – wanting to be like him</a:t>
            </a:r>
          </a:p>
          <a:p>
            <a:pPr eaLnBrk="1" hangingPunct="1">
              <a:lnSpc>
                <a:spcPct val="90000"/>
              </a:lnSpc>
            </a:pPr>
            <a:r>
              <a:rPr lang="en-US" b="1" dirty="0" smtClean="0">
                <a:solidFill>
                  <a:srgbClr val="0000CC"/>
                </a:solidFill>
              </a:rPr>
              <a:t>Many adults would have looked to David </a:t>
            </a:r>
            <a:r>
              <a:rPr lang="en-US" dirty="0" smtClean="0"/>
              <a:t>as their spiritual example and leader</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2666209" y="5397439"/>
            <a:ext cx="6324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Look to Jesus as your hero. He will never fail you!</a:t>
            </a:r>
            <a:endParaRPr lang="en-US" sz="3200" b="1" dirty="0">
              <a:solidFill>
                <a:srgbClr val="00B050"/>
              </a:solidFill>
              <a:latin typeface="Comic Sans MS" pitchFamily="66" charset="0"/>
            </a:endParaRPr>
          </a:p>
        </p:txBody>
      </p:sp>
      <p:pic>
        <p:nvPicPr>
          <p:cNvPr id="1026" name="Picture 2" descr="http://ritakampen.com/wp-content/uploads/2011/12/disappoint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t="27636" b="5454"/>
          <a:stretch/>
        </p:blipFill>
        <p:spPr bwMode="auto">
          <a:xfrm>
            <a:off x="5505450" y="152400"/>
            <a:ext cx="33337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TH57oiircWWnZehh9fh6t69ecRuWqwsWQ6gVRD38anxy4Yj6WaQ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5090296"/>
            <a:ext cx="2551119" cy="169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70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4343400" cy="914400"/>
          </a:xfrm>
        </p:spPr>
        <p:txBody>
          <a:bodyPr>
            <a:normAutofit/>
          </a:bodyPr>
          <a:lstStyle/>
          <a:p>
            <a:pPr eaLnBrk="1" hangingPunct="1"/>
            <a:r>
              <a:rPr lang="en-US" sz="4800" b="1" dirty="0" smtClean="0">
                <a:solidFill>
                  <a:srgbClr val="FF0000"/>
                </a:solidFill>
              </a:rPr>
              <a:t>David’s mistakes</a:t>
            </a:r>
          </a:p>
        </p:txBody>
      </p:sp>
      <p:sp>
        <p:nvSpPr>
          <p:cNvPr id="4100" name="Text Box 5"/>
          <p:cNvSpPr txBox="1">
            <a:spLocks noChangeArrowheads="1"/>
          </p:cNvSpPr>
          <p:nvPr/>
        </p:nvSpPr>
        <p:spPr bwMode="auto">
          <a:xfrm>
            <a:off x="304800" y="5534561"/>
            <a:ext cx="4876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David will learn from it all!</a:t>
            </a:r>
            <a:endParaRPr lang="en-US" sz="4000" b="1" dirty="0">
              <a:solidFill>
                <a:srgbClr val="00B050"/>
              </a:solidFill>
              <a:latin typeface="Comic Sans MS" pitchFamily="66" charset="0"/>
            </a:endParaRPr>
          </a:p>
        </p:txBody>
      </p:sp>
      <p:pic>
        <p:nvPicPr>
          <p:cNvPr id="70658" name="Picture 2" descr="https://encrypted-tbn3.gstatic.com/images?q=tbn:ANd9GcTrr3qjtNeSkWtG5Q_116FHsdmfOrA9wEzj6KopiTscBD8kOEbMuQ"/>
          <p:cNvPicPr>
            <a:picLocks noChangeAspect="1" noChangeArrowheads="1"/>
          </p:cNvPicPr>
          <p:nvPr/>
        </p:nvPicPr>
        <p:blipFill>
          <a:blip r:embed="rId3" cstate="print"/>
          <a:srcRect/>
          <a:stretch>
            <a:fillRect/>
          </a:stretch>
        </p:blipFill>
        <p:spPr bwMode="auto">
          <a:xfrm>
            <a:off x="228600" y="2514600"/>
            <a:ext cx="4497857" cy="3048000"/>
          </a:xfrm>
          <a:prstGeom prst="rect">
            <a:avLst/>
          </a:prstGeom>
          <a:noFill/>
        </p:spPr>
      </p:pic>
      <p:sp>
        <p:nvSpPr>
          <p:cNvPr id="7" name="Text Box 5"/>
          <p:cNvSpPr txBox="1">
            <a:spLocks noChangeArrowheads="1"/>
          </p:cNvSpPr>
          <p:nvPr/>
        </p:nvSpPr>
        <p:spPr bwMode="auto">
          <a:xfrm>
            <a:off x="0" y="1143000"/>
            <a:ext cx="51054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C00000"/>
                </a:solidFill>
                <a:latin typeface="Comic Sans MS" pitchFamily="66" charset="0"/>
              </a:rPr>
              <a:t>1</a:t>
            </a:r>
            <a:r>
              <a:rPr lang="en-US" sz="4000" b="1" baseline="30000" dirty="0" smtClean="0">
                <a:solidFill>
                  <a:srgbClr val="C00000"/>
                </a:solidFill>
                <a:latin typeface="Comic Sans MS" pitchFamily="66" charset="0"/>
              </a:rPr>
              <a:t>st</a:t>
            </a:r>
            <a:r>
              <a:rPr lang="en-US" sz="4000" b="1" dirty="0" smtClean="0">
                <a:solidFill>
                  <a:srgbClr val="C00000"/>
                </a:solidFill>
                <a:latin typeface="Comic Sans MS" pitchFamily="66" charset="0"/>
              </a:rPr>
              <a:t> Adultery:   </a:t>
            </a:r>
            <a:r>
              <a:rPr lang="en-US" sz="4000" b="1" dirty="0" smtClean="0">
                <a:solidFill>
                  <a:srgbClr val="0000CC"/>
                </a:solidFill>
                <a:latin typeface="Comic Sans MS" pitchFamily="66" charset="0"/>
              </a:rPr>
              <a:t>gives in to passion</a:t>
            </a:r>
            <a:endParaRPr lang="en-US" sz="4000" b="1" dirty="0">
              <a:solidFill>
                <a:srgbClr val="0000CC"/>
              </a:solidFill>
              <a:latin typeface="Comic Sans MS" pitchFamily="66" charset="0"/>
            </a:endParaRPr>
          </a:p>
        </p:txBody>
      </p:sp>
      <p:sp>
        <p:nvSpPr>
          <p:cNvPr id="8" name="Text Box 5"/>
          <p:cNvSpPr txBox="1">
            <a:spLocks noChangeArrowheads="1"/>
          </p:cNvSpPr>
          <p:nvPr/>
        </p:nvSpPr>
        <p:spPr bwMode="auto">
          <a:xfrm>
            <a:off x="5181600" y="3733800"/>
            <a:ext cx="3581400" cy="255454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C00000"/>
                </a:solidFill>
                <a:latin typeface="Comic Sans MS" pitchFamily="66" charset="0"/>
              </a:rPr>
              <a:t>2</a:t>
            </a:r>
            <a:r>
              <a:rPr lang="en-US" sz="4000" b="1" baseline="30000" dirty="0" smtClean="0">
                <a:solidFill>
                  <a:srgbClr val="C00000"/>
                </a:solidFill>
                <a:latin typeface="Comic Sans MS" pitchFamily="66" charset="0"/>
              </a:rPr>
              <a:t>nd</a:t>
            </a:r>
            <a:r>
              <a:rPr lang="en-US" sz="4000" b="1" dirty="0" smtClean="0">
                <a:solidFill>
                  <a:srgbClr val="C00000"/>
                </a:solidFill>
                <a:latin typeface="Comic Sans MS" pitchFamily="66" charset="0"/>
              </a:rPr>
              <a:t> Murder: </a:t>
            </a:r>
            <a:r>
              <a:rPr lang="en-US" sz="4000" b="1" dirty="0" smtClean="0">
                <a:solidFill>
                  <a:srgbClr val="0000CC"/>
                </a:solidFill>
                <a:latin typeface="Comic Sans MS" pitchFamily="66" charset="0"/>
              </a:rPr>
              <a:t>premeditated decision to kill Uriah!</a:t>
            </a:r>
            <a:endParaRPr lang="en-US" sz="4000" b="1" dirty="0">
              <a:solidFill>
                <a:srgbClr val="0000CC"/>
              </a:solidFill>
              <a:latin typeface="Comic Sans MS" pitchFamily="66" charset="0"/>
            </a:endParaRPr>
          </a:p>
        </p:txBody>
      </p:sp>
      <p:pic>
        <p:nvPicPr>
          <p:cNvPr id="70660" name="Picture 4" descr="https://encrypted-tbn0.gstatic.com/images?q=tbn:ANd9GcTmEvDnFcnr_Emj74vc2Q2R3lZafrOMPImL2AEbl-4_woGP2Hw3"/>
          <p:cNvPicPr>
            <a:picLocks noChangeAspect="1" noChangeArrowheads="1"/>
          </p:cNvPicPr>
          <p:nvPr/>
        </p:nvPicPr>
        <p:blipFill>
          <a:blip r:embed="rId4" cstate="print"/>
          <a:srcRect/>
          <a:stretch>
            <a:fillRect/>
          </a:stretch>
        </p:blipFill>
        <p:spPr bwMode="auto">
          <a:xfrm>
            <a:off x="4944166" y="228600"/>
            <a:ext cx="4018859"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257800" cy="1143000"/>
          </a:xfrm>
        </p:spPr>
        <p:txBody>
          <a:bodyPr>
            <a:normAutofit/>
          </a:bodyPr>
          <a:lstStyle/>
          <a:p>
            <a:pPr eaLnBrk="1" hangingPunct="1"/>
            <a:r>
              <a:rPr lang="en-US" b="1" dirty="0" smtClean="0">
                <a:solidFill>
                  <a:srgbClr val="FF0000"/>
                </a:solidFill>
              </a:rPr>
              <a:t>Hiding from God </a:t>
            </a:r>
          </a:p>
        </p:txBody>
      </p:sp>
      <p:sp>
        <p:nvSpPr>
          <p:cNvPr id="4099" name="Rectangle 3"/>
          <p:cNvSpPr>
            <a:spLocks noGrp="1" noChangeArrowheads="1"/>
          </p:cNvSpPr>
          <p:nvPr>
            <p:ph type="body" idx="1"/>
          </p:nvPr>
        </p:nvSpPr>
        <p:spPr>
          <a:xfrm>
            <a:off x="457200" y="1143000"/>
            <a:ext cx="8382000" cy="4343400"/>
          </a:xfrm>
        </p:spPr>
        <p:txBody>
          <a:bodyPr>
            <a:normAutofit lnSpcReduction="10000"/>
          </a:bodyPr>
          <a:lstStyle/>
          <a:p>
            <a:pPr eaLnBrk="1" hangingPunct="1">
              <a:lnSpc>
                <a:spcPct val="90000"/>
              </a:lnSpc>
            </a:pPr>
            <a:r>
              <a:rPr lang="en-US" dirty="0" smtClean="0"/>
              <a:t>Academically we know God                                         is aware of our sin</a:t>
            </a:r>
          </a:p>
          <a:p>
            <a:pPr eaLnBrk="1" hangingPunct="1">
              <a:lnSpc>
                <a:spcPct val="90000"/>
              </a:lnSpc>
            </a:pPr>
            <a:r>
              <a:rPr lang="en-US" dirty="0" smtClean="0"/>
              <a:t>But our mind of the flesh                                         thinks we can get away with hiding it from God</a:t>
            </a:r>
          </a:p>
          <a:p>
            <a:pPr eaLnBrk="1" hangingPunct="1">
              <a:lnSpc>
                <a:spcPct val="90000"/>
              </a:lnSpc>
            </a:pPr>
            <a:r>
              <a:rPr lang="en-US" dirty="0" smtClean="0"/>
              <a:t>God wants us to acknowledge our sin</a:t>
            </a:r>
          </a:p>
          <a:p>
            <a:pPr lvl="1">
              <a:lnSpc>
                <a:spcPct val="90000"/>
              </a:lnSpc>
            </a:pPr>
            <a:r>
              <a:rPr lang="en-US" dirty="0" smtClean="0"/>
              <a:t>His angels work to make us face our mistakes</a:t>
            </a:r>
          </a:p>
          <a:p>
            <a:pPr lvl="1">
              <a:lnSpc>
                <a:spcPct val="90000"/>
              </a:lnSpc>
            </a:pPr>
            <a:r>
              <a:rPr lang="en-US" dirty="0" smtClean="0"/>
              <a:t>He is looking for genuine repentance with a commitment to change </a:t>
            </a:r>
          </a:p>
          <a:p>
            <a:pPr eaLnBrk="1" hangingPunct="1">
              <a:lnSpc>
                <a:spcPct val="90000"/>
              </a:lnSpc>
            </a:pPr>
            <a:r>
              <a:rPr lang="en-US" dirty="0" smtClean="0"/>
              <a:t>David finally faced his sin &amp; committed to change – God forgave him!</a:t>
            </a:r>
          </a:p>
          <a:p>
            <a:pPr eaLnBrk="1" hangingPunct="1">
              <a:lnSpc>
                <a:spcPct val="90000"/>
              </a:lnSpc>
            </a:pPr>
            <a:endParaRPr lang="en-US" dirty="0" smtClean="0"/>
          </a:p>
        </p:txBody>
      </p:sp>
      <p:sp>
        <p:nvSpPr>
          <p:cNvPr id="4100" name="Text Box 5"/>
          <p:cNvSpPr txBox="1">
            <a:spLocks noChangeArrowheads="1"/>
          </p:cNvSpPr>
          <p:nvPr/>
        </p:nvSpPr>
        <p:spPr bwMode="auto">
          <a:xfrm>
            <a:off x="381000" y="54864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God can deal with our sins if we are willing to learn from them</a:t>
            </a:r>
            <a:endParaRPr lang="en-US" sz="3600" b="1" dirty="0">
              <a:solidFill>
                <a:srgbClr val="00B050"/>
              </a:solidFill>
              <a:latin typeface="Comic Sans MS" pitchFamily="66" charset="0"/>
            </a:endParaRPr>
          </a:p>
        </p:txBody>
      </p:sp>
      <p:pic>
        <p:nvPicPr>
          <p:cNvPr id="5" name="Picture 2" descr="https://encrypted-tbn3.gstatic.com/images?q=tbn:ANd9GcRjMoy9wfgbeUDLbg9F6Mp6AahcT4tZ_-m-rWj8uY0HLcd7_3m-"/>
          <p:cNvPicPr>
            <a:picLocks noChangeAspect="1" noChangeArrowheads="1"/>
          </p:cNvPicPr>
          <p:nvPr/>
        </p:nvPicPr>
        <p:blipFill>
          <a:blip r:embed="rId3" cstate="print"/>
          <a:srcRect/>
          <a:stretch>
            <a:fillRect/>
          </a:stretch>
        </p:blipFill>
        <p:spPr bwMode="auto">
          <a:xfrm>
            <a:off x="5867400" y="152400"/>
            <a:ext cx="2867025" cy="22550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0"/>
            <a:ext cx="3581400" cy="2362200"/>
          </a:xfrm>
        </p:spPr>
        <p:txBody>
          <a:bodyPr>
            <a:noAutofit/>
          </a:bodyPr>
          <a:lstStyle/>
          <a:p>
            <a:pPr eaLnBrk="1" hangingPunct="1"/>
            <a:r>
              <a:rPr lang="en-US" b="1" dirty="0" smtClean="0">
                <a:solidFill>
                  <a:srgbClr val="FF0000"/>
                </a:solidFill>
              </a:rPr>
              <a:t>What did David deserve for his sin?</a:t>
            </a:r>
          </a:p>
        </p:txBody>
      </p:sp>
      <p:sp>
        <p:nvSpPr>
          <p:cNvPr id="4099" name="Rectangle 3"/>
          <p:cNvSpPr>
            <a:spLocks noGrp="1" noChangeArrowheads="1"/>
          </p:cNvSpPr>
          <p:nvPr>
            <p:ph type="body" idx="1"/>
          </p:nvPr>
        </p:nvSpPr>
        <p:spPr>
          <a:xfrm>
            <a:off x="457200" y="1905000"/>
            <a:ext cx="7924800" cy="3581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381000" y="54102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With the merciful You will show yourself merciful (</a:t>
            </a:r>
            <a:r>
              <a:rPr lang="en-US" sz="4000" b="1" dirty="0" err="1" smtClean="0">
                <a:solidFill>
                  <a:srgbClr val="00B050"/>
                </a:solidFill>
                <a:latin typeface="Comic Sans MS" pitchFamily="66" charset="0"/>
              </a:rPr>
              <a:t>Psa</a:t>
            </a:r>
            <a:r>
              <a:rPr lang="en-US" sz="4000" b="1" dirty="0" smtClean="0">
                <a:solidFill>
                  <a:srgbClr val="00B050"/>
                </a:solidFill>
                <a:latin typeface="Comic Sans MS" pitchFamily="66" charset="0"/>
              </a:rPr>
              <a:t> 18:25)</a:t>
            </a:r>
            <a:endParaRPr lang="en-US" sz="4000" b="1" dirty="0">
              <a:solidFill>
                <a:srgbClr val="00B050"/>
              </a:solidFill>
              <a:latin typeface="Comic Sans MS" pitchFamily="66" charset="0"/>
            </a:endParaRPr>
          </a:p>
        </p:txBody>
      </p:sp>
      <p:pic>
        <p:nvPicPr>
          <p:cNvPr id="10242" name="Picture 2" descr="https://encrypted-tbn1.gstatic.com/images?q=tbn:ANd9GcSyYnTvSxe_VQhhW7B4Bku_2mwd-dnUqDIV2hdVa-vW8kcZW0_EUw"/>
          <p:cNvPicPr>
            <a:picLocks noChangeAspect="1" noChangeArrowheads="1"/>
          </p:cNvPicPr>
          <p:nvPr/>
        </p:nvPicPr>
        <p:blipFill>
          <a:blip r:embed="rId3" cstate="print"/>
          <a:srcRect/>
          <a:stretch>
            <a:fillRect/>
          </a:stretch>
        </p:blipFill>
        <p:spPr bwMode="auto">
          <a:xfrm>
            <a:off x="152400" y="152400"/>
            <a:ext cx="2038350" cy="2247901"/>
          </a:xfrm>
          <a:prstGeom prst="rect">
            <a:avLst/>
          </a:prstGeom>
          <a:noFill/>
        </p:spPr>
      </p:pic>
      <p:pic>
        <p:nvPicPr>
          <p:cNvPr id="10244" name="Picture 4" descr="https://encrypted-tbn3.gstatic.com/images?q=tbn:ANd9GcTrr3qjtNeSkWtG5Q_116FHsdmfOrA9wEzj6KopiTscBD8kOEbMuQ"/>
          <p:cNvPicPr>
            <a:picLocks noChangeAspect="1" noChangeArrowheads="1"/>
          </p:cNvPicPr>
          <p:nvPr/>
        </p:nvPicPr>
        <p:blipFill>
          <a:blip r:embed="rId4" cstate="print"/>
          <a:srcRect/>
          <a:stretch>
            <a:fillRect/>
          </a:stretch>
        </p:blipFill>
        <p:spPr bwMode="auto">
          <a:xfrm>
            <a:off x="5772718" y="228600"/>
            <a:ext cx="2923607" cy="1981200"/>
          </a:xfrm>
          <a:prstGeom prst="rect">
            <a:avLst/>
          </a:prstGeom>
          <a:noFill/>
        </p:spPr>
      </p:pic>
      <p:sp>
        <p:nvSpPr>
          <p:cNvPr id="7" name="Rectangle 2"/>
          <p:cNvSpPr txBox="1">
            <a:spLocks noChangeArrowheads="1"/>
          </p:cNvSpPr>
          <p:nvPr/>
        </p:nvSpPr>
        <p:spPr>
          <a:xfrm>
            <a:off x="838200" y="2895600"/>
            <a:ext cx="3810000" cy="2286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00CC"/>
                </a:solidFill>
                <a:effectLst/>
                <a:uLnTx/>
                <a:uFillTx/>
                <a:latin typeface="+mj-lt"/>
                <a:ea typeface="+mj-ea"/>
                <a:cs typeface="+mj-cs"/>
              </a:rPr>
              <a:t>So why didn’t God strike</a:t>
            </a:r>
            <a:r>
              <a:rPr kumimoji="0" lang="en-US" sz="4800" b="1" i="0" u="none" strike="noStrike" kern="1200" cap="none" spc="0" normalizeH="0" noProof="0" dirty="0" smtClean="0">
                <a:ln>
                  <a:noFill/>
                </a:ln>
                <a:solidFill>
                  <a:srgbClr val="0000CC"/>
                </a:solidFill>
                <a:effectLst/>
                <a:uLnTx/>
                <a:uFillTx/>
                <a:latin typeface="+mj-lt"/>
                <a:ea typeface="+mj-ea"/>
                <a:cs typeface="+mj-cs"/>
              </a:rPr>
              <a:t> him dead?</a:t>
            </a:r>
            <a:endParaRPr kumimoji="0" lang="en-US" sz="4800" b="1" i="0" u="none" strike="noStrike" kern="1200" cap="none" spc="0" normalizeH="0" baseline="0" noProof="0" dirty="0" smtClean="0">
              <a:ln>
                <a:noFill/>
              </a:ln>
              <a:solidFill>
                <a:srgbClr val="0000CC"/>
              </a:solidFill>
              <a:effectLst/>
              <a:uLnTx/>
              <a:uFillTx/>
              <a:latin typeface="+mj-lt"/>
              <a:ea typeface="+mj-ea"/>
              <a:cs typeface="+mj-cs"/>
            </a:endParaRPr>
          </a:p>
        </p:txBody>
      </p:sp>
      <p:pic>
        <p:nvPicPr>
          <p:cNvPr id="10246" name="Picture 6" descr="https://encrypted-tbn2.gstatic.com/images?q=tbn:ANd9GcSs_VTyvYJcANw9zQhy_F9DXJv5WZrOFaElfEqBL45rkaNdOleI2Q"/>
          <p:cNvPicPr>
            <a:picLocks noChangeAspect="1" noChangeArrowheads="1"/>
          </p:cNvPicPr>
          <p:nvPr/>
        </p:nvPicPr>
        <p:blipFill>
          <a:blip r:embed="rId5" cstate="print"/>
          <a:srcRect/>
          <a:stretch>
            <a:fillRect/>
          </a:stretch>
        </p:blipFill>
        <p:spPr bwMode="auto">
          <a:xfrm>
            <a:off x="4724400" y="2667000"/>
            <a:ext cx="3015528" cy="266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dissolve">
                                      <p:cBhvr>
                                        <p:cTn id="10" dur="500"/>
                                        <p:tgtEl>
                                          <p:spTgt spid="1024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80">
                                          <p:stCondLst>
                                            <p:cond delay="0"/>
                                          </p:stCondLst>
                                        </p:cTn>
                                        <p:tgtEl>
                                          <p:spTgt spid="4100"/>
                                        </p:tgtEl>
                                      </p:cBhvr>
                                    </p:animEffect>
                                    <p:anim calcmode="lin" valueType="num">
                                      <p:cBhvr>
                                        <p:cTn id="16"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21" dur="26">
                                          <p:stCondLst>
                                            <p:cond delay="650"/>
                                          </p:stCondLst>
                                        </p:cTn>
                                        <p:tgtEl>
                                          <p:spTgt spid="4100"/>
                                        </p:tgtEl>
                                      </p:cBhvr>
                                      <p:to x="100000" y="60000"/>
                                    </p:animScale>
                                    <p:animScale>
                                      <p:cBhvr>
                                        <p:cTn id="22" dur="166" decel="50000">
                                          <p:stCondLst>
                                            <p:cond delay="676"/>
                                          </p:stCondLst>
                                        </p:cTn>
                                        <p:tgtEl>
                                          <p:spTgt spid="4100"/>
                                        </p:tgtEl>
                                      </p:cBhvr>
                                      <p:to x="100000" y="100000"/>
                                    </p:animScale>
                                    <p:animScale>
                                      <p:cBhvr>
                                        <p:cTn id="23" dur="26">
                                          <p:stCondLst>
                                            <p:cond delay="1312"/>
                                          </p:stCondLst>
                                        </p:cTn>
                                        <p:tgtEl>
                                          <p:spTgt spid="4100"/>
                                        </p:tgtEl>
                                      </p:cBhvr>
                                      <p:to x="100000" y="80000"/>
                                    </p:animScale>
                                    <p:animScale>
                                      <p:cBhvr>
                                        <p:cTn id="24" dur="166" decel="50000">
                                          <p:stCondLst>
                                            <p:cond delay="1338"/>
                                          </p:stCondLst>
                                        </p:cTn>
                                        <p:tgtEl>
                                          <p:spTgt spid="4100"/>
                                        </p:tgtEl>
                                      </p:cBhvr>
                                      <p:to x="100000" y="100000"/>
                                    </p:animScale>
                                    <p:animScale>
                                      <p:cBhvr>
                                        <p:cTn id="25" dur="26">
                                          <p:stCondLst>
                                            <p:cond delay="1642"/>
                                          </p:stCondLst>
                                        </p:cTn>
                                        <p:tgtEl>
                                          <p:spTgt spid="4100"/>
                                        </p:tgtEl>
                                      </p:cBhvr>
                                      <p:to x="100000" y="90000"/>
                                    </p:animScale>
                                    <p:animScale>
                                      <p:cBhvr>
                                        <p:cTn id="26" dur="166" decel="50000">
                                          <p:stCondLst>
                                            <p:cond delay="1668"/>
                                          </p:stCondLst>
                                        </p:cTn>
                                        <p:tgtEl>
                                          <p:spTgt spid="4100"/>
                                        </p:tgtEl>
                                      </p:cBhvr>
                                      <p:to x="100000" y="100000"/>
                                    </p:animScale>
                                    <p:animScale>
                                      <p:cBhvr>
                                        <p:cTn id="27" dur="26">
                                          <p:stCondLst>
                                            <p:cond delay="1808"/>
                                          </p:stCondLst>
                                        </p:cTn>
                                        <p:tgtEl>
                                          <p:spTgt spid="4100"/>
                                        </p:tgtEl>
                                      </p:cBhvr>
                                      <p:to x="100000" y="95000"/>
                                    </p:animScale>
                                    <p:animScale>
                                      <p:cBhvr>
                                        <p:cTn id="28"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4876800" cy="1752600"/>
          </a:xfrm>
        </p:spPr>
        <p:txBody>
          <a:bodyPr>
            <a:normAutofit/>
          </a:bodyPr>
          <a:lstStyle/>
          <a:p>
            <a:pPr eaLnBrk="1" hangingPunct="1"/>
            <a:r>
              <a:rPr lang="en-US" sz="5400" b="1" dirty="0" smtClean="0">
                <a:solidFill>
                  <a:srgbClr val="FF0000"/>
                </a:solidFill>
              </a:rPr>
              <a:t>Learning to show mercy</a:t>
            </a:r>
          </a:p>
        </p:txBody>
      </p:sp>
      <p:sp>
        <p:nvSpPr>
          <p:cNvPr id="4100" name="Text Box 5"/>
          <p:cNvSpPr txBox="1">
            <a:spLocks noChangeArrowheads="1"/>
          </p:cNvSpPr>
          <p:nvPr/>
        </p:nvSpPr>
        <p:spPr bwMode="auto">
          <a:xfrm>
            <a:off x="381000" y="4549676"/>
            <a:ext cx="4343400" cy="218521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be merciful, just as your Father also is merciful </a:t>
            </a:r>
            <a:r>
              <a:rPr lang="en-US" sz="2800" b="1" dirty="0" smtClean="0">
                <a:solidFill>
                  <a:srgbClr val="00B050"/>
                </a:solidFill>
                <a:latin typeface="Comic Sans MS" pitchFamily="66" charset="0"/>
              </a:rPr>
              <a:t>Luke 6:36</a:t>
            </a:r>
            <a:endParaRPr lang="en-US" sz="4000" b="1" dirty="0">
              <a:solidFill>
                <a:srgbClr val="00B050"/>
              </a:solidFill>
              <a:latin typeface="Comic Sans MS" pitchFamily="66" charset="0"/>
            </a:endParaRPr>
          </a:p>
        </p:txBody>
      </p:sp>
      <p:pic>
        <p:nvPicPr>
          <p:cNvPr id="142338" name="Picture 2"/>
          <p:cNvPicPr>
            <a:picLocks noChangeAspect="1" noChangeArrowheads="1"/>
          </p:cNvPicPr>
          <p:nvPr/>
        </p:nvPicPr>
        <p:blipFill>
          <a:blip r:embed="rId3" cstate="print"/>
          <a:srcRect/>
          <a:stretch>
            <a:fillRect/>
          </a:stretch>
        </p:blipFill>
        <p:spPr bwMode="auto">
          <a:xfrm>
            <a:off x="5105400" y="3886200"/>
            <a:ext cx="3826042" cy="2743200"/>
          </a:xfrm>
          <a:prstGeom prst="rect">
            <a:avLst/>
          </a:prstGeom>
          <a:noFill/>
          <a:ln w="9525">
            <a:noFill/>
            <a:miter lim="800000"/>
            <a:headEnd/>
            <a:tailEnd/>
          </a:ln>
        </p:spPr>
      </p:pic>
      <p:pic>
        <p:nvPicPr>
          <p:cNvPr id="142340" name="Picture 4" descr="https://encrypted-tbn2.gstatic.com/images?q=tbn:ANd9GcTs0X4_bf-Eu5W34gITAt2AvIQEYSdKykhoHGfADCgHmHnSsX_p"/>
          <p:cNvPicPr>
            <a:picLocks noChangeAspect="1" noChangeArrowheads="1"/>
          </p:cNvPicPr>
          <p:nvPr/>
        </p:nvPicPr>
        <p:blipFill>
          <a:blip r:embed="rId4" cstate="print"/>
          <a:srcRect/>
          <a:stretch>
            <a:fillRect/>
          </a:stretch>
        </p:blipFill>
        <p:spPr bwMode="auto">
          <a:xfrm>
            <a:off x="533400" y="1828800"/>
            <a:ext cx="4343400" cy="2672862"/>
          </a:xfrm>
          <a:prstGeom prst="rect">
            <a:avLst/>
          </a:prstGeom>
          <a:noFill/>
        </p:spPr>
      </p:pic>
      <p:pic>
        <p:nvPicPr>
          <p:cNvPr id="142342" name="Picture 6" descr="https://encrypted-tbn0.gstatic.com/images?q=tbn:ANd9GcTKOb6zKMYEipZE7_YNehlXuiKN81IDP4pDkRbPIXgAazsetCoU"/>
          <p:cNvPicPr>
            <a:picLocks noChangeAspect="1" noChangeArrowheads="1"/>
          </p:cNvPicPr>
          <p:nvPr/>
        </p:nvPicPr>
        <p:blipFill>
          <a:blip r:embed="rId5" cstate="print"/>
          <a:srcRect l="5264" t="10965" r="5263" b="14474"/>
          <a:stretch>
            <a:fillRect/>
          </a:stretch>
        </p:blipFill>
        <p:spPr bwMode="auto">
          <a:xfrm>
            <a:off x="5257800" y="228600"/>
            <a:ext cx="3429000" cy="3429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2 Samuel 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1 Then </a:t>
            </a:r>
            <a:r>
              <a:rPr lang="en-US" b="1" dirty="0" smtClean="0">
                <a:solidFill>
                  <a:srgbClr val="0000CC"/>
                </a:solidFill>
              </a:rPr>
              <a:t>the Lord sent Nathan to David</a:t>
            </a:r>
            <a:r>
              <a:rPr lang="en-US" dirty="0" smtClean="0"/>
              <a:t>. And he came to him, and said to him: "There were two men in one city, one rich and the other poor. 2 The rich man had exceedingly many flocks and herds. 3 But the poor man had nothing, except one little ewe lamb which he had bought and nourished; and it grew up together with him and with his children. It ate of his own food and drank from his own cup and lay in his bosom; and it was like a daughter to him. 4 And a traveler came to the rich man, who refused to take from his own flock and from his own herd to prepare one for the wayfaring man who had come to him; but he took the poor man's lamb and prepared it for the man who had come to him." </a:t>
            </a:r>
          </a:p>
          <a:p>
            <a:pPr marL="0" indent="231775">
              <a:buNone/>
            </a:pPr>
            <a:r>
              <a:rPr lang="en-US" dirty="0" smtClean="0"/>
              <a:t>5 So </a:t>
            </a:r>
            <a:r>
              <a:rPr lang="en-US" b="1" dirty="0" smtClean="0">
                <a:solidFill>
                  <a:srgbClr val="0000CC"/>
                </a:solidFill>
              </a:rPr>
              <a:t>David's anger was greatly aroused </a:t>
            </a:r>
            <a:r>
              <a:rPr lang="en-US" dirty="0" smtClean="0"/>
              <a:t>against the man, and he said to Nathan, </a:t>
            </a:r>
            <a:r>
              <a:rPr lang="en-US" b="1" dirty="0" smtClean="0">
                <a:solidFill>
                  <a:srgbClr val="C00000"/>
                </a:solidFill>
              </a:rPr>
              <a:t>"As the Lord lives, the man who has done this shall surely die! </a:t>
            </a:r>
            <a:r>
              <a:rPr lang="en-US" dirty="0" smtClean="0"/>
              <a:t>6 And he shall restore fourfold for the lamb, because he did this thing and </a:t>
            </a:r>
            <a:r>
              <a:rPr lang="en-US" b="1" dirty="0" smtClean="0">
                <a:solidFill>
                  <a:srgbClr val="C00000"/>
                </a:solidFill>
              </a:rPr>
              <a:t>because he had no pity.“ </a:t>
            </a:r>
          </a:p>
        </p:txBody>
      </p:sp>
      <p:sp>
        <p:nvSpPr>
          <p:cNvPr id="6" name="Text Box 5"/>
          <p:cNvSpPr txBox="1">
            <a:spLocks noChangeArrowheads="1"/>
          </p:cNvSpPr>
          <p:nvPr/>
        </p:nvSpPr>
        <p:spPr bwMode="auto">
          <a:xfrm>
            <a:off x="990600" y="1676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Nathan’s simple parable</a:t>
            </a:r>
          </a:p>
        </p:txBody>
      </p:sp>
      <p:sp>
        <p:nvSpPr>
          <p:cNvPr id="7" name="Text Box 5"/>
          <p:cNvSpPr txBox="1">
            <a:spLocks noChangeArrowheads="1"/>
          </p:cNvSpPr>
          <p:nvPr/>
        </p:nvSpPr>
        <p:spPr bwMode="auto">
          <a:xfrm>
            <a:off x="1371600" y="5715000"/>
            <a:ext cx="6324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gets David to acknowledge the severity of the sin</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2 Samuel 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800600"/>
          </a:xfrm>
        </p:spPr>
        <p:txBody>
          <a:bodyPr>
            <a:normAutofit fontScale="55000" lnSpcReduction="20000"/>
          </a:bodyPr>
          <a:lstStyle/>
          <a:p>
            <a:pPr marL="0" indent="231775">
              <a:buNone/>
            </a:pPr>
            <a:r>
              <a:rPr lang="en-US" dirty="0" smtClean="0"/>
              <a:t>7 Then Nathan said to David</a:t>
            </a:r>
            <a:r>
              <a:rPr lang="en-US" b="1" dirty="0" smtClean="0">
                <a:solidFill>
                  <a:srgbClr val="0000CC"/>
                </a:solidFill>
              </a:rPr>
              <a:t>, "You are the man! </a:t>
            </a:r>
            <a:r>
              <a:rPr lang="en-US" dirty="0" smtClean="0"/>
              <a:t>Thus says the Lord God of Israel: 'I anointed you king over Israel, and I delivered you from the hand of Saul. 8 I gave you your master's house and your master's wives into your keeping, and gave you the house of Israel and Judah. And if that had been too little, I also would have given you much more! 9 </a:t>
            </a:r>
            <a:r>
              <a:rPr lang="en-US" b="1" dirty="0" smtClean="0">
                <a:solidFill>
                  <a:srgbClr val="C00000"/>
                </a:solidFill>
              </a:rPr>
              <a:t>Why have you despised the commandment of the Lord, to do evil in His sight?</a:t>
            </a:r>
            <a:r>
              <a:rPr lang="en-US" dirty="0" smtClean="0"/>
              <a:t> You have killed Uriah the Hittite with the sword; you have taken his wife to be your wife, and have killed him with the sword of the people of </a:t>
            </a:r>
            <a:r>
              <a:rPr lang="en-US" dirty="0" err="1" smtClean="0"/>
              <a:t>Ammon</a:t>
            </a:r>
            <a:r>
              <a:rPr lang="en-US" dirty="0" smtClean="0"/>
              <a:t>. 10 Now therefore, the sword shall never depart from your house, because you have despised Me, and have taken the wife of Uriah the Hittite to be your wife.' 11 Thus says the Lord: 'Behold, I will raise up adversity against you from your own house; and I will take your wives before your eyes and give them to your neighbor, and he shall lie with your wives in the sight of this sun. 12 For you did it secretly, but I will do this thing before all Israel, before the sun.'" </a:t>
            </a:r>
          </a:p>
          <a:p>
            <a:pPr marL="0" indent="231775">
              <a:buNone/>
            </a:pPr>
            <a:r>
              <a:rPr lang="en-US" dirty="0" smtClean="0"/>
              <a:t>13 So David said to Nathan, </a:t>
            </a:r>
            <a:r>
              <a:rPr lang="en-US" b="1" dirty="0" smtClean="0">
                <a:solidFill>
                  <a:srgbClr val="C00000"/>
                </a:solidFill>
              </a:rPr>
              <a:t>"I have sinned against the Lord.“</a:t>
            </a:r>
          </a:p>
          <a:p>
            <a:pPr marL="0" indent="231775">
              <a:buNone/>
            </a:pPr>
            <a:r>
              <a:rPr lang="en-US" dirty="0" smtClean="0"/>
              <a:t>And Nathan said to David, </a:t>
            </a:r>
            <a:r>
              <a:rPr lang="en-US" b="1" dirty="0" smtClean="0">
                <a:solidFill>
                  <a:srgbClr val="0000CC"/>
                </a:solidFill>
              </a:rPr>
              <a:t>"The Lord also has put away your sin; you shall not die. </a:t>
            </a:r>
            <a:r>
              <a:rPr lang="en-US" dirty="0" smtClean="0"/>
              <a:t>14 However, </a:t>
            </a:r>
            <a:r>
              <a:rPr lang="en-US" b="1" dirty="0" smtClean="0">
                <a:solidFill>
                  <a:srgbClr val="006600"/>
                </a:solidFill>
              </a:rPr>
              <a:t>because by this deed you have given great occasion to the enemies of the Lord to blaspheme, the child also who is born to you shall surely die."</a:t>
            </a:r>
            <a:r>
              <a:rPr lang="en-US" dirty="0" smtClean="0"/>
              <a:t> 15 Then Nathan departed to his house.</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can forgive our mistakes!</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Psalm 32: David’s joy </a:t>
            </a:r>
            <a:r>
              <a:rPr lang="en-US" sz="2800" b="1" smtClean="0">
                <a:solidFill>
                  <a:srgbClr val="00B050"/>
                </a:solidFill>
                <a:latin typeface="Comic Sans MS" pitchFamily="66" charset="0"/>
              </a:rPr>
              <a:t>for forgiveness!</a:t>
            </a:r>
            <a:endParaRPr lang="en-US" sz="2800" b="1" dirty="0" smtClean="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24:4-7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4  Then </a:t>
            </a:r>
            <a:r>
              <a:rPr lang="en-US" b="1" dirty="0" smtClean="0">
                <a:solidFill>
                  <a:srgbClr val="C00000"/>
                </a:solidFill>
              </a:rPr>
              <a:t>the men of David said to him, "This is the day of which the Lord said to you, 'Behold, I will deliver your enemy into your hand, that you may do to him as it seems good to you</a:t>
            </a:r>
            <a:r>
              <a:rPr lang="en-US" dirty="0" smtClean="0"/>
              <a:t>.'" And David arose and secretly cut off a corner of Saul's robe. 5 Now it happened afterward that David's heart troubled him because he had cut Saul's robe.  6 And he said to his men, "</a:t>
            </a:r>
            <a:r>
              <a:rPr lang="en-US" b="1" dirty="0" smtClean="0">
                <a:solidFill>
                  <a:srgbClr val="0000CC"/>
                </a:solidFill>
              </a:rPr>
              <a:t>The Lord forbid that I should do this thing to my master, the Lord's anointed</a:t>
            </a:r>
            <a:r>
              <a:rPr lang="en-US" dirty="0" smtClean="0"/>
              <a:t>, to stretch out my hand against him, </a:t>
            </a:r>
            <a:r>
              <a:rPr lang="en-US" b="1" dirty="0" smtClean="0">
                <a:solidFill>
                  <a:srgbClr val="0000CC"/>
                </a:solidFill>
              </a:rPr>
              <a:t>seeing he is the anointed of the Lord."</a:t>
            </a:r>
            <a:r>
              <a:rPr lang="en-US" dirty="0" smtClean="0"/>
              <a:t> 7 </a:t>
            </a:r>
            <a:r>
              <a:rPr lang="en-US" b="1" dirty="0" smtClean="0">
                <a:solidFill>
                  <a:srgbClr val="0000CC"/>
                </a:solidFill>
              </a:rPr>
              <a:t>So David restrained his servants with these words, and did not allow them to rise against Saul. </a:t>
            </a:r>
            <a:r>
              <a:rPr lang="en-US" dirty="0" smtClean="0"/>
              <a:t>And Saul got up from the cave and went on his way. </a:t>
            </a:r>
          </a:p>
        </p:txBody>
      </p:sp>
      <p:sp>
        <p:nvSpPr>
          <p:cNvPr id="6" name="Text Box 5"/>
          <p:cNvSpPr txBox="1">
            <a:spLocks noChangeArrowheads="1"/>
          </p:cNvSpPr>
          <p:nvPr/>
        </p:nvSpPr>
        <p:spPr bwMode="auto">
          <a:xfrm>
            <a:off x="1025769" y="75789"/>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waited on God</a:t>
            </a:r>
          </a:p>
        </p:txBody>
      </p:sp>
      <p:sp>
        <p:nvSpPr>
          <p:cNvPr id="7" name="Text Box 5"/>
          <p:cNvSpPr txBox="1">
            <a:spLocks noChangeArrowheads="1"/>
          </p:cNvSpPr>
          <p:nvPr/>
        </p:nvSpPr>
        <p:spPr bwMode="auto">
          <a:xfrm>
            <a:off x="1025769" y="6008880"/>
            <a:ext cx="6934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trusted God’s ways</a:t>
            </a:r>
          </a:p>
        </p:txBody>
      </p:sp>
    </p:spTree>
    <p:extLst>
      <p:ext uri="{BB962C8B-B14F-4D97-AF65-F5344CB8AC3E}">
        <p14:creationId xmlns:p14="http://schemas.microsoft.com/office/powerpoint/2010/main" val="525101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914400" y="990600"/>
            <a:ext cx="7086600" cy="4373563"/>
          </a:xfrm>
        </p:spPr>
        <p:txBody>
          <a:bodyPr>
            <a:normAutofit fontScale="90000"/>
          </a:bodyPr>
          <a:lstStyle/>
          <a:p>
            <a:pPr eaLnBrk="1" hangingPunct="1"/>
            <a:r>
              <a:rPr lang="en-US" sz="5400" b="1" dirty="0" smtClean="0">
                <a:solidFill>
                  <a:srgbClr val="996600"/>
                </a:solidFill>
                <a:latin typeface="Comic Sans MS" panose="030F0702030302020204" pitchFamily="66" charset="0"/>
              </a:rPr>
              <a:t>Forgiveness is not something we do for other people.  We do it for ourselves - to get well and move on!</a:t>
            </a:r>
          </a:p>
        </p:txBody>
      </p:sp>
      <p:sp>
        <p:nvSpPr>
          <p:cNvPr id="23556" name="Text Box 8"/>
          <p:cNvSpPr txBox="1">
            <a:spLocks noChangeArrowheads="1"/>
          </p:cNvSpPr>
          <p:nvPr/>
        </p:nvSpPr>
        <p:spPr bwMode="auto">
          <a:xfrm>
            <a:off x="1257300" y="3048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solidFill>
                  <a:srgbClr val="0000CC"/>
                </a:solidFill>
                <a:latin typeface="Banner" pitchFamily="2" charset="0"/>
              </a:rPr>
              <a:t>    A different perspective…</a:t>
            </a:r>
          </a:p>
        </p:txBody>
      </p:sp>
    </p:spTree>
    <p:extLst>
      <p:ext uri="{BB962C8B-B14F-4D97-AF65-F5344CB8AC3E}">
        <p14:creationId xmlns:p14="http://schemas.microsoft.com/office/powerpoint/2010/main" val="2202706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taberstruths.com/wp-content/uploads/forgiveness-lucado.jpg"/>
          <p:cNvPicPr>
            <a:picLocks noChangeAspect="1" noChangeArrowheads="1"/>
          </p:cNvPicPr>
          <p:nvPr/>
        </p:nvPicPr>
        <p:blipFill rotWithShape="1">
          <a:blip r:embed="rId2">
            <a:extLst>
              <a:ext uri="{28A0092B-C50C-407E-A947-70E740481C1C}">
                <a14:useLocalDpi xmlns:a14="http://schemas.microsoft.com/office/drawing/2010/main" val="0"/>
              </a:ext>
            </a:extLst>
          </a:blip>
          <a:srcRect b="7865"/>
          <a:stretch/>
        </p:blipFill>
        <p:spPr bwMode="auto">
          <a:xfrm>
            <a:off x="122663" y="152400"/>
            <a:ext cx="8898673"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4184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4343400" cy="1600200"/>
          </a:xfrm>
        </p:spPr>
        <p:txBody>
          <a:bodyPr/>
          <a:lstStyle/>
          <a:p>
            <a:pPr eaLnBrk="1" hangingPunct="1"/>
            <a:r>
              <a:rPr lang="en-US" sz="4000" b="1" dirty="0" smtClean="0">
                <a:solidFill>
                  <a:srgbClr val="FF0000"/>
                </a:solidFill>
              </a:rPr>
              <a:t>Let God deal out the consequences!</a:t>
            </a:r>
          </a:p>
        </p:txBody>
      </p:sp>
      <p:sp>
        <p:nvSpPr>
          <p:cNvPr id="4099" name="Rectangle 3"/>
          <p:cNvSpPr>
            <a:spLocks noGrp="1" noChangeArrowheads="1"/>
          </p:cNvSpPr>
          <p:nvPr>
            <p:ph type="body" idx="1"/>
          </p:nvPr>
        </p:nvSpPr>
        <p:spPr>
          <a:xfrm>
            <a:off x="381000" y="1524000"/>
            <a:ext cx="7924800" cy="3962400"/>
          </a:xfrm>
        </p:spPr>
        <p:txBody>
          <a:bodyPr>
            <a:normAutofit/>
          </a:bodyPr>
          <a:lstStyle/>
          <a:p>
            <a:pPr eaLnBrk="1" hangingPunct="1">
              <a:lnSpc>
                <a:spcPct val="90000"/>
              </a:lnSpc>
            </a:pPr>
            <a:r>
              <a:rPr lang="en-US" dirty="0" smtClean="0"/>
              <a:t>He knows exactly what will                                   be best for everyone involved</a:t>
            </a:r>
          </a:p>
          <a:p>
            <a:pPr eaLnBrk="1" hangingPunct="1">
              <a:lnSpc>
                <a:spcPct val="90000"/>
              </a:lnSpc>
            </a:pPr>
            <a:r>
              <a:rPr lang="en-US" dirty="0" smtClean="0"/>
              <a:t>He is far more merciful that we are!</a:t>
            </a:r>
          </a:p>
          <a:p>
            <a:pPr lvl="1">
              <a:lnSpc>
                <a:spcPct val="90000"/>
              </a:lnSpc>
            </a:pPr>
            <a:r>
              <a:rPr lang="en-US" b="1" dirty="0" smtClean="0">
                <a:solidFill>
                  <a:srgbClr val="0000CC"/>
                </a:solidFill>
              </a:rPr>
              <a:t>1 Chron 21:13  </a:t>
            </a:r>
            <a:r>
              <a:rPr lang="en-US" dirty="0" smtClean="0"/>
              <a:t>Please let me fall into the hand of the Lord, for His mercies are very great; but do not let me fall into the hand of man." </a:t>
            </a:r>
          </a:p>
          <a:p>
            <a:pPr eaLnBrk="1" hangingPunct="1">
              <a:lnSpc>
                <a:spcPct val="90000"/>
              </a:lnSpc>
            </a:pPr>
            <a:r>
              <a:rPr lang="en-US" dirty="0" smtClean="0"/>
              <a:t>Who would you rather have deal out the consequences for your mistakes!</a:t>
            </a:r>
          </a:p>
        </p:txBody>
      </p:sp>
      <p:sp>
        <p:nvSpPr>
          <p:cNvPr id="4100" name="Text Box 5"/>
          <p:cNvSpPr txBox="1">
            <a:spLocks noChangeArrowheads="1"/>
          </p:cNvSpPr>
          <p:nvPr/>
        </p:nvSpPr>
        <p:spPr bwMode="auto">
          <a:xfrm>
            <a:off x="1905000" y="5486400"/>
            <a:ext cx="7010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Whatever you want men to do to you, do also to them (Mat 7:12)</a:t>
            </a:r>
          </a:p>
        </p:txBody>
      </p:sp>
      <p:pic>
        <p:nvPicPr>
          <p:cNvPr id="78850" name="Picture 2" descr="https://encrypted-tbn2.gstatic.com/images?q=tbn:ANd9GcTovwR6YBFaS5XCaiJ8CWCXoOXEqNiO3FldQL4ep62NC11Icy_Vqw"/>
          <p:cNvPicPr>
            <a:picLocks noChangeAspect="1" noChangeArrowheads="1"/>
          </p:cNvPicPr>
          <p:nvPr/>
        </p:nvPicPr>
        <p:blipFill>
          <a:blip r:embed="rId3" cstate="print"/>
          <a:srcRect/>
          <a:stretch>
            <a:fillRect/>
          </a:stretch>
        </p:blipFill>
        <p:spPr bwMode="auto">
          <a:xfrm>
            <a:off x="5715000" y="152401"/>
            <a:ext cx="3162300" cy="2057400"/>
          </a:xfrm>
          <a:prstGeom prst="rect">
            <a:avLst/>
          </a:prstGeom>
          <a:noFill/>
        </p:spPr>
      </p:pic>
      <p:pic>
        <p:nvPicPr>
          <p:cNvPr id="78852" name="Picture 4" descr="https://encrypted-tbn0.gstatic.com/images?q=tbn:ANd9GcTLueYFfYWInbNIgIgyGrdCPkRlTlinxuNV_BXFKixQRXW4tJHLbg"/>
          <p:cNvPicPr>
            <a:picLocks noChangeAspect="1" noChangeArrowheads="1"/>
          </p:cNvPicPr>
          <p:nvPr/>
        </p:nvPicPr>
        <p:blipFill>
          <a:blip r:embed="rId4" cstate="print"/>
          <a:srcRect/>
          <a:stretch>
            <a:fillRect/>
          </a:stretch>
        </p:blipFill>
        <p:spPr bwMode="auto">
          <a:xfrm>
            <a:off x="228600" y="5295899"/>
            <a:ext cx="1626004" cy="15621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SZvrcP8MWAQ/TZnjjSwLZRI/AAAAAAAADfo/J8dKePvMK9Q/s1600/Blank%2Bscr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26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b="1" i="1" dirty="0" smtClean="0">
                <a:solidFill>
                  <a:srgbClr val="663300"/>
                </a:solidFill>
                <a:latin typeface="Times New Roman" panose="02020603050405020304" pitchFamily="18" charset="0"/>
                <a:cs typeface="Times New Roman" panose="02020603050405020304" pitchFamily="18" charset="0"/>
              </a:rPr>
              <a:t>Jesus on Forgiveness….</a:t>
            </a:r>
            <a:endParaRPr lang="en-US" b="1" i="1" dirty="0">
              <a:solidFill>
                <a:srgbClr val="6633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143000"/>
            <a:ext cx="7086600" cy="4983163"/>
          </a:xfrm>
        </p:spPr>
        <p:txBody>
          <a:bodyPr>
            <a:normAutofit lnSpcReduction="10000"/>
          </a:bodyPr>
          <a:lstStyle/>
          <a:p>
            <a:pPr marL="0" indent="0" algn="ctr">
              <a:buNone/>
            </a:pPr>
            <a:r>
              <a:rPr lang="en-US" sz="4000" b="1" dirty="0">
                <a:latin typeface="Papyrus" panose="03070502060502030205" pitchFamily="66" charset="0"/>
              </a:rPr>
              <a:t>F</a:t>
            </a:r>
            <a:r>
              <a:rPr lang="en-US" sz="4000" b="1" dirty="0" smtClean="0">
                <a:latin typeface="Papyrus" panose="03070502060502030205" pitchFamily="66" charset="0"/>
              </a:rPr>
              <a:t>orgive and you shall be forgiven” (</a:t>
            </a:r>
            <a:r>
              <a:rPr lang="en-US" sz="4000" b="1" dirty="0" err="1" smtClean="0">
                <a:latin typeface="Papyrus" panose="03070502060502030205" pitchFamily="66" charset="0"/>
              </a:rPr>
              <a:t>Lk</a:t>
            </a:r>
            <a:r>
              <a:rPr lang="en-US" sz="4000" b="1" dirty="0" smtClean="0">
                <a:latin typeface="Papyrus" panose="03070502060502030205" pitchFamily="66" charset="0"/>
              </a:rPr>
              <a:t> 6:37)</a:t>
            </a:r>
          </a:p>
          <a:p>
            <a:pPr marL="0" indent="0" algn="ctr">
              <a:buNone/>
            </a:pPr>
            <a:endParaRPr lang="en-US" sz="1500" b="1" dirty="0" smtClean="0">
              <a:latin typeface="Papyrus" panose="03070502060502030205" pitchFamily="66" charset="0"/>
            </a:endParaRPr>
          </a:p>
          <a:p>
            <a:pPr marL="0" indent="0" algn="ctr">
              <a:buNone/>
            </a:pPr>
            <a:r>
              <a:rPr lang="en-US" sz="3600" b="1" dirty="0" smtClean="0">
                <a:latin typeface="Papyrus" panose="03070502060502030205" pitchFamily="66" charset="0"/>
              </a:rPr>
              <a:t>"</a:t>
            </a:r>
            <a:r>
              <a:rPr lang="en-US" sz="3600" b="1" dirty="0">
                <a:latin typeface="Papyrus" panose="03070502060502030205" pitchFamily="66" charset="0"/>
              </a:rPr>
              <a:t>For if you forgive men their trespasses, your heavenly Father will also forgive you.  </a:t>
            </a:r>
            <a:r>
              <a:rPr lang="en-US" sz="3600" b="1" dirty="0" smtClean="0">
                <a:latin typeface="Papyrus" panose="03070502060502030205" pitchFamily="66" charset="0"/>
              </a:rPr>
              <a:t>But </a:t>
            </a:r>
            <a:r>
              <a:rPr lang="en-US" sz="3600" b="1" dirty="0">
                <a:latin typeface="Papyrus" panose="03070502060502030205" pitchFamily="66" charset="0"/>
              </a:rPr>
              <a:t>if you do not forgive men their trespasses, neither will your Father forgive your trespasses</a:t>
            </a:r>
            <a:r>
              <a:rPr lang="en-US" sz="3600" b="1" dirty="0" smtClean="0">
                <a:latin typeface="Papyrus" panose="03070502060502030205" pitchFamily="66" charset="0"/>
              </a:rPr>
              <a:t>.</a:t>
            </a:r>
            <a:r>
              <a:rPr lang="en-US" sz="3600" b="1" dirty="0">
                <a:latin typeface="Papyrus" panose="03070502060502030205" pitchFamily="66" charset="0"/>
              </a:rPr>
              <a:t> </a:t>
            </a:r>
            <a:r>
              <a:rPr lang="en-US" sz="3600" b="1" dirty="0" smtClean="0">
                <a:latin typeface="Papyrus" panose="03070502060502030205" pitchFamily="66" charset="0"/>
              </a:rPr>
              <a:t>(Matt 6:14-15)</a:t>
            </a:r>
            <a:endParaRPr lang="en-US" sz="3600" b="1" dirty="0">
              <a:latin typeface="Papyrus" panose="03070502060502030205" pitchFamily="66" charset="0"/>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1.bp.blogspot.com/-eIxS7UhEWPg/UE1JlthQATI/AAAAAAAAB4A/3GMDJtW49Vo/s1600/freed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94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457200"/>
            <a:ext cx="7391400" cy="1447800"/>
          </a:xfrm>
        </p:spPr>
        <p:txBody>
          <a:bodyPr>
            <a:normAutofit/>
          </a:bodyPr>
          <a:lstStyle/>
          <a:p>
            <a:pPr marL="0" indent="0">
              <a:buNone/>
            </a:pPr>
            <a:r>
              <a:rPr lang="en-US" sz="4400" b="1" dirty="0" smtClean="0">
                <a:solidFill>
                  <a:srgbClr val="FFFF00"/>
                </a:solidFill>
                <a:latin typeface="Comic Sans MS" panose="030F0702030302020204" pitchFamily="66" charset="0"/>
              </a:rPr>
              <a:t>When you forgive, you in no way change the past….</a:t>
            </a:r>
            <a:endParaRPr lang="en-US" sz="4400" b="1" dirty="0">
              <a:solidFill>
                <a:srgbClr val="FFFF00"/>
              </a:solidFill>
              <a:latin typeface="Comic Sans MS" panose="030F0702030302020204" pitchFamily="66" charset="0"/>
            </a:endParaRPr>
          </a:p>
        </p:txBody>
      </p:sp>
      <p:sp>
        <p:nvSpPr>
          <p:cNvPr id="6" name="Content Placeholder 2"/>
          <p:cNvSpPr txBox="1">
            <a:spLocks/>
          </p:cNvSpPr>
          <p:nvPr/>
        </p:nvSpPr>
        <p:spPr>
          <a:xfrm>
            <a:off x="5410200" y="2438400"/>
            <a:ext cx="3505200" cy="2286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rgbClr val="FFFF00"/>
                </a:solidFill>
                <a:latin typeface="Comic Sans MS" panose="030F0702030302020204" pitchFamily="66" charset="0"/>
              </a:rPr>
              <a:t>but you sure do change the future!</a:t>
            </a:r>
            <a:endParaRPr lang="en-US" sz="44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861430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5105400" cy="1600200"/>
          </a:xfrm>
        </p:spPr>
        <p:txBody>
          <a:bodyPr>
            <a:normAutofit fontScale="90000"/>
          </a:bodyPr>
          <a:lstStyle/>
          <a:p>
            <a:pPr eaLnBrk="1" hangingPunct="1"/>
            <a:r>
              <a:rPr lang="en-US" sz="4000" b="1" dirty="0" smtClean="0">
                <a:solidFill>
                  <a:srgbClr val="FF0000"/>
                </a:solidFill>
              </a:rPr>
              <a:t>God kept David in Power &amp; Faithful David stayed to work in God’s Family</a:t>
            </a:r>
          </a:p>
        </p:txBody>
      </p:sp>
      <p:sp>
        <p:nvSpPr>
          <p:cNvPr id="4100" name="Text Box 5"/>
          <p:cNvSpPr txBox="1">
            <a:spLocks noChangeArrowheads="1"/>
          </p:cNvSpPr>
          <p:nvPr/>
        </p:nvSpPr>
        <p:spPr bwMode="auto">
          <a:xfrm>
            <a:off x="2590800" y="4572000"/>
            <a:ext cx="31242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Without God &amp; David’s faith this would be impossible!</a:t>
            </a:r>
            <a:endParaRPr lang="en-US" sz="3200" b="1" dirty="0">
              <a:solidFill>
                <a:srgbClr val="00B050"/>
              </a:solidFill>
              <a:latin typeface="Comic Sans MS" pitchFamily="66" charset="0"/>
            </a:endParaRPr>
          </a:p>
        </p:txBody>
      </p:sp>
      <p:pic>
        <p:nvPicPr>
          <p:cNvPr id="2050" name="Picture 2" descr="https://encrypted-tbn1.gstatic.com/images?q=tbn:ANd9GcRZ8YulGHEtnPrx7MKlgD0Qu-xp8TzMd2Eb4DI0nI4jQaVFiF8V"/>
          <p:cNvPicPr>
            <a:picLocks noChangeAspect="1" noChangeArrowheads="1"/>
          </p:cNvPicPr>
          <p:nvPr/>
        </p:nvPicPr>
        <p:blipFill>
          <a:blip r:embed="rId3" cstate="print"/>
          <a:srcRect/>
          <a:stretch>
            <a:fillRect/>
          </a:stretch>
        </p:blipFill>
        <p:spPr bwMode="auto">
          <a:xfrm>
            <a:off x="5791200" y="152400"/>
            <a:ext cx="3209925" cy="1837332"/>
          </a:xfrm>
          <a:prstGeom prst="rect">
            <a:avLst/>
          </a:prstGeom>
          <a:noFill/>
        </p:spPr>
      </p:pic>
      <p:pic>
        <p:nvPicPr>
          <p:cNvPr id="2052" name="Picture 4" descr="Sex Scandals"/>
          <p:cNvPicPr>
            <a:picLocks noChangeAspect="1" noChangeArrowheads="1"/>
          </p:cNvPicPr>
          <p:nvPr/>
        </p:nvPicPr>
        <p:blipFill>
          <a:blip r:embed="rId4" cstate="print"/>
          <a:srcRect/>
          <a:stretch>
            <a:fillRect/>
          </a:stretch>
        </p:blipFill>
        <p:spPr bwMode="auto">
          <a:xfrm>
            <a:off x="228600" y="4495800"/>
            <a:ext cx="2209800" cy="2209801"/>
          </a:xfrm>
          <a:prstGeom prst="rect">
            <a:avLst/>
          </a:prstGeom>
          <a:noFill/>
        </p:spPr>
      </p:pic>
      <p:pic>
        <p:nvPicPr>
          <p:cNvPr id="2056" name="Picture 8" descr="Sex Scandals"/>
          <p:cNvPicPr>
            <a:picLocks noChangeAspect="1" noChangeArrowheads="1"/>
          </p:cNvPicPr>
          <p:nvPr/>
        </p:nvPicPr>
        <p:blipFill>
          <a:blip r:embed="rId5" cstate="print"/>
          <a:srcRect/>
          <a:stretch>
            <a:fillRect/>
          </a:stretch>
        </p:blipFill>
        <p:spPr bwMode="auto">
          <a:xfrm>
            <a:off x="3124199" y="1905000"/>
            <a:ext cx="2438399" cy="2438400"/>
          </a:xfrm>
          <a:prstGeom prst="rect">
            <a:avLst/>
          </a:prstGeom>
          <a:noFill/>
        </p:spPr>
      </p:pic>
      <p:pic>
        <p:nvPicPr>
          <p:cNvPr id="2058" name="Picture 10" descr="Australian political sex scandals"/>
          <p:cNvPicPr>
            <a:picLocks noChangeAspect="1" noChangeArrowheads="1"/>
          </p:cNvPicPr>
          <p:nvPr/>
        </p:nvPicPr>
        <p:blipFill>
          <a:blip r:embed="rId6" cstate="print"/>
          <a:srcRect l="8122" r="18782"/>
          <a:stretch>
            <a:fillRect/>
          </a:stretch>
        </p:blipFill>
        <p:spPr bwMode="auto">
          <a:xfrm>
            <a:off x="152400" y="1905000"/>
            <a:ext cx="2819400" cy="2453922"/>
          </a:xfrm>
          <a:prstGeom prst="rect">
            <a:avLst/>
          </a:prstGeom>
          <a:noFill/>
        </p:spPr>
      </p:pic>
      <p:pic>
        <p:nvPicPr>
          <p:cNvPr id="2060" name="Picture 12" descr="http://www.90s411.com/images/1998-clinton-lewinksy-scandal.jpg"/>
          <p:cNvPicPr>
            <a:picLocks noChangeAspect="1" noChangeArrowheads="1"/>
          </p:cNvPicPr>
          <p:nvPr/>
        </p:nvPicPr>
        <p:blipFill>
          <a:blip r:embed="rId7" cstate="print"/>
          <a:srcRect/>
          <a:stretch>
            <a:fillRect/>
          </a:stretch>
        </p:blipFill>
        <p:spPr bwMode="auto">
          <a:xfrm>
            <a:off x="5867400" y="2362200"/>
            <a:ext cx="3124200" cy="41551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410200" cy="3048000"/>
          </a:xfrm>
        </p:spPr>
        <p:txBody>
          <a:bodyPr>
            <a:noAutofit/>
          </a:bodyPr>
          <a:lstStyle/>
          <a:p>
            <a:r>
              <a:rPr lang="en-US" sz="7200" dirty="0" smtClean="0">
                <a:solidFill>
                  <a:srgbClr val="FF0000"/>
                </a:solidFill>
                <a:latin typeface="Creepy" pitchFamily="82" charset="0"/>
              </a:rPr>
              <a:t>Numbering    all Israel</a:t>
            </a:r>
            <a:endParaRPr lang="en-US" sz="7200" b="1" dirty="0">
              <a:solidFill>
                <a:srgbClr val="FF0000"/>
              </a:solidFill>
              <a:latin typeface="Comic Sans MS" pitchFamily="66" charset="0"/>
            </a:endParaRPr>
          </a:p>
        </p:txBody>
      </p:sp>
      <p:sp>
        <p:nvSpPr>
          <p:cNvPr id="4" name="Rectangle 3"/>
          <p:cNvSpPr/>
          <p:nvPr/>
        </p:nvSpPr>
        <p:spPr>
          <a:xfrm>
            <a:off x="4343400" y="3429000"/>
            <a:ext cx="4495800" cy="2800767"/>
          </a:xfrm>
          <a:prstGeom prst="rect">
            <a:avLst/>
          </a:prstGeom>
        </p:spPr>
        <p:txBody>
          <a:bodyPr wrap="square">
            <a:spAutoFit/>
          </a:bodyPr>
          <a:lstStyle/>
          <a:p>
            <a:pPr algn="ctr"/>
            <a:r>
              <a:rPr lang="en-US" sz="4400" b="1" dirty="0" smtClean="0">
                <a:solidFill>
                  <a:srgbClr val="0000CC"/>
                </a:solidFill>
                <a:latin typeface="Comic Sans MS" pitchFamily="66" charset="0"/>
              </a:rPr>
              <a:t>Rather than following God’s ways &amp; trusting Him to provide</a:t>
            </a:r>
            <a:endParaRPr lang="en-US" sz="4400" dirty="0">
              <a:solidFill>
                <a:srgbClr val="0000CC"/>
              </a:solidFill>
            </a:endParaRPr>
          </a:p>
        </p:txBody>
      </p:sp>
      <p:pic>
        <p:nvPicPr>
          <p:cNvPr id="5" name="Picture 1"/>
          <p:cNvPicPr>
            <a:picLocks noChangeAspect="1" noChangeArrowheads="1"/>
          </p:cNvPicPr>
          <p:nvPr/>
        </p:nvPicPr>
        <p:blipFill>
          <a:blip r:embed="rId2" cstate="print"/>
          <a:srcRect/>
          <a:stretch>
            <a:fillRect/>
          </a:stretch>
        </p:blipFill>
        <p:spPr bwMode="auto">
          <a:xfrm>
            <a:off x="304800" y="2895600"/>
            <a:ext cx="3829050" cy="3803350"/>
          </a:xfrm>
          <a:prstGeom prst="rect">
            <a:avLst/>
          </a:prstGeom>
          <a:noFill/>
          <a:ln w="9525">
            <a:noFill/>
            <a:miter lim="800000"/>
            <a:headEnd/>
            <a:tailEnd/>
          </a:ln>
        </p:spPr>
      </p:pic>
      <p:pic>
        <p:nvPicPr>
          <p:cNvPr id="3" name="Picture 2" descr="https://encrypted-tbn3.gstatic.com/images?q=tbn:ANd9GcRZE--I5TrB8VKUcBkDAl4Mqb7ts528Fx5-5HmESpVKM1AXW6G_2Q"/>
          <p:cNvPicPr>
            <a:picLocks noChangeAspect="1" noChangeArrowheads="1"/>
          </p:cNvPicPr>
          <p:nvPr/>
        </p:nvPicPr>
        <p:blipFill>
          <a:blip r:embed="rId3" cstate="print"/>
          <a:srcRect l="4002" t="14286" r="4324" b="8571"/>
          <a:stretch>
            <a:fillRect/>
          </a:stretch>
        </p:blipFill>
        <p:spPr bwMode="auto">
          <a:xfrm>
            <a:off x="5410200" y="152400"/>
            <a:ext cx="3124200" cy="31831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08185" y="762000"/>
            <a:ext cx="7010400" cy="914400"/>
          </a:xfrm>
        </p:spPr>
        <p:txBody>
          <a:bodyPr>
            <a:noAutofit/>
          </a:bodyPr>
          <a:lstStyle/>
          <a:p>
            <a:r>
              <a:rPr lang="en-US" sz="4800" b="1" dirty="0" smtClean="0">
                <a:solidFill>
                  <a:srgbClr val="663300"/>
                </a:solidFill>
              </a:rPr>
              <a:t>1 Chronicles 21:1-6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343400"/>
          </a:xfrm>
        </p:spPr>
        <p:txBody>
          <a:bodyPr>
            <a:normAutofit fontScale="62500" lnSpcReduction="20000"/>
          </a:bodyPr>
          <a:lstStyle/>
          <a:p>
            <a:pPr marL="0" indent="231775">
              <a:buNone/>
            </a:pPr>
            <a:r>
              <a:rPr lang="en-US" dirty="0" smtClean="0"/>
              <a:t>1 Now Satan stood up against Israel, and </a:t>
            </a:r>
            <a:r>
              <a:rPr lang="en-US" b="1" dirty="0" smtClean="0">
                <a:solidFill>
                  <a:srgbClr val="C00000"/>
                </a:solidFill>
              </a:rPr>
              <a:t>moved David to number Israel.</a:t>
            </a:r>
            <a:r>
              <a:rPr lang="en-US" dirty="0" smtClean="0"/>
              <a:t> 2 So David said to </a:t>
            </a:r>
            <a:r>
              <a:rPr lang="en-US" dirty="0" err="1" smtClean="0"/>
              <a:t>Joab</a:t>
            </a:r>
            <a:r>
              <a:rPr lang="en-US" dirty="0" smtClean="0"/>
              <a:t> and to the leaders of the people, </a:t>
            </a:r>
            <a:r>
              <a:rPr lang="en-US" b="1" dirty="0" smtClean="0">
                <a:solidFill>
                  <a:srgbClr val="C00000"/>
                </a:solidFill>
              </a:rPr>
              <a:t>"Go, number Israel from Beersheba to Dan, and bring the number of them to me that I may know it." </a:t>
            </a:r>
          </a:p>
          <a:p>
            <a:pPr marL="0" indent="231775">
              <a:buNone/>
            </a:pPr>
            <a:r>
              <a:rPr lang="en-US" dirty="0" smtClean="0"/>
              <a:t>3 And </a:t>
            </a:r>
            <a:r>
              <a:rPr lang="en-US" b="1" dirty="0" err="1" smtClean="0">
                <a:solidFill>
                  <a:srgbClr val="0000CC"/>
                </a:solidFill>
              </a:rPr>
              <a:t>Joab</a:t>
            </a:r>
            <a:r>
              <a:rPr lang="en-US" dirty="0" smtClean="0"/>
              <a:t> answered, "May the Lord make His people a hundred times more than they are. But, my lord the king, are they not all my lord's servants? </a:t>
            </a:r>
            <a:r>
              <a:rPr lang="en-US" b="1" dirty="0" smtClean="0">
                <a:solidFill>
                  <a:srgbClr val="0000CC"/>
                </a:solidFill>
              </a:rPr>
              <a:t>Why then does my lord require this thing? Why should he be a cause of guilt in Israel?" </a:t>
            </a:r>
          </a:p>
          <a:p>
            <a:pPr marL="0" indent="231775">
              <a:buNone/>
            </a:pPr>
            <a:r>
              <a:rPr lang="en-US" dirty="0" smtClean="0"/>
              <a:t>4 Nevertheless the king's word prevailed against </a:t>
            </a:r>
            <a:r>
              <a:rPr lang="en-US" dirty="0" err="1" smtClean="0"/>
              <a:t>Joab</a:t>
            </a:r>
            <a:r>
              <a:rPr lang="en-US" dirty="0" smtClean="0"/>
              <a:t>. Therefore </a:t>
            </a:r>
            <a:r>
              <a:rPr lang="en-US" dirty="0" err="1" smtClean="0"/>
              <a:t>Joab</a:t>
            </a:r>
            <a:r>
              <a:rPr lang="en-US" dirty="0" smtClean="0"/>
              <a:t> departed and went throughout all Israel and came to Jerusalem. 5 Then </a:t>
            </a:r>
            <a:r>
              <a:rPr lang="en-US" dirty="0" err="1" smtClean="0"/>
              <a:t>Joab</a:t>
            </a:r>
            <a:r>
              <a:rPr lang="en-US" dirty="0" smtClean="0"/>
              <a:t> gave the sum of the number of the people to David. All Israel had one million one hundred thousand men who drew the sword, and Judah had four hundred and seventy thousand men who drew the sword. 6 </a:t>
            </a:r>
            <a:r>
              <a:rPr lang="en-US" b="1" dirty="0" smtClean="0">
                <a:solidFill>
                  <a:srgbClr val="0000CC"/>
                </a:solidFill>
              </a:rPr>
              <a:t>But he did not count Levi and Benjamin among them, for the king's word was abominable to </a:t>
            </a:r>
            <a:r>
              <a:rPr lang="en-US" b="1" dirty="0" err="1" smtClean="0">
                <a:solidFill>
                  <a:srgbClr val="0000CC"/>
                </a:solidFill>
              </a:rPr>
              <a:t>Joab</a:t>
            </a:r>
            <a:r>
              <a:rPr lang="en-US" b="1" dirty="0" smtClean="0">
                <a:solidFill>
                  <a:srgbClr val="0000CC"/>
                </a:solidFill>
              </a:rPr>
              <a:t>. </a:t>
            </a:r>
          </a:p>
        </p:txBody>
      </p:sp>
      <p:sp>
        <p:nvSpPr>
          <p:cNvPr id="6" name="Text Box 5"/>
          <p:cNvSpPr txBox="1">
            <a:spLocks noChangeArrowheads="1"/>
          </p:cNvSpPr>
          <p:nvPr/>
        </p:nvSpPr>
        <p:spPr bwMode="auto">
          <a:xfrm>
            <a:off x="1046285" y="1193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numbers all Israel</a:t>
            </a:r>
          </a:p>
        </p:txBody>
      </p:sp>
      <p:sp>
        <p:nvSpPr>
          <p:cNvPr id="7" name="Text Box 5"/>
          <p:cNvSpPr txBox="1">
            <a:spLocks noChangeArrowheads="1"/>
          </p:cNvSpPr>
          <p:nvPr/>
        </p:nvSpPr>
        <p:spPr bwMode="auto">
          <a:xfrm>
            <a:off x="800100" y="6001434"/>
            <a:ext cx="7543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Even </a:t>
            </a:r>
            <a:r>
              <a:rPr lang="en-US" sz="3600" b="1" dirty="0" err="1" smtClean="0">
                <a:solidFill>
                  <a:srgbClr val="00B050"/>
                </a:solidFill>
                <a:latin typeface="Comic Sans MS" pitchFamily="66" charset="0"/>
              </a:rPr>
              <a:t>Joab</a:t>
            </a:r>
            <a:r>
              <a:rPr lang="en-US" sz="3600" b="1" dirty="0" smtClean="0">
                <a:solidFill>
                  <a:srgbClr val="00B050"/>
                </a:solidFill>
                <a:latin typeface="Comic Sans MS" pitchFamily="66" charset="0"/>
              </a:rPr>
              <a:t> knew this was wrong!</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838200"/>
            <a:ext cx="7010400" cy="914400"/>
          </a:xfrm>
        </p:spPr>
        <p:txBody>
          <a:bodyPr>
            <a:noAutofit/>
          </a:bodyPr>
          <a:lstStyle/>
          <a:p>
            <a:r>
              <a:rPr lang="en-US" sz="4800" b="1" dirty="0" smtClean="0">
                <a:solidFill>
                  <a:srgbClr val="663300"/>
                </a:solidFill>
              </a:rPr>
              <a:t>Numbers 1:1-4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1 Now the Lord spoke to Moses in the Wilderness of Sinai, in the tabernacle of meeting, on the first day of the second month, in the second year after they had come out of the land of Egypt, saying: 2 "Take a census of all the congregation of the children of Israel, by their families, by their fathers' houses, according to the number of names, </a:t>
            </a:r>
            <a:r>
              <a:rPr lang="en-US" b="1" dirty="0" smtClean="0">
                <a:solidFill>
                  <a:srgbClr val="0000CC"/>
                </a:solidFill>
              </a:rPr>
              <a:t>every male individually, 3 from twenty years old and above — all who are able to go to war in Israel.</a:t>
            </a:r>
            <a:r>
              <a:rPr lang="en-US" dirty="0" smtClean="0"/>
              <a:t> You and Aaron shall number them by their armies. </a:t>
            </a:r>
          </a:p>
        </p:txBody>
      </p:sp>
      <p:sp>
        <p:nvSpPr>
          <p:cNvPr id="6" name="Text Box 5"/>
          <p:cNvSpPr txBox="1">
            <a:spLocks noChangeArrowheads="1"/>
          </p:cNvSpPr>
          <p:nvPr/>
        </p:nvSpPr>
        <p:spPr bwMode="auto">
          <a:xfrm>
            <a:off x="9906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Directions for census</a:t>
            </a:r>
          </a:p>
        </p:txBody>
      </p:sp>
      <p:sp>
        <p:nvSpPr>
          <p:cNvPr id="7" name="Text Box 5"/>
          <p:cNvSpPr txBox="1">
            <a:spLocks noChangeArrowheads="1"/>
          </p:cNvSpPr>
          <p:nvPr/>
        </p:nvSpPr>
        <p:spPr bwMode="auto">
          <a:xfrm>
            <a:off x="990600" y="60960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Males, 20 years old and up</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90600"/>
            <a:ext cx="7010400" cy="914400"/>
          </a:xfrm>
        </p:spPr>
        <p:txBody>
          <a:bodyPr>
            <a:noAutofit/>
          </a:bodyPr>
          <a:lstStyle/>
          <a:p>
            <a:r>
              <a:rPr lang="en-US" sz="4800" b="1" dirty="0" smtClean="0">
                <a:solidFill>
                  <a:srgbClr val="663300"/>
                </a:solidFill>
                <a:latin typeface="Comic Sans MS" pitchFamily="66" charset="0"/>
              </a:rPr>
              <a:t>Numbers 1:47-51</a:t>
            </a:r>
          </a:p>
        </p:txBody>
      </p:sp>
      <p:sp>
        <p:nvSpPr>
          <p:cNvPr id="4099" name="Rectangle 3"/>
          <p:cNvSpPr>
            <a:spLocks noGrp="1" noChangeArrowheads="1"/>
          </p:cNvSpPr>
          <p:nvPr>
            <p:ph type="body" idx="1"/>
          </p:nvPr>
        </p:nvSpPr>
        <p:spPr>
          <a:xfrm>
            <a:off x="1066800" y="1752600"/>
            <a:ext cx="7086600" cy="4191000"/>
          </a:xfrm>
        </p:spPr>
        <p:txBody>
          <a:bodyPr>
            <a:normAutofit fontScale="85000" lnSpcReduction="10000"/>
          </a:bodyPr>
          <a:lstStyle/>
          <a:p>
            <a:pPr marL="0" indent="231775">
              <a:buNone/>
            </a:pPr>
            <a:r>
              <a:rPr lang="en-US" dirty="0" smtClean="0"/>
              <a:t>47 But the Levites were not numbered among them by their fathers' tribe; 48 for the Lord had spoken to Moses, saying: 49 </a:t>
            </a:r>
            <a:r>
              <a:rPr lang="en-US" b="1" dirty="0" smtClean="0">
                <a:solidFill>
                  <a:srgbClr val="0000CC"/>
                </a:solidFill>
              </a:rPr>
              <a:t>"Only the tribe of Levi you shall not number,</a:t>
            </a:r>
            <a:r>
              <a:rPr lang="en-US" dirty="0" smtClean="0"/>
              <a:t> nor take a census of them among the children of Israel; 50 but you shall appoint the Levites over the tabernacle of the Testimony, over all its furnishings, and over all things that belong to it; they shall carry the tabernacle and all its furnishings; they shall attend to it and camp around the tabernacle. </a:t>
            </a:r>
          </a:p>
        </p:txBody>
      </p:sp>
      <p:sp>
        <p:nvSpPr>
          <p:cNvPr id="6" name="Text Box 5"/>
          <p:cNvSpPr txBox="1">
            <a:spLocks noChangeArrowheads="1"/>
          </p:cNvSpPr>
          <p:nvPr/>
        </p:nvSpPr>
        <p:spPr bwMode="auto">
          <a:xfrm>
            <a:off x="1066800" y="15240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Don’t number the Levites!</a:t>
            </a:r>
          </a:p>
        </p:txBody>
      </p:sp>
      <p:sp>
        <p:nvSpPr>
          <p:cNvPr id="7" name="Text Box 5"/>
          <p:cNvSpPr txBox="1">
            <a:spLocks noChangeArrowheads="1"/>
          </p:cNvSpPr>
          <p:nvPr/>
        </p:nvSpPr>
        <p:spPr bwMode="auto">
          <a:xfrm>
            <a:off x="990600" y="601980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The Levites belonged to God</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Samuel 26:7-12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648200"/>
          </a:xfrm>
        </p:spPr>
        <p:txBody>
          <a:bodyPr>
            <a:normAutofit fontScale="70000" lnSpcReduction="20000"/>
          </a:bodyPr>
          <a:lstStyle/>
          <a:p>
            <a:pPr marL="0" indent="231775">
              <a:buNone/>
            </a:pPr>
            <a:r>
              <a:rPr lang="en-US" dirty="0" smtClean="0"/>
              <a:t>7 So David and </a:t>
            </a:r>
            <a:r>
              <a:rPr lang="en-US" dirty="0" err="1" smtClean="0"/>
              <a:t>Abishai</a:t>
            </a:r>
            <a:r>
              <a:rPr lang="en-US" dirty="0" smtClean="0"/>
              <a:t> came to the people by night; and there Saul lay sleeping within the camp, with his spear stuck in the ground by his head. And </a:t>
            </a:r>
            <a:r>
              <a:rPr lang="en-US" dirty="0" err="1" smtClean="0"/>
              <a:t>Abner</a:t>
            </a:r>
            <a:r>
              <a:rPr lang="en-US" dirty="0" smtClean="0"/>
              <a:t> and the people lay all around him. 8 Then </a:t>
            </a:r>
            <a:r>
              <a:rPr lang="en-US" b="1" dirty="0" err="1" smtClean="0">
                <a:solidFill>
                  <a:srgbClr val="0000CC"/>
                </a:solidFill>
              </a:rPr>
              <a:t>Abishai</a:t>
            </a:r>
            <a:r>
              <a:rPr lang="en-US" b="1" dirty="0" smtClean="0">
                <a:solidFill>
                  <a:srgbClr val="0000CC"/>
                </a:solidFill>
              </a:rPr>
              <a:t> said to David, "God has delivered your enemy into your hand this day. Now therefore, please, let me strike him at once with the spear, </a:t>
            </a:r>
            <a:r>
              <a:rPr lang="en-US" dirty="0" smtClean="0"/>
              <a:t>right to the earth; and I will not have to strike him a second time!" </a:t>
            </a:r>
          </a:p>
          <a:p>
            <a:pPr marL="0" indent="231775">
              <a:buNone/>
            </a:pPr>
            <a:r>
              <a:rPr lang="en-US" dirty="0" smtClean="0"/>
              <a:t>9 But David said to </a:t>
            </a:r>
            <a:r>
              <a:rPr lang="en-US" dirty="0" err="1" smtClean="0"/>
              <a:t>Abishai</a:t>
            </a:r>
            <a:r>
              <a:rPr lang="en-US" dirty="0" smtClean="0"/>
              <a:t>, "</a:t>
            </a:r>
            <a:r>
              <a:rPr lang="en-US" b="1" dirty="0" smtClean="0">
                <a:solidFill>
                  <a:srgbClr val="0000CC"/>
                </a:solidFill>
              </a:rPr>
              <a:t>Do not destroy him; for who can stretch out his hand against the Lord's anointed, and be guiltless?</a:t>
            </a:r>
            <a:r>
              <a:rPr lang="en-US" dirty="0" smtClean="0"/>
              <a:t>" 10 David said furthermore, "</a:t>
            </a:r>
            <a:r>
              <a:rPr lang="en-US" b="1" dirty="0" smtClean="0">
                <a:solidFill>
                  <a:srgbClr val="0000CC"/>
                </a:solidFill>
              </a:rPr>
              <a:t>As the Lord lives, the Lord shall strike him, or his day shall come to die, or he shall go out to battle and perish</a:t>
            </a:r>
            <a:r>
              <a:rPr lang="en-US" dirty="0" smtClean="0"/>
              <a:t>. 11 The Lord forbid that I should stretch out my hand against the Lord's anointed. But please, take now the spear and the jug of water that are by his head, and let us go." </a:t>
            </a:r>
          </a:p>
          <a:p>
            <a:pPr marL="0" indent="231775">
              <a:buNone/>
            </a:pPr>
            <a:endParaRPr lang="en-US" dirty="0" smtClean="0"/>
          </a:p>
        </p:txBody>
      </p:sp>
      <p:sp>
        <p:nvSpPr>
          <p:cNvPr id="6" name="Text Box 5"/>
          <p:cNvSpPr txBox="1">
            <a:spLocks noChangeArrowheads="1"/>
          </p:cNvSpPr>
          <p:nvPr/>
        </p:nvSpPr>
        <p:spPr bwMode="auto">
          <a:xfrm>
            <a:off x="1066800" y="76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believed God would act for him</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waited for God to act!</a:t>
            </a:r>
          </a:p>
        </p:txBody>
      </p:sp>
    </p:spTree>
    <p:extLst>
      <p:ext uri="{BB962C8B-B14F-4D97-AF65-F5344CB8AC3E}">
        <p14:creationId xmlns:p14="http://schemas.microsoft.com/office/powerpoint/2010/main" val="33905956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Exodus 30:11-16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724400"/>
          </a:xfrm>
        </p:spPr>
        <p:txBody>
          <a:bodyPr>
            <a:normAutofit fontScale="70000" lnSpcReduction="20000"/>
          </a:bodyPr>
          <a:lstStyle/>
          <a:p>
            <a:pPr marL="0" indent="231775">
              <a:buNone/>
            </a:pPr>
            <a:r>
              <a:rPr lang="en-US" dirty="0" smtClean="0"/>
              <a:t>11 Then the Lord spoke to Moses, saying: 12 </a:t>
            </a:r>
            <a:r>
              <a:rPr lang="en-US" b="1" dirty="0" smtClean="0">
                <a:solidFill>
                  <a:srgbClr val="0000CC"/>
                </a:solidFill>
              </a:rPr>
              <a:t>"When you take the census </a:t>
            </a:r>
            <a:r>
              <a:rPr lang="en-US" dirty="0" smtClean="0"/>
              <a:t>of the children of Israel for their number, then </a:t>
            </a:r>
            <a:r>
              <a:rPr lang="en-US" b="1" dirty="0" smtClean="0">
                <a:solidFill>
                  <a:srgbClr val="0000CC"/>
                </a:solidFill>
              </a:rPr>
              <a:t>every man shall give a ransom for himself to the Lord</a:t>
            </a:r>
            <a:r>
              <a:rPr lang="en-US" dirty="0" smtClean="0"/>
              <a:t>, when you number them, that there may be no plague among them when you number them. 13 This is what everyone among those who are numbered shall give: </a:t>
            </a:r>
            <a:r>
              <a:rPr lang="en-US" b="1" dirty="0" smtClean="0">
                <a:solidFill>
                  <a:srgbClr val="0000CC"/>
                </a:solidFill>
              </a:rPr>
              <a:t>half a shekel according to the shekel of the sanctuary </a:t>
            </a:r>
            <a:r>
              <a:rPr lang="en-US" dirty="0" smtClean="0"/>
              <a:t>(a shekel is twenty </a:t>
            </a:r>
            <a:r>
              <a:rPr lang="en-US" dirty="0" err="1" smtClean="0"/>
              <a:t>gerahs</a:t>
            </a:r>
            <a:r>
              <a:rPr lang="en-US" dirty="0" smtClean="0"/>
              <a:t>). The half-shekel shall be an offering to the Lord. 14 </a:t>
            </a:r>
            <a:r>
              <a:rPr lang="en-US" b="1" dirty="0" smtClean="0">
                <a:solidFill>
                  <a:srgbClr val="0000CC"/>
                </a:solidFill>
              </a:rPr>
              <a:t>Everyone included among those who are numbered, from twenty years old and above, shall give an offering to the Lord. </a:t>
            </a:r>
            <a:r>
              <a:rPr lang="en-US" dirty="0" smtClean="0"/>
              <a:t>15 The rich shall not give more and the poor shall not give less than half a shekel, when you give an offering to the Lord, to make atonement for yourselves. 16 And you shall take the atonement money of the children of Israel, and </a:t>
            </a:r>
            <a:r>
              <a:rPr lang="en-US" b="1" dirty="0" smtClean="0">
                <a:solidFill>
                  <a:srgbClr val="0000CC"/>
                </a:solidFill>
              </a:rPr>
              <a:t>shall appoint it for the service of the tabernacle of meeting,</a:t>
            </a:r>
            <a:r>
              <a:rPr lang="en-US" dirty="0" smtClean="0"/>
              <a:t> that it may be a memorial for the children of Israel before the Lord, to make atonement for yourselves.</a:t>
            </a:r>
          </a:p>
          <a:p>
            <a:pPr marL="0" indent="231775">
              <a:buNone/>
            </a:pPr>
            <a:endParaRPr lang="en-US" dirty="0" smtClean="0"/>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Half-shekel tax</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was thinking about the temple!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1401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23375"/>
            <a:ext cx="7010400" cy="914400"/>
          </a:xfrm>
        </p:spPr>
        <p:txBody>
          <a:bodyPr>
            <a:noAutofit/>
          </a:bodyPr>
          <a:lstStyle/>
          <a:p>
            <a:r>
              <a:rPr lang="en-US" sz="4800" b="1" dirty="0" smtClean="0">
                <a:solidFill>
                  <a:srgbClr val="663300"/>
                </a:solidFill>
              </a:rPr>
              <a:t>1 Chronicles 21:7-13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21795"/>
            <a:ext cx="7086600" cy="4419600"/>
          </a:xfrm>
        </p:spPr>
        <p:txBody>
          <a:bodyPr>
            <a:normAutofit fontScale="62500" lnSpcReduction="20000"/>
          </a:bodyPr>
          <a:lstStyle/>
          <a:p>
            <a:pPr marL="0" indent="231775">
              <a:buNone/>
            </a:pPr>
            <a:r>
              <a:rPr lang="en-US" dirty="0" smtClean="0"/>
              <a:t>7 And </a:t>
            </a:r>
            <a:r>
              <a:rPr lang="en-US" b="1" dirty="0" smtClean="0">
                <a:solidFill>
                  <a:srgbClr val="0000CC"/>
                </a:solidFill>
              </a:rPr>
              <a:t>God was displeased with this thing; therefore He struck Israel. </a:t>
            </a:r>
            <a:r>
              <a:rPr lang="en-US" dirty="0" smtClean="0"/>
              <a:t>8 So </a:t>
            </a:r>
            <a:r>
              <a:rPr lang="en-US" b="1" dirty="0" smtClean="0">
                <a:solidFill>
                  <a:srgbClr val="C00000"/>
                </a:solidFill>
              </a:rPr>
              <a:t>David said to God, "I have sinned greatly, because I have done this thing; but now, I pray, take away the iniquity of Your servant, for I have done very foolishly." </a:t>
            </a:r>
          </a:p>
          <a:p>
            <a:pPr marL="0" indent="231775">
              <a:buNone/>
            </a:pPr>
            <a:r>
              <a:rPr lang="en-US" dirty="0" smtClean="0"/>
              <a:t>9 Then the Lord spoke to Gad, David's seer, saying, 10 "Go and tell David, saying, 'Thus says the Lord: "I offer you </a:t>
            </a:r>
            <a:r>
              <a:rPr lang="en-US" b="1" dirty="0" smtClean="0">
                <a:solidFill>
                  <a:srgbClr val="0000CC"/>
                </a:solidFill>
              </a:rPr>
              <a:t>three things</a:t>
            </a:r>
            <a:r>
              <a:rPr lang="en-US" dirty="0" smtClean="0"/>
              <a:t>; choose one of them for yourself, that I may do it to you."'" </a:t>
            </a:r>
          </a:p>
          <a:p>
            <a:pPr marL="0" indent="231775">
              <a:buNone/>
            </a:pPr>
            <a:r>
              <a:rPr lang="en-US" dirty="0" smtClean="0"/>
              <a:t>11 So Gad came to David and said to him, "Thus says the Lord: 'Choose for yourself, 12 either three years of famine, or three months to be defeated by your foes with the sword of your enemies overtaking you, or else for three days the sword of the Lord — the plague in the land, with the angel of the Lord destroying throughout all the territory of Israel.' Now consider what answer I should take back to Him who sent me." </a:t>
            </a:r>
          </a:p>
          <a:p>
            <a:pPr marL="0" indent="231775">
              <a:buNone/>
            </a:pPr>
            <a:r>
              <a:rPr lang="en-US" dirty="0" smtClean="0"/>
              <a:t>13 And David said to Gad, "I am in great distress. </a:t>
            </a:r>
            <a:r>
              <a:rPr lang="en-US" b="1" dirty="0" smtClean="0">
                <a:solidFill>
                  <a:srgbClr val="0000CC"/>
                </a:solidFill>
              </a:rPr>
              <a:t>Please let me fall into the hand of the Lord, for His mercies are very great; but do not let me fall into the hand of man.“ </a:t>
            </a:r>
          </a:p>
        </p:txBody>
      </p:sp>
      <p:sp>
        <p:nvSpPr>
          <p:cNvPr id="6" name="Text Box 5"/>
          <p:cNvSpPr txBox="1">
            <a:spLocks noChangeArrowheads="1"/>
          </p:cNvSpPr>
          <p:nvPr/>
        </p:nvSpPr>
        <p:spPr bwMode="auto">
          <a:xfrm>
            <a:off x="9906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repents &amp; takes responsibility</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brings the consequences</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0"/>
            <a:ext cx="4953000" cy="1752600"/>
          </a:xfrm>
        </p:spPr>
        <p:txBody>
          <a:bodyPr>
            <a:normAutofit/>
          </a:bodyPr>
          <a:lstStyle/>
          <a:p>
            <a:pPr eaLnBrk="1" hangingPunct="1"/>
            <a:r>
              <a:rPr lang="en-US" sz="4800" b="1" dirty="0" smtClean="0">
                <a:solidFill>
                  <a:srgbClr val="FF0000"/>
                </a:solidFill>
              </a:rPr>
              <a:t>The fall out        from David’s sin</a:t>
            </a:r>
          </a:p>
        </p:txBody>
      </p:sp>
      <p:sp>
        <p:nvSpPr>
          <p:cNvPr id="4099" name="Rectangle 3"/>
          <p:cNvSpPr>
            <a:spLocks noGrp="1" noChangeArrowheads="1"/>
          </p:cNvSpPr>
          <p:nvPr>
            <p:ph type="body" idx="1"/>
          </p:nvPr>
        </p:nvSpPr>
        <p:spPr>
          <a:xfrm>
            <a:off x="457200" y="1752600"/>
            <a:ext cx="7924800" cy="3657600"/>
          </a:xfrm>
        </p:spPr>
        <p:txBody>
          <a:bodyPr>
            <a:normAutofit lnSpcReduction="10000"/>
          </a:bodyPr>
          <a:lstStyle/>
          <a:p>
            <a:pPr eaLnBrk="1" hangingPunct="1">
              <a:lnSpc>
                <a:spcPct val="90000"/>
              </a:lnSpc>
            </a:pPr>
            <a:r>
              <a:rPr lang="en-US" dirty="0" smtClean="0"/>
              <a:t>David takes full responsibility                               for his sin</a:t>
            </a:r>
          </a:p>
          <a:p>
            <a:pPr eaLnBrk="1" hangingPunct="1">
              <a:lnSpc>
                <a:spcPct val="90000"/>
              </a:lnSpc>
            </a:pPr>
            <a:r>
              <a:rPr lang="en-US" dirty="0" smtClean="0"/>
              <a:t>God forgave David, but there                                  would still be consequences for his sin</a:t>
            </a:r>
          </a:p>
          <a:p>
            <a:pPr eaLnBrk="1" hangingPunct="1">
              <a:lnSpc>
                <a:spcPct val="90000"/>
              </a:lnSpc>
            </a:pPr>
            <a:r>
              <a:rPr lang="en-US" dirty="0" smtClean="0"/>
              <a:t>God used this event to bring judgment on some in Israel</a:t>
            </a:r>
          </a:p>
          <a:p>
            <a:pPr eaLnBrk="1" hangingPunct="1">
              <a:lnSpc>
                <a:spcPct val="90000"/>
              </a:lnSpc>
            </a:pPr>
            <a:r>
              <a:rPr lang="en-US" dirty="0" smtClean="0"/>
              <a:t>David clearly understood that God is more merciful than we are</a:t>
            </a:r>
          </a:p>
          <a:p>
            <a:pPr eaLnBrk="1" hangingPunct="1">
              <a:lnSpc>
                <a:spcPct val="90000"/>
              </a:lnSpc>
            </a:pPr>
            <a:endParaRPr lang="en-US" dirty="0" smtClean="0"/>
          </a:p>
        </p:txBody>
      </p:sp>
      <p:sp>
        <p:nvSpPr>
          <p:cNvPr id="4100" name="Text Box 5"/>
          <p:cNvSpPr txBox="1">
            <a:spLocks noChangeArrowheads="1"/>
          </p:cNvSpPr>
          <p:nvPr/>
        </p:nvSpPr>
        <p:spPr bwMode="auto">
          <a:xfrm>
            <a:off x="533400" y="5257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David’s fixation on the temple led him down a bad pathway</a:t>
            </a:r>
            <a:endParaRPr lang="en-US" sz="4000" b="1" dirty="0">
              <a:solidFill>
                <a:srgbClr val="00B050"/>
              </a:solidFill>
              <a:latin typeface="Comic Sans MS" pitchFamily="66" charset="0"/>
            </a:endParaRPr>
          </a:p>
        </p:txBody>
      </p:sp>
      <p:pic>
        <p:nvPicPr>
          <p:cNvPr id="63489" name="Picture 1"/>
          <p:cNvPicPr>
            <a:picLocks noChangeAspect="1" noChangeArrowheads="1"/>
          </p:cNvPicPr>
          <p:nvPr/>
        </p:nvPicPr>
        <p:blipFill>
          <a:blip r:embed="rId3" cstate="print"/>
          <a:srcRect/>
          <a:stretch>
            <a:fillRect/>
          </a:stretch>
        </p:blipFill>
        <p:spPr bwMode="auto">
          <a:xfrm>
            <a:off x="6019800" y="152401"/>
            <a:ext cx="2838450" cy="28193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334000"/>
          </a:xfrm>
        </p:spPr>
        <p:txBody>
          <a:bodyPr>
            <a:normAutofit/>
          </a:bodyPr>
          <a:lstStyle/>
          <a:p>
            <a:pPr hangingPunct="0"/>
            <a:r>
              <a:rPr lang="en-US" b="1" dirty="0" smtClean="0">
                <a:solidFill>
                  <a:srgbClr val="FFC000"/>
                </a:solidFill>
                <a:latin typeface="EraserDust" pitchFamily="34" charset="0"/>
              </a:rPr>
              <a:t>Others may make mistakes, but be careful how you react to their mistakes!</a:t>
            </a:r>
          </a:p>
          <a:p>
            <a:pPr hangingPunct="0"/>
            <a:r>
              <a:rPr lang="en-US" b="1" dirty="0" smtClean="0">
                <a:solidFill>
                  <a:srgbClr val="FFC000"/>
                </a:solidFill>
                <a:latin typeface="EraserDust" pitchFamily="34" charset="0"/>
              </a:rPr>
              <a:t>Don’t seek vengeance – leave it to God</a:t>
            </a:r>
          </a:p>
          <a:p>
            <a:pPr hangingPunct="0"/>
            <a:r>
              <a:rPr lang="en-US" b="1" dirty="0" smtClean="0">
                <a:solidFill>
                  <a:srgbClr val="FFC000"/>
                </a:solidFill>
                <a:latin typeface="EraserDust" pitchFamily="34" charset="0"/>
              </a:rPr>
              <a:t>Mercy triumphs over judgment</a:t>
            </a:r>
          </a:p>
          <a:p>
            <a:pPr hangingPunct="0"/>
            <a:r>
              <a:rPr lang="en-US" b="1" dirty="0" smtClean="0">
                <a:solidFill>
                  <a:srgbClr val="FFC000"/>
                </a:solidFill>
                <a:latin typeface="EraserDust" pitchFamily="34" charset="0"/>
              </a:rPr>
              <a:t>Accept counsel &amp; reproof from Godly people</a:t>
            </a:r>
          </a:p>
          <a:p>
            <a:pPr hangingPunct="0"/>
            <a:r>
              <a:rPr lang="en-US" b="1" dirty="0" smtClean="0">
                <a:solidFill>
                  <a:srgbClr val="FFC000"/>
                </a:solidFill>
                <a:latin typeface="EraserDust" pitchFamily="34" charset="0"/>
              </a:rPr>
              <a:t>Admit our mistakes &amp; accept responsibility</a:t>
            </a:r>
          </a:p>
          <a:p>
            <a:pPr hangingPunct="0"/>
            <a:r>
              <a:rPr lang="en-US" b="1" dirty="0" smtClean="0">
                <a:solidFill>
                  <a:srgbClr val="FFC000"/>
                </a:solidFill>
                <a:latin typeface="EraserDust" pitchFamily="34" charset="0"/>
              </a:rPr>
              <a:t>God forgives, but there may be consequences</a:t>
            </a:r>
          </a:p>
          <a:p>
            <a:pPr hangingPunct="0"/>
            <a:r>
              <a:rPr lang="en-US" b="1" dirty="0" smtClean="0">
                <a:solidFill>
                  <a:srgbClr val="FFC000"/>
                </a:solidFill>
                <a:latin typeface="EraserDust" pitchFamily="34" charset="0"/>
              </a:rPr>
              <a:t>Let God handle the consequences for sins of others  </a:t>
            </a:r>
          </a:p>
          <a:p>
            <a:pPr hangingPunct="0"/>
            <a:endParaRPr lang="en-US" b="1" dirty="0" smtClean="0">
              <a:solidFill>
                <a:srgbClr val="FFC000"/>
              </a:solidFill>
              <a:latin typeface="EraserDust" pitchFamily="34" charset="0"/>
            </a:endParaRPr>
          </a:p>
          <a:p>
            <a:pPr hangingPunct="0"/>
            <a:endParaRPr lang="en-US" b="1" dirty="0" smtClean="0">
              <a:solidFill>
                <a:srgbClr val="FFC000"/>
              </a:solidFill>
              <a:latin typeface="EraserDust" pitchFamily="34" charset="0"/>
            </a:endParaRPr>
          </a:p>
          <a:p>
            <a:pPr hangingPunct="0"/>
            <a:endParaRPr lang="en-US" b="1" dirty="0" smtClean="0">
              <a:solidFill>
                <a:srgbClr val="FFC000"/>
              </a:solidFill>
              <a:latin typeface="EraserDust" pitchFamily="34" charset="0"/>
            </a:endParaRPr>
          </a:p>
          <a:p>
            <a:pPr hangingPunct="0"/>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751201" y="3657600"/>
            <a:ext cx="3913129" cy="2819400"/>
          </a:xfrm>
        </p:spPr>
        <p:txBody>
          <a:bodyPr>
            <a:noAutofit/>
          </a:bodyPr>
          <a:lstStyle/>
          <a:p>
            <a:pPr eaLnBrk="1" hangingPunct="1"/>
            <a:r>
              <a:rPr lang="en-US" b="1" dirty="0" smtClean="0">
                <a:solidFill>
                  <a:srgbClr val="00B050"/>
                </a:solidFill>
                <a:latin typeface="Comic Sans MS" pitchFamily="66" charset="0"/>
              </a:rPr>
              <a:t>Let’s go home </a:t>
            </a:r>
            <a:r>
              <a:rPr lang="en-US" b="1" dirty="0">
                <a:solidFill>
                  <a:srgbClr val="00B050"/>
                </a:solidFill>
                <a:latin typeface="Comic Sans MS" pitchFamily="66" charset="0"/>
              </a:rPr>
              <a:t>&amp;</a:t>
            </a:r>
            <a:r>
              <a:rPr lang="en-US" b="1" dirty="0" smtClean="0">
                <a:solidFill>
                  <a:srgbClr val="00B050"/>
                </a:solidFill>
                <a:latin typeface="Comic Sans MS" pitchFamily="66" charset="0"/>
              </a:rPr>
              <a:t> practice </a:t>
            </a:r>
            <a:r>
              <a:rPr lang="en-US" b="1" smtClean="0">
                <a:solidFill>
                  <a:srgbClr val="00B050"/>
                </a:solidFill>
                <a:latin typeface="Comic Sans MS" pitchFamily="66" charset="0"/>
              </a:rPr>
              <a:t>living in God’s family now!</a:t>
            </a:r>
            <a:endParaRPr lang="en-US" b="1" dirty="0" smtClean="0">
              <a:solidFill>
                <a:srgbClr val="00B050"/>
              </a:solidFill>
              <a:latin typeface="Comic Sans MS" pitchFamily="66" charset="0"/>
            </a:endParaRPr>
          </a:p>
        </p:txBody>
      </p:sp>
      <p:sp>
        <p:nvSpPr>
          <p:cNvPr id="2052" name="Rectangle 3"/>
          <p:cNvSpPr>
            <a:spLocks noGrp="1" noChangeArrowheads="1"/>
          </p:cNvSpPr>
          <p:nvPr>
            <p:ph type="subTitle" idx="1"/>
          </p:nvPr>
        </p:nvSpPr>
        <p:spPr>
          <a:xfrm>
            <a:off x="137708" y="228600"/>
            <a:ext cx="4205692" cy="2421938"/>
          </a:xfrm>
        </p:spPr>
        <p:txBody>
          <a:bodyPr>
            <a:noAutofit/>
          </a:bodyPr>
          <a:lstStyle/>
          <a:p>
            <a:pPr eaLnBrk="1" hangingPunct="1"/>
            <a:r>
              <a:rPr lang="en-US" sz="5400" b="1" dirty="0" smtClean="0">
                <a:solidFill>
                  <a:srgbClr val="FF0000"/>
                </a:solidFill>
                <a:latin typeface="Comic Sans MS" pitchFamily="66" charset="0"/>
              </a:rPr>
              <a:t>We hope to be kings for our God</a:t>
            </a:r>
          </a:p>
        </p:txBody>
      </p:sp>
      <p:pic>
        <p:nvPicPr>
          <p:cNvPr id="1030" name="Picture 6" descr="http://raykliu.files.wordpress.com/2012/01/heavenly-thro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8" y="228600"/>
            <a:ext cx="4423933" cy="2859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335.photobucket.com/albums/m458/benmvp/BenMVP/fruit-of-the-spirit-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8201"/>
            <a:ext cx="3619340" cy="36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725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3276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Psalm 34:7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28600">
              <a:buFont typeface="Wingdings" pitchFamily="2" charset="2"/>
              <a:buNone/>
            </a:pPr>
            <a:r>
              <a:rPr lang="en-US" dirty="0" smtClean="0">
                <a:latin typeface="Times New Roman" pitchFamily="18" charset="0"/>
              </a:rPr>
              <a:t>7  The angel of the LORD </a:t>
            </a:r>
            <a:r>
              <a:rPr lang="en-US" dirty="0" smtClean="0">
                <a:solidFill>
                  <a:srgbClr val="0000CC"/>
                </a:solidFill>
                <a:latin typeface="Times New Roman" pitchFamily="18" charset="0"/>
              </a:rPr>
              <a:t>encamps </a:t>
            </a:r>
            <a:r>
              <a:rPr lang="en-US" b="1" i="1" dirty="0" smtClean="0">
                <a:solidFill>
                  <a:srgbClr val="0000CC"/>
                </a:solidFill>
                <a:latin typeface="Times New Roman" pitchFamily="18" charset="0"/>
              </a:rPr>
              <a:t>all around those who fear Him,</a:t>
            </a:r>
            <a:r>
              <a:rPr lang="en-US" dirty="0" smtClean="0">
                <a:solidFill>
                  <a:srgbClr val="0000CC"/>
                </a:solidFill>
                <a:latin typeface="Times New Roman" pitchFamily="18" charset="0"/>
              </a:rPr>
              <a:t> and </a:t>
            </a:r>
            <a:r>
              <a:rPr lang="en-US" b="1" i="1" dirty="0" smtClean="0">
                <a:solidFill>
                  <a:srgbClr val="0000CC"/>
                </a:solidFill>
                <a:latin typeface="Times New Roman" pitchFamily="18" charset="0"/>
              </a:rPr>
              <a:t>delivers them.</a:t>
            </a:r>
            <a:endParaRPr lang="en-US" b="1" i="1" dirty="0">
              <a:solidFill>
                <a:srgbClr val="0000CC"/>
              </a:solidFill>
              <a:latin typeface="Times New Roman" pitchFamily="18" charset="0"/>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felt God’s presence</a:t>
            </a:r>
          </a:p>
        </p:txBody>
      </p:sp>
      <p:sp>
        <p:nvSpPr>
          <p:cNvPr id="7" name="Text Box 5"/>
          <p:cNvSpPr txBox="1">
            <a:spLocks noChangeArrowheads="1"/>
          </p:cNvSpPr>
          <p:nvPr/>
        </p:nvSpPr>
        <p:spPr bwMode="auto">
          <a:xfrm>
            <a:off x="381000" y="3657600"/>
            <a:ext cx="8305800" cy="3539430"/>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00B050"/>
                </a:solidFill>
                <a:latin typeface="Comic Sans MS" pitchFamily="66" charset="0"/>
              </a:rPr>
              <a:t>Note the context:  David was scared and came up with a plan. Act like an insane person before </a:t>
            </a:r>
            <a:r>
              <a:rPr lang="en-US" sz="2600" b="1" dirty="0" err="1" smtClean="0">
                <a:solidFill>
                  <a:srgbClr val="00B050"/>
                </a:solidFill>
                <a:latin typeface="Comic Sans MS" pitchFamily="66" charset="0"/>
              </a:rPr>
              <a:t>Achish</a:t>
            </a:r>
            <a:r>
              <a:rPr lang="en-US" sz="2600" b="1" dirty="0" smtClean="0">
                <a:solidFill>
                  <a:srgbClr val="00B050"/>
                </a:solidFill>
                <a:latin typeface="Comic Sans MS" pitchFamily="66" charset="0"/>
              </a:rPr>
              <a:t> so he would let him live.  On the surface it looked like David was just scheming his way through the problem. David did act, but in his own mind, he was fully aware of God’s angel helping him through the situation.</a:t>
            </a:r>
          </a:p>
          <a:p>
            <a:pPr algn="ctr">
              <a:spcBef>
                <a:spcPct val="50000"/>
              </a:spcBef>
            </a:pP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7919209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410200" cy="3611562"/>
          </a:xfrm>
        </p:spPr>
        <p:txBody>
          <a:bodyPr>
            <a:noAutofit/>
          </a:bodyPr>
          <a:lstStyle/>
          <a:p>
            <a:r>
              <a:rPr lang="en-US" sz="7200" dirty="0" smtClean="0">
                <a:solidFill>
                  <a:srgbClr val="FF0000"/>
                </a:solidFill>
                <a:latin typeface="Creepy" pitchFamily="82" charset="0"/>
              </a:rPr>
              <a:t>Taking Personal Vengeance!</a:t>
            </a:r>
            <a:endParaRPr lang="en-US" sz="7200" b="1" dirty="0">
              <a:solidFill>
                <a:srgbClr val="FF0000"/>
              </a:solidFill>
              <a:latin typeface="Comic Sans MS" pitchFamily="66" charset="0"/>
            </a:endParaRPr>
          </a:p>
        </p:txBody>
      </p:sp>
      <p:sp>
        <p:nvSpPr>
          <p:cNvPr id="4" name="Rectangle 3"/>
          <p:cNvSpPr/>
          <p:nvPr/>
        </p:nvSpPr>
        <p:spPr>
          <a:xfrm>
            <a:off x="914400" y="4191000"/>
            <a:ext cx="3733800" cy="2123658"/>
          </a:xfrm>
          <a:prstGeom prst="rect">
            <a:avLst/>
          </a:prstGeom>
        </p:spPr>
        <p:txBody>
          <a:bodyPr wrap="square">
            <a:spAutoFit/>
          </a:bodyPr>
          <a:lstStyle/>
          <a:p>
            <a:pPr algn="ctr"/>
            <a:r>
              <a:rPr lang="en-US" sz="4400" b="1" dirty="0" smtClean="0">
                <a:solidFill>
                  <a:srgbClr val="0000CC"/>
                </a:solidFill>
                <a:latin typeface="Comic Sans MS" pitchFamily="66" charset="0"/>
              </a:rPr>
              <a:t>Rather than waiting for God</a:t>
            </a:r>
            <a:endParaRPr lang="en-US" sz="4400" dirty="0">
              <a:solidFill>
                <a:srgbClr val="0000CC"/>
              </a:solidFill>
            </a:endParaRPr>
          </a:p>
        </p:txBody>
      </p:sp>
      <p:pic>
        <p:nvPicPr>
          <p:cNvPr id="1028" name="Picture 4" descr="http://imgc.artprintimages.com/images/art-print/william-brassey-hole-david-about-to-cut-off-goliath-s-head-after-slaying-him-i-samuel-17-50-51_i-G-38-3842-6FKYF00Z.jpg"/>
          <p:cNvPicPr>
            <a:picLocks noChangeAspect="1" noChangeArrowheads="1"/>
          </p:cNvPicPr>
          <p:nvPr/>
        </p:nvPicPr>
        <p:blipFill rotWithShape="1">
          <a:blip r:embed="rId2">
            <a:extLst>
              <a:ext uri="{28A0092B-C50C-407E-A947-70E740481C1C}">
                <a14:useLocalDpi xmlns:a14="http://schemas.microsoft.com/office/drawing/2010/main" val="0"/>
              </a:ext>
            </a:extLst>
          </a:blip>
          <a:srcRect l="9330" t="10030" r="27697" b="26951"/>
          <a:stretch/>
        </p:blipFill>
        <p:spPr bwMode="auto">
          <a:xfrm>
            <a:off x="4953000" y="990600"/>
            <a:ext cx="382905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705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7620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086600" cy="4876800"/>
          </a:xfrm>
        </p:spPr>
        <p:txBody>
          <a:bodyPr>
            <a:normAutofit fontScale="55000" lnSpcReduction="20000"/>
          </a:bodyPr>
          <a:lstStyle/>
          <a:p>
            <a:pPr marL="0" indent="231775">
              <a:buNone/>
            </a:pPr>
            <a:r>
              <a:rPr lang="en-US" dirty="0" smtClean="0"/>
              <a:t>1  </a:t>
            </a:r>
            <a:r>
              <a:rPr lang="en-US" b="1" dirty="0" smtClean="0">
                <a:solidFill>
                  <a:srgbClr val="0000CC"/>
                </a:solidFill>
              </a:rPr>
              <a:t>Then Samuel died; </a:t>
            </a:r>
            <a:r>
              <a:rPr lang="en-US" dirty="0" smtClean="0"/>
              <a:t>and the Israelites gathered together and lamented for him, and buried him at his home in Ramah. And David arose and went down to the Wilderness of </a:t>
            </a:r>
            <a:r>
              <a:rPr lang="en-US" dirty="0" err="1" smtClean="0"/>
              <a:t>Paran</a:t>
            </a:r>
            <a:r>
              <a:rPr lang="en-US" dirty="0" smtClean="0"/>
              <a:t>. </a:t>
            </a:r>
          </a:p>
          <a:p>
            <a:pPr marL="0" indent="231775">
              <a:buNone/>
            </a:pPr>
            <a:r>
              <a:rPr lang="en-US" dirty="0" smtClean="0"/>
              <a:t>2 Now there was a man in </a:t>
            </a:r>
            <a:r>
              <a:rPr lang="en-US" dirty="0" err="1" smtClean="0"/>
              <a:t>Maon</a:t>
            </a:r>
            <a:r>
              <a:rPr lang="en-US" dirty="0" smtClean="0"/>
              <a:t> whose business was in Carmel, and the man was very rich. He had three thousand sheep and a thousand goats. And he was shearing his sheep in Carmel. 3 The name of the man was </a:t>
            </a:r>
            <a:r>
              <a:rPr lang="en-US" b="1" dirty="0" err="1" smtClean="0">
                <a:solidFill>
                  <a:srgbClr val="0000CC"/>
                </a:solidFill>
              </a:rPr>
              <a:t>Nabal</a:t>
            </a:r>
            <a:r>
              <a:rPr lang="en-US" dirty="0" smtClean="0"/>
              <a:t>, and the name of his wife Abigail. And she was a woman of good understanding and beautiful appearance; but the man was harsh and evil in his doings. He was of the house of Caleb. </a:t>
            </a:r>
          </a:p>
          <a:p>
            <a:pPr marL="0" indent="231775">
              <a:buNone/>
            </a:pPr>
            <a:r>
              <a:rPr lang="en-US" dirty="0" smtClean="0"/>
              <a:t>4 When David heard in the wilderness that </a:t>
            </a:r>
            <a:r>
              <a:rPr lang="en-US" dirty="0" err="1" smtClean="0"/>
              <a:t>Nabal</a:t>
            </a:r>
            <a:r>
              <a:rPr lang="en-US" dirty="0" smtClean="0"/>
              <a:t> was shearing his sheep, 5 David sent ten young men; and David said to the young men, "Go up to Carmel, go to </a:t>
            </a:r>
            <a:r>
              <a:rPr lang="en-US" dirty="0" err="1" smtClean="0"/>
              <a:t>Nabal</a:t>
            </a:r>
            <a:r>
              <a:rPr lang="en-US" dirty="0" smtClean="0"/>
              <a:t>, and greet him in my name. 6 </a:t>
            </a:r>
            <a:r>
              <a:rPr lang="en-US" b="1" dirty="0" smtClean="0">
                <a:solidFill>
                  <a:srgbClr val="0000CC"/>
                </a:solidFill>
              </a:rPr>
              <a:t>And thus you shall say to him who lives in prosperity: 'Peace be to you, peace to your house, and peace to all that you have! 7 Now I have heard that you have shearers. Your shepherds were with us, and we did not hurt them, nor was there anything missing from them all the while they were in Carmel. 8 Ask your young men, and they will tell you. Therefore let my young men find favor in your eyes, for we come on a feast day. Please give whatever comes to your hand to your servants and to your son David.'" </a:t>
            </a:r>
          </a:p>
          <a:p>
            <a:pPr marL="0" indent="231775">
              <a:buNone/>
            </a:pPr>
            <a:r>
              <a:rPr lang="en-US" dirty="0" smtClean="0"/>
              <a:t>9 So when David's young men came, they spoke to </a:t>
            </a:r>
            <a:r>
              <a:rPr lang="en-US" dirty="0" err="1" smtClean="0"/>
              <a:t>Nabal</a:t>
            </a:r>
            <a:r>
              <a:rPr lang="en-US" dirty="0" smtClean="0"/>
              <a:t> according to all these words in the name of David, and waited.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request to </a:t>
            </a:r>
            <a:r>
              <a:rPr lang="en-US" sz="2800" b="1" dirty="0" err="1" smtClean="0">
                <a:solidFill>
                  <a:srgbClr val="FF0000"/>
                </a:solidFill>
                <a:latin typeface="Comic Sans MS" pitchFamily="66" charset="0"/>
              </a:rPr>
              <a:t>Nabal</a:t>
            </a:r>
            <a:endParaRPr lang="en-US" sz="2800" b="1" dirty="0" smtClean="0">
              <a:solidFill>
                <a:srgbClr val="FF0000"/>
              </a:solidFill>
              <a:latin typeface="Comic Sans MS" pitchFamily="66" charset="0"/>
            </a:endParaRPr>
          </a:p>
        </p:txBody>
      </p:sp>
      <p:sp>
        <p:nvSpPr>
          <p:cNvPr id="7" name="Text Box 5"/>
          <p:cNvSpPr txBox="1">
            <a:spLocks noChangeArrowheads="1"/>
          </p:cNvSpPr>
          <p:nvPr/>
        </p:nvSpPr>
        <p:spPr bwMode="auto">
          <a:xfrm>
            <a:off x="838200" y="624840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expected us to share on feast days</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85800"/>
            <a:ext cx="7010400" cy="914400"/>
          </a:xfrm>
        </p:spPr>
        <p:txBody>
          <a:bodyPr>
            <a:noAutofit/>
          </a:bodyPr>
          <a:lstStyle/>
          <a:p>
            <a:r>
              <a:rPr lang="en-US" sz="4800" b="1" dirty="0" smtClean="0">
                <a:solidFill>
                  <a:srgbClr val="663300"/>
                </a:solidFill>
              </a:rPr>
              <a:t>1 Samuel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572000"/>
          </a:xfrm>
        </p:spPr>
        <p:txBody>
          <a:bodyPr>
            <a:normAutofit fontScale="77500" lnSpcReduction="20000"/>
          </a:bodyPr>
          <a:lstStyle/>
          <a:p>
            <a:pPr marL="0" indent="231775">
              <a:buNone/>
            </a:pPr>
            <a:r>
              <a:rPr lang="en-US" dirty="0" smtClean="0"/>
              <a:t>10 Then </a:t>
            </a:r>
            <a:r>
              <a:rPr lang="en-US" b="1" dirty="0" err="1" smtClean="0">
                <a:solidFill>
                  <a:srgbClr val="7030A0"/>
                </a:solidFill>
              </a:rPr>
              <a:t>Nabal</a:t>
            </a:r>
            <a:r>
              <a:rPr lang="en-US" b="1" dirty="0" smtClean="0">
                <a:solidFill>
                  <a:srgbClr val="7030A0"/>
                </a:solidFill>
              </a:rPr>
              <a:t> answered David's servants, and said, "Who is David, and who is the son of Jesse? There are many servants nowadays who break away each one from his master. 11 Shall I then take my bread and my water and my meat that I have killed for my shearers, and give it to men when I do not know where they are from?" </a:t>
            </a:r>
          </a:p>
          <a:p>
            <a:pPr marL="0" indent="231775">
              <a:buNone/>
            </a:pPr>
            <a:r>
              <a:rPr lang="en-US" dirty="0" smtClean="0"/>
              <a:t>12 So David's young men turned on their heels and went back; and they came and told him all these words. 13 </a:t>
            </a:r>
            <a:r>
              <a:rPr lang="en-US" b="1" dirty="0" smtClean="0">
                <a:solidFill>
                  <a:srgbClr val="C00000"/>
                </a:solidFill>
              </a:rPr>
              <a:t>Then David said to his men, "Every man gird on his sword." </a:t>
            </a:r>
            <a:r>
              <a:rPr lang="en-US" dirty="0" smtClean="0"/>
              <a:t>So every man girded on his sword, and David also girded on his sword. And about four hundred men went with David, and two hundred stayed with the supplies.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FF0000"/>
                </a:solidFill>
                <a:latin typeface="Comic Sans MS" pitchFamily="66" charset="0"/>
              </a:rPr>
              <a:t>Nabal’s</a:t>
            </a:r>
            <a:r>
              <a:rPr lang="en-US" sz="2800" b="1" dirty="0" smtClean="0">
                <a:solidFill>
                  <a:srgbClr val="FF0000"/>
                </a:solidFill>
                <a:latin typeface="Comic Sans MS" pitchFamily="66" charset="0"/>
              </a:rPr>
              <a:t> evil response</a:t>
            </a:r>
          </a:p>
        </p:txBody>
      </p:sp>
      <p:sp>
        <p:nvSpPr>
          <p:cNvPr id="7" name="Text Box 5"/>
          <p:cNvSpPr txBox="1">
            <a:spLocks noChangeArrowheads="1"/>
          </p:cNvSpPr>
          <p:nvPr/>
        </p:nvSpPr>
        <p:spPr bwMode="auto">
          <a:xfrm>
            <a:off x="914400" y="6096000"/>
            <a:ext cx="73914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sym typeface="Wingdings" panose="05000000000000000000" pitchFamily="2" charset="2"/>
              </a:rPr>
              <a:t>  </a:t>
            </a:r>
            <a:r>
              <a:rPr lang="en-US" sz="3200" b="1" dirty="0" smtClean="0">
                <a:solidFill>
                  <a:srgbClr val="00B050"/>
                </a:solidFill>
                <a:latin typeface="Comic Sans MS" pitchFamily="66" charset="0"/>
              </a:rPr>
              <a:t>David responded like Saul  </a:t>
            </a:r>
            <a:r>
              <a:rPr lang="en-US" sz="3200" b="1" dirty="0" smtClean="0">
                <a:solidFill>
                  <a:srgbClr val="00B050"/>
                </a:solidFill>
                <a:latin typeface="Comic Sans MS" pitchFamily="66" charset="0"/>
                <a:sym typeface="Wingdings" pitchFamily="2" charset="2"/>
              </a:rPr>
              <a:t></a:t>
            </a:r>
            <a:endParaRPr lang="en-US" sz="3200" b="1" dirty="0" smtClean="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6244</Words>
  <Application>Microsoft Office PowerPoint</Application>
  <PresentationFormat>On-screen Show (4:3)</PresentationFormat>
  <Paragraphs>283</Paragraphs>
  <Slides>55</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Banner</vt:lpstr>
      <vt:lpstr>Calibri</vt:lpstr>
      <vt:lpstr>Comic Sans MS</vt:lpstr>
      <vt:lpstr>Creepy</vt:lpstr>
      <vt:lpstr>EraserDust</vt:lpstr>
      <vt:lpstr>Papyrus</vt:lpstr>
      <vt:lpstr>Times New Roman</vt:lpstr>
      <vt:lpstr>Wingdings</vt:lpstr>
      <vt:lpstr>Office Theme</vt:lpstr>
      <vt:lpstr>Class 2:     Even Kings  make Mistakes</vt:lpstr>
      <vt:lpstr>Memory pills?</vt:lpstr>
      <vt:lpstr>1 Samuel 19:9-16</vt:lpstr>
      <vt:lpstr>1 Samuel 24:4-7</vt:lpstr>
      <vt:lpstr>1 Samuel 26:7-12</vt:lpstr>
      <vt:lpstr>Psalm 34:7</vt:lpstr>
      <vt:lpstr>Taking Personal Vengeance!</vt:lpstr>
      <vt:lpstr>1 Samuel 25</vt:lpstr>
      <vt:lpstr>1 Samuel 25</vt:lpstr>
      <vt:lpstr>We all make mistakes….</vt:lpstr>
      <vt:lpstr>Our young people are watching how we respond to ecclesial &amp; family conflicts!</vt:lpstr>
      <vt:lpstr>Luke 6:35-36</vt:lpstr>
      <vt:lpstr>1 Samuel 25</vt:lpstr>
      <vt:lpstr>1 Samuel 25</vt:lpstr>
      <vt:lpstr>1 Samuel 25</vt:lpstr>
      <vt:lpstr>Abigail’s approach to correcting a mistake</vt:lpstr>
      <vt:lpstr>1 Samuel 25</vt:lpstr>
      <vt:lpstr>2</vt:lpstr>
      <vt:lpstr>1 Samuel 25</vt:lpstr>
      <vt:lpstr>Responding to God’s Angels working in our Lives</vt:lpstr>
      <vt:lpstr>God brings situations into our lives to let us practice being merciful, like God is.   As kings we must learn God’s perfect balance of justice and mercy.</vt:lpstr>
      <vt:lpstr>1 Samuel 25</vt:lpstr>
      <vt:lpstr>PowerPoint Presentation</vt:lpstr>
      <vt:lpstr>1 Samuel 25</vt:lpstr>
      <vt:lpstr>Lessons from David &amp; Abigail</vt:lpstr>
      <vt:lpstr>Kings in Practice</vt:lpstr>
      <vt:lpstr>Adultery    and Murder!</vt:lpstr>
      <vt:lpstr>2 Samuel 11</vt:lpstr>
      <vt:lpstr>David’s Big Decision!</vt:lpstr>
      <vt:lpstr>2 Samuel 11</vt:lpstr>
      <vt:lpstr>2 Samuel 11</vt:lpstr>
      <vt:lpstr>2 Samuel 11</vt:lpstr>
      <vt:lpstr>What happens when your heroes fail?</vt:lpstr>
      <vt:lpstr>David’s mistakes</vt:lpstr>
      <vt:lpstr>Hiding from God </vt:lpstr>
      <vt:lpstr>What did David deserve for his sin?</vt:lpstr>
      <vt:lpstr>Learning to show mercy</vt:lpstr>
      <vt:lpstr>2 Samuel 12</vt:lpstr>
      <vt:lpstr>2 Samuel 12</vt:lpstr>
      <vt:lpstr>Forgiveness is not something we do for other people.  We do it for ourselves - to get well and move on!</vt:lpstr>
      <vt:lpstr>PowerPoint Presentation</vt:lpstr>
      <vt:lpstr>Let God deal out the consequences!</vt:lpstr>
      <vt:lpstr>Jesus on Forgiveness….</vt:lpstr>
      <vt:lpstr>PowerPoint Presentation</vt:lpstr>
      <vt:lpstr>God kept David in Power &amp; Faithful David stayed to work in God’s Family</vt:lpstr>
      <vt:lpstr>Numbering    all Israel</vt:lpstr>
      <vt:lpstr>1 Chronicles 21:1-6</vt:lpstr>
      <vt:lpstr>Numbers 1:1-4</vt:lpstr>
      <vt:lpstr>Numbers 1:47-51</vt:lpstr>
      <vt:lpstr>Exodus 30:11-16</vt:lpstr>
      <vt:lpstr>1 Chronicles 21:7-13</vt:lpstr>
      <vt:lpstr>The fall out        from David’s sin</vt:lpstr>
      <vt:lpstr>Lessons from Today </vt:lpstr>
      <vt:lpstr>Let’s go home &amp; practice living in God’s family now!</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89</cp:revision>
  <dcterms:created xsi:type="dcterms:W3CDTF">2010-08-16T17:29:37Z</dcterms:created>
  <dcterms:modified xsi:type="dcterms:W3CDTF">2013-05-06T09:45:06Z</dcterms:modified>
</cp:coreProperties>
</file>