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20" r:id="rId2"/>
    <p:sldId id="369" r:id="rId3"/>
    <p:sldId id="370" r:id="rId4"/>
    <p:sldId id="371" r:id="rId5"/>
    <p:sldId id="332" r:id="rId6"/>
    <p:sldId id="349" r:id="rId7"/>
    <p:sldId id="335" r:id="rId8"/>
    <p:sldId id="281" r:id="rId9"/>
    <p:sldId id="282" r:id="rId10"/>
    <p:sldId id="283" r:id="rId11"/>
    <p:sldId id="286" r:id="rId12"/>
    <p:sldId id="284" r:id="rId13"/>
    <p:sldId id="365" r:id="rId14"/>
    <p:sldId id="350" r:id="rId15"/>
    <p:sldId id="285" r:id="rId16"/>
    <p:sldId id="287" r:id="rId17"/>
    <p:sldId id="290" r:id="rId18"/>
    <p:sldId id="288" r:id="rId19"/>
    <p:sldId id="341" r:id="rId20"/>
    <p:sldId id="293" r:id="rId21"/>
    <p:sldId id="289" r:id="rId22"/>
    <p:sldId id="352" r:id="rId23"/>
    <p:sldId id="342" r:id="rId24"/>
    <p:sldId id="360" r:id="rId25"/>
    <p:sldId id="337" r:id="rId26"/>
    <p:sldId id="357" r:id="rId27"/>
    <p:sldId id="345" r:id="rId28"/>
    <p:sldId id="358" r:id="rId29"/>
    <p:sldId id="361" r:id="rId30"/>
    <p:sldId id="294" r:id="rId31"/>
    <p:sldId id="295" r:id="rId32"/>
    <p:sldId id="366" r:id="rId33"/>
    <p:sldId id="367" r:id="rId34"/>
    <p:sldId id="368" r:id="rId35"/>
    <p:sldId id="362" r:id="rId36"/>
    <p:sldId id="359" r:id="rId37"/>
    <p:sldId id="363" r:id="rId38"/>
    <p:sldId id="3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00CC"/>
    <a:srgbClr val="996633"/>
    <a:srgbClr val="66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7" d="100"/>
          <a:sy n="67" d="100"/>
        </p:scale>
        <p:origin x="1392"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5/7/2013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165306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253578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60972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266455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207992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27366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424138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296213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198825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3094683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148169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60480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407873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19259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312962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218103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312097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169920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27652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3003432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129764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37</a:t>
            </a:fld>
            <a:endParaRPr lang="en-US"/>
          </a:p>
        </p:txBody>
      </p:sp>
    </p:spTree>
    <p:extLst>
      <p:ext uri="{BB962C8B-B14F-4D97-AF65-F5344CB8AC3E}">
        <p14:creationId xmlns:p14="http://schemas.microsoft.com/office/powerpoint/2010/main" val="67879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9451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78232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39149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73239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358946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350888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388481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438400" y="4572000"/>
            <a:ext cx="4267200" cy="2286000"/>
          </a:xfrm>
        </p:spPr>
        <p:txBody>
          <a:bodyPr>
            <a:normAutofit/>
          </a:bodyPr>
          <a:lstStyle/>
          <a:p>
            <a:pPr eaLnBrk="1" hangingPunct="1"/>
            <a:r>
              <a:rPr lang="en-US" sz="4000" b="1" dirty="0" smtClean="0">
                <a:solidFill>
                  <a:srgbClr val="7030A0"/>
                </a:solidFill>
                <a:latin typeface="Comic Sans MS" pitchFamily="66" charset="0"/>
              </a:rPr>
              <a:t>Class 3:      </a:t>
            </a:r>
            <a:r>
              <a:rPr lang="en-US" sz="4000" b="1" dirty="0" smtClean="0">
                <a:solidFill>
                  <a:srgbClr val="0000CC"/>
                </a:solidFill>
                <a:latin typeface="Comic Sans MS" pitchFamily="66" charset="0"/>
              </a:rPr>
              <a:t>Moving on after Disappointments</a:t>
            </a:r>
          </a:p>
        </p:txBody>
      </p:sp>
      <p:sp>
        <p:nvSpPr>
          <p:cNvPr id="2052" name="Rectangle 3"/>
          <p:cNvSpPr>
            <a:spLocks noGrp="1" noChangeArrowheads="1"/>
          </p:cNvSpPr>
          <p:nvPr>
            <p:ph type="subTitle" idx="1"/>
          </p:nvPr>
        </p:nvSpPr>
        <p:spPr>
          <a:xfrm>
            <a:off x="1676400" y="533400"/>
            <a:ext cx="5638800" cy="1600200"/>
          </a:xfrm>
        </p:spPr>
        <p:txBody>
          <a:bodyPr>
            <a:noAutofit/>
          </a:bodyPr>
          <a:lstStyle/>
          <a:p>
            <a:pPr eaLnBrk="1" hangingPunct="1"/>
            <a:r>
              <a:rPr lang="en-US" sz="4000" b="1" dirty="0" smtClean="0">
                <a:solidFill>
                  <a:srgbClr val="FF0000"/>
                </a:solidFill>
                <a:latin typeface="Comic Sans MS" pitchFamily="66" charset="0"/>
              </a:rPr>
              <a:t>David &amp; Solomon: Kings in Practice</a:t>
            </a:r>
          </a:p>
        </p:txBody>
      </p:sp>
      <p:pic>
        <p:nvPicPr>
          <p:cNvPr id="3" name="Picture 4"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789789" y="152400"/>
            <a:ext cx="2182761" cy="2438400"/>
          </a:xfrm>
          <a:prstGeom prst="rect">
            <a:avLst/>
          </a:prstGeom>
          <a:noFill/>
        </p:spPr>
      </p:pic>
      <p:pic>
        <p:nvPicPr>
          <p:cNvPr id="71686" name="Picture 6" descr="https://encrypted-tbn2.gstatic.com/images?q=tbn:ANd9GcQnVRzAKs1gy-PXuf15VNrHhoMZJfhDwDBRG9qP64p8u6aKaYLL"/>
          <p:cNvPicPr>
            <a:picLocks noChangeAspect="1" noChangeArrowheads="1"/>
          </p:cNvPicPr>
          <p:nvPr/>
        </p:nvPicPr>
        <p:blipFill>
          <a:blip r:embed="rId4" cstate="print"/>
          <a:srcRect/>
          <a:stretch>
            <a:fillRect/>
          </a:stretch>
        </p:blipFill>
        <p:spPr bwMode="auto">
          <a:xfrm>
            <a:off x="2743200" y="2362200"/>
            <a:ext cx="3385892" cy="2057400"/>
          </a:xfrm>
          <a:prstGeom prst="rect">
            <a:avLst/>
          </a:prstGeom>
          <a:noFill/>
        </p:spPr>
      </p:pic>
      <p:pic>
        <p:nvPicPr>
          <p:cNvPr id="71688" name="Picture 8" descr="https://encrypted-tbn0.gstatic.com/images?q=tbn:ANd9GcQfldjCcMgrtySnbs3RibaElRFmlkHtHO1EHK0y8b3BHIfjukL9mA"/>
          <p:cNvPicPr>
            <a:picLocks noChangeAspect="1" noChangeArrowheads="1"/>
          </p:cNvPicPr>
          <p:nvPr/>
        </p:nvPicPr>
        <p:blipFill>
          <a:blip r:embed="rId5" cstate="print"/>
          <a:srcRect/>
          <a:stretch>
            <a:fillRect/>
          </a:stretch>
        </p:blipFill>
        <p:spPr bwMode="auto">
          <a:xfrm>
            <a:off x="228600" y="3048000"/>
            <a:ext cx="2228850" cy="2747445"/>
          </a:xfrm>
          <a:prstGeom prst="rect">
            <a:avLst/>
          </a:prstGeom>
          <a:noFill/>
        </p:spPr>
      </p:pic>
      <p:pic>
        <p:nvPicPr>
          <p:cNvPr id="71690" name="Picture 10" descr="https://encrypted-tbn1.gstatic.com/images?q=tbn:ANd9GcSfIhWR_0tjHdKlIEjhDYPVvGyF-uU5y8Gz8dgS_jIGf9WCBult"/>
          <p:cNvPicPr>
            <a:picLocks noChangeAspect="1" noChangeArrowheads="1"/>
          </p:cNvPicPr>
          <p:nvPr/>
        </p:nvPicPr>
        <p:blipFill>
          <a:blip r:embed="rId6" cstate="print"/>
          <a:srcRect/>
          <a:stretch>
            <a:fillRect/>
          </a:stretch>
        </p:blipFill>
        <p:spPr bwMode="auto">
          <a:xfrm>
            <a:off x="6343250" y="2971800"/>
            <a:ext cx="2543576" cy="2514600"/>
          </a:xfrm>
          <a:prstGeom prst="rect">
            <a:avLst/>
          </a:prstGeom>
          <a:noFill/>
        </p:spPr>
      </p:pic>
      <p:pic>
        <p:nvPicPr>
          <p:cNvPr id="71692" name="Picture 12" descr="http://www.razzberrypress.com/uploads/king_david_learning_to_give_up_his_own_way.jpg"/>
          <p:cNvPicPr>
            <a:picLocks noChangeAspect="1" noChangeArrowheads="1"/>
          </p:cNvPicPr>
          <p:nvPr/>
        </p:nvPicPr>
        <p:blipFill>
          <a:blip r:embed="rId7" cstate="print"/>
          <a:srcRect/>
          <a:stretch>
            <a:fillRect/>
          </a:stretch>
        </p:blipFill>
        <p:spPr bwMode="auto">
          <a:xfrm>
            <a:off x="152400" y="76200"/>
            <a:ext cx="2057400" cy="2590800"/>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477000" cy="990600"/>
          </a:xfrm>
        </p:spPr>
        <p:txBody>
          <a:bodyPr/>
          <a:lstStyle/>
          <a:p>
            <a:pPr eaLnBrk="1" hangingPunct="1"/>
            <a:r>
              <a:rPr lang="en-US" sz="4000" b="1" dirty="0" smtClean="0">
                <a:solidFill>
                  <a:srgbClr val="FF0000"/>
                </a:solidFill>
              </a:rPr>
              <a:t>Disappointment with Saul</a:t>
            </a:r>
          </a:p>
        </p:txBody>
      </p:sp>
      <p:sp>
        <p:nvSpPr>
          <p:cNvPr id="4099" name="Rectangle 3"/>
          <p:cNvSpPr>
            <a:spLocks noGrp="1" noChangeArrowheads="1"/>
          </p:cNvSpPr>
          <p:nvPr>
            <p:ph type="body" idx="1"/>
          </p:nvPr>
        </p:nvSpPr>
        <p:spPr>
          <a:xfrm>
            <a:off x="304800" y="990600"/>
            <a:ext cx="8534400" cy="4572000"/>
          </a:xfrm>
        </p:spPr>
        <p:txBody>
          <a:bodyPr>
            <a:normAutofit lnSpcReduction="10000"/>
          </a:bodyPr>
          <a:lstStyle/>
          <a:p>
            <a:pPr eaLnBrk="1" hangingPunct="1">
              <a:lnSpc>
                <a:spcPct val="90000"/>
              </a:lnSpc>
            </a:pPr>
            <a:r>
              <a:rPr lang="en-US" dirty="0" smtClean="0"/>
              <a:t>Saul was jealous &amp; angry with                                  David because God was with him                           (1Sam 18:12)</a:t>
            </a:r>
          </a:p>
          <a:p>
            <a:pPr eaLnBrk="1" hangingPunct="1">
              <a:lnSpc>
                <a:spcPct val="90000"/>
              </a:lnSpc>
            </a:pPr>
            <a:r>
              <a:rPr lang="en-US" dirty="0" smtClean="0"/>
              <a:t>Saul’s many attempts to kill David</a:t>
            </a:r>
          </a:p>
          <a:p>
            <a:pPr eaLnBrk="1" hangingPunct="1">
              <a:lnSpc>
                <a:spcPct val="90000"/>
              </a:lnSpc>
            </a:pPr>
            <a:r>
              <a:rPr lang="en-US" dirty="0" smtClean="0"/>
              <a:t>Saul’s attempt to separate Jonathan &amp; David</a:t>
            </a:r>
          </a:p>
          <a:p>
            <a:pPr eaLnBrk="1" hangingPunct="1">
              <a:lnSpc>
                <a:spcPct val="90000"/>
              </a:lnSpc>
            </a:pPr>
            <a:r>
              <a:rPr lang="en-US" dirty="0" smtClean="0"/>
              <a:t>David thought he could live at the palace</a:t>
            </a:r>
          </a:p>
          <a:p>
            <a:pPr lvl="1">
              <a:lnSpc>
                <a:spcPct val="90000"/>
              </a:lnSpc>
            </a:pPr>
            <a:r>
              <a:rPr lang="en-US" dirty="0" smtClean="0"/>
              <a:t>Spend time with his close friend Jonathan</a:t>
            </a:r>
          </a:p>
          <a:p>
            <a:pPr lvl="1">
              <a:lnSpc>
                <a:spcPct val="90000"/>
              </a:lnSpc>
            </a:pPr>
            <a:r>
              <a:rPr lang="en-US" dirty="0" smtClean="0"/>
              <a:t>Fight the battles of the Lord</a:t>
            </a:r>
          </a:p>
          <a:p>
            <a:pPr lvl="1">
              <a:lnSpc>
                <a:spcPct val="90000"/>
              </a:lnSpc>
            </a:pPr>
            <a:r>
              <a:rPr lang="en-US" dirty="0" smtClean="0"/>
              <a:t>But instead, has to flee to the Philistines – rejected by Saul &amp; his countrymen</a:t>
            </a:r>
          </a:p>
        </p:txBody>
      </p:sp>
      <p:sp>
        <p:nvSpPr>
          <p:cNvPr id="4100" name="Text Box 5"/>
          <p:cNvSpPr txBox="1">
            <a:spLocks noChangeArrowheads="1"/>
          </p:cNvSpPr>
          <p:nvPr/>
        </p:nvSpPr>
        <p:spPr bwMode="auto">
          <a:xfrm>
            <a:off x="2514600" y="5410200"/>
            <a:ext cx="6629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patiently waits for God to resolve the situation!</a:t>
            </a:r>
            <a:endParaRPr lang="en-US" sz="3600" b="1" dirty="0">
              <a:solidFill>
                <a:srgbClr val="00B050"/>
              </a:solidFill>
              <a:latin typeface="Comic Sans MS" pitchFamily="66" charset="0"/>
            </a:endParaRPr>
          </a:p>
        </p:txBody>
      </p:sp>
      <p:pic>
        <p:nvPicPr>
          <p:cNvPr id="94210" name="Picture 2" descr="https://encrypted-tbn0.gstatic.com/images?q=tbn:ANd9GcThRj8toG05fdutamahLlDhZwtgu6hJGxicCwKXDEzA3QHd0LLNKg"/>
          <p:cNvPicPr>
            <a:picLocks noChangeAspect="1" noChangeArrowheads="1"/>
          </p:cNvPicPr>
          <p:nvPr/>
        </p:nvPicPr>
        <p:blipFill>
          <a:blip r:embed="rId3" cstate="print"/>
          <a:srcRect/>
          <a:stretch>
            <a:fillRect/>
          </a:stretch>
        </p:blipFill>
        <p:spPr bwMode="auto">
          <a:xfrm>
            <a:off x="6477000" y="152400"/>
            <a:ext cx="2505075" cy="1828800"/>
          </a:xfrm>
          <a:prstGeom prst="rect">
            <a:avLst/>
          </a:prstGeom>
          <a:noFill/>
        </p:spPr>
      </p:pic>
      <p:pic>
        <p:nvPicPr>
          <p:cNvPr id="94212" name="Picture 4" descr="https://encrypted-tbn1.gstatic.com/images?q=tbn:ANd9GcQjwzlwCBiSftBjxr1cn3wm5ZlZ6H8JdnRoJlPnt80KkeIEfJBI"/>
          <p:cNvPicPr>
            <a:picLocks noChangeAspect="1" noChangeArrowheads="1"/>
          </p:cNvPicPr>
          <p:nvPr/>
        </p:nvPicPr>
        <p:blipFill>
          <a:blip r:embed="rId4" cstate="print"/>
          <a:srcRect/>
          <a:stretch>
            <a:fillRect/>
          </a:stretch>
        </p:blipFill>
        <p:spPr bwMode="auto">
          <a:xfrm>
            <a:off x="152400" y="5314950"/>
            <a:ext cx="2286000" cy="13716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4953000" cy="1676400"/>
          </a:xfrm>
        </p:spPr>
        <p:txBody>
          <a:bodyPr>
            <a:noAutofit/>
          </a:bodyPr>
          <a:lstStyle/>
          <a:p>
            <a:pPr eaLnBrk="1" hangingPunct="1">
              <a:lnSpc>
                <a:spcPts val="4300"/>
              </a:lnSpc>
            </a:pPr>
            <a:r>
              <a:rPr lang="en-US" sz="4000" b="1" dirty="0" smtClean="0">
                <a:solidFill>
                  <a:srgbClr val="FF0000"/>
                </a:solidFill>
              </a:rPr>
              <a:t>Disappointment about building the Temple</a:t>
            </a:r>
            <a:br>
              <a:rPr lang="en-US" sz="4000" b="1" dirty="0" smtClean="0">
                <a:solidFill>
                  <a:srgbClr val="FF0000"/>
                </a:solidFill>
              </a:rPr>
            </a:br>
            <a:r>
              <a:rPr lang="en-US" sz="4000" b="1" dirty="0" smtClean="0">
                <a:solidFill>
                  <a:srgbClr val="FF0000"/>
                </a:solidFill>
              </a:rPr>
              <a:t>(1 Chron 17)</a:t>
            </a:r>
          </a:p>
        </p:txBody>
      </p:sp>
      <p:sp>
        <p:nvSpPr>
          <p:cNvPr id="4099" name="Rectangle 3"/>
          <p:cNvSpPr>
            <a:spLocks noGrp="1" noChangeArrowheads="1"/>
          </p:cNvSpPr>
          <p:nvPr>
            <p:ph type="body" idx="1"/>
          </p:nvPr>
        </p:nvSpPr>
        <p:spPr>
          <a:xfrm>
            <a:off x="457200" y="2133600"/>
            <a:ext cx="8305800" cy="3505200"/>
          </a:xfrm>
        </p:spPr>
        <p:txBody>
          <a:bodyPr>
            <a:normAutofit fontScale="85000" lnSpcReduction="20000"/>
          </a:bodyPr>
          <a:lstStyle/>
          <a:p>
            <a:pPr eaLnBrk="1" hangingPunct="1">
              <a:lnSpc>
                <a:spcPct val="90000"/>
              </a:lnSpc>
            </a:pPr>
            <a:r>
              <a:rPr lang="en-US" dirty="0" smtClean="0"/>
              <a:t>David brought the ark to Jerusalem &amp; put it into a special tent – </a:t>
            </a:r>
            <a:r>
              <a:rPr lang="en-US" i="1" dirty="0" smtClean="0"/>
              <a:t>“the tabernacle of David” </a:t>
            </a:r>
            <a:r>
              <a:rPr lang="en-US" dirty="0" smtClean="0"/>
              <a:t>(1 Chron 15)</a:t>
            </a:r>
          </a:p>
          <a:p>
            <a:pPr>
              <a:lnSpc>
                <a:spcPct val="90000"/>
              </a:lnSpc>
            </a:pPr>
            <a:r>
              <a:rPr lang="en-US" dirty="0" smtClean="0"/>
              <a:t>David set up regular worship before the ark in Jerusalem (1 Chron 16)</a:t>
            </a:r>
          </a:p>
          <a:p>
            <a:pPr eaLnBrk="1" hangingPunct="1">
              <a:lnSpc>
                <a:spcPct val="90000"/>
              </a:lnSpc>
            </a:pPr>
            <a:r>
              <a:rPr lang="en-US" dirty="0" smtClean="0"/>
              <a:t>David hoped to build a permanent home for the ark</a:t>
            </a:r>
          </a:p>
          <a:p>
            <a:pPr eaLnBrk="1" hangingPunct="1">
              <a:lnSpc>
                <a:spcPct val="90000"/>
              </a:lnSpc>
            </a:pPr>
            <a:r>
              <a:rPr lang="en-US" dirty="0" smtClean="0"/>
              <a:t>Nathan informs David that God wants Solomon to build God’s house (1 Chron 17:4)</a:t>
            </a:r>
          </a:p>
          <a:p>
            <a:pPr eaLnBrk="1" hangingPunct="1">
              <a:lnSpc>
                <a:spcPct val="90000"/>
              </a:lnSpc>
            </a:pPr>
            <a:r>
              <a:rPr lang="en-US" dirty="0" smtClean="0"/>
              <a:t>David continued preparing for the building of the temple (1 Chron 22) and organized the Levites, priests, musicians &amp; gatekeepers (1 Chron 23-26)</a:t>
            </a:r>
          </a:p>
        </p:txBody>
      </p:sp>
      <p:sp>
        <p:nvSpPr>
          <p:cNvPr id="4100" name="Text Box 5"/>
          <p:cNvSpPr txBox="1">
            <a:spLocks noChangeArrowheads="1"/>
          </p:cNvSpPr>
          <p:nvPr/>
        </p:nvSpPr>
        <p:spPr bwMode="auto">
          <a:xfrm>
            <a:off x="457200" y="54102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David accepted God’s will and continued to do what he could to help the project!</a:t>
            </a:r>
            <a:endParaRPr lang="en-US" sz="3200" b="1" dirty="0">
              <a:solidFill>
                <a:srgbClr val="00B050"/>
              </a:solidFill>
              <a:latin typeface="Comic Sans MS" pitchFamily="66" charset="0"/>
            </a:endParaRPr>
          </a:p>
        </p:txBody>
      </p:sp>
      <p:pic>
        <p:nvPicPr>
          <p:cNvPr id="79874" name="Picture 2" descr="https://encrypted-tbn3.gstatic.com/images?q=tbn:ANd9GcQSxrWtGfMBj_f4Imu8_9toCavB4NuIRdL_KKoG0pVp8SlX6jBA"/>
          <p:cNvPicPr>
            <a:picLocks noChangeAspect="1" noChangeArrowheads="1"/>
          </p:cNvPicPr>
          <p:nvPr/>
        </p:nvPicPr>
        <p:blipFill>
          <a:blip r:embed="rId3" cstate="print"/>
          <a:srcRect/>
          <a:stretch>
            <a:fillRect/>
          </a:stretch>
        </p:blipFill>
        <p:spPr bwMode="auto">
          <a:xfrm flipH="1">
            <a:off x="6019800" y="152400"/>
            <a:ext cx="2667000" cy="1752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https://encrypted-tbn1.gstatic.com/images?q=tbn:ANd9GcTyABceaPuBOQdesaFyY_Gy7Hc7x92-Tz-LoDqoQl8nkzg2kp53-A"/>
          <p:cNvPicPr>
            <a:picLocks noChangeAspect="1" noChangeArrowheads="1"/>
          </p:cNvPicPr>
          <p:nvPr/>
        </p:nvPicPr>
        <p:blipFill>
          <a:blip r:embed="rId3" cstate="print"/>
          <a:srcRect/>
          <a:stretch>
            <a:fillRect/>
          </a:stretch>
        </p:blipFill>
        <p:spPr bwMode="auto">
          <a:xfrm>
            <a:off x="304800" y="4800600"/>
            <a:ext cx="2390775" cy="1914525"/>
          </a:xfrm>
          <a:prstGeom prst="rect">
            <a:avLst/>
          </a:prstGeom>
          <a:noFill/>
        </p:spPr>
      </p:pic>
      <p:sp>
        <p:nvSpPr>
          <p:cNvPr id="4098" name="Rectangle 2"/>
          <p:cNvSpPr>
            <a:spLocks noGrp="1" noChangeArrowheads="1"/>
          </p:cNvSpPr>
          <p:nvPr>
            <p:ph type="title"/>
          </p:nvPr>
        </p:nvSpPr>
        <p:spPr>
          <a:xfrm>
            <a:off x="457200" y="0"/>
            <a:ext cx="4953000" cy="1600200"/>
          </a:xfrm>
        </p:spPr>
        <p:txBody>
          <a:bodyPr>
            <a:normAutofit/>
          </a:bodyPr>
          <a:lstStyle/>
          <a:p>
            <a:pPr eaLnBrk="1" hangingPunct="1"/>
            <a:r>
              <a:rPr lang="en-US" sz="4000" b="1" dirty="0" smtClean="0">
                <a:solidFill>
                  <a:srgbClr val="FF0000"/>
                </a:solidFill>
              </a:rPr>
              <a:t>Disappointment over his Family troubles</a:t>
            </a:r>
          </a:p>
        </p:txBody>
      </p:sp>
      <p:sp>
        <p:nvSpPr>
          <p:cNvPr id="4099" name="Rectangle 3"/>
          <p:cNvSpPr>
            <a:spLocks noGrp="1" noChangeArrowheads="1"/>
          </p:cNvSpPr>
          <p:nvPr>
            <p:ph type="body" idx="1"/>
          </p:nvPr>
        </p:nvSpPr>
        <p:spPr>
          <a:xfrm>
            <a:off x="457200" y="1600200"/>
            <a:ext cx="7924800" cy="3886200"/>
          </a:xfrm>
        </p:spPr>
        <p:txBody>
          <a:bodyPr/>
          <a:lstStyle/>
          <a:p>
            <a:pPr eaLnBrk="1" hangingPunct="1">
              <a:lnSpc>
                <a:spcPct val="90000"/>
              </a:lnSpc>
            </a:pPr>
            <a:r>
              <a:rPr lang="en-US" dirty="0" smtClean="0"/>
              <a:t>His baby died (2 Sam 12)</a:t>
            </a:r>
          </a:p>
          <a:p>
            <a:pPr eaLnBrk="1" hangingPunct="1">
              <a:lnSpc>
                <a:spcPct val="90000"/>
              </a:lnSpc>
            </a:pPr>
            <a:r>
              <a:rPr lang="en-US" dirty="0" err="1" smtClean="0"/>
              <a:t>Amnon</a:t>
            </a:r>
            <a:r>
              <a:rPr lang="en-US" dirty="0" smtClean="0"/>
              <a:t> forced Tamar (2 Sam 13)</a:t>
            </a:r>
          </a:p>
          <a:p>
            <a:pPr eaLnBrk="1" hangingPunct="1">
              <a:lnSpc>
                <a:spcPct val="90000"/>
              </a:lnSpc>
            </a:pPr>
            <a:r>
              <a:rPr lang="en-US" dirty="0" smtClean="0"/>
              <a:t>Absalom killed </a:t>
            </a:r>
            <a:r>
              <a:rPr lang="en-US" dirty="0" err="1" smtClean="0"/>
              <a:t>Amnon</a:t>
            </a:r>
            <a:r>
              <a:rPr lang="en-US" dirty="0" smtClean="0"/>
              <a:t> (2 Sam 13)</a:t>
            </a:r>
          </a:p>
          <a:p>
            <a:pPr eaLnBrk="1" hangingPunct="1">
              <a:lnSpc>
                <a:spcPct val="90000"/>
              </a:lnSpc>
            </a:pPr>
            <a:r>
              <a:rPr lang="en-US" dirty="0" smtClean="0"/>
              <a:t>Absalom fled to </a:t>
            </a:r>
            <a:r>
              <a:rPr lang="en-US" dirty="0" err="1" smtClean="0"/>
              <a:t>Geshur</a:t>
            </a:r>
            <a:r>
              <a:rPr lang="en-US" dirty="0" smtClean="0"/>
              <a:t> (2 Sam 13)</a:t>
            </a:r>
          </a:p>
          <a:p>
            <a:pPr eaLnBrk="1" hangingPunct="1">
              <a:lnSpc>
                <a:spcPct val="90000"/>
              </a:lnSpc>
            </a:pPr>
            <a:r>
              <a:rPr lang="en-US" dirty="0" err="1" smtClean="0"/>
              <a:t>Absalom’s</a:t>
            </a:r>
            <a:r>
              <a:rPr lang="en-US" dirty="0" smtClean="0"/>
              <a:t> treason &amp; David flees (2 Sam 15)</a:t>
            </a:r>
          </a:p>
          <a:p>
            <a:pPr eaLnBrk="1" hangingPunct="1">
              <a:lnSpc>
                <a:spcPct val="90000"/>
              </a:lnSpc>
            </a:pPr>
            <a:r>
              <a:rPr lang="en-US" dirty="0" err="1" smtClean="0"/>
              <a:t>Absalom’s</a:t>
            </a:r>
            <a:r>
              <a:rPr lang="en-US" dirty="0" smtClean="0"/>
              <a:t> death (2 Sam 18)</a:t>
            </a:r>
          </a:p>
          <a:p>
            <a:pPr eaLnBrk="1" hangingPunct="1">
              <a:lnSpc>
                <a:spcPct val="90000"/>
              </a:lnSpc>
            </a:pPr>
            <a:endParaRPr lang="en-US" dirty="0" smtClean="0"/>
          </a:p>
        </p:txBody>
      </p:sp>
      <p:sp>
        <p:nvSpPr>
          <p:cNvPr id="4100" name="Text Box 5"/>
          <p:cNvSpPr txBox="1">
            <a:spLocks noChangeArrowheads="1"/>
          </p:cNvSpPr>
          <p:nvPr/>
        </p:nvSpPr>
        <p:spPr bwMode="auto">
          <a:xfrm>
            <a:off x="2286000" y="4876800"/>
            <a:ext cx="67056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David felt responsible:               </a:t>
            </a:r>
            <a:r>
              <a:rPr lang="en-US" sz="2800" b="1" dirty="0" smtClean="0">
                <a:solidFill>
                  <a:srgbClr val="00B050"/>
                </a:solidFill>
                <a:latin typeface="Comic Sans MS" pitchFamily="66" charset="0"/>
              </a:rPr>
              <a:t>“I will raise up adversity against you from your own house” </a:t>
            </a:r>
            <a:r>
              <a:rPr lang="en-US" sz="2400" b="1" dirty="0" smtClean="0">
                <a:solidFill>
                  <a:srgbClr val="00B050"/>
                </a:solidFill>
                <a:latin typeface="Comic Sans MS" pitchFamily="66" charset="0"/>
              </a:rPr>
              <a:t>(2 Sam 12:10)</a:t>
            </a:r>
            <a:endParaRPr lang="en-US" sz="2800" b="1" dirty="0">
              <a:solidFill>
                <a:srgbClr val="00B050"/>
              </a:solidFill>
              <a:latin typeface="Comic Sans MS" pitchFamily="66" charset="0"/>
            </a:endParaRPr>
          </a:p>
        </p:txBody>
      </p:sp>
      <p:pic>
        <p:nvPicPr>
          <p:cNvPr id="90114" name="Picture 2" descr="https://encrypted-tbn0.gstatic.com/images?q=tbn:ANd9GcT9BW9KBpem7rOhcneMEEbgfCxm1LDVHpr8MV0BQsBcLWYnRok12A"/>
          <p:cNvPicPr>
            <a:picLocks noChangeAspect="1" noChangeArrowheads="1"/>
          </p:cNvPicPr>
          <p:nvPr/>
        </p:nvPicPr>
        <p:blipFill>
          <a:blip r:embed="rId4" cstate="print"/>
          <a:srcRect/>
          <a:stretch>
            <a:fillRect/>
          </a:stretch>
        </p:blipFill>
        <p:spPr bwMode="auto">
          <a:xfrm>
            <a:off x="6113066" y="152400"/>
            <a:ext cx="2849960" cy="1981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cdn2.123rf.com/168nwm/kozzi/kozzi1212/kozzi121202797/16993048-portrait-image-of-an-old-man-having-a-headache-isolated-on.jpg"/>
          <p:cNvPicPr>
            <a:picLocks noChangeAspect="1" noChangeArrowheads="1"/>
          </p:cNvPicPr>
          <p:nvPr/>
        </p:nvPicPr>
        <p:blipFill rotWithShape="1">
          <a:blip r:embed="rId2">
            <a:extLst>
              <a:ext uri="{28A0092B-C50C-407E-A947-70E740481C1C}">
                <a14:useLocalDpi xmlns:a14="http://schemas.microsoft.com/office/drawing/2010/main" val="0"/>
              </a:ext>
            </a:extLst>
          </a:blip>
          <a:srcRect t="9434" b="17280"/>
          <a:stretch/>
        </p:blipFill>
        <p:spPr bwMode="auto">
          <a:xfrm>
            <a:off x="5410200" y="152400"/>
            <a:ext cx="3197225"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4495800" cy="3001962"/>
          </a:xfrm>
        </p:spPr>
        <p:txBody>
          <a:bodyPr>
            <a:normAutofit/>
          </a:bodyPr>
          <a:lstStyle/>
          <a:p>
            <a:r>
              <a:rPr lang="en-US" b="1" dirty="0" smtClean="0">
                <a:solidFill>
                  <a:srgbClr val="FF0000"/>
                </a:solidFill>
                <a:latin typeface="Comic Sans MS" panose="030F0702030302020204" pitchFamily="66" charset="0"/>
              </a:rPr>
              <a:t>How do we do dealing with disappointments in life?</a:t>
            </a:r>
            <a:endParaRPr lang="en-US" b="1" dirty="0">
              <a:solidFill>
                <a:srgbClr val="FF0000"/>
              </a:solidFill>
              <a:latin typeface="Comic Sans MS" panose="030F0702030302020204" pitchFamily="66" charset="0"/>
            </a:endParaRPr>
          </a:p>
        </p:txBody>
      </p:sp>
      <p:sp>
        <p:nvSpPr>
          <p:cNvPr id="4" name="Title 1"/>
          <p:cNvSpPr txBox="1">
            <a:spLocks/>
          </p:cNvSpPr>
          <p:nvPr/>
        </p:nvSpPr>
        <p:spPr>
          <a:xfrm>
            <a:off x="4343400" y="3673282"/>
            <a:ext cx="4495800" cy="3001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B050"/>
                </a:solidFill>
                <a:latin typeface="Comic Sans MS" panose="030F0702030302020204" pitchFamily="66" charset="0"/>
              </a:rPr>
              <a:t>Others are watching to see if we trust God’s work!</a:t>
            </a:r>
            <a:endParaRPr lang="en-US" b="1" dirty="0">
              <a:solidFill>
                <a:srgbClr val="00B050"/>
              </a:solidFill>
              <a:latin typeface="Comic Sans MS" panose="030F0702030302020204" pitchFamily="66" charset="0"/>
            </a:endParaRPr>
          </a:p>
        </p:txBody>
      </p:sp>
      <p:pic>
        <p:nvPicPr>
          <p:cNvPr id="1028" name="Picture 4" descr="http://crazyicecube.files.wordpress.com/2011/10/g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3429000"/>
            <a:ext cx="3048000" cy="324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365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0" y="152400"/>
            <a:ext cx="6324600" cy="1143000"/>
          </a:xfrm>
        </p:spPr>
        <p:txBody>
          <a:bodyPr>
            <a:noAutofit/>
          </a:bodyPr>
          <a:lstStyle/>
          <a:p>
            <a:r>
              <a:rPr lang="en-US" sz="3200" b="1" dirty="0" smtClean="0">
                <a:solidFill>
                  <a:srgbClr val="FF0000"/>
                </a:solidFill>
                <a:latin typeface="Comic Sans MS" panose="030F0702030302020204" pitchFamily="66" charset="0"/>
              </a:rPr>
              <a:t>Lot let his family troubles depress him &amp; turn to isolation</a:t>
            </a:r>
            <a:endParaRPr lang="en-US" sz="3200" b="1" dirty="0">
              <a:solidFill>
                <a:srgbClr val="FF0000"/>
              </a:solidFill>
              <a:latin typeface="Comic Sans MS" panose="030F0702030302020204" pitchFamily="66" charset="0"/>
            </a:endParaRPr>
          </a:p>
        </p:txBody>
      </p:sp>
      <p:sp>
        <p:nvSpPr>
          <p:cNvPr id="49155" name="Rectangle 3"/>
          <p:cNvSpPr>
            <a:spLocks noGrp="1" noChangeArrowheads="1"/>
          </p:cNvSpPr>
          <p:nvPr>
            <p:ph idx="1"/>
          </p:nvPr>
        </p:nvSpPr>
        <p:spPr>
          <a:xfrm>
            <a:off x="457200" y="3810000"/>
            <a:ext cx="8229600" cy="2667000"/>
          </a:xfrm>
        </p:spPr>
        <p:txBody>
          <a:bodyPr>
            <a:normAutofit lnSpcReduction="10000"/>
          </a:bodyPr>
          <a:lstStyle/>
          <a:p>
            <a:pPr>
              <a:lnSpc>
                <a:spcPct val="90000"/>
              </a:lnSpc>
            </a:pPr>
            <a:r>
              <a:rPr lang="en-US" sz="2800" b="1" dirty="0">
                <a:solidFill>
                  <a:srgbClr val="00B050"/>
                </a:solidFill>
                <a:latin typeface="Arial" charset="0"/>
              </a:rPr>
              <a:t>Lot should have returned to Abraham</a:t>
            </a:r>
          </a:p>
          <a:p>
            <a:pPr lvl="1">
              <a:lnSpc>
                <a:spcPct val="90000"/>
              </a:lnSpc>
            </a:pPr>
            <a:r>
              <a:rPr lang="en-US" sz="2400" dirty="0">
                <a:latin typeface="Arial" charset="0"/>
              </a:rPr>
              <a:t>Hard to admit bad choices to others – but it is very effective!   </a:t>
            </a:r>
            <a:r>
              <a:rPr lang="en-US" sz="2400" i="1" dirty="0">
                <a:latin typeface="Arial" charset="0"/>
              </a:rPr>
              <a:t>(Naomi when she returned)</a:t>
            </a:r>
          </a:p>
          <a:p>
            <a:pPr lvl="1">
              <a:lnSpc>
                <a:spcPct val="90000"/>
              </a:lnSpc>
            </a:pPr>
            <a:r>
              <a:rPr lang="en-US" sz="2400" dirty="0">
                <a:latin typeface="Arial" charset="0"/>
              </a:rPr>
              <a:t>Make it easy for people to return!!!</a:t>
            </a:r>
          </a:p>
          <a:p>
            <a:pPr>
              <a:lnSpc>
                <a:spcPct val="90000"/>
              </a:lnSpc>
            </a:pPr>
            <a:r>
              <a:rPr lang="en-US" sz="2800" b="1" dirty="0">
                <a:solidFill>
                  <a:srgbClr val="00B050"/>
                </a:solidFill>
                <a:latin typeface="Arial" charset="0"/>
              </a:rPr>
              <a:t>Lot chooses to hide in a cave – away from all influences – another bad choice</a:t>
            </a:r>
          </a:p>
          <a:p>
            <a:pPr lvl="1">
              <a:lnSpc>
                <a:spcPct val="90000"/>
              </a:lnSpc>
            </a:pPr>
            <a:r>
              <a:rPr lang="en-US" sz="2400" dirty="0">
                <a:latin typeface="Arial" charset="0"/>
              </a:rPr>
              <a:t>Ends up fathering 2 children by his daughters</a:t>
            </a:r>
            <a:r>
              <a:rPr lang="en-US" sz="2400" dirty="0"/>
              <a:t> </a:t>
            </a:r>
          </a:p>
        </p:txBody>
      </p:sp>
      <p:sp>
        <p:nvSpPr>
          <p:cNvPr id="49156" name="Text Box 4"/>
          <p:cNvSpPr txBox="1">
            <a:spLocks noChangeArrowheads="1"/>
          </p:cNvSpPr>
          <p:nvPr/>
        </p:nvSpPr>
        <p:spPr bwMode="auto">
          <a:xfrm>
            <a:off x="304800" y="1219200"/>
            <a:ext cx="8610600" cy="2590800"/>
          </a:xfrm>
          <a:prstGeom prst="rect">
            <a:avLst/>
          </a:prstGeom>
          <a:noFill/>
          <a:ln w="9525">
            <a:noFill/>
            <a:miter lim="800000"/>
            <a:headEnd/>
            <a:tailEnd/>
          </a:ln>
          <a:effectLst/>
        </p:spPr>
        <p:txBody>
          <a:bodyPr>
            <a:spAutoFit/>
          </a:bodyPr>
          <a:lstStyle/>
          <a:p>
            <a:pPr indent="350838"/>
            <a:r>
              <a:rPr lang="en-US" sz="3600" b="1" dirty="0" smtClean="0">
                <a:solidFill>
                  <a:srgbClr val="7030A0"/>
                </a:solidFill>
                <a:latin typeface="Times New Roman" pitchFamily="18" charset="0"/>
              </a:rPr>
              <a:t>            Genesis </a:t>
            </a:r>
            <a:r>
              <a:rPr lang="en-US" sz="3600" b="1" dirty="0">
                <a:solidFill>
                  <a:srgbClr val="7030A0"/>
                </a:solidFill>
                <a:latin typeface="Times New Roman" pitchFamily="18" charset="0"/>
              </a:rPr>
              <a:t>19:30</a:t>
            </a:r>
          </a:p>
          <a:p>
            <a:pPr indent="350838"/>
            <a:r>
              <a:rPr lang="en-US" sz="3200" dirty="0">
                <a:latin typeface="Times New Roman" pitchFamily="18" charset="0"/>
              </a:rPr>
              <a:t>30	Then Lot went up out of </a:t>
            </a:r>
            <a:r>
              <a:rPr lang="en-US" sz="3200" dirty="0" err="1">
                <a:latin typeface="Times New Roman" pitchFamily="18" charset="0"/>
              </a:rPr>
              <a:t>Zoar</a:t>
            </a:r>
            <a:r>
              <a:rPr lang="en-US" sz="3200" dirty="0">
                <a:latin typeface="Times New Roman" pitchFamily="18" charset="0"/>
              </a:rPr>
              <a:t> </a:t>
            </a:r>
            <a:r>
              <a:rPr lang="en-US" sz="3200" dirty="0" smtClean="0">
                <a:latin typeface="Times New Roman" pitchFamily="18" charset="0"/>
              </a:rPr>
              <a:t>                          and </a:t>
            </a:r>
            <a:r>
              <a:rPr lang="en-US" sz="3200" b="1" dirty="0">
                <a:solidFill>
                  <a:srgbClr val="0000CC"/>
                </a:solidFill>
                <a:latin typeface="Times New Roman" pitchFamily="18" charset="0"/>
              </a:rPr>
              <a:t>dwelt in the mountains, </a:t>
            </a:r>
            <a:r>
              <a:rPr lang="en-US" sz="3200" dirty="0">
                <a:latin typeface="Times New Roman" pitchFamily="18" charset="0"/>
              </a:rPr>
              <a:t>and his two daughters were with him; for he was afraid to dwell in </a:t>
            </a:r>
            <a:r>
              <a:rPr lang="en-US" sz="3200" dirty="0" err="1">
                <a:latin typeface="Times New Roman" pitchFamily="18" charset="0"/>
              </a:rPr>
              <a:t>Zoar</a:t>
            </a:r>
            <a:r>
              <a:rPr lang="en-US" sz="3200" dirty="0">
                <a:latin typeface="Times New Roman" pitchFamily="18" charset="0"/>
              </a:rPr>
              <a:t>.  </a:t>
            </a:r>
            <a:r>
              <a:rPr lang="en-US" sz="3200" b="1" dirty="0">
                <a:solidFill>
                  <a:srgbClr val="0000CC"/>
                </a:solidFill>
                <a:latin typeface="Times New Roman" pitchFamily="18" charset="0"/>
              </a:rPr>
              <a:t>And he and his two daughters dwelt in a cave.</a:t>
            </a:r>
          </a:p>
        </p:txBody>
      </p:sp>
      <p:pic>
        <p:nvPicPr>
          <p:cNvPr id="58370" name="Picture 2" descr="https://encrypted-tbn0.gstatic.com/images?q=tbn:ANd9GcT--dVHPHj0LLpeUO_Td22yt36otWrwbXD9pD8JdvsGguGj8dOD"/>
          <p:cNvPicPr>
            <a:picLocks noChangeAspect="1" noChangeArrowheads="1"/>
          </p:cNvPicPr>
          <p:nvPr/>
        </p:nvPicPr>
        <p:blipFill>
          <a:blip r:embed="rId2" cstate="print"/>
          <a:srcRect/>
          <a:stretch>
            <a:fillRect/>
          </a:stretch>
        </p:blipFill>
        <p:spPr bwMode="auto">
          <a:xfrm>
            <a:off x="6324600" y="228600"/>
            <a:ext cx="2628900"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90800" y="0"/>
            <a:ext cx="3276600" cy="1981200"/>
          </a:xfrm>
        </p:spPr>
        <p:txBody>
          <a:bodyPr>
            <a:normAutofit/>
          </a:bodyPr>
          <a:lstStyle/>
          <a:p>
            <a:pPr eaLnBrk="1" hangingPunct="1">
              <a:lnSpc>
                <a:spcPts val="4300"/>
              </a:lnSpc>
            </a:pPr>
            <a:r>
              <a:rPr lang="en-US" sz="4000" b="1" dirty="0" smtClean="0">
                <a:solidFill>
                  <a:srgbClr val="FF0000"/>
                </a:solidFill>
              </a:rPr>
              <a:t>David becomes  a changed man</a:t>
            </a:r>
          </a:p>
        </p:txBody>
      </p:sp>
      <p:sp>
        <p:nvSpPr>
          <p:cNvPr id="4099" name="Rectangle 3"/>
          <p:cNvSpPr>
            <a:spLocks noGrp="1" noChangeArrowheads="1"/>
          </p:cNvSpPr>
          <p:nvPr>
            <p:ph type="body" idx="1"/>
          </p:nvPr>
        </p:nvSpPr>
        <p:spPr>
          <a:xfrm>
            <a:off x="228600" y="1828800"/>
            <a:ext cx="8229600" cy="4495800"/>
          </a:xfrm>
        </p:spPr>
        <p:txBody>
          <a:bodyPr>
            <a:normAutofit fontScale="77500" lnSpcReduction="20000"/>
          </a:bodyPr>
          <a:lstStyle/>
          <a:p>
            <a:pPr eaLnBrk="1" hangingPunct="1">
              <a:lnSpc>
                <a:spcPct val="90000"/>
              </a:lnSpc>
            </a:pPr>
            <a:r>
              <a:rPr lang="en-US" b="1" dirty="0" smtClean="0">
                <a:solidFill>
                  <a:srgbClr val="0000CC"/>
                </a:solidFill>
              </a:rPr>
              <a:t>Before:  </a:t>
            </a:r>
            <a:r>
              <a:rPr lang="en-US" dirty="0" smtClean="0"/>
              <a:t>David’s reaction to </a:t>
            </a:r>
            <a:r>
              <a:rPr lang="en-US" dirty="0" err="1" smtClean="0"/>
              <a:t>Nabal</a:t>
            </a:r>
            <a:endParaRPr lang="en-US" dirty="0" smtClean="0"/>
          </a:p>
          <a:p>
            <a:pPr eaLnBrk="1" hangingPunct="1">
              <a:lnSpc>
                <a:spcPct val="90000"/>
              </a:lnSpc>
            </a:pPr>
            <a:r>
              <a:rPr lang="en-US" b="1" dirty="0" smtClean="0">
                <a:solidFill>
                  <a:srgbClr val="0000CC"/>
                </a:solidFill>
              </a:rPr>
              <a:t>Then: </a:t>
            </a:r>
            <a:r>
              <a:rPr lang="en-US" dirty="0" smtClean="0"/>
              <a:t>David’s adultery with Bathsheba</a:t>
            </a:r>
          </a:p>
          <a:p>
            <a:pPr lvl="1">
              <a:lnSpc>
                <a:spcPct val="90000"/>
              </a:lnSpc>
            </a:pPr>
            <a:r>
              <a:rPr lang="en-US" dirty="0" smtClean="0"/>
              <a:t>David’s declaration “the man that has done this shall surely die” (2 Sam 12:5)</a:t>
            </a:r>
          </a:p>
          <a:p>
            <a:pPr lvl="1">
              <a:lnSpc>
                <a:spcPct val="90000"/>
              </a:lnSpc>
            </a:pPr>
            <a:r>
              <a:rPr lang="en-US" dirty="0" smtClean="0"/>
              <a:t>God’s mercy “The Lord also has put away your sin;  You shall not die” (12:13)</a:t>
            </a:r>
          </a:p>
          <a:p>
            <a:pPr eaLnBrk="1" hangingPunct="1">
              <a:lnSpc>
                <a:spcPct val="90000"/>
              </a:lnSpc>
            </a:pPr>
            <a:r>
              <a:rPr lang="en-US" b="1" dirty="0" smtClean="0">
                <a:solidFill>
                  <a:srgbClr val="0000CC"/>
                </a:solidFill>
              </a:rPr>
              <a:t>Now: </a:t>
            </a:r>
            <a:r>
              <a:rPr lang="en-US" dirty="0" smtClean="0"/>
              <a:t>David angry at </a:t>
            </a:r>
            <a:r>
              <a:rPr lang="en-US" dirty="0" err="1" smtClean="0"/>
              <a:t>Amnon</a:t>
            </a:r>
            <a:r>
              <a:rPr lang="en-US" dirty="0" smtClean="0"/>
              <a:t>, but did nothing (2 Sam 13:21)</a:t>
            </a:r>
          </a:p>
          <a:p>
            <a:pPr eaLnBrk="1" hangingPunct="1">
              <a:lnSpc>
                <a:spcPct val="90000"/>
              </a:lnSpc>
            </a:pPr>
            <a:r>
              <a:rPr lang="en-US" dirty="0" smtClean="0"/>
              <a:t>David’s mercy to Absalom </a:t>
            </a:r>
            <a:r>
              <a:rPr lang="en-US" dirty="0" smtClean="0"/>
              <a:t>after</a:t>
            </a:r>
            <a:r>
              <a:rPr lang="en-US" dirty="0" smtClean="0"/>
              <a:t> </a:t>
            </a:r>
            <a:r>
              <a:rPr lang="en-US" dirty="0" smtClean="0"/>
              <a:t>killing </a:t>
            </a:r>
            <a:r>
              <a:rPr lang="en-US" dirty="0" err="1" smtClean="0"/>
              <a:t>Amnon</a:t>
            </a:r>
            <a:r>
              <a:rPr lang="en-US" dirty="0" smtClean="0"/>
              <a:t>  (2 Sam 14)</a:t>
            </a:r>
          </a:p>
          <a:p>
            <a:pPr eaLnBrk="1" hangingPunct="1">
              <a:lnSpc>
                <a:spcPct val="90000"/>
              </a:lnSpc>
            </a:pPr>
            <a:r>
              <a:rPr lang="en-US" dirty="0" smtClean="0"/>
              <a:t>David flees Jerusalem during </a:t>
            </a:r>
            <a:r>
              <a:rPr lang="en-US" dirty="0" err="1" smtClean="0"/>
              <a:t>Absalom’s</a:t>
            </a:r>
            <a:r>
              <a:rPr lang="en-US" dirty="0" smtClean="0"/>
              <a:t> treason (2 Sam 15)</a:t>
            </a:r>
          </a:p>
          <a:p>
            <a:pPr eaLnBrk="1" hangingPunct="1">
              <a:lnSpc>
                <a:spcPct val="90000"/>
              </a:lnSpc>
            </a:pPr>
            <a:r>
              <a:rPr lang="en-US" dirty="0" smtClean="0"/>
              <a:t>David’s reaction to </a:t>
            </a:r>
            <a:r>
              <a:rPr lang="en-US" dirty="0" err="1" smtClean="0"/>
              <a:t>Shimei</a:t>
            </a:r>
            <a:r>
              <a:rPr lang="en-US" dirty="0" smtClean="0"/>
              <a:t>: “the Lord has said to him, ‘curse David’” (2 Sam 16:10)</a:t>
            </a:r>
          </a:p>
          <a:p>
            <a:pPr eaLnBrk="1" hangingPunct="1">
              <a:lnSpc>
                <a:spcPct val="90000"/>
              </a:lnSpc>
            </a:pPr>
            <a:r>
              <a:rPr lang="en-US" dirty="0" smtClean="0"/>
              <a:t>David’s reaction to </a:t>
            </a:r>
            <a:r>
              <a:rPr lang="en-US" dirty="0" err="1" smtClean="0"/>
              <a:t>Absalom’s</a:t>
            </a:r>
            <a:r>
              <a:rPr lang="en-US" dirty="0" smtClean="0"/>
              <a:t> death (2 Sam 18:33)</a:t>
            </a:r>
          </a:p>
          <a:p>
            <a:pPr eaLnBrk="1" hangingPunct="1">
              <a:lnSpc>
                <a:spcPct val="90000"/>
              </a:lnSpc>
            </a:pPr>
            <a:r>
              <a:rPr lang="en-US" dirty="0" smtClean="0"/>
              <a:t>David’s mercy to </a:t>
            </a:r>
            <a:r>
              <a:rPr lang="en-US" dirty="0" err="1" smtClean="0"/>
              <a:t>Shimei</a:t>
            </a:r>
            <a:r>
              <a:rPr lang="en-US" dirty="0" smtClean="0"/>
              <a:t> (2Sam 19) and </a:t>
            </a:r>
            <a:r>
              <a:rPr lang="en-US" dirty="0" err="1" smtClean="0"/>
              <a:t>Joab</a:t>
            </a:r>
            <a:r>
              <a:rPr lang="en-US" dirty="0" smtClean="0"/>
              <a:t> (1 Kgs 2:5)</a:t>
            </a:r>
          </a:p>
          <a:p>
            <a:pPr eaLnBrk="1" hangingPunct="1">
              <a:lnSpc>
                <a:spcPct val="90000"/>
              </a:lnSpc>
            </a:pPr>
            <a:endParaRPr lang="en-US" dirty="0" smtClean="0"/>
          </a:p>
        </p:txBody>
      </p:sp>
      <p:sp>
        <p:nvSpPr>
          <p:cNvPr id="4100" name="Text Box 5"/>
          <p:cNvSpPr txBox="1">
            <a:spLocks noChangeArrowheads="1"/>
          </p:cNvSpPr>
          <p:nvPr/>
        </p:nvSpPr>
        <p:spPr bwMode="auto">
          <a:xfrm>
            <a:off x="3908" y="5923746"/>
            <a:ext cx="9144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will work on our weaknesses….if we let him!  Many times He chooses to use our families!</a:t>
            </a:r>
            <a:endParaRPr lang="en-US" sz="2800" b="1" dirty="0">
              <a:solidFill>
                <a:srgbClr val="00B050"/>
              </a:solidFill>
              <a:latin typeface="Comic Sans MS" pitchFamily="66" charset="0"/>
            </a:endParaRPr>
          </a:p>
        </p:txBody>
      </p:sp>
      <p:pic>
        <p:nvPicPr>
          <p:cNvPr id="83970" name="Picture 2" descr="https://encrypted-tbn3.gstatic.com/images?q=tbn:ANd9GcSCshJOylwixsLhVhNIMayiMMPBKWBxeCTZEx6-feplTs5FoM4F"/>
          <p:cNvPicPr>
            <a:picLocks noChangeAspect="1" noChangeArrowheads="1"/>
          </p:cNvPicPr>
          <p:nvPr/>
        </p:nvPicPr>
        <p:blipFill>
          <a:blip r:embed="rId3" cstate="print"/>
          <a:srcRect/>
          <a:stretch>
            <a:fillRect/>
          </a:stretch>
        </p:blipFill>
        <p:spPr bwMode="auto">
          <a:xfrm>
            <a:off x="5917580" y="152400"/>
            <a:ext cx="2950195" cy="2209800"/>
          </a:xfrm>
          <a:prstGeom prst="rect">
            <a:avLst/>
          </a:prstGeom>
          <a:noFill/>
        </p:spPr>
      </p:pic>
      <p:sp>
        <p:nvSpPr>
          <p:cNvPr id="6" name="Text Box 5"/>
          <p:cNvSpPr txBox="1">
            <a:spLocks noChangeArrowheads="1"/>
          </p:cNvSpPr>
          <p:nvPr/>
        </p:nvSpPr>
        <p:spPr bwMode="auto">
          <a:xfrm>
            <a:off x="6172200" y="1752600"/>
            <a:ext cx="2743200"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7030A0"/>
                </a:solidFill>
                <a:latin typeface="Comic Sans MS" pitchFamily="66" charset="0"/>
              </a:rPr>
              <a:t>Angels can help us change for the better!</a:t>
            </a:r>
            <a:endParaRPr lang="en-US" b="1" dirty="0">
              <a:solidFill>
                <a:srgbClr val="7030A0"/>
              </a:solidFill>
              <a:latin typeface="Comic Sans MS" pitchFamily="66" charset="0"/>
            </a:endParaRPr>
          </a:p>
        </p:txBody>
      </p:sp>
      <p:pic>
        <p:nvPicPr>
          <p:cNvPr id="83972" name="Picture 4" descr="https://encrypted-tbn3.gstatic.com/images?q=tbn:ANd9GcS1pZVIO-Wp-rVCQG4Br2CeHMehzek6ge6s4qjeUrO7vKH81oVQbg"/>
          <p:cNvPicPr>
            <a:picLocks noChangeAspect="1" noChangeArrowheads="1"/>
          </p:cNvPicPr>
          <p:nvPr/>
        </p:nvPicPr>
        <p:blipFill>
          <a:blip r:embed="rId4" cstate="print"/>
          <a:srcRect l="14679"/>
          <a:stretch>
            <a:fillRect/>
          </a:stretch>
        </p:blipFill>
        <p:spPr bwMode="auto">
          <a:xfrm>
            <a:off x="152400" y="304800"/>
            <a:ext cx="2362200" cy="13038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5486400" cy="1143000"/>
          </a:xfrm>
        </p:spPr>
        <p:txBody>
          <a:bodyPr/>
          <a:lstStyle/>
          <a:p>
            <a:pPr eaLnBrk="1" hangingPunct="1"/>
            <a:r>
              <a:rPr lang="en-US" sz="4000" b="1" dirty="0" smtClean="0">
                <a:solidFill>
                  <a:srgbClr val="FF0000"/>
                </a:solidFill>
              </a:rPr>
              <a:t>David felt Responsible</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20000"/>
          </a:bodyPr>
          <a:lstStyle/>
          <a:p>
            <a:r>
              <a:rPr lang="en-US" dirty="0" smtClean="0"/>
              <a:t>for death of priests at Nob</a:t>
            </a:r>
          </a:p>
          <a:p>
            <a:r>
              <a:rPr lang="en-US" dirty="0" smtClean="0"/>
              <a:t>for destruction of </a:t>
            </a:r>
            <a:r>
              <a:rPr lang="en-US" dirty="0" err="1" smtClean="0"/>
              <a:t>Ziklag</a:t>
            </a:r>
            <a:endParaRPr lang="en-US" dirty="0" smtClean="0"/>
          </a:p>
          <a:p>
            <a:r>
              <a:rPr lang="en-US" dirty="0" smtClean="0"/>
              <a:t>for the death of </a:t>
            </a:r>
            <a:r>
              <a:rPr lang="en-US" dirty="0" err="1" smtClean="0"/>
              <a:t>Uzza</a:t>
            </a:r>
            <a:endParaRPr lang="en-US" dirty="0" smtClean="0"/>
          </a:p>
          <a:p>
            <a:r>
              <a:rPr lang="en-US" dirty="0" smtClean="0"/>
              <a:t>for the death of Uriah</a:t>
            </a:r>
          </a:p>
          <a:p>
            <a:r>
              <a:rPr lang="en-US" dirty="0" smtClean="0"/>
              <a:t>for Bathsheba’s baby dying</a:t>
            </a:r>
          </a:p>
          <a:p>
            <a:r>
              <a:rPr lang="en-US" dirty="0" smtClean="0"/>
              <a:t>for </a:t>
            </a:r>
            <a:r>
              <a:rPr lang="en-US" dirty="0" err="1" smtClean="0"/>
              <a:t>Absalom’s</a:t>
            </a:r>
            <a:r>
              <a:rPr lang="en-US" dirty="0" smtClean="0"/>
              <a:t> rebellion</a:t>
            </a:r>
          </a:p>
          <a:p>
            <a:r>
              <a:rPr lang="en-US" dirty="0" smtClean="0"/>
              <a:t>for death of Absalom</a:t>
            </a:r>
          </a:p>
          <a:p>
            <a:r>
              <a:rPr lang="en-US" dirty="0" smtClean="0"/>
              <a:t>for all his family troubles</a:t>
            </a:r>
          </a:p>
          <a:p>
            <a:r>
              <a:rPr lang="en-US" dirty="0" smtClean="0"/>
              <a:t>For the census &amp; plague</a:t>
            </a:r>
            <a:endParaRPr lang="en-US" dirty="0"/>
          </a:p>
        </p:txBody>
      </p:sp>
      <p:sp>
        <p:nvSpPr>
          <p:cNvPr id="4100" name="Text Box 5"/>
          <p:cNvSpPr txBox="1">
            <a:spLocks noChangeArrowheads="1"/>
          </p:cNvSpPr>
          <p:nvPr/>
        </p:nvSpPr>
        <p:spPr bwMode="auto">
          <a:xfrm>
            <a:off x="152400" y="5334000"/>
            <a:ext cx="8686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Leaders must accept responsibility for mistakes &amp; deal with it</a:t>
            </a:r>
            <a:endParaRPr lang="en-US" sz="3600" b="1" dirty="0">
              <a:solidFill>
                <a:srgbClr val="00B050"/>
              </a:solidFill>
              <a:latin typeface="Comic Sans MS" pitchFamily="66" charset="0"/>
            </a:endParaRPr>
          </a:p>
        </p:txBody>
      </p:sp>
      <p:pic>
        <p:nvPicPr>
          <p:cNvPr id="81925" name="Picture 5"/>
          <p:cNvPicPr>
            <a:picLocks noChangeAspect="1" noChangeArrowheads="1"/>
          </p:cNvPicPr>
          <p:nvPr/>
        </p:nvPicPr>
        <p:blipFill>
          <a:blip r:embed="rId3" cstate="print"/>
          <a:srcRect/>
          <a:stretch>
            <a:fillRect/>
          </a:stretch>
        </p:blipFill>
        <p:spPr bwMode="auto">
          <a:xfrm>
            <a:off x="5410200" y="304800"/>
            <a:ext cx="3514725" cy="4286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81400" y="228600"/>
            <a:ext cx="4876800" cy="1371600"/>
          </a:xfrm>
        </p:spPr>
        <p:txBody>
          <a:bodyPr/>
          <a:lstStyle/>
          <a:p>
            <a:pPr eaLnBrk="1" hangingPunct="1"/>
            <a:r>
              <a:rPr lang="en-US" sz="4000" b="1" dirty="0" smtClean="0">
                <a:solidFill>
                  <a:srgbClr val="FF0000"/>
                </a:solidFill>
              </a:rPr>
              <a:t>David could have easily given up!</a:t>
            </a:r>
          </a:p>
        </p:txBody>
      </p:sp>
      <p:sp>
        <p:nvSpPr>
          <p:cNvPr id="4099" name="Rectangle 3"/>
          <p:cNvSpPr>
            <a:spLocks noGrp="1" noChangeArrowheads="1"/>
          </p:cNvSpPr>
          <p:nvPr>
            <p:ph type="body" idx="1"/>
          </p:nvPr>
        </p:nvSpPr>
        <p:spPr>
          <a:xfrm>
            <a:off x="457200" y="1828800"/>
            <a:ext cx="8458200" cy="3276600"/>
          </a:xfrm>
        </p:spPr>
        <p:txBody>
          <a:bodyPr>
            <a:normAutofit/>
          </a:bodyPr>
          <a:lstStyle/>
          <a:p>
            <a:pPr eaLnBrk="1" hangingPunct="1">
              <a:lnSpc>
                <a:spcPct val="90000"/>
              </a:lnSpc>
            </a:pPr>
            <a:r>
              <a:rPr lang="en-US" dirty="0" smtClean="0"/>
              <a:t>His best friend &amp; advisor Jonathan was dead</a:t>
            </a:r>
          </a:p>
          <a:p>
            <a:pPr eaLnBrk="1" hangingPunct="1">
              <a:lnSpc>
                <a:spcPct val="90000"/>
              </a:lnSpc>
            </a:pPr>
            <a:r>
              <a:rPr lang="en-US" dirty="0" smtClean="0"/>
              <a:t>Samuel his counselor was dead</a:t>
            </a:r>
          </a:p>
          <a:p>
            <a:pPr eaLnBrk="1" hangingPunct="1">
              <a:lnSpc>
                <a:spcPct val="90000"/>
              </a:lnSpc>
            </a:pPr>
            <a:r>
              <a:rPr lang="en-US" dirty="0" smtClean="0"/>
              <a:t>David made many mistakes &amp; cost many people</a:t>
            </a:r>
          </a:p>
          <a:p>
            <a:pPr>
              <a:lnSpc>
                <a:spcPct val="90000"/>
              </a:lnSpc>
            </a:pPr>
            <a:r>
              <a:rPr lang="en-US" dirty="0" smtClean="0"/>
              <a:t>He failed as a father raising his sons</a:t>
            </a:r>
          </a:p>
          <a:p>
            <a:pPr eaLnBrk="1" hangingPunct="1">
              <a:lnSpc>
                <a:spcPct val="90000"/>
              </a:lnSpc>
            </a:pPr>
            <a:r>
              <a:rPr lang="en-US" dirty="0" smtClean="0"/>
              <a:t>He failed in his leadership role as king</a:t>
            </a:r>
          </a:p>
          <a:p>
            <a:pPr eaLnBrk="1" hangingPunct="1">
              <a:lnSpc>
                <a:spcPct val="90000"/>
              </a:lnSpc>
            </a:pPr>
            <a:r>
              <a:rPr lang="en-US" dirty="0" smtClean="0"/>
              <a:t>He failed in his faithfulness to his God</a:t>
            </a:r>
          </a:p>
        </p:txBody>
      </p:sp>
      <p:sp>
        <p:nvSpPr>
          <p:cNvPr id="4100" name="Text Box 5"/>
          <p:cNvSpPr txBox="1">
            <a:spLocks noChangeArrowheads="1"/>
          </p:cNvSpPr>
          <p:nvPr/>
        </p:nvSpPr>
        <p:spPr bwMode="auto">
          <a:xfrm>
            <a:off x="190500" y="5190933"/>
            <a:ext cx="6400799" cy="1477328"/>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David kept moving forward because he had confidence in his God, who allowed him to move on</a:t>
            </a:r>
            <a:endParaRPr lang="en-US" sz="3000" b="1" dirty="0">
              <a:solidFill>
                <a:srgbClr val="00B050"/>
              </a:solidFill>
              <a:latin typeface="Comic Sans MS" pitchFamily="66" charset="0"/>
            </a:endParaRPr>
          </a:p>
        </p:txBody>
      </p:sp>
      <p:pic>
        <p:nvPicPr>
          <p:cNvPr id="69634" name="Picture 2" descr="https://encrypted-tbn3.gstatic.com/images?q=tbn:ANd9GcSk967lZfp-z5hrdjGH7JON2_buV1iJkj__D9xpGc_Vl2Oy6tBv"/>
          <p:cNvPicPr>
            <a:picLocks noChangeAspect="1" noChangeArrowheads="1"/>
          </p:cNvPicPr>
          <p:nvPr/>
        </p:nvPicPr>
        <p:blipFill>
          <a:blip r:embed="rId3" cstate="print"/>
          <a:srcRect/>
          <a:stretch>
            <a:fillRect/>
          </a:stretch>
        </p:blipFill>
        <p:spPr bwMode="auto">
          <a:xfrm>
            <a:off x="6629399" y="5029200"/>
            <a:ext cx="2371725" cy="1700483"/>
          </a:xfrm>
          <a:prstGeom prst="rect">
            <a:avLst/>
          </a:prstGeom>
          <a:noFill/>
        </p:spPr>
      </p:pic>
      <p:pic>
        <p:nvPicPr>
          <p:cNvPr id="69636" name="Picture 4" descr="https://encrypted-tbn1.gstatic.com/images?q=tbn:ANd9GcS3AQ-LeA7eJzkABOf4Q0DW4CAnICseSEg9VvLpAjDpPMKwSCA4"/>
          <p:cNvPicPr>
            <a:picLocks noChangeAspect="1" noChangeArrowheads="1"/>
          </p:cNvPicPr>
          <p:nvPr/>
        </p:nvPicPr>
        <p:blipFill>
          <a:blip r:embed="rId4" cstate="print"/>
          <a:srcRect/>
          <a:stretch>
            <a:fillRect/>
          </a:stretch>
        </p:blipFill>
        <p:spPr bwMode="auto">
          <a:xfrm>
            <a:off x="228600" y="76200"/>
            <a:ext cx="3276600" cy="1709929"/>
          </a:xfrm>
          <a:prstGeom prst="rect">
            <a:avLst/>
          </a:prstGeom>
          <a:noFill/>
        </p:spPr>
      </p:pic>
      <p:sp>
        <p:nvSpPr>
          <p:cNvPr id="7" name="Text Box 5"/>
          <p:cNvSpPr txBox="1">
            <a:spLocks noChangeArrowheads="1"/>
          </p:cNvSpPr>
          <p:nvPr/>
        </p:nvSpPr>
        <p:spPr bwMode="auto">
          <a:xfrm>
            <a:off x="304800" y="152400"/>
            <a:ext cx="1600200"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C000"/>
                </a:solidFill>
                <a:latin typeface="Comic Sans MS" pitchFamily="66" charset="0"/>
              </a:rPr>
              <a:t>Throw in the towel..</a:t>
            </a:r>
            <a:endParaRPr lang="en-US" b="1" dirty="0">
              <a:solidFill>
                <a:srgbClr val="FFC000"/>
              </a:solidFill>
              <a:latin typeface="Comic Sans MS" pitchFamily="66" charset="0"/>
            </a:endParaRPr>
          </a:p>
        </p:txBody>
      </p:sp>
      <p:sp>
        <p:nvSpPr>
          <p:cNvPr id="8" name="Text Box 5"/>
          <p:cNvSpPr txBox="1">
            <a:spLocks noChangeArrowheads="1"/>
          </p:cNvSpPr>
          <p:nvPr/>
        </p:nvSpPr>
        <p:spPr bwMode="auto">
          <a:xfrm>
            <a:off x="1828800" y="1295400"/>
            <a:ext cx="16002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C000"/>
                </a:solidFill>
                <a:latin typeface="Comic Sans MS" pitchFamily="66" charset="0"/>
              </a:rPr>
              <a:t>and quit!</a:t>
            </a:r>
            <a:endParaRPr lang="en-US" b="1"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629400" cy="1143000"/>
          </a:xfrm>
        </p:spPr>
        <p:txBody>
          <a:bodyPr>
            <a:normAutofit fontScale="90000"/>
          </a:bodyPr>
          <a:lstStyle/>
          <a:p>
            <a:pPr eaLnBrk="1" hangingPunct="1"/>
            <a:r>
              <a:rPr lang="en-US" sz="4000" b="1" dirty="0" smtClean="0">
                <a:solidFill>
                  <a:srgbClr val="FF0000"/>
                </a:solidFill>
              </a:rPr>
              <a:t>Godly leaders move on in Faith</a:t>
            </a:r>
          </a:p>
        </p:txBody>
      </p:sp>
      <p:sp>
        <p:nvSpPr>
          <p:cNvPr id="4099" name="Rectangle 3"/>
          <p:cNvSpPr>
            <a:spLocks noGrp="1" noChangeArrowheads="1"/>
          </p:cNvSpPr>
          <p:nvPr>
            <p:ph type="body" idx="1"/>
          </p:nvPr>
        </p:nvSpPr>
        <p:spPr>
          <a:xfrm>
            <a:off x="304800" y="1066800"/>
            <a:ext cx="7924800" cy="4343400"/>
          </a:xfrm>
        </p:spPr>
        <p:txBody>
          <a:bodyPr>
            <a:normAutofit fontScale="85000" lnSpcReduction="20000"/>
          </a:bodyPr>
          <a:lstStyle/>
          <a:p>
            <a:pPr eaLnBrk="1" hangingPunct="1">
              <a:lnSpc>
                <a:spcPct val="90000"/>
              </a:lnSpc>
            </a:pPr>
            <a:r>
              <a:rPr lang="en-US" dirty="0" smtClean="0"/>
              <a:t>David should have been publically                                embarrassed and could have given up</a:t>
            </a:r>
          </a:p>
          <a:p>
            <a:pPr eaLnBrk="1" hangingPunct="1">
              <a:lnSpc>
                <a:spcPct val="90000"/>
              </a:lnSpc>
            </a:pPr>
            <a:r>
              <a:rPr lang="en-US" dirty="0" smtClean="0"/>
              <a:t>David could have become depressed &amp; thought God had given up on him</a:t>
            </a:r>
          </a:p>
          <a:p>
            <a:pPr eaLnBrk="1" hangingPunct="1">
              <a:lnSpc>
                <a:spcPct val="90000"/>
              </a:lnSpc>
            </a:pPr>
            <a:r>
              <a:rPr lang="en-US" dirty="0" smtClean="0"/>
              <a:t>David strengthen himself in his God</a:t>
            </a:r>
          </a:p>
          <a:p>
            <a:pPr eaLnBrk="1" hangingPunct="1">
              <a:lnSpc>
                <a:spcPct val="90000"/>
              </a:lnSpc>
            </a:pPr>
            <a:r>
              <a:rPr lang="en-US" dirty="0" smtClean="0"/>
              <a:t>He moved forward trusting in God’s mercy</a:t>
            </a:r>
          </a:p>
          <a:p>
            <a:pPr eaLnBrk="1" hangingPunct="1">
              <a:lnSpc>
                <a:spcPct val="90000"/>
              </a:lnSpc>
            </a:pPr>
            <a:r>
              <a:rPr lang="en-US" dirty="0" smtClean="0"/>
              <a:t>He didn’t get sidetracked by family failures</a:t>
            </a:r>
          </a:p>
          <a:p>
            <a:pPr eaLnBrk="1" hangingPunct="1">
              <a:lnSpc>
                <a:spcPct val="90000"/>
              </a:lnSpc>
            </a:pPr>
            <a:r>
              <a:rPr lang="en-US" dirty="0" smtClean="0"/>
              <a:t>He had faith in God’s ability to bring good out of bad events</a:t>
            </a:r>
          </a:p>
          <a:p>
            <a:pPr eaLnBrk="1" hangingPunct="1">
              <a:lnSpc>
                <a:spcPct val="90000"/>
              </a:lnSpc>
            </a:pPr>
            <a:r>
              <a:rPr lang="en-US" dirty="0" smtClean="0"/>
              <a:t>He stayed involved in God’s work &amp; made it his life</a:t>
            </a:r>
          </a:p>
          <a:p>
            <a:pPr eaLnBrk="1" hangingPunct="1">
              <a:lnSpc>
                <a:spcPct val="90000"/>
              </a:lnSpc>
            </a:pPr>
            <a:r>
              <a:rPr lang="en-US" dirty="0" smtClean="0"/>
              <a:t>He had a huge impact on the spiritual development of many in his day and for years to come</a:t>
            </a:r>
          </a:p>
          <a:p>
            <a:pPr eaLnBrk="1" hangingPunct="1">
              <a:lnSpc>
                <a:spcPct val="90000"/>
              </a:lnSpc>
            </a:pPr>
            <a:endParaRPr lang="en-US" dirty="0" smtClean="0"/>
          </a:p>
        </p:txBody>
      </p:sp>
      <p:sp>
        <p:nvSpPr>
          <p:cNvPr id="4100" name="Text Box 5"/>
          <p:cNvSpPr txBox="1">
            <a:spLocks noChangeArrowheads="1"/>
          </p:cNvSpPr>
          <p:nvPr/>
        </p:nvSpPr>
        <p:spPr bwMode="auto">
          <a:xfrm>
            <a:off x="457200" y="5334000"/>
            <a:ext cx="8229600" cy="1384995"/>
          </a:xfrm>
          <a:prstGeom prst="rect">
            <a:avLst/>
          </a:prstGeom>
          <a:noFill/>
          <a:ln w="9525">
            <a:noFill/>
            <a:miter lim="800000"/>
            <a:headEnd/>
            <a:tailEnd/>
          </a:ln>
        </p:spPr>
        <p:txBody>
          <a:bodyPr>
            <a:spAutoFit/>
          </a:bodyPr>
          <a:lstStyle/>
          <a:p>
            <a:pPr algn="ctr">
              <a:spcBef>
                <a:spcPct val="50000"/>
              </a:spcBef>
            </a:pPr>
            <a:r>
              <a:rPr lang="en-US" sz="2800" b="1" dirty="0">
                <a:solidFill>
                  <a:srgbClr val="00B050"/>
                </a:solidFill>
                <a:latin typeface="Comic Sans MS" pitchFamily="66" charset="0"/>
              </a:rPr>
              <a:t>A</a:t>
            </a:r>
            <a:r>
              <a:rPr lang="en-US" sz="2800" b="1" dirty="0" smtClean="0">
                <a:solidFill>
                  <a:srgbClr val="00B050"/>
                </a:solidFill>
                <a:latin typeface="Comic Sans MS" pitchFamily="66" charset="0"/>
              </a:rPr>
              <a:t>ll things work together for good to those who love God, to those who are the called according to His purpose. Rom 8:28-29</a:t>
            </a:r>
            <a:endParaRPr lang="en-US" sz="2800" b="1" dirty="0">
              <a:solidFill>
                <a:srgbClr val="00B050"/>
              </a:solidFill>
              <a:latin typeface="Comic Sans MS" pitchFamily="66" charset="0"/>
            </a:endParaRPr>
          </a:p>
        </p:txBody>
      </p:sp>
      <p:pic>
        <p:nvPicPr>
          <p:cNvPr id="90114" name="Picture 2" descr="https://encrypted-tbn2.gstatic.com/images?q=tbn:ANd9GcTEX-Mdg36kzqvxrEk2KU431tWWQ990DtMIPAcYXkYKQDaY2Fe1"/>
          <p:cNvPicPr>
            <a:picLocks noChangeAspect="1" noChangeArrowheads="1"/>
          </p:cNvPicPr>
          <p:nvPr/>
        </p:nvPicPr>
        <p:blipFill>
          <a:blip r:embed="rId3" cstate="print"/>
          <a:srcRect l="3036" t="6818" r="22257" b="4545"/>
          <a:stretch>
            <a:fillRect/>
          </a:stretch>
        </p:blipFill>
        <p:spPr bwMode="auto">
          <a:xfrm>
            <a:off x="6553200" y="152400"/>
            <a:ext cx="2438400" cy="15849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362200"/>
            <a:ext cx="9158514" cy="3733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2743200"/>
            <a:ext cx="7010400" cy="685800"/>
          </a:xfrm>
        </p:spPr>
        <p:txBody>
          <a:bodyPr>
            <a:noAutofit/>
          </a:bodyPr>
          <a:lstStyle/>
          <a:p>
            <a:r>
              <a:rPr lang="en-US" sz="4000" b="1" dirty="0" smtClean="0">
                <a:solidFill>
                  <a:srgbClr val="663300"/>
                </a:solidFill>
              </a:rPr>
              <a:t>Genesis 50:19-21</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3429000"/>
            <a:ext cx="7086600" cy="2286000"/>
          </a:xfrm>
        </p:spPr>
        <p:txBody>
          <a:bodyPr>
            <a:normAutofit fontScale="77500" lnSpcReduction="20000"/>
          </a:bodyPr>
          <a:lstStyle/>
          <a:p>
            <a:pPr marL="0" indent="231775">
              <a:buNone/>
            </a:pPr>
            <a:r>
              <a:rPr lang="en-US" dirty="0" smtClean="0"/>
              <a:t>19 Joseph said to them, "Do not be afraid, for am I in the place of God? 20 But as for you, </a:t>
            </a:r>
            <a:r>
              <a:rPr lang="en-US" b="1" dirty="0" smtClean="0">
                <a:solidFill>
                  <a:srgbClr val="0000CC"/>
                </a:solidFill>
              </a:rPr>
              <a:t>you meant evil against me; but God meant it for good, in order to bring it about as it is this day, to save many people alive. </a:t>
            </a:r>
            <a:r>
              <a:rPr lang="en-US" dirty="0" smtClean="0"/>
              <a:t>21 Now therefore, do not be afraid; I will provide for you and your little ones." And he comforted them and spoke kindly to them. </a:t>
            </a:r>
          </a:p>
        </p:txBody>
      </p:sp>
      <p:sp>
        <p:nvSpPr>
          <p:cNvPr id="6" name="Text Box 5"/>
          <p:cNvSpPr txBox="1">
            <a:spLocks noChangeArrowheads="1"/>
          </p:cNvSpPr>
          <p:nvPr/>
        </p:nvSpPr>
        <p:spPr bwMode="auto">
          <a:xfrm>
            <a:off x="3505200" y="76200"/>
            <a:ext cx="5486400" cy="2323713"/>
          </a:xfrm>
          <a:prstGeom prst="rect">
            <a:avLst/>
          </a:prstGeom>
          <a:noFill/>
          <a:ln w="9525">
            <a:noFill/>
            <a:miter lim="800000"/>
            <a:headEnd/>
            <a:tailEnd/>
          </a:ln>
        </p:spPr>
        <p:txBody>
          <a:bodyPr wrap="square">
            <a:spAutoFit/>
          </a:bodyPr>
          <a:lstStyle/>
          <a:p>
            <a:pPr algn="ctr">
              <a:lnSpc>
                <a:spcPts val="5800"/>
              </a:lnSpc>
            </a:pPr>
            <a:r>
              <a:rPr lang="en-US" sz="5400" b="1" dirty="0" smtClean="0">
                <a:solidFill>
                  <a:srgbClr val="FF0000"/>
                </a:solidFill>
                <a:latin typeface="Comic Sans MS" pitchFamily="66" charset="0"/>
              </a:rPr>
              <a:t>God can bring good out of   our mistakes!</a:t>
            </a:r>
          </a:p>
        </p:txBody>
      </p:sp>
      <p:sp>
        <p:nvSpPr>
          <p:cNvPr id="7" name="Text Box 5"/>
          <p:cNvSpPr txBox="1">
            <a:spLocks noChangeArrowheads="1"/>
          </p:cNvSpPr>
          <p:nvPr/>
        </p:nvSpPr>
        <p:spPr bwMode="auto">
          <a:xfrm>
            <a:off x="1066800" y="590389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 learn from our mistakes and move on trusting in God to work it all out</a:t>
            </a:r>
          </a:p>
        </p:txBody>
      </p:sp>
      <p:pic>
        <p:nvPicPr>
          <p:cNvPr id="79874" name="Picture 2" descr="https://encrypted-tbn3.gstatic.com/images?q=tbn:ANd9GcQVaRtxZ25XL5sKFxGHTcW65qKXJjgqmN6d5F2hx8rXbyX4WS3xXA"/>
          <p:cNvPicPr>
            <a:picLocks noChangeAspect="1" noChangeArrowheads="1"/>
          </p:cNvPicPr>
          <p:nvPr/>
        </p:nvPicPr>
        <p:blipFill>
          <a:blip r:embed="rId4" cstate="print"/>
          <a:srcRect/>
          <a:stretch>
            <a:fillRect/>
          </a:stretch>
        </p:blipFill>
        <p:spPr bwMode="auto">
          <a:xfrm>
            <a:off x="228600" y="152400"/>
            <a:ext cx="2923734" cy="220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SZvrcP8MWAQ/TZnjjSwLZRI/AAAAAAAADfo/J8dKePvMK9Q/s1600/Blank%2Bscr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26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b="1" i="1" dirty="0" smtClean="0">
                <a:solidFill>
                  <a:srgbClr val="663300"/>
                </a:solidFill>
                <a:latin typeface="Times New Roman" panose="02020603050405020304" pitchFamily="18" charset="0"/>
                <a:cs typeface="Times New Roman" panose="02020603050405020304" pitchFamily="18" charset="0"/>
              </a:rPr>
              <a:t>Jesus on Forgiveness….</a:t>
            </a:r>
            <a:endParaRPr lang="en-US" b="1" i="1" dirty="0">
              <a:solidFill>
                <a:srgbClr val="6633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143000"/>
            <a:ext cx="7086600" cy="4983163"/>
          </a:xfrm>
        </p:spPr>
        <p:txBody>
          <a:bodyPr>
            <a:normAutofit lnSpcReduction="10000"/>
          </a:bodyPr>
          <a:lstStyle/>
          <a:p>
            <a:pPr marL="0" indent="0" algn="ctr">
              <a:buNone/>
            </a:pPr>
            <a:r>
              <a:rPr lang="en-US" sz="4000" b="1" dirty="0">
                <a:latin typeface="Papyrus" panose="03070502060502030205" pitchFamily="66" charset="0"/>
              </a:rPr>
              <a:t>F</a:t>
            </a:r>
            <a:r>
              <a:rPr lang="en-US" sz="4000" b="1" dirty="0" smtClean="0">
                <a:latin typeface="Papyrus" panose="03070502060502030205" pitchFamily="66" charset="0"/>
              </a:rPr>
              <a:t>orgive and you shall be forgiven” (</a:t>
            </a:r>
            <a:r>
              <a:rPr lang="en-US" sz="4000" b="1" dirty="0" err="1" smtClean="0">
                <a:latin typeface="Papyrus" panose="03070502060502030205" pitchFamily="66" charset="0"/>
              </a:rPr>
              <a:t>Lk</a:t>
            </a:r>
            <a:r>
              <a:rPr lang="en-US" sz="4000" b="1" dirty="0" smtClean="0">
                <a:latin typeface="Papyrus" panose="03070502060502030205" pitchFamily="66" charset="0"/>
              </a:rPr>
              <a:t> 6:37)</a:t>
            </a:r>
          </a:p>
          <a:p>
            <a:pPr marL="0" indent="0" algn="ctr">
              <a:buNone/>
            </a:pPr>
            <a:endParaRPr lang="en-US" sz="1500" b="1" dirty="0" smtClean="0">
              <a:latin typeface="Papyrus" panose="03070502060502030205" pitchFamily="66" charset="0"/>
            </a:endParaRPr>
          </a:p>
          <a:p>
            <a:pPr marL="0" indent="0" algn="ctr">
              <a:buNone/>
            </a:pPr>
            <a:r>
              <a:rPr lang="en-US" sz="3600" b="1" dirty="0" smtClean="0">
                <a:latin typeface="Papyrus" panose="03070502060502030205" pitchFamily="66" charset="0"/>
              </a:rPr>
              <a:t>"</a:t>
            </a:r>
            <a:r>
              <a:rPr lang="en-US" sz="3600" b="1" dirty="0">
                <a:latin typeface="Papyrus" panose="03070502060502030205" pitchFamily="66" charset="0"/>
              </a:rPr>
              <a:t>For if you forgive men their trespasses, your heavenly Father will also forgive you.  </a:t>
            </a:r>
            <a:r>
              <a:rPr lang="en-US" sz="3600" b="1" dirty="0" smtClean="0">
                <a:latin typeface="Papyrus" panose="03070502060502030205" pitchFamily="66" charset="0"/>
              </a:rPr>
              <a:t>But </a:t>
            </a:r>
            <a:r>
              <a:rPr lang="en-US" sz="3600" b="1" dirty="0">
                <a:latin typeface="Papyrus" panose="03070502060502030205" pitchFamily="66" charset="0"/>
              </a:rPr>
              <a:t>if you do not forgive men their trespasses, neither will your Father forgive your trespasses</a:t>
            </a:r>
            <a:r>
              <a:rPr lang="en-US" sz="3600" b="1" dirty="0" smtClean="0">
                <a:latin typeface="Papyrus" panose="03070502060502030205" pitchFamily="66" charset="0"/>
              </a:rPr>
              <a:t>.</a:t>
            </a:r>
            <a:r>
              <a:rPr lang="en-US" sz="3600" b="1" dirty="0">
                <a:latin typeface="Papyrus" panose="03070502060502030205" pitchFamily="66" charset="0"/>
              </a:rPr>
              <a:t> </a:t>
            </a:r>
            <a:r>
              <a:rPr lang="en-US" sz="3600" b="1" dirty="0" smtClean="0">
                <a:latin typeface="Papyrus" panose="03070502060502030205" pitchFamily="66" charset="0"/>
              </a:rPr>
              <a:t>(Matt 6:14-15)</a:t>
            </a:r>
            <a:endParaRPr lang="en-US" sz="3600" b="1" dirty="0">
              <a:latin typeface="Papyrus" panose="03070502060502030205" pitchFamily="66" charset="0"/>
            </a:endParaRPr>
          </a:p>
          <a:p>
            <a:pPr marL="0" indent="0">
              <a:buNone/>
            </a:pPr>
            <a:endParaRPr lang="en-US" dirty="0"/>
          </a:p>
        </p:txBody>
      </p:sp>
    </p:spTree>
    <p:extLst>
      <p:ext uri="{BB962C8B-B14F-4D97-AF65-F5344CB8AC3E}">
        <p14:creationId xmlns:p14="http://schemas.microsoft.com/office/powerpoint/2010/main" val="35037790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4038600" cy="2133600"/>
          </a:xfrm>
        </p:spPr>
        <p:txBody>
          <a:bodyPr>
            <a:normAutofit fontScale="90000"/>
          </a:bodyPr>
          <a:lstStyle/>
          <a:p>
            <a:pPr eaLnBrk="1" hangingPunct="1">
              <a:lnSpc>
                <a:spcPts val="3900"/>
              </a:lnSpc>
            </a:pPr>
            <a:r>
              <a:rPr lang="en-US" sz="4000" b="1" dirty="0" smtClean="0">
                <a:solidFill>
                  <a:srgbClr val="FF0000"/>
                </a:solidFill>
              </a:rPr>
              <a:t>God is refining      our characters,      re-creating us after the image of His son</a:t>
            </a:r>
          </a:p>
        </p:txBody>
      </p:sp>
      <p:sp>
        <p:nvSpPr>
          <p:cNvPr id="4100" name="Text Box 5"/>
          <p:cNvSpPr txBox="1">
            <a:spLocks noChangeArrowheads="1"/>
          </p:cNvSpPr>
          <p:nvPr/>
        </p:nvSpPr>
        <p:spPr bwMode="auto">
          <a:xfrm>
            <a:off x="304800" y="2057400"/>
            <a:ext cx="3810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omic Sans MS" pitchFamily="66" charset="0"/>
              </a:rPr>
              <a:t>That process can be rather painful &amp; distressing</a:t>
            </a:r>
            <a:endParaRPr lang="en-US" sz="3200" b="1" dirty="0">
              <a:solidFill>
                <a:srgbClr val="7030A0"/>
              </a:solidFill>
              <a:latin typeface="Comic Sans MS" pitchFamily="66" charset="0"/>
            </a:endParaRPr>
          </a:p>
        </p:txBody>
      </p:sp>
      <p:pic>
        <p:nvPicPr>
          <p:cNvPr id="59393" name="Picture 1"/>
          <p:cNvPicPr>
            <a:picLocks noChangeAspect="1" noChangeArrowheads="1"/>
          </p:cNvPicPr>
          <p:nvPr/>
        </p:nvPicPr>
        <p:blipFill>
          <a:blip r:embed="rId3" cstate="print"/>
          <a:srcRect/>
          <a:stretch>
            <a:fillRect/>
          </a:stretch>
        </p:blipFill>
        <p:spPr bwMode="auto">
          <a:xfrm>
            <a:off x="4495800" y="228600"/>
            <a:ext cx="4347347" cy="6284928"/>
          </a:xfrm>
          <a:prstGeom prst="rect">
            <a:avLst/>
          </a:prstGeom>
          <a:noFill/>
          <a:ln w="9525">
            <a:noFill/>
            <a:miter lim="800000"/>
            <a:headEnd/>
            <a:tailEnd/>
          </a:ln>
        </p:spPr>
      </p:pic>
      <p:sp>
        <p:nvSpPr>
          <p:cNvPr id="8" name="Text Box 5"/>
          <p:cNvSpPr txBox="1">
            <a:spLocks noChangeArrowheads="1"/>
          </p:cNvSpPr>
          <p:nvPr/>
        </p:nvSpPr>
        <p:spPr bwMode="auto">
          <a:xfrm>
            <a:off x="228600" y="3657600"/>
            <a:ext cx="4038600" cy="304698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Afterward it yields the peaceable fruit of righteousness to those who have been trained by it (Heb 12:11)</a:t>
            </a:r>
            <a:endParaRPr lang="en-US" sz="3200" b="1" dirty="0">
              <a:solidFill>
                <a:srgbClr val="00B050"/>
              </a:solidFill>
              <a:latin typeface="Comic Sans MS" pitchFamily="66" charset="0"/>
            </a:endParaRPr>
          </a:p>
        </p:txBody>
      </p:sp>
      <p:sp>
        <p:nvSpPr>
          <p:cNvPr id="9" name="Text Box 5"/>
          <p:cNvSpPr txBox="1">
            <a:spLocks noChangeArrowheads="1"/>
          </p:cNvSpPr>
          <p:nvPr/>
        </p:nvSpPr>
        <p:spPr bwMode="auto">
          <a:xfrm>
            <a:off x="4648200" y="152400"/>
            <a:ext cx="4038600" cy="1569660"/>
          </a:xfrm>
          <a:prstGeom prst="rect">
            <a:avLst/>
          </a:prstGeom>
          <a:noFill/>
          <a:ln w="9525">
            <a:noFill/>
            <a:miter lim="800000"/>
            <a:headEnd/>
            <a:tailEnd/>
          </a:ln>
        </p:spPr>
        <p:txBody>
          <a:bodyPr wrap="square">
            <a:spAutoFit/>
          </a:bodyPr>
          <a:lstStyle/>
          <a:p>
            <a:pPr algn="ctr">
              <a:spcBef>
                <a:spcPct val="50000"/>
              </a:spcBef>
            </a:pPr>
            <a:r>
              <a:rPr lang="en-US" sz="4800" dirty="0" smtClean="0">
                <a:solidFill>
                  <a:srgbClr val="FFFF00"/>
                </a:solidFill>
                <a:latin typeface="Times New Roman" pitchFamily="18" charset="0"/>
                <a:cs typeface="Times New Roman" pitchFamily="18" charset="0"/>
              </a:rPr>
              <a:t>You have refined us…</a:t>
            </a:r>
            <a:endParaRPr lang="en-US" sz="4800" dirty="0">
              <a:solidFill>
                <a:srgbClr val="FFFF0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4648200" y="5867400"/>
            <a:ext cx="40386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chemeClr val="bg1">
                    <a:lumMod val="85000"/>
                  </a:schemeClr>
                </a:solidFill>
                <a:latin typeface="Times New Roman" pitchFamily="18" charset="0"/>
                <a:cs typeface="Times New Roman" pitchFamily="18" charset="0"/>
              </a:rPr>
              <a:t>Psalm 66:10</a:t>
            </a:r>
            <a:endParaRPr lang="en-US" sz="3600" dirty="0">
              <a:solidFill>
                <a:schemeClr val="bg1">
                  <a:lumMod val="8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5715000" cy="1447800"/>
          </a:xfrm>
        </p:spPr>
        <p:txBody>
          <a:bodyPr>
            <a:normAutofit/>
          </a:bodyPr>
          <a:lstStyle/>
          <a:p>
            <a:pPr eaLnBrk="1" hangingPunct="1"/>
            <a:r>
              <a:rPr lang="en-US" sz="3400" b="1" dirty="0" smtClean="0">
                <a:solidFill>
                  <a:srgbClr val="FF0000"/>
                </a:solidFill>
              </a:rPr>
              <a:t>Encourage each other to move forward &amp; get involved!</a:t>
            </a:r>
          </a:p>
        </p:txBody>
      </p:sp>
      <p:sp>
        <p:nvSpPr>
          <p:cNvPr id="4099" name="Rectangle 3"/>
          <p:cNvSpPr>
            <a:spLocks noGrp="1" noChangeArrowheads="1"/>
          </p:cNvSpPr>
          <p:nvPr>
            <p:ph type="body" idx="1"/>
          </p:nvPr>
        </p:nvSpPr>
        <p:spPr>
          <a:xfrm>
            <a:off x="381000" y="1371600"/>
            <a:ext cx="7924800" cy="3886200"/>
          </a:xfrm>
        </p:spPr>
        <p:txBody>
          <a:bodyPr/>
          <a:lstStyle/>
          <a:p>
            <a:pPr eaLnBrk="1" hangingPunct="1">
              <a:lnSpc>
                <a:spcPct val="90000"/>
              </a:lnSpc>
            </a:pPr>
            <a:r>
              <a:rPr lang="en-US" dirty="0" smtClean="0"/>
              <a:t>No matter what mistakes we                                   made in the past</a:t>
            </a:r>
          </a:p>
          <a:p>
            <a:pPr eaLnBrk="1" hangingPunct="1">
              <a:lnSpc>
                <a:spcPct val="90000"/>
              </a:lnSpc>
            </a:pPr>
            <a:r>
              <a:rPr lang="en-US" dirty="0" smtClean="0"/>
              <a:t>No matter how bad our family situation</a:t>
            </a:r>
          </a:p>
          <a:p>
            <a:pPr eaLnBrk="1" hangingPunct="1">
              <a:lnSpc>
                <a:spcPct val="90000"/>
              </a:lnSpc>
            </a:pPr>
            <a:r>
              <a:rPr lang="en-US" dirty="0" smtClean="0"/>
              <a:t>No matter how our mistakes may </a:t>
            </a:r>
            <a:r>
              <a:rPr lang="en-US" dirty="0" smtClean="0"/>
              <a:t>                   have </a:t>
            </a:r>
            <a:r>
              <a:rPr lang="en-US" dirty="0" smtClean="0"/>
              <a:t>cost our ecclesias and families</a:t>
            </a:r>
          </a:p>
          <a:p>
            <a:pPr eaLnBrk="1" hangingPunct="1">
              <a:lnSpc>
                <a:spcPct val="90000"/>
              </a:lnSpc>
            </a:pPr>
            <a:r>
              <a:rPr lang="en-US" dirty="0" smtClean="0"/>
              <a:t>God can forgive and move on – </a:t>
            </a:r>
            <a:r>
              <a:rPr lang="en-US" dirty="0" smtClean="0"/>
              <a:t>                      we </a:t>
            </a:r>
            <a:r>
              <a:rPr lang="en-US" dirty="0" smtClean="0"/>
              <a:t>all need to as well!</a:t>
            </a:r>
          </a:p>
        </p:txBody>
      </p:sp>
      <p:sp>
        <p:nvSpPr>
          <p:cNvPr id="4100" name="Text Box 5"/>
          <p:cNvSpPr txBox="1">
            <a:spLocks noChangeArrowheads="1"/>
          </p:cNvSpPr>
          <p:nvPr/>
        </p:nvSpPr>
        <p:spPr bwMode="auto">
          <a:xfrm>
            <a:off x="228600" y="4876800"/>
            <a:ext cx="6324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But I have trusted in Your mercy; My heart shall rejoice in Your salvation. (Ps 13:5)</a:t>
            </a:r>
            <a:endParaRPr lang="en-US" sz="3200" b="1" dirty="0">
              <a:solidFill>
                <a:srgbClr val="00B050"/>
              </a:solidFill>
              <a:latin typeface="Comic Sans MS" pitchFamily="66" charset="0"/>
            </a:endParaRPr>
          </a:p>
        </p:txBody>
      </p:sp>
      <p:pic>
        <p:nvPicPr>
          <p:cNvPr id="69634" name="Picture 2" descr="https://encrypted-tbn1.gstatic.com/images?q=tbn:ANd9GcR21N6BN0rWw3S6Wed3jpjByoQzqEYrnibqxs7aAfa-6sQWuv-J"/>
          <p:cNvPicPr>
            <a:picLocks noChangeAspect="1" noChangeArrowheads="1"/>
          </p:cNvPicPr>
          <p:nvPr/>
        </p:nvPicPr>
        <p:blipFill>
          <a:blip r:embed="rId3" cstate="print"/>
          <a:srcRect/>
          <a:stretch>
            <a:fillRect/>
          </a:stretch>
        </p:blipFill>
        <p:spPr bwMode="auto">
          <a:xfrm>
            <a:off x="6096000" y="152399"/>
            <a:ext cx="2857500" cy="2248525"/>
          </a:xfrm>
          <a:prstGeom prst="rect">
            <a:avLst/>
          </a:prstGeom>
          <a:noFill/>
        </p:spPr>
      </p:pic>
      <p:pic>
        <p:nvPicPr>
          <p:cNvPr id="75778" name="Picture 2" descr="https://encrypted-tbn1.gstatic.com/images?q=tbn:ANd9GcQEG82oMdgVZgCHtgNsAyPL32TKue2TE95d4sBGSrzBDCoeuI_N"/>
          <p:cNvPicPr>
            <a:picLocks noChangeAspect="1" noChangeArrowheads="1"/>
          </p:cNvPicPr>
          <p:nvPr/>
        </p:nvPicPr>
        <p:blipFill>
          <a:blip r:embed="rId4" cstate="print"/>
          <a:srcRect/>
          <a:stretch>
            <a:fillRect/>
          </a:stretch>
        </p:blipFill>
        <p:spPr bwMode="auto">
          <a:xfrm>
            <a:off x="6477000" y="4648200"/>
            <a:ext cx="2466975" cy="1847851"/>
          </a:xfrm>
          <a:prstGeom prst="rect">
            <a:avLst/>
          </a:prstGeom>
          <a:noFill/>
        </p:spPr>
      </p:pic>
      <p:pic>
        <p:nvPicPr>
          <p:cNvPr id="75780" name="Picture 4" descr="https://encrypted-tbn1.gstatic.com/images?q=tbn:ANd9GcR4_v9J4keJt5dZHbpFqlOcVPyJtNbtcIi7rb3Zt5EWJ098ZPkI"/>
          <p:cNvPicPr>
            <a:picLocks noChangeAspect="1" noChangeArrowheads="1"/>
          </p:cNvPicPr>
          <p:nvPr/>
        </p:nvPicPr>
        <p:blipFill>
          <a:blip r:embed="rId5" cstate="print"/>
          <a:srcRect/>
          <a:stretch>
            <a:fillRect/>
          </a:stretch>
        </p:blipFill>
        <p:spPr bwMode="auto">
          <a:xfrm flipH="1">
            <a:off x="7089555" y="2824473"/>
            <a:ext cx="1368645" cy="16713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609600"/>
            <a:ext cx="7010400" cy="914400"/>
          </a:xfrm>
        </p:spPr>
        <p:txBody>
          <a:bodyPr>
            <a:noAutofit/>
          </a:bodyPr>
          <a:lstStyle/>
          <a:p>
            <a:r>
              <a:rPr lang="en-US" sz="4800" b="1" dirty="0" smtClean="0">
                <a:solidFill>
                  <a:srgbClr val="663300"/>
                </a:solidFill>
              </a:rPr>
              <a:t>Psalm 51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572000"/>
          </a:xfrm>
        </p:spPr>
        <p:txBody>
          <a:bodyPr>
            <a:normAutofit fontScale="55000" lnSpcReduction="20000"/>
          </a:bodyPr>
          <a:lstStyle/>
          <a:p>
            <a:pPr marL="0" indent="231775">
              <a:buNone/>
            </a:pPr>
            <a:r>
              <a:rPr lang="en-US" dirty="0" smtClean="0"/>
              <a:t>1 </a:t>
            </a:r>
            <a:r>
              <a:rPr lang="en-US" b="1" dirty="0" smtClean="0">
                <a:solidFill>
                  <a:srgbClr val="0000CC"/>
                </a:solidFill>
              </a:rPr>
              <a:t>Have mercy upon me, O God, </a:t>
            </a:r>
            <a:r>
              <a:rPr lang="en-US" dirty="0" smtClean="0"/>
              <a:t>According to Your loving kindness; According to </a:t>
            </a:r>
            <a:r>
              <a:rPr lang="en-US" b="1" dirty="0" smtClean="0">
                <a:solidFill>
                  <a:srgbClr val="0000CC"/>
                </a:solidFill>
              </a:rPr>
              <a:t>the multitude of Your tender mercies, </a:t>
            </a:r>
            <a:r>
              <a:rPr lang="en-US" dirty="0" smtClean="0"/>
              <a:t>Blot out my transgressions. 2 Wash me thoroughly from my iniquity, And cleanse me from my sin. </a:t>
            </a:r>
          </a:p>
          <a:p>
            <a:pPr marL="0" indent="231775">
              <a:buNone/>
            </a:pPr>
            <a:r>
              <a:rPr lang="en-US" dirty="0" smtClean="0"/>
              <a:t>3 </a:t>
            </a:r>
            <a:r>
              <a:rPr lang="en-US" b="1" dirty="0" smtClean="0">
                <a:solidFill>
                  <a:srgbClr val="0000CC"/>
                </a:solidFill>
              </a:rPr>
              <a:t>For I acknowledge my transgressions</a:t>
            </a:r>
            <a:r>
              <a:rPr lang="en-US" dirty="0" smtClean="0">
                <a:solidFill>
                  <a:srgbClr val="0000CC"/>
                </a:solidFill>
              </a:rPr>
              <a:t>, </a:t>
            </a:r>
            <a:r>
              <a:rPr lang="en-US" dirty="0" smtClean="0"/>
              <a:t>And my sin is always before me. 4 </a:t>
            </a:r>
            <a:r>
              <a:rPr lang="en-US" b="1" dirty="0" smtClean="0">
                <a:solidFill>
                  <a:srgbClr val="0000CC"/>
                </a:solidFill>
              </a:rPr>
              <a:t>Against You, You only, have I sinned</a:t>
            </a:r>
            <a:r>
              <a:rPr lang="en-US" dirty="0" smtClean="0"/>
              <a:t>, And done this evil in Your sight — That You may be found just when You speak, And blameless when You judge. </a:t>
            </a:r>
          </a:p>
          <a:p>
            <a:pPr marL="0" indent="231775">
              <a:buNone/>
            </a:pPr>
            <a:r>
              <a:rPr lang="en-US" dirty="0" smtClean="0"/>
              <a:t>5 Behold, I was brought forth in iniquity, And in sin my mother conceived me. 6 Behold, You desire truth in the inward parts, And in the hidden part You will make me to know wisdom. </a:t>
            </a:r>
          </a:p>
          <a:p>
            <a:pPr marL="0" indent="231775">
              <a:buNone/>
            </a:pPr>
            <a:r>
              <a:rPr lang="en-US" dirty="0" smtClean="0"/>
              <a:t>7 </a:t>
            </a:r>
            <a:r>
              <a:rPr lang="en-US" b="1" dirty="0" smtClean="0">
                <a:solidFill>
                  <a:srgbClr val="0000CC"/>
                </a:solidFill>
              </a:rPr>
              <a:t>Purge me with hyssop, and I shall be clean; Wash me</a:t>
            </a:r>
            <a:r>
              <a:rPr lang="en-US" dirty="0" smtClean="0"/>
              <a:t>, and I shall be whiter than snow. 8 Make me hear joy and gladness, That the bones You have broken may rejoice. 9 Hide Your face from my sins, And blot out all my iniquities. </a:t>
            </a:r>
          </a:p>
          <a:p>
            <a:pPr marL="0" indent="231775">
              <a:buNone/>
            </a:pPr>
            <a:r>
              <a:rPr lang="en-US" dirty="0" smtClean="0"/>
              <a:t>10 </a:t>
            </a:r>
            <a:r>
              <a:rPr lang="en-US" b="1" dirty="0" smtClean="0">
                <a:solidFill>
                  <a:srgbClr val="0000CC"/>
                </a:solidFill>
              </a:rPr>
              <a:t>Create in me a clean heart, </a:t>
            </a:r>
            <a:r>
              <a:rPr lang="en-US" dirty="0" smtClean="0"/>
              <a:t>O God, And renew a steadfast spirit within me. 11 Do not cast me away from Your presence, And </a:t>
            </a:r>
            <a:r>
              <a:rPr lang="en-US" b="1" dirty="0" smtClean="0">
                <a:solidFill>
                  <a:srgbClr val="0000CC"/>
                </a:solidFill>
              </a:rPr>
              <a:t>do not take Your Holy Spirit from me. </a:t>
            </a:r>
          </a:p>
        </p:txBody>
      </p:sp>
      <p:sp>
        <p:nvSpPr>
          <p:cNvPr id="6" name="Text Box 5"/>
          <p:cNvSpPr txBox="1">
            <a:spLocks noChangeArrowheads="1"/>
          </p:cNvSpPr>
          <p:nvPr/>
        </p:nvSpPr>
        <p:spPr bwMode="auto">
          <a:xfrm>
            <a:off x="1066800" y="1000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How </a:t>
            </a:r>
            <a:r>
              <a:rPr lang="en-US" sz="2800" b="1" smtClean="0">
                <a:solidFill>
                  <a:srgbClr val="FF0000"/>
                </a:solidFill>
                <a:latin typeface="Comic Sans MS" pitchFamily="66" charset="0"/>
              </a:rPr>
              <a:t>David moved </a:t>
            </a:r>
            <a:r>
              <a:rPr lang="en-US" sz="2800" b="1" dirty="0" smtClean="0">
                <a:solidFill>
                  <a:srgbClr val="FF0000"/>
                </a:solidFill>
                <a:latin typeface="Comic Sans MS" pitchFamily="66" charset="0"/>
              </a:rPr>
              <a:t>on… Prayer</a:t>
            </a:r>
          </a:p>
        </p:txBody>
      </p:sp>
      <p:sp>
        <p:nvSpPr>
          <p:cNvPr id="7" name="Text Box 5"/>
          <p:cNvSpPr txBox="1">
            <a:spLocks noChangeArrowheads="1"/>
          </p:cNvSpPr>
          <p:nvPr/>
        </p:nvSpPr>
        <p:spPr bwMode="auto">
          <a:xfrm>
            <a:off x="685800" y="6096000"/>
            <a:ext cx="8001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Confessed his sin &amp; appealed to God’s mercy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Psalm 51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12 Restore to me the joy of Your salvation, And uphold me by Your generous Spirit. 13 </a:t>
            </a:r>
            <a:r>
              <a:rPr lang="en-US" b="1" dirty="0" smtClean="0">
                <a:solidFill>
                  <a:srgbClr val="0000CC"/>
                </a:solidFill>
              </a:rPr>
              <a:t>Then I will teach transgressors Your ways, And sinners shall be converted to You. </a:t>
            </a:r>
          </a:p>
          <a:p>
            <a:pPr marL="0" indent="231775">
              <a:buNone/>
            </a:pPr>
            <a:r>
              <a:rPr lang="en-US" dirty="0" smtClean="0"/>
              <a:t>14 Deliver me from the guilt of bloodshed, O God, The God of my salvation, And my tongue shall sing aloud of Your righteousness. 15 O Lord, open my lips, </a:t>
            </a:r>
            <a:r>
              <a:rPr lang="en-US" b="1" dirty="0" smtClean="0">
                <a:solidFill>
                  <a:srgbClr val="0000CC"/>
                </a:solidFill>
              </a:rPr>
              <a:t>And my mouth shall show forth Your praise. </a:t>
            </a:r>
            <a:r>
              <a:rPr lang="en-US" dirty="0" smtClean="0"/>
              <a:t>16 For You do not desire sacrifice, or else I would give it; You do not delight in burnt offering.      17 </a:t>
            </a:r>
            <a:r>
              <a:rPr lang="en-US" b="1" dirty="0" smtClean="0">
                <a:solidFill>
                  <a:srgbClr val="0000CC"/>
                </a:solidFill>
              </a:rPr>
              <a:t>The sacrifices of God are a broken spirit, A broken and a contrite heart </a:t>
            </a:r>
            <a:r>
              <a:rPr lang="en-US" dirty="0" smtClean="0"/>
              <a:t>— These, O God, You will not despise. </a:t>
            </a:r>
          </a:p>
          <a:p>
            <a:pPr marL="0" indent="231775">
              <a:buNone/>
            </a:pPr>
            <a:r>
              <a:rPr lang="en-US" dirty="0" smtClean="0"/>
              <a:t>18 Do good in Your good pleasure to Zion; Build the walls of Jerusalem. 19 Then You shall be pleased with the sacrifices of righteousness, With burnt offering and whole burnt offering; Then they shall offer bulls on Your altar.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How David Moved on</a:t>
            </a:r>
          </a:p>
        </p:txBody>
      </p:sp>
      <p:sp>
        <p:nvSpPr>
          <p:cNvPr id="7" name="Text Box 5"/>
          <p:cNvSpPr txBox="1">
            <a:spLocks noChangeArrowheads="1"/>
          </p:cNvSpPr>
          <p:nvPr/>
        </p:nvSpPr>
        <p:spPr bwMode="auto">
          <a:xfrm>
            <a:off x="1295400" y="5791200"/>
            <a:ext cx="6019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Committed to tell others about God’s ways &amp; His mercy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2.bp.blogspot.com/-1RolrgTo8Cc/T4hpMD0Tu5I/AAAAAAAAAas/NezzTW1Dteg/s1600/preparation_mousetrap.jpg"/>
          <p:cNvPicPr>
            <a:picLocks noChangeAspect="1" noChangeArrowheads="1"/>
          </p:cNvPicPr>
          <p:nvPr/>
        </p:nvPicPr>
        <p:blipFill>
          <a:blip r:embed="rId2" cstate="print"/>
          <a:srcRect/>
          <a:stretch>
            <a:fillRect/>
          </a:stretch>
        </p:blipFill>
        <p:spPr bwMode="auto">
          <a:xfrm>
            <a:off x="0" y="0"/>
            <a:ext cx="9144000" cy="7315200"/>
          </a:xfrm>
          <a:prstGeom prst="rect">
            <a:avLst/>
          </a:prstGeom>
          <a:noFill/>
        </p:spPr>
      </p:pic>
      <p:sp>
        <p:nvSpPr>
          <p:cNvPr id="2" name="Title 1"/>
          <p:cNvSpPr>
            <a:spLocks noGrp="1"/>
          </p:cNvSpPr>
          <p:nvPr>
            <p:ph type="title"/>
          </p:nvPr>
        </p:nvSpPr>
        <p:spPr>
          <a:xfrm>
            <a:off x="2590800" y="1143000"/>
            <a:ext cx="4876800" cy="1600200"/>
          </a:xfrm>
        </p:spPr>
        <p:txBody>
          <a:bodyPr>
            <a:normAutofit fontScale="90000"/>
          </a:bodyPr>
          <a:lstStyle/>
          <a:p>
            <a:r>
              <a:rPr lang="en-US" b="1" dirty="0" smtClean="0">
                <a:solidFill>
                  <a:srgbClr val="C00000"/>
                </a:solidFill>
                <a:latin typeface="Comic Sans MS" pitchFamily="66" charset="0"/>
              </a:rPr>
              <a:t>David prepared for the future of God’s ecclesia…</a:t>
            </a:r>
            <a:endParaRPr lang="en-US" b="1" dirty="0">
              <a:solidFill>
                <a:srgbClr val="C00000"/>
              </a:solidFill>
              <a:latin typeface="Comic Sans MS" pitchFamily="66" charset="0"/>
            </a:endParaRPr>
          </a:p>
        </p:txBody>
      </p:sp>
      <p:sp>
        <p:nvSpPr>
          <p:cNvPr id="5" name="Rectangle 4"/>
          <p:cNvSpPr/>
          <p:nvPr/>
        </p:nvSpPr>
        <p:spPr>
          <a:xfrm>
            <a:off x="1143000" y="6400800"/>
            <a:ext cx="6324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981200" y="3733800"/>
            <a:ext cx="4419600" cy="16002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996633"/>
                </a:solidFill>
                <a:effectLst/>
                <a:uLnTx/>
                <a:uFillTx/>
                <a:latin typeface="Comic Sans MS" pitchFamily="66" charset="0"/>
                <a:ea typeface="+mj-ea"/>
                <a:cs typeface="+mj-cs"/>
              </a:rPr>
              <a:t>And then trusted</a:t>
            </a:r>
            <a:r>
              <a:rPr kumimoji="0" lang="en-US" sz="4400" b="1" i="0" u="none" strike="noStrike" kern="1200" cap="none" spc="0" normalizeH="0" noProof="0" dirty="0" smtClean="0">
                <a:ln>
                  <a:noFill/>
                </a:ln>
                <a:solidFill>
                  <a:srgbClr val="996633"/>
                </a:solidFill>
                <a:effectLst/>
                <a:uLnTx/>
                <a:uFillTx/>
                <a:latin typeface="Comic Sans MS" pitchFamily="66" charset="0"/>
                <a:ea typeface="+mj-ea"/>
                <a:cs typeface="+mj-cs"/>
              </a:rPr>
              <a:t> God to make it happen</a:t>
            </a:r>
            <a:endParaRPr kumimoji="0" lang="en-US" sz="4400" b="1" i="0" u="none" strike="noStrike" kern="1200" cap="none" spc="0" normalizeH="0" baseline="0" noProof="0" dirty="0">
              <a:ln>
                <a:noFill/>
              </a:ln>
              <a:solidFill>
                <a:srgbClr val="996633"/>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1 Chronicles 22:1-5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1 Then David said, "This is the house of the Lord God, and this is the altar of burnt offering for Israel." 2 So David commanded to gather the aliens who were in the land of Israel; and he appointed masons to cut hewn stones to build the house of God. 3 And David prepared iron in abundance for the nails of the doors of the gates and for the joints, and bronze in abundance beyond measure, 4 and cedar trees in abundance; for the </a:t>
            </a:r>
            <a:r>
              <a:rPr lang="en-US" dirty="0" err="1" smtClean="0"/>
              <a:t>Sidonians</a:t>
            </a:r>
            <a:r>
              <a:rPr lang="en-US" dirty="0" smtClean="0"/>
              <a:t> and those from </a:t>
            </a:r>
            <a:r>
              <a:rPr lang="en-US" dirty="0" err="1" smtClean="0"/>
              <a:t>Tyre</a:t>
            </a:r>
            <a:r>
              <a:rPr lang="en-US" dirty="0" smtClean="0"/>
              <a:t> brought much cedar wood to David. </a:t>
            </a:r>
          </a:p>
          <a:p>
            <a:pPr marL="0" indent="231775">
              <a:buNone/>
            </a:pPr>
            <a:r>
              <a:rPr lang="en-US" dirty="0" smtClean="0"/>
              <a:t>5 Now David said, "Solomon my son is young and inexperienced, and the house to be built for the Lord must be exceedingly magnificent, famous and glorious throughout all countries. I will now make preparation for it." </a:t>
            </a:r>
            <a:r>
              <a:rPr lang="en-US" b="1" dirty="0" smtClean="0">
                <a:solidFill>
                  <a:srgbClr val="0000CC"/>
                </a:solidFill>
              </a:rPr>
              <a:t>So David made abundant preparations before his death.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prepared for the Temple</a:t>
            </a:r>
          </a:p>
        </p:txBody>
      </p:sp>
      <p:sp>
        <p:nvSpPr>
          <p:cNvPr id="7" name="Text Box 5"/>
          <p:cNvSpPr txBox="1">
            <a:spLocks noChangeArrowheads="1"/>
          </p:cNvSpPr>
          <p:nvPr/>
        </p:nvSpPr>
        <p:spPr bwMode="auto">
          <a:xfrm>
            <a:off x="1066800" y="57912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passed on the supplies, organization and his enthusiasm!</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14400"/>
            <a:ext cx="7010400" cy="914400"/>
          </a:xfrm>
        </p:spPr>
        <p:txBody>
          <a:bodyPr>
            <a:noAutofit/>
          </a:bodyPr>
          <a:lstStyle/>
          <a:p>
            <a:r>
              <a:rPr lang="en-US" sz="4800" b="1" dirty="0" smtClean="0">
                <a:solidFill>
                  <a:srgbClr val="663300"/>
                </a:solidFill>
              </a:rPr>
              <a:t>1 Chronicles 22:11-14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52600"/>
            <a:ext cx="7086600" cy="3962400"/>
          </a:xfrm>
        </p:spPr>
        <p:txBody>
          <a:bodyPr>
            <a:normAutofit fontScale="85000" lnSpcReduction="10000"/>
          </a:bodyPr>
          <a:lstStyle/>
          <a:p>
            <a:pPr marL="0" indent="231775">
              <a:buNone/>
            </a:pPr>
            <a:r>
              <a:rPr lang="en-US" dirty="0" smtClean="0"/>
              <a:t>11 Now, my son, may the Lord be with you; and may you prosper, and build the house of the Lord your God, as He has said to you. 12 Only </a:t>
            </a:r>
            <a:r>
              <a:rPr lang="en-US" b="1" dirty="0" smtClean="0">
                <a:solidFill>
                  <a:srgbClr val="0000CC"/>
                </a:solidFill>
              </a:rPr>
              <a:t>may the Lord give you wisdom and understanding</a:t>
            </a:r>
            <a:r>
              <a:rPr lang="en-US" dirty="0" smtClean="0"/>
              <a:t>, and give you charge concerning Israel, </a:t>
            </a:r>
            <a:r>
              <a:rPr lang="en-US" b="1" dirty="0" smtClean="0">
                <a:solidFill>
                  <a:srgbClr val="0000CC"/>
                </a:solidFill>
              </a:rPr>
              <a:t>that you may keep the law of the Lord your God. </a:t>
            </a:r>
            <a:r>
              <a:rPr lang="en-US" dirty="0" smtClean="0"/>
              <a:t>13 Then you will prosper, if you take care to fulfill the statutes and judgments with which the Lord charged Moses concerning Israel. </a:t>
            </a:r>
            <a:r>
              <a:rPr lang="en-US" b="1" dirty="0" smtClean="0">
                <a:solidFill>
                  <a:srgbClr val="7030A0"/>
                </a:solidFill>
              </a:rPr>
              <a:t>Be strong and of good courage; do not fear nor be dismayed.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prayed for Solomon’s success</a:t>
            </a:r>
          </a:p>
        </p:txBody>
      </p:sp>
      <p:sp>
        <p:nvSpPr>
          <p:cNvPr id="7" name="Text Box 5"/>
          <p:cNvSpPr txBox="1">
            <a:spLocks noChangeArrowheads="1"/>
          </p:cNvSpPr>
          <p:nvPr/>
        </p:nvSpPr>
        <p:spPr bwMode="auto">
          <a:xfrm>
            <a:off x="533400" y="5867400"/>
            <a:ext cx="8153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David was confident that God could help Solomon succeed as long as Solomon would remain faithful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14400" y="838200"/>
            <a:ext cx="7010400" cy="914400"/>
          </a:xfrm>
        </p:spPr>
        <p:txBody>
          <a:bodyPr>
            <a:noAutofit/>
          </a:bodyPr>
          <a:lstStyle/>
          <a:p>
            <a:r>
              <a:rPr lang="en-US" sz="4800" b="1" dirty="0" smtClean="0">
                <a:solidFill>
                  <a:srgbClr val="663300"/>
                </a:solidFill>
              </a:rPr>
              <a:t>1 Chron 22:17-19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r>
              <a:rPr lang="en-US" dirty="0" smtClean="0"/>
              <a:t>17 David also </a:t>
            </a:r>
            <a:r>
              <a:rPr lang="en-US" b="1" dirty="0" smtClean="0">
                <a:solidFill>
                  <a:srgbClr val="0000CC"/>
                </a:solidFill>
              </a:rPr>
              <a:t>commanded all the leaders of Israel to help Solomon his son</a:t>
            </a:r>
            <a:r>
              <a:rPr lang="en-US" dirty="0" smtClean="0"/>
              <a:t>, saying,  </a:t>
            </a:r>
            <a:r>
              <a:rPr lang="en-US" b="1" dirty="0" smtClean="0">
                <a:solidFill>
                  <a:srgbClr val="7030A0"/>
                </a:solidFill>
              </a:rPr>
              <a:t>18 "Is not the Lord your God with you? And has He not given you rest on every side? </a:t>
            </a:r>
            <a:r>
              <a:rPr lang="en-US" dirty="0" smtClean="0"/>
              <a:t>For He has given the inhabitants of the land into my hand, and the land is subdued before the Lord and before His people. 19 </a:t>
            </a:r>
            <a:r>
              <a:rPr lang="en-US" b="1" dirty="0" smtClean="0">
                <a:solidFill>
                  <a:srgbClr val="7030A0"/>
                </a:solidFill>
              </a:rPr>
              <a:t>Now set your heart and your soul to seek the Lord your God. </a:t>
            </a:r>
            <a:r>
              <a:rPr lang="en-US" dirty="0" smtClean="0"/>
              <a:t>Therefore arise and build the sanctuary of the Lord God, to bring the ark of the covenant of the Lord and the holy articles of God into the house that is to be built for the name of the Lord.“ </a:t>
            </a:r>
          </a:p>
        </p:txBody>
      </p:sp>
      <p:sp>
        <p:nvSpPr>
          <p:cNvPr id="6" name="Text Box 5"/>
          <p:cNvSpPr txBox="1">
            <a:spLocks noChangeArrowheads="1"/>
          </p:cNvSpPr>
          <p:nvPr/>
        </p:nvSpPr>
        <p:spPr bwMode="auto">
          <a:xfrm>
            <a:off x="838200" y="152400"/>
            <a:ext cx="74676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 commanded leaders to help Solomon</a:t>
            </a:r>
          </a:p>
        </p:txBody>
      </p:sp>
      <p:sp>
        <p:nvSpPr>
          <p:cNvPr id="7" name="Text Box 5"/>
          <p:cNvSpPr txBox="1">
            <a:spLocks noChangeArrowheads="1"/>
          </p:cNvSpPr>
          <p:nvPr/>
        </p:nvSpPr>
        <p:spPr bwMode="auto">
          <a:xfrm>
            <a:off x="1143000" y="57912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 reminded them about all that God had already done for them</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33400"/>
            <a:ext cx="7010400" cy="914400"/>
          </a:xfrm>
        </p:spPr>
        <p:txBody>
          <a:bodyPr>
            <a:noAutofit/>
          </a:bodyPr>
          <a:lstStyle/>
          <a:p>
            <a:r>
              <a:rPr lang="en-US" sz="4800" b="1" dirty="0" smtClean="0">
                <a:solidFill>
                  <a:srgbClr val="663300"/>
                </a:solidFill>
              </a:rPr>
              <a:t>1 Chronicles 23:25-32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95400"/>
            <a:ext cx="7086600" cy="4724400"/>
          </a:xfrm>
        </p:spPr>
        <p:txBody>
          <a:bodyPr>
            <a:normAutofit fontScale="70000" lnSpcReduction="20000"/>
          </a:bodyPr>
          <a:lstStyle/>
          <a:p>
            <a:pPr marL="0" indent="231775">
              <a:buNone/>
            </a:pPr>
            <a:r>
              <a:rPr lang="en-US" dirty="0" smtClean="0"/>
              <a:t>25 For David said, "The Lord God of Israel has given rest to His people, that they may dwell in Jerusalem forever"; 26 and also to the Levites, "They shall no longer carry the tabernacle, or any of the articles for its service." 27 For </a:t>
            </a:r>
            <a:r>
              <a:rPr lang="en-US" b="1" dirty="0" smtClean="0">
                <a:solidFill>
                  <a:srgbClr val="0000CC"/>
                </a:solidFill>
              </a:rPr>
              <a:t>by the last words of David the Levites were numbered from twenty years old and above</a:t>
            </a:r>
            <a:r>
              <a:rPr lang="en-US" dirty="0" smtClean="0"/>
              <a:t>; 28 because their duty was to help the sons of Aaron in the service of the house of the Lord, in the courts and in the chambers, in the purifying of all holy things and the work of the service of the house of God, </a:t>
            </a:r>
          </a:p>
          <a:p>
            <a:pPr marL="0" indent="231775">
              <a:buNone/>
            </a:pPr>
            <a:endParaRPr lang="en-US" sz="600" dirty="0" smtClean="0"/>
          </a:p>
          <a:p>
            <a:pPr marL="0" indent="231775">
              <a:buNone/>
            </a:pPr>
            <a:r>
              <a:rPr lang="en-US" dirty="0" smtClean="0"/>
              <a:t>32 and that they should attend to the needs of the tabernacle of meeting, the needs of the holy place, and the needs of the sons of Aaron their brethren in the work of the house of the Lord. </a:t>
            </a:r>
          </a:p>
          <a:p>
            <a:pPr marL="0" indent="231775">
              <a:buNone/>
            </a:pPr>
            <a:endParaRPr lang="en-US" sz="1300" dirty="0" smtClean="0"/>
          </a:p>
          <a:p>
            <a:pPr marL="633413" indent="166688">
              <a:buNone/>
            </a:pPr>
            <a:r>
              <a:rPr lang="en-US" b="1" dirty="0" smtClean="0">
                <a:solidFill>
                  <a:srgbClr val="7030A0"/>
                </a:solidFill>
              </a:rPr>
              <a:t>Was 30-50 years old (Num 4:46-47) to carry                      and 25-50 years old </a:t>
            </a:r>
            <a:r>
              <a:rPr lang="en-US" b="1" smtClean="0">
                <a:solidFill>
                  <a:srgbClr val="7030A0"/>
                </a:solidFill>
              </a:rPr>
              <a:t>for daily service </a:t>
            </a:r>
            <a:r>
              <a:rPr lang="en-US" b="1" dirty="0" smtClean="0">
                <a:solidFill>
                  <a:srgbClr val="7030A0"/>
                </a:solidFill>
              </a:rPr>
              <a:t>(Num 8:24)</a:t>
            </a:r>
          </a:p>
        </p:txBody>
      </p:sp>
      <p:sp>
        <p:nvSpPr>
          <p:cNvPr id="6" name="Text Box 5"/>
          <p:cNvSpPr txBox="1">
            <a:spLocks noChangeArrowheads="1"/>
          </p:cNvSpPr>
          <p:nvPr/>
        </p:nvSpPr>
        <p:spPr bwMode="auto">
          <a:xfrm>
            <a:off x="12954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Lowered the starting age of Levites</a:t>
            </a:r>
          </a:p>
        </p:txBody>
      </p:sp>
      <p:sp>
        <p:nvSpPr>
          <p:cNvPr id="7" name="Text Box 5"/>
          <p:cNvSpPr txBox="1">
            <a:spLocks noChangeArrowheads="1"/>
          </p:cNvSpPr>
          <p:nvPr/>
        </p:nvSpPr>
        <p:spPr bwMode="auto">
          <a:xfrm>
            <a:off x="838200" y="6172200"/>
            <a:ext cx="7467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wanted the young people involved!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85800"/>
            <a:ext cx="9158514" cy="5410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1143000"/>
            <a:ext cx="7010400" cy="914400"/>
          </a:xfrm>
        </p:spPr>
        <p:txBody>
          <a:bodyPr>
            <a:noAutofit/>
          </a:bodyPr>
          <a:lstStyle/>
          <a:p>
            <a:r>
              <a:rPr lang="en-US" sz="4800" b="1" dirty="0" smtClean="0">
                <a:solidFill>
                  <a:srgbClr val="663300"/>
                </a:solidFill>
              </a:rPr>
              <a:t>1 Chronicles 28:8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905000"/>
            <a:ext cx="7086600" cy="3810000"/>
          </a:xfrm>
        </p:spPr>
        <p:txBody>
          <a:bodyPr>
            <a:normAutofit/>
          </a:bodyPr>
          <a:lstStyle/>
          <a:p>
            <a:pPr marL="0" indent="231775">
              <a:buNone/>
            </a:pPr>
            <a:r>
              <a:rPr lang="en-US" dirty="0" smtClean="0"/>
              <a:t>Now therefore, in the sight of all Israel, the assembly of the Lord, and in the hearing of our God, </a:t>
            </a:r>
            <a:r>
              <a:rPr lang="en-US" b="1" dirty="0" smtClean="0">
                <a:solidFill>
                  <a:srgbClr val="0000CC"/>
                </a:solidFill>
              </a:rPr>
              <a:t>be careful to seek out all the commandments </a:t>
            </a:r>
            <a:r>
              <a:rPr lang="en-US" dirty="0" smtClean="0"/>
              <a:t>of the Lord your God, that you may possess this good land, and </a:t>
            </a:r>
            <a:r>
              <a:rPr lang="en-US" b="1" dirty="0" smtClean="0">
                <a:solidFill>
                  <a:srgbClr val="0000CC"/>
                </a:solidFill>
              </a:rPr>
              <a:t>leave it as an inheritance for your children after you forever. </a:t>
            </a:r>
          </a:p>
        </p:txBody>
      </p:sp>
      <p:sp>
        <p:nvSpPr>
          <p:cNvPr id="6" name="Text Box 5"/>
          <p:cNvSpPr txBox="1">
            <a:spLocks noChangeArrowheads="1"/>
          </p:cNvSpPr>
          <p:nvPr/>
        </p:nvSpPr>
        <p:spPr bwMode="auto">
          <a:xfrm>
            <a:off x="1066800" y="152400"/>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 knew the connection between keeping God’s commandments &amp; leaving an inheritance</a:t>
            </a:r>
          </a:p>
        </p:txBody>
      </p:sp>
      <p:sp>
        <p:nvSpPr>
          <p:cNvPr id="7" name="Text Box 5"/>
          <p:cNvSpPr txBox="1">
            <a:spLocks noChangeArrowheads="1"/>
          </p:cNvSpPr>
          <p:nvPr/>
        </p:nvSpPr>
        <p:spPr bwMode="auto">
          <a:xfrm>
            <a:off x="1066800" y="57912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next generation is counting on us to leave them an inheritance from God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1.bp.blogspot.com/-eIxS7UhEWPg/UE1JlthQATI/AAAAAAAAB4A/3GMDJtW49Vo/s1600/freed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94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5800" y="457200"/>
            <a:ext cx="7391400" cy="1447800"/>
          </a:xfrm>
        </p:spPr>
        <p:txBody>
          <a:bodyPr>
            <a:normAutofit/>
          </a:bodyPr>
          <a:lstStyle/>
          <a:p>
            <a:pPr marL="0" indent="0">
              <a:buNone/>
            </a:pPr>
            <a:r>
              <a:rPr lang="en-US" sz="4400" b="1" dirty="0" smtClean="0">
                <a:solidFill>
                  <a:srgbClr val="FFFF00"/>
                </a:solidFill>
                <a:latin typeface="Comic Sans MS" panose="030F0702030302020204" pitchFamily="66" charset="0"/>
              </a:rPr>
              <a:t>When you forgive, you in no way change the past….</a:t>
            </a:r>
            <a:endParaRPr lang="en-US" sz="4400" b="1" dirty="0">
              <a:solidFill>
                <a:srgbClr val="FFFF00"/>
              </a:solidFill>
              <a:latin typeface="Comic Sans MS" panose="030F0702030302020204" pitchFamily="66" charset="0"/>
            </a:endParaRPr>
          </a:p>
        </p:txBody>
      </p:sp>
      <p:sp>
        <p:nvSpPr>
          <p:cNvPr id="6" name="Content Placeholder 2"/>
          <p:cNvSpPr txBox="1">
            <a:spLocks/>
          </p:cNvSpPr>
          <p:nvPr/>
        </p:nvSpPr>
        <p:spPr>
          <a:xfrm>
            <a:off x="5410200" y="2438400"/>
            <a:ext cx="3505200" cy="2286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rgbClr val="FFFF00"/>
                </a:solidFill>
                <a:latin typeface="Comic Sans MS" panose="030F0702030302020204" pitchFamily="66" charset="0"/>
              </a:rPr>
              <a:t>but you sure do change the future!</a:t>
            </a:r>
            <a:endParaRPr lang="en-US" sz="44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02175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4724400" cy="2133600"/>
          </a:xfrm>
        </p:spPr>
        <p:txBody>
          <a:bodyPr>
            <a:normAutofit/>
          </a:bodyPr>
          <a:lstStyle/>
          <a:p>
            <a:pPr eaLnBrk="1" hangingPunct="1"/>
            <a:r>
              <a:rPr lang="en-US" sz="4000" b="1" dirty="0" smtClean="0">
                <a:solidFill>
                  <a:srgbClr val="FF0000"/>
                </a:solidFill>
              </a:rPr>
              <a:t>David did what he could to help the next generation</a:t>
            </a:r>
          </a:p>
        </p:txBody>
      </p:sp>
      <p:sp>
        <p:nvSpPr>
          <p:cNvPr id="4099" name="Rectangle 3"/>
          <p:cNvSpPr>
            <a:spLocks noGrp="1" noChangeArrowheads="1"/>
          </p:cNvSpPr>
          <p:nvPr>
            <p:ph type="body" idx="1"/>
          </p:nvPr>
        </p:nvSpPr>
        <p:spPr>
          <a:xfrm>
            <a:off x="457200" y="2362200"/>
            <a:ext cx="8305800" cy="2667000"/>
          </a:xfrm>
        </p:spPr>
        <p:txBody>
          <a:bodyPr>
            <a:normAutofit lnSpcReduction="10000"/>
          </a:bodyPr>
          <a:lstStyle/>
          <a:p>
            <a:pPr eaLnBrk="1" hangingPunct="1">
              <a:lnSpc>
                <a:spcPct val="90000"/>
              </a:lnSpc>
            </a:pPr>
            <a:r>
              <a:rPr lang="en-US" b="1" dirty="0" smtClean="0">
                <a:solidFill>
                  <a:srgbClr val="0000CC"/>
                </a:solidFill>
              </a:rPr>
              <a:t>1 Chron 23-27:  </a:t>
            </a:r>
            <a:r>
              <a:rPr lang="en-US" dirty="0" smtClean="0"/>
              <a:t>David organized Priests, Levites, Gatekeepers, Musicians, Military and State Officials</a:t>
            </a:r>
          </a:p>
          <a:p>
            <a:pPr eaLnBrk="1" hangingPunct="1">
              <a:lnSpc>
                <a:spcPct val="90000"/>
              </a:lnSpc>
            </a:pPr>
            <a:r>
              <a:rPr lang="en-US" b="1" dirty="0" smtClean="0">
                <a:solidFill>
                  <a:srgbClr val="0000CC"/>
                </a:solidFill>
              </a:rPr>
              <a:t>1 Chron 28:  </a:t>
            </a:r>
            <a:r>
              <a:rPr lang="en-US" dirty="0" smtClean="0"/>
              <a:t>David assembled the leaders and then commanded Solomon to build God’s house</a:t>
            </a:r>
          </a:p>
        </p:txBody>
      </p:sp>
      <p:sp>
        <p:nvSpPr>
          <p:cNvPr id="4100" name="Text Box 5"/>
          <p:cNvSpPr txBox="1">
            <a:spLocks noChangeArrowheads="1"/>
          </p:cNvSpPr>
          <p:nvPr/>
        </p:nvSpPr>
        <p:spPr bwMode="auto">
          <a:xfrm>
            <a:off x="762000" y="4953000"/>
            <a:ext cx="7772400" cy="1631216"/>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And David said to his son Solomon, "Be strong and of good courage, and do it; do not fear nor be dismayed, for the Lord God — my God — will be with you. He will not leave you nor forsake you, until you have finished all the work for the service of the house of the Lord. (1 Chron 28:20-21)</a:t>
            </a:r>
          </a:p>
        </p:txBody>
      </p:sp>
      <p:pic>
        <p:nvPicPr>
          <p:cNvPr id="63490" name="Picture 2" descr="https://encrypted-tbn1.gstatic.com/images?q=tbn:ANd9GcQmEEYFwkrsnbkjjmLqfqFq7rJUepnlk2qZMn3yPyhBFbZZ5KBn7g"/>
          <p:cNvPicPr>
            <a:picLocks noChangeAspect="1" noChangeArrowheads="1"/>
          </p:cNvPicPr>
          <p:nvPr/>
        </p:nvPicPr>
        <p:blipFill>
          <a:blip r:embed="rId3" cstate="print"/>
          <a:srcRect/>
          <a:stretch>
            <a:fillRect/>
          </a:stretch>
        </p:blipFill>
        <p:spPr bwMode="auto">
          <a:xfrm>
            <a:off x="5715000" y="152400"/>
            <a:ext cx="2867025" cy="20254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486400" cy="1143000"/>
          </a:xfrm>
        </p:spPr>
        <p:txBody>
          <a:bodyPr>
            <a:normAutofit fontScale="90000"/>
          </a:bodyPr>
          <a:lstStyle/>
          <a:p>
            <a:pPr eaLnBrk="1" hangingPunct="1"/>
            <a:r>
              <a:rPr lang="en-US" sz="4000" b="1" dirty="0" smtClean="0">
                <a:solidFill>
                  <a:srgbClr val="FF0000"/>
                </a:solidFill>
              </a:rPr>
              <a:t>What are we doing to help out the next generation?</a:t>
            </a:r>
          </a:p>
        </p:txBody>
      </p:sp>
      <p:sp>
        <p:nvSpPr>
          <p:cNvPr id="4099" name="Rectangle 3"/>
          <p:cNvSpPr>
            <a:spLocks noGrp="1" noChangeArrowheads="1"/>
          </p:cNvSpPr>
          <p:nvPr>
            <p:ph type="body" idx="1"/>
          </p:nvPr>
        </p:nvSpPr>
        <p:spPr>
          <a:xfrm>
            <a:off x="533400" y="1295400"/>
            <a:ext cx="5334000" cy="838200"/>
          </a:xfrm>
        </p:spPr>
        <p:txBody>
          <a:bodyPr>
            <a:noAutofit/>
          </a:bodyPr>
          <a:lstStyle/>
          <a:p>
            <a:pPr marL="0" indent="0" algn="ctr" eaLnBrk="1" hangingPunct="1">
              <a:lnSpc>
                <a:spcPct val="90000"/>
              </a:lnSpc>
              <a:buNone/>
            </a:pPr>
            <a:r>
              <a:rPr lang="en-US" b="1" dirty="0" smtClean="0">
                <a:solidFill>
                  <a:srgbClr val="0000CC"/>
                </a:solidFill>
                <a:latin typeface="Comic Sans MS" pitchFamily="66" charset="0"/>
              </a:rPr>
              <a:t>Help our young learn to read and study the Bible</a:t>
            </a:r>
          </a:p>
        </p:txBody>
      </p:sp>
      <p:pic>
        <p:nvPicPr>
          <p:cNvPr id="57346" name="Picture 2" descr="https://encrypted-tbn1.gstatic.com/images?q=tbn:ANd9GcSTccDDIcb14Bz3m3xn4ZcCvId1aZra6yvKDpz7lC-pN8Ft6alX"/>
          <p:cNvPicPr>
            <a:picLocks noChangeAspect="1" noChangeArrowheads="1"/>
          </p:cNvPicPr>
          <p:nvPr/>
        </p:nvPicPr>
        <p:blipFill>
          <a:blip r:embed="rId3" cstate="print"/>
          <a:srcRect/>
          <a:stretch>
            <a:fillRect/>
          </a:stretch>
        </p:blipFill>
        <p:spPr bwMode="auto">
          <a:xfrm>
            <a:off x="6096000" y="228599"/>
            <a:ext cx="2771775" cy="1844491"/>
          </a:xfrm>
          <a:prstGeom prst="rect">
            <a:avLst/>
          </a:prstGeom>
          <a:noFill/>
        </p:spPr>
      </p:pic>
      <p:sp>
        <p:nvSpPr>
          <p:cNvPr id="6" name="Rectangle 3"/>
          <p:cNvSpPr txBox="1">
            <a:spLocks noChangeArrowheads="1"/>
          </p:cNvSpPr>
          <p:nvPr/>
        </p:nvSpPr>
        <p:spPr>
          <a:xfrm>
            <a:off x="3581400" y="2438400"/>
            <a:ext cx="4724400" cy="1371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7030A0"/>
                </a:solidFill>
                <a:effectLst/>
                <a:uLnTx/>
                <a:uFillTx/>
                <a:latin typeface="Comic Sans MS" pitchFamily="66" charset="0"/>
                <a:ea typeface="+mn-ea"/>
                <a:cs typeface="+mn-cs"/>
              </a:rPr>
              <a:t>Help our young men</a:t>
            </a:r>
            <a:r>
              <a:rPr kumimoji="0" lang="en-US" sz="3200" b="1" i="0" u="none" strike="noStrike" kern="1200" cap="none" spc="0" normalizeH="0" noProof="0" dirty="0" smtClean="0">
                <a:ln>
                  <a:noFill/>
                </a:ln>
                <a:solidFill>
                  <a:srgbClr val="7030A0"/>
                </a:solidFill>
                <a:effectLst/>
                <a:uLnTx/>
                <a:uFillTx/>
                <a:latin typeface="Comic Sans MS" pitchFamily="66" charset="0"/>
                <a:ea typeface="+mn-ea"/>
                <a:cs typeface="+mn-cs"/>
              </a:rPr>
              <a:t> learn to give exciting, solid Bible classes</a:t>
            </a:r>
            <a:endParaRPr kumimoji="0" lang="en-US" sz="3200" b="1" i="0" u="none" strike="noStrike" kern="1200" cap="none" spc="0" normalizeH="0" baseline="0" noProof="0" dirty="0" smtClean="0">
              <a:ln>
                <a:noFill/>
              </a:ln>
              <a:solidFill>
                <a:srgbClr val="7030A0"/>
              </a:solidFill>
              <a:effectLst/>
              <a:uLnTx/>
              <a:uFillTx/>
              <a:latin typeface="Comic Sans MS" pitchFamily="66" charset="0"/>
              <a:ea typeface="+mn-ea"/>
              <a:cs typeface="+mn-cs"/>
            </a:endParaRPr>
          </a:p>
        </p:txBody>
      </p:sp>
      <p:sp>
        <p:nvSpPr>
          <p:cNvPr id="7" name="Rectangle 3"/>
          <p:cNvSpPr txBox="1">
            <a:spLocks noChangeArrowheads="1"/>
          </p:cNvSpPr>
          <p:nvPr/>
        </p:nvSpPr>
        <p:spPr>
          <a:xfrm>
            <a:off x="2514600" y="3954585"/>
            <a:ext cx="4038600" cy="1828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B050"/>
                </a:solidFill>
                <a:effectLst/>
                <a:uLnTx/>
                <a:uFillTx/>
                <a:latin typeface="Comic Sans MS" pitchFamily="66" charset="0"/>
                <a:ea typeface="+mn-ea"/>
                <a:cs typeface="+mn-cs"/>
              </a:rPr>
              <a:t>Help finance the</a:t>
            </a:r>
            <a:r>
              <a:rPr kumimoji="0" lang="en-US" sz="3200" b="1" i="0" u="none" strike="noStrike" kern="1200" cap="none" spc="0" normalizeH="0" noProof="0" dirty="0" smtClean="0">
                <a:ln>
                  <a:noFill/>
                </a:ln>
                <a:solidFill>
                  <a:srgbClr val="00B050"/>
                </a:solidFill>
                <a:effectLst/>
                <a:uLnTx/>
                <a:uFillTx/>
                <a:latin typeface="Comic Sans MS" pitchFamily="66" charset="0"/>
                <a:ea typeface="+mn-ea"/>
                <a:cs typeface="+mn-cs"/>
              </a:rPr>
              <a:t> activities of our CYC’s &amp; Sunday Schools &amp; outreach</a:t>
            </a:r>
            <a:endParaRPr kumimoji="0" lang="en-US" sz="3200" b="1" i="0" u="none" strike="noStrike" kern="1200" cap="none" spc="0" normalizeH="0" baseline="0" noProof="0" dirty="0" smtClean="0">
              <a:ln>
                <a:noFill/>
              </a:ln>
              <a:solidFill>
                <a:srgbClr val="00B050"/>
              </a:solidFill>
              <a:effectLst/>
              <a:uLnTx/>
              <a:uFillTx/>
              <a:latin typeface="Comic Sans MS" pitchFamily="66" charset="0"/>
              <a:ea typeface="+mn-ea"/>
              <a:cs typeface="+mn-cs"/>
            </a:endParaRPr>
          </a:p>
        </p:txBody>
      </p:sp>
      <p:pic>
        <p:nvPicPr>
          <p:cNvPr id="57348" name="Picture 4" descr="https://encrypted-tbn3.gstatic.com/images?q=tbn:ANd9GcTbSyFHJy4wcEVXZMvJy99Xx96_P359IIsgRQ57SEtQ70pE-6XUoQ"/>
          <p:cNvPicPr>
            <a:picLocks noChangeAspect="1" noChangeArrowheads="1"/>
          </p:cNvPicPr>
          <p:nvPr/>
        </p:nvPicPr>
        <p:blipFill>
          <a:blip r:embed="rId4" cstate="print"/>
          <a:srcRect t="12371" b="5155"/>
          <a:stretch>
            <a:fillRect/>
          </a:stretch>
        </p:blipFill>
        <p:spPr bwMode="auto">
          <a:xfrm>
            <a:off x="1066800" y="2362200"/>
            <a:ext cx="2466975" cy="1524000"/>
          </a:xfrm>
          <a:prstGeom prst="rect">
            <a:avLst/>
          </a:prstGeom>
          <a:noFill/>
        </p:spPr>
      </p:pic>
      <p:pic>
        <p:nvPicPr>
          <p:cNvPr id="57350" name="Picture 6" descr="https://encrypted-tbn0.gstatic.com/images?q=tbn:ANd9GcSHLbmaMglkdvu9XCBDBYoC8RbFM4IcBQ0nhap7dSW179QGr8Td"/>
          <p:cNvPicPr>
            <a:picLocks noChangeAspect="1" noChangeArrowheads="1"/>
          </p:cNvPicPr>
          <p:nvPr/>
        </p:nvPicPr>
        <p:blipFill>
          <a:blip r:embed="rId5" cstate="print"/>
          <a:srcRect/>
          <a:stretch>
            <a:fillRect/>
          </a:stretch>
        </p:blipFill>
        <p:spPr bwMode="auto">
          <a:xfrm>
            <a:off x="6553200" y="3819524"/>
            <a:ext cx="2524125" cy="1819276"/>
          </a:xfrm>
          <a:prstGeom prst="rect">
            <a:avLst/>
          </a:prstGeom>
          <a:noFill/>
        </p:spPr>
      </p:pic>
      <p:pic>
        <p:nvPicPr>
          <p:cNvPr id="57352" name="Picture 8" descr="https://encrypted-tbn3.gstatic.com/images?q=tbn:ANd9GcSlnYqwSEZk9v7mGYmYeska9e5aNN8TkD3orLe12ghPbA-ctv03Jg"/>
          <p:cNvPicPr>
            <a:picLocks noChangeAspect="1" noChangeArrowheads="1"/>
          </p:cNvPicPr>
          <p:nvPr/>
        </p:nvPicPr>
        <p:blipFill>
          <a:blip r:embed="rId6" cstate="print"/>
          <a:srcRect/>
          <a:stretch>
            <a:fillRect/>
          </a:stretch>
        </p:blipFill>
        <p:spPr bwMode="auto">
          <a:xfrm>
            <a:off x="343877" y="4524376"/>
            <a:ext cx="2157681" cy="2209800"/>
          </a:xfrm>
          <a:prstGeom prst="rect">
            <a:avLst/>
          </a:prstGeom>
          <a:noFill/>
        </p:spPr>
      </p:pic>
      <p:sp>
        <p:nvSpPr>
          <p:cNvPr id="11" name="Rectangle 3"/>
          <p:cNvSpPr txBox="1">
            <a:spLocks noChangeArrowheads="1"/>
          </p:cNvSpPr>
          <p:nvPr/>
        </p:nvSpPr>
        <p:spPr>
          <a:xfrm>
            <a:off x="2209800" y="5867400"/>
            <a:ext cx="6096000" cy="990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70C0"/>
                </a:solidFill>
                <a:effectLst/>
                <a:uLnTx/>
                <a:uFillTx/>
                <a:latin typeface="Comic Sans MS" pitchFamily="66" charset="0"/>
                <a:ea typeface="+mn-ea"/>
                <a:cs typeface="+mn-cs"/>
              </a:rPr>
              <a:t>Help save the failing marriages of</a:t>
            </a:r>
            <a:r>
              <a:rPr kumimoji="0" lang="en-US" sz="3200" b="1" i="0" u="none" strike="noStrike" kern="1200" cap="none" spc="0" normalizeH="0" noProof="0" dirty="0" smtClean="0">
                <a:ln>
                  <a:noFill/>
                </a:ln>
                <a:solidFill>
                  <a:srgbClr val="0070C0"/>
                </a:solidFill>
                <a:effectLst/>
                <a:uLnTx/>
                <a:uFillTx/>
                <a:latin typeface="Comic Sans MS" pitchFamily="66" charset="0"/>
                <a:ea typeface="+mn-ea"/>
                <a:cs typeface="+mn-cs"/>
              </a:rPr>
              <a:t> our youth</a:t>
            </a:r>
            <a:endParaRPr kumimoji="0" lang="en-US" sz="3200" b="1" i="0" u="none" strike="noStrike" kern="1200" cap="none" spc="0" normalizeH="0" baseline="0" noProof="0" dirty="0" smtClean="0">
              <a:ln>
                <a:noFill/>
              </a:ln>
              <a:solidFill>
                <a:srgbClr val="0070C0"/>
              </a:solidFill>
              <a:effectLst/>
              <a:uLnTx/>
              <a:uFillTx/>
              <a:latin typeface="Comic Sans MS"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80">
                                          <p:stCondLst>
                                            <p:cond delay="0"/>
                                          </p:stCondLst>
                                        </p:cTn>
                                        <p:tgtEl>
                                          <p:spTgt spid="4099">
                                            <p:txEl>
                                              <p:pRg st="0" end="0"/>
                                            </p:txEl>
                                          </p:spTgt>
                                        </p:tgtEl>
                                      </p:cBhvr>
                                    </p:animEffect>
                                    <p:anim calcmode="lin" valueType="num">
                                      <p:cBhvr>
                                        <p:cTn id="8" dur="1822"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0" end="0"/>
                                            </p:txEl>
                                          </p:spTgt>
                                        </p:tgtEl>
                                      </p:cBhvr>
                                      <p:to x="100000" y="60000"/>
                                    </p:animScale>
                                    <p:animScale>
                                      <p:cBhvr>
                                        <p:cTn id="14" dur="166" decel="50000">
                                          <p:stCondLst>
                                            <p:cond delay="676"/>
                                          </p:stCondLst>
                                        </p:cTn>
                                        <p:tgtEl>
                                          <p:spTgt spid="4099">
                                            <p:txEl>
                                              <p:pRg st="0" end="0"/>
                                            </p:txEl>
                                          </p:spTgt>
                                        </p:tgtEl>
                                      </p:cBhvr>
                                      <p:to x="100000" y="100000"/>
                                    </p:animScale>
                                    <p:animScale>
                                      <p:cBhvr>
                                        <p:cTn id="15" dur="26">
                                          <p:stCondLst>
                                            <p:cond delay="1312"/>
                                          </p:stCondLst>
                                        </p:cTn>
                                        <p:tgtEl>
                                          <p:spTgt spid="4099">
                                            <p:txEl>
                                              <p:pRg st="0" end="0"/>
                                            </p:txEl>
                                          </p:spTgt>
                                        </p:tgtEl>
                                      </p:cBhvr>
                                      <p:to x="100000" y="80000"/>
                                    </p:animScale>
                                    <p:animScale>
                                      <p:cBhvr>
                                        <p:cTn id="16" dur="166" decel="50000">
                                          <p:stCondLst>
                                            <p:cond delay="1338"/>
                                          </p:stCondLst>
                                        </p:cTn>
                                        <p:tgtEl>
                                          <p:spTgt spid="4099">
                                            <p:txEl>
                                              <p:pRg st="0" end="0"/>
                                            </p:txEl>
                                          </p:spTgt>
                                        </p:tgtEl>
                                      </p:cBhvr>
                                      <p:to x="100000" y="100000"/>
                                    </p:animScale>
                                    <p:animScale>
                                      <p:cBhvr>
                                        <p:cTn id="17" dur="26">
                                          <p:stCondLst>
                                            <p:cond delay="1642"/>
                                          </p:stCondLst>
                                        </p:cTn>
                                        <p:tgtEl>
                                          <p:spTgt spid="4099">
                                            <p:txEl>
                                              <p:pRg st="0" end="0"/>
                                            </p:txEl>
                                          </p:spTgt>
                                        </p:tgtEl>
                                      </p:cBhvr>
                                      <p:to x="100000" y="90000"/>
                                    </p:animScale>
                                    <p:animScale>
                                      <p:cBhvr>
                                        <p:cTn id="18" dur="166" decel="50000">
                                          <p:stCondLst>
                                            <p:cond delay="1668"/>
                                          </p:stCondLst>
                                        </p:cTn>
                                        <p:tgtEl>
                                          <p:spTgt spid="4099">
                                            <p:txEl>
                                              <p:pRg st="0" end="0"/>
                                            </p:txEl>
                                          </p:spTgt>
                                        </p:tgtEl>
                                      </p:cBhvr>
                                      <p:to x="100000" y="100000"/>
                                    </p:animScale>
                                    <p:animScale>
                                      <p:cBhvr>
                                        <p:cTn id="19" dur="26">
                                          <p:stCondLst>
                                            <p:cond delay="1808"/>
                                          </p:stCondLst>
                                        </p:cTn>
                                        <p:tgtEl>
                                          <p:spTgt spid="4099">
                                            <p:txEl>
                                              <p:pRg st="0" end="0"/>
                                            </p:txEl>
                                          </p:spTgt>
                                        </p:tgtEl>
                                      </p:cBhvr>
                                      <p:to x="100000" y="95000"/>
                                    </p:animScale>
                                    <p:animScale>
                                      <p:cBhvr>
                                        <p:cTn id="20" dur="166" decel="50000">
                                          <p:stCondLst>
                                            <p:cond delay="1834"/>
                                          </p:stCondLst>
                                        </p:cTn>
                                        <p:tgtEl>
                                          <p:spTgt spid="409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7346"/>
                                        </p:tgtEl>
                                        <p:attrNameLst>
                                          <p:attrName>style.visibility</p:attrName>
                                        </p:attrNameLst>
                                      </p:cBhvr>
                                      <p:to>
                                        <p:strVal val="visible"/>
                                      </p:to>
                                    </p:set>
                                    <p:animEffect transition="in" filter="wipe(down)">
                                      <p:cBhvr>
                                        <p:cTn id="23" dur="580">
                                          <p:stCondLst>
                                            <p:cond delay="0"/>
                                          </p:stCondLst>
                                        </p:cTn>
                                        <p:tgtEl>
                                          <p:spTgt spid="57346"/>
                                        </p:tgtEl>
                                      </p:cBhvr>
                                    </p:animEffect>
                                    <p:anim calcmode="lin" valueType="num">
                                      <p:cBhvr>
                                        <p:cTn id="24" dur="1822" tmFilter="0,0; 0.14,0.36; 0.43,0.73; 0.71,0.91; 1.0,1.0">
                                          <p:stCondLst>
                                            <p:cond delay="0"/>
                                          </p:stCondLst>
                                        </p:cTn>
                                        <p:tgtEl>
                                          <p:spTgt spid="573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73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73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73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7346"/>
                                        </p:tgtEl>
                                        <p:attrNameLst>
                                          <p:attrName>ppt_y</p:attrName>
                                        </p:attrNameLst>
                                      </p:cBhvr>
                                      <p:tavLst>
                                        <p:tav tm="0" fmla="#ppt_y-sin(pi*$)/81">
                                          <p:val>
                                            <p:fltVal val="0"/>
                                          </p:val>
                                        </p:tav>
                                        <p:tav tm="100000">
                                          <p:val>
                                            <p:fltVal val="1"/>
                                          </p:val>
                                        </p:tav>
                                      </p:tavLst>
                                    </p:anim>
                                    <p:animScale>
                                      <p:cBhvr>
                                        <p:cTn id="29" dur="26">
                                          <p:stCondLst>
                                            <p:cond delay="650"/>
                                          </p:stCondLst>
                                        </p:cTn>
                                        <p:tgtEl>
                                          <p:spTgt spid="57346"/>
                                        </p:tgtEl>
                                      </p:cBhvr>
                                      <p:to x="100000" y="60000"/>
                                    </p:animScale>
                                    <p:animScale>
                                      <p:cBhvr>
                                        <p:cTn id="30" dur="166" decel="50000">
                                          <p:stCondLst>
                                            <p:cond delay="676"/>
                                          </p:stCondLst>
                                        </p:cTn>
                                        <p:tgtEl>
                                          <p:spTgt spid="57346"/>
                                        </p:tgtEl>
                                      </p:cBhvr>
                                      <p:to x="100000" y="100000"/>
                                    </p:animScale>
                                    <p:animScale>
                                      <p:cBhvr>
                                        <p:cTn id="31" dur="26">
                                          <p:stCondLst>
                                            <p:cond delay="1312"/>
                                          </p:stCondLst>
                                        </p:cTn>
                                        <p:tgtEl>
                                          <p:spTgt spid="57346"/>
                                        </p:tgtEl>
                                      </p:cBhvr>
                                      <p:to x="100000" y="80000"/>
                                    </p:animScale>
                                    <p:animScale>
                                      <p:cBhvr>
                                        <p:cTn id="32" dur="166" decel="50000">
                                          <p:stCondLst>
                                            <p:cond delay="1338"/>
                                          </p:stCondLst>
                                        </p:cTn>
                                        <p:tgtEl>
                                          <p:spTgt spid="57346"/>
                                        </p:tgtEl>
                                      </p:cBhvr>
                                      <p:to x="100000" y="100000"/>
                                    </p:animScale>
                                    <p:animScale>
                                      <p:cBhvr>
                                        <p:cTn id="33" dur="26">
                                          <p:stCondLst>
                                            <p:cond delay="1642"/>
                                          </p:stCondLst>
                                        </p:cTn>
                                        <p:tgtEl>
                                          <p:spTgt spid="57346"/>
                                        </p:tgtEl>
                                      </p:cBhvr>
                                      <p:to x="100000" y="90000"/>
                                    </p:animScale>
                                    <p:animScale>
                                      <p:cBhvr>
                                        <p:cTn id="34" dur="166" decel="50000">
                                          <p:stCondLst>
                                            <p:cond delay="1668"/>
                                          </p:stCondLst>
                                        </p:cTn>
                                        <p:tgtEl>
                                          <p:spTgt spid="57346"/>
                                        </p:tgtEl>
                                      </p:cBhvr>
                                      <p:to x="100000" y="100000"/>
                                    </p:animScale>
                                    <p:animScale>
                                      <p:cBhvr>
                                        <p:cTn id="35" dur="26">
                                          <p:stCondLst>
                                            <p:cond delay="1808"/>
                                          </p:stCondLst>
                                        </p:cTn>
                                        <p:tgtEl>
                                          <p:spTgt spid="57346"/>
                                        </p:tgtEl>
                                      </p:cBhvr>
                                      <p:to x="100000" y="95000"/>
                                    </p:animScale>
                                    <p:animScale>
                                      <p:cBhvr>
                                        <p:cTn id="36" dur="166" decel="50000">
                                          <p:stCondLst>
                                            <p:cond delay="1834"/>
                                          </p:stCondLst>
                                        </p:cTn>
                                        <p:tgtEl>
                                          <p:spTgt spid="5734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57348"/>
                                        </p:tgtEl>
                                        <p:attrNameLst>
                                          <p:attrName>style.visibility</p:attrName>
                                        </p:attrNameLst>
                                      </p:cBhvr>
                                      <p:to>
                                        <p:strVal val="visible"/>
                                      </p:to>
                                    </p:set>
                                    <p:anim calcmode="lin" valueType="num">
                                      <p:cBhvr>
                                        <p:cTn id="41" dur="500" fill="hold"/>
                                        <p:tgtEl>
                                          <p:spTgt spid="57348"/>
                                        </p:tgtEl>
                                        <p:attrNameLst>
                                          <p:attrName>ppt_w</p:attrName>
                                        </p:attrNameLst>
                                      </p:cBhvr>
                                      <p:tavLst>
                                        <p:tav tm="0">
                                          <p:val>
                                            <p:strVal val="#ppt_w*0.05"/>
                                          </p:val>
                                        </p:tav>
                                        <p:tav tm="100000">
                                          <p:val>
                                            <p:strVal val="#ppt_w"/>
                                          </p:val>
                                        </p:tav>
                                      </p:tavLst>
                                    </p:anim>
                                    <p:anim calcmode="lin" valueType="num">
                                      <p:cBhvr>
                                        <p:cTn id="42" dur="500" fill="hold"/>
                                        <p:tgtEl>
                                          <p:spTgt spid="57348"/>
                                        </p:tgtEl>
                                        <p:attrNameLst>
                                          <p:attrName>ppt_h</p:attrName>
                                        </p:attrNameLst>
                                      </p:cBhvr>
                                      <p:tavLst>
                                        <p:tav tm="0">
                                          <p:val>
                                            <p:strVal val="#ppt_h"/>
                                          </p:val>
                                        </p:tav>
                                        <p:tav tm="100000">
                                          <p:val>
                                            <p:strVal val="#ppt_h"/>
                                          </p:val>
                                        </p:tav>
                                      </p:tavLst>
                                    </p:anim>
                                    <p:anim calcmode="lin" valueType="num">
                                      <p:cBhvr>
                                        <p:cTn id="43" dur="500" fill="hold"/>
                                        <p:tgtEl>
                                          <p:spTgt spid="57348"/>
                                        </p:tgtEl>
                                        <p:attrNameLst>
                                          <p:attrName>ppt_x</p:attrName>
                                        </p:attrNameLst>
                                      </p:cBhvr>
                                      <p:tavLst>
                                        <p:tav tm="0">
                                          <p:val>
                                            <p:strVal val="#ppt_x-.2"/>
                                          </p:val>
                                        </p:tav>
                                        <p:tav tm="100000">
                                          <p:val>
                                            <p:strVal val="#ppt_x"/>
                                          </p:val>
                                        </p:tav>
                                      </p:tavLst>
                                    </p:anim>
                                    <p:anim calcmode="lin" valueType="num">
                                      <p:cBhvr>
                                        <p:cTn id="44" dur="500" fill="hold"/>
                                        <p:tgtEl>
                                          <p:spTgt spid="57348"/>
                                        </p:tgtEl>
                                        <p:attrNameLst>
                                          <p:attrName>ppt_y</p:attrName>
                                        </p:attrNameLst>
                                      </p:cBhvr>
                                      <p:tavLst>
                                        <p:tav tm="0">
                                          <p:val>
                                            <p:strVal val="#ppt_y"/>
                                          </p:val>
                                        </p:tav>
                                        <p:tav tm="100000">
                                          <p:val>
                                            <p:strVal val="#ppt_y"/>
                                          </p:val>
                                        </p:tav>
                                      </p:tavLst>
                                    </p:anim>
                                    <p:animEffect transition="in" filter="fade">
                                      <p:cBhvr>
                                        <p:cTn id="45" dur="500"/>
                                        <p:tgtEl>
                                          <p:spTgt spid="57348"/>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strVal val="#ppt_w*0.05"/>
                                          </p:val>
                                        </p:tav>
                                        <p:tav tm="100000">
                                          <p:val>
                                            <p:strVal val="#ppt_w"/>
                                          </p:val>
                                        </p:tav>
                                      </p:tavLst>
                                    </p:anim>
                                    <p:anim calcmode="lin" valueType="num">
                                      <p:cBhvr>
                                        <p:cTn id="49" dur="500" fill="hold"/>
                                        <p:tgtEl>
                                          <p:spTgt spid="6"/>
                                        </p:tgtEl>
                                        <p:attrNameLst>
                                          <p:attrName>ppt_h</p:attrName>
                                        </p:attrNameLst>
                                      </p:cBhvr>
                                      <p:tavLst>
                                        <p:tav tm="0">
                                          <p:val>
                                            <p:strVal val="#ppt_h"/>
                                          </p:val>
                                        </p:tav>
                                        <p:tav tm="100000">
                                          <p:val>
                                            <p:strVal val="#ppt_h"/>
                                          </p:val>
                                        </p:tav>
                                      </p:tavLst>
                                    </p:anim>
                                    <p:anim calcmode="lin" valueType="num">
                                      <p:cBhvr>
                                        <p:cTn id="50" dur="500" fill="hold"/>
                                        <p:tgtEl>
                                          <p:spTgt spid="6"/>
                                        </p:tgtEl>
                                        <p:attrNameLst>
                                          <p:attrName>ppt_x</p:attrName>
                                        </p:attrNameLst>
                                      </p:cBhvr>
                                      <p:tavLst>
                                        <p:tav tm="0">
                                          <p:val>
                                            <p:strVal val="#ppt_x-.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amond(in)">
                                      <p:cBhvr>
                                        <p:cTn id="57" dur="2000"/>
                                        <p:tgtEl>
                                          <p:spTgt spid="7"/>
                                        </p:tgtEl>
                                      </p:cBhvr>
                                    </p:animEffect>
                                  </p:childTnLst>
                                </p:cTn>
                              </p:par>
                              <p:par>
                                <p:cTn id="58" presetID="8" presetClass="entr" presetSubtype="16" fill="hold" nodeType="withEffect">
                                  <p:stCondLst>
                                    <p:cond delay="0"/>
                                  </p:stCondLst>
                                  <p:childTnLst>
                                    <p:set>
                                      <p:cBhvr>
                                        <p:cTn id="59" dur="1" fill="hold">
                                          <p:stCondLst>
                                            <p:cond delay="0"/>
                                          </p:stCondLst>
                                        </p:cTn>
                                        <p:tgtEl>
                                          <p:spTgt spid="57350"/>
                                        </p:tgtEl>
                                        <p:attrNameLst>
                                          <p:attrName>style.visibility</p:attrName>
                                        </p:attrNameLst>
                                      </p:cBhvr>
                                      <p:to>
                                        <p:strVal val="visible"/>
                                      </p:to>
                                    </p:set>
                                    <p:animEffect transition="in" filter="diamond(in)">
                                      <p:cBhvr>
                                        <p:cTn id="60" dur="2000"/>
                                        <p:tgtEl>
                                          <p:spTgt spid="5735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7352"/>
                                        </p:tgtEl>
                                        <p:attrNameLst>
                                          <p:attrName>style.visibility</p:attrName>
                                        </p:attrNameLst>
                                      </p:cBhvr>
                                      <p:to>
                                        <p:strVal val="visible"/>
                                      </p:to>
                                    </p:set>
                                    <p:animEffect transition="in" filter="wipe(down)">
                                      <p:cBhvr>
                                        <p:cTn id="65" dur="500"/>
                                        <p:tgtEl>
                                          <p:spTgt spid="5735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6" grpId="0"/>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304800"/>
            <a:ext cx="5105400" cy="2773362"/>
          </a:xfrm>
        </p:spPr>
        <p:txBody>
          <a:bodyPr>
            <a:noAutofit/>
          </a:bodyPr>
          <a:lstStyle/>
          <a:p>
            <a:r>
              <a:rPr lang="en-US" sz="5400" b="1" dirty="0" smtClean="0">
                <a:solidFill>
                  <a:srgbClr val="FF0000"/>
                </a:solidFill>
              </a:rPr>
              <a:t>Whatever mistakes we have made….</a:t>
            </a:r>
            <a:endParaRPr lang="en-US" sz="5400" b="1" dirty="0">
              <a:solidFill>
                <a:srgbClr val="FF0000"/>
              </a:solidFill>
            </a:endParaRPr>
          </a:p>
        </p:txBody>
      </p:sp>
      <p:sp>
        <p:nvSpPr>
          <p:cNvPr id="6" name="Rectangle 3"/>
          <p:cNvSpPr txBox="1">
            <a:spLocks noChangeArrowheads="1"/>
          </p:cNvSpPr>
          <p:nvPr/>
        </p:nvSpPr>
        <p:spPr>
          <a:xfrm>
            <a:off x="5103659" y="3643416"/>
            <a:ext cx="3973513" cy="3124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00B050"/>
                </a:solidFill>
                <a:effectLst/>
                <a:uLnTx/>
                <a:uFillTx/>
                <a:latin typeface="Comic Sans MS" pitchFamily="66" charset="0"/>
                <a:ea typeface="+mn-ea"/>
                <a:cs typeface="+mn-cs"/>
              </a:rPr>
              <a:t>It’s time to move on and be</a:t>
            </a:r>
            <a:r>
              <a:rPr kumimoji="0" lang="en-US" sz="4000" b="1" i="0" u="none" strike="noStrike" kern="1200" cap="none" spc="0" normalizeH="0" noProof="0" dirty="0" smtClean="0">
                <a:ln>
                  <a:noFill/>
                </a:ln>
                <a:solidFill>
                  <a:srgbClr val="00B050"/>
                </a:solidFill>
                <a:effectLst/>
                <a:uLnTx/>
                <a:uFillTx/>
                <a:latin typeface="Comic Sans MS" pitchFamily="66" charset="0"/>
                <a:ea typeface="+mn-ea"/>
                <a:cs typeface="+mn-cs"/>
              </a:rPr>
              <a:t> helpful in God’s family in the future!</a:t>
            </a:r>
            <a:endParaRPr kumimoji="0" lang="en-US" sz="4000" b="1" i="0" u="none" strike="noStrike" kern="1200" cap="none" spc="0" normalizeH="0" baseline="0" noProof="0" dirty="0" smtClean="0">
              <a:ln>
                <a:noFill/>
              </a:ln>
              <a:solidFill>
                <a:srgbClr val="00B050"/>
              </a:solidFill>
              <a:effectLst/>
              <a:uLnTx/>
              <a:uFillTx/>
              <a:latin typeface="Comic Sans MS" pitchFamily="66" charset="0"/>
              <a:ea typeface="+mn-ea"/>
              <a:cs typeface="+mn-cs"/>
            </a:endParaRPr>
          </a:p>
        </p:txBody>
      </p:sp>
      <p:pic>
        <p:nvPicPr>
          <p:cNvPr id="3" name="Picture 2" descr="http://michaelhyatt.com/wp-content/uploads/2011/06/iStock_000001146227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487" y="304800"/>
            <a:ext cx="4060825" cy="2700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SHND8k3RSRJ2BCNrmnQqZDMRazGtocAsqD2VC_mLlezIGMYeQ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408"/>
            <a:ext cx="2590800" cy="1892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ZPf_iFbnwQw9OsS8YLFayvRsQFcSwNLap9HH5RvOt5P2aPF6z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03553"/>
            <a:ext cx="2309811" cy="2473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usingsofaministerswife.files.wordpress.com/2012/01/clean-the-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37" y="4922889"/>
            <a:ext cx="2770037" cy="18447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telegraph.co.uk/multimedia/archive/01396/man_church_1396793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761" y="3159408"/>
            <a:ext cx="2609850" cy="1633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222249" y="4793402"/>
            <a:ext cx="4479924" cy="1338585"/>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rgbClr val="FFFF00"/>
                </a:solidFill>
                <a:effectLst/>
                <a:uLnTx/>
                <a:uFillTx/>
                <a:latin typeface="Comic Sans MS" pitchFamily="66" charset="0"/>
                <a:ea typeface="+mn-ea"/>
                <a:cs typeface="+mn-cs"/>
              </a:rPr>
              <a:t>Get involved</a:t>
            </a:r>
            <a:r>
              <a:rPr kumimoji="0" lang="en-US" sz="5400" b="1" i="0" u="none" strike="noStrike" kern="1200" cap="none" spc="0" normalizeH="0" noProof="0" dirty="0" smtClean="0">
                <a:ln>
                  <a:noFill/>
                </a:ln>
                <a:solidFill>
                  <a:srgbClr val="FFFF00"/>
                </a:solidFill>
                <a:effectLst/>
                <a:uLnTx/>
                <a:uFillTx/>
                <a:latin typeface="Comic Sans MS" pitchFamily="66" charset="0"/>
                <a:ea typeface="+mn-ea"/>
                <a:cs typeface="+mn-cs"/>
              </a:rPr>
              <a:t>!</a:t>
            </a:r>
            <a:endParaRPr kumimoji="0" lang="en-US" sz="5400" b="1" i="0" u="none" strike="noStrike" kern="1200" cap="none" spc="0" normalizeH="0" baseline="0" noProof="0" dirty="0" smtClean="0">
              <a:ln>
                <a:noFill/>
              </a:ln>
              <a:solidFill>
                <a:srgbClr val="FFFF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48193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barn(inVertical)">
                                      <p:cBhvr>
                                        <p:cTn id="16" dur="500"/>
                                        <p:tgtEl>
                                          <p:spTgt spid="1034"/>
                                        </p:tgtEl>
                                      </p:cBhvr>
                                    </p:animEffect>
                                  </p:childTnLst>
                                </p:cTn>
                              </p:par>
                              <p:par>
                                <p:cTn id="17" presetID="16" presetClass="entr" presetSubtype="21"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barn(inVertical)">
                                      <p:cBhvr>
                                        <p:cTn id="19" dur="500"/>
                                        <p:tgtEl>
                                          <p:spTgt spid="1032"/>
                                        </p:tgtEl>
                                      </p:cBhvr>
                                    </p:animEffect>
                                  </p:childTnLst>
                                </p:cTn>
                              </p:par>
                              <p:par>
                                <p:cTn id="20" presetID="16" presetClass="entr" presetSubtype="21"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barn(inVertical)">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3.bp.blogspot.com/_ApgzWqDo40g/TD7UusFE7vI/AAAAAAAAAY8/VSmKyMOPNB8/s400/let+go+of+the+p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4" y="9524"/>
            <a:ext cx="9267633" cy="753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4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04220"/>
            <a:ext cx="7010400" cy="914400"/>
          </a:xfrm>
        </p:spPr>
        <p:txBody>
          <a:bodyPr>
            <a:noAutofit/>
          </a:bodyPr>
          <a:lstStyle/>
          <a:p>
            <a:r>
              <a:rPr lang="en-US" sz="4800" b="1" dirty="0" smtClean="0">
                <a:solidFill>
                  <a:srgbClr val="663300"/>
                </a:solidFill>
              </a:rPr>
              <a:t>Philippians 3:13-15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676400"/>
            <a:ext cx="7010400" cy="4038600"/>
          </a:xfrm>
        </p:spPr>
        <p:txBody>
          <a:bodyPr>
            <a:normAutofit fontScale="92500" lnSpcReduction="10000"/>
          </a:bodyPr>
          <a:lstStyle/>
          <a:p>
            <a:pPr marL="0" indent="231775">
              <a:buNone/>
            </a:pPr>
            <a:r>
              <a:rPr lang="en-US" dirty="0" smtClean="0"/>
              <a:t>13 </a:t>
            </a:r>
            <a:r>
              <a:rPr lang="en-US" dirty="0"/>
              <a:t>Brethren, I do not count myself to have apprehended; but one thing I do</a:t>
            </a:r>
            <a:r>
              <a:rPr lang="en-US" b="1" dirty="0">
                <a:solidFill>
                  <a:srgbClr val="0000CC"/>
                </a:solidFill>
              </a:rPr>
              <a:t>, forgetting those things which are behind and reaching forward to those things which are ahead</a:t>
            </a:r>
            <a:r>
              <a:rPr lang="en-US" b="1" dirty="0" smtClean="0">
                <a:solidFill>
                  <a:srgbClr val="0000CC"/>
                </a:solidFill>
              </a:rPr>
              <a:t>,   </a:t>
            </a:r>
            <a:r>
              <a:rPr lang="en-US" dirty="0"/>
              <a:t>14 I press toward the goal for the prize of the upward call of God in Christ Jesus. </a:t>
            </a:r>
          </a:p>
          <a:p>
            <a:pPr marL="0" indent="231775">
              <a:buNone/>
            </a:pPr>
            <a:r>
              <a:rPr lang="en-US" dirty="0" smtClean="0"/>
              <a:t>15 </a:t>
            </a:r>
            <a:r>
              <a:rPr lang="en-US" dirty="0"/>
              <a:t>Therefore let us, as many as are mature, have this mind</a:t>
            </a:r>
            <a:r>
              <a:rPr lang="en-US" dirty="0" smtClean="0"/>
              <a:t>;</a:t>
            </a:r>
            <a:endParaRPr lang="en-US" dirty="0"/>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Forgetting what is behind….</a:t>
            </a:r>
          </a:p>
        </p:txBody>
      </p:sp>
      <p:sp>
        <p:nvSpPr>
          <p:cNvPr id="7" name="Text Box 5"/>
          <p:cNvSpPr txBox="1">
            <a:spLocks noChangeArrowheads="1"/>
          </p:cNvSpPr>
          <p:nvPr/>
        </p:nvSpPr>
        <p:spPr bwMode="auto">
          <a:xfrm>
            <a:off x="609600" y="6019800"/>
            <a:ext cx="81534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00B050"/>
                </a:solidFill>
                <a:latin typeface="Comic Sans MS" pitchFamily="66" charset="0"/>
              </a:rPr>
              <a:t>a</a:t>
            </a:r>
            <a:r>
              <a:rPr lang="en-US" sz="2800" b="1" dirty="0" smtClean="0">
                <a:solidFill>
                  <a:srgbClr val="00B050"/>
                </a:solidFill>
                <a:latin typeface="Comic Sans MS" pitchFamily="66" charset="0"/>
              </a:rPr>
              <a:t>nd pressing forward toward the goal!</a:t>
            </a:r>
          </a:p>
        </p:txBody>
      </p:sp>
    </p:spTree>
    <p:extLst>
      <p:ext uri="{BB962C8B-B14F-4D97-AF65-F5344CB8AC3E}">
        <p14:creationId xmlns:p14="http://schemas.microsoft.com/office/powerpoint/2010/main" val="33731948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2773362"/>
          </a:xfrm>
        </p:spPr>
        <p:txBody>
          <a:bodyPr>
            <a:noAutofit/>
          </a:bodyPr>
          <a:lstStyle/>
          <a:p>
            <a:r>
              <a:rPr lang="en-US" sz="5400" b="1" dirty="0" smtClean="0">
                <a:solidFill>
                  <a:srgbClr val="FF0000"/>
                </a:solidFill>
              </a:rPr>
              <a:t>Help our young parents raise Godly children!</a:t>
            </a:r>
            <a:endParaRPr lang="en-US" sz="5400" b="1" dirty="0">
              <a:solidFill>
                <a:srgbClr val="FF0000"/>
              </a:solidFill>
            </a:endParaRPr>
          </a:p>
        </p:txBody>
      </p:sp>
      <p:pic>
        <p:nvPicPr>
          <p:cNvPr id="1026" name="Picture 2" descr="http://brucegerencser.net/wp-content/uploads/2013/01/raising_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24200"/>
            <a:ext cx="3352800" cy="3564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28600" y="533400"/>
            <a:ext cx="3429000" cy="3448994"/>
          </a:xfrm>
          <a:prstGeom prst="rect">
            <a:avLst/>
          </a:prstGeom>
        </p:spPr>
      </p:pic>
      <p:sp>
        <p:nvSpPr>
          <p:cNvPr id="6" name="Rectangle 3"/>
          <p:cNvSpPr txBox="1">
            <a:spLocks noChangeArrowheads="1"/>
          </p:cNvSpPr>
          <p:nvPr/>
        </p:nvSpPr>
        <p:spPr>
          <a:xfrm>
            <a:off x="228600" y="4319021"/>
            <a:ext cx="4267200" cy="2540644"/>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00B050"/>
                </a:solidFill>
                <a:effectLst/>
                <a:uLnTx/>
                <a:uFillTx/>
                <a:latin typeface="Comic Sans MS" pitchFamily="66" charset="0"/>
                <a:ea typeface="+mn-ea"/>
                <a:cs typeface="+mn-cs"/>
              </a:rPr>
              <a:t>Teach our young children about our Father</a:t>
            </a:r>
            <a:r>
              <a:rPr kumimoji="0" lang="en-US" sz="3600" b="1" i="0" u="none" strike="noStrike" kern="1200" cap="none" spc="0" normalizeH="0" noProof="0" dirty="0" smtClean="0">
                <a:ln>
                  <a:noFill/>
                </a:ln>
                <a:solidFill>
                  <a:srgbClr val="00B050"/>
                </a:solidFill>
                <a:effectLst/>
                <a:uLnTx/>
                <a:uFillTx/>
                <a:latin typeface="Comic Sans MS" pitchFamily="66" charset="0"/>
                <a:ea typeface="+mn-ea"/>
                <a:cs typeface="+mn-cs"/>
              </a:rPr>
              <a:t> in heaven &amp; His Son</a:t>
            </a:r>
            <a:endParaRPr kumimoji="0" lang="en-US" sz="3600" b="1" i="0" u="none" strike="noStrike" kern="1200" cap="none" spc="0" normalizeH="0" baseline="0" noProof="0" dirty="0" smtClean="0">
              <a:ln>
                <a:noFill/>
              </a:ln>
              <a:solidFill>
                <a:srgbClr val="00B05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3463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David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Accept God’s will in everything and move forward in faith </a:t>
            </a:r>
          </a:p>
          <a:p>
            <a:pPr hangingPunct="0"/>
            <a:r>
              <a:rPr lang="en-US" dirty="0" smtClean="0">
                <a:solidFill>
                  <a:srgbClr val="FFC000"/>
                </a:solidFill>
                <a:latin typeface="EraserDust" pitchFamily="34" charset="0"/>
              </a:rPr>
              <a:t>Realize there will be disappointments in life – God uses them to turn us into His children</a:t>
            </a:r>
            <a:endParaRPr lang="en-US" dirty="0" smtClean="0"/>
          </a:p>
          <a:p>
            <a:pPr hangingPunct="0"/>
            <a:r>
              <a:rPr lang="en-US" dirty="0" smtClean="0">
                <a:solidFill>
                  <a:srgbClr val="FFC000"/>
                </a:solidFill>
                <a:latin typeface="EraserDust" pitchFamily="34" charset="0"/>
              </a:rPr>
              <a:t>Move forward knowing that God is in control and can use even bad events for our good</a:t>
            </a:r>
          </a:p>
          <a:p>
            <a:pPr hangingPunct="0"/>
            <a:r>
              <a:rPr lang="en-US" dirty="0" smtClean="0">
                <a:solidFill>
                  <a:srgbClr val="FFC000"/>
                </a:solidFill>
                <a:latin typeface="EraserDust" pitchFamily="34" charset="0"/>
              </a:rPr>
              <a:t>Be a willing shepherd of God’s flock today</a:t>
            </a:r>
          </a:p>
          <a:p>
            <a:pPr hangingPunct="0"/>
            <a:r>
              <a:rPr lang="en-US" dirty="0" smtClean="0">
                <a:solidFill>
                  <a:srgbClr val="FFC000"/>
                </a:solidFill>
                <a:latin typeface="EraserDust" pitchFamily="34" charset="0"/>
              </a:rPr>
              <a:t>Help prepare for the future – work with our young people and help them grow</a:t>
            </a:r>
          </a:p>
          <a:p>
            <a:pPr hangingPunct="0"/>
            <a:endParaRPr lang="en-US" dirty="0" smtClean="0">
              <a:solidFill>
                <a:srgbClr val="FFC000"/>
              </a:solidFill>
              <a:latin typeface="EraserDus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343400" y="3657600"/>
            <a:ext cx="4511590" cy="2819400"/>
          </a:xfrm>
        </p:spPr>
        <p:txBody>
          <a:bodyPr>
            <a:noAutofit/>
          </a:bodyPr>
          <a:lstStyle/>
          <a:p>
            <a:pPr eaLnBrk="1" hangingPunct="1"/>
            <a:r>
              <a:rPr lang="en-US" b="1" dirty="0" smtClean="0">
                <a:solidFill>
                  <a:srgbClr val="00B050"/>
                </a:solidFill>
                <a:latin typeface="Comic Sans MS" pitchFamily="66" charset="0"/>
              </a:rPr>
              <a:t>Let’s go home </a:t>
            </a:r>
            <a:r>
              <a:rPr lang="en-US" b="1" dirty="0">
                <a:solidFill>
                  <a:srgbClr val="00B050"/>
                </a:solidFill>
                <a:latin typeface="Comic Sans MS" pitchFamily="66" charset="0"/>
              </a:rPr>
              <a:t>&amp;</a:t>
            </a:r>
            <a:r>
              <a:rPr lang="en-US" b="1" dirty="0" smtClean="0">
                <a:solidFill>
                  <a:srgbClr val="00B050"/>
                </a:solidFill>
                <a:latin typeface="Comic Sans MS" pitchFamily="66" charset="0"/>
              </a:rPr>
              <a:t> practice living in God’s </a:t>
            </a:r>
            <a:r>
              <a:rPr lang="en-US" b="1" smtClean="0">
                <a:solidFill>
                  <a:srgbClr val="00B050"/>
                </a:solidFill>
                <a:latin typeface="Comic Sans MS" pitchFamily="66" charset="0"/>
              </a:rPr>
              <a:t>family now!</a:t>
            </a:r>
            <a:endParaRPr lang="en-US" b="1" dirty="0" smtClean="0">
              <a:solidFill>
                <a:srgbClr val="00B050"/>
              </a:solidFill>
              <a:latin typeface="Comic Sans MS" pitchFamily="66" charset="0"/>
            </a:endParaRPr>
          </a:p>
        </p:txBody>
      </p:sp>
      <p:sp>
        <p:nvSpPr>
          <p:cNvPr id="2052" name="Rectangle 3"/>
          <p:cNvSpPr>
            <a:spLocks noGrp="1" noChangeArrowheads="1"/>
          </p:cNvSpPr>
          <p:nvPr>
            <p:ph type="subTitle" idx="1"/>
          </p:nvPr>
        </p:nvSpPr>
        <p:spPr>
          <a:xfrm>
            <a:off x="137708" y="228600"/>
            <a:ext cx="4205692" cy="2421938"/>
          </a:xfrm>
        </p:spPr>
        <p:txBody>
          <a:bodyPr>
            <a:noAutofit/>
          </a:bodyPr>
          <a:lstStyle/>
          <a:p>
            <a:pPr eaLnBrk="1" hangingPunct="1"/>
            <a:r>
              <a:rPr lang="en-US" sz="5400" b="1" dirty="0" smtClean="0">
                <a:solidFill>
                  <a:srgbClr val="FF0000"/>
                </a:solidFill>
                <a:latin typeface="Comic Sans MS" pitchFamily="66" charset="0"/>
              </a:rPr>
              <a:t>We hope to be kings for our God</a:t>
            </a:r>
          </a:p>
        </p:txBody>
      </p:sp>
      <p:pic>
        <p:nvPicPr>
          <p:cNvPr id="1030" name="Picture 6" descr="http://raykliu.files.wordpress.com/2012/01/heavenly-thro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8" y="228600"/>
            <a:ext cx="4423933" cy="2859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335.photobucket.com/albums/m458/benmvp/BenMVP/fruit-of-the-spirit-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88201"/>
            <a:ext cx="3619340" cy="36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597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1715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5105400" cy="1600200"/>
          </a:xfrm>
        </p:spPr>
        <p:txBody>
          <a:bodyPr>
            <a:normAutofit fontScale="90000"/>
          </a:bodyPr>
          <a:lstStyle/>
          <a:p>
            <a:pPr eaLnBrk="1" hangingPunct="1"/>
            <a:r>
              <a:rPr lang="en-US" sz="4000" b="1" dirty="0" smtClean="0">
                <a:solidFill>
                  <a:srgbClr val="FF0000"/>
                </a:solidFill>
              </a:rPr>
              <a:t>God kept David in Power &amp; Faithful David stayed to work in God’s Family</a:t>
            </a:r>
          </a:p>
        </p:txBody>
      </p:sp>
      <p:sp>
        <p:nvSpPr>
          <p:cNvPr id="4100" name="Text Box 5"/>
          <p:cNvSpPr txBox="1">
            <a:spLocks noChangeArrowheads="1"/>
          </p:cNvSpPr>
          <p:nvPr/>
        </p:nvSpPr>
        <p:spPr bwMode="auto">
          <a:xfrm>
            <a:off x="2590800" y="4572000"/>
            <a:ext cx="31242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Without God &amp; David’s faith this would be impossible!</a:t>
            </a:r>
            <a:endParaRPr lang="en-US" sz="3200" b="1" dirty="0">
              <a:solidFill>
                <a:srgbClr val="00B050"/>
              </a:solidFill>
              <a:latin typeface="Comic Sans MS" pitchFamily="66" charset="0"/>
            </a:endParaRPr>
          </a:p>
        </p:txBody>
      </p:sp>
      <p:pic>
        <p:nvPicPr>
          <p:cNvPr id="2050" name="Picture 2" descr="https://encrypted-tbn1.gstatic.com/images?q=tbn:ANd9GcRZ8YulGHEtnPrx7MKlgD0Qu-xp8TzMd2Eb4DI0nI4jQaVFiF8V"/>
          <p:cNvPicPr>
            <a:picLocks noChangeAspect="1" noChangeArrowheads="1"/>
          </p:cNvPicPr>
          <p:nvPr/>
        </p:nvPicPr>
        <p:blipFill>
          <a:blip r:embed="rId3" cstate="print"/>
          <a:srcRect/>
          <a:stretch>
            <a:fillRect/>
          </a:stretch>
        </p:blipFill>
        <p:spPr bwMode="auto">
          <a:xfrm>
            <a:off x="5791200" y="152400"/>
            <a:ext cx="3209925" cy="1837332"/>
          </a:xfrm>
          <a:prstGeom prst="rect">
            <a:avLst/>
          </a:prstGeom>
          <a:noFill/>
        </p:spPr>
      </p:pic>
      <p:pic>
        <p:nvPicPr>
          <p:cNvPr id="2052" name="Picture 4" descr="Sex Scandals"/>
          <p:cNvPicPr>
            <a:picLocks noChangeAspect="1" noChangeArrowheads="1"/>
          </p:cNvPicPr>
          <p:nvPr/>
        </p:nvPicPr>
        <p:blipFill>
          <a:blip r:embed="rId4" cstate="print"/>
          <a:srcRect/>
          <a:stretch>
            <a:fillRect/>
          </a:stretch>
        </p:blipFill>
        <p:spPr bwMode="auto">
          <a:xfrm>
            <a:off x="228600" y="4495800"/>
            <a:ext cx="2209800" cy="2209801"/>
          </a:xfrm>
          <a:prstGeom prst="rect">
            <a:avLst/>
          </a:prstGeom>
          <a:noFill/>
        </p:spPr>
      </p:pic>
      <p:pic>
        <p:nvPicPr>
          <p:cNvPr id="2056" name="Picture 8" descr="Sex Scandals"/>
          <p:cNvPicPr>
            <a:picLocks noChangeAspect="1" noChangeArrowheads="1"/>
          </p:cNvPicPr>
          <p:nvPr/>
        </p:nvPicPr>
        <p:blipFill>
          <a:blip r:embed="rId5" cstate="print"/>
          <a:srcRect/>
          <a:stretch>
            <a:fillRect/>
          </a:stretch>
        </p:blipFill>
        <p:spPr bwMode="auto">
          <a:xfrm>
            <a:off x="3124199" y="1905000"/>
            <a:ext cx="2438399" cy="2438400"/>
          </a:xfrm>
          <a:prstGeom prst="rect">
            <a:avLst/>
          </a:prstGeom>
          <a:noFill/>
        </p:spPr>
      </p:pic>
      <p:pic>
        <p:nvPicPr>
          <p:cNvPr id="2058" name="Picture 10" descr="Australian political sex scandals"/>
          <p:cNvPicPr>
            <a:picLocks noChangeAspect="1" noChangeArrowheads="1"/>
          </p:cNvPicPr>
          <p:nvPr/>
        </p:nvPicPr>
        <p:blipFill>
          <a:blip r:embed="rId6" cstate="print"/>
          <a:srcRect l="8122" r="18782"/>
          <a:stretch>
            <a:fillRect/>
          </a:stretch>
        </p:blipFill>
        <p:spPr bwMode="auto">
          <a:xfrm>
            <a:off x="152400" y="1905000"/>
            <a:ext cx="2819400" cy="2453922"/>
          </a:xfrm>
          <a:prstGeom prst="rect">
            <a:avLst/>
          </a:prstGeom>
          <a:noFill/>
        </p:spPr>
      </p:pic>
      <p:pic>
        <p:nvPicPr>
          <p:cNvPr id="2060" name="Picture 12" descr="http://www.90s411.com/images/1998-clinton-lewinksy-scandal.jpg"/>
          <p:cNvPicPr>
            <a:picLocks noChangeAspect="1" noChangeArrowheads="1"/>
          </p:cNvPicPr>
          <p:nvPr/>
        </p:nvPicPr>
        <p:blipFill>
          <a:blip r:embed="rId7" cstate="print"/>
          <a:srcRect/>
          <a:stretch>
            <a:fillRect/>
          </a:stretch>
        </p:blipFill>
        <p:spPr bwMode="auto">
          <a:xfrm>
            <a:off x="5867400" y="2362200"/>
            <a:ext cx="3124200" cy="4155187"/>
          </a:xfrm>
          <a:prstGeom prst="rect">
            <a:avLst/>
          </a:prstGeom>
          <a:noFill/>
        </p:spPr>
      </p:pic>
    </p:spTree>
    <p:extLst>
      <p:ext uri="{BB962C8B-B14F-4D97-AF65-F5344CB8AC3E}">
        <p14:creationId xmlns:p14="http://schemas.microsoft.com/office/powerpoint/2010/main" val="2543658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740037"/>
            <a:ext cx="7010400" cy="914400"/>
          </a:xfrm>
        </p:spPr>
        <p:txBody>
          <a:bodyPr>
            <a:noAutofit/>
          </a:bodyPr>
          <a:lstStyle/>
          <a:p>
            <a:r>
              <a:rPr lang="en-US" sz="4800" b="1" dirty="0" smtClean="0">
                <a:solidFill>
                  <a:srgbClr val="663300"/>
                </a:solidFill>
              </a:rPr>
              <a:t>2 Samuel 12:15-23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And the Lord struck the child that Uriah's wife bore to David, and it became ill. 16 David therefore pleaded with God for the child, and David fasted and went in and lay all night on the ground. 17 So the elders of his house arose and went to him, to raise him up from the ground. But he would not, nor did he eat food with them. 18 Then on the seventh day it came to pass that the child died. And the servants of David were afraid to tell him that the child was dead. For they said, "Indeed, while the child was alive, we spoke to him, and he would not heed our voice. How can we tell him that the child is dead? He may do some harm!" </a:t>
            </a:r>
          </a:p>
          <a:p>
            <a:pPr marL="0" indent="231775">
              <a:buNone/>
            </a:pPr>
            <a:r>
              <a:rPr lang="en-US" dirty="0" smtClean="0"/>
              <a:t>19 When </a:t>
            </a:r>
            <a:r>
              <a:rPr lang="en-US" b="1" dirty="0" smtClean="0">
                <a:solidFill>
                  <a:srgbClr val="0000CC"/>
                </a:solidFill>
              </a:rPr>
              <a:t>David saw that his servants were whispering, David perceived that the child was dead. Therefore David said to his servants, "Is the child dead?“</a:t>
            </a:r>
          </a:p>
          <a:p>
            <a:pPr marL="0" indent="231775">
              <a:buNone/>
            </a:pPr>
            <a:r>
              <a:rPr lang="en-US" b="1" dirty="0" smtClean="0">
                <a:solidFill>
                  <a:srgbClr val="0000CC"/>
                </a:solidFill>
              </a:rPr>
              <a:t>And they said, "He is dead." </a:t>
            </a:r>
          </a:p>
          <a:p>
            <a:pPr marL="0" indent="231775">
              <a:buNone/>
            </a:pPr>
            <a:endParaRPr lang="en-US" dirty="0" smtClean="0"/>
          </a:p>
        </p:txBody>
      </p:sp>
      <p:sp>
        <p:nvSpPr>
          <p:cNvPr id="6" name="Text Box 5"/>
          <p:cNvSpPr txBox="1">
            <a:spLocks noChangeArrowheads="1"/>
          </p:cNvSpPr>
          <p:nvPr/>
        </p:nvSpPr>
        <p:spPr bwMode="auto">
          <a:xfrm>
            <a:off x="1066800" y="914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David’s child dies</a:t>
            </a:r>
          </a:p>
        </p:txBody>
      </p:sp>
      <p:sp>
        <p:nvSpPr>
          <p:cNvPr id="7" name="Text Box 5"/>
          <p:cNvSpPr txBox="1">
            <a:spLocks noChangeArrowheads="1"/>
          </p:cNvSpPr>
          <p:nvPr/>
        </p:nvSpPr>
        <p:spPr bwMode="auto">
          <a:xfrm>
            <a:off x="838200" y="5638800"/>
            <a:ext cx="7467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David was prepared to accept God’s will &amp; consequences for his sin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5334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04900" y="1122640"/>
            <a:ext cx="7010400" cy="914400"/>
          </a:xfrm>
        </p:spPr>
        <p:txBody>
          <a:bodyPr>
            <a:noAutofit/>
          </a:bodyPr>
          <a:lstStyle/>
          <a:p>
            <a:r>
              <a:rPr lang="en-US" sz="4800" b="1" dirty="0" smtClean="0">
                <a:solidFill>
                  <a:srgbClr val="663300"/>
                </a:solidFill>
              </a:rPr>
              <a:t>2 Samuel 12:15-23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894820"/>
            <a:ext cx="7086600" cy="4191000"/>
          </a:xfrm>
        </p:spPr>
        <p:txBody>
          <a:bodyPr>
            <a:normAutofit fontScale="70000" lnSpcReduction="20000"/>
          </a:bodyPr>
          <a:lstStyle/>
          <a:p>
            <a:pPr marL="0" indent="231775">
              <a:buNone/>
            </a:pPr>
            <a:r>
              <a:rPr lang="en-US" dirty="0" smtClean="0"/>
              <a:t>20 So David arose from the ground, washed and anointed himself, and changed his clothes; and he went into the house of the Lord and worshiped. Then he went to his own house; and when he requested, they set food before him, and he ate. 21 Then his servants said to him, "What is this that you have done? You fasted and wept for the child while he was alive, but when the child died, you arose and ate food." </a:t>
            </a:r>
          </a:p>
          <a:p>
            <a:pPr marL="0" indent="231775">
              <a:buNone/>
            </a:pPr>
            <a:r>
              <a:rPr lang="en-US" dirty="0" smtClean="0"/>
              <a:t>22 And he said, </a:t>
            </a:r>
            <a:r>
              <a:rPr lang="en-US" b="1" dirty="0" smtClean="0">
                <a:solidFill>
                  <a:srgbClr val="0000CC"/>
                </a:solidFill>
              </a:rPr>
              <a:t>"While the child was alive, I fasted and wept; for I said, 'Who can tell whether the Lord will be gracious to me, that the child may live?' 23 But now he is dead; why should I fast? Can I bring him back again? I shall go to him, but he shall not return to me." </a:t>
            </a:r>
          </a:p>
          <a:p>
            <a:pPr marL="0" indent="231775">
              <a:buNone/>
            </a:pPr>
            <a:endParaRPr lang="en-US" dirty="0" smtClean="0"/>
          </a:p>
        </p:txBody>
      </p:sp>
      <p:sp>
        <p:nvSpPr>
          <p:cNvPr id="6" name="Text Box 5"/>
          <p:cNvSpPr txBox="1">
            <a:spLocks noChangeArrowheads="1"/>
          </p:cNvSpPr>
          <p:nvPr/>
        </p:nvSpPr>
        <p:spPr bwMode="auto">
          <a:xfrm>
            <a:off x="1112982" y="2286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David’s response to his child’s death</a:t>
            </a:r>
          </a:p>
        </p:txBody>
      </p:sp>
      <p:sp>
        <p:nvSpPr>
          <p:cNvPr id="7" name="Text Box 5"/>
          <p:cNvSpPr txBox="1">
            <a:spLocks noChangeArrowheads="1"/>
          </p:cNvSpPr>
          <p:nvPr/>
        </p:nvSpPr>
        <p:spPr bwMode="auto">
          <a:xfrm>
            <a:off x="533400" y="5943600"/>
            <a:ext cx="8153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lived in hope, but accepted reality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181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75202"/>
            <a:ext cx="7010400" cy="914400"/>
          </a:xfrm>
        </p:spPr>
        <p:txBody>
          <a:bodyPr>
            <a:noAutofit/>
          </a:bodyPr>
          <a:lstStyle/>
          <a:p>
            <a:r>
              <a:rPr lang="en-US" sz="4800" b="1" dirty="0" smtClean="0">
                <a:solidFill>
                  <a:srgbClr val="663300"/>
                </a:solidFill>
              </a:rPr>
              <a:t>2 Samuel 12:24-26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89139"/>
            <a:ext cx="7086600" cy="3845555"/>
          </a:xfrm>
        </p:spPr>
        <p:txBody>
          <a:bodyPr>
            <a:normAutofit lnSpcReduction="10000"/>
          </a:bodyPr>
          <a:lstStyle/>
          <a:p>
            <a:pPr marL="0" indent="231775">
              <a:buNone/>
            </a:pPr>
            <a:r>
              <a:rPr lang="en-US" dirty="0" smtClean="0"/>
              <a:t> 24 Then David comforted Bathsheba his wife, and went in to her and lay with her. So she bore a son, and he called his name Solomon </a:t>
            </a:r>
            <a:r>
              <a:rPr lang="en-US" i="1" dirty="0" smtClean="0"/>
              <a:t>[peaceful]. </a:t>
            </a:r>
            <a:r>
              <a:rPr lang="en-US" b="1" dirty="0" smtClean="0">
                <a:solidFill>
                  <a:srgbClr val="0000CC"/>
                </a:solidFill>
              </a:rPr>
              <a:t>Now the Lord loved him</a:t>
            </a:r>
            <a:r>
              <a:rPr lang="en-US" dirty="0" smtClean="0"/>
              <a:t>, 25 and He sent word by the hand of Nathan the prophet: So he called his name Jedidiah </a:t>
            </a:r>
            <a:r>
              <a:rPr lang="en-US" i="1" dirty="0" smtClean="0"/>
              <a:t>[loved of Yah], </a:t>
            </a:r>
            <a:r>
              <a:rPr lang="en-US" dirty="0" smtClean="0"/>
              <a:t>because of the Lord. </a:t>
            </a:r>
          </a:p>
        </p:txBody>
      </p:sp>
      <p:sp>
        <p:nvSpPr>
          <p:cNvPr id="6" name="Text Box 5"/>
          <p:cNvSpPr txBox="1">
            <a:spLocks noChangeArrowheads="1"/>
          </p:cNvSpPr>
          <p:nvPr/>
        </p:nvSpPr>
        <p:spPr bwMode="auto">
          <a:xfrm>
            <a:off x="1071562" y="87498"/>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&amp; Bathsheba try again!</a:t>
            </a:r>
          </a:p>
        </p:txBody>
      </p:sp>
      <p:sp>
        <p:nvSpPr>
          <p:cNvPr id="7" name="Text Box 5"/>
          <p:cNvSpPr txBox="1">
            <a:spLocks noChangeArrowheads="1"/>
          </p:cNvSpPr>
          <p:nvPr/>
        </p:nvSpPr>
        <p:spPr bwMode="auto">
          <a:xfrm>
            <a:off x="800100" y="5216170"/>
            <a:ext cx="7543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understood the mercy of God and realized that God lets us move forward!</a:t>
            </a:r>
          </a:p>
        </p:txBody>
      </p:sp>
      <p:sp>
        <p:nvSpPr>
          <p:cNvPr id="8" name="Text Box 5"/>
          <p:cNvSpPr txBox="1">
            <a:spLocks noChangeArrowheads="1"/>
          </p:cNvSpPr>
          <p:nvPr/>
        </p:nvSpPr>
        <p:spPr bwMode="auto">
          <a:xfrm>
            <a:off x="407193" y="6198852"/>
            <a:ext cx="8329613"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C0099"/>
                </a:solidFill>
                <a:latin typeface="Comic Sans MS" pitchFamily="66" charset="0"/>
              </a:rPr>
              <a:t>God didn’t make David &amp; Bathsheba split up!</a:t>
            </a:r>
            <a:endParaRPr lang="en-US" sz="2800" b="1" dirty="0" smtClean="0">
              <a:solidFill>
                <a:srgbClr val="CC0099"/>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5410200" cy="1828800"/>
          </a:xfrm>
        </p:spPr>
        <p:txBody>
          <a:bodyPr>
            <a:normAutofit/>
          </a:bodyPr>
          <a:lstStyle/>
          <a:p>
            <a:pPr eaLnBrk="1" hangingPunct="1"/>
            <a:r>
              <a:rPr lang="en-US" sz="4000" b="1" dirty="0" smtClean="0">
                <a:solidFill>
                  <a:srgbClr val="FF0000"/>
                </a:solidFill>
              </a:rPr>
              <a:t>Accepting God’s will &amp; decisions in everything</a:t>
            </a:r>
          </a:p>
        </p:txBody>
      </p:sp>
      <p:sp>
        <p:nvSpPr>
          <p:cNvPr id="4099" name="Rectangle 3"/>
          <p:cNvSpPr>
            <a:spLocks noGrp="1" noChangeArrowheads="1"/>
          </p:cNvSpPr>
          <p:nvPr>
            <p:ph type="body" idx="1"/>
          </p:nvPr>
        </p:nvSpPr>
        <p:spPr>
          <a:xfrm>
            <a:off x="457200" y="1752600"/>
            <a:ext cx="8382000" cy="3429000"/>
          </a:xfrm>
        </p:spPr>
        <p:txBody>
          <a:bodyPr>
            <a:normAutofit fontScale="92500" lnSpcReduction="10000"/>
          </a:bodyPr>
          <a:lstStyle/>
          <a:p>
            <a:pPr eaLnBrk="1" hangingPunct="1">
              <a:lnSpc>
                <a:spcPct val="90000"/>
              </a:lnSpc>
            </a:pPr>
            <a:r>
              <a:rPr lang="en-US" dirty="0" smtClean="0"/>
              <a:t>David was sorry for his sins of                                  adultery with Bathsheba and murder of Uriah</a:t>
            </a:r>
          </a:p>
          <a:p>
            <a:pPr eaLnBrk="1" hangingPunct="1">
              <a:lnSpc>
                <a:spcPct val="90000"/>
              </a:lnSpc>
            </a:pPr>
            <a:r>
              <a:rPr lang="en-US" dirty="0" smtClean="0"/>
              <a:t>God forgave David, but brought consequences – death of their child &amp; more to come</a:t>
            </a:r>
          </a:p>
          <a:p>
            <a:pPr eaLnBrk="1" hangingPunct="1">
              <a:lnSpc>
                <a:spcPct val="90000"/>
              </a:lnSpc>
            </a:pPr>
            <a:r>
              <a:rPr lang="en-US" dirty="0" smtClean="0"/>
              <a:t>David pleaded with God for the life of their child, but completely accepted God’s will when he died</a:t>
            </a:r>
          </a:p>
          <a:p>
            <a:pPr eaLnBrk="1" hangingPunct="1">
              <a:lnSpc>
                <a:spcPct val="90000"/>
              </a:lnSpc>
            </a:pPr>
            <a:r>
              <a:rPr lang="en-US" dirty="0" smtClean="0"/>
              <a:t>David moved forward and tried again with Bathsheba – God blessed this child</a:t>
            </a:r>
          </a:p>
        </p:txBody>
      </p:sp>
      <p:sp>
        <p:nvSpPr>
          <p:cNvPr id="4100" name="Text Box 5"/>
          <p:cNvSpPr txBox="1">
            <a:spLocks noChangeArrowheads="1"/>
          </p:cNvSpPr>
          <p:nvPr/>
        </p:nvSpPr>
        <p:spPr bwMode="auto">
          <a:xfrm>
            <a:off x="437662" y="5077802"/>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These events changed David</a:t>
            </a:r>
            <a:endParaRPr lang="en-US" sz="4000" b="1" dirty="0">
              <a:solidFill>
                <a:srgbClr val="00B050"/>
              </a:solidFill>
              <a:latin typeface="Comic Sans MS" pitchFamily="66" charset="0"/>
            </a:endParaRPr>
          </a:p>
        </p:txBody>
      </p:sp>
      <p:pic>
        <p:nvPicPr>
          <p:cNvPr id="102402" name="Picture 2" descr="https://encrypted-tbn0.gstatic.com/images?q=tbn:ANd9GcTmf27L2r96jbKn6zJQoV26VIzoCUCtRaSbrk_HeEbEDgG3TB6u"/>
          <p:cNvPicPr>
            <a:picLocks noChangeAspect="1" noChangeArrowheads="1"/>
          </p:cNvPicPr>
          <p:nvPr/>
        </p:nvPicPr>
        <p:blipFill>
          <a:blip r:embed="rId3" cstate="print"/>
          <a:srcRect/>
          <a:stretch>
            <a:fillRect/>
          </a:stretch>
        </p:blipFill>
        <p:spPr bwMode="auto">
          <a:xfrm>
            <a:off x="5943600" y="76200"/>
            <a:ext cx="2695575" cy="2019080"/>
          </a:xfrm>
          <a:prstGeom prst="rect">
            <a:avLst/>
          </a:prstGeom>
          <a:noFill/>
        </p:spPr>
      </p:pic>
      <p:sp>
        <p:nvSpPr>
          <p:cNvPr id="6" name="Text Box 5"/>
          <p:cNvSpPr txBox="1">
            <a:spLocks noChangeArrowheads="1"/>
          </p:cNvSpPr>
          <p:nvPr/>
        </p:nvSpPr>
        <p:spPr bwMode="auto">
          <a:xfrm>
            <a:off x="312615" y="5791200"/>
            <a:ext cx="8639175"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Accepting God’s will brings peace!</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62200" y="0"/>
            <a:ext cx="4343400" cy="1524000"/>
          </a:xfrm>
        </p:spPr>
        <p:txBody>
          <a:bodyPr>
            <a:normAutofit/>
          </a:bodyPr>
          <a:lstStyle/>
          <a:p>
            <a:pPr eaLnBrk="1" hangingPunct="1"/>
            <a:r>
              <a:rPr lang="en-US" sz="4000" b="1" dirty="0" smtClean="0">
                <a:solidFill>
                  <a:srgbClr val="FF0000"/>
                </a:solidFill>
              </a:rPr>
              <a:t>Dealing with disappointment</a:t>
            </a:r>
          </a:p>
        </p:txBody>
      </p:sp>
      <p:sp>
        <p:nvSpPr>
          <p:cNvPr id="4099" name="Rectangle 3"/>
          <p:cNvSpPr>
            <a:spLocks noGrp="1" noChangeArrowheads="1"/>
          </p:cNvSpPr>
          <p:nvPr>
            <p:ph type="body" idx="1"/>
          </p:nvPr>
        </p:nvSpPr>
        <p:spPr>
          <a:xfrm>
            <a:off x="457200" y="1752600"/>
            <a:ext cx="7924800" cy="4038600"/>
          </a:xfrm>
        </p:spPr>
        <p:txBody>
          <a:bodyPr>
            <a:normAutofit fontScale="92500" lnSpcReduction="20000"/>
          </a:bodyPr>
          <a:lstStyle/>
          <a:p>
            <a:pPr eaLnBrk="1" hangingPunct="1">
              <a:lnSpc>
                <a:spcPct val="90000"/>
              </a:lnSpc>
            </a:pPr>
            <a:r>
              <a:rPr lang="en-US" b="1" dirty="0" smtClean="0">
                <a:solidFill>
                  <a:srgbClr val="0000CC"/>
                </a:solidFill>
              </a:rPr>
              <a:t>1 Sam 29: </a:t>
            </a:r>
            <a:r>
              <a:rPr lang="en-US" dirty="0" smtClean="0"/>
              <a:t>Philistine princes would                          not allow David &amp; his men to join them in battle</a:t>
            </a:r>
          </a:p>
          <a:p>
            <a:pPr eaLnBrk="1" hangingPunct="1">
              <a:lnSpc>
                <a:spcPct val="90000"/>
              </a:lnSpc>
            </a:pPr>
            <a:r>
              <a:rPr lang="en-US" b="1" dirty="0" smtClean="0">
                <a:solidFill>
                  <a:srgbClr val="0000CC"/>
                </a:solidFill>
              </a:rPr>
              <a:t>1 Sam 30: </a:t>
            </a:r>
            <a:r>
              <a:rPr lang="en-US" dirty="0" smtClean="0"/>
              <a:t>The </a:t>
            </a:r>
            <a:r>
              <a:rPr lang="en-US" dirty="0" err="1" smtClean="0"/>
              <a:t>Amalakites</a:t>
            </a:r>
            <a:r>
              <a:rPr lang="en-US" dirty="0" smtClean="0"/>
              <a:t> raided </a:t>
            </a:r>
            <a:r>
              <a:rPr lang="en-US" dirty="0" err="1" smtClean="0"/>
              <a:t>Ziklag</a:t>
            </a:r>
            <a:r>
              <a:rPr lang="en-US" dirty="0" smtClean="0"/>
              <a:t>, burned it, &amp; took all the families captive</a:t>
            </a:r>
          </a:p>
          <a:p>
            <a:pPr lvl="1">
              <a:lnSpc>
                <a:spcPct val="90000"/>
              </a:lnSpc>
            </a:pPr>
            <a:r>
              <a:rPr lang="en-US" dirty="0" smtClean="0"/>
              <a:t>David was greatly distressed, &amp; his men spoke of stoning him (v.6)</a:t>
            </a:r>
          </a:p>
          <a:p>
            <a:pPr lvl="1">
              <a:lnSpc>
                <a:spcPct val="90000"/>
              </a:lnSpc>
            </a:pPr>
            <a:r>
              <a:rPr lang="en-US" dirty="0" smtClean="0"/>
              <a:t>David strengthened himself in the Lord his God (v.6)</a:t>
            </a:r>
          </a:p>
          <a:p>
            <a:pPr lvl="1">
              <a:lnSpc>
                <a:spcPct val="90000"/>
              </a:lnSpc>
            </a:pPr>
            <a:r>
              <a:rPr lang="en-US" dirty="0" smtClean="0"/>
              <a:t>David inquired of God through </a:t>
            </a:r>
            <a:r>
              <a:rPr lang="en-US" dirty="0" err="1" smtClean="0"/>
              <a:t>Abiathar</a:t>
            </a:r>
            <a:endParaRPr lang="en-US" dirty="0" smtClean="0"/>
          </a:p>
          <a:p>
            <a:pPr eaLnBrk="1" hangingPunct="1">
              <a:lnSpc>
                <a:spcPct val="90000"/>
              </a:lnSpc>
            </a:pPr>
            <a:r>
              <a:rPr lang="en-US" b="1" dirty="0" smtClean="0">
                <a:solidFill>
                  <a:srgbClr val="0000CC"/>
                </a:solidFill>
              </a:rPr>
              <a:t>Saul &amp; Jonathan die in battle</a:t>
            </a:r>
            <a:r>
              <a:rPr lang="en-US" dirty="0" smtClean="0"/>
              <a:t>, the ark is taken, tabernacle is pulled from Shiloh </a:t>
            </a:r>
          </a:p>
          <a:p>
            <a:pPr eaLnBrk="1" hangingPunct="1">
              <a:lnSpc>
                <a:spcPct val="90000"/>
              </a:lnSpc>
            </a:pPr>
            <a:r>
              <a:rPr lang="en-US" b="1" dirty="0" smtClean="0">
                <a:solidFill>
                  <a:srgbClr val="0000CC"/>
                </a:solidFill>
              </a:rPr>
              <a:t>About a week later, </a:t>
            </a:r>
            <a:r>
              <a:rPr lang="en-US" dirty="0" smtClean="0"/>
              <a:t>David was king over Judah</a:t>
            </a:r>
          </a:p>
        </p:txBody>
      </p:sp>
      <p:sp>
        <p:nvSpPr>
          <p:cNvPr id="4100" name="Text Box 5"/>
          <p:cNvSpPr txBox="1">
            <a:spLocks noChangeArrowheads="1"/>
          </p:cNvSpPr>
          <p:nvPr/>
        </p:nvSpPr>
        <p:spPr bwMode="auto">
          <a:xfrm>
            <a:off x="0" y="58674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turned to God even more when disappointed</a:t>
            </a:r>
            <a:endParaRPr lang="en-US" sz="2800" b="1" dirty="0">
              <a:solidFill>
                <a:srgbClr val="00B050"/>
              </a:solidFill>
              <a:latin typeface="Comic Sans MS" pitchFamily="66" charset="0"/>
            </a:endParaRPr>
          </a:p>
        </p:txBody>
      </p:sp>
      <p:pic>
        <p:nvPicPr>
          <p:cNvPr id="98306" name="Picture 2" descr="https://encrypted-tbn0.gstatic.com/images?q=tbn:ANd9GcSc2qRrFQ8m5kXNMfEMhH_WrRNkPtgaKWOSAHnXM_CIUEw95TfoEQ"/>
          <p:cNvPicPr>
            <a:picLocks noChangeAspect="1" noChangeArrowheads="1"/>
          </p:cNvPicPr>
          <p:nvPr/>
        </p:nvPicPr>
        <p:blipFill>
          <a:blip r:embed="rId3" cstate="print"/>
          <a:srcRect/>
          <a:stretch>
            <a:fillRect/>
          </a:stretch>
        </p:blipFill>
        <p:spPr bwMode="auto">
          <a:xfrm>
            <a:off x="6629400" y="152400"/>
            <a:ext cx="2428875" cy="1885950"/>
          </a:xfrm>
          <a:prstGeom prst="rect">
            <a:avLst/>
          </a:prstGeom>
          <a:noFill/>
        </p:spPr>
      </p:pic>
      <p:pic>
        <p:nvPicPr>
          <p:cNvPr id="98308" name="Picture 4" descr="https://encrypted-tbn3.gstatic.com/images?q=tbn:ANd9GcSw_ULob-iKxgJEgqBUc-r-IxNZH6p0icR7_cTWdetHo1aMFZUj"/>
          <p:cNvPicPr>
            <a:picLocks noChangeAspect="1" noChangeArrowheads="1"/>
          </p:cNvPicPr>
          <p:nvPr/>
        </p:nvPicPr>
        <p:blipFill>
          <a:blip r:embed="rId4" cstate="print"/>
          <a:srcRect/>
          <a:stretch>
            <a:fillRect/>
          </a:stretch>
        </p:blipFill>
        <p:spPr bwMode="auto">
          <a:xfrm>
            <a:off x="228600" y="152400"/>
            <a:ext cx="2404678"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3275</Words>
  <Application>Microsoft Office PowerPoint</Application>
  <PresentationFormat>On-screen Show (4:3)</PresentationFormat>
  <Paragraphs>232</Paragraphs>
  <Slides>38</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Comic Sans MS</vt:lpstr>
      <vt:lpstr>EraserDust</vt:lpstr>
      <vt:lpstr>Papyrus</vt:lpstr>
      <vt:lpstr>Times New Roman</vt:lpstr>
      <vt:lpstr>Office Theme</vt:lpstr>
      <vt:lpstr>Class 3:      Moving on after Disappointments</vt:lpstr>
      <vt:lpstr>Jesus on Forgiveness….</vt:lpstr>
      <vt:lpstr>PowerPoint Presentation</vt:lpstr>
      <vt:lpstr>God kept David in Power &amp; Faithful David stayed to work in God’s Family</vt:lpstr>
      <vt:lpstr>2 Samuel 12:15-23</vt:lpstr>
      <vt:lpstr>2 Samuel 12:15-23</vt:lpstr>
      <vt:lpstr>2 Samuel 12:24-26</vt:lpstr>
      <vt:lpstr>Accepting God’s will &amp; decisions in everything</vt:lpstr>
      <vt:lpstr>Dealing with disappointment</vt:lpstr>
      <vt:lpstr>Disappointment with Saul</vt:lpstr>
      <vt:lpstr>Disappointment about building the Temple (1 Chron 17)</vt:lpstr>
      <vt:lpstr>Disappointment over his Family troubles</vt:lpstr>
      <vt:lpstr>How do we do dealing with disappointments in life?</vt:lpstr>
      <vt:lpstr>Lot let his family troubles depress him &amp; turn to isolation</vt:lpstr>
      <vt:lpstr>David becomes  a changed man</vt:lpstr>
      <vt:lpstr>David felt Responsible</vt:lpstr>
      <vt:lpstr>David could have easily given up!</vt:lpstr>
      <vt:lpstr>Godly leaders move on in Faith</vt:lpstr>
      <vt:lpstr>Genesis 50:19-21</vt:lpstr>
      <vt:lpstr>God is refining      our characters,      re-creating us after the image of His son</vt:lpstr>
      <vt:lpstr>Encourage each other to move forward &amp; get involved!</vt:lpstr>
      <vt:lpstr>Psalm 51</vt:lpstr>
      <vt:lpstr>Psalm 51</vt:lpstr>
      <vt:lpstr>David prepared for the future of God’s ecclesia…</vt:lpstr>
      <vt:lpstr>1 Chronicles 22:1-5</vt:lpstr>
      <vt:lpstr>1 Chronicles 22:11-14</vt:lpstr>
      <vt:lpstr>1 Chron 22:17-19</vt:lpstr>
      <vt:lpstr>1 Chronicles 23:25-32</vt:lpstr>
      <vt:lpstr>1 Chronicles 28:8</vt:lpstr>
      <vt:lpstr>David did what he could to help the next generation</vt:lpstr>
      <vt:lpstr>What are we doing to help out the next generation?</vt:lpstr>
      <vt:lpstr>Whatever mistakes we have made….</vt:lpstr>
      <vt:lpstr>PowerPoint Presentation</vt:lpstr>
      <vt:lpstr>Philippians 3:13-15</vt:lpstr>
      <vt:lpstr>Help our young parents raise Godly children!</vt:lpstr>
      <vt:lpstr>Lessons from David Today </vt:lpstr>
      <vt:lpstr>Let’s go home &amp; practice living in God’s family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83</cp:revision>
  <dcterms:created xsi:type="dcterms:W3CDTF">2010-08-16T17:29:37Z</dcterms:created>
  <dcterms:modified xsi:type="dcterms:W3CDTF">2013-05-07T13:22:04Z</dcterms:modified>
</cp:coreProperties>
</file>