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20" r:id="rId2"/>
    <p:sldId id="391" r:id="rId3"/>
    <p:sldId id="393" r:id="rId4"/>
    <p:sldId id="394" r:id="rId5"/>
    <p:sldId id="395" r:id="rId6"/>
    <p:sldId id="396" r:id="rId7"/>
    <p:sldId id="402" r:id="rId8"/>
    <p:sldId id="401" r:id="rId9"/>
    <p:sldId id="403" r:id="rId10"/>
    <p:sldId id="390" r:id="rId11"/>
    <p:sldId id="281" r:id="rId12"/>
    <p:sldId id="378" r:id="rId13"/>
    <p:sldId id="377" r:id="rId14"/>
    <p:sldId id="352" r:id="rId15"/>
    <p:sldId id="353" r:id="rId16"/>
    <p:sldId id="355" r:id="rId17"/>
    <p:sldId id="356" r:id="rId18"/>
    <p:sldId id="335" r:id="rId19"/>
    <p:sldId id="357" r:id="rId20"/>
    <p:sldId id="282" r:id="rId21"/>
    <p:sldId id="349" r:id="rId22"/>
    <p:sldId id="283" r:id="rId23"/>
    <p:sldId id="376" r:id="rId24"/>
    <p:sldId id="380" r:id="rId25"/>
    <p:sldId id="381" r:id="rId26"/>
    <p:sldId id="339" r:id="rId27"/>
    <p:sldId id="337" r:id="rId28"/>
    <p:sldId id="351" r:id="rId29"/>
    <p:sldId id="368" r:id="rId30"/>
    <p:sldId id="369" r:id="rId31"/>
    <p:sldId id="285" r:id="rId32"/>
    <p:sldId id="373" r:id="rId33"/>
    <p:sldId id="350" r:id="rId34"/>
    <p:sldId id="375" r:id="rId35"/>
    <p:sldId id="370" r:id="rId36"/>
    <p:sldId id="371" r:id="rId37"/>
    <p:sldId id="374" r:id="rId38"/>
    <p:sldId id="372" r:id="rId39"/>
    <p:sldId id="28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4484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a:t>
            </a:fld>
            <a:endParaRPr lang="en-US"/>
          </a:p>
        </p:txBody>
      </p:sp>
    </p:spTree>
    <p:extLst>
      <p:ext uri="{BB962C8B-B14F-4D97-AF65-F5344CB8AC3E}">
        <p14:creationId xmlns:p14="http://schemas.microsoft.com/office/powerpoint/2010/main" val="268497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2143228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3519341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3439555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3316143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780417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4231734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2793100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4149334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4011114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346038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2916869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2589116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2793713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3203930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1663269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2210922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3960797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1246107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2741569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2922451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3500710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1597286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1992090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37</a:t>
            </a:fld>
            <a:endParaRPr lang="en-US"/>
          </a:p>
        </p:txBody>
      </p:sp>
    </p:spTree>
    <p:extLst>
      <p:ext uri="{BB962C8B-B14F-4D97-AF65-F5344CB8AC3E}">
        <p14:creationId xmlns:p14="http://schemas.microsoft.com/office/powerpoint/2010/main" val="332035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1261071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400760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127531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2020899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398746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3316774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36959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10</a:t>
            </a:fld>
            <a:endParaRPr lang="en-US"/>
          </a:p>
        </p:txBody>
      </p:sp>
    </p:spTree>
    <p:extLst>
      <p:ext uri="{BB962C8B-B14F-4D97-AF65-F5344CB8AC3E}">
        <p14:creationId xmlns:p14="http://schemas.microsoft.com/office/powerpoint/2010/main" val="359445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5/8/2013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5/8/2013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5/8/2013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5/8/2013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1.gif"/></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0" y="4572000"/>
            <a:ext cx="4267200" cy="2286000"/>
          </a:xfrm>
        </p:spPr>
        <p:txBody>
          <a:bodyPr>
            <a:normAutofit/>
          </a:bodyPr>
          <a:lstStyle/>
          <a:p>
            <a:pPr eaLnBrk="1" hangingPunct="1"/>
            <a:r>
              <a:rPr lang="en-US" sz="4000" b="1" dirty="0" smtClean="0">
                <a:solidFill>
                  <a:srgbClr val="7030A0"/>
                </a:solidFill>
                <a:latin typeface="Comic Sans MS" pitchFamily="66" charset="0"/>
              </a:rPr>
              <a:t>Class 4:      </a:t>
            </a:r>
            <a:r>
              <a:rPr lang="en-US" sz="4000" b="1" dirty="0" smtClean="0">
                <a:solidFill>
                  <a:srgbClr val="0000CC"/>
                </a:solidFill>
                <a:latin typeface="Comic Sans MS" pitchFamily="66" charset="0"/>
              </a:rPr>
              <a:t>Solomon builds God’s house</a:t>
            </a:r>
          </a:p>
        </p:txBody>
      </p:sp>
      <p:sp>
        <p:nvSpPr>
          <p:cNvPr id="2052" name="Rectangle 3"/>
          <p:cNvSpPr>
            <a:spLocks noGrp="1" noChangeArrowheads="1"/>
          </p:cNvSpPr>
          <p:nvPr>
            <p:ph type="subTitle" idx="1"/>
          </p:nvPr>
        </p:nvSpPr>
        <p:spPr>
          <a:xfrm>
            <a:off x="1676400" y="533400"/>
            <a:ext cx="5638800" cy="1600200"/>
          </a:xfrm>
        </p:spPr>
        <p:txBody>
          <a:bodyPr>
            <a:noAutofit/>
          </a:bodyPr>
          <a:lstStyle/>
          <a:p>
            <a:pPr eaLnBrk="1" hangingPunct="1"/>
            <a:r>
              <a:rPr lang="en-US" sz="4000" b="1" dirty="0" smtClean="0">
                <a:solidFill>
                  <a:srgbClr val="FF0000"/>
                </a:solidFill>
                <a:latin typeface="Comic Sans MS" pitchFamily="66" charset="0"/>
              </a:rPr>
              <a:t>David &amp; Solomon: Kings in Practice</a:t>
            </a:r>
          </a:p>
        </p:txBody>
      </p:sp>
      <p:pic>
        <p:nvPicPr>
          <p:cNvPr id="3" name="Picture 4" descr="https://encrypted-tbn1.gstatic.com/images?q=tbn:ANd9GcRkH6F6sS9CR3SteJiVb1y6zOunr08h8nETi8s6wEI-K4lmHGPY7A"/>
          <p:cNvPicPr>
            <a:picLocks noChangeAspect="1" noChangeArrowheads="1"/>
          </p:cNvPicPr>
          <p:nvPr/>
        </p:nvPicPr>
        <p:blipFill>
          <a:blip r:embed="rId3" cstate="print"/>
          <a:srcRect/>
          <a:stretch>
            <a:fillRect/>
          </a:stretch>
        </p:blipFill>
        <p:spPr bwMode="auto">
          <a:xfrm>
            <a:off x="6789789" y="152400"/>
            <a:ext cx="2182761" cy="2438400"/>
          </a:xfrm>
          <a:prstGeom prst="rect">
            <a:avLst/>
          </a:prstGeom>
          <a:noFill/>
        </p:spPr>
      </p:pic>
      <p:pic>
        <p:nvPicPr>
          <p:cNvPr id="71686" name="Picture 6" descr="https://encrypted-tbn2.gstatic.com/images?q=tbn:ANd9GcQnVRzAKs1gy-PXuf15VNrHhoMZJfhDwDBRG9qP64p8u6aKaYLL"/>
          <p:cNvPicPr>
            <a:picLocks noChangeAspect="1" noChangeArrowheads="1"/>
          </p:cNvPicPr>
          <p:nvPr/>
        </p:nvPicPr>
        <p:blipFill>
          <a:blip r:embed="rId4" cstate="print"/>
          <a:srcRect/>
          <a:stretch>
            <a:fillRect/>
          </a:stretch>
        </p:blipFill>
        <p:spPr bwMode="auto">
          <a:xfrm>
            <a:off x="2743200" y="2362200"/>
            <a:ext cx="3385892" cy="2057400"/>
          </a:xfrm>
          <a:prstGeom prst="rect">
            <a:avLst/>
          </a:prstGeom>
          <a:noFill/>
        </p:spPr>
      </p:pic>
      <p:pic>
        <p:nvPicPr>
          <p:cNvPr id="71688" name="Picture 8" descr="https://encrypted-tbn0.gstatic.com/images?q=tbn:ANd9GcQfldjCcMgrtySnbs3RibaElRFmlkHtHO1EHK0y8b3BHIfjukL9mA"/>
          <p:cNvPicPr>
            <a:picLocks noChangeAspect="1" noChangeArrowheads="1"/>
          </p:cNvPicPr>
          <p:nvPr/>
        </p:nvPicPr>
        <p:blipFill>
          <a:blip r:embed="rId5" cstate="print"/>
          <a:srcRect/>
          <a:stretch>
            <a:fillRect/>
          </a:stretch>
        </p:blipFill>
        <p:spPr bwMode="auto">
          <a:xfrm>
            <a:off x="228600" y="3048000"/>
            <a:ext cx="2228850" cy="2747445"/>
          </a:xfrm>
          <a:prstGeom prst="rect">
            <a:avLst/>
          </a:prstGeom>
          <a:noFill/>
        </p:spPr>
      </p:pic>
      <p:pic>
        <p:nvPicPr>
          <p:cNvPr id="71690" name="Picture 10" descr="https://encrypted-tbn1.gstatic.com/images?q=tbn:ANd9GcSfIhWR_0tjHdKlIEjhDYPVvGyF-uU5y8Gz8dgS_jIGf9WCBult"/>
          <p:cNvPicPr>
            <a:picLocks noChangeAspect="1" noChangeArrowheads="1"/>
          </p:cNvPicPr>
          <p:nvPr/>
        </p:nvPicPr>
        <p:blipFill>
          <a:blip r:embed="rId6" cstate="print"/>
          <a:srcRect/>
          <a:stretch>
            <a:fillRect/>
          </a:stretch>
        </p:blipFill>
        <p:spPr bwMode="auto">
          <a:xfrm>
            <a:off x="6343250" y="2971800"/>
            <a:ext cx="2543576" cy="2514600"/>
          </a:xfrm>
          <a:prstGeom prst="rect">
            <a:avLst/>
          </a:prstGeom>
          <a:noFill/>
        </p:spPr>
      </p:pic>
      <p:pic>
        <p:nvPicPr>
          <p:cNvPr id="71692" name="Picture 12" descr="http://www.razzberrypress.com/uploads/king_david_learning_to_give_up_his_own_way.jpg"/>
          <p:cNvPicPr>
            <a:picLocks noChangeAspect="1" noChangeArrowheads="1"/>
          </p:cNvPicPr>
          <p:nvPr/>
        </p:nvPicPr>
        <p:blipFill>
          <a:blip r:embed="rId7" cstate="print"/>
          <a:srcRect/>
          <a:stretch>
            <a:fillRect/>
          </a:stretch>
        </p:blipFill>
        <p:spPr bwMode="auto">
          <a:xfrm>
            <a:off x="152400" y="76200"/>
            <a:ext cx="2057400" cy="2590800"/>
          </a:xfrm>
          <a:prstGeom prst="rect">
            <a:avLst/>
          </a:prstGeom>
          <a:noFill/>
        </p:spPr>
      </p:pic>
    </p:spTree>
    <p:extLst>
      <p:ext uri="{BB962C8B-B14F-4D97-AF65-F5344CB8AC3E}">
        <p14:creationId xmlns:p14="http://schemas.microsoft.com/office/powerpoint/2010/main" val="42833292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0" y="4572000"/>
            <a:ext cx="4267200" cy="2286000"/>
          </a:xfrm>
        </p:spPr>
        <p:txBody>
          <a:bodyPr>
            <a:normAutofit/>
          </a:bodyPr>
          <a:lstStyle/>
          <a:p>
            <a:pPr eaLnBrk="1" hangingPunct="1"/>
            <a:r>
              <a:rPr lang="en-US" sz="4000" b="1" dirty="0" smtClean="0">
                <a:solidFill>
                  <a:srgbClr val="7030A0"/>
                </a:solidFill>
                <a:latin typeface="Comic Sans MS" pitchFamily="66" charset="0"/>
              </a:rPr>
              <a:t>Class 4:      </a:t>
            </a:r>
            <a:r>
              <a:rPr lang="en-US" sz="4000" b="1" dirty="0" smtClean="0">
                <a:solidFill>
                  <a:srgbClr val="0000CC"/>
                </a:solidFill>
                <a:latin typeface="Comic Sans MS" pitchFamily="66" charset="0"/>
              </a:rPr>
              <a:t>Solomon builds God’s house</a:t>
            </a:r>
          </a:p>
        </p:txBody>
      </p:sp>
      <p:sp>
        <p:nvSpPr>
          <p:cNvPr id="2052" name="Rectangle 3"/>
          <p:cNvSpPr>
            <a:spLocks noGrp="1" noChangeArrowheads="1"/>
          </p:cNvSpPr>
          <p:nvPr>
            <p:ph type="subTitle" idx="1"/>
          </p:nvPr>
        </p:nvSpPr>
        <p:spPr>
          <a:xfrm>
            <a:off x="1676400" y="533400"/>
            <a:ext cx="5638800" cy="1600200"/>
          </a:xfrm>
        </p:spPr>
        <p:txBody>
          <a:bodyPr>
            <a:noAutofit/>
          </a:bodyPr>
          <a:lstStyle/>
          <a:p>
            <a:pPr eaLnBrk="1" hangingPunct="1"/>
            <a:r>
              <a:rPr lang="en-US" sz="4000" b="1" dirty="0" smtClean="0">
                <a:solidFill>
                  <a:srgbClr val="FF0000"/>
                </a:solidFill>
                <a:latin typeface="Comic Sans MS" pitchFamily="66" charset="0"/>
              </a:rPr>
              <a:t>David &amp; Solomon: Kings in Practice</a:t>
            </a:r>
          </a:p>
        </p:txBody>
      </p:sp>
      <p:pic>
        <p:nvPicPr>
          <p:cNvPr id="3" name="Picture 4" descr="https://encrypted-tbn1.gstatic.com/images?q=tbn:ANd9GcRkH6F6sS9CR3SteJiVb1y6zOunr08h8nETi8s6wEI-K4lmHGPY7A"/>
          <p:cNvPicPr>
            <a:picLocks noChangeAspect="1" noChangeArrowheads="1"/>
          </p:cNvPicPr>
          <p:nvPr/>
        </p:nvPicPr>
        <p:blipFill>
          <a:blip r:embed="rId3" cstate="print"/>
          <a:srcRect/>
          <a:stretch>
            <a:fillRect/>
          </a:stretch>
        </p:blipFill>
        <p:spPr bwMode="auto">
          <a:xfrm>
            <a:off x="6789789" y="152400"/>
            <a:ext cx="2182761" cy="2438400"/>
          </a:xfrm>
          <a:prstGeom prst="rect">
            <a:avLst/>
          </a:prstGeom>
          <a:noFill/>
        </p:spPr>
      </p:pic>
      <p:pic>
        <p:nvPicPr>
          <p:cNvPr id="71686" name="Picture 6" descr="https://encrypted-tbn2.gstatic.com/images?q=tbn:ANd9GcQnVRzAKs1gy-PXuf15VNrHhoMZJfhDwDBRG9qP64p8u6aKaYLL"/>
          <p:cNvPicPr>
            <a:picLocks noChangeAspect="1" noChangeArrowheads="1"/>
          </p:cNvPicPr>
          <p:nvPr/>
        </p:nvPicPr>
        <p:blipFill>
          <a:blip r:embed="rId4" cstate="print"/>
          <a:srcRect/>
          <a:stretch>
            <a:fillRect/>
          </a:stretch>
        </p:blipFill>
        <p:spPr bwMode="auto">
          <a:xfrm>
            <a:off x="2743200" y="2362200"/>
            <a:ext cx="3385892" cy="2057400"/>
          </a:xfrm>
          <a:prstGeom prst="rect">
            <a:avLst/>
          </a:prstGeom>
          <a:noFill/>
        </p:spPr>
      </p:pic>
      <p:pic>
        <p:nvPicPr>
          <p:cNvPr id="71688" name="Picture 8" descr="https://encrypted-tbn0.gstatic.com/images?q=tbn:ANd9GcQfldjCcMgrtySnbs3RibaElRFmlkHtHO1EHK0y8b3BHIfjukL9mA"/>
          <p:cNvPicPr>
            <a:picLocks noChangeAspect="1" noChangeArrowheads="1"/>
          </p:cNvPicPr>
          <p:nvPr/>
        </p:nvPicPr>
        <p:blipFill>
          <a:blip r:embed="rId5" cstate="print"/>
          <a:srcRect/>
          <a:stretch>
            <a:fillRect/>
          </a:stretch>
        </p:blipFill>
        <p:spPr bwMode="auto">
          <a:xfrm>
            <a:off x="228600" y="3048000"/>
            <a:ext cx="2228850" cy="2747445"/>
          </a:xfrm>
          <a:prstGeom prst="rect">
            <a:avLst/>
          </a:prstGeom>
          <a:noFill/>
        </p:spPr>
      </p:pic>
      <p:pic>
        <p:nvPicPr>
          <p:cNvPr id="71690" name="Picture 10" descr="https://encrypted-tbn1.gstatic.com/images?q=tbn:ANd9GcSfIhWR_0tjHdKlIEjhDYPVvGyF-uU5y8Gz8dgS_jIGf9WCBult"/>
          <p:cNvPicPr>
            <a:picLocks noChangeAspect="1" noChangeArrowheads="1"/>
          </p:cNvPicPr>
          <p:nvPr/>
        </p:nvPicPr>
        <p:blipFill>
          <a:blip r:embed="rId6" cstate="print"/>
          <a:srcRect/>
          <a:stretch>
            <a:fillRect/>
          </a:stretch>
        </p:blipFill>
        <p:spPr bwMode="auto">
          <a:xfrm>
            <a:off x="6343250" y="2971800"/>
            <a:ext cx="2543576" cy="2514600"/>
          </a:xfrm>
          <a:prstGeom prst="rect">
            <a:avLst/>
          </a:prstGeom>
          <a:noFill/>
        </p:spPr>
      </p:pic>
      <p:pic>
        <p:nvPicPr>
          <p:cNvPr id="71692" name="Picture 12" descr="http://www.razzberrypress.com/uploads/king_david_learning_to_give_up_his_own_way.jpg"/>
          <p:cNvPicPr>
            <a:picLocks noChangeAspect="1" noChangeArrowheads="1"/>
          </p:cNvPicPr>
          <p:nvPr/>
        </p:nvPicPr>
        <p:blipFill>
          <a:blip r:embed="rId7" cstate="print"/>
          <a:srcRect/>
          <a:stretch>
            <a:fillRect/>
          </a:stretch>
        </p:blipFill>
        <p:spPr bwMode="auto">
          <a:xfrm>
            <a:off x="152400" y="76200"/>
            <a:ext cx="2057400" cy="2590800"/>
          </a:xfrm>
          <a:prstGeom prst="rect">
            <a:avLst/>
          </a:prstGeom>
          <a:noFill/>
        </p:spPr>
      </p:pic>
    </p:spTree>
    <p:extLst>
      <p:ext uri="{BB962C8B-B14F-4D97-AF65-F5344CB8AC3E}">
        <p14:creationId xmlns:p14="http://schemas.microsoft.com/office/powerpoint/2010/main" val="32961685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304800"/>
            <a:ext cx="4953000" cy="1371600"/>
          </a:xfrm>
        </p:spPr>
        <p:txBody>
          <a:bodyPr>
            <a:noAutofit/>
          </a:bodyPr>
          <a:lstStyle/>
          <a:p>
            <a:pPr eaLnBrk="1" hangingPunct="1"/>
            <a:r>
              <a:rPr lang="en-US" sz="4000" b="1" dirty="0" smtClean="0">
                <a:solidFill>
                  <a:srgbClr val="FF0000"/>
                </a:solidFill>
              </a:rPr>
              <a:t>Marriage to </a:t>
            </a:r>
            <a:r>
              <a:rPr lang="en-US" sz="4000" b="1" dirty="0" err="1" smtClean="0">
                <a:solidFill>
                  <a:srgbClr val="FF0000"/>
                </a:solidFill>
              </a:rPr>
              <a:t>Pharoah’s</a:t>
            </a:r>
            <a:r>
              <a:rPr lang="en-US" sz="4000" b="1" dirty="0" smtClean="0">
                <a:solidFill>
                  <a:srgbClr val="FF0000"/>
                </a:solidFill>
              </a:rPr>
              <a:t> Daughter (1 Kings 3)</a:t>
            </a:r>
          </a:p>
        </p:txBody>
      </p:sp>
      <p:sp>
        <p:nvSpPr>
          <p:cNvPr id="4099" name="Rectangle 3"/>
          <p:cNvSpPr>
            <a:spLocks noGrp="1" noChangeArrowheads="1"/>
          </p:cNvSpPr>
          <p:nvPr>
            <p:ph type="body" idx="1"/>
          </p:nvPr>
        </p:nvSpPr>
        <p:spPr>
          <a:xfrm>
            <a:off x="152400" y="1752600"/>
            <a:ext cx="8610600" cy="4114800"/>
          </a:xfrm>
        </p:spPr>
        <p:txBody>
          <a:bodyPr>
            <a:normAutofit fontScale="85000" lnSpcReduction="10000"/>
          </a:bodyPr>
          <a:lstStyle/>
          <a:p>
            <a:pPr eaLnBrk="1" hangingPunct="1">
              <a:lnSpc>
                <a:spcPct val="90000"/>
              </a:lnSpc>
            </a:pPr>
            <a:r>
              <a:rPr lang="en-US" dirty="0" smtClean="0"/>
              <a:t>He had already married </a:t>
            </a:r>
            <a:r>
              <a:rPr lang="en-US" dirty="0" err="1" smtClean="0"/>
              <a:t>Naamah</a:t>
            </a:r>
            <a:r>
              <a:rPr lang="en-US" dirty="0" smtClean="0"/>
              <a:t>                                                                          the </a:t>
            </a:r>
            <a:r>
              <a:rPr lang="en-US" dirty="0" err="1" smtClean="0"/>
              <a:t>Ammonitess</a:t>
            </a:r>
            <a:r>
              <a:rPr lang="en-US" dirty="0" smtClean="0"/>
              <a:t> and had </a:t>
            </a:r>
            <a:r>
              <a:rPr lang="en-US" dirty="0" err="1" smtClean="0"/>
              <a:t>Rehoboam</a:t>
            </a:r>
            <a:r>
              <a:rPr lang="en-US" dirty="0" smtClean="0"/>
              <a:t> one year before ascending the throne (1 Kg 14:21;  11:42-43)</a:t>
            </a:r>
          </a:p>
          <a:p>
            <a:pPr eaLnBrk="1" hangingPunct="1">
              <a:lnSpc>
                <a:spcPct val="90000"/>
              </a:lnSpc>
            </a:pPr>
            <a:r>
              <a:rPr lang="en-US" dirty="0" smtClean="0"/>
              <a:t>Marriage to </a:t>
            </a:r>
            <a:r>
              <a:rPr lang="en-US" dirty="0" err="1" smtClean="0"/>
              <a:t>Pharoah’s</a:t>
            </a:r>
            <a:r>
              <a:rPr lang="en-US" dirty="0" smtClean="0"/>
              <a:t> daughter was political</a:t>
            </a:r>
          </a:p>
          <a:p>
            <a:pPr eaLnBrk="1" hangingPunct="1">
              <a:lnSpc>
                <a:spcPct val="90000"/>
              </a:lnSpc>
            </a:pPr>
            <a:r>
              <a:rPr lang="en-US" dirty="0" smtClean="0"/>
              <a:t>Seems she was converted to worship Yahweh </a:t>
            </a:r>
            <a:r>
              <a:rPr lang="en-US" b="1" dirty="0" smtClean="0">
                <a:solidFill>
                  <a:srgbClr val="0000CC"/>
                </a:solidFill>
              </a:rPr>
              <a:t>(</a:t>
            </a:r>
            <a:r>
              <a:rPr lang="en-US" b="1" dirty="0" err="1" smtClean="0">
                <a:solidFill>
                  <a:srgbClr val="0000CC"/>
                </a:solidFill>
              </a:rPr>
              <a:t>Psa</a:t>
            </a:r>
            <a:r>
              <a:rPr lang="en-US" b="1" dirty="0" smtClean="0">
                <a:solidFill>
                  <a:srgbClr val="0000CC"/>
                </a:solidFill>
              </a:rPr>
              <a:t> 45:10)</a:t>
            </a:r>
          </a:p>
          <a:p>
            <a:pPr lvl="1">
              <a:lnSpc>
                <a:spcPct val="90000"/>
              </a:lnSpc>
            </a:pPr>
            <a:r>
              <a:rPr lang="en-US" dirty="0" smtClean="0"/>
              <a:t>Solomon was very faithful in the early years of his reign</a:t>
            </a:r>
          </a:p>
          <a:p>
            <a:pPr lvl="1">
              <a:lnSpc>
                <a:spcPct val="90000"/>
              </a:lnSpc>
            </a:pPr>
            <a:r>
              <a:rPr lang="en-US" dirty="0" smtClean="0"/>
              <a:t>She is distinguished from the women who turned away his heart in 1 Kings 11:1</a:t>
            </a:r>
          </a:p>
          <a:p>
            <a:pPr lvl="1">
              <a:lnSpc>
                <a:spcPct val="90000"/>
              </a:lnSpc>
            </a:pPr>
            <a:r>
              <a:rPr lang="en-US" dirty="0" smtClean="0"/>
              <a:t>No mention of Solomon building idols to gods of Egypt</a:t>
            </a:r>
          </a:p>
          <a:p>
            <a:pPr eaLnBrk="1" hangingPunct="1">
              <a:lnSpc>
                <a:spcPct val="90000"/>
              </a:lnSpc>
            </a:pPr>
            <a:r>
              <a:rPr lang="en-US" dirty="0" smtClean="0"/>
              <a:t>This marriage may have stimulated the Song of Solomon, which describes the greater marriage of Christ &amp; his bride</a:t>
            </a:r>
          </a:p>
          <a:p>
            <a:pPr eaLnBrk="1" hangingPunct="1">
              <a:lnSpc>
                <a:spcPct val="90000"/>
              </a:lnSpc>
            </a:pPr>
            <a:endParaRPr lang="en-US" dirty="0" smtClean="0"/>
          </a:p>
        </p:txBody>
      </p:sp>
      <p:sp>
        <p:nvSpPr>
          <p:cNvPr id="4100" name="Text Box 5"/>
          <p:cNvSpPr txBox="1">
            <a:spLocks noChangeArrowheads="1"/>
          </p:cNvSpPr>
          <p:nvPr/>
        </p:nvSpPr>
        <p:spPr bwMode="auto">
          <a:xfrm>
            <a:off x="363415" y="5943600"/>
            <a:ext cx="84582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Solomon was off to a good start!</a:t>
            </a:r>
            <a:endParaRPr lang="en-US" sz="4000" b="1" dirty="0">
              <a:solidFill>
                <a:srgbClr val="00B050"/>
              </a:solidFill>
              <a:latin typeface="Comic Sans MS" pitchFamily="66" charset="0"/>
            </a:endParaRPr>
          </a:p>
        </p:txBody>
      </p:sp>
      <p:pic>
        <p:nvPicPr>
          <p:cNvPr id="100354" name="Picture 2" descr="https://encrypted-tbn1.gstatic.com/images?q=tbn:ANd9GcTg3nIQfuNqrf7grslNlxDo0UCf74xd53snzVO7wQdfC-dSpuNKQQ"/>
          <p:cNvPicPr>
            <a:picLocks noChangeAspect="1" noChangeArrowheads="1"/>
          </p:cNvPicPr>
          <p:nvPr/>
        </p:nvPicPr>
        <p:blipFill>
          <a:blip r:embed="rId3" cstate="print"/>
          <a:srcRect/>
          <a:stretch>
            <a:fillRect/>
          </a:stretch>
        </p:blipFill>
        <p:spPr bwMode="auto">
          <a:xfrm>
            <a:off x="5791200" y="152401"/>
            <a:ext cx="3048000" cy="1905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52097"/>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780723"/>
            <a:ext cx="7010400" cy="914400"/>
          </a:xfrm>
        </p:spPr>
        <p:txBody>
          <a:bodyPr>
            <a:noAutofit/>
          </a:bodyPr>
          <a:lstStyle/>
          <a:p>
            <a:r>
              <a:rPr lang="en-US" sz="4800" b="1" dirty="0" smtClean="0">
                <a:solidFill>
                  <a:srgbClr val="663300"/>
                </a:solidFill>
              </a:rPr>
              <a:t>Psalm 45:6, 10, 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2" y="1538452"/>
            <a:ext cx="7086600" cy="4724400"/>
          </a:xfrm>
        </p:spPr>
        <p:txBody>
          <a:bodyPr>
            <a:normAutofit fontScale="77500" lnSpcReduction="20000"/>
          </a:bodyPr>
          <a:lstStyle/>
          <a:p>
            <a:pPr marL="0" indent="231775">
              <a:buNone/>
            </a:pPr>
            <a:r>
              <a:rPr lang="en-US" dirty="0" smtClean="0"/>
              <a:t>6 </a:t>
            </a:r>
            <a:r>
              <a:rPr lang="en-US" dirty="0"/>
              <a:t>Your throne, O God, is forever and ever</a:t>
            </a:r>
            <a:r>
              <a:rPr lang="en-US" dirty="0" smtClean="0"/>
              <a:t>; A </a:t>
            </a:r>
            <a:r>
              <a:rPr lang="en-US" dirty="0"/>
              <a:t>scepter of righteousness is the scepter of </a:t>
            </a:r>
            <a:r>
              <a:rPr lang="en-US" dirty="0" smtClean="0"/>
              <a:t>your </a:t>
            </a:r>
            <a:r>
              <a:rPr lang="en-US" dirty="0"/>
              <a:t>kingdom. 7 You love righteousness and hate wickedness</a:t>
            </a:r>
            <a:r>
              <a:rPr lang="en-US" dirty="0" smtClean="0"/>
              <a:t>; Therefore </a:t>
            </a:r>
            <a:r>
              <a:rPr lang="en-US" dirty="0"/>
              <a:t>God, </a:t>
            </a:r>
            <a:r>
              <a:rPr lang="en-US" dirty="0" smtClean="0"/>
              <a:t>your </a:t>
            </a:r>
            <a:r>
              <a:rPr lang="en-US" dirty="0"/>
              <a:t>God, has anointed y</a:t>
            </a:r>
            <a:r>
              <a:rPr lang="en-US" dirty="0" smtClean="0"/>
              <a:t>ou </a:t>
            </a:r>
            <a:r>
              <a:rPr lang="en-US" dirty="0" err="1"/>
              <a:t>e</a:t>
            </a:r>
            <a:r>
              <a:rPr lang="en-US" dirty="0" err="1" smtClean="0"/>
              <a:t>ith</a:t>
            </a:r>
            <a:r>
              <a:rPr lang="en-US" dirty="0" smtClean="0"/>
              <a:t> </a:t>
            </a:r>
            <a:r>
              <a:rPr lang="en-US" dirty="0"/>
              <a:t>the oil of gladness more than </a:t>
            </a:r>
            <a:r>
              <a:rPr lang="en-US" dirty="0" smtClean="0"/>
              <a:t>your companions</a:t>
            </a:r>
          </a:p>
          <a:p>
            <a:pPr marL="0" indent="231775">
              <a:buNone/>
            </a:pPr>
            <a:r>
              <a:rPr lang="en-US" dirty="0" smtClean="0"/>
              <a:t>10 </a:t>
            </a:r>
            <a:r>
              <a:rPr lang="en-US" dirty="0"/>
              <a:t>Listen, O </a:t>
            </a:r>
            <a:r>
              <a:rPr lang="en-US" b="1" dirty="0">
                <a:solidFill>
                  <a:srgbClr val="0000CC"/>
                </a:solidFill>
              </a:rPr>
              <a:t>daughter</a:t>
            </a:r>
            <a:r>
              <a:rPr lang="en-US" dirty="0" smtClean="0"/>
              <a:t>, </a:t>
            </a:r>
            <a:r>
              <a:rPr lang="en-US" dirty="0"/>
              <a:t>c</a:t>
            </a:r>
            <a:r>
              <a:rPr lang="en-US" dirty="0" smtClean="0"/>
              <a:t>onsider </a:t>
            </a:r>
            <a:r>
              <a:rPr lang="en-US" dirty="0"/>
              <a:t>and incline your ear</a:t>
            </a:r>
            <a:r>
              <a:rPr lang="en-US" dirty="0" smtClean="0"/>
              <a:t>; </a:t>
            </a:r>
            <a:r>
              <a:rPr lang="en-US" b="1" dirty="0" smtClean="0">
                <a:solidFill>
                  <a:srgbClr val="0000CC"/>
                </a:solidFill>
              </a:rPr>
              <a:t>Forget </a:t>
            </a:r>
            <a:r>
              <a:rPr lang="en-US" b="1" dirty="0">
                <a:solidFill>
                  <a:srgbClr val="0000CC"/>
                </a:solidFill>
              </a:rPr>
              <a:t>your own people also, and your father's house;</a:t>
            </a:r>
            <a:r>
              <a:rPr lang="en-US" dirty="0"/>
              <a:t> 11 So the King will greatly desire your beauty</a:t>
            </a:r>
            <a:r>
              <a:rPr lang="en-US" dirty="0" smtClean="0"/>
              <a:t>; Because he </a:t>
            </a:r>
            <a:r>
              <a:rPr lang="en-US" dirty="0"/>
              <a:t>is your Lord, worship </a:t>
            </a:r>
            <a:r>
              <a:rPr lang="en-US" dirty="0" smtClean="0"/>
              <a:t>him</a:t>
            </a:r>
            <a:r>
              <a:rPr lang="en-US" dirty="0"/>
              <a:t>. </a:t>
            </a:r>
            <a:r>
              <a:rPr lang="en-US" dirty="0" smtClean="0"/>
              <a:t>13 </a:t>
            </a:r>
            <a:r>
              <a:rPr lang="en-US" dirty="0"/>
              <a:t>The royal daughter is all glorious within the palace</a:t>
            </a:r>
            <a:r>
              <a:rPr lang="en-US" dirty="0" smtClean="0"/>
              <a:t>; Her </a:t>
            </a:r>
            <a:r>
              <a:rPr lang="en-US" dirty="0"/>
              <a:t>clothing is woven with gold. </a:t>
            </a:r>
            <a:endParaRPr lang="en-US" dirty="0" smtClean="0"/>
          </a:p>
          <a:p>
            <a:pPr marL="0" indent="231775">
              <a:buNone/>
            </a:pPr>
            <a:r>
              <a:rPr lang="en-US" dirty="0" smtClean="0"/>
              <a:t>16 </a:t>
            </a:r>
            <a:r>
              <a:rPr lang="en-US" b="1" dirty="0">
                <a:solidFill>
                  <a:srgbClr val="0000CC"/>
                </a:solidFill>
              </a:rPr>
              <a:t>Instead of </a:t>
            </a:r>
            <a:r>
              <a:rPr lang="en-US" b="1" dirty="0" smtClean="0">
                <a:solidFill>
                  <a:srgbClr val="0000CC"/>
                </a:solidFill>
              </a:rPr>
              <a:t>your </a:t>
            </a:r>
            <a:r>
              <a:rPr lang="en-US" b="1" dirty="0">
                <a:solidFill>
                  <a:srgbClr val="0000CC"/>
                </a:solidFill>
              </a:rPr>
              <a:t>fathers shall be </a:t>
            </a:r>
            <a:r>
              <a:rPr lang="en-US" b="1" dirty="0" smtClean="0">
                <a:solidFill>
                  <a:srgbClr val="0000CC"/>
                </a:solidFill>
              </a:rPr>
              <a:t>your </a:t>
            </a:r>
            <a:r>
              <a:rPr lang="en-US" b="1" dirty="0">
                <a:solidFill>
                  <a:srgbClr val="0000CC"/>
                </a:solidFill>
              </a:rPr>
              <a:t>sons</a:t>
            </a:r>
            <a:r>
              <a:rPr lang="en-US" b="1" dirty="0" smtClean="0">
                <a:solidFill>
                  <a:srgbClr val="0000CC"/>
                </a:solidFill>
              </a:rPr>
              <a:t>, </a:t>
            </a:r>
            <a:r>
              <a:rPr lang="en-US" dirty="0" smtClean="0"/>
              <a:t>Whom you </a:t>
            </a:r>
            <a:r>
              <a:rPr lang="en-US" dirty="0"/>
              <a:t>shall make princes in all the earth.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err="1" smtClean="0">
                <a:solidFill>
                  <a:srgbClr val="FF0000"/>
                </a:solidFill>
                <a:latin typeface="Comic Sans MS" pitchFamily="66" charset="0"/>
              </a:rPr>
              <a:t>Psa</a:t>
            </a:r>
            <a:r>
              <a:rPr lang="en-US" sz="2800" b="1" dirty="0" smtClean="0">
                <a:solidFill>
                  <a:srgbClr val="FF0000"/>
                </a:solidFill>
                <a:latin typeface="Comic Sans MS" pitchFamily="66" charset="0"/>
              </a:rPr>
              <a:t> 45 may be about their wedding</a:t>
            </a:r>
          </a:p>
        </p:txBody>
      </p:sp>
      <p:sp>
        <p:nvSpPr>
          <p:cNvPr id="7" name="Text Box 5"/>
          <p:cNvSpPr txBox="1">
            <a:spLocks noChangeArrowheads="1"/>
          </p:cNvSpPr>
          <p:nvPr/>
        </p:nvSpPr>
        <p:spPr bwMode="auto">
          <a:xfrm>
            <a:off x="777421" y="6106180"/>
            <a:ext cx="7574643"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She may have learned to worship Yahweh</a:t>
            </a:r>
          </a:p>
        </p:txBody>
      </p:sp>
    </p:spTree>
    <p:extLst>
      <p:ext uri="{BB962C8B-B14F-4D97-AF65-F5344CB8AC3E}">
        <p14:creationId xmlns:p14="http://schemas.microsoft.com/office/powerpoint/2010/main" val="2675876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304800"/>
            <a:ext cx="4953000" cy="1371600"/>
          </a:xfrm>
        </p:spPr>
        <p:txBody>
          <a:bodyPr>
            <a:noAutofit/>
          </a:bodyPr>
          <a:lstStyle/>
          <a:p>
            <a:pPr eaLnBrk="1" hangingPunct="1"/>
            <a:r>
              <a:rPr lang="en-US" sz="4000" b="1" dirty="0" smtClean="0">
                <a:solidFill>
                  <a:srgbClr val="FF0000"/>
                </a:solidFill>
              </a:rPr>
              <a:t>Marriage to </a:t>
            </a:r>
            <a:r>
              <a:rPr lang="en-US" sz="4000" b="1" dirty="0" err="1" smtClean="0">
                <a:solidFill>
                  <a:srgbClr val="FF0000"/>
                </a:solidFill>
              </a:rPr>
              <a:t>Pharoah’s</a:t>
            </a:r>
            <a:r>
              <a:rPr lang="en-US" sz="4000" b="1" dirty="0" smtClean="0">
                <a:solidFill>
                  <a:srgbClr val="FF0000"/>
                </a:solidFill>
              </a:rPr>
              <a:t> Daughter (1 Kings 3)</a:t>
            </a:r>
          </a:p>
        </p:txBody>
      </p:sp>
      <p:sp>
        <p:nvSpPr>
          <p:cNvPr id="4099" name="Rectangle 3"/>
          <p:cNvSpPr>
            <a:spLocks noGrp="1" noChangeArrowheads="1"/>
          </p:cNvSpPr>
          <p:nvPr>
            <p:ph type="body" idx="1"/>
          </p:nvPr>
        </p:nvSpPr>
        <p:spPr>
          <a:xfrm>
            <a:off x="152400" y="1752600"/>
            <a:ext cx="8610600" cy="4114800"/>
          </a:xfrm>
        </p:spPr>
        <p:txBody>
          <a:bodyPr>
            <a:normAutofit fontScale="85000" lnSpcReduction="10000"/>
          </a:bodyPr>
          <a:lstStyle/>
          <a:p>
            <a:pPr eaLnBrk="1" hangingPunct="1">
              <a:lnSpc>
                <a:spcPct val="90000"/>
              </a:lnSpc>
            </a:pPr>
            <a:r>
              <a:rPr lang="en-US" dirty="0" smtClean="0"/>
              <a:t>He had already married </a:t>
            </a:r>
            <a:r>
              <a:rPr lang="en-US" dirty="0" err="1" smtClean="0"/>
              <a:t>Naamah</a:t>
            </a:r>
            <a:r>
              <a:rPr lang="en-US" dirty="0" smtClean="0"/>
              <a:t>                                                                          the </a:t>
            </a:r>
            <a:r>
              <a:rPr lang="en-US" dirty="0" err="1" smtClean="0"/>
              <a:t>Ammonitess</a:t>
            </a:r>
            <a:r>
              <a:rPr lang="en-US" dirty="0" smtClean="0"/>
              <a:t> and had </a:t>
            </a:r>
            <a:r>
              <a:rPr lang="en-US" dirty="0" err="1" smtClean="0"/>
              <a:t>Rehoboam</a:t>
            </a:r>
            <a:r>
              <a:rPr lang="en-US" dirty="0" smtClean="0"/>
              <a:t> one year before ascending the throne (1 Kg 14:21;  11:42-43)</a:t>
            </a:r>
          </a:p>
          <a:p>
            <a:pPr eaLnBrk="1" hangingPunct="1">
              <a:lnSpc>
                <a:spcPct val="90000"/>
              </a:lnSpc>
            </a:pPr>
            <a:r>
              <a:rPr lang="en-US" dirty="0" smtClean="0"/>
              <a:t>Marriage to </a:t>
            </a:r>
            <a:r>
              <a:rPr lang="en-US" dirty="0" err="1" smtClean="0"/>
              <a:t>Pharoah’s</a:t>
            </a:r>
            <a:r>
              <a:rPr lang="en-US" dirty="0" smtClean="0"/>
              <a:t> daughter was political</a:t>
            </a:r>
          </a:p>
          <a:p>
            <a:pPr eaLnBrk="1" hangingPunct="1">
              <a:lnSpc>
                <a:spcPct val="90000"/>
              </a:lnSpc>
            </a:pPr>
            <a:r>
              <a:rPr lang="en-US" dirty="0" smtClean="0"/>
              <a:t>Seems she was converted to worship Yahweh (</a:t>
            </a:r>
            <a:r>
              <a:rPr lang="en-US" dirty="0" err="1" smtClean="0"/>
              <a:t>Psa</a:t>
            </a:r>
            <a:r>
              <a:rPr lang="en-US" dirty="0" smtClean="0"/>
              <a:t> 45:10)</a:t>
            </a:r>
          </a:p>
          <a:p>
            <a:pPr lvl="1">
              <a:lnSpc>
                <a:spcPct val="90000"/>
              </a:lnSpc>
            </a:pPr>
            <a:r>
              <a:rPr lang="en-US" dirty="0" smtClean="0"/>
              <a:t>Solomon was very faithful in the early years of his reign</a:t>
            </a:r>
          </a:p>
          <a:p>
            <a:pPr lvl="1">
              <a:lnSpc>
                <a:spcPct val="90000"/>
              </a:lnSpc>
            </a:pPr>
            <a:r>
              <a:rPr lang="en-US" dirty="0" smtClean="0"/>
              <a:t>She is distinguished from the women who turned away his heart in 1 Kings 11:1</a:t>
            </a:r>
          </a:p>
          <a:p>
            <a:pPr lvl="1">
              <a:lnSpc>
                <a:spcPct val="90000"/>
              </a:lnSpc>
            </a:pPr>
            <a:r>
              <a:rPr lang="en-US" dirty="0" smtClean="0"/>
              <a:t>No mention of Solomon building idols to gods of Egypt</a:t>
            </a:r>
          </a:p>
          <a:p>
            <a:pPr eaLnBrk="1" hangingPunct="1">
              <a:lnSpc>
                <a:spcPct val="90000"/>
              </a:lnSpc>
            </a:pPr>
            <a:r>
              <a:rPr lang="en-US" dirty="0" smtClean="0"/>
              <a:t>This marriage may have stimulated the Song of Solomon, which describes the greater marriage of Christ &amp; his bride</a:t>
            </a:r>
          </a:p>
          <a:p>
            <a:pPr eaLnBrk="1" hangingPunct="1">
              <a:lnSpc>
                <a:spcPct val="90000"/>
              </a:lnSpc>
            </a:pPr>
            <a:endParaRPr lang="en-US" dirty="0" smtClean="0"/>
          </a:p>
        </p:txBody>
      </p:sp>
      <p:sp>
        <p:nvSpPr>
          <p:cNvPr id="4100" name="Text Box 5"/>
          <p:cNvSpPr txBox="1">
            <a:spLocks noChangeArrowheads="1"/>
          </p:cNvSpPr>
          <p:nvPr/>
        </p:nvSpPr>
        <p:spPr bwMode="auto">
          <a:xfrm>
            <a:off x="363415" y="5943600"/>
            <a:ext cx="84582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Solomon was off to a good start!</a:t>
            </a:r>
            <a:endParaRPr lang="en-US" sz="4000" b="1" dirty="0">
              <a:solidFill>
                <a:srgbClr val="00B050"/>
              </a:solidFill>
              <a:latin typeface="Comic Sans MS" pitchFamily="66" charset="0"/>
            </a:endParaRPr>
          </a:p>
        </p:txBody>
      </p:sp>
      <p:pic>
        <p:nvPicPr>
          <p:cNvPr id="100354" name="Picture 2" descr="https://encrypted-tbn1.gstatic.com/images?q=tbn:ANd9GcTg3nIQfuNqrf7grslNlxDo0UCf74xd53snzVO7wQdfC-dSpuNKQQ"/>
          <p:cNvPicPr>
            <a:picLocks noChangeAspect="1" noChangeArrowheads="1"/>
          </p:cNvPicPr>
          <p:nvPr/>
        </p:nvPicPr>
        <p:blipFill>
          <a:blip r:embed="rId3" cstate="print"/>
          <a:srcRect/>
          <a:stretch>
            <a:fillRect/>
          </a:stretch>
        </p:blipFill>
        <p:spPr bwMode="auto">
          <a:xfrm>
            <a:off x="5791200" y="152401"/>
            <a:ext cx="3048000" cy="1905000"/>
          </a:xfrm>
          <a:prstGeom prst="rect">
            <a:avLst/>
          </a:prstGeom>
          <a:noFill/>
        </p:spPr>
      </p:pic>
    </p:spTree>
    <p:extLst>
      <p:ext uri="{BB962C8B-B14F-4D97-AF65-F5344CB8AC3E}">
        <p14:creationId xmlns:p14="http://schemas.microsoft.com/office/powerpoint/2010/main" val="41043135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609600"/>
            <a:ext cx="7010400" cy="914400"/>
          </a:xfrm>
        </p:spPr>
        <p:txBody>
          <a:bodyPr>
            <a:noAutofit/>
          </a:bodyPr>
          <a:lstStyle/>
          <a:p>
            <a:r>
              <a:rPr lang="en-US" sz="4800" b="1" dirty="0" smtClean="0">
                <a:solidFill>
                  <a:srgbClr val="663300"/>
                </a:solidFill>
              </a:rPr>
              <a:t>1 Kings 3:6-9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371600"/>
            <a:ext cx="7086600" cy="4724400"/>
          </a:xfrm>
        </p:spPr>
        <p:txBody>
          <a:bodyPr>
            <a:normAutofit fontScale="77500" lnSpcReduction="20000"/>
          </a:bodyPr>
          <a:lstStyle/>
          <a:p>
            <a:pPr marL="0" indent="231775">
              <a:buNone/>
            </a:pPr>
            <a:r>
              <a:rPr lang="en-US" dirty="0" smtClean="0"/>
              <a:t>6 And Solomon said: "You have shown great mercy to Your servant David my father, because he walked before You in truth, in righteousness, and in uprightness of heart with You; You have continued this great kindness for him, and You have given him a son to sit on his throne, as it is this day. 7 Now, O Lord my God, You have made Your servant king instead of my father David, </a:t>
            </a:r>
            <a:r>
              <a:rPr lang="en-US" b="1" dirty="0" smtClean="0">
                <a:solidFill>
                  <a:srgbClr val="0000CC"/>
                </a:solidFill>
              </a:rPr>
              <a:t>but I am a little child; </a:t>
            </a:r>
            <a:r>
              <a:rPr lang="en-US" dirty="0" smtClean="0"/>
              <a:t>I do not know how to go out or come in. 8 And Your servant is in the midst of </a:t>
            </a:r>
            <a:r>
              <a:rPr lang="en-US" b="1" dirty="0" smtClean="0">
                <a:solidFill>
                  <a:srgbClr val="0000CC"/>
                </a:solidFill>
              </a:rPr>
              <a:t>Your people </a:t>
            </a:r>
            <a:r>
              <a:rPr lang="en-US" dirty="0" smtClean="0"/>
              <a:t>whom You have chosen, a great people, too numerous to be numbered or counted. 9 </a:t>
            </a:r>
            <a:r>
              <a:rPr lang="en-US" b="1" dirty="0" smtClean="0">
                <a:solidFill>
                  <a:srgbClr val="0000CC"/>
                </a:solidFill>
              </a:rPr>
              <a:t>Therefore give to Your servant an understanding heart to judge Your people, that I may discern between good and evil. </a:t>
            </a:r>
            <a:r>
              <a:rPr lang="en-US" dirty="0" smtClean="0"/>
              <a:t>For who is able to judge this great people of Yours?“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Solomon asks for God’s help</a:t>
            </a:r>
          </a:p>
        </p:txBody>
      </p:sp>
      <p:sp>
        <p:nvSpPr>
          <p:cNvPr id="7" name="Text Box 5"/>
          <p:cNvSpPr txBox="1">
            <a:spLocks noChangeArrowheads="1"/>
          </p:cNvSpPr>
          <p:nvPr/>
        </p:nvSpPr>
        <p:spPr bwMode="auto">
          <a:xfrm>
            <a:off x="838200" y="6244947"/>
            <a:ext cx="7665357"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wants to help us….so ask </a:t>
            </a:r>
            <a:r>
              <a:rPr lang="en-US" sz="2800" b="1" dirty="0" smtClean="0">
                <a:solidFill>
                  <a:srgbClr val="00B050"/>
                </a:solidFill>
                <a:latin typeface="Comic Sans MS" pitchFamily="66" charset="0"/>
              </a:rPr>
              <a:t>Him (Jam 1)</a:t>
            </a:r>
            <a:endParaRPr lang="en-US" sz="2800" b="1" dirty="0" smtClean="0">
              <a:solidFill>
                <a:srgbClr val="00B05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990600"/>
            <a:ext cx="7010400" cy="914400"/>
          </a:xfrm>
        </p:spPr>
        <p:txBody>
          <a:bodyPr>
            <a:noAutofit/>
          </a:bodyPr>
          <a:lstStyle/>
          <a:p>
            <a:r>
              <a:rPr lang="en-US" sz="4800" b="1" dirty="0" smtClean="0">
                <a:solidFill>
                  <a:srgbClr val="663300"/>
                </a:solidFill>
              </a:rPr>
              <a:t>1 Kings 3:10-14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752600"/>
            <a:ext cx="7086600" cy="4038600"/>
          </a:xfrm>
        </p:spPr>
        <p:txBody>
          <a:bodyPr>
            <a:normAutofit fontScale="70000" lnSpcReduction="20000"/>
          </a:bodyPr>
          <a:lstStyle/>
          <a:p>
            <a:pPr marL="0" indent="231775">
              <a:buNone/>
            </a:pPr>
            <a:r>
              <a:rPr lang="en-US" b="1" dirty="0" smtClean="0">
                <a:solidFill>
                  <a:srgbClr val="0000CC"/>
                </a:solidFill>
              </a:rPr>
              <a:t>10 The speech pleased the Lord, that Solomon had asked this thing.</a:t>
            </a:r>
            <a:r>
              <a:rPr lang="en-US" dirty="0" smtClean="0">
                <a:solidFill>
                  <a:srgbClr val="0000CC"/>
                </a:solidFill>
              </a:rPr>
              <a:t> </a:t>
            </a:r>
            <a:r>
              <a:rPr lang="en-US" dirty="0" smtClean="0"/>
              <a:t>11 Then God said to him: "Because you have asked this thing, and have not asked long life for yourself, nor have asked riches for yourself, nor have asked the life of your enemies, but </a:t>
            </a:r>
            <a:r>
              <a:rPr lang="en-US" b="1" dirty="0" smtClean="0">
                <a:solidFill>
                  <a:srgbClr val="0000CC"/>
                </a:solidFill>
              </a:rPr>
              <a:t>have asked for yourself understanding to discern justice, 12 behold, I have done according to your words; see, I have given you a wise and understanding heart, so that there has not been anyone like you before you, nor shall any like you arise after you</a:t>
            </a:r>
            <a:r>
              <a:rPr lang="en-US" dirty="0" smtClean="0"/>
              <a:t>. 13 </a:t>
            </a:r>
            <a:r>
              <a:rPr lang="en-US" b="1" dirty="0" smtClean="0">
                <a:solidFill>
                  <a:srgbClr val="7030A0"/>
                </a:solidFill>
              </a:rPr>
              <a:t>And I have also given you what you have not asked: both riches and honor, so that there shall not be anyone like you among the kings all your days. </a:t>
            </a:r>
            <a:r>
              <a:rPr lang="en-US" dirty="0" smtClean="0"/>
              <a:t>14 So if you walk in My ways, to keep My statutes and My commandments, as your father David walked, then I will lengthen your days.“ </a:t>
            </a:r>
          </a:p>
        </p:txBody>
      </p:sp>
      <p:sp>
        <p:nvSpPr>
          <p:cNvPr id="6" name="Text Box 5"/>
          <p:cNvSpPr txBox="1">
            <a:spLocks noChangeArrowheads="1"/>
          </p:cNvSpPr>
          <p:nvPr/>
        </p:nvSpPr>
        <p:spPr bwMode="auto">
          <a:xfrm>
            <a:off x="762000" y="152400"/>
            <a:ext cx="7696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gave Solomon wisdom, riches &amp; honor</a:t>
            </a:r>
          </a:p>
        </p:txBody>
      </p:sp>
      <p:sp>
        <p:nvSpPr>
          <p:cNvPr id="7" name="Text Box 5"/>
          <p:cNvSpPr txBox="1">
            <a:spLocks noChangeArrowheads="1"/>
          </p:cNvSpPr>
          <p:nvPr/>
        </p:nvSpPr>
        <p:spPr bwMode="auto">
          <a:xfrm>
            <a:off x="762000" y="6248400"/>
            <a:ext cx="7696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loves to help us work in His family!</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447800"/>
          </a:xfrm>
        </p:spPr>
        <p:txBody>
          <a:bodyPr>
            <a:normAutofit/>
          </a:bodyPr>
          <a:lstStyle/>
          <a:p>
            <a:pPr eaLnBrk="1" hangingPunct="1"/>
            <a:r>
              <a:rPr lang="en-US" sz="4000" b="1" dirty="0" smtClean="0">
                <a:solidFill>
                  <a:srgbClr val="FF0000"/>
                </a:solidFill>
              </a:rPr>
              <a:t>In Solomon’s 4</a:t>
            </a:r>
            <a:r>
              <a:rPr lang="en-US" sz="4000" b="1" baseline="30000" dirty="0" smtClean="0">
                <a:solidFill>
                  <a:srgbClr val="FF0000"/>
                </a:solidFill>
              </a:rPr>
              <a:t>th</a:t>
            </a:r>
            <a:r>
              <a:rPr lang="en-US" sz="4000" b="1" dirty="0" smtClean="0">
                <a:solidFill>
                  <a:srgbClr val="FF0000"/>
                </a:solidFill>
              </a:rPr>
              <a:t> year as king              He sets out to build God’s House</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2052" name="Picture 4" descr="http://revjoezarro.files.wordpress.com/2012/08/firsttemple.jpg"/>
          <p:cNvPicPr>
            <a:picLocks noChangeAspect="1" noChangeArrowheads="1"/>
          </p:cNvPicPr>
          <p:nvPr/>
        </p:nvPicPr>
        <p:blipFill>
          <a:blip r:embed="rId3" cstate="print"/>
          <a:srcRect/>
          <a:stretch>
            <a:fillRect/>
          </a:stretch>
        </p:blipFill>
        <p:spPr bwMode="auto">
          <a:xfrm>
            <a:off x="685800" y="1371600"/>
            <a:ext cx="7696200" cy="538231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685800"/>
            <a:ext cx="7010400" cy="914400"/>
          </a:xfrm>
        </p:spPr>
        <p:txBody>
          <a:bodyPr>
            <a:noAutofit/>
          </a:bodyPr>
          <a:lstStyle/>
          <a:p>
            <a:r>
              <a:rPr lang="en-US" sz="4800" b="1" dirty="0" smtClean="0">
                <a:solidFill>
                  <a:srgbClr val="663300"/>
                </a:solidFill>
              </a:rPr>
              <a:t>1 Kings 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724400"/>
          </a:xfrm>
        </p:spPr>
        <p:txBody>
          <a:bodyPr>
            <a:normAutofit fontScale="77500" lnSpcReduction="20000"/>
          </a:bodyPr>
          <a:lstStyle/>
          <a:p>
            <a:pPr marL="0" indent="231775">
              <a:buNone/>
            </a:pPr>
            <a:r>
              <a:rPr lang="en-US" dirty="0" smtClean="0"/>
              <a:t>1 And it came to pass in the four hundred and eightieth year after the children of Israel had come out of the land of Egypt, </a:t>
            </a:r>
            <a:r>
              <a:rPr lang="en-US" b="1" dirty="0" smtClean="0">
                <a:solidFill>
                  <a:srgbClr val="0000CC"/>
                </a:solidFill>
              </a:rPr>
              <a:t>in the fourth year of Solomon's reign </a:t>
            </a:r>
            <a:r>
              <a:rPr lang="en-US" dirty="0" smtClean="0"/>
              <a:t>over Israel, in the month of </a:t>
            </a:r>
            <a:r>
              <a:rPr lang="en-US" dirty="0" err="1" smtClean="0"/>
              <a:t>Ziv</a:t>
            </a:r>
            <a:r>
              <a:rPr lang="en-US" dirty="0" smtClean="0"/>
              <a:t>, which is the second month, that he began to build the house of the Lord. 2 Now the house which King Solomon built for the Lord, its length was sixty cubits, its width twenty, and its height thirty cubits. </a:t>
            </a:r>
          </a:p>
          <a:p>
            <a:pPr marL="0" indent="231775">
              <a:buNone/>
            </a:pPr>
            <a:endParaRPr lang="en-US" sz="1400" dirty="0" smtClean="0"/>
          </a:p>
          <a:p>
            <a:pPr marL="0" indent="231775">
              <a:buNone/>
            </a:pPr>
            <a:r>
              <a:rPr lang="en-US" dirty="0" smtClean="0"/>
              <a:t>37 In the fourth year the foundation of the house of the Lord was laid, in the month of </a:t>
            </a:r>
            <a:r>
              <a:rPr lang="en-US" dirty="0" err="1" smtClean="0"/>
              <a:t>Ziv</a:t>
            </a:r>
            <a:r>
              <a:rPr lang="en-US" dirty="0" smtClean="0"/>
              <a:t>. 38 And </a:t>
            </a:r>
            <a:r>
              <a:rPr lang="en-US" b="1" dirty="0" smtClean="0">
                <a:solidFill>
                  <a:srgbClr val="0000CC"/>
                </a:solidFill>
              </a:rPr>
              <a:t>in the eleventh year,</a:t>
            </a:r>
            <a:r>
              <a:rPr lang="en-US" dirty="0" smtClean="0"/>
              <a:t> in the month of </a:t>
            </a:r>
            <a:r>
              <a:rPr lang="en-US" dirty="0" err="1" smtClean="0"/>
              <a:t>Bul</a:t>
            </a:r>
            <a:r>
              <a:rPr lang="en-US" dirty="0" smtClean="0"/>
              <a:t>, which is the eighth month, the house was finished in all its details and according to all its plans. </a:t>
            </a:r>
            <a:r>
              <a:rPr lang="en-US" b="1" dirty="0" smtClean="0">
                <a:solidFill>
                  <a:srgbClr val="0000CC"/>
                </a:solidFill>
              </a:rPr>
              <a:t>So he was seven years in building it. </a:t>
            </a:r>
          </a:p>
        </p:txBody>
      </p:sp>
      <p:sp>
        <p:nvSpPr>
          <p:cNvPr id="6" name="Text Box 5"/>
          <p:cNvSpPr txBox="1">
            <a:spLocks noChangeArrowheads="1"/>
          </p:cNvSpPr>
          <p:nvPr/>
        </p:nvSpPr>
        <p:spPr bwMode="auto">
          <a:xfrm>
            <a:off x="1028700" y="8129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Solomon builds God’s house</a:t>
            </a:r>
          </a:p>
        </p:txBody>
      </p:sp>
      <p:sp>
        <p:nvSpPr>
          <p:cNvPr id="7" name="Text Box 5"/>
          <p:cNvSpPr txBox="1">
            <a:spLocks noChangeArrowheads="1"/>
          </p:cNvSpPr>
          <p:nvPr/>
        </p:nvSpPr>
        <p:spPr bwMode="auto">
          <a:xfrm>
            <a:off x="990600" y="6172200"/>
            <a:ext cx="6934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Only took 7 years to finish!</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62000"/>
            <a:ext cx="7010400" cy="914400"/>
          </a:xfrm>
        </p:spPr>
        <p:txBody>
          <a:bodyPr>
            <a:noAutofit/>
          </a:bodyPr>
          <a:lstStyle/>
          <a:p>
            <a:r>
              <a:rPr lang="en-US" sz="4800" b="1" dirty="0" smtClean="0">
                <a:solidFill>
                  <a:srgbClr val="663300"/>
                </a:solidFill>
              </a:rPr>
              <a:t>Acts 7:48-50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92500" lnSpcReduction="10000"/>
          </a:bodyPr>
          <a:lstStyle/>
          <a:p>
            <a:pPr marL="0" indent="231775">
              <a:buNone/>
            </a:pPr>
            <a:r>
              <a:rPr lang="en-US" dirty="0" smtClean="0"/>
              <a:t>48 "However, the </a:t>
            </a:r>
            <a:r>
              <a:rPr lang="en-US" b="1" dirty="0" smtClean="0">
                <a:solidFill>
                  <a:srgbClr val="0000CC"/>
                </a:solidFill>
              </a:rPr>
              <a:t>Most High does not dwell in temples made with hands</a:t>
            </a:r>
            <a:r>
              <a:rPr lang="en-US" dirty="0" smtClean="0"/>
              <a:t>, as the prophet (Isa 66:1-2) says: </a:t>
            </a:r>
          </a:p>
          <a:p>
            <a:pPr marL="0" indent="231775">
              <a:buNone/>
            </a:pPr>
            <a:r>
              <a:rPr lang="en-US" dirty="0" smtClean="0"/>
              <a:t>49 'Heaven is My throne, and earth is My footstool.  What house will you build for Me? says the Lord, or what is the place of My rest? </a:t>
            </a:r>
          </a:p>
          <a:p>
            <a:pPr marL="0" indent="231775">
              <a:buNone/>
            </a:pPr>
            <a:r>
              <a:rPr lang="en-US" dirty="0" smtClean="0"/>
              <a:t>50 Has My hand not made all these things?'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God’s problem with a temple building</a:t>
            </a:r>
          </a:p>
        </p:txBody>
      </p:sp>
      <p:sp>
        <p:nvSpPr>
          <p:cNvPr id="7" name="Text Box 5"/>
          <p:cNvSpPr txBox="1">
            <a:spLocks noChangeArrowheads="1"/>
          </p:cNvSpPr>
          <p:nvPr/>
        </p:nvSpPr>
        <p:spPr bwMode="auto">
          <a:xfrm>
            <a:off x="1143000" y="57150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He always intended to dwell in the minds &amp; hearts of His people</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3124200" cy="5668962"/>
          </a:xfrm>
        </p:spPr>
        <p:txBody>
          <a:bodyPr>
            <a:normAutofit fontScale="90000"/>
          </a:bodyPr>
          <a:lstStyle/>
          <a:p>
            <a:r>
              <a:rPr lang="en-US" b="1" dirty="0" smtClean="0">
                <a:solidFill>
                  <a:srgbClr val="FF0000"/>
                </a:solidFill>
                <a:latin typeface="Comic Sans MS" pitchFamily="66" charset="0"/>
              </a:rPr>
              <a:t>God didn’t need a house, but it could help with His intentions to dwell in His children</a:t>
            </a:r>
            <a:endParaRPr lang="en-US" b="1" dirty="0">
              <a:solidFill>
                <a:srgbClr val="FF0000"/>
              </a:solidFill>
              <a:latin typeface="Comic Sans MS" pitchFamily="66" charset="0"/>
            </a:endParaRPr>
          </a:p>
        </p:txBody>
      </p:sp>
      <p:sp>
        <p:nvSpPr>
          <p:cNvPr id="4" name="Rectangle 3"/>
          <p:cNvSpPr/>
          <p:nvPr/>
        </p:nvSpPr>
        <p:spPr>
          <a:xfrm>
            <a:off x="3657600" y="3886200"/>
            <a:ext cx="5181600" cy="2677656"/>
          </a:xfrm>
          <a:prstGeom prst="rect">
            <a:avLst/>
          </a:prstGeom>
        </p:spPr>
        <p:txBody>
          <a:bodyPr wrap="square">
            <a:spAutoFit/>
          </a:bodyPr>
          <a:lstStyle/>
          <a:p>
            <a:pPr algn="ctr"/>
            <a:r>
              <a:rPr lang="en-US" sz="2400" b="1" smtClean="0">
                <a:solidFill>
                  <a:srgbClr val="00B050"/>
                </a:solidFill>
                <a:latin typeface="Comic Sans MS" pitchFamily="66" charset="0"/>
              </a:rPr>
              <a:t>And </a:t>
            </a:r>
            <a:r>
              <a:rPr lang="en-US" sz="2400" b="1" dirty="0" smtClean="0">
                <a:solidFill>
                  <a:srgbClr val="00B050"/>
                </a:solidFill>
                <a:latin typeface="Comic Sans MS" pitchFamily="66" charset="0"/>
              </a:rPr>
              <a:t>what agreement hath the temple of God with idols? for ye are the temple of the living God; as God hath said, I will dwell in them, and walk in them; and I will be their God, and they shall be my people  (2 </a:t>
            </a:r>
            <a:r>
              <a:rPr lang="en-US" sz="2400" b="1" dirty="0" err="1" smtClean="0">
                <a:solidFill>
                  <a:srgbClr val="00B050"/>
                </a:solidFill>
                <a:latin typeface="Comic Sans MS" pitchFamily="66" charset="0"/>
              </a:rPr>
              <a:t>Cor</a:t>
            </a:r>
            <a:r>
              <a:rPr lang="en-US" sz="2400" b="1" dirty="0" smtClean="0">
                <a:solidFill>
                  <a:srgbClr val="00B050"/>
                </a:solidFill>
                <a:latin typeface="Comic Sans MS" pitchFamily="66" charset="0"/>
              </a:rPr>
              <a:t> 6:16)</a:t>
            </a:r>
          </a:p>
        </p:txBody>
      </p:sp>
      <p:pic>
        <p:nvPicPr>
          <p:cNvPr id="132098" name="Picture 2" descr="http://popsickle.org/pics/entries/feature-articles/praying-silhouette.jpg"/>
          <p:cNvPicPr>
            <a:picLocks noChangeAspect="1" noChangeArrowheads="1"/>
          </p:cNvPicPr>
          <p:nvPr/>
        </p:nvPicPr>
        <p:blipFill>
          <a:blip r:embed="rId2" cstate="print"/>
          <a:srcRect/>
          <a:stretch>
            <a:fillRect/>
          </a:stretch>
        </p:blipFill>
        <p:spPr bwMode="auto">
          <a:xfrm>
            <a:off x="3657600" y="152400"/>
            <a:ext cx="5334000" cy="3556002"/>
          </a:xfrm>
          <a:prstGeom prst="rect">
            <a:avLst/>
          </a:prstGeom>
          <a:noFill/>
        </p:spPr>
      </p:pic>
      <p:sp>
        <p:nvSpPr>
          <p:cNvPr id="6" name="TextBox 5"/>
          <p:cNvSpPr txBox="1"/>
          <p:nvPr/>
        </p:nvSpPr>
        <p:spPr>
          <a:xfrm>
            <a:off x="4191000" y="152400"/>
            <a:ext cx="4191000" cy="707886"/>
          </a:xfrm>
          <a:prstGeom prst="rect">
            <a:avLst/>
          </a:prstGeom>
          <a:noFill/>
        </p:spPr>
        <p:txBody>
          <a:bodyPr wrap="square" rtlCol="0">
            <a:spAutoFit/>
          </a:bodyPr>
          <a:lstStyle/>
          <a:p>
            <a:pPr algn="ctr"/>
            <a:r>
              <a:rPr lang="en-US" sz="2000" b="1" dirty="0" smtClean="0">
                <a:solidFill>
                  <a:srgbClr val="0000CC"/>
                </a:solidFill>
              </a:rPr>
              <a:t>I will put my law in their minds, and write it on their hearts (Jer 31:33)</a:t>
            </a:r>
            <a:endParaRPr lang="en-US" sz="2000" b="1" dirty="0">
              <a:solidFill>
                <a:srgbClr val="0000CC"/>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362200"/>
            <a:ext cx="9158514" cy="3733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2743200"/>
            <a:ext cx="7010400" cy="685800"/>
          </a:xfrm>
        </p:spPr>
        <p:txBody>
          <a:bodyPr>
            <a:noAutofit/>
          </a:bodyPr>
          <a:lstStyle/>
          <a:p>
            <a:r>
              <a:rPr lang="en-US" sz="4000" b="1" dirty="0" smtClean="0">
                <a:solidFill>
                  <a:srgbClr val="663300"/>
                </a:solidFill>
              </a:rPr>
              <a:t>Genesis 50:19-21</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3429000"/>
            <a:ext cx="7086600" cy="2286000"/>
          </a:xfrm>
        </p:spPr>
        <p:txBody>
          <a:bodyPr>
            <a:normAutofit fontScale="77500" lnSpcReduction="20000"/>
          </a:bodyPr>
          <a:lstStyle/>
          <a:p>
            <a:pPr marL="0" indent="231775">
              <a:buNone/>
            </a:pPr>
            <a:r>
              <a:rPr lang="en-US" dirty="0" smtClean="0"/>
              <a:t>19 Joseph said to them, "Do not be afraid, for am I in the place of God? 20 But as for you, </a:t>
            </a:r>
            <a:r>
              <a:rPr lang="en-US" b="1" dirty="0" smtClean="0">
                <a:solidFill>
                  <a:srgbClr val="0000CC"/>
                </a:solidFill>
              </a:rPr>
              <a:t>you meant evil against me; but God meant it for good, in order to bring it about as it is this day, to save many people alive. </a:t>
            </a:r>
            <a:r>
              <a:rPr lang="en-US" dirty="0" smtClean="0"/>
              <a:t>21 Now therefore, do not be afraid; I will provide for you and your little ones." And he comforted them and spoke kindly to them. </a:t>
            </a:r>
          </a:p>
        </p:txBody>
      </p:sp>
      <p:sp>
        <p:nvSpPr>
          <p:cNvPr id="6" name="Text Box 5"/>
          <p:cNvSpPr txBox="1">
            <a:spLocks noChangeArrowheads="1"/>
          </p:cNvSpPr>
          <p:nvPr/>
        </p:nvSpPr>
        <p:spPr bwMode="auto">
          <a:xfrm>
            <a:off x="3505200" y="76200"/>
            <a:ext cx="5486400" cy="2323713"/>
          </a:xfrm>
          <a:prstGeom prst="rect">
            <a:avLst/>
          </a:prstGeom>
          <a:noFill/>
          <a:ln w="9525">
            <a:noFill/>
            <a:miter lim="800000"/>
            <a:headEnd/>
            <a:tailEnd/>
          </a:ln>
        </p:spPr>
        <p:txBody>
          <a:bodyPr wrap="square">
            <a:spAutoFit/>
          </a:bodyPr>
          <a:lstStyle/>
          <a:p>
            <a:pPr algn="ctr">
              <a:lnSpc>
                <a:spcPts val="5800"/>
              </a:lnSpc>
            </a:pPr>
            <a:r>
              <a:rPr lang="en-US" sz="5400" b="1" dirty="0" smtClean="0">
                <a:solidFill>
                  <a:srgbClr val="FF0000"/>
                </a:solidFill>
                <a:latin typeface="Comic Sans MS" pitchFamily="66" charset="0"/>
              </a:rPr>
              <a:t>God can bring good out of   our mistakes!</a:t>
            </a:r>
          </a:p>
        </p:txBody>
      </p:sp>
      <p:sp>
        <p:nvSpPr>
          <p:cNvPr id="7" name="Text Box 5"/>
          <p:cNvSpPr txBox="1">
            <a:spLocks noChangeArrowheads="1"/>
          </p:cNvSpPr>
          <p:nvPr/>
        </p:nvSpPr>
        <p:spPr bwMode="auto">
          <a:xfrm>
            <a:off x="1066800" y="5903893"/>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So learn from our mistakes and move on trusting in God to work it all out</a:t>
            </a:r>
          </a:p>
        </p:txBody>
      </p:sp>
      <p:pic>
        <p:nvPicPr>
          <p:cNvPr id="79874" name="Picture 2" descr="https://encrypted-tbn3.gstatic.com/images?q=tbn:ANd9GcQVaRtxZ25XL5sKFxGHTcW65qKXJjgqmN6d5F2hx8rXbyX4WS3xXA"/>
          <p:cNvPicPr>
            <a:picLocks noChangeAspect="1" noChangeArrowheads="1"/>
          </p:cNvPicPr>
          <p:nvPr/>
        </p:nvPicPr>
        <p:blipFill>
          <a:blip r:embed="rId4" cstate="print"/>
          <a:srcRect/>
          <a:stretch>
            <a:fillRect/>
          </a:stretch>
        </p:blipFill>
        <p:spPr bwMode="auto">
          <a:xfrm>
            <a:off x="228600" y="152400"/>
            <a:ext cx="2923734" cy="2209800"/>
          </a:xfrm>
          <a:prstGeom prst="rect">
            <a:avLst/>
          </a:prstGeom>
          <a:noFill/>
        </p:spPr>
      </p:pic>
    </p:spTree>
    <p:extLst>
      <p:ext uri="{BB962C8B-B14F-4D97-AF65-F5344CB8AC3E}">
        <p14:creationId xmlns:p14="http://schemas.microsoft.com/office/powerpoint/2010/main" val="31354085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4419600" cy="1371600"/>
          </a:xfrm>
        </p:spPr>
        <p:txBody>
          <a:bodyPr>
            <a:noAutofit/>
          </a:bodyPr>
          <a:lstStyle/>
          <a:p>
            <a:pPr eaLnBrk="1" hangingPunct="1"/>
            <a:r>
              <a:rPr lang="en-US" b="1" dirty="0" smtClean="0">
                <a:solidFill>
                  <a:srgbClr val="FF0000"/>
                </a:solidFill>
              </a:rPr>
              <a:t>God moved His dwelling place</a:t>
            </a:r>
          </a:p>
        </p:txBody>
      </p:sp>
      <p:sp>
        <p:nvSpPr>
          <p:cNvPr id="4099" name="Rectangle 3"/>
          <p:cNvSpPr>
            <a:spLocks noGrp="1" noChangeArrowheads="1"/>
          </p:cNvSpPr>
          <p:nvPr>
            <p:ph type="body" idx="1"/>
          </p:nvPr>
        </p:nvSpPr>
        <p:spPr>
          <a:xfrm>
            <a:off x="228600" y="1828800"/>
            <a:ext cx="8534400" cy="3962400"/>
          </a:xfrm>
        </p:spPr>
        <p:txBody>
          <a:bodyPr>
            <a:normAutofit fontScale="85000" lnSpcReduction="20000"/>
          </a:bodyPr>
          <a:lstStyle/>
          <a:p>
            <a:pPr>
              <a:lnSpc>
                <a:spcPct val="90000"/>
              </a:lnSpc>
            </a:pPr>
            <a:r>
              <a:rPr lang="en-US" dirty="0" smtClean="0"/>
              <a:t>Tabernacle used to be in </a:t>
            </a:r>
            <a:r>
              <a:rPr lang="en-US" b="1" dirty="0" smtClean="0">
                <a:solidFill>
                  <a:srgbClr val="00B0F0"/>
                </a:solidFill>
              </a:rPr>
              <a:t>Shiloh</a:t>
            </a:r>
            <a:r>
              <a:rPr lang="en-US" dirty="0" smtClean="0"/>
              <a:t> of                                                          Ephraim (Josh 18:1)</a:t>
            </a:r>
          </a:p>
          <a:p>
            <a:pPr eaLnBrk="1" hangingPunct="1">
              <a:lnSpc>
                <a:spcPct val="90000"/>
              </a:lnSpc>
            </a:pPr>
            <a:r>
              <a:rPr lang="en-US" dirty="0" smtClean="0"/>
              <a:t>Moved to </a:t>
            </a:r>
            <a:r>
              <a:rPr lang="en-US" b="1" dirty="0" smtClean="0">
                <a:solidFill>
                  <a:srgbClr val="00B0F0"/>
                </a:solidFill>
              </a:rPr>
              <a:t>Nob</a:t>
            </a:r>
            <a:r>
              <a:rPr lang="en-US" dirty="0" smtClean="0"/>
              <a:t> when Philistines captured ark (1 Sam 4)</a:t>
            </a:r>
          </a:p>
          <a:p>
            <a:pPr eaLnBrk="1" hangingPunct="1">
              <a:lnSpc>
                <a:spcPct val="90000"/>
              </a:lnSpc>
            </a:pPr>
            <a:r>
              <a:rPr lang="en-US" dirty="0" smtClean="0"/>
              <a:t>Then moved to </a:t>
            </a:r>
            <a:r>
              <a:rPr lang="en-US" b="1" dirty="0" smtClean="0">
                <a:solidFill>
                  <a:srgbClr val="00B0F0"/>
                </a:solidFill>
              </a:rPr>
              <a:t>Gibeon</a:t>
            </a:r>
            <a:r>
              <a:rPr lang="en-US" dirty="0" smtClean="0"/>
              <a:t> after </a:t>
            </a:r>
            <a:r>
              <a:rPr lang="en-US" dirty="0" err="1" smtClean="0"/>
              <a:t>Doeg</a:t>
            </a:r>
            <a:r>
              <a:rPr lang="en-US" dirty="0" smtClean="0"/>
              <a:t> slew the priests at Nob (1 Chron 16:39</a:t>
            </a:r>
            <a:r>
              <a:rPr lang="en-US" dirty="0" smtClean="0"/>
              <a:t>) &amp; remained there</a:t>
            </a:r>
            <a:endParaRPr lang="en-US" dirty="0" smtClean="0"/>
          </a:p>
          <a:p>
            <a:pPr eaLnBrk="1" hangingPunct="1">
              <a:lnSpc>
                <a:spcPct val="90000"/>
              </a:lnSpc>
            </a:pPr>
            <a:r>
              <a:rPr lang="en-US" dirty="0" smtClean="0"/>
              <a:t>David brought </a:t>
            </a:r>
            <a:r>
              <a:rPr lang="en-US" b="1" dirty="0" smtClean="0">
                <a:solidFill>
                  <a:srgbClr val="0000CC"/>
                </a:solidFill>
              </a:rPr>
              <a:t>ark</a:t>
            </a:r>
            <a:r>
              <a:rPr lang="en-US" dirty="0" smtClean="0"/>
              <a:t> into </a:t>
            </a:r>
            <a:r>
              <a:rPr lang="en-US" b="1" dirty="0" smtClean="0">
                <a:solidFill>
                  <a:srgbClr val="00B0F0"/>
                </a:solidFill>
              </a:rPr>
              <a:t>Jerusalem</a:t>
            </a:r>
            <a:r>
              <a:rPr lang="en-US" dirty="0" smtClean="0"/>
              <a:t> &amp; put up a tent for it    (2 Sam 6:17) “the tabernacle of David” (Amos 9:11; Acts 15:16)</a:t>
            </a:r>
          </a:p>
          <a:p>
            <a:pPr eaLnBrk="1" hangingPunct="1">
              <a:lnSpc>
                <a:spcPct val="90000"/>
              </a:lnSpc>
            </a:pPr>
            <a:r>
              <a:rPr lang="en-US" dirty="0" smtClean="0"/>
              <a:t>After numbering all the people &amp; the plague that followed, David determined that God had chosen Jerusalem for His house (1Chr 22:1)</a:t>
            </a:r>
          </a:p>
          <a:p>
            <a:pPr eaLnBrk="1" hangingPunct="1">
              <a:lnSpc>
                <a:spcPct val="90000"/>
              </a:lnSpc>
            </a:pPr>
            <a:endParaRPr lang="en-US" dirty="0" smtClean="0"/>
          </a:p>
        </p:txBody>
      </p:sp>
      <p:sp>
        <p:nvSpPr>
          <p:cNvPr id="4100" name="Text Box 5"/>
          <p:cNvSpPr txBox="1">
            <a:spLocks noChangeArrowheads="1"/>
          </p:cNvSpPr>
          <p:nvPr/>
        </p:nvSpPr>
        <p:spPr bwMode="auto">
          <a:xfrm>
            <a:off x="152400" y="5473005"/>
            <a:ext cx="8763000" cy="1277273"/>
          </a:xfrm>
          <a:prstGeom prst="rect">
            <a:avLst/>
          </a:prstGeom>
          <a:noFill/>
          <a:ln w="9525">
            <a:noFill/>
            <a:miter lim="800000"/>
            <a:headEnd/>
            <a:tailEnd/>
          </a:ln>
        </p:spPr>
        <p:txBody>
          <a:bodyPr wrap="square">
            <a:spAutoFit/>
          </a:bodyPr>
          <a:lstStyle/>
          <a:p>
            <a:pPr algn="ctr"/>
            <a:r>
              <a:rPr lang="en-US" sz="2400" b="1" dirty="0" smtClean="0">
                <a:solidFill>
                  <a:srgbClr val="00B050"/>
                </a:solidFill>
                <a:latin typeface="Comic Sans MS" pitchFamily="66" charset="0"/>
              </a:rPr>
              <a:t>“He forsook the tabernacle of Shiloh” (</a:t>
            </a:r>
            <a:r>
              <a:rPr lang="en-US" sz="2400" b="1" dirty="0" err="1" smtClean="0">
                <a:solidFill>
                  <a:srgbClr val="00B050"/>
                </a:solidFill>
                <a:latin typeface="Comic Sans MS" pitchFamily="66" charset="0"/>
              </a:rPr>
              <a:t>Psa</a:t>
            </a:r>
            <a:r>
              <a:rPr lang="en-US" sz="2400" b="1" dirty="0" smtClean="0">
                <a:solidFill>
                  <a:srgbClr val="00B050"/>
                </a:solidFill>
                <a:latin typeface="Comic Sans MS" pitchFamily="66" charset="0"/>
              </a:rPr>
              <a:t> 78:60)</a:t>
            </a:r>
          </a:p>
          <a:p>
            <a:pPr algn="ctr">
              <a:spcBef>
                <a:spcPts val="600"/>
              </a:spcBef>
            </a:pPr>
            <a:r>
              <a:rPr lang="en-US" sz="2400" b="1" dirty="0" smtClean="0">
                <a:solidFill>
                  <a:srgbClr val="00B050"/>
                </a:solidFill>
                <a:latin typeface="Comic Sans MS" pitchFamily="66" charset="0"/>
              </a:rPr>
              <a:t>“He did not choose the tribe of Ephraim, but chose the tribe of Judah, Mount Zion which He loved (</a:t>
            </a:r>
            <a:r>
              <a:rPr lang="en-US" sz="2400" b="1" dirty="0" err="1" smtClean="0">
                <a:solidFill>
                  <a:srgbClr val="00B050"/>
                </a:solidFill>
                <a:latin typeface="Comic Sans MS" pitchFamily="66" charset="0"/>
              </a:rPr>
              <a:t>vs</a:t>
            </a:r>
            <a:r>
              <a:rPr lang="en-US" sz="2400" b="1" dirty="0" smtClean="0">
                <a:solidFill>
                  <a:srgbClr val="00B050"/>
                </a:solidFill>
                <a:latin typeface="Comic Sans MS" pitchFamily="66" charset="0"/>
              </a:rPr>
              <a:t> 67-68)</a:t>
            </a:r>
            <a:endParaRPr lang="en-US" sz="2400" b="1" dirty="0">
              <a:solidFill>
                <a:srgbClr val="00B050"/>
              </a:solidFill>
              <a:latin typeface="Comic Sans MS" pitchFamily="66" charset="0"/>
            </a:endParaRPr>
          </a:p>
        </p:txBody>
      </p:sp>
      <p:pic>
        <p:nvPicPr>
          <p:cNvPr id="96258" name="Picture 2" descr="https://encrypted-tbn1.gstatic.com/images?q=tbn:ANd9GcRlJz9n5hbR8vhLCxmh2e6MJe95lUVrx3ZeJnxPrO_kVn8n-DwO"/>
          <p:cNvPicPr>
            <a:picLocks noChangeAspect="1" noChangeArrowheads="1"/>
          </p:cNvPicPr>
          <p:nvPr/>
        </p:nvPicPr>
        <p:blipFill>
          <a:blip r:embed="rId3" cstate="print"/>
          <a:srcRect/>
          <a:stretch>
            <a:fillRect/>
          </a:stretch>
        </p:blipFill>
        <p:spPr bwMode="auto">
          <a:xfrm>
            <a:off x="5638800" y="152401"/>
            <a:ext cx="3228975" cy="2209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39762"/>
          </a:xfrm>
        </p:spPr>
        <p:txBody>
          <a:bodyPr>
            <a:normAutofit fontScale="90000"/>
          </a:bodyPr>
          <a:lstStyle/>
          <a:p>
            <a:r>
              <a:rPr lang="en-US" dirty="0" smtClean="0">
                <a:solidFill>
                  <a:srgbClr val="FFC000"/>
                </a:solidFill>
                <a:latin typeface="Comic Sans MS" pitchFamily="66" charset="0"/>
              </a:rPr>
              <a:t>Journeys of the Ark &amp; Tabernacle </a:t>
            </a:r>
            <a:endParaRPr lang="en-US" dirty="0">
              <a:solidFill>
                <a:srgbClr val="FFC000"/>
              </a:solidFill>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118786" name="Picture 2" descr="http://www.bible.ca/archeology/bible-archeology-philistines-capture-ark-shiloh-aphek-ebinezer-ashdod-ekron-beth-shemesh-kiriath-jearim.jpg"/>
          <p:cNvPicPr>
            <a:picLocks noChangeAspect="1" noChangeArrowheads="1"/>
          </p:cNvPicPr>
          <p:nvPr/>
        </p:nvPicPr>
        <p:blipFill>
          <a:blip r:embed="rId2" cstate="print"/>
          <a:srcRect/>
          <a:stretch>
            <a:fillRect/>
          </a:stretch>
        </p:blipFill>
        <p:spPr bwMode="auto">
          <a:xfrm>
            <a:off x="0" y="878523"/>
            <a:ext cx="9144000" cy="597947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4419600" cy="1752600"/>
          </a:xfrm>
        </p:spPr>
        <p:txBody>
          <a:bodyPr/>
          <a:lstStyle/>
          <a:p>
            <a:pPr eaLnBrk="1" hangingPunct="1"/>
            <a:r>
              <a:rPr lang="en-US" sz="4000" b="1" dirty="0" smtClean="0">
                <a:solidFill>
                  <a:srgbClr val="FF0000"/>
                </a:solidFill>
              </a:rPr>
              <a:t>David wanted to build God a House</a:t>
            </a:r>
          </a:p>
        </p:txBody>
      </p:sp>
      <p:sp>
        <p:nvSpPr>
          <p:cNvPr id="4099" name="Rectangle 3"/>
          <p:cNvSpPr>
            <a:spLocks noGrp="1" noChangeArrowheads="1"/>
          </p:cNvSpPr>
          <p:nvPr>
            <p:ph type="body" idx="1"/>
          </p:nvPr>
        </p:nvSpPr>
        <p:spPr>
          <a:xfrm>
            <a:off x="457200" y="1676400"/>
            <a:ext cx="7924800" cy="4343400"/>
          </a:xfrm>
        </p:spPr>
        <p:txBody>
          <a:bodyPr/>
          <a:lstStyle/>
          <a:p>
            <a:pPr eaLnBrk="1" hangingPunct="1">
              <a:lnSpc>
                <a:spcPct val="90000"/>
              </a:lnSpc>
            </a:pPr>
            <a:r>
              <a:rPr lang="en-US" dirty="0" smtClean="0"/>
              <a:t>He knew God wanted to dwell in people</a:t>
            </a:r>
          </a:p>
          <a:p>
            <a:pPr lvl="1">
              <a:lnSpc>
                <a:spcPct val="90000"/>
              </a:lnSpc>
            </a:pPr>
            <a:r>
              <a:rPr lang="en-US" dirty="0" smtClean="0"/>
              <a:t>Understood that God didn’t dwell in houses</a:t>
            </a:r>
          </a:p>
          <a:p>
            <a:pPr lvl="1">
              <a:lnSpc>
                <a:spcPct val="90000"/>
              </a:lnSpc>
            </a:pPr>
            <a:r>
              <a:rPr lang="en-US" dirty="0" smtClean="0"/>
              <a:t>Realized that people needed a central focus to worship God in spirit and truth</a:t>
            </a:r>
          </a:p>
          <a:p>
            <a:pPr lvl="1">
              <a:lnSpc>
                <a:spcPct val="90000"/>
              </a:lnSpc>
            </a:pPr>
            <a:r>
              <a:rPr lang="en-US" dirty="0" smtClean="0"/>
              <a:t>Goal was for God to live in lives of His people</a:t>
            </a:r>
          </a:p>
          <a:p>
            <a:pPr eaLnBrk="1" hangingPunct="1">
              <a:lnSpc>
                <a:spcPct val="90000"/>
              </a:lnSpc>
            </a:pPr>
            <a:r>
              <a:rPr lang="en-US" dirty="0" smtClean="0"/>
              <a:t>Eliminate idol worship at high places</a:t>
            </a:r>
          </a:p>
          <a:p>
            <a:pPr eaLnBrk="1" hangingPunct="1">
              <a:lnSpc>
                <a:spcPct val="90000"/>
              </a:lnSpc>
            </a:pPr>
            <a:r>
              <a:rPr lang="en-US" dirty="0" smtClean="0"/>
              <a:t>Testimony to other nations about the Living God of all the earth</a:t>
            </a:r>
          </a:p>
        </p:txBody>
      </p:sp>
      <p:sp>
        <p:nvSpPr>
          <p:cNvPr id="4100" name="Text Box 5"/>
          <p:cNvSpPr txBox="1">
            <a:spLocks noChangeArrowheads="1"/>
          </p:cNvSpPr>
          <p:nvPr/>
        </p:nvSpPr>
        <p:spPr bwMode="auto">
          <a:xfrm>
            <a:off x="0" y="5638800"/>
            <a:ext cx="9144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In my father’s house are many abiding places.     I go to prepare a place for you. (</a:t>
            </a:r>
            <a:r>
              <a:rPr lang="en-US" sz="2800" b="1" dirty="0" err="1" smtClean="0">
                <a:solidFill>
                  <a:srgbClr val="00B050"/>
                </a:solidFill>
                <a:latin typeface="Comic Sans MS" pitchFamily="66" charset="0"/>
              </a:rPr>
              <a:t>Jn</a:t>
            </a:r>
            <a:r>
              <a:rPr lang="en-US" sz="2800" b="1" dirty="0" smtClean="0">
                <a:solidFill>
                  <a:srgbClr val="00B050"/>
                </a:solidFill>
                <a:latin typeface="Comic Sans MS" pitchFamily="66" charset="0"/>
              </a:rPr>
              <a:t> 14:1)</a:t>
            </a:r>
            <a:endParaRPr lang="en-US" sz="2800" b="1" dirty="0">
              <a:solidFill>
                <a:srgbClr val="00B050"/>
              </a:solidFill>
              <a:latin typeface="Comic Sans MS" pitchFamily="66" charset="0"/>
            </a:endParaRPr>
          </a:p>
        </p:txBody>
      </p:sp>
      <p:pic>
        <p:nvPicPr>
          <p:cNvPr id="92162" name="Picture 2" descr="https://encrypted-tbn1.gstatic.com/images?q=tbn:ANd9GcSzXdQpGLKJtxXIwPxqxxTkEYPdAbA9o8Fxs-nsh-uYfwqOaJ5f"/>
          <p:cNvPicPr>
            <a:picLocks noChangeAspect="1" noChangeArrowheads="1"/>
          </p:cNvPicPr>
          <p:nvPr/>
        </p:nvPicPr>
        <p:blipFill>
          <a:blip r:embed="rId3" cstate="print"/>
          <a:srcRect/>
          <a:stretch>
            <a:fillRect/>
          </a:stretch>
        </p:blipFill>
        <p:spPr bwMode="auto">
          <a:xfrm>
            <a:off x="5029473" y="152400"/>
            <a:ext cx="3847827" cy="1524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47686"/>
            <a:ext cx="4953000" cy="2849562"/>
          </a:xfrm>
        </p:spPr>
        <p:txBody>
          <a:bodyPr>
            <a:normAutofit/>
          </a:bodyPr>
          <a:lstStyle/>
          <a:p>
            <a:r>
              <a:rPr lang="en-US" b="1" dirty="0" smtClean="0">
                <a:solidFill>
                  <a:srgbClr val="FF0000"/>
                </a:solidFill>
                <a:latin typeface="Comic Sans MS" panose="030F0702030302020204" pitchFamily="66" charset="0"/>
              </a:rPr>
              <a:t>Be careful about trusting too much </a:t>
            </a:r>
            <a:r>
              <a:rPr lang="en-US" b="1" dirty="0">
                <a:solidFill>
                  <a:srgbClr val="FF0000"/>
                </a:solidFill>
                <a:latin typeface="Comic Sans MS" panose="030F0702030302020204" pitchFamily="66" charset="0"/>
              </a:rPr>
              <a:t>on </a:t>
            </a:r>
            <a:r>
              <a:rPr lang="en-US" b="1" dirty="0" smtClean="0">
                <a:solidFill>
                  <a:srgbClr val="FF0000"/>
                </a:solidFill>
                <a:latin typeface="Comic Sans MS" panose="030F0702030302020204" pitchFamily="66" charset="0"/>
              </a:rPr>
              <a:t>rituals and buildings!</a:t>
            </a:r>
            <a:endParaRPr lang="en-US" b="1" dirty="0">
              <a:solidFill>
                <a:srgbClr val="FF0000"/>
              </a:solidFill>
              <a:latin typeface="Comic Sans MS" panose="030F0702030302020204" pitchFamily="66" charset="0"/>
            </a:endParaRPr>
          </a:p>
        </p:txBody>
      </p:sp>
      <p:sp>
        <p:nvSpPr>
          <p:cNvPr id="4" name="Title 1"/>
          <p:cNvSpPr txBox="1">
            <a:spLocks/>
          </p:cNvSpPr>
          <p:nvPr/>
        </p:nvSpPr>
        <p:spPr>
          <a:xfrm>
            <a:off x="4572000" y="3962400"/>
            <a:ext cx="4038600" cy="2316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B050"/>
                </a:solidFill>
                <a:latin typeface="Comic Sans MS" panose="030F0702030302020204" pitchFamily="66" charset="0"/>
              </a:rPr>
              <a:t>This caused the Jews to lose sight of the goal! </a:t>
            </a:r>
            <a:endParaRPr lang="en-US" b="1" dirty="0">
              <a:solidFill>
                <a:srgbClr val="00B050"/>
              </a:solidFill>
              <a:latin typeface="Comic Sans MS" panose="030F0702030302020204" pitchFamily="66" charset="0"/>
            </a:endParaRPr>
          </a:p>
        </p:txBody>
      </p:sp>
      <p:pic>
        <p:nvPicPr>
          <p:cNvPr id="2050" name="Picture 2" descr="http://bridgetothebible.com/images/Sydney%20Christadelphians%20h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38162"/>
            <a:ext cx="3810000" cy="28495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Qa0vQgZ-qZ5zf3oYYHP2nYFPRk-XnXPs0Sl1zjWICOZyNloQVv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3572668"/>
            <a:ext cx="27432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3845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141" y="74862"/>
            <a:ext cx="2952750" cy="3104059"/>
          </a:xfrm>
        </p:spPr>
        <p:txBody>
          <a:bodyPr>
            <a:normAutofit/>
          </a:bodyPr>
          <a:lstStyle/>
          <a:p>
            <a:r>
              <a:rPr lang="en-US" b="1" dirty="0" smtClean="0">
                <a:solidFill>
                  <a:srgbClr val="FF0000"/>
                </a:solidFill>
                <a:latin typeface="Comic Sans MS" panose="030F0702030302020204" pitchFamily="66" charset="0"/>
              </a:rPr>
              <a:t>The longer a community exists….</a:t>
            </a:r>
            <a:endParaRPr lang="en-US" b="1" dirty="0">
              <a:solidFill>
                <a:srgbClr val="FF0000"/>
              </a:solidFill>
              <a:latin typeface="Comic Sans MS" panose="030F0702030302020204" pitchFamily="66" charset="0"/>
            </a:endParaRPr>
          </a:p>
        </p:txBody>
      </p:sp>
      <p:sp>
        <p:nvSpPr>
          <p:cNvPr id="4" name="Title 1"/>
          <p:cNvSpPr txBox="1">
            <a:spLocks/>
          </p:cNvSpPr>
          <p:nvPr/>
        </p:nvSpPr>
        <p:spPr>
          <a:xfrm>
            <a:off x="3009900" y="3532187"/>
            <a:ext cx="2895600" cy="28940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B050"/>
                </a:solidFill>
                <a:latin typeface="Comic Sans MS" panose="030F0702030302020204" pitchFamily="66" charset="0"/>
              </a:rPr>
              <a:t>t</a:t>
            </a:r>
            <a:r>
              <a:rPr lang="en-US" b="1" dirty="0" smtClean="0">
                <a:solidFill>
                  <a:srgbClr val="00B050"/>
                </a:solidFill>
                <a:latin typeface="Comic Sans MS" panose="030F0702030302020204" pitchFamily="66" charset="0"/>
              </a:rPr>
              <a:t>he more it trusts in its rituals</a:t>
            </a:r>
            <a:endParaRPr lang="en-US" b="1" dirty="0">
              <a:solidFill>
                <a:srgbClr val="00B050"/>
              </a:solidFill>
              <a:latin typeface="Comic Sans MS" panose="030F0702030302020204" pitchFamily="66" charset="0"/>
            </a:endParaRPr>
          </a:p>
        </p:txBody>
      </p:sp>
      <p:pic>
        <p:nvPicPr>
          <p:cNvPr id="2052" name="Picture 4" descr="https://encrypted-tbn1.gstatic.com/images?q=tbn:ANd9GcQa0vQgZ-qZ5zf3oYYHP2nYFPRk-XnXPs0Sl1zjWICOZyNloQVv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32187"/>
            <a:ext cx="27432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3.gstatic.com/images?q=tbn:ANd9GcRxZ-PLqKEjCeseor9WxJM5w3yr8gJGhUC_wo-UKCop6ULgyCdj5g"/>
          <p:cNvPicPr>
            <a:picLocks noChangeAspect="1" noChangeArrowheads="1"/>
          </p:cNvPicPr>
          <p:nvPr/>
        </p:nvPicPr>
        <p:blipFill rotWithShape="1">
          <a:blip r:embed="rId3">
            <a:extLst>
              <a:ext uri="{28A0092B-C50C-407E-A947-70E740481C1C}">
                <a14:useLocalDpi xmlns:a14="http://schemas.microsoft.com/office/drawing/2010/main" val="0"/>
              </a:ext>
            </a:extLst>
          </a:blip>
          <a:srcRect l="10722" r="12574"/>
          <a:stretch/>
        </p:blipFill>
        <p:spPr bwMode="auto">
          <a:xfrm>
            <a:off x="95249" y="278755"/>
            <a:ext cx="2895601" cy="28313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hristadelphianbooks.com/Content/ProductShots/phpBlC4q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450" y="3837582"/>
            <a:ext cx="3213718" cy="24848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encrypted-tbn3.gstatic.com/images?q=tbn:ANd9GcQI-Cvk1rbuygLxUdeStONlmF6kcz3ekBNg0CjZ-jH6eWhpxU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3232" y="415924"/>
            <a:ext cx="2692161" cy="2669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1937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457200" y="152400"/>
            <a:ext cx="9829800" cy="654302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52500" y="632102"/>
            <a:ext cx="7010400" cy="914400"/>
          </a:xfrm>
        </p:spPr>
        <p:txBody>
          <a:bodyPr>
            <a:noAutofit/>
          </a:bodyPr>
          <a:lstStyle/>
          <a:p>
            <a:r>
              <a:rPr lang="en-US" sz="4000" b="1" dirty="0" smtClean="0">
                <a:solidFill>
                  <a:srgbClr val="663300"/>
                </a:solidFill>
                <a:latin typeface="Comic Sans MS" pitchFamily="66" charset="0"/>
              </a:rPr>
              <a:t>Zechariah 7:1-7</a:t>
            </a:r>
          </a:p>
        </p:txBody>
      </p:sp>
      <p:sp>
        <p:nvSpPr>
          <p:cNvPr id="4099" name="Rectangle 3"/>
          <p:cNvSpPr>
            <a:spLocks noGrp="1" noChangeArrowheads="1"/>
          </p:cNvSpPr>
          <p:nvPr>
            <p:ph type="body" idx="1"/>
          </p:nvPr>
        </p:nvSpPr>
        <p:spPr>
          <a:xfrm>
            <a:off x="609600" y="1385232"/>
            <a:ext cx="7696200" cy="5005715"/>
          </a:xfrm>
        </p:spPr>
        <p:txBody>
          <a:bodyPr>
            <a:normAutofit fontScale="70000" lnSpcReduction="20000"/>
          </a:bodyPr>
          <a:lstStyle/>
          <a:p>
            <a:pPr marL="0" indent="231775">
              <a:buNone/>
            </a:pPr>
            <a:r>
              <a:rPr lang="en-US" dirty="0" smtClean="0"/>
              <a:t>Now </a:t>
            </a:r>
            <a:r>
              <a:rPr lang="en-US" dirty="0"/>
              <a:t>in the </a:t>
            </a:r>
            <a:r>
              <a:rPr lang="en-US" b="1" dirty="0">
                <a:solidFill>
                  <a:srgbClr val="0000CC"/>
                </a:solidFill>
              </a:rPr>
              <a:t>fourth year of King Darius </a:t>
            </a:r>
            <a:r>
              <a:rPr lang="en-US" dirty="0"/>
              <a:t>it came to pass that the word of the Lord came to Zechariah, on the fourth day of the ninth month, </a:t>
            </a:r>
            <a:r>
              <a:rPr lang="en-US" dirty="0" err="1"/>
              <a:t>Chislev</a:t>
            </a:r>
            <a:r>
              <a:rPr lang="en-US" dirty="0"/>
              <a:t>, 2 when </a:t>
            </a:r>
            <a:r>
              <a:rPr lang="en-US" b="1" dirty="0">
                <a:solidFill>
                  <a:srgbClr val="0000CC"/>
                </a:solidFill>
              </a:rPr>
              <a:t>the </a:t>
            </a:r>
            <a:r>
              <a:rPr lang="en-US" b="1" dirty="0" smtClean="0">
                <a:solidFill>
                  <a:srgbClr val="0000CC"/>
                </a:solidFill>
              </a:rPr>
              <a:t>people [of Bethel] </a:t>
            </a:r>
            <a:r>
              <a:rPr lang="en-US" dirty="0"/>
              <a:t>sent </a:t>
            </a:r>
            <a:r>
              <a:rPr lang="en-US" dirty="0" err="1"/>
              <a:t>Sherezer</a:t>
            </a:r>
            <a:r>
              <a:rPr lang="en-US" dirty="0"/>
              <a:t>, with </a:t>
            </a:r>
            <a:r>
              <a:rPr lang="en-US" dirty="0" err="1"/>
              <a:t>Regem-Melech</a:t>
            </a:r>
            <a:r>
              <a:rPr lang="en-US" dirty="0"/>
              <a:t> and his men,</a:t>
            </a:r>
            <a:r>
              <a:rPr lang="en-US" strike="sngStrike" dirty="0"/>
              <a:t> to the house of God,</a:t>
            </a:r>
            <a:r>
              <a:rPr lang="en-US" dirty="0"/>
              <a:t> to pray before the Lord, 3 and to ask the priests who were in the house of the Lord of hosts, and the prophets, saying, "</a:t>
            </a:r>
            <a:r>
              <a:rPr lang="en-US" b="1" dirty="0">
                <a:solidFill>
                  <a:srgbClr val="C00000"/>
                </a:solidFill>
              </a:rPr>
              <a:t>Should I weep in the fifth month and fast as I have done for so many years?" </a:t>
            </a:r>
          </a:p>
          <a:p>
            <a:pPr marL="0" indent="231775">
              <a:buNone/>
            </a:pPr>
            <a:r>
              <a:rPr lang="en-US" dirty="0" smtClean="0"/>
              <a:t>4 </a:t>
            </a:r>
            <a:r>
              <a:rPr lang="en-US" dirty="0"/>
              <a:t>Then the word of the Lord of hosts came to me, saying, 5 "Say to all the people of the land, and to the priests: </a:t>
            </a:r>
            <a:r>
              <a:rPr lang="en-US" b="1" dirty="0">
                <a:solidFill>
                  <a:srgbClr val="0000CC"/>
                </a:solidFill>
              </a:rPr>
              <a:t>'When you fasted and mourned in the fifth and seventh months during those seventy years, did you really fast for Me — for Me? </a:t>
            </a:r>
            <a:r>
              <a:rPr lang="en-US" dirty="0"/>
              <a:t>6 When you eat and when you drink, </a:t>
            </a:r>
            <a:r>
              <a:rPr lang="en-US" b="1" dirty="0">
                <a:solidFill>
                  <a:srgbClr val="C00000"/>
                </a:solidFill>
              </a:rPr>
              <a:t>do you not eat and drink for yourselves?  </a:t>
            </a:r>
            <a:r>
              <a:rPr lang="en-US" b="1" dirty="0">
                <a:solidFill>
                  <a:srgbClr val="0000CC"/>
                </a:solidFill>
              </a:rPr>
              <a:t>7 Should you not have obeyed the words which the Lord </a:t>
            </a:r>
            <a:r>
              <a:rPr lang="en-US" dirty="0"/>
              <a:t>proclaimed through the former prophets when Jerusalem and the cities around it were inhabited and prosperous, and the South and the Lowland were inhabited?'" </a:t>
            </a:r>
          </a:p>
        </p:txBody>
      </p:sp>
      <p:sp>
        <p:nvSpPr>
          <p:cNvPr id="6" name="Text Box 5"/>
          <p:cNvSpPr txBox="1">
            <a:spLocks noChangeArrowheads="1"/>
          </p:cNvSpPr>
          <p:nvPr/>
        </p:nvSpPr>
        <p:spPr bwMode="auto">
          <a:xfrm>
            <a:off x="1097643" y="38755"/>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Trusting in rituals</a:t>
            </a:r>
          </a:p>
        </p:txBody>
      </p:sp>
      <p:sp>
        <p:nvSpPr>
          <p:cNvPr id="7" name="Text Box 5"/>
          <p:cNvSpPr txBox="1">
            <a:spLocks noChangeArrowheads="1"/>
          </p:cNvSpPr>
          <p:nvPr/>
        </p:nvSpPr>
        <p:spPr bwMode="auto">
          <a:xfrm>
            <a:off x="1028700" y="6265484"/>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70 years of wasted rituals!</a:t>
            </a:r>
          </a:p>
        </p:txBody>
      </p:sp>
    </p:spTree>
    <p:extLst>
      <p:ext uri="{BB962C8B-B14F-4D97-AF65-F5344CB8AC3E}">
        <p14:creationId xmlns:p14="http://schemas.microsoft.com/office/powerpoint/2010/main" val="39374883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23925" y="609600"/>
            <a:ext cx="7010400" cy="914400"/>
          </a:xfrm>
        </p:spPr>
        <p:txBody>
          <a:bodyPr>
            <a:noAutofit/>
          </a:bodyPr>
          <a:lstStyle/>
          <a:p>
            <a:r>
              <a:rPr lang="en-US" sz="4800" b="1" dirty="0" smtClean="0">
                <a:solidFill>
                  <a:srgbClr val="663300"/>
                </a:solidFill>
              </a:rPr>
              <a:t>1 Kings 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438126"/>
            <a:ext cx="7086600" cy="4419600"/>
          </a:xfrm>
        </p:spPr>
        <p:txBody>
          <a:bodyPr>
            <a:normAutofit fontScale="55000" lnSpcReduction="20000"/>
          </a:bodyPr>
          <a:lstStyle/>
          <a:p>
            <a:pPr marL="0" indent="231775">
              <a:buNone/>
            </a:pPr>
            <a:r>
              <a:rPr lang="en-US" dirty="0" smtClean="0"/>
              <a:t>1 But Solomon took </a:t>
            </a:r>
            <a:r>
              <a:rPr lang="en-US" b="1" dirty="0" smtClean="0">
                <a:solidFill>
                  <a:srgbClr val="0000CC"/>
                </a:solidFill>
              </a:rPr>
              <a:t>thirteen years to build his own house</a:t>
            </a:r>
            <a:r>
              <a:rPr lang="en-US" dirty="0" smtClean="0"/>
              <a:t>; so he finished all his house. </a:t>
            </a:r>
          </a:p>
          <a:p>
            <a:pPr marL="0" indent="231775">
              <a:buNone/>
            </a:pPr>
            <a:r>
              <a:rPr lang="en-US" dirty="0" smtClean="0"/>
              <a:t>2 He also built the </a:t>
            </a:r>
            <a:r>
              <a:rPr lang="en-US" b="1" dirty="0" smtClean="0">
                <a:solidFill>
                  <a:srgbClr val="0000CC"/>
                </a:solidFill>
              </a:rPr>
              <a:t>House of the Forest of Lebanon</a:t>
            </a:r>
            <a:r>
              <a:rPr lang="en-US" dirty="0" smtClean="0"/>
              <a:t>; its length was one hundred cubits, its width fifty cubits, and its height thirty cubits, with four rows of cedar pillars, and cedar beams on the pillars. 3 And it was paneled with cedar above the beams that were on forty-five pillars, fifteen to a row. 4 There were windows with beveled frames in three rows, and window was opposite window in three tiers. 5 And all the doorways and doorposts had rectangular frames; and window was opposite window in three tiers. </a:t>
            </a:r>
          </a:p>
          <a:p>
            <a:pPr marL="0" indent="231775">
              <a:buNone/>
            </a:pPr>
            <a:r>
              <a:rPr lang="en-US" dirty="0" smtClean="0"/>
              <a:t>6 He also made the </a:t>
            </a:r>
            <a:r>
              <a:rPr lang="en-US" b="1" dirty="0" smtClean="0">
                <a:solidFill>
                  <a:srgbClr val="0000CC"/>
                </a:solidFill>
              </a:rPr>
              <a:t>Hall of Pillars</a:t>
            </a:r>
            <a:r>
              <a:rPr lang="en-US" dirty="0" smtClean="0"/>
              <a:t>: its length was fifty cubits, and its width thirty cubits; and in front of them was a portico with pillars, and a canopy was in front of them. </a:t>
            </a:r>
          </a:p>
          <a:p>
            <a:pPr marL="0" indent="231775">
              <a:buNone/>
            </a:pPr>
            <a:r>
              <a:rPr lang="en-US" dirty="0" smtClean="0"/>
              <a:t>7 Then he made a hall for the throne, </a:t>
            </a:r>
            <a:r>
              <a:rPr lang="en-US" b="1" dirty="0" smtClean="0">
                <a:solidFill>
                  <a:srgbClr val="0000CC"/>
                </a:solidFill>
              </a:rPr>
              <a:t>the Hall of Judgment</a:t>
            </a:r>
            <a:r>
              <a:rPr lang="en-US" dirty="0" smtClean="0"/>
              <a:t>, where he might judge; and it was paneled with cedar from floor to ceiling. </a:t>
            </a:r>
          </a:p>
          <a:p>
            <a:pPr marL="0" indent="231775">
              <a:buNone/>
            </a:pPr>
            <a:r>
              <a:rPr lang="en-US" dirty="0" smtClean="0"/>
              <a:t>8 And the house where he dwelt had </a:t>
            </a:r>
            <a:r>
              <a:rPr lang="en-US" b="1" dirty="0" smtClean="0">
                <a:solidFill>
                  <a:srgbClr val="0000CC"/>
                </a:solidFill>
              </a:rPr>
              <a:t>another court inside the hall</a:t>
            </a:r>
            <a:r>
              <a:rPr lang="en-US" dirty="0" smtClean="0"/>
              <a:t>, of like workmanship. Solomon also made </a:t>
            </a:r>
            <a:r>
              <a:rPr lang="en-US" b="1" dirty="0" smtClean="0">
                <a:solidFill>
                  <a:srgbClr val="0000CC"/>
                </a:solidFill>
              </a:rPr>
              <a:t>a house like this hall for Pharaoh's daughter, </a:t>
            </a:r>
            <a:r>
              <a:rPr lang="en-US" dirty="0" smtClean="0"/>
              <a:t>whom he had taken as wife.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Solomon’s building projects</a:t>
            </a:r>
          </a:p>
        </p:txBody>
      </p:sp>
      <p:sp>
        <p:nvSpPr>
          <p:cNvPr id="7" name="Text Box 5"/>
          <p:cNvSpPr txBox="1">
            <a:spLocks noChangeArrowheads="1"/>
          </p:cNvSpPr>
          <p:nvPr/>
        </p:nvSpPr>
        <p:spPr bwMode="auto">
          <a:xfrm>
            <a:off x="1800225" y="5857726"/>
            <a:ext cx="5257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Solomon loved to build, but at the peoples’ expense!</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4114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71525"/>
            <a:ext cx="7010400" cy="914400"/>
          </a:xfrm>
        </p:spPr>
        <p:txBody>
          <a:bodyPr>
            <a:noAutofit/>
          </a:bodyPr>
          <a:lstStyle/>
          <a:p>
            <a:r>
              <a:rPr lang="en-US" sz="4800" b="1" dirty="0" smtClean="0">
                <a:solidFill>
                  <a:srgbClr val="663300"/>
                </a:solidFill>
              </a:rPr>
              <a:t>1 Kings 6:7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21443" y="1400175"/>
            <a:ext cx="7086600" cy="3124200"/>
          </a:xfrm>
        </p:spPr>
        <p:txBody>
          <a:bodyPr>
            <a:normAutofit/>
          </a:bodyPr>
          <a:lstStyle/>
          <a:p>
            <a:pPr marL="0" indent="231775">
              <a:buNone/>
            </a:pPr>
            <a:r>
              <a:rPr lang="en-US" sz="3600" dirty="0" smtClean="0"/>
              <a:t>And the temple, when it was being built, was </a:t>
            </a:r>
            <a:r>
              <a:rPr lang="en-US" sz="3600" b="1" dirty="0" smtClean="0">
                <a:solidFill>
                  <a:srgbClr val="0000CC"/>
                </a:solidFill>
              </a:rPr>
              <a:t>built with stone finished at the quarry,</a:t>
            </a:r>
            <a:r>
              <a:rPr lang="en-US" sz="3600" dirty="0" smtClean="0"/>
              <a:t> so that no hammer or chisel or any iron tool was heard in the temple while it was being built.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Stones were finished at the quarry</a:t>
            </a:r>
          </a:p>
        </p:txBody>
      </p:sp>
      <p:sp>
        <p:nvSpPr>
          <p:cNvPr id="7" name="Text Box 5"/>
          <p:cNvSpPr txBox="1">
            <a:spLocks noChangeArrowheads="1"/>
          </p:cNvSpPr>
          <p:nvPr/>
        </p:nvSpPr>
        <p:spPr bwMode="auto">
          <a:xfrm>
            <a:off x="3581400" y="4462701"/>
            <a:ext cx="5272314" cy="2246769"/>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Shows the spiritual importance of the building.  God wanted it clear that we must be shaped into the image of His son now!</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14" y="4590413"/>
            <a:ext cx="3109686" cy="207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s://encrypted-tbn3.gstatic.com/images?q=tbn:ANd9GcQHi9eJGDPDTayUsVlsmbMgyjOp2F3xyfDBV9LcD7OmPCyCwzTq"/>
          <p:cNvPicPr>
            <a:picLocks noChangeAspect="1" noChangeArrowheads="1"/>
          </p:cNvPicPr>
          <p:nvPr/>
        </p:nvPicPr>
        <p:blipFill>
          <a:blip r:embed="rId3" cstate="print"/>
          <a:srcRect/>
          <a:stretch>
            <a:fillRect/>
          </a:stretch>
        </p:blipFill>
        <p:spPr bwMode="auto">
          <a:xfrm>
            <a:off x="0" y="0"/>
            <a:ext cx="9155779" cy="6858000"/>
          </a:xfrm>
          <a:prstGeom prst="rect">
            <a:avLst/>
          </a:prstGeom>
          <a:noFill/>
        </p:spPr>
      </p:pic>
      <p:pic>
        <p:nvPicPr>
          <p:cNvPr id="5" name="Picture 2" descr="https://encrypted-tbn3.google.com/images?q=tbn:ANd9GcSmFXvZ10L2ewIpoueh2cLEtK8Tu0eQZ9S_KopqGRRlaCVT6V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99" t="13418" r="3349" b="12257"/>
          <a:stretch/>
        </p:blipFill>
        <p:spPr bwMode="auto">
          <a:xfrm>
            <a:off x="457200" y="990600"/>
            <a:ext cx="8268103" cy="4953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14400" y="1143000"/>
            <a:ext cx="7010400" cy="914400"/>
          </a:xfrm>
        </p:spPr>
        <p:txBody>
          <a:bodyPr>
            <a:noAutofit/>
          </a:bodyPr>
          <a:lstStyle/>
          <a:p>
            <a:r>
              <a:rPr lang="en-US" b="1" dirty="0" smtClean="0">
                <a:solidFill>
                  <a:srgbClr val="663300"/>
                </a:solidFill>
              </a:rPr>
              <a:t>1 Peter 2:4-6</a:t>
            </a:r>
            <a:endParaRPr lang="en-US"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828800"/>
            <a:ext cx="6400800" cy="2895600"/>
          </a:xfrm>
        </p:spPr>
        <p:txBody>
          <a:bodyPr>
            <a:normAutofit lnSpcReduction="10000"/>
          </a:bodyPr>
          <a:lstStyle/>
          <a:p>
            <a:pPr marL="0" indent="231775">
              <a:buNone/>
            </a:pPr>
            <a:r>
              <a:rPr lang="en-US" sz="2800" dirty="0" smtClean="0"/>
              <a:t>4 Coming to Him (Jesus) as to a </a:t>
            </a:r>
            <a:r>
              <a:rPr lang="en-US" sz="2800" b="1" dirty="0" smtClean="0">
                <a:solidFill>
                  <a:srgbClr val="0000CC"/>
                </a:solidFill>
              </a:rPr>
              <a:t>living stone</a:t>
            </a:r>
            <a:r>
              <a:rPr lang="en-US" sz="2800" dirty="0" smtClean="0"/>
              <a:t>, rejected indeed by men, but chosen by God and precious, 5 </a:t>
            </a:r>
            <a:r>
              <a:rPr lang="en-US" sz="2800" b="1" dirty="0" smtClean="0">
                <a:solidFill>
                  <a:srgbClr val="0000CC"/>
                </a:solidFill>
              </a:rPr>
              <a:t>you also, as living stones, are being built up a spiritual house, a holy priesthood</a:t>
            </a:r>
            <a:r>
              <a:rPr lang="en-US" sz="2800" dirty="0" smtClean="0"/>
              <a:t>, to offer up spiritual sacrifices acceptable to God through Jesus Christ. </a:t>
            </a:r>
          </a:p>
        </p:txBody>
      </p:sp>
      <p:sp>
        <p:nvSpPr>
          <p:cNvPr id="6" name="Text Box 5"/>
          <p:cNvSpPr txBox="1">
            <a:spLocks noChangeArrowheads="1"/>
          </p:cNvSpPr>
          <p:nvPr/>
        </p:nvSpPr>
        <p:spPr bwMode="auto">
          <a:xfrm>
            <a:off x="1219200" y="914400"/>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You are living stones of God’s house</a:t>
            </a:r>
          </a:p>
        </p:txBody>
      </p:sp>
      <p:sp>
        <p:nvSpPr>
          <p:cNvPr id="7" name="Text Box 5"/>
          <p:cNvSpPr txBox="1">
            <a:spLocks noChangeArrowheads="1"/>
          </p:cNvSpPr>
          <p:nvPr/>
        </p:nvSpPr>
        <p:spPr bwMode="auto">
          <a:xfrm>
            <a:off x="1447800" y="4648200"/>
            <a:ext cx="63246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You are the living stones of God’s living temple – a spiritual house of priests</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838200"/>
            <a:ext cx="7010400" cy="914400"/>
          </a:xfrm>
        </p:spPr>
        <p:txBody>
          <a:bodyPr>
            <a:noAutofit/>
          </a:bodyPr>
          <a:lstStyle/>
          <a:p>
            <a:r>
              <a:rPr lang="en-US" sz="4800" b="1" dirty="0" smtClean="0">
                <a:solidFill>
                  <a:srgbClr val="663300"/>
                </a:solidFill>
              </a:rPr>
              <a:t>1 Kings 9:1-9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191000"/>
          </a:xfrm>
        </p:spPr>
        <p:txBody>
          <a:bodyPr>
            <a:normAutofit fontScale="70000" lnSpcReduction="20000"/>
          </a:bodyPr>
          <a:lstStyle/>
          <a:p>
            <a:pPr marL="0" indent="231775">
              <a:buNone/>
            </a:pPr>
            <a:r>
              <a:rPr lang="en-US" dirty="0" smtClean="0"/>
              <a:t>1 And it came to pass, when Solomon had finished building the house of the Lord and the king's house, and all Solomon's desire which he wanted to do, 2 </a:t>
            </a:r>
            <a:r>
              <a:rPr lang="en-US" b="1" dirty="0" smtClean="0">
                <a:solidFill>
                  <a:srgbClr val="0000CC"/>
                </a:solidFill>
              </a:rPr>
              <a:t>that the Lord appeared to Solomon the second time, as He had appeared to him at Gibeon.</a:t>
            </a:r>
            <a:r>
              <a:rPr lang="en-US" dirty="0" smtClean="0"/>
              <a:t> 3 And the Lord said to him: "I have heard your prayer and your supplication that you have made before Me; </a:t>
            </a:r>
            <a:r>
              <a:rPr lang="en-US" b="1" dirty="0" smtClean="0">
                <a:solidFill>
                  <a:srgbClr val="0000CC"/>
                </a:solidFill>
              </a:rPr>
              <a:t>I have consecrated this house </a:t>
            </a:r>
            <a:r>
              <a:rPr lang="en-US" dirty="0" smtClean="0"/>
              <a:t>which you have built to put My name there forever, and </a:t>
            </a:r>
            <a:r>
              <a:rPr lang="en-US" b="1" dirty="0" smtClean="0">
                <a:solidFill>
                  <a:srgbClr val="0000CC"/>
                </a:solidFill>
              </a:rPr>
              <a:t>My eyes and My heart will be there perpetually</a:t>
            </a:r>
            <a:r>
              <a:rPr lang="en-US" dirty="0" smtClean="0"/>
              <a:t>. 4 </a:t>
            </a:r>
            <a:r>
              <a:rPr lang="en-US" b="1" dirty="0" smtClean="0">
                <a:solidFill>
                  <a:srgbClr val="0000CC"/>
                </a:solidFill>
              </a:rPr>
              <a:t>Now if you walk before Me as your father David walked, in integrity of heart and in uprightness, to do according to all that I have commanded you, and if you keep My statutes and My judgments</a:t>
            </a:r>
            <a:r>
              <a:rPr lang="en-US" dirty="0" smtClean="0"/>
              <a:t>, 5 then I will establish the throne of your kingdom over Israel forever, as I promised David your father, saying, 'You shall not fail to have a man on the throne of Israel.’</a:t>
            </a:r>
          </a:p>
        </p:txBody>
      </p:sp>
      <p:sp>
        <p:nvSpPr>
          <p:cNvPr id="6" name="Text Box 5"/>
          <p:cNvSpPr txBox="1">
            <a:spLocks noChangeArrowheads="1"/>
          </p:cNvSpPr>
          <p:nvPr/>
        </p:nvSpPr>
        <p:spPr bwMode="auto">
          <a:xfrm>
            <a:off x="762000" y="86380"/>
            <a:ext cx="7620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God’s </a:t>
            </a:r>
            <a:r>
              <a:rPr lang="en-US" sz="2800" b="1" dirty="0" smtClean="0">
                <a:solidFill>
                  <a:srgbClr val="FF0000"/>
                </a:solidFill>
                <a:latin typeface="Comic Sans MS" pitchFamily="66" charset="0"/>
              </a:rPr>
              <a:t>promise </a:t>
            </a:r>
            <a:r>
              <a:rPr lang="en-US" sz="2400" b="1" dirty="0" smtClean="0">
                <a:solidFill>
                  <a:srgbClr val="FF0000"/>
                </a:solidFill>
                <a:latin typeface="Comic Sans MS" pitchFamily="66" charset="0"/>
              </a:rPr>
              <a:t>(at least 24 years into his reign)</a:t>
            </a:r>
            <a:endParaRPr lang="en-US" sz="2400" b="1" dirty="0" smtClean="0">
              <a:solidFill>
                <a:srgbClr val="FF0000"/>
              </a:solidFill>
              <a:latin typeface="Comic Sans MS" pitchFamily="66" charset="0"/>
            </a:endParaRPr>
          </a:p>
        </p:txBody>
      </p:sp>
      <p:sp>
        <p:nvSpPr>
          <p:cNvPr id="7" name="Text Box 5"/>
          <p:cNvSpPr txBox="1">
            <a:spLocks noChangeArrowheads="1"/>
          </p:cNvSpPr>
          <p:nvPr/>
        </p:nvSpPr>
        <p:spPr bwMode="auto">
          <a:xfrm>
            <a:off x="1104900" y="6125587"/>
            <a:ext cx="6934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God’s promise was conditional</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5715000" cy="1447800"/>
          </a:xfrm>
        </p:spPr>
        <p:txBody>
          <a:bodyPr>
            <a:normAutofit/>
          </a:bodyPr>
          <a:lstStyle/>
          <a:p>
            <a:pPr eaLnBrk="1" hangingPunct="1"/>
            <a:r>
              <a:rPr lang="en-US" sz="3400" b="1" dirty="0" smtClean="0">
                <a:solidFill>
                  <a:srgbClr val="FF0000"/>
                </a:solidFill>
              </a:rPr>
              <a:t>Encourage each other to move forward &amp; get involved!</a:t>
            </a:r>
          </a:p>
        </p:txBody>
      </p:sp>
      <p:sp>
        <p:nvSpPr>
          <p:cNvPr id="4099" name="Rectangle 3"/>
          <p:cNvSpPr>
            <a:spLocks noGrp="1" noChangeArrowheads="1"/>
          </p:cNvSpPr>
          <p:nvPr>
            <p:ph type="body" idx="1"/>
          </p:nvPr>
        </p:nvSpPr>
        <p:spPr>
          <a:xfrm>
            <a:off x="381000" y="1371600"/>
            <a:ext cx="7924800" cy="3886200"/>
          </a:xfrm>
        </p:spPr>
        <p:txBody>
          <a:bodyPr/>
          <a:lstStyle/>
          <a:p>
            <a:pPr eaLnBrk="1" hangingPunct="1">
              <a:lnSpc>
                <a:spcPct val="90000"/>
              </a:lnSpc>
            </a:pPr>
            <a:r>
              <a:rPr lang="en-US" dirty="0" smtClean="0"/>
              <a:t>No matter what mistakes we                                   made in the past</a:t>
            </a:r>
          </a:p>
          <a:p>
            <a:pPr eaLnBrk="1" hangingPunct="1">
              <a:lnSpc>
                <a:spcPct val="90000"/>
              </a:lnSpc>
            </a:pPr>
            <a:r>
              <a:rPr lang="en-US" dirty="0" smtClean="0"/>
              <a:t>No matter how bad our family situation</a:t>
            </a:r>
          </a:p>
          <a:p>
            <a:pPr eaLnBrk="1" hangingPunct="1">
              <a:lnSpc>
                <a:spcPct val="90000"/>
              </a:lnSpc>
            </a:pPr>
            <a:r>
              <a:rPr lang="en-US" dirty="0" smtClean="0"/>
              <a:t>No matter how our mistakes may                    have cost our ecclesias and families</a:t>
            </a:r>
          </a:p>
          <a:p>
            <a:pPr eaLnBrk="1" hangingPunct="1">
              <a:lnSpc>
                <a:spcPct val="90000"/>
              </a:lnSpc>
            </a:pPr>
            <a:r>
              <a:rPr lang="en-US" dirty="0" smtClean="0"/>
              <a:t>God can forgive and move on –                       we all need to as well!</a:t>
            </a:r>
          </a:p>
        </p:txBody>
      </p:sp>
      <p:sp>
        <p:nvSpPr>
          <p:cNvPr id="4100" name="Text Box 5"/>
          <p:cNvSpPr txBox="1">
            <a:spLocks noChangeArrowheads="1"/>
          </p:cNvSpPr>
          <p:nvPr/>
        </p:nvSpPr>
        <p:spPr bwMode="auto">
          <a:xfrm>
            <a:off x="228600" y="4876800"/>
            <a:ext cx="63246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But I have trusted in Your mercy; My heart shall rejoice in Your salvation. (Ps 13:5)</a:t>
            </a:r>
            <a:endParaRPr lang="en-US" sz="3200" b="1" dirty="0">
              <a:solidFill>
                <a:srgbClr val="00B050"/>
              </a:solidFill>
              <a:latin typeface="Comic Sans MS" pitchFamily="66" charset="0"/>
            </a:endParaRPr>
          </a:p>
        </p:txBody>
      </p:sp>
      <p:pic>
        <p:nvPicPr>
          <p:cNvPr id="69634" name="Picture 2" descr="https://encrypted-tbn1.gstatic.com/images?q=tbn:ANd9GcR21N6BN0rWw3S6Wed3jpjByoQzqEYrnibqxs7aAfa-6sQWuv-J"/>
          <p:cNvPicPr>
            <a:picLocks noChangeAspect="1" noChangeArrowheads="1"/>
          </p:cNvPicPr>
          <p:nvPr/>
        </p:nvPicPr>
        <p:blipFill>
          <a:blip r:embed="rId3" cstate="print"/>
          <a:srcRect/>
          <a:stretch>
            <a:fillRect/>
          </a:stretch>
        </p:blipFill>
        <p:spPr bwMode="auto">
          <a:xfrm>
            <a:off x="6096000" y="152399"/>
            <a:ext cx="2857500" cy="2248525"/>
          </a:xfrm>
          <a:prstGeom prst="rect">
            <a:avLst/>
          </a:prstGeom>
          <a:noFill/>
        </p:spPr>
      </p:pic>
      <p:pic>
        <p:nvPicPr>
          <p:cNvPr id="75778" name="Picture 2" descr="https://encrypted-tbn1.gstatic.com/images?q=tbn:ANd9GcQEG82oMdgVZgCHtgNsAyPL32TKue2TE95d4sBGSrzBDCoeuI_N"/>
          <p:cNvPicPr>
            <a:picLocks noChangeAspect="1" noChangeArrowheads="1"/>
          </p:cNvPicPr>
          <p:nvPr/>
        </p:nvPicPr>
        <p:blipFill>
          <a:blip r:embed="rId4" cstate="print"/>
          <a:srcRect/>
          <a:stretch>
            <a:fillRect/>
          </a:stretch>
        </p:blipFill>
        <p:spPr bwMode="auto">
          <a:xfrm>
            <a:off x="6477000" y="4648200"/>
            <a:ext cx="2466975" cy="1847851"/>
          </a:xfrm>
          <a:prstGeom prst="rect">
            <a:avLst/>
          </a:prstGeom>
          <a:noFill/>
        </p:spPr>
      </p:pic>
      <p:pic>
        <p:nvPicPr>
          <p:cNvPr id="75780" name="Picture 4" descr="https://encrypted-tbn1.gstatic.com/images?q=tbn:ANd9GcR4_v9J4keJt5dZHbpFqlOcVPyJtNbtcIi7rb3Zt5EWJ098ZPkI"/>
          <p:cNvPicPr>
            <a:picLocks noChangeAspect="1" noChangeArrowheads="1"/>
          </p:cNvPicPr>
          <p:nvPr/>
        </p:nvPicPr>
        <p:blipFill>
          <a:blip r:embed="rId5" cstate="print"/>
          <a:srcRect/>
          <a:stretch>
            <a:fillRect/>
          </a:stretch>
        </p:blipFill>
        <p:spPr bwMode="auto">
          <a:xfrm flipH="1">
            <a:off x="7089555" y="2824473"/>
            <a:ext cx="1368645" cy="1671327"/>
          </a:xfrm>
          <a:prstGeom prst="rect">
            <a:avLst/>
          </a:prstGeom>
          <a:noFill/>
        </p:spPr>
      </p:pic>
    </p:spTree>
    <p:extLst>
      <p:ext uri="{BB962C8B-B14F-4D97-AF65-F5344CB8AC3E}">
        <p14:creationId xmlns:p14="http://schemas.microsoft.com/office/powerpoint/2010/main" val="19728311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0" y="381000"/>
            <a:ext cx="9158514" cy="5943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838200"/>
            <a:ext cx="7010400" cy="914400"/>
          </a:xfrm>
        </p:spPr>
        <p:txBody>
          <a:bodyPr>
            <a:noAutofit/>
          </a:bodyPr>
          <a:lstStyle/>
          <a:p>
            <a:r>
              <a:rPr lang="en-US" sz="4800" b="1" dirty="0" smtClean="0">
                <a:solidFill>
                  <a:srgbClr val="663300"/>
                </a:solidFill>
              </a:rPr>
              <a:t>1 Kings 9:1-9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114800"/>
          </a:xfrm>
        </p:spPr>
        <p:txBody>
          <a:bodyPr>
            <a:normAutofit fontScale="70000" lnSpcReduction="20000"/>
          </a:bodyPr>
          <a:lstStyle/>
          <a:p>
            <a:pPr marL="0" indent="231775">
              <a:buNone/>
            </a:pPr>
            <a:r>
              <a:rPr lang="en-US" dirty="0" smtClean="0"/>
              <a:t>6 </a:t>
            </a:r>
            <a:r>
              <a:rPr lang="en-US" b="1" dirty="0" smtClean="0">
                <a:solidFill>
                  <a:srgbClr val="C00000"/>
                </a:solidFill>
              </a:rPr>
              <a:t>But if you or your sons at all turn from following Me, and do not keep My commandments and My statutes which I have set before you, but go and serve other gods and worship them,</a:t>
            </a:r>
            <a:r>
              <a:rPr lang="en-US" dirty="0" smtClean="0"/>
              <a:t> 7 then I will cut off Israel from the land which I have given them; and </a:t>
            </a:r>
            <a:r>
              <a:rPr lang="en-US" b="1" dirty="0" smtClean="0">
                <a:solidFill>
                  <a:srgbClr val="0000CC"/>
                </a:solidFill>
              </a:rPr>
              <a:t>this house which I have consecrated for My name I will cast out of My sight. </a:t>
            </a:r>
            <a:r>
              <a:rPr lang="en-US" dirty="0" smtClean="0"/>
              <a:t>Israel will be a proverb and a byword among all peoples. 8 </a:t>
            </a:r>
            <a:r>
              <a:rPr lang="en-US" b="1" dirty="0" smtClean="0">
                <a:solidFill>
                  <a:srgbClr val="0000CC"/>
                </a:solidFill>
              </a:rPr>
              <a:t>And as for this house, which is exalted, everyone who passes by it will be astonished and will hiss, and say, 'Why has the Lord done thus to this land and to this house?' </a:t>
            </a:r>
            <a:r>
              <a:rPr lang="en-US" dirty="0" smtClean="0"/>
              <a:t>9 Then they will answer, 'Because they forsook the Lord their God, who brought their fathers out of the land of Egypt, and have embraced other gods, and worshiped them and served them; therefore the Lord has brought all this calamity on them.'“ </a:t>
            </a:r>
          </a:p>
        </p:txBody>
      </p:sp>
      <p:sp>
        <p:nvSpPr>
          <p:cNvPr id="6" name="Text Box 5"/>
          <p:cNvSpPr txBox="1">
            <a:spLocks noChangeArrowheads="1"/>
          </p:cNvSpPr>
          <p:nvPr/>
        </p:nvSpPr>
        <p:spPr bwMode="auto">
          <a:xfrm>
            <a:off x="9906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God’s warning to Solomon</a:t>
            </a:r>
          </a:p>
        </p:txBody>
      </p:sp>
      <p:sp>
        <p:nvSpPr>
          <p:cNvPr id="7" name="Text Box 5"/>
          <p:cNvSpPr txBox="1">
            <a:spLocks noChangeArrowheads="1"/>
          </p:cNvSpPr>
          <p:nvPr/>
        </p:nvSpPr>
        <p:spPr bwMode="auto">
          <a:xfrm>
            <a:off x="609600" y="6096000"/>
            <a:ext cx="7924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will not hesitate to destroy His house</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0"/>
            <a:ext cx="5029200" cy="1447800"/>
          </a:xfrm>
        </p:spPr>
        <p:txBody>
          <a:bodyPr>
            <a:normAutofit/>
          </a:bodyPr>
          <a:lstStyle/>
          <a:p>
            <a:pPr eaLnBrk="1" hangingPunct="1"/>
            <a:r>
              <a:rPr lang="en-US" b="1" dirty="0" smtClean="0">
                <a:solidFill>
                  <a:srgbClr val="FF0000"/>
                </a:solidFill>
              </a:rPr>
              <a:t>Solomon’s great Royal Kingdom</a:t>
            </a:r>
          </a:p>
        </p:txBody>
      </p:sp>
      <p:sp>
        <p:nvSpPr>
          <p:cNvPr id="4099" name="Rectangle 3"/>
          <p:cNvSpPr>
            <a:spLocks noGrp="1" noChangeArrowheads="1"/>
          </p:cNvSpPr>
          <p:nvPr>
            <p:ph type="body" idx="1"/>
          </p:nvPr>
        </p:nvSpPr>
        <p:spPr>
          <a:xfrm>
            <a:off x="457200" y="1524000"/>
            <a:ext cx="8229600" cy="4419600"/>
          </a:xfrm>
        </p:spPr>
        <p:txBody>
          <a:bodyPr>
            <a:normAutofit fontScale="92500" lnSpcReduction="20000"/>
          </a:bodyPr>
          <a:lstStyle/>
          <a:p>
            <a:pPr eaLnBrk="1" hangingPunct="1">
              <a:lnSpc>
                <a:spcPct val="90000"/>
              </a:lnSpc>
            </a:pPr>
            <a:r>
              <a:rPr lang="en-US" dirty="0" smtClean="0"/>
              <a:t>Solomon &amp; Hiram exchanged                                       gifts (9:10-14)</a:t>
            </a:r>
          </a:p>
          <a:p>
            <a:pPr eaLnBrk="1" hangingPunct="1">
              <a:lnSpc>
                <a:spcPct val="90000"/>
              </a:lnSpc>
            </a:pPr>
            <a:r>
              <a:rPr lang="en-US" dirty="0" smtClean="0"/>
              <a:t>Solomon’s labor force built the temple, his own house, the </a:t>
            </a:r>
            <a:r>
              <a:rPr lang="en-US" dirty="0" err="1" smtClean="0"/>
              <a:t>Millo</a:t>
            </a:r>
            <a:r>
              <a:rPr lang="en-US" dirty="0" smtClean="0"/>
              <a:t>, wall of Jerusalem, </a:t>
            </a:r>
            <a:r>
              <a:rPr lang="en-US" dirty="0" err="1" smtClean="0"/>
              <a:t>Hazor</a:t>
            </a:r>
            <a:r>
              <a:rPr lang="en-US" dirty="0" smtClean="0"/>
              <a:t>, Megiddo and Gezer, lower Beth </a:t>
            </a:r>
            <a:r>
              <a:rPr lang="en-US" dirty="0" err="1" smtClean="0"/>
              <a:t>Horon</a:t>
            </a:r>
            <a:r>
              <a:rPr lang="en-US" dirty="0" smtClean="0"/>
              <a:t>, </a:t>
            </a:r>
            <a:r>
              <a:rPr lang="en-US" dirty="0" err="1" smtClean="0"/>
              <a:t>Baalath</a:t>
            </a:r>
            <a:r>
              <a:rPr lang="en-US" dirty="0" smtClean="0"/>
              <a:t> and </a:t>
            </a:r>
            <a:r>
              <a:rPr lang="en-US" dirty="0" err="1" smtClean="0"/>
              <a:t>Tadmor</a:t>
            </a:r>
            <a:r>
              <a:rPr lang="en-US" dirty="0" smtClean="0"/>
              <a:t>, storage cities, cities for chariots &amp; cavalry, etc (9:15-23)</a:t>
            </a:r>
          </a:p>
          <a:p>
            <a:pPr eaLnBrk="1" hangingPunct="1">
              <a:lnSpc>
                <a:spcPct val="90000"/>
              </a:lnSpc>
            </a:pPr>
            <a:r>
              <a:rPr lang="en-US" dirty="0" smtClean="0"/>
              <a:t>Solomon built a fleet of ships at </a:t>
            </a:r>
            <a:r>
              <a:rPr lang="en-US" dirty="0" err="1" smtClean="0"/>
              <a:t>Ezion</a:t>
            </a:r>
            <a:r>
              <a:rPr lang="en-US" dirty="0" smtClean="0"/>
              <a:t> Geber, near </a:t>
            </a:r>
            <a:r>
              <a:rPr lang="en-US" dirty="0" err="1" smtClean="0"/>
              <a:t>Elath</a:t>
            </a:r>
            <a:r>
              <a:rPr lang="en-US" dirty="0" smtClean="0"/>
              <a:t> (9:26-28)</a:t>
            </a:r>
          </a:p>
          <a:p>
            <a:pPr eaLnBrk="1" hangingPunct="1">
              <a:lnSpc>
                <a:spcPct val="90000"/>
              </a:lnSpc>
            </a:pPr>
            <a:r>
              <a:rPr lang="en-US" dirty="0" smtClean="0"/>
              <a:t>Queen of Sheba came to see everything (10:1-13)</a:t>
            </a:r>
          </a:p>
          <a:p>
            <a:pPr eaLnBrk="1" hangingPunct="1">
              <a:lnSpc>
                <a:spcPct val="90000"/>
              </a:lnSpc>
            </a:pPr>
            <a:r>
              <a:rPr lang="en-US" dirty="0" smtClean="0"/>
              <a:t>Solomon’s great wealth described (10:14-29)</a:t>
            </a:r>
          </a:p>
        </p:txBody>
      </p:sp>
      <p:sp>
        <p:nvSpPr>
          <p:cNvPr id="4100" name="Text Box 5"/>
          <p:cNvSpPr txBox="1">
            <a:spLocks noChangeArrowheads="1"/>
          </p:cNvSpPr>
          <p:nvPr/>
        </p:nvSpPr>
        <p:spPr bwMode="auto">
          <a:xfrm>
            <a:off x="533400" y="5534561"/>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Solomon had the greatest kingdom the earth has known!</a:t>
            </a:r>
            <a:endParaRPr lang="en-US" sz="4000" b="1" dirty="0">
              <a:solidFill>
                <a:srgbClr val="00B050"/>
              </a:solidFill>
              <a:latin typeface="Comic Sans MS" pitchFamily="66" charset="0"/>
            </a:endParaRPr>
          </a:p>
        </p:txBody>
      </p:sp>
      <p:pic>
        <p:nvPicPr>
          <p:cNvPr id="92162" name="Picture 2" descr="http://www.lonslair.com/images/Kingdom%20of%20Solomon.jpg"/>
          <p:cNvPicPr>
            <a:picLocks noChangeAspect="1" noChangeArrowheads="1"/>
          </p:cNvPicPr>
          <p:nvPr/>
        </p:nvPicPr>
        <p:blipFill>
          <a:blip r:embed="rId3" cstate="print"/>
          <a:srcRect/>
          <a:stretch>
            <a:fillRect/>
          </a:stretch>
        </p:blipFill>
        <p:spPr bwMode="auto">
          <a:xfrm>
            <a:off x="6036390" y="152400"/>
            <a:ext cx="2907585" cy="1828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400800" cy="1143000"/>
          </a:xfrm>
        </p:spPr>
        <p:txBody>
          <a:bodyPr/>
          <a:lstStyle/>
          <a:p>
            <a:pPr eaLnBrk="1" hangingPunct="1"/>
            <a:r>
              <a:rPr lang="en-US" sz="4000" b="1" dirty="0" smtClean="0">
                <a:solidFill>
                  <a:srgbClr val="FF0000"/>
                </a:solidFill>
                <a:latin typeface="Comic Sans MS" pitchFamily="66" charset="0"/>
              </a:rPr>
              <a:t>Solomon was a busy man!</a:t>
            </a:r>
          </a:p>
        </p:txBody>
      </p:sp>
      <p:sp>
        <p:nvSpPr>
          <p:cNvPr id="4099" name="Rectangle 3"/>
          <p:cNvSpPr>
            <a:spLocks noGrp="1" noChangeArrowheads="1"/>
          </p:cNvSpPr>
          <p:nvPr>
            <p:ph type="body" idx="1"/>
          </p:nvPr>
        </p:nvSpPr>
        <p:spPr>
          <a:xfrm>
            <a:off x="457200" y="1143000"/>
            <a:ext cx="8077200" cy="4343400"/>
          </a:xfrm>
        </p:spPr>
        <p:txBody>
          <a:bodyPr/>
          <a:lstStyle/>
          <a:p>
            <a:pPr eaLnBrk="1" hangingPunct="1">
              <a:lnSpc>
                <a:spcPct val="90000"/>
              </a:lnSpc>
            </a:pPr>
            <a:r>
              <a:rPr lang="en-US" b="1" dirty="0" smtClean="0">
                <a:solidFill>
                  <a:srgbClr val="0000CC"/>
                </a:solidFill>
              </a:rPr>
              <a:t>1Kgs 5:13  </a:t>
            </a:r>
            <a:r>
              <a:rPr lang="en-US" dirty="0" smtClean="0"/>
              <a:t>180,000 man labor force                        for his building projects </a:t>
            </a:r>
            <a:r>
              <a:rPr lang="en-US" sz="2400" dirty="0" smtClean="0"/>
              <a:t>[30,000 Jews &amp;                           150,000 Gentiles]</a:t>
            </a:r>
            <a:endParaRPr lang="en-US" dirty="0" smtClean="0"/>
          </a:p>
          <a:p>
            <a:pPr>
              <a:lnSpc>
                <a:spcPct val="90000"/>
              </a:lnSpc>
            </a:pPr>
            <a:r>
              <a:rPr lang="en-US" b="1" dirty="0" smtClean="0">
                <a:solidFill>
                  <a:srgbClr val="0000CC"/>
                </a:solidFill>
              </a:rPr>
              <a:t>1Kgs 9:15-19 </a:t>
            </a:r>
            <a:r>
              <a:rPr lang="en-US" i="1" dirty="0">
                <a:solidFill>
                  <a:srgbClr val="00B050"/>
                </a:solidFill>
              </a:rPr>
              <a:t> </a:t>
            </a:r>
            <a:r>
              <a:rPr lang="en-US" dirty="0" smtClean="0"/>
              <a:t>Spent </a:t>
            </a:r>
            <a:r>
              <a:rPr lang="en-US" dirty="0" smtClean="0"/>
              <a:t>much of his time in building projects:</a:t>
            </a:r>
            <a:endParaRPr lang="en-US" i="1" dirty="0" smtClean="0">
              <a:solidFill>
                <a:srgbClr val="00B050"/>
              </a:solidFill>
            </a:endParaRPr>
          </a:p>
          <a:p>
            <a:pPr lvl="1">
              <a:lnSpc>
                <a:spcPct val="90000"/>
              </a:lnSpc>
            </a:pPr>
            <a:r>
              <a:rPr lang="en-US" dirty="0" smtClean="0"/>
              <a:t>7 years building the temple</a:t>
            </a:r>
          </a:p>
          <a:p>
            <a:pPr lvl="1">
              <a:lnSpc>
                <a:spcPct val="90000"/>
              </a:lnSpc>
            </a:pPr>
            <a:r>
              <a:rPr lang="en-US" dirty="0" smtClean="0"/>
              <a:t>13 years building his house</a:t>
            </a:r>
          </a:p>
          <a:p>
            <a:pPr lvl="1">
              <a:lnSpc>
                <a:spcPct val="90000"/>
              </a:lnSpc>
            </a:pPr>
            <a:r>
              <a:rPr lang="en-US" dirty="0" smtClean="0"/>
              <a:t>Built a house for Pharaoh’s daughter</a:t>
            </a:r>
          </a:p>
          <a:p>
            <a:pPr lvl="1">
              <a:lnSpc>
                <a:spcPct val="90000"/>
              </a:lnSpc>
            </a:pPr>
            <a:r>
              <a:rPr lang="en-US" dirty="0" smtClean="0"/>
              <a:t>Repaired the </a:t>
            </a:r>
            <a:r>
              <a:rPr lang="en-US" dirty="0" err="1" smtClean="0"/>
              <a:t>Millo</a:t>
            </a:r>
            <a:r>
              <a:rPr lang="en-US" dirty="0" smtClean="0"/>
              <a:t> (tower), wall of Jerusalem, etc</a:t>
            </a:r>
          </a:p>
          <a:p>
            <a:pPr eaLnBrk="1" hangingPunct="1">
              <a:lnSpc>
                <a:spcPct val="90000"/>
              </a:lnSpc>
            </a:pPr>
            <a:endParaRPr lang="en-US" dirty="0" smtClean="0"/>
          </a:p>
        </p:txBody>
      </p:sp>
      <p:sp>
        <p:nvSpPr>
          <p:cNvPr id="4100" name="Text Box 5"/>
          <p:cNvSpPr txBox="1">
            <a:spLocks noChangeArrowheads="1"/>
          </p:cNvSpPr>
          <p:nvPr/>
        </p:nvSpPr>
        <p:spPr bwMode="auto">
          <a:xfrm>
            <a:off x="2514600" y="5486400"/>
            <a:ext cx="6324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Solomon had hoped these projects would last 100’s of years</a:t>
            </a:r>
            <a:endParaRPr lang="en-US" sz="2800" b="1" dirty="0">
              <a:solidFill>
                <a:srgbClr val="00B050"/>
              </a:solidFill>
              <a:latin typeface="Comic Sans MS" pitchFamily="66" charset="0"/>
            </a:endParaRPr>
          </a:p>
        </p:txBody>
      </p:sp>
      <p:pic>
        <p:nvPicPr>
          <p:cNvPr id="82946" name="Picture 2" descr="http://oneyearbibleimages.com/nehemiah_rebuilding_jerusalem.jpg"/>
          <p:cNvPicPr>
            <a:picLocks noChangeAspect="1" noChangeArrowheads="1"/>
          </p:cNvPicPr>
          <p:nvPr/>
        </p:nvPicPr>
        <p:blipFill>
          <a:blip r:embed="rId3" cstate="print"/>
          <a:srcRect/>
          <a:stretch>
            <a:fillRect/>
          </a:stretch>
        </p:blipFill>
        <p:spPr bwMode="auto">
          <a:xfrm>
            <a:off x="7046554" y="152400"/>
            <a:ext cx="1868846" cy="2286000"/>
          </a:xfrm>
          <a:prstGeom prst="rect">
            <a:avLst/>
          </a:prstGeom>
          <a:noFill/>
        </p:spPr>
      </p:pic>
      <p:pic>
        <p:nvPicPr>
          <p:cNvPr id="82948" name="Picture 4" descr="http://dwellingintheword.files.wordpress.com/2011/06/construction-du-temple.jpg"/>
          <p:cNvPicPr>
            <a:picLocks noChangeAspect="1" noChangeArrowheads="1"/>
          </p:cNvPicPr>
          <p:nvPr/>
        </p:nvPicPr>
        <p:blipFill>
          <a:blip r:embed="rId4" cstate="print"/>
          <a:srcRect/>
          <a:stretch>
            <a:fillRect/>
          </a:stretch>
        </p:blipFill>
        <p:spPr bwMode="auto">
          <a:xfrm>
            <a:off x="6934200" y="3048000"/>
            <a:ext cx="1714501" cy="1676401"/>
          </a:xfrm>
          <a:prstGeom prst="rect">
            <a:avLst/>
          </a:prstGeom>
          <a:noFill/>
        </p:spPr>
      </p:pic>
      <p:pic>
        <p:nvPicPr>
          <p:cNvPr id="82950" name="Picture 6" descr="https://lh5.googleusercontent.com/-fPfk241stNw/TWxaDLMAaeI/AAAAAAAADgM/4hSUN6nbEi0/s640/detroit01.sJPG_950_2000_0_75_0_50_50.sJPG.jpg"/>
          <p:cNvPicPr>
            <a:picLocks noChangeAspect="1" noChangeArrowheads="1"/>
          </p:cNvPicPr>
          <p:nvPr/>
        </p:nvPicPr>
        <p:blipFill>
          <a:blip r:embed="rId5" cstate="print"/>
          <a:srcRect/>
          <a:stretch>
            <a:fillRect/>
          </a:stretch>
        </p:blipFill>
        <p:spPr bwMode="auto">
          <a:xfrm>
            <a:off x="533400" y="5334000"/>
            <a:ext cx="1821515" cy="14287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67000" y="228600"/>
            <a:ext cx="3810000" cy="1905000"/>
          </a:xfrm>
        </p:spPr>
        <p:txBody>
          <a:bodyPr>
            <a:normAutofit fontScale="90000"/>
          </a:bodyPr>
          <a:lstStyle/>
          <a:p>
            <a:pPr eaLnBrk="1" hangingPunct="1"/>
            <a:r>
              <a:rPr lang="en-US" sz="4000" b="1" dirty="0" smtClean="0">
                <a:solidFill>
                  <a:srgbClr val="FF0000"/>
                </a:solidFill>
              </a:rPr>
              <a:t>Solomon’s building projects cost him in the end</a:t>
            </a:r>
          </a:p>
        </p:txBody>
      </p:sp>
      <p:sp>
        <p:nvSpPr>
          <p:cNvPr id="4099" name="Rectangle 3"/>
          <p:cNvSpPr>
            <a:spLocks noGrp="1" noChangeArrowheads="1"/>
          </p:cNvSpPr>
          <p:nvPr>
            <p:ph type="body" idx="1"/>
          </p:nvPr>
        </p:nvSpPr>
        <p:spPr>
          <a:xfrm>
            <a:off x="457200" y="2209800"/>
            <a:ext cx="8305800" cy="3429000"/>
          </a:xfrm>
        </p:spPr>
        <p:txBody>
          <a:bodyPr/>
          <a:lstStyle/>
          <a:p>
            <a:pPr eaLnBrk="1" hangingPunct="1">
              <a:lnSpc>
                <a:spcPct val="90000"/>
              </a:lnSpc>
            </a:pPr>
            <a:r>
              <a:rPr lang="en-US" dirty="0" smtClean="0"/>
              <a:t>Needed to tax the people to get this work done – may have led to the rebellion in </a:t>
            </a:r>
            <a:r>
              <a:rPr lang="en-US" dirty="0" err="1" smtClean="0"/>
              <a:t>Rehoboam’s</a:t>
            </a:r>
            <a:r>
              <a:rPr lang="en-US" dirty="0" smtClean="0"/>
              <a:t> day</a:t>
            </a:r>
          </a:p>
          <a:p>
            <a:pPr eaLnBrk="1" hangingPunct="1">
              <a:lnSpc>
                <a:spcPct val="90000"/>
              </a:lnSpc>
            </a:pPr>
            <a:r>
              <a:rPr lang="en-US" dirty="0" smtClean="0"/>
              <a:t>Got Solomon into a building mode that continued for years – included building places to worship idols in 1 Kings 11 </a:t>
            </a:r>
          </a:p>
          <a:p>
            <a:pPr eaLnBrk="1" hangingPunct="1">
              <a:lnSpc>
                <a:spcPct val="90000"/>
              </a:lnSpc>
            </a:pPr>
            <a:endParaRPr lang="en-US" dirty="0" smtClean="0"/>
          </a:p>
        </p:txBody>
      </p:sp>
      <p:sp>
        <p:nvSpPr>
          <p:cNvPr id="4100" name="Text Box 5"/>
          <p:cNvSpPr txBox="1">
            <a:spLocks noChangeArrowheads="1"/>
          </p:cNvSpPr>
          <p:nvPr/>
        </p:nvSpPr>
        <p:spPr bwMode="auto">
          <a:xfrm>
            <a:off x="457200" y="5029200"/>
            <a:ext cx="82296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Be careful not to lose sight of the goal when you are involved in Ecclesial projects that you enjoy!</a:t>
            </a:r>
            <a:endParaRPr lang="en-US" sz="3600" b="1" dirty="0">
              <a:solidFill>
                <a:srgbClr val="00B050"/>
              </a:solidFill>
              <a:latin typeface="Comic Sans MS" pitchFamily="66" charset="0"/>
            </a:endParaRPr>
          </a:p>
        </p:txBody>
      </p:sp>
      <p:pic>
        <p:nvPicPr>
          <p:cNvPr id="120834" name="Picture 2" descr="https://encrypted-tbn3.gstatic.com/images?q=tbn:ANd9GcTnH-oS3FM4ZsFFPka1xjded-k91BLK4MKn2L3J2qXDOF2CGaO3dw"/>
          <p:cNvPicPr>
            <a:picLocks noChangeAspect="1" noChangeArrowheads="1"/>
          </p:cNvPicPr>
          <p:nvPr/>
        </p:nvPicPr>
        <p:blipFill>
          <a:blip r:embed="rId3" cstate="print"/>
          <a:srcRect/>
          <a:stretch>
            <a:fillRect/>
          </a:stretch>
        </p:blipFill>
        <p:spPr bwMode="auto">
          <a:xfrm>
            <a:off x="152400" y="228600"/>
            <a:ext cx="2533650" cy="1809751"/>
          </a:xfrm>
          <a:prstGeom prst="rect">
            <a:avLst/>
          </a:prstGeom>
          <a:noFill/>
        </p:spPr>
      </p:pic>
      <p:pic>
        <p:nvPicPr>
          <p:cNvPr id="120836" name="Picture 4" descr="https://encrypted-tbn0.gstatic.com/images?q=tbn:ANd9GcS4dxiu40st79e8Vty0EjoGMnRZIOgCFqrtTxjcJscHrBUYZ1TYTA"/>
          <p:cNvPicPr>
            <a:picLocks noChangeAspect="1" noChangeArrowheads="1"/>
          </p:cNvPicPr>
          <p:nvPr/>
        </p:nvPicPr>
        <p:blipFill>
          <a:blip r:embed="rId4" cstate="print"/>
          <a:srcRect/>
          <a:stretch>
            <a:fillRect/>
          </a:stretch>
        </p:blipFill>
        <p:spPr bwMode="auto">
          <a:xfrm>
            <a:off x="6553200" y="304800"/>
            <a:ext cx="2438400" cy="16383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7" y="4333732"/>
            <a:ext cx="8915400" cy="2209800"/>
          </a:xfrm>
        </p:spPr>
        <p:txBody>
          <a:bodyPr>
            <a:normAutofit fontScale="90000"/>
          </a:bodyPr>
          <a:lstStyle/>
          <a:p>
            <a:r>
              <a:rPr lang="en-US" b="1" dirty="0" smtClean="0">
                <a:solidFill>
                  <a:srgbClr val="00B050"/>
                </a:solidFill>
                <a:latin typeface="Comic Sans MS" panose="030F0702030302020204" pitchFamily="66" charset="0"/>
              </a:rPr>
              <a:t>Solomon thought the end product was more important than the people being developed!</a:t>
            </a:r>
            <a:endParaRPr lang="en-US" b="1" dirty="0">
              <a:solidFill>
                <a:srgbClr val="00B050"/>
              </a:solidFill>
              <a:latin typeface="Comic Sans MS" panose="030F0702030302020204" pitchFamily="66" charset="0"/>
            </a:endParaRPr>
          </a:p>
        </p:txBody>
      </p:sp>
      <p:pic>
        <p:nvPicPr>
          <p:cNvPr id="1028" name="Picture 4" descr="http://biblestudyoutlines.org/wp-content/uploads/2012/07/king-solomon-build-a-temple-for-g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762000"/>
            <a:ext cx="4486275" cy="319983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61937" y="394860"/>
            <a:ext cx="3771900" cy="393411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Comic Sans MS" panose="030F0702030302020204" pitchFamily="66" charset="0"/>
              </a:rPr>
              <a:t>Be careful about your work in family &amp; ecclesial life!</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9961839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95600" y="152400"/>
            <a:ext cx="3657600" cy="2286000"/>
          </a:xfrm>
        </p:spPr>
        <p:txBody>
          <a:bodyPr>
            <a:normAutofit fontScale="90000"/>
          </a:bodyPr>
          <a:lstStyle/>
          <a:p>
            <a:pPr eaLnBrk="1" hangingPunct="1"/>
            <a:r>
              <a:rPr lang="en-US" sz="4000" b="1" dirty="0" smtClean="0">
                <a:solidFill>
                  <a:srgbClr val="FF0000"/>
                </a:solidFill>
              </a:rPr>
              <a:t>Many Political marriages cost him in the end  </a:t>
            </a:r>
            <a:r>
              <a:rPr lang="en-US" sz="2700" b="1" dirty="0" smtClean="0">
                <a:solidFill>
                  <a:srgbClr val="FF0000"/>
                </a:solidFill>
              </a:rPr>
              <a:t>(1Kg 11)</a:t>
            </a:r>
            <a:endParaRPr lang="en-US" sz="4000" b="1" dirty="0" smtClean="0">
              <a:solidFill>
                <a:srgbClr val="FF0000"/>
              </a:solidFill>
            </a:endParaRPr>
          </a:p>
        </p:txBody>
      </p:sp>
      <p:sp>
        <p:nvSpPr>
          <p:cNvPr id="4099" name="Rectangle 3"/>
          <p:cNvSpPr>
            <a:spLocks noGrp="1" noChangeArrowheads="1"/>
          </p:cNvSpPr>
          <p:nvPr>
            <p:ph type="body" idx="1"/>
          </p:nvPr>
        </p:nvSpPr>
        <p:spPr>
          <a:xfrm>
            <a:off x="609600" y="2590800"/>
            <a:ext cx="8305800" cy="3429000"/>
          </a:xfrm>
        </p:spPr>
        <p:txBody>
          <a:bodyPr>
            <a:normAutofit fontScale="92500" lnSpcReduction="20000"/>
          </a:bodyPr>
          <a:lstStyle/>
          <a:p>
            <a:pPr eaLnBrk="1" hangingPunct="1">
              <a:lnSpc>
                <a:spcPct val="90000"/>
              </a:lnSpc>
            </a:pPr>
            <a:r>
              <a:rPr lang="en-US" dirty="0" smtClean="0"/>
              <a:t>He had wives from so many different countries who worshipped so many different idols (11:1)</a:t>
            </a:r>
          </a:p>
          <a:p>
            <a:pPr eaLnBrk="1" hangingPunct="1">
              <a:lnSpc>
                <a:spcPct val="90000"/>
              </a:lnSpc>
            </a:pPr>
            <a:r>
              <a:rPr lang="en-US" dirty="0" smtClean="0"/>
              <a:t>When he was old, his wives turned away his heart from faithful worship of Yahweh (11:3-8)</a:t>
            </a:r>
          </a:p>
          <a:p>
            <a:pPr eaLnBrk="1" hangingPunct="1">
              <a:lnSpc>
                <a:spcPct val="90000"/>
              </a:lnSpc>
            </a:pPr>
            <a:r>
              <a:rPr lang="en-US" dirty="0" smtClean="0"/>
              <a:t>God was angry with Solomon </a:t>
            </a:r>
          </a:p>
          <a:p>
            <a:pPr lvl="1">
              <a:lnSpc>
                <a:spcPct val="90000"/>
              </a:lnSpc>
            </a:pPr>
            <a:r>
              <a:rPr lang="en-US" dirty="0" smtClean="0"/>
              <a:t>God decided to tear the kingdom from him (11:9-13)</a:t>
            </a:r>
          </a:p>
          <a:p>
            <a:pPr lvl="1">
              <a:lnSpc>
                <a:spcPct val="90000"/>
              </a:lnSpc>
            </a:pPr>
            <a:r>
              <a:rPr lang="en-US" dirty="0" smtClean="0"/>
              <a:t>God raised up adversaries:  </a:t>
            </a:r>
            <a:r>
              <a:rPr lang="en-US" dirty="0" err="1" smtClean="0"/>
              <a:t>Hadad</a:t>
            </a:r>
            <a:r>
              <a:rPr lang="en-US" dirty="0" smtClean="0"/>
              <a:t> the </a:t>
            </a:r>
            <a:r>
              <a:rPr lang="en-US" dirty="0" err="1" smtClean="0"/>
              <a:t>Edomite</a:t>
            </a:r>
            <a:r>
              <a:rPr lang="en-US" dirty="0" smtClean="0"/>
              <a:t>, </a:t>
            </a:r>
            <a:r>
              <a:rPr lang="en-US" dirty="0" err="1" smtClean="0"/>
              <a:t>Rezon</a:t>
            </a:r>
            <a:r>
              <a:rPr lang="en-US" dirty="0" smtClean="0"/>
              <a:t> of Syria (9:14-25)</a:t>
            </a:r>
          </a:p>
          <a:p>
            <a:pPr eaLnBrk="1" hangingPunct="1">
              <a:lnSpc>
                <a:spcPct val="90000"/>
              </a:lnSpc>
            </a:pPr>
            <a:r>
              <a:rPr lang="en-US" dirty="0" smtClean="0"/>
              <a:t>Jeroboam rebelled &amp; fled to Egypt (11:26-40)</a:t>
            </a:r>
          </a:p>
        </p:txBody>
      </p:sp>
      <p:sp>
        <p:nvSpPr>
          <p:cNvPr id="4100" name="Text Box 5"/>
          <p:cNvSpPr txBox="1">
            <a:spLocks noChangeArrowheads="1"/>
          </p:cNvSpPr>
          <p:nvPr/>
        </p:nvSpPr>
        <p:spPr bwMode="auto">
          <a:xfrm>
            <a:off x="0" y="6019800"/>
            <a:ext cx="9144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Solomon’s weakness got the better of him</a:t>
            </a:r>
            <a:endParaRPr lang="en-US" sz="3200" b="1" dirty="0">
              <a:solidFill>
                <a:srgbClr val="00B050"/>
              </a:solidFill>
              <a:latin typeface="Comic Sans MS" pitchFamily="66" charset="0"/>
            </a:endParaRPr>
          </a:p>
        </p:txBody>
      </p:sp>
      <p:pic>
        <p:nvPicPr>
          <p:cNvPr id="148482" name="Picture 2" descr="https://encrypted-tbn2.gstatic.com/images?q=tbn:ANd9GcTP71EoRyBvfINYWcavLF1Hz2RPbal_JQZdDhSOF1mcAuu2NV8"/>
          <p:cNvPicPr>
            <a:picLocks noChangeAspect="1" noChangeArrowheads="1"/>
          </p:cNvPicPr>
          <p:nvPr/>
        </p:nvPicPr>
        <p:blipFill>
          <a:blip r:embed="rId3" cstate="print"/>
          <a:srcRect/>
          <a:stretch>
            <a:fillRect/>
          </a:stretch>
        </p:blipFill>
        <p:spPr bwMode="auto">
          <a:xfrm>
            <a:off x="6477000" y="381000"/>
            <a:ext cx="2438400" cy="1876425"/>
          </a:xfrm>
          <a:prstGeom prst="rect">
            <a:avLst/>
          </a:prstGeom>
          <a:noFill/>
        </p:spPr>
      </p:pic>
      <p:pic>
        <p:nvPicPr>
          <p:cNvPr id="148484" name="Picture 4" descr="https://encrypted-tbn1.gstatic.com/images?q=tbn:ANd9GcTwO2oyWbDyFR94HyOR41v0LuchaoRB_14rmWzRWWxg4tt61CFDAw"/>
          <p:cNvPicPr>
            <a:picLocks noChangeAspect="1" noChangeArrowheads="1"/>
          </p:cNvPicPr>
          <p:nvPr/>
        </p:nvPicPr>
        <p:blipFill>
          <a:blip r:embed="rId4" cstate="print"/>
          <a:srcRect/>
          <a:stretch>
            <a:fillRect/>
          </a:stretch>
        </p:blipFill>
        <p:spPr bwMode="auto">
          <a:xfrm>
            <a:off x="152400" y="381000"/>
            <a:ext cx="2876550" cy="1905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Today </a:t>
            </a:r>
          </a:p>
        </p:txBody>
      </p:sp>
      <p:sp>
        <p:nvSpPr>
          <p:cNvPr id="4099" name="Rectangle 3"/>
          <p:cNvSpPr>
            <a:spLocks noGrp="1" noChangeArrowheads="1"/>
          </p:cNvSpPr>
          <p:nvPr>
            <p:ph type="body" idx="1"/>
          </p:nvPr>
        </p:nvSpPr>
        <p:spPr>
          <a:xfrm>
            <a:off x="533400" y="1143000"/>
            <a:ext cx="8229600" cy="5029200"/>
          </a:xfrm>
        </p:spPr>
        <p:txBody>
          <a:bodyPr>
            <a:normAutofit/>
          </a:bodyPr>
          <a:lstStyle/>
          <a:p>
            <a:pPr hangingPunct="0"/>
            <a:r>
              <a:rPr lang="en-US" b="1" dirty="0" smtClean="0">
                <a:solidFill>
                  <a:srgbClr val="FFC000"/>
                </a:solidFill>
                <a:latin typeface="EraserDust" pitchFamily="34" charset="0"/>
              </a:rPr>
              <a:t>Commit to working in God’s ecclesia &amp; building His house – whatever needs to be done!</a:t>
            </a:r>
          </a:p>
          <a:p>
            <a:pPr hangingPunct="0"/>
            <a:r>
              <a:rPr lang="en-US" b="1" dirty="0" smtClean="0">
                <a:solidFill>
                  <a:srgbClr val="FFC000"/>
                </a:solidFill>
                <a:latin typeface="EraserDust" pitchFamily="34" charset="0"/>
              </a:rPr>
              <a:t>Ask God for wisdom &amp; help to do the job</a:t>
            </a:r>
          </a:p>
          <a:p>
            <a:pPr hangingPunct="0"/>
            <a:r>
              <a:rPr lang="en-US" b="1" dirty="0" smtClean="0">
                <a:solidFill>
                  <a:srgbClr val="FFC000"/>
                </a:solidFill>
                <a:latin typeface="EraserDust" pitchFamily="34" charset="0"/>
              </a:rPr>
              <a:t>Our focus isn’t on the building, but the people who make up God’s house</a:t>
            </a:r>
            <a:endParaRPr lang="en-US" dirty="0" smtClean="0"/>
          </a:p>
          <a:p>
            <a:pPr hangingPunct="0"/>
            <a:r>
              <a:rPr lang="en-US" b="1" dirty="0" smtClean="0">
                <a:solidFill>
                  <a:srgbClr val="FFC000"/>
                </a:solidFill>
                <a:latin typeface="EraserDust" pitchFamily="34" charset="0"/>
              </a:rPr>
              <a:t>The stones were finished at the quarry – </a:t>
            </a:r>
            <a:r>
              <a:rPr lang="en-US" b="1" dirty="0" smtClean="0">
                <a:solidFill>
                  <a:srgbClr val="FFC000"/>
                </a:solidFill>
                <a:latin typeface="EraserDust" pitchFamily="34" charset="0"/>
              </a:rPr>
              <a:t>      Be </a:t>
            </a:r>
            <a:r>
              <a:rPr lang="en-US" b="1" dirty="0" smtClean="0">
                <a:solidFill>
                  <a:srgbClr val="FFC000"/>
                </a:solidFill>
                <a:latin typeface="EraserDust" pitchFamily="34" charset="0"/>
              </a:rPr>
              <a:t>ready now!</a:t>
            </a:r>
          </a:p>
          <a:p>
            <a:pPr hangingPunct="0"/>
            <a:r>
              <a:rPr lang="en-US" b="1" dirty="0" smtClean="0">
                <a:solidFill>
                  <a:srgbClr val="FFC000"/>
                </a:solidFill>
                <a:latin typeface="EraserDust" pitchFamily="34" charset="0"/>
              </a:rPr>
              <a:t>Even with everything Solomon had, he still was influenced to turn away when old  - watch out!</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4751201" y="3657600"/>
            <a:ext cx="4168530" cy="2819400"/>
          </a:xfrm>
        </p:spPr>
        <p:txBody>
          <a:bodyPr>
            <a:noAutofit/>
          </a:bodyPr>
          <a:lstStyle/>
          <a:p>
            <a:pPr eaLnBrk="1" hangingPunct="1"/>
            <a:r>
              <a:rPr lang="en-US" b="1" dirty="0" smtClean="0">
                <a:solidFill>
                  <a:srgbClr val="00B050"/>
                </a:solidFill>
                <a:latin typeface="Comic Sans MS" pitchFamily="66" charset="0"/>
              </a:rPr>
              <a:t>Let’s go home </a:t>
            </a:r>
            <a:r>
              <a:rPr lang="en-US" b="1" dirty="0">
                <a:solidFill>
                  <a:srgbClr val="00B050"/>
                </a:solidFill>
                <a:latin typeface="Comic Sans MS" pitchFamily="66" charset="0"/>
              </a:rPr>
              <a:t>&amp;</a:t>
            </a:r>
            <a:r>
              <a:rPr lang="en-US" b="1" dirty="0" smtClean="0">
                <a:solidFill>
                  <a:srgbClr val="00B050"/>
                </a:solidFill>
                <a:latin typeface="Comic Sans MS" pitchFamily="66" charset="0"/>
              </a:rPr>
              <a:t> practice living </a:t>
            </a:r>
            <a:r>
              <a:rPr lang="en-US" b="1" smtClean="0">
                <a:solidFill>
                  <a:srgbClr val="00B050"/>
                </a:solidFill>
                <a:latin typeface="Comic Sans MS" pitchFamily="66" charset="0"/>
              </a:rPr>
              <a:t>in God’s family now!</a:t>
            </a:r>
            <a:endParaRPr lang="en-US" b="1" dirty="0" smtClean="0">
              <a:solidFill>
                <a:srgbClr val="00B050"/>
              </a:solidFill>
              <a:latin typeface="Comic Sans MS" pitchFamily="66" charset="0"/>
            </a:endParaRPr>
          </a:p>
        </p:txBody>
      </p:sp>
      <p:sp>
        <p:nvSpPr>
          <p:cNvPr id="2052" name="Rectangle 3"/>
          <p:cNvSpPr>
            <a:spLocks noGrp="1" noChangeArrowheads="1"/>
          </p:cNvSpPr>
          <p:nvPr>
            <p:ph type="subTitle" idx="1"/>
          </p:nvPr>
        </p:nvSpPr>
        <p:spPr>
          <a:xfrm>
            <a:off x="137708" y="228600"/>
            <a:ext cx="4205692" cy="2421938"/>
          </a:xfrm>
        </p:spPr>
        <p:txBody>
          <a:bodyPr>
            <a:noAutofit/>
          </a:bodyPr>
          <a:lstStyle/>
          <a:p>
            <a:pPr eaLnBrk="1" hangingPunct="1"/>
            <a:r>
              <a:rPr lang="en-US" sz="5400" b="1" dirty="0" smtClean="0">
                <a:solidFill>
                  <a:srgbClr val="FF0000"/>
                </a:solidFill>
                <a:latin typeface="Comic Sans MS" pitchFamily="66" charset="0"/>
              </a:rPr>
              <a:t>We hope to be kings for our God</a:t>
            </a:r>
          </a:p>
        </p:txBody>
      </p:sp>
      <p:pic>
        <p:nvPicPr>
          <p:cNvPr id="1030" name="Picture 6" descr="http://raykliu.files.wordpress.com/2012/01/heavenly-thron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798" y="228600"/>
            <a:ext cx="4423933" cy="28596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335.photobucket.com/albums/m458/benmvp/BenMVP/fruit-of-the-spirit-tre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88201"/>
            <a:ext cx="3619340" cy="365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2689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S4xGRh3m-pMu2Fe3RQEPNJSamnaTRREpf33cR75nNg7QrRFOjV"/>
          <p:cNvPicPr>
            <a:picLocks noChangeAspect="1" noChangeArrowheads="1"/>
          </p:cNvPicPr>
          <p:nvPr/>
        </p:nvPicPr>
        <p:blipFill>
          <a:blip r:embed="rId3" cstate="print"/>
          <a:srcRect/>
          <a:stretch>
            <a:fillRect/>
          </a:stretch>
        </p:blipFill>
        <p:spPr bwMode="auto">
          <a:xfrm rot="5400000">
            <a:off x="1116419" y="-1116420"/>
            <a:ext cx="6911161" cy="9144001"/>
          </a:xfrm>
          <a:prstGeom prst="rect">
            <a:avLst/>
          </a:prstGeom>
          <a:noFill/>
        </p:spPr>
      </p:pic>
      <p:sp>
        <p:nvSpPr>
          <p:cNvPr id="4098" name="Rectangle 2"/>
          <p:cNvSpPr>
            <a:spLocks noGrp="1" noChangeArrowheads="1"/>
          </p:cNvSpPr>
          <p:nvPr>
            <p:ph type="title"/>
          </p:nvPr>
        </p:nvSpPr>
        <p:spPr>
          <a:xfrm>
            <a:off x="381000" y="762000"/>
            <a:ext cx="8229600" cy="1143000"/>
          </a:xfrm>
        </p:spPr>
        <p:txBody>
          <a:bodyPr>
            <a:normAutofit/>
          </a:bodyPr>
          <a:lstStyle/>
          <a:p>
            <a:pPr eaLnBrk="1" hangingPunct="1"/>
            <a:r>
              <a:rPr lang="en-US" sz="4800" b="1" dirty="0" smtClean="0">
                <a:solidFill>
                  <a:srgbClr val="FF0000"/>
                </a:solidFill>
                <a:latin typeface="Comic Sans MS" pitchFamily="66" charset="0"/>
              </a:rPr>
              <a:t>1 </a:t>
            </a:r>
            <a:r>
              <a:rPr lang="en-US" sz="4800" b="1" dirty="0" err="1" smtClean="0">
                <a:solidFill>
                  <a:srgbClr val="FF0000"/>
                </a:solidFill>
                <a:latin typeface="Comic Sans MS" pitchFamily="66" charset="0"/>
              </a:rPr>
              <a:t>Cor</a:t>
            </a:r>
            <a:r>
              <a:rPr lang="en-US" sz="4800" b="1" dirty="0" smtClean="0">
                <a:solidFill>
                  <a:srgbClr val="FF0000"/>
                </a:solidFill>
                <a:latin typeface="Comic Sans MS" pitchFamily="66" charset="0"/>
              </a:rPr>
              <a:t> 10:11-12</a:t>
            </a:r>
          </a:p>
        </p:txBody>
      </p:sp>
      <p:sp>
        <p:nvSpPr>
          <p:cNvPr id="4099" name="Rectangle 3"/>
          <p:cNvSpPr>
            <a:spLocks noGrp="1" noChangeArrowheads="1"/>
          </p:cNvSpPr>
          <p:nvPr>
            <p:ph type="body" idx="1"/>
          </p:nvPr>
        </p:nvSpPr>
        <p:spPr>
          <a:xfrm>
            <a:off x="1295400" y="1905000"/>
            <a:ext cx="6629400" cy="4267200"/>
          </a:xfrm>
        </p:spPr>
        <p:txBody>
          <a:bodyPr>
            <a:normAutofit/>
          </a:bodyPr>
          <a:lstStyle/>
          <a:p>
            <a:pPr marL="0" indent="512763">
              <a:lnSpc>
                <a:spcPct val="90000"/>
              </a:lnSpc>
              <a:buNone/>
            </a:pPr>
            <a:r>
              <a:rPr lang="en-US" sz="3600" dirty="0" smtClean="0"/>
              <a:t>11 Now all these things happened to them (Israel) as examples, and they were written for our admonition, upon whom the ends of the ages have come. </a:t>
            </a:r>
          </a:p>
          <a:p>
            <a:pPr marL="0" indent="512763">
              <a:lnSpc>
                <a:spcPct val="90000"/>
              </a:lnSpc>
              <a:buNone/>
            </a:pPr>
            <a:r>
              <a:rPr lang="en-US" sz="3600" dirty="0" smtClean="0"/>
              <a:t>12 Therefore let him who thinks he stands take heed lest he fall. </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609600"/>
            <a:ext cx="7010400" cy="914400"/>
          </a:xfrm>
        </p:spPr>
        <p:txBody>
          <a:bodyPr>
            <a:noAutofit/>
          </a:bodyPr>
          <a:lstStyle/>
          <a:p>
            <a:r>
              <a:rPr lang="en-US" sz="4800" b="1" dirty="0" smtClean="0">
                <a:solidFill>
                  <a:srgbClr val="663300"/>
                </a:solidFill>
              </a:rPr>
              <a:t>Psalm 51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572000"/>
          </a:xfrm>
        </p:spPr>
        <p:txBody>
          <a:bodyPr>
            <a:normAutofit fontScale="55000" lnSpcReduction="20000"/>
          </a:bodyPr>
          <a:lstStyle/>
          <a:p>
            <a:pPr marL="0" indent="231775">
              <a:buNone/>
            </a:pPr>
            <a:r>
              <a:rPr lang="en-US" dirty="0" smtClean="0"/>
              <a:t>1 </a:t>
            </a:r>
            <a:r>
              <a:rPr lang="en-US" b="1" dirty="0" smtClean="0">
                <a:solidFill>
                  <a:srgbClr val="0000CC"/>
                </a:solidFill>
              </a:rPr>
              <a:t>Have mercy upon me, O God, </a:t>
            </a:r>
            <a:r>
              <a:rPr lang="en-US" dirty="0" smtClean="0"/>
              <a:t>According to Your loving kindness; According to </a:t>
            </a:r>
            <a:r>
              <a:rPr lang="en-US" b="1" dirty="0" smtClean="0">
                <a:solidFill>
                  <a:srgbClr val="0000CC"/>
                </a:solidFill>
              </a:rPr>
              <a:t>the multitude of Your tender mercies, </a:t>
            </a:r>
            <a:r>
              <a:rPr lang="en-US" dirty="0" smtClean="0"/>
              <a:t>Blot out my transgressions. 2 Wash me thoroughly from my iniquity, And cleanse me from my sin. </a:t>
            </a:r>
          </a:p>
          <a:p>
            <a:pPr marL="0" indent="231775">
              <a:buNone/>
            </a:pPr>
            <a:r>
              <a:rPr lang="en-US" dirty="0" smtClean="0"/>
              <a:t>3 </a:t>
            </a:r>
            <a:r>
              <a:rPr lang="en-US" b="1" dirty="0" smtClean="0">
                <a:solidFill>
                  <a:srgbClr val="0000CC"/>
                </a:solidFill>
              </a:rPr>
              <a:t>For I acknowledge my transgressions</a:t>
            </a:r>
            <a:r>
              <a:rPr lang="en-US" dirty="0" smtClean="0">
                <a:solidFill>
                  <a:srgbClr val="0000CC"/>
                </a:solidFill>
              </a:rPr>
              <a:t>, </a:t>
            </a:r>
            <a:r>
              <a:rPr lang="en-US" dirty="0" smtClean="0"/>
              <a:t>And my sin is always before me. 4 </a:t>
            </a:r>
            <a:r>
              <a:rPr lang="en-US" b="1" dirty="0" smtClean="0">
                <a:solidFill>
                  <a:srgbClr val="0000CC"/>
                </a:solidFill>
              </a:rPr>
              <a:t>Against You, You only, have I sinned</a:t>
            </a:r>
            <a:r>
              <a:rPr lang="en-US" dirty="0" smtClean="0"/>
              <a:t>, And done this evil in Your sight — That You may be found just when You speak, And blameless when You judge. </a:t>
            </a:r>
          </a:p>
          <a:p>
            <a:pPr marL="0" indent="231775">
              <a:buNone/>
            </a:pPr>
            <a:r>
              <a:rPr lang="en-US" dirty="0" smtClean="0"/>
              <a:t>5 Behold, I was brought forth in iniquity, And in sin my mother conceived me. 6 Behold, You desire truth in the inward parts, And in the hidden part You will make me to know wisdom. </a:t>
            </a:r>
          </a:p>
          <a:p>
            <a:pPr marL="0" indent="231775">
              <a:buNone/>
            </a:pPr>
            <a:r>
              <a:rPr lang="en-US" dirty="0" smtClean="0"/>
              <a:t>7 </a:t>
            </a:r>
            <a:r>
              <a:rPr lang="en-US" b="1" dirty="0" smtClean="0">
                <a:solidFill>
                  <a:srgbClr val="0000CC"/>
                </a:solidFill>
              </a:rPr>
              <a:t>Purge me with hyssop, and I shall be clean; Wash me</a:t>
            </a:r>
            <a:r>
              <a:rPr lang="en-US" dirty="0" smtClean="0"/>
              <a:t>, and I shall be whiter than snow. 8 Make me hear joy and gladness, That the bones You have broken may rejoice. 9 Hide Your face from my sins, And blot out all my iniquities. </a:t>
            </a:r>
          </a:p>
          <a:p>
            <a:pPr marL="0" indent="231775">
              <a:buNone/>
            </a:pPr>
            <a:r>
              <a:rPr lang="en-US" dirty="0" smtClean="0"/>
              <a:t>10 </a:t>
            </a:r>
            <a:r>
              <a:rPr lang="en-US" b="1" dirty="0" smtClean="0">
                <a:solidFill>
                  <a:srgbClr val="0000CC"/>
                </a:solidFill>
              </a:rPr>
              <a:t>Create in me a clean heart, </a:t>
            </a:r>
            <a:r>
              <a:rPr lang="en-US" dirty="0" smtClean="0"/>
              <a:t>O God, And renew a steadfast spirit within me. 11 Do not cast me away from Your presence, And </a:t>
            </a:r>
            <a:r>
              <a:rPr lang="en-US" b="1" dirty="0" smtClean="0">
                <a:solidFill>
                  <a:srgbClr val="0000CC"/>
                </a:solidFill>
              </a:rPr>
              <a:t>do not take Your Holy Spirit from me. </a:t>
            </a:r>
          </a:p>
        </p:txBody>
      </p:sp>
      <p:sp>
        <p:nvSpPr>
          <p:cNvPr id="6" name="Text Box 5"/>
          <p:cNvSpPr txBox="1">
            <a:spLocks noChangeArrowheads="1"/>
          </p:cNvSpPr>
          <p:nvPr/>
        </p:nvSpPr>
        <p:spPr bwMode="auto">
          <a:xfrm>
            <a:off x="1066800" y="1000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How </a:t>
            </a:r>
            <a:r>
              <a:rPr lang="en-US" sz="2800" b="1" smtClean="0">
                <a:solidFill>
                  <a:srgbClr val="FF0000"/>
                </a:solidFill>
                <a:latin typeface="Comic Sans MS" pitchFamily="66" charset="0"/>
              </a:rPr>
              <a:t>David moved </a:t>
            </a:r>
            <a:r>
              <a:rPr lang="en-US" sz="2800" b="1" dirty="0" smtClean="0">
                <a:solidFill>
                  <a:srgbClr val="FF0000"/>
                </a:solidFill>
                <a:latin typeface="Comic Sans MS" pitchFamily="66" charset="0"/>
              </a:rPr>
              <a:t>on… Prayer</a:t>
            </a:r>
          </a:p>
        </p:txBody>
      </p:sp>
      <p:sp>
        <p:nvSpPr>
          <p:cNvPr id="7" name="Text Box 5"/>
          <p:cNvSpPr txBox="1">
            <a:spLocks noChangeArrowheads="1"/>
          </p:cNvSpPr>
          <p:nvPr/>
        </p:nvSpPr>
        <p:spPr bwMode="auto">
          <a:xfrm>
            <a:off x="685800" y="6096000"/>
            <a:ext cx="8001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Confessed his sin &amp; appealed to God’s mercy </a:t>
            </a:r>
          </a:p>
        </p:txBody>
      </p:sp>
    </p:spTree>
    <p:extLst>
      <p:ext uri="{BB962C8B-B14F-4D97-AF65-F5344CB8AC3E}">
        <p14:creationId xmlns:p14="http://schemas.microsoft.com/office/powerpoint/2010/main" val="32087726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Psalm 51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0000" lnSpcReduction="20000"/>
          </a:bodyPr>
          <a:lstStyle/>
          <a:p>
            <a:pPr marL="0" indent="231775">
              <a:buNone/>
            </a:pPr>
            <a:r>
              <a:rPr lang="en-US" dirty="0" smtClean="0"/>
              <a:t>12 Restore to me the joy of Your salvation, And uphold me by Your generous Spirit. 13 </a:t>
            </a:r>
            <a:r>
              <a:rPr lang="en-US" b="1" dirty="0" smtClean="0">
                <a:solidFill>
                  <a:srgbClr val="0000CC"/>
                </a:solidFill>
              </a:rPr>
              <a:t>Then I will teach transgressors Your ways, And sinners shall be converted to You. </a:t>
            </a:r>
          </a:p>
          <a:p>
            <a:pPr marL="0" indent="231775">
              <a:buNone/>
            </a:pPr>
            <a:r>
              <a:rPr lang="en-US" dirty="0" smtClean="0"/>
              <a:t>14 Deliver me from the guilt of bloodshed, O God, The God of my salvation, And my tongue shall sing aloud of Your righteousness. 15 O Lord, open my lips, </a:t>
            </a:r>
            <a:r>
              <a:rPr lang="en-US" b="1" dirty="0" smtClean="0">
                <a:solidFill>
                  <a:srgbClr val="0000CC"/>
                </a:solidFill>
              </a:rPr>
              <a:t>And my mouth shall show forth Your praise. </a:t>
            </a:r>
            <a:r>
              <a:rPr lang="en-US" dirty="0" smtClean="0"/>
              <a:t>16 For You do not desire sacrifice, or else I would give it; You do not delight in burnt offering.      17 </a:t>
            </a:r>
            <a:r>
              <a:rPr lang="en-US" b="1" dirty="0" smtClean="0">
                <a:solidFill>
                  <a:srgbClr val="0000CC"/>
                </a:solidFill>
              </a:rPr>
              <a:t>The sacrifices of God are a broken spirit, A broken and a contrite heart </a:t>
            </a:r>
            <a:r>
              <a:rPr lang="en-US" dirty="0" smtClean="0"/>
              <a:t>— These, O God, You will not despise. </a:t>
            </a:r>
          </a:p>
          <a:p>
            <a:pPr marL="0" indent="231775">
              <a:buNone/>
            </a:pPr>
            <a:r>
              <a:rPr lang="en-US" dirty="0" smtClean="0"/>
              <a:t>18 Do good in Your good pleasure to Zion; Build the walls of Jerusalem. 19 Then You shall be pleased with the sacrifices of righteousness, With burnt offering and whole burnt offering; Then they shall offer bulls on Your altar.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How David Moved on</a:t>
            </a:r>
          </a:p>
        </p:txBody>
      </p:sp>
      <p:sp>
        <p:nvSpPr>
          <p:cNvPr id="7" name="Text Box 5"/>
          <p:cNvSpPr txBox="1">
            <a:spLocks noChangeArrowheads="1"/>
          </p:cNvSpPr>
          <p:nvPr/>
        </p:nvSpPr>
        <p:spPr bwMode="auto">
          <a:xfrm>
            <a:off x="1295400" y="5791200"/>
            <a:ext cx="6019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Committed to tell others about God’s ways &amp; His mercy</a:t>
            </a:r>
          </a:p>
        </p:txBody>
      </p:sp>
    </p:spTree>
    <p:extLst>
      <p:ext uri="{BB962C8B-B14F-4D97-AF65-F5344CB8AC3E}">
        <p14:creationId xmlns:p14="http://schemas.microsoft.com/office/powerpoint/2010/main" val="25065353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ttp://2.bp.blogspot.com/-1RolrgTo8Cc/T4hpMD0Tu5I/AAAAAAAAAas/NezzTW1Dteg/s1600/preparation_mousetrap.jpg"/>
          <p:cNvPicPr>
            <a:picLocks noChangeAspect="1" noChangeArrowheads="1"/>
          </p:cNvPicPr>
          <p:nvPr/>
        </p:nvPicPr>
        <p:blipFill>
          <a:blip r:embed="rId2" cstate="print"/>
          <a:srcRect/>
          <a:stretch>
            <a:fillRect/>
          </a:stretch>
        </p:blipFill>
        <p:spPr bwMode="auto">
          <a:xfrm>
            <a:off x="0" y="0"/>
            <a:ext cx="9144000" cy="7315200"/>
          </a:xfrm>
          <a:prstGeom prst="rect">
            <a:avLst/>
          </a:prstGeom>
          <a:noFill/>
        </p:spPr>
      </p:pic>
      <p:sp>
        <p:nvSpPr>
          <p:cNvPr id="2" name="Title 1"/>
          <p:cNvSpPr>
            <a:spLocks noGrp="1"/>
          </p:cNvSpPr>
          <p:nvPr>
            <p:ph type="title"/>
          </p:nvPr>
        </p:nvSpPr>
        <p:spPr>
          <a:xfrm>
            <a:off x="2590800" y="1143000"/>
            <a:ext cx="4876800" cy="1600200"/>
          </a:xfrm>
        </p:spPr>
        <p:txBody>
          <a:bodyPr>
            <a:normAutofit fontScale="90000"/>
          </a:bodyPr>
          <a:lstStyle/>
          <a:p>
            <a:r>
              <a:rPr lang="en-US" b="1" dirty="0" smtClean="0">
                <a:solidFill>
                  <a:srgbClr val="C00000"/>
                </a:solidFill>
                <a:latin typeface="Comic Sans MS" pitchFamily="66" charset="0"/>
              </a:rPr>
              <a:t>David prepared for the future of God’s ecclesia…</a:t>
            </a:r>
            <a:endParaRPr lang="en-US" b="1" dirty="0">
              <a:solidFill>
                <a:srgbClr val="C00000"/>
              </a:solidFill>
              <a:latin typeface="Comic Sans MS" pitchFamily="66" charset="0"/>
            </a:endParaRPr>
          </a:p>
        </p:txBody>
      </p:sp>
      <p:sp>
        <p:nvSpPr>
          <p:cNvPr id="5" name="Rectangle 4"/>
          <p:cNvSpPr/>
          <p:nvPr/>
        </p:nvSpPr>
        <p:spPr>
          <a:xfrm>
            <a:off x="1143000" y="6400800"/>
            <a:ext cx="63246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981200" y="3733800"/>
            <a:ext cx="4419600" cy="16002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996633"/>
                </a:solidFill>
                <a:effectLst/>
                <a:uLnTx/>
                <a:uFillTx/>
                <a:latin typeface="Comic Sans MS" pitchFamily="66" charset="0"/>
                <a:ea typeface="+mj-ea"/>
                <a:cs typeface="+mj-cs"/>
              </a:rPr>
              <a:t>And then trusted</a:t>
            </a:r>
            <a:r>
              <a:rPr kumimoji="0" lang="en-US" sz="4400" b="1" i="0" u="none" strike="noStrike" kern="1200" cap="none" spc="0" normalizeH="0" noProof="0" dirty="0" smtClean="0">
                <a:ln>
                  <a:noFill/>
                </a:ln>
                <a:solidFill>
                  <a:srgbClr val="996633"/>
                </a:solidFill>
                <a:effectLst/>
                <a:uLnTx/>
                <a:uFillTx/>
                <a:latin typeface="Comic Sans MS" pitchFamily="66" charset="0"/>
                <a:ea typeface="+mj-ea"/>
                <a:cs typeface="+mj-cs"/>
              </a:rPr>
              <a:t> God to make it happen</a:t>
            </a:r>
            <a:endParaRPr kumimoji="0" lang="en-US" sz="4400" b="1" i="0" u="none" strike="noStrike" kern="1200" cap="none" spc="0" normalizeH="0" baseline="0" noProof="0" dirty="0">
              <a:ln>
                <a:noFill/>
              </a:ln>
              <a:solidFill>
                <a:srgbClr val="996633"/>
              </a:solidFill>
              <a:effectLst/>
              <a:uLnTx/>
              <a:uFillTx/>
              <a:latin typeface="Comic Sans MS" pitchFamily="66" charset="0"/>
              <a:ea typeface="+mj-ea"/>
              <a:cs typeface="+mj-cs"/>
            </a:endParaRPr>
          </a:p>
        </p:txBody>
      </p:sp>
    </p:spTree>
    <p:extLst>
      <p:ext uri="{BB962C8B-B14F-4D97-AF65-F5344CB8AC3E}">
        <p14:creationId xmlns:p14="http://schemas.microsoft.com/office/powerpoint/2010/main" val="31692766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0"/>
            <a:ext cx="4724400" cy="2133600"/>
          </a:xfrm>
        </p:spPr>
        <p:txBody>
          <a:bodyPr>
            <a:normAutofit/>
          </a:bodyPr>
          <a:lstStyle/>
          <a:p>
            <a:pPr eaLnBrk="1" hangingPunct="1"/>
            <a:r>
              <a:rPr lang="en-US" sz="4000" b="1" dirty="0" smtClean="0">
                <a:solidFill>
                  <a:srgbClr val="FF0000"/>
                </a:solidFill>
              </a:rPr>
              <a:t>David did what he could to help the next generation</a:t>
            </a:r>
          </a:p>
        </p:txBody>
      </p:sp>
      <p:sp>
        <p:nvSpPr>
          <p:cNvPr id="4099" name="Rectangle 3"/>
          <p:cNvSpPr>
            <a:spLocks noGrp="1" noChangeArrowheads="1"/>
          </p:cNvSpPr>
          <p:nvPr>
            <p:ph type="body" idx="1"/>
          </p:nvPr>
        </p:nvSpPr>
        <p:spPr>
          <a:xfrm>
            <a:off x="457200" y="2362200"/>
            <a:ext cx="8305800" cy="2667000"/>
          </a:xfrm>
        </p:spPr>
        <p:txBody>
          <a:bodyPr>
            <a:normAutofit lnSpcReduction="10000"/>
          </a:bodyPr>
          <a:lstStyle/>
          <a:p>
            <a:pPr eaLnBrk="1" hangingPunct="1">
              <a:lnSpc>
                <a:spcPct val="90000"/>
              </a:lnSpc>
            </a:pPr>
            <a:r>
              <a:rPr lang="en-US" b="1" dirty="0" smtClean="0">
                <a:solidFill>
                  <a:srgbClr val="0000CC"/>
                </a:solidFill>
              </a:rPr>
              <a:t>1 Chron 23-27:  </a:t>
            </a:r>
            <a:r>
              <a:rPr lang="en-US" dirty="0" smtClean="0"/>
              <a:t>David organized Priests, Levites, Gatekeepers, Musicians, Military and State Officials</a:t>
            </a:r>
          </a:p>
          <a:p>
            <a:pPr eaLnBrk="1" hangingPunct="1">
              <a:lnSpc>
                <a:spcPct val="90000"/>
              </a:lnSpc>
            </a:pPr>
            <a:r>
              <a:rPr lang="en-US" b="1" dirty="0" smtClean="0">
                <a:solidFill>
                  <a:srgbClr val="0000CC"/>
                </a:solidFill>
              </a:rPr>
              <a:t>1 Chron 28:  </a:t>
            </a:r>
            <a:r>
              <a:rPr lang="en-US" dirty="0" smtClean="0"/>
              <a:t>David assembled the leaders and then commanded Solomon to build God’s house</a:t>
            </a:r>
          </a:p>
        </p:txBody>
      </p:sp>
      <p:sp>
        <p:nvSpPr>
          <p:cNvPr id="4100" name="Text Box 5"/>
          <p:cNvSpPr txBox="1">
            <a:spLocks noChangeArrowheads="1"/>
          </p:cNvSpPr>
          <p:nvPr/>
        </p:nvSpPr>
        <p:spPr bwMode="auto">
          <a:xfrm>
            <a:off x="762000" y="4953000"/>
            <a:ext cx="7772400" cy="1631216"/>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00B050"/>
                </a:solidFill>
                <a:latin typeface="Comic Sans MS" pitchFamily="66" charset="0"/>
              </a:rPr>
              <a:t>And David said to his son Solomon, "Be strong and of good courage, and do it; do not fear nor be dismayed, for the Lord God — my God — will be with you. He will not leave you nor forsake you, until you have finished all the work for the service of the house of the Lord. (1 Chron 28:20-21)</a:t>
            </a:r>
          </a:p>
        </p:txBody>
      </p:sp>
      <p:pic>
        <p:nvPicPr>
          <p:cNvPr id="63490" name="Picture 2" descr="https://encrypted-tbn1.gstatic.com/images?q=tbn:ANd9GcQmEEYFwkrsnbkjjmLqfqFq7rJUepnlk2qZMn3yPyhBFbZZ5KBn7g"/>
          <p:cNvPicPr>
            <a:picLocks noChangeAspect="1" noChangeArrowheads="1"/>
          </p:cNvPicPr>
          <p:nvPr/>
        </p:nvPicPr>
        <p:blipFill>
          <a:blip r:embed="rId3" cstate="print"/>
          <a:srcRect/>
          <a:stretch>
            <a:fillRect/>
          </a:stretch>
        </p:blipFill>
        <p:spPr bwMode="auto">
          <a:xfrm>
            <a:off x="5715000" y="152400"/>
            <a:ext cx="2867025" cy="2025474"/>
          </a:xfrm>
          <a:prstGeom prst="rect">
            <a:avLst/>
          </a:prstGeom>
          <a:noFill/>
        </p:spPr>
      </p:pic>
    </p:spTree>
    <p:extLst>
      <p:ext uri="{BB962C8B-B14F-4D97-AF65-F5344CB8AC3E}">
        <p14:creationId xmlns:p14="http://schemas.microsoft.com/office/powerpoint/2010/main" val="466154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685800"/>
            <a:ext cx="9158514" cy="5410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1143000"/>
            <a:ext cx="7010400" cy="914400"/>
          </a:xfrm>
        </p:spPr>
        <p:txBody>
          <a:bodyPr>
            <a:noAutofit/>
          </a:bodyPr>
          <a:lstStyle/>
          <a:p>
            <a:r>
              <a:rPr lang="en-US" sz="4800" b="1" dirty="0" smtClean="0">
                <a:solidFill>
                  <a:srgbClr val="663300"/>
                </a:solidFill>
              </a:rPr>
              <a:t>1 Chronicles 28:8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905000"/>
            <a:ext cx="7086600" cy="3810000"/>
          </a:xfrm>
        </p:spPr>
        <p:txBody>
          <a:bodyPr>
            <a:normAutofit/>
          </a:bodyPr>
          <a:lstStyle/>
          <a:p>
            <a:pPr marL="0" indent="231775">
              <a:buNone/>
            </a:pPr>
            <a:r>
              <a:rPr lang="en-US" dirty="0" smtClean="0"/>
              <a:t>Now therefore, in the sight of all Israel, the assembly of the Lord, and in the hearing of our God, </a:t>
            </a:r>
            <a:r>
              <a:rPr lang="en-US" b="1" dirty="0" smtClean="0">
                <a:solidFill>
                  <a:srgbClr val="0000CC"/>
                </a:solidFill>
              </a:rPr>
              <a:t>be careful to seek out all the commandments </a:t>
            </a:r>
            <a:r>
              <a:rPr lang="en-US" dirty="0" smtClean="0"/>
              <a:t>of the Lord your God, that you may possess this good land, and </a:t>
            </a:r>
            <a:r>
              <a:rPr lang="en-US" b="1" dirty="0" smtClean="0">
                <a:solidFill>
                  <a:srgbClr val="0000CC"/>
                </a:solidFill>
              </a:rPr>
              <a:t>leave it as an inheritance for your children after you forever. </a:t>
            </a:r>
          </a:p>
        </p:txBody>
      </p:sp>
      <p:sp>
        <p:nvSpPr>
          <p:cNvPr id="6" name="Text Box 5"/>
          <p:cNvSpPr txBox="1">
            <a:spLocks noChangeArrowheads="1"/>
          </p:cNvSpPr>
          <p:nvPr/>
        </p:nvSpPr>
        <p:spPr bwMode="auto">
          <a:xfrm>
            <a:off x="1066800" y="152400"/>
            <a:ext cx="69342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David knew the connection between keeping God’s commandments &amp; leaving an inheritance</a:t>
            </a:r>
          </a:p>
        </p:txBody>
      </p:sp>
      <p:sp>
        <p:nvSpPr>
          <p:cNvPr id="7" name="Text Box 5"/>
          <p:cNvSpPr txBox="1">
            <a:spLocks noChangeArrowheads="1"/>
          </p:cNvSpPr>
          <p:nvPr/>
        </p:nvSpPr>
        <p:spPr bwMode="auto">
          <a:xfrm>
            <a:off x="1066800" y="57912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 next generation is counting on us to leave them an inheritance from God</a:t>
            </a:r>
          </a:p>
        </p:txBody>
      </p:sp>
    </p:spTree>
    <p:extLst>
      <p:ext uri="{BB962C8B-B14F-4D97-AF65-F5344CB8AC3E}">
        <p14:creationId xmlns:p14="http://schemas.microsoft.com/office/powerpoint/2010/main" val="17569451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5486400" cy="1143000"/>
          </a:xfrm>
        </p:spPr>
        <p:txBody>
          <a:bodyPr>
            <a:normAutofit fontScale="90000"/>
          </a:bodyPr>
          <a:lstStyle/>
          <a:p>
            <a:pPr eaLnBrk="1" hangingPunct="1"/>
            <a:r>
              <a:rPr lang="en-US" sz="4000" b="1" dirty="0" smtClean="0">
                <a:solidFill>
                  <a:srgbClr val="FF0000"/>
                </a:solidFill>
              </a:rPr>
              <a:t>What are we doing to help out the next generation?</a:t>
            </a:r>
          </a:p>
        </p:txBody>
      </p:sp>
      <p:sp>
        <p:nvSpPr>
          <p:cNvPr id="4099" name="Rectangle 3"/>
          <p:cNvSpPr>
            <a:spLocks noGrp="1" noChangeArrowheads="1"/>
          </p:cNvSpPr>
          <p:nvPr>
            <p:ph type="body" idx="1"/>
          </p:nvPr>
        </p:nvSpPr>
        <p:spPr>
          <a:xfrm>
            <a:off x="533400" y="1295400"/>
            <a:ext cx="5334000" cy="838200"/>
          </a:xfrm>
        </p:spPr>
        <p:txBody>
          <a:bodyPr>
            <a:noAutofit/>
          </a:bodyPr>
          <a:lstStyle/>
          <a:p>
            <a:pPr marL="0" indent="0" algn="ctr" eaLnBrk="1" hangingPunct="1">
              <a:lnSpc>
                <a:spcPct val="90000"/>
              </a:lnSpc>
              <a:buNone/>
            </a:pPr>
            <a:r>
              <a:rPr lang="en-US" b="1" dirty="0" smtClean="0">
                <a:solidFill>
                  <a:srgbClr val="0000CC"/>
                </a:solidFill>
                <a:latin typeface="Comic Sans MS" pitchFamily="66" charset="0"/>
              </a:rPr>
              <a:t>Help our young learn to read and study the Bible</a:t>
            </a:r>
          </a:p>
        </p:txBody>
      </p:sp>
      <p:pic>
        <p:nvPicPr>
          <p:cNvPr id="57346" name="Picture 2" descr="https://encrypted-tbn1.gstatic.com/images?q=tbn:ANd9GcSTccDDIcb14Bz3m3xn4ZcCvId1aZra6yvKDpz7lC-pN8Ft6alX"/>
          <p:cNvPicPr>
            <a:picLocks noChangeAspect="1" noChangeArrowheads="1"/>
          </p:cNvPicPr>
          <p:nvPr/>
        </p:nvPicPr>
        <p:blipFill>
          <a:blip r:embed="rId3" cstate="print"/>
          <a:srcRect/>
          <a:stretch>
            <a:fillRect/>
          </a:stretch>
        </p:blipFill>
        <p:spPr bwMode="auto">
          <a:xfrm>
            <a:off x="6096000" y="228599"/>
            <a:ext cx="2771775" cy="1844491"/>
          </a:xfrm>
          <a:prstGeom prst="rect">
            <a:avLst/>
          </a:prstGeom>
          <a:noFill/>
        </p:spPr>
      </p:pic>
      <p:sp>
        <p:nvSpPr>
          <p:cNvPr id="6" name="Rectangle 3"/>
          <p:cNvSpPr txBox="1">
            <a:spLocks noChangeArrowheads="1"/>
          </p:cNvSpPr>
          <p:nvPr/>
        </p:nvSpPr>
        <p:spPr>
          <a:xfrm>
            <a:off x="3581400" y="2438400"/>
            <a:ext cx="4724400" cy="1371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7030A0"/>
                </a:solidFill>
                <a:effectLst/>
                <a:uLnTx/>
                <a:uFillTx/>
                <a:latin typeface="Comic Sans MS" pitchFamily="66" charset="0"/>
                <a:ea typeface="+mn-ea"/>
                <a:cs typeface="+mn-cs"/>
              </a:rPr>
              <a:t>Help our young men</a:t>
            </a:r>
            <a:r>
              <a:rPr kumimoji="0" lang="en-US" sz="3200" b="1" i="0" u="none" strike="noStrike" kern="1200" cap="none" spc="0" normalizeH="0" noProof="0" dirty="0" smtClean="0">
                <a:ln>
                  <a:noFill/>
                </a:ln>
                <a:solidFill>
                  <a:srgbClr val="7030A0"/>
                </a:solidFill>
                <a:effectLst/>
                <a:uLnTx/>
                <a:uFillTx/>
                <a:latin typeface="Comic Sans MS" pitchFamily="66" charset="0"/>
                <a:ea typeface="+mn-ea"/>
                <a:cs typeface="+mn-cs"/>
              </a:rPr>
              <a:t> learn to give exciting, solid Bible classes</a:t>
            </a:r>
            <a:endParaRPr kumimoji="0" lang="en-US" sz="3200" b="1" i="0" u="none" strike="noStrike" kern="1200" cap="none" spc="0" normalizeH="0" baseline="0" noProof="0" dirty="0" smtClean="0">
              <a:ln>
                <a:noFill/>
              </a:ln>
              <a:solidFill>
                <a:srgbClr val="7030A0"/>
              </a:solidFill>
              <a:effectLst/>
              <a:uLnTx/>
              <a:uFillTx/>
              <a:latin typeface="Comic Sans MS" pitchFamily="66" charset="0"/>
              <a:ea typeface="+mn-ea"/>
              <a:cs typeface="+mn-cs"/>
            </a:endParaRPr>
          </a:p>
        </p:txBody>
      </p:sp>
      <p:sp>
        <p:nvSpPr>
          <p:cNvPr id="7" name="Rectangle 3"/>
          <p:cNvSpPr txBox="1">
            <a:spLocks noChangeArrowheads="1"/>
          </p:cNvSpPr>
          <p:nvPr/>
        </p:nvSpPr>
        <p:spPr>
          <a:xfrm>
            <a:off x="2514600" y="3954585"/>
            <a:ext cx="4038600" cy="1828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B050"/>
                </a:solidFill>
                <a:effectLst/>
                <a:uLnTx/>
                <a:uFillTx/>
                <a:latin typeface="Comic Sans MS" pitchFamily="66" charset="0"/>
                <a:ea typeface="+mn-ea"/>
                <a:cs typeface="+mn-cs"/>
              </a:rPr>
              <a:t>Help finance the</a:t>
            </a:r>
            <a:r>
              <a:rPr kumimoji="0" lang="en-US" sz="3200" b="1" i="0" u="none" strike="noStrike" kern="1200" cap="none" spc="0" normalizeH="0" noProof="0" dirty="0" smtClean="0">
                <a:ln>
                  <a:noFill/>
                </a:ln>
                <a:solidFill>
                  <a:srgbClr val="00B050"/>
                </a:solidFill>
                <a:effectLst/>
                <a:uLnTx/>
                <a:uFillTx/>
                <a:latin typeface="Comic Sans MS" pitchFamily="66" charset="0"/>
                <a:ea typeface="+mn-ea"/>
                <a:cs typeface="+mn-cs"/>
              </a:rPr>
              <a:t> activities of our CYC’s &amp; Sunday Schools &amp; outreach</a:t>
            </a:r>
            <a:endParaRPr kumimoji="0" lang="en-US" sz="3200" b="1" i="0" u="none" strike="noStrike" kern="1200" cap="none" spc="0" normalizeH="0" baseline="0" noProof="0" dirty="0" smtClean="0">
              <a:ln>
                <a:noFill/>
              </a:ln>
              <a:solidFill>
                <a:srgbClr val="00B050"/>
              </a:solidFill>
              <a:effectLst/>
              <a:uLnTx/>
              <a:uFillTx/>
              <a:latin typeface="Comic Sans MS" pitchFamily="66" charset="0"/>
              <a:ea typeface="+mn-ea"/>
              <a:cs typeface="+mn-cs"/>
            </a:endParaRPr>
          </a:p>
        </p:txBody>
      </p:sp>
      <p:pic>
        <p:nvPicPr>
          <p:cNvPr id="57348" name="Picture 4" descr="https://encrypted-tbn3.gstatic.com/images?q=tbn:ANd9GcTbSyFHJy4wcEVXZMvJy99Xx96_P359IIsgRQ57SEtQ70pE-6XUoQ"/>
          <p:cNvPicPr>
            <a:picLocks noChangeAspect="1" noChangeArrowheads="1"/>
          </p:cNvPicPr>
          <p:nvPr/>
        </p:nvPicPr>
        <p:blipFill>
          <a:blip r:embed="rId4" cstate="print"/>
          <a:srcRect t="12371" b="5155"/>
          <a:stretch>
            <a:fillRect/>
          </a:stretch>
        </p:blipFill>
        <p:spPr bwMode="auto">
          <a:xfrm>
            <a:off x="1066800" y="2362200"/>
            <a:ext cx="2466975" cy="1524000"/>
          </a:xfrm>
          <a:prstGeom prst="rect">
            <a:avLst/>
          </a:prstGeom>
          <a:noFill/>
        </p:spPr>
      </p:pic>
      <p:pic>
        <p:nvPicPr>
          <p:cNvPr id="57350" name="Picture 6" descr="https://encrypted-tbn0.gstatic.com/images?q=tbn:ANd9GcSHLbmaMglkdvu9XCBDBYoC8RbFM4IcBQ0nhap7dSW179QGr8Td"/>
          <p:cNvPicPr>
            <a:picLocks noChangeAspect="1" noChangeArrowheads="1"/>
          </p:cNvPicPr>
          <p:nvPr/>
        </p:nvPicPr>
        <p:blipFill>
          <a:blip r:embed="rId5" cstate="print"/>
          <a:srcRect/>
          <a:stretch>
            <a:fillRect/>
          </a:stretch>
        </p:blipFill>
        <p:spPr bwMode="auto">
          <a:xfrm>
            <a:off x="6553200" y="3819524"/>
            <a:ext cx="2524125" cy="1819276"/>
          </a:xfrm>
          <a:prstGeom prst="rect">
            <a:avLst/>
          </a:prstGeom>
          <a:noFill/>
        </p:spPr>
      </p:pic>
      <p:pic>
        <p:nvPicPr>
          <p:cNvPr id="57352" name="Picture 8" descr="https://encrypted-tbn3.gstatic.com/images?q=tbn:ANd9GcSlnYqwSEZk9v7mGYmYeska9e5aNN8TkD3orLe12ghPbA-ctv03Jg"/>
          <p:cNvPicPr>
            <a:picLocks noChangeAspect="1" noChangeArrowheads="1"/>
          </p:cNvPicPr>
          <p:nvPr/>
        </p:nvPicPr>
        <p:blipFill>
          <a:blip r:embed="rId6" cstate="print"/>
          <a:srcRect/>
          <a:stretch>
            <a:fillRect/>
          </a:stretch>
        </p:blipFill>
        <p:spPr bwMode="auto">
          <a:xfrm>
            <a:off x="343877" y="4524376"/>
            <a:ext cx="2157681" cy="2209800"/>
          </a:xfrm>
          <a:prstGeom prst="rect">
            <a:avLst/>
          </a:prstGeom>
          <a:noFill/>
        </p:spPr>
      </p:pic>
      <p:sp>
        <p:nvSpPr>
          <p:cNvPr id="11" name="Rectangle 3"/>
          <p:cNvSpPr txBox="1">
            <a:spLocks noChangeArrowheads="1"/>
          </p:cNvSpPr>
          <p:nvPr/>
        </p:nvSpPr>
        <p:spPr>
          <a:xfrm>
            <a:off x="2209800" y="5867400"/>
            <a:ext cx="6096000" cy="990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70C0"/>
                </a:solidFill>
                <a:effectLst/>
                <a:uLnTx/>
                <a:uFillTx/>
                <a:latin typeface="Comic Sans MS" pitchFamily="66" charset="0"/>
                <a:ea typeface="+mn-ea"/>
                <a:cs typeface="+mn-cs"/>
              </a:rPr>
              <a:t>Help save the failing marriages of</a:t>
            </a:r>
            <a:r>
              <a:rPr kumimoji="0" lang="en-US" sz="3200" b="1" i="0" u="none" strike="noStrike" kern="1200" cap="none" spc="0" normalizeH="0" noProof="0" dirty="0" smtClean="0">
                <a:ln>
                  <a:noFill/>
                </a:ln>
                <a:solidFill>
                  <a:srgbClr val="0070C0"/>
                </a:solidFill>
                <a:effectLst/>
                <a:uLnTx/>
                <a:uFillTx/>
                <a:latin typeface="Comic Sans MS" pitchFamily="66" charset="0"/>
                <a:ea typeface="+mn-ea"/>
                <a:cs typeface="+mn-cs"/>
              </a:rPr>
              <a:t> our youth</a:t>
            </a:r>
            <a:endParaRPr kumimoji="0" lang="en-US" sz="3200" b="1" i="0" u="none" strike="noStrike" kern="1200" cap="none" spc="0" normalizeH="0" baseline="0" noProof="0" dirty="0" smtClean="0">
              <a:ln>
                <a:noFill/>
              </a:ln>
              <a:solidFill>
                <a:srgbClr val="0070C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114719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80">
                                          <p:stCondLst>
                                            <p:cond delay="0"/>
                                          </p:stCondLst>
                                        </p:cTn>
                                        <p:tgtEl>
                                          <p:spTgt spid="4099">
                                            <p:txEl>
                                              <p:pRg st="0" end="0"/>
                                            </p:txEl>
                                          </p:spTgt>
                                        </p:tgtEl>
                                      </p:cBhvr>
                                    </p:animEffect>
                                    <p:anim calcmode="lin" valueType="num">
                                      <p:cBhvr>
                                        <p:cTn id="8" dur="1822" tmFilter="0,0; 0.14,0.36; 0.43,0.73; 0.71,0.91; 1.0,1.0">
                                          <p:stCondLst>
                                            <p:cond delay="0"/>
                                          </p:stCondLst>
                                        </p:cTn>
                                        <p:tgtEl>
                                          <p:spTgt spid="409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xEl>
                                              <p:pRg st="0" end="0"/>
                                            </p:txEl>
                                          </p:spTgt>
                                        </p:tgtEl>
                                      </p:cBhvr>
                                      <p:to x="100000" y="60000"/>
                                    </p:animScale>
                                    <p:animScale>
                                      <p:cBhvr>
                                        <p:cTn id="14" dur="166" decel="50000">
                                          <p:stCondLst>
                                            <p:cond delay="676"/>
                                          </p:stCondLst>
                                        </p:cTn>
                                        <p:tgtEl>
                                          <p:spTgt spid="4099">
                                            <p:txEl>
                                              <p:pRg st="0" end="0"/>
                                            </p:txEl>
                                          </p:spTgt>
                                        </p:tgtEl>
                                      </p:cBhvr>
                                      <p:to x="100000" y="100000"/>
                                    </p:animScale>
                                    <p:animScale>
                                      <p:cBhvr>
                                        <p:cTn id="15" dur="26">
                                          <p:stCondLst>
                                            <p:cond delay="1312"/>
                                          </p:stCondLst>
                                        </p:cTn>
                                        <p:tgtEl>
                                          <p:spTgt spid="4099">
                                            <p:txEl>
                                              <p:pRg st="0" end="0"/>
                                            </p:txEl>
                                          </p:spTgt>
                                        </p:tgtEl>
                                      </p:cBhvr>
                                      <p:to x="100000" y="80000"/>
                                    </p:animScale>
                                    <p:animScale>
                                      <p:cBhvr>
                                        <p:cTn id="16" dur="166" decel="50000">
                                          <p:stCondLst>
                                            <p:cond delay="1338"/>
                                          </p:stCondLst>
                                        </p:cTn>
                                        <p:tgtEl>
                                          <p:spTgt spid="4099">
                                            <p:txEl>
                                              <p:pRg st="0" end="0"/>
                                            </p:txEl>
                                          </p:spTgt>
                                        </p:tgtEl>
                                      </p:cBhvr>
                                      <p:to x="100000" y="100000"/>
                                    </p:animScale>
                                    <p:animScale>
                                      <p:cBhvr>
                                        <p:cTn id="17" dur="26">
                                          <p:stCondLst>
                                            <p:cond delay="1642"/>
                                          </p:stCondLst>
                                        </p:cTn>
                                        <p:tgtEl>
                                          <p:spTgt spid="4099">
                                            <p:txEl>
                                              <p:pRg st="0" end="0"/>
                                            </p:txEl>
                                          </p:spTgt>
                                        </p:tgtEl>
                                      </p:cBhvr>
                                      <p:to x="100000" y="90000"/>
                                    </p:animScale>
                                    <p:animScale>
                                      <p:cBhvr>
                                        <p:cTn id="18" dur="166" decel="50000">
                                          <p:stCondLst>
                                            <p:cond delay="1668"/>
                                          </p:stCondLst>
                                        </p:cTn>
                                        <p:tgtEl>
                                          <p:spTgt spid="4099">
                                            <p:txEl>
                                              <p:pRg st="0" end="0"/>
                                            </p:txEl>
                                          </p:spTgt>
                                        </p:tgtEl>
                                      </p:cBhvr>
                                      <p:to x="100000" y="100000"/>
                                    </p:animScale>
                                    <p:animScale>
                                      <p:cBhvr>
                                        <p:cTn id="19" dur="26">
                                          <p:stCondLst>
                                            <p:cond delay="1808"/>
                                          </p:stCondLst>
                                        </p:cTn>
                                        <p:tgtEl>
                                          <p:spTgt spid="4099">
                                            <p:txEl>
                                              <p:pRg st="0" end="0"/>
                                            </p:txEl>
                                          </p:spTgt>
                                        </p:tgtEl>
                                      </p:cBhvr>
                                      <p:to x="100000" y="95000"/>
                                    </p:animScale>
                                    <p:animScale>
                                      <p:cBhvr>
                                        <p:cTn id="20" dur="166" decel="50000">
                                          <p:stCondLst>
                                            <p:cond delay="1834"/>
                                          </p:stCondLst>
                                        </p:cTn>
                                        <p:tgtEl>
                                          <p:spTgt spid="4099">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7346"/>
                                        </p:tgtEl>
                                        <p:attrNameLst>
                                          <p:attrName>style.visibility</p:attrName>
                                        </p:attrNameLst>
                                      </p:cBhvr>
                                      <p:to>
                                        <p:strVal val="visible"/>
                                      </p:to>
                                    </p:set>
                                    <p:animEffect transition="in" filter="wipe(down)">
                                      <p:cBhvr>
                                        <p:cTn id="23" dur="580">
                                          <p:stCondLst>
                                            <p:cond delay="0"/>
                                          </p:stCondLst>
                                        </p:cTn>
                                        <p:tgtEl>
                                          <p:spTgt spid="57346"/>
                                        </p:tgtEl>
                                      </p:cBhvr>
                                    </p:animEffect>
                                    <p:anim calcmode="lin" valueType="num">
                                      <p:cBhvr>
                                        <p:cTn id="24" dur="1822" tmFilter="0,0; 0.14,0.36; 0.43,0.73; 0.71,0.91; 1.0,1.0">
                                          <p:stCondLst>
                                            <p:cond delay="0"/>
                                          </p:stCondLst>
                                        </p:cTn>
                                        <p:tgtEl>
                                          <p:spTgt spid="5734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734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734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734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7346"/>
                                        </p:tgtEl>
                                        <p:attrNameLst>
                                          <p:attrName>ppt_y</p:attrName>
                                        </p:attrNameLst>
                                      </p:cBhvr>
                                      <p:tavLst>
                                        <p:tav tm="0" fmla="#ppt_y-sin(pi*$)/81">
                                          <p:val>
                                            <p:fltVal val="0"/>
                                          </p:val>
                                        </p:tav>
                                        <p:tav tm="100000">
                                          <p:val>
                                            <p:fltVal val="1"/>
                                          </p:val>
                                        </p:tav>
                                      </p:tavLst>
                                    </p:anim>
                                    <p:animScale>
                                      <p:cBhvr>
                                        <p:cTn id="29" dur="26">
                                          <p:stCondLst>
                                            <p:cond delay="650"/>
                                          </p:stCondLst>
                                        </p:cTn>
                                        <p:tgtEl>
                                          <p:spTgt spid="57346"/>
                                        </p:tgtEl>
                                      </p:cBhvr>
                                      <p:to x="100000" y="60000"/>
                                    </p:animScale>
                                    <p:animScale>
                                      <p:cBhvr>
                                        <p:cTn id="30" dur="166" decel="50000">
                                          <p:stCondLst>
                                            <p:cond delay="676"/>
                                          </p:stCondLst>
                                        </p:cTn>
                                        <p:tgtEl>
                                          <p:spTgt spid="57346"/>
                                        </p:tgtEl>
                                      </p:cBhvr>
                                      <p:to x="100000" y="100000"/>
                                    </p:animScale>
                                    <p:animScale>
                                      <p:cBhvr>
                                        <p:cTn id="31" dur="26">
                                          <p:stCondLst>
                                            <p:cond delay="1312"/>
                                          </p:stCondLst>
                                        </p:cTn>
                                        <p:tgtEl>
                                          <p:spTgt spid="57346"/>
                                        </p:tgtEl>
                                      </p:cBhvr>
                                      <p:to x="100000" y="80000"/>
                                    </p:animScale>
                                    <p:animScale>
                                      <p:cBhvr>
                                        <p:cTn id="32" dur="166" decel="50000">
                                          <p:stCondLst>
                                            <p:cond delay="1338"/>
                                          </p:stCondLst>
                                        </p:cTn>
                                        <p:tgtEl>
                                          <p:spTgt spid="57346"/>
                                        </p:tgtEl>
                                      </p:cBhvr>
                                      <p:to x="100000" y="100000"/>
                                    </p:animScale>
                                    <p:animScale>
                                      <p:cBhvr>
                                        <p:cTn id="33" dur="26">
                                          <p:stCondLst>
                                            <p:cond delay="1642"/>
                                          </p:stCondLst>
                                        </p:cTn>
                                        <p:tgtEl>
                                          <p:spTgt spid="57346"/>
                                        </p:tgtEl>
                                      </p:cBhvr>
                                      <p:to x="100000" y="90000"/>
                                    </p:animScale>
                                    <p:animScale>
                                      <p:cBhvr>
                                        <p:cTn id="34" dur="166" decel="50000">
                                          <p:stCondLst>
                                            <p:cond delay="1668"/>
                                          </p:stCondLst>
                                        </p:cTn>
                                        <p:tgtEl>
                                          <p:spTgt spid="57346"/>
                                        </p:tgtEl>
                                      </p:cBhvr>
                                      <p:to x="100000" y="100000"/>
                                    </p:animScale>
                                    <p:animScale>
                                      <p:cBhvr>
                                        <p:cTn id="35" dur="26">
                                          <p:stCondLst>
                                            <p:cond delay="1808"/>
                                          </p:stCondLst>
                                        </p:cTn>
                                        <p:tgtEl>
                                          <p:spTgt spid="57346"/>
                                        </p:tgtEl>
                                      </p:cBhvr>
                                      <p:to x="100000" y="95000"/>
                                    </p:animScale>
                                    <p:animScale>
                                      <p:cBhvr>
                                        <p:cTn id="36" dur="166" decel="50000">
                                          <p:stCondLst>
                                            <p:cond delay="1834"/>
                                          </p:stCondLst>
                                        </p:cTn>
                                        <p:tgtEl>
                                          <p:spTgt spid="5734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57348"/>
                                        </p:tgtEl>
                                        <p:attrNameLst>
                                          <p:attrName>style.visibility</p:attrName>
                                        </p:attrNameLst>
                                      </p:cBhvr>
                                      <p:to>
                                        <p:strVal val="visible"/>
                                      </p:to>
                                    </p:set>
                                    <p:anim calcmode="lin" valueType="num">
                                      <p:cBhvr>
                                        <p:cTn id="41" dur="500" fill="hold"/>
                                        <p:tgtEl>
                                          <p:spTgt spid="57348"/>
                                        </p:tgtEl>
                                        <p:attrNameLst>
                                          <p:attrName>ppt_w</p:attrName>
                                        </p:attrNameLst>
                                      </p:cBhvr>
                                      <p:tavLst>
                                        <p:tav tm="0">
                                          <p:val>
                                            <p:strVal val="#ppt_w*0.05"/>
                                          </p:val>
                                        </p:tav>
                                        <p:tav tm="100000">
                                          <p:val>
                                            <p:strVal val="#ppt_w"/>
                                          </p:val>
                                        </p:tav>
                                      </p:tavLst>
                                    </p:anim>
                                    <p:anim calcmode="lin" valueType="num">
                                      <p:cBhvr>
                                        <p:cTn id="42" dur="500" fill="hold"/>
                                        <p:tgtEl>
                                          <p:spTgt spid="57348"/>
                                        </p:tgtEl>
                                        <p:attrNameLst>
                                          <p:attrName>ppt_h</p:attrName>
                                        </p:attrNameLst>
                                      </p:cBhvr>
                                      <p:tavLst>
                                        <p:tav tm="0">
                                          <p:val>
                                            <p:strVal val="#ppt_h"/>
                                          </p:val>
                                        </p:tav>
                                        <p:tav tm="100000">
                                          <p:val>
                                            <p:strVal val="#ppt_h"/>
                                          </p:val>
                                        </p:tav>
                                      </p:tavLst>
                                    </p:anim>
                                    <p:anim calcmode="lin" valueType="num">
                                      <p:cBhvr>
                                        <p:cTn id="43" dur="500" fill="hold"/>
                                        <p:tgtEl>
                                          <p:spTgt spid="57348"/>
                                        </p:tgtEl>
                                        <p:attrNameLst>
                                          <p:attrName>ppt_x</p:attrName>
                                        </p:attrNameLst>
                                      </p:cBhvr>
                                      <p:tavLst>
                                        <p:tav tm="0">
                                          <p:val>
                                            <p:strVal val="#ppt_x-.2"/>
                                          </p:val>
                                        </p:tav>
                                        <p:tav tm="100000">
                                          <p:val>
                                            <p:strVal val="#ppt_x"/>
                                          </p:val>
                                        </p:tav>
                                      </p:tavLst>
                                    </p:anim>
                                    <p:anim calcmode="lin" valueType="num">
                                      <p:cBhvr>
                                        <p:cTn id="44" dur="500" fill="hold"/>
                                        <p:tgtEl>
                                          <p:spTgt spid="57348"/>
                                        </p:tgtEl>
                                        <p:attrNameLst>
                                          <p:attrName>ppt_y</p:attrName>
                                        </p:attrNameLst>
                                      </p:cBhvr>
                                      <p:tavLst>
                                        <p:tav tm="0">
                                          <p:val>
                                            <p:strVal val="#ppt_y"/>
                                          </p:val>
                                        </p:tav>
                                        <p:tav tm="100000">
                                          <p:val>
                                            <p:strVal val="#ppt_y"/>
                                          </p:val>
                                        </p:tav>
                                      </p:tavLst>
                                    </p:anim>
                                    <p:animEffect transition="in" filter="fade">
                                      <p:cBhvr>
                                        <p:cTn id="45" dur="500"/>
                                        <p:tgtEl>
                                          <p:spTgt spid="57348"/>
                                        </p:tgtEl>
                                      </p:cBhvr>
                                    </p:animEffect>
                                  </p:childTnLst>
                                </p:cTn>
                              </p:par>
                              <p:par>
                                <p:cTn id="46" presetID="54" presetClass="entr" presetSubtype="0" accel="10000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strVal val="#ppt_w*0.05"/>
                                          </p:val>
                                        </p:tav>
                                        <p:tav tm="100000">
                                          <p:val>
                                            <p:strVal val="#ppt_w"/>
                                          </p:val>
                                        </p:tav>
                                      </p:tavLst>
                                    </p:anim>
                                    <p:anim calcmode="lin" valueType="num">
                                      <p:cBhvr>
                                        <p:cTn id="49" dur="500" fill="hold"/>
                                        <p:tgtEl>
                                          <p:spTgt spid="6"/>
                                        </p:tgtEl>
                                        <p:attrNameLst>
                                          <p:attrName>ppt_h</p:attrName>
                                        </p:attrNameLst>
                                      </p:cBhvr>
                                      <p:tavLst>
                                        <p:tav tm="0">
                                          <p:val>
                                            <p:strVal val="#ppt_h"/>
                                          </p:val>
                                        </p:tav>
                                        <p:tav tm="100000">
                                          <p:val>
                                            <p:strVal val="#ppt_h"/>
                                          </p:val>
                                        </p:tav>
                                      </p:tavLst>
                                    </p:anim>
                                    <p:anim calcmode="lin" valueType="num">
                                      <p:cBhvr>
                                        <p:cTn id="50" dur="500" fill="hold"/>
                                        <p:tgtEl>
                                          <p:spTgt spid="6"/>
                                        </p:tgtEl>
                                        <p:attrNameLst>
                                          <p:attrName>ppt_x</p:attrName>
                                        </p:attrNameLst>
                                      </p:cBhvr>
                                      <p:tavLst>
                                        <p:tav tm="0">
                                          <p:val>
                                            <p:strVal val="#ppt_x-.2"/>
                                          </p:val>
                                        </p:tav>
                                        <p:tav tm="100000">
                                          <p:val>
                                            <p:strVal val="#ppt_x"/>
                                          </p:val>
                                        </p:tav>
                                      </p:tavLst>
                                    </p:anim>
                                    <p:anim calcmode="lin" valueType="num">
                                      <p:cBhvr>
                                        <p:cTn id="51" dur="500" fill="hold"/>
                                        <p:tgtEl>
                                          <p:spTgt spid="6"/>
                                        </p:tgtEl>
                                        <p:attrNameLst>
                                          <p:attrName>ppt_y</p:attrName>
                                        </p:attrNameLst>
                                      </p:cBhvr>
                                      <p:tavLst>
                                        <p:tav tm="0">
                                          <p:val>
                                            <p:strVal val="#ppt_y"/>
                                          </p:val>
                                        </p:tav>
                                        <p:tav tm="100000">
                                          <p:val>
                                            <p:strVal val="#ppt_y"/>
                                          </p:val>
                                        </p:tav>
                                      </p:tavLst>
                                    </p:anim>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diamond(in)">
                                      <p:cBhvr>
                                        <p:cTn id="57" dur="2000"/>
                                        <p:tgtEl>
                                          <p:spTgt spid="7"/>
                                        </p:tgtEl>
                                      </p:cBhvr>
                                    </p:animEffect>
                                  </p:childTnLst>
                                </p:cTn>
                              </p:par>
                              <p:par>
                                <p:cTn id="58" presetID="8" presetClass="entr" presetSubtype="16" fill="hold" nodeType="withEffect">
                                  <p:stCondLst>
                                    <p:cond delay="0"/>
                                  </p:stCondLst>
                                  <p:childTnLst>
                                    <p:set>
                                      <p:cBhvr>
                                        <p:cTn id="59" dur="1" fill="hold">
                                          <p:stCondLst>
                                            <p:cond delay="0"/>
                                          </p:stCondLst>
                                        </p:cTn>
                                        <p:tgtEl>
                                          <p:spTgt spid="57350"/>
                                        </p:tgtEl>
                                        <p:attrNameLst>
                                          <p:attrName>style.visibility</p:attrName>
                                        </p:attrNameLst>
                                      </p:cBhvr>
                                      <p:to>
                                        <p:strVal val="visible"/>
                                      </p:to>
                                    </p:set>
                                    <p:animEffect transition="in" filter="diamond(in)">
                                      <p:cBhvr>
                                        <p:cTn id="60" dur="2000"/>
                                        <p:tgtEl>
                                          <p:spTgt spid="5735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57352"/>
                                        </p:tgtEl>
                                        <p:attrNameLst>
                                          <p:attrName>style.visibility</p:attrName>
                                        </p:attrNameLst>
                                      </p:cBhvr>
                                      <p:to>
                                        <p:strVal val="visible"/>
                                      </p:to>
                                    </p:set>
                                    <p:animEffect transition="in" filter="wipe(down)">
                                      <p:cBhvr>
                                        <p:cTn id="65" dur="500"/>
                                        <p:tgtEl>
                                          <p:spTgt spid="5735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6" grpId="0"/>
      <p:bldP spid="7"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TotalTime>
  <Words>3874</Words>
  <Application>Microsoft Office PowerPoint</Application>
  <PresentationFormat>On-screen Show (4:3)</PresentationFormat>
  <Paragraphs>218</Paragraphs>
  <Slides>39</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Comic Sans MS</vt:lpstr>
      <vt:lpstr>EraserDust</vt:lpstr>
      <vt:lpstr>Office Theme</vt:lpstr>
      <vt:lpstr>Class 4:      Solomon builds God’s house</vt:lpstr>
      <vt:lpstr>Genesis 50:19-21</vt:lpstr>
      <vt:lpstr>Encourage each other to move forward &amp; get involved!</vt:lpstr>
      <vt:lpstr>Psalm 51</vt:lpstr>
      <vt:lpstr>Psalm 51</vt:lpstr>
      <vt:lpstr>David prepared for the future of God’s ecclesia…</vt:lpstr>
      <vt:lpstr>David did what he could to help the next generation</vt:lpstr>
      <vt:lpstr>1 Chronicles 28:8</vt:lpstr>
      <vt:lpstr>What are we doing to help out the next generation?</vt:lpstr>
      <vt:lpstr>Class 4:      Solomon builds God’s house</vt:lpstr>
      <vt:lpstr>Marriage to Pharoah’s Daughter (1 Kings 3)</vt:lpstr>
      <vt:lpstr>Psalm 45:6, 10, 16</vt:lpstr>
      <vt:lpstr>Marriage to Pharoah’s Daughter (1 Kings 3)</vt:lpstr>
      <vt:lpstr>1 Kings 3:6-9</vt:lpstr>
      <vt:lpstr>1 Kings 3:10-14</vt:lpstr>
      <vt:lpstr>In Solomon’s 4th year as king              He sets out to build God’s House</vt:lpstr>
      <vt:lpstr>1 Kings 6</vt:lpstr>
      <vt:lpstr>Acts 7:48-50</vt:lpstr>
      <vt:lpstr>God didn’t need a house, but it could help with His intentions to dwell in His children</vt:lpstr>
      <vt:lpstr>God moved His dwelling place</vt:lpstr>
      <vt:lpstr>Journeys of the Ark &amp; Tabernacle </vt:lpstr>
      <vt:lpstr>David wanted to build God a House</vt:lpstr>
      <vt:lpstr>Be careful about trusting too much on rituals and buildings!</vt:lpstr>
      <vt:lpstr>The longer a community exists….</vt:lpstr>
      <vt:lpstr>Zechariah 7:1-7</vt:lpstr>
      <vt:lpstr>1 Kings 7</vt:lpstr>
      <vt:lpstr>1 Kings 6:7</vt:lpstr>
      <vt:lpstr>1 Peter 2:4-6</vt:lpstr>
      <vt:lpstr>1 Kings 9:1-9</vt:lpstr>
      <vt:lpstr>1 Kings 9:1-9</vt:lpstr>
      <vt:lpstr>Solomon’s great Royal Kingdom</vt:lpstr>
      <vt:lpstr>Solomon was a busy man!</vt:lpstr>
      <vt:lpstr>Solomon’s building projects cost him in the end</vt:lpstr>
      <vt:lpstr>Solomon thought the end product was more important than the people being developed!</vt:lpstr>
      <vt:lpstr>Many Political marriages cost him in the end  (1Kg 11)</vt:lpstr>
      <vt:lpstr>Lessons from Today </vt:lpstr>
      <vt:lpstr>Let’s go home &amp; practice living in God’s family now!</vt:lpstr>
      <vt:lpstr>1 Cor 10:11-12</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79</cp:revision>
  <dcterms:created xsi:type="dcterms:W3CDTF">2010-08-16T17:29:37Z</dcterms:created>
  <dcterms:modified xsi:type="dcterms:W3CDTF">2013-05-08T22:52:15Z</dcterms:modified>
</cp:coreProperties>
</file>