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320" r:id="rId2"/>
    <p:sldId id="281" r:id="rId3"/>
    <p:sldId id="282" r:id="rId4"/>
    <p:sldId id="418" r:id="rId5"/>
    <p:sldId id="419" r:id="rId6"/>
    <p:sldId id="349" r:id="rId7"/>
    <p:sldId id="411" r:id="rId8"/>
    <p:sldId id="352" r:id="rId9"/>
    <p:sldId id="353" r:id="rId10"/>
    <p:sldId id="354" r:id="rId11"/>
    <p:sldId id="355" r:id="rId12"/>
    <p:sldId id="358" r:id="rId13"/>
    <p:sldId id="364" r:id="rId14"/>
    <p:sldId id="365" r:id="rId15"/>
    <p:sldId id="366" r:id="rId16"/>
    <p:sldId id="368" r:id="rId17"/>
    <p:sldId id="371" r:id="rId18"/>
    <p:sldId id="374" r:id="rId19"/>
    <p:sldId id="375" r:id="rId20"/>
    <p:sldId id="377" r:id="rId21"/>
    <p:sldId id="380" r:id="rId22"/>
    <p:sldId id="381" r:id="rId23"/>
    <p:sldId id="386" r:id="rId24"/>
    <p:sldId id="387" r:id="rId25"/>
    <p:sldId id="390" r:id="rId26"/>
    <p:sldId id="394" r:id="rId27"/>
    <p:sldId id="395" r:id="rId28"/>
    <p:sldId id="398" r:id="rId29"/>
    <p:sldId id="400" r:id="rId30"/>
    <p:sldId id="401" r:id="rId31"/>
    <p:sldId id="402" r:id="rId32"/>
    <p:sldId id="403" r:id="rId33"/>
    <p:sldId id="406" r:id="rId34"/>
    <p:sldId id="409" r:id="rId35"/>
    <p:sldId id="415" r:id="rId36"/>
    <p:sldId id="412" r:id="rId37"/>
    <p:sldId id="413" r:id="rId38"/>
    <p:sldId id="416" r:id="rId39"/>
    <p:sldId id="414" r:id="rId40"/>
    <p:sldId id="360" r:id="rId41"/>
    <p:sldId id="417" r:id="rId42"/>
    <p:sldId id="361"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7" d="100"/>
          <a:sy n="67" d="100"/>
        </p:scale>
        <p:origin x="1392" y="6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48C481-C12E-4E5E-8C97-17372D1217D9}" type="datetimeFigureOut">
              <a:rPr lang="en-US" smtClean="0"/>
              <a:pPr/>
              <a:t>5/8/2013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55166E-042E-477A-8CA1-B8E10594A22A}" type="slidenum">
              <a:rPr lang="en-US" smtClean="0"/>
              <a:pPr/>
              <a:t>‹#›</a:t>
            </a:fld>
            <a:endParaRPr lang="en-US"/>
          </a:p>
        </p:txBody>
      </p:sp>
    </p:spTree>
    <p:extLst>
      <p:ext uri="{BB962C8B-B14F-4D97-AF65-F5344CB8AC3E}">
        <p14:creationId xmlns:p14="http://schemas.microsoft.com/office/powerpoint/2010/main" val="38448407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1</a:t>
            </a:fld>
            <a:endParaRPr lang="en-US"/>
          </a:p>
        </p:txBody>
      </p:sp>
    </p:spTree>
    <p:extLst>
      <p:ext uri="{BB962C8B-B14F-4D97-AF65-F5344CB8AC3E}">
        <p14:creationId xmlns:p14="http://schemas.microsoft.com/office/powerpoint/2010/main" val="1182149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10</a:t>
            </a:fld>
            <a:endParaRPr lang="en-US"/>
          </a:p>
        </p:txBody>
      </p:sp>
    </p:spTree>
    <p:extLst>
      <p:ext uri="{BB962C8B-B14F-4D97-AF65-F5344CB8AC3E}">
        <p14:creationId xmlns:p14="http://schemas.microsoft.com/office/powerpoint/2010/main" val="40456477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11</a:t>
            </a:fld>
            <a:endParaRPr lang="en-US"/>
          </a:p>
        </p:txBody>
      </p:sp>
    </p:spTree>
    <p:extLst>
      <p:ext uri="{BB962C8B-B14F-4D97-AF65-F5344CB8AC3E}">
        <p14:creationId xmlns:p14="http://schemas.microsoft.com/office/powerpoint/2010/main" val="14050331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13</a:t>
            </a:fld>
            <a:endParaRPr lang="en-US"/>
          </a:p>
        </p:txBody>
      </p:sp>
    </p:spTree>
    <p:extLst>
      <p:ext uri="{BB962C8B-B14F-4D97-AF65-F5344CB8AC3E}">
        <p14:creationId xmlns:p14="http://schemas.microsoft.com/office/powerpoint/2010/main" val="1165529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14</a:t>
            </a:fld>
            <a:endParaRPr lang="en-US"/>
          </a:p>
        </p:txBody>
      </p:sp>
    </p:spTree>
    <p:extLst>
      <p:ext uri="{BB962C8B-B14F-4D97-AF65-F5344CB8AC3E}">
        <p14:creationId xmlns:p14="http://schemas.microsoft.com/office/powerpoint/2010/main" val="32698824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15</a:t>
            </a:fld>
            <a:endParaRPr lang="en-US"/>
          </a:p>
        </p:txBody>
      </p:sp>
    </p:spTree>
    <p:extLst>
      <p:ext uri="{BB962C8B-B14F-4D97-AF65-F5344CB8AC3E}">
        <p14:creationId xmlns:p14="http://schemas.microsoft.com/office/powerpoint/2010/main" val="5648534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16</a:t>
            </a:fld>
            <a:endParaRPr lang="en-US"/>
          </a:p>
        </p:txBody>
      </p:sp>
    </p:spTree>
    <p:extLst>
      <p:ext uri="{BB962C8B-B14F-4D97-AF65-F5344CB8AC3E}">
        <p14:creationId xmlns:p14="http://schemas.microsoft.com/office/powerpoint/2010/main" val="17004501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17</a:t>
            </a:fld>
            <a:endParaRPr lang="en-US"/>
          </a:p>
        </p:txBody>
      </p:sp>
    </p:spTree>
    <p:extLst>
      <p:ext uri="{BB962C8B-B14F-4D97-AF65-F5344CB8AC3E}">
        <p14:creationId xmlns:p14="http://schemas.microsoft.com/office/powerpoint/2010/main" val="12879674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18</a:t>
            </a:fld>
            <a:endParaRPr lang="en-US"/>
          </a:p>
        </p:txBody>
      </p:sp>
    </p:spTree>
    <p:extLst>
      <p:ext uri="{BB962C8B-B14F-4D97-AF65-F5344CB8AC3E}">
        <p14:creationId xmlns:p14="http://schemas.microsoft.com/office/powerpoint/2010/main" val="27068230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19</a:t>
            </a:fld>
            <a:endParaRPr lang="en-US"/>
          </a:p>
        </p:txBody>
      </p:sp>
    </p:spTree>
    <p:extLst>
      <p:ext uri="{BB962C8B-B14F-4D97-AF65-F5344CB8AC3E}">
        <p14:creationId xmlns:p14="http://schemas.microsoft.com/office/powerpoint/2010/main" val="23500231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20</a:t>
            </a:fld>
            <a:endParaRPr lang="en-US"/>
          </a:p>
        </p:txBody>
      </p:sp>
    </p:spTree>
    <p:extLst>
      <p:ext uri="{BB962C8B-B14F-4D97-AF65-F5344CB8AC3E}">
        <p14:creationId xmlns:p14="http://schemas.microsoft.com/office/powerpoint/2010/main" val="1118378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a:t>
            </a:fld>
            <a:endParaRPr lang="en-US"/>
          </a:p>
        </p:txBody>
      </p:sp>
    </p:spTree>
    <p:extLst>
      <p:ext uri="{BB962C8B-B14F-4D97-AF65-F5344CB8AC3E}">
        <p14:creationId xmlns:p14="http://schemas.microsoft.com/office/powerpoint/2010/main" val="35238971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21</a:t>
            </a:fld>
            <a:endParaRPr lang="en-US"/>
          </a:p>
        </p:txBody>
      </p:sp>
    </p:spTree>
    <p:extLst>
      <p:ext uri="{BB962C8B-B14F-4D97-AF65-F5344CB8AC3E}">
        <p14:creationId xmlns:p14="http://schemas.microsoft.com/office/powerpoint/2010/main" val="28723592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22</a:t>
            </a:fld>
            <a:endParaRPr lang="en-US"/>
          </a:p>
        </p:txBody>
      </p:sp>
    </p:spTree>
    <p:extLst>
      <p:ext uri="{BB962C8B-B14F-4D97-AF65-F5344CB8AC3E}">
        <p14:creationId xmlns:p14="http://schemas.microsoft.com/office/powerpoint/2010/main" val="22349945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23</a:t>
            </a:fld>
            <a:endParaRPr lang="en-US"/>
          </a:p>
        </p:txBody>
      </p:sp>
    </p:spTree>
    <p:extLst>
      <p:ext uri="{BB962C8B-B14F-4D97-AF65-F5344CB8AC3E}">
        <p14:creationId xmlns:p14="http://schemas.microsoft.com/office/powerpoint/2010/main" val="1551498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24</a:t>
            </a:fld>
            <a:endParaRPr lang="en-US"/>
          </a:p>
        </p:txBody>
      </p:sp>
    </p:spTree>
    <p:extLst>
      <p:ext uri="{BB962C8B-B14F-4D97-AF65-F5344CB8AC3E}">
        <p14:creationId xmlns:p14="http://schemas.microsoft.com/office/powerpoint/2010/main" val="40173863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25</a:t>
            </a:fld>
            <a:endParaRPr lang="en-US"/>
          </a:p>
        </p:txBody>
      </p:sp>
    </p:spTree>
    <p:extLst>
      <p:ext uri="{BB962C8B-B14F-4D97-AF65-F5344CB8AC3E}">
        <p14:creationId xmlns:p14="http://schemas.microsoft.com/office/powerpoint/2010/main" val="65717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26</a:t>
            </a:fld>
            <a:endParaRPr lang="en-US"/>
          </a:p>
        </p:txBody>
      </p:sp>
    </p:spTree>
    <p:extLst>
      <p:ext uri="{BB962C8B-B14F-4D97-AF65-F5344CB8AC3E}">
        <p14:creationId xmlns:p14="http://schemas.microsoft.com/office/powerpoint/2010/main" val="390189704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27</a:t>
            </a:fld>
            <a:endParaRPr lang="en-US"/>
          </a:p>
        </p:txBody>
      </p:sp>
    </p:spTree>
    <p:extLst>
      <p:ext uri="{BB962C8B-B14F-4D97-AF65-F5344CB8AC3E}">
        <p14:creationId xmlns:p14="http://schemas.microsoft.com/office/powerpoint/2010/main" val="22565501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28</a:t>
            </a:fld>
            <a:endParaRPr lang="en-US"/>
          </a:p>
        </p:txBody>
      </p:sp>
    </p:spTree>
    <p:extLst>
      <p:ext uri="{BB962C8B-B14F-4D97-AF65-F5344CB8AC3E}">
        <p14:creationId xmlns:p14="http://schemas.microsoft.com/office/powerpoint/2010/main" val="37003368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29</a:t>
            </a:fld>
            <a:endParaRPr lang="en-US"/>
          </a:p>
        </p:txBody>
      </p:sp>
    </p:spTree>
    <p:extLst>
      <p:ext uri="{BB962C8B-B14F-4D97-AF65-F5344CB8AC3E}">
        <p14:creationId xmlns:p14="http://schemas.microsoft.com/office/powerpoint/2010/main" val="6151401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155166E-042E-477A-8CA1-B8E10594A22A}" type="slidenum">
              <a:rPr lang="en-US" smtClean="0"/>
              <a:pPr/>
              <a:t>30</a:t>
            </a:fld>
            <a:endParaRPr lang="en-US"/>
          </a:p>
        </p:txBody>
      </p:sp>
    </p:spTree>
    <p:extLst>
      <p:ext uri="{BB962C8B-B14F-4D97-AF65-F5344CB8AC3E}">
        <p14:creationId xmlns:p14="http://schemas.microsoft.com/office/powerpoint/2010/main" val="31432098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a:t>
            </a:fld>
            <a:endParaRPr lang="en-US"/>
          </a:p>
        </p:txBody>
      </p:sp>
    </p:spTree>
    <p:extLst>
      <p:ext uri="{BB962C8B-B14F-4D97-AF65-F5344CB8AC3E}">
        <p14:creationId xmlns:p14="http://schemas.microsoft.com/office/powerpoint/2010/main" val="14478357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31</a:t>
            </a:fld>
            <a:endParaRPr lang="en-US"/>
          </a:p>
        </p:txBody>
      </p:sp>
    </p:spTree>
    <p:extLst>
      <p:ext uri="{BB962C8B-B14F-4D97-AF65-F5344CB8AC3E}">
        <p14:creationId xmlns:p14="http://schemas.microsoft.com/office/powerpoint/2010/main" val="33913750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32</a:t>
            </a:fld>
            <a:endParaRPr lang="en-US"/>
          </a:p>
        </p:txBody>
      </p:sp>
    </p:spTree>
    <p:extLst>
      <p:ext uri="{BB962C8B-B14F-4D97-AF65-F5344CB8AC3E}">
        <p14:creationId xmlns:p14="http://schemas.microsoft.com/office/powerpoint/2010/main" val="303686723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33</a:t>
            </a:fld>
            <a:endParaRPr lang="en-US"/>
          </a:p>
        </p:txBody>
      </p:sp>
    </p:spTree>
    <p:extLst>
      <p:ext uri="{BB962C8B-B14F-4D97-AF65-F5344CB8AC3E}">
        <p14:creationId xmlns:p14="http://schemas.microsoft.com/office/powerpoint/2010/main" val="24713511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34</a:t>
            </a:fld>
            <a:endParaRPr lang="en-US"/>
          </a:p>
        </p:txBody>
      </p:sp>
    </p:spTree>
    <p:extLst>
      <p:ext uri="{BB962C8B-B14F-4D97-AF65-F5344CB8AC3E}">
        <p14:creationId xmlns:p14="http://schemas.microsoft.com/office/powerpoint/2010/main" val="293170338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35</a:t>
            </a:fld>
            <a:endParaRPr lang="en-US"/>
          </a:p>
        </p:txBody>
      </p:sp>
    </p:spTree>
    <p:extLst>
      <p:ext uri="{BB962C8B-B14F-4D97-AF65-F5344CB8AC3E}">
        <p14:creationId xmlns:p14="http://schemas.microsoft.com/office/powerpoint/2010/main" val="9104867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36</a:t>
            </a:fld>
            <a:endParaRPr lang="en-US"/>
          </a:p>
        </p:txBody>
      </p:sp>
    </p:spTree>
    <p:extLst>
      <p:ext uri="{BB962C8B-B14F-4D97-AF65-F5344CB8AC3E}">
        <p14:creationId xmlns:p14="http://schemas.microsoft.com/office/powerpoint/2010/main" val="31761355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37</a:t>
            </a:fld>
            <a:endParaRPr lang="en-US" dirty="0"/>
          </a:p>
        </p:txBody>
      </p:sp>
    </p:spTree>
    <p:extLst>
      <p:ext uri="{BB962C8B-B14F-4D97-AF65-F5344CB8AC3E}">
        <p14:creationId xmlns:p14="http://schemas.microsoft.com/office/powerpoint/2010/main" val="283174221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38</a:t>
            </a:fld>
            <a:endParaRPr lang="en-US"/>
          </a:p>
        </p:txBody>
      </p:sp>
    </p:spTree>
    <p:extLst>
      <p:ext uri="{BB962C8B-B14F-4D97-AF65-F5344CB8AC3E}">
        <p14:creationId xmlns:p14="http://schemas.microsoft.com/office/powerpoint/2010/main" val="316182068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39</a:t>
            </a:fld>
            <a:endParaRPr lang="en-US"/>
          </a:p>
        </p:txBody>
      </p:sp>
    </p:spTree>
    <p:extLst>
      <p:ext uri="{BB962C8B-B14F-4D97-AF65-F5344CB8AC3E}">
        <p14:creationId xmlns:p14="http://schemas.microsoft.com/office/powerpoint/2010/main" val="156265624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p:spPr>
      </p:sp>
      <p:sp>
        <p:nvSpPr>
          <p:cNvPr id="276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76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D123481-AB31-44D1-A232-68ECA5977535}" type="slidenum">
              <a:rPr lang="en-US"/>
              <a:pPr/>
              <a:t>41</a:t>
            </a:fld>
            <a:endParaRPr lang="en-US"/>
          </a:p>
        </p:txBody>
      </p:sp>
    </p:spTree>
    <p:extLst>
      <p:ext uri="{BB962C8B-B14F-4D97-AF65-F5344CB8AC3E}">
        <p14:creationId xmlns:p14="http://schemas.microsoft.com/office/powerpoint/2010/main" val="39442925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4</a:t>
            </a:fld>
            <a:endParaRPr lang="en-US"/>
          </a:p>
        </p:txBody>
      </p:sp>
    </p:spTree>
    <p:extLst>
      <p:ext uri="{BB962C8B-B14F-4D97-AF65-F5344CB8AC3E}">
        <p14:creationId xmlns:p14="http://schemas.microsoft.com/office/powerpoint/2010/main" val="3483486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5</a:t>
            </a:fld>
            <a:endParaRPr lang="en-US"/>
          </a:p>
        </p:txBody>
      </p:sp>
    </p:spTree>
    <p:extLst>
      <p:ext uri="{BB962C8B-B14F-4D97-AF65-F5344CB8AC3E}">
        <p14:creationId xmlns:p14="http://schemas.microsoft.com/office/powerpoint/2010/main" val="18834748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6</a:t>
            </a:fld>
            <a:endParaRPr lang="en-US"/>
          </a:p>
        </p:txBody>
      </p:sp>
    </p:spTree>
    <p:extLst>
      <p:ext uri="{BB962C8B-B14F-4D97-AF65-F5344CB8AC3E}">
        <p14:creationId xmlns:p14="http://schemas.microsoft.com/office/powerpoint/2010/main" val="29813439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7</a:t>
            </a:fld>
            <a:endParaRPr lang="en-US"/>
          </a:p>
        </p:txBody>
      </p:sp>
    </p:spTree>
    <p:extLst>
      <p:ext uri="{BB962C8B-B14F-4D97-AF65-F5344CB8AC3E}">
        <p14:creationId xmlns:p14="http://schemas.microsoft.com/office/powerpoint/2010/main" val="31915513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8</a:t>
            </a:fld>
            <a:endParaRPr lang="en-US"/>
          </a:p>
        </p:txBody>
      </p:sp>
    </p:spTree>
    <p:extLst>
      <p:ext uri="{BB962C8B-B14F-4D97-AF65-F5344CB8AC3E}">
        <p14:creationId xmlns:p14="http://schemas.microsoft.com/office/powerpoint/2010/main" val="11836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p:spPr>
      </p:sp>
      <p:sp>
        <p:nvSpPr>
          <p:cNvPr id="296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97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425D3CD-5C4D-4607-9E54-2C011BA8D6ED}" type="slidenum">
              <a:rPr lang="en-US"/>
              <a:pPr/>
              <a:t>9</a:t>
            </a:fld>
            <a:endParaRPr lang="en-US"/>
          </a:p>
        </p:txBody>
      </p:sp>
    </p:spTree>
    <p:extLst>
      <p:ext uri="{BB962C8B-B14F-4D97-AF65-F5344CB8AC3E}">
        <p14:creationId xmlns:p14="http://schemas.microsoft.com/office/powerpoint/2010/main" val="16706667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8AB5A5-581C-4AC5-9A7A-7B9A2E6D0C32}" type="datetimeFigureOut">
              <a:rPr lang="en-US" smtClean="0"/>
              <a:pPr/>
              <a:t>5/8/2013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8AB5A5-581C-4AC5-9A7A-7B9A2E6D0C32}" type="datetimeFigureOut">
              <a:rPr lang="en-US" smtClean="0"/>
              <a:pPr/>
              <a:t>5/8/2013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8AB5A5-581C-4AC5-9A7A-7B9A2E6D0C32}" type="datetimeFigureOut">
              <a:rPr lang="en-US" smtClean="0"/>
              <a:pPr/>
              <a:t>5/8/2013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8AB5A5-581C-4AC5-9A7A-7B9A2E6D0C32}" type="datetimeFigureOut">
              <a:rPr lang="en-US" smtClean="0"/>
              <a:pPr/>
              <a:t>5/8/2013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8AB5A5-581C-4AC5-9A7A-7B9A2E6D0C32}" type="datetimeFigureOut">
              <a:rPr lang="en-US" smtClean="0"/>
              <a:pPr/>
              <a:t>5/8/2013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2EB903-DFBC-4CD7-8174-F2FDDEBEDDA2}"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8AB5A5-581C-4AC5-9A7A-7B9A2E6D0C32}" type="datetimeFigureOut">
              <a:rPr lang="en-US" smtClean="0"/>
              <a:pPr/>
              <a:t>5/8/2013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2EB903-DFBC-4CD7-8174-F2FDDEBEDDA2}"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7.pn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2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54.jpeg"/></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57.jpeg"/><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60.jpeg"/><Relationship Id="rId4" Type="http://schemas.openxmlformats.org/officeDocument/2006/relationships/image" Target="../media/image59.jpeg"/></Relationships>
</file>

<file path=ppt/slides/_rels/slide24.xml.rels><?xml version="1.0" encoding="UTF-8" standalone="yes"?>
<Relationships xmlns="http://schemas.openxmlformats.org/package/2006/relationships"><Relationship Id="rId3" Type="http://schemas.openxmlformats.org/officeDocument/2006/relationships/image" Target="../media/image61.jpeg"/><Relationship Id="rId7" Type="http://schemas.openxmlformats.org/officeDocument/2006/relationships/image" Target="../media/image65.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64.jpeg"/><Relationship Id="rId5" Type="http://schemas.openxmlformats.org/officeDocument/2006/relationships/image" Target="../media/image63.jpeg"/><Relationship Id="rId4" Type="http://schemas.openxmlformats.org/officeDocument/2006/relationships/image" Target="../media/image62.jpeg"/></Relationships>
</file>

<file path=ppt/slides/_rels/slide25.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69.png"/><Relationship Id="rId5" Type="http://schemas.openxmlformats.org/officeDocument/2006/relationships/image" Target="../media/image68.jpeg"/><Relationship Id="rId4" Type="http://schemas.openxmlformats.org/officeDocument/2006/relationships/image" Target="../media/image67.jpeg"/></Relationships>
</file>

<file path=ppt/slides/_rels/slide26.xml.rels><?xml version="1.0" encoding="UTF-8" standalone="yes"?>
<Relationships xmlns="http://schemas.openxmlformats.org/package/2006/relationships"><Relationship Id="rId8" Type="http://schemas.openxmlformats.org/officeDocument/2006/relationships/image" Target="../media/image75.jpeg"/><Relationship Id="rId3" Type="http://schemas.openxmlformats.org/officeDocument/2006/relationships/image" Target="../media/image70.jpeg"/><Relationship Id="rId7" Type="http://schemas.openxmlformats.org/officeDocument/2006/relationships/image" Target="../media/image74.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73.jpeg"/><Relationship Id="rId5" Type="http://schemas.openxmlformats.org/officeDocument/2006/relationships/image" Target="../media/image72.jpeg"/><Relationship Id="rId4" Type="http://schemas.openxmlformats.org/officeDocument/2006/relationships/image" Target="../media/image71.jpeg"/></Relationships>
</file>

<file path=ppt/slides/_rels/slide27.xml.rels><?xml version="1.0" encoding="UTF-8" standalone="yes"?>
<Relationships xmlns="http://schemas.openxmlformats.org/package/2006/relationships"><Relationship Id="rId8" Type="http://schemas.openxmlformats.org/officeDocument/2006/relationships/image" Target="../media/image81.jpeg"/><Relationship Id="rId3" Type="http://schemas.openxmlformats.org/officeDocument/2006/relationships/image" Target="../media/image76.jpeg"/><Relationship Id="rId7" Type="http://schemas.openxmlformats.org/officeDocument/2006/relationships/image" Target="../media/image80.jpeg"/><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image" Target="../media/image79.jpeg"/><Relationship Id="rId5" Type="http://schemas.openxmlformats.org/officeDocument/2006/relationships/image" Target="../media/image78.jpeg"/><Relationship Id="rId4" Type="http://schemas.openxmlformats.org/officeDocument/2006/relationships/image" Target="../media/image77.jpeg"/></Relationships>
</file>

<file path=ppt/slides/_rels/slide28.xml.rels><?xml version="1.0" encoding="UTF-8" standalone="yes"?>
<Relationships xmlns="http://schemas.openxmlformats.org/package/2006/relationships"><Relationship Id="rId3" Type="http://schemas.openxmlformats.org/officeDocument/2006/relationships/image" Target="../media/image82.jpe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84.jpeg"/><Relationship Id="rId4" Type="http://schemas.openxmlformats.org/officeDocument/2006/relationships/image" Target="../media/image83.jpeg"/></Relationships>
</file>

<file path=ppt/slides/_rels/slide29.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image" Target="../media/image85.jpeg"/><Relationship Id="rId7" Type="http://schemas.openxmlformats.org/officeDocument/2006/relationships/image" Target="../media/image89.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88.png"/><Relationship Id="rId5" Type="http://schemas.openxmlformats.org/officeDocument/2006/relationships/image" Target="../media/image87.jpeg"/><Relationship Id="rId4" Type="http://schemas.openxmlformats.org/officeDocument/2006/relationships/image" Target="../media/image86.jpeg"/><Relationship Id="rId9" Type="http://schemas.openxmlformats.org/officeDocument/2006/relationships/image" Target="../media/image91.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93.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94.jpeg"/></Relationships>
</file>

<file path=ppt/slides/_rels/slide32.xml.rels><?xml version="1.0" encoding="UTF-8" standalone="yes"?>
<Relationships xmlns="http://schemas.openxmlformats.org/package/2006/relationships"><Relationship Id="rId3" Type="http://schemas.openxmlformats.org/officeDocument/2006/relationships/image" Target="../media/image95.jpe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97.jpeg"/><Relationship Id="rId4" Type="http://schemas.openxmlformats.org/officeDocument/2006/relationships/image" Target="../media/image96.gif"/></Relationships>
</file>

<file path=ppt/slides/_rels/slide33.xml.rels><?xml version="1.0" encoding="UTF-8" standalone="yes"?>
<Relationships xmlns="http://schemas.openxmlformats.org/package/2006/relationships"><Relationship Id="rId3" Type="http://schemas.openxmlformats.org/officeDocument/2006/relationships/image" Target="../media/image98.jpe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100.jpeg"/><Relationship Id="rId4" Type="http://schemas.openxmlformats.org/officeDocument/2006/relationships/image" Target="../media/image99.jpeg"/></Relationships>
</file>

<file path=ppt/slides/_rels/slide34.xml.rels><?xml version="1.0" encoding="UTF-8" standalone="yes"?>
<Relationships xmlns="http://schemas.openxmlformats.org/package/2006/relationships"><Relationship Id="rId3" Type="http://schemas.openxmlformats.org/officeDocument/2006/relationships/image" Target="../media/image10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02.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03.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7.xml"/><Relationship Id="rId1" Type="http://schemas.openxmlformats.org/officeDocument/2006/relationships/slideLayout" Target="../slideLayouts/slideLayout2.xml"/><Relationship Id="rId5" Type="http://schemas.openxmlformats.org/officeDocument/2006/relationships/image" Target="../media/image107.png"/><Relationship Id="rId4" Type="http://schemas.openxmlformats.org/officeDocument/2006/relationships/image" Target="../media/image106.jpeg"/></Relationships>
</file>

<file path=ppt/slides/_rels/slide39.xml.rels><?xml version="1.0" encoding="UTF-8" standalone="yes"?>
<Relationships xmlns="http://schemas.openxmlformats.org/package/2006/relationships"><Relationship Id="rId3" Type="http://schemas.openxmlformats.org/officeDocument/2006/relationships/image" Target="../media/image108.jpe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2" Type="http://schemas.openxmlformats.org/officeDocument/2006/relationships/image" Target="../media/image109.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10.jpeg"/><Relationship Id="rId2" Type="http://schemas.openxmlformats.org/officeDocument/2006/relationships/notesSlide" Target="../notesSlides/notesSlide39.xml"/><Relationship Id="rId1" Type="http://schemas.openxmlformats.org/officeDocument/2006/relationships/slideLayout" Target="../slideLayouts/slideLayout1.xml"/><Relationship Id="rId4" Type="http://schemas.openxmlformats.org/officeDocument/2006/relationships/image" Target="../media/image111.gi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image" Target="../media/image17.jpeg"/><Relationship Id="rId10" Type="http://schemas.openxmlformats.org/officeDocument/2006/relationships/image" Target="../media/image22.jpeg"/><Relationship Id="rId4" Type="http://schemas.openxmlformats.org/officeDocument/2006/relationships/image" Target="../media/image16.gif"/><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jpeg"/><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2362200" y="4419600"/>
            <a:ext cx="4267200" cy="2286000"/>
          </a:xfrm>
        </p:spPr>
        <p:txBody>
          <a:bodyPr>
            <a:normAutofit fontScale="90000"/>
          </a:bodyPr>
          <a:lstStyle/>
          <a:p>
            <a:pPr eaLnBrk="1" hangingPunct="1"/>
            <a:r>
              <a:rPr lang="en-US" sz="4000" b="1" dirty="0" smtClean="0">
                <a:solidFill>
                  <a:srgbClr val="7030A0"/>
                </a:solidFill>
                <a:latin typeface="Comic Sans MS" pitchFamily="66" charset="0"/>
              </a:rPr>
              <a:t>Class 5:      </a:t>
            </a:r>
            <a:r>
              <a:rPr lang="en-US" sz="4000" b="1" dirty="0" smtClean="0">
                <a:solidFill>
                  <a:srgbClr val="00B050"/>
                </a:solidFill>
                <a:latin typeface="Comic Sans MS" pitchFamily="66" charset="0"/>
              </a:rPr>
              <a:t>Solomon’s Disillusionment with life &amp; God</a:t>
            </a:r>
          </a:p>
        </p:txBody>
      </p:sp>
      <p:sp>
        <p:nvSpPr>
          <p:cNvPr id="2052" name="Rectangle 3"/>
          <p:cNvSpPr>
            <a:spLocks noGrp="1" noChangeArrowheads="1"/>
          </p:cNvSpPr>
          <p:nvPr>
            <p:ph type="subTitle" idx="1"/>
          </p:nvPr>
        </p:nvSpPr>
        <p:spPr>
          <a:xfrm>
            <a:off x="1676400" y="533400"/>
            <a:ext cx="5638800" cy="1600200"/>
          </a:xfrm>
        </p:spPr>
        <p:txBody>
          <a:bodyPr>
            <a:noAutofit/>
          </a:bodyPr>
          <a:lstStyle/>
          <a:p>
            <a:pPr eaLnBrk="1" hangingPunct="1"/>
            <a:r>
              <a:rPr lang="en-US" sz="4000" b="1" dirty="0" smtClean="0">
                <a:solidFill>
                  <a:srgbClr val="FF0000"/>
                </a:solidFill>
                <a:latin typeface="Comic Sans MS" pitchFamily="66" charset="0"/>
              </a:rPr>
              <a:t>David &amp; Solomon: Kings in Practice</a:t>
            </a:r>
          </a:p>
        </p:txBody>
      </p:sp>
      <p:pic>
        <p:nvPicPr>
          <p:cNvPr id="3" name="Picture 4"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789789" y="152400"/>
            <a:ext cx="2182761" cy="2438400"/>
          </a:xfrm>
          <a:prstGeom prst="rect">
            <a:avLst/>
          </a:prstGeom>
          <a:noFill/>
        </p:spPr>
      </p:pic>
      <p:pic>
        <p:nvPicPr>
          <p:cNvPr id="71686" name="Picture 6" descr="https://encrypted-tbn2.gstatic.com/images?q=tbn:ANd9GcQnVRzAKs1gy-PXuf15VNrHhoMZJfhDwDBRG9qP64p8u6aKaYLL"/>
          <p:cNvPicPr>
            <a:picLocks noChangeAspect="1" noChangeArrowheads="1"/>
          </p:cNvPicPr>
          <p:nvPr/>
        </p:nvPicPr>
        <p:blipFill>
          <a:blip r:embed="rId4" cstate="print"/>
          <a:srcRect/>
          <a:stretch>
            <a:fillRect/>
          </a:stretch>
        </p:blipFill>
        <p:spPr bwMode="auto">
          <a:xfrm>
            <a:off x="2743200" y="2133600"/>
            <a:ext cx="3385892" cy="2057400"/>
          </a:xfrm>
          <a:prstGeom prst="rect">
            <a:avLst/>
          </a:prstGeom>
          <a:noFill/>
        </p:spPr>
      </p:pic>
      <p:pic>
        <p:nvPicPr>
          <p:cNvPr id="71688" name="Picture 8" descr="https://encrypted-tbn0.gstatic.com/images?q=tbn:ANd9GcQfldjCcMgrtySnbs3RibaElRFmlkHtHO1EHK0y8b3BHIfjukL9mA"/>
          <p:cNvPicPr>
            <a:picLocks noChangeAspect="1" noChangeArrowheads="1"/>
          </p:cNvPicPr>
          <p:nvPr/>
        </p:nvPicPr>
        <p:blipFill>
          <a:blip r:embed="rId5" cstate="print"/>
          <a:srcRect/>
          <a:stretch>
            <a:fillRect/>
          </a:stretch>
        </p:blipFill>
        <p:spPr bwMode="auto">
          <a:xfrm>
            <a:off x="228600" y="3581400"/>
            <a:ext cx="2228850" cy="2747445"/>
          </a:xfrm>
          <a:prstGeom prst="rect">
            <a:avLst/>
          </a:prstGeom>
          <a:noFill/>
        </p:spPr>
      </p:pic>
      <p:pic>
        <p:nvPicPr>
          <p:cNvPr id="71690" name="Picture 10" descr="https://encrypted-tbn1.gstatic.com/images?q=tbn:ANd9GcSfIhWR_0tjHdKlIEjhDYPVvGyF-uU5y8Gz8dgS_jIGf9WCBult"/>
          <p:cNvPicPr>
            <a:picLocks noChangeAspect="1" noChangeArrowheads="1"/>
          </p:cNvPicPr>
          <p:nvPr/>
        </p:nvPicPr>
        <p:blipFill>
          <a:blip r:embed="rId6" cstate="print"/>
          <a:srcRect/>
          <a:stretch>
            <a:fillRect/>
          </a:stretch>
        </p:blipFill>
        <p:spPr bwMode="auto">
          <a:xfrm>
            <a:off x="6324600" y="3429000"/>
            <a:ext cx="2543576" cy="2514600"/>
          </a:xfrm>
          <a:prstGeom prst="rect">
            <a:avLst/>
          </a:prstGeom>
          <a:noFill/>
        </p:spPr>
      </p:pic>
      <p:pic>
        <p:nvPicPr>
          <p:cNvPr id="71692" name="Picture 12" descr="http://www.razzberrypress.com/uploads/king_david_learning_to_give_up_his_own_way.jpg"/>
          <p:cNvPicPr>
            <a:picLocks noChangeAspect="1" noChangeArrowheads="1"/>
          </p:cNvPicPr>
          <p:nvPr/>
        </p:nvPicPr>
        <p:blipFill>
          <a:blip r:embed="rId7" cstate="print"/>
          <a:srcRect/>
          <a:stretch>
            <a:fillRect/>
          </a:stretch>
        </p:blipFill>
        <p:spPr bwMode="auto">
          <a:xfrm>
            <a:off x="152400" y="457200"/>
            <a:ext cx="2057400" cy="2590800"/>
          </a:xfrm>
          <a:prstGeom prst="rect">
            <a:avLst/>
          </a:prstGeom>
          <a:noFill/>
        </p:spPr>
      </p:pic>
    </p:spTree>
    <p:extLst>
      <p:ext uri="{BB962C8B-B14F-4D97-AF65-F5344CB8AC3E}">
        <p14:creationId xmlns:p14="http://schemas.microsoft.com/office/powerpoint/2010/main" val="42833292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715000" cy="1143000"/>
          </a:xfrm>
        </p:spPr>
        <p:txBody>
          <a:bodyPr>
            <a:normAutofit fontScale="90000"/>
          </a:bodyPr>
          <a:lstStyle/>
          <a:p>
            <a:pPr eaLnBrk="1" hangingPunct="1"/>
            <a:r>
              <a:rPr lang="en-US" sz="4000" b="1" dirty="0" smtClean="0">
                <a:solidFill>
                  <a:srgbClr val="FF0000"/>
                </a:solidFill>
                <a:latin typeface="Comic Sans MS" pitchFamily="66" charset="0"/>
              </a:rPr>
              <a:t>Job had pondered the profit of serving God</a:t>
            </a:r>
          </a:p>
        </p:txBody>
      </p:sp>
      <p:sp>
        <p:nvSpPr>
          <p:cNvPr id="4099" name="Rectangle 3"/>
          <p:cNvSpPr>
            <a:spLocks noGrp="1" noChangeArrowheads="1"/>
          </p:cNvSpPr>
          <p:nvPr>
            <p:ph type="body" idx="1"/>
          </p:nvPr>
        </p:nvSpPr>
        <p:spPr>
          <a:xfrm>
            <a:off x="381000" y="1219200"/>
            <a:ext cx="8382000" cy="4343400"/>
          </a:xfrm>
        </p:spPr>
        <p:txBody>
          <a:bodyPr>
            <a:normAutofit fontScale="85000" lnSpcReduction="10000"/>
          </a:bodyPr>
          <a:lstStyle/>
          <a:p>
            <a:pPr>
              <a:lnSpc>
                <a:spcPct val="90000"/>
              </a:lnSpc>
              <a:buNone/>
            </a:pPr>
            <a:r>
              <a:rPr lang="en-US" b="1" dirty="0" smtClean="0">
                <a:solidFill>
                  <a:srgbClr val="0000CC"/>
                </a:solidFill>
              </a:rPr>
              <a:t>Job 9:21-22 </a:t>
            </a:r>
            <a:r>
              <a:rPr lang="en-US" b="1" dirty="0" smtClean="0">
                <a:solidFill>
                  <a:srgbClr val="C00000"/>
                </a:solidFill>
              </a:rPr>
              <a:t>(Job Speaking) </a:t>
            </a:r>
            <a:r>
              <a:rPr lang="en-US" dirty="0" smtClean="0"/>
              <a:t>"Although                                      I am blameless, I have no concern for                                                myself; I despise my own life. 22 It is all the same;  </a:t>
            </a:r>
            <a:r>
              <a:rPr lang="en-US" b="1" dirty="0" smtClean="0">
                <a:solidFill>
                  <a:srgbClr val="7030A0"/>
                </a:solidFill>
              </a:rPr>
              <a:t>that is why I say, 'He destroys both the blameless and the wicked.' </a:t>
            </a:r>
            <a:r>
              <a:rPr lang="en-US" dirty="0" smtClean="0"/>
              <a:t>(NIV)</a:t>
            </a:r>
          </a:p>
          <a:p>
            <a:pPr>
              <a:lnSpc>
                <a:spcPct val="90000"/>
              </a:lnSpc>
              <a:spcBef>
                <a:spcPts val="1200"/>
              </a:spcBef>
              <a:buNone/>
            </a:pPr>
            <a:r>
              <a:rPr lang="en-US" b="1" dirty="0" smtClean="0">
                <a:solidFill>
                  <a:srgbClr val="0000CC"/>
                </a:solidFill>
              </a:rPr>
              <a:t>Job 34:5-9  </a:t>
            </a:r>
            <a:r>
              <a:rPr lang="en-US" b="1" dirty="0" smtClean="0">
                <a:solidFill>
                  <a:srgbClr val="C00000"/>
                </a:solidFill>
              </a:rPr>
              <a:t>(</a:t>
            </a:r>
            <a:r>
              <a:rPr lang="en-US" b="1" dirty="0" err="1" smtClean="0">
                <a:solidFill>
                  <a:srgbClr val="C00000"/>
                </a:solidFill>
              </a:rPr>
              <a:t>Elihu</a:t>
            </a:r>
            <a:r>
              <a:rPr lang="en-US" b="1" dirty="0" smtClean="0">
                <a:solidFill>
                  <a:srgbClr val="C00000"/>
                </a:solidFill>
              </a:rPr>
              <a:t> speaking) </a:t>
            </a:r>
            <a:r>
              <a:rPr lang="en-US" dirty="0" smtClean="0"/>
              <a:t>"Job says, 'I am innocent, but God denies me justice. 6 Although I am right, I am considered a liar; although I am guiltless, his arrow inflicts an incurable wound.'  7 What man is like Job, who drinks scorn like water? 8 He keeps company with evildoers; he associates with wicked men. 9 </a:t>
            </a:r>
            <a:r>
              <a:rPr lang="en-US" b="1" dirty="0" smtClean="0">
                <a:solidFill>
                  <a:srgbClr val="7030A0"/>
                </a:solidFill>
              </a:rPr>
              <a:t>For he says, 'It </a:t>
            </a:r>
            <a:r>
              <a:rPr lang="en-US" b="1" u="sng" dirty="0" smtClean="0">
                <a:solidFill>
                  <a:srgbClr val="7030A0"/>
                </a:solidFill>
              </a:rPr>
              <a:t>profits</a:t>
            </a:r>
            <a:r>
              <a:rPr lang="en-US" b="1" dirty="0" smtClean="0">
                <a:solidFill>
                  <a:srgbClr val="7030A0"/>
                </a:solidFill>
              </a:rPr>
              <a:t> a man nothing when he tries to please God.'</a:t>
            </a:r>
            <a:r>
              <a:rPr lang="en-US" dirty="0" smtClean="0"/>
              <a:t>  </a:t>
            </a:r>
          </a:p>
          <a:p>
            <a:pPr eaLnBrk="1" hangingPunct="1">
              <a:lnSpc>
                <a:spcPct val="90000"/>
              </a:lnSpc>
              <a:buNone/>
            </a:pPr>
            <a:endParaRPr lang="en-US" dirty="0" smtClean="0"/>
          </a:p>
        </p:txBody>
      </p:sp>
      <p:sp>
        <p:nvSpPr>
          <p:cNvPr id="4100" name="Text Box 5"/>
          <p:cNvSpPr txBox="1">
            <a:spLocks noChangeArrowheads="1"/>
          </p:cNvSpPr>
          <p:nvPr/>
        </p:nvSpPr>
        <p:spPr bwMode="auto">
          <a:xfrm>
            <a:off x="2209800" y="5457617"/>
            <a:ext cx="6934200" cy="1400383"/>
          </a:xfrm>
          <a:prstGeom prst="rect">
            <a:avLst/>
          </a:prstGeom>
          <a:noFill/>
          <a:ln w="9525">
            <a:noFill/>
            <a:miter lim="800000"/>
            <a:headEnd/>
            <a:tailEnd/>
          </a:ln>
        </p:spPr>
        <p:txBody>
          <a:bodyPr wrap="square">
            <a:spAutoFit/>
          </a:bodyPr>
          <a:lstStyle/>
          <a:p>
            <a:pPr algn="ctr">
              <a:lnSpc>
                <a:spcPts val="3400"/>
              </a:lnSpc>
            </a:pPr>
            <a:r>
              <a:rPr lang="en-US" sz="3200" b="1" dirty="0" smtClean="0">
                <a:solidFill>
                  <a:srgbClr val="00B050"/>
                </a:solidFill>
                <a:latin typeface="Comic Sans MS" pitchFamily="66" charset="0"/>
              </a:rPr>
              <a:t>Job saw no profit in serving God, if the righteous &amp; wicked were treated the same in this life</a:t>
            </a:r>
            <a:endParaRPr lang="en-US" sz="3200" b="1" dirty="0">
              <a:solidFill>
                <a:srgbClr val="00B050"/>
              </a:solidFill>
              <a:latin typeface="Comic Sans MS" pitchFamily="66" charset="0"/>
            </a:endParaRPr>
          </a:p>
        </p:txBody>
      </p:sp>
      <p:pic>
        <p:nvPicPr>
          <p:cNvPr id="2050" name="Picture 2" descr="http://t3.gstatic.com/images?q=tbn:ANd9GcRZ2-1HHTdZAsIb8xD_Z-tBV3ct0JDCfLc73Eb1UVO60oE7HZDB"/>
          <p:cNvPicPr>
            <a:picLocks noChangeAspect="1" noChangeArrowheads="1"/>
          </p:cNvPicPr>
          <p:nvPr/>
        </p:nvPicPr>
        <p:blipFill>
          <a:blip r:embed="rId3" cstate="print"/>
          <a:srcRect/>
          <a:stretch>
            <a:fillRect/>
          </a:stretch>
        </p:blipFill>
        <p:spPr bwMode="auto">
          <a:xfrm>
            <a:off x="6400800" y="152400"/>
            <a:ext cx="2438400" cy="1752600"/>
          </a:xfrm>
          <a:prstGeom prst="rect">
            <a:avLst/>
          </a:prstGeom>
          <a:noFill/>
        </p:spPr>
      </p:pic>
      <p:pic>
        <p:nvPicPr>
          <p:cNvPr id="2054" name="Picture 6" descr="http://t3.gstatic.com/images?q=tbn:ANd9GcT1kWn3K3-Eb4JfsYq-qMAaoWMUFzsOPxeMlFzrl6nHT08KckqlnA"/>
          <p:cNvPicPr>
            <a:picLocks noChangeAspect="1" noChangeArrowheads="1"/>
          </p:cNvPicPr>
          <p:nvPr/>
        </p:nvPicPr>
        <p:blipFill>
          <a:blip r:embed="rId4" cstate="print"/>
          <a:srcRect t="13514"/>
          <a:stretch>
            <a:fillRect/>
          </a:stretch>
        </p:blipFill>
        <p:spPr bwMode="auto">
          <a:xfrm>
            <a:off x="152400" y="5486400"/>
            <a:ext cx="2057400" cy="121023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encrypted-tbn3.google.com/images?q=tbn:ANd9GcSmFXvZ10L2ewIpoueh2cLEtK8Tu0eQZ9S_KopqGRRlaCVT6VO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7699" t="13418" r="3349" b="12257"/>
          <a:stretch/>
        </p:blipFill>
        <p:spPr bwMode="auto">
          <a:xfrm>
            <a:off x="-14514" y="152400"/>
            <a:ext cx="9158514" cy="5943600"/>
          </a:xfrm>
          <a:prstGeom prst="rect">
            <a:avLst/>
          </a:prstGeom>
          <a:noFill/>
          <a:extLst>
            <a:ext uri="{909E8E84-426E-40DD-AFC4-6F175D3DCCD1}">
              <a14:hiddenFill xmlns:a14="http://schemas.microsoft.com/office/drawing/2010/main">
                <a:solidFill>
                  <a:srgbClr val="FFFFFF"/>
                </a:solidFill>
              </a14:hiddenFill>
            </a:ext>
          </a:extLst>
        </p:spPr>
      </p:pic>
      <p:sp>
        <p:nvSpPr>
          <p:cNvPr id="4098" name="Rectangle 2"/>
          <p:cNvSpPr>
            <a:spLocks noGrp="1" noChangeArrowheads="1"/>
          </p:cNvSpPr>
          <p:nvPr>
            <p:ph type="title"/>
          </p:nvPr>
        </p:nvSpPr>
        <p:spPr>
          <a:xfrm>
            <a:off x="1173843" y="685800"/>
            <a:ext cx="6781800" cy="914400"/>
          </a:xfrm>
        </p:spPr>
        <p:txBody>
          <a:bodyPr>
            <a:noAutofit/>
          </a:bodyPr>
          <a:lstStyle/>
          <a:p>
            <a:r>
              <a:rPr lang="en-US" sz="4800" b="1" dirty="0" smtClean="0">
                <a:solidFill>
                  <a:srgbClr val="663300"/>
                </a:solidFill>
              </a:rPr>
              <a:t>Matthew 16:24-27</a:t>
            </a:r>
            <a:endParaRPr lang="en-US" sz="4800" b="1" dirty="0" smtClean="0">
              <a:solidFill>
                <a:srgbClr val="663300"/>
              </a:solidFill>
              <a:latin typeface="Comic Sans MS" pitchFamily="66" charset="0"/>
            </a:endParaRPr>
          </a:p>
        </p:txBody>
      </p:sp>
      <p:sp>
        <p:nvSpPr>
          <p:cNvPr id="4099" name="Rectangle 3"/>
          <p:cNvSpPr>
            <a:spLocks noGrp="1" noChangeArrowheads="1"/>
          </p:cNvSpPr>
          <p:nvPr>
            <p:ph type="body" idx="1"/>
          </p:nvPr>
        </p:nvSpPr>
        <p:spPr>
          <a:xfrm>
            <a:off x="1066800" y="1371600"/>
            <a:ext cx="7086600" cy="4419600"/>
          </a:xfrm>
        </p:spPr>
        <p:txBody>
          <a:bodyPr>
            <a:normAutofit fontScale="85000" lnSpcReduction="20000"/>
          </a:bodyPr>
          <a:lstStyle/>
          <a:p>
            <a:pPr marL="0" indent="231775">
              <a:buNone/>
            </a:pPr>
            <a:r>
              <a:rPr lang="en-US" dirty="0" smtClean="0"/>
              <a:t>24 Then Jesus said to His disciples, "If anyone desires to come after Me, let him deny himself, and take up his cross, and follow Me.  25 </a:t>
            </a:r>
            <a:r>
              <a:rPr lang="en-US" b="1" dirty="0" smtClean="0">
                <a:solidFill>
                  <a:srgbClr val="0000CC"/>
                </a:solidFill>
              </a:rPr>
              <a:t>For whoever desires to save his life will lose it, </a:t>
            </a:r>
            <a:r>
              <a:rPr lang="en-US" dirty="0" smtClean="0"/>
              <a:t>but whoever loses his life for My sake will find it.  26 </a:t>
            </a:r>
            <a:r>
              <a:rPr lang="en-US" b="1" dirty="0" smtClean="0">
                <a:solidFill>
                  <a:srgbClr val="0000CC"/>
                </a:solidFill>
              </a:rPr>
              <a:t>For what </a:t>
            </a:r>
            <a:r>
              <a:rPr lang="en-US" b="1" u="sng" dirty="0" smtClean="0">
                <a:solidFill>
                  <a:srgbClr val="0000CC"/>
                </a:solidFill>
              </a:rPr>
              <a:t>profit</a:t>
            </a:r>
            <a:r>
              <a:rPr lang="en-US" b="1" dirty="0" smtClean="0">
                <a:solidFill>
                  <a:srgbClr val="0000CC"/>
                </a:solidFill>
              </a:rPr>
              <a:t> is it to a man if he gains the whole world, and loses his own soul? </a:t>
            </a:r>
            <a:r>
              <a:rPr lang="en-US" dirty="0" smtClean="0"/>
              <a:t>Or what will a man give in exchange for his soul?  27 For the Son of Man will come in the glory of His Father with His angels, and then He will reward each according to his works. </a:t>
            </a:r>
            <a:r>
              <a:rPr lang="en-US" i="1" dirty="0" smtClean="0"/>
              <a:t>[Solomon finally came to this conclusion!  </a:t>
            </a:r>
            <a:r>
              <a:rPr lang="en-US" i="1" dirty="0" err="1" smtClean="0"/>
              <a:t>Ecc</a:t>
            </a:r>
            <a:r>
              <a:rPr lang="en-US" i="1" dirty="0" smtClean="0"/>
              <a:t> 12:13-14]</a:t>
            </a:r>
          </a:p>
          <a:p>
            <a:pPr marL="0" indent="231775">
              <a:buNone/>
            </a:pPr>
            <a:endParaRPr lang="en-US" dirty="0" smtClean="0"/>
          </a:p>
        </p:txBody>
      </p:sp>
      <p:sp>
        <p:nvSpPr>
          <p:cNvPr id="4100" name="Text Box 5"/>
          <p:cNvSpPr txBox="1">
            <a:spLocks noChangeArrowheads="1"/>
          </p:cNvSpPr>
          <p:nvPr/>
        </p:nvSpPr>
        <p:spPr bwMode="auto">
          <a:xfrm>
            <a:off x="2095500" y="5771347"/>
            <a:ext cx="5029200" cy="954107"/>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Jesus learned from the experiences of others</a:t>
            </a:r>
          </a:p>
        </p:txBody>
      </p:sp>
      <p:sp>
        <p:nvSpPr>
          <p:cNvPr id="6" name="Text Box 5"/>
          <p:cNvSpPr txBox="1">
            <a:spLocks noChangeArrowheads="1"/>
          </p:cNvSpPr>
          <p:nvPr/>
        </p:nvSpPr>
        <p:spPr bwMode="auto">
          <a:xfrm>
            <a:off x="304800" y="43190"/>
            <a:ext cx="8229600" cy="523220"/>
          </a:xfrm>
          <a:prstGeom prst="rect">
            <a:avLst/>
          </a:prstGeom>
          <a:noFill/>
          <a:ln w="9525">
            <a:noFill/>
            <a:miter lim="800000"/>
            <a:headEnd/>
            <a:tailEnd/>
          </a:ln>
        </p:spPr>
        <p:txBody>
          <a:bodyPr>
            <a:spAutoFit/>
          </a:bodyPr>
          <a:lstStyle/>
          <a:p>
            <a:pPr algn="ctr">
              <a:spcBef>
                <a:spcPct val="50000"/>
              </a:spcBef>
            </a:pPr>
            <a:r>
              <a:rPr lang="en-US" sz="2800" b="1" dirty="0" smtClean="0">
                <a:solidFill>
                  <a:srgbClr val="FF0000"/>
                </a:solidFill>
                <a:latin typeface="Comic Sans MS" pitchFamily="66" charset="0"/>
              </a:rPr>
              <a:t>Jesus had it figured out!</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096000" cy="1447800"/>
          </a:xfrm>
        </p:spPr>
        <p:txBody>
          <a:bodyPr>
            <a:normAutofit/>
          </a:bodyPr>
          <a:lstStyle/>
          <a:p>
            <a:r>
              <a:rPr lang="en-US" b="1" dirty="0" smtClean="0">
                <a:solidFill>
                  <a:srgbClr val="FF0000"/>
                </a:solidFill>
              </a:rPr>
              <a:t>Test 1:  Does Wisdom bring profit? (1:12-18)</a:t>
            </a:r>
            <a:endParaRPr lang="en-US" b="1" dirty="0">
              <a:solidFill>
                <a:srgbClr val="FF0000"/>
              </a:solidFill>
            </a:endParaRPr>
          </a:p>
        </p:txBody>
      </p:sp>
      <p:sp>
        <p:nvSpPr>
          <p:cNvPr id="3" name="Content Placeholder 2"/>
          <p:cNvSpPr>
            <a:spLocks noGrp="1"/>
          </p:cNvSpPr>
          <p:nvPr>
            <p:ph idx="1"/>
          </p:nvPr>
        </p:nvSpPr>
        <p:spPr>
          <a:xfrm>
            <a:off x="228600" y="1447800"/>
            <a:ext cx="8763000" cy="4495800"/>
          </a:xfrm>
        </p:spPr>
        <p:txBody>
          <a:bodyPr>
            <a:normAutofit fontScale="92500" lnSpcReduction="20000"/>
          </a:bodyPr>
          <a:lstStyle/>
          <a:p>
            <a:r>
              <a:rPr lang="en-US" dirty="0" smtClean="0"/>
              <a:t>Solomon’s first gift was wisdom</a:t>
            </a:r>
          </a:p>
          <a:p>
            <a:r>
              <a:rPr lang="en-US" dirty="0" smtClean="0"/>
              <a:t>He tried to use the wisdom of this                                 world to understand and analyze life</a:t>
            </a:r>
          </a:p>
          <a:p>
            <a:r>
              <a:rPr lang="en-US" dirty="0" smtClean="0"/>
              <a:t>He becomes frustrated that he can’t make the crooked straight (1:15) -  but then learns it is because God makes it that way! (7:13)</a:t>
            </a:r>
          </a:p>
          <a:p>
            <a:r>
              <a:rPr lang="en-US" dirty="0" smtClean="0"/>
              <a:t>He attempted to analyze with wisdom as opposed to madness &amp; folly (using contrasts), but only found that more knowledge brought more sorrow (1:17-18) </a:t>
            </a:r>
            <a:r>
              <a:rPr lang="en-US" sz="3000" b="1" i="1" dirty="0" smtClean="0">
                <a:solidFill>
                  <a:srgbClr val="0000CC"/>
                </a:solidFill>
              </a:rPr>
              <a:t>The more you know, the more you don’t know, but you are more aware!</a:t>
            </a:r>
            <a:endParaRPr lang="en-US" b="1" i="1" dirty="0" smtClean="0">
              <a:solidFill>
                <a:srgbClr val="0000CC"/>
              </a:solidFill>
            </a:endParaRPr>
          </a:p>
          <a:p>
            <a:endParaRPr lang="en-US" dirty="0"/>
          </a:p>
        </p:txBody>
      </p:sp>
      <p:sp>
        <p:nvSpPr>
          <p:cNvPr id="4" name="Text Box 5"/>
          <p:cNvSpPr txBox="1">
            <a:spLocks noChangeArrowheads="1"/>
          </p:cNvSpPr>
          <p:nvPr/>
        </p:nvSpPr>
        <p:spPr bwMode="auto">
          <a:xfrm>
            <a:off x="838200" y="5780782"/>
            <a:ext cx="7543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 “perceived” (1:17) –       he came to know by experience</a:t>
            </a:r>
            <a:endParaRPr lang="en-US" sz="3200" b="1" dirty="0">
              <a:solidFill>
                <a:srgbClr val="00B050"/>
              </a:solidFill>
              <a:latin typeface="Comic Sans MS" pitchFamily="66" charset="0"/>
            </a:endParaRPr>
          </a:p>
        </p:txBody>
      </p:sp>
      <p:pic>
        <p:nvPicPr>
          <p:cNvPr id="48130" name="Picture 2" descr="http://3.bp.blogspot.com/-vZEhbah1YqQ/TVPqLTLw7CI/AAAAAAAAAjI/cEkGY_CYLp4/s1600/a++2+king-solomon.jpg"/>
          <p:cNvPicPr>
            <a:picLocks noChangeAspect="1" noChangeArrowheads="1"/>
          </p:cNvPicPr>
          <p:nvPr/>
        </p:nvPicPr>
        <p:blipFill>
          <a:blip r:embed="rId2" cstate="print"/>
          <a:srcRect/>
          <a:stretch>
            <a:fillRect/>
          </a:stretch>
        </p:blipFill>
        <p:spPr bwMode="auto">
          <a:xfrm>
            <a:off x="6452684" y="152400"/>
            <a:ext cx="2529840" cy="2590800"/>
          </a:xfrm>
          <a:prstGeom prst="rect">
            <a:avLst/>
          </a:prstGeom>
          <a:noFill/>
        </p:spPr>
      </p:pic>
    </p:spTree>
    <p:extLst>
      <p:ext uri="{BB962C8B-B14F-4D97-AF65-F5344CB8AC3E}">
        <p14:creationId xmlns:p14="http://schemas.microsoft.com/office/powerpoint/2010/main" val="286555055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5943600" cy="1143000"/>
          </a:xfrm>
        </p:spPr>
        <p:txBody>
          <a:bodyPr>
            <a:normAutofit fontScale="90000"/>
          </a:bodyPr>
          <a:lstStyle/>
          <a:p>
            <a:pPr eaLnBrk="1" hangingPunct="1"/>
            <a:r>
              <a:rPr lang="en-US" sz="4000" b="1" dirty="0" smtClean="0">
                <a:solidFill>
                  <a:srgbClr val="FF0000"/>
                </a:solidFill>
              </a:rPr>
              <a:t>Test 2:  Is pleasure profitable </a:t>
            </a:r>
            <a:r>
              <a:rPr lang="en-US" sz="3100" b="1" dirty="0">
                <a:solidFill>
                  <a:srgbClr val="FF0000"/>
                </a:solidFill>
              </a:rPr>
              <a:t>[</a:t>
            </a:r>
            <a:r>
              <a:rPr lang="en-US" sz="3100" b="1" dirty="0" smtClean="0">
                <a:solidFill>
                  <a:srgbClr val="FF0000"/>
                </a:solidFill>
              </a:rPr>
              <a:t>parties &amp; wine] (2:1-3)</a:t>
            </a:r>
          </a:p>
        </p:txBody>
      </p:sp>
      <p:sp>
        <p:nvSpPr>
          <p:cNvPr id="4099" name="Rectangle 3"/>
          <p:cNvSpPr>
            <a:spLocks noGrp="1" noChangeArrowheads="1"/>
          </p:cNvSpPr>
          <p:nvPr>
            <p:ph type="body" idx="1"/>
          </p:nvPr>
        </p:nvSpPr>
        <p:spPr>
          <a:xfrm>
            <a:off x="381000" y="1066800"/>
            <a:ext cx="7924800" cy="4343400"/>
          </a:xfrm>
        </p:spPr>
        <p:txBody>
          <a:bodyPr/>
          <a:lstStyle/>
          <a:p>
            <a:pPr eaLnBrk="1" hangingPunct="1">
              <a:lnSpc>
                <a:spcPct val="90000"/>
              </a:lnSpc>
            </a:pPr>
            <a:r>
              <a:rPr lang="en-US" b="1" dirty="0" smtClean="0">
                <a:solidFill>
                  <a:srgbClr val="0000CC"/>
                </a:solidFill>
              </a:rPr>
              <a:t>Solomon’s 2</a:t>
            </a:r>
            <a:r>
              <a:rPr lang="en-US" b="1" baseline="30000" dirty="0" smtClean="0">
                <a:solidFill>
                  <a:srgbClr val="0000CC"/>
                </a:solidFill>
              </a:rPr>
              <a:t>nd</a:t>
            </a:r>
            <a:r>
              <a:rPr lang="en-US" b="1" dirty="0" smtClean="0">
                <a:solidFill>
                  <a:srgbClr val="0000CC"/>
                </a:solidFill>
              </a:rPr>
              <a:t> gift – riches </a:t>
            </a:r>
            <a:r>
              <a:rPr lang="en-US" dirty="0" smtClean="0"/>
              <a:t>– used                              to buy whatever pleasures he wanted</a:t>
            </a:r>
          </a:p>
          <a:p>
            <a:pPr eaLnBrk="1" hangingPunct="1">
              <a:lnSpc>
                <a:spcPct val="90000"/>
              </a:lnSpc>
            </a:pPr>
            <a:r>
              <a:rPr lang="en-US" b="1" dirty="0" smtClean="0">
                <a:solidFill>
                  <a:srgbClr val="0000CC"/>
                </a:solidFill>
              </a:rPr>
              <a:t>Solomon analyzed with his wisdom:  </a:t>
            </a:r>
            <a:r>
              <a:rPr lang="en-US" dirty="0" smtClean="0"/>
              <a:t>What do all the pleasures accomplish?  Not much!</a:t>
            </a:r>
          </a:p>
          <a:p>
            <a:pPr eaLnBrk="1" hangingPunct="1">
              <a:lnSpc>
                <a:spcPct val="90000"/>
              </a:lnSpc>
            </a:pPr>
            <a:r>
              <a:rPr lang="en-US" b="1" dirty="0" smtClean="0">
                <a:solidFill>
                  <a:srgbClr val="0000CC"/>
                </a:solidFill>
              </a:rPr>
              <a:t>Just bring happiness for a moment</a:t>
            </a:r>
            <a:r>
              <a:rPr lang="en-US" dirty="0" smtClean="0"/>
              <a:t>, then you need more pleasure again!</a:t>
            </a:r>
          </a:p>
          <a:p>
            <a:pPr eaLnBrk="1" hangingPunct="1">
              <a:lnSpc>
                <a:spcPct val="90000"/>
              </a:lnSpc>
            </a:pPr>
            <a:r>
              <a:rPr lang="en-US" b="1" dirty="0" smtClean="0">
                <a:solidFill>
                  <a:srgbClr val="0000CC"/>
                </a:solidFill>
              </a:rPr>
              <a:t>Disappointment of pleasures: </a:t>
            </a:r>
            <a:r>
              <a:rPr lang="en-US" dirty="0" smtClean="0"/>
              <a:t>they don’t continue to bring the same satisfaction year after year</a:t>
            </a:r>
          </a:p>
        </p:txBody>
      </p:sp>
      <p:sp>
        <p:nvSpPr>
          <p:cNvPr id="4100" name="Text Box 5"/>
          <p:cNvSpPr txBox="1">
            <a:spLocks noChangeArrowheads="1"/>
          </p:cNvSpPr>
          <p:nvPr/>
        </p:nvSpPr>
        <p:spPr bwMode="auto">
          <a:xfrm>
            <a:off x="457200" y="5410200"/>
            <a:ext cx="5486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We get used to what we have, &amp; expect it!</a:t>
            </a:r>
            <a:endParaRPr lang="en-US" sz="3600" b="1" dirty="0">
              <a:solidFill>
                <a:srgbClr val="00B050"/>
              </a:solidFill>
              <a:latin typeface="Comic Sans MS" pitchFamily="66" charset="0"/>
            </a:endParaRPr>
          </a:p>
        </p:txBody>
      </p:sp>
      <p:pic>
        <p:nvPicPr>
          <p:cNvPr id="47108" name="Picture 4" descr="https://encrypted-tbn0.gstatic.com/images?q=tbn:ANd9GcTY-5FWZ1bSn9SZCeowSP0X2mZAMGyDMN7eXHvDjJXSFyWzBF7n0w"/>
          <p:cNvPicPr>
            <a:picLocks noChangeAspect="1" noChangeArrowheads="1"/>
          </p:cNvPicPr>
          <p:nvPr/>
        </p:nvPicPr>
        <p:blipFill>
          <a:blip r:embed="rId3" cstate="print"/>
          <a:srcRect/>
          <a:stretch>
            <a:fillRect/>
          </a:stretch>
        </p:blipFill>
        <p:spPr bwMode="auto">
          <a:xfrm>
            <a:off x="6705600" y="152400"/>
            <a:ext cx="2247899" cy="1400980"/>
          </a:xfrm>
          <a:prstGeom prst="rect">
            <a:avLst/>
          </a:prstGeom>
          <a:noFill/>
        </p:spPr>
      </p:pic>
      <p:pic>
        <p:nvPicPr>
          <p:cNvPr id="47110" name="Picture 6" descr="https://encrypted-tbn1.gstatic.com/images?q=tbn:ANd9GcRUIDNHtZWzHzcHOF6GZy0GeAfgkf_x_UPcA533MOVCECUuP_M9"/>
          <p:cNvPicPr>
            <a:picLocks noChangeAspect="1" noChangeArrowheads="1"/>
          </p:cNvPicPr>
          <p:nvPr/>
        </p:nvPicPr>
        <p:blipFill>
          <a:blip r:embed="rId4" cstate="print"/>
          <a:srcRect/>
          <a:stretch>
            <a:fillRect/>
          </a:stretch>
        </p:blipFill>
        <p:spPr bwMode="auto">
          <a:xfrm>
            <a:off x="6096000" y="4953000"/>
            <a:ext cx="2619375" cy="17430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6858000" cy="1143000"/>
          </a:xfrm>
        </p:spPr>
        <p:txBody>
          <a:bodyPr>
            <a:noAutofit/>
          </a:bodyPr>
          <a:lstStyle/>
          <a:p>
            <a:pPr eaLnBrk="1" hangingPunct="1"/>
            <a:r>
              <a:rPr lang="en-US" sz="3600" b="1" dirty="0" smtClean="0">
                <a:solidFill>
                  <a:srgbClr val="FF0000"/>
                </a:solidFill>
              </a:rPr>
              <a:t>Test 2: Is Pleasure Profitable      </a:t>
            </a:r>
            <a:r>
              <a:rPr lang="en-US" sz="2800" b="1" dirty="0" smtClean="0">
                <a:solidFill>
                  <a:srgbClr val="FF0000"/>
                </a:solidFill>
              </a:rPr>
              <a:t>[hard work &amp; great possessions] (v.4-11)</a:t>
            </a:r>
          </a:p>
        </p:txBody>
      </p:sp>
      <p:sp>
        <p:nvSpPr>
          <p:cNvPr id="4099" name="Rectangle 3"/>
          <p:cNvSpPr>
            <a:spLocks noGrp="1" noChangeArrowheads="1"/>
          </p:cNvSpPr>
          <p:nvPr>
            <p:ph type="body" idx="1"/>
          </p:nvPr>
        </p:nvSpPr>
        <p:spPr>
          <a:xfrm>
            <a:off x="457200" y="1295400"/>
            <a:ext cx="8382000" cy="4191000"/>
          </a:xfrm>
        </p:spPr>
        <p:txBody>
          <a:bodyPr>
            <a:normAutofit lnSpcReduction="10000"/>
          </a:bodyPr>
          <a:lstStyle/>
          <a:p>
            <a:pPr eaLnBrk="1" hangingPunct="1">
              <a:lnSpc>
                <a:spcPct val="90000"/>
              </a:lnSpc>
            </a:pPr>
            <a:r>
              <a:rPr lang="en-US" dirty="0" smtClean="0"/>
              <a:t>Solomon built houses, planted vineyards, gardens &amp; orchards with irrigation  </a:t>
            </a:r>
          </a:p>
          <a:p>
            <a:pPr eaLnBrk="1" hangingPunct="1">
              <a:lnSpc>
                <a:spcPct val="90000"/>
              </a:lnSpc>
            </a:pPr>
            <a:r>
              <a:rPr lang="en-US" dirty="0" smtClean="0"/>
              <a:t>He got male &amp; female servants</a:t>
            </a:r>
          </a:p>
          <a:p>
            <a:pPr eaLnBrk="1" hangingPunct="1">
              <a:lnSpc>
                <a:spcPct val="90000"/>
              </a:lnSpc>
            </a:pPr>
            <a:r>
              <a:rPr lang="en-US" dirty="0" smtClean="0"/>
              <a:t>He bred huge herds &amp; flocks</a:t>
            </a:r>
          </a:p>
          <a:p>
            <a:pPr eaLnBrk="1" hangingPunct="1">
              <a:lnSpc>
                <a:spcPct val="90000"/>
              </a:lnSpc>
            </a:pPr>
            <a:r>
              <a:rPr lang="en-US" dirty="0" smtClean="0"/>
              <a:t>He gathered silver &amp; gold and king’s treasures </a:t>
            </a:r>
          </a:p>
          <a:p>
            <a:pPr eaLnBrk="1" hangingPunct="1">
              <a:lnSpc>
                <a:spcPct val="90000"/>
              </a:lnSpc>
            </a:pPr>
            <a:r>
              <a:rPr lang="en-US" dirty="0" smtClean="0"/>
              <a:t>He acquired male &amp; female singers, and </a:t>
            </a:r>
            <a:r>
              <a:rPr lang="en-US" b="1" dirty="0" smtClean="0">
                <a:solidFill>
                  <a:srgbClr val="0000CC"/>
                </a:solidFill>
              </a:rPr>
              <a:t>many</a:t>
            </a:r>
            <a:r>
              <a:rPr lang="en-US" dirty="0" smtClean="0"/>
              <a:t> </a:t>
            </a:r>
            <a:r>
              <a:rPr lang="en-US" b="1" dirty="0" smtClean="0">
                <a:solidFill>
                  <a:srgbClr val="0000CC"/>
                </a:solidFill>
              </a:rPr>
              <a:t>concubines</a:t>
            </a:r>
            <a:r>
              <a:rPr lang="en-US" dirty="0" smtClean="0"/>
              <a:t> (NASB, NIV, RSV)</a:t>
            </a:r>
          </a:p>
          <a:p>
            <a:pPr eaLnBrk="1" hangingPunct="1">
              <a:lnSpc>
                <a:spcPct val="90000"/>
              </a:lnSpc>
            </a:pPr>
            <a:r>
              <a:rPr lang="en-US" dirty="0" smtClean="0"/>
              <a:t>He became great and excelled beyond all kings in Jerusalem before him – He tried everything!</a:t>
            </a:r>
          </a:p>
        </p:txBody>
      </p:sp>
      <p:sp>
        <p:nvSpPr>
          <p:cNvPr id="4100" name="Text Box 5"/>
          <p:cNvSpPr txBox="1">
            <a:spLocks noChangeArrowheads="1"/>
          </p:cNvSpPr>
          <p:nvPr/>
        </p:nvSpPr>
        <p:spPr bwMode="auto">
          <a:xfrm>
            <a:off x="435231" y="5562600"/>
            <a:ext cx="8382000" cy="1015663"/>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It was all vanity &amp; grasping for wind, &amp; didn’t bring the satisfaction he looked for</a:t>
            </a:r>
            <a:endParaRPr lang="en-US" sz="3000" b="1" dirty="0">
              <a:solidFill>
                <a:srgbClr val="00B050"/>
              </a:solidFill>
              <a:latin typeface="Comic Sans MS" pitchFamily="66" charset="0"/>
            </a:endParaRPr>
          </a:p>
        </p:txBody>
      </p:sp>
      <p:pic>
        <p:nvPicPr>
          <p:cNvPr id="45058" name="Picture 2" descr="https://encrypted-tbn2.gstatic.com/images?q=tbn:ANd9GcS7rtgSoVnkG7z9Exmbj3kMJ43KsF2f_rtN_Ccx33pMaFKBuQ9A"/>
          <p:cNvPicPr>
            <a:picLocks noChangeAspect="1" noChangeArrowheads="1"/>
          </p:cNvPicPr>
          <p:nvPr/>
        </p:nvPicPr>
        <p:blipFill>
          <a:blip r:embed="rId3" cstate="print"/>
          <a:srcRect/>
          <a:stretch>
            <a:fillRect/>
          </a:stretch>
        </p:blipFill>
        <p:spPr bwMode="auto">
          <a:xfrm>
            <a:off x="6858000" y="0"/>
            <a:ext cx="2038350" cy="1334460"/>
          </a:xfrm>
          <a:prstGeom prst="rect">
            <a:avLst/>
          </a:prstGeom>
          <a:noFill/>
        </p:spPr>
      </p:pic>
      <p:pic>
        <p:nvPicPr>
          <p:cNvPr id="45060" name="Picture 4" descr="https://encrypted-tbn3.gstatic.com/images?q=tbn:ANd9GcQhVqUMBk_I7Qmu9xiirLoNz_i7eILzWLBcAOJ_jfPgl3UnaPClyQ"/>
          <p:cNvPicPr>
            <a:picLocks noChangeAspect="1" noChangeArrowheads="1"/>
          </p:cNvPicPr>
          <p:nvPr/>
        </p:nvPicPr>
        <p:blipFill>
          <a:blip r:embed="rId4" cstate="print"/>
          <a:srcRect/>
          <a:stretch>
            <a:fillRect/>
          </a:stretch>
        </p:blipFill>
        <p:spPr bwMode="auto">
          <a:xfrm>
            <a:off x="6705600" y="1752600"/>
            <a:ext cx="1393825" cy="1350654"/>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838200" y="0"/>
            <a:ext cx="4876800" cy="1447800"/>
          </a:xfrm>
        </p:spPr>
        <p:txBody>
          <a:bodyPr>
            <a:normAutofit/>
          </a:bodyPr>
          <a:lstStyle/>
          <a:p>
            <a:pPr eaLnBrk="1" hangingPunct="1"/>
            <a:r>
              <a:rPr lang="en-US" sz="4000" b="1" dirty="0" smtClean="0">
                <a:solidFill>
                  <a:srgbClr val="FF0000"/>
                </a:solidFill>
              </a:rPr>
              <a:t>Death eliminates the profit of Wisdom</a:t>
            </a:r>
          </a:p>
        </p:txBody>
      </p:sp>
      <p:sp>
        <p:nvSpPr>
          <p:cNvPr id="4099" name="Rectangle 3"/>
          <p:cNvSpPr>
            <a:spLocks noGrp="1" noChangeArrowheads="1"/>
          </p:cNvSpPr>
          <p:nvPr>
            <p:ph type="body" idx="1"/>
          </p:nvPr>
        </p:nvSpPr>
        <p:spPr>
          <a:xfrm>
            <a:off x="304800" y="1600200"/>
            <a:ext cx="8458200" cy="3962400"/>
          </a:xfrm>
        </p:spPr>
        <p:txBody>
          <a:bodyPr>
            <a:normAutofit fontScale="92500" lnSpcReduction="10000"/>
          </a:bodyPr>
          <a:lstStyle/>
          <a:p>
            <a:pPr eaLnBrk="1" hangingPunct="1">
              <a:lnSpc>
                <a:spcPct val="90000"/>
              </a:lnSpc>
            </a:pPr>
            <a:r>
              <a:rPr lang="en-US" dirty="0" smtClean="0"/>
              <a:t>Next king can only do what                             previous king did too (v.12)  </a:t>
            </a:r>
            <a:r>
              <a:rPr lang="en-US" sz="2600" dirty="0" smtClean="0"/>
              <a:t>[there’s really nothing new]</a:t>
            </a:r>
            <a:endParaRPr lang="en-US" dirty="0" smtClean="0"/>
          </a:p>
          <a:p>
            <a:pPr eaLnBrk="1" hangingPunct="1">
              <a:lnSpc>
                <a:spcPct val="90000"/>
              </a:lnSpc>
            </a:pPr>
            <a:r>
              <a:rPr lang="en-US" dirty="0" smtClean="0"/>
              <a:t>Wisdom is more profitable than folly now in this life as a guide (v.13)</a:t>
            </a:r>
          </a:p>
          <a:p>
            <a:pPr eaLnBrk="1" hangingPunct="1">
              <a:lnSpc>
                <a:spcPct val="90000"/>
              </a:lnSpc>
            </a:pPr>
            <a:r>
              <a:rPr lang="en-US" dirty="0" smtClean="0"/>
              <a:t>Yet both wise and fool die! (v.14-15)</a:t>
            </a:r>
          </a:p>
          <a:p>
            <a:pPr eaLnBrk="1" hangingPunct="1">
              <a:lnSpc>
                <a:spcPct val="90000"/>
              </a:lnSpc>
            </a:pPr>
            <a:r>
              <a:rPr lang="en-US" dirty="0" smtClean="0"/>
              <a:t>Wise man won’t be remembered any longer than the fool (v.16)  [again in 9:15]</a:t>
            </a:r>
          </a:p>
          <a:p>
            <a:pPr eaLnBrk="1" hangingPunct="1">
              <a:lnSpc>
                <a:spcPct val="90000"/>
              </a:lnSpc>
            </a:pPr>
            <a:r>
              <a:rPr lang="en-US" b="1" dirty="0" smtClean="0">
                <a:solidFill>
                  <a:srgbClr val="0000CC"/>
                </a:solidFill>
              </a:rPr>
              <a:t>Solomon hated life</a:t>
            </a:r>
            <a:r>
              <a:rPr lang="en-US" dirty="0" smtClean="0"/>
              <a:t>… he found this very distressing (v.17) – life is </a:t>
            </a:r>
            <a:r>
              <a:rPr lang="en-US" smtClean="0"/>
              <a:t>not </a:t>
            </a:r>
            <a:r>
              <a:rPr lang="en-US" smtClean="0"/>
              <a:t>fair</a:t>
            </a:r>
            <a:r>
              <a:rPr lang="en-US" dirty="0" smtClean="0"/>
              <a:t>!</a:t>
            </a:r>
          </a:p>
        </p:txBody>
      </p:sp>
      <p:sp>
        <p:nvSpPr>
          <p:cNvPr id="4100" name="Text Box 5"/>
          <p:cNvSpPr txBox="1">
            <a:spLocks noChangeArrowheads="1"/>
          </p:cNvSpPr>
          <p:nvPr/>
        </p:nvSpPr>
        <p:spPr bwMode="auto">
          <a:xfrm>
            <a:off x="0" y="5486400"/>
            <a:ext cx="6553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Death levels the playing field! All go to one place (3:20)</a:t>
            </a:r>
            <a:endParaRPr lang="en-US" sz="3200" b="1" dirty="0">
              <a:solidFill>
                <a:srgbClr val="00B050"/>
              </a:solidFill>
              <a:latin typeface="Comic Sans MS" pitchFamily="66" charset="0"/>
            </a:endParaRPr>
          </a:p>
        </p:txBody>
      </p:sp>
      <p:pic>
        <p:nvPicPr>
          <p:cNvPr id="43010" name="Picture 2" descr="https://encrypted-tbn2.gstatic.com/images?q=tbn:ANd9GcRWwQ_-pkzMlTyPamWp0zLfbs1TW-zSOnPnDIz9DjHyg6Wl7u4F"/>
          <p:cNvPicPr>
            <a:picLocks noChangeAspect="1" noChangeArrowheads="1"/>
          </p:cNvPicPr>
          <p:nvPr/>
        </p:nvPicPr>
        <p:blipFill>
          <a:blip r:embed="rId3" cstate="print"/>
          <a:srcRect/>
          <a:stretch>
            <a:fillRect/>
          </a:stretch>
        </p:blipFill>
        <p:spPr bwMode="auto">
          <a:xfrm>
            <a:off x="6096000" y="0"/>
            <a:ext cx="2314575" cy="1733698"/>
          </a:xfrm>
          <a:prstGeom prst="rect">
            <a:avLst/>
          </a:prstGeom>
          <a:noFill/>
        </p:spPr>
      </p:pic>
      <p:pic>
        <p:nvPicPr>
          <p:cNvPr id="43012" name="Picture 4" descr="https://encrypted-tbn1.gstatic.com/images?q=tbn:ANd9GcRK0MYT4TTqdXg9Pnfdg5Bdjua-E1x4PAEf-8026ZoSN34sSh4u"/>
          <p:cNvPicPr>
            <a:picLocks noChangeAspect="1" noChangeArrowheads="1"/>
          </p:cNvPicPr>
          <p:nvPr/>
        </p:nvPicPr>
        <p:blipFill>
          <a:blip r:embed="rId4" cstate="print"/>
          <a:srcRect/>
          <a:stretch>
            <a:fillRect/>
          </a:stretch>
        </p:blipFill>
        <p:spPr bwMode="auto">
          <a:xfrm>
            <a:off x="6553200" y="5317755"/>
            <a:ext cx="2314575" cy="15402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04800" y="228600"/>
            <a:ext cx="5257800" cy="1371600"/>
          </a:xfrm>
        </p:spPr>
        <p:txBody>
          <a:bodyPr>
            <a:noAutofit/>
          </a:bodyPr>
          <a:lstStyle/>
          <a:p>
            <a:pPr eaLnBrk="1" hangingPunct="1"/>
            <a:r>
              <a:rPr lang="en-US" b="1" dirty="0" smtClean="0">
                <a:solidFill>
                  <a:srgbClr val="FF0000"/>
                </a:solidFill>
              </a:rPr>
              <a:t>Profits of your hard work pass to others</a:t>
            </a:r>
          </a:p>
        </p:txBody>
      </p:sp>
      <p:sp>
        <p:nvSpPr>
          <p:cNvPr id="4099" name="Rectangle 3"/>
          <p:cNvSpPr>
            <a:spLocks noGrp="1" noChangeArrowheads="1"/>
          </p:cNvSpPr>
          <p:nvPr>
            <p:ph type="body" idx="1"/>
          </p:nvPr>
        </p:nvSpPr>
        <p:spPr>
          <a:xfrm>
            <a:off x="457200" y="1676400"/>
            <a:ext cx="8229600" cy="3810000"/>
          </a:xfrm>
        </p:spPr>
        <p:txBody>
          <a:bodyPr>
            <a:normAutofit fontScale="92500"/>
          </a:bodyPr>
          <a:lstStyle/>
          <a:p>
            <a:pPr eaLnBrk="1" hangingPunct="1">
              <a:lnSpc>
                <a:spcPct val="90000"/>
              </a:lnSpc>
            </a:pPr>
            <a:r>
              <a:rPr lang="en-US" b="1" dirty="0" smtClean="0">
                <a:solidFill>
                  <a:srgbClr val="0000CC"/>
                </a:solidFill>
              </a:rPr>
              <a:t>All you accomplish is given                                  away to others</a:t>
            </a:r>
          </a:p>
          <a:p>
            <a:pPr lvl="1">
              <a:lnSpc>
                <a:spcPct val="90000"/>
              </a:lnSpc>
            </a:pPr>
            <a:r>
              <a:rPr lang="en-US" dirty="0"/>
              <a:t>may be a fool (v.19) </a:t>
            </a:r>
          </a:p>
          <a:p>
            <a:pPr lvl="1">
              <a:lnSpc>
                <a:spcPct val="90000"/>
              </a:lnSpc>
            </a:pPr>
            <a:r>
              <a:rPr lang="en-US" dirty="0"/>
              <a:t>May not work at all (v.21)</a:t>
            </a:r>
          </a:p>
          <a:p>
            <a:pPr eaLnBrk="1" hangingPunct="1">
              <a:lnSpc>
                <a:spcPct val="90000"/>
              </a:lnSpc>
            </a:pPr>
            <a:r>
              <a:rPr lang="en-US" b="1" dirty="0">
                <a:solidFill>
                  <a:srgbClr val="0000CC"/>
                </a:solidFill>
              </a:rPr>
              <a:t>W</a:t>
            </a:r>
            <a:r>
              <a:rPr lang="en-US" b="1" dirty="0" smtClean="0">
                <a:solidFill>
                  <a:srgbClr val="0000CC"/>
                </a:solidFill>
              </a:rPr>
              <a:t>hy work so hard now and stress out? (v.22-23)</a:t>
            </a:r>
          </a:p>
          <a:p>
            <a:pPr lvl="1">
              <a:lnSpc>
                <a:spcPct val="90000"/>
              </a:lnSpc>
            </a:pPr>
            <a:r>
              <a:rPr lang="en-US" dirty="0" smtClean="0"/>
              <a:t>Days become sorrowful</a:t>
            </a:r>
          </a:p>
          <a:p>
            <a:pPr lvl="1">
              <a:lnSpc>
                <a:spcPct val="90000"/>
              </a:lnSpc>
            </a:pPr>
            <a:r>
              <a:rPr lang="en-US" dirty="0" smtClean="0"/>
              <a:t>Work is burdensome</a:t>
            </a:r>
          </a:p>
          <a:p>
            <a:pPr lvl="1">
              <a:lnSpc>
                <a:spcPct val="90000"/>
              </a:lnSpc>
            </a:pPr>
            <a:r>
              <a:rPr lang="en-US" dirty="0" smtClean="0"/>
              <a:t>Can’t sleep at night</a:t>
            </a:r>
          </a:p>
          <a:p>
            <a:pPr eaLnBrk="1" hangingPunct="1">
              <a:lnSpc>
                <a:spcPct val="90000"/>
              </a:lnSpc>
            </a:pPr>
            <a:endParaRPr lang="en-US" dirty="0" smtClean="0"/>
          </a:p>
        </p:txBody>
      </p:sp>
      <p:sp>
        <p:nvSpPr>
          <p:cNvPr id="4100" name="Text Box 5"/>
          <p:cNvSpPr txBox="1">
            <a:spLocks noChangeArrowheads="1"/>
          </p:cNvSpPr>
          <p:nvPr/>
        </p:nvSpPr>
        <p:spPr bwMode="auto">
          <a:xfrm>
            <a:off x="1066800" y="5334000"/>
            <a:ext cx="4495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Life doesn’t seem fair!</a:t>
            </a:r>
            <a:endParaRPr lang="en-US" sz="4000" b="1" dirty="0">
              <a:solidFill>
                <a:srgbClr val="00B050"/>
              </a:solidFill>
              <a:latin typeface="Comic Sans MS" pitchFamily="66" charset="0"/>
            </a:endParaRPr>
          </a:p>
        </p:txBody>
      </p:sp>
      <p:pic>
        <p:nvPicPr>
          <p:cNvPr id="40962" name="Picture 2" descr="https://encrypted-tbn3.gstatic.com/images?q=tbn:ANd9GcTNI6qBJ2R-mQYDmPobGJZ6LezDtBh-_y7Gfw6v_oGrX5Lt8IAAUA"/>
          <p:cNvPicPr>
            <a:picLocks noChangeAspect="1" noChangeArrowheads="1"/>
          </p:cNvPicPr>
          <p:nvPr/>
        </p:nvPicPr>
        <p:blipFill>
          <a:blip r:embed="rId3" cstate="print"/>
          <a:srcRect/>
          <a:stretch>
            <a:fillRect/>
          </a:stretch>
        </p:blipFill>
        <p:spPr bwMode="auto">
          <a:xfrm>
            <a:off x="5736558" y="152400"/>
            <a:ext cx="3188367" cy="2286000"/>
          </a:xfrm>
          <a:prstGeom prst="rect">
            <a:avLst/>
          </a:prstGeom>
          <a:noFill/>
        </p:spPr>
      </p:pic>
      <p:pic>
        <p:nvPicPr>
          <p:cNvPr id="2" name="Picture 2" descr="https://encrypted-tbn1.gstatic.com/images?q=tbn:ANd9GcQtTHH7biyLQg9JHito7LcCdbHFrOnaRoF8Wo7EW6K97HKtdoic"/>
          <p:cNvPicPr>
            <a:picLocks noChangeAspect="1" noChangeArrowheads="1"/>
          </p:cNvPicPr>
          <p:nvPr/>
        </p:nvPicPr>
        <p:blipFill>
          <a:blip r:embed="rId4" cstate="print"/>
          <a:srcRect/>
          <a:stretch>
            <a:fillRect/>
          </a:stretch>
        </p:blipFill>
        <p:spPr bwMode="auto">
          <a:xfrm>
            <a:off x="5668324" y="4038600"/>
            <a:ext cx="3475676" cy="25146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81000" y="152400"/>
            <a:ext cx="6096000" cy="1143000"/>
          </a:xfrm>
        </p:spPr>
        <p:txBody>
          <a:bodyPr>
            <a:normAutofit fontScale="90000"/>
          </a:bodyPr>
          <a:lstStyle/>
          <a:p>
            <a:pPr eaLnBrk="1" hangingPunct="1"/>
            <a:r>
              <a:rPr lang="en-US" sz="4000" b="1" dirty="0" err="1" smtClean="0">
                <a:solidFill>
                  <a:srgbClr val="FF0000"/>
                </a:solidFill>
                <a:latin typeface="Comic Sans MS" pitchFamily="66" charset="0"/>
              </a:rPr>
              <a:t>Ecc</a:t>
            </a:r>
            <a:r>
              <a:rPr lang="en-US" sz="4000" b="1" dirty="0" smtClean="0">
                <a:solidFill>
                  <a:srgbClr val="FF0000"/>
                </a:solidFill>
                <a:latin typeface="Comic Sans MS" pitchFamily="66" charset="0"/>
              </a:rPr>
              <a:t> 3: There is a right time for everything</a:t>
            </a:r>
          </a:p>
        </p:txBody>
      </p:sp>
      <p:sp>
        <p:nvSpPr>
          <p:cNvPr id="4099" name="Rectangle 3"/>
          <p:cNvSpPr>
            <a:spLocks noGrp="1" noChangeArrowheads="1"/>
          </p:cNvSpPr>
          <p:nvPr>
            <p:ph type="body" idx="1"/>
          </p:nvPr>
        </p:nvSpPr>
        <p:spPr>
          <a:xfrm>
            <a:off x="457200" y="1295400"/>
            <a:ext cx="8382000" cy="3886200"/>
          </a:xfrm>
        </p:spPr>
        <p:txBody>
          <a:bodyPr>
            <a:normAutofit fontScale="85000" lnSpcReduction="20000"/>
          </a:bodyPr>
          <a:lstStyle/>
          <a:p>
            <a:pPr eaLnBrk="1" hangingPunct="1">
              <a:lnSpc>
                <a:spcPct val="90000"/>
              </a:lnSpc>
            </a:pPr>
            <a:r>
              <a:rPr lang="en-US" dirty="0" smtClean="0"/>
              <a:t>There is a </a:t>
            </a:r>
            <a:r>
              <a:rPr lang="en-US" i="1" dirty="0" smtClean="0"/>
              <a:t>season</a:t>
            </a:r>
            <a:r>
              <a:rPr lang="en-US" dirty="0" smtClean="0"/>
              <a:t> [</a:t>
            </a:r>
            <a:r>
              <a:rPr lang="en-US" i="1" dirty="0" smtClean="0"/>
              <a:t>set time </a:t>
            </a:r>
            <a:r>
              <a:rPr lang="en-US" dirty="0" smtClean="0"/>
              <a:t>– </a:t>
            </a:r>
            <a:r>
              <a:rPr lang="en-US" dirty="0" err="1" smtClean="0"/>
              <a:t>Neh</a:t>
            </a:r>
            <a:r>
              <a:rPr lang="en-US" dirty="0" smtClean="0"/>
              <a:t> 2:6]                                    for every purpose under heaven </a:t>
            </a:r>
            <a:r>
              <a:rPr lang="en-US" i="1" dirty="0" smtClean="0"/>
              <a:t>(under                                 the sun)</a:t>
            </a:r>
          </a:p>
          <a:p>
            <a:pPr eaLnBrk="1" hangingPunct="1">
              <a:lnSpc>
                <a:spcPct val="90000"/>
              </a:lnSpc>
            </a:pPr>
            <a:r>
              <a:rPr lang="en-US" dirty="0" smtClean="0"/>
              <a:t>To be born &amp; to die,  to plant &amp; to harvest</a:t>
            </a:r>
          </a:p>
          <a:p>
            <a:pPr eaLnBrk="1" hangingPunct="1">
              <a:lnSpc>
                <a:spcPct val="90000"/>
              </a:lnSpc>
            </a:pPr>
            <a:r>
              <a:rPr lang="en-US" dirty="0" smtClean="0"/>
              <a:t>To kill &amp; to heal,  to demolish &amp; to build</a:t>
            </a:r>
          </a:p>
          <a:p>
            <a:pPr eaLnBrk="1" hangingPunct="1">
              <a:lnSpc>
                <a:spcPct val="90000"/>
              </a:lnSpc>
            </a:pPr>
            <a:r>
              <a:rPr lang="en-US" dirty="0" smtClean="0"/>
              <a:t>To weep &amp; to laugh,  to mourn &amp; to dance</a:t>
            </a:r>
          </a:p>
          <a:p>
            <a:pPr eaLnBrk="1" hangingPunct="1">
              <a:lnSpc>
                <a:spcPct val="90000"/>
              </a:lnSpc>
            </a:pPr>
            <a:r>
              <a:rPr lang="en-US" dirty="0" smtClean="0"/>
              <a:t>To scatter stones &amp; to remove them, to hug &amp; to not hug</a:t>
            </a:r>
          </a:p>
          <a:p>
            <a:pPr eaLnBrk="1" hangingPunct="1">
              <a:lnSpc>
                <a:spcPct val="90000"/>
              </a:lnSpc>
            </a:pPr>
            <a:r>
              <a:rPr lang="en-US" dirty="0" smtClean="0"/>
              <a:t>To search &amp; to give up,  to keep &amp; to throw away  </a:t>
            </a:r>
          </a:p>
          <a:p>
            <a:pPr eaLnBrk="1" hangingPunct="1">
              <a:lnSpc>
                <a:spcPct val="90000"/>
              </a:lnSpc>
            </a:pPr>
            <a:r>
              <a:rPr lang="en-US" dirty="0" smtClean="0"/>
              <a:t>To tear &amp; to sow,  to be silent &amp; to speak</a:t>
            </a:r>
          </a:p>
          <a:p>
            <a:pPr eaLnBrk="1" hangingPunct="1">
              <a:lnSpc>
                <a:spcPct val="90000"/>
              </a:lnSpc>
            </a:pPr>
            <a:r>
              <a:rPr lang="en-US" dirty="0" smtClean="0"/>
              <a:t>To love &amp; to hate,  to war &amp; to make peace</a:t>
            </a:r>
          </a:p>
        </p:txBody>
      </p:sp>
      <p:sp>
        <p:nvSpPr>
          <p:cNvPr id="4100" name="Text Box 5"/>
          <p:cNvSpPr txBox="1">
            <a:spLocks noChangeArrowheads="1"/>
          </p:cNvSpPr>
          <p:nvPr/>
        </p:nvSpPr>
        <p:spPr bwMode="auto">
          <a:xfrm>
            <a:off x="304800" y="4953000"/>
            <a:ext cx="63246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We don’t have the wisdom to always do things at the right time, but God does!</a:t>
            </a:r>
            <a:endParaRPr lang="en-US" sz="3600" b="1" dirty="0">
              <a:solidFill>
                <a:srgbClr val="00B050"/>
              </a:solidFill>
              <a:latin typeface="Comic Sans MS" pitchFamily="66" charset="0"/>
            </a:endParaRPr>
          </a:p>
        </p:txBody>
      </p:sp>
      <p:pic>
        <p:nvPicPr>
          <p:cNvPr id="59394" name="Picture 2" descr="https://encrypted-tbn3.gstatic.com/images?q=tbn:ANd9GcQaEC7r8nMz7Qdeh2-OKbtlv8fphYD6pduUa0XFOxQK3Kgz6Df_GQ"/>
          <p:cNvPicPr>
            <a:picLocks noChangeAspect="1" noChangeArrowheads="1"/>
          </p:cNvPicPr>
          <p:nvPr/>
        </p:nvPicPr>
        <p:blipFill>
          <a:blip r:embed="rId3" cstate="print"/>
          <a:srcRect/>
          <a:stretch>
            <a:fillRect/>
          </a:stretch>
        </p:blipFill>
        <p:spPr bwMode="auto">
          <a:xfrm>
            <a:off x="6629400" y="76200"/>
            <a:ext cx="2390775" cy="1914525"/>
          </a:xfrm>
          <a:prstGeom prst="rect">
            <a:avLst/>
          </a:prstGeom>
          <a:noFill/>
        </p:spPr>
      </p:pic>
      <p:pic>
        <p:nvPicPr>
          <p:cNvPr id="59396" name="Picture 4" descr="https://encrypted-tbn0.gstatic.com/images?q=tbn:ANd9GcQq7s4wZvd0qAMHZ2OiYElg3EtgKBd3ZVev2Yn4olg8vGHY2iRZ"/>
          <p:cNvPicPr>
            <a:picLocks noChangeAspect="1" noChangeArrowheads="1"/>
          </p:cNvPicPr>
          <p:nvPr/>
        </p:nvPicPr>
        <p:blipFill>
          <a:blip r:embed="rId4" cstate="print"/>
          <a:srcRect/>
          <a:stretch>
            <a:fillRect/>
          </a:stretch>
        </p:blipFill>
        <p:spPr bwMode="auto">
          <a:xfrm>
            <a:off x="6924675" y="4713935"/>
            <a:ext cx="2066925" cy="1924990"/>
          </a:xfrm>
          <a:prstGeom prst="rect">
            <a:avLst/>
          </a:prstGeom>
          <a:noFill/>
        </p:spPr>
      </p:pic>
      <p:pic>
        <p:nvPicPr>
          <p:cNvPr id="2" name="Picture 2" descr="https://encrypted-tbn0.gstatic.com/images?q=tbn:ANd9GcQrvjhihmCwKlvbEiC7HB-OUwUvn2UIhvbcosoyGhk2OnIduR-eew"/>
          <p:cNvPicPr>
            <a:picLocks noChangeAspect="1" noChangeArrowheads="1"/>
          </p:cNvPicPr>
          <p:nvPr/>
        </p:nvPicPr>
        <p:blipFill>
          <a:blip r:embed="rId5" cstate="print"/>
          <a:srcRect/>
          <a:stretch>
            <a:fillRect/>
          </a:stretch>
        </p:blipFill>
        <p:spPr bwMode="auto">
          <a:xfrm>
            <a:off x="6858000" y="2209800"/>
            <a:ext cx="2133600" cy="1066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https://encrypted-tbn2.gstatic.com/images?q=tbn:ANd9GcRbRsxHDqkoKqX_YAINpwj-hHtYVUegLWkfAMBNAxJmO0b-quad-A"/>
          <p:cNvPicPr>
            <a:picLocks noChangeAspect="1" noChangeArrowheads="1"/>
          </p:cNvPicPr>
          <p:nvPr/>
        </p:nvPicPr>
        <p:blipFill>
          <a:blip r:embed="rId3" cstate="print"/>
          <a:srcRect l="4969" t="4969" r="5590" b="10559"/>
          <a:stretch>
            <a:fillRect/>
          </a:stretch>
        </p:blipFill>
        <p:spPr bwMode="auto">
          <a:xfrm>
            <a:off x="6781800" y="2362200"/>
            <a:ext cx="1694330" cy="1600200"/>
          </a:xfrm>
          <a:prstGeom prst="rect">
            <a:avLst/>
          </a:prstGeom>
          <a:noFill/>
        </p:spPr>
      </p:pic>
      <p:sp>
        <p:nvSpPr>
          <p:cNvPr id="4099" name="Rectangle 3"/>
          <p:cNvSpPr>
            <a:spLocks noGrp="1" noChangeArrowheads="1"/>
          </p:cNvSpPr>
          <p:nvPr>
            <p:ph type="body" idx="1"/>
          </p:nvPr>
        </p:nvSpPr>
        <p:spPr>
          <a:xfrm>
            <a:off x="228600" y="1600200"/>
            <a:ext cx="8763000" cy="3810000"/>
          </a:xfrm>
        </p:spPr>
        <p:txBody>
          <a:bodyPr>
            <a:normAutofit lnSpcReduction="10000"/>
          </a:bodyPr>
          <a:lstStyle/>
          <a:p>
            <a:pPr eaLnBrk="1" hangingPunct="1">
              <a:lnSpc>
                <a:spcPct val="90000"/>
              </a:lnSpc>
            </a:pPr>
            <a:r>
              <a:rPr lang="en-US" sz="2800" dirty="0" smtClean="0"/>
              <a:t>What profit does a worker get from all his work? (3:9)</a:t>
            </a:r>
          </a:p>
          <a:p>
            <a:pPr eaLnBrk="1" hangingPunct="1">
              <a:lnSpc>
                <a:spcPct val="90000"/>
              </a:lnSpc>
            </a:pPr>
            <a:r>
              <a:rPr lang="en-US" sz="2800" dirty="0" smtClean="0"/>
              <a:t>Men are occupied with work because God intended it that way – </a:t>
            </a:r>
            <a:r>
              <a:rPr lang="en-US" sz="2800" dirty="0" smtClean="0">
                <a:solidFill>
                  <a:srgbClr val="0000CC"/>
                </a:solidFill>
              </a:rPr>
              <a:t>to </a:t>
            </a:r>
            <a:r>
              <a:rPr lang="en-US" sz="2800" i="1" dirty="0" smtClean="0">
                <a:solidFill>
                  <a:srgbClr val="0000CC"/>
                </a:solidFill>
              </a:rPr>
              <a:t>“humble” </a:t>
            </a:r>
            <a:r>
              <a:rPr lang="en-US" sz="2800" dirty="0" smtClean="0">
                <a:solidFill>
                  <a:srgbClr val="0000CC"/>
                </a:solidFill>
              </a:rPr>
              <a:t>[1:13 YLT] us</a:t>
            </a:r>
            <a:r>
              <a:rPr lang="en-US" sz="2800" dirty="0" smtClean="0"/>
              <a:t> (v.10)</a:t>
            </a:r>
          </a:p>
          <a:p>
            <a:pPr lvl="1">
              <a:lnSpc>
                <a:spcPct val="90000"/>
              </a:lnSpc>
            </a:pPr>
            <a:r>
              <a:rPr lang="en-US" sz="2400" dirty="0" smtClean="0"/>
              <a:t> not “grievous” (1:13) now.  Solomon is                                     beginning to see God’s purpose! </a:t>
            </a:r>
          </a:p>
          <a:p>
            <a:pPr eaLnBrk="1" hangingPunct="1">
              <a:lnSpc>
                <a:spcPct val="90000"/>
              </a:lnSpc>
            </a:pPr>
            <a:r>
              <a:rPr lang="en-US" sz="2800" dirty="0" smtClean="0"/>
              <a:t>God made everything beautiful in its                                    time – in harmony with all God’s work (v.11)</a:t>
            </a:r>
          </a:p>
          <a:p>
            <a:pPr eaLnBrk="1" hangingPunct="1">
              <a:lnSpc>
                <a:spcPct val="90000"/>
              </a:lnSpc>
            </a:pPr>
            <a:r>
              <a:rPr lang="en-US" sz="2800" b="1" i="1" dirty="0" smtClean="0">
                <a:solidFill>
                  <a:srgbClr val="0000CC"/>
                </a:solidFill>
              </a:rPr>
              <a:t>He has put eternity:  </a:t>
            </a:r>
            <a:r>
              <a:rPr lang="en-US" sz="2800" dirty="0" smtClean="0"/>
              <a:t>“but though He has permitted man to consider time in its fullness” [Jer Bible], no one can figure out the work God does from beginning to end!</a:t>
            </a:r>
          </a:p>
        </p:txBody>
      </p:sp>
      <p:sp>
        <p:nvSpPr>
          <p:cNvPr id="4098" name="Rectangle 2"/>
          <p:cNvSpPr>
            <a:spLocks noGrp="1" noChangeArrowheads="1"/>
          </p:cNvSpPr>
          <p:nvPr>
            <p:ph type="title"/>
          </p:nvPr>
        </p:nvSpPr>
        <p:spPr>
          <a:xfrm>
            <a:off x="457200" y="0"/>
            <a:ext cx="5105400" cy="1600200"/>
          </a:xfrm>
        </p:spPr>
        <p:txBody>
          <a:bodyPr>
            <a:normAutofit/>
          </a:bodyPr>
          <a:lstStyle/>
          <a:p>
            <a:pPr eaLnBrk="1" hangingPunct="1"/>
            <a:r>
              <a:rPr lang="en-US" sz="4000" b="1" dirty="0" smtClean="0">
                <a:solidFill>
                  <a:srgbClr val="FF0000"/>
                </a:solidFill>
              </a:rPr>
              <a:t>God does things at the right time (3:9-15)</a:t>
            </a:r>
          </a:p>
        </p:txBody>
      </p:sp>
      <p:sp>
        <p:nvSpPr>
          <p:cNvPr id="4100" name="Text Box 5"/>
          <p:cNvSpPr txBox="1">
            <a:spLocks noChangeArrowheads="1"/>
          </p:cNvSpPr>
          <p:nvPr/>
        </p:nvSpPr>
        <p:spPr bwMode="auto">
          <a:xfrm>
            <a:off x="2889592" y="5282381"/>
            <a:ext cx="60960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 says: Unless the Lord does it, they labor in vain who work (Ps 127:1-2)</a:t>
            </a:r>
            <a:endParaRPr lang="en-US" sz="3200" b="1" dirty="0">
              <a:solidFill>
                <a:srgbClr val="00B050"/>
              </a:solidFill>
              <a:latin typeface="Comic Sans MS" pitchFamily="66" charset="0"/>
            </a:endParaRPr>
          </a:p>
        </p:txBody>
      </p:sp>
      <p:pic>
        <p:nvPicPr>
          <p:cNvPr id="57348" name="Picture 4" descr="https://encrypted-tbn1.gstatic.com/images?q=tbn:ANd9GcSRtIKnUPEtQhto7XA9JbjQOSBOijOZ7prNlbUCWs8d_vmlj6qr"/>
          <p:cNvPicPr>
            <a:picLocks noChangeAspect="1" noChangeArrowheads="1"/>
          </p:cNvPicPr>
          <p:nvPr/>
        </p:nvPicPr>
        <p:blipFill>
          <a:blip r:embed="rId4" cstate="print"/>
          <a:srcRect l="10923" t="29167" b="16667"/>
          <a:stretch>
            <a:fillRect/>
          </a:stretch>
        </p:blipFill>
        <p:spPr bwMode="auto">
          <a:xfrm>
            <a:off x="5562600" y="76200"/>
            <a:ext cx="3435282" cy="1524000"/>
          </a:xfrm>
          <a:prstGeom prst="rect">
            <a:avLst/>
          </a:prstGeom>
          <a:noFill/>
        </p:spPr>
      </p:pic>
      <p:pic>
        <p:nvPicPr>
          <p:cNvPr id="57349" name="Picture 5"/>
          <p:cNvPicPr>
            <a:picLocks noChangeAspect="1" noChangeArrowheads="1"/>
          </p:cNvPicPr>
          <p:nvPr/>
        </p:nvPicPr>
        <p:blipFill>
          <a:blip r:embed="rId5" cstate="print"/>
          <a:srcRect/>
          <a:stretch>
            <a:fillRect/>
          </a:stretch>
        </p:blipFill>
        <p:spPr bwMode="auto">
          <a:xfrm>
            <a:off x="984592" y="5313528"/>
            <a:ext cx="1905000" cy="1438630"/>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990600" y="0"/>
            <a:ext cx="4800600" cy="1295400"/>
          </a:xfrm>
        </p:spPr>
        <p:txBody>
          <a:bodyPr>
            <a:normAutofit fontScale="90000"/>
          </a:bodyPr>
          <a:lstStyle/>
          <a:p>
            <a:r>
              <a:rPr lang="en-US" sz="4000" b="1" dirty="0">
                <a:solidFill>
                  <a:srgbClr val="FF0000"/>
                </a:solidFill>
              </a:rPr>
              <a:t>God does things at the right time (3:9-15</a:t>
            </a:r>
            <a:r>
              <a:rPr lang="en-US" sz="4000" b="1" dirty="0" smtClean="0">
                <a:solidFill>
                  <a:srgbClr val="FF0000"/>
                </a:solidFill>
              </a:rPr>
              <a:t>)</a:t>
            </a:r>
          </a:p>
        </p:txBody>
      </p:sp>
      <p:sp>
        <p:nvSpPr>
          <p:cNvPr id="4099" name="Rectangle 3"/>
          <p:cNvSpPr>
            <a:spLocks noGrp="1" noChangeArrowheads="1"/>
          </p:cNvSpPr>
          <p:nvPr>
            <p:ph type="body" idx="1"/>
          </p:nvPr>
        </p:nvSpPr>
        <p:spPr>
          <a:xfrm>
            <a:off x="228600" y="1371600"/>
            <a:ext cx="8686800" cy="4495800"/>
          </a:xfrm>
        </p:spPr>
        <p:txBody>
          <a:bodyPr>
            <a:normAutofit fontScale="70000" lnSpcReduction="20000"/>
          </a:bodyPr>
          <a:lstStyle/>
          <a:p>
            <a:pPr eaLnBrk="1" hangingPunct="1">
              <a:lnSpc>
                <a:spcPct val="90000"/>
              </a:lnSpc>
            </a:pPr>
            <a:r>
              <a:rPr lang="en-US" b="1" dirty="0" smtClean="0">
                <a:solidFill>
                  <a:srgbClr val="0000CC"/>
                </a:solidFill>
              </a:rPr>
              <a:t>Appreciate what God does for you  and                                                            has given you </a:t>
            </a:r>
            <a:r>
              <a:rPr lang="en-US" dirty="0" smtClean="0"/>
              <a:t>– allow it to let you rejoice and                                                        do good (3:12)</a:t>
            </a:r>
          </a:p>
          <a:p>
            <a:pPr lvl="1">
              <a:lnSpc>
                <a:spcPct val="90000"/>
              </a:lnSpc>
            </a:pPr>
            <a:r>
              <a:rPr lang="en-US" i="1" dirty="0" smtClean="0"/>
              <a:t>“I know” </a:t>
            </a:r>
            <a:r>
              <a:rPr lang="en-US" dirty="0" smtClean="0"/>
              <a:t>(v.12 &amp; 14)  - Solomon’s confidence</a:t>
            </a:r>
          </a:p>
          <a:p>
            <a:pPr lvl="1">
              <a:lnSpc>
                <a:spcPct val="90000"/>
              </a:lnSpc>
            </a:pPr>
            <a:r>
              <a:rPr lang="en-US" dirty="0" smtClean="0"/>
              <a:t>Those who understand God’s working will rejoice in God’s gifts more than those who live only for this life</a:t>
            </a:r>
          </a:p>
          <a:p>
            <a:pPr eaLnBrk="1" hangingPunct="1">
              <a:lnSpc>
                <a:spcPct val="90000"/>
              </a:lnSpc>
              <a:spcBef>
                <a:spcPts val="1200"/>
              </a:spcBef>
            </a:pPr>
            <a:r>
              <a:rPr lang="en-US" b="1" dirty="0" smtClean="0">
                <a:solidFill>
                  <a:srgbClr val="0000CC"/>
                </a:solidFill>
              </a:rPr>
              <a:t>Eat, drink and enjoy the results of your labor </a:t>
            </a:r>
            <a:r>
              <a:rPr lang="en-US" dirty="0" smtClean="0"/>
              <a:t>– it is God’s gift to you (v.13)</a:t>
            </a:r>
          </a:p>
          <a:p>
            <a:pPr eaLnBrk="1" hangingPunct="1">
              <a:lnSpc>
                <a:spcPct val="90000"/>
              </a:lnSpc>
              <a:spcBef>
                <a:spcPts val="1200"/>
              </a:spcBef>
            </a:pPr>
            <a:r>
              <a:rPr lang="en-US" b="1" dirty="0" smtClean="0">
                <a:solidFill>
                  <a:srgbClr val="0000CC"/>
                </a:solidFill>
              </a:rPr>
              <a:t>Whatever God does is forever </a:t>
            </a:r>
            <a:r>
              <a:rPr lang="en-US" dirty="0" smtClean="0"/>
              <a:t>– He’s working for our eternal good, not temporary – this should cause us to fear Him (v.14) &amp; learn to live by faith in God.</a:t>
            </a:r>
          </a:p>
          <a:p>
            <a:pPr eaLnBrk="1" hangingPunct="1">
              <a:lnSpc>
                <a:spcPct val="90000"/>
              </a:lnSpc>
              <a:spcBef>
                <a:spcPts val="1200"/>
              </a:spcBef>
            </a:pPr>
            <a:r>
              <a:rPr lang="en-US" b="1" dirty="0" smtClean="0">
                <a:solidFill>
                  <a:srgbClr val="0000CC"/>
                </a:solidFill>
              </a:rPr>
              <a:t>God knows the end from the beginning</a:t>
            </a:r>
            <a:r>
              <a:rPr lang="en-US" dirty="0" smtClean="0"/>
              <a:t>, but                               He requires an account of our past (v.15)</a:t>
            </a:r>
          </a:p>
          <a:p>
            <a:pPr lvl="1">
              <a:lnSpc>
                <a:spcPct val="90000"/>
              </a:lnSpc>
            </a:pPr>
            <a:r>
              <a:rPr lang="en-US" dirty="0" smtClean="0"/>
              <a:t>There will be a judgment day</a:t>
            </a:r>
          </a:p>
          <a:p>
            <a:pPr lvl="1">
              <a:lnSpc>
                <a:spcPct val="90000"/>
              </a:lnSpc>
            </a:pPr>
            <a:r>
              <a:rPr lang="en-US" dirty="0" smtClean="0"/>
              <a:t>There must be something beyond the time of reward</a:t>
            </a:r>
          </a:p>
        </p:txBody>
      </p:sp>
      <p:sp>
        <p:nvSpPr>
          <p:cNvPr id="4100" name="Text Box 5"/>
          <p:cNvSpPr txBox="1">
            <a:spLocks noChangeArrowheads="1"/>
          </p:cNvSpPr>
          <p:nvPr/>
        </p:nvSpPr>
        <p:spPr bwMode="auto">
          <a:xfrm>
            <a:off x="304800" y="5657671"/>
            <a:ext cx="8534400" cy="1200329"/>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We must trust God’s pathway for us – He knows what He is doing!</a:t>
            </a:r>
            <a:endParaRPr lang="en-US" sz="3600" b="1" dirty="0">
              <a:solidFill>
                <a:srgbClr val="00B050"/>
              </a:solidFill>
              <a:latin typeface="Comic Sans MS" pitchFamily="66" charset="0"/>
            </a:endParaRPr>
          </a:p>
        </p:txBody>
      </p:sp>
      <p:pic>
        <p:nvPicPr>
          <p:cNvPr id="55298" name="Picture 2" descr="https://encrypted-tbn3.gstatic.com/images?q=tbn:ANd9GcQOSDouUNZ4v1U4zQ8-oMV1lCo4Tvq-luKvGTmbRcvI3cXI400l9g"/>
          <p:cNvPicPr>
            <a:picLocks noChangeAspect="1" noChangeArrowheads="1"/>
          </p:cNvPicPr>
          <p:nvPr/>
        </p:nvPicPr>
        <p:blipFill>
          <a:blip r:embed="rId3" cstate="print"/>
          <a:srcRect/>
          <a:stretch>
            <a:fillRect/>
          </a:stretch>
        </p:blipFill>
        <p:spPr bwMode="auto">
          <a:xfrm>
            <a:off x="6096000" y="152400"/>
            <a:ext cx="2906486" cy="2057400"/>
          </a:xfrm>
          <a:prstGeom prst="rect">
            <a:avLst/>
          </a:prstGeom>
          <a:noFill/>
        </p:spPr>
      </p:pic>
      <p:pic>
        <p:nvPicPr>
          <p:cNvPr id="43010" name="Picture 2" descr="http://t0.gstatic.com/images?q=tbn:ANd9GcR9R3h1mPu576jblIDAebR4odCEfFmTKWAT6qp970RPISc6e7mf"/>
          <p:cNvPicPr>
            <a:picLocks noChangeAspect="1" noChangeArrowheads="1"/>
          </p:cNvPicPr>
          <p:nvPr/>
        </p:nvPicPr>
        <p:blipFill>
          <a:blip r:embed="rId4" cstate="print"/>
          <a:srcRect/>
          <a:stretch>
            <a:fillRect/>
          </a:stretch>
        </p:blipFill>
        <p:spPr bwMode="auto">
          <a:xfrm>
            <a:off x="6934200" y="4390135"/>
            <a:ext cx="1752600" cy="122943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228600"/>
            <a:ext cx="4267200" cy="1600200"/>
          </a:xfrm>
        </p:spPr>
        <p:txBody>
          <a:bodyPr>
            <a:normAutofit fontScale="90000"/>
          </a:bodyPr>
          <a:lstStyle/>
          <a:p>
            <a:pPr eaLnBrk="1" hangingPunct="1"/>
            <a:r>
              <a:rPr lang="en-US" sz="4000" b="1" dirty="0" smtClean="0">
                <a:solidFill>
                  <a:srgbClr val="FF0000"/>
                </a:solidFill>
              </a:rPr>
              <a:t>David &amp; Solomon went through it so we don’t have to!</a:t>
            </a:r>
          </a:p>
        </p:txBody>
      </p:sp>
      <p:sp>
        <p:nvSpPr>
          <p:cNvPr id="4099" name="Rectangle 3"/>
          <p:cNvSpPr>
            <a:spLocks noGrp="1" noChangeArrowheads="1"/>
          </p:cNvSpPr>
          <p:nvPr>
            <p:ph type="body" idx="1"/>
          </p:nvPr>
        </p:nvSpPr>
        <p:spPr>
          <a:xfrm>
            <a:off x="457200" y="2133600"/>
            <a:ext cx="7924800" cy="3352800"/>
          </a:xfrm>
        </p:spPr>
        <p:txBody>
          <a:bodyPr/>
          <a:lstStyle/>
          <a:p>
            <a:pPr eaLnBrk="1" hangingPunct="1">
              <a:lnSpc>
                <a:spcPct val="90000"/>
              </a:lnSpc>
            </a:pPr>
            <a:r>
              <a:rPr lang="en-US" dirty="0" smtClean="0"/>
              <a:t>If you think having power &amp; riches will bring you happiness….David shows it won’t work</a:t>
            </a:r>
          </a:p>
          <a:p>
            <a:pPr eaLnBrk="1" hangingPunct="1">
              <a:lnSpc>
                <a:spcPct val="90000"/>
              </a:lnSpc>
            </a:pPr>
            <a:r>
              <a:rPr lang="en-US" dirty="0" smtClean="0"/>
              <a:t>If you think having wisdom &amp; riches will bring you happiness…. Solomon shows it won’t last</a:t>
            </a:r>
          </a:p>
        </p:txBody>
      </p:sp>
      <p:sp>
        <p:nvSpPr>
          <p:cNvPr id="4100" name="Text Box 5"/>
          <p:cNvSpPr txBox="1">
            <a:spLocks noChangeArrowheads="1"/>
          </p:cNvSpPr>
          <p:nvPr/>
        </p:nvSpPr>
        <p:spPr bwMode="auto">
          <a:xfrm>
            <a:off x="533400" y="4648200"/>
            <a:ext cx="8229600" cy="2092881"/>
          </a:xfrm>
          <a:prstGeom prst="rect">
            <a:avLst/>
          </a:prstGeom>
          <a:noFill/>
          <a:ln w="9525">
            <a:noFill/>
            <a:miter lim="800000"/>
            <a:headEnd/>
            <a:tailEnd/>
          </a:ln>
        </p:spPr>
        <p:txBody>
          <a:bodyPr wrap="square">
            <a:spAutoFit/>
          </a:bodyPr>
          <a:lstStyle/>
          <a:p>
            <a:pPr algn="ctr">
              <a:lnSpc>
                <a:spcPts val="3900"/>
              </a:lnSpc>
            </a:pPr>
            <a:r>
              <a:rPr lang="en-US" sz="3600" b="1" dirty="0" smtClean="0">
                <a:solidFill>
                  <a:srgbClr val="00B050"/>
                </a:solidFill>
                <a:latin typeface="Comic Sans MS" pitchFamily="66" charset="0"/>
              </a:rPr>
              <a:t>Those of us who can learn from the lives of others, will not have to repeat their sad experiences &amp; the consequences they brought</a:t>
            </a:r>
            <a:endParaRPr lang="en-US" sz="3600" b="1" dirty="0">
              <a:solidFill>
                <a:srgbClr val="00B050"/>
              </a:solidFill>
              <a:latin typeface="Comic Sans MS" pitchFamily="66" charset="0"/>
            </a:endParaRPr>
          </a:p>
        </p:txBody>
      </p:sp>
      <p:pic>
        <p:nvPicPr>
          <p:cNvPr id="5" name="Picture 2" descr="https://encrypted-tbn1.gstatic.com/images?q=tbn:ANd9GcSyYnTvSxe_VQhhW7B4Bku_2mwd-dnUqDIV2hdVa-vW8kcZW0_EUw"/>
          <p:cNvPicPr>
            <a:picLocks noChangeAspect="1" noChangeArrowheads="1"/>
          </p:cNvPicPr>
          <p:nvPr/>
        </p:nvPicPr>
        <p:blipFill>
          <a:blip r:embed="rId3" cstate="print"/>
          <a:srcRect/>
          <a:stretch>
            <a:fillRect/>
          </a:stretch>
        </p:blipFill>
        <p:spPr bwMode="auto">
          <a:xfrm>
            <a:off x="152400" y="152400"/>
            <a:ext cx="1676400" cy="1848741"/>
          </a:xfrm>
          <a:prstGeom prst="rect">
            <a:avLst/>
          </a:prstGeom>
          <a:noFill/>
        </p:spPr>
      </p:pic>
      <p:pic>
        <p:nvPicPr>
          <p:cNvPr id="100354" name="Picture 2" descr="https://encrypted-tbn3.gstatic.com/images?q=tbn:ANd9GcTRAad6ZEZ_ajQj_iPDduv7il0BMRgEQdT2yfBKJhI8MlbQnmu0"/>
          <p:cNvPicPr>
            <a:picLocks noChangeAspect="1" noChangeArrowheads="1"/>
          </p:cNvPicPr>
          <p:nvPr/>
        </p:nvPicPr>
        <p:blipFill>
          <a:blip r:embed="rId4" cstate="print"/>
          <a:srcRect/>
          <a:stretch>
            <a:fillRect/>
          </a:stretch>
        </p:blipFill>
        <p:spPr bwMode="auto">
          <a:xfrm>
            <a:off x="6096000" y="0"/>
            <a:ext cx="2869530" cy="2057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371600" y="76200"/>
            <a:ext cx="5181600" cy="1143000"/>
          </a:xfrm>
        </p:spPr>
        <p:txBody>
          <a:bodyPr>
            <a:normAutofit fontScale="90000"/>
          </a:bodyPr>
          <a:lstStyle/>
          <a:p>
            <a:pPr eaLnBrk="1" hangingPunct="1"/>
            <a:r>
              <a:rPr lang="en-US" sz="4000" b="1" dirty="0" smtClean="0">
                <a:solidFill>
                  <a:srgbClr val="FF0000"/>
                </a:solidFill>
              </a:rPr>
              <a:t>God uses “unfairness” now to test us (16-22)</a:t>
            </a:r>
          </a:p>
        </p:txBody>
      </p:sp>
      <p:sp>
        <p:nvSpPr>
          <p:cNvPr id="4099" name="Rectangle 3"/>
          <p:cNvSpPr>
            <a:spLocks noGrp="1" noChangeArrowheads="1"/>
          </p:cNvSpPr>
          <p:nvPr>
            <p:ph type="body" idx="1"/>
          </p:nvPr>
        </p:nvSpPr>
        <p:spPr>
          <a:xfrm>
            <a:off x="228600" y="1447800"/>
            <a:ext cx="8372168" cy="3962400"/>
          </a:xfrm>
        </p:spPr>
        <p:txBody>
          <a:bodyPr>
            <a:normAutofit fontScale="55000" lnSpcReduction="20000"/>
          </a:bodyPr>
          <a:lstStyle/>
          <a:p>
            <a:pPr eaLnBrk="1" hangingPunct="1">
              <a:lnSpc>
                <a:spcPct val="90000"/>
              </a:lnSpc>
            </a:pPr>
            <a:r>
              <a:rPr lang="en-US" b="1" dirty="0" smtClean="0">
                <a:solidFill>
                  <a:srgbClr val="0000CC"/>
                </a:solidFill>
              </a:rPr>
              <a:t>For now, there are sometimes wicked judgments                                                      made (v.16)</a:t>
            </a:r>
          </a:p>
          <a:p>
            <a:pPr lvl="1">
              <a:lnSpc>
                <a:spcPct val="90000"/>
              </a:lnSpc>
            </a:pPr>
            <a:r>
              <a:rPr lang="en-US" b="1" dirty="0" smtClean="0">
                <a:solidFill>
                  <a:srgbClr val="7030A0"/>
                </a:solidFill>
              </a:rPr>
              <a:t>Acts 24:24-27: </a:t>
            </a:r>
            <a:r>
              <a:rPr lang="en-US" dirty="0" smtClean="0"/>
              <a:t>Felix left Paul in prison 2 years waiting for a bribe</a:t>
            </a:r>
          </a:p>
          <a:p>
            <a:pPr eaLnBrk="1" hangingPunct="1">
              <a:lnSpc>
                <a:spcPct val="90000"/>
              </a:lnSpc>
              <a:spcBef>
                <a:spcPts val="1200"/>
              </a:spcBef>
            </a:pPr>
            <a:r>
              <a:rPr lang="en-US" b="1" dirty="0" smtClean="0">
                <a:solidFill>
                  <a:srgbClr val="0000CC"/>
                </a:solidFill>
              </a:rPr>
              <a:t>God has set a time to </a:t>
            </a:r>
            <a:r>
              <a:rPr lang="en-US" b="1" i="1" dirty="0" smtClean="0">
                <a:solidFill>
                  <a:srgbClr val="0000CC"/>
                </a:solidFill>
              </a:rPr>
              <a:t>eventually</a:t>
            </a:r>
            <a:r>
              <a:rPr lang="en-US" b="1" dirty="0" smtClean="0">
                <a:solidFill>
                  <a:srgbClr val="0000CC"/>
                </a:solidFill>
              </a:rPr>
              <a:t> judge (17)</a:t>
            </a:r>
          </a:p>
          <a:p>
            <a:pPr lvl="1">
              <a:lnSpc>
                <a:spcPct val="90000"/>
              </a:lnSpc>
              <a:spcBef>
                <a:spcPts val="600"/>
              </a:spcBef>
            </a:pPr>
            <a:r>
              <a:rPr lang="en-US" b="1" dirty="0" smtClean="0">
                <a:solidFill>
                  <a:srgbClr val="7030A0"/>
                </a:solidFill>
              </a:rPr>
              <a:t>8:6,11</a:t>
            </a:r>
            <a:r>
              <a:rPr lang="en-US" b="1" dirty="0" smtClean="0">
                <a:solidFill>
                  <a:srgbClr val="0000CC"/>
                </a:solidFill>
              </a:rPr>
              <a:t>  </a:t>
            </a:r>
            <a:r>
              <a:rPr lang="en-US" dirty="0" smtClean="0"/>
              <a:t>The wicked think they can get away with evil now</a:t>
            </a:r>
          </a:p>
          <a:p>
            <a:pPr lvl="1">
              <a:lnSpc>
                <a:spcPct val="90000"/>
              </a:lnSpc>
              <a:spcBef>
                <a:spcPts val="600"/>
              </a:spcBef>
            </a:pPr>
            <a:r>
              <a:rPr lang="en-US" dirty="0" smtClean="0"/>
              <a:t>Faith in God’s </a:t>
            </a:r>
            <a:r>
              <a:rPr lang="en-US" b="1" i="1" dirty="0" smtClean="0">
                <a:solidFill>
                  <a:srgbClr val="7030A0"/>
                </a:solidFill>
              </a:rPr>
              <a:t>future justice </a:t>
            </a:r>
            <a:r>
              <a:rPr lang="en-US" dirty="0" smtClean="0"/>
              <a:t>helps us choose now to live as God’s children </a:t>
            </a:r>
          </a:p>
          <a:p>
            <a:pPr eaLnBrk="1" hangingPunct="1">
              <a:lnSpc>
                <a:spcPct val="90000"/>
              </a:lnSpc>
              <a:spcBef>
                <a:spcPts val="1200"/>
              </a:spcBef>
            </a:pPr>
            <a:r>
              <a:rPr lang="en-US" b="1" dirty="0" smtClean="0">
                <a:solidFill>
                  <a:srgbClr val="0000CC"/>
                </a:solidFill>
              </a:rPr>
              <a:t>God uses the delay to test us:  </a:t>
            </a:r>
            <a:endParaRPr lang="en-US" b="1" dirty="0">
              <a:solidFill>
                <a:srgbClr val="0000CC"/>
              </a:solidFill>
            </a:endParaRPr>
          </a:p>
          <a:p>
            <a:pPr lvl="1">
              <a:lnSpc>
                <a:spcPct val="90000"/>
              </a:lnSpc>
            </a:pPr>
            <a:r>
              <a:rPr lang="en-US" dirty="0" smtClean="0"/>
              <a:t>It appears now that we have lives like animals (18)</a:t>
            </a:r>
          </a:p>
          <a:p>
            <a:pPr lvl="1">
              <a:lnSpc>
                <a:spcPct val="90000"/>
              </a:lnSpc>
            </a:pPr>
            <a:r>
              <a:rPr lang="en-US" dirty="0" smtClean="0"/>
              <a:t>We live for a while, then die (19)</a:t>
            </a:r>
          </a:p>
          <a:p>
            <a:pPr lvl="1">
              <a:lnSpc>
                <a:spcPct val="90000"/>
              </a:lnSpc>
            </a:pPr>
            <a:r>
              <a:rPr lang="en-US" dirty="0" smtClean="0"/>
              <a:t>Both man &amp; animals are of the dust, &amp; return (20)</a:t>
            </a:r>
          </a:p>
          <a:p>
            <a:pPr lvl="1">
              <a:lnSpc>
                <a:spcPct val="90000"/>
              </a:lnSpc>
            </a:pPr>
            <a:r>
              <a:rPr lang="en-US" dirty="0" smtClean="0"/>
              <a:t>No one knows for sure if man’s spirit goes up (21) – takes faith!</a:t>
            </a:r>
          </a:p>
          <a:p>
            <a:pPr eaLnBrk="1" hangingPunct="1">
              <a:lnSpc>
                <a:spcPct val="90000"/>
              </a:lnSpc>
              <a:spcBef>
                <a:spcPts val="1200"/>
              </a:spcBef>
            </a:pPr>
            <a:r>
              <a:rPr lang="en-US" b="1" dirty="0" smtClean="0">
                <a:solidFill>
                  <a:srgbClr val="0000CC"/>
                </a:solidFill>
              </a:rPr>
              <a:t>So rejoice &amp; be thankful for God’s gifts now – </a:t>
            </a:r>
            <a:r>
              <a:rPr lang="en-US" dirty="0" smtClean="0"/>
              <a:t>it is </a:t>
            </a:r>
            <a:r>
              <a:rPr lang="en-US" smtClean="0"/>
              <a:t>our heritage from God (21)</a:t>
            </a:r>
            <a:endParaRPr lang="en-US" dirty="0" smtClean="0"/>
          </a:p>
          <a:p>
            <a:pPr eaLnBrk="1" hangingPunct="1">
              <a:lnSpc>
                <a:spcPct val="90000"/>
              </a:lnSpc>
              <a:spcBef>
                <a:spcPts val="1200"/>
              </a:spcBef>
            </a:pPr>
            <a:r>
              <a:rPr lang="en-US" b="1" dirty="0" smtClean="0">
                <a:solidFill>
                  <a:srgbClr val="0000CC"/>
                </a:solidFill>
              </a:rPr>
              <a:t>You can’t know for sure what will happen after death (22)  </a:t>
            </a:r>
            <a:r>
              <a:rPr lang="en-US" dirty="0" smtClean="0"/>
              <a:t>[again in 6:12; 7:14; 10:14; 2:19]</a:t>
            </a:r>
            <a:endParaRPr lang="en-US" dirty="0"/>
          </a:p>
          <a:p>
            <a:pPr eaLnBrk="1" hangingPunct="1">
              <a:lnSpc>
                <a:spcPct val="90000"/>
              </a:lnSpc>
            </a:pPr>
            <a:endParaRPr lang="en-US" dirty="0" smtClean="0"/>
          </a:p>
        </p:txBody>
      </p:sp>
      <p:sp>
        <p:nvSpPr>
          <p:cNvPr id="4100" name="Text Box 5"/>
          <p:cNvSpPr txBox="1">
            <a:spLocks noChangeArrowheads="1"/>
          </p:cNvSpPr>
          <p:nvPr/>
        </p:nvSpPr>
        <p:spPr bwMode="auto">
          <a:xfrm>
            <a:off x="3048000" y="5181600"/>
            <a:ext cx="5867400" cy="1384995"/>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God is testing us now to see if we really want to live like Him &amp; if we will trust Him forever</a:t>
            </a:r>
            <a:endParaRPr lang="en-US" sz="2800" b="1" dirty="0">
              <a:solidFill>
                <a:srgbClr val="00B050"/>
              </a:solidFill>
              <a:latin typeface="Comic Sans MS" pitchFamily="66" charset="0"/>
            </a:endParaRPr>
          </a:p>
        </p:txBody>
      </p:sp>
      <p:pic>
        <p:nvPicPr>
          <p:cNvPr id="73730" name="Picture 2" descr="https://encrypted-tbn2.gstatic.com/images?q=tbn:ANd9GcTt1UeXnO2vYXyOYXcA6m4mm_VEyLVomn6O6rqxFjYqwqYMWd20YQ"/>
          <p:cNvPicPr>
            <a:picLocks noChangeAspect="1" noChangeArrowheads="1"/>
          </p:cNvPicPr>
          <p:nvPr/>
        </p:nvPicPr>
        <p:blipFill>
          <a:blip r:embed="rId3" cstate="print"/>
          <a:srcRect t="10000" b="10000"/>
          <a:stretch>
            <a:fillRect/>
          </a:stretch>
        </p:blipFill>
        <p:spPr bwMode="auto">
          <a:xfrm>
            <a:off x="76200" y="152400"/>
            <a:ext cx="1524000" cy="1219200"/>
          </a:xfrm>
          <a:prstGeom prst="rect">
            <a:avLst/>
          </a:prstGeom>
          <a:noFill/>
        </p:spPr>
      </p:pic>
      <p:pic>
        <p:nvPicPr>
          <p:cNvPr id="73734" name="Picture 6" descr="https://encrypted-tbn2.gstatic.com/images?q=tbn:ANd9GcSBRElBYTOPUs2iROTa6yxeNbonsPz5zz8mzVNjgICGShHXnYTJ"/>
          <p:cNvPicPr>
            <a:picLocks noChangeAspect="1" noChangeArrowheads="1"/>
          </p:cNvPicPr>
          <p:nvPr/>
        </p:nvPicPr>
        <p:blipFill>
          <a:blip r:embed="rId4" cstate="print"/>
          <a:srcRect/>
          <a:stretch>
            <a:fillRect/>
          </a:stretch>
        </p:blipFill>
        <p:spPr bwMode="auto">
          <a:xfrm>
            <a:off x="7086600" y="2438400"/>
            <a:ext cx="1752599" cy="1676400"/>
          </a:xfrm>
          <a:prstGeom prst="rect">
            <a:avLst/>
          </a:prstGeom>
          <a:noFill/>
        </p:spPr>
      </p:pic>
      <p:pic>
        <p:nvPicPr>
          <p:cNvPr id="73736" name="Picture 8" descr="https://encrypted-tbn2.gstatic.com/images?q=tbn:ANd9GcSLDsV_4D3-G9V9ztjVRlYCw1oT-7TKDp4X8rw9rczhuLsVMJWv"/>
          <p:cNvPicPr>
            <a:picLocks noChangeAspect="1" noChangeArrowheads="1"/>
          </p:cNvPicPr>
          <p:nvPr/>
        </p:nvPicPr>
        <p:blipFill>
          <a:blip r:embed="rId5" cstate="print"/>
          <a:srcRect b="2500"/>
          <a:stretch>
            <a:fillRect/>
          </a:stretch>
        </p:blipFill>
        <p:spPr bwMode="auto">
          <a:xfrm>
            <a:off x="6477000" y="152401"/>
            <a:ext cx="2514600" cy="1581764"/>
          </a:xfrm>
          <a:prstGeom prst="rect">
            <a:avLst/>
          </a:prstGeom>
          <a:noFill/>
        </p:spPr>
      </p:pic>
      <p:pic>
        <p:nvPicPr>
          <p:cNvPr id="73738" name="Picture 10" descr="https://encrypted-tbn0.gstatic.com/images?q=tbn:ANd9GcSCpzRxU60mmCeMOR_JEzXURFi3JOFEgjNF5UBbxIOmSMkntmPd"/>
          <p:cNvPicPr>
            <a:picLocks noChangeAspect="1" noChangeArrowheads="1"/>
          </p:cNvPicPr>
          <p:nvPr/>
        </p:nvPicPr>
        <p:blipFill>
          <a:blip r:embed="rId6" cstate="print"/>
          <a:srcRect/>
          <a:stretch>
            <a:fillRect/>
          </a:stretch>
        </p:blipFill>
        <p:spPr bwMode="auto">
          <a:xfrm>
            <a:off x="457200" y="5105400"/>
            <a:ext cx="2438400" cy="1622645"/>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0" y="152400"/>
            <a:ext cx="6477000" cy="1143000"/>
          </a:xfrm>
        </p:spPr>
        <p:txBody>
          <a:bodyPr>
            <a:normAutofit fontScale="90000"/>
          </a:bodyPr>
          <a:lstStyle/>
          <a:p>
            <a:pPr eaLnBrk="1" hangingPunct="1"/>
            <a:r>
              <a:rPr lang="en-US" sz="3600" b="1" dirty="0" err="1" smtClean="0">
                <a:solidFill>
                  <a:srgbClr val="FF0000"/>
                </a:solidFill>
                <a:latin typeface="Comic Sans MS" pitchFamily="66" charset="0"/>
              </a:rPr>
              <a:t>Ecc</a:t>
            </a:r>
            <a:r>
              <a:rPr lang="en-US" sz="3600" b="1" dirty="0" smtClean="0">
                <a:solidFill>
                  <a:srgbClr val="FF0000"/>
                </a:solidFill>
                <a:latin typeface="Comic Sans MS" pitchFamily="66" charset="0"/>
              </a:rPr>
              <a:t> 4: There is “unfairness” in Government &amp; Society </a:t>
            </a:r>
            <a:r>
              <a:rPr lang="en-US" sz="2200" b="1" dirty="0" smtClean="0">
                <a:solidFill>
                  <a:srgbClr val="FF0000"/>
                </a:solidFill>
                <a:latin typeface="Comic Sans MS" pitchFamily="66" charset="0"/>
              </a:rPr>
              <a:t>(v.1-3)</a:t>
            </a:r>
            <a:endParaRPr lang="en-US" sz="3600" b="1" dirty="0" smtClean="0">
              <a:solidFill>
                <a:srgbClr val="FF0000"/>
              </a:solidFill>
              <a:latin typeface="Comic Sans MS" pitchFamily="66" charset="0"/>
            </a:endParaRPr>
          </a:p>
        </p:txBody>
      </p:sp>
      <p:sp>
        <p:nvSpPr>
          <p:cNvPr id="4099" name="Rectangle 3"/>
          <p:cNvSpPr>
            <a:spLocks noGrp="1" noChangeArrowheads="1"/>
          </p:cNvSpPr>
          <p:nvPr>
            <p:ph type="body" idx="1"/>
          </p:nvPr>
        </p:nvSpPr>
        <p:spPr>
          <a:xfrm>
            <a:off x="304800" y="1295400"/>
            <a:ext cx="8610600" cy="4114800"/>
          </a:xfrm>
        </p:spPr>
        <p:txBody>
          <a:bodyPr>
            <a:normAutofit fontScale="92500"/>
          </a:bodyPr>
          <a:lstStyle/>
          <a:p>
            <a:pPr eaLnBrk="1" hangingPunct="1">
              <a:lnSpc>
                <a:spcPct val="90000"/>
              </a:lnSpc>
            </a:pPr>
            <a:r>
              <a:rPr lang="en-US" dirty="0" smtClean="0"/>
              <a:t>Many people are oppressed by                              people who have power</a:t>
            </a:r>
          </a:p>
          <a:p>
            <a:pPr eaLnBrk="1" hangingPunct="1">
              <a:lnSpc>
                <a:spcPct val="90000"/>
              </a:lnSpc>
            </a:pPr>
            <a:r>
              <a:rPr lang="en-US" dirty="0" smtClean="0"/>
              <a:t>These oppressed people have no comforters – no one to help them</a:t>
            </a:r>
          </a:p>
          <a:p>
            <a:pPr eaLnBrk="1" hangingPunct="1">
              <a:lnSpc>
                <a:spcPct val="90000"/>
              </a:lnSpc>
            </a:pPr>
            <a:r>
              <a:rPr lang="en-US" dirty="0" smtClean="0"/>
              <a:t>Some oppressed people may be better off dead (2)</a:t>
            </a:r>
          </a:p>
          <a:p>
            <a:pPr eaLnBrk="1" hangingPunct="1">
              <a:lnSpc>
                <a:spcPct val="90000"/>
              </a:lnSpc>
            </a:pPr>
            <a:r>
              <a:rPr lang="en-US" dirty="0" smtClean="0"/>
              <a:t>Better is he who never existed – didn’t have to see &amp; experience this evil work (3)                                    [Stillborn again in 6:3. This is similar to                             Job 3:10; 10:18; Jer 20:14; Mat 26:24) </a:t>
            </a:r>
          </a:p>
        </p:txBody>
      </p:sp>
      <p:sp>
        <p:nvSpPr>
          <p:cNvPr id="4100" name="Text Box 5"/>
          <p:cNvSpPr txBox="1">
            <a:spLocks noChangeArrowheads="1"/>
          </p:cNvSpPr>
          <p:nvPr/>
        </p:nvSpPr>
        <p:spPr bwMode="auto">
          <a:xfrm>
            <a:off x="304800" y="5410200"/>
            <a:ext cx="61722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God uses these situations to test His people: Trust Him!</a:t>
            </a:r>
            <a:endParaRPr lang="en-US" sz="3200" b="1" dirty="0">
              <a:solidFill>
                <a:srgbClr val="00B050"/>
              </a:solidFill>
              <a:latin typeface="Comic Sans MS" pitchFamily="66" charset="0"/>
            </a:endParaRPr>
          </a:p>
        </p:txBody>
      </p:sp>
      <p:pic>
        <p:nvPicPr>
          <p:cNvPr id="34818" name="Picture 2" descr="https://encrypted-tbn0.gstatic.com/images?q=tbn:ANd9GcSXAO0CjZa6ffchCEdCKJpHKX_eTsRUbW2q9hAQpHj78SHSfPnm"/>
          <p:cNvPicPr>
            <a:picLocks noChangeAspect="1" noChangeArrowheads="1"/>
          </p:cNvPicPr>
          <p:nvPr/>
        </p:nvPicPr>
        <p:blipFill>
          <a:blip r:embed="rId3" cstate="print"/>
          <a:srcRect l="6160" t="5769" r="7600" b="11538"/>
          <a:stretch>
            <a:fillRect/>
          </a:stretch>
        </p:blipFill>
        <p:spPr bwMode="auto">
          <a:xfrm>
            <a:off x="6553200" y="76200"/>
            <a:ext cx="2438400" cy="1872343"/>
          </a:xfrm>
          <a:prstGeom prst="rect">
            <a:avLst/>
          </a:prstGeom>
          <a:noFill/>
        </p:spPr>
      </p:pic>
      <p:pic>
        <p:nvPicPr>
          <p:cNvPr id="7" name="Picture 4"/>
          <p:cNvPicPr>
            <a:picLocks noChangeAspect="1" noChangeArrowheads="1"/>
          </p:cNvPicPr>
          <p:nvPr/>
        </p:nvPicPr>
        <p:blipFill>
          <a:blip r:embed="rId4" cstate="print"/>
          <a:srcRect t="17392" r="1442" b="1450"/>
          <a:stretch>
            <a:fillRect/>
          </a:stretch>
        </p:blipFill>
        <p:spPr bwMode="auto">
          <a:xfrm>
            <a:off x="6705600" y="4114800"/>
            <a:ext cx="2286000" cy="272374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257800" cy="1219200"/>
          </a:xfrm>
        </p:spPr>
        <p:txBody>
          <a:bodyPr>
            <a:normAutofit fontScale="90000"/>
          </a:bodyPr>
          <a:lstStyle/>
          <a:p>
            <a:pPr eaLnBrk="1" hangingPunct="1"/>
            <a:r>
              <a:rPr lang="en-US" sz="4000" b="1" dirty="0" smtClean="0">
                <a:solidFill>
                  <a:srgbClr val="FF0000"/>
                </a:solidFill>
              </a:rPr>
              <a:t>Some people oppress themselves (4-8)</a:t>
            </a:r>
          </a:p>
        </p:txBody>
      </p:sp>
      <p:sp>
        <p:nvSpPr>
          <p:cNvPr id="4099" name="Rectangle 3"/>
          <p:cNvSpPr>
            <a:spLocks noGrp="1" noChangeArrowheads="1"/>
          </p:cNvSpPr>
          <p:nvPr>
            <p:ph type="body" idx="1"/>
          </p:nvPr>
        </p:nvSpPr>
        <p:spPr>
          <a:xfrm>
            <a:off x="457200" y="1143000"/>
            <a:ext cx="8382000" cy="4191000"/>
          </a:xfrm>
        </p:spPr>
        <p:txBody>
          <a:bodyPr>
            <a:normAutofit fontScale="92500" lnSpcReduction="10000"/>
          </a:bodyPr>
          <a:lstStyle/>
          <a:p>
            <a:pPr eaLnBrk="1" hangingPunct="1">
              <a:lnSpc>
                <a:spcPct val="90000"/>
              </a:lnSpc>
            </a:pPr>
            <a:r>
              <a:rPr lang="en-US" b="1" dirty="0" smtClean="0">
                <a:solidFill>
                  <a:srgbClr val="0000CC"/>
                </a:solidFill>
              </a:rPr>
              <a:t>Some people are so fixed on                                    out-doing their neighbor </a:t>
            </a:r>
            <a:r>
              <a:rPr lang="en-US" dirty="0" smtClean="0"/>
              <a:t>that                                     they oppress themselves to be the best (4)</a:t>
            </a:r>
          </a:p>
          <a:p>
            <a:pPr eaLnBrk="1" hangingPunct="1">
              <a:lnSpc>
                <a:spcPct val="90000"/>
              </a:lnSpc>
            </a:pPr>
            <a:r>
              <a:rPr lang="en-US" b="1" dirty="0" smtClean="0">
                <a:solidFill>
                  <a:srgbClr val="0000CC"/>
                </a:solidFill>
              </a:rPr>
              <a:t>Other extreme:  </a:t>
            </a:r>
            <a:r>
              <a:rPr lang="en-US" dirty="0" smtClean="0"/>
              <a:t>the fool doesn’t work at all &amp; ruins himself (5) [</a:t>
            </a:r>
            <a:r>
              <a:rPr lang="en-US" dirty="0" err="1" smtClean="0"/>
              <a:t>Prov</a:t>
            </a:r>
            <a:r>
              <a:rPr lang="en-US" dirty="0" smtClean="0"/>
              <a:t> 6:10; 24:33)</a:t>
            </a:r>
          </a:p>
          <a:p>
            <a:pPr eaLnBrk="1" hangingPunct="1">
              <a:lnSpc>
                <a:spcPct val="90000"/>
              </a:lnSpc>
            </a:pPr>
            <a:r>
              <a:rPr lang="en-US" b="1" dirty="0" smtClean="0">
                <a:solidFill>
                  <a:srgbClr val="0000CC"/>
                </a:solidFill>
              </a:rPr>
              <a:t>Much better to have a little with peace</a:t>
            </a:r>
            <a:r>
              <a:rPr lang="en-US" dirty="0" smtClean="0"/>
              <a:t>, than lots with too much stress (6)  [</a:t>
            </a:r>
            <a:r>
              <a:rPr lang="en-US" dirty="0" err="1" smtClean="0"/>
              <a:t>Prov</a:t>
            </a:r>
            <a:r>
              <a:rPr lang="en-US" dirty="0" smtClean="0"/>
              <a:t> 23:4-5]</a:t>
            </a:r>
          </a:p>
          <a:p>
            <a:pPr eaLnBrk="1" hangingPunct="1">
              <a:lnSpc>
                <a:spcPct val="90000"/>
              </a:lnSpc>
            </a:pPr>
            <a:r>
              <a:rPr lang="en-US" b="1" dirty="0" smtClean="0">
                <a:solidFill>
                  <a:srgbClr val="0000CC"/>
                </a:solidFill>
              </a:rPr>
              <a:t>Some people work endlessly, </a:t>
            </a:r>
            <a:r>
              <a:rPr lang="en-US" dirty="0" smtClean="0"/>
              <a:t>but                                       are never satisfied, &amp; don’t take the                            time to enjoy what God gives us (7) </a:t>
            </a:r>
          </a:p>
          <a:p>
            <a:pPr eaLnBrk="1" hangingPunct="1">
              <a:lnSpc>
                <a:spcPct val="90000"/>
              </a:lnSpc>
            </a:pPr>
            <a:endParaRPr lang="en-US" dirty="0" smtClean="0"/>
          </a:p>
        </p:txBody>
      </p:sp>
      <p:sp>
        <p:nvSpPr>
          <p:cNvPr id="4100" name="Text Box 5"/>
          <p:cNvSpPr txBox="1">
            <a:spLocks noChangeArrowheads="1"/>
          </p:cNvSpPr>
          <p:nvPr/>
        </p:nvSpPr>
        <p:spPr bwMode="auto">
          <a:xfrm>
            <a:off x="3048000" y="5257800"/>
            <a:ext cx="56388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Godliness with contentment is great gain (1 Tim 6:6) [“you gain a lot when you lead a Godly life, but you must be happy with what you have”] </a:t>
            </a:r>
            <a:endParaRPr lang="en-US" sz="2400" b="1" dirty="0">
              <a:solidFill>
                <a:srgbClr val="00B050"/>
              </a:solidFill>
              <a:latin typeface="Comic Sans MS" pitchFamily="66" charset="0"/>
            </a:endParaRPr>
          </a:p>
        </p:txBody>
      </p:sp>
      <p:pic>
        <p:nvPicPr>
          <p:cNvPr id="32770" name="Picture 2" descr="https://encrypted-tbn3.gstatic.com/images?q=tbn:ANd9GcReiRarjqXMApe4vtROnftw9O6UDVbeRMDubRgXoiLAMnl7Et2e2w"/>
          <p:cNvPicPr>
            <a:picLocks noChangeAspect="1" noChangeArrowheads="1"/>
          </p:cNvPicPr>
          <p:nvPr/>
        </p:nvPicPr>
        <p:blipFill>
          <a:blip r:embed="rId3" cstate="print"/>
          <a:srcRect/>
          <a:stretch>
            <a:fillRect/>
          </a:stretch>
        </p:blipFill>
        <p:spPr bwMode="auto">
          <a:xfrm>
            <a:off x="5791200" y="152400"/>
            <a:ext cx="3000376" cy="1685830"/>
          </a:xfrm>
          <a:prstGeom prst="rect">
            <a:avLst/>
          </a:prstGeom>
          <a:noFill/>
        </p:spPr>
      </p:pic>
      <p:pic>
        <p:nvPicPr>
          <p:cNvPr id="32772" name="Picture 4" descr="https://encrypted-tbn0.gstatic.com/images?q=tbn:ANd9GcRjkzMqPMZ8sX1Hb6ctQcgbMpBuemLi7PvPYtDqbMml80LQzAk7"/>
          <p:cNvPicPr>
            <a:picLocks noChangeAspect="1" noChangeArrowheads="1"/>
          </p:cNvPicPr>
          <p:nvPr/>
        </p:nvPicPr>
        <p:blipFill>
          <a:blip r:embed="rId4" cstate="print"/>
          <a:srcRect/>
          <a:stretch>
            <a:fillRect/>
          </a:stretch>
        </p:blipFill>
        <p:spPr bwMode="auto">
          <a:xfrm>
            <a:off x="6553200" y="3962400"/>
            <a:ext cx="2409825" cy="1149301"/>
          </a:xfrm>
          <a:prstGeom prst="rect">
            <a:avLst/>
          </a:prstGeom>
          <a:noFill/>
        </p:spPr>
      </p:pic>
      <p:pic>
        <p:nvPicPr>
          <p:cNvPr id="67586" name="Picture 2" descr="https://encrypted-tbn1.gstatic.com/images?q=tbn:ANd9GcTagoCgYCgH4IJQ6cTVZIOSqP1vUSIicG-_Oj7uql8imvNOqT3KKg"/>
          <p:cNvPicPr>
            <a:picLocks noChangeAspect="1" noChangeArrowheads="1"/>
          </p:cNvPicPr>
          <p:nvPr/>
        </p:nvPicPr>
        <p:blipFill>
          <a:blip r:embed="rId5" cstate="print"/>
          <a:srcRect/>
          <a:stretch>
            <a:fillRect/>
          </a:stretch>
        </p:blipFill>
        <p:spPr bwMode="auto">
          <a:xfrm>
            <a:off x="737602" y="5105401"/>
            <a:ext cx="2234198" cy="1828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76200" y="0"/>
            <a:ext cx="6019800" cy="1219200"/>
          </a:xfrm>
        </p:spPr>
        <p:txBody>
          <a:bodyPr>
            <a:normAutofit fontScale="90000"/>
          </a:bodyPr>
          <a:lstStyle/>
          <a:p>
            <a:pPr eaLnBrk="1" hangingPunct="1"/>
            <a:r>
              <a:rPr lang="en-US" sz="4000" b="1" dirty="0" smtClean="0">
                <a:solidFill>
                  <a:srgbClr val="FF0000"/>
                </a:solidFill>
              </a:rPr>
              <a:t>Individual Fame &amp; Power have no lasting Profit (4:13-16)</a:t>
            </a:r>
          </a:p>
        </p:txBody>
      </p:sp>
      <p:sp>
        <p:nvSpPr>
          <p:cNvPr id="4099" name="Rectangle 3"/>
          <p:cNvSpPr>
            <a:spLocks noGrp="1" noChangeArrowheads="1"/>
          </p:cNvSpPr>
          <p:nvPr>
            <p:ph type="body" idx="1"/>
          </p:nvPr>
        </p:nvSpPr>
        <p:spPr>
          <a:xfrm>
            <a:off x="381000" y="1219200"/>
            <a:ext cx="7924800" cy="3200400"/>
          </a:xfrm>
        </p:spPr>
        <p:txBody>
          <a:bodyPr>
            <a:normAutofit lnSpcReduction="10000"/>
          </a:bodyPr>
          <a:lstStyle/>
          <a:p>
            <a:pPr eaLnBrk="1" hangingPunct="1">
              <a:lnSpc>
                <a:spcPct val="90000"/>
              </a:lnSpc>
            </a:pPr>
            <a:r>
              <a:rPr lang="en-US" dirty="0" smtClean="0"/>
              <a:t>Old &amp; foolish king who doesn’t                          respond can easily be replaced                            by a poor boy from prison who responds to the people (13-15)</a:t>
            </a:r>
          </a:p>
          <a:p>
            <a:pPr lvl="1">
              <a:lnSpc>
                <a:spcPct val="90000"/>
              </a:lnSpc>
            </a:pPr>
            <a:r>
              <a:rPr lang="en-US" b="1" dirty="0" smtClean="0">
                <a:solidFill>
                  <a:srgbClr val="0000CC"/>
                </a:solidFill>
              </a:rPr>
              <a:t>2 </a:t>
            </a:r>
            <a:r>
              <a:rPr lang="en-US" b="1" dirty="0" err="1" smtClean="0">
                <a:solidFill>
                  <a:srgbClr val="0000CC"/>
                </a:solidFill>
              </a:rPr>
              <a:t>Chr</a:t>
            </a:r>
            <a:r>
              <a:rPr lang="en-US" b="1" dirty="0" smtClean="0">
                <a:solidFill>
                  <a:srgbClr val="0000CC"/>
                </a:solidFill>
              </a:rPr>
              <a:t> 16:  </a:t>
            </a:r>
            <a:r>
              <a:rPr lang="en-US" dirty="0" smtClean="0"/>
              <a:t>Old foolish King </a:t>
            </a:r>
            <a:r>
              <a:rPr lang="en-US" dirty="0" err="1" smtClean="0"/>
              <a:t>Asa</a:t>
            </a:r>
            <a:r>
              <a:rPr lang="en-US" dirty="0" smtClean="0"/>
              <a:t> </a:t>
            </a:r>
          </a:p>
          <a:p>
            <a:pPr eaLnBrk="1" hangingPunct="1">
              <a:lnSpc>
                <a:spcPct val="90000"/>
              </a:lnSpc>
            </a:pPr>
            <a:r>
              <a:rPr lang="en-US" dirty="0" smtClean="0"/>
              <a:t>But then the next generation will not appreciate this new young king (16)</a:t>
            </a:r>
          </a:p>
          <a:p>
            <a:pPr eaLnBrk="1" hangingPunct="1">
              <a:lnSpc>
                <a:spcPct val="90000"/>
              </a:lnSpc>
            </a:pPr>
            <a:endParaRPr lang="en-US" dirty="0" smtClean="0"/>
          </a:p>
        </p:txBody>
      </p:sp>
      <p:sp>
        <p:nvSpPr>
          <p:cNvPr id="4100" name="Text Box 5"/>
          <p:cNvSpPr txBox="1">
            <a:spLocks noChangeArrowheads="1"/>
          </p:cNvSpPr>
          <p:nvPr/>
        </p:nvSpPr>
        <p:spPr bwMode="auto">
          <a:xfrm>
            <a:off x="2133600" y="4114800"/>
            <a:ext cx="4800600" cy="2400657"/>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Don’t waste your time striving for </a:t>
            </a:r>
            <a:r>
              <a:rPr lang="en-US" sz="3000" b="1" smtClean="0">
                <a:solidFill>
                  <a:srgbClr val="00B050"/>
                </a:solidFill>
                <a:latin typeface="Comic Sans MS" pitchFamily="66" charset="0"/>
              </a:rPr>
              <a:t>fame and </a:t>
            </a:r>
            <a:r>
              <a:rPr lang="en-US" sz="3000" b="1" dirty="0" smtClean="0">
                <a:solidFill>
                  <a:srgbClr val="00B050"/>
                </a:solidFill>
                <a:latin typeface="Comic Sans MS" pitchFamily="66" charset="0"/>
              </a:rPr>
              <a:t>power. They're fleeting and easily lost, and in the end will not profit</a:t>
            </a:r>
            <a:endParaRPr lang="en-US" sz="3000" b="1" dirty="0">
              <a:solidFill>
                <a:srgbClr val="00B050"/>
              </a:solidFill>
              <a:latin typeface="Comic Sans MS" pitchFamily="66" charset="0"/>
            </a:endParaRPr>
          </a:p>
        </p:txBody>
      </p:sp>
      <p:pic>
        <p:nvPicPr>
          <p:cNvPr id="28674" name="Picture 2" descr="https://encrypted-tbn3.gstatic.com/images?q=tbn:ANd9GcRpOylk1jRa_8ggFyBaU0MLHkg12TykuSB7M8pNoUbI88_Uqa6F"/>
          <p:cNvPicPr>
            <a:picLocks noChangeAspect="1" noChangeArrowheads="1"/>
          </p:cNvPicPr>
          <p:nvPr/>
        </p:nvPicPr>
        <p:blipFill>
          <a:blip r:embed="rId3" cstate="print"/>
          <a:srcRect l="8451" r="8458"/>
          <a:stretch>
            <a:fillRect/>
          </a:stretch>
        </p:blipFill>
        <p:spPr bwMode="auto">
          <a:xfrm>
            <a:off x="6172200" y="76201"/>
            <a:ext cx="2743200" cy="1981200"/>
          </a:xfrm>
          <a:prstGeom prst="rect">
            <a:avLst/>
          </a:prstGeom>
          <a:noFill/>
        </p:spPr>
      </p:pic>
      <p:pic>
        <p:nvPicPr>
          <p:cNvPr id="22530" name="Picture 2" descr="http://t1.gstatic.com/images?q=tbn:ANd9GcT2xJI-m2LGr24yvXvtm9c7iR5poqt7kxQoe-kH-M7nw6mYAsQW"/>
          <p:cNvPicPr>
            <a:picLocks noChangeAspect="1" noChangeArrowheads="1"/>
          </p:cNvPicPr>
          <p:nvPr/>
        </p:nvPicPr>
        <p:blipFill>
          <a:blip r:embed="rId4" cstate="print"/>
          <a:srcRect/>
          <a:stretch>
            <a:fillRect/>
          </a:stretch>
        </p:blipFill>
        <p:spPr bwMode="auto">
          <a:xfrm>
            <a:off x="228600" y="4191000"/>
            <a:ext cx="1885950" cy="2428875"/>
          </a:xfrm>
          <a:prstGeom prst="rect">
            <a:avLst/>
          </a:prstGeom>
          <a:noFill/>
        </p:spPr>
      </p:pic>
      <p:pic>
        <p:nvPicPr>
          <p:cNvPr id="22534" name="Picture 6" descr="http://t1.gstatic.com/images?q=tbn:ANd9GcQLmGiS-chCONwdAxl-z-k6poWLdVn8HFH4w9FaeeFt-lc1EjXb"/>
          <p:cNvPicPr>
            <a:picLocks noChangeAspect="1" noChangeArrowheads="1"/>
          </p:cNvPicPr>
          <p:nvPr/>
        </p:nvPicPr>
        <p:blipFill>
          <a:blip r:embed="rId5" cstate="print"/>
          <a:srcRect/>
          <a:stretch>
            <a:fillRect/>
          </a:stretch>
        </p:blipFill>
        <p:spPr bwMode="auto">
          <a:xfrm>
            <a:off x="7010400" y="3581400"/>
            <a:ext cx="1940292" cy="3124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802" name="Picture 10" descr="https://encrypted-tbn0.gstatic.com/images?q=tbn:ANd9GcRwzPLYKAuHf_KfKyvriDKOQKF9UbxqdSe9b-BA_qQudUkd69wE"/>
          <p:cNvPicPr>
            <a:picLocks noChangeAspect="1" noChangeArrowheads="1"/>
          </p:cNvPicPr>
          <p:nvPr/>
        </p:nvPicPr>
        <p:blipFill>
          <a:blip r:embed="rId3" cstate="print"/>
          <a:srcRect/>
          <a:stretch>
            <a:fillRect/>
          </a:stretch>
        </p:blipFill>
        <p:spPr bwMode="auto">
          <a:xfrm>
            <a:off x="914400" y="5562600"/>
            <a:ext cx="1447800" cy="1447800"/>
          </a:xfrm>
          <a:prstGeom prst="rect">
            <a:avLst/>
          </a:prstGeom>
          <a:noFill/>
        </p:spPr>
      </p:pic>
      <p:pic>
        <p:nvPicPr>
          <p:cNvPr id="33796" name="Picture 4" descr="https://encrypted-tbn2.gstatic.com/images?q=tbn:ANd9GcQsF4vW-0L_6nMk6j0tFURwDgaqLQLwtgh5tgFu1lJNfGWewe-X"/>
          <p:cNvPicPr>
            <a:picLocks noChangeAspect="1" noChangeArrowheads="1"/>
          </p:cNvPicPr>
          <p:nvPr/>
        </p:nvPicPr>
        <p:blipFill>
          <a:blip r:embed="rId4" cstate="print"/>
          <a:srcRect/>
          <a:stretch>
            <a:fillRect/>
          </a:stretch>
        </p:blipFill>
        <p:spPr bwMode="auto">
          <a:xfrm>
            <a:off x="7620000" y="2438400"/>
            <a:ext cx="1428750" cy="2162176"/>
          </a:xfrm>
          <a:prstGeom prst="rect">
            <a:avLst/>
          </a:prstGeom>
          <a:noFill/>
        </p:spPr>
      </p:pic>
      <p:sp>
        <p:nvSpPr>
          <p:cNvPr id="4098" name="Rectangle 2"/>
          <p:cNvSpPr>
            <a:spLocks noGrp="1" noChangeArrowheads="1"/>
          </p:cNvSpPr>
          <p:nvPr>
            <p:ph type="title"/>
          </p:nvPr>
        </p:nvSpPr>
        <p:spPr>
          <a:xfrm>
            <a:off x="1752600" y="-76200"/>
            <a:ext cx="4343400" cy="1447800"/>
          </a:xfrm>
        </p:spPr>
        <p:txBody>
          <a:bodyPr>
            <a:normAutofit fontScale="90000"/>
          </a:bodyPr>
          <a:lstStyle/>
          <a:p>
            <a:pPr eaLnBrk="1" hangingPunct="1"/>
            <a:r>
              <a:rPr lang="en-US" sz="4000" b="1" dirty="0" smtClean="0">
                <a:solidFill>
                  <a:srgbClr val="FF0000"/>
                </a:solidFill>
              </a:rPr>
              <a:t>Don’t aim for Religious Fame </a:t>
            </a:r>
            <a:r>
              <a:rPr lang="en-US" sz="3600" b="1" dirty="0" smtClean="0">
                <a:solidFill>
                  <a:srgbClr val="FF0000"/>
                </a:solidFill>
              </a:rPr>
              <a:t>(5:1-7)</a:t>
            </a:r>
            <a:endParaRPr lang="en-US" sz="4000" b="1" dirty="0" smtClean="0">
              <a:solidFill>
                <a:srgbClr val="FF0000"/>
              </a:solidFill>
            </a:endParaRPr>
          </a:p>
        </p:txBody>
      </p:sp>
      <p:sp>
        <p:nvSpPr>
          <p:cNvPr id="4099" name="Rectangle 3"/>
          <p:cNvSpPr>
            <a:spLocks noGrp="1" noChangeArrowheads="1"/>
          </p:cNvSpPr>
          <p:nvPr>
            <p:ph type="body" idx="1"/>
          </p:nvPr>
        </p:nvSpPr>
        <p:spPr>
          <a:xfrm>
            <a:off x="304800" y="1371600"/>
            <a:ext cx="8214360" cy="4495800"/>
          </a:xfrm>
        </p:spPr>
        <p:txBody>
          <a:bodyPr>
            <a:normAutofit fontScale="85000" lnSpcReduction="20000"/>
          </a:bodyPr>
          <a:lstStyle/>
          <a:p>
            <a:pPr eaLnBrk="1" hangingPunct="1">
              <a:lnSpc>
                <a:spcPct val="90000"/>
              </a:lnSpc>
            </a:pPr>
            <a:r>
              <a:rPr lang="en-US" b="1" dirty="0" smtClean="0">
                <a:solidFill>
                  <a:srgbClr val="0000CC"/>
                </a:solidFill>
              </a:rPr>
              <a:t>When </a:t>
            </a:r>
            <a:r>
              <a:rPr lang="en-US" b="1" u="sng" dirty="0" smtClean="0">
                <a:solidFill>
                  <a:srgbClr val="FF3399"/>
                </a:solidFill>
              </a:rPr>
              <a:t>you</a:t>
            </a:r>
            <a:r>
              <a:rPr lang="en-US" b="1" dirty="0" smtClean="0">
                <a:solidFill>
                  <a:srgbClr val="FF3399"/>
                </a:solidFill>
              </a:rPr>
              <a:t> </a:t>
            </a:r>
            <a:r>
              <a:rPr lang="en-US" b="1" dirty="0" smtClean="0">
                <a:solidFill>
                  <a:srgbClr val="0000CC"/>
                </a:solidFill>
              </a:rPr>
              <a:t>go to God’s house</a:t>
            </a:r>
            <a:r>
              <a:rPr lang="en-US" dirty="0" smtClean="0">
                <a:solidFill>
                  <a:srgbClr val="0000CC"/>
                </a:solidFill>
              </a:rPr>
              <a:t>, </a:t>
            </a:r>
            <a:r>
              <a:rPr lang="en-US" dirty="0" smtClean="0"/>
              <a:t>go to                                           hear (1) – </a:t>
            </a:r>
            <a:r>
              <a:rPr lang="en-US" dirty="0" err="1" smtClean="0"/>
              <a:t>s.w.</a:t>
            </a:r>
            <a:r>
              <a:rPr lang="en-US" dirty="0" smtClean="0"/>
              <a:t> as </a:t>
            </a:r>
            <a:r>
              <a:rPr lang="en-US" i="1" dirty="0" smtClean="0"/>
              <a:t>“obey” (</a:t>
            </a:r>
            <a:r>
              <a:rPr lang="en-US" dirty="0" smtClean="0"/>
              <a:t>1Sam 15:22)</a:t>
            </a:r>
          </a:p>
          <a:p>
            <a:pPr eaLnBrk="1" hangingPunct="1">
              <a:lnSpc>
                <a:spcPct val="90000"/>
              </a:lnSpc>
            </a:pPr>
            <a:r>
              <a:rPr lang="en-US" b="1" dirty="0" smtClean="0">
                <a:solidFill>
                  <a:srgbClr val="0000CC"/>
                </a:solidFill>
              </a:rPr>
              <a:t>Watch what </a:t>
            </a:r>
            <a:r>
              <a:rPr lang="en-US" b="1" u="sng" dirty="0" smtClean="0">
                <a:solidFill>
                  <a:srgbClr val="FF3399"/>
                </a:solidFill>
              </a:rPr>
              <a:t>you</a:t>
            </a:r>
            <a:r>
              <a:rPr lang="en-US" b="1" dirty="0" smtClean="0">
                <a:solidFill>
                  <a:srgbClr val="0000CC"/>
                </a:solidFill>
              </a:rPr>
              <a:t> say &amp; think</a:t>
            </a:r>
            <a:r>
              <a:rPr lang="en-US" dirty="0" smtClean="0"/>
              <a:t>: God is in heaven. Don’t put on a show for others to see! (v.2)</a:t>
            </a:r>
          </a:p>
          <a:p>
            <a:pPr eaLnBrk="1" hangingPunct="1">
              <a:lnSpc>
                <a:spcPct val="90000"/>
              </a:lnSpc>
            </a:pPr>
            <a:r>
              <a:rPr lang="en-US" b="1" dirty="0" smtClean="0">
                <a:solidFill>
                  <a:srgbClr val="0000CC"/>
                </a:solidFill>
              </a:rPr>
              <a:t>Dream comes through much activity</a:t>
            </a:r>
            <a:r>
              <a:rPr lang="en-US" dirty="0" smtClean="0"/>
              <a:t>: as too much stress can cause us to dream, so too many words        can cause one to speak foolishly [3]</a:t>
            </a:r>
          </a:p>
          <a:p>
            <a:pPr eaLnBrk="1" hangingPunct="1">
              <a:lnSpc>
                <a:spcPct val="90000"/>
              </a:lnSpc>
            </a:pPr>
            <a:r>
              <a:rPr lang="en-US" b="1" dirty="0" smtClean="0">
                <a:solidFill>
                  <a:srgbClr val="0000CC"/>
                </a:solidFill>
              </a:rPr>
              <a:t>God expects vows to be paid… </a:t>
            </a:r>
            <a:r>
              <a:rPr lang="en-US" dirty="0" smtClean="0"/>
              <a:t>so don’t utter          hasty vows in God’s house to gain fame (4)</a:t>
            </a:r>
          </a:p>
          <a:p>
            <a:pPr lvl="1">
              <a:lnSpc>
                <a:spcPct val="90000"/>
              </a:lnSpc>
            </a:pPr>
            <a:r>
              <a:rPr lang="en-US" b="1" dirty="0" err="1" smtClean="0">
                <a:solidFill>
                  <a:srgbClr val="7030A0"/>
                </a:solidFill>
              </a:rPr>
              <a:t>Prov</a:t>
            </a:r>
            <a:r>
              <a:rPr lang="en-US" b="1" dirty="0" smtClean="0">
                <a:solidFill>
                  <a:srgbClr val="7030A0"/>
                </a:solidFill>
              </a:rPr>
              <a:t> 20:25  </a:t>
            </a:r>
            <a:r>
              <a:rPr lang="en-US" i="1" dirty="0" smtClean="0"/>
              <a:t>It is a snare for a man to devote rashly something as holy,  and afterward to reconsider his vows. [based on Deut 23:21-23] </a:t>
            </a:r>
          </a:p>
          <a:p>
            <a:pPr eaLnBrk="1" hangingPunct="1">
              <a:lnSpc>
                <a:spcPct val="90000"/>
              </a:lnSpc>
            </a:pPr>
            <a:r>
              <a:rPr lang="en-US" b="1" dirty="0" smtClean="0">
                <a:solidFill>
                  <a:srgbClr val="0000CC"/>
                </a:solidFill>
              </a:rPr>
              <a:t>God &amp; His angels will hold you                                 accountable </a:t>
            </a:r>
            <a:r>
              <a:rPr lang="en-US" dirty="0" smtClean="0"/>
              <a:t>for what you say (6)</a:t>
            </a:r>
          </a:p>
        </p:txBody>
      </p:sp>
      <p:sp>
        <p:nvSpPr>
          <p:cNvPr id="4100" name="Text Box 5"/>
          <p:cNvSpPr txBox="1">
            <a:spLocks noChangeArrowheads="1"/>
          </p:cNvSpPr>
          <p:nvPr/>
        </p:nvSpPr>
        <p:spPr bwMode="auto">
          <a:xfrm>
            <a:off x="2209800" y="5780782"/>
            <a:ext cx="67818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Rather than striving for fame through religion, fear God!</a:t>
            </a:r>
            <a:endParaRPr lang="en-US" sz="3200" b="1" dirty="0">
              <a:solidFill>
                <a:srgbClr val="00B050"/>
              </a:solidFill>
              <a:latin typeface="Comic Sans MS" pitchFamily="66" charset="0"/>
            </a:endParaRPr>
          </a:p>
        </p:txBody>
      </p:sp>
      <p:pic>
        <p:nvPicPr>
          <p:cNvPr id="33794" name="Picture 2" descr="https://encrypted-tbn2.gstatic.com/images?q=tbn:ANd9GcS7QPzQLvmlj5MmIblf8edUC1OlGGh7T_v77Fk_q2FrDPwQkhNm"/>
          <p:cNvPicPr>
            <a:picLocks noChangeAspect="1" noChangeArrowheads="1"/>
          </p:cNvPicPr>
          <p:nvPr/>
        </p:nvPicPr>
        <p:blipFill>
          <a:blip r:embed="rId5" cstate="print"/>
          <a:srcRect/>
          <a:stretch>
            <a:fillRect/>
          </a:stretch>
        </p:blipFill>
        <p:spPr bwMode="auto">
          <a:xfrm>
            <a:off x="6195312" y="76200"/>
            <a:ext cx="2758188" cy="1828800"/>
          </a:xfrm>
          <a:prstGeom prst="rect">
            <a:avLst/>
          </a:prstGeom>
          <a:noFill/>
        </p:spPr>
      </p:pic>
      <p:pic>
        <p:nvPicPr>
          <p:cNvPr id="33800" name="Picture 8" descr="https://encrypted-tbn0.gstatic.com/images?q=tbn:ANd9GcRyw4wDcfvHqXSrvPnhz0T6CN9A0UF1yPAegq7sSE1ejegQFXKpMA"/>
          <p:cNvPicPr>
            <a:picLocks noChangeAspect="1" noChangeArrowheads="1"/>
          </p:cNvPicPr>
          <p:nvPr/>
        </p:nvPicPr>
        <p:blipFill>
          <a:blip r:embed="rId6" cstate="print"/>
          <a:srcRect/>
          <a:stretch>
            <a:fillRect/>
          </a:stretch>
        </p:blipFill>
        <p:spPr bwMode="auto">
          <a:xfrm>
            <a:off x="6172200" y="4876800"/>
            <a:ext cx="1371600" cy="838200"/>
          </a:xfrm>
          <a:prstGeom prst="rect">
            <a:avLst/>
          </a:prstGeom>
          <a:noFill/>
        </p:spPr>
      </p:pic>
      <p:sp>
        <p:nvSpPr>
          <p:cNvPr id="9" name="Text Box 5"/>
          <p:cNvSpPr txBox="1">
            <a:spLocks noChangeArrowheads="1"/>
          </p:cNvSpPr>
          <p:nvPr/>
        </p:nvSpPr>
        <p:spPr bwMode="auto">
          <a:xfrm>
            <a:off x="6172200" y="76200"/>
            <a:ext cx="2971800" cy="276999"/>
          </a:xfrm>
          <a:prstGeom prst="rect">
            <a:avLst/>
          </a:prstGeom>
          <a:noFill/>
          <a:ln w="9525">
            <a:noFill/>
            <a:miter lim="800000"/>
            <a:headEnd/>
            <a:tailEnd/>
          </a:ln>
        </p:spPr>
        <p:txBody>
          <a:bodyPr wrap="square">
            <a:spAutoFit/>
          </a:bodyPr>
          <a:lstStyle/>
          <a:p>
            <a:pPr algn="ctr">
              <a:spcBef>
                <a:spcPct val="50000"/>
              </a:spcBef>
            </a:pPr>
            <a:r>
              <a:rPr lang="en-US" sz="1200" b="1" dirty="0" smtClean="0">
                <a:solidFill>
                  <a:srgbClr val="FFFF00"/>
                </a:solidFill>
                <a:latin typeface="Comic Sans MS" pitchFamily="66" charset="0"/>
              </a:rPr>
              <a:t>Tammy Faye &amp; Jimmy Baker</a:t>
            </a:r>
            <a:endParaRPr lang="en-US" sz="1200" b="1" dirty="0">
              <a:solidFill>
                <a:srgbClr val="FFFF00"/>
              </a:solidFill>
              <a:latin typeface="Comic Sans MS" pitchFamily="66" charset="0"/>
            </a:endParaRPr>
          </a:p>
        </p:txBody>
      </p:sp>
      <p:pic>
        <p:nvPicPr>
          <p:cNvPr id="23554" name="Picture 2" descr="https://encrypted-tbn3.gstatic.com/images?q=tbn:ANd9GcQIlA6bsC_qlooTCUxRPt4GtgQNEovVzczCvP4kCHksz69YdqQR1w"/>
          <p:cNvPicPr>
            <a:picLocks noChangeAspect="1" noChangeArrowheads="1"/>
          </p:cNvPicPr>
          <p:nvPr/>
        </p:nvPicPr>
        <p:blipFill>
          <a:blip r:embed="rId7" cstate="print"/>
          <a:srcRect/>
          <a:stretch>
            <a:fillRect/>
          </a:stretch>
        </p:blipFill>
        <p:spPr bwMode="auto">
          <a:xfrm>
            <a:off x="76200" y="152400"/>
            <a:ext cx="1604816" cy="1143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51" name="Picture 7" descr="https://encrypted-tbn2.gstatic.com/images?q=tbn:ANd9GcRQcq9S8QjThkERxwE9E658GtSu5O3jJ7U5jGou_Qkv-b8gvAAp"/>
          <p:cNvPicPr>
            <a:picLocks noChangeAspect="1" noChangeArrowheads="1"/>
          </p:cNvPicPr>
          <p:nvPr/>
        </p:nvPicPr>
        <p:blipFill>
          <a:blip r:embed="rId3" cstate="print"/>
          <a:srcRect/>
          <a:stretch>
            <a:fillRect/>
          </a:stretch>
        </p:blipFill>
        <p:spPr bwMode="auto">
          <a:xfrm>
            <a:off x="7315200" y="4114800"/>
            <a:ext cx="1685925" cy="1266253"/>
          </a:xfrm>
          <a:prstGeom prst="rect">
            <a:avLst/>
          </a:prstGeom>
          <a:noFill/>
        </p:spPr>
      </p:pic>
      <p:sp>
        <p:nvSpPr>
          <p:cNvPr id="4098" name="Rectangle 2"/>
          <p:cNvSpPr>
            <a:spLocks noGrp="1" noChangeArrowheads="1"/>
          </p:cNvSpPr>
          <p:nvPr>
            <p:ph type="title"/>
          </p:nvPr>
        </p:nvSpPr>
        <p:spPr>
          <a:xfrm>
            <a:off x="152400" y="0"/>
            <a:ext cx="6248400" cy="838200"/>
          </a:xfrm>
        </p:spPr>
        <p:txBody>
          <a:bodyPr>
            <a:normAutofit/>
          </a:bodyPr>
          <a:lstStyle/>
          <a:p>
            <a:pPr eaLnBrk="1" hangingPunct="1"/>
            <a:r>
              <a:rPr lang="en-US" sz="4000" b="1" dirty="0" smtClean="0">
                <a:solidFill>
                  <a:srgbClr val="FF0000"/>
                </a:solidFill>
              </a:rPr>
              <a:t>Don’t aim for Riches (5:8-17)</a:t>
            </a:r>
          </a:p>
        </p:txBody>
      </p:sp>
      <p:sp>
        <p:nvSpPr>
          <p:cNvPr id="4099" name="Rectangle 3"/>
          <p:cNvSpPr>
            <a:spLocks noGrp="1" noChangeArrowheads="1"/>
          </p:cNvSpPr>
          <p:nvPr>
            <p:ph type="body" idx="1"/>
          </p:nvPr>
        </p:nvSpPr>
        <p:spPr>
          <a:xfrm>
            <a:off x="304800" y="838200"/>
            <a:ext cx="8534400" cy="4572000"/>
          </a:xfrm>
        </p:spPr>
        <p:txBody>
          <a:bodyPr>
            <a:normAutofit fontScale="77500" lnSpcReduction="20000"/>
          </a:bodyPr>
          <a:lstStyle/>
          <a:p>
            <a:pPr eaLnBrk="1" hangingPunct="1">
              <a:lnSpc>
                <a:spcPct val="90000"/>
              </a:lnSpc>
            </a:pPr>
            <a:r>
              <a:rPr lang="en-US" b="1" dirty="0" smtClean="0">
                <a:solidFill>
                  <a:srgbClr val="0000CC"/>
                </a:solidFill>
              </a:rPr>
              <a:t>Poor people will be oppressed</a:t>
            </a:r>
            <a:r>
              <a:rPr lang="en-US" dirty="0" smtClean="0"/>
              <a:t>, their justice                               perverted, so higher officials (including the                              king) can profit from them (8-9)</a:t>
            </a:r>
          </a:p>
          <a:p>
            <a:pPr eaLnBrk="1" hangingPunct="1">
              <a:lnSpc>
                <a:spcPct val="90000"/>
              </a:lnSpc>
            </a:pPr>
            <a:r>
              <a:rPr lang="en-US" b="1" dirty="0" smtClean="0">
                <a:solidFill>
                  <a:srgbClr val="0000CC"/>
                </a:solidFill>
              </a:rPr>
              <a:t>People whose focus is riches</a:t>
            </a:r>
            <a:r>
              <a:rPr lang="en-US" dirty="0" smtClean="0"/>
              <a:t>, are not satisfied with any increase in riches….there is never enough (10)</a:t>
            </a:r>
          </a:p>
          <a:p>
            <a:pPr lvl="1">
              <a:lnSpc>
                <a:spcPct val="90000"/>
              </a:lnSpc>
            </a:pPr>
            <a:r>
              <a:rPr lang="en-US" dirty="0" err="1" smtClean="0"/>
              <a:t>Prov</a:t>
            </a:r>
            <a:r>
              <a:rPr lang="en-US" dirty="0" smtClean="0"/>
              <a:t> 23:4-5  Don’t overwork for riches….they will fly away!</a:t>
            </a:r>
          </a:p>
          <a:p>
            <a:pPr eaLnBrk="1" hangingPunct="1">
              <a:lnSpc>
                <a:spcPct val="90000"/>
              </a:lnSpc>
            </a:pPr>
            <a:r>
              <a:rPr lang="en-US" b="1" dirty="0" smtClean="0">
                <a:solidFill>
                  <a:srgbClr val="0000CC"/>
                </a:solidFill>
              </a:rPr>
              <a:t>When you become richer</a:t>
            </a:r>
            <a:r>
              <a:rPr lang="en-US" dirty="0" smtClean="0"/>
              <a:t>… there are simply                              more people to share your riches with (11)</a:t>
            </a:r>
          </a:p>
          <a:p>
            <a:pPr lvl="1">
              <a:lnSpc>
                <a:spcPct val="90000"/>
              </a:lnSpc>
            </a:pPr>
            <a:r>
              <a:rPr lang="en-US" dirty="0" smtClean="0"/>
              <a:t>Or more upgrades for your electronic toys!</a:t>
            </a:r>
          </a:p>
          <a:p>
            <a:pPr eaLnBrk="1" hangingPunct="1">
              <a:lnSpc>
                <a:spcPct val="90000"/>
              </a:lnSpc>
            </a:pPr>
            <a:r>
              <a:rPr lang="en-US" b="1" dirty="0" smtClean="0">
                <a:solidFill>
                  <a:srgbClr val="0000CC"/>
                </a:solidFill>
              </a:rPr>
              <a:t>When our focus is on riches</a:t>
            </a:r>
            <a:r>
              <a:rPr lang="en-US" dirty="0" smtClean="0"/>
              <a:t>, we worry and                                             fret to the point we lose sleep over it (12)</a:t>
            </a:r>
          </a:p>
          <a:p>
            <a:pPr eaLnBrk="1" hangingPunct="1">
              <a:lnSpc>
                <a:spcPct val="90000"/>
              </a:lnSpc>
            </a:pPr>
            <a:r>
              <a:rPr lang="en-US" b="1" dirty="0" smtClean="0">
                <a:solidFill>
                  <a:srgbClr val="0000CC"/>
                </a:solidFill>
              </a:rPr>
              <a:t>Some people who hoard their riches </a:t>
            </a:r>
            <a:r>
              <a:rPr lang="en-US" dirty="0" smtClean="0"/>
              <a:t>end up losing them anyways through some misfortune (13-16)</a:t>
            </a:r>
          </a:p>
          <a:p>
            <a:pPr eaLnBrk="1" hangingPunct="1">
              <a:lnSpc>
                <a:spcPct val="90000"/>
              </a:lnSpc>
            </a:pPr>
            <a:r>
              <a:rPr lang="en-US" b="1" dirty="0" smtClean="0">
                <a:solidFill>
                  <a:srgbClr val="0000CC"/>
                </a:solidFill>
              </a:rPr>
              <a:t>So what was the profit </a:t>
            </a:r>
            <a:r>
              <a:rPr lang="en-US" dirty="0" smtClean="0"/>
              <a:t>of all the riches he                            worked for? (16-17) </a:t>
            </a:r>
          </a:p>
        </p:txBody>
      </p:sp>
      <p:sp>
        <p:nvSpPr>
          <p:cNvPr id="4100" name="Text Box 5"/>
          <p:cNvSpPr txBox="1">
            <a:spLocks noChangeArrowheads="1"/>
          </p:cNvSpPr>
          <p:nvPr/>
        </p:nvSpPr>
        <p:spPr bwMode="auto">
          <a:xfrm>
            <a:off x="2743200" y="5288340"/>
            <a:ext cx="59436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For men will be lovers of themselves, lovers of money, boasters, proud, blasphemers, disobedient to parents, unthankful, unholy (2 Tim 3:2)</a:t>
            </a:r>
            <a:endParaRPr lang="en-US" sz="2400" b="1" dirty="0">
              <a:solidFill>
                <a:srgbClr val="00B050"/>
              </a:solidFill>
              <a:latin typeface="Comic Sans MS" pitchFamily="66" charset="0"/>
            </a:endParaRPr>
          </a:p>
        </p:txBody>
      </p:sp>
      <p:pic>
        <p:nvPicPr>
          <p:cNvPr id="31746" name="Picture 2" descr="https://encrypted-tbn2.gstatic.com/images?q=tbn:ANd9GcQ81GfncIwd9bCfVze2dMDPxBLRcFCfDKASvj5FkSNhVOT1pOCc"/>
          <p:cNvPicPr>
            <a:picLocks noChangeAspect="1" noChangeArrowheads="1"/>
          </p:cNvPicPr>
          <p:nvPr/>
        </p:nvPicPr>
        <p:blipFill>
          <a:blip r:embed="rId4" cstate="print"/>
          <a:srcRect/>
          <a:stretch>
            <a:fillRect/>
          </a:stretch>
        </p:blipFill>
        <p:spPr bwMode="auto">
          <a:xfrm>
            <a:off x="6858000" y="228601"/>
            <a:ext cx="2095500" cy="1469978"/>
          </a:xfrm>
          <a:prstGeom prst="rect">
            <a:avLst/>
          </a:prstGeom>
          <a:noFill/>
        </p:spPr>
      </p:pic>
      <p:pic>
        <p:nvPicPr>
          <p:cNvPr id="31748" name="Picture 4" descr="https://encrypted-tbn1.gstatic.com/images?q=tbn:ANd9GcQKlAjvljhGPdKDLZyl0xc94-oPOtYKvfMaV9p_dziIssGrsv7clQ"/>
          <p:cNvPicPr>
            <a:picLocks noChangeAspect="1" noChangeArrowheads="1"/>
          </p:cNvPicPr>
          <p:nvPr/>
        </p:nvPicPr>
        <p:blipFill>
          <a:blip r:embed="rId5" cstate="print"/>
          <a:srcRect/>
          <a:stretch>
            <a:fillRect/>
          </a:stretch>
        </p:blipFill>
        <p:spPr bwMode="auto">
          <a:xfrm>
            <a:off x="381000" y="5410200"/>
            <a:ext cx="2209800" cy="1371600"/>
          </a:xfrm>
          <a:prstGeom prst="rect">
            <a:avLst/>
          </a:prstGeom>
          <a:noFill/>
        </p:spPr>
      </p:pic>
      <p:pic>
        <p:nvPicPr>
          <p:cNvPr id="31749" name="Picture 5"/>
          <p:cNvPicPr>
            <a:picLocks noChangeAspect="1" noChangeArrowheads="1"/>
          </p:cNvPicPr>
          <p:nvPr/>
        </p:nvPicPr>
        <p:blipFill>
          <a:blip r:embed="rId6" cstate="print"/>
          <a:srcRect/>
          <a:stretch>
            <a:fillRect/>
          </a:stretch>
        </p:blipFill>
        <p:spPr bwMode="auto">
          <a:xfrm>
            <a:off x="6781800" y="2667000"/>
            <a:ext cx="1781175" cy="1185291"/>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3352800" y="0"/>
            <a:ext cx="5181600" cy="1447800"/>
          </a:xfrm>
        </p:spPr>
        <p:txBody>
          <a:bodyPr>
            <a:normAutofit/>
          </a:bodyPr>
          <a:lstStyle/>
          <a:p>
            <a:pPr eaLnBrk="1" hangingPunct="1"/>
            <a:r>
              <a:rPr lang="en-US" sz="4000" b="1" dirty="0" err="1" smtClean="0">
                <a:solidFill>
                  <a:srgbClr val="FF0000"/>
                </a:solidFill>
              </a:rPr>
              <a:t>Ecc</a:t>
            </a:r>
            <a:r>
              <a:rPr lang="en-US" sz="4000" b="1" dirty="0" smtClean="0">
                <a:solidFill>
                  <a:srgbClr val="FF0000"/>
                </a:solidFill>
              </a:rPr>
              <a:t> 6: Be content with God’s good gifts (6:1-9)</a:t>
            </a:r>
          </a:p>
        </p:txBody>
      </p:sp>
      <p:sp>
        <p:nvSpPr>
          <p:cNvPr id="4099" name="Rectangle 3"/>
          <p:cNvSpPr>
            <a:spLocks noGrp="1" noChangeArrowheads="1"/>
          </p:cNvSpPr>
          <p:nvPr>
            <p:ph type="body" idx="1"/>
          </p:nvPr>
        </p:nvSpPr>
        <p:spPr>
          <a:xfrm>
            <a:off x="457200" y="1828800"/>
            <a:ext cx="4648200" cy="1981200"/>
          </a:xfrm>
        </p:spPr>
        <p:txBody>
          <a:bodyPr>
            <a:normAutofit fontScale="92500"/>
          </a:bodyPr>
          <a:lstStyle/>
          <a:p>
            <a:pPr marL="0" indent="0" algn="ctr">
              <a:lnSpc>
                <a:spcPct val="90000"/>
              </a:lnSpc>
              <a:buNone/>
            </a:pPr>
            <a:r>
              <a:rPr lang="en-US" dirty="0" smtClean="0"/>
              <a:t>There are many people to whom God has given riches, but God allows a stranger to enjoy their riches (1-2)</a:t>
            </a:r>
          </a:p>
        </p:txBody>
      </p:sp>
      <p:sp>
        <p:nvSpPr>
          <p:cNvPr id="4100" name="Text Box 5"/>
          <p:cNvSpPr txBox="1">
            <a:spLocks noChangeArrowheads="1"/>
          </p:cNvSpPr>
          <p:nvPr/>
        </p:nvSpPr>
        <p:spPr bwMode="auto">
          <a:xfrm>
            <a:off x="3276600" y="5457617"/>
            <a:ext cx="2514600" cy="1400383"/>
          </a:xfrm>
          <a:prstGeom prst="rect">
            <a:avLst/>
          </a:prstGeom>
          <a:noFill/>
          <a:ln w="9525">
            <a:noFill/>
            <a:miter lim="800000"/>
            <a:headEnd/>
            <a:tailEnd/>
          </a:ln>
        </p:spPr>
        <p:txBody>
          <a:bodyPr wrap="square">
            <a:spAutoFit/>
          </a:bodyPr>
          <a:lstStyle/>
          <a:p>
            <a:pPr algn="ctr">
              <a:lnSpc>
                <a:spcPts val="3400"/>
              </a:lnSpc>
              <a:spcBef>
                <a:spcPct val="50000"/>
              </a:spcBef>
            </a:pPr>
            <a:r>
              <a:rPr lang="en-US" sz="3200" b="1" dirty="0" smtClean="0">
                <a:solidFill>
                  <a:srgbClr val="00B050"/>
                </a:solidFill>
                <a:latin typeface="Comic Sans MS" pitchFamily="66" charset="0"/>
              </a:rPr>
              <a:t>Be thankful for God’s blessings</a:t>
            </a:r>
            <a:endParaRPr lang="en-US" sz="3200" b="1" dirty="0">
              <a:solidFill>
                <a:srgbClr val="00B050"/>
              </a:solidFill>
              <a:latin typeface="Comic Sans MS" pitchFamily="66" charset="0"/>
            </a:endParaRPr>
          </a:p>
        </p:txBody>
      </p:sp>
      <p:pic>
        <p:nvPicPr>
          <p:cNvPr id="38916" name="Picture 4" descr="https://encrypted-tbn1.gstatic.com/images?q=tbn:ANd9GcSXT-oKdpML1vI20LZpnHTVNnV57tBiW156YezGX4DHL3jX5R41"/>
          <p:cNvPicPr>
            <a:picLocks noChangeAspect="1" noChangeArrowheads="1"/>
          </p:cNvPicPr>
          <p:nvPr/>
        </p:nvPicPr>
        <p:blipFill>
          <a:blip r:embed="rId3" cstate="print"/>
          <a:srcRect/>
          <a:stretch>
            <a:fillRect/>
          </a:stretch>
        </p:blipFill>
        <p:spPr bwMode="auto">
          <a:xfrm>
            <a:off x="5943600" y="5271461"/>
            <a:ext cx="1981200" cy="1586539"/>
          </a:xfrm>
          <a:prstGeom prst="rect">
            <a:avLst/>
          </a:prstGeom>
          <a:noFill/>
        </p:spPr>
      </p:pic>
      <p:pic>
        <p:nvPicPr>
          <p:cNvPr id="38918" name="Picture 6" descr="https://encrypted-tbn0.gstatic.com/images?q=tbn:ANd9GcRSSJzEgiALrDoG2UwdSneLiopXX8wR8SMR5QRliD47RMz_EtsuSw"/>
          <p:cNvPicPr>
            <a:picLocks noChangeAspect="1" noChangeArrowheads="1"/>
          </p:cNvPicPr>
          <p:nvPr/>
        </p:nvPicPr>
        <p:blipFill>
          <a:blip r:embed="rId4" cstate="print"/>
          <a:srcRect/>
          <a:stretch>
            <a:fillRect/>
          </a:stretch>
        </p:blipFill>
        <p:spPr bwMode="auto">
          <a:xfrm>
            <a:off x="228600" y="3657600"/>
            <a:ext cx="1676399" cy="1676400"/>
          </a:xfrm>
          <a:prstGeom prst="rect">
            <a:avLst/>
          </a:prstGeom>
          <a:noFill/>
        </p:spPr>
      </p:pic>
      <p:pic>
        <p:nvPicPr>
          <p:cNvPr id="38920" name="Picture 8" descr="https://encrypted-tbn1.gstatic.com/images?q=tbn:ANd9GcRKEOaNqDr3sSqoXTC6BO30oJlXgdAiX5wK1ieXbTXU8jMoq5oG"/>
          <p:cNvPicPr>
            <a:picLocks noChangeAspect="1" noChangeArrowheads="1"/>
          </p:cNvPicPr>
          <p:nvPr/>
        </p:nvPicPr>
        <p:blipFill>
          <a:blip r:embed="rId5" cstate="print"/>
          <a:srcRect/>
          <a:stretch>
            <a:fillRect/>
          </a:stretch>
        </p:blipFill>
        <p:spPr bwMode="auto">
          <a:xfrm>
            <a:off x="1219200" y="5562600"/>
            <a:ext cx="1857375" cy="1104213"/>
          </a:xfrm>
          <a:prstGeom prst="rect">
            <a:avLst/>
          </a:prstGeom>
          <a:noFill/>
        </p:spPr>
      </p:pic>
      <p:pic>
        <p:nvPicPr>
          <p:cNvPr id="38922" name="Picture 10" descr="https://encrypted-tbn3.gstatic.com/images?q=tbn:ANd9GcQOl4h-CpUu6LpMBHcs8Zfg2zO_LkcpMCJdG6ULYM9dLypqNV-hEQ"/>
          <p:cNvPicPr>
            <a:picLocks noChangeAspect="1" noChangeArrowheads="1"/>
          </p:cNvPicPr>
          <p:nvPr/>
        </p:nvPicPr>
        <p:blipFill>
          <a:blip r:embed="rId6" cstate="print"/>
          <a:srcRect/>
          <a:stretch>
            <a:fillRect/>
          </a:stretch>
        </p:blipFill>
        <p:spPr bwMode="auto">
          <a:xfrm>
            <a:off x="533400" y="0"/>
            <a:ext cx="2438400" cy="1876425"/>
          </a:xfrm>
          <a:prstGeom prst="rect">
            <a:avLst/>
          </a:prstGeom>
          <a:noFill/>
        </p:spPr>
      </p:pic>
      <p:pic>
        <p:nvPicPr>
          <p:cNvPr id="38928" name="Picture 16" descr="https://encrypted-tbn3.gstatic.com/images?q=tbn:ANd9GcRd7A463o-w_5ApVP6ey_coV75aheFldmvKILt7R9q87atXkWOG"/>
          <p:cNvPicPr>
            <a:picLocks noChangeAspect="1" noChangeArrowheads="1"/>
          </p:cNvPicPr>
          <p:nvPr/>
        </p:nvPicPr>
        <p:blipFill>
          <a:blip r:embed="rId7" cstate="print"/>
          <a:srcRect/>
          <a:stretch>
            <a:fillRect/>
          </a:stretch>
        </p:blipFill>
        <p:spPr bwMode="auto">
          <a:xfrm>
            <a:off x="5562600" y="1676400"/>
            <a:ext cx="3228975" cy="1813888"/>
          </a:xfrm>
          <a:prstGeom prst="rect">
            <a:avLst/>
          </a:prstGeom>
          <a:noFill/>
        </p:spPr>
      </p:pic>
      <p:sp>
        <p:nvSpPr>
          <p:cNvPr id="13" name="Rectangle 3"/>
          <p:cNvSpPr txBox="1">
            <a:spLocks noChangeArrowheads="1"/>
          </p:cNvSpPr>
          <p:nvPr/>
        </p:nvSpPr>
        <p:spPr>
          <a:xfrm>
            <a:off x="2133600" y="3581400"/>
            <a:ext cx="5105400" cy="1905000"/>
          </a:xfrm>
          <a:prstGeom prst="rect">
            <a:avLst/>
          </a:prstGeom>
        </p:spPr>
        <p:txBody>
          <a:bodyPr vert="horz" lIns="91440" tIns="45720" rIns="91440" bIns="45720" rtlCol="0">
            <a:normAutofit/>
          </a:bodyPr>
          <a:lstStyle/>
          <a:p>
            <a:pPr marR="0" lvl="0"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Even if you have lots of kids &amp; live 2,000 years, but don’t experience God’s goodness, a stillborn child is better (3-6)</a:t>
            </a:r>
          </a:p>
        </p:txBody>
      </p:sp>
      <p:pic>
        <p:nvPicPr>
          <p:cNvPr id="26626" name="Picture 2" descr="https://encrypted-tbn0.gstatic.com/images?q=tbn:ANd9GcT47mrUHE8WUNIx0HKnOfHWQCyXcOGqEW2GvFUbbI7TkbRHYS6OVQ"/>
          <p:cNvPicPr>
            <a:picLocks noChangeAspect="1" noChangeArrowheads="1"/>
          </p:cNvPicPr>
          <p:nvPr/>
        </p:nvPicPr>
        <p:blipFill>
          <a:blip r:embed="rId8" cstate="print"/>
          <a:srcRect/>
          <a:stretch>
            <a:fillRect/>
          </a:stretch>
        </p:blipFill>
        <p:spPr bwMode="auto">
          <a:xfrm>
            <a:off x="7239000" y="3962400"/>
            <a:ext cx="1817818" cy="1209676"/>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05000" y="0"/>
            <a:ext cx="4876800" cy="1447800"/>
          </a:xfrm>
        </p:spPr>
        <p:txBody>
          <a:bodyPr>
            <a:normAutofit/>
          </a:bodyPr>
          <a:lstStyle/>
          <a:p>
            <a:pPr eaLnBrk="1" hangingPunct="1"/>
            <a:r>
              <a:rPr lang="en-US" sz="4000" b="1" dirty="0" smtClean="0">
                <a:solidFill>
                  <a:srgbClr val="FF0000"/>
                </a:solidFill>
              </a:rPr>
              <a:t>Be content with God’s good gifts (6:1-9)</a:t>
            </a:r>
          </a:p>
        </p:txBody>
      </p:sp>
      <p:sp>
        <p:nvSpPr>
          <p:cNvPr id="4099" name="Rectangle 3"/>
          <p:cNvSpPr>
            <a:spLocks noGrp="1" noChangeArrowheads="1"/>
          </p:cNvSpPr>
          <p:nvPr>
            <p:ph type="body" idx="1"/>
          </p:nvPr>
        </p:nvSpPr>
        <p:spPr>
          <a:xfrm>
            <a:off x="457200" y="1600200"/>
            <a:ext cx="5486400" cy="1600200"/>
          </a:xfrm>
        </p:spPr>
        <p:txBody>
          <a:bodyPr>
            <a:normAutofit/>
          </a:bodyPr>
          <a:lstStyle/>
          <a:p>
            <a:pPr marL="0" indent="0" algn="ctr">
              <a:lnSpc>
                <a:spcPct val="90000"/>
              </a:lnSpc>
              <a:buNone/>
            </a:pPr>
            <a:r>
              <a:rPr lang="en-US" dirty="0" smtClean="0"/>
              <a:t>People work hard just to have the food they want, but never seem to get all they desire (7)</a:t>
            </a:r>
          </a:p>
        </p:txBody>
      </p:sp>
      <p:pic>
        <p:nvPicPr>
          <p:cNvPr id="2050" name="Picture 2" descr="https://encrypted-tbn3.gstatic.com/images?q=tbn:ANd9GcTfL6yB_mKiRAznHfZ4jRULacijne2SCDzR97BSrz51c04oi0Wk"/>
          <p:cNvPicPr>
            <a:picLocks noChangeAspect="1" noChangeArrowheads="1"/>
          </p:cNvPicPr>
          <p:nvPr/>
        </p:nvPicPr>
        <p:blipFill>
          <a:blip r:embed="rId3" cstate="print"/>
          <a:srcRect/>
          <a:stretch>
            <a:fillRect/>
          </a:stretch>
        </p:blipFill>
        <p:spPr bwMode="auto">
          <a:xfrm>
            <a:off x="7086600" y="2971800"/>
            <a:ext cx="1905000" cy="1905000"/>
          </a:xfrm>
          <a:prstGeom prst="rect">
            <a:avLst/>
          </a:prstGeom>
          <a:noFill/>
        </p:spPr>
      </p:pic>
      <p:pic>
        <p:nvPicPr>
          <p:cNvPr id="2052" name="Picture 4" descr="https://encrypted-tbn3.gstatic.com/images?q=tbn:ANd9GcSdJL9Wjfmn25TorVZ2xg1aFQG3KgTlnwWyUWxuUEqD3_dKh3gw"/>
          <p:cNvPicPr>
            <a:picLocks noChangeAspect="1" noChangeArrowheads="1"/>
          </p:cNvPicPr>
          <p:nvPr/>
        </p:nvPicPr>
        <p:blipFill>
          <a:blip r:embed="rId4" cstate="print"/>
          <a:srcRect/>
          <a:stretch>
            <a:fillRect/>
          </a:stretch>
        </p:blipFill>
        <p:spPr bwMode="auto">
          <a:xfrm>
            <a:off x="6248400" y="784992"/>
            <a:ext cx="2362200" cy="2219654"/>
          </a:xfrm>
          <a:prstGeom prst="rect">
            <a:avLst/>
          </a:prstGeom>
          <a:noFill/>
        </p:spPr>
      </p:pic>
      <p:pic>
        <p:nvPicPr>
          <p:cNvPr id="2054" name="Picture 6" descr="https://encrypted-tbn0.gstatic.com/images?q=tbn:ANd9GcQi0nIg9d5Stfh5J_HIQWhIoJ5qwiNSqtNFJaX_9vo5iP6n7dM2"/>
          <p:cNvPicPr>
            <a:picLocks noChangeAspect="1" noChangeArrowheads="1"/>
          </p:cNvPicPr>
          <p:nvPr/>
        </p:nvPicPr>
        <p:blipFill>
          <a:blip r:embed="rId5" cstate="print"/>
          <a:srcRect/>
          <a:stretch>
            <a:fillRect/>
          </a:stretch>
        </p:blipFill>
        <p:spPr bwMode="auto">
          <a:xfrm>
            <a:off x="304800" y="3124200"/>
            <a:ext cx="1676400" cy="1354532"/>
          </a:xfrm>
          <a:prstGeom prst="rect">
            <a:avLst/>
          </a:prstGeom>
          <a:noFill/>
        </p:spPr>
      </p:pic>
      <p:sp>
        <p:nvSpPr>
          <p:cNvPr id="8" name="Rectangle 3"/>
          <p:cNvSpPr txBox="1">
            <a:spLocks noChangeArrowheads="1"/>
          </p:cNvSpPr>
          <p:nvPr/>
        </p:nvSpPr>
        <p:spPr>
          <a:xfrm>
            <a:off x="2133600" y="3200400"/>
            <a:ext cx="5029200" cy="1219200"/>
          </a:xfrm>
          <a:prstGeom prst="rect">
            <a:avLst/>
          </a:prstGeom>
        </p:spPr>
        <p:txBody>
          <a:bodyPr vert="horz" lIns="91440" tIns="45720" rIns="91440" bIns="45720" rtlCol="0">
            <a:normAutofit fontScale="92500" lnSpcReduction="10000"/>
          </a:bodyPr>
          <a:lstStyle/>
          <a:p>
            <a:pPr marR="0" lvl="0" algn="l"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Even the wise never have enough &amp; poor people who are wise will still desire more (8)</a:t>
            </a:r>
          </a:p>
        </p:txBody>
      </p:sp>
      <p:pic>
        <p:nvPicPr>
          <p:cNvPr id="2056" name="Picture 8" descr="https://encrypted-tbn2.gstatic.com/images?q=tbn:ANd9GcT8IhOxmt9En179nZ4I1PDReLFPiFi6E6f9Zn_sLSpZIxPFXdUs"/>
          <p:cNvPicPr>
            <a:picLocks noChangeAspect="1" noChangeArrowheads="1"/>
          </p:cNvPicPr>
          <p:nvPr/>
        </p:nvPicPr>
        <p:blipFill>
          <a:blip r:embed="rId6" cstate="print"/>
          <a:srcRect/>
          <a:stretch>
            <a:fillRect/>
          </a:stretch>
        </p:blipFill>
        <p:spPr bwMode="auto">
          <a:xfrm>
            <a:off x="762000" y="152400"/>
            <a:ext cx="1085850" cy="1329613"/>
          </a:xfrm>
          <a:prstGeom prst="rect">
            <a:avLst/>
          </a:prstGeom>
          <a:noFill/>
        </p:spPr>
      </p:pic>
      <p:pic>
        <p:nvPicPr>
          <p:cNvPr id="2058" name="Picture 10" descr="https://encrypted-tbn1.gstatic.com/images?q=tbn:ANd9GcSjLwhaHA1FbcaPVsOWw9sdzrS7u2CqskgOru9zrIcU96pNSWD2"/>
          <p:cNvPicPr>
            <a:picLocks noChangeAspect="1" noChangeArrowheads="1"/>
          </p:cNvPicPr>
          <p:nvPr/>
        </p:nvPicPr>
        <p:blipFill>
          <a:blip r:embed="rId7" cstate="print"/>
          <a:srcRect/>
          <a:stretch>
            <a:fillRect/>
          </a:stretch>
        </p:blipFill>
        <p:spPr bwMode="auto">
          <a:xfrm>
            <a:off x="4495800" y="4267200"/>
            <a:ext cx="2667000" cy="2667000"/>
          </a:xfrm>
          <a:prstGeom prst="rect">
            <a:avLst/>
          </a:prstGeom>
          <a:noFill/>
        </p:spPr>
      </p:pic>
      <p:sp>
        <p:nvSpPr>
          <p:cNvPr id="9" name="Rectangle 3"/>
          <p:cNvSpPr txBox="1">
            <a:spLocks noChangeArrowheads="1"/>
          </p:cNvSpPr>
          <p:nvPr/>
        </p:nvSpPr>
        <p:spPr>
          <a:xfrm>
            <a:off x="228600" y="4724400"/>
            <a:ext cx="4419600" cy="1752600"/>
          </a:xfrm>
          <a:prstGeom prst="rect">
            <a:avLst/>
          </a:prstGeom>
        </p:spPr>
        <p:txBody>
          <a:bodyPr vert="horz" lIns="91440" tIns="45720" rIns="91440" bIns="45720" rtlCol="0">
            <a:normAutofit fontScale="92500" lnSpcReduction="10000"/>
          </a:bodyPr>
          <a:lstStyle/>
          <a:p>
            <a:pPr marR="0" lvl="0" defTabSz="914400" rtl="0" eaLnBrk="1" fontAlgn="auto" latinLnBrk="0" hangingPunct="1">
              <a:lnSpc>
                <a:spcPct val="90000"/>
              </a:lnSpc>
              <a:spcBef>
                <a:spcPct val="20000"/>
              </a:spcBef>
              <a:spcAft>
                <a:spcPts val="0"/>
              </a:spcAft>
              <a:buClrTx/>
              <a:buSzTx/>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Enjoy what you have rather than desiring what you don’t have – be content!(9)</a:t>
            </a:r>
          </a:p>
          <a:p>
            <a:pPr marR="0" lvl="0" algn="ctr" defTabSz="914400" rtl="0" eaLnBrk="1" fontAlgn="auto" latinLnBrk="0" hangingPunct="1">
              <a:lnSpc>
                <a:spcPct val="90000"/>
              </a:lnSpc>
              <a:spcBef>
                <a:spcPct val="20000"/>
              </a:spcBef>
              <a:spcAft>
                <a:spcPts val="0"/>
              </a:spcAft>
              <a:buClrTx/>
              <a:buSzTx/>
              <a:tabLst/>
              <a:defRPr/>
            </a:pPr>
            <a:r>
              <a:rPr kumimoji="0" lang="en-US" sz="3200" b="1" i="0" u="none" strike="noStrike" kern="1200" cap="none" spc="0" normalizeH="0" baseline="0" noProof="0" dirty="0" smtClean="0">
                <a:ln>
                  <a:noFill/>
                </a:ln>
                <a:solidFill>
                  <a:srgbClr val="00B050"/>
                </a:solidFill>
                <a:effectLst/>
                <a:uLnTx/>
                <a:uFillTx/>
                <a:latin typeface="+mn-lt"/>
                <a:ea typeface="+mn-ea"/>
                <a:cs typeface="+mn-cs"/>
              </a:rPr>
              <a:t> </a:t>
            </a:r>
            <a:r>
              <a:rPr kumimoji="0" lang="en-US" sz="2600" b="1" i="0" u="none" strike="noStrike" kern="1200" cap="none" spc="0" normalizeH="0" baseline="0" noProof="0" dirty="0" smtClean="0">
                <a:ln>
                  <a:noFill/>
                </a:ln>
                <a:solidFill>
                  <a:srgbClr val="00B050"/>
                </a:solidFill>
                <a:effectLst/>
                <a:uLnTx/>
                <a:uFillTx/>
                <a:latin typeface="+mn-lt"/>
                <a:ea typeface="+mn-ea"/>
                <a:cs typeface="+mn-cs"/>
              </a:rPr>
              <a:t>God’s way brings real happiness!</a:t>
            </a:r>
            <a:endParaRPr kumimoji="0" lang="en-US" sz="3200" b="1" i="0" u="none" strike="noStrike" kern="1200" cap="none" spc="0" normalizeH="0" baseline="0" noProof="0" dirty="0" smtClean="0">
              <a:ln>
                <a:noFill/>
              </a:ln>
              <a:solidFill>
                <a:srgbClr val="00B050"/>
              </a:solidFill>
              <a:effectLst/>
              <a:uLnTx/>
              <a:uFillTx/>
              <a:latin typeface="+mn-lt"/>
              <a:ea typeface="+mn-ea"/>
              <a:cs typeface="+mn-cs"/>
            </a:endParaRPr>
          </a:p>
        </p:txBody>
      </p:sp>
      <p:pic>
        <p:nvPicPr>
          <p:cNvPr id="12" name="Picture 2" descr="https://encrypted-tbn1.gstatic.com/images?q=tbn:ANd9GcTuGewNPMTLtIXM6OClC9WKsnD5Dm8gyfDLTyFYb8Mavx2UKOGoWw"/>
          <p:cNvPicPr>
            <a:picLocks noChangeAspect="1" noChangeArrowheads="1"/>
          </p:cNvPicPr>
          <p:nvPr/>
        </p:nvPicPr>
        <p:blipFill>
          <a:blip r:embed="rId8" cstate="print"/>
          <a:srcRect/>
          <a:stretch>
            <a:fillRect/>
          </a:stretch>
        </p:blipFill>
        <p:spPr bwMode="auto">
          <a:xfrm>
            <a:off x="7315200" y="4876800"/>
            <a:ext cx="1581150" cy="188393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https://encrypted-tbn3.gstatic.com/images?q=tbn:ANd9GcTkitR8DAxTK4MlERGDGWoJAnlCoDosRwR31XQkw8KDUZpoRYuGAQ"/>
          <p:cNvPicPr>
            <a:picLocks noChangeAspect="1" noChangeArrowheads="1"/>
          </p:cNvPicPr>
          <p:nvPr/>
        </p:nvPicPr>
        <p:blipFill>
          <a:blip r:embed="rId3" cstate="print"/>
          <a:srcRect/>
          <a:stretch>
            <a:fillRect/>
          </a:stretch>
        </p:blipFill>
        <p:spPr bwMode="auto">
          <a:xfrm>
            <a:off x="7467600" y="1447800"/>
            <a:ext cx="1523999" cy="1524000"/>
          </a:xfrm>
          <a:prstGeom prst="rect">
            <a:avLst/>
          </a:prstGeom>
          <a:noFill/>
        </p:spPr>
      </p:pic>
      <p:sp>
        <p:nvSpPr>
          <p:cNvPr id="4098" name="Rectangle 2"/>
          <p:cNvSpPr>
            <a:spLocks noGrp="1" noChangeArrowheads="1"/>
          </p:cNvSpPr>
          <p:nvPr>
            <p:ph type="title"/>
          </p:nvPr>
        </p:nvSpPr>
        <p:spPr>
          <a:xfrm>
            <a:off x="228600" y="152400"/>
            <a:ext cx="6781800" cy="838200"/>
          </a:xfrm>
        </p:spPr>
        <p:txBody>
          <a:bodyPr>
            <a:normAutofit fontScale="90000"/>
          </a:bodyPr>
          <a:lstStyle/>
          <a:p>
            <a:pPr eaLnBrk="1" hangingPunct="1"/>
            <a:r>
              <a:rPr lang="en-US" sz="4000" b="1" dirty="0" smtClean="0">
                <a:solidFill>
                  <a:srgbClr val="FF0000"/>
                </a:solidFill>
              </a:rPr>
              <a:t>Don’t Challenge God’s plan </a:t>
            </a:r>
            <a:r>
              <a:rPr lang="en-US" sz="3100" b="1" dirty="0" smtClean="0">
                <a:solidFill>
                  <a:srgbClr val="FF0000"/>
                </a:solidFill>
              </a:rPr>
              <a:t>(6:10-12)</a:t>
            </a:r>
            <a:endParaRPr lang="en-US" sz="4000" b="1" dirty="0" smtClean="0">
              <a:solidFill>
                <a:srgbClr val="FF0000"/>
              </a:solidFill>
            </a:endParaRPr>
          </a:p>
        </p:txBody>
      </p:sp>
      <p:sp>
        <p:nvSpPr>
          <p:cNvPr id="4099" name="Rectangle 3"/>
          <p:cNvSpPr>
            <a:spLocks noGrp="1" noChangeArrowheads="1"/>
          </p:cNvSpPr>
          <p:nvPr>
            <p:ph type="body" idx="1"/>
          </p:nvPr>
        </p:nvSpPr>
        <p:spPr>
          <a:xfrm>
            <a:off x="228600" y="990600"/>
            <a:ext cx="8305800" cy="4343400"/>
          </a:xfrm>
        </p:spPr>
        <p:txBody>
          <a:bodyPr>
            <a:normAutofit fontScale="92500" lnSpcReduction="10000"/>
          </a:bodyPr>
          <a:lstStyle/>
          <a:p>
            <a:pPr eaLnBrk="1" hangingPunct="1">
              <a:lnSpc>
                <a:spcPct val="90000"/>
              </a:lnSpc>
            </a:pPr>
            <a:r>
              <a:rPr lang="en-US" b="1" dirty="0" smtClean="0">
                <a:solidFill>
                  <a:srgbClr val="0000CC"/>
                </a:solidFill>
              </a:rPr>
              <a:t>God planned everything long ago,                         don’t argue with God! </a:t>
            </a:r>
            <a:r>
              <a:rPr lang="en-US" dirty="0" smtClean="0">
                <a:solidFill>
                  <a:srgbClr val="0000CC"/>
                </a:solidFill>
              </a:rPr>
              <a:t>[1:9; 3:15] (v.10)</a:t>
            </a:r>
          </a:p>
          <a:p>
            <a:pPr lvl="1">
              <a:lnSpc>
                <a:spcPct val="90000"/>
              </a:lnSpc>
            </a:pPr>
            <a:r>
              <a:rPr lang="en-US" dirty="0" smtClean="0"/>
              <a:t>God determined events &amp; purpose of man</a:t>
            </a:r>
          </a:p>
          <a:p>
            <a:pPr lvl="1">
              <a:lnSpc>
                <a:spcPct val="90000"/>
              </a:lnSpc>
            </a:pPr>
            <a:r>
              <a:rPr lang="en-US" dirty="0" smtClean="0"/>
              <a:t>We can’t understand all God does (8:16-17)</a:t>
            </a:r>
          </a:p>
          <a:p>
            <a:pPr eaLnBrk="1" hangingPunct="1">
              <a:lnSpc>
                <a:spcPct val="90000"/>
              </a:lnSpc>
            </a:pPr>
            <a:r>
              <a:rPr lang="en-US" b="1" dirty="0" smtClean="0">
                <a:solidFill>
                  <a:srgbClr val="0000CC"/>
                </a:solidFill>
              </a:rPr>
              <a:t>The more we argue, the less we really say </a:t>
            </a:r>
            <a:r>
              <a:rPr lang="en-US" dirty="0" smtClean="0">
                <a:solidFill>
                  <a:srgbClr val="0000CC"/>
                </a:solidFill>
              </a:rPr>
              <a:t>(11)</a:t>
            </a:r>
          </a:p>
          <a:p>
            <a:pPr lvl="1">
              <a:lnSpc>
                <a:spcPct val="90000"/>
              </a:lnSpc>
            </a:pPr>
            <a:r>
              <a:rPr lang="en-US" i="1" dirty="0" smtClean="0"/>
              <a:t>“The more the words, the less the meaning” (NIV)</a:t>
            </a:r>
          </a:p>
          <a:p>
            <a:pPr eaLnBrk="1" hangingPunct="1">
              <a:lnSpc>
                <a:spcPct val="90000"/>
              </a:lnSpc>
            </a:pPr>
            <a:r>
              <a:rPr lang="en-US" b="1" dirty="0" smtClean="0">
                <a:solidFill>
                  <a:srgbClr val="0000CC"/>
                </a:solidFill>
              </a:rPr>
              <a:t>Only God knows what is good for us in               this life &amp; God knows the future too! </a:t>
            </a:r>
            <a:r>
              <a:rPr lang="en-US" dirty="0" smtClean="0">
                <a:solidFill>
                  <a:srgbClr val="0000CC"/>
                </a:solidFill>
              </a:rPr>
              <a:t>(12)</a:t>
            </a:r>
          </a:p>
          <a:p>
            <a:pPr lvl="1">
              <a:lnSpc>
                <a:spcPct val="90000"/>
              </a:lnSpc>
            </a:pPr>
            <a:r>
              <a:rPr lang="en-US" dirty="0" smtClean="0"/>
              <a:t>“after him” is in this life, not immortality                  (3:22; 7:14)</a:t>
            </a:r>
          </a:p>
          <a:p>
            <a:pPr eaLnBrk="1" hangingPunct="1">
              <a:lnSpc>
                <a:spcPct val="90000"/>
              </a:lnSpc>
            </a:pPr>
            <a:endParaRPr lang="en-US" dirty="0" smtClean="0"/>
          </a:p>
        </p:txBody>
      </p:sp>
      <p:sp>
        <p:nvSpPr>
          <p:cNvPr id="4100" name="Text Box 5"/>
          <p:cNvSpPr txBox="1">
            <a:spLocks noChangeArrowheads="1"/>
          </p:cNvSpPr>
          <p:nvPr/>
        </p:nvSpPr>
        <p:spPr bwMode="auto">
          <a:xfrm>
            <a:off x="2743200" y="5105400"/>
            <a:ext cx="6172200" cy="1569660"/>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B050"/>
                </a:solidFill>
                <a:latin typeface="Comic Sans MS" pitchFamily="66" charset="0"/>
              </a:rPr>
              <a:t>Oh, the depth of the riches both of the wisdom and knowledge of God! How unsearchable are His judgments and His ways past finding out!  (Rom 11:33)</a:t>
            </a:r>
            <a:endParaRPr lang="en-US" sz="2800" b="1" dirty="0">
              <a:solidFill>
                <a:srgbClr val="00B050"/>
              </a:solidFill>
              <a:latin typeface="Comic Sans MS" pitchFamily="66" charset="0"/>
            </a:endParaRPr>
          </a:p>
        </p:txBody>
      </p:sp>
      <p:pic>
        <p:nvPicPr>
          <p:cNvPr id="36868" name="Picture 4" descr="https://encrypted-tbn2.gstatic.com/images?q=tbn:ANd9GcTeVf7p0o4rguvwj8uVW2HhayvsDXMy7neNRGeRZ6ObzVXrWP3sUg"/>
          <p:cNvPicPr>
            <a:picLocks noChangeAspect="1" noChangeArrowheads="1"/>
          </p:cNvPicPr>
          <p:nvPr/>
        </p:nvPicPr>
        <p:blipFill>
          <a:blip r:embed="rId4" cstate="print"/>
          <a:srcRect/>
          <a:stretch>
            <a:fillRect/>
          </a:stretch>
        </p:blipFill>
        <p:spPr bwMode="auto">
          <a:xfrm>
            <a:off x="7543800" y="3505200"/>
            <a:ext cx="1381125" cy="1381126"/>
          </a:xfrm>
          <a:prstGeom prst="rect">
            <a:avLst/>
          </a:prstGeom>
          <a:noFill/>
        </p:spPr>
      </p:pic>
      <p:pic>
        <p:nvPicPr>
          <p:cNvPr id="36870" name="Picture 6" descr="https://encrypted-tbn3.gstatic.com/images?q=tbn:ANd9GcSfHuPYqmKUL5CWOjoqy3GlXFTf6-KPioQcrqyd_ye9E_NUms6g"/>
          <p:cNvPicPr>
            <a:picLocks noChangeAspect="1" noChangeArrowheads="1"/>
          </p:cNvPicPr>
          <p:nvPr/>
        </p:nvPicPr>
        <p:blipFill>
          <a:blip r:embed="rId5" cstate="print"/>
          <a:srcRect/>
          <a:stretch>
            <a:fillRect/>
          </a:stretch>
        </p:blipFill>
        <p:spPr bwMode="auto">
          <a:xfrm>
            <a:off x="457200" y="5105400"/>
            <a:ext cx="2057400" cy="1541065"/>
          </a:xfrm>
          <a:prstGeom prst="rect">
            <a:avLst/>
          </a:prstGeom>
          <a:noFill/>
        </p:spPr>
      </p:pic>
      <p:pic>
        <p:nvPicPr>
          <p:cNvPr id="36872" name="Picture 8" descr="https://encrypted-tbn2.gstatic.com/images?q=tbn:ANd9GcRlEUNWGApzi6YU28zkrwu7koleqrWTb3l22wAHcG9kADb4ODCF"/>
          <p:cNvPicPr>
            <a:picLocks noChangeAspect="1" noChangeArrowheads="1"/>
          </p:cNvPicPr>
          <p:nvPr/>
        </p:nvPicPr>
        <p:blipFill>
          <a:blip r:embed="rId6" cstate="print"/>
          <a:srcRect/>
          <a:stretch>
            <a:fillRect/>
          </a:stretch>
        </p:blipFill>
        <p:spPr bwMode="auto">
          <a:xfrm>
            <a:off x="7086600" y="152400"/>
            <a:ext cx="1905000" cy="142875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71800" y="0"/>
            <a:ext cx="3429000" cy="1447800"/>
          </a:xfrm>
        </p:spPr>
        <p:txBody>
          <a:bodyPr/>
          <a:lstStyle/>
          <a:p>
            <a:pPr eaLnBrk="1" hangingPunct="1"/>
            <a:r>
              <a:rPr lang="en-US" sz="4000" b="1" dirty="0" smtClean="0">
                <a:solidFill>
                  <a:srgbClr val="FF0000"/>
                </a:solidFill>
              </a:rPr>
              <a:t>Arguing with God’s Plan</a:t>
            </a:r>
          </a:p>
        </p:txBody>
      </p:sp>
      <p:sp>
        <p:nvSpPr>
          <p:cNvPr id="4099" name="Rectangle 3"/>
          <p:cNvSpPr>
            <a:spLocks noGrp="1" noChangeArrowheads="1"/>
          </p:cNvSpPr>
          <p:nvPr>
            <p:ph type="body" idx="1"/>
          </p:nvPr>
        </p:nvSpPr>
        <p:spPr>
          <a:xfrm>
            <a:off x="304800" y="1447800"/>
            <a:ext cx="7924800" cy="3733800"/>
          </a:xfrm>
        </p:spPr>
        <p:txBody>
          <a:bodyPr>
            <a:normAutofit lnSpcReduction="10000"/>
          </a:bodyPr>
          <a:lstStyle/>
          <a:p>
            <a:pPr eaLnBrk="1" hangingPunct="1">
              <a:lnSpc>
                <a:spcPct val="90000"/>
              </a:lnSpc>
            </a:pPr>
            <a:r>
              <a:rPr lang="en-US" b="1" dirty="0" smtClean="0">
                <a:solidFill>
                  <a:srgbClr val="0000CC"/>
                </a:solidFill>
              </a:rPr>
              <a:t>We tend to do it in difficult times</a:t>
            </a:r>
          </a:p>
          <a:p>
            <a:pPr lvl="1">
              <a:lnSpc>
                <a:spcPct val="90000"/>
              </a:lnSpc>
            </a:pPr>
            <a:r>
              <a:rPr lang="en-US" dirty="0" smtClean="0"/>
              <a:t>Struck with a terrible disease</a:t>
            </a:r>
          </a:p>
          <a:p>
            <a:pPr lvl="1">
              <a:lnSpc>
                <a:spcPct val="90000"/>
              </a:lnSpc>
            </a:pPr>
            <a:r>
              <a:rPr lang="en-US" dirty="0" smtClean="0"/>
              <a:t>Someone we love dies</a:t>
            </a:r>
          </a:p>
          <a:p>
            <a:pPr lvl="1">
              <a:lnSpc>
                <a:spcPct val="90000"/>
              </a:lnSpc>
            </a:pPr>
            <a:r>
              <a:rPr lang="en-US" dirty="0" smtClean="0"/>
              <a:t>Lose our job or home</a:t>
            </a:r>
          </a:p>
          <a:p>
            <a:pPr lvl="1">
              <a:lnSpc>
                <a:spcPct val="90000"/>
              </a:lnSpc>
            </a:pPr>
            <a:r>
              <a:rPr lang="en-US" dirty="0" smtClean="0"/>
              <a:t>Marriage troubles, children troubles</a:t>
            </a:r>
          </a:p>
          <a:p>
            <a:pPr eaLnBrk="1" hangingPunct="1">
              <a:lnSpc>
                <a:spcPct val="90000"/>
              </a:lnSpc>
            </a:pPr>
            <a:r>
              <a:rPr lang="en-US" b="1" dirty="0" smtClean="0">
                <a:solidFill>
                  <a:srgbClr val="0000CC"/>
                </a:solidFill>
              </a:rPr>
              <a:t>Our natural reaction is: </a:t>
            </a:r>
            <a:r>
              <a:rPr lang="en-US" dirty="0" smtClean="0"/>
              <a:t>“that’s not fair!”</a:t>
            </a:r>
          </a:p>
          <a:p>
            <a:pPr eaLnBrk="1" hangingPunct="1">
              <a:lnSpc>
                <a:spcPct val="90000"/>
              </a:lnSpc>
            </a:pPr>
            <a:r>
              <a:rPr lang="en-US" b="1" dirty="0" smtClean="0">
                <a:solidFill>
                  <a:srgbClr val="0000CC"/>
                </a:solidFill>
              </a:rPr>
              <a:t>Faith motivates us </a:t>
            </a:r>
            <a:r>
              <a:rPr lang="en-US" dirty="0" smtClean="0"/>
              <a:t>to reflect on the past and trust God in our future – He is in control!</a:t>
            </a:r>
          </a:p>
        </p:txBody>
      </p:sp>
      <p:pic>
        <p:nvPicPr>
          <p:cNvPr id="30722" name="Picture 2" descr="https://encrypted-tbn0.gstatic.com/images?q=tbn:ANd9GcSIEDnAnGSXzzS-JLW1sgLBf4YBdFygyYKuflZtQo0AgqUy21Mp"/>
          <p:cNvPicPr>
            <a:picLocks noChangeAspect="1" noChangeArrowheads="1"/>
          </p:cNvPicPr>
          <p:nvPr/>
        </p:nvPicPr>
        <p:blipFill>
          <a:blip r:embed="rId3" cstate="print"/>
          <a:srcRect/>
          <a:stretch>
            <a:fillRect/>
          </a:stretch>
        </p:blipFill>
        <p:spPr bwMode="auto">
          <a:xfrm>
            <a:off x="5410200" y="2057400"/>
            <a:ext cx="1295400" cy="969890"/>
          </a:xfrm>
          <a:prstGeom prst="rect">
            <a:avLst/>
          </a:prstGeom>
          <a:noFill/>
        </p:spPr>
      </p:pic>
      <p:pic>
        <p:nvPicPr>
          <p:cNvPr id="30724" name="Picture 4" descr="https://encrypted-tbn3.gstatic.com/images?q=tbn:ANd9GcRzeNPvsSV0YrlccQAZ5lwFgOITAc_To9T9OtZlGrhmru8xOrcDqg"/>
          <p:cNvPicPr>
            <a:picLocks noChangeAspect="1" noChangeArrowheads="1"/>
          </p:cNvPicPr>
          <p:nvPr/>
        </p:nvPicPr>
        <p:blipFill>
          <a:blip r:embed="rId4" cstate="print"/>
          <a:srcRect b="14465"/>
          <a:stretch>
            <a:fillRect/>
          </a:stretch>
        </p:blipFill>
        <p:spPr bwMode="auto">
          <a:xfrm>
            <a:off x="381000" y="76200"/>
            <a:ext cx="2286000" cy="1295400"/>
          </a:xfrm>
          <a:prstGeom prst="rect">
            <a:avLst/>
          </a:prstGeom>
          <a:noFill/>
        </p:spPr>
      </p:pic>
      <p:pic>
        <p:nvPicPr>
          <p:cNvPr id="30726" name="Picture 6" descr="https://encrypted-tbn3.gstatic.com/images?q=tbn:ANd9GcSwyZMHabxHUzauGDKz3As4ojY4ioPn0PMX6p5Kl8bS7SiZs1ON"/>
          <p:cNvPicPr>
            <a:picLocks noChangeAspect="1" noChangeArrowheads="1"/>
          </p:cNvPicPr>
          <p:nvPr/>
        </p:nvPicPr>
        <p:blipFill>
          <a:blip r:embed="rId5" cstate="print"/>
          <a:srcRect/>
          <a:stretch>
            <a:fillRect/>
          </a:stretch>
        </p:blipFill>
        <p:spPr bwMode="auto">
          <a:xfrm>
            <a:off x="381001" y="5105400"/>
            <a:ext cx="1752599" cy="1752599"/>
          </a:xfrm>
          <a:prstGeom prst="rect">
            <a:avLst/>
          </a:prstGeom>
          <a:noFill/>
        </p:spPr>
      </p:pic>
      <p:pic>
        <p:nvPicPr>
          <p:cNvPr id="30729" name="Picture 9"/>
          <p:cNvPicPr>
            <a:picLocks noChangeAspect="1" noChangeArrowheads="1"/>
          </p:cNvPicPr>
          <p:nvPr/>
        </p:nvPicPr>
        <p:blipFill>
          <a:blip r:embed="rId6" cstate="print"/>
          <a:srcRect/>
          <a:stretch>
            <a:fillRect/>
          </a:stretch>
        </p:blipFill>
        <p:spPr bwMode="auto">
          <a:xfrm>
            <a:off x="6858000" y="152400"/>
            <a:ext cx="2143125" cy="2143125"/>
          </a:xfrm>
          <a:prstGeom prst="rect">
            <a:avLst/>
          </a:prstGeom>
          <a:noFill/>
          <a:ln w="9525">
            <a:noFill/>
            <a:miter lim="800000"/>
            <a:headEnd/>
            <a:tailEnd/>
          </a:ln>
        </p:spPr>
      </p:pic>
      <p:pic>
        <p:nvPicPr>
          <p:cNvPr id="10" name="Picture 14" descr="https://encrypted-tbn0.gstatic.com/images?q=tbn:ANd9GcQ__pduDCXyQb9bo4Yqsu6D5sQwrQHXalG4PvhlqKVqvp4cIwkX"/>
          <p:cNvPicPr>
            <a:picLocks noChangeAspect="1" noChangeArrowheads="1"/>
          </p:cNvPicPr>
          <p:nvPr/>
        </p:nvPicPr>
        <p:blipFill>
          <a:blip r:embed="rId7" cstate="print"/>
          <a:srcRect/>
          <a:stretch>
            <a:fillRect/>
          </a:stretch>
        </p:blipFill>
        <p:spPr bwMode="auto">
          <a:xfrm>
            <a:off x="7086600" y="2438400"/>
            <a:ext cx="1828800" cy="1212574"/>
          </a:xfrm>
          <a:prstGeom prst="rect">
            <a:avLst/>
          </a:prstGeom>
          <a:noFill/>
        </p:spPr>
      </p:pic>
      <p:pic>
        <p:nvPicPr>
          <p:cNvPr id="30731" name="Picture 11" descr="https://encrypted-tbn0.gstatic.com/images?q=tbn:ANd9GcQVz77jjQ6Ia_iFpRS5sj1NACu06I0Zt-mge-MYxs7KUNz9akns4g"/>
          <p:cNvPicPr>
            <a:picLocks noChangeAspect="1" noChangeArrowheads="1"/>
          </p:cNvPicPr>
          <p:nvPr/>
        </p:nvPicPr>
        <p:blipFill>
          <a:blip r:embed="rId8" cstate="print"/>
          <a:srcRect/>
          <a:stretch>
            <a:fillRect/>
          </a:stretch>
        </p:blipFill>
        <p:spPr bwMode="auto">
          <a:xfrm>
            <a:off x="6172200" y="5029200"/>
            <a:ext cx="2705100" cy="1695451"/>
          </a:xfrm>
          <a:prstGeom prst="rect">
            <a:avLst/>
          </a:prstGeom>
          <a:noFill/>
        </p:spPr>
      </p:pic>
      <p:pic>
        <p:nvPicPr>
          <p:cNvPr id="30733" name="Picture 13" descr="https://encrypted-tbn1.gstatic.com/images?q=tbn:ANd9GcR9_WlRyEMp_aLOIwQpruW94gGFj0fm3mgG2Z30ELihpLIDp6xDDg"/>
          <p:cNvPicPr>
            <a:picLocks noChangeAspect="1" noChangeArrowheads="1"/>
          </p:cNvPicPr>
          <p:nvPr/>
        </p:nvPicPr>
        <p:blipFill>
          <a:blip r:embed="rId9" cstate="print"/>
          <a:srcRect/>
          <a:stretch>
            <a:fillRect/>
          </a:stretch>
        </p:blipFill>
        <p:spPr bwMode="auto">
          <a:xfrm>
            <a:off x="2895600" y="5010149"/>
            <a:ext cx="2466975" cy="18478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0"/>
            <a:ext cx="5715000" cy="1600200"/>
          </a:xfrm>
        </p:spPr>
        <p:txBody>
          <a:bodyPr>
            <a:noAutofit/>
          </a:bodyPr>
          <a:lstStyle/>
          <a:p>
            <a:pPr eaLnBrk="1" hangingPunct="1">
              <a:lnSpc>
                <a:spcPts val="3900"/>
              </a:lnSpc>
            </a:pPr>
            <a:r>
              <a:rPr lang="en-US" sz="3200" b="1" dirty="0" smtClean="0">
                <a:solidFill>
                  <a:srgbClr val="FF0000"/>
                </a:solidFill>
                <a:latin typeface="Comic Sans MS" panose="030F0702030302020204" pitchFamily="66" charset="0"/>
              </a:rPr>
              <a:t>What went wrong with Solomon that his wives could turn away his heart?</a:t>
            </a:r>
          </a:p>
        </p:txBody>
      </p:sp>
      <p:sp>
        <p:nvSpPr>
          <p:cNvPr id="4099" name="Rectangle 3"/>
          <p:cNvSpPr>
            <a:spLocks noGrp="1" noChangeArrowheads="1"/>
          </p:cNvSpPr>
          <p:nvPr>
            <p:ph type="body" idx="1"/>
          </p:nvPr>
        </p:nvSpPr>
        <p:spPr>
          <a:xfrm>
            <a:off x="304800" y="1600200"/>
            <a:ext cx="8458200" cy="3657600"/>
          </a:xfrm>
        </p:spPr>
        <p:txBody>
          <a:bodyPr>
            <a:normAutofit fontScale="92500" lnSpcReduction="10000"/>
          </a:bodyPr>
          <a:lstStyle/>
          <a:p>
            <a:pPr eaLnBrk="1" hangingPunct="1">
              <a:lnSpc>
                <a:spcPct val="90000"/>
              </a:lnSpc>
            </a:pPr>
            <a:r>
              <a:rPr lang="en-US" dirty="0" smtClean="0"/>
              <a:t>Started out such a faithful king</a:t>
            </a:r>
          </a:p>
          <a:p>
            <a:pPr eaLnBrk="1" hangingPunct="1">
              <a:lnSpc>
                <a:spcPct val="90000"/>
              </a:lnSpc>
            </a:pPr>
            <a:r>
              <a:rPr lang="en-US" dirty="0" smtClean="0"/>
              <a:t>Focused on building God’s house (David had left him this responsibility)</a:t>
            </a:r>
          </a:p>
          <a:p>
            <a:pPr eaLnBrk="1" hangingPunct="1">
              <a:lnSpc>
                <a:spcPct val="90000"/>
              </a:lnSpc>
            </a:pPr>
            <a:r>
              <a:rPr lang="en-US" dirty="0" smtClean="0"/>
              <a:t>Liked to build and thought he could leave a legacy for himself </a:t>
            </a:r>
          </a:p>
          <a:p>
            <a:pPr eaLnBrk="1" hangingPunct="1">
              <a:lnSpc>
                <a:spcPct val="90000"/>
              </a:lnSpc>
            </a:pPr>
            <a:r>
              <a:rPr lang="en-US" dirty="0" smtClean="0"/>
              <a:t>Solomon analyzed society &amp; governments &amp; people, and became disillusioned with life</a:t>
            </a:r>
          </a:p>
          <a:p>
            <a:pPr eaLnBrk="1" hangingPunct="1">
              <a:lnSpc>
                <a:spcPct val="90000"/>
              </a:lnSpc>
            </a:pPr>
            <a:r>
              <a:rPr lang="en-US" dirty="0" smtClean="0"/>
              <a:t>Ecclesiastes gives us an incite to what went wrong</a:t>
            </a:r>
          </a:p>
        </p:txBody>
      </p:sp>
      <p:sp>
        <p:nvSpPr>
          <p:cNvPr id="4100" name="Text Box 5"/>
          <p:cNvSpPr txBox="1">
            <a:spLocks noChangeArrowheads="1"/>
          </p:cNvSpPr>
          <p:nvPr/>
        </p:nvSpPr>
        <p:spPr bwMode="auto">
          <a:xfrm>
            <a:off x="609600" y="5105400"/>
            <a:ext cx="79248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Solomon failed to understand that God uses this life to train us for our life to come – this life may not be “fair” </a:t>
            </a:r>
            <a:endParaRPr lang="en-US" sz="3200" b="1" dirty="0">
              <a:solidFill>
                <a:srgbClr val="00B050"/>
              </a:solidFill>
              <a:latin typeface="Comic Sans MS" pitchFamily="66" charset="0"/>
            </a:endParaRPr>
          </a:p>
        </p:txBody>
      </p:sp>
      <p:pic>
        <p:nvPicPr>
          <p:cNvPr id="96258" name="Picture 2" descr="https://encrypted-tbn0.gstatic.com/images?q=tbn:ANd9GcRgtrnzZJZdAId4ZFcqvKa8eQ9eTQ52cquWO0PM8TfST_q41r7f"/>
          <p:cNvPicPr>
            <a:picLocks noChangeAspect="1" noChangeArrowheads="1"/>
          </p:cNvPicPr>
          <p:nvPr/>
        </p:nvPicPr>
        <p:blipFill>
          <a:blip r:embed="rId3" cstate="print"/>
          <a:srcRect/>
          <a:stretch>
            <a:fillRect/>
          </a:stretch>
        </p:blipFill>
        <p:spPr bwMode="auto">
          <a:xfrm>
            <a:off x="6096000" y="152400"/>
            <a:ext cx="2524125" cy="1809751"/>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US" dirty="0" smtClean="0"/>
              <a:t> </a:t>
            </a:r>
          </a:p>
          <a:p>
            <a:endParaRPr lang="en-US" dirty="0"/>
          </a:p>
        </p:txBody>
      </p:sp>
      <p:pic>
        <p:nvPicPr>
          <p:cNvPr id="54274" name="Picture 2" descr="http://3.bp.blogspot.com/--KIsJdffWgs/T5OGHywk7yI/AAAAAAAABMA/_aYKqY6Atbc/s1600/3_3_joseph_sold.jpg"/>
          <p:cNvPicPr>
            <a:picLocks noChangeAspect="1" noChangeArrowheads="1"/>
          </p:cNvPicPr>
          <p:nvPr/>
        </p:nvPicPr>
        <p:blipFill>
          <a:blip r:embed="rId3" cstate="print"/>
          <a:srcRect/>
          <a:stretch>
            <a:fillRect/>
          </a:stretch>
        </p:blipFill>
        <p:spPr bwMode="auto">
          <a:xfrm>
            <a:off x="0" y="0"/>
            <a:ext cx="9201506" cy="6858000"/>
          </a:xfrm>
          <a:prstGeom prst="rect">
            <a:avLst/>
          </a:prstGeom>
          <a:noFill/>
        </p:spPr>
      </p:pic>
      <p:sp>
        <p:nvSpPr>
          <p:cNvPr id="9" name="Text Box 5"/>
          <p:cNvSpPr txBox="1">
            <a:spLocks noChangeArrowheads="1"/>
          </p:cNvSpPr>
          <p:nvPr/>
        </p:nvSpPr>
        <p:spPr bwMode="auto">
          <a:xfrm>
            <a:off x="3200400" y="152400"/>
            <a:ext cx="4800600" cy="1200329"/>
          </a:xfrm>
          <a:prstGeom prst="rect">
            <a:avLst/>
          </a:prstGeom>
          <a:noFill/>
          <a:ln w="9525">
            <a:noFill/>
            <a:miter lim="800000"/>
            <a:headEnd/>
            <a:tailEnd/>
          </a:ln>
        </p:spPr>
        <p:txBody>
          <a:bodyPr wrap="square">
            <a:spAutoFit/>
          </a:bodyPr>
          <a:lstStyle/>
          <a:p>
            <a:pPr algn="ctr">
              <a:spcBef>
                <a:spcPct val="50000"/>
              </a:spcBef>
            </a:pPr>
            <a:r>
              <a:rPr lang="en-US" b="1" dirty="0" smtClean="0">
                <a:solidFill>
                  <a:srgbClr val="7030A0"/>
                </a:solidFill>
                <a:latin typeface="Comic Sans MS" pitchFamily="66" charset="0"/>
              </a:rPr>
              <a:t>And we know that God causes all things to work together for good to those who love God, to those who are called according to His purpose. (Rom 8:28)</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228600"/>
            <a:ext cx="6019800" cy="1143000"/>
          </a:xfrm>
        </p:spPr>
        <p:txBody>
          <a:bodyPr>
            <a:normAutofit fontScale="90000"/>
          </a:bodyPr>
          <a:lstStyle/>
          <a:p>
            <a:r>
              <a:rPr lang="en-US" sz="4000" b="1" dirty="0" err="1" smtClean="0">
                <a:solidFill>
                  <a:srgbClr val="FF0000"/>
                </a:solidFill>
                <a:latin typeface="Comic Sans MS" pitchFamily="66" charset="0"/>
              </a:rPr>
              <a:t>Ecc</a:t>
            </a:r>
            <a:r>
              <a:rPr lang="en-US" sz="4000" b="1" dirty="0" smtClean="0">
                <a:solidFill>
                  <a:srgbClr val="FF0000"/>
                </a:solidFill>
                <a:latin typeface="Comic Sans MS" pitchFamily="66" charset="0"/>
              </a:rPr>
              <a:t> 9: God causes both wicked &amp; righteous to die</a:t>
            </a:r>
          </a:p>
        </p:txBody>
      </p:sp>
      <p:sp>
        <p:nvSpPr>
          <p:cNvPr id="4099" name="Rectangle 3"/>
          <p:cNvSpPr>
            <a:spLocks noGrp="1" noChangeArrowheads="1"/>
          </p:cNvSpPr>
          <p:nvPr>
            <p:ph type="body" idx="1"/>
          </p:nvPr>
        </p:nvSpPr>
        <p:spPr>
          <a:xfrm>
            <a:off x="457200" y="1524000"/>
            <a:ext cx="7924800" cy="3962400"/>
          </a:xfrm>
        </p:spPr>
        <p:txBody>
          <a:bodyPr>
            <a:normAutofit fontScale="62500" lnSpcReduction="20000"/>
          </a:bodyPr>
          <a:lstStyle/>
          <a:p>
            <a:pPr eaLnBrk="1" hangingPunct="1">
              <a:lnSpc>
                <a:spcPct val="90000"/>
              </a:lnSpc>
            </a:pPr>
            <a:r>
              <a:rPr lang="en-US" b="1" dirty="0" smtClean="0">
                <a:solidFill>
                  <a:srgbClr val="0000CC"/>
                </a:solidFill>
              </a:rPr>
              <a:t>Considered all this in my heart </a:t>
            </a:r>
            <a:r>
              <a:rPr lang="en-US" dirty="0" smtClean="0"/>
              <a:t>– Solomon carefully thought this over (v.1) – so he could declare it!  [important issues!]</a:t>
            </a:r>
          </a:p>
          <a:p>
            <a:pPr lvl="1">
              <a:lnSpc>
                <a:spcPct val="90000"/>
              </a:lnSpc>
            </a:pPr>
            <a:r>
              <a:rPr lang="en-US" dirty="0" smtClean="0"/>
              <a:t>The righteous &amp; wise &amp; their works are in the hand of God – God knows how they live</a:t>
            </a:r>
          </a:p>
          <a:p>
            <a:pPr lvl="1">
              <a:lnSpc>
                <a:spcPct val="90000"/>
              </a:lnSpc>
            </a:pPr>
            <a:r>
              <a:rPr lang="en-US" dirty="0" smtClean="0"/>
              <a:t>No one knows whether they will experience love or hate by what they see now – can’t tell our status before God by the events of this life</a:t>
            </a:r>
          </a:p>
          <a:p>
            <a:pPr lvl="1">
              <a:lnSpc>
                <a:spcPct val="90000"/>
              </a:lnSpc>
            </a:pPr>
            <a:r>
              <a:rPr lang="en-US" dirty="0" smtClean="0"/>
              <a:t>God is finding out if we really want to live His way, His kind of life – eternal life (1 </a:t>
            </a:r>
            <a:r>
              <a:rPr lang="en-US" dirty="0" err="1" smtClean="0"/>
              <a:t>Jn</a:t>
            </a:r>
            <a:r>
              <a:rPr lang="en-US" dirty="0" smtClean="0"/>
              <a:t> 5:11,13)</a:t>
            </a:r>
          </a:p>
          <a:p>
            <a:pPr lvl="1">
              <a:lnSpc>
                <a:spcPct val="90000"/>
              </a:lnSpc>
            </a:pPr>
            <a:r>
              <a:rPr lang="en-US" dirty="0" smtClean="0"/>
              <a:t>We must learn to live by faith, believing in a future reward</a:t>
            </a:r>
          </a:p>
          <a:p>
            <a:pPr eaLnBrk="1" hangingPunct="1">
              <a:lnSpc>
                <a:spcPct val="90000"/>
              </a:lnSpc>
            </a:pPr>
            <a:r>
              <a:rPr lang="en-US" b="1" dirty="0" smtClean="0">
                <a:solidFill>
                  <a:srgbClr val="0000CC"/>
                </a:solidFill>
              </a:rPr>
              <a:t>One event happens to everyone</a:t>
            </a:r>
            <a:r>
              <a:rPr lang="en-US" dirty="0" smtClean="0"/>
              <a:t> – we die (v.2)</a:t>
            </a:r>
          </a:p>
          <a:p>
            <a:pPr eaLnBrk="1" hangingPunct="1">
              <a:lnSpc>
                <a:spcPct val="90000"/>
              </a:lnSpc>
            </a:pPr>
            <a:r>
              <a:rPr lang="en-US" b="1" dirty="0" smtClean="0">
                <a:solidFill>
                  <a:srgbClr val="0000CC"/>
                </a:solidFill>
              </a:rPr>
              <a:t>Since all die, </a:t>
            </a:r>
            <a:r>
              <a:rPr lang="en-US" dirty="0" smtClean="0"/>
              <a:t>many people think they can lead evil lives and all that will happen is that they will die like everyone else (v.3)</a:t>
            </a:r>
          </a:p>
          <a:p>
            <a:pPr lvl="1">
              <a:lnSpc>
                <a:spcPct val="90000"/>
              </a:lnSpc>
            </a:pPr>
            <a:r>
              <a:rPr lang="en-US" dirty="0" smtClean="0"/>
              <a:t>Since God makes no consistent distinction in this life, people lose restraint and turn to evil</a:t>
            </a:r>
          </a:p>
          <a:p>
            <a:pPr lvl="1">
              <a:lnSpc>
                <a:spcPct val="90000"/>
              </a:lnSpc>
            </a:pPr>
            <a:r>
              <a:rPr lang="en-US" dirty="0" smtClean="0"/>
              <a:t>People are not motivated to do good because they have no hope!</a:t>
            </a:r>
          </a:p>
        </p:txBody>
      </p:sp>
      <p:sp>
        <p:nvSpPr>
          <p:cNvPr id="4100" name="Text Box 5"/>
          <p:cNvSpPr txBox="1">
            <a:spLocks noChangeArrowheads="1"/>
          </p:cNvSpPr>
          <p:nvPr/>
        </p:nvSpPr>
        <p:spPr bwMode="auto">
          <a:xfrm>
            <a:off x="3352800" y="5105400"/>
            <a:ext cx="5105400" cy="1569660"/>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Faith helps us live by God’s character no matter what happens!</a:t>
            </a:r>
            <a:endParaRPr lang="en-US" sz="3200" b="1" dirty="0">
              <a:solidFill>
                <a:srgbClr val="00B050"/>
              </a:solidFill>
              <a:latin typeface="Comic Sans MS" pitchFamily="66" charset="0"/>
            </a:endParaRPr>
          </a:p>
        </p:txBody>
      </p:sp>
      <p:pic>
        <p:nvPicPr>
          <p:cNvPr id="69634" name="Picture 2" descr="https://encrypted-tbn1.gstatic.com/images?q=tbn:ANd9GcQXsqT4AbmcZi2kQgXl00CnFEj9qipSsfyVv7zL5McJhzjsE-DmKA"/>
          <p:cNvPicPr>
            <a:picLocks noChangeAspect="1" noChangeArrowheads="1"/>
          </p:cNvPicPr>
          <p:nvPr/>
        </p:nvPicPr>
        <p:blipFill>
          <a:blip r:embed="rId3" cstate="print"/>
          <a:srcRect/>
          <a:stretch>
            <a:fillRect/>
          </a:stretch>
        </p:blipFill>
        <p:spPr bwMode="auto">
          <a:xfrm>
            <a:off x="6324600" y="152400"/>
            <a:ext cx="2344479" cy="1371600"/>
          </a:xfrm>
          <a:prstGeom prst="rect">
            <a:avLst/>
          </a:prstGeom>
          <a:noFill/>
        </p:spPr>
      </p:pic>
      <p:pic>
        <p:nvPicPr>
          <p:cNvPr id="69636" name="Picture 4" descr="https://encrypted-tbn2.gstatic.com/images?q=tbn:ANd9GcQBmeejwORhN1mbZDbgplzK-jdWR2d-c2sJLHkRufMxDu54nroD"/>
          <p:cNvPicPr>
            <a:picLocks noChangeAspect="1" noChangeArrowheads="1"/>
          </p:cNvPicPr>
          <p:nvPr/>
        </p:nvPicPr>
        <p:blipFill>
          <a:blip r:embed="rId4" cstate="print"/>
          <a:srcRect l="3089" t="13402" r="4247" b="8247"/>
          <a:stretch>
            <a:fillRect/>
          </a:stretch>
        </p:blipFill>
        <p:spPr bwMode="auto">
          <a:xfrm>
            <a:off x="457200" y="5105400"/>
            <a:ext cx="2667000" cy="16891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http://blogs.orlandosentinel.com/.a/6a00d83451c3cb69e20115710bf5dc970b-800wi"/>
          <p:cNvPicPr>
            <a:picLocks noChangeAspect="1" noChangeArrowheads="1"/>
          </p:cNvPicPr>
          <p:nvPr/>
        </p:nvPicPr>
        <p:blipFill>
          <a:blip r:embed="rId3" cstate="print"/>
          <a:srcRect/>
          <a:stretch>
            <a:fillRect/>
          </a:stretch>
        </p:blipFill>
        <p:spPr bwMode="auto">
          <a:xfrm rot="3815425">
            <a:off x="-322076" y="634401"/>
            <a:ext cx="1938258" cy="566941"/>
          </a:xfrm>
          <a:prstGeom prst="rect">
            <a:avLst/>
          </a:prstGeom>
          <a:noFill/>
        </p:spPr>
      </p:pic>
      <p:sp>
        <p:nvSpPr>
          <p:cNvPr id="4098" name="Rectangle 2"/>
          <p:cNvSpPr>
            <a:spLocks noGrp="1" noChangeArrowheads="1"/>
          </p:cNvSpPr>
          <p:nvPr>
            <p:ph type="title"/>
          </p:nvPr>
        </p:nvSpPr>
        <p:spPr>
          <a:xfrm>
            <a:off x="685800" y="152400"/>
            <a:ext cx="5410200" cy="1447800"/>
          </a:xfrm>
        </p:spPr>
        <p:txBody>
          <a:bodyPr>
            <a:normAutofit fontScale="90000"/>
          </a:bodyPr>
          <a:lstStyle/>
          <a:p>
            <a:pPr eaLnBrk="1" hangingPunct="1"/>
            <a:r>
              <a:rPr lang="en-US" sz="4000" b="1" dirty="0" smtClean="0">
                <a:solidFill>
                  <a:srgbClr val="FF0000"/>
                </a:solidFill>
              </a:rPr>
              <a:t>Why doesn’t God deal with us in this life according to how we live?</a:t>
            </a:r>
          </a:p>
        </p:txBody>
      </p:sp>
      <p:sp>
        <p:nvSpPr>
          <p:cNvPr id="4099" name="Rectangle 3"/>
          <p:cNvSpPr>
            <a:spLocks noGrp="1" noChangeArrowheads="1"/>
          </p:cNvSpPr>
          <p:nvPr>
            <p:ph type="body" idx="1"/>
          </p:nvPr>
        </p:nvSpPr>
        <p:spPr>
          <a:xfrm>
            <a:off x="381000" y="1828800"/>
            <a:ext cx="8382000" cy="3429000"/>
          </a:xfrm>
        </p:spPr>
        <p:txBody>
          <a:bodyPr>
            <a:normAutofit fontScale="85000" lnSpcReduction="20000"/>
          </a:bodyPr>
          <a:lstStyle/>
          <a:p>
            <a:pPr eaLnBrk="1" hangingPunct="1">
              <a:lnSpc>
                <a:spcPct val="90000"/>
              </a:lnSpc>
            </a:pPr>
            <a:r>
              <a:rPr lang="en-US" b="1" dirty="0" smtClean="0">
                <a:solidFill>
                  <a:srgbClr val="0000CC"/>
                </a:solidFill>
              </a:rPr>
              <a:t>He’s trying to find out who really wants to live like Him</a:t>
            </a:r>
          </a:p>
          <a:p>
            <a:pPr lvl="1">
              <a:lnSpc>
                <a:spcPct val="90000"/>
              </a:lnSpc>
            </a:pPr>
            <a:r>
              <a:rPr lang="en-US" dirty="0" smtClean="0"/>
              <a:t>Not because we will be punished if we don’t</a:t>
            </a:r>
          </a:p>
          <a:p>
            <a:pPr lvl="1">
              <a:lnSpc>
                <a:spcPct val="90000"/>
              </a:lnSpc>
            </a:pPr>
            <a:r>
              <a:rPr lang="en-US" dirty="0" smtClean="0"/>
              <a:t>But because we love God and really desire His way of life</a:t>
            </a:r>
          </a:p>
          <a:p>
            <a:pPr eaLnBrk="1" hangingPunct="1">
              <a:lnSpc>
                <a:spcPct val="90000"/>
              </a:lnSpc>
            </a:pPr>
            <a:r>
              <a:rPr lang="en-US" b="1" dirty="0" smtClean="0">
                <a:solidFill>
                  <a:srgbClr val="0000CC"/>
                </a:solidFill>
              </a:rPr>
              <a:t>This was one of the major issues in Job</a:t>
            </a:r>
            <a:r>
              <a:rPr lang="en-US" dirty="0" smtClean="0"/>
              <a:t>: no matter how bad things got for Job, he still held fast to his belief that God’s way of life was right </a:t>
            </a:r>
            <a:r>
              <a:rPr lang="en-US" i="1" dirty="0" smtClean="0"/>
              <a:t>(he did however think God has misjudged him)</a:t>
            </a:r>
          </a:p>
          <a:p>
            <a:pPr eaLnBrk="1" hangingPunct="1">
              <a:lnSpc>
                <a:spcPct val="90000"/>
              </a:lnSpc>
            </a:pPr>
            <a:r>
              <a:rPr lang="en-US" b="1" dirty="0" smtClean="0">
                <a:solidFill>
                  <a:srgbClr val="0000CC"/>
                </a:solidFill>
              </a:rPr>
              <a:t>God will grant the righteous eternal life!  </a:t>
            </a:r>
            <a:r>
              <a:rPr lang="en-US" dirty="0" smtClean="0"/>
              <a:t>There can be no mistakes. He has to find out who really desires to live as a member of God’s family</a:t>
            </a:r>
          </a:p>
          <a:p>
            <a:pPr eaLnBrk="1" hangingPunct="1">
              <a:lnSpc>
                <a:spcPct val="90000"/>
              </a:lnSpc>
            </a:pPr>
            <a:endParaRPr lang="en-US" dirty="0" smtClean="0"/>
          </a:p>
        </p:txBody>
      </p:sp>
      <p:sp>
        <p:nvSpPr>
          <p:cNvPr id="4100" name="Text Box 5"/>
          <p:cNvSpPr txBox="1">
            <a:spLocks noChangeArrowheads="1"/>
          </p:cNvSpPr>
          <p:nvPr/>
        </p:nvSpPr>
        <p:spPr bwMode="auto">
          <a:xfrm>
            <a:off x="1524000" y="5029200"/>
            <a:ext cx="7543800" cy="707886"/>
          </a:xfrm>
          <a:prstGeom prst="rect">
            <a:avLst/>
          </a:prstGeom>
          <a:noFill/>
          <a:ln w="9525">
            <a:noFill/>
            <a:miter lim="800000"/>
            <a:headEnd/>
            <a:tailEnd/>
          </a:ln>
        </p:spPr>
        <p:txBody>
          <a:bodyPr wrap="square">
            <a:spAutoFit/>
          </a:bodyPr>
          <a:lstStyle/>
          <a:p>
            <a:pPr algn="ctr">
              <a:spcBef>
                <a:spcPct val="50000"/>
              </a:spcBef>
            </a:pPr>
            <a:r>
              <a:rPr lang="en-US" sz="2000" b="1" dirty="0" smtClean="0">
                <a:solidFill>
                  <a:srgbClr val="00B050"/>
                </a:solidFill>
                <a:latin typeface="Comic Sans MS" pitchFamily="66" charset="0"/>
              </a:rPr>
              <a:t> If God punished us for each mistake every day, He could train us to be more like Him, but out of fear, not love!</a:t>
            </a:r>
            <a:endParaRPr lang="en-US" sz="2000" b="1" dirty="0">
              <a:solidFill>
                <a:srgbClr val="00B050"/>
              </a:solidFill>
              <a:latin typeface="Comic Sans MS" pitchFamily="66" charset="0"/>
            </a:endParaRPr>
          </a:p>
        </p:txBody>
      </p:sp>
      <p:pic>
        <p:nvPicPr>
          <p:cNvPr id="2050" name="Picture 2" descr="http://skepticbiblestudy.files.wordpress.com/2012/05/lot.gif?w=664&amp;h=387"/>
          <p:cNvPicPr>
            <a:picLocks noChangeAspect="1" noChangeArrowheads="1"/>
          </p:cNvPicPr>
          <p:nvPr/>
        </p:nvPicPr>
        <p:blipFill>
          <a:blip r:embed="rId4" cstate="print"/>
          <a:srcRect/>
          <a:stretch>
            <a:fillRect/>
          </a:stretch>
        </p:blipFill>
        <p:spPr bwMode="auto">
          <a:xfrm>
            <a:off x="6172200" y="76200"/>
            <a:ext cx="2794592" cy="1628776"/>
          </a:xfrm>
          <a:prstGeom prst="rect">
            <a:avLst/>
          </a:prstGeom>
          <a:noFill/>
        </p:spPr>
      </p:pic>
      <p:sp>
        <p:nvSpPr>
          <p:cNvPr id="7" name="Text Box 5"/>
          <p:cNvSpPr txBox="1">
            <a:spLocks noChangeArrowheads="1"/>
          </p:cNvSpPr>
          <p:nvPr/>
        </p:nvSpPr>
        <p:spPr bwMode="auto">
          <a:xfrm>
            <a:off x="1600200" y="5791200"/>
            <a:ext cx="73914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7030A0"/>
                </a:solidFill>
                <a:latin typeface="Comic Sans MS" pitchFamily="66" charset="0"/>
              </a:rPr>
              <a:t>What would happen when we get eternal life and the threat of punishment was over?</a:t>
            </a:r>
            <a:endParaRPr lang="en-US" sz="2400" b="1" dirty="0">
              <a:solidFill>
                <a:srgbClr val="7030A0"/>
              </a:solidFill>
              <a:latin typeface="Comic Sans MS" pitchFamily="66" charset="0"/>
            </a:endParaRPr>
          </a:p>
        </p:txBody>
      </p:sp>
      <p:pic>
        <p:nvPicPr>
          <p:cNvPr id="57346" name="Picture 2" descr="http://t1.gstatic.com/images?q=tbn:ANd9GcTQ5sJDT-BkcZzbz--HtC5i3C6AcH7e6V8KrKGX2F_bjVC5oYak"/>
          <p:cNvPicPr>
            <a:picLocks noChangeAspect="1" noChangeArrowheads="1"/>
          </p:cNvPicPr>
          <p:nvPr/>
        </p:nvPicPr>
        <p:blipFill>
          <a:blip r:embed="rId5" cstate="print"/>
          <a:srcRect/>
          <a:stretch>
            <a:fillRect/>
          </a:stretch>
        </p:blipFill>
        <p:spPr bwMode="auto">
          <a:xfrm>
            <a:off x="152400" y="4994443"/>
            <a:ext cx="1524000" cy="1711157"/>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descr="https://encrypted-tbn0.gstatic.com/images?q=tbn:ANd9GcRiI1SVngVqC8VaKVcM6c9k3PS7czCayG2Ygr46IFVbEGZuvGOwvg"/>
          <p:cNvPicPr>
            <a:picLocks noChangeAspect="1" noChangeArrowheads="1"/>
          </p:cNvPicPr>
          <p:nvPr/>
        </p:nvPicPr>
        <p:blipFill>
          <a:blip r:embed="rId3" cstate="print"/>
          <a:srcRect/>
          <a:stretch>
            <a:fillRect/>
          </a:stretch>
        </p:blipFill>
        <p:spPr bwMode="auto">
          <a:xfrm>
            <a:off x="228600" y="5257800"/>
            <a:ext cx="1752600" cy="1744812"/>
          </a:xfrm>
          <a:prstGeom prst="rect">
            <a:avLst/>
          </a:prstGeom>
          <a:noFill/>
        </p:spPr>
      </p:pic>
      <p:pic>
        <p:nvPicPr>
          <p:cNvPr id="65542" name="Picture 6" descr="https://encrypted-tbn2.gstatic.com/images?q=tbn:ANd9GcQ6Mh_Z1_76PbeqvGWeOVts7NGBhV11MVth8ikzdeBUykSxjc2Qjw"/>
          <p:cNvPicPr>
            <a:picLocks noChangeAspect="1" noChangeArrowheads="1"/>
          </p:cNvPicPr>
          <p:nvPr/>
        </p:nvPicPr>
        <p:blipFill>
          <a:blip r:embed="rId4" cstate="print"/>
          <a:srcRect/>
          <a:stretch>
            <a:fillRect/>
          </a:stretch>
        </p:blipFill>
        <p:spPr bwMode="auto">
          <a:xfrm>
            <a:off x="0" y="0"/>
            <a:ext cx="1905000" cy="1905001"/>
          </a:xfrm>
          <a:prstGeom prst="rect">
            <a:avLst/>
          </a:prstGeom>
          <a:noFill/>
        </p:spPr>
      </p:pic>
      <p:sp>
        <p:nvSpPr>
          <p:cNvPr id="4098" name="Rectangle 2"/>
          <p:cNvSpPr>
            <a:spLocks noGrp="1" noChangeArrowheads="1"/>
          </p:cNvSpPr>
          <p:nvPr>
            <p:ph type="title"/>
          </p:nvPr>
        </p:nvSpPr>
        <p:spPr>
          <a:xfrm>
            <a:off x="1600200" y="0"/>
            <a:ext cx="5105400" cy="1676400"/>
          </a:xfrm>
        </p:spPr>
        <p:txBody>
          <a:bodyPr/>
          <a:lstStyle/>
          <a:p>
            <a:pPr eaLnBrk="1" hangingPunct="1"/>
            <a:r>
              <a:rPr lang="en-US" sz="4000" b="1" dirty="0" smtClean="0">
                <a:solidFill>
                  <a:srgbClr val="FF0000"/>
                </a:solidFill>
              </a:rPr>
              <a:t>So, make the most of your life now!  (</a:t>
            </a:r>
            <a:r>
              <a:rPr lang="en-US" sz="4000" b="1" dirty="0" err="1" smtClean="0">
                <a:solidFill>
                  <a:srgbClr val="FF0000"/>
                </a:solidFill>
              </a:rPr>
              <a:t>Ecc</a:t>
            </a:r>
            <a:r>
              <a:rPr lang="en-US" sz="4000" b="1" dirty="0" smtClean="0">
                <a:solidFill>
                  <a:srgbClr val="FF0000"/>
                </a:solidFill>
              </a:rPr>
              <a:t> 9)</a:t>
            </a:r>
          </a:p>
        </p:txBody>
      </p:sp>
      <p:sp>
        <p:nvSpPr>
          <p:cNvPr id="4099" name="Rectangle 3"/>
          <p:cNvSpPr>
            <a:spLocks noGrp="1" noChangeArrowheads="1"/>
          </p:cNvSpPr>
          <p:nvPr>
            <p:ph type="body" idx="1"/>
          </p:nvPr>
        </p:nvSpPr>
        <p:spPr>
          <a:xfrm>
            <a:off x="457200" y="1752600"/>
            <a:ext cx="8382000" cy="3733800"/>
          </a:xfrm>
        </p:spPr>
        <p:txBody>
          <a:bodyPr>
            <a:normAutofit fontScale="62500" lnSpcReduction="20000"/>
          </a:bodyPr>
          <a:lstStyle/>
          <a:p>
            <a:pPr eaLnBrk="1" hangingPunct="1">
              <a:lnSpc>
                <a:spcPct val="90000"/>
              </a:lnSpc>
            </a:pPr>
            <a:r>
              <a:rPr lang="en-US" b="1" dirty="0" smtClean="0">
                <a:solidFill>
                  <a:srgbClr val="0000CC"/>
                </a:solidFill>
              </a:rPr>
              <a:t>Don’t brood about what is coming, enjoy your life now                                           (v.7) </a:t>
            </a:r>
            <a:r>
              <a:rPr lang="en-US" dirty="0" smtClean="0"/>
              <a:t>– it’s God’s gift! (3:13; 5:19)</a:t>
            </a:r>
          </a:p>
          <a:p>
            <a:pPr lvl="1">
              <a:lnSpc>
                <a:spcPct val="90000"/>
              </a:lnSpc>
            </a:pPr>
            <a:r>
              <a:rPr lang="en-US" dirty="0" smtClean="0"/>
              <a:t>Eat &amp; drink with joy &amp; a merry heart</a:t>
            </a:r>
          </a:p>
          <a:p>
            <a:pPr lvl="1">
              <a:lnSpc>
                <a:spcPct val="90000"/>
              </a:lnSpc>
            </a:pPr>
            <a:r>
              <a:rPr lang="en-US" dirty="0" smtClean="0"/>
              <a:t>For God has already approved your works </a:t>
            </a:r>
            <a:r>
              <a:rPr lang="en-US" i="1" dirty="0" smtClean="0"/>
              <a:t>[For this is what God wants you to do]</a:t>
            </a:r>
          </a:p>
          <a:p>
            <a:pPr eaLnBrk="1" hangingPunct="1">
              <a:lnSpc>
                <a:spcPct val="90000"/>
              </a:lnSpc>
              <a:spcBef>
                <a:spcPts val="1200"/>
              </a:spcBef>
            </a:pPr>
            <a:r>
              <a:rPr lang="en-US" b="1" dirty="0" smtClean="0">
                <a:solidFill>
                  <a:srgbClr val="0000CC"/>
                </a:solidFill>
              </a:rPr>
              <a:t>Garments white &amp; head with oil (v.8) </a:t>
            </a:r>
            <a:r>
              <a:rPr lang="en-US" dirty="0" smtClean="0"/>
              <a:t>– indicate living righteously with a positive attitude of joy &amp; happiness</a:t>
            </a:r>
          </a:p>
          <a:p>
            <a:pPr eaLnBrk="1" hangingPunct="1">
              <a:lnSpc>
                <a:spcPct val="90000"/>
              </a:lnSpc>
              <a:spcBef>
                <a:spcPts val="1200"/>
              </a:spcBef>
            </a:pPr>
            <a:r>
              <a:rPr lang="en-US" b="1" dirty="0" smtClean="0">
                <a:solidFill>
                  <a:srgbClr val="0000CC"/>
                </a:solidFill>
              </a:rPr>
              <a:t>Live joyfully with the wife whom you love (v.9) </a:t>
            </a:r>
            <a:r>
              <a:rPr lang="en-US" dirty="0" smtClean="0"/>
              <a:t>– part of God’s gift (“which He has given you”)</a:t>
            </a:r>
          </a:p>
          <a:p>
            <a:pPr lvl="1">
              <a:lnSpc>
                <a:spcPct val="90000"/>
              </a:lnSpc>
            </a:pPr>
            <a:r>
              <a:rPr lang="en-US" dirty="0" smtClean="0"/>
              <a:t>Solomon messed this up &amp; took 700 wives &amp; 300 concubines (1Kgs 11:3)</a:t>
            </a:r>
          </a:p>
          <a:p>
            <a:pPr eaLnBrk="1" hangingPunct="1">
              <a:lnSpc>
                <a:spcPct val="90000"/>
              </a:lnSpc>
              <a:spcBef>
                <a:spcPts val="1200"/>
              </a:spcBef>
            </a:pPr>
            <a:r>
              <a:rPr lang="en-US" b="1" dirty="0" smtClean="0">
                <a:solidFill>
                  <a:srgbClr val="0000CC"/>
                </a:solidFill>
              </a:rPr>
              <a:t>Do it with all your might (v.10) - </a:t>
            </a:r>
            <a:r>
              <a:rPr lang="en-US" dirty="0" smtClean="0"/>
              <a:t>Give your activities your best shot </a:t>
            </a:r>
          </a:p>
          <a:p>
            <a:pPr lvl="1">
              <a:lnSpc>
                <a:spcPct val="90000"/>
              </a:lnSpc>
            </a:pPr>
            <a:r>
              <a:rPr lang="en-US" dirty="0" smtClean="0"/>
              <a:t>No work or reason or knowledge or wisdom in </a:t>
            </a:r>
            <a:r>
              <a:rPr lang="en-US" dirty="0" err="1" smtClean="0"/>
              <a:t>Sheol</a:t>
            </a:r>
            <a:r>
              <a:rPr lang="en-US" dirty="0" smtClean="0"/>
              <a:t> where you are going!  (this is the only use of </a:t>
            </a:r>
            <a:r>
              <a:rPr lang="en-US" dirty="0" err="1" smtClean="0"/>
              <a:t>Sheol</a:t>
            </a:r>
            <a:r>
              <a:rPr lang="en-US" dirty="0" smtClean="0"/>
              <a:t> in Ecclesiastes)</a:t>
            </a:r>
          </a:p>
          <a:p>
            <a:pPr lvl="1">
              <a:lnSpc>
                <a:spcPct val="90000"/>
              </a:lnSpc>
            </a:pPr>
            <a:r>
              <a:rPr lang="en-US" dirty="0" smtClean="0"/>
              <a:t>Giving it all your might doesn’t guarantee you will accomplish what you desire [wisdom can guarantee success!]</a:t>
            </a:r>
          </a:p>
        </p:txBody>
      </p:sp>
      <p:sp>
        <p:nvSpPr>
          <p:cNvPr id="4100" name="Text Box 5"/>
          <p:cNvSpPr txBox="1">
            <a:spLocks noChangeArrowheads="1"/>
          </p:cNvSpPr>
          <p:nvPr/>
        </p:nvSpPr>
        <p:spPr bwMode="auto">
          <a:xfrm>
            <a:off x="1981200" y="5410200"/>
            <a:ext cx="6934200" cy="1426031"/>
          </a:xfrm>
          <a:prstGeom prst="rect">
            <a:avLst/>
          </a:prstGeom>
          <a:noFill/>
          <a:ln w="9525">
            <a:noFill/>
            <a:miter lim="800000"/>
            <a:headEnd/>
            <a:tailEnd/>
          </a:ln>
        </p:spPr>
        <p:txBody>
          <a:bodyPr wrap="square">
            <a:spAutoFit/>
          </a:bodyPr>
          <a:lstStyle/>
          <a:p>
            <a:pPr algn="ctr">
              <a:lnSpc>
                <a:spcPts val="2600"/>
              </a:lnSpc>
            </a:pPr>
            <a:r>
              <a:rPr lang="en-US" sz="2400" b="1" dirty="0" smtClean="0">
                <a:solidFill>
                  <a:srgbClr val="00B050"/>
                </a:solidFill>
                <a:latin typeface="Comic Sans MS" pitchFamily="66" charset="0"/>
              </a:rPr>
              <a:t>Therefore, my beloved brethren, be steadfast, immovable, always abounding in the work of the Lord, knowing that your labor is not in vain in the Lord (1Cor 15:58)</a:t>
            </a:r>
            <a:endParaRPr lang="en-US" sz="2400" b="1" dirty="0">
              <a:solidFill>
                <a:srgbClr val="00B050"/>
              </a:solidFill>
              <a:latin typeface="Comic Sans MS" pitchFamily="66" charset="0"/>
            </a:endParaRPr>
          </a:p>
        </p:txBody>
      </p:sp>
      <p:pic>
        <p:nvPicPr>
          <p:cNvPr id="65540" name="Picture 4" descr="https://encrypted-tbn1.gstatic.com/images?q=tbn:ANd9GcReIAEo20BVauBpDquljNb30Ed-i_4YF2p4rVJj7QknBkzUYYXu"/>
          <p:cNvPicPr>
            <a:picLocks noChangeAspect="1" noChangeArrowheads="1"/>
          </p:cNvPicPr>
          <p:nvPr/>
        </p:nvPicPr>
        <p:blipFill>
          <a:blip r:embed="rId5" cstate="print"/>
          <a:srcRect/>
          <a:stretch>
            <a:fillRect/>
          </a:stretch>
        </p:blipFill>
        <p:spPr bwMode="auto">
          <a:xfrm>
            <a:off x="6715126" y="76200"/>
            <a:ext cx="2209800" cy="22098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533400" y="0"/>
            <a:ext cx="5181600" cy="1066800"/>
          </a:xfrm>
        </p:spPr>
        <p:txBody>
          <a:bodyPr>
            <a:normAutofit/>
          </a:bodyPr>
          <a:lstStyle/>
          <a:p>
            <a:pPr eaLnBrk="1" hangingPunct="1"/>
            <a:r>
              <a:rPr lang="en-US" sz="3200" b="1" dirty="0" smtClean="0">
                <a:solidFill>
                  <a:srgbClr val="FF0000"/>
                </a:solidFill>
              </a:rPr>
              <a:t>It’s not about human effort, God is in control! (11-12)</a:t>
            </a:r>
          </a:p>
        </p:txBody>
      </p:sp>
      <p:sp>
        <p:nvSpPr>
          <p:cNvPr id="4099" name="Rectangle 3"/>
          <p:cNvSpPr>
            <a:spLocks noGrp="1" noChangeArrowheads="1"/>
          </p:cNvSpPr>
          <p:nvPr>
            <p:ph type="body" idx="1"/>
          </p:nvPr>
        </p:nvSpPr>
        <p:spPr>
          <a:xfrm>
            <a:off x="228600" y="1066800"/>
            <a:ext cx="8534400" cy="4724400"/>
          </a:xfrm>
        </p:spPr>
        <p:txBody>
          <a:bodyPr>
            <a:normAutofit fontScale="70000" lnSpcReduction="20000"/>
          </a:bodyPr>
          <a:lstStyle/>
          <a:p>
            <a:pPr eaLnBrk="1" hangingPunct="1">
              <a:lnSpc>
                <a:spcPct val="90000"/>
              </a:lnSpc>
            </a:pPr>
            <a:r>
              <a:rPr lang="en-US" b="1" dirty="0" smtClean="0">
                <a:solidFill>
                  <a:srgbClr val="0000CC"/>
                </a:solidFill>
              </a:rPr>
              <a:t>“I returned and saw” </a:t>
            </a:r>
            <a:r>
              <a:rPr lang="en-US" dirty="0" smtClean="0"/>
              <a:t>– a new issue, usually                                                 after a conclusion </a:t>
            </a:r>
          </a:p>
          <a:p>
            <a:pPr eaLnBrk="1" hangingPunct="1">
              <a:lnSpc>
                <a:spcPct val="90000"/>
              </a:lnSpc>
              <a:spcBef>
                <a:spcPts val="1200"/>
              </a:spcBef>
            </a:pPr>
            <a:r>
              <a:rPr lang="en-US" b="1" dirty="0" smtClean="0">
                <a:solidFill>
                  <a:srgbClr val="0000CC"/>
                </a:solidFill>
              </a:rPr>
              <a:t>It’s not about the best human effort</a:t>
            </a:r>
            <a:r>
              <a:rPr lang="en-US" dirty="0" smtClean="0"/>
              <a:t>:  no                                                      matter how hard we strive for some goal,                                              God may get involved and alter the events!</a:t>
            </a:r>
          </a:p>
          <a:p>
            <a:pPr eaLnBrk="1" hangingPunct="1">
              <a:lnSpc>
                <a:spcPct val="90000"/>
              </a:lnSpc>
              <a:spcBef>
                <a:spcPts val="1200"/>
              </a:spcBef>
            </a:pPr>
            <a:r>
              <a:rPr lang="en-US" b="1" dirty="0" smtClean="0">
                <a:solidFill>
                  <a:srgbClr val="0000CC"/>
                </a:solidFill>
              </a:rPr>
              <a:t>God controls the timing of events in our lives! (v.11)</a:t>
            </a:r>
          </a:p>
          <a:p>
            <a:pPr eaLnBrk="1" hangingPunct="1">
              <a:lnSpc>
                <a:spcPct val="90000"/>
              </a:lnSpc>
              <a:spcBef>
                <a:spcPts val="1200"/>
              </a:spcBef>
            </a:pPr>
            <a:r>
              <a:rPr lang="en-US" b="1" dirty="0" smtClean="0">
                <a:solidFill>
                  <a:srgbClr val="0000CC"/>
                </a:solidFill>
              </a:rPr>
              <a:t>“Time and chance happen to them all”</a:t>
            </a:r>
          </a:p>
          <a:p>
            <a:pPr lvl="1">
              <a:lnSpc>
                <a:spcPct val="90000"/>
              </a:lnSpc>
            </a:pPr>
            <a:r>
              <a:rPr lang="en-US" dirty="0" smtClean="0"/>
              <a:t>For everything there is a set time (3:1)</a:t>
            </a:r>
          </a:p>
          <a:p>
            <a:pPr lvl="1">
              <a:lnSpc>
                <a:spcPct val="90000"/>
              </a:lnSpc>
            </a:pPr>
            <a:r>
              <a:rPr lang="en-US" dirty="0" smtClean="0"/>
              <a:t>For man does not know his time (9:12), but God does!</a:t>
            </a:r>
          </a:p>
          <a:p>
            <a:pPr lvl="1">
              <a:lnSpc>
                <a:spcPct val="90000"/>
              </a:lnSpc>
            </a:pPr>
            <a:r>
              <a:rPr lang="en-US" b="1" i="1" dirty="0" smtClean="0">
                <a:solidFill>
                  <a:srgbClr val="0000CC"/>
                </a:solidFill>
              </a:rPr>
              <a:t>“chance”:  </a:t>
            </a:r>
            <a:r>
              <a:rPr lang="en-US" dirty="0" smtClean="0"/>
              <a:t>Heb word means </a:t>
            </a:r>
            <a:r>
              <a:rPr lang="en-US" i="1" dirty="0" smtClean="0"/>
              <a:t>“an occurrence or a happening”. </a:t>
            </a:r>
            <a:r>
              <a:rPr lang="en-US" dirty="0" smtClean="0"/>
              <a:t>Only other time used is </a:t>
            </a:r>
            <a:r>
              <a:rPr lang="en-US" b="1" dirty="0" smtClean="0">
                <a:solidFill>
                  <a:srgbClr val="0000CC"/>
                </a:solidFill>
              </a:rPr>
              <a:t>1Kings 5:4 </a:t>
            </a:r>
            <a:r>
              <a:rPr lang="en-US" dirty="0" smtClean="0"/>
              <a:t>where God is clearly in control of the events!</a:t>
            </a:r>
          </a:p>
          <a:p>
            <a:pPr lvl="1">
              <a:lnSpc>
                <a:spcPct val="90000"/>
              </a:lnSpc>
            </a:pPr>
            <a:r>
              <a:rPr lang="en-US" dirty="0" smtClean="0"/>
              <a:t>This is </a:t>
            </a:r>
            <a:r>
              <a:rPr lang="en-US" i="1" dirty="0" smtClean="0"/>
              <a:t>“time and chance” </a:t>
            </a:r>
            <a:r>
              <a:rPr lang="en-US" b="1" dirty="0" smtClean="0">
                <a:solidFill>
                  <a:srgbClr val="7030A0"/>
                </a:solidFill>
              </a:rPr>
              <a:t>from man’s perspective </a:t>
            </a:r>
            <a:r>
              <a:rPr lang="en-US" dirty="0" smtClean="0"/>
              <a:t>– not God’s</a:t>
            </a:r>
          </a:p>
          <a:p>
            <a:pPr eaLnBrk="1" hangingPunct="1">
              <a:lnSpc>
                <a:spcPct val="90000"/>
              </a:lnSpc>
              <a:spcBef>
                <a:spcPts val="1200"/>
              </a:spcBef>
            </a:pPr>
            <a:r>
              <a:rPr lang="en-US" b="1" dirty="0" smtClean="0">
                <a:solidFill>
                  <a:srgbClr val="0000CC"/>
                </a:solidFill>
              </a:rPr>
              <a:t>God brings bad events upon us that we couldn’t foresee or avoid (12)</a:t>
            </a:r>
          </a:p>
          <a:p>
            <a:pPr lvl="1">
              <a:lnSpc>
                <a:spcPct val="90000"/>
              </a:lnSpc>
            </a:pPr>
            <a:r>
              <a:rPr lang="en-US" dirty="0" smtClean="0"/>
              <a:t>Like fish and birds that are trapped, there are times when God suddenly stops us in our tracks – not to destroy us – but to help us develop.  Faith helps us see beyond the devastating event (like Paul’s blindness in Acts 9)</a:t>
            </a:r>
          </a:p>
          <a:p>
            <a:pPr eaLnBrk="1" hangingPunct="1">
              <a:lnSpc>
                <a:spcPct val="90000"/>
              </a:lnSpc>
            </a:pPr>
            <a:endParaRPr lang="en-US" dirty="0" smtClean="0"/>
          </a:p>
        </p:txBody>
      </p:sp>
      <p:sp>
        <p:nvSpPr>
          <p:cNvPr id="4100" name="Text Box 5"/>
          <p:cNvSpPr txBox="1">
            <a:spLocks noChangeArrowheads="1"/>
          </p:cNvSpPr>
          <p:nvPr/>
        </p:nvSpPr>
        <p:spPr bwMode="auto">
          <a:xfrm>
            <a:off x="381000" y="5715000"/>
            <a:ext cx="8229600" cy="1015663"/>
          </a:xfrm>
          <a:prstGeom prst="rect">
            <a:avLst/>
          </a:prstGeom>
          <a:noFill/>
          <a:ln w="9525">
            <a:noFill/>
            <a:miter lim="800000"/>
            <a:headEnd/>
            <a:tailEnd/>
          </a:ln>
        </p:spPr>
        <p:txBody>
          <a:bodyPr>
            <a:spAutoFit/>
          </a:bodyPr>
          <a:lstStyle/>
          <a:p>
            <a:pPr algn="ctr">
              <a:spcBef>
                <a:spcPct val="50000"/>
              </a:spcBef>
            </a:pPr>
            <a:r>
              <a:rPr lang="en-US" sz="2000" b="1" dirty="0" smtClean="0">
                <a:solidFill>
                  <a:srgbClr val="00B050"/>
                </a:solidFill>
                <a:latin typeface="Comic Sans MS" pitchFamily="66" charset="0"/>
              </a:rPr>
              <a:t>Behold, God works all these things, twice, in fact, three times with a man, to bring back his soul from the Pit, that he may be enlightened with the light of life. (Job 33:29-30)</a:t>
            </a:r>
            <a:endParaRPr lang="en-US" sz="4400" b="1" dirty="0">
              <a:solidFill>
                <a:srgbClr val="00B050"/>
              </a:solidFill>
              <a:latin typeface="Comic Sans MS" pitchFamily="66" charset="0"/>
            </a:endParaRPr>
          </a:p>
        </p:txBody>
      </p:sp>
      <p:pic>
        <p:nvPicPr>
          <p:cNvPr id="63490" name="Picture 2" descr="https://encrypted-tbn3.gstatic.com/images?q=tbn:ANd9GcSBUj9sJy9vULneP7QEk2PG60N8pH3leHTAEdvF8NQzDdprzIi2"/>
          <p:cNvPicPr>
            <a:picLocks noChangeAspect="1" noChangeArrowheads="1"/>
          </p:cNvPicPr>
          <p:nvPr/>
        </p:nvPicPr>
        <p:blipFill>
          <a:blip r:embed="rId3" cstate="print"/>
          <a:srcRect/>
          <a:stretch>
            <a:fillRect/>
          </a:stretch>
        </p:blipFill>
        <p:spPr bwMode="auto">
          <a:xfrm>
            <a:off x="5867400" y="152400"/>
            <a:ext cx="3152775" cy="2361539"/>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971800" y="152400"/>
            <a:ext cx="6172200" cy="1981200"/>
          </a:xfrm>
        </p:spPr>
        <p:txBody>
          <a:bodyPr>
            <a:normAutofit fontScale="90000"/>
          </a:bodyPr>
          <a:lstStyle/>
          <a:p>
            <a:pPr eaLnBrk="1" hangingPunct="1"/>
            <a:r>
              <a:rPr lang="en-US" sz="4000" b="1" dirty="0" smtClean="0">
                <a:solidFill>
                  <a:srgbClr val="FF0000"/>
                </a:solidFill>
              </a:rPr>
              <a:t>Solomon became disillusioned with life &amp; his wives turned away his heart from God</a:t>
            </a:r>
          </a:p>
        </p:txBody>
      </p:sp>
      <p:sp>
        <p:nvSpPr>
          <p:cNvPr id="4099" name="Rectangle 3"/>
          <p:cNvSpPr>
            <a:spLocks noGrp="1" noChangeArrowheads="1"/>
          </p:cNvSpPr>
          <p:nvPr>
            <p:ph type="body" idx="1"/>
          </p:nvPr>
        </p:nvSpPr>
        <p:spPr>
          <a:xfrm>
            <a:off x="457200" y="2362200"/>
            <a:ext cx="8382000" cy="3429000"/>
          </a:xfrm>
        </p:spPr>
        <p:txBody>
          <a:bodyPr>
            <a:normAutofit fontScale="92500" lnSpcReduction="10000"/>
          </a:bodyPr>
          <a:lstStyle/>
          <a:p>
            <a:pPr eaLnBrk="1" hangingPunct="1">
              <a:lnSpc>
                <a:spcPct val="90000"/>
              </a:lnSpc>
            </a:pPr>
            <a:r>
              <a:rPr lang="en-US" dirty="0" smtClean="0"/>
              <a:t>He analyzed life &amp; came to hate it (</a:t>
            </a:r>
            <a:r>
              <a:rPr lang="en-US" dirty="0" err="1" smtClean="0"/>
              <a:t>Ecc</a:t>
            </a:r>
            <a:r>
              <a:rPr lang="en-US" dirty="0" smtClean="0"/>
              <a:t> 2:17)</a:t>
            </a:r>
          </a:p>
          <a:p>
            <a:pPr eaLnBrk="1" hangingPunct="1">
              <a:lnSpc>
                <a:spcPct val="90000"/>
              </a:lnSpc>
            </a:pPr>
            <a:r>
              <a:rPr lang="en-US" dirty="0" smtClean="0"/>
              <a:t>He decided God was not fair in how He treated people in this life</a:t>
            </a:r>
          </a:p>
          <a:p>
            <a:pPr eaLnBrk="1" hangingPunct="1">
              <a:lnSpc>
                <a:spcPct val="90000"/>
              </a:lnSpc>
            </a:pPr>
            <a:r>
              <a:rPr lang="en-US" dirty="0" smtClean="0"/>
              <a:t>Over years he became disillusioned with life &amp; God</a:t>
            </a:r>
          </a:p>
          <a:p>
            <a:pPr eaLnBrk="1" hangingPunct="1">
              <a:lnSpc>
                <a:spcPct val="90000"/>
              </a:lnSpc>
            </a:pPr>
            <a:r>
              <a:rPr lang="en-US" dirty="0" smtClean="0"/>
              <a:t>He had wives from so many different countries who worshipped so many different idols (11:1)</a:t>
            </a:r>
          </a:p>
          <a:p>
            <a:pPr eaLnBrk="1" hangingPunct="1">
              <a:lnSpc>
                <a:spcPct val="90000"/>
              </a:lnSpc>
            </a:pPr>
            <a:r>
              <a:rPr lang="en-US" dirty="0" smtClean="0"/>
              <a:t>When he was old, his wives turned away his heart from faithful worship of Yahweh (11:3-8)</a:t>
            </a:r>
          </a:p>
        </p:txBody>
      </p:sp>
      <p:sp>
        <p:nvSpPr>
          <p:cNvPr id="4100" name="Text Box 5"/>
          <p:cNvSpPr txBox="1">
            <a:spLocks noChangeArrowheads="1"/>
          </p:cNvSpPr>
          <p:nvPr/>
        </p:nvSpPr>
        <p:spPr bwMode="auto">
          <a:xfrm>
            <a:off x="0" y="5780782"/>
            <a:ext cx="9144000" cy="1077218"/>
          </a:xfrm>
          <a:prstGeom prst="rect">
            <a:avLst/>
          </a:prstGeom>
          <a:noFill/>
          <a:ln w="9525">
            <a:noFill/>
            <a:miter lim="800000"/>
            <a:headEnd/>
            <a:tailEnd/>
          </a:ln>
        </p:spPr>
        <p:txBody>
          <a:bodyPr wrap="square">
            <a:spAutoFit/>
          </a:bodyPr>
          <a:lstStyle/>
          <a:p>
            <a:pPr algn="ctr">
              <a:spcBef>
                <a:spcPct val="50000"/>
              </a:spcBef>
            </a:pPr>
            <a:r>
              <a:rPr lang="en-US" sz="3200" b="1" dirty="0" smtClean="0">
                <a:solidFill>
                  <a:srgbClr val="00B050"/>
                </a:solidFill>
                <a:latin typeface="Comic Sans MS" pitchFamily="66" charset="0"/>
              </a:rPr>
              <a:t>In his disillusionment, Solomon let his  weakness for women misdirect him</a:t>
            </a:r>
            <a:endParaRPr lang="en-US" sz="3200" b="1" dirty="0">
              <a:solidFill>
                <a:srgbClr val="00B050"/>
              </a:solidFill>
              <a:latin typeface="Comic Sans MS" pitchFamily="66" charset="0"/>
            </a:endParaRPr>
          </a:p>
        </p:txBody>
      </p:sp>
      <p:pic>
        <p:nvPicPr>
          <p:cNvPr id="148484" name="Picture 4" descr="https://encrypted-tbn1.gstatic.com/images?q=tbn:ANd9GcTwO2oyWbDyFR94HyOR41v0LuchaoRB_14rmWzRWWxg4tt61CFDAw"/>
          <p:cNvPicPr>
            <a:picLocks noChangeAspect="1" noChangeArrowheads="1"/>
          </p:cNvPicPr>
          <p:nvPr/>
        </p:nvPicPr>
        <p:blipFill>
          <a:blip r:embed="rId3" cstate="print"/>
          <a:srcRect/>
          <a:stretch>
            <a:fillRect/>
          </a:stretch>
        </p:blipFill>
        <p:spPr bwMode="auto">
          <a:xfrm>
            <a:off x="152400" y="228600"/>
            <a:ext cx="2876550" cy="19050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http://www.clipartpal.com/_thumbs/pd/education/chalkboard_background_full_page.png"/>
          <p:cNvPicPr>
            <a:picLocks noChangeAspect="1" noChangeArrowheads="1"/>
          </p:cNvPicPr>
          <p:nvPr/>
        </p:nvPicPr>
        <p:blipFill>
          <a:blip r:embed="rId3" cstate="print"/>
          <a:srcRect l="1270" t="1643" r="3492" b="4723"/>
          <a:stretch>
            <a:fillRect/>
          </a:stretch>
        </p:blipFill>
        <p:spPr bwMode="auto">
          <a:xfrm>
            <a:off x="0" y="0"/>
            <a:ext cx="9144000" cy="6891528"/>
          </a:xfrm>
          <a:prstGeom prst="rect">
            <a:avLst/>
          </a:prstGeom>
          <a:noFill/>
        </p:spPr>
      </p:pic>
      <p:sp>
        <p:nvSpPr>
          <p:cNvPr id="4098" name="Rectangle 2"/>
          <p:cNvSpPr>
            <a:spLocks noGrp="1" noChangeArrowheads="1"/>
          </p:cNvSpPr>
          <p:nvPr>
            <p:ph type="title"/>
          </p:nvPr>
        </p:nvSpPr>
        <p:spPr>
          <a:xfrm>
            <a:off x="381000" y="152400"/>
            <a:ext cx="8229600" cy="1371600"/>
          </a:xfrm>
        </p:spPr>
        <p:txBody>
          <a:bodyPr>
            <a:normAutofit/>
          </a:bodyPr>
          <a:lstStyle/>
          <a:p>
            <a:r>
              <a:rPr lang="en-US" b="1" dirty="0" smtClean="0">
                <a:solidFill>
                  <a:schemeClr val="bg1"/>
                </a:solidFill>
                <a:latin typeface="EraserDust" pitchFamily="34" charset="0"/>
              </a:rPr>
              <a:t>Lessons  Solomon  Learned</a:t>
            </a:r>
          </a:p>
        </p:txBody>
      </p:sp>
      <p:sp>
        <p:nvSpPr>
          <p:cNvPr id="4099" name="Rectangle 3"/>
          <p:cNvSpPr>
            <a:spLocks noGrp="1" noChangeArrowheads="1"/>
          </p:cNvSpPr>
          <p:nvPr>
            <p:ph type="body" idx="1"/>
          </p:nvPr>
        </p:nvSpPr>
        <p:spPr>
          <a:xfrm>
            <a:off x="304800" y="1295400"/>
            <a:ext cx="8610600" cy="5410200"/>
          </a:xfrm>
        </p:spPr>
        <p:txBody>
          <a:bodyPr>
            <a:normAutofit fontScale="77500" lnSpcReduction="20000"/>
          </a:bodyPr>
          <a:lstStyle/>
          <a:p>
            <a:r>
              <a:rPr lang="en-US" b="1" dirty="0" smtClean="0">
                <a:solidFill>
                  <a:srgbClr val="FFC000"/>
                </a:solidFill>
              </a:rPr>
              <a:t>God has a plan, don’t challenge it, you can’t understand it all</a:t>
            </a:r>
          </a:p>
          <a:p>
            <a:r>
              <a:rPr lang="en-US" b="1" dirty="0" smtClean="0">
                <a:solidFill>
                  <a:srgbClr val="FFC000"/>
                </a:solidFill>
              </a:rPr>
              <a:t>God does things at the right time – we just don’t know yet</a:t>
            </a:r>
          </a:p>
          <a:p>
            <a:r>
              <a:rPr lang="en-US" b="1" dirty="0" smtClean="0">
                <a:solidFill>
                  <a:srgbClr val="FFC000"/>
                </a:solidFill>
              </a:rPr>
              <a:t>Wisdom &amp; pleasures of this world will not bring you lasting happiness</a:t>
            </a:r>
          </a:p>
          <a:p>
            <a:r>
              <a:rPr lang="en-US" b="1" dirty="0" smtClean="0">
                <a:solidFill>
                  <a:srgbClr val="FFC000"/>
                </a:solidFill>
              </a:rPr>
              <a:t>Life isn’t “fair”:  God gives us individually what we need </a:t>
            </a:r>
          </a:p>
          <a:p>
            <a:r>
              <a:rPr lang="en-US" b="1" dirty="0" smtClean="0">
                <a:solidFill>
                  <a:srgbClr val="FFC000"/>
                </a:solidFill>
              </a:rPr>
              <a:t>God uses “unfairness” to test us now – to see if we really trust Him</a:t>
            </a:r>
          </a:p>
          <a:p>
            <a:r>
              <a:rPr lang="en-US" b="1" dirty="0" smtClean="0">
                <a:solidFill>
                  <a:srgbClr val="FFC000"/>
                </a:solidFill>
              </a:rPr>
              <a:t>God can’t reward/punish us individually in this life:  we would just serve him out of fear</a:t>
            </a:r>
          </a:p>
          <a:p>
            <a:r>
              <a:rPr lang="en-US" b="1" dirty="0" smtClean="0">
                <a:solidFill>
                  <a:srgbClr val="FFC000"/>
                </a:solidFill>
              </a:rPr>
              <a:t>God is training us for the life to come, and our reward will be given then</a:t>
            </a:r>
          </a:p>
          <a:p>
            <a:r>
              <a:rPr lang="en-US" b="1" dirty="0" smtClean="0">
                <a:solidFill>
                  <a:srgbClr val="FFC000"/>
                </a:solidFill>
              </a:rPr>
              <a:t>Enjoy the good gifts God blesses you with while you can</a:t>
            </a:r>
          </a:p>
          <a:p>
            <a:r>
              <a:rPr lang="en-US" b="1" dirty="0" smtClean="0">
                <a:solidFill>
                  <a:srgbClr val="FFC000"/>
                </a:solidFill>
              </a:rPr>
              <a:t>Make the most of this life, with an awareness of God</a:t>
            </a:r>
            <a:endParaRPr lang="en-US" b="1" dirty="0">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4572000" cy="3048000"/>
          </a:xfrm>
        </p:spPr>
        <p:txBody>
          <a:bodyPr>
            <a:noAutofit/>
          </a:bodyPr>
          <a:lstStyle/>
          <a:p>
            <a:pPr eaLnBrk="1" hangingPunct="1"/>
            <a:r>
              <a:rPr lang="en-US" sz="4000" b="1" dirty="0" smtClean="0">
                <a:solidFill>
                  <a:srgbClr val="FF0000"/>
                </a:solidFill>
              </a:rPr>
              <a:t>Ecclesiastes may be Solomon’s confession of his mistakes before God</a:t>
            </a:r>
          </a:p>
        </p:txBody>
      </p:sp>
      <p:sp>
        <p:nvSpPr>
          <p:cNvPr id="4099" name="Rectangle 3"/>
          <p:cNvSpPr>
            <a:spLocks noGrp="1" noChangeArrowheads="1"/>
          </p:cNvSpPr>
          <p:nvPr>
            <p:ph type="body" idx="1"/>
          </p:nvPr>
        </p:nvSpPr>
        <p:spPr>
          <a:xfrm>
            <a:off x="381000" y="3124200"/>
            <a:ext cx="8077200" cy="3200400"/>
          </a:xfrm>
        </p:spPr>
        <p:txBody>
          <a:bodyPr/>
          <a:lstStyle/>
          <a:p>
            <a:pPr eaLnBrk="1" hangingPunct="1">
              <a:lnSpc>
                <a:spcPct val="90000"/>
              </a:lnSpc>
            </a:pPr>
            <a:r>
              <a:rPr lang="en-US" dirty="0" smtClean="0"/>
              <a:t>Let’s appreciate his quest for understanding</a:t>
            </a:r>
          </a:p>
          <a:p>
            <a:pPr eaLnBrk="1" hangingPunct="1">
              <a:lnSpc>
                <a:spcPct val="90000"/>
              </a:lnSpc>
            </a:pPr>
            <a:r>
              <a:rPr lang="en-US" dirty="0" smtClean="0"/>
              <a:t>Learn from his mistakes so we don’t have to repeat them</a:t>
            </a:r>
          </a:p>
          <a:p>
            <a:pPr eaLnBrk="1" hangingPunct="1">
              <a:lnSpc>
                <a:spcPct val="90000"/>
              </a:lnSpc>
            </a:pPr>
            <a:r>
              <a:rPr lang="en-US" dirty="0" smtClean="0"/>
              <a:t>Appreciate our loving God who uses the vanities of this life to train us to become His children forever</a:t>
            </a:r>
          </a:p>
        </p:txBody>
      </p:sp>
      <p:sp>
        <p:nvSpPr>
          <p:cNvPr id="4100" name="Text Box 5"/>
          <p:cNvSpPr txBox="1">
            <a:spLocks noChangeArrowheads="1"/>
          </p:cNvSpPr>
          <p:nvPr/>
        </p:nvSpPr>
        <p:spPr bwMode="auto">
          <a:xfrm>
            <a:off x="0" y="6156325"/>
            <a:ext cx="91440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Thank God for His patience in dealing with us</a:t>
            </a:r>
            <a:endParaRPr lang="en-US" sz="2800" b="1" dirty="0">
              <a:solidFill>
                <a:srgbClr val="00B050"/>
              </a:solidFill>
              <a:latin typeface="Comic Sans MS" pitchFamily="66" charset="0"/>
            </a:endParaRPr>
          </a:p>
        </p:txBody>
      </p:sp>
      <p:pic>
        <p:nvPicPr>
          <p:cNvPr id="70658" name="Picture 2" descr="https://encrypted-tbn2.gstatic.com/images?q=tbn:ANd9GcTrL_1BmQcjTZBb9qDaiD2fLVe0UyKeHzigdp6G6YmSkWwS22fenQ"/>
          <p:cNvPicPr>
            <a:picLocks noChangeAspect="1" noChangeArrowheads="1"/>
          </p:cNvPicPr>
          <p:nvPr/>
        </p:nvPicPr>
        <p:blipFill>
          <a:blip r:embed="rId3" cstate="print"/>
          <a:srcRect/>
          <a:stretch>
            <a:fillRect/>
          </a:stretch>
        </p:blipFill>
        <p:spPr bwMode="auto">
          <a:xfrm>
            <a:off x="5179934" y="152400"/>
            <a:ext cx="3764042" cy="2819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715000" cy="1143000"/>
          </a:xfrm>
        </p:spPr>
        <p:txBody>
          <a:bodyPr>
            <a:normAutofit fontScale="90000"/>
          </a:bodyPr>
          <a:lstStyle/>
          <a:p>
            <a:pPr eaLnBrk="1" hangingPunct="1"/>
            <a:r>
              <a:rPr lang="en-US" b="1" dirty="0" smtClean="0">
                <a:solidFill>
                  <a:srgbClr val="FF0000"/>
                </a:solidFill>
                <a:latin typeface="Comic Sans MS" panose="030F0702030302020204" pitchFamily="66" charset="0"/>
              </a:rPr>
              <a:t>Warning to ourselves!</a:t>
            </a:r>
          </a:p>
        </p:txBody>
      </p:sp>
      <p:sp>
        <p:nvSpPr>
          <p:cNvPr id="4099" name="Rectangle 3"/>
          <p:cNvSpPr>
            <a:spLocks noGrp="1" noChangeArrowheads="1"/>
          </p:cNvSpPr>
          <p:nvPr>
            <p:ph type="body" idx="1"/>
          </p:nvPr>
        </p:nvSpPr>
        <p:spPr>
          <a:xfrm>
            <a:off x="304799" y="1143000"/>
            <a:ext cx="8608423" cy="4419600"/>
          </a:xfrm>
        </p:spPr>
        <p:txBody>
          <a:bodyPr>
            <a:normAutofit lnSpcReduction="10000"/>
          </a:bodyPr>
          <a:lstStyle/>
          <a:p>
            <a:pPr eaLnBrk="1" hangingPunct="1">
              <a:lnSpc>
                <a:spcPct val="90000"/>
              </a:lnSpc>
            </a:pPr>
            <a:r>
              <a:rPr lang="en-US" dirty="0" smtClean="0"/>
              <a:t>Try to work out important issues                       about God we don’t understand                        before they lead to disillusionment in ourselves</a:t>
            </a:r>
          </a:p>
          <a:p>
            <a:pPr eaLnBrk="1" hangingPunct="1">
              <a:lnSpc>
                <a:spcPct val="90000"/>
              </a:lnSpc>
            </a:pPr>
            <a:r>
              <a:rPr lang="en-US" dirty="0" smtClean="0"/>
              <a:t>Never think we have been in the Truth                      for so many years that we cannot lose                       our faith and turn away from God</a:t>
            </a:r>
          </a:p>
          <a:p>
            <a:pPr eaLnBrk="1" hangingPunct="1">
              <a:lnSpc>
                <a:spcPct val="90000"/>
              </a:lnSpc>
            </a:pPr>
            <a:r>
              <a:rPr lang="en-US" dirty="0" smtClean="0"/>
              <a:t>If we do become discouraged over time, bad influences we have around us will wear us down and turn us away, so don’t bring bad influences into your lives &amp; think they will not affect us.</a:t>
            </a:r>
          </a:p>
        </p:txBody>
      </p:sp>
      <p:sp>
        <p:nvSpPr>
          <p:cNvPr id="4100" name="Text Box 5"/>
          <p:cNvSpPr txBox="1">
            <a:spLocks noChangeArrowheads="1"/>
          </p:cNvSpPr>
          <p:nvPr/>
        </p:nvSpPr>
        <p:spPr bwMode="auto">
          <a:xfrm>
            <a:off x="2021992" y="5331379"/>
            <a:ext cx="6891230" cy="1438855"/>
          </a:xfrm>
          <a:prstGeom prst="rect">
            <a:avLst/>
          </a:prstGeom>
          <a:noFill/>
          <a:ln w="9525">
            <a:noFill/>
            <a:miter lim="800000"/>
            <a:headEnd/>
            <a:tailEnd/>
          </a:ln>
        </p:spPr>
        <p:txBody>
          <a:bodyPr wrap="square">
            <a:spAutoFit/>
          </a:bodyPr>
          <a:lstStyle/>
          <a:p>
            <a:pPr algn="ctr">
              <a:lnSpc>
                <a:spcPts val="3500"/>
              </a:lnSpc>
            </a:pPr>
            <a:r>
              <a:rPr lang="en-US" sz="3200" b="1" dirty="0" smtClean="0">
                <a:solidFill>
                  <a:srgbClr val="00B050"/>
                </a:solidFill>
                <a:latin typeface="Comic Sans MS" pitchFamily="66" charset="0"/>
              </a:rPr>
              <a:t>So if you think you are standing firm, be careful that you don’t fall (1 </a:t>
            </a:r>
            <a:r>
              <a:rPr lang="en-US" sz="3200" b="1" dirty="0" err="1" smtClean="0">
                <a:solidFill>
                  <a:srgbClr val="00B050"/>
                </a:solidFill>
                <a:latin typeface="Comic Sans MS" pitchFamily="66" charset="0"/>
              </a:rPr>
              <a:t>Cor</a:t>
            </a:r>
            <a:r>
              <a:rPr lang="en-US" sz="3200" b="1" dirty="0" smtClean="0">
                <a:solidFill>
                  <a:srgbClr val="00B050"/>
                </a:solidFill>
                <a:latin typeface="Comic Sans MS" pitchFamily="66" charset="0"/>
              </a:rPr>
              <a:t> 10:12)</a:t>
            </a:r>
            <a:endParaRPr lang="en-US" sz="3200" b="1" dirty="0">
              <a:solidFill>
                <a:srgbClr val="00B050"/>
              </a:solidFill>
              <a:latin typeface="Comic Sans MS" pitchFamily="66" charset="0"/>
            </a:endParaRPr>
          </a:p>
        </p:txBody>
      </p:sp>
      <p:pic>
        <p:nvPicPr>
          <p:cNvPr id="2050" name="Picture 2" descr="https://encrypted-tbn1.gstatic.com/images?q=tbn:ANd9GcRQDD7Lcu63mG6iRD5WpxSTkiKWQl0twX0CaXFLZJ7zpw542vZisQ"/>
          <p:cNvPicPr>
            <a:picLocks noChangeAspect="1" noChangeArrowheads="1"/>
          </p:cNvPicPr>
          <p:nvPr/>
        </p:nvPicPr>
        <p:blipFill>
          <a:blip r:embed="rId3" cstate="print"/>
          <a:srcRect/>
          <a:stretch>
            <a:fillRect/>
          </a:stretch>
        </p:blipFill>
        <p:spPr bwMode="auto">
          <a:xfrm>
            <a:off x="6246222" y="169485"/>
            <a:ext cx="2667000" cy="1714500"/>
          </a:xfrm>
          <a:prstGeom prst="rect">
            <a:avLst/>
          </a:prstGeom>
          <a:noFill/>
        </p:spPr>
      </p:pic>
      <p:sp>
        <p:nvSpPr>
          <p:cNvPr id="6" name="Text Box 5"/>
          <p:cNvSpPr txBox="1">
            <a:spLocks noChangeArrowheads="1"/>
          </p:cNvSpPr>
          <p:nvPr/>
        </p:nvSpPr>
        <p:spPr bwMode="auto">
          <a:xfrm>
            <a:off x="6477000" y="914400"/>
            <a:ext cx="2286000" cy="830997"/>
          </a:xfrm>
          <a:prstGeom prst="rect">
            <a:avLst/>
          </a:prstGeom>
          <a:noFill/>
          <a:ln w="9525">
            <a:noFill/>
            <a:miter lim="800000"/>
            <a:headEnd/>
            <a:tailEnd/>
          </a:ln>
        </p:spPr>
        <p:txBody>
          <a:bodyPr wrap="square">
            <a:spAutoFit/>
          </a:bodyPr>
          <a:lstStyle/>
          <a:p>
            <a:pPr algn="ctr">
              <a:spcBef>
                <a:spcPct val="50000"/>
              </a:spcBef>
            </a:pPr>
            <a:r>
              <a:rPr lang="en-US" sz="2400" b="1" dirty="0" smtClean="0">
                <a:solidFill>
                  <a:srgbClr val="0000CC"/>
                </a:solidFill>
                <a:latin typeface="Comic Sans MS" pitchFamily="66" charset="0"/>
              </a:rPr>
              <a:t>You are never too old!</a:t>
            </a:r>
            <a:endParaRPr lang="en-US" sz="2400" b="1" dirty="0">
              <a:solidFill>
                <a:srgbClr val="0000CC"/>
              </a:solidFill>
              <a:latin typeface="Comic Sans MS" pitchFamily="66" charset="0"/>
            </a:endParaRPr>
          </a:p>
        </p:txBody>
      </p:sp>
      <p:pic>
        <p:nvPicPr>
          <p:cNvPr id="1026" name="Picture 2" descr="https://encrypted-tbn2.gstatic.com/images?q=tbn:ANd9GcQKJcWiOkz7ghUy1XTAB52n9lwLnzofY6a5WUNUiaRy7BIKUZX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69852" y="2319278"/>
            <a:ext cx="1543371" cy="1138237"/>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rotWithShape="1">
          <a:blip r:embed="rId5"/>
          <a:srcRect l="7597" t="6679"/>
          <a:stretch/>
        </p:blipFill>
        <p:spPr>
          <a:xfrm>
            <a:off x="624839" y="5360244"/>
            <a:ext cx="1397153" cy="1381124"/>
          </a:xfrm>
          <a:prstGeom prst="rect">
            <a:avLst/>
          </a:prstGeom>
        </p:spPr>
      </p:pic>
    </p:spTree>
    <p:extLst>
      <p:ext uri="{BB962C8B-B14F-4D97-AF65-F5344CB8AC3E}">
        <p14:creationId xmlns:p14="http://schemas.microsoft.com/office/powerpoint/2010/main" val="20137625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 y="152400"/>
            <a:ext cx="5943600" cy="1524000"/>
          </a:xfrm>
        </p:spPr>
        <p:txBody>
          <a:bodyPr>
            <a:normAutofit fontScale="90000"/>
          </a:bodyPr>
          <a:lstStyle/>
          <a:p>
            <a:pPr eaLnBrk="1" hangingPunct="1"/>
            <a:r>
              <a:rPr lang="en-US" sz="4000" b="1" dirty="0" smtClean="0">
                <a:solidFill>
                  <a:srgbClr val="FF0000"/>
                </a:solidFill>
                <a:latin typeface="Comic Sans MS" panose="030F0702030302020204" pitchFamily="66" charset="0"/>
              </a:rPr>
              <a:t>May God bless us now &amp; continue to train us to be kings in the age to come</a:t>
            </a:r>
          </a:p>
        </p:txBody>
      </p:sp>
      <p:sp>
        <p:nvSpPr>
          <p:cNvPr id="4099" name="Rectangle 3"/>
          <p:cNvSpPr>
            <a:spLocks noGrp="1" noChangeArrowheads="1"/>
          </p:cNvSpPr>
          <p:nvPr>
            <p:ph type="body" idx="1"/>
          </p:nvPr>
        </p:nvSpPr>
        <p:spPr>
          <a:xfrm>
            <a:off x="228600" y="1828800"/>
            <a:ext cx="8686800" cy="3505200"/>
          </a:xfrm>
        </p:spPr>
        <p:txBody>
          <a:bodyPr/>
          <a:lstStyle/>
          <a:p>
            <a:pPr eaLnBrk="1" hangingPunct="1">
              <a:lnSpc>
                <a:spcPct val="90000"/>
              </a:lnSpc>
            </a:pPr>
            <a:r>
              <a:rPr lang="en-US" dirty="0" smtClean="0"/>
              <a:t>Kings who will honor &amp; glorify God</a:t>
            </a:r>
          </a:p>
          <a:p>
            <a:pPr eaLnBrk="1" hangingPunct="1">
              <a:lnSpc>
                <a:spcPct val="90000"/>
              </a:lnSpc>
            </a:pPr>
            <a:r>
              <a:rPr lang="en-US" dirty="0" smtClean="0"/>
              <a:t>Kings who will uphold His justice &amp; mercy</a:t>
            </a:r>
          </a:p>
          <a:p>
            <a:pPr eaLnBrk="1" hangingPunct="1">
              <a:lnSpc>
                <a:spcPct val="90000"/>
              </a:lnSpc>
            </a:pPr>
            <a:r>
              <a:rPr lang="en-US" dirty="0" smtClean="0"/>
              <a:t>Kings who will remember they are servants</a:t>
            </a:r>
          </a:p>
          <a:p>
            <a:pPr eaLnBrk="1" hangingPunct="1">
              <a:lnSpc>
                <a:spcPct val="90000"/>
              </a:lnSpc>
            </a:pPr>
            <a:r>
              <a:rPr lang="en-US" dirty="0" smtClean="0"/>
              <a:t>Kings who appreciate their loving Father who redeemed us from the dominion of darkness and elevated us into the kingdom of His Son</a:t>
            </a:r>
          </a:p>
        </p:txBody>
      </p:sp>
      <p:sp>
        <p:nvSpPr>
          <p:cNvPr id="4100" name="Text Box 5"/>
          <p:cNvSpPr txBox="1">
            <a:spLocks noChangeArrowheads="1"/>
          </p:cNvSpPr>
          <p:nvPr/>
        </p:nvSpPr>
        <p:spPr bwMode="auto">
          <a:xfrm>
            <a:off x="228600" y="5029200"/>
            <a:ext cx="8610600" cy="1477328"/>
          </a:xfrm>
          <a:prstGeom prst="rect">
            <a:avLst/>
          </a:prstGeom>
          <a:noFill/>
          <a:ln w="9525">
            <a:noFill/>
            <a:miter lim="800000"/>
            <a:headEnd/>
            <a:tailEnd/>
          </a:ln>
        </p:spPr>
        <p:txBody>
          <a:bodyPr wrap="square">
            <a:spAutoFit/>
          </a:bodyPr>
          <a:lstStyle/>
          <a:p>
            <a:pPr algn="ctr">
              <a:spcBef>
                <a:spcPct val="50000"/>
              </a:spcBef>
            </a:pPr>
            <a:r>
              <a:rPr lang="en-US" sz="3000" b="1" dirty="0" smtClean="0">
                <a:solidFill>
                  <a:srgbClr val="00B050"/>
                </a:solidFill>
                <a:latin typeface="Comic Sans MS" pitchFamily="66" charset="0"/>
              </a:rPr>
              <a:t>Let’s go home more committed than ever to work in our ecclesias and families to help train the kings &amp; priests of the age to come</a:t>
            </a:r>
            <a:endParaRPr lang="en-US" sz="3000" b="1" dirty="0">
              <a:solidFill>
                <a:srgbClr val="00B050"/>
              </a:solidFill>
              <a:latin typeface="Comic Sans MS" pitchFamily="66" charset="0"/>
            </a:endParaRPr>
          </a:p>
        </p:txBody>
      </p:sp>
      <p:pic>
        <p:nvPicPr>
          <p:cNvPr id="235522" name="Picture 2" descr="https://encrypted-tbn1.gstatic.com/images?q=tbn:ANd9GcTOzGzZ2uDkXWo0sDzGVFwSd5hCTPvtxM-HbJhPcyqX8_j0U0gq"/>
          <p:cNvPicPr>
            <a:picLocks noChangeAspect="1" noChangeArrowheads="1"/>
          </p:cNvPicPr>
          <p:nvPr/>
        </p:nvPicPr>
        <p:blipFill>
          <a:blip r:embed="rId3" cstate="print"/>
          <a:srcRect/>
          <a:stretch>
            <a:fillRect/>
          </a:stretch>
        </p:blipFill>
        <p:spPr bwMode="auto">
          <a:xfrm>
            <a:off x="6096000" y="228600"/>
            <a:ext cx="2857500" cy="16002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228600" y="0"/>
            <a:ext cx="6629400" cy="1143000"/>
          </a:xfrm>
        </p:spPr>
        <p:txBody>
          <a:bodyPr/>
          <a:lstStyle/>
          <a:p>
            <a:pPr eaLnBrk="1" hangingPunct="1"/>
            <a:r>
              <a:rPr lang="en-US" sz="4000" b="1" dirty="0" smtClean="0">
                <a:solidFill>
                  <a:srgbClr val="FF0000"/>
                </a:solidFill>
                <a:latin typeface="Comic Sans MS" pitchFamily="66" charset="0"/>
              </a:rPr>
              <a:t>Solomon was the Author</a:t>
            </a:r>
          </a:p>
        </p:txBody>
      </p:sp>
      <p:sp>
        <p:nvSpPr>
          <p:cNvPr id="4099" name="Rectangle 3"/>
          <p:cNvSpPr>
            <a:spLocks noGrp="1" noChangeArrowheads="1"/>
          </p:cNvSpPr>
          <p:nvPr>
            <p:ph type="body" idx="1"/>
          </p:nvPr>
        </p:nvSpPr>
        <p:spPr>
          <a:xfrm>
            <a:off x="533400" y="990600"/>
            <a:ext cx="8305800" cy="4724400"/>
          </a:xfrm>
        </p:spPr>
        <p:txBody>
          <a:bodyPr>
            <a:normAutofit fontScale="92500" lnSpcReduction="10000"/>
          </a:bodyPr>
          <a:lstStyle/>
          <a:p>
            <a:pPr eaLnBrk="1" hangingPunct="1">
              <a:lnSpc>
                <a:spcPct val="90000"/>
              </a:lnSpc>
              <a:spcBef>
                <a:spcPts val="1200"/>
              </a:spcBef>
            </a:pPr>
            <a:r>
              <a:rPr lang="en-US" dirty="0" smtClean="0"/>
              <a:t>Son of David, King </a:t>
            </a:r>
            <a:r>
              <a:rPr lang="en-US" b="1" dirty="0" smtClean="0">
                <a:solidFill>
                  <a:srgbClr val="0000CC"/>
                </a:solidFill>
              </a:rPr>
              <a:t>over Israel in                          Jerusalem</a:t>
            </a:r>
            <a:r>
              <a:rPr lang="en-US" dirty="0" smtClean="0">
                <a:solidFill>
                  <a:srgbClr val="0000CC"/>
                </a:solidFill>
              </a:rPr>
              <a:t> </a:t>
            </a:r>
            <a:r>
              <a:rPr lang="en-US" dirty="0" smtClean="0"/>
              <a:t>(1:1, 12) – before split</a:t>
            </a:r>
          </a:p>
          <a:p>
            <a:pPr eaLnBrk="1" hangingPunct="1">
              <a:lnSpc>
                <a:spcPct val="90000"/>
              </a:lnSpc>
              <a:spcBef>
                <a:spcPts val="1200"/>
              </a:spcBef>
            </a:pPr>
            <a:r>
              <a:rPr lang="en-US" dirty="0" smtClean="0"/>
              <a:t>Building projects (2:1-11) [2 </a:t>
            </a:r>
            <a:r>
              <a:rPr lang="en-US" dirty="0" err="1" smtClean="0"/>
              <a:t>Chr</a:t>
            </a:r>
            <a:r>
              <a:rPr lang="en-US" dirty="0" smtClean="0"/>
              <a:t> 9:27] </a:t>
            </a:r>
          </a:p>
          <a:p>
            <a:pPr eaLnBrk="1" hangingPunct="1">
              <a:lnSpc>
                <a:spcPct val="90000"/>
              </a:lnSpc>
              <a:spcBef>
                <a:spcPts val="1200"/>
              </a:spcBef>
            </a:pPr>
            <a:r>
              <a:rPr lang="en-US" dirty="0" smtClean="0"/>
              <a:t>Gained more wisdom than before                            him in Jerusalem (1:16) [1 Kings 4:29-34]</a:t>
            </a:r>
          </a:p>
          <a:p>
            <a:pPr eaLnBrk="1" hangingPunct="1">
              <a:lnSpc>
                <a:spcPct val="90000"/>
              </a:lnSpc>
              <a:spcBef>
                <a:spcPts val="1200"/>
              </a:spcBef>
            </a:pPr>
            <a:r>
              <a:rPr lang="en-US" dirty="0" smtClean="0"/>
              <a:t>1000 wives (7:27) [1 Kgs 11:3]</a:t>
            </a:r>
          </a:p>
          <a:p>
            <a:pPr eaLnBrk="1" hangingPunct="1">
              <a:lnSpc>
                <a:spcPct val="90000"/>
              </a:lnSpc>
              <a:spcBef>
                <a:spcPts val="1200"/>
              </a:spcBef>
            </a:pPr>
            <a:r>
              <a:rPr lang="en-US" dirty="0" smtClean="0"/>
              <a:t>Set in order many proverbs (12:9)  [1Kgs 4:32]</a:t>
            </a:r>
          </a:p>
          <a:p>
            <a:pPr>
              <a:lnSpc>
                <a:spcPct val="90000"/>
              </a:lnSpc>
              <a:spcBef>
                <a:spcPts val="1200"/>
              </a:spcBef>
            </a:pPr>
            <a:r>
              <a:rPr lang="en-US" dirty="0" smtClean="0"/>
              <a:t>Preacher quotes from Solomon’s                                  prayer at the dedication of the                              Temple (7:20 and 1 Kings 8:46).</a:t>
            </a:r>
          </a:p>
          <a:p>
            <a:pPr eaLnBrk="1" hangingPunct="1">
              <a:lnSpc>
                <a:spcPct val="90000"/>
              </a:lnSpc>
            </a:pPr>
            <a:endParaRPr lang="en-US" dirty="0" smtClean="0"/>
          </a:p>
        </p:txBody>
      </p:sp>
      <p:sp>
        <p:nvSpPr>
          <p:cNvPr id="4100" name="Text Box 5"/>
          <p:cNvSpPr txBox="1">
            <a:spLocks noChangeArrowheads="1"/>
          </p:cNvSpPr>
          <p:nvPr/>
        </p:nvSpPr>
        <p:spPr bwMode="auto">
          <a:xfrm>
            <a:off x="1447800" y="5534561"/>
            <a:ext cx="4495800" cy="1323439"/>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No other King of Israel qualifies</a:t>
            </a:r>
            <a:endParaRPr lang="en-US" sz="4000" b="1" dirty="0">
              <a:solidFill>
                <a:srgbClr val="00B050"/>
              </a:solidFill>
              <a:latin typeface="Comic Sans MS" pitchFamily="66" charset="0"/>
            </a:endParaRPr>
          </a:p>
        </p:txBody>
      </p:sp>
      <p:pic>
        <p:nvPicPr>
          <p:cNvPr id="70658" name="Picture 2" descr="https://encrypted-tbn1.gstatic.com/images?q=tbn:ANd9GcRkH6F6sS9CR3SteJiVb1y6zOunr08h8nETi8s6wEI-K4lmHGPY7A"/>
          <p:cNvPicPr>
            <a:picLocks noChangeAspect="1" noChangeArrowheads="1"/>
          </p:cNvPicPr>
          <p:nvPr/>
        </p:nvPicPr>
        <p:blipFill>
          <a:blip r:embed="rId3" cstate="print"/>
          <a:srcRect/>
          <a:stretch>
            <a:fillRect/>
          </a:stretch>
        </p:blipFill>
        <p:spPr bwMode="auto">
          <a:xfrm>
            <a:off x="6934200" y="152400"/>
            <a:ext cx="2038350" cy="2286000"/>
          </a:xfrm>
          <a:prstGeom prst="rect">
            <a:avLst/>
          </a:prstGeom>
          <a:noFill/>
        </p:spPr>
      </p:pic>
      <p:pic>
        <p:nvPicPr>
          <p:cNvPr id="70660" name="Picture 4" descr="https://encrypted-tbn0.gstatic.com/images?q=tbn:ANd9GcQ55taQPD6eV_5KCPFtiJ3FHUH8N_DOXS-YHE0J0HqjjqGQdRJB2g"/>
          <p:cNvPicPr>
            <a:picLocks noChangeAspect="1" noChangeArrowheads="1"/>
          </p:cNvPicPr>
          <p:nvPr/>
        </p:nvPicPr>
        <p:blipFill>
          <a:blip r:embed="rId4" cstate="print"/>
          <a:srcRect/>
          <a:stretch>
            <a:fillRect/>
          </a:stretch>
        </p:blipFill>
        <p:spPr bwMode="auto">
          <a:xfrm>
            <a:off x="6705600" y="4343400"/>
            <a:ext cx="1981200" cy="2314575"/>
          </a:xfrm>
          <a:prstGeom prst="rect">
            <a:avLst/>
          </a:prstGeom>
          <a:noFill/>
        </p:spPr>
      </p:pic>
    </p:spTree>
    <p:extLst>
      <p:ext uri="{BB962C8B-B14F-4D97-AF65-F5344CB8AC3E}">
        <p14:creationId xmlns:p14="http://schemas.microsoft.com/office/powerpoint/2010/main" val="404367524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ttp://www.moroni10.com/Mormon/Bible_References/Council_in_Heaven.jpg"/>
          <p:cNvPicPr>
            <a:picLocks noChangeAspect="1" noChangeArrowheads="1"/>
          </p:cNvPicPr>
          <p:nvPr/>
        </p:nvPicPr>
        <p:blipFill>
          <a:blip r:embed="rId2" cstate="print"/>
          <a:srcRect t="7668" b="23323"/>
          <a:stretch>
            <a:fillRect/>
          </a:stretch>
        </p:blipFill>
        <p:spPr bwMode="auto">
          <a:xfrm>
            <a:off x="0" y="0"/>
            <a:ext cx="9144000" cy="7251492"/>
          </a:xfrm>
          <a:prstGeom prst="rect">
            <a:avLst/>
          </a:prstGeom>
          <a:noFill/>
        </p:spPr>
      </p:pic>
      <p:sp>
        <p:nvSpPr>
          <p:cNvPr id="5" name="Rectangle 4"/>
          <p:cNvSpPr/>
          <p:nvPr/>
        </p:nvSpPr>
        <p:spPr>
          <a:xfrm>
            <a:off x="152400" y="381000"/>
            <a:ext cx="3505200" cy="1323439"/>
          </a:xfrm>
          <a:prstGeom prst="rect">
            <a:avLst/>
          </a:prstGeom>
        </p:spPr>
        <p:txBody>
          <a:bodyPr wrap="square">
            <a:spAutoFit/>
          </a:bodyPr>
          <a:lstStyle/>
          <a:p>
            <a:pPr algn="ctr"/>
            <a:r>
              <a:rPr lang="en-US" sz="2000" b="1" dirty="0" smtClean="0">
                <a:solidFill>
                  <a:srgbClr val="0000CC"/>
                </a:solidFill>
                <a:latin typeface="Comic Sans MS" pitchFamily="66" charset="0"/>
              </a:rPr>
              <a:t>And have made us kings and priests to our God;  and we shall reign on the earth.“ (Rev 5:10)</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ctrTitle"/>
          </p:nvPr>
        </p:nvSpPr>
        <p:spPr>
          <a:xfrm>
            <a:off x="4495799" y="3657600"/>
            <a:ext cx="4168532" cy="2819400"/>
          </a:xfrm>
        </p:spPr>
        <p:txBody>
          <a:bodyPr>
            <a:noAutofit/>
          </a:bodyPr>
          <a:lstStyle/>
          <a:p>
            <a:pPr eaLnBrk="1" hangingPunct="1"/>
            <a:r>
              <a:rPr lang="en-US" b="1" dirty="0" smtClean="0">
                <a:solidFill>
                  <a:srgbClr val="00B050"/>
                </a:solidFill>
                <a:latin typeface="Comic Sans MS" pitchFamily="66" charset="0"/>
              </a:rPr>
              <a:t>Let’s go home </a:t>
            </a:r>
            <a:r>
              <a:rPr lang="en-US" b="1" dirty="0">
                <a:solidFill>
                  <a:srgbClr val="00B050"/>
                </a:solidFill>
                <a:latin typeface="Comic Sans MS" pitchFamily="66" charset="0"/>
              </a:rPr>
              <a:t>&amp;</a:t>
            </a:r>
            <a:r>
              <a:rPr lang="en-US" b="1" dirty="0" smtClean="0">
                <a:solidFill>
                  <a:srgbClr val="00B050"/>
                </a:solidFill>
                <a:latin typeface="Comic Sans MS" pitchFamily="66" charset="0"/>
              </a:rPr>
              <a:t> practice </a:t>
            </a:r>
            <a:r>
              <a:rPr lang="en-US" b="1" smtClean="0">
                <a:solidFill>
                  <a:srgbClr val="00B050"/>
                </a:solidFill>
                <a:latin typeface="Comic Sans MS" pitchFamily="66" charset="0"/>
              </a:rPr>
              <a:t>living in God’s family now!</a:t>
            </a:r>
            <a:endParaRPr lang="en-US" b="1" dirty="0" smtClean="0">
              <a:solidFill>
                <a:srgbClr val="00B050"/>
              </a:solidFill>
              <a:latin typeface="Comic Sans MS" pitchFamily="66" charset="0"/>
            </a:endParaRPr>
          </a:p>
        </p:txBody>
      </p:sp>
      <p:sp>
        <p:nvSpPr>
          <p:cNvPr id="2052" name="Rectangle 3"/>
          <p:cNvSpPr>
            <a:spLocks noGrp="1" noChangeArrowheads="1"/>
          </p:cNvSpPr>
          <p:nvPr>
            <p:ph type="subTitle" idx="1"/>
          </p:nvPr>
        </p:nvSpPr>
        <p:spPr>
          <a:xfrm>
            <a:off x="137708" y="228600"/>
            <a:ext cx="4205692" cy="2421938"/>
          </a:xfrm>
        </p:spPr>
        <p:txBody>
          <a:bodyPr>
            <a:noAutofit/>
          </a:bodyPr>
          <a:lstStyle/>
          <a:p>
            <a:pPr eaLnBrk="1" hangingPunct="1"/>
            <a:r>
              <a:rPr lang="en-US" sz="5400" b="1" dirty="0" smtClean="0">
                <a:solidFill>
                  <a:srgbClr val="FF0000"/>
                </a:solidFill>
                <a:latin typeface="Comic Sans MS" pitchFamily="66" charset="0"/>
              </a:rPr>
              <a:t>We hope to be kings for our God</a:t>
            </a:r>
          </a:p>
        </p:txBody>
      </p:sp>
      <p:pic>
        <p:nvPicPr>
          <p:cNvPr id="1030" name="Picture 6" descr="http://raykliu.files.wordpress.com/2012/01/heavenly-throne-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95798" y="228600"/>
            <a:ext cx="4423933" cy="285960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335.photobucket.com/albums/m458/benmvp/BenMVP/fruit-of-the-spirit-tree.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088201"/>
            <a:ext cx="3619340" cy="3659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03154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981200" y="76200"/>
            <a:ext cx="4648200" cy="1066800"/>
          </a:xfrm>
        </p:spPr>
        <p:txBody>
          <a:bodyPr>
            <a:normAutofit fontScale="90000"/>
          </a:bodyPr>
          <a:lstStyle/>
          <a:p>
            <a:pPr eaLnBrk="1" hangingPunct="1"/>
            <a:r>
              <a:rPr lang="en-US" sz="4000" b="1" dirty="0" smtClean="0">
                <a:solidFill>
                  <a:srgbClr val="FF0000"/>
                </a:solidFill>
              </a:rPr>
              <a:t>Life Issues that bothered Solomon?</a:t>
            </a:r>
          </a:p>
        </p:txBody>
      </p:sp>
      <p:sp>
        <p:nvSpPr>
          <p:cNvPr id="4099" name="Rectangle 3"/>
          <p:cNvSpPr>
            <a:spLocks noGrp="1" noChangeArrowheads="1"/>
          </p:cNvSpPr>
          <p:nvPr>
            <p:ph type="body" idx="1"/>
          </p:nvPr>
        </p:nvSpPr>
        <p:spPr>
          <a:xfrm>
            <a:off x="304800" y="1219200"/>
            <a:ext cx="8458200" cy="3886200"/>
          </a:xfrm>
        </p:spPr>
        <p:txBody>
          <a:bodyPr>
            <a:normAutofit fontScale="70000" lnSpcReduction="20000"/>
          </a:bodyPr>
          <a:lstStyle/>
          <a:p>
            <a:pPr eaLnBrk="1" hangingPunct="1">
              <a:lnSpc>
                <a:spcPct val="90000"/>
              </a:lnSpc>
            </a:pPr>
            <a:r>
              <a:rPr lang="en-US" b="1" dirty="0" smtClean="0">
                <a:solidFill>
                  <a:srgbClr val="0000CC"/>
                </a:solidFill>
              </a:rPr>
              <a:t>What do you get from all your hard work?</a:t>
            </a:r>
          </a:p>
          <a:p>
            <a:pPr eaLnBrk="1" hangingPunct="1">
              <a:lnSpc>
                <a:spcPct val="90000"/>
              </a:lnSpc>
            </a:pPr>
            <a:r>
              <a:rPr lang="en-US" b="1" dirty="0" smtClean="0">
                <a:solidFill>
                  <a:srgbClr val="0000CC"/>
                </a:solidFill>
              </a:rPr>
              <a:t>Nothing new, nothing accomplished… </a:t>
            </a:r>
            <a:r>
              <a:rPr lang="en-US" dirty="0" smtClean="0"/>
              <a:t>just   </a:t>
            </a:r>
            <a:r>
              <a:rPr lang="en-US" b="1" dirty="0" smtClean="0">
                <a:solidFill>
                  <a:srgbClr val="0000CC"/>
                </a:solidFill>
              </a:rPr>
              <a:t>                                              </a:t>
            </a:r>
            <a:r>
              <a:rPr lang="en-US" dirty="0" smtClean="0"/>
              <a:t>repeating cycles</a:t>
            </a:r>
          </a:p>
          <a:p>
            <a:pPr eaLnBrk="1" hangingPunct="1">
              <a:lnSpc>
                <a:spcPct val="90000"/>
              </a:lnSpc>
            </a:pPr>
            <a:r>
              <a:rPr lang="en-US" b="1" dirty="0" smtClean="0">
                <a:solidFill>
                  <a:srgbClr val="0000CC"/>
                </a:solidFill>
              </a:rPr>
              <a:t>Life seems unfair:  </a:t>
            </a:r>
          </a:p>
          <a:p>
            <a:pPr lvl="1">
              <a:lnSpc>
                <a:spcPct val="90000"/>
              </a:lnSpc>
            </a:pPr>
            <a:r>
              <a:rPr lang="en-US" dirty="0" smtClean="0"/>
              <a:t>some righteous suffer what wicked people should get</a:t>
            </a:r>
          </a:p>
          <a:p>
            <a:pPr lvl="1">
              <a:lnSpc>
                <a:spcPct val="90000"/>
              </a:lnSpc>
            </a:pPr>
            <a:r>
              <a:rPr lang="en-US" dirty="0" smtClean="0"/>
              <a:t>Government &amp; society are full of unfair situations</a:t>
            </a:r>
          </a:p>
          <a:p>
            <a:pPr lvl="1">
              <a:lnSpc>
                <a:spcPct val="90000"/>
              </a:lnSpc>
            </a:pPr>
            <a:r>
              <a:rPr lang="en-US" dirty="0" smtClean="0"/>
              <a:t>Everyone dies: death eliminates the profit of wisdom</a:t>
            </a:r>
          </a:p>
          <a:p>
            <a:pPr lvl="1">
              <a:lnSpc>
                <a:spcPct val="90000"/>
              </a:lnSpc>
            </a:pPr>
            <a:r>
              <a:rPr lang="en-US" dirty="0" smtClean="0"/>
              <a:t>There may not be justice now</a:t>
            </a:r>
          </a:p>
          <a:p>
            <a:pPr>
              <a:lnSpc>
                <a:spcPct val="90000"/>
              </a:lnSpc>
            </a:pPr>
            <a:r>
              <a:rPr lang="en-US" b="1" dirty="0" smtClean="0">
                <a:solidFill>
                  <a:srgbClr val="0000CC"/>
                </a:solidFill>
              </a:rPr>
              <a:t>Punishment isn’t executed right away </a:t>
            </a:r>
            <a:r>
              <a:rPr lang="en-US" dirty="0" smtClean="0"/>
              <a:t>so some 			       think they can get away with evil</a:t>
            </a:r>
          </a:p>
          <a:p>
            <a:pPr>
              <a:lnSpc>
                <a:spcPct val="90000"/>
              </a:lnSpc>
            </a:pPr>
            <a:r>
              <a:rPr lang="en-US" b="1" dirty="0" smtClean="0">
                <a:solidFill>
                  <a:srgbClr val="0000CC"/>
                </a:solidFill>
              </a:rPr>
              <a:t>Some </a:t>
            </a:r>
            <a:r>
              <a:rPr lang="en-US" b="1" dirty="0">
                <a:solidFill>
                  <a:srgbClr val="0000CC"/>
                </a:solidFill>
              </a:rPr>
              <a:t>people </a:t>
            </a:r>
            <a:r>
              <a:rPr lang="en-US" b="1" dirty="0" smtClean="0">
                <a:solidFill>
                  <a:srgbClr val="0000CC"/>
                </a:solidFill>
              </a:rPr>
              <a:t>are workaholics </a:t>
            </a:r>
            <a:r>
              <a:rPr lang="en-US" dirty="0" smtClean="0"/>
              <a:t>&amp; don’t take the time to enjoy God’s gifts.  Others are not allowed to enjoy them</a:t>
            </a:r>
          </a:p>
          <a:p>
            <a:pPr eaLnBrk="1" hangingPunct="1">
              <a:lnSpc>
                <a:spcPct val="90000"/>
              </a:lnSpc>
            </a:pPr>
            <a:r>
              <a:rPr lang="en-US" b="1" dirty="0" smtClean="0">
                <a:solidFill>
                  <a:srgbClr val="0000CC"/>
                </a:solidFill>
              </a:rPr>
              <a:t>So many people are not content </a:t>
            </a:r>
            <a:r>
              <a:rPr lang="en-US" dirty="0" smtClean="0"/>
              <a:t>with what God gives them</a:t>
            </a:r>
          </a:p>
          <a:p>
            <a:pPr eaLnBrk="1" hangingPunct="1">
              <a:lnSpc>
                <a:spcPct val="90000"/>
              </a:lnSpc>
            </a:pPr>
            <a:endParaRPr lang="en-US" dirty="0" smtClean="0"/>
          </a:p>
        </p:txBody>
      </p:sp>
      <p:sp>
        <p:nvSpPr>
          <p:cNvPr id="4100" name="Text Box 5"/>
          <p:cNvSpPr txBox="1">
            <a:spLocks noChangeArrowheads="1"/>
          </p:cNvSpPr>
          <p:nvPr/>
        </p:nvSpPr>
        <p:spPr bwMode="auto">
          <a:xfrm>
            <a:off x="2895600" y="4953000"/>
            <a:ext cx="32766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He tried to analyze life &amp; figure it out</a:t>
            </a:r>
            <a:endParaRPr lang="en-US" sz="3600" b="1" dirty="0">
              <a:solidFill>
                <a:srgbClr val="00B050"/>
              </a:solidFill>
              <a:latin typeface="Comic Sans MS" pitchFamily="66" charset="0"/>
            </a:endParaRPr>
          </a:p>
        </p:txBody>
      </p:sp>
      <p:pic>
        <p:nvPicPr>
          <p:cNvPr id="66562" name="Picture 2" descr="https://encrypted-tbn0.gstatic.com/images?q=tbn:ANd9GcQd9pN8fo479TtbB7U5Lbf7Stb5VMObtr7-VIaY4AK4Kv-G_lPu"/>
          <p:cNvPicPr>
            <a:picLocks noChangeAspect="1" noChangeArrowheads="1"/>
          </p:cNvPicPr>
          <p:nvPr/>
        </p:nvPicPr>
        <p:blipFill>
          <a:blip r:embed="rId3" cstate="print"/>
          <a:srcRect/>
          <a:stretch>
            <a:fillRect/>
          </a:stretch>
        </p:blipFill>
        <p:spPr bwMode="auto">
          <a:xfrm>
            <a:off x="6858000" y="2286000"/>
            <a:ext cx="2070294" cy="1564758"/>
          </a:xfrm>
          <a:prstGeom prst="rect">
            <a:avLst/>
          </a:prstGeom>
          <a:noFill/>
        </p:spPr>
      </p:pic>
      <p:pic>
        <p:nvPicPr>
          <p:cNvPr id="66564" name="Picture 4" descr="https://encrypted-tbn3.gstatic.com/images?q=tbn:ANd9GcS7wiCtDDB3pkpDZfb_4VQG9nG0U52zyYxGBlERRY4A1CDDI_cQ6A"/>
          <p:cNvPicPr>
            <a:picLocks noChangeAspect="1" noChangeArrowheads="1"/>
          </p:cNvPicPr>
          <p:nvPr/>
        </p:nvPicPr>
        <p:blipFill>
          <a:blip r:embed="rId4" cstate="print"/>
          <a:srcRect/>
          <a:stretch>
            <a:fillRect/>
          </a:stretch>
        </p:blipFill>
        <p:spPr bwMode="auto">
          <a:xfrm>
            <a:off x="6374484" y="76200"/>
            <a:ext cx="2655215" cy="1981200"/>
          </a:xfrm>
          <a:prstGeom prst="rect">
            <a:avLst/>
          </a:prstGeom>
          <a:noFill/>
        </p:spPr>
      </p:pic>
      <p:pic>
        <p:nvPicPr>
          <p:cNvPr id="66568" name="Picture 8" descr="https://encrypted-tbn2.gstatic.com/images?q=tbn:ANd9GcQZmWLMDQrjcifq0Jq_mkbOcDQ9sipUE-Lg_ybOPl97I2fRICn_DA"/>
          <p:cNvPicPr>
            <a:picLocks noChangeAspect="1" noChangeArrowheads="1"/>
          </p:cNvPicPr>
          <p:nvPr/>
        </p:nvPicPr>
        <p:blipFill>
          <a:blip r:embed="rId5" cstate="print"/>
          <a:srcRect b="14976"/>
          <a:stretch>
            <a:fillRect/>
          </a:stretch>
        </p:blipFill>
        <p:spPr bwMode="auto">
          <a:xfrm>
            <a:off x="609600" y="5029200"/>
            <a:ext cx="1860715" cy="1676400"/>
          </a:xfrm>
          <a:prstGeom prst="rect">
            <a:avLst/>
          </a:prstGeom>
          <a:noFill/>
        </p:spPr>
      </p:pic>
      <p:sp>
        <p:nvSpPr>
          <p:cNvPr id="53252" name="AutoShape 4"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4" name="AutoShape 6"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6" name="AutoShape 8"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3258" name="AutoShape 10" descr="data:image/jpeg;base64,/9j/4AAQSkZJRgABAQAAAQABAAD/2wBDAAkGBwgHBgkIBwgKCgkLDRYPDQwMDRsUFRAWIB0iIiAdHx8kKDQsJCYxJx8fLT0tMTU3Ojo6Iys/RD84QzQ5Ojf/2wBDAQoKCg0MDRoPDxo3JR8lNzc3Nzc3Nzc3Nzc3Nzc3Nzc3Nzc3Nzc3Nzc3Nzc3Nzc3Nzc3Nzc3Nzc3Nzc3Nzc3Nzf/wAARCADCAQMDASIAAhEBAxEB/8QAHAAAAQUBAQEAAAAAAAAAAAAABAABAgMFBgcI/8QAOxAAAQQBAwMDAgMFBgYDAAAAAQACAxEEEiExBUFREyJhBnEUMoEjQpGhsQcVM1LB0RYkYnLw8TRD4f/EABoBAAMBAQEBAAAAAAAAAAAAAAACAwEEBQb/xAAmEQACAgICAgICAgMAAAAAAAAAAQIRAyESMQQyIkETYSNRM0Jx/9oADAMBAAIRAxEAPwDyPH1DEZvQICFyadGTe7T/ABRcG+Ezbsg8ke00O/KUAYccqR/RM1O/tS0ddCa1tWXfp5UpNgR/DbkKF1YI/mp6riok3f6IMRUn+6YcpybWmCA3VrnhzWt7C1UEgsNQ7hSlCzU7gkDmkhbjsCT8LSwIWsZ6jyQG7k1fuPH/AJ8JZSpDKNstbG3Hi/PUp7UTpHi/K0czFiibHPi1p2cKCjitiysMx2HvY4nVW5vvv91Z095p+HILNXH5+y5JSbZ1RVFPWpInRwy2A57bAB3Q0mS7PLTTWhnzys7NJOS9ryaYS2vCN6XK1jg0saRd+6lTglEm5uxZU75JGRODbYKscqX4Z7gHVtf8V6b9M4fTJo2/icbDydQHsfGLA/UKr6s+nvp3U38KPwGS5pLQCdLv0Ox/QhT5q6QWzzCZp9V1iu5pRjdcwLtweQPCJ6ljvxpjHJpJ/wAzTYcPhDhrmgDa3D+AVb0H2FYuP+OBx5jW3sdfCxsmCTHnfDKKc00VqY5dEHPYLNild1+Js0EOawVY0P27+VsJVKvpmThasw2lpDiXaXbUK2USddbgUK2CRNGh/NNuOyuc4q3rhIAEkfwSAo77JCzZpaYICyd0ySfZABOODoNfoq5+d1ZE4BgB78hRn9x2AG18pF2VfqUWa+FMX6J45VamP8Ij5TkitJJJAGvj/wDxIz8UhcraOu9rRxmD+7GODhYG4WbmEUAlXZoOAok2pBNtRu77LTRgrGC7ABJPblVhWseQNjX2QxkUp6SdyrsaEyfa6A8lDdKxUrdF2FhmdwLixjO5e8NtF9bwmRuE+KyEY5DR+zk1b1vtdhWRY0bWMklfYDqkY3Y15UTG1jHPicXe423/AKflR57sv+PVGXAPcB5O63cMMh9ESFul4JcCQCC7YbfYfzWWYgycuA0tc0loXQ4kMGU2eJ9etGRpsctoCh+oWZZaNxxKJIjgZQkjFtvcXyPCbqzQccZEBqzQN1SJ9Qwj8PlOLmDYOqy37rH6nK6GUwNcRHdmjsT5UMacpIpLSAWSPeWskeS0GwOwtWwz+hO1z2h9drTYjAJG2RfKOycJgjD9YIvYeF0ykrpkYptHSY/1NBgxwT/g3GF7OKFhw8FLq3X8b6g6Y8VLFkRW5rXuDgdt1dg9Nhzvp/pkM37J3vdHKW2NRJ2P8FDqPRI+mdLy8ucRGV904bkn/RcvwTr7Hps5Vs2uAtkHvANEjYhVNJNuPCeMB0DmucdQILb8KVhwaA0bDYAfzKvoEQdbgCTR4DfCL1+tBLAXe0x2BX7wF/6IZxcCao/KmwgaP8zgbWGvoxwNRJ4A7rS6b0h+bkujBeYwDUjWbEdjvWyqw8QvJc5mvw3t+q14vxkbYxFO6MG9Gg0BW9Kk8laRGGO9s56aJ8UhY9rmuHYilW4EHcgrZ6i+TKj1ZPvkDaZJwa8HyFjkAbDdUhLkhJx4sipNbZ5pRUmc/CYVdlrGuGyjMAHbImH8vI/VCym3uOw+wSJ2y01USHdTq43EUKSt+kvqmv2NCgVOYAR+3hMQB0kkloGzE8jBjHI0/ZAZPHxaMiJOFHzsEDObb8gpUaUgpKKkOAtBDhWHYXt8bKDeVJ33WFF0VnlaPS3U0ECy14Kz2tL3Bo5KLgZLjSagWg8Vaye1RkNSs6Cds7nsk9XXLGNTgG0AEFk3HrLnEOl9w08H4Vf45/paGPc1rhRF3/6QcjnHbUHV3J4XPGL+zpckKUh0gDew3W7j43rsdLFMfVY82A42zxQ8Ln4I3CWyWuB5orpMTGknqWB2iUMa6mirFV/UFGXSMxk/VDhozI6eP/tH+oXO9YY1mSfTcHN2NhdG+SSKm5LLFmyCP6LmeoyB85DBslwe1m5fUpjfRbSNkfK9rWtsjyg2tvQO97otriw8BwB4KvIlFnQ9IndjY7YRC6YEAFxyNQZ32be26o+pepulhZih5NmyLtF9JdkdTGiPFhgYBTp/TDa/Tuud6vCYOqSMDi8A7E7KMYpzt9jt0qRXruJuobt7/CWouGlopv8AVF6mOazVESHN/UfKENnjYDhOHRYA0Aajtf5QpNjFmUA6CDXxSqBAqz96CvcS3FkcxuzW7fqsG+iWNqZCHt1UC3dvblFtmaDKJWFznt9jmmqJ7rO6dliMFsrA8EaXMdtqH37HwUW6eFhqD1HNNECQDU0j7bH+SWcdhFqiGS0CFliz2rhYcukSP5u9lpZmUGlxAaHHsFlggut+470rYotLZHM03oipsNFQKugaXvAAJ+yqyUVbC2EFgJaBtxugpRR7LQkZpjbTr1GgDsUFMG6/hTj2WydFPgK6U/sGb72q5WaHloc11fvNOxUn/wCEAPKoc5UkmSWga8DmtxYraD7bKAyy3WdIIHgomM/8qwAHjlAyu1O2SpbAiQABvadpUU4TATB+LVlt077DwmgDDI31dWixq01dd6vuoPILyW2G3sCbNJaKKVESd7CKjtzQShETj7tIWSWgg9lhNJmnlLVvaeMDW2t7O6QoHYsLRGZHi9xpbdE/P2RMQLPcHOBryU75PUlc7sdgfsk3Y7biuFzybZ34saStlvplx32JHNWsvqOO2FzNJPza2j7Y2E9+yq6tjFzPUbu6OiR8VulxzqVFc+JPG6Rh6C1nq13orR6X06fOJ9JjnGrArmkomteGWdi6yCt76fja3Na9hIaS6tJIoVzQXVJa0eQpbNPoGHlPg3iLWsv92jax/qHoOVJNJPBA+QMNyFu9BegMjvEEjSC2r5+atWY0uoyMoAFl2R9lzxg07KOaOS+mPpD+9mOdM50cQadLhyK7ram/sqxcjHL4eoyRZW59zQWHxtyP4ldV0v08eLIMbdLXyAANbtuRaMPVNGaIdtOsMvjfv/VCTTsVzs8H+oOg5307mHG6jFpcQTG9ptkg8grOGWQ0RmqIq64+F9DfUvRsb6g6NNh5DW6n36Mhq439ivnPJgkx55YJW1JG4tcDyCDR/mqxp9mqTC2uefdqJH3TmWXSPeb/AKJMiuGMjkmq7HZRryQksqhnSaRqfTq/6R/ssnIeJJnPAoE8IvPdTWj5QBXRjWrOfK90OB87o3GDGbNAeSL1URR8VwgQiI3Hazv8BNLoyGmFSftGgcAIOfY1siGn3dzaqyA1slu3/wCnykj2VybjYPe42Vkl+kOwtVnyNldLtE0KhzA6SSSYAp8unFYwO3PIQyZOFgDJwaNpwE5GwpBtDD7JJzp3q/sUywEMroTTT9lWVJmwKx9DR7LeQrMdhle1oHdUEmlo9NafTLiOVOTpHRijzlQYIwI21d7q0N9t1sq23pIPCuiF6mn9FyNnqRVKh+Ym/BpaLmh7mA7tLdJ/os1rq9g7FaLRqjjfqA9tHfc0pSdF8e9MxCx2LkGIj3MdX38Le6Q4iWQNFCOOrHm0J1TGL3RZTaOnZ5rt2Kv6W5osuqnus/K7sU1ONnh+Ti/FkaO7xTeD3sw2LHbUFKKRrADZIBA47Vx8qnBez0mNbZ1Y/j5VTb9R0TjQcDXwQRX+qDnNmSRkePMTwHxuoDf8w/3WH1LqRxupOlc/SBM8bbkb7LcmaZsNrg6tcYbv/mFH/ReadTyzmZ75WXofK53PysRp7F03N9bDx3nYPj1bDuvNv7TvpDLizX9b6fA+bGySHTMjZZifW5odj58rS6J9Ssa38O5zQ3SGsBG48L0Pp+WJI9vytA2+a3CS+O0Mj53YLxWf9x7fZQDdTw0ck0L2Xo/9o/0lmNy5OqdNxNWM5uudsQALDW7tPil55wbFg19+yVMunaMzqAotB53QbSAQedkVnn3tFIMrrh6nNP2Yh3VpLxJ77Dv4KsXQ+E/J5TMxaC2tvufKpnIc66oK2CZtaHncflcO6qnHurhIuysmnEpROQP+XYQUNW4RWRTcZrQB7jynIAaSSS0BJxymThAF8LA9rje4GwB3UG6b94JFdlAFTc8ubTiTQofCwe9DGMiMP2okgb77KJSKR5QKK+FY3YKsK6BnqPDa3Kx9DQTboeNj5HUwWfha+Mz0Y2g8rQwunwxNrS4na0WcXHdwx2/G64smdPR7Pj+HKK5PszmEPNbC+L7Kx0JYWyN4KvOJE0g/tB80pRSQ16biSPLtqUXL+jqWOuwV0ZDtQ7gmkfiHVjaQN2nwhntq2DceVdiyiIub2cOfBSy2horjIMABYWOFiqLSKtDwNMLmwHgfkNfm32RLKJtoAHlSexz461FrhenfhGHJwkJ5nj/mhrtHUs/ZPw2NcCDFodyd+yDyMxrZw9p9zX05pHHkoPD6k/IwR65/5jFkGolu+k8FVfUkJgmGTEwmOYWDd0e4XoLZ8/KLTpnR9R+oIekdFZLPEZjLKWxt1CgSNVry6PqAbkyiWLaQlzSOwJsrY6jnHN6UMF41Ojk1MJ5qv/axZek5seDFlSNaxsupsYJ3Irf9EUl2Ebb0H44czJAAFNAcSDt8LtukddyG9LlZG4iQStaXN5A3P+i856bnufoxngB1in/6FbcGTNjiR+PI5hd7XV3HKi3xey3C1o9cx+rYceL6mTK6OF22qTh19gOSuZ65/Z30/NxxkdBccTIAv0piSyS/n90rhH9TnGQyeZ5lkbu0Sbi+xP2XpP0fnS9QiM7DM9jaZI31NOpwHffZa4/aJq4vZ4j1rGlxM5+PksdDNGS17HDdpWaTZ4pe2f2t/Spz8H+/sSBzMvHYBkNFH1Yx3sclv9F4pQ1bn77LoxSuJOXYh7SP9lIGidge26iBfAJ2Tk2E4qGTvsHSTdeE1Jwz9NrQbsZo1PAVmU/U4NH5WCgoMJDtgLUSDqN8oMZFJJJaYJOEydADhPXwngf6cjXkXRul0bP7k6qyy13Tp6AHpjVGT9juEspUPFWc1XdI12W9/wAOzQZ8DMp2rDe9oM8JBGkn+SD6z0t+B1SbFY1xYHn0yd9TeyxTi2a4MzgLdsuh6N06i2SX853A+FV0vosweJZ2bDcN2XRQxmMUId+NyuXyM2uMT0vC8R3zkTZGGmtNX38q1rY/5eOEO7K0HS9hapR5EbgANtu64Gmz2lKK0XENaLvf47oSeGOZooe5ERuBbQfdKLo6JcLtam0EqkjNfC+F2+w33JTNc1w2u/6LQfu0hwFeShnYwaS6PceFRST7IONdD48+gEOs/IWhHK2QGq37LKa1vDtj8q5kb2AOZ3Syih4yaDn20l8QaJC2iHcOHg/C1MjqOFm9Ee2UaZIxpdC7ljgNisWKcUWyAA+VX1FvqsuIj1QKB8jwVXDkcXxfRx+Z40ckecezKyZNjKyvbuQPK3M3Enb0zp0zpNbBYLedDiAf/wA/Rc9hCKbKZBNJ6THPp5P7oXd9YhZhdIjgbNHIwOZpo+4t4tdWV/E8nBayJHnGaw4+W7TsbsELQ6TnOyJRDORbxs4jn4Vn1FiObomaLAFEjwsaA08blZGpwsvki8eRo6bIxdqA/MaF+Fb03Lkx8tkZlcyAv1OFmv1rlBQZtPZHObaBQcRdbd0YYQHg8tPBBsEUkjJxdMWcFJWj2fpOThdU6JGfw80mPNGRpo8cGwF4j/aL9HH6Yz9eM4vwcgkw69nx99J/3XcfQXUfw2JJAyeQ6natDn7MJ8BU/wBppys/pTgT+JYz3taath/zCkQnxnRzvG2rPGxexF+LTVypuJLgHAChSY7Daz8rsJDscGg3vafY0S0ix/FV8negrC642ht7DfdaBBx3qvjhQU3g7HnZRJHAH6oQrIpJJLQEnHKTavcWEkALuui+mel4GVHLkdRme2OGvZH+Y3/6XPCgQtjo/UIsVwbNvDMNEre9eVPJbjopjq9l+TmNidJBgveMd79g82aHFro+huE+GGZzG5Ab7mvdu5nwuLnfEch4gcTGHHST3C0el9U/DvIcPb5UZwfHRZS2db9UQYcPTmzYrBBIA1wdGdOoFchifUM7XacmpG+SrfqTrX45kccIIja0AnzV/wC659ocT8po4ouNSQLyMkJXFncfi8bMh3cDf5b7IBz3xEtJsdisDAynRu0E7H+S3ICJQNRAA7+VCWLg/wBHp4/J/Mv2EMla6tN2e/lEl8l7bfFqLY4mDmq8qRmhZ+UNKg1/R2R12y2N0hdRAquVP0y4CrBPdRgl9WgNtuKV2kjck+FNlUkyg4o/ecLtPFDIDWsFt2NkQwbBvwlpA28eFnJjcEUOieQRbXebCGmhexpc4Ve3wtEt9tgnYeFF0bS0h4FVdkoUtiyhaOelxhNktkALf8+k1a0o4Z30GBz2gdzZCpnhLXnSLbanjTPicDqP2V5TbicUcMIzto1dLJYNLwCAKII5+Fi5/Rgw+risJA3La4+y2WPZK2y6yP0pWGmDU2z8eAoxnKDOnJhhkjs5PIDmvA8ABSxsiWF2oOND93sey3sjDizYy6miTf3NNfxWBLBJFM+J1awQP1K6sc1M8rPglif6JY/XX4M0gjJ943I2IIK67E+pxmembH5BdjhedZmJPFITJGRZ2I4Kv6R1F/TciOWr0m6Pf4V5YoyVo4lJp0zsnfT/AEPqDnzyF+O5x1fs3UN/hZOd9JwPNdH6lHKe8M5DHX8Hgor6hy25mJH1fpbWsxXkRzQt2dE89j5B3op/pd0GTHnQdRxQ7HMTn+sdnwuA2IKROcd2Nxi+zlepdJz+mv0Z2LJCTuHOHtd9jwUGLNDwtaH6g6jiEMjyfUYP3JBqaf0KCzMg5mTJkGKKPUbLIm6Wj7DsulN/ZFpfRUY9X5Qd0Mii4GGzse32Q52bdJkIyCSdJaYMnTJ0AIKTBqKgrsdtkrH0albLAGhtN58pwa2cf4J9FKQaK834SWWqiMjrGxsjhQ5Bde5TSbf7InDxvVNu2b/VF0rNjFydIbp+G6V4eR7Ae634caw23duwU8XG0iq3HZHQta1oodlxZcrbPY8fxlBFQwAeXk0L3SdgA7McAfhHAtc3kccJOafAvsQVzc2dnBAceNNG6wbFcgojU8A2zbyFKnBLffegi7NSroZrn6bAuhym1PFhooqwe1RfI1jqLhfdYhyA9UgjVV8lSprfzEkqsvfwLII58KbWhlFx9x89kMNEhHqFEUL2vlUy4tyHQQD2Cue9rAC7d1cKAkLW6ybc7YfCFZjUWUnFmabYRv4KtxpZI3hszaaTyQrI5mu2IJNbEq6gSBWyHL+zFjXaY0rZI2vdC0EkflC5KeeeTOBkDg5rrql1pAFWCKVeRhw5IaXAWOHDkJ8WRQ7OfyfHeVaZmMEYIDqLX3yPykphh4z5m/iI2ytbtobs532UcqCXHl0vpzHcO8q/Aix3v/a67FFpDuFblStM8ueOnTQO/Gyf7rmx+nRtLJXNfJHfuGmzsP1WLL1LLMcuM9zomO9rmDb+K7zMix2tjdjOrkE+D91zv1Q1jcdv4nGLcu7E3GoeD5T4cvJ00SyRpWjliwl7e1qAvUav5Ui439uN0iC17S6vcL2PldxyEz/gqhwLQFaTY/oqpT7vsEIxkUkyS0wSSSSAEpRu0vBUUkAFSSM1HS4kdk4cHAFp/QlCq1raA2StIopNhMMJkfZPtHK08YtY4A8DYILFcPTIFAolu2ku/ioTtndgSirN7DfG4bEEor0xSwMeYsIIWriZoc0h17rjnBrZ6uLImthDnNDwCR5KXqGgWm1W4aj7d77qJJDrG3b7KdFnItdP7QSw2qn5DjsBXi07C2zZ2o1t37J9Gof+bLaSFtsrDpHHUSAPCRu7PJ7qVEN7bJ4Ga5K7IDdljGkMsC+//n8E0r2wRmR/KskkETSboVyFjTSuyZh/lB2C2MbZk5qKCWyvme1zjudh8BXSOIeG+BQVWMBqLtg0BWtbrefn5Wy7MjbRfjtLfce+yLBp18HlUNGkj4Th7nHYbeVJ7Lx+KCJGhu92CL27FJrgLpoo8HwneTJA0g04bfZRYTpO4BHnykBimYyZuiUW1wWM7TiTuhmaCNWzvhbL3PNNBFjkUuW+oo8nHp8hJ1d10YI8nxPM8zJFL9o0ZOoBzjoh/wC7S7crL631cZWK3GvUWmwT2WXDnSRtN0T2KHLjJqc78xNr0MXjbs8nJmtaHoVwbAuwlKQ+b2jsAAPskyUtaW0PykfdVNNyb9yrNURsmxt88hQl2eR4RDC70qIBHlClBgySSSAEn2r5TJIASSSSALYm3IByiXjZUwNLRfcqTrPcpWUitEoSRKAOCUdK/TR8bBB4rdUl3wi8wEMbuNwpvs6ceotl7H7Dwr45Ko8UgMZ50bk0i4nW0i+VKUTqxztBjMx7HXyEUzMY8kO2KynEg/CQO18qbxpnTHNJG4wRubs4WrWsogNOyw2SuaPaTSMgypARZtRljaOiGVMOcBuDs2kzpmxM9h00Oe6rOQ6vy7ILMkdrLTssjGzZ5OKtEMjJdNs003wo44bZJFkggfcqqrJrjyi8Vge7VVd91V6RzR+UrYUY/TiY0bXuVKNukWUznan8bcK4N2F+FFnZEkXaHAkWL3TRUSbPG6rld7qaNlbA0u7bpX0N2wlmkjcbUaSYW00cbm/hM0b6VE/no0FNIaWi3IYYyJW8cOPkeVDqeNj9R6TIzb1WjZEscHjSaKFdC6PU1t6SPaE0JU0cHl4rXJHm7mmOQtd+6aKIaPVcGsFknak/Vo3RdQmDhVusfZDxuIrn4X0GGWj56aplkrWhrC07uHuB7FVflde2x4UpZS/Tde1QsHUXA2eKS5HvRiCXf4Tb225pCFGOc0Y41NJsbEdigykRrGSSSQAkkkkAJSYAXgHyopwaIKADJGhjQB3VZ3O6k25QCU1b0dkhUK6ey3Gx3V2d2HgBS6e0VtuLO6WZu8gDlSb+R2Rj/ECYx0uIKKY7SeDSEcAwgg7+EQHDTx91rQsH9BTn21M13NfKrY+wLOw4Uh5sKdHQnZdG4EUj8SHXv5WYDpIPhHYWZp9ruCVOadaOjFJXsPLo4o3OP7ovlY7nF7nPqyTa1MwtOPzssyIEkpMaHzNNpImxulp35WliR+nFqd3KHxYA8lzxsOEXO8MjawGrSzduh8caVlZLi80OSriasja1Q0GrNj4UwXPNDhIysXRPTZG3PCNx2gNLkNC2yb7cItjdq7KcmVih9hpddKD2NL2kd1KQ76eflJxaSwnZKjZ9EtDgQWuo1uPKTMgRzs9QA7hWR06isbIe5+RJV7FNCPJnL5M+MP8AoR9ZdEx8zG/H4XtkY23M/qvPWuLXWOV3reqmLFkjko+0jdcMGiWZwBDQbItel4rko0zwM6V2irlJO4Fp0lMukgXSH9i0D9VSrpR+zH2VCAEkkkgBJJJIAccpkkkAF4v5Ux/MUklN9lfo1en/AOC37KvJ/OEklL/Y7l/hQLLyVZFuz9Ekk7Iw9i13+GPups4SSU2dES8cfoojZ4SSSsddhcxPoDc8KuLskkpx6LP2NXHA0jbuFHK/xXfp/RJJRfsdK9SEhNfopwnYpJLBkFwcuRvj7hJJRl2dEeiP7zvuo5H5W/8AckkgWfqTG0W3ws3BF5j733KSSpj+zh8zqJh9b2hmrbdc43lJJeph9Tw83YnEk7nsmSSVSQTN/hj7IYJJIAZJJJAH/9k="/>
          <p:cNvSpPr>
            <a:spLocks noChangeAspect="1" noChangeArrowheads="1"/>
          </p:cNvSpPr>
          <p:nvPr/>
        </p:nvSpPr>
        <p:spPr bwMode="auto">
          <a:xfrm>
            <a:off x="0" y="-884238"/>
            <a:ext cx="2466975" cy="18478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60" name="Picture 12" descr="http://3.bp.blogspot.com/_YgpHa1oeHME/ScO4zskrUQI/AAAAAAAAAWo/Q3iOewh6kHY/s400/king+solomon.jpg"/>
          <p:cNvPicPr>
            <a:picLocks noChangeAspect="1" noChangeArrowheads="1"/>
          </p:cNvPicPr>
          <p:nvPr/>
        </p:nvPicPr>
        <p:blipFill>
          <a:blip r:embed="rId6" cstate="print"/>
          <a:srcRect b="18280"/>
          <a:stretch>
            <a:fillRect/>
          </a:stretch>
        </p:blipFill>
        <p:spPr bwMode="auto">
          <a:xfrm>
            <a:off x="304800" y="58994"/>
            <a:ext cx="1752600" cy="1074174"/>
          </a:xfrm>
          <a:prstGeom prst="rect">
            <a:avLst/>
          </a:prstGeom>
          <a:noFill/>
        </p:spPr>
      </p:pic>
      <p:sp>
        <p:nvSpPr>
          <p:cNvPr id="53262" name="AutoShape 14" descr="data:image/jpeg;base64,/9j/4AAQSkZJRgABAQAAAQABAAD/2wCEAAkGBhISERQTExATFBIWFhUSFRIXFhgVFhYQExQVFBQUEhQXHCYfFxkjGRQUHy8gIycpLCwsFh4xNTAqNSYrLCkBCQoKDgwOGg8PGikkHyQpLCkpKSksKSkpLCwpKSksKSwpLCksKSksKSksLCwpKSwsKSwpLCkpKSwpKikpLCwsKf/AABEIAJUAyAMBIgACEQEDEQH/xAAcAAEAAgIDAQAAAAAAAAAAAAAABgcEBQEDCAL/xAA7EAACAQIEBAQEBAQFBQEAAAABAgADEQQFEiEGMUFREyJhcQcygZEUQlKhYnKx0SOCweHwJDNjkqIV/8QAGQEBAAMBAQAAAAAAAAAAAAAAAAECAwQF/8QAIREBAQACAgMAAgMAAAAAAAAAAAECEQMhEjFBEyIUUYH/2gAMAwEAAhEDEQA/ALxiIgIiICIiAiJxeBzE4vMHNM3Sgup76e4/YDuZFuhmOJijFEVNDEC48v0nXleeUsQt6bX7qdmF/Sa3iJ21KQmrQQSL2I9RK2/YtIkJaa2hjv8AqGplgdtQHW3W5mE+dXUVL2Cmzgnp3AmuOaqccp5eTb+Xrb2lbkmRMGcCdOKxqoLn7CaDNs9spKm9hf3HMD3mjOeF9INTVrFtK7lDfv6douf9ExTvD4jV02sN/fpMiYOUt/hqOwtcenf1mdNJ6VpERJQREQEREBERAREQEREBEThjAEzS5znK0mTUxCtf5Tvfp9JzxFnyYakXd0VeQubEseigczbpKyzviLDVdVEVmV7aluP8LWd/m6NaZ5ZfItItTBZslbVoJ1J8ykFTvykT4oxa1hUpFWZgrOovYioBzVvbpKlHFtZagPjVQoutwbE+8z6PG7MR4j3YdT1HTcdZW7sWnT6yrjR8O2rfVaxXfmBYNfrbtJZT4yqVTpqvsRqNRbKTT56T058pAM2rUqgDUyQ+ok8tLE87D8pM0y5kybC1r2IJvy5XiYpuSwnz5TXNUEin+a/y25bDvPnJs+ZsXrUEKmoAkbOT0YdNpCMPnNkqKRu24b1G/KduFzp1BYVDrY7j/WPBG1hZ7nqhiysCQDdOl+3+07eFMxRnU61W7KzBerH5QO2/OVomZOzbW9bnfeSTIcxp0hY09bXuovYAnYsxHIyLina8stbSGJsASWIvyPWZGHzak+y1FJ7XEqJ+IHqO4eswsFsUu6abcmt/WZWVKgRWaoTdi9+Wlxt8vMg9pPlYjx2tqjiVb5Tf/nSdsjOQZihTyA87Enl9B0EkGGxAYG3Q2+3aXxy2pZp3RES6CIiAiIgIiICIiAmLmGPSkupybcgALknsAJlTEzFvIfLq7C1zf07SKKn4vx1bMDp8NEoLVtSxmqyqAPOGQ7k9BbrKvzLDCmzrrLAE2PcDrLV+KuTIKZqpW0KhU+GLnU1ug5fWVBUOxN7+5meK9cGuRblbsOZ9zOs1RYm/+86KlQcwJ0lixmsVd61yepndSwzHc/SZ2WZVaxI3kqy/Jg1vSY58sxbYcNy9opQypz0JnNXLWG9iB/Q+ss3BZWALaZ2VOGFZTYGzcx3Pf0mP57t0fxppUxQod/vMoZk+kIGst9Xa7dyZNa3AuxO527b37yFZ3lDUKmlht0M1x5Jl0wz4csJtk4TMmA06io/MR19Js1zk0RpGok2N77av1SL0Klza+x297crTIpqbea+259pfTKVN8Dx/WQWIDsdgL6UIP6rSffD/AIxar5KlPSpNg9yRq7AnmJSmFxKj8gvfYtytbpJxw/xM7flBqBfJYhaaqBv5Tz2lL+va07XmDOZreHnZsPTZr7gMLixAI5ETZTaXcZUiIkhERAREQEREBPip3vb/AJ1n3NDxsG/B1GUny6XYDqgPmEi+kzutBxlgFxKGilQaTubC/mPr2HYSE5h8P8BhaQNTXUqNdbs3Mkcwo5ESdYHGDwWqhSSqaxYXuoF9h1lZcX8ajF06eyq4JOgHYDp9Zx+WWV1HbMMcJuq3rUtLFexK+ux2mVlWHu9+g/rMfEvdiepm3yKn5SfWdeXWLkwm8m+wFHcSaZdhhp7SL5VTu0mOH+UWnn53t6mE6Z+EpDabYUekwMvFwBNtRS5lZNtLXyaAIkL+JGUKcI7afMtiD6ywPCmpz/ACrRemeTKR9bbSZ+t2zt3LHnXkbc7W/wB5lC52uwXv6TrqUijsjCxDFTfuDznFZivTaejt5PpKcqyilXuBqWoBdbbj3Iko4fys0SXrBGpi10tc3/UB1kY4O4tp4enUCU2fFtpWncXXTfeW3g8AK9JKlakqHbb81z1NpzZXKXTr8ccsZlEsyitqpKQb9vbpM6dWHohVAAsAJ2zqnpx0iIkhERAREQEREBMXMsN4lKon6kZfuDMqfJgV1wHif8IKea6lI9QbWkK4q+GzePUehuHYuE5BS25F+15LeFkJrV2U+VqrkD/MeU3eOZrsQpJCkWG5P8o6mcW7L09DUuO8nmjE0irup5qxU+45ibvJFtSv3MzOMeFThn1BWC1CXGrnfmb36+kxKGFLUaYBte5M6c+448OqlmRotxuDJXhk0nfl3lZYfD1aB1pURu66uf0k7yHPErqu9mX5lPMf3nHnhruPQ4s/lSagbEdptcM1jealqocAjpMqpmVOkgeqwRR1J5/3lY3y1puy0wMc/lPoDI3jviVQ+WirOftMjh/iT8U2hqZRwCbHkw9DGWF9sMLNqUzyvrxNRhz1H73nVh8MXBv0mRmeHAxFYHmKrj6X6TIwKC5HcXE7/WPTzpN56qUcBcKaj4pFrkAH+0uPC4MGpTTog1sPbZb/AFkW4E0rQBO55SaZGt/Efqzkf5VFgP6zDj/bLddPLrHHWLaCcwInU4yIiAiIgIiICIiAMjXHfFqYDCmowYs58Kmq89bA2J9Bzm5zbNKeHo1K1VtNOmpZj6DoPXpPM3GHGlfMq/iVDppLcUaI5Ip6nuxHMyZNi0+B2IQOouCt29+ZMluR4tKuIYahrRdWi9zpbYN7TzbhMZVT5KtRR6MQPtLU+EeMpYaliMXiqy00dlpI9Rt2K7sF6kAnpM5w+PbW83lNLA44yyjUweINSkr6aTMLjfUouCDPPoH+GoHLSJcXFfxTyzwKtEYg1DUpsl6SlrFlIG52lO4B/IhPQW+0pyTSeHu6dy8P+Kq+Gu4NzfkR1ue03HEWCTCmlVw6MoC6am+xY9QOYHSZ2VqANS7H9pj5i6GppdgSVBA9b7i3tMPyX07vwyd/Uz4UBq0la9ri9/SRriEJ4ul6dSoQSUBNl+0mXDGG8NSFOxA0jsLcpzmeQrUYctQ3B639ZjvtrNXqolkdfEFdQy6kLH5bbnfmG9pNctp6gj+GEa1iLbi/MTsweCZRpvt3n3WcICb7AEk9tpOV36VmKj8zwTVcbXRFuxqsFAIHnvtuZK824HrUMMa5UL4Sqat99TNYWU+kzPhZl2ArYh69eopxgrOaNJnt5b7Oqn5iZJPjdmtShl6qijTVqCnUJ6L8wt7kTu1dR5ly7tajgjEhaXmOxO3oZYnDFcNSa3IVGE84YXiqsqBATpvce8sb4S8b1nr/AISoFZH1VA++sMBuD0I2lePjyl2tyckymouKJwJzNmJERAREQEREBETFzWsyUKrL8y03Zf5gpIgUl8a+NfGq/gqL3pUjesQdmrdE9l/rK0prPhGL+ZjdmLOx6lmJJuZ3qJpIq+ybf3nwxY8zcDkL3AvzKjpeH5coEtUOiulhcbTcZfU8q27fvNZUXa3/AC8ysra5C9jzmPJOmnHe0mq5ocPR1bajsB6zWZbVLsGJu5bzHt6TAzCjUrVCLEqg2PQDqZ8YLBVFdXS9r8xuD6Gc3hNOz8t366XjkbsEBsSABMfOcRUouuIB8ostRf4Dye0hr8bYxU0UsMVJsPFsTb2TvNH/APo4u1QvUc/r1evcdJjOOunLmxl6i7KGODoCOokd4zzYU8JUIO5GkfXnMTgzMS2FBN9vKPbpNZ8RcyVMK5IDE2VP5m2vEx70rnySY7ioalW7Xuee3f3B6TfYzjrFV8H+DrP4tMOrpUc3qJo/Lq/Mp9d5HgvSNM9F5LNoi5Bkn4Szf8LiqVe1wjC47odm/aRbDtymypGxmuCtersPXDqGU3VgGB7gi4nZKw+DfErOr4N7kUx4lNudkJsUPseUs+Y2aul5SIiQkiIgIiICfLoCCCLgixHcHmJ9RApbir4G1FdqmAdShJb8PUNipO58N+3oZC8Z8PMypfNgapHdLP8A0npy0S0yqNPKeJ4cxaC74Suq9zTb/SfOEyXEVf8At4au/qKbW+5nq60KoHIWk+SNPImaYepR8tSlUpvf5XUqSPS/OdNGvpe/Qj9xPU/F3C1HH4Z6NVAxIJRjzSpbysp6bzytiMOyVWpuLOhKMP4lNpHtPpt8uzGx53Vj5x3U9JKOFcWuHq3OoIHDCwupQbgMPeV/h2IJ6Wm/wfEDoBZQeg25ic3Jhfju4ObDx8eSdLYw3EGHCtbFFNVbxixS7H/xgfpkbzHLDjK9TElWo0ghCodmcjk9WaDCcUspB8FSB1tyabPHcYu1I8hqGk27GYeOc6b+XBJbjv8A1teHK4GGsNrXBPIbc7Sv+Ms4NeqEU3poSB2L9SJzX4iZaX4enexJLP10/pEyuAMtWtmOEpuoZdZcqdwdO4v9p18fHruvP5eTy6iOJllQAs1KoEHNyjBQTyuSJ0ile9iD6z2G9BWGkqpU81IBH2kcxHw1yxyWOCpXO5sCNz6AzXcZaeZKNL39RMykdv2HrPQI+EGV3v8Ahz7a2tNrl3AeAoMGp4SkGHJiNRH36y0ykRpCfgtw/WQ1sTUpsisq06eoWLC9y1j0lrTgCcymV3dphERISREQEREBERAREQEREBPLfxLwnh5rigBa9QP/AOwBnqMygPjvlHh49K/StTt7NT2P7WkxFVy3O4mUuJGk2+aYd58jnJs2StxhcxtsenTvPjFZhqvYaV7TW3nFyfaR4xPldafaNclvpJ58J6N82ofwo5/+ZCaNPkPrLJ+CeBL5jVqW8tKla/8AE5sB9hLfFPq9ogRKLkREBERAREQEREBERAREQEREBERA4M89/HbO2qY+nQ0gLQU2N76i/MntESYiq3Q7kT6vESUOVF53DaIkjJw43JlyfAfFA0cSnhgMKisanVrjYN7WnMRfSJ7WtERKLkREBERAREQERED/2Q=="/>
          <p:cNvSpPr>
            <a:spLocks noChangeAspect="1" noChangeArrowheads="1"/>
          </p:cNvSpPr>
          <p:nvPr/>
        </p:nvSpPr>
        <p:spPr bwMode="auto">
          <a:xfrm>
            <a:off x="0" y="-677863"/>
            <a:ext cx="1905000" cy="14192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53265" name="Picture 17"/>
          <p:cNvPicPr>
            <a:picLocks noChangeAspect="1" noChangeArrowheads="1"/>
          </p:cNvPicPr>
          <p:nvPr/>
        </p:nvPicPr>
        <p:blipFill>
          <a:blip r:embed="rId7" cstate="print"/>
          <a:srcRect/>
          <a:stretch>
            <a:fillRect/>
          </a:stretch>
        </p:blipFill>
        <p:spPr bwMode="auto">
          <a:xfrm>
            <a:off x="6629400" y="4876800"/>
            <a:ext cx="2209800" cy="1828800"/>
          </a:xfrm>
          <a:prstGeom prst="rect">
            <a:avLst/>
          </a:prstGeom>
          <a:noFill/>
          <a:ln w="9525">
            <a:noFill/>
            <a:miter lim="800000"/>
            <a:headEnd/>
            <a:tailEnd/>
          </a:ln>
        </p:spPr>
      </p:pic>
    </p:spTree>
    <p:extLst>
      <p:ext uri="{BB962C8B-B14F-4D97-AF65-F5344CB8AC3E}">
        <p14:creationId xmlns:p14="http://schemas.microsoft.com/office/powerpoint/2010/main" val="279821113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https://encrypted-tbn0.gstatic.com/images?q=tbn:ANd9GcQ5E_mtMqKjT1MDzD1l6ID1XwRYaI5mlFFlVneYwUG6jHOPXXn2"/>
          <p:cNvPicPr>
            <a:picLocks noChangeAspect="1" noChangeArrowheads="1"/>
          </p:cNvPicPr>
          <p:nvPr/>
        </p:nvPicPr>
        <p:blipFill>
          <a:blip r:embed="rId3" cstate="print"/>
          <a:srcRect/>
          <a:stretch>
            <a:fillRect/>
          </a:stretch>
        </p:blipFill>
        <p:spPr bwMode="auto">
          <a:xfrm>
            <a:off x="228600" y="2057400"/>
            <a:ext cx="2133600" cy="1289051"/>
          </a:xfrm>
          <a:prstGeom prst="rect">
            <a:avLst/>
          </a:prstGeom>
          <a:noFill/>
        </p:spPr>
      </p:pic>
      <p:sp>
        <p:nvSpPr>
          <p:cNvPr id="4098" name="Rectangle 2"/>
          <p:cNvSpPr>
            <a:spLocks noGrp="1" noChangeArrowheads="1"/>
          </p:cNvSpPr>
          <p:nvPr>
            <p:ph type="title"/>
          </p:nvPr>
        </p:nvSpPr>
        <p:spPr>
          <a:xfrm>
            <a:off x="2362200" y="0"/>
            <a:ext cx="4267200" cy="2133600"/>
          </a:xfrm>
        </p:spPr>
        <p:txBody>
          <a:bodyPr>
            <a:normAutofit fontScale="90000"/>
          </a:bodyPr>
          <a:lstStyle/>
          <a:p>
            <a:pPr eaLnBrk="1" hangingPunct="1"/>
            <a:r>
              <a:rPr lang="en-US" sz="3600" b="1" dirty="0" smtClean="0">
                <a:solidFill>
                  <a:srgbClr val="FF0000"/>
                </a:solidFill>
                <a:latin typeface="Comic Sans MS" pitchFamily="66" charset="0"/>
              </a:rPr>
              <a:t>Ecclesiastes:  </a:t>
            </a:r>
            <a:r>
              <a:rPr lang="en-US" sz="3600" b="1" dirty="0" smtClean="0">
                <a:solidFill>
                  <a:srgbClr val="0000CC"/>
                </a:solidFill>
                <a:latin typeface="Comic Sans MS" pitchFamily="66" charset="0"/>
              </a:rPr>
              <a:t>Lasting Happiness can only be found with God</a:t>
            </a:r>
          </a:p>
        </p:txBody>
      </p:sp>
      <p:pic>
        <p:nvPicPr>
          <p:cNvPr id="7" name="Picture 4" descr="http://www.faithclub.org/Poster%20GIFS/Poster%20GIFs%20Color/C-Thank%20God%20For%20A%20New%20Day.gif"/>
          <p:cNvPicPr>
            <a:picLocks noChangeAspect="1" noChangeArrowheads="1"/>
          </p:cNvPicPr>
          <p:nvPr/>
        </p:nvPicPr>
        <p:blipFill>
          <a:blip r:embed="rId4" cstate="print"/>
          <a:srcRect l="3089" t="1351" r="2703" b="70271"/>
          <a:stretch>
            <a:fillRect/>
          </a:stretch>
        </p:blipFill>
        <p:spPr bwMode="auto">
          <a:xfrm>
            <a:off x="3352800" y="4114800"/>
            <a:ext cx="2652486" cy="913151"/>
          </a:xfrm>
          <a:prstGeom prst="rect">
            <a:avLst/>
          </a:prstGeom>
          <a:noFill/>
        </p:spPr>
      </p:pic>
      <p:pic>
        <p:nvPicPr>
          <p:cNvPr id="9" name="Picture 4" descr="https://encrypted-tbn1.gstatic.com/images?q=tbn:ANd9GcSRtIKnUPEtQhto7XA9JbjQOSBOijOZ7prNlbUCWs8d_vmlj6qr"/>
          <p:cNvPicPr>
            <a:picLocks noChangeAspect="1" noChangeArrowheads="1"/>
          </p:cNvPicPr>
          <p:nvPr/>
        </p:nvPicPr>
        <p:blipFill>
          <a:blip r:embed="rId5" cstate="print"/>
          <a:srcRect l="10923" t="29167" b="16667"/>
          <a:stretch>
            <a:fillRect/>
          </a:stretch>
        </p:blipFill>
        <p:spPr bwMode="auto">
          <a:xfrm>
            <a:off x="2667000" y="2209800"/>
            <a:ext cx="3886200" cy="1770093"/>
          </a:xfrm>
          <a:prstGeom prst="rect">
            <a:avLst/>
          </a:prstGeom>
          <a:noFill/>
        </p:spPr>
      </p:pic>
      <p:pic>
        <p:nvPicPr>
          <p:cNvPr id="10" name="Picture 2" descr="https://encrypted-tbn3.gstatic.com/images?q=tbn:ANd9GcQOSDouUNZ4v1U4zQ8-oMV1lCo4Tvq-luKvGTmbRcvI3cXI400l9g"/>
          <p:cNvPicPr>
            <a:picLocks noChangeAspect="1" noChangeArrowheads="1"/>
          </p:cNvPicPr>
          <p:nvPr/>
        </p:nvPicPr>
        <p:blipFill>
          <a:blip r:embed="rId6" cstate="print"/>
          <a:srcRect/>
          <a:stretch>
            <a:fillRect/>
          </a:stretch>
        </p:blipFill>
        <p:spPr bwMode="auto">
          <a:xfrm>
            <a:off x="228600" y="5029200"/>
            <a:ext cx="2444448" cy="1730339"/>
          </a:xfrm>
          <a:prstGeom prst="rect">
            <a:avLst/>
          </a:prstGeom>
          <a:noFill/>
        </p:spPr>
      </p:pic>
      <p:pic>
        <p:nvPicPr>
          <p:cNvPr id="11" name="Picture 4" descr="https://encrypted-tbn0.gstatic.com/images?q=tbn:ANd9GcTNNDFB99jSSP5DLO7rrwabSVI1KWUpaL07bO3XGDvz943VKgsa"/>
          <p:cNvPicPr>
            <a:picLocks noChangeAspect="1" noChangeArrowheads="1"/>
          </p:cNvPicPr>
          <p:nvPr/>
        </p:nvPicPr>
        <p:blipFill>
          <a:blip r:embed="rId7" cstate="print"/>
          <a:srcRect/>
          <a:stretch>
            <a:fillRect/>
          </a:stretch>
        </p:blipFill>
        <p:spPr bwMode="auto">
          <a:xfrm>
            <a:off x="6705600" y="1752600"/>
            <a:ext cx="2190750" cy="1716376"/>
          </a:xfrm>
          <a:prstGeom prst="rect">
            <a:avLst/>
          </a:prstGeom>
          <a:noFill/>
        </p:spPr>
      </p:pic>
      <p:pic>
        <p:nvPicPr>
          <p:cNvPr id="12" name="Picture 5"/>
          <p:cNvPicPr>
            <a:picLocks noChangeAspect="1" noChangeArrowheads="1"/>
          </p:cNvPicPr>
          <p:nvPr/>
        </p:nvPicPr>
        <p:blipFill>
          <a:blip r:embed="rId8" cstate="print"/>
          <a:srcRect/>
          <a:stretch>
            <a:fillRect/>
          </a:stretch>
        </p:blipFill>
        <p:spPr bwMode="auto">
          <a:xfrm>
            <a:off x="152400" y="152400"/>
            <a:ext cx="1752600" cy="1752600"/>
          </a:xfrm>
          <a:prstGeom prst="rect">
            <a:avLst/>
          </a:prstGeom>
          <a:noFill/>
          <a:ln w="9525">
            <a:noFill/>
            <a:miter lim="800000"/>
            <a:headEnd/>
            <a:tailEnd/>
          </a:ln>
        </p:spPr>
      </p:pic>
      <p:pic>
        <p:nvPicPr>
          <p:cNvPr id="13" name="Picture 2" descr="https://encrypted-tbn1.gstatic.com/images?q=tbn:ANd9GcSk5mpRoNVqBuoniCTwkuzR4L-8ZRfPYM-QyidtHGuYWZ1lmod4ig"/>
          <p:cNvPicPr>
            <a:picLocks noChangeAspect="1" noChangeArrowheads="1"/>
          </p:cNvPicPr>
          <p:nvPr/>
        </p:nvPicPr>
        <p:blipFill>
          <a:blip r:embed="rId9" cstate="print"/>
          <a:srcRect/>
          <a:stretch>
            <a:fillRect/>
          </a:stretch>
        </p:blipFill>
        <p:spPr bwMode="auto">
          <a:xfrm>
            <a:off x="6654018" y="4953000"/>
            <a:ext cx="2356632" cy="1781176"/>
          </a:xfrm>
          <a:prstGeom prst="rect">
            <a:avLst/>
          </a:prstGeom>
          <a:noFill/>
        </p:spPr>
      </p:pic>
      <p:pic>
        <p:nvPicPr>
          <p:cNvPr id="15" name="Picture 8" descr="https://encrypted-tbn2.gstatic.com/images?q=tbn:ANd9GcRlEUNWGApzi6YU28zkrwu7koleqrWTb3l22wAHcG9kADb4ODCF"/>
          <p:cNvPicPr>
            <a:picLocks noChangeAspect="1" noChangeArrowheads="1"/>
          </p:cNvPicPr>
          <p:nvPr/>
        </p:nvPicPr>
        <p:blipFill>
          <a:blip r:embed="rId10" cstate="print"/>
          <a:srcRect/>
          <a:stretch>
            <a:fillRect/>
          </a:stretch>
        </p:blipFill>
        <p:spPr bwMode="auto">
          <a:xfrm>
            <a:off x="6781800" y="152400"/>
            <a:ext cx="2133600" cy="1600200"/>
          </a:xfrm>
          <a:prstGeom prst="rect">
            <a:avLst/>
          </a:prstGeom>
          <a:noFill/>
        </p:spPr>
      </p:pic>
      <p:pic>
        <p:nvPicPr>
          <p:cNvPr id="16" name="Picture 2" descr="https://encrypted-tbn1.gstatic.com/images?q=tbn:ANd9GcQiasqQdO1qKwWp3g4-lhQrjo0N820TIKSbU-aHC0qCwAx7bNfy"/>
          <p:cNvPicPr>
            <a:picLocks noChangeAspect="1" noChangeArrowheads="1"/>
          </p:cNvPicPr>
          <p:nvPr/>
        </p:nvPicPr>
        <p:blipFill>
          <a:blip r:embed="rId11" cstate="print"/>
          <a:srcRect t="4629" b="58337"/>
          <a:stretch>
            <a:fillRect/>
          </a:stretch>
        </p:blipFill>
        <p:spPr bwMode="auto">
          <a:xfrm>
            <a:off x="228600" y="3505200"/>
            <a:ext cx="2209800" cy="1229802"/>
          </a:xfrm>
          <a:prstGeom prst="rect">
            <a:avLst/>
          </a:prstGeom>
          <a:noFill/>
        </p:spPr>
      </p:pic>
      <p:pic>
        <p:nvPicPr>
          <p:cNvPr id="17" name="Picture 2" descr="http://cdn.indulgy.com/Q8/rE/y3/3971651858799081794811000027242069582451421961686241n.jpg"/>
          <p:cNvPicPr>
            <a:picLocks noChangeAspect="1" noChangeArrowheads="1"/>
          </p:cNvPicPr>
          <p:nvPr/>
        </p:nvPicPr>
        <p:blipFill>
          <a:blip r:embed="rId12" cstate="print"/>
          <a:srcRect/>
          <a:stretch>
            <a:fillRect/>
          </a:stretch>
        </p:blipFill>
        <p:spPr bwMode="auto">
          <a:xfrm>
            <a:off x="7086600" y="3505200"/>
            <a:ext cx="1752600" cy="1323797"/>
          </a:xfrm>
          <a:prstGeom prst="rect">
            <a:avLst/>
          </a:prstGeom>
          <a:noFill/>
        </p:spPr>
      </p:pic>
      <p:sp>
        <p:nvSpPr>
          <p:cNvPr id="19" name="Rectangle 2"/>
          <p:cNvSpPr txBox="1">
            <a:spLocks noChangeArrowheads="1"/>
          </p:cNvSpPr>
          <p:nvPr/>
        </p:nvSpPr>
        <p:spPr>
          <a:xfrm>
            <a:off x="2743200" y="4876800"/>
            <a:ext cx="3886200" cy="21336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600" b="1" dirty="0" err="1" smtClean="0">
                <a:solidFill>
                  <a:srgbClr val="00B050"/>
                </a:solidFill>
                <a:latin typeface="Comic Sans MS" pitchFamily="66" charset="0"/>
                <a:ea typeface="+mj-ea"/>
                <a:cs typeface="+mj-cs"/>
              </a:rPr>
              <a:t>Ecc</a:t>
            </a:r>
            <a:r>
              <a:rPr kumimoji="0" lang="en-US" sz="3600" b="1" i="0" u="none" strike="noStrike" kern="1200" cap="none" spc="0" normalizeH="0" baseline="0" noProof="0" dirty="0" smtClean="0">
                <a:ln>
                  <a:noFill/>
                </a:ln>
                <a:solidFill>
                  <a:srgbClr val="00B050"/>
                </a:solidFill>
                <a:effectLst/>
                <a:uLnTx/>
                <a:uFillTx/>
                <a:latin typeface="Comic Sans MS" pitchFamily="66" charset="0"/>
                <a:ea typeface="+mj-ea"/>
                <a:cs typeface="+mj-cs"/>
              </a:rPr>
              <a:t> 1: What’s the profit of all our work?</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0"/>
            <a:ext cx="5029200" cy="1371600"/>
          </a:xfrm>
        </p:spPr>
        <p:txBody>
          <a:bodyPr>
            <a:normAutofit fontScale="90000"/>
          </a:bodyPr>
          <a:lstStyle/>
          <a:p>
            <a:pPr eaLnBrk="1" hangingPunct="1"/>
            <a:r>
              <a:rPr lang="en-US" sz="4000" b="1" dirty="0" smtClean="0">
                <a:solidFill>
                  <a:srgbClr val="FF0000"/>
                </a:solidFill>
              </a:rPr>
              <a:t>What profit has a man from all his labor? (1:3)</a:t>
            </a:r>
          </a:p>
        </p:txBody>
      </p:sp>
      <p:sp>
        <p:nvSpPr>
          <p:cNvPr id="4099" name="Rectangle 3"/>
          <p:cNvSpPr>
            <a:spLocks noGrp="1" noChangeArrowheads="1"/>
          </p:cNvSpPr>
          <p:nvPr>
            <p:ph type="body" idx="1"/>
          </p:nvPr>
        </p:nvSpPr>
        <p:spPr>
          <a:xfrm>
            <a:off x="304800" y="1219200"/>
            <a:ext cx="7924800" cy="4800600"/>
          </a:xfrm>
        </p:spPr>
        <p:txBody>
          <a:bodyPr>
            <a:normAutofit fontScale="77500" lnSpcReduction="20000"/>
          </a:bodyPr>
          <a:lstStyle/>
          <a:p>
            <a:pPr eaLnBrk="1" hangingPunct="1">
              <a:lnSpc>
                <a:spcPct val="90000"/>
              </a:lnSpc>
            </a:pPr>
            <a:r>
              <a:rPr lang="en-US" b="1" dirty="0" smtClean="0">
                <a:solidFill>
                  <a:srgbClr val="0000CC"/>
                </a:solidFill>
              </a:rPr>
              <a:t>Solomon presents 4 cycles in nature that                              show life as a series of endless cycles                                resulting in nothing new – just weariness!</a:t>
            </a:r>
          </a:p>
          <a:p>
            <a:pPr lvl="1">
              <a:lnSpc>
                <a:spcPct val="90000"/>
              </a:lnSpc>
            </a:pPr>
            <a:r>
              <a:rPr lang="en-US" dirty="0" smtClean="0"/>
              <a:t>Generation after generation (1:4)</a:t>
            </a:r>
          </a:p>
          <a:p>
            <a:pPr lvl="1">
              <a:lnSpc>
                <a:spcPct val="90000"/>
              </a:lnSpc>
            </a:pPr>
            <a:r>
              <a:rPr lang="en-US" dirty="0" smtClean="0"/>
              <a:t>Sun rises &amp; sets, then rises again (1:5)</a:t>
            </a:r>
          </a:p>
          <a:p>
            <a:pPr lvl="1">
              <a:lnSpc>
                <a:spcPct val="90000"/>
              </a:lnSpc>
            </a:pPr>
            <a:r>
              <a:rPr lang="en-US" dirty="0" smtClean="0"/>
              <a:t>Wind whirls about continually (1:6)</a:t>
            </a:r>
          </a:p>
          <a:p>
            <a:pPr lvl="1">
              <a:lnSpc>
                <a:spcPct val="90000"/>
              </a:lnSpc>
            </a:pPr>
            <a:r>
              <a:rPr lang="en-US" dirty="0" smtClean="0"/>
              <a:t>Rivers run into the sea, but sea doesn’t get full (1:7)</a:t>
            </a:r>
          </a:p>
          <a:p>
            <a:pPr>
              <a:lnSpc>
                <a:spcPct val="90000"/>
              </a:lnSpc>
            </a:pPr>
            <a:r>
              <a:rPr lang="en-US" b="1" dirty="0">
                <a:solidFill>
                  <a:srgbClr val="0000CC"/>
                </a:solidFill>
              </a:rPr>
              <a:t>So much labor that you can’t find the words to express it, or see it all, nor hear it all (1:8</a:t>
            </a:r>
            <a:r>
              <a:rPr lang="en-US" b="1" dirty="0" smtClean="0">
                <a:solidFill>
                  <a:srgbClr val="0000CC"/>
                </a:solidFill>
              </a:rPr>
              <a:t>)</a:t>
            </a:r>
          </a:p>
          <a:p>
            <a:pPr lvl="1">
              <a:lnSpc>
                <a:spcPct val="90000"/>
              </a:lnSpc>
            </a:pPr>
            <a:r>
              <a:rPr lang="en-US" dirty="0" smtClean="0"/>
              <a:t>Not quite the way we usually use this verse!</a:t>
            </a:r>
            <a:endParaRPr lang="en-US" dirty="0"/>
          </a:p>
          <a:p>
            <a:pPr eaLnBrk="1" hangingPunct="1">
              <a:lnSpc>
                <a:spcPct val="90000"/>
              </a:lnSpc>
            </a:pPr>
            <a:r>
              <a:rPr lang="en-US" b="1" dirty="0" smtClean="0">
                <a:solidFill>
                  <a:srgbClr val="0000CC"/>
                </a:solidFill>
              </a:rPr>
              <a:t>Endless labor for nothing new (1:9-10) </a:t>
            </a:r>
            <a:r>
              <a:rPr lang="en-US" dirty="0" smtClean="0"/>
              <a:t>– most “new” things are only new because we forget the past!</a:t>
            </a:r>
          </a:p>
          <a:p>
            <a:pPr lvl="1">
              <a:lnSpc>
                <a:spcPct val="90000"/>
              </a:lnSpc>
            </a:pPr>
            <a:r>
              <a:rPr lang="en-US" dirty="0" smtClean="0"/>
              <a:t>Politics, Educational methods, Bible study, etc.</a:t>
            </a:r>
          </a:p>
          <a:p>
            <a:pPr eaLnBrk="1" hangingPunct="1">
              <a:lnSpc>
                <a:spcPct val="90000"/>
              </a:lnSpc>
            </a:pPr>
            <a:r>
              <a:rPr lang="en-US" b="1" dirty="0" smtClean="0">
                <a:solidFill>
                  <a:srgbClr val="0000CC"/>
                </a:solidFill>
              </a:rPr>
              <a:t>Most things we accomplish are forgotten in a few years (1:11) </a:t>
            </a:r>
            <a:r>
              <a:rPr lang="en-US" dirty="0" smtClean="0"/>
              <a:t>– each generation needs to learn again by experience!</a:t>
            </a:r>
          </a:p>
        </p:txBody>
      </p:sp>
      <p:sp>
        <p:nvSpPr>
          <p:cNvPr id="4100" name="Text Box 5"/>
          <p:cNvSpPr txBox="1">
            <a:spLocks noChangeArrowheads="1"/>
          </p:cNvSpPr>
          <p:nvPr/>
        </p:nvSpPr>
        <p:spPr bwMode="auto">
          <a:xfrm>
            <a:off x="457200" y="6172200"/>
            <a:ext cx="8229600" cy="523220"/>
          </a:xfrm>
          <a:prstGeom prst="rect">
            <a:avLst/>
          </a:prstGeom>
          <a:noFill/>
          <a:ln w="9525">
            <a:noFill/>
            <a:miter lim="800000"/>
            <a:headEnd/>
            <a:tailEnd/>
          </a:ln>
        </p:spPr>
        <p:txBody>
          <a:bodyPr wrap="square">
            <a:spAutoFit/>
          </a:bodyPr>
          <a:lstStyle/>
          <a:p>
            <a:pPr algn="ctr">
              <a:spcBef>
                <a:spcPct val="50000"/>
              </a:spcBef>
            </a:pPr>
            <a:r>
              <a:rPr lang="en-US" sz="2800" b="1" dirty="0" smtClean="0">
                <a:solidFill>
                  <a:srgbClr val="00B050"/>
                </a:solidFill>
                <a:latin typeface="Comic Sans MS" pitchFamily="66" charset="0"/>
              </a:rPr>
              <a:t>What does all our hard work accomplish?</a:t>
            </a:r>
            <a:endParaRPr lang="en-US" sz="2800" b="1" dirty="0">
              <a:solidFill>
                <a:srgbClr val="00B050"/>
              </a:solidFill>
              <a:latin typeface="Comic Sans MS" pitchFamily="66" charset="0"/>
            </a:endParaRPr>
          </a:p>
        </p:txBody>
      </p:sp>
      <p:pic>
        <p:nvPicPr>
          <p:cNvPr id="54274" name="Picture 2" descr="https://encrypted-tbn0.gstatic.com/images?q=tbn:ANd9GcQ9x81v8t1HtX_PJ9reS_AJYMyzmRVSYA-PWep0gQCPtEUZbHinoKOjuLg"/>
          <p:cNvPicPr>
            <a:picLocks noChangeAspect="1" noChangeArrowheads="1"/>
          </p:cNvPicPr>
          <p:nvPr/>
        </p:nvPicPr>
        <p:blipFill>
          <a:blip r:embed="rId3" cstate="print"/>
          <a:srcRect/>
          <a:stretch>
            <a:fillRect/>
          </a:stretch>
        </p:blipFill>
        <p:spPr bwMode="auto">
          <a:xfrm>
            <a:off x="6363956" y="228600"/>
            <a:ext cx="2542232" cy="1676400"/>
          </a:xfrm>
          <a:prstGeom prst="rect">
            <a:avLst/>
          </a:prstGeom>
          <a:noFill/>
        </p:spPr>
      </p:pic>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524000" y="0"/>
            <a:ext cx="5029200" cy="1371600"/>
          </a:xfrm>
        </p:spPr>
        <p:txBody>
          <a:bodyPr>
            <a:normAutofit fontScale="90000"/>
          </a:bodyPr>
          <a:lstStyle/>
          <a:p>
            <a:pPr eaLnBrk="1" hangingPunct="1"/>
            <a:r>
              <a:rPr lang="en-US" sz="4000" b="1" dirty="0" smtClean="0">
                <a:solidFill>
                  <a:srgbClr val="FF0000"/>
                </a:solidFill>
              </a:rPr>
              <a:t>What profit has a man from all his labor? (1:3)</a:t>
            </a:r>
          </a:p>
        </p:txBody>
      </p:sp>
      <p:sp>
        <p:nvSpPr>
          <p:cNvPr id="4099" name="Rectangle 3"/>
          <p:cNvSpPr>
            <a:spLocks noGrp="1" noChangeArrowheads="1"/>
          </p:cNvSpPr>
          <p:nvPr>
            <p:ph type="body" idx="1"/>
          </p:nvPr>
        </p:nvSpPr>
        <p:spPr>
          <a:xfrm>
            <a:off x="304799" y="1371600"/>
            <a:ext cx="8648699" cy="4191000"/>
          </a:xfrm>
        </p:spPr>
        <p:txBody>
          <a:bodyPr>
            <a:normAutofit/>
          </a:bodyPr>
          <a:lstStyle/>
          <a:p>
            <a:pPr eaLnBrk="1" hangingPunct="1">
              <a:lnSpc>
                <a:spcPct val="90000"/>
              </a:lnSpc>
            </a:pPr>
            <a:r>
              <a:rPr lang="en-US" dirty="0" smtClean="0"/>
              <a:t>Solomon realizes that for all our                          efforts in this life, we really don’t                    accomplish much &amp; it will be forgotten soon!(11)</a:t>
            </a:r>
          </a:p>
          <a:p>
            <a:pPr eaLnBrk="1" hangingPunct="1">
              <a:lnSpc>
                <a:spcPct val="90000"/>
              </a:lnSpc>
            </a:pPr>
            <a:r>
              <a:rPr lang="en-US" dirty="0" smtClean="0"/>
              <a:t>Solomon laments because it seems to him a waste of time – vanity!  (v.12) </a:t>
            </a:r>
          </a:p>
          <a:p>
            <a:pPr eaLnBrk="1" hangingPunct="1">
              <a:lnSpc>
                <a:spcPct val="90000"/>
              </a:lnSpc>
            </a:pPr>
            <a:r>
              <a:rPr lang="en-US" dirty="0" smtClean="0"/>
              <a:t>Solomon had the enthusiasm &amp; excitement of youth and set out to do a lot and accomplish things that would make him famous.</a:t>
            </a:r>
          </a:p>
          <a:p>
            <a:pPr eaLnBrk="1" hangingPunct="1">
              <a:lnSpc>
                <a:spcPct val="90000"/>
              </a:lnSpc>
            </a:pPr>
            <a:endParaRPr lang="en-US" dirty="0" smtClean="0"/>
          </a:p>
        </p:txBody>
      </p:sp>
      <p:sp>
        <p:nvSpPr>
          <p:cNvPr id="4100" name="Text Box 5"/>
          <p:cNvSpPr txBox="1">
            <a:spLocks noChangeArrowheads="1"/>
          </p:cNvSpPr>
          <p:nvPr/>
        </p:nvSpPr>
        <p:spPr bwMode="auto">
          <a:xfrm>
            <a:off x="2438400" y="5103674"/>
            <a:ext cx="4343400" cy="1754326"/>
          </a:xfrm>
          <a:prstGeom prst="rect">
            <a:avLst/>
          </a:prstGeom>
          <a:noFill/>
          <a:ln w="9525">
            <a:noFill/>
            <a:miter lim="800000"/>
            <a:headEnd/>
            <a:tailEnd/>
          </a:ln>
        </p:spPr>
        <p:txBody>
          <a:bodyPr wrap="square">
            <a:spAutoFit/>
          </a:bodyPr>
          <a:lstStyle/>
          <a:p>
            <a:pPr algn="ctr">
              <a:spcBef>
                <a:spcPct val="50000"/>
              </a:spcBef>
            </a:pPr>
            <a:r>
              <a:rPr lang="en-US" sz="3600" b="1" dirty="0" smtClean="0">
                <a:solidFill>
                  <a:srgbClr val="00B050"/>
                </a:solidFill>
                <a:latin typeface="Comic Sans MS" pitchFamily="66" charset="0"/>
              </a:rPr>
              <a:t>He found out the rich &amp; famous are soon forgotten!</a:t>
            </a:r>
            <a:endParaRPr lang="en-US" sz="3600" b="1" dirty="0">
              <a:solidFill>
                <a:srgbClr val="00B050"/>
              </a:solidFill>
              <a:latin typeface="Comic Sans MS" pitchFamily="66" charset="0"/>
            </a:endParaRPr>
          </a:p>
        </p:txBody>
      </p:sp>
      <p:pic>
        <p:nvPicPr>
          <p:cNvPr id="52226" name="Picture 2" descr="https://encrypted-tbn2.gstatic.com/images?q=tbn:ANd9GcQrhpMztq3yrOhBGuTjtlU999tETuIvWgR98nFzfeIik9BoCtfMkg"/>
          <p:cNvPicPr>
            <a:picLocks noChangeAspect="1" noChangeArrowheads="1"/>
          </p:cNvPicPr>
          <p:nvPr/>
        </p:nvPicPr>
        <p:blipFill>
          <a:blip r:embed="rId3" cstate="print"/>
          <a:srcRect/>
          <a:stretch>
            <a:fillRect/>
          </a:stretch>
        </p:blipFill>
        <p:spPr bwMode="auto">
          <a:xfrm>
            <a:off x="152400" y="76200"/>
            <a:ext cx="1524000" cy="1216742"/>
          </a:xfrm>
          <a:prstGeom prst="rect">
            <a:avLst/>
          </a:prstGeom>
          <a:noFill/>
        </p:spPr>
      </p:pic>
      <p:pic>
        <p:nvPicPr>
          <p:cNvPr id="223234" name="Picture 2" descr="https://encrypted-tbn0.gstatic.com/images?q=tbn:ANd9GcQUA9fSMozYlhfouiJbBk4GWlxSzVkpQ0ZPx9FW2x8wPDCobLDRh_1JyB_jCQ"/>
          <p:cNvPicPr>
            <a:picLocks noChangeAspect="1" noChangeArrowheads="1"/>
          </p:cNvPicPr>
          <p:nvPr/>
        </p:nvPicPr>
        <p:blipFill>
          <a:blip r:embed="rId4" cstate="print"/>
          <a:srcRect/>
          <a:stretch>
            <a:fillRect/>
          </a:stretch>
        </p:blipFill>
        <p:spPr bwMode="auto">
          <a:xfrm>
            <a:off x="609600" y="5181600"/>
            <a:ext cx="1514475" cy="1514475"/>
          </a:xfrm>
          <a:prstGeom prst="rect">
            <a:avLst/>
          </a:prstGeom>
          <a:noFill/>
        </p:spPr>
      </p:pic>
      <p:pic>
        <p:nvPicPr>
          <p:cNvPr id="223236" name="Picture 4" descr="https://encrypted-tbn3.gstatic.com/images?q=tbn:ANd9GcQ-Cf0fhc_Vt2o4RPKpr_o-2TErlUtULpqN351ci3875-Ghagv1ug"/>
          <p:cNvPicPr>
            <a:picLocks noChangeAspect="1" noChangeArrowheads="1"/>
          </p:cNvPicPr>
          <p:nvPr/>
        </p:nvPicPr>
        <p:blipFill>
          <a:blip r:embed="rId5" cstate="print"/>
          <a:srcRect b="29447"/>
          <a:stretch>
            <a:fillRect/>
          </a:stretch>
        </p:blipFill>
        <p:spPr bwMode="auto">
          <a:xfrm>
            <a:off x="6934200" y="4724400"/>
            <a:ext cx="1895475" cy="1981201"/>
          </a:xfrm>
          <a:prstGeom prst="rect">
            <a:avLst/>
          </a:prstGeom>
          <a:noFill/>
        </p:spPr>
      </p:pic>
      <p:pic>
        <p:nvPicPr>
          <p:cNvPr id="223240" name="Picture 8" descr="https://encrypted-tbn3.gstatic.com/images?q=tbn:ANd9GcQdnmZ5UoKudMlZWEW-eEcQ3OsILEWCeqJ6_ktCItuXeQZiJ7cQ"/>
          <p:cNvPicPr>
            <a:picLocks noChangeAspect="1" noChangeArrowheads="1"/>
          </p:cNvPicPr>
          <p:nvPr/>
        </p:nvPicPr>
        <p:blipFill>
          <a:blip r:embed="rId6" cstate="print"/>
          <a:srcRect t="10486" b="32891"/>
          <a:stretch>
            <a:fillRect/>
          </a:stretch>
        </p:blipFill>
        <p:spPr bwMode="auto">
          <a:xfrm>
            <a:off x="6553200" y="152400"/>
            <a:ext cx="2314575" cy="2057400"/>
          </a:xfrm>
          <a:prstGeom prst="rect">
            <a:avLst/>
          </a:prstGeom>
          <a:noFill/>
        </p:spPr>
      </p:pic>
    </p:spTree>
    <p:extLst>
      <p:ext uri="{BB962C8B-B14F-4D97-AF65-F5344CB8AC3E}">
        <p14:creationId xmlns:p14="http://schemas.microsoft.com/office/powerpoint/2010/main" val="2676571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152400"/>
            <a:ext cx="5486400" cy="1371600"/>
          </a:xfrm>
        </p:spPr>
        <p:txBody>
          <a:bodyPr>
            <a:normAutofit fontScale="90000"/>
          </a:bodyPr>
          <a:lstStyle/>
          <a:p>
            <a:pPr eaLnBrk="1" hangingPunct="1"/>
            <a:r>
              <a:rPr lang="en-US" sz="4000" b="1" dirty="0" smtClean="0">
                <a:solidFill>
                  <a:srgbClr val="FF0000"/>
                </a:solidFill>
              </a:rPr>
              <a:t>Solomon didn’t understand what God is doing</a:t>
            </a:r>
          </a:p>
        </p:txBody>
      </p:sp>
      <p:sp>
        <p:nvSpPr>
          <p:cNvPr id="4099" name="Rectangle 3"/>
          <p:cNvSpPr>
            <a:spLocks noGrp="1" noChangeArrowheads="1"/>
          </p:cNvSpPr>
          <p:nvPr>
            <p:ph type="body" idx="1"/>
          </p:nvPr>
        </p:nvSpPr>
        <p:spPr>
          <a:xfrm>
            <a:off x="457200" y="1447800"/>
            <a:ext cx="8305800" cy="4800600"/>
          </a:xfrm>
        </p:spPr>
        <p:txBody>
          <a:bodyPr>
            <a:normAutofit lnSpcReduction="10000"/>
          </a:bodyPr>
          <a:lstStyle/>
          <a:p>
            <a:pPr eaLnBrk="1" hangingPunct="1">
              <a:lnSpc>
                <a:spcPct val="90000"/>
              </a:lnSpc>
            </a:pPr>
            <a:r>
              <a:rPr lang="en-US" dirty="0" smtClean="0"/>
              <a:t>Solomon didn’t realize yet that                          the goal of this life is to learn to                           live as children of God</a:t>
            </a:r>
          </a:p>
          <a:p>
            <a:pPr eaLnBrk="1" hangingPunct="1">
              <a:lnSpc>
                <a:spcPct val="90000"/>
              </a:lnSpc>
            </a:pPr>
            <a:r>
              <a:rPr lang="en-US" dirty="0" smtClean="0"/>
              <a:t>It’s not about what WE get done now, but what GOD is doing in us. God is changing us into His children by the events of our lives.</a:t>
            </a:r>
          </a:p>
          <a:p>
            <a:pPr eaLnBrk="1" hangingPunct="1">
              <a:lnSpc>
                <a:spcPct val="90000"/>
              </a:lnSpc>
            </a:pPr>
            <a:r>
              <a:rPr lang="en-US" dirty="0" smtClean="0"/>
              <a:t>Paul (in Romans 8) sees the creation </a:t>
            </a:r>
            <a:r>
              <a:rPr lang="en-US" b="1" dirty="0" smtClean="0">
                <a:solidFill>
                  <a:srgbClr val="0000CC"/>
                </a:solidFill>
              </a:rPr>
              <a:t>God subjected to vanity in hope</a:t>
            </a:r>
            <a:r>
              <a:rPr lang="en-US" dirty="0" smtClean="0"/>
              <a:t>, groaning in travail, as it will be delivered from the bondage of corruption, into the glorious liberty of the children of God</a:t>
            </a:r>
          </a:p>
        </p:txBody>
      </p:sp>
      <p:sp>
        <p:nvSpPr>
          <p:cNvPr id="4100" name="Text Box 5"/>
          <p:cNvSpPr txBox="1">
            <a:spLocks noChangeArrowheads="1"/>
          </p:cNvSpPr>
          <p:nvPr/>
        </p:nvSpPr>
        <p:spPr bwMode="auto">
          <a:xfrm>
            <a:off x="457200" y="6019801"/>
            <a:ext cx="8229600" cy="707886"/>
          </a:xfrm>
          <a:prstGeom prst="rect">
            <a:avLst/>
          </a:prstGeom>
          <a:noFill/>
          <a:ln w="9525">
            <a:noFill/>
            <a:miter lim="800000"/>
            <a:headEnd/>
            <a:tailEnd/>
          </a:ln>
        </p:spPr>
        <p:txBody>
          <a:bodyPr wrap="square">
            <a:spAutoFit/>
          </a:bodyPr>
          <a:lstStyle/>
          <a:p>
            <a:pPr algn="ctr">
              <a:spcBef>
                <a:spcPct val="50000"/>
              </a:spcBef>
            </a:pPr>
            <a:r>
              <a:rPr lang="en-US" sz="4000" b="1" dirty="0" smtClean="0">
                <a:solidFill>
                  <a:srgbClr val="00B050"/>
                </a:solidFill>
                <a:latin typeface="Comic Sans MS" pitchFamily="66" charset="0"/>
              </a:rPr>
              <a:t>God is training His children!</a:t>
            </a:r>
            <a:endParaRPr lang="en-US" sz="4000" b="1" dirty="0">
              <a:solidFill>
                <a:srgbClr val="00B050"/>
              </a:solidFill>
              <a:latin typeface="Comic Sans MS" pitchFamily="66" charset="0"/>
            </a:endParaRPr>
          </a:p>
        </p:txBody>
      </p:sp>
      <p:pic>
        <p:nvPicPr>
          <p:cNvPr id="50178" name="Picture 2" descr="https://encrypted-tbn0.gstatic.com/images?q=tbn:ANd9GcQnriibsQr_Q0mRr5EKxIlwr2jKT7aV9AZyNFc-tSiTYbSSL9CQmg"/>
          <p:cNvPicPr>
            <a:picLocks noChangeAspect="1" noChangeArrowheads="1"/>
          </p:cNvPicPr>
          <p:nvPr/>
        </p:nvPicPr>
        <p:blipFill>
          <a:blip r:embed="rId3" cstate="print"/>
          <a:srcRect/>
          <a:stretch>
            <a:fillRect/>
          </a:stretch>
        </p:blipFill>
        <p:spPr bwMode="auto">
          <a:xfrm>
            <a:off x="6477000" y="76200"/>
            <a:ext cx="2181225" cy="2617471"/>
          </a:xfrm>
          <a:prstGeom prst="rect">
            <a:avLst/>
          </a:prstGeom>
          <a:noFill/>
        </p:spPr>
      </p:pic>
    </p:spTree>
    <p:extLst>
      <p:ext uri="{BB962C8B-B14F-4D97-AF65-F5344CB8AC3E}">
        <p14:creationId xmlns:p14="http://schemas.microsoft.com/office/powerpoint/2010/main" val="119498549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1462</TotalTime>
  <Words>4572</Words>
  <Application>Microsoft Office PowerPoint</Application>
  <PresentationFormat>On-screen Show (4:3)</PresentationFormat>
  <Paragraphs>324</Paragraphs>
  <Slides>42</Slides>
  <Notes>39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42</vt:i4>
      </vt:variant>
    </vt:vector>
  </HeadingPairs>
  <TitlesOfParts>
    <vt:vector size="47" baseType="lpstr">
      <vt:lpstr>Arial</vt:lpstr>
      <vt:lpstr>Calibri</vt:lpstr>
      <vt:lpstr>Comic Sans MS</vt:lpstr>
      <vt:lpstr>EraserDust</vt:lpstr>
      <vt:lpstr>Office Theme</vt:lpstr>
      <vt:lpstr>Class 5:      Solomon’s Disillusionment with life &amp; God</vt:lpstr>
      <vt:lpstr>David &amp; Solomon went through it so we don’t have to!</vt:lpstr>
      <vt:lpstr>What went wrong with Solomon that his wives could turn away his heart?</vt:lpstr>
      <vt:lpstr>Solomon was the Author</vt:lpstr>
      <vt:lpstr>Life Issues that bothered Solomon?</vt:lpstr>
      <vt:lpstr>Ecclesiastes:  Lasting Happiness can only be found with God</vt:lpstr>
      <vt:lpstr>What profit has a man from all his labor? (1:3)</vt:lpstr>
      <vt:lpstr>What profit has a man from all his labor? (1:3)</vt:lpstr>
      <vt:lpstr>Solomon didn’t understand what God is doing</vt:lpstr>
      <vt:lpstr>Job had pondered the profit of serving God</vt:lpstr>
      <vt:lpstr>Matthew 16:24-27</vt:lpstr>
      <vt:lpstr>Test 1:  Does Wisdom bring profit? (1:12-18)</vt:lpstr>
      <vt:lpstr>Test 2:  Is pleasure profitable [parties &amp; wine] (2:1-3)</vt:lpstr>
      <vt:lpstr>Test 2: Is Pleasure Profitable      [hard work &amp; great possessions] (v.4-11)</vt:lpstr>
      <vt:lpstr>Death eliminates the profit of Wisdom</vt:lpstr>
      <vt:lpstr>Profits of your hard work pass to others</vt:lpstr>
      <vt:lpstr>Ecc 3: There is a right time for everything</vt:lpstr>
      <vt:lpstr>God does things at the right time (3:9-15)</vt:lpstr>
      <vt:lpstr>God does things at the right time (3:9-15)</vt:lpstr>
      <vt:lpstr>God uses “unfairness” now to test us (16-22)</vt:lpstr>
      <vt:lpstr>Ecc 4: There is “unfairness” in Government &amp; Society (v.1-3)</vt:lpstr>
      <vt:lpstr>Some people oppress themselves (4-8)</vt:lpstr>
      <vt:lpstr>Individual Fame &amp; Power have no lasting Profit (4:13-16)</vt:lpstr>
      <vt:lpstr>Don’t aim for Religious Fame (5:1-7)</vt:lpstr>
      <vt:lpstr>Don’t aim for Riches (5:8-17)</vt:lpstr>
      <vt:lpstr>Ecc 6: Be content with God’s good gifts (6:1-9)</vt:lpstr>
      <vt:lpstr>Be content with God’s good gifts (6:1-9)</vt:lpstr>
      <vt:lpstr>Don’t Challenge God’s plan (6:10-12)</vt:lpstr>
      <vt:lpstr>Arguing with God’s Plan</vt:lpstr>
      <vt:lpstr>PowerPoint Presentation</vt:lpstr>
      <vt:lpstr>Ecc 9: God causes both wicked &amp; righteous to die</vt:lpstr>
      <vt:lpstr>Why doesn’t God deal with us in this life according to how we live?</vt:lpstr>
      <vt:lpstr>So, make the most of your life now!  (Ecc 9)</vt:lpstr>
      <vt:lpstr>It’s not about human effort, God is in control! (11-12)</vt:lpstr>
      <vt:lpstr>Solomon became disillusioned with life &amp; his wives turned away his heart from God</vt:lpstr>
      <vt:lpstr>Lessons  Solomon  Learned</vt:lpstr>
      <vt:lpstr>Ecclesiastes may be Solomon’s confession of his mistakes before God</vt:lpstr>
      <vt:lpstr>Warning to ourselves!</vt:lpstr>
      <vt:lpstr>May God bless us now &amp; continue to train us to be kings in the age to come</vt:lpstr>
      <vt:lpstr>PowerPoint Presentation</vt:lpstr>
      <vt:lpstr>Let’s go home &amp; practice living in God’s family now!</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Jim</dc:creator>
  <cp:lastModifiedBy>Jim</cp:lastModifiedBy>
  <cp:revision>61</cp:revision>
  <dcterms:created xsi:type="dcterms:W3CDTF">2010-08-16T17:29:37Z</dcterms:created>
  <dcterms:modified xsi:type="dcterms:W3CDTF">2013-05-09T13:02:29Z</dcterms:modified>
</cp:coreProperties>
</file>