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1" r:id="rId1"/>
  </p:sldMasterIdLst>
  <p:sldIdLst>
    <p:sldId id="256" r:id="rId2"/>
    <p:sldId id="279" r:id="rId3"/>
    <p:sldId id="281" r:id="rId4"/>
    <p:sldId id="285" r:id="rId5"/>
    <p:sldId id="282" r:id="rId6"/>
    <p:sldId id="283" r:id="rId7"/>
    <p:sldId id="286" r:id="rId8"/>
    <p:sldId id="257" r:id="rId9"/>
    <p:sldId id="258" r:id="rId10"/>
    <p:sldId id="261" r:id="rId11"/>
    <p:sldId id="260" r:id="rId12"/>
    <p:sldId id="272" r:id="rId13"/>
    <p:sldId id="276" r:id="rId14"/>
    <p:sldId id="278" r:id="rId15"/>
    <p:sldId id="275" r:id="rId16"/>
    <p:sldId id="280"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996633"/>
    <a:srgbClr val="CC3300"/>
    <a:srgbClr val="FFFFFF"/>
    <a:srgbClr val="000099"/>
    <a:srgbClr val="663300"/>
    <a:srgbClr val="D8D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48" autoAdjust="0"/>
  </p:normalViewPr>
  <p:slideViewPr>
    <p:cSldViewPr>
      <p:cViewPr varScale="1">
        <p:scale>
          <a:sx n="66" d="100"/>
          <a:sy n="66" d="100"/>
        </p:scale>
        <p:origin x="142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3D1909-861B-4F08-AA49-1A28898369D1}" type="slidenum">
              <a:rPr lang="en-US" smtClean="0"/>
              <a:pPr>
                <a:defRPr/>
              </a:pPr>
              <a:t>‹#›</a:t>
            </a:fld>
            <a:endParaRPr lang="en-US"/>
          </a:p>
        </p:txBody>
      </p:sp>
    </p:spTree>
    <p:extLst>
      <p:ext uri="{BB962C8B-B14F-4D97-AF65-F5344CB8AC3E}">
        <p14:creationId xmlns:p14="http://schemas.microsoft.com/office/powerpoint/2010/main" val="200190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123D2E-90B9-4FB0-B3D8-DA2651C2EE77}" type="slidenum">
              <a:rPr lang="en-US" smtClean="0"/>
              <a:pPr>
                <a:defRPr/>
              </a:pPr>
              <a:t>‹#›</a:t>
            </a:fld>
            <a:endParaRPr lang="en-US"/>
          </a:p>
        </p:txBody>
      </p:sp>
    </p:spTree>
    <p:extLst>
      <p:ext uri="{BB962C8B-B14F-4D97-AF65-F5344CB8AC3E}">
        <p14:creationId xmlns:p14="http://schemas.microsoft.com/office/powerpoint/2010/main" val="42177214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396218-5687-4624-A68F-45EB99FF21A0}" type="slidenum">
              <a:rPr lang="en-US" smtClean="0"/>
              <a:pPr>
                <a:defRPr/>
              </a:pPr>
              <a:t>‹#›</a:t>
            </a:fld>
            <a:endParaRPr lang="en-US"/>
          </a:p>
        </p:txBody>
      </p:sp>
    </p:spTree>
    <p:extLst>
      <p:ext uri="{BB962C8B-B14F-4D97-AF65-F5344CB8AC3E}">
        <p14:creationId xmlns:p14="http://schemas.microsoft.com/office/powerpoint/2010/main" val="29800500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2FC5045-0444-4182-9E82-E106EBDDCB3E}" type="slidenum">
              <a:rPr lang="en-US"/>
              <a:pPr>
                <a:defRPr/>
              </a:pPr>
              <a:t>‹#›</a:t>
            </a:fld>
            <a:endParaRPr lang="en-US"/>
          </a:p>
        </p:txBody>
      </p:sp>
    </p:spTree>
    <p:extLst>
      <p:ext uri="{BB962C8B-B14F-4D97-AF65-F5344CB8AC3E}">
        <p14:creationId xmlns:p14="http://schemas.microsoft.com/office/powerpoint/2010/main" val="198084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2475A3-8AF2-4BD0-A75D-328975327628}" type="slidenum">
              <a:rPr lang="en-US" smtClean="0"/>
              <a:pPr>
                <a:defRPr/>
              </a:pPr>
              <a:t>‹#›</a:t>
            </a:fld>
            <a:endParaRPr lang="en-US"/>
          </a:p>
        </p:txBody>
      </p:sp>
    </p:spTree>
    <p:extLst>
      <p:ext uri="{BB962C8B-B14F-4D97-AF65-F5344CB8AC3E}">
        <p14:creationId xmlns:p14="http://schemas.microsoft.com/office/powerpoint/2010/main" val="27123933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C85E18-B02F-4BF3-B6B9-425395D3D564}" type="slidenum">
              <a:rPr lang="en-US" smtClean="0"/>
              <a:pPr>
                <a:defRPr/>
              </a:pPr>
              <a:t>‹#›</a:t>
            </a:fld>
            <a:endParaRPr lang="en-US"/>
          </a:p>
        </p:txBody>
      </p:sp>
    </p:spTree>
    <p:extLst>
      <p:ext uri="{BB962C8B-B14F-4D97-AF65-F5344CB8AC3E}">
        <p14:creationId xmlns:p14="http://schemas.microsoft.com/office/powerpoint/2010/main" val="18551646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00701BB-8195-46AC-BC02-4B626FDBCEA5}" type="slidenum">
              <a:rPr lang="en-US" smtClean="0"/>
              <a:pPr>
                <a:defRPr/>
              </a:pPr>
              <a:t>‹#›</a:t>
            </a:fld>
            <a:endParaRPr lang="en-US"/>
          </a:p>
        </p:txBody>
      </p:sp>
    </p:spTree>
    <p:extLst>
      <p:ext uri="{BB962C8B-B14F-4D97-AF65-F5344CB8AC3E}">
        <p14:creationId xmlns:p14="http://schemas.microsoft.com/office/powerpoint/2010/main" val="4148890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CF2C0C1-5317-484E-B95B-A6415A12FA6E}" type="slidenum">
              <a:rPr lang="en-US" smtClean="0"/>
              <a:pPr>
                <a:defRPr/>
              </a:pPr>
              <a:t>‹#›</a:t>
            </a:fld>
            <a:endParaRPr lang="en-US"/>
          </a:p>
        </p:txBody>
      </p:sp>
    </p:spTree>
    <p:extLst>
      <p:ext uri="{BB962C8B-B14F-4D97-AF65-F5344CB8AC3E}">
        <p14:creationId xmlns:p14="http://schemas.microsoft.com/office/powerpoint/2010/main" val="34257497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BAB0F65-6CFB-4094-B69C-70EA11D3D9A4}" type="slidenum">
              <a:rPr lang="en-US" smtClean="0"/>
              <a:pPr>
                <a:defRPr/>
              </a:pPr>
              <a:t>‹#›</a:t>
            </a:fld>
            <a:endParaRPr lang="en-US"/>
          </a:p>
        </p:txBody>
      </p:sp>
    </p:spTree>
    <p:extLst>
      <p:ext uri="{BB962C8B-B14F-4D97-AF65-F5344CB8AC3E}">
        <p14:creationId xmlns:p14="http://schemas.microsoft.com/office/powerpoint/2010/main" val="21191691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989B794-9EA1-4A56-88BB-9079B315E2C6}" type="slidenum">
              <a:rPr lang="en-US" smtClean="0"/>
              <a:pPr>
                <a:defRPr/>
              </a:pPr>
              <a:t>‹#›</a:t>
            </a:fld>
            <a:endParaRPr lang="en-US"/>
          </a:p>
        </p:txBody>
      </p:sp>
    </p:spTree>
    <p:extLst>
      <p:ext uri="{BB962C8B-B14F-4D97-AF65-F5344CB8AC3E}">
        <p14:creationId xmlns:p14="http://schemas.microsoft.com/office/powerpoint/2010/main" val="235415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B881297-02D0-4CC5-8346-509D936825B7}" type="slidenum">
              <a:rPr lang="en-US" smtClean="0"/>
              <a:pPr>
                <a:defRPr/>
              </a:pPr>
              <a:t>‹#›</a:t>
            </a:fld>
            <a:endParaRPr lang="en-US"/>
          </a:p>
        </p:txBody>
      </p:sp>
    </p:spTree>
    <p:extLst>
      <p:ext uri="{BB962C8B-B14F-4D97-AF65-F5344CB8AC3E}">
        <p14:creationId xmlns:p14="http://schemas.microsoft.com/office/powerpoint/2010/main" val="23756793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2989642-A3A2-46F5-9BCB-CB34DB15B193}" type="slidenum">
              <a:rPr lang="en-US" smtClean="0"/>
              <a:pPr>
                <a:defRPr/>
              </a:pPr>
              <a:t>‹#›</a:t>
            </a:fld>
            <a:endParaRPr lang="en-US"/>
          </a:p>
        </p:txBody>
      </p:sp>
    </p:spTree>
    <p:extLst>
      <p:ext uri="{BB962C8B-B14F-4D97-AF65-F5344CB8AC3E}">
        <p14:creationId xmlns:p14="http://schemas.microsoft.com/office/powerpoint/2010/main" val="26289231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9A5138D-78E7-4C6E-950A-AE3637DBA2A4}" type="slidenum">
              <a:rPr lang="en-US" smtClean="0"/>
              <a:pPr>
                <a:defRPr/>
              </a:pPr>
              <a:t>‹#›</a:t>
            </a:fld>
            <a:endParaRPr lang="en-US"/>
          </a:p>
        </p:txBody>
      </p:sp>
    </p:spTree>
    <p:extLst>
      <p:ext uri="{BB962C8B-B14F-4D97-AF65-F5344CB8AC3E}">
        <p14:creationId xmlns:p14="http://schemas.microsoft.com/office/powerpoint/2010/main" val="1132520938"/>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8967" y="170543"/>
            <a:ext cx="4875645" cy="2362200"/>
          </a:xfrm>
        </p:spPr>
        <p:txBody>
          <a:bodyPr>
            <a:normAutofit/>
          </a:bodyPr>
          <a:lstStyle/>
          <a:p>
            <a:pPr eaLnBrk="1" hangingPunct="1">
              <a:lnSpc>
                <a:spcPts val="7300"/>
              </a:lnSpc>
            </a:pPr>
            <a:r>
              <a:rPr lang="en-US" sz="6600" b="1" dirty="0" smtClean="0">
                <a:solidFill>
                  <a:srgbClr val="FF0000"/>
                </a:solidFill>
                <a:latin typeface="Arial" panose="020B0604020202020204" pitchFamily="34" charset="0"/>
                <a:cs typeface="Arial" panose="020B0604020202020204" pitchFamily="34" charset="0"/>
              </a:rPr>
              <a:t>The Royal Family</a:t>
            </a:r>
          </a:p>
        </p:txBody>
      </p:sp>
      <p:sp>
        <p:nvSpPr>
          <p:cNvPr id="2051" name="Rectangle 3"/>
          <p:cNvSpPr>
            <a:spLocks noGrp="1" noChangeArrowheads="1"/>
          </p:cNvSpPr>
          <p:nvPr>
            <p:ph type="subTitle" idx="1"/>
          </p:nvPr>
        </p:nvSpPr>
        <p:spPr>
          <a:xfrm>
            <a:off x="4800600" y="3581400"/>
            <a:ext cx="4044844" cy="2362200"/>
          </a:xfrm>
        </p:spPr>
        <p:txBody>
          <a:bodyPr>
            <a:noAutofit/>
          </a:bodyPr>
          <a:lstStyle/>
          <a:p>
            <a:pPr eaLnBrk="1" hangingPunct="1"/>
            <a:r>
              <a:rPr lang="en-US" sz="4800" b="1" smtClean="0">
                <a:solidFill>
                  <a:srgbClr val="00B050"/>
                </a:solidFill>
                <a:latin typeface="Comic Sans MS" panose="030F0702030302020204" pitchFamily="66" charset="0"/>
              </a:rPr>
              <a:t>Families</a:t>
            </a:r>
            <a:r>
              <a:rPr lang="en-US" sz="4800" b="1" dirty="0" smtClean="0">
                <a:solidFill>
                  <a:srgbClr val="00B050"/>
                </a:solidFill>
                <a:latin typeface="Comic Sans MS" panose="030F0702030302020204" pitchFamily="66" charset="0"/>
              </a:rPr>
              <a:t>, Ecclesias &amp; Angels</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67" y="3048000"/>
            <a:ext cx="42052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encrypted-tbn3.gstatic.com/images?q=tbn:ANd9GcRjyZDjHgIP1ZzQdmwlyJMDP4G1nA-S2gYsbtzTFzD6mfcGsG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
            <a:ext cx="3435244"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wipe(left)">
                                      <p:cBhvr>
                                        <p:cTn id="10"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01650" y="122238"/>
            <a:ext cx="8229600" cy="792162"/>
          </a:xfrm>
        </p:spPr>
        <p:txBody>
          <a:bodyPr/>
          <a:lstStyle/>
          <a:p>
            <a:pPr eaLnBrk="1" hangingPunct="1"/>
            <a:r>
              <a:rPr lang="en-US" sz="4000" b="1" dirty="0" smtClean="0">
                <a:solidFill>
                  <a:srgbClr val="FF0000"/>
                </a:solidFill>
                <a:latin typeface="Arial" panose="020B0604020202020204" pitchFamily="34" charset="0"/>
                <a:cs typeface="Arial" panose="020B0604020202020204" pitchFamily="34" charset="0"/>
              </a:rPr>
              <a:t>Why Does God Use </a:t>
            </a:r>
            <a:r>
              <a:rPr lang="en-US" sz="4000" b="1" dirty="0" err="1" smtClean="0">
                <a:solidFill>
                  <a:srgbClr val="FF0000"/>
                </a:solidFill>
                <a:latin typeface="Arial" panose="020B0604020202020204" pitchFamily="34" charset="0"/>
                <a:cs typeface="Arial" panose="020B0604020202020204" pitchFamily="34" charset="0"/>
              </a:rPr>
              <a:t>Ecclesias</a:t>
            </a:r>
            <a:r>
              <a:rPr lang="en-US" sz="4000" b="1" dirty="0" smtClean="0">
                <a:solidFill>
                  <a:srgbClr val="FF0000"/>
                </a:solidFill>
                <a:latin typeface="Arial" panose="020B0604020202020204" pitchFamily="34" charset="0"/>
                <a:cs typeface="Arial" panose="020B0604020202020204" pitchFamily="34" charset="0"/>
              </a:rPr>
              <a:t>?</a:t>
            </a:r>
          </a:p>
        </p:txBody>
      </p:sp>
      <p:sp>
        <p:nvSpPr>
          <p:cNvPr id="35843" name="Rectangle 3"/>
          <p:cNvSpPr>
            <a:spLocks noGrp="1" noChangeArrowheads="1"/>
          </p:cNvSpPr>
          <p:nvPr>
            <p:ph idx="1"/>
          </p:nvPr>
        </p:nvSpPr>
        <p:spPr>
          <a:xfrm>
            <a:off x="304800" y="914400"/>
            <a:ext cx="8229600" cy="5638800"/>
          </a:xfrm>
        </p:spPr>
        <p:txBody>
          <a:bodyPr/>
          <a:lstStyle/>
          <a:p>
            <a:pPr marL="288925" indent="-288925" eaLnBrk="1" hangingPunct="1">
              <a:lnSpc>
                <a:spcPct val="90000"/>
              </a:lnSpc>
            </a:pPr>
            <a:r>
              <a:rPr lang="en-US" sz="2800" dirty="0" smtClean="0"/>
              <a:t>Helps us to </a:t>
            </a:r>
            <a:r>
              <a:rPr lang="en-US" sz="2800" b="1" dirty="0" smtClean="0">
                <a:solidFill>
                  <a:srgbClr val="0000CC"/>
                </a:solidFill>
              </a:rPr>
              <a:t>keep on track </a:t>
            </a:r>
            <a:r>
              <a:rPr lang="en-US" sz="2800" dirty="0" smtClean="0"/>
              <a:t>when we                     go through trials or get discouraged.</a:t>
            </a:r>
          </a:p>
          <a:p>
            <a:pPr marL="288925" indent="-288925" eaLnBrk="1" hangingPunct="1">
              <a:lnSpc>
                <a:spcPct val="90000"/>
              </a:lnSpc>
            </a:pPr>
            <a:r>
              <a:rPr lang="en-US" sz="2800" dirty="0" smtClean="0"/>
              <a:t>Helps us to learn to </a:t>
            </a:r>
            <a:r>
              <a:rPr lang="en-US" sz="2800" b="1" dirty="0" smtClean="0">
                <a:solidFill>
                  <a:srgbClr val="0000CC"/>
                </a:solidFill>
              </a:rPr>
              <a:t>extend beyond                            our own family</a:t>
            </a:r>
            <a:r>
              <a:rPr lang="en-US" sz="2800" dirty="0" smtClean="0"/>
              <a:t> and work with God’s                        family!   </a:t>
            </a:r>
          </a:p>
          <a:p>
            <a:pPr marL="288925" indent="-288925" eaLnBrk="1" hangingPunct="1">
              <a:lnSpc>
                <a:spcPct val="90000"/>
              </a:lnSpc>
            </a:pPr>
            <a:r>
              <a:rPr lang="en-US" sz="2800" dirty="0" smtClean="0"/>
              <a:t>Helps </a:t>
            </a:r>
            <a:r>
              <a:rPr lang="en-US" sz="2800" b="1" dirty="0" smtClean="0">
                <a:solidFill>
                  <a:srgbClr val="0000CC"/>
                </a:solidFill>
              </a:rPr>
              <a:t>to balance us </a:t>
            </a:r>
            <a:r>
              <a:rPr lang="en-US" sz="2800" dirty="0" smtClean="0"/>
              <a:t>when God brings together people from different backgrounds.</a:t>
            </a:r>
          </a:p>
          <a:p>
            <a:pPr marL="288925" indent="-288925" eaLnBrk="1" hangingPunct="1">
              <a:lnSpc>
                <a:spcPct val="90000"/>
              </a:lnSpc>
            </a:pPr>
            <a:r>
              <a:rPr lang="en-US" sz="2800" dirty="0" smtClean="0"/>
              <a:t>Helps us </a:t>
            </a:r>
            <a:r>
              <a:rPr lang="en-US" sz="2800" b="1" dirty="0" smtClean="0">
                <a:solidFill>
                  <a:srgbClr val="0000CC"/>
                </a:solidFill>
              </a:rPr>
              <a:t>appreciate others </a:t>
            </a:r>
            <a:r>
              <a:rPr lang="en-US" sz="2800" dirty="0" smtClean="0"/>
              <a:t>in God’s family when He supplies members who have differing talents.</a:t>
            </a:r>
          </a:p>
          <a:p>
            <a:pPr marL="288925" indent="-288925" eaLnBrk="1" hangingPunct="1">
              <a:lnSpc>
                <a:spcPct val="90000"/>
              </a:lnSpc>
            </a:pPr>
            <a:r>
              <a:rPr lang="en-US" sz="2800" dirty="0" smtClean="0"/>
              <a:t>Provides us with </a:t>
            </a:r>
            <a:r>
              <a:rPr lang="en-US" sz="2800" b="1" dirty="0" smtClean="0">
                <a:solidFill>
                  <a:srgbClr val="0000CC"/>
                </a:solidFill>
              </a:rPr>
              <a:t>an opportunity to serve others </a:t>
            </a:r>
            <a:r>
              <a:rPr lang="en-US" sz="2800" dirty="0" smtClean="0"/>
              <a:t>in love, like Christ has done for us</a:t>
            </a:r>
          </a:p>
          <a:p>
            <a:pPr marL="288925" indent="-288925" eaLnBrk="1" hangingPunct="1">
              <a:lnSpc>
                <a:spcPct val="90000"/>
              </a:lnSpc>
            </a:pPr>
            <a:r>
              <a:rPr lang="en-US" sz="2800" b="1" dirty="0" smtClean="0">
                <a:solidFill>
                  <a:srgbClr val="0000CC"/>
                </a:solidFill>
              </a:rPr>
              <a:t>Brings Glory to God </a:t>
            </a:r>
            <a:r>
              <a:rPr lang="en-US" sz="2800" dirty="0" smtClean="0"/>
              <a:t>because the ability to make it work – function as one unit – is all of God! </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914400"/>
            <a:ext cx="22971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0"/>
                                        <p:tgtEl>
                                          <p:spTgt spid="35842"/>
                                        </p:tgtEl>
                                      </p:cBhvr>
                                    </p:animEffect>
                                  </p:childTnLst>
                                </p:cTn>
                              </p:par>
                              <p:par>
                                <p:cTn id="8" presetID="3" presetClass="entr" presetSubtype="10"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blinds(horizontal)">
                                      <p:cBhvr>
                                        <p:cTn id="10" dur="500"/>
                                        <p:tgtEl>
                                          <p:spTgt spid="133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Effect transition="in" filter="wipe(left)">
                                      <p:cBhvr>
                                        <p:cTn id="13" dur="500"/>
                                        <p:tgtEl>
                                          <p:spTgt spid="3584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5843">
                                            <p:txEl>
                                              <p:pRg st="1" end="1"/>
                                            </p:txEl>
                                          </p:spTgt>
                                        </p:tgtEl>
                                        <p:attrNameLst>
                                          <p:attrName>style.visibility</p:attrName>
                                        </p:attrNameLst>
                                      </p:cBhvr>
                                      <p:to>
                                        <p:strVal val="visible"/>
                                      </p:to>
                                    </p:set>
                                    <p:animEffect transition="in" filter="wipe(left)">
                                      <p:cBhvr>
                                        <p:cTn id="18" dur="500"/>
                                        <p:tgtEl>
                                          <p:spTgt spid="3584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5843">
                                            <p:txEl>
                                              <p:pRg st="2" end="2"/>
                                            </p:txEl>
                                          </p:spTgt>
                                        </p:tgtEl>
                                        <p:attrNameLst>
                                          <p:attrName>style.visibility</p:attrName>
                                        </p:attrNameLst>
                                      </p:cBhvr>
                                      <p:to>
                                        <p:strVal val="visible"/>
                                      </p:to>
                                    </p:set>
                                    <p:animEffect transition="in" filter="wipe(left)">
                                      <p:cBhvr>
                                        <p:cTn id="23" dur="500"/>
                                        <p:tgtEl>
                                          <p:spTgt spid="3584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5843">
                                            <p:txEl>
                                              <p:pRg st="3" end="3"/>
                                            </p:txEl>
                                          </p:spTgt>
                                        </p:tgtEl>
                                        <p:attrNameLst>
                                          <p:attrName>style.visibility</p:attrName>
                                        </p:attrNameLst>
                                      </p:cBhvr>
                                      <p:to>
                                        <p:strVal val="visible"/>
                                      </p:to>
                                    </p:set>
                                    <p:animEffect transition="in" filter="wipe(left)">
                                      <p:cBhvr>
                                        <p:cTn id="28" dur="500"/>
                                        <p:tgtEl>
                                          <p:spTgt spid="3584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5843">
                                            <p:txEl>
                                              <p:pRg st="4" end="4"/>
                                            </p:txEl>
                                          </p:spTgt>
                                        </p:tgtEl>
                                        <p:attrNameLst>
                                          <p:attrName>style.visibility</p:attrName>
                                        </p:attrNameLst>
                                      </p:cBhvr>
                                      <p:to>
                                        <p:strVal val="visible"/>
                                      </p:to>
                                    </p:set>
                                    <p:animEffect transition="in" filter="wipe(left)">
                                      <p:cBhvr>
                                        <p:cTn id="33" dur="500"/>
                                        <p:tgtEl>
                                          <p:spTgt spid="35843">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5843">
                                            <p:txEl>
                                              <p:pRg st="5" end="5"/>
                                            </p:txEl>
                                          </p:spTgt>
                                        </p:tgtEl>
                                        <p:attrNameLst>
                                          <p:attrName>style.visibility</p:attrName>
                                        </p:attrNameLst>
                                      </p:cBhvr>
                                      <p:to>
                                        <p:strVal val="visible"/>
                                      </p:to>
                                    </p:set>
                                    <p:animEffect transition="in" filter="wipe(left)">
                                      <p:cBhvr>
                                        <p:cTn id="38" dur="5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5"/>
          <p:cNvSpPr>
            <a:spLocks noChangeArrowheads="1"/>
          </p:cNvSpPr>
          <p:nvPr/>
        </p:nvSpPr>
        <p:spPr bwMode="auto">
          <a:xfrm>
            <a:off x="1828800" y="2286000"/>
            <a:ext cx="2743200" cy="2590800"/>
          </a:xfrm>
          <a:prstGeom prst="ellipse">
            <a:avLst/>
          </a:prstGeom>
          <a:solidFill>
            <a:srgbClr val="FFFF63"/>
          </a:solidFill>
          <a:ln w="381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1267" name="Text Box 6"/>
          <p:cNvSpPr txBox="1">
            <a:spLocks noChangeArrowheads="1"/>
          </p:cNvSpPr>
          <p:nvPr/>
        </p:nvSpPr>
        <p:spPr bwMode="auto">
          <a:xfrm>
            <a:off x="2057400" y="2971800"/>
            <a:ext cx="2209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b="1"/>
              <a:t>First Principles</a:t>
            </a:r>
          </a:p>
        </p:txBody>
      </p:sp>
      <p:sp>
        <p:nvSpPr>
          <p:cNvPr id="11268" name="Text Box 8"/>
          <p:cNvSpPr txBox="1">
            <a:spLocks noChangeArrowheads="1"/>
          </p:cNvSpPr>
          <p:nvPr/>
        </p:nvSpPr>
        <p:spPr bwMode="auto">
          <a:xfrm>
            <a:off x="4953000" y="2819400"/>
            <a:ext cx="3352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b="1"/>
              <a:t>Extended applications into daily life</a:t>
            </a:r>
          </a:p>
        </p:txBody>
      </p:sp>
      <p:sp>
        <p:nvSpPr>
          <p:cNvPr id="8" name="Rectangle 2"/>
          <p:cNvSpPr>
            <a:spLocks noGrp="1" noChangeArrowheads="1"/>
          </p:cNvSpPr>
          <p:nvPr>
            <p:ph type="title"/>
          </p:nvPr>
        </p:nvSpPr>
        <p:spPr>
          <a:xfrm>
            <a:off x="381000" y="0"/>
            <a:ext cx="8229600" cy="1371600"/>
          </a:xfrm>
        </p:spPr>
        <p:txBody>
          <a:bodyPr/>
          <a:lstStyle/>
          <a:p>
            <a:pPr algn="ctr" eaLnBrk="1" hangingPunct="1"/>
            <a:r>
              <a:rPr lang="en-US" b="1" dirty="0" smtClean="0">
                <a:solidFill>
                  <a:srgbClr val="FF0000"/>
                </a:solidFill>
                <a:latin typeface="Arial" panose="020B0604020202020204" pitchFamily="34" charset="0"/>
                <a:cs typeface="Arial" panose="020B0604020202020204" pitchFamily="34" charset="0"/>
              </a:rPr>
              <a:t>No one can perfectly apply God’s principles in daily life</a:t>
            </a:r>
          </a:p>
        </p:txBody>
      </p:sp>
      <p:sp>
        <p:nvSpPr>
          <p:cNvPr id="11270" name="Oval 7"/>
          <p:cNvSpPr>
            <a:spLocks noChangeArrowheads="1"/>
          </p:cNvSpPr>
          <p:nvPr/>
        </p:nvSpPr>
        <p:spPr bwMode="auto">
          <a:xfrm>
            <a:off x="685800" y="1371600"/>
            <a:ext cx="8153400" cy="5334000"/>
          </a:xfrm>
          <a:prstGeom prst="ellipse">
            <a:avLst/>
          </a:prstGeom>
          <a:solidFill>
            <a:srgbClr val="99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1271" name="Oval 5"/>
          <p:cNvSpPr>
            <a:spLocks noChangeArrowheads="1"/>
          </p:cNvSpPr>
          <p:nvPr/>
        </p:nvSpPr>
        <p:spPr bwMode="auto">
          <a:xfrm>
            <a:off x="1828800" y="2667000"/>
            <a:ext cx="2743200" cy="2590800"/>
          </a:xfrm>
          <a:prstGeom prst="ellipse">
            <a:avLst/>
          </a:prstGeom>
          <a:solidFill>
            <a:srgbClr val="FFFF63"/>
          </a:solidFill>
          <a:ln w="381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1272" name="Text Box 6"/>
          <p:cNvSpPr txBox="1">
            <a:spLocks noChangeArrowheads="1"/>
          </p:cNvSpPr>
          <p:nvPr/>
        </p:nvSpPr>
        <p:spPr bwMode="auto">
          <a:xfrm>
            <a:off x="2057400" y="3352800"/>
            <a:ext cx="2209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b="1"/>
              <a:t>First Principles</a:t>
            </a:r>
          </a:p>
        </p:txBody>
      </p:sp>
      <p:sp>
        <p:nvSpPr>
          <p:cNvPr id="11273" name="Text Box 8"/>
          <p:cNvSpPr txBox="1">
            <a:spLocks noChangeArrowheads="1"/>
          </p:cNvSpPr>
          <p:nvPr/>
        </p:nvSpPr>
        <p:spPr bwMode="auto">
          <a:xfrm>
            <a:off x="4953000" y="3200400"/>
            <a:ext cx="3352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b="1"/>
              <a:t>Extended applications into daily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12" name="Oval 8"/>
          <p:cNvSpPr>
            <a:spLocks noChangeArrowheads="1"/>
          </p:cNvSpPr>
          <p:nvPr/>
        </p:nvSpPr>
        <p:spPr bwMode="auto">
          <a:xfrm rot="5400000">
            <a:off x="1371600" y="2743200"/>
            <a:ext cx="5943600" cy="2286000"/>
          </a:xfrm>
          <a:prstGeom prst="ellipse">
            <a:avLst/>
          </a:prstGeom>
          <a:solidFill>
            <a:srgbClr val="99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47111" name="Oval 7"/>
          <p:cNvSpPr>
            <a:spLocks noChangeArrowheads="1"/>
          </p:cNvSpPr>
          <p:nvPr/>
        </p:nvSpPr>
        <p:spPr bwMode="auto">
          <a:xfrm rot="5400000">
            <a:off x="1371600" y="1828800"/>
            <a:ext cx="5943600" cy="2286000"/>
          </a:xfrm>
          <a:prstGeom prst="ellipse">
            <a:avLst/>
          </a:prstGeom>
          <a:solidFill>
            <a:srgbClr val="99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47116" name="Oval 12"/>
          <p:cNvSpPr>
            <a:spLocks noChangeArrowheads="1"/>
          </p:cNvSpPr>
          <p:nvPr/>
        </p:nvSpPr>
        <p:spPr bwMode="auto">
          <a:xfrm rot="2507525">
            <a:off x="2590800" y="3352800"/>
            <a:ext cx="5943600" cy="2286000"/>
          </a:xfrm>
          <a:prstGeom prst="ellipse">
            <a:avLst/>
          </a:prstGeom>
          <a:solidFill>
            <a:srgbClr val="99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47115" name="Oval 11"/>
          <p:cNvSpPr>
            <a:spLocks noChangeArrowheads="1"/>
          </p:cNvSpPr>
          <p:nvPr/>
        </p:nvSpPr>
        <p:spPr bwMode="auto">
          <a:xfrm rot="8575369">
            <a:off x="2514600" y="1560582"/>
            <a:ext cx="5943600" cy="2286000"/>
          </a:xfrm>
          <a:prstGeom prst="ellipse">
            <a:avLst/>
          </a:prstGeom>
          <a:solidFill>
            <a:srgbClr val="99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47113" name="Oval 9"/>
          <p:cNvSpPr>
            <a:spLocks noChangeArrowheads="1"/>
          </p:cNvSpPr>
          <p:nvPr/>
        </p:nvSpPr>
        <p:spPr bwMode="auto">
          <a:xfrm rot="2696626">
            <a:off x="457200" y="1295400"/>
            <a:ext cx="5943600" cy="2286000"/>
          </a:xfrm>
          <a:prstGeom prst="ellipse">
            <a:avLst/>
          </a:prstGeom>
          <a:solidFill>
            <a:srgbClr val="99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47110" name="Oval 6"/>
          <p:cNvSpPr>
            <a:spLocks noChangeArrowheads="1"/>
          </p:cNvSpPr>
          <p:nvPr/>
        </p:nvSpPr>
        <p:spPr bwMode="auto">
          <a:xfrm>
            <a:off x="228600" y="2362200"/>
            <a:ext cx="5943600" cy="2286000"/>
          </a:xfrm>
          <a:prstGeom prst="ellipse">
            <a:avLst/>
          </a:prstGeom>
          <a:solidFill>
            <a:srgbClr val="99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2296" name="Oval 5"/>
          <p:cNvSpPr>
            <a:spLocks noChangeArrowheads="1"/>
          </p:cNvSpPr>
          <p:nvPr/>
        </p:nvSpPr>
        <p:spPr bwMode="auto">
          <a:xfrm>
            <a:off x="2743200" y="2438400"/>
            <a:ext cx="5943600" cy="2286000"/>
          </a:xfrm>
          <a:prstGeom prst="ellipse">
            <a:avLst/>
          </a:prstGeom>
          <a:solidFill>
            <a:srgbClr val="99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47114" name="Oval 10"/>
          <p:cNvSpPr>
            <a:spLocks noChangeArrowheads="1"/>
          </p:cNvSpPr>
          <p:nvPr/>
        </p:nvSpPr>
        <p:spPr bwMode="auto">
          <a:xfrm rot="-1955225">
            <a:off x="228600" y="3124200"/>
            <a:ext cx="5943600" cy="2286000"/>
          </a:xfrm>
          <a:prstGeom prst="ellipse">
            <a:avLst/>
          </a:prstGeom>
          <a:solidFill>
            <a:srgbClr val="99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2298" name="Oval 4"/>
          <p:cNvSpPr>
            <a:spLocks noChangeArrowheads="1"/>
          </p:cNvSpPr>
          <p:nvPr/>
        </p:nvSpPr>
        <p:spPr bwMode="auto">
          <a:xfrm>
            <a:off x="3581400" y="2743200"/>
            <a:ext cx="1600200" cy="1524000"/>
          </a:xfrm>
          <a:prstGeom prst="ellipse">
            <a:avLst/>
          </a:prstGeom>
          <a:solidFill>
            <a:srgbClr val="FFFF6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2299" name="Text Box 13"/>
          <p:cNvSpPr txBox="1">
            <a:spLocks noChangeArrowheads="1"/>
          </p:cNvSpPr>
          <p:nvPr/>
        </p:nvSpPr>
        <p:spPr bwMode="auto">
          <a:xfrm>
            <a:off x="3276600" y="3048000"/>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b="1"/>
              <a:t>First Principles</a:t>
            </a:r>
          </a:p>
        </p:txBody>
      </p:sp>
      <p:sp>
        <p:nvSpPr>
          <p:cNvPr id="15" name="Rectangle 2"/>
          <p:cNvSpPr>
            <a:spLocks noGrp="1" noChangeArrowheads="1"/>
          </p:cNvSpPr>
          <p:nvPr>
            <p:ph type="title"/>
          </p:nvPr>
        </p:nvSpPr>
        <p:spPr>
          <a:xfrm>
            <a:off x="1371600" y="1143000"/>
            <a:ext cx="6324600" cy="1371600"/>
          </a:xfrm>
        </p:spPr>
        <p:txBody>
          <a:bodyPr/>
          <a:lstStyle/>
          <a:p>
            <a:pPr algn="ctr" eaLnBrk="1" hangingPunct="1"/>
            <a:r>
              <a:rPr lang="en-US" b="1" dirty="0" smtClean="0">
                <a:solidFill>
                  <a:schemeClr val="folHlink"/>
                </a:solidFill>
                <a:latin typeface="Comic Sans MS" panose="030F0702030302020204" pitchFamily="66" charset="0"/>
              </a:rPr>
              <a:t>We help to keep each other in balance! </a:t>
            </a:r>
          </a:p>
        </p:txBody>
      </p:sp>
      <p:sp>
        <p:nvSpPr>
          <p:cNvPr id="16" name="Rectangle 2"/>
          <p:cNvSpPr txBox="1">
            <a:spLocks noChangeArrowheads="1"/>
          </p:cNvSpPr>
          <p:nvPr/>
        </p:nvSpPr>
        <p:spPr bwMode="auto">
          <a:xfrm>
            <a:off x="1371600" y="5105400"/>
            <a:ext cx="6324600" cy="1371600"/>
          </a:xfrm>
          <a:prstGeom prst="rect">
            <a:avLst/>
          </a:prstGeom>
          <a:noFill/>
          <a:ln w="9525">
            <a:noFill/>
            <a:miter lim="800000"/>
            <a:headEnd/>
            <a:tailEnd/>
          </a:ln>
          <a:effectLst/>
        </p:spPr>
        <p:txBody>
          <a:bodyPr anchor="ctr"/>
          <a:lstStyle/>
          <a:p>
            <a:pPr algn="ctr" eaLnBrk="1" hangingPunct="1">
              <a:defRPr/>
            </a:pPr>
            <a:r>
              <a:rPr lang="en-US" sz="4400" b="1" kern="0" dirty="0">
                <a:solidFill>
                  <a:srgbClr val="006600"/>
                </a:solidFill>
                <a:latin typeface="Comic Sans MS" panose="030F0702030302020204" pitchFamily="66" charset="0"/>
                <a:ea typeface="+mj-ea"/>
                <a:cs typeface="+mj-cs"/>
              </a:rPr>
              <a:t>Each of us is out of balance in some area </a:t>
            </a:r>
          </a:p>
        </p:txBody>
      </p:sp>
      <p:sp>
        <p:nvSpPr>
          <p:cNvPr id="14" name="Rectangle 2"/>
          <p:cNvSpPr txBox="1">
            <a:spLocks noChangeArrowheads="1"/>
          </p:cNvSpPr>
          <p:nvPr/>
        </p:nvSpPr>
        <p:spPr bwMode="auto">
          <a:xfrm>
            <a:off x="152400" y="386729"/>
            <a:ext cx="8763000" cy="1646854"/>
          </a:xfrm>
          <a:prstGeom prst="rect">
            <a:avLst/>
          </a:prstGeom>
          <a:noFill/>
          <a:ln w="9525">
            <a:noFill/>
            <a:miter lim="800000"/>
            <a:headEnd/>
            <a:tailEnd/>
          </a:ln>
          <a:effectLst/>
        </p:spPr>
        <p:txBody>
          <a:bodyPr anchor="ctr"/>
          <a:lstStyle/>
          <a:p>
            <a:pPr algn="ctr" eaLnBrk="1" hangingPunct="1">
              <a:defRPr/>
            </a:pPr>
            <a:r>
              <a:rPr lang="en-US" sz="4400" b="1" kern="0" dirty="0">
                <a:solidFill>
                  <a:srgbClr val="006600"/>
                </a:solidFill>
                <a:latin typeface="Comic Sans MS" panose="030F0702030302020204" pitchFamily="66" charset="0"/>
                <a:ea typeface="+mj-ea"/>
                <a:cs typeface="+mj-cs"/>
              </a:rPr>
              <a:t>We try to extend God’s principles into our lives…..but….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7115"/>
                                        </p:tgtEl>
                                        <p:attrNameLst>
                                          <p:attrName>style.visibility</p:attrName>
                                        </p:attrNameLst>
                                      </p:cBhvr>
                                      <p:to>
                                        <p:strVal val="visible"/>
                                      </p:to>
                                    </p:set>
                                    <p:animEffect transition="in" filter="dissolve">
                                      <p:cBhvr>
                                        <p:cTn id="15" dur="500"/>
                                        <p:tgtEl>
                                          <p:spTgt spid="471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dissolve">
                                      <p:cBhvr>
                                        <p:cTn id="20" dur="500"/>
                                        <p:tgtEl>
                                          <p:spTgt spid="471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7113"/>
                                        </p:tgtEl>
                                        <p:attrNameLst>
                                          <p:attrName>style.visibility</p:attrName>
                                        </p:attrNameLst>
                                      </p:cBhvr>
                                      <p:to>
                                        <p:strVal val="visible"/>
                                      </p:to>
                                    </p:set>
                                    <p:animEffect transition="in" filter="dissolve">
                                      <p:cBhvr>
                                        <p:cTn id="25" dur="500"/>
                                        <p:tgtEl>
                                          <p:spTgt spid="471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7110"/>
                                        </p:tgtEl>
                                        <p:attrNameLst>
                                          <p:attrName>style.visibility</p:attrName>
                                        </p:attrNameLst>
                                      </p:cBhvr>
                                      <p:to>
                                        <p:strVal val="visible"/>
                                      </p:to>
                                    </p:set>
                                    <p:animEffect transition="in" filter="dissolve">
                                      <p:cBhvr>
                                        <p:cTn id="30" dur="500"/>
                                        <p:tgtEl>
                                          <p:spTgt spid="471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7114"/>
                                        </p:tgtEl>
                                        <p:attrNameLst>
                                          <p:attrName>style.visibility</p:attrName>
                                        </p:attrNameLst>
                                      </p:cBhvr>
                                      <p:to>
                                        <p:strVal val="visible"/>
                                      </p:to>
                                    </p:set>
                                    <p:animEffect transition="in" filter="dissolve">
                                      <p:cBhvr>
                                        <p:cTn id="35" dur="500"/>
                                        <p:tgtEl>
                                          <p:spTgt spid="4711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7112"/>
                                        </p:tgtEl>
                                        <p:attrNameLst>
                                          <p:attrName>style.visibility</p:attrName>
                                        </p:attrNameLst>
                                      </p:cBhvr>
                                      <p:to>
                                        <p:strVal val="visible"/>
                                      </p:to>
                                    </p:set>
                                    <p:animEffect transition="in" filter="dissolve">
                                      <p:cBhvr>
                                        <p:cTn id="40" dur="500"/>
                                        <p:tgtEl>
                                          <p:spTgt spid="471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7116"/>
                                        </p:tgtEl>
                                        <p:attrNameLst>
                                          <p:attrName>style.visibility</p:attrName>
                                        </p:attrNameLst>
                                      </p:cBhvr>
                                      <p:to>
                                        <p:strVal val="visible"/>
                                      </p:to>
                                    </p:set>
                                    <p:animEffect transition="in" filter="dissolve">
                                      <p:cBhvr>
                                        <p:cTn id="45" dur="500"/>
                                        <p:tgtEl>
                                          <p:spTgt spid="47116"/>
                                        </p:tgtEl>
                                      </p:cBhvr>
                                    </p:animEffect>
                                  </p:childTnLst>
                                </p:cTn>
                              </p:par>
                              <p:par>
                                <p:cTn id="46" presetID="10" presetClass="exit" presetSubtype="0" fill="hold" grpId="1" nodeType="withEffect">
                                  <p:stCondLst>
                                    <p:cond delay="0"/>
                                  </p:stCondLst>
                                  <p:childTnLst>
                                    <p:animEffect transition="out" filter="fade">
                                      <p:cBhvr>
                                        <p:cTn id="47" dur="2000"/>
                                        <p:tgtEl>
                                          <p:spTgt spid="14"/>
                                        </p:tgtEl>
                                      </p:cBhvr>
                                    </p:animEffect>
                                    <p:set>
                                      <p:cBhvr>
                                        <p:cTn id="48" dur="1" fill="hold">
                                          <p:stCondLst>
                                            <p:cond delay="1999"/>
                                          </p:stCondLst>
                                        </p:cTn>
                                        <p:tgtEl>
                                          <p:spTgt spid="14"/>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47116"/>
                                        </p:tgtEl>
                                        <p:attrNameLst>
                                          <p:attrName>style.visibility</p:attrName>
                                        </p:attrNameLst>
                                      </p:cBhvr>
                                      <p:to>
                                        <p:strVal val="visible"/>
                                      </p:to>
                                    </p:se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animBg="1"/>
      <p:bldP spid="47111" grpId="0" animBg="1"/>
      <p:bldP spid="47116" grpId="0" animBg="1"/>
      <p:bldP spid="47116" grpId="1" animBg="1"/>
      <p:bldP spid="47115" grpId="0" animBg="1"/>
      <p:bldP spid="47113" grpId="0" animBg="1"/>
      <p:bldP spid="47110" grpId="0" animBg="1"/>
      <p:bldP spid="47114" grpId="0" animBg="1"/>
      <p:bldP spid="15" grpId="0"/>
      <p:bldP spid="16" grpId="0"/>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860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4066" name="Rectangle 2"/>
          <p:cNvSpPr>
            <a:spLocks noGrp="1" noChangeArrowheads="1"/>
          </p:cNvSpPr>
          <p:nvPr>
            <p:ph type="title"/>
          </p:nvPr>
        </p:nvSpPr>
        <p:spPr>
          <a:xfrm>
            <a:off x="368300" y="334963"/>
            <a:ext cx="6477000" cy="1066800"/>
          </a:xfrm>
        </p:spPr>
        <p:txBody>
          <a:bodyPr>
            <a:noAutofit/>
          </a:bodyPr>
          <a:lstStyle/>
          <a:p>
            <a:pPr algn="ctr" eaLnBrk="1" hangingPunct="1">
              <a:lnSpc>
                <a:spcPts val="4300"/>
              </a:lnSpc>
            </a:pPr>
            <a:r>
              <a:rPr lang="en-US" sz="3600" b="1" dirty="0" err="1" smtClean="0">
                <a:solidFill>
                  <a:srgbClr val="FF0000"/>
                </a:solidFill>
                <a:latin typeface="Arial" panose="020B0604020202020204" pitchFamily="34" charset="0"/>
                <a:cs typeface="Arial" panose="020B0604020202020204" pitchFamily="34" charset="0"/>
              </a:rPr>
              <a:t>Ecclesias</a:t>
            </a:r>
            <a:r>
              <a:rPr lang="en-US" sz="3600" b="1" dirty="0" smtClean="0">
                <a:solidFill>
                  <a:srgbClr val="FF0000"/>
                </a:solidFill>
                <a:latin typeface="Arial" panose="020B0604020202020204" pitchFamily="34" charset="0"/>
                <a:cs typeface="Arial" panose="020B0604020202020204" pitchFamily="34" charset="0"/>
              </a:rPr>
              <a:t> &amp; Families let us practice working for unity</a:t>
            </a:r>
          </a:p>
        </p:txBody>
      </p:sp>
      <p:sp>
        <p:nvSpPr>
          <p:cNvPr id="344067" name="Rectangle 3"/>
          <p:cNvSpPr>
            <a:spLocks noGrp="1" noChangeArrowheads="1"/>
          </p:cNvSpPr>
          <p:nvPr>
            <p:ph idx="1"/>
          </p:nvPr>
        </p:nvSpPr>
        <p:spPr>
          <a:xfrm>
            <a:off x="361373" y="2156800"/>
            <a:ext cx="8458200" cy="3048000"/>
          </a:xfrm>
        </p:spPr>
        <p:txBody>
          <a:bodyPr/>
          <a:lstStyle/>
          <a:p>
            <a:pPr marL="0" indent="288925" eaLnBrk="1" hangingPunct="1">
              <a:lnSpc>
                <a:spcPct val="80000"/>
              </a:lnSpc>
              <a:buFontTx/>
              <a:buNone/>
            </a:pPr>
            <a:r>
              <a:rPr lang="en-US" sz="2800" dirty="0" smtClean="0"/>
              <a:t>27	For as many of you as were baptized into Christ have put on Christ.</a:t>
            </a:r>
          </a:p>
          <a:p>
            <a:pPr marL="0" indent="288925" eaLnBrk="1" hangingPunct="1">
              <a:lnSpc>
                <a:spcPct val="80000"/>
              </a:lnSpc>
              <a:buFontTx/>
              <a:buNone/>
            </a:pPr>
            <a:r>
              <a:rPr lang="en-US" sz="2800" dirty="0" smtClean="0"/>
              <a:t>28	There is neither Jew nor Greek, there is neither slave nor free, there is neither male nor female</a:t>
            </a:r>
            <a:r>
              <a:rPr lang="en-US" sz="2800" dirty="0" smtClean="0">
                <a:solidFill>
                  <a:srgbClr val="7030A0"/>
                </a:solidFill>
              </a:rPr>
              <a:t>; </a:t>
            </a:r>
            <a:r>
              <a:rPr lang="en-US" sz="2800" b="1" dirty="0" smtClean="0">
                <a:solidFill>
                  <a:srgbClr val="7030A0"/>
                </a:solidFill>
              </a:rPr>
              <a:t>for you are all one in Christ Jesus.</a:t>
            </a:r>
          </a:p>
          <a:p>
            <a:pPr marL="0" indent="288925" eaLnBrk="1" hangingPunct="1">
              <a:lnSpc>
                <a:spcPct val="80000"/>
              </a:lnSpc>
              <a:buFontTx/>
              <a:buNone/>
            </a:pPr>
            <a:r>
              <a:rPr lang="en-US" sz="2800" dirty="0" smtClean="0"/>
              <a:t>29	And if you are Christ's, then you are Abraham's seed, and heirs according to the promise.</a:t>
            </a:r>
          </a:p>
        </p:txBody>
      </p:sp>
      <p:sp>
        <p:nvSpPr>
          <p:cNvPr id="344068" name="Text Box 4"/>
          <p:cNvSpPr txBox="1">
            <a:spLocks noChangeArrowheads="1"/>
          </p:cNvSpPr>
          <p:nvPr/>
        </p:nvSpPr>
        <p:spPr bwMode="auto">
          <a:xfrm>
            <a:off x="533400" y="4920457"/>
            <a:ext cx="44196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800" b="1" dirty="0">
                <a:solidFill>
                  <a:srgbClr val="00B050"/>
                </a:solidFill>
                <a:latin typeface="Comic Sans MS" panose="030F0702030302020204" pitchFamily="66" charset="0"/>
              </a:rPr>
              <a:t>Masters &amp; Slaves</a:t>
            </a:r>
          </a:p>
          <a:p>
            <a:pPr eaLnBrk="1" hangingPunct="1">
              <a:spcBef>
                <a:spcPct val="50000"/>
              </a:spcBef>
              <a:buFontTx/>
              <a:buNone/>
            </a:pPr>
            <a:r>
              <a:rPr lang="en-US" sz="2800" b="1" dirty="0">
                <a:solidFill>
                  <a:srgbClr val="00B050"/>
                </a:solidFill>
                <a:latin typeface="Comic Sans MS" panose="030F0702030302020204" pitchFamily="66" charset="0"/>
              </a:rPr>
              <a:t>Rich &amp; Poor</a:t>
            </a:r>
          </a:p>
          <a:p>
            <a:pPr eaLnBrk="1" hangingPunct="1">
              <a:spcBef>
                <a:spcPct val="50000"/>
              </a:spcBef>
              <a:buFontTx/>
              <a:buNone/>
            </a:pPr>
            <a:r>
              <a:rPr lang="en-US" sz="2800" b="1" dirty="0">
                <a:solidFill>
                  <a:srgbClr val="00B050"/>
                </a:solidFill>
                <a:latin typeface="Comic Sans MS" panose="030F0702030302020204" pitchFamily="66" charset="0"/>
              </a:rPr>
              <a:t>Educated &amp; Uneducated</a:t>
            </a:r>
            <a:r>
              <a:rPr lang="en-US" sz="2400" b="1" dirty="0">
                <a:solidFill>
                  <a:srgbClr val="00B050"/>
                </a:solidFill>
                <a:latin typeface="Comic Sans MS" panose="030F0702030302020204" pitchFamily="66" charset="0"/>
              </a:rPr>
              <a:t> </a:t>
            </a:r>
          </a:p>
        </p:txBody>
      </p:sp>
      <p:sp>
        <p:nvSpPr>
          <p:cNvPr id="344069" name="Text Box 5"/>
          <p:cNvSpPr txBox="1">
            <a:spLocks noChangeArrowheads="1"/>
          </p:cNvSpPr>
          <p:nvPr/>
        </p:nvSpPr>
        <p:spPr bwMode="auto">
          <a:xfrm>
            <a:off x="5486400" y="4920457"/>
            <a:ext cx="32004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800" b="1" dirty="0">
                <a:solidFill>
                  <a:srgbClr val="00B050"/>
                </a:solidFill>
                <a:latin typeface="Comic Sans MS" panose="030F0702030302020204" pitchFamily="66" charset="0"/>
              </a:rPr>
              <a:t>Jews &amp; Gentiles</a:t>
            </a:r>
          </a:p>
          <a:p>
            <a:pPr eaLnBrk="1" hangingPunct="1">
              <a:spcBef>
                <a:spcPct val="50000"/>
              </a:spcBef>
              <a:buFontTx/>
              <a:buNone/>
            </a:pPr>
            <a:r>
              <a:rPr lang="en-US" sz="2800" b="1" dirty="0">
                <a:solidFill>
                  <a:srgbClr val="00B050"/>
                </a:solidFill>
                <a:latin typeface="Comic Sans MS" panose="030F0702030302020204" pitchFamily="66" charset="0"/>
              </a:rPr>
              <a:t>Males &amp; Females</a:t>
            </a:r>
          </a:p>
          <a:p>
            <a:pPr eaLnBrk="1" hangingPunct="1">
              <a:spcBef>
                <a:spcPct val="50000"/>
              </a:spcBef>
              <a:buFontTx/>
              <a:buNone/>
            </a:pPr>
            <a:r>
              <a:rPr lang="en-US" sz="2800" b="1" dirty="0">
                <a:solidFill>
                  <a:srgbClr val="00B050"/>
                </a:solidFill>
                <a:latin typeface="Comic Sans MS" panose="030F0702030302020204" pitchFamily="66" charset="0"/>
              </a:rPr>
              <a:t>Elders &amp; Children</a:t>
            </a:r>
          </a:p>
        </p:txBody>
      </p:sp>
      <p:sp>
        <p:nvSpPr>
          <p:cNvPr id="7" name="Rectangle 2"/>
          <p:cNvSpPr txBox="1">
            <a:spLocks noChangeArrowheads="1"/>
          </p:cNvSpPr>
          <p:nvPr/>
        </p:nvSpPr>
        <p:spPr bwMode="auto">
          <a:xfrm>
            <a:off x="558800" y="1401763"/>
            <a:ext cx="6096000" cy="914400"/>
          </a:xfrm>
          <a:prstGeom prst="rect">
            <a:avLst/>
          </a:prstGeom>
          <a:noFill/>
          <a:ln w="9525">
            <a:noFill/>
            <a:miter lim="800000"/>
            <a:headEnd/>
            <a:tailEnd/>
          </a:ln>
        </p:spPr>
        <p:txBody>
          <a:bodyPr anchor="ctr"/>
          <a:lstStyle/>
          <a:p>
            <a:pPr algn="ctr" eaLnBrk="1" hangingPunct="1">
              <a:defRPr/>
            </a:pPr>
            <a:r>
              <a:rPr lang="en-US" sz="3200" b="1" kern="0" dirty="0">
                <a:solidFill>
                  <a:srgbClr val="0000CC"/>
                </a:solidFill>
                <a:latin typeface="Comic Sans MS" panose="030F0702030302020204" pitchFamily="66" charset="0"/>
                <a:ea typeface="+mj-ea"/>
                <a:cs typeface="+mj-cs"/>
              </a:rPr>
              <a:t>Galatians 3:27-29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4066"/>
                                        </p:tgtEl>
                                        <p:attrNameLst>
                                          <p:attrName>style.visibility</p:attrName>
                                        </p:attrNameLst>
                                      </p:cBhvr>
                                      <p:to>
                                        <p:strVal val="visible"/>
                                      </p:to>
                                    </p:set>
                                    <p:animEffect transition="in" filter="fade">
                                      <p:cBhvr>
                                        <p:cTn id="7" dur="2000"/>
                                        <p:tgtEl>
                                          <p:spTgt spid="3440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4067">
                                            <p:txEl>
                                              <p:pRg st="0" end="0"/>
                                            </p:txEl>
                                          </p:spTgt>
                                        </p:tgtEl>
                                        <p:attrNameLst>
                                          <p:attrName>style.visibility</p:attrName>
                                        </p:attrNameLst>
                                      </p:cBhvr>
                                      <p:to>
                                        <p:strVal val="visible"/>
                                      </p:to>
                                    </p:set>
                                    <p:animEffect transition="in" filter="wipe(left)">
                                      <p:cBhvr>
                                        <p:cTn id="10" dur="500"/>
                                        <p:tgtEl>
                                          <p:spTgt spid="344067">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4067">
                                            <p:txEl>
                                              <p:pRg st="1" end="1"/>
                                            </p:txEl>
                                          </p:spTgt>
                                        </p:tgtEl>
                                        <p:attrNameLst>
                                          <p:attrName>style.visibility</p:attrName>
                                        </p:attrNameLst>
                                      </p:cBhvr>
                                      <p:to>
                                        <p:strVal val="visible"/>
                                      </p:to>
                                    </p:set>
                                    <p:animEffect transition="in" filter="wipe(left)">
                                      <p:cBhvr>
                                        <p:cTn id="13" dur="500"/>
                                        <p:tgtEl>
                                          <p:spTgt spid="344067">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44067">
                                            <p:txEl>
                                              <p:pRg st="2" end="2"/>
                                            </p:txEl>
                                          </p:spTgt>
                                        </p:tgtEl>
                                        <p:attrNameLst>
                                          <p:attrName>style.visibility</p:attrName>
                                        </p:attrNameLst>
                                      </p:cBhvr>
                                      <p:to>
                                        <p:strVal val="visible"/>
                                      </p:to>
                                    </p:set>
                                    <p:animEffect transition="in" filter="wipe(left)">
                                      <p:cBhvr>
                                        <p:cTn id="16" dur="500"/>
                                        <p:tgtEl>
                                          <p:spTgt spid="34406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44068"/>
                                        </p:tgtEl>
                                        <p:attrNameLst>
                                          <p:attrName>style.visibility</p:attrName>
                                        </p:attrNameLst>
                                      </p:cBhvr>
                                      <p:to>
                                        <p:strVal val="visible"/>
                                      </p:to>
                                    </p:set>
                                    <p:animEffect transition="in" filter="dissolve">
                                      <p:cBhvr>
                                        <p:cTn id="21" dur="500"/>
                                        <p:tgtEl>
                                          <p:spTgt spid="34406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44069"/>
                                        </p:tgtEl>
                                        <p:attrNameLst>
                                          <p:attrName>style.visibility</p:attrName>
                                        </p:attrNameLst>
                                      </p:cBhvr>
                                      <p:to>
                                        <p:strVal val="visible"/>
                                      </p:to>
                                    </p:set>
                                    <p:animEffect transition="in" filter="dissolve">
                                      <p:cBhvr>
                                        <p:cTn id="24" dur="500"/>
                                        <p:tgtEl>
                                          <p:spTgt spid="34406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6" grpId="0"/>
      <p:bldP spid="344067" grpId="0" build="p"/>
      <p:bldP spid="344068" grpId="0"/>
      <p:bldP spid="344069"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152400" y="266700"/>
            <a:ext cx="6248400" cy="1447800"/>
          </a:xfrm>
        </p:spPr>
        <p:txBody>
          <a:bodyPr>
            <a:noAutofit/>
          </a:bodyPr>
          <a:lstStyle/>
          <a:p>
            <a:pPr algn="ctr" eaLnBrk="1" hangingPunct="1"/>
            <a:r>
              <a:rPr lang="en-US" sz="4000" b="1" dirty="0" smtClean="0">
                <a:solidFill>
                  <a:srgbClr val="FF0000"/>
                </a:solidFill>
                <a:latin typeface="Arial" panose="020B0604020202020204" pitchFamily="34" charset="0"/>
                <a:cs typeface="Arial" panose="020B0604020202020204" pitchFamily="34" charset="0"/>
              </a:rPr>
              <a:t>Ecclesia is our Extended Family in Christ</a:t>
            </a:r>
          </a:p>
        </p:txBody>
      </p:sp>
      <p:sp>
        <p:nvSpPr>
          <p:cNvPr id="346115" name="Rectangle 3"/>
          <p:cNvSpPr>
            <a:spLocks noGrp="1" noChangeArrowheads="1"/>
          </p:cNvSpPr>
          <p:nvPr>
            <p:ph idx="1"/>
          </p:nvPr>
        </p:nvSpPr>
        <p:spPr>
          <a:xfrm>
            <a:off x="304800" y="1600200"/>
            <a:ext cx="8534400" cy="4114800"/>
          </a:xfrm>
        </p:spPr>
        <p:txBody>
          <a:bodyPr/>
          <a:lstStyle/>
          <a:p>
            <a:pPr marL="0" indent="288925" eaLnBrk="1" hangingPunct="1">
              <a:lnSpc>
                <a:spcPct val="80000"/>
              </a:lnSpc>
              <a:buFontTx/>
              <a:buNone/>
            </a:pPr>
            <a:r>
              <a:rPr lang="en-US" sz="3200" b="1" dirty="0" smtClean="0">
                <a:solidFill>
                  <a:srgbClr val="0000CC"/>
                </a:solidFill>
              </a:rPr>
              <a:t>           Ephesians 3:14-21</a:t>
            </a:r>
          </a:p>
          <a:p>
            <a:pPr marL="0" indent="288925" eaLnBrk="1" hangingPunct="1">
              <a:lnSpc>
                <a:spcPct val="80000"/>
              </a:lnSpc>
              <a:buFontTx/>
              <a:buNone/>
            </a:pPr>
            <a:r>
              <a:rPr lang="en-US" sz="2600" dirty="0" smtClean="0"/>
              <a:t>14	For this reason I bow my knees to the Father of our Lord Jesus Christ,  15  </a:t>
            </a:r>
            <a:r>
              <a:rPr lang="en-US" sz="2600" b="1" dirty="0" smtClean="0">
                <a:solidFill>
                  <a:srgbClr val="7030A0"/>
                </a:solidFill>
              </a:rPr>
              <a:t>from whom the whole family in heaven and earth is named,</a:t>
            </a:r>
            <a:r>
              <a:rPr lang="en-US" sz="2600" dirty="0" smtClean="0">
                <a:solidFill>
                  <a:srgbClr val="7030A0"/>
                </a:solidFill>
              </a:rPr>
              <a:t> </a:t>
            </a:r>
            <a:r>
              <a:rPr lang="en-US" sz="2600" dirty="0" smtClean="0"/>
              <a:t>16  that He would grant you, according to the riches of His glory, to be strengthened with might through His Spirit in the inner man,  17  that Christ may dwell in your hearts through faith; that you, being rooted and grounded in love,  18  may be able to </a:t>
            </a:r>
            <a:r>
              <a:rPr lang="en-US" sz="2600" b="1" dirty="0" smtClean="0">
                <a:solidFill>
                  <a:srgbClr val="7030A0"/>
                </a:solidFill>
              </a:rPr>
              <a:t>comprehend with all the saints </a:t>
            </a:r>
            <a:r>
              <a:rPr lang="en-US" sz="2600" dirty="0" smtClean="0"/>
              <a:t>what is the width and length and depth and height--  19  to know the love of Christ which passes knowledge; that you may be filled with all the fullness of God.</a:t>
            </a:r>
          </a:p>
        </p:txBody>
      </p:sp>
      <p:sp>
        <p:nvSpPr>
          <p:cNvPr id="346116" name="Text Box 4"/>
          <p:cNvSpPr txBox="1">
            <a:spLocks noChangeArrowheads="1"/>
          </p:cNvSpPr>
          <p:nvPr/>
        </p:nvSpPr>
        <p:spPr bwMode="auto">
          <a:xfrm>
            <a:off x="457200" y="5562600"/>
            <a:ext cx="830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b="1" dirty="0">
                <a:solidFill>
                  <a:srgbClr val="00B050"/>
                </a:solidFill>
                <a:latin typeface="Comic Sans MS" panose="030F0702030302020204" pitchFamily="66" charset="0"/>
              </a:rPr>
              <a:t>We need to love and care about every member.  Everyone is needed!</a:t>
            </a:r>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913" y="0"/>
            <a:ext cx="260508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6114"/>
                                        </p:tgtEl>
                                        <p:attrNameLst>
                                          <p:attrName>style.visibility</p:attrName>
                                        </p:attrNameLst>
                                      </p:cBhvr>
                                      <p:to>
                                        <p:strVal val="visible"/>
                                      </p:to>
                                    </p:set>
                                    <p:animEffect transition="in" filter="fade">
                                      <p:cBhvr>
                                        <p:cTn id="7" dur="2000"/>
                                        <p:tgtEl>
                                          <p:spTgt spid="3461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6115">
                                            <p:txEl>
                                              <p:pRg st="0" end="0"/>
                                            </p:txEl>
                                          </p:spTgt>
                                        </p:tgtEl>
                                        <p:attrNameLst>
                                          <p:attrName>style.visibility</p:attrName>
                                        </p:attrNameLst>
                                      </p:cBhvr>
                                      <p:to>
                                        <p:strVal val="visible"/>
                                      </p:to>
                                    </p:set>
                                    <p:animEffect transition="in" filter="wipe(left)">
                                      <p:cBhvr>
                                        <p:cTn id="10" dur="500"/>
                                        <p:tgtEl>
                                          <p:spTgt spid="346115">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6115">
                                            <p:txEl>
                                              <p:pRg st="1" end="1"/>
                                            </p:txEl>
                                          </p:spTgt>
                                        </p:tgtEl>
                                        <p:attrNameLst>
                                          <p:attrName>style.visibility</p:attrName>
                                        </p:attrNameLst>
                                      </p:cBhvr>
                                      <p:to>
                                        <p:strVal val="visible"/>
                                      </p:to>
                                    </p:set>
                                    <p:animEffect transition="in" filter="wipe(left)">
                                      <p:cBhvr>
                                        <p:cTn id="13" dur="500"/>
                                        <p:tgtEl>
                                          <p:spTgt spid="346115">
                                            <p:txEl>
                                              <p:pRg st="1" end="1"/>
                                            </p:txEl>
                                          </p:spTgt>
                                        </p:tgtEl>
                                      </p:cBhvr>
                                    </p:animEffect>
                                  </p:childTnLst>
                                </p:cTn>
                              </p:par>
                            </p:childTnLst>
                          </p:cTn>
                        </p:par>
                        <p:par>
                          <p:cTn id="14" fill="hold" nodeType="afterGroup">
                            <p:stCondLst>
                              <p:cond delay="2000"/>
                            </p:stCondLst>
                            <p:childTnLst>
                              <p:par>
                                <p:cTn id="15" presetID="26" presetClass="entr" presetSubtype="0" fill="hold" grpId="0" nodeType="afterEffect">
                                  <p:stCondLst>
                                    <p:cond delay="8000"/>
                                  </p:stCondLst>
                                  <p:childTnLst>
                                    <p:set>
                                      <p:cBhvr>
                                        <p:cTn id="16" dur="1" fill="hold">
                                          <p:stCondLst>
                                            <p:cond delay="0"/>
                                          </p:stCondLst>
                                        </p:cTn>
                                        <p:tgtEl>
                                          <p:spTgt spid="346116"/>
                                        </p:tgtEl>
                                        <p:attrNameLst>
                                          <p:attrName>style.visibility</p:attrName>
                                        </p:attrNameLst>
                                      </p:cBhvr>
                                      <p:to>
                                        <p:strVal val="visible"/>
                                      </p:to>
                                    </p:set>
                                    <p:animEffect transition="in" filter="wipe(down)">
                                      <p:cBhvr>
                                        <p:cTn id="17" dur="580">
                                          <p:stCondLst>
                                            <p:cond delay="0"/>
                                          </p:stCondLst>
                                        </p:cTn>
                                        <p:tgtEl>
                                          <p:spTgt spid="346116"/>
                                        </p:tgtEl>
                                      </p:cBhvr>
                                    </p:animEffect>
                                    <p:anim calcmode="lin" valueType="num">
                                      <p:cBhvr>
                                        <p:cTn id="18" dur="1822" tmFilter="0,0; 0.14,0.36; 0.43,0.73; 0.71,0.91; 1.0,1.0">
                                          <p:stCondLst>
                                            <p:cond delay="0"/>
                                          </p:stCondLst>
                                        </p:cTn>
                                        <p:tgtEl>
                                          <p:spTgt spid="34611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4611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4611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4611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46116"/>
                                        </p:tgtEl>
                                        <p:attrNameLst>
                                          <p:attrName>ppt_y</p:attrName>
                                        </p:attrNameLst>
                                      </p:cBhvr>
                                      <p:tavLst>
                                        <p:tav tm="0" fmla="#ppt_y-sin(pi*$)/81">
                                          <p:val>
                                            <p:fltVal val="0"/>
                                          </p:val>
                                        </p:tav>
                                        <p:tav tm="100000">
                                          <p:val>
                                            <p:fltVal val="1"/>
                                          </p:val>
                                        </p:tav>
                                      </p:tavLst>
                                    </p:anim>
                                    <p:animScale>
                                      <p:cBhvr>
                                        <p:cTn id="23" dur="26">
                                          <p:stCondLst>
                                            <p:cond delay="650"/>
                                          </p:stCondLst>
                                        </p:cTn>
                                        <p:tgtEl>
                                          <p:spTgt spid="346116"/>
                                        </p:tgtEl>
                                      </p:cBhvr>
                                      <p:to x="100000" y="60000"/>
                                    </p:animScale>
                                    <p:animScale>
                                      <p:cBhvr>
                                        <p:cTn id="24" dur="166" decel="50000">
                                          <p:stCondLst>
                                            <p:cond delay="676"/>
                                          </p:stCondLst>
                                        </p:cTn>
                                        <p:tgtEl>
                                          <p:spTgt spid="346116"/>
                                        </p:tgtEl>
                                      </p:cBhvr>
                                      <p:to x="100000" y="100000"/>
                                    </p:animScale>
                                    <p:animScale>
                                      <p:cBhvr>
                                        <p:cTn id="25" dur="26">
                                          <p:stCondLst>
                                            <p:cond delay="1312"/>
                                          </p:stCondLst>
                                        </p:cTn>
                                        <p:tgtEl>
                                          <p:spTgt spid="346116"/>
                                        </p:tgtEl>
                                      </p:cBhvr>
                                      <p:to x="100000" y="80000"/>
                                    </p:animScale>
                                    <p:animScale>
                                      <p:cBhvr>
                                        <p:cTn id="26" dur="166" decel="50000">
                                          <p:stCondLst>
                                            <p:cond delay="1338"/>
                                          </p:stCondLst>
                                        </p:cTn>
                                        <p:tgtEl>
                                          <p:spTgt spid="346116"/>
                                        </p:tgtEl>
                                      </p:cBhvr>
                                      <p:to x="100000" y="100000"/>
                                    </p:animScale>
                                    <p:animScale>
                                      <p:cBhvr>
                                        <p:cTn id="27" dur="26">
                                          <p:stCondLst>
                                            <p:cond delay="1642"/>
                                          </p:stCondLst>
                                        </p:cTn>
                                        <p:tgtEl>
                                          <p:spTgt spid="346116"/>
                                        </p:tgtEl>
                                      </p:cBhvr>
                                      <p:to x="100000" y="90000"/>
                                    </p:animScale>
                                    <p:animScale>
                                      <p:cBhvr>
                                        <p:cTn id="28" dur="166" decel="50000">
                                          <p:stCondLst>
                                            <p:cond delay="1668"/>
                                          </p:stCondLst>
                                        </p:cTn>
                                        <p:tgtEl>
                                          <p:spTgt spid="346116"/>
                                        </p:tgtEl>
                                      </p:cBhvr>
                                      <p:to x="100000" y="100000"/>
                                    </p:animScale>
                                    <p:animScale>
                                      <p:cBhvr>
                                        <p:cTn id="29" dur="26">
                                          <p:stCondLst>
                                            <p:cond delay="1808"/>
                                          </p:stCondLst>
                                        </p:cTn>
                                        <p:tgtEl>
                                          <p:spTgt spid="346116"/>
                                        </p:tgtEl>
                                      </p:cBhvr>
                                      <p:to x="100000" y="95000"/>
                                    </p:animScale>
                                    <p:animScale>
                                      <p:cBhvr>
                                        <p:cTn id="30" dur="166" decel="50000">
                                          <p:stCondLst>
                                            <p:cond delay="1834"/>
                                          </p:stCondLst>
                                        </p:cTn>
                                        <p:tgtEl>
                                          <p:spTgt spid="3461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4" grpId="0"/>
      <p:bldP spid="346115" grpId="0" build="p"/>
      <p:bldP spid="34611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3048000" y="152401"/>
            <a:ext cx="5562600" cy="2068944"/>
          </a:xfrm>
        </p:spPr>
        <p:txBody>
          <a:bodyPr>
            <a:noAutofit/>
          </a:bodyPr>
          <a:lstStyle/>
          <a:p>
            <a:pPr algn="ctr" eaLnBrk="1" hangingPunct="1"/>
            <a:r>
              <a:rPr lang="en-US" sz="4800" b="1" dirty="0" smtClean="0">
                <a:solidFill>
                  <a:srgbClr val="FF0000"/>
                </a:solidFill>
                <a:latin typeface="Arial" panose="020B0604020202020204" pitchFamily="34" charset="0"/>
                <a:cs typeface="Arial" panose="020B0604020202020204" pitchFamily="34" charset="0"/>
              </a:rPr>
              <a:t>God builds our </a:t>
            </a:r>
            <a:r>
              <a:rPr lang="en-US" sz="4800" b="1" dirty="0" err="1" smtClean="0">
                <a:solidFill>
                  <a:srgbClr val="FF0000"/>
                </a:solidFill>
                <a:latin typeface="Arial" panose="020B0604020202020204" pitchFamily="34" charset="0"/>
                <a:cs typeface="Arial" panose="020B0604020202020204" pitchFamily="34" charset="0"/>
              </a:rPr>
              <a:t>Ecclesias</a:t>
            </a:r>
            <a:r>
              <a:rPr lang="en-US" sz="4800" b="1" dirty="0" smtClean="0">
                <a:solidFill>
                  <a:srgbClr val="FF0000"/>
                </a:solidFill>
                <a:latin typeface="Arial" panose="020B0604020202020204" pitchFamily="34" charset="0"/>
                <a:cs typeface="Arial" panose="020B0604020202020204" pitchFamily="34" charset="0"/>
              </a:rPr>
              <a:t> and families</a:t>
            </a:r>
          </a:p>
        </p:txBody>
      </p:sp>
      <p:sp>
        <p:nvSpPr>
          <p:cNvPr id="343043" name="Rectangle 3"/>
          <p:cNvSpPr>
            <a:spLocks noGrp="1" noChangeArrowheads="1"/>
          </p:cNvSpPr>
          <p:nvPr>
            <p:ph idx="1"/>
          </p:nvPr>
        </p:nvSpPr>
        <p:spPr>
          <a:xfrm>
            <a:off x="457200" y="2362200"/>
            <a:ext cx="8229600" cy="3992563"/>
          </a:xfrm>
        </p:spPr>
        <p:txBody>
          <a:bodyPr>
            <a:normAutofit/>
          </a:bodyPr>
          <a:lstStyle/>
          <a:p>
            <a:pPr marL="461963" indent="-461963" eaLnBrk="1" hangingPunct="1"/>
            <a:r>
              <a:rPr lang="en-US" sz="3200" dirty="0" smtClean="0"/>
              <a:t>God brings into our lives the ecclesial troubles we need to make us face issues we need help with.</a:t>
            </a:r>
          </a:p>
          <a:p>
            <a:pPr marL="461963" indent="-461963" eaLnBrk="1" hangingPunct="1"/>
            <a:r>
              <a:rPr lang="en-US" sz="3200" dirty="0" smtClean="0"/>
              <a:t>God gives us the brothers and sisters and young people we need </a:t>
            </a:r>
          </a:p>
          <a:p>
            <a:pPr marL="914400" lvl="1" indent="-230188" eaLnBrk="1" hangingPunct="1"/>
            <a:r>
              <a:rPr lang="en-US" sz="2800" dirty="0" smtClean="0"/>
              <a:t>to get us through our trials</a:t>
            </a:r>
          </a:p>
          <a:p>
            <a:pPr marL="914400" lvl="1" indent="-230188" eaLnBrk="1" hangingPunct="1"/>
            <a:r>
              <a:rPr lang="en-US" sz="2800" dirty="0" smtClean="0"/>
              <a:t>for us to help through their trials</a:t>
            </a:r>
          </a:p>
        </p:txBody>
      </p:sp>
      <p:sp>
        <p:nvSpPr>
          <p:cNvPr id="4" name="Rectangle 2"/>
          <p:cNvSpPr txBox="1">
            <a:spLocks noChangeArrowheads="1"/>
          </p:cNvSpPr>
          <p:nvPr/>
        </p:nvSpPr>
        <p:spPr bwMode="auto">
          <a:xfrm>
            <a:off x="441036" y="5791200"/>
            <a:ext cx="8229600" cy="838200"/>
          </a:xfrm>
          <a:prstGeom prst="rect">
            <a:avLst/>
          </a:prstGeom>
          <a:noFill/>
          <a:ln w="9525">
            <a:noFill/>
            <a:miter lim="800000"/>
            <a:headEnd/>
            <a:tailEnd/>
          </a:ln>
        </p:spPr>
        <p:txBody>
          <a:bodyPr anchor="ctr"/>
          <a:lstStyle/>
          <a:p>
            <a:pPr algn="ctr" eaLnBrk="1" hangingPunct="1">
              <a:defRPr/>
            </a:pPr>
            <a:r>
              <a:rPr lang="en-US" sz="4800" b="1" kern="0" dirty="0">
                <a:solidFill>
                  <a:srgbClr val="00B050"/>
                </a:solidFill>
                <a:latin typeface="Comic Sans MS" panose="030F0702030302020204" pitchFamily="66" charset="0"/>
                <a:ea typeface="+mj-ea"/>
                <a:cs typeface="+mj-cs"/>
              </a:rPr>
              <a:t>It’s all of God</a:t>
            </a:r>
            <a:r>
              <a:rPr lang="en-US" sz="4800" b="1" kern="0" dirty="0" smtClean="0">
                <a:solidFill>
                  <a:srgbClr val="00B050"/>
                </a:solidFill>
                <a:latin typeface="Comic Sans MS" panose="030F0702030302020204" pitchFamily="66" charset="0"/>
                <a:ea typeface="+mj-ea"/>
                <a:cs typeface="+mj-cs"/>
              </a:rPr>
              <a:t>! Trust Him!</a:t>
            </a:r>
            <a:endParaRPr lang="en-US" sz="4800" b="1" kern="0" dirty="0">
              <a:solidFill>
                <a:srgbClr val="00B050"/>
              </a:solidFill>
              <a:latin typeface="Comic Sans MS" panose="030F0702030302020204" pitchFamily="66" charset="0"/>
              <a:ea typeface="+mj-ea"/>
              <a:cs typeface="+mj-cs"/>
            </a:endParaRPr>
          </a:p>
        </p:txBody>
      </p:sp>
      <p:pic>
        <p:nvPicPr>
          <p:cNvPr id="1536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7223"/>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3042"/>
                                        </p:tgtEl>
                                        <p:attrNameLst>
                                          <p:attrName>style.visibility</p:attrName>
                                        </p:attrNameLst>
                                      </p:cBhvr>
                                      <p:to>
                                        <p:strVal val="visible"/>
                                      </p:to>
                                    </p:set>
                                    <p:animEffect transition="in" filter="fade">
                                      <p:cBhvr>
                                        <p:cTn id="7" dur="2000"/>
                                        <p:tgtEl>
                                          <p:spTgt spid="34304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3043">
                                            <p:txEl>
                                              <p:pRg st="0" end="0"/>
                                            </p:txEl>
                                          </p:spTgt>
                                        </p:tgtEl>
                                        <p:attrNameLst>
                                          <p:attrName>style.visibility</p:attrName>
                                        </p:attrNameLst>
                                      </p:cBhvr>
                                      <p:to>
                                        <p:strVal val="visible"/>
                                      </p:to>
                                    </p:set>
                                    <p:animEffect transition="in" filter="wipe(left)">
                                      <p:cBhvr>
                                        <p:cTn id="10" dur="500"/>
                                        <p:tgtEl>
                                          <p:spTgt spid="34304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43043">
                                            <p:txEl>
                                              <p:pRg st="1" end="1"/>
                                            </p:txEl>
                                          </p:spTgt>
                                        </p:tgtEl>
                                        <p:attrNameLst>
                                          <p:attrName>style.visibility</p:attrName>
                                        </p:attrNameLst>
                                      </p:cBhvr>
                                      <p:to>
                                        <p:strVal val="visible"/>
                                      </p:to>
                                    </p:set>
                                    <p:animEffect transition="in" filter="wipe(left)">
                                      <p:cBhvr>
                                        <p:cTn id="15" dur="500"/>
                                        <p:tgtEl>
                                          <p:spTgt spid="34304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43043">
                                            <p:txEl>
                                              <p:pRg st="2" end="2"/>
                                            </p:txEl>
                                          </p:spTgt>
                                        </p:tgtEl>
                                        <p:attrNameLst>
                                          <p:attrName>style.visibility</p:attrName>
                                        </p:attrNameLst>
                                      </p:cBhvr>
                                      <p:to>
                                        <p:strVal val="visible"/>
                                      </p:to>
                                    </p:set>
                                    <p:animEffect transition="in" filter="wipe(left)">
                                      <p:cBhvr>
                                        <p:cTn id="18" dur="500"/>
                                        <p:tgtEl>
                                          <p:spTgt spid="34304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43043">
                                            <p:txEl>
                                              <p:pRg st="3" end="3"/>
                                            </p:txEl>
                                          </p:spTgt>
                                        </p:tgtEl>
                                        <p:attrNameLst>
                                          <p:attrName>style.visibility</p:attrName>
                                        </p:attrNameLst>
                                      </p:cBhvr>
                                      <p:to>
                                        <p:strVal val="visible"/>
                                      </p:to>
                                    </p:set>
                                    <p:animEffect transition="in" filter="wipe(left)">
                                      <p:cBhvr>
                                        <p:cTn id="21" dur="500"/>
                                        <p:tgtEl>
                                          <p:spTgt spid="34304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2" grpId="0"/>
      <p:bldP spid="34304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body" sz="half" idx="1"/>
          </p:nvPr>
        </p:nvSpPr>
        <p:spPr>
          <a:xfrm>
            <a:off x="457200" y="228600"/>
            <a:ext cx="8153400" cy="1371600"/>
          </a:xfrm>
        </p:spPr>
        <p:txBody>
          <a:bodyPr>
            <a:normAutofit fontScale="92500"/>
          </a:bodyPr>
          <a:lstStyle/>
          <a:p>
            <a:pPr marL="0" indent="0" algn="ctr" eaLnBrk="1" hangingPunct="1">
              <a:buFontTx/>
              <a:buNone/>
            </a:pPr>
            <a:r>
              <a:rPr lang="en-US" sz="4000" b="1" dirty="0" smtClean="0">
                <a:solidFill>
                  <a:srgbClr val="FF0000"/>
                </a:solidFill>
                <a:latin typeface="Arial" panose="020B0604020202020204" pitchFamily="34" charset="0"/>
                <a:cs typeface="Arial" panose="020B0604020202020204" pitchFamily="34" charset="0"/>
              </a:rPr>
              <a:t>The ecclesia of the living God, the pillar and foundation of the Truth</a:t>
            </a:r>
          </a:p>
        </p:txBody>
      </p:sp>
      <p:pic>
        <p:nvPicPr>
          <p:cNvPr id="33798"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5800" y="1524000"/>
            <a:ext cx="7848600" cy="3679825"/>
          </a:xfrm>
          <a:noFill/>
        </p:spPr>
      </p:pic>
      <p:sp>
        <p:nvSpPr>
          <p:cNvPr id="28676" name="Text Box 9"/>
          <p:cNvSpPr txBox="1">
            <a:spLocks noChangeArrowheads="1"/>
          </p:cNvSpPr>
          <p:nvPr/>
        </p:nvSpPr>
        <p:spPr bwMode="auto">
          <a:xfrm>
            <a:off x="990600" y="5334000"/>
            <a:ext cx="7239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4000" b="1" dirty="0">
                <a:solidFill>
                  <a:srgbClr val="00B050"/>
                </a:solidFill>
                <a:latin typeface="Comic Sans MS" panose="030F0702030302020204" pitchFamily="66" charset="0"/>
              </a:rPr>
              <a:t>Do your best to encourage &amp; comfort one another</a:t>
            </a:r>
          </a:p>
        </p:txBody>
      </p:sp>
    </p:spTree>
    <p:extLst>
      <p:ext uri="{BB962C8B-B14F-4D97-AF65-F5344CB8AC3E}">
        <p14:creationId xmlns:p14="http://schemas.microsoft.com/office/powerpoint/2010/main" val="1122998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3798"/>
                                        </p:tgtEl>
                                        <p:attrNameLst>
                                          <p:attrName>style.visibility</p:attrName>
                                        </p:attrNameLst>
                                      </p:cBhvr>
                                      <p:to>
                                        <p:strVal val="visible"/>
                                      </p:to>
                                    </p:set>
                                    <p:animEffect transition="in" filter="wipe(left)">
                                      <p:cBhvr>
                                        <p:cTn id="11"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52400"/>
            <a:ext cx="7010400" cy="1066800"/>
          </a:xfrm>
        </p:spPr>
        <p:txBody>
          <a:bodyPr>
            <a:normAutofit fontScale="90000"/>
          </a:bodyPr>
          <a:lstStyle/>
          <a:p>
            <a:pPr algn="ctr"/>
            <a:r>
              <a:rPr lang="en-US" sz="4400" b="1" dirty="0" smtClean="0">
                <a:solidFill>
                  <a:srgbClr val="FF0000"/>
                </a:solidFill>
                <a:latin typeface="Arial" panose="020B0604020202020204" pitchFamily="34" charset="0"/>
                <a:cs typeface="Arial" panose="020B0604020202020204" pitchFamily="34" charset="0"/>
              </a:rPr>
              <a:t>God chose to Use Families</a:t>
            </a:r>
          </a:p>
        </p:txBody>
      </p:sp>
      <p:sp>
        <p:nvSpPr>
          <p:cNvPr id="6147" name="Rectangle 3"/>
          <p:cNvSpPr>
            <a:spLocks noGrp="1" noChangeArrowheads="1"/>
          </p:cNvSpPr>
          <p:nvPr>
            <p:ph idx="1"/>
          </p:nvPr>
        </p:nvSpPr>
        <p:spPr>
          <a:xfrm>
            <a:off x="304800" y="1133475"/>
            <a:ext cx="7483475" cy="3962400"/>
          </a:xfrm>
        </p:spPr>
        <p:txBody>
          <a:bodyPr/>
          <a:lstStyle/>
          <a:p>
            <a:r>
              <a:rPr lang="en-US" sz="2800" b="1" dirty="0" smtClean="0">
                <a:solidFill>
                  <a:srgbClr val="7030A0"/>
                </a:solidFill>
              </a:rPr>
              <a:t>He could have chosen another way </a:t>
            </a:r>
            <a:r>
              <a:rPr lang="en-US" sz="2800" b="1" dirty="0" smtClean="0"/>
              <a:t>-           </a:t>
            </a:r>
            <a:r>
              <a:rPr lang="en-US" sz="2800" dirty="0" smtClean="0"/>
              <a:t>communes, polygamy, divorce….</a:t>
            </a:r>
          </a:p>
          <a:p>
            <a:r>
              <a:rPr lang="en-US" sz="2800" b="1" dirty="0" smtClean="0">
                <a:solidFill>
                  <a:srgbClr val="0000CC"/>
                </a:solidFill>
              </a:rPr>
              <a:t>Gen 2:18  </a:t>
            </a:r>
            <a:r>
              <a:rPr lang="en-US" sz="2800" dirty="0" smtClean="0"/>
              <a:t>not good for man to be alone</a:t>
            </a:r>
            <a:endParaRPr lang="en-US" sz="2800" b="1" dirty="0" smtClean="0"/>
          </a:p>
          <a:p>
            <a:r>
              <a:rPr lang="en-US" sz="2800" b="1" dirty="0" smtClean="0">
                <a:solidFill>
                  <a:srgbClr val="0000CC"/>
                </a:solidFill>
              </a:rPr>
              <a:t>Gen 18:19  </a:t>
            </a:r>
            <a:r>
              <a:rPr lang="en-US" sz="2800" dirty="0" smtClean="0"/>
              <a:t>I have known Abraham…that he might command his children</a:t>
            </a:r>
            <a:endParaRPr lang="en-US" sz="2800" b="1" dirty="0" smtClean="0"/>
          </a:p>
          <a:p>
            <a:r>
              <a:rPr lang="en-US" sz="2800" b="1" dirty="0" err="1" smtClean="0">
                <a:solidFill>
                  <a:srgbClr val="0000CC"/>
                </a:solidFill>
              </a:rPr>
              <a:t>Eph</a:t>
            </a:r>
            <a:r>
              <a:rPr lang="en-US" sz="2800" b="1" dirty="0" smtClean="0">
                <a:solidFill>
                  <a:srgbClr val="0000CC"/>
                </a:solidFill>
              </a:rPr>
              <a:t> 3:14-21  </a:t>
            </a:r>
            <a:r>
              <a:rPr lang="en-US" sz="2800" dirty="0" smtClean="0"/>
              <a:t>the Father of the Lord Jesus Christ…from whom the whole family in heaven and in earth is named</a:t>
            </a:r>
          </a:p>
        </p:txBody>
      </p:sp>
      <p:sp>
        <p:nvSpPr>
          <p:cNvPr id="6148" name="Text Box 4"/>
          <p:cNvSpPr txBox="1">
            <a:spLocks noChangeArrowheads="1"/>
          </p:cNvSpPr>
          <p:nvPr/>
        </p:nvSpPr>
        <p:spPr bwMode="auto">
          <a:xfrm>
            <a:off x="2590800" y="5105400"/>
            <a:ext cx="6096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a:solidFill>
                  <a:srgbClr val="00B050"/>
                </a:solidFill>
                <a:latin typeface="Comic Sans MS" panose="030F0702030302020204" pitchFamily="66" charset="0"/>
              </a:rPr>
              <a:t>God allows us to experience His divine family and character through our families &amp; </a:t>
            </a:r>
            <a:r>
              <a:rPr lang="en-US" sz="2800" b="1" dirty="0" err="1">
                <a:solidFill>
                  <a:srgbClr val="00B050"/>
                </a:solidFill>
                <a:latin typeface="Comic Sans MS" panose="030F0702030302020204" pitchFamily="66" charset="0"/>
              </a:rPr>
              <a:t>ecclesias</a:t>
            </a:r>
            <a:endParaRPr lang="en-US" sz="2800" b="1" dirty="0">
              <a:solidFill>
                <a:srgbClr val="00B050"/>
              </a:solidFill>
              <a:latin typeface="Comic Sans MS" panose="030F0702030302020204" pitchFamily="66" charset="0"/>
            </a:endParaRPr>
          </a:p>
        </p:txBody>
      </p:sp>
      <p:pic>
        <p:nvPicPr>
          <p:cNvPr id="6149" name="Picture 6" descr="https://encrypted-tbn1.gstatic.com/images?q=tbn:ANd9GcRdwtsSYMzisxo-goAqv2vK29O_PDEa62qgz-TVmXFq3VcOI8XilA"/>
          <p:cNvPicPr>
            <a:picLocks noChangeAspect="1" noChangeArrowheads="1"/>
          </p:cNvPicPr>
          <p:nvPr/>
        </p:nvPicPr>
        <p:blipFill>
          <a:blip r:embed="rId2">
            <a:extLst>
              <a:ext uri="{28A0092B-C50C-407E-A947-70E740481C1C}">
                <a14:useLocalDpi xmlns:a14="http://schemas.microsoft.com/office/drawing/2010/main" val="0"/>
              </a:ext>
            </a:extLst>
          </a:blip>
          <a:srcRect l="-2" r="5455" b="4282"/>
          <a:stretch>
            <a:fillRect/>
          </a:stretch>
        </p:blipFill>
        <p:spPr bwMode="auto">
          <a:xfrm>
            <a:off x="7056438" y="133350"/>
            <a:ext cx="1935162"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https://encrypted-tbn0.gstatic.com/images?q=tbn:ANd9GcS-sXCvo6SEMwq31JC2c3GZ2KuCBjpTMlcxaolXNslhKF6lexkboQ"/>
          <p:cNvPicPr>
            <a:picLocks noChangeAspect="1" noChangeArrowheads="1"/>
          </p:cNvPicPr>
          <p:nvPr/>
        </p:nvPicPr>
        <p:blipFill>
          <a:blip r:embed="rId3">
            <a:extLst>
              <a:ext uri="{28A0092B-C50C-407E-A947-70E740481C1C}">
                <a14:useLocalDpi xmlns:a14="http://schemas.microsoft.com/office/drawing/2010/main" val="0"/>
              </a:ext>
            </a:extLst>
          </a:blip>
          <a:srcRect t="9195" b="17241"/>
          <a:stretch>
            <a:fillRect/>
          </a:stretch>
        </p:blipFill>
        <p:spPr bwMode="auto">
          <a:xfrm>
            <a:off x="685800" y="5029200"/>
            <a:ext cx="18383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48074"/>
            <a:ext cx="5105400" cy="1771144"/>
          </a:xfrm>
        </p:spPr>
        <p:txBody>
          <a:bodyPr>
            <a:noAutofit/>
          </a:bodyPr>
          <a:lstStyle/>
          <a:p>
            <a:pPr algn="ctr"/>
            <a:r>
              <a:rPr lang="en-US" sz="3200" b="1" dirty="0" smtClean="0">
                <a:solidFill>
                  <a:srgbClr val="FF0000"/>
                </a:solidFill>
                <a:latin typeface="Arial" panose="020B0604020202020204" pitchFamily="34" charset="0"/>
                <a:cs typeface="Arial" panose="020B0604020202020204" pitchFamily="34" charset="0"/>
              </a:rPr>
              <a:t>What better way to come to know &amp; understand God than to live in families ourselves?</a:t>
            </a:r>
            <a:endParaRPr lang="en-US" sz="3200" b="1" dirty="0">
              <a:solidFill>
                <a:srgbClr val="FF0000"/>
              </a:solidFill>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152400" y="5638800"/>
            <a:ext cx="87058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a:solidFill>
                  <a:srgbClr val="00B050"/>
                </a:solidFill>
                <a:latin typeface="Comic Sans MS" panose="030F0702030302020204" pitchFamily="66" charset="0"/>
              </a:rPr>
              <a:t>God allows us to experience His divine family and character through our families &amp; </a:t>
            </a:r>
            <a:r>
              <a:rPr lang="en-US" sz="2800" b="1" dirty="0" err="1">
                <a:solidFill>
                  <a:srgbClr val="00B050"/>
                </a:solidFill>
                <a:latin typeface="Comic Sans MS" panose="030F0702030302020204" pitchFamily="66" charset="0"/>
              </a:rPr>
              <a:t>ecclesias</a:t>
            </a:r>
            <a:endParaRPr lang="en-US" sz="2800" b="1" dirty="0">
              <a:solidFill>
                <a:srgbClr val="00B050"/>
              </a:solidFill>
              <a:latin typeface="Comic Sans MS" panose="030F0702030302020204" pitchFamily="66" charset="0"/>
            </a:endParaRPr>
          </a:p>
        </p:txBody>
      </p:sp>
      <p:pic>
        <p:nvPicPr>
          <p:cNvPr id="54274" name="Picture 2" descr="https://encrypted-tbn3.gstatic.com/images?q=tbn:ANd9GcTQfbF8M4h82l5kHcXr-RfmQRr0aKX9KuDxNTFTY2lq1nIWSdZJ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9231"/>
            <a:ext cx="3448050" cy="2068831"/>
          </a:xfrm>
          <a:prstGeom prst="rect">
            <a:avLst/>
          </a:prstGeom>
          <a:noFill/>
          <a:extLst>
            <a:ext uri="{909E8E84-426E-40DD-AFC4-6F175D3DCCD1}">
              <a14:hiddenFill xmlns:a14="http://schemas.microsoft.com/office/drawing/2010/main">
                <a:solidFill>
                  <a:srgbClr val="FFFFFF"/>
                </a:solidFill>
              </a14:hiddenFill>
            </a:ext>
          </a:extLst>
        </p:spPr>
      </p:pic>
      <p:pic>
        <p:nvPicPr>
          <p:cNvPr id="54276" name="Picture 4" descr="http://aniafieldsphotoart.com/blog/wp-content/uploads/2012/07/Extended_family_portraits_Wisconsin_Dells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17444" t="11196" r="19582" b="24034"/>
          <a:stretch/>
        </p:blipFill>
        <p:spPr bwMode="auto">
          <a:xfrm>
            <a:off x="304800" y="2570338"/>
            <a:ext cx="4114800" cy="2819401"/>
          </a:xfrm>
          <a:prstGeom prst="rect">
            <a:avLst/>
          </a:prstGeom>
          <a:noFill/>
          <a:extLst>
            <a:ext uri="{909E8E84-426E-40DD-AFC4-6F175D3DCCD1}">
              <a14:hiddenFill xmlns:a14="http://schemas.microsoft.com/office/drawing/2010/main">
                <a:solidFill>
                  <a:srgbClr val="FFFFFF"/>
                </a:solidFill>
              </a14:hiddenFill>
            </a:ext>
          </a:extLst>
        </p:spPr>
      </p:pic>
      <p:pic>
        <p:nvPicPr>
          <p:cNvPr id="54278" name="Picture 6" descr="http://sale-christadelphians.net/wpimages/wp5594bb58_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70338"/>
            <a:ext cx="4133850" cy="293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827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43" y="145192"/>
            <a:ext cx="5943600" cy="1815645"/>
          </a:xfrm>
        </p:spPr>
        <p:txBody>
          <a:bodyPr>
            <a:normAutofit/>
          </a:bodyPr>
          <a:lstStyle/>
          <a:p>
            <a:pPr algn="ctr"/>
            <a:r>
              <a:rPr lang="en-US" sz="3600" b="1" dirty="0" smtClean="0">
                <a:solidFill>
                  <a:srgbClr val="FF0000"/>
                </a:solidFill>
                <a:latin typeface="Comic Sans MS" panose="030F0702030302020204" pitchFamily="66" charset="0"/>
                <a:cs typeface="Arial" panose="020B0604020202020204" pitchFamily="34" charset="0"/>
              </a:rPr>
              <a:t>God designed our Family relationships – they aren’t just by chance!</a:t>
            </a:r>
            <a:endParaRPr lang="en-US" sz="3600" b="1" dirty="0">
              <a:solidFill>
                <a:srgbClr val="FF0000"/>
              </a:solidFill>
              <a:latin typeface="Comic Sans MS" panose="030F0702030302020204" pitchFamily="66" charset="0"/>
              <a:cs typeface="Arial" panose="020B0604020202020204" pitchFamily="34" charset="0"/>
            </a:endParaRPr>
          </a:p>
        </p:txBody>
      </p:sp>
      <p:sp>
        <p:nvSpPr>
          <p:cNvPr id="3" name="Content Placeholder 2"/>
          <p:cNvSpPr>
            <a:spLocks noGrp="1"/>
          </p:cNvSpPr>
          <p:nvPr>
            <p:ph idx="1"/>
          </p:nvPr>
        </p:nvSpPr>
        <p:spPr>
          <a:xfrm>
            <a:off x="381000" y="2107090"/>
            <a:ext cx="8464444" cy="3352800"/>
          </a:xfrm>
        </p:spPr>
        <p:txBody>
          <a:bodyPr>
            <a:normAutofit/>
          </a:bodyPr>
          <a:lstStyle/>
          <a:p>
            <a:pPr marL="406400" indent="-406400"/>
            <a:r>
              <a:rPr lang="en-US" sz="2800" dirty="0" smtClean="0">
                <a:latin typeface="Arial" panose="020B0604020202020204" pitchFamily="34" charset="0"/>
                <a:cs typeface="Arial" panose="020B0604020202020204" pitchFamily="34" charset="0"/>
              </a:rPr>
              <a:t>Children learn to be obedient to                         our heavenly Father and trust Him</a:t>
            </a:r>
          </a:p>
          <a:p>
            <a:pPr marL="406400" indent="-406400"/>
            <a:r>
              <a:rPr lang="en-US" sz="2800" dirty="0" smtClean="0">
                <a:latin typeface="Arial" panose="020B0604020202020204" pitchFamily="34" charset="0"/>
                <a:cs typeface="Arial" panose="020B0604020202020204" pitchFamily="34" charset="0"/>
              </a:rPr>
              <a:t>Parents learn God is in control </a:t>
            </a:r>
          </a:p>
          <a:p>
            <a:pPr marL="406400" indent="-406400"/>
            <a:r>
              <a:rPr lang="en-US" sz="2800" dirty="0" smtClean="0">
                <a:latin typeface="Arial" panose="020B0604020202020204" pitchFamily="34" charset="0"/>
                <a:cs typeface="Arial" panose="020B0604020202020204" pitchFamily="34" charset="0"/>
              </a:rPr>
              <a:t>Children learn to work with the rest of the family</a:t>
            </a:r>
          </a:p>
          <a:p>
            <a:pPr marL="406400" indent="-406400"/>
            <a:r>
              <a:rPr lang="en-US" sz="2800" dirty="0" smtClean="0">
                <a:latin typeface="Arial" panose="020B0604020202020204" pitchFamily="34" charset="0"/>
                <a:cs typeface="Arial" panose="020B0604020202020204" pitchFamily="34" charset="0"/>
              </a:rPr>
              <a:t>Parents learn they can give more than they ever expected to the family</a:t>
            </a:r>
          </a:p>
          <a:p>
            <a:pPr marL="406400" indent="-406400"/>
            <a:r>
              <a:rPr lang="en-US" sz="2800" dirty="0" smtClean="0">
                <a:latin typeface="Arial" panose="020B0604020202020204" pitchFamily="34" charset="0"/>
                <a:cs typeface="Arial" panose="020B0604020202020204" pitchFamily="34" charset="0"/>
              </a:rPr>
              <a:t>Spouses experience the desire Christ has for us</a:t>
            </a:r>
            <a:endParaRPr lang="en-US" sz="2800" dirty="0">
              <a:latin typeface="Arial" panose="020B0604020202020204" pitchFamily="34" charset="0"/>
              <a:cs typeface="Arial" panose="020B0604020202020204" pitchFamily="34" charset="0"/>
            </a:endParaRPr>
          </a:p>
        </p:txBody>
      </p:sp>
      <p:sp>
        <p:nvSpPr>
          <p:cNvPr id="5" name="Text Box 4"/>
          <p:cNvSpPr txBox="1">
            <a:spLocks noChangeArrowheads="1"/>
          </p:cNvSpPr>
          <p:nvPr/>
        </p:nvSpPr>
        <p:spPr bwMode="auto">
          <a:xfrm>
            <a:off x="362857" y="5478033"/>
            <a:ext cx="853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3600" b="1" dirty="0" smtClean="0">
                <a:solidFill>
                  <a:srgbClr val="00B050"/>
                </a:solidFill>
                <a:latin typeface="Comic Sans MS" panose="030F0702030302020204" pitchFamily="66" charset="0"/>
              </a:rPr>
              <a:t>Everyone learns to love one another, as God has loved us</a:t>
            </a:r>
            <a:endParaRPr lang="en-US" sz="3600" b="1" dirty="0">
              <a:solidFill>
                <a:srgbClr val="00B050"/>
              </a:solidFill>
              <a:latin typeface="Comic Sans MS" panose="030F0702030302020204" pitchFamily="66" charset="0"/>
            </a:endParaRPr>
          </a:p>
        </p:txBody>
      </p:sp>
      <p:pic>
        <p:nvPicPr>
          <p:cNvPr id="4" name="Picture 2" descr="https://encrypted-tbn1.gstatic.com/images?q=tbn:ANd9GcSKd-_upGemsfof0Pgj27c2QrxyUtuxiYwSbldS94T3hI26Odw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8826" y="228600"/>
            <a:ext cx="2423831" cy="2949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792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9829"/>
            <a:ext cx="5054600" cy="2606674"/>
          </a:xfrm>
        </p:spPr>
        <p:txBody>
          <a:bodyPr>
            <a:normAutofit fontScale="90000"/>
          </a:bodyPr>
          <a:lstStyle/>
          <a:p>
            <a:pPr algn="ctr"/>
            <a:r>
              <a:rPr lang="en-US" b="1" dirty="0" smtClean="0">
                <a:solidFill>
                  <a:srgbClr val="FF0000"/>
                </a:solidFill>
                <a:latin typeface="Arial" panose="020B0604020202020204" pitchFamily="34" charset="0"/>
                <a:cs typeface="Arial" panose="020B0604020202020204" pitchFamily="34" charset="0"/>
              </a:rPr>
              <a:t>Raising Children &amp; caring for our elderly helps us understand what God’s Family (angels) goes through to raise us!</a:t>
            </a:r>
            <a:endParaRPr lang="en-US"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2514600"/>
            <a:ext cx="8382000" cy="4419600"/>
          </a:xfrm>
        </p:spPr>
        <p:txBody>
          <a:bodyPr>
            <a:normAutofit lnSpcReduction="10000"/>
          </a:bodyPr>
          <a:lstStyle/>
          <a:p>
            <a:pPr marL="0" indent="0" algn="ctr">
              <a:buNone/>
            </a:pPr>
            <a:r>
              <a:rPr lang="en-US" sz="3000" b="1" dirty="0" smtClean="0">
                <a:solidFill>
                  <a:srgbClr val="0000CC"/>
                </a:solidFill>
                <a:latin typeface="Comic Sans MS" panose="030F0702030302020204" pitchFamily="66" charset="0"/>
              </a:rPr>
              <a:t>Hebrews 12:7-11</a:t>
            </a:r>
            <a:endParaRPr lang="en-US" sz="3000" b="1" dirty="0">
              <a:solidFill>
                <a:srgbClr val="0000CC"/>
              </a:solidFill>
              <a:latin typeface="Comic Sans MS" panose="030F0702030302020204" pitchFamily="66" charset="0"/>
            </a:endParaRPr>
          </a:p>
          <a:p>
            <a:pPr marL="0" indent="230188">
              <a:buNone/>
            </a:pPr>
            <a:r>
              <a:rPr lang="en-US" sz="2300" dirty="0">
                <a:latin typeface="Comic Sans MS" panose="030F0702030302020204" pitchFamily="66" charset="0"/>
              </a:rPr>
              <a:t>7 If you endure chastening, God deals with you as with sons; for what son is there whom a father does not chasten? 8 But if you are without chastening, of which all have become partakers, then you are illegitimate and not sons. 9 Furthermore, we have had human fathers who corrected us, and we paid them respect. Shall we not much more readily be in subjection to the Father of spirits and live? 10 For they indeed for a few days chastened us as seemed best to them, but He for our profit, that we may be partakers of His holiness. 11 Now no chastening seems to be joyful for the present, but painful; nevertheless, afterward it yields the peaceable fruit of righteousness to those who have been trained by it. </a:t>
            </a:r>
          </a:p>
        </p:txBody>
      </p:sp>
      <p:pic>
        <p:nvPicPr>
          <p:cNvPr id="1026" name="Picture 2" descr="https://encrypted-tbn3.gstatic.com/images?q=tbn:ANd9GcRjyZDjHgIP1ZzQdmwlyJMDP4G1nA-S2gYsbtzTFzD6mfcGsG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2400"/>
            <a:ext cx="343524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035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4419600" cy="2514600"/>
          </a:xfrm>
        </p:spPr>
        <p:txBody>
          <a:bodyPr>
            <a:normAutofit/>
          </a:bodyPr>
          <a:lstStyle/>
          <a:p>
            <a:pPr algn="ctr"/>
            <a:r>
              <a:rPr lang="en-US" sz="4400" b="1" dirty="0" smtClean="0">
                <a:solidFill>
                  <a:srgbClr val="C00000"/>
                </a:solidFill>
                <a:latin typeface="Arial" panose="020B0604020202020204" pitchFamily="34" charset="0"/>
                <a:cs typeface="Arial" panose="020B0604020202020204" pitchFamily="34" charset="0"/>
              </a:rPr>
              <a:t>Marriage helps us practice Faithfulness and Mercy</a:t>
            </a:r>
            <a:endParaRPr lang="en-US" sz="4400" b="1" dirty="0">
              <a:solidFill>
                <a:srgbClr val="C00000"/>
              </a:solidFill>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202911" y="3276600"/>
            <a:ext cx="870585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0"/>
              </a:spcBef>
            </a:pPr>
            <a:r>
              <a:rPr lang="en-US" sz="4000" b="1" dirty="0" smtClean="0">
                <a:solidFill>
                  <a:srgbClr val="7030A0"/>
                </a:solidFill>
                <a:latin typeface="Comic Sans MS" panose="030F0702030302020204" pitchFamily="66" charset="0"/>
              </a:rPr>
              <a:t>Deuteronomy </a:t>
            </a:r>
            <a:r>
              <a:rPr lang="en-US" sz="4000" b="1" dirty="0">
                <a:solidFill>
                  <a:srgbClr val="7030A0"/>
                </a:solidFill>
                <a:latin typeface="Comic Sans MS" panose="030F0702030302020204" pitchFamily="66" charset="0"/>
              </a:rPr>
              <a:t>7:9</a:t>
            </a:r>
          </a:p>
          <a:p>
            <a:pPr algn="ctr" eaLnBrk="1" hangingPunct="1">
              <a:spcBef>
                <a:spcPts val="0"/>
              </a:spcBef>
            </a:pPr>
            <a:r>
              <a:rPr lang="en-US" sz="3400" b="1" dirty="0" smtClean="0">
                <a:solidFill>
                  <a:srgbClr val="00B050"/>
                </a:solidFill>
                <a:latin typeface="Comic Sans MS" panose="030F0702030302020204" pitchFamily="66" charset="0"/>
              </a:rPr>
              <a:t>"Therefore </a:t>
            </a:r>
            <a:r>
              <a:rPr lang="en-US" sz="3400" b="1" dirty="0">
                <a:solidFill>
                  <a:srgbClr val="00B050"/>
                </a:solidFill>
                <a:latin typeface="Comic Sans MS" panose="030F0702030302020204" pitchFamily="66" charset="0"/>
              </a:rPr>
              <a:t>know that the Lord your God, He is God, the faithful God who keeps covenant and mercy for a thousand generations with those who love Him and keep His commandments</a:t>
            </a:r>
            <a:r>
              <a:rPr lang="en-US" sz="3400" b="1" dirty="0" smtClean="0">
                <a:solidFill>
                  <a:srgbClr val="00B050"/>
                </a:solidFill>
                <a:latin typeface="Comic Sans MS" panose="030F0702030302020204" pitchFamily="66" charset="0"/>
              </a:rPr>
              <a:t>;</a:t>
            </a:r>
            <a:endParaRPr lang="en-US" sz="3400" b="1" dirty="0">
              <a:solidFill>
                <a:srgbClr val="00B050"/>
              </a:solidFill>
              <a:latin typeface="Comic Sans MS" panose="030F0702030302020204" pitchFamily="66" charset="0"/>
            </a:endParaRPr>
          </a:p>
        </p:txBody>
      </p:sp>
      <p:pic>
        <p:nvPicPr>
          <p:cNvPr id="2052" name="Picture 4" descr="https://encrypted-tbn1.gstatic.com/images?q=tbn:ANd9GcQc2TzLOTOiOwhfCebFDuCR8zFK6Ni6TU0IKlRIonPKI1KLSZhH2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960" y="228600"/>
            <a:ext cx="4236801"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941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gbchurch.files.wordpress.com/2012/08/needforfai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8" y="533400"/>
            <a:ext cx="8654143"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90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54000" y="381000"/>
            <a:ext cx="4800600" cy="1524000"/>
          </a:xfrm>
        </p:spPr>
        <p:txBody>
          <a:bodyPr>
            <a:noAutofit/>
          </a:bodyPr>
          <a:lstStyle/>
          <a:p>
            <a:pPr algn="ctr"/>
            <a:r>
              <a:rPr lang="en-US" sz="5400" b="1" dirty="0" smtClean="0">
                <a:solidFill>
                  <a:srgbClr val="FF0000"/>
                </a:solidFill>
                <a:latin typeface="Arial" panose="020B0604020202020204" pitchFamily="34" charset="0"/>
                <a:cs typeface="Arial" panose="020B0604020202020204" pitchFamily="34" charset="0"/>
              </a:rPr>
              <a:t>God chose to Use </a:t>
            </a:r>
            <a:r>
              <a:rPr lang="en-US" sz="5400" b="1" dirty="0" err="1" smtClean="0">
                <a:solidFill>
                  <a:srgbClr val="FF0000"/>
                </a:solidFill>
                <a:latin typeface="Arial" panose="020B0604020202020204" pitchFamily="34" charset="0"/>
                <a:cs typeface="Arial" panose="020B0604020202020204" pitchFamily="34" charset="0"/>
              </a:rPr>
              <a:t>Ecclesias</a:t>
            </a:r>
            <a:endParaRPr lang="en-US" sz="5400" b="1" dirty="0" smtClean="0">
              <a:solidFill>
                <a:srgbClr val="FF0000"/>
              </a:solidFill>
              <a:latin typeface="Arial" panose="020B0604020202020204" pitchFamily="34" charset="0"/>
              <a:cs typeface="Arial" panose="020B0604020202020204" pitchFamily="34" charset="0"/>
            </a:endParaRPr>
          </a:p>
        </p:txBody>
      </p:sp>
      <p:sp>
        <p:nvSpPr>
          <p:cNvPr id="3075" name="Rectangle 3"/>
          <p:cNvSpPr>
            <a:spLocks noGrp="1" noChangeArrowheads="1"/>
          </p:cNvSpPr>
          <p:nvPr>
            <p:ph idx="1"/>
          </p:nvPr>
        </p:nvSpPr>
        <p:spPr>
          <a:xfrm>
            <a:off x="457200" y="2131291"/>
            <a:ext cx="8026400" cy="4724400"/>
          </a:xfrm>
        </p:spPr>
        <p:txBody>
          <a:bodyPr/>
          <a:lstStyle/>
          <a:p>
            <a:pPr marL="0" indent="288925" algn="ctr" eaLnBrk="1" hangingPunct="1">
              <a:buFontTx/>
              <a:buNone/>
            </a:pPr>
            <a:r>
              <a:rPr lang="en-US" sz="3600" b="1" dirty="0" smtClean="0">
                <a:solidFill>
                  <a:srgbClr val="0000CC"/>
                </a:solidFill>
              </a:rPr>
              <a:t>1 Timothy 3:15 (NKJV)</a:t>
            </a:r>
          </a:p>
          <a:p>
            <a:pPr marL="0" indent="288925" eaLnBrk="1" hangingPunct="1">
              <a:buFontTx/>
              <a:buNone/>
            </a:pPr>
            <a:r>
              <a:rPr lang="en-US" sz="2800" dirty="0" smtClean="0"/>
              <a:t>15	but if I am delayed, I write so that you may know </a:t>
            </a:r>
            <a:r>
              <a:rPr lang="en-US" sz="2800" dirty="0" smtClean="0">
                <a:solidFill>
                  <a:srgbClr val="7030A0"/>
                </a:solidFill>
              </a:rPr>
              <a:t>how you ought to conduct yourself </a:t>
            </a:r>
            <a:r>
              <a:rPr lang="en-US" sz="2800" dirty="0" smtClean="0"/>
              <a:t>in the house of God, which is the church of the </a:t>
            </a:r>
            <a:r>
              <a:rPr lang="en-US" sz="2800" dirty="0" smtClean="0">
                <a:solidFill>
                  <a:srgbClr val="00B050"/>
                </a:solidFill>
              </a:rPr>
              <a:t>living God, </a:t>
            </a:r>
            <a:r>
              <a:rPr lang="en-US" sz="2800" dirty="0" smtClean="0">
                <a:solidFill>
                  <a:srgbClr val="7030A0"/>
                </a:solidFill>
              </a:rPr>
              <a:t>the pillar and ground of the truth.</a:t>
            </a:r>
          </a:p>
          <a:p>
            <a:pPr marL="0" indent="288925" eaLnBrk="1" hangingPunct="1">
              <a:buFontTx/>
              <a:buNone/>
            </a:pPr>
            <a:endParaRPr lang="en-US" sz="1000" dirty="0" smtClean="0">
              <a:solidFill>
                <a:srgbClr val="FF3300"/>
              </a:solidFill>
            </a:endParaRPr>
          </a:p>
          <a:p>
            <a:pPr marL="0" indent="288925" algn="ctr" eaLnBrk="1" hangingPunct="1">
              <a:buFontTx/>
              <a:buNone/>
            </a:pPr>
            <a:r>
              <a:rPr lang="en-US" sz="3600" b="1" dirty="0" smtClean="0">
                <a:solidFill>
                  <a:srgbClr val="0000CC"/>
                </a:solidFill>
              </a:rPr>
              <a:t>1 Timothy 3:15  (NIV)</a:t>
            </a:r>
          </a:p>
          <a:p>
            <a:pPr marL="0" indent="288925" eaLnBrk="1" hangingPunct="1">
              <a:buFontTx/>
              <a:buNone/>
            </a:pPr>
            <a:r>
              <a:rPr lang="en-US" sz="2800" dirty="0" smtClean="0"/>
              <a:t>15	if I am delayed, you will know how people ought to conduct themselves in God's household, which is the church of the living God, </a:t>
            </a:r>
            <a:r>
              <a:rPr lang="en-US" sz="2800" dirty="0" smtClean="0">
                <a:solidFill>
                  <a:srgbClr val="7030A0"/>
                </a:solidFill>
              </a:rPr>
              <a:t>the pillar and foundation of the truth.</a:t>
            </a:r>
          </a:p>
        </p:txBody>
      </p:sp>
      <p:pic>
        <p:nvPicPr>
          <p:cNvPr id="3074" name="Picture 2" descr="http://www.bible-uk.com/images/mk_ecclesia.jpg"/>
          <p:cNvPicPr>
            <a:picLocks noChangeAspect="1" noChangeArrowheads="1"/>
          </p:cNvPicPr>
          <p:nvPr/>
        </p:nvPicPr>
        <p:blipFill rotWithShape="1">
          <a:blip r:embed="rId2">
            <a:extLst>
              <a:ext uri="{28A0092B-C50C-407E-A947-70E740481C1C}">
                <a14:useLocalDpi xmlns:a14="http://schemas.microsoft.com/office/drawing/2010/main" val="0"/>
              </a:ext>
            </a:extLst>
          </a:blip>
          <a:srcRect l="8019" t="16001" r="1762" b="6666"/>
          <a:stretch/>
        </p:blipFill>
        <p:spPr bwMode="auto">
          <a:xfrm>
            <a:off x="5334000" y="70658"/>
            <a:ext cx="2971800" cy="1915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wipe(left)">
                                      <p:cBhvr>
                                        <p:cTn id="10" dur="500"/>
                                        <p:tgtEl>
                                          <p:spTgt spid="307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animEffect transition="in" filter="wipe(left)">
                                      <p:cBhvr>
                                        <p:cTn id="15" dur="500"/>
                                        <p:tgtEl>
                                          <p:spTgt spid="3075">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75">
                                            <p:txEl>
                                              <p:pRg st="4" end="4"/>
                                            </p:txEl>
                                          </p:spTgt>
                                        </p:tgtEl>
                                        <p:attrNameLst>
                                          <p:attrName>style.visibility</p:attrName>
                                        </p:attrNameLst>
                                      </p:cBhvr>
                                      <p:to>
                                        <p:strVal val="visible"/>
                                      </p:to>
                                    </p:set>
                                    <p:animEffect transition="in" filter="wipe(left)">
                                      <p:cBhvr>
                                        <p:cTn id="18"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algn="ctr" eaLnBrk="1" hangingPunct="1"/>
            <a:r>
              <a:rPr lang="en-US" sz="4400" b="1" dirty="0" smtClean="0">
                <a:solidFill>
                  <a:srgbClr val="FF0000"/>
                </a:solidFill>
                <a:latin typeface="Arial" panose="020B0604020202020204" pitchFamily="34" charset="0"/>
                <a:cs typeface="Arial" panose="020B0604020202020204" pitchFamily="34" charset="0"/>
              </a:rPr>
              <a:t>God </a:t>
            </a:r>
            <a:r>
              <a:rPr lang="en-US" sz="4400" b="1" u="sng" dirty="0" smtClean="0">
                <a:solidFill>
                  <a:srgbClr val="FF0000"/>
                </a:solidFill>
                <a:latin typeface="Arial" panose="020B0604020202020204" pitchFamily="34" charset="0"/>
                <a:cs typeface="Arial" panose="020B0604020202020204" pitchFamily="34" charset="0"/>
              </a:rPr>
              <a:t>Chose</a:t>
            </a:r>
            <a:r>
              <a:rPr lang="en-US" sz="4400" b="1" dirty="0" smtClean="0">
                <a:solidFill>
                  <a:srgbClr val="FF0000"/>
                </a:solidFill>
                <a:latin typeface="Arial" panose="020B0604020202020204" pitchFamily="34" charset="0"/>
                <a:cs typeface="Arial" panose="020B0604020202020204" pitchFamily="34" charset="0"/>
              </a:rPr>
              <a:t> to use </a:t>
            </a:r>
            <a:r>
              <a:rPr lang="en-US" sz="4400" b="1" dirty="0" err="1" smtClean="0">
                <a:solidFill>
                  <a:srgbClr val="FF0000"/>
                </a:solidFill>
                <a:latin typeface="Arial" panose="020B0604020202020204" pitchFamily="34" charset="0"/>
                <a:cs typeface="Arial" panose="020B0604020202020204" pitchFamily="34" charset="0"/>
              </a:rPr>
              <a:t>Ecclesias</a:t>
            </a:r>
            <a:r>
              <a:rPr lang="en-US" sz="4400" b="1" dirty="0" smtClean="0">
                <a:solidFill>
                  <a:srgbClr val="FF0000"/>
                </a:solidFill>
                <a:latin typeface="Arial" panose="020B0604020202020204" pitchFamily="34" charset="0"/>
                <a:cs typeface="Arial" panose="020B0604020202020204" pitchFamily="34" charset="0"/>
              </a:rPr>
              <a:t>:</a:t>
            </a:r>
            <a:br>
              <a:rPr lang="en-US" sz="4400" b="1" dirty="0" smtClean="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It’s His Choice – like Families</a:t>
            </a:r>
          </a:p>
        </p:txBody>
      </p:sp>
      <p:sp>
        <p:nvSpPr>
          <p:cNvPr id="4099" name="Rectangle 3"/>
          <p:cNvSpPr>
            <a:spLocks noGrp="1" noChangeArrowheads="1"/>
          </p:cNvSpPr>
          <p:nvPr>
            <p:ph idx="1"/>
          </p:nvPr>
        </p:nvSpPr>
        <p:spPr>
          <a:xfrm>
            <a:off x="457200" y="1864088"/>
            <a:ext cx="8229600" cy="3352800"/>
          </a:xfrm>
        </p:spPr>
        <p:txBody>
          <a:bodyPr/>
          <a:lstStyle/>
          <a:p>
            <a:pPr marL="350838" indent="-350838" eaLnBrk="1" hangingPunct="1"/>
            <a:r>
              <a:rPr lang="en-US" sz="3600" dirty="0" smtClean="0"/>
              <a:t>Ecclesia in the wilderness</a:t>
            </a:r>
          </a:p>
          <a:p>
            <a:pPr marL="750888" lvl="1" eaLnBrk="1" hangingPunct="1"/>
            <a:r>
              <a:rPr lang="en-US" sz="3200" dirty="0" smtClean="0"/>
              <a:t>Stephen refers to it this way (Acts 7:38)</a:t>
            </a:r>
          </a:p>
          <a:p>
            <a:pPr marL="350838" indent="-350838" eaLnBrk="1" hangingPunct="1"/>
            <a:r>
              <a:rPr lang="en-US" sz="3600" dirty="0" smtClean="0"/>
              <a:t>Period of the Judges and Kings</a:t>
            </a:r>
          </a:p>
          <a:p>
            <a:pPr marL="350838" indent="-350838" eaLnBrk="1" hangingPunct="1"/>
            <a:r>
              <a:rPr lang="en-US" sz="3600" dirty="0" smtClean="0"/>
              <a:t>First century </a:t>
            </a:r>
            <a:r>
              <a:rPr lang="en-US" sz="3600" dirty="0" err="1" smtClean="0"/>
              <a:t>ecclesias</a:t>
            </a:r>
            <a:endParaRPr lang="en-US" sz="3600" dirty="0" smtClean="0"/>
          </a:p>
          <a:p>
            <a:pPr marL="350838" indent="-350838" eaLnBrk="1" hangingPunct="1"/>
            <a:r>
              <a:rPr lang="en-US" sz="3600" dirty="0" smtClean="0"/>
              <a:t>Our </a:t>
            </a:r>
            <a:r>
              <a:rPr lang="en-US" sz="3600" dirty="0" err="1" smtClean="0"/>
              <a:t>ecclesias</a:t>
            </a:r>
            <a:r>
              <a:rPr lang="en-US" sz="3600" dirty="0" smtClean="0"/>
              <a:t> today too!</a:t>
            </a:r>
          </a:p>
        </p:txBody>
      </p:sp>
      <p:sp>
        <p:nvSpPr>
          <p:cNvPr id="4100" name="Text Box 4"/>
          <p:cNvSpPr txBox="1">
            <a:spLocks noChangeArrowheads="1"/>
          </p:cNvSpPr>
          <p:nvPr/>
        </p:nvSpPr>
        <p:spPr bwMode="auto">
          <a:xfrm>
            <a:off x="457200" y="533400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800" b="1" dirty="0">
                <a:solidFill>
                  <a:srgbClr val="00B050"/>
                </a:solidFill>
                <a:latin typeface="Comic Sans MS" panose="030F0702030302020204" pitchFamily="66" charset="0"/>
              </a:rPr>
              <a:t>God could have worked in different ways: Individuals or small families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wipe(left)">
                                      <p:cBhvr>
                                        <p:cTn id="10" dur="500"/>
                                        <p:tgtEl>
                                          <p:spTgt spid="4099">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wipe(left)">
                                      <p:cBhvr>
                                        <p:cTn id="13" dur="500"/>
                                        <p:tgtEl>
                                          <p:spTgt spid="4099">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099">
                                            <p:txEl>
                                              <p:pRg st="2" end="2"/>
                                            </p:txEl>
                                          </p:spTgt>
                                        </p:tgtEl>
                                        <p:attrNameLst>
                                          <p:attrName>style.visibility</p:attrName>
                                        </p:attrNameLst>
                                      </p:cBhvr>
                                      <p:to>
                                        <p:strVal val="visible"/>
                                      </p:to>
                                    </p:set>
                                    <p:animEffect transition="in" filter="wipe(left)">
                                      <p:cBhvr>
                                        <p:cTn id="18" dur="500"/>
                                        <p:tgtEl>
                                          <p:spTgt spid="4099">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Effect transition="in" filter="wipe(left)">
                                      <p:cBhvr>
                                        <p:cTn id="23" dur="500"/>
                                        <p:tgtEl>
                                          <p:spTgt spid="4099">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99">
                                            <p:txEl>
                                              <p:pRg st="4" end="4"/>
                                            </p:txEl>
                                          </p:spTgt>
                                        </p:tgtEl>
                                        <p:attrNameLst>
                                          <p:attrName>style.visibility</p:attrName>
                                        </p:attrNameLst>
                                      </p:cBhvr>
                                      <p:to>
                                        <p:strVal val="visible"/>
                                      </p:to>
                                    </p:set>
                                    <p:animEffect transition="in" filter="wipe(left)">
                                      <p:cBhvr>
                                        <p:cTn id="28" dur="500"/>
                                        <p:tgtEl>
                                          <p:spTgt spid="4099">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wipe(down)">
                                      <p:cBhvr>
                                        <p:cTn id="33" dur="580">
                                          <p:stCondLst>
                                            <p:cond delay="0"/>
                                          </p:stCondLst>
                                        </p:cTn>
                                        <p:tgtEl>
                                          <p:spTgt spid="4100"/>
                                        </p:tgtEl>
                                      </p:cBhvr>
                                    </p:animEffect>
                                    <p:anim calcmode="lin" valueType="num">
                                      <p:cBhvr>
                                        <p:cTn id="34"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39" dur="26">
                                          <p:stCondLst>
                                            <p:cond delay="650"/>
                                          </p:stCondLst>
                                        </p:cTn>
                                        <p:tgtEl>
                                          <p:spTgt spid="4100"/>
                                        </p:tgtEl>
                                      </p:cBhvr>
                                      <p:to x="100000" y="60000"/>
                                    </p:animScale>
                                    <p:animScale>
                                      <p:cBhvr>
                                        <p:cTn id="40" dur="166" decel="50000">
                                          <p:stCondLst>
                                            <p:cond delay="676"/>
                                          </p:stCondLst>
                                        </p:cTn>
                                        <p:tgtEl>
                                          <p:spTgt spid="4100"/>
                                        </p:tgtEl>
                                      </p:cBhvr>
                                      <p:to x="100000" y="100000"/>
                                    </p:animScale>
                                    <p:animScale>
                                      <p:cBhvr>
                                        <p:cTn id="41" dur="26">
                                          <p:stCondLst>
                                            <p:cond delay="1312"/>
                                          </p:stCondLst>
                                        </p:cTn>
                                        <p:tgtEl>
                                          <p:spTgt spid="4100"/>
                                        </p:tgtEl>
                                      </p:cBhvr>
                                      <p:to x="100000" y="80000"/>
                                    </p:animScale>
                                    <p:animScale>
                                      <p:cBhvr>
                                        <p:cTn id="42" dur="166" decel="50000">
                                          <p:stCondLst>
                                            <p:cond delay="1338"/>
                                          </p:stCondLst>
                                        </p:cTn>
                                        <p:tgtEl>
                                          <p:spTgt spid="4100"/>
                                        </p:tgtEl>
                                      </p:cBhvr>
                                      <p:to x="100000" y="100000"/>
                                    </p:animScale>
                                    <p:animScale>
                                      <p:cBhvr>
                                        <p:cTn id="43" dur="26">
                                          <p:stCondLst>
                                            <p:cond delay="1642"/>
                                          </p:stCondLst>
                                        </p:cTn>
                                        <p:tgtEl>
                                          <p:spTgt spid="4100"/>
                                        </p:tgtEl>
                                      </p:cBhvr>
                                      <p:to x="100000" y="90000"/>
                                    </p:animScale>
                                    <p:animScale>
                                      <p:cBhvr>
                                        <p:cTn id="44" dur="166" decel="50000">
                                          <p:stCondLst>
                                            <p:cond delay="1668"/>
                                          </p:stCondLst>
                                        </p:cTn>
                                        <p:tgtEl>
                                          <p:spTgt spid="4100"/>
                                        </p:tgtEl>
                                      </p:cBhvr>
                                      <p:to x="100000" y="100000"/>
                                    </p:animScale>
                                    <p:animScale>
                                      <p:cBhvr>
                                        <p:cTn id="45" dur="26">
                                          <p:stCondLst>
                                            <p:cond delay="1808"/>
                                          </p:stCondLst>
                                        </p:cTn>
                                        <p:tgtEl>
                                          <p:spTgt spid="4100"/>
                                        </p:tgtEl>
                                      </p:cBhvr>
                                      <p:to x="100000" y="95000"/>
                                    </p:animScale>
                                    <p:animScale>
                                      <p:cBhvr>
                                        <p:cTn id="46" dur="166" decel="50000">
                                          <p:stCondLst>
                                            <p:cond delay="1834"/>
                                          </p:stCondLst>
                                        </p:cTn>
                                        <p:tgtEl>
                                          <p:spTgt spid="41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410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260disorder</Template>
  <TotalTime>603</TotalTime>
  <Words>760</Words>
  <Application>Microsoft Office PowerPoint</Application>
  <PresentationFormat>On-screen Show (4:3)</PresentationFormat>
  <Paragraphs>75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Comic Sans MS</vt:lpstr>
      <vt:lpstr>Office Theme</vt:lpstr>
      <vt:lpstr>The Royal Family</vt:lpstr>
      <vt:lpstr>God chose to Use Families</vt:lpstr>
      <vt:lpstr>What better way to come to know &amp; understand God than to live in families ourselves?</vt:lpstr>
      <vt:lpstr>God designed our Family relationships – they aren’t just by chance!</vt:lpstr>
      <vt:lpstr>Raising Children &amp; caring for our elderly helps us understand what God’s Family (angels) goes through to raise us!</vt:lpstr>
      <vt:lpstr>Marriage helps us practice Faithfulness and Mercy</vt:lpstr>
      <vt:lpstr>PowerPoint Presentation</vt:lpstr>
      <vt:lpstr>God chose to Use Ecclesias</vt:lpstr>
      <vt:lpstr>God Chose to use Ecclesias: It’s His Choice – like Families</vt:lpstr>
      <vt:lpstr>Why Does God Use Ecclesias?</vt:lpstr>
      <vt:lpstr>No one can perfectly apply God’s principles in daily life</vt:lpstr>
      <vt:lpstr>We help to keep each other in balance! </vt:lpstr>
      <vt:lpstr>Ecclesias &amp; Families let us practice working for unity</vt:lpstr>
      <vt:lpstr>Ecclesia is our Extended Family in Christ</vt:lpstr>
      <vt:lpstr>God builds our Ecclesias and families</vt:lpstr>
      <vt:lpstr>PowerPoint Presentation</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Styles</dc:creator>
  <cp:lastModifiedBy>Jim</cp:lastModifiedBy>
  <cp:revision>53</cp:revision>
  <dcterms:created xsi:type="dcterms:W3CDTF">2006-12-04T00:09:57Z</dcterms:created>
  <dcterms:modified xsi:type="dcterms:W3CDTF">2013-05-08T10:18:27Z</dcterms:modified>
</cp:coreProperties>
</file>