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7" r:id="rId2"/>
    <p:sldId id="277" r:id="rId3"/>
    <p:sldId id="278" r:id="rId4"/>
    <p:sldId id="315" r:id="rId5"/>
    <p:sldId id="299" r:id="rId6"/>
    <p:sldId id="279" r:id="rId7"/>
    <p:sldId id="306" r:id="rId8"/>
    <p:sldId id="300" r:id="rId9"/>
    <p:sldId id="301" r:id="rId10"/>
    <p:sldId id="328" r:id="rId11"/>
    <p:sldId id="302" r:id="rId12"/>
    <p:sldId id="303" r:id="rId13"/>
    <p:sldId id="304" r:id="rId14"/>
    <p:sldId id="305" r:id="rId15"/>
    <p:sldId id="335" r:id="rId16"/>
    <p:sldId id="336" r:id="rId17"/>
    <p:sldId id="316" r:id="rId18"/>
    <p:sldId id="307" r:id="rId19"/>
    <p:sldId id="309" r:id="rId20"/>
    <p:sldId id="329" r:id="rId21"/>
    <p:sldId id="318" r:id="rId22"/>
    <p:sldId id="326" r:id="rId23"/>
    <p:sldId id="311" r:id="rId24"/>
    <p:sldId id="312" r:id="rId25"/>
    <p:sldId id="319" r:id="rId26"/>
    <p:sldId id="280" r:id="rId27"/>
    <p:sldId id="324" r:id="rId28"/>
    <p:sldId id="323" r:id="rId29"/>
    <p:sldId id="322" r:id="rId30"/>
    <p:sldId id="281" r:id="rId31"/>
    <p:sldId id="321" r:id="rId32"/>
    <p:sldId id="320" r:id="rId33"/>
    <p:sldId id="282" r:id="rId34"/>
    <p:sldId id="330" r:id="rId35"/>
    <p:sldId id="327" r:id="rId36"/>
    <p:sldId id="283" r:id="rId37"/>
    <p:sldId id="31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7/31/2013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291751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3771916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3201254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34</a:t>
            </a:fld>
            <a:endParaRPr lang="en-US"/>
          </a:p>
        </p:txBody>
      </p:sp>
    </p:spTree>
    <p:extLst>
      <p:ext uri="{BB962C8B-B14F-4D97-AF65-F5344CB8AC3E}">
        <p14:creationId xmlns:p14="http://schemas.microsoft.com/office/powerpoint/2010/main" val="1585744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7/31/2013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7/31/2013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7/31/2013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7/31/2013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335213" y="457200"/>
            <a:ext cx="6781800" cy="1447800"/>
          </a:xfrm>
        </p:spPr>
        <p:txBody>
          <a:bodyPr>
            <a:prstTxWarp prst="textDeflate">
              <a:avLst/>
            </a:prstTxWarp>
            <a:normAutofit/>
          </a:bodyPr>
          <a:lstStyle/>
          <a:p>
            <a:pPr eaLnBrk="1" hangingPunct="1"/>
            <a:r>
              <a:rPr lang="en-US" sz="8000" dirty="0" smtClean="0">
                <a:solidFill>
                  <a:srgbClr val="FF0000"/>
                </a:solidFill>
                <a:latin typeface="EraserDust" pitchFamily="34" charset="0"/>
              </a:rPr>
              <a:t>God’s Flexibility</a:t>
            </a:r>
          </a:p>
        </p:txBody>
      </p:sp>
      <p:sp>
        <p:nvSpPr>
          <p:cNvPr id="2052" name="Rectangle 3"/>
          <p:cNvSpPr>
            <a:spLocks noGrp="1" noChangeArrowheads="1"/>
          </p:cNvSpPr>
          <p:nvPr>
            <p:ph type="subTitle" idx="1"/>
          </p:nvPr>
        </p:nvSpPr>
        <p:spPr>
          <a:xfrm>
            <a:off x="228600" y="2895600"/>
            <a:ext cx="4876800" cy="3352800"/>
          </a:xfrm>
        </p:spPr>
        <p:txBody>
          <a:bodyPr>
            <a:noAutofit/>
          </a:bodyPr>
          <a:lstStyle/>
          <a:p>
            <a:pPr eaLnBrk="1" hangingPunct="1"/>
            <a:r>
              <a:rPr lang="en-US" sz="4000" b="1" dirty="0" smtClean="0">
                <a:solidFill>
                  <a:srgbClr val="0000CC"/>
                </a:solidFill>
                <a:latin typeface="Comic Sans MS" pitchFamily="66" charset="0"/>
              </a:rPr>
              <a:t>Bible examples of  how God is sometimes willing to adapt His plans to accommodate us</a:t>
            </a:r>
          </a:p>
        </p:txBody>
      </p:sp>
      <p:pic>
        <p:nvPicPr>
          <p:cNvPr id="5" name="Picture 2"/>
          <p:cNvPicPr>
            <a:picLocks noChangeAspect="1" noChangeArrowheads="1"/>
          </p:cNvPicPr>
          <p:nvPr/>
        </p:nvPicPr>
        <p:blipFill>
          <a:blip r:embed="rId3" cstate="print"/>
          <a:srcRect/>
          <a:stretch>
            <a:fillRect/>
          </a:stretch>
        </p:blipFill>
        <p:spPr bwMode="auto">
          <a:xfrm>
            <a:off x="5334000" y="1905000"/>
            <a:ext cx="3600450" cy="4531600"/>
          </a:xfrm>
          <a:prstGeom prst="rect">
            <a:avLst/>
          </a:prstGeom>
          <a:noFill/>
          <a:ln w="9525">
            <a:noFill/>
            <a:miter lim="800000"/>
            <a:headEnd/>
            <a:tailEnd/>
          </a:ln>
        </p:spPr>
      </p:pic>
      <p:pic>
        <p:nvPicPr>
          <p:cNvPr id="1027" name="Picture 3" descr="C:\Users\Jim\Desktop\slinky moving.gif"/>
          <p:cNvPicPr>
            <a:picLocks noChangeAspect="1" noChangeArrowheads="1" noCrop="1"/>
          </p:cNvPicPr>
          <p:nvPr/>
        </p:nvPicPr>
        <p:blipFill>
          <a:blip r:embed="rId4" cstate="print"/>
          <a:srcRect/>
          <a:stretch>
            <a:fillRect/>
          </a:stretch>
        </p:blipFill>
        <p:spPr bwMode="auto">
          <a:xfrm>
            <a:off x="1" y="0"/>
            <a:ext cx="2209800" cy="280225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0.0 0.0 L 0.0 -0.07213" pathEditMode="relative" ptsTypes="">
                                      <p:cBhvr>
                                        <p:cTn id="6" dur="1000" accel="50000" decel="50000" autoRev="1" fill="hold">
                                          <p:stCondLst>
                                            <p:cond delay="0"/>
                                          </p:stCondLst>
                                        </p:cTn>
                                        <p:tgtEl>
                                          <p:spTgt spid="2051"/>
                                        </p:tgtEl>
                                        <p:attrNameLst>
                                          <p:attrName>ppt_x</p:attrName>
                                          <p:attrName>ppt_y</p:attrName>
                                        </p:attrNameLst>
                                      </p:cBhvr>
                                    </p:animMotion>
                                    <p:animRot by="1500000">
                                      <p:cBhvr>
                                        <p:cTn id="7" dur="500" fill="hold">
                                          <p:stCondLst>
                                            <p:cond delay="0"/>
                                          </p:stCondLst>
                                        </p:cTn>
                                        <p:tgtEl>
                                          <p:spTgt spid="2051"/>
                                        </p:tgtEl>
                                        <p:attrNameLst>
                                          <p:attrName>r</p:attrName>
                                        </p:attrNameLst>
                                      </p:cBhvr>
                                    </p:animRot>
                                    <p:animRot by="-1500000">
                                      <p:cBhvr>
                                        <p:cTn id="8" dur="500" fill="hold">
                                          <p:stCondLst>
                                            <p:cond delay="500"/>
                                          </p:stCondLst>
                                        </p:cTn>
                                        <p:tgtEl>
                                          <p:spTgt spid="2051"/>
                                        </p:tgtEl>
                                        <p:attrNameLst>
                                          <p:attrName>r</p:attrName>
                                        </p:attrNameLst>
                                      </p:cBhvr>
                                    </p:animRot>
                                    <p:animRot by="-1500000">
                                      <p:cBhvr>
                                        <p:cTn id="9" dur="500" fill="hold">
                                          <p:stCondLst>
                                            <p:cond delay="1000"/>
                                          </p:stCondLst>
                                        </p:cTn>
                                        <p:tgtEl>
                                          <p:spTgt spid="2051"/>
                                        </p:tgtEl>
                                        <p:attrNameLst>
                                          <p:attrName>r</p:attrName>
                                        </p:attrNameLst>
                                      </p:cBhvr>
                                    </p:animRot>
                                    <p:animRot by="1500000">
                                      <p:cBhvr>
                                        <p:cTn id="10" dur="500" fill="hold">
                                          <p:stCondLst>
                                            <p:cond delay="1500"/>
                                          </p:stCondLst>
                                        </p:cTn>
                                        <p:tgtEl>
                                          <p:spTgt spid="20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5562600" cy="1143000"/>
          </a:xfrm>
        </p:spPr>
        <p:txBody>
          <a:bodyPr>
            <a:normAutofit fontScale="90000"/>
          </a:bodyPr>
          <a:lstStyle/>
          <a:p>
            <a:pPr eaLnBrk="1" hangingPunct="1"/>
            <a:r>
              <a:rPr lang="en-US" b="1" dirty="0" smtClean="0">
                <a:solidFill>
                  <a:srgbClr val="FF0000"/>
                </a:solidFill>
              </a:rPr>
              <a:t>Hannah asks for a child        </a:t>
            </a:r>
            <a:r>
              <a:rPr lang="en-US" sz="4000" b="1" dirty="0" smtClean="0">
                <a:solidFill>
                  <a:srgbClr val="FF0000"/>
                </a:solidFill>
              </a:rPr>
              <a:t>1 Samuel 1:9-11</a:t>
            </a:r>
          </a:p>
        </p:txBody>
      </p:sp>
      <p:sp>
        <p:nvSpPr>
          <p:cNvPr id="4100" name="Text Box 5"/>
          <p:cNvSpPr txBox="1">
            <a:spLocks noChangeArrowheads="1"/>
          </p:cNvSpPr>
          <p:nvPr/>
        </p:nvSpPr>
        <p:spPr bwMode="auto">
          <a:xfrm>
            <a:off x="390236" y="5618018"/>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God chose to work through Hannah &amp; Samuel because of Hannah’s prayers</a:t>
            </a:r>
            <a:endParaRPr lang="en-US" sz="3200" b="1" dirty="0">
              <a:solidFill>
                <a:srgbClr val="00B050"/>
              </a:solidFill>
              <a:latin typeface="Comic Sans MS" pitchFamily="66" charset="0"/>
            </a:endParaRPr>
          </a:p>
        </p:txBody>
      </p:sp>
      <p:sp>
        <p:nvSpPr>
          <p:cNvPr id="5" name="Rectangle 3"/>
          <p:cNvSpPr txBox="1">
            <a:spLocks noChangeArrowheads="1"/>
          </p:cNvSpPr>
          <p:nvPr/>
        </p:nvSpPr>
        <p:spPr>
          <a:xfrm>
            <a:off x="475672" y="1524000"/>
            <a:ext cx="8211127" cy="4114800"/>
          </a:xfrm>
          <a:prstGeom prst="rect">
            <a:avLst/>
          </a:prstGeom>
        </p:spPr>
        <p:txBody>
          <a:bodyPr vert="horz" lIns="91440" tIns="45720" rIns="91440" bIns="45720" rtlCol="0">
            <a:normAutofit fontScale="85000" lnSpcReduction="10000"/>
          </a:bodyPr>
          <a:lstStyle/>
          <a:p>
            <a:pPr lvl="0" indent="288925">
              <a:lnSpc>
                <a:spcPct val="90000"/>
              </a:lnSpc>
              <a:spcBef>
                <a:spcPct val="20000"/>
              </a:spcBef>
              <a:defRPr/>
            </a:pPr>
            <a:r>
              <a:rPr lang="en-US" sz="3200" dirty="0" smtClean="0"/>
              <a:t>9 </a:t>
            </a:r>
            <a:r>
              <a:rPr lang="en-US" sz="3200" dirty="0"/>
              <a:t>So Hannah arose after they </a:t>
            </a:r>
            <a:r>
              <a:rPr lang="en-US" sz="3200" dirty="0" smtClean="0"/>
              <a:t>had                                 </a:t>
            </a:r>
            <a:r>
              <a:rPr lang="en-US" sz="3200" dirty="0"/>
              <a:t>finished eating and drinking in Shiloh. </a:t>
            </a:r>
            <a:r>
              <a:rPr lang="en-US" sz="3200" dirty="0" smtClean="0"/>
              <a:t>                             Now </a:t>
            </a:r>
            <a:r>
              <a:rPr lang="en-US" sz="3200" dirty="0"/>
              <a:t>Eli the priest was sitting on the </a:t>
            </a:r>
            <a:r>
              <a:rPr lang="en-US" sz="3200" dirty="0" smtClean="0"/>
              <a:t>                                  seat </a:t>
            </a:r>
            <a:r>
              <a:rPr lang="en-US" sz="3200" dirty="0"/>
              <a:t>by the doorpost of the </a:t>
            </a:r>
            <a:r>
              <a:rPr lang="en-US" sz="3200" dirty="0" smtClean="0"/>
              <a:t>tabernacle                                 </a:t>
            </a:r>
            <a:r>
              <a:rPr lang="en-US" sz="3200" dirty="0"/>
              <a:t>of the Lord. 10 And she was in </a:t>
            </a:r>
            <a:r>
              <a:rPr lang="en-US" sz="3200" dirty="0" smtClean="0"/>
              <a:t>bitterness                                                 </a:t>
            </a:r>
            <a:r>
              <a:rPr lang="en-US" sz="3200" dirty="0"/>
              <a:t>of soul, and prayed to the Lord and </a:t>
            </a:r>
            <a:r>
              <a:rPr lang="en-US" sz="3200" dirty="0" smtClean="0"/>
              <a:t>wept                            </a:t>
            </a:r>
            <a:r>
              <a:rPr lang="en-US" sz="3200" dirty="0"/>
              <a:t>in anguish. 11 Then she made a vow and said, "O Lord of hosts, if You will indeed look on the affliction of Your maidservant and remember me, and not forget Your maidservant, but will give Your maidservant a male child, then I will give him to the Lord all the days of his life, and no razor shall come upon his head." </a:t>
            </a:r>
          </a:p>
        </p:txBody>
      </p:sp>
      <p:pic>
        <p:nvPicPr>
          <p:cNvPr id="1026" name="Picture 2" descr="https://encrypted-tbn2.gstatic.com/images?q=tbn:ANd9GcRk-6N3XsZtIcDQh9P72a7OGodCr8Vys3M-I6xvb6t5To7InQ1R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52400"/>
            <a:ext cx="2343150" cy="326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0718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934200" cy="990600"/>
          </a:xfrm>
        </p:spPr>
        <p:txBody>
          <a:bodyPr>
            <a:normAutofit/>
          </a:bodyPr>
          <a:lstStyle/>
          <a:p>
            <a:pPr eaLnBrk="1" hangingPunct="1"/>
            <a:r>
              <a:rPr lang="en-US" sz="4000" b="1" dirty="0" smtClean="0">
                <a:solidFill>
                  <a:srgbClr val="FF0000"/>
                </a:solidFill>
              </a:rPr>
              <a:t>Israel asks for King (1Sam 8:6-9)</a:t>
            </a:r>
          </a:p>
        </p:txBody>
      </p:sp>
      <p:sp>
        <p:nvSpPr>
          <p:cNvPr id="4100" name="Text Box 5"/>
          <p:cNvSpPr txBox="1">
            <a:spLocks noChangeArrowheads="1"/>
          </p:cNvSpPr>
          <p:nvPr/>
        </p:nvSpPr>
        <p:spPr bwMode="auto">
          <a:xfrm>
            <a:off x="1066800" y="5410201"/>
            <a:ext cx="72390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Even though this request was a failure to see God as their King, God still gave them what they wanted</a:t>
            </a:r>
            <a:endParaRPr lang="en-US" sz="2800" b="1" dirty="0">
              <a:solidFill>
                <a:srgbClr val="00B050"/>
              </a:solidFill>
              <a:latin typeface="Comic Sans MS" pitchFamily="66" charset="0"/>
            </a:endParaRPr>
          </a:p>
        </p:txBody>
      </p:sp>
      <p:sp>
        <p:nvSpPr>
          <p:cNvPr id="5" name="Rectangle 3"/>
          <p:cNvSpPr txBox="1">
            <a:spLocks noChangeArrowheads="1"/>
          </p:cNvSpPr>
          <p:nvPr/>
        </p:nvSpPr>
        <p:spPr>
          <a:xfrm>
            <a:off x="228600" y="838200"/>
            <a:ext cx="8610600" cy="5029200"/>
          </a:xfrm>
          <a:prstGeom prst="rect">
            <a:avLst/>
          </a:prstGeom>
        </p:spPr>
        <p:txBody>
          <a:bodyPr vert="horz" lIns="91440" tIns="45720" rIns="91440" bIns="45720" rtlCol="0">
            <a:normAutofit fontScale="92500" lnSpcReduction="20000"/>
          </a:bodyPr>
          <a:lstStyle/>
          <a:p>
            <a:pPr lvl="0" indent="288925">
              <a:lnSpc>
                <a:spcPct val="90000"/>
              </a:lnSpc>
              <a:spcBef>
                <a:spcPct val="20000"/>
              </a:spcBef>
            </a:pPr>
            <a:r>
              <a:rPr lang="en-US" sz="3200" dirty="0" smtClean="0"/>
              <a:t>6 But the thing displeased Samuel when                         they said, "Give us a king to judge us." So                           Samuel prayed to the Lord. 7 And the Lord                     said to Samuel, "Heed the voice of the                  people in all that they say to you; </a:t>
            </a:r>
            <a:r>
              <a:rPr lang="en-US" sz="3200" b="1" i="1" dirty="0" smtClean="0">
                <a:solidFill>
                  <a:srgbClr val="660066"/>
                </a:solidFill>
              </a:rPr>
              <a:t>for they                     have not rejected you, but they have                     rejected Me, that I should not reign over them.             </a:t>
            </a:r>
            <a:r>
              <a:rPr lang="en-US" sz="3200" dirty="0" smtClean="0"/>
              <a:t>8 According to all the works which they have done since the day that I brought them up out of Egypt, even to this day — with which they have forsaken Me and served other gods — so they are doing to you also. 9 Now therefore, heed their voice. However, you shall solemnly forewarn them, and show them the behavior of the king who will reign over them.“ </a:t>
            </a:r>
          </a:p>
        </p:txBody>
      </p:sp>
      <p:pic>
        <p:nvPicPr>
          <p:cNvPr id="9218" name="Picture 2"/>
          <p:cNvPicPr>
            <a:picLocks noChangeAspect="1" noChangeArrowheads="1"/>
          </p:cNvPicPr>
          <p:nvPr/>
        </p:nvPicPr>
        <p:blipFill>
          <a:blip r:embed="rId3" cstate="print"/>
          <a:srcRect/>
          <a:stretch>
            <a:fillRect/>
          </a:stretch>
        </p:blipFill>
        <p:spPr bwMode="auto">
          <a:xfrm>
            <a:off x="7053943" y="0"/>
            <a:ext cx="2090057" cy="2743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315200" cy="1143000"/>
          </a:xfrm>
        </p:spPr>
        <p:txBody>
          <a:bodyPr>
            <a:normAutofit fontScale="90000"/>
          </a:bodyPr>
          <a:lstStyle/>
          <a:p>
            <a:pPr eaLnBrk="1" hangingPunct="1"/>
            <a:r>
              <a:rPr lang="en-US" sz="4000" b="1" dirty="0" smtClean="0">
                <a:solidFill>
                  <a:srgbClr val="FF0000"/>
                </a:solidFill>
              </a:rPr>
              <a:t>Samuel anoints David (1Sam 16:1-3)</a:t>
            </a:r>
          </a:p>
        </p:txBody>
      </p:sp>
      <p:sp>
        <p:nvSpPr>
          <p:cNvPr id="4100" name="Text Box 5"/>
          <p:cNvSpPr txBox="1">
            <a:spLocks noChangeArrowheads="1"/>
          </p:cNvSpPr>
          <p:nvPr/>
        </p:nvSpPr>
        <p:spPr bwMode="auto">
          <a:xfrm>
            <a:off x="457200" y="53340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God accommodated Samuel’s fears rather then force him to risk his life</a:t>
            </a:r>
            <a:endParaRPr lang="en-US" sz="3200" b="1" dirty="0">
              <a:solidFill>
                <a:srgbClr val="00B050"/>
              </a:solidFill>
              <a:latin typeface="Comic Sans MS" pitchFamily="66" charset="0"/>
            </a:endParaRPr>
          </a:p>
        </p:txBody>
      </p:sp>
      <p:sp>
        <p:nvSpPr>
          <p:cNvPr id="5" name="Rectangle 3"/>
          <p:cNvSpPr txBox="1">
            <a:spLocks noChangeArrowheads="1"/>
          </p:cNvSpPr>
          <p:nvPr/>
        </p:nvSpPr>
        <p:spPr>
          <a:xfrm>
            <a:off x="228600" y="914400"/>
            <a:ext cx="8686800" cy="4495800"/>
          </a:xfrm>
          <a:prstGeom prst="rect">
            <a:avLst/>
          </a:prstGeom>
        </p:spPr>
        <p:txBody>
          <a:bodyPr vert="horz" lIns="91440" tIns="45720" rIns="91440" bIns="45720" rtlCol="0">
            <a:normAutofit fontScale="92500" lnSpcReduction="20000"/>
          </a:bodyPr>
          <a:lstStyle/>
          <a:p>
            <a:pPr lvl="0" indent="288925">
              <a:lnSpc>
                <a:spcPct val="90000"/>
              </a:lnSpc>
              <a:spcBef>
                <a:spcPct val="20000"/>
              </a:spcBef>
            </a:pPr>
            <a:r>
              <a:rPr lang="en-US" sz="3200" dirty="0" smtClean="0"/>
              <a:t>Now the Lord said to Samuel, "How long                        will you mourn for Saul, seeing I have                                rejected him from reigning over Israel? Fill                         your horn with oil, and go; I am sending you                         to Jesse the </a:t>
            </a:r>
            <a:r>
              <a:rPr lang="en-US" sz="3200" dirty="0" err="1" smtClean="0"/>
              <a:t>Bethlehemite</a:t>
            </a:r>
            <a:r>
              <a:rPr lang="en-US" sz="3200" dirty="0" smtClean="0"/>
              <a:t>. For I have                             provided Myself a king among his sons." </a:t>
            </a:r>
          </a:p>
          <a:p>
            <a:pPr lvl="0" indent="288925">
              <a:lnSpc>
                <a:spcPct val="90000"/>
              </a:lnSpc>
              <a:spcBef>
                <a:spcPct val="20000"/>
              </a:spcBef>
            </a:pPr>
            <a:r>
              <a:rPr lang="en-US" sz="3200" b="1" i="1" dirty="0" smtClean="0">
                <a:solidFill>
                  <a:srgbClr val="660066"/>
                </a:solidFill>
              </a:rPr>
              <a:t>2 And Samuel said, "How can I go? If Saul hears it, he will kill me.“</a:t>
            </a:r>
          </a:p>
          <a:p>
            <a:pPr lvl="0" indent="288925">
              <a:lnSpc>
                <a:spcPct val="90000"/>
              </a:lnSpc>
              <a:spcBef>
                <a:spcPct val="20000"/>
              </a:spcBef>
            </a:pPr>
            <a:r>
              <a:rPr lang="en-US" sz="3200" dirty="0" smtClean="0"/>
              <a:t>But the Lord said, "Take a heifer with you, and say, 'I have come to sacrifice to the Lord.' 3 Then invite Jesse to the sacrifice, and I will show you what you shall do; you shall anoint for Me the one I name to you.“ </a:t>
            </a:r>
          </a:p>
        </p:txBody>
      </p:sp>
      <p:pic>
        <p:nvPicPr>
          <p:cNvPr id="10242" name="Picture 2"/>
          <p:cNvPicPr>
            <a:picLocks noChangeAspect="1" noChangeArrowheads="1"/>
          </p:cNvPicPr>
          <p:nvPr/>
        </p:nvPicPr>
        <p:blipFill>
          <a:blip r:embed="rId3" cstate="print"/>
          <a:srcRect l="4839" t="5224" r="4839" b="5968"/>
          <a:stretch>
            <a:fillRect/>
          </a:stretch>
        </p:blipFill>
        <p:spPr bwMode="auto">
          <a:xfrm>
            <a:off x="7198659" y="0"/>
            <a:ext cx="1945341" cy="2362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162800" cy="838200"/>
          </a:xfrm>
        </p:spPr>
        <p:txBody>
          <a:bodyPr>
            <a:normAutofit fontScale="90000"/>
          </a:bodyPr>
          <a:lstStyle/>
          <a:p>
            <a:pPr eaLnBrk="1" hangingPunct="1"/>
            <a:r>
              <a:rPr lang="en-US" sz="4000" b="1" dirty="0" smtClean="0">
                <a:solidFill>
                  <a:srgbClr val="FF0000"/>
                </a:solidFill>
              </a:rPr>
              <a:t>Hezekiah’s Passover (2Chr 30:18-20)</a:t>
            </a:r>
          </a:p>
        </p:txBody>
      </p:sp>
      <p:sp>
        <p:nvSpPr>
          <p:cNvPr id="4100" name="Text Box 5"/>
          <p:cNvSpPr txBox="1">
            <a:spLocks noChangeArrowheads="1"/>
          </p:cNvSpPr>
          <p:nvPr/>
        </p:nvSpPr>
        <p:spPr bwMode="auto">
          <a:xfrm>
            <a:off x="609600" y="4800600"/>
            <a:ext cx="78486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 accommodate Hezekiah’s request even though this was technically against the Mosaic Law </a:t>
            </a:r>
            <a:endParaRPr lang="en-US" sz="3200" b="1" dirty="0">
              <a:solidFill>
                <a:srgbClr val="00B050"/>
              </a:solidFill>
              <a:latin typeface="Comic Sans MS" pitchFamily="66" charset="0"/>
            </a:endParaRPr>
          </a:p>
        </p:txBody>
      </p:sp>
      <p:sp>
        <p:nvSpPr>
          <p:cNvPr id="5" name="Rectangle 3"/>
          <p:cNvSpPr txBox="1">
            <a:spLocks noChangeArrowheads="1"/>
          </p:cNvSpPr>
          <p:nvPr/>
        </p:nvSpPr>
        <p:spPr>
          <a:xfrm>
            <a:off x="304800" y="914400"/>
            <a:ext cx="8534400" cy="4191000"/>
          </a:xfrm>
          <a:prstGeom prst="rect">
            <a:avLst/>
          </a:prstGeom>
        </p:spPr>
        <p:txBody>
          <a:bodyPr vert="horz" lIns="91440" tIns="45720" rIns="91440" bIns="45720" rtlCol="0">
            <a:normAutofit fontScale="92500" lnSpcReduction="10000"/>
          </a:bodyPr>
          <a:lstStyle/>
          <a:p>
            <a:pPr lvl="0" indent="288925">
              <a:lnSpc>
                <a:spcPct val="90000"/>
              </a:lnSpc>
              <a:spcBef>
                <a:spcPct val="20000"/>
              </a:spcBef>
            </a:pPr>
            <a:r>
              <a:rPr lang="en-US" sz="3200" dirty="0" smtClean="0"/>
              <a:t>18 For a multitude of the people, many                        from Ephraim, Manasseh, Issachar, and                            </a:t>
            </a:r>
            <a:r>
              <a:rPr lang="en-US" sz="3200" dirty="0" err="1" smtClean="0"/>
              <a:t>Zebulun</a:t>
            </a:r>
            <a:r>
              <a:rPr lang="en-US" sz="3200" dirty="0" smtClean="0"/>
              <a:t>, </a:t>
            </a:r>
            <a:r>
              <a:rPr lang="en-US" sz="3200" b="1" dirty="0" smtClean="0">
                <a:solidFill>
                  <a:srgbClr val="C00000"/>
                </a:solidFill>
              </a:rPr>
              <a:t>had not cleansed themselves, yet                          they ate the Passover contrary to what was                          written.</a:t>
            </a:r>
            <a:r>
              <a:rPr lang="en-US" sz="3200" b="1" dirty="0" smtClean="0"/>
              <a:t> </a:t>
            </a:r>
            <a:r>
              <a:rPr lang="en-US" sz="3200" b="1" i="1" dirty="0" smtClean="0">
                <a:solidFill>
                  <a:srgbClr val="660066"/>
                </a:solidFill>
              </a:rPr>
              <a:t>But Hezekiah prayed for them, saying, "May the good Lord provide atonement for everyone 19 who prepares his heart to seek God, the Lord God of his fathers, though he is not cleansed according to the purification of the sanctuary."</a:t>
            </a:r>
            <a:r>
              <a:rPr lang="en-US" sz="3200" b="1" dirty="0" smtClean="0"/>
              <a:t> </a:t>
            </a:r>
            <a:r>
              <a:rPr lang="en-US" sz="3200" dirty="0" smtClean="0"/>
              <a:t>20 And the Lord listened to Hezekiah and healed the people. </a:t>
            </a:r>
          </a:p>
          <a:p>
            <a:pPr lvl="0" indent="288925">
              <a:lnSpc>
                <a:spcPct val="90000"/>
              </a:lnSpc>
              <a:spcBef>
                <a:spcPct val="20000"/>
              </a:spcBef>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1266" name="Picture 2"/>
          <p:cNvPicPr>
            <a:picLocks noChangeAspect="1" noChangeArrowheads="1"/>
          </p:cNvPicPr>
          <p:nvPr/>
        </p:nvPicPr>
        <p:blipFill>
          <a:blip r:embed="rId3" cstate="print"/>
          <a:srcRect/>
          <a:stretch>
            <a:fillRect/>
          </a:stretch>
        </p:blipFill>
        <p:spPr bwMode="auto">
          <a:xfrm>
            <a:off x="7391400" y="152400"/>
            <a:ext cx="1752600" cy="214110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019800" cy="1143000"/>
          </a:xfrm>
        </p:spPr>
        <p:txBody>
          <a:bodyPr>
            <a:normAutofit/>
          </a:bodyPr>
          <a:lstStyle/>
          <a:p>
            <a:pPr eaLnBrk="1" hangingPunct="1"/>
            <a:r>
              <a:rPr lang="en-US" sz="4000" b="1" dirty="0" smtClean="0">
                <a:solidFill>
                  <a:srgbClr val="FF0000"/>
                </a:solidFill>
              </a:rPr>
              <a:t>Ezekiel’s Dung (</a:t>
            </a:r>
            <a:r>
              <a:rPr lang="en-US" sz="4000" b="1" dirty="0" err="1" smtClean="0">
                <a:solidFill>
                  <a:srgbClr val="FF0000"/>
                </a:solidFill>
              </a:rPr>
              <a:t>Ez</a:t>
            </a:r>
            <a:r>
              <a:rPr lang="en-US" sz="4000" b="1" dirty="0" smtClean="0">
                <a:solidFill>
                  <a:srgbClr val="FF0000"/>
                </a:solidFill>
              </a:rPr>
              <a:t> 4:14-15)</a:t>
            </a:r>
          </a:p>
        </p:txBody>
      </p:sp>
      <p:sp>
        <p:nvSpPr>
          <p:cNvPr id="4100" name="Text Box 5"/>
          <p:cNvSpPr txBox="1">
            <a:spLocks noChangeArrowheads="1"/>
          </p:cNvSpPr>
          <p:nvPr/>
        </p:nvSpPr>
        <p:spPr bwMode="auto">
          <a:xfrm>
            <a:off x="457200" y="50292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God accommodated Ezekiel’s request even though it was to satisfy his personal feelings </a:t>
            </a:r>
            <a:endParaRPr lang="en-US" sz="3200" b="1" dirty="0">
              <a:solidFill>
                <a:srgbClr val="00B050"/>
              </a:solidFill>
              <a:latin typeface="Comic Sans MS" pitchFamily="66" charset="0"/>
            </a:endParaRPr>
          </a:p>
        </p:txBody>
      </p:sp>
      <p:sp>
        <p:nvSpPr>
          <p:cNvPr id="5" name="Rectangle 3"/>
          <p:cNvSpPr txBox="1">
            <a:spLocks noChangeArrowheads="1"/>
          </p:cNvSpPr>
          <p:nvPr/>
        </p:nvSpPr>
        <p:spPr>
          <a:xfrm>
            <a:off x="304800" y="990600"/>
            <a:ext cx="8458200" cy="3962400"/>
          </a:xfrm>
          <a:prstGeom prst="rect">
            <a:avLst/>
          </a:prstGeom>
        </p:spPr>
        <p:txBody>
          <a:bodyPr vert="horz" lIns="91440" tIns="45720" rIns="91440" bIns="45720" rtlCol="0">
            <a:normAutofit lnSpcReduction="10000"/>
          </a:bodyPr>
          <a:lstStyle/>
          <a:p>
            <a:pPr lvl="0" indent="288925">
              <a:lnSpc>
                <a:spcPct val="90000"/>
              </a:lnSpc>
              <a:spcBef>
                <a:spcPct val="20000"/>
              </a:spcBef>
            </a:pPr>
            <a:r>
              <a:rPr lang="en-US" sz="3200" dirty="0" smtClean="0"/>
              <a:t>14 So I said, </a:t>
            </a:r>
            <a:r>
              <a:rPr lang="en-US" sz="3200" b="1" i="1" dirty="0" smtClean="0">
                <a:solidFill>
                  <a:srgbClr val="660066"/>
                </a:solidFill>
              </a:rPr>
              <a:t>"Ah, Lord God!                                       Indeed I have never defiled                                        myself from my youth till now;                                   </a:t>
            </a:r>
            <a:r>
              <a:rPr lang="en-US" sz="3200" dirty="0" smtClean="0"/>
              <a:t>I have never eaten what died of                                itself or was torn by beasts, nor has abominable flesh ever come into my mouth." </a:t>
            </a:r>
          </a:p>
          <a:p>
            <a:pPr lvl="0" indent="288925">
              <a:lnSpc>
                <a:spcPct val="90000"/>
              </a:lnSpc>
              <a:spcBef>
                <a:spcPct val="20000"/>
              </a:spcBef>
            </a:pPr>
            <a:r>
              <a:rPr lang="en-US" sz="3200" dirty="0" smtClean="0"/>
              <a:t>15 Then He said to me, "See, I am giving you cow dung instead of human waste, and you shall prepare your bread over it.“ </a:t>
            </a:r>
          </a:p>
        </p:txBody>
      </p:sp>
      <p:pic>
        <p:nvPicPr>
          <p:cNvPr id="12290" name="Picture 2"/>
          <p:cNvPicPr>
            <a:picLocks noChangeAspect="1" noChangeArrowheads="1"/>
          </p:cNvPicPr>
          <p:nvPr/>
        </p:nvPicPr>
        <p:blipFill>
          <a:blip r:embed="rId3" cstate="print"/>
          <a:srcRect/>
          <a:stretch>
            <a:fillRect/>
          </a:stretch>
        </p:blipFill>
        <p:spPr bwMode="auto">
          <a:xfrm>
            <a:off x="5888611" y="0"/>
            <a:ext cx="3255390" cy="2438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070"/>
            <a:ext cx="8229600" cy="1143000"/>
          </a:xfrm>
        </p:spPr>
        <p:txBody>
          <a:bodyPr/>
          <a:lstStyle/>
          <a:p>
            <a:r>
              <a:rPr lang="en-US" b="1" dirty="0" smtClean="0">
                <a:solidFill>
                  <a:srgbClr val="FF0000"/>
                </a:solidFill>
                <a:latin typeface="SnowDrift" pitchFamily="2" charset="0"/>
              </a:rPr>
              <a:t>Moose Munch Sale 10 cents!</a:t>
            </a:r>
            <a:endParaRPr lang="en-US" b="1" dirty="0">
              <a:solidFill>
                <a:srgbClr val="FF0000"/>
              </a:solidFill>
              <a:latin typeface="SnowDrift"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52500"/>
            <a:ext cx="7874000"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5400000">
            <a:off x="4296405" y="5779785"/>
            <a:ext cx="652790" cy="523220"/>
          </a:xfrm>
          <a:prstGeom prst="rect">
            <a:avLst/>
          </a:prstGeom>
          <a:noFill/>
        </p:spPr>
        <p:txBody>
          <a:bodyPr wrap="square" rtlCol="0">
            <a:spAutoFit/>
          </a:bodyPr>
          <a:lstStyle/>
          <a:p>
            <a:r>
              <a:rPr lang="en-US" sz="2800" b="1" dirty="0" smtClean="0">
                <a:solidFill>
                  <a:srgbClr val="FF0000"/>
                </a:solidFill>
              </a:rPr>
              <a:t>X</a:t>
            </a:r>
            <a:endParaRPr lang="en-US" sz="2800" b="1" dirty="0">
              <a:solidFill>
                <a:srgbClr val="FF0000"/>
              </a:solidFill>
            </a:endParaRPr>
          </a:p>
        </p:txBody>
      </p:sp>
    </p:spTree>
    <p:extLst>
      <p:ext uri="{BB962C8B-B14F-4D97-AF65-F5344CB8AC3E}">
        <p14:creationId xmlns:p14="http://schemas.microsoft.com/office/powerpoint/2010/main" val="18075342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070"/>
            <a:ext cx="8229600" cy="1143000"/>
          </a:xfrm>
        </p:spPr>
        <p:txBody>
          <a:bodyPr/>
          <a:lstStyle/>
          <a:p>
            <a:r>
              <a:rPr lang="en-US" b="1" dirty="0" smtClean="0">
                <a:solidFill>
                  <a:srgbClr val="FF0000"/>
                </a:solidFill>
                <a:latin typeface="SnowDrift" pitchFamily="2" charset="0"/>
              </a:rPr>
              <a:t>Moose Munch Sale 5 cents!</a:t>
            </a:r>
            <a:endParaRPr lang="en-US" b="1" dirty="0">
              <a:solidFill>
                <a:srgbClr val="FF0000"/>
              </a:solidFill>
              <a:latin typeface="SnowDrift"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52500"/>
            <a:ext cx="7874000"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5400000">
            <a:off x="4296405" y="5779785"/>
            <a:ext cx="652790" cy="523220"/>
          </a:xfrm>
          <a:prstGeom prst="rect">
            <a:avLst/>
          </a:prstGeom>
          <a:noFill/>
        </p:spPr>
        <p:txBody>
          <a:bodyPr wrap="square" rtlCol="0">
            <a:spAutoFit/>
          </a:bodyPr>
          <a:lstStyle/>
          <a:p>
            <a:r>
              <a:rPr lang="en-US" sz="2800" b="1" dirty="0" smtClean="0">
                <a:solidFill>
                  <a:srgbClr val="FF0000"/>
                </a:solidFill>
              </a:rPr>
              <a:t>X</a:t>
            </a:r>
            <a:endParaRPr lang="en-US" sz="2800" b="1" dirty="0">
              <a:solidFill>
                <a:srgbClr val="FF0000"/>
              </a:solidFill>
            </a:endParaRPr>
          </a:p>
        </p:txBody>
      </p:sp>
      <p:sp>
        <p:nvSpPr>
          <p:cNvPr id="3" name="TextBox 2"/>
          <p:cNvSpPr txBox="1"/>
          <p:nvPr/>
        </p:nvSpPr>
        <p:spPr>
          <a:xfrm rot="20917952">
            <a:off x="914167" y="1915536"/>
            <a:ext cx="7136247" cy="707886"/>
          </a:xfrm>
          <a:prstGeom prst="rect">
            <a:avLst/>
          </a:prstGeom>
          <a:noFill/>
        </p:spPr>
        <p:txBody>
          <a:bodyPr wrap="square" rtlCol="0">
            <a:spAutoFit/>
          </a:bodyPr>
          <a:lstStyle/>
          <a:p>
            <a:r>
              <a:rPr lang="en-US" sz="4000" b="1" dirty="0" smtClean="0">
                <a:solidFill>
                  <a:srgbClr val="FFFF00"/>
                </a:solidFill>
                <a:latin typeface="Comic Sans MS" pitchFamily="66" charset="0"/>
              </a:rPr>
              <a:t>Special Sale only 5 cents</a:t>
            </a:r>
            <a:endParaRPr lang="en-US" sz="4000" b="1" dirty="0">
              <a:solidFill>
                <a:srgbClr val="FFFF00"/>
              </a:solidFill>
              <a:latin typeface="Comic Sans MS" pitchFamily="66" charset="0"/>
            </a:endParaRPr>
          </a:p>
        </p:txBody>
      </p:sp>
    </p:spTree>
    <p:extLst>
      <p:ext uri="{BB962C8B-B14F-4D97-AF65-F5344CB8AC3E}">
        <p14:creationId xmlns:p14="http://schemas.microsoft.com/office/powerpoint/2010/main" val="6178740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3"/>
                                        </p:tgtEl>
                                        <p:attrNameLst>
                                          <p:attrName>ppt_x</p:attrName>
                                          <p:attrName>ppt_y</p:attrName>
                                        </p:attrNameLst>
                                      </p:cBhvr>
                                    </p:animMotion>
                                    <p:animRot by="1500000">
                                      <p:cBhvr>
                                        <p:cTn id="7" dur="500" fill="hold">
                                          <p:stCondLst>
                                            <p:cond delay="0"/>
                                          </p:stCondLst>
                                        </p:cTn>
                                        <p:tgtEl>
                                          <p:spTgt spid="3"/>
                                        </p:tgtEl>
                                        <p:attrNameLst>
                                          <p:attrName>r</p:attrName>
                                        </p:attrNameLst>
                                      </p:cBhvr>
                                    </p:animRot>
                                    <p:animRot by="-1500000">
                                      <p:cBhvr>
                                        <p:cTn id="8" dur="500" fill="hold">
                                          <p:stCondLst>
                                            <p:cond delay="500"/>
                                          </p:stCondLst>
                                        </p:cTn>
                                        <p:tgtEl>
                                          <p:spTgt spid="3"/>
                                        </p:tgtEl>
                                        <p:attrNameLst>
                                          <p:attrName>r</p:attrName>
                                        </p:attrNameLst>
                                      </p:cBhvr>
                                    </p:animRot>
                                    <p:animRot by="-1500000">
                                      <p:cBhvr>
                                        <p:cTn id="9" dur="500" fill="hold">
                                          <p:stCondLst>
                                            <p:cond delay="1000"/>
                                          </p:stCondLst>
                                        </p:cTn>
                                        <p:tgtEl>
                                          <p:spTgt spid="3"/>
                                        </p:tgtEl>
                                        <p:attrNameLst>
                                          <p:attrName>r</p:attrName>
                                        </p:attrNameLst>
                                      </p:cBhvr>
                                    </p:animRot>
                                    <p:animRot by="1500000">
                                      <p:cBhvr>
                                        <p:cTn id="10" dur="500" fill="hold">
                                          <p:stCondLst>
                                            <p:cond delay="15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28600" y="304800"/>
            <a:ext cx="4495800" cy="2209800"/>
          </a:xfrm>
        </p:spPr>
        <p:txBody>
          <a:bodyPr>
            <a:normAutofit/>
          </a:bodyPr>
          <a:lstStyle/>
          <a:p>
            <a:pPr eaLnBrk="1" hangingPunct="1">
              <a:lnSpc>
                <a:spcPts val="7300"/>
              </a:lnSpc>
            </a:pPr>
            <a:r>
              <a:rPr lang="en-US" sz="8000" dirty="0" smtClean="0">
                <a:solidFill>
                  <a:srgbClr val="FF0000"/>
                </a:solidFill>
                <a:latin typeface="Script MT Bold" pitchFamily="66" charset="0"/>
              </a:rPr>
              <a:t>God’s Flexibility</a:t>
            </a:r>
          </a:p>
        </p:txBody>
      </p:sp>
      <p:sp>
        <p:nvSpPr>
          <p:cNvPr id="2052" name="Rectangle 3"/>
          <p:cNvSpPr>
            <a:spLocks noGrp="1" noChangeArrowheads="1"/>
          </p:cNvSpPr>
          <p:nvPr>
            <p:ph type="subTitle" idx="1"/>
          </p:nvPr>
        </p:nvSpPr>
        <p:spPr>
          <a:xfrm>
            <a:off x="4648200" y="3733800"/>
            <a:ext cx="4114800" cy="2590800"/>
          </a:xfrm>
        </p:spPr>
        <p:txBody>
          <a:bodyPr>
            <a:noAutofit/>
          </a:bodyPr>
          <a:lstStyle/>
          <a:p>
            <a:pPr eaLnBrk="1" hangingPunct="1"/>
            <a:r>
              <a:rPr lang="en-US" sz="4000" b="1" dirty="0" smtClean="0">
                <a:solidFill>
                  <a:srgbClr val="0000CC"/>
                </a:solidFill>
                <a:latin typeface="Comic Sans MS" pitchFamily="66" charset="0"/>
              </a:rPr>
              <a:t>Some outcomes are fixed, but the pathway is flexible</a:t>
            </a:r>
          </a:p>
        </p:txBody>
      </p:sp>
      <p:pic>
        <p:nvPicPr>
          <p:cNvPr id="1026" name="Picture 2"/>
          <p:cNvPicPr>
            <a:picLocks noChangeAspect="1" noChangeArrowheads="1"/>
          </p:cNvPicPr>
          <p:nvPr/>
        </p:nvPicPr>
        <p:blipFill>
          <a:blip r:embed="rId3" cstate="print"/>
          <a:srcRect/>
          <a:stretch>
            <a:fillRect/>
          </a:stretch>
        </p:blipFill>
        <p:spPr bwMode="auto">
          <a:xfrm>
            <a:off x="838200" y="2590800"/>
            <a:ext cx="3219450" cy="4052066"/>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5105400" y="381000"/>
            <a:ext cx="3657600" cy="273966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239000" cy="1143000"/>
          </a:xfrm>
        </p:spPr>
        <p:txBody>
          <a:bodyPr/>
          <a:lstStyle/>
          <a:p>
            <a:pPr eaLnBrk="1" hangingPunct="1"/>
            <a:r>
              <a:rPr lang="en-US" sz="4000" b="1" dirty="0" smtClean="0">
                <a:solidFill>
                  <a:srgbClr val="FF0000"/>
                </a:solidFill>
              </a:rPr>
              <a:t>Moses sees Land (</a:t>
            </a:r>
            <a:r>
              <a:rPr lang="en-US" sz="4000" b="1" dirty="0" err="1" smtClean="0">
                <a:solidFill>
                  <a:srgbClr val="FF0000"/>
                </a:solidFill>
              </a:rPr>
              <a:t>Dt</a:t>
            </a:r>
            <a:r>
              <a:rPr lang="en-US" sz="4000" b="1" dirty="0" smtClean="0">
                <a:solidFill>
                  <a:srgbClr val="FF0000"/>
                </a:solidFill>
              </a:rPr>
              <a:t> 3:23-27)</a:t>
            </a:r>
          </a:p>
        </p:txBody>
      </p:sp>
      <p:sp>
        <p:nvSpPr>
          <p:cNvPr id="4100" name="Text Box 5"/>
          <p:cNvSpPr txBox="1">
            <a:spLocks noChangeArrowheads="1"/>
          </p:cNvSpPr>
          <p:nvPr/>
        </p:nvSpPr>
        <p:spPr bwMode="auto">
          <a:xfrm>
            <a:off x="457200" y="5265256"/>
            <a:ext cx="8229600" cy="1592744"/>
          </a:xfrm>
          <a:prstGeom prst="rect">
            <a:avLst/>
          </a:prstGeom>
          <a:noFill/>
          <a:ln w="9525">
            <a:noFill/>
            <a:miter lim="800000"/>
            <a:headEnd/>
            <a:tailEnd/>
          </a:ln>
        </p:spPr>
        <p:txBody>
          <a:bodyPr>
            <a:spAutoFit/>
          </a:bodyPr>
          <a:lstStyle/>
          <a:p>
            <a:pPr algn="ctr">
              <a:lnSpc>
                <a:spcPts val="3900"/>
              </a:lnSpc>
            </a:pPr>
            <a:r>
              <a:rPr lang="en-US" sz="3600" b="1" dirty="0" smtClean="0">
                <a:solidFill>
                  <a:srgbClr val="00B050"/>
                </a:solidFill>
                <a:latin typeface="Comic Sans MS" pitchFamily="66" charset="0"/>
              </a:rPr>
              <a:t>God allowed Moses to see the land, but would not modify His decision to keep him out</a:t>
            </a:r>
            <a:endParaRPr lang="en-US" sz="3600" b="1" dirty="0">
              <a:solidFill>
                <a:srgbClr val="00B050"/>
              </a:solidFill>
              <a:latin typeface="Comic Sans MS" pitchFamily="66" charset="0"/>
            </a:endParaRPr>
          </a:p>
        </p:txBody>
      </p:sp>
      <p:sp>
        <p:nvSpPr>
          <p:cNvPr id="5" name="Rectangle 3"/>
          <p:cNvSpPr txBox="1">
            <a:spLocks noChangeArrowheads="1"/>
          </p:cNvSpPr>
          <p:nvPr/>
        </p:nvSpPr>
        <p:spPr>
          <a:xfrm>
            <a:off x="228600" y="990600"/>
            <a:ext cx="8534400" cy="4648200"/>
          </a:xfrm>
          <a:prstGeom prst="rect">
            <a:avLst/>
          </a:prstGeom>
        </p:spPr>
        <p:txBody>
          <a:bodyPr vert="horz" lIns="91440" tIns="45720" rIns="91440" bIns="45720" rtlCol="0">
            <a:normAutofit fontScale="85000" lnSpcReduction="20000"/>
          </a:bodyPr>
          <a:lstStyle/>
          <a:p>
            <a:pPr lvl="0" indent="288925">
              <a:lnSpc>
                <a:spcPct val="90000"/>
              </a:lnSpc>
              <a:spcBef>
                <a:spcPct val="20000"/>
              </a:spcBef>
            </a:pPr>
            <a:r>
              <a:rPr lang="en-US" sz="3200" dirty="0" smtClean="0"/>
              <a:t>23 "Then I pleaded with the Lord at that time,           saying: 24 'O Lord God, You have begun to show                    Your servant Your greatness and Your mighty                             hand, for what god is there in heaven or on                         earth who can do anything like Your works and                 Your mighty deeds?  25 </a:t>
            </a:r>
            <a:r>
              <a:rPr lang="en-US" sz="3200" b="1" dirty="0" smtClean="0">
                <a:solidFill>
                  <a:srgbClr val="0000CC"/>
                </a:solidFill>
              </a:rPr>
              <a:t>I pray, let me cross over and see the good land beyond the Jordan, those pleasant mountains, and Lebanon.' </a:t>
            </a:r>
          </a:p>
          <a:p>
            <a:pPr lvl="0" indent="288925">
              <a:lnSpc>
                <a:spcPct val="90000"/>
              </a:lnSpc>
              <a:spcBef>
                <a:spcPct val="20000"/>
              </a:spcBef>
            </a:pPr>
            <a:r>
              <a:rPr lang="en-US" sz="3200" dirty="0" smtClean="0"/>
              <a:t>26 "But the Lord was angry with me on your account, and would not listen to me. So the Lord said to me: 'Enough of that! Speak no more to Me of this matter. </a:t>
            </a:r>
            <a:r>
              <a:rPr lang="en-US" sz="3200" b="1" i="1" dirty="0" smtClean="0">
                <a:solidFill>
                  <a:srgbClr val="660066"/>
                </a:solidFill>
              </a:rPr>
              <a:t>27 Go up to the top of Pisgah, and lift your eyes toward the west, the north, the south, and the east; behold it with your eyes, for you shall not cross over this Jordan.</a:t>
            </a:r>
          </a:p>
        </p:txBody>
      </p:sp>
      <p:pic>
        <p:nvPicPr>
          <p:cNvPr id="1026" name="Picture 2"/>
          <p:cNvPicPr>
            <a:picLocks noChangeAspect="1" noChangeArrowheads="1"/>
          </p:cNvPicPr>
          <p:nvPr/>
        </p:nvPicPr>
        <p:blipFill>
          <a:blip r:embed="rId3" cstate="print"/>
          <a:srcRect/>
          <a:stretch>
            <a:fillRect/>
          </a:stretch>
        </p:blipFill>
        <p:spPr bwMode="auto">
          <a:xfrm>
            <a:off x="7077075" y="0"/>
            <a:ext cx="2066925" cy="2362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315200" cy="1143000"/>
          </a:xfrm>
        </p:spPr>
        <p:txBody>
          <a:bodyPr/>
          <a:lstStyle/>
          <a:p>
            <a:pPr eaLnBrk="1" hangingPunct="1"/>
            <a:r>
              <a:rPr lang="en-US" sz="4000" b="1" dirty="0" err="1" smtClean="0">
                <a:solidFill>
                  <a:srgbClr val="FF0000"/>
                </a:solidFill>
              </a:rPr>
              <a:t>Micaiah’s</a:t>
            </a:r>
            <a:r>
              <a:rPr lang="en-US" sz="4000" b="1" dirty="0" smtClean="0">
                <a:solidFill>
                  <a:srgbClr val="FF0000"/>
                </a:solidFill>
              </a:rPr>
              <a:t> vision </a:t>
            </a:r>
            <a:r>
              <a:rPr lang="en-US" sz="3600" b="1" dirty="0" smtClean="0">
                <a:solidFill>
                  <a:srgbClr val="FF0000"/>
                </a:solidFill>
              </a:rPr>
              <a:t>(1 </a:t>
            </a:r>
            <a:r>
              <a:rPr lang="en-US" sz="3600" b="1" dirty="0" err="1" smtClean="0">
                <a:solidFill>
                  <a:srgbClr val="FF0000"/>
                </a:solidFill>
              </a:rPr>
              <a:t>Kgs</a:t>
            </a:r>
            <a:r>
              <a:rPr lang="en-US" sz="3600" b="1" dirty="0" smtClean="0">
                <a:solidFill>
                  <a:srgbClr val="FF0000"/>
                </a:solidFill>
              </a:rPr>
              <a:t> 22:20-23)</a:t>
            </a:r>
            <a:endParaRPr lang="en-US" sz="4000" b="1" dirty="0" smtClean="0">
              <a:solidFill>
                <a:srgbClr val="FF0000"/>
              </a:solidFill>
            </a:endParaRPr>
          </a:p>
        </p:txBody>
      </p:sp>
      <p:sp>
        <p:nvSpPr>
          <p:cNvPr id="4100" name="Text Box 5"/>
          <p:cNvSpPr txBox="1">
            <a:spLocks noChangeArrowheads="1"/>
          </p:cNvSpPr>
          <p:nvPr/>
        </p:nvSpPr>
        <p:spPr bwMode="auto">
          <a:xfrm>
            <a:off x="762000" y="5334000"/>
            <a:ext cx="74676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Angels help God determine the pathway to choose</a:t>
            </a:r>
            <a:endParaRPr lang="en-US" sz="4000" b="1" dirty="0">
              <a:solidFill>
                <a:srgbClr val="00B050"/>
              </a:solidFill>
              <a:latin typeface="Comic Sans MS" pitchFamily="66" charset="0"/>
            </a:endParaRPr>
          </a:p>
        </p:txBody>
      </p:sp>
      <p:sp>
        <p:nvSpPr>
          <p:cNvPr id="5" name="Rectangle 3"/>
          <p:cNvSpPr txBox="1">
            <a:spLocks noChangeArrowheads="1"/>
          </p:cNvSpPr>
          <p:nvPr/>
        </p:nvSpPr>
        <p:spPr>
          <a:xfrm>
            <a:off x="304800" y="990600"/>
            <a:ext cx="8382000" cy="4419600"/>
          </a:xfrm>
          <a:prstGeom prst="rect">
            <a:avLst/>
          </a:prstGeom>
        </p:spPr>
        <p:txBody>
          <a:bodyPr vert="horz" lIns="91440" tIns="45720" rIns="91440" bIns="45720" rtlCol="0">
            <a:normAutofit lnSpcReduction="10000"/>
          </a:bodyPr>
          <a:lstStyle/>
          <a:p>
            <a:pPr lvl="0" indent="288925">
              <a:lnSpc>
                <a:spcPct val="90000"/>
              </a:lnSpc>
              <a:spcBef>
                <a:spcPct val="20000"/>
              </a:spcBef>
            </a:pPr>
            <a:r>
              <a:rPr lang="en-US" sz="3200" dirty="0" smtClean="0"/>
              <a:t>20  And the Lord said</a:t>
            </a:r>
            <a:r>
              <a:rPr lang="en-US" sz="3200" b="1" i="1" dirty="0" smtClean="0">
                <a:solidFill>
                  <a:srgbClr val="660066"/>
                </a:solidFill>
              </a:rPr>
              <a:t>, 'Who will per-                     </a:t>
            </a:r>
            <a:r>
              <a:rPr lang="en-US" sz="3200" b="1" i="1" dirty="0" err="1" smtClean="0">
                <a:solidFill>
                  <a:srgbClr val="660066"/>
                </a:solidFill>
              </a:rPr>
              <a:t>suade</a:t>
            </a:r>
            <a:r>
              <a:rPr lang="en-US" sz="3200" b="1" i="1" dirty="0" smtClean="0">
                <a:solidFill>
                  <a:srgbClr val="660066"/>
                </a:solidFill>
              </a:rPr>
              <a:t> Ahab to go up, that he may fall                 at </a:t>
            </a:r>
            <a:r>
              <a:rPr lang="en-US" sz="3200" b="1" i="1" dirty="0" err="1" smtClean="0">
                <a:solidFill>
                  <a:srgbClr val="660066"/>
                </a:solidFill>
              </a:rPr>
              <a:t>Ramoth</a:t>
            </a:r>
            <a:r>
              <a:rPr lang="en-US" sz="3200" b="1" i="1" dirty="0" smtClean="0">
                <a:solidFill>
                  <a:srgbClr val="660066"/>
                </a:solidFill>
              </a:rPr>
              <a:t> Gilead?' </a:t>
            </a:r>
            <a:r>
              <a:rPr lang="en-US" sz="3200" dirty="0" smtClean="0"/>
              <a:t>So one spoke in                   this manner, and another spoke in that                         manner.  21  Then a spirit came forward                      and stood before the Lord, and said, 'I will persuade him.'  22  The Lord said to him, 'In what way?' So he said, 'I will go out and be a lying spirit in the mouth of all his prophets.' And the Lord said, 'You shall persuade him, and also prevail. Go out and do so.‘ </a:t>
            </a:r>
          </a:p>
        </p:txBody>
      </p:sp>
      <p:pic>
        <p:nvPicPr>
          <p:cNvPr id="2050" name="Picture 2"/>
          <p:cNvPicPr>
            <a:picLocks noChangeAspect="1" noChangeArrowheads="1"/>
          </p:cNvPicPr>
          <p:nvPr/>
        </p:nvPicPr>
        <p:blipFill>
          <a:blip r:embed="rId3" cstate="print"/>
          <a:srcRect/>
          <a:stretch>
            <a:fillRect/>
          </a:stretch>
        </p:blipFill>
        <p:spPr bwMode="auto">
          <a:xfrm>
            <a:off x="7010400" y="0"/>
            <a:ext cx="2133600" cy="284846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010400" cy="1143000"/>
          </a:xfrm>
        </p:spPr>
        <p:txBody>
          <a:bodyPr>
            <a:normAutofit/>
          </a:bodyPr>
          <a:lstStyle/>
          <a:p>
            <a:r>
              <a:rPr lang="en-US" sz="4000" b="1" dirty="0" smtClean="0">
                <a:solidFill>
                  <a:srgbClr val="FF0000"/>
                </a:solidFill>
                <a:latin typeface="Comic Sans MS" pitchFamily="66" charset="0"/>
              </a:rPr>
              <a:t>Abraham  (Gen 18:23-32)</a:t>
            </a:r>
          </a:p>
        </p:txBody>
      </p:sp>
      <p:sp>
        <p:nvSpPr>
          <p:cNvPr id="4100" name="Text Box 5"/>
          <p:cNvSpPr txBox="1">
            <a:spLocks noChangeArrowheads="1"/>
          </p:cNvSpPr>
          <p:nvPr/>
        </p:nvSpPr>
        <p:spPr bwMode="auto">
          <a:xfrm>
            <a:off x="457200" y="5486400"/>
            <a:ext cx="82296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Note how the angel was willing to accommodate Abraham’s request </a:t>
            </a:r>
            <a:endParaRPr lang="en-US" sz="3200" b="1" dirty="0">
              <a:solidFill>
                <a:srgbClr val="00B050"/>
              </a:solidFill>
              <a:latin typeface="Comic Sans MS" pitchFamily="66" charset="0"/>
            </a:endParaRPr>
          </a:p>
        </p:txBody>
      </p:sp>
      <p:sp>
        <p:nvSpPr>
          <p:cNvPr id="5" name="Rectangle 3"/>
          <p:cNvSpPr txBox="1">
            <a:spLocks noChangeArrowheads="1"/>
          </p:cNvSpPr>
          <p:nvPr/>
        </p:nvSpPr>
        <p:spPr>
          <a:xfrm>
            <a:off x="457200" y="1143000"/>
            <a:ext cx="8229600" cy="4343400"/>
          </a:xfrm>
          <a:prstGeom prst="rect">
            <a:avLst/>
          </a:prstGeom>
        </p:spPr>
        <p:txBody>
          <a:bodyPr vert="horz" lIns="91440" tIns="45720" rIns="91440" bIns="45720" rtlCol="0">
            <a:normAutofit fontScale="92500" lnSpcReduction="20000"/>
          </a:bodyPr>
          <a:lstStyle/>
          <a:p>
            <a:pPr lvl="0" indent="228600">
              <a:lnSpc>
                <a:spcPct val="90000"/>
              </a:lnSpc>
              <a:spcBef>
                <a:spcPct val="20000"/>
              </a:spcBef>
            </a:pPr>
            <a:r>
              <a:rPr lang="en-US" sz="3200" dirty="0" smtClean="0"/>
              <a:t>23 And Abraham came near and said,                         "Would You also destroy the righteous                   with the wicked? 24 Suppose there were                      fifty righteous within the city; would You                        also destroy the place and not spare it for                  the fifty righteous that were in it? 25 Far be it from You to do such a thing as this, to slay the righteous with the wicked, so that the righteous should be as the wicked; far be it from You! Shall not the Judge of all the earth do right?" </a:t>
            </a:r>
          </a:p>
          <a:p>
            <a:pPr lvl="0" indent="228600">
              <a:lnSpc>
                <a:spcPct val="90000"/>
              </a:lnSpc>
              <a:spcBef>
                <a:spcPct val="20000"/>
              </a:spcBef>
            </a:pPr>
            <a:r>
              <a:rPr lang="en-US" sz="3200" dirty="0" smtClean="0"/>
              <a:t>26 So the Lord said, "If I find in Sodom fifty righteous within the city, then I will spare all the place for their sakes."</a:t>
            </a:r>
          </a:p>
        </p:txBody>
      </p:sp>
      <p:pic>
        <p:nvPicPr>
          <p:cNvPr id="2050" name="Picture 2"/>
          <p:cNvPicPr>
            <a:picLocks noChangeAspect="1" noChangeArrowheads="1"/>
          </p:cNvPicPr>
          <p:nvPr/>
        </p:nvPicPr>
        <p:blipFill>
          <a:blip r:embed="rId3" cstate="print"/>
          <a:srcRect/>
          <a:stretch>
            <a:fillRect/>
          </a:stretch>
        </p:blipFill>
        <p:spPr bwMode="auto">
          <a:xfrm>
            <a:off x="7010400" y="228600"/>
            <a:ext cx="1924050" cy="23812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0"/>
            <a:ext cx="6172200" cy="1570181"/>
          </a:xfrm>
        </p:spPr>
        <p:txBody>
          <a:bodyPr>
            <a:normAutofit/>
          </a:bodyPr>
          <a:lstStyle/>
          <a:p>
            <a:pPr eaLnBrk="1" hangingPunct="1"/>
            <a:r>
              <a:rPr lang="en-US" sz="4000" b="1" dirty="0" err="1" smtClean="0">
                <a:solidFill>
                  <a:srgbClr val="FF0000"/>
                </a:solidFill>
              </a:rPr>
              <a:t>Syro</a:t>
            </a:r>
            <a:r>
              <a:rPr lang="en-US" sz="4000" b="1" dirty="0" smtClean="0">
                <a:solidFill>
                  <a:srgbClr val="FF0000"/>
                </a:solidFill>
              </a:rPr>
              <a:t>-Phoenician Woman’s request to Jesus </a:t>
            </a:r>
            <a:r>
              <a:rPr lang="en-US" sz="3100" b="1" dirty="0" smtClean="0">
                <a:solidFill>
                  <a:srgbClr val="FF0000"/>
                </a:solidFill>
              </a:rPr>
              <a:t>(Mark 7:24-30)</a:t>
            </a:r>
          </a:p>
        </p:txBody>
      </p:sp>
      <p:sp>
        <p:nvSpPr>
          <p:cNvPr id="4100" name="Text Box 5"/>
          <p:cNvSpPr txBox="1">
            <a:spLocks noChangeArrowheads="1"/>
          </p:cNvSpPr>
          <p:nvPr/>
        </p:nvSpPr>
        <p:spPr bwMode="auto">
          <a:xfrm>
            <a:off x="1143000" y="5261301"/>
            <a:ext cx="69342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Jesus didn’t want to heal a Gentile woman’s daughter at this time, but responded to her faith!</a:t>
            </a:r>
            <a:endParaRPr lang="en-US" sz="3200" b="1" dirty="0">
              <a:solidFill>
                <a:srgbClr val="00B050"/>
              </a:solidFill>
              <a:latin typeface="Comic Sans MS" pitchFamily="66" charset="0"/>
            </a:endParaRPr>
          </a:p>
        </p:txBody>
      </p:sp>
      <p:sp>
        <p:nvSpPr>
          <p:cNvPr id="5" name="Rectangle 3"/>
          <p:cNvSpPr txBox="1">
            <a:spLocks noChangeArrowheads="1"/>
          </p:cNvSpPr>
          <p:nvPr/>
        </p:nvSpPr>
        <p:spPr>
          <a:xfrm>
            <a:off x="304800" y="1705552"/>
            <a:ext cx="8458200" cy="3618924"/>
          </a:xfrm>
          <a:prstGeom prst="rect">
            <a:avLst/>
          </a:prstGeom>
        </p:spPr>
        <p:txBody>
          <a:bodyPr vert="horz" lIns="91440" tIns="45720" rIns="91440" bIns="45720" rtlCol="0">
            <a:normAutofit fontScale="70000" lnSpcReduction="20000"/>
          </a:bodyPr>
          <a:lstStyle/>
          <a:p>
            <a:pPr lvl="0" indent="288925">
              <a:lnSpc>
                <a:spcPct val="90000"/>
              </a:lnSpc>
              <a:spcBef>
                <a:spcPct val="20000"/>
              </a:spcBef>
              <a:defRPr/>
            </a:pPr>
            <a:r>
              <a:rPr lang="en-US" sz="3200" dirty="0" smtClean="0"/>
              <a:t>24 </a:t>
            </a:r>
            <a:r>
              <a:rPr lang="en-US" sz="3200" dirty="0"/>
              <a:t>From there He arose and went to the region of </a:t>
            </a:r>
            <a:r>
              <a:rPr lang="en-US" sz="3200" dirty="0" smtClean="0"/>
              <a:t>                                        </a:t>
            </a:r>
            <a:r>
              <a:rPr lang="en-US" sz="3200" dirty="0" err="1" smtClean="0"/>
              <a:t>Tyre</a:t>
            </a:r>
            <a:r>
              <a:rPr lang="en-US" sz="3200" dirty="0" smtClean="0"/>
              <a:t> </a:t>
            </a:r>
            <a:r>
              <a:rPr lang="en-US" sz="3200" dirty="0"/>
              <a:t>and Sidon. And He entered a house and wanted </a:t>
            </a:r>
            <a:r>
              <a:rPr lang="en-US" sz="3200" dirty="0" smtClean="0"/>
              <a:t>                                    no </a:t>
            </a:r>
            <a:r>
              <a:rPr lang="en-US" sz="3200" dirty="0"/>
              <a:t>one to know it, but He could not be hidden. 25 For a woman whose young daughter had an unclean spirit heard about Him, and she came and fell at His feet. 26 The woman was a Greek, a </a:t>
            </a:r>
            <a:r>
              <a:rPr lang="en-US" sz="3200" dirty="0" err="1"/>
              <a:t>Syro</a:t>
            </a:r>
            <a:r>
              <a:rPr lang="en-US" sz="3200" dirty="0"/>
              <a:t>-Phoenician by birth, and she kept asking Him to cast the demon out of her daughter. 27 But Jesus said to her, "Let the children be filled first, for it is not good to take the children's bread and throw it to the little dogs." </a:t>
            </a:r>
          </a:p>
          <a:p>
            <a:pPr lvl="0" indent="288925">
              <a:lnSpc>
                <a:spcPct val="90000"/>
              </a:lnSpc>
              <a:spcBef>
                <a:spcPct val="20000"/>
              </a:spcBef>
              <a:defRPr/>
            </a:pPr>
            <a:r>
              <a:rPr lang="en-US" sz="3200" dirty="0" smtClean="0"/>
              <a:t>28 </a:t>
            </a:r>
            <a:r>
              <a:rPr lang="en-US" sz="3200" dirty="0"/>
              <a:t>And she answered and said to Him, "Yes, Lord, yet even the little dogs under the table eat from the children's crumbs." </a:t>
            </a:r>
          </a:p>
          <a:p>
            <a:pPr lvl="0" indent="288925">
              <a:lnSpc>
                <a:spcPct val="90000"/>
              </a:lnSpc>
              <a:spcBef>
                <a:spcPct val="20000"/>
              </a:spcBef>
              <a:defRPr/>
            </a:pPr>
            <a:r>
              <a:rPr lang="en-US" sz="3200" dirty="0" smtClean="0"/>
              <a:t>29 </a:t>
            </a:r>
            <a:r>
              <a:rPr lang="en-US" sz="3200" dirty="0"/>
              <a:t>Then He said to her, "For this saying go your way; the demon has gone out of your daughter." </a:t>
            </a:r>
          </a:p>
          <a:p>
            <a:pPr lvl="0" indent="288925">
              <a:lnSpc>
                <a:spcPct val="90000"/>
              </a:lnSpc>
              <a:spcBef>
                <a:spcPct val="20000"/>
              </a:spcBef>
              <a:defRPr/>
            </a:pPr>
            <a:r>
              <a:rPr lang="en-US" sz="3200" dirty="0" smtClean="0"/>
              <a:t>30 </a:t>
            </a:r>
            <a:r>
              <a:rPr lang="en-US" sz="3200" dirty="0"/>
              <a:t>And when she had come to her house, she found the demon gone out, and her daughter lying on the bed</a:t>
            </a:r>
            <a:r>
              <a:rPr lang="en-US" sz="3200" dirty="0" smtClean="0"/>
              <a:t>.</a:t>
            </a:r>
            <a:endParaRPr lang="en-US" sz="3200" dirty="0"/>
          </a:p>
        </p:txBody>
      </p:sp>
      <p:pic>
        <p:nvPicPr>
          <p:cNvPr id="2050" name="Picture 2" descr="https://encrypted-tbn1.gstatic.com/images?q=tbn:ANd9GcT6l1PAVQOcIXbcVQ-kvWCS1ry-x2LDSwmTQsda68bqe-MDkdD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71449"/>
            <a:ext cx="2352675"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8468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28600" y="304800"/>
            <a:ext cx="4495800" cy="2209800"/>
          </a:xfrm>
        </p:spPr>
        <p:txBody>
          <a:bodyPr>
            <a:normAutofit/>
          </a:bodyPr>
          <a:lstStyle/>
          <a:p>
            <a:pPr eaLnBrk="1" hangingPunct="1">
              <a:lnSpc>
                <a:spcPts val="7300"/>
              </a:lnSpc>
            </a:pPr>
            <a:r>
              <a:rPr lang="en-US" sz="8000" dirty="0" smtClean="0">
                <a:solidFill>
                  <a:srgbClr val="FF0000"/>
                </a:solidFill>
                <a:latin typeface="Script MT Bold" pitchFamily="66" charset="0"/>
              </a:rPr>
              <a:t>God’s Flexibility</a:t>
            </a:r>
          </a:p>
        </p:txBody>
      </p:sp>
      <p:sp>
        <p:nvSpPr>
          <p:cNvPr id="2052" name="Rectangle 3"/>
          <p:cNvSpPr>
            <a:spLocks noGrp="1" noChangeArrowheads="1"/>
          </p:cNvSpPr>
          <p:nvPr>
            <p:ph type="subTitle" idx="1"/>
          </p:nvPr>
        </p:nvSpPr>
        <p:spPr>
          <a:xfrm>
            <a:off x="4343400" y="4724400"/>
            <a:ext cx="4495800" cy="2133600"/>
          </a:xfrm>
        </p:spPr>
        <p:txBody>
          <a:bodyPr>
            <a:noAutofit/>
          </a:bodyPr>
          <a:lstStyle/>
          <a:p>
            <a:pPr eaLnBrk="1" hangingPunct="1"/>
            <a:r>
              <a:rPr lang="en-US" sz="4000" b="1" dirty="0" smtClean="0">
                <a:solidFill>
                  <a:srgbClr val="0000CC"/>
                </a:solidFill>
                <a:latin typeface="Comic Sans MS" pitchFamily="66" charset="0"/>
              </a:rPr>
              <a:t>God can even use our mistakes to bring about good!</a:t>
            </a:r>
          </a:p>
        </p:txBody>
      </p:sp>
      <p:pic>
        <p:nvPicPr>
          <p:cNvPr id="1026" name="Picture 2"/>
          <p:cNvPicPr>
            <a:picLocks noChangeAspect="1" noChangeArrowheads="1"/>
          </p:cNvPicPr>
          <p:nvPr/>
        </p:nvPicPr>
        <p:blipFill>
          <a:blip r:embed="rId3" cstate="print"/>
          <a:srcRect/>
          <a:stretch>
            <a:fillRect/>
          </a:stretch>
        </p:blipFill>
        <p:spPr bwMode="auto">
          <a:xfrm>
            <a:off x="838200" y="2590800"/>
            <a:ext cx="3219450" cy="4052066"/>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4953000" y="228600"/>
            <a:ext cx="3638550" cy="430973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162800" cy="914400"/>
          </a:xfrm>
        </p:spPr>
        <p:txBody>
          <a:bodyPr>
            <a:normAutofit/>
          </a:bodyPr>
          <a:lstStyle/>
          <a:p>
            <a:pPr eaLnBrk="1" hangingPunct="1"/>
            <a:r>
              <a:rPr lang="en-US" sz="4000" b="1" dirty="0" smtClean="0">
                <a:solidFill>
                  <a:srgbClr val="FF0000"/>
                </a:solidFill>
              </a:rPr>
              <a:t>Joseph’s Brothers </a:t>
            </a:r>
            <a:r>
              <a:rPr lang="en-US" sz="3200" b="1" dirty="0" smtClean="0">
                <a:solidFill>
                  <a:srgbClr val="FF0000"/>
                </a:solidFill>
              </a:rPr>
              <a:t>(Gen 50:15-21)</a:t>
            </a:r>
          </a:p>
        </p:txBody>
      </p:sp>
      <p:sp>
        <p:nvSpPr>
          <p:cNvPr id="5" name="Rectangle 3"/>
          <p:cNvSpPr txBox="1">
            <a:spLocks noChangeArrowheads="1"/>
          </p:cNvSpPr>
          <p:nvPr/>
        </p:nvSpPr>
        <p:spPr>
          <a:xfrm>
            <a:off x="381000" y="914400"/>
            <a:ext cx="8534400" cy="5943600"/>
          </a:xfrm>
          <a:prstGeom prst="rect">
            <a:avLst/>
          </a:prstGeom>
        </p:spPr>
        <p:txBody>
          <a:bodyPr vert="horz" lIns="91440" tIns="45720" rIns="91440" bIns="45720" rtlCol="0">
            <a:normAutofit fontScale="85000" lnSpcReduction="20000"/>
          </a:bodyPr>
          <a:lstStyle/>
          <a:p>
            <a:pPr lvl="0" indent="288925">
              <a:lnSpc>
                <a:spcPct val="90000"/>
              </a:lnSpc>
              <a:spcBef>
                <a:spcPct val="20000"/>
              </a:spcBef>
              <a:defRPr/>
            </a:pPr>
            <a:r>
              <a:rPr lang="en-US" sz="3200" dirty="0" smtClean="0"/>
              <a:t>15 When Joseph's brothers saw that their                    father was dead, they said, "Perhaps Joseph                         will hate us, and may actually repay us for all                        the evil which we did to him." 16 So they sent                messengers to Joseph, saying, "Before your                           father died he commanded, saying, 17 'Thus you shall say to Joseph: "I beg you, please forgive the trespass of your brothers and their sin; for they did evil to you."' Now, please, forgive the trespass of the servants of the God of your father." And Joseph wept when they spoke to him. </a:t>
            </a:r>
          </a:p>
          <a:p>
            <a:pPr lvl="0" indent="288925">
              <a:lnSpc>
                <a:spcPct val="90000"/>
              </a:lnSpc>
              <a:spcBef>
                <a:spcPct val="20000"/>
              </a:spcBef>
              <a:defRPr/>
            </a:pPr>
            <a:r>
              <a:rPr lang="en-US" sz="3200" dirty="0" smtClean="0"/>
              <a:t>18 Then his brothers also went and fell down before his face, and they said, "Behold, we are your servants." </a:t>
            </a:r>
          </a:p>
          <a:p>
            <a:pPr lvl="0" indent="288925">
              <a:lnSpc>
                <a:spcPct val="90000"/>
              </a:lnSpc>
              <a:spcBef>
                <a:spcPct val="20000"/>
              </a:spcBef>
              <a:defRPr/>
            </a:pPr>
            <a:r>
              <a:rPr lang="en-US" sz="3200" dirty="0" smtClean="0"/>
              <a:t>19 Joseph said to them, "Do not be afraid, for am I in the place of God? </a:t>
            </a:r>
            <a:r>
              <a:rPr lang="en-US" sz="3200" b="1" i="1" dirty="0" smtClean="0">
                <a:solidFill>
                  <a:srgbClr val="660066"/>
                </a:solidFill>
              </a:rPr>
              <a:t>20 But as for you, you meant evil against me; but God meant it for good, in order to bring it about as it is this day, to save many people alive. </a:t>
            </a:r>
            <a:r>
              <a:rPr lang="en-US" sz="3200" dirty="0" smtClean="0"/>
              <a:t>21 Now therefore, do not be afraid; I will provide for you and your little ones." And he comforted them and spoke kindly to them. </a:t>
            </a:r>
          </a:p>
        </p:txBody>
      </p:sp>
      <p:pic>
        <p:nvPicPr>
          <p:cNvPr id="16386" name="Picture 2"/>
          <p:cNvPicPr>
            <a:picLocks noChangeAspect="1" noChangeArrowheads="1"/>
          </p:cNvPicPr>
          <p:nvPr/>
        </p:nvPicPr>
        <p:blipFill>
          <a:blip r:embed="rId3" cstate="print"/>
          <a:srcRect/>
          <a:stretch>
            <a:fillRect/>
          </a:stretch>
        </p:blipFill>
        <p:spPr bwMode="auto">
          <a:xfrm>
            <a:off x="7296912" y="0"/>
            <a:ext cx="1847088" cy="2286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096000" cy="1143000"/>
          </a:xfrm>
        </p:spPr>
        <p:txBody>
          <a:bodyPr>
            <a:normAutofit fontScale="90000"/>
          </a:bodyPr>
          <a:lstStyle/>
          <a:p>
            <a:pPr eaLnBrk="1" hangingPunct="1"/>
            <a:r>
              <a:rPr lang="en-US" sz="4000" b="1" dirty="0" smtClean="0">
                <a:solidFill>
                  <a:srgbClr val="FF0000"/>
                </a:solidFill>
              </a:rPr>
              <a:t>Covenant with </a:t>
            </a:r>
            <a:r>
              <a:rPr lang="en-US" sz="4000" b="1" dirty="0" err="1" smtClean="0">
                <a:solidFill>
                  <a:srgbClr val="FF0000"/>
                </a:solidFill>
              </a:rPr>
              <a:t>Gibeonites</a:t>
            </a:r>
            <a:r>
              <a:rPr lang="en-US" sz="4000" b="1" dirty="0" smtClean="0">
                <a:solidFill>
                  <a:srgbClr val="FF0000"/>
                </a:solidFill>
              </a:rPr>
              <a:t>            </a:t>
            </a:r>
            <a:r>
              <a:rPr lang="en-US" sz="3100" b="1" dirty="0" smtClean="0">
                <a:solidFill>
                  <a:srgbClr val="FF0000"/>
                </a:solidFill>
              </a:rPr>
              <a:t>(Josh 9:3-15)</a:t>
            </a:r>
            <a:endParaRPr lang="en-US" sz="4000" b="1" dirty="0" smtClean="0">
              <a:solidFill>
                <a:srgbClr val="FF0000"/>
              </a:solidFill>
            </a:endParaRPr>
          </a:p>
        </p:txBody>
      </p:sp>
      <p:sp>
        <p:nvSpPr>
          <p:cNvPr id="5" name="Rectangle 3"/>
          <p:cNvSpPr txBox="1">
            <a:spLocks noChangeArrowheads="1"/>
          </p:cNvSpPr>
          <p:nvPr/>
        </p:nvSpPr>
        <p:spPr>
          <a:xfrm>
            <a:off x="228600" y="1219200"/>
            <a:ext cx="8610600" cy="3505200"/>
          </a:xfrm>
          <a:prstGeom prst="rect">
            <a:avLst/>
          </a:prstGeom>
        </p:spPr>
        <p:txBody>
          <a:bodyPr vert="horz" lIns="91440" tIns="45720" rIns="91440" bIns="45720" rtlCol="0">
            <a:normAutofit fontScale="85000" lnSpcReduction="10000"/>
          </a:bodyPr>
          <a:lstStyle/>
          <a:p>
            <a:pPr lvl="0" indent="288925">
              <a:lnSpc>
                <a:spcPct val="90000"/>
              </a:lnSpc>
              <a:spcBef>
                <a:spcPct val="20000"/>
              </a:spcBef>
            </a:pPr>
            <a:r>
              <a:rPr lang="en-US" sz="3200" dirty="0" smtClean="0"/>
              <a:t>3  But when the inhabitants of Gibeon heard                          what Joshua had done to Jericho and Ai,   4 they                            worked craftily, and went and pretended to be                      ambassadors. And they took old sacks on their                          donkeys, old wineskins torn and mended, 5 old and patched sandals on their feet, and old garments on themselves; and all the bread of their provision was dry and moldy. 6 And they went to Joshua, to the camp at </a:t>
            </a:r>
            <a:r>
              <a:rPr lang="en-US" sz="3200" dirty="0" err="1" smtClean="0"/>
              <a:t>Gilgal</a:t>
            </a:r>
            <a:r>
              <a:rPr lang="en-US" sz="3200" dirty="0" smtClean="0"/>
              <a:t>, and said to him and to the men of Israel, "We have come from a far country; now therefore, make a covenant with us.“ </a:t>
            </a:r>
          </a:p>
        </p:txBody>
      </p:sp>
      <p:pic>
        <p:nvPicPr>
          <p:cNvPr id="2" name="Picture 2"/>
          <p:cNvPicPr>
            <a:picLocks noChangeAspect="1" noChangeArrowheads="1"/>
          </p:cNvPicPr>
          <p:nvPr/>
        </p:nvPicPr>
        <p:blipFill>
          <a:blip r:embed="rId3" cstate="print"/>
          <a:srcRect/>
          <a:stretch>
            <a:fillRect/>
          </a:stretch>
        </p:blipFill>
        <p:spPr bwMode="auto">
          <a:xfrm>
            <a:off x="7181850" y="0"/>
            <a:ext cx="1962150" cy="2333625"/>
          </a:xfrm>
          <a:prstGeom prst="rect">
            <a:avLst/>
          </a:prstGeom>
          <a:noFill/>
          <a:ln w="9525">
            <a:noFill/>
            <a:miter lim="800000"/>
            <a:headEnd/>
            <a:tailEnd/>
          </a:ln>
        </p:spPr>
      </p:pic>
      <p:pic>
        <p:nvPicPr>
          <p:cNvPr id="3" name="Picture 3"/>
          <p:cNvPicPr>
            <a:picLocks noChangeAspect="1" noChangeArrowheads="1"/>
          </p:cNvPicPr>
          <p:nvPr/>
        </p:nvPicPr>
        <p:blipFill>
          <a:blip r:embed="rId4" cstate="print"/>
          <a:srcRect/>
          <a:stretch>
            <a:fillRect/>
          </a:stretch>
        </p:blipFill>
        <p:spPr bwMode="auto">
          <a:xfrm>
            <a:off x="0" y="4632019"/>
            <a:ext cx="2895600" cy="2225981"/>
          </a:xfrm>
          <a:prstGeom prst="rect">
            <a:avLst/>
          </a:prstGeom>
          <a:noFill/>
          <a:ln w="9525">
            <a:noFill/>
            <a:miter lim="800000"/>
            <a:headEnd/>
            <a:tailEnd/>
          </a:ln>
        </p:spPr>
      </p:pic>
      <p:sp>
        <p:nvSpPr>
          <p:cNvPr id="9" name="Rectangle 3"/>
          <p:cNvSpPr txBox="1">
            <a:spLocks noChangeArrowheads="1"/>
          </p:cNvSpPr>
          <p:nvPr/>
        </p:nvSpPr>
        <p:spPr>
          <a:xfrm>
            <a:off x="2971800" y="4572000"/>
            <a:ext cx="6172200" cy="2286000"/>
          </a:xfrm>
          <a:prstGeom prst="rect">
            <a:avLst/>
          </a:prstGeom>
        </p:spPr>
        <p:txBody>
          <a:bodyPr vert="horz" lIns="91440" tIns="45720" rIns="91440" bIns="45720" rtlCol="0">
            <a:noAutofit/>
          </a:bodyPr>
          <a:lstStyle/>
          <a:p>
            <a:pPr lvl="0" indent="288925">
              <a:lnSpc>
                <a:spcPct val="90000"/>
              </a:lnSpc>
              <a:spcBef>
                <a:spcPct val="20000"/>
              </a:spcBef>
            </a:pPr>
            <a:r>
              <a:rPr lang="en-US" sz="2700" dirty="0" smtClean="0"/>
              <a:t>14 Then the men of Israel took some of their provisions; </a:t>
            </a:r>
            <a:r>
              <a:rPr lang="en-US" sz="2700" b="1" dirty="0" smtClean="0">
                <a:solidFill>
                  <a:srgbClr val="660066"/>
                </a:solidFill>
              </a:rPr>
              <a:t>but they did not ask counsel of the Lord. 15 So Joshua made peace with them, and made a covenant with them to let them live; and the rulers of the congregation swore to them.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400800" cy="1143000"/>
          </a:xfrm>
        </p:spPr>
        <p:txBody>
          <a:bodyPr>
            <a:normAutofit fontScale="90000"/>
          </a:bodyPr>
          <a:lstStyle/>
          <a:p>
            <a:pPr eaLnBrk="1" hangingPunct="1"/>
            <a:r>
              <a:rPr lang="en-US" sz="4000" b="1" dirty="0" smtClean="0">
                <a:solidFill>
                  <a:srgbClr val="FF0000"/>
                </a:solidFill>
              </a:rPr>
              <a:t>God used Bathsheba </a:t>
            </a:r>
            <a:r>
              <a:rPr lang="en-US" sz="3100" b="1" dirty="0" smtClean="0">
                <a:solidFill>
                  <a:srgbClr val="FF0000"/>
                </a:solidFill>
              </a:rPr>
              <a:t>(1Chr 22:7-11)</a:t>
            </a:r>
            <a:endParaRPr lang="en-US" sz="4000" b="1" dirty="0" smtClean="0">
              <a:solidFill>
                <a:srgbClr val="FF0000"/>
              </a:solidFill>
            </a:endParaRPr>
          </a:p>
        </p:txBody>
      </p:sp>
      <p:sp>
        <p:nvSpPr>
          <p:cNvPr id="4100" name="Text Box 5"/>
          <p:cNvSpPr txBox="1">
            <a:spLocks noChangeArrowheads="1"/>
          </p:cNvSpPr>
          <p:nvPr/>
        </p:nvSpPr>
        <p:spPr bwMode="auto">
          <a:xfrm>
            <a:off x="457200" y="55626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God is more interested in how we handle our sins, than the sin itself!</a:t>
            </a:r>
            <a:endParaRPr lang="en-US" sz="3200" b="1" dirty="0">
              <a:solidFill>
                <a:srgbClr val="00B050"/>
              </a:solidFill>
              <a:latin typeface="Comic Sans MS" pitchFamily="66" charset="0"/>
            </a:endParaRPr>
          </a:p>
        </p:txBody>
      </p:sp>
      <p:sp>
        <p:nvSpPr>
          <p:cNvPr id="5" name="Rectangle 3"/>
          <p:cNvSpPr txBox="1">
            <a:spLocks noChangeArrowheads="1"/>
          </p:cNvSpPr>
          <p:nvPr/>
        </p:nvSpPr>
        <p:spPr>
          <a:xfrm>
            <a:off x="381000" y="1066800"/>
            <a:ext cx="8382000" cy="4495800"/>
          </a:xfrm>
          <a:prstGeom prst="rect">
            <a:avLst/>
          </a:prstGeom>
        </p:spPr>
        <p:txBody>
          <a:bodyPr vert="horz" lIns="91440" tIns="45720" rIns="91440" bIns="45720" rtlCol="0">
            <a:normAutofit fontScale="85000" lnSpcReduction="10000"/>
          </a:bodyPr>
          <a:lstStyle/>
          <a:p>
            <a:pPr lvl="0" indent="288925">
              <a:lnSpc>
                <a:spcPct val="90000"/>
              </a:lnSpc>
              <a:spcBef>
                <a:spcPct val="20000"/>
              </a:spcBef>
            </a:pPr>
            <a:r>
              <a:rPr lang="en-US" sz="3200" dirty="0" smtClean="0"/>
              <a:t>7 And David said to Solomon: "My son, as                         for me, it was in my mind to build a house to                                  the name of the Lord my God; 8 but the word                             of the Lord came to me, saying, 'You have shed much blood and have made great wars; you shall not build a house for My name, because you have shed much blood on the earth in My sight. 9 Behold, a son shall be born to you, who shall be a man of rest; </a:t>
            </a:r>
            <a:r>
              <a:rPr lang="en-US" sz="3200" b="1" i="1" dirty="0" smtClean="0">
                <a:solidFill>
                  <a:srgbClr val="660066"/>
                </a:solidFill>
              </a:rPr>
              <a:t>and I will give him rest from all his enemies all around. His name shall be Solomon, for I will give peace and quietness to Israel in his days. 10 He shall build a house for My name, and he shall be My son, and I will be his Father; and I will establish the throne of his kingdom over Israel forever.‘ </a:t>
            </a:r>
          </a:p>
        </p:txBody>
      </p:sp>
      <p:pic>
        <p:nvPicPr>
          <p:cNvPr id="5122" name="Picture 2"/>
          <p:cNvPicPr>
            <a:picLocks noChangeAspect="1" noChangeArrowheads="1"/>
          </p:cNvPicPr>
          <p:nvPr/>
        </p:nvPicPr>
        <p:blipFill>
          <a:blip r:embed="rId3" cstate="print"/>
          <a:srcRect/>
          <a:stretch>
            <a:fillRect/>
          </a:stretch>
        </p:blipFill>
        <p:spPr bwMode="auto">
          <a:xfrm>
            <a:off x="6962775" y="0"/>
            <a:ext cx="2181225" cy="20955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28600" y="304800"/>
            <a:ext cx="4495800" cy="2209800"/>
          </a:xfrm>
        </p:spPr>
        <p:txBody>
          <a:bodyPr>
            <a:normAutofit/>
          </a:bodyPr>
          <a:lstStyle/>
          <a:p>
            <a:pPr eaLnBrk="1" hangingPunct="1">
              <a:lnSpc>
                <a:spcPts val="7300"/>
              </a:lnSpc>
            </a:pPr>
            <a:r>
              <a:rPr lang="en-US" sz="8000" dirty="0" smtClean="0">
                <a:solidFill>
                  <a:srgbClr val="FF0000"/>
                </a:solidFill>
                <a:latin typeface="Script MT Bold" pitchFamily="66" charset="0"/>
              </a:rPr>
              <a:t>God’s Flexibility</a:t>
            </a:r>
          </a:p>
        </p:txBody>
      </p:sp>
      <p:sp>
        <p:nvSpPr>
          <p:cNvPr id="2052" name="Rectangle 3"/>
          <p:cNvSpPr>
            <a:spLocks noGrp="1" noChangeArrowheads="1"/>
          </p:cNvSpPr>
          <p:nvPr>
            <p:ph type="subTitle" idx="1"/>
          </p:nvPr>
        </p:nvSpPr>
        <p:spPr>
          <a:xfrm>
            <a:off x="4343400" y="4267200"/>
            <a:ext cx="4495800" cy="2209800"/>
          </a:xfrm>
        </p:spPr>
        <p:txBody>
          <a:bodyPr>
            <a:noAutofit/>
          </a:bodyPr>
          <a:lstStyle/>
          <a:p>
            <a:pPr eaLnBrk="1" hangingPunct="1"/>
            <a:r>
              <a:rPr lang="en-US" sz="4000" b="1" dirty="0" smtClean="0">
                <a:solidFill>
                  <a:srgbClr val="0000CC"/>
                </a:solidFill>
                <a:latin typeface="Comic Sans MS" pitchFamily="66" charset="0"/>
              </a:rPr>
              <a:t>Some outcomes are fixed with only one pathway</a:t>
            </a:r>
          </a:p>
        </p:txBody>
      </p:sp>
      <p:pic>
        <p:nvPicPr>
          <p:cNvPr id="1026" name="Picture 2"/>
          <p:cNvPicPr>
            <a:picLocks noChangeAspect="1" noChangeArrowheads="1"/>
          </p:cNvPicPr>
          <p:nvPr/>
        </p:nvPicPr>
        <p:blipFill>
          <a:blip r:embed="rId3" cstate="print"/>
          <a:srcRect/>
          <a:stretch>
            <a:fillRect/>
          </a:stretch>
        </p:blipFill>
        <p:spPr bwMode="auto">
          <a:xfrm>
            <a:off x="838200" y="2590800"/>
            <a:ext cx="3219450" cy="4052066"/>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b="10802"/>
          <a:stretch>
            <a:fillRect/>
          </a:stretch>
        </p:blipFill>
        <p:spPr bwMode="auto">
          <a:xfrm>
            <a:off x="5257800" y="228600"/>
            <a:ext cx="3095625" cy="3886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5943600" cy="1143000"/>
          </a:xfrm>
        </p:spPr>
        <p:txBody>
          <a:bodyPr/>
          <a:lstStyle/>
          <a:p>
            <a:pPr eaLnBrk="1" hangingPunct="1"/>
            <a:r>
              <a:rPr lang="en-US" sz="4000" b="1" dirty="0" smtClean="0">
                <a:solidFill>
                  <a:srgbClr val="FF0000"/>
                </a:solidFill>
              </a:rPr>
              <a:t>Lot’s wife (Gen 19:17, 26)</a:t>
            </a:r>
          </a:p>
        </p:txBody>
      </p:sp>
      <p:sp>
        <p:nvSpPr>
          <p:cNvPr id="4099" name="Rectangle 3"/>
          <p:cNvSpPr>
            <a:spLocks noGrp="1" noChangeArrowheads="1"/>
          </p:cNvSpPr>
          <p:nvPr>
            <p:ph type="body" idx="1"/>
          </p:nvPr>
        </p:nvSpPr>
        <p:spPr>
          <a:xfrm>
            <a:off x="381000" y="1143000"/>
            <a:ext cx="8305800" cy="4343400"/>
          </a:xfrm>
        </p:spPr>
        <p:txBody>
          <a:bodyPr>
            <a:normAutofit/>
          </a:bodyPr>
          <a:lstStyle/>
          <a:p>
            <a:pPr marL="0" indent="225425">
              <a:lnSpc>
                <a:spcPct val="90000"/>
              </a:lnSpc>
              <a:buNone/>
            </a:pPr>
            <a:r>
              <a:rPr lang="en-US" dirty="0" smtClean="0"/>
              <a:t>17  So it came to pass, when                            they had brought them outside,                                 that he said, "Escape for your life! Do not look behind you nor stay anywhere in the plain. Escape to the mountains, lest you be destroyed." </a:t>
            </a:r>
          </a:p>
          <a:p>
            <a:pPr>
              <a:lnSpc>
                <a:spcPct val="90000"/>
              </a:lnSpc>
              <a:buNone/>
            </a:pPr>
            <a:endParaRPr lang="en-US" sz="1600" dirty="0" smtClean="0"/>
          </a:p>
          <a:p>
            <a:pPr marL="0" indent="225425">
              <a:lnSpc>
                <a:spcPct val="90000"/>
              </a:lnSpc>
              <a:buNone/>
            </a:pPr>
            <a:r>
              <a:rPr lang="en-US" b="1" i="1" dirty="0" smtClean="0">
                <a:solidFill>
                  <a:srgbClr val="660066"/>
                </a:solidFill>
              </a:rPr>
              <a:t>26  But his wife looked back behind him, and she became a pillar of salt. </a:t>
            </a:r>
          </a:p>
        </p:txBody>
      </p:sp>
      <p:sp>
        <p:nvSpPr>
          <p:cNvPr id="4100" name="Text Box 5"/>
          <p:cNvSpPr txBox="1">
            <a:spLocks noChangeArrowheads="1"/>
          </p:cNvSpPr>
          <p:nvPr/>
        </p:nvSpPr>
        <p:spPr bwMode="auto">
          <a:xfrm>
            <a:off x="457200" y="4724400"/>
            <a:ext cx="8229600" cy="1938992"/>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Many pathways dealing with consequences of our actions are fixed – we must be careful!</a:t>
            </a:r>
            <a:endParaRPr lang="en-US" sz="4000" b="1" dirty="0">
              <a:solidFill>
                <a:srgbClr val="00B050"/>
              </a:solidFill>
              <a:latin typeface="Comic Sans MS" pitchFamily="66" charset="0"/>
            </a:endParaRPr>
          </a:p>
        </p:txBody>
      </p:sp>
      <p:pic>
        <p:nvPicPr>
          <p:cNvPr id="7170" name="Picture 2"/>
          <p:cNvPicPr>
            <a:picLocks noChangeAspect="1" noChangeArrowheads="1"/>
          </p:cNvPicPr>
          <p:nvPr/>
        </p:nvPicPr>
        <p:blipFill>
          <a:blip r:embed="rId3" cstate="print"/>
          <a:srcRect/>
          <a:stretch>
            <a:fillRect/>
          </a:stretch>
        </p:blipFill>
        <p:spPr bwMode="auto">
          <a:xfrm>
            <a:off x="5876073" y="0"/>
            <a:ext cx="3267927" cy="1905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0"/>
            <a:ext cx="5791200" cy="1371600"/>
          </a:xfrm>
        </p:spPr>
        <p:txBody>
          <a:bodyPr>
            <a:normAutofit/>
          </a:bodyPr>
          <a:lstStyle/>
          <a:p>
            <a:pPr eaLnBrk="1" hangingPunct="1"/>
            <a:r>
              <a:rPr lang="en-US" sz="4000" b="1" dirty="0" smtClean="0">
                <a:solidFill>
                  <a:srgbClr val="FF0000"/>
                </a:solidFill>
              </a:rPr>
              <a:t>Abram pleads for Ishmael </a:t>
            </a:r>
            <a:r>
              <a:rPr lang="en-US" sz="3200" b="1" dirty="0" smtClean="0">
                <a:solidFill>
                  <a:srgbClr val="FF0000"/>
                </a:solidFill>
              </a:rPr>
              <a:t>(Gen 20:1-3)</a:t>
            </a:r>
            <a:endParaRPr lang="en-US" sz="4000" b="1" dirty="0" smtClean="0">
              <a:solidFill>
                <a:srgbClr val="FF0000"/>
              </a:solidFill>
            </a:endParaRPr>
          </a:p>
        </p:txBody>
      </p:sp>
      <p:sp>
        <p:nvSpPr>
          <p:cNvPr id="4100" name="Text Box 5"/>
          <p:cNvSpPr txBox="1">
            <a:spLocks noChangeArrowheads="1"/>
          </p:cNvSpPr>
          <p:nvPr/>
        </p:nvSpPr>
        <p:spPr bwMode="auto">
          <a:xfrm>
            <a:off x="457200" y="5638800"/>
            <a:ext cx="8229600" cy="954107"/>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God’s covenant had to be established on His promises, according to His election (Rom 9)</a:t>
            </a:r>
            <a:endParaRPr lang="en-US" sz="2800" b="1" dirty="0">
              <a:solidFill>
                <a:srgbClr val="00B050"/>
              </a:solidFill>
              <a:latin typeface="Comic Sans MS" pitchFamily="66" charset="0"/>
            </a:endParaRPr>
          </a:p>
        </p:txBody>
      </p:sp>
      <p:sp>
        <p:nvSpPr>
          <p:cNvPr id="5" name="Rectangle 3"/>
          <p:cNvSpPr txBox="1">
            <a:spLocks noChangeArrowheads="1"/>
          </p:cNvSpPr>
          <p:nvPr/>
        </p:nvSpPr>
        <p:spPr>
          <a:xfrm>
            <a:off x="457200" y="1371600"/>
            <a:ext cx="7924800" cy="4419600"/>
          </a:xfrm>
          <a:prstGeom prst="rect">
            <a:avLst/>
          </a:prstGeom>
        </p:spPr>
        <p:txBody>
          <a:bodyPr vert="horz" lIns="91440" tIns="45720" rIns="91440" bIns="45720" rtlCol="0">
            <a:normAutofit fontScale="92500" lnSpcReduction="10000"/>
          </a:bodyPr>
          <a:lstStyle/>
          <a:p>
            <a:pPr lvl="0" indent="288925">
              <a:lnSpc>
                <a:spcPct val="90000"/>
              </a:lnSpc>
              <a:spcBef>
                <a:spcPct val="20000"/>
              </a:spcBef>
              <a:defRPr/>
            </a:pPr>
            <a:r>
              <a:rPr lang="en-US" sz="3200" dirty="0" smtClean="0"/>
              <a:t>17 Then Abraham fell on his face and                   laughed, and said in his heart, "Shall a                     child be born to a man who is one hundred           years old? And shall Sarah, who is ninety                 years old, bear a child?" 18 And Abraham said to God, "Oh, that Ishmael might live before You!" </a:t>
            </a:r>
          </a:p>
          <a:p>
            <a:pPr lvl="0" indent="288925">
              <a:lnSpc>
                <a:spcPct val="90000"/>
              </a:lnSpc>
              <a:spcBef>
                <a:spcPct val="20000"/>
              </a:spcBef>
              <a:defRPr/>
            </a:pPr>
            <a:r>
              <a:rPr lang="en-US" sz="3200" dirty="0" smtClean="0"/>
              <a:t>19 Then God said: </a:t>
            </a:r>
            <a:r>
              <a:rPr lang="en-US" sz="3200" b="1" i="1" dirty="0" smtClean="0">
                <a:solidFill>
                  <a:srgbClr val="660066"/>
                </a:solidFill>
              </a:rPr>
              <a:t>"No, Sarah your wife shall bear you a son, and you shall call his name Isaac; </a:t>
            </a:r>
            <a:r>
              <a:rPr lang="en-US" sz="3200" dirty="0" smtClean="0"/>
              <a:t>I will establish My covenant with him for an everlasting covenant, and with his descendants after him. </a:t>
            </a:r>
          </a:p>
        </p:txBody>
      </p:sp>
      <p:pic>
        <p:nvPicPr>
          <p:cNvPr id="9218" name="Picture 2"/>
          <p:cNvPicPr>
            <a:picLocks noChangeAspect="1" noChangeArrowheads="1"/>
          </p:cNvPicPr>
          <p:nvPr/>
        </p:nvPicPr>
        <p:blipFill>
          <a:blip r:embed="rId3" cstate="print"/>
          <a:srcRect/>
          <a:stretch>
            <a:fillRect/>
          </a:stretch>
        </p:blipFill>
        <p:spPr bwMode="auto">
          <a:xfrm>
            <a:off x="7239000" y="0"/>
            <a:ext cx="1905000" cy="286270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228600"/>
            <a:ext cx="5105400" cy="1143000"/>
          </a:xfrm>
        </p:spPr>
        <p:txBody>
          <a:bodyPr>
            <a:normAutofit fontScale="90000"/>
          </a:bodyPr>
          <a:lstStyle/>
          <a:p>
            <a:pPr eaLnBrk="1" hangingPunct="1"/>
            <a:r>
              <a:rPr lang="en-US" sz="4900" b="1" dirty="0" smtClean="0">
                <a:solidFill>
                  <a:srgbClr val="FF0000"/>
                </a:solidFill>
              </a:rPr>
              <a:t>God struck </a:t>
            </a:r>
            <a:r>
              <a:rPr lang="en-US" sz="4900" b="1" dirty="0" err="1" smtClean="0">
                <a:solidFill>
                  <a:srgbClr val="FF0000"/>
                </a:solidFill>
              </a:rPr>
              <a:t>Uzzah</a:t>
            </a:r>
            <a:r>
              <a:rPr lang="en-US" sz="4000" b="1" dirty="0" smtClean="0">
                <a:solidFill>
                  <a:srgbClr val="FF0000"/>
                </a:solidFill>
              </a:rPr>
              <a:t>         </a:t>
            </a:r>
            <a:r>
              <a:rPr lang="en-US" sz="3100" b="1" dirty="0" smtClean="0">
                <a:solidFill>
                  <a:srgbClr val="FF0000"/>
                </a:solidFill>
              </a:rPr>
              <a:t>(2 Sam 6:6-8)</a:t>
            </a:r>
            <a:endParaRPr lang="en-US" sz="4000" b="1" dirty="0" smtClean="0">
              <a:solidFill>
                <a:srgbClr val="FF0000"/>
              </a:solidFill>
            </a:endParaRPr>
          </a:p>
        </p:txBody>
      </p:sp>
      <p:sp>
        <p:nvSpPr>
          <p:cNvPr id="4100" name="Text Box 5"/>
          <p:cNvSpPr txBox="1">
            <a:spLocks noChangeArrowheads="1"/>
          </p:cNvSpPr>
          <p:nvPr/>
        </p:nvSpPr>
        <p:spPr bwMode="auto">
          <a:xfrm>
            <a:off x="457200" y="5486400"/>
            <a:ext cx="8229600" cy="1143903"/>
          </a:xfrm>
          <a:prstGeom prst="rect">
            <a:avLst/>
          </a:prstGeom>
          <a:noFill/>
          <a:ln w="9525">
            <a:noFill/>
            <a:miter lim="800000"/>
            <a:headEnd/>
            <a:tailEnd/>
          </a:ln>
        </p:spPr>
        <p:txBody>
          <a:bodyPr>
            <a:spAutoFit/>
          </a:bodyPr>
          <a:lstStyle/>
          <a:p>
            <a:pPr algn="ctr">
              <a:lnSpc>
                <a:spcPts val="4100"/>
              </a:lnSpc>
              <a:spcBef>
                <a:spcPct val="50000"/>
              </a:spcBef>
            </a:pPr>
            <a:r>
              <a:rPr lang="en-US" sz="4000" b="1" dirty="0" smtClean="0">
                <a:solidFill>
                  <a:srgbClr val="00B050"/>
                </a:solidFill>
                <a:latin typeface="Comic Sans MS" pitchFamily="66" charset="0"/>
              </a:rPr>
              <a:t>Sometimes God’s holiness cannot accommodate other outcomes </a:t>
            </a:r>
            <a:endParaRPr lang="en-US" sz="4000" b="1" dirty="0">
              <a:solidFill>
                <a:srgbClr val="00B050"/>
              </a:solidFill>
              <a:latin typeface="Comic Sans MS" pitchFamily="66" charset="0"/>
            </a:endParaRPr>
          </a:p>
        </p:txBody>
      </p:sp>
      <p:sp>
        <p:nvSpPr>
          <p:cNvPr id="5" name="Rectangle 3"/>
          <p:cNvSpPr txBox="1">
            <a:spLocks noChangeArrowheads="1"/>
          </p:cNvSpPr>
          <p:nvPr/>
        </p:nvSpPr>
        <p:spPr>
          <a:xfrm>
            <a:off x="457200" y="1447800"/>
            <a:ext cx="8229600" cy="4419600"/>
          </a:xfrm>
          <a:prstGeom prst="rect">
            <a:avLst/>
          </a:prstGeom>
        </p:spPr>
        <p:txBody>
          <a:bodyPr vert="horz" lIns="91440" tIns="45720" rIns="91440" bIns="45720" rtlCol="0">
            <a:normAutofit lnSpcReduction="10000"/>
          </a:bodyPr>
          <a:lstStyle/>
          <a:p>
            <a:pPr lvl="0" indent="288925">
              <a:lnSpc>
                <a:spcPct val="90000"/>
              </a:lnSpc>
              <a:spcBef>
                <a:spcPct val="20000"/>
              </a:spcBef>
              <a:defRPr/>
            </a:pPr>
            <a:r>
              <a:rPr lang="en-US" sz="3200" dirty="0" smtClean="0"/>
              <a:t>6 And when they came to                              </a:t>
            </a:r>
            <a:r>
              <a:rPr lang="en-US" sz="3200" dirty="0" err="1" smtClean="0"/>
              <a:t>Nachon's</a:t>
            </a:r>
            <a:r>
              <a:rPr lang="en-US" sz="3200" dirty="0" smtClean="0"/>
              <a:t> threshing floor, </a:t>
            </a:r>
            <a:r>
              <a:rPr lang="en-US" sz="3200" dirty="0" err="1" smtClean="0"/>
              <a:t>Uzzah</a:t>
            </a:r>
            <a:r>
              <a:rPr lang="en-US" sz="3200" dirty="0" smtClean="0"/>
              <a:t>                            put out his hand to the ark of God and took hold of it, for the oxen stumbled.  7 </a:t>
            </a:r>
            <a:r>
              <a:rPr lang="en-US" sz="3200" b="1" i="1" dirty="0" smtClean="0">
                <a:solidFill>
                  <a:srgbClr val="660066"/>
                </a:solidFill>
              </a:rPr>
              <a:t>Then the anger of the Lord was aroused against </a:t>
            </a:r>
            <a:r>
              <a:rPr lang="en-US" sz="3200" b="1" i="1" dirty="0" err="1" smtClean="0">
                <a:solidFill>
                  <a:srgbClr val="660066"/>
                </a:solidFill>
              </a:rPr>
              <a:t>Uzzah</a:t>
            </a:r>
            <a:r>
              <a:rPr lang="en-US" sz="3200" b="1" i="1" dirty="0" smtClean="0">
                <a:solidFill>
                  <a:srgbClr val="660066"/>
                </a:solidFill>
              </a:rPr>
              <a:t>, and God struck him there for his error</a:t>
            </a:r>
            <a:r>
              <a:rPr lang="en-US" sz="3200" dirty="0" smtClean="0"/>
              <a:t>; and he died there by the ark of God.  8 And David became angry because of the Lord's outbreak against </a:t>
            </a:r>
            <a:r>
              <a:rPr lang="en-US" sz="3200" dirty="0" err="1" smtClean="0"/>
              <a:t>Uzzah</a:t>
            </a:r>
            <a:r>
              <a:rPr lang="en-US" sz="3200" dirty="0" smtClean="0"/>
              <a:t>; and he called the name of the place Perez </a:t>
            </a:r>
            <a:r>
              <a:rPr lang="en-US" sz="3200" dirty="0" err="1" smtClean="0"/>
              <a:t>Uzzah</a:t>
            </a:r>
            <a:r>
              <a:rPr lang="en-US" sz="3200" dirty="0" smtClean="0"/>
              <a:t> to this day. </a:t>
            </a:r>
          </a:p>
        </p:txBody>
      </p:sp>
      <p:pic>
        <p:nvPicPr>
          <p:cNvPr id="10242" name="Picture 2"/>
          <p:cNvPicPr>
            <a:picLocks noChangeAspect="1" noChangeArrowheads="1"/>
          </p:cNvPicPr>
          <p:nvPr/>
        </p:nvPicPr>
        <p:blipFill>
          <a:blip r:embed="rId3" cstate="print"/>
          <a:srcRect/>
          <a:stretch>
            <a:fillRect/>
          </a:stretch>
        </p:blipFill>
        <p:spPr bwMode="auto">
          <a:xfrm>
            <a:off x="5880846" y="-1"/>
            <a:ext cx="3263154" cy="198120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334000" cy="1219200"/>
          </a:xfrm>
        </p:spPr>
        <p:txBody>
          <a:bodyPr>
            <a:normAutofit/>
          </a:bodyPr>
          <a:lstStyle/>
          <a:p>
            <a:pPr eaLnBrk="1" hangingPunct="1"/>
            <a:r>
              <a:rPr lang="en-US" sz="4000" b="1" dirty="0" smtClean="0">
                <a:solidFill>
                  <a:srgbClr val="FF0000"/>
                </a:solidFill>
              </a:rPr>
              <a:t>David prays for his child </a:t>
            </a:r>
            <a:r>
              <a:rPr lang="en-US" sz="3200" b="1" dirty="0" smtClean="0">
                <a:solidFill>
                  <a:srgbClr val="FF0000"/>
                </a:solidFill>
              </a:rPr>
              <a:t>(2 Sam 12:15-20)</a:t>
            </a:r>
            <a:endParaRPr lang="en-US" sz="4000" b="1" dirty="0" smtClean="0">
              <a:solidFill>
                <a:srgbClr val="FF0000"/>
              </a:solidFill>
            </a:endParaRPr>
          </a:p>
        </p:txBody>
      </p:sp>
      <p:sp>
        <p:nvSpPr>
          <p:cNvPr id="5" name="Rectangle 3"/>
          <p:cNvSpPr txBox="1">
            <a:spLocks noChangeArrowheads="1"/>
          </p:cNvSpPr>
          <p:nvPr/>
        </p:nvSpPr>
        <p:spPr>
          <a:xfrm>
            <a:off x="304800" y="1219200"/>
            <a:ext cx="8534400" cy="5334000"/>
          </a:xfrm>
          <a:prstGeom prst="rect">
            <a:avLst/>
          </a:prstGeom>
        </p:spPr>
        <p:txBody>
          <a:bodyPr vert="horz" lIns="91440" tIns="45720" rIns="91440" bIns="45720" rtlCol="0">
            <a:normAutofit fontScale="77500" lnSpcReduction="20000"/>
          </a:bodyPr>
          <a:lstStyle/>
          <a:p>
            <a:pPr lvl="0" indent="288925">
              <a:lnSpc>
                <a:spcPct val="90000"/>
              </a:lnSpc>
              <a:spcBef>
                <a:spcPct val="20000"/>
              </a:spcBef>
              <a:defRPr/>
            </a:pPr>
            <a:r>
              <a:rPr lang="en-US" sz="3200" dirty="0" smtClean="0"/>
              <a:t>And the Lord struck the child that Uriah's wife                              bore to David, and it became ill.   16 David there-                              fore pleaded with God for the child, and David fasted and went in and lay all night on the ground.   17 So the elders of his house arose and went to him, to raise him up from the ground. But he would not, nor did he eat food with them.   </a:t>
            </a:r>
            <a:r>
              <a:rPr lang="en-US" sz="3200" b="1" i="1" dirty="0" smtClean="0">
                <a:solidFill>
                  <a:srgbClr val="660066"/>
                </a:solidFill>
              </a:rPr>
              <a:t>18 Then on the seventh day it came to pass that the child died. </a:t>
            </a:r>
            <a:r>
              <a:rPr lang="en-US" sz="3200" dirty="0" smtClean="0"/>
              <a:t>And the servants of David were afraid to tell him that the child was dead. For they said, "Indeed, while the child was alive, we spoke to him, and he would not heed our voice. How can we tell him that the child is dead? He may do some harm!" </a:t>
            </a:r>
          </a:p>
          <a:p>
            <a:pPr lvl="0" indent="288925">
              <a:lnSpc>
                <a:spcPct val="90000"/>
              </a:lnSpc>
              <a:spcBef>
                <a:spcPct val="20000"/>
              </a:spcBef>
              <a:defRPr/>
            </a:pPr>
            <a:r>
              <a:rPr lang="en-US" sz="3200" dirty="0" smtClean="0"/>
              <a:t>19 When David saw that his servants were whispering, David perceived that the child was dead. Therefore David said to his servants, "Is the child dead?“  And they said, "He is dead." </a:t>
            </a:r>
          </a:p>
          <a:p>
            <a:pPr lvl="0" indent="288925">
              <a:lnSpc>
                <a:spcPct val="90000"/>
              </a:lnSpc>
              <a:spcBef>
                <a:spcPct val="20000"/>
              </a:spcBef>
              <a:defRPr/>
            </a:pPr>
            <a:r>
              <a:rPr lang="en-US" sz="3200" dirty="0" smtClean="0"/>
              <a:t>20 So David arose from the ground, washed and anointed himself, and changed his clothes; and he went into the house of the Lord and worshiped. Then he went to his own house; and when he requested, they set food before him, and he ate.</a:t>
            </a:r>
          </a:p>
        </p:txBody>
      </p:sp>
      <p:pic>
        <p:nvPicPr>
          <p:cNvPr id="11266" name="Picture 2"/>
          <p:cNvPicPr>
            <a:picLocks noChangeAspect="1" noChangeArrowheads="1"/>
          </p:cNvPicPr>
          <p:nvPr/>
        </p:nvPicPr>
        <p:blipFill>
          <a:blip r:embed="rId3" cstate="print"/>
          <a:srcRect/>
          <a:stretch>
            <a:fillRect/>
          </a:stretch>
        </p:blipFill>
        <p:spPr bwMode="auto">
          <a:xfrm>
            <a:off x="6858000" y="0"/>
            <a:ext cx="2286000" cy="1714500"/>
          </a:xfrm>
          <a:prstGeom prst="rect">
            <a:avLst/>
          </a:prstGeom>
          <a:noFill/>
          <a:ln w="9525">
            <a:noFill/>
            <a:miter lim="800000"/>
            <a:headEnd/>
            <a:tailEnd/>
          </a:ln>
        </p:spPr>
      </p:pic>
      <p:sp>
        <p:nvSpPr>
          <p:cNvPr id="6" name="Text Box 5"/>
          <p:cNvSpPr txBox="1">
            <a:spLocks noChangeArrowheads="1"/>
          </p:cNvSpPr>
          <p:nvPr/>
        </p:nvSpPr>
        <p:spPr bwMode="auto">
          <a:xfrm>
            <a:off x="457200" y="61722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David understood God’s pathways!</a:t>
            </a:r>
            <a:endParaRPr lang="en-US" sz="2800" b="1" dirty="0">
              <a:solidFill>
                <a:srgbClr val="00B05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43000" y="0"/>
            <a:ext cx="4419600" cy="1371600"/>
          </a:xfrm>
        </p:spPr>
        <p:txBody>
          <a:bodyPr>
            <a:noAutofit/>
          </a:bodyPr>
          <a:lstStyle/>
          <a:p>
            <a:pPr eaLnBrk="1" hangingPunct="1"/>
            <a:r>
              <a:rPr lang="en-US" b="1" dirty="0" smtClean="0">
                <a:solidFill>
                  <a:srgbClr val="FF0000"/>
                </a:solidFill>
              </a:rPr>
              <a:t>Lot asks for </a:t>
            </a:r>
            <a:r>
              <a:rPr lang="en-US" b="1" dirty="0" err="1" smtClean="0">
                <a:solidFill>
                  <a:srgbClr val="FF0000"/>
                </a:solidFill>
              </a:rPr>
              <a:t>Zoar</a:t>
            </a:r>
            <a:r>
              <a:rPr lang="en-US" b="1" dirty="0" smtClean="0">
                <a:solidFill>
                  <a:srgbClr val="FF0000"/>
                </a:solidFill>
              </a:rPr>
              <a:t>  (Gen 19:19-20)</a:t>
            </a:r>
          </a:p>
        </p:txBody>
      </p:sp>
      <p:sp>
        <p:nvSpPr>
          <p:cNvPr id="4099" name="Rectangle 3"/>
          <p:cNvSpPr>
            <a:spLocks noGrp="1" noChangeArrowheads="1"/>
          </p:cNvSpPr>
          <p:nvPr>
            <p:ph type="body" idx="1"/>
          </p:nvPr>
        </p:nvSpPr>
        <p:spPr>
          <a:xfrm>
            <a:off x="381000" y="1295400"/>
            <a:ext cx="7924800" cy="3581400"/>
          </a:xfrm>
        </p:spPr>
        <p:txBody>
          <a:bodyPr>
            <a:normAutofit fontScale="92500"/>
          </a:bodyPr>
          <a:lstStyle/>
          <a:p>
            <a:pPr marL="0" indent="288925">
              <a:lnSpc>
                <a:spcPct val="90000"/>
              </a:lnSpc>
              <a:buNone/>
            </a:pPr>
            <a:r>
              <a:rPr lang="en-US" dirty="0" smtClean="0"/>
              <a:t>19 Indeed now, your servant has                   found favor in your sight, and you have increased your mercy which you have shown me by saving my life; but I cannot escape to the mountains, lest some evil overtake me and I die.  20 See now, this city is near enough to flee to, and it is a little one; please let me escape there (is it not a little one?) and my soul shall live.“ </a:t>
            </a:r>
          </a:p>
        </p:txBody>
      </p:sp>
      <p:sp>
        <p:nvSpPr>
          <p:cNvPr id="4100" name="Text Box 5"/>
          <p:cNvSpPr txBox="1">
            <a:spLocks noChangeArrowheads="1"/>
          </p:cNvSpPr>
          <p:nvPr/>
        </p:nvSpPr>
        <p:spPr bwMode="auto">
          <a:xfrm>
            <a:off x="0" y="4724400"/>
            <a:ext cx="91440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Even after saving Lot from the destruction of Sodom, God was willing to accommodate Lot’s request to settle in </a:t>
            </a:r>
            <a:r>
              <a:rPr lang="en-US" sz="3200" b="1" dirty="0" err="1" smtClean="0">
                <a:solidFill>
                  <a:srgbClr val="00B050"/>
                </a:solidFill>
                <a:latin typeface="Comic Sans MS" pitchFamily="66" charset="0"/>
              </a:rPr>
              <a:t>Zoar</a:t>
            </a:r>
            <a:r>
              <a:rPr lang="en-US" sz="3200" b="1" dirty="0" smtClean="0">
                <a:solidFill>
                  <a:srgbClr val="00B050"/>
                </a:solidFill>
                <a:latin typeface="Comic Sans MS" pitchFamily="66" charset="0"/>
              </a:rPr>
              <a:t> </a:t>
            </a:r>
            <a:endParaRPr lang="en-US" sz="3200" b="1" dirty="0">
              <a:solidFill>
                <a:srgbClr val="00B050"/>
              </a:solidFill>
              <a:latin typeface="Comic Sans MS" pitchFamily="66" charset="0"/>
            </a:endParaRPr>
          </a:p>
        </p:txBody>
      </p:sp>
      <p:pic>
        <p:nvPicPr>
          <p:cNvPr id="3074" name="Picture 2"/>
          <p:cNvPicPr>
            <a:picLocks noChangeAspect="1" noChangeArrowheads="1"/>
          </p:cNvPicPr>
          <p:nvPr/>
        </p:nvPicPr>
        <p:blipFill>
          <a:blip r:embed="rId3" cstate="print"/>
          <a:srcRect/>
          <a:stretch>
            <a:fillRect/>
          </a:stretch>
        </p:blipFill>
        <p:spPr bwMode="auto">
          <a:xfrm>
            <a:off x="6324600" y="0"/>
            <a:ext cx="2819400" cy="170842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0"/>
            <a:ext cx="6019800" cy="1143000"/>
          </a:xfrm>
        </p:spPr>
        <p:txBody>
          <a:bodyPr>
            <a:normAutofit fontScale="90000"/>
          </a:bodyPr>
          <a:lstStyle/>
          <a:p>
            <a:pPr eaLnBrk="1" hangingPunct="1"/>
            <a:r>
              <a:rPr lang="en-US" sz="4000" b="1" dirty="0" smtClean="0">
                <a:solidFill>
                  <a:srgbClr val="FF0000"/>
                </a:solidFill>
              </a:rPr>
              <a:t>Do not pray for these people! </a:t>
            </a:r>
            <a:r>
              <a:rPr lang="en-US" sz="3100" b="1" dirty="0" smtClean="0">
                <a:solidFill>
                  <a:srgbClr val="FF0000"/>
                </a:solidFill>
              </a:rPr>
              <a:t>(</a:t>
            </a:r>
            <a:r>
              <a:rPr lang="en-US" sz="3100" b="1" dirty="0" err="1" smtClean="0">
                <a:solidFill>
                  <a:srgbClr val="FF0000"/>
                </a:solidFill>
              </a:rPr>
              <a:t>Jer</a:t>
            </a:r>
            <a:r>
              <a:rPr lang="en-US" sz="3100" b="1" dirty="0" smtClean="0">
                <a:solidFill>
                  <a:srgbClr val="FF0000"/>
                </a:solidFill>
              </a:rPr>
              <a:t> 14:11; 15:1)</a:t>
            </a:r>
            <a:endParaRPr lang="en-US" sz="4000" b="1" dirty="0" smtClean="0">
              <a:solidFill>
                <a:srgbClr val="FF0000"/>
              </a:solidFill>
            </a:endParaRPr>
          </a:p>
        </p:txBody>
      </p:sp>
      <p:sp>
        <p:nvSpPr>
          <p:cNvPr id="4099" name="Rectangle 3"/>
          <p:cNvSpPr>
            <a:spLocks noGrp="1" noChangeArrowheads="1"/>
          </p:cNvSpPr>
          <p:nvPr>
            <p:ph type="body" idx="1"/>
          </p:nvPr>
        </p:nvSpPr>
        <p:spPr>
          <a:xfrm>
            <a:off x="304800" y="1219200"/>
            <a:ext cx="7924800" cy="4191000"/>
          </a:xfrm>
        </p:spPr>
        <p:txBody>
          <a:bodyPr>
            <a:normAutofit fontScale="92500" lnSpcReduction="20000"/>
          </a:bodyPr>
          <a:lstStyle/>
          <a:p>
            <a:pPr marL="0" indent="284163">
              <a:lnSpc>
                <a:spcPct val="90000"/>
              </a:lnSpc>
              <a:buNone/>
            </a:pPr>
            <a:r>
              <a:rPr lang="en-US" dirty="0" smtClean="0"/>
              <a:t>11 Then the Lord said to me, </a:t>
            </a:r>
            <a:r>
              <a:rPr lang="en-US" b="1" i="1" dirty="0" smtClean="0">
                <a:solidFill>
                  <a:srgbClr val="660066"/>
                </a:solidFill>
              </a:rPr>
              <a:t>"Do not                      pray for this people, for their good</a:t>
            </a:r>
            <a:r>
              <a:rPr lang="en-US" dirty="0" smtClean="0"/>
              <a:t>.                           12 When they fast, I will not hear their                      cry; and when they offer burnt offering and grain offering, I will not accept them. But I will consume them by the sword, by the famine, and by the pestilence.“ </a:t>
            </a:r>
          </a:p>
          <a:p>
            <a:pPr marL="0" indent="284163">
              <a:lnSpc>
                <a:spcPct val="90000"/>
              </a:lnSpc>
              <a:buNone/>
            </a:pPr>
            <a:endParaRPr lang="en-US" sz="1500" dirty="0" smtClean="0"/>
          </a:p>
          <a:p>
            <a:pPr marL="0" indent="284163">
              <a:lnSpc>
                <a:spcPct val="90000"/>
              </a:lnSpc>
              <a:buNone/>
            </a:pPr>
            <a:r>
              <a:rPr lang="en-US" dirty="0" smtClean="0"/>
              <a:t>1 Then the Lord said to me, "Even if Moses and Samuel stood before Me, My mind would not be favorable toward this people. Cast them out of My sight, and let them go forth. </a:t>
            </a:r>
          </a:p>
          <a:p>
            <a:pPr marL="0" indent="284163">
              <a:lnSpc>
                <a:spcPct val="90000"/>
              </a:lnSpc>
              <a:buNone/>
            </a:pPr>
            <a:endParaRPr lang="en-US" dirty="0" smtClean="0"/>
          </a:p>
        </p:txBody>
      </p:sp>
      <p:sp>
        <p:nvSpPr>
          <p:cNvPr id="4100" name="Text Box 5"/>
          <p:cNvSpPr txBox="1">
            <a:spLocks noChangeArrowheads="1"/>
          </p:cNvSpPr>
          <p:nvPr/>
        </p:nvSpPr>
        <p:spPr bwMode="auto">
          <a:xfrm>
            <a:off x="1219200" y="5257800"/>
            <a:ext cx="64770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God had to remove them to Babylon to save a remnant</a:t>
            </a:r>
            <a:endParaRPr lang="en-US" sz="3600" b="1" dirty="0">
              <a:solidFill>
                <a:srgbClr val="00B050"/>
              </a:solidFill>
              <a:latin typeface="Comic Sans MS" pitchFamily="66" charset="0"/>
            </a:endParaRPr>
          </a:p>
        </p:txBody>
      </p:sp>
      <p:pic>
        <p:nvPicPr>
          <p:cNvPr id="8195" name="Picture 3"/>
          <p:cNvPicPr>
            <a:picLocks noChangeAspect="1" noChangeArrowheads="1"/>
          </p:cNvPicPr>
          <p:nvPr/>
        </p:nvPicPr>
        <p:blipFill>
          <a:blip r:embed="rId3" cstate="print"/>
          <a:srcRect/>
          <a:stretch>
            <a:fillRect/>
          </a:stretch>
        </p:blipFill>
        <p:spPr bwMode="auto">
          <a:xfrm>
            <a:off x="6553200" y="0"/>
            <a:ext cx="2590800" cy="193613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0"/>
            <a:ext cx="4267200" cy="1219200"/>
          </a:xfrm>
        </p:spPr>
        <p:txBody>
          <a:bodyPr>
            <a:normAutofit fontScale="90000"/>
          </a:bodyPr>
          <a:lstStyle/>
          <a:p>
            <a:pPr eaLnBrk="1" hangingPunct="1"/>
            <a:r>
              <a:rPr lang="en-US" sz="4900" b="1" dirty="0" smtClean="0">
                <a:solidFill>
                  <a:srgbClr val="FF0000"/>
                </a:solidFill>
              </a:rPr>
              <a:t>Let this cup pass </a:t>
            </a:r>
            <a:r>
              <a:rPr lang="en-US" sz="3600" b="1" dirty="0" smtClean="0">
                <a:solidFill>
                  <a:srgbClr val="FF0000"/>
                </a:solidFill>
              </a:rPr>
              <a:t>(Mat 26:39)</a:t>
            </a:r>
            <a:endParaRPr lang="en-US" sz="4000" b="1" dirty="0" smtClean="0">
              <a:solidFill>
                <a:srgbClr val="FF0000"/>
              </a:solidFill>
            </a:endParaRPr>
          </a:p>
        </p:txBody>
      </p:sp>
      <p:sp>
        <p:nvSpPr>
          <p:cNvPr id="4100" name="Text Box 5"/>
          <p:cNvSpPr txBox="1">
            <a:spLocks noChangeArrowheads="1"/>
          </p:cNvSpPr>
          <p:nvPr/>
        </p:nvSpPr>
        <p:spPr bwMode="auto">
          <a:xfrm>
            <a:off x="533400" y="6096000"/>
            <a:ext cx="82296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Jesus realized there was only 1 way</a:t>
            </a:r>
            <a:endParaRPr lang="en-US" sz="3200" b="1" dirty="0">
              <a:solidFill>
                <a:srgbClr val="00B050"/>
              </a:solidFill>
              <a:latin typeface="Comic Sans MS" pitchFamily="66" charset="0"/>
            </a:endParaRPr>
          </a:p>
        </p:txBody>
      </p:sp>
      <p:sp>
        <p:nvSpPr>
          <p:cNvPr id="5" name="Rectangle 3"/>
          <p:cNvSpPr txBox="1">
            <a:spLocks noChangeArrowheads="1"/>
          </p:cNvSpPr>
          <p:nvPr/>
        </p:nvSpPr>
        <p:spPr>
          <a:xfrm>
            <a:off x="381000" y="1371600"/>
            <a:ext cx="8382000" cy="4876800"/>
          </a:xfrm>
          <a:prstGeom prst="rect">
            <a:avLst/>
          </a:prstGeom>
        </p:spPr>
        <p:txBody>
          <a:bodyPr vert="horz" lIns="91440" tIns="45720" rIns="91440" bIns="45720" rtlCol="0">
            <a:normAutofit fontScale="92500" lnSpcReduction="10000"/>
          </a:bodyPr>
          <a:lstStyle/>
          <a:p>
            <a:pPr lvl="0" indent="288925">
              <a:lnSpc>
                <a:spcPct val="90000"/>
              </a:lnSpc>
              <a:spcBef>
                <a:spcPct val="20000"/>
              </a:spcBef>
              <a:defRPr/>
            </a:pPr>
            <a:r>
              <a:rPr lang="en-US" sz="3200" dirty="0" smtClean="0"/>
              <a:t>39 He went a little farther and fell                                  on His face, and prayed, saying, "O My                             Father, if it is possible</a:t>
            </a:r>
            <a:r>
              <a:rPr lang="en-US" sz="3200" b="1" i="1" dirty="0" smtClean="0">
                <a:solidFill>
                  <a:srgbClr val="660066"/>
                </a:solidFill>
              </a:rPr>
              <a:t>, let this cup pass from Me; nevertheless, not as I will, but as You will." </a:t>
            </a:r>
          </a:p>
          <a:p>
            <a:pPr lvl="0" indent="288925">
              <a:lnSpc>
                <a:spcPct val="90000"/>
              </a:lnSpc>
              <a:spcBef>
                <a:spcPct val="20000"/>
              </a:spcBef>
              <a:defRPr/>
            </a:pPr>
            <a:r>
              <a:rPr lang="en-US" sz="3200" dirty="0" smtClean="0"/>
              <a:t>40 Then He came to the disciples and found them sleeping, and said to Peter, "What! Could you not watch with Me one hour?  41 Watch and pray, lest you enter into temptation. The spirit indeed is willing, but the flesh is weak." </a:t>
            </a:r>
          </a:p>
          <a:p>
            <a:pPr lvl="0" indent="288925">
              <a:lnSpc>
                <a:spcPct val="90000"/>
              </a:lnSpc>
              <a:spcBef>
                <a:spcPct val="20000"/>
              </a:spcBef>
              <a:defRPr/>
            </a:pPr>
            <a:r>
              <a:rPr lang="en-US" sz="3200" dirty="0" smtClean="0"/>
              <a:t>42 Again, a second time, He went away and prayed, saying, "O My Father, if this cup cannot pass away from Me unless I drink it, Your will be done."  </a:t>
            </a:r>
          </a:p>
        </p:txBody>
      </p:sp>
      <p:pic>
        <p:nvPicPr>
          <p:cNvPr id="12290" name="Picture 2"/>
          <p:cNvPicPr>
            <a:picLocks noChangeAspect="1" noChangeArrowheads="1"/>
          </p:cNvPicPr>
          <p:nvPr/>
        </p:nvPicPr>
        <p:blipFill>
          <a:blip r:embed="rId3" cstate="print"/>
          <a:srcRect/>
          <a:stretch>
            <a:fillRect/>
          </a:stretch>
        </p:blipFill>
        <p:spPr bwMode="auto">
          <a:xfrm>
            <a:off x="6498997" y="0"/>
            <a:ext cx="2645004" cy="1981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0"/>
            <a:ext cx="4800600" cy="1295400"/>
          </a:xfrm>
        </p:spPr>
        <p:txBody>
          <a:bodyPr>
            <a:normAutofit fontScale="90000"/>
          </a:bodyPr>
          <a:lstStyle/>
          <a:p>
            <a:pPr eaLnBrk="1" hangingPunct="1">
              <a:lnSpc>
                <a:spcPts val="4100"/>
              </a:lnSpc>
            </a:pPr>
            <a:r>
              <a:rPr lang="en-US" b="1" dirty="0" smtClean="0">
                <a:solidFill>
                  <a:srgbClr val="FF0000"/>
                </a:solidFill>
              </a:rPr>
              <a:t>Paul asks for thorn’s removal  </a:t>
            </a:r>
            <a:r>
              <a:rPr lang="en-US" sz="3100" b="1" dirty="0" smtClean="0">
                <a:solidFill>
                  <a:srgbClr val="FF0000"/>
                </a:solidFill>
              </a:rPr>
              <a:t>(2 </a:t>
            </a:r>
            <a:r>
              <a:rPr lang="en-US" sz="3100" b="1" dirty="0" err="1" smtClean="0">
                <a:solidFill>
                  <a:srgbClr val="FF0000"/>
                </a:solidFill>
              </a:rPr>
              <a:t>Cor</a:t>
            </a:r>
            <a:r>
              <a:rPr lang="en-US" sz="3100" b="1" dirty="0" smtClean="0">
                <a:solidFill>
                  <a:srgbClr val="FF0000"/>
                </a:solidFill>
              </a:rPr>
              <a:t> 12:7-10)</a:t>
            </a:r>
          </a:p>
        </p:txBody>
      </p:sp>
      <p:sp>
        <p:nvSpPr>
          <p:cNvPr id="4100" name="Text Box 5"/>
          <p:cNvSpPr txBox="1">
            <a:spLocks noChangeArrowheads="1"/>
          </p:cNvSpPr>
          <p:nvPr/>
        </p:nvSpPr>
        <p:spPr bwMode="auto">
          <a:xfrm>
            <a:off x="533400" y="5943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God knew Paul needed this!</a:t>
            </a:r>
            <a:endParaRPr lang="en-US" sz="4000" b="1" dirty="0">
              <a:solidFill>
                <a:srgbClr val="00B050"/>
              </a:solidFill>
              <a:latin typeface="Comic Sans MS" pitchFamily="66" charset="0"/>
            </a:endParaRPr>
          </a:p>
        </p:txBody>
      </p:sp>
      <p:sp>
        <p:nvSpPr>
          <p:cNvPr id="5" name="Rectangle 3"/>
          <p:cNvSpPr txBox="1">
            <a:spLocks noChangeArrowheads="1"/>
          </p:cNvSpPr>
          <p:nvPr/>
        </p:nvSpPr>
        <p:spPr>
          <a:xfrm>
            <a:off x="228600" y="1219200"/>
            <a:ext cx="8686800" cy="4953000"/>
          </a:xfrm>
          <a:prstGeom prst="rect">
            <a:avLst/>
          </a:prstGeom>
        </p:spPr>
        <p:txBody>
          <a:bodyPr vert="horz" lIns="91440" tIns="45720" rIns="91440" bIns="45720" rtlCol="0">
            <a:normAutofit fontScale="92500" lnSpcReduction="10000"/>
          </a:bodyPr>
          <a:lstStyle/>
          <a:p>
            <a:pPr lvl="0" indent="288925">
              <a:lnSpc>
                <a:spcPct val="90000"/>
              </a:lnSpc>
              <a:spcBef>
                <a:spcPct val="20000"/>
              </a:spcBef>
              <a:defRPr/>
            </a:pPr>
            <a:r>
              <a:rPr lang="en-US" sz="3200" dirty="0" smtClean="0"/>
              <a:t>7 And lest I should be exalted above                        measure by the abundance of the </a:t>
            </a:r>
            <a:r>
              <a:rPr lang="en-US" sz="3200" dirty="0" err="1" smtClean="0"/>
              <a:t>revela</a:t>
            </a:r>
            <a:r>
              <a:rPr lang="en-US" sz="3200" dirty="0" smtClean="0"/>
              <a:t>-                           </a:t>
            </a:r>
            <a:r>
              <a:rPr lang="en-US" sz="3200" dirty="0" err="1" smtClean="0"/>
              <a:t>tions</a:t>
            </a:r>
            <a:r>
              <a:rPr lang="en-US" sz="3200" dirty="0" smtClean="0"/>
              <a:t>, a thorn in the flesh was given to me,                          a messenger of Satan to buffet me, lest I be exalted above measure. 8 Concerning this thing I pleaded with the Lord three times that it might depart from me. 9 And He said to me, </a:t>
            </a:r>
            <a:r>
              <a:rPr lang="en-US" sz="3200" b="1" i="1" dirty="0" smtClean="0">
                <a:solidFill>
                  <a:srgbClr val="660066"/>
                </a:solidFill>
              </a:rPr>
              <a:t>"My grace is sufficient for you, for My strength is made perfect in weakness." </a:t>
            </a:r>
            <a:r>
              <a:rPr lang="en-US" sz="3200" dirty="0" smtClean="0"/>
              <a:t>Therefore most gladly I will rather boast in my infirmities, that the power of Christ may rest upon me. 10 Therefore I take pleasure in infirmities, in reproaches, in needs, in persecutions, in distresses, for Christ's sake. For when I am weak, then I am strong. </a:t>
            </a:r>
          </a:p>
        </p:txBody>
      </p:sp>
      <p:pic>
        <p:nvPicPr>
          <p:cNvPr id="13314" name="Picture 2"/>
          <p:cNvPicPr>
            <a:picLocks noChangeAspect="1" noChangeArrowheads="1"/>
          </p:cNvPicPr>
          <p:nvPr/>
        </p:nvPicPr>
        <p:blipFill>
          <a:blip r:embed="rId3" cstate="print"/>
          <a:srcRect l="6667" b="6486"/>
          <a:stretch>
            <a:fillRect/>
          </a:stretch>
        </p:blipFill>
        <p:spPr bwMode="auto">
          <a:xfrm>
            <a:off x="7010400" y="0"/>
            <a:ext cx="2133601" cy="2286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096000" cy="1143000"/>
          </a:xfrm>
        </p:spPr>
        <p:txBody>
          <a:bodyPr>
            <a:normAutofit/>
          </a:bodyPr>
          <a:lstStyle/>
          <a:p>
            <a:pPr eaLnBrk="1" hangingPunct="1"/>
            <a:r>
              <a:rPr lang="en-US" sz="5400" b="1" dirty="0" smtClean="0">
                <a:solidFill>
                  <a:srgbClr val="FF0000"/>
                </a:solidFill>
                <a:latin typeface="Comic Sans MS" pitchFamily="66" charset="0"/>
              </a:rPr>
              <a:t>Lessons for us</a:t>
            </a:r>
          </a:p>
        </p:txBody>
      </p:sp>
      <p:sp>
        <p:nvSpPr>
          <p:cNvPr id="4099" name="Rectangle 3"/>
          <p:cNvSpPr>
            <a:spLocks noGrp="1" noChangeArrowheads="1"/>
          </p:cNvSpPr>
          <p:nvPr>
            <p:ph type="body" idx="1"/>
          </p:nvPr>
        </p:nvSpPr>
        <p:spPr>
          <a:xfrm>
            <a:off x="457200" y="1219200"/>
            <a:ext cx="8229600" cy="4343400"/>
          </a:xfrm>
        </p:spPr>
        <p:txBody>
          <a:bodyPr>
            <a:normAutofit lnSpcReduction="10000"/>
          </a:bodyPr>
          <a:lstStyle/>
          <a:p>
            <a:pPr eaLnBrk="1" hangingPunct="1">
              <a:lnSpc>
                <a:spcPct val="90000"/>
              </a:lnSpc>
            </a:pPr>
            <a:r>
              <a:rPr lang="en-US" dirty="0" smtClean="0"/>
              <a:t>Be aware that many times God                            has a variety of pathways He                                  can work through – pray!  He’s listening and can sometimes accommodate our desires.</a:t>
            </a:r>
          </a:p>
          <a:p>
            <a:pPr eaLnBrk="1" hangingPunct="1">
              <a:lnSpc>
                <a:spcPct val="90000"/>
              </a:lnSpc>
            </a:pPr>
            <a:r>
              <a:rPr lang="en-US" dirty="0" smtClean="0"/>
              <a:t>Even when we have made terrible mistakes, God can bring good out of it</a:t>
            </a:r>
          </a:p>
          <a:p>
            <a:pPr eaLnBrk="1" hangingPunct="1">
              <a:lnSpc>
                <a:spcPct val="90000"/>
              </a:lnSpc>
            </a:pPr>
            <a:r>
              <a:rPr lang="en-US" dirty="0" smtClean="0"/>
              <a:t>Accept that some times God will not alter His pathway because He knows what’s best for all involved – trust and believe He loves us and wants to save us!</a:t>
            </a:r>
          </a:p>
        </p:txBody>
      </p:sp>
      <p:sp>
        <p:nvSpPr>
          <p:cNvPr id="4100" name="Text Box 5"/>
          <p:cNvSpPr txBox="1">
            <a:spLocks noChangeArrowheads="1"/>
          </p:cNvSpPr>
          <p:nvPr/>
        </p:nvSpPr>
        <p:spPr bwMode="auto">
          <a:xfrm>
            <a:off x="1613470" y="5486399"/>
            <a:ext cx="60198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Without faith it is impossible to please Him</a:t>
            </a:r>
            <a:endParaRPr lang="en-US" sz="3600" b="1" dirty="0">
              <a:solidFill>
                <a:srgbClr val="00B050"/>
              </a:solidFill>
              <a:latin typeface="Comic Sans MS" pitchFamily="66" charset="0"/>
            </a:endParaRPr>
          </a:p>
        </p:txBody>
      </p:sp>
      <p:pic>
        <p:nvPicPr>
          <p:cNvPr id="14338" name="Picture 2"/>
          <p:cNvPicPr>
            <a:picLocks noChangeAspect="1" noChangeArrowheads="1"/>
          </p:cNvPicPr>
          <p:nvPr/>
        </p:nvPicPr>
        <p:blipFill>
          <a:blip r:embed="rId3" cstate="print"/>
          <a:srcRect/>
          <a:stretch>
            <a:fillRect/>
          </a:stretch>
        </p:blipFill>
        <p:spPr bwMode="auto">
          <a:xfrm>
            <a:off x="6166787" y="0"/>
            <a:ext cx="2977213" cy="1981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Philippians 4:6-7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3566755"/>
          </a:xfrm>
        </p:spPr>
        <p:txBody>
          <a:bodyPr>
            <a:normAutofit/>
          </a:bodyPr>
          <a:lstStyle/>
          <a:p>
            <a:pPr marL="0" indent="231775">
              <a:buNone/>
            </a:pPr>
            <a:r>
              <a:rPr lang="en-US" dirty="0" smtClean="0"/>
              <a:t>6 </a:t>
            </a:r>
            <a:r>
              <a:rPr lang="en-US" dirty="0"/>
              <a:t>Be anxious for nothing, but in everything by prayer and supplication, with thanksgiving, let your requests be made known to God; 7 and the peace of God, which surpasses all understanding, will guard your hearts and minds through Christ Jesus. </a:t>
            </a:r>
          </a:p>
          <a:p>
            <a:pPr marL="0" indent="231775">
              <a:buNone/>
            </a:pPr>
            <a:endParaRPr lang="en-US" dirty="0" smtClean="0"/>
          </a:p>
        </p:txBody>
      </p:sp>
      <p:sp>
        <p:nvSpPr>
          <p:cNvPr id="4100" name="Text Box 5"/>
          <p:cNvSpPr txBox="1">
            <a:spLocks noChangeArrowheads="1"/>
          </p:cNvSpPr>
          <p:nvPr/>
        </p:nvSpPr>
        <p:spPr bwMode="auto">
          <a:xfrm>
            <a:off x="642937" y="5702469"/>
            <a:ext cx="7781925"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The peace comes from trusting God is in control and knows what’s best for all of us!</a:t>
            </a:r>
          </a:p>
        </p:txBody>
      </p:sp>
      <p:sp>
        <p:nvSpPr>
          <p:cNvPr id="6" name="Text Box 5"/>
          <p:cNvSpPr txBox="1">
            <a:spLocks noChangeArrowheads="1"/>
          </p:cNvSpPr>
          <p:nvPr/>
        </p:nvSpPr>
        <p:spPr bwMode="auto">
          <a:xfrm>
            <a:off x="838200" y="0"/>
            <a:ext cx="7696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0000"/>
                </a:solidFill>
                <a:latin typeface="Comic Sans MS" pitchFamily="66" charset="0"/>
              </a:rPr>
              <a:t>Don’t be afraid to ask God!</a:t>
            </a:r>
          </a:p>
        </p:txBody>
      </p:sp>
    </p:spTree>
    <p:extLst>
      <p:ext uri="{BB962C8B-B14F-4D97-AF65-F5344CB8AC3E}">
        <p14:creationId xmlns:p14="http://schemas.microsoft.com/office/powerpoint/2010/main" val="11313102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335213" y="457200"/>
            <a:ext cx="6781800" cy="1447800"/>
          </a:xfrm>
        </p:spPr>
        <p:txBody>
          <a:bodyPr>
            <a:prstTxWarp prst="textDeflate">
              <a:avLst/>
            </a:prstTxWarp>
            <a:normAutofit/>
          </a:bodyPr>
          <a:lstStyle/>
          <a:p>
            <a:pPr eaLnBrk="1" hangingPunct="1"/>
            <a:r>
              <a:rPr lang="en-US" sz="8000" dirty="0" smtClean="0">
                <a:solidFill>
                  <a:srgbClr val="FF0000"/>
                </a:solidFill>
                <a:latin typeface="EraserDust" pitchFamily="34" charset="0"/>
              </a:rPr>
              <a:t>God’s Flexibility</a:t>
            </a:r>
          </a:p>
        </p:txBody>
      </p:sp>
      <p:sp>
        <p:nvSpPr>
          <p:cNvPr id="2052" name="Rectangle 3"/>
          <p:cNvSpPr>
            <a:spLocks noGrp="1" noChangeArrowheads="1"/>
          </p:cNvSpPr>
          <p:nvPr>
            <p:ph type="subTitle" idx="1"/>
          </p:nvPr>
        </p:nvSpPr>
        <p:spPr>
          <a:xfrm>
            <a:off x="228600" y="2895600"/>
            <a:ext cx="4876800" cy="3352800"/>
          </a:xfrm>
        </p:spPr>
        <p:txBody>
          <a:bodyPr>
            <a:noAutofit/>
          </a:bodyPr>
          <a:lstStyle/>
          <a:p>
            <a:pPr eaLnBrk="1" hangingPunct="1"/>
            <a:r>
              <a:rPr lang="en-US" sz="4000" b="1" dirty="0" smtClean="0">
                <a:solidFill>
                  <a:srgbClr val="0000CC"/>
                </a:solidFill>
                <a:latin typeface="Comic Sans MS" pitchFamily="66" charset="0"/>
              </a:rPr>
              <a:t>Bible examples of  how God is sometimes willing to adapt His plans to accommodate us</a:t>
            </a:r>
          </a:p>
        </p:txBody>
      </p:sp>
      <p:pic>
        <p:nvPicPr>
          <p:cNvPr id="5" name="Picture 2"/>
          <p:cNvPicPr>
            <a:picLocks noChangeAspect="1" noChangeArrowheads="1"/>
          </p:cNvPicPr>
          <p:nvPr/>
        </p:nvPicPr>
        <p:blipFill>
          <a:blip r:embed="rId3" cstate="print"/>
          <a:srcRect/>
          <a:stretch>
            <a:fillRect/>
          </a:stretch>
        </p:blipFill>
        <p:spPr bwMode="auto">
          <a:xfrm>
            <a:off x="5334000" y="1905000"/>
            <a:ext cx="3600450" cy="4531600"/>
          </a:xfrm>
          <a:prstGeom prst="rect">
            <a:avLst/>
          </a:prstGeom>
          <a:noFill/>
          <a:ln w="9525">
            <a:noFill/>
            <a:miter lim="800000"/>
            <a:headEnd/>
            <a:tailEnd/>
          </a:ln>
        </p:spPr>
      </p:pic>
      <p:pic>
        <p:nvPicPr>
          <p:cNvPr id="1027" name="Picture 3" descr="C:\Users\Jim\Desktop\slinky moving.gif"/>
          <p:cNvPicPr>
            <a:picLocks noChangeAspect="1" noChangeArrowheads="1" noCrop="1"/>
          </p:cNvPicPr>
          <p:nvPr/>
        </p:nvPicPr>
        <p:blipFill>
          <a:blip r:embed="rId4" cstate="print"/>
          <a:srcRect/>
          <a:stretch>
            <a:fillRect/>
          </a:stretch>
        </p:blipFill>
        <p:spPr bwMode="auto">
          <a:xfrm>
            <a:off x="0" y="0"/>
            <a:ext cx="2335213" cy="2802256"/>
          </a:xfrm>
          <a:prstGeom prst="rect">
            <a:avLst/>
          </a:prstGeom>
          <a:noFill/>
        </p:spPr>
      </p:pic>
    </p:spTree>
    <p:extLst>
      <p:ext uri="{BB962C8B-B14F-4D97-AF65-F5344CB8AC3E}">
        <p14:creationId xmlns:p14="http://schemas.microsoft.com/office/powerpoint/2010/main" val="20484133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0.0 0.0 L 0.0 -0.07213" pathEditMode="relative" ptsTypes="">
                                      <p:cBhvr>
                                        <p:cTn id="6" dur="1000" accel="50000" decel="50000" autoRev="1" fill="hold">
                                          <p:stCondLst>
                                            <p:cond delay="0"/>
                                          </p:stCondLst>
                                        </p:cTn>
                                        <p:tgtEl>
                                          <p:spTgt spid="2051"/>
                                        </p:tgtEl>
                                        <p:attrNameLst>
                                          <p:attrName>ppt_x</p:attrName>
                                          <p:attrName>ppt_y</p:attrName>
                                        </p:attrNameLst>
                                      </p:cBhvr>
                                    </p:animMotion>
                                    <p:animRot by="1500000">
                                      <p:cBhvr>
                                        <p:cTn id="7" dur="500" fill="hold">
                                          <p:stCondLst>
                                            <p:cond delay="0"/>
                                          </p:stCondLst>
                                        </p:cTn>
                                        <p:tgtEl>
                                          <p:spTgt spid="2051"/>
                                        </p:tgtEl>
                                        <p:attrNameLst>
                                          <p:attrName>r</p:attrName>
                                        </p:attrNameLst>
                                      </p:cBhvr>
                                    </p:animRot>
                                    <p:animRot by="-1500000">
                                      <p:cBhvr>
                                        <p:cTn id="8" dur="500" fill="hold">
                                          <p:stCondLst>
                                            <p:cond delay="500"/>
                                          </p:stCondLst>
                                        </p:cTn>
                                        <p:tgtEl>
                                          <p:spTgt spid="2051"/>
                                        </p:tgtEl>
                                        <p:attrNameLst>
                                          <p:attrName>r</p:attrName>
                                        </p:attrNameLst>
                                      </p:cBhvr>
                                    </p:animRot>
                                    <p:animRot by="-1500000">
                                      <p:cBhvr>
                                        <p:cTn id="9" dur="500" fill="hold">
                                          <p:stCondLst>
                                            <p:cond delay="1000"/>
                                          </p:stCondLst>
                                        </p:cTn>
                                        <p:tgtEl>
                                          <p:spTgt spid="2051"/>
                                        </p:tgtEl>
                                        <p:attrNameLst>
                                          <p:attrName>r</p:attrName>
                                        </p:attrNameLst>
                                      </p:cBhvr>
                                    </p:animRot>
                                    <p:animRot by="1500000">
                                      <p:cBhvr>
                                        <p:cTn id="10" dur="500" fill="hold">
                                          <p:stCondLst>
                                            <p:cond delay="1500"/>
                                          </p:stCondLst>
                                        </p:cTn>
                                        <p:tgtEl>
                                          <p:spTgt spid="20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rot="5400000">
            <a:off x="1142998" y="-1143000"/>
            <a:ext cx="6858003" cy="9144003"/>
          </a:xfrm>
          <a:prstGeom prst="rect">
            <a:avLst/>
          </a:prstGeom>
          <a:noFill/>
          <a:ln w="9525">
            <a:noFill/>
            <a:miter lim="800000"/>
            <a:headEnd/>
            <a:tailEnd/>
          </a:ln>
        </p:spPr>
      </p:pic>
      <p:sp>
        <p:nvSpPr>
          <p:cNvPr id="4099" name="Rectangle 3"/>
          <p:cNvSpPr>
            <a:spLocks noGrp="1" noChangeArrowheads="1"/>
          </p:cNvSpPr>
          <p:nvPr>
            <p:ph type="body" idx="1"/>
          </p:nvPr>
        </p:nvSpPr>
        <p:spPr>
          <a:xfrm>
            <a:off x="1295400" y="609600"/>
            <a:ext cx="6781800" cy="6096000"/>
          </a:xfrm>
        </p:spPr>
        <p:txBody>
          <a:bodyPr>
            <a:normAutofit fontScale="92500" lnSpcReduction="10000"/>
          </a:bodyPr>
          <a:lstStyle/>
          <a:p>
            <a:pPr marL="0" indent="225425" algn="ctr">
              <a:lnSpc>
                <a:spcPct val="90000"/>
              </a:lnSpc>
              <a:buNone/>
            </a:pPr>
            <a:r>
              <a:rPr lang="en-US" sz="3500" b="1" dirty="0" smtClean="0">
                <a:solidFill>
                  <a:srgbClr val="663300"/>
                </a:solidFill>
              </a:rPr>
              <a:t>Hebrews 12:5-11</a:t>
            </a:r>
          </a:p>
          <a:p>
            <a:pPr marL="0" indent="225425">
              <a:lnSpc>
                <a:spcPct val="90000"/>
              </a:lnSpc>
              <a:buNone/>
            </a:pPr>
            <a:r>
              <a:rPr lang="en-US" dirty="0" smtClean="0"/>
              <a:t>And you have forgotten the exhortation which speaks to you as to sons:  "My son, do not despise the chastening of the Lord, Nor be discouraged when you are rebuked by Him;  For whom the Lord loves He chastens, And scourges every son whom He receives."  If you endure chastening, God deals with you as with sons….. that we may be partakers of His holiness. Now no chastening seems to be joyful for the present, but painful; nevertheless, afterward it yields the peaceable fruit of righteousness to those who have been trained by it.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
        <p:nvSpPr>
          <p:cNvPr id="5" name="Rectangle 3"/>
          <p:cNvSpPr txBox="1">
            <a:spLocks noChangeArrowheads="1"/>
          </p:cNvSpPr>
          <p:nvPr/>
        </p:nvSpPr>
        <p:spPr>
          <a:xfrm>
            <a:off x="609600" y="990600"/>
            <a:ext cx="7924800" cy="1219200"/>
          </a:xfrm>
          <a:prstGeom prst="rect">
            <a:avLst/>
          </a:prstGeom>
        </p:spPr>
        <p:txBody>
          <a:bodyPr vert="horz" lIns="91440" tIns="45720" rIns="91440" bIns="45720" rtlCol="0">
            <a:normAutofit/>
          </a:bodyPr>
          <a:lstStyle/>
          <a:p>
            <a:pPr marR="0" lvl="0" indent="288925" algn="l" defTabSz="914400" rtl="0" eaLnBrk="1" fontAlgn="auto" latinLnBrk="0" hangingPunct="1">
              <a:lnSpc>
                <a:spcPct val="9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705600" cy="914400"/>
          </a:xfrm>
        </p:spPr>
        <p:txBody>
          <a:bodyPr>
            <a:normAutofit/>
          </a:bodyPr>
          <a:lstStyle/>
          <a:p>
            <a:pPr eaLnBrk="1" hangingPunct="1"/>
            <a:r>
              <a:rPr lang="en-US" sz="4000" b="1" dirty="0" smtClean="0">
                <a:solidFill>
                  <a:srgbClr val="FF0000"/>
                </a:solidFill>
              </a:rPr>
              <a:t>Moses can’t speak (Ex 4:10-15)</a:t>
            </a:r>
          </a:p>
        </p:txBody>
      </p:sp>
      <p:sp>
        <p:nvSpPr>
          <p:cNvPr id="4100" name="Text Box 5"/>
          <p:cNvSpPr txBox="1">
            <a:spLocks noChangeArrowheads="1"/>
          </p:cNvSpPr>
          <p:nvPr/>
        </p:nvSpPr>
        <p:spPr bwMode="auto">
          <a:xfrm>
            <a:off x="762000" y="5562600"/>
            <a:ext cx="76200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 accommodated Moses even though He was angry at Moses </a:t>
            </a:r>
            <a:endParaRPr lang="en-US" sz="3200" b="1" dirty="0">
              <a:solidFill>
                <a:srgbClr val="00B050"/>
              </a:solidFill>
              <a:latin typeface="Comic Sans MS" pitchFamily="66" charset="0"/>
            </a:endParaRPr>
          </a:p>
        </p:txBody>
      </p:sp>
      <p:sp>
        <p:nvSpPr>
          <p:cNvPr id="5" name="Rectangle 3"/>
          <p:cNvSpPr txBox="1">
            <a:spLocks noChangeArrowheads="1"/>
          </p:cNvSpPr>
          <p:nvPr/>
        </p:nvSpPr>
        <p:spPr>
          <a:xfrm>
            <a:off x="304800" y="838200"/>
            <a:ext cx="8534400" cy="4876800"/>
          </a:xfrm>
          <a:prstGeom prst="rect">
            <a:avLst/>
          </a:prstGeom>
        </p:spPr>
        <p:txBody>
          <a:bodyPr vert="horz" lIns="91440" tIns="45720" rIns="91440" bIns="45720" rtlCol="0">
            <a:normAutofit fontScale="77500" lnSpcReduction="20000"/>
          </a:bodyPr>
          <a:lstStyle/>
          <a:p>
            <a:pPr lvl="0" indent="288925">
              <a:lnSpc>
                <a:spcPct val="90000"/>
              </a:lnSpc>
              <a:spcBef>
                <a:spcPct val="20000"/>
              </a:spcBef>
            </a:pPr>
            <a:r>
              <a:rPr lang="en-US" sz="3200" dirty="0" smtClean="0"/>
              <a:t>10 Then Moses said to the Lord, "O my Lord,                                   I am not eloquent, neither before nor since You                                 have spoken to Your servant; but I am slow of                                       speech and slow of tongue." </a:t>
            </a:r>
          </a:p>
          <a:p>
            <a:pPr lvl="0" indent="288925">
              <a:lnSpc>
                <a:spcPct val="90000"/>
              </a:lnSpc>
              <a:spcBef>
                <a:spcPct val="20000"/>
              </a:spcBef>
            </a:pPr>
            <a:r>
              <a:rPr lang="en-US" sz="3200" dirty="0" smtClean="0"/>
              <a:t>11 So the Lord said to him, "Who has made man's mouth? Or who makes the mute, the deaf, the seeing, or the blind? Have not I, the Lord? 12 Now therefore, go, and I will be with your mouth and teach you what you shall say." </a:t>
            </a:r>
          </a:p>
          <a:p>
            <a:pPr lvl="0" indent="288925">
              <a:lnSpc>
                <a:spcPct val="90000"/>
              </a:lnSpc>
              <a:spcBef>
                <a:spcPct val="20000"/>
              </a:spcBef>
            </a:pPr>
            <a:r>
              <a:rPr lang="en-US" sz="3200" dirty="0" smtClean="0"/>
              <a:t>13 But he said, "O my Lord, please send by the hand of whomever else You may send." </a:t>
            </a:r>
          </a:p>
          <a:p>
            <a:pPr lvl="0" indent="288925">
              <a:lnSpc>
                <a:spcPct val="90000"/>
              </a:lnSpc>
              <a:spcBef>
                <a:spcPct val="20000"/>
              </a:spcBef>
            </a:pPr>
            <a:r>
              <a:rPr lang="en-US" sz="3200" dirty="0" smtClean="0"/>
              <a:t>14 </a:t>
            </a:r>
            <a:r>
              <a:rPr lang="en-US" sz="3200" b="1" dirty="0" smtClean="0">
                <a:solidFill>
                  <a:srgbClr val="663300"/>
                </a:solidFill>
              </a:rPr>
              <a:t>So the anger of the Lord was kindled against Moses</a:t>
            </a:r>
            <a:r>
              <a:rPr lang="en-US" sz="3200" dirty="0" smtClean="0"/>
              <a:t>, and He said: "Is not Aaron the Levite your brother? I know that he can speak well. And look, he is also coming out to meet you. When he sees you, he will be glad in his heart. 15 </a:t>
            </a:r>
            <a:r>
              <a:rPr lang="en-US" sz="3200" b="1" dirty="0" smtClean="0">
                <a:solidFill>
                  <a:srgbClr val="660066"/>
                </a:solidFill>
              </a:rPr>
              <a:t>Now you shall speak to him and put the words in his mouth. And I will be with your mouth and with his mouth, and I will teach you what you shall do.</a:t>
            </a:r>
          </a:p>
          <a:p>
            <a:pPr lvl="0" indent="288925">
              <a:lnSpc>
                <a:spcPct val="90000"/>
              </a:lnSpc>
              <a:spcBef>
                <a:spcPct val="20000"/>
              </a:spcBef>
            </a:pPr>
            <a:endParaRPr lang="en-US" sz="3200" dirty="0" smtClean="0"/>
          </a:p>
        </p:txBody>
      </p:sp>
      <p:pic>
        <p:nvPicPr>
          <p:cNvPr id="2" name="Picture 2"/>
          <p:cNvPicPr>
            <a:picLocks noChangeAspect="1" noChangeArrowheads="1"/>
          </p:cNvPicPr>
          <p:nvPr/>
        </p:nvPicPr>
        <p:blipFill>
          <a:blip r:embed="rId3" cstate="print"/>
          <a:srcRect/>
          <a:stretch>
            <a:fillRect/>
          </a:stretch>
        </p:blipFill>
        <p:spPr bwMode="auto">
          <a:xfrm>
            <a:off x="6677025" y="0"/>
            <a:ext cx="2466975" cy="18478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705600" cy="1143000"/>
          </a:xfrm>
        </p:spPr>
        <p:txBody>
          <a:bodyPr>
            <a:normAutofit fontScale="90000"/>
          </a:bodyPr>
          <a:lstStyle/>
          <a:p>
            <a:pPr eaLnBrk="1" hangingPunct="1"/>
            <a:r>
              <a:rPr lang="en-US" sz="4000" b="1" dirty="0" smtClean="0">
                <a:solidFill>
                  <a:srgbClr val="FF0000"/>
                </a:solidFill>
              </a:rPr>
              <a:t>Moses requests Angel                      (Ex 33:12-17)</a:t>
            </a:r>
          </a:p>
        </p:txBody>
      </p:sp>
      <p:sp>
        <p:nvSpPr>
          <p:cNvPr id="4100" name="Text Box 5"/>
          <p:cNvSpPr txBox="1">
            <a:spLocks noChangeArrowheads="1"/>
          </p:cNvSpPr>
          <p:nvPr/>
        </p:nvSpPr>
        <p:spPr bwMode="auto">
          <a:xfrm>
            <a:off x="457200" y="54102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God responded to Moses’ desire to send the angel Moses already knew</a:t>
            </a:r>
            <a:endParaRPr lang="en-US" sz="3200" b="1" dirty="0">
              <a:solidFill>
                <a:srgbClr val="00B050"/>
              </a:solidFill>
              <a:latin typeface="Comic Sans MS" pitchFamily="66" charset="0"/>
            </a:endParaRPr>
          </a:p>
        </p:txBody>
      </p:sp>
      <p:sp>
        <p:nvSpPr>
          <p:cNvPr id="5" name="Rectangle 3"/>
          <p:cNvSpPr txBox="1">
            <a:spLocks noChangeArrowheads="1"/>
          </p:cNvSpPr>
          <p:nvPr/>
        </p:nvSpPr>
        <p:spPr>
          <a:xfrm>
            <a:off x="381000" y="1219200"/>
            <a:ext cx="8458200" cy="4114800"/>
          </a:xfrm>
          <a:prstGeom prst="rect">
            <a:avLst/>
          </a:prstGeom>
        </p:spPr>
        <p:txBody>
          <a:bodyPr vert="horz" lIns="91440" tIns="45720" rIns="91440" bIns="45720" rtlCol="0">
            <a:normAutofit fontScale="70000" lnSpcReduction="20000"/>
          </a:bodyPr>
          <a:lstStyle/>
          <a:p>
            <a:pPr lvl="0" indent="288925">
              <a:lnSpc>
                <a:spcPct val="90000"/>
              </a:lnSpc>
              <a:spcBef>
                <a:spcPct val="20000"/>
              </a:spcBef>
            </a:pPr>
            <a:r>
              <a:rPr lang="en-US" sz="3200" dirty="0" smtClean="0"/>
              <a:t>12 Then Moses said to the Lord, "See, You say to me,                                   'Bring up this people.' But You have not let me know                                        whom You will send with me. Yet You have said, 'I know you by name, and you have also found grace in My sight.' 13 Now therefore, I pray, if I have found grace in Your sight, show me now Your way, that I may know You and that I may find grace in Your sight. And consider that this nation is Your people." </a:t>
            </a:r>
          </a:p>
          <a:p>
            <a:pPr lvl="0" indent="288925">
              <a:lnSpc>
                <a:spcPct val="90000"/>
              </a:lnSpc>
              <a:spcBef>
                <a:spcPct val="20000"/>
              </a:spcBef>
            </a:pPr>
            <a:r>
              <a:rPr lang="en-US" sz="3200" dirty="0" smtClean="0"/>
              <a:t>14 And He said, "My Presence will go with you, and I will give you rest." </a:t>
            </a:r>
          </a:p>
          <a:p>
            <a:pPr lvl="0" indent="288925">
              <a:lnSpc>
                <a:spcPct val="90000"/>
              </a:lnSpc>
              <a:spcBef>
                <a:spcPct val="20000"/>
              </a:spcBef>
            </a:pPr>
            <a:r>
              <a:rPr lang="en-US" sz="3200" dirty="0" smtClean="0"/>
              <a:t>15 Then he said to Him</a:t>
            </a:r>
            <a:r>
              <a:rPr lang="en-US" sz="3200" b="1" dirty="0" smtClean="0">
                <a:solidFill>
                  <a:srgbClr val="660066"/>
                </a:solidFill>
              </a:rPr>
              <a:t>, "If Your Presence does not go with us, do not bring us up from here. 16 For how then will it be known that Your people and I have found grace in Your sight, except You go with us? </a:t>
            </a:r>
            <a:r>
              <a:rPr lang="en-US" sz="3200" dirty="0" smtClean="0"/>
              <a:t>So we shall be separate, Your people and I, from all the people who are upon the face of the earth." </a:t>
            </a:r>
          </a:p>
          <a:p>
            <a:pPr lvl="0" indent="288925">
              <a:lnSpc>
                <a:spcPct val="90000"/>
              </a:lnSpc>
              <a:spcBef>
                <a:spcPct val="20000"/>
              </a:spcBef>
            </a:pPr>
            <a:r>
              <a:rPr lang="en-US" sz="3200" dirty="0" smtClean="0"/>
              <a:t>17 So the Lord said to Moses, "I will also do this thing that you have spoken; for you have found grace in My sight, and I know you by name.“ </a:t>
            </a:r>
          </a:p>
        </p:txBody>
      </p:sp>
      <p:pic>
        <p:nvPicPr>
          <p:cNvPr id="5122" name="Picture 2"/>
          <p:cNvPicPr>
            <a:picLocks noChangeAspect="1" noChangeArrowheads="1"/>
          </p:cNvPicPr>
          <p:nvPr/>
        </p:nvPicPr>
        <p:blipFill>
          <a:blip r:embed="rId3" cstate="print"/>
          <a:srcRect/>
          <a:stretch>
            <a:fillRect/>
          </a:stretch>
        </p:blipFill>
        <p:spPr bwMode="auto">
          <a:xfrm>
            <a:off x="6781800" y="0"/>
            <a:ext cx="2362200" cy="1600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629400" cy="1143000"/>
          </a:xfrm>
        </p:spPr>
        <p:txBody>
          <a:bodyPr/>
          <a:lstStyle/>
          <a:p>
            <a:pPr eaLnBrk="1" hangingPunct="1"/>
            <a:r>
              <a:rPr lang="en-US" sz="4000" b="1" dirty="0" smtClean="0">
                <a:solidFill>
                  <a:srgbClr val="FF0000"/>
                </a:solidFill>
              </a:rPr>
              <a:t>2.5 Tribes (Num 32:2-5)</a:t>
            </a:r>
          </a:p>
        </p:txBody>
      </p:sp>
      <p:sp>
        <p:nvSpPr>
          <p:cNvPr id="4100" name="Text Box 5"/>
          <p:cNvSpPr txBox="1">
            <a:spLocks noChangeArrowheads="1"/>
          </p:cNvSpPr>
          <p:nvPr/>
        </p:nvSpPr>
        <p:spPr bwMode="auto">
          <a:xfrm>
            <a:off x="304800" y="5334000"/>
            <a:ext cx="84582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 modified the inheritance of Israel because of the request of the 2.5 tribes </a:t>
            </a:r>
            <a:endParaRPr lang="en-US" sz="3200" b="1" dirty="0">
              <a:solidFill>
                <a:srgbClr val="00B050"/>
              </a:solidFill>
              <a:latin typeface="Comic Sans MS" pitchFamily="66" charset="0"/>
            </a:endParaRPr>
          </a:p>
        </p:txBody>
      </p:sp>
      <p:sp>
        <p:nvSpPr>
          <p:cNvPr id="5" name="Rectangle 3"/>
          <p:cNvSpPr txBox="1">
            <a:spLocks noChangeArrowheads="1"/>
          </p:cNvSpPr>
          <p:nvPr/>
        </p:nvSpPr>
        <p:spPr>
          <a:xfrm>
            <a:off x="228600" y="914400"/>
            <a:ext cx="8534400" cy="4343400"/>
          </a:xfrm>
          <a:prstGeom prst="rect">
            <a:avLst/>
          </a:prstGeom>
        </p:spPr>
        <p:txBody>
          <a:bodyPr vert="horz" lIns="91440" tIns="45720" rIns="91440" bIns="45720" rtlCol="0">
            <a:normAutofit/>
          </a:bodyPr>
          <a:lstStyle/>
          <a:p>
            <a:pPr lvl="0" indent="288925">
              <a:lnSpc>
                <a:spcPct val="90000"/>
              </a:lnSpc>
              <a:spcBef>
                <a:spcPct val="20000"/>
              </a:spcBef>
            </a:pPr>
            <a:r>
              <a:rPr lang="en-US" sz="2800" dirty="0" smtClean="0"/>
              <a:t>2 the children of Gad and the children of                   Reuben came and spoke to Moses, to                                    </a:t>
            </a:r>
            <a:r>
              <a:rPr lang="en-US" sz="2800" dirty="0" err="1" smtClean="0"/>
              <a:t>Eleazar</a:t>
            </a:r>
            <a:r>
              <a:rPr lang="en-US" sz="2800" dirty="0" smtClean="0"/>
              <a:t> the priest, and to the leaders of the                              congregation, saying, 3 "</a:t>
            </a:r>
            <a:r>
              <a:rPr lang="en-US" sz="2800" dirty="0" err="1" smtClean="0"/>
              <a:t>Ataroth</a:t>
            </a:r>
            <a:r>
              <a:rPr lang="en-US" sz="2800" dirty="0" smtClean="0"/>
              <a:t>, </a:t>
            </a:r>
            <a:r>
              <a:rPr lang="en-US" sz="2800" dirty="0" err="1" smtClean="0"/>
              <a:t>Dibon</a:t>
            </a:r>
            <a:r>
              <a:rPr lang="en-US" sz="2800" dirty="0" smtClean="0"/>
              <a:t>,                                </a:t>
            </a:r>
            <a:r>
              <a:rPr lang="en-US" sz="2800" dirty="0" err="1" smtClean="0"/>
              <a:t>Jazer</a:t>
            </a:r>
            <a:r>
              <a:rPr lang="en-US" sz="2800" dirty="0" smtClean="0"/>
              <a:t>, </a:t>
            </a:r>
            <a:r>
              <a:rPr lang="en-US" sz="2800" dirty="0" err="1" smtClean="0"/>
              <a:t>Nimrah</a:t>
            </a:r>
            <a:r>
              <a:rPr lang="en-US" sz="2800" dirty="0" smtClean="0"/>
              <a:t>, </a:t>
            </a:r>
            <a:r>
              <a:rPr lang="en-US" sz="2800" dirty="0" err="1" smtClean="0"/>
              <a:t>Heshbon</a:t>
            </a:r>
            <a:r>
              <a:rPr lang="en-US" sz="2800" dirty="0" smtClean="0"/>
              <a:t>, </a:t>
            </a:r>
            <a:r>
              <a:rPr lang="en-US" sz="2800" dirty="0" err="1" smtClean="0"/>
              <a:t>Elealeh</a:t>
            </a:r>
            <a:r>
              <a:rPr lang="en-US" sz="2800" dirty="0" smtClean="0"/>
              <a:t>, </a:t>
            </a:r>
            <a:r>
              <a:rPr lang="en-US" sz="2800" dirty="0" err="1" smtClean="0"/>
              <a:t>Shebam</a:t>
            </a:r>
            <a:r>
              <a:rPr lang="en-US" sz="2800" dirty="0" smtClean="0"/>
              <a:t>,                            Nebo, and </a:t>
            </a:r>
            <a:r>
              <a:rPr lang="en-US" sz="2800" dirty="0" err="1" smtClean="0"/>
              <a:t>Beon</a:t>
            </a:r>
            <a:r>
              <a:rPr lang="en-US" sz="2800" dirty="0" smtClean="0"/>
              <a:t>, 4 the country which the                                   Lord defeated before the congregation of                          Israel, is a land for livestock, and your servants have livestock." 5 </a:t>
            </a:r>
            <a:r>
              <a:rPr lang="en-US" sz="2800" b="1" dirty="0" smtClean="0">
                <a:solidFill>
                  <a:srgbClr val="660066"/>
                </a:solidFill>
              </a:rPr>
              <a:t>Therefore they said, "If we have found favor in your sight, let this land be given to your servants as a possession. Do not take us over the Jordan.“ </a:t>
            </a:r>
          </a:p>
        </p:txBody>
      </p:sp>
      <p:pic>
        <p:nvPicPr>
          <p:cNvPr id="6146" name="Picture 2"/>
          <p:cNvPicPr>
            <a:picLocks noChangeAspect="1" noChangeArrowheads="1"/>
          </p:cNvPicPr>
          <p:nvPr/>
        </p:nvPicPr>
        <p:blipFill>
          <a:blip r:embed="rId3" cstate="print"/>
          <a:srcRect/>
          <a:stretch>
            <a:fillRect/>
          </a:stretch>
        </p:blipFill>
        <p:spPr bwMode="auto">
          <a:xfrm>
            <a:off x="6781801" y="0"/>
            <a:ext cx="2362200" cy="3595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228600"/>
            <a:ext cx="4876800" cy="1143000"/>
          </a:xfrm>
        </p:spPr>
        <p:txBody>
          <a:bodyPr>
            <a:normAutofit fontScale="90000"/>
          </a:bodyPr>
          <a:lstStyle/>
          <a:p>
            <a:pPr eaLnBrk="1" hangingPunct="1"/>
            <a:r>
              <a:rPr lang="en-US" sz="4000" b="1" dirty="0" smtClean="0">
                <a:solidFill>
                  <a:srgbClr val="FF0000"/>
                </a:solidFill>
              </a:rPr>
              <a:t>Amos: “please pardon!”  (7:1-3) NASB</a:t>
            </a:r>
          </a:p>
        </p:txBody>
      </p:sp>
      <p:sp>
        <p:nvSpPr>
          <p:cNvPr id="4100" name="Text Box 5"/>
          <p:cNvSpPr txBox="1">
            <a:spLocks noChangeArrowheads="1"/>
          </p:cNvSpPr>
          <p:nvPr/>
        </p:nvSpPr>
        <p:spPr bwMode="auto">
          <a:xfrm>
            <a:off x="0" y="5105400"/>
            <a:ext cx="9144000" cy="1477328"/>
          </a:xfrm>
          <a:prstGeom prst="rect">
            <a:avLst/>
          </a:prstGeom>
          <a:noFill/>
          <a:ln w="9525">
            <a:noFill/>
            <a:miter lim="800000"/>
            <a:headEnd/>
            <a:tailEnd/>
          </a:ln>
        </p:spPr>
        <p:txBody>
          <a:bodyPr wrap="square">
            <a:spAutoFit/>
          </a:bodyPr>
          <a:lstStyle/>
          <a:p>
            <a:pPr algn="ctr">
              <a:spcBef>
                <a:spcPct val="50000"/>
              </a:spcBef>
            </a:pPr>
            <a:r>
              <a:rPr lang="en-US" sz="3000" b="1" dirty="0" smtClean="0">
                <a:solidFill>
                  <a:srgbClr val="0000CC"/>
                </a:solidFill>
                <a:latin typeface="Comic Sans MS" pitchFamily="66" charset="0"/>
              </a:rPr>
              <a:t>Even though God was just to bring this on Israel, He modified His plan &amp; did not bring the locust or fire according to Amos’ requests</a:t>
            </a:r>
            <a:endParaRPr lang="en-US" sz="3000" b="1" dirty="0">
              <a:solidFill>
                <a:srgbClr val="0000CC"/>
              </a:solidFill>
              <a:latin typeface="Comic Sans MS" pitchFamily="66" charset="0"/>
            </a:endParaRPr>
          </a:p>
        </p:txBody>
      </p:sp>
      <p:sp>
        <p:nvSpPr>
          <p:cNvPr id="5" name="Rectangle 3"/>
          <p:cNvSpPr txBox="1">
            <a:spLocks noChangeArrowheads="1"/>
          </p:cNvSpPr>
          <p:nvPr/>
        </p:nvSpPr>
        <p:spPr>
          <a:xfrm>
            <a:off x="228600" y="1371600"/>
            <a:ext cx="8610600" cy="3657600"/>
          </a:xfrm>
          <a:prstGeom prst="rect">
            <a:avLst/>
          </a:prstGeom>
        </p:spPr>
        <p:txBody>
          <a:bodyPr vert="horz" lIns="91440" tIns="45720" rIns="91440" bIns="45720" rtlCol="0">
            <a:normAutofit fontScale="92500" lnSpcReduction="10000"/>
          </a:bodyPr>
          <a:lstStyle/>
          <a:p>
            <a:pPr lvl="0" indent="288925">
              <a:lnSpc>
                <a:spcPct val="90000"/>
              </a:lnSpc>
              <a:spcBef>
                <a:spcPct val="20000"/>
              </a:spcBef>
            </a:pPr>
            <a:r>
              <a:rPr lang="en-US" sz="3200" dirty="0" smtClean="0"/>
              <a:t>Thus the Lord God showed me:                                         Behold, He formed locust swarms                                     at the beginning of the late crop;                                        indeed it was the late crop after the king's </a:t>
            </a:r>
            <a:r>
              <a:rPr lang="en-US" sz="3200" dirty="0" err="1" smtClean="0"/>
              <a:t>mowings</a:t>
            </a:r>
            <a:r>
              <a:rPr lang="en-US" sz="3200" dirty="0" smtClean="0"/>
              <a:t>.   2 And so it was, when they had finished eating the grass of the land, that I said:</a:t>
            </a:r>
          </a:p>
          <a:p>
            <a:pPr lvl="0" indent="288925">
              <a:lnSpc>
                <a:spcPct val="90000"/>
              </a:lnSpc>
              <a:spcBef>
                <a:spcPct val="20000"/>
              </a:spcBef>
            </a:pPr>
            <a:r>
              <a:rPr lang="en-US" sz="3200" b="1" i="1" dirty="0" smtClean="0">
                <a:solidFill>
                  <a:srgbClr val="660066"/>
                </a:solidFill>
              </a:rPr>
              <a:t>"O Lord God, forgive, I pray!  Oh, that Jacob may stand, for he is small!“  </a:t>
            </a:r>
            <a:r>
              <a:rPr lang="en-US" sz="3200" dirty="0" smtClean="0"/>
              <a:t>3 </a:t>
            </a:r>
            <a:r>
              <a:rPr lang="en-US" sz="3200" b="1" dirty="0" smtClean="0">
                <a:solidFill>
                  <a:srgbClr val="00B050"/>
                </a:solidFill>
              </a:rPr>
              <a:t>So the Lord relented concerning this.  "It shall not be," </a:t>
            </a:r>
            <a:r>
              <a:rPr lang="en-US" sz="3200" dirty="0" smtClean="0"/>
              <a:t>said the Lord. </a:t>
            </a:r>
          </a:p>
        </p:txBody>
      </p:sp>
      <p:pic>
        <p:nvPicPr>
          <p:cNvPr id="13314" name="Picture 2"/>
          <p:cNvPicPr>
            <a:picLocks noChangeAspect="1" noChangeArrowheads="1"/>
          </p:cNvPicPr>
          <p:nvPr/>
        </p:nvPicPr>
        <p:blipFill>
          <a:blip r:embed="rId3" cstate="print"/>
          <a:srcRect/>
          <a:stretch>
            <a:fillRect/>
          </a:stretch>
        </p:blipFill>
        <p:spPr bwMode="auto">
          <a:xfrm>
            <a:off x="5905305" y="0"/>
            <a:ext cx="3238695" cy="2438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867400" cy="1143000"/>
          </a:xfrm>
        </p:spPr>
        <p:txBody>
          <a:bodyPr>
            <a:normAutofit fontScale="90000"/>
          </a:bodyPr>
          <a:lstStyle/>
          <a:p>
            <a:pPr eaLnBrk="1" hangingPunct="1"/>
            <a:r>
              <a:rPr lang="en-US" sz="4000" b="1" dirty="0" smtClean="0">
                <a:solidFill>
                  <a:srgbClr val="FF0000"/>
                </a:solidFill>
              </a:rPr>
              <a:t>Gideon destroys altar at night (Jud 6:25-27)</a:t>
            </a:r>
          </a:p>
        </p:txBody>
      </p:sp>
      <p:sp>
        <p:nvSpPr>
          <p:cNvPr id="4100" name="Text Box 5"/>
          <p:cNvSpPr txBox="1">
            <a:spLocks noChangeArrowheads="1"/>
          </p:cNvSpPr>
          <p:nvPr/>
        </p:nvSpPr>
        <p:spPr bwMode="auto">
          <a:xfrm>
            <a:off x="457200" y="5562600"/>
            <a:ext cx="8229600" cy="646331"/>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God accommodated Gideon’s fears</a:t>
            </a:r>
            <a:endParaRPr lang="en-US" sz="3600" b="1" dirty="0">
              <a:solidFill>
                <a:srgbClr val="00B050"/>
              </a:solidFill>
              <a:latin typeface="Comic Sans MS" pitchFamily="66" charset="0"/>
            </a:endParaRPr>
          </a:p>
        </p:txBody>
      </p:sp>
      <p:sp>
        <p:nvSpPr>
          <p:cNvPr id="5" name="Rectangle 3"/>
          <p:cNvSpPr txBox="1">
            <a:spLocks noChangeArrowheads="1"/>
          </p:cNvSpPr>
          <p:nvPr/>
        </p:nvSpPr>
        <p:spPr>
          <a:xfrm>
            <a:off x="228600" y="1143000"/>
            <a:ext cx="8534400" cy="4343400"/>
          </a:xfrm>
          <a:prstGeom prst="rect">
            <a:avLst/>
          </a:prstGeom>
        </p:spPr>
        <p:txBody>
          <a:bodyPr vert="horz" lIns="91440" tIns="45720" rIns="91440" bIns="45720" rtlCol="0">
            <a:normAutofit fontScale="92500" lnSpcReduction="20000"/>
          </a:bodyPr>
          <a:lstStyle/>
          <a:p>
            <a:pPr lvl="0" indent="288925">
              <a:lnSpc>
                <a:spcPct val="90000"/>
              </a:lnSpc>
              <a:spcBef>
                <a:spcPct val="20000"/>
              </a:spcBef>
            </a:pPr>
            <a:r>
              <a:rPr lang="en-US" sz="3200" dirty="0" smtClean="0"/>
              <a:t>25 Now it came to pass the same                       night that the Lord said to him, "Take your                              father's young bull, the second bull of seven years old, and tear down the altar of Baal that your father has, and cut down the wooden image that is beside it; 26 and build an altar to the Lord your God on top of this rock in the proper arrangement, and take the second bull and offer a burnt sacrifice with the wood of the image which you shall cut down." 27 So Gideon took ten men from among his servants and did as the Lord had said to him. </a:t>
            </a:r>
            <a:r>
              <a:rPr lang="en-US" sz="3200" b="1" i="1" dirty="0" smtClean="0">
                <a:solidFill>
                  <a:srgbClr val="660066"/>
                </a:solidFill>
              </a:rPr>
              <a:t>But because he feared his father's household and the men of the city too much to do it by day, he did it by night. </a:t>
            </a:r>
          </a:p>
        </p:txBody>
      </p:sp>
      <p:pic>
        <p:nvPicPr>
          <p:cNvPr id="7170" name="Picture 2"/>
          <p:cNvPicPr>
            <a:picLocks noChangeAspect="1" noChangeArrowheads="1"/>
          </p:cNvPicPr>
          <p:nvPr/>
        </p:nvPicPr>
        <p:blipFill>
          <a:blip r:embed="rId3" cstate="print"/>
          <a:srcRect/>
          <a:stretch>
            <a:fillRect/>
          </a:stretch>
        </p:blipFill>
        <p:spPr bwMode="auto">
          <a:xfrm>
            <a:off x="6524625" y="0"/>
            <a:ext cx="2619375" cy="17430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162800" cy="1143000"/>
          </a:xfrm>
        </p:spPr>
        <p:txBody>
          <a:bodyPr/>
          <a:lstStyle/>
          <a:p>
            <a:pPr eaLnBrk="1" hangingPunct="1"/>
            <a:r>
              <a:rPr lang="en-US" sz="4000" b="1" dirty="0" smtClean="0">
                <a:solidFill>
                  <a:srgbClr val="FF0000"/>
                </a:solidFill>
              </a:rPr>
              <a:t>Gideon &amp; Fleece (Jud 6:36-40)</a:t>
            </a:r>
          </a:p>
        </p:txBody>
      </p:sp>
      <p:sp>
        <p:nvSpPr>
          <p:cNvPr id="4100" name="Text Box 5"/>
          <p:cNvSpPr txBox="1">
            <a:spLocks noChangeArrowheads="1"/>
          </p:cNvSpPr>
          <p:nvPr/>
        </p:nvSpPr>
        <p:spPr bwMode="auto">
          <a:xfrm>
            <a:off x="990600" y="5410200"/>
            <a:ext cx="70866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 again accommodated Gideon’s fears and reluctance</a:t>
            </a:r>
            <a:endParaRPr lang="en-US" sz="3200" b="1" dirty="0">
              <a:solidFill>
                <a:srgbClr val="00B050"/>
              </a:solidFill>
              <a:latin typeface="Comic Sans MS" pitchFamily="66" charset="0"/>
            </a:endParaRPr>
          </a:p>
        </p:txBody>
      </p:sp>
      <p:sp>
        <p:nvSpPr>
          <p:cNvPr id="5" name="Rectangle 3"/>
          <p:cNvSpPr txBox="1">
            <a:spLocks noChangeArrowheads="1"/>
          </p:cNvSpPr>
          <p:nvPr/>
        </p:nvSpPr>
        <p:spPr>
          <a:xfrm>
            <a:off x="381000" y="1066800"/>
            <a:ext cx="8458200" cy="4267200"/>
          </a:xfrm>
          <a:prstGeom prst="rect">
            <a:avLst/>
          </a:prstGeom>
        </p:spPr>
        <p:txBody>
          <a:bodyPr vert="horz" lIns="91440" tIns="45720" rIns="91440" bIns="45720" rtlCol="0">
            <a:normAutofit fontScale="85000" lnSpcReduction="20000"/>
          </a:bodyPr>
          <a:lstStyle/>
          <a:p>
            <a:pPr lvl="0" indent="288925">
              <a:lnSpc>
                <a:spcPct val="90000"/>
              </a:lnSpc>
              <a:spcBef>
                <a:spcPct val="20000"/>
              </a:spcBef>
            </a:pPr>
            <a:r>
              <a:rPr lang="en-US" sz="3200" dirty="0" smtClean="0"/>
              <a:t>36 So Gideon said to God, "If You will save                    Israel by my hand as You have said —  37 look,                           I shall put a fleece of wool on the threshing                      floor; if there is dew on the fleece only, and it is                    dry on all the ground, then I shall know that You                         will save Israel by my hand, as You have said."                        38 And it was so. When he rose early the next morning and squeezed the fleece together, he wrung the dew out of the fleece, a bowlful of water</a:t>
            </a:r>
            <a:r>
              <a:rPr lang="en-US" sz="3200" i="1" dirty="0" smtClean="0">
                <a:solidFill>
                  <a:srgbClr val="663300"/>
                </a:solidFill>
              </a:rPr>
              <a:t>. </a:t>
            </a:r>
            <a:r>
              <a:rPr lang="en-US" sz="3200" i="1" dirty="0" smtClean="0">
                <a:solidFill>
                  <a:srgbClr val="660066"/>
                </a:solidFill>
              </a:rPr>
              <a:t>39 </a:t>
            </a:r>
            <a:r>
              <a:rPr lang="en-US" sz="3200" b="1" i="1" dirty="0" smtClean="0">
                <a:solidFill>
                  <a:srgbClr val="660066"/>
                </a:solidFill>
              </a:rPr>
              <a:t>Then Gideon said to God, "Do not be angry with me, but let me speak just once more: Let me test, I pray, just once more with the fleece; </a:t>
            </a:r>
            <a:r>
              <a:rPr lang="en-US" sz="3200" dirty="0" smtClean="0"/>
              <a:t>let it now be dry only on the fleece, but on all the ground let there be dew." 40 And God did so that night. It was dry on the fleece only, but there was dew on all the ground. </a:t>
            </a:r>
          </a:p>
          <a:p>
            <a:pPr marR="0" lvl="0" indent="288925" algn="l" defTabSz="914400" rtl="0" eaLnBrk="1" fontAlgn="auto" latinLnBrk="0" hangingPunct="1">
              <a:lnSpc>
                <a:spcPct val="9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194" name="Picture 2"/>
          <p:cNvPicPr>
            <a:picLocks noChangeAspect="1" noChangeArrowheads="1"/>
          </p:cNvPicPr>
          <p:nvPr/>
        </p:nvPicPr>
        <p:blipFill>
          <a:blip r:embed="rId3" cstate="print"/>
          <a:srcRect/>
          <a:stretch>
            <a:fillRect/>
          </a:stretch>
        </p:blipFill>
        <p:spPr bwMode="auto">
          <a:xfrm>
            <a:off x="7296539" y="0"/>
            <a:ext cx="1847461" cy="2743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1237</TotalTime>
  <Words>4577</Words>
  <Application>Microsoft Office PowerPoint</Application>
  <PresentationFormat>On-screen Show (4:3)</PresentationFormat>
  <Paragraphs>167</Paragraphs>
  <Slides>37</Slides>
  <Notes>35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God’s Flexibility</vt:lpstr>
      <vt:lpstr>Abraham  (Gen 18:23-32)</vt:lpstr>
      <vt:lpstr>Lot asks for Zoar  (Gen 19:19-20)</vt:lpstr>
      <vt:lpstr>Moses can’t speak (Ex 4:10-15)</vt:lpstr>
      <vt:lpstr>Moses requests Angel                      (Ex 33:12-17)</vt:lpstr>
      <vt:lpstr>2.5 Tribes (Num 32:2-5)</vt:lpstr>
      <vt:lpstr>Amos: “please pardon!”  (7:1-3) NASB</vt:lpstr>
      <vt:lpstr>Gideon destroys altar at night (Jud 6:25-27)</vt:lpstr>
      <vt:lpstr>Gideon &amp; Fleece (Jud 6:36-40)</vt:lpstr>
      <vt:lpstr>Hannah asks for a child        1 Samuel 1:9-11</vt:lpstr>
      <vt:lpstr>Israel asks for King (1Sam 8:6-9)</vt:lpstr>
      <vt:lpstr>Samuel anoints David (1Sam 16:1-3)</vt:lpstr>
      <vt:lpstr>Hezekiah’s Passover (2Chr 30:18-20)</vt:lpstr>
      <vt:lpstr>Ezekiel’s Dung (Ez 4:14-15)</vt:lpstr>
      <vt:lpstr>Moose Munch Sale 10 cents!</vt:lpstr>
      <vt:lpstr>Moose Munch Sale 5 cents!</vt:lpstr>
      <vt:lpstr>God’s Flexibility</vt:lpstr>
      <vt:lpstr>Moses sees Land (Dt 3:23-27)</vt:lpstr>
      <vt:lpstr>Micaiah’s vision (1 Kgs 22:20-23)</vt:lpstr>
      <vt:lpstr>Syro-Phoenician Woman’s request to Jesus (Mark 7:24-30)</vt:lpstr>
      <vt:lpstr>God’s Flexibility</vt:lpstr>
      <vt:lpstr>Joseph’s Brothers (Gen 50:15-21)</vt:lpstr>
      <vt:lpstr>Covenant with Gibeonites            (Josh 9:3-15)</vt:lpstr>
      <vt:lpstr>God used Bathsheba (1Chr 22:7-11)</vt:lpstr>
      <vt:lpstr>God’s Flexibility</vt:lpstr>
      <vt:lpstr>Lot’s wife (Gen 19:17, 26)</vt:lpstr>
      <vt:lpstr>Abram pleads for Ishmael (Gen 20:1-3)</vt:lpstr>
      <vt:lpstr>God struck Uzzah         (2 Sam 6:6-8)</vt:lpstr>
      <vt:lpstr>David prays for his child (2 Sam 12:15-20)</vt:lpstr>
      <vt:lpstr>Do not pray for these people! (Jer 14:11; 15:1)</vt:lpstr>
      <vt:lpstr>Let this cup pass (Mat 26:39)</vt:lpstr>
      <vt:lpstr>Paul asks for thorn’s removal  (2 Cor 12:7-10)</vt:lpstr>
      <vt:lpstr>Lessons for us</vt:lpstr>
      <vt:lpstr>Philippians 4:6-7</vt:lpstr>
      <vt:lpstr>God’s Flexibility</vt:lpstr>
      <vt:lpstr>PowerPoint Presentation</vt:lpstr>
      <vt:lpstr>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Sue</cp:lastModifiedBy>
  <cp:revision>91</cp:revision>
  <dcterms:created xsi:type="dcterms:W3CDTF">2010-08-16T17:29:37Z</dcterms:created>
  <dcterms:modified xsi:type="dcterms:W3CDTF">2013-08-01T03:49:49Z</dcterms:modified>
</cp:coreProperties>
</file>