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67" r:id="rId2"/>
    <p:sldMasterId id="2147483672" r:id="rId3"/>
  </p:sldMasterIdLst>
  <p:notesMasterIdLst>
    <p:notesMasterId r:id="rId48"/>
  </p:notesMasterIdLst>
  <p:sldIdLst>
    <p:sldId id="257" r:id="rId4"/>
    <p:sldId id="291" r:id="rId5"/>
    <p:sldId id="280" r:id="rId6"/>
    <p:sldId id="256" r:id="rId7"/>
    <p:sldId id="295" r:id="rId8"/>
    <p:sldId id="258" r:id="rId9"/>
    <p:sldId id="259" r:id="rId10"/>
    <p:sldId id="260" r:id="rId11"/>
    <p:sldId id="303" r:id="rId12"/>
    <p:sldId id="304" r:id="rId13"/>
    <p:sldId id="261" r:id="rId14"/>
    <p:sldId id="262" r:id="rId15"/>
    <p:sldId id="293" r:id="rId16"/>
    <p:sldId id="282" r:id="rId17"/>
    <p:sldId id="267" r:id="rId18"/>
    <p:sldId id="292" r:id="rId19"/>
    <p:sldId id="289" r:id="rId20"/>
    <p:sldId id="283" r:id="rId21"/>
    <p:sldId id="263" r:id="rId22"/>
    <p:sldId id="264" r:id="rId23"/>
    <p:sldId id="265" r:id="rId24"/>
    <p:sldId id="266" r:id="rId25"/>
    <p:sldId id="276" r:id="rId26"/>
    <p:sldId id="268" r:id="rId27"/>
    <p:sldId id="272" r:id="rId28"/>
    <p:sldId id="273" r:id="rId29"/>
    <p:sldId id="286" r:id="rId30"/>
    <p:sldId id="296" r:id="rId31"/>
    <p:sldId id="285" r:id="rId32"/>
    <p:sldId id="275" r:id="rId33"/>
    <p:sldId id="277" r:id="rId34"/>
    <p:sldId id="269" r:id="rId35"/>
    <p:sldId id="278" r:id="rId36"/>
    <p:sldId id="299" r:id="rId37"/>
    <p:sldId id="298" r:id="rId38"/>
    <p:sldId id="287" r:id="rId39"/>
    <p:sldId id="270" r:id="rId40"/>
    <p:sldId id="271" r:id="rId41"/>
    <p:sldId id="290" r:id="rId42"/>
    <p:sldId id="279" r:id="rId43"/>
    <p:sldId id="301" r:id="rId44"/>
    <p:sldId id="300" r:id="rId45"/>
    <p:sldId id="302" r:id="rId46"/>
    <p:sldId id="297" r:id="rId4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Tahoma" panose="020B060403050404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0000CC"/>
    <a:srgbClr val="000000"/>
    <a:srgbClr val="00FF00"/>
    <a:srgbClr val="33CCFF"/>
    <a:srgbClr val="E9D381"/>
    <a:srgbClr val="EEEE7C"/>
    <a:srgbClr val="0000FF"/>
    <a:srgbClr val="FAFAA8"/>
    <a:srgbClr val="E2C4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4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image" Target="../media/image4.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BC616247-7535-4D86-8094-FF4C4DA2022E}" type="datetimeFigureOut">
              <a:rPr lang="en-US"/>
              <a:pPr>
                <a:defRPr/>
              </a:pPr>
              <a:t>7/29/2013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A9428CB0-3B2C-4253-B3B8-B7044FB5C9EF}" type="slidenum">
              <a:rPr lang="en-US"/>
              <a:pPr>
                <a:defRPr/>
              </a:pPr>
              <a:t>‹#›</a:t>
            </a:fld>
            <a:endParaRPr lang="en-US"/>
          </a:p>
        </p:txBody>
      </p:sp>
    </p:spTree>
    <p:extLst>
      <p:ext uri="{BB962C8B-B14F-4D97-AF65-F5344CB8AC3E}">
        <p14:creationId xmlns:p14="http://schemas.microsoft.com/office/powerpoint/2010/main" val="511467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68302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683027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E78AF462-7975-4762-B801-FBDB7D700D60}" type="slidenum">
              <a:rPr lang="en-US"/>
              <a:pPr/>
              <a:t>35</a:t>
            </a:fld>
            <a:endParaRPr lang="en-US"/>
          </a:p>
        </p:txBody>
      </p:sp>
    </p:spTree>
    <p:extLst>
      <p:ext uri="{BB962C8B-B14F-4D97-AF65-F5344CB8AC3E}">
        <p14:creationId xmlns:p14="http://schemas.microsoft.com/office/powerpoint/2010/main" val="444120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43</a:t>
            </a:fld>
            <a:endParaRPr lang="en-US"/>
          </a:p>
        </p:txBody>
      </p:sp>
    </p:spTree>
    <p:extLst>
      <p:ext uri="{BB962C8B-B14F-4D97-AF65-F5344CB8AC3E}">
        <p14:creationId xmlns:p14="http://schemas.microsoft.com/office/powerpoint/2010/main" val="683027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fld id="{7033B7A5-99FA-43ED-9B92-8A9EF478B0F9}" type="slidenum">
              <a:rPr lang="en-US"/>
              <a:pPr/>
              <a:t>44</a:t>
            </a:fld>
            <a:endParaRPr lang="en-US"/>
          </a:p>
        </p:txBody>
      </p:sp>
    </p:spTree>
    <p:extLst>
      <p:ext uri="{BB962C8B-B14F-4D97-AF65-F5344CB8AC3E}">
        <p14:creationId xmlns:p14="http://schemas.microsoft.com/office/powerpoint/2010/main" val="21170843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cs typeface="Arial" charset="0"/>
                </a:endParaRPr>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cs typeface="Arial" charset="0"/>
                </a:endParaRPr>
              </a:p>
            </p:txBody>
          </p:sp>
        </p:grpSp>
      </p:grpSp>
      <p:sp>
        <p:nvSpPr>
          <p:cNvPr id="28825"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smtClean="0"/>
              <a:t>Click to edit Master title style</a:t>
            </a:r>
          </a:p>
        </p:txBody>
      </p:sp>
      <p:sp>
        <p:nvSpPr>
          <p:cNvPr id="28826"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panose="020B0604030504040204" pitchFamily="34" charset="0"/>
              </a:defRPr>
            </a:lvl1pPr>
          </a:lstStyle>
          <a:p>
            <a:pPr>
              <a:defRPr/>
            </a:pPr>
            <a:fld id="{5710CC98-EC57-474A-A4BB-3BE6523FCA98}" type="slidenum">
              <a:rPr lang="en-US"/>
              <a:pPr>
                <a:defRPr/>
              </a:pPr>
              <a:t>‹#›</a:t>
            </a:fld>
            <a:endParaRPr lang="en-US"/>
          </a:p>
        </p:txBody>
      </p:sp>
    </p:spTree>
    <p:extLst>
      <p:ext uri="{BB962C8B-B14F-4D97-AF65-F5344CB8AC3E}">
        <p14:creationId xmlns:p14="http://schemas.microsoft.com/office/powerpoint/2010/main" val="25521931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0B1773EB-35D9-41A1-8D7D-E131AD5F9951}" type="slidenum">
              <a:rPr lang="en-US"/>
              <a:pPr>
                <a:defRPr/>
              </a:pPr>
              <a:t>‹#›</a:t>
            </a:fld>
            <a:endParaRPr lang="en-US"/>
          </a:p>
        </p:txBody>
      </p:sp>
    </p:spTree>
    <p:extLst>
      <p:ext uri="{BB962C8B-B14F-4D97-AF65-F5344CB8AC3E}">
        <p14:creationId xmlns:p14="http://schemas.microsoft.com/office/powerpoint/2010/main" val="81666740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644528D4-89EE-4B58-9078-0700009629D7}" type="slidenum">
              <a:rPr lang="en-US"/>
              <a:pPr>
                <a:defRPr/>
              </a:pPr>
              <a:t>‹#›</a:t>
            </a:fld>
            <a:endParaRPr lang="en-US"/>
          </a:p>
        </p:txBody>
      </p:sp>
    </p:spTree>
    <p:extLst>
      <p:ext uri="{BB962C8B-B14F-4D97-AF65-F5344CB8AC3E}">
        <p14:creationId xmlns:p14="http://schemas.microsoft.com/office/powerpoint/2010/main" val="1739397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1625" y="228600"/>
            <a:ext cx="8540750" cy="5870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2A1FBDFB-6D69-43F4-83C2-C8E08550E609}" type="slidenum">
              <a:rPr lang="en-US"/>
              <a:pPr>
                <a:defRPr/>
              </a:pPr>
              <a:t>‹#›</a:t>
            </a:fld>
            <a:endParaRPr lang="en-US"/>
          </a:p>
        </p:txBody>
      </p:sp>
    </p:spTree>
    <p:extLst>
      <p:ext uri="{BB962C8B-B14F-4D97-AF65-F5344CB8AC3E}">
        <p14:creationId xmlns:p14="http://schemas.microsoft.com/office/powerpoint/2010/main" val="8459888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5652D2F7-8EF9-47BC-B54A-4DC224088565}" type="slidenum">
              <a:rPr lang="en-US"/>
              <a:pPr>
                <a:defRPr/>
              </a:pPr>
              <a:t>‹#›</a:t>
            </a:fld>
            <a:endParaRPr lang="en-US"/>
          </a:p>
        </p:txBody>
      </p:sp>
    </p:spTree>
    <p:extLst>
      <p:ext uri="{BB962C8B-B14F-4D97-AF65-F5344CB8AC3E}">
        <p14:creationId xmlns:p14="http://schemas.microsoft.com/office/powerpoint/2010/main" val="71516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54"/>
          <p:cNvSpPr>
            <a:spLocks noGrp="1" noChangeArrowheads="1"/>
          </p:cNvSpPr>
          <p:nvPr>
            <p:ph type="dt" sz="half" idx="10"/>
          </p:nvPr>
        </p:nvSpPr>
        <p:spPr>
          <a:ln/>
        </p:spPr>
        <p:txBody>
          <a:bodyPr/>
          <a:lstStyle>
            <a:lvl1pPr>
              <a:defRPr/>
            </a:lvl1pPr>
          </a:lstStyle>
          <a:p>
            <a:pPr>
              <a:defRPr/>
            </a:pPr>
            <a:endParaRPr lang="en-US"/>
          </a:p>
        </p:txBody>
      </p:sp>
      <p:sp>
        <p:nvSpPr>
          <p:cNvPr id="7" name="Rectangle 155"/>
          <p:cNvSpPr>
            <a:spLocks noGrp="1" noChangeArrowheads="1"/>
          </p:cNvSpPr>
          <p:nvPr>
            <p:ph type="ftr" sz="quarter" idx="11"/>
          </p:nvPr>
        </p:nvSpPr>
        <p:spPr>
          <a:ln/>
        </p:spPr>
        <p:txBody>
          <a:bodyPr/>
          <a:lstStyle>
            <a:lvl1pPr>
              <a:defRPr/>
            </a:lvl1pPr>
          </a:lstStyle>
          <a:p>
            <a:pPr>
              <a:defRPr/>
            </a:pPr>
            <a:endParaRPr lang="en-US"/>
          </a:p>
        </p:txBody>
      </p:sp>
      <p:sp>
        <p:nvSpPr>
          <p:cNvPr id="8" name="Rectangle 156"/>
          <p:cNvSpPr>
            <a:spLocks noGrp="1" noChangeArrowheads="1"/>
          </p:cNvSpPr>
          <p:nvPr>
            <p:ph type="sldNum" sz="quarter" idx="12"/>
          </p:nvPr>
        </p:nvSpPr>
        <p:spPr>
          <a:ln/>
        </p:spPr>
        <p:txBody>
          <a:bodyPr/>
          <a:lstStyle>
            <a:lvl1pPr>
              <a:defRPr/>
            </a:lvl1pPr>
          </a:lstStyle>
          <a:p>
            <a:pPr>
              <a:defRPr/>
            </a:pPr>
            <a:fld id="{BADE7C55-A850-458A-BD49-170807B184A2}" type="slidenum">
              <a:rPr lang="en-US"/>
              <a:pPr>
                <a:defRPr/>
              </a:pPr>
              <a:t>‹#›</a:t>
            </a:fld>
            <a:endParaRPr lang="en-US"/>
          </a:p>
        </p:txBody>
      </p:sp>
    </p:spTree>
    <p:extLst>
      <p:ext uri="{BB962C8B-B14F-4D97-AF65-F5344CB8AC3E}">
        <p14:creationId xmlns:p14="http://schemas.microsoft.com/office/powerpoint/2010/main" val="709800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1D9F120-C2EE-4F77-9998-454C6589788F}" type="slidenum">
              <a:rPr lang="en-US"/>
              <a:pPr>
                <a:defRPr/>
              </a:pPr>
              <a:t>‹#›</a:t>
            </a:fld>
            <a:endParaRPr lang="en-US"/>
          </a:p>
        </p:txBody>
      </p:sp>
    </p:spTree>
    <p:extLst>
      <p:ext uri="{BB962C8B-B14F-4D97-AF65-F5344CB8AC3E}">
        <p14:creationId xmlns:p14="http://schemas.microsoft.com/office/powerpoint/2010/main" val="32405220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0B6CF9-7024-4A2C-9219-764DA2BDC0D0}" type="slidenum">
              <a:rPr lang="en-US"/>
              <a:pPr>
                <a:defRPr/>
              </a:pPr>
              <a:t>‹#›</a:t>
            </a:fld>
            <a:endParaRPr lang="en-US"/>
          </a:p>
        </p:txBody>
      </p:sp>
    </p:spTree>
    <p:extLst>
      <p:ext uri="{BB962C8B-B14F-4D97-AF65-F5344CB8AC3E}">
        <p14:creationId xmlns:p14="http://schemas.microsoft.com/office/powerpoint/2010/main" val="891642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B02173-0E5D-413D-9A93-2DC089531A58}" type="slidenum">
              <a:rPr lang="en-US"/>
              <a:pPr>
                <a:defRPr/>
              </a:pPr>
              <a:t>‹#›</a:t>
            </a:fld>
            <a:endParaRPr lang="en-US"/>
          </a:p>
        </p:txBody>
      </p:sp>
    </p:spTree>
    <p:extLst>
      <p:ext uri="{BB962C8B-B14F-4D97-AF65-F5344CB8AC3E}">
        <p14:creationId xmlns:p14="http://schemas.microsoft.com/office/powerpoint/2010/main" val="31281395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D4EDB6-00FC-4213-948F-E40B491EAD6A}" type="slidenum">
              <a:rPr lang="en-US"/>
              <a:pPr>
                <a:defRPr/>
              </a:pPr>
              <a:t>‹#›</a:t>
            </a:fld>
            <a:endParaRPr lang="en-US"/>
          </a:p>
        </p:txBody>
      </p:sp>
    </p:spTree>
    <p:extLst>
      <p:ext uri="{BB962C8B-B14F-4D97-AF65-F5344CB8AC3E}">
        <p14:creationId xmlns:p14="http://schemas.microsoft.com/office/powerpoint/2010/main" val="351333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98A282A-6D48-4F2C-8432-41B6CDE42F26}" type="slidenum">
              <a:rPr lang="en-US"/>
              <a:pPr>
                <a:defRPr/>
              </a:pPr>
              <a:t>‹#›</a:t>
            </a:fld>
            <a:endParaRPr lang="en-US"/>
          </a:p>
        </p:txBody>
      </p:sp>
    </p:spTree>
    <p:extLst>
      <p:ext uri="{BB962C8B-B14F-4D97-AF65-F5344CB8AC3E}">
        <p14:creationId xmlns:p14="http://schemas.microsoft.com/office/powerpoint/2010/main" val="11997462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905F3F8-8D5C-4178-AC4C-BCB742FAB33B}" type="slidenum">
              <a:rPr lang="en-US"/>
              <a:pPr>
                <a:defRPr/>
              </a:pPr>
              <a:t>‹#›</a:t>
            </a:fld>
            <a:endParaRPr lang="en-US"/>
          </a:p>
        </p:txBody>
      </p:sp>
    </p:spTree>
    <p:extLst>
      <p:ext uri="{BB962C8B-B14F-4D97-AF65-F5344CB8AC3E}">
        <p14:creationId xmlns:p14="http://schemas.microsoft.com/office/powerpoint/2010/main" val="3930696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07BF6D-DE5D-45A7-A532-E8117F4D3C9A}" type="slidenum">
              <a:rPr lang="en-US"/>
              <a:pPr>
                <a:defRPr/>
              </a:pPr>
              <a:t>‹#›</a:t>
            </a:fld>
            <a:endParaRPr lang="en-US"/>
          </a:p>
        </p:txBody>
      </p:sp>
    </p:spTree>
    <p:extLst>
      <p:ext uri="{BB962C8B-B14F-4D97-AF65-F5344CB8AC3E}">
        <p14:creationId xmlns:p14="http://schemas.microsoft.com/office/powerpoint/2010/main" val="2927987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7F47830-217C-4831-A4EA-A7B26DE2E8D9}" type="slidenum">
              <a:rPr lang="en-US"/>
              <a:pPr>
                <a:defRPr/>
              </a:pPr>
              <a:t>‹#›</a:t>
            </a:fld>
            <a:endParaRPr lang="en-US"/>
          </a:p>
        </p:txBody>
      </p:sp>
    </p:spTree>
    <p:extLst>
      <p:ext uri="{BB962C8B-B14F-4D97-AF65-F5344CB8AC3E}">
        <p14:creationId xmlns:p14="http://schemas.microsoft.com/office/powerpoint/2010/main" val="12924858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614FBF-8E41-4B9D-B7E7-A5689E02E1C9}" type="slidenum">
              <a:rPr lang="en-US"/>
              <a:pPr>
                <a:defRPr/>
              </a:pPr>
              <a:t>‹#›</a:t>
            </a:fld>
            <a:endParaRPr lang="en-US"/>
          </a:p>
        </p:txBody>
      </p:sp>
    </p:spTree>
    <p:extLst>
      <p:ext uri="{BB962C8B-B14F-4D97-AF65-F5344CB8AC3E}">
        <p14:creationId xmlns:p14="http://schemas.microsoft.com/office/powerpoint/2010/main" val="7009506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04CB5A-2AC2-48BE-95E7-4ED17349FAC5}" type="slidenum">
              <a:rPr lang="en-US"/>
              <a:pPr>
                <a:defRPr/>
              </a:pPr>
              <a:t>‹#›</a:t>
            </a:fld>
            <a:endParaRPr lang="en-US"/>
          </a:p>
        </p:txBody>
      </p:sp>
    </p:spTree>
    <p:extLst>
      <p:ext uri="{BB962C8B-B14F-4D97-AF65-F5344CB8AC3E}">
        <p14:creationId xmlns:p14="http://schemas.microsoft.com/office/powerpoint/2010/main" val="2051871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CC7C61-1F18-4A78-97B0-0EBD131220FC}" type="slidenum">
              <a:rPr lang="en-US"/>
              <a:pPr>
                <a:defRPr/>
              </a:pPr>
              <a:t>‹#›</a:t>
            </a:fld>
            <a:endParaRPr lang="en-US"/>
          </a:p>
        </p:txBody>
      </p:sp>
    </p:spTree>
    <p:extLst>
      <p:ext uri="{BB962C8B-B14F-4D97-AF65-F5344CB8AC3E}">
        <p14:creationId xmlns:p14="http://schemas.microsoft.com/office/powerpoint/2010/main" val="905174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AE9A30-F8B8-4AA9-BC0F-C5500ED61273}" type="slidenum">
              <a:rPr lang="en-US"/>
              <a:pPr>
                <a:defRPr/>
              </a:pPr>
              <a:t>‹#›</a:t>
            </a:fld>
            <a:endParaRPr lang="en-US"/>
          </a:p>
        </p:txBody>
      </p:sp>
    </p:spTree>
    <p:extLst>
      <p:ext uri="{BB962C8B-B14F-4D97-AF65-F5344CB8AC3E}">
        <p14:creationId xmlns:p14="http://schemas.microsoft.com/office/powerpoint/2010/main" val="24298178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7609B2-0A6A-49B9-BE8A-AA4993409416}" type="slidenum">
              <a:rPr lang="en-US"/>
              <a:pPr>
                <a:defRPr/>
              </a:pPr>
              <a:t>‹#›</a:t>
            </a:fld>
            <a:endParaRPr lang="en-US"/>
          </a:p>
        </p:txBody>
      </p:sp>
    </p:spTree>
    <p:extLst>
      <p:ext uri="{BB962C8B-B14F-4D97-AF65-F5344CB8AC3E}">
        <p14:creationId xmlns:p14="http://schemas.microsoft.com/office/powerpoint/2010/main" val="8180460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2" descr="sunrise-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371600"/>
            <a:ext cx="62484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Rectangle 3"/>
          <p:cNvSpPr>
            <a:spLocks noGrp="1" noChangeArrowheads="1"/>
          </p:cNvSpPr>
          <p:nvPr>
            <p:ph type="ctrTitle"/>
          </p:nvPr>
        </p:nvSpPr>
        <p:spPr>
          <a:xfrm>
            <a:off x="1600200" y="1752600"/>
            <a:ext cx="6019800" cy="9144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b"/>
          <a:lstStyle>
            <a:lvl1pPr>
              <a:lnSpc>
                <a:spcPct val="95000"/>
              </a:lnSpc>
              <a:defRPr sz="5400" b="1"/>
            </a:lvl1pPr>
          </a:lstStyle>
          <a:p>
            <a:pPr lvl="0"/>
            <a:r>
              <a:rPr lang="en-US" noProof="0" smtClean="0"/>
              <a:t>Click to add title</a:t>
            </a:r>
          </a:p>
        </p:txBody>
      </p:sp>
      <p:sp>
        <p:nvSpPr>
          <p:cNvPr id="86020" name="Rectangle 4"/>
          <p:cNvSpPr>
            <a:spLocks noGrp="1" noChangeArrowheads="1"/>
          </p:cNvSpPr>
          <p:nvPr>
            <p:ph type="subTitle" idx="1"/>
          </p:nvPr>
        </p:nvSpPr>
        <p:spPr>
          <a:xfrm>
            <a:off x="1682750" y="3536950"/>
            <a:ext cx="5861050" cy="1257300"/>
          </a:xfrm>
        </p:spPr>
        <p:txBody>
          <a:bodyPr/>
          <a:lstStyle>
            <a:lvl1pPr marL="0" indent="0" algn="ctr">
              <a:buFontTx/>
              <a:buNone/>
              <a:defRPr sz="2800"/>
            </a:lvl1pPr>
          </a:lstStyle>
          <a:p>
            <a:pPr lvl="0"/>
            <a:r>
              <a:rPr lang="en-US" noProof="0" smtClean="0"/>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smtClean="0"/>
            </a:lvl1pPr>
          </a:lstStyle>
          <a:p>
            <a:pPr>
              <a:defRPr/>
            </a:pPr>
            <a:fld id="{B2D90665-38E9-4BD1-9D84-50144ADB077C}" type="slidenum">
              <a:rPr lang="en-US"/>
              <a:pPr>
                <a:defRPr/>
              </a:pPr>
              <a:t>‹#›</a:t>
            </a:fld>
            <a:endParaRPr lang="en-US"/>
          </a:p>
        </p:txBody>
      </p:sp>
    </p:spTree>
    <p:extLst>
      <p:ext uri="{BB962C8B-B14F-4D97-AF65-F5344CB8AC3E}">
        <p14:creationId xmlns:p14="http://schemas.microsoft.com/office/powerpoint/2010/main" val="4016164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4CE371-7F28-4F95-BACA-5929DF5CD26C}" type="slidenum">
              <a:rPr lang="en-US"/>
              <a:pPr>
                <a:defRPr/>
              </a:pPr>
              <a:t>‹#›</a:t>
            </a:fld>
            <a:endParaRPr lang="en-US"/>
          </a:p>
        </p:txBody>
      </p:sp>
    </p:spTree>
    <p:extLst>
      <p:ext uri="{BB962C8B-B14F-4D97-AF65-F5344CB8AC3E}">
        <p14:creationId xmlns:p14="http://schemas.microsoft.com/office/powerpoint/2010/main" val="2044666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0F3720-52BF-4AA7-A5BA-B8502C959969}" type="slidenum">
              <a:rPr lang="en-US"/>
              <a:pPr>
                <a:defRPr/>
              </a:pPr>
              <a:t>‹#›</a:t>
            </a:fld>
            <a:endParaRPr lang="en-US"/>
          </a:p>
        </p:txBody>
      </p:sp>
    </p:spTree>
    <p:extLst>
      <p:ext uri="{BB962C8B-B14F-4D97-AF65-F5344CB8AC3E}">
        <p14:creationId xmlns:p14="http://schemas.microsoft.com/office/powerpoint/2010/main" val="2896462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A7F03B3-A5C9-40D2-AFFE-1C5D40F0F7D0}" type="slidenum">
              <a:rPr lang="en-US"/>
              <a:pPr>
                <a:defRPr/>
              </a:pPr>
              <a:t>‹#›</a:t>
            </a:fld>
            <a:endParaRPr lang="en-US"/>
          </a:p>
        </p:txBody>
      </p:sp>
    </p:spTree>
    <p:extLst>
      <p:ext uri="{BB962C8B-B14F-4D97-AF65-F5344CB8AC3E}">
        <p14:creationId xmlns:p14="http://schemas.microsoft.com/office/powerpoint/2010/main" val="6892510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6C1B09-003F-454A-A3A6-4DAF21E236B4}" type="slidenum">
              <a:rPr lang="en-US"/>
              <a:pPr>
                <a:defRPr/>
              </a:pPr>
              <a:t>‹#›</a:t>
            </a:fld>
            <a:endParaRPr lang="en-US"/>
          </a:p>
        </p:txBody>
      </p:sp>
    </p:spTree>
    <p:extLst>
      <p:ext uri="{BB962C8B-B14F-4D97-AF65-F5344CB8AC3E}">
        <p14:creationId xmlns:p14="http://schemas.microsoft.com/office/powerpoint/2010/main" val="3674547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7A21A7-E6D9-4F9A-B17A-4C2C4DF259BE}" type="slidenum">
              <a:rPr lang="en-US"/>
              <a:pPr>
                <a:defRPr/>
              </a:pPr>
              <a:t>‹#›</a:t>
            </a:fld>
            <a:endParaRPr lang="en-US"/>
          </a:p>
        </p:txBody>
      </p:sp>
    </p:spTree>
    <p:extLst>
      <p:ext uri="{BB962C8B-B14F-4D97-AF65-F5344CB8AC3E}">
        <p14:creationId xmlns:p14="http://schemas.microsoft.com/office/powerpoint/2010/main" val="4210083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CDF38D-782E-46CD-8158-01F8ACC3F031}" type="slidenum">
              <a:rPr lang="en-US"/>
              <a:pPr>
                <a:defRPr/>
              </a:pPr>
              <a:t>‹#›</a:t>
            </a:fld>
            <a:endParaRPr lang="en-US"/>
          </a:p>
        </p:txBody>
      </p:sp>
    </p:spTree>
    <p:extLst>
      <p:ext uri="{BB962C8B-B14F-4D97-AF65-F5344CB8AC3E}">
        <p14:creationId xmlns:p14="http://schemas.microsoft.com/office/powerpoint/2010/main" val="13818211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4591F64-E48D-475F-B549-4C85303E8CB8}" type="slidenum">
              <a:rPr lang="en-US"/>
              <a:pPr>
                <a:defRPr/>
              </a:pPr>
              <a:t>‹#›</a:t>
            </a:fld>
            <a:endParaRPr lang="en-US"/>
          </a:p>
        </p:txBody>
      </p:sp>
    </p:spTree>
    <p:extLst>
      <p:ext uri="{BB962C8B-B14F-4D97-AF65-F5344CB8AC3E}">
        <p14:creationId xmlns:p14="http://schemas.microsoft.com/office/powerpoint/2010/main" val="21831842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AF0C44-542D-4FAC-AA71-9C8214FF8775}" type="slidenum">
              <a:rPr lang="en-US"/>
              <a:pPr>
                <a:defRPr/>
              </a:pPr>
              <a:t>‹#›</a:t>
            </a:fld>
            <a:endParaRPr lang="en-US"/>
          </a:p>
        </p:txBody>
      </p:sp>
    </p:spTree>
    <p:extLst>
      <p:ext uri="{BB962C8B-B14F-4D97-AF65-F5344CB8AC3E}">
        <p14:creationId xmlns:p14="http://schemas.microsoft.com/office/powerpoint/2010/main" val="3986248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DC9CF5F-8B0E-46FD-A764-F842A187C3BD}" type="slidenum">
              <a:rPr lang="en-US"/>
              <a:pPr>
                <a:defRPr/>
              </a:pPr>
              <a:t>‹#›</a:t>
            </a:fld>
            <a:endParaRPr lang="en-US"/>
          </a:p>
        </p:txBody>
      </p:sp>
    </p:spTree>
    <p:extLst>
      <p:ext uri="{BB962C8B-B14F-4D97-AF65-F5344CB8AC3E}">
        <p14:creationId xmlns:p14="http://schemas.microsoft.com/office/powerpoint/2010/main" val="3444583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F52879-EF54-4050-BBD7-7BEFDE88EBCA}" type="slidenum">
              <a:rPr lang="en-US"/>
              <a:pPr>
                <a:defRPr/>
              </a:pPr>
              <a:t>‹#›</a:t>
            </a:fld>
            <a:endParaRPr lang="en-US"/>
          </a:p>
        </p:txBody>
      </p:sp>
    </p:spTree>
    <p:extLst>
      <p:ext uri="{BB962C8B-B14F-4D97-AF65-F5344CB8AC3E}">
        <p14:creationId xmlns:p14="http://schemas.microsoft.com/office/powerpoint/2010/main" val="25403100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0988"/>
            <a:ext cx="1943100" cy="54340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80988"/>
            <a:ext cx="5676900" cy="54340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FCFF1B-121C-4D37-B45F-7AAF6E6D49A3}" type="slidenum">
              <a:rPr lang="en-US"/>
              <a:pPr>
                <a:defRPr/>
              </a:pPr>
              <a:t>‹#›</a:t>
            </a:fld>
            <a:endParaRPr lang="en-US"/>
          </a:p>
        </p:txBody>
      </p:sp>
    </p:spTree>
    <p:extLst>
      <p:ext uri="{BB962C8B-B14F-4D97-AF65-F5344CB8AC3E}">
        <p14:creationId xmlns:p14="http://schemas.microsoft.com/office/powerpoint/2010/main" val="26258911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8F3E7618-1396-42D8-9E20-106AD00BC803}" type="slidenum">
              <a:rPr lang="en-US"/>
              <a:pPr>
                <a:defRPr/>
              </a:pPr>
              <a:t>‹#›</a:t>
            </a:fld>
            <a:endParaRPr lang="en-US"/>
          </a:p>
        </p:txBody>
      </p:sp>
    </p:spTree>
    <p:extLst>
      <p:ext uri="{BB962C8B-B14F-4D97-AF65-F5344CB8AC3E}">
        <p14:creationId xmlns:p14="http://schemas.microsoft.com/office/powerpoint/2010/main" val="39492188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D88FEF0C-C03A-467E-B370-1F198CEB1FC7}" type="slidenum">
              <a:rPr lang="en-US"/>
              <a:pPr>
                <a:defRPr/>
              </a:pPr>
              <a:t>‹#›</a:t>
            </a:fld>
            <a:endParaRPr lang="en-US"/>
          </a:p>
        </p:txBody>
      </p:sp>
    </p:spTree>
    <p:extLst>
      <p:ext uri="{BB962C8B-B14F-4D97-AF65-F5344CB8AC3E}">
        <p14:creationId xmlns:p14="http://schemas.microsoft.com/office/powerpoint/2010/main" val="1302202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26B88303-1539-4F3F-9B33-327B8FFC819C}" type="slidenum">
              <a:rPr lang="en-US"/>
              <a:pPr>
                <a:defRPr/>
              </a:pPr>
              <a:t>‹#›</a:t>
            </a:fld>
            <a:endParaRPr lang="en-US"/>
          </a:p>
        </p:txBody>
      </p:sp>
    </p:spTree>
    <p:extLst>
      <p:ext uri="{BB962C8B-B14F-4D97-AF65-F5344CB8AC3E}">
        <p14:creationId xmlns:p14="http://schemas.microsoft.com/office/powerpoint/2010/main" val="24927063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8556639D-DC41-499B-8669-3E194E76118A}" type="slidenum">
              <a:rPr lang="en-US"/>
              <a:pPr>
                <a:defRPr/>
              </a:pPr>
              <a:t>‹#›</a:t>
            </a:fld>
            <a:endParaRPr lang="en-US"/>
          </a:p>
        </p:txBody>
      </p:sp>
    </p:spTree>
    <p:extLst>
      <p:ext uri="{BB962C8B-B14F-4D97-AF65-F5344CB8AC3E}">
        <p14:creationId xmlns:p14="http://schemas.microsoft.com/office/powerpoint/2010/main" val="3678865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92B79576-8392-4122-A3B1-8EA6FD6582BA}" type="slidenum">
              <a:rPr lang="en-US"/>
              <a:pPr>
                <a:defRPr/>
              </a:pPr>
              <a:t>‹#›</a:t>
            </a:fld>
            <a:endParaRPr lang="en-US"/>
          </a:p>
        </p:txBody>
      </p:sp>
    </p:spTree>
    <p:extLst>
      <p:ext uri="{BB962C8B-B14F-4D97-AF65-F5344CB8AC3E}">
        <p14:creationId xmlns:p14="http://schemas.microsoft.com/office/powerpoint/2010/main" val="5670642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62503B1C-4039-42A8-9D82-AC0151B24EE0}" type="slidenum">
              <a:rPr lang="en-US"/>
              <a:pPr>
                <a:defRPr/>
              </a:pPr>
              <a:t>‹#›</a:t>
            </a:fld>
            <a:endParaRPr lang="en-US"/>
          </a:p>
        </p:txBody>
      </p:sp>
    </p:spTree>
    <p:extLst>
      <p:ext uri="{BB962C8B-B14F-4D97-AF65-F5344CB8AC3E}">
        <p14:creationId xmlns:p14="http://schemas.microsoft.com/office/powerpoint/2010/main" val="25334025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defRPr/>
                </a:pPr>
                <a:endParaRPr lang="en-US" smtClean="0"/>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99"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cs typeface="Arial" charset="0"/>
                </a:endParaRPr>
              </a:p>
            </p:txBody>
          </p:sp>
          <p:sp>
            <p:nvSpPr>
              <p:cNvPr id="27800"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1" hangingPunct="1">
                  <a:defRPr/>
                </a:pPr>
                <a:endParaRPr lang="en-US">
                  <a:cs typeface="Arial" charset="0"/>
                </a:endParaRPr>
              </a:p>
            </p:txBody>
          </p:sp>
        </p:grpSp>
      </p:grpSp>
      <p:sp>
        <p:nvSpPr>
          <p:cNvPr id="27801"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802"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charset="0"/>
                <a:cs typeface="Arial" charset="0"/>
              </a:defRPr>
            </a:lvl1pPr>
          </a:lstStyle>
          <a:p>
            <a:pPr>
              <a:defRPr/>
            </a:pPr>
            <a:endParaRPr lang="en-US"/>
          </a:p>
        </p:txBody>
      </p:sp>
      <p:sp>
        <p:nvSpPr>
          <p:cNvPr id="27803"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charset="0"/>
                <a:cs typeface="Arial" charset="0"/>
              </a:defRPr>
            </a:lvl1pPr>
          </a:lstStyle>
          <a:p>
            <a:pPr>
              <a:defRPr/>
            </a:pPr>
            <a:endParaRPr lang="en-US"/>
          </a:p>
        </p:txBody>
      </p:sp>
      <p:sp>
        <p:nvSpPr>
          <p:cNvPr id="27804"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smtClean="0">
                <a:latin typeface="Arial" panose="020B0604020202020204" pitchFamily="34" charset="0"/>
              </a:defRPr>
            </a:lvl1pPr>
          </a:lstStyle>
          <a:p>
            <a:pPr>
              <a:defRPr/>
            </a:pPr>
            <a:fld id="{3DBEA696-D68F-490F-A249-D0CC4B3382D1}" type="slidenum">
              <a:rPr lang="en-US"/>
              <a:pPr>
                <a:defRPr/>
              </a:pPr>
              <a:t>‹#›</a:t>
            </a:fld>
            <a:endParaRPr lang="en-US"/>
          </a:p>
        </p:txBody>
      </p:sp>
      <p:sp>
        <p:nvSpPr>
          <p:cNvPr id="27805"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5"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801"/>
                                        </p:tgtEl>
                                        <p:attrNameLst>
                                          <p:attrName>style.visibility</p:attrName>
                                        </p:attrNameLst>
                                      </p:cBhvr>
                                      <p:to>
                                        <p:strVal val="visible"/>
                                      </p:to>
                                    </p:set>
                                    <p:animEffect transition="in" filter="fade">
                                      <p:cBhvr>
                                        <p:cTn id="7" dur="2000"/>
                                        <p:tgtEl>
                                          <p:spTgt spid="278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805">
                                            <p:txEl>
                                              <p:pRg st="0" end="0"/>
                                            </p:txEl>
                                          </p:spTgt>
                                        </p:tgtEl>
                                        <p:attrNameLst>
                                          <p:attrName>style.visibility</p:attrName>
                                        </p:attrNameLst>
                                      </p:cBhvr>
                                      <p:to>
                                        <p:strVal val="visible"/>
                                      </p:to>
                                    </p:set>
                                    <p:animEffect transition="in" filter="fade">
                                      <p:cBhvr>
                                        <p:cTn id="12" dur="2000"/>
                                        <p:tgtEl>
                                          <p:spTgt spid="2780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7805">
                                            <p:txEl>
                                              <p:pRg st="1" end="1"/>
                                            </p:txEl>
                                          </p:spTgt>
                                        </p:tgtEl>
                                        <p:attrNameLst>
                                          <p:attrName>style.visibility</p:attrName>
                                        </p:attrNameLst>
                                      </p:cBhvr>
                                      <p:to>
                                        <p:strVal val="visible"/>
                                      </p:to>
                                    </p:set>
                                    <p:animEffect transition="in" filter="fade">
                                      <p:cBhvr>
                                        <p:cTn id="15" dur="2000"/>
                                        <p:tgtEl>
                                          <p:spTgt spid="2780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805">
                                            <p:txEl>
                                              <p:pRg st="2" end="2"/>
                                            </p:txEl>
                                          </p:spTgt>
                                        </p:tgtEl>
                                        <p:attrNameLst>
                                          <p:attrName>style.visibility</p:attrName>
                                        </p:attrNameLst>
                                      </p:cBhvr>
                                      <p:to>
                                        <p:strVal val="visible"/>
                                      </p:to>
                                    </p:set>
                                    <p:animEffect transition="in" filter="fade">
                                      <p:cBhvr>
                                        <p:cTn id="18" dur="2000"/>
                                        <p:tgtEl>
                                          <p:spTgt spid="2780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7805">
                                            <p:txEl>
                                              <p:pRg st="3" end="3"/>
                                            </p:txEl>
                                          </p:spTgt>
                                        </p:tgtEl>
                                        <p:attrNameLst>
                                          <p:attrName>style.visibility</p:attrName>
                                        </p:attrNameLst>
                                      </p:cBhvr>
                                      <p:to>
                                        <p:strVal val="visible"/>
                                      </p:to>
                                    </p:set>
                                    <p:animEffect transition="in" filter="fade">
                                      <p:cBhvr>
                                        <p:cTn id="21" dur="2000"/>
                                        <p:tgtEl>
                                          <p:spTgt spid="2780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805">
                                            <p:txEl>
                                              <p:pRg st="4" end="4"/>
                                            </p:txEl>
                                          </p:spTgt>
                                        </p:tgtEl>
                                        <p:attrNameLst>
                                          <p:attrName>style.visibility</p:attrName>
                                        </p:attrNameLst>
                                      </p:cBhvr>
                                      <p:to>
                                        <p:strVal val="visible"/>
                                      </p:to>
                                    </p:set>
                                    <p:animEffect transition="in" filter="fade">
                                      <p:cBhvr>
                                        <p:cTn id="24" dur="2000"/>
                                        <p:tgtEl>
                                          <p:spTgt spid="2780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01" grpId="0"/>
      <p:bldP spid="27805" grpId="0" build="p">
        <p:tmplLst>
          <p:tmpl lvl="1">
            <p:tnLst>
              <p:par>
                <p:cTn presetID="10" presetClass="entr" presetSubtype="0" fill="hold" nodeType="click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27805"/>
                        </p:tgtEl>
                        <p:attrNameLst>
                          <p:attrName>style.visibility</p:attrName>
                        </p:attrNameLst>
                      </p:cBhvr>
                      <p:to>
                        <p:strVal val="visible"/>
                      </p:to>
                    </p:set>
                    <p:animEffect transition="in" filter="fade">
                      <p:cBhvr>
                        <p:cTn dur="2000"/>
                        <p:tgtEl>
                          <p:spTgt spid="27805"/>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03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4403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4403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AC196657-129D-4AC7-ABBA-12FD7D748E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4"/>
                                        </p:tgtEl>
                                        <p:attrNameLst>
                                          <p:attrName>style.visibility</p:attrName>
                                        </p:attrNameLst>
                                      </p:cBhvr>
                                      <p:to>
                                        <p:strVal val="visible"/>
                                      </p:to>
                                    </p:set>
                                    <p:animEffect transition="in" filter="fade">
                                      <p:cBhvr>
                                        <p:cTn id="7" dur="2000"/>
                                        <p:tgtEl>
                                          <p:spTgt spid="440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035">
                                            <p:txEl>
                                              <p:pRg st="0" end="0"/>
                                            </p:txEl>
                                          </p:spTgt>
                                        </p:tgtEl>
                                        <p:attrNameLst>
                                          <p:attrName>style.visibility</p:attrName>
                                        </p:attrNameLst>
                                      </p:cBhvr>
                                      <p:to>
                                        <p:strVal val="visible"/>
                                      </p:to>
                                    </p:set>
                                    <p:animEffect transition="in" filter="fade">
                                      <p:cBhvr>
                                        <p:cTn id="12" dur="2000"/>
                                        <p:tgtEl>
                                          <p:spTgt spid="4403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animEffect transition="in" filter="fade">
                                      <p:cBhvr>
                                        <p:cTn id="15" dur="2000"/>
                                        <p:tgtEl>
                                          <p:spTgt spid="4403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035">
                                            <p:txEl>
                                              <p:pRg st="2" end="2"/>
                                            </p:txEl>
                                          </p:spTgt>
                                        </p:tgtEl>
                                        <p:attrNameLst>
                                          <p:attrName>style.visibility</p:attrName>
                                        </p:attrNameLst>
                                      </p:cBhvr>
                                      <p:to>
                                        <p:strVal val="visible"/>
                                      </p:to>
                                    </p:set>
                                    <p:animEffect transition="in" filter="fade">
                                      <p:cBhvr>
                                        <p:cTn id="18" dur="2000"/>
                                        <p:tgtEl>
                                          <p:spTgt spid="4403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animEffect transition="in" filter="fade">
                                      <p:cBhvr>
                                        <p:cTn id="21" dur="2000"/>
                                        <p:tgtEl>
                                          <p:spTgt spid="4403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4035">
                                            <p:txEl>
                                              <p:pRg st="4" end="4"/>
                                            </p:txEl>
                                          </p:spTgt>
                                        </p:tgtEl>
                                        <p:attrNameLst>
                                          <p:attrName>style.visibility</p:attrName>
                                        </p:attrNameLst>
                                      </p:cBhvr>
                                      <p:to>
                                        <p:strVal val="visible"/>
                                      </p:to>
                                    </p:set>
                                    <p:animEffect transition="in" filter="fade">
                                      <p:cBhvr>
                                        <p:cTn id="24" dur="2000"/>
                                        <p:tgtEl>
                                          <p:spTgt spid="440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p:bldP spid="44035" grpId="0" build="p">
        <p:tmplLst>
          <p:tmpl lvl="1">
            <p:tnLst>
              <p:par>
                <p:cTn presetID="10" presetClass="entr" presetSubtype="0" fill="hold" nodeType="click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4035"/>
                        </p:tgtEl>
                        <p:attrNameLst>
                          <p:attrName>style.visibility</p:attrName>
                        </p:attrNameLst>
                      </p:cBhvr>
                      <p:to>
                        <p:strVal val="visible"/>
                      </p:to>
                    </p:set>
                    <p:animEffect transition="in" filter="fade">
                      <p:cBhvr>
                        <p:cTn dur="2000"/>
                        <p:tgtEl>
                          <p:spTgt spid="44035"/>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bwMode="auto">
          <a:xfrm>
            <a:off x="685800" y="280988"/>
            <a:ext cx="7772400"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4995" name="Rectangle 3"/>
          <p:cNvSpPr>
            <a:spLocks noGrp="1" noChangeArrowheads="1"/>
          </p:cNvSpPr>
          <p:nvPr>
            <p:ph type="body" idx="1"/>
          </p:nvPr>
        </p:nvSpPr>
        <p:spPr bwMode="auto">
          <a:xfrm>
            <a:off x="685800" y="16764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4996"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400">
                <a:solidFill>
                  <a:srgbClr val="ADB9C0"/>
                </a:solidFill>
                <a:latin typeface="+mn-lt"/>
                <a:cs typeface="Arial" charset="0"/>
              </a:defRPr>
            </a:lvl1pPr>
          </a:lstStyle>
          <a:p>
            <a:pPr>
              <a:defRPr/>
            </a:pPr>
            <a:endParaRPr lang="en-US"/>
          </a:p>
        </p:txBody>
      </p:sp>
      <p:sp>
        <p:nvSpPr>
          <p:cNvPr id="84997"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eaLnBrk="1" hangingPunct="1">
              <a:defRPr sz="1400">
                <a:solidFill>
                  <a:srgbClr val="ADB9C0"/>
                </a:solidFill>
                <a:latin typeface="+mn-lt"/>
                <a:cs typeface="Arial" charset="0"/>
              </a:defRPr>
            </a:lvl1pPr>
          </a:lstStyle>
          <a:p>
            <a:pPr>
              <a:defRPr/>
            </a:pPr>
            <a:endParaRPr lang="en-US"/>
          </a:p>
        </p:txBody>
      </p:sp>
      <p:sp>
        <p:nvSpPr>
          <p:cNvPr id="84998"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ADB9C0"/>
                </a:solidFill>
                <a:latin typeface="Arial" panose="020B0604020202020204" pitchFamily="34" charset="0"/>
              </a:defRPr>
            </a:lvl1pPr>
          </a:lstStyle>
          <a:p>
            <a:pPr>
              <a:defRPr/>
            </a:pPr>
            <a:fld id="{BC3BE4CC-919E-4ED8-97D4-8000E9419622}" type="slidenum">
              <a:rPr lang="en-US"/>
              <a:pPr>
                <a:defRPr/>
              </a:pPr>
              <a:t>‹#›</a:t>
            </a:fld>
            <a:endParaRPr lang="en-US"/>
          </a:p>
        </p:txBody>
      </p:sp>
      <p:sp>
        <p:nvSpPr>
          <p:cNvPr id="3079"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a:extLst>
            <a:ext uri="{909E8E84-426E-40DD-AFC4-6F175D3DCCD1}">
              <a14:hiddenFill xmlns:a14="http://schemas.microsoft.com/office/drawing/2010/main">
                <a:blipFill dpi="0" rotWithShape="0">
                  <a:blip r:embed="rId14"/>
                  <a:srcRect/>
                  <a:stretch>
                    <a:fillRect/>
                  </a:stretch>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algn="ctr" eaLnBrk="1" hangingPunct="1">
              <a:defRPr/>
            </a:pPr>
            <a:endParaRPr lang="en-US" sz="2400" smtClean="0">
              <a:solidFill>
                <a:srgbClr val="ADB9C0"/>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86"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4994"/>
                                        </p:tgtEl>
                                        <p:attrNameLst>
                                          <p:attrName>style.visibility</p:attrName>
                                        </p:attrNameLst>
                                      </p:cBhvr>
                                      <p:to>
                                        <p:strVal val="visible"/>
                                      </p:to>
                                    </p:set>
                                    <p:animEffect transition="in" filter="fade">
                                      <p:cBhvr>
                                        <p:cTn id="7" dur="2000"/>
                                        <p:tgtEl>
                                          <p:spTgt spid="849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animEffect transition="in" filter="fade">
                                      <p:cBhvr>
                                        <p:cTn id="12" dur="2000"/>
                                        <p:tgtEl>
                                          <p:spTgt spid="8499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Effect transition="in" filter="fade">
                                      <p:cBhvr>
                                        <p:cTn id="15" dur="2000"/>
                                        <p:tgtEl>
                                          <p:spTgt spid="8499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4995">
                                            <p:txEl>
                                              <p:pRg st="2" end="2"/>
                                            </p:txEl>
                                          </p:spTgt>
                                        </p:tgtEl>
                                        <p:attrNameLst>
                                          <p:attrName>style.visibility</p:attrName>
                                        </p:attrNameLst>
                                      </p:cBhvr>
                                      <p:to>
                                        <p:strVal val="visible"/>
                                      </p:to>
                                    </p:set>
                                    <p:animEffect transition="in" filter="fade">
                                      <p:cBhvr>
                                        <p:cTn id="18" dur="2000"/>
                                        <p:tgtEl>
                                          <p:spTgt spid="8499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4995">
                                            <p:txEl>
                                              <p:pRg st="3" end="3"/>
                                            </p:txEl>
                                          </p:spTgt>
                                        </p:tgtEl>
                                        <p:attrNameLst>
                                          <p:attrName>style.visibility</p:attrName>
                                        </p:attrNameLst>
                                      </p:cBhvr>
                                      <p:to>
                                        <p:strVal val="visible"/>
                                      </p:to>
                                    </p:set>
                                    <p:animEffect transition="in" filter="fade">
                                      <p:cBhvr>
                                        <p:cTn id="21" dur="2000"/>
                                        <p:tgtEl>
                                          <p:spTgt spid="8499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4995">
                                            <p:txEl>
                                              <p:pRg st="4" end="4"/>
                                            </p:txEl>
                                          </p:spTgt>
                                        </p:tgtEl>
                                        <p:attrNameLst>
                                          <p:attrName>style.visibility</p:attrName>
                                        </p:attrNameLst>
                                      </p:cBhvr>
                                      <p:to>
                                        <p:strVal val="visible"/>
                                      </p:to>
                                    </p:set>
                                    <p:animEffect transition="in" filter="fade">
                                      <p:cBhvr>
                                        <p:cTn id="24" dur="2000"/>
                                        <p:tgtEl>
                                          <p:spTgt spid="849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build="p">
        <p:tmplLst>
          <p:tmpl lvl="1">
            <p:tnLst>
              <p:par>
                <p:cTn presetID="10" presetClass="entr" presetSubtype="0" fill="hold" nodeType="clickEffect">
                  <p:stCondLst>
                    <p:cond delay="0"/>
                  </p:stCondLst>
                  <p:childTnLst>
                    <p:set>
                      <p:cBhvr>
                        <p:cTn dur="1" fill="hold">
                          <p:stCondLst>
                            <p:cond delay="0"/>
                          </p:stCondLst>
                        </p:cTn>
                        <p:tgtEl>
                          <p:spTgt spid="84995"/>
                        </p:tgtEl>
                        <p:attrNameLst>
                          <p:attrName>style.visibility</p:attrName>
                        </p:attrNameLst>
                      </p:cBhvr>
                      <p:to>
                        <p:strVal val="visible"/>
                      </p:to>
                    </p:set>
                    <p:animEffect transition="in" filter="fade">
                      <p:cBhvr>
                        <p:cTn dur="2000"/>
                        <p:tgtEl>
                          <p:spTgt spid="8499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84995"/>
                        </p:tgtEl>
                        <p:attrNameLst>
                          <p:attrName>style.visibility</p:attrName>
                        </p:attrNameLst>
                      </p:cBhvr>
                      <p:to>
                        <p:strVal val="visible"/>
                      </p:to>
                    </p:set>
                    <p:animEffect transition="in" filter="fade">
                      <p:cBhvr>
                        <p:cTn dur="2000"/>
                        <p:tgtEl>
                          <p:spTgt spid="8499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84995"/>
                        </p:tgtEl>
                        <p:attrNameLst>
                          <p:attrName>style.visibility</p:attrName>
                        </p:attrNameLst>
                      </p:cBhvr>
                      <p:to>
                        <p:strVal val="visible"/>
                      </p:to>
                    </p:set>
                    <p:animEffect transition="in" filter="fade">
                      <p:cBhvr>
                        <p:cTn dur="2000"/>
                        <p:tgtEl>
                          <p:spTgt spid="8499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84995"/>
                        </p:tgtEl>
                        <p:attrNameLst>
                          <p:attrName>style.visibility</p:attrName>
                        </p:attrNameLst>
                      </p:cBhvr>
                      <p:to>
                        <p:strVal val="visible"/>
                      </p:to>
                    </p:set>
                    <p:animEffect transition="in" filter="fade">
                      <p:cBhvr>
                        <p:cTn dur="2000"/>
                        <p:tgtEl>
                          <p:spTgt spid="8499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84995"/>
                        </p:tgtEl>
                        <p:attrNameLst>
                          <p:attrName>style.visibility</p:attrName>
                        </p:attrNameLst>
                      </p:cBhvr>
                      <p:to>
                        <p:strVal val="visible"/>
                      </p:to>
                    </p:set>
                    <p:animEffect transition="in" filter="fade">
                      <p:cBhvr>
                        <p:cTn dur="2000"/>
                        <p:tgtEl>
                          <p:spTgt spid="84995"/>
                        </p:tgtEl>
                      </p:cBhvr>
                    </p:animEffect>
                  </p:childTnLst>
                </p:cTn>
              </p:par>
            </p:tnLst>
          </p:tmpl>
        </p:tmplLst>
      </p:bldP>
    </p:bldLst>
  </p:timing>
  <p:txStyles>
    <p:titleStyle>
      <a:lvl1pPr algn="ctr" rtl="0" eaLnBrk="0" fontAlgn="base" hangingPunct="0">
        <a:spcBef>
          <a:spcPct val="0"/>
        </a:spcBef>
        <a:spcAft>
          <a:spcPct val="0"/>
        </a:spcAft>
        <a:defRPr sz="4400">
          <a:solidFill>
            <a:srgbClr val="ADB9C0"/>
          </a:solidFill>
          <a:latin typeface="+mj-lt"/>
          <a:ea typeface="+mj-ea"/>
          <a:cs typeface="+mj-cs"/>
        </a:defRPr>
      </a:lvl1pPr>
      <a:lvl2pPr algn="ctr" rtl="0" eaLnBrk="0" fontAlgn="base" hangingPunct="0">
        <a:spcBef>
          <a:spcPct val="0"/>
        </a:spcBef>
        <a:spcAft>
          <a:spcPct val="0"/>
        </a:spcAft>
        <a:defRPr sz="4400">
          <a:solidFill>
            <a:srgbClr val="ADB9C0"/>
          </a:solidFill>
          <a:latin typeface="Arial" charset="0"/>
        </a:defRPr>
      </a:lvl2pPr>
      <a:lvl3pPr algn="ctr" rtl="0" eaLnBrk="0" fontAlgn="base" hangingPunct="0">
        <a:spcBef>
          <a:spcPct val="0"/>
        </a:spcBef>
        <a:spcAft>
          <a:spcPct val="0"/>
        </a:spcAft>
        <a:defRPr sz="4400">
          <a:solidFill>
            <a:srgbClr val="ADB9C0"/>
          </a:solidFill>
          <a:latin typeface="Arial" charset="0"/>
        </a:defRPr>
      </a:lvl3pPr>
      <a:lvl4pPr algn="ctr" rtl="0" eaLnBrk="0" fontAlgn="base" hangingPunct="0">
        <a:spcBef>
          <a:spcPct val="0"/>
        </a:spcBef>
        <a:spcAft>
          <a:spcPct val="0"/>
        </a:spcAft>
        <a:defRPr sz="4400">
          <a:solidFill>
            <a:srgbClr val="ADB9C0"/>
          </a:solidFill>
          <a:latin typeface="Arial" charset="0"/>
        </a:defRPr>
      </a:lvl4pPr>
      <a:lvl5pPr algn="ctr" rtl="0" eaLnBrk="0" fontAlgn="base" hangingPunct="0">
        <a:spcBef>
          <a:spcPct val="0"/>
        </a:spcBef>
        <a:spcAft>
          <a:spcPct val="0"/>
        </a:spcAft>
        <a:defRPr sz="4400">
          <a:solidFill>
            <a:srgbClr val="ADB9C0"/>
          </a:solidFill>
          <a:latin typeface="Arial" charset="0"/>
        </a:defRPr>
      </a:lvl5pPr>
      <a:lvl6pPr marL="457200" algn="ctr" rtl="0" fontAlgn="base">
        <a:spcBef>
          <a:spcPct val="0"/>
        </a:spcBef>
        <a:spcAft>
          <a:spcPct val="0"/>
        </a:spcAft>
        <a:defRPr sz="4400">
          <a:solidFill>
            <a:srgbClr val="ADB9C0"/>
          </a:solidFill>
          <a:latin typeface="Arial" charset="0"/>
        </a:defRPr>
      </a:lvl6pPr>
      <a:lvl7pPr marL="914400" algn="ctr" rtl="0" fontAlgn="base">
        <a:spcBef>
          <a:spcPct val="0"/>
        </a:spcBef>
        <a:spcAft>
          <a:spcPct val="0"/>
        </a:spcAft>
        <a:defRPr sz="4400">
          <a:solidFill>
            <a:srgbClr val="ADB9C0"/>
          </a:solidFill>
          <a:latin typeface="Arial" charset="0"/>
        </a:defRPr>
      </a:lvl7pPr>
      <a:lvl8pPr marL="1371600" algn="ctr" rtl="0" fontAlgn="base">
        <a:spcBef>
          <a:spcPct val="0"/>
        </a:spcBef>
        <a:spcAft>
          <a:spcPct val="0"/>
        </a:spcAft>
        <a:defRPr sz="4400">
          <a:solidFill>
            <a:srgbClr val="ADB9C0"/>
          </a:solidFill>
          <a:latin typeface="Arial" charset="0"/>
        </a:defRPr>
      </a:lvl8pPr>
      <a:lvl9pPr marL="1828800" algn="ctr" rtl="0" fontAlgn="base">
        <a:spcBef>
          <a:spcPct val="0"/>
        </a:spcBef>
        <a:spcAft>
          <a:spcPct val="0"/>
        </a:spcAft>
        <a:defRPr sz="4400">
          <a:solidFill>
            <a:srgbClr val="ADB9C0"/>
          </a:solidFill>
          <a:latin typeface="Arial" charset="0"/>
        </a:defRPr>
      </a:lvl9pPr>
    </p:titleStyle>
    <p:bodyStyle>
      <a:lvl1pPr marL="342900" indent="-342900" algn="l" rtl="0" eaLnBrk="0" fontAlgn="base" hangingPunct="0">
        <a:spcBef>
          <a:spcPct val="20000"/>
        </a:spcBef>
        <a:spcAft>
          <a:spcPct val="0"/>
        </a:spcAft>
        <a:buChar char="•"/>
        <a:defRPr sz="3200">
          <a:solidFill>
            <a:srgbClr val="ADB9C0"/>
          </a:solidFill>
          <a:latin typeface="+mn-lt"/>
          <a:ea typeface="+mn-ea"/>
          <a:cs typeface="+mn-cs"/>
        </a:defRPr>
      </a:lvl1pPr>
      <a:lvl2pPr marL="742950" indent="-285750" algn="l" rtl="0" eaLnBrk="0" fontAlgn="base" hangingPunct="0">
        <a:spcBef>
          <a:spcPct val="20000"/>
        </a:spcBef>
        <a:spcAft>
          <a:spcPct val="0"/>
        </a:spcAft>
        <a:buChar char="–"/>
        <a:defRPr sz="2800">
          <a:solidFill>
            <a:srgbClr val="ADB9C0"/>
          </a:solidFill>
          <a:latin typeface="+mn-lt"/>
        </a:defRPr>
      </a:lvl2pPr>
      <a:lvl3pPr marL="1143000" indent="-228600" algn="l" rtl="0" eaLnBrk="0" fontAlgn="base" hangingPunct="0">
        <a:spcBef>
          <a:spcPct val="20000"/>
        </a:spcBef>
        <a:spcAft>
          <a:spcPct val="0"/>
        </a:spcAft>
        <a:buChar char="•"/>
        <a:defRPr sz="2400">
          <a:solidFill>
            <a:srgbClr val="ADB9C0"/>
          </a:solidFill>
          <a:latin typeface="+mn-lt"/>
        </a:defRPr>
      </a:lvl3pPr>
      <a:lvl4pPr marL="1600200" indent="-228600" algn="l" rtl="0" eaLnBrk="0" fontAlgn="base" hangingPunct="0">
        <a:spcBef>
          <a:spcPct val="20000"/>
        </a:spcBef>
        <a:spcAft>
          <a:spcPct val="0"/>
        </a:spcAft>
        <a:buChar char="–"/>
        <a:defRPr sz="2000">
          <a:solidFill>
            <a:srgbClr val="ADB9C0"/>
          </a:solidFill>
          <a:latin typeface="+mn-lt"/>
        </a:defRPr>
      </a:lvl4pPr>
      <a:lvl5pPr marL="2057400" indent="-228600" algn="l" rtl="0" eaLnBrk="0" fontAlgn="base" hangingPunct="0">
        <a:spcBef>
          <a:spcPct val="20000"/>
        </a:spcBef>
        <a:spcAft>
          <a:spcPct val="0"/>
        </a:spcAft>
        <a:buChar char="»"/>
        <a:defRPr sz="2000">
          <a:solidFill>
            <a:srgbClr val="ADB9C0"/>
          </a:solidFill>
          <a:latin typeface="+mn-lt"/>
        </a:defRPr>
      </a:lvl5pPr>
      <a:lvl6pPr marL="2514600" indent="-228600" algn="l" rtl="0" fontAlgn="base">
        <a:spcBef>
          <a:spcPct val="20000"/>
        </a:spcBef>
        <a:spcAft>
          <a:spcPct val="0"/>
        </a:spcAft>
        <a:buChar char="»"/>
        <a:defRPr sz="2000">
          <a:solidFill>
            <a:srgbClr val="ADB9C0"/>
          </a:solidFill>
          <a:latin typeface="+mn-lt"/>
        </a:defRPr>
      </a:lvl6pPr>
      <a:lvl7pPr marL="2971800" indent="-228600" algn="l" rtl="0" fontAlgn="base">
        <a:spcBef>
          <a:spcPct val="20000"/>
        </a:spcBef>
        <a:spcAft>
          <a:spcPct val="0"/>
        </a:spcAft>
        <a:buChar char="»"/>
        <a:defRPr sz="2000">
          <a:solidFill>
            <a:srgbClr val="ADB9C0"/>
          </a:solidFill>
          <a:latin typeface="+mn-lt"/>
        </a:defRPr>
      </a:lvl7pPr>
      <a:lvl8pPr marL="3429000" indent="-228600" algn="l" rtl="0" fontAlgn="base">
        <a:spcBef>
          <a:spcPct val="20000"/>
        </a:spcBef>
        <a:spcAft>
          <a:spcPct val="0"/>
        </a:spcAft>
        <a:buChar char="»"/>
        <a:defRPr sz="2000">
          <a:solidFill>
            <a:srgbClr val="ADB9C0"/>
          </a:solidFill>
          <a:latin typeface="+mn-lt"/>
        </a:defRPr>
      </a:lvl8pPr>
      <a:lvl9pPr marL="3886200" indent="-228600" algn="l" rtl="0" fontAlgn="base">
        <a:spcBef>
          <a:spcPct val="20000"/>
        </a:spcBef>
        <a:spcAft>
          <a:spcPct val="0"/>
        </a:spcAft>
        <a:buChar char="»"/>
        <a:defRPr sz="2000">
          <a:solidFill>
            <a:srgbClr val="ADB9C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oleObject" Target="../embeddings/oleObject6.bin"/><Relationship Id="rId18" Type="http://schemas.openxmlformats.org/officeDocument/2006/relationships/image" Target="../media/image11.png"/><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8.png"/><Relationship Id="rId17" Type="http://schemas.openxmlformats.org/officeDocument/2006/relationships/oleObject" Target="../embeddings/oleObject8.bin"/><Relationship Id="rId2" Type="http://schemas.openxmlformats.org/officeDocument/2006/relationships/slideLayout" Target="../slideLayouts/slideLayout27.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oleObject" Target="../embeddings/oleObject4.bin"/><Relationship Id="rId1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oleObject" Target="../embeddings/oleObject10.bin"/><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png"/><Relationship Id="rId5" Type="http://schemas.openxmlformats.org/officeDocument/2006/relationships/oleObject" Target="../embeddings/oleObject14.bin"/><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3400" y="2133600"/>
            <a:ext cx="7772400" cy="2590800"/>
          </a:xfrm>
        </p:spPr>
        <p:txBody>
          <a:bodyPr/>
          <a:lstStyle/>
          <a:p>
            <a:pPr eaLnBrk="1" hangingPunct="1">
              <a:spcAft>
                <a:spcPct val="50000"/>
              </a:spcAft>
            </a:pPr>
            <a:r>
              <a:rPr lang="en-US" sz="5200" smtClean="0">
                <a:solidFill>
                  <a:srgbClr val="E2C458"/>
                </a:solidFill>
              </a:rPr>
              <a:t>Zechariah’s</a:t>
            </a:r>
            <a:br>
              <a:rPr lang="en-US" sz="5200" smtClean="0">
                <a:solidFill>
                  <a:srgbClr val="E2C458"/>
                </a:solidFill>
              </a:rPr>
            </a:br>
            <a:r>
              <a:rPr lang="en-US" sz="1200" smtClean="0">
                <a:solidFill>
                  <a:srgbClr val="E2C458"/>
                </a:solidFill>
              </a:rPr>
              <a:t> </a:t>
            </a:r>
            <a:br>
              <a:rPr lang="en-US" sz="1200" smtClean="0">
                <a:solidFill>
                  <a:srgbClr val="E2C458"/>
                </a:solidFill>
              </a:rPr>
            </a:br>
            <a:r>
              <a:rPr lang="en-US" sz="5200" smtClean="0">
                <a:solidFill>
                  <a:srgbClr val="E2C458"/>
                </a:solidFill>
              </a:rPr>
              <a:t>Night Visions</a:t>
            </a:r>
            <a:br>
              <a:rPr lang="en-US" sz="5200" smtClean="0">
                <a:solidFill>
                  <a:srgbClr val="E2C458"/>
                </a:solidFill>
              </a:rPr>
            </a:br>
            <a:r>
              <a:rPr lang="en-US" sz="1200" smtClean="0">
                <a:solidFill>
                  <a:srgbClr val="E2C458"/>
                </a:solidFill>
              </a:rPr>
              <a:t/>
            </a:r>
            <a:br>
              <a:rPr lang="en-US" sz="1200" smtClean="0">
                <a:solidFill>
                  <a:srgbClr val="E2C458"/>
                </a:solidFill>
              </a:rPr>
            </a:br>
            <a:r>
              <a:rPr lang="en-US" sz="3200" smtClean="0">
                <a:solidFill>
                  <a:srgbClr val="E2C458"/>
                </a:solidFill>
              </a:rPr>
              <a:t>(Zech. 1-6)</a:t>
            </a:r>
          </a:p>
        </p:txBody>
      </p:sp>
      <p:sp>
        <p:nvSpPr>
          <p:cNvPr id="4099" name="Rectangle 3"/>
          <p:cNvSpPr>
            <a:spLocks noGrp="1" noChangeArrowheads="1"/>
          </p:cNvSpPr>
          <p:nvPr>
            <p:ph type="subTitle" idx="1"/>
          </p:nvPr>
        </p:nvSpPr>
        <p:spPr>
          <a:xfrm>
            <a:off x="2286000" y="4812505"/>
            <a:ext cx="4419600" cy="1612107"/>
          </a:xfrm>
        </p:spPr>
        <p:txBody>
          <a:bodyPr/>
          <a:lstStyle/>
          <a:p>
            <a:pPr eaLnBrk="1" hangingPunct="1"/>
            <a:r>
              <a:rPr lang="en-US" b="1" dirty="0" smtClean="0">
                <a:solidFill>
                  <a:srgbClr val="00FF00"/>
                </a:solidFill>
              </a:rPr>
              <a:t>Class 1:  </a:t>
            </a:r>
          </a:p>
          <a:p>
            <a:pPr eaLnBrk="1" hangingPunct="1"/>
            <a:r>
              <a:rPr lang="en-US" b="1" dirty="0" smtClean="0">
                <a:solidFill>
                  <a:srgbClr val="FFFF00"/>
                </a:solidFill>
              </a:rPr>
              <a:t>Background to the Ecclesial Situation</a:t>
            </a:r>
          </a:p>
        </p:txBody>
      </p:sp>
      <p:graphicFrame>
        <p:nvGraphicFramePr>
          <p:cNvPr id="7172" name="Object 4"/>
          <p:cNvGraphicFramePr>
            <a:graphicFrameLocks noChangeAspect="1"/>
          </p:cNvGraphicFramePr>
          <p:nvPr/>
        </p:nvGraphicFramePr>
        <p:xfrm>
          <a:off x="7239000" y="2438400"/>
          <a:ext cx="1501775" cy="1795463"/>
        </p:xfrm>
        <a:graphic>
          <a:graphicData uri="http://schemas.openxmlformats.org/presentationml/2006/ole">
            <mc:AlternateContent xmlns:mc="http://schemas.openxmlformats.org/markup-compatibility/2006">
              <mc:Choice xmlns:v="urn:schemas-microsoft-com:vml" Requires="v">
                <p:oleObj spid="_x0000_s7278" name="QuickTime Picture" r:id="rId3" imgW="5299444" imgH="6333863" progId="ViewerFrameClass">
                  <p:embed/>
                </p:oleObj>
              </mc:Choice>
              <mc:Fallback>
                <p:oleObj name="QuickTime Picture" r:id="rId3" imgW="5299444" imgH="6333863" progId="ViewerFrameClass">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438400"/>
                        <a:ext cx="1501775" cy="179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3" name="Object 5"/>
          <p:cNvGraphicFramePr>
            <a:graphicFrameLocks noChangeAspect="1"/>
          </p:cNvGraphicFramePr>
          <p:nvPr/>
        </p:nvGraphicFramePr>
        <p:xfrm>
          <a:off x="4648200" y="304800"/>
          <a:ext cx="1328738" cy="1828800"/>
        </p:xfrm>
        <a:graphic>
          <a:graphicData uri="http://schemas.openxmlformats.org/presentationml/2006/ole">
            <mc:AlternateContent xmlns:mc="http://schemas.openxmlformats.org/markup-compatibility/2006">
              <mc:Choice xmlns:v="urn:schemas-microsoft-com:vml" Requires="v">
                <p:oleObj spid="_x0000_s7279" name="Photo Editor Photo" r:id="rId5" imgW="4676190" imgH="6439799" progId="MSPhotoEd.3">
                  <p:embed/>
                </p:oleObj>
              </mc:Choice>
              <mc:Fallback>
                <p:oleObj name="Photo Editor Photo" r:id="rId5" imgW="4676190" imgH="6439799" progId="MSPhotoEd.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04800"/>
                        <a:ext cx="132873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4" name="Object 6"/>
          <p:cNvGraphicFramePr>
            <a:graphicFrameLocks noChangeAspect="1"/>
          </p:cNvGraphicFramePr>
          <p:nvPr/>
        </p:nvGraphicFramePr>
        <p:xfrm>
          <a:off x="2667000" y="304800"/>
          <a:ext cx="1331913" cy="1828800"/>
        </p:xfrm>
        <a:graphic>
          <a:graphicData uri="http://schemas.openxmlformats.org/presentationml/2006/ole">
            <mc:AlternateContent xmlns:mc="http://schemas.openxmlformats.org/markup-compatibility/2006">
              <mc:Choice xmlns:v="urn:schemas-microsoft-com:vml" Requires="v">
                <p:oleObj spid="_x0000_s7280" name="Photo Editor Photo" r:id="rId7" imgW="1552792" imgH="2133898" progId="MSPhotoEd.3">
                  <p:embed/>
                </p:oleObj>
              </mc:Choice>
              <mc:Fallback>
                <p:oleObj name="Photo Editor Photo" r:id="rId7" imgW="1552792" imgH="2133898" progId="MSPhotoEd.3">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304800"/>
                        <a:ext cx="1331913"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nvGraphicFramePr>
        <p:xfrm>
          <a:off x="609600" y="304800"/>
          <a:ext cx="1349375" cy="1885950"/>
        </p:xfrm>
        <a:graphic>
          <a:graphicData uri="http://schemas.openxmlformats.org/presentationml/2006/ole">
            <mc:AlternateContent xmlns:mc="http://schemas.openxmlformats.org/markup-compatibility/2006">
              <mc:Choice xmlns:v="urn:schemas-microsoft-com:vml" Requires="v">
                <p:oleObj spid="_x0000_s7281" name="Photo Editor Photo" r:id="rId9" imgW="1514686" imgH="2114845" progId="MSPhotoEd.3">
                  <p:embed/>
                </p:oleObj>
              </mc:Choice>
              <mc:Fallback>
                <p:oleObj name="Photo Editor Photo" r:id="rId9" imgW="1514686" imgH="2114845" progId="MSPhotoEd.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304800"/>
                        <a:ext cx="1349375" cy="188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6" name="Object 8"/>
          <p:cNvGraphicFramePr>
            <a:graphicFrameLocks noChangeAspect="1"/>
          </p:cNvGraphicFramePr>
          <p:nvPr/>
        </p:nvGraphicFramePr>
        <p:xfrm>
          <a:off x="6781800" y="304800"/>
          <a:ext cx="1304925" cy="1828800"/>
        </p:xfrm>
        <a:graphic>
          <a:graphicData uri="http://schemas.openxmlformats.org/presentationml/2006/ole">
            <mc:AlternateContent xmlns:mc="http://schemas.openxmlformats.org/markup-compatibility/2006">
              <mc:Choice xmlns:v="urn:schemas-microsoft-com:vml" Requires="v">
                <p:oleObj spid="_x0000_s7282" name="Photo Editor Photo" r:id="rId11" imgW="4563112" imgH="6392167" progId="MSPhotoEd.3">
                  <p:embed/>
                </p:oleObj>
              </mc:Choice>
              <mc:Fallback>
                <p:oleObj name="Photo Editor Photo" r:id="rId11" imgW="4563112" imgH="6392167" progId="MSPhotoEd.3">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81800" y="304800"/>
                        <a:ext cx="13049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7" name="Object 9"/>
          <p:cNvGraphicFramePr>
            <a:graphicFrameLocks noChangeAspect="1"/>
          </p:cNvGraphicFramePr>
          <p:nvPr/>
        </p:nvGraphicFramePr>
        <p:xfrm>
          <a:off x="914400" y="4495800"/>
          <a:ext cx="1460500" cy="2032000"/>
        </p:xfrm>
        <a:graphic>
          <a:graphicData uri="http://schemas.openxmlformats.org/presentationml/2006/ole">
            <mc:AlternateContent xmlns:mc="http://schemas.openxmlformats.org/markup-compatibility/2006">
              <mc:Choice xmlns:v="urn:schemas-microsoft-com:vml" Requires="v">
                <p:oleObj spid="_x0000_s7283" name="QuickTime Picture" r:id="rId13" imgW="5006623" imgH="6963747" progId="ViewerFrameClass">
                  <p:embed/>
                </p:oleObj>
              </mc:Choice>
              <mc:Fallback>
                <p:oleObj name="QuickTime Picture" r:id="rId13" imgW="5006623" imgH="6963747" progId="ViewerFrameClass">
                  <p:embed/>
                  <p:pic>
                    <p:nvPicPr>
                      <p:cNvPr id="0" name="Object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14400" y="4495800"/>
                        <a:ext cx="14605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8" name="Object 11"/>
          <p:cNvGraphicFramePr>
            <a:graphicFrameLocks noChangeAspect="1"/>
          </p:cNvGraphicFramePr>
          <p:nvPr/>
        </p:nvGraphicFramePr>
        <p:xfrm>
          <a:off x="6781800" y="4495800"/>
          <a:ext cx="1544638" cy="1928813"/>
        </p:xfrm>
        <a:graphic>
          <a:graphicData uri="http://schemas.openxmlformats.org/presentationml/2006/ole">
            <mc:AlternateContent xmlns:mc="http://schemas.openxmlformats.org/markup-compatibility/2006">
              <mc:Choice xmlns:v="urn:schemas-microsoft-com:vml" Requires="v">
                <p:oleObj spid="_x0000_s7284" name="Photo Editor Photo" r:id="rId15" imgW="5038095" imgH="6295238" progId="MSPhotoEd.3">
                  <p:embed/>
                </p:oleObj>
              </mc:Choice>
              <mc:Fallback>
                <p:oleObj name="Photo Editor Photo" r:id="rId15" imgW="5038095" imgH="6295238" progId="MSPhotoEd.3">
                  <p:embed/>
                  <p:pic>
                    <p:nvPicPr>
                      <p:cNvPr id="0"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781800" y="4495800"/>
                        <a:ext cx="1544638" cy="1928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9" name="Object 12"/>
          <p:cNvGraphicFramePr>
            <a:graphicFrameLocks noChangeAspect="1"/>
          </p:cNvGraphicFramePr>
          <p:nvPr/>
        </p:nvGraphicFramePr>
        <p:xfrm>
          <a:off x="381000" y="2438400"/>
          <a:ext cx="1497013" cy="1905000"/>
        </p:xfrm>
        <a:graphic>
          <a:graphicData uri="http://schemas.openxmlformats.org/presentationml/2006/ole">
            <mc:AlternateContent xmlns:mc="http://schemas.openxmlformats.org/markup-compatibility/2006">
              <mc:Choice xmlns:v="urn:schemas-microsoft-com:vml" Requires="v">
                <p:oleObj spid="_x0000_s7285" name="Bitmap Image" r:id="rId17" imgW="5668166" imgH="7209524" progId="Paint.Picture">
                  <p:embed/>
                </p:oleObj>
              </mc:Choice>
              <mc:Fallback>
                <p:oleObj name="Bitmap Image" r:id="rId17" imgW="5668166" imgH="7209524" progId="Paint.Picture">
                  <p:embed/>
                  <p:pic>
                    <p:nvPicPr>
                      <p:cNvPr id="0"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2438400"/>
                        <a:ext cx="1497013"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19100" y="533400"/>
            <a:ext cx="8229600" cy="914400"/>
          </a:xfrm>
        </p:spPr>
        <p:txBody>
          <a:bodyPr>
            <a:noAutofit/>
          </a:bodyPr>
          <a:lstStyle/>
          <a:p>
            <a:r>
              <a:rPr lang="en-US" sz="4800" b="1" dirty="0" smtClean="0">
                <a:solidFill>
                  <a:srgbClr val="663300"/>
                </a:solidFill>
                <a:effectLst/>
              </a:rPr>
              <a:t>Ezra 3:10-12</a:t>
            </a:r>
            <a:endParaRPr lang="en-US" sz="4800" b="1" dirty="0" smtClean="0">
              <a:solidFill>
                <a:srgbClr val="663300"/>
              </a:solidFill>
              <a:effectLst/>
              <a:latin typeface="Comic Sans MS" pitchFamily="66" charset="0"/>
            </a:endParaRPr>
          </a:p>
        </p:txBody>
      </p:sp>
      <p:sp>
        <p:nvSpPr>
          <p:cNvPr id="4099" name="Rectangle 3"/>
          <p:cNvSpPr>
            <a:spLocks noGrp="1" noChangeArrowheads="1"/>
          </p:cNvSpPr>
          <p:nvPr>
            <p:ph type="body" idx="1"/>
          </p:nvPr>
        </p:nvSpPr>
        <p:spPr>
          <a:xfrm>
            <a:off x="1066800" y="1295400"/>
            <a:ext cx="7086600" cy="4762711"/>
          </a:xfrm>
        </p:spPr>
        <p:txBody>
          <a:bodyPr>
            <a:noAutofit/>
          </a:bodyPr>
          <a:lstStyle/>
          <a:p>
            <a:pPr marL="0" indent="288925">
              <a:spcBef>
                <a:spcPts val="0"/>
              </a:spcBef>
              <a:buFontTx/>
              <a:buNone/>
            </a:pPr>
            <a:r>
              <a:rPr lang="en-US" sz="2800" dirty="0" smtClean="0">
                <a:solidFill>
                  <a:srgbClr val="000000"/>
                </a:solidFill>
                <a:effectLst/>
              </a:rPr>
              <a:t>12 </a:t>
            </a:r>
            <a:r>
              <a:rPr lang="en-US" sz="2800" dirty="0">
                <a:solidFill>
                  <a:srgbClr val="000000"/>
                </a:solidFill>
                <a:effectLst/>
              </a:rPr>
              <a:t>But many of the priests and Levites and heads of the fathers' houses, old men who had seen the first temple, </a:t>
            </a:r>
            <a:r>
              <a:rPr lang="en-US" sz="2800" b="1" dirty="0">
                <a:solidFill>
                  <a:srgbClr val="0000CC"/>
                </a:solidFill>
                <a:effectLst/>
              </a:rPr>
              <a:t>wept</a:t>
            </a:r>
            <a:r>
              <a:rPr lang="en-US" sz="2800" dirty="0">
                <a:solidFill>
                  <a:srgbClr val="0000CC"/>
                </a:solidFill>
                <a:effectLst/>
              </a:rPr>
              <a:t> </a:t>
            </a:r>
            <a:r>
              <a:rPr lang="en-US" sz="2800" dirty="0">
                <a:solidFill>
                  <a:srgbClr val="000000"/>
                </a:solidFill>
                <a:effectLst/>
              </a:rPr>
              <a:t>with a loud voice when the foundation of this temple was laid before their eyes. Yet many </a:t>
            </a:r>
            <a:r>
              <a:rPr lang="en-US" sz="2800" b="1" dirty="0">
                <a:solidFill>
                  <a:srgbClr val="0000CC"/>
                </a:solidFill>
                <a:effectLst/>
              </a:rPr>
              <a:t>shouted aloud for joy</a:t>
            </a:r>
            <a:r>
              <a:rPr lang="en-US" sz="2800" dirty="0">
                <a:solidFill>
                  <a:srgbClr val="000000"/>
                </a:solidFill>
                <a:effectLst/>
              </a:rPr>
              <a:t>, 13 so that the people could not discern the noise of the shout of joy from the noise of the weeping of the people, for the people shouted with a loud shout, and the sound was heard afar off. </a:t>
            </a:r>
          </a:p>
          <a:p>
            <a:pPr marL="0" indent="288925">
              <a:spcBef>
                <a:spcPts val="0"/>
              </a:spcBef>
              <a:buFontTx/>
              <a:buNone/>
            </a:pPr>
            <a:endParaRPr lang="en-US" sz="2200" dirty="0">
              <a:solidFill>
                <a:srgbClr val="000000"/>
              </a:solidFill>
              <a:effectLst/>
            </a:endParaRPr>
          </a:p>
        </p:txBody>
      </p:sp>
    </p:spTree>
    <p:extLst>
      <p:ext uri="{BB962C8B-B14F-4D97-AF65-F5344CB8AC3E}">
        <p14:creationId xmlns:p14="http://schemas.microsoft.com/office/powerpoint/2010/main" val="314994679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3"/>
          <p:cNvSpPr txBox="1">
            <a:spLocks noRot="1" noChangeArrowheads="1"/>
          </p:cNvSpPr>
          <p:nvPr/>
        </p:nvSpPr>
        <p:spPr bwMode="auto">
          <a:xfrm>
            <a:off x="3200400" y="3290888"/>
            <a:ext cx="3616325"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a:lstStyle>
          <a:p>
            <a:pPr marL="0" indent="0" algn="ctr" eaLnBrk="1" hangingPunct="1">
              <a:lnSpc>
                <a:spcPct val="90000"/>
              </a:lnSpc>
              <a:buFont typeface="Arial" charset="0"/>
              <a:buNone/>
              <a:defRPr/>
            </a:pPr>
            <a:r>
              <a:rPr lang="en-US" sz="4000" b="1" kern="0" dirty="0" smtClean="0">
                <a:solidFill>
                  <a:srgbClr val="00FF00"/>
                </a:solidFill>
              </a:rPr>
              <a:t>Older:</a:t>
            </a:r>
            <a:r>
              <a:rPr lang="en-US" kern="0" dirty="0" smtClean="0">
                <a:solidFill>
                  <a:srgbClr val="00FF00"/>
                </a:solidFill>
              </a:rPr>
              <a:t>  </a:t>
            </a:r>
            <a:r>
              <a:rPr lang="en-US" kern="0" dirty="0" smtClean="0"/>
              <a:t>Wept (disappointed) </a:t>
            </a:r>
            <a:r>
              <a:rPr lang="en-US" sz="4800" kern="0" dirty="0" smtClean="0">
                <a:solidFill>
                  <a:srgbClr val="33CCFF"/>
                </a:solidFill>
                <a:sym typeface="Wingdings" pitchFamily="2" charset="2"/>
              </a:rPr>
              <a:t></a:t>
            </a:r>
          </a:p>
          <a:p>
            <a:pPr eaLnBrk="1" hangingPunct="1">
              <a:lnSpc>
                <a:spcPct val="90000"/>
              </a:lnSpc>
              <a:buFont typeface="Arial" charset="0"/>
              <a:buNone/>
              <a:defRPr/>
            </a:pPr>
            <a:endParaRPr lang="en-US" kern="0" dirty="0" smtClean="0">
              <a:sym typeface="Wingdings" pitchFamily="2" charset="2"/>
            </a:endParaRPr>
          </a:p>
          <a:p>
            <a:pPr eaLnBrk="1" hangingPunct="1">
              <a:lnSpc>
                <a:spcPct val="90000"/>
              </a:lnSpc>
              <a:buFont typeface="Arial" charset="0"/>
              <a:buNone/>
              <a:defRPr/>
            </a:pPr>
            <a:r>
              <a:rPr lang="en-US" b="1" kern="0" dirty="0" smtClean="0">
                <a:latin typeface="Times New Roman" pitchFamily="18" charset="0"/>
                <a:cs typeface="Times New Roman" pitchFamily="18" charset="0"/>
                <a:sym typeface="Wingdings" pitchFamily="2" charset="2"/>
              </a:rPr>
              <a:t>    </a:t>
            </a:r>
            <a:endParaRPr lang="en-US" i="1" kern="0" dirty="0" smtClean="0">
              <a:solidFill>
                <a:srgbClr val="FFFF00"/>
              </a:solidFill>
              <a:latin typeface="Times New Roman" pitchFamily="18" charset="0"/>
              <a:cs typeface="Times New Roman" pitchFamily="18" charset="0"/>
            </a:endParaRPr>
          </a:p>
        </p:txBody>
      </p:sp>
      <p:sp>
        <p:nvSpPr>
          <p:cNvPr id="30722" name="Rectangle 2"/>
          <p:cNvSpPr>
            <a:spLocks noGrp="1" noRot="1" noChangeArrowheads="1"/>
          </p:cNvSpPr>
          <p:nvPr>
            <p:ph type="title"/>
          </p:nvPr>
        </p:nvSpPr>
        <p:spPr>
          <a:xfrm>
            <a:off x="152400" y="228600"/>
            <a:ext cx="8991600" cy="1371600"/>
          </a:xfrm>
        </p:spPr>
        <p:txBody>
          <a:bodyPr/>
          <a:lstStyle/>
          <a:p>
            <a:pPr eaLnBrk="1" hangingPunct="1">
              <a:defRPr/>
            </a:pPr>
            <a:r>
              <a:rPr lang="en-US" sz="4800" b="1" smtClean="0">
                <a:solidFill>
                  <a:srgbClr val="FFCC00"/>
                </a:solidFill>
              </a:rPr>
              <a:t>People’s Reaction to Laying the Foundation (Ezra 3:12 )</a:t>
            </a:r>
          </a:p>
        </p:txBody>
      </p:sp>
      <p:sp>
        <p:nvSpPr>
          <p:cNvPr id="30723" name="Rectangle 3"/>
          <p:cNvSpPr>
            <a:spLocks noGrp="1" noRot="1" noChangeArrowheads="1"/>
          </p:cNvSpPr>
          <p:nvPr>
            <p:ph type="body" idx="1"/>
          </p:nvPr>
        </p:nvSpPr>
        <p:spPr>
          <a:xfrm>
            <a:off x="2362200" y="1870075"/>
            <a:ext cx="4343400" cy="1133475"/>
          </a:xfrm>
        </p:spPr>
        <p:txBody>
          <a:bodyPr/>
          <a:lstStyle/>
          <a:p>
            <a:pPr algn="ctr" eaLnBrk="1" hangingPunct="1">
              <a:lnSpc>
                <a:spcPct val="90000"/>
              </a:lnSpc>
              <a:buFont typeface="Arial" charset="0"/>
              <a:buNone/>
              <a:defRPr/>
            </a:pPr>
            <a:r>
              <a:rPr lang="en-US" sz="4000" b="1" dirty="0" smtClean="0">
                <a:solidFill>
                  <a:srgbClr val="00FF00"/>
                </a:solidFill>
              </a:rPr>
              <a:t>Younger:</a:t>
            </a:r>
            <a:r>
              <a:rPr lang="en-US" dirty="0" smtClean="0">
                <a:solidFill>
                  <a:srgbClr val="00FF00"/>
                </a:solidFill>
              </a:rPr>
              <a:t>  </a:t>
            </a:r>
            <a:r>
              <a:rPr lang="en-US" dirty="0" smtClean="0"/>
              <a:t>Shouted &amp; praised  </a:t>
            </a:r>
            <a:r>
              <a:rPr lang="en-US" sz="2400" dirty="0" smtClean="0"/>
              <a:t>(excited!)</a:t>
            </a:r>
          </a:p>
          <a:p>
            <a:pPr eaLnBrk="1" hangingPunct="1">
              <a:lnSpc>
                <a:spcPct val="90000"/>
              </a:lnSpc>
              <a:buFont typeface="Arial" charset="0"/>
              <a:buNone/>
              <a:defRPr/>
            </a:pPr>
            <a:endParaRPr lang="en-US" sz="1800" dirty="0" smtClean="0"/>
          </a:p>
          <a:p>
            <a:pPr eaLnBrk="1" hangingPunct="1">
              <a:lnSpc>
                <a:spcPct val="90000"/>
              </a:lnSpc>
              <a:buFont typeface="Arial" charset="0"/>
              <a:buNone/>
              <a:defRPr/>
            </a:pPr>
            <a:endParaRPr lang="en-US" i="1" dirty="0" smtClean="0">
              <a:solidFill>
                <a:srgbClr val="FFFF00"/>
              </a:solidFill>
              <a:latin typeface="Times New Roman" pitchFamily="18" charset="0"/>
              <a:cs typeface="Times New Roman" pitchFamily="18" charset="0"/>
            </a:endParaRPr>
          </a:p>
        </p:txBody>
      </p:sp>
      <p:pic>
        <p:nvPicPr>
          <p:cNvPr id="14341" name="Picture 5" descr="http://images.lightstalkers.org/images/1073783/IMG_1082_large.jpg"/>
          <p:cNvPicPr>
            <a:picLocks noChangeAspect="1" noChangeArrowheads="1"/>
          </p:cNvPicPr>
          <p:nvPr/>
        </p:nvPicPr>
        <p:blipFill>
          <a:blip r:embed="rId2">
            <a:extLst>
              <a:ext uri="{28A0092B-C50C-407E-A947-70E740481C1C}">
                <a14:useLocalDpi xmlns:a14="http://schemas.microsoft.com/office/drawing/2010/main" val="0"/>
              </a:ext>
            </a:extLst>
          </a:blip>
          <a:srcRect l="7007" t="5252" r="48613" b="7220"/>
          <a:stretch>
            <a:fillRect/>
          </a:stretch>
        </p:blipFill>
        <p:spPr bwMode="auto">
          <a:xfrm>
            <a:off x="6994525" y="2698750"/>
            <a:ext cx="1677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Rot="1" noChangeArrowheads="1"/>
          </p:cNvSpPr>
          <p:nvPr/>
        </p:nvSpPr>
        <p:spPr bwMode="auto">
          <a:xfrm>
            <a:off x="395288" y="4908550"/>
            <a:ext cx="8540750" cy="187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hlink"/>
              </a:buClr>
              <a:buSzPct val="80000"/>
              <a:buFont typeface="Arial" panose="020B0604020202020204" pitchFamily="34"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anose="05000000000000000000"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80000"/>
              <a:buFont typeface="Arial" panose="020B0604020202020204" pitchFamily="34" charset="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Font typeface="Wingdings" panose="05000000000000000000"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a:lstStyle>
          <a:p>
            <a:pPr eaLnBrk="1" hangingPunct="1">
              <a:lnSpc>
                <a:spcPct val="90000"/>
              </a:lnSpc>
              <a:buFont typeface="Arial" charset="0"/>
              <a:buNone/>
              <a:defRPr/>
            </a:pPr>
            <a:r>
              <a:rPr lang="en-US" b="1" kern="0" dirty="0" smtClean="0">
                <a:solidFill>
                  <a:srgbClr val="33CCFF"/>
                </a:solidFill>
                <a:latin typeface="Times New Roman" pitchFamily="18" charset="0"/>
                <a:cs typeface="Times New Roman" pitchFamily="18" charset="0"/>
                <a:sym typeface="Wingdings" pitchFamily="2" charset="2"/>
              </a:rPr>
              <a:t>    Hag 2:3-4</a:t>
            </a:r>
            <a:r>
              <a:rPr lang="en-US" kern="0" dirty="0" smtClean="0">
                <a:solidFill>
                  <a:srgbClr val="33CCFF"/>
                </a:solidFill>
                <a:sym typeface="Wingdings" pitchFamily="2" charset="2"/>
              </a:rPr>
              <a:t>  </a:t>
            </a:r>
            <a:r>
              <a:rPr lang="en-US" i="1" kern="0" dirty="0" smtClean="0">
                <a:solidFill>
                  <a:srgbClr val="FFFF00"/>
                </a:solidFill>
                <a:latin typeface="Times New Roman" pitchFamily="18" charset="0"/>
                <a:cs typeface="Times New Roman" pitchFamily="18" charset="0"/>
                <a:sym typeface="Wingdings" pitchFamily="2" charset="2"/>
              </a:rPr>
              <a:t>Is it not in your sight as nothing?</a:t>
            </a:r>
          </a:p>
          <a:p>
            <a:pPr eaLnBrk="1" hangingPunct="1">
              <a:lnSpc>
                <a:spcPct val="90000"/>
              </a:lnSpc>
              <a:buFont typeface="Arial" charset="0"/>
              <a:buNone/>
              <a:defRPr/>
            </a:pPr>
            <a:endParaRPr lang="en-US" sz="1600" i="1" kern="0" dirty="0" smtClean="0">
              <a:solidFill>
                <a:srgbClr val="FFFF00"/>
              </a:solidFill>
              <a:latin typeface="Times New Roman" pitchFamily="18" charset="0"/>
              <a:cs typeface="Times New Roman" pitchFamily="18" charset="0"/>
              <a:sym typeface="Wingdings" pitchFamily="2" charset="2"/>
            </a:endParaRPr>
          </a:p>
          <a:p>
            <a:pPr eaLnBrk="1" hangingPunct="1">
              <a:lnSpc>
                <a:spcPct val="90000"/>
              </a:lnSpc>
              <a:buFont typeface="Arial" charset="0"/>
              <a:buNone/>
              <a:defRPr/>
            </a:pPr>
            <a:r>
              <a:rPr lang="en-US" b="1" kern="0" dirty="0" smtClean="0">
                <a:solidFill>
                  <a:srgbClr val="FFFF00"/>
                </a:solidFill>
                <a:latin typeface="Times New Roman" pitchFamily="18" charset="0"/>
                <a:cs typeface="Times New Roman" pitchFamily="18" charset="0"/>
                <a:sym typeface="Wingdings" pitchFamily="2" charset="2"/>
              </a:rPr>
              <a:t>    </a:t>
            </a:r>
            <a:r>
              <a:rPr lang="en-US" b="1" kern="0" dirty="0" err="1" smtClean="0">
                <a:solidFill>
                  <a:srgbClr val="33CCFF"/>
                </a:solidFill>
                <a:latin typeface="Times New Roman" pitchFamily="18" charset="0"/>
                <a:cs typeface="Times New Roman" pitchFamily="18" charset="0"/>
                <a:sym typeface="Wingdings" pitchFamily="2" charset="2"/>
              </a:rPr>
              <a:t>Zech</a:t>
            </a:r>
            <a:r>
              <a:rPr lang="en-US" b="1" kern="0" dirty="0" smtClean="0">
                <a:solidFill>
                  <a:srgbClr val="33CCFF"/>
                </a:solidFill>
                <a:latin typeface="Times New Roman" pitchFamily="18" charset="0"/>
                <a:cs typeface="Times New Roman" pitchFamily="18" charset="0"/>
                <a:sym typeface="Wingdings" pitchFamily="2" charset="2"/>
              </a:rPr>
              <a:t> 4:8-10</a:t>
            </a:r>
            <a:r>
              <a:rPr lang="en-US" kern="0" dirty="0" smtClean="0">
                <a:solidFill>
                  <a:srgbClr val="33CCFF"/>
                </a:solidFill>
                <a:sym typeface="Wingdings" pitchFamily="2" charset="2"/>
              </a:rPr>
              <a:t>  </a:t>
            </a:r>
            <a:r>
              <a:rPr lang="en-US" i="1" kern="0" dirty="0" smtClean="0">
                <a:solidFill>
                  <a:srgbClr val="FFFF00"/>
                </a:solidFill>
                <a:latin typeface="Times New Roman" pitchFamily="18" charset="0"/>
                <a:cs typeface="Times New Roman" pitchFamily="18" charset="0"/>
                <a:sym typeface="Wingdings" pitchFamily="2" charset="2"/>
              </a:rPr>
              <a:t>Who has despised the day of                                       		         small things?</a:t>
            </a:r>
            <a:endParaRPr lang="en-US" i="1" kern="0" dirty="0" smtClean="0">
              <a:solidFill>
                <a:srgbClr val="FFFF00"/>
              </a:solidFill>
              <a:latin typeface="Times New Roman" pitchFamily="18" charset="0"/>
              <a:cs typeface="Times New Roman" pitchFamily="18" charset="0"/>
            </a:endParaRPr>
          </a:p>
        </p:txBody>
      </p:sp>
      <p:pic>
        <p:nvPicPr>
          <p:cNvPr id="14343" name="Picture 7" descr="http://www.israelity.com/wp-content/uploads/2008/07/big_smile.jpg"/>
          <p:cNvPicPr>
            <a:picLocks noChangeAspect="1" noChangeArrowheads="1"/>
          </p:cNvPicPr>
          <p:nvPr/>
        </p:nvPicPr>
        <p:blipFill>
          <a:blip r:embed="rId3">
            <a:extLst>
              <a:ext uri="{28A0092B-C50C-407E-A947-70E740481C1C}">
                <a14:useLocalDpi xmlns:a14="http://schemas.microsoft.com/office/drawing/2010/main" val="0"/>
              </a:ext>
            </a:extLst>
          </a:blip>
          <a:srcRect l="33986" r="5077" b="13333"/>
          <a:stretch>
            <a:fillRect/>
          </a:stretch>
        </p:blipFill>
        <p:spPr bwMode="auto">
          <a:xfrm>
            <a:off x="395288" y="1838325"/>
            <a:ext cx="1966912"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wipe(down)">
                                      <p:cBhvr>
                                        <p:cTn id="7" dur="500"/>
                                        <p:tgtEl>
                                          <p:spTgt spid="1434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723">
                                            <p:txEl>
                                              <p:pRg st="0" end="0"/>
                                            </p:txEl>
                                          </p:spTgt>
                                        </p:tgtEl>
                                        <p:attrNameLst>
                                          <p:attrName>style.visibility</p:attrName>
                                        </p:attrNameLst>
                                      </p:cBhvr>
                                      <p:to>
                                        <p:strVal val="visible"/>
                                      </p:to>
                                    </p:set>
                                    <p:animEffect transition="in" filter="wipe(down)">
                                      <p:cBhvr>
                                        <p:cTn id="10" dur="500"/>
                                        <p:tgtEl>
                                          <p:spTgt spid="3072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4341"/>
                                        </p:tgtEl>
                                        <p:attrNameLst>
                                          <p:attrName>style.visibility</p:attrName>
                                        </p:attrNameLst>
                                      </p:cBhvr>
                                      <p:to>
                                        <p:strVal val="visible"/>
                                      </p:to>
                                    </p:set>
                                    <p:animEffect transition="in" filter="barn(inVertical)">
                                      <p:cBhvr>
                                        <p:cTn id="18" dur="500"/>
                                        <p:tgtEl>
                                          <p:spTgt spid="14341"/>
                                        </p:tgtEl>
                                      </p:cBhvr>
                                    </p:animEffect>
                                  </p:childTnLst>
                                </p:cTn>
                              </p:par>
                            </p:childTnLst>
                          </p:cTn>
                        </p:par>
                        <p:par>
                          <p:cTn id="19" fill="hold" nodeType="afterGroup">
                            <p:stCondLst>
                              <p:cond delay="500"/>
                            </p:stCondLst>
                            <p:childTnLst>
                              <p:par>
                                <p:cTn id="20" presetID="26" presetClass="entr" presetSubtype="0" fill="hold" grpId="0" nodeType="afterEffect">
                                  <p:stCondLst>
                                    <p:cond delay="200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80">
                                          <p:stCondLst>
                                            <p:cond delay="0"/>
                                          </p:stCondLst>
                                        </p:cTn>
                                        <p:tgtEl>
                                          <p:spTgt spid="5"/>
                                        </p:tgtEl>
                                      </p:cBhvr>
                                    </p:animEffect>
                                    <p:anim calcmode="lin" valueType="num">
                                      <p:cBhvr>
                                        <p:cTn id="2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8" dur="26">
                                          <p:stCondLst>
                                            <p:cond delay="650"/>
                                          </p:stCondLst>
                                        </p:cTn>
                                        <p:tgtEl>
                                          <p:spTgt spid="5"/>
                                        </p:tgtEl>
                                      </p:cBhvr>
                                      <p:to x="100000" y="60000"/>
                                    </p:animScale>
                                    <p:animScale>
                                      <p:cBhvr>
                                        <p:cTn id="29" dur="166" decel="50000">
                                          <p:stCondLst>
                                            <p:cond delay="676"/>
                                          </p:stCondLst>
                                        </p:cTn>
                                        <p:tgtEl>
                                          <p:spTgt spid="5"/>
                                        </p:tgtEl>
                                      </p:cBhvr>
                                      <p:to x="100000" y="100000"/>
                                    </p:animScale>
                                    <p:animScale>
                                      <p:cBhvr>
                                        <p:cTn id="30" dur="26">
                                          <p:stCondLst>
                                            <p:cond delay="1312"/>
                                          </p:stCondLst>
                                        </p:cTn>
                                        <p:tgtEl>
                                          <p:spTgt spid="5"/>
                                        </p:tgtEl>
                                      </p:cBhvr>
                                      <p:to x="100000" y="80000"/>
                                    </p:animScale>
                                    <p:animScale>
                                      <p:cBhvr>
                                        <p:cTn id="31" dur="166" decel="50000">
                                          <p:stCondLst>
                                            <p:cond delay="1338"/>
                                          </p:stCondLst>
                                        </p:cTn>
                                        <p:tgtEl>
                                          <p:spTgt spid="5"/>
                                        </p:tgtEl>
                                      </p:cBhvr>
                                      <p:to x="100000" y="100000"/>
                                    </p:animScale>
                                    <p:animScale>
                                      <p:cBhvr>
                                        <p:cTn id="32" dur="26">
                                          <p:stCondLst>
                                            <p:cond delay="1642"/>
                                          </p:stCondLst>
                                        </p:cTn>
                                        <p:tgtEl>
                                          <p:spTgt spid="5"/>
                                        </p:tgtEl>
                                      </p:cBhvr>
                                      <p:to x="100000" y="90000"/>
                                    </p:animScale>
                                    <p:animScale>
                                      <p:cBhvr>
                                        <p:cTn id="33" dur="166" decel="50000">
                                          <p:stCondLst>
                                            <p:cond delay="1668"/>
                                          </p:stCondLst>
                                        </p:cTn>
                                        <p:tgtEl>
                                          <p:spTgt spid="5"/>
                                        </p:tgtEl>
                                      </p:cBhvr>
                                      <p:to x="100000" y="100000"/>
                                    </p:animScale>
                                    <p:animScale>
                                      <p:cBhvr>
                                        <p:cTn id="34" dur="26">
                                          <p:stCondLst>
                                            <p:cond delay="1808"/>
                                          </p:stCondLst>
                                        </p:cTn>
                                        <p:tgtEl>
                                          <p:spTgt spid="5"/>
                                        </p:tgtEl>
                                      </p:cBhvr>
                                      <p:to x="100000" y="95000"/>
                                    </p:animScale>
                                    <p:animScale>
                                      <p:cBhvr>
                                        <p:cTn id="35"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072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6" name="Rectangle 5"/>
          <p:cNvSpPr>
            <a:spLocks noChangeArrowheads="1"/>
          </p:cNvSpPr>
          <p:nvPr/>
        </p:nvSpPr>
        <p:spPr bwMode="auto">
          <a:xfrm>
            <a:off x="374650" y="152400"/>
            <a:ext cx="8297863"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5000" b="1">
                <a:solidFill>
                  <a:srgbClr val="FF0000"/>
                </a:solidFill>
                <a:latin typeface="Comic Sans MS" panose="030F0702030302020204" pitchFamily="66" charset="0"/>
                <a:cs typeface="Times New Roman" panose="02020603050405020304" pitchFamily="18" charset="0"/>
              </a:rPr>
              <a:t>The Kings of Ezra 4</a:t>
            </a:r>
            <a:endParaRPr lang="en-US" sz="1100">
              <a:solidFill>
                <a:srgbClr val="FF0000"/>
              </a:solidFill>
              <a:latin typeface="Comic Sans MS" panose="030F0702030302020204" pitchFamily="66" charset="0"/>
            </a:endParaRPr>
          </a:p>
          <a:p>
            <a:pPr>
              <a:spcBef>
                <a:spcPct val="0"/>
              </a:spcBef>
              <a:buFontTx/>
              <a:buNone/>
            </a:pPr>
            <a:endParaRPr lang="en-US" sz="1800"/>
          </a:p>
        </p:txBody>
      </p:sp>
      <p:graphicFrame>
        <p:nvGraphicFramePr>
          <p:cNvPr id="31911" name="Group 167"/>
          <p:cNvGraphicFramePr>
            <a:graphicFrameLocks noGrp="1"/>
          </p:cNvGraphicFramePr>
          <p:nvPr/>
        </p:nvGraphicFramePr>
        <p:xfrm>
          <a:off x="228600" y="1090613"/>
          <a:ext cx="8763000" cy="5233987"/>
        </p:xfrm>
        <a:graphic>
          <a:graphicData uri="http://schemas.openxmlformats.org/drawingml/2006/table">
            <a:tbl>
              <a:tblPr/>
              <a:tblGrid>
                <a:gridCol w="2432050"/>
                <a:gridCol w="2078038"/>
                <a:gridCol w="2347912"/>
                <a:gridCol w="1905000"/>
              </a:tblGrid>
              <a:tr h="10874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Comic Sans MS" pitchFamily="66" charset="0"/>
                          <a:cs typeface="Times New Roman" pitchFamily="18" charset="0"/>
                        </a:rPr>
                        <a:t>Effect on Temple</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Comic Sans MS" pitchFamily="66" charset="0"/>
                          <a:cs typeface="Times New Roman" pitchFamily="18" charset="0"/>
                        </a:rPr>
                        <a:t>Name in Ezra 4</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Comic Sans MS" pitchFamily="66" charset="0"/>
                          <a:cs typeface="Times New Roman" pitchFamily="18" charset="0"/>
                        </a:rPr>
                        <a:t>Actual     Name</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00FF"/>
                          </a:solidFill>
                          <a:effectLst/>
                          <a:latin typeface="Comic Sans MS" pitchFamily="66" charset="0"/>
                          <a:cs typeface="Times New Roman" pitchFamily="18" charset="0"/>
                        </a:rPr>
                        <a:t>Length of Reign</a:t>
                      </a:r>
                      <a:endParaRPr kumimoji="0" lang="en-US" sz="1800" b="0" i="0" u="none" strike="noStrike" cap="none" normalizeH="0" baseline="0" dirty="0" smtClean="0">
                        <a:ln>
                          <a:noFill/>
                        </a:ln>
                        <a:solidFill>
                          <a:schemeClr val="tx1"/>
                        </a:solidFill>
                        <a:effectLst/>
                        <a:latin typeface="Comic Sans MS" pitchFamily="66" charset="0"/>
                        <a:cs typeface="Arial" charset="0"/>
                      </a:endParaRPr>
                    </a:p>
                  </a:txBody>
                  <a:tcP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9953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Issued decree to build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Cyrus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Cyrus the Great</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9 years </a:t>
                      </a:r>
                      <a:r>
                        <a:rPr kumimoji="0" lang="en-US" sz="2000" b="0" i="0" u="none" strike="noStrike" cap="none" normalizeH="0" baseline="0" smtClean="0">
                          <a:ln>
                            <a:noFill/>
                          </a:ln>
                          <a:solidFill>
                            <a:schemeClr val="tx1"/>
                          </a:solidFill>
                          <a:effectLst/>
                          <a:latin typeface="Arial" charset="0"/>
                          <a:cs typeface="Times New Roman" pitchFamily="18" charset="0"/>
                        </a:rPr>
                        <a:t>after decree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Did not hinder the work</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Ahaseurus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339966"/>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Arial" charset="0"/>
                        </a:rPr>
                        <a:t>Cambyses II</a:t>
                      </a:r>
                      <a:endParaRPr kumimoji="0" lang="en-US" sz="28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8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651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Stopped work on temple</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Artaxerxes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Gomates</a:t>
                      </a:r>
                      <a:r>
                        <a:rPr kumimoji="0" lang="en-US" sz="2800" b="0" i="0" u="none" strike="noStrike" cap="none" normalizeH="0" baseline="0" smtClean="0">
                          <a:ln>
                            <a:noFill/>
                          </a:ln>
                          <a:solidFill>
                            <a:srgbClr val="339966"/>
                          </a:solidFill>
                          <a:effectLst/>
                          <a:latin typeface="Arial" charset="0"/>
                          <a:cs typeface="Times New Roman" pitchFamily="18" charset="0"/>
                        </a:rPr>
                        <a:t> </a:t>
                      </a:r>
                      <a:r>
                        <a:rPr kumimoji="0" lang="en-US" sz="2000" b="0" i="0" u="none" strike="noStrike" cap="none" normalizeH="0" baseline="0" smtClean="0">
                          <a:ln>
                            <a:noFill/>
                          </a:ln>
                          <a:solidFill>
                            <a:srgbClr val="339966"/>
                          </a:solidFill>
                          <a:effectLst/>
                          <a:latin typeface="Arial" charset="0"/>
                          <a:cs typeface="Times New Roman" pitchFamily="18" charset="0"/>
                        </a:rPr>
                        <a:t>(Pseudo-Smerdis)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7 months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4208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charset="0"/>
                          <a:cs typeface="Times New Roman" pitchFamily="18" charset="0"/>
                        </a:rPr>
                        <a:t>Encouraged work to finish</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smtClean="0">
                        <a:ln>
                          <a:noFill/>
                        </a:ln>
                        <a:solidFill>
                          <a:srgbClr val="FF0000"/>
                        </a:solidFill>
                        <a:effectLst/>
                        <a:latin typeface="Arial" charset="0"/>
                        <a:cs typeface="Arial"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cs typeface="Arial" charset="0"/>
                        </a:rPr>
                        <a:t>Darius</a:t>
                      </a:r>
                      <a:endParaRPr kumimoji="0" lang="en-US" sz="2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400" b="1" i="0" u="none" strike="noStrike" cap="none" normalizeH="0" baseline="0" smtClean="0">
                        <a:ln>
                          <a:noFill/>
                        </a:ln>
                        <a:solidFill>
                          <a:srgbClr val="339966"/>
                        </a:solidFill>
                        <a:effectLst/>
                        <a:latin typeface="Arial"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smtClean="0">
                          <a:ln>
                            <a:noFill/>
                          </a:ln>
                          <a:solidFill>
                            <a:srgbClr val="339966"/>
                          </a:solidFill>
                          <a:effectLst/>
                          <a:latin typeface="Arial" charset="0"/>
                          <a:cs typeface="Times New Roman" pitchFamily="18" charset="0"/>
                        </a:rPr>
                        <a:t>Darius Hystaspes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339966"/>
                          </a:solidFill>
                          <a:effectLst/>
                          <a:latin typeface="Arial" charset="0"/>
                          <a:cs typeface="Times New Roman" pitchFamily="18" charset="0"/>
                        </a:rPr>
                        <a:t>(Darius the Great)</a:t>
                      </a:r>
                      <a:endParaRPr kumimoji="0" lang="en-US"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cs typeface="Times New Roman" pitchFamily="18" charset="0"/>
                        </a:rPr>
                        <a:t>36 years</a:t>
                      </a:r>
                      <a:endParaRPr kumimoji="0" lang="en-US"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8306" name="Picture 2" descr="PersianKingsTimelin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495300"/>
            <a:ext cx="9906000" cy="735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8307" name="Text Box 3"/>
          <p:cNvSpPr txBox="1">
            <a:spLocks noChangeArrowheads="1"/>
          </p:cNvSpPr>
          <p:nvPr/>
        </p:nvSpPr>
        <p:spPr bwMode="auto">
          <a:xfrm>
            <a:off x="0" y="0"/>
            <a:ext cx="342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sz="2400" b="1">
                <a:solidFill>
                  <a:srgbClr val="0000FF"/>
                </a:solidFill>
                <a:latin typeface="Tahoma" panose="020B0604030504040204" pitchFamily="34" charset="0"/>
              </a:rPr>
              <a:t>Timeline of the Persian Kings during the temple building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838200" y="304800"/>
            <a:ext cx="5105400" cy="1143000"/>
          </a:xfrm>
        </p:spPr>
        <p:txBody>
          <a:bodyPr/>
          <a:lstStyle/>
          <a:p>
            <a:pPr eaLnBrk="1" hangingPunct="1">
              <a:defRPr/>
            </a:pPr>
            <a:r>
              <a:rPr lang="en-US" b="1" dirty="0" smtClean="0">
                <a:solidFill>
                  <a:srgbClr val="FFCC00"/>
                </a:solidFill>
              </a:rPr>
              <a:t>Why did God stop the work?</a:t>
            </a:r>
          </a:p>
        </p:txBody>
      </p:sp>
      <p:sp>
        <p:nvSpPr>
          <p:cNvPr id="58371" name="Rectangle 3"/>
          <p:cNvSpPr>
            <a:spLocks noGrp="1" noRot="1" noChangeArrowheads="1"/>
          </p:cNvSpPr>
          <p:nvPr>
            <p:ph type="body" idx="1"/>
          </p:nvPr>
        </p:nvSpPr>
        <p:spPr>
          <a:xfrm>
            <a:off x="381000" y="1600200"/>
            <a:ext cx="8458200" cy="5029200"/>
          </a:xfrm>
        </p:spPr>
        <p:txBody>
          <a:bodyPr/>
          <a:lstStyle/>
          <a:p>
            <a:pPr eaLnBrk="1" hangingPunct="1">
              <a:spcAft>
                <a:spcPct val="30000"/>
              </a:spcAft>
              <a:buFont typeface="Arial" charset="0"/>
              <a:buChar char="►"/>
              <a:defRPr/>
            </a:pPr>
            <a:r>
              <a:rPr lang="en-US" sz="2800" dirty="0" smtClean="0"/>
              <a:t>15 years of work had worn out and                           discouraged the people</a:t>
            </a:r>
          </a:p>
          <a:p>
            <a:pPr eaLnBrk="1" hangingPunct="1">
              <a:spcAft>
                <a:spcPct val="30000"/>
              </a:spcAft>
              <a:buFont typeface="Arial" charset="0"/>
              <a:buChar char="►"/>
              <a:defRPr/>
            </a:pPr>
            <a:r>
              <a:rPr lang="en-US" sz="2800" dirty="0" smtClean="0"/>
              <a:t>Older people didn’t like the new temple</a:t>
            </a:r>
          </a:p>
          <a:p>
            <a:pPr eaLnBrk="1" hangingPunct="1">
              <a:spcAft>
                <a:spcPct val="30000"/>
              </a:spcAft>
              <a:buFont typeface="Arial" charset="0"/>
              <a:buChar char="►"/>
              <a:defRPr/>
            </a:pPr>
            <a:r>
              <a:rPr lang="en-US" sz="2800" dirty="0" smtClean="0"/>
              <a:t>Adversaries hired counselors against them</a:t>
            </a:r>
          </a:p>
          <a:p>
            <a:pPr eaLnBrk="1" hangingPunct="1">
              <a:spcAft>
                <a:spcPct val="30000"/>
              </a:spcAft>
              <a:buFont typeface="Arial" charset="0"/>
              <a:buChar char="►"/>
              <a:defRPr/>
            </a:pPr>
            <a:r>
              <a:rPr lang="en-US" sz="2800" dirty="0" smtClean="0"/>
              <a:t>Workers wanted to spend time on their own houses, farms and businesses</a:t>
            </a:r>
          </a:p>
          <a:p>
            <a:pPr eaLnBrk="1" hangingPunct="1">
              <a:spcAft>
                <a:spcPct val="30000"/>
              </a:spcAft>
              <a:buFont typeface="Arial" charset="0"/>
              <a:buChar char="►"/>
              <a:defRPr/>
            </a:pPr>
            <a:r>
              <a:rPr lang="en-US" sz="2800" dirty="0" smtClean="0"/>
              <a:t>People were afraid of adversaries (8:4-5)</a:t>
            </a:r>
          </a:p>
          <a:p>
            <a:pPr eaLnBrk="1" hangingPunct="1">
              <a:spcAft>
                <a:spcPct val="30000"/>
              </a:spcAft>
              <a:buFont typeface="Arial" charset="0"/>
              <a:buNone/>
              <a:defRPr/>
            </a:pPr>
            <a:endParaRPr lang="en-US" sz="500" dirty="0" smtClean="0"/>
          </a:p>
          <a:p>
            <a:pPr eaLnBrk="1" hangingPunct="1">
              <a:buFont typeface="Arial" charset="0"/>
              <a:buNone/>
              <a:defRPr/>
            </a:pPr>
            <a:r>
              <a:rPr lang="en-US" sz="2000" dirty="0" smtClean="0"/>
              <a:t>    </a:t>
            </a:r>
            <a:r>
              <a:rPr lang="en-US" sz="2600" b="1" dirty="0" smtClean="0">
                <a:solidFill>
                  <a:srgbClr val="FFFF00"/>
                </a:solidFill>
                <a:latin typeface="Comic Sans MS" pitchFamily="66" charset="0"/>
              </a:rPr>
              <a:t>Be careful! Sometimes God gives us what we want so we will learn to quit dreaming for it!</a:t>
            </a:r>
          </a:p>
        </p:txBody>
      </p:sp>
      <p:pic>
        <p:nvPicPr>
          <p:cNvPr id="18437" name="Picture 5" descr="http://cfcwaterloo.files.wordpress.com/2012/08/stop-sign.jpg"/>
          <p:cNvPicPr>
            <a:picLocks noChangeAspect="1" noChangeArrowheads="1"/>
          </p:cNvPicPr>
          <p:nvPr/>
        </p:nvPicPr>
        <p:blipFill rotWithShape="1">
          <a:blip r:embed="rId2">
            <a:extLst>
              <a:ext uri="{28A0092B-C50C-407E-A947-70E740481C1C}">
                <a14:useLocalDpi xmlns:a14="http://schemas.microsoft.com/office/drawing/2010/main" val="0"/>
              </a:ext>
            </a:extLst>
          </a:blip>
          <a:srcRect l="35000" t="7547" r="10000" b="16981"/>
          <a:stretch/>
        </p:blipFill>
        <p:spPr bwMode="auto">
          <a:xfrm>
            <a:off x="6477000" y="152400"/>
            <a:ext cx="2537460" cy="2306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301625" y="228600"/>
            <a:ext cx="8540750" cy="1828800"/>
          </a:xfrm>
        </p:spPr>
        <p:txBody>
          <a:bodyPr/>
          <a:lstStyle/>
          <a:p>
            <a:pPr eaLnBrk="1" hangingPunct="1">
              <a:defRPr/>
            </a:pPr>
            <a:r>
              <a:rPr lang="en-US" b="1" smtClean="0">
                <a:solidFill>
                  <a:srgbClr val="FFCC00"/>
                </a:solidFill>
              </a:rPr>
              <a:t>What were the people doing?</a:t>
            </a:r>
            <a:r>
              <a:rPr lang="en-US" smtClean="0"/>
              <a:t/>
            </a:r>
            <a:br>
              <a:rPr lang="en-US" smtClean="0"/>
            </a:br>
            <a:r>
              <a:rPr lang="en-US" sz="3600" i="1" smtClean="0"/>
              <a:t>(see Haggai 1)</a:t>
            </a:r>
          </a:p>
        </p:txBody>
      </p:sp>
      <p:sp>
        <p:nvSpPr>
          <p:cNvPr id="36867" name="Rectangle 3"/>
          <p:cNvSpPr>
            <a:spLocks noGrp="1" noRot="1" noChangeArrowheads="1"/>
          </p:cNvSpPr>
          <p:nvPr>
            <p:ph type="body" idx="1"/>
          </p:nvPr>
        </p:nvSpPr>
        <p:spPr>
          <a:xfrm>
            <a:off x="685800" y="2286000"/>
            <a:ext cx="8156575" cy="4114800"/>
          </a:xfrm>
        </p:spPr>
        <p:txBody>
          <a:bodyPr/>
          <a:lstStyle/>
          <a:p>
            <a:pPr eaLnBrk="1" hangingPunct="1">
              <a:buFont typeface="Arial" charset="0"/>
              <a:buChar char="►"/>
              <a:defRPr/>
            </a:pPr>
            <a:r>
              <a:rPr lang="en-US" smtClean="0"/>
              <a:t>Claimed the time was not right (v.2) </a:t>
            </a:r>
          </a:p>
          <a:p>
            <a:pPr eaLnBrk="1" hangingPunct="1">
              <a:spcAft>
                <a:spcPct val="45000"/>
              </a:spcAft>
              <a:buFont typeface="Arial" charset="0"/>
              <a:buNone/>
              <a:defRPr/>
            </a:pPr>
            <a:r>
              <a:rPr lang="en-US" smtClean="0"/>
              <a:t>       </a:t>
            </a:r>
            <a:r>
              <a:rPr lang="en-US" i="1" smtClean="0"/>
              <a:t>[said the 70 years were not over yet]</a:t>
            </a:r>
          </a:p>
          <a:p>
            <a:pPr eaLnBrk="1" hangingPunct="1">
              <a:buFont typeface="Arial" charset="0"/>
              <a:buNone/>
              <a:defRPr/>
            </a:pPr>
            <a:endParaRPr lang="en-US" smtClean="0"/>
          </a:p>
        </p:txBody>
      </p:sp>
      <p:pic>
        <p:nvPicPr>
          <p:cNvPr id="19460" name="Picture 5" descr="http://middlezonemusings.com/wp-content/uploads/2007/12/round-tu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3733800"/>
            <a:ext cx="2924175"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Rot="1" noChangeArrowheads="1"/>
          </p:cNvSpPr>
          <p:nvPr>
            <p:ph type="title" sz="quarter"/>
          </p:nvPr>
        </p:nvSpPr>
        <p:spPr/>
        <p:txBody>
          <a:bodyPr/>
          <a:lstStyle/>
          <a:p>
            <a:pPr eaLnBrk="1" hangingPunct="1">
              <a:defRPr/>
            </a:pPr>
            <a:r>
              <a:rPr lang="en-US" b="1" smtClean="0">
                <a:solidFill>
                  <a:srgbClr val="FFCC00"/>
                </a:solidFill>
              </a:rPr>
              <a:t>When did the 70 years start?</a:t>
            </a:r>
          </a:p>
        </p:txBody>
      </p:sp>
      <p:graphicFrame>
        <p:nvGraphicFramePr>
          <p:cNvPr id="97283" name="Object 3"/>
          <p:cNvGraphicFramePr>
            <a:graphicFrameLocks noGrp="1" noChangeAspect="1"/>
          </p:cNvGraphicFramePr>
          <p:nvPr>
            <p:ph sz="quarter" idx="1"/>
          </p:nvPr>
        </p:nvGraphicFramePr>
        <p:xfrm>
          <a:off x="4495800" y="1828800"/>
          <a:ext cx="4192588" cy="1524000"/>
        </p:xfrm>
        <a:graphic>
          <a:graphicData uri="http://schemas.openxmlformats.org/presentationml/2006/ole">
            <mc:AlternateContent xmlns:mc="http://schemas.openxmlformats.org/markup-compatibility/2006">
              <mc:Choice xmlns:v="urn:schemas-microsoft-com:vml" Requires="v">
                <p:oleObj spid="_x0000_s20513" name="Photo Editor Photo" r:id="rId3" imgW="4971429" imgH="1762371" progId="MSPhotoEd.3">
                  <p:embed/>
                </p:oleObj>
              </mc:Choice>
              <mc:Fallback>
                <p:oleObj name="Photo Editor Photo" r:id="rId3" imgW="4971429" imgH="1762371" progId="MSPhotoEd.3">
                  <p:embed/>
                  <p:pic>
                    <p:nvPicPr>
                      <p:cNvPr id="0"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828800"/>
                        <a:ext cx="4192588"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7284" name="Object 4"/>
          <p:cNvGraphicFramePr>
            <a:graphicFrameLocks noGrp="1" noChangeAspect="1"/>
          </p:cNvGraphicFramePr>
          <p:nvPr>
            <p:ph sz="quarter" idx="4"/>
          </p:nvPr>
        </p:nvGraphicFramePr>
        <p:xfrm>
          <a:off x="457200" y="1828800"/>
          <a:ext cx="4194175" cy="1519238"/>
        </p:xfrm>
        <a:graphic>
          <a:graphicData uri="http://schemas.openxmlformats.org/presentationml/2006/ole">
            <mc:AlternateContent xmlns:mc="http://schemas.openxmlformats.org/markup-compatibility/2006">
              <mc:Choice xmlns:v="urn:schemas-microsoft-com:vml" Requires="v">
                <p:oleObj spid="_x0000_s20514" name="Photo Editor Photo" r:id="rId5" imgW="5571429" imgH="2019048" progId="MSPhotoEd.3">
                  <p:embed/>
                </p:oleObj>
              </mc:Choice>
              <mc:Fallback>
                <p:oleObj name="Photo Editor Photo" r:id="rId5" imgW="5571429" imgH="2019048" progId="MSPhotoEd.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1828800"/>
                        <a:ext cx="4194175" cy="151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7285" name="Line 5"/>
          <p:cNvSpPr>
            <a:spLocks noChangeShapeType="1"/>
          </p:cNvSpPr>
          <p:nvPr/>
        </p:nvSpPr>
        <p:spPr bwMode="auto">
          <a:xfrm>
            <a:off x="1905000" y="3886200"/>
            <a:ext cx="3657600" cy="0"/>
          </a:xfrm>
          <a:prstGeom prst="line">
            <a:avLst/>
          </a:prstGeom>
          <a:noFill/>
          <a:ln w="5715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6" name="Line 6"/>
          <p:cNvSpPr>
            <a:spLocks noChangeShapeType="1"/>
          </p:cNvSpPr>
          <p:nvPr/>
        </p:nvSpPr>
        <p:spPr bwMode="auto">
          <a:xfrm>
            <a:off x="2819400" y="4572000"/>
            <a:ext cx="3886200" cy="0"/>
          </a:xfrm>
          <a:prstGeom prst="line">
            <a:avLst/>
          </a:prstGeom>
          <a:noFill/>
          <a:ln w="5715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7" name="Text Box 7"/>
          <p:cNvSpPr txBox="1">
            <a:spLocks noChangeArrowheads="1"/>
          </p:cNvSpPr>
          <p:nvPr/>
        </p:nvSpPr>
        <p:spPr bwMode="auto">
          <a:xfrm>
            <a:off x="3200400" y="3429000"/>
            <a:ext cx="304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sz="2000" b="1">
                <a:solidFill>
                  <a:srgbClr val="FFFF00"/>
                </a:solidFill>
              </a:rPr>
              <a:t>70 years</a:t>
            </a:r>
          </a:p>
        </p:txBody>
      </p:sp>
      <p:sp>
        <p:nvSpPr>
          <p:cNvPr id="97288" name="Text Box 8"/>
          <p:cNvSpPr txBox="1">
            <a:spLocks noChangeArrowheads="1"/>
          </p:cNvSpPr>
          <p:nvPr/>
        </p:nvSpPr>
        <p:spPr bwMode="auto">
          <a:xfrm>
            <a:off x="4038600" y="4114800"/>
            <a:ext cx="2057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sz="2000" b="1">
                <a:solidFill>
                  <a:srgbClr val="00FF00"/>
                </a:solidFill>
              </a:rPr>
              <a:t>70 years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Rot="1" noChangeArrowheads="1"/>
          </p:cNvSpPr>
          <p:nvPr>
            <p:ph type="title"/>
          </p:nvPr>
        </p:nvSpPr>
        <p:spPr>
          <a:xfrm>
            <a:off x="301625" y="228600"/>
            <a:ext cx="5918200" cy="2133600"/>
          </a:xfrm>
        </p:spPr>
        <p:txBody>
          <a:bodyPr/>
          <a:lstStyle/>
          <a:p>
            <a:pPr eaLnBrk="1" hangingPunct="1">
              <a:defRPr/>
            </a:pPr>
            <a:r>
              <a:rPr lang="en-US" b="1" dirty="0" smtClean="0">
                <a:solidFill>
                  <a:srgbClr val="FFCC00"/>
                </a:solidFill>
              </a:rPr>
              <a:t>What were the people doing?</a:t>
            </a:r>
            <a:r>
              <a:rPr lang="en-US" dirty="0" smtClean="0">
                <a:solidFill>
                  <a:srgbClr val="FFCC00"/>
                </a:solidFill>
              </a:rPr>
              <a:t/>
            </a:r>
            <a:br>
              <a:rPr lang="en-US" dirty="0" smtClean="0">
                <a:solidFill>
                  <a:srgbClr val="FFCC00"/>
                </a:solidFill>
              </a:rPr>
            </a:br>
            <a:r>
              <a:rPr lang="en-US" sz="3600" i="1" dirty="0" smtClean="0"/>
              <a:t>(see Haggai 1)</a:t>
            </a:r>
          </a:p>
        </p:txBody>
      </p:sp>
      <p:sp>
        <p:nvSpPr>
          <p:cNvPr id="91139" name="Rectangle 3"/>
          <p:cNvSpPr>
            <a:spLocks noGrp="1" noRot="1" noChangeArrowheads="1"/>
          </p:cNvSpPr>
          <p:nvPr>
            <p:ph type="body" idx="1"/>
          </p:nvPr>
        </p:nvSpPr>
        <p:spPr>
          <a:xfrm>
            <a:off x="609600" y="2667000"/>
            <a:ext cx="8156575" cy="3505200"/>
          </a:xfrm>
        </p:spPr>
        <p:txBody>
          <a:bodyPr/>
          <a:lstStyle/>
          <a:p>
            <a:pPr eaLnBrk="1" hangingPunct="1">
              <a:buFont typeface="Arial" charset="0"/>
              <a:buChar char="►"/>
              <a:defRPr/>
            </a:pPr>
            <a:r>
              <a:rPr lang="en-US" dirty="0" smtClean="0"/>
              <a:t>Claimed the time was not                        right (v.2) </a:t>
            </a:r>
          </a:p>
          <a:p>
            <a:pPr eaLnBrk="1" hangingPunct="1">
              <a:spcAft>
                <a:spcPct val="45000"/>
              </a:spcAft>
              <a:buFont typeface="Arial" charset="0"/>
              <a:buNone/>
              <a:defRPr/>
            </a:pPr>
            <a:r>
              <a:rPr lang="en-US" dirty="0" smtClean="0"/>
              <a:t>       </a:t>
            </a:r>
            <a:r>
              <a:rPr lang="en-US" i="1" dirty="0" smtClean="0"/>
              <a:t>[said the 70 years were not over yet]</a:t>
            </a:r>
          </a:p>
          <a:p>
            <a:pPr eaLnBrk="1" hangingPunct="1">
              <a:spcAft>
                <a:spcPct val="45000"/>
              </a:spcAft>
              <a:buFont typeface="Arial" charset="0"/>
              <a:buChar char="►"/>
              <a:defRPr/>
            </a:pPr>
            <a:r>
              <a:rPr lang="en-US" dirty="0" smtClean="0"/>
              <a:t>Paneled their own homes (v.4)</a:t>
            </a:r>
          </a:p>
          <a:p>
            <a:pPr eaLnBrk="1" hangingPunct="1">
              <a:spcAft>
                <a:spcPct val="45000"/>
              </a:spcAft>
              <a:buFont typeface="Arial" charset="0"/>
              <a:buChar char="►"/>
              <a:defRPr/>
            </a:pPr>
            <a:r>
              <a:rPr lang="en-US" dirty="0" smtClean="0"/>
              <a:t>Tried to improve their own economic situation (v.6)</a:t>
            </a:r>
          </a:p>
          <a:p>
            <a:pPr eaLnBrk="1" hangingPunct="1">
              <a:buFont typeface="Arial" charset="0"/>
              <a:buChar char="►"/>
              <a:defRPr/>
            </a:pPr>
            <a:endParaRPr lang="en-US" dirty="0" smtClean="0"/>
          </a:p>
        </p:txBody>
      </p:sp>
      <p:pic>
        <p:nvPicPr>
          <p:cNvPr id="21508" name="Picture 5" descr="http://1.bp.blogspot.com/-xWxAT1X38qY/TYoQsmFyiAI/AAAAAAAAA8M/UvCQ-v-cMNM/s1600/bus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29241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228600" y="381000"/>
            <a:ext cx="5257800" cy="1447800"/>
          </a:xfrm>
        </p:spPr>
        <p:txBody>
          <a:bodyPr/>
          <a:lstStyle/>
          <a:p>
            <a:pPr eaLnBrk="1" hangingPunct="1">
              <a:defRPr/>
            </a:pPr>
            <a:r>
              <a:rPr lang="en-US" b="1" dirty="0" smtClean="0">
                <a:solidFill>
                  <a:srgbClr val="FFCC00"/>
                </a:solidFill>
              </a:rPr>
              <a:t>God raises up Darius to be King!</a:t>
            </a:r>
          </a:p>
        </p:txBody>
      </p:sp>
      <p:sp>
        <p:nvSpPr>
          <p:cNvPr id="59395" name="Rectangle 3"/>
          <p:cNvSpPr>
            <a:spLocks noGrp="1" noRot="1" noChangeArrowheads="1"/>
          </p:cNvSpPr>
          <p:nvPr>
            <p:ph type="body" idx="1"/>
          </p:nvPr>
        </p:nvSpPr>
        <p:spPr>
          <a:xfrm>
            <a:off x="301625" y="2057400"/>
            <a:ext cx="8540750" cy="4041775"/>
          </a:xfrm>
        </p:spPr>
        <p:txBody>
          <a:bodyPr/>
          <a:lstStyle/>
          <a:p>
            <a:pPr eaLnBrk="1" hangingPunct="1">
              <a:spcAft>
                <a:spcPct val="25000"/>
              </a:spcAft>
              <a:buFont typeface="Arial" charset="0"/>
              <a:buChar char="►"/>
              <a:defRPr/>
            </a:pPr>
            <a:r>
              <a:rPr lang="en-US" dirty="0" smtClean="0"/>
              <a:t>A few months after the temple work was forced to stop, God opened a door by bringing Darius to the throne</a:t>
            </a:r>
          </a:p>
          <a:p>
            <a:pPr eaLnBrk="1" hangingPunct="1">
              <a:spcAft>
                <a:spcPct val="25000"/>
              </a:spcAft>
              <a:buFont typeface="Arial" charset="0"/>
              <a:buChar char="►"/>
              <a:defRPr/>
            </a:pPr>
            <a:r>
              <a:rPr lang="en-US" dirty="0" smtClean="0"/>
              <a:t>Some of the Jews realized this was                         their opportunity and began                         working on the temple again, but                           they needed more help</a:t>
            </a:r>
          </a:p>
        </p:txBody>
      </p:sp>
      <p:pic>
        <p:nvPicPr>
          <p:cNvPr id="22532" name="Picture 5" descr="http://stevewright.info/wp-content/uploads/2012/11/god-is-in-control_t_nv.jpg"/>
          <p:cNvPicPr>
            <a:picLocks noChangeAspect="1" noChangeArrowheads="1"/>
          </p:cNvPicPr>
          <p:nvPr/>
        </p:nvPicPr>
        <p:blipFill>
          <a:blip r:embed="rId2">
            <a:extLst>
              <a:ext uri="{28A0092B-C50C-407E-A947-70E740481C1C}">
                <a14:useLocalDpi xmlns:a14="http://schemas.microsoft.com/office/drawing/2010/main" val="0"/>
              </a:ext>
            </a:extLst>
          </a:blip>
          <a:srcRect t="7860" b="23425"/>
          <a:stretch>
            <a:fillRect/>
          </a:stretch>
        </p:blipFill>
        <p:spPr bwMode="auto">
          <a:xfrm>
            <a:off x="5638800" y="260350"/>
            <a:ext cx="337185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 descr="http://www.iranchamber.com/history/darius/images/darius_relie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4725" y="3690938"/>
            <a:ext cx="1693863"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p:txBody>
          <a:bodyPr/>
          <a:lstStyle/>
          <a:p>
            <a:pPr eaLnBrk="1" hangingPunct="1">
              <a:defRPr/>
            </a:pPr>
            <a:r>
              <a:rPr lang="en-US" sz="4000" i="1" smtClean="0"/>
              <a:t>“</a:t>
            </a:r>
            <a:r>
              <a:rPr lang="en-US" sz="4000" i="1" smtClean="0">
                <a:solidFill>
                  <a:srgbClr val="FFCC00"/>
                </a:solidFill>
              </a:rPr>
              <a:t>The Prophets of God Helping them”</a:t>
            </a:r>
            <a:r>
              <a:rPr lang="en-US" sz="4000" smtClean="0"/>
              <a:t> (Ezra 5:1-2 )</a:t>
            </a:r>
          </a:p>
        </p:txBody>
      </p:sp>
      <p:sp>
        <p:nvSpPr>
          <p:cNvPr id="32771" name="Rectangle 3"/>
          <p:cNvSpPr>
            <a:spLocks noGrp="1" noRot="1" noChangeArrowheads="1"/>
          </p:cNvSpPr>
          <p:nvPr>
            <p:ph type="body" idx="1"/>
          </p:nvPr>
        </p:nvSpPr>
        <p:spPr/>
        <p:txBody>
          <a:bodyPr/>
          <a:lstStyle/>
          <a:p>
            <a:pPr algn="ctr" eaLnBrk="1" hangingPunct="1">
              <a:buFont typeface="Arial" charset="0"/>
              <a:buNone/>
              <a:defRPr/>
            </a:pPr>
            <a:r>
              <a:rPr lang="en-US" b="1" i="1" dirty="0" smtClean="0">
                <a:solidFill>
                  <a:srgbClr val="FFFF00"/>
                </a:solidFill>
                <a:latin typeface="Times New Roman" pitchFamily="18" charset="0"/>
                <a:cs typeface="Times New Roman" pitchFamily="18" charset="0"/>
              </a:rPr>
              <a:t>Coordinated efforts of                                   Haggai &amp; Zechariah</a:t>
            </a:r>
          </a:p>
          <a:p>
            <a:pPr eaLnBrk="1" hangingPunct="1">
              <a:buFont typeface="Arial" charset="0"/>
              <a:buNone/>
              <a:defRPr/>
            </a:pPr>
            <a:endParaRPr lang="en-US" sz="500" i="1" dirty="0" smtClean="0">
              <a:solidFill>
                <a:srgbClr val="FFFF00"/>
              </a:solidFill>
              <a:latin typeface="Times New Roman" pitchFamily="18" charset="0"/>
              <a:cs typeface="Times New Roman" pitchFamily="18" charset="0"/>
            </a:endParaRPr>
          </a:p>
          <a:p>
            <a:pPr eaLnBrk="1" hangingPunct="1">
              <a:buFont typeface="Arial" charset="0"/>
              <a:buNone/>
              <a:defRPr/>
            </a:pPr>
            <a:r>
              <a:rPr lang="en-US" b="1" dirty="0" smtClean="0">
                <a:solidFill>
                  <a:srgbClr val="33CCFF"/>
                </a:solidFill>
              </a:rPr>
              <a:t>Haggai:</a:t>
            </a:r>
            <a:r>
              <a:rPr lang="en-US" dirty="0" smtClean="0"/>
              <a:t>  Probably older man - exhorts and reprimands the people for their poor choices and lack of faith.</a:t>
            </a:r>
          </a:p>
          <a:p>
            <a:pPr eaLnBrk="1" hangingPunct="1">
              <a:buFont typeface="Arial" charset="0"/>
              <a:buNone/>
              <a:defRPr/>
            </a:pPr>
            <a:endParaRPr lang="en-US" sz="1200" dirty="0" smtClean="0"/>
          </a:p>
          <a:p>
            <a:pPr eaLnBrk="1" hangingPunct="1">
              <a:buFont typeface="Arial" charset="0"/>
              <a:buNone/>
              <a:defRPr/>
            </a:pPr>
            <a:r>
              <a:rPr lang="en-US" b="1" dirty="0" smtClean="0">
                <a:solidFill>
                  <a:srgbClr val="33CCFF"/>
                </a:solidFill>
              </a:rPr>
              <a:t>Zechariah:</a:t>
            </a:r>
            <a:r>
              <a:rPr lang="en-US" dirty="0" smtClean="0"/>
              <a:t> Probably younger man - encourages the people that </a:t>
            </a:r>
            <a:r>
              <a:rPr lang="en-US" b="1" dirty="0" smtClean="0">
                <a:solidFill>
                  <a:srgbClr val="00FF00"/>
                </a:solidFill>
              </a:rPr>
              <a:t>the angels are working behind the scenes</a:t>
            </a:r>
            <a:r>
              <a:rPr lang="en-US" dirty="0" smtClean="0"/>
              <a:t> and they will help finish the temple!</a:t>
            </a:r>
          </a:p>
        </p:txBody>
      </p:sp>
      <p:pic>
        <p:nvPicPr>
          <p:cNvPr id="23556" name="Picture 5" descr="http://www.eborg2.com/Revelation/Rev18/800-Ezra%208%20Haggai_Zechariah.jpg"/>
          <p:cNvPicPr>
            <a:picLocks noChangeAspect="1" noChangeArrowheads="1"/>
          </p:cNvPicPr>
          <p:nvPr/>
        </p:nvPicPr>
        <p:blipFill>
          <a:blip r:embed="rId2">
            <a:extLst>
              <a:ext uri="{28A0092B-C50C-407E-A947-70E740481C1C}">
                <a14:useLocalDpi xmlns:a14="http://schemas.microsoft.com/office/drawing/2010/main" val="0"/>
              </a:ext>
            </a:extLst>
          </a:blip>
          <a:srcRect l="3096" r="56300" b="24271"/>
          <a:stretch>
            <a:fillRect/>
          </a:stretch>
        </p:blipFill>
        <p:spPr bwMode="auto">
          <a:xfrm>
            <a:off x="7165975" y="993775"/>
            <a:ext cx="1212850" cy="170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7" descr="http://www.eborg2.com/Revelation/Rev18/800-Ezra%208%20Haggai_Zechariah.jpg"/>
          <p:cNvPicPr>
            <a:picLocks noChangeAspect="1" noChangeArrowheads="1"/>
          </p:cNvPicPr>
          <p:nvPr/>
        </p:nvPicPr>
        <p:blipFill>
          <a:blip r:embed="rId3">
            <a:extLst>
              <a:ext uri="{28A0092B-C50C-407E-A947-70E740481C1C}">
                <a14:useLocalDpi xmlns:a14="http://schemas.microsoft.com/office/drawing/2010/main" val="0"/>
              </a:ext>
            </a:extLst>
          </a:blip>
          <a:srcRect l="56029" t="9695" b="11510"/>
          <a:stretch>
            <a:fillRect/>
          </a:stretch>
        </p:blipFill>
        <p:spPr bwMode="auto">
          <a:xfrm>
            <a:off x="1001713" y="908050"/>
            <a:ext cx="132715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533400"/>
            <a:ext cx="7772400" cy="709613"/>
          </a:xfrm>
        </p:spPr>
        <p:txBody>
          <a:bodyPr/>
          <a:lstStyle/>
          <a:p>
            <a:pPr eaLnBrk="1" hangingPunct="1"/>
            <a:r>
              <a:rPr lang="en-US" sz="5400" b="1" smtClean="0">
                <a:solidFill>
                  <a:srgbClr val="FFCC00"/>
                </a:solidFill>
              </a:rPr>
              <a:t>Zechariah</a:t>
            </a:r>
          </a:p>
        </p:txBody>
      </p:sp>
      <p:sp>
        <p:nvSpPr>
          <p:cNvPr id="8195" name="Rectangle 3"/>
          <p:cNvSpPr>
            <a:spLocks noGrp="1" noChangeArrowheads="1"/>
          </p:cNvSpPr>
          <p:nvPr>
            <p:ph type="body" idx="1"/>
          </p:nvPr>
        </p:nvSpPr>
        <p:spPr/>
        <p:txBody>
          <a:bodyPr/>
          <a:lstStyle/>
          <a:p>
            <a:pPr eaLnBrk="1" hangingPunct="1">
              <a:spcAft>
                <a:spcPct val="35000"/>
              </a:spcAft>
              <a:buClr>
                <a:srgbClr val="33CCFF"/>
              </a:buClr>
              <a:buFont typeface="Wingdings" panose="05000000000000000000" pitchFamily="2" charset="2"/>
              <a:buChar char="ü"/>
            </a:pPr>
            <a:r>
              <a:rPr lang="en-US" b="1" smtClean="0">
                <a:solidFill>
                  <a:srgbClr val="FFFF00"/>
                </a:solidFill>
              </a:rPr>
              <a:t>Name means </a:t>
            </a:r>
            <a:r>
              <a:rPr lang="en-US" i="1" smtClean="0">
                <a:solidFill>
                  <a:schemeClr val="bg1"/>
                </a:solidFill>
              </a:rPr>
              <a:t>“Yah has remembered”</a:t>
            </a:r>
          </a:p>
          <a:p>
            <a:pPr eaLnBrk="1" hangingPunct="1">
              <a:spcAft>
                <a:spcPct val="35000"/>
              </a:spcAft>
              <a:buClr>
                <a:srgbClr val="33CCFF"/>
              </a:buClr>
              <a:buFont typeface="Wingdings" panose="05000000000000000000" pitchFamily="2" charset="2"/>
              <a:buChar char="ü"/>
            </a:pPr>
            <a:r>
              <a:rPr lang="en-US" b="1" smtClean="0">
                <a:solidFill>
                  <a:srgbClr val="FFFF00"/>
                </a:solidFill>
              </a:rPr>
              <a:t>Son of Berechiah</a:t>
            </a:r>
            <a:r>
              <a:rPr lang="en-US" smtClean="0">
                <a:solidFill>
                  <a:srgbClr val="FFFF00"/>
                </a:solidFill>
              </a:rPr>
              <a:t>: </a:t>
            </a:r>
            <a:r>
              <a:rPr lang="en-US" i="1" smtClean="0">
                <a:solidFill>
                  <a:schemeClr val="bg1"/>
                </a:solidFill>
              </a:rPr>
              <a:t>“Blessing of Yah”</a:t>
            </a:r>
          </a:p>
          <a:p>
            <a:pPr eaLnBrk="1" hangingPunct="1">
              <a:spcAft>
                <a:spcPct val="35000"/>
              </a:spcAft>
              <a:buClr>
                <a:srgbClr val="33CCFF"/>
              </a:buClr>
              <a:buFont typeface="Wingdings" panose="05000000000000000000" pitchFamily="2" charset="2"/>
              <a:buChar char="ü"/>
            </a:pPr>
            <a:r>
              <a:rPr lang="en-US" b="1" smtClean="0">
                <a:solidFill>
                  <a:srgbClr val="FFFF00"/>
                </a:solidFill>
              </a:rPr>
              <a:t>Grandson of Iddo:  </a:t>
            </a:r>
            <a:r>
              <a:rPr lang="en-US" smtClean="0">
                <a:solidFill>
                  <a:schemeClr val="bg1"/>
                </a:solidFill>
              </a:rPr>
              <a:t>probably the same Iddo who returned with Zerubabbel (Neh 12:16)  </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301625" y="228600"/>
            <a:ext cx="8540750" cy="990600"/>
          </a:xfrm>
        </p:spPr>
        <p:txBody>
          <a:bodyPr/>
          <a:lstStyle/>
          <a:p>
            <a:pPr eaLnBrk="1" hangingPunct="1">
              <a:defRPr/>
            </a:pPr>
            <a:r>
              <a:rPr lang="en-US" b="1" smtClean="0">
                <a:solidFill>
                  <a:srgbClr val="FFCC00"/>
                </a:solidFill>
              </a:rPr>
              <a:t>Haggai &amp; Zechariah together</a:t>
            </a:r>
          </a:p>
        </p:txBody>
      </p:sp>
      <p:sp>
        <p:nvSpPr>
          <p:cNvPr id="33795" name="Rectangle 3"/>
          <p:cNvSpPr>
            <a:spLocks noGrp="1" noRot="1" noChangeArrowheads="1"/>
          </p:cNvSpPr>
          <p:nvPr>
            <p:ph type="body" idx="1"/>
          </p:nvPr>
        </p:nvSpPr>
        <p:spPr>
          <a:xfrm>
            <a:off x="301625" y="1295400"/>
            <a:ext cx="8540750" cy="5334000"/>
          </a:xfrm>
        </p:spPr>
        <p:txBody>
          <a:bodyPr/>
          <a:lstStyle/>
          <a:p>
            <a:pPr algn="ctr" eaLnBrk="1" hangingPunct="1">
              <a:buFont typeface="Arial" charset="0"/>
              <a:buNone/>
              <a:defRPr/>
            </a:pPr>
            <a:r>
              <a:rPr lang="en-US" b="1" smtClean="0">
                <a:solidFill>
                  <a:srgbClr val="FFFF00"/>
                </a:solidFill>
              </a:rPr>
              <a:t>2</a:t>
            </a:r>
            <a:r>
              <a:rPr lang="en-US" b="1" baseline="30000" smtClean="0">
                <a:solidFill>
                  <a:srgbClr val="FFFF00"/>
                </a:solidFill>
              </a:rPr>
              <a:t>nd</a:t>
            </a:r>
            <a:r>
              <a:rPr lang="en-US" b="1" smtClean="0">
                <a:solidFill>
                  <a:srgbClr val="FFFF00"/>
                </a:solidFill>
              </a:rPr>
              <a:t> Year of Darius</a:t>
            </a:r>
          </a:p>
          <a:p>
            <a:pPr algn="ctr" eaLnBrk="1" hangingPunct="1">
              <a:buFont typeface="Arial" charset="0"/>
              <a:buNone/>
              <a:defRPr/>
            </a:pPr>
            <a:endParaRPr lang="en-US" sz="1000" b="1" smtClean="0">
              <a:solidFill>
                <a:srgbClr val="FFFF00"/>
              </a:solidFill>
            </a:endParaRPr>
          </a:p>
          <a:p>
            <a:pPr eaLnBrk="1" hangingPunct="1">
              <a:buFont typeface="Arial" charset="0"/>
              <a:buNone/>
              <a:defRPr/>
            </a:pPr>
            <a:r>
              <a:rPr lang="en-US" b="1" smtClean="0">
                <a:solidFill>
                  <a:srgbClr val="00FF00"/>
                </a:solidFill>
              </a:rPr>
              <a:t>Hag 1:1-11</a:t>
            </a:r>
            <a:r>
              <a:rPr lang="en-US" smtClean="0"/>
              <a:t>  6</a:t>
            </a:r>
            <a:r>
              <a:rPr lang="en-US" baseline="30000" smtClean="0"/>
              <a:t>th</a:t>
            </a:r>
            <a:r>
              <a:rPr lang="en-US" smtClean="0"/>
              <a:t> month, 1</a:t>
            </a:r>
            <a:r>
              <a:rPr lang="en-US" baseline="30000" smtClean="0"/>
              <a:t>st</a:t>
            </a:r>
            <a:r>
              <a:rPr lang="en-US" smtClean="0"/>
              <a:t> day</a:t>
            </a:r>
          </a:p>
          <a:p>
            <a:pPr eaLnBrk="1" hangingPunct="1">
              <a:buFont typeface="Arial" charset="0"/>
              <a:buNone/>
              <a:defRPr/>
            </a:pPr>
            <a:r>
              <a:rPr lang="en-US" smtClean="0"/>
              <a:t>   consider how your have fared!</a:t>
            </a:r>
          </a:p>
          <a:p>
            <a:pPr eaLnBrk="1" hangingPunct="1">
              <a:buFont typeface="Arial" charset="0"/>
              <a:buNone/>
              <a:defRPr/>
            </a:pPr>
            <a:endParaRPr lang="en-US" sz="1600" smtClean="0"/>
          </a:p>
          <a:p>
            <a:pPr eaLnBrk="1" hangingPunct="1">
              <a:buFont typeface="Arial" charset="0"/>
              <a:buNone/>
              <a:defRPr/>
            </a:pPr>
            <a:r>
              <a:rPr lang="en-US" b="1" smtClean="0">
                <a:solidFill>
                  <a:srgbClr val="00FF00"/>
                </a:solidFill>
              </a:rPr>
              <a:t>Hag 1:12-15</a:t>
            </a:r>
            <a:r>
              <a:rPr lang="en-US" smtClean="0"/>
              <a:t>   6</a:t>
            </a:r>
            <a:r>
              <a:rPr lang="en-US" baseline="30000" smtClean="0"/>
              <a:t>th</a:t>
            </a:r>
            <a:r>
              <a:rPr lang="en-US" smtClean="0"/>
              <a:t> month, 24</a:t>
            </a:r>
            <a:r>
              <a:rPr lang="en-US" baseline="30000" smtClean="0"/>
              <a:t>th</a:t>
            </a:r>
            <a:r>
              <a:rPr lang="en-US" smtClean="0"/>
              <a:t> day</a:t>
            </a:r>
          </a:p>
          <a:p>
            <a:pPr eaLnBrk="1" hangingPunct="1">
              <a:buFont typeface="Arial" charset="0"/>
              <a:buNone/>
              <a:defRPr/>
            </a:pPr>
            <a:r>
              <a:rPr lang="en-US" smtClean="0"/>
              <a:t>   Began working on the temple again</a:t>
            </a:r>
          </a:p>
          <a:p>
            <a:pPr eaLnBrk="1" hangingPunct="1">
              <a:buFont typeface="Arial" charset="0"/>
              <a:buNone/>
              <a:defRPr/>
            </a:pPr>
            <a:endParaRPr lang="en-US" sz="1600" smtClean="0"/>
          </a:p>
          <a:p>
            <a:pPr eaLnBrk="1" hangingPunct="1">
              <a:buFont typeface="Arial" charset="0"/>
              <a:buNone/>
              <a:defRPr/>
            </a:pPr>
            <a:r>
              <a:rPr lang="en-US" b="1" smtClean="0">
                <a:solidFill>
                  <a:srgbClr val="00FF00"/>
                </a:solidFill>
              </a:rPr>
              <a:t>Hag 2:1-9</a:t>
            </a:r>
            <a:r>
              <a:rPr lang="en-US" smtClean="0"/>
              <a:t>   7</a:t>
            </a:r>
            <a:r>
              <a:rPr lang="en-US" baseline="30000" smtClean="0"/>
              <a:t>th</a:t>
            </a:r>
            <a:r>
              <a:rPr lang="en-US" smtClean="0"/>
              <a:t> month, 21</a:t>
            </a:r>
            <a:r>
              <a:rPr lang="en-US" baseline="30000" smtClean="0"/>
              <a:t>st</a:t>
            </a:r>
            <a:r>
              <a:rPr lang="en-US" smtClean="0"/>
              <a:t> day</a:t>
            </a:r>
          </a:p>
          <a:p>
            <a:pPr eaLnBrk="1" hangingPunct="1">
              <a:buFont typeface="Arial" charset="0"/>
              <a:buNone/>
              <a:defRPr/>
            </a:pPr>
            <a:r>
              <a:rPr lang="en-US" smtClean="0"/>
              <a:t>   End of Tabernacles – </a:t>
            </a:r>
            <a:r>
              <a:rPr lang="en-US" i="1" smtClean="0"/>
              <a:t>“I am with you”</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b="1" smtClean="0">
                <a:solidFill>
                  <a:srgbClr val="FFCC00"/>
                </a:solidFill>
              </a:rPr>
              <a:t>Haggai &amp; Zechariah together</a:t>
            </a:r>
          </a:p>
        </p:txBody>
      </p:sp>
      <p:sp>
        <p:nvSpPr>
          <p:cNvPr id="34819" name="Rectangle 3"/>
          <p:cNvSpPr>
            <a:spLocks noGrp="1" noRot="1" noChangeArrowheads="1"/>
          </p:cNvSpPr>
          <p:nvPr>
            <p:ph type="body" idx="1"/>
          </p:nvPr>
        </p:nvSpPr>
        <p:spPr>
          <a:xfrm>
            <a:off x="301625" y="1371600"/>
            <a:ext cx="8540750" cy="5257800"/>
          </a:xfrm>
        </p:spPr>
        <p:txBody>
          <a:bodyPr/>
          <a:lstStyle/>
          <a:p>
            <a:pPr algn="ctr" eaLnBrk="1" hangingPunct="1">
              <a:buFont typeface="Arial" charset="0"/>
              <a:buNone/>
              <a:defRPr/>
            </a:pPr>
            <a:r>
              <a:rPr lang="en-US" b="1" smtClean="0">
                <a:solidFill>
                  <a:srgbClr val="FFFF00"/>
                </a:solidFill>
              </a:rPr>
              <a:t>2</a:t>
            </a:r>
            <a:r>
              <a:rPr lang="en-US" b="1" baseline="30000" smtClean="0">
                <a:solidFill>
                  <a:srgbClr val="FFFF00"/>
                </a:solidFill>
              </a:rPr>
              <a:t>nd</a:t>
            </a:r>
            <a:r>
              <a:rPr lang="en-US" b="1" smtClean="0">
                <a:solidFill>
                  <a:srgbClr val="FFFF00"/>
                </a:solidFill>
              </a:rPr>
              <a:t> Year of Darius</a:t>
            </a:r>
          </a:p>
          <a:p>
            <a:pPr eaLnBrk="1" hangingPunct="1">
              <a:buFont typeface="Arial" charset="0"/>
              <a:buNone/>
              <a:defRPr/>
            </a:pPr>
            <a:endParaRPr lang="en-US" sz="1000" b="1" smtClean="0"/>
          </a:p>
          <a:p>
            <a:pPr eaLnBrk="1" hangingPunct="1">
              <a:buFont typeface="Arial" charset="0"/>
              <a:buNone/>
              <a:defRPr/>
            </a:pPr>
            <a:r>
              <a:rPr lang="en-US" b="1" smtClean="0">
                <a:solidFill>
                  <a:srgbClr val="00FF00"/>
                </a:solidFill>
              </a:rPr>
              <a:t>Zech 1:1-6</a:t>
            </a:r>
            <a:r>
              <a:rPr lang="en-US" smtClean="0"/>
              <a:t>   8</a:t>
            </a:r>
            <a:r>
              <a:rPr lang="en-US" baseline="30000" smtClean="0"/>
              <a:t>th</a:t>
            </a:r>
            <a:r>
              <a:rPr lang="en-US" smtClean="0"/>
              <a:t> month</a:t>
            </a:r>
          </a:p>
          <a:p>
            <a:pPr eaLnBrk="1" hangingPunct="1">
              <a:buFont typeface="Arial" charset="0"/>
              <a:buNone/>
              <a:defRPr/>
            </a:pPr>
            <a:r>
              <a:rPr lang="en-US" smtClean="0"/>
              <a:t>   Return to God or face captivity again!</a:t>
            </a:r>
          </a:p>
          <a:p>
            <a:pPr eaLnBrk="1" hangingPunct="1">
              <a:buFont typeface="Arial" charset="0"/>
              <a:buNone/>
              <a:defRPr/>
            </a:pPr>
            <a:endParaRPr lang="en-US" sz="1600" smtClean="0"/>
          </a:p>
          <a:p>
            <a:pPr eaLnBrk="1" hangingPunct="1">
              <a:buFont typeface="Arial" charset="0"/>
              <a:buNone/>
              <a:defRPr/>
            </a:pPr>
            <a:r>
              <a:rPr lang="en-US" b="1" smtClean="0">
                <a:solidFill>
                  <a:srgbClr val="00FF00"/>
                </a:solidFill>
              </a:rPr>
              <a:t>Hag 2:10-23</a:t>
            </a:r>
            <a:r>
              <a:rPr lang="en-US" smtClean="0"/>
              <a:t>  9</a:t>
            </a:r>
            <a:r>
              <a:rPr lang="en-US" baseline="30000" smtClean="0"/>
              <a:t>th</a:t>
            </a:r>
            <a:r>
              <a:rPr lang="en-US" smtClean="0"/>
              <a:t> month, 24</a:t>
            </a:r>
            <a:r>
              <a:rPr lang="en-US" baseline="30000" smtClean="0"/>
              <a:t>th</a:t>
            </a:r>
            <a:r>
              <a:rPr lang="en-US" smtClean="0"/>
              <a:t> day</a:t>
            </a:r>
          </a:p>
          <a:p>
            <a:pPr eaLnBrk="1" hangingPunct="1">
              <a:buFont typeface="Arial" charset="0"/>
              <a:buNone/>
              <a:defRPr/>
            </a:pPr>
            <a:r>
              <a:rPr lang="en-US" smtClean="0"/>
              <a:t>   Nation unclean, but God will bless them!</a:t>
            </a:r>
          </a:p>
          <a:p>
            <a:pPr eaLnBrk="1" hangingPunct="1">
              <a:buFont typeface="Arial" charset="0"/>
              <a:buNone/>
              <a:defRPr/>
            </a:pPr>
            <a:endParaRPr lang="en-US" sz="1600" smtClean="0"/>
          </a:p>
          <a:p>
            <a:pPr eaLnBrk="1" hangingPunct="1">
              <a:buFont typeface="Arial" charset="0"/>
              <a:buNone/>
              <a:defRPr/>
            </a:pPr>
            <a:r>
              <a:rPr lang="en-US" b="1" smtClean="0">
                <a:solidFill>
                  <a:srgbClr val="00FF00"/>
                </a:solidFill>
              </a:rPr>
              <a:t>Zech 1:7-6:15</a:t>
            </a:r>
            <a:r>
              <a:rPr lang="en-US" smtClean="0"/>
              <a:t>   11</a:t>
            </a:r>
            <a:r>
              <a:rPr lang="en-US" baseline="30000" smtClean="0"/>
              <a:t>th</a:t>
            </a:r>
            <a:r>
              <a:rPr lang="en-US" smtClean="0"/>
              <a:t> month, 24</a:t>
            </a:r>
            <a:r>
              <a:rPr lang="en-US" baseline="30000" smtClean="0"/>
              <a:t>th</a:t>
            </a:r>
            <a:r>
              <a:rPr lang="en-US" smtClean="0"/>
              <a:t> day</a:t>
            </a:r>
          </a:p>
          <a:p>
            <a:pPr eaLnBrk="1" hangingPunct="1">
              <a:buFont typeface="Arial" charset="0"/>
              <a:buNone/>
              <a:defRPr/>
            </a:pPr>
            <a:r>
              <a:rPr lang="en-US" smtClean="0"/>
              <a:t>    Night visions: God will finish the temple!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b="1" smtClean="0">
                <a:solidFill>
                  <a:srgbClr val="FFCC00"/>
                </a:solidFill>
              </a:rPr>
              <a:t>Haggai &amp; Zechariah together</a:t>
            </a:r>
          </a:p>
        </p:txBody>
      </p:sp>
      <p:sp>
        <p:nvSpPr>
          <p:cNvPr id="35843" name="Rectangle 3"/>
          <p:cNvSpPr>
            <a:spLocks noGrp="1" noRot="1" noChangeArrowheads="1"/>
          </p:cNvSpPr>
          <p:nvPr>
            <p:ph type="body" idx="1"/>
          </p:nvPr>
        </p:nvSpPr>
        <p:spPr>
          <a:xfrm>
            <a:off x="301625" y="1447800"/>
            <a:ext cx="8540750" cy="4651375"/>
          </a:xfrm>
        </p:spPr>
        <p:txBody>
          <a:bodyPr/>
          <a:lstStyle/>
          <a:p>
            <a:pPr marL="633413" indent="-633413" algn="ctr" eaLnBrk="1" hangingPunct="1">
              <a:buFont typeface="Arial" charset="0"/>
              <a:buNone/>
              <a:defRPr/>
            </a:pPr>
            <a:r>
              <a:rPr lang="en-US" b="1" dirty="0" smtClean="0">
                <a:solidFill>
                  <a:srgbClr val="FFFF00"/>
                </a:solidFill>
              </a:rPr>
              <a:t>4</a:t>
            </a:r>
            <a:r>
              <a:rPr lang="en-US" b="1" baseline="30000" dirty="0" smtClean="0">
                <a:solidFill>
                  <a:srgbClr val="FFFF00"/>
                </a:solidFill>
              </a:rPr>
              <a:t>th</a:t>
            </a:r>
            <a:r>
              <a:rPr lang="en-US" b="1" dirty="0" smtClean="0">
                <a:solidFill>
                  <a:srgbClr val="FFFF00"/>
                </a:solidFill>
              </a:rPr>
              <a:t> Year of Darius</a:t>
            </a:r>
          </a:p>
          <a:p>
            <a:pPr marL="633413" indent="-633413" eaLnBrk="1" hangingPunct="1">
              <a:buFont typeface="Arial" charset="0"/>
              <a:buNone/>
              <a:defRPr/>
            </a:pPr>
            <a:endParaRPr lang="en-US" sz="1800" b="1" dirty="0" smtClean="0">
              <a:solidFill>
                <a:srgbClr val="FFFF00"/>
              </a:solidFill>
            </a:endParaRPr>
          </a:p>
          <a:p>
            <a:pPr marL="633413" indent="-633413" eaLnBrk="1" hangingPunct="1">
              <a:buFont typeface="Arial" charset="0"/>
              <a:buNone/>
              <a:defRPr/>
            </a:pPr>
            <a:r>
              <a:rPr lang="en-US" b="1" dirty="0" err="1" smtClean="0">
                <a:solidFill>
                  <a:srgbClr val="00FF00"/>
                </a:solidFill>
              </a:rPr>
              <a:t>Zech</a:t>
            </a:r>
            <a:r>
              <a:rPr lang="en-US" b="1" dirty="0" smtClean="0">
                <a:solidFill>
                  <a:srgbClr val="00FF00"/>
                </a:solidFill>
              </a:rPr>
              <a:t> 7:1-8:23</a:t>
            </a:r>
            <a:r>
              <a:rPr lang="en-US" b="1" dirty="0" smtClean="0"/>
              <a:t> </a:t>
            </a:r>
            <a:r>
              <a:rPr lang="en-US" dirty="0" smtClean="0"/>
              <a:t>     9</a:t>
            </a:r>
            <a:r>
              <a:rPr lang="en-US" baseline="30000" dirty="0" smtClean="0"/>
              <a:t>th</a:t>
            </a:r>
            <a:r>
              <a:rPr lang="en-US" dirty="0" smtClean="0"/>
              <a:t> month, 4</a:t>
            </a:r>
            <a:r>
              <a:rPr lang="en-US" baseline="30000" dirty="0" smtClean="0"/>
              <a:t>th</a:t>
            </a:r>
            <a:r>
              <a:rPr lang="en-US" dirty="0" smtClean="0"/>
              <a:t> day</a:t>
            </a:r>
          </a:p>
          <a:p>
            <a:pPr marL="633413" indent="-633413" eaLnBrk="1" hangingPunct="1">
              <a:buFont typeface="Arial" charset="0"/>
              <a:buChar char="►"/>
              <a:defRPr/>
            </a:pPr>
            <a:r>
              <a:rPr lang="en-US" dirty="0" smtClean="0"/>
              <a:t>Obedience to God is more important than meaningless rituals</a:t>
            </a:r>
          </a:p>
          <a:p>
            <a:pPr marL="633413" indent="-633413" eaLnBrk="1" hangingPunct="1">
              <a:buFont typeface="Arial" charset="0"/>
              <a:buChar char="►"/>
              <a:defRPr/>
            </a:pPr>
            <a:r>
              <a:rPr lang="en-US" dirty="0" smtClean="0"/>
              <a:t>The Lord will return to Zion and dwell in Jerusalem.  A remnant of Jews and many nations will seek Him in Jerusalem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eaLnBrk="1" hangingPunct="1">
              <a:defRPr/>
            </a:pPr>
            <a:r>
              <a:rPr lang="en-US" b="1" smtClean="0">
                <a:solidFill>
                  <a:srgbClr val="FFCC00"/>
                </a:solidFill>
              </a:rPr>
              <a:t>Outline of Zechariah 1</a:t>
            </a:r>
          </a:p>
        </p:txBody>
      </p:sp>
      <p:sp>
        <p:nvSpPr>
          <p:cNvPr id="50179" name="Rectangle 3"/>
          <p:cNvSpPr>
            <a:spLocks noGrp="1" noRot="1" noChangeArrowheads="1"/>
          </p:cNvSpPr>
          <p:nvPr>
            <p:ph type="body" idx="1"/>
          </p:nvPr>
        </p:nvSpPr>
        <p:spPr>
          <a:xfrm>
            <a:off x="301625" y="1524000"/>
            <a:ext cx="8540750" cy="4343400"/>
          </a:xfrm>
        </p:spPr>
        <p:txBody>
          <a:bodyPr/>
          <a:lstStyle/>
          <a:p>
            <a:pPr eaLnBrk="1" hangingPunct="1">
              <a:spcAft>
                <a:spcPct val="40000"/>
              </a:spcAft>
              <a:buFont typeface="Arial" charset="0"/>
              <a:buNone/>
              <a:defRPr/>
            </a:pPr>
            <a:r>
              <a:rPr lang="en-US" b="1" dirty="0" smtClean="0">
                <a:solidFill>
                  <a:srgbClr val="FFFF00"/>
                </a:solidFill>
              </a:rPr>
              <a:t>1-6</a:t>
            </a:r>
            <a:r>
              <a:rPr lang="en-US" dirty="0" smtClean="0"/>
              <a:t> </a:t>
            </a:r>
            <a:r>
              <a:rPr lang="en-US" b="1" dirty="0" smtClean="0"/>
              <a:t>	 </a:t>
            </a:r>
            <a:r>
              <a:rPr lang="en-US" dirty="0" smtClean="0"/>
              <a:t>Return to the Lord, or face captivity     		 again!</a:t>
            </a:r>
            <a:endParaRPr lang="en-US" b="1" dirty="0" smtClean="0"/>
          </a:p>
          <a:p>
            <a:pPr eaLnBrk="1" hangingPunct="1">
              <a:spcAft>
                <a:spcPct val="40000"/>
              </a:spcAft>
              <a:buFont typeface="Arial" charset="0"/>
              <a:buNone/>
              <a:defRPr/>
            </a:pPr>
            <a:r>
              <a:rPr lang="en-US" b="1" dirty="0" smtClean="0">
                <a:solidFill>
                  <a:srgbClr val="FFFF00"/>
                </a:solidFill>
              </a:rPr>
              <a:t>7-11</a:t>
            </a:r>
            <a:r>
              <a:rPr lang="en-US" dirty="0" smtClean="0"/>
              <a:t>  </a:t>
            </a:r>
            <a:r>
              <a:rPr lang="en-US" i="1" dirty="0" smtClean="0">
                <a:solidFill>
                  <a:srgbClr val="00FF00"/>
                </a:solidFill>
              </a:rPr>
              <a:t>Vision</a:t>
            </a:r>
            <a:r>
              <a:rPr lang="en-US" dirty="0" smtClean="0">
                <a:solidFill>
                  <a:srgbClr val="00FF00"/>
                </a:solidFill>
              </a:rPr>
              <a:t>:  </a:t>
            </a:r>
            <a:r>
              <a:rPr lang="en-US" dirty="0" smtClean="0"/>
              <a:t>4 horsemen </a:t>
            </a:r>
          </a:p>
          <a:p>
            <a:pPr eaLnBrk="1" hangingPunct="1">
              <a:spcAft>
                <a:spcPct val="40000"/>
              </a:spcAft>
              <a:buFont typeface="Arial" charset="0"/>
              <a:buNone/>
              <a:defRPr/>
            </a:pPr>
            <a:r>
              <a:rPr lang="en-US" b="1" dirty="0" smtClean="0">
                <a:solidFill>
                  <a:srgbClr val="FFFF00"/>
                </a:solidFill>
              </a:rPr>
              <a:t>12-17</a:t>
            </a:r>
            <a:r>
              <a:rPr lang="en-US" b="1" dirty="0" smtClean="0"/>
              <a:t> </a:t>
            </a:r>
            <a:r>
              <a:rPr lang="en-US" dirty="0" smtClean="0"/>
              <a:t> God will extend mercy to Jerusalem            	    &amp; build His house again</a:t>
            </a:r>
            <a:endParaRPr lang="en-US" b="1" dirty="0" smtClean="0"/>
          </a:p>
          <a:p>
            <a:pPr eaLnBrk="1" hangingPunct="1">
              <a:spcAft>
                <a:spcPct val="40000"/>
              </a:spcAft>
              <a:buFont typeface="Arial" charset="0"/>
              <a:buNone/>
              <a:defRPr/>
            </a:pPr>
            <a:r>
              <a:rPr lang="en-US" b="1" dirty="0" smtClean="0">
                <a:solidFill>
                  <a:srgbClr val="FFFF00"/>
                </a:solidFill>
              </a:rPr>
              <a:t>18-21</a:t>
            </a:r>
            <a:r>
              <a:rPr lang="en-US" dirty="0" smtClean="0"/>
              <a:t>  </a:t>
            </a:r>
            <a:r>
              <a:rPr lang="en-US" i="1" dirty="0" smtClean="0">
                <a:solidFill>
                  <a:srgbClr val="00FF00"/>
                </a:solidFill>
              </a:rPr>
              <a:t>Vision</a:t>
            </a:r>
            <a:r>
              <a:rPr lang="en-US" dirty="0" smtClean="0">
                <a:solidFill>
                  <a:srgbClr val="00FF00"/>
                </a:solidFill>
              </a:rPr>
              <a:t>:  </a:t>
            </a:r>
            <a:r>
              <a:rPr lang="en-US" dirty="0" smtClean="0"/>
              <a:t>4 horns &amp; 4 craftsmen</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609600" y="304800"/>
            <a:ext cx="4879975" cy="1600200"/>
          </a:xfrm>
        </p:spPr>
        <p:txBody>
          <a:bodyPr/>
          <a:lstStyle/>
          <a:p>
            <a:pPr eaLnBrk="1" hangingPunct="1">
              <a:defRPr/>
            </a:pPr>
            <a:r>
              <a:rPr lang="en-US" sz="5400" b="1" dirty="0" smtClean="0">
                <a:solidFill>
                  <a:srgbClr val="FFCC00"/>
                </a:solidFill>
              </a:rPr>
              <a:t>1</a:t>
            </a:r>
            <a:r>
              <a:rPr lang="en-US" sz="5400" b="1" baseline="30000" dirty="0" smtClean="0">
                <a:solidFill>
                  <a:srgbClr val="FFCC00"/>
                </a:solidFill>
              </a:rPr>
              <a:t>st</a:t>
            </a:r>
            <a:r>
              <a:rPr lang="en-US" sz="5400" b="1" dirty="0" smtClean="0">
                <a:solidFill>
                  <a:srgbClr val="FFCC00"/>
                </a:solidFill>
              </a:rPr>
              <a:t> Step:   </a:t>
            </a:r>
            <a:r>
              <a:rPr lang="en-US" sz="5400" b="1" i="1" dirty="0" smtClean="0">
                <a:solidFill>
                  <a:srgbClr val="FFCC00"/>
                </a:solidFill>
                <a:latin typeface="Times New Roman" pitchFamily="18" charset="0"/>
              </a:rPr>
              <a:t>“Return to Me”</a:t>
            </a:r>
          </a:p>
        </p:txBody>
      </p:sp>
      <p:sp>
        <p:nvSpPr>
          <p:cNvPr id="37891" name="Rectangle 3"/>
          <p:cNvSpPr>
            <a:spLocks noGrp="1" noRot="1" noChangeArrowheads="1"/>
          </p:cNvSpPr>
          <p:nvPr>
            <p:ph type="body" idx="1"/>
          </p:nvPr>
        </p:nvSpPr>
        <p:spPr>
          <a:xfrm>
            <a:off x="225425" y="2590800"/>
            <a:ext cx="8540750" cy="2743200"/>
          </a:xfrm>
        </p:spPr>
        <p:txBody>
          <a:bodyPr/>
          <a:lstStyle/>
          <a:p>
            <a:pPr eaLnBrk="1" hangingPunct="1">
              <a:spcAft>
                <a:spcPct val="35000"/>
              </a:spcAft>
              <a:buFont typeface="Arial" charset="0"/>
              <a:buChar char="►"/>
              <a:defRPr/>
            </a:pPr>
            <a:r>
              <a:rPr lang="en-US" sz="3600" dirty="0" smtClean="0"/>
              <a:t>Same message before in </a:t>
            </a:r>
            <a:r>
              <a:rPr lang="en-US" sz="3600" dirty="0" err="1" smtClean="0"/>
              <a:t>Jer</a:t>
            </a:r>
            <a:r>
              <a:rPr lang="en-US" sz="3600" dirty="0" smtClean="0"/>
              <a:t> 3:1,7; 4:1; 24:7; Isa 44:22</a:t>
            </a:r>
          </a:p>
          <a:p>
            <a:pPr eaLnBrk="1" hangingPunct="1">
              <a:spcAft>
                <a:spcPct val="35000"/>
              </a:spcAft>
              <a:buFont typeface="Arial" charset="0"/>
              <a:buChar char="►"/>
              <a:defRPr/>
            </a:pPr>
            <a:r>
              <a:rPr lang="en-US" sz="3600" dirty="0" smtClean="0"/>
              <a:t>Quoted later in Mal 3:7-10</a:t>
            </a:r>
          </a:p>
          <a:p>
            <a:pPr eaLnBrk="1" hangingPunct="1">
              <a:buFont typeface="Arial" charset="0"/>
              <a:buChar char="►"/>
              <a:defRPr/>
            </a:pPr>
            <a:endParaRPr lang="en-US" dirty="0" smtClean="0"/>
          </a:p>
          <a:p>
            <a:pPr marL="0" indent="0" algn="ctr" eaLnBrk="1" hangingPunct="1">
              <a:buFont typeface="Arial" charset="0"/>
              <a:buNone/>
              <a:defRPr/>
            </a:pPr>
            <a:r>
              <a:rPr lang="en-US" sz="4400" dirty="0" smtClean="0">
                <a:solidFill>
                  <a:srgbClr val="FFFF00"/>
                </a:solidFill>
              </a:rPr>
              <a:t>    </a:t>
            </a:r>
            <a:endParaRPr lang="en-US" sz="4400" b="1" i="1" dirty="0" smtClean="0">
              <a:solidFill>
                <a:srgbClr val="FFFF00"/>
              </a:solidFill>
              <a:latin typeface="Times New Roman" pitchFamily="18" charset="0"/>
            </a:endParaRPr>
          </a:p>
        </p:txBody>
      </p:sp>
      <p:sp>
        <p:nvSpPr>
          <p:cNvPr id="6" name="Rectangle 2"/>
          <p:cNvSpPr txBox="1">
            <a:spLocks noRot="1" noChangeArrowheads="1"/>
          </p:cNvSpPr>
          <p:nvPr/>
        </p:nvSpPr>
        <p:spPr bwMode="auto">
          <a:xfrm>
            <a:off x="1295400" y="51816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b="1" kern="0" dirty="0" smtClean="0">
                <a:solidFill>
                  <a:srgbClr val="FFFF00"/>
                </a:solidFill>
                <a:latin typeface="Comic Sans MS" pitchFamily="66" charset="0"/>
              </a:rPr>
              <a:t>Our God is faithful and will not fail us!</a:t>
            </a:r>
          </a:p>
        </p:txBody>
      </p:sp>
      <p:pic>
        <p:nvPicPr>
          <p:cNvPr id="28677" name="Picture 5" descr="http://2.bp.blogspot.com/-qcmGrXgdi0U/UGQrXichmeI/AAAAAAAABAc/H9MRkd3MEaI/s1600/return-to-m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75"/>
            <a:ext cx="3276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152400" y="228600"/>
            <a:ext cx="5638800" cy="1752600"/>
          </a:xfrm>
        </p:spPr>
        <p:txBody>
          <a:bodyPr/>
          <a:lstStyle/>
          <a:p>
            <a:pPr eaLnBrk="1" hangingPunct="1">
              <a:defRPr/>
            </a:pPr>
            <a:r>
              <a:rPr lang="en-US" b="1" i="1" dirty="0" smtClean="0">
                <a:solidFill>
                  <a:srgbClr val="FFCC00"/>
                </a:solidFill>
              </a:rPr>
              <a:t>Turn from your  evil ways</a:t>
            </a:r>
            <a:r>
              <a:rPr lang="en-US" b="1" dirty="0" smtClean="0">
                <a:solidFill>
                  <a:srgbClr val="FFCC00"/>
                </a:solidFill>
              </a:rPr>
              <a:t> (1:4)</a:t>
            </a:r>
          </a:p>
        </p:txBody>
      </p:sp>
      <p:sp>
        <p:nvSpPr>
          <p:cNvPr id="46083" name="Rectangle 3"/>
          <p:cNvSpPr>
            <a:spLocks noGrp="1" noRot="1" noChangeArrowheads="1"/>
          </p:cNvSpPr>
          <p:nvPr>
            <p:ph type="body" idx="1"/>
          </p:nvPr>
        </p:nvSpPr>
        <p:spPr>
          <a:xfrm>
            <a:off x="301625" y="2133600"/>
            <a:ext cx="8540750" cy="3965575"/>
          </a:xfrm>
        </p:spPr>
        <p:txBody>
          <a:bodyPr/>
          <a:lstStyle/>
          <a:p>
            <a:pPr marL="579438" indent="-579438" eaLnBrk="1" hangingPunct="1">
              <a:buFont typeface="Arial" charset="0"/>
              <a:buChar char="►"/>
              <a:defRPr/>
            </a:pPr>
            <a:r>
              <a:rPr lang="en-US" dirty="0" smtClean="0"/>
              <a:t>Taken from 2 Kings 17:13                              when God explained why                            He had to remove Israel from the land.</a:t>
            </a:r>
          </a:p>
          <a:p>
            <a:pPr marL="579438" indent="-579438" eaLnBrk="1" hangingPunct="1">
              <a:buFont typeface="Arial" charset="0"/>
              <a:buChar char="►"/>
              <a:defRPr/>
            </a:pPr>
            <a:endParaRPr lang="en-US" dirty="0" smtClean="0"/>
          </a:p>
          <a:p>
            <a:pPr marL="579438" indent="-579438" eaLnBrk="1" hangingPunct="1">
              <a:buFont typeface="Arial" charset="0"/>
              <a:buChar char="►"/>
              <a:defRPr/>
            </a:pPr>
            <a:r>
              <a:rPr lang="en-US" dirty="0" smtClean="0"/>
              <a:t>God’s warning is that if the people do not respond, He will have to send them away captive again!</a:t>
            </a:r>
          </a:p>
          <a:p>
            <a:pPr marL="579438" indent="-579438" eaLnBrk="1" hangingPunct="1">
              <a:buFont typeface="Arial" charset="0"/>
              <a:buNone/>
              <a:defRPr/>
            </a:pPr>
            <a:endParaRPr lang="en-US" dirty="0" smtClean="0"/>
          </a:p>
          <a:p>
            <a:pPr marL="579438" indent="-579438" eaLnBrk="1" hangingPunct="1">
              <a:buFont typeface="Arial" charset="0"/>
              <a:buNone/>
              <a:defRPr/>
            </a:pPr>
            <a:endParaRPr lang="en-US" dirty="0" smtClean="0"/>
          </a:p>
        </p:txBody>
      </p:sp>
      <p:pic>
        <p:nvPicPr>
          <p:cNvPr id="29700" name="Picture 5" descr="http://badguygoesgood.files.wordpress.com/2010/08/u-turn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07950"/>
            <a:ext cx="282892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Rot="1" noChangeArrowheads="1"/>
          </p:cNvSpPr>
          <p:nvPr>
            <p:ph type="title"/>
          </p:nvPr>
        </p:nvSpPr>
        <p:spPr>
          <a:xfrm>
            <a:off x="152400" y="228600"/>
            <a:ext cx="4953000" cy="2551113"/>
          </a:xfrm>
        </p:spPr>
        <p:txBody>
          <a:bodyPr/>
          <a:lstStyle/>
          <a:p>
            <a:pPr eaLnBrk="1" hangingPunct="1">
              <a:defRPr/>
            </a:pPr>
            <a:r>
              <a:rPr lang="en-US" sz="5400" b="1" dirty="0" smtClean="0">
                <a:solidFill>
                  <a:srgbClr val="FFCC00"/>
                </a:solidFill>
              </a:rPr>
              <a:t>The people’s response (1:6): </a:t>
            </a:r>
            <a:br>
              <a:rPr lang="en-US" sz="5400" b="1" dirty="0" smtClean="0">
                <a:solidFill>
                  <a:srgbClr val="FFCC00"/>
                </a:solidFill>
              </a:rPr>
            </a:br>
            <a:r>
              <a:rPr lang="en-US" sz="2800" dirty="0" smtClean="0"/>
              <a:t> </a:t>
            </a:r>
            <a:endParaRPr lang="en-US" sz="6000" b="1" i="1" dirty="0" smtClean="0">
              <a:solidFill>
                <a:srgbClr val="FFFF00"/>
              </a:solidFill>
              <a:latin typeface="Comic Sans MS" pitchFamily="66" charset="0"/>
            </a:endParaRPr>
          </a:p>
        </p:txBody>
      </p:sp>
      <p:sp>
        <p:nvSpPr>
          <p:cNvPr id="47107" name="Rectangle 3"/>
          <p:cNvSpPr>
            <a:spLocks noGrp="1" noRot="1" noChangeArrowheads="1"/>
          </p:cNvSpPr>
          <p:nvPr>
            <p:ph type="body" idx="1"/>
          </p:nvPr>
        </p:nvSpPr>
        <p:spPr>
          <a:xfrm>
            <a:off x="304800" y="4191000"/>
            <a:ext cx="8540750" cy="1984375"/>
          </a:xfrm>
        </p:spPr>
        <p:txBody>
          <a:bodyPr/>
          <a:lstStyle/>
          <a:p>
            <a:pPr eaLnBrk="1" hangingPunct="1">
              <a:spcAft>
                <a:spcPct val="30000"/>
              </a:spcAft>
              <a:buFont typeface="Arial" charset="0"/>
              <a:buChar char="►"/>
              <a:defRPr/>
            </a:pPr>
            <a:r>
              <a:rPr lang="en-US" dirty="0" smtClean="0"/>
              <a:t>People admit they made mistakes</a:t>
            </a:r>
          </a:p>
          <a:p>
            <a:pPr eaLnBrk="1" hangingPunct="1">
              <a:spcAft>
                <a:spcPct val="30000"/>
              </a:spcAft>
              <a:buFont typeface="Arial" charset="0"/>
              <a:buChar char="►"/>
              <a:defRPr/>
            </a:pPr>
            <a:r>
              <a:rPr lang="en-US" dirty="0" smtClean="0"/>
              <a:t>Acknowledge God dealt with them according to their deeds</a:t>
            </a:r>
          </a:p>
        </p:txBody>
      </p:sp>
      <p:pic>
        <p:nvPicPr>
          <p:cNvPr id="30724" name="Picture 5" descr="http://rlv.zcache.com/stay_right_follow_gods_path_christian_street_sign_sticker-rcb91c9d7cdf848d1bf28cb99ad5c9396_v9wxo_8byvr_512.jpg"/>
          <p:cNvPicPr>
            <a:picLocks noChangeAspect="1" noChangeArrowheads="1"/>
          </p:cNvPicPr>
          <p:nvPr/>
        </p:nvPicPr>
        <p:blipFill>
          <a:blip r:embed="rId2">
            <a:extLst>
              <a:ext uri="{28A0092B-C50C-407E-A947-70E740481C1C}">
                <a14:useLocalDpi xmlns:a14="http://schemas.microsoft.com/office/drawing/2010/main" val="0"/>
              </a:ext>
            </a:extLst>
          </a:blip>
          <a:srcRect t="18649" b="18312"/>
          <a:stretch>
            <a:fillRect/>
          </a:stretch>
        </p:blipFill>
        <p:spPr bwMode="auto">
          <a:xfrm>
            <a:off x="5257800" y="228600"/>
            <a:ext cx="3743325"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Rot="1" noChangeArrowheads="1"/>
          </p:cNvSpPr>
          <p:nvPr/>
        </p:nvSpPr>
        <p:spPr bwMode="auto">
          <a:xfrm>
            <a:off x="1143000" y="2743200"/>
            <a:ext cx="6400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6000" b="1" i="1" kern="0" dirty="0" smtClean="0">
                <a:solidFill>
                  <a:srgbClr val="FFFF00"/>
                </a:solidFill>
                <a:latin typeface="Comic Sans MS" pitchFamily="66" charset="0"/>
              </a:rPr>
              <a:t>God was right!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304800" y="165100"/>
            <a:ext cx="8540750" cy="990600"/>
          </a:xfrm>
        </p:spPr>
        <p:txBody>
          <a:bodyPr/>
          <a:lstStyle/>
          <a:p>
            <a:pPr eaLnBrk="1" hangingPunct="1">
              <a:defRPr/>
            </a:pPr>
            <a:r>
              <a:rPr lang="en-US" sz="5400" b="1" dirty="0" smtClean="0">
                <a:solidFill>
                  <a:srgbClr val="FFCC00"/>
                </a:solidFill>
              </a:rPr>
              <a:t>The 1</a:t>
            </a:r>
            <a:r>
              <a:rPr lang="en-US" sz="5400" b="1" baseline="30000" dirty="0" smtClean="0">
                <a:solidFill>
                  <a:srgbClr val="FFCC00"/>
                </a:solidFill>
              </a:rPr>
              <a:t>st</a:t>
            </a:r>
            <a:r>
              <a:rPr lang="en-US" sz="5400" b="1" dirty="0" smtClean="0">
                <a:solidFill>
                  <a:srgbClr val="FFCC00"/>
                </a:solidFill>
              </a:rPr>
              <a:t> Vision</a:t>
            </a:r>
          </a:p>
        </p:txBody>
      </p:sp>
      <p:graphicFrame>
        <p:nvGraphicFramePr>
          <p:cNvPr id="62468" name="Object 4"/>
          <p:cNvGraphicFramePr>
            <a:graphicFrameLocks noGrp="1" noChangeAspect="1"/>
          </p:cNvGraphicFramePr>
          <p:nvPr>
            <p:ph idx="1"/>
          </p:nvPr>
        </p:nvGraphicFramePr>
        <p:xfrm>
          <a:off x="457200" y="1371600"/>
          <a:ext cx="3535363" cy="4800600"/>
        </p:xfrm>
        <a:graphic>
          <a:graphicData uri="http://schemas.openxmlformats.org/presentationml/2006/ole">
            <mc:AlternateContent xmlns:mc="http://schemas.openxmlformats.org/markup-compatibility/2006">
              <mc:Choice xmlns:v="urn:schemas-microsoft-com:vml" Requires="v">
                <p:oleObj spid="_x0000_s31761" name="Photo Editor Photo" r:id="rId3" imgW="1676634" imgH="2276793" progId="MSPhotoEd.3">
                  <p:embed/>
                </p:oleObj>
              </mc:Choice>
              <mc:Fallback>
                <p:oleObj name="Photo Editor Photo" r:id="rId3" imgW="1676634" imgH="2276793"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353536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70" name="Text Box 6"/>
          <p:cNvSpPr txBox="1">
            <a:spLocks noChangeArrowheads="1"/>
          </p:cNvSpPr>
          <p:nvPr/>
        </p:nvSpPr>
        <p:spPr bwMode="auto">
          <a:xfrm>
            <a:off x="4267200" y="1219200"/>
            <a:ext cx="4876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50000"/>
              </a:spcBef>
              <a:buClrTx/>
              <a:buSzTx/>
              <a:buFontTx/>
              <a:buNone/>
            </a:pPr>
            <a:r>
              <a:rPr lang="en-US" b="1">
                <a:solidFill>
                  <a:srgbClr val="33CCFF"/>
                </a:solidFill>
              </a:rPr>
              <a:t>What Zechariah saw:</a:t>
            </a:r>
          </a:p>
          <a:p>
            <a:pPr eaLnBrk="1" hangingPunct="1">
              <a:spcBef>
                <a:spcPct val="50000"/>
              </a:spcBef>
              <a:buClrTx/>
              <a:buSzTx/>
              <a:buFontTx/>
              <a:buChar char="•"/>
            </a:pPr>
            <a:r>
              <a:rPr lang="en-US" sz="2400"/>
              <a:t> A man riding on a red horse</a:t>
            </a:r>
          </a:p>
          <a:p>
            <a:pPr eaLnBrk="1" hangingPunct="1">
              <a:spcBef>
                <a:spcPct val="50000"/>
              </a:spcBef>
              <a:buClrTx/>
              <a:buSzTx/>
              <a:buFontTx/>
              <a:buChar char="•"/>
            </a:pPr>
            <a:r>
              <a:rPr lang="en-US" sz="2400"/>
              <a:t> standing among myrtle trees </a:t>
            </a:r>
          </a:p>
          <a:p>
            <a:pPr eaLnBrk="1" hangingPunct="1">
              <a:spcBef>
                <a:spcPct val="50000"/>
              </a:spcBef>
              <a:buClrTx/>
              <a:buSzTx/>
              <a:buFontTx/>
              <a:buChar char="•"/>
            </a:pPr>
            <a:r>
              <a:rPr lang="en-US" sz="2400"/>
              <a:t> Red, sorrel &amp; white horses </a:t>
            </a:r>
          </a:p>
          <a:p>
            <a:pPr eaLnBrk="1" hangingPunct="1">
              <a:spcBef>
                <a:spcPct val="50000"/>
              </a:spcBef>
              <a:buClrTx/>
              <a:buSzTx/>
              <a:buFontTx/>
              <a:buNone/>
            </a:pPr>
            <a:endParaRPr lang="en-US" sz="2400"/>
          </a:p>
          <a:p>
            <a:pPr eaLnBrk="1" hangingPunct="1">
              <a:spcBef>
                <a:spcPct val="50000"/>
              </a:spcBef>
              <a:buClrTx/>
              <a:buSzTx/>
              <a:buFontTx/>
              <a:buNone/>
            </a:pPr>
            <a:r>
              <a:rPr lang="en-US" b="1">
                <a:solidFill>
                  <a:srgbClr val="33CCFF"/>
                </a:solidFill>
              </a:rPr>
              <a:t>What had they done?</a:t>
            </a:r>
          </a:p>
          <a:p>
            <a:pPr eaLnBrk="1" hangingPunct="1">
              <a:spcBef>
                <a:spcPct val="50000"/>
              </a:spcBef>
              <a:buClrTx/>
              <a:buSzTx/>
              <a:buFontTx/>
              <a:buChar char="•"/>
            </a:pPr>
            <a:r>
              <a:rPr lang="en-US" sz="2400"/>
              <a:t> Patrol the earth</a:t>
            </a:r>
          </a:p>
          <a:p>
            <a:pPr eaLnBrk="1" hangingPunct="1">
              <a:spcBef>
                <a:spcPct val="50000"/>
              </a:spcBef>
              <a:buClrTx/>
              <a:buSzTx/>
              <a:buFontTx/>
              <a:buChar char="•"/>
            </a:pPr>
            <a:r>
              <a:rPr lang="en-US" sz="2400"/>
              <a:t> Bought rest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a:xfrm>
            <a:off x="301625" y="228600"/>
            <a:ext cx="6069013" cy="1143000"/>
          </a:xfrm>
        </p:spPr>
        <p:txBody>
          <a:bodyPr/>
          <a:lstStyle/>
          <a:p>
            <a:pPr eaLnBrk="1" hangingPunct="1">
              <a:defRPr/>
            </a:pPr>
            <a:r>
              <a:rPr lang="en-US" sz="3600" b="1" dirty="0">
                <a:solidFill>
                  <a:srgbClr val="FFCC00"/>
                </a:solidFill>
              </a:rPr>
              <a:t>Vision of the Horses </a:t>
            </a:r>
            <a:br>
              <a:rPr lang="en-US" sz="3600" b="1" dirty="0">
                <a:solidFill>
                  <a:srgbClr val="FFCC00"/>
                </a:solidFill>
              </a:rPr>
            </a:br>
            <a:r>
              <a:rPr lang="en-US" sz="3600" b="1" dirty="0">
                <a:solidFill>
                  <a:srgbClr val="FFCC00"/>
                </a:solidFill>
              </a:rPr>
              <a:t>among the Myrtle Trees</a:t>
            </a:r>
          </a:p>
        </p:txBody>
      </p:sp>
      <p:sp>
        <p:nvSpPr>
          <p:cNvPr id="48131" name="Rectangle 3"/>
          <p:cNvSpPr>
            <a:spLocks noGrp="1" noRot="1" noChangeArrowheads="1"/>
          </p:cNvSpPr>
          <p:nvPr>
            <p:ph type="body" idx="1"/>
          </p:nvPr>
        </p:nvSpPr>
        <p:spPr>
          <a:xfrm>
            <a:off x="304800" y="1676400"/>
            <a:ext cx="8537575" cy="4270375"/>
          </a:xfrm>
        </p:spPr>
        <p:txBody>
          <a:bodyPr/>
          <a:lstStyle/>
          <a:p>
            <a:pPr eaLnBrk="1" hangingPunct="1">
              <a:lnSpc>
                <a:spcPct val="90000"/>
              </a:lnSpc>
              <a:spcAft>
                <a:spcPct val="30000"/>
              </a:spcAft>
              <a:buFont typeface="Arial" charset="0"/>
              <a:buChar char="►"/>
              <a:defRPr/>
            </a:pPr>
            <a:r>
              <a:rPr lang="en-US" sz="2800" b="1" dirty="0">
                <a:solidFill>
                  <a:srgbClr val="00FF00"/>
                </a:solidFill>
              </a:rPr>
              <a:t>Colored horses</a:t>
            </a:r>
            <a:r>
              <a:rPr lang="en-US" sz="2800" dirty="0">
                <a:solidFill>
                  <a:srgbClr val="00FF00"/>
                </a:solidFill>
              </a:rPr>
              <a:t> </a:t>
            </a:r>
            <a:r>
              <a:rPr lang="en-US" sz="2800" dirty="0"/>
              <a:t>used to </a:t>
            </a:r>
            <a:r>
              <a:rPr lang="en-US" sz="2800" dirty="0" smtClean="0"/>
              <a:t>represent                          </a:t>
            </a:r>
            <a:r>
              <a:rPr lang="en-US" sz="2800" dirty="0"/>
              <a:t>God’s  power to enforce war, famine, pestilence and peace throughout the world  </a:t>
            </a:r>
            <a:r>
              <a:rPr lang="en-US" sz="2800" dirty="0" smtClean="0"/>
              <a:t>(</a:t>
            </a:r>
            <a:r>
              <a:rPr lang="en-US" sz="2800" dirty="0" err="1"/>
              <a:t>Zech</a:t>
            </a:r>
            <a:r>
              <a:rPr lang="en-US" sz="2800" dirty="0"/>
              <a:t> 6:1-8; Rev 6:1-8; 19:11-16</a:t>
            </a:r>
            <a:r>
              <a:rPr lang="en-US" sz="2800" dirty="0" smtClean="0"/>
              <a:t>) – Zechariah gives us a basis to understand Revelation, but it doesn’t mean the exact same thing!</a:t>
            </a:r>
            <a:endParaRPr lang="en-US" sz="2800" dirty="0"/>
          </a:p>
          <a:p>
            <a:pPr eaLnBrk="1" hangingPunct="1">
              <a:lnSpc>
                <a:spcPct val="90000"/>
              </a:lnSpc>
              <a:spcAft>
                <a:spcPct val="30000"/>
              </a:spcAft>
              <a:buFont typeface="Arial" charset="0"/>
              <a:buChar char="►"/>
              <a:defRPr/>
            </a:pPr>
            <a:r>
              <a:rPr lang="en-US" sz="2800" b="1" dirty="0">
                <a:solidFill>
                  <a:srgbClr val="00FF00"/>
                </a:solidFill>
              </a:rPr>
              <a:t>Myrtle trees</a:t>
            </a:r>
            <a:r>
              <a:rPr lang="en-US" sz="2800" dirty="0">
                <a:solidFill>
                  <a:srgbClr val="00FF00"/>
                </a:solidFill>
              </a:rPr>
              <a:t> </a:t>
            </a:r>
            <a:r>
              <a:rPr lang="en-US" sz="2800" dirty="0"/>
              <a:t>(evergreens) used to represent endurance, stability and peace (Lev 23:40-43 &amp; </a:t>
            </a:r>
            <a:r>
              <a:rPr lang="en-US" sz="2800" dirty="0" err="1"/>
              <a:t>Neh</a:t>
            </a:r>
            <a:r>
              <a:rPr lang="en-US" sz="2800" dirty="0"/>
              <a:t> 8:15; Isa 55:13; 41:19; 61:3</a:t>
            </a:r>
            <a:r>
              <a:rPr lang="en-US" sz="2800" dirty="0" smtClean="0"/>
              <a:t>) – May also be connected to Esther </a:t>
            </a:r>
            <a:r>
              <a:rPr lang="en-US" sz="2800" smtClean="0"/>
              <a:t>(Hadassah </a:t>
            </a:r>
            <a:r>
              <a:rPr lang="en-US" sz="2800" dirty="0" smtClean="0"/>
              <a:t>- myrtle) because these angels were designing events to replace </a:t>
            </a:r>
            <a:r>
              <a:rPr lang="en-US" sz="2800" dirty="0" err="1" smtClean="0"/>
              <a:t>Vashti</a:t>
            </a:r>
            <a:r>
              <a:rPr lang="en-US" sz="2800" dirty="0" smtClean="0"/>
              <a:t> with Esther as queen for Darius </a:t>
            </a:r>
            <a:r>
              <a:rPr lang="en-US" sz="2800" dirty="0" err="1" smtClean="0"/>
              <a:t>Hystaspes</a:t>
            </a:r>
            <a:r>
              <a:rPr lang="en-US" sz="2800" dirty="0" smtClean="0"/>
              <a:t>!</a:t>
            </a:r>
            <a:endParaRPr lang="en-US" sz="2800" dirty="0"/>
          </a:p>
          <a:p>
            <a:pPr lvl="1" eaLnBrk="1" hangingPunct="1">
              <a:lnSpc>
                <a:spcPct val="90000"/>
              </a:lnSpc>
              <a:spcAft>
                <a:spcPct val="30000"/>
              </a:spcAft>
              <a:buFont typeface="Wingdings" panose="05000000000000000000" pitchFamily="2" charset="2"/>
              <a:buNone/>
              <a:defRPr/>
            </a:pPr>
            <a:endParaRPr lang="en-US" sz="2400" dirty="0"/>
          </a:p>
          <a:p>
            <a:pPr lvl="1" eaLnBrk="1" hangingPunct="1">
              <a:lnSpc>
                <a:spcPct val="90000"/>
              </a:lnSpc>
              <a:spcAft>
                <a:spcPct val="30000"/>
              </a:spcAft>
              <a:buFont typeface="Wingdings" panose="05000000000000000000" pitchFamily="2" charset="2"/>
              <a:buNone/>
              <a:defRPr/>
            </a:pPr>
            <a:endParaRPr lang="en-US" dirty="0"/>
          </a:p>
        </p:txBody>
      </p:sp>
      <p:pic>
        <p:nvPicPr>
          <p:cNvPr id="32772" name="Picture 2" descr="http://b.vimeocdn.com/ts/872/479/87247987_6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0638" y="0"/>
            <a:ext cx="2738437"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301625" y="152400"/>
            <a:ext cx="8540750" cy="1524000"/>
          </a:xfrm>
        </p:spPr>
        <p:txBody>
          <a:bodyPr/>
          <a:lstStyle/>
          <a:p>
            <a:pPr eaLnBrk="1" hangingPunct="1">
              <a:defRPr/>
            </a:pPr>
            <a:r>
              <a:rPr lang="en-US" sz="4000" b="1" smtClean="0">
                <a:solidFill>
                  <a:srgbClr val="FFCC00"/>
                </a:solidFill>
              </a:rPr>
              <a:t>Myrtle shrub or small tree</a:t>
            </a:r>
            <a:r>
              <a:rPr lang="en-US" sz="3600" smtClean="0"/>
              <a:t/>
            </a:r>
            <a:br>
              <a:rPr lang="en-US" sz="3600" smtClean="0"/>
            </a:br>
            <a:r>
              <a:rPr lang="en-US" sz="2400" i="1" smtClean="0"/>
              <a:t>(Myrtus communis)</a:t>
            </a:r>
            <a:r>
              <a:rPr lang="en-US" sz="2800" i="1" smtClean="0"/>
              <a:t/>
            </a:r>
            <a:br>
              <a:rPr lang="en-US" sz="2800" i="1" smtClean="0"/>
            </a:br>
            <a:r>
              <a:rPr lang="en-US" sz="2400" smtClean="0"/>
              <a:t>5 to 15 feet tall, 4 to 20 feet spread</a:t>
            </a:r>
            <a:endParaRPr lang="en-US" sz="2000" smtClean="0"/>
          </a:p>
        </p:txBody>
      </p:sp>
      <p:pic>
        <p:nvPicPr>
          <p:cNvPr id="61443" name="Picture 3" descr="myrle bush"/>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981200"/>
            <a:ext cx="3681413"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4" descr="myrtle bush"/>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67200" y="3459163"/>
            <a:ext cx="4648200" cy="3398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445" name="Text Box 5"/>
          <p:cNvSpPr txBox="1">
            <a:spLocks noChangeArrowheads="1"/>
          </p:cNvSpPr>
          <p:nvPr/>
        </p:nvSpPr>
        <p:spPr bwMode="auto">
          <a:xfrm>
            <a:off x="4495800" y="1981200"/>
            <a:ext cx="419100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10000"/>
              </a:spcBef>
              <a:defRPr/>
            </a:pPr>
            <a:r>
              <a:rPr lang="en-US" sz="2400" b="1">
                <a:solidFill>
                  <a:srgbClr val="FFFF00"/>
                </a:solidFill>
                <a:effectLst>
                  <a:outerShdw blurRad="38100" dist="38100" dir="2700000" algn="tl">
                    <a:srgbClr val="000000"/>
                  </a:outerShdw>
                </a:effectLst>
                <a:latin typeface="Comic Sans MS" pitchFamily="66" charset="0"/>
                <a:cs typeface="Arial" charset="0"/>
              </a:rPr>
              <a:t>Key Characteristics:</a:t>
            </a:r>
          </a:p>
          <a:p>
            <a:pPr lvl="1" eaLnBrk="1" hangingPunct="1">
              <a:spcBef>
                <a:spcPct val="10000"/>
              </a:spcBef>
              <a:buFontTx/>
              <a:buChar char="•"/>
              <a:defRPr/>
            </a:pPr>
            <a:r>
              <a:rPr lang="en-US" sz="2000">
                <a:solidFill>
                  <a:schemeClr val="tx2"/>
                </a:solidFill>
                <a:effectLst>
                  <a:outerShdw blurRad="38100" dist="38100" dir="2700000" algn="tl">
                    <a:srgbClr val="000000"/>
                  </a:outerShdw>
                </a:effectLst>
                <a:latin typeface="Arial" charset="0"/>
                <a:cs typeface="Arial" charset="0"/>
              </a:rPr>
              <a:t> </a:t>
            </a:r>
            <a:r>
              <a:rPr lang="en-US" sz="2400">
                <a:solidFill>
                  <a:schemeClr val="tx2"/>
                </a:solidFill>
                <a:effectLst>
                  <a:outerShdw blurRad="38100" dist="38100" dir="2700000" algn="tl">
                    <a:srgbClr val="000000"/>
                  </a:outerShdw>
                </a:effectLst>
                <a:latin typeface="Arial" charset="0"/>
                <a:cs typeface="Arial" charset="0"/>
              </a:rPr>
              <a:t>evergreen</a:t>
            </a:r>
          </a:p>
          <a:p>
            <a:pPr lvl="1" eaLnBrk="1" hangingPunct="1">
              <a:spcBef>
                <a:spcPct val="10000"/>
              </a:spcBef>
              <a:buFontTx/>
              <a:buChar char="•"/>
              <a:defRPr/>
            </a:pPr>
            <a:r>
              <a:rPr lang="en-US" sz="2400">
                <a:solidFill>
                  <a:schemeClr val="tx2"/>
                </a:solidFill>
                <a:effectLst>
                  <a:outerShdw blurRad="38100" dist="38100" dir="2700000" algn="tl">
                    <a:srgbClr val="000000"/>
                  </a:outerShdw>
                </a:effectLst>
                <a:latin typeface="Arial" charset="0"/>
                <a:cs typeface="Arial" charset="0"/>
              </a:rPr>
              <a:t> drought tolerant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0" y="228600"/>
            <a:ext cx="9144000" cy="1371600"/>
          </a:xfrm>
        </p:spPr>
        <p:txBody>
          <a:bodyPr/>
          <a:lstStyle/>
          <a:p>
            <a:pPr eaLnBrk="1" hangingPunct="1">
              <a:defRPr/>
            </a:pPr>
            <a:r>
              <a:rPr lang="en-US" sz="4000" b="1" smtClean="0">
                <a:solidFill>
                  <a:srgbClr val="FFCC00"/>
                </a:solidFill>
              </a:rPr>
              <a:t>Zechariah’s prophecy </a:t>
            </a:r>
            <a:br>
              <a:rPr lang="en-US" sz="4000" b="1" smtClean="0">
                <a:solidFill>
                  <a:srgbClr val="FFCC00"/>
                </a:solidFill>
              </a:rPr>
            </a:br>
            <a:r>
              <a:rPr lang="en-US" sz="4000" b="1" smtClean="0">
                <a:solidFill>
                  <a:srgbClr val="FFCC00"/>
                </a:solidFill>
              </a:rPr>
              <a:t>has two applications</a:t>
            </a:r>
          </a:p>
        </p:txBody>
      </p:sp>
      <p:sp>
        <p:nvSpPr>
          <p:cNvPr id="54275" name="Rectangle 3"/>
          <p:cNvSpPr>
            <a:spLocks noGrp="1" noRot="1" noChangeArrowheads="1"/>
          </p:cNvSpPr>
          <p:nvPr>
            <p:ph type="body" idx="1"/>
          </p:nvPr>
        </p:nvSpPr>
        <p:spPr>
          <a:xfrm>
            <a:off x="609600" y="1981200"/>
            <a:ext cx="7851775" cy="3352800"/>
          </a:xfrm>
        </p:spPr>
        <p:txBody>
          <a:bodyPr/>
          <a:lstStyle/>
          <a:p>
            <a:pPr marL="609600" indent="-609600" eaLnBrk="1" hangingPunct="1">
              <a:spcAft>
                <a:spcPct val="20000"/>
              </a:spcAft>
              <a:buFont typeface="Arial" charset="0"/>
              <a:buNone/>
              <a:defRPr/>
            </a:pPr>
            <a:r>
              <a:rPr lang="en-US" b="1" smtClean="0">
                <a:solidFill>
                  <a:srgbClr val="33CCFF"/>
                </a:solidFill>
              </a:rPr>
              <a:t>1) Original application</a:t>
            </a:r>
            <a:r>
              <a:rPr lang="en-US" smtClean="0"/>
              <a:t> to the return of Jeshua &amp; Zerubbabel and the building of God’s physical house (temple).</a:t>
            </a:r>
          </a:p>
          <a:p>
            <a:pPr marL="609600" indent="-609600" eaLnBrk="1" hangingPunct="1">
              <a:spcAft>
                <a:spcPct val="20000"/>
              </a:spcAft>
              <a:buFont typeface="Arial" charset="0"/>
              <a:buNone/>
              <a:defRPr/>
            </a:pPr>
            <a:r>
              <a:rPr lang="en-US" b="1" smtClean="0">
                <a:solidFill>
                  <a:srgbClr val="33CCFF"/>
                </a:solidFill>
              </a:rPr>
              <a:t>2) Future application</a:t>
            </a:r>
            <a:r>
              <a:rPr lang="en-US" smtClean="0"/>
              <a:t> to Christ’s coming &amp; return, and the building of his spiritual house</a:t>
            </a:r>
            <a:endParaRPr lang="en-US" sz="2000" smtClean="0"/>
          </a:p>
        </p:txBody>
      </p:sp>
      <p:sp>
        <p:nvSpPr>
          <p:cNvPr id="54276" name="Rectangle 4"/>
          <p:cNvSpPr>
            <a:spLocks noChangeArrowheads="1"/>
          </p:cNvSpPr>
          <p:nvPr/>
        </p:nvSpPr>
        <p:spPr bwMode="auto">
          <a:xfrm>
            <a:off x="838200" y="5334000"/>
            <a:ext cx="758031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20000"/>
              </a:spcBef>
              <a:buClr>
                <a:schemeClr val="hlink"/>
              </a:buClr>
              <a:buSzPct val="80000"/>
              <a:buFont typeface="Arial" charset="0"/>
              <a:buNone/>
              <a:defRPr/>
            </a:pPr>
            <a:r>
              <a:rPr lang="en-US" sz="3200">
                <a:solidFill>
                  <a:srgbClr val="FFFF00"/>
                </a:solidFill>
                <a:effectLst>
                  <a:outerShdw blurRad="38100" dist="38100" dir="2700000" algn="tl">
                    <a:srgbClr val="000000"/>
                  </a:outerShdw>
                </a:effectLst>
                <a:latin typeface="Comic Sans MS" pitchFamily="66" charset="0"/>
                <a:cs typeface="Arial" charset="0"/>
              </a:rPr>
              <a:t>Understanding the original application helps us to properly apply the future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Rot="1" noChangeArrowheads="1"/>
          </p:cNvSpPr>
          <p:nvPr>
            <p:ph type="title"/>
          </p:nvPr>
        </p:nvSpPr>
        <p:spPr>
          <a:xfrm>
            <a:off x="3636963" y="228600"/>
            <a:ext cx="5205412" cy="1143000"/>
          </a:xfrm>
        </p:spPr>
        <p:txBody>
          <a:bodyPr/>
          <a:lstStyle/>
          <a:p>
            <a:pPr eaLnBrk="1" hangingPunct="1">
              <a:defRPr/>
            </a:pPr>
            <a:r>
              <a:rPr lang="en-US" b="1" dirty="0" smtClean="0">
                <a:solidFill>
                  <a:srgbClr val="FFCC00"/>
                </a:solidFill>
              </a:rPr>
              <a:t>Who are the horsemen?</a:t>
            </a:r>
          </a:p>
        </p:txBody>
      </p:sp>
      <p:sp>
        <p:nvSpPr>
          <p:cNvPr id="49155" name="Rectangle 3"/>
          <p:cNvSpPr>
            <a:spLocks noGrp="1" noRot="1" noChangeArrowheads="1"/>
          </p:cNvSpPr>
          <p:nvPr>
            <p:ph type="body" idx="1"/>
          </p:nvPr>
        </p:nvSpPr>
        <p:spPr>
          <a:xfrm>
            <a:off x="301625" y="1600200"/>
            <a:ext cx="8540750" cy="5257800"/>
          </a:xfrm>
        </p:spPr>
        <p:txBody>
          <a:bodyPr/>
          <a:lstStyle/>
          <a:p>
            <a:pPr eaLnBrk="1" hangingPunct="1">
              <a:spcAft>
                <a:spcPct val="30000"/>
              </a:spcAft>
              <a:buFont typeface="Arial" charset="0"/>
              <a:buNone/>
              <a:defRPr/>
            </a:pPr>
            <a:r>
              <a:rPr lang="en-US" b="1" dirty="0" smtClean="0">
                <a:solidFill>
                  <a:srgbClr val="33CCFF"/>
                </a:solidFill>
              </a:rPr>
              <a:t>1:10</a:t>
            </a:r>
            <a:r>
              <a:rPr lang="en-US" dirty="0" smtClean="0"/>
              <a:t>  These are the ones whom the LORD has sent to walk to and fro throughout the earth</a:t>
            </a:r>
          </a:p>
          <a:p>
            <a:pPr eaLnBrk="1" hangingPunct="1">
              <a:spcAft>
                <a:spcPct val="30000"/>
              </a:spcAft>
              <a:buFont typeface="Arial" charset="0"/>
              <a:buNone/>
              <a:defRPr/>
            </a:pPr>
            <a:r>
              <a:rPr lang="en-US" b="1" dirty="0" smtClean="0">
                <a:solidFill>
                  <a:srgbClr val="33CCFF"/>
                </a:solidFill>
              </a:rPr>
              <a:t>4:10 </a:t>
            </a:r>
            <a:r>
              <a:rPr lang="en-US" dirty="0" smtClean="0">
                <a:solidFill>
                  <a:srgbClr val="33CCFF"/>
                </a:solidFill>
              </a:rPr>
              <a:t> </a:t>
            </a:r>
            <a:r>
              <a:rPr lang="en-US" dirty="0" smtClean="0"/>
              <a:t>These seven…they are the eyes of the Lord which scan to and fro throughout the whole earth</a:t>
            </a:r>
          </a:p>
          <a:p>
            <a:pPr eaLnBrk="1" hangingPunct="1">
              <a:spcAft>
                <a:spcPct val="30000"/>
              </a:spcAft>
              <a:buFont typeface="Arial" charset="0"/>
              <a:buNone/>
              <a:defRPr/>
            </a:pPr>
            <a:r>
              <a:rPr lang="en-US" sz="3600" dirty="0" smtClean="0"/>
              <a:t>They are </a:t>
            </a:r>
            <a:r>
              <a:rPr lang="en-US" sz="3600" b="1" dirty="0" smtClean="0">
                <a:solidFill>
                  <a:srgbClr val="00FF00"/>
                </a:solidFill>
              </a:rPr>
              <a:t>the Angels!</a:t>
            </a:r>
            <a:r>
              <a:rPr lang="en-US" b="1" dirty="0" smtClean="0">
                <a:solidFill>
                  <a:srgbClr val="00FF00"/>
                </a:solidFill>
              </a:rPr>
              <a:t>     </a:t>
            </a:r>
            <a:r>
              <a:rPr lang="en-US" dirty="0" smtClean="0"/>
              <a:t>God’s eyes that   run to and fro throughout the whole earth           (2 </a:t>
            </a:r>
            <a:r>
              <a:rPr lang="en-US" dirty="0" err="1" smtClean="0"/>
              <a:t>Chron</a:t>
            </a:r>
            <a:r>
              <a:rPr lang="en-US" dirty="0" smtClean="0"/>
              <a:t> 16:9) -  </a:t>
            </a:r>
            <a:r>
              <a:rPr lang="en-US" b="1" i="1" dirty="0" smtClean="0">
                <a:solidFill>
                  <a:srgbClr val="FFFF00"/>
                </a:solidFill>
              </a:rPr>
              <a:t>Unseen!</a:t>
            </a:r>
          </a:p>
        </p:txBody>
      </p:sp>
      <p:pic>
        <p:nvPicPr>
          <p:cNvPr id="34820" name="Picture 7" descr="http://b.vimeocdn.com/ts/872/479/87247987_640.jpg"/>
          <p:cNvPicPr>
            <a:picLocks noChangeAspect="1" noChangeArrowheads="1"/>
          </p:cNvPicPr>
          <p:nvPr/>
        </p:nvPicPr>
        <p:blipFill>
          <a:blip r:embed="rId2">
            <a:extLst>
              <a:ext uri="{28A0092B-C50C-407E-A947-70E740481C1C}">
                <a14:useLocalDpi xmlns:a14="http://schemas.microsoft.com/office/drawing/2010/main" val="0"/>
              </a:ext>
            </a:extLst>
          </a:blip>
          <a:srcRect l="37978" t="57825" r="31010" b="21088"/>
          <a:stretch>
            <a:fillRect/>
          </a:stretch>
        </p:blipFill>
        <p:spPr bwMode="auto">
          <a:xfrm>
            <a:off x="533400" y="3175"/>
            <a:ext cx="310356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2" name="Rectangle 2"/>
          <p:cNvSpPr>
            <a:spLocks noGrp="1" noRot="1" noChangeArrowheads="1"/>
          </p:cNvSpPr>
          <p:nvPr>
            <p:ph type="title"/>
          </p:nvPr>
        </p:nvSpPr>
        <p:spPr>
          <a:xfrm>
            <a:off x="533400" y="228600"/>
            <a:ext cx="5718175" cy="1492250"/>
          </a:xfrm>
        </p:spPr>
        <p:txBody>
          <a:bodyPr/>
          <a:lstStyle/>
          <a:p>
            <a:pPr eaLnBrk="1" hangingPunct="1">
              <a:defRPr/>
            </a:pPr>
            <a:r>
              <a:rPr lang="en-US" b="1" dirty="0" smtClean="0">
                <a:solidFill>
                  <a:srgbClr val="FFCC00"/>
                </a:solidFill>
              </a:rPr>
              <a:t>What had the Angels done?</a:t>
            </a:r>
          </a:p>
        </p:txBody>
      </p:sp>
      <p:sp>
        <p:nvSpPr>
          <p:cNvPr id="51203" name="Rectangle 3"/>
          <p:cNvSpPr>
            <a:spLocks noGrp="1" noRot="1" noChangeArrowheads="1"/>
          </p:cNvSpPr>
          <p:nvPr>
            <p:ph type="body" idx="1"/>
          </p:nvPr>
        </p:nvSpPr>
        <p:spPr>
          <a:xfrm>
            <a:off x="152400" y="1720850"/>
            <a:ext cx="8540750" cy="4270375"/>
          </a:xfrm>
        </p:spPr>
        <p:txBody>
          <a:bodyPr/>
          <a:lstStyle/>
          <a:p>
            <a:pPr eaLnBrk="1" hangingPunct="1">
              <a:spcAft>
                <a:spcPct val="30000"/>
              </a:spcAft>
              <a:buFont typeface="Arial" charset="0"/>
              <a:buChar char="►"/>
              <a:defRPr/>
            </a:pPr>
            <a:r>
              <a:rPr lang="en-US" dirty="0" smtClean="0"/>
              <a:t>Suppressed the adversaries of                                         Ezra 4 so the work on the temple                          could begin again</a:t>
            </a:r>
          </a:p>
          <a:p>
            <a:pPr eaLnBrk="1" hangingPunct="1">
              <a:spcAft>
                <a:spcPct val="30000"/>
              </a:spcAft>
              <a:buFont typeface="Arial" charset="0"/>
              <a:buChar char="►"/>
              <a:defRPr/>
            </a:pPr>
            <a:r>
              <a:rPr lang="en-US" dirty="0" smtClean="0"/>
              <a:t>Put down the rebellions throughout the Persian empire caused by </a:t>
            </a:r>
            <a:r>
              <a:rPr lang="en-US" dirty="0" err="1" smtClean="0"/>
              <a:t>Gomates</a:t>
            </a:r>
            <a:r>
              <a:rPr lang="en-US" dirty="0" smtClean="0"/>
              <a:t>’ </a:t>
            </a:r>
            <a:r>
              <a:rPr lang="en-US" dirty="0" smtClean="0"/>
              <a:t>7 month </a:t>
            </a:r>
            <a:r>
              <a:rPr lang="en-US" dirty="0" smtClean="0"/>
              <a:t>take over and Darius’ overthrow of </a:t>
            </a:r>
            <a:r>
              <a:rPr lang="en-US" dirty="0" err="1" smtClean="0"/>
              <a:t>Gomates</a:t>
            </a:r>
            <a:endParaRPr lang="en-US" dirty="0" smtClean="0"/>
          </a:p>
          <a:p>
            <a:pPr eaLnBrk="1" hangingPunct="1">
              <a:spcAft>
                <a:spcPct val="30000"/>
              </a:spcAft>
              <a:buFont typeface="Arial" charset="0"/>
              <a:buChar char="►"/>
              <a:defRPr/>
            </a:pPr>
            <a:r>
              <a:rPr lang="en-US" dirty="0" smtClean="0"/>
              <a:t>Brought the earth back to “resting quietly” (</a:t>
            </a:r>
            <a:r>
              <a:rPr lang="en-US" dirty="0" err="1" smtClean="0"/>
              <a:t>Zech</a:t>
            </a:r>
            <a:r>
              <a:rPr lang="en-US" dirty="0" smtClean="0"/>
              <a:t> 1:11)</a:t>
            </a:r>
          </a:p>
        </p:txBody>
      </p:sp>
      <p:pic>
        <p:nvPicPr>
          <p:cNvPr id="35844" name="Picture 5" descr="http://unitedstatesprophecy.files.wordpress.com/2013/01/large_4horsemen.jpg?w=400&amp;h=5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5763" y="12700"/>
            <a:ext cx="2408237"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Rot="1" noChangeArrowheads="1"/>
          </p:cNvSpPr>
          <p:nvPr>
            <p:ph type="title"/>
          </p:nvPr>
        </p:nvSpPr>
        <p:spPr>
          <a:xfrm>
            <a:off x="152400" y="228600"/>
            <a:ext cx="5562600" cy="1905000"/>
          </a:xfrm>
        </p:spPr>
        <p:txBody>
          <a:bodyPr/>
          <a:lstStyle/>
          <a:p>
            <a:pPr eaLnBrk="1" hangingPunct="1">
              <a:defRPr/>
            </a:pPr>
            <a:r>
              <a:rPr lang="en-US" sz="4000" b="1" dirty="0" smtClean="0">
                <a:solidFill>
                  <a:srgbClr val="FFCC00"/>
                </a:solidFill>
              </a:rPr>
              <a:t>Look at what the Angels did behind the scene!</a:t>
            </a:r>
            <a:r>
              <a:rPr lang="en-US" sz="4000" dirty="0" smtClean="0">
                <a:solidFill>
                  <a:srgbClr val="FFCC00"/>
                </a:solidFill>
              </a:rPr>
              <a:t>  </a:t>
            </a:r>
            <a:r>
              <a:rPr lang="en-US" sz="3600" dirty="0" smtClean="0">
                <a:solidFill>
                  <a:srgbClr val="FFCC00"/>
                </a:solidFill>
              </a:rPr>
              <a:t>(Ezra 5)</a:t>
            </a:r>
          </a:p>
        </p:txBody>
      </p:sp>
      <p:sp>
        <p:nvSpPr>
          <p:cNvPr id="38915" name="Rectangle 3"/>
          <p:cNvSpPr>
            <a:spLocks noGrp="1" noRot="1" noChangeArrowheads="1"/>
          </p:cNvSpPr>
          <p:nvPr>
            <p:ph type="body" idx="1"/>
          </p:nvPr>
        </p:nvSpPr>
        <p:spPr>
          <a:xfrm>
            <a:off x="533400" y="2281238"/>
            <a:ext cx="8382000" cy="4122737"/>
          </a:xfrm>
        </p:spPr>
        <p:txBody>
          <a:bodyPr/>
          <a:lstStyle/>
          <a:p>
            <a:pPr marL="746125" indent="-746125" eaLnBrk="1" hangingPunct="1">
              <a:lnSpc>
                <a:spcPct val="90000"/>
              </a:lnSpc>
              <a:spcAft>
                <a:spcPct val="30000"/>
              </a:spcAft>
              <a:buFont typeface="Arial" charset="0"/>
              <a:buNone/>
              <a:defRPr/>
            </a:pPr>
            <a:r>
              <a:rPr lang="en-US" dirty="0" smtClean="0"/>
              <a:t>v.6  Keep yourselves far from there</a:t>
            </a:r>
          </a:p>
          <a:p>
            <a:pPr marL="746125" indent="-746125" eaLnBrk="1" hangingPunct="1">
              <a:lnSpc>
                <a:spcPct val="90000"/>
              </a:lnSpc>
              <a:spcAft>
                <a:spcPct val="30000"/>
              </a:spcAft>
              <a:buFont typeface="Arial" charset="0"/>
              <a:buNone/>
              <a:defRPr/>
            </a:pPr>
            <a:r>
              <a:rPr lang="en-US" dirty="0" smtClean="0"/>
              <a:t>v.7  Let the work of this house of God alone</a:t>
            </a:r>
          </a:p>
          <a:p>
            <a:pPr marL="746125" indent="-746125" eaLnBrk="1" hangingPunct="1">
              <a:lnSpc>
                <a:spcPct val="90000"/>
              </a:lnSpc>
              <a:spcAft>
                <a:spcPct val="30000"/>
              </a:spcAft>
              <a:buFont typeface="Arial" charset="0"/>
              <a:buNone/>
              <a:defRPr/>
            </a:pPr>
            <a:r>
              <a:rPr lang="en-US" dirty="0" smtClean="0"/>
              <a:t>v.8  Let the cost be paid from the King’s expense from taxes (so the adversaries of Ezra 4 ended up paying to finish the temple!)</a:t>
            </a:r>
          </a:p>
          <a:p>
            <a:pPr marL="746125" indent="-746125" eaLnBrk="1" hangingPunct="1">
              <a:lnSpc>
                <a:spcPct val="90000"/>
              </a:lnSpc>
              <a:spcAft>
                <a:spcPct val="30000"/>
              </a:spcAft>
              <a:buFont typeface="Arial" charset="0"/>
              <a:buNone/>
              <a:defRPr/>
            </a:pPr>
            <a:r>
              <a:rPr lang="en-US" dirty="0" smtClean="0"/>
              <a:t>v.9  And whatever else they need…let it be given them day by day without fail!</a:t>
            </a:r>
          </a:p>
        </p:txBody>
      </p:sp>
      <p:pic>
        <p:nvPicPr>
          <p:cNvPr id="36868" name="Picture 5" descr="http://s1.hubimg.com/u/7384356_f520.jpg"/>
          <p:cNvPicPr>
            <a:picLocks noChangeAspect="1" noChangeArrowheads="1"/>
          </p:cNvPicPr>
          <p:nvPr/>
        </p:nvPicPr>
        <p:blipFill>
          <a:blip r:embed="rId2">
            <a:extLst>
              <a:ext uri="{28A0092B-C50C-407E-A947-70E740481C1C}">
                <a14:useLocalDpi xmlns:a14="http://schemas.microsoft.com/office/drawing/2010/main" val="0"/>
              </a:ext>
            </a:extLst>
          </a:blip>
          <a:srcRect r="24667"/>
          <a:stretch>
            <a:fillRect/>
          </a:stretch>
        </p:blipFill>
        <p:spPr bwMode="auto">
          <a:xfrm>
            <a:off x="5562600" y="171450"/>
            <a:ext cx="3389313"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304800" y="83450"/>
            <a:ext cx="5486400" cy="1219200"/>
          </a:xfrm>
        </p:spPr>
        <p:txBody>
          <a:bodyPr/>
          <a:lstStyle/>
          <a:p>
            <a:pPr eaLnBrk="1" hangingPunct="1">
              <a:defRPr/>
            </a:pPr>
            <a:r>
              <a:rPr lang="en-US" sz="3900" b="1" dirty="0" smtClean="0">
                <a:solidFill>
                  <a:srgbClr val="FFCC00"/>
                </a:solidFill>
              </a:rPr>
              <a:t>How long will God not have Mercy?</a:t>
            </a:r>
          </a:p>
        </p:txBody>
      </p:sp>
      <p:sp>
        <p:nvSpPr>
          <p:cNvPr id="52227" name="Rectangle 3"/>
          <p:cNvSpPr>
            <a:spLocks noGrp="1" noRot="1" noChangeArrowheads="1"/>
          </p:cNvSpPr>
          <p:nvPr>
            <p:ph type="body" idx="1"/>
          </p:nvPr>
        </p:nvSpPr>
        <p:spPr>
          <a:xfrm>
            <a:off x="358844" y="1503433"/>
            <a:ext cx="8308975" cy="3657600"/>
          </a:xfrm>
        </p:spPr>
        <p:txBody>
          <a:bodyPr/>
          <a:lstStyle/>
          <a:p>
            <a:pPr eaLnBrk="1" hangingPunct="1">
              <a:spcAft>
                <a:spcPct val="25000"/>
              </a:spcAft>
              <a:buFont typeface="Arial" charset="0"/>
              <a:buChar char="►"/>
              <a:defRPr/>
            </a:pPr>
            <a:r>
              <a:rPr lang="en-US" dirty="0" smtClean="0"/>
              <a:t>God still has great zeal for                             Jerusalem (14)</a:t>
            </a:r>
          </a:p>
          <a:p>
            <a:pPr eaLnBrk="1" hangingPunct="1">
              <a:spcAft>
                <a:spcPct val="25000"/>
              </a:spcAft>
              <a:buFont typeface="Arial" charset="0"/>
              <a:buChar char="►"/>
              <a:defRPr/>
            </a:pPr>
            <a:r>
              <a:rPr lang="en-US" dirty="0" smtClean="0"/>
              <a:t>God is angry at the nations (15)</a:t>
            </a:r>
          </a:p>
          <a:p>
            <a:pPr eaLnBrk="1" hangingPunct="1">
              <a:spcAft>
                <a:spcPct val="25000"/>
              </a:spcAft>
              <a:buFont typeface="Arial" charset="0"/>
              <a:buChar char="►"/>
              <a:defRPr/>
            </a:pPr>
            <a:r>
              <a:rPr lang="en-US" dirty="0" smtClean="0"/>
              <a:t>God will show mercy to Jerusalem (16)</a:t>
            </a:r>
          </a:p>
          <a:p>
            <a:pPr eaLnBrk="1" hangingPunct="1">
              <a:spcAft>
                <a:spcPct val="25000"/>
              </a:spcAft>
              <a:buFont typeface="Arial" charset="0"/>
              <a:buChar char="►"/>
              <a:defRPr/>
            </a:pPr>
            <a:r>
              <a:rPr lang="en-US" dirty="0" smtClean="0"/>
              <a:t>God’s house will be built (16)</a:t>
            </a:r>
          </a:p>
          <a:p>
            <a:pPr eaLnBrk="1" hangingPunct="1">
              <a:spcAft>
                <a:spcPct val="25000"/>
              </a:spcAft>
              <a:buFont typeface="Arial" charset="0"/>
              <a:buChar char="►"/>
              <a:defRPr/>
            </a:pPr>
            <a:r>
              <a:rPr lang="en-US" dirty="0" smtClean="0"/>
              <a:t>God will again choose Jerusalem (17)</a:t>
            </a:r>
          </a:p>
          <a:p>
            <a:pPr eaLnBrk="1" hangingPunct="1">
              <a:buFont typeface="Arial" charset="0"/>
              <a:buChar char="►"/>
              <a:defRPr/>
            </a:pPr>
            <a:endParaRPr lang="en-US" dirty="0" smtClean="0"/>
          </a:p>
        </p:txBody>
      </p:sp>
      <p:pic>
        <p:nvPicPr>
          <p:cNvPr id="37893" name="Picture 5" descr="https://encrypted-tbn1.gstatic.com/images?q=tbn:ANd9GcR5Fp_n5U7vPD9Z3lLhtCBpLEMJ4FpsmXnAiy1OVfHPAeGrfJeW"/>
          <p:cNvPicPr>
            <a:picLocks noChangeAspect="1" noChangeArrowheads="1"/>
          </p:cNvPicPr>
          <p:nvPr/>
        </p:nvPicPr>
        <p:blipFill rotWithShape="1">
          <a:blip r:embed="rId2">
            <a:extLst>
              <a:ext uri="{28A0092B-C50C-407E-A947-70E740481C1C}">
                <a14:useLocalDpi xmlns:a14="http://schemas.microsoft.com/office/drawing/2010/main" val="0"/>
              </a:ext>
            </a:extLst>
          </a:blip>
          <a:srcRect l="30107" t="4194" b="6528"/>
          <a:stretch/>
        </p:blipFill>
        <p:spPr bwMode="auto">
          <a:xfrm>
            <a:off x="5943600" y="76200"/>
            <a:ext cx="3093855" cy="26288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Rot="1" noChangeArrowheads="1"/>
          </p:cNvSpPr>
          <p:nvPr/>
        </p:nvSpPr>
        <p:spPr bwMode="auto">
          <a:xfrm>
            <a:off x="609598" y="5562600"/>
            <a:ext cx="780746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4000" b="1" kern="0" dirty="0" smtClean="0">
                <a:solidFill>
                  <a:srgbClr val="FFFF00"/>
                </a:solidFill>
                <a:latin typeface="Comic Sans MS" pitchFamily="66" charset="0"/>
              </a:rPr>
              <a:t>God motivated them to continue building in His mercy</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5565775" cy="1295400"/>
          </a:xfrm>
        </p:spPr>
        <p:txBody>
          <a:bodyPr/>
          <a:lstStyle/>
          <a:p>
            <a:r>
              <a:rPr lang="en-US" b="1" dirty="0" smtClean="0">
                <a:solidFill>
                  <a:srgbClr val="FFC000"/>
                </a:solidFill>
              </a:rPr>
              <a:t>The Long-Term fulfillment</a:t>
            </a:r>
            <a:endParaRPr lang="en-US" b="1" dirty="0">
              <a:solidFill>
                <a:srgbClr val="FFC000"/>
              </a:solidFill>
            </a:endParaRPr>
          </a:p>
        </p:txBody>
      </p:sp>
      <p:sp>
        <p:nvSpPr>
          <p:cNvPr id="3" name="Content Placeholder 2"/>
          <p:cNvSpPr>
            <a:spLocks noGrp="1"/>
          </p:cNvSpPr>
          <p:nvPr>
            <p:ph idx="1"/>
          </p:nvPr>
        </p:nvSpPr>
        <p:spPr/>
        <p:txBody>
          <a:bodyPr/>
          <a:lstStyle/>
          <a:p>
            <a:r>
              <a:rPr lang="en-US" sz="2800" dirty="0" smtClean="0"/>
              <a:t>The Angels today are influencing                                      the nations to bring about the                                  events for Christ’s return</a:t>
            </a:r>
          </a:p>
          <a:p>
            <a:r>
              <a:rPr lang="en-US" sz="2800" dirty="0" smtClean="0"/>
              <a:t>They are excited as ever for God to again have mercy on Jerusalem and send His Son, the king/priest, who will rebuild God’s house.</a:t>
            </a:r>
          </a:p>
          <a:p>
            <a:r>
              <a:rPr lang="en-US" sz="2800" dirty="0" smtClean="0"/>
              <a:t>The Jews must return to God or be destroyed when 2/3 in the land will be cut off &amp; only 1/3 refined (</a:t>
            </a:r>
            <a:r>
              <a:rPr lang="en-US" sz="2800" dirty="0" err="1" smtClean="0"/>
              <a:t>Zech</a:t>
            </a:r>
            <a:r>
              <a:rPr lang="en-US" sz="2800" dirty="0" smtClean="0"/>
              <a:t> 13:8-9)</a:t>
            </a:r>
            <a:endParaRPr lang="en-US" sz="2800" dirty="0"/>
          </a:p>
        </p:txBody>
      </p:sp>
      <p:pic>
        <p:nvPicPr>
          <p:cNvPr id="123906" name="Picture 2" descr="https://encrypted-tbn0.gstatic.com/images?q=tbn:ANd9GcRt17o5x-EKBhgPnxLMjm6Xu6f2JxCFjDmYLZfnEH_OYmdoSmuth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52400"/>
            <a:ext cx="2917287" cy="21891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Rot="1" noChangeArrowheads="1"/>
          </p:cNvSpPr>
          <p:nvPr/>
        </p:nvSpPr>
        <p:spPr bwMode="auto">
          <a:xfrm>
            <a:off x="0" y="5562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a:lstStyle>
          <a:p>
            <a:pPr eaLnBrk="1" hangingPunct="1">
              <a:defRPr/>
            </a:pPr>
            <a:r>
              <a:rPr lang="en-US" sz="4000" b="1" kern="0" dirty="0" smtClean="0">
                <a:solidFill>
                  <a:srgbClr val="FFFF00"/>
                </a:solidFill>
                <a:latin typeface="Comic Sans MS" pitchFamily="66" charset="0"/>
              </a:rPr>
              <a:t>Are you as excited as the Angels?</a:t>
            </a:r>
          </a:p>
        </p:txBody>
      </p:sp>
    </p:spTree>
    <p:extLst>
      <p:ext uri="{BB962C8B-B14F-4D97-AF65-F5344CB8AC3E}">
        <p14:creationId xmlns:p14="http://schemas.microsoft.com/office/powerpoint/2010/main" val="20256557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8914" name="Picture 2" descr="http://www.clipartpal.com/_thumbs/pd/education/chalkboard_background_full_page.png"/>
          <p:cNvPicPr>
            <a:picLocks noChangeAspect="1" noChangeArrowheads="1"/>
          </p:cNvPicPr>
          <p:nvPr/>
        </p:nvPicPr>
        <p:blipFill>
          <a:blip r:embed="rId3">
            <a:extLst>
              <a:ext uri="{28A0092B-C50C-407E-A947-70E740481C1C}">
                <a14:useLocalDpi xmlns:a14="http://schemas.microsoft.com/office/drawing/2010/main" val="0"/>
              </a:ext>
            </a:extLst>
          </a:blip>
          <a:srcRect l="1270" t="1643" r="3493" b="4723"/>
          <a:stretch>
            <a:fillRect/>
          </a:stretch>
        </p:blipFill>
        <p:spPr bwMode="auto">
          <a:xfrm>
            <a:off x="-17463" y="-33338"/>
            <a:ext cx="9144001"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439738" y="381000"/>
            <a:ext cx="8229600" cy="1143000"/>
          </a:xfrm>
        </p:spPr>
        <p:txBody>
          <a:bodyPr>
            <a:normAutofit/>
          </a:bodyPr>
          <a:lstStyle/>
          <a:p>
            <a:pPr eaLnBrk="1" hangingPunct="1">
              <a:defRPr/>
            </a:pPr>
            <a:r>
              <a:rPr lang="en-US" b="1" dirty="0" smtClean="0">
                <a:solidFill>
                  <a:srgbClr val="FFFF00"/>
                </a:solidFill>
                <a:latin typeface="EraserDust" pitchFamily="34" charset="0"/>
              </a:rPr>
              <a:t>Lessons from 1</a:t>
            </a:r>
            <a:r>
              <a:rPr lang="en-US" b="1" baseline="30000" dirty="0" smtClean="0">
                <a:solidFill>
                  <a:srgbClr val="FFFF00"/>
                </a:solidFill>
                <a:latin typeface="EraserDust" pitchFamily="34" charset="0"/>
              </a:rPr>
              <a:t>st</a:t>
            </a:r>
            <a:r>
              <a:rPr lang="en-US" b="1" dirty="0" smtClean="0">
                <a:solidFill>
                  <a:srgbClr val="FFFF00"/>
                </a:solidFill>
                <a:latin typeface="EraserDust" pitchFamily="34" charset="0"/>
              </a:rPr>
              <a:t> Vision </a:t>
            </a:r>
          </a:p>
        </p:txBody>
      </p:sp>
      <p:sp>
        <p:nvSpPr>
          <p:cNvPr id="4099" name="Rectangle 3"/>
          <p:cNvSpPr>
            <a:spLocks noGrp="1" noChangeArrowheads="1"/>
          </p:cNvSpPr>
          <p:nvPr>
            <p:ph type="body" idx="1"/>
          </p:nvPr>
        </p:nvSpPr>
        <p:spPr>
          <a:xfrm>
            <a:off x="609600" y="1524000"/>
            <a:ext cx="8001000" cy="4648200"/>
          </a:xfrm>
        </p:spPr>
        <p:txBody>
          <a:bodyPr>
            <a:normAutofit/>
          </a:bodyPr>
          <a:lstStyle/>
          <a:p>
            <a:pPr eaLnBrk="1" hangingPunct="1">
              <a:spcAft>
                <a:spcPct val="40000"/>
              </a:spcAft>
              <a:buClr>
                <a:srgbClr val="FFCC00"/>
              </a:buClr>
              <a:buFont typeface="Wingdings" pitchFamily="2" charset="2"/>
              <a:buChar char="§"/>
              <a:defRPr/>
            </a:pPr>
            <a:r>
              <a:rPr lang="en-US" dirty="0" smtClean="0"/>
              <a:t>Get Involved in God’s work today</a:t>
            </a:r>
          </a:p>
          <a:p>
            <a:pPr eaLnBrk="1" hangingPunct="1">
              <a:spcAft>
                <a:spcPct val="40000"/>
              </a:spcAft>
              <a:buClr>
                <a:srgbClr val="FFCC00"/>
              </a:buClr>
              <a:buFont typeface="Wingdings" pitchFamily="2" charset="2"/>
              <a:buChar char="§"/>
              <a:defRPr/>
            </a:pPr>
            <a:r>
              <a:rPr lang="en-US" dirty="0" smtClean="0"/>
              <a:t>Stay involved even in tough times</a:t>
            </a:r>
          </a:p>
          <a:p>
            <a:pPr eaLnBrk="1" hangingPunct="1">
              <a:spcAft>
                <a:spcPct val="10000"/>
              </a:spcAft>
              <a:buClr>
                <a:srgbClr val="FFCC00"/>
              </a:buClr>
              <a:buFont typeface="Wingdings" pitchFamily="2" charset="2"/>
              <a:buChar char="§"/>
              <a:defRPr/>
            </a:pPr>
            <a:r>
              <a:rPr lang="en-US" dirty="0" smtClean="0"/>
              <a:t>When we get discouraged, remember:</a:t>
            </a:r>
          </a:p>
          <a:p>
            <a:pPr lvl="1" eaLnBrk="1" hangingPunct="1">
              <a:buClr>
                <a:srgbClr val="FFCC00"/>
              </a:buClr>
              <a:defRPr/>
            </a:pPr>
            <a:r>
              <a:rPr lang="en-US" dirty="0" smtClean="0"/>
              <a:t>the angels are on our side and enthusiastically work for our spiritual success!</a:t>
            </a:r>
          </a:p>
          <a:p>
            <a:pPr lvl="1" eaLnBrk="1" hangingPunct="1">
              <a:buClr>
                <a:srgbClr val="FFCC00"/>
              </a:buClr>
              <a:defRPr/>
            </a:pPr>
            <a:r>
              <a:rPr lang="en-US" dirty="0" smtClean="0"/>
              <a:t>God loves us and is zealous for us to grow and develop in His family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p:txBody>
          <a:bodyPr/>
          <a:lstStyle/>
          <a:p>
            <a:pPr eaLnBrk="1" hangingPunct="1">
              <a:defRPr/>
            </a:pPr>
            <a:r>
              <a:rPr lang="en-US" sz="6000" b="1" dirty="0" smtClean="0">
                <a:solidFill>
                  <a:srgbClr val="FFCC00"/>
                </a:solidFill>
              </a:rPr>
              <a:t>The 2</a:t>
            </a:r>
            <a:r>
              <a:rPr lang="en-US" sz="6000" b="1" baseline="30000" dirty="0" smtClean="0">
                <a:solidFill>
                  <a:srgbClr val="FFCC00"/>
                </a:solidFill>
              </a:rPr>
              <a:t>nd</a:t>
            </a:r>
            <a:r>
              <a:rPr lang="en-US" sz="6000" b="1" dirty="0" smtClean="0">
                <a:solidFill>
                  <a:srgbClr val="FFCC00"/>
                </a:solidFill>
              </a:rPr>
              <a:t> Vision</a:t>
            </a:r>
          </a:p>
        </p:txBody>
      </p:sp>
      <p:graphicFrame>
        <p:nvGraphicFramePr>
          <p:cNvPr id="64516" name="Object 4"/>
          <p:cNvGraphicFramePr>
            <a:graphicFrameLocks noGrp="1" noChangeAspect="1"/>
          </p:cNvGraphicFramePr>
          <p:nvPr>
            <p:ph idx="1"/>
          </p:nvPr>
        </p:nvGraphicFramePr>
        <p:xfrm>
          <a:off x="228600" y="1600200"/>
          <a:ext cx="3965575" cy="4876800"/>
        </p:xfrm>
        <a:graphic>
          <a:graphicData uri="http://schemas.openxmlformats.org/presentationml/2006/ole">
            <mc:AlternateContent xmlns:mc="http://schemas.openxmlformats.org/markup-compatibility/2006">
              <mc:Choice xmlns:v="urn:schemas-microsoft-com:vml" Requires="v">
                <p:oleObj spid="_x0000_s40977" name="Photo Editor Photo" r:id="rId3" imgW="1991003" imgH="2448267" progId="MSPhotoEd.3">
                  <p:embed/>
                </p:oleObj>
              </mc:Choice>
              <mc:Fallback>
                <p:oleObj name="Photo Editor Photo" r:id="rId3" imgW="1991003" imgH="2448267" progId="MSPhotoEd.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39655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4518" name="Text Box 6"/>
          <p:cNvSpPr txBox="1">
            <a:spLocks noChangeArrowheads="1"/>
          </p:cNvSpPr>
          <p:nvPr/>
        </p:nvSpPr>
        <p:spPr bwMode="auto">
          <a:xfrm>
            <a:off x="4419600" y="1600200"/>
            <a:ext cx="4572000"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spcAft>
                <a:spcPct val="25000"/>
              </a:spcAft>
              <a:buClrTx/>
              <a:buSzTx/>
              <a:buFontTx/>
              <a:buNone/>
            </a:pPr>
            <a:r>
              <a:rPr lang="en-US" b="1">
                <a:solidFill>
                  <a:srgbClr val="33CCFF"/>
                </a:solidFill>
              </a:rPr>
              <a:t>What Zechariah saw:</a:t>
            </a:r>
          </a:p>
          <a:p>
            <a:pPr eaLnBrk="1" hangingPunct="1">
              <a:spcBef>
                <a:spcPct val="0"/>
              </a:spcBef>
              <a:spcAft>
                <a:spcPct val="25000"/>
              </a:spcAft>
              <a:buClrTx/>
              <a:buSzTx/>
              <a:buFontTx/>
              <a:buChar char="•"/>
            </a:pPr>
            <a:r>
              <a:rPr lang="en-US" sz="2800"/>
              <a:t> 4 horns</a:t>
            </a:r>
          </a:p>
          <a:p>
            <a:pPr eaLnBrk="1" hangingPunct="1">
              <a:spcBef>
                <a:spcPct val="0"/>
              </a:spcBef>
              <a:spcAft>
                <a:spcPct val="25000"/>
              </a:spcAft>
              <a:buClrTx/>
              <a:buSzTx/>
              <a:buFontTx/>
              <a:buChar char="•"/>
            </a:pPr>
            <a:r>
              <a:rPr lang="en-US" sz="2800"/>
              <a:t> 4 craftsmen or carpenters</a:t>
            </a:r>
          </a:p>
          <a:p>
            <a:pPr eaLnBrk="1" hangingPunct="1">
              <a:spcBef>
                <a:spcPct val="0"/>
              </a:spcBef>
              <a:spcAft>
                <a:spcPct val="25000"/>
              </a:spcAft>
              <a:buClrTx/>
              <a:buSzTx/>
              <a:buFontTx/>
              <a:buNone/>
            </a:pPr>
            <a:endParaRPr lang="en-US" sz="2800"/>
          </a:p>
          <a:p>
            <a:pPr eaLnBrk="1" hangingPunct="1">
              <a:spcBef>
                <a:spcPct val="0"/>
              </a:spcBef>
              <a:spcAft>
                <a:spcPct val="25000"/>
              </a:spcAft>
              <a:buClrTx/>
              <a:buSzTx/>
              <a:buFontTx/>
              <a:buNone/>
            </a:pPr>
            <a:endParaRPr lang="en-US" sz="900"/>
          </a:p>
          <a:p>
            <a:pPr eaLnBrk="1" hangingPunct="1">
              <a:spcBef>
                <a:spcPct val="0"/>
              </a:spcBef>
              <a:spcAft>
                <a:spcPct val="25000"/>
              </a:spcAft>
              <a:buClrTx/>
              <a:buSzTx/>
              <a:buFontTx/>
              <a:buNone/>
            </a:pPr>
            <a:r>
              <a:rPr lang="en-US" b="1">
                <a:solidFill>
                  <a:srgbClr val="33CCFF"/>
                </a:solidFill>
              </a:rPr>
              <a:t>What happened?</a:t>
            </a:r>
          </a:p>
          <a:p>
            <a:pPr eaLnBrk="1" hangingPunct="1">
              <a:spcBef>
                <a:spcPct val="0"/>
              </a:spcBef>
              <a:buClrTx/>
              <a:buSzTx/>
              <a:buFontTx/>
              <a:buChar char="•"/>
            </a:pPr>
            <a:r>
              <a:rPr lang="en-US" sz="2800"/>
              <a:t> The horns scattered and</a:t>
            </a:r>
          </a:p>
          <a:p>
            <a:pPr eaLnBrk="1" hangingPunct="1">
              <a:spcBef>
                <a:spcPct val="0"/>
              </a:spcBef>
              <a:spcAft>
                <a:spcPct val="25000"/>
              </a:spcAft>
              <a:buClrTx/>
              <a:buSzTx/>
              <a:buFontTx/>
              <a:buNone/>
            </a:pPr>
            <a:r>
              <a:rPr lang="en-US" sz="2800"/>
              <a:t>   humiliated Israel</a:t>
            </a:r>
          </a:p>
          <a:p>
            <a:pPr eaLnBrk="1" hangingPunct="1">
              <a:spcBef>
                <a:spcPct val="0"/>
              </a:spcBef>
              <a:buClrTx/>
              <a:buSzTx/>
              <a:buFontTx/>
              <a:buChar char="•"/>
            </a:pPr>
            <a:r>
              <a:rPr lang="en-US" sz="2800"/>
              <a:t> The carpenters will terrify</a:t>
            </a:r>
          </a:p>
          <a:p>
            <a:pPr eaLnBrk="1" hangingPunct="1">
              <a:spcBef>
                <a:spcPct val="0"/>
              </a:spcBef>
              <a:spcAft>
                <a:spcPct val="25000"/>
              </a:spcAft>
              <a:buClrTx/>
              <a:buSzTx/>
              <a:buFontTx/>
              <a:buNone/>
            </a:pPr>
            <a:r>
              <a:rPr lang="en-US" sz="2800"/>
              <a:t>   and cast out the horns</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0"/>
            <a:ext cx="8540750" cy="1524000"/>
          </a:xfrm>
        </p:spPr>
        <p:txBody>
          <a:bodyPr/>
          <a:lstStyle/>
          <a:p>
            <a:pPr eaLnBrk="1" hangingPunct="1">
              <a:defRPr/>
            </a:pPr>
            <a:r>
              <a:rPr lang="en-US" sz="5400" b="1" dirty="0" smtClean="0">
                <a:solidFill>
                  <a:srgbClr val="FFCC00"/>
                </a:solidFill>
              </a:rPr>
              <a:t>4 Horns of </a:t>
            </a:r>
            <a:r>
              <a:rPr lang="en-US" sz="5400" b="1" dirty="0" err="1" smtClean="0">
                <a:solidFill>
                  <a:srgbClr val="FFCC00"/>
                </a:solidFill>
              </a:rPr>
              <a:t>Zech</a:t>
            </a:r>
            <a:r>
              <a:rPr lang="en-US" sz="5400" b="1" dirty="0" smtClean="0">
                <a:solidFill>
                  <a:srgbClr val="FFCC00"/>
                </a:solidFill>
              </a:rPr>
              <a:t> 1:18-10</a:t>
            </a:r>
            <a:r>
              <a:rPr lang="en-US" sz="4800" dirty="0" smtClean="0">
                <a:solidFill>
                  <a:srgbClr val="FFCC00"/>
                </a:solidFill>
              </a:rPr>
              <a:t/>
            </a:r>
            <a:br>
              <a:rPr lang="en-US" sz="4800" dirty="0" smtClean="0">
                <a:solidFill>
                  <a:srgbClr val="FFCC00"/>
                </a:solidFill>
              </a:rPr>
            </a:br>
            <a:r>
              <a:rPr lang="en-US" sz="4000" dirty="0" smtClean="0">
                <a:solidFill>
                  <a:srgbClr val="00B0F0"/>
                </a:solidFill>
              </a:rPr>
              <a:t>Horns</a:t>
            </a:r>
            <a:r>
              <a:rPr lang="en-US" sz="4000" dirty="0" smtClean="0"/>
              <a:t> = </a:t>
            </a:r>
            <a:r>
              <a:rPr lang="en-US" sz="4000" dirty="0" smtClean="0">
                <a:solidFill>
                  <a:srgbClr val="00B0F0"/>
                </a:solidFill>
              </a:rPr>
              <a:t>Kings</a:t>
            </a:r>
            <a:r>
              <a:rPr lang="en-US" sz="4000" dirty="0" smtClean="0"/>
              <a:t> (Dan 7:24; 8:21)</a:t>
            </a:r>
          </a:p>
        </p:txBody>
      </p:sp>
      <p:sp>
        <p:nvSpPr>
          <p:cNvPr id="39939" name="Rectangle 3"/>
          <p:cNvSpPr>
            <a:spLocks noGrp="1" noRot="1" noChangeArrowheads="1"/>
          </p:cNvSpPr>
          <p:nvPr>
            <p:ph type="body" idx="1"/>
          </p:nvPr>
        </p:nvSpPr>
        <p:spPr>
          <a:xfrm>
            <a:off x="304800" y="1752600"/>
            <a:ext cx="8540750" cy="3581400"/>
          </a:xfrm>
        </p:spPr>
        <p:txBody>
          <a:bodyPr/>
          <a:lstStyle/>
          <a:p>
            <a:pPr marL="609600" indent="-609600" eaLnBrk="1" hangingPunct="1">
              <a:buFont typeface="Arial" charset="0"/>
              <a:buNone/>
              <a:defRPr/>
            </a:pPr>
            <a:r>
              <a:rPr lang="en-US" b="1" i="1" dirty="0" smtClean="0">
                <a:solidFill>
                  <a:srgbClr val="FFFF00"/>
                </a:solidFill>
              </a:rPr>
              <a:t>4 Kings responsible for scattering Israel:</a:t>
            </a:r>
          </a:p>
          <a:p>
            <a:pPr marL="609600" indent="-609600" eaLnBrk="1" hangingPunct="1">
              <a:buFont typeface="Arial" charset="0"/>
              <a:buNone/>
              <a:defRPr/>
            </a:pPr>
            <a:endParaRPr lang="en-US" sz="1200" b="1" i="1" dirty="0" smtClean="0"/>
          </a:p>
          <a:p>
            <a:pPr marL="609600" indent="-609600" eaLnBrk="1" hangingPunct="1">
              <a:buFont typeface="Arial" charset="0"/>
              <a:buChar char="►"/>
              <a:defRPr/>
            </a:pPr>
            <a:r>
              <a:rPr lang="en-US" b="1" dirty="0" err="1" smtClean="0">
                <a:solidFill>
                  <a:srgbClr val="E9D381"/>
                </a:solidFill>
              </a:rPr>
              <a:t>Shalmaneser</a:t>
            </a:r>
            <a:r>
              <a:rPr lang="en-US" dirty="0" smtClean="0">
                <a:solidFill>
                  <a:srgbClr val="E9D381"/>
                </a:solidFill>
              </a:rPr>
              <a:t> </a:t>
            </a:r>
            <a:r>
              <a:rPr lang="en-US" dirty="0" smtClean="0"/>
              <a:t>– 2 </a:t>
            </a:r>
            <a:r>
              <a:rPr lang="en-US" dirty="0" err="1" smtClean="0"/>
              <a:t>Kgs</a:t>
            </a:r>
            <a:r>
              <a:rPr lang="en-US" dirty="0" smtClean="0"/>
              <a:t> 18:9-12</a:t>
            </a:r>
          </a:p>
          <a:p>
            <a:pPr marL="609600" indent="-609600" eaLnBrk="1" hangingPunct="1">
              <a:buFont typeface="Arial" charset="0"/>
              <a:buChar char="►"/>
              <a:defRPr/>
            </a:pPr>
            <a:r>
              <a:rPr lang="en-US" b="1" dirty="0" smtClean="0">
                <a:solidFill>
                  <a:srgbClr val="E9D381"/>
                </a:solidFill>
              </a:rPr>
              <a:t>Sennacherib</a:t>
            </a:r>
            <a:r>
              <a:rPr lang="en-US" dirty="0" smtClean="0">
                <a:solidFill>
                  <a:srgbClr val="E9D381"/>
                </a:solidFill>
              </a:rPr>
              <a:t> </a:t>
            </a:r>
            <a:r>
              <a:rPr lang="en-US" dirty="0" smtClean="0"/>
              <a:t>– 2 </a:t>
            </a:r>
            <a:r>
              <a:rPr lang="en-US" dirty="0" err="1" smtClean="0"/>
              <a:t>Kgs</a:t>
            </a:r>
            <a:r>
              <a:rPr lang="en-US" dirty="0" smtClean="0"/>
              <a:t> 18:13-16</a:t>
            </a:r>
          </a:p>
          <a:p>
            <a:pPr marL="609600" indent="-609600" eaLnBrk="1" hangingPunct="1">
              <a:buFont typeface="Arial" charset="0"/>
              <a:buChar char="►"/>
              <a:defRPr/>
            </a:pPr>
            <a:r>
              <a:rPr lang="en-US" b="1" dirty="0" smtClean="0">
                <a:solidFill>
                  <a:srgbClr val="E9D381"/>
                </a:solidFill>
              </a:rPr>
              <a:t>Pharaoh</a:t>
            </a:r>
            <a:r>
              <a:rPr lang="en-US" b="1" dirty="0" smtClean="0"/>
              <a:t> </a:t>
            </a:r>
            <a:r>
              <a:rPr lang="en-US" b="1" dirty="0" err="1" smtClean="0">
                <a:solidFill>
                  <a:srgbClr val="E9D381"/>
                </a:solidFill>
              </a:rPr>
              <a:t>Necho</a:t>
            </a:r>
            <a:r>
              <a:rPr lang="en-US" dirty="0" smtClean="0">
                <a:solidFill>
                  <a:srgbClr val="E9D381"/>
                </a:solidFill>
              </a:rPr>
              <a:t> </a:t>
            </a:r>
            <a:r>
              <a:rPr lang="en-US" dirty="0" smtClean="0"/>
              <a:t>– 2 </a:t>
            </a:r>
            <a:r>
              <a:rPr lang="en-US" dirty="0" err="1" smtClean="0"/>
              <a:t>Kgs</a:t>
            </a:r>
            <a:r>
              <a:rPr lang="en-US" dirty="0" smtClean="0"/>
              <a:t> 23:31-34</a:t>
            </a:r>
          </a:p>
          <a:p>
            <a:pPr marL="609600" indent="-609600" eaLnBrk="1" hangingPunct="1">
              <a:buFont typeface="Arial" charset="0"/>
              <a:buChar char="►"/>
              <a:defRPr/>
            </a:pPr>
            <a:r>
              <a:rPr lang="en-US" b="1" dirty="0" smtClean="0">
                <a:solidFill>
                  <a:srgbClr val="E9D381"/>
                </a:solidFill>
              </a:rPr>
              <a:t>Nebuchadnezzar</a:t>
            </a:r>
            <a:r>
              <a:rPr lang="en-US" dirty="0" smtClean="0">
                <a:solidFill>
                  <a:srgbClr val="E9D381"/>
                </a:solidFill>
              </a:rPr>
              <a:t> </a:t>
            </a:r>
            <a:r>
              <a:rPr lang="en-US" dirty="0" smtClean="0"/>
              <a:t>– 2 </a:t>
            </a:r>
            <a:r>
              <a:rPr lang="en-US" dirty="0" err="1" smtClean="0"/>
              <a:t>Kgs</a:t>
            </a:r>
            <a:r>
              <a:rPr lang="en-US" dirty="0" smtClean="0"/>
              <a:t> 24:10–25:11 </a:t>
            </a:r>
          </a:p>
        </p:txBody>
      </p:sp>
      <p:sp>
        <p:nvSpPr>
          <p:cNvPr id="39940" name="Text Box 4"/>
          <p:cNvSpPr txBox="1">
            <a:spLocks noChangeArrowheads="1"/>
          </p:cNvSpPr>
          <p:nvPr/>
        </p:nvSpPr>
        <p:spPr bwMode="auto">
          <a:xfrm>
            <a:off x="914400" y="5029200"/>
            <a:ext cx="7391400"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SzPct val="80000"/>
              <a:buFont typeface="Arial" charset="0"/>
              <a:buNone/>
              <a:defRPr/>
            </a:pPr>
            <a:r>
              <a:rPr lang="en-US" sz="3200" b="1" dirty="0">
                <a:solidFill>
                  <a:srgbClr val="00FF00"/>
                </a:solidFill>
                <a:effectLst>
                  <a:outerShdw blurRad="38100" dist="38100" dir="2700000" algn="tl">
                    <a:srgbClr val="000000"/>
                  </a:outerShdw>
                </a:effectLst>
                <a:cs typeface="Arial" charset="0"/>
              </a:rPr>
              <a:t>Or the 4 horns may refer to the adversaries all around Israel that had bothered them until now</a:t>
            </a:r>
          </a:p>
          <a:p>
            <a:pPr eaLnBrk="1" hangingPunct="1">
              <a:defRPr/>
            </a:pPr>
            <a:endParaRPr lang="en-US" sz="2800" dirty="0">
              <a:cs typeface="Arial"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a:xfrm>
            <a:off x="152400" y="228600"/>
            <a:ext cx="6230938" cy="1371600"/>
          </a:xfrm>
        </p:spPr>
        <p:txBody>
          <a:bodyPr/>
          <a:lstStyle/>
          <a:p>
            <a:pPr eaLnBrk="1" hangingPunct="1">
              <a:defRPr/>
            </a:pPr>
            <a:r>
              <a:rPr lang="en-US" sz="5400" b="1" dirty="0" smtClean="0">
                <a:solidFill>
                  <a:srgbClr val="FFCC00"/>
                </a:solidFill>
              </a:rPr>
              <a:t>4 Carpenters</a:t>
            </a:r>
            <a:r>
              <a:rPr lang="en-US" sz="4000" dirty="0" smtClean="0">
                <a:solidFill>
                  <a:srgbClr val="FFCC00"/>
                </a:solidFill>
              </a:rPr>
              <a:t> (KJV)</a:t>
            </a:r>
            <a:br>
              <a:rPr lang="en-US" sz="4000" dirty="0" smtClean="0">
                <a:solidFill>
                  <a:srgbClr val="FFCC00"/>
                </a:solidFill>
              </a:rPr>
            </a:br>
            <a:r>
              <a:rPr lang="en-US" sz="3600" i="1" dirty="0" smtClean="0"/>
              <a:t>“craftsmen”</a:t>
            </a:r>
            <a:r>
              <a:rPr lang="en-US" sz="3600" dirty="0" smtClean="0"/>
              <a:t> (NKJ, NIV, NASB)</a:t>
            </a:r>
          </a:p>
        </p:txBody>
      </p:sp>
      <p:sp>
        <p:nvSpPr>
          <p:cNvPr id="40963" name="Rectangle 3"/>
          <p:cNvSpPr>
            <a:spLocks noGrp="1" noRot="1" noChangeArrowheads="1"/>
          </p:cNvSpPr>
          <p:nvPr>
            <p:ph type="body" idx="1"/>
          </p:nvPr>
        </p:nvSpPr>
        <p:spPr>
          <a:xfrm>
            <a:off x="301625" y="1752600"/>
            <a:ext cx="8540750" cy="4876800"/>
          </a:xfrm>
        </p:spPr>
        <p:txBody>
          <a:bodyPr/>
          <a:lstStyle/>
          <a:p>
            <a:pPr eaLnBrk="1" hangingPunct="1">
              <a:buFont typeface="Arial" charset="0"/>
              <a:buNone/>
              <a:defRPr/>
            </a:pPr>
            <a:r>
              <a:rPr lang="en-US" b="1" dirty="0" smtClean="0">
                <a:solidFill>
                  <a:srgbClr val="33CCFF"/>
                </a:solidFill>
              </a:rPr>
              <a:t>1 Sam 13:19</a:t>
            </a:r>
            <a:r>
              <a:rPr lang="en-US" dirty="0" smtClean="0"/>
              <a:t>  Now there was no                            </a:t>
            </a:r>
            <a:r>
              <a:rPr lang="en-US" dirty="0" smtClean="0">
                <a:solidFill>
                  <a:srgbClr val="FFFF00"/>
                </a:solidFill>
              </a:rPr>
              <a:t>blacksmith</a:t>
            </a:r>
            <a:r>
              <a:rPr lang="en-US" dirty="0" smtClean="0"/>
              <a:t> to be found throughout all the land of Israel, for the Philistines said, “Lest the Hebrews make swords or spears.”</a:t>
            </a:r>
          </a:p>
          <a:p>
            <a:pPr eaLnBrk="1" hangingPunct="1">
              <a:spcAft>
                <a:spcPct val="30000"/>
              </a:spcAft>
              <a:buFont typeface="Arial" charset="0"/>
              <a:buNone/>
              <a:defRPr/>
            </a:pPr>
            <a:r>
              <a:rPr lang="en-US" b="1" dirty="0" smtClean="0">
                <a:solidFill>
                  <a:srgbClr val="33CCFF"/>
                </a:solidFill>
              </a:rPr>
              <a:t>Ezra 3:7</a:t>
            </a:r>
            <a:r>
              <a:rPr lang="en-US" dirty="0" smtClean="0"/>
              <a:t>  They also gave money to the masons and the </a:t>
            </a:r>
            <a:r>
              <a:rPr lang="en-US" dirty="0" smtClean="0">
                <a:solidFill>
                  <a:srgbClr val="FFFF00"/>
                </a:solidFill>
              </a:rPr>
              <a:t>carpenters</a:t>
            </a:r>
            <a:r>
              <a:rPr lang="en-US" dirty="0" smtClean="0"/>
              <a:t>…</a:t>
            </a:r>
          </a:p>
          <a:p>
            <a:pPr algn="ctr" eaLnBrk="1" hangingPunct="1">
              <a:spcAft>
                <a:spcPct val="30000"/>
              </a:spcAft>
              <a:buFont typeface="Arial" charset="0"/>
              <a:buNone/>
              <a:defRPr/>
            </a:pPr>
            <a:r>
              <a:rPr lang="en-US" dirty="0" smtClean="0">
                <a:solidFill>
                  <a:srgbClr val="33CCFF"/>
                </a:solidFill>
              </a:rPr>
              <a:t>   </a:t>
            </a:r>
            <a:r>
              <a:rPr lang="en-US" b="1" dirty="0" smtClean="0">
                <a:solidFill>
                  <a:srgbClr val="00FF00"/>
                </a:solidFill>
                <a:latin typeface="Comic Sans MS" pitchFamily="66" charset="0"/>
              </a:rPr>
              <a:t>God will empower His temple builders   to overcome their adversaries so     they can finish the temple</a:t>
            </a:r>
          </a:p>
        </p:txBody>
      </p:sp>
      <p:pic>
        <p:nvPicPr>
          <p:cNvPr id="43012" name="Picture 5" descr="http://facultyblog.eternitybiblecollege.com/wp-content/uploads/2011/12/jesus_carpen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7800" y="66675"/>
            <a:ext cx="2586038"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a:xfrm>
            <a:off x="14288" y="0"/>
            <a:ext cx="5565775" cy="1971675"/>
          </a:xfrm>
        </p:spPr>
        <p:txBody>
          <a:bodyPr/>
          <a:lstStyle/>
          <a:p>
            <a:pPr eaLnBrk="1" hangingPunct="1">
              <a:defRPr/>
            </a:pPr>
            <a:r>
              <a:rPr lang="en-US" sz="5400" b="1" dirty="0" smtClean="0">
                <a:solidFill>
                  <a:srgbClr val="FFCC00"/>
                </a:solidFill>
              </a:rPr>
              <a:t>Use of       </a:t>
            </a:r>
            <a:r>
              <a:rPr lang="en-US" sz="5400" b="1" i="1" dirty="0" smtClean="0">
                <a:solidFill>
                  <a:srgbClr val="FFCC00"/>
                </a:solidFill>
              </a:rPr>
              <a:t>“Lord of hosts”</a:t>
            </a:r>
          </a:p>
        </p:txBody>
      </p:sp>
      <p:sp>
        <p:nvSpPr>
          <p:cNvPr id="92163" name="Rectangle 3"/>
          <p:cNvSpPr>
            <a:spLocks noGrp="1" noRot="1" noChangeArrowheads="1"/>
          </p:cNvSpPr>
          <p:nvPr>
            <p:ph type="body" idx="1"/>
          </p:nvPr>
        </p:nvSpPr>
        <p:spPr>
          <a:xfrm>
            <a:off x="833438" y="2200275"/>
            <a:ext cx="7391400" cy="2667000"/>
          </a:xfrm>
        </p:spPr>
        <p:txBody>
          <a:bodyPr/>
          <a:lstStyle/>
          <a:p>
            <a:pPr marL="517525" indent="-517525" eaLnBrk="1" hangingPunct="1">
              <a:lnSpc>
                <a:spcPct val="90000"/>
              </a:lnSpc>
              <a:buFont typeface="Arial" charset="0"/>
              <a:buChar char="►"/>
              <a:defRPr/>
            </a:pPr>
            <a:r>
              <a:rPr lang="en-US" sz="4000" b="1" dirty="0" smtClean="0">
                <a:solidFill>
                  <a:srgbClr val="33CCFF"/>
                </a:solidFill>
              </a:rPr>
              <a:t>Isaiah</a:t>
            </a:r>
            <a:r>
              <a:rPr lang="en-US" sz="4000" dirty="0" smtClean="0"/>
              <a:t> – about 60 times</a:t>
            </a:r>
          </a:p>
          <a:p>
            <a:pPr marL="517525" indent="-517525" eaLnBrk="1" hangingPunct="1">
              <a:lnSpc>
                <a:spcPct val="90000"/>
              </a:lnSpc>
              <a:buFont typeface="Arial" charset="0"/>
              <a:buChar char="►"/>
              <a:defRPr/>
            </a:pPr>
            <a:r>
              <a:rPr lang="en-US" sz="4000" b="1" dirty="0" smtClean="0">
                <a:solidFill>
                  <a:srgbClr val="33CCFF"/>
                </a:solidFill>
              </a:rPr>
              <a:t>Jeremiah</a:t>
            </a:r>
            <a:r>
              <a:rPr lang="en-US" sz="4000" dirty="0" smtClean="0"/>
              <a:t> – about 80 times</a:t>
            </a:r>
          </a:p>
          <a:p>
            <a:pPr marL="517525" indent="-517525" eaLnBrk="1" hangingPunct="1">
              <a:lnSpc>
                <a:spcPct val="90000"/>
              </a:lnSpc>
              <a:buFont typeface="Arial" charset="0"/>
              <a:buChar char="►"/>
              <a:defRPr/>
            </a:pPr>
            <a:r>
              <a:rPr lang="en-US" sz="4000" b="1" dirty="0" smtClean="0">
                <a:solidFill>
                  <a:srgbClr val="33CCFF"/>
                </a:solidFill>
              </a:rPr>
              <a:t>Zechariah</a:t>
            </a:r>
            <a:r>
              <a:rPr lang="en-US" sz="4000" dirty="0" smtClean="0"/>
              <a:t> – about 50 times </a:t>
            </a:r>
          </a:p>
          <a:p>
            <a:pPr marL="517525" indent="-517525" eaLnBrk="1" hangingPunct="1">
              <a:lnSpc>
                <a:spcPct val="90000"/>
              </a:lnSpc>
              <a:buFont typeface="Arial" charset="0"/>
              <a:buNone/>
              <a:defRPr/>
            </a:pPr>
            <a:r>
              <a:rPr lang="en-US" sz="4000" dirty="0" smtClean="0"/>
              <a:t>      in only 14 chapters!</a:t>
            </a:r>
          </a:p>
          <a:p>
            <a:pPr marL="517525" indent="-517525" eaLnBrk="1" hangingPunct="1">
              <a:lnSpc>
                <a:spcPct val="90000"/>
              </a:lnSpc>
              <a:buFont typeface="Arial" charset="0"/>
              <a:buNone/>
              <a:defRPr/>
            </a:pPr>
            <a:endParaRPr lang="en-US" sz="4000" dirty="0" smtClean="0"/>
          </a:p>
        </p:txBody>
      </p:sp>
      <p:sp>
        <p:nvSpPr>
          <p:cNvPr id="92164" name="Text Box 4"/>
          <p:cNvSpPr txBox="1">
            <a:spLocks noChangeArrowheads="1"/>
          </p:cNvSpPr>
          <p:nvPr/>
        </p:nvSpPr>
        <p:spPr bwMode="auto">
          <a:xfrm>
            <a:off x="228600" y="5043488"/>
            <a:ext cx="8601075"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50000"/>
              </a:spcBef>
              <a:buClrTx/>
              <a:buSzTx/>
              <a:buFontTx/>
              <a:buNone/>
            </a:pPr>
            <a:r>
              <a:rPr lang="en-US" b="1">
                <a:solidFill>
                  <a:srgbClr val="00FF00"/>
                </a:solidFill>
              </a:rPr>
              <a:t>The people were scared and needed assurance that Yahweh of armies would be there to save and protect His people! </a:t>
            </a:r>
          </a:p>
        </p:txBody>
      </p:sp>
      <p:pic>
        <p:nvPicPr>
          <p:cNvPr id="44037" name="Picture 6" descr="http://3.bp.blogspot.com/-NVE2vYrxzPQ/TyeqSZaGqhI/AAAAAAAABnA/L67YIqasIWs/s320/JesusChristReturnsLoR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52400"/>
            <a:ext cx="30480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Rectangle 4"/>
          <p:cNvSpPr>
            <a:spLocks noGrp="1" noRot="1" noChangeArrowheads="1"/>
          </p:cNvSpPr>
          <p:nvPr>
            <p:ph type="title"/>
          </p:nvPr>
        </p:nvSpPr>
        <p:spPr/>
        <p:txBody>
          <a:bodyPr/>
          <a:lstStyle/>
          <a:p>
            <a:pPr eaLnBrk="1" hangingPunct="1">
              <a:defRPr/>
            </a:pPr>
            <a:r>
              <a:rPr lang="en-US" b="1" smtClean="0">
                <a:solidFill>
                  <a:srgbClr val="FFCC00"/>
                </a:solidFill>
              </a:rPr>
              <a:t>The Returned Exiles </a:t>
            </a:r>
          </a:p>
        </p:txBody>
      </p:sp>
      <p:sp>
        <p:nvSpPr>
          <p:cNvPr id="2053" name="Rectangle 5"/>
          <p:cNvSpPr>
            <a:spLocks noGrp="1" noRot="1" noChangeArrowheads="1"/>
          </p:cNvSpPr>
          <p:nvPr>
            <p:ph type="body" idx="1"/>
          </p:nvPr>
        </p:nvSpPr>
        <p:spPr>
          <a:xfrm>
            <a:off x="457200" y="1447800"/>
            <a:ext cx="8229600" cy="5029200"/>
          </a:xfrm>
        </p:spPr>
        <p:txBody>
          <a:bodyPr/>
          <a:lstStyle/>
          <a:p>
            <a:pPr eaLnBrk="1" hangingPunct="1">
              <a:buFont typeface="Arial" charset="0"/>
              <a:buChar char="►"/>
              <a:defRPr/>
            </a:pPr>
            <a:r>
              <a:rPr lang="en-US" smtClean="0"/>
              <a:t>Jeshua &amp; Zerubbabel return (Ezra 1-2)</a:t>
            </a:r>
          </a:p>
          <a:p>
            <a:pPr eaLnBrk="1" hangingPunct="1">
              <a:buFont typeface="Arial" charset="0"/>
              <a:buChar char="►"/>
              <a:defRPr/>
            </a:pPr>
            <a:r>
              <a:rPr lang="en-US" smtClean="0"/>
              <a:t>Begin rebuilding the temple (Ezra 3-4)</a:t>
            </a:r>
          </a:p>
          <a:p>
            <a:pPr eaLnBrk="1" hangingPunct="1">
              <a:buFont typeface="Arial" charset="0"/>
              <a:buChar char="►"/>
              <a:defRPr/>
            </a:pPr>
            <a:r>
              <a:rPr lang="en-US" smtClean="0"/>
              <a:t>Zechariah &amp; Haggai motivate the people to finish the temple (Ezra 5-6)</a:t>
            </a:r>
          </a:p>
          <a:p>
            <a:pPr eaLnBrk="1" hangingPunct="1">
              <a:buFont typeface="Arial" charset="0"/>
              <a:buChar char="►"/>
              <a:defRPr/>
            </a:pPr>
            <a:r>
              <a:rPr lang="en-US" smtClean="0"/>
              <a:t>Ezra returns with more exiles (Ezra 7-10)</a:t>
            </a:r>
          </a:p>
          <a:p>
            <a:pPr eaLnBrk="1" hangingPunct="1">
              <a:buFont typeface="Arial" charset="0"/>
              <a:buChar char="►"/>
              <a:defRPr/>
            </a:pPr>
            <a:r>
              <a:rPr lang="en-US" smtClean="0"/>
              <a:t>God uses Haman to convince more Jews to return home (Esther)</a:t>
            </a:r>
          </a:p>
          <a:p>
            <a:pPr eaLnBrk="1" hangingPunct="1">
              <a:buFont typeface="Arial" charset="0"/>
              <a:buChar char="►"/>
              <a:defRPr/>
            </a:pPr>
            <a:r>
              <a:rPr lang="en-US" smtClean="0"/>
              <a:t>Nehemiah builds the walls of Jerusalem</a:t>
            </a:r>
          </a:p>
          <a:p>
            <a:pPr eaLnBrk="1" hangingPunct="1">
              <a:buFont typeface="Arial" charset="0"/>
              <a:buChar char="►"/>
              <a:defRPr/>
            </a:pPr>
            <a:endParaRPr lang="en-US"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xfrm>
            <a:off x="301625" y="228600"/>
            <a:ext cx="8540750" cy="914400"/>
          </a:xfrm>
        </p:spPr>
        <p:txBody>
          <a:bodyPr/>
          <a:lstStyle/>
          <a:p>
            <a:pPr eaLnBrk="1" hangingPunct="1">
              <a:defRPr/>
            </a:pPr>
            <a:r>
              <a:rPr lang="en-US" b="1" dirty="0" smtClean="0">
                <a:solidFill>
                  <a:srgbClr val="FFCC00"/>
                </a:solidFill>
              </a:rPr>
              <a:t>Nations learned to fear Jews </a:t>
            </a:r>
          </a:p>
        </p:txBody>
      </p:sp>
      <p:sp>
        <p:nvSpPr>
          <p:cNvPr id="53251" name="Rectangle 3"/>
          <p:cNvSpPr>
            <a:spLocks noGrp="1" noRot="1" noChangeArrowheads="1"/>
          </p:cNvSpPr>
          <p:nvPr>
            <p:ph type="body" idx="1"/>
          </p:nvPr>
        </p:nvSpPr>
        <p:spPr>
          <a:xfrm>
            <a:off x="301625" y="1371600"/>
            <a:ext cx="8540750" cy="5486400"/>
          </a:xfrm>
        </p:spPr>
        <p:txBody>
          <a:bodyPr/>
          <a:lstStyle/>
          <a:p>
            <a:pPr eaLnBrk="1" hangingPunct="1">
              <a:lnSpc>
                <a:spcPct val="80000"/>
              </a:lnSpc>
              <a:spcAft>
                <a:spcPct val="30000"/>
              </a:spcAft>
              <a:buFont typeface="Arial" charset="0"/>
              <a:buNone/>
              <a:defRPr/>
            </a:pPr>
            <a:r>
              <a:rPr lang="en-US" sz="2800" b="1" smtClean="0">
                <a:solidFill>
                  <a:srgbClr val="FFFF00"/>
                </a:solidFill>
                <a:latin typeface="Times New Roman" pitchFamily="18" charset="0"/>
              </a:rPr>
              <a:t>Deut 2:25</a:t>
            </a:r>
            <a:r>
              <a:rPr lang="en-US" sz="2400" smtClean="0">
                <a:latin typeface="Times New Roman" pitchFamily="18" charset="0"/>
              </a:rPr>
              <a:t>  `This day I will begin to put the dread and fear of you upon the nations under the whole heaven, who shall hear the report of you, and shall tremble and be in anguish because of you.'  </a:t>
            </a:r>
          </a:p>
          <a:p>
            <a:pPr eaLnBrk="1" hangingPunct="1">
              <a:lnSpc>
                <a:spcPct val="80000"/>
              </a:lnSpc>
              <a:spcAft>
                <a:spcPct val="30000"/>
              </a:spcAft>
              <a:buFont typeface="Arial" charset="0"/>
              <a:buNone/>
              <a:defRPr/>
            </a:pPr>
            <a:r>
              <a:rPr lang="en-US" sz="2800" b="1" smtClean="0">
                <a:solidFill>
                  <a:srgbClr val="FFFF00"/>
                </a:solidFill>
                <a:latin typeface="Times New Roman" pitchFamily="18" charset="0"/>
              </a:rPr>
              <a:t>Deut 11:25</a:t>
            </a:r>
            <a:r>
              <a:rPr lang="en-US" sz="2400" smtClean="0">
                <a:latin typeface="Times New Roman" pitchFamily="18" charset="0"/>
              </a:rPr>
              <a:t>  "No man shall be able to stand against you; the LORD your God will put the dread of you and the fear of you upon all the land where you tread, just as He has said to you.  </a:t>
            </a:r>
          </a:p>
          <a:p>
            <a:pPr eaLnBrk="1" hangingPunct="1">
              <a:lnSpc>
                <a:spcPct val="80000"/>
              </a:lnSpc>
              <a:spcAft>
                <a:spcPct val="30000"/>
              </a:spcAft>
              <a:buFont typeface="Arial" charset="0"/>
              <a:buNone/>
              <a:defRPr/>
            </a:pPr>
            <a:r>
              <a:rPr lang="en-US" sz="2800" b="1" smtClean="0">
                <a:solidFill>
                  <a:srgbClr val="FFFF00"/>
                </a:solidFill>
                <a:latin typeface="Times New Roman" pitchFamily="18" charset="0"/>
              </a:rPr>
              <a:t>Josh 2:9-11</a:t>
            </a:r>
            <a:r>
              <a:rPr lang="en-US" sz="2400" b="1" smtClean="0">
                <a:latin typeface="Times New Roman" pitchFamily="18" charset="0"/>
              </a:rPr>
              <a:t>    </a:t>
            </a:r>
            <a:r>
              <a:rPr lang="en-US" sz="2400" smtClean="0">
                <a:latin typeface="Times New Roman" pitchFamily="18" charset="0"/>
              </a:rPr>
              <a:t>Rahab: "I know that the LORD has given you the land, that the terror of you has fallen on us, and that all the inhabitants of the land are fainthearted because of you.</a:t>
            </a:r>
          </a:p>
          <a:p>
            <a:pPr eaLnBrk="1" hangingPunct="1">
              <a:lnSpc>
                <a:spcPct val="80000"/>
              </a:lnSpc>
              <a:spcAft>
                <a:spcPct val="30000"/>
              </a:spcAft>
              <a:buFont typeface="Arial" charset="0"/>
              <a:buNone/>
              <a:defRPr/>
            </a:pPr>
            <a:r>
              <a:rPr lang="en-US" sz="2800" b="1" smtClean="0">
                <a:solidFill>
                  <a:srgbClr val="FFFF00"/>
                </a:solidFill>
                <a:latin typeface="Times New Roman" pitchFamily="18" charset="0"/>
              </a:rPr>
              <a:t>Esther 6:13</a:t>
            </a:r>
            <a:r>
              <a:rPr lang="en-US" sz="2400" smtClean="0">
                <a:latin typeface="Times New Roman" pitchFamily="18" charset="0"/>
              </a:rPr>
              <a:t>  When Haman told his wife Zeresh and all his friends everything that had happened to him, his wise men and his wife Zeresh said to him, "If Mordecai, before whom you have begun to fall, is of Jewish descent, you will not prevail against him but will surely fall before him."</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152400" y="381000"/>
            <a:ext cx="3505200" cy="2011362"/>
          </a:xfrm>
        </p:spPr>
        <p:txBody>
          <a:bodyPr>
            <a:normAutofit fontScale="90000"/>
          </a:bodyPr>
          <a:lstStyle/>
          <a:p>
            <a:r>
              <a:rPr lang="en-US" sz="7200" b="1" dirty="0">
                <a:solidFill>
                  <a:srgbClr val="FFC000"/>
                </a:solidFill>
                <a:latin typeface="Comic Sans MS" pitchFamily="66" charset="0"/>
              </a:rPr>
              <a:t>Next Class</a:t>
            </a:r>
          </a:p>
        </p:txBody>
      </p:sp>
      <p:sp>
        <p:nvSpPr>
          <p:cNvPr id="445443" name="Rectangle 3"/>
          <p:cNvSpPr>
            <a:spLocks noGrp="1" noChangeArrowheads="1"/>
          </p:cNvSpPr>
          <p:nvPr>
            <p:ph idx="1"/>
          </p:nvPr>
        </p:nvSpPr>
        <p:spPr>
          <a:xfrm>
            <a:off x="381000" y="4495800"/>
            <a:ext cx="8305800" cy="2057400"/>
          </a:xfrm>
        </p:spPr>
        <p:txBody>
          <a:bodyPr>
            <a:normAutofit fontScale="92500" lnSpcReduction="10000"/>
          </a:bodyPr>
          <a:lstStyle/>
          <a:p>
            <a:pPr marL="0" indent="0" algn="ctr">
              <a:buFontTx/>
              <a:buNone/>
            </a:pPr>
            <a:r>
              <a:rPr lang="en-US" sz="4800" b="1" dirty="0" smtClean="0">
                <a:solidFill>
                  <a:srgbClr val="00B050"/>
                </a:solidFill>
                <a:latin typeface="Comic Sans MS" pitchFamily="66" charset="0"/>
              </a:rPr>
              <a:t>We’ll continue looking at the next 2 visions &amp; the impact they had on the people</a:t>
            </a:r>
            <a:endParaRPr lang="en-US" sz="4800" b="1" dirty="0">
              <a:solidFill>
                <a:srgbClr val="00B050"/>
              </a:solidFill>
              <a:latin typeface="Comic Sans MS" pitchFamily="66" charset="0"/>
            </a:endParaRPr>
          </a:p>
        </p:txBody>
      </p:sp>
      <p:sp>
        <p:nvSpPr>
          <p:cNvPr id="7" name="Right Arrow 6"/>
          <p:cNvSpPr/>
          <p:nvPr/>
        </p:nvSpPr>
        <p:spPr>
          <a:xfrm>
            <a:off x="762000" y="2514600"/>
            <a:ext cx="2514600" cy="1143000"/>
          </a:xfrm>
          <a:prstGeom prst="rightArrow">
            <a:avLst/>
          </a:prstGeom>
          <a:solidFill>
            <a:srgbClr val="FFCC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124919277"/>
              </p:ext>
            </p:extLst>
          </p:nvPr>
        </p:nvGraphicFramePr>
        <p:xfrm>
          <a:off x="3581400" y="457200"/>
          <a:ext cx="2325292" cy="3200400"/>
        </p:xfrm>
        <a:graphic>
          <a:graphicData uri="http://schemas.openxmlformats.org/presentationml/2006/ole">
            <mc:AlternateContent xmlns:mc="http://schemas.openxmlformats.org/markup-compatibility/2006">
              <mc:Choice xmlns:v="urn:schemas-microsoft-com:vml" Requires="v">
                <p:oleObj spid="_x0000_s41998" name="Photo Editor Photo" r:id="rId3" imgW="4676190" imgH="6439799" progId="MSPhotoEd.3">
                  <p:embed/>
                </p:oleObj>
              </mc:Choice>
              <mc:Fallback>
                <p:oleObj name="Photo Editor Photo" r:id="rId3" imgW="4676190" imgH="6439799" progId="MSPhotoEd.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57200"/>
                        <a:ext cx="2325292" cy="3200400"/>
                      </a:xfrm>
                      <a:prstGeom prst="rect">
                        <a:avLst/>
                      </a:prstGeom>
                      <a:noFill/>
                      <a:ln>
                        <a:noFill/>
                      </a:ln>
                      <a:effec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54568710"/>
              </p:ext>
            </p:extLst>
          </p:nvPr>
        </p:nvGraphicFramePr>
        <p:xfrm>
          <a:off x="6477000" y="503903"/>
          <a:ext cx="2229247" cy="3124200"/>
        </p:xfrm>
        <a:graphic>
          <a:graphicData uri="http://schemas.openxmlformats.org/presentationml/2006/ole">
            <mc:AlternateContent xmlns:mc="http://schemas.openxmlformats.org/markup-compatibility/2006">
              <mc:Choice xmlns:v="urn:schemas-microsoft-com:vml" Requires="v">
                <p:oleObj spid="_x0000_s41999" name="Photo Editor Photo" r:id="rId5" imgW="4563112" imgH="6392167" progId="MSPhotoEd.3">
                  <p:embed/>
                </p:oleObj>
              </mc:Choice>
              <mc:Fallback>
                <p:oleObj name="Photo Editor Photo" r:id="rId5" imgW="4563112" imgH="6392167" progId="MSPhotoEd.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7000" y="503903"/>
                        <a:ext cx="2229247" cy="31242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035705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635721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457200"/>
            <a:ext cx="9158514" cy="6096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19100" y="914400"/>
            <a:ext cx="8229600" cy="914400"/>
          </a:xfrm>
        </p:spPr>
        <p:txBody>
          <a:bodyPr>
            <a:noAutofit/>
          </a:bodyPr>
          <a:lstStyle/>
          <a:p>
            <a:r>
              <a:rPr lang="en-US" sz="4800" b="1" dirty="0" smtClean="0">
                <a:solidFill>
                  <a:srgbClr val="663300"/>
                </a:solidFill>
              </a:rPr>
              <a:t>L</a:t>
            </a:r>
            <a:endParaRPr lang="en-US" sz="4800" b="1" dirty="0" smtClean="0">
              <a:solidFill>
                <a:srgbClr val="663300"/>
              </a:solidFill>
              <a:effectLst/>
              <a:latin typeface="Comic Sans MS" pitchFamily="66" charset="0"/>
            </a:endParaRPr>
          </a:p>
        </p:txBody>
      </p:sp>
      <p:sp>
        <p:nvSpPr>
          <p:cNvPr id="4099" name="Rectangle 3"/>
          <p:cNvSpPr>
            <a:spLocks noGrp="1" noChangeArrowheads="1"/>
          </p:cNvSpPr>
          <p:nvPr>
            <p:ph type="body" idx="1"/>
          </p:nvPr>
        </p:nvSpPr>
        <p:spPr>
          <a:xfrm>
            <a:off x="1066800" y="1714711"/>
            <a:ext cx="7086600" cy="4343400"/>
          </a:xfrm>
        </p:spPr>
        <p:txBody>
          <a:bodyPr>
            <a:noAutofit/>
          </a:bodyPr>
          <a:lstStyle/>
          <a:p>
            <a:pPr marL="0" indent="288925">
              <a:spcBef>
                <a:spcPts val="0"/>
              </a:spcBef>
              <a:buFontTx/>
              <a:buNone/>
            </a:pPr>
            <a:r>
              <a:rPr lang="en-US" sz="2200" dirty="0" smtClean="0">
                <a:solidFill>
                  <a:srgbClr val="000000"/>
                </a:solidFill>
                <a:effectLst/>
              </a:rPr>
              <a:t>H</a:t>
            </a:r>
            <a:endParaRPr lang="en-US" sz="2200" dirty="0">
              <a:solidFill>
                <a:srgbClr val="000000"/>
              </a:solidFill>
              <a:effectLst/>
            </a:endParaRPr>
          </a:p>
        </p:txBody>
      </p:sp>
      <p:sp>
        <p:nvSpPr>
          <p:cNvPr id="4100" name="Text Box 5"/>
          <p:cNvSpPr txBox="1">
            <a:spLocks noChangeArrowheads="1"/>
          </p:cNvSpPr>
          <p:nvPr/>
        </p:nvSpPr>
        <p:spPr bwMode="auto">
          <a:xfrm>
            <a:off x="1066800" y="6085820"/>
            <a:ext cx="6934200" cy="646331"/>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d</a:t>
            </a:r>
          </a:p>
        </p:txBody>
      </p:sp>
      <p:sp>
        <p:nvSpPr>
          <p:cNvPr id="6" name="Text Box 5"/>
          <p:cNvSpPr txBox="1">
            <a:spLocks noChangeArrowheads="1"/>
          </p:cNvSpPr>
          <p:nvPr/>
        </p:nvSpPr>
        <p:spPr bwMode="auto">
          <a:xfrm>
            <a:off x="914400" y="45238"/>
            <a:ext cx="69342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FF0000"/>
                </a:solidFill>
                <a:latin typeface="Comic Sans MS" pitchFamily="66" charset="0"/>
              </a:rPr>
              <a:t>S</a:t>
            </a:r>
          </a:p>
        </p:txBody>
      </p:sp>
    </p:spTree>
    <p:extLst>
      <p:ext uri="{BB962C8B-B14F-4D97-AF65-F5344CB8AC3E}">
        <p14:creationId xmlns:p14="http://schemas.microsoft.com/office/powerpoint/2010/main" val="24199043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http://www.clipartpal.com/_thumbs/pd/education/chalkboard_background_full_page.png"/>
          <p:cNvPicPr>
            <a:picLocks noChangeAspect="1" noChangeArrowheads="1"/>
          </p:cNvPicPr>
          <p:nvPr/>
        </p:nvPicPr>
        <p:blipFill>
          <a:blip r:embed="rId3">
            <a:extLst>
              <a:ext uri="{28A0092B-C50C-407E-A947-70E740481C1C}">
                <a14:useLocalDpi xmlns:a14="http://schemas.microsoft.com/office/drawing/2010/main" val="0"/>
              </a:ext>
            </a:extLst>
          </a:blip>
          <a:srcRect l="1270" t="1643" r="3493" b="4723"/>
          <a:stretch>
            <a:fillRect/>
          </a:stretch>
        </p:blipFill>
        <p:spPr bwMode="auto">
          <a:xfrm>
            <a:off x="0" y="0"/>
            <a:ext cx="9144000"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p:nvPr>
        </p:nvSpPr>
        <p:spPr>
          <a:xfrm>
            <a:off x="381000" y="152400"/>
            <a:ext cx="8229600" cy="1143000"/>
          </a:xfrm>
        </p:spPr>
        <p:txBody>
          <a:bodyPr>
            <a:normAutofit/>
          </a:bodyPr>
          <a:lstStyle/>
          <a:p>
            <a:pPr eaLnBrk="1" hangingPunct="1">
              <a:defRPr/>
            </a:pPr>
            <a:r>
              <a:rPr lang="en-US" b="1" dirty="0" smtClean="0">
                <a:solidFill>
                  <a:srgbClr val="FFFF00"/>
                </a:solidFill>
                <a:latin typeface="EraserDust" pitchFamily="34" charset="0"/>
              </a:rPr>
              <a:t>Lessons from Today </a:t>
            </a:r>
          </a:p>
        </p:txBody>
      </p:sp>
      <p:sp>
        <p:nvSpPr>
          <p:cNvPr id="4099" name="Rectangle 3"/>
          <p:cNvSpPr>
            <a:spLocks noGrp="1" noChangeArrowheads="1"/>
          </p:cNvSpPr>
          <p:nvPr>
            <p:ph type="body" idx="1"/>
          </p:nvPr>
        </p:nvSpPr>
        <p:spPr>
          <a:xfrm>
            <a:off x="609600" y="1143000"/>
            <a:ext cx="8001000" cy="5029200"/>
          </a:xfrm>
        </p:spPr>
        <p:txBody>
          <a:bodyPr>
            <a:normAutofit/>
          </a:bodyPr>
          <a:lstStyle/>
          <a:p>
            <a:pPr eaLnBrk="1">
              <a:buFont typeface="Arial" charset="0"/>
              <a:buChar char="►"/>
              <a:defRPr/>
            </a:pPr>
            <a:r>
              <a:rPr lang="en-US" b="1" dirty="0" smtClean="0">
                <a:solidFill>
                  <a:srgbClr val="FFC000"/>
                </a:solidFill>
                <a:latin typeface="EraserDust" pitchFamily="34" charset="0"/>
              </a:rPr>
              <a:t> </a:t>
            </a:r>
            <a:r>
              <a:rPr lang="en-US" dirty="0" smtClean="0">
                <a:solidFill>
                  <a:srgbClr val="FFC000"/>
                </a:solidFill>
                <a:latin typeface="EraserDust" pitchFamily="34" charset="0"/>
              </a:rPr>
              <a:t>E</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accent3"/>
        </a:solidFill>
        <a:effectLst/>
      </p:bgPr>
    </p:bg>
    <p:spTree>
      <p:nvGrpSpPr>
        <p:cNvPr id="1" name=""/>
        <p:cNvGrpSpPr/>
        <p:nvPr/>
      </p:nvGrpSpPr>
      <p:grpSpPr>
        <a:xfrm>
          <a:off x="0" y="0"/>
          <a:ext cx="0" cy="0"/>
          <a:chOff x="0" y="0"/>
          <a:chExt cx="0" cy="0"/>
        </a:xfrm>
      </p:grpSpPr>
      <p:pic>
        <p:nvPicPr>
          <p:cNvPr id="11266" name="Picture 4" descr="Josiah's Family Tree to Zerubbab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89154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Oval 5"/>
          <p:cNvSpPr>
            <a:spLocks noChangeArrowheads="1"/>
          </p:cNvSpPr>
          <p:nvPr/>
        </p:nvSpPr>
        <p:spPr bwMode="auto">
          <a:xfrm>
            <a:off x="4648200" y="2209800"/>
            <a:ext cx="2286000" cy="11430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ahoma" panose="020B0604030504040204" pitchFamily="34" charset="0"/>
            </a:endParaRPr>
          </a:p>
        </p:txBody>
      </p:sp>
      <p:sp>
        <p:nvSpPr>
          <p:cNvPr id="11268" name="Oval 6"/>
          <p:cNvSpPr>
            <a:spLocks noChangeArrowheads="1"/>
          </p:cNvSpPr>
          <p:nvPr/>
        </p:nvSpPr>
        <p:spPr bwMode="auto">
          <a:xfrm>
            <a:off x="2133600" y="2209800"/>
            <a:ext cx="2286000" cy="8382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ahoma" panose="020B0604030504040204" pitchFamily="34" charset="0"/>
            </a:endParaRPr>
          </a:p>
        </p:txBody>
      </p:sp>
      <p:sp>
        <p:nvSpPr>
          <p:cNvPr id="11269" name="Oval 7"/>
          <p:cNvSpPr>
            <a:spLocks noChangeArrowheads="1"/>
          </p:cNvSpPr>
          <p:nvPr/>
        </p:nvSpPr>
        <p:spPr bwMode="auto">
          <a:xfrm>
            <a:off x="2133600" y="3810000"/>
            <a:ext cx="2286000" cy="11430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ahoma" panose="020B0604030504040204" pitchFamily="34" charset="0"/>
            </a:endParaRPr>
          </a:p>
        </p:txBody>
      </p:sp>
      <p:sp>
        <p:nvSpPr>
          <p:cNvPr id="11270" name="Oval 8"/>
          <p:cNvSpPr>
            <a:spLocks noChangeArrowheads="1"/>
          </p:cNvSpPr>
          <p:nvPr/>
        </p:nvSpPr>
        <p:spPr bwMode="auto">
          <a:xfrm>
            <a:off x="7239000" y="2209800"/>
            <a:ext cx="1905000" cy="15240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ahoma" panose="020B0604030504040204" pitchFamily="34" charset="0"/>
            </a:endParaRPr>
          </a:p>
        </p:txBody>
      </p:sp>
      <p:sp>
        <p:nvSpPr>
          <p:cNvPr id="5127" name="Rectangle 2"/>
          <p:cNvSpPr>
            <a:spLocks noGrp="1" noChangeArrowheads="1"/>
          </p:cNvSpPr>
          <p:nvPr>
            <p:ph type="title" idx="4294967295"/>
          </p:nvPr>
        </p:nvSpPr>
        <p:spPr>
          <a:xfrm>
            <a:off x="304800" y="76200"/>
            <a:ext cx="8229600" cy="838200"/>
          </a:xfrm>
          <a:solidFill>
            <a:schemeClr val="accent3"/>
          </a:solidFill>
        </p:spPr>
        <p:txBody>
          <a:bodyPr/>
          <a:lstStyle/>
          <a:p>
            <a:pPr eaLnBrk="1" hangingPunct="1">
              <a:defRPr/>
            </a:pPr>
            <a:r>
              <a:rPr lang="en-US" b="1" dirty="0" smtClean="0">
                <a:solidFill>
                  <a:srgbClr val="0000CC"/>
                </a:solidFill>
              </a:rPr>
              <a:t>King Josiah’s Descendants</a:t>
            </a:r>
          </a:p>
        </p:txBody>
      </p:sp>
      <p:sp>
        <p:nvSpPr>
          <p:cNvPr id="8" name="Rectangle 2"/>
          <p:cNvSpPr txBox="1">
            <a:spLocks noChangeArrowheads="1"/>
          </p:cNvSpPr>
          <p:nvPr/>
        </p:nvSpPr>
        <p:spPr bwMode="auto">
          <a:xfrm>
            <a:off x="2209800" y="2286000"/>
            <a:ext cx="838200" cy="609600"/>
          </a:xfrm>
          <a:prstGeom prst="rect">
            <a:avLst/>
          </a:prstGeom>
          <a:noFill/>
          <a:ln w="9525">
            <a:noFill/>
            <a:miter lim="800000"/>
            <a:headEnd/>
            <a:tailEnd/>
          </a:ln>
        </p:spPr>
        <p:txBody>
          <a:bodyPr anchor="ctr"/>
          <a:lstStyle/>
          <a:p>
            <a:pPr algn="ctr" eaLnBrk="1" hangingPunct="1">
              <a:defRPr/>
            </a:pPr>
            <a:r>
              <a:rPr lang="en-US" sz="3400" b="1" kern="0" dirty="0">
                <a:solidFill>
                  <a:srgbClr val="00B050"/>
                </a:solidFill>
                <a:latin typeface="Comic Sans MS" pitchFamily="66" charset="0"/>
                <a:ea typeface="+mj-ea"/>
                <a:cs typeface="+mj-cs"/>
              </a:rPr>
              <a:t>2</a:t>
            </a:r>
          </a:p>
        </p:txBody>
      </p:sp>
      <p:sp>
        <p:nvSpPr>
          <p:cNvPr id="9" name="Rectangle 2"/>
          <p:cNvSpPr txBox="1">
            <a:spLocks noChangeArrowheads="1"/>
          </p:cNvSpPr>
          <p:nvPr/>
        </p:nvSpPr>
        <p:spPr bwMode="auto">
          <a:xfrm>
            <a:off x="4724400" y="2286000"/>
            <a:ext cx="838200" cy="609600"/>
          </a:xfrm>
          <a:prstGeom prst="rect">
            <a:avLst/>
          </a:prstGeom>
          <a:noFill/>
          <a:ln w="9525">
            <a:noFill/>
            <a:miter lim="800000"/>
            <a:headEnd/>
            <a:tailEnd/>
          </a:ln>
        </p:spPr>
        <p:txBody>
          <a:bodyPr anchor="ctr"/>
          <a:lstStyle/>
          <a:p>
            <a:pPr algn="ctr" eaLnBrk="1" hangingPunct="1">
              <a:defRPr/>
            </a:pPr>
            <a:r>
              <a:rPr lang="en-US" sz="3400" b="1" kern="0" dirty="0">
                <a:solidFill>
                  <a:srgbClr val="00B050"/>
                </a:solidFill>
                <a:latin typeface="Comic Sans MS" pitchFamily="66" charset="0"/>
                <a:ea typeface="+mj-ea"/>
                <a:cs typeface="+mj-cs"/>
              </a:rPr>
              <a:t>1</a:t>
            </a:r>
          </a:p>
        </p:txBody>
      </p:sp>
      <p:sp>
        <p:nvSpPr>
          <p:cNvPr id="10" name="Rectangle 2"/>
          <p:cNvSpPr txBox="1">
            <a:spLocks noChangeArrowheads="1"/>
          </p:cNvSpPr>
          <p:nvPr/>
        </p:nvSpPr>
        <p:spPr bwMode="auto">
          <a:xfrm>
            <a:off x="1524000" y="3886200"/>
            <a:ext cx="838200" cy="609600"/>
          </a:xfrm>
          <a:prstGeom prst="rect">
            <a:avLst/>
          </a:prstGeom>
          <a:noFill/>
          <a:ln w="9525">
            <a:noFill/>
            <a:miter lim="800000"/>
            <a:headEnd/>
            <a:tailEnd/>
          </a:ln>
        </p:spPr>
        <p:txBody>
          <a:bodyPr anchor="ctr"/>
          <a:lstStyle/>
          <a:p>
            <a:pPr algn="ctr" eaLnBrk="1" hangingPunct="1">
              <a:defRPr/>
            </a:pPr>
            <a:r>
              <a:rPr lang="en-US" sz="3400" b="1" kern="0" dirty="0">
                <a:solidFill>
                  <a:srgbClr val="00B050"/>
                </a:solidFill>
                <a:latin typeface="Comic Sans MS" pitchFamily="66" charset="0"/>
                <a:ea typeface="+mj-ea"/>
                <a:cs typeface="+mj-cs"/>
              </a:rPr>
              <a:t>3</a:t>
            </a:r>
          </a:p>
        </p:txBody>
      </p:sp>
      <p:sp>
        <p:nvSpPr>
          <p:cNvPr id="11" name="Rectangle 2"/>
          <p:cNvSpPr txBox="1">
            <a:spLocks noChangeArrowheads="1"/>
          </p:cNvSpPr>
          <p:nvPr/>
        </p:nvSpPr>
        <p:spPr bwMode="auto">
          <a:xfrm>
            <a:off x="7239000" y="2286000"/>
            <a:ext cx="838200" cy="609600"/>
          </a:xfrm>
          <a:prstGeom prst="rect">
            <a:avLst/>
          </a:prstGeom>
          <a:noFill/>
          <a:ln w="9525">
            <a:noFill/>
            <a:miter lim="800000"/>
            <a:headEnd/>
            <a:tailEnd/>
          </a:ln>
        </p:spPr>
        <p:txBody>
          <a:bodyPr anchor="ctr"/>
          <a:lstStyle/>
          <a:p>
            <a:pPr algn="ctr" eaLnBrk="1" hangingPunct="1">
              <a:defRPr/>
            </a:pPr>
            <a:r>
              <a:rPr lang="en-US" sz="3400" b="1" kern="0" dirty="0">
                <a:solidFill>
                  <a:srgbClr val="00B050"/>
                </a:solidFill>
                <a:latin typeface="Comic Sans MS" pitchFamily="66" charset="0"/>
                <a:ea typeface="+mj-ea"/>
                <a:cs typeface="+mj-cs"/>
              </a:rPr>
              <a:t>4</a:t>
            </a:r>
          </a:p>
        </p:txBody>
      </p:sp>
      <p:sp>
        <p:nvSpPr>
          <p:cNvPr id="12" name="Rectangle 2"/>
          <p:cNvSpPr txBox="1">
            <a:spLocks noChangeArrowheads="1"/>
          </p:cNvSpPr>
          <p:nvPr/>
        </p:nvSpPr>
        <p:spPr bwMode="auto">
          <a:xfrm>
            <a:off x="3124200" y="838200"/>
            <a:ext cx="2286000" cy="457200"/>
          </a:xfrm>
          <a:prstGeom prst="rect">
            <a:avLst/>
          </a:prstGeom>
          <a:solidFill>
            <a:schemeClr val="accent3"/>
          </a:solidFill>
          <a:ln w="9525">
            <a:noFill/>
            <a:miter lim="800000"/>
            <a:headEnd/>
            <a:tailEnd/>
          </a:ln>
        </p:spPr>
        <p:txBody>
          <a:bodyPr anchor="ctr"/>
          <a:lstStyle/>
          <a:p>
            <a:pPr algn="ctr" eaLnBrk="1" hangingPunct="1">
              <a:defRPr/>
            </a:pPr>
            <a:r>
              <a:rPr lang="en-US" sz="3400" b="1" kern="0" dirty="0">
                <a:solidFill>
                  <a:srgbClr val="FF0000"/>
                </a:solidFill>
                <a:latin typeface="Comic Sans MS" pitchFamily="66" charset="0"/>
                <a:ea typeface="+mj-ea"/>
                <a:cs typeface="+mj-cs"/>
              </a:rPr>
              <a:t>Josiah</a:t>
            </a:r>
          </a:p>
        </p:txBody>
      </p:sp>
      <p:sp>
        <p:nvSpPr>
          <p:cNvPr id="13" name="Rectangle 2"/>
          <p:cNvSpPr txBox="1">
            <a:spLocks noChangeArrowheads="1"/>
          </p:cNvSpPr>
          <p:nvPr/>
        </p:nvSpPr>
        <p:spPr bwMode="auto">
          <a:xfrm>
            <a:off x="5562600" y="4191000"/>
            <a:ext cx="3276600" cy="2133600"/>
          </a:xfrm>
          <a:prstGeom prst="rect">
            <a:avLst/>
          </a:prstGeom>
          <a:noFill/>
          <a:ln w="9525">
            <a:noFill/>
            <a:miter lim="800000"/>
            <a:headEnd/>
            <a:tailEnd/>
          </a:ln>
        </p:spPr>
        <p:txBody>
          <a:bodyPr anchor="ctr"/>
          <a:lstStyle/>
          <a:p>
            <a:pPr algn="ctr" eaLnBrk="1" hangingPunct="1">
              <a:defRPr/>
            </a:pPr>
            <a:r>
              <a:rPr lang="en-US" sz="3400" b="1" kern="0" dirty="0">
                <a:solidFill>
                  <a:srgbClr val="7030A0"/>
                </a:solidFill>
                <a:latin typeface="Comic Sans MS" pitchFamily="66" charset="0"/>
                <a:ea typeface="+mj-ea"/>
                <a:cs typeface="+mj-cs"/>
              </a:rPr>
              <a:t>Good King Josiah had no children who were like him! </a:t>
            </a:r>
          </a:p>
        </p:txBody>
      </p:sp>
      <p:sp>
        <p:nvSpPr>
          <p:cNvPr id="11278" name="Oval 7"/>
          <p:cNvSpPr>
            <a:spLocks noChangeArrowheads="1"/>
          </p:cNvSpPr>
          <p:nvPr/>
        </p:nvSpPr>
        <p:spPr bwMode="auto">
          <a:xfrm>
            <a:off x="3875088" y="5978525"/>
            <a:ext cx="1687512" cy="523875"/>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sz="1800">
              <a:latin typeface="Tahoma" panose="020B060403050404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Rot="1" noChangeArrowheads="1"/>
          </p:cNvSpPr>
          <p:nvPr>
            <p:ph type="title"/>
          </p:nvPr>
        </p:nvSpPr>
        <p:spPr>
          <a:xfrm>
            <a:off x="457200" y="274638"/>
            <a:ext cx="8229600" cy="1858962"/>
          </a:xfrm>
        </p:spPr>
        <p:txBody>
          <a:bodyPr/>
          <a:lstStyle/>
          <a:p>
            <a:pPr eaLnBrk="1" hangingPunct="1">
              <a:defRPr/>
            </a:pPr>
            <a:r>
              <a:rPr lang="en-US" sz="5400" smtClean="0">
                <a:solidFill>
                  <a:srgbClr val="FFCC00"/>
                </a:solidFill>
              </a:rPr>
              <a:t>Jeremiah’s Prophecies </a:t>
            </a:r>
            <a:br>
              <a:rPr lang="en-US" sz="5400" smtClean="0">
                <a:solidFill>
                  <a:srgbClr val="FFCC00"/>
                </a:solidFill>
              </a:rPr>
            </a:br>
            <a:r>
              <a:rPr lang="en-US" sz="5400" smtClean="0">
                <a:solidFill>
                  <a:srgbClr val="FFCC00"/>
                </a:solidFill>
              </a:rPr>
              <a:t>about the 70 years</a:t>
            </a:r>
          </a:p>
        </p:txBody>
      </p:sp>
      <p:sp>
        <p:nvSpPr>
          <p:cNvPr id="5123" name="Rectangle 3"/>
          <p:cNvSpPr>
            <a:spLocks noGrp="1" noRot="1" noChangeArrowheads="1"/>
          </p:cNvSpPr>
          <p:nvPr>
            <p:ph type="body" idx="1"/>
          </p:nvPr>
        </p:nvSpPr>
        <p:spPr>
          <a:xfrm>
            <a:off x="530225" y="2514600"/>
            <a:ext cx="8613775" cy="3513138"/>
          </a:xfrm>
        </p:spPr>
        <p:txBody>
          <a:bodyPr/>
          <a:lstStyle/>
          <a:p>
            <a:pPr eaLnBrk="1" hangingPunct="1">
              <a:lnSpc>
                <a:spcPct val="90000"/>
              </a:lnSpc>
              <a:buFont typeface="Arial" charset="0"/>
              <a:buNone/>
              <a:defRPr/>
            </a:pPr>
            <a:r>
              <a:rPr lang="en-US" b="1" smtClean="0">
                <a:solidFill>
                  <a:srgbClr val="33CCFF"/>
                </a:solidFill>
              </a:rPr>
              <a:t>Jer 25:11-14</a:t>
            </a:r>
            <a:r>
              <a:rPr lang="en-US" smtClean="0"/>
              <a:t>   (during early years of Jehoiakim’s reign) after 70 years God will punish Babylon</a:t>
            </a:r>
          </a:p>
          <a:p>
            <a:pPr eaLnBrk="1" hangingPunct="1">
              <a:lnSpc>
                <a:spcPct val="90000"/>
              </a:lnSpc>
              <a:buFont typeface="Arial" charset="0"/>
              <a:buNone/>
              <a:defRPr/>
            </a:pPr>
            <a:endParaRPr lang="en-US" sz="1400" smtClean="0"/>
          </a:p>
          <a:p>
            <a:pPr eaLnBrk="1" hangingPunct="1">
              <a:lnSpc>
                <a:spcPct val="90000"/>
              </a:lnSpc>
              <a:buFont typeface="Arial" charset="0"/>
              <a:buNone/>
              <a:defRPr/>
            </a:pPr>
            <a:r>
              <a:rPr lang="en-US" b="1" smtClean="0">
                <a:solidFill>
                  <a:srgbClr val="33CCFF"/>
                </a:solidFill>
              </a:rPr>
              <a:t>Jer 29:10-14</a:t>
            </a:r>
            <a:r>
              <a:rPr lang="en-US" smtClean="0"/>
              <a:t>  (during early years of Zedekiah) after 70 years God will bring the Jews back and give them a future with peace and hope</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9" name="Picture 5" descr="PersianKingsTimeline"/>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495300"/>
            <a:ext cx="9906000" cy="7353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1" name="Text Box 7"/>
          <p:cNvSpPr txBox="1">
            <a:spLocks noChangeArrowheads="1"/>
          </p:cNvSpPr>
          <p:nvPr/>
        </p:nvSpPr>
        <p:spPr bwMode="auto">
          <a:xfrm>
            <a:off x="0" y="0"/>
            <a:ext cx="3429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80000"/>
              <a:buFont typeface="Arial" panose="020B0604020202020204" pitchFamily="34" charset="0"/>
              <a:buChar char="►"/>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Font typeface="Wingdings" panose="05000000000000000000" pitchFamily="2" charset="2"/>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80000"/>
              <a:buFont typeface="Arial" panose="020B0604020202020204" pitchFamily="34" charset="0"/>
              <a:buChar char="►"/>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Font typeface="Wingdings" panose="05000000000000000000" pitchFamily="2" charset="2"/>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80000"/>
              <a:buFont typeface="Arial" panose="020B0604020202020204" pitchFamily="34" charset="0"/>
              <a:buChar char="►"/>
              <a:defRPr sz="2000">
                <a:solidFill>
                  <a:schemeClr val="tx1"/>
                </a:solidFill>
                <a:latin typeface="Tahoma" panose="020B0604030504040204" pitchFamily="34" charset="0"/>
                <a:cs typeface="Arial" panose="020B0604020202020204" pitchFamily="34" charset="0"/>
              </a:defRPr>
            </a:lvl9pPr>
          </a:lstStyle>
          <a:p>
            <a:pPr algn="ctr" eaLnBrk="1" hangingPunct="1">
              <a:spcBef>
                <a:spcPct val="0"/>
              </a:spcBef>
              <a:buClrTx/>
              <a:buSzTx/>
              <a:buFontTx/>
              <a:buNone/>
            </a:pPr>
            <a:r>
              <a:rPr lang="en-US" sz="2400" b="1">
                <a:solidFill>
                  <a:srgbClr val="0000FF"/>
                </a:solidFill>
              </a:rPr>
              <a:t>Timeline of the Persian Kings during the temple building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301625" y="228600"/>
            <a:ext cx="5033963" cy="1676400"/>
          </a:xfrm>
        </p:spPr>
        <p:txBody>
          <a:bodyPr/>
          <a:lstStyle/>
          <a:p>
            <a:pPr eaLnBrk="1" hangingPunct="1">
              <a:defRPr/>
            </a:pPr>
            <a:r>
              <a:rPr lang="en-US" sz="5400" b="1" dirty="0" smtClean="0">
                <a:solidFill>
                  <a:srgbClr val="FFCC00"/>
                </a:solidFill>
              </a:rPr>
              <a:t>Building the Temple</a:t>
            </a:r>
          </a:p>
        </p:txBody>
      </p:sp>
      <p:sp>
        <p:nvSpPr>
          <p:cNvPr id="7171" name="Rectangle 3"/>
          <p:cNvSpPr>
            <a:spLocks noGrp="1" noRot="1" noChangeArrowheads="1"/>
          </p:cNvSpPr>
          <p:nvPr>
            <p:ph type="body" idx="1"/>
          </p:nvPr>
        </p:nvSpPr>
        <p:spPr>
          <a:xfrm>
            <a:off x="228600" y="2438400"/>
            <a:ext cx="8540750" cy="4038600"/>
          </a:xfrm>
        </p:spPr>
        <p:txBody>
          <a:bodyPr/>
          <a:lstStyle/>
          <a:p>
            <a:pPr eaLnBrk="1" hangingPunct="1">
              <a:buFont typeface="Arial" charset="0"/>
              <a:buNone/>
              <a:defRPr/>
            </a:pPr>
            <a:r>
              <a:rPr lang="en-US" sz="4000" b="1" dirty="0" smtClean="0"/>
              <a:t>                </a:t>
            </a:r>
            <a:r>
              <a:rPr lang="en-US" sz="4000" b="1" dirty="0" smtClean="0">
                <a:solidFill>
                  <a:srgbClr val="00FF00"/>
                </a:solidFill>
              </a:rPr>
              <a:t>Cyrus</a:t>
            </a:r>
            <a:r>
              <a:rPr lang="en-US" sz="4000" dirty="0" smtClean="0"/>
              <a:t>    6 years</a:t>
            </a:r>
          </a:p>
          <a:p>
            <a:pPr eaLnBrk="1" hangingPunct="1">
              <a:buFont typeface="Arial" charset="0"/>
              <a:buNone/>
              <a:defRPr/>
            </a:pPr>
            <a:r>
              <a:rPr lang="en-US" sz="4000" b="1" dirty="0" smtClean="0"/>
              <a:t>         </a:t>
            </a:r>
            <a:r>
              <a:rPr lang="en-US" sz="4000" b="1" dirty="0" smtClean="0">
                <a:solidFill>
                  <a:srgbClr val="00FF00"/>
                </a:solidFill>
              </a:rPr>
              <a:t>Cambyses </a:t>
            </a:r>
            <a:r>
              <a:rPr lang="en-US" sz="4000" dirty="0" smtClean="0"/>
              <a:t>  8 years</a:t>
            </a:r>
          </a:p>
          <a:p>
            <a:pPr eaLnBrk="1" hangingPunct="1">
              <a:buFont typeface="Arial" charset="0"/>
              <a:buNone/>
              <a:defRPr/>
            </a:pPr>
            <a:r>
              <a:rPr lang="en-US" sz="4000" b="1" dirty="0" smtClean="0"/>
              <a:t>            </a:t>
            </a:r>
            <a:r>
              <a:rPr lang="en-US" sz="4000" b="1" dirty="0" err="1" smtClean="0">
                <a:solidFill>
                  <a:srgbClr val="00FF00"/>
                </a:solidFill>
              </a:rPr>
              <a:t>Gomates</a:t>
            </a:r>
            <a:r>
              <a:rPr lang="en-US" sz="4000" dirty="0" smtClean="0"/>
              <a:t>   7 months</a:t>
            </a:r>
          </a:p>
          <a:p>
            <a:pPr eaLnBrk="1" hangingPunct="1">
              <a:buFont typeface="Arial" charset="0"/>
              <a:buNone/>
              <a:defRPr/>
            </a:pPr>
            <a:r>
              <a:rPr lang="en-US" sz="4000" b="1" dirty="0" smtClean="0"/>
              <a:t>                </a:t>
            </a:r>
            <a:r>
              <a:rPr lang="en-US" sz="4000" b="1" dirty="0" smtClean="0">
                <a:solidFill>
                  <a:srgbClr val="00FF00"/>
                </a:solidFill>
              </a:rPr>
              <a:t>Darius</a:t>
            </a:r>
            <a:r>
              <a:rPr lang="en-US" sz="4000" dirty="0" smtClean="0"/>
              <a:t>   6 years </a:t>
            </a:r>
          </a:p>
          <a:p>
            <a:pPr eaLnBrk="1" hangingPunct="1">
              <a:buFont typeface="Arial" charset="0"/>
              <a:buNone/>
              <a:defRPr/>
            </a:pPr>
            <a:endParaRPr lang="en-US" sz="1600" dirty="0" smtClean="0"/>
          </a:p>
          <a:p>
            <a:pPr eaLnBrk="1" hangingPunct="1">
              <a:buFont typeface="Arial" charset="0"/>
              <a:buNone/>
              <a:defRPr/>
            </a:pPr>
            <a:r>
              <a:rPr lang="en-US" sz="4000" b="1" dirty="0" smtClean="0"/>
              <a:t>  </a:t>
            </a:r>
            <a:r>
              <a:rPr lang="en-US" sz="4000" b="1" dirty="0" smtClean="0">
                <a:solidFill>
                  <a:srgbClr val="FFFF00"/>
                </a:solidFill>
              </a:rPr>
              <a:t>Time to finish  =  20 years</a:t>
            </a:r>
          </a:p>
        </p:txBody>
      </p:sp>
      <p:pic>
        <p:nvPicPr>
          <p:cNvPr id="14340" name="Picture 5" descr="https://encrypted-tbn1.gstatic.com/images?q=tbn:ANd9GcR5Fp_n5U7vPD9Z3lLhtCBpLEMJ4FpsmXnAiy1OVfHPAeGrfJ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52400"/>
            <a:ext cx="3506788"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solidFill>
          <a:schemeClr val="tx1"/>
        </a:solidFill>
        <a:effectLst/>
      </p:bgPr>
    </p:bg>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0"/>
            <a:ext cx="9158514" cy="68580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419100" y="533400"/>
            <a:ext cx="8229600" cy="914400"/>
          </a:xfrm>
        </p:spPr>
        <p:txBody>
          <a:bodyPr>
            <a:noAutofit/>
          </a:bodyPr>
          <a:lstStyle/>
          <a:p>
            <a:r>
              <a:rPr lang="en-US" sz="4800" b="1" dirty="0" smtClean="0">
                <a:solidFill>
                  <a:srgbClr val="663300"/>
                </a:solidFill>
                <a:effectLst/>
              </a:rPr>
              <a:t>Ezra 3:10-13</a:t>
            </a:r>
            <a:endParaRPr lang="en-US" sz="4800" b="1" dirty="0" smtClean="0">
              <a:solidFill>
                <a:srgbClr val="663300"/>
              </a:solidFill>
              <a:effectLst/>
              <a:latin typeface="Comic Sans MS" pitchFamily="66" charset="0"/>
            </a:endParaRPr>
          </a:p>
        </p:txBody>
      </p:sp>
      <p:sp>
        <p:nvSpPr>
          <p:cNvPr id="4099" name="Rectangle 3"/>
          <p:cNvSpPr>
            <a:spLocks noGrp="1" noChangeArrowheads="1"/>
          </p:cNvSpPr>
          <p:nvPr>
            <p:ph type="body" idx="1"/>
          </p:nvPr>
        </p:nvSpPr>
        <p:spPr>
          <a:xfrm>
            <a:off x="1066800" y="1295400"/>
            <a:ext cx="7086600" cy="5562600"/>
          </a:xfrm>
        </p:spPr>
        <p:txBody>
          <a:bodyPr>
            <a:noAutofit/>
          </a:bodyPr>
          <a:lstStyle/>
          <a:p>
            <a:pPr marL="0" indent="288925">
              <a:spcBef>
                <a:spcPts val="0"/>
              </a:spcBef>
              <a:buFontTx/>
              <a:buNone/>
            </a:pPr>
            <a:r>
              <a:rPr lang="en-US" sz="2400" dirty="0" smtClean="0">
                <a:solidFill>
                  <a:srgbClr val="000000"/>
                </a:solidFill>
                <a:effectLst/>
              </a:rPr>
              <a:t>10 </a:t>
            </a:r>
            <a:r>
              <a:rPr lang="en-US" sz="2400" b="1" dirty="0">
                <a:solidFill>
                  <a:srgbClr val="0000CC"/>
                </a:solidFill>
                <a:effectLst/>
              </a:rPr>
              <a:t>When the builders laid the foundation of the temple of the Lord, </a:t>
            </a:r>
            <a:r>
              <a:rPr lang="en-US" sz="2400" dirty="0">
                <a:solidFill>
                  <a:srgbClr val="000000"/>
                </a:solidFill>
                <a:effectLst/>
              </a:rPr>
              <a:t>the priests stood in their apparel with trumpets, and the Levites, the sons of </a:t>
            </a:r>
            <a:r>
              <a:rPr lang="en-US" sz="2400" dirty="0" err="1">
                <a:solidFill>
                  <a:srgbClr val="000000"/>
                </a:solidFill>
                <a:effectLst/>
              </a:rPr>
              <a:t>Asaph</a:t>
            </a:r>
            <a:r>
              <a:rPr lang="en-US" sz="2400" dirty="0">
                <a:solidFill>
                  <a:srgbClr val="000000"/>
                </a:solidFill>
                <a:effectLst/>
              </a:rPr>
              <a:t>, with cymbals, to praise the Lord, according to the ordinance of David king of Israel. 11 And they sang responsively, praising and giving thanks to the Lord:</a:t>
            </a:r>
          </a:p>
          <a:p>
            <a:pPr marL="0" indent="288925">
              <a:spcBef>
                <a:spcPts val="0"/>
              </a:spcBef>
              <a:buFontTx/>
              <a:buNone/>
            </a:pPr>
            <a:r>
              <a:rPr lang="en-US" sz="2400" dirty="0" smtClean="0">
                <a:solidFill>
                  <a:srgbClr val="000000"/>
                </a:solidFill>
                <a:effectLst/>
              </a:rPr>
              <a:t>"</a:t>
            </a:r>
            <a:r>
              <a:rPr lang="en-US" sz="2400" dirty="0">
                <a:solidFill>
                  <a:srgbClr val="000000"/>
                </a:solidFill>
                <a:effectLst/>
              </a:rPr>
              <a:t>For He is good,</a:t>
            </a:r>
          </a:p>
          <a:p>
            <a:pPr marL="0" indent="288925">
              <a:spcBef>
                <a:spcPts val="0"/>
              </a:spcBef>
              <a:buFontTx/>
              <a:buNone/>
            </a:pPr>
            <a:r>
              <a:rPr lang="en-US" sz="2400" dirty="0">
                <a:solidFill>
                  <a:srgbClr val="000000"/>
                </a:solidFill>
                <a:effectLst/>
              </a:rPr>
              <a:t>For His mercy endures forever toward Israel." </a:t>
            </a:r>
          </a:p>
          <a:p>
            <a:pPr marL="0" indent="288925">
              <a:spcBef>
                <a:spcPts val="0"/>
              </a:spcBef>
              <a:buFontTx/>
              <a:buNone/>
            </a:pPr>
            <a:r>
              <a:rPr lang="en-US" sz="2400" dirty="0" smtClean="0">
                <a:solidFill>
                  <a:srgbClr val="000000"/>
                </a:solidFill>
                <a:effectLst/>
              </a:rPr>
              <a:t>Then </a:t>
            </a:r>
            <a:r>
              <a:rPr lang="en-US" sz="2400" dirty="0">
                <a:solidFill>
                  <a:srgbClr val="000000"/>
                </a:solidFill>
                <a:effectLst/>
              </a:rPr>
              <a:t>all the people shouted with a great shout, when they praised the Lord, because the foundation of the house of the Lord was laid. </a:t>
            </a:r>
          </a:p>
        </p:txBody>
      </p:sp>
      <p:sp>
        <p:nvSpPr>
          <p:cNvPr id="4100" name="Text Box 5"/>
          <p:cNvSpPr txBox="1">
            <a:spLocks noChangeArrowheads="1"/>
          </p:cNvSpPr>
          <p:nvPr/>
        </p:nvSpPr>
        <p:spPr bwMode="auto">
          <a:xfrm>
            <a:off x="6019799" y="5697152"/>
            <a:ext cx="2012043" cy="461665"/>
          </a:xfrm>
          <a:prstGeom prst="rect">
            <a:avLst/>
          </a:prstGeom>
          <a:noFill/>
          <a:ln w="9525">
            <a:noFill/>
            <a:miter lim="800000"/>
            <a:headEnd/>
            <a:tailEnd/>
          </a:ln>
        </p:spPr>
        <p:txBody>
          <a:bodyPr wrap="square">
            <a:spAutoFit/>
          </a:bodyPr>
          <a:lstStyle/>
          <a:p>
            <a:pPr algn="ctr">
              <a:spcBef>
                <a:spcPct val="50000"/>
              </a:spcBef>
            </a:pPr>
            <a:r>
              <a:rPr lang="en-US" sz="2400" b="1" i="1" dirty="0" smtClean="0">
                <a:solidFill>
                  <a:srgbClr val="00B050"/>
                </a:solidFill>
                <a:latin typeface="Comic Sans MS" pitchFamily="66" charset="0"/>
              </a:rPr>
              <a:t>continued</a:t>
            </a:r>
            <a:endParaRPr lang="en-US" sz="3600" b="1" i="1" dirty="0" smtClean="0">
              <a:solidFill>
                <a:srgbClr val="00B050"/>
              </a:solidFill>
              <a:latin typeface="Comic Sans MS" pitchFamily="66" charset="0"/>
            </a:endParaRPr>
          </a:p>
        </p:txBody>
      </p:sp>
    </p:spTree>
    <p:extLst>
      <p:ext uri="{BB962C8B-B14F-4D97-AF65-F5344CB8AC3E}">
        <p14:creationId xmlns:p14="http://schemas.microsoft.com/office/powerpoint/2010/main" val="1617404273"/>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unrise">
  <a:themeElements>
    <a:clrScheme name="Sunris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Sunris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nrise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Sunrise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Sunrise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Sunrise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Sunrise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984</TotalTime>
  <Words>2084</Words>
  <Application>Microsoft Office PowerPoint</Application>
  <PresentationFormat>On-screen Show (4:3)</PresentationFormat>
  <Paragraphs>255</Paragraphs>
  <Slides>44</Slides>
  <Notes>5</Notes>
  <HiddenSlides>0</HiddenSlides>
  <MMClips>0</MMClips>
  <ScaleCrop>false</ScaleCrop>
  <HeadingPairs>
    <vt:vector size="6" baseType="variant">
      <vt:variant>
        <vt:lpstr>Theme</vt:lpstr>
      </vt:variant>
      <vt:variant>
        <vt:i4>3</vt:i4>
      </vt:variant>
      <vt:variant>
        <vt:lpstr>Embedded OLE Servers</vt:lpstr>
      </vt:variant>
      <vt:variant>
        <vt:i4>3</vt:i4>
      </vt:variant>
      <vt:variant>
        <vt:lpstr>Slide Titles</vt:lpstr>
      </vt:variant>
      <vt:variant>
        <vt:i4>44</vt:i4>
      </vt:variant>
    </vt:vector>
  </HeadingPairs>
  <TitlesOfParts>
    <vt:vector size="50" baseType="lpstr">
      <vt:lpstr>Compass</vt:lpstr>
      <vt:lpstr>Default Design</vt:lpstr>
      <vt:lpstr>Sunrise</vt:lpstr>
      <vt:lpstr>QuickTime Picture</vt:lpstr>
      <vt:lpstr>Photo Editor Photo</vt:lpstr>
      <vt:lpstr>Bitmap Image</vt:lpstr>
      <vt:lpstr>Zechariah’s   Night Visions  (Zech. 1-6)</vt:lpstr>
      <vt:lpstr>Zechariah</vt:lpstr>
      <vt:lpstr>Zechariah’s prophecy  has two applications</vt:lpstr>
      <vt:lpstr>The Returned Exiles </vt:lpstr>
      <vt:lpstr>King Josiah’s Descendants</vt:lpstr>
      <vt:lpstr>Jeremiah’s Prophecies  about the 70 years</vt:lpstr>
      <vt:lpstr>PowerPoint Presentation</vt:lpstr>
      <vt:lpstr>Building the Temple</vt:lpstr>
      <vt:lpstr>Ezra 3:10-13</vt:lpstr>
      <vt:lpstr>Ezra 3:10-12</vt:lpstr>
      <vt:lpstr>People’s Reaction to Laying the Foundation (Ezra 3:12 )</vt:lpstr>
      <vt:lpstr>PowerPoint Presentation</vt:lpstr>
      <vt:lpstr>PowerPoint Presentation</vt:lpstr>
      <vt:lpstr>Why did God stop the work?</vt:lpstr>
      <vt:lpstr>What were the people doing? (see Haggai 1)</vt:lpstr>
      <vt:lpstr>When did the 70 years start?</vt:lpstr>
      <vt:lpstr>What were the people doing? (see Haggai 1)</vt:lpstr>
      <vt:lpstr>God raises up Darius to be King!</vt:lpstr>
      <vt:lpstr>“The Prophets of God Helping them” (Ezra 5:1-2 )</vt:lpstr>
      <vt:lpstr>Haggai &amp; Zechariah together</vt:lpstr>
      <vt:lpstr>Haggai &amp; Zechariah together</vt:lpstr>
      <vt:lpstr>Haggai &amp; Zechariah together</vt:lpstr>
      <vt:lpstr>Outline of Zechariah 1</vt:lpstr>
      <vt:lpstr>1st Step:   “Return to Me”</vt:lpstr>
      <vt:lpstr>Turn from your  evil ways (1:4)</vt:lpstr>
      <vt:lpstr>The people’s response (1:6):   </vt:lpstr>
      <vt:lpstr>The 1st Vision</vt:lpstr>
      <vt:lpstr>Vision of the Horses  among the Myrtle Trees</vt:lpstr>
      <vt:lpstr>Myrtle shrub or small tree (Myrtus communis) 5 to 15 feet tall, 4 to 20 feet spread</vt:lpstr>
      <vt:lpstr>Who are the horsemen?</vt:lpstr>
      <vt:lpstr>What had the Angels done?</vt:lpstr>
      <vt:lpstr>Look at what the Angels did behind the scene!  (Ezra 5)</vt:lpstr>
      <vt:lpstr>How long will God not have Mercy?</vt:lpstr>
      <vt:lpstr>The Long-Term fulfillment</vt:lpstr>
      <vt:lpstr>Lessons from 1st Vision </vt:lpstr>
      <vt:lpstr>The 2nd Vision</vt:lpstr>
      <vt:lpstr>4 Horns of Zech 1:18-10 Horns = Kings (Dan 7:24; 8:21)</vt:lpstr>
      <vt:lpstr>4 Carpenters (KJV) “craftsmen” (NKJ, NIV, NASB)</vt:lpstr>
      <vt:lpstr>Use of       “Lord of hosts”</vt:lpstr>
      <vt:lpstr>Nations learned to fear Jews </vt:lpstr>
      <vt:lpstr>Next Class</vt:lpstr>
      <vt:lpstr>PowerPoint Presentation</vt:lpstr>
      <vt:lpstr>L</vt:lpstr>
      <vt:lpstr>Lessons from Today </vt:lpstr>
    </vt:vector>
  </TitlesOfParts>
  <Company>Crestwood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Zechariah’s Night Visions</dc:title>
  <dc:creator>Jim Styles</dc:creator>
  <cp:lastModifiedBy>Sue</cp:lastModifiedBy>
  <cp:revision>98</cp:revision>
  <dcterms:created xsi:type="dcterms:W3CDTF">2005-01-06T18:24:46Z</dcterms:created>
  <dcterms:modified xsi:type="dcterms:W3CDTF">2013-07-30T01:57:56Z</dcterms:modified>
</cp:coreProperties>
</file>