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01" r:id="rId2"/>
    <p:sldMasterId id="2147483707" r:id="rId3"/>
    <p:sldMasterId id="2147483725" r:id="rId4"/>
    <p:sldMasterId id="2147483727" r:id="rId5"/>
    <p:sldMasterId id="2147483737" r:id="rId6"/>
    <p:sldMasterId id="2147483777" r:id="rId7"/>
    <p:sldMasterId id="2147483859" r:id="rId8"/>
    <p:sldMasterId id="2147483872" r:id="rId9"/>
  </p:sldMasterIdLst>
  <p:notesMasterIdLst>
    <p:notesMasterId r:id="rId48"/>
  </p:notesMasterIdLst>
  <p:sldIdLst>
    <p:sldId id="290" r:id="rId10"/>
    <p:sldId id="296" r:id="rId11"/>
    <p:sldId id="314" r:id="rId12"/>
    <p:sldId id="315" r:id="rId13"/>
    <p:sldId id="316" r:id="rId14"/>
    <p:sldId id="317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99" r:id="rId28"/>
    <p:sldId id="301" r:id="rId29"/>
    <p:sldId id="258" r:id="rId30"/>
    <p:sldId id="259" r:id="rId31"/>
    <p:sldId id="262" r:id="rId32"/>
    <p:sldId id="260" r:id="rId33"/>
    <p:sldId id="261" r:id="rId34"/>
    <p:sldId id="263" r:id="rId35"/>
    <p:sldId id="264" r:id="rId36"/>
    <p:sldId id="291" r:id="rId37"/>
    <p:sldId id="266" r:id="rId38"/>
    <p:sldId id="273" r:id="rId39"/>
    <p:sldId id="267" r:id="rId40"/>
    <p:sldId id="274" r:id="rId41"/>
    <p:sldId id="271" r:id="rId42"/>
    <p:sldId id="294" r:id="rId43"/>
    <p:sldId id="268" r:id="rId44"/>
    <p:sldId id="270" r:id="rId45"/>
    <p:sldId id="276" r:id="rId46"/>
    <p:sldId id="297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00"/>
    <a:srgbClr val="DC00DC"/>
    <a:srgbClr val="663300"/>
    <a:srgbClr val="BD06D6"/>
    <a:srgbClr val="CB06E6"/>
    <a:srgbClr val="FFFFCC"/>
    <a:srgbClr val="E7E7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2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452E-58EE-428C-A579-61916736E09D}" type="datetimeFigureOut">
              <a:rPr lang="en-US" smtClean="0"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65DBA-9F76-4FB9-BB08-93458F8C0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9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2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27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45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1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3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25D3CD-5C4D-4607-9E54-2C011BA8D6ED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3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9FDC02-4E13-4D63-8AE3-0DC51A0EE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A3B3A-176E-49CF-B71D-4DD3544B5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90F01-2FE2-4487-82E5-AF820F24ADD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4B3DE7-C621-499B-A442-92E2C5123C0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4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593C-0CBF-4E62-ABA8-A68743817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70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4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704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70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704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70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0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05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705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6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0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06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AA0AEE-6907-48B0-BE6B-DE2CC1C5DB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62" grpId="0"/>
      <p:bldP spid="8706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0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70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DA26-E8A7-4CF3-A9DA-EAF3D579D2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ACE1-41CF-482D-8280-DE183958E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8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A69D9-6A9D-441E-BFE9-F7D521AD4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83BE4-0914-4065-A165-4E824A4A36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7B44D-34C2-449F-A533-01E9E0942A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C0464-069A-4694-A233-4EDAAEDDBB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CB9D-F1BC-45AC-A0C2-45E33BB0B9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58FA-C24E-4DC1-9416-0B782EA02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91711-0AF3-4BC1-B33F-B7F9B62A3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3B05E-315B-4BB0-A9B0-5B31385AC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9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DF6C6-6D8C-48C0-A7CC-F4451C5726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flame_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C840F9-0122-4A12-89AA-8AD0B964C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/>
      <p:bldP spid="1024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4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BDF86-9E87-4EE5-A98E-82769C021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341B-F3BE-440C-9A2E-DCB7159686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CAD8-B568-456D-AA10-BE4E959AC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038D1-64A7-4665-AB11-44EC52804F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D638C-811E-4624-8EA2-B4897B68B4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89CB3-E58C-41A3-93A6-3FCD061214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B3B7-2A92-4FF3-8C6C-F40EB373C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23737-A930-4312-AB4B-76377381FD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3A179-8862-4BC0-9CDE-75E6D21ACE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70723-5A01-4E7D-A6BB-D178364D06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8952F-EE3A-4335-A372-E0605909E2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2800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0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0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80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0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03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803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803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804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4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804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CC8626B-145A-4A2B-9280-BE97DDD56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77268-DA02-42DF-914C-8F17B1DCD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212CA-25AE-4DA8-BCFF-1A1849B7F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CB3D3-C40B-4536-AA53-C41EB82DF4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47190-9A3E-4716-9C40-A74D33474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DF611-0B29-48F7-A82C-674D65C42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4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307AD-0B7B-4880-9147-013D13F82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EF453-89A3-4243-BAE7-0D1D871FE4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2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D9A3D-E75E-4AE9-8E64-8DEB78982D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44F2-9BB2-444D-9057-0141099A2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F5C7F-AE4F-4EB3-90DA-8228CFFF8D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FF59E-D4A6-41C3-BE2D-BE4E4FA48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sunrise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248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6019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 b="1"/>
            </a:lvl1pPr>
          </a:lstStyle>
          <a:p>
            <a:pPr lvl="0"/>
            <a:r>
              <a:rPr lang="en-US" noProof="0" smtClean="0"/>
              <a:t>Click to add title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353695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01D262F-BBB3-487A-87B9-414ED2FD2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/>
      <p:bldP spid="13414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4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56623-0C7F-48F4-9104-A97E2317D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AA972-17FA-4B60-8552-D0B60E1176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51549-F175-4A82-B1CB-41E269140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2B157-7ED9-4428-9233-18EFD19D6A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E5EC7-68BD-4A37-914F-52DFE944D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FC101-2CEA-4262-87DF-AE43B3A5E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1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A119D-92EC-4A9A-BC3B-FC170F57D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DE1A5-DEE4-4551-97DB-57DD59B48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264D9-D4D5-45BC-AA66-E6568134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F6FED-4F62-4A6A-8D5C-6045A7EED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434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434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6A9DC-CAE8-46DD-B5A5-47956629F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1DB66C-3BE2-4F42-9BEC-96185F7E7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/>
      <p:bldP spid="16384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3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38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031DB-824D-463B-B56A-54C3E14AA7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E9E6E-6C97-44C8-AE05-6DF33D2638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407F0-AD57-47D3-A027-8B6EB83BE5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3F5D5-0BDD-4E10-B560-EA13D0272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593E2-0C7B-4367-BB50-9BD01CFCD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7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320A-DDBC-46B9-B543-57B29BDF9C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5397-E0A9-49EC-98A0-FB12580AF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5D958-0F26-402F-A47E-62BE6AF8AB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C38DC-83AE-482E-816E-817AD9564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1B36E-DC52-424F-B081-4A78AC70A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0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30058-0561-4245-9184-2069135554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1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0384D0-FFA4-45D8-BBED-36EA52D8C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73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73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2CDFB-3DEF-44F7-B16E-EBCF23E9C2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2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EB39B-9FAF-4F2F-A1FF-EEB0F07BBD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EEA8A-6D88-4FCE-8EF3-84F8F29C3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08C9C-BA56-43B4-8955-D8D9E15886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39EDC-DFD0-4C10-8F9B-343C1AC21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0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3AC9-9CAC-498C-BE3E-9EF4A6FE49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A44FA-9DD5-46AA-A78F-21DBA903E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7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656C8-CF25-4C97-9B65-32A83EA85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5CB0B-602E-4F05-AC37-DA1D55487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89CD6-56C1-415E-BA4D-972A34BA1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86A35-9981-43BF-BBE8-88CC5531EA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1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645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45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E50438-AF03-4F02-AE3E-38F3ED30F63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0" grpId="0"/>
      <p:bldP spid="645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081D-763E-4C2A-812D-105CDDB7F4A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6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A1E11-AE01-486D-BED3-97A871BE0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8D02A-878C-4A78-8933-EC0915F7B51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FD7B-3EB8-4A05-B25C-A7438774F1F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2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5355A-4A90-4831-B2CF-331E7EB97EE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2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CD9A-1B94-42A0-BE87-0E5FFA38357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C96F3-F0C6-42AA-9379-63C8BB05FAB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2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6D798-BF57-4767-9045-C02E46565B2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48F63-BC26-428F-BA62-62F04437395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342DE-AF0E-4497-AE2D-E2DD066896E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90F01-2FE2-4487-82E5-AF820F24ADD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4B3DE7-C621-499B-A442-92E2C5123C0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30B0E-8EB4-4354-97AB-0B5BE8E3F2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45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6453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453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453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453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453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E50438-AF03-4F02-AE3E-38F3ED30F63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0" grpId="0"/>
      <p:bldP spid="645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5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45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4081D-763E-4C2A-812D-105CDDB7F4A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8D02A-878C-4A78-8933-EC0915F7B51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BFD7B-3EB8-4A05-B25C-A7438774F1F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2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5355A-4A90-4831-B2CF-331E7EB97EE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3CD9A-1B94-42A0-BE87-0E5FFA38357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4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C96F3-F0C6-42AA-9379-63C8BB05FAB5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6D798-BF57-4767-9045-C02E46565B2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48F63-BC26-428F-BA62-62F04437395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342DE-AF0E-4497-AE2D-E2DD066896E8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0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533400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7DB746CF-8DD1-4DEB-AA32-4411A5668F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951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29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602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860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2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60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60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03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60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860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EADBB26-28DD-40A2-90E5-CE8009BAD50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8" grpId="0"/>
      <p:bldP spid="8603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0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603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0AD144A-FCAB-4675-99C1-355E7F79B8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138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69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698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698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9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700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0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0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70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6D4504B-52A4-441C-9951-902E2465986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70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ADB9C0"/>
                </a:solidFill>
                <a:latin typeface="+mn-lt"/>
              </a:defRPr>
            </a:lvl1pPr>
          </a:lstStyle>
          <a:p>
            <a:fld id="{0DBA1FAC-68FC-413E-B222-88CEC24C5E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127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rgbClr val="ADB9C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3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ADB9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B9C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rgbClr val="ADB9C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rgbClr val="ADB9C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rgbClr val="ADB9C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rgbClr val="ADB9C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rgbClr val="ADB9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461D57B4-97CC-4CDD-A267-CBD7BE4E7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2823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4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28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2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62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B4BDDAC-B30F-4955-ACB6-4E0B1FDFAD2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0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63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263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635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35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835D73E-AE6C-42B7-9725-005A0E53465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41292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/>
      <p:bldP spid="635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6349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49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EAEAEA"/>
                </a:solidFill>
              </a:endParaRPr>
            </a:p>
          </p:txBody>
        </p:sp>
      </p:grpSp>
      <p:sp>
        <p:nvSpPr>
          <p:cNvPr id="6350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50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350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35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835D73E-AE6C-42B7-9725-005A0E53465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78783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6" grpId="0"/>
      <p:bldP spid="6351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35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3600"/>
            <a:ext cx="7772400" cy="25908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sz="5200" smtClean="0">
                <a:solidFill>
                  <a:srgbClr val="E2C458"/>
                </a:solidFill>
              </a:rPr>
              <a:t>Zechariah’s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> </a:t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5200" smtClean="0">
                <a:solidFill>
                  <a:srgbClr val="E2C458"/>
                </a:solidFill>
              </a:rPr>
              <a:t>Night Visions</a:t>
            </a:r>
            <a:br>
              <a:rPr lang="en-US" sz="5200" smtClean="0">
                <a:solidFill>
                  <a:srgbClr val="E2C458"/>
                </a:solidFill>
              </a:rPr>
            </a:br>
            <a:r>
              <a:rPr lang="en-US" sz="1200" smtClean="0">
                <a:solidFill>
                  <a:srgbClr val="E2C458"/>
                </a:solidFill>
              </a:rPr>
              <a:t/>
            </a:r>
            <a:br>
              <a:rPr lang="en-US" sz="1200" smtClean="0">
                <a:solidFill>
                  <a:srgbClr val="E2C458"/>
                </a:solidFill>
              </a:rPr>
            </a:br>
            <a:r>
              <a:rPr lang="en-US" sz="3200" smtClean="0">
                <a:solidFill>
                  <a:srgbClr val="E2C458"/>
                </a:solidFill>
              </a:rPr>
              <a:t>(Zech. 1-6)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350" y="4724400"/>
            <a:ext cx="4572000" cy="2129589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FF00"/>
                </a:solidFill>
              </a:rPr>
              <a:t>Class </a:t>
            </a:r>
            <a:r>
              <a:rPr lang="en-US" b="1" dirty="0">
                <a:solidFill>
                  <a:srgbClr val="00FF00"/>
                </a:solidFill>
              </a:rPr>
              <a:t>3</a:t>
            </a:r>
            <a:r>
              <a:rPr lang="en-US" b="1" dirty="0" smtClean="0">
                <a:solidFill>
                  <a:srgbClr val="00FF00"/>
                </a:solidFill>
              </a:rPr>
              <a:t>:  </a:t>
            </a:r>
          </a:p>
          <a:p>
            <a:pPr eaLnBrk="1" hangingPunct="1"/>
            <a:r>
              <a:rPr lang="en-US" sz="2600" b="1" dirty="0" smtClean="0">
                <a:solidFill>
                  <a:srgbClr val="FFFF00"/>
                </a:solidFill>
              </a:rPr>
              <a:t>Not by Might,                    nor by Power,                   but by God’s Spirit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7239000" y="2438400"/>
          <a:ext cx="15017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QuickTime Picture" r:id="rId3" imgW="5299444" imgH="6333863" progId="ViewerFrameClass">
                  <p:embed/>
                </p:oleObj>
              </mc:Choice>
              <mc:Fallback>
                <p:oleObj name="QuickTime Picture" r:id="rId3" imgW="5299444" imgH="6333863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438400"/>
                        <a:ext cx="1501775" cy="179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4648200" y="304800"/>
          <a:ext cx="13287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Photo Editor Photo" r:id="rId5" imgW="4676190" imgH="6439799" progId="MSPhotoEd.3">
                  <p:embed/>
                </p:oleObj>
              </mc:Choice>
              <mc:Fallback>
                <p:oleObj name="Photo Editor Photo" r:id="rId5" imgW="4676190" imgH="64397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4800"/>
                        <a:ext cx="13287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667000" y="304800"/>
          <a:ext cx="13319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Photo Editor Photo" r:id="rId7" imgW="1552792" imgH="2133898" progId="MSPhotoEd.3">
                  <p:embed/>
                </p:oleObj>
              </mc:Choice>
              <mc:Fallback>
                <p:oleObj name="Photo Editor Photo" r:id="rId7" imgW="1552792" imgH="213389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"/>
                        <a:ext cx="133191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609600" y="304800"/>
          <a:ext cx="13493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Photo Editor Photo" r:id="rId9" imgW="1514686" imgH="2114845" progId="MSPhotoEd.3">
                  <p:embed/>
                </p:oleObj>
              </mc:Choice>
              <mc:Fallback>
                <p:oleObj name="Photo Editor Photo" r:id="rId9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4800"/>
                        <a:ext cx="13493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6781800" y="304800"/>
          <a:ext cx="13049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Photo Editor Photo" r:id="rId11" imgW="4563112" imgH="6392167" progId="MSPhotoEd.3">
                  <p:embed/>
                </p:oleObj>
              </mc:Choice>
              <mc:Fallback>
                <p:oleObj name="Photo Editor Photo" r:id="rId11" imgW="4563112" imgH="63921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"/>
                        <a:ext cx="13049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914400" y="4495800"/>
          <a:ext cx="14605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QuickTime Picture" r:id="rId13" imgW="5006623" imgH="6963747" progId="ViewerFrameClass">
                  <p:embed/>
                </p:oleObj>
              </mc:Choice>
              <mc:Fallback>
                <p:oleObj name="QuickTime Picture" r:id="rId13" imgW="5006623" imgH="6963747" progId="ViewerFrameClas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95800"/>
                        <a:ext cx="14605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1"/>
          <p:cNvGraphicFramePr>
            <a:graphicFrameLocks noChangeAspect="1"/>
          </p:cNvGraphicFramePr>
          <p:nvPr/>
        </p:nvGraphicFramePr>
        <p:xfrm>
          <a:off x="6781800" y="4495800"/>
          <a:ext cx="1544638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Photo Editor Photo" r:id="rId15" imgW="5038095" imgH="6295238" progId="MSPhotoEd.3">
                  <p:embed/>
                </p:oleObj>
              </mc:Choice>
              <mc:Fallback>
                <p:oleObj name="Photo Editor Photo" r:id="rId15" imgW="5038095" imgH="62952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495800"/>
                        <a:ext cx="1544638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2"/>
          <p:cNvGraphicFramePr>
            <a:graphicFrameLocks noChangeAspect="1"/>
          </p:cNvGraphicFramePr>
          <p:nvPr/>
        </p:nvGraphicFramePr>
        <p:xfrm>
          <a:off x="381000" y="2438400"/>
          <a:ext cx="14970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Bitmap Image" r:id="rId17" imgW="5668166" imgH="7209524" progId="Paint.Picture">
                  <p:embed/>
                </p:oleObj>
              </mc:Choice>
              <mc:Fallback>
                <p:oleObj name="Bitmap Image" r:id="rId17" imgW="5668166" imgH="7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14970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33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4300"/>
            <a:ext cx="4533900" cy="16002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Angel’s charge to Joshua (6-7)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4500"/>
            <a:ext cx="8763000" cy="4419600"/>
          </a:xfrm>
        </p:spPr>
        <p:txBody>
          <a:bodyPr/>
          <a:lstStyle/>
          <a:p>
            <a:r>
              <a:rPr lang="en-US" dirty="0"/>
              <a:t>Walk in My ways</a:t>
            </a:r>
          </a:p>
          <a:p>
            <a:r>
              <a:rPr lang="en-US" dirty="0"/>
              <a:t>Keep My command</a:t>
            </a:r>
          </a:p>
          <a:p>
            <a:r>
              <a:rPr lang="en-US" dirty="0"/>
              <a:t>Then you will also judge My house</a:t>
            </a:r>
          </a:p>
          <a:p>
            <a:r>
              <a:rPr lang="en-US" dirty="0" smtClean="0"/>
              <a:t>Then </a:t>
            </a:r>
            <a:r>
              <a:rPr lang="en-US" dirty="0"/>
              <a:t>you will have charge of My courts</a:t>
            </a:r>
          </a:p>
          <a:p>
            <a:r>
              <a:rPr lang="en-US" dirty="0" smtClean="0"/>
              <a:t>You will </a:t>
            </a:r>
            <a:r>
              <a:rPr lang="en-US" dirty="0"/>
              <a:t>have “right of access” (RSV) among </a:t>
            </a:r>
            <a:r>
              <a:rPr lang="en-US" dirty="0" smtClean="0"/>
              <a:t>those (angels v.4) </a:t>
            </a:r>
            <a:r>
              <a:rPr lang="en-US" dirty="0"/>
              <a:t>who stand </a:t>
            </a:r>
            <a:r>
              <a:rPr lang="en-US" dirty="0" smtClean="0"/>
              <a:t>by</a:t>
            </a:r>
            <a:endParaRPr lang="en-US" dirty="0"/>
          </a:p>
        </p:txBody>
      </p:sp>
      <p:pic>
        <p:nvPicPr>
          <p:cNvPr id="25605" name="Picture 5" descr="http://www.goodsalt.com/view/zechariah-and-the-ange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3" t="8890" r="7775" b="52000"/>
          <a:stretch/>
        </p:blipFill>
        <p:spPr bwMode="auto">
          <a:xfrm>
            <a:off x="5351185" y="304800"/>
            <a:ext cx="341514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God promised to bless Joshua as High Priest &amp; grant him access to God’s house among the angels!</a:t>
            </a:r>
            <a:endParaRPr lang="en-US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-304800"/>
            <a:ext cx="9158514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43" y="228600"/>
            <a:ext cx="82296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3:8-10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1443" y="1066800"/>
            <a:ext cx="7086600" cy="5105400"/>
          </a:xfrm>
        </p:spPr>
        <p:txBody>
          <a:bodyPr>
            <a:noAutofit/>
          </a:bodyPr>
          <a:lstStyle/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8 </a:t>
            </a:r>
            <a:r>
              <a:rPr lang="en-US" sz="2400" dirty="0">
                <a:solidFill>
                  <a:srgbClr val="000000"/>
                </a:solidFill>
                <a:effectLst/>
              </a:rPr>
              <a:t>'Hear, O Joshua, the high priest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 you </a:t>
            </a:r>
            <a:r>
              <a:rPr lang="en-US" sz="2400" dirty="0">
                <a:solidFill>
                  <a:srgbClr val="000000"/>
                </a:solidFill>
                <a:effectLst/>
              </a:rPr>
              <a:t>and </a:t>
            </a:r>
            <a:r>
              <a:rPr lang="en-US" sz="2400" b="1" dirty="0">
                <a:solidFill>
                  <a:srgbClr val="0000CC"/>
                </a:solidFill>
                <a:effectLst/>
              </a:rPr>
              <a:t>your companions </a:t>
            </a:r>
            <a:r>
              <a:rPr lang="en-US" sz="2400" dirty="0">
                <a:solidFill>
                  <a:srgbClr val="000000"/>
                </a:solidFill>
                <a:effectLst/>
              </a:rPr>
              <a:t>who sit before you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 for </a:t>
            </a:r>
            <a:r>
              <a:rPr lang="en-US" sz="2400" dirty="0">
                <a:solidFill>
                  <a:srgbClr val="000000"/>
                </a:solidFill>
                <a:effectLst/>
              </a:rPr>
              <a:t>they are a </a:t>
            </a:r>
            <a:r>
              <a:rPr lang="en-US" sz="2400" b="1" dirty="0">
                <a:solidFill>
                  <a:srgbClr val="0000CC"/>
                </a:solidFill>
                <a:effectLst/>
              </a:rPr>
              <a:t>wondrous sign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;  For </a:t>
            </a:r>
            <a:r>
              <a:rPr lang="en-US" sz="2400" dirty="0">
                <a:solidFill>
                  <a:srgbClr val="000000"/>
                </a:solidFill>
                <a:effectLst/>
              </a:rPr>
              <a:t>behold, I am bringing forth </a:t>
            </a:r>
            <a:r>
              <a:rPr lang="en-US" sz="2400" b="1" dirty="0">
                <a:solidFill>
                  <a:srgbClr val="00B0F0"/>
                </a:solidFill>
                <a:effectLst/>
              </a:rPr>
              <a:t>My Servant the BRANCH. 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9 For behold, the 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stone that </a:t>
            </a:r>
            <a:r>
              <a:rPr lang="en-US" sz="2400" dirty="0">
                <a:solidFill>
                  <a:srgbClr val="000000"/>
                </a:solidFill>
                <a:effectLst/>
              </a:rPr>
              <a:t>I have laid before Joshua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: </a:t>
            </a:r>
            <a:r>
              <a:rPr lang="en-US" sz="2400" b="1" dirty="0" smtClean="0">
                <a:solidFill>
                  <a:srgbClr val="0000CC"/>
                </a:solidFill>
                <a:effectLst/>
              </a:rPr>
              <a:t>Upon </a:t>
            </a:r>
            <a:r>
              <a:rPr lang="en-US" sz="2400" b="1" dirty="0">
                <a:solidFill>
                  <a:srgbClr val="0000CC"/>
                </a:solidFill>
                <a:effectLst/>
              </a:rPr>
              <a:t>the stone are seven eyes</a:t>
            </a:r>
            <a:r>
              <a:rPr lang="en-US" sz="2400" b="1" dirty="0" smtClean="0">
                <a:solidFill>
                  <a:srgbClr val="0000CC"/>
                </a:solidFill>
                <a:effectLst/>
              </a:rPr>
              <a:t>.  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Behold</a:t>
            </a:r>
            <a:r>
              <a:rPr lang="en-US" sz="2400" dirty="0">
                <a:solidFill>
                  <a:srgbClr val="000000"/>
                </a:solidFill>
                <a:effectLst/>
              </a:rPr>
              <a:t>, I will engrave </a:t>
            </a:r>
            <a:r>
              <a:rPr lang="en-US" sz="2400" b="1" dirty="0">
                <a:solidFill>
                  <a:srgbClr val="00B050"/>
                </a:solidFill>
                <a:effectLst/>
              </a:rPr>
              <a:t>its inscription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,‘ Says </a:t>
            </a:r>
            <a:r>
              <a:rPr lang="en-US" sz="2400" dirty="0">
                <a:solidFill>
                  <a:srgbClr val="000000"/>
                </a:solidFill>
                <a:effectLst/>
              </a:rPr>
              <a:t>the Lord of hosts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  </a:t>
            </a:r>
            <a:r>
              <a:rPr lang="en-US" sz="2400" b="1" dirty="0" smtClean="0">
                <a:solidFill>
                  <a:srgbClr val="00B050"/>
                </a:solidFill>
                <a:effectLst/>
              </a:rPr>
              <a:t>'And </a:t>
            </a:r>
            <a:r>
              <a:rPr lang="en-US" sz="2400" b="1" dirty="0">
                <a:solidFill>
                  <a:srgbClr val="00B050"/>
                </a:solidFill>
                <a:effectLst/>
              </a:rPr>
              <a:t>I will remove the iniquity of that land in one day. 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10 In that day,' says the Lord of hosts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, 'Everyone </a:t>
            </a:r>
            <a:r>
              <a:rPr lang="en-US" sz="2400" dirty="0">
                <a:solidFill>
                  <a:srgbClr val="000000"/>
                </a:solidFill>
                <a:effectLst/>
              </a:rPr>
              <a:t>will invite his 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neighbor under </a:t>
            </a:r>
            <a:r>
              <a:rPr lang="en-US" sz="2400" dirty="0">
                <a:solidFill>
                  <a:srgbClr val="000000"/>
                </a:solidFill>
                <a:effectLst/>
              </a:rPr>
              <a:t>his vine and under his fig tree.'" 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endParaRPr lang="en-US" sz="2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301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58990"/>
            <a:ext cx="4876799" cy="1475158"/>
          </a:xfrm>
        </p:spPr>
        <p:txBody>
          <a:bodyPr/>
          <a:lstStyle/>
          <a:p>
            <a:r>
              <a:rPr lang="en-US" sz="4800" b="1" dirty="0">
                <a:solidFill>
                  <a:schemeClr val="hlink"/>
                </a:solidFill>
              </a:rPr>
              <a:t>My Servant, </a:t>
            </a:r>
            <a:r>
              <a:rPr lang="en-US" sz="4800" b="1" dirty="0" smtClean="0">
                <a:solidFill>
                  <a:schemeClr val="hlink"/>
                </a:solidFill>
              </a:rPr>
              <a:t>  the Branch </a:t>
            </a:r>
            <a:r>
              <a:rPr lang="en-US" sz="4000" b="1" dirty="0" smtClean="0">
                <a:solidFill>
                  <a:schemeClr val="hlink"/>
                </a:solidFill>
              </a:rPr>
              <a:t>(v.8)</a:t>
            </a:r>
            <a:endParaRPr lang="en-US" sz="4000" b="1" dirty="0">
              <a:solidFill>
                <a:schemeClr val="hlink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758" y="1951900"/>
            <a:ext cx="8229600" cy="39917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rgbClr val="FE5A08"/>
              </a:buClr>
            </a:pPr>
            <a:r>
              <a:rPr lang="en-US" sz="2800" b="1" dirty="0">
                <a:solidFill>
                  <a:srgbClr val="FE5A08"/>
                </a:solidFill>
              </a:rPr>
              <a:t>Used in </a:t>
            </a:r>
            <a:r>
              <a:rPr lang="en-US" sz="2800" b="1" dirty="0" err="1">
                <a:solidFill>
                  <a:srgbClr val="FE5A08"/>
                </a:solidFill>
              </a:rPr>
              <a:t>Jer</a:t>
            </a:r>
            <a:r>
              <a:rPr lang="en-US" sz="2800" b="1" dirty="0">
                <a:solidFill>
                  <a:srgbClr val="FE5A08"/>
                </a:solidFill>
              </a:rPr>
              <a:t> 23:5 and 33:15</a:t>
            </a:r>
            <a:r>
              <a:rPr lang="en-US" sz="2800" dirty="0">
                <a:solidFill>
                  <a:srgbClr val="FE5A08"/>
                </a:solidFill>
              </a:rPr>
              <a:t> </a:t>
            </a:r>
            <a:r>
              <a:rPr lang="en-US" sz="2800" dirty="0" smtClean="0">
                <a:solidFill>
                  <a:srgbClr val="FE5A08"/>
                </a:solidFill>
              </a:rPr>
              <a:t>                           </a:t>
            </a:r>
            <a:r>
              <a:rPr lang="en-US" sz="2800" dirty="0" smtClean="0"/>
              <a:t>of someone </a:t>
            </a:r>
            <a:r>
              <a:rPr lang="en-US" sz="2800" dirty="0"/>
              <a:t>who would be raised </a:t>
            </a:r>
            <a:r>
              <a:rPr lang="en-US" sz="2800" dirty="0" smtClean="0"/>
              <a:t>                             up </a:t>
            </a:r>
            <a:r>
              <a:rPr lang="en-US" sz="2800" dirty="0"/>
              <a:t>in the line of David (a King)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E5A08"/>
              </a:buClr>
            </a:pPr>
            <a:r>
              <a:rPr lang="en-US" sz="2800" b="1" dirty="0">
                <a:solidFill>
                  <a:srgbClr val="FE5A08"/>
                </a:solidFill>
              </a:rPr>
              <a:t>Hag 2:23</a:t>
            </a:r>
            <a:r>
              <a:rPr lang="en-US" sz="2800" dirty="0">
                <a:solidFill>
                  <a:srgbClr val="FE5A08"/>
                </a:solidFill>
              </a:rPr>
              <a:t> </a:t>
            </a:r>
            <a:r>
              <a:rPr lang="en-US" sz="2800" dirty="0"/>
              <a:t>– God says he will take “</a:t>
            </a:r>
            <a:r>
              <a:rPr lang="en-US" sz="2800" dirty="0" err="1"/>
              <a:t>Zerubbabel</a:t>
            </a:r>
            <a:r>
              <a:rPr lang="en-US" sz="2800" dirty="0"/>
              <a:t> My servant” make him as a signet ring, because He has chosen him.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rgbClr val="FE5A08"/>
              </a:buClr>
            </a:pPr>
            <a:r>
              <a:rPr lang="en-US" sz="2800" b="1" dirty="0">
                <a:solidFill>
                  <a:srgbClr val="FE5A08"/>
                </a:solidFill>
              </a:rPr>
              <a:t>Here</a:t>
            </a:r>
            <a:r>
              <a:rPr lang="en-US" sz="2800" dirty="0">
                <a:solidFill>
                  <a:srgbClr val="FE5A08"/>
                </a:solidFill>
              </a:rPr>
              <a:t> </a:t>
            </a:r>
            <a:r>
              <a:rPr lang="en-US" sz="2800" dirty="0"/>
              <a:t>applies to </a:t>
            </a:r>
            <a:r>
              <a:rPr lang="en-US" sz="2800" dirty="0" err="1">
                <a:solidFill>
                  <a:srgbClr val="00FF00"/>
                </a:solidFill>
              </a:rPr>
              <a:t>Zerubabbel</a:t>
            </a:r>
            <a:r>
              <a:rPr lang="en-US" sz="2800" dirty="0"/>
              <a:t>, the governor, in the line of the King, whose hands will finish the temple! (4:9) </a:t>
            </a:r>
            <a:r>
              <a:rPr lang="en-US" sz="2800" dirty="0" smtClean="0"/>
              <a:t>– God’s promise!</a:t>
            </a:r>
            <a:endParaRPr lang="en-US" sz="2800" dirty="0"/>
          </a:p>
        </p:txBody>
      </p:sp>
      <p:pic>
        <p:nvPicPr>
          <p:cNvPr id="37893" name="Picture 5" descr="https://encrypted-tbn2.gstatic.com/images?q=tbn:ANd9GcQ-KRn3nLVrU-WoL3Lxy_ocz01Vq9Cc5jwi5SCoyBi5ldUibzL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8"/>
          <a:stretch/>
        </p:blipFill>
        <p:spPr bwMode="auto">
          <a:xfrm>
            <a:off x="6705600" y="152400"/>
            <a:ext cx="236614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http://www.stfrancisparish.org.uk/advent/jessetree/stum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" y="33215"/>
            <a:ext cx="1978025" cy="19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72259" y="6096000"/>
            <a:ext cx="914399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rgbClr val="EEC85E"/>
              </a:buClr>
              <a:buFont typeface="Wingdings" panose="05000000000000000000" pitchFamily="2" charset="2"/>
              <a:buNone/>
            </a:pPr>
            <a:r>
              <a:rPr lang="en-US" sz="36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Joshua &amp; companions were men of sign</a:t>
            </a:r>
            <a:endParaRPr lang="en-US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8" name="Object 6"/>
          <p:cNvGraphicFramePr>
            <a:graphicFrameLocks noGrp="1" noChangeAspect="1"/>
          </p:cNvGraphicFramePr>
          <p:nvPr>
            <p:ph/>
          </p:nvPr>
        </p:nvGraphicFramePr>
        <p:xfrm>
          <a:off x="1295400" y="-30163"/>
          <a:ext cx="6934200" cy="691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Photo Editor Photo" r:id="rId3" imgW="10507542" imgH="10488489" progId="MSPhotoEd.3">
                  <p:embed/>
                </p:oleObj>
              </mc:Choice>
              <mc:Fallback>
                <p:oleObj name="Photo Editor Photo" r:id="rId3" imgW="10507542" imgH="1048848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-30163"/>
                        <a:ext cx="6934200" cy="691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 bwMode="auto">
          <a:xfrm>
            <a:off x="4038600" y="4495800"/>
            <a:ext cx="1447800" cy="914400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3657600" cy="1550987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My Servant, the Branch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305800" cy="42672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sz="2800" dirty="0"/>
              <a:t>Used again in 6:11-13 and </a:t>
            </a:r>
            <a:r>
              <a:rPr lang="en-US" sz="2800" dirty="0" smtClean="0">
                <a:solidFill>
                  <a:srgbClr val="FFFF66"/>
                </a:solidFill>
              </a:rPr>
              <a:t>clearly       </a:t>
            </a:r>
            <a:r>
              <a:rPr lang="en-US" sz="2800" dirty="0">
                <a:solidFill>
                  <a:srgbClr val="FFFF66"/>
                </a:solidFill>
              </a:rPr>
              <a:t>applies to Joshua</a:t>
            </a:r>
          </a:p>
          <a:p>
            <a:pPr>
              <a:lnSpc>
                <a:spcPct val="90000"/>
              </a:lnSpc>
              <a:spcAft>
                <a:spcPct val="35000"/>
              </a:spcAft>
            </a:pPr>
            <a:r>
              <a:rPr lang="en-US" sz="2800" dirty="0"/>
              <a:t>The “Branch” prophecies ultimately predict a Messiah to come who will unite the offices of priest and king, as he will sit on his throne as priest and king (6:13)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4795897"/>
            <a:ext cx="7772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Neither Joshua nor </a:t>
            </a:r>
            <a:r>
              <a:rPr lang="en-US" sz="32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Zerubabbel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could individually depict what Messiah would do, but together they predicted what God would do through His Son</a:t>
            </a:r>
          </a:p>
        </p:txBody>
      </p:sp>
      <p:pic>
        <p:nvPicPr>
          <p:cNvPr id="26630" name="Picture 6" descr="http://72507.inspyred.com/images/High%20Priest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3547" r="4729"/>
          <a:stretch/>
        </p:blipFill>
        <p:spPr bwMode="auto">
          <a:xfrm flipH="1">
            <a:off x="152400" y="119186"/>
            <a:ext cx="1905000" cy="17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4.bp.blogspot.com/-zlWjQ_Tzuys/Td6kmD-i7fI/AAAAAAAAJ28/yKGRRnIV3Qw/s1600/king-davi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5" t="15755" r="4513" b="12472"/>
          <a:stretch/>
        </p:blipFill>
        <p:spPr bwMode="auto">
          <a:xfrm>
            <a:off x="6934200" y="97694"/>
            <a:ext cx="1914178" cy="290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4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7515"/>
            <a:ext cx="5157420" cy="1139825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The Stone (3:9)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39740"/>
            <a:ext cx="8610600" cy="44196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dirty="0"/>
              <a:t>Not the cornerstone </a:t>
            </a:r>
            <a:r>
              <a:rPr lang="en-US" dirty="0" smtClean="0"/>
              <a:t>of                                    </a:t>
            </a:r>
            <a:r>
              <a:rPr lang="en-US" dirty="0"/>
              <a:t>the temple foundation because it was laid 16 years earlier in Ezra 3:8-13 </a:t>
            </a:r>
          </a:p>
          <a:p>
            <a:pPr>
              <a:spcAft>
                <a:spcPct val="40000"/>
              </a:spcAft>
            </a:pPr>
            <a:r>
              <a:rPr lang="en-US" dirty="0"/>
              <a:t>This stone is the </a:t>
            </a:r>
            <a:r>
              <a:rPr lang="en-US" dirty="0" smtClean="0"/>
              <a:t>                            </a:t>
            </a:r>
            <a:r>
              <a:rPr lang="en-US" b="1" dirty="0" smtClean="0">
                <a:solidFill>
                  <a:schemeClr val="hlink"/>
                </a:solidFill>
              </a:rPr>
              <a:t>capstone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Zech</a:t>
            </a:r>
            <a:r>
              <a:rPr lang="en-US" dirty="0"/>
              <a:t> 4:7</a:t>
            </a:r>
            <a:r>
              <a:rPr lang="en-US" dirty="0" smtClean="0"/>
              <a:t>),                            </a:t>
            </a:r>
            <a:r>
              <a:rPr lang="en-US" dirty="0"/>
              <a:t>the final stone of the </a:t>
            </a:r>
            <a:r>
              <a:rPr lang="en-US" dirty="0" smtClean="0"/>
              <a:t>                           temple</a:t>
            </a:r>
            <a:endParaRPr lang="en-US" dirty="0"/>
          </a:p>
          <a:p>
            <a:pPr>
              <a:spcAft>
                <a:spcPct val="40000"/>
              </a:spcAft>
            </a:pPr>
            <a:r>
              <a:rPr lang="en-US" dirty="0"/>
              <a:t>Inscription was probably </a:t>
            </a:r>
            <a:r>
              <a:rPr lang="en-US" i="1" dirty="0"/>
              <a:t>“Grace”</a:t>
            </a:r>
            <a:r>
              <a:rPr lang="en-US" dirty="0"/>
              <a:t> as this was shouted in 4:7</a:t>
            </a:r>
          </a:p>
        </p:txBody>
      </p:sp>
      <p:pic>
        <p:nvPicPr>
          <p:cNvPr id="27653" name="Picture 5" descr="http://upload.wikimedia.org/wikipedia/commons/b/bb/Iraivan_Temple_Capston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r="14869" b="18198"/>
          <a:stretch/>
        </p:blipFill>
        <p:spPr bwMode="auto">
          <a:xfrm>
            <a:off x="5715000" y="3200400"/>
            <a:ext cx="3011905" cy="21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http://richardsbarnett.com/wp-content/uploads/2011/09/fallen-stones-of-2nd-temple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" t="21699" b="10030"/>
          <a:stretch/>
        </p:blipFill>
        <p:spPr bwMode="auto">
          <a:xfrm>
            <a:off x="5614620" y="82216"/>
            <a:ext cx="340872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733800" y="0"/>
            <a:ext cx="5410200" cy="2743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EAEAEA"/>
              </a:solidFill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3004"/>
            <a:ext cx="3103377" cy="2393572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Upon the stone are 7 </a:t>
            </a:r>
            <a:r>
              <a:rPr lang="en-US" b="1" dirty="0" smtClean="0">
                <a:solidFill>
                  <a:schemeClr val="hlink"/>
                </a:solidFill>
              </a:rPr>
              <a:t>eyes </a:t>
            </a:r>
            <a:r>
              <a:rPr lang="en-US" sz="3600" b="1" dirty="0" smtClean="0">
                <a:solidFill>
                  <a:schemeClr val="hlink"/>
                </a:solidFill>
              </a:rPr>
              <a:t>(v.9)</a:t>
            </a:r>
            <a:endParaRPr lang="en-US" sz="3600" b="1" dirty="0">
              <a:solidFill>
                <a:schemeClr val="hlink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717" y="2853428"/>
            <a:ext cx="8650371" cy="43434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i="1" dirty="0"/>
              <a:t>“upon the stone”</a:t>
            </a:r>
            <a:r>
              <a:rPr lang="en-US" dirty="0"/>
              <a:t> means the eyes are fixed, looking </a:t>
            </a:r>
            <a:r>
              <a:rPr lang="en-US" dirty="0">
                <a:solidFill>
                  <a:schemeClr val="hlink"/>
                </a:solidFill>
              </a:rPr>
              <a:t>upon</a:t>
            </a:r>
            <a:r>
              <a:rPr lang="en-US" dirty="0"/>
              <a:t> the stone.  They are not </a:t>
            </a:r>
            <a:r>
              <a:rPr lang="en-US" dirty="0">
                <a:solidFill>
                  <a:schemeClr val="hlink"/>
                </a:solidFill>
              </a:rPr>
              <a:t>in</a:t>
            </a:r>
            <a:r>
              <a:rPr lang="en-US" dirty="0"/>
              <a:t> the stone, because the inscription is engraved in the stone</a:t>
            </a:r>
          </a:p>
          <a:p>
            <a:pPr>
              <a:spcAft>
                <a:spcPct val="30000"/>
              </a:spcAft>
            </a:pPr>
            <a:r>
              <a:rPr lang="en-US" b="1" i="1" dirty="0">
                <a:solidFill>
                  <a:srgbClr val="00FF00"/>
                </a:solidFill>
              </a:rPr>
              <a:t>“7 eyes”</a:t>
            </a:r>
            <a:r>
              <a:rPr lang="en-US" b="1" dirty="0">
                <a:solidFill>
                  <a:srgbClr val="00FF00"/>
                </a:solidFill>
              </a:rPr>
              <a:t> </a:t>
            </a:r>
            <a:r>
              <a:rPr lang="en-US" dirty="0"/>
              <a:t>are the </a:t>
            </a:r>
            <a:r>
              <a:rPr lang="en-US" b="1" dirty="0">
                <a:solidFill>
                  <a:srgbClr val="00FF00"/>
                </a:solidFill>
              </a:rPr>
              <a:t>angels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/>
              <a:t>(4:10) who will make sure the last </a:t>
            </a:r>
            <a:r>
              <a:rPr lang="en-US" dirty="0" smtClean="0"/>
              <a:t>stone (capstone) </a:t>
            </a:r>
            <a:r>
              <a:rPr lang="en-US" dirty="0"/>
              <a:t>is placed into the temple </a:t>
            </a:r>
          </a:p>
        </p:txBody>
      </p:sp>
      <p:pic>
        <p:nvPicPr>
          <p:cNvPr id="28679" name="Picture 7" descr="http://www.pavestone.com/wp-content/uploads/RumbleStone-Small-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38" y="836511"/>
            <a:ext cx="28194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http://imgs.tuts.dragoart.com/how-to-color-eyes-paint-tool-sai_1_000000008247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2" t="33953" r="17295" b="39788"/>
          <a:stretch/>
        </p:blipFill>
        <p:spPr bwMode="auto">
          <a:xfrm>
            <a:off x="7176855" y="46931"/>
            <a:ext cx="841542" cy="6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imgs.tuts.dragoart.com/how-to-color-eyes-paint-tool-sai_1_000000008247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33953" r="56704" b="39788"/>
          <a:stretch/>
        </p:blipFill>
        <p:spPr bwMode="auto">
          <a:xfrm>
            <a:off x="4838322" y="166935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imgs.tuts.dragoart.com/how-to-color-eyes-paint-tool-sai_1_000000008247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2" t="33953" r="17295" b="39788"/>
          <a:stretch/>
        </p:blipFill>
        <p:spPr bwMode="auto">
          <a:xfrm>
            <a:off x="8106605" y="347647"/>
            <a:ext cx="841542" cy="6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imgs.tuts.dragoart.com/how-to-color-eyes-paint-tool-sai_1_000000008247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2" t="33953" r="17295" b="39788"/>
          <a:stretch/>
        </p:blipFill>
        <p:spPr bwMode="auto">
          <a:xfrm>
            <a:off x="8250655" y="1120127"/>
            <a:ext cx="841542" cy="6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http://imgs.tuts.dragoart.com/how-to-color-eyes-paint-tool-sai_1_000000008247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33953" r="56704" b="39788"/>
          <a:stretch/>
        </p:blipFill>
        <p:spPr bwMode="auto">
          <a:xfrm>
            <a:off x="4196222" y="793771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imgs.tuts.dragoart.com/how-to-color-eyes-paint-tool-sai_1_000000008247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33953" r="56704" b="39788"/>
          <a:stretch/>
        </p:blipFill>
        <p:spPr bwMode="auto">
          <a:xfrm>
            <a:off x="4161693" y="1619375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http://imgs.tuts.dragoart.com/how-to-color-eyes-paint-tool-sai_1_000000008247_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3" t="33953" r="56704" b="39788"/>
          <a:stretch/>
        </p:blipFill>
        <p:spPr bwMode="auto">
          <a:xfrm>
            <a:off x="5912222" y="27881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993253">
            <a:off x="5143983" y="1926835"/>
            <a:ext cx="2120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3300"/>
                </a:solidFill>
              </a:rPr>
              <a:t> Grace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370726">
            <a:off x="5878379" y="827740"/>
            <a:ext cx="2120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3300"/>
                </a:solidFill>
              </a:rPr>
              <a:t>Grace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370726">
            <a:off x="6379280" y="1480695"/>
            <a:ext cx="2120983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663300"/>
                </a:solidFill>
              </a:rPr>
              <a:t>Grace</a:t>
            </a:r>
            <a:endParaRPr lang="en-US" sz="3200" b="1" dirty="0">
              <a:solidFill>
                <a:srgbClr val="66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091832">
            <a:off x="7096022" y="1969169"/>
            <a:ext cx="199303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Iniquity   </a:t>
            </a:r>
          </a:p>
          <a:p>
            <a:pPr>
              <a:lnSpc>
                <a:spcPts val="2600"/>
              </a:lnSpc>
            </a:pP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  removed!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4267200" cy="1627187"/>
          </a:xfrm>
        </p:spPr>
        <p:txBody>
          <a:bodyPr/>
          <a:lstStyle/>
          <a:p>
            <a:r>
              <a:rPr lang="en-US" b="1" dirty="0" smtClean="0">
                <a:solidFill>
                  <a:schemeClr val="hlink"/>
                </a:solidFill>
              </a:rPr>
              <a:t>Under His </a:t>
            </a:r>
            <a:r>
              <a:rPr lang="en-US" b="1" dirty="0">
                <a:solidFill>
                  <a:schemeClr val="hlink"/>
                </a:solidFill>
              </a:rPr>
              <a:t>Vine &amp; His Fig Tree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4542"/>
            <a:ext cx="8458200" cy="43434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dirty="0"/>
              <a:t>Taken from Micah 4:4 </a:t>
            </a:r>
            <a:r>
              <a:rPr lang="en-US" dirty="0" smtClean="0"/>
              <a:t>                                  indicating </a:t>
            </a:r>
            <a:r>
              <a:rPr lang="en-US" dirty="0"/>
              <a:t>peace and </a:t>
            </a:r>
            <a:r>
              <a:rPr lang="en-US" dirty="0" smtClean="0"/>
              <a:t>                       prosperity</a:t>
            </a:r>
            <a:endParaRPr lang="en-US" dirty="0"/>
          </a:p>
          <a:p>
            <a:pPr>
              <a:spcAft>
                <a:spcPct val="30000"/>
              </a:spcAft>
            </a:pPr>
            <a:r>
              <a:rPr lang="en-US" i="1" dirty="0"/>
              <a:t>“invite his neighbor” </a:t>
            </a:r>
            <a:r>
              <a:rPr lang="en-US" dirty="0"/>
              <a:t>implies a time of wonderful peace between people who get along and work together</a:t>
            </a:r>
          </a:p>
          <a:p>
            <a:pPr>
              <a:spcAft>
                <a:spcPct val="30000"/>
              </a:spcAft>
            </a:pPr>
            <a:r>
              <a:rPr lang="en-US" dirty="0"/>
              <a:t>If this is what the kingdom will be like, we should try to make it happen today!</a:t>
            </a:r>
          </a:p>
        </p:txBody>
      </p:sp>
      <p:pic>
        <p:nvPicPr>
          <p:cNvPr id="30725" name="Picture 5" descr="http://ferrelljenkins.files.wordpress.com/2013/01/miletus-theater_fj-vine_fjenkins072906_07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t="4194" r="8100"/>
          <a:stretch/>
        </p:blipFill>
        <p:spPr bwMode="auto">
          <a:xfrm flipH="1">
            <a:off x="5811253" y="207461"/>
            <a:ext cx="2971800" cy="29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Long-term Fulfillment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81600"/>
          </a:xfrm>
        </p:spPr>
        <p:txBody>
          <a:bodyPr/>
          <a:lstStyle/>
          <a:p>
            <a:r>
              <a:rPr lang="en-US" sz="3000" dirty="0" smtClean="0"/>
              <a:t>Jesus had to come in                                   our nature &amp; work in                                    the filthy arena of sinful flesh to build God’s house </a:t>
            </a:r>
            <a:r>
              <a:rPr lang="en-US" sz="3000" i="1" dirty="0" smtClean="0"/>
              <a:t>(cross before the crown!)</a:t>
            </a:r>
          </a:p>
          <a:p>
            <a:r>
              <a:rPr lang="en-US" sz="3000" smtClean="0"/>
              <a:t>Although Jesus’ </a:t>
            </a:r>
            <a:r>
              <a:rPr lang="en-US" sz="3000" dirty="0" smtClean="0"/>
              <a:t>adversaries accused him, God ultimately rebuked them and raised Jesus from the dead</a:t>
            </a:r>
          </a:p>
          <a:p>
            <a:r>
              <a:rPr lang="en-US" sz="3000" dirty="0" smtClean="0"/>
              <a:t>God changed his clothes to immortality so as our immortal high priest he can save those who become part of God’s house</a:t>
            </a:r>
            <a:endParaRPr lang="en-US" sz="3000" dirty="0"/>
          </a:p>
        </p:txBody>
      </p:sp>
      <p:pic>
        <p:nvPicPr>
          <p:cNvPr id="89090" name="Picture 2" descr="http://legrc.org/regnum_db/imagenes_db/servicios/scourged_and_question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 b="13412"/>
          <a:stretch/>
        </p:blipFill>
        <p:spPr bwMode="auto">
          <a:xfrm>
            <a:off x="5171831" y="228600"/>
            <a:ext cx="3538415" cy="21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0"/>
            <a:ext cx="9158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543" y="457200"/>
            <a:ext cx="70104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Zechariah 4</a:t>
            </a:r>
            <a:endParaRPr lang="en-US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086600" cy="5029200"/>
          </a:xfrm>
        </p:spPr>
        <p:txBody>
          <a:bodyPr>
            <a:normAutofit fontScale="6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Now </a:t>
            </a:r>
            <a:r>
              <a:rPr lang="en-US" dirty="0"/>
              <a:t>the angel who talked with me came back and wakened me, as a man who is wakened out of his sleep. 2 And he said to me, "What do you see?"</a:t>
            </a:r>
          </a:p>
          <a:p>
            <a:pPr marL="0" indent="231775">
              <a:buNone/>
            </a:pPr>
            <a:r>
              <a:rPr lang="en-US" dirty="0"/>
              <a:t>So I said, "I am looking, and there is a </a:t>
            </a:r>
            <a:r>
              <a:rPr lang="en-US" b="1" dirty="0">
                <a:solidFill>
                  <a:srgbClr val="0000FF"/>
                </a:solidFill>
              </a:rPr>
              <a:t>lampstand of solid gold with a bowl on top of it, and on the stand seven lamps with seven pipes to the seven lamps. 3 Two olive trees are by it, one at the right of the bowl and the other at its left." </a:t>
            </a:r>
            <a:r>
              <a:rPr lang="en-US" dirty="0"/>
              <a:t>4 So I answered and spoke to the angel who talked with me, saying, "What are these, my lord?" </a:t>
            </a:r>
          </a:p>
          <a:p>
            <a:pPr marL="0" indent="231775">
              <a:buNone/>
            </a:pPr>
            <a:r>
              <a:rPr lang="en-US" dirty="0"/>
              <a:t>5 Then the angel who talked with me answered and said to me, "Do you not know what these are?"</a:t>
            </a:r>
          </a:p>
          <a:p>
            <a:pPr marL="0" indent="231775">
              <a:buNone/>
            </a:pPr>
            <a:r>
              <a:rPr lang="en-US" dirty="0"/>
              <a:t>And I said, "No, my lord." </a:t>
            </a:r>
          </a:p>
          <a:p>
            <a:pPr marL="0" indent="231775">
              <a:buNone/>
            </a:pPr>
            <a:r>
              <a:rPr lang="en-US" dirty="0"/>
              <a:t>6 So he answered and said to me:</a:t>
            </a:r>
          </a:p>
          <a:p>
            <a:pPr marL="0" indent="231775">
              <a:buNone/>
            </a:pPr>
            <a:r>
              <a:rPr lang="en-US" dirty="0"/>
              <a:t>"This is the </a:t>
            </a:r>
            <a:r>
              <a:rPr lang="en-US" b="1" dirty="0">
                <a:solidFill>
                  <a:srgbClr val="0000FF"/>
                </a:solidFill>
              </a:rPr>
              <a:t>word of the Lord to </a:t>
            </a:r>
            <a:r>
              <a:rPr lang="en-US" b="1" dirty="0" err="1">
                <a:solidFill>
                  <a:srgbClr val="0000FF"/>
                </a:solidFill>
              </a:rPr>
              <a:t>Zerubbabel</a:t>
            </a:r>
            <a:r>
              <a:rPr lang="en-US" dirty="0"/>
              <a:t>:</a:t>
            </a:r>
            <a:r>
              <a:rPr lang="en-US" b="1" dirty="0">
                <a:solidFill>
                  <a:srgbClr val="00B050"/>
                </a:solidFill>
              </a:rPr>
              <a:t>'Not by might nor by power, but by My </a:t>
            </a:r>
            <a:r>
              <a:rPr lang="en-US" b="1" dirty="0" err="1">
                <a:solidFill>
                  <a:srgbClr val="00B050"/>
                </a:solidFill>
              </a:rPr>
              <a:t>Spirit,'Says</a:t>
            </a:r>
            <a:r>
              <a:rPr lang="en-US" b="1" dirty="0">
                <a:solidFill>
                  <a:srgbClr val="00B050"/>
                </a:solidFill>
              </a:rPr>
              <a:t> the Lord of hosts</a:t>
            </a:r>
            <a:r>
              <a:rPr lang="en-US" dirty="0"/>
              <a:t>. 7 'Who are you, O </a:t>
            </a:r>
            <a:r>
              <a:rPr lang="en-US" b="1" dirty="0">
                <a:solidFill>
                  <a:srgbClr val="C00000"/>
                </a:solidFill>
              </a:rPr>
              <a:t>great mountain</a:t>
            </a:r>
            <a:r>
              <a:rPr lang="en-US" dirty="0" smtClean="0"/>
              <a:t>? Before </a:t>
            </a:r>
            <a:r>
              <a:rPr lang="en-US" dirty="0" err="1"/>
              <a:t>Zerubbabel</a:t>
            </a:r>
            <a:r>
              <a:rPr lang="en-US" dirty="0"/>
              <a:t> you shall become a </a:t>
            </a:r>
            <a:r>
              <a:rPr lang="en-US" dirty="0" err="1"/>
              <a:t>plain!And</a:t>
            </a:r>
            <a:r>
              <a:rPr lang="en-US" dirty="0"/>
              <a:t> he shall bring forth the </a:t>
            </a:r>
            <a:r>
              <a:rPr lang="en-US" b="1" dirty="0" smtClean="0">
                <a:solidFill>
                  <a:srgbClr val="0000FF"/>
                </a:solidFill>
              </a:rPr>
              <a:t>capstone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/>
              <a:t>shouts of </a:t>
            </a:r>
            <a:r>
              <a:rPr lang="en-US" b="1" dirty="0">
                <a:solidFill>
                  <a:srgbClr val="00B050"/>
                </a:solidFill>
              </a:rPr>
              <a:t>"Grace, grace to it!"'"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US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14326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encrypted-tbn3.gstatic.com/images?q=tbn:ANd9GcS4xGRh3m-pMu2Fe3RQEPNJSamnaTRREpf33cR75nNg7QrRFOj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16419" y="-1116420"/>
            <a:ext cx="6911161" cy="914400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4225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Christadelphian writers who </a:t>
            </a:r>
            <a:b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cover the historical application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1981200"/>
            <a:ext cx="6705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ADB9C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 eaLnBrk="1" hangingPunct="1"/>
            <a:r>
              <a:rPr lang="en-US" b="1" dirty="0">
                <a:solidFill>
                  <a:srgbClr val="996633"/>
                </a:solidFill>
              </a:rPr>
              <a:t>Edward Whittaker in Testimony 	Magazine (June 1985)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W. H. </a:t>
            </a:r>
            <a:r>
              <a:rPr lang="en-US" b="1" dirty="0" err="1" smtClean="0">
                <a:solidFill>
                  <a:srgbClr val="996633"/>
                </a:solidFill>
              </a:rPr>
              <a:t>Boulton</a:t>
            </a:r>
            <a:r>
              <a:rPr lang="en-US" b="1" dirty="0" smtClean="0">
                <a:solidFill>
                  <a:srgbClr val="996633"/>
                </a:solidFill>
              </a:rPr>
              <a:t> in the 1907 	Christadelphian Magazine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C.C. Walker in </a:t>
            </a:r>
            <a:r>
              <a:rPr lang="en-US" b="1" u="sng" dirty="0" smtClean="0">
                <a:solidFill>
                  <a:srgbClr val="996633"/>
                </a:solidFill>
              </a:rPr>
              <a:t>Theophany</a:t>
            </a:r>
          </a:p>
          <a:p>
            <a:pPr marL="406400" indent="-406400" eaLnBrk="1" hangingPunct="1"/>
            <a:r>
              <a:rPr lang="en-US" b="1" dirty="0" smtClean="0">
                <a:solidFill>
                  <a:srgbClr val="996633"/>
                </a:solidFill>
              </a:rPr>
              <a:t>Geoff &amp; Ray Walker in </a:t>
            </a:r>
            <a:r>
              <a:rPr lang="en-US" b="1" u="sng" dirty="0" smtClean="0">
                <a:solidFill>
                  <a:srgbClr val="996633"/>
                </a:solidFill>
              </a:rPr>
              <a:t>The </a:t>
            </a:r>
            <a:r>
              <a:rPr lang="en-US" b="1" dirty="0" smtClean="0">
                <a:solidFill>
                  <a:srgbClr val="996633"/>
                </a:solidFill>
              </a:rPr>
              <a:t>	</a:t>
            </a:r>
            <a:r>
              <a:rPr lang="en-US" b="1" u="sng" dirty="0" smtClean="0">
                <a:solidFill>
                  <a:srgbClr val="996633"/>
                </a:solidFill>
              </a:rPr>
              <a:t>Second Exodus </a:t>
            </a:r>
          </a:p>
        </p:txBody>
      </p:sp>
    </p:spTree>
    <p:extLst>
      <p:ext uri="{BB962C8B-B14F-4D97-AF65-F5344CB8AC3E}">
        <p14:creationId xmlns:p14="http://schemas.microsoft.com/office/powerpoint/2010/main" val="962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129569"/>
            <a:ext cx="9158514" cy="659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001" y="652790"/>
            <a:ext cx="7010400" cy="914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Zechariah 4</a:t>
            </a:r>
            <a:endParaRPr lang="en-US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7014" y="1371600"/>
            <a:ext cx="7086600" cy="4984457"/>
          </a:xfrm>
        </p:spPr>
        <p:txBody>
          <a:bodyPr>
            <a:normAutofit fontScale="62500" lnSpcReduction="20000"/>
          </a:bodyPr>
          <a:lstStyle/>
          <a:p>
            <a:pPr marL="0" indent="231775">
              <a:buNone/>
            </a:pPr>
            <a:r>
              <a:rPr lang="en-US" dirty="0" smtClean="0"/>
              <a:t>8 </a:t>
            </a:r>
            <a:r>
              <a:rPr lang="en-US" dirty="0"/>
              <a:t>Moreover the word of the Lord came to me, saying: </a:t>
            </a:r>
          </a:p>
          <a:p>
            <a:pPr marL="0" indent="231775">
              <a:buNone/>
            </a:pPr>
            <a:r>
              <a:rPr lang="en-US" dirty="0"/>
              <a:t>9 "The </a:t>
            </a:r>
            <a:r>
              <a:rPr lang="en-US" b="1" dirty="0">
                <a:solidFill>
                  <a:srgbClr val="0000FF"/>
                </a:solidFill>
              </a:rPr>
              <a:t>hands of </a:t>
            </a:r>
            <a:r>
              <a:rPr lang="en-US" b="1" dirty="0" err="1" smtClean="0">
                <a:solidFill>
                  <a:srgbClr val="0000FF"/>
                </a:solidFill>
              </a:rPr>
              <a:t>Zerubbabel</a:t>
            </a:r>
            <a:r>
              <a:rPr lang="en-US" b="1" dirty="0" smtClean="0">
                <a:solidFill>
                  <a:srgbClr val="0000FF"/>
                </a:solidFill>
              </a:rPr>
              <a:t> have </a:t>
            </a:r>
            <a:r>
              <a:rPr lang="en-US" b="1" dirty="0">
                <a:solidFill>
                  <a:srgbClr val="0000FF"/>
                </a:solidFill>
              </a:rPr>
              <a:t>laid the foundation of this temple; His hands shall also finish it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  <a:r>
              <a:rPr lang="en-US" dirty="0" smtClean="0"/>
              <a:t>Then </a:t>
            </a:r>
            <a:r>
              <a:rPr lang="en-US" dirty="0"/>
              <a:t>you will </a:t>
            </a:r>
            <a:r>
              <a:rPr lang="en-US" dirty="0" smtClean="0"/>
              <a:t>know </a:t>
            </a:r>
            <a:r>
              <a:rPr lang="en-US" dirty="0"/>
              <a:t>t</a:t>
            </a:r>
            <a:r>
              <a:rPr lang="en-US" dirty="0" smtClean="0"/>
              <a:t>hat </a:t>
            </a:r>
            <a:r>
              <a:rPr lang="en-US" dirty="0"/>
              <a:t>the Lord of hosts has sent Me to you. 10 </a:t>
            </a:r>
            <a:r>
              <a:rPr lang="en-US" b="1" dirty="0">
                <a:solidFill>
                  <a:srgbClr val="C00000"/>
                </a:solidFill>
              </a:rPr>
              <a:t>For who has despised the day of small things</a:t>
            </a:r>
            <a:r>
              <a:rPr lang="en-US" b="1" dirty="0" smtClean="0">
                <a:solidFill>
                  <a:srgbClr val="C00000"/>
                </a:solidFill>
              </a:rPr>
              <a:t>?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For </a:t>
            </a:r>
            <a:r>
              <a:rPr lang="en-US" b="1" dirty="0">
                <a:solidFill>
                  <a:srgbClr val="00B050"/>
                </a:solidFill>
              </a:rPr>
              <a:t>these seven rejoice to </a:t>
            </a:r>
            <a:r>
              <a:rPr lang="en-US" b="1" dirty="0" smtClean="0">
                <a:solidFill>
                  <a:srgbClr val="00B050"/>
                </a:solidFill>
              </a:rPr>
              <a:t>see The </a:t>
            </a:r>
            <a:r>
              <a:rPr lang="en-US" b="1" dirty="0">
                <a:solidFill>
                  <a:srgbClr val="00B050"/>
                </a:solidFill>
              </a:rPr>
              <a:t>plumb line in the hand of </a:t>
            </a:r>
            <a:r>
              <a:rPr lang="en-US" b="1" dirty="0" err="1">
                <a:solidFill>
                  <a:srgbClr val="00B050"/>
                </a:solidFill>
              </a:rPr>
              <a:t>Zerubbabel</a:t>
            </a:r>
            <a:r>
              <a:rPr lang="en-US" b="1" dirty="0" smtClean="0">
                <a:solidFill>
                  <a:srgbClr val="00B050"/>
                </a:solidFill>
              </a:rPr>
              <a:t>. They </a:t>
            </a:r>
            <a:r>
              <a:rPr lang="en-US" b="1" dirty="0">
                <a:solidFill>
                  <a:srgbClr val="00B050"/>
                </a:solidFill>
              </a:rPr>
              <a:t>are the eyes of the Lord</a:t>
            </a:r>
            <a:r>
              <a:rPr lang="en-US" b="1" dirty="0" smtClean="0">
                <a:solidFill>
                  <a:srgbClr val="00B050"/>
                </a:solidFill>
              </a:rPr>
              <a:t>, Which </a:t>
            </a:r>
            <a:r>
              <a:rPr lang="en-US" b="1" dirty="0">
                <a:solidFill>
                  <a:srgbClr val="00B050"/>
                </a:solidFill>
              </a:rPr>
              <a:t>scan to and fro throughout the whole earth." </a:t>
            </a:r>
          </a:p>
          <a:p>
            <a:pPr marL="0" indent="231775">
              <a:buNone/>
            </a:pPr>
            <a:r>
              <a:rPr lang="en-US" dirty="0"/>
              <a:t>11 Then I answered and said to him, "What are these </a:t>
            </a:r>
            <a:r>
              <a:rPr lang="en-US" b="1" dirty="0">
                <a:solidFill>
                  <a:srgbClr val="0000FF"/>
                </a:solidFill>
              </a:rPr>
              <a:t>two olive trees</a:t>
            </a:r>
            <a:r>
              <a:rPr lang="en-US" dirty="0"/>
              <a:t> — at the right of the lampstand and at its left?" 12 And I further answered and said to him, "What are these </a:t>
            </a:r>
            <a:r>
              <a:rPr lang="en-US" b="1" dirty="0">
                <a:solidFill>
                  <a:srgbClr val="0000FF"/>
                </a:solidFill>
              </a:rPr>
              <a:t>two olive branches</a:t>
            </a:r>
            <a:r>
              <a:rPr lang="en-US" dirty="0"/>
              <a:t> that drip into the receptacles of the two gold pipes from which the golden oil drains?" </a:t>
            </a:r>
          </a:p>
          <a:p>
            <a:pPr marL="0" indent="231775">
              <a:buNone/>
            </a:pPr>
            <a:r>
              <a:rPr lang="en-US" dirty="0"/>
              <a:t>13 Then he answered me and said, "Do you not know what these are</a:t>
            </a:r>
            <a:r>
              <a:rPr lang="en-US" dirty="0" smtClean="0"/>
              <a:t>?“    And </a:t>
            </a:r>
            <a:r>
              <a:rPr lang="en-US" dirty="0"/>
              <a:t>I said, "No, my lord." </a:t>
            </a:r>
          </a:p>
          <a:p>
            <a:pPr marL="0" indent="231775">
              <a:buNone/>
            </a:pPr>
            <a:r>
              <a:rPr lang="en-US" dirty="0"/>
              <a:t>14 So he said, "</a:t>
            </a:r>
            <a:r>
              <a:rPr lang="en-US" b="1" dirty="0">
                <a:solidFill>
                  <a:srgbClr val="0000FF"/>
                </a:solidFill>
              </a:rPr>
              <a:t>These are the two anointed ones, who stand beside the Lord of the whole earth." 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5</a:t>
            </a:r>
            <a:r>
              <a:rPr lang="en-US" sz="2800" b="1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vision</a:t>
            </a:r>
          </a:p>
        </p:txBody>
      </p:sp>
    </p:spTree>
    <p:extLst>
      <p:ext uri="{BB962C8B-B14F-4D97-AF65-F5344CB8AC3E}">
        <p14:creationId xmlns:p14="http://schemas.microsoft.com/office/powerpoint/2010/main" val="21663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</a:rPr>
              <a:t>The 5</a:t>
            </a:r>
            <a:r>
              <a:rPr lang="en-US" sz="6000" b="1" baseline="30000" dirty="0">
                <a:solidFill>
                  <a:srgbClr val="C00000"/>
                </a:solidFill>
              </a:rPr>
              <a:t>th</a:t>
            </a:r>
            <a:r>
              <a:rPr lang="en-US" sz="6000" b="1" dirty="0">
                <a:solidFill>
                  <a:srgbClr val="C00000"/>
                </a:solidFill>
              </a:rPr>
              <a:t> Vision</a:t>
            </a:r>
          </a:p>
        </p:txBody>
      </p:sp>
      <p:graphicFrame>
        <p:nvGraphicFramePr>
          <p:cNvPr id="410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99263"/>
              </p:ext>
            </p:extLst>
          </p:nvPr>
        </p:nvGraphicFramePr>
        <p:xfrm>
          <a:off x="4419600" y="1246263"/>
          <a:ext cx="4602163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Photo Editor Photo" r:id="rId3" imgW="5276190" imgH="6114286" progId="MSPhotoEd.3">
                  <p:embed/>
                </p:oleObj>
              </mc:Choice>
              <mc:Fallback>
                <p:oleObj name="Photo Editor Photo" r:id="rId3" imgW="5276190" imgH="6114286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46263"/>
                        <a:ext cx="4602163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81354" y="1981200"/>
            <a:ext cx="398584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What Zechariah saw:</a:t>
            </a:r>
          </a:p>
          <a:p>
            <a:pPr marL="227013" indent="-227013" eaLnBrk="1" hangingPunct="1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Lampstand </a:t>
            </a:r>
            <a:r>
              <a:rPr lang="en-US" sz="2800" dirty="0">
                <a:latin typeface="Arial" panose="020B0604020202020204" pitchFamily="34" charset="0"/>
              </a:rPr>
              <a:t>with a </a:t>
            </a:r>
            <a:r>
              <a:rPr lang="en-US" sz="2800" dirty="0" smtClean="0">
                <a:latin typeface="Arial" panose="020B0604020202020204" pitchFamily="34" charset="0"/>
              </a:rPr>
              <a:t> bowl </a:t>
            </a:r>
            <a:r>
              <a:rPr lang="en-US" sz="2800" dirty="0">
                <a:latin typeface="Arial" panose="020B0604020202020204" pitchFamily="34" charset="0"/>
              </a:rPr>
              <a:t>on top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anose="020B0604020202020204" pitchFamily="34" charset="0"/>
              </a:rPr>
              <a:t> 7 lamps and 7 pipes</a:t>
            </a:r>
          </a:p>
          <a:p>
            <a:pPr marL="227013" indent="-227013" eaLnBrk="1" hangingPunct="1">
              <a:spcBef>
                <a:spcPct val="50000"/>
              </a:spcBef>
              <a:buFontTx/>
              <a:buChar char="•"/>
            </a:pPr>
            <a:r>
              <a:rPr lang="en-US" sz="2800" dirty="0" smtClean="0">
                <a:latin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</a:rPr>
              <a:t>olive trees dripping </a:t>
            </a:r>
            <a:r>
              <a:rPr lang="en-US" sz="2800" dirty="0" smtClean="0">
                <a:latin typeface="Arial" panose="020B0604020202020204" pitchFamily="34" charset="0"/>
              </a:rPr>
              <a:t>oil </a:t>
            </a:r>
            <a:r>
              <a:rPr lang="en-US" sz="2800" dirty="0">
                <a:latin typeface="Arial" panose="020B0604020202020204" pitchFamily="34" charset="0"/>
              </a:rPr>
              <a:t>through 2 pipes into </a:t>
            </a:r>
            <a:r>
              <a:rPr lang="en-US" sz="2800" dirty="0" smtClean="0">
                <a:latin typeface="Arial" panose="020B0604020202020204" pitchFamily="34" charset="0"/>
              </a:rPr>
              <a:t>the bowl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0000FF"/>
                </a:solidFill>
                <a:latin typeface="Comic Sans MS" panose="030F0702030302020204" pitchFamily="66" charset="0"/>
              </a:rPr>
              <a:t>What’s missing in this vision as compared to the tabernacle?</a:t>
            </a:r>
          </a:p>
        </p:txBody>
      </p:sp>
      <p:pic>
        <p:nvPicPr>
          <p:cNvPr id="614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09800"/>
            <a:ext cx="3551238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648200" y="2286000"/>
            <a:ext cx="41148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/>
              <a:t>We have….</a:t>
            </a:r>
          </a:p>
          <a:p>
            <a:pPr>
              <a:buFontTx/>
              <a:buChar char="•"/>
            </a:pPr>
            <a:r>
              <a:rPr lang="en-US" sz="2800" dirty="0"/>
              <a:t> Lampstand</a:t>
            </a:r>
          </a:p>
          <a:p>
            <a:pPr>
              <a:buFontTx/>
              <a:buChar char="•"/>
            </a:pPr>
            <a:r>
              <a:rPr lang="en-US" sz="2800" dirty="0"/>
              <a:t> Lamps</a:t>
            </a:r>
          </a:p>
          <a:p>
            <a:pPr>
              <a:buFontTx/>
              <a:buChar char="•"/>
            </a:pPr>
            <a:r>
              <a:rPr lang="en-US" sz="2800" dirty="0"/>
              <a:t> Oil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What’s missing?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No human effort to supply the oil!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The Components</a:t>
            </a:r>
            <a:b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of the vision</a:t>
            </a:r>
            <a:r>
              <a:rPr lang="en-US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4196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b="1" dirty="0">
                <a:solidFill>
                  <a:srgbClr val="0000CC"/>
                </a:solidFill>
              </a:rPr>
              <a:t>Lampstand</a:t>
            </a:r>
            <a:r>
              <a:rPr lang="en-US" dirty="0"/>
              <a:t> = one community of believers</a:t>
            </a:r>
          </a:p>
          <a:p>
            <a:pPr>
              <a:spcAft>
                <a:spcPct val="30000"/>
              </a:spcAft>
            </a:pPr>
            <a:r>
              <a:rPr lang="en-US" b="1" dirty="0">
                <a:solidFill>
                  <a:srgbClr val="0000CC"/>
                </a:solidFill>
              </a:rPr>
              <a:t>7 Lamps</a:t>
            </a:r>
            <a:r>
              <a:rPr lang="en-US" dirty="0"/>
              <a:t> = individual </a:t>
            </a:r>
            <a:r>
              <a:rPr lang="en-US" dirty="0" err="1"/>
              <a:t>ecclesias</a:t>
            </a:r>
            <a:r>
              <a:rPr lang="en-US" dirty="0"/>
              <a:t> or pockets of believers (Rev 1:20)</a:t>
            </a:r>
          </a:p>
          <a:p>
            <a:pPr>
              <a:spcAft>
                <a:spcPct val="30000"/>
              </a:spcAft>
            </a:pPr>
            <a:r>
              <a:rPr lang="en-US" b="1" dirty="0">
                <a:solidFill>
                  <a:srgbClr val="0000CC"/>
                </a:solidFill>
              </a:rPr>
              <a:t>Lights</a:t>
            </a:r>
            <a:r>
              <a:rPr lang="en-US" dirty="0"/>
              <a:t> = revealing of God’s character and purpose to unbelievers &amp; believers       (Mat 5:14-15)</a:t>
            </a:r>
          </a:p>
          <a:p>
            <a:pPr>
              <a:spcAft>
                <a:spcPct val="30000"/>
              </a:spcAft>
            </a:pPr>
            <a:r>
              <a:rPr lang="en-US" b="1" dirty="0">
                <a:solidFill>
                  <a:srgbClr val="0000CC"/>
                </a:solidFill>
              </a:rPr>
              <a:t>Oil</a:t>
            </a:r>
            <a:r>
              <a:rPr lang="en-US" dirty="0"/>
              <a:t> = God’s spirit at work in our lives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6553200" cy="711200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</a:rPr>
              <a:t>The 2 Olive Trees?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 err="1">
                <a:solidFill>
                  <a:srgbClr val="00B050"/>
                </a:solidFill>
              </a:rPr>
              <a:t>Zerubabbel</a:t>
            </a:r>
            <a:r>
              <a:rPr lang="en-US" sz="3600" b="1" dirty="0">
                <a:solidFill>
                  <a:srgbClr val="00B050"/>
                </a:solidFill>
              </a:rPr>
              <a:t> &amp; Joshua</a:t>
            </a:r>
            <a:r>
              <a:rPr lang="en-US" dirty="0">
                <a:solidFill>
                  <a:srgbClr val="00B050"/>
                </a:solidFill>
              </a:rPr>
              <a:t>                        </a:t>
            </a:r>
            <a:r>
              <a:rPr lang="en-US" dirty="0"/>
              <a:t>(like the 2 witnesses of Rev 11:3-4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457200" y="3733800"/>
            <a:ext cx="83058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The 2 Olive Branches (v.12)?</a:t>
            </a:r>
          </a:p>
          <a:p>
            <a:pPr algn="ctr">
              <a:spcBef>
                <a:spcPct val="50000"/>
              </a:spcBef>
            </a:pPr>
            <a:r>
              <a:rPr lang="en-US" sz="3200" dirty="0"/>
              <a:t>The </a:t>
            </a:r>
            <a:r>
              <a:rPr lang="en-US" sz="3200" i="1" dirty="0"/>
              <a:t>“two anointed ones”</a:t>
            </a:r>
            <a:r>
              <a:rPr lang="en-US" sz="3200" dirty="0"/>
              <a:t> </a:t>
            </a:r>
            <a:r>
              <a:rPr lang="en-US" sz="3200" i="1" dirty="0"/>
              <a:t>(Sons of oil)</a:t>
            </a:r>
            <a:endParaRPr lang="en-US" sz="3600" dirty="0">
              <a:solidFill>
                <a:srgbClr val="FF33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" y="5410200"/>
            <a:ext cx="861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</a:rPr>
              <a:t>Haggai &amp; Zechariah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What was </a:t>
            </a:r>
            <a:r>
              <a:rPr lang="en-US" sz="4000" i="1">
                <a:solidFill>
                  <a:srgbClr val="FFFF00"/>
                </a:solidFill>
              </a:rPr>
              <a:t>the mountain</a:t>
            </a:r>
            <a:r>
              <a:rPr lang="en-US" sz="4000"/>
              <a:t> (v.7) that Zerubabbel faced at that time?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72000"/>
          </a:xfrm>
        </p:spPr>
        <p:txBody>
          <a:bodyPr/>
          <a:lstStyle/>
          <a:p>
            <a:pPr marL="228600" indent="0" algn="ctr">
              <a:lnSpc>
                <a:spcPct val="90000"/>
              </a:lnSpc>
              <a:buFontTx/>
              <a:buNone/>
            </a:pPr>
            <a:r>
              <a:rPr lang="en-US" sz="3600" b="1">
                <a:solidFill>
                  <a:schemeClr val="hlink"/>
                </a:solidFill>
              </a:rPr>
              <a:t>Ezra 4:23-24</a:t>
            </a:r>
          </a:p>
          <a:p>
            <a:pPr marL="228600" indent="0" algn="ctr">
              <a:lnSpc>
                <a:spcPct val="90000"/>
              </a:lnSpc>
              <a:buFontTx/>
              <a:buNone/>
            </a:pPr>
            <a:endParaRPr lang="en-US" sz="1200" b="1"/>
          </a:p>
          <a:p>
            <a:pPr marL="228600" indent="0">
              <a:lnSpc>
                <a:spcPct val="90000"/>
              </a:lnSpc>
              <a:buFontTx/>
              <a:buNone/>
            </a:pPr>
            <a:r>
              <a:rPr lang="en-US" sz="2800"/>
              <a:t>23	Now when the copy of King Artaxerxes' letter was read before Rehum, Shimshai the scribe, and their companions, they went up in haste to Jerusalem against the Jews, and </a:t>
            </a:r>
            <a:r>
              <a:rPr lang="en-US" sz="2800" b="1" i="1">
                <a:solidFill>
                  <a:srgbClr val="FFFF00"/>
                </a:solidFill>
              </a:rPr>
              <a:t>by force of arms made them cease.</a:t>
            </a:r>
          </a:p>
          <a:p>
            <a:pPr marL="228600" indent="0">
              <a:lnSpc>
                <a:spcPct val="90000"/>
              </a:lnSpc>
              <a:buFontTx/>
              <a:buNone/>
            </a:pPr>
            <a:r>
              <a:rPr lang="en-US" sz="2800"/>
              <a:t>24	Thus the work of the house of God which is at Jerusalem ceased, and it was discontinued until the second year of the reign of Darius king of Persia.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82399"/>
            <a:ext cx="5867400" cy="8382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The capstone</a:t>
            </a:r>
            <a:r>
              <a:rPr lang="en-US" dirty="0">
                <a:solidFill>
                  <a:schemeClr val="hlink"/>
                </a:solidFill>
              </a:rPr>
              <a:t> (v.7)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8980"/>
            <a:ext cx="7931150" cy="2509838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dirty="0"/>
              <a:t>Last stone lifted into place</a:t>
            </a:r>
          </a:p>
          <a:p>
            <a:pPr>
              <a:spcAft>
                <a:spcPct val="25000"/>
              </a:spcAft>
            </a:pPr>
            <a:r>
              <a:rPr lang="en-US" dirty="0"/>
              <a:t>It’s force was felt by every stone in the building and held everything in place</a:t>
            </a:r>
          </a:p>
          <a:p>
            <a:pPr>
              <a:spcAft>
                <a:spcPct val="25000"/>
              </a:spcAft>
            </a:pPr>
            <a:r>
              <a:rPr lang="en-US" dirty="0"/>
              <a:t>Shouts of </a:t>
            </a:r>
            <a:r>
              <a:rPr lang="en-US" i="1" dirty="0"/>
              <a:t>“grace, grace to it!”</a:t>
            </a:r>
            <a:endParaRPr lang="en-US" b="1" i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998177" y="3981084"/>
            <a:ext cx="5917223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3000" b="1" i="1" dirty="0">
                <a:solidFill>
                  <a:srgbClr val="FFFF00"/>
                </a:solidFill>
                <a:latin typeface="Comic Sans MS" panose="030F0702030302020204" pitchFamily="66" charset="0"/>
              </a:rPr>
              <a:t>God’s grace was all over this last stone because there was nothing the people could have done to deserve God’s kindness to them in letting them finish this house!</a:t>
            </a:r>
          </a:p>
          <a:p>
            <a:pPr>
              <a:spcBef>
                <a:spcPct val="50000"/>
              </a:spcBef>
            </a:pPr>
            <a:endParaRPr lang="en-US" sz="30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s://encrypted-tbn1.gstatic.com/images?q=tbn:ANd9GcSZjdtPjclR42omEjulIyHQW75zCcmFBVWWXi1JqXC3wTspSp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2" t="18198"/>
          <a:stretch/>
        </p:blipFill>
        <p:spPr bwMode="auto">
          <a:xfrm>
            <a:off x="6172200" y="182399"/>
            <a:ext cx="2819400" cy="19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72300" y="1018035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Grace</a:t>
            </a:r>
            <a:endParaRPr lang="en-US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4" name="Picture 4" descr="http://empowermentsessions.com/wordpress/wp-content/uploads/2010/02/MoreGrace65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267200"/>
            <a:ext cx="2841625" cy="221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4572000" cy="1066800"/>
          </a:xfrm>
        </p:spPr>
        <p:txBody>
          <a:bodyPr/>
          <a:lstStyle/>
          <a:p>
            <a:r>
              <a:rPr lang="en-US" sz="4000" b="1" dirty="0">
                <a:solidFill>
                  <a:srgbClr val="663300"/>
                </a:solidFill>
              </a:rPr>
              <a:t>God’s House will be Finished!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37095"/>
            <a:ext cx="8229600" cy="3276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dirty="0"/>
              <a:t>Not by might, nor by power, </a:t>
            </a:r>
            <a:r>
              <a:rPr lang="en-US" dirty="0" smtClean="0"/>
              <a:t>but                                </a:t>
            </a:r>
            <a:r>
              <a:rPr lang="en-US" dirty="0"/>
              <a:t>by </a:t>
            </a:r>
            <a:r>
              <a:rPr lang="en-US" b="1" dirty="0">
                <a:solidFill>
                  <a:srgbClr val="0000FF"/>
                </a:solidFill>
              </a:rPr>
              <a:t>God’s spirit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(v.6)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dirty="0"/>
              <a:t>Soon!</a:t>
            </a:r>
            <a:r>
              <a:rPr lang="en-US" b="1" dirty="0"/>
              <a:t>  </a:t>
            </a:r>
            <a:r>
              <a:rPr lang="en-US" b="1" dirty="0" err="1">
                <a:solidFill>
                  <a:srgbClr val="0000FF"/>
                </a:solidFill>
              </a:rPr>
              <a:t>Zerubabbel’s</a:t>
            </a:r>
            <a:r>
              <a:rPr lang="en-US" b="1" dirty="0">
                <a:solidFill>
                  <a:srgbClr val="0000FF"/>
                </a:solidFill>
              </a:rPr>
              <a:t> hands</a:t>
            </a:r>
            <a:r>
              <a:rPr lang="en-US" dirty="0"/>
              <a:t> will finish it (v.9)</a:t>
            </a:r>
          </a:p>
          <a:p>
            <a:pPr>
              <a:lnSpc>
                <a:spcPct val="90000"/>
              </a:lnSpc>
              <a:spcAft>
                <a:spcPct val="25000"/>
              </a:spcAft>
            </a:pPr>
            <a:r>
              <a:rPr lang="en-US" b="1" dirty="0">
                <a:solidFill>
                  <a:srgbClr val="0000FF"/>
                </a:solidFill>
              </a:rPr>
              <a:t>The angels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(7 eyes) rejoice to see the work continuing (v.10)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322513" y="4945185"/>
            <a:ext cx="5029200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anose="04010502060101010303" pitchFamily="82" charset="0"/>
              </a:rPr>
              <a:t>Beware lest we </a:t>
            </a:r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anose="04010502060101010303" pitchFamily="82" charset="0"/>
              </a:rPr>
              <a:t>despise the </a:t>
            </a:r>
            <a:r>
              <a:rPr lang="en-US" sz="44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eepy" panose="04010502060101010303" pitchFamily="82" charset="0"/>
              </a:rPr>
              <a:t>day of small things!</a:t>
            </a:r>
          </a:p>
          <a:p>
            <a:pPr>
              <a:spcBef>
                <a:spcPct val="50000"/>
              </a:spcBef>
            </a:pP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reepy" panose="04010502060101010303" pitchFamily="82" charset="0"/>
            </a:endParaRPr>
          </a:p>
        </p:txBody>
      </p:sp>
      <p:pic>
        <p:nvPicPr>
          <p:cNvPr id="11266" name="Picture 2" descr="http://rookiepastor.com/wp-content/uploads/2011/05/pastor-mark-preach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4" t="9192" r="16324" b="8384"/>
          <a:stretch/>
        </p:blipFill>
        <p:spPr bwMode="auto">
          <a:xfrm>
            <a:off x="7200900" y="4953000"/>
            <a:ext cx="1828800" cy="1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teenmissions.org/wp-content/uploads/2010/10/door-to-door-e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08166"/>
            <a:ext cx="2359025" cy="17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lds.org/pa/images/ancientTe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6764"/>
            <a:ext cx="2200275" cy="22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0104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663300"/>
                </a:solidFill>
              </a:rPr>
              <a:t>Haggai 2:2-4</a:t>
            </a:r>
            <a:endParaRPr lang="en-US" sz="4000" b="1" dirty="0" smtClean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086600" cy="43434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  <a:r>
              <a:rPr lang="en-US" b="1" dirty="0">
                <a:latin typeface="Times New Roman" panose="02020603050405020304" pitchFamily="18" charset="0"/>
              </a:rPr>
              <a:t>2  "Speak now to </a:t>
            </a:r>
            <a:r>
              <a:rPr lang="en-US" b="1" dirty="0" err="1">
                <a:latin typeface="Times New Roman" panose="02020603050405020304" pitchFamily="18" charset="0"/>
              </a:rPr>
              <a:t>Zerubbabel</a:t>
            </a:r>
            <a:r>
              <a:rPr lang="en-US" b="1" dirty="0">
                <a:latin typeface="Times New Roman" panose="02020603050405020304" pitchFamily="18" charset="0"/>
              </a:rPr>
              <a:t> the son of </a:t>
            </a:r>
            <a:r>
              <a:rPr lang="en-US" b="1" dirty="0" err="1">
                <a:latin typeface="Times New Roman" panose="02020603050405020304" pitchFamily="18" charset="0"/>
              </a:rPr>
              <a:t>Shealtiel</a:t>
            </a:r>
            <a:r>
              <a:rPr lang="en-US" b="1" dirty="0">
                <a:latin typeface="Times New Roman" panose="02020603050405020304" pitchFamily="18" charset="0"/>
              </a:rPr>
              <a:t>, governor of Judah, and to Joshua the son of </a:t>
            </a:r>
            <a:r>
              <a:rPr lang="en-US" b="1" dirty="0" err="1">
                <a:latin typeface="Times New Roman" panose="02020603050405020304" pitchFamily="18" charset="0"/>
              </a:rPr>
              <a:t>Jehozadak</a:t>
            </a:r>
            <a:r>
              <a:rPr lang="en-US" b="1" dirty="0">
                <a:latin typeface="Times New Roman" panose="02020603050405020304" pitchFamily="18" charset="0"/>
              </a:rPr>
              <a:t>, the high priest, and to the remnant of the people, saying: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3  'Who is left among you who </a:t>
            </a:r>
            <a:r>
              <a:rPr lang="en-US" b="1" dirty="0" smtClean="0">
                <a:latin typeface="Times New Roman" panose="02020603050405020304" pitchFamily="18" charset="0"/>
              </a:rPr>
              <a:t>saw this </a:t>
            </a:r>
            <a:r>
              <a:rPr lang="en-US" b="1" dirty="0">
                <a:latin typeface="Times New Roman" panose="02020603050405020304" pitchFamily="18" charset="0"/>
              </a:rPr>
              <a:t>temple in its former glory? </a:t>
            </a:r>
            <a:r>
              <a:rPr lang="en-US" b="1" dirty="0" smtClean="0">
                <a:latin typeface="Times New Roman" panose="02020603050405020304" pitchFamily="18" charset="0"/>
              </a:rPr>
              <a:t>And how </a:t>
            </a:r>
            <a:r>
              <a:rPr lang="en-US" b="1" dirty="0">
                <a:latin typeface="Times New Roman" panose="02020603050405020304" pitchFamily="18" charset="0"/>
              </a:rPr>
              <a:t>do you see it now?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In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comparison with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it, is this not in your eyes as nothing?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b="1" dirty="0">
                <a:latin typeface="Times New Roman" panose="02020603050405020304" pitchFamily="18" charset="0"/>
              </a:rPr>
              <a:t>    4  'Yet now be strong, </a:t>
            </a:r>
            <a:r>
              <a:rPr lang="en-US" b="1" dirty="0" err="1">
                <a:latin typeface="Times New Roman" panose="02020603050405020304" pitchFamily="18" charset="0"/>
              </a:rPr>
              <a:t>Zerubbabel</a:t>
            </a:r>
            <a:r>
              <a:rPr lang="en-US" b="1" dirty="0">
                <a:latin typeface="Times New Roman" panose="02020603050405020304" pitchFamily="18" charset="0"/>
              </a:rPr>
              <a:t>,' says the LORD; 'and be strong, Joshua, son of </a:t>
            </a:r>
            <a:r>
              <a:rPr lang="en-US" b="1" dirty="0" err="1">
                <a:latin typeface="Times New Roman" panose="02020603050405020304" pitchFamily="18" charset="0"/>
              </a:rPr>
              <a:t>Jehozadak</a:t>
            </a:r>
            <a:r>
              <a:rPr lang="en-US" b="1" dirty="0">
                <a:latin typeface="Times New Roman" panose="02020603050405020304" pitchFamily="18" charset="0"/>
              </a:rPr>
              <a:t>, the high priest; and be strong, all you people of the land,' says the LORD, 'and work; for I am with you,' says the LORD of hosts.</a:t>
            </a:r>
            <a:endParaRPr lang="en-US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The day of small things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6276945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Never despise God’s work. The angels are always excited!</a:t>
            </a:r>
          </a:p>
        </p:txBody>
      </p:sp>
    </p:spTree>
    <p:extLst>
      <p:ext uri="{BB962C8B-B14F-4D97-AF65-F5344CB8AC3E}">
        <p14:creationId xmlns:p14="http://schemas.microsoft.com/office/powerpoint/2010/main" val="20035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543800" cy="1066800"/>
          </a:xfrm>
        </p:spPr>
        <p:txBody>
          <a:bodyPr/>
          <a:lstStyle/>
          <a:p>
            <a:r>
              <a:rPr lang="en-US" sz="3500" b="1" i="1" dirty="0">
                <a:solidFill>
                  <a:srgbClr val="663300"/>
                </a:solidFill>
              </a:rPr>
              <a:t>Who has despised the </a:t>
            </a:r>
            <a:br>
              <a:rPr lang="en-US" sz="3500" b="1" i="1" dirty="0">
                <a:solidFill>
                  <a:srgbClr val="663300"/>
                </a:solidFill>
              </a:rPr>
            </a:br>
            <a:r>
              <a:rPr lang="en-US" sz="3500" b="1" i="1" dirty="0">
                <a:solidFill>
                  <a:srgbClr val="663300"/>
                </a:solidFill>
              </a:rPr>
              <a:t>day of small things?</a:t>
            </a:r>
            <a:r>
              <a:rPr lang="en-US" sz="4000" b="1" dirty="0"/>
              <a:t>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505200"/>
          </a:xfrm>
        </p:spPr>
        <p:txBody>
          <a:bodyPr/>
          <a:lstStyle/>
          <a:p>
            <a:r>
              <a:rPr lang="en-US" dirty="0"/>
              <a:t>Most </a:t>
            </a:r>
            <a:r>
              <a:rPr lang="en-US" dirty="0" err="1"/>
              <a:t>ecclesias</a:t>
            </a:r>
            <a:r>
              <a:rPr lang="en-US" dirty="0"/>
              <a:t> today are small</a:t>
            </a:r>
          </a:p>
          <a:p>
            <a:r>
              <a:rPr lang="en-US" dirty="0"/>
              <a:t>Many have simple buildings</a:t>
            </a:r>
            <a:r>
              <a:rPr lang="en-US" dirty="0" smtClean="0"/>
              <a:t>,                          </a:t>
            </a:r>
            <a:r>
              <a:rPr lang="en-US" dirty="0"/>
              <a:t>rent, or use homes</a:t>
            </a:r>
          </a:p>
          <a:p>
            <a:r>
              <a:rPr lang="en-US" dirty="0"/>
              <a:t>Witnessing projects may appear simple and small</a:t>
            </a:r>
          </a:p>
          <a:p>
            <a:r>
              <a:rPr lang="en-US" dirty="0"/>
              <a:t>Services:  we try to use everyone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410327" y="4950185"/>
            <a:ext cx="650507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FF"/>
                </a:solidFill>
                <a:latin typeface="Comic Sans MS" panose="030F0702030302020204" pitchFamily="66" charset="0"/>
              </a:rPr>
              <a:t>Warning:  Don’t despise what God has given us and He is using to build His house!  Get involved and appreciate what He has provided!</a:t>
            </a:r>
          </a:p>
        </p:txBody>
      </p:sp>
      <p:pic>
        <p:nvPicPr>
          <p:cNvPr id="5" name="Picture 2" descr="http://i.dailymail.co.uk/i/pix/2013/03/28/article-0-07C1A986000005DC-706_306x4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3268" b="18736"/>
          <a:stretch/>
        </p:blipFill>
        <p:spPr bwMode="auto">
          <a:xfrm>
            <a:off x="6781800" y="152400"/>
            <a:ext cx="2213277" cy="31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encrypted-tbn3.gstatic.com/images?q=tbn:ANd9GcT25IEM_7hQ6moNfQfaHmkqbqLPTWontRx5JxTWjFj_GD77pEp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r="14668"/>
          <a:stretch/>
        </p:blipFill>
        <p:spPr bwMode="auto">
          <a:xfrm>
            <a:off x="276727" y="5053263"/>
            <a:ext cx="21336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064980"/>
              </p:ext>
            </p:extLst>
          </p:nvPr>
        </p:nvGraphicFramePr>
        <p:xfrm>
          <a:off x="4267200" y="-1"/>
          <a:ext cx="4865914" cy="6800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Photo Editor Photo" r:id="rId3" imgW="1514686" imgH="2114845" progId="MSPhotoEd.3">
                  <p:embed/>
                </p:oleObj>
              </mc:Choice>
              <mc:Fallback>
                <p:oleObj name="Photo Editor Photo" r:id="rId3" imgW="1514686" imgH="211484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-1"/>
                        <a:ext cx="4865914" cy="6800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1139825"/>
          </a:xfrm>
        </p:spPr>
        <p:txBody>
          <a:bodyPr/>
          <a:lstStyle/>
          <a:p>
            <a:r>
              <a:rPr lang="en-US" b="1">
                <a:solidFill>
                  <a:srgbClr val="62E6F8"/>
                </a:solidFill>
              </a:rPr>
              <a:t>Look at the Angels in Zechariah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086600" cy="29718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/>
              <a:t>“Angel of the Lord”  (Michael)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/>
              <a:t>“Angel who talked with me”  (possibly Gabriel)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/>
              <a:t>“those who stood before him” (3:4)  </a:t>
            </a:r>
            <a:endParaRPr lang="en-US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200400" y="4876800"/>
            <a:ext cx="51816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Note the teamwork of the angels all throughout Zechariah!</a:t>
            </a:r>
          </a:p>
          <a:p>
            <a:pPr>
              <a:spcBef>
                <a:spcPct val="50000"/>
              </a:spcBef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http://healthcarepursuits.com/resources/teamwor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5456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4000" b="1">
                <a:solidFill>
                  <a:srgbClr val="62E6F8"/>
                </a:solidFill>
              </a:rPr>
              <a:t>Involvement of the Angels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45000"/>
              </a:spcAft>
            </a:pPr>
            <a:r>
              <a:rPr lang="en-US" sz="2400" b="1">
                <a:solidFill>
                  <a:srgbClr val="FFFF00"/>
                </a:solidFill>
              </a:rPr>
              <a:t>Zech 1:</a:t>
            </a:r>
            <a:r>
              <a:rPr lang="en-US" sz="2400"/>
              <a:t> Angels working with angels to provide political environment to finish building.  An angel pleading with God for His mercy on the people.</a:t>
            </a:r>
          </a:p>
          <a:p>
            <a:pPr>
              <a:lnSpc>
                <a:spcPct val="90000"/>
              </a:lnSpc>
              <a:spcAft>
                <a:spcPct val="45000"/>
              </a:spcAft>
            </a:pPr>
            <a:r>
              <a:rPr lang="en-US" sz="2400" b="1">
                <a:solidFill>
                  <a:srgbClr val="FFFF00"/>
                </a:solidFill>
              </a:rPr>
              <a:t>Zech 2:</a:t>
            </a:r>
            <a:r>
              <a:rPr lang="en-US" sz="2400"/>
              <a:t> Angels involved in the security of Jerusalem and assisting Jews who want to return to the land.</a:t>
            </a:r>
          </a:p>
          <a:p>
            <a:pPr>
              <a:lnSpc>
                <a:spcPct val="90000"/>
              </a:lnSpc>
              <a:spcAft>
                <a:spcPct val="45000"/>
              </a:spcAft>
            </a:pPr>
            <a:r>
              <a:rPr lang="en-US" sz="2400" b="1">
                <a:solidFill>
                  <a:srgbClr val="FFFF00"/>
                </a:solidFill>
              </a:rPr>
              <a:t>Zech 3:</a:t>
            </a:r>
            <a:r>
              <a:rPr lang="en-US" sz="2400"/>
              <a:t> An angel stands up for the Jews and rebukes the adversaries. Assisting angels change Joshua’s clothes. Angels watching over the capstone.</a:t>
            </a:r>
          </a:p>
          <a:p>
            <a:pPr>
              <a:lnSpc>
                <a:spcPct val="90000"/>
              </a:lnSpc>
              <a:spcAft>
                <a:spcPct val="45000"/>
              </a:spcAft>
            </a:pPr>
            <a:r>
              <a:rPr lang="en-US" sz="2400" b="1">
                <a:solidFill>
                  <a:srgbClr val="FFFF00"/>
                </a:solidFill>
              </a:rPr>
              <a:t>Zech 4:</a:t>
            </a:r>
            <a:r>
              <a:rPr lang="en-US" sz="2400"/>
              <a:t> Angels involved in removing the mountain and rejoicing in the temple work!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15285"/>
            <a:ext cx="5562600" cy="1219200"/>
          </a:xfrm>
        </p:spPr>
        <p:txBody>
          <a:bodyPr/>
          <a:lstStyle/>
          <a:p>
            <a:r>
              <a:rPr lang="en-US" b="1" dirty="0">
                <a:solidFill>
                  <a:srgbClr val="62E6F8"/>
                </a:solidFill>
              </a:rPr>
              <a:t>Angels throughout the Bible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41224"/>
            <a:ext cx="8229600" cy="4572000"/>
          </a:xfrm>
        </p:spPr>
        <p:txBody>
          <a:bodyPr/>
          <a:lstStyle/>
          <a:p>
            <a:pPr>
              <a:spcAft>
                <a:spcPct val="40000"/>
              </a:spcAft>
            </a:pPr>
            <a:r>
              <a:rPr lang="en-US" sz="2800" b="1" dirty="0">
                <a:solidFill>
                  <a:srgbClr val="FFFF00"/>
                </a:solidFill>
              </a:rPr>
              <a:t>2 </a:t>
            </a:r>
            <a:r>
              <a:rPr lang="en-US" sz="2800" b="1" dirty="0" err="1">
                <a:solidFill>
                  <a:srgbClr val="FFFF00"/>
                </a:solidFill>
              </a:rPr>
              <a:t>Chron</a:t>
            </a:r>
            <a:r>
              <a:rPr lang="en-US" sz="2800" b="1" dirty="0">
                <a:solidFill>
                  <a:srgbClr val="FFFF00"/>
                </a:solidFill>
              </a:rPr>
              <a:t> 16:9</a:t>
            </a:r>
            <a:r>
              <a:rPr lang="en-US" sz="2800" dirty="0"/>
              <a:t>  The eyes of the Lord run to and fro throughout the whole earth </a:t>
            </a:r>
          </a:p>
          <a:p>
            <a:pPr>
              <a:spcAft>
                <a:spcPct val="40000"/>
              </a:spcAft>
            </a:pPr>
            <a:r>
              <a:rPr lang="en-US" sz="2800" b="1" dirty="0">
                <a:solidFill>
                  <a:srgbClr val="FFFF00"/>
                </a:solidFill>
              </a:rPr>
              <a:t>Dan 4:17</a:t>
            </a:r>
            <a:r>
              <a:rPr lang="en-US" sz="2800" dirty="0"/>
              <a:t>  'This decision is by the decree of the watchers, and the sentence by the word of the holy ones…</a:t>
            </a:r>
          </a:p>
          <a:p>
            <a:pPr>
              <a:spcAft>
                <a:spcPct val="40000"/>
              </a:spcAft>
            </a:pPr>
            <a:r>
              <a:rPr lang="en-US" sz="2800" b="1" dirty="0" err="1">
                <a:solidFill>
                  <a:srgbClr val="FFFF00"/>
                </a:solidFill>
              </a:rPr>
              <a:t>Heb</a:t>
            </a:r>
            <a:r>
              <a:rPr lang="en-US" sz="2800" b="1" dirty="0">
                <a:solidFill>
                  <a:srgbClr val="FFFF00"/>
                </a:solidFill>
              </a:rPr>
              <a:t> 1:14</a:t>
            </a:r>
            <a:r>
              <a:rPr lang="en-US" sz="2800" dirty="0"/>
              <a:t>  Are they not all ministering spirits sent forth to minister for those who will inherit salvation.</a:t>
            </a:r>
            <a:endParaRPr lang="en-US" dirty="0"/>
          </a:p>
        </p:txBody>
      </p:sp>
      <p:pic>
        <p:nvPicPr>
          <p:cNvPr id="16386" name="Picture 2" descr="http://s1.hubimg.com/u/1528936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547"/>
            <a:ext cx="2746375" cy="18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457200"/>
            <a:ext cx="3505200" cy="1112838"/>
          </a:xfrm>
        </p:spPr>
        <p:txBody>
          <a:bodyPr/>
          <a:lstStyle/>
          <a:p>
            <a:r>
              <a:rPr lang="en-US" b="1" dirty="0">
                <a:solidFill>
                  <a:srgbClr val="62E6F8"/>
                </a:solidFill>
              </a:rPr>
              <a:t>No different today!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3332"/>
            <a:ext cx="8229600" cy="4348163"/>
          </a:xfrm>
        </p:spPr>
        <p:txBody>
          <a:bodyPr/>
          <a:lstStyle/>
          <a:p>
            <a:r>
              <a:rPr lang="en-US" dirty="0"/>
              <a:t>Angels involved in the political events</a:t>
            </a:r>
          </a:p>
          <a:p>
            <a:r>
              <a:rPr lang="en-US" dirty="0"/>
              <a:t>Angels protecting God’s family: in our homes and when we travel</a:t>
            </a:r>
          </a:p>
          <a:p>
            <a:r>
              <a:rPr lang="en-US" dirty="0"/>
              <a:t>Angels pleading to God on our behalf</a:t>
            </a:r>
          </a:p>
          <a:p>
            <a:r>
              <a:rPr lang="en-US" dirty="0"/>
              <a:t>Angels guide us in our walk to the Kingdom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52400"/>
            <a:ext cx="1757562" cy="2148131"/>
          </a:xfrm>
          <a:prstGeom prst="rect">
            <a:avLst/>
          </a:prstGeom>
        </p:spPr>
      </p:pic>
      <p:pic>
        <p:nvPicPr>
          <p:cNvPr id="17410" name="Picture 2" descr="http://3.bp.blogspot.com/-qxkh2cdIGRo/URZkaXYkxtI/AAAAAAAAAL8/fWbdU2mfkRE/s640/Angel+of+the+Lo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5" y="136769"/>
            <a:ext cx="2698493" cy="185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304800"/>
            <a:ext cx="9158514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8700" y="969323"/>
            <a:ext cx="70104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Luke 20:35-36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114800"/>
          </a:xfrm>
        </p:spPr>
        <p:txBody>
          <a:bodyPr>
            <a:normAutofit/>
          </a:bodyPr>
          <a:lstStyle/>
          <a:p>
            <a:pPr marL="0" indent="227013"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35  "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But those who are counted worthy to attain that age, and the resurrection from the dead, neither marry nor are given in marriage</a:t>
            </a: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;</a:t>
            </a:r>
          </a:p>
          <a:p>
            <a:pPr marL="0" indent="227013">
              <a:buNone/>
            </a:pPr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36  "nor </a:t>
            </a:r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/>
                <a:latin typeface="Century" panose="02040604050505020304" pitchFamily="18" charset="0"/>
              </a:rPr>
              <a:t>can they die anymore, </a:t>
            </a:r>
            <a:r>
              <a:rPr lang="en-US" b="1" dirty="0">
                <a:solidFill>
                  <a:srgbClr val="0000FF"/>
                </a:solidFill>
                <a:effectLst/>
                <a:latin typeface="Century" panose="02040604050505020304" pitchFamily="18" charset="0"/>
              </a:rPr>
              <a:t>for they are equal to the angels and are sons of God, being sons of the resurrection.</a:t>
            </a:r>
            <a:endParaRPr lang="en-US" dirty="0">
              <a:solidFill>
                <a:srgbClr val="0000FF"/>
              </a:solidFill>
              <a:effectLst/>
              <a:latin typeface="Century" panose="020406040505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7643" y="129570"/>
            <a:ext cx="693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We hope to be equal to Angels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6306468"/>
            <a:ext cx="8153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We will behave like angels. Now is our practice time!</a:t>
            </a:r>
          </a:p>
        </p:txBody>
      </p:sp>
    </p:spTree>
    <p:extLst>
      <p:ext uri="{BB962C8B-B14F-4D97-AF65-F5344CB8AC3E}">
        <p14:creationId xmlns:p14="http://schemas.microsoft.com/office/powerpoint/2010/main" val="25582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56381"/>
            <a:ext cx="5715000" cy="1828800"/>
          </a:xfrm>
        </p:spPr>
        <p:txBody>
          <a:bodyPr/>
          <a:lstStyle/>
          <a:p>
            <a:r>
              <a:rPr lang="en-US" sz="4000" b="1" dirty="0">
                <a:solidFill>
                  <a:srgbClr val="62E6F8"/>
                </a:solidFill>
              </a:rPr>
              <a:t>What Angels do now, </a:t>
            </a:r>
            <a:br>
              <a:rPr lang="en-US" sz="4000" b="1" dirty="0">
                <a:solidFill>
                  <a:srgbClr val="62E6F8"/>
                </a:solidFill>
              </a:rPr>
            </a:br>
            <a:r>
              <a:rPr lang="en-US" sz="4000" b="1" dirty="0">
                <a:solidFill>
                  <a:srgbClr val="62E6F8"/>
                </a:solidFill>
              </a:rPr>
              <a:t>we hope to do in the Kingdom!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7315200" cy="4049713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b="1" dirty="0" err="1">
                <a:solidFill>
                  <a:srgbClr val="92D050"/>
                </a:solidFill>
              </a:rPr>
              <a:t>Psa</a:t>
            </a:r>
            <a:r>
              <a:rPr lang="en-US" b="1" dirty="0">
                <a:solidFill>
                  <a:srgbClr val="92D050"/>
                </a:solidFill>
              </a:rPr>
              <a:t> 103:20-22</a:t>
            </a:r>
            <a:r>
              <a:rPr lang="en-US" dirty="0">
                <a:solidFill>
                  <a:srgbClr val="92D050"/>
                </a:solidFill>
              </a:rPr>
              <a:t>  </a:t>
            </a:r>
            <a:r>
              <a:rPr lang="en-US" dirty="0"/>
              <a:t>God’s ministers who excel in strength and do God’s word and do His pleasure.</a:t>
            </a:r>
          </a:p>
          <a:p>
            <a:pPr>
              <a:spcAft>
                <a:spcPct val="30000"/>
              </a:spcAft>
            </a:pPr>
            <a:r>
              <a:rPr lang="en-US" b="1" dirty="0" err="1">
                <a:solidFill>
                  <a:srgbClr val="92D050"/>
                </a:solidFill>
              </a:rPr>
              <a:t>Heb</a:t>
            </a:r>
            <a:r>
              <a:rPr lang="en-US" b="1" dirty="0">
                <a:solidFill>
                  <a:srgbClr val="92D050"/>
                </a:solidFill>
              </a:rPr>
              <a:t> 1:14</a:t>
            </a:r>
            <a:r>
              <a:rPr lang="en-US" dirty="0">
                <a:solidFill>
                  <a:srgbClr val="92D050"/>
                </a:solidFill>
              </a:rPr>
              <a:t>  </a:t>
            </a:r>
            <a:r>
              <a:rPr lang="en-US" dirty="0"/>
              <a:t>Ministering spirits sent forth to minister for those who will inherit salvation.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None/>
            </a:pPr>
            <a:endParaRPr lang="en-US" dirty="0"/>
          </a:p>
        </p:txBody>
      </p:sp>
      <p:pic>
        <p:nvPicPr>
          <p:cNvPr id="18434" name="Picture 2" descr="https://encrypted-tbn0.gstatic.com/images?q=tbn:ANd9GcQstbtt6V5wRW81O1VBTe6n5YCQhEyZaUa_JaHgIkGCFJeeDvl_i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714198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38200" y="5774532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This is our practice time!</a:t>
            </a:r>
            <a:endParaRPr lang="en-US" sz="4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410200" cy="990600"/>
          </a:xfrm>
        </p:spPr>
        <p:txBody>
          <a:bodyPr/>
          <a:lstStyle/>
          <a:p>
            <a:r>
              <a:rPr lang="en-US" b="1" dirty="0">
                <a:solidFill>
                  <a:srgbClr val="62E6F8"/>
                </a:solidFill>
              </a:rPr>
              <a:t>Angels are here right now!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1910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sz="2800" dirty="0"/>
              <a:t>They hear what we say and </a:t>
            </a:r>
            <a:r>
              <a:rPr lang="en-US" sz="2800" dirty="0" smtClean="0"/>
              <a:t>                                  think (</a:t>
            </a:r>
            <a:r>
              <a:rPr lang="en-US" sz="2800" dirty="0"/>
              <a:t>Gen 18:12-13; 1 Pet 3:6</a:t>
            </a:r>
            <a:r>
              <a:rPr lang="en-US" sz="2800" dirty="0" smtClean="0"/>
              <a:t>;                             </a:t>
            </a:r>
            <a:r>
              <a:rPr lang="en-US" sz="2800" dirty="0" err="1"/>
              <a:t>Lk</a:t>
            </a:r>
            <a:r>
              <a:rPr lang="en-US" sz="2800" dirty="0"/>
              <a:t> 24:6-7)</a:t>
            </a:r>
          </a:p>
          <a:p>
            <a:pPr>
              <a:spcAft>
                <a:spcPct val="30000"/>
              </a:spcAft>
            </a:pPr>
            <a:r>
              <a:rPr lang="en-US" sz="2800" dirty="0"/>
              <a:t>They rejoice when we make good choices (Luke 15:10), disappointed when we don’t</a:t>
            </a:r>
          </a:p>
          <a:p>
            <a:pPr>
              <a:spcAft>
                <a:spcPct val="30000"/>
              </a:spcAft>
            </a:pPr>
            <a:r>
              <a:rPr lang="en-US" sz="2800" dirty="0"/>
              <a:t>They watch the way we treat each other</a:t>
            </a:r>
          </a:p>
          <a:p>
            <a:pPr>
              <a:spcAft>
                <a:spcPct val="30000"/>
              </a:spcAft>
            </a:pPr>
            <a:r>
              <a:rPr lang="en-US" sz="2800" dirty="0"/>
              <a:t>They know what we do in our homes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55626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Comic Sans MS" panose="030F0702030302020204" pitchFamily="66" charset="0"/>
              </a:rPr>
              <a:t>Don’t disappoint them!</a:t>
            </a:r>
          </a:p>
        </p:txBody>
      </p:sp>
      <p:pic>
        <p:nvPicPr>
          <p:cNvPr id="19458" name="Picture 2" descr="http://godspeaking.files.wordpress.com/2012/01/elish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76201"/>
            <a:ext cx="2314575" cy="26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4943231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Long-term Fulfillment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65714" cy="4800600"/>
          </a:xfrm>
        </p:spPr>
        <p:txBody>
          <a:bodyPr/>
          <a:lstStyle/>
          <a:p>
            <a:r>
              <a:rPr lang="en-US" sz="2800" dirty="0" smtClean="0"/>
              <a:t>The Jews today will not                                       succeed by their own might &amp; power, but God’s spirit will deliver them again &amp; build Ezekiel’s temple in the land</a:t>
            </a:r>
          </a:p>
          <a:p>
            <a:r>
              <a:rPr lang="en-US" sz="2800" dirty="0" smtClean="0"/>
              <a:t>God’s spiritual house will be assembled when Jesus returns &amp; the capstone is raised! </a:t>
            </a:r>
          </a:p>
          <a:p>
            <a:r>
              <a:rPr lang="en-US" sz="2800" dirty="0" smtClean="0"/>
              <a:t>The mountain of Muslim opposition will be removed &amp; Abraham’s descendants will inherit the land</a:t>
            </a:r>
          </a:p>
          <a:p>
            <a:r>
              <a:rPr lang="en-US" sz="2800" dirty="0" smtClean="0"/>
              <a:t>The Angels will bring about these events today, just as they did years ago</a:t>
            </a:r>
          </a:p>
          <a:p>
            <a:endParaRPr lang="en-US" dirty="0"/>
          </a:p>
        </p:txBody>
      </p:sp>
      <p:pic>
        <p:nvPicPr>
          <p:cNvPr id="20482" name="Picture 2" descr="https://sphotos-b.xx.fbcdn.net/hphotos-ash4/p480x480/375800_409277515846841_486831924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"/>
          <a:stretch/>
        </p:blipFill>
        <p:spPr bwMode="auto">
          <a:xfrm>
            <a:off x="5562600" y="137886"/>
            <a:ext cx="3103114" cy="19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0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lipartpal.com/_thumbs/pd/education/chalkboard_background_full_page.png"/>
          <p:cNvPicPr>
            <a:picLocks noChangeAspect="1" noChangeArrowheads="1"/>
          </p:cNvPicPr>
          <p:nvPr/>
        </p:nvPicPr>
        <p:blipFill>
          <a:blip r:embed="rId3" cstate="print"/>
          <a:srcRect l="1270" t="1643" r="3492" b="4723"/>
          <a:stretch>
            <a:fillRect/>
          </a:stretch>
        </p:blipFill>
        <p:spPr bwMode="auto">
          <a:xfrm>
            <a:off x="0" y="0"/>
            <a:ext cx="9144000" cy="6891528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EraserDust" pitchFamily="34" charset="0"/>
              </a:rPr>
              <a:t>Lessons from Today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01000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Our God will rebuke </a:t>
            </a:r>
            <a:r>
              <a:rPr lang="en-US" dirty="0">
                <a:solidFill>
                  <a:srgbClr val="FFC000"/>
                </a:solidFill>
                <a:latin typeface="EraserDust" panose="020C0804040000000001" pitchFamily="34" charset="0"/>
              </a:rPr>
              <a:t>our adversaries and bless our work today</a:t>
            </a:r>
          </a:p>
          <a:p>
            <a:pPr eaLnBrk="1" hangingPunct="1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dirty="0">
                <a:solidFill>
                  <a:srgbClr val="FFC000"/>
                </a:solidFill>
                <a:latin typeface="EraserDust" panose="020C0804040000000001" pitchFamily="34" charset="0"/>
              </a:rPr>
              <a:t>The angels are watching over our ecclesial work and will make sure God’s house is assembled in the kingdom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Remember…it’s God’s spirit, not our might, that keeps our ecclesial lights shining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It is only by God’s grace that we will fit into His spiritual house</a:t>
            </a:r>
          </a:p>
          <a:p>
            <a:pPr eaLnBrk="1" hangingPunct="1">
              <a:spcAft>
                <a:spcPct val="30000"/>
              </a:spcAft>
            </a:pPr>
            <a:r>
              <a:rPr lang="en-US" dirty="0" smtClean="0">
                <a:solidFill>
                  <a:srgbClr val="FFC000"/>
                </a:solidFill>
                <a:latin typeface="EraserDust" panose="020C0804040000000001" pitchFamily="34" charset="0"/>
              </a:rPr>
              <a:t>The Angels work for us 24 – 7 – 365.  They want us to make it.  Don’t let them down!</a:t>
            </a:r>
          </a:p>
          <a:p>
            <a:pPr hangingPunc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8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66766"/>
              </p:ext>
            </p:extLst>
          </p:nvPr>
        </p:nvGraphicFramePr>
        <p:xfrm>
          <a:off x="4419600" y="381000"/>
          <a:ext cx="4303713" cy="5909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Photo Editor Photo" r:id="rId3" imgW="1552792" imgH="2133898" progId="MSPhotoEd.3">
                  <p:embed/>
                </p:oleObj>
              </mc:Choice>
              <mc:Fallback>
                <p:oleObj name="Photo Editor Photo" r:id="rId3" imgW="1552792" imgH="2133898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1000"/>
                        <a:ext cx="4303713" cy="59092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5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3810000" cy="4291012"/>
          </a:xfrm>
        </p:spPr>
        <p:txBody>
          <a:bodyPr/>
          <a:lstStyle/>
          <a:p>
            <a:r>
              <a:rPr lang="en-US" sz="7200" b="1" dirty="0" smtClean="0">
                <a:solidFill>
                  <a:srgbClr val="FFC000"/>
                </a:solidFill>
              </a:rPr>
              <a:t>Time   to Review!</a:t>
            </a:r>
            <a:endParaRPr lang="en-US" sz="7200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016067"/>
              </p:ext>
            </p:extLst>
          </p:nvPr>
        </p:nvGraphicFramePr>
        <p:xfrm>
          <a:off x="4343400" y="228599"/>
          <a:ext cx="4605338" cy="6338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Photo Editor Photo" r:id="rId3" imgW="4676190" imgH="6439799" progId="MSPhotoEd.3">
                  <p:embed/>
                </p:oleObj>
              </mc:Choice>
              <mc:Fallback>
                <p:oleObj name="Photo Editor Photo" r:id="rId3" imgW="4676190" imgH="643979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28599"/>
                        <a:ext cx="4605338" cy="6338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5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800" b="1">
                <a:solidFill>
                  <a:schemeClr val="hlink"/>
                </a:solidFill>
              </a:rPr>
              <a:t>The 4</a:t>
            </a:r>
            <a:r>
              <a:rPr lang="en-US" sz="4800" b="1" baseline="30000">
                <a:solidFill>
                  <a:schemeClr val="hlink"/>
                </a:solidFill>
              </a:rPr>
              <a:t>th</a:t>
            </a:r>
            <a:r>
              <a:rPr lang="en-US" sz="4800" b="1">
                <a:solidFill>
                  <a:schemeClr val="hlink"/>
                </a:solidFill>
              </a:rPr>
              <a:t> Vision: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1295400"/>
          <a:ext cx="36988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Photo Editor Photo" r:id="rId3" imgW="4580952" imgH="6419048" progId="MSPhotoEd.3">
                  <p:embed/>
                </p:oleObj>
              </mc:Choice>
              <mc:Fallback>
                <p:oleObj name="Photo Editor Photo" r:id="rId3" imgW="4580952" imgH="64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36988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114800" y="1295400"/>
            <a:ext cx="487680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5DE9D"/>
                </a:solidFill>
              </a:rPr>
              <a:t>What Zechariah saw: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EAEAEA"/>
                </a:solidFill>
              </a:rPr>
              <a:t> Joshua &amp; Satan standing before the</a:t>
            </a:r>
          </a:p>
          <a:p>
            <a:r>
              <a:rPr lang="en-US" sz="2000">
                <a:solidFill>
                  <a:srgbClr val="EAEAEA"/>
                </a:solidFill>
              </a:rPr>
              <a:t>   Angel of the Lord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EAEAEA"/>
                </a:solidFill>
              </a:rPr>
              <a:t> Angel tells Satan “the Lord rebuke you”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EAEAEA"/>
                </a:solidFill>
              </a:rPr>
              <a:t> Angel tells other angels to change</a:t>
            </a:r>
          </a:p>
          <a:p>
            <a:r>
              <a:rPr lang="en-US" sz="2000">
                <a:solidFill>
                  <a:srgbClr val="EAEAEA"/>
                </a:solidFill>
              </a:rPr>
              <a:t>   Joshua’s dirty clothes &amp; put a clean</a:t>
            </a:r>
          </a:p>
          <a:p>
            <a:r>
              <a:rPr lang="en-US" sz="2000">
                <a:solidFill>
                  <a:srgbClr val="EAEAEA"/>
                </a:solidFill>
              </a:rPr>
              <a:t>   turban on him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EAEAEA"/>
                </a:solidFill>
              </a:rPr>
              <a:t> Joshua and his companions are a</a:t>
            </a:r>
          </a:p>
          <a:p>
            <a:r>
              <a:rPr lang="en-US" sz="2000">
                <a:solidFill>
                  <a:srgbClr val="EAEAEA"/>
                </a:solidFill>
              </a:rPr>
              <a:t>   wondrous sign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EAEAEA"/>
                </a:solidFill>
              </a:rPr>
              <a:t> God will bring forth His servant, the</a:t>
            </a:r>
          </a:p>
          <a:p>
            <a:r>
              <a:rPr lang="en-US" sz="2000">
                <a:solidFill>
                  <a:srgbClr val="EAEAEA"/>
                </a:solidFill>
              </a:rPr>
              <a:t>   Branch, the stone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EAEAEA"/>
                </a:solidFill>
              </a:rPr>
              <a:t> 7 eyes are looking at the stone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rgbClr val="EAEAEA"/>
                </a:solidFill>
              </a:rPr>
              <a:t> God will remove the iniquity of the land</a:t>
            </a:r>
          </a:p>
        </p:txBody>
      </p:sp>
    </p:spTree>
    <p:extLst>
      <p:ext uri="{BB962C8B-B14F-4D97-AF65-F5344CB8AC3E}">
        <p14:creationId xmlns:p14="http://schemas.microsoft.com/office/powerpoint/2010/main" val="28215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36769"/>
            <a:ext cx="6400800" cy="9906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</a:rPr>
              <a:t>Joshua’s Sad State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763" y="1114668"/>
            <a:ext cx="8229600" cy="5057531"/>
          </a:xfrm>
        </p:spPr>
        <p:txBody>
          <a:bodyPr/>
          <a:lstStyle/>
          <a:p>
            <a:r>
              <a:rPr lang="en-US" sz="3000" dirty="0"/>
              <a:t>Joshua was the High Priest </a:t>
            </a:r>
            <a:r>
              <a:rPr lang="en-US" sz="3000" dirty="0" smtClean="0"/>
              <a:t>of                            </a:t>
            </a:r>
            <a:r>
              <a:rPr lang="en-US" sz="3000" dirty="0"/>
              <a:t>Israel (Hag 1:12; Ezra 5:2)</a:t>
            </a:r>
          </a:p>
          <a:p>
            <a:r>
              <a:rPr lang="en-US" sz="3000" dirty="0"/>
              <a:t>He had no temple to work in</a:t>
            </a:r>
          </a:p>
          <a:p>
            <a:r>
              <a:rPr lang="en-US" sz="3000" dirty="0"/>
              <a:t>He was filthy from working </a:t>
            </a:r>
            <a:r>
              <a:rPr lang="en-US" sz="3000" dirty="0" smtClean="0"/>
              <a:t>                      on </a:t>
            </a:r>
            <a:r>
              <a:rPr lang="en-US" sz="3000" dirty="0"/>
              <a:t>the temple</a:t>
            </a:r>
          </a:p>
          <a:p>
            <a:r>
              <a:rPr lang="en-US" sz="3000" dirty="0"/>
              <a:t>He did not have the holy garments that were for glory and beauty (Ex 28:2)</a:t>
            </a:r>
          </a:p>
          <a:p>
            <a:r>
              <a:rPr lang="en-US" sz="3000" dirty="0"/>
              <a:t>The adversaries were </a:t>
            </a:r>
            <a:r>
              <a:rPr lang="en-US" sz="3000" dirty="0" smtClean="0"/>
              <a:t>                                    committed to                                                    </a:t>
            </a:r>
            <a:r>
              <a:rPr lang="en-US" sz="3000" dirty="0"/>
              <a:t>make </a:t>
            </a:r>
            <a:r>
              <a:rPr lang="en-US" sz="3000" dirty="0" smtClean="0"/>
              <a:t>him fail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533" name="Picture 5" descr="https://encrypted-tbn1.gstatic.com/images?q=tbn:ANd9GcR5Fp_n5U7vPD9Z3lLhtCBpLEMJ4FpsmXnAiy1OVfHPAeGrfJ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2" b="4778"/>
          <a:stretch/>
        </p:blipFill>
        <p:spPr bwMode="auto">
          <a:xfrm>
            <a:off x="6477000" y="228600"/>
            <a:ext cx="2432050" cy="276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https://encrypted-tbn0.gstatic.com/images?q=tbn:ANd9GcRSjubLf6HGM9wA57MuftwuFjE603_eZKn69MKffjPky7ZSFo3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6"/>
          <a:stretch/>
        </p:blipFill>
        <p:spPr bwMode="auto">
          <a:xfrm>
            <a:off x="5607295" y="4805056"/>
            <a:ext cx="3305663" cy="191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http://linusd.files.wordpress.com/2013/05/rebuilding-tem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386" y="5383229"/>
            <a:ext cx="1962978" cy="133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1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419600" cy="155098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hlink"/>
                </a:solidFill>
              </a:rPr>
              <a:t>God Encourages Joshua (</a:t>
            </a:r>
            <a:r>
              <a:rPr lang="en-US" sz="4000" b="1" dirty="0" err="1" smtClean="0">
                <a:solidFill>
                  <a:schemeClr val="hlink"/>
                </a:solidFill>
              </a:rPr>
              <a:t>vs</a:t>
            </a:r>
            <a:r>
              <a:rPr lang="en-US" sz="4000" b="1" dirty="0" smtClean="0">
                <a:solidFill>
                  <a:schemeClr val="hlink"/>
                </a:solidFill>
              </a:rPr>
              <a:t> 2-5)</a:t>
            </a:r>
            <a:endParaRPr lang="en-US" sz="4000" b="1" dirty="0">
              <a:solidFill>
                <a:schemeClr val="hlink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24400"/>
          </a:xfrm>
        </p:spPr>
        <p:txBody>
          <a:bodyPr/>
          <a:lstStyle/>
          <a:p>
            <a:pPr>
              <a:spcAft>
                <a:spcPct val="35000"/>
              </a:spcAft>
            </a:pPr>
            <a:r>
              <a:rPr lang="en-US" sz="2800" dirty="0"/>
              <a:t>God has chosen Jerusalem &amp; plucked it from the fire (v.2)   </a:t>
            </a:r>
            <a:r>
              <a:rPr lang="en-US" sz="2800" i="1" dirty="0"/>
              <a:t>[Note Jude 23]</a:t>
            </a:r>
          </a:p>
          <a:p>
            <a:pPr>
              <a:spcAft>
                <a:spcPct val="35000"/>
              </a:spcAft>
            </a:pPr>
            <a:r>
              <a:rPr lang="en-US" sz="2800" dirty="0"/>
              <a:t>The Angel of the Lord is on your side (v.2)</a:t>
            </a:r>
          </a:p>
          <a:p>
            <a:pPr>
              <a:spcAft>
                <a:spcPct val="35000"/>
              </a:spcAft>
            </a:pPr>
            <a:r>
              <a:rPr lang="en-US" sz="2800" dirty="0"/>
              <a:t>The Lord will rebuke the adversaries (v.2)</a:t>
            </a:r>
          </a:p>
          <a:p>
            <a:pPr>
              <a:spcAft>
                <a:spcPct val="35000"/>
              </a:spcAft>
            </a:pPr>
            <a:r>
              <a:rPr lang="en-US" sz="2800" dirty="0"/>
              <a:t>Joshua’s iniquity will be removed (v.4)</a:t>
            </a:r>
          </a:p>
          <a:p>
            <a:pPr>
              <a:spcAft>
                <a:spcPct val="35000"/>
              </a:spcAft>
            </a:pPr>
            <a:r>
              <a:rPr lang="en-US" sz="2800" dirty="0" smtClean="0"/>
              <a:t>Joshua will be clothed in rich robes (v.4) and a clean turban (v.5) – Indicates he will operate as High Priest again!</a:t>
            </a:r>
            <a:endParaRPr lang="en-US" sz="2800" dirty="0"/>
          </a:p>
        </p:txBody>
      </p:sp>
      <p:pic>
        <p:nvPicPr>
          <p:cNvPr id="23557" name="Picture 5" descr="http://neutralbayanglican.org.au/wp-content/uploads/2011/11/newclot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913"/>
            <a:ext cx="3165475" cy="15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3.google.com/images?q=tbn:ANd9GcSmFXvZ10L2ewIpoueh2cLEtK8Tu0eQZ9S_KopqGRRlaCVT6V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3418" r="3349" b="12257"/>
          <a:stretch/>
        </p:blipFill>
        <p:spPr bwMode="auto">
          <a:xfrm>
            <a:off x="-14514" y="457200"/>
            <a:ext cx="915851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14400"/>
            <a:ext cx="8229600" cy="914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663300"/>
                </a:solidFill>
                <a:effectLst/>
              </a:rPr>
              <a:t>Zechariah 3:6-7</a:t>
            </a:r>
            <a:endParaRPr lang="en-US" sz="4800" b="1" dirty="0" smtClean="0">
              <a:solidFill>
                <a:srgbClr val="663300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14710"/>
            <a:ext cx="7086600" cy="4990890"/>
          </a:xfrm>
        </p:spPr>
        <p:txBody>
          <a:bodyPr>
            <a:noAutofit/>
          </a:bodyPr>
          <a:lstStyle/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effectLst/>
              </a:rPr>
              <a:t>6 </a:t>
            </a:r>
            <a:r>
              <a:rPr lang="en-US" sz="2400" dirty="0">
                <a:solidFill>
                  <a:srgbClr val="000000"/>
                </a:solidFill>
                <a:effectLst/>
              </a:rPr>
              <a:t>Then </a:t>
            </a:r>
            <a:r>
              <a:rPr lang="en-US" sz="2400" b="1" dirty="0">
                <a:solidFill>
                  <a:srgbClr val="0000CC"/>
                </a:solidFill>
                <a:effectLst/>
              </a:rPr>
              <a:t>the Angel of the Lord admonished Joshua,</a:t>
            </a:r>
            <a:r>
              <a:rPr lang="en-US" sz="2400" dirty="0">
                <a:solidFill>
                  <a:srgbClr val="000000"/>
                </a:solidFill>
                <a:effectLst/>
              </a:rPr>
              <a:t> saying, 7 "Thus says the Lord of hosts</a:t>
            </a:r>
            <a:r>
              <a:rPr lang="en-US" sz="2400" dirty="0" smtClean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endParaRPr lang="en-US" sz="2400" dirty="0">
              <a:solidFill>
                <a:srgbClr val="000000"/>
              </a:solidFill>
              <a:effectLst/>
            </a:endParaRPr>
          </a:p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rgbClr val="0000CC"/>
                </a:solidFill>
                <a:effectLst/>
              </a:rPr>
              <a:t>'If </a:t>
            </a:r>
            <a:r>
              <a:rPr lang="en-US" sz="2400" b="1" dirty="0">
                <a:solidFill>
                  <a:srgbClr val="0000CC"/>
                </a:solidFill>
                <a:effectLst/>
              </a:rPr>
              <a:t>you will walk in My ways,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rgbClr val="0000CC"/>
                </a:solidFill>
                <a:effectLst/>
              </a:rPr>
              <a:t>And if you will keep My command,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Then you shall also judge My house,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And likewise have charge of My courts;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I will give you places to walk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r>
              <a:rPr lang="en-US" sz="2400" b="1" dirty="0">
                <a:solidFill>
                  <a:srgbClr val="00B050"/>
                </a:solidFill>
                <a:effectLst/>
              </a:rPr>
              <a:t>Among these who stand here. </a:t>
            </a:r>
          </a:p>
          <a:p>
            <a:pPr marL="0" indent="288925">
              <a:spcBef>
                <a:spcPts val="0"/>
              </a:spcBef>
              <a:buFontTx/>
              <a:buNone/>
            </a:pPr>
            <a:endParaRPr lang="en-US" sz="220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14400" y="45238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Angel admonished Joshua</a:t>
            </a:r>
          </a:p>
        </p:txBody>
      </p:sp>
    </p:spTree>
    <p:extLst>
      <p:ext uri="{BB962C8B-B14F-4D97-AF65-F5344CB8AC3E}">
        <p14:creationId xmlns:p14="http://schemas.microsoft.com/office/powerpoint/2010/main" val="23451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orah">
  <a:themeElements>
    <a:clrScheme name="Menorah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Menora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enorah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orah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orah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norah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norah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lame">
  <a:themeElements>
    <a:clrScheme name="Flam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Fla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Flam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m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m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am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am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nrise">
  <a:themeElements>
    <a:clrScheme name="Sunris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Sun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unrise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rise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rise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encil">
  <a:themeElements>
    <a:clrScheme name="Penci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Penc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Pencil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cil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ci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cil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cil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Frax3</Template>
  <TotalTime>774</TotalTime>
  <Words>2440</Words>
  <Application>Microsoft Office PowerPoint</Application>
  <PresentationFormat>On-screen Show (4:3)</PresentationFormat>
  <Paragraphs>206</Paragraphs>
  <Slides>38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60" baseType="lpstr">
      <vt:lpstr>Arial</vt:lpstr>
      <vt:lpstr>Calibri</vt:lpstr>
      <vt:lpstr>Century</vt:lpstr>
      <vt:lpstr>Comic Sans MS</vt:lpstr>
      <vt:lpstr>Creepy</vt:lpstr>
      <vt:lpstr>EraserDust</vt:lpstr>
      <vt:lpstr>Tahoma</vt:lpstr>
      <vt:lpstr>Times New Roman</vt:lpstr>
      <vt:lpstr>Verdana</vt:lpstr>
      <vt:lpstr>Wingdings</vt:lpstr>
      <vt:lpstr>Menorah</vt:lpstr>
      <vt:lpstr>Mountain Top</vt:lpstr>
      <vt:lpstr>Flame</vt:lpstr>
      <vt:lpstr>Globe</vt:lpstr>
      <vt:lpstr>Sunrise</vt:lpstr>
      <vt:lpstr>Pencil</vt:lpstr>
      <vt:lpstr>Textured</vt:lpstr>
      <vt:lpstr>Cliff</vt:lpstr>
      <vt:lpstr>1_Cliff</vt:lpstr>
      <vt:lpstr>QuickTime Picture</vt:lpstr>
      <vt:lpstr>Photo Editor Photo</vt:lpstr>
      <vt:lpstr>Bitmap Image</vt:lpstr>
      <vt:lpstr>Zechariah’s   Night Visions  (Zech. 1-6)</vt:lpstr>
      <vt:lpstr>Christadelphian writers who  cover the historical application</vt:lpstr>
      <vt:lpstr>Time   to Review!</vt:lpstr>
      <vt:lpstr>Time   to Review!</vt:lpstr>
      <vt:lpstr>Time   to Review!</vt:lpstr>
      <vt:lpstr>The 4th Vision:</vt:lpstr>
      <vt:lpstr>Joshua’s Sad State</vt:lpstr>
      <vt:lpstr>God Encourages Joshua (vs 2-5)</vt:lpstr>
      <vt:lpstr>Zechariah 3:6-7</vt:lpstr>
      <vt:lpstr>Angel’s charge to Joshua (6-7)</vt:lpstr>
      <vt:lpstr>Zechariah 3:8-10</vt:lpstr>
      <vt:lpstr>My Servant,   the Branch (v.8)</vt:lpstr>
      <vt:lpstr>PowerPoint Presentation</vt:lpstr>
      <vt:lpstr>My Servant, the Branch</vt:lpstr>
      <vt:lpstr>The Stone (3:9)</vt:lpstr>
      <vt:lpstr>Upon the stone are 7 eyes (v.9)</vt:lpstr>
      <vt:lpstr>Under His Vine &amp; His Fig Tree</vt:lpstr>
      <vt:lpstr>The Long-term Fulfillment</vt:lpstr>
      <vt:lpstr>Zechariah 4</vt:lpstr>
      <vt:lpstr>Zechariah 4</vt:lpstr>
      <vt:lpstr>The 5th Vision</vt:lpstr>
      <vt:lpstr>What’s missing in this vision as compared to the tabernacle?</vt:lpstr>
      <vt:lpstr>The Components  of the vision </vt:lpstr>
      <vt:lpstr>The 2 Olive Trees?</vt:lpstr>
      <vt:lpstr>What was the mountain (v.7) that Zerubabbel faced at that time?</vt:lpstr>
      <vt:lpstr>The capstone (v.7)</vt:lpstr>
      <vt:lpstr>God’s House will be Finished!</vt:lpstr>
      <vt:lpstr>Haggai 2:2-4</vt:lpstr>
      <vt:lpstr>Who has despised the  day of small things? </vt:lpstr>
      <vt:lpstr>Look at the Angels in Zechariah</vt:lpstr>
      <vt:lpstr>Involvement of the Angels</vt:lpstr>
      <vt:lpstr>Angels throughout the Bible</vt:lpstr>
      <vt:lpstr>No different today!</vt:lpstr>
      <vt:lpstr>Luke 20:35-36</vt:lpstr>
      <vt:lpstr>What Angels do now,  we hope to do in the Kingdom!</vt:lpstr>
      <vt:lpstr>Angels are here right now!</vt:lpstr>
      <vt:lpstr>The Long-term Fulfillment</vt:lpstr>
      <vt:lpstr>Lessons from Today </vt:lpstr>
    </vt:vector>
  </TitlesOfParts>
  <Company>Crestwood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Dad Desktop</cp:lastModifiedBy>
  <cp:revision>51</cp:revision>
  <dcterms:created xsi:type="dcterms:W3CDTF">2005-01-08T21:10:32Z</dcterms:created>
  <dcterms:modified xsi:type="dcterms:W3CDTF">2013-08-05T04:09:58Z</dcterms:modified>
</cp:coreProperties>
</file>