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687" r:id="rId3"/>
    <p:sldMasterId id="2147483693" r:id="rId4"/>
    <p:sldMasterId id="2147483695" r:id="rId5"/>
    <p:sldMasterId id="2147483697" r:id="rId6"/>
    <p:sldMasterId id="2147483864" r:id="rId7"/>
    <p:sldMasterId id="2147483876" r:id="rId8"/>
  </p:sldMasterIdLst>
  <p:notesMasterIdLst>
    <p:notesMasterId r:id="rId42"/>
  </p:notesMasterIdLst>
  <p:sldIdLst>
    <p:sldId id="282" r:id="rId9"/>
    <p:sldId id="298" r:id="rId10"/>
    <p:sldId id="299" r:id="rId11"/>
    <p:sldId id="300" r:id="rId12"/>
    <p:sldId id="301" r:id="rId13"/>
    <p:sldId id="302" r:id="rId14"/>
    <p:sldId id="297" r:id="rId15"/>
    <p:sldId id="283" r:id="rId16"/>
    <p:sldId id="284" r:id="rId17"/>
    <p:sldId id="258" r:id="rId18"/>
    <p:sldId id="260" r:id="rId19"/>
    <p:sldId id="261" r:id="rId20"/>
    <p:sldId id="259" r:id="rId21"/>
    <p:sldId id="262" r:id="rId22"/>
    <p:sldId id="289" r:id="rId23"/>
    <p:sldId id="265" r:id="rId24"/>
    <p:sldId id="266" r:id="rId25"/>
    <p:sldId id="267" r:id="rId26"/>
    <p:sldId id="279" r:id="rId27"/>
    <p:sldId id="294" r:id="rId28"/>
    <p:sldId id="290" r:id="rId29"/>
    <p:sldId id="291" r:id="rId30"/>
    <p:sldId id="292" r:id="rId31"/>
    <p:sldId id="293" r:id="rId32"/>
    <p:sldId id="280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8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664620"/>
    <a:srgbClr val="0000CC"/>
    <a:srgbClr val="800080"/>
    <a:srgbClr val="663300"/>
    <a:srgbClr val="990000"/>
    <a:srgbClr val="CCFFFF"/>
    <a:srgbClr val="EDF0F1"/>
    <a:srgbClr val="030409"/>
    <a:srgbClr val="554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18" autoAdjust="0"/>
  </p:normalViewPr>
  <p:slideViewPr>
    <p:cSldViewPr>
      <p:cViewPr varScale="1">
        <p:scale>
          <a:sx n="118" d="100"/>
          <a:sy n="118" d="100"/>
        </p:scale>
        <p:origin x="1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ED34-D608-4DE4-8234-A68F8FC2EC0B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F87F-341F-452F-BFD2-BE1832F2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198CA-F811-438A-A76D-82C38CFB4263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35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4A0A2-EE75-43D3-A0E6-DBD107A9D398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346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3FA72-BD0F-489A-A669-410B818AAD96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908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F87F-341F-452F-BFD2-BE1832F211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033B7A5-99FA-43ED-9B92-8A9EF478B0F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sket_titl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208088"/>
            <a:ext cx="65944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3B16A9-E5F4-4B2C-8BE5-A699397C8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1C6F-E78A-45D3-8B2C-0648B2421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7D331-DDE1-4496-8201-A5B8C4B93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k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5262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096000" cy="1219200"/>
          </a:xfrm>
        </p:spPr>
        <p:txBody>
          <a:bodyPr anchor="b"/>
          <a:lstStyle>
            <a:lvl1pPr>
              <a:lnSpc>
                <a:spcPct val="95000"/>
              </a:lnSpc>
              <a:defRPr>
                <a:solidFill>
                  <a:srgbClr val="F2CD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95600"/>
            <a:ext cx="5861050" cy="2438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FED91D2-8AB2-4E32-BA82-348D2BF97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AD335-6C08-4C20-AF57-C2BB3E93A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720E6-E92E-4CC8-8C45-6D76C6BD1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11415-572B-49C7-BBB6-EC8C0A271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87983-21E3-4781-A450-5CC15B024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AB693-346A-4075-A53B-2E3AE78F4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65E9E-9C2B-420C-A1F5-FB6AC30C2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D7352-097F-48C6-A5BF-9B7EDADF8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E37B2-4F46-41FA-81B1-6CA155E48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0976-FA8C-4F91-A698-3B54081C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BAD7D-3092-4EF6-B51B-C31C24723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7FCED-90AB-4C4C-B4F8-BC896CBEA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f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138"/>
            <a:ext cx="6553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494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097072-1C05-430D-950D-C20E9BABD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A086-EBF4-4438-9F45-1F0F8782B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E26A-094A-4FC4-AB67-F0F2B033C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FEA0B-A3D4-42A6-BBDF-212D7ED3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84AFC-F79C-418D-ADC1-74B3E2ED7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F107D-AA96-4E13-97FB-AE7A7D473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600DE-1271-4EAE-B32C-94F4BADC6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A5E1A-914D-4DD8-9B86-579FC0B72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15BE6-BB33-4B33-9BE0-E221D04B2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12DFD-B15F-4CDA-AD8A-21FD4BEED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D9239-2EE1-4EB3-81F2-3D4862BB4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CA1C0-42D7-4737-B27D-9FAF68544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860CB-9442-41F2-A44C-58EE33FA0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C5FB9-0FE1-451C-9A2F-39DF1C219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9AE00-2636-4368-A335-5900DB556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0237F-7721-4AE0-B92B-0DA4F97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92D5B-9ABB-4662-84A5-805D0A455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223E-D5C3-4009-86AC-3DF1B5DCE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A9E5B-14DF-4CE5-BD24-21415171F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A8B22-29F6-4E11-8818-250B930F8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319FE-22DE-4081-B897-5573AE20A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4D6EC-F74C-41E1-9582-6E0352AAA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255DC-71D3-4F63-BC04-8D53F0C08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DA020-5706-4B28-A7D3-61DCB1C2B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4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6DFDB9-0584-428E-AACB-D646177FF0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B67EC-AA00-4A96-B547-64FF2D77E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F1015-3588-4130-909D-FCE27F6E5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13059-6942-411C-B998-403FABF9D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0C4D0-0592-436C-95C9-66C59F419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76028-E5CF-4BA1-B3CE-488D65FC6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F6EE0-917F-4098-8F46-81CD7DA33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A513-3394-4957-BD55-279F11F7C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12FB-017C-41F2-91CE-03AB6D356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CEB58-9F00-464D-A123-8BC3276E8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4B4D-4847-4F06-AC3B-30C2BBA86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97C7B-3B31-4285-8D08-596E95BAF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BA2F-97AA-43F9-9DFE-7EAB84671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8C7A8-CDD5-4BC4-9835-28BBB3A87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21EAE-A01D-4BC8-AB92-212A0BDE3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77A6-B240-4779-A76D-9BDA11E15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BE151-26A9-4C3E-8241-BC8FB276B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ED4FE-7583-40E4-87C8-B0B717B6B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6BE34-454F-49E2-83E5-D3A009EB3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64ABA-DB12-4CEB-A7EA-6B33A3DC2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0F068-9C88-42FB-9BBE-21C2B96ED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8B8DD-5781-48C1-BBB5-1FCFA8D9F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53C28-4BE4-4340-97CE-AA2FEAE09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61D9B-7043-4849-84BE-398701FA1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2800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80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80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2803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80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80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80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0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04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804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804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C8626B-145A-4A2B-9280-BE97DDD564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7268-DA02-42DF-914C-8F17B1DCD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12CA-25AE-4DA8-BCFF-1A1849B7F4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D6E29-E779-4E97-B49B-AE11755B5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B3D3-C40B-4536-AA53-C41EB82DF4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47190-9A3E-4716-9C40-A74D33474E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DF611-0B29-48F7-A82C-674D65C429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EF453-89A3-4243-BAE7-0D1D871FE4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9A3D-E75E-4AE9-8E64-8DEB78982D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44F2-9BB2-444D-9057-0141099A2D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F5C7F-AE4F-4EB3-90DA-8228CFFF8D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FF59E-D4A6-41C3-BE2D-BE4E4FA483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1D262F-BBB3-487A-87B9-414ED2FD2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6623-0C7F-48F4-9104-A97E2317D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A16B2-003F-4C71-991F-0F35DD953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AA972-17FA-4B60-8552-D0B60E117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51549-F175-4A82-B1CB-41E269140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2B157-7ED9-4428-9233-18EFD19D6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C101-2CEA-4262-87DF-AE43B3A5E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A119D-92EC-4A9A-BC3B-FC170F57D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DE1A5-DEE4-4551-97DB-57DD59B48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264D9-D4D5-45BC-AA66-E6568134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6FED-4F62-4A6A-8D5C-6045A7EED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6A9DC-CAE8-46DD-B5A5-47956629F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EE22-DE64-4755-9657-4548834FD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B462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B462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4628"/>
                </a:solidFill>
              </a:defRPr>
            </a:lvl1pPr>
          </a:lstStyle>
          <a:p>
            <a:fld id="{FF0CB51A-6580-4AF8-8024-9DE1EB519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B4628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B46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B462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B462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B462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704E2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704E2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04E24"/>
                </a:solidFill>
              </a:defRPr>
            </a:lvl1pPr>
          </a:lstStyle>
          <a:p>
            <a:fld id="{3655C4BB-17A4-4721-8DDD-08E3BAD06D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704E24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04E2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04E2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04E2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04E2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66462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66462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4620"/>
                </a:solidFill>
              </a:defRPr>
            </a:lvl1pPr>
          </a:lstStyle>
          <a:p>
            <a:fld id="{A13A0608-13F4-44C8-BD99-76B1DD7FB2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090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66462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46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462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462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462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22347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2347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3471"/>
                </a:solidFill>
              </a:defRPr>
            </a:lvl1pPr>
          </a:lstStyle>
          <a:p>
            <a:fld id="{07289536-CAD4-4E9E-BE70-6AD6B9611C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43" name="FormatShape" descr="SKIING" hidden="1"/>
          <p:cNvSpPr>
            <a:spLocks noChangeArrowheads="1"/>
          </p:cNvSpPr>
          <p:nvPr/>
        </p:nvSpPr>
        <p:spPr bwMode="auto">
          <a:xfrm>
            <a:off x="-10287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2347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34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34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34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34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13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13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13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13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13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6783F0-AE76-439A-8411-5096BDD4A9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8" grpId="0"/>
      <p:bldP spid="1013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ADB9C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ADB9C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DB9C0"/>
                </a:solidFill>
              </a:defRPr>
            </a:lvl1pPr>
          </a:lstStyle>
          <a:p>
            <a:fld id="{E969D5A0-2912-4691-B3D2-A2D5714A04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5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DB9C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DB9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DB9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DB9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269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69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270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7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7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7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7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7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6D4504B-52A4-441C-9951-902E246598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986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fld id="{0DBA1FAC-68FC-413E-B222-88CEC24C5E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27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ADB9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4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ADB9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ADB9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ADB9C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ADB9C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ADB9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7772400" cy="2590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5200" smtClean="0">
                <a:solidFill>
                  <a:srgbClr val="E2C458"/>
                </a:solidFill>
              </a:rPr>
              <a:t>Zechariah’s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> </a:t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5200" smtClean="0">
                <a:solidFill>
                  <a:srgbClr val="E2C458"/>
                </a:solidFill>
              </a:rPr>
              <a:t>Night Visions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/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3200" smtClean="0">
                <a:solidFill>
                  <a:srgbClr val="E2C458"/>
                </a:solidFill>
              </a:rPr>
              <a:t>(Zech. 1-6)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6025" y="5334000"/>
            <a:ext cx="4184650" cy="161210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Class 4:  </a:t>
            </a:r>
            <a:r>
              <a:rPr lang="en-US" sz="2600" b="1" dirty="0" smtClean="0">
                <a:solidFill>
                  <a:srgbClr val="FFFF00"/>
                </a:solidFill>
              </a:rPr>
              <a:t>God’s House brings Responsibility      to Live for Him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7239000" y="2438400"/>
          <a:ext cx="15017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38400"/>
                        <a:ext cx="150177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Photo Editor Photo" r:id="rId5" imgW="4676190" imgH="6439799" progId="MSPhotoEd.3">
                  <p:embed/>
                </p:oleObj>
              </mc:Choice>
              <mc:Fallback>
                <p:oleObj name="Photo Editor Photo" r:id="rId5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"/>
                        <a:ext cx="1328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Photo Editor Photo" r:id="rId7" imgW="1552792" imgH="2133898" progId="MSPhotoEd.3">
                  <p:embed/>
                </p:oleObj>
              </mc:Choice>
              <mc:Fallback>
                <p:oleObj name="Photo Editor Photo" r:id="rId7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13319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Photo Editor Photo" r:id="rId9" imgW="1514686" imgH="2114845" progId="MSPhotoEd.3">
                  <p:embed/>
                </p:oleObj>
              </mc:Choice>
              <mc:Fallback>
                <p:oleObj name="Photo Editor Photo" r:id="rId9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13493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781800" y="304800"/>
          <a:ext cx="1304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Photo Editor Photo" r:id="rId11" imgW="4563112" imgH="6392167" progId="MSPhotoEd.3">
                  <p:embed/>
                </p:oleObj>
              </mc:Choice>
              <mc:Fallback>
                <p:oleObj name="Photo Editor Photo" r:id="rId11" imgW="4563112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304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914400" y="4495800"/>
          <a:ext cx="1460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QuickTime Picture" r:id="rId13" imgW="5006623" imgH="6963747" progId="ViewerFrameClass">
                  <p:embed/>
                </p:oleObj>
              </mc:Choice>
              <mc:Fallback>
                <p:oleObj name="QuickTime Picture" r:id="rId13" imgW="5006623" imgH="6963747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460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1"/>
          <p:cNvGraphicFramePr>
            <a:graphicFrameLocks noChangeAspect="1"/>
          </p:cNvGraphicFramePr>
          <p:nvPr/>
        </p:nvGraphicFramePr>
        <p:xfrm>
          <a:off x="6781800" y="4495800"/>
          <a:ext cx="15446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Photo Editor Photo" r:id="rId15" imgW="5038095" imgH="6295238" progId="MSPhotoEd.3">
                  <p:embed/>
                </p:oleObj>
              </mc:Choice>
              <mc:Fallback>
                <p:oleObj name="Photo Editor Photo" r:id="rId15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15446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2"/>
          <p:cNvGraphicFramePr>
            <a:graphicFrameLocks noChangeAspect="1"/>
          </p:cNvGraphicFramePr>
          <p:nvPr/>
        </p:nvGraphicFramePr>
        <p:xfrm>
          <a:off x="381000" y="2438400"/>
          <a:ext cx="14970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Bitmap Image" r:id="rId17" imgW="5668166" imgH="7209524" progId="Paint.Picture">
                  <p:embed/>
                </p:oleObj>
              </mc:Choice>
              <mc:Fallback>
                <p:oleObj name="Bitmap Image" r:id="rId17" imgW="5668166" imgH="7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4970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0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The 6</a:t>
            </a:r>
            <a:r>
              <a:rPr lang="en-US" sz="4800" b="1" baseline="30000" smtClean="0"/>
              <a:t>th</a:t>
            </a:r>
            <a:r>
              <a:rPr lang="en-US" sz="4800" b="1" smtClean="0"/>
              <a:t> Vision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19200"/>
          <a:ext cx="399256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hoto Editor Photo" r:id="rId3" imgW="4982270" imgH="6752381" progId="MSPhotoEd.3">
                  <p:embed/>
                </p:oleObj>
              </mc:Choice>
              <mc:Fallback>
                <p:oleObj name="Photo Editor Photo" r:id="rId3" imgW="4982270" imgH="6752381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3992563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19600" y="1219200"/>
            <a:ext cx="4343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</a:rPr>
              <a:t>What Zechariah Saw: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A flying scroll (20 X 10 cu)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It cursed thieves and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perjurers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An </a:t>
            </a:r>
            <a:r>
              <a:rPr lang="en-US" dirty="0" err="1">
                <a:latin typeface="Tahoma" panose="020B0604030504040204" pitchFamily="34" charset="0"/>
              </a:rPr>
              <a:t>ephah</a:t>
            </a:r>
            <a:r>
              <a:rPr lang="en-US" dirty="0">
                <a:latin typeface="Tahoma" panose="020B0604030504040204" pitchFamily="34" charset="0"/>
              </a:rPr>
              <a:t> basket with a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woman inside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A lead disc on the basket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2 women with wings flew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the basket to the land of 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Shinar, where there is a 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house for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52578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The Flying Scroll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Same measurements as the                       Holy Place of the tabernacle </a:t>
            </a:r>
          </a:p>
          <a:p>
            <a:pPr eaLnBrk="1" hangingPunct="1"/>
            <a:r>
              <a:rPr lang="en-US" dirty="0" smtClean="0"/>
              <a:t>Written on both sides like the 10 commandments (Ex 32:15)</a:t>
            </a:r>
          </a:p>
          <a:p>
            <a:pPr eaLnBrk="1" hangingPunct="1"/>
            <a:r>
              <a:rPr lang="en-US" dirty="0" smtClean="0"/>
              <a:t>Flying – widespread                              implementation of this                                curse throughout the land</a:t>
            </a:r>
          </a:p>
          <a:p>
            <a:pPr eaLnBrk="1" hangingPunct="1"/>
            <a:r>
              <a:rPr lang="en-US" dirty="0" smtClean="0"/>
              <a:t>Sent out by God (v.4)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 descr="http://www.biblebaptistelmont.org/BBC/books/sc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8125"/>
            <a:ext cx="2717908" cy="16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81400"/>
            <a:ext cx="2992254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4343400" cy="1447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Purpose of the Curse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2672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3600" dirty="0" smtClean="0"/>
              <a:t>Expel the thieves and                   perjurers</a:t>
            </a:r>
          </a:p>
          <a:p>
            <a:pPr eaLnBrk="1" hangingPunct="1">
              <a:spcAft>
                <a:spcPct val="25000"/>
              </a:spcAft>
            </a:pPr>
            <a:r>
              <a:rPr lang="en-US" sz="3600" dirty="0" smtClean="0"/>
              <a:t>Consume their homes (suffer same fate as houses infected with leprosy – Lev 14:45; Matt 10:6)</a:t>
            </a:r>
          </a:p>
          <a:p>
            <a:pPr eaLnBrk="1" hangingPunct="1">
              <a:spcAft>
                <a:spcPct val="25000"/>
              </a:spcAft>
            </a:pPr>
            <a:r>
              <a:rPr lang="en-US" sz="3600" dirty="0" smtClean="0"/>
              <a:t>Purge the land so God’s house will not be surrounded by wickedness</a:t>
            </a:r>
          </a:p>
        </p:txBody>
      </p:sp>
      <p:pic>
        <p:nvPicPr>
          <p:cNvPr id="8194" name="Picture 2" descr="https://sphotos-a.xx.fbcdn.net/hphotos-frc3/s403x403/969229_497352400340747_6017538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076575" cy="21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68338"/>
          </a:xfrm>
        </p:spPr>
        <p:txBody>
          <a:bodyPr/>
          <a:lstStyle/>
          <a:p>
            <a:pPr eaLnBrk="1" hangingPunct="1"/>
            <a:r>
              <a:rPr lang="en-US" sz="3200" b="1" i="1" dirty="0" smtClean="0"/>
              <a:t>“cut off”</a:t>
            </a:r>
            <a:r>
              <a:rPr lang="en-US" sz="3200" dirty="0" smtClean="0"/>
              <a:t> </a:t>
            </a:r>
            <a:r>
              <a:rPr lang="en-US" sz="2800" dirty="0" smtClean="0"/>
              <a:t>(KJV)</a:t>
            </a:r>
            <a:r>
              <a:rPr lang="en-US" sz="3200" dirty="0" smtClean="0"/>
              <a:t> or </a:t>
            </a:r>
            <a:r>
              <a:rPr lang="en-US" sz="3200" b="1" i="1" dirty="0" smtClean="0"/>
              <a:t>“expelled”</a:t>
            </a:r>
            <a:r>
              <a:rPr lang="en-US" sz="3200" dirty="0" smtClean="0"/>
              <a:t> </a:t>
            </a:r>
            <a:r>
              <a:rPr lang="en-US" sz="2800" dirty="0" smtClean="0"/>
              <a:t>(NKJV)</a:t>
            </a:r>
            <a:r>
              <a:rPr lang="en-US" sz="3600" dirty="0" smtClean="0"/>
              <a:t> (5:3)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71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/>
              <a:t>Strongs</a:t>
            </a:r>
            <a:r>
              <a:rPr lang="en-US" sz="2000" b="1" dirty="0" smtClean="0"/>
              <a:t> #5352</a:t>
            </a:r>
            <a:r>
              <a:rPr lang="en-US" sz="2000" dirty="0" smtClean="0"/>
              <a:t> </a:t>
            </a:r>
            <a:r>
              <a:rPr lang="en-US" sz="2000" dirty="0" err="1" smtClean="0"/>
              <a:t>naqah</a:t>
            </a:r>
            <a:r>
              <a:rPr lang="en-US" sz="2000" dirty="0" smtClean="0"/>
              <a:t> (</a:t>
            </a:r>
            <a:r>
              <a:rPr lang="en-US" sz="2000" dirty="0" err="1" smtClean="0"/>
              <a:t>naw-kaw</a:t>
            </a:r>
            <a:r>
              <a:rPr lang="en-US" sz="2000" dirty="0" smtClean="0"/>
              <a:t>’);  a primitive root; </a:t>
            </a:r>
            <a:r>
              <a:rPr lang="en-US" sz="2000" b="1" i="1" dirty="0" smtClean="0">
                <a:solidFill>
                  <a:srgbClr val="800080"/>
                </a:solidFill>
              </a:rPr>
              <a:t>to be (or make) clean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Theological Wordbook of the O.T.</a:t>
            </a:r>
            <a:endParaRPr lang="en-US" sz="2800" b="1" i="1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By Harris, Archer &amp; </a:t>
            </a:r>
            <a:r>
              <a:rPr lang="en-US" sz="1800" i="1" dirty="0" err="1" smtClean="0"/>
              <a:t>Waltke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sz="1600" dirty="0" smtClean="0"/>
              <a:t>      </a:t>
            </a:r>
            <a:r>
              <a:rPr lang="en-US" sz="2000" dirty="0" smtClean="0"/>
              <a:t>In the case of the </a:t>
            </a:r>
            <a:r>
              <a:rPr lang="en-US" sz="2000" dirty="0" err="1" smtClean="0"/>
              <a:t>Piel</a:t>
            </a:r>
            <a:r>
              <a:rPr lang="en-US" sz="2000" dirty="0" smtClean="0"/>
              <a:t> </a:t>
            </a:r>
            <a:r>
              <a:rPr lang="en-US" sz="2000" dirty="0" err="1" smtClean="0"/>
              <a:t>nqh</a:t>
            </a:r>
            <a:r>
              <a:rPr lang="en-US" sz="2000" dirty="0" smtClean="0"/>
              <a:t> it is always (with the exception of 1 </a:t>
            </a:r>
            <a:r>
              <a:rPr lang="en-US" sz="2000" dirty="0" err="1" smtClean="0"/>
              <a:t>Kgs</a:t>
            </a:r>
            <a:r>
              <a:rPr lang="en-US" sz="2000" dirty="0" smtClean="0"/>
              <a:t> 2:9) the LORD who is the subject. Thus he is the one addressed in petitions for acquittal (e.g. “acquit me of hidden faults”  Ps 19:12 [H 13]), or the One who does not leave the sinner unpunished (Ex 20:7; 37:7; </a:t>
            </a:r>
            <a:r>
              <a:rPr lang="en-US" sz="2000" dirty="0" err="1" smtClean="0"/>
              <a:t>Jer</a:t>
            </a:r>
            <a:r>
              <a:rPr lang="en-US" sz="2000" dirty="0" smtClean="0"/>
              <a:t> 30:11; 46:28; Job 9:28).</a:t>
            </a:r>
          </a:p>
          <a:p>
            <a:pPr eaLnBrk="1" hangingPunct="1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sz="2000" dirty="0" smtClean="0"/>
              <a:t>     Likewise, in the case of the adjective when it means “innocent” it is God who assumes responsibility for the guiltless.  Thus he holds himself responsible for innocent blood (</a:t>
            </a:r>
            <a:r>
              <a:rPr lang="en-US" sz="2000" dirty="0" err="1" smtClean="0"/>
              <a:t>Deut</a:t>
            </a:r>
            <a:r>
              <a:rPr lang="en-US" sz="2000" dirty="0" smtClean="0"/>
              <a:t> 19:10, 13; 2 </a:t>
            </a:r>
            <a:r>
              <a:rPr lang="en-US" sz="2000" dirty="0" err="1" smtClean="0"/>
              <a:t>Kgs</a:t>
            </a:r>
            <a:r>
              <a:rPr lang="en-US" sz="2000" dirty="0" smtClean="0"/>
              <a:t> 24:4; </a:t>
            </a:r>
            <a:r>
              <a:rPr lang="en-US" sz="2000" dirty="0" err="1" smtClean="0"/>
              <a:t>Jer</a:t>
            </a:r>
            <a:r>
              <a:rPr lang="en-US" sz="2000" dirty="0" smtClean="0"/>
              <a:t> 2:34f; 19:3f; 22:3ff; </a:t>
            </a:r>
            <a:r>
              <a:rPr lang="en-US" sz="2000" i="1" dirty="0" smtClean="0"/>
              <a:t>passim</a:t>
            </a:r>
            <a:r>
              <a:rPr lang="en-US" sz="2000" dirty="0" smtClean="0"/>
              <a:t>).  Job, however, in a trough of pessimism, observes that God destroys the innocent with the guilty (Job 9:23).</a:t>
            </a:r>
          </a:p>
          <a:p>
            <a:pPr eaLnBrk="1" hangingPunct="1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sz="2200" dirty="0" smtClean="0"/>
              <a:t>     </a:t>
            </a:r>
            <a:r>
              <a:rPr lang="en-US" sz="2200" b="1" dirty="0" smtClean="0">
                <a:solidFill>
                  <a:srgbClr val="0000CC"/>
                </a:solidFill>
              </a:rPr>
              <a:t>Not only may the sinner himself be cleansed, freed of guilt, acquitted or held innocent, but a place may be purged of the evil found in it.  The “cutting off” of liars and perjurers from the land spoken of in the vision of the flying roll (</a:t>
            </a:r>
            <a:r>
              <a:rPr lang="en-US" sz="2200" b="1" dirty="0" err="1" smtClean="0">
                <a:solidFill>
                  <a:srgbClr val="0000CC"/>
                </a:solidFill>
              </a:rPr>
              <a:t>Zech</a:t>
            </a:r>
            <a:r>
              <a:rPr lang="en-US" sz="2200" b="1" dirty="0" smtClean="0">
                <a:solidFill>
                  <a:srgbClr val="0000CC"/>
                </a:solidFill>
              </a:rPr>
              <a:t> 5:3) would amount to a purging of the land from evil.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224971"/>
            <a:ext cx="7786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God will clean the land – not the sinners!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Comic Sans MS" panose="030F0702030302020204" pitchFamily="66" charset="0"/>
              </a:rPr>
              <a:t>God’s House being built brings responsibility to live for God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God wants to live and dwell among                               His people (Ex 25:8; 1 Kg 6:13)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God cannot dwell among                               unrighteousness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990000"/>
                </a:solidFill>
              </a:rPr>
              <a:t>Num</a:t>
            </a:r>
            <a:r>
              <a:rPr lang="en-US" b="1" dirty="0" smtClean="0">
                <a:solidFill>
                  <a:srgbClr val="990000"/>
                </a:solidFill>
              </a:rPr>
              <a:t> 35:34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34	'Therefore </a:t>
            </a:r>
            <a:r>
              <a:rPr lang="en-US" sz="2800" b="1" dirty="0" smtClean="0"/>
              <a:t>do not defile the land</a:t>
            </a:r>
            <a:r>
              <a:rPr lang="en-US" sz="2800" dirty="0" smtClean="0"/>
              <a:t> which you inhabit, in the midst of which I dwell; for   I the LORD dwell among the children of Israel.'"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362200"/>
            <a:ext cx="2724150" cy="2048836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1050" y="5867400"/>
            <a:ext cx="7677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“You shall be Holy, for I am Holy”</a:t>
            </a:r>
            <a:endParaRPr 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663300"/>
                </a:solidFill>
                <a:cs typeface="Arial" panose="020B0604020202020204" pitchFamily="34" charset="0"/>
              </a:rPr>
              <a:t>2 Cor 6:16-18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810125"/>
          </a:xfrm>
        </p:spPr>
        <p:txBody>
          <a:bodyPr>
            <a:normAutofit fontScale="85000" lnSpcReduction="20000"/>
          </a:bodyPr>
          <a:lstStyle/>
          <a:p>
            <a:pPr indent="3175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16  </a:t>
            </a:r>
            <a:r>
              <a:rPr lang="en-US" sz="3600" dirty="0" smtClean="0">
                <a:cs typeface="Arial" panose="020B0604020202020204" pitchFamily="34" charset="0"/>
              </a:rPr>
              <a:t> What agreement has the temple of God </a:t>
            </a:r>
            <a:r>
              <a:rPr lang="en-US" sz="3600" dirty="0">
                <a:cs typeface="Arial" panose="020B0604020202020204" pitchFamily="34" charset="0"/>
              </a:rPr>
              <a:t>with idols? For you are the temple of the living God.  As God has said: "I will dwell in them and walk among them.  I will be their God, and they shall be My people."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   17	Therefore </a:t>
            </a:r>
            <a:r>
              <a:rPr 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"Come out from among them and be separate, says the Lord. Do not touch what is unclean, and I will receive you."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   18	"I will be a Father to you, and you shall be My sons and daughters, says the Lord Almighty."</a:t>
            </a:r>
          </a:p>
          <a:p>
            <a:pPr marL="0" indent="231775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Membership in God’s family brings responsibilities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990600" y="633412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God expects us to live as His children</a:t>
            </a:r>
          </a:p>
        </p:txBody>
      </p:sp>
    </p:spTree>
    <p:extLst>
      <p:ext uri="{BB962C8B-B14F-4D97-AF65-F5344CB8AC3E}">
        <p14:creationId xmlns:p14="http://schemas.microsoft.com/office/powerpoint/2010/main" val="3902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0104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The woman in the </a:t>
            </a:r>
            <a:r>
              <a:rPr lang="en-US" b="1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ephah</a:t>
            </a:r>
            <a:endParaRPr lang="en-US" b="1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i="1" dirty="0" smtClean="0">
                <a:solidFill>
                  <a:srgbClr val="0000CC"/>
                </a:solidFill>
              </a:rPr>
              <a:t>What’s an </a:t>
            </a:r>
            <a:r>
              <a:rPr lang="en-US" sz="4000" i="1" dirty="0" err="1" smtClean="0">
                <a:solidFill>
                  <a:srgbClr val="0000CC"/>
                </a:solidFill>
              </a:rPr>
              <a:t>ephah</a:t>
            </a:r>
            <a:r>
              <a:rPr lang="en-US" sz="4000" i="1" dirty="0" smtClean="0">
                <a:solidFill>
                  <a:srgbClr val="0000CC"/>
                </a:solidFill>
              </a:rPr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4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/>
              <a:t>International Standard Bible Encyclopedia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A dry measure of about one bushel capacity. It corresponds to the bath in liquid measure and </a:t>
            </a:r>
            <a:r>
              <a:rPr lang="en-US" sz="2800" b="1" i="1" dirty="0" smtClean="0"/>
              <a:t>was the standard for measuring grain and similar articles</a:t>
            </a:r>
            <a:r>
              <a:rPr lang="en-US" sz="2800" dirty="0" smtClean="0"/>
              <a:t> since it is classed with. balances and weights (Lev 19:36; Amos 8:5) in the injunctions regarding just dealing in trade.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In (</a:t>
            </a:r>
            <a:r>
              <a:rPr lang="en-US" sz="2800" dirty="0" err="1" smtClean="0"/>
              <a:t>Zech</a:t>
            </a:r>
            <a:r>
              <a:rPr lang="en-US" sz="2800" dirty="0" smtClean="0"/>
              <a:t> 5:6-10) it is used for the utensil itself.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9218" name="Picture 2" descr="http://doctorwoodhead.com/wp-content/uploads/2013/07/9-THE-WOMAN-IN-THE-BAS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34467" b="5066"/>
          <a:stretch/>
        </p:blipFill>
        <p:spPr bwMode="auto">
          <a:xfrm>
            <a:off x="7315200" y="304800"/>
            <a:ext cx="144780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5532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Woman in the </a:t>
            </a:r>
            <a:r>
              <a:rPr lang="en-US" b="1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Ephah</a:t>
            </a:r>
            <a:endParaRPr lang="en-US" b="1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371600"/>
            <a:ext cx="8229601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Who’s the Woman?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She represents a religious group                      (Rev 12, 17) which in this case                 is based on  economics. Note </a:t>
            </a:r>
            <a:r>
              <a:rPr lang="en-US" i="1" dirty="0" smtClean="0">
                <a:solidFill>
                  <a:srgbClr val="C00000"/>
                </a:solidFill>
              </a:rPr>
              <a:t>“their resemblance”</a:t>
            </a:r>
            <a:r>
              <a:rPr lang="en-US" dirty="0" smtClean="0"/>
              <a:t> (v.6) is the thief and perjurer (v.3).</a:t>
            </a:r>
          </a:p>
          <a:p>
            <a:pPr eaLnBrk="1" hangingPunct="1"/>
            <a:r>
              <a:rPr lang="en-US" dirty="0" smtClean="0"/>
              <a:t>Refers to apostate people who either fled back to Babylon or stayed in Babylon for greater economic prosperity.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242" name="Picture 2" descr="http://www.blessedquietness.com/great_harl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4194" r="25773" b="24034"/>
          <a:stretch/>
        </p:blipFill>
        <p:spPr bwMode="auto">
          <a:xfrm>
            <a:off x="6934200" y="381000"/>
            <a:ext cx="1828801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5552"/>
            <a:ext cx="5029200" cy="1219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This is Wickedness (Lawlessness)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Woman tries to escape                                     and spread her influence                                                throughout the land of Israel</a:t>
            </a:r>
          </a:p>
          <a:p>
            <a:pPr eaLnBrk="1" hangingPunct="1"/>
            <a:r>
              <a:rPr lang="en-US" sz="2800" dirty="0" smtClean="0"/>
              <a:t>The angel thrusts her back and puts a lead cover over the basket</a:t>
            </a:r>
          </a:p>
          <a:p>
            <a:pPr eaLnBrk="1" hangingPunct="1"/>
            <a:r>
              <a:rPr lang="en-US" sz="2800" dirty="0" smtClean="0">
                <a:solidFill>
                  <a:srgbClr val="990000"/>
                </a:solidFill>
              </a:rPr>
              <a:t>2 women: </a:t>
            </a:r>
            <a:r>
              <a:rPr lang="en-US" sz="2800" dirty="0" smtClean="0"/>
              <a:t>apostate Judah &amp; Israel (</a:t>
            </a:r>
            <a:r>
              <a:rPr lang="en-US" sz="2800" dirty="0" err="1" smtClean="0"/>
              <a:t>Jer</a:t>
            </a:r>
            <a:r>
              <a:rPr lang="en-US" sz="2800" dirty="0" smtClean="0"/>
              <a:t> 3:6-10; </a:t>
            </a:r>
            <a:r>
              <a:rPr lang="en-US" sz="2800" dirty="0" err="1" smtClean="0"/>
              <a:t>Ezek</a:t>
            </a:r>
            <a:r>
              <a:rPr lang="en-US" sz="2800" dirty="0" smtClean="0"/>
              <a:t> 23:4-5) fly the basket to Shinar (Babylonia in its fullest extent). See Gen 11:2</a:t>
            </a:r>
          </a:p>
          <a:p>
            <a:pPr eaLnBrk="1" hangingPunct="1"/>
            <a:r>
              <a:rPr lang="en-US" sz="2800" dirty="0" smtClean="0">
                <a:solidFill>
                  <a:srgbClr val="990000"/>
                </a:solidFill>
              </a:rPr>
              <a:t>Lawlessness:  </a:t>
            </a:r>
            <a:r>
              <a:rPr lang="en-US" sz="2800" dirty="0" smtClean="0"/>
              <a:t>same word in Septuagint is used in 2 </a:t>
            </a:r>
            <a:r>
              <a:rPr lang="en-US" sz="2800" dirty="0" err="1" smtClean="0"/>
              <a:t>Thess</a:t>
            </a:r>
            <a:r>
              <a:rPr lang="en-US" sz="2800" dirty="0" smtClean="0"/>
              <a:t> 2:7 for “mystery of lawlessness”</a:t>
            </a:r>
          </a:p>
        </p:txBody>
      </p:sp>
      <p:pic>
        <p:nvPicPr>
          <p:cNvPr id="11266" name="Picture 2" descr="http://nabiy4america.files.wordpress.com/2011/02/image028epha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7055"/>
            <a:ext cx="3276600" cy="23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The Long-term Fulfillment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038600"/>
          </a:xfrm>
        </p:spPr>
        <p:txBody>
          <a:bodyPr/>
          <a:lstStyle/>
          <a:p>
            <a:r>
              <a:rPr lang="en-US" dirty="0" smtClean="0"/>
              <a:t>Christ will purge the land and world when he establishes himself as King/Priest in Ezekiel’s temple.</a:t>
            </a:r>
          </a:p>
          <a:p>
            <a:r>
              <a:rPr lang="en-US" dirty="0" smtClean="0"/>
              <a:t>Many Gentiles have now joined the apostate church “mystery Babylon”</a:t>
            </a:r>
          </a:p>
          <a:p>
            <a:r>
              <a:rPr lang="en-US" dirty="0" smtClean="0"/>
              <a:t>Those that have joined the apostate Babylonian church will be finally destroyed when Christ’s kingdom is set up</a:t>
            </a:r>
            <a:endParaRPr lang="en-US" dirty="0"/>
          </a:p>
        </p:txBody>
      </p:sp>
      <p:pic>
        <p:nvPicPr>
          <p:cNvPr id="12290" name="Picture 2" descr="http://www.versexverse.com/wp-content/uploads/2009/05/featured_revelation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438150"/>
            <a:ext cx="349758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10169"/>
              </p:ext>
            </p:extLst>
          </p:nvPr>
        </p:nvGraphicFramePr>
        <p:xfrm>
          <a:off x="4267200" y="-1"/>
          <a:ext cx="4865914" cy="680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hoto Editor Photo" r:id="rId3" imgW="1514686" imgH="2114845" progId="MSPhotoEd.3">
                  <p:embed/>
                </p:oleObj>
              </mc:Choice>
              <mc:Fallback>
                <p:oleObj name="Photo Editor Photo" r:id="rId3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-1"/>
                        <a:ext cx="4865914" cy="6800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9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057" y="685800"/>
            <a:ext cx="7010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Zechariah 6:1-8</a:t>
            </a:r>
            <a:endParaRPr lang="en-US" sz="4800" b="1" dirty="0" smtClean="0">
              <a:solidFill>
                <a:srgbClr val="66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953000"/>
          </a:xfrm>
        </p:spPr>
        <p:txBody>
          <a:bodyPr>
            <a:normAutofit fontScale="62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I turned and raised my eyes and looked, and behold, </a:t>
            </a:r>
            <a:r>
              <a:rPr lang="en-US" b="1" dirty="0">
                <a:solidFill>
                  <a:srgbClr val="0000CC"/>
                </a:solidFill>
              </a:rPr>
              <a:t>four chariots were coming from between two mountains, </a:t>
            </a:r>
            <a:r>
              <a:rPr lang="en-US" dirty="0">
                <a:solidFill>
                  <a:srgbClr val="000000"/>
                </a:solidFill>
              </a:rPr>
              <a:t>and the mountains were mountains of bronze. 2 With the first chariot were red horses, with the second chariot black horses, 3 with the third chariot white horses, and with the fourth chariot dappled horses — strong steeds.  4 Then I answered and said to the angel who talked with me, "What are these, my lord?" </a:t>
            </a:r>
          </a:p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</a:rPr>
              <a:t>5 </a:t>
            </a:r>
            <a:r>
              <a:rPr lang="en-US" dirty="0">
                <a:solidFill>
                  <a:srgbClr val="000000"/>
                </a:solidFill>
              </a:rPr>
              <a:t>And the angel answered and said to me, "</a:t>
            </a:r>
            <a:r>
              <a:rPr lang="en-US" b="1" dirty="0">
                <a:solidFill>
                  <a:srgbClr val="0000CC"/>
                </a:solidFill>
              </a:rPr>
              <a:t>These are four spirits of heaven,</a:t>
            </a:r>
            <a:r>
              <a:rPr lang="en-US" dirty="0">
                <a:solidFill>
                  <a:srgbClr val="000000"/>
                </a:solidFill>
              </a:rPr>
              <a:t> who go out from their station before the Lord of all the earth. 6 The one with the black horses is going to the north country, the white are going after them, and the dappled are going toward the south country." 7 </a:t>
            </a:r>
            <a:r>
              <a:rPr lang="en-US" b="1" dirty="0">
                <a:solidFill>
                  <a:srgbClr val="00B050"/>
                </a:solidFill>
              </a:rPr>
              <a:t>Then the strong steeds went out, eager to go, that they might walk to and fro throughout the earth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And He said, "Go, walk to and fro throughout the earth." So they walked to and fro throughout the earth. 8 And He called to me, and spoke to me, saying, "See, those who go toward the north country have </a:t>
            </a:r>
            <a:r>
              <a:rPr lang="en-US" b="1" dirty="0">
                <a:solidFill>
                  <a:srgbClr val="0000CC"/>
                </a:solidFill>
              </a:rPr>
              <a:t>given rest to My Spirit in the north country."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45848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US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8966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588" y="715963"/>
            <a:ext cx="5561012" cy="5303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What Zechariah saw:</a:t>
            </a:r>
          </a:p>
          <a:p>
            <a:pPr eaLnBrk="1" hangingPunct="1">
              <a:buFontTx/>
              <a:buNone/>
            </a:pPr>
            <a:endParaRPr lang="en-US" sz="1200" b="1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4 chariots coming between 2 mountains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Red, black, white and speckled horses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They are the 4 spirits of heaven (angels on patrol)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Black &amp; white go north, speckled go south, red stick around (like man on red horse under myrtle tree in 1:8)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Chariots bring rest to the north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30723" name="Object 11"/>
          <p:cNvGraphicFramePr>
            <a:graphicFrameLocks noChangeAspect="1"/>
          </p:cNvGraphicFramePr>
          <p:nvPr/>
        </p:nvGraphicFramePr>
        <p:xfrm>
          <a:off x="228600" y="1416050"/>
          <a:ext cx="3125788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Photo Editor Photo" r:id="rId3" imgW="5038095" imgH="6295238" progId="MSPhotoEd.3">
                  <p:embed/>
                </p:oleObj>
              </mc:Choice>
              <mc:Fallback>
                <p:oleObj name="Photo Editor Photo" r:id="rId3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6050"/>
                        <a:ext cx="3125788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7</a:t>
            </a:r>
            <a:r>
              <a:rPr lang="en-US" sz="4400" b="1" baseline="30000" dirty="0" smtClean="0">
                <a:solidFill>
                  <a:srgbClr val="92D050"/>
                </a:solidFill>
                <a:latin typeface="Comic Sans MS" pitchFamily="66" charset="0"/>
              </a:rPr>
              <a:t>th</a:t>
            </a:r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7210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U6iH_SLu5s8/TngHiSlplaI/AAAAAAAAAtQ/ApQcQlk9Hxo/s1600/DSC_115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>
            <a:fillRect/>
          </a:stretch>
        </p:blipFill>
        <p:spPr bwMode="auto">
          <a:xfrm>
            <a:off x="-304800" y="-1270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-152400" y="457200"/>
            <a:ext cx="495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2 Mountains: </a:t>
            </a:r>
            <a:r>
              <a:rPr lang="en-US" sz="3600" b="1" dirty="0">
                <a:solidFill>
                  <a:srgbClr val="0000CC"/>
                </a:solidFill>
                <a:latin typeface="Comic Sans MS" panose="030F0702030302020204" pitchFamily="66" charset="0"/>
              </a:rPr>
              <a:t>seemingly impassible barriers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2400" y="3929063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Persian army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Samaritans</a:t>
            </a:r>
          </a:p>
        </p:txBody>
      </p:sp>
    </p:spTree>
    <p:extLst>
      <p:ext uri="{BB962C8B-B14F-4D97-AF65-F5344CB8AC3E}">
        <p14:creationId xmlns:p14="http://schemas.microsoft.com/office/powerpoint/2010/main" val="11465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959"/>
            <a:ext cx="48768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 Chariots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dirty="0" smtClean="0"/>
              <a:t>Symbols of power in war. In                         this case God’s angels                              enforcing His will on earth                       (</a:t>
            </a:r>
            <a:r>
              <a:rPr lang="en-US" dirty="0" err="1" smtClean="0"/>
              <a:t>Psa</a:t>
            </a:r>
            <a:r>
              <a:rPr lang="en-US" dirty="0" smtClean="0"/>
              <a:t> 68:17).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3C37"/>
                </a:solidFill>
              </a:rPr>
              <a:t>Red</a:t>
            </a:r>
            <a:r>
              <a:rPr lang="en-US" dirty="0" smtClean="0">
                <a:solidFill>
                  <a:srgbClr val="FF3C37"/>
                </a:solidFill>
              </a:rPr>
              <a:t> = violence &amp; bloodshed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30409"/>
                </a:solidFill>
              </a:rPr>
              <a:t>Black = mourning &amp; woe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White = victory &amp; peace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Speckled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= mix of mourning &amp; victory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 smtClean="0"/>
              <a:t>Darius’ wars against Babylon, Scythians, Macedonia and India</a:t>
            </a:r>
          </a:p>
        </p:txBody>
      </p:sp>
      <p:pic>
        <p:nvPicPr>
          <p:cNvPr id="14338" name="Picture 2" descr="http://i1.ytimg.com/vi/ThaB6pRwha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2606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wellingintheword.files.wordpress.com/2011/09/four-chariots-zechariah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6436125" y="86518"/>
            <a:ext cx="2403075" cy="24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4.bp.blogspot.com/-jaiU29dGZWk/UMEepQ4j4aI/AAAAAAAAAKA/xytePjla1Gw/s1600/god-is-in-control_t_n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22150"/>
          <a:stretch>
            <a:fillRect/>
          </a:stretch>
        </p:blipFill>
        <p:spPr>
          <a:xfrm>
            <a:off x="0" y="1352550"/>
            <a:ext cx="9067800" cy="5505450"/>
          </a:xfrm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-228600" y="1524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Chariots were a comforting reminder that….</a:t>
            </a:r>
          </a:p>
        </p:txBody>
      </p:sp>
    </p:spTree>
    <p:extLst>
      <p:ext uri="{BB962C8B-B14F-4D97-AF65-F5344CB8AC3E}">
        <p14:creationId xmlns:p14="http://schemas.microsoft.com/office/powerpoint/2010/main" val="1780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60" y="504825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The Long-term Fulfillment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3810000"/>
          </a:xfrm>
        </p:spPr>
        <p:txBody>
          <a:bodyPr/>
          <a:lstStyle/>
          <a:p>
            <a:r>
              <a:rPr lang="en-US" dirty="0" smtClean="0"/>
              <a:t>The Angels are                                          excited and can’t                                            wait for the time                                  when they can patrol the earth and bring the peace of God’s kingdom</a:t>
            </a:r>
          </a:p>
          <a:p>
            <a:r>
              <a:rPr lang="en-US" dirty="0" smtClean="0"/>
              <a:t>The mountains of religious and political opposition will be demolished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76200"/>
            <a:ext cx="36576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592f46.medialib.glogster.com/media/74105bcab26fa35ae55ca9d6c9e40d1e422284d5d841474b2d989adda8b081dc/peace-on-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2493"/>
            <a:ext cx="3505200" cy="27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216" y="8572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French Script MT" pitchFamily="66" charset="0"/>
              </a:rPr>
              <a:t>Your Kingdom Come…</a:t>
            </a:r>
            <a:endParaRPr lang="en-US" sz="3600" b="1" dirty="0">
              <a:solidFill>
                <a:srgbClr val="FFC000"/>
              </a:solidFill>
              <a:latin typeface="French Script MT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28700" y="5867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234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2347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2347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2347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4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Even so Come Lord Jesus!</a:t>
            </a:r>
            <a:endParaRPr lang="en-US" sz="3600" b="1" kern="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1793"/>
            <a:ext cx="3962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CE298"/>
                </a:solidFill>
              </a:rPr>
              <a:t>End of the Night Visions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419600"/>
          </a:xfrm>
        </p:spPr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6:9</a:t>
            </a:r>
            <a:r>
              <a:rPr lang="en-US" sz="2800" dirty="0" smtClean="0">
                <a:solidFill>
                  <a:srgbClr val="EDF0F1"/>
                </a:solidFill>
              </a:rPr>
              <a:t>  Is the normal opening of                                      prophecy: “Then the word of                                      the Lord came unto me, saying”</a:t>
            </a:r>
          </a:p>
          <a:p>
            <a:pPr eaLnBrk="1" hangingPunct="1">
              <a:spcAft>
                <a:spcPct val="45000"/>
              </a:spcAft>
            </a:pPr>
            <a:r>
              <a:rPr lang="en-US" sz="2800" dirty="0" smtClean="0">
                <a:solidFill>
                  <a:srgbClr val="EDF0F1"/>
                </a:solidFill>
              </a:rPr>
              <a:t>Night visions end on the encouraging note that God will continue to provide peace for the returned captives building God’s house.</a:t>
            </a:r>
          </a:p>
          <a:p>
            <a:pPr eaLnBrk="1" hangingPunct="1">
              <a:spcAft>
                <a:spcPct val="450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6:9-15</a:t>
            </a:r>
            <a:r>
              <a:rPr lang="en-US" sz="2800" dirty="0" smtClean="0">
                <a:solidFill>
                  <a:srgbClr val="EDF0F1"/>
                </a:solidFill>
              </a:rPr>
              <a:t> is connected to the night visions, but not necessarily part of them.</a:t>
            </a:r>
          </a:p>
        </p:txBody>
      </p:sp>
      <p:pic>
        <p:nvPicPr>
          <p:cNvPr id="20482" name="Picture 2" descr="https://encrypted-tbn1.gstatic.com/images?q=tbn:ANd9GcS68o8e6WXZAISIalEeYhna9pC6H8YvqohI1sdV0Z_mzbOzhv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98800" cy="24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4429"/>
            <a:ext cx="44958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Coronation of Joshua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Heldai</a:t>
            </a:r>
            <a:r>
              <a:rPr lang="en-US" dirty="0" smtClean="0"/>
              <a:t>, </a:t>
            </a:r>
            <a:r>
              <a:rPr lang="en-US" dirty="0" err="1" smtClean="0"/>
              <a:t>Tobijah</a:t>
            </a:r>
            <a:r>
              <a:rPr lang="en-US" dirty="0" smtClean="0"/>
              <a:t>, and </a:t>
            </a:r>
            <a:r>
              <a:rPr lang="en-US" dirty="0" err="1" smtClean="0"/>
              <a:t>Jedaiah</a:t>
            </a:r>
            <a:r>
              <a:rPr lang="en-US" dirty="0" smtClean="0"/>
              <a:t>             return from Babylon and bring a gift of silver &amp; gold.</a:t>
            </a:r>
          </a:p>
          <a:p>
            <a:pPr eaLnBrk="1" hangingPunct="1"/>
            <a:r>
              <a:rPr lang="en-US" dirty="0" smtClean="0"/>
              <a:t>Zechariah is told to make a crown and set it on Joshua</a:t>
            </a:r>
          </a:p>
          <a:p>
            <a:pPr eaLnBrk="1" hangingPunct="1"/>
            <a:r>
              <a:rPr lang="en-US" dirty="0" smtClean="0"/>
              <a:t>Joshua is crowned                        as “the man whose name                                is the Branch”</a:t>
            </a:r>
          </a:p>
        </p:txBody>
      </p:sp>
      <p:pic>
        <p:nvPicPr>
          <p:cNvPr id="17410" name="Picture 2" descr="http://americanvision.org/wp-content/uploads/2010/11/gold-and-silver-coins-29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3" y="4572000"/>
            <a:ext cx="346113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he-tribulation-network.com/images/coronation_josh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t="5410" r="8475" b="10656"/>
          <a:stretch/>
        </p:blipFill>
        <p:spPr bwMode="auto">
          <a:xfrm>
            <a:off x="6191250" y="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ebzoom.freewebs.com/gracekemp/moses_aar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12336" r="35743" b="11472"/>
          <a:stretch/>
        </p:blipFill>
        <p:spPr bwMode="auto">
          <a:xfrm>
            <a:off x="6375146" y="914400"/>
            <a:ext cx="207060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8768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Joshua’s Role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 shall </a:t>
            </a:r>
            <a:r>
              <a:rPr lang="en-US" sz="2800" i="1" dirty="0" smtClean="0"/>
              <a:t>“branch out”</a:t>
            </a:r>
            <a:r>
              <a:rPr lang="en-US" sz="2800" dirty="0" smtClean="0"/>
              <a:t> (same                              word in </a:t>
            </a:r>
            <a:r>
              <a:rPr lang="en-US" sz="2800" dirty="0" err="1" smtClean="0"/>
              <a:t>Jer</a:t>
            </a:r>
            <a:r>
              <a:rPr lang="en-US" sz="2800" dirty="0" smtClean="0"/>
              <a:t> 33:15 </a:t>
            </a:r>
            <a:r>
              <a:rPr lang="en-US" sz="2800" i="1" dirty="0" smtClean="0">
                <a:solidFill>
                  <a:srgbClr val="FF3C37"/>
                </a:solidFill>
              </a:rPr>
              <a:t>'I will cause                             to grow up</a:t>
            </a:r>
            <a:r>
              <a:rPr lang="en-US" sz="2800" i="1" dirty="0" smtClean="0"/>
              <a:t> to David a Branch                              of righteousness; he shall execute judgment and righteousness in the earth.</a:t>
            </a:r>
          </a:p>
          <a:p>
            <a:pPr eaLnBrk="1" hangingPunct="1"/>
            <a:r>
              <a:rPr lang="en-US" sz="2800" dirty="0" smtClean="0"/>
              <a:t>He shall build the temple of the Lord</a:t>
            </a:r>
          </a:p>
          <a:p>
            <a:pPr eaLnBrk="1" hangingPunct="1"/>
            <a:r>
              <a:rPr lang="en-US" sz="2800" dirty="0" smtClean="0"/>
              <a:t>He shall bear the glory (honor)</a:t>
            </a:r>
          </a:p>
          <a:p>
            <a:pPr eaLnBrk="1" hangingPunct="1"/>
            <a:r>
              <a:rPr lang="en-US" sz="2800" dirty="0" smtClean="0"/>
              <a:t>He shall sit and rule on his throne</a:t>
            </a:r>
          </a:p>
          <a:p>
            <a:pPr eaLnBrk="1" hangingPunct="1"/>
            <a:r>
              <a:rPr lang="en-US" sz="2800" dirty="0" smtClean="0"/>
              <a:t>He shall be a priest on his throne</a:t>
            </a:r>
          </a:p>
          <a:p>
            <a:pPr eaLnBrk="1" hangingPunct="1"/>
            <a:r>
              <a:rPr lang="en-US" sz="2800" dirty="0" smtClean="0"/>
              <a:t>Counsel of peace will be between both offices (priest and king)</a:t>
            </a:r>
          </a:p>
        </p:txBody>
      </p:sp>
      <p:pic>
        <p:nvPicPr>
          <p:cNvPr id="18434" name="Picture 2" descr="http://3.bp.blogspot.com/-RkAN0mUiqpU/TtesmZ0PLEI/AAAAAAAAAI4/bk6sQCa4aZE/s1600/IMG_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1"/>
            <a:ext cx="2984500" cy="2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564"/>
            <a:ext cx="3962400" cy="16764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Joshua is King/Priest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80391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Israel had no king at                                        this time.</a:t>
            </a:r>
          </a:p>
          <a:p>
            <a:pPr eaLnBrk="1" hangingPunct="1"/>
            <a:r>
              <a:rPr lang="en-US" dirty="0" smtClean="0"/>
              <a:t>Role of the High Priest was going to become extremely powerful and valuable.</a:t>
            </a:r>
          </a:p>
        </p:txBody>
      </p:sp>
      <p:pic>
        <p:nvPicPr>
          <p:cNvPr id="19458" name="Picture 2" descr="https://sphotos-a.xx.fbcdn.net/hphotos-frc1/p480x480/421842_10152005522229815_18117197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5255"/>
            <a:ext cx="4152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ebzoom.freewebs.com/gracekemp/moses_aa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45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168155"/>
            <a:ext cx="4210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664620"/>
                </a:solidFill>
              </a:rPr>
              <a:t>Great way to predict that the true Messiah would perfectly blend the offices of king &amp;</a:t>
            </a:r>
            <a:r>
              <a:rPr lang="en-US" sz="3200" dirty="0" smtClean="0">
                <a:solidFill>
                  <a:srgbClr val="664620"/>
                </a:solidFill>
              </a:rPr>
              <a:t> </a:t>
            </a:r>
            <a:r>
              <a:rPr lang="en-US" sz="3200" dirty="0">
                <a:solidFill>
                  <a:srgbClr val="664620"/>
                </a:solidFill>
              </a:rPr>
              <a:t>priest.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44908"/>
              </p:ext>
            </p:extLst>
          </p:nvPr>
        </p:nvGraphicFramePr>
        <p:xfrm>
          <a:off x="4419600" y="381000"/>
          <a:ext cx="4303713" cy="590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hoto Editor Photo" r:id="rId3" imgW="1552792" imgH="2133898" progId="MSPhotoEd.3">
                  <p:embed/>
                </p:oleObj>
              </mc:Choice>
              <mc:Fallback>
                <p:oleObj name="Photo Editor Photo" r:id="rId3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"/>
                        <a:ext cx="4303713" cy="590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543" y="304800"/>
            <a:ext cx="4800600" cy="1295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Helem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Tobijah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Jedaiah</a:t>
            </a:r>
            <a:r>
              <a:rPr lang="en-US" sz="4000" b="1" dirty="0" smtClean="0"/>
              <a:t> &amp; 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Captives who returned at                         this time to finish the temple</a:t>
            </a:r>
          </a:p>
          <a:p>
            <a:pPr eaLnBrk="1" hangingPunct="1"/>
            <a:r>
              <a:rPr lang="en-US" dirty="0" smtClean="0"/>
              <a:t>Obeyed the call of 2:7  “up, Zion!  Escape, you who dwell with the daughter of Babylon”</a:t>
            </a:r>
          </a:p>
          <a:p>
            <a:pPr eaLnBrk="1" hangingPunct="1"/>
            <a:r>
              <a:rPr lang="en-US" dirty="0" smtClean="0"/>
              <a:t>They were important examples of God’s promise to bring back                                more captives to finish                                the work on His house</a:t>
            </a:r>
          </a:p>
        </p:txBody>
      </p:sp>
      <p:pic>
        <p:nvPicPr>
          <p:cNvPr id="20482" name="Picture 2" descr="http://imgc.allpostersimages.com/images/P-473-488-90/30/3031/4LLBF00Z/posters/israelites-celebrate-rebuilding-solomon-s-temple-in-jerusalem-after-the-babylonian-cap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38512" r="18001" b="26477"/>
          <a:stretch/>
        </p:blipFill>
        <p:spPr bwMode="auto">
          <a:xfrm>
            <a:off x="5697264" y="172357"/>
            <a:ext cx="2610395" cy="21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dmmimages.smdg.ca/dmm/T/H/The_Bible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3336925" cy="18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486400" cy="1371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“Then you will know that the Lord of hosts has sent Me to you”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058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Moses to Pharaoh (Ex </a:t>
            </a:r>
            <a:r>
              <a:rPr lang="en-US" smtClean="0"/>
              <a:t>3:13,                             14,15</a:t>
            </a:r>
            <a:r>
              <a:rPr lang="en-US" dirty="0" smtClean="0"/>
              <a:t>; 7:16)</a:t>
            </a:r>
          </a:p>
          <a:p>
            <a:pPr eaLnBrk="1" hangingPunct="1"/>
            <a:r>
              <a:rPr lang="en-US" dirty="0" smtClean="0"/>
              <a:t>Angel’s words to Zechariah (2:9,11; 4:9; 6:15)</a:t>
            </a:r>
          </a:p>
          <a:p>
            <a:pPr eaLnBrk="1" hangingPunct="1"/>
            <a:r>
              <a:rPr lang="en-US" dirty="0" smtClean="0"/>
              <a:t>Probably Zechariah’s words to his people</a:t>
            </a:r>
          </a:p>
          <a:p>
            <a:pPr eaLnBrk="1" hangingPunct="1"/>
            <a:r>
              <a:rPr lang="en-US" dirty="0" smtClean="0"/>
              <a:t>God’s support for His messengers and prophets.  He is faithful and will do it!</a:t>
            </a:r>
          </a:p>
        </p:txBody>
      </p:sp>
      <p:pic>
        <p:nvPicPr>
          <p:cNvPr id="21506" name="Picture 2" descr="http://burningfireshutinmybones.files.wordpress.com/2012/11/jesus_scroll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52400"/>
            <a:ext cx="2768112" cy="32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65" y="381000"/>
            <a:ext cx="5029200" cy="1371600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exhortation &amp; warning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32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This will come to pass </a:t>
            </a:r>
            <a:r>
              <a:rPr lang="en-US" sz="3600" b="1" dirty="0" smtClean="0"/>
              <a:t>IF</a:t>
            </a:r>
            <a:r>
              <a:rPr lang="en-US" dirty="0" smtClean="0"/>
              <a:t> you diligently obey the voice of the Lord your God</a:t>
            </a:r>
          </a:p>
          <a:p>
            <a:pPr eaLnBrk="1" hangingPunct="1"/>
            <a:r>
              <a:rPr lang="en-US" dirty="0" smtClean="0"/>
              <a:t>The discouraged, disappointed, fearful returned captives did obey God’s voice and they got to work and finished His house.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4" descr="http://cccooperagency.files.wordpress.com/2012/06/4167198381_93e76b3b8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86" y="89953"/>
            <a:ext cx="2603500" cy="19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hedisciplers.com/wp-content/uploads/2011/04/obedi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" y="4887268"/>
            <a:ext cx="2590580" cy="17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sharonjaynes.com/wp-content/uploads/2012/11/Obeying-God-01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21745"/>
          <a:stretch/>
        </p:blipFill>
        <p:spPr bwMode="auto">
          <a:xfrm>
            <a:off x="5790771" y="4799122"/>
            <a:ext cx="2921221" cy="18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04975" y="4837222"/>
            <a:ext cx="274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God is looking to see if we WANT to obey!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643" r="3493" b="4723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5257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Adoption </a:t>
            </a:r>
            <a:r>
              <a:rPr lang="en-US" b="1" dirty="0">
                <a:solidFill>
                  <a:srgbClr val="FFC000"/>
                </a:solidFill>
              </a:rPr>
              <a:t>into God’s family </a:t>
            </a:r>
            <a:r>
              <a:rPr lang="en-US" dirty="0">
                <a:solidFill>
                  <a:srgbClr val="FFC000"/>
                </a:solidFill>
              </a:rPr>
              <a:t>brings responsibility to serve God </a:t>
            </a:r>
            <a:r>
              <a:rPr lang="en-US" dirty="0" smtClean="0">
                <a:solidFill>
                  <a:srgbClr val="FFC000"/>
                </a:solidFill>
              </a:rPr>
              <a:t>&amp; follow </a:t>
            </a:r>
            <a:r>
              <a:rPr lang="en-US" dirty="0">
                <a:solidFill>
                  <a:srgbClr val="FFC000"/>
                </a:solidFill>
              </a:rPr>
              <a:t>His commands</a:t>
            </a:r>
          </a:p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Membership in God’s </a:t>
            </a:r>
            <a:r>
              <a:rPr lang="en-US" b="1" dirty="0" err="1">
                <a:solidFill>
                  <a:srgbClr val="FFC000"/>
                </a:solidFill>
              </a:rPr>
              <a:t>ecclesias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brings responsibility to work in God’s house </a:t>
            </a:r>
            <a:r>
              <a:rPr lang="en-US" dirty="0" smtClean="0">
                <a:solidFill>
                  <a:srgbClr val="FFC000"/>
                </a:solidFill>
              </a:rPr>
              <a:t>&amp; serve </a:t>
            </a:r>
            <a:r>
              <a:rPr lang="en-US" dirty="0">
                <a:solidFill>
                  <a:srgbClr val="FFC000"/>
                </a:solidFill>
              </a:rPr>
              <a:t>one </a:t>
            </a:r>
            <a:r>
              <a:rPr lang="en-US" dirty="0" smtClean="0">
                <a:solidFill>
                  <a:srgbClr val="FFC000"/>
                </a:solidFill>
              </a:rPr>
              <a:t>another</a:t>
            </a:r>
          </a:p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Worshipping in God’s house </a:t>
            </a:r>
            <a:r>
              <a:rPr lang="en-US" dirty="0" smtClean="0">
                <a:solidFill>
                  <a:srgbClr val="FFC000"/>
                </a:solidFill>
              </a:rPr>
              <a:t>brings responsibility to want to live like God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Thank God for His angels who are working constantly in the political heavens to bring about God’s kingdom &amp; they are excited to help us prepare for that day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Our King/Priest – Jesus Christ – will soon reign on earth to execute true justice &amp; mercy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God expects obedience because of all He has done for us</a:t>
            </a:r>
          </a:p>
        </p:txBody>
      </p:sp>
    </p:spTree>
    <p:extLst>
      <p:ext uri="{BB962C8B-B14F-4D97-AF65-F5344CB8AC3E}">
        <p14:creationId xmlns:p14="http://schemas.microsoft.com/office/powerpoint/2010/main" val="9008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60775"/>
              </p:ext>
            </p:extLst>
          </p:nvPr>
        </p:nvGraphicFramePr>
        <p:xfrm>
          <a:off x="4343400" y="228599"/>
          <a:ext cx="4605338" cy="633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Photo Editor Photo" r:id="rId3" imgW="4676190" imgH="6439799" progId="MSPhotoEd.3">
                  <p:embed/>
                </p:oleObj>
              </mc:Choice>
              <mc:Fallback>
                <p:oleObj name="Photo Editor Photo" r:id="rId3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599"/>
                        <a:ext cx="4605338" cy="6338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4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072290"/>
              </p:ext>
            </p:extLst>
          </p:nvPr>
        </p:nvGraphicFramePr>
        <p:xfrm>
          <a:off x="4191000" y="381000"/>
          <a:ext cx="424100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 Editor Photo" r:id="rId3" imgW="4563112" imgH="6392167" progId="MSPhotoEd.3">
                  <p:embed/>
                </p:oleObj>
              </mc:Choice>
              <mc:Fallback>
                <p:oleObj name="Photo Editor Photo" r:id="rId3" imgW="4563112" imgH="639216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"/>
                        <a:ext cx="4241006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1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57128"/>
              </p:ext>
            </p:extLst>
          </p:nvPr>
        </p:nvGraphicFramePr>
        <p:xfrm>
          <a:off x="4343400" y="609600"/>
          <a:ext cx="43211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09600"/>
                        <a:ext cx="432117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7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Long-term Fulfillment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65714" cy="4800600"/>
          </a:xfrm>
        </p:spPr>
        <p:txBody>
          <a:bodyPr/>
          <a:lstStyle/>
          <a:p>
            <a:r>
              <a:rPr lang="en-US" sz="2800" dirty="0" smtClean="0"/>
              <a:t>The Jews today will not                                       succeed by their own might &amp; power, but God’s spirit will deliver them again &amp; build Ezekiel’s temple in the land</a:t>
            </a:r>
          </a:p>
          <a:p>
            <a:r>
              <a:rPr lang="en-US" sz="2800" dirty="0" smtClean="0"/>
              <a:t>God’s spiritual house will be assembled when Jesus returns &amp; the capstone is raised! </a:t>
            </a:r>
          </a:p>
          <a:p>
            <a:r>
              <a:rPr lang="en-US" sz="2800" dirty="0" smtClean="0"/>
              <a:t>The mountain of Muslim opposition will be removed &amp; Abraham’s descendants will inherit the land</a:t>
            </a:r>
          </a:p>
          <a:p>
            <a:r>
              <a:rPr lang="en-US" sz="2800" dirty="0" smtClean="0"/>
              <a:t>The Angels will bring about these events today, just as they did years ago</a:t>
            </a:r>
          </a:p>
          <a:p>
            <a:endParaRPr lang="en-US" dirty="0"/>
          </a:p>
        </p:txBody>
      </p:sp>
      <p:pic>
        <p:nvPicPr>
          <p:cNvPr id="20482" name="Picture 2" descr="https://sphotos-b.xx.fbcdn.net/hphotos-ash4/p480x480/375800_409277515846841_48683192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/>
        </p:blipFill>
        <p:spPr bwMode="auto">
          <a:xfrm>
            <a:off x="5562600" y="137886"/>
            <a:ext cx="3103114" cy="19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663300"/>
                </a:solidFill>
              </a:rPr>
              <a:t>Zechariah 5:1-4</a:t>
            </a:r>
            <a:endParaRPr lang="en-US" sz="4800" b="1" smtClean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376363"/>
            <a:ext cx="7086600" cy="50292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I turned and raised my eyes, and saw there a flying scroll.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And he said to me, "What do you see</a:t>
            </a:r>
            <a:r>
              <a:rPr lang="en-US" dirty="0" smtClean="0">
                <a:solidFill>
                  <a:schemeClr val="tx1"/>
                </a:solidFill>
              </a:rPr>
              <a:t>?  "So </a:t>
            </a:r>
            <a:r>
              <a:rPr lang="en-US" dirty="0">
                <a:solidFill>
                  <a:schemeClr val="tx1"/>
                </a:solidFill>
              </a:rPr>
              <a:t>I answered, "</a:t>
            </a:r>
            <a:r>
              <a:rPr lang="en-US" b="1" dirty="0">
                <a:solidFill>
                  <a:srgbClr val="0000CC"/>
                </a:solidFill>
              </a:rPr>
              <a:t>I see a flying scroll. </a:t>
            </a:r>
            <a:r>
              <a:rPr lang="en-US" dirty="0">
                <a:solidFill>
                  <a:schemeClr val="tx1"/>
                </a:solidFill>
              </a:rPr>
              <a:t>Its length is twenty cubits and its width ten cubits." </a:t>
            </a:r>
          </a:p>
          <a:p>
            <a:pPr marL="0" indent="231775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Then he said to me</a:t>
            </a:r>
            <a:r>
              <a:rPr lang="en-US" b="1" dirty="0">
                <a:solidFill>
                  <a:srgbClr val="0000CC"/>
                </a:solidFill>
              </a:rPr>
              <a:t>, "This is the curse that goes out over the face of the whole earth: </a:t>
            </a:r>
            <a:r>
              <a:rPr lang="en-US" dirty="0">
                <a:solidFill>
                  <a:schemeClr val="tx1"/>
                </a:solidFill>
              </a:rPr>
              <a:t>'Every </a:t>
            </a:r>
            <a:r>
              <a:rPr lang="en-US" b="1" dirty="0">
                <a:solidFill>
                  <a:srgbClr val="C00000"/>
                </a:solidFill>
              </a:rPr>
              <a:t>thief</a:t>
            </a:r>
            <a:r>
              <a:rPr lang="en-US" dirty="0">
                <a:solidFill>
                  <a:schemeClr val="tx1"/>
                </a:solidFill>
              </a:rPr>
              <a:t> shall be expelled,' according to this side of the scroll; and, 'Every </a:t>
            </a:r>
            <a:r>
              <a:rPr lang="en-US" b="1" dirty="0">
                <a:solidFill>
                  <a:srgbClr val="C00000"/>
                </a:solidFill>
              </a:rPr>
              <a:t>perjurer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shall be expelled,' according to that side of it." </a:t>
            </a:r>
          </a:p>
          <a:p>
            <a:pPr marL="0" indent="231775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b="1" dirty="0">
                <a:solidFill>
                  <a:srgbClr val="0000CC"/>
                </a:solidFill>
              </a:rPr>
              <a:t>"I will send out the curse," </a:t>
            </a:r>
            <a:r>
              <a:rPr lang="en-US" dirty="0">
                <a:solidFill>
                  <a:schemeClr val="tx1"/>
                </a:solidFill>
              </a:rPr>
              <a:t>says the Lord of hosts</a:t>
            </a:r>
            <a:r>
              <a:rPr lang="en-US" dirty="0" smtClean="0">
                <a:solidFill>
                  <a:schemeClr val="tx1"/>
                </a:solidFill>
              </a:rPr>
              <a:t>; "</a:t>
            </a:r>
            <a:r>
              <a:rPr lang="en-US" dirty="0">
                <a:solidFill>
                  <a:schemeClr val="tx1"/>
                </a:solidFill>
              </a:rPr>
              <a:t>It shall enter the house of the </a:t>
            </a:r>
            <a:r>
              <a:rPr lang="en-US" dirty="0" smtClean="0">
                <a:solidFill>
                  <a:schemeClr val="tx1"/>
                </a:solidFill>
              </a:rPr>
              <a:t>thief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</a:t>
            </a:r>
            <a:r>
              <a:rPr lang="en-US" dirty="0">
                <a:solidFill>
                  <a:schemeClr val="tx1"/>
                </a:solidFill>
              </a:rPr>
              <a:t>the house of the one who swears falsely by My name</a:t>
            </a:r>
            <a:r>
              <a:rPr lang="en-US" dirty="0" smtClean="0">
                <a:solidFill>
                  <a:schemeClr val="tx1"/>
                </a:solidFill>
              </a:rPr>
              <a:t>.  It </a:t>
            </a:r>
            <a:r>
              <a:rPr lang="en-US" dirty="0">
                <a:solidFill>
                  <a:schemeClr val="tx1"/>
                </a:solidFill>
              </a:rPr>
              <a:t>shall remain in the midst of his </a:t>
            </a:r>
            <a:r>
              <a:rPr lang="en-US" dirty="0" smtClean="0">
                <a:solidFill>
                  <a:schemeClr val="tx1"/>
                </a:solidFill>
              </a:rPr>
              <a:t>house  and </a:t>
            </a:r>
            <a:r>
              <a:rPr lang="en-US" dirty="0">
                <a:solidFill>
                  <a:schemeClr val="tx1"/>
                </a:solidFill>
              </a:rPr>
              <a:t>consume it, with its timber and stones."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2800" b="1" baseline="3000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4733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663300"/>
                </a:solidFill>
                <a:cs typeface="Arial" panose="020B0604020202020204" pitchFamily="34" charset="0"/>
              </a:rPr>
              <a:t>Zechariah 5:5-11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086600" cy="5181600"/>
          </a:xfrm>
        </p:spPr>
        <p:txBody>
          <a:bodyPr>
            <a:normAutofit fontScale="62500" lnSpcReduction="20000"/>
          </a:bodyPr>
          <a:lstStyle/>
          <a:p>
            <a:pPr marL="0" indent="231775">
              <a:buFontTx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5 </a:t>
            </a:r>
            <a:r>
              <a:rPr lang="en-US" sz="3500" dirty="0">
                <a:solidFill>
                  <a:schemeClr val="tx1"/>
                </a:solidFill>
              </a:rPr>
              <a:t>Then the angel who talked with me came out and said to me, "Lift your eyes now, and see what this is that goes forth." </a:t>
            </a:r>
            <a:r>
              <a:rPr lang="en-US" sz="3500" dirty="0" smtClean="0">
                <a:solidFill>
                  <a:schemeClr val="tx1"/>
                </a:solidFill>
              </a:rPr>
              <a:t>6 </a:t>
            </a:r>
            <a:r>
              <a:rPr lang="en-US" sz="3500" dirty="0">
                <a:solidFill>
                  <a:schemeClr val="tx1"/>
                </a:solidFill>
              </a:rPr>
              <a:t>So I asked, "What is it?" And he said, </a:t>
            </a:r>
            <a:r>
              <a:rPr lang="en-US" sz="3500" b="1" dirty="0">
                <a:solidFill>
                  <a:srgbClr val="0000CC"/>
                </a:solidFill>
              </a:rPr>
              <a:t>"It is a basket that is going forth</a:t>
            </a:r>
            <a:r>
              <a:rPr lang="en-US" sz="3500" b="1" dirty="0" smtClean="0">
                <a:solidFill>
                  <a:srgbClr val="0000CC"/>
                </a:solidFill>
              </a:rPr>
              <a:t>.“ </a:t>
            </a:r>
            <a:r>
              <a:rPr lang="en-US" sz="3500" dirty="0" smtClean="0">
                <a:solidFill>
                  <a:schemeClr val="tx1"/>
                </a:solidFill>
              </a:rPr>
              <a:t>He </a:t>
            </a:r>
            <a:r>
              <a:rPr lang="en-US" sz="3500" dirty="0">
                <a:solidFill>
                  <a:schemeClr val="tx1"/>
                </a:solidFill>
              </a:rPr>
              <a:t>also said, "This is </a:t>
            </a:r>
            <a:r>
              <a:rPr lang="en-US" sz="3500" dirty="0" smtClean="0">
                <a:solidFill>
                  <a:schemeClr val="tx1"/>
                </a:solidFill>
              </a:rPr>
              <a:t>their [thief &amp; perjurer of v.3]  </a:t>
            </a:r>
            <a:r>
              <a:rPr lang="en-US" sz="3500" dirty="0">
                <a:solidFill>
                  <a:schemeClr val="tx1"/>
                </a:solidFill>
              </a:rPr>
              <a:t>resemblance throughout the earth: 7 </a:t>
            </a:r>
            <a:r>
              <a:rPr lang="en-US" sz="3500" b="1" dirty="0">
                <a:solidFill>
                  <a:srgbClr val="0000CC"/>
                </a:solidFill>
              </a:rPr>
              <a:t>Here is a lead disc lifted up, and this is a woman sitting inside the basket"; </a:t>
            </a:r>
            <a:r>
              <a:rPr lang="en-US" sz="3500" dirty="0">
                <a:solidFill>
                  <a:schemeClr val="tx1"/>
                </a:solidFill>
              </a:rPr>
              <a:t>8 then he said, "This is Wickedness!" And he thrust her down into the basket, and threw the lead cover over its mouth. 9 Then I raised my eyes and looked, and there were </a:t>
            </a:r>
            <a:r>
              <a:rPr lang="en-US" sz="3500" b="1" dirty="0">
                <a:solidFill>
                  <a:srgbClr val="0000CC"/>
                </a:solidFill>
              </a:rPr>
              <a:t>two women, coming with the wind in their wings; for they had wings like the wings of a stork,</a:t>
            </a:r>
            <a:r>
              <a:rPr lang="en-US" sz="3500" dirty="0">
                <a:solidFill>
                  <a:schemeClr val="tx1"/>
                </a:solidFill>
              </a:rPr>
              <a:t> and they lifted up the basket between earth and heaven. </a:t>
            </a:r>
          </a:p>
          <a:p>
            <a:pPr marL="0" indent="231775">
              <a:buFontTx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10 </a:t>
            </a:r>
            <a:r>
              <a:rPr lang="en-US" sz="3500" dirty="0">
                <a:solidFill>
                  <a:schemeClr val="tx1"/>
                </a:solidFill>
              </a:rPr>
              <a:t>So I said to the angel who talked with me, "Where are they carrying the basket?" </a:t>
            </a:r>
            <a:r>
              <a:rPr lang="en-US" sz="3500" dirty="0" smtClean="0">
                <a:solidFill>
                  <a:schemeClr val="tx1"/>
                </a:solidFill>
              </a:rPr>
              <a:t> 11 </a:t>
            </a:r>
            <a:r>
              <a:rPr lang="en-US" sz="3500" dirty="0">
                <a:solidFill>
                  <a:schemeClr val="tx1"/>
                </a:solidFill>
              </a:rPr>
              <a:t>And he said to me, </a:t>
            </a:r>
            <a:r>
              <a:rPr lang="en-US" sz="3500" b="1" dirty="0">
                <a:solidFill>
                  <a:srgbClr val="0000CC"/>
                </a:solidFill>
              </a:rPr>
              <a:t>"To build a house for it in the land of Shinar</a:t>
            </a:r>
            <a:r>
              <a:rPr lang="en-US" sz="3500" dirty="0">
                <a:solidFill>
                  <a:schemeClr val="tx1"/>
                </a:solidFill>
              </a:rPr>
              <a:t>; when it is ready, the basket will be set there on its base." </a:t>
            </a:r>
          </a:p>
          <a:p>
            <a:pPr marL="0" indent="231775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28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Vision (continued)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">
  <a:themeElements>
    <a:clrScheme name="Basket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as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ket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ket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ke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ket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ket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k-Gold-Frame">
  <a:themeElements>
    <a:clrScheme name="Drk-Gold-Fr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Drk-Gold-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k-Gold-Fr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k-Gold-Fr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k-Gold-Fr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k-Gold-Fr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k-Gold-Fr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ldFrame">
  <a:themeElements>
    <a:clrScheme name="GoldFr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Gold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dFr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Fr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Fr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Fr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Fr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Dapple">
  <a:themeElements>
    <a:clrScheme name="Blue Dappl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ue Da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appl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appl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appl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appl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appl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GoldFrame</Template>
  <TotalTime>737</TotalTime>
  <Words>2239</Words>
  <Application>Microsoft Office PowerPoint</Application>
  <PresentationFormat>On-screen Show (4:3)</PresentationFormat>
  <Paragraphs>158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Arial</vt:lpstr>
      <vt:lpstr>Calibri</vt:lpstr>
      <vt:lpstr>Comic Sans MS</vt:lpstr>
      <vt:lpstr>EraserDust</vt:lpstr>
      <vt:lpstr>French Script MT</vt:lpstr>
      <vt:lpstr>Tahoma</vt:lpstr>
      <vt:lpstr>Verdana</vt:lpstr>
      <vt:lpstr>Wingdings</vt:lpstr>
      <vt:lpstr>Basket</vt:lpstr>
      <vt:lpstr>Drk-Gold-Frame</vt:lpstr>
      <vt:lpstr>GoldFrame</vt:lpstr>
      <vt:lpstr>Blue Dapple</vt:lpstr>
      <vt:lpstr>Mountain Top</vt:lpstr>
      <vt:lpstr>Sunrise</vt:lpstr>
      <vt:lpstr>Globe</vt:lpstr>
      <vt:lpstr>1_Sunrise</vt:lpstr>
      <vt:lpstr>QuickTime Picture</vt:lpstr>
      <vt:lpstr>Photo Editor Photo</vt:lpstr>
      <vt:lpstr>Bitmap Image</vt:lpstr>
      <vt:lpstr>Zechariah’s   Night Visions  (Zech. 1-6)</vt:lpstr>
      <vt:lpstr>Time   to Review!</vt:lpstr>
      <vt:lpstr>Time   to Review!</vt:lpstr>
      <vt:lpstr>Time   to Review!</vt:lpstr>
      <vt:lpstr>Time   to Review!</vt:lpstr>
      <vt:lpstr>Time   to Review!</vt:lpstr>
      <vt:lpstr>The Long-term Fulfillment</vt:lpstr>
      <vt:lpstr>Zechariah 5:1-4</vt:lpstr>
      <vt:lpstr>Zechariah 5:5-11</vt:lpstr>
      <vt:lpstr>The 6th Vision</vt:lpstr>
      <vt:lpstr>The Flying Scroll</vt:lpstr>
      <vt:lpstr>Purpose of the Curse</vt:lpstr>
      <vt:lpstr>“cut off” (KJV) or “expelled” (NKJV) (5:3)</vt:lpstr>
      <vt:lpstr>God’s House being built brings responsibility to live for God</vt:lpstr>
      <vt:lpstr>2 Cor 6:16-18</vt:lpstr>
      <vt:lpstr>The woman in the ephah</vt:lpstr>
      <vt:lpstr>Woman in the Ephah</vt:lpstr>
      <vt:lpstr>This is Wickedness (Lawlessness)</vt:lpstr>
      <vt:lpstr>The Long-term Fulfillment</vt:lpstr>
      <vt:lpstr>Zechariah 6:1-8</vt:lpstr>
      <vt:lpstr>PowerPoint Presentation</vt:lpstr>
      <vt:lpstr>PowerPoint Presentation</vt:lpstr>
      <vt:lpstr>The Chariots</vt:lpstr>
      <vt:lpstr>PowerPoint Presentation</vt:lpstr>
      <vt:lpstr>The Long-term Fulfillment</vt:lpstr>
      <vt:lpstr>End of the Night Visions</vt:lpstr>
      <vt:lpstr>The Coronation of Joshua</vt:lpstr>
      <vt:lpstr>Joshua’s Role</vt:lpstr>
      <vt:lpstr>Why Joshua is King/Priest</vt:lpstr>
      <vt:lpstr>Helem, Tobijah, Jedaiah &amp; Hen</vt:lpstr>
      <vt:lpstr>“Then you will know that the Lord of hosts has sent Me to you”</vt:lpstr>
      <vt:lpstr>Final exhortation &amp; warning</vt:lpstr>
      <vt:lpstr>Lessons from Today </vt:lpstr>
    </vt:vector>
  </TitlesOfParts>
  <Company>Crestwood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Dad Desktop</cp:lastModifiedBy>
  <cp:revision>61</cp:revision>
  <dcterms:created xsi:type="dcterms:W3CDTF">2005-01-08T21:10:32Z</dcterms:created>
  <dcterms:modified xsi:type="dcterms:W3CDTF">2013-08-05T04:10:22Z</dcterms:modified>
</cp:coreProperties>
</file>