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47" r:id="rId2"/>
    <p:sldMasterId id="2147483749" r:id="rId3"/>
    <p:sldMasterId id="2147483784" r:id="rId4"/>
    <p:sldMasterId id="2147483796" r:id="rId5"/>
    <p:sldMasterId id="2147483808" r:id="rId6"/>
    <p:sldMasterId id="2147483820" r:id="rId7"/>
    <p:sldMasterId id="2147483832" r:id="rId8"/>
    <p:sldMasterId id="2147483844" r:id="rId9"/>
    <p:sldMasterId id="2147483856" r:id="rId10"/>
  </p:sldMasterIdLst>
  <p:notesMasterIdLst>
    <p:notesMasterId r:id="rId57"/>
  </p:notesMasterIdLst>
  <p:sldIdLst>
    <p:sldId id="256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87" r:id="rId31"/>
    <p:sldId id="257" r:id="rId32"/>
    <p:sldId id="288" r:id="rId33"/>
    <p:sldId id="277" r:id="rId34"/>
    <p:sldId id="259" r:id="rId35"/>
    <p:sldId id="278" r:id="rId36"/>
    <p:sldId id="264" r:id="rId37"/>
    <p:sldId id="279" r:id="rId38"/>
    <p:sldId id="323" r:id="rId39"/>
    <p:sldId id="260" r:id="rId40"/>
    <p:sldId id="261" r:id="rId41"/>
    <p:sldId id="296" r:id="rId42"/>
    <p:sldId id="262" r:id="rId43"/>
    <p:sldId id="263" r:id="rId44"/>
    <p:sldId id="265" r:id="rId45"/>
    <p:sldId id="266" r:id="rId46"/>
    <p:sldId id="298" r:id="rId47"/>
    <p:sldId id="267" r:id="rId48"/>
    <p:sldId id="289" r:id="rId49"/>
    <p:sldId id="276" r:id="rId50"/>
    <p:sldId id="290" r:id="rId51"/>
    <p:sldId id="270" r:id="rId52"/>
    <p:sldId id="292" r:id="rId53"/>
    <p:sldId id="293" r:id="rId54"/>
    <p:sldId id="294" r:id="rId55"/>
    <p:sldId id="29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FF61"/>
    <a:srgbClr val="FFFF33"/>
    <a:srgbClr val="FFFF00"/>
    <a:srgbClr val="FFFFAF"/>
    <a:srgbClr val="669900"/>
    <a:srgbClr val="993366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8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946C3-77B1-46E8-9120-2B648BF9E229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F92BB-275A-4EEA-8D39-7171FBA0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92BB-275A-4EEA-8D39-7171FBA00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92BB-275A-4EEA-8D39-7171FBA00F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5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F87F-341F-452F-BFD2-BE1832F2116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5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92BB-275A-4EEA-8D39-7171FBA00F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BF5235-40B3-42E7-BC09-920ED0832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CAA7-7F67-45E8-9A7C-4C1772DA9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71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0976-FA8C-4F91-A698-3B54081C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BAD7D-3092-4EF6-B51B-C31C24723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7FCED-90AB-4C4C-B4F8-BC896CBEA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f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138"/>
            <a:ext cx="6553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494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097072-1C05-430D-950D-C20E9BABD7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A086-EBF4-4438-9F45-1F0F8782B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E26A-094A-4FC4-AB67-F0F2B033C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FEA0B-A3D4-42A6-BBDF-212D7ED3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84AFC-F79C-418D-ADC1-74B3E2ED7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F107D-AA96-4E13-97FB-AE7A7D473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600DE-1271-4EAE-B32C-94F4BADC6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762000"/>
            <a:ext cx="1952625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705475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91F10-11B2-4121-B9EF-48FF8783F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15BE6-BB33-4B33-9BE0-E221D04B2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12DFD-B15F-4CDA-AD8A-21FD4BEED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D9239-2EE1-4EB3-81F2-3D4862BB4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CA1C0-42D7-4737-B27D-9FAF68544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A7EA8C-6DB8-4AEC-A522-2E4C22B6D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8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B230-23BF-4461-86B2-6E183C386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121F-5AA3-48AB-8109-7ED75B2D2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7A1F7-5FB0-49B1-A840-95923BF61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EEFC4-48A9-4032-8B9B-631A46A31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E68C5-F97A-4BF9-BC4E-9C51FF295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02D65-3886-479A-B4E4-A1E7F003B0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2EC56-6575-49BF-930F-68C070AFE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80CCD-3D4E-47A9-AD9B-18465FE9F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03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ECDAA-059B-4A5A-BD7C-8490D61C3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7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C0D3-5F47-402C-A151-D57DF2F0A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994-B72F-42D0-AEFF-EDE1FC24A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311614-B89A-482C-8B3C-80E7546CD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5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FF223E-C0A3-472F-8F1F-6CCA08C0D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308D2-817E-4F6B-A3B2-D8C94F511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0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E904-5990-4C74-8D58-C9469322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0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6316-1A4D-43DA-81DB-173E88F2D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3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6C24B-F304-481B-8FBE-457EA7B33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5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E122-A2E3-4AC4-9756-DA394B54F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F96C-76BB-4F5E-83D5-D322EC8D9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8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26A23-6D26-42B9-8075-6BD2E8459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010C-8B23-454A-A85F-9F02056DB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6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3B8F7-55CE-4002-A124-A4D2E2357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BF41E-7251-49A5-A1A3-5D2C0D290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1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6B85-61C4-4812-8262-9BAFC5510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7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AA0F0-9065-4BE2-B24D-3EC3DD8AA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36E666-E761-4441-BE80-2CD231176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5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1D262F-BBB3-487A-87B9-414ED2FD2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6623-0C7F-48F4-9104-A97E2317D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AA972-17FA-4B60-8552-D0B60E117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DD53D-85D5-4DAA-A51A-DD64A19F6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45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51549-F175-4A82-B1CB-41E269140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2B157-7ED9-4428-9233-18EFD19D6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C101-2CEA-4262-87DF-AE43B3A5E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A119D-92EC-4A9A-BC3B-FC170F57D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DE1A5-DEE4-4551-97DB-57DD59B48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264D9-D4D5-45BC-AA66-E6568134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6FED-4F62-4A6A-8D5C-6045A7EED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6A9DC-CAE8-46DD-B5A5-47956629F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sket_titl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208088"/>
            <a:ext cx="65944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3B16A9-E5F4-4B2C-8BE5-A699397C8F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E37B2-4F46-41FA-81B1-6CA155E48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9C32-C2B5-4B2A-BB39-7603EB2C5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9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A5E1A-914D-4DD8-9B86-579FC0B72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A9E5B-14DF-4CE5-BD24-21415171F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76028-E5CF-4BA1-B3CE-488D65FC6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BE151-26A9-4C3E-8241-BC8FB276B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D6E29-E779-4E97-B49B-AE11755B5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A16B2-003F-4C71-991F-0F35DD953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EE22-DE64-4755-9657-4548834FD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1C6F-E78A-45D3-8B2C-0648B2421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7D331-DDE1-4496-8201-A5B8C4B93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24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6DFDB9-0584-428E-AACB-D646177FF0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E86C-6ED4-429C-BC9A-2416CFD58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0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B67EC-AA00-4A96-B547-64FF2D77E5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F1015-3588-4130-909D-FCE27F6E5B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13059-6942-411C-B998-403FABF9DE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0C4D0-0592-436C-95C9-66C59F4197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F6EE0-917F-4098-8F46-81CD7DA33C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A513-3394-4957-BD55-279F11F7C2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12FB-017C-41F2-91CE-03AB6D356C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CEB58-9F00-464D-A123-8BC3276E86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4B4D-4847-4F06-AC3B-30C2BBA868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97C7B-3B31-4285-8D08-596E95BAFC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3CF43-9F91-437B-977A-3A478F0C9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7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860CB-9442-41F2-A44C-58EE33FA0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C5FB9-0FE1-451C-9A2F-39DF1C219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9AE00-2636-4368-A335-5900DB556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0237F-7721-4AE0-B92B-0DA4F97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92D5B-9ABB-4662-84A5-805D0A455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223E-D5C3-4009-86AC-3DF1B5DCE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A8B22-29F6-4E11-8818-250B930F8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319FE-22DE-4081-B897-5573AE20A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4D6EC-F74C-41E1-9582-6E0352AAA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255DC-71D3-4F63-BC04-8D53F0C08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E1FF-4D8E-4842-BD09-7AEF2A7CC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23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DA020-5706-4B28-A7D3-61DCB1C2B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BA2F-97AA-43F9-9DFE-7EAB84671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8C7A8-CDD5-4BC4-9835-28BBB3A87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21EAE-A01D-4BC8-AB92-212A0BDE3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77A6-B240-4779-A76D-9BDA11E15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ED4FE-7583-40E4-87C8-B0B717B6B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6BE34-454F-49E2-83E5-D3A009EB3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64ABA-DB12-4CEB-A7EA-6B33A3DC2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0F068-9C88-42FB-9BBE-21C2B96ED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8B8DD-5781-48C1-BBB5-1FCFA8D9F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F3E1-83C3-48A1-BEA3-7C98325A9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53C28-4BE4-4340-97CE-AA2FEAE09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61D9B-7043-4849-84BE-398701FA1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k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5262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096000" cy="1219200"/>
          </a:xfrm>
        </p:spPr>
        <p:txBody>
          <a:bodyPr anchor="b"/>
          <a:lstStyle>
            <a:lvl1pPr>
              <a:lnSpc>
                <a:spcPct val="95000"/>
              </a:lnSpc>
              <a:defRPr>
                <a:solidFill>
                  <a:srgbClr val="F2CD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95600"/>
            <a:ext cx="5861050" cy="2438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FED91D2-8AB2-4E32-BA82-348D2BF97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AD335-6C08-4C20-AF57-C2BB3E93A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720E6-E92E-4CC8-8C45-6D76C6BD1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11415-572B-49C7-BBB6-EC8C0A271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87983-21E3-4781-A450-5CC15B024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AB693-346A-4075-A53B-2E3AE78F4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65E9E-9C2B-420C-A1F5-FB6AC30C2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D7352-097F-48C6-A5BF-9B7EDADF8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909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9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7230EF-0EDA-4940-B983-F4EA6E7F1A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4759" name="FormatShape" descr="SKIING" hidden="1"/>
          <p:cNvSpPr>
            <a:spLocks noChangeArrowheads="1"/>
          </p:cNvSpPr>
          <p:nvPr/>
        </p:nvSpPr>
        <p:spPr bwMode="auto">
          <a:xfrm>
            <a:off x="-10668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66462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66462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4620"/>
                </a:solidFill>
              </a:defRPr>
            </a:lvl1pPr>
          </a:lstStyle>
          <a:p>
            <a:fld id="{A13A0608-13F4-44C8-BD99-76B1DD7FB239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8090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66462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46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462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462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462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B25095-49B7-4F3E-833F-40B47611CC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82" r:id="rId12"/>
    <p:sldLayoutId id="214748378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9B53E5-5185-4B71-A1BE-69FBE0E235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>
              <a:cs typeface="+mn-cs"/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>
              <a:cs typeface="+mn-cs"/>
            </a:endParaRP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fld id="{0DBA1FAC-68FC-413E-B222-88CEC24C5E33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133127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ADB9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ADB9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ADB9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ADB9C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ADB9C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ADB9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B462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B462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4628"/>
                </a:solidFill>
              </a:defRPr>
            </a:lvl1pPr>
          </a:lstStyle>
          <a:p>
            <a:fld id="{FF0CB51A-6580-4AF8-8024-9DE1EB519670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4506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B4628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7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B46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B462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B462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B462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13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13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13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013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3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13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14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14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6783F0-AE76-439A-8411-5096BDD4A9D0}" type="slidenum">
              <a:rPr lang="en-US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812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8" grpId="0"/>
      <p:bldP spid="1013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22347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2347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3471"/>
                </a:solidFill>
              </a:defRPr>
            </a:lvl1pPr>
          </a:lstStyle>
          <a:p>
            <a:fld id="{07289536-CAD4-4E9E-BE70-6AD6B9611C30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91143" name="FormatShape" descr="SKIING" hidden="1"/>
          <p:cNvSpPr>
            <a:spLocks noChangeArrowheads="1"/>
          </p:cNvSpPr>
          <p:nvPr/>
        </p:nvSpPr>
        <p:spPr bwMode="auto">
          <a:xfrm>
            <a:off x="-10287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2347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34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34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34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34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ADB9C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ADB9C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DB9C0"/>
                </a:solidFill>
              </a:defRPr>
            </a:lvl1pPr>
          </a:lstStyle>
          <a:p>
            <a:fld id="{E969D5A0-2912-4691-B3D2-A2D5714A0475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10445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DB9C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3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DB9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DB9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DB9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704E2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704E2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04E24"/>
                </a:solidFill>
              </a:defRPr>
            </a:lvl1pPr>
          </a:lstStyle>
          <a:p>
            <a:fld id="{3655C4BB-17A4-4721-8DDD-08E3BAD06D68}" type="slidenum">
              <a:rPr lang="en-US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778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704E24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5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04E2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04E2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04E2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04E2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yfulheart.com/easter/images-tissot/tissot-chief-priests-ask-jesus-by-what-authority-741x5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15"/>
                    </a14:imgEffect>
                    <a14:imgEffect>
                      <a14:saturation sat="120000"/>
                    </a14:imgEffect>
                    <a14:imgEffect>
                      <a14:brightnessContrast bright="2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9144000" cy="6934200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29718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Delegation </a:t>
            </a:r>
            <a:r>
              <a:rPr lang="en-US" sz="3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from Bethel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77348" y="-9832"/>
            <a:ext cx="3581400" cy="914400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663300"/>
                </a:solidFill>
              </a:rPr>
              <a:t>Zech</a:t>
            </a:r>
            <a:r>
              <a:rPr lang="en-US" sz="6000" b="1" dirty="0" smtClean="0">
                <a:solidFill>
                  <a:srgbClr val="663300"/>
                </a:solidFill>
              </a:rPr>
              <a:t> 7</a:t>
            </a:r>
            <a:endParaRPr lang="en-US" sz="6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U6iH_SLu5s8/TngHiSlplaI/AAAAAAAAAtQ/ApQcQlk9Hxo/s1600/DSC_115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>
            <a:fillRect/>
          </a:stretch>
        </p:blipFill>
        <p:spPr bwMode="auto">
          <a:xfrm>
            <a:off x="-304800" y="-1270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-152400" y="457200"/>
            <a:ext cx="495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The 2 Mountains: </a:t>
            </a:r>
            <a:r>
              <a:rPr lang="en-US" sz="3600" b="1" dirty="0">
                <a:solidFill>
                  <a:srgbClr val="0000CC"/>
                </a:solidFill>
                <a:latin typeface="Comic Sans MS" panose="030F0702030302020204" pitchFamily="66" charset="0"/>
                <a:cs typeface="+mn-cs"/>
              </a:rPr>
              <a:t>seemingly impassible barriers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2400" y="3929063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anose="030F0702030302020204" pitchFamily="66" charset="0"/>
                <a:cs typeface="+mn-cs"/>
              </a:rPr>
              <a:t>Persian army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anose="030F0702030302020204" pitchFamily="66" charset="0"/>
                <a:cs typeface="+mn-cs"/>
              </a:rPr>
              <a:t>Samaritans</a:t>
            </a:r>
          </a:p>
        </p:txBody>
      </p:sp>
    </p:spTree>
    <p:extLst>
      <p:ext uri="{BB962C8B-B14F-4D97-AF65-F5344CB8AC3E}">
        <p14:creationId xmlns:p14="http://schemas.microsoft.com/office/powerpoint/2010/main" val="40284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959"/>
            <a:ext cx="48768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 Chariots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dirty="0" smtClean="0"/>
              <a:t>Symbols of power in war. In                         this case God’s angels                              enforcing His will on earth                       (</a:t>
            </a:r>
            <a:r>
              <a:rPr lang="en-US" dirty="0" err="1" smtClean="0"/>
              <a:t>Psa</a:t>
            </a:r>
            <a:r>
              <a:rPr lang="en-US" dirty="0" smtClean="0"/>
              <a:t> 68:17; </a:t>
            </a:r>
            <a:r>
              <a:rPr lang="en-US" dirty="0" err="1" smtClean="0"/>
              <a:t>Zech</a:t>
            </a:r>
            <a:r>
              <a:rPr lang="en-US" dirty="0" smtClean="0"/>
              <a:t> 1).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3C37"/>
                </a:solidFill>
              </a:rPr>
              <a:t>Red</a:t>
            </a:r>
            <a:r>
              <a:rPr lang="en-US" dirty="0" smtClean="0">
                <a:solidFill>
                  <a:srgbClr val="FF3C37"/>
                </a:solidFill>
              </a:rPr>
              <a:t> = violence &amp; bloodshed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30409"/>
                </a:solidFill>
              </a:rPr>
              <a:t>Black = mourning &amp; woe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White = victory &amp; peace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Speckled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= mix of mourning &amp; victory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 smtClean="0"/>
              <a:t>Darius’ wars against Babylon, Scythians, Macedonia and India</a:t>
            </a:r>
          </a:p>
        </p:txBody>
      </p:sp>
      <p:pic>
        <p:nvPicPr>
          <p:cNvPr id="14338" name="Picture 2" descr="http://i1.ytimg.com/vi/ThaB6pRwha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2606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wellingintheword.files.wordpress.com/2011/09/four-chariots-zechariah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6436125" y="86518"/>
            <a:ext cx="2403075" cy="24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4.bp.blogspot.com/-jaiU29dGZWk/UMEepQ4j4aI/AAAAAAAAAKA/xytePjla1Gw/s1600/god-is-in-control_t_n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22150"/>
          <a:stretch>
            <a:fillRect/>
          </a:stretch>
        </p:blipFill>
        <p:spPr>
          <a:xfrm>
            <a:off x="0" y="1352550"/>
            <a:ext cx="9067800" cy="5505450"/>
          </a:xfrm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-228600" y="1524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  <a:cs typeface="+mn-cs"/>
              </a:rPr>
              <a:t>Chariots were a comforting reminder that….</a:t>
            </a:r>
          </a:p>
        </p:txBody>
      </p:sp>
    </p:spTree>
    <p:extLst>
      <p:ext uri="{BB962C8B-B14F-4D97-AF65-F5344CB8AC3E}">
        <p14:creationId xmlns:p14="http://schemas.microsoft.com/office/powerpoint/2010/main" val="30696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60" y="504825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The Long-term Fulfillment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3810000"/>
          </a:xfrm>
        </p:spPr>
        <p:txBody>
          <a:bodyPr/>
          <a:lstStyle/>
          <a:p>
            <a:r>
              <a:rPr lang="en-US" dirty="0" smtClean="0"/>
              <a:t>The Angels are                                          excited and can’t                                            wait for the time                                  when they can patrol the earth and bring the peace of God’s kingdom</a:t>
            </a:r>
          </a:p>
          <a:p>
            <a:r>
              <a:rPr lang="en-US" dirty="0" smtClean="0"/>
              <a:t>The mountains of religious and political opposition will be demolished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76200"/>
            <a:ext cx="36576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458" name="Picture 2" descr="http://592f46.medialib.glogster.com/media/74105bcab26fa35ae55ca9d6c9e40d1e422284d5d841474b2d989adda8b081dc/peace-on-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2493"/>
            <a:ext cx="3505200" cy="27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216" y="8572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French Script MT" pitchFamily="66" charset="0"/>
                <a:cs typeface="+mn-cs"/>
              </a:rPr>
              <a:t>Your Kingdom Come…</a:t>
            </a:r>
            <a:endParaRPr lang="en-US" sz="3600" b="1" dirty="0">
              <a:solidFill>
                <a:srgbClr val="FFC000"/>
              </a:solidFill>
              <a:latin typeface="French Script MT" pitchFamily="66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28700" y="5867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234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2347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2347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2347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4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Even so Come Lord Jesus!</a:t>
            </a:r>
            <a:endParaRPr lang="en-US" sz="3600" b="1" kern="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1793"/>
            <a:ext cx="3962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CE298"/>
                </a:solidFill>
              </a:rPr>
              <a:t>End of the Night Visions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419600"/>
          </a:xfrm>
        </p:spPr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6:9</a:t>
            </a:r>
            <a:r>
              <a:rPr lang="en-US" sz="2800" dirty="0" smtClean="0">
                <a:solidFill>
                  <a:srgbClr val="EDF0F1"/>
                </a:solidFill>
              </a:rPr>
              <a:t>  Is the normal opening of                                      prophecy: “Then the word of                                      the Lord came unto me, saying”</a:t>
            </a:r>
          </a:p>
          <a:p>
            <a:pPr eaLnBrk="1" hangingPunct="1">
              <a:spcAft>
                <a:spcPct val="45000"/>
              </a:spcAft>
            </a:pPr>
            <a:r>
              <a:rPr lang="en-US" sz="2800" dirty="0" smtClean="0">
                <a:solidFill>
                  <a:srgbClr val="EDF0F1"/>
                </a:solidFill>
              </a:rPr>
              <a:t>Night visions end on the encouraging note that God will continue to provide peace for the returned captives building God’s house.</a:t>
            </a:r>
          </a:p>
          <a:p>
            <a:pPr eaLnBrk="1" hangingPunct="1">
              <a:spcAft>
                <a:spcPct val="450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6:9-15</a:t>
            </a:r>
            <a:r>
              <a:rPr lang="en-US" sz="2800" dirty="0" smtClean="0">
                <a:solidFill>
                  <a:srgbClr val="EDF0F1"/>
                </a:solidFill>
              </a:rPr>
              <a:t> is connected to the night visions, but not necessarily part of them.</a:t>
            </a:r>
          </a:p>
        </p:txBody>
      </p:sp>
      <p:pic>
        <p:nvPicPr>
          <p:cNvPr id="20482" name="Picture 2" descr="https://encrypted-tbn1.gstatic.com/images?q=tbn:ANd9GcS68o8e6WXZAISIalEeYhna9pC6H8YvqohI1sdV0Z_mzbOzhv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98800" cy="24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320470"/>
            <a:ext cx="44958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Coronation of Joshua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Heldai</a:t>
            </a:r>
            <a:r>
              <a:rPr lang="en-US" dirty="0" smtClean="0"/>
              <a:t>, </a:t>
            </a:r>
            <a:r>
              <a:rPr lang="en-US" dirty="0" err="1" smtClean="0"/>
              <a:t>Tobijah</a:t>
            </a:r>
            <a:r>
              <a:rPr lang="en-US" dirty="0" smtClean="0"/>
              <a:t>, and </a:t>
            </a:r>
            <a:r>
              <a:rPr lang="en-US" dirty="0" err="1" smtClean="0"/>
              <a:t>Jedaiah</a:t>
            </a:r>
            <a:r>
              <a:rPr lang="en-US" dirty="0" smtClean="0"/>
              <a:t>             return from Babylon and bring a gift of silver &amp; gold.</a:t>
            </a:r>
          </a:p>
          <a:p>
            <a:pPr eaLnBrk="1" hangingPunct="1"/>
            <a:r>
              <a:rPr lang="en-US" dirty="0" smtClean="0"/>
              <a:t>Zechariah is told to make a crown and set it on Joshua</a:t>
            </a:r>
          </a:p>
          <a:p>
            <a:pPr eaLnBrk="1" hangingPunct="1"/>
            <a:r>
              <a:rPr lang="en-US" dirty="0" smtClean="0"/>
              <a:t>Joshua is crowned                        as “the man whose name                                is the Branch”</a:t>
            </a:r>
          </a:p>
        </p:txBody>
      </p:sp>
      <p:pic>
        <p:nvPicPr>
          <p:cNvPr id="17410" name="Picture 2" descr="http://americanvision.org/wp-content/uploads/2010/11/gold-and-silver-coins-29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3" y="4572000"/>
            <a:ext cx="346113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he-tribulation-network.com/images/coronation_josh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t="5410" r="8475" b="10656"/>
          <a:stretch/>
        </p:blipFill>
        <p:spPr bwMode="auto">
          <a:xfrm>
            <a:off x="6191250" y="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ebzoom.freewebs.com/gracekemp/moses_aar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12336" r="35743" b="11472"/>
          <a:stretch/>
        </p:blipFill>
        <p:spPr bwMode="auto">
          <a:xfrm>
            <a:off x="152400" y="92675"/>
            <a:ext cx="1600200" cy="19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8768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Joshua’s Role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 shall </a:t>
            </a:r>
            <a:r>
              <a:rPr lang="en-US" sz="2800" i="1" dirty="0" smtClean="0"/>
              <a:t>“branch out”</a:t>
            </a:r>
            <a:r>
              <a:rPr lang="en-US" sz="2800" dirty="0" smtClean="0"/>
              <a:t> (same                              word in </a:t>
            </a:r>
            <a:r>
              <a:rPr lang="en-US" sz="2800" dirty="0" err="1" smtClean="0"/>
              <a:t>Jer</a:t>
            </a:r>
            <a:r>
              <a:rPr lang="en-US" sz="2800" dirty="0" smtClean="0"/>
              <a:t> 33:15 </a:t>
            </a:r>
            <a:r>
              <a:rPr lang="en-US" sz="2800" i="1" dirty="0" smtClean="0">
                <a:solidFill>
                  <a:srgbClr val="FF3C37"/>
                </a:solidFill>
              </a:rPr>
              <a:t>'I will cause                             to grow up</a:t>
            </a:r>
            <a:r>
              <a:rPr lang="en-US" sz="2800" i="1" dirty="0" smtClean="0"/>
              <a:t> to David a Branch                              of righteousness; he shall execute judgment and righteousness in the earth.</a:t>
            </a:r>
          </a:p>
          <a:p>
            <a:pPr eaLnBrk="1" hangingPunct="1"/>
            <a:r>
              <a:rPr lang="en-US" sz="2800" dirty="0" smtClean="0"/>
              <a:t>He shall build the temple of the Lord</a:t>
            </a:r>
          </a:p>
          <a:p>
            <a:pPr eaLnBrk="1" hangingPunct="1"/>
            <a:r>
              <a:rPr lang="en-US" sz="2800" dirty="0" smtClean="0"/>
              <a:t>He shall bear the glory (honor)</a:t>
            </a:r>
          </a:p>
          <a:p>
            <a:pPr eaLnBrk="1" hangingPunct="1"/>
            <a:r>
              <a:rPr lang="en-US" sz="2800" dirty="0" smtClean="0"/>
              <a:t>He shall sit and rule on his throne</a:t>
            </a:r>
          </a:p>
          <a:p>
            <a:pPr eaLnBrk="1" hangingPunct="1"/>
            <a:r>
              <a:rPr lang="en-US" sz="2800" dirty="0" smtClean="0"/>
              <a:t>He shall be a priest on his throne</a:t>
            </a:r>
          </a:p>
          <a:p>
            <a:pPr eaLnBrk="1" hangingPunct="1"/>
            <a:r>
              <a:rPr lang="en-US" sz="2800" dirty="0" smtClean="0"/>
              <a:t>Counsel of peace will be between both offices (priest and king)</a:t>
            </a:r>
          </a:p>
        </p:txBody>
      </p:sp>
      <p:pic>
        <p:nvPicPr>
          <p:cNvPr id="18434" name="Picture 2" descr="http://3.bp.blogspot.com/-RkAN0mUiqpU/TtesmZ0PLEI/AAAAAAAAAI4/bk6sQCa4aZE/s1600/IMG_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1"/>
            <a:ext cx="2984500" cy="2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564"/>
            <a:ext cx="3962400" cy="16764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Joshua is King/Priest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80391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Israel had no king at                                        this time.</a:t>
            </a:r>
          </a:p>
          <a:p>
            <a:pPr eaLnBrk="1" hangingPunct="1"/>
            <a:r>
              <a:rPr lang="en-US" dirty="0" smtClean="0"/>
              <a:t>Role of the High Priest was going to become extremely powerful and valuable.</a:t>
            </a:r>
          </a:p>
        </p:txBody>
      </p:sp>
      <p:pic>
        <p:nvPicPr>
          <p:cNvPr id="19458" name="Picture 2" descr="https://sphotos-a.xx.fbcdn.net/hphotos-frc1/p480x480/421842_10152005522229815_18117197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5255"/>
            <a:ext cx="4152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ebzoom.freewebs.com/gracekemp/moses_aa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45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168155"/>
            <a:ext cx="4210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4620"/>
                </a:solidFill>
                <a:cs typeface="+mn-cs"/>
              </a:rPr>
              <a:t>Great way to predict that the true Messiah would perfectly blend the offices of king &amp;</a:t>
            </a:r>
            <a:r>
              <a:rPr lang="en-US" sz="3200" dirty="0" smtClean="0">
                <a:solidFill>
                  <a:srgbClr val="664620"/>
                </a:solidFill>
                <a:cs typeface="+mn-cs"/>
              </a:rPr>
              <a:t> </a:t>
            </a:r>
            <a:r>
              <a:rPr lang="en-US" sz="3200" dirty="0">
                <a:solidFill>
                  <a:srgbClr val="664620"/>
                </a:solidFill>
                <a:cs typeface="+mn-cs"/>
              </a:rPr>
              <a:t>priest.</a:t>
            </a:r>
          </a:p>
        </p:txBody>
      </p:sp>
    </p:spTree>
    <p:extLst>
      <p:ext uri="{BB962C8B-B14F-4D97-AF65-F5344CB8AC3E}">
        <p14:creationId xmlns:p14="http://schemas.microsoft.com/office/powerpoint/2010/main" val="13982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543" y="304800"/>
            <a:ext cx="4800600" cy="1295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Helem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Tobijah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Jedaiah</a:t>
            </a:r>
            <a:r>
              <a:rPr lang="en-US" sz="4000" b="1" dirty="0" smtClean="0"/>
              <a:t> &amp; 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Captives who returned at                         this time to finish the temple</a:t>
            </a:r>
          </a:p>
          <a:p>
            <a:pPr eaLnBrk="1" hangingPunct="1"/>
            <a:r>
              <a:rPr lang="en-US" dirty="0" smtClean="0"/>
              <a:t>Obeyed the call of 2:7  “up, Zion!  Escape, you who dwell with the daughter of Babylon”</a:t>
            </a:r>
          </a:p>
          <a:p>
            <a:pPr eaLnBrk="1" hangingPunct="1"/>
            <a:r>
              <a:rPr lang="en-US" dirty="0" smtClean="0"/>
              <a:t>They were important examples of God’s promise to bring back                                more captives to finish                                the work on His house</a:t>
            </a:r>
          </a:p>
        </p:txBody>
      </p:sp>
      <p:pic>
        <p:nvPicPr>
          <p:cNvPr id="20482" name="Picture 2" descr="http://imgc.allpostersimages.com/images/P-473-488-90/30/3031/4LLBF00Z/posters/israelites-celebrate-rebuilding-solomon-s-temple-in-jerusalem-after-the-babylonian-cap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38512" r="18001" b="26477"/>
          <a:stretch/>
        </p:blipFill>
        <p:spPr bwMode="auto">
          <a:xfrm>
            <a:off x="5697264" y="172357"/>
            <a:ext cx="2610395" cy="21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dmmimages.smdg.ca/dmm/T/H/The_Bible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3336925" cy="18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486400" cy="1371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“Then you will know that the Lord of hosts has sent Me to you”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058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Moses to Pharaoh (Ex </a:t>
            </a:r>
            <a:r>
              <a:rPr lang="en-US" smtClean="0"/>
              <a:t>3:13,                             14,15</a:t>
            </a:r>
            <a:r>
              <a:rPr lang="en-US" dirty="0" smtClean="0"/>
              <a:t>; 7:16)</a:t>
            </a:r>
          </a:p>
          <a:p>
            <a:pPr eaLnBrk="1" hangingPunct="1"/>
            <a:r>
              <a:rPr lang="en-US" dirty="0" smtClean="0"/>
              <a:t>Angel’s words to Zechariah (2:9,11; 4:9; 6:15)</a:t>
            </a:r>
          </a:p>
          <a:p>
            <a:pPr eaLnBrk="1" hangingPunct="1"/>
            <a:r>
              <a:rPr lang="en-US" dirty="0" smtClean="0"/>
              <a:t>Probably Zechariah’s words to his people</a:t>
            </a:r>
          </a:p>
          <a:p>
            <a:pPr eaLnBrk="1" hangingPunct="1"/>
            <a:r>
              <a:rPr lang="en-US" dirty="0" smtClean="0"/>
              <a:t>God’s support for His messengers and prophets.  He is faithful and will do it!</a:t>
            </a:r>
          </a:p>
        </p:txBody>
      </p:sp>
      <p:pic>
        <p:nvPicPr>
          <p:cNvPr id="21506" name="Picture 2" descr="http://burningfireshutinmybones.files.wordpress.com/2012/11/jesus_scroll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52400"/>
            <a:ext cx="2768112" cy="32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75015"/>
              </p:ext>
            </p:extLst>
          </p:nvPr>
        </p:nvGraphicFramePr>
        <p:xfrm>
          <a:off x="4267200" y="-1"/>
          <a:ext cx="4865914" cy="680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 Editor Photo" r:id="rId3" imgW="1514686" imgH="2114845" progId="MSPhotoEd.3">
                  <p:embed/>
                </p:oleObj>
              </mc:Choice>
              <mc:Fallback>
                <p:oleObj name="Photo Editor Photo" r:id="rId3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-1"/>
                        <a:ext cx="4865914" cy="6800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6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65" y="381000"/>
            <a:ext cx="5029200" cy="1371600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exhortation &amp; warning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32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This will come to pass </a:t>
            </a:r>
            <a:r>
              <a:rPr lang="en-US" sz="3600" b="1" dirty="0" smtClean="0"/>
              <a:t>IF</a:t>
            </a:r>
            <a:r>
              <a:rPr lang="en-US" dirty="0" smtClean="0"/>
              <a:t> you diligently obey the voice of the Lord your God</a:t>
            </a:r>
          </a:p>
          <a:p>
            <a:pPr eaLnBrk="1" hangingPunct="1"/>
            <a:r>
              <a:rPr lang="en-US" dirty="0" smtClean="0"/>
              <a:t>The discouraged, disappointed, fearful returned captives did obey God’s voice and they got to work and finished His house.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4" descr="http://cccooperagency.files.wordpress.com/2012/06/4167198381_93e76b3b8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86" y="89953"/>
            <a:ext cx="2603500" cy="19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hedisciplers.com/wp-content/uploads/2011/04/obedi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" y="4887268"/>
            <a:ext cx="2590580" cy="17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sharonjaynes.com/wp-content/uploads/2012/11/Obeying-God-01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21745"/>
          <a:stretch/>
        </p:blipFill>
        <p:spPr bwMode="auto">
          <a:xfrm>
            <a:off x="5790771" y="4799122"/>
            <a:ext cx="2921221" cy="18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04975" y="4837222"/>
            <a:ext cx="274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+mn-cs"/>
              </a:rPr>
              <a:t>God is looking to see if we WANT to obey!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914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Zechariah 7:1-3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086600" cy="41910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 </a:t>
            </a:r>
            <a:r>
              <a:rPr lang="en-US" dirty="0"/>
              <a:t>Now in </a:t>
            </a:r>
            <a:r>
              <a:rPr lang="en-US" b="1" dirty="0">
                <a:solidFill>
                  <a:srgbClr val="0000CC"/>
                </a:solidFill>
              </a:rPr>
              <a:t>the fourth year of King Darius </a:t>
            </a:r>
            <a:r>
              <a:rPr lang="en-US" dirty="0"/>
              <a:t>it came to pass that the word of the Lord came to Zechariah, on the fourth day of the ninth month, </a:t>
            </a:r>
            <a:r>
              <a:rPr lang="en-US" dirty="0" err="1"/>
              <a:t>Chislev</a:t>
            </a:r>
            <a:r>
              <a:rPr lang="en-US" dirty="0"/>
              <a:t>, 2 when the people sent </a:t>
            </a:r>
            <a:r>
              <a:rPr lang="en-US" dirty="0" err="1"/>
              <a:t>Sherezer</a:t>
            </a:r>
            <a:r>
              <a:rPr lang="en-US" dirty="0"/>
              <a:t>, with </a:t>
            </a:r>
            <a:r>
              <a:rPr lang="en-US" dirty="0" err="1"/>
              <a:t>Regem-Melech</a:t>
            </a:r>
            <a:r>
              <a:rPr lang="en-US" dirty="0"/>
              <a:t> and his men, </a:t>
            </a:r>
            <a:r>
              <a:rPr lang="en-US" b="1" dirty="0">
                <a:solidFill>
                  <a:srgbClr val="FF0000"/>
                </a:solidFill>
              </a:rPr>
              <a:t>to the house of God</a:t>
            </a:r>
            <a:r>
              <a:rPr lang="en-US" dirty="0"/>
              <a:t>, to pray before the Lord, 3 and to ask the priests who were in the house of the Lord of hosts, and the prophets, saying</a:t>
            </a:r>
            <a:r>
              <a:rPr lang="en-US" b="1" dirty="0">
                <a:solidFill>
                  <a:srgbClr val="C00000"/>
                </a:solidFill>
              </a:rPr>
              <a:t>, "Should I weep in the fifth month and fast as I have done for so many years?"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Should we keep weeping &amp; fasting?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5292" y="6184612"/>
            <a:ext cx="7438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They did this </a:t>
            </a:r>
            <a:r>
              <a:rPr lang="en-US" sz="3200" b="1" smtClean="0">
                <a:solidFill>
                  <a:srgbClr val="00B050"/>
                </a:solidFill>
                <a:latin typeface="Comic Sans MS" pitchFamily="66" charset="0"/>
              </a:rPr>
              <a:t>for over 60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years!</a:t>
            </a:r>
          </a:p>
        </p:txBody>
      </p:sp>
    </p:spTree>
    <p:extLst>
      <p:ext uri="{BB962C8B-B14F-4D97-AF65-F5344CB8AC3E}">
        <p14:creationId xmlns:p14="http://schemas.microsoft.com/office/powerpoint/2010/main" val="12953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Comic Sans MS" panose="030F0702030302020204" pitchFamily="66" charset="0"/>
              </a:rPr>
              <a:t> You are here!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4114799" y="4636532"/>
            <a:ext cx="206131" cy="77366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06631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871" y="76200"/>
            <a:ext cx="441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Where are we in Zechariah 7? 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S4xGRh3m-pMu2Fe3RQEPNJSamnaTRREpf33cR75nNg7QrRFO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91838" y="-1116420"/>
            <a:ext cx="6911161" cy="914400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6438900" cy="5257800"/>
          </a:xfrm>
        </p:spPr>
        <p:txBody>
          <a:bodyPr/>
          <a:lstStyle/>
          <a:p>
            <a:pPr marL="1588" indent="-1588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New King James (</a:t>
            </a:r>
            <a:r>
              <a:rPr lang="en-US" sz="2800" b="1" dirty="0" smtClean="0">
                <a:solidFill>
                  <a:srgbClr val="C00000"/>
                </a:solidFill>
              </a:rPr>
              <a:t>NKJV </a:t>
            </a:r>
            <a:r>
              <a:rPr lang="en-US" sz="2800" b="1" dirty="0">
                <a:solidFill>
                  <a:srgbClr val="C00000"/>
                </a:solidFill>
              </a:rPr>
              <a:t>&amp; </a:t>
            </a:r>
            <a:r>
              <a:rPr lang="en-US" sz="2800" b="1" dirty="0" smtClean="0">
                <a:solidFill>
                  <a:srgbClr val="C00000"/>
                </a:solidFill>
              </a:rPr>
              <a:t>KJV)</a:t>
            </a:r>
            <a:endParaRPr lang="en-US" sz="2800" b="1" dirty="0">
              <a:solidFill>
                <a:srgbClr val="C00000"/>
              </a:solidFill>
            </a:endParaRP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when the people sent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Sherezer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Regem-Melech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men, to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 of God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pray before the LORD,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-1588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New American Standard (NASB)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Now the town of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Bethel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sent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Sharezer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Regemmelech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men to seek the favor of the LORD,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-1588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Revised Standard Version (RSV)</a:t>
            </a:r>
          </a:p>
          <a:p>
            <a:pPr marL="1588" indent="-15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Now the people of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Bethel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sent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Share'zer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Reg'em-mel'ech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men, to entreat the favor of the LORD,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9900"/>
                </a:solidFill>
                <a:latin typeface="Comic Sans MS" pitchFamily="66" charset="0"/>
              </a:rPr>
              <a:t>House of God </a:t>
            </a:r>
            <a:r>
              <a:rPr lang="en-US" sz="3600" b="1" u="sng" dirty="0" smtClean="0">
                <a:solidFill>
                  <a:srgbClr val="669900"/>
                </a:solidFill>
                <a:latin typeface="Comic Sans MS" pitchFamily="66" charset="0"/>
              </a:rPr>
              <a:t>OR</a:t>
            </a:r>
            <a:r>
              <a:rPr lang="en-US" sz="4000" b="1" dirty="0" smtClean="0">
                <a:solidFill>
                  <a:srgbClr val="669900"/>
                </a:solidFill>
                <a:latin typeface="Comic Sans MS" pitchFamily="66" charset="0"/>
              </a:rPr>
              <a:t> Bethel</a:t>
            </a:r>
            <a:endParaRPr lang="en-US" sz="4000" b="1" dirty="0">
              <a:solidFill>
                <a:srgbClr val="66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05400" cy="1676400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latin typeface="Comic Sans MS" panose="030F0702030302020204" pitchFamily="66" charset="0"/>
                <a:cs typeface="Simplified Arabic" panose="02020603050405020304" pitchFamily="18" charset="-78"/>
                <a:sym typeface="Wingdings" panose="05000000000000000000" pitchFamily="2" charset="2"/>
              </a:rPr>
              <a:t> </a:t>
            </a:r>
            <a:r>
              <a:rPr lang="en-US" sz="4800" dirty="0" smtClean="0">
                <a:solidFill>
                  <a:schemeClr val="hlink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Contextual </a:t>
            </a:r>
            <a:r>
              <a:rPr lang="en-US" sz="4800" dirty="0">
                <a:solidFill>
                  <a:schemeClr val="hlink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Scholars Only</a:t>
            </a:r>
            <a:r>
              <a:rPr lang="en-US" dirty="0">
                <a:solidFill>
                  <a:schemeClr val="hlink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  <a:cs typeface="Simplified Arabic" panose="02020603050405020304" pitchFamily="18" charset="-78"/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  <a:cs typeface="Simplified Arabic" panose="02020603050405020304" pitchFamily="18" charset="-7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4582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How can you tell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                         from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the context of 6:14 - 7:3 that the </a:t>
            </a:r>
            <a:r>
              <a:rPr lang="en-US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“house of God”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(KJV and NKJV) is </a:t>
            </a:r>
            <a:r>
              <a:rPr lang="en-US" sz="4400" u="sng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the temple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pic>
        <p:nvPicPr>
          <p:cNvPr id="1026" name="Picture 2" descr="http://img.docstoccdn.com/thumb/orig/1169081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517900" cy="26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5105400"/>
            <a:ext cx="8458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sz="4000" dirty="0" smtClean="0">
                <a:solidFill>
                  <a:srgbClr val="FFC000"/>
                </a:solidFill>
                <a:latin typeface="Comic Sans MS" panose="030F0702030302020204" pitchFamily="66" charset="0"/>
                <a:cs typeface="Simplified Arabic" panose="02020603050405020304" pitchFamily="18" charset="-78"/>
                <a:sym typeface="Wingdings" panose="05000000000000000000" pitchFamily="2" charset="2"/>
              </a:rPr>
              <a:t>Temple is referred to as      “house of the Lord of hosts</a:t>
            </a:r>
            <a:r>
              <a:rPr lang="en-US" sz="4000" dirty="0" smtClean="0">
                <a:solidFill>
                  <a:srgbClr val="FFC000"/>
                </a:solidFill>
                <a:latin typeface="Comic Sans MS" panose="030F0702030302020204" pitchFamily="66" charset="0"/>
                <a:cs typeface="Simplified Arabic" panose="02020603050405020304" pitchFamily="18" charset="-78"/>
              </a:rPr>
              <a:t>” (v.3)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Contrast the two Delegations    of Zechariah 6 &amp; 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9150"/>
            <a:ext cx="5181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FF00"/>
                </a:solidFill>
              </a:rPr>
              <a:t>Zech</a:t>
            </a:r>
            <a:r>
              <a:rPr lang="en-US" b="1" dirty="0">
                <a:solidFill>
                  <a:srgbClr val="FFFF00"/>
                </a:solidFill>
              </a:rPr>
              <a:t> 6:10</a:t>
            </a:r>
            <a:r>
              <a:rPr lang="en-US" dirty="0"/>
              <a:t>  The </a:t>
            </a:r>
            <a:r>
              <a:rPr lang="en-US" dirty="0" smtClean="0"/>
              <a:t>gifts </a:t>
            </a:r>
            <a:r>
              <a:rPr lang="en-US" dirty="0"/>
              <a:t>from the captives – from </a:t>
            </a:r>
            <a:r>
              <a:rPr lang="en-US" dirty="0" err="1"/>
              <a:t>Heldai</a:t>
            </a:r>
            <a:r>
              <a:rPr lang="en-US" dirty="0"/>
              <a:t>, </a:t>
            </a:r>
            <a:r>
              <a:rPr lang="en-US" dirty="0" err="1"/>
              <a:t>Tobijah</a:t>
            </a:r>
            <a:r>
              <a:rPr lang="en-US" dirty="0"/>
              <a:t> and </a:t>
            </a:r>
            <a:r>
              <a:rPr lang="en-US" dirty="0" err="1"/>
              <a:t>Jedaiah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5732096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FF33"/>
                </a:solidFill>
                <a:latin typeface="Comic Sans MS" panose="030F0702030302020204" pitchFamily="66" charset="0"/>
              </a:rPr>
              <a:t>What differences do you notice???</a:t>
            </a:r>
          </a:p>
        </p:txBody>
      </p:sp>
      <p:pic>
        <p:nvPicPr>
          <p:cNvPr id="2050" name="Picture 2" descr="http://www.visualbiblealive.com/image-bin/Public/110/06/110_06_0299_BiblePaintings_pr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11018" r="15524" b="35426"/>
          <a:stretch/>
        </p:blipFill>
        <p:spPr bwMode="auto">
          <a:xfrm>
            <a:off x="304800" y="3946769"/>
            <a:ext cx="25669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ndeeimages.com/_borders/Wise_M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21460"/>
          <a:stretch/>
        </p:blipFill>
        <p:spPr bwMode="auto">
          <a:xfrm flipH="1">
            <a:off x="5996353" y="1470509"/>
            <a:ext cx="2819400" cy="21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0400" y="3962400"/>
            <a:ext cx="58674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Zech</a:t>
            </a:r>
            <a:r>
              <a:rPr lang="en-US" b="1" dirty="0" smtClean="0">
                <a:solidFill>
                  <a:srgbClr val="FFFF00"/>
                </a:solidFill>
              </a:rPr>
              <a:t> 7:2</a:t>
            </a:r>
            <a:r>
              <a:rPr lang="en-US" dirty="0" smtClean="0"/>
              <a:t>  The question from Bethel – from </a:t>
            </a:r>
            <a:r>
              <a:rPr lang="en-US" dirty="0" err="1" smtClean="0"/>
              <a:t>Sherezer</a:t>
            </a:r>
            <a:r>
              <a:rPr lang="en-US" dirty="0" smtClean="0"/>
              <a:t>, </a:t>
            </a:r>
            <a:r>
              <a:rPr lang="en-US" dirty="0" err="1" smtClean="0"/>
              <a:t>Regem-Melech</a:t>
            </a:r>
            <a:r>
              <a:rPr lang="en-US" dirty="0" smtClean="0"/>
              <a:t>, and his men							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5862"/>
            <a:ext cx="8229600" cy="1371600"/>
          </a:xfrm>
        </p:spPr>
        <p:txBody>
          <a:bodyPr/>
          <a:lstStyle/>
          <a:p>
            <a:r>
              <a:rPr lang="en-US" sz="4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Contrast the two groups</a:t>
            </a:r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4038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FF00"/>
                </a:solidFill>
              </a:rPr>
              <a:t>  Zechariah 6</a:t>
            </a:r>
          </a:p>
          <a:p>
            <a:pPr>
              <a:buFont typeface="Wingdings" panose="05000000000000000000" pitchFamily="2" charset="2"/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2800" dirty="0"/>
              <a:t>From Babylon</a:t>
            </a:r>
          </a:p>
          <a:p>
            <a:r>
              <a:rPr lang="en-US" sz="2800" dirty="0"/>
              <a:t>Jewish names</a:t>
            </a:r>
          </a:p>
          <a:p>
            <a:r>
              <a:rPr lang="en-US" sz="2800" dirty="0"/>
              <a:t>Give gifts</a:t>
            </a:r>
          </a:p>
          <a:p>
            <a:r>
              <a:rPr lang="en-US" sz="2800" dirty="0"/>
              <a:t>Focused on temple</a:t>
            </a:r>
          </a:p>
          <a:p>
            <a:r>
              <a:rPr lang="en-US" sz="2800" dirty="0"/>
              <a:t>Operate on faith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648200" y="2590800"/>
            <a:ext cx="45720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7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Zechariah 7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From Bethel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Babylonian names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Ask questions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Focused on themselves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Concerned about works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http://www.dandeeimages.com/_borders/Wise_M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21460"/>
          <a:stretch/>
        </p:blipFill>
        <p:spPr bwMode="auto">
          <a:xfrm>
            <a:off x="1066800" y="1202379"/>
            <a:ext cx="1805353" cy="13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isualbiblealive.com/image-bin/Public/110/06/110_06_0299_BiblePaintings_pr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22728" r="15523" b="35426"/>
          <a:stretch/>
        </p:blipFill>
        <p:spPr bwMode="auto">
          <a:xfrm>
            <a:off x="5105400" y="1202380"/>
            <a:ext cx="2073599" cy="13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7650"/>
            <a:ext cx="6629400" cy="10668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Delegation from Bethel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Some of Bethel did return (Ezra 2:20)             	223 of Bethel and Ai.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Sent official delegation to ask about information that temple builders would have discussed while on the job!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Should have helped build the temple, but seems they were out of touch.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Probably stayed in Bethel &amp; </a:t>
            </a:r>
            <a:r>
              <a:rPr lang="en-US" sz="2800" dirty="0" smtClean="0"/>
              <a:t>                                   kept </a:t>
            </a:r>
            <a:r>
              <a:rPr lang="en-US" sz="2800" dirty="0"/>
              <a:t>the rituals going.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Uninvolved in ecclesial life. </a:t>
            </a:r>
            <a:r>
              <a:rPr lang="en-US" sz="2800" dirty="0" smtClean="0"/>
              <a:t>                                Worried </a:t>
            </a:r>
            <a:r>
              <a:rPr lang="en-US" sz="2800" dirty="0"/>
              <a:t>about formal rituals </a:t>
            </a:r>
            <a:r>
              <a:rPr lang="en-US" sz="2800" dirty="0" smtClean="0"/>
              <a:t>                              that </a:t>
            </a:r>
            <a:r>
              <a:rPr lang="en-US" sz="2800" dirty="0"/>
              <a:t>take away personal time!</a:t>
            </a:r>
          </a:p>
        </p:txBody>
      </p:sp>
      <p:pic>
        <p:nvPicPr>
          <p:cNvPr id="4" name="Picture 2" descr="http://www.visualbiblealive.com/image-bin/Public/110/06/110_06_0299_BiblePaintings_pr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22147" r="15523" b="35426"/>
          <a:stretch/>
        </p:blipFill>
        <p:spPr bwMode="auto">
          <a:xfrm>
            <a:off x="6858000" y="381000"/>
            <a:ext cx="21539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esting.desertreign.org/wp-content/uploads/2013/01/Get-Involved-Pict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7" r="1961"/>
          <a:stretch/>
        </p:blipFill>
        <p:spPr bwMode="auto">
          <a:xfrm>
            <a:off x="5659101" y="4488426"/>
            <a:ext cx="3352800" cy="19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665"/>
            <a:ext cx="4343400" cy="20574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The Question about Fasting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The people only ask </a:t>
            </a:r>
            <a:r>
              <a:rPr lang="en-US" dirty="0" smtClean="0"/>
              <a:t>                                              about </a:t>
            </a:r>
            <a:r>
              <a:rPr lang="en-US" dirty="0"/>
              <a:t>the 5</a:t>
            </a:r>
            <a:r>
              <a:rPr lang="en-US" baseline="30000" dirty="0"/>
              <a:t>th</a:t>
            </a:r>
            <a:r>
              <a:rPr lang="en-US" dirty="0"/>
              <a:t> month fast</a:t>
            </a:r>
          </a:p>
          <a:p>
            <a:pPr marL="465138" indent="-465138"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God’s response covers all their ritualistic fasts – 7</a:t>
            </a:r>
            <a:r>
              <a:rPr lang="en-US" baseline="30000" dirty="0"/>
              <a:t>th</a:t>
            </a:r>
            <a:r>
              <a:rPr lang="en-US" dirty="0"/>
              <a:t> month, 4</a:t>
            </a:r>
            <a:r>
              <a:rPr lang="en-US" baseline="30000" dirty="0"/>
              <a:t>th</a:t>
            </a:r>
            <a:r>
              <a:rPr lang="en-US" dirty="0"/>
              <a:t> month, 10</a:t>
            </a:r>
            <a:r>
              <a:rPr lang="en-US" baseline="30000" dirty="0"/>
              <a:t>th</a:t>
            </a:r>
            <a:r>
              <a:rPr lang="en-US" dirty="0"/>
              <a:t> month (see 7:5; 8:19)</a:t>
            </a:r>
          </a:p>
        </p:txBody>
      </p:sp>
      <p:pic>
        <p:nvPicPr>
          <p:cNvPr id="5122" name="Picture 2" descr="http://www.sacbee.com/static/weblogs/photos/rosh-on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41118"/>
            <a:ext cx="3317875" cy="21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sievedotcom.files.wordpress.com/2012/10/gottlieb-jews_praying_in_the_synagogue_on_yom_kippu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3" b="11779"/>
          <a:stretch/>
        </p:blipFill>
        <p:spPr bwMode="auto">
          <a:xfrm>
            <a:off x="5638800" y="152400"/>
            <a:ext cx="336232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9906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8:18-19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086600" cy="37338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18 </a:t>
            </a:r>
            <a:r>
              <a:rPr lang="en-US" dirty="0">
                <a:solidFill>
                  <a:srgbClr val="000000"/>
                </a:solidFill>
                <a:effectLst/>
              </a:rPr>
              <a:t>Then the word of the Lord of hosts came to me, saying, 19 "Thus says the Lord of hosts:</a:t>
            </a:r>
          </a:p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'The </a:t>
            </a:r>
            <a:r>
              <a:rPr lang="en-US" dirty="0">
                <a:solidFill>
                  <a:srgbClr val="000000"/>
                </a:solidFill>
                <a:effectLst/>
              </a:rPr>
              <a:t>fast of the </a:t>
            </a:r>
            <a:r>
              <a:rPr lang="en-US" b="1" dirty="0">
                <a:solidFill>
                  <a:srgbClr val="0000CC"/>
                </a:solidFill>
                <a:effectLst/>
              </a:rPr>
              <a:t>fourth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</a:rPr>
              <a:t>month,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The fast of the </a:t>
            </a:r>
            <a:r>
              <a:rPr lang="en-US" b="1" dirty="0">
                <a:solidFill>
                  <a:srgbClr val="0000CC"/>
                </a:solidFill>
                <a:effectLst/>
              </a:rPr>
              <a:t>fifth</a:t>
            </a:r>
            <a:r>
              <a:rPr lang="en-US" dirty="0">
                <a:solidFill>
                  <a:srgbClr val="000000"/>
                </a:solidFill>
                <a:effectLst/>
              </a:rPr>
              <a:t>,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The fast of the </a:t>
            </a:r>
            <a:r>
              <a:rPr lang="en-US" b="1" dirty="0">
                <a:solidFill>
                  <a:srgbClr val="0000CC"/>
                </a:solidFill>
                <a:effectLst/>
              </a:rPr>
              <a:t>seventh</a:t>
            </a:r>
            <a:r>
              <a:rPr lang="en-US" dirty="0">
                <a:solidFill>
                  <a:srgbClr val="000000"/>
                </a:solidFill>
                <a:effectLst/>
              </a:rPr>
              <a:t>,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And the fast of the </a:t>
            </a:r>
            <a:r>
              <a:rPr lang="en-US" b="1" dirty="0">
                <a:solidFill>
                  <a:srgbClr val="0000CC"/>
                </a:solidFill>
                <a:effectLst/>
              </a:rPr>
              <a:t>tenth</a:t>
            </a:r>
            <a:r>
              <a:rPr lang="en-US" dirty="0">
                <a:solidFill>
                  <a:srgbClr val="000000"/>
                </a:solidFill>
                <a:effectLst/>
              </a:rPr>
              <a:t>,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Shall be joy and gladness and cheerful feasts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For the house of Judah.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Therefore love truth and peace.'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The other fasts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will turn them to joy</a:t>
            </a:r>
          </a:p>
        </p:txBody>
      </p:sp>
    </p:spTree>
    <p:extLst>
      <p:ext uri="{BB962C8B-B14F-4D97-AF65-F5344CB8AC3E}">
        <p14:creationId xmlns:p14="http://schemas.microsoft.com/office/powerpoint/2010/main" val="10424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820632"/>
              </p:ext>
            </p:extLst>
          </p:nvPr>
        </p:nvGraphicFramePr>
        <p:xfrm>
          <a:off x="4419600" y="381000"/>
          <a:ext cx="4303713" cy="590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 Editor Photo" r:id="rId3" imgW="1552792" imgH="2133898" progId="MSPhotoEd.3">
                  <p:embed/>
                </p:oleObj>
              </mc:Choice>
              <mc:Fallback>
                <p:oleObj name="Photo Editor Photo" r:id="rId3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"/>
                        <a:ext cx="4303713" cy="590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1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0195"/>
            <a:ext cx="6324600" cy="1526205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Jewish fasts to remember </a:t>
            </a:r>
            <a:b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Jerusalem’s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downfall    </a:t>
            </a: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>(7:5; 8:19)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31005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5th Month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/>
              <a:t>    </a:t>
            </a:r>
            <a:r>
              <a:rPr lang="en-US" sz="2800" b="1" dirty="0" err="1"/>
              <a:t>Jer</a:t>
            </a:r>
            <a:r>
              <a:rPr lang="en-US" sz="2800" b="1" dirty="0"/>
              <a:t> 1:3  Judah taken captive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66FF33"/>
                </a:solidFill>
              </a:rPr>
              <a:t>	7th Day – 2 </a:t>
            </a:r>
            <a:r>
              <a:rPr lang="en-US" sz="2400" b="1" dirty="0" err="1">
                <a:solidFill>
                  <a:srgbClr val="66FF33"/>
                </a:solidFill>
              </a:rPr>
              <a:t>Kgs</a:t>
            </a:r>
            <a:r>
              <a:rPr lang="en-US" sz="2400" b="1" dirty="0">
                <a:solidFill>
                  <a:srgbClr val="66FF33"/>
                </a:solidFill>
              </a:rPr>
              <a:t> 25:8-9</a:t>
            </a:r>
            <a:r>
              <a:rPr lang="en-US" sz="2400" dirty="0"/>
              <a:t>  </a:t>
            </a:r>
            <a:r>
              <a:rPr lang="en-US" sz="2400" dirty="0" err="1"/>
              <a:t>Nebuzaradan</a:t>
            </a:r>
            <a:r>
              <a:rPr lang="en-US" sz="2400" dirty="0"/>
              <a:t> burned temple,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      	broke wall of city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66FF33"/>
                </a:solidFill>
              </a:rPr>
              <a:t>10th Day – </a:t>
            </a:r>
            <a:r>
              <a:rPr lang="en-US" sz="2400" b="1" dirty="0" err="1">
                <a:solidFill>
                  <a:srgbClr val="66FF33"/>
                </a:solidFill>
              </a:rPr>
              <a:t>Jer</a:t>
            </a:r>
            <a:r>
              <a:rPr lang="en-US" sz="2400" b="1" dirty="0">
                <a:solidFill>
                  <a:srgbClr val="66FF33"/>
                </a:solidFill>
              </a:rPr>
              <a:t> 52:12-15</a:t>
            </a:r>
            <a:r>
              <a:rPr lang="en-US" sz="2400" dirty="0"/>
              <a:t>  </a:t>
            </a:r>
            <a:r>
              <a:rPr lang="en-US" sz="2400" dirty="0" err="1"/>
              <a:t>Nebuzaradan</a:t>
            </a:r>
            <a:r>
              <a:rPr lang="en-US" sz="2400" dirty="0"/>
              <a:t> burned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	   	temple, burned king’s house, broke wall of city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7th Month: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66FF33"/>
                </a:solidFill>
              </a:rPr>
              <a:t>2 </a:t>
            </a:r>
            <a:r>
              <a:rPr lang="en-US" sz="2400" b="1" dirty="0" err="1">
                <a:solidFill>
                  <a:srgbClr val="66FF33"/>
                </a:solidFill>
              </a:rPr>
              <a:t>Kgs</a:t>
            </a:r>
            <a:r>
              <a:rPr lang="en-US" sz="2400" b="1" dirty="0">
                <a:solidFill>
                  <a:srgbClr val="66FF33"/>
                </a:solidFill>
              </a:rPr>
              <a:t> 25:25</a:t>
            </a:r>
            <a:r>
              <a:rPr lang="en-US" sz="2400" dirty="0"/>
              <a:t>  Ishmael rebelled, </a:t>
            </a:r>
            <a:r>
              <a:rPr lang="en-US" sz="2400" dirty="0" smtClean="0"/>
              <a:t>killed </a:t>
            </a:r>
            <a:r>
              <a:rPr lang="en-US" sz="2400" dirty="0" err="1" smtClean="0"/>
              <a:t>Gedaliah</a:t>
            </a:r>
            <a:r>
              <a:rPr lang="en-US" sz="2400" dirty="0" smtClean="0"/>
              <a:t>                              </a:t>
            </a:r>
            <a:r>
              <a:rPr lang="en-US" sz="2400" dirty="0"/>
              <a:t>&amp; </a:t>
            </a:r>
            <a:r>
              <a:rPr lang="en-US" sz="2400" dirty="0" smtClean="0"/>
              <a:t>Jews at </a:t>
            </a:r>
            <a:r>
              <a:rPr lang="en-US" sz="2400" dirty="0" err="1"/>
              <a:t>Mizpeh</a:t>
            </a:r>
            <a:r>
              <a:rPr lang="en-US" sz="2400" dirty="0"/>
              <a:t>, escaped to Egypt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	</a:t>
            </a:r>
            <a:r>
              <a:rPr lang="en-US" sz="2400" b="1" dirty="0" err="1">
                <a:solidFill>
                  <a:srgbClr val="66FF33"/>
                </a:solidFill>
              </a:rPr>
              <a:t>Jer</a:t>
            </a:r>
            <a:r>
              <a:rPr lang="en-US" sz="2400" b="1" dirty="0">
                <a:solidFill>
                  <a:srgbClr val="66FF33"/>
                </a:solidFill>
              </a:rPr>
              <a:t> 41:1-3, 10</a:t>
            </a:r>
            <a:r>
              <a:rPr lang="en-US" sz="2400" dirty="0"/>
              <a:t>  Ishmael rebelled, killed </a:t>
            </a:r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Gedaliah</a:t>
            </a:r>
            <a:r>
              <a:rPr lang="en-US" sz="2400" dirty="0" smtClean="0"/>
              <a:t>, carried </a:t>
            </a:r>
            <a:r>
              <a:rPr lang="en-US" sz="2400" dirty="0"/>
              <a:t>some Jews from </a:t>
            </a:r>
            <a:r>
              <a:rPr lang="en-US" sz="2400" dirty="0" err="1"/>
              <a:t>Mizpeh</a:t>
            </a:r>
            <a:r>
              <a:rPr lang="en-US" sz="2400" dirty="0"/>
              <a:t> away </a:t>
            </a:r>
            <a:r>
              <a:rPr lang="en-US" sz="2400" dirty="0" smtClean="0"/>
              <a:t>                   captive</a:t>
            </a:r>
            <a:endParaRPr lang="en-US" sz="2400" b="1" u="sng" dirty="0"/>
          </a:p>
        </p:txBody>
      </p:sp>
      <p:pic>
        <p:nvPicPr>
          <p:cNvPr id="2" name="Picture 2" descr="http://www.marxist.com/images/stories/religion/siege-of-Jerusal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0195"/>
            <a:ext cx="2298700" cy="16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atimamovement.com/images/011_MakingaNewMessiah/herod%20temple%20destruction%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48" y="4542503"/>
            <a:ext cx="1801368" cy="18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381000"/>
            <a:ext cx="6172200" cy="1447800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Jewish fasts to remember </a:t>
            </a:r>
            <a:b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Jerusalem’s downfall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hlink"/>
                </a:solidFill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hlink"/>
                </a:solidFill>
                <a:latin typeface="Comic Sans MS" pitchFamily="66" charset="0"/>
              </a:rPr>
              <a:t>8:19)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4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th</a:t>
            </a:r>
            <a:r>
              <a:rPr lang="en-US" b="1" u="sng" dirty="0" smtClean="0">
                <a:solidFill>
                  <a:srgbClr val="FFFF00"/>
                </a:solidFill>
              </a:rPr>
              <a:t> Month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>
                <a:solidFill>
                  <a:srgbClr val="FFFF00"/>
                </a:solidFill>
              </a:rPr>
              <a:t>Probably </a:t>
            </a:r>
            <a:r>
              <a:rPr lang="en-US" b="1" dirty="0" smtClean="0">
                <a:solidFill>
                  <a:srgbClr val="FFFF00"/>
                </a:solidFill>
              </a:rPr>
              <a:t>9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day 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 err="1">
                <a:solidFill>
                  <a:srgbClr val="66FF33"/>
                </a:solidFill>
              </a:rPr>
              <a:t>Jer</a:t>
            </a:r>
            <a:r>
              <a:rPr lang="en-US" sz="2800" b="1" dirty="0">
                <a:solidFill>
                  <a:srgbClr val="66FF33"/>
                </a:solidFill>
              </a:rPr>
              <a:t> 52:6-8</a:t>
            </a:r>
            <a:r>
              <a:rPr lang="en-US" sz="2800" dirty="0"/>
              <a:t>  Zedekiah broke thru wall, tried to escape, but was captured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 err="1">
                <a:solidFill>
                  <a:srgbClr val="66FF33"/>
                </a:solidFill>
              </a:rPr>
              <a:t>Jer</a:t>
            </a:r>
            <a:r>
              <a:rPr lang="en-US" sz="2800" b="1" dirty="0">
                <a:solidFill>
                  <a:srgbClr val="66FF33"/>
                </a:solidFill>
              </a:rPr>
              <a:t> 39:1-2</a:t>
            </a:r>
            <a:r>
              <a:rPr lang="en-US" sz="2800" dirty="0"/>
              <a:t>  Nebuchadnezzar penetrated wall of Jerusalem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b="1" u="sng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10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th</a:t>
            </a:r>
            <a:r>
              <a:rPr lang="en-US" b="1" u="sng" dirty="0" smtClean="0">
                <a:solidFill>
                  <a:srgbClr val="FFFF00"/>
                </a:solidFill>
              </a:rPr>
              <a:t> Month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 err="1" smtClean="0">
                <a:solidFill>
                  <a:srgbClr val="FFFF00"/>
                </a:solidFill>
              </a:rPr>
              <a:t>Prob</a:t>
            </a:r>
            <a:r>
              <a:rPr lang="en-US" b="1" dirty="0" smtClean="0">
                <a:solidFill>
                  <a:srgbClr val="FFFF00"/>
                </a:solidFill>
              </a:rPr>
              <a:t> 10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day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66FF33"/>
                </a:solidFill>
              </a:rPr>
              <a:t>2 </a:t>
            </a:r>
            <a:r>
              <a:rPr lang="en-US" sz="2800" b="1" dirty="0" err="1">
                <a:solidFill>
                  <a:srgbClr val="66FF33"/>
                </a:solidFill>
              </a:rPr>
              <a:t>Kgs</a:t>
            </a:r>
            <a:r>
              <a:rPr lang="en-US" sz="2800" b="1" dirty="0">
                <a:solidFill>
                  <a:srgbClr val="66FF33"/>
                </a:solidFill>
              </a:rPr>
              <a:t> 25:1;  </a:t>
            </a:r>
            <a:r>
              <a:rPr lang="en-US" sz="2800" b="1" dirty="0" err="1">
                <a:solidFill>
                  <a:srgbClr val="66FF33"/>
                </a:solidFill>
              </a:rPr>
              <a:t>Jer</a:t>
            </a:r>
            <a:r>
              <a:rPr lang="en-US" sz="2800" b="1" dirty="0">
                <a:solidFill>
                  <a:srgbClr val="66FF33"/>
                </a:solidFill>
              </a:rPr>
              <a:t> 39:1;  52:4</a:t>
            </a:r>
            <a:r>
              <a:rPr lang="en-US" sz="2800" dirty="0"/>
              <a:t>  </a:t>
            </a:r>
            <a:r>
              <a:rPr lang="en-US" sz="2800" dirty="0" smtClean="0"/>
              <a:t>                 Nebuchadnezzar </a:t>
            </a:r>
            <a:r>
              <a:rPr lang="en-US" sz="2800" dirty="0"/>
              <a:t>besieged </a:t>
            </a:r>
            <a:r>
              <a:rPr lang="en-US" sz="2800" dirty="0" smtClean="0"/>
              <a:t>                                  Jerusalem </a:t>
            </a:r>
            <a:r>
              <a:rPr lang="en-US" sz="2800" dirty="0"/>
              <a:t>in Zedekiah’s </a:t>
            </a:r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year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Picture 2" descr="http://freepages.genealogy.rootsweb.ancestry.com/%7Eroyalancestors/book/page8/cap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104"/>
            <a:ext cx="1924050" cy="22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dultimatehistory.files.wordpress.com/2012/05/kingdomofheaven-jerusalem_siege_1115317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841625" cy="184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7:4-7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4 </a:t>
            </a:r>
            <a:r>
              <a:rPr lang="en-US" dirty="0">
                <a:solidFill>
                  <a:srgbClr val="000000"/>
                </a:solidFill>
                <a:effectLst/>
              </a:rPr>
              <a:t>Then the word of the Lord of hosts came to me, saying, 5 "Say to all the people of the land, and to the priests: </a:t>
            </a:r>
            <a:r>
              <a:rPr lang="en-US" b="1" dirty="0">
                <a:solidFill>
                  <a:srgbClr val="C00000"/>
                </a:solidFill>
                <a:effectLst/>
              </a:rPr>
              <a:t>'When you fasted and mourned in the fifth and seventh months during those seventy years, did you really fast for Me — for Me? 6 When you eat and when you </a:t>
            </a:r>
            <a:r>
              <a:rPr lang="en-US" b="1" dirty="0">
                <a:solidFill>
                  <a:srgbClr val="000000"/>
                </a:solidFill>
                <a:effectLst/>
              </a:rPr>
              <a:t>drink, do you not eat and drink for yourselves?  </a:t>
            </a:r>
            <a:r>
              <a:rPr lang="en-US" dirty="0">
                <a:solidFill>
                  <a:srgbClr val="000000"/>
                </a:solidFill>
                <a:effectLst/>
              </a:rPr>
              <a:t>7 </a:t>
            </a:r>
            <a:r>
              <a:rPr lang="en-US" b="1" dirty="0">
                <a:solidFill>
                  <a:srgbClr val="0000CC"/>
                </a:solidFill>
                <a:effectLst/>
              </a:rPr>
              <a:t>Should you not have obeyed the words which the Lord </a:t>
            </a:r>
            <a:r>
              <a:rPr lang="en-US" dirty="0">
                <a:solidFill>
                  <a:srgbClr val="000000"/>
                </a:solidFill>
                <a:effectLst/>
              </a:rPr>
              <a:t>proclaimed through the former prophets when Jerusalem and the cities around it were inhabited and prosperous, and the South and the Lowland were inhabited?'" 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0" indent="231775">
              <a:buNone/>
            </a:pP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God’s response!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21539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wanted obedience, not ritual observance!</a:t>
            </a:r>
          </a:p>
        </p:txBody>
      </p:sp>
    </p:spTree>
    <p:extLst>
      <p:ext uri="{BB962C8B-B14F-4D97-AF65-F5344CB8AC3E}">
        <p14:creationId xmlns:p14="http://schemas.microsoft.com/office/powerpoint/2010/main" val="24595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4163"/>
            <a:ext cx="5969410" cy="1371600"/>
          </a:xfrm>
        </p:spPr>
        <p:txBody>
          <a:bodyPr/>
          <a:lstStyle/>
          <a:p>
            <a:r>
              <a:rPr lang="en-US" sz="5400" b="1" dirty="0">
                <a:solidFill>
                  <a:schemeClr val="hlink"/>
                </a:solidFill>
                <a:latin typeface="Comic Sans MS" pitchFamily="66" charset="0"/>
              </a:rPr>
              <a:t>God’s Response: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sz="3600" b="1" i="1" dirty="0">
                <a:latin typeface="Book Antiqua" panose="02040602050305030304" pitchFamily="18" charset="0"/>
              </a:rPr>
              <a:t>“all the people of the land”</a:t>
            </a:r>
            <a:r>
              <a:rPr lang="en-US" dirty="0"/>
              <a:t> (v.5)</a:t>
            </a:r>
          </a:p>
          <a:p>
            <a:r>
              <a:rPr lang="en-US" dirty="0"/>
              <a:t>Did you really fast for Me – for Me???</a:t>
            </a:r>
          </a:p>
          <a:p>
            <a:r>
              <a:rPr lang="en-US" dirty="0"/>
              <a:t>You really do what pleases you!</a:t>
            </a:r>
          </a:p>
          <a:p>
            <a:r>
              <a:rPr lang="en-US" dirty="0"/>
              <a:t>You should have obeyed the message given to you from the prophets years ago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81400" y="4756357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66FF33"/>
                </a:solidFill>
                <a:latin typeface="Comic Sans MS" panose="030F0702030302020204" pitchFamily="66" charset="0"/>
              </a:rPr>
              <a:t>God cares about our motives, not our motions!</a:t>
            </a:r>
          </a:p>
        </p:txBody>
      </p:sp>
      <p:pic>
        <p:nvPicPr>
          <p:cNvPr id="2" name="Picture 2" descr="http://wizecounsel.com/wp-content/uploads/2012/11/God-Spea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10" y="118396"/>
            <a:ext cx="2888565" cy="16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cambridgechristadelphians.org/img/DSC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0" y="4768647"/>
            <a:ext cx="3051175" cy="20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433016" cy="1082556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God cares about our Motives!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958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00"/>
                </a:solidFill>
              </a:rPr>
              <a:t>Their motives </a:t>
            </a:r>
            <a:r>
              <a:rPr lang="en-US" sz="2800" b="1" dirty="0">
                <a:solidFill>
                  <a:srgbClr val="FFFF00"/>
                </a:solidFill>
              </a:rPr>
              <a:t>for fasts: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self pity – they mourned their suffering, not their sins!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Looked righteous – but no real caring for others</a:t>
            </a:r>
            <a:endParaRPr lang="en-US" sz="2400" b="1" dirty="0"/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00"/>
                </a:solidFill>
              </a:rPr>
              <a:t>Their motives </a:t>
            </a:r>
            <a:r>
              <a:rPr lang="en-US" sz="2800" b="1" dirty="0">
                <a:solidFill>
                  <a:srgbClr val="FFFF00"/>
                </a:solidFill>
              </a:rPr>
              <a:t>for feasts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buClr>
                <a:srgbClr val="66FF33"/>
              </a:buClr>
            </a:pPr>
            <a:r>
              <a:rPr lang="en-US" sz="2400" dirty="0"/>
              <a:t>Pleasure for themselves – not for God or others!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Social gatherings and parties</a:t>
            </a:r>
            <a:endParaRPr lang="en-US" sz="2400" b="1" dirty="0"/>
          </a:p>
          <a:p>
            <a:pPr>
              <a:buClr>
                <a:srgbClr val="FFFF00"/>
              </a:buClr>
            </a:pPr>
            <a:r>
              <a:rPr lang="en-US" sz="2800" b="1" dirty="0">
                <a:solidFill>
                  <a:srgbClr val="FFFF00"/>
                </a:solidFill>
              </a:rPr>
              <a:t>God’s intent – 8:19-23</a:t>
            </a:r>
            <a:endParaRPr lang="en-US" sz="2800" dirty="0">
              <a:solidFill>
                <a:srgbClr val="FFFF00"/>
              </a:solidFill>
            </a:endParaRPr>
          </a:p>
          <a:p>
            <a:pPr lvl="1">
              <a:buClr>
                <a:srgbClr val="66FF33"/>
              </a:buClr>
            </a:pPr>
            <a:r>
              <a:rPr lang="en-US" sz="2400" dirty="0"/>
              <a:t>	Joyful feasts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	Love truth and peace</a:t>
            </a:r>
          </a:p>
          <a:p>
            <a:pPr lvl="1">
              <a:buClr>
                <a:srgbClr val="66FF33"/>
              </a:buClr>
            </a:pPr>
            <a:r>
              <a:rPr lang="en-US" sz="2400" dirty="0"/>
              <a:t>	Invite others to join in worshipping Him!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6096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00"/>
                </a:solidFill>
              </a:rPr>
              <a:t>“having a form of godliness, but denying its power”</a:t>
            </a:r>
            <a:r>
              <a:rPr lang="en-US" dirty="0">
                <a:solidFill>
                  <a:srgbClr val="66FF33"/>
                </a:solidFill>
              </a:rPr>
              <a:t>  2 Tim 3:5</a:t>
            </a:r>
          </a:p>
        </p:txBody>
      </p:sp>
      <p:pic>
        <p:nvPicPr>
          <p:cNvPr id="2" name="Picture 2" descr="http://pubtheologian.files.wordpress.com/2011/06/read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16" y="200725"/>
            <a:ext cx="3003061" cy="17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21080750">
            <a:off x="5562946" y="1141879"/>
            <a:ext cx="3657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66FF33"/>
                </a:solidFill>
                <a:latin typeface="Comic Sans MS" panose="030F0702030302020204" pitchFamily="66" charset="0"/>
              </a:rPr>
              <a:t>Why do you read the Bible?</a:t>
            </a:r>
            <a:endParaRPr lang="en-US" sz="1600" dirty="0">
              <a:solidFill>
                <a:srgbClr val="66FF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248400" cy="8382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pitchFamily="66" charset="0"/>
              </a:rPr>
              <a:t>God’s intent for fasts </a:t>
            </a:r>
            <a:r>
              <a:rPr lang="en-US" sz="2800" b="1" dirty="0">
                <a:solidFill>
                  <a:schemeClr val="hlink"/>
                </a:solidFill>
                <a:latin typeface="Comic Sans MS" pitchFamily="66" charset="0"/>
              </a:rPr>
              <a:t>(Isa 58)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031" y="1143000"/>
            <a:ext cx="8391769" cy="3733800"/>
          </a:xfrm>
        </p:spPr>
        <p:txBody>
          <a:bodyPr/>
          <a:lstStyle/>
          <a:p>
            <a:r>
              <a:rPr lang="en-US" sz="2800" dirty="0"/>
              <a:t>Loose the bonds of wickedness &amp; </a:t>
            </a:r>
            <a:r>
              <a:rPr lang="en-US" sz="2800" dirty="0" smtClean="0"/>
              <a:t>                                  let </a:t>
            </a:r>
            <a:r>
              <a:rPr lang="en-US" sz="2800" dirty="0"/>
              <a:t>the oppressed go free (v.6)</a:t>
            </a:r>
          </a:p>
          <a:p>
            <a:r>
              <a:rPr lang="en-US" sz="2800" dirty="0"/>
              <a:t>Feed the hungry, give shelter to the homeless, clothe the naked (v.7)</a:t>
            </a:r>
          </a:p>
          <a:p>
            <a:r>
              <a:rPr lang="en-US" sz="2800" dirty="0"/>
              <a:t>Not a time for putting yokes on others, pointing fingers or speaking wickedness (v.9)</a:t>
            </a:r>
          </a:p>
          <a:p>
            <a:r>
              <a:rPr lang="en-US" sz="2800" dirty="0"/>
              <a:t>Do God’s work instead of our own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71168" y="4826732"/>
            <a:ext cx="82296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v.14 - I will cause you to ride on the high hills of the earth, and feed you with the heritage of Jacob your father.</a:t>
            </a: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/>
              <a:t>Taken from </a:t>
            </a:r>
            <a:r>
              <a:rPr lang="en-US" dirty="0" err="1"/>
              <a:t>Deut</a:t>
            </a:r>
            <a:r>
              <a:rPr lang="en-US" dirty="0"/>
              <a:t> 32:13,9 when Moses tried to get Israel to see beyond the letter of the Law!</a:t>
            </a:r>
          </a:p>
        </p:txBody>
      </p:sp>
      <p:pic>
        <p:nvPicPr>
          <p:cNvPr id="10242" name="Picture 2" descr="http://www.adventistreview.org/2003-1543/images/stor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52" y="3584764"/>
            <a:ext cx="1868480" cy="12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_w1P5WAAtYuY/SyZvE1esyRI/AAAAAAAAAAM/IBJtRhE5vuY/S740/hungry+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399"/>
            <a:ext cx="2643554" cy="20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" y="55293"/>
            <a:ext cx="6553200" cy="8382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pitchFamily="66" charset="0"/>
              </a:rPr>
              <a:t>Who are the rituals for?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Amos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4:4-5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4  "Come to Bethel and transgress, at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</a:rPr>
              <a:t>Gilgal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multiply transgression; bring </a:t>
            </a:r>
            <a:r>
              <a:rPr lang="en-US" sz="2800" dirty="0" smtClean="0">
                <a:latin typeface="Times New Roman" panose="02020603050405020304" pitchFamily="18" charset="0"/>
              </a:rPr>
              <a:t>your                             </a:t>
            </a:r>
            <a:r>
              <a:rPr lang="en-US" sz="2800" dirty="0">
                <a:latin typeface="Times New Roman" panose="02020603050405020304" pitchFamily="18" charset="0"/>
              </a:rPr>
              <a:t>sacrifices every morning, your tithes every three days.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5  Offer a sacrifice of thanksgiving with leaven, proclaim and announce the freewill offerings; for this you love, you children of Israel!" Says the Lord GOD.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10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Amos 5:25-26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25  "Did you offer Me sacrifices and offerings in the wilderness forty years, O house of Israel?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26  You also carried </a:t>
            </a:r>
            <a:r>
              <a:rPr lang="en-US" sz="2800" dirty="0" err="1">
                <a:latin typeface="Times New Roman" panose="02020603050405020304" pitchFamily="18" charset="0"/>
              </a:rPr>
              <a:t>Sikkuth</a:t>
            </a:r>
            <a:r>
              <a:rPr lang="en-US" sz="2800" dirty="0">
                <a:latin typeface="Times New Roman" panose="02020603050405020304" pitchFamily="18" charset="0"/>
              </a:rPr>
              <a:t> your king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and </a:t>
            </a:r>
            <a:r>
              <a:rPr lang="en-US" sz="2800" dirty="0" err="1">
                <a:latin typeface="Times New Roman" panose="02020603050405020304" pitchFamily="18" charset="0"/>
              </a:rPr>
              <a:t>Chiun</a:t>
            </a:r>
            <a:r>
              <a:rPr lang="en-US" sz="2800" dirty="0">
                <a:latin typeface="Times New Roman" panose="02020603050405020304" pitchFamily="18" charset="0"/>
              </a:rPr>
              <a:t>, your idols, the star of your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gods</a:t>
            </a:r>
            <a:r>
              <a:rPr lang="en-US" sz="2800" dirty="0">
                <a:latin typeface="Times New Roman" panose="02020603050405020304" pitchFamily="18" charset="0"/>
              </a:rPr>
              <a:t>, which you made for yourselves.    </a:t>
            </a:r>
            <a:r>
              <a:rPr lang="en-US" sz="2800" dirty="0" smtClean="0">
                <a:latin typeface="Times New Roman" panose="02020603050405020304" pitchFamily="18" charset="0"/>
              </a:rPr>
              <a:t>                               </a:t>
            </a:r>
            <a:r>
              <a:rPr lang="en-US" sz="2800" i="1" dirty="0">
                <a:solidFill>
                  <a:srgbClr val="66FF33"/>
                </a:solidFill>
                <a:latin typeface="Times New Roman" panose="02020603050405020304" pitchFamily="18" charset="0"/>
              </a:rPr>
              <a:t>(used by Stephen in Acts 7:42-43)</a:t>
            </a:r>
          </a:p>
        </p:txBody>
      </p:sp>
      <p:pic>
        <p:nvPicPr>
          <p:cNvPr id="11266" name="Picture 2" descr="http://i.huffpost.com/gen/91540/thumbs/s-ANIMAL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1978"/>
            <a:ext cx="2476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ages.yourdictionary.com/images/definitions/lg/holy-commu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4" y="4876800"/>
            <a:ext cx="2581275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7:8-10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1960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8 </a:t>
            </a:r>
            <a:r>
              <a:rPr lang="en-US" dirty="0">
                <a:solidFill>
                  <a:srgbClr val="000000"/>
                </a:solidFill>
                <a:effectLst/>
              </a:rPr>
              <a:t>Then the word of the Lord came to Zechariah, saying, 9 "Thus says the Lord of hosts: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  <a:effectLst/>
              </a:rPr>
              <a:t>'Execute </a:t>
            </a:r>
            <a:r>
              <a:rPr lang="en-US" b="1" dirty="0">
                <a:solidFill>
                  <a:srgbClr val="0000CC"/>
                </a:solidFill>
                <a:effectLst/>
              </a:rPr>
              <a:t>true justice,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0000CC"/>
                </a:solidFill>
                <a:effectLst/>
              </a:rPr>
              <a:t>Show mercy and compassion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Everyone to his brother. 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10 </a:t>
            </a:r>
            <a:r>
              <a:rPr lang="en-US" b="1" dirty="0">
                <a:solidFill>
                  <a:srgbClr val="0000CC"/>
                </a:solidFill>
                <a:effectLst/>
              </a:rPr>
              <a:t>Do not oppress the widow </a:t>
            </a:r>
            <a:r>
              <a:rPr lang="en-US" dirty="0">
                <a:solidFill>
                  <a:srgbClr val="000000"/>
                </a:solidFill>
                <a:effectLst/>
              </a:rPr>
              <a:t>or the </a:t>
            </a:r>
            <a:r>
              <a:rPr lang="en-US" b="1" dirty="0">
                <a:solidFill>
                  <a:srgbClr val="0000CC"/>
                </a:solidFill>
                <a:effectLst/>
              </a:rPr>
              <a:t>fatherless</a:t>
            </a:r>
            <a:r>
              <a:rPr lang="en-US" dirty="0">
                <a:solidFill>
                  <a:srgbClr val="000000"/>
                </a:solidFill>
                <a:effectLst/>
              </a:rPr>
              <a:t>,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The alien or the poor.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0000CC"/>
                </a:solidFill>
                <a:effectLst/>
              </a:rPr>
              <a:t>Let none of you plan evil in his heart</a:t>
            </a:r>
          </a:p>
          <a:p>
            <a:pPr marL="0" indent="231775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Against his brother.' </a:t>
            </a:r>
          </a:p>
          <a:p>
            <a:pPr marL="0" indent="231775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231775">
              <a:buNone/>
            </a:pP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What God really wants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expects us to live like Him!</a:t>
            </a:r>
          </a:p>
        </p:txBody>
      </p:sp>
    </p:spTree>
    <p:extLst>
      <p:ext uri="{BB962C8B-B14F-4D97-AF65-F5344CB8AC3E}">
        <p14:creationId xmlns:p14="http://schemas.microsoft.com/office/powerpoint/2010/main" val="25703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duotone>
              <a:schemeClr val="bg1"/>
              <a:srgbClr val="FFFFFF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5943600" cy="13716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Live the Truth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! 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   (</a:t>
            </a:r>
            <a:r>
              <a:rPr lang="en-US" sz="3600" b="1" dirty="0" err="1">
                <a:solidFill>
                  <a:schemeClr val="hlink"/>
                </a:solidFill>
                <a:latin typeface="Comic Sans MS" pitchFamily="66" charset="0"/>
              </a:rPr>
              <a:t>vs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 9-10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)            </a:t>
            </a:r>
            <a:r>
              <a:rPr lang="en-US" b="1" dirty="0" smtClean="0">
                <a:solidFill>
                  <a:schemeClr val="hlink"/>
                </a:solidFill>
                <a:latin typeface="Comic Sans MS" pitchFamily="66" charset="0"/>
              </a:rPr>
              <a:t>Don’t </a:t>
            </a:r>
            <a:r>
              <a:rPr lang="en-US" b="1" dirty="0">
                <a:solidFill>
                  <a:schemeClr val="hlink"/>
                </a:solidFill>
                <a:latin typeface="Comic Sans MS" pitchFamily="66" charset="0"/>
              </a:rPr>
              <a:t>just act it out!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26054"/>
            <a:ext cx="8229600" cy="31392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Execute true justice  (in our decisions)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Show mercy &amp; compassion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Don’t oppress the poor, fatherless, widows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/>
              <a:t>Don’t plan evil in our hearts against a brother or sister!</a:t>
            </a:r>
          </a:p>
        </p:txBody>
      </p:sp>
      <p:pic>
        <p:nvPicPr>
          <p:cNvPr id="12290" name="Picture 2" descr="http://podcast.westsideroseville.org/podcasts/0/LivingLikeGodMat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364"/>
            <a:ext cx="2743200" cy="20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19400" y="5410200"/>
            <a:ext cx="609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The Truth is a way of life, not a club or church!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jaminism.files.wordpress.com/2012/05/lord-supp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 bwMode="auto">
          <a:xfrm>
            <a:off x="609600" y="5376537"/>
            <a:ext cx="2130425" cy="14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5440485"/>
            <a:ext cx="2130424" cy="465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Comic Sans MS" pitchFamily="66" charset="0"/>
              </a:rPr>
              <a:t>I am the Way, and the Truth, and the Life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  <a:latin typeface="Arial" pitchFamily="34" charset="0"/>
                <a:cs typeface="Arial" pitchFamily="34" charset="0"/>
              </a:rPr>
              <a:t>Micah 6:6-8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908" y="1600200"/>
            <a:ext cx="7086600" cy="44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  With what shall I come before the LORD, and bow myself before the High God? Shall I come before Him with burnt offerings, with calves a year old?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  Will the LORD be pleased with thousands of rams, ten thousand rivers of oil? Shall I give my firstborn for my transgression, the fruit of my body for the sin of my soul?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  He has shown you, O man, what is good; and </a:t>
            </a:r>
            <a:r>
              <a:rPr lang="en-US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what does the LORD require of you but to do justly, to love mercy, and to walk humbly with your God?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What does God really want?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5592" y="6253376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wants Godly behavior, not rituals</a:t>
            </a:r>
          </a:p>
        </p:txBody>
      </p:sp>
    </p:spTree>
    <p:extLst>
      <p:ext uri="{BB962C8B-B14F-4D97-AF65-F5344CB8AC3E}">
        <p14:creationId xmlns:p14="http://schemas.microsoft.com/office/powerpoint/2010/main" val="26815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87676"/>
              </p:ext>
            </p:extLst>
          </p:nvPr>
        </p:nvGraphicFramePr>
        <p:xfrm>
          <a:off x="4343400" y="228599"/>
          <a:ext cx="4605338" cy="633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hoto Editor Photo" r:id="rId3" imgW="4676190" imgH="6439799" progId="MSPhotoEd.3">
                  <p:embed/>
                </p:oleObj>
              </mc:Choice>
              <mc:Fallback>
                <p:oleObj name="Photo Editor Photo" r:id="rId3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599"/>
                        <a:ext cx="4605338" cy="6338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8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6" y="228600"/>
            <a:ext cx="4898923" cy="14478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Comic Sans MS" pitchFamily="66" charset="0"/>
              </a:rPr>
              <a:t>God didn’t really want </a:t>
            </a:r>
            <a:r>
              <a:rPr lang="en-US" sz="4000" b="1" i="1" dirty="0">
                <a:solidFill>
                  <a:schemeClr val="hlink"/>
                </a:solidFill>
                <a:latin typeface="Comic Sans MS" pitchFamily="66" charset="0"/>
              </a:rPr>
              <a:t>sacrifices!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991600" cy="4648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3600" b="1" dirty="0">
                <a:solidFill>
                  <a:srgbClr val="FFFF00"/>
                </a:solidFill>
              </a:rPr>
              <a:t> Ex 19:5</a:t>
            </a:r>
            <a:r>
              <a:rPr lang="en-US" sz="3600" b="1" dirty="0"/>
              <a:t>  </a:t>
            </a:r>
            <a:r>
              <a:rPr lang="en-US" sz="3600" dirty="0"/>
              <a:t>Obey My voice, keep covenant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Jer</a:t>
            </a:r>
            <a:r>
              <a:rPr lang="en-US" sz="3600" b="1" dirty="0">
                <a:solidFill>
                  <a:srgbClr val="FFFF00"/>
                </a:solidFill>
              </a:rPr>
              <a:t> 7:21-23</a:t>
            </a:r>
            <a:r>
              <a:rPr lang="en-US" sz="3600" b="1" dirty="0"/>
              <a:t>  </a:t>
            </a:r>
            <a:r>
              <a:rPr lang="en-US" sz="3600" dirty="0"/>
              <a:t>Obey My voice!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Amos 5:21-25</a:t>
            </a:r>
            <a:r>
              <a:rPr lang="en-US" sz="3600" b="1" dirty="0"/>
              <a:t>  </a:t>
            </a:r>
            <a:r>
              <a:rPr lang="en-US" sz="3600" dirty="0"/>
              <a:t>I will not accept them!</a:t>
            </a:r>
          </a:p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Hos 6:6</a:t>
            </a:r>
            <a:r>
              <a:rPr lang="en-US" sz="3600" b="1" dirty="0"/>
              <a:t>  </a:t>
            </a:r>
            <a:r>
              <a:rPr lang="en-US" sz="3600" dirty="0"/>
              <a:t>Mercy…not sacrifice!</a:t>
            </a:r>
          </a:p>
          <a:p>
            <a:pPr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2800" dirty="0"/>
              <a:t>      </a:t>
            </a:r>
            <a:r>
              <a:rPr lang="en-US" i="1" dirty="0"/>
              <a:t>Note Christ’s use in Mat 9:13; 12:7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3600" dirty="0"/>
              <a:t> Compare the </a:t>
            </a:r>
            <a:r>
              <a:rPr lang="en-US" sz="3600" dirty="0" smtClean="0"/>
              <a:t>fasts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None/>
            </a:pPr>
            <a:r>
              <a:rPr lang="en-US" sz="3600" dirty="0" smtClean="0"/>
              <a:t>    </a:t>
            </a:r>
            <a:r>
              <a:rPr lang="en-US" sz="3600" dirty="0"/>
              <a:t>of </a:t>
            </a:r>
            <a:r>
              <a:rPr lang="en-US" sz="3600" dirty="0" err="1"/>
              <a:t>Zech</a:t>
            </a:r>
            <a:r>
              <a:rPr lang="en-US" sz="3600" dirty="0"/>
              <a:t> </a:t>
            </a:r>
            <a:r>
              <a:rPr lang="en-US" sz="3600" dirty="0" smtClean="0"/>
              <a:t>7                                  </a:t>
            </a:r>
            <a:endParaRPr lang="en-US" sz="3600" dirty="0"/>
          </a:p>
        </p:txBody>
      </p:sp>
      <p:pic>
        <p:nvPicPr>
          <p:cNvPr id="14338" name="Picture 2" descr="http://4.bp.blogspot.com/-oi2DQF_w_LM/UAuf1IKqdZI/AAAAAAAAAP0/FMMhEjHRLHI/s1600/JULY%2B20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9524" r="4128" b="14286"/>
          <a:stretch/>
        </p:blipFill>
        <p:spPr bwMode="auto">
          <a:xfrm>
            <a:off x="5105400" y="228600"/>
            <a:ext cx="38457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tatic-www.icr.org/i/articles/af/everlasting_mercy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3981450" cy="14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643" y="590991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8:14-17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901" y="1371600"/>
            <a:ext cx="7086600" cy="44196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14 </a:t>
            </a:r>
            <a:r>
              <a:rPr lang="en-US" dirty="0">
                <a:solidFill>
                  <a:srgbClr val="000000"/>
                </a:solidFill>
                <a:effectLst/>
              </a:rPr>
              <a:t>"For thus says the Lord of hosts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:  'Just </a:t>
            </a:r>
            <a:r>
              <a:rPr lang="en-US" dirty="0">
                <a:solidFill>
                  <a:srgbClr val="000000"/>
                </a:solidFill>
                <a:effectLst/>
              </a:rPr>
              <a:t>as I determined to punish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you When </a:t>
            </a:r>
            <a:r>
              <a:rPr lang="en-US" dirty="0">
                <a:solidFill>
                  <a:srgbClr val="000000"/>
                </a:solidFill>
                <a:effectLst/>
              </a:rPr>
              <a:t>your fathers provoked Me to wrath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,‘ Says </a:t>
            </a:r>
            <a:r>
              <a:rPr lang="en-US" dirty="0">
                <a:solidFill>
                  <a:srgbClr val="000000"/>
                </a:solidFill>
                <a:effectLst/>
              </a:rPr>
              <a:t>the Lord of hosts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 'And </a:t>
            </a:r>
            <a:r>
              <a:rPr lang="en-US" dirty="0">
                <a:solidFill>
                  <a:srgbClr val="000000"/>
                </a:solidFill>
                <a:effectLst/>
              </a:rPr>
              <a:t>I would not relent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 15 </a:t>
            </a:r>
            <a:r>
              <a:rPr lang="en-US" dirty="0">
                <a:solidFill>
                  <a:srgbClr val="000000"/>
                </a:solidFill>
                <a:effectLst/>
              </a:rPr>
              <a:t>So again in these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days I </a:t>
            </a:r>
            <a:r>
              <a:rPr lang="en-US" dirty="0">
                <a:solidFill>
                  <a:srgbClr val="000000"/>
                </a:solidFill>
                <a:effectLst/>
              </a:rPr>
              <a:t>am determined to do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good To </a:t>
            </a:r>
            <a:r>
              <a:rPr lang="en-US" dirty="0">
                <a:solidFill>
                  <a:srgbClr val="000000"/>
                </a:solidFill>
                <a:effectLst/>
              </a:rPr>
              <a:t>Jerusalem and to the house of Judah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. Do </a:t>
            </a:r>
            <a:r>
              <a:rPr lang="en-US" dirty="0">
                <a:solidFill>
                  <a:srgbClr val="000000"/>
                </a:solidFill>
                <a:effectLst/>
              </a:rPr>
              <a:t>not fear. 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C00000"/>
                </a:solidFill>
                <a:effectLst/>
              </a:rPr>
              <a:t>16 These are the things you shall do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:  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  <a:effectLst/>
              </a:rPr>
              <a:t>Speak each man the truth to his neighbor;  Give </a:t>
            </a:r>
            <a:r>
              <a:rPr lang="en-US" b="1" dirty="0">
                <a:solidFill>
                  <a:srgbClr val="0000CC"/>
                </a:solidFill>
                <a:effectLst/>
              </a:rPr>
              <a:t>judgment in your gates for truth, justice, and peace; 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17 </a:t>
            </a:r>
            <a:r>
              <a:rPr lang="en-US" b="1" dirty="0">
                <a:solidFill>
                  <a:srgbClr val="0000CC"/>
                </a:solidFill>
                <a:effectLst/>
              </a:rPr>
              <a:t>Let none of you think evil in your heart against your neighbor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; And </a:t>
            </a:r>
            <a:r>
              <a:rPr lang="en-US" b="1" dirty="0">
                <a:solidFill>
                  <a:srgbClr val="0000CC"/>
                </a:solidFill>
                <a:effectLst/>
              </a:rPr>
              <a:t>do not love a false oath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. 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For </a:t>
            </a:r>
            <a:r>
              <a:rPr lang="en-US" dirty="0">
                <a:solidFill>
                  <a:srgbClr val="000000"/>
                </a:solidFill>
                <a:effectLst/>
              </a:rPr>
              <a:t>all these are things that I hate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,‘  Says </a:t>
            </a:r>
            <a:r>
              <a:rPr lang="en-US" dirty="0">
                <a:solidFill>
                  <a:srgbClr val="000000"/>
                </a:solidFill>
                <a:effectLst/>
              </a:rPr>
              <a:t>the Lord."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4319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Same message in Zechariah 8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5750686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When God does us good, He expects good behavior from us!</a:t>
            </a:r>
          </a:p>
        </p:txBody>
      </p:sp>
    </p:spTree>
    <p:extLst>
      <p:ext uri="{BB962C8B-B14F-4D97-AF65-F5344CB8AC3E}">
        <p14:creationId xmlns:p14="http://schemas.microsoft.com/office/powerpoint/2010/main" val="19734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1" y="228600"/>
            <a:ext cx="5867713" cy="1828800"/>
          </a:xfrm>
        </p:spPr>
        <p:txBody>
          <a:bodyPr/>
          <a:lstStyle/>
          <a:p>
            <a:r>
              <a:rPr lang="en-US" sz="4800" b="1" dirty="0">
                <a:solidFill>
                  <a:schemeClr val="hlink"/>
                </a:solidFill>
                <a:latin typeface="Comic Sans MS" pitchFamily="66" charset="0"/>
              </a:rPr>
              <a:t>Listen to the Bible and respond! </a:t>
            </a:r>
            <a:r>
              <a:rPr lang="en-US" sz="4800" b="1" dirty="0" smtClean="0">
                <a:solidFill>
                  <a:schemeClr val="hlink"/>
                </a:solidFill>
                <a:latin typeface="Comic Sans MS" pitchFamily="66" charset="0"/>
              </a:rPr>
              <a:t>      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(</a:t>
            </a:r>
            <a:r>
              <a:rPr lang="en-US" sz="3600" b="1" dirty="0" err="1">
                <a:solidFill>
                  <a:schemeClr val="hlink"/>
                </a:solidFill>
                <a:latin typeface="Comic Sans MS" pitchFamily="66" charset="0"/>
              </a:rPr>
              <a:t>vs</a:t>
            </a:r>
            <a:r>
              <a:rPr lang="en-US" sz="3600" b="1" dirty="0">
                <a:solidFill>
                  <a:schemeClr val="hlink"/>
                </a:solidFill>
                <a:latin typeface="Comic Sans MS" pitchFamily="66" charset="0"/>
              </a:rPr>
              <a:t> 7 and 12)</a:t>
            </a:r>
            <a:endParaRPr lang="en-US" sz="48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>
              <a:buClr>
                <a:srgbClr val="66FF33"/>
              </a:buClr>
            </a:pPr>
            <a:r>
              <a:rPr lang="en-US" dirty="0">
                <a:solidFill>
                  <a:srgbClr val="FFFF00"/>
                </a:solidFill>
              </a:rPr>
              <a:t>Listen to the prophets when we read our Bibles in our homes</a:t>
            </a:r>
          </a:p>
          <a:p>
            <a:pPr lvl="1"/>
            <a:r>
              <a:rPr lang="en-US" dirty="0"/>
              <a:t>Don’t just read and walk away!</a:t>
            </a:r>
          </a:p>
          <a:p>
            <a:pPr lvl="1"/>
            <a:r>
              <a:rPr lang="en-US" dirty="0"/>
              <a:t>Read…think….consider how to put it into practice today</a:t>
            </a:r>
          </a:p>
          <a:p>
            <a:pPr lvl="1"/>
            <a:r>
              <a:rPr lang="en-US" dirty="0"/>
              <a:t>How can I live more like God?</a:t>
            </a:r>
          </a:p>
          <a:p>
            <a:pPr lvl="1"/>
            <a:r>
              <a:rPr lang="en-US" dirty="0"/>
              <a:t>What can I do today to help </a:t>
            </a:r>
            <a:r>
              <a:rPr lang="en-US" dirty="0" smtClean="0"/>
              <a:t>                                God’s </a:t>
            </a:r>
            <a:r>
              <a:rPr lang="en-US" dirty="0"/>
              <a:t>family?</a:t>
            </a:r>
            <a:endParaRPr lang="en-US" b="1" dirty="0"/>
          </a:p>
        </p:txBody>
      </p:sp>
      <p:pic>
        <p:nvPicPr>
          <p:cNvPr id="2050" name="Picture 2" descr="http://photos-ak.sparkpeople.com/nw/7/0/l70375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64" y="76200"/>
            <a:ext cx="308578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utreachmagazine.com/thumbnail.php?file=/13Feature_Living_Out_the_Bible_0410_952513745.jpg&amp;size=article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5720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7:13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'When I called, they did not listen; 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so when they called, I would not listen,' 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says the LORD Almighty.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(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NIV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cp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RSV,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NASB)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God’s Warning!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4572000"/>
            <a:ext cx="8046357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way we respond to God now may be the way He responds to us in the days to come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Don’t wait until a tragedy occurs, to listen to God speaking to us today thru His 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word, </a:t>
            </a: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and events He brings into our lives</a:t>
            </a:r>
          </a:p>
        </p:txBody>
      </p:sp>
    </p:spTree>
    <p:extLst>
      <p:ext uri="{BB962C8B-B14F-4D97-AF65-F5344CB8AC3E}">
        <p14:creationId xmlns:p14="http://schemas.microsoft.com/office/powerpoint/2010/main" val="3016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7:14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"But I scattered them with a whirlwind among all the nations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which they had not known. Thus the land became desolate after them, so that no one passed through or returned;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for they made the pleasant land desolate."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God warns 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Nation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643" y="6067501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He did it before and He will do it again!</a:t>
            </a:r>
          </a:p>
        </p:txBody>
      </p:sp>
    </p:spTree>
    <p:extLst>
      <p:ext uri="{BB962C8B-B14F-4D97-AF65-F5344CB8AC3E}">
        <p14:creationId xmlns:p14="http://schemas.microsoft.com/office/powerpoint/2010/main" val="16816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/>
                <a:latin typeface="EraserDust" pitchFamily="34" charset="0"/>
              </a:rPr>
              <a:t>Lessons from Zechariah 7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029200"/>
          </a:xfrm>
        </p:spPr>
        <p:txBody>
          <a:bodyPr>
            <a:normAutofit/>
          </a:bodyPr>
          <a:lstStyle/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Don’t let your worship deteriorate into ritual worship – let it affect how you live!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God cares about our motives – make sure we are serving Him for the right reasons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Work on justice &amp; mercy, and walk humbly before God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Listen to the warnings in God’s word</a:t>
            </a:r>
          </a:p>
          <a:p>
            <a:pPr hangingPunct="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effectLst/>
                <a:latin typeface="EraserDust" pitchFamily="34" charset="0"/>
              </a:rPr>
              <a:t>Don’t be an actor – live God’s way all the time</a:t>
            </a:r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8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8100"/>
            <a:ext cx="47244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Let’s leave camp, thankful we have a loving Heavenly Father, and His son who showed us how to live, and His angels that work for us everyday, all the time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8102" y="4448432"/>
            <a:ext cx="85611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31775" algn="ctr"/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Comic Sans MS" panose="030F0702030302020204" pitchFamily="66" charset="0"/>
              </a:rPr>
              <a:t>we know that God causes all things to work together for good to those who love God, to those who are called according to His purpose. </a:t>
            </a:r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  <a:latin typeface="Comic Sans MS" panose="030F0702030302020204" pitchFamily="66" charset="0"/>
              </a:rPr>
              <a:t>(Rom 8:28)</a:t>
            </a:r>
            <a:endParaRPr lang="en-US" sz="3200" b="1" dirty="0">
              <a:solidFill>
                <a:schemeClr val="tx2">
                  <a:lumMod val="9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3.bp.blogspot.com/_a1ZIk2hsyTc/ShQIIaQ_1MI/AAAAAAAAB-A/DyxdLrmhxxU/s400/vacation-family-c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33" y="0"/>
            <a:ext cx="44232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89735"/>
              </p:ext>
            </p:extLst>
          </p:nvPr>
        </p:nvGraphicFramePr>
        <p:xfrm>
          <a:off x="4191000" y="381000"/>
          <a:ext cx="424100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hoto Editor Photo" r:id="rId3" imgW="4563112" imgH="6392167" progId="MSPhotoEd.3">
                  <p:embed/>
                </p:oleObj>
              </mc:Choice>
              <mc:Fallback>
                <p:oleObj name="Photo Editor Photo" r:id="rId3" imgW="4563112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"/>
                        <a:ext cx="4241006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4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64614"/>
              </p:ext>
            </p:extLst>
          </p:nvPr>
        </p:nvGraphicFramePr>
        <p:xfrm>
          <a:off x="4343400" y="609600"/>
          <a:ext cx="43211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09600"/>
                        <a:ext cx="432117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8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95241"/>
              </p:ext>
            </p:extLst>
          </p:nvPr>
        </p:nvGraphicFramePr>
        <p:xfrm>
          <a:off x="4343400" y="304800"/>
          <a:ext cx="4508500" cy="627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QuickTime Picture" r:id="rId3" imgW="5006623" imgH="6963747" progId="ViewerFrameClass">
                  <p:embed/>
                </p:oleObj>
              </mc:Choice>
              <mc:Fallback>
                <p:oleObj name="QuickTime Picture" r:id="rId3" imgW="5006623" imgH="6963747" progId="ViewerFrameClass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"/>
                        <a:ext cx="4508500" cy="6272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057" y="685800"/>
            <a:ext cx="7010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Zechariah 6:1-8</a:t>
            </a:r>
            <a:endParaRPr lang="en-US" sz="4800" b="1" dirty="0" smtClean="0">
              <a:solidFill>
                <a:srgbClr val="66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953000"/>
          </a:xfrm>
        </p:spPr>
        <p:txBody>
          <a:bodyPr>
            <a:normAutofit fontScale="62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I turned and raised my eyes and looked, and behold, </a:t>
            </a:r>
            <a:r>
              <a:rPr lang="en-US" b="1" dirty="0">
                <a:solidFill>
                  <a:srgbClr val="0000CC"/>
                </a:solidFill>
              </a:rPr>
              <a:t>four chariots were coming from between two mountains, </a:t>
            </a:r>
            <a:r>
              <a:rPr lang="en-US" dirty="0">
                <a:solidFill>
                  <a:srgbClr val="000000"/>
                </a:solidFill>
              </a:rPr>
              <a:t>and the mountains were mountains of bronze. 2 With the first chariot were red horses, with the second chariot black horses, 3 with the third chariot white horses, and with the fourth chariot dappled horses — strong steeds.  4 Then I answered and said to the angel who talked with me, "What are these, my lord?" </a:t>
            </a:r>
          </a:p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</a:rPr>
              <a:t>5 </a:t>
            </a:r>
            <a:r>
              <a:rPr lang="en-US" dirty="0">
                <a:solidFill>
                  <a:srgbClr val="000000"/>
                </a:solidFill>
              </a:rPr>
              <a:t>And the angel answered and said to me, "</a:t>
            </a:r>
            <a:r>
              <a:rPr lang="en-US" b="1" dirty="0">
                <a:solidFill>
                  <a:srgbClr val="0000CC"/>
                </a:solidFill>
              </a:rPr>
              <a:t>These are four spirits of heaven,</a:t>
            </a:r>
            <a:r>
              <a:rPr lang="en-US" dirty="0">
                <a:solidFill>
                  <a:srgbClr val="000000"/>
                </a:solidFill>
              </a:rPr>
              <a:t> who go out from their station before the Lord of all the earth. 6 The one with the black horses is going to the north country, the white are going after them, and the dappled are going toward the south country." 7 </a:t>
            </a:r>
            <a:r>
              <a:rPr lang="en-US" b="1" dirty="0">
                <a:solidFill>
                  <a:srgbClr val="00B050"/>
                </a:solidFill>
              </a:rPr>
              <a:t>Then the strong steeds went out, </a:t>
            </a:r>
            <a:r>
              <a:rPr lang="en-US" b="1" dirty="0">
                <a:solidFill>
                  <a:srgbClr val="7030A0"/>
                </a:solidFill>
              </a:rPr>
              <a:t>eager to go</a:t>
            </a:r>
            <a:r>
              <a:rPr lang="en-US" b="1" dirty="0">
                <a:solidFill>
                  <a:srgbClr val="00B050"/>
                </a:solidFill>
              </a:rPr>
              <a:t>, that they might walk to and fro throughout the earth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And He said, "Go, walk to and fro throughout the earth." So they walked to and fro throughout the earth. 8 And He called to me, and spoke to me, saying, "See, those who go toward the north country have </a:t>
            </a:r>
            <a:r>
              <a:rPr lang="en-US" b="1" dirty="0">
                <a:solidFill>
                  <a:srgbClr val="0000CC"/>
                </a:solidFill>
              </a:rPr>
              <a:t>given rest to My Spirit in the north country."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45848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7</a:t>
            </a:r>
            <a:r>
              <a:rPr lang="en-US" sz="2800" b="1" baseline="300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27994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588" y="715963"/>
            <a:ext cx="5561012" cy="5303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What Zechariah saw:</a:t>
            </a:r>
          </a:p>
          <a:p>
            <a:pPr eaLnBrk="1" hangingPunct="1">
              <a:buFontTx/>
              <a:buNone/>
            </a:pPr>
            <a:endParaRPr lang="en-US" sz="1200" b="1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4 chariots coming between               2 mountains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Red, black, white and speckled horses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They are the 4 spirits of heaven (angels on patrol)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Black &amp; white go north, speckled go south, red stick around (like man on red horse under myrtle tree in 1:8)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Chariots bring rest to the north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30723" name="Object 11"/>
          <p:cNvGraphicFramePr>
            <a:graphicFrameLocks noChangeAspect="1"/>
          </p:cNvGraphicFramePr>
          <p:nvPr/>
        </p:nvGraphicFramePr>
        <p:xfrm>
          <a:off x="228600" y="1416050"/>
          <a:ext cx="3125788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hoto Editor Photo" r:id="rId3" imgW="5038095" imgH="6295238" progId="MSPhotoEd.3">
                  <p:embed/>
                </p:oleObj>
              </mc:Choice>
              <mc:Fallback>
                <p:oleObj name="Photo Editor Photo" r:id="rId3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6050"/>
                        <a:ext cx="3125788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  <a:cs typeface="+mn-cs"/>
              </a:rPr>
              <a:t>7</a:t>
            </a:r>
            <a:r>
              <a:rPr lang="en-US" sz="4400" b="1" baseline="30000" dirty="0" smtClean="0">
                <a:solidFill>
                  <a:srgbClr val="92D050"/>
                </a:solidFill>
                <a:latin typeface="Comic Sans MS" pitchFamily="66" charset="0"/>
                <a:cs typeface="+mn-cs"/>
              </a:rPr>
              <a:t>th</a:t>
            </a:r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  <a:cs typeface="+mn-cs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628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x5">
  <a:themeElements>
    <a:clrScheme name="Frax5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rax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Frax5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x5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x5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x5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x5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oldFrame">
  <a:themeElements>
    <a:clrScheme name="GoldFr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Gold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dFr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Fr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Fr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Fr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Fr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sket">
  <a:themeElements>
    <a:clrScheme name="Basket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as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ket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ket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ke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ket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ket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ue Dapple">
  <a:themeElements>
    <a:clrScheme name="Blue Dappl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ue Da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appl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appl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appl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appl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appl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rk-Gold-Frame">
  <a:themeElements>
    <a:clrScheme name="Drk-Gold-Fr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Drk-Gold-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k-Gold-Fr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k-Gold-Fr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k-Gold-Fr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k-Gold-Fr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k-Gold-Fr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Frax5</Template>
  <TotalTime>1630</TotalTime>
  <Words>2670</Words>
  <Application>Microsoft Office PowerPoint</Application>
  <PresentationFormat>On-screen Show (4:3)</PresentationFormat>
  <Paragraphs>259</Paragraphs>
  <Slides>46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Arial</vt:lpstr>
      <vt:lpstr>Book Antiqua</vt:lpstr>
      <vt:lpstr>Calibri</vt:lpstr>
      <vt:lpstr>Comic Sans MS</vt:lpstr>
      <vt:lpstr>EraserDust</vt:lpstr>
      <vt:lpstr>French Script MT</vt:lpstr>
      <vt:lpstr>Simplified Arabic</vt:lpstr>
      <vt:lpstr>Tahoma</vt:lpstr>
      <vt:lpstr>Times New Roman</vt:lpstr>
      <vt:lpstr>Wingdings</vt:lpstr>
      <vt:lpstr>Frax5</vt:lpstr>
      <vt:lpstr>Textured</vt:lpstr>
      <vt:lpstr>Default Design</vt:lpstr>
      <vt:lpstr>1_Sunrise</vt:lpstr>
      <vt:lpstr>Basket</vt:lpstr>
      <vt:lpstr>Mountain Top</vt:lpstr>
      <vt:lpstr>Blue Dapple</vt:lpstr>
      <vt:lpstr>Sunrise</vt:lpstr>
      <vt:lpstr>Drk-Gold-Frame</vt:lpstr>
      <vt:lpstr>GoldFrame</vt:lpstr>
      <vt:lpstr>Photo Editor Photo</vt:lpstr>
      <vt:lpstr>QuickTime Picture</vt:lpstr>
      <vt:lpstr>Delegation from Bethel</vt:lpstr>
      <vt:lpstr>Time   to Review!</vt:lpstr>
      <vt:lpstr>Time   to Review!</vt:lpstr>
      <vt:lpstr>Time   to Review!</vt:lpstr>
      <vt:lpstr>Time   to Review!</vt:lpstr>
      <vt:lpstr>Time   to Review!</vt:lpstr>
      <vt:lpstr>Time   to Review!</vt:lpstr>
      <vt:lpstr>Zechariah 6:1-8</vt:lpstr>
      <vt:lpstr>PowerPoint Presentation</vt:lpstr>
      <vt:lpstr>PowerPoint Presentation</vt:lpstr>
      <vt:lpstr>The Chariots</vt:lpstr>
      <vt:lpstr>PowerPoint Presentation</vt:lpstr>
      <vt:lpstr>The Long-term Fulfillment</vt:lpstr>
      <vt:lpstr>End of the Night Visions</vt:lpstr>
      <vt:lpstr>The Coronation of Joshua</vt:lpstr>
      <vt:lpstr>Joshua’s Role</vt:lpstr>
      <vt:lpstr>Why Joshua is King/Priest</vt:lpstr>
      <vt:lpstr>Helem, Tobijah, Jedaiah &amp; Hen</vt:lpstr>
      <vt:lpstr>“Then you will know that the Lord of hosts has sent Me to you”</vt:lpstr>
      <vt:lpstr>Final exhortation &amp; warning</vt:lpstr>
      <vt:lpstr>Zechariah 7:1-3</vt:lpstr>
      <vt:lpstr>PowerPoint Presentation</vt:lpstr>
      <vt:lpstr>House of God OR Bethel</vt:lpstr>
      <vt:lpstr> Contextual Scholars Only </vt:lpstr>
      <vt:lpstr>Contrast the two Delegations    of Zechariah 6 &amp; 7</vt:lpstr>
      <vt:lpstr>Contrast the two groups</vt:lpstr>
      <vt:lpstr>Delegation from Bethel</vt:lpstr>
      <vt:lpstr>The Question about Fasting</vt:lpstr>
      <vt:lpstr>Zechariah 8:18-19</vt:lpstr>
      <vt:lpstr>Jewish fasts to remember  Jerusalem’s downfall    (7:5; 8:19)</vt:lpstr>
      <vt:lpstr>Jewish fasts to remember  Jerusalem’s downfall  (8:19)</vt:lpstr>
      <vt:lpstr>Zechariah 7:4-7</vt:lpstr>
      <vt:lpstr>God’s Response:</vt:lpstr>
      <vt:lpstr>God cares about our Motives!</vt:lpstr>
      <vt:lpstr>God’s intent for fasts (Isa 58)</vt:lpstr>
      <vt:lpstr>Who are the rituals for?</vt:lpstr>
      <vt:lpstr>Zechariah 7:8-10</vt:lpstr>
      <vt:lpstr>Live the Truth!      (vs 9-10)            Don’t just act it out!</vt:lpstr>
      <vt:lpstr>Micah 6:6-8</vt:lpstr>
      <vt:lpstr>God didn’t really want sacrifices!</vt:lpstr>
      <vt:lpstr>Zechariah 8:14-17</vt:lpstr>
      <vt:lpstr>Listen to the Bible and respond!       (vs 7 and 12)</vt:lpstr>
      <vt:lpstr>Zechariah 7:13</vt:lpstr>
      <vt:lpstr>Zechariah 7:14</vt:lpstr>
      <vt:lpstr>Lessons from Zechariah 7 </vt:lpstr>
      <vt:lpstr>Let’s leave camp, thankful we have a loving Heavenly Father, and His son who showed us how to live, and His angels that work for us everyday, all the time</vt:lpstr>
    </vt:vector>
  </TitlesOfParts>
  <Company>Crestwood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Dad Desktop</cp:lastModifiedBy>
  <cp:revision>79</cp:revision>
  <dcterms:created xsi:type="dcterms:W3CDTF">2005-04-17T16:00:02Z</dcterms:created>
  <dcterms:modified xsi:type="dcterms:W3CDTF">2013-08-05T04:10:43Z</dcterms:modified>
</cp:coreProperties>
</file>