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sldIdLst>
    <p:sldId id="256" r:id="rId2"/>
    <p:sldId id="286" r:id="rId3"/>
    <p:sldId id="308" r:id="rId4"/>
    <p:sldId id="307" r:id="rId5"/>
    <p:sldId id="257" r:id="rId6"/>
    <p:sldId id="278" r:id="rId7"/>
    <p:sldId id="285" r:id="rId8"/>
    <p:sldId id="258" r:id="rId9"/>
    <p:sldId id="259" r:id="rId10"/>
    <p:sldId id="260" r:id="rId11"/>
    <p:sldId id="261" r:id="rId12"/>
    <p:sldId id="275" r:id="rId13"/>
    <p:sldId id="280" r:id="rId14"/>
    <p:sldId id="281" r:id="rId15"/>
    <p:sldId id="282"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B5DA"/>
    <a:srgbClr val="FFCCFF"/>
    <a:srgbClr val="FF9F81"/>
    <a:srgbClr val="00FF00"/>
    <a:srgbClr val="FFFF66"/>
    <a:srgbClr val="00FF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2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1D49D-79FE-4164-922C-8061193CAC65}" type="datetimeFigureOut">
              <a:rPr lang="en-US" smtClean="0"/>
              <a:pPr/>
              <a:t>9/4/2013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28C3-0D68-4B4F-B770-B7D633C096FD}" type="slidenum">
              <a:rPr lang="en-US" smtClean="0"/>
              <a:pPr/>
              <a:t>‹#›</a:t>
            </a:fld>
            <a:endParaRPr lang="en-US"/>
          </a:p>
        </p:txBody>
      </p:sp>
    </p:spTree>
    <p:extLst>
      <p:ext uri="{BB962C8B-B14F-4D97-AF65-F5344CB8AC3E}">
        <p14:creationId xmlns:p14="http://schemas.microsoft.com/office/powerpoint/2010/main" val="337454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a:t>
            </a:fld>
            <a:endParaRPr lang="en-US"/>
          </a:p>
        </p:txBody>
      </p:sp>
    </p:spTree>
    <p:extLst>
      <p:ext uri="{BB962C8B-B14F-4D97-AF65-F5344CB8AC3E}">
        <p14:creationId xmlns:p14="http://schemas.microsoft.com/office/powerpoint/2010/main" val="215633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10</a:t>
            </a:fld>
            <a:endParaRPr lang="en-US"/>
          </a:p>
        </p:txBody>
      </p:sp>
    </p:spTree>
    <p:extLst>
      <p:ext uri="{BB962C8B-B14F-4D97-AF65-F5344CB8AC3E}">
        <p14:creationId xmlns:p14="http://schemas.microsoft.com/office/powerpoint/2010/main" val="176298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11</a:t>
            </a:fld>
            <a:endParaRPr lang="en-US"/>
          </a:p>
        </p:txBody>
      </p:sp>
    </p:spTree>
    <p:extLst>
      <p:ext uri="{BB962C8B-B14F-4D97-AF65-F5344CB8AC3E}">
        <p14:creationId xmlns:p14="http://schemas.microsoft.com/office/powerpoint/2010/main" val="70091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12</a:t>
            </a:fld>
            <a:endParaRPr lang="en-US"/>
          </a:p>
        </p:txBody>
      </p:sp>
    </p:spTree>
    <p:extLst>
      <p:ext uri="{BB962C8B-B14F-4D97-AF65-F5344CB8AC3E}">
        <p14:creationId xmlns:p14="http://schemas.microsoft.com/office/powerpoint/2010/main" val="275729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13</a:t>
            </a:fld>
            <a:endParaRPr lang="en-US"/>
          </a:p>
        </p:txBody>
      </p:sp>
    </p:spTree>
    <p:extLst>
      <p:ext uri="{BB962C8B-B14F-4D97-AF65-F5344CB8AC3E}">
        <p14:creationId xmlns:p14="http://schemas.microsoft.com/office/powerpoint/2010/main" val="418271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14</a:t>
            </a:fld>
            <a:endParaRPr lang="en-US"/>
          </a:p>
        </p:txBody>
      </p:sp>
    </p:spTree>
    <p:extLst>
      <p:ext uri="{BB962C8B-B14F-4D97-AF65-F5344CB8AC3E}">
        <p14:creationId xmlns:p14="http://schemas.microsoft.com/office/powerpoint/2010/main" val="120997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15</a:t>
            </a:fld>
            <a:endParaRPr lang="en-US"/>
          </a:p>
        </p:txBody>
      </p:sp>
    </p:spTree>
    <p:extLst>
      <p:ext uri="{BB962C8B-B14F-4D97-AF65-F5344CB8AC3E}">
        <p14:creationId xmlns:p14="http://schemas.microsoft.com/office/powerpoint/2010/main" val="3877503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16</a:t>
            </a:fld>
            <a:endParaRPr lang="en-US"/>
          </a:p>
        </p:txBody>
      </p:sp>
    </p:spTree>
    <p:extLst>
      <p:ext uri="{BB962C8B-B14F-4D97-AF65-F5344CB8AC3E}">
        <p14:creationId xmlns:p14="http://schemas.microsoft.com/office/powerpoint/2010/main" val="976734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17</a:t>
            </a:fld>
            <a:endParaRPr lang="en-US"/>
          </a:p>
        </p:txBody>
      </p:sp>
    </p:spTree>
    <p:extLst>
      <p:ext uri="{BB962C8B-B14F-4D97-AF65-F5344CB8AC3E}">
        <p14:creationId xmlns:p14="http://schemas.microsoft.com/office/powerpoint/2010/main" val="2803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18</a:t>
            </a:fld>
            <a:endParaRPr lang="en-US"/>
          </a:p>
        </p:txBody>
      </p:sp>
    </p:spTree>
    <p:extLst>
      <p:ext uri="{BB962C8B-B14F-4D97-AF65-F5344CB8AC3E}">
        <p14:creationId xmlns:p14="http://schemas.microsoft.com/office/powerpoint/2010/main" val="331459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19</a:t>
            </a:fld>
            <a:endParaRPr lang="en-US"/>
          </a:p>
        </p:txBody>
      </p:sp>
    </p:spTree>
    <p:extLst>
      <p:ext uri="{BB962C8B-B14F-4D97-AF65-F5344CB8AC3E}">
        <p14:creationId xmlns:p14="http://schemas.microsoft.com/office/powerpoint/2010/main" val="5348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a:t>
            </a:fld>
            <a:endParaRPr lang="en-US"/>
          </a:p>
        </p:txBody>
      </p:sp>
    </p:spTree>
    <p:extLst>
      <p:ext uri="{BB962C8B-B14F-4D97-AF65-F5344CB8AC3E}">
        <p14:creationId xmlns:p14="http://schemas.microsoft.com/office/powerpoint/2010/main" val="74624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20</a:t>
            </a:fld>
            <a:endParaRPr lang="en-US"/>
          </a:p>
        </p:txBody>
      </p:sp>
    </p:spTree>
    <p:extLst>
      <p:ext uri="{BB962C8B-B14F-4D97-AF65-F5344CB8AC3E}">
        <p14:creationId xmlns:p14="http://schemas.microsoft.com/office/powerpoint/2010/main" val="1676517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21</a:t>
            </a:fld>
            <a:endParaRPr lang="en-US"/>
          </a:p>
        </p:txBody>
      </p:sp>
    </p:spTree>
    <p:extLst>
      <p:ext uri="{BB962C8B-B14F-4D97-AF65-F5344CB8AC3E}">
        <p14:creationId xmlns:p14="http://schemas.microsoft.com/office/powerpoint/2010/main" val="1820812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22</a:t>
            </a:fld>
            <a:endParaRPr lang="en-US"/>
          </a:p>
        </p:txBody>
      </p:sp>
    </p:spTree>
    <p:extLst>
      <p:ext uri="{BB962C8B-B14F-4D97-AF65-F5344CB8AC3E}">
        <p14:creationId xmlns:p14="http://schemas.microsoft.com/office/powerpoint/2010/main" val="446615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23</a:t>
            </a:fld>
            <a:endParaRPr lang="en-US"/>
          </a:p>
        </p:txBody>
      </p:sp>
    </p:spTree>
    <p:extLst>
      <p:ext uri="{BB962C8B-B14F-4D97-AF65-F5344CB8AC3E}">
        <p14:creationId xmlns:p14="http://schemas.microsoft.com/office/powerpoint/2010/main" val="743903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24</a:t>
            </a:fld>
            <a:endParaRPr lang="en-US"/>
          </a:p>
        </p:txBody>
      </p:sp>
    </p:spTree>
    <p:extLst>
      <p:ext uri="{BB962C8B-B14F-4D97-AF65-F5344CB8AC3E}">
        <p14:creationId xmlns:p14="http://schemas.microsoft.com/office/powerpoint/2010/main" val="98539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25</a:t>
            </a:fld>
            <a:endParaRPr lang="en-US"/>
          </a:p>
        </p:txBody>
      </p:sp>
    </p:spTree>
    <p:extLst>
      <p:ext uri="{BB962C8B-B14F-4D97-AF65-F5344CB8AC3E}">
        <p14:creationId xmlns:p14="http://schemas.microsoft.com/office/powerpoint/2010/main" val="4289947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26</a:t>
            </a:fld>
            <a:endParaRPr lang="en-US"/>
          </a:p>
        </p:txBody>
      </p:sp>
    </p:spTree>
    <p:extLst>
      <p:ext uri="{BB962C8B-B14F-4D97-AF65-F5344CB8AC3E}">
        <p14:creationId xmlns:p14="http://schemas.microsoft.com/office/powerpoint/2010/main" val="421426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27</a:t>
            </a:fld>
            <a:endParaRPr lang="en-US"/>
          </a:p>
        </p:txBody>
      </p:sp>
    </p:spTree>
    <p:extLst>
      <p:ext uri="{BB962C8B-B14F-4D97-AF65-F5344CB8AC3E}">
        <p14:creationId xmlns:p14="http://schemas.microsoft.com/office/powerpoint/2010/main" val="1854404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28</a:t>
            </a:fld>
            <a:endParaRPr lang="en-US"/>
          </a:p>
        </p:txBody>
      </p:sp>
    </p:spTree>
    <p:extLst>
      <p:ext uri="{BB962C8B-B14F-4D97-AF65-F5344CB8AC3E}">
        <p14:creationId xmlns:p14="http://schemas.microsoft.com/office/powerpoint/2010/main" val="1401462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29</a:t>
            </a:fld>
            <a:endParaRPr lang="en-US"/>
          </a:p>
        </p:txBody>
      </p:sp>
    </p:spTree>
    <p:extLst>
      <p:ext uri="{BB962C8B-B14F-4D97-AF65-F5344CB8AC3E}">
        <p14:creationId xmlns:p14="http://schemas.microsoft.com/office/powerpoint/2010/main" val="108743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1297176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30</a:t>
            </a:fld>
            <a:endParaRPr lang="en-US"/>
          </a:p>
        </p:txBody>
      </p:sp>
    </p:spTree>
    <p:extLst>
      <p:ext uri="{BB962C8B-B14F-4D97-AF65-F5344CB8AC3E}">
        <p14:creationId xmlns:p14="http://schemas.microsoft.com/office/powerpoint/2010/main" val="1177552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31</a:t>
            </a:fld>
            <a:endParaRPr lang="en-US"/>
          </a:p>
        </p:txBody>
      </p:sp>
    </p:spTree>
    <p:extLst>
      <p:ext uri="{BB962C8B-B14F-4D97-AF65-F5344CB8AC3E}">
        <p14:creationId xmlns:p14="http://schemas.microsoft.com/office/powerpoint/2010/main" val="3139492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32</a:t>
            </a:fld>
            <a:endParaRPr lang="en-US"/>
          </a:p>
        </p:txBody>
      </p:sp>
    </p:spTree>
    <p:extLst>
      <p:ext uri="{BB962C8B-B14F-4D97-AF65-F5344CB8AC3E}">
        <p14:creationId xmlns:p14="http://schemas.microsoft.com/office/powerpoint/2010/main" val="127490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307726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5</a:t>
            </a:fld>
            <a:endParaRPr lang="en-US"/>
          </a:p>
        </p:txBody>
      </p:sp>
    </p:spTree>
    <p:extLst>
      <p:ext uri="{BB962C8B-B14F-4D97-AF65-F5344CB8AC3E}">
        <p14:creationId xmlns:p14="http://schemas.microsoft.com/office/powerpoint/2010/main" val="415971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6</a:t>
            </a:fld>
            <a:endParaRPr lang="en-US"/>
          </a:p>
        </p:txBody>
      </p:sp>
    </p:spTree>
    <p:extLst>
      <p:ext uri="{BB962C8B-B14F-4D97-AF65-F5344CB8AC3E}">
        <p14:creationId xmlns:p14="http://schemas.microsoft.com/office/powerpoint/2010/main" val="195172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7</a:t>
            </a:fld>
            <a:endParaRPr lang="en-US"/>
          </a:p>
        </p:txBody>
      </p:sp>
    </p:spTree>
    <p:extLst>
      <p:ext uri="{BB962C8B-B14F-4D97-AF65-F5344CB8AC3E}">
        <p14:creationId xmlns:p14="http://schemas.microsoft.com/office/powerpoint/2010/main" val="351623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8</a:t>
            </a:fld>
            <a:endParaRPr lang="en-US"/>
          </a:p>
        </p:txBody>
      </p:sp>
    </p:spTree>
    <p:extLst>
      <p:ext uri="{BB962C8B-B14F-4D97-AF65-F5344CB8AC3E}">
        <p14:creationId xmlns:p14="http://schemas.microsoft.com/office/powerpoint/2010/main" val="234128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9</a:t>
            </a:fld>
            <a:endParaRPr lang="en-US"/>
          </a:p>
        </p:txBody>
      </p:sp>
    </p:spTree>
    <p:extLst>
      <p:ext uri="{BB962C8B-B14F-4D97-AF65-F5344CB8AC3E}">
        <p14:creationId xmlns:p14="http://schemas.microsoft.com/office/powerpoint/2010/main" val="615491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71682" name="Picture 2" descr="247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683"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7168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1685" name="Rectangle 5"/>
          <p:cNvSpPr>
            <a:spLocks noGrp="1" noChangeArrowheads="1"/>
          </p:cNvSpPr>
          <p:nvPr>
            <p:ph type="dt" sz="half" idx="2"/>
          </p:nvPr>
        </p:nvSpPr>
        <p:spPr/>
        <p:txBody>
          <a:bodyPr/>
          <a:lstStyle>
            <a:lvl1pPr>
              <a:defRPr/>
            </a:lvl1pPr>
          </a:lstStyle>
          <a:p>
            <a:endParaRPr lang="en-US"/>
          </a:p>
        </p:txBody>
      </p:sp>
      <p:sp>
        <p:nvSpPr>
          <p:cNvPr id="71686" name="Rectangle 6"/>
          <p:cNvSpPr>
            <a:spLocks noGrp="1" noChangeArrowheads="1"/>
          </p:cNvSpPr>
          <p:nvPr>
            <p:ph type="ftr" sz="quarter" idx="3"/>
          </p:nvPr>
        </p:nvSpPr>
        <p:spPr/>
        <p:txBody>
          <a:bodyPr/>
          <a:lstStyle>
            <a:lvl1pPr>
              <a:defRPr/>
            </a:lvl1pPr>
          </a:lstStyle>
          <a:p>
            <a:endParaRPr lang="en-US"/>
          </a:p>
        </p:txBody>
      </p:sp>
      <p:sp>
        <p:nvSpPr>
          <p:cNvPr id="71687" name="Rectangle 7"/>
          <p:cNvSpPr>
            <a:spLocks noGrp="1" noChangeArrowheads="1"/>
          </p:cNvSpPr>
          <p:nvPr>
            <p:ph type="sldNum" sz="quarter" idx="4"/>
          </p:nvPr>
        </p:nvSpPr>
        <p:spPr/>
        <p:txBody>
          <a:bodyPr/>
          <a:lstStyle>
            <a:lvl1pPr>
              <a:defRPr/>
            </a:lvl1pPr>
          </a:lstStyle>
          <a:p>
            <a:fld id="{456BA3F6-5025-45F7-BEB8-196F7F523C4D}" type="slidenum">
              <a:rPr lang="en-US"/>
              <a:pPr/>
              <a:t>‹#›</a:t>
            </a:fld>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20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4">
                                            <p:txEl>
                                              <p:pRg st="0" end="0"/>
                                            </p:txEl>
                                          </p:spTgt>
                                        </p:tgtEl>
                                        <p:attrNameLst>
                                          <p:attrName>style.visibility</p:attrName>
                                        </p:attrNameLst>
                                      </p:cBhvr>
                                      <p:to>
                                        <p:strVal val="visible"/>
                                      </p:to>
                                    </p:set>
                                    <p:animEffect transition="in" filter="wipe(left)">
                                      <p:cBhvr>
                                        <p:cTn id="12" dur="500"/>
                                        <p:tgtEl>
                                          <p:spTgt spid="71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build="p">
        <p:tmplLst>
          <p:tmpl lvl="1">
            <p:tnLst>
              <p:par>
                <p:cTn presetID="22" presetClass="entr" presetSubtype="8" fill="hold" nodeType="clickEffect">
                  <p:stCondLst>
                    <p:cond delay="0"/>
                  </p:stCondLst>
                  <p:childTnLst>
                    <p:set>
                      <p:cBhvr>
                        <p:cTn dur="1" fill="hold">
                          <p:stCondLst>
                            <p:cond delay="0"/>
                          </p:stCondLst>
                        </p:cTn>
                        <p:tgtEl>
                          <p:spTgt spid="71684"/>
                        </p:tgtEl>
                        <p:attrNameLst>
                          <p:attrName>style.visibility</p:attrName>
                        </p:attrNameLst>
                      </p:cBhvr>
                      <p:to>
                        <p:strVal val="visible"/>
                      </p:to>
                    </p:set>
                    <p:animEffect transition="in" filter="wipe(left)">
                      <p:cBhvr>
                        <p:cTn dur="500"/>
                        <p:tgtEl>
                          <p:spTgt spid="7168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11E7C-0F85-463E-92D0-B555EE7DA052}" type="slidenum">
              <a:rPr lang="en-US"/>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034198-5409-4C20-9097-6F0AB5CD48FD}" type="slidenum">
              <a:rPr lang="en-US"/>
              <a:pPr/>
              <a:t>‹#›</a:t>
            </a:fld>
            <a:endParaRPr lang="en-US"/>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6664B0D-8FDE-4606-86DA-6879FEC6E7F6}" type="slidenum">
              <a:rPr lang="en-US"/>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ED82BD-26AA-4CA3-8D41-7E9F05742452}" type="slidenum">
              <a:rPr lang="en-US"/>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A44B9D-E0BD-4E39-BD91-E0D04BBC462D}" type="slidenum">
              <a:rPr lang="en-US"/>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65CD6C-7F0E-4B46-8BFA-3867F0F21151}" type="slidenum">
              <a:rPr lang="en-US"/>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F62035-5E5D-4A97-95D0-4D11295BFB8E}" type="slidenum">
              <a:rPr lang="en-US"/>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61EE0D-1EE6-47E1-AE82-0D9726688304}" type="slidenum">
              <a:rPr lang="en-US"/>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774DAD-6A97-49A3-95FC-E8EE406AA6E9}" type="slidenum">
              <a:rPr lang="en-US"/>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A118D4-CBD7-4DAA-8901-3D6EA6FE924D}" type="slidenum">
              <a:rPr lang="en-US"/>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F99ADC-421E-4439-BFC8-B371DACCCEFE}" type="slidenum">
              <a:rPr lang="en-US"/>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2" descr="247b"/>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7065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6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7066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066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0204B6-D2BF-4B30-A4A6-845C4ECF35C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2000"/>
                                        <p:tgtEl>
                                          <p:spTgt spid="7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60">
                                            <p:txEl>
                                              <p:pRg st="0" end="0"/>
                                            </p:txEl>
                                          </p:spTgt>
                                        </p:tgtEl>
                                        <p:attrNameLst>
                                          <p:attrName>style.visibility</p:attrName>
                                        </p:attrNameLst>
                                      </p:cBhvr>
                                      <p:to>
                                        <p:strVal val="visible"/>
                                      </p:to>
                                    </p:set>
                                    <p:animEffect transition="in" filter="wipe(left)">
                                      <p:cBhvr>
                                        <p:cTn id="12" dur="500"/>
                                        <p:tgtEl>
                                          <p:spTgt spid="70660">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0660">
                                            <p:txEl>
                                              <p:pRg st="1" end="1"/>
                                            </p:txEl>
                                          </p:spTgt>
                                        </p:tgtEl>
                                        <p:attrNameLst>
                                          <p:attrName>style.visibility</p:attrName>
                                        </p:attrNameLst>
                                      </p:cBhvr>
                                      <p:to>
                                        <p:strVal val="visible"/>
                                      </p:to>
                                    </p:set>
                                    <p:animEffect transition="in" filter="wipe(left)">
                                      <p:cBhvr>
                                        <p:cTn id="15" dur="500"/>
                                        <p:tgtEl>
                                          <p:spTgt spid="70660">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0660">
                                            <p:txEl>
                                              <p:pRg st="2" end="2"/>
                                            </p:txEl>
                                          </p:spTgt>
                                        </p:tgtEl>
                                        <p:attrNameLst>
                                          <p:attrName>style.visibility</p:attrName>
                                        </p:attrNameLst>
                                      </p:cBhvr>
                                      <p:to>
                                        <p:strVal val="visible"/>
                                      </p:to>
                                    </p:set>
                                    <p:animEffect transition="in" filter="wipe(left)">
                                      <p:cBhvr>
                                        <p:cTn id="18" dur="500"/>
                                        <p:tgtEl>
                                          <p:spTgt spid="70660">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0660">
                                            <p:txEl>
                                              <p:pRg st="3" end="3"/>
                                            </p:txEl>
                                          </p:spTgt>
                                        </p:tgtEl>
                                        <p:attrNameLst>
                                          <p:attrName>style.visibility</p:attrName>
                                        </p:attrNameLst>
                                      </p:cBhvr>
                                      <p:to>
                                        <p:strVal val="visible"/>
                                      </p:to>
                                    </p:set>
                                    <p:animEffect transition="in" filter="wipe(left)">
                                      <p:cBhvr>
                                        <p:cTn id="21" dur="500"/>
                                        <p:tgtEl>
                                          <p:spTgt spid="70660">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0660">
                                            <p:txEl>
                                              <p:pRg st="4" end="4"/>
                                            </p:txEl>
                                          </p:spTgt>
                                        </p:tgtEl>
                                        <p:attrNameLst>
                                          <p:attrName>style.visibility</p:attrName>
                                        </p:attrNameLst>
                                      </p:cBhvr>
                                      <p:to>
                                        <p:strVal val="visible"/>
                                      </p:to>
                                    </p:set>
                                    <p:animEffect transition="in" filter="wipe(left)">
                                      <p:cBhvr>
                                        <p:cTn id="24" dur="500"/>
                                        <p:tgtEl>
                                          <p:spTgt spid="70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0" grpId="0" build="p">
        <p:tmplLst>
          <p:tmpl lvl="1">
            <p:tnLst>
              <p:par>
                <p:cTn presetID="22" presetClass="entr" presetSubtype="8" fill="hold" nodeType="click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Lst>
      </p:bldP>
    </p:bld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cs typeface="Arial" charset="0"/>
        </a:defRPr>
      </a:lvl2pPr>
      <a:lvl3pPr algn="l" rtl="0" fontAlgn="base">
        <a:spcBef>
          <a:spcPct val="0"/>
        </a:spcBef>
        <a:spcAft>
          <a:spcPct val="0"/>
        </a:spcAft>
        <a:defRPr sz="4400">
          <a:solidFill>
            <a:schemeClr val="tx2"/>
          </a:solidFill>
          <a:latin typeface="Arial" charset="0"/>
          <a:cs typeface="Arial" charset="0"/>
        </a:defRPr>
      </a:lvl3pPr>
      <a:lvl4pPr algn="l" rtl="0" fontAlgn="base">
        <a:spcBef>
          <a:spcPct val="0"/>
        </a:spcBef>
        <a:spcAft>
          <a:spcPct val="0"/>
        </a:spcAft>
        <a:defRPr sz="4400">
          <a:solidFill>
            <a:schemeClr val="tx2"/>
          </a:solidFill>
          <a:latin typeface="Arial" charset="0"/>
          <a:cs typeface="Arial" charset="0"/>
        </a:defRPr>
      </a:lvl4pPr>
      <a:lvl5pPr algn="l" rtl="0" fontAlgn="base">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oleObject" Target="../embeddings/oleObject2.bin"/><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2.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22.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2000250"/>
          </a:xfrm>
        </p:spPr>
        <p:txBody>
          <a:bodyPr/>
          <a:lstStyle/>
          <a:p>
            <a:r>
              <a:rPr lang="en-US" sz="5400" b="1" dirty="0">
                <a:solidFill>
                  <a:schemeClr val="hlink"/>
                </a:solidFill>
                <a:effectLst>
                  <a:outerShdw blurRad="38100" dist="38100" dir="2700000" algn="tl">
                    <a:srgbClr val="000000"/>
                  </a:outerShdw>
                </a:effectLst>
                <a:latin typeface="Comic Sans MS" pitchFamily="66" charset="0"/>
              </a:rPr>
              <a:t>God’s Wonderful Plan of Redemption</a:t>
            </a:r>
          </a:p>
        </p:txBody>
      </p:sp>
      <p:sp>
        <p:nvSpPr>
          <p:cNvPr id="2051" name="Rectangle 3"/>
          <p:cNvSpPr>
            <a:spLocks noGrp="1" noChangeArrowheads="1"/>
          </p:cNvSpPr>
          <p:nvPr>
            <p:ph type="subTitle" idx="1"/>
          </p:nvPr>
        </p:nvSpPr>
        <p:spPr>
          <a:xfrm>
            <a:off x="1295400" y="2286000"/>
            <a:ext cx="6400800" cy="1752600"/>
          </a:xfrm>
        </p:spPr>
        <p:txBody>
          <a:bodyPr/>
          <a:lstStyle/>
          <a:p>
            <a:r>
              <a:rPr lang="en-US" sz="4000" b="1" dirty="0">
                <a:solidFill>
                  <a:srgbClr val="00FFFF"/>
                </a:solidFill>
                <a:effectLst>
                  <a:outerShdw blurRad="38100" dist="38100" dir="2700000" algn="tl">
                    <a:srgbClr val="000000"/>
                  </a:outerShdw>
                </a:effectLst>
              </a:rPr>
              <a:t>Class 1: </a:t>
            </a:r>
          </a:p>
          <a:p>
            <a:r>
              <a:rPr lang="en-US" sz="4000" b="1" dirty="0">
                <a:solidFill>
                  <a:srgbClr val="00FFFF"/>
                </a:solidFill>
                <a:effectLst>
                  <a:outerShdw blurRad="38100" dist="38100" dir="2700000" algn="tl">
                    <a:srgbClr val="000000"/>
                  </a:outerShdw>
                </a:effectLst>
              </a:rPr>
              <a:t>Redemption is All of God</a:t>
            </a:r>
          </a:p>
        </p:txBody>
      </p:sp>
      <p:pic>
        <p:nvPicPr>
          <p:cNvPr id="100354" name="Picture 2" descr="http://windsongchurch.org/images/s071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7195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3886200" y="4392561"/>
            <a:ext cx="4495800" cy="2438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b="1" kern="0" dirty="0" smtClean="0">
                <a:solidFill>
                  <a:srgbClr val="FFFF00"/>
                </a:solidFill>
                <a:latin typeface="Comic Sans MS" pitchFamily="66" charset="0"/>
              </a:rPr>
              <a:t>Thanks be to God for His gift that is too wonderful for words (2 </a:t>
            </a:r>
            <a:r>
              <a:rPr lang="en-US" b="1" kern="0" dirty="0" err="1" smtClean="0">
                <a:solidFill>
                  <a:srgbClr val="FFFF00"/>
                </a:solidFill>
                <a:latin typeface="Comic Sans MS" pitchFamily="66" charset="0"/>
              </a:rPr>
              <a:t>Cor</a:t>
            </a:r>
            <a:r>
              <a:rPr lang="en-US" b="1" kern="0" dirty="0" smtClean="0">
                <a:solidFill>
                  <a:srgbClr val="FFFF00"/>
                </a:solidFill>
                <a:latin typeface="Comic Sans MS" pitchFamily="66" charset="0"/>
              </a:rPr>
              <a:t> 9:15 </a:t>
            </a:r>
            <a:r>
              <a:rPr lang="en-US" sz="2800" b="1" kern="0" dirty="0" smtClean="0">
                <a:solidFill>
                  <a:srgbClr val="FFFF00"/>
                </a:solidFill>
                <a:latin typeface="Comic Sans MS" pitchFamily="66" charset="0"/>
              </a:rPr>
              <a:t>NCV</a:t>
            </a:r>
            <a:r>
              <a:rPr lang="en-US" b="1" kern="0" dirty="0" smtClean="0">
                <a:solidFill>
                  <a:srgbClr val="FFFF00"/>
                </a:solidFill>
                <a:latin typeface="Comic Sans MS" pitchFamily="66" charset="0"/>
              </a:rPr>
              <a:t>) </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0"/>
            <a:ext cx="6781800" cy="685800"/>
          </a:xfrm>
        </p:spPr>
        <p:txBody>
          <a:bodyPr/>
          <a:lstStyle/>
          <a:p>
            <a:pPr algn="ctr"/>
            <a:r>
              <a:rPr lang="en-US" b="1" i="1" dirty="0">
                <a:solidFill>
                  <a:schemeClr val="hlink"/>
                </a:solidFill>
                <a:latin typeface="Times New Roman" pitchFamily="18" charset="0"/>
              </a:rPr>
              <a:t>Redemption is all of God</a:t>
            </a:r>
          </a:p>
        </p:txBody>
      </p:sp>
      <p:sp>
        <p:nvSpPr>
          <p:cNvPr id="6147" name="Rectangle 3"/>
          <p:cNvSpPr>
            <a:spLocks noGrp="1" noChangeArrowheads="1"/>
          </p:cNvSpPr>
          <p:nvPr>
            <p:ph type="body" idx="1"/>
          </p:nvPr>
        </p:nvSpPr>
        <p:spPr>
          <a:xfrm>
            <a:off x="304800" y="838200"/>
            <a:ext cx="8229600" cy="4267200"/>
          </a:xfrm>
        </p:spPr>
        <p:txBody>
          <a:bodyPr/>
          <a:lstStyle/>
          <a:p>
            <a:pPr marL="0" indent="288925">
              <a:lnSpc>
                <a:spcPct val="90000"/>
              </a:lnSpc>
              <a:buFontTx/>
              <a:buNone/>
            </a:pPr>
            <a:r>
              <a:rPr lang="en-US" sz="4000" b="1" dirty="0" smtClean="0">
                <a:solidFill>
                  <a:srgbClr val="00FFFF"/>
                </a:solidFill>
                <a:latin typeface="Vagabond" pitchFamily="2" charset="0"/>
              </a:rPr>
              <a:t>           Isaiah </a:t>
            </a:r>
            <a:r>
              <a:rPr lang="en-US" sz="4000" b="1" dirty="0">
                <a:solidFill>
                  <a:srgbClr val="00FFFF"/>
                </a:solidFill>
                <a:latin typeface="Vagabond" pitchFamily="2" charset="0"/>
              </a:rPr>
              <a:t>43:10-12</a:t>
            </a:r>
            <a:endParaRPr lang="en-US" sz="4000" dirty="0"/>
          </a:p>
          <a:p>
            <a:pPr marL="0" indent="288925">
              <a:lnSpc>
                <a:spcPct val="90000"/>
              </a:lnSpc>
              <a:buFontTx/>
              <a:buNone/>
            </a:pPr>
            <a:r>
              <a:rPr lang="en-US" sz="2400" dirty="0"/>
              <a:t>10	"You are My witnesses," says the LORD</a:t>
            </a:r>
            <a:r>
              <a:rPr lang="en-US" sz="2400" dirty="0" smtClean="0"/>
              <a:t>,                   </a:t>
            </a:r>
            <a:r>
              <a:rPr lang="en-US" sz="2400" dirty="0"/>
              <a:t>"And My servant whom I have chosen, that you may know and believe Me, and understand that I am He. Before Me there was no God formed, nor shall there be after Me.</a:t>
            </a:r>
          </a:p>
          <a:p>
            <a:pPr marL="0" indent="288925">
              <a:lnSpc>
                <a:spcPct val="90000"/>
              </a:lnSpc>
              <a:buFontTx/>
              <a:buNone/>
            </a:pPr>
            <a:r>
              <a:rPr lang="en-US" sz="2400" dirty="0"/>
              <a:t>11	</a:t>
            </a:r>
            <a:r>
              <a:rPr lang="en-US" sz="2400" b="1" dirty="0">
                <a:solidFill>
                  <a:srgbClr val="FFFF00"/>
                </a:solidFill>
              </a:rPr>
              <a:t>I, even I, am the LORD, and besides Me there is no savior.</a:t>
            </a:r>
          </a:p>
          <a:p>
            <a:pPr marL="0" indent="288925">
              <a:lnSpc>
                <a:spcPct val="90000"/>
              </a:lnSpc>
              <a:buFontTx/>
              <a:buNone/>
            </a:pPr>
            <a:r>
              <a:rPr lang="en-US" sz="2400" dirty="0"/>
              <a:t>12	I have declared and saved, I have proclaimed, and there was no foreign god among you; therefore you are My witnesses," says the LORD, "that I am God.   </a:t>
            </a:r>
            <a:r>
              <a:rPr lang="en-US" sz="2400" dirty="0">
                <a:solidFill>
                  <a:srgbClr val="00FFFF"/>
                </a:solidFill>
              </a:rPr>
              <a:t>[Note: Jews failed (v.22-24), but God still set out to save!(v.25)]</a:t>
            </a:r>
          </a:p>
        </p:txBody>
      </p:sp>
      <p:sp>
        <p:nvSpPr>
          <p:cNvPr id="6148" name="Text Box 4"/>
          <p:cNvSpPr txBox="1">
            <a:spLocks noChangeArrowheads="1"/>
          </p:cNvSpPr>
          <p:nvPr/>
        </p:nvSpPr>
        <p:spPr bwMode="auto">
          <a:xfrm>
            <a:off x="1066800" y="5105400"/>
            <a:ext cx="7086600" cy="1569660"/>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Must start with the understanding and appreciation that God initiated our redemption!</a:t>
            </a:r>
          </a:p>
        </p:txBody>
      </p:sp>
      <p:pic>
        <p:nvPicPr>
          <p:cNvPr id="122882" name="Picture 2"/>
          <p:cNvPicPr>
            <a:picLocks noChangeAspect="1" noChangeArrowheads="1"/>
          </p:cNvPicPr>
          <p:nvPr/>
        </p:nvPicPr>
        <p:blipFill>
          <a:blip r:embed="rId3" cstate="print"/>
          <a:srcRect/>
          <a:stretch>
            <a:fillRect/>
          </a:stretch>
        </p:blipFill>
        <p:spPr bwMode="auto">
          <a:xfrm>
            <a:off x="6858000" y="152400"/>
            <a:ext cx="2176463" cy="1662113"/>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6477000" cy="1143000"/>
          </a:xfrm>
        </p:spPr>
        <p:txBody>
          <a:bodyPr/>
          <a:lstStyle/>
          <a:p>
            <a:pPr algn="ctr"/>
            <a:r>
              <a:rPr lang="en-US" b="1" dirty="0">
                <a:solidFill>
                  <a:srgbClr val="00FFFF"/>
                </a:solidFill>
                <a:latin typeface="Vagabond" pitchFamily="2" charset="0"/>
              </a:rPr>
              <a:t>1 Corinthians 1:27-29</a:t>
            </a:r>
          </a:p>
        </p:txBody>
      </p:sp>
      <p:sp>
        <p:nvSpPr>
          <p:cNvPr id="7171" name="Rectangle 3"/>
          <p:cNvSpPr>
            <a:spLocks noGrp="1" noChangeArrowheads="1"/>
          </p:cNvSpPr>
          <p:nvPr>
            <p:ph type="body" idx="1"/>
          </p:nvPr>
        </p:nvSpPr>
        <p:spPr>
          <a:xfrm>
            <a:off x="457200" y="1066800"/>
            <a:ext cx="8229600" cy="4525963"/>
          </a:xfrm>
        </p:spPr>
        <p:txBody>
          <a:bodyPr/>
          <a:lstStyle/>
          <a:p>
            <a:pPr marL="0" indent="288925">
              <a:buFontTx/>
              <a:buNone/>
            </a:pPr>
            <a:r>
              <a:rPr lang="en-US" sz="2400" dirty="0"/>
              <a:t>27	But </a:t>
            </a:r>
            <a:r>
              <a:rPr lang="en-US" sz="2400" b="1" dirty="0">
                <a:solidFill>
                  <a:srgbClr val="FFFF00"/>
                </a:solidFill>
              </a:rPr>
              <a:t>God has chosen</a:t>
            </a:r>
            <a:r>
              <a:rPr lang="en-US" sz="2400" dirty="0"/>
              <a:t> the </a:t>
            </a:r>
            <a:r>
              <a:rPr lang="en-US" sz="2400" b="1" dirty="0">
                <a:solidFill>
                  <a:srgbClr val="FFB5DA"/>
                </a:solidFill>
              </a:rPr>
              <a:t>foolish </a:t>
            </a:r>
            <a:r>
              <a:rPr lang="en-US" sz="2400" b="1" dirty="0" smtClean="0">
                <a:solidFill>
                  <a:srgbClr val="FFB5DA"/>
                </a:solidFill>
              </a:rPr>
              <a:t>                                      </a:t>
            </a:r>
            <a:r>
              <a:rPr lang="en-US" sz="2400" dirty="0" smtClean="0"/>
              <a:t>things </a:t>
            </a:r>
            <a:r>
              <a:rPr lang="en-US" sz="2400" dirty="0"/>
              <a:t>of the world to put to shame </a:t>
            </a:r>
            <a:r>
              <a:rPr lang="en-US" sz="2400" dirty="0" smtClean="0"/>
              <a:t>the                                         </a:t>
            </a:r>
            <a:r>
              <a:rPr lang="en-US" sz="2400" dirty="0"/>
              <a:t>wise, and </a:t>
            </a:r>
            <a:r>
              <a:rPr lang="en-US" sz="2400" b="1" dirty="0">
                <a:solidFill>
                  <a:srgbClr val="FFFF00"/>
                </a:solidFill>
              </a:rPr>
              <a:t>God has chosen</a:t>
            </a:r>
            <a:r>
              <a:rPr lang="en-US" sz="2400" dirty="0"/>
              <a:t> the </a:t>
            </a:r>
            <a:r>
              <a:rPr lang="en-US" sz="2400" b="1" dirty="0" smtClean="0">
                <a:solidFill>
                  <a:srgbClr val="FFB5DA"/>
                </a:solidFill>
              </a:rPr>
              <a:t>weak                                 </a:t>
            </a:r>
            <a:r>
              <a:rPr lang="en-US" sz="2400" dirty="0"/>
              <a:t>things of the world to put to shame the things which are mighty;</a:t>
            </a:r>
          </a:p>
          <a:p>
            <a:pPr marL="0" indent="288925">
              <a:buFontTx/>
              <a:buNone/>
            </a:pPr>
            <a:r>
              <a:rPr lang="en-US" sz="2400" dirty="0"/>
              <a:t>28	and the </a:t>
            </a:r>
            <a:r>
              <a:rPr lang="en-US" sz="2400" b="1" dirty="0">
                <a:solidFill>
                  <a:srgbClr val="FFB5DA"/>
                </a:solidFill>
              </a:rPr>
              <a:t>base </a:t>
            </a:r>
            <a:r>
              <a:rPr lang="en-US" sz="2400" dirty="0"/>
              <a:t>things of the world and the things which are </a:t>
            </a:r>
            <a:r>
              <a:rPr lang="en-US" sz="2400" b="1" dirty="0">
                <a:solidFill>
                  <a:srgbClr val="FFB5DA"/>
                </a:solidFill>
              </a:rPr>
              <a:t>despised </a:t>
            </a:r>
            <a:r>
              <a:rPr lang="en-US" sz="2400" b="1" dirty="0">
                <a:solidFill>
                  <a:srgbClr val="FFFF00"/>
                </a:solidFill>
              </a:rPr>
              <a:t>God has chosen</a:t>
            </a:r>
            <a:r>
              <a:rPr lang="en-US" sz="2400" dirty="0"/>
              <a:t>, and the things which </a:t>
            </a:r>
            <a:r>
              <a:rPr lang="en-US" sz="2400" b="1" dirty="0">
                <a:solidFill>
                  <a:srgbClr val="FFB5DA"/>
                </a:solidFill>
              </a:rPr>
              <a:t>are not</a:t>
            </a:r>
            <a:r>
              <a:rPr lang="en-US" sz="2400" dirty="0">
                <a:solidFill>
                  <a:srgbClr val="FFCCFF"/>
                </a:solidFill>
              </a:rPr>
              <a:t>,</a:t>
            </a:r>
            <a:r>
              <a:rPr lang="en-US" sz="2400" dirty="0"/>
              <a:t> to bring to nothing the things that are,</a:t>
            </a:r>
          </a:p>
          <a:p>
            <a:pPr marL="0" indent="288925">
              <a:buFontTx/>
              <a:buNone/>
            </a:pPr>
            <a:r>
              <a:rPr lang="en-US" sz="2400" dirty="0"/>
              <a:t>29	</a:t>
            </a:r>
            <a:r>
              <a:rPr lang="en-US" sz="2400" i="1" dirty="0">
                <a:solidFill>
                  <a:srgbClr val="FFFF00"/>
                </a:solidFill>
              </a:rPr>
              <a:t>that no flesh should glory in His presence.</a:t>
            </a:r>
          </a:p>
        </p:txBody>
      </p:sp>
      <p:sp>
        <p:nvSpPr>
          <p:cNvPr id="7172" name="Text Box 4"/>
          <p:cNvSpPr txBox="1">
            <a:spLocks noChangeArrowheads="1"/>
          </p:cNvSpPr>
          <p:nvPr/>
        </p:nvSpPr>
        <p:spPr bwMode="auto">
          <a:xfrm>
            <a:off x="342900" y="4843681"/>
            <a:ext cx="8458200" cy="1815882"/>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FF00"/>
                </a:solidFill>
                <a:latin typeface="Comic Sans MS" pitchFamily="66" charset="0"/>
              </a:rPr>
              <a:t>In God’s redemptive plan there is no place for human boasting. Every person redeemed will know and feel that without God’s kindness and grace they never would have made it.</a:t>
            </a:r>
          </a:p>
        </p:txBody>
      </p:sp>
      <p:pic>
        <p:nvPicPr>
          <p:cNvPr id="123906" name="Picture 2"/>
          <p:cNvPicPr>
            <a:picLocks noChangeAspect="1" noChangeArrowheads="1"/>
          </p:cNvPicPr>
          <p:nvPr/>
        </p:nvPicPr>
        <p:blipFill>
          <a:blip r:embed="rId3" cstate="print"/>
          <a:srcRect/>
          <a:stretch>
            <a:fillRect/>
          </a:stretch>
        </p:blipFill>
        <p:spPr bwMode="auto">
          <a:xfrm>
            <a:off x="6407009" y="0"/>
            <a:ext cx="2579829" cy="20574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6477000" cy="1143000"/>
          </a:xfrm>
        </p:spPr>
        <p:txBody>
          <a:bodyPr/>
          <a:lstStyle/>
          <a:p>
            <a:pPr algn="ctr"/>
            <a:r>
              <a:rPr lang="en-US" b="1" dirty="0">
                <a:solidFill>
                  <a:srgbClr val="00FFFF"/>
                </a:solidFill>
                <a:latin typeface="Vagabond" pitchFamily="2" charset="0"/>
              </a:rPr>
              <a:t>2 Corinthians 5:5, 18-19</a:t>
            </a:r>
          </a:p>
        </p:txBody>
      </p:sp>
      <p:sp>
        <p:nvSpPr>
          <p:cNvPr id="21507" name="Rectangle 3"/>
          <p:cNvSpPr>
            <a:spLocks noGrp="1" noChangeArrowheads="1"/>
          </p:cNvSpPr>
          <p:nvPr>
            <p:ph type="body" idx="1"/>
          </p:nvPr>
        </p:nvSpPr>
        <p:spPr>
          <a:xfrm>
            <a:off x="304800" y="914400"/>
            <a:ext cx="8229600" cy="4267200"/>
          </a:xfrm>
        </p:spPr>
        <p:txBody>
          <a:bodyPr/>
          <a:lstStyle/>
          <a:p>
            <a:pPr marL="0" indent="288925">
              <a:lnSpc>
                <a:spcPct val="90000"/>
              </a:lnSpc>
              <a:buFontTx/>
              <a:buNone/>
            </a:pPr>
            <a:r>
              <a:rPr lang="en-US" sz="2600" dirty="0"/>
              <a:t>5  </a:t>
            </a:r>
            <a:r>
              <a:rPr lang="en-US" sz="2600" b="1" dirty="0">
                <a:solidFill>
                  <a:srgbClr val="FFFF00"/>
                </a:solidFill>
              </a:rPr>
              <a:t>Now He who has prepared us </a:t>
            </a:r>
            <a:r>
              <a:rPr lang="en-US" sz="2600" b="1" dirty="0" smtClean="0">
                <a:solidFill>
                  <a:srgbClr val="FFFF00"/>
                </a:solidFill>
              </a:rPr>
              <a:t>for                     </a:t>
            </a:r>
            <a:r>
              <a:rPr lang="en-US" sz="2600" b="1" dirty="0">
                <a:solidFill>
                  <a:srgbClr val="FFFF00"/>
                </a:solidFill>
              </a:rPr>
              <a:t>this very thing (eternity – v.1) is God</a:t>
            </a:r>
            <a:r>
              <a:rPr lang="en-US" sz="2600" b="1" dirty="0" smtClean="0">
                <a:solidFill>
                  <a:srgbClr val="FFFF00"/>
                </a:solidFill>
              </a:rPr>
              <a:t>,                     </a:t>
            </a:r>
            <a:r>
              <a:rPr lang="en-US" sz="2600" dirty="0" smtClean="0"/>
              <a:t> </a:t>
            </a:r>
            <a:r>
              <a:rPr lang="en-US" sz="2600" dirty="0"/>
              <a:t>who also has given us the Spirit as a </a:t>
            </a:r>
            <a:r>
              <a:rPr lang="en-US" sz="2600" dirty="0" smtClean="0"/>
              <a:t>                        guarantee</a:t>
            </a:r>
            <a:r>
              <a:rPr lang="en-US" sz="2600" dirty="0"/>
              <a:t>.</a:t>
            </a:r>
          </a:p>
          <a:p>
            <a:pPr marL="0" indent="288925">
              <a:lnSpc>
                <a:spcPct val="90000"/>
              </a:lnSpc>
              <a:spcBef>
                <a:spcPct val="50000"/>
              </a:spcBef>
              <a:buFontTx/>
              <a:buNone/>
            </a:pPr>
            <a:r>
              <a:rPr lang="en-US" sz="2600" dirty="0"/>
              <a:t>18	</a:t>
            </a:r>
            <a:r>
              <a:rPr lang="en-US" sz="2600" b="1" dirty="0">
                <a:solidFill>
                  <a:srgbClr val="FFFF00"/>
                </a:solidFill>
              </a:rPr>
              <a:t>Now all things are of God,</a:t>
            </a:r>
            <a:r>
              <a:rPr lang="en-US" sz="2600" dirty="0"/>
              <a:t> who has reconciled us to Himself through Jesus Christ, and has given us the ministry of reconciliation,</a:t>
            </a:r>
          </a:p>
          <a:p>
            <a:pPr marL="0" indent="288925">
              <a:lnSpc>
                <a:spcPct val="90000"/>
              </a:lnSpc>
              <a:buFontTx/>
              <a:buNone/>
            </a:pPr>
            <a:r>
              <a:rPr lang="en-US" sz="2600" dirty="0"/>
              <a:t>19	that is, that </a:t>
            </a:r>
            <a:r>
              <a:rPr lang="en-US" sz="2600" b="1" dirty="0">
                <a:solidFill>
                  <a:srgbClr val="FFFF00"/>
                </a:solidFill>
              </a:rPr>
              <a:t>God was in Christ reconciling the world to Himself,</a:t>
            </a:r>
            <a:r>
              <a:rPr lang="en-US" sz="2600" dirty="0"/>
              <a:t> not imputing their trespasses to them, and has committed to us the word of reconciliation.</a:t>
            </a:r>
          </a:p>
        </p:txBody>
      </p:sp>
      <p:sp>
        <p:nvSpPr>
          <p:cNvPr id="21508" name="Text Box 4"/>
          <p:cNvSpPr txBox="1">
            <a:spLocks noChangeArrowheads="1"/>
          </p:cNvSpPr>
          <p:nvPr/>
        </p:nvSpPr>
        <p:spPr bwMode="auto">
          <a:xfrm>
            <a:off x="685800" y="5257800"/>
            <a:ext cx="7772400" cy="1373188"/>
          </a:xfrm>
          <a:prstGeom prst="rect">
            <a:avLst/>
          </a:prstGeom>
          <a:noFill/>
          <a:ln w="9525">
            <a:noFill/>
            <a:miter lim="800000"/>
            <a:headEnd/>
            <a:tailEnd/>
          </a:ln>
          <a:effectLst/>
        </p:spPr>
        <p:txBody>
          <a:bodyPr>
            <a:spAutoFit/>
          </a:bodyPr>
          <a:lstStyle/>
          <a:p>
            <a:pPr>
              <a:spcBef>
                <a:spcPct val="50000"/>
              </a:spcBef>
            </a:pPr>
            <a:r>
              <a:rPr lang="en-US" sz="2800" b="1" dirty="0">
                <a:solidFill>
                  <a:srgbClr val="00FF00"/>
                </a:solidFill>
                <a:latin typeface="Comic Sans MS" pitchFamily="66" charset="0"/>
              </a:rPr>
              <a:t>All the credit goes to God. He was the primary force in redemption. He was in Christ, so He could save us all! </a:t>
            </a:r>
          </a:p>
        </p:txBody>
      </p:sp>
      <p:pic>
        <p:nvPicPr>
          <p:cNvPr id="124934" name="Picture 6"/>
          <p:cNvPicPr>
            <a:picLocks noChangeAspect="1" noChangeArrowheads="1"/>
          </p:cNvPicPr>
          <p:nvPr/>
        </p:nvPicPr>
        <p:blipFill>
          <a:blip r:embed="rId3" cstate="print"/>
          <a:srcRect/>
          <a:stretch>
            <a:fillRect/>
          </a:stretch>
        </p:blipFill>
        <p:spPr bwMode="auto">
          <a:xfrm>
            <a:off x="6477000" y="228600"/>
            <a:ext cx="2526715" cy="19050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685800"/>
            <a:ext cx="6858000" cy="1981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Genesis 1:31</a:t>
            </a:r>
          </a:p>
          <a:p>
            <a:pPr marL="0" marR="0" lvl="0" indent="288925" algn="l" defTabSz="914400" rtl="0" eaLnBrk="1" fontAlgn="base" latinLnBrk="0" hangingPunct="1">
              <a:lnSpc>
                <a:spcPct val="80000"/>
              </a:lnSpc>
              <a:spcBef>
                <a:spcPct val="20000"/>
              </a:spcBef>
              <a:spcAft>
                <a:spcPct val="0"/>
              </a:spcAft>
              <a:buClrTx/>
              <a:buSzTx/>
              <a:buFontTx/>
              <a:buAutoNum type="arabicPlain" startAt="31"/>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Then </a:t>
            </a:r>
            <a:r>
              <a:rPr kumimoji="0" lang="en-US" sz="2400" b="1" i="0" u="none" strike="noStrike" kern="0" cap="none" spc="0" normalizeH="0" baseline="0" noProof="0" dirty="0" smtClean="0">
                <a:ln>
                  <a:noFill/>
                </a:ln>
                <a:solidFill>
                  <a:srgbClr val="FFFF00"/>
                </a:solidFill>
                <a:effectLst/>
                <a:uLnTx/>
                <a:uFillTx/>
                <a:latin typeface="+mn-lt"/>
                <a:ea typeface="+mn-ea"/>
                <a:cs typeface="+mn-cs"/>
              </a:rPr>
              <a:t>God saw everything that He had made, and indeed it was very good.</a:t>
            </a:r>
            <a:r>
              <a:rPr kumimoji="0" lang="en-US" sz="2400" b="0" i="0" u="none" strike="noStrike" kern="0" cap="none" spc="0" normalizeH="0" baseline="0" noProof="0" dirty="0" smtClean="0">
                <a:ln>
                  <a:noFill/>
                </a:ln>
                <a:solidFill>
                  <a:schemeClr val="tx1"/>
                </a:solidFill>
                <a:effectLst/>
                <a:uLnTx/>
                <a:uFillTx/>
                <a:latin typeface="+mn-lt"/>
                <a:ea typeface="+mn-ea"/>
                <a:cs typeface="+mn-cs"/>
              </a:rPr>
              <a:t> So the evening and the morning were the sixth day.</a:t>
            </a:r>
          </a:p>
          <a:p>
            <a:pPr marL="0" marR="0" lvl="0" indent="288925" algn="l" defTabSz="914400" rtl="0" eaLnBrk="1" fontAlgn="base" latinLnBrk="0" hangingPunct="1">
              <a:lnSpc>
                <a:spcPct val="80000"/>
              </a:lnSpc>
              <a:spcBef>
                <a:spcPct val="20000"/>
              </a:spcBef>
              <a:spcAft>
                <a:spcPct val="0"/>
              </a:spcAft>
              <a:buClrTx/>
              <a:buSzTx/>
              <a:buFontTx/>
              <a:buAutoNum type="arabicPlain" startAt="31"/>
              <a:tabLst/>
              <a:defRPr/>
            </a:pPr>
            <a:endParaRPr kumimoji="0" lang="en-US" sz="2800" b="0" i="1" u="none" strike="noStrike" kern="0" cap="none" spc="0" normalizeH="0" baseline="0" noProof="0" dirty="0">
              <a:ln>
                <a:noFill/>
              </a:ln>
              <a:solidFill>
                <a:srgbClr val="FFFF00"/>
              </a:solidFill>
              <a:effectLst/>
              <a:uLnTx/>
              <a:uFillTx/>
              <a:latin typeface="+mn-lt"/>
              <a:ea typeface="+mn-ea"/>
              <a:cs typeface="+mn-cs"/>
            </a:endParaRPr>
          </a:p>
        </p:txBody>
      </p:sp>
      <p:sp>
        <p:nvSpPr>
          <p:cNvPr id="78850" name="Rectangle 2"/>
          <p:cNvSpPr>
            <a:spLocks noGrp="1" noChangeArrowheads="1"/>
          </p:cNvSpPr>
          <p:nvPr>
            <p:ph type="title"/>
          </p:nvPr>
        </p:nvSpPr>
        <p:spPr>
          <a:xfrm>
            <a:off x="457200" y="0"/>
            <a:ext cx="8229600" cy="563563"/>
          </a:xfrm>
        </p:spPr>
        <p:txBody>
          <a:bodyPr/>
          <a:lstStyle/>
          <a:p>
            <a:pPr algn="ctr"/>
            <a:r>
              <a:rPr lang="en-US" sz="4000" b="1" i="1">
                <a:solidFill>
                  <a:schemeClr val="hlink"/>
                </a:solidFill>
                <a:latin typeface="Times New Roman" pitchFamily="18" charset="0"/>
              </a:rPr>
              <a:t>The Origin of Sin – it’s not of God!</a:t>
            </a:r>
          </a:p>
        </p:txBody>
      </p:sp>
      <p:pic>
        <p:nvPicPr>
          <p:cNvPr id="125954" name="Picture 2"/>
          <p:cNvPicPr>
            <a:picLocks noChangeAspect="1" noChangeArrowheads="1"/>
          </p:cNvPicPr>
          <p:nvPr/>
        </p:nvPicPr>
        <p:blipFill>
          <a:blip r:embed="rId3" cstate="print"/>
          <a:srcRect/>
          <a:stretch>
            <a:fillRect/>
          </a:stretch>
        </p:blipFill>
        <p:spPr bwMode="auto">
          <a:xfrm>
            <a:off x="6934200" y="685800"/>
            <a:ext cx="1771650" cy="1527162"/>
          </a:xfrm>
          <a:prstGeom prst="rect">
            <a:avLst/>
          </a:prstGeom>
          <a:noFill/>
          <a:ln w="9525">
            <a:noFill/>
            <a:miter lim="800000"/>
            <a:headEnd/>
            <a:tailEnd/>
          </a:ln>
        </p:spPr>
      </p:pic>
      <p:pic>
        <p:nvPicPr>
          <p:cNvPr id="125956" name="Picture 4"/>
          <p:cNvPicPr>
            <a:picLocks noChangeAspect="1" noChangeArrowheads="1"/>
          </p:cNvPicPr>
          <p:nvPr/>
        </p:nvPicPr>
        <p:blipFill>
          <a:blip r:embed="rId4" cstate="print"/>
          <a:srcRect/>
          <a:stretch>
            <a:fillRect/>
          </a:stretch>
        </p:blipFill>
        <p:spPr bwMode="auto">
          <a:xfrm>
            <a:off x="6629400" y="4724400"/>
            <a:ext cx="1914526" cy="1357313"/>
          </a:xfrm>
          <a:prstGeom prst="rect">
            <a:avLst/>
          </a:prstGeom>
          <a:noFill/>
          <a:ln w="9525">
            <a:noFill/>
            <a:miter lim="800000"/>
            <a:headEnd/>
            <a:tailEnd/>
          </a:ln>
        </p:spPr>
      </p:pic>
      <p:sp>
        <p:nvSpPr>
          <p:cNvPr id="7" name="Rectangle 3"/>
          <p:cNvSpPr txBox="1">
            <a:spLocks noChangeArrowheads="1"/>
          </p:cNvSpPr>
          <p:nvPr/>
        </p:nvSpPr>
        <p:spPr bwMode="auto">
          <a:xfrm>
            <a:off x="2667000" y="2438400"/>
            <a:ext cx="6248400" cy="1828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40000"/>
              </a:spcBef>
              <a:spcAft>
                <a:spcPct val="0"/>
              </a:spcAft>
              <a:buClrTx/>
              <a:buSzTx/>
              <a:buFontTx/>
              <a:buNone/>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Genesis 6:5</a:t>
            </a:r>
          </a:p>
          <a:p>
            <a:pPr marL="0" marR="0" lvl="0" indent="288925" algn="l" defTabSz="914400" rtl="0" eaLnBrk="1" fontAlgn="base" latinLnBrk="0" hangingPunct="1">
              <a:lnSpc>
                <a:spcPct val="80000"/>
              </a:lnSpc>
              <a:spcBef>
                <a:spcPct val="20000"/>
              </a:spcBef>
              <a:spcAft>
                <a:spcPct val="0"/>
              </a:spcAft>
              <a:buClrTx/>
              <a:buSzTx/>
              <a:buFontTx/>
              <a:buAutoNum type="arabicPlain" startAt="5"/>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Then the LORD saw that the wickedness of man was great in the earth, and </a:t>
            </a:r>
            <a:r>
              <a:rPr kumimoji="0" lang="en-US" sz="2400" b="1" i="0" u="none" strike="noStrike" kern="0" cap="none" spc="0" normalizeH="0" baseline="0" noProof="0" dirty="0" smtClean="0">
                <a:ln>
                  <a:noFill/>
                </a:ln>
                <a:solidFill>
                  <a:srgbClr val="FFFF00"/>
                </a:solidFill>
                <a:effectLst/>
                <a:uLnTx/>
                <a:uFillTx/>
                <a:latin typeface="+mn-lt"/>
                <a:ea typeface="+mn-ea"/>
                <a:cs typeface="+mn-cs"/>
              </a:rPr>
              <a:t>that every intent of the thoughts of his heart was only evil continually. </a:t>
            </a:r>
          </a:p>
          <a:p>
            <a:pPr marL="0" marR="0" lvl="0" indent="288925" algn="l" defTabSz="914400" rtl="0" eaLnBrk="1" fontAlgn="base" latinLnBrk="0" hangingPunct="1">
              <a:lnSpc>
                <a:spcPct val="80000"/>
              </a:lnSpc>
              <a:spcBef>
                <a:spcPct val="20000"/>
              </a:spcBef>
              <a:spcAft>
                <a:spcPct val="0"/>
              </a:spcAft>
              <a:buClrTx/>
              <a:buSzTx/>
              <a:buFontTx/>
              <a:buAutoNum type="arabicPlain" startAt="5"/>
              <a:tabLst/>
              <a:defRPr/>
            </a:pPr>
            <a:endParaRPr kumimoji="0" lang="en-US" sz="2800" b="0" i="1" u="none" strike="noStrike" kern="0" cap="none" spc="0" normalizeH="0" baseline="0" noProof="0" dirty="0">
              <a:ln>
                <a:noFill/>
              </a:ln>
              <a:solidFill>
                <a:srgbClr val="FFFF00"/>
              </a:solidFill>
              <a:effectLst/>
              <a:uLnTx/>
              <a:uFillTx/>
              <a:latin typeface="+mn-lt"/>
              <a:ea typeface="+mn-ea"/>
              <a:cs typeface="+mn-cs"/>
            </a:endParaRPr>
          </a:p>
        </p:txBody>
      </p:sp>
      <p:sp>
        <p:nvSpPr>
          <p:cNvPr id="9" name="Rectangle 3"/>
          <p:cNvSpPr txBox="1">
            <a:spLocks noChangeArrowheads="1"/>
          </p:cNvSpPr>
          <p:nvPr/>
        </p:nvSpPr>
        <p:spPr bwMode="auto">
          <a:xfrm>
            <a:off x="304800" y="4724400"/>
            <a:ext cx="6248400" cy="1828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40000"/>
              </a:spcBef>
              <a:spcAft>
                <a:spcPct val="0"/>
              </a:spcAft>
              <a:buClrTx/>
              <a:buSzTx/>
              <a:buFontTx/>
              <a:buNone/>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Ecclesiastes 7:29 </a:t>
            </a:r>
          </a:p>
          <a:p>
            <a:pPr marR="0" lvl="0" algn="l" defTabSz="914400" rtl="0" eaLnBrk="1" fontAlgn="base" latinLnBrk="0" hangingPunct="1">
              <a:lnSpc>
                <a:spcPct val="8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29  Truly,</a:t>
            </a:r>
            <a:r>
              <a:rPr kumimoji="0" lang="en-US" sz="2400" b="0" i="0" u="none" strike="noStrike" kern="0" cap="none" spc="0" normalizeH="0" noProof="0" dirty="0" smtClean="0">
                <a:ln>
                  <a:noFill/>
                </a:ln>
                <a:solidFill>
                  <a:schemeClr val="tx1"/>
                </a:solidFill>
                <a:effectLst/>
                <a:uLnTx/>
                <a:uFillTx/>
                <a:latin typeface="+mn-lt"/>
                <a:ea typeface="+mn-ea"/>
                <a:cs typeface="+mn-cs"/>
              </a:rPr>
              <a:t> this only I have found: </a:t>
            </a:r>
            <a:r>
              <a:rPr kumimoji="0" lang="en-US" sz="2400" b="1" i="0" u="none" strike="noStrike" kern="0" cap="none" spc="0" normalizeH="0" baseline="0" noProof="0" dirty="0" smtClean="0">
                <a:ln>
                  <a:noFill/>
                </a:ln>
                <a:solidFill>
                  <a:srgbClr val="FFFF00"/>
                </a:solidFill>
                <a:effectLst/>
                <a:uLnTx/>
                <a:uFillTx/>
                <a:latin typeface="+mn-lt"/>
                <a:ea typeface="+mn-ea"/>
                <a:cs typeface="+mn-cs"/>
              </a:rPr>
              <a:t>that God made man upright, </a:t>
            </a:r>
            <a:r>
              <a:rPr kumimoji="0" lang="en-US" sz="2400" i="1" u="none" strike="noStrike" kern="0" cap="none" spc="0" normalizeH="0" baseline="0" noProof="0" dirty="0" smtClean="0">
                <a:ln>
                  <a:noFill/>
                </a:ln>
                <a:solidFill>
                  <a:srgbClr val="FFFF00"/>
                </a:solidFill>
                <a:effectLst/>
                <a:uLnTx/>
                <a:uFillTx/>
                <a:latin typeface="+mn-lt"/>
                <a:ea typeface="+mn-ea"/>
                <a:cs typeface="+mn-cs"/>
              </a:rPr>
              <a:t>but they</a:t>
            </a:r>
            <a:r>
              <a:rPr kumimoji="0" lang="en-US" sz="2400" i="1" u="none" strike="noStrike" kern="0" cap="none" spc="0" normalizeH="0" noProof="0" dirty="0" smtClean="0">
                <a:ln>
                  <a:noFill/>
                </a:ln>
                <a:solidFill>
                  <a:srgbClr val="FFFF00"/>
                </a:solidFill>
                <a:effectLst/>
                <a:uLnTx/>
                <a:uFillTx/>
                <a:latin typeface="+mn-lt"/>
                <a:ea typeface="+mn-ea"/>
                <a:cs typeface="+mn-cs"/>
              </a:rPr>
              <a:t> have sought out many schemes.”</a:t>
            </a:r>
            <a:endParaRPr kumimoji="0" lang="en-US" sz="2400" i="1" u="none" strike="noStrike" kern="0" cap="none" spc="0" normalizeH="0" baseline="0" noProof="0" dirty="0" smtClean="0">
              <a:ln>
                <a:noFill/>
              </a:ln>
              <a:solidFill>
                <a:srgbClr val="FFFF00"/>
              </a:solidFill>
              <a:effectLst/>
              <a:uLnTx/>
              <a:uFillTx/>
              <a:latin typeface="+mn-lt"/>
              <a:ea typeface="+mn-ea"/>
              <a:cs typeface="+mn-cs"/>
            </a:endParaRPr>
          </a:p>
          <a:p>
            <a:pPr marL="0" marR="0" lvl="0" indent="288925" algn="l" defTabSz="914400" rtl="0" eaLnBrk="1" fontAlgn="base" latinLnBrk="0" hangingPunct="1">
              <a:lnSpc>
                <a:spcPct val="80000"/>
              </a:lnSpc>
              <a:spcBef>
                <a:spcPct val="20000"/>
              </a:spcBef>
              <a:spcAft>
                <a:spcPct val="0"/>
              </a:spcAft>
              <a:buClrTx/>
              <a:buSzTx/>
              <a:buFontTx/>
              <a:buAutoNum type="arabicPlain" startAt="5"/>
              <a:tabLst/>
              <a:defRPr/>
            </a:pPr>
            <a:endParaRPr kumimoji="0" lang="en-US" sz="2800" b="0" i="1" u="none" strike="noStrike" kern="0" cap="none" spc="0" normalizeH="0" baseline="0" noProof="0" dirty="0">
              <a:ln>
                <a:noFill/>
              </a:ln>
              <a:solidFill>
                <a:srgbClr val="FFFF00"/>
              </a:solidFill>
              <a:effectLst/>
              <a:uLnTx/>
              <a:uFillTx/>
              <a:latin typeface="+mn-lt"/>
              <a:ea typeface="+mn-ea"/>
              <a:cs typeface="+mn-cs"/>
            </a:endParaRPr>
          </a:p>
        </p:txBody>
      </p:sp>
      <p:pic>
        <p:nvPicPr>
          <p:cNvPr id="100354" name="Picture 2" descr="http://www.speareducation.com/spear-review/wp-content/uploads/2012/08/ManThinking.jpg"/>
          <p:cNvPicPr>
            <a:picLocks noChangeAspect="1" noChangeArrowheads="1"/>
          </p:cNvPicPr>
          <p:nvPr/>
        </p:nvPicPr>
        <p:blipFill rotWithShape="1">
          <a:blip r:embed="rId5">
            <a:extLst>
              <a:ext uri="{28A0092B-C50C-407E-A947-70E740481C1C}">
                <a14:useLocalDpi xmlns:a14="http://schemas.microsoft.com/office/drawing/2010/main" val="0"/>
              </a:ext>
            </a:extLst>
          </a:blip>
          <a:srcRect l="14524" t="6309" r="8658" b="6309"/>
          <a:stretch/>
        </p:blipFill>
        <p:spPr bwMode="auto">
          <a:xfrm>
            <a:off x="110928" y="2590799"/>
            <a:ext cx="2514600" cy="1905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wipe(down)">
                                      <p:cBhvr>
                                        <p:cTn id="7" dur="500"/>
                                        <p:tgtEl>
                                          <p:spTgt spid="1003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25956"/>
                                        </p:tgtEl>
                                        <p:attrNameLst>
                                          <p:attrName>style.visibility</p:attrName>
                                        </p:attrNameLst>
                                      </p:cBhvr>
                                      <p:to>
                                        <p:strVal val="visible"/>
                                      </p:to>
                                    </p:set>
                                    <p:animEffect transition="in" filter="wipe(down)">
                                      <p:cBhvr>
                                        <p:cTn id="18"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5638800" cy="914400"/>
          </a:xfrm>
        </p:spPr>
        <p:txBody>
          <a:bodyPr/>
          <a:lstStyle/>
          <a:p>
            <a:pPr algn="ctr"/>
            <a:r>
              <a:rPr lang="en-US" b="1" dirty="0">
                <a:solidFill>
                  <a:srgbClr val="00FFFF"/>
                </a:solidFill>
              </a:rPr>
              <a:t>Genesis 3:4-5</a:t>
            </a:r>
          </a:p>
        </p:txBody>
      </p:sp>
      <p:sp>
        <p:nvSpPr>
          <p:cNvPr id="79875" name="Rectangle 3"/>
          <p:cNvSpPr>
            <a:spLocks noGrp="1" noChangeArrowheads="1"/>
          </p:cNvSpPr>
          <p:nvPr>
            <p:ph type="body" idx="1"/>
          </p:nvPr>
        </p:nvSpPr>
        <p:spPr>
          <a:xfrm>
            <a:off x="152400" y="838200"/>
            <a:ext cx="8229600" cy="4419600"/>
          </a:xfrm>
        </p:spPr>
        <p:txBody>
          <a:bodyPr/>
          <a:lstStyle/>
          <a:p>
            <a:pPr marL="0" indent="288925">
              <a:lnSpc>
                <a:spcPct val="90000"/>
              </a:lnSpc>
              <a:buFontTx/>
              <a:buNone/>
            </a:pPr>
            <a:r>
              <a:rPr lang="en-US" sz="2400" dirty="0"/>
              <a:t>4	Then the serpent said to the </a:t>
            </a:r>
            <a:r>
              <a:rPr lang="en-US" sz="2400" dirty="0" smtClean="0"/>
              <a:t>                                       woman</a:t>
            </a:r>
            <a:r>
              <a:rPr lang="en-US" sz="2400" dirty="0"/>
              <a:t>, </a:t>
            </a:r>
            <a:r>
              <a:rPr lang="en-US" sz="2400" b="1" dirty="0">
                <a:solidFill>
                  <a:srgbClr val="FFFF00"/>
                </a:solidFill>
              </a:rPr>
              <a:t>"You will not surely die.</a:t>
            </a:r>
          </a:p>
          <a:p>
            <a:pPr marL="0" indent="288925">
              <a:lnSpc>
                <a:spcPct val="90000"/>
              </a:lnSpc>
              <a:buFontTx/>
              <a:buNone/>
            </a:pPr>
            <a:r>
              <a:rPr lang="en-US" sz="2400" dirty="0">
                <a:solidFill>
                  <a:srgbClr val="FFFF00"/>
                </a:solidFill>
              </a:rPr>
              <a:t>5	</a:t>
            </a:r>
            <a:r>
              <a:rPr lang="en-US" sz="2400" b="1" dirty="0">
                <a:solidFill>
                  <a:srgbClr val="FFFF00"/>
                </a:solidFill>
              </a:rPr>
              <a:t>"For God knows that in the </a:t>
            </a:r>
            <a:r>
              <a:rPr lang="en-US" sz="2400" b="1" dirty="0" smtClean="0">
                <a:solidFill>
                  <a:srgbClr val="FFFF00"/>
                </a:solidFill>
              </a:rPr>
              <a:t>day                               you </a:t>
            </a:r>
            <a:r>
              <a:rPr lang="en-US" sz="2400" b="1" dirty="0">
                <a:solidFill>
                  <a:srgbClr val="FFFF00"/>
                </a:solidFill>
              </a:rPr>
              <a:t>eat of it your eyes will be </a:t>
            </a:r>
            <a:r>
              <a:rPr lang="en-US" sz="2400" b="1" dirty="0" smtClean="0">
                <a:solidFill>
                  <a:srgbClr val="FFFF00"/>
                </a:solidFill>
              </a:rPr>
              <a:t> opened,                                     </a:t>
            </a:r>
            <a:r>
              <a:rPr lang="en-US" sz="2400" b="1" dirty="0">
                <a:solidFill>
                  <a:srgbClr val="FFFF00"/>
                </a:solidFill>
              </a:rPr>
              <a:t>and you will be like God, knowing good and evil."</a:t>
            </a:r>
          </a:p>
          <a:p>
            <a:pPr marL="0" indent="288925">
              <a:lnSpc>
                <a:spcPct val="90000"/>
              </a:lnSpc>
              <a:buFontTx/>
              <a:buNone/>
            </a:pPr>
            <a:r>
              <a:rPr lang="en-US" sz="2400" dirty="0"/>
              <a:t>6	So when the woman saw that the tree was good for food, that it was pleasant to the eyes, and a tree desirable to make one wise, she took of its fruit and ate. She also gave to her husband with her, and he ate.</a:t>
            </a:r>
          </a:p>
          <a:p>
            <a:pPr marL="0" indent="288925">
              <a:lnSpc>
                <a:spcPct val="90000"/>
              </a:lnSpc>
              <a:buFontTx/>
              <a:buNone/>
            </a:pPr>
            <a:r>
              <a:rPr lang="en-US" sz="2400" dirty="0"/>
              <a:t>7	Then the eyes of both of them were opened, and they knew that they were naked; and they sewed fig leaves together and made themselves coverings.</a:t>
            </a:r>
          </a:p>
        </p:txBody>
      </p:sp>
      <p:sp>
        <p:nvSpPr>
          <p:cNvPr id="79876" name="Text Box 4"/>
          <p:cNvSpPr txBox="1">
            <a:spLocks noChangeArrowheads="1"/>
          </p:cNvSpPr>
          <p:nvPr/>
        </p:nvSpPr>
        <p:spPr bwMode="auto">
          <a:xfrm>
            <a:off x="457200" y="5257800"/>
            <a:ext cx="8153400" cy="946150"/>
          </a:xfrm>
          <a:prstGeom prst="rect">
            <a:avLst/>
          </a:prstGeom>
          <a:noFill/>
          <a:ln w="9525">
            <a:noFill/>
            <a:miter lim="800000"/>
            <a:headEnd/>
            <a:tailEnd/>
          </a:ln>
          <a:effectLst/>
        </p:spPr>
        <p:txBody>
          <a:bodyPr>
            <a:spAutoFit/>
          </a:bodyPr>
          <a:lstStyle/>
          <a:p>
            <a:pPr>
              <a:spcBef>
                <a:spcPct val="50000"/>
              </a:spcBef>
            </a:pPr>
            <a:r>
              <a:rPr lang="en-US" sz="2800" b="1" dirty="0">
                <a:solidFill>
                  <a:srgbClr val="00FF00"/>
                </a:solidFill>
                <a:latin typeface="Comic Sans MS" pitchFamily="66" charset="0"/>
              </a:rPr>
              <a:t>It took an outside tempter.                 The serpent made a reasonable suggestion!</a:t>
            </a:r>
          </a:p>
        </p:txBody>
      </p:sp>
      <p:pic>
        <p:nvPicPr>
          <p:cNvPr id="126978" name="Picture 2"/>
          <p:cNvPicPr>
            <a:picLocks noChangeAspect="1" noChangeArrowheads="1"/>
          </p:cNvPicPr>
          <p:nvPr/>
        </p:nvPicPr>
        <p:blipFill>
          <a:blip r:embed="rId3" cstate="print"/>
          <a:srcRect/>
          <a:stretch>
            <a:fillRect/>
          </a:stretch>
        </p:blipFill>
        <p:spPr bwMode="auto">
          <a:xfrm>
            <a:off x="6096000" y="152400"/>
            <a:ext cx="2816968" cy="19812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4800" y="0"/>
            <a:ext cx="8610600" cy="838200"/>
          </a:xfrm>
        </p:spPr>
        <p:txBody>
          <a:bodyPr/>
          <a:lstStyle/>
          <a:p>
            <a:pPr algn="ctr"/>
            <a:r>
              <a:rPr lang="en-US" sz="3600" b="1">
                <a:solidFill>
                  <a:schemeClr val="hlink"/>
                </a:solidFill>
                <a:latin typeface="Comic Sans MS" pitchFamily="66" charset="0"/>
              </a:rPr>
              <a:t>Eve’s sin was different from Adam’s</a:t>
            </a:r>
          </a:p>
        </p:txBody>
      </p:sp>
      <p:sp>
        <p:nvSpPr>
          <p:cNvPr id="80899" name="Rectangle 3"/>
          <p:cNvSpPr>
            <a:spLocks noGrp="1" noChangeArrowheads="1"/>
          </p:cNvSpPr>
          <p:nvPr>
            <p:ph type="body" idx="1"/>
          </p:nvPr>
        </p:nvSpPr>
        <p:spPr>
          <a:xfrm>
            <a:off x="228600" y="685800"/>
            <a:ext cx="8229600" cy="2057400"/>
          </a:xfrm>
        </p:spPr>
        <p:txBody>
          <a:bodyPr/>
          <a:lstStyle/>
          <a:p>
            <a:pPr marL="0" indent="288925" algn="ctr">
              <a:lnSpc>
                <a:spcPct val="80000"/>
              </a:lnSpc>
              <a:buFontTx/>
              <a:buNone/>
            </a:pPr>
            <a:r>
              <a:rPr lang="en-US" sz="2800" b="1" dirty="0">
                <a:solidFill>
                  <a:srgbClr val="00FFFF"/>
                </a:solidFill>
              </a:rPr>
              <a:t>2 Corinthians 11:3</a:t>
            </a:r>
          </a:p>
          <a:p>
            <a:pPr marL="0" indent="288925">
              <a:lnSpc>
                <a:spcPct val="80000"/>
              </a:lnSpc>
              <a:buFontTx/>
              <a:buAutoNum type="arabicPlain" startAt="3"/>
            </a:pPr>
            <a:r>
              <a:rPr lang="en-US" sz="2200" dirty="0" smtClean="0"/>
              <a:t>But </a:t>
            </a:r>
            <a:r>
              <a:rPr lang="en-US" sz="2200" dirty="0"/>
              <a:t>I fear, lest somehow, </a:t>
            </a:r>
            <a:r>
              <a:rPr lang="en-US" sz="2200" b="1" dirty="0">
                <a:solidFill>
                  <a:srgbClr val="FFFF00"/>
                </a:solidFill>
              </a:rPr>
              <a:t>as the serpent </a:t>
            </a:r>
            <a:r>
              <a:rPr lang="en-US" sz="2200" b="1" dirty="0" smtClean="0">
                <a:solidFill>
                  <a:srgbClr val="FFFF00"/>
                </a:solidFill>
              </a:rPr>
              <a:t>                             deceived </a:t>
            </a:r>
            <a:r>
              <a:rPr lang="en-US" sz="2200" b="1" dirty="0">
                <a:solidFill>
                  <a:srgbClr val="FFFF00"/>
                </a:solidFill>
              </a:rPr>
              <a:t>Eve by his craftiness,</a:t>
            </a:r>
            <a:r>
              <a:rPr lang="en-US" sz="2200" dirty="0"/>
              <a:t> so your minds </a:t>
            </a:r>
            <a:r>
              <a:rPr lang="en-US" sz="2200" dirty="0" smtClean="0"/>
              <a:t>                        may </a:t>
            </a:r>
            <a:r>
              <a:rPr lang="en-US" sz="2200" dirty="0"/>
              <a:t>be corrupted from the simplicity that is in Christ</a:t>
            </a:r>
            <a:r>
              <a:rPr lang="en-US" sz="2200" dirty="0" smtClean="0"/>
              <a:t>.</a:t>
            </a:r>
            <a:endParaRPr lang="en-US" sz="2200" dirty="0"/>
          </a:p>
        </p:txBody>
      </p:sp>
      <p:sp>
        <p:nvSpPr>
          <p:cNvPr id="80900" name="Text Box 4"/>
          <p:cNvSpPr txBox="1">
            <a:spLocks noChangeArrowheads="1"/>
          </p:cNvSpPr>
          <p:nvPr/>
        </p:nvSpPr>
        <p:spPr bwMode="auto">
          <a:xfrm>
            <a:off x="1371600" y="5486400"/>
            <a:ext cx="6934200" cy="1077218"/>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Adam made a conscious choice, </a:t>
            </a:r>
            <a:r>
              <a:rPr lang="en-US" sz="3200" b="1" dirty="0" smtClean="0">
                <a:solidFill>
                  <a:srgbClr val="00FF00"/>
                </a:solidFill>
                <a:latin typeface="Comic Sans MS" pitchFamily="66" charset="0"/>
              </a:rPr>
              <a:t>                         Eve </a:t>
            </a:r>
            <a:r>
              <a:rPr lang="en-US" sz="3200" b="1" dirty="0">
                <a:solidFill>
                  <a:srgbClr val="00FF00"/>
                </a:solidFill>
                <a:latin typeface="Comic Sans MS" pitchFamily="66" charset="0"/>
              </a:rPr>
              <a:t>was deceived</a:t>
            </a:r>
          </a:p>
        </p:txBody>
      </p:sp>
      <p:pic>
        <p:nvPicPr>
          <p:cNvPr id="5" name="Picture 2"/>
          <p:cNvPicPr>
            <a:picLocks noChangeAspect="1" noChangeArrowheads="1"/>
          </p:cNvPicPr>
          <p:nvPr/>
        </p:nvPicPr>
        <p:blipFill>
          <a:blip r:embed="rId3" cstate="print"/>
          <a:srcRect/>
          <a:stretch>
            <a:fillRect/>
          </a:stretch>
        </p:blipFill>
        <p:spPr bwMode="auto">
          <a:xfrm>
            <a:off x="7010400" y="762000"/>
            <a:ext cx="1826368" cy="1284502"/>
          </a:xfrm>
          <a:prstGeom prst="rect">
            <a:avLst/>
          </a:prstGeom>
          <a:noFill/>
          <a:ln w="9525">
            <a:noFill/>
            <a:miter lim="800000"/>
            <a:headEnd/>
            <a:tailEnd/>
          </a:ln>
        </p:spPr>
      </p:pic>
      <p:pic>
        <p:nvPicPr>
          <p:cNvPr id="128002" name="Picture 2"/>
          <p:cNvPicPr>
            <a:picLocks noChangeAspect="1" noChangeArrowheads="1"/>
          </p:cNvPicPr>
          <p:nvPr/>
        </p:nvPicPr>
        <p:blipFill>
          <a:blip r:embed="rId4" cstate="print"/>
          <a:srcRect/>
          <a:stretch>
            <a:fillRect/>
          </a:stretch>
        </p:blipFill>
        <p:spPr bwMode="auto">
          <a:xfrm>
            <a:off x="381000" y="3886200"/>
            <a:ext cx="1115446" cy="1676911"/>
          </a:xfrm>
          <a:prstGeom prst="rect">
            <a:avLst/>
          </a:prstGeom>
          <a:noFill/>
          <a:ln w="9525">
            <a:noFill/>
            <a:miter lim="800000"/>
            <a:headEnd/>
            <a:tailEnd/>
          </a:ln>
        </p:spPr>
      </p:pic>
      <p:sp>
        <p:nvSpPr>
          <p:cNvPr id="7" name="Rectangle 3"/>
          <p:cNvSpPr txBox="1">
            <a:spLocks noChangeArrowheads="1"/>
          </p:cNvSpPr>
          <p:nvPr/>
        </p:nvSpPr>
        <p:spPr bwMode="auto">
          <a:xfrm>
            <a:off x="228600" y="2133600"/>
            <a:ext cx="8229600" cy="3352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50000"/>
              </a:spcBef>
              <a:spcAft>
                <a:spcPct val="0"/>
              </a:spcAft>
              <a:buClrTx/>
              <a:buSzTx/>
              <a:buFontTx/>
              <a:buNone/>
              <a:tabLst/>
              <a:defRPr/>
            </a:pPr>
            <a:r>
              <a:rPr kumimoji="0" lang="en-US" sz="2800" b="1" i="0" u="none" strike="noStrike" kern="0" cap="none" spc="0" normalizeH="0" baseline="0" noProof="0" dirty="0" smtClean="0">
                <a:ln>
                  <a:noFill/>
                </a:ln>
                <a:solidFill>
                  <a:srgbClr val="00FFFF"/>
                </a:solidFill>
                <a:effectLst/>
                <a:uLnTx/>
                <a:uFillTx/>
                <a:latin typeface="+mn-lt"/>
                <a:ea typeface="+mn-ea"/>
                <a:cs typeface="+mn-cs"/>
              </a:rPr>
              <a:t>1 Timothy 2:11-15</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11</a:t>
            </a:r>
            <a:r>
              <a:rPr kumimoji="0" lang="en-US" sz="2200" b="0" i="0" u="none" strike="noStrike" kern="0" cap="none" spc="0" normalizeH="0" noProof="0" dirty="0" smtClean="0">
                <a:ln>
                  <a:noFill/>
                </a:ln>
                <a:solidFill>
                  <a:schemeClr val="tx1"/>
                </a:solidFill>
                <a:effectLst/>
                <a:uLnTx/>
                <a:uFillTx/>
                <a:latin typeface="+mn-lt"/>
                <a:ea typeface="+mn-ea"/>
                <a:cs typeface="+mn-cs"/>
              </a:rPr>
              <a:t>  </a:t>
            </a:r>
            <a:r>
              <a:rPr kumimoji="0" lang="en-US" sz="2200" b="0" i="0" u="none" strike="noStrike" kern="0" cap="none" spc="0" normalizeH="0" baseline="0" noProof="0" dirty="0" smtClean="0">
                <a:ln>
                  <a:noFill/>
                </a:ln>
                <a:solidFill>
                  <a:schemeClr val="tx1"/>
                </a:solidFill>
                <a:effectLst/>
                <a:uLnTx/>
                <a:uFillTx/>
                <a:latin typeface="+mn-lt"/>
                <a:ea typeface="+mn-ea"/>
                <a:cs typeface="+mn-cs"/>
              </a:rPr>
              <a:t>Let a woman learn in silence with all submission.</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12  And I do not permit a woman to teach or to have authority over a man, but to be in silence.</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13  For Adam was formed first, then Eve.</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14	And </a:t>
            </a:r>
            <a:r>
              <a:rPr kumimoji="0" lang="en-US" sz="2200" b="1" i="0" u="none" strike="noStrike" kern="0" cap="none" spc="0" normalizeH="0" baseline="0" noProof="0" dirty="0" smtClean="0">
                <a:ln>
                  <a:noFill/>
                </a:ln>
                <a:solidFill>
                  <a:srgbClr val="FFFF00"/>
                </a:solidFill>
                <a:effectLst/>
                <a:uLnTx/>
                <a:uFillTx/>
                <a:latin typeface="+mn-lt"/>
                <a:ea typeface="+mn-ea"/>
                <a:cs typeface="+mn-cs"/>
              </a:rPr>
              <a:t>Adam was not deceived, but the woman              	            being deceived,</a:t>
            </a:r>
            <a:r>
              <a:rPr kumimoji="0" lang="en-US" sz="2200" b="0" i="0" u="none" strike="noStrike" kern="0" cap="none" spc="0" normalizeH="0" baseline="0" noProof="0" dirty="0" smtClean="0">
                <a:ln>
                  <a:noFill/>
                </a:ln>
                <a:solidFill>
                  <a:schemeClr val="tx1"/>
                </a:solidFill>
                <a:effectLst/>
                <a:uLnTx/>
                <a:uFillTx/>
                <a:latin typeface="+mn-lt"/>
                <a:ea typeface="+mn-ea"/>
                <a:cs typeface="+mn-cs"/>
              </a:rPr>
              <a:t> fell into transgression.</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15	Nevertheless she will be saved in childbearing if</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they continue in faith, love, and holiness, with </a:t>
            </a:r>
          </a:p>
          <a:p>
            <a:pPr marR="0" lvl="0" algn="l" defTabSz="914400" rtl="0" eaLnBrk="1" fontAlgn="base" latinLnBrk="0" hangingPunct="1">
              <a:lnSpc>
                <a:spcPct val="80000"/>
              </a:lnSpc>
              <a:spcBef>
                <a:spcPct val="20000"/>
              </a:spcBef>
              <a:spcAft>
                <a:spcPct val="0"/>
              </a:spcAft>
              <a:buClrTx/>
              <a:buSzTx/>
              <a:buFontTx/>
              <a:buNone/>
              <a:tabLst/>
              <a:defRPr/>
            </a:pPr>
            <a:r>
              <a:rPr lang="en-US" sz="2200" kern="0" dirty="0" smtClean="0">
                <a:latin typeface="+mn-lt"/>
                <a:cs typeface="+mn-cs"/>
              </a:rPr>
              <a:t>                        </a:t>
            </a:r>
            <a:r>
              <a:rPr kumimoji="0" lang="en-US" sz="2200" b="0" i="0" u="none" strike="noStrike" kern="0" cap="none" spc="0" normalizeH="0" baseline="0" noProof="0" dirty="0" smtClean="0">
                <a:ln>
                  <a:noFill/>
                </a:ln>
                <a:solidFill>
                  <a:schemeClr val="tx1"/>
                </a:solidFill>
                <a:effectLst/>
                <a:uLnTx/>
                <a:uFillTx/>
                <a:latin typeface="+mn-lt"/>
                <a:ea typeface="+mn-ea"/>
                <a:cs typeface="+mn-cs"/>
              </a:rPr>
              <a:t>self-control.</a:t>
            </a:r>
            <a:endParaRPr kumimoji="0" lang="en-US"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wipe(down)">
                                      <p:cBhvr>
                                        <p:cTn id="7" dur="500"/>
                                        <p:tgtEl>
                                          <p:spTgt spid="1280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0900"/>
                                        </p:tgtEl>
                                        <p:attrNameLst>
                                          <p:attrName>style.visibility</p:attrName>
                                        </p:attrNameLst>
                                      </p:cBhvr>
                                      <p:to>
                                        <p:strVal val="visible"/>
                                      </p:to>
                                    </p:set>
                                    <p:animEffect transition="in" filter="wipe(down)">
                                      <p:cBhvr>
                                        <p:cTn id="13"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38200" y="0"/>
            <a:ext cx="7543800" cy="1219200"/>
          </a:xfrm>
        </p:spPr>
        <p:txBody>
          <a:bodyPr/>
          <a:lstStyle/>
          <a:p>
            <a:pPr algn="ctr"/>
            <a:r>
              <a:rPr lang="en-US" sz="3600" b="1" dirty="0">
                <a:solidFill>
                  <a:schemeClr val="hlink"/>
                </a:solidFill>
              </a:rPr>
              <a:t>Adam’s &amp; Eve’s desires were different </a:t>
            </a:r>
            <a:r>
              <a:rPr lang="en-US" sz="3600" b="1" dirty="0" smtClean="0">
                <a:solidFill>
                  <a:schemeClr val="hlink"/>
                </a:solidFill>
              </a:rPr>
              <a:t>before they sinned</a:t>
            </a:r>
            <a:endParaRPr lang="en-US" sz="3600" b="1" dirty="0">
              <a:solidFill>
                <a:schemeClr val="hlink"/>
              </a:solidFill>
            </a:endParaRPr>
          </a:p>
        </p:txBody>
      </p:sp>
      <p:sp>
        <p:nvSpPr>
          <p:cNvPr id="81923" name="Rectangle 3"/>
          <p:cNvSpPr>
            <a:spLocks noGrp="1" noChangeArrowheads="1"/>
          </p:cNvSpPr>
          <p:nvPr>
            <p:ph type="body" idx="1"/>
          </p:nvPr>
        </p:nvSpPr>
        <p:spPr>
          <a:xfrm>
            <a:off x="2819400" y="1143000"/>
            <a:ext cx="6172200" cy="2057400"/>
          </a:xfrm>
        </p:spPr>
        <p:txBody>
          <a:bodyPr/>
          <a:lstStyle/>
          <a:p>
            <a:pPr marL="0" indent="288925" algn="ctr">
              <a:lnSpc>
                <a:spcPct val="90000"/>
              </a:lnSpc>
              <a:buFontTx/>
              <a:buNone/>
            </a:pPr>
            <a:r>
              <a:rPr lang="en-US" b="1" dirty="0" smtClean="0">
                <a:solidFill>
                  <a:srgbClr val="00FFFF"/>
                </a:solidFill>
              </a:rPr>
              <a:t>Genesis </a:t>
            </a:r>
            <a:r>
              <a:rPr lang="en-US" b="1" dirty="0">
                <a:solidFill>
                  <a:srgbClr val="00FFFF"/>
                </a:solidFill>
              </a:rPr>
              <a:t>3:6</a:t>
            </a:r>
          </a:p>
          <a:p>
            <a:pPr marL="0" indent="288925">
              <a:lnSpc>
                <a:spcPct val="90000"/>
              </a:lnSpc>
              <a:buFontTx/>
              <a:buNone/>
            </a:pPr>
            <a:r>
              <a:rPr lang="en-US" sz="2200" dirty="0"/>
              <a:t>6	So when the woman </a:t>
            </a:r>
            <a:r>
              <a:rPr lang="en-US" sz="2200" dirty="0">
                <a:solidFill>
                  <a:srgbClr val="FFFF00"/>
                </a:solidFill>
              </a:rPr>
              <a:t>saw that the tree was good for food,</a:t>
            </a:r>
            <a:r>
              <a:rPr lang="en-US" sz="2200" dirty="0"/>
              <a:t> that it was </a:t>
            </a:r>
            <a:r>
              <a:rPr lang="en-US" sz="2200" dirty="0">
                <a:solidFill>
                  <a:srgbClr val="FFFF00"/>
                </a:solidFill>
              </a:rPr>
              <a:t>pleasant to the eyes,</a:t>
            </a:r>
            <a:r>
              <a:rPr lang="en-US" sz="2200" dirty="0"/>
              <a:t> and a tree </a:t>
            </a:r>
            <a:r>
              <a:rPr lang="en-US" sz="2200" dirty="0">
                <a:solidFill>
                  <a:srgbClr val="FFFF00"/>
                </a:solidFill>
              </a:rPr>
              <a:t>desirable to make one wise,</a:t>
            </a:r>
            <a:r>
              <a:rPr lang="en-US" sz="2200" dirty="0"/>
              <a:t> she took of its fruit and ate. She also gave to her husband with her, and he ate.</a:t>
            </a:r>
          </a:p>
        </p:txBody>
      </p:sp>
      <p:sp>
        <p:nvSpPr>
          <p:cNvPr id="81924" name="Text Box 4"/>
          <p:cNvSpPr txBox="1">
            <a:spLocks noChangeArrowheads="1"/>
          </p:cNvSpPr>
          <p:nvPr/>
        </p:nvSpPr>
        <p:spPr bwMode="auto">
          <a:xfrm>
            <a:off x="381000" y="5791200"/>
            <a:ext cx="8382000" cy="707886"/>
          </a:xfrm>
          <a:prstGeom prst="rect">
            <a:avLst/>
          </a:prstGeom>
          <a:noFill/>
          <a:ln w="9525">
            <a:noFill/>
            <a:miter lim="800000"/>
            <a:headEnd/>
            <a:tailEnd/>
          </a:ln>
          <a:effectLst/>
        </p:spPr>
        <p:txBody>
          <a:bodyPr>
            <a:spAutoFit/>
          </a:bodyPr>
          <a:lstStyle/>
          <a:p>
            <a:pPr>
              <a:spcBef>
                <a:spcPct val="50000"/>
              </a:spcBef>
            </a:pPr>
            <a:r>
              <a:rPr lang="en-US" sz="4000" b="1" dirty="0">
                <a:solidFill>
                  <a:srgbClr val="00FF00"/>
                </a:solidFill>
                <a:latin typeface="Comic Sans MS" pitchFamily="66" charset="0"/>
              </a:rPr>
              <a:t>Now things have changed!</a:t>
            </a:r>
          </a:p>
        </p:txBody>
      </p:sp>
      <p:pic>
        <p:nvPicPr>
          <p:cNvPr id="11267" name="Picture 3"/>
          <p:cNvPicPr>
            <a:picLocks noChangeAspect="1" noChangeArrowheads="1"/>
          </p:cNvPicPr>
          <p:nvPr/>
        </p:nvPicPr>
        <p:blipFill>
          <a:blip r:embed="rId3" cstate="print"/>
          <a:srcRect/>
          <a:stretch>
            <a:fillRect/>
          </a:stretch>
        </p:blipFill>
        <p:spPr bwMode="auto">
          <a:xfrm>
            <a:off x="228600" y="1600200"/>
            <a:ext cx="2419350" cy="152400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7162800" y="3352800"/>
            <a:ext cx="1643678" cy="2083313"/>
          </a:xfrm>
          <a:prstGeom prst="rect">
            <a:avLst/>
          </a:prstGeom>
          <a:noFill/>
          <a:ln w="9525">
            <a:noFill/>
            <a:miter lim="800000"/>
            <a:headEnd/>
            <a:tailEnd/>
          </a:ln>
        </p:spPr>
      </p:pic>
      <p:sp>
        <p:nvSpPr>
          <p:cNvPr id="10" name="Rectangle 3"/>
          <p:cNvSpPr txBox="1">
            <a:spLocks noChangeArrowheads="1"/>
          </p:cNvSpPr>
          <p:nvPr/>
        </p:nvSpPr>
        <p:spPr bwMode="auto">
          <a:xfrm>
            <a:off x="152400" y="3352800"/>
            <a:ext cx="6934200" cy="2362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9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00FFFF"/>
                </a:solidFill>
                <a:effectLst/>
                <a:uLnTx/>
                <a:uFillTx/>
                <a:latin typeface="+mn-lt"/>
                <a:ea typeface="+mn-ea"/>
                <a:cs typeface="+mn-cs"/>
              </a:rPr>
              <a:t>1 John 2:15 </a:t>
            </a:r>
          </a:p>
          <a:p>
            <a:pPr marL="0" marR="0" lvl="0" indent="288925"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15	Do not love the world or the things in the world. If anyone loves the world, the love of the Father is not in him.</a:t>
            </a:r>
          </a:p>
          <a:p>
            <a:pPr marL="0" marR="0" lvl="0" indent="288925"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16	For all that is in the world-- </a:t>
            </a:r>
            <a:r>
              <a:rPr kumimoji="0" lang="en-US" sz="2200" b="0" i="0" u="none" strike="noStrike" kern="0" cap="none" spc="0" normalizeH="0" baseline="0" noProof="0" dirty="0" smtClean="0">
                <a:ln>
                  <a:noFill/>
                </a:ln>
                <a:solidFill>
                  <a:srgbClr val="FFB5DA"/>
                </a:solidFill>
                <a:effectLst/>
                <a:uLnTx/>
                <a:uFillTx/>
                <a:latin typeface="+mn-lt"/>
                <a:ea typeface="+mn-ea"/>
                <a:cs typeface="+mn-cs"/>
              </a:rPr>
              <a:t>the lust of the flesh, the lust of the eyes, and the pride of life</a:t>
            </a:r>
            <a:r>
              <a:rPr kumimoji="0" lang="en-US" sz="2200" b="0" i="0" u="none" strike="noStrike" kern="0" cap="none" spc="0" normalizeH="0" baseline="0" noProof="0" dirty="0" smtClean="0">
                <a:ln>
                  <a:noFill/>
                </a:ln>
                <a:solidFill>
                  <a:schemeClr val="tx2"/>
                </a:solidFill>
                <a:effectLst/>
                <a:uLnTx/>
                <a:uFillTx/>
                <a:latin typeface="+mn-lt"/>
                <a:ea typeface="+mn-ea"/>
                <a:cs typeface="+mn-cs"/>
              </a:rPr>
              <a:t> </a:t>
            </a:r>
            <a:r>
              <a:rPr kumimoji="0" lang="en-US" sz="2200" b="0" i="0" u="none" strike="noStrike" kern="0" cap="none" spc="0" normalizeH="0" baseline="0" noProof="0" dirty="0" smtClean="0">
                <a:ln>
                  <a:noFill/>
                </a:ln>
                <a:solidFill>
                  <a:srgbClr val="FFFF00"/>
                </a:solidFill>
                <a:effectLst/>
                <a:uLnTx/>
                <a:uFillTx/>
                <a:latin typeface="+mn-lt"/>
                <a:ea typeface="+mn-ea"/>
                <a:cs typeface="+mn-cs"/>
              </a:rPr>
              <a:t>-- is not of the Father but is of the world.</a:t>
            </a:r>
          </a:p>
        </p:txBody>
      </p:sp>
    </p:spTree>
    <p:extLst>
      <p:ext uri="{BB962C8B-B14F-4D97-AF65-F5344CB8AC3E}">
        <p14:creationId xmlns:p14="http://schemas.microsoft.com/office/powerpoint/2010/main" val="369791287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dissolve">
                                      <p:cBhvr>
                                        <p:cTn id="10" dur="500"/>
                                        <p:tgtEl>
                                          <p:spTgt spid="1126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1924"/>
                                        </p:tgtEl>
                                        <p:attrNameLst>
                                          <p:attrName>style.visibility</p:attrName>
                                        </p:attrNameLst>
                                      </p:cBhvr>
                                      <p:to>
                                        <p:strVal val="visible"/>
                                      </p:to>
                                    </p:set>
                                    <p:animEffect transition="in" filter="dissolve">
                                      <p:cBhvr>
                                        <p:cTn id="13"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8312" name="Picture 8" descr="http://a1.mzstatic.com/us/r1000/068/Purple/v4/c6/3f/b1/c63fb169-055f-4919-b563-faed121fe3a1/mzl.glkpecve.480x480-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1900237"/>
            <a:ext cx="3267075" cy="4352926"/>
          </a:xfrm>
          <a:prstGeom prst="rect">
            <a:avLst/>
          </a:prstGeom>
          <a:noFill/>
          <a:extLst>
            <a:ext uri="{909E8E84-426E-40DD-AFC4-6F175D3DCCD1}">
              <a14:hiddenFill xmlns:a14="http://schemas.microsoft.com/office/drawing/2010/main">
                <a:solidFill>
                  <a:srgbClr val="FFFFFF"/>
                </a:solidFill>
              </a14:hiddenFill>
            </a:ext>
          </a:extLst>
        </p:spPr>
      </p:pic>
      <p:sp>
        <p:nvSpPr>
          <p:cNvPr id="9221" name="Rectangle 5"/>
          <p:cNvSpPr>
            <a:spLocks noGrp="1" noChangeArrowheads="1"/>
          </p:cNvSpPr>
          <p:nvPr>
            <p:ph type="title"/>
          </p:nvPr>
        </p:nvSpPr>
        <p:spPr/>
        <p:txBody>
          <a:bodyPr/>
          <a:lstStyle/>
          <a:p>
            <a:pPr algn="ctr"/>
            <a:r>
              <a:rPr lang="en-US" sz="4000" i="1">
                <a:solidFill>
                  <a:srgbClr val="00FFFF"/>
                </a:solidFill>
                <a:latin typeface="Comic Sans MS" pitchFamily="66" charset="0"/>
              </a:rPr>
              <a:t>Adam &amp; Eve before sin: </a:t>
            </a:r>
            <a:br>
              <a:rPr lang="en-US" sz="4000" i="1">
                <a:solidFill>
                  <a:srgbClr val="00FFFF"/>
                </a:solidFill>
                <a:latin typeface="Comic Sans MS" pitchFamily="66" charset="0"/>
              </a:rPr>
            </a:br>
            <a:r>
              <a:rPr lang="en-US" sz="4000" b="1">
                <a:solidFill>
                  <a:schemeClr val="hlink"/>
                </a:solidFill>
                <a:latin typeface="Vagabond" pitchFamily="2" charset="0"/>
              </a:rPr>
              <a:t>Temptation came from </a:t>
            </a:r>
            <a:r>
              <a:rPr lang="en-US" sz="4000" b="1" u="sng">
                <a:solidFill>
                  <a:schemeClr val="hlink"/>
                </a:solidFill>
                <a:latin typeface="Vagabond" pitchFamily="2" charset="0"/>
              </a:rPr>
              <a:t>without</a:t>
            </a:r>
          </a:p>
        </p:txBody>
      </p:sp>
      <p:graphicFrame>
        <p:nvGraphicFramePr>
          <p:cNvPr id="9220" name="Object 4"/>
          <p:cNvGraphicFramePr>
            <a:graphicFrameLocks noGrp="1" noChangeAspect="1"/>
          </p:cNvGraphicFramePr>
          <p:nvPr>
            <p:ph sz="half" idx="1"/>
          </p:nvPr>
        </p:nvGraphicFramePr>
        <p:xfrm>
          <a:off x="714375" y="1524000"/>
          <a:ext cx="3846513" cy="5105400"/>
        </p:xfrm>
        <a:graphic>
          <a:graphicData uri="http://schemas.openxmlformats.org/presentationml/2006/ole">
            <mc:AlternateContent xmlns:mc="http://schemas.openxmlformats.org/markup-compatibility/2006">
              <mc:Choice xmlns:v="urn:schemas-microsoft-com:vml" Requires="v">
                <p:oleObj spid="_x0000_s98321" name="Photo Editor Photo" r:id="rId5" imgW="2505425" imgH="3323810" progId="">
                  <p:embed/>
                </p:oleObj>
              </mc:Choice>
              <mc:Fallback>
                <p:oleObj name="Photo Editor Photo" r:id="rId5" imgW="2505425" imgH="33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1524000"/>
                        <a:ext cx="384651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p:cNvSpPr txBox="1">
            <a:spLocks noChangeArrowheads="1"/>
          </p:cNvSpPr>
          <p:nvPr/>
        </p:nvSpPr>
        <p:spPr bwMode="auto">
          <a:xfrm>
            <a:off x="2057400" y="3124200"/>
            <a:ext cx="1143000" cy="946150"/>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Comic Sans MS" pitchFamily="66" charset="0"/>
              </a:rPr>
              <a:t>“very good”</a:t>
            </a:r>
          </a:p>
        </p:txBody>
      </p:sp>
      <p:sp>
        <p:nvSpPr>
          <p:cNvPr id="9227" name="Line 11"/>
          <p:cNvSpPr>
            <a:spLocks noChangeShapeType="1"/>
          </p:cNvSpPr>
          <p:nvPr/>
        </p:nvSpPr>
        <p:spPr bwMode="auto">
          <a:xfrm flipH="1">
            <a:off x="3810000" y="3276600"/>
            <a:ext cx="1828800" cy="0"/>
          </a:xfrm>
          <a:prstGeom prst="line">
            <a:avLst/>
          </a:prstGeom>
          <a:noFill/>
          <a:ln w="76200">
            <a:solidFill>
              <a:srgbClr val="FF33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4011179104"/>
      </p:ext>
    </p:extLst>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0"/>
            <a:ext cx="5334000" cy="1143000"/>
          </a:xfrm>
        </p:spPr>
        <p:txBody>
          <a:bodyPr/>
          <a:lstStyle/>
          <a:p>
            <a:pPr algn="ctr"/>
            <a:r>
              <a:rPr lang="en-US" b="1" dirty="0">
                <a:solidFill>
                  <a:srgbClr val="00FFFF"/>
                </a:solidFill>
                <a:latin typeface="Vagabond" pitchFamily="2" charset="0"/>
              </a:rPr>
              <a:t>Ephesians 4:22-24</a:t>
            </a:r>
          </a:p>
        </p:txBody>
      </p:sp>
      <p:sp>
        <p:nvSpPr>
          <p:cNvPr id="8195" name="Rectangle 3"/>
          <p:cNvSpPr>
            <a:spLocks noGrp="1" noChangeArrowheads="1"/>
          </p:cNvSpPr>
          <p:nvPr>
            <p:ph type="body" idx="1"/>
          </p:nvPr>
        </p:nvSpPr>
        <p:spPr>
          <a:xfrm>
            <a:off x="304800" y="1066800"/>
            <a:ext cx="8534400" cy="4038600"/>
          </a:xfrm>
        </p:spPr>
        <p:txBody>
          <a:bodyPr/>
          <a:lstStyle/>
          <a:p>
            <a:pPr marL="0" indent="288925">
              <a:lnSpc>
                <a:spcPct val="90000"/>
              </a:lnSpc>
              <a:buFontTx/>
              <a:buNone/>
            </a:pPr>
            <a:r>
              <a:rPr lang="en-US" sz="2800" dirty="0"/>
              <a:t>22	that you put off, concerning </a:t>
            </a:r>
            <a:r>
              <a:rPr lang="en-US" sz="2800" dirty="0" smtClean="0"/>
              <a:t>                                      your former </a:t>
            </a:r>
            <a:r>
              <a:rPr lang="en-US" sz="2800" dirty="0"/>
              <a:t>conduct, </a:t>
            </a:r>
            <a:r>
              <a:rPr lang="en-US" sz="2800" b="1" dirty="0">
                <a:solidFill>
                  <a:srgbClr val="FFFF00"/>
                </a:solidFill>
              </a:rPr>
              <a:t>the old man which </a:t>
            </a:r>
            <a:r>
              <a:rPr lang="en-US" sz="2800" b="1" dirty="0" smtClean="0">
                <a:solidFill>
                  <a:srgbClr val="FFFF00"/>
                </a:solidFill>
              </a:rPr>
              <a:t>                                            grows </a:t>
            </a:r>
            <a:r>
              <a:rPr lang="en-US" sz="2800" b="1" dirty="0">
                <a:solidFill>
                  <a:srgbClr val="FFFF00"/>
                </a:solidFill>
              </a:rPr>
              <a:t>corrupt according to the</a:t>
            </a:r>
            <a:r>
              <a:rPr lang="en-US" sz="2800" b="1" dirty="0">
                <a:solidFill>
                  <a:schemeClr val="hlink"/>
                </a:solidFill>
              </a:rPr>
              <a:t> </a:t>
            </a:r>
            <a:r>
              <a:rPr lang="en-US" sz="2800" b="1" dirty="0">
                <a:solidFill>
                  <a:srgbClr val="FFC3B5"/>
                </a:solidFill>
              </a:rPr>
              <a:t>deceitful lusts,</a:t>
            </a:r>
          </a:p>
          <a:p>
            <a:pPr marL="0" indent="288925">
              <a:lnSpc>
                <a:spcPct val="90000"/>
              </a:lnSpc>
              <a:buFontTx/>
              <a:buNone/>
            </a:pPr>
            <a:r>
              <a:rPr lang="en-US" sz="2800" dirty="0"/>
              <a:t>23	and be renewed in the spirit of your mind,</a:t>
            </a:r>
          </a:p>
          <a:p>
            <a:pPr marL="0" indent="288925">
              <a:lnSpc>
                <a:spcPct val="90000"/>
              </a:lnSpc>
              <a:buFontTx/>
              <a:buNone/>
            </a:pPr>
            <a:r>
              <a:rPr lang="en-US" sz="2800" dirty="0"/>
              <a:t>24	and that you put on the new man which was created according to God, in true righteousness and holiness</a:t>
            </a:r>
            <a:r>
              <a:rPr lang="en-US" sz="2800" dirty="0" smtClean="0"/>
              <a:t>.            </a:t>
            </a:r>
            <a:endParaRPr lang="en-US" sz="2800" dirty="0"/>
          </a:p>
        </p:txBody>
      </p:sp>
      <p:sp>
        <p:nvSpPr>
          <p:cNvPr id="8196" name="Text Box 4"/>
          <p:cNvSpPr txBox="1">
            <a:spLocks noChangeArrowheads="1"/>
          </p:cNvSpPr>
          <p:nvPr/>
        </p:nvSpPr>
        <p:spPr bwMode="auto">
          <a:xfrm>
            <a:off x="495300" y="4280118"/>
            <a:ext cx="8153400" cy="1815882"/>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FF00"/>
                </a:solidFill>
                <a:latin typeface="Comic Sans MS" pitchFamily="66" charset="0"/>
              </a:rPr>
              <a:t>Our lusts are now “deceitful”!  That’s not the way Adam was at his creation.  God needed to change Adam &amp; Eve so every day they would see their need for redemption!</a:t>
            </a:r>
          </a:p>
        </p:txBody>
      </p:sp>
      <p:pic>
        <p:nvPicPr>
          <p:cNvPr id="33794" name="Picture 2"/>
          <p:cNvPicPr>
            <a:picLocks noChangeAspect="1" noChangeArrowheads="1"/>
          </p:cNvPicPr>
          <p:nvPr/>
        </p:nvPicPr>
        <p:blipFill>
          <a:blip r:embed="rId3" cstate="print"/>
          <a:srcRect/>
          <a:stretch>
            <a:fillRect/>
          </a:stretch>
        </p:blipFill>
        <p:spPr bwMode="auto">
          <a:xfrm>
            <a:off x="5867400" y="76200"/>
            <a:ext cx="3128963" cy="1386311"/>
          </a:xfrm>
          <a:prstGeom prst="rect">
            <a:avLst/>
          </a:prstGeom>
          <a:noFill/>
          <a:ln w="9525">
            <a:noFill/>
            <a:miter lim="800000"/>
            <a:headEnd/>
            <a:tailEnd/>
          </a:ln>
        </p:spPr>
      </p:pic>
    </p:spTree>
    <p:extLst>
      <p:ext uri="{BB962C8B-B14F-4D97-AF65-F5344CB8AC3E}">
        <p14:creationId xmlns:p14="http://schemas.microsoft.com/office/powerpoint/2010/main" val="2870681078"/>
      </p:ext>
    </p:extLst>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871538"/>
          </a:xfrm>
        </p:spPr>
        <p:txBody>
          <a:bodyPr/>
          <a:lstStyle/>
          <a:p>
            <a:pPr algn="ctr"/>
            <a:r>
              <a:rPr lang="en-US" b="1">
                <a:solidFill>
                  <a:schemeClr val="hlink"/>
                </a:solidFill>
                <a:latin typeface="Vagabond" pitchFamily="2" charset="0"/>
              </a:rPr>
              <a:t>Law of Sin is in our Bodies</a:t>
            </a:r>
          </a:p>
        </p:txBody>
      </p:sp>
      <p:sp>
        <p:nvSpPr>
          <p:cNvPr id="13315" name="Rectangle 3"/>
          <p:cNvSpPr>
            <a:spLocks noGrp="1" noChangeArrowheads="1"/>
          </p:cNvSpPr>
          <p:nvPr>
            <p:ph type="body" idx="1"/>
          </p:nvPr>
        </p:nvSpPr>
        <p:spPr>
          <a:xfrm>
            <a:off x="304800" y="990600"/>
            <a:ext cx="8382000" cy="5715000"/>
          </a:xfrm>
        </p:spPr>
        <p:txBody>
          <a:bodyPr/>
          <a:lstStyle/>
          <a:p>
            <a:pPr>
              <a:lnSpc>
                <a:spcPct val="80000"/>
              </a:lnSpc>
              <a:spcBef>
                <a:spcPct val="50000"/>
              </a:spcBef>
              <a:buFontTx/>
              <a:buNone/>
            </a:pPr>
            <a:r>
              <a:rPr lang="en-US" sz="2400" b="1" dirty="0">
                <a:solidFill>
                  <a:srgbClr val="00FFFF"/>
                </a:solidFill>
              </a:rPr>
              <a:t>Gen 8:21</a:t>
            </a:r>
            <a:r>
              <a:rPr lang="en-US" sz="2400" dirty="0"/>
              <a:t>  the imagination of man's heart is evil </a:t>
            </a:r>
            <a:r>
              <a:rPr lang="en-US" sz="2400" dirty="0" smtClean="0"/>
              <a:t>                              from </a:t>
            </a:r>
            <a:r>
              <a:rPr lang="en-US" sz="2400" dirty="0"/>
              <a:t>his youth</a:t>
            </a:r>
          </a:p>
          <a:p>
            <a:pPr>
              <a:lnSpc>
                <a:spcPct val="80000"/>
              </a:lnSpc>
              <a:spcBef>
                <a:spcPct val="50000"/>
              </a:spcBef>
              <a:buFontTx/>
              <a:buNone/>
            </a:pPr>
            <a:r>
              <a:rPr lang="en-US" sz="2400" b="1" dirty="0" err="1">
                <a:solidFill>
                  <a:srgbClr val="00FFFF"/>
                </a:solidFill>
              </a:rPr>
              <a:t>Jer</a:t>
            </a:r>
            <a:r>
              <a:rPr lang="en-US" sz="2400" b="1" dirty="0">
                <a:solidFill>
                  <a:srgbClr val="00FFFF"/>
                </a:solidFill>
              </a:rPr>
              <a:t> 17:9</a:t>
            </a:r>
            <a:r>
              <a:rPr lang="en-US" sz="2400" dirty="0"/>
              <a:t>  The heart is deceitful above all things</a:t>
            </a:r>
            <a:r>
              <a:rPr lang="en-US" sz="2400" dirty="0" smtClean="0"/>
              <a:t>,                         </a:t>
            </a:r>
            <a:r>
              <a:rPr lang="en-US" sz="2400" dirty="0"/>
              <a:t>and desperately wicked; </a:t>
            </a:r>
          </a:p>
          <a:p>
            <a:pPr>
              <a:lnSpc>
                <a:spcPct val="80000"/>
              </a:lnSpc>
              <a:spcBef>
                <a:spcPct val="50000"/>
              </a:spcBef>
              <a:buFontTx/>
              <a:buNone/>
            </a:pPr>
            <a:r>
              <a:rPr lang="en-US" sz="2400" b="1" dirty="0">
                <a:solidFill>
                  <a:srgbClr val="00FFFF"/>
                </a:solidFill>
              </a:rPr>
              <a:t>James 1:14</a:t>
            </a:r>
            <a:r>
              <a:rPr lang="en-US" sz="2400" dirty="0"/>
              <a:t>  But each one is tempted when </a:t>
            </a:r>
            <a:r>
              <a:rPr lang="en-US" sz="2400" dirty="0" smtClean="0"/>
              <a:t>he                            </a:t>
            </a:r>
            <a:r>
              <a:rPr lang="en-US" sz="2400" dirty="0"/>
              <a:t>is drawn away by his own desires and enticed.</a:t>
            </a:r>
          </a:p>
          <a:p>
            <a:pPr>
              <a:lnSpc>
                <a:spcPct val="80000"/>
              </a:lnSpc>
              <a:spcBef>
                <a:spcPct val="50000"/>
              </a:spcBef>
              <a:buFontTx/>
              <a:buNone/>
            </a:pPr>
            <a:r>
              <a:rPr lang="en-US" sz="2400" b="1" dirty="0">
                <a:solidFill>
                  <a:srgbClr val="00FFFF"/>
                </a:solidFill>
              </a:rPr>
              <a:t>Rom 7:23</a:t>
            </a:r>
            <a:r>
              <a:rPr lang="en-US" sz="2400" dirty="0"/>
              <a:t> But I see another law in my members, warring against the law of my mind, and bringing me into captivity to the law of sin which is in my members.</a:t>
            </a:r>
          </a:p>
          <a:p>
            <a:pPr>
              <a:lnSpc>
                <a:spcPct val="80000"/>
              </a:lnSpc>
              <a:spcBef>
                <a:spcPct val="50000"/>
              </a:spcBef>
              <a:buFontTx/>
              <a:buNone/>
            </a:pPr>
            <a:r>
              <a:rPr lang="en-US" sz="2400" b="1" dirty="0">
                <a:solidFill>
                  <a:srgbClr val="00FFFF"/>
                </a:solidFill>
              </a:rPr>
              <a:t>I </a:t>
            </a:r>
            <a:r>
              <a:rPr lang="en-US" sz="2400" b="1" dirty="0" err="1">
                <a:solidFill>
                  <a:srgbClr val="00FFFF"/>
                </a:solidFill>
              </a:rPr>
              <a:t>Jn</a:t>
            </a:r>
            <a:r>
              <a:rPr lang="en-US" sz="2400" b="1" dirty="0">
                <a:solidFill>
                  <a:srgbClr val="00FFFF"/>
                </a:solidFill>
              </a:rPr>
              <a:t> 2:16</a:t>
            </a:r>
            <a:r>
              <a:rPr lang="en-US" sz="2400" dirty="0"/>
              <a:t>  For all that is in the world-- the lust of the flesh, the lust of the eyes, and the pride of life-- is not of the Father but is of the world.</a:t>
            </a:r>
          </a:p>
          <a:p>
            <a:pPr>
              <a:lnSpc>
                <a:spcPct val="80000"/>
              </a:lnSpc>
              <a:spcBef>
                <a:spcPct val="50000"/>
              </a:spcBef>
              <a:buFontTx/>
              <a:buNone/>
            </a:pPr>
            <a:r>
              <a:rPr lang="en-US" sz="2400" b="1" dirty="0">
                <a:solidFill>
                  <a:srgbClr val="00FFFF"/>
                </a:solidFill>
              </a:rPr>
              <a:t>Gal 5:17</a:t>
            </a:r>
            <a:r>
              <a:rPr lang="en-US" sz="2400" dirty="0"/>
              <a:t>  For the flesh lusts against the Spirit, and the Spirit against the flesh; and these are contrary to one another, so that you do not do the things that you wish.</a:t>
            </a:r>
          </a:p>
        </p:txBody>
      </p:sp>
      <p:pic>
        <p:nvPicPr>
          <p:cNvPr id="31745" name="Picture 1"/>
          <p:cNvPicPr>
            <a:picLocks noChangeAspect="1" noChangeArrowheads="1"/>
          </p:cNvPicPr>
          <p:nvPr/>
        </p:nvPicPr>
        <p:blipFill>
          <a:blip r:embed="rId3" cstate="print"/>
          <a:srcRect/>
          <a:stretch>
            <a:fillRect/>
          </a:stretch>
        </p:blipFill>
        <p:spPr bwMode="auto">
          <a:xfrm>
            <a:off x="7086600" y="914400"/>
            <a:ext cx="1943100" cy="1943100"/>
          </a:xfrm>
          <a:prstGeom prst="rect">
            <a:avLst/>
          </a:prstGeom>
          <a:noFill/>
          <a:ln w="9525">
            <a:noFill/>
            <a:miter lim="800000"/>
            <a:headEnd/>
            <a:tailEnd/>
          </a:ln>
        </p:spPr>
      </p:pic>
    </p:spTree>
    <p:extLst>
      <p:ext uri="{BB962C8B-B14F-4D97-AF65-F5344CB8AC3E}">
        <p14:creationId xmlns:p14="http://schemas.microsoft.com/office/powerpoint/2010/main" val="369366648"/>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52400"/>
            <a:ext cx="5105400" cy="1401763"/>
          </a:xfrm>
        </p:spPr>
        <p:txBody>
          <a:bodyPr/>
          <a:lstStyle/>
          <a:p>
            <a:pPr algn="ctr"/>
            <a:r>
              <a:rPr lang="en-US" sz="4000" b="1" dirty="0">
                <a:solidFill>
                  <a:schemeClr val="hlink"/>
                </a:solidFill>
                <a:latin typeface="Vagabond" pitchFamily="2" charset="0"/>
              </a:rPr>
              <a:t>When Adam &amp; Eve chose Sin…</a:t>
            </a:r>
          </a:p>
        </p:txBody>
      </p:sp>
      <p:sp>
        <p:nvSpPr>
          <p:cNvPr id="73731" name="Rectangle 3"/>
          <p:cNvSpPr>
            <a:spLocks noGrp="1" noChangeArrowheads="1"/>
          </p:cNvSpPr>
          <p:nvPr>
            <p:ph type="body" sz="half" idx="1"/>
          </p:nvPr>
        </p:nvSpPr>
        <p:spPr>
          <a:xfrm>
            <a:off x="457200" y="1828800"/>
            <a:ext cx="8382000" cy="3763963"/>
          </a:xfrm>
        </p:spPr>
        <p:txBody>
          <a:bodyPr/>
          <a:lstStyle/>
          <a:p>
            <a:pPr>
              <a:lnSpc>
                <a:spcPct val="90000"/>
              </a:lnSpc>
            </a:pPr>
            <a:r>
              <a:rPr lang="en-US" sz="2800" dirty="0"/>
              <a:t>God could have killed them and started over ---- but He didn’t!</a:t>
            </a:r>
          </a:p>
          <a:p>
            <a:pPr>
              <a:lnSpc>
                <a:spcPct val="90000"/>
              </a:lnSpc>
            </a:pPr>
            <a:r>
              <a:rPr lang="en-US" sz="2800" dirty="0"/>
              <a:t>He loves those that love Him and His righteousness ---- so He set out to save them.</a:t>
            </a:r>
          </a:p>
          <a:p>
            <a:pPr>
              <a:lnSpc>
                <a:spcPct val="90000"/>
              </a:lnSpc>
            </a:pPr>
            <a:r>
              <a:rPr lang="en-US" sz="2800" dirty="0"/>
              <a:t>His redemptive plan must uphold His righteousness ---- He is a holy and just God ---- those He saves must uphold </a:t>
            </a:r>
            <a:r>
              <a:rPr lang="en-US" sz="2800" dirty="0" smtClean="0"/>
              <a:t>                             His </a:t>
            </a:r>
            <a:r>
              <a:rPr lang="en-US" sz="2800" dirty="0"/>
              <a:t>righteousness too.</a:t>
            </a:r>
          </a:p>
        </p:txBody>
      </p:sp>
      <p:sp>
        <p:nvSpPr>
          <p:cNvPr id="73732" name="Text Box 4"/>
          <p:cNvSpPr txBox="1">
            <a:spLocks noChangeArrowheads="1"/>
          </p:cNvSpPr>
          <p:nvPr/>
        </p:nvSpPr>
        <p:spPr bwMode="auto">
          <a:xfrm>
            <a:off x="0" y="5181600"/>
            <a:ext cx="8077200" cy="823913"/>
          </a:xfrm>
          <a:prstGeom prst="rect">
            <a:avLst/>
          </a:prstGeom>
          <a:noFill/>
          <a:ln w="9525">
            <a:noFill/>
            <a:miter lim="800000"/>
            <a:headEnd/>
            <a:tailEnd/>
          </a:ln>
          <a:effectLst/>
        </p:spPr>
        <p:txBody>
          <a:bodyPr>
            <a:spAutoFit/>
          </a:bodyPr>
          <a:lstStyle/>
          <a:p>
            <a:pPr>
              <a:spcBef>
                <a:spcPct val="50000"/>
              </a:spcBef>
            </a:pPr>
            <a:r>
              <a:rPr lang="en-US" sz="4800" b="1" dirty="0">
                <a:solidFill>
                  <a:srgbClr val="00FF00"/>
                </a:solidFill>
                <a:latin typeface="Comic Sans MS" pitchFamily="66" charset="0"/>
              </a:rPr>
              <a:t>God </a:t>
            </a:r>
            <a:r>
              <a:rPr lang="en-US" sz="4800" b="1" u="sng" dirty="0">
                <a:solidFill>
                  <a:srgbClr val="00FF00"/>
                </a:solidFill>
                <a:latin typeface="Comic Sans MS" pitchFamily="66" charset="0"/>
              </a:rPr>
              <a:t>is</a:t>
            </a:r>
            <a:r>
              <a:rPr lang="en-US" sz="4800" b="1" dirty="0">
                <a:solidFill>
                  <a:srgbClr val="00FF00"/>
                </a:solidFill>
                <a:latin typeface="Comic Sans MS" pitchFamily="66" charset="0"/>
              </a:rPr>
              <a:t> Love!</a:t>
            </a:r>
          </a:p>
        </p:txBody>
      </p:sp>
      <p:pic>
        <p:nvPicPr>
          <p:cNvPr id="6" name="Picture 2" descr="C:\Documents and Settings\Jim Styles\Desktop\Pics that move\God is Love.gif"/>
          <p:cNvPicPr>
            <a:picLocks noChangeAspect="1" noChangeArrowheads="1" noCrop="1"/>
          </p:cNvPicPr>
          <p:nvPr/>
        </p:nvPicPr>
        <p:blipFill>
          <a:blip r:embed="rId3" cstate="print"/>
          <a:srcRect/>
          <a:stretch>
            <a:fillRect/>
          </a:stretch>
        </p:blipFill>
        <p:spPr bwMode="auto">
          <a:xfrm>
            <a:off x="6400800" y="4419600"/>
            <a:ext cx="2036105" cy="2152650"/>
          </a:xfrm>
          <a:prstGeom prst="rect">
            <a:avLst/>
          </a:prstGeom>
          <a:noFill/>
        </p:spPr>
      </p:pic>
      <p:pic>
        <p:nvPicPr>
          <p:cNvPr id="73734" name="Picture 6"/>
          <p:cNvPicPr>
            <a:picLocks noGrp="1" noChangeAspect="1" noChangeArrowheads="1"/>
          </p:cNvPicPr>
          <p:nvPr>
            <p:ph sz="half" idx="2"/>
          </p:nvPr>
        </p:nvPicPr>
        <p:blipFill>
          <a:blip r:embed="rId4" cstate="print"/>
          <a:srcRect/>
          <a:stretch>
            <a:fillRect/>
          </a:stretch>
        </p:blipFill>
        <p:spPr bwMode="auto">
          <a:xfrm>
            <a:off x="5638800" y="152400"/>
            <a:ext cx="3276410" cy="167163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0"/>
            <a:ext cx="8229600" cy="1066800"/>
          </a:xfrm>
        </p:spPr>
        <p:txBody>
          <a:bodyPr/>
          <a:lstStyle/>
          <a:p>
            <a:pPr algn="ctr"/>
            <a:r>
              <a:rPr lang="en-US" b="1">
                <a:solidFill>
                  <a:schemeClr val="hlink"/>
                </a:solidFill>
                <a:latin typeface="Vagabond" pitchFamily="2" charset="0"/>
              </a:rPr>
              <a:t>Results of Sin - </a:t>
            </a:r>
            <a:r>
              <a:rPr lang="en-US" b="1" u="sng">
                <a:solidFill>
                  <a:schemeClr val="hlink"/>
                </a:solidFill>
                <a:latin typeface="Vagabond" pitchFamily="2" charset="0"/>
              </a:rPr>
              <a:t>Mortality</a:t>
            </a:r>
          </a:p>
        </p:txBody>
      </p:sp>
      <p:sp>
        <p:nvSpPr>
          <p:cNvPr id="82947" name="Rectangle 3"/>
          <p:cNvSpPr>
            <a:spLocks noGrp="1" noChangeArrowheads="1"/>
          </p:cNvSpPr>
          <p:nvPr>
            <p:ph type="body" idx="1"/>
          </p:nvPr>
        </p:nvSpPr>
        <p:spPr>
          <a:xfrm>
            <a:off x="304800" y="990600"/>
            <a:ext cx="8229600" cy="4754563"/>
          </a:xfrm>
        </p:spPr>
        <p:txBody>
          <a:bodyPr/>
          <a:lstStyle/>
          <a:p>
            <a:r>
              <a:rPr lang="en-US" b="1" dirty="0">
                <a:solidFill>
                  <a:srgbClr val="00FFFF"/>
                </a:solidFill>
              </a:rPr>
              <a:t>Adam &amp; Eve became mortal:</a:t>
            </a:r>
            <a:r>
              <a:rPr lang="en-US" b="1" dirty="0"/>
              <a:t> </a:t>
            </a:r>
          </a:p>
          <a:p>
            <a:pPr lvl="1"/>
            <a:r>
              <a:rPr lang="en-US" sz="3200" i="1" dirty="0">
                <a:latin typeface="Times New Roman" pitchFamily="18" charset="0"/>
              </a:rPr>
              <a:t>for dust you are, and to dust </a:t>
            </a:r>
            <a:r>
              <a:rPr lang="en-US" sz="3200" i="1" dirty="0" smtClean="0">
                <a:latin typeface="Times New Roman" pitchFamily="18" charset="0"/>
              </a:rPr>
              <a:t>                              you </a:t>
            </a:r>
            <a:r>
              <a:rPr lang="en-US" sz="3200" i="1" dirty="0">
                <a:latin typeface="Times New Roman" pitchFamily="18" charset="0"/>
              </a:rPr>
              <a:t>shall return   (Gen 3:19)</a:t>
            </a:r>
          </a:p>
          <a:p>
            <a:pPr>
              <a:spcBef>
                <a:spcPct val="50000"/>
              </a:spcBef>
            </a:pPr>
            <a:r>
              <a:rPr lang="en-US" b="1" dirty="0">
                <a:solidFill>
                  <a:srgbClr val="00FFFF"/>
                </a:solidFill>
              </a:rPr>
              <a:t>All their descendents inherit mortality:</a:t>
            </a:r>
            <a:r>
              <a:rPr lang="en-US" dirty="0"/>
              <a:t> </a:t>
            </a:r>
          </a:p>
          <a:p>
            <a:pPr lvl="1"/>
            <a:r>
              <a:rPr lang="en-US" sz="3200" i="1" dirty="0">
                <a:latin typeface="Times New Roman" pitchFamily="18" charset="0"/>
              </a:rPr>
              <a:t>just as through one man sin entered the world, and death through sin, and thus death spread to all men, because all sinned– (Rom 5:12)</a:t>
            </a:r>
          </a:p>
        </p:txBody>
      </p:sp>
      <p:pic>
        <p:nvPicPr>
          <p:cNvPr id="29697" name="Picture 1"/>
          <p:cNvPicPr>
            <a:picLocks noChangeAspect="1" noChangeArrowheads="1"/>
          </p:cNvPicPr>
          <p:nvPr/>
        </p:nvPicPr>
        <p:blipFill>
          <a:blip r:embed="rId3" cstate="print"/>
          <a:srcRect/>
          <a:stretch>
            <a:fillRect/>
          </a:stretch>
        </p:blipFill>
        <p:spPr bwMode="auto">
          <a:xfrm>
            <a:off x="6248400" y="1524000"/>
            <a:ext cx="2552700" cy="1270495"/>
          </a:xfrm>
          <a:prstGeom prst="rect">
            <a:avLst/>
          </a:prstGeom>
          <a:noFill/>
          <a:ln w="9525">
            <a:noFill/>
            <a:miter lim="800000"/>
            <a:headEnd/>
            <a:tailEnd/>
          </a:ln>
        </p:spPr>
      </p:pic>
    </p:spTree>
    <p:extLst>
      <p:ext uri="{BB962C8B-B14F-4D97-AF65-F5344CB8AC3E}">
        <p14:creationId xmlns:p14="http://schemas.microsoft.com/office/powerpoint/2010/main" val="1465738778"/>
      </p:ext>
    </p:extLst>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0"/>
            <a:ext cx="8229600" cy="1219200"/>
          </a:xfrm>
        </p:spPr>
        <p:txBody>
          <a:bodyPr/>
          <a:lstStyle/>
          <a:p>
            <a:pPr algn="ctr"/>
            <a:r>
              <a:rPr lang="en-US" sz="3600" b="1" dirty="0">
                <a:solidFill>
                  <a:srgbClr val="FF5D37"/>
                </a:solidFill>
                <a:latin typeface="Vagabond" pitchFamily="2" charset="0"/>
              </a:rPr>
              <a:t>Results of Sin:</a:t>
            </a:r>
            <a:r>
              <a:rPr lang="en-US" sz="3600" b="1" dirty="0">
                <a:solidFill>
                  <a:schemeClr val="hlink"/>
                </a:solidFill>
                <a:latin typeface="Vagabond" pitchFamily="2" charset="0"/>
              </a:rPr>
              <a:t> </a:t>
            </a:r>
            <a:r>
              <a:rPr lang="en-US" sz="3600" b="1" dirty="0" smtClean="0">
                <a:solidFill>
                  <a:schemeClr val="hlink"/>
                </a:solidFill>
                <a:latin typeface="Vagabond" pitchFamily="2" charset="0"/>
              </a:rPr>
              <a:t>  Adam </a:t>
            </a:r>
            <a:r>
              <a:rPr lang="en-US" sz="3600" b="1" dirty="0">
                <a:solidFill>
                  <a:schemeClr val="hlink"/>
                </a:solidFill>
                <a:latin typeface="Vagabond" pitchFamily="2" charset="0"/>
              </a:rPr>
              <a:t>&amp; Eve &amp; their descendents inherit a </a:t>
            </a:r>
            <a:r>
              <a:rPr lang="en-US" sz="3600" b="1" u="sng" dirty="0">
                <a:solidFill>
                  <a:schemeClr val="hlink"/>
                </a:solidFill>
                <a:latin typeface="Vagabond" pitchFamily="2" charset="0"/>
              </a:rPr>
              <a:t>bias to sin</a:t>
            </a:r>
          </a:p>
        </p:txBody>
      </p:sp>
      <p:sp>
        <p:nvSpPr>
          <p:cNvPr id="83971" name="Rectangle 3"/>
          <p:cNvSpPr>
            <a:spLocks noGrp="1" noChangeArrowheads="1"/>
          </p:cNvSpPr>
          <p:nvPr>
            <p:ph type="body" idx="1"/>
          </p:nvPr>
        </p:nvSpPr>
        <p:spPr>
          <a:xfrm>
            <a:off x="228600" y="1295400"/>
            <a:ext cx="8229600" cy="4343400"/>
          </a:xfrm>
        </p:spPr>
        <p:txBody>
          <a:bodyPr/>
          <a:lstStyle/>
          <a:p>
            <a:pPr>
              <a:lnSpc>
                <a:spcPct val="90000"/>
              </a:lnSpc>
              <a:buFontTx/>
              <a:buNone/>
            </a:pPr>
            <a:r>
              <a:rPr lang="en-US" sz="2800" b="1" dirty="0">
                <a:solidFill>
                  <a:srgbClr val="00FFFF"/>
                </a:solidFill>
              </a:rPr>
              <a:t>Gen 6:5</a:t>
            </a:r>
            <a:r>
              <a:rPr lang="en-US" sz="2800" dirty="0"/>
              <a:t>  </a:t>
            </a:r>
            <a:r>
              <a:rPr lang="en-US" sz="2800" i="1" dirty="0">
                <a:latin typeface="Times New Roman" pitchFamily="18" charset="0"/>
              </a:rPr>
              <a:t>Then the LORD saw that the wickedness of man was great in the earth, and that every intent of the thoughts of his heart was only evil continually.</a:t>
            </a:r>
            <a:r>
              <a:rPr lang="en-US" sz="2800" dirty="0"/>
              <a:t> </a:t>
            </a:r>
            <a:r>
              <a:rPr lang="en-US" sz="2000" dirty="0">
                <a:solidFill>
                  <a:srgbClr val="FFFF00"/>
                </a:solidFill>
              </a:rPr>
              <a:t>[when God said it again in 8:21 only Noah’s family was left]</a:t>
            </a:r>
          </a:p>
          <a:p>
            <a:pPr>
              <a:lnSpc>
                <a:spcPct val="90000"/>
              </a:lnSpc>
              <a:spcBef>
                <a:spcPts val="1800"/>
              </a:spcBef>
              <a:buFontTx/>
              <a:buNone/>
            </a:pPr>
            <a:r>
              <a:rPr lang="en-US" sz="2800" b="1" dirty="0">
                <a:solidFill>
                  <a:srgbClr val="00FFFF"/>
                </a:solidFill>
              </a:rPr>
              <a:t>Mk 7:21</a:t>
            </a:r>
            <a:r>
              <a:rPr lang="en-US" sz="2800" dirty="0"/>
              <a:t>  </a:t>
            </a:r>
            <a:r>
              <a:rPr lang="en-US" sz="2800" i="1" dirty="0">
                <a:latin typeface="Times New Roman" pitchFamily="18" charset="0"/>
              </a:rPr>
              <a:t>from within…out of the heart </a:t>
            </a:r>
            <a:r>
              <a:rPr lang="en-US" sz="2800" i="1" dirty="0" smtClean="0">
                <a:latin typeface="Times New Roman" pitchFamily="18" charset="0"/>
              </a:rPr>
              <a:t>                            of </a:t>
            </a:r>
            <a:r>
              <a:rPr lang="en-US" sz="2800" i="1" dirty="0">
                <a:latin typeface="Times New Roman" pitchFamily="18" charset="0"/>
              </a:rPr>
              <a:t>man</a:t>
            </a:r>
          </a:p>
          <a:p>
            <a:pPr>
              <a:lnSpc>
                <a:spcPct val="90000"/>
              </a:lnSpc>
              <a:spcBef>
                <a:spcPts val="1800"/>
              </a:spcBef>
              <a:buFontTx/>
              <a:buNone/>
            </a:pPr>
            <a:r>
              <a:rPr lang="en-US" sz="2800" b="1" dirty="0">
                <a:solidFill>
                  <a:srgbClr val="00FFFF"/>
                </a:solidFill>
              </a:rPr>
              <a:t>Rom 7:9</a:t>
            </a:r>
            <a:r>
              <a:rPr lang="en-US" sz="2800" dirty="0">
                <a:latin typeface="Times New Roman" pitchFamily="18" charset="0"/>
              </a:rPr>
              <a:t>  </a:t>
            </a:r>
            <a:r>
              <a:rPr lang="en-US" sz="2800" i="1" dirty="0">
                <a:latin typeface="Times New Roman" pitchFamily="18" charset="0"/>
              </a:rPr>
              <a:t>when the commandment came</a:t>
            </a:r>
            <a:r>
              <a:rPr lang="en-US" sz="2800" i="1" dirty="0" smtClean="0">
                <a:latin typeface="Times New Roman" pitchFamily="18" charset="0"/>
              </a:rPr>
              <a:t>,                           </a:t>
            </a:r>
            <a:r>
              <a:rPr lang="en-US" sz="2800" i="1" dirty="0">
                <a:latin typeface="Times New Roman" pitchFamily="18" charset="0"/>
              </a:rPr>
              <a:t>sin revived, and I died.</a:t>
            </a:r>
          </a:p>
          <a:p>
            <a:pPr>
              <a:lnSpc>
                <a:spcPct val="90000"/>
              </a:lnSpc>
              <a:buFontTx/>
              <a:buNone/>
            </a:pPr>
            <a:r>
              <a:rPr lang="en-US" sz="2800" dirty="0">
                <a:latin typeface="Times New Roman" pitchFamily="18" charset="0"/>
              </a:rPr>
              <a:t>	</a:t>
            </a:r>
            <a:r>
              <a:rPr lang="en-US" sz="2800" i="1" dirty="0">
                <a:latin typeface="Times New Roman" pitchFamily="18" charset="0"/>
              </a:rPr>
              <a:t>“sinful body” (6:6),  “body of death” (7:24)</a:t>
            </a:r>
            <a:endParaRPr lang="en-US" sz="2800" i="1" dirty="0"/>
          </a:p>
        </p:txBody>
      </p:sp>
      <p:sp>
        <p:nvSpPr>
          <p:cNvPr id="83973" name="Text Box 5"/>
          <p:cNvSpPr txBox="1">
            <a:spLocks noChangeArrowheads="1"/>
          </p:cNvSpPr>
          <p:nvPr/>
        </p:nvSpPr>
        <p:spPr bwMode="auto">
          <a:xfrm>
            <a:off x="381000" y="5715000"/>
            <a:ext cx="8382000" cy="584775"/>
          </a:xfrm>
          <a:prstGeom prst="rect">
            <a:avLst/>
          </a:prstGeom>
          <a:noFill/>
          <a:ln w="9525">
            <a:noFill/>
            <a:miter lim="800000"/>
            <a:headEnd/>
            <a:tailEnd/>
          </a:ln>
          <a:effectLst/>
        </p:spPr>
        <p:txBody>
          <a:bodyPr>
            <a:spAutoFit/>
          </a:bodyPr>
          <a:lstStyle/>
          <a:p>
            <a:pPr>
              <a:spcBef>
                <a:spcPct val="50000"/>
              </a:spcBef>
            </a:pPr>
            <a:r>
              <a:rPr lang="en-US" sz="3200" b="1" dirty="0">
                <a:solidFill>
                  <a:srgbClr val="00FF00"/>
                </a:solidFill>
                <a:latin typeface="Comic Sans MS" pitchFamily="66" charset="0"/>
              </a:rPr>
              <a:t>Outside tempter not necessary anymore!</a:t>
            </a:r>
          </a:p>
        </p:txBody>
      </p:sp>
      <p:pic>
        <p:nvPicPr>
          <p:cNvPr id="29697" name="Picture 1"/>
          <p:cNvPicPr>
            <a:picLocks noChangeAspect="1" noChangeArrowheads="1"/>
          </p:cNvPicPr>
          <p:nvPr/>
        </p:nvPicPr>
        <p:blipFill>
          <a:blip r:embed="rId3" cstate="print"/>
          <a:srcRect/>
          <a:stretch>
            <a:fillRect/>
          </a:stretch>
        </p:blipFill>
        <p:spPr bwMode="auto">
          <a:xfrm>
            <a:off x="6858000" y="2895600"/>
            <a:ext cx="1847850" cy="1847850"/>
          </a:xfrm>
          <a:prstGeom prst="rect">
            <a:avLst/>
          </a:prstGeom>
          <a:noFill/>
          <a:ln w="9525">
            <a:noFill/>
            <a:miter lim="800000"/>
            <a:headEnd/>
            <a:tailEnd/>
          </a:ln>
        </p:spPr>
      </p:pic>
    </p:spTree>
    <p:extLst>
      <p:ext uri="{BB962C8B-B14F-4D97-AF65-F5344CB8AC3E}">
        <p14:creationId xmlns:p14="http://schemas.microsoft.com/office/powerpoint/2010/main" val="3830608711"/>
      </p:ext>
    </p:extLst>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44" name="Object 4"/>
          <p:cNvGraphicFramePr>
            <a:graphicFrameLocks noGrp="1" noChangeAspect="1"/>
          </p:cNvGraphicFramePr>
          <p:nvPr>
            <p:ph sz="half" idx="1"/>
          </p:nvPr>
        </p:nvGraphicFramePr>
        <p:xfrm>
          <a:off x="457200" y="1371600"/>
          <a:ext cx="4135438" cy="5486400"/>
        </p:xfrm>
        <a:graphic>
          <a:graphicData uri="http://schemas.openxmlformats.org/presentationml/2006/ole">
            <mc:AlternateContent xmlns:mc="http://schemas.openxmlformats.org/markup-compatibility/2006">
              <mc:Choice xmlns:v="urn:schemas-microsoft-com:vml" Requires="v">
                <p:oleObj spid="_x0000_s99345" name="Photo Editor Photo" r:id="rId4" imgW="2505425" imgH="3323810" progId="">
                  <p:embed/>
                </p:oleObj>
              </mc:Choice>
              <mc:Fallback>
                <p:oleObj name="Photo Editor Photo" r:id="rId4" imgW="2505425" imgH="3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413543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2" name="Rectangle 2"/>
          <p:cNvSpPr>
            <a:spLocks noGrp="1" noChangeArrowheads="1"/>
          </p:cNvSpPr>
          <p:nvPr>
            <p:ph type="title"/>
          </p:nvPr>
        </p:nvSpPr>
        <p:spPr>
          <a:xfrm>
            <a:off x="457200" y="0"/>
            <a:ext cx="8077200" cy="1357313"/>
          </a:xfrm>
        </p:spPr>
        <p:txBody>
          <a:bodyPr/>
          <a:lstStyle/>
          <a:p>
            <a:pPr algn="ctr"/>
            <a:r>
              <a:rPr lang="en-US" sz="4000" b="1">
                <a:solidFill>
                  <a:schemeClr val="hlink"/>
                </a:solidFill>
                <a:latin typeface="Vagabond" pitchFamily="2" charset="0"/>
              </a:rPr>
              <a:t>Now temptation comes from </a:t>
            </a:r>
            <a:r>
              <a:rPr lang="en-US" sz="4000" b="1" u="sng">
                <a:solidFill>
                  <a:schemeClr val="hlink"/>
                </a:solidFill>
                <a:latin typeface="Vagabond" pitchFamily="2" charset="0"/>
              </a:rPr>
              <a:t>without</a:t>
            </a:r>
            <a:r>
              <a:rPr lang="en-US" sz="4000" b="1">
                <a:solidFill>
                  <a:schemeClr val="hlink"/>
                </a:solidFill>
                <a:latin typeface="Vagabond" pitchFamily="2" charset="0"/>
              </a:rPr>
              <a:t> and from </a:t>
            </a:r>
            <a:r>
              <a:rPr lang="en-US" sz="4000" b="1" u="sng">
                <a:solidFill>
                  <a:schemeClr val="hlink"/>
                </a:solidFill>
                <a:latin typeface="Vagabond" pitchFamily="2" charset="0"/>
              </a:rPr>
              <a:t>within</a:t>
            </a:r>
            <a:r>
              <a:rPr lang="en-US" sz="4000" b="1">
                <a:solidFill>
                  <a:schemeClr val="hlink"/>
                </a:solidFill>
                <a:latin typeface="Vagabond" pitchFamily="2" charset="0"/>
              </a:rPr>
              <a:t>!</a:t>
            </a:r>
          </a:p>
        </p:txBody>
      </p:sp>
      <p:pic>
        <p:nvPicPr>
          <p:cNvPr id="10248" name="Picture 8" descr="cell"/>
          <p:cNvPicPr>
            <a:picLocks noGrp="1" noChangeAspect="1" noChangeArrowheads="1"/>
          </p:cNvPicPr>
          <p:nvPr>
            <p:ph sz="half" idx="2"/>
          </p:nvPr>
        </p:nvPicPr>
        <p:blipFill>
          <a:blip r:embed="rId6" cstate="print"/>
          <a:srcRect/>
          <a:stretch>
            <a:fillRect/>
          </a:stretch>
        </p:blipFill>
        <p:spPr>
          <a:xfrm>
            <a:off x="6172200" y="2057400"/>
            <a:ext cx="2514600" cy="3581400"/>
          </a:xfrm>
          <a:noFill/>
          <a:ln/>
          <a:effectLst>
            <a:outerShdw dist="17961" dir="2700000" algn="ctr" rotWithShape="0">
              <a:srgbClr val="808080"/>
            </a:outerShdw>
          </a:effectLst>
        </p:spPr>
      </p:pic>
      <p:sp>
        <p:nvSpPr>
          <p:cNvPr id="10250" name="Line 10"/>
          <p:cNvSpPr>
            <a:spLocks noChangeShapeType="1"/>
          </p:cNvSpPr>
          <p:nvPr/>
        </p:nvSpPr>
        <p:spPr bwMode="auto">
          <a:xfrm flipH="1">
            <a:off x="3733800" y="3429000"/>
            <a:ext cx="2133600" cy="0"/>
          </a:xfrm>
          <a:prstGeom prst="line">
            <a:avLst/>
          </a:prstGeom>
          <a:noFill/>
          <a:ln w="76200">
            <a:solidFill>
              <a:srgbClr val="FF3300"/>
            </a:solidFill>
            <a:round/>
            <a:headEnd/>
            <a:tailEnd type="triangle" w="med" len="med"/>
          </a:ln>
          <a:effectLst/>
        </p:spPr>
        <p:txBody>
          <a:bodyPr/>
          <a:lstStyle/>
          <a:p>
            <a:endParaRPr lang="en-US"/>
          </a:p>
        </p:txBody>
      </p:sp>
      <p:sp>
        <p:nvSpPr>
          <p:cNvPr id="10252" name="Text Box 12"/>
          <p:cNvSpPr txBox="1">
            <a:spLocks noChangeArrowheads="1"/>
          </p:cNvSpPr>
          <p:nvPr/>
        </p:nvSpPr>
        <p:spPr bwMode="auto">
          <a:xfrm>
            <a:off x="1681285" y="3613150"/>
            <a:ext cx="1600200" cy="1187450"/>
          </a:xfrm>
          <a:prstGeom prst="rect">
            <a:avLst/>
          </a:prstGeom>
          <a:noFill/>
          <a:ln w="9525">
            <a:noFill/>
            <a:miter lim="800000"/>
            <a:headEnd/>
            <a:tailEnd/>
          </a:ln>
          <a:effectLst/>
        </p:spPr>
        <p:txBody>
          <a:bodyPr>
            <a:spAutoFit/>
          </a:bodyPr>
          <a:lstStyle/>
          <a:p>
            <a:pPr>
              <a:spcBef>
                <a:spcPct val="50000"/>
              </a:spcBef>
            </a:pPr>
            <a:r>
              <a:rPr lang="en-US" sz="2400" b="1" dirty="0">
                <a:solidFill>
                  <a:srgbClr val="FF3300"/>
                </a:solidFill>
                <a:latin typeface="Comic Sans MS" pitchFamily="66" charset="0"/>
              </a:rPr>
              <a:t>Tempted from within</a:t>
            </a:r>
          </a:p>
        </p:txBody>
      </p:sp>
      <p:sp>
        <p:nvSpPr>
          <p:cNvPr id="10253" name="Text Box 13"/>
          <p:cNvSpPr txBox="1">
            <a:spLocks noChangeArrowheads="1"/>
          </p:cNvSpPr>
          <p:nvPr/>
        </p:nvSpPr>
        <p:spPr bwMode="auto">
          <a:xfrm>
            <a:off x="355477" y="2164922"/>
            <a:ext cx="1830754" cy="830997"/>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0000FF"/>
                </a:solidFill>
              </a:rPr>
              <a:t>Physical defilement</a:t>
            </a:r>
          </a:p>
        </p:txBody>
      </p:sp>
      <p:sp>
        <p:nvSpPr>
          <p:cNvPr id="10254" name="Line 14"/>
          <p:cNvSpPr>
            <a:spLocks noChangeShapeType="1"/>
          </p:cNvSpPr>
          <p:nvPr/>
        </p:nvSpPr>
        <p:spPr bwMode="auto">
          <a:xfrm flipH="1">
            <a:off x="1152770" y="3828317"/>
            <a:ext cx="609600" cy="609600"/>
          </a:xfrm>
          <a:prstGeom prst="line">
            <a:avLst/>
          </a:prstGeom>
          <a:noFill/>
          <a:ln w="38100">
            <a:solidFill>
              <a:srgbClr val="FF0000"/>
            </a:solidFill>
            <a:round/>
            <a:headEnd/>
            <a:tailEnd type="triangle" w="med" len="med"/>
          </a:ln>
          <a:effectLst/>
        </p:spPr>
        <p:txBody>
          <a:bodyPr/>
          <a:lstStyle/>
          <a:p>
            <a:endParaRPr lang="en-US"/>
          </a:p>
        </p:txBody>
      </p:sp>
      <p:sp>
        <p:nvSpPr>
          <p:cNvPr id="10255" name="Line 15"/>
          <p:cNvSpPr>
            <a:spLocks noChangeShapeType="1"/>
          </p:cNvSpPr>
          <p:nvPr/>
        </p:nvSpPr>
        <p:spPr bwMode="auto">
          <a:xfrm flipH="1">
            <a:off x="1762370" y="4973697"/>
            <a:ext cx="533400" cy="838200"/>
          </a:xfrm>
          <a:prstGeom prst="line">
            <a:avLst/>
          </a:prstGeom>
          <a:noFill/>
          <a:ln w="38100">
            <a:solidFill>
              <a:srgbClr val="FF0000"/>
            </a:solidFill>
            <a:round/>
            <a:headEnd/>
            <a:tailEnd type="triangle" w="med" len="med"/>
          </a:ln>
          <a:effectLst/>
        </p:spPr>
        <p:txBody>
          <a:bodyPr/>
          <a:lstStyle/>
          <a:p>
            <a:endParaRPr lang="en-US"/>
          </a:p>
        </p:txBody>
      </p:sp>
      <p:sp>
        <p:nvSpPr>
          <p:cNvPr id="10256" name="Line 16"/>
          <p:cNvSpPr>
            <a:spLocks noChangeShapeType="1"/>
          </p:cNvSpPr>
          <p:nvPr/>
        </p:nvSpPr>
        <p:spPr bwMode="auto">
          <a:xfrm>
            <a:off x="2742651" y="4952205"/>
            <a:ext cx="381000" cy="914400"/>
          </a:xfrm>
          <a:prstGeom prst="line">
            <a:avLst/>
          </a:prstGeom>
          <a:noFill/>
          <a:ln w="38100">
            <a:solidFill>
              <a:srgbClr val="FF0000"/>
            </a:solidFill>
            <a:round/>
            <a:headEnd/>
            <a:tailEnd type="triangle" w="med" len="med"/>
          </a:ln>
          <a:effectLst/>
        </p:spPr>
        <p:txBody>
          <a:bodyPr/>
          <a:lstStyle/>
          <a:p>
            <a:endParaRPr lang="en-US"/>
          </a:p>
        </p:txBody>
      </p:sp>
      <p:sp>
        <p:nvSpPr>
          <p:cNvPr id="10257" name="Line 17"/>
          <p:cNvSpPr>
            <a:spLocks noChangeShapeType="1"/>
          </p:cNvSpPr>
          <p:nvPr/>
        </p:nvSpPr>
        <p:spPr bwMode="auto">
          <a:xfrm flipV="1">
            <a:off x="2438400" y="2438399"/>
            <a:ext cx="25827" cy="722313"/>
          </a:xfrm>
          <a:prstGeom prst="line">
            <a:avLst/>
          </a:prstGeom>
          <a:noFill/>
          <a:ln w="38100">
            <a:solidFill>
              <a:srgbClr val="FF0000"/>
            </a:solidFill>
            <a:round/>
            <a:headEnd/>
            <a:tailEnd type="triangle" w="med" len="med"/>
          </a:ln>
          <a:effectLst/>
        </p:spPr>
        <p:txBody>
          <a:bodyPr/>
          <a:lstStyle/>
          <a:p>
            <a:endParaRPr lang="en-US"/>
          </a:p>
        </p:txBody>
      </p:sp>
      <p:sp>
        <p:nvSpPr>
          <p:cNvPr id="10258" name="Line 18"/>
          <p:cNvSpPr>
            <a:spLocks noChangeShapeType="1"/>
          </p:cNvSpPr>
          <p:nvPr/>
        </p:nvSpPr>
        <p:spPr bwMode="auto">
          <a:xfrm>
            <a:off x="3235569" y="3844192"/>
            <a:ext cx="609600" cy="685800"/>
          </a:xfrm>
          <a:prstGeom prst="line">
            <a:avLst/>
          </a:prstGeom>
          <a:noFill/>
          <a:ln w="38100">
            <a:solidFill>
              <a:srgbClr val="FF0000"/>
            </a:solidFill>
            <a:round/>
            <a:headEnd/>
            <a:tailEnd type="triangle" w="med" len="med"/>
          </a:ln>
          <a:effectLst/>
        </p:spPr>
        <p:txBody>
          <a:bodyPr/>
          <a:lstStyle/>
          <a:p>
            <a:endParaRPr lang="en-US"/>
          </a:p>
        </p:txBody>
      </p:sp>
      <p:pic>
        <p:nvPicPr>
          <p:cNvPr id="99336" name="Picture 8" descr="http://image.spreadshirt.com/image-server/v1/designs/11074667,width=178,height=178/Devil-Heart-%7C-Evil-Hea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7626" y="3093244"/>
            <a:ext cx="587374" cy="5873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p:cNvPicPr>
            <a:picLocks noChangeAspect="1" noChangeArrowheads="1"/>
          </p:cNvPicPr>
          <p:nvPr/>
        </p:nvPicPr>
        <p:blipFill>
          <a:blip r:embed="rId8" cstate="print"/>
          <a:srcRect/>
          <a:stretch>
            <a:fillRect/>
          </a:stretch>
        </p:blipFill>
        <p:spPr bwMode="auto">
          <a:xfrm>
            <a:off x="2088149" y="1835639"/>
            <a:ext cx="805764" cy="573361"/>
          </a:xfrm>
          <a:prstGeom prst="rect">
            <a:avLst/>
          </a:prstGeom>
          <a:noFill/>
          <a:ln w="9525">
            <a:noFill/>
            <a:miter lim="800000"/>
            <a:headEnd/>
            <a:tailEnd/>
          </a:ln>
        </p:spPr>
      </p:pic>
    </p:spTree>
    <p:extLst>
      <p:ext uri="{BB962C8B-B14F-4D97-AF65-F5344CB8AC3E}">
        <p14:creationId xmlns:p14="http://schemas.microsoft.com/office/powerpoint/2010/main" val="1793611133"/>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4800600" cy="1524000"/>
          </a:xfrm>
        </p:spPr>
        <p:txBody>
          <a:bodyPr/>
          <a:lstStyle/>
          <a:p>
            <a:pPr algn="ctr"/>
            <a:r>
              <a:rPr lang="en-US" b="1" dirty="0">
                <a:solidFill>
                  <a:schemeClr val="hlink"/>
                </a:solidFill>
                <a:latin typeface="Vagabond" pitchFamily="2" charset="0"/>
              </a:rPr>
              <a:t>2 Aspects of Sin in the Bible:</a:t>
            </a:r>
          </a:p>
        </p:txBody>
      </p:sp>
      <p:sp>
        <p:nvSpPr>
          <p:cNvPr id="12291" name="Rectangle 3"/>
          <p:cNvSpPr>
            <a:spLocks noGrp="1" noChangeArrowheads="1"/>
          </p:cNvSpPr>
          <p:nvPr>
            <p:ph type="body" idx="1"/>
          </p:nvPr>
        </p:nvSpPr>
        <p:spPr>
          <a:xfrm>
            <a:off x="228600" y="1447801"/>
            <a:ext cx="6400800" cy="1371600"/>
          </a:xfrm>
        </p:spPr>
        <p:txBody>
          <a:bodyPr/>
          <a:lstStyle/>
          <a:p>
            <a:pPr marL="609600" indent="-609600">
              <a:buFontTx/>
              <a:buAutoNum type="arabicPeriod"/>
            </a:pPr>
            <a:r>
              <a:rPr lang="en-US" sz="3600" b="1" dirty="0">
                <a:solidFill>
                  <a:srgbClr val="00FFFF"/>
                </a:solidFill>
              </a:rPr>
              <a:t>Personal transgressions</a:t>
            </a:r>
            <a:r>
              <a:rPr lang="en-US" sz="3600" dirty="0"/>
              <a:t> – we sin against </a:t>
            </a:r>
            <a:r>
              <a:rPr lang="en-US" sz="3600" dirty="0" smtClean="0"/>
              <a:t>God</a:t>
            </a:r>
            <a:endParaRPr lang="en-US" sz="3600" dirty="0"/>
          </a:p>
        </p:txBody>
      </p:sp>
      <p:sp>
        <p:nvSpPr>
          <p:cNvPr id="12292" name="Text Box 4"/>
          <p:cNvSpPr txBox="1">
            <a:spLocks noChangeArrowheads="1"/>
          </p:cNvSpPr>
          <p:nvPr/>
        </p:nvSpPr>
        <p:spPr bwMode="auto">
          <a:xfrm>
            <a:off x="533400" y="5181600"/>
            <a:ext cx="8229600" cy="1066800"/>
          </a:xfrm>
          <a:prstGeom prst="rect">
            <a:avLst/>
          </a:prstGeom>
          <a:noFill/>
          <a:ln w="9525">
            <a:noFill/>
            <a:miter lim="800000"/>
            <a:headEnd/>
            <a:tailEnd/>
          </a:ln>
          <a:effectLst/>
        </p:spPr>
        <p:txBody>
          <a:bodyPr>
            <a:spAutoFit/>
          </a:bodyPr>
          <a:lstStyle/>
          <a:p>
            <a:pPr>
              <a:spcBef>
                <a:spcPct val="50000"/>
              </a:spcBef>
            </a:pPr>
            <a:r>
              <a:rPr lang="en-US" sz="3200" b="1" dirty="0">
                <a:solidFill>
                  <a:srgbClr val="00FF00"/>
                </a:solidFill>
                <a:latin typeface="Comic Sans MS" pitchFamily="66" charset="0"/>
              </a:rPr>
              <a:t>One is the root (nature) and the other is the branches (our transgressions)</a:t>
            </a:r>
          </a:p>
        </p:txBody>
      </p:sp>
      <p:pic>
        <p:nvPicPr>
          <p:cNvPr id="50177" name="Picture 1"/>
          <p:cNvPicPr>
            <a:picLocks noChangeAspect="1" noChangeArrowheads="1"/>
          </p:cNvPicPr>
          <p:nvPr/>
        </p:nvPicPr>
        <p:blipFill>
          <a:blip r:embed="rId3" cstate="print"/>
          <a:srcRect/>
          <a:stretch>
            <a:fillRect/>
          </a:stretch>
        </p:blipFill>
        <p:spPr bwMode="auto">
          <a:xfrm>
            <a:off x="6629400" y="1066800"/>
            <a:ext cx="1505509" cy="2224376"/>
          </a:xfrm>
          <a:prstGeom prst="rect">
            <a:avLst/>
          </a:prstGeom>
          <a:noFill/>
          <a:ln w="9525">
            <a:noFill/>
            <a:miter lim="800000"/>
            <a:headEnd/>
            <a:tailEnd/>
          </a:ln>
        </p:spPr>
      </p:pic>
      <p:sp>
        <p:nvSpPr>
          <p:cNvPr id="6" name="Rectangle 3"/>
          <p:cNvSpPr txBox="1">
            <a:spLocks noChangeArrowheads="1"/>
          </p:cNvSpPr>
          <p:nvPr/>
        </p:nvSpPr>
        <p:spPr bwMode="auto">
          <a:xfrm>
            <a:off x="2362200" y="3200400"/>
            <a:ext cx="6324600" cy="1905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2.</a:t>
            </a:r>
            <a:r>
              <a:rPr kumimoji="0" lang="en-US" sz="3600" b="1" i="0" u="none" strike="noStrike" kern="0" cap="none" spc="0" normalizeH="0" noProof="0" dirty="0" smtClean="0">
                <a:ln>
                  <a:noFill/>
                </a:ln>
                <a:solidFill>
                  <a:srgbClr val="00FFFF"/>
                </a:solidFill>
                <a:effectLst/>
                <a:uLnTx/>
                <a:uFillTx/>
                <a:latin typeface="+mn-lt"/>
                <a:ea typeface="+mn-ea"/>
                <a:cs typeface="+mn-cs"/>
              </a:rPr>
              <a:t> </a:t>
            </a:r>
            <a:r>
              <a:rPr kumimoji="0" lang="en-US" sz="3600" b="1" i="0" u="none" strike="noStrike" kern="0" cap="none" spc="0" normalizeH="0" baseline="0" noProof="0" dirty="0" smtClean="0">
                <a:ln>
                  <a:noFill/>
                </a:ln>
                <a:solidFill>
                  <a:srgbClr val="00FFFF"/>
                </a:solidFill>
                <a:effectLst/>
                <a:uLnTx/>
                <a:uFillTx/>
                <a:latin typeface="+mn-lt"/>
                <a:ea typeface="+mn-ea"/>
                <a:cs typeface="+mn-cs"/>
              </a:rPr>
              <a:t>Human nature</a:t>
            </a:r>
            <a:r>
              <a:rPr kumimoji="0" lang="en-US" sz="3600" b="0" i="0" u="none" strike="noStrike" kern="0" cap="none" spc="0" normalizeH="0" baseline="0" noProof="0" dirty="0" smtClean="0">
                <a:ln>
                  <a:noFill/>
                </a:ln>
                <a:solidFill>
                  <a:schemeClr val="tx1"/>
                </a:solidFill>
                <a:effectLst/>
                <a:uLnTx/>
                <a:uFillTx/>
                <a:latin typeface="+mn-lt"/>
                <a:ea typeface="+mn-ea"/>
                <a:cs typeface="+mn-cs"/>
              </a:rPr>
              <a:t> – the cause of sin today – because of it’s bias to sin – the devil</a:t>
            </a:r>
            <a:endParaRPr kumimoji="0" lang="en-US" sz="36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1"/>
          <p:cNvPicPr>
            <a:picLocks noChangeAspect="1" noChangeArrowheads="1"/>
          </p:cNvPicPr>
          <p:nvPr/>
        </p:nvPicPr>
        <p:blipFill>
          <a:blip r:embed="rId4" cstate="print"/>
          <a:srcRect/>
          <a:stretch>
            <a:fillRect/>
          </a:stretch>
        </p:blipFill>
        <p:spPr bwMode="auto">
          <a:xfrm>
            <a:off x="457200" y="3048000"/>
            <a:ext cx="1847850" cy="1847850"/>
          </a:xfrm>
          <a:prstGeom prst="rect">
            <a:avLst/>
          </a:prstGeom>
          <a:noFill/>
          <a:ln w="9525">
            <a:noFill/>
            <a:miter lim="800000"/>
            <a:headEnd/>
            <a:tailEnd/>
          </a:ln>
        </p:spPr>
      </p:pic>
      <p:pic>
        <p:nvPicPr>
          <p:cNvPr id="50178" name="Picture 2"/>
          <p:cNvPicPr>
            <a:picLocks noChangeAspect="1" noChangeArrowheads="1"/>
          </p:cNvPicPr>
          <p:nvPr/>
        </p:nvPicPr>
        <p:blipFill>
          <a:blip r:embed="rId5" cstate="print"/>
          <a:srcRect/>
          <a:stretch>
            <a:fillRect/>
          </a:stretch>
        </p:blipFill>
        <p:spPr bwMode="auto">
          <a:xfrm>
            <a:off x="4953000" y="152400"/>
            <a:ext cx="3810000" cy="1287162"/>
          </a:xfrm>
          <a:prstGeom prst="rect">
            <a:avLst/>
          </a:prstGeom>
          <a:noFill/>
          <a:ln w="9525">
            <a:noFill/>
            <a:miter lim="800000"/>
            <a:headEnd/>
            <a:tailEnd/>
          </a:ln>
        </p:spPr>
      </p:pic>
    </p:spTree>
    <p:extLst>
      <p:ext uri="{BB962C8B-B14F-4D97-AF65-F5344CB8AC3E}">
        <p14:creationId xmlns:p14="http://schemas.microsoft.com/office/powerpoint/2010/main" val="42221172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wipe(down)">
                                      <p:cBhvr>
                                        <p:cTn id="1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66800" y="228600"/>
            <a:ext cx="6858000" cy="1143000"/>
          </a:xfrm>
        </p:spPr>
        <p:txBody>
          <a:bodyPr/>
          <a:lstStyle/>
          <a:p>
            <a:pPr algn="ctr"/>
            <a:r>
              <a:rPr lang="en-US" sz="4000" b="1">
                <a:solidFill>
                  <a:schemeClr val="hlink"/>
                </a:solidFill>
                <a:latin typeface="Vagabond" pitchFamily="2" charset="0"/>
              </a:rPr>
              <a:t>2 Extreme</a:t>
            </a:r>
            <a:r>
              <a:rPr lang="en-US" sz="4000" b="1">
                <a:solidFill>
                  <a:srgbClr val="FF0000"/>
                </a:solidFill>
                <a:latin typeface="Vagabond" pitchFamily="2" charset="0"/>
              </a:rPr>
              <a:t> errors</a:t>
            </a:r>
            <a:r>
              <a:rPr lang="en-US" sz="4000" b="1">
                <a:solidFill>
                  <a:schemeClr val="hlink"/>
                </a:solidFill>
                <a:latin typeface="Vagabond" pitchFamily="2" charset="0"/>
              </a:rPr>
              <a:t> in dealing with Human Nature:</a:t>
            </a:r>
          </a:p>
        </p:txBody>
      </p:sp>
      <p:sp>
        <p:nvSpPr>
          <p:cNvPr id="84995" name="Rectangle 3"/>
          <p:cNvSpPr>
            <a:spLocks noGrp="1" noChangeArrowheads="1"/>
          </p:cNvSpPr>
          <p:nvPr>
            <p:ph type="body" idx="1"/>
          </p:nvPr>
        </p:nvSpPr>
        <p:spPr>
          <a:xfrm>
            <a:off x="457200" y="1524000"/>
            <a:ext cx="8229600" cy="1143000"/>
          </a:xfrm>
        </p:spPr>
        <p:txBody>
          <a:bodyPr/>
          <a:lstStyle/>
          <a:p>
            <a:r>
              <a:rPr lang="en-US" b="1" dirty="0">
                <a:solidFill>
                  <a:srgbClr val="00FFFF"/>
                </a:solidFill>
              </a:rPr>
              <a:t>Human nature is </a:t>
            </a:r>
            <a:r>
              <a:rPr lang="en-US" b="1" dirty="0">
                <a:solidFill>
                  <a:srgbClr val="FF0000"/>
                </a:solidFill>
              </a:rPr>
              <a:t>good</a:t>
            </a:r>
            <a:r>
              <a:rPr lang="en-US" dirty="0">
                <a:solidFill>
                  <a:srgbClr val="FF0000"/>
                </a:solidFill>
              </a:rPr>
              <a:t> </a:t>
            </a:r>
            <a:r>
              <a:rPr lang="en-US" dirty="0"/>
              <a:t>– God made it. Sin is evil, not human nature</a:t>
            </a:r>
            <a:r>
              <a:rPr lang="en-US" dirty="0" smtClean="0"/>
              <a:t>.</a:t>
            </a:r>
            <a:endParaRPr lang="en-US" dirty="0"/>
          </a:p>
        </p:txBody>
      </p:sp>
      <p:sp>
        <p:nvSpPr>
          <p:cNvPr id="84996" name="Text Box 4"/>
          <p:cNvSpPr txBox="1">
            <a:spLocks noChangeArrowheads="1"/>
          </p:cNvSpPr>
          <p:nvPr/>
        </p:nvSpPr>
        <p:spPr bwMode="auto">
          <a:xfrm>
            <a:off x="762000" y="4419600"/>
            <a:ext cx="7543800" cy="1938992"/>
          </a:xfrm>
          <a:prstGeom prst="rect">
            <a:avLst/>
          </a:prstGeom>
          <a:noFill/>
          <a:ln w="9525">
            <a:noFill/>
            <a:miter lim="800000"/>
            <a:headEnd/>
            <a:tailEnd/>
          </a:ln>
          <a:effectLst/>
        </p:spPr>
        <p:txBody>
          <a:bodyPr>
            <a:spAutoFit/>
          </a:bodyPr>
          <a:lstStyle/>
          <a:p>
            <a:pPr>
              <a:spcBef>
                <a:spcPct val="50000"/>
              </a:spcBef>
            </a:pPr>
            <a:r>
              <a:rPr lang="en-US" sz="2400" b="1" dirty="0">
                <a:solidFill>
                  <a:srgbClr val="00FF00"/>
                </a:solidFill>
                <a:latin typeface="Comic Sans MS" pitchFamily="66" charset="0"/>
              </a:rPr>
              <a:t>The Truth is somewhere in the middle. Human nature is bad – it is prone to sin.  However, God does not hold us guilty for it, and it doesn’t need an offering, because it will not be redeemed.  God won’t redeem the devil in us.</a:t>
            </a:r>
          </a:p>
        </p:txBody>
      </p:sp>
      <p:sp>
        <p:nvSpPr>
          <p:cNvPr id="5" name="Rectangle 3"/>
          <p:cNvSpPr txBox="1">
            <a:spLocks noChangeArrowheads="1"/>
          </p:cNvSpPr>
          <p:nvPr/>
        </p:nvSpPr>
        <p:spPr bwMode="auto">
          <a:xfrm>
            <a:off x="457200" y="2667000"/>
            <a:ext cx="8229600" cy="1600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3200" b="1" i="0" u="none" strike="noStrike" kern="0" cap="none" spc="0" normalizeH="0" baseline="0" noProof="0" dirty="0" smtClean="0">
                <a:ln>
                  <a:noFill/>
                </a:ln>
                <a:solidFill>
                  <a:srgbClr val="00FFFF"/>
                </a:solidFill>
                <a:effectLst/>
                <a:uLnTx/>
                <a:uFillTx/>
                <a:latin typeface="+mn-lt"/>
                <a:ea typeface="+mn-ea"/>
                <a:cs typeface="+mn-cs"/>
              </a:rPr>
              <a:t>Human nature is </a:t>
            </a:r>
            <a:r>
              <a:rPr kumimoji="0" lang="en-US" sz="3200" b="1" i="0" u="none" strike="noStrike" kern="0" cap="none" spc="0" normalizeH="0" baseline="0" noProof="0" dirty="0" smtClean="0">
                <a:ln>
                  <a:noFill/>
                </a:ln>
                <a:solidFill>
                  <a:srgbClr val="FF0000"/>
                </a:solidFill>
                <a:uLnTx/>
                <a:uFillTx/>
                <a:latin typeface="+mn-lt"/>
                <a:ea typeface="+mn-ea"/>
                <a:cs typeface="+mn-cs"/>
              </a:rPr>
              <a:t>very bad</a:t>
            </a:r>
            <a:r>
              <a:rPr kumimoji="0" lang="en-US" sz="3200" b="0" i="0" u="none" strike="noStrike" kern="0" cap="none" spc="0" normalizeH="0" baseline="0" noProof="0" dirty="0" smtClean="0">
                <a:ln>
                  <a:noFill/>
                </a:ln>
                <a:solidFill>
                  <a:srgbClr val="FF0000"/>
                </a:solidFill>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 so bad that man is guilty for it, or God requires an offering for it – to atone for our nature.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7720017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5000"/>
                                  </p:stCondLst>
                                  <p:childTnLst>
                                    <p:set>
                                      <p:cBhvr>
                                        <p:cTn id="10" dur="1" fill="hold">
                                          <p:stCondLst>
                                            <p:cond delay="0"/>
                                          </p:stCondLst>
                                        </p:cTn>
                                        <p:tgtEl>
                                          <p:spTgt spid="84996"/>
                                        </p:tgtEl>
                                        <p:attrNameLst>
                                          <p:attrName>style.visibility</p:attrName>
                                        </p:attrNameLst>
                                      </p:cBhvr>
                                      <p:to>
                                        <p:strVal val="visible"/>
                                      </p:to>
                                    </p:set>
                                    <p:animEffect transition="in" filter="dissolve">
                                      <p:cBhvr>
                                        <p:cTn id="11"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152400"/>
            <a:ext cx="6477000" cy="871537"/>
          </a:xfrm>
        </p:spPr>
        <p:txBody>
          <a:bodyPr/>
          <a:lstStyle/>
          <a:p>
            <a:pPr algn="ctr"/>
            <a:r>
              <a:rPr lang="en-US" sz="4000" b="1" u="sng" dirty="0" err="1">
                <a:solidFill>
                  <a:srgbClr val="00FFFF"/>
                </a:solidFill>
                <a:latin typeface="Vagabond" pitchFamily="2" charset="0"/>
              </a:rPr>
              <a:t>Elpis</a:t>
            </a:r>
            <a:r>
              <a:rPr lang="en-US" sz="4000" b="1" u="sng" dirty="0">
                <a:solidFill>
                  <a:srgbClr val="00FFFF"/>
                </a:solidFill>
                <a:latin typeface="Vagabond" pitchFamily="2" charset="0"/>
              </a:rPr>
              <a:t> Israel</a:t>
            </a:r>
            <a:r>
              <a:rPr lang="en-US" sz="4000" b="1" dirty="0">
                <a:solidFill>
                  <a:srgbClr val="00FFFF"/>
                </a:solidFill>
                <a:latin typeface="Vagabond" pitchFamily="2" charset="0"/>
              </a:rPr>
              <a:t>	</a:t>
            </a:r>
            <a:r>
              <a:rPr lang="en-US" sz="3200" b="1" dirty="0">
                <a:solidFill>
                  <a:srgbClr val="00FFFF"/>
                </a:solidFill>
                <a:latin typeface="Vagabond" pitchFamily="2" charset="0"/>
              </a:rPr>
              <a:t> by John Thomas</a:t>
            </a:r>
          </a:p>
        </p:txBody>
      </p:sp>
      <p:sp>
        <p:nvSpPr>
          <p:cNvPr id="15363" name="Rectangle 3"/>
          <p:cNvSpPr>
            <a:spLocks noGrp="1" noChangeArrowheads="1"/>
          </p:cNvSpPr>
          <p:nvPr>
            <p:ph type="body" idx="1"/>
          </p:nvPr>
        </p:nvSpPr>
        <p:spPr>
          <a:xfrm>
            <a:off x="304800" y="3429000"/>
            <a:ext cx="8686800" cy="2895600"/>
          </a:xfrm>
        </p:spPr>
        <p:txBody>
          <a:bodyPr/>
          <a:lstStyle/>
          <a:p>
            <a:pPr marL="0" indent="0" algn="just">
              <a:lnSpc>
                <a:spcPct val="90000"/>
              </a:lnSpc>
              <a:buFontTx/>
              <a:buNone/>
            </a:pPr>
            <a:r>
              <a:rPr lang="en-US" sz="2400" b="1" dirty="0" smtClean="0">
                <a:solidFill>
                  <a:srgbClr val="FF9F81"/>
                </a:solidFill>
                <a:latin typeface="Bookman Old Style" pitchFamily="18" charset="0"/>
              </a:rPr>
              <a:t>dust</a:t>
            </a:r>
            <a:r>
              <a:rPr lang="en-US" sz="2400" b="1" dirty="0">
                <a:solidFill>
                  <a:srgbClr val="FF9F81"/>
                </a:solidFill>
                <a:latin typeface="Bookman Old Style" pitchFamily="18" charset="0"/>
              </a:rPr>
              <a:t>.</a:t>
            </a:r>
            <a:r>
              <a:rPr lang="en-US" sz="2400" dirty="0">
                <a:latin typeface="Bookman Old Style" pitchFamily="18" charset="0"/>
              </a:rPr>
              <a:t>  It is that in the flesh </a:t>
            </a:r>
            <a:r>
              <a:rPr lang="en-US" sz="2400" i="1" dirty="0">
                <a:latin typeface="Bookman Old Style" pitchFamily="18" charset="0"/>
              </a:rPr>
              <a:t>“which has the power of death”;</a:t>
            </a:r>
            <a:r>
              <a:rPr lang="en-US" sz="2400" dirty="0">
                <a:latin typeface="Bookman Old Style" pitchFamily="18" charset="0"/>
              </a:rPr>
              <a:t> and </a:t>
            </a:r>
            <a:r>
              <a:rPr lang="en-US" sz="2400" dirty="0">
                <a:solidFill>
                  <a:srgbClr val="FFFF00"/>
                </a:solidFill>
                <a:latin typeface="Bookman Old Style" pitchFamily="18" charset="0"/>
              </a:rPr>
              <a:t>it is called </a:t>
            </a:r>
            <a:r>
              <a:rPr lang="en-US" sz="2400" b="1" i="1" dirty="0">
                <a:solidFill>
                  <a:srgbClr val="FFFF00"/>
                </a:solidFill>
                <a:latin typeface="Bookman Old Style" pitchFamily="18" charset="0"/>
              </a:rPr>
              <a:t>sin</a:t>
            </a:r>
            <a:r>
              <a:rPr lang="en-US" sz="2400" dirty="0">
                <a:solidFill>
                  <a:srgbClr val="FFFF00"/>
                </a:solidFill>
                <a:latin typeface="Bookman Old Style" pitchFamily="18" charset="0"/>
              </a:rPr>
              <a:t>, because the development, or fixation, of this </a:t>
            </a:r>
            <a:r>
              <a:rPr lang="en-US" sz="2400" i="1" dirty="0">
                <a:solidFill>
                  <a:srgbClr val="FFFF00"/>
                </a:solidFill>
                <a:latin typeface="Bookman Old Style" pitchFamily="18" charset="0"/>
              </a:rPr>
              <a:t>evil</a:t>
            </a:r>
            <a:r>
              <a:rPr lang="en-US" sz="2400" dirty="0">
                <a:solidFill>
                  <a:srgbClr val="FFFF00"/>
                </a:solidFill>
                <a:latin typeface="Bookman Old Style" pitchFamily="18" charset="0"/>
              </a:rPr>
              <a:t> in the flesh, was the result of transgression.</a:t>
            </a:r>
            <a:r>
              <a:rPr lang="en-US" sz="2400" dirty="0">
                <a:latin typeface="Bookman Old Style" pitchFamily="18" charset="0"/>
              </a:rPr>
              <a:t>  Inasmuch as this evil principle pervades every part of the flesh, the animal nature is styled “sinful flesh,” that is, </a:t>
            </a:r>
            <a:r>
              <a:rPr lang="en-US" sz="2400" i="1" dirty="0">
                <a:latin typeface="Bookman Old Style" pitchFamily="18" charset="0"/>
              </a:rPr>
              <a:t>“flesh full of sin”;</a:t>
            </a:r>
            <a:r>
              <a:rPr lang="en-US" sz="2400" dirty="0">
                <a:latin typeface="Bookman Old Style" pitchFamily="18" charset="0"/>
              </a:rPr>
              <a:t> </a:t>
            </a:r>
            <a:r>
              <a:rPr lang="en-US" sz="2400" b="1" dirty="0">
                <a:solidFill>
                  <a:srgbClr val="FFFF00"/>
                </a:solidFill>
                <a:latin typeface="Bookman Old Style" pitchFamily="18" charset="0"/>
              </a:rPr>
              <a:t>so that </a:t>
            </a:r>
            <a:r>
              <a:rPr lang="en-US" sz="2400" b="1" i="1" dirty="0">
                <a:solidFill>
                  <a:srgbClr val="FFFF00"/>
                </a:solidFill>
                <a:latin typeface="Bookman Old Style" pitchFamily="18" charset="0"/>
              </a:rPr>
              <a:t>sin</a:t>
            </a:r>
            <a:r>
              <a:rPr lang="en-US" sz="2400" b="1" dirty="0">
                <a:solidFill>
                  <a:srgbClr val="FFFF00"/>
                </a:solidFill>
                <a:latin typeface="Bookman Old Style" pitchFamily="18" charset="0"/>
              </a:rPr>
              <a:t>, in the sacred style, came to stand for the substance called </a:t>
            </a:r>
            <a:r>
              <a:rPr lang="en-US" sz="2400" b="1" i="1" dirty="0">
                <a:solidFill>
                  <a:srgbClr val="FFFF00"/>
                </a:solidFill>
                <a:latin typeface="Bookman Old Style" pitchFamily="18" charset="0"/>
              </a:rPr>
              <a:t>man</a:t>
            </a:r>
            <a:r>
              <a:rPr lang="en-US" sz="2400" b="1" dirty="0">
                <a:solidFill>
                  <a:srgbClr val="FFFF00"/>
                </a:solidFill>
                <a:latin typeface="Bookman Old Style" pitchFamily="18" charset="0"/>
              </a:rPr>
              <a:t>.</a:t>
            </a:r>
          </a:p>
        </p:txBody>
      </p:sp>
      <p:pic>
        <p:nvPicPr>
          <p:cNvPr id="5" name="Picture 1"/>
          <p:cNvPicPr>
            <a:picLocks noChangeAspect="1" noChangeArrowheads="1"/>
          </p:cNvPicPr>
          <p:nvPr/>
        </p:nvPicPr>
        <p:blipFill>
          <a:blip r:embed="rId3" cstate="print"/>
          <a:srcRect/>
          <a:stretch>
            <a:fillRect/>
          </a:stretch>
        </p:blipFill>
        <p:spPr bwMode="auto">
          <a:xfrm>
            <a:off x="6934200" y="152400"/>
            <a:ext cx="2019300" cy="3175808"/>
          </a:xfrm>
          <a:prstGeom prst="rect">
            <a:avLst/>
          </a:prstGeom>
          <a:noFill/>
          <a:ln w="9525">
            <a:noFill/>
            <a:miter lim="800000"/>
            <a:headEnd/>
            <a:tailEnd/>
          </a:ln>
        </p:spPr>
      </p:pic>
      <p:sp>
        <p:nvSpPr>
          <p:cNvPr id="6" name="Rectangle 3"/>
          <p:cNvSpPr txBox="1">
            <a:spLocks noChangeArrowheads="1"/>
          </p:cNvSpPr>
          <p:nvPr/>
        </p:nvSpPr>
        <p:spPr bwMode="auto">
          <a:xfrm>
            <a:off x="304800" y="1066800"/>
            <a:ext cx="6477000" cy="23644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Bookman Old Style" pitchFamily="18" charset="0"/>
                <a:ea typeface="+mn-ea"/>
                <a:cs typeface="+mn-cs"/>
              </a:rPr>
              <a:t>The word </a:t>
            </a:r>
            <a:r>
              <a:rPr kumimoji="0" lang="en-US" sz="2400" b="1" i="1" u="none" strike="noStrike" kern="0" cap="none" spc="0" normalizeH="0" baseline="0" noProof="0" dirty="0" smtClean="0">
                <a:ln>
                  <a:noFill/>
                </a:ln>
                <a:solidFill>
                  <a:srgbClr val="FFFF00"/>
                </a:solidFill>
                <a:effectLst/>
                <a:uLnTx/>
                <a:uFillTx/>
                <a:latin typeface="Bookman Old Style" pitchFamily="18" charset="0"/>
                <a:ea typeface="+mn-ea"/>
                <a:cs typeface="+mn-cs"/>
              </a:rPr>
              <a:t>sin</a:t>
            </a:r>
            <a:r>
              <a:rPr kumimoji="0" lang="en-US" sz="2400" b="0" i="0" u="none" strike="noStrike" kern="0" cap="none" spc="0" normalizeH="0" baseline="0" noProof="0" dirty="0" smtClean="0">
                <a:ln>
                  <a:noFill/>
                </a:ln>
                <a:solidFill>
                  <a:srgbClr val="FFFF00"/>
                </a:solidFill>
                <a:effectLst/>
                <a:uLnTx/>
                <a:uFillTx/>
                <a:latin typeface="Bookman Old Style" pitchFamily="18" charset="0"/>
                <a:ea typeface="+mn-ea"/>
                <a:cs typeface="+mn-cs"/>
              </a:rPr>
              <a:t> </a:t>
            </a:r>
            <a:r>
              <a:rPr kumimoji="0" lang="en-US" sz="2400" b="0" i="0" u="none" strike="noStrike" kern="0" cap="none" spc="0" normalizeH="0" baseline="0" noProof="0" dirty="0" smtClean="0">
                <a:ln>
                  <a:noFill/>
                </a:ln>
                <a:solidFill>
                  <a:schemeClr val="tx1"/>
                </a:solidFill>
                <a:effectLst/>
                <a:uLnTx/>
                <a:uFillTx/>
                <a:latin typeface="Bookman Old Style" pitchFamily="18" charset="0"/>
                <a:ea typeface="+mn-ea"/>
                <a:cs typeface="+mn-cs"/>
              </a:rPr>
              <a:t>is used in two principal acceptations in the scripture. It signifies in the first place, </a:t>
            </a:r>
            <a:r>
              <a:rPr kumimoji="0" lang="en-US" sz="2400" b="0" i="1" u="none" strike="noStrike" kern="0" cap="none" spc="0" normalizeH="0" baseline="0" noProof="0" dirty="0" smtClean="0">
                <a:ln>
                  <a:noFill/>
                </a:ln>
                <a:solidFill>
                  <a:srgbClr val="FF9F81"/>
                </a:solidFill>
                <a:effectLst/>
                <a:uLnTx/>
                <a:uFillTx/>
                <a:latin typeface="Bookman Old Style" pitchFamily="18" charset="0"/>
                <a:ea typeface="+mn-ea"/>
                <a:cs typeface="+mn-cs"/>
              </a:rPr>
              <a:t>“the transgression of the law”;</a:t>
            </a:r>
            <a:r>
              <a:rPr kumimoji="0" lang="en-US" sz="2400" b="0" i="0" u="none" strike="noStrike" kern="0" cap="none" spc="0" normalizeH="0" baseline="0" noProof="0" dirty="0" smtClean="0">
                <a:ln>
                  <a:noFill/>
                </a:ln>
                <a:solidFill>
                  <a:schemeClr val="tx1"/>
                </a:solidFill>
                <a:effectLst/>
                <a:uLnTx/>
                <a:uFillTx/>
                <a:latin typeface="Bookman Old Style" pitchFamily="18" charset="0"/>
                <a:ea typeface="+mn-ea"/>
                <a:cs typeface="+mn-cs"/>
              </a:rPr>
              <a:t> and in the next, </a:t>
            </a:r>
            <a:r>
              <a:rPr kumimoji="0" lang="en-US" sz="2400" b="1" i="0" u="none" strike="noStrike" kern="0" cap="none" spc="0" normalizeH="0" baseline="0" noProof="0" dirty="0" smtClean="0">
                <a:ln>
                  <a:noFill/>
                </a:ln>
                <a:solidFill>
                  <a:srgbClr val="FF9F81"/>
                </a:solidFill>
                <a:effectLst/>
                <a:uLnTx/>
                <a:uFillTx/>
                <a:latin typeface="Bookman Old Style" pitchFamily="18" charset="0"/>
                <a:ea typeface="+mn-ea"/>
                <a:cs typeface="+mn-cs"/>
              </a:rPr>
              <a:t>it represents that physical principle of the animal nature, which is the cause of all its diseases, death, and resolution into</a:t>
            </a:r>
            <a:endParaRPr kumimoji="0" lang="en-US" sz="2400" b="1" i="0" u="none" strike="noStrike" kern="0" cap="none" spc="0" normalizeH="0" baseline="0" noProof="0" dirty="0">
              <a:ln>
                <a:noFill/>
              </a:ln>
              <a:solidFill>
                <a:srgbClr val="FFFF00"/>
              </a:solidFill>
              <a:effectLst/>
              <a:uLnTx/>
              <a:uFillTx/>
              <a:latin typeface="Bookman Old Style" pitchFamily="18" charset="0"/>
              <a:ea typeface="+mn-ea"/>
              <a:cs typeface="+mn-cs"/>
            </a:endParaRPr>
          </a:p>
        </p:txBody>
      </p:sp>
    </p:spTree>
    <p:extLst>
      <p:ext uri="{BB962C8B-B14F-4D97-AF65-F5344CB8AC3E}">
        <p14:creationId xmlns:p14="http://schemas.microsoft.com/office/powerpoint/2010/main" val="3293646187"/>
      </p:ext>
    </p:extLst>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0"/>
            <a:ext cx="5943600" cy="1447800"/>
          </a:xfrm>
        </p:spPr>
        <p:txBody>
          <a:bodyPr/>
          <a:lstStyle/>
          <a:p>
            <a:pPr algn="ctr"/>
            <a:r>
              <a:rPr lang="en-US" sz="4000" b="1" dirty="0">
                <a:solidFill>
                  <a:srgbClr val="00FFFF"/>
                </a:solidFill>
                <a:latin typeface="Vagabond" pitchFamily="2" charset="0"/>
              </a:rPr>
              <a:t>Statement of Faith </a:t>
            </a:r>
            <a:r>
              <a:rPr lang="en-US" sz="3600" b="1" dirty="0">
                <a:solidFill>
                  <a:srgbClr val="00FFFF"/>
                </a:solidFill>
                <a:latin typeface="Vagabond" pitchFamily="2" charset="0"/>
              </a:rPr>
              <a:t>(clause 5)</a:t>
            </a:r>
            <a:endParaRPr lang="en-US" b="1" dirty="0">
              <a:solidFill>
                <a:srgbClr val="00FFFF"/>
              </a:solidFill>
              <a:latin typeface="Vagabond" pitchFamily="2" charset="0"/>
            </a:endParaRPr>
          </a:p>
        </p:txBody>
      </p:sp>
      <p:sp>
        <p:nvSpPr>
          <p:cNvPr id="14339" name="Rectangle 3"/>
          <p:cNvSpPr>
            <a:spLocks noGrp="1" noChangeArrowheads="1"/>
          </p:cNvSpPr>
          <p:nvPr>
            <p:ph type="body" idx="1"/>
          </p:nvPr>
        </p:nvSpPr>
        <p:spPr>
          <a:xfrm>
            <a:off x="152400" y="1371600"/>
            <a:ext cx="8382000" cy="4754563"/>
          </a:xfrm>
        </p:spPr>
        <p:txBody>
          <a:bodyPr/>
          <a:lstStyle/>
          <a:p>
            <a:pPr marL="0" indent="0">
              <a:buFontTx/>
              <a:buNone/>
            </a:pPr>
            <a:r>
              <a:rPr lang="en-US" b="1" dirty="0">
                <a:latin typeface="Times New Roman" pitchFamily="18" charset="0"/>
              </a:rPr>
              <a:t>That Adam broke this law, and was </a:t>
            </a:r>
            <a:r>
              <a:rPr lang="en-US" b="1" dirty="0" smtClean="0">
                <a:latin typeface="Times New Roman" pitchFamily="18" charset="0"/>
              </a:rPr>
              <a:t>                          adjudged </a:t>
            </a:r>
            <a:r>
              <a:rPr lang="en-US" b="1" dirty="0">
                <a:latin typeface="Times New Roman" pitchFamily="18" charset="0"/>
              </a:rPr>
              <a:t>unworthy of immortality, </a:t>
            </a:r>
            <a:r>
              <a:rPr lang="en-US" b="1" dirty="0" smtClean="0">
                <a:latin typeface="Times New Roman" pitchFamily="18" charset="0"/>
              </a:rPr>
              <a:t>                          and </a:t>
            </a:r>
            <a:r>
              <a:rPr lang="en-US" b="1" dirty="0">
                <a:latin typeface="Times New Roman" pitchFamily="18" charset="0"/>
              </a:rPr>
              <a:t>sentenced to return to the ground </a:t>
            </a:r>
            <a:r>
              <a:rPr lang="en-US" b="1" dirty="0" smtClean="0">
                <a:latin typeface="Times New Roman" pitchFamily="18" charset="0"/>
              </a:rPr>
              <a:t>                        from </a:t>
            </a:r>
            <a:r>
              <a:rPr lang="en-US" b="1" dirty="0">
                <a:latin typeface="Times New Roman" pitchFamily="18" charset="0"/>
              </a:rPr>
              <a:t>whence he was taken – </a:t>
            </a:r>
            <a:r>
              <a:rPr lang="en-US" b="1" i="1" dirty="0">
                <a:solidFill>
                  <a:srgbClr val="FFFF00"/>
                </a:solidFill>
                <a:latin typeface="Times New Roman" pitchFamily="18" charset="0"/>
              </a:rPr>
              <a:t>a sentence which defiled and became a physical law of his being, and was transmitted to all his posterity</a:t>
            </a:r>
            <a:r>
              <a:rPr lang="en-US" b="1" dirty="0">
                <a:latin typeface="Times New Roman" pitchFamily="18" charset="0"/>
              </a:rPr>
              <a:t> </a:t>
            </a:r>
            <a:r>
              <a:rPr lang="en-US" sz="2800" b="1" dirty="0">
                <a:latin typeface="Times New Roman" pitchFamily="18" charset="0"/>
              </a:rPr>
              <a:t>(Gen. 3:15-19, 22-23; 2 </a:t>
            </a:r>
            <a:r>
              <a:rPr lang="en-US" sz="2800" b="1" dirty="0" err="1">
                <a:latin typeface="Times New Roman" pitchFamily="18" charset="0"/>
              </a:rPr>
              <a:t>Cor</a:t>
            </a:r>
            <a:r>
              <a:rPr lang="en-US" sz="2800" b="1" dirty="0">
                <a:latin typeface="Times New Roman" pitchFamily="18" charset="0"/>
              </a:rPr>
              <a:t> 1:9; Rom 7:24; 2 </a:t>
            </a:r>
            <a:r>
              <a:rPr lang="en-US" sz="2800" b="1" dirty="0" err="1">
                <a:latin typeface="Times New Roman" pitchFamily="18" charset="0"/>
              </a:rPr>
              <a:t>Cor</a:t>
            </a:r>
            <a:r>
              <a:rPr lang="en-US" sz="2800" b="1" dirty="0">
                <a:latin typeface="Times New Roman" pitchFamily="18" charset="0"/>
              </a:rPr>
              <a:t> 5:2-4; Rom 7:18-23; Gal 5:16-17; Rom 6:12; 7:21; John 3:6; Rom. 5:12; 1 </a:t>
            </a:r>
            <a:r>
              <a:rPr lang="en-US" sz="2800" b="1" dirty="0" err="1">
                <a:latin typeface="Times New Roman" pitchFamily="18" charset="0"/>
              </a:rPr>
              <a:t>Cor</a:t>
            </a:r>
            <a:r>
              <a:rPr lang="en-US" sz="2800" b="1" dirty="0">
                <a:latin typeface="Times New Roman" pitchFamily="18" charset="0"/>
              </a:rPr>
              <a:t> 15:22; Psa. 51:5; Job 14:4)</a:t>
            </a:r>
            <a:endParaRPr lang="en-US" b="1" dirty="0">
              <a:latin typeface="Times New Roman" pitchFamily="18" charset="0"/>
            </a:endParaRPr>
          </a:p>
        </p:txBody>
      </p:sp>
      <p:pic>
        <p:nvPicPr>
          <p:cNvPr id="44033" name="Picture 1"/>
          <p:cNvPicPr>
            <a:picLocks noChangeAspect="1" noChangeArrowheads="1"/>
          </p:cNvPicPr>
          <p:nvPr/>
        </p:nvPicPr>
        <p:blipFill>
          <a:blip r:embed="rId3" cstate="print"/>
          <a:srcRect/>
          <a:stretch>
            <a:fillRect/>
          </a:stretch>
        </p:blipFill>
        <p:spPr bwMode="auto">
          <a:xfrm>
            <a:off x="7162800" y="152400"/>
            <a:ext cx="1724025" cy="2605482"/>
          </a:xfrm>
          <a:prstGeom prst="rect">
            <a:avLst/>
          </a:prstGeom>
          <a:noFill/>
          <a:ln w="9525">
            <a:noFill/>
            <a:miter lim="800000"/>
            <a:headEnd/>
            <a:tailEnd/>
          </a:ln>
        </p:spPr>
      </p:pic>
    </p:spTree>
    <p:extLst>
      <p:ext uri="{BB962C8B-B14F-4D97-AF65-F5344CB8AC3E}">
        <p14:creationId xmlns:p14="http://schemas.microsoft.com/office/powerpoint/2010/main" val="289568249"/>
      </p:ext>
    </p:extLst>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0"/>
            <a:ext cx="7315200" cy="1295400"/>
          </a:xfrm>
        </p:spPr>
        <p:txBody>
          <a:bodyPr/>
          <a:lstStyle/>
          <a:p>
            <a:pPr algn="ctr"/>
            <a:r>
              <a:rPr lang="en-US" sz="4000" b="1" dirty="0" smtClean="0">
                <a:solidFill>
                  <a:schemeClr val="hlink"/>
                </a:solidFill>
                <a:latin typeface="Vagabond" pitchFamily="2" charset="0"/>
              </a:rPr>
              <a:t>God condemned Sin ( all of it) in the body of Jesus Christ</a:t>
            </a:r>
            <a:endParaRPr lang="en-US" sz="4000" b="1" dirty="0">
              <a:solidFill>
                <a:schemeClr val="hlink"/>
              </a:solidFill>
              <a:latin typeface="Vagabond" pitchFamily="2" charset="0"/>
            </a:endParaRPr>
          </a:p>
        </p:txBody>
      </p:sp>
      <p:sp>
        <p:nvSpPr>
          <p:cNvPr id="16387" name="Rectangle 3"/>
          <p:cNvSpPr>
            <a:spLocks noGrp="1" noChangeArrowheads="1"/>
          </p:cNvSpPr>
          <p:nvPr>
            <p:ph type="body" idx="1"/>
          </p:nvPr>
        </p:nvSpPr>
        <p:spPr>
          <a:xfrm>
            <a:off x="381000" y="1295400"/>
            <a:ext cx="8229600" cy="5029200"/>
          </a:xfrm>
        </p:spPr>
        <p:txBody>
          <a:bodyPr/>
          <a:lstStyle/>
          <a:p>
            <a:pPr marL="0" indent="350838" algn="ctr">
              <a:lnSpc>
                <a:spcPct val="90000"/>
              </a:lnSpc>
              <a:buFontTx/>
              <a:buNone/>
            </a:pPr>
            <a:r>
              <a:rPr lang="en-US" b="1" dirty="0">
                <a:solidFill>
                  <a:srgbClr val="00FFFF"/>
                </a:solidFill>
                <a:latin typeface="Vagabond" pitchFamily="2" charset="0"/>
              </a:rPr>
              <a:t>Romans 8:3-8</a:t>
            </a:r>
            <a:r>
              <a:rPr lang="en-US" dirty="0"/>
              <a:t> </a:t>
            </a:r>
          </a:p>
          <a:p>
            <a:pPr marL="0" indent="350838">
              <a:lnSpc>
                <a:spcPct val="90000"/>
              </a:lnSpc>
              <a:buFontTx/>
              <a:buNone/>
            </a:pPr>
            <a:r>
              <a:rPr lang="en-US" sz="2400" dirty="0"/>
              <a:t>3  For what the law could not do in that it was weak through the flesh, God did by sending His own Son </a:t>
            </a:r>
            <a:r>
              <a:rPr lang="en-US" sz="2400" b="1" dirty="0">
                <a:solidFill>
                  <a:srgbClr val="FFFF00"/>
                </a:solidFill>
              </a:rPr>
              <a:t>in the likeness of sinful flesh</a:t>
            </a:r>
            <a:r>
              <a:rPr lang="en-US" sz="2400" dirty="0">
                <a:solidFill>
                  <a:srgbClr val="FFFF00"/>
                </a:solidFill>
              </a:rPr>
              <a:t>,</a:t>
            </a:r>
            <a:r>
              <a:rPr lang="en-US" sz="2400" dirty="0"/>
              <a:t> on account of sin: He condemned sin in the flesh,</a:t>
            </a:r>
          </a:p>
          <a:p>
            <a:pPr marL="0" indent="350838">
              <a:lnSpc>
                <a:spcPct val="90000"/>
              </a:lnSpc>
              <a:buFontTx/>
              <a:buNone/>
            </a:pPr>
            <a:r>
              <a:rPr lang="en-US" sz="2400" dirty="0"/>
              <a:t>4  that the righteous requirement of the law might be fulfilled in us </a:t>
            </a:r>
            <a:r>
              <a:rPr lang="en-US" sz="2400" b="1" dirty="0">
                <a:solidFill>
                  <a:srgbClr val="FFFF00"/>
                </a:solidFill>
              </a:rPr>
              <a:t>who do not walk according to the flesh</a:t>
            </a:r>
            <a:r>
              <a:rPr lang="en-US" sz="2400" dirty="0"/>
              <a:t> but according to the Spirit.</a:t>
            </a:r>
          </a:p>
          <a:p>
            <a:pPr marL="0" indent="350838">
              <a:lnSpc>
                <a:spcPct val="90000"/>
              </a:lnSpc>
              <a:buFontTx/>
              <a:buNone/>
            </a:pPr>
            <a:r>
              <a:rPr lang="en-US" sz="2400" dirty="0"/>
              <a:t>5  For </a:t>
            </a:r>
            <a:r>
              <a:rPr lang="en-US" sz="2400" b="1" dirty="0">
                <a:solidFill>
                  <a:srgbClr val="FFFF00"/>
                </a:solidFill>
              </a:rPr>
              <a:t>those who live according to the </a:t>
            </a:r>
            <a:r>
              <a:rPr lang="en-US" sz="2400" b="1" dirty="0" smtClean="0">
                <a:solidFill>
                  <a:srgbClr val="FFFF00"/>
                </a:solidFill>
              </a:rPr>
              <a:t>                          flesh </a:t>
            </a:r>
            <a:r>
              <a:rPr lang="en-US" sz="2400" b="1" dirty="0">
                <a:solidFill>
                  <a:srgbClr val="FFFF00"/>
                </a:solidFill>
              </a:rPr>
              <a:t>set their minds on the things of the </a:t>
            </a:r>
            <a:r>
              <a:rPr lang="en-US" sz="2400" b="1" dirty="0" smtClean="0">
                <a:solidFill>
                  <a:srgbClr val="FFFF00"/>
                </a:solidFill>
              </a:rPr>
              <a:t>                             flesh</a:t>
            </a:r>
            <a:r>
              <a:rPr lang="en-US" sz="2400" b="1" dirty="0">
                <a:solidFill>
                  <a:srgbClr val="FFFF00"/>
                </a:solidFill>
              </a:rPr>
              <a:t>,</a:t>
            </a:r>
            <a:r>
              <a:rPr lang="en-US" sz="2400" dirty="0"/>
              <a:t> but those who live according to the </a:t>
            </a:r>
            <a:r>
              <a:rPr lang="en-US" sz="2400" dirty="0" smtClean="0"/>
              <a:t>                                     Spirit</a:t>
            </a:r>
            <a:r>
              <a:rPr lang="en-US" sz="2400" dirty="0"/>
              <a:t>, the things of the Spirit.</a:t>
            </a:r>
          </a:p>
          <a:p>
            <a:pPr marL="0" indent="350838">
              <a:lnSpc>
                <a:spcPct val="90000"/>
              </a:lnSpc>
              <a:spcBef>
                <a:spcPct val="80000"/>
              </a:spcBef>
              <a:buFontTx/>
              <a:buNone/>
            </a:pPr>
            <a:r>
              <a:rPr lang="en-US" sz="2400" b="1" i="1" dirty="0"/>
              <a:t>                                        </a:t>
            </a:r>
            <a:r>
              <a:rPr lang="en-US" sz="2400" b="1" i="1" dirty="0">
                <a:solidFill>
                  <a:srgbClr val="00FFFF"/>
                </a:solidFill>
                <a:latin typeface="Bradley Hand ITC" pitchFamily="66" charset="0"/>
              </a:rPr>
              <a:t>Continued…..</a:t>
            </a:r>
          </a:p>
        </p:txBody>
      </p:sp>
      <p:pic>
        <p:nvPicPr>
          <p:cNvPr id="41985" name="Picture 1"/>
          <p:cNvPicPr>
            <a:picLocks noChangeAspect="1" noChangeArrowheads="1"/>
          </p:cNvPicPr>
          <p:nvPr/>
        </p:nvPicPr>
        <p:blipFill>
          <a:blip r:embed="rId3" cstate="print"/>
          <a:srcRect/>
          <a:stretch>
            <a:fillRect/>
          </a:stretch>
        </p:blipFill>
        <p:spPr bwMode="auto">
          <a:xfrm>
            <a:off x="6705600" y="4038600"/>
            <a:ext cx="2205038" cy="1569050"/>
          </a:xfrm>
          <a:prstGeom prst="rect">
            <a:avLst/>
          </a:prstGeom>
          <a:noFill/>
          <a:ln w="9525">
            <a:noFill/>
            <a:miter lim="800000"/>
            <a:headEnd/>
            <a:tailEnd/>
          </a:ln>
        </p:spPr>
      </p:pic>
    </p:spTree>
    <p:extLst>
      <p:ext uri="{BB962C8B-B14F-4D97-AF65-F5344CB8AC3E}">
        <p14:creationId xmlns:p14="http://schemas.microsoft.com/office/powerpoint/2010/main" val="621699793"/>
      </p:ext>
    </p:extLst>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5791200" cy="762000"/>
          </a:xfrm>
        </p:spPr>
        <p:txBody>
          <a:bodyPr/>
          <a:lstStyle/>
          <a:p>
            <a:pPr algn="ctr"/>
            <a:r>
              <a:rPr lang="en-US" b="1" dirty="0">
                <a:solidFill>
                  <a:srgbClr val="00FFFF"/>
                </a:solidFill>
                <a:latin typeface="Vagabond" pitchFamily="2" charset="0"/>
              </a:rPr>
              <a:t>Romans 8:6-8</a:t>
            </a:r>
          </a:p>
        </p:txBody>
      </p:sp>
      <p:sp>
        <p:nvSpPr>
          <p:cNvPr id="17411" name="Rectangle 3"/>
          <p:cNvSpPr>
            <a:spLocks noGrp="1" noChangeArrowheads="1"/>
          </p:cNvSpPr>
          <p:nvPr>
            <p:ph type="body" idx="1"/>
          </p:nvPr>
        </p:nvSpPr>
        <p:spPr>
          <a:xfrm>
            <a:off x="228600" y="685800"/>
            <a:ext cx="8229600" cy="3886200"/>
          </a:xfrm>
        </p:spPr>
        <p:txBody>
          <a:bodyPr/>
          <a:lstStyle/>
          <a:p>
            <a:pPr marL="0" indent="288925">
              <a:buFontTx/>
              <a:buNone/>
            </a:pPr>
            <a:r>
              <a:rPr lang="en-US" dirty="0"/>
              <a:t>6  For to be carnally minded is </a:t>
            </a:r>
            <a:r>
              <a:rPr lang="en-US" dirty="0" smtClean="0"/>
              <a:t>                         death</a:t>
            </a:r>
            <a:r>
              <a:rPr lang="en-US" dirty="0"/>
              <a:t>, but to be spiritually </a:t>
            </a:r>
            <a:r>
              <a:rPr lang="en-US" dirty="0" smtClean="0"/>
              <a:t>minded                      </a:t>
            </a:r>
            <a:r>
              <a:rPr lang="en-US" dirty="0"/>
              <a:t>is life and peace.</a:t>
            </a:r>
          </a:p>
          <a:p>
            <a:pPr marL="0" indent="288925">
              <a:buFontTx/>
              <a:buNone/>
            </a:pPr>
            <a:r>
              <a:rPr lang="en-US" dirty="0"/>
              <a:t>7  Because </a:t>
            </a:r>
            <a:r>
              <a:rPr lang="en-US" b="1" dirty="0">
                <a:solidFill>
                  <a:srgbClr val="FFFF00"/>
                </a:solidFill>
              </a:rPr>
              <a:t>the carnal mind is </a:t>
            </a:r>
            <a:r>
              <a:rPr lang="en-US" b="1" dirty="0" smtClean="0">
                <a:solidFill>
                  <a:srgbClr val="FFFF00"/>
                </a:solidFill>
              </a:rPr>
              <a:t>                                 enmity </a:t>
            </a:r>
            <a:r>
              <a:rPr lang="en-US" b="1" dirty="0">
                <a:solidFill>
                  <a:srgbClr val="FFFF00"/>
                </a:solidFill>
              </a:rPr>
              <a:t>against God;</a:t>
            </a:r>
            <a:r>
              <a:rPr lang="en-US" dirty="0"/>
              <a:t> for it is not </a:t>
            </a:r>
            <a:r>
              <a:rPr lang="en-US" dirty="0" smtClean="0"/>
              <a:t>                           subject </a:t>
            </a:r>
            <a:r>
              <a:rPr lang="en-US" dirty="0"/>
              <a:t>to the law of God, nor </a:t>
            </a:r>
            <a:r>
              <a:rPr lang="en-US" dirty="0" smtClean="0"/>
              <a:t>                         indeed </a:t>
            </a:r>
            <a:r>
              <a:rPr lang="en-US" dirty="0"/>
              <a:t>can be.</a:t>
            </a:r>
          </a:p>
          <a:p>
            <a:pPr marL="0" indent="288925">
              <a:buFontTx/>
              <a:buNone/>
            </a:pPr>
            <a:r>
              <a:rPr lang="en-US" dirty="0"/>
              <a:t>8  So then, those who are in the flesh cannot please God.</a:t>
            </a:r>
          </a:p>
        </p:txBody>
      </p:sp>
      <p:pic>
        <p:nvPicPr>
          <p:cNvPr id="39937" name="Picture 1"/>
          <p:cNvPicPr>
            <a:picLocks noChangeAspect="1" noChangeArrowheads="1"/>
          </p:cNvPicPr>
          <p:nvPr/>
        </p:nvPicPr>
        <p:blipFill>
          <a:blip r:embed="rId3" cstate="print"/>
          <a:srcRect/>
          <a:stretch>
            <a:fillRect/>
          </a:stretch>
        </p:blipFill>
        <p:spPr bwMode="auto">
          <a:xfrm>
            <a:off x="6553200" y="533400"/>
            <a:ext cx="2440954" cy="3514381"/>
          </a:xfrm>
          <a:prstGeom prst="rect">
            <a:avLst/>
          </a:prstGeom>
          <a:noFill/>
          <a:ln w="9525">
            <a:noFill/>
            <a:miter lim="800000"/>
            <a:headEnd/>
            <a:tailEnd/>
          </a:ln>
        </p:spPr>
      </p:pic>
      <p:sp>
        <p:nvSpPr>
          <p:cNvPr id="5" name="Text Box 12"/>
          <p:cNvSpPr txBox="1">
            <a:spLocks noChangeArrowheads="1"/>
          </p:cNvSpPr>
          <p:nvPr/>
        </p:nvSpPr>
        <p:spPr bwMode="auto">
          <a:xfrm>
            <a:off x="0" y="5486400"/>
            <a:ext cx="9144000" cy="1200329"/>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rgbClr val="00FF00"/>
                </a:solidFill>
                <a:latin typeface="Comic Sans MS" pitchFamily="66" charset="0"/>
              </a:rPr>
              <a:t>God condemned Sin so we would learn to love God &amp; love our neighbor</a:t>
            </a:r>
            <a:endParaRPr lang="en-US" sz="3600" b="1" dirty="0">
              <a:solidFill>
                <a:srgbClr val="00FF00"/>
              </a:solidFill>
              <a:latin typeface="Comic Sans MS" pitchFamily="66" charset="0"/>
            </a:endParaRPr>
          </a:p>
        </p:txBody>
      </p:sp>
    </p:spTree>
    <p:extLst>
      <p:ext uri="{BB962C8B-B14F-4D97-AF65-F5344CB8AC3E}">
        <p14:creationId xmlns:p14="http://schemas.microsoft.com/office/powerpoint/2010/main" val="701620950"/>
      </p:ext>
    </p:extLst>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2" name="Rectangle 10"/>
          <p:cNvSpPr>
            <a:spLocks noGrp="1" noChangeArrowheads="1"/>
          </p:cNvSpPr>
          <p:nvPr>
            <p:ph type="title"/>
          </p:nvPr>
        </p:nvSpPr>
        <p:spPr/>
        <p:txBody>
          <a:bodyPr/>
          <a:lstStyle/>
          <a:p>
            <a:pPr algn="ctr"/>
            <a:r>
              <a:rPr lang="en-US" b="1" dirty="0">
                <a:solidFill>
                  <a:srgbClr val="00FFFF"/>
                </a:solidFill>
                <a:latin typeface="Vagabond" pitchFamily="2" charset="0"/>
              </a:rPr>
              <a:t>Adam and Eve left the garden with 2 major problems</a:t>
            </a:r>
          </a:p>
        </p:txBody>
      </p:sp>
      <p:sp>
        <p:nvSpPr>
          <p:cNvPr id="18435" name="Rectangle 3"/>
          <p:cNvSpPr>
            <a:spLocks noGrp="1" noChangeArrowheads="1"/>
          </p:cNvSpPr>
          <p:nvPr>
            <p:ph type="body" sz="half" idx="1"/>
          </p:nvPr>
        </p:nvSpPr>
        <p:spPr>
          <a:xfrm>
            <a:off x="762000" y="1981200"/>
            <a:ext cx="4343400" cy="2286000"/>
          </a:xfrm>
        </p:spPr>
        <p:txBody>
          <a:bodyPr/>
          <a:lstStyle/>
          <a:p>
            <a:pPr marL="685800" indent="-685800">
              <a:buFontTx/>
              <a:buNone/>
            </a:pPr>
            <a:r>
              <a:rPr lang="en-US" sz="4400" dirty="0"/>
              <a:t>1) Mortality</a:t>
            </a:r>
          </a:p>
          <a:p>
            <a:pPr marL="685800" indent="-685800">
              <a:buFontTx/>
              <a:buNone/>
            </a:pPr>
            <a:r>
              <a:rPr lang="en-US" sz="4400" dirty="0"/>
              <a:t>2) Nature prone to sin!</a:t>
            </a:r>
          </a:p>
        </p:txBody>
      </p:sp>
      <p:sp>
        <p:nvSpPr>
          <p:cNvPr id="18444" name="Text Box 12"/>
          <p:cNvSpPr txBox="1">
            <a:spLocks noChangeArrowheads="1"/>
          </p:cNvSpPr>
          <p:nvPr/>
        </p:nvSpPr>
        <p:spPr bwMode="auto">
          <a:xfrm>
            <a:off x="723900" y="4572000"/>
            <a:ext cx="4419600" cy="1754326"/>
          </a:xfrm>
          <a:prstGeom prst="rect">
            <a:avLst/>
          </a:prstGeom>
          <a:noFill/>
          <a:ln w="9525">
            <a:noFill/>
            <a:miter lim="800000"/>
            <a:headEnd/>
            <a:tailEnd/>
          </a:ln>
          <a:effectLst/>
        </p:spPr>
        <p:txBody>
          <a:bodyPr wrap="square">
            <a:spAutoFit/>
          </a:bodyPr>
          <a:lstStyle/>
          <a:p>
            <a:pPr>
              <a:spcBef>
                <a:spcPct val="50000"/>
              </a:spcBef>
            </a:pPr>
            <a:r>
              <a:rPr lang="en-US" sz="3600" b="1" dirty="0">
                <a:solidFill>
                  <a:srgbClr val="00FF00"/>
                </a:solidFill>
                <a:latin typeface="Comic Sans MS" pitchFamily="66" charset="0"/>
              </a:rPr>
              <a:t>God’s Plan of Redemption </a:t>
            </a:r>
            <a:r>
              <a:rPr lang="en-US" sz="3600" b="1" dirty="0" smtClean="0">
                <a:solidFill>
                  <a:srgbClr val="00FF00"/>
                </a:solidFill>
                <a:latin typeface="Comic Sans MS" pitchFamily="66" charset="0"/>
              </a:rPr>
              <a:t>will deal  </a:t>
            </a:r>
            <a:r>
              <a:rPr lang="en-US" sz="3600" b="1" dirty="0">
                <a:solidFill>
                  <a:srgbClr val="00FF00"/>
                </a:solidFill>
                <a:latin typeface="Comic Sans MS" pitchFamily="66" charset="0"/>
              </a:rPr>
              <a:t>with both!</a:t>
            </a:r>
          </a:p>
        </p:txBody>
      </p:sp>
      <p:pic>
        <p:nvPicPr>
          <p:cNvPr id="2" name="Picture 10"/>
          <p:cNvPicPr>
            <a:picLocks noChangeAspect="1" noChangeArrowheads="1"/>
          </p:cNvPicPr>
          <p:nvPr/>
        </p:nvPicPr>
        <p:blipFill>
          <a:blip r:embed="rId3" cstate="print"/>
          <a:srcRect/>
          <a:stretch>
            <a:fillRect/>
          </a:stretch>
        </p:blipFill>
        <p:spPr bwMode="auto">
          <a:xfrm>
            <a:off x="5486400" y="1600200"/>
            <a:ext cx="3300714" cy="4419600"/>
          </a:xfrm>
          <a:prstGeom prst="rect">
            <a:avLst/>
          </a:prstGeom>
          <a:noFill/>
          <a:ln w="9525">
            <a:noFill/>
            <a:miter lim="800000"/>
            <a:headEnd/>
            <a:tailEnd/>
          </a:ln>
        </p:spPr>
      </p:pic>
    </p:spTree>
    <p:extLst>
      <p:ext uri="{BB962C8B-B14F-4D97-AF65-F5344CB8AC3E}">
        <p14:creationId xmlns:p14="http://schemas.microsoft.com/office/powerpoint/2010/main" val="1090943037"/>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pPr algn="ctr"/>
            <a:r>
              <a:rPr lang="en-US" sz="4800" b="1" dirty="0" smtClean="0">
                <a:solidFill>
                  <a:schemeClr val="accent6">
                    <a:lumMod val="50000"/>
                  </a:schemeClr>
                </a:solidFill>
                <a:latin typeface="+mn-lt"/>
              </a:rPr>
              <a:t>1 John 4:7-11</a:t>
            </a:r>
            <a:endParaRPr lang="en-US" sz="4800" b="1" dirty="0" smtClean="0">
              <a:solidFill>
                <a:schemeClr val="accent6">
                  <a:lumMod val="50000"/>
                </a:schemeClr>
              </a:solidFill>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loved us so much…..</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God’s love should change how we live!</a:t>
            </a:r>
          </a:p>
        </p:txBody>
      </p:sp>
      <p:sp>
        <p:nvSpPr>
          <p:cNvPr id="2" name="TextBox 1"/>
          <p:cNvSpPr txBox="1"/>
          <p:nvPr/>
        </p:nvSpPr>
        <p:spPr>
          <a:xfrm>
            <a:off x="1112059" y="1690875"/>
            <a:ext cx="6750957" cy="4154984"/>
          </a:xfrm>
          <a:prstGeom prst="rect">
            <a:avLst/>
          </a:prstGeom>
          <a:noFill/>
        </p:spPr>
        <p:txBody>
          <a:bodyPr wrap="square" rtlCol="0">
            <a:spAutoFit/>
          </a:bodyPr>
          <a:lstStyle/>
          <a:p>
            <a:pPr indent="230188" algn="l"/>
            <a:r>
              <a:rPr lang="en-US" sz="2400" dirty="0" smtClean="0">
                <a:solidFill>
                  <a:schemeClr val="bg2"/>
                </a:solidFill>
              </a:rPr>
              <a:t>7 </a:t>
            </a:r>
            <a:r>
              <a:rPr lang="en-US" sz="2400" dirty="0">
                <a:solidFill>
                  <a:schemeClr val="bg2"/>
                </a:solidFill>
              </a:rPr>
              <a:t>Beloved, </a:t>
            </a:r>
            <a:r>
              <a:rPr lang="en-US" sz="2400" b="1" dirty="0">
                <a:solidFill>
                  <a:srgbClr val="7030A0"/>
                </a:solidFill>
              </a:rPr>
              <a:t>let us love one another,</a:t>
            </a:r>
            <a:r>
              <a:rPr lang="en-US" sz="2400" b="1" dirty="0">
                <a:solidFill>
                  <a:srgbClr val="00B050"/>
                </a:solidFill>
              </a:rPr>
              <a:t> </a:t>
            </a:r>
            <a:r>
              <a:rPr lang="en-US" sz="2400" b="1" dirty="0">
                <a:solidFill>
                  <a:srgbClr val="0000CC"/>
                </a:solidFill>
              </a:rPr>
              <a:t>for love is of God; </a:t>
            </a:r>
            <a:r>
              <a:rPr lang="en-US" sz="2400" dirty="0">
                <a:solidFill>
                  <a:schemeClr val="bg2"/>
                </a:solidFill>
              </a:rPr>
              <a:t>and everyone who loves is born of God and knows God. 8 He who does not love does not know God, for God is love. 9 In this the love of God was manifested toward us, that God has sent His only begotten Son into the world, that we might live through Him. 10 In this is love, not that we loved God, but that </a:t>
            </a:r>
            <a:r>
              <a:rPr lang="en-US" sz="2400" b="1" dirty="0">
                <a:solidFill>
                  <a:srgbClr val="0000CC"/>
                </a:solidFill>
              </a:rPr>
              <a:t>He loved us and sent His Son to be the propitiation for our sins. </a:t>
            </a:r>
            <a:r>
              <a:rPr lang="en-US" sz="2400" dirty="0">
                <a:solidFill>
                  <a:schemeClr val="bg2"/>
                </a:solidFill>
              </a:rPr>
              <a:t>11 Beloved, </a:t>
            </a:r>
            <a:r>
              <a:rPr lang="en-US" sz="2400" b="1" dirty="0">
                <a:solidFill>
                  <a:srgbClr val="7030A0"/>
                </a:solidFill>
              </a:rPr>
              <a:t>if God so loved us, we also ought to love one another. </a:t>
            </a:r>
          </a:p>
        </p:txBody>
      </p:sp>
    </p:spTree>
    <p:extLst>
      <p:ext uri="{BB962C8B-B14F-4D97-AF65-F5344CB8AC3E}">
        <p14:creationId xmlns:p14="http://schemas.microsoft.com/office/powerpoint/2010/main" val="3159727946"/>
      </p:ext>
    </p:extLst>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2400"/>
            <a:ext cx="5410200" cy="792163"/>
          </a:xfrm>
        </p:spPr>
        <p:txBody>
          <a:bodyPr/>
          <a:lstStyle/>
          <a:p>
            <a:pPr algn="ctr"/>
            <a:r>
              <a:rPr lang="en-US" dirty="0">
                <a:solidFill>
                  <a:srgbClr val="00FF00"/>
                </a:solidFill>
                <a:latin typeface="Comic Sans MS" pitchFamily="66" charset="0"/>
              </a:rPr>
              <a:t>No man could save…</a:t>
            </a:r>
          </a:p>
        </p:txBody>
      </p:sp>
      <p:sp>
        <p:nvSpPr>
          <p:cNvPr id="19459" name="Rectangle 3"/>
          <p:cNvSpPr>
            <a:spLocks noGrp="1" noChangeArrowheads="1"/>
          </p:cNvSpPr>
          <p:nvPr>
            <p:ph type="body" idx="1"/>
          </p:nvPr>
        </p:nvSpPr>
        <p:spPr>
          <a:xfrm>
            <a:off x="152400" y="914400"/>
            <a:ext cx="8763000" cy="4953000"/>
          </a:xfrm>
        </p:spPr>
        <p:txBody>
          <a:bodyPr/>
          <a:lstStyle/>
          <a:p>
            <a:pPr marL="0" indent="288925">
              <a:lnSpc>
                <a:spcPct val="90000"/>
              </a:lnSpc>
              <a:buFontTx/>
              <a:buNone/>
            </a:pPr>
            <a:r>
              <a:rPr lang="en-US" sz="4000" b="1" dirty="0" smtClean="0">
                <a:solidFill>
                  <a:srgbClr val="00FFFF"/>
                </a:solidFill>
                <a:latin typeface="Vagabond" pitchFamily="2" charset="0"/>
              </a:rPr>
              <a:t>    Romans </a:t>
            </a:r>
            <a:r>
              <a:rPr lang="en-US" sz="4000" b="1" dirty="0">
                <a:solidFill>
                  <a:srgbClr val="00FFFF"/>
                </a:solidFill>
                <a:latin typeface="Vagabond" pitchFamily="2" charset="0"/>
              </a:rPr>
              <a:t>3:9-12</a:t>
            </a:r>
            <a:endParaRPr lang="en-US" sz="4000" b="1" dirty="0">
              <a:solidFill>
                <a:srgbClr val="00FFFF"/>
              </a:solidFill>
            </a:endParaRPr>
          </a:p>
          <a:p>
            <a:pPr marL="0" indent="288925">
              <a:lnSpc>
                <a:spcPct val="90000"/>
              </a:lnSpc>
              <a:buFontTx/>
              <a:buNone/>
            </a:pPr>
            <a:r>
              <a:rPr lang="en-US" sz="2600" dirty="0"/>
              <a:t>9	What then? Are we better </a:t>
            </a:r>
            <a:r>
              <a:rPr lang="en-US" sz="2600" dirty="0" smtClean="0"/>
              <a:t>than                                      </a:t>
            </a:r>
            <a:r>
              <a:rPr lang="en-US" sz="2600" dirty="0"/>
              <a:t>they? Not at all. For we have </a:t>
            </a:r>
            <a:r>
              <a:rPr lang="en-US" sz="2600" dirty="0" smtClean="0"/>
              <a:t>                                                      previously </a:t>
            </a:r>
            <a:r>
              <a:rPr lang="en-US" sz="2600" b="1" dirty="0">
                <a:solidFill>
                  <a:srgbClr val="FFFF00"/>
                </a:solidFill>
              </a:rPr>
              <a:t>charged both Jews </a:t>
            </a:r>
            <a:r>
              <a:rPr lang="en-US" sz="2600" b="1" dirty="0" smtClean="0">
                <a:solidFill>
                  <a:srgbClr val="FFFF00"/>
                </a:solidFill>
              </a:rPr>
              <a:t>and                                           </a:t>
            </a:r>
            <a:r>
              <a:rPr lang="en-US" sz="2600" b="1" dirty="0">
                <a:solidFill>
                  <a:srgbClr val="FFFF00"/>
                </a:solidFill>
              </a:rPr>
              <a:t>Greeks that they are all under sin.</a:t>
            </a:r>
          </a:p>
          <a:p>
            <a:pPr marL="0" indent="288925">
              <a:lnSpc>
                <a:spcPct val="90000"/>
              </a:lnSpc>
              <a:buFontTx/>
              <a:buNone/>
            </a:pPr>
            <a:r>
              <a:rPr lang="en-US" sz="2600" dirty="0"/>
              <a:t>10	As it is written: </a:t>
            </a:r>
            <a:r>
              <a:rPr lang="en-US" sz="2600" b="1" dirty="0">
                <a:solidFill>
                  <a:srgbClr val="FFFF00"/>
                </a:solidFill>
              </a:rPr>
              <a:t>"There is none righteous, no, not one;</a:t>
            </a:r>
          </a:p>
          <a:p>
            <a:pPr marL="0" indent="288925">
              <a:lnSpc>
                <a:spcPct val="90000"/>
              </a:lnSpc>
              <a:buFontTx/>
              <a:buNone/>
            </a:pPr>
            <a:r>
              <a:rPr lang="en-US" sz="2600" dirty="0"/>
              <a:t>11	</a:t>
            </a:r>
            <a:r>
              <a:rPr lang="en-US" sz="2600" b="1" dirty="0">
                <a:solidFill>
                  <a:srgbClr val="FFFF00"/>
                </a:solidFill>
              </a:rPr>
              <a:t>There is none</a:t>
            </a:r>
            <a:r>
              <a:rPr lang="en-US" sz="2600" dirty="0"/>
              <a:t> who understands; </a:t>
            </a:r>
            <a:r>
              <a:rPr lang="en-US" sz="2600" b="1" dirty="0">
                <a:solidFill>
                  <a:srgbClr val="FFFF00"/>
                </a:solidFill>
              </a:rPr>
              <a:t>there is none</a:t>
            </a:r>
            <a:r>
              <a:rPr lang="en-US" sz="2600" dirty="0"/>
              <a:t> who seeks after God.</a:t>
            </a:r>
          </a:p>
          <a:p>
            <a:pPr marL="0" indent="288925">
              <a:lnSpc>
                <a:spcPct val="90000"/>
              </a:lnSpc>
              <a:buFontTx/>
              <a:buNone/>
            </a:pPr>
            <a:r>
              <a:rPr lang="en-US" sz="2600" dirty="0"/>
              <a:t>12	</a:t>
            </a:r>
            <a:r>
              <a:rPr lang="en-US" sz="2600" b="1" dirty="0">
                <a:solidFill>
                  <a:srgbClr val="FFFF00"/>
                </a:solidFill>
              </a:rPr>
              <a:t>They have all</a:t>
            </a:r>
            <a:r>
              <a:rPr lang="en-US" sz="2600" b="1" dirty="0">
                <a:solidFill>
                  <a:schemeClr val="hlink"/>
                </a:solidFill>
              </a:rPr>
              <a:t> </a:t>
            </a:r>
            <a:r>
              <a:rPr lang="en-US" sz="2600" dirty="0"/>
              <a:t>turned aside; </a:t>
            </a:r>
            <a:r>
              <a:rPr lang="en-US" sz="2600" b="1" dirty="0">
                <a:solidFill>
                  <a:srgbClr val="FFFF00"/>
                </a:solidFill>
              </a:rPr>
              <a:t>they have together</a:t>
            </a:r>
            <a:r>
              <a:rPr lang="en-US" sz="2600" dirty="0"/>
              <a:t> become unprofitable; </a:t>
            </a:r>
            <a:r>
              <a:rPr lang="en-US" sz="2600" b="1" dirty="0">
                <a:solidFill>
                  <a:srgbClr val="FFFF00"/>
                </a:solidFill>
              </a:rPr>
              <a:t>there is none</a:t>
            </a:r>
            <a:r>
              <a:rPr lang="en-US" sz="2600" dirty="0"/>
              <a:t> who does good, no, not one."</a:t>
            </a:r>
          </a:p>
        </p:txBody>
      </p:sp>
      <p:sp>
        <p:nvSpPr>
          <p:cNvPr id="19460" name="Text Box 4"/>
          <p:cNvSpPr txBox="1">
            <a:spLocks noChangeArrowheads="1"/>
          </p:cNvSpPr>
          <p:nvPr/>
        </p:nvSpPr>
        <p:spPr bwMode="auto">
          <a:xfrm>
            <a:off x="990600" y="5562600"/>
            <a:ext cx="7620000" cy="762000"/>
          </a:xfrm>
          <a:prstGeom prst="rect">
            <a:avLst/>
          </a:prstGeom>
          <a:noFill/>
          <a:ln w="9525">
            <a:noFill/>
            <a:miter lim="800000"/>
            <a:headEnd/>
            <a:tailEnd/>
          </a:ln>
          <a:effectLst/>
        </p:spPr>
        <p:txBody>
          <a:bodyPr>
            <a:spAutoFit/>
          </a:bodyPr>
          <a:lstStyle/>
          <a:p>
            <a:pPr>
              <a:spcBef>
                <a:spcPct val="50000"/>
              </a:spcBef>
            </a:pPr>
            <a:r>
              <a:rPr lang="en-US" sz="4400" b="1" dirty="0">
                <a:solidFill>
                  <a:srgbClr val="00FF00"/>
                </a:solidFill>
                <a:latin typeface="Comic Sans MS" pitchFamily="66" charset="0"/>
              </a:rPr>
              <a:t>so God intervened</a:t>
            </a:r>
          </a:p>
        </p:txBody>
      </p:sp>
      <p:pic>
        <p:nvPicPr>
          <p:cNvPr id="53250" name="Picture 2"/>
          <p:cNvPicPr>
            <a:picLocks noChangeAspect="1" noChangeArrowheads="1"/>
          </p:cNvPicPr>
          <p:nvPr/>
        </p:nvPicPr>
        <p:blipFill>
          <a:blip r:embed="rId3" cstate="print"/>
          <a:srcRect/>
          <a:stretch>
            <a:fillRect/>
          </a:stretch>
        </p:blipFill>
        <p:spPr bwMode="auto">
          <a:xfrm>
            <a:off x="5715000" y="152400"/>
            <a:ext cx="3314031" cy="2413000"/>
          </a:xfrm>
          <a:prstGeom prst="rect">
            <a:avLst/>
          </a:prstGeom>
          <a:noFill/>
          <a:ln w="9525">
            <a:noFill/>
            <a:miter lim="800000"/>
            <a:headEnd/>
            <a:tailEnd/>
          </a:ln>
        </p:spPr>
      </p:pic>
    </p:spTree>
    <p:extLst>
      <p:ext uri="{BB962C8B-B14F-4D97-AF65-F5344CB8AC3E}">
        <p14:creationId xmlns:p14="http://schemas.microsoft.com/office/powerpoint/2010/main" val="2941547860"/>
      </p:ext>
    </p:extLst>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6172200" cy="838200"/>
          </a:xfrm>
        </p:spPr>
        <p:txBody>
          <a:bodyPr/>
          <a:lstStyle/>
          <a:p>
            <a:pPr algn="ctr"/>
            <a:r>
              <a:rPr lang="en-US" b="1" dirty="0">
                <a:solidFill>
                  <a:srgbClr val="00FFFF"/>
                </a:solidFill>
                <a:latin typeface="Vagabond" pitchFamily="2" charset="0"/>
              </a:rPr>
              <a:t>Isaiah 59:12-16</a:t>
            </a:r>
          </a:p>
        </p:txBody>
      </p:sp>
      <p:sp>
        <p:nvSpPr>
          <p:cNvPr id="20483" name="Rectangle 3"/>
          <p:cNvSpPr>
            <a:spLocks noGrp="1" noChangeArrowheads="1"/>
          </p:cNvSpPr>
          <p:nvPr>
            <p:ph type="body" idx="1"/>
          </p:nvPr>
        </p:nvSpPr>
        <p:spPr>
          <a:xfrm>
            <a:off x="228600" y="914400"/>
            <a:ext cx="8686800" cy="5410200"/>
          </a:xfrm>
        </p:spPr>
        <p:txBody>
          <a:bodyPr/>
          <a:lstStyle/>
          <a:p>
            <a:pPr marL="0" indent="288925">
              <a:lnSpc>
                <a:spcPct val="80000"/>
              </a:lnSpc>
              <a:buFontTx/>
              <a:buNone/>
            </a:pPr>
            <a:r>
              <a:rPr lang="en-US" sz="2400" dirty="0"/>
              <a:t>12	For our transgressions are </a:t>
            </a:r>
            <a:r>
              <a:rPr lang="en-US" sz="2400" dirty="0" smtClean="0"/>
              <a:t>multiplied                                      </a:t>
            </a:r>
            <a:r>
              <a:rPr lang="en-US" sz="2400" dirty="0"/>
              <a:t>before You, and our sins testify against us; </a:t>
            </a:r>
            <a:r>
              <a:rPr lang="en-US" sz="2400" dirty="0" smtClean="0"/>
              <a:t>                                       for </a:t>
            </a:r>
            <a:r>
              <a:rPr lang="en-US" sz="2400" dirty="0"/>
              <a:t>our transgressions are with us, and as </a:t>
            </a:r>
            <a:r>
              <a:rPr lang="en-US" sz="2400" dirty="0" smtClean="0"/>
              <a:t>for                                  </a:t>
            </a:r>
            <a:r>
              <a:rPr lang="en-US" sz="2400" dirty="0"/>
              <a:t>our iniquities, we know them:</a:t>
            </a:r>
          </a:p>
          <a:p>
            <a:pPr marL="0" indent="288925">
              <a:lnSpc>
                <a:spcPct val="80000"/>
              </a:lnSpc>
              <a:buFontTx/>
              <a:buNone/>
            </a:pPr>
            <a:r>
              <a:rPr lang="en-US" sz="2400" dirty="0"/>
              <a:t>13	In transgressing and lying against the LORD, and departing from our God, speaking oppression and revolt, conceiving and uttering from the heart words of falsehood.</a:t>
            </a:r>
          </a:p>
          <a:p>
            <a:pPr marL="0" indent="288925">
              <a:lnSpc>
                <a:spcPct val="80000"/>
              </a:lnSpc>
              <a:buFontTx/>
              <a:buNone/>
            </a:pPr>
            <a:r>
              <a:rPr lang="en-US" sz="2400" dirty="0"/>
              <a:t>14	Justice is turned back, and righteousness stands afar off; for truth is fallen in the street, and equity cannot enter.</a:t>
            </a:r>
          </a:p>
          <a:p>
            <a:pPr marL="0" indent="288925">
              <a:lnSpc>
                <a:spcPct val="80000"/>
              </a:lnSpc>
              <a:buFontTx/>
              <a:buNone/>
            </a:pPr>
            <a:r>
              <a:rPr lang="en-US" sz="2400" dirty="0"/>
              <a:t>15	So truth fails, and he who departs from evil makes himself a prey. Then the LORD saw it, and it displeased Him that there was no justice.</a:t>
            </a:r>
          </a:p>
          <a:p>
            <a:pPr marL="0" indent="288925">
              <a:lnSpc>
                <a:spcPct val="80000"/>
              </a:lnSpc>
              <a:buFontTx/>
              <a:buNone/>
            </a:pPr>
            <a:r>
              <a:rPr lang="en-US" sz="2400" dirty="0"/>
              <a:t>16	He saw that there was no man, and wondered that there was no intercessor; therefore </a:t>
            </a:r>
            <a:r>
              <a:rPr lang="en-US" sz="2400" dirty="0">
                <a:solidFill>
                  <a:srgbClr val="FFFF00"/>
                </a:solidFill>
              </a:rPr>
              <a:t>His own arm brought salvation for Him; and His own righteousness, it sustained Him.</a:t>
            </a:r>
          </a:p>
        </p:txBody>
      </p:sp>
      <p:pic>
        <p:nvPicPr>
          <p:cNvPr id="54275" name="Picture 3"/>
          <p:cNvPicPr>
            <a:picLocks noChangeAspect="1" noChangeArrowheads="1"/>
          </p:cNvPicPr>
          <p:nvPr/>
        </p:nvPicPr>
        <p:blipFill>
          <a:blip r:embed="rId3" cstate="print"/>
          <a:srcRect/>
          <a:stretch>
            <a:fillRect/>
          </a:stretch>
        </p:blipFill>
        <p:spPr bwMode="auto">
          <a:xfrm>
            <a:off x="6553200" y="152400"/>
            <a:ext cx="2438400" cy="1828800"/>
          </a:xfrm>
          <a:prstGeom prst="rect">
            <a:avLst/>
          </a:prstGeom>
          <a:noFill/>
          <a:ln w="9525">
            <a:noFill/>
            <a:miter lim="800000"/>
            <a:headEnd/>
            <a:tailEnd/>
          </a:ln>
        </p:spPr>
      </p:pic>
    </p:spTree>
    <p:extLst>
      <p:ext uri="{BB962C8B-B14F-4D97-AF65-F5344CB8AC3E}">
        <p14:creationId xmlns:p14="http://schemas.microsoft.com/office/powerpoint/2010/main" val="2909092750"/>
      </p:ext>
    </p:extLst>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83750"/>
            <a:ext cx="4572000" cy="2773362"/>
          </a:xfrm>
        </p:spPr>
        <p:txBody>
          <a:bodyPr/>
          <a:lstStyle/>
          <a:p>
            <a:pPr algn="ctr"/>
            <a:r>
              <a:rPr lang="en-US" sz="3600" b="1" dirty="0">
                <a:solidFill>
                  <a:schemeClr val="hlink"/>
                </a:solidFill>
                <a:latin typeface="Vagabond" pitchFamily="2" charset="0"/>
              </a:rPr>
              <a:t>God’s plan to redeem </a:t>
            </a:r>
            <a:r>
              <a:rPr lang="en-US" sz="3600" b="1" dirty="0" smtClean="0">
                <a:solidFill>
                  <a:schemeClr val="hlink"/>
                </a:solidFill>
                <a:latin typeface="Vagabond" pitchFamily="2" charset="0"/>
              </a:rPr>
              <a:t>us deals with both our personal sins and our nature that tempts us to sin</a:t>
            </a:r>
            <a:endParaRPr lang="en-US" sz="3600" b="1" dirty="0">
              <a:solidFill>
                <a:schemeClr val="hlink"/>
              </a:solidFill>
              <a:latin typeface="Vagabond" pitchFamily="2" charset="0"/>
            </a:endParaRPr>
          </a:p>
        </p:txBody>
      </p:sp>
      <p:sp>
        <p:nvSpPr>
          <p:cNvPr id="74755" name="Rectangle 3"/>
          <p:cNvSpPr>
            <a:spLocks noGrp="1" noChangeArrowheads="1"/>
          </p:cNvSpPr>
          <p:nvPr>
            <p:ph type="body" idx="1"/>
          </p:nvPr>
        </p:nvSpPr>
        <p:spPr>
          <a:xfrm>
            <a:off x="762000" y="4038600"/>
            <a:ext cx="7772400" cy="3001963"/>
          </a:xfrm>
        </p:spPr>
        <p:txBody>
          <a:bodyPr/>
          <a:lstStyle/>
          <a:p>
            <a:pPr marL="0" indent="0" algn="ctr">
              <a:buFontTx/>
              <a:buNone/>
            </a:pPr>
            <a:r>
              <a:rPr lang="en-US" sz="3600" b="1" dirty="0">
                <a:solidFill>
                  <a:srgbClr val="00FFFF"/>
                </a:solidFill>
                <a:latin typeface="Comic Sans MS" pitchFamily="66" charset="0"/>
              </a:rPr>
              <a:t>In our next class we will look at how God intervened, by providing His only begotten Son – and finally saved one of our race!</a:t>
            </a:r>
          </a:p>
        </p:txBody>
      </p:sp>
      <p:pic>
        <p:nvPicPr>
          <p:cNvPr id="55298" name="Picture 2"/>
          <p:cNvPicPr>
            <a:picLocks noChangeAspect="1" noChangeArrowheads="1"/>
          </p:cNvPicPr>
          <p:nvPr/>
        </p:nvPicPr>
        <p:blipFill>
          <a:blip r:embed="rId3" cstate="print"/>
          <a:srcRect/>
          <a:stretch>
            <a:fillRect/>
          </a:stretch>
        </p:blipFill>
        <p:spPr bwMode="auto">
          <a:xfrm>
            <a:off x="5410200" y="249924"/>
            <a:ext cx="3433763" cy="3241014"/>
          </a:xfrm>
          <a:prstGeom prst="rect">
            <a:avLst/>
          </a:prstGeom>
          <a:noFill/>
          <a:ln w="9525">
            <a:noFill/>
            <a:miter lim="800000"/>
            <a:headEnd/>
            <a:tailEnd/>
          </a:ln>
        </p:spPr>
      </p:pic>
    </p:spTree>
    <p:extLst>
      <p:ext uri="{BB962C8B-B14F-4D97-AF65-F5344CB8AC3E}">
        <p14:creationId xmlns:p14="http://schemas.microsoft.com/office/powerpoint/2010/main" val="1756385451"/>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74989" y="919350"/>
            <a:ext cx="7010400" cy="914400"/>
          </a:xfrm>
        </p:spPr>
        <p:txBody>
          <a:bodyPr>
            <a:noAutofit/>
          </a:bodyPr>
          <a:lstStyle/>
          <a:p>
            <a:pPr algn="ctr"/>
            <a:r>
              <a:rPr lang="en-US" sz="4800" b="1" dirty="0" smtClean="0">
                <a:solidFill>
                  <a:schemeClr val="accent6">
                    <a:lumMod val="50000"/>
                  </a:schemeClr>
                </a:solidFill>
                <a:latin typeface="+mn-lt"/>
              </a:rPr>
              <a:t>Romans 5:6-8</a:t>
            </a:r>
            <a:endParaRPr lang="en-US" sz="4800" b="1" dirty="0" smtClean="0">
              <a:solidFill>
                <a:schemeClr val="accent6">
                  <a:lumMod val="50000"/>
                </a:schemeClr>
              </a:solidFill>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701221" y="43190"/>
            <a:ext cx="77415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loved us when we weren’t worth loving</a:t>
            </a:r>
          </a:p>
        </p:txBody>
      </p:sp>
      <p:sp>
        <p:nvSpPr>
          <p:cNvPr id="7" name="Text Box 5"/>
          <p:cNvSpPr txBox="1">
            <a:spLocks noChangeArrowheads="1"/>
          </p:cNvSpPr>
          <p:nvPr/>
        </p:nvSpPr>
        <p:spPr bwMode="auto">
          <a:xfrm>
            <a:off x="754767" y="5804356"/>
            <a:ext cx="7688011"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is the model for us.  We show God’s love to others who may not deserve it!</a:t>
            </a:r>
          </a:p>
        </p:txBody>
      </p:sp>
      <p:sp>
        <p:nvSpPr>
          <p:cNvPr id="2" name="TextBox 1"/>
          <p:cNvSpPr txBox="1"/>
          <p:nvPr/>
        </p:nvSpPr>
        <p:spPr>
          <a:xfrm>
            <a:off x="1097643" y="1785610"/>
            <a:ext cx="7208157" cy="3539430"/>
          </a:xfrm>
          <a:prstGeom prst="rect">
            <a:avLst/>
          </a:prstGeom>
          <a:noFill/>
        </p:spPr>
        <p:txBody>
          <a:bodyPr wrap="square" rtlCol="0">
            <a:spAutoFit/>
          </a:bodyPr>
          <a:lstStyle/>
          <a:p>
            <a:pPr indent="346075" algn="l"/>
            <a:r>
              <a:rPr lang="en-US" sz="2800" dirty="0" smtClean="0">
                <a:solidFill>
                  <a:schemeClr val="bg2"/>
                </a:solidFill>
              </a:rPr>
              <a:t>6 </a:t>
            </a:r>
            <a:r>
              <a:rPr lang="en-US" sz="2800" dirty="0">
                <a:solidFill>
                  <a:schemeClr val="bg2"/>
                </a:solidFill>
              </a:rPr>
              <a:t>For when we were still without strength, in due time Christ died for the </a:t>
            </a:r>
            <a:r>
              <a:rPr lang="en-US" sz="2800" b="1" dirty="0">
                <a:solidFill>
                  <a:srgbClr val="FF0000"/>
                </a:solidFill>
              </a:rPr>
              <a:t>ungodly</a:t>
            </a:r>
            <a:r>
              <a:rPr lang="en-US" sz="2800" dirty="0" smtClean="0">
                <a:solidFill>
                  <a:schemeClr val="bg2"/>
                </a:solidFill>
              </a:rPr>
              <a:t>.        7 </a:t>
            </a:r>
            <a:r>
              <a:rPr lang="en-US" sz="2800" dirty="0">
                <a:solidFill>
                  <a:schemeClr val="bg2"/>
                </a:solidFill>
              </a:rPr>
              <a:t>For scarcely for a righteous man will one die; yet perhaps for a good man someone would even dare to die</a:t>
            </a:r>
            <a:r>
              <a:rPr lang="en-US" sz="2800" dirty="0" smtClean="0">
                <a:solidFill>
                  <a:schemeClr val="bg2"/>
                </a:solidFill>
              </a:rPr>
              <a:t>.  8 </a:t>
            </a:r>
            <a:r>
              <a:rPr lang="en-US" sz="2800" b="1" dirty="0">
                <a:solidFill>
                  <a:srgbClr val="0000CC"/>
                </a:solidFill>
              </a:rPr>
              <a:t>But God demonstrates His own love toward us, in that while we were still </a:t>
            </a:r>
            <a:r>
              <a:rPr lang="en-US" sz="2800" b="1" dirty="0">
                <a:solidFill>
                  <a:srgbClr val="FF0000"/>
                </a:solidFill>
              </a:rPr>
              <a:t>sinners</a:t>
            </a:r>
            <a:r>
              <a:rPr lang="en-US" sz="2800" b="1" dirty="0">
                <a:solidFill>
                  <a:srgbClr val="0000CC"/>
                </a:solidFill>
              </a:rPr>
              <a:t>, Christ died for us. </a:t>
            </a:r>
          </a:p>
        </p:txBody>
      </p:sp>
    </p:spTree>
    <p:extLst>
      <p:ext uri="{BB962C8B-B14F-4D97-AF65-F5344CB8AC3E}">
        <p14:creationId xmlns:p14="http://schemas.microsoft.com/office/powerpoint/2010/main" val="1940718764"/>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pPr algn="ctr"/>
            <a:r>
              <a:rPr lang="en-US" b="1" i="1">
                <a:solidFill>
                  <a:schemeClr val="hlink"/>
                </a:solidFill>
                <a:latin typeface="Times" pitchFamily="18" charset="0"/>
              </a:rPr>
              <a:t>Moral Impact of the Atonement</a:t>
            </a:r>
          </a:p>
        </p:txBody>
      </p:sp>
      <p:sp>
        <p:nvSpPr>
          <p:cNvPr id="3075" name="Rectangle 3"/>
          <p:cNvSpPr>
            <a:spLocks noGrp="1" noChangeArrowheads="1"/>
          </p:cNvSpPr>
          <p:nvPr>
            <p:ph type="body" idx="1"/>
          </p:nvPr>
        </p:nvSpPr>
        <p:spPr>
          <a:xfrm>
            <a:off x="533400" y="1066800"/>
            <a:ext cx="8229600" cy="4953000"/>
          </a:xfrm>
        </p:spPr>
        <p:txBody>
          <a:bodyPr/>
          <a:lstStyle/>
          <a:p>
            <a:pPr marL="0" indent="228600">
              <a:lnSpc>
                <a:spcPct val="90000"/>
              </a:lnSpc>
              <a:buFontTx/>
              <a:buNone/>
            </a:pPr>
            <a:r>
              <a:rPr lang="en-US" sz="4400" b="1" dirty="0" smtClean="0">
                <a:solidFill>
                  <a:srgbClr val="00FFFF"/>
                </a:solidFill>
                <a:latin typeface="Vagabond" pitchFamily="2" charset="0"/>
              </a:rPr>
              <a:t>    1 </a:t>
            </a:r>
            <a:r>
              <a:rPr lang="en-US" sz="4400" b="1" dirty="0">
                <a:solidFill>
                  <a:srgbClr val="00FFFF"/>
                </a:solidFill>
                <a:latin typeface="Vagabond" pitchFamily="2" charset="0"/>
              </a:rPr>
              <a:t>Corinthians 2:1-2</a:t>
            </a:r>
            <a:endParaRPr lang="en-US" sz="4400" dirty="0"/>
          </a:p>
          <a:p>
            <a:pPr marL="0" indent="228600">
              <a:lnSpc>
                <a:spcPct val="90000"/>
              </a:lnSpc>
              <a:buFontTx/>
              <a:buNone/>
            </a:pPr>
            <a:r>
              <a:rPr lang="en-US" dirty="0"/>
              <a:t>1  And I, brethren, when I came </a:t>
            </a:r>
            <a:r>
              <a:rPr lang="en-US" dirty="0" smtClean="0"/>
              <a:t>                         to </a:t>
            </a:r>
            <a:r>
              <a:rPr lang="en-US" dirty="0"/>
              <a:t>you (from Athens), did not </a:t>
            </a:r>
            <a:r>
              <a:rPr lang="en-US" dirty="0" smtClean="0"/>
              <a:t>come                              </a:t>
            </a:r>
            <a:r>
              <a:rPr lang="en-US" dirty="0"/>
              <a:t>with excellence of speech or of </a:t>
            </a:r>
            <a:r>
              <a:rPr lang="en-US" dirty="0" smtClean="0"/>
              <a:t>                           wisdom </a:t>
            </a:r>
            <a:r>
              <a:rPr lang="en-US" dirty="0"/>
              <a:t>declaring to you the </a:t>
            </a:r>
            <a:r>
              <a:rPr lang="en-US" dirty="0" smtClean="0"/>
              <a:t>                               testimony </a:t>
            </a:r>
            <a:r>
              <a:rPr lang="en-US" dirty="0"/>
              <a:t>of God.</a:t>
            </a:r>
          </a:p>
          <a:p>
            <a:pPr marL="0" indent="228600">
              <a:lnSpc>
                <a:spcPct val="90000"/>
              </a:lnSpc>
              <a:buFontTx/>
              <a:buNone/>
            </a:pPr>
            <a:r>
              <a:rPr lang="en-US" dirty="0"/>
              <a:t>2  For I determined </a:t>
            </a:r>
            <a:r>
              <a:rPr lang="en-US" dirty="0">
                <a:solidFill>
                  <a:srgbClr val="FFFF00"/>
                </a:solidFill>
              </a:rPr>
              <a:t>not to know anything among you except Jesus Christ and Him crucified.</a:t>
            </a:r>
          </a:p>
          <a:p>
            <a:pPr marL="0" indent="228600">
              <a:lnSpc>
                <a:spcPct val="90000"/>
              </a:lnSpc>
              <a:buFontTx/>
              <a:buNone/>
            </a:pPr>
            <a:r>
              <a:rPr lang="en-US" dirty="0">
                <a:solidFill>
                  <a:srgbClr val="FFFF00"/>
                </a:solidFill>
              </a:rPr>
              <a:t>                           </a:t>
            </a:r>
            <a:r>
              <a:rPr lang="en-US" sz="4000" i="1" dirty="0">
                <a:solidFill>
                  <a:srgbClr val="00FF00"/>
                </a:solidFill>
                <a:latin typeface="Bradley Hand ITC" pitchFamily="66" charset="0"/>
              </a:rPr>
              <a:t>map</a:t>
            </a:r>
          </a:p>
        </p:txBody>
      </p:sp>
      <p:pic>
        <p:nvPicPr>
          <p:cNvPr id="118785" name="Picture 1"/>
          <p:cNvPicPr>
            <a:picLocks noChangeAspect="1" noChangeArrowheads="1"/>
          </p:cNvPicPr>
          <p:nvPr/>
        </p:nvPicPr>
        <p:blipFill>
          <a:blip r:embed="rId3" cstate="print"/>
          <a:srcRect/>
          <a:stretch>
            <a:fillRect/>
          </a:stretch>
        </p:blipFill>
        <p:spPr bwMode="auto">
          <a:xfrm>
            <a:off x="6934200" y="914400"/>
            <a:ext cx="2069447" cy="317182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p:txBody>
          <a:bodyPr/>
          <a:lstStyle/>
          <a:p>
            <a:endParaRPr lang="en-US"/>
          </a:p>
        </p:txBody>
      </p:sp>
      <p:graphicFrame>
        <p:nvGraphicFramePr>
          <p:cNvPr id="75784" name="Object 8"/>
          <p:cNvGraphicFramePr>
            <a:graphicFrameLocks noGrp="1" noChangeAspect="1"/>
          </p:cNvGraphicFramePr>
          <p:nvPr>
            <p:ph idx="1"/>
          </p:nvPr>
        </p:nvGraphicFramePr>
        <p:xfrm>
          <a:off x="0" y="0"/>
          <a:ext cx="9144000" cy="6911975"/>
        </p:xfrm>
        <a:graphic>
          <a:graphicData uri="http://schemas.openxmlformats.org/presentationml/2006/ole">
            <mc:AlternateContent xmlns:mc="http://schemas.openxmlformats.org/markup-compatibility/2006">
              <mc:Choice xmlns:v="urn:schemas-microsoft-com:vml" Requires="v">
                <p:oleObj spid="_x0000_s75801" name="Photo Editor Photo" r:id="rId4" imgW="5229955" imgH="3952381" progId="">
                  <p:embed/>
                </p:oleObj>
              </mc:Choice>
              <mc:Fallback>
                <p:oleObj name="Photo Editor Photo" r:id="rId4" imgW="5229955" imgH="3952381" progId="">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5" name="Text Box 9"/>
          <p:cNvSpPr txBox="1">
            <a:spLocks noChangeArrowheads="1"/>
          </p:cNvSpPr>
          <p:nvPr/>
        </p:nvSpPr>
        <p:spPr bwMode="auto">
          <a:xfrm>
            <a:off x="228600" y="6248400"/>
            <a:ext cx="5257800" cy="406400"/>
          </a:xfrm>
          <a:prstGeom prst="rect">
            <a:avLst/>
          </a:prstGeom>
          <a:solidFill>
            <a:schemeClr val="accent2"/>
          </a:solidFill>
          <a:ln w="9525">
            <a:solidFill>
              <a:schemeClr val="accent2"/>
            </a:solidFill>
            <a:miter lim="800000"/>
            <a:headEnd/>
            <a:tailEnd/>
          </a:ln>
          <a:effectLst/>
        </p:spPr>
        <p:txBody>
          <a:bodyPr>
            <a:spAutoFit/>
          </a:bodyPr>
          <a:lstStyle/>
          <a:p>
            <a:pPr>
              <a:spcBef>
                <a:spcPct val="50000"/>
              </a:spcBef>
            </a:pPr>
            <a:r>
              <a:rPr lang="en-US" sz="2000" b="1">
                <a:solidFill>
                  <a:srgbClr val="0000CC"/>
                </a:solidFill>
              </a:rPr>
              <a:t>Athens: Stoic &amp; Epicurean philosophers</a:t>
            </a: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838200"/>
          </a:xfrm>
        </p:spPr>
        <p:txBody>
          <a:bodyPr/>
          <a:lstStyle/>
          <a:p>
            <a:pPr algn="ctr"/>
            <a:r>
              <a:rPr lang="en-US" b="1" i="1" dirty="0">
                <a:solidFill>
                  <a:schemeClr val="hlink"/>
                </a:solidFill>
                <a:latin typeface="Times" pitchFamily="18" charset="0"/>
              </a:rPr>
              <a:t>Moral Impact of the Atonement</a:t>
            </a:r>
          </a:p>
        </p:txBody>
      </p:sp>
      <p:sp>
        <p:nvSpPr>
          <p:cNvPr id="3075" name="Rectangle 3"/>
          <p:cNvSpPr>
            <a:spLocks noGrp="1" noChangeArrowheads="1"/>
          </p:cNvSpPr>
          <p:nvPr>
            <p:ph type="body" idx="1"/>
          </p:nvPr>
        </p:nvSpPr>
        <p:spPr>
          <a:xfrm>
            <a:off x="457200" y="838200"/>
            <a:ext cx="8229600" cy="4953000"/>
          </a:xfrm>
        </p:spPr>
        <p:txBody>
          <a:bodyPr/>
          <a:lstStyle/>
          <a:p>
            <a:pPr marL="0" indent="228600">
              <a:lnSpc>
                <a:spcPct val="90000"/>
              </a:lnSpc>
              <a:buFontTx/>
              <a:buNone/>
            </a:pPr>
            <a:r>
              <a:rPr lang="en-US" sz="4400" b="1" dirty="0" smtClean="0">
                <a:solidFill>
                  <a:srgbClr val="00FFFF"/>
                </a:solidFill>
                <a:latin typeface="Vagabond" pitchFamily="2" charset="0"/>
              </a:rPr>
              <a:t>    1 </a:t>
            </a:r>
            <a:r>
              <a:rPr lang="en-US" sz="4400" b="1" dirty="0">
                <a:solidFill>
                  <a:srgbClr val="00FFFF"/>
                </a:solidFill>
                <a:latin typeface="Vagabond" pitchFamily="2" charset="0"/>
              </a:rPr>
              <a:t>Corinthians 2:1-2</a:t>
            </a:r>
            <a:endParaRPr lang="en-US" sz="4400" dirty="0"/>
          </a:p>
          <a:p>
            <a:pPr marL="0" indent="228600">
              <a:lnSpc>
                <a:spcPct val="90000"/>
              </a:lnSpc>
              <a:buFontTx/>
              <a:buNone/>
            </a:pPr>
            <a:r>
              <a:rPr lang="en-US" dirty="0"/>
              <a:t>1  And I, brethren, when I came </a:t>
            </a:r>
            <a:r>
              <a:rPr lang="en-US" dirty="0" smtClean="0"/>
              <a:t>                         to </a:t>
            </a:r>
            <a:r>
              <a:rPr lang="en-US" dirty="0"/>
              <a:t>you (from Athens), did not </a:t>
            </a:r>
            <a:r>
              <a:rPr lang="en-US" dirty="0" smtClean="0"/>
              <a:t>come                              </a:t>
            </a:r>
            <a:r>
              <a:rPr lang="en-US" dirty="0"/>
              <a:t>with excellence of speech or of </a:t>
            </a:r>
            <a:r>
              <a:rPr lang="en-US" dirty="0" smtClean="0"/>
              <a:t>                           wisdom </a:t>
            </a:r>
            <a:r>
              <a:rPr lang="en-US" dirty="0"/>
              <a:t>declaring to you the </a:t>
            </a:r>
            <a:r>
              <a:rPr lang="en-US" dirty="0" smtClean="0"/>
              <a:t>                               testimony </a:t>
            </a:r>
            <a:r>
              <a:rPr lang="en-US" dirty="0"/>
              <a:t>of God.</a:t>
            </a:r>
          </a:p>
          <a:p>
            <a:pPr marL="0" indent="228600">
              <a:lnSpc>
                <a:spcPct val="90000"/>
              </a:lnSpc>
              <a:buFontTx/>
              <a:buNone/>
            </a:pPr>
            <a:r>
              <a:rPr lang="en-US" dirty="0"/>
              <a:t>2  For I determined </a:t>
            </a:r>
            <a:r>
              <a:rPr lang="en-US" dirty="0">
                <a:solidFill>
                  <a:srgbClr val="FFFF00"/>
                </a:solidFill>
              </a:rPr>
              <a:t>not to know anything among you except Jesus Christ and Him crucified.</a:t>
            </a:r>
          </a:p>
          <a:p>
            <a:pPr marL="0" indent="228600">
              <a:lnSpc>
                <a:spcPct val="90000"/>
              </a:lnSpc>
              <a:buFontTx/>
              <a:buNone/>
            </a:pPr>
            <a:r>
              <a:rPr lang="en-US" dirty="0">
                <a:solidFill>
                  <a:srgbClr val="FFFF00"/>
                </a:solidFill>
              </a:rPr>
              <a:t>                         </a:t>
            </a:r>
            <a:endParaRPr lang="en-US" sz="4000" i="1" dirty="0">
              <a:solidFill>
                <a:srgbClr val="00FF00"/>
              </a:solidFill>
              <a:latin typeface="Bradley Hand ITC" pitchFamily="66" charset="0"/>
            </a:endParaRPr>
          </a:p>
        </p:txBody>
      </p:sp>
      <p:pic>
        <p:nvPicPr>
          <p:cNvPr id="118785" name="Picture 1"/>
          <p:cNvPicPr>
            <a:picLocks noChangeAspect="1" noChangeArrowheads="1"/>
          </p:cNvPicPr>
          <p:nvPr/>
        </p:nvPicPr>
        <p:blipFill>
          <a:blip r:embed="rId3" cstate="print"/>
          <a:srcRect/>
          <a:stretch>
            <a:fillRect/>
          </a:stretch>
        </p:blipFill>
        <p:spPr bwMode="auto">
          <a:xfrm>
            <a:off x="7010400" y="762001"/>
            <a:ext cx="1993247" cy="3055034"/>
          </a:xfrm>
          <a:prstGeom prst="rect">
            <a:avLst/>
          </a:prstGeom>
          <a:noFill/>
          <a:ln w="9525">
            <a:noFill/>
            <a:miter lim="800000"/>
            <a:headEnd/>
            <a:tailEnd/>
          </a:ln>
        </p:spPr>
      </p:pic>
      <p:sp>
        <p:nvSpPr>
          <p:cNvPr id="5" name="Text Box 4"/>
          <p:cNvSpPr txBox="1">
            <a:spLocks noChangeArrowheads="1"/>
          </p:cNvSpPr>
          <p:nvPr/>
        </p:nvSpPr>
        <p:spPr bwMode="auto">
          <a:xfrm>
            <a:off x="685800" y="5334000"/>
            <a:ext cx="7924800" cy="1187450"/>
          </a:xfrm>
          <a:prstGeom prst="rect">
            <a:avLst/>
          </a:prstGeom>
          <a:noFill/>
          <a:ln w="9525">
            <a:noFill/>
            <a:miter lim="800000"/>
            <a:headEnd/>
            <a:tailEnd/>
          </a:ln>
          <a:effectLst/>
        </p:spPr>
        <p:txBody>
          <a:bodyPr>
            <a:spAutoFit/>
          </a:bodyPr>
          <a:lstStyle/>
          <a:p>
            <a:pPr>
              <a:spcBef>
                <a:spcPct val="50000"/>
              </a:spcBef>
            </a:pPr>
            <a:r>
              <a:rPr lang="en-US" sz="2400" b="1" dirty="0">
                <a:solidFill>
                  <a:srgbClr val="00FF00"/>
                </a:solidFill>
                <a:latin typeface="Comic Sans MS" pitchFamily="66" charset="0"/>
              </a:rPr>
              <a:t>The Atonement is </a:t>
            </a:r>
            <a:r>
              <a:rPr lang="en-US" sz="2400" b="1" u="sng" dirty="0">
                <a:solidFill>
                  <a:srgbClr val="00FF00"/>
                </a:solidFill>
                <a:latin typeface="Comic Sans MS" pitchFamily="66" charset="0"/>
              </a:rPr>
              <a:t>the</a:t>
            </a:r>
            <a:r>
              <a:rPr lang="en-US" sz="2400" b="1" dirty="0">
                <a:solidFill>
                  <a:srgbClr val="00FF00"/>
                </a:solidFill>
                <a:latin typeface="Comic Sans MS" pitchFamily="66" charset="0"/>
              </a:rPr>
              <a:t> First Principle &amp; affects all others.  We need an academic knowledge &amp; emotional appreciation to understand it.</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334000" cy="944563"/>
          </a:xfrm>
        </p:spPr>
        <p:txBody>
          <a:bodyPr/>
          <a:lstStyle/>
          <a:p>
            <a:pPr algn="ctr"/>
            <a:r>
              <a:rPr lang="en-US" b="1" dirty="0">
                <a:solidFill>
                  <a:srgbClr val="00FFFF"/>
                </a:solidFill>
                <a:latin typeface="Vagabond" pitchFamily="2" charset="0"/>
              </a:rPr>
              <a:t>1 Peter 2:21-24</a:t>
            </a:r>
          </a:p>
        </p:txBody>
      </p:sp>
      <p:sp>
        <p:nvSpPr>
          <p:cNvPr id="4099" name="Rectangle 3"/>
          <p:cNvSpPr>
            <a:spLocks noGrp="1" noChangeArrowheads="1"/>
          </p:cNvSpPr>
          <p:nvPr>
            <p:ph type="body" idx="1"/>
          </p:nvPr>
        </p:nvSpPr>
        <p:spPr>
          <a:xfrm>
            <a:off x="457200" y="914400"/>
            <a:ext cx="8229600" cy="4572000"/>
          </a:xfrm>
        </p:spPr>
        <p:txBody>
          <a:bodyPr/>
          <a:lstStyle/>
          <a:p>
            <a:pPr marL="0" indent="288925">
              <a:lnSpc>
                <a:spcPct val="80000"/>
              </a:lnSpc>
              <a:buFontTx/>
              <a:buNone/>
            </a:pPr>
            <a:r>
              <a:rPr lang="en-US" sz="2400" dirty="0"/>
              <a:t>21	For to this you were called, </a:t>
            </a:r>
            <a:r>
              <a:rPr lang="en-US" sz="2400" dirty="0" smtClean="0"/>
              <a:t>                                              because </a:t>
            </a:r>
            <a:r>
              <a:rPr lang="en-US" sz="2400" dirty="0"/>
              <a:t>Christ also suffered for us, </a:t>
            </a:r>
            <a:r>
              <a:rPr lang="en-US" sz="2400" dirty="0" smtClean="0"/>
              <a:t>                                            </a:t>
            </a:r>
            <a:r>
              <a:rPr lang="en-US" sz="2400" b="1" dirty="0" smtClean="0">
                <a:solidFill>
                  <a:srgbClr val="FFFF00"/>
                </a:solidFill>
              </a:rPr>
              <a:t>leaving </a:t>
            </a:r>
            <a:r>
              <a:rPr lang="en-US" sz="2400" b="1" dirty="0">
                <a:solidFill>
                  <a:srgbClr val="FFFF00"/>
                </a:solidFill>
              </a:rPr>
              <a:t>us an example, that you </a:t>
            </a:r>
            <a:r>
              <a:rPr lang="en-US" sz="2400" b="1" dirty="0" smtClean="0">
                <a:solidFill>
                  <a:srgbClr val="FFFF00"/>
                </a:solidFill>
              </a:rPr>
              <a:t>                                            should </a:t>
            </a:r>
            <a:r>
              <a:rPr lang="en-US" sz="2400" b="1" dirty="0">
                <a:solidFill>
                  <a:srgbClr val="FFFF00"/>
                </a:solidFill>
              </a:rPr>
              <a:t>follow His steps:</a:t>
            </a:r>
          </a:p>
          <a:p>
            <a:pPr marL="0" indent="288925">
              <a:lnSpc>
                <a:spcPct val="80000"/>
              </a:lnSpc>
              <a:buFontTx/>
              <a:buNone/>
            </a:pPr>
            <a:r>
              <a:rPr lang="en-US" sz="2400" dirty="0"/>
              <a:t>22	"Who committed no sin, nor </a:t>
            </a:r>
            <a:r>
              <a:rPr lang="en-US" sz="2400" dirty="0" smtClean="0"/>
              <a:t>                                               was </a:t>
            </a:r>
            <a:r>
              <a:rPr lang="en-US" sz="2400" dirty="0"/>
              <a:t>deceit found in His mouth";</a:t>
            </a:r>
          </a:p>
          <a:p>
            <a:pPr marL="0" indent="288925">
              <a:lnSpc>
                <a:spcPct val="80000"/>
              </a:lnSpc>
              <a:buFontTx/>
              <a:buNone/>
            </a:pPr>
            <a:r>
              <a:rPr lang="en-US" sz="2400" dirty="0"/>
              <a:t>23	who, when He was reviled, did not revile in return; when He suffered, He did not threaten, but committed Himself to Him who judges righteously;</a:t>
            </a:r>
          </a:p>
          <a:p>
            <a:pPr marL="0" indent="288925">
              <a:lnSpc>
                <a:spcPct val="80000"/>
              </a:lnSpc>
              <a:buFontTx/>
              <a:buNone/>
            </a:pPr>
            <a:r>
              <a:rPr lang="en-US" sz="2400" dirty="0"/>
              <a:t>24	who Himself bore our sins in His own body on the tree, </a:t>
            </a:r>
            <a:r>
              <a:rPr lang="en-US" sz="2400" b="1" dirty="0">
                <a:solidFill>
                  <a:srgbClr val="FFFF00"/>
                </a:solidFill>
              </a:rPr>
              <a:t>that we, having died to sins, might live for righteousness-- by whose stripes you were healed.</a:t>
            </a:r>
          </a:p>
        </p:txBody>
      </p:sp>
      <p:sp>
        <p:nvSpPr>
          <p:cNvPr id="4100" name="Text Box 4"/>
          <p:cNvSpPr txBox="1">
            <a:spLocks noChangeArrowheads="1"/>
          </p:cNvSpPr>
          <p:nvPr/>
        </p:nvSpPr>
        <p:spPr bwMode="auto">
          <a:xfrm>
            <a:off x="609600" y="4953000"/>
            <a:ext cx="7696200" cy="1569660"/>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We have been asked to follow in Christ’s steps. He went first, and we must follow him to the Father.</a:t>
            </a:r>
          </a:p>
        </p:txBody>
      </p:sp>
      <p:pic>
        <p:nvPicPr>
          <p:cNvPr id="120834" name="Picture 2"/>
          <p:cNvPicPr>
            <a:picLocks noChangeAspect="1" noChangeArrowheads="1"/>
          </p:cNvPicPr>
          <p:nvPr/>
        </p:nvPicPr>
        <p:blipFill>
          <a:blip r:embed="rId3" cstate="print"/>
          <a:srcRect/>
          <a:stretch>
            <a:fillRect/>
          </a:stretch>
        </p:blipFill>
        <p:spPr bwMode="auto">
          <a:xfrm>
            <a:off x="5791200" y="152400"/>
            <a:ext cx="3262313" cy="24765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229600" cy="914400"/>
          </a:xfrm>
        </p:spPr>
        <p:txBody>
          <a:bodyPr/>
          <a:lstStyle/>
          <a:p>
            <a:pPr algn="ctr"/>
            <a:r>
              <a:rPr lang="en-US" b="1" dirty="0">
                <a:solidFill>
                  <a:srgbClr val="00FFFF"/>
                </a:solidFill>
                <a:latin typeface="Vagabond" pitchFamily="2" charset="0"/>
              </a:rPr>
              <a:t>2 Corinthians 5:14-15</a:t>
            </a:r>
          </a:p>
        </p:txBody>
      </p:sp>
      <p:sp>
        <p:nvSpPr>
          <p:cNvPr id="5123" name="Rectangle 3"/>
          <p:cNvSpPr>
            <a:spLocks noGrp="1" noChangeArrowheads="1"/>
          </p:cNvSpPr>
          <p:nvPr>
            <p:ph type="body" idx="1"/>
          </p:nvPr>
        </p:nvSpPr>
        <p:spPr>
          <a:xfrm>
            <a:off x="152400" y="762000"/>
            <a:ext cx="5638800" cy="3352800"/>
          </a:xfrm>
        </p:spPr>
        <p:txBody>
          <a:bodyPr/>
          <a:lstStyle/>
          <a:p>
            <a:pPr marL="0" indent="288925">
              <a:buFontTx/>
              <a:buNone/>
            </a:pPr>
            <a:r>
              <a:rPr lang="en-US" sz="2800" dirty="0"/>
              <a:t>14	For </a:t>
            </a:r>
            <a:r>
              <a:rPr lang="en-US" sz="2800" b="1" dirty="0">
                <a:solidFill>
                  <a:srgbClr val="FFFF00"/>
                </a:solidFill>
              </a:rPr>
              <a:t>the love of Christ compels us,</a:t>
            </a:r>
            <a:r>
              <a:rPr lang="en-US" sz="2800" dirty="0"/>
              <a:t> because we judge thus: that if </a:t>
            </a:r>
            <a:r>
              <a:rPr lang="en-US" sz="2800" dirty="0" smtClean="0"/>
              <a:t>one </a:t>
            </a:r>
            <a:r>
              <a:rPr lang="en-US" sz="2800" dirty="0"/>
              <a:t>died for all, </a:t>
            </a:r>
            <a:r>
              <a:rPr lang="en-US" sz="2800" dirty="0">
                <a:solidFill>
                  <a:srgbClr val="FFFF00"/>
                </a:solidFill>
              </a:rPr>
              <a:t>then all died;</a:t>
            </a:r>
          </a:p>
          <a:p>
            <a:pPr marL="0" indent="288925">
              <a:buFontTx/>
              <a:buNone/>
            </a:pPr>
            <a:r>
              <a:rPr lang="en-US" sz="2800" dirty="0"/>
              <a:t>15	and </a:t>
            </a:r>
            <a:r>
              <a:rPr lang="en-US" sz="2800" dirty="0" smtClean="0"/>
              <a:t>he </a:t>
            </a:r>
            <a:r>
              <a:rPr lang="en-US" sz="2800" dirty="0"/>
              <a:t>died for all, that those who live </a:t>
            </a:r>
            <a:r>
              <a:rPr lang="en-US" sz="2800" dirty="0">
                <a:solidFill>
                  <a:srgbClr val="FFFF00"/>
                </a:solidFill>
              </a:rPr>
              <a:t>should live no longer for themselves, but for </a:t>
            </a:r>
            <a:r>
              <a:rPr lang="en-US" sz="2800" dirty="0" smtClean="0">
                <a:solidFill>
                  <a:srgbClr val="FFFF00"/>
                </a:solidFill>
              </a:rPr>
              <a:t>him </a:t>
            </a:r>
            <a:r>
              <a:rPr lang="en-US" sz="2800" dirty="0">
                <a:solidFill>
                  <a:srgbClr val="FFFF00"/>
                </a:solidFill>
              </a:rPr>
              <a:t>who died for them and rose again.</a:t>
            </a:r>
          </a:p>
        </p:txBody>
      </p:sp>
      <p:sp>
        <p:nvSpPr>
          <p:cNvPr id="5124" name="Text Box 4"/>
          <p:cNvSpPr txBox="1">
            <a:spLocks noChangeArrowheads="1"/>
          </p:cNvSpPr>
          <p:nvPr/>
        </p:nvSpPr>
        <p:spPr bwMode="auto">
          <a:xfrm>
            <a:off x="76200" y="4572000"/>
            <a:ext cx="8915400" cy="2062103"/>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A study and appreciation of our redemption should change our lives. Husbands/wives &amp; brothers/sisters &amp; parents/children cannot live for themselves.</a:t>
            </a:r>
          </a:p>
        </p:txBody>
      </p:sp>
      <p:pic>
        <p:nvPicPr>
          <p:cNvPr id="121858" name="Picture 2"/>
          <p:cNvPicPr>
            <a:picLocks noChangeAspect="1" noChangeArrowheads="1"/>
          </p:cNvPicPr>
          <p:nvPr/>
        </p:nvPicPr>
        <p:blipFill>
          <a:blip r:embed="rId3" cstate="print"/>
          <a:srcRect/>
          <a:stretch>
            <a:fillRect/>
          </a:stretch>
        </p:blipFill>
        <p:spPr bwMode="auto">
          <a:xfrm>
            <a:off x="5943600" y="990600"/>
            <a:ext cx="3048000" cy="299085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252waterfall">
  <a:themeElements>
    <a:clrScheme name="252waterfall 13">
      <a:dk1>
        <a:srgbClr val="292929"/>
      </a:dk1>
      <a:lt1>
        <a:srgbClr val="FFFFFF"/>
      </a:lt1>
      <a:dk2>
        <a:srgbClr val="3274A8"/>
      </a:dk2>
      <a:lt2>
        <a:srgbClr val="FFFFFF"/>
      </a:lt2>
      <a:accent1>
        <a:srgbClr val="FF6600"/>
      </a:accent1>
      <a:accent2>
        <a:srgbClr val="FF9900"/>
      </a:accent2>
      <a:accent3>
        <a:srgbClr val="ADBCD1"/>
      </a:accent3>
      <a:accent4>
        <a:srgbClr val="DADADA"/>
      </a:accent4>
      <a:accent5>
        <a:srgbClr val="FFB8AA"/>
      </a:accent5>
      <a:accent6>
        <a:srgbClr val="E78A00"/>
      </a:accent6>
      <a:hlink>
        <a:srgbClr val="FFCC00"/>
      </a:hlink>
      <a:folHlink>
        <a:srgbClr val="993300"/>
      </a:folHlink>
    </a:clrScheme>
    <a:fontScheme name="252waterfal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52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2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2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2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2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2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2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2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2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2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2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2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52waterfall 13">
        <a:dk1>
          <a:srgbClr val="292929"/>
        </a:dk1>
        <a:lt1>
          <a:srgbClr val="FFFFFF"/>
        </a:lt1>
        <a:dk2>
          <a:srgbClr val="3274A8"/>
        </a:dk2>
        <a:lt2>
          <a:srgbClr val="FFFFFF"/>
        </a:lt2>
        <a:accent1>
          <a:srgbClr val="FF6600"/>
        </a:accent1>
        <a:accent2>
          <a:srgbClr val="FF9900"/>
        </a:accent2>
        <a:accent3>
          <a:srgbClr val="ADBCD1"/>
        </a:accent3>
        <a:accent4>
          <a:srgbClr val="DADADA"/>
        </a:accent4>
        <a:accent5>
          <a:srgbClr val="FFB8AA"/>
        </a:accent5>
        <a:accent6>
          <a:srgbClr val="E78A00"/>
        </a:accent6>
        <a:hlink>
          <a:srgbClr val="FFCC00"/>
        </a:hlink>
        <a:folHlink>
          <a:srgbClr val="99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970</TotalTime>
  <Words>1992</Words>
  <Application>Microsoft Office PowerPoint</Application>
  <PresentationFormat>On-screen Show (4:3)</PresentationFormat>
  <Paragraphs>190</Paragraphs>
  <Slides>32</Slides>
  <Notes>32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Arial</vt:lpstr>
      <vt:lpstr>Bookman Old Style</vt:lpstr>
      <vt:lpstr>Bradley Hand ITC</vt:lpstr>
      <vt:lpstr>Calibri</vt:lpstr>
      <vt:lpstr>Comic Sans MS</vt:lpstr>
      <vt:lpstr>Times</vt:lpstr>
      <vt:lpstr>Times New Roman</vt:lpstr>
      <vt:lpstr>Vagabond</vt:lpstr>
      <vt:lpstr>252waterfall</vt:lpstr>
      <vt:lpstr>Photo Editor Photo</vt:lpstr>
      <vt:lpstr>God’s Wonderful Plan of Redemption</vt:lpstr>
      <vt:lpstr>When Adam &amp; Eve chose Sin…</vt:lpstr>
      <vt:lpstr>1 John 4:7-11</vt:lpstr>
      <vt:lpstr>Romans 5:6-8</vt:lpstr>
      <vt:lpstr>Moral Impact of the Atonement</vt:lpstr>
      <vt:lpstr>PowerPoint Presentation</vt:lpstr>
      <vt:lpstr>Moral Impact of the Atonement</vt:lpstr>
      <vt:lpstr>1 Peter 2:21-24</vt:lpstr>
      <vt:lpstr>2 Corinthians 5:14-15</vt:lpstr>
      <vt:lpstr>Redemption is all of God</vt:lpstr>
      <vt:lpstr>1 Corinthians 1:27-29</vt:lpstr>
      <vt:lpstr>2 Corinthians 5:5, 18-19</vt:lpstr>
      <vt:lpstr>The Origin of Sin – it’s not of God!</vt:lpstr>
      <vt:lpstr>Genesis 3:4-5</vt:lpstr>
      <vt:lpstr>Eve’s sin was different from Adam’s</vt:lpstr>
      <vt:lpstr>Adam’s &amp; Eve’s desires were different before they sinned</vt:lpstr>
      <vt:lpstr>Adam &amp; Eve before sin:  Temptation came from without</vt:lpstr>
      <vt:lpstr>Ephesians 4:22-24</vt:lpstr>
      <vt:lpstr>Law of Sin is in our Bodies</vt:lpstr>
      <vt:lpstr>Results of Sin - Mortality</vt:lpstr>
      <vt:lpstr>Results of Sin:   Adam &amp; Eve &amp; their descendents inherit a bias to sin</vt:lpstr>
      <vt:lpstr>Now temptation comes from without and from within!</vt:lpstr>
      <vt:lpstr>2 Aspects of Sin in the Bible:</vt:lpstr>
      <vt:lpstr>2 Extreme errors in dealing with Human Nature:</vt:lpstr>
      <vt:lpstr>Elpis Israel  by John Thomas</vt:lpstr>
      <vt:lpstr>Statement of Faith (clause 5)</vt:lpstr>
      <vt:lpstr>God condemned Sin ( all of it) in the body of Jesus Christ</vt:lpstr>
      <vt:lpstr>Romans 8:6-8</vt:lpstr>
      <vt:lpstr>Adam and Eve left the garden with 2 major problems</vt:lpstr>
      <vt:lpstr>No man could save…</vt:lpstr>
      <vt:lpstr>Isaiah 59:12-16</vt:lpstr>
      <vt:lpstr>God’s plan to redeem us deals with both our personal sins and our nature that tempts us to sin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Dad Desktop</cp:lastModifiedBy>
  <cp:revision>84</cp:revision>
  <dcterms:created xsi:type="dcterms:W3CDTF">2006-11-29T01:38:53Z</dcterms:created>
  <dcterms:modified xsi:type="dcterms:W3CDTF">2013-09-04T18:41:43Z</dcterms:modified>
</cp:coreProperties>
</file>