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43" r:id="rId2"/>
    <p:sldId id="299" r:id="rId3"/>
    <p:sldId id="277" r:id="rId4"/>
    <p:sldId id="326" r:id="rId5"/>
    <p:sldId id="327" r:id="rId6"/>
    <p:sldId id="279" r:id="rId7"/>
    <p:sldId id="321" r:id="rId8"/>
    <p:sldId id="320" r:id="rId9"/>
    <p:sldId id="319" r:id="rId10"/>
    <p:sldId id="322" r:id="rId11"/>
    <p:sldId id="335" r:id="rId12"/>
    <p:sldId id="285" r:id="rId13"/>
    <p:sldId id="314" r:id="rId14"/>
    <p:sldId id="315" r:id="rId15"/>
    <p:sldId id="332" r:id="rId16"/>
    <p:sldId id="333" r:id="rId17"/>
    <p:sldId id="282" r:id="rId18"/>
    <p:sldId id="309" r:id="rId19"/>
    <p:sldId id="308" r:id="rId20"/>
    <p:sldId id="334" r:id="rId21"/>
    <p:sldId id="283" r:id="rId22"/>
    <p:sldId id="348" r:id="rId23"/>
    <p:sldId id="349" r:id="rId24"/>
    <p:sldId id="310" r:id="rId25"/>
    <p:sldId id="313" r:id="rId26"/>
    <p:sldId id="329" r:id="rId27"/>
    <p:sldId id="270" r:id="rId28"/>
    <p:sldId id="330" r:id="rId29"/>
    <p:sldId id="323" r:id="rId30"/>
    <p:sldId id="331" r:id="rId31"/>
    <p:sldId id="318" r:id="rId32"/>
    <p:sldId id="317" r:id="rId33"/>
    <p:sldId id="344" r:id="rId34"/>
    <p:sldId id="340" r:id="rId35"/>
    <p:sldId id="342" r:id="rId36"/>
    <p:sldId id="347" r:id="rId37"/>
    <p:sldId id="346" r:id="rId38"/>
    <p:sldId id="336" r:id="rId39"/>
    <p:sldId id="287" r:id="rId40"/>
    <p:sldId id="288" r:id="rId41"/>
    <p:sldId id="338" r:id="rId42"/>
    <p:sldId id="337" r:id="rId43"/>
    <p:sldId id="350" r:id="rId44"/>
    <p:sldId id="35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CC"/>
    <a:srgbClr val="7A2C2A"/>
    <a:srgbClr val="9A383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2" d="100"/>
          <a:sy n="122" d="100"/>
        </p:scale>
        <p:origin x="120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79678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41238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356576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125008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48488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911184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390219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321321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21875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378363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20389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a:t>
            </a:fld>
            <a:endParaRPr lang="en-US"/>
          </a:p>
        </p:txBody>
      </p:sp>
    </p:spTree>
    <p:extLst>
      <p:ext uri="{BB962C8B-B14F-4D97-AF65-F5344CB8AC3E}">
        <p14:creationId xmlns:p14="http://schemas.microsoft.com/office/powerpoint/2010/main" val="2206733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2233122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231303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204644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4245941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27</a:t>
            </a:fld>
            <a:endParaRPr lang="en-US"/>
          </a:p>
        </p:txBody>
      </p:sp>
    </p:spTree>
    <p:extLst>
      <p:ext uri="{BB962C8B-B14F-4D97-AF65-F5344CB8AC3E}">
        <p14:creationId xmlns:p14="http://schemas.microsoft.com/office/powerpoint/2010/main" val="46771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68080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140147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3392216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2855865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161031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461247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2669849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3166591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721283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895767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1187940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590032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3948972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2313594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2729398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43</a:t>
            </a:fld>
            <a:endParaRPr lang="en-US"/>
          </a:p>
        </p:txBody>
      </p:sp>
    </p:spTree>
    <p:extLst>
      <p:ext uri="{BB962C8B-B14F-4D97-AF65-F5344CB8AC3E}">
        <p14:creationId xmlns:p14="http://schemas.microsoft.com/office/powerpoint/2010/main" val="288535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408546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39174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90465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403587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161486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236576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9/4/2013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533400" y="228600"/>
            <a:ext cx="8001000" cy="2514600"/>
          </a:xfrm>
        </p:spPr>
        <p:txBody>
          <a:bodyPr>
            <a:noAutofit/>
          </a:bodyPr>
          <a:lstStyle/>
          <a:p>
            <a:pPr eaLnBrk="1" hangingPunct="1"/>
            <a:r>
              <a:rPr lang="en-US" sz="3600" b="1" dirty="0" smtClean="0">
                <a:solidFill>
                  <a:srgbClr val="FF0000"/>
                </a:solidFill>
                <a:latin typeface="Comic Sans MS" pitchFamily="66" charset="0"/>
              </a:rPr>
              <a:t>The Future Antichrist Deception:</a:t>
            </a:r>
          </a:p>
          <a:p>
            <a:pPr eaLnBrk="1" hangingPunct="1"/>
            <a:r>
              <a:rPr lang="en-US" b="1" dirty="0">
                <a:solidFill>
                  <a:srgbClr val="660066"/>
                </a:solidFill>
                <a:latin typeface="Comic Sans MS" pitchFamily="66" charset="0"/>
              </a:rPr>
              <a:t> </a:t>
            </a:r>
            <a:r>
              <a:rPr lang="en-US" sz="2800" b="1" dirty="0" smtClean="0">
                <a:solidFill>
                  <a:srgbClr val="660066"/>
                </a:solidFill>
                <a:latin typeface="Comic Sans MS" pitchFamily="66" charset="0"/>
              </a:rPr>
              <a:t>The Future Antichrist Belief will cause many to reject Jesus Christ when he comes</a:t>
            </a:r>
          </a:p>
        </p:txBody>
      </p:sp>
      <p:pic>
        <p:nvPicPr>
          <p:cNvPr id="2" name="Picture 4" descr="https://encrypted-tbn3.gstatic.com/images?q=tbn:ANd9GcSmGF7NoMvz3-FQexLL72RtYSsiTrsgvwoU43idlqSKFc_52q36"/>
          <p:cNvPicPr>
            <a:picLocks noChangeAspect="1" noChangeArrowheads="1"/>
          </p:cNvPicPr>
          <p:nvPr/>
        </p:nvPicPr>
        <p:blipFill>
          <a:blip r:embed="rId3" cstate="print"/>
          <a:srcRect/>
          <a:stretch>
            <a:fillRect/>
          </a:stretch>
        </p:blipFill>
        <p:spPr bwMode="auto">
          <a:xfrm flipH="1">
            <a:off x="152400" y="3733800"/>
            <a:ext cx="4038600" cy="1872443"/>
          </a:xfrm>
          <a:prstGeom prst="rect">
            <a:avLst/>
          </a:prstGeom>
          <a:noFill/>
        </p:spPr>
      </p:pic>
      <p:pic>
        <p:nvPicPr>
          <p:cNvPr id="97282" name="Picture 2" descr="http://www.truthinlove.com/Pictures/clouds-jesus.bmp"/>
          <p:cNvPicPr>
            <a:picLocks noChangeAspect="1" noChangeArrowheads="1"/>
          </p:cNvPicPr>
          <p:nvPr/>
        </p:nvPicPr>
        <p:blipFill>
          <a:blip r:embed="rId4" cstate="print"/>
          <a:srcRect b="18294"/>
          <a:stretch>
            <a:fillRect/>
          </a:stretch>
        </p:blipFill>
        <p:spPr bwMode="auto">
          <a:xfrm>
            <a:off x="4953000" y="2286000"/>
            <a:ext cx="3800098" cy="3972148"/>
          </a:xfrm>
          <a:prstGeom prst="rect">
            <a:avLst/>
          </a:prstGeom>
          <a:noFill/>
        </p:spPr>
      </p:pic>
      <p:sp>
        <p:nvSpPr>
          <p:cNvPr id="8" name="Rounded Rectangular Callout 7"/>
          <p:cNvSpPr/>
          <p:nvPr/>
        </p:nvSpPr>
        <p:spPr>
          <a:xfrm>
            <a:off x="1143000" y="2590800"/>
            <a:ext cx="3657600" cy="762000"/>
          </a:xfrm>
          <a:prstGeom prst="wedgeRoundRectCallout">
            <a:avLst>
              <a:gd name="adj1" fmla="val -38992"/>
              <a:gd name="adj2" fmla="val 220195"/>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 name="TextBox 8"/>
          <p:cNvSpPr txBox="1"/>
          <p:nvPr/>
        </p:nvSpPr>
        <p:spPr>
          <a:xfrm>
            <a:off x="1143000" y="2590800"/>
            <a:ext cx="3657600" cy="769441"/>
          </a:xfrm>
          <a:prstGeom prst="rect">
            <a:avLst/>
          </a:prstGeom>
          <a:noFill/>
        </p:spPr>
        <p:txBody>
          <a:bodyPr wrap="square" rtlCol="0">
            <a:spAutoFit/>
          </a:bodyPr>
          <a:lstStyle/>
          <a:p>
            <a:r>
              <a:rPr lang="en-US" sz="4400" b="1" dirty="0" smtClean="0">
                <a:solidFill>
                  <a:srgbClr val="7030A0"/>
                </a:solidFill>
                <a:latin typeface="Chiller" pitchFamily="82" charset="0"/>
              </a:rPr>
              <a:t>He is the Antichrist!</a:t>
            </a:r>
            <a:endParaRPr lang="en-US" sz="4400" b="1" dirty="0">
              <a:solidFill>
                <a:srgbClr val="7030A0"/>
              </a:solidFill>
              <a:latin typeface="Chiller" pitchFamily="82" charset="0"/>
            </a:endParaRPr>
          </a:p>
        </p:txBody>
      </p:sp>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Zechariah 12:10-12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20000"/>
          </a:bodyPr>
          <a:lstStyle/>
          <a:p>
            <a:pPr marL="0" indent="231775">
              <a:buNone/>
            </a:pPr>
            <a:r>
              <a:rPr lang="en-US" dirty="0" smtClean="0"/>
              <a:t>10 "And I will pour on the </a:t>
            </a:r>
            <a:r>
              <a:rPr lang="en-US" b="1" dirty="0" smtClean="0">
                <a:solidFill>
                  <a:srgbClr val="0000CC"/>
                </a:solidFill>
              </a:rPr>
              <a:t>house of David and on the inhabitants of Jerusalem </a:t>
            </a:r>
            <a:r>
              <a:rPr lang="en-US" dirty="0" smtClean="0"/>
              <a:t>the Spirit of grace and supplication; then </a:t>
            </a:r>
            <a:r>
              <a:rPr lang="en-US" b="1" dirty="0" smtClean="0">
                <a:solidFill>
                  <a:srgbClr val="0000CC"/>
                </a:solidFill>
              </a:rPr>
              <a:t>they will look on Me whom they pierced. Yes, they will mourn for Him as one mourns for his only son, </a:t>
            </a:r>
            <a:r>
              <a:rPr lang="en-US" dirty="0" smtClean="0"/>
              <a:t>and grieve for Him as one grieves for a firstborn. 11 In that day there shall be a great </a:t>
            </a:r>
            <a:r>
              <a:rPr lang="en-US" b="1" dirty="0" smtClean="0">
                <a:solidFill>
                  <a:srgbClr val="0000CC"/>
                </a:solidFill>
              </a:rPr>
              <a:t>mourning in Jerusalem</a:t>
            </a:r>
            <a:r>
              <a:rPr lang="en-US" dirty="0" smtClean="0"/>
              <a:t>, like the mourning at </a:t>
            </a:r>
            <a:r>
              <a:rPr lang="en-US" dirty="0" err="1" smtClean="0"/>
              <a:t>Hadad</a:t>
            </a:r>
            <a:r>
              <a:rPr lang="en-US" dirty="0" smtClean="0"/>
              <a:t> </a:t>
            </a:r>
            <a:r>
              <a:rPr lang="en-US" dirty="0" err="1" smtClean="0"/>
              <a:t>Rimmon</a:t>
            </a:r>
            <a:r>
              <a:rPr lang="en-US" dirty="0" smtClean="0"/>
              <a:t> in the plain of Megiddo.  12 And the land shall mourn, every family by itself</a:t>
            </a:r>
          </a:p>
        </p:txBody>
      </p:sp>
      <p:sp>
        <p:nvSpPr>
          <p:cNvPr id="4100" name="Text Box 5"/>
          <p:cNvSpPr txBox="1">
            <a:spLocks noChangeArrowheads="1"/>
          </p:cNvSpPr>
          <p:nvPr/>
        </p:nvSpPr>
        <p:spPr bwMode="auto">
          <a:xfrm>
            <a:off x="1143000" y="6096000"/>
            <a:ext cx="6934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Jews will accept Jesus!</a:t>
            </a:r>
          </a:p>
        </p:txBody>
      </p:sp>
      <p:sp>
        <p:nvSpPr>
          <p:cNvPr id="6" name="Text Box 5"/>
          <p:cNvSpPr txBox="1">
            <a:spLocks noChangeArrowheads="1"/>
          </p:cNvSpPr>
          <p:nvPr/>
        </p:nvSpPr>
        <p:spPr bwMode="auto">
          <a:xfrm>
            <a:off x="609600" y="0"/>
            <a:ext cx="8001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Truth:  Jesus will convert Jews first!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371600"/>
            <a:ext cx="8229600" cy="1143000"/>
          </a:xfrm>
        </p:spPr>
        <p:txBody>
          <a:bodyPr>
            <a:noAutofit/>
          </a:bodyPr>
          <a:lstStyle/>
          <a:p>
            <a:pPr eaLnBrk="1" hangingPunct="1"/>
            <a:r>
              <a:rPr lang="en-US" sz="8000" b="1" dirty="0" smtClean="0">
                <a:solidFill>
                  <a:srgbClr val="FF0000"/>
                </a:solidFill>
                <a:latin typeface="Creepy" pitchFamily="82" charset="0"/>
              </a:rPr>
              <a:t>Lie # 2</a:t>
            </a:r>
          </a:p>
        </p:txBody>
      </p:sp>
      <p:sp>
        <p:nvSpPr>
          <p:cNvPr id="4100" name="Text Box 5"/>
          <p:cNvSpPr txBox="1">
            <a:spLocks noChangeArrowheads="1"/>
          </p:cNvSpPr>
          <p:nvPr/>
        </p:nvSpPr>
        <p:spPr bwMode="auto">
          <a:xfrm>
            <a:off x="1752600" y="2743200"/>
            <a:ext cx="5715000" cy="1754326"/>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00CC"/>
                </a:solidFill>
                <a:latin typeface="Comic Sans MS" pitchFamily="66" charset="0"/>
              </a:rPr>
              <a:t>Antichrist will be a world ruler</a:t>
            </a:r>
            <a:endParaRPr lang="en-US" sz="5400" b="1" dirty="0">
              <a:solidFill>
                <a:srgbClr val="0000CC"/>
              </a:solidFill>
              <a:latin typeface="Comic Sans MS" pitchFamily="66" charset="0"/>
            </a:endParaRPr>
          </a:p>
        </p:txBody>
      </p:sp>
      <p:sp>
        <p:nvSpPr>
          <p:cNvPr id="6" name="Oval 5"/>
          <p:cNvSpPr/>
          <p:nvPr/>
        </p:nvSpPr>
        <p:spPr>
          <a:xfrm>
            <a:off x="1295400" y="304800"/>
            <a:ext cx="6629400" cy="6248400"/>
          </a:xfrm>
          <a:prstGeom prst="ellipse">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7"/>
          </p:cNvCxnSpPr>
          <p:nvPr/>
        </p:nvCxnSpPr>
        <p:spPr>
          <a:xfrm flipH="1">
            <a:off x="2133600" y="1219856"/>
            <a:ext cx="4820346" cy="4190344"/>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762000"/>
          </a:xfrm>
        </p:spPr>
        <p:txBody>
          <a:bodyPr>
            <a:normAutofit/>
          </a:bodyPr>
          <a:lstStyle/>
          <a:p>
            <a:pPr eaLnBrk="1" hangingPunct="1"/>
            <a:r>
              <a:rPr lang="en-US" b="1" dirty="0" smtClean="0">
                <a:solidFill>
                  <a:srgbClr val="FF0000"/>
                </a:solidFill>
              </a:rPr>
              <a:t>Antichrist will be a world ruler</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0" y="6150114"/>
            <a:ext cx="91440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TheFamilyInternational.org “Here Comes the Antichrist”</a:t>
            </a:r>
            <a:endParaRPr lang="en-US" sz="2400" b="1" dirty="0">
              <a:solidFill>
                <a:srgbClr val="0000CC"/>
              </a:solidFill>
              <a:latin typeface="Comic Sans MS" pitchFamily="66" charset="0"/>
            </a:endParaRPr>
          </a:p>
        </p:txBody>
      </p:sp>
      <p:pic>
        <p:nvPicPr>
          <p:cNvPr id="3074" name="Picture 2"/>
          <p:cNvPicPr>
            <a:picLocks noChangeAspect="1" noChangeArrowheads="1"/>
          </p:cNvPicPr>
          <p:nvPr/>
        </p:nvPicPr>
        <p:blipFill>
          <a:blip r:embed="rId3" cstate="print"/>
          <a:srcRect l="7917" t="11333" r="11667" b="4667"/>
          <a:stretch>
            <a:fillRect/>
          </a:stretch>
        </p:blipFill>
        <p:spPr bwMode="auto">
          <a:xfrm>
            <a:off x="304800" y="685800"/>
            <a:ext cx="8520490" cy="5257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553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04900" y="975634"/>
            <a:ext cx="7010400" cy="914400"/>
          </a:xfrm>
        </p:spPr>
        <p:txBody>
          <a:bodyPr>
            <a:noAutofit/>
          </a:bodyPr>
          <a:lstStyle/>
          <a:p>
            <a:r>
              <a:rPr lang="en-US" sz="4800" b="1" dirty="0" smtClean="0">
                <a:solidFill>
                  <a:srgbClr val="663300"/>
                </a:solidFill>
              </a:rPr>
              <a:t>Zechariah 14:8-9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821317"/>
            <a:ext cx="7086600" cy="4191000"/>
          </a:xfrm>
        </p:spPr>
        <p:txBody>
          <a:bodyPr>
            <a:normAutofit/>
          </a:bodyPr>
          <a:lstStyle/>
          <a:p>
            <a:pPr marL="0" indent="231775">
              <a:buNone/>
            </a:pPr>
            <a:r>
              <a:rPr lang="en-US" dirty="0" smtClean="0"/>
              <a:t>8 And in that day it shall be that living waters shall </a:t>
            </a:r>
            <a:r>
              <a:rPr lang="en-US" b="1" dirty="0" smtClean="0">
                <a:solidFill>
                  <a:srgbClr val="0000CC"/>
                </a:solidFill>
              </a:rPr>
              <a:t>flow from Jerusalem</a:t>
            </a:r>
            <a:r>
              <a:rPr lang="en-US" dirty="0" smtClean="0"/>
              <a:t>, half of them toward the eastern sea and half of them toward the western sea; In both summer and winter it shall occur. </a:t>
            </a:r>
          </a:p>
          <a:p>
            <a:pPr marL="0" indent="231775">
              <a:buNone/>
            </a:pPr>
            <a:r>
              <a:rPr lang="en-US" dirty="0" smtClean="0"/>
              <a:t>9 And </a:t>
            </a:r>
            <a:r>
              <a:rPr lang="en-US" b="1" dirty="0" smtClean="0">
                <a:solidFill>
                  <a:srgbClr val="0000CC"/>
                </a:solidFill>
              </a:rPr>
              <a:t>the Lord shall be King over all the earth. </a:t>
            </a:r>
            <a:r>
              <a:rPr lang="en-US" dirty="0" smtClean="0"/>
              <a:t>In that day it shall be — "The Lord is one,“ and His name one. </a:t>
            </a:r>
          </a:p>
        </p:txBody>
      </p:sp>
      <p:sp>
        <p:nvSpPr>
          <p:cNvPr id="6" name="Text Box 5"/>
          <p:cNvSpPr txBox="1">
            <a:spLocks noChangeArrowheads="1"/>
          </p:cNvSpPr>
          <p:nvPr/>
        </p:nvSpPr>
        <p:spPr bwMode="auto">
          <a:xfrm>
            <a:off x="533400" y="152400"/>
            <a:ext cx="8153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Truth: Jesus will be the world ruler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04900" y="903546"/>
            <a:ext cx="7010400" cy="914400"/>
          </a:xfrm>
        </p:spPr>
        <p:txBody>
          <a:bodyPr>
            <a:noAutofit/>
          </a:bodyPr>
          <a:lstStyle/>
          <a:p>
            <a:r>
              <a:rPr lang="en-US" sz="4800" b="1" dirty="0" smtClean="0">
                <a:solidFill>
                  <a:srgbClr val="663300"/>
                </a:solidFill>
              </a:rPr>
              <a:t>Luke 1:30-33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52600"/>
            <a:ext cx="7086600" cy="4419600"/>
          </a:xfrm>
        </p:spPr>
        <p:txBody>
          <a:bodyPr>
            <a:normAutofit fontScale="85000" lnSpcReduction="10000"/>
          </a:bodyPr>
          <a:lstStyle/>
          <a:p>
            <a:pPr marL="0" indent="231775">
              <a:buNone/>
            </a:pPr>
            <a:r>
              <a:rPr lang="en-US" dirty="0" smtClean="0"/>
              <a:t>30 Then the angel said to her, "Do not be afraid, Mary, for you have found favor with God. </a:t>
            </a:r>
          </a:p>
          <a:p>
            <a:pPr marL="0" indent="231775">
              <a:buNone/>
            </a:pPr>
            <a:r>
              <a:rPr lang="en-US" dirty="0" smtClean="0"/>
              <a:t>31 And behold, you will conceive in your womb and bring forth a Son, and shall </a:t>
            </a:r>
            <a:r>
              <a:rPr lang="en-US" b="1" dirty="0" smtClean="0">
                <a:solidFill>
                  <a:srgbClr val="0000CC"/>
                </a:solidFill>
              </a:rPr>
              <a:t>call His name Jesus. </a:t>
            </a:r>
          </a:p>
          <a:p>
            <a:pPr marL="0" indent="231775">
              <a:buNone/>
            </a:pPr>
            <a:r>
              <a:rPr lang="en-US" dirty="0" smtClean="0"/>
              <a:t>32 He will be great, and will be called the Son of the Highest; </a:t>
            </a:r>
            <a:r>
              <a:rPr lang="en-US" b="1" dirty="0" smtClean="0">
                <a:solidFill>
                  <a:srgbClr val="0000CC"/>
                </a:solidFill>
              </a:rPr>
              <a:t>and the Lord God will give Him the throne of His father David. </a:t>
            </a:r>
          </a:p>
          <a:p>
            <a:pPr marL="0" indent="231775">
              <a:buNone/>
            </a:pPr>
            <a:r>
              <a:rPr lang="en-US" dirty="0" smtClean="0"/>
              <a:t>33 And </a:t>
            </a:r>
            <a:r>
              <a:rPr lang="en-US" b="1" dirty="0" smtClean="0">
                <a:solidFill>
                  <a:srgbClr val="0000CC"/>
                </a:solidFill>
              </a:rPr>
              <a:t>He will reign over the house of Jacob forever, and of His kingdom there will be no end.“ </a:t>
            </a:r>
          </a:p>
        </p:txBody>
      </p:sp>
      <p:sp>
        <p:nvSpPr>
          <p:cNvPr id="6" name="Text Box 5"/>
          <p:cNvSpPr txBox="1">
            <a:spLocks noChangeArrowheads="1"/>
          </p:cNvSpPr>
          <p:nvPr/>
        </p:nvSpPr>
        <p:spPr bwMode="auto">
          <a:xfrm>
            <a:off x="533400" y="152400"/>
            <a:ext cx="8153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Truth: Jesus will be the world ruler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990600"/>
            <a:ext cx="8229600" cy="1143000"/>
          </a:xfrm>
        </p:spPr>
        <p:txBody>
          <a:bodyPr>
            <a:noAutofit/>
          </a:bodyPr>
          <a:lstStyle/>
          <a:p>
            <a:pPr eaLnBrk="1" hangingPunct="1"/>
            <a:r>
              <a:rPr lang="en-US" sz="8000" b="1" dirty="0" smtClean="0">
                <a:solidFill>
                  <a:srgbClr val="FF0000"/>
                </a:solidFill>
                <a:latin typeface="Creepy" pitchFamily="82" charset="0"/>
              </a:rPr>
              <a:t>Lie # 3</a:t>
            </a:r>
          </a:p>
        </p:txBody>
      </p:sp>
      <p:sp>
        <p:nvSpPr>
          <p:cNvPr id="4100" name="Text Box 5"/>
          <p:cNvSpPr txBox="1">
            <a:spLocks noChangeArrowheads="1"/>
          </p:cNvSpPr>
          <p:nvPr/>
        </p:nvSpPr>
        <p:spPr bwMode="auto">
          <a:xfrm>
            <a:off x="1752600" y="2286000"/>
            <a:ext cx="5715000" cy="2585323"/>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00CC"/>
                </a:solidFill>
                <a:latin typeface="Comic Sans MS" pitchFamily="66" charset="0"/>
              </a:rPr>
              <a:t>Antichrist will bring peace to the earth</a:t>
            </a:r>
            <a:endParaRPr lang="en-US" sz="5400" b="1" dirty="0">
              <a:solidFill>
                <a:srgbClr val="0000CC"/>
              </a:solidFill>
              <a:latin typeface="Comic Sans MS" pitchFamily="66" charset="0"/>
            </a:endParaRPr>
          </a:p>
        </p:txBody>
      </p:sp>
      <p:sp>
        <p:nvSpPr>
          <p:cNvPr id="6" name="Oval 5"/>
          <p:cNvSpPr/>
          <p:nvPr/>
        </p:nvSpPr>
        <p:spPr>
          <a:xfrm>
            <a:off x="1295400" y="304800"/>
            <a:ext cx="6629400" cy="6248400"/>
          </a:xfrm>
          <a:prstGeom prst="ellipse">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7"/>
          </p:cNvCxnSpPr>
          <p:nvPr/>
        </p:nvCxnSpPr>
        <p:spPr>
          <a:xfrm flipH="1">
            <a:off x="2133600" y="1219856"/>
            <a:ext cx="4820346" cy="4190344"/>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9027" name="Picture 3"/>
          <p:cNvPicPr>
            <a:picLocks noGrp="1" noChangeAspect="1" noChangeArrowheads="1"/>
          </p:cNvPicPr>
          <p:nvPr>
            <p:ph idx="1"/>
          </p:nvPr>
        </p:nvPicPr>
        <p:blipFill>
          <a:blip r:embed="rId2" cstate="print"/>
          <a:srcRect l="3353" t="11404" r="13313" b="3509"/>
          <a:stretch>
            <a:fillRect/>
          </a:stretch>
        </p:blipFill>
        <p:spPr bwMode="auto">
          <a:xfrm>
            <a:off x="0" y="0"/>
            <a:ext cx="9144000" cy="6858000"/>
          </a:xfrm>
          <a:prstGeom prst="rect">
            <a:avLst/>
          </a:prstGeom>
          <a:noFill/>
          <a:ln w="9525">
            <a:noFill/>
            <a:miter lim="800000"/>
            <a:headEnd/>
            <a:tailEnd/>
          </a:ln>
        </p:spPr>
      </p:pic>
      <p:sp>
        <p:nvSpPr>
          <p:cNvPr id="6" name="Rounded Rectangle 5"/>
          <p:cNvSpPr/>
          <p:nvPr/>
        </p:nvSpPr>
        <p:spPr>
          <a:xfrm>
            <a:off x="2514600" y="4267200"/>
            <a:ext cx="5638800" cy="1143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62200" y="0"/>
            <a:ext cx="6248400" cy="1905000"/>
          </a:xfrm>
        </p:spPr>
        <p:txBody>
          <a:bodyPr>
            <a:normAutofit fontScale="90000"/>
          </a:bodyPr>
          <a:lstStyle/>
          <a:p>
            <a:pPr eaLnBrk="1" hangingPunct="1"/>
            <a:r>
              <a:rPr lang="en-US" sz="4000" b="1" dirty="0" smtClean="0">
                <a:solidFill>
                  <a:srgbClr val="FF0000"/>
                </a:solidFill>
              </a:rPr>
              <a:t>The Antichrist</a:t>
            </a:r>
            <a:br>
              <a:rPr lang="en-US" sz="4000" b="1" dirty="0" smtClean="0">
                <a:solidFill>
                  <a:srgbClr val="FF0000"/>
                </a:solidFill>
              </a:rPr>
            </a:br>
            <a:r>
              <a:rPr lang="en-US" sz="4000" b="1" dirty="0" smtClean="0">
                <a:solidFill>
                  <a:srgbClr val="FF0000"/>
                </a:solidFill>
              </a:rPr>
              <a:t>by Prof J. S. Malan, University of the North, South Africa</a:t>
            </a:r>
          </a:p>
        </p:txBody>
      </p:sp>
      <p:sp>
        <p:nvSpPr>
          <p:cNvPr id="4099" name="Rectangle 3"/>
          <p:cNvSpPr>
            <a:spLocks noGrp="1" noChangeArrowheads="1"/>
          </p:cNvSpPr>
          <p:nvPr>
            <p:ph type="body" idx="1"/>
          </p:nvPr>
        </p:nvSpPr>
        <p:spPr>
          <a:xfrm>
            <a:off x="381000" y="2057400"/>
            <a:ext cx="6400800" cy="3505200"/>
          </a:xfrm>
        </p:spPr>
        <p:txBody>
          <a:bodyPr>
            <a:noAutofit/>
          </a:bodyPr>
          <a:lstStyle/>
          <a:p>
            <a:pPr marL="0" indent="0" algn="ctr">
              <a:lnSpc>
                <a:spcPct val="90000"/>
              </a:lnSpc>
              <a:buNone/>
            </a:pPr>
            <a:r>
              <a:rPr lang="en-US" sz="3800" dirty="0" smtClean="0"/>
              <a:t>“During the first 3�years of the tribulation period the </a:t>
            </a:r>
            <a:r>
              <a:rPr lang="en-US" sz="3800" b="1" dirty="0" smtClean="0">
                <a:solidFill>
                  <a:srgbClr val="0000CC"/>
                </a:solidFill>
              </a:rPr>
              <a:t>Antichrist will reign as prince of peace and pursue world unity. </a:t>
            </a:r>
            <a:r>
              <a:rPr lang="en-US" sz="3800" dirty="0" smtClean="0"/>
              <a:t>Then he will make his big move to gain absolute power.” </a:t>
            </a:r>
          </a:p>
        </p:txBody>
      </p:sp>
      <p:sp>
        <p:nvSpPr>
          <p:cNvPr id="4100" name="Text Box 5"/>
          <p:cNvSpPr txBox="1">
            <a:spLocks noChangeArrowheads="1"/>
          </p:cNvSpPr>
          <p:nvPr/>
        </p:nvSpPr>
        <p:spPr bwMode="auto">
          <a:xfrm>
            <a:off x="1066800" y="5410200"/>
            <a:ext cx="7239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But Jesus is the only one who can bring world peace!</a:t>
            </a:r>
            <a:endParaRPr lang="en-US" sz="4000" b="1" dirty="0">
              <a:solidFill>
                <a:srgbClr val="00B050"/>
              </a:solidFill>
              <a:latin typeface="Comic Sans MS" pitchFamily="66" charset="0"/>
            </a:endParaRPr>
          </a:p>
        </p:txBody>
      </p:sp>
      <p:pic>
        <p:nvPicPr>
          <p:cNvPr id="92162" name="Picture 2" descr="https://encrypted-tbn2.gstatic.com/images?q=tbn:ANd9GcS4fQko1MmdBMcXL0N3I3cciRD3i-wTgz4PEkI_9fjeoB-McWYv"/>
          <p:cNvPicPr>
            <a:picLocks noChangeAspect="1" noChangeArrowheads="1"/>
          </p:cNvPicPr>
          <p:nvPr/>
        </p:nvPicPr>
        <p:blipFill>
          <a:blip r:embed="rId3" cstate="print"/>
          <a:srcRect/>
          <a:stretch>
            <a:fillRect/>
          </a:stretch>
        </p:blipFill>
        <p:spPr bwMode="auto">
          <a:xfrm>
            <a:off x="381000" y="228600"/>
            <a:ext cx="1714500" cy="1714500"/>
          </a:xfrm>
          <a:prstGeom prst="rect">
            <a:avLst/>
          </a:prstGeom>
          <a:noFill/>
        </p:spPr>
      </p:pic>
      <p:pic>
        <p:nvPicPr>
          <p:cNvPr id="92164" name="Picture 4" descr="https://encrypted-tbn0.gstatic.com/images?q=tbn:ANd9GcRm0GFB5Aq-GiFnp0RuOyl1OivGrAdpWyinzL43ui9YVj0qpK3w"/>
          <p:cNvPicPr>
            <a:picLocks noChangeAspect="1" noChangeArrowheads="1"/>
          </p:cNvPicPr>
          <p:nvPr/>
        </p:nvPicPr>
        <p:blipFill>
          <a:blip r:embed="rId4" cstate="print"/>
          <a:srcRect/>
          <a:stretch>
            <a:fillRect/>
          </a:stretch>
        </p:blipFill>
        <p:spPr bwMode="auto">
          <a:xfrm>
            <a:off x="6905286" y="2057400"/>
            <a:ext cx="2038689" cy="3200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33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838200" y="1219200"/>
            <a:ext cx="7010400" cy="914400"/>
          </a:xfrm>
        </p:spPr>
        <p:txBody>
          <a:bodyPr>
            <a:noAutofit/>
          </a:bodyPr>
          <a:lstStyle/>
          <a:p>
            <a:r>
              <a:rPr lang="en-US" sz="4800" b="1" dirty="0" smtClean="0">
                <a:solidFill>
                  <a:srgbClr val="663300"/>
                </a:solidFill>
              </a:rPr>
              <a:t>Isaiah 9:6-8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2209800"/>
            <a:ext cx="7086600" cy="4191000"/>
          </a:xfrm>
        </p:spPr>
        <p:txBody>
          <a:bodyPr>
            <a:normAutofit fontScale="85000" lnSpcReduction="20000"/>
          </a:bodyPr>
          <a:lstStyle/>
          <a:p>
            <a:pPr marL="0" indent="231775">
              <a:buNone/>
            </a:pPr>
            <a:r>
              <a:rPr lang="en-US" dirty="0" smtClean="0"/>
              <a:t>6 For unto us a Child is born, unto us a Son is given;  And the government will be upon His shoulder. And His name will be called Wonderful, Counselor, Mighty God, Everlasting Father, </a:t>
            </a:r>
            <a:r>
              <a:rPr lang="en-US" b="1" dirty="0" smtClean="0">
                <a:solidFill>
                  <a:srgbClr val="0000CC"/>
                </a:solidFill>
              </a:rPr>
              <a:t>Prince of Peace.  </a:t>
            </a:r>
          </a:p>
          <a:p>
            <a:pPr marL="0" indent="231775">
              <a:buNone/>
            </a:pPr>
            <a:r>
              <a:rPr lang="en-US" dirty="0" smtClean="0"/>
              <a:t>7 Of the increase of His government and peace there will be no end, </a:t>
            </a:r>
            <a:r>
              <a:rPr lang="en-US" b="1" dirty="0" smtClean="0">
                <a:solidFill>
                  <a:srgbClr val="0000CC"/>
                </a:solidFill>
              </a:rPr>
              <a:t>upon the throne of David and over His kingdom</a:t>
            </a:r>
            <a:r>
              <a:rPr lang="en-US" dirty="0" smtClean="0"/>
              <a:t>, to order it and establish it with judgment and justice from that time forward, even forever. </a:t>
            </a:r>
            <a:r>
              <a:rPr lang="en-US" b="1" dirty="0" smtClean="0">
                <a:solidFill>
                  <a:srgbClr val="0000CC"/>
                </a:solidFill>
              </a:rPr>
              <a:t>The zeal of the Lord of hosts will perform this. </a:t>
            </a:r>
          </a:p>
        </p:txBody>
      </p:sp>
      <p:sp>
        <p:nvSpPr>
          <p:cNvPr id="6" name="Text Box 5"/>
          <p:cNvSpPr txBox="1">
            <a:spLocks noChangeArrowheads="1"/>
          </p:cNvSpPr>
          <p:nvPr/>
        </p:nvSpPr>
        <p:spPr bwMode="auto">
          <a:xfrm>
            <a:off x="533400" y="152400"/>
            <a:ext cx="81534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Truth: Jesus will bring Peace!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096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1295400"/>
            <a:ext cx="7010400" cy="914400"/>
          </a:xfrm>
        </p:spPr>
        <p:txBody>
          <a:bodyPr>
            <a:noAutofit/>
          </a:bodyPr>
          <a:lstStyle/>
          <a:p>
            <a:r>
              <a:rPr lang="en-US" sz="4800" b="1" dirty="0" smtClean="0">
                <a:solidFill>
                  <a:srgbClr val="663300"/>
                </a:solidFill>
              </a:rPr>
              <a:t>Zechariah 9:9-10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2057400"/>
            <a:ext cx="7086600" cy="4191000"/>
          </a:xfrm>
        </p:spPr>
        <p:txBody>
          <a:bodyPr>
            <a:normAutofit fontScale="85000" lnSpcReduction="10000"/>
          </a:bodyPr>
          <a:lstStyle/>
          <a:p>
            <a:pPr marL="0" indent="231775">
              <a:buNone/>
            </a:pPr>
            <a:r>
              <a:rPr lang="en-US" dirty="0" smtClean="0"/>
              <a:t>9 "Rejoice greatly, O daughter of Zion! Shout, O daughter of Jerusalem! Behold, your King is coming to you; He is just and having salvation, Lowly and riding on a donkey,  A colt, the foal of a donkey. </a:t>
            </a:r>
          </a:p>
          <a:p>
            <a:pPr marL="0" indent="231775">
              <a:buNone/>
            </a:pPr>
            <a:r>
              <a:rPr lang="en-US" dirty="0" smtClean="0"/>
              <a:t>10 I will cut off the chariot from Ephraim And the horse from Jerusalem; The battle bow shall be cut off. </a:t>
            </a:r>
            <a:r>
              <a:rPr lang="en-US" b="1" dirty="0" smtClean="0">
                <a:solidFill>
                  <a:srgbClr val="0000CC"/>
                </a:solidFill>
              </a:rPr>
              <a:t>He shall speak peace to the nations; </a:t>
            </a:r>
            <a:r>
              <a:rPr lang="en-US" dirty="0" smtClean="0"/>
              <a:t>His dominion shall be 'from sea to sea, And from the River to the ends of the earth.‘ </a:t>
            </a:r>
          </a:p>
        </p:txBody>
      </p:sp>
      <p:sp>
        <p:nvSpPr>
          <p:cNvPr id="6" name="Text Box 5"/>
          <p:cNvSpPr txBox="1">
            <a:spLocks noChangeArrowheads="1"/>
          </p:cNvSpPr>
          <p:nvPr/>
        </p:nvSpPr>
        <p:spPr bwMode="auto">
          <a:xfrm>
            <a:off x="488043" y="192925"/>
            <a:ext cx="81534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Truth: Jesus will bring Peace!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2178990" y="1897380"/>
            <a:ext cx="4876800" cy="2590800"/>
          </a:xfrm>
        </p:spPr>
        <p:txBody>
          <a:bodyPr>
            <a:noAutofit/>
          </a:bodyPr>
          <a:lstStyle/>
          <a:p>
            <a:pPr eaLnBrk="1" hangingPunct="1">
              <a:lnSpc>
                <a:spcPts val="4900"/>
              </a:lnSpc>
              <a:spcBef>
                <a:spcPts val="0"/>
              </a:spcBef>
            </a:pPr>
            <a:r>
              <a:rPr lang="en-US" sz="4000" b="1" dirty="0" smtClean="0">
                <a:solidFill>
                  <a:srgbClr val="FF0000"/>
                </a:solidFill>
                <a:latin typeface="Comic Sans MS" pitchFamily="66" charset="0"/>
              </a:rPr>
              <a:t>Most current Antichrist </a:t>
            </a:r>
            <a:r>
              <a:rPr lang="en-US" sz="4000" b="1" dirty="0">
                <a:solidFill>
                  <a:srgbClr val="FF0000"/>
                </a:solidFill>
                <a:latin typeface="Comic Sans MS" pitchFamily="66" charset="0"/>
              </a:rPr>
              <a:t>i</a:t>
            </a:r>
            <a:r>
              <a:rPr lang="en-US" sz="4000" b="1" dirty="0" smtClean="0">
                <a:solidFill>
                  <a:srgbClr val="FF0000"/>
                </a:solidFill>
                <a:latin typeface="Comic Sans MS" pitchFamily="66" charset="0"/>
              </a:rPr>
              <a:t>deas will cause people to reject Jesus</a:t>
            </a:r>
            <a:endParaRPr lang="en-US" sz="4200" b="1" dirty="0" smtClean="0">
              <a:solidFill>
                <a:srgbClr val="FF0000"/>
              </a:solidFill>
              <a:latin typeface="Comic Sans MS" pitchFamily="66" charset="0"/>
            </a:endParaRPr>
          </a:p>
        </p:txBody>
      </p:sp>
      <p:pic>
        <p:nvPicPr>
          <p:cNvPr id="98306" name="Picture 2" descr="https://encrypted-tbn2.gstatic.com/images?q=tbn:ANd9GcTxMvqfk7kcPiM7kipR0YR_b17Ja3xKx-IiDsQyBDqQlY6dSc5w"/>
          <p:cNvPicPr>
            <a:picLocks noChangeAspect="1" noChangeArrowheads="1"/>
          </p:cNvPicPr>
          <p:nvPr/>
        </p:nvPicPr>
        <p:blipFill>
          <a:blip r:embed="rId3" cstate="print"/>
          <a:srcRect/>
          <a:stretch>
            <a:fillRect/>
          </a:stretch>
        </p:blipFill>
        <p:spPr bwMode="auto">
          <a:xfrm>
            <a:off x="3124200" y="152400"/>
            <a:ext cx="2819400" cy="1562100"/>
          </a:xfrm>
          <a:prstGeom prst="rect">
            <a:avLst/>
          </a:prstGeom>
          <a:noFill/>
        </p:spPr>
      </p:pic>
      <p:pic>
        <p:nvPicPr>
          <p:cNvPr id="98308" name="Picture 4" descr="https://encrypted-tbn0.gstatic.com/images?q=tbn:ANd9GcTCODObJUd2yTEdCWlL2fsyELz-vVK9sNIDgBuTlN89dD5-RFmN"/>
          <p:cNvPicPr>
            <a:picLocks noChangeAspect="1" noChangeArrowheads="1"/>
          </p:cNvPicPr>
          <p:nvPr/>
        </p:nvPicPr>
        <p:blipFill>
          <a:blip r:embed="rId4" cstate="print"/>
          <a:srcRect/>
          <a:stretch>
            <a:fillRect/>
          </a:stretch>
        </p:blipFill>
        <p:spPr bwMode="auto">
          <a:xfrm>
            <a:off x="3200400" y="4572000"/>
            <a:ext cx="3274631" cy="2085976"/>
          </a:xfrm>
          <a:prstGeom prst="rect">
            <a:avLst/>
          </a:prstGeom>
          <a:noFill/>
        </p:spPr>
      </p:pic>
      <p:pic>
        <p:nvPicPr>
          <p:cNvPr id="98310" name="Picture 6" descr="https://encrypted-tbn3.gstatic.com/images?q=tbn:ANd9GcSuIjRF9BcpAUnClYsrZdv6E1zlOcOhNcEwfeCipSFLutpfjkk"/>
          <p:cNvPicPr>
            <a:picLocks noChangeAspect="1" noChangeArrowheads="1"/>
          </p:cNvPicPr>
          <p:nvPr/>
        </p:nvPicPr>
        <p:blipFill>
          <a:blip r:embed="rId5" cstate="print"/>
          <a:srcRect/>
          <a:stretch>
            <a:fillRect/>
          </a:stretch>
        </p:blipFill>
        <p:spPr bwMode="auto">
          <a:xfrm>
            <a:off x="685800" y="4648200"/>
            <a:ext cx="1905000" cy="1797792"/>
          </a:xfrm>
          <a:prstGeom prst="rect">
            <a:avLst/>
          </a:prstGeom>
          <a:noFill/>
        </p:spPr>
      </p:pic>
      <p:pic>
        <p:nvPicPr>
          <p:cNvPr id="98312" name="Picture 8" descr="https://encrypted-tbn1.gstatic.com/images?q=tbn:ANd9GcQG8_6jxIiR70ud9uxWrtZS7EuFpIhZbNqftwy_yBktolSd_UNDKg"/>
          <p:cNvPicPr>
            <a:picLocks noChangeAspect="1" noChangeArrowheads="1"/>
          </p:cNvPicPr>
          <p:nvPr/>
        </p:nvPicPr>
        <p:blipFill>
          <a:blip r:embed="rId6" cstate="print"/>
          <a:srcRect r="20690"/>
          <a:stretch>
            <a:fillRect/>
          </a:stretch>
        </p:blipFill>
        <p:spPr bwMode="auto">
          <a:xfrm>
            <a:off x="7086600" y="2057400"/>
            <a:ext cx="1752600" cy="2209800"/>
          </a:xfrm>
          <a:prstGeom prst="rect">
            <a:avLst/>
          </a:prstGeom>
          <a:noFill/>
        </p:spPr>
      </p:pic>
      <p:pic>
        <p:nvPicPr>
          <p:cNvPr id="98314" name="Picture 10" descr="http://www.prophecyinthenews.com/wp-content/uploads/2010/08/bloodline-cover-200.png"/>
          <p:cNvPicPr>
            <a:picLocks noChangeAspect="1" noChangeArrowheads="1"/>
          </p:cNvPicPr>
          <p:nvPr/>
        </p:nvPicPr>
        <p:blipFill>
          <a:blip r:embed="rId7" cstate="print"/>
          <a:srcRect/>
          <a:stretch>
            <a:fillRect/>
          </a:stretch>
        </p:blipFill>
        <p:spPr bwMode="auto">
          <a:xfrm>
            <a:off x="533400" y="2057400"/>
            <a:ext cx="1524000" cy="2270760"/>
          </a:xfrm>
          <a:prstGeom prst="rect">
            <a:avLst/>
          </a:prstGeom>
          <a:noFill/>
        </p:spPr>
      </p:pic>
      <p:pic>
        <p:nvPicPr>
          <p:cNvPr id="98315" name="Picture 11"/>
          <p:cNvPicPr>
            <a:picLocks noChangeAspect="1" noChangeArrowheads="1"/>
          </p:cNvPicPr>
          <p:nvPr/>
        </p:nvPicPr>
        <p:blipFill>
          <a:blip r:embed="rId8" cstate="print"/>
          <a:srcRect/>
          <a:stretch>
            <a:fillRect/>
          </a:stretch>
        </p:blipFill>
        <p:spPr bwMode="auto">
          <a:xfrm>
            <a:off x="7162800" y="4419600"/>
            <a:ext cx="1445028" cy="2019300"/>
          </a:xfrm>
          <a:prstGeom prst="rect">
            <a:avLst/>
          </a:prstGeom>
          <a:noFill/>
          <a:ln w="9525">
            <a:noFill/>
            <a:miter lim="800000"/>
            <a:headEnd/>
            <a:tailEnd/>
          </a:ln>
        </p:spPr>
      </p:pic>
      <p:pic>
        <p:nvPicPr>
          <p:cNvPr id="98316" name="Picture 12"/>
          <p:cNvPicPr>
            <a:picLocks noChangeAspect="1" noChangeArrowheads="1"/>
          </p:cNvPicPr>
          <p:nvPr/>
        </p:nvPicPr>
        <p:blipFill>
          <a:blip r:embed="rId9" cstate="print"/>
          <a:srcRect/>
          <a:stretch>
            <a:fillRect/>
          </a:stretch>
        </p:blipFill>
        <p:spPr bwMode="auto">
          <a:xfrm>
            <a:off x="6781800" y="152400"/>
            <a:ext cx="1409700" cy="1774837"/>
          </a:xfrm>
          <a:prstGeom prst="rect">
            <a:avLst/>
          </a:prstGeom>
          <a:noFill/>
          <a:ln w="9525">
            <a:noFill/>
            <a:miter lim="800000"/>
            <a:headEnd/>
            <a:tailEnd/>
          </a:ln>
        </p:spPr>
      </p:pic>
      <p:pic>
        <p:nvPicPr>
          <p:cNvPr id="98320" name="Picture 16" descr="https://encrypted-tbn2.gstatic.com/images?q=tbn:ANd9GcTMfu0Eg-lEgJI6PRCY0kZa_qUhCsfjtPBD84cu0lmY-Nx7a6Gz"/>
          <p:cNvPicPr>
            <a:picLocks noChangeAspect="1" noChangeArrowheads="1"/>
          </p:cNvPicPr>
          <p:nvPr/>
        </p:nvPicPr>
        <p:blipFill>
          <a:blip r:embed="rId10" cstate="print"/>
          <a:srcRect/>
          <a:stretch>
            <a:fillRect/>
          </a:stretch>
        </p:blipFill>
        <p:spPr bwMode="auto">
          <a:xfrm>
            <a:off x="304800" y="152400"/>
            <a:ext cx="2148179" cy="1638301"/>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990600"/>
            <a:ext cx="8229600" cy="1143000"/>
          </a:xfrm>
        </p:spPr>
        <p:txBody>
          <a:bodyPr>
            <a:noAutofit/>
          </a:bodyPr>
          <a:lstStyle/>
          <a:p>
            <a:pPr eaLnBrk="1" hangingPunct="1"/>
            <a:r>
              <a:rPr lang="en-US" sz="8000" b="1" dirty="0" smtClean="0">
                <a:solidFill>
                  <a:srgbClr val="FF0000"/>
                </a:solidFill>
                <a:latin typeface="Creepy" pitchFamily="82" charset="0"/>
              </a:rPr>
              <a:t>Lie # 4</a:t>
            </a:r>
          </a:p>
        </p:txBody>
      </p:sp>
      <p:sp>
        <p:nvSpPr>
          <p:cNvPr id="4100" name="Text Box 5"/>
          <p:cNvSpPr txBox="1">
            <a:spLocks noChangeArrowheads="1"/>
          </p:cNvSpPr>
          <p:nvPr/>
        </p:nvSpPr>
        <p:spPr bwMode="auto">
          <a:xfrm>
            <a:off x="1752600" y="2286000"/>
            <a:ext cx="5715000" cy="2585323"/>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00CC"/>
                </a:solidFill>
                <a:latin typeface="Comic Sans MS" pitchFamily="66" charset="0"/>
              </a:rPr>
              <a:t>Antichrist will make a covenant with the Jews</a:t>
            </a:r>
            <a:endParaRPr lang="en-US" sz="5400" b="1" dirty="0">
              <a:solidFill>
                <a:srgbClr val="0000CC"/>
              </a:solidFill>
              <a:latin typeface="Comic Sans MS" pitchFamily="66" charset="0"/>
            </a:endParaRPr>
          </a:p>
        </p:txBody>
      </p:sp>
      <p:sp>
        <p:nvSpPr>
          <p:cNvPr id="6" name="Oval 5"/>
          <p:cNvSpPr/>
          <p:nvPr/>
        </p:nvSpPr>
        <p:spPr>
          <a:xfrm>
            <a:off x="1295400" y="304800"/>
            <a:ext cx="6629400" cy="6248400"/>
          </a:xfrm>
          <a:prstGeom prst="ellipse">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7"/>
          </p:cNvCxnSpPr>
          <p:nvPr/>
        </p:nvCxnSpPr>
        <p:spPr>
          <a:xfrm flipH="1">
            <a:off x="2133600" y="1219856"/>
            <a:ext cx="4820346" cy="4190344"/>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153400" cy="1447800"/>
          </a:xfrm>
        </p:spPr>
        <p:txBody>
          <a:bodyPr>
            <a:noAutofit/>
          </a:bodyPr>
          <a:lstStyle/>
          <a:p>
            <a:pPr eaLnBrk="1" hangingPunct="1"/>
            <a:r>
              <a:rPr lang="en-US" sz="4800" b="1" dirty="0" smtClean="0">
                <a:solidFill>
                  <a:srgbClr val="00B050"/>
                </a:solidFill>
              </a:rPr>
              <a:t>Antichrist will make a covenant with the Jews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DiscoverRevelation.com</a:t>
            </a:r>
            <a:endParaRPr lang="en-US" sz="4000" b="1" dirty="0">
              <a:solidFill>
                <a:srgbClr val="0000CC"/>
              </a:solidFill>
              <a:latin typeface="Comic Sans MS" pitchFamily="66" charset="0"/>
            </a:endParaRPr>
          </a:p>
        </p:txBody>
      </p:sp>
      <p:pic>
        <p:nvPicPr>
          <p:cNvPr id="2050" name="Picture 2"/>
          <p:cNvPicPr>
            <a:picLocks noChangeAspect="1" noChangeArrowheads="1"/>
          </p:cNvPicPr>
          <p:nvPr/>
        </p:nvPicPr>
        <p:blipFill>
          <a:blip r:embed="rId3" cstate="print"/>
          <a:srcRect t="15333" r="1667" b="17333"/>
          <a:stretch>
            <a:fillRect/>
          </a:stretch>
        </p:blipFill>
        <p:spPr bwMode="auto">
          <a:xfrm>
            <a:off x="304800" y="1524000"/>
            <a:ext cx="8546471" cy="365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553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12455"/>
            <a:ext cx="7010400" cy="914400"/>
          </a:xfrm>
        </p:spPr>
        <p:txBody>
          <a:bodyPr>
            <a:noAutofit/>
          </a:bodyPr>
          <a:lstStyle/>
          <a:p>
            <a:r>
              <a:rPr lang="en-US" sz="4800" b="1" dirty="0" smtClean="0">
                <a:solidFill>
                  <a:srgbClr val="663300"/>
                </a:solidFill>
              </a:rPr>
              <a:t>Daniel 9:24-27 </a:t>
            </a:r>
            <a:r>
              <a:rPr lang="en-US" sz="3600" b="1" dirty="0" smtClean="0">
                <a:solidFill>
                  <a:srgbClr val="663300"/>
                </a:solidFill>
              </a:rPr>
              <a:t>(NASB)</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505980"/>
          </a:xfrm>
        </p:spPr>
        <p:txBody>
          <a:bodyPr>
            <a:normAutofit fontScale="92500" lnSpcReduction="20000"/>
          </a:bodyPr>
          <a:lstStyle/>
          <a:p>
            <a:pPr marL="0" indent="231775">
              <a:buNone/>
            </a:pPr>
            <a:r>
              <a:rPr lang="en-US" dirty="0" smtClean="0"/>
              <a:t>24 </a:t>
            </a:r>
            <a:r>
              <a:rPr lang="en-US" dirty="0"/>
              <a:t>"Seventy weeks have been decreed for your people and your holy city, to finish the transgression, to make an end of sin, to make atonement for iniquity, to bring in everlasting righteousness, to seal up vision and prophecy and to anoint the most holy place.  25 "So you are to know and discern that from the issuing of a decree to restore and rebuild Jerusalem </a:t>
            </a:r>
            <a:r>
              <a:rPr lang="en-US" b="1" dirty="0">
                <a:solidFill>
                  <a:srgbClr val="0000CC"/>
                </a:solidFill>
              </a:rPr>
              <a:t>until </a:t>
            </a:r>
            <a:r>
              <a:rPr lang="en-US" b="1" u="sng" dirty="0">
                <a:solidFill>
                  <a:srgbClr val="0000CC"/>
                </a:solidFill>
              </a:rPr>
              <a:t>Messiah the Prince</a:t>
            </a:r>
            <a:r>
              <a:rPr lang="en-US" dirty="0"/>
              <a:t> there will be seven weeks and sixty-two weeks; it will be built again, with plaza and moat, even in times of distress. </a:t>
            </a:r>
          </a:p>
        </p:txBody>
      </p:sp>
      <p:sp>
        <p:nvSpPr>
          <p:cNvPr id="7" name="Text Box 5"/>
          <p:cNvSpPr txBox="1">
            <a:spLocks noChangeArrowheads="1"/>
          </p:cNvSpPr>
          <p:nvPr/>
        </p:nvSpPr>
        <p:spPr bwMode="auto">
          <a:xfrm>
            <a:off x="838200" y="0"/>
            <a:ext cx="7696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Who makes the covenant in Dan 9?</a:t>
            </a:r>
          </a:p>
        </p:txBody>
      </p:sp>
    </p:spTree>
    <p:extLst>
      <p:ext uri="{BB962C8B-B14F-4D97-AF65-F5344CB8AC3E}">
        <p14:creationId xmlns:p14="http://schemas.microsoft.com/office/powerpoint/2010/main" val="898387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Daniel 9:24-27 </a:t>
            </a:r>
            <a:r>
              <a:rPr lang="en-US" sz="3600" b="1" dirty="0" smtClean="0">
                <a:solidFill>
                  <a:srgbClr val="663300"/>
                </a:solidFill>
              </a:rPr>
              <a:t>(NASB)</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658380"/>
          </a:xfrm>
        </p:spPr>
        <p:txBody>
          <a:bodyPr>
            <a:normAutofit fontScale="85000" lnSpcReduction="20000"/>
          </a:bodyPr>
          <a:lstStyle/>
          <a:p>
            <a:pPr marL="0" indent="231775">
              <a:buNone/>
            </a:pPr>
            <a:r>
              <a:rPr lang="en-US" dirty="0" smtClean="0"/>
              <a:t>26 </a:t>
            </a:r>
            <a:r>
              <a:rPr lang="en-US" dirty="0"/>
              <a:t>"Then after the sixty-two weeks </a:t>
            </a:r>
            <a:r>
              <a:rPr lang="en-US" b="1" dirty="0">
                <a:solidFill>
                  <a:srgbClr val="0000CC"/>
                </a:solidFill>
              </a:rPr>
              <a:t>the Messiah will be cut off</a:t>
            </a:r>
            <a:r>
              <a:rPr lang="en-US" dirty="0"/>
              <a:t> and have nothing, and the people of </a:t>
            </a:r>
            <a:r>
              <a:rPr lang="en-US" b="1" dirty="0">
                <a:solidFill>
                  <a:srgbClr val="0000CC"/>
                </a:solidFill>
              </a:rPr>
              <a:t>the </a:t>
            </a:r>
            <a:r>
              <a:rPr lang="en-US" b="1" u="sng" dirty="0">
                <a:solidFill>
                  <a:srgbClr val="0000CC"/>
                </a:solidFill>
              </a:rPr>
              <a:t>prince</a:t>
            </a:r>
            <a:r>
              <a:rPr lang="en-US" b="1" dirty="0">
                <a:solidFill>
                  <a:srgbClr val="0000CC"/>
                </a:solidFill>
              </a:rPr>
              <a:t> who is to come </a:t>
            </a:r>
            <a:r>
              <a:rPr lang="en-US" dirty="0"/>
              <a:t>will destroy the city and the sanctuary. And its end will come with a flood; even to the end there will be war; desolations are determined. 27 "And </a:t>
            </a:r>
            <a:r>
              <a:rPr lang="en-US" b="1" dirty="0">
                <a:solidFill>
                  <a:srgbClr val="0000CC"/>
                </a:solidFill>
              </a:rPr>
              <a:t>he will make a firm covenant with the many for one week,</a:t>
            </a:r>
            <a:r>
              <a:rPr lang="en-US" dirty="0"/>
              <a:t> but in the middle of the week he will put a stop to sacrifice and grain offering; and on the wing of abominations will come one who makes desolate, even until a complete destruction, one that is decreed, is poured out on the one who makes desolate</a:t>
            </a:r>
            <a:r>
              <a:rPr lang="en-US" dirty="0" smtClean="0"/>
              <a:t>."</a:t>
            </a:r>
            <a:endParaRPr lang="en-US" dirty="0"/>
          </a:p>
        </p:txBody>
      </p:sp>
      <p:sp>
        <p:nvSpPr>
          <p:cNvPr id="4100" name="Text Box 5"/>
          <p:cNvSpPr txBox="1">
            <a:spLocks noChangeArrowheads="1"/>
          </p:cNvSpPr>
          <p:nvPr/>
        </p:nvSpPr>
        <p:spPr bwMode="auto">
          <a:xfrm>
            <a:off x="990600" y="618238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All this was fulfilled by AD 70</a:t>
            </a:r>
          </a:p>
        </p:txBody>
      </p:sp>
      <p:sp>
        <p:nvSpPr>
          <p:cNvPr id="7" name="Text Box 5"/>
          <p:cNvSpPr txBox="1">
            <a:spLocks noChangeArrowheads="1"/>
          </p:cNvSpPr>
          <p:nvPr/>
        </p:nvSpPr>
        <p:spPr bwMode="auto">
          <a:xfrm>
            <a:off x="723900" y="89077"/>
            <a:ext cx="7696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Messiah (Jesus) makes the covenant in Dan 9</a:t>
            </a:r>
          </a:p>
        </p:txBody>
      </p:sp>
    </p:spTree>
    <p:extLst>
      <p:ext uri="{BB962C8B-B14F-4D97-AF65-F5344CB8AC3E}">
        <p14:creationId xmlns:p14="http://schemas.microsoft.com/office/powerpoint/2010/main" val="140565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629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06784" y="758373"/>
            <a:ext cx="7010400" cy="914400"/>
          </a:xfrm>
        </p:spPr>
        <p:txBody>
          <a:bodyPr>
            <a:noAutofit/>
          </a:bodyPr>
          <a:lstStyle/>
          <a:p>
            <a:r>
              <a:rPr lang="en-US" sz="4800" b="1" dirty="0" smtClean="0">
                <a:solidFill>
                  <a:srgbClr val="663300"/>
                </a:solidFill>
              </a:rPr>
              <a:t>Ezekiel 37:24-28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56566"/>
            <a:ext cx="7086600" cy="4876800"/>
          </a:xfrm>
        </p:spPr>
        <p:txBody>
          <a:bodyPr>
            <a:normAutofit fontScale="70000" lnSpcReduction="20000"/>
          </a:bodyPr>
          <a:lstStyle/>
          <a:p>
            <a:pPr marL="0" indent="231775">
              <a:buNone/>
            </a:pPr>
            <a:r>
              <a:rPr lang="en-US" dirty="0" smtClean="0"/>
              <a:t>24 "</a:t>
            </a:r>
            <a:r>
              <a:rPr lang="en-US" b="1" dirty="0" smtClean="0">
                <a:solidFill>
                  <a:srgbClr val="0000CC"/>
                </a:solidFill>
              </a:rPr>
              <a:t>David My servant shall be king over them</a:t>
            </a:r>
            <a:r>
              <a:rPr lang="en-US" dirty="0" smtClean="0"/>
              <a:t>, and they shall all have one shepherd; they shall also walk in My judgments and observe My statutes, and do them. </a:t>
            </a:r>
          </a:p>
          <a:p>
            <a:pPr marL="0" indent="231775">
              <a:buNone/>
            </a:pPr>
            <a:r>
              <a:rPr lang="en-US" dirty="0" smtClean="0"/>
              <a:t>25 </a:t>
            </a:r>
            <a:r>
              <a:rPr lang="en-US" b="1" dirty="0" smtClean="0">
                <a:solidFill>
                  <a:srgbClr val="0000CC"/>
                </a:solidFill>
              </a:rPr>
              <a:t>Then they shall dwell in the land that I have given to Jacob My servant, where your fathers dwelt</a:t>
            </a:r>
            <a:r>
              <a:rPr lang="en-US" dirty="0" smtClean="0"/>
              <a:t>; and they shall dwell there, they, their children, and their children's children, forever; and My servant David shall be their prince forever. </a:t>
            </a:r>
          </a:p>
          <a:p>
            <a:pPr marL="0" indent="231775">
              <a:buNone/>
            </a:pPr>
            <a:r>
              <a:rPr lang="en-US" dirty="0" smtClean="0"/>
              <a:t>26 Moreover </a:t>
            </a:r>
            <a:r>
              <a:rPr lang="en-US" b="1" dirty="0" smtClean="0">
                <a:solidFill>
                  <a:srgbClr val="0000CC"/>
                </a:solidFill>
              </a:rPr>
              <a:t>I will make a covenant of peace with them, </a:t>
            </a:r>
            <a:r>
              <a:rPr lang="en-US" dirty="0" smtClean="0"/>
              <a:t>and </a:t>
            </a:r>
            <a:r>
              <a:rPr lang="en-US" b="1" dirty="0" smtClean="0">
                <a:solidFill>
                  <a:srgbClr val="0000CC"/>
                </a:solidFill>
              </a:rPr>
              <a:t>it shall be an everlasting covenant with them</a:t>
            </a:r>
            <a:r>
              <a:rPr lang="en-US" dirty="0" smtClean="0"/>
              <a:t>; I will establish them and multiply them, and I will set My sanctuary in their midst forevermore. </a:t>
            </a:r>
          </a:p>
          <a:p>
            <a:pPr marL="0" indent="231775">
              <a:buNone/>
            </a:pPr>
            <a:r>
              <a:rPr lang="en-US" dirty="0" smtClean="0"/>
              <a:t>27 My tabernacle also shall be with them; indeed I will be their God, and they shall be My people. </a:t>
            </a:r>
          </a:p>
          <a:p>
            <a:pPr marL="0" indent="231775">
              <a:buNone/>
            </a:pPr>
            <a:r>
              <a:rPr lang="en-US" dirty="0" smtClean="0"/>
              <a:t>28 The nations also will know that I, the Lord, sanctify Israel, when My sanctuary is in their midst forevermore."'“ </a:t>
            </a:r>
          </a:p>
        </p:txBody>
      </p:sp>
      <p:sp>
        <p:nvSpPr>
          <p:cNvPr id="6" name="Text Box 5"/>
          <p:cNvSpPr txBox="1">
            <a:spLocks noChangeArrowheads="1"/>
          </p:cNvSpPr>
          <p:nvPr/>
        </p:nvSpPr>
        <p:spPr bwMode="auto">
          <a:xfrm>
            <a:off x="716643" y="146962"/>
            <a:ext cx="7696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God makes the covenant with the Jews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1443" y="990470"/>
            <a:ext cx="7010400" cy="914400"/>
          </a:xfrm>
        </p:spPr>
        <p:txBody>
          <a:bodyPr>
            <a:noAutofit/>
          </a:bodyPr>
          <a:lstStyle/>
          <a:p>
            <a:r>
              <a:rPr lang="en-US" sz="4800" b="1" dirty="0" smtClean="0">
                <a:solidFill>
                  <a:srgbClr val="663300"/>
                </a:solidFill>
              </a:rPr>
              <a:t>Jeremiah 31:31-34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828735"/>
            <a:ext cx="7086600" cy="4191000"/>
          </a:xfrm>
        </p:spPr>
        <p:txBody>
          <a:bodyPr>
            <a:normAutofit fontScale="62500" lnSpcReduction="20000"/>
          </a:bodyPr>
          <a:lstStyle/>
          <a:p>
            <a:pPr marL="0" indent="231775">
              <a:buNone/>
            </a:pPr>
            <a:r>
              <a:rPr lang="en-US" dirty="0" smtClean="0"/>
              <a:t>31 "Behold, the days are coming, </a:t>
            </a:r>
            <a:r>
              <a:rPr lang="en-US" b="1" dirty="0" smtClean="0">
                <a:solidFill>
                  <a:srgbClr val="0000CC"/>
                </a:solidFill>
              </a:rPr>
              <a:t>says the Lord, when I will make a new covenant with the house of Israel and with the house of Judah —  </a:t>
            </a:r>
          </a:p>
          <a:p>
            <a:pPr marL="0" indent="231775">
              <a:buNone/>
            </a:pPr>
            <a:r>
              <a:rPr lang="en-US" dirty="0" smtClean="0"/>
              <a:t>32 not according to the covenant that I made with their fathers in the day that I took them by the hand to lead them out of the land of Egypt, My covenant which they broke, though I was a husband to them, says the Lord. </a:t>
            </a:r>
          </a:p>
          <a:p>
            <a:pPr marL="0" indent="231775">
              <a:buNone/>
            </a:pPr>
            <a:r>
              <a:rPr lang="en-US" dirty="0" smtClean="0"/>
              <a:t>33 But </a:t>
            </a:r>
            <a:r>
              <a:rPr lang="en-US" b="1" dirty="0" smtClean="0">
                <a:solidFill>
                  <a:srgbClr val="0000CC"/>
                </a:solidFill>
              </a:rPr>
              <a:t>this is the covenant that I will make with the house of Israel after those days, says the Lord: </a:t>
            </a:r>
            <a:r>
              <a:rPr lang="en-US" dirty="0" smtClean="0"/>
              <a:t>I will put My law in their minds, and write it on their hearts; and I will be their God, and they shall be My people. </a:t>
            </a:r>
          </a:p>
          <a:p>
            <a:pPr marL="0" indent="231775">
              <a:buNone/>
            </a:pPr>
            <a:r>
              <a:rPr lang="en-US" dirty="0" smtClean="0"/>
              <a:t>34 No more shall every man teach his neighbor, and every man his brother, saying, 'Know the Lord,' for they all shall know Me, from the least of them to the greatest of them, says the Lord. For I will forgive their iniquity, and their sin I will remember no more.“ </a:t>
            </a:r>
          </a:p>
        </p:txBody>
      </p:sp>
      <p:sp>
        <p:nvSpPr>
          <p:cNvPr id="4100" name="Text Box 5"/>
          <p:cNvSpPr txBox="1">
            <a:spLocks noChangeArrowheads="1"/>
          </p:cNvSpPr>
          <p:nvPr/>
        </p:nvSpPr>
        <p:spPr bwMode="auto">
          <a:xfrm>
            <a:off x="1066800" y="6334780"/>
            <a:ext cx="6934200" cy="523220"/>
          </a:xfrm>
          <a:prstGeom prst="rect">
            <a:avLst/>
          </a:prstGeom>
          <a:noFill/>
          <a:ln w="9525">
            <a:noFill/>
            <a:miter lim="800000"/>
            <a:headEnd/>
            <a:tailEnd/>
          </a:ln>
        </p:spPr>
        <p:txBody>
          <a:bodyPr wrap="square">
            <a:spAutoFit/>
          </a:bodyPr>
          <a:lstStyle/>
          <a:p>
            <a:pPr algn="ctr">
              <a:spcBef>
                <a:spcPct val="50000"/>
              </a:spcBef>
            </a:pPr>
            <a:endParaRPr lang="en-US" sz="2800" b="1" dirty="0" smtClean="0">
              <a:solidFill>
                <a:srgbClr val="0000CC"/>
              </a:solidFill>
              <a:latin typeface="Comic Sans MS" pitchFamily="66" charset="0"/>
            </a:endParaRPr>
          </a:p>
        </p:txBody>
      </p:sp>
      <p:sp>
        <p:nvSpPr>
          <p:cNvPr id="6" name="Text Box 5"/>
          <p:cNvSpPr txBox="1">
            <a:spLocks noChangeArrowheads="1"/>
          </p:cNvSpPr>
          <p:nvPr/>
        </p:nvSpPr>
        <p:spPr bwMode="auto">
          <a:xfrm>
            <a:off x="716643" y="146962"/>
            <a:ext cx="7696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God makes the covenant with the Jews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685800"/>
            <a:ext cx="8229600" cy="1143000"/>
          </a:xfrm>
        </p:spPr>
        <p:txBody>
          <a:bodyPr>
            <a:noAutofit/>
          </a:bodyPr>
          <a:lstStyle/>
          <a:p>
            <a:pPr eaLnBrk="1" hangingPunct="1"/>
            <a:r>
              <a:rPr lang="en-US" sz="8000" b="1" dirty="0" smtClean="0">
                <a:solidFill>
                  <a:srgbClr val="FF0000"/>
                </a:solidFill>
                <a:latin typeface="Creepy" pitchFamily="82" charset="0"/>
              </a:rPr>
              <a:t>Lie # 5</a:t>
            </a:r>
          </a:p>
        </p:txBody>
      </p:sp>
      <p:sp>
        <p:nvSpPr>
          <p:cNvPr id="4100" name="Text Box 5"/>
          <p:cNvSpPr txBox="1">
            <a:spLocks noChangeArrowheads="1"/>
          </p:cNvSpPr>
          <p:nvPr/>
        </p:nvSpPr>
        <p:spPr bwMode="auto">
          <a:xfrm>
            <a:off x="1752600" y="1981200"/>
            <a:ext cx="5715000" cy="3416320"/>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00CC"/>
                </a:solidFill>
                <a:latin typeface="Comic Sans MS" pitchFamily="66" charset="0"/>
              </a:rPr>
              <a:t>Antichrist will organize the Jews to rebuild the temple</a:t>
            </a:r>
            <a:endParaRPr lang="en-US" sz="5400" b="1" dirty="0">
              <a:solidFill>
                <a:srgbClr val="0000CC"/>
              </a:solidFill>
              <a:latin typeface="Comic Sans MS" pitchFamily="66" charset="0"/>
            </a:endParaRPr>
          </a:p>
        </p:txBody>
      </p:sp>
      <p:sp>
        <p:nvSpPr>
          <p:cNvPr id="6" name="Oval 5"/>
          <p:cNvSpPr/>
          <p:nvPr/>
        </p:nvSpPr>
        <p:spPr>
          <a:xfrm>
            <a:off x="1295400" y="304800"/>
            <a:ext cx="6629400" cy="6248400"/>
          </a:xfrm>
          <a:prstGeom prst="ellipse">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7"/>
          </p:cNvCxnSpPr>
          <p:nvPr/>
        </p:nvCxnSpPr>
        <p:spPr>
          <a:xfrm flipH="1">
            <a:off x="2133600" y="1219856"/>
            <a:ext cx="4820346" cy="4190344"/>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t="11333" r="27083" b="10000"/>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066800"/>
            <a:ext cx="8229600" cy="5486400"/>
          </a:xfrm>
          <a:solidFill>
            <a:srgbClr val="000066"/>
          </a:solidFill>
        </p:spPr>
        <p:txBody>
          <a:bodyPr>
            <a:normAutofit fontScale="77500" lnSpcReduction="20000"/>
          </a:bodyPr>
          <a:lstStyle/>
          <a:p>
            <a:pPr marL="225425" indent="0">
              <a:spcBef>
                <a:spcPts val="1800"/>
              </a:spcBef>
              <a:buNone/>
            </a:pPr>
            <a:endParaRPr lang="en-US" sz="900" dirty="0" smtClean="0">
              <a:solidFill>
                <a:srgbClr val="FFC000"/>
              </a:solidFill>
            </a:endParaRPr>
          </a:p>
          <a:p>
            <a:pPr marL="225425" indent="0">
              <a:spcBef>
                <a:spcPts val="1800"/>
              </a:spcBef>
              <a:buNone/>
            </a:pPr>
            <a:r>
              <a:rPr lang="en-US" dirty="0" smtClean="0">
                <a:solidFill>
                  <a:schemeClr val="bg1"/>
                </a:solidFill>
              </a:rPr>
              <a:t>John </a:t>
            </a:r>
            <a:r>
              <a:rPr lang="en-US" dirty="0" err="1" smtClean="0">
                <a:solidFill>
                  <a:schemeClr val="bg1"/>
                </a:solidFill>
              </a:rPr>
              <a:t>Hagee</a:t>
            </a:r>
            <a:r>
              <a:rPr lang="en-US" dirty="0" smtClean="0">
                <a:solidFill>
                  <a:schemeClr val="bg1"/>
                </a:solidFill>
              </a:rPr>
              <a:t> believes that Israel will sign a seven year peace treaty with the Antichrist using the verse, "he shall make a strong covenant with many for one week, and for half of the week he shall make sacrifice and offering cease" (Daniel 9:27). The beginning of the seven year treaty is the start of the seven years of tribulation. After three and a half years </a:t>
            </a:r>
            <a:r>
              <a:rPr lang="en-US" dirty="0" err="1" smtClean="0">
                <a:solidFill>
                  <a:schemeClr val="bg1"/>
                </a:solidFill>
              </a:rPr>
              <a:t>Hagee</a:t>
            </a:r>
            <a:r>
              <a:rPr lang="en-US" dirty="0" smtClean="0">
                <a:solidFill>
                  <a:schemeClr val="bg1"/>
                </a:solidFill>
              </a:rPr>
              <a:t> believes the </a:t>
            </a:r>
            <a:r>
              <a:rPr lang="en-US" dirty="0" err="1" smtClean="0">
                <a:solidFill>
                  <a:schemeClr val="bg1"/>
                </a:solidFill>
              </a:rPr>
              <a:t>AntiChrist</a:t>
            </a:r>
            <a:r>
              <a:rPr lang="en-US" dirty="0" smtClean="0">
                <a:solidFill>
                  <a:schemeClr val="bg1"/>
                </a:solidFill>
              </a:rPr>
              <a:t> will break the </a:t>
            </a:r>
            <a:r>
              <a:rPr lang="en-US" dirty="0" err="1" smtClean="0">
                <a:solidFill>
                  <a:schemeClr val="bg1"/>
                </a:solidFill>
              </a:rPr>
              <a:t>the</a:t>
            </a:r>
            <a:r>
              <a:rPr lang="en-US" dirty="0" smtClean="0">
                <a:solidFill>
                  <a:schemeClr val="bg1"/>
                </a:solidFill>
              </a:rPr>
              <a:t> seven year treaty by stopping the temple sacrifices and offerings.  </a:t>
            </a:r>
            <a:r>
              <a:rPr lang="en-US" dirty="0" err="1" smtClean="0">
                <a:solidFill>
                  <a:srgbClr val="FFC000"/>
                </a:solidFill>
              </a:rPr>
              <a:t>Hagee</a:t>
            </a:r>
            <a:r>
              <a:rPr lang="en-US" dirty="0" smtClean="0">
                <a:solidFill>
                  <a:srgbClr val="FFC000"/>
                </a:solidFill>
              </a:rPr>
              <a:t> says that the Antichrist will allow the Jewish people to rebuild the Jerusalem temple and tear down the Dome of the Rock (3rd most holiest place for Muslims) </a:t>
            </a:r>
            <a:r>
              <a:rPr lang="en-US" dirty="0" smtClean="0">
                <a:solidFill>
                  <a:schemeClr val="bg1"/>
                </a:solidFill>
              </a:rPr>
              <a:t>since the Bible states that "he (</a:t>
            </a:r>
            <a:r>
              <a:rPr lang="en-US" dirty="0" err="1" smtClean="0">
                <a:solidFill>
                  <a:schemeClr val="bg1"/>
                </a:solidFill>
              </a:rPr>
              <a:t>AntiChrist</a:t>
            </a:r>
            <a:r>
              <a:rPr lang="en-US" dirty="0" smtClean="0">
                <a:solidFill>
                  <a:schemeClr val="bg1"/>
                </a:solidFill>
              </a:rPr>
              <a:t>) takes his seat in the Temple of God, declaring himself to be God" (2 Thess. 2:4). Therefore it is assumed from this passage that the Jerusalem Temple must be rebuilt in order for the Antichrist to take his seat in the Temple of God.</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7333" r="833" b="4000"/>
          <a:stretch>
            <a:fillRect/>
          </a:stretch>
        </p:blipFill>
        <p:spPr bwMode="auto">
          <a:xfrm>
            <a:off x="0" y="0"/>
            <a:ext cx="9144000" cy="6858755"/>
          </a:xfrm>
          <a:prstGeom prst="rect">
            <a:avLst/>
          </a:prstGeom>
          <a:noFill/>
          <a:ln w="9525">
            <a:noFill/>
            <a:miter lim="800000"/>
            <a:headEnd/>
            <a:tailEnd/>
          </a:ln>
        </p:spPr>
      </p:pic>
      <p:sp>
        <p:nvSpPr>
          <p:cNvPr id="4100" name="Text Box 5"/>
          <p:cNvSpPr txBox="1">
            <a:spLocks noChangeArrowheads="1"/>
          </p:cNvSpPr>
          <p:nvPr/>
        </p:nvSpPr>
        <p:spPr bwMode="auto">
          <a:xfrm>
            <a:off x="457200" y="914400"/>
            <a:ext cx="8458200" cy="5693866"/>
          </a:xfrm>
          <a:prstGeom prst="rect">
            <a:avLst/>
          </a:prstGeom>
          <a:solidFill>
            <a:srgbClr val="7A2C2A"/>
          </a:solidFill>
          <a:ln w="9525">
            <a:noFill/>
            <a:miter lim="800000"/>
            <a:headEnd/>
            <a:tailEnd/>
          </a:ln>
        </p:spPr>
        <p:txBody>
          <a:bodyPr wrap="square">
            <a:spAutoFit/>
          </a:bodyPr>
          <a:lstStyle/>
          <a:p>
            <a:r>
              <a:rPr lang="en-US" sz="2800" dirty="0" smtClean="0">
                <a:solidFill>
                  <a:schemeClr val="bg1"/>
                </a:solidFill>
              </a:rPr>
              <a:t>The 7-year peace-pact (or covenant) that is engineered by the Antichrist is spoken of a number of times in the Bible</a:t>
            </a:r>
            <a:r>
              <a:rPr lang="en-US" sz="2800" b="1" dirty="0" smtClean="0">
                <a:solidFill>
                  <a:schemeClr val="bg1"/>
                </a:solidFill>
              </a:rPr>
              <a:t>,</a:t>
            </a:r>
            <a:r>
              <a:rPr lang="en-US" sz="2800" dirty="0" smtClean="0">
                <a:solidFill>
                  <a:schemeClr val="bg1"/>
                </a:solidFill>
              </a:rPr>
              <a:t> &amp; may even have already been signed in secret. The historic peace agreement signed between Israel &amp; the PLO at the White House on September 13, 1993, vividly illustrates how dramatically events in the Middle East are presently moving in this direction. </a:t>
            </a:r>
          </a:p>
          <a:p>
            <a:r>
              <a:rPr lang="en-US" sz="2800" dirty="0" smtClean="0">
                <a:solidFill>
                  <a:schemeClr val="bg1"/>
                </a:solidFill>
              </a:rPr>
              <a:t>Under the final terms of the Covenant, Jerusalem will likely be declared an international city to which Judaism, Islam &amp; Christianity will have equal rights. </a:t>
            </a:r>
            <a:r>
              <a:rPr lang="en-US" sz="2800" dirty="0" smtClean="0">
                <a:solidFill>
                  <a:srgbClr val="FFC000"/>
                </a:solidFill>
              </a:rPr>
              <a:t>Scripture indicates that the Jews will be permitted to rebuild their Temple on Mt. </a:t>
            </a:r>
            <a:r>
              <a:rPr lang="en-US" sz="2800" dirty="0" err="1" smtClean="0">
                <a:solidFill>
                  <a:srgbClr val="FFC000"/>
                </a:solidFill>
              </a:rPr>
              <a:t>Moriah</a:t>
            </a:r>
            <a:r>
              <a:rPr lang="en-US" sz="2800" dirty="0" smtClean="0">
                <a:solidFill>
                  <a:srgbClr val="FFC000"/>
                </a:solidFill>
              </a:rPr>
              <a:t>, where they revive their ancient rituals of animal sacrifice. </a:t>
            </a:r>
            <a:endParaRPr lang="en-US" sz="2800" b="1" dirty="0">
              <a:solidFill>
                <a:srgbClr val="FFC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85800"/>
            <a:ext cx="7010400" cy="914400"/>
          </a:xfrm>
        </p:spPr>
        <p:txBody>
          <a:bodyPr>
            <a:noAutofit/>
          </a:bodyPr>
          <a:lstStyle/>
          <a:p>
            <a:r>
              <a:rPr lang="en-US" sz="4800" b="1" dirty="0" smtClean="0">
                <a:solidFill>
                  <a:srgbClr val="663300"/>
                </a:solidFill>
                <a:latin typeface="Comic Sans MS" pitchFamily="66" charset="0"/>
              </a:rPr>
              <a:t>Acts 15:15-17</a:t>
            </a: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20000"/>
          </a:bodyPr>
          <a:lstStyle/>
          <a:p>
            <a:pPr marL="0" indent="231775">
              <a:buNone/>
            </a:pPr>
            <a:r>
              <a:rPr lang="en-US" b="1" i="1" dirty="0" smtClean="0">
                <a:solidFill>
                  <a:srgbClr val="7A2C2A"/>
                </a:solidFill>
              </a:rPr>
              <a:t>James’ Summary:  </a:t>
            </a:r>
            <a:r>
              <a:rPr lang="en-US" dirty="0" smtClean="0"/>
              <a:t>And with this the words of the prophets agree, just as it is written:  </a:t>
            </a:r>
          </a:p>
          <a:p>
            <a:pPr marL="0" indent="231775">
              <a:buNone/>
            </a:pPr>
            <a:r>
              <a:rPr lang="en-US" dirty="0" smtClean="0"/>
              <a:t>16 'After this </a:t>
            </a:r>
            <a:r>
              <a:rPr lang="en-US" b="1" dirty="0" smtClean="0">
                <a:solidFill>
                  <a:srgbClr val="0000CC"/>
                </a:solidFill>
              </a:rPr>
              <a:t>I will return and will rebuild the tabernacle of David, </a:t>
            </a:r>
            <a:r>
              <a:rPr lang="en-US" dirty="0" smtClean="0"/>
              <a:t>which has fallen down; I will rebuild its ruins, and I will set it up; </a:t>
            </a:r>
          </a:p>
          <a:p>
            <a:pPr marL="0" indent="231775">
              <a:buNone/>
            </a:pPr>
            <a:r>
              <a:rPr lang="en-US" dirty="0" smtClean="0"/>
              <a:t>17 So that the rest of mankind may seek the Lord, even all the Gentiles who are called by My name, says the Lord who does all these things.‘ </a:t>
            </a:r>
          </a:p>
        </p:txBody>
      </p:sp>
      <p:sp>
        <p:nvSpPr>
          <p:cNvPr id="4100" name="Text Box 5"/>
          <p:cNvSpPr txBox="1">
            <a:spLocks noChangeArrowheads="1"/>
          </p:cNvSpPr>
          <p:nvPr/>
        </p:nvSpPr>
        <p:spPr bwMode="auto">
          <a:xfrm>
            <a:off x="1066800" y="590389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will have Jesus organize the Jews to rebuilt the temple at Jerusalem</a:t>
            </a:r>
          </a:p>
        </p:txBody>
      </p:sp>
      <p:sp>
        <p:nvSpPr>
          <p:cNvPr id="6" name="Text Box 5"/>
          <p:cNvSpPr txBox="1">
            <a:spLocks noChangeArrowheads="1"/>
          </p:cNvSpPr>
          <p:nvPr/>
        </p:nvSpPr>
        <p:spPr bwMode="auto">
          <a:xfrm>
            <a:off x="11430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Jesus will rebuild the temple!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encrypted-tbn1.gstatic.com/images?q=tbn:ANd9GcQ3IsCQt_AqLC_0KcsXDzx1izwf2w8h3IQ2ePnetvPCnDI2GLyHnA"/>
          <p:cNvPicPr>
            <a:picLocks noChangeAspect="1" noChangeArrowheads="1"/>
          </p:cNvPicPr>
          <p:nvPr/>
        </p:nvPicPr>
        <p:blipFill>
          <a:blip r:embed="rId3" cstate="print"/>
          <a:srcRect/>
          <a:stretch>
            <a:fillRect/>
          </a:stretch>
        </p:blipFill>
        <p:spPr bwMode="auto">
          <a:xfrm>
            <a:off x="457200" y="914400"/>
            <a:ext cx="8382000" cy="5507310"/>
          </a:xfrm>
          <a:prstGeom prst="rect">
            <a:avLst/>
          </a:prstGeom>
          <a:noFill/>
        </p:spPr>
      </p:pic>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It happened once before!</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FF00"/>
                </a:solidFill>
                <a:latin typeface="Comic Sans MS" pitchFamily="66" charset="0"/>
              </a:rPr>
              <a:t>We have no king but Caesar!</a:t>
            </a:r>
            <a:endParaRPr lang="en-US" sz="4000" b="1" dirty="0">
              <a:solidFill>
                <a:srgbClr val="FFFF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Zechariah 6:12-13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91000"/>
          </a:xfrm>
        </p:spPr>
        <p:txBody>
          <a:bodyPr>
            <a:normAutofit fontScale="92500" lnSpcReduction="20000"/>
          </a:bodyPr>
          <a:lstStyle/>
          <a:p>
            <a:pPr marL="0" indent="231775">
              <a:buNone/>
            </a:pPr>
            <a:r>
              <a:rPr lang="en-US" dirty="0" smtClean="0"/>
              <a:t>Then speak to him (Joshua the High Priest), saying, 'Thus says the Lord of hosts, saying:  "Behold, </a:t>
            </a:r>
            <a:r>
              <a:rPr lang="en-US" b="1" dirty="0" smtClean="0">
                <a:solidFill>
                  <a:srgbClr val="0000CC"/>
                </a:solidFill>
              </a:rPr>
              <a:t>the Man whose name is the BRANCH!  </a:t>
            </a:r>
            <a:r>
              <a:rPr lang="en-US" dirty="0" smtClean="0"/>
              <a:t>From His place He shall branch out, and </a:t>
            </a:r>
            <a:r>
              <a:rPr lang="en-US" b="1" dirty="0" smtClean="0">
                <a:solidFill>
                  <a:srgbClr val="0000CC"/>
                </a:solidFill>
              </a:rPr>
              <a:t>He shall build the temple of the Lord;  </a:t>
            </a:r>
            <a:r>
              <a:rPr lang="en-US" dirty="0" smtClean="0"/>
              <a:t>13 Yes, He shall build the temple of the Lord. He shall bear the glory, and </a:t>
            </a:r>
            <a:r>
              <a:rPr lang="en-US" b="1" dirty="0" smtClean="0">
                <a:solidFill>
                  <a:srgbClr val="0000CC"/>
                </a:solidFill>
              </a:rPr>
              <a:t>shall sit and rule on His throne;</a:t>
            </a:r>
            <a:r>
              <a:rPr lang="en-US" dirty="0" smtClean="0"/>
              <a:t>  so He shall be a priest on His throne, and the counsel of peace shall be between them both </a:t>
            </a:r>
            <a:r>
              <a:rPr lang="en-US" i="1" dirty="0" smtClean="0"/>
              <a:t>(he will operate as both king and priest)</a:t>
            </a:r>
            <a:r>
              <a:rPr lang="en-US" dirty="0" smtClean="0"/>
              <a:t>."‘ </a:t>
            </a:r>
          </a:p>
        </p:txBody>
      </p:sp>
      <p:sp>
        <p:nvSpPr>
          <p:cNvPr id="4100" name="Text Box 5"/>
          <p:cNvSpPr txBox="1">
            <a:spLocks noChangeArrowheads="1"/>
          </p:cNvSpPr>
          <p:nvPr/>
        </p:nvSpPr>
        <p:spPr bwMode="auto">
          <a:xfrm>
            <a:off x="457200" y="6096000"/>
            <a:ext cx="8153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 will build the temple and reign as king</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Zechariah’s prediction about Messiah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Ezekiel 44:10-12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91000"/>
          </a:xfrm>
        </p:spPr>
        <p:txBody>
          <a:bodyPr>
            <a:normAutofit fontScale="92500" lnSpcReduction="20000"/>
          </a:bodyPr>
          <a:lstStyle/>
          <a:p>
            <a:pPr marL="0" indent="231775">
              <a:buNone/>
            </a:pPr>
            <a:r>
              <a:rPr lang="en-US" dirty="0" smtClean="0"/>
              <a:t>10 "And </a:t>
            </a:r>
            <a:r>
              <a:rPr lang="en-US" b="1" dirty="0" smtClean="0">
                <a:solidFill>
                  <a:srgbClr val="0000CC"/>
                </a:solidFill>
              </a:rPr>
              <a:t>the Levites </a:t>
            </a:r>
            <a:r>
              <a:rPr lang="en-US" dirty="0" smtClean="0"/>
              <a:t>who went far from Me, when Israel went astray, who strayed away from Me after their idols, they shall bear their iniquity. </a:t>
            </a:r>
          </a:p>
          <a:p>
            <a:pPr marL="0" indent="231775">
              <a:buNone/>
            </a:pPr>
            <a:r>
              <a:rPr lang="en-US" dirty="0" smtClean="0"/>
              <a:t>11 Yet </a:t>
            </a:r>
            <a:r>
              <a:rPr lang="en-US" b="1" dirty="0" smtClean="0">
                <a:solidFill>
                  <a:srgbClr val="0000CC"/>
                </a:solidFill>
              </a:rPr>
              <a:t>they shall be ministers in My sanctuary, </a:t>
            </a:r>
            <a:r>
              <a:rPr lang="en-US" dirty="0" smtClean="0"/>
              <a:t>as gatekeepers of the house and ministers of the house; </a:t>
            </a:r>
            <a:r>
              <a:rPr lang="en-US" b="1" dirty="0" smtClean="0">
                <a:solidFill>
                  <a:srgbClr val="0000CC"/>
                </a:solidFill>
              </a:rPr>
              <a:t>they shall slay the burnt offering and the sacrifice for the people, and they shall stand before them to minister to them. </a:t>
            </a:r>
          </a:p>
        </p:txBody>
      </p:sp>
      <p:sp>
        <p:nvSpPr>
          <p:cNvPr id="4100" name="Text Box 5"/>
          <p:cNvSpPr txBox="1">
            <a:spLocks noChangeArrowheads="1"/>
          </p:cNvSpPr>
          <p:nvPr/>
        </p:nvSpPr>
        <p:spPr bwMode="auto">
          <a:xfrm>
            <a:off x="609600" y="6019800"/>
            <a:ext cx="7924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will be high priest of the new temple</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Jesus will organize the Levites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762000"/>
          </a:xfrm>
        </p:spPr>
        <p:txBody>
          <a:bodyPr>
            <a:noAutofit/>
          </a:bodyPr>
          <a:lstStyle/>
          <a:p>
            <a:r>
              <a:rPr lang="en-US" sz="4800" b="1" dirty="0" smtClean="0">
                <a:solidFill>
                  <a:srgbClr val="663300"/>
                </a:solidFill>
              </a:rPr>
              <a:t>Isaiah 56:6-8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47800"/>
            <a:ext cx="7086600" cy="4800600"/>
          </a:xfrm>
        </p:spPr>
        <p:txBody>
          <a:bodyPr>
            <a:normAutofit fontScale="85000" lnSpcReduction="20000"/>
          </a:bodyPr>
          <a:lstStyle/>
          <a:p>
            <a:pPr marL="0" indent="231775">
              <a:buNone/>
            </a:pPr>
            <a:r>
              <a:rPr lang="en-US" dirty="0" smtClean="0"/>
              <a:t>6 "Also </a:t>
            </a:r>
            <a:r>
              <a:rPr lang="en-US" b="1" dirty="0" smtClean="0">
                <a:solidFill>
                  <a:srgbClr val="0000CC"/>
                </a:solidFill>
              </a:rPr>
              <a:t>the sons of the foreigner who join themselves to the Lord, to serve Him</a:t>
            </a:r>
            <a:r>
              <a:rPr lang="en-US" dirty="0" smtClean="0"/>
              <a:t>, and to love the name of the Lord, to be His servants — Everyone who keeps from defiling the Sabbath, and </a:t>
            </a:r>
            <a:r>
              <a:rPr lang="en-US" b="1" dirty="0" smtClean="0">
                <a:solidFill>
                  <a:srgbClr val="0000CC"/>
                </a:solidFill>
              </a:rPr>
              <a:t>holds fast My covenant —  </a:t>
            </a:r>
          </a:p>
          <a:p>
            <a:pPr marL="0" indent="231775">
              <a:buNone/>
            </a:pPr>
            <a:r>
              <a:rPr lang="en-US" dirty="0" smtClean="0"/>
              <a:t>7 Even them I will bring to </a:t>
            </a:r>
            <a:r>
              <a:rPr lang="en-US" b="1" dirty="0" smtClean="0">
                <a:solidFill>
                  <a:srgbClr val="0000CC"/>
                </a:solidFill>
              </a:rPr>
              <a:t>My holy mountain</a:t>
            </a:r>
            <a:r>
              <a:rPr lang="en-US" dirty="0" smtClean="0"/>
              <a:t>,  and make them joyful in </a:t>
            </a:r>
            <a:r>
              <a:rPr lang="en-US" b="1" dirty="0" smtClean="0">
                <a:solidFill>
                  <a:srgbClr val="0000CC"/>
                </a:solidFill>
              </a:rPr>
              <a:t>My house of prayer</a:t>
            </a:r>
            <a:r>
              <a:rPr lang="en-US" dirty="0" smtClean="0"/>
              <a:t>. Their </a:t>
            </a:r>
            <a:r>
              <a:rPr lang="en-US" b="1" dirty="0" smtClean="0">
                <a:solidFill>
                  <a:srgbClr val="0000CC"/>
                </a:solidFill>
              </a:rPr>
              <a:t>burnt offerings and their sacrifices will be accepted on My altar; For My house shall be called a house of prayer for all nations." </a:t>
            </a:r>
          </a:p>
          <a:p>
            <a:pPr marL="0" indent="231775">
              <a:buNone/>
            </a:pPr>
            <a:r>
              <a:rPr lang="en-US" dirty="0" smtClean="0"/>
              <a:t>8 The Lord God, who gathers the outcasts of Israel, says, "Yet I will gather to him others besides those who are gathered to him." </a:t>
            </a:r>
          </a:p>
        </p:txBody>
      </p:sp>
      <p:sp>
        <p:nvSpPr>
          <p:cNvPr id="4100" name="Text Box 5"/>
          <p:cNvSpPr txBox="1">
            <a:spLocks noChangeArrowheads="1"/>
          </p:cNvSpPr>
          <p:nvPr/>
        </p:nvSpPr>
        <p:spPr bwMode="auto">
          <a:xfrm>
            <a:off x="838200" y="6172200"/>
            <a:ext cx="7467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will rule in this house!</a:t>
            </a:r>
          </a:p>
        </p:txBody>
      </p:sp>
      <p:sp>
        <p:nvSpPr>
          <p:cNvPr id="6" name="Text Box 5"/>
          <p:cNvSpPr txBox="1">
            <a:spLocks noChangeArrowheads="1"/>
          </p:cNvSpPr>
          <p:nvPr/>
        </p:nvSpPr>
        <p:spPr bwMode="auto">
          <a:xfrm>
            <a:off x="1066800" y="110721"/>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Sacrifices will be brought to Jesus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978"/>
            <a:ext cx="9144000" cy="639762"/>
          </a:xfrm>
        </p:spPr>
        <p:txBody>
          <a:bodyPr>
            <a:noAutofit/>
          </a:bodyPr>
          <a:lstStyle/>
          <a:p>
            <a:r>
              <a:rPr lang="en-US" sz="2800" b="1" dirty="0" smtClean="0">
                <a:solidFill>
                  <a:srgbClr val="0000CC"/>
                </a:solidFill>
                <a:latin typeface="Comic Sans MS" panose="030F0702030302020204" pitchFamily="66" charset="0"/>
              </a:rPr>
              <a:t>Many Christians misunderstand Bible Prophecy</a:t>
            </a:r>
            <a:endParaRPr lang="en-US" sz="2800" b="1" dirty="0">
              <a:solidFill>
                <a:srgbClr val="0000CC"/>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922"/>
          <a:stretch/>
        </p:blipFill>
        <p:spPr>
          <a:xfrm>
            <a:off x="142957" y="1212288"/>
            <a:ext cx="8858085" cy="4667438"/>
          </a:xfrm>
        </p:spPr>
      </p:pic>
      <p:sp>
        <p:nvSpPr>
          <p:cNvPr id="5" name="Text Box 5"/>
          <p:cNvSpPr txBox="1">
            <a:spLocks noChangeArrowheads="1"/>
          </p:cNvSpPr>
          <p:nvPr/>
        </p:nvSpPr>
        <p:spPr bwMode="auto">
          <a:xfrm>
            <a:off x="352343" y="5455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FF0000"/>
                </a:solidFill>
                <a:latin typeface="Comic Sans MS" pitchFamily="66" charset="0"/>
              </a:rPr>
              <a:t>What has gone wrong?</a:t>
            </a:r>
            <a:endParaRPr lang="en-US" sz="3600" b="1" dirty="0">
              <a:solidFill>
                <a:srgbClr val="FF0000"/>
              </a:solidFill>
              <a:latin typeface="Comic Sans MS" pitchFamily="66" charset="0"/>
            </a:endParaRPr>
          </a:p>
        </p:txBody>
      </p:sp>
      <p:sp>
        <p:nvSpPr>
          <p:cNvPr id="6" name="Text Box 5"/>
          <p:cNvSpPr txBox="1">
            <a:spLocks noChangeArrowheads="1"/>
          </p:cNvSpPr>
          <p:nvPr/>
        </p:nvSpPr>
        <p:spPr bwMode="auto">
          <a:xfrm>
            <a:off x="-1" y="6043371"/>
            <a:ext cx="9143999"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Prophecy in Revelation relates to the last 2,000 years!</a:t>
            </a:r>
            <a:endParaRPr lang="en-US" sz="2400" b="1" dirty="0">
              <a:solidFill>
                <a:srgbClr val="00B050"/>
              </a:solidFill>
              <a:latin typeface="Comic Sans MS" pitchFamily="66" charset="0"/>
            </a:endParaRPr>
          </a:p>
        </p:txBody>
      </p:sp>
    </p:spTree>
    <p:extLst>
      <p:ext uri="{BB962C8B-B14F-4D97-AF65-F5344CB8AC3E}">
        <p14:creationId xmlns:p14="http://schemas.microsoft.com/office/powerpoint/2010/main" val="50005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334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John 2:18-19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828800"/>
            <a:ext cx="7086600" cy="3886200"/>
          </a:xfrm>
        </p:spPr>
        <p:txBody>
          <a:bodyPr>
            <a:normAutofit/>
          </a:bodyPr>
          <a:lstStyle/>
          <a:p>
            <a:pPr marL="0" indent="231775">
              <a:buNone/>
            </a:pPr>
            <a:r>
              <a:rPr lang="en-US" dirty="0" smtClean="0"/>
              <a:t>18 Little children, it is the last hour; and as you have heard that the Antichrist is coming, </a:t>
            </a:r>
            <a:r>
              <a:rPr lang="en-US" b="1" dirty="0" smtClean="0">
                <a:solidFill>
                  <a:srgbClr val="0000CC"/>
                </a:solidFill>
              </a:rPr>
              <a:t>even now many antichrists have come, </a:t>
            </a:r>
            <a:r>
              <a:rPr lang="en-US" dirty="0" smtClean="0"/>
              <a:t>by which we know that it is the last hour. </a:t>
            </a:r>
          </a:p>
        </p:txBody>
      </p:sp>
      <p:sp>
        <p:nvSpPr>
          <p:cNvPr id="4100" name="Text Box 5"/>
          <p:cNvSpPr txBox="1">
            <a:spLocks noChangeArrowheads="1"/>
          </p:cNvSpPr>
          <p:nvPr/>
        </p:nvSpPr>
        <p:spPr bwMode="auto">
          <a:xfrm>
            <a:off x="838200" y="5638800"/>
            <a:ext cx="7391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The Bible does not predict that there will be one specific Antichrist today</a:t>
            </a:r>
          </a:p>
        </p:txBody>
      </p:sp>
      <p:sp>
        <p:nvSpPr>
          <p:cNvPr id="6" name="Text Box 5"/>
          <p:cNvSpPr txBox="1">
            <a:spLocks noChangeArrowheads="1"/>
          </p:cNvSpPr>
          <p:nvPr/>
        </p:nvSpPr>
        <p:spPr bwMode="auto">
          <a:xfrm>
            <a:off x="685800" y="152400"/>
            <a:ext cx="7696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Antichrist in the Bible</a:t>
            </a:r>
          </a:p>
        </p:txBody>
      </p:sp>
      <p:sp>
        <p:nvSpPr>
          <p:cNvPr id="7" name="Text Box 5"/>
          <p:cNvSpPr txBox="1">
            <a:spLocks noChangeArrowheads="1"/>
          </p:cNvSpPr>
          <p:nvPr/>
        </p:nvSpPr>
        <p:spPr bwMode="auto">
          <a:xfrm>
            <a:off x="1066800" y="4419600"/>
            <a:ext cx="6934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John wrote this around 70AD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334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914400"/>
            <a:ext cx="7010400" cy="914400"/>
          </a:xfrm>
        </p:spPr>
        <p:txBody>
          <a:bodyPr>
            <a:noAutofit/>
          </a:bodyPr>
          <a:lstStyle/>
          <a:p>
            <a:r>
              <a:rPr lang="en-US" sz="4800" b="1" dirty="0" smtClean="0">
                <a:solidFill>
                  <a:srgbClr val="663300"/>
                </a:solidFill>
              </a:rPr>
              <a:t>1 John 4:1-3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038600"/>
          </a:xfrm>
        </p:spPr>
        <p:txBody>
          <a:bodyPr>
            <a:normAutofit fontScale="85000" lnSpcReduction="10000"/>
          </a:bodyPr>
          <a:lstStyle/>
          <a:p>
            <a:pPr marL="0" indent="231775">
              <a:buNone/>
            </a:pPr>
            <a:r>
              <a:rPr lang="en-US" dirty="0" smtClean="0"/>
              <a:t>1  Beloved, do not believe every spirit, but test the spirits, whether they are of God; </a:t>
            </a:r>
            <a:r>
              <a:rPr lang="en-US" b="1" dirty="0" smtClean="0">
                <a:solidFill>
                  <a:srgbClr val="0000CC"/>
                </a:solidFill>
              </a:rPr>
              <a:t>because many false prophets have gone out into the world.</a:t>
            </a:r>
            <a:r>
              <a:rPr lang="en-US" dirty="0" smtClean="0"/>
              <a:t> 2 By this you know the Spirit of God: Every spirit that confesses that Jesus Christ has come in the flesh is of God, 3 and every spirit that does not confess that Jesus Christ has come in the flesh is not of God. And </a:t>
            </a:r>
            <a:r>
              <a:rPr lang="en-US" b="1" dirty="0" smtClean="0">
                <a:solidFill>
                  <a:srgbClr val="0000CC"/>
                </a:solidFill>
              </a:rPr>
              <a:t>this is the spirit of the Antichrist, which you have heard was coming, and is now already in the world. </a:t>
            </a:r>
          </a:p>
        </p:txBody>
      </p:sp>
      <p:sp>
        <p:nvSpPr>
          <p:cNvPr id="4100" name="Text Box 5"/>
          <p:cNvSpPr txBox="1">
            <a:spLocks noChangeArrowheads="1"/>
          </p:cNvSpPr>
          <p:nvPr/>
        </p:nvSpPr>
        <p:spPr bwMode="auto">
          <a:xfrm>
            <a:off x="1066800" y="57912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spirit of Antichrist has already begun almost 2,000 years ago!</a:t>
            </a:r>
          </a:p>
        </p:txBody>
      </p:sp>
      <p:sp>
        <p:nvSpPr>
          <p:cNvPr id="6" name="Text Box 5"/>
          <p:cNvSpPr txBox="1">
            <a:spLocks noChangeArrowheads="1"/>
          </p:cNvSpPr>
          <p:nvPr/>
        </p:nvSpPr>
        <p:spPr bwMode="auto">
          <a:xfrm>
            <a:off x="1752600" y="0"/>
            <a:ext cx="5638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John is the only Bible writer to mention Antichrist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334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67407"/>
            <a:ext cx="7010400" cy="914400"/>
          </a:xfrm>
        </p:spPr>
        <p:txBody>
          <a:bodyPr>
            <a:noAutofit/>
          </a:bodyPr>
          <a:lstStyle/>
          <a:p>
            <a:r>
              <a:rPr lang="en-US" sz="4800" b="1" dirty="0" smtClean="0">
                <a:solidFill>
                  <a:srgbClr val="663300"/>
                </a:solidFill>
              </a:rPr>
              <a:t>2 Thessalonians 2:1-12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3657600"/>
          </a:xfrm>
        </p:spPr>
        <p:txBody>
          <a:bodyPr>
            <a:normAutofit fontScale="77500" lnSpcReduction="20000"/>
          </a:bodyPr>
          <a:lstStyle/>
          <a:p>
            <a:pPr marL="0" indent="231775">
              <a:buNone/>
            </a:pPr>
            <a:r>
              <a:rPr lang="en-US" dirty="0" smtClean="0"/>
              <a:t>Now</a:t>
            </a:r>
            <a:r>
              <a:rPr lang="en-US" dirty="0"/>
              <a:t>, brethren, concerning the coming of our Lord Jesus Christ and our gathering together to Him, we ask you, 2 not to be soon shaken in mind or troubled, either by spirit or by word or by letter, as if from us, as though the day of Christ had come. 3 </a:t>
            </a:r>
            <a:r>
              <a:rPr lang="en-US" b="1" dirty="0">
                <a:solidFill>
                  <a:srgbClr val="0000CC"/>
                </a:solidFill>
              </a:rPr>
              <a:t>Let no one deceive you by any means; for that Day will not come unless the falling away comes first, and the man of sin is revealed</a:t>
            </a:r>
            <a:r>
              <a:rPr lang="en-US" dirty="0"/>
              <a:t>, the son of perdition, 4 who opposes and exalts himself above all that is called God or that is worshiped, </a:t>
            </a:r>
            <a:r>
              <a:rPr lang="en-US" b="1" dirty="0">
                <a:solidFill>
                  <a:srgbClr val="0000CC"/>
                </a:solidFill>
              </a:rPr>
              <a:t>so that he sits as God in the temple of God, showing himself that he is God. </a:t>
            </a:r>
          </a:p>
          <a:p>
            <a:pPr marL="0" indent="231775">
              <a:buNone/>
            </a:pPr>
            <a:endParaRPr lang="en-US" dirty="0"/>
          </a:p>
        </p:txBody>
      </p:sp>
      <p:sp>
        <p:nvSpPr>
          <p:cNvPr id="4100" name="Text Box 5"/>
          <p:cNvSpPr txBox="1">
            <a:spLocks noChangeArrowheads="1"/>
          </p:cNvSpPr>
          <p:nvPr/>
        </p:nvSpPr>
        <p:spPr bwMode="auto">
          <a:xfrm>
            <a:off x="3002643" y="5326597"/>
            <a:ext cx="3124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Paul predicted an apostasy that came from Rome</a:t>
            </a:r>
          </a:p>
        </p:txBody>
      </p:sp>
      <p:sp>
        <p:nvSpPr>
          <p:cNvPr id="6" name="Text Box 5"/>
          <p:cNvSpPr txBox="1">
            <a:spLocks noChangeArrowheads="1"/>
          </p:cNvSpPr>
          <p:nvPr/>
        </p:nvSpPr>
        <p:spPr bwMode="auto">
          <a:xfrm>
            <a:off x="838200" y="0"/>
            <a:ext cx="7696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Paul warned an apostasy would come</a:t>
            </a:r>
          </a:p>
        </p:txBody>
      </p:sp>
      <p:pic>
        <p:nvPicPr>
          <p:cNvPr id="1026" name="Picture 2" descr="http://www.aleteia.org/image/en/article/cardinal-bergoglio-in-2001-grace-always-comes-first-555001/dam_photo/0/image_image_urls?w=817&amp;h=4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647" r="22685"/>
          <a:stretch/>
        </p:blipFill>
        <p:spPr bwMode="auto">
          <a:xfrm>
            <a:off x="6477000" y="5385617"/>
            <a:ext cx="1676400" cy="1375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thesun.co.uk/multimedia/archive/01671/pope4_1671332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286" r="-704" b="20161"/>
          <a:stretch/>
        </p:blipFill>
        <p:spPr bwMode="auto">
          <a:xfrm>
            <a:off x="908466" y="5385617"/>
            <a:ext cx="1886518" cy="13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70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67407"/>
            <a:ext cx="7010400" cy="914400"/>
          </a:xfrm>
        </p:spPr>
        <p:txBody>
          <a:bodyPr>
            <a:noAutofit/>
          </a:bodyPr>
          <a:lstStyle/>
          <a:p>
            <a:r>
              <a:rPr lang="en-US" sz="4800" b="1" dirty="0" smtClean="0">
                <a:solidFill>
                  <a:srgbClr val="663300"/>
                </a:solidFill>
              </a:rPr>
              <a:t>2 Thessalonians 2:1-12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19600"/>
          </a:xfrm>
        </p:spPr>
        <p:txBody>
          <a:bodyPr>
            <a:normAutofit fontScale="70000" lnSpcReduction="20000"/>
          </a:bodyPr>
          <a:lstStyle/>
          <a:p>
            <a:pPr marL="0" indent="231775">
              <a:buNone/>
            </a:pPr>
            <a:r>
              <a:rPr lang="en-US" dirty="0" smtClean="0"/>
              <a:t>5 </a:t>
            </a:r>
            <a:r>
              <a:rPr lang="en-US" dirty="0"/>
              <a:t>Do you not remember that when I was still with you I told you these things? 6 And now you know what is restraining, that he may be revealed in his own time. 7 </a:t>
            </a:r>
            <a:r>
              <a:rPr lang="en-US" b="1" dirty="0">
                <a:solidFill>
                  <a:srgbClr val="0000CC"/>
                </a:solidFill>
              </a:rPr>
              <a:t>For the mystery of lawlessness is already at work; </a:t>
            </a:r>
            <a:r>
              <a:rPr lang="en-US" dirty="0"/>
              <a:t>only He who now restrains will do so until He is taken out of the way. 8 And then the lawless one will be revealed, whom the Lord will consume with the breath of His mouth and destroy with the brightness of His coming. 9 The coming of the lawless one is according to the working of Satan, </a:t>
            </a:r>
            <a:r>
              <a:rPr lang="en-US" b="1" dirty="0">
                <a:solidFill>
                  <a:srgbClr val="0000CC"/>
                </a:solidFill>
              </a:rPr>
              <a:t>with all power, signs, and lying wonders, 10 and with all unrighteous deception </a:t>
            </a:r>
            <a:r>
              <a:rPr lang="en-US" dirty="0"/>
              <a:t>among those who perish, </a:t>
            </a:r>
            <a:r>
              <a:rPr lang="en-US" b="1" dirty="0">
                <a:solidFill>
                  <a:srgbClr val="C00000"/>
                </a:solidFill>
              </a:rPr>
              <a:t>because they did not receive the love of the truth, that they might be saved. </a:t>
            </a:r>
            <a:r>
              <a:rPr lang="en-US" dirty="0"/>
              <a:t>11 And for this reason </a:t>
            </a:r>
            <a:r>
              <a:rPr lang="en-US" b="1" dirty="0">
                <a:solidFill>
                  <a:srgbClr val="0000CC"/>
                </a:solidFill>
              </a:rPr>
              <a:t>God will send them strong delusion, that they should believe the lie</a:t>
            </a:r>
            <a:r>
              <a:rPr lang="en-US" dirty="0"/>
              <a:t>, 12 that they all may be condemned who did not believe the truth but had pleasure in unrighteousness. </a:t>
            </a:r>
          </a:p>
        </p:txBody>
      </p:sp>
      <p:sp>
        <p:nvSpPr>
          <p:cNvPr id="4100"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strong delusion has fooled many!</a:t>
            </a:r>
          </a:p>
        </p:txBody>
      </p:sp>
      <p:sp>
        <p:nvSpPr>
          <p:cNvPr id="6" name="Text Box 5"/>
          <p:cNvSpPr txBox="1">
            <a:spLocks noChangeArrowheads="1"/>
          </p:cNvSpPr>
          <p:nvPr/>
        </p:nvSpPr>
        <p:spPr bwMode="auto">
          <a:xfrm>
            <a:off x="838200" y="0"/>
            <a:ext cx="7696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Paul warned an apostasy would come</a:t>
            </a:r>
          </a:p>
        </p:txBody>
      </p:sp>
    </p:spTree>
    <p:extLst>
      <p:ext uri="{BB962C8B-B14F-4D97-AF65-F5344CB8AC3E}">
        <p14:creationId xmlns:p14="http://schemas.microsoft.com/office/powerpoint/2010/main" val="383616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encrypted-tbn1.gstatic.com/images?q=tbn:ANd9GcQ3IsCQt_AqLC_0KcsXDzx1izwf2w8h3IQ2ePnetvPCnDI2GLyHnA"/>
          <p:cNvPicPr>
            <a:picLocks noChangeAspect="1" noChangeArrowheads="1"/>
          </p:cNvPicPr>
          <p:nvPr/>
        </p:nvPicPr>
        <p:blipFill>
          <a:blip r:embed="rId3" cstate="print"/>
          <a:srcRect/>
          <a:stretch>
            <a:fillRect/>
          </a:stretch>
        </p:blipFill>
        <p:spPr bwMode="auto">
          <a:xfrm>
            <a:off x="457200" y="914400"/>
            <a:ext cx="8382000" cy="5507310"/>
          </a:xfrm>
          <a:prstGeom prst="rect">
            <a:avLst/>
          </a:prstGeom>
          <a:noFill/>
        </p:spPr>
      </p:pic>
      <p:sp>
        <p:nvSpPr>
          <p:cNvPr id="4098" name="Rectangle 2"/>
          <p:cNvSpPr>
            <a:spLocks noGrp="1" noChangeArrowheads="1"/>
          </p:cNvSpPr>
          <p:nvPr>
            <p:ph type="title"/>
          </p:nvPr>
        </p:nvSpPr>
        <p:spPr>
          <a:xfrm>
            <a:off x="457200" y="0"/>
            <a:ext cx="8229600" cy="1143000"/>
          </a:xfrm>
        </p:spPr>
        <p:txBody>
          <a:bodyPr>
            <a:normAutofit/>
          </a:bodyPr>
          <a:lstStyle/>
          <a:p>
            <a:pPr eaLnBrk="1" hangingPunct="1"/>
            <a:r>
              <a:rPr lang="en-US" sz="3200" b="1" dirty="0" smtClean="0">
                <a:solidFill>
                  <a:srgbClr val="FF0000"/>
                </a:solidFill>
                <a:latin typeface="Comic Sans MS" pitchFamily="66" charset="0"/>
              </a:rPr>
              <a:t>Remember: It happened once before!</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FF00"/>
                </a:solidFill>
                <a:latin typeface="Comic Sans MS" pitchFamily="66" charset="0"/>
              </a:rPr>
              <a:t>We have no king but Caesar!</a:t>
            </a:r>
            <a:endParaRPr lang="en-US" sz="4000" b="1" dirty="0">
              <a:solidFill>
                <a:srgbClr val="FFFF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0"/>
            <a:ext cx="3505200" cy="4343400"/>
          </a:xfrm>
        </p:spPr>
        <p:txBody>
          <a:bodyPr>
            <a:normAutofit/>
          </a:bodyPr>
          <a:lstStyle/>
          <a:p>
            <a:pPr eaLnBrk="1" hangingPunct="1"/>
            <a:r>
              <a:rPr lang="en-US" sz="4800" b="1" dirty="0" smtClean="0">
                <a:solidFill>
                  <a:srgbClr val="0000CC"/>
                </a:solidFill>
              </a:rPr>
              <a:t>Many people will reject Jesus when he returns!</a:t>
            </a:r>
          </a:p>
        </p:txBody>
      </p:sp>
      <p:sp>
        <p:nvSpPr>
          <p:cNvPr id="4100" name="Text Box 5"/>
          <p:cNvSpPr txBox="1">
            <a:spLocks noChangeArrowheads="1"/>
          </p:cNvSpPr>
          <p:nvPr/>
        </p:nvSpPr>
        <p:spPr bwMode="auto">
          <a:xfrm>
            <a:off x="457200" y="5562600"/>
            <a:ext cx="8229600" cy="769441"/>
          </a:xfrm>
          <a:prstGeom prst="rect">
            <a:avLst/>
          </a:prstGeom>
          <a:noFill/>
          <a:ln w="9525">
            <a:noFill/>
            <a:miter lim="800000"/>
            <a:headEnd/>
            <a:tailEnd/>
          </a:ln>
        </p:spPr>
        <p:txBody>
          <a:bodyPr>
            <a:spAutoFit/>
          </a:bodyPr>
          <a:lstStyle/>
          <a:p>
            <a:pPr algn="ctr">
              <a:spcBef>
                <a:spcPct val="50000"/>
              </a:spcBef>
            </a:pPr>
            <a:r>
              <a:rPr lang="en-US" sz="4400" b="1" dirty="0" smtClean="0">
                <a:solidFill>
                  <a:srgbClr val="00B050"/>
                </a:solidFill>
                <a:latin typeface="Comic Sans MS" pitchFamily="66" charset="0"/>
              </a:rPr>
              <a:t>What can you do about it?</a:t>
            </a:r>
            <a:endParaRPr lang="en-US" sz="4400" b="1" dirty="0">
              <a:solidFill>
                <a:srgbClr val="00B050"/>
              </a:solidFill>
              <a:latin typeface="Comic Sans MS" pitchFamily="66" charset="0"/>
            </a:endParaRPr>
          </a:p>
        </p:txBody>
      </p:sp>
      <p:pic>
        <p:nvPicPr>
          <p:cNvPr id="5" name="Picture 4" descr="http://www.tmrussia.org/sites/default/files/pictures/transcripts/jesus-christ-return_640x480.jpg"/>
          <p:cNvPicPr>
            <a:picLocks noChangeAspect="1" noChangeArrowheads="1"/>
          </p:cNvPicPr>
          <p:nvPr/>
        </p:nvPicPr>
        <p:blipFill>
          <a:blip r:embed="rId3" cstate="print"/>
          <a:srcRect/>
          <a:stretch>
            <a:fillRect/>
          </a:stretch>
        </p:blipFill>
        <p:spPr bwMode="auto">
          <a:xfrm>
            <a:off x="4419600" y="1295400"/>
            <a:ext cx="3967008" cy="2971800"/>
          </a:xfrm>
          <a:prstGeom prst="rect">
            <a:avLst/>
          </a:prstGeom>
          <a:noFill/>
        </p:spPr>
      </p:pic>
      <p:sp>
        <p:nvSpPr>
          <p:cNvPr id="7" name="Oval 6"/>
          <p:cNvSpPr/>
          <p:nvPr/>
        </p:nvSpPr>
        <p:spPr>
          <a:xfrm>
            <a:off x="3962400" y="381000"/>
            <a:ext cx="4953000" cy="4800600"/>
          </a:xfrm>
          <a:prstGeom prst="ellipse">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419600" y="1295400"/>
            <a:ext cx="3886201" cy="2895600"/>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76200"/>
            <a:ext cx="5029200" cy="1143000"/>
          </a:xfrm>
        </p:spPr>
        <p:txBody>
          <a:bodyPr>
            <a:normAutofit fontScale="90000"/>
          </a:bodyPr>
          <a:lstStyle/>
          <a:p>
            <a:pPr eaLnBrk="1" hangingPunct="1"/>
            <a:r>
              <a:rPr lang="en-US" sz="4000" b="1" dirty="0" smtClean="0">
                <a:solidFill>
                  <a:srgbClr val="FF0000"/>
                </a:solidFill>
              </a:rPr>
              <a:t>The Jews rejected &amp; crucified their King!</a:t>
            </a:r>
          </a:p>
        </p:txBody>
      </p:sp>
      <p:sp>
        <p:nvSpPr>
          <p:cNvPr id="4099" name="Rectangle 3"/>
          <p:cNvSpPr>
            <a:spLocks noGrp="1" noChangeArrowheads="1"/>
          </p:cNvSpPr>
          <p:nvPr>
            <p:ph type="body" idx="1"/>
          </p:nvPr>
        </p:nvSpPr>
        <p:spPr>
          <a:xfrm>
            <a:off x="381000" y="1295400"/>
            <a:ext cx="8229600" cy="4343400"/>
          </a:xfrm>
        </p:spPr>
        <p:txBody>
          <a:bodyPr>
            <a:normAutofit fontScale="92500" lnSpcReduction="20000"/>
          </a:bodyPr>
          <a:lstStyle/>
          <a:p>
            <a:pPr eaLnBrk="1" hangingPunct="1">
              <a:lnSpc>
                <a:spcPct val="90000"/>
              </a:lnSpc>
            </a:pPr>
            <a:r>
              <a:rPr lang="en-US" dirty="0" smtClean="0"/>
              <a:t>They wanted a king to save                                        them from the Romans</a:t>
            </a:r>
          </a:p>
          <a:p>
            <a:pPr eaLnBrk="1" hangingPunct="1">
              <a:lnSpc>
                <a:spcPct val="90000"/>
              </a:lnSpc>
            </a:pPr>
            <a:r>
              <a:rPr lang="en-US" dirty="0" smtClean="0"/>
              <a:t>Some had been watching                                      Bible prophecy and realized                                  that this man might be </a:t>
            </a:r>
            <a:r>
              <a:rPr lang="en-US" i="1" dirty="0" smtClean="0"/>
              <a:t>“the prophet”</a:t>
            </a:r>
          </a:p>
          <a:p>
            <a:pPr>
              <a:lnSpc>
                <a:spcPct val="90000"/>
              </a:lnSpc>
            </a:pPr>
            <a:r>
              <a:rPr lang="en-US" dirty="0" smtClean="0"/>
              <a:t>A </a:t>
            </a:r>
            <a:r>
              <a:rPr lang="en-US" i="1" dirty="0" smtClean="0"/>
              <a:t>“very great multitude” </a:t>
            </a:r>
            <a:r>
              <a:rPr lang="en-US" dirty="0" smtClean="0"/>
              <a:t>welcomed Jesus into Jerusalem, laid down their clothes, and shouted </a:t>
            </a:r>
            <a:r>
              <a:rPr lang="en-US" i="1" dirty="0" smtClean="0"/>
              <a:t>"Hosanna to the Son of David!  Blessed is he who comes in the name of the Lord”</a:t>
            </a:r>
            <a:r>
              <a:rPr lang="en-US" dirty="0" smtClean="0"/>
              <a:t>  (Matt 21:9)</a:t>
            </a:r>
          </a:p>
          <a:p>
            <a:pPr eaLnBrk="1" hangingPunct="1">
              <a:lnSpc>
                <a:spcPct val="90000"/>
              </a:lnSpc>
            </a:pPr>
            <a:r>
              <a:rPr lang="en-US" dirty="0" smtClean="0"/>
              <a:t>This same multitude then rejected Jesus and crucified him only a few hours later!</a:t>
            </a:r>
          </a:p>
          <a:p>
            <a:pPr eaLnBrk="1" hangingPunct="1">
              <a:lnSpc>
                <a:spcPct val="90000"/>
              </a:lnSpc>
            </a:pPr>
            <a:endParaRPr lang="en-US" dirty="0" smtClean="0"/>
          </a:p>
        </p:txBody>
      </p:sp>
      <p:sp>
        <p:nvSpPr>
          <p:cNvPr id="4100" name="Text Box 5"/>
          <p:cNvSpPr txBox="1">
            <a:spLocks noChangeArrowheads="1"/>
          </p:cNvSpPr>
          <p:nvPr/>
        </p:nvSpPr>
        <p:spPr bwMode="auto">
          <a:xfrm>
            <a:off x="0" y="5116486"/>
            <a:ext cx="89916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It happened before because people misunderstood Bible prophecy           &amp; it will happen again!</a:t>
            </a:r>
            <a:endParaRPr lang="en-US" sz="3600" b="1" dirty="0">
              <a:solidFill>
                <a:srgbClr val="00B050"/>
              </a:solidFill>
              <a:latin typeface="Comic Sans MS" pitchFamily="66" charset="0"/>
            </a:endParaRPr>
          </a:p>
        </p:txBody>
      </p:sp>
      <p:pic>
        <p:nvPicPr>
          <p:cNvPr id="125954" name="Picture 2" descr="https://encrypted-tbn2.gstatic.com/images?q=tbn:ANd9GcSjy-05tibbt1OEuPObnZsLvI1PmLZin_fIwJTlpEhwnstdvQTTvA"/>
          <p:cNvPicPr>
            <a:picLocks noChangeAspect="1" noChangeArrowheads="1"/>
          </p:cNvPicPr>
          <p:nvPr/>
        </p:nvPicPr>
        <p:blipFill>
          <a:blip r:embed="rId3" cstate="print"/>
          <a:srcRect/>
          <a:stretch>
            <a:fillRect/>
          </a:stretch>
        </p:blipFill>
        <p:spPr bwMode="auto">
          <a:xfrm>
            <a:off x="5486400" y="152400"/>
            <a:ext cx="2993570" cy="2438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5943600" cy="2209800"/>
          </a:xfrm>
        </p:spPr>
        <p:txBody>
          <a:bodyPr>
            <a:normAutofit/>
          </a:bodyPr>
          <a:lstStyle/>
          <a:p>
            <a:pPr eaLnBrk="1" hangingPunct="1"/>
            <a:r>
              <a:rPr lang="en-US" sz="4000" b="1" dirty="0" smtClean="0">
                <a:solidFill>
                  <a:srgbClr val="FF0000"/>
                </a:solidFill>
              </a:rPr>
              <a:t>What can you do now, so you will not reject Jesus when he comes?</a:t>
            </a:r>
          </a:p>
        </p:txBody>
      </p:sp>
      <p:sp>
        <p:nvSpPr>
          <p:cNvPr id="4099" name="Rectangle 3"/>
          <p:cNvSpPr>
            <a:spLocks noGrp="1" noChangeArrowheads="1"/>
          </p:cNvSpPr>
          <p:nvPr>
            <p:ph type="body" idx="1"/>
          </p:nvPr>
        </p:nvSpPr>
        <p:spPr>
          <a:xfrm>
            <a:off x="457199" y="2362200"/>
            <a:ext cx="8410575" cy="2362200"/>
          </a:xfrm>
        </p:spPr>
        <p:txBody>
          <a:bodyPr/>
          <a:lstStyle/>
          <a:p>
            <a:pPr eaLnBrk="1" hangingPunct="1">
              <a:lnSpc>
                <a:spcPct val="90000"/>
              </a:lnSpc>
            </a:pPr>
            <a:r>
              <a:rPr lang="en-US" dirty="0" smtClean="0"/>
              <a:t>Read your Bible everyday and notice what it says Jesus Christ will do when he returns</a:t>
            </a:r>
          </a:p>
          <a:p>
            <a:pPr eaLnBrk="1" hangingPunct="1">
              <a:lnSpc>
                <a:spcPct val="90000"/>
              </a:lnSpc>
            </a:pPr>
            <a:r>
              <a:rPr lang="en-US" dirty="0" smtClean="0"/>
              <a:t>Pray to God for understanding of His word</a:t>
            </a:r>
          </a:p>
          <a:p>
            <a:pPr eaLnBrk="1" hangingPunct="1">
              <a:lnSpc>
                <a:spcPct val="90000"/>
              </a:lnSpc>
            </a:pPr>
            <a:r>
              <a:rPr lang="en-US" dirty="0" smtClean="0"/>
              <a:t>Study the Bible with us so you won’t be fooled </a:t>
            </a:r>
          </a:p>
        </p:txBody>
      </p:sp>
      <p:sp>
        <p:nvSpPr>
          <p:cNvPr id="4100" name="Text Box 5"/>
          <p:cNvSpPr txBox="1">
            <a:spLocks noChangeArrowheads="1"/>
          </p:cNvSpPr>
          <p:nvPr/>
        </p:nvSpPr>
        <p:spPr bwMode="auto">
          <a:xfrm>
            <a:off x="533400" y="4648200"/>
            <a:ext cx="8077200" cy="2062103"/>
          </a:xfrm>
          <a:prstGeom prst="rect">
            <a:avLst/>
          </a:prstGeom>
          <a:noFill/>
          <a:ln w="9525">
            <a:noFill/>
            <a:miter lim="800000"/>
            <a:headEnd/>
            <a:tailEnd/>
          </a:ln>
        </p:spPr>
        <p:txBody>
          <a:bodyPr wrap="square">
            <a:spAutoFit/>
          </a:bodyPr>
          <a:lstStyle/>
          <a:p>
            <a:pPr lvl="0" algn="ctr">
              <a:spcBef>
                <a:spcPct val="50000"/>
              </a:spcBef>
            </a:pPr>
            <a:r>
              <a:rPr lang="en-US" sz="3200" b="1" dirty="0" smtClean="0">
                <a:solidFill>
                  <a:srgbClr val="00B050"/>
                </a:solidFill>
                <a:latin typeface="Comic Sans MS" pitchFamily="66" charset="0"/>
              </a:rPr>
              <a:t>Blessed is he who reads and those who hear the words of this prophecy, and keep those things which are written in it; for the time is near.  (Rev 1:3)</a:t>
            </a:r>
          </a:p>
        </p:txBody>
      </p:sp>
      <p:pic>
        <p:nvPicPr>
          <p:cNvPr id="49154" name="Picture 2" descr="https://encrypted-tbn2.gstatic.com/images?q=tbn:ANd9GcTY6kwY34bC1SLmiFzkj_cvKlMtGTlAoFwZBeLJlF9T62aVWy-dcw"/>
          <p:cNvPicPr>
            <a:picLocks noChangeAspect="1" noChangeArrowheads="1"/>
          </p:cNvPicPr>
          <p:nvPr/>
        </p:nvPicPr>
        <p:blipFill>
          <a:blip r:embed="rId3" cstate="print"/>
          <a:srcRect/>
          <a:stretch>
            <a:fillRect/>
          </a:stretch>
        </p:blipFill>
        <p:spPr bwMode="auto">
          <a:xfrm>
            <a:off x="6400800" y="228600"/>
            <a:ext cx="2466975" cy="1847851"/>
          </a:xfrm>
          <a:prstGeom prst="rect">
            <a:avLst/>
          </a:prstGeom>
          <a:noFill/>
        </p:spPr>
      </p:pic>
      <p:sp>
        <p:nvSpPr>
          <p:cNvPr id="6" name="Rectangle 3"/>
          <p:cNvSpPr txBox="1">
            <a:spLocks noChangeArrowheads="1"/>
          </p:cNvSpPr>
          <p:nvPr/>
        </p:nvSpPr>
        <p:spPr>
          <a:xfrm>
            <a:off x="304800" y="4800600"/>
            <a:ext cx="5715000" cy="1828800"/>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normAutofit fontScale="90000"/>
          </a:bodyPr>
          <a:lstStyle/>
          <a:p>
            <a:pPr eaLnBrk="1" hangingPunct="1"/>
            <a:r>
              <a:rPr lang="en-US" sz="4000" b="1" dirty="0" smtClean="0">
                <a:solidFill>
                  <a:srgbClr val="0000CC"/>
                </a:solidFill>
              </a:rPr>
              <a:t>Now is the opportunity of your lifetime!</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pic>
        <p:nvPicPr>
          <p:cNvPr id="68611" name="Picture 3"/>
          <p:cNvPicPr>
            <a:picLocks noChangeAspect="1" noChangeArrowheads="1"/>
          </p:cNvPicPr>
          <p:nvPr/>
        </p:nvPicPr>
        <p:blipFill>
          <a:blip r:embed="rId3" cstate="print"/>
          <a:srcRect b="2159"/>
          <a:stretch>
            <a:fillRect/>
          </a:stretch>
        </p:blipFill>
        <p:spPr bwMode="auto">
          <a:xfrm>
            <a:off x="457200" y="990600"/>
            <a:ext cx="8342331" cy="4190999"/>
          </a:xfrm>
          <a:prstGeom prst="rect">
            <a:avLst/>
          </a:prstGeom>
          <a:noFill/>
          <a:ln w="9525">
            <a:noFill/>
            <a:miter lim="800000"/>
            <a:headEnd/>
            <a:tailEnd/>
          </a:ln>
        </p:spPr>
      </p:pic>
      <p:sp>
        <p:nvSpPr>
          <p:cNvPr id="4100" name="Text Box 5"/>
          <p:cNvSpPr txBox="1">
            <a:spLocks noChangeArrowheads="1"/>
          </p:cNvSpPr>
          <p:nvPr/>
        </p:nvSpPr>
        <p:spPr bwMode="auto">
          <a:xfrm>
            <a:off x="609600" y="3962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7030A0"/>
                </a:solidFill>
                <a:latin typeface="Comic Sans MS" pitchFamily="66" charset="0"/>
              </a:rPr>
              <a:t>It’s time to read the Bible and be prepared!</a:t>
            </a:r>
            <a:endParaRPr lang="en-US" sz="3200" b="1" dirty="0">
              <a:solidFill>
                <a:srgbClr val="7030A0"/>
              </a:solidFill>
              <a:latin typeface="Comic Sans MS" pitchFamily="66" charset="0"/>
            </a:endParaRPr>
          </a:p>
        </p:txBody>
      </p:sp>
      <p:sp>
        <p:nvSpPr>
          <p:cNvPr id="7" name="Text Box 5"/>
          <p:cNvSpPr txBox="1">
            <a:spLocks noChangeArrowheads="1"/>
          </p:cNvSpPr>
          <p:nvPr/>
        </p:nvSpPr>
        <p:spPr bwMode="auto">
          <a:xfrm>
            <a:off x="1981200" y="1219200"/>
            <a:ext cx="3505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Find out what Jesus will do for you and this earth</a:t>
            </a:r>
            <a:endParaRPr lang="en-US" sz="2800" b="1" dirty="0">
              <a:solidFill>
                <a:srgbClr val="00B050"/>
              </a:solidFill>
              <a:latin typeface="Comic Sans MS" pitchFamily="66" charset="0"/>
            </a:endParaRPr>
          </a:p>
        </p:txBody>
      </p:sp>
      <p:sp>
        <p:nvSpPr>
          <p:cNvPr id="8" name="Text Box 5"/>
          <p:cNvSpPr txBox="1">
            <a:spLocks noChangeArrowheads="1"/>
          </p:cNvSpPr>
          <p:nvPr/>
        </p:nvSpPr>
        <p:spPr bwMode="auto">
          <a:xfrm>
            <a:off x="3657600" y="5334000"/>
            <a:ext cx="4572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C00000"/>
                </a:solidFill>
                <a:latin typeface="Comic Sans MS" pitchFamily="66" charset="0"/>
              </a:rPr>
              <a:t>Get out your Bible and read!</a:t>
            </a:r>
            <a:endParaRPr lang="en-US" sz="4000" b="1" dirty="0">
              <a:solidFill>
                <a:srgbClr val="C00000"/>
              </a:solidFill>
              <a:latin typeface="Comic Sans MS" pitchFamily="66" charset="0"/>
            </a:endParaRPr>
          </a:p>
        </p:txBody>
      </p:sp>
      <p:pic>
        <p:nvPicPr>
          <p:cNvPr id="68613" name="Picture 5" descr="https://encrypted-tbn1.gstatic.com/images?q=tbn:ANd9GcSdq9YHQhVm-QE-sCgdFklOcxzhPbyqpbb9POlHH6NC_w-7unZI"/>
          <p:cNvPicPr>
            <a:picLocks noChangeAspect="1" noChangeArrowheads="1"/>
          </p:cNvPicPr>
          <p:nvPr/>
        </p:nvPicPr>
        <p:blipFill>
          <a:blip r:embed="rId4" cstate="print"/>
          <a:srcRect/>
          <a:stretch>
            <a:fillRect/>
          </a:stretch>
        </p:blipFill>
        <p:spPr bwMode="auto">
          <a:xfrm>
            <a:off x="1295400" y="5333999"/>
            <a:ext cx="2373898" cy="13807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81000"/>
            <a:ext cx="2514600" cy="3505200"/>
          </a:xfrm>
        </p:spPr>
        <p:txBody>
          <a:bodyPr>
            <a:noAutofit/>
          </a:bodyPr>
          <a:lstStyle/>
          <a:p>
            <a:pPr eaLnBrk="1" hangingPunct="1"/>
            <a:r>
              <a:rPr lang="en-US" sz="4800" b="1" dirty="0" smtClean="0">
                <a:solidFill>
                  <a:srgbClr val="FF0000"/>
                </a:solidFill>
                <a:latin typeface="Comic Sans MS" pitchFamily="66" charset="0"/>
              </a:rPr>
              <a:t>Reading the Bible   is    fun!</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5" name="Picture 2" descr="https://encrypted-tbn2.gstatic.com/images?q=tbn:ANd9GcTPSeaXD0SvnmkvhoIspTyBab-1zpCqPlG454MNNK5iMBbWGB2z"/>
          <p:cNvPicPr>
            <a:picLocks noChangeAspect="1" noChangeArrowheads="1"/>
          </p:cNvPicPr>
          <p:nvPr/>
        </p:nvPicPr>
        <p:blipFill>
          <a:blip r:embed="rId3" cstate="print"/>
          <a:srcRect/>
          <a:stretch>
            <a:fillRect/>
          </a:stretch>
        </p:blipFill>
        <p:spPr bwMode="auto">
          <a:xfrm>
            <a:off x="2971800" y="228600"/>
            <a:ext cx="6019800" cy="6400800"/>
          </a:xfrm>
          <a:prstGeom prst="rect">
            <a:avLst/>
          </a:prstGeom>
          <a:noFill/>
        </p:spPr>
      </p:pic>
      <p:pic>
        <p:nvPicPr>
          <p:cNvPr id="60418" name="Picture 2" descr="https://encrypted-tbn1.gstatic.com/images?q=tbn:ANd9GcRpWmKBs6OKyIAMh_RZIvy688s2o_HwYF_QAWGtuALKeu-iu33jBQ"/>
          <p:cNvPicPr>
            <a:picLocks noChangeAspect="1" noChangeArrowheads="1"/>
          </p:cNvPicPr>
          <p:nvPr/>
        </p:nvPicPr>
        <p:blipFill>
          <a:blip r:embed="rId4" cstate="print"/>
          <a:srcRect/>
          <a:stretch>
            <a:fillRect/>
          </a:stretch>
        </p:blipFill>
        <p:spPr bwMode="auto">
          <a:xfrm>
            <a:off x="685800" y="4114800"/>
            <a:ext cx="1828800" cy="24955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533400" y="228600"/>
            <a:ext cx="8001000" cy="2514600"/>
          </a:xfrm>
        </p:spPr>
        <p:txBody>
          <a:bodyPr>
            <a:noAutofit/>
          </a:bodyPr>
          <a:lstStyle/>
          <a:p>
            <a:pPr eaLnBrk="1" hangingPunct="1"/>
            <a:r>
              <a:rPr lang="en-US" sz="4000" b="1" dirty="0" smtClean="0">
                <a:solidFill>
                  <a:srgbClr val="FF0000"/>
                </a:solidFill>
                <a:latin typeface="Comic Sans MS" pitchFamily="66" charset="0"/>
              </a:rPr>
              <a:t>The Future Antichrist Belief will cause many to reject Jesus Christ when he comes</a:t>
            </a:r>
          </a:p>
        </p:txBody>
      </p:sp>
      <p:pic>
        <p:nvPicPr>
          <p:cNvPr id="2" name="Picture 4" descr="https://encrypted-tbn3.gstatic.com/images?q=tbn:ANd9GcSmGF7NoMvz3-FQexLL72RtYSsiTrsgvwoU43idlqSKFc_52q36"/>
          <p:cNvPicPr>
            <a:picLocks noChangeAspect="1" noChangeArrowheads="1"/>
          </p:cNvPicPr>
          <p:nvPr/>
        </p:nvPicPr>
        <p:blipFill>
          <a:blip r:embed="rId3" cstate="print"/>
          <a:srcRect/>
          <a:stretch>
            <a:fillRect/>
          </a:stretch>
        </p:blipFill>
        <p:spPr bwMode="auto">
          <a:xfrm flipH="1">
            <a:off x="152400" y="3733800"/>
            <a:ext cx="4038600" cy="1872443"/>
          </a:xfrm>
          <a:prstGeom prst="rect">
            <a:avLst/>
          </a:prstGeom>
          <a:noFill/>
        </p:spPr>
      </p:pic>
      <p:pic>
        <p:nvPicPr>
          <p:cNvPr id="97282" name="Picture 2" descr="http://www.truthinlove.com/Pictures/clouds-jesus.bmp"/>
          <p:cNvPicPr>
            <a:picLocks noChangeAspect="1" noChangeArrowheads="1"/>
          </p:cNvPicPr>
          <p:nvPr/>
        </p:nvPicPr>
        <p:blipFill>
          <a:blip r:embed="rId4" cstate="print"/>
          <a:srcRect b="18294"/>
          <a:stretch>
            <a:fillRect/>
          </a:stretch>
        </p:blipFill>
        <p:spPr bwMode="auto">
          <a:xfrm>
            <a:off x="4953000" y="2286000"/>
            <a:ext cx="3800098" cy="3972148"/>
          </a:xfrm>
          <a:prstGeom prst="rect">
            <a:avLst/>
          </a:prstGeom>
          <a:noFill/>
        </p:spPr>
      </p:pic>
      <p:sp>
        <p:nvSpPr>
          <p:cNvPr id="8" name="Rounded Rectangular Callout 7"/>
          <p:cNvSpPr/>
          <p:nvPr/>
        </p:nvSpPr>
        <p:spPr>
          <a:xfrm>
            <a:off x="1143000" y="2590800"/>
            <a:ext cx="3657600" cy="762000"/>
          </a:xfrm>
          <a:prstGeom prst="wedgeRoundRectCallout">
            <a:avLst>
              <a:gd name="adj1" fmla="val -38992"/>
              <a:gd name="adj2" fmla="val 220195"/>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 name="TextBox 8"/>
          <p:cNvSpPr txBox="1"/>
          <p:nvPr/>
        </p:nvSpPr>
        <p:spPr>
          <a:xfrm>
            <a:off x="1143000" y="2590800"/>
            <a:ext cx="3657600" cy="769441"/>
          </a:xfrm>
          <a:prstGeom prst="rect">
            <a:avLst/>
          </a:prstGeom>
          <a:noFill/>
        </p:spPr>
        <p:txBody>
          <a:bodyPr wrap="square" rtlCol="0">
            <a:spAutoFit/>
          </a:bodyPr>
          <a:lstStyle/>
          <a:p>
            <a:r>
              <a:rPr lang="en-US" sz="4400" b="1" dirty="0" smtClean="0">
                <a:solidFill>
                  <a:srgbClr val="7030A0"/>
                </a:solidFill>
                <a:latin typeface="Chiller" pitchFamily="82" charset="0"/>
              </a:rPr>
              <a:t>He is the Antichrist!</a:t>
            </a:r>
            <a:endParaRPr lang="en-US" sz="4400" b="1" dirty="0">
              <a:solidFill>
                <a:srgbClr val="7030A0"/>
              </a:solidFill>
              <a:latin typeface="Chiller" pitchFamily="82" charset="0"/>
            </a:endParaRPr>
          </a:p>
        </p:txBody>
      </p:sp>
    </p:spTree>
    <p:extLst>
      <p:ext uri="{BB962C8B-B14F-4D97-AF65-F5344CB8AC3E}">
        <p14:creationId xmlns:p14="http://schemas.microsoft.com/office/powerpoint/2010/main" val="2889436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ccdarien.org/images/bible-stu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858000" cy="553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18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2133600"/>
          </a:xfrm>
        </p:spPr>
        <p:txBody>
          <a:bodyPr>
            <a:normAutofit/>
          </a:bodyPr>
          <a:lstStyle/>
          <a:p>
            <a:pPr eaLnBrk="1" hangingPunct="1"/>
            <a:r>
              <a:rPr lang="en-US" sz="4000" b="1" dirty="0" smtClean="0">
                <a:solidFill>
                  <a:srgbClr val="FF0000"/>
                </a:solidFill>
              </a:rPr>
              <a:t>Many people around the world today are being prepared to reject Jesus when he returns!</a:t>
            </a:r>
          </a:p>
        </p:txBody>
      </p:sp>
      <p:sp>
        <p:nvSpPr>
          <p:cNvPr id="4099" name="Rectangle 3"/>
          <p:cNvSpPr>
            <a:spLocks noGrp="1" noChangeArrowheads="1"/>
          </p:cNvSpPr>
          <p:nvPr>
            <p:ph type="body" idx="1"/>
          </p:nvPr>
        </p:nvSpPr>
        <p:spPr>
          <a:xfrm>
            <a:off x="457200" y="2438400"/>
            <a:ext cx="7924800" cy="30480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0" y="5562600"/>
            <a:ext cx="9144000" cy="677108"/>
          </a:xfrm>
          <a:prstGeom prst="rect">
            <a:avLst/>
          </a:prstGeom>
          <a:noFill/>
          <a:ln w="9525">
            <a:noFill/>
            <a:miter lim="800000"/>
            <a:headEnd/>
            <a:tailEnd/>
          </a:ln>
        </p:spPr>
        <p:txBody>
          <a:bodyPr wrap="square">
            <a:spAutoFit/>
          </a:bodyPr>
          <a:lstStyle/>
          <a:p>
            <a:pPr algn="ctr">
              <a:spcBef>
                <a:spcPct val="50000"/>
              </a:spcBef>
            </a:pPr>
            <a:r>
              <a:rPr lang="en-US" sz="3800" b="1" dirty="0" smtClean="0">
                <a:solidFill>
                  <a:srgbClr val="00B050"/>
                </a:solidFill>
                <a:latin typeface="Comic Sans MS" pitchFamily="66" charset="0"/>
              </a:rPr>
              <a:t>They will claim Jesus is “Antichrist”</a:t>
            </a:r>
            <a:endParaRPr lang="en-US" sz="3800" b="1" dirty="0">
              <a:solidFill>
                <a:srgbClr val="00B050"/>
              </a:solidFill>
              <a:latin typeface="Comic Sans MS" pitchFamily="66" charset="0"/>
            </a:endParaRPr>
          </a:p>
        </p:txBody>
      </p:sp>
      <p:pic>
        <p:nvPicPr>
          <p:cNvPr id="128002" name="Picture 2" descr="https://encrypted-tbn3.gstatic.com/images?q=tbn:ANd9GcQfjKmu7u4ui8Et1a4n4aedHZ0bFRofReOBHL7fNIm-aik-pHq5Qg"/>
          <p:cNvPicPr>
            <a:picLocks noChangeAspect="1" noChangeArrowheads="1"/>
          </p:cNvPicPr>
          <p:nvPr/>
        </p:nvPicPr>
        <p:blipFill>
          <a:blip r:embed="rId3" cstate="print"/>
          <a:srcRect/>
          <a:stretch>
            <a:fillRect/>
          </a:stretch>
        </p:blipFill>
        <p:spPr bwMode="auto">
          <a:xfrm>
            <a:off x="3124200" y="2133600"/>
            <a:ext cx="5734050" cy="3251863"/>
          </a:xfrm>
          <a:prstGeom prst="rect">
            <a:avLst/>
          </a:prstGeom>
          <a:noFill/>
        </p:spPr>
      </p:pic>
      <p:pic>
        <p:nvPicPr>
          <p:cNvPr id="128004" name="Picture 4" descr="https://encrypted-tbn2.gstatic.com/images?q=tbn:ANd9GcR9cztqpMtcqvX0HhcmYJ_SmEJ1CR0WGI1v9ZOkAyDDmP0k1kwzzA"/>
          <p:cNvPicPr>
            <a:picLocks noChangeAspect="1" noChangeArrowheads="1"/>
          </p:cNvPicPr>
          <p:nvPr/>
        </p:nvPicPr>
        <p:blipFill>
          <a:blip r:embed="rId4" cstate="print"/>
          <a:srcRect/>
          <a:stretch>
            <a:fillRect/>
          </a:stretch>
        </p:blipFill>
        <p:spPr bwMode="auto">
          <a:xfrm>
            <a:off x="152400" y="2133600"/>
            <a:ext cx="2895600" cy="3276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1143000"/>
          </a:xfrm>
        </p:spPr>
        <p:txBody>
          <a:bodyPr>
            <a:noAutofit/>
          </a:bodyPr>
          <a:lstStyle/>
          <a:p>
            <a:pPr eaLnBrk="1" hangingPunct="1"/>
            <a:r>
              <a:rPr lang="en-US" sz="8000" b="1" dirty="0" smtClean="0">
                <a:solidFill>
                  <a:srgbClr val="FF0000"/>
                </a:solidFill>
                <a:latin typeface="Creepy" pitchFamily="82" charset="0"/>
              </a:rPr>
              <a:t>Lie # 1</a:t>
            </a:r>
          </a:p>
        </p:txBody>
      </p:sp>
      <p:sp>
        <p:nvSpPr>
          <p:cNvPr id="4100" name="Text Box 5"/>
          <p:cNvSpPr txBox="1">
            <a:spLocks noChangeArrowheads="1"/>
          </p:cNvSpPr>
          <p:nvPr/>
        </p:nvSpPr>
        <p:spPr bwMode="auto">
          <a:xfrm>
            <a:off x="1676400" y="1600200"/>
            <a:ext cx="5715000" cy="3416320"/>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00CC"/>
                </a:solidFill>
                <a:latin typeface="Comic Sans MS" pitchFamily="66" charset="0"/>
              </a:rPr>
              <a:t>Antichrist will be a Jew,    who will arise to lead the Jews</a:t>
            </a:r>
            <a:endParaRPr lang="en-US" sz="5400" b="1" dirty="0">
              <a:solidFill>
                <a:srgbClr val="0000CC"/>
              </a:solidFill>
              <a:latin typeface="Comic Sans MS" pitchFamily="66" charset="0"/>
            </a:endParaRPr>
          </a:p>
        </p:txBody>
      </p:sp>
      <p:sp>
        <p:nvSpPr>
          <p:cNvPr id="6" name="Oval 5"/>
          <p:cNvSpPr/>
          <p:nvPr/>
        </p:nvSpPr>
        <p:spPr>
          <a:xfrm>
            <a:off x="1295400" y="304800"/>
            <a:ext cx="6629400" cy="6248400"/>
          </a:xfrm>
          <a:prstGeom prst="ellipse">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7"/>
          </p:cNvCxnSpPr>
          <p:nvPr/>
        </p:nvCxnSpPr>
        <p:spPr>
          <a:xfrm flipH="1">
            <a:off x="2133600" y="1219856"/>
            <a:ext cx="4820346" cy="4190344"/>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solidFill>
                  <a:srgbClr val="FF0000"/>
                </a:solidFill>
              </a:rPr>
              <a:t>Look at the false ideas around today!</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2917" t="14667" r="37917" b="19333"/>
          <a:stretch>
            <a:fillRect/>
          </a:stretch>
        </p:blipFill>
        <p:spPr bwMode="auto">
          <a:xfrm>
            <a:off x="181650" y="609600"/>
            <a:ext cx="8962350" cy="624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1"/>
            <a:ext cx="8229600" cy="664779"/>
          </a:xfrm>
        </p:spPr>
        <p:txBody>
          <a:bodyPr>
            <a:normAutofit fontScale="90000"/>
          </a:bodyPr>
          <a:lstStyle/>
          <a:p>
            <a:r>
              <a:rPr lang="en-US" b="1" dirty="0" smtClean="0">
                <a:solidFill>
                  <a:srgbClr val="00B050"/>
                </a:solidFill>
                <a:latin typeface="Chiller" panose="04020404031007020602" pitchFamily="82" charset="0"/>
              </a:rPr>
              <a:t>Examples of false teachings in Christianity today</a:t>
            </a:r>
            <a:endParaRPr lang="en-US" b="1" dirty="0">
              <a:solidFill>
                <a:srgbClr val="00B050"/>
              </a:solidFill>
              <a:latin typeface="Chiller" panose="04020404031007020602" pitchFamily="82" charset="0"/>
            </a:endParaRPr>
          </a:p>
        </p:txBody>
      </p:sp>
      <p:pic>
        <p:nvPicPr>
          <p:cNvPr id="1026" name="Picture 2"/>
          <p:cNvPicPr>
            <a:picLocks noChangeAspect="1" noChangeArrowheads="1"/>
          </p:cNvPicPr>
          <p:nvPr/>
        </p:nvPicPr>
        <p:blipFill>
          <a:blip r:embed="rId2" cstate="print"/>
          <a:srcRect t="15333" r="33750" b="30000"/>
          <a:stretch>
            <a:fillRect/>
          </a:stretch>
        </p:blipFill>
        <p:spPr bwMode="auto">
          <a:xfrm>
            <a:off x="304800" y="924911"/>
            <a:ext cx="8534400" cy="5257800"/>
          </a:xfrm>
          <a:prstGeom prst="rect">
            <a:avLst/>
          </a:prstGeom>
          <a:noFill/>
          <a:ln w="9525">
            <a:noFill/>
            <a:miter lim="800000"/>
            <a:headEnd/>
            <a:tailEnd/>
          </a:ln>
        </p:spPr>
      </p:pic>
      <p:sp>
        <p:nvSpPr>
          <p:cNvPr id="5" name="Text Box 5"/>
          <p:cNvSpPr txBox="1">
            <a:spLocks noChangeArrowheads="1"/>
          </p:cNvSpPr>
          <p:nvPr/>
        </p:nvSpPr>
        <p:spPr bwMode="auto">
          <a:xfrm>
            <a:off x="533400" y="6096000"/>
            <a:ext cx="80772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Many people will be fooled!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rPr>
              <a:t>Matthew 2:1-2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1  Now after </a:t>
            </a:r>
            <a:r>
              <a:rPr lang="en-US" b="1" dirty="0" smtClean="0">
                <a:solidFill>
                  <a:srgbClr val="0000CC"/>
                </a:solidFill>
              </a:rPr>
              <a:t>Jesus was born </a:t>
            </a:r>
            <a:r>
              <a:rPr lang="en-US" dirty="0" smtClean="0"/>
              <a:t>in Bethlehem of Judea in the days of Herod the king, behold, wise men from the East came to Jerusalem, 2 saying, "Where is </a:t>
            </a:r>
            <a:r>
              <a:rPr lang="en-US" b="1" dirty="0" smtClean="0">
                <a:solidFill>
                  <a:srgbClr val="0000CC"/>
                </a:solidFill>
              </a:rPr>
              <a:t>He who has been born King of the Jews? </a:t>
            </a:r>
            <a:r>
              <a:rPr lang="en-US" dirty="0" smtClean="0"/>
              <a:t>For we have seen His star in the East and have come to worship Him." </a:t>
            </a:r>
          </a:p>
        </p:txBody>
      </p:sp>
      <p:sp>
        <p:nvSpPr>
          <p:cNvPr id="4100" name="Text Box 5"/>
          <p:cNvSpPr txBox="1">
            <a:spLocks noChangeArrowheads="1"/>
          </p:cNvSpPr>
          <p:nvPr/>
        </p:nvSpPr>
        <p:spPr bwMode="auto">
          <a:xfrm>
            <a:off x="533400" y="6019800"/>
            <a:ext cx="8077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People will mistake Jesus for the Antichrist!</a:t>
            </a:r>
          </a:p>
        </p:txBody>
      </p:sp>
      <p:sp>
        <p:nvSpPr>
          <p:cNvPr id="6" name="Text Box 5"/>
          <p:cNvSpPr txBox="1">
            <a:spLocks noChangeArrowheads="1"/>
          </p:cNvSpPr>
          <p:nvPr/>
        </p:nvSpPr>
        <p:spPr bwMode="auto">
          <a:xfrm>
            <a:off x="533400" y="152400"/>
            <a:ext cx="81534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Truth: Jesus Christ is a Jew</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2751</TotalTime>
  <Words>3119</Words>
  <Application>Microsoft Office PowerPoint</Application>
  <PresentationFormat>On-screen Show (4:3)</PresentationFormat>
  <Paragraphs>184</Paragraphs>
  <Slides>44</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Chiller</vt:lpstr>
      <vt:lpstr>Comic Sans MS</vt:lpstr>
      <vt:lpstr>Creepy</vt:lpstr>
      <vt:lpstr>Office Theme</vt:lpstr>
      <vt:lpstr>PowerPoint Presentation</vt:lpstr>
      <vt:lpstr>PowerPoint Presentation</vt:lpstr>
      <vt:lpstr>It happened once before!</vt:lpstr>
      <vt:lpstr>The Jews rejected &amp; crucified their King!</vt:lpstr>
      <vt:lpstr>Many people around the world today are being prepared to reject Jesus when he returns!</vt:lpstr>
      <vt:lpstr>Lie # 1</vt:lpstr>
      <vt:lpstr>Look at the false ideas around today!</vt:lpstr>
      <vt:lpstr>Examples of false teachings in Christianity today</vt:lpstr>
      <vt:lpstr>Matthew 2:1-2</vt:lpstr>
      <vt:lpstr>Zechariah 12:10-12</vt:lpstr>
      <vt:lpstr>Lie # 2</vt:lpstr>
      <vt:lpstr>Antichrist will be a world ruler</vt:lpstr>
      <vt:lpstr>Zechariah 14:8-9</vt:lpstr>
      <vt:lpstr>Luke 1:30-33</vt:lpstr>
      <vt:lpstr>Lie # 3</vt:lpstr>
      <vt:lpstr>PowerPoint Presentation</vt:lpstr>
      <vt:lpstr>The Antichrist by Prof J. S. Malan, University of the North, South Africa</vt:lpstr>
      <vt:lpstr>Isaiah 9:6-8</vt:lpstr>
      <vt:lpstr>Zechariah 9:9-10</vt:lpstr>
      <vt:lpstr>Lie # 4</vt:lpstr>
      <vt:lpstr>Antichrist will make a covenant with the Jews</vt:lpstr>
      <vt:lpstr>Daniel 9:24-27 (NASB)</vt:lpstr>
      <vt:lpstr>Daniel 9:24-27 (NASB)</vt:lpstr>
      <vt:lpstr>Ezekiel 37:24-28</vt:lpstr>
      <vt:lpstr>Jeremiah 31:31-34</vt:lpstr>
      <vt:lpstr>Lie # 5</vt:lpstr>
      <vt:lpstr>PowerPoint Presentation</vt:lpstr>
      <vt:lpstr>PowerPoint Presentation</vt:lpstr>
      <vt:lpstr>Acts 15:15-17</vt:lpstr>
      <vt:lpstr>Zechariah 6:12-13</vt:lpstr>
      <vt:lpstr>Ezekiel 44:10-12</vt:lpstr>
      <vt:lpstr>Isaiah 56:6-8</vt:lpstr>
      <vt:lpstr>Many Christians misunderstand Bible Prophecy</vt:lpstr>
      <vt:lpstr>1 John 2:18-19</vt:lpstr>
      <vt:lpstr>1 John 4:1-3</vt:lpstr>
      <vt:lpstr>2 Thessalonians 2:1-12</vt:lpstr>
      <vt:lpstr>2 Thessalonians 2:1-12</vt:lpstr>
      <vt:lpstr>Remember: It happened once before!</vt:lpstr>
      <vt:lpstr>Many people will reject Jesus when he returns!</vt:lpstr>
      <vt:lpstr>What can you do now, so you will not reject Jesus when he comes?</vt:lpstr>
      <vt:lpstr>Now is the opportunity of your lifetime!</vt:lpstr>
      <vt:lpstr>Reading the Bible   is    fun!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 Desktop</cp:lastModifiedBy>
  <cp:revision>72</cp:revision>
  <dcterms:created xsi:type="dcterms:W3CDTF">2010-08-16T17:29:37Z</dcterms:created>
  <dcterms:modified xsi:type="dcterms:W3CDTF">2013-09-04T18:43:47Z</dcterms:modified>
</cp:coreProperties>
</file>