
<file path=[Content_Types].xml><?xml version="1.0" encoding="utf-8"?>
<Types xmlns="http://schemas.openxmlformats.org/package/2006/content-types">
  <Override PartName="/ppt/slides/slide14.xml" ContentType="application/vnd.openxmlformats-officedocument.presentationml.slide+xml"/>
  <Override PartName="/ppt/slides/slide33.xml" ContentType="application/vnd.openxmlformats-officedocument.presentationml.slide+xml"/>
  <Override PartName="/ppt/slides/slide52.xml" ContentType="application/vnd.openxmlformats-officedocument.presentationml.slide+xml"/>
  <Override PartName="/ppt/slides/slide49.xml" ContentType="application/vnd.openxmlformats-officedocument.presentationml.slide+xml"/>
  <Override PartName="/ppt/notesSlides/notesSlide63.xml" ContentType="application/vnd.openxmlformats-officedocument.presentationml.notesSlide+xml"/>
  <Override PartName="/ppt/notesSlides/notesSlide30.xml" ContentType="application/vnd.openxmlformats-officedocument.presentationml.notesSlide+xml"/>
  <Default Extension="bin" ContentType="application/vnd.openxmlformats-officedocument.presentationml.printerSettings"/>
  <Override PartName="/ppt/notesSlides/notesSlide13.xml" ContentType="application/vnd.openxmlformats-officedocument.presentationml.notesSlide+xml"/>
  <Override PartName="/ppt/notesSlides/notesSlide29.xml" ContentType="application/vnd.openxmlformats-officedocument.presentationml.notesSlide+xml"/>
  <Override PartName="/ppt/notesSlides/notesSlide2.xml" ContentType="application/vnd.openxmlformats-officedocument.presentationml.notesSlide+xml"/>
  <Override PartName="/ppt/slides/slide18.xml" ContentType="application/vnd.openxmlformats-officedocument.presentationml.slide+xml"/>
  <Override PartName="/ppt/slides/slide37.xml" ContentType="application/vnd.openxmlformats-officedocument.presentationml.slide+xml"/>
  <Override PartName="/ppt/slides/slide56.xml" ContentType="application/vnd.openxmlformats-officedocument.presentationml.slide+xml"/>
  <Override PartName="/ppt/notesSlides/notesSlide48.xml" ContentType="application/vnd.openxmlformats-officedocument.presentationml.notesSlide+xml"/>
  <Override PartName="/ppt/slides/slide3.xml" ContentType="application/vnd.openxmlformats-officedocument.presentationml.slide+xml"/>
  <Override PartName="/ppt/notesSlides/notesSlide34.xml" ContentType="application/vnd.openxmlformats-officedocument.presentationml.notesSlide+xml"/>
  <Override PartName="/ppt/slideLayouts/slideLayout1.xml" ContentType="application/vnd.openxmlformats-officedocument.presentationml.slideLayout+xml"/>
  <Override PartName="/ppt/slides/slide23.xml" ContentType="application/vnd.openxmlformats-officedocument.presentationml.slide+xml"/>
  <Override PartName="/ppt/slides/slide42.xml" ContentType="application/vnd.openxmlformats-officedocument.presentationml.slide+xml"/>
  <Override PartName="/ppt/slides/slide61.xml" ContentType="application/vnd.openxmlformats-officedocument.presentationml.slide+xml"/>
  <Override PartName="/ppt/theme/theme1.xml" ContentType="application/vnd.openxmlformats-officedocument.theme+xml"/>
  <Override PartName="/ppt/notesSlides/notesSlide53.xml" ContentType="application/vnd.openxmlformats-officedocument.presentationml.notesSlide+xml"/>
  <Default Extension="wmv" ContentType="video/x-ms-wmv"/>
  <Override PartName="/ppt/notesSlides/notesSlide17.xml" ContentType="application/vnd.openxmlformats-officedocument.presentationml.notesSlide+xml"/>
  <Override PartName="/ppt/notesSlides/notesSlide36.xml" ContentType="application/vnd.openxmlformats-officedocument.presentationml.notesSlide+xml"/>
  <Override PartName="/ppt/notesSlides/notesSlide6.xml" ContentType="application/vnd.openxmlformats-officedocument.presentationml.notesSlide+xml"/>
  <Override PartName="/ppt/notesSlides/notesSlide22.xml" ContentType="application/vnd.openxmlformats-officedocument.presentationml.notesSlide+xml"/>
  <Override PartName="/ppt/slides/slide7.xml" ContentType="application/vnd.openxmlformats-officedocument.presentationml.slide+xml"/>
  <Override PartName="/ppt/slides/slide11.xml" ContentType="application/vnd.openxmlformats-officedocument.presentationml.slide+xml"/>
  <Override PartName="/ppt/slides/slide30.xml" ContentType="application/vnd.openxmlformats-officedocument.presentationml.slide+xml"/>
  <Override PartName="/ppt/slides/slide27.xml" ContentType="application/vnd.openxmlformats-officedocument.presentationml.slide+xml"/>
  <Override PartName="/ppt/slides/slide46.xml" ContentType="application/vnd.openxmlformats-officedocument.presentationml.slide+xml"/>
  <Override PartName="/ppt/slides/slide65.xml" ContentType="application/vnd.openxmlformats-officedocument.presentationml.slide+xml"/>
  <Override PartName="/ppt/notesSlides/notesSlide41.xml" ContentType="application/vnd.openxmlformats-officedocument.presentationml.notesSlide+xml"/>
  <Default Extension="gif" ContentType="image/gif"/>
  <Override PartName="/ppt/notesSlides/notesSlide8.xml" ContentType="application/vnd.openxmlformats-officedocument.presentationml.notesSlide+xml"/>
  <Override PartName="/ppt/notesSlides/notesSlide57.xml" ContentType="application/vnd.openxmlformats-officedocument.presentationml.notesSlide+xml"/>
  <Override PartName="/ppt/notesSlides/notesSlide60.xml" ContentType="application/vnd.openxmlformats-officedocument.presentationml.notesSlide+xml"/>
  <Override PartName="/ppt/notesSlides/notesSlide26.xml" ContentType="application/vnd.openxmlformats-officedocument.presentationml.notesSlide+xml"/>
  <Override PartName="/ppt/notesSlides/notesSlide45.xml" ContentType="application/vnd.openxmlformats-officedocument.presentationml.notesSlide+xml"/>
  <Override PartName="/ppt/slides/slide15.xml" ContentType="application/vnd.openxmlformats-officedocument.presentationml.slide+xml"/>
  <Override PartName="/ppt/slides/slide34.xml" ContentType="application/vnd.openxmlformats-officedocument.presentationml.slide+xml"/>
  <Override PartName="/ppt/slides/slide53.xml" ContentType="application/vnd.openxmlformats-officedocument.presentationml.slide+xml"/>
  <Override PartName="/ppt/notesSlides/notesSlide64.xml" ContentType="application/vnd.openxmlformats-officedocument.presentationml.notesSlide+xml"/>
  <Override PartName="/ppt/notesSlides/notesSlide31.xml" ContentType="application/vnd.openxmlformats-officedocument.presentationml.notesSlide+xml"/>
  <Override PartName="/ppt/notesSlides/notesSlide50.xml" ContentType="application/vnd.openxmlformats-officedocument.presentationml.notesSlide+xml"/>
  <Override PartName="/ppt/slides/slide20.xml" ContentType="application/vnd.openxmlformats-officedocument.presentationml.slide+xml"/>
  <Override PartName="/ppt/presProps.xml" ContentType="application/vnd.openxmlformats-officedocument.presentationml.presProps+xml"/>
  <Override PartName="/ppt/notesSlides/notesSlide14.xml" ContentType="application/vnd.openxmlformats-officedocument.presentationml.notesSlide+xml"/>
  <Override PartName="/ppt/notesSlides/notesSlide3.xml" ContentType="application/vnd.openxmlformats-officedocument.presentationml.notesSlide+xml"/>
  <Override PartName="/ppt/slides/slide19.xml" ContentType="application/vnd.openxmlformats-officedocument.presentationml.slide+xml"/>
  <Override PartName="/ppt/slides/slide38.xml" ContentType="application/vnd.openxmlformats-officedocument.presentationml.slide+xml"/>
  <Override PartName="/ppt/slides/slide57.xml" ContentType="application/vnd.openxmlformats-officedocument.presentationml.slide+xml"/>
  <Override PartName="/ppt/notesSlides/notesSlide49.xml" ContentType="application/vnd.openxmlformats-officedocument.presentationml.notesSlide+xml"/>
  <Override PartName="/ppt/slides/slide4.xml" ContentType="application/vnd.openxmlformats-officedocument.presentationml.slide+xml"/>
  <Override PartName="/ppt/notesSlides/notesSlide35.xml" ContentType="application/vnd.openxmlformats-officedocument.presentationml.notesSlide+xml"/>
  <Override PartName="/ppt/slideLayouts/slideLayout2.xml" ContentType="application/vnd.openxmlformats-officedocument.presentationml.slideLayout+xml"/>
  <Override PartName="/ppt/slides/slide24.xml" ContentType="application/vnd.openxmlformats-officedocument.presentationml.slide+xml"/>
  <Override PartName="/ppt/slides/slide43.xml" ContentType="application/vnd.openxmlformats-officedocument.presentationml.slide+xml"/>
  <Override PartName="/ppt/slides/slide62.xml" ContentType="application/vnd.openxmlformats-officedocument.presentationml.slide+xml"/>
  <Override PartName="/ppt/theme/theme2.xml" ContentType="application/vnd.openxmlformats-officedocument.theme+xml"/>
  <Override PartName="/ppt/handoutMasters/handoutMaster1.xml" ContentType="application/vnd.openxmlformats-officedocument.presentationml.handoutMaster+xml"/>
  <Override PartName="/ppt/notesSlides/notesSlide54.xml" ContentType="application/vnd.openxmlformats-officedocument.presentationml.notesSlide+xml"/>
  <Override PartName="/ppt/notesSlides/notesSlide18.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Default Extension="jpeg" ContentType="image/jpeg"/>
  <Override PartName="/ppt/notesSlides/notesSlide23.xml" ContentType="application/vnd.openxmlformats-officedocument.presentationml.notesSlide+xml"/>
  <Override PartName="/ppt/slides/slide8.xml" ContentType="application/vnd.openxmlformats-officedocument.presentationml.slide+xml"/>
  <Override PartName="/ppt/slides/slide12.xml" ContentType="application/vnd.openxmlformats-officedocument.presentationml.slide+xml"/>
  <Override PartName="/ppt/slides/slide31.xml" ContentType="application/vnd.openxmlformats-officedocument.presentationml.slide+xml"/>
  <Override PartName="/ppt/slides/slide28.xml" ContentType="application/vnd.openxmlformats-officedocument.presentationml.slide+xml"/>
  <Override PartName="/ppt/slides/slide50.xml" ContentType="application/vnd.openxmlformats-officedocument.presentationml.slide+xml"/>
  <Override PartName="/ppt/slides/slide66.xml" ContentType="application/vnd.openxmlformats-officedocument.presentationml.slide+xml"/>
  <Override PartName="/ppt/slides/slide47.xml" ContentType="application/vnd.openxmlformats-officedocument.presentationml.slide+xml"/>
  <Override PartName="/ppt/notesSlides/notesSlide42.xml" ContentType="application/vnd.openxmlformats-officedocument.presentationml.notesSlide+xml"/>
  <Override PartName="/ppt/notesSlides/notesSlide9.xml" ContentType="application/vnd.openxmlformats-officedocument.presentationml.notesSlide+xml"/>
  <Override PartName="/ppt/notesSlides/notesSlide58.xml" ContentType="application/vnd.openxmlformats-officedocument.presentationml.notesSlide+xml"/>
  <Override PartName="/ppt/notesSlides/notesSlide61.xml" ContentType="application/vnd.openxmlformats-officedocument.presentationml.notesSlide+xml"/>
  <Override PartName="/ppt/notesSlides/notesSlide11.xml" ContentType="application/vnd.openxmlformats-officedocument.presentationml.notesSlide+xml"/>
  <Default Extension="rels" ContentType="application/vnd.openxmlformats-package.relationships+xml"/>
  <Override PartName="/ppt/notesSlides/notesSlide27.xml" ContentType="application/vnd.openxmlformats-officedocument.presentationml.notesSlide+xml"/>
  <Override PartName="/ppt/notesSlides/notesSlide46.xml" ContentType="application/vnd.openxmlformats-officedocument.presentationml.notesSlide+xml"/>
  <Override PartName="/ppt/slides/slide16.xml" ContentType="application/vnd.openxmlformats-officedocument.presentationml.slide+xml"/>
  <Override PartName="/ppt/slides/slide35.xml" ContentType="application/vnd.openxmlformats-officedocument.presentationml.slide+xml"/>
  <Override PartName="/ppt/slides/slide54.xml" ContentType="application/vnd.openxmlformats-officedocument.presentationml.slide+xml"/>
  <Override PartName="/ppt/notesSlides/notesSlide65.xml" ContentType="application/vnd.openxmlformats-officedocument.presentationml.notesSlide+xml"/>
  <Override PartName="/ppt/slides/slide1.xml" ContentType="application/vnd.openxmlformats-officedocument.presentationml.slide+xml"/>
  <Override PartName="/ppt/notesSlides/notesSlide32.xml" ContentType="application/vnd.openxmlformats-officedocument.presentationml.notesSlide+xml"/>
  <Override PartName="/ppt/notesSlides/notesSlide51.xml" ContentType="application/vnd.openxmlformats-officedocument.presentationml.notesSlide+xml"/>
  <Override PartName="/ppt/slides/slide21.xml" ContentType="application/vnd.openxmlformats-officedocument.presentationml.slide+xml"/>
  <Override PartName="/ppt/slides/slide40.xml" ContentType="application/vnd.openxmlformats-officedocument.presentationml.slide+xml"/>
  <Override PartName="/ppt/notesSlides/notesSlide15.xml" ContentType="application/vnd.openxmlformats-officedocument.presentationml.notesSlide+xml"/>
  <Override PartName="/ppt/notesSlides/notesSlide4.xml" ContentType="application/vnd.openxmlformats-officedocument.presentationml.notesSlide+xml"/>
  <Override PartName="/ppt/slides/slide39.xml" ContentType="application/vnd.openxmlformats-officedocument.presentationml.slide+xml"/>
  <Override PartName="/ppt/slides/slide58.xml" ContentType="application/vnd.openxmlformats-officedocument.presentationml.slide+xml"/>
  <Override PartName="/ppt/notesSlides/notesSlide20.xml" ContentType="application/vnd.openxmlformats-officedocument.presentationml.notesSlide+xml"/>
  <Override PartName="/ppt/slides/slide5.xml" ContentType="application/vnd.openxmlformats-officedocument.presentationml.slide+xml"/>
  <Override PartName="/ppt/slideMasters/slideMaster1.xml" ContentType="application/vnd.openxmlformats-officedocument.presentationml.slideMaster+xml"/>
  <Override PartName="/ppt/notesSlides/notesSlide55.xml" ContentType="application/vnd.openxmlformats-officedocument.presentationml.notesSlide+xml"/>
  <Override PartName="/ppt/slides/slide25.xml" ContentType="application/vnd.openxmlformats-officedocument.presentationml.slide+xml"/>
  <Override PartName="/ppt/slides/slide44.xml" ContentType="application/vnd.openxmlformats-officedocument.presentationml.slide+xml"/>
  <Override PartName="/ppt/theme/theme3.xml" ContentType="application/vnd.openxmlformats-officedocument.theme+xml"/>
  <Override PartName="/ppt/slides/slide63.xml" ContentType="application/vnd.openxmlformats-officedocument.presentationml.slide+xml"/>
  <Default Extension="mp4" ContentType="video/unknown"/>
  <Override PartName="/ppt/notesSlides/notesSlide19.xml" ContentType="application/vnd.openxmlformats-officedocument.presentationml.notesSlide+xml"/>
  <Override PartName="/ppt/notesSlides/notesSlide38.xml" ContentType="application/vnd.openxmlformats-officedocument.presentationml.notesSlide+xml"/>
  <Override PartName="/ppt/notesSlides/notesSlide24.xml" ContentType="application/vnd.openxmlformats-officedocument.presentationml.notesSlide+xml"/>
  <Override PartName="/ppt/slides/slide9.xml" ContentType="application/vnd.openxmlformats-officedocument.presentationml.slide+xml"/>
  <Override PartName="/ppt/slides/slide13.xml" ContentType="application/vnd.openxmlformats-officedocument.presentationml.slide+xml"/>
  <Default Extension="xml" ContentType="application/xml"/>
  <Override PartName="/ppt/tableStyles.xml" ContentType="application/vnd.openxmlformats-officedocument.presentationml.tableStyles+xml"/>
  <Override PartName="/ppt/slides/slide51.xml" ContentType="application/vnd.openxmlformats-officedocument.presentationml.slide+xml"/>
  <Override PartName="/ppt/slides/slide48.xml" ContentType="application/vnd.openxmlformats-officedocument.presentationml.slide+xml"/>
  <Override PartName="/ppt/notesSlides/notesSlide10.xml" ContentType="application/vnd.openxmlformats-officedocument.presentationml.notesSlide+xml"/>
  <Override PartName="/ppt/slides/slide32.xml" ContentType="application/vnd.openxmlformats-officedocument.presentationml.slide+xml"/>
  <Override PartName="/ppt/slides/slide29.xml" ContentType="application/vnd.openxmlformats-officedocument.presentationml.slide+xml"/>
  <Override PartName="/ppt/viewProps.xml" ContentType="application/vnd.openxmlformats-officedocument.presentationml.viewProps+xml"/>
  <Override PartName="/ppt/notesSlides/notesSlide43.xml" ContentType="application/vnd.openxmlformats-officedocument.presentationml.notesSlide+xml"/>
  <Override PartName="/ppt/notesSlides/notesSlide59.xml" ContentType="application/vnd.openxmlformats-officedocument.presentationml.notesSlide+xml"/>
  <Override PartName="/ppt/notesSlides/notesSlide62.xml" ContentType="application/vnd.openxmlformats-officedocument.presentationml.notesSlide+xml"/>
  <Override PartName="/docProps/app.xml" ContentType="application/vnd.openxmlformats-officedocument.extended-properties+xml"/>
  <Override PartName="/ppt/notesMasters/notesMaster1.xml" ContentType="application/vnd.openxmlformats-officedocument.presentationml.notesMaster+xml"/>
  <Override PartName="/ppt/notesSlides/notesSlide12.xml" ContentType="application/vnd.openxmlformats-officedocument.presentationml.notesSlide+xml"/>
  <Override PartName="/ppt/notesSlides/notesSlide28.xml" ContentType="application/vnd.openxmlformats-officedocument.presentationml.notesSlide+xml"/>
  <Override PartName="/ppt/notesSlides/notesSlide1.xml" ContentType="application/vnd.openxmlformats-officedocument.presentationml.notesSlide+xml"/>
  <Override PartName="/ppt/slides/slide17.xml" ContentType="application/vnd.openxmlformats-officedocument.presentationml.slide+xml"/>
  <Override PartName="/ppt/slides/slide36.xml" ContentType="application/vnd.openxmlformats-officedocument.presentationml.slide+xml"/>
  <Override PartName="/ppt/slides/slide55.xml" ContentType="application/vnd.openxmlformats-officedocument.presentationml.slide+xml"/>
  <Override PartName="/ppt/presentation.xml" ContentType="application/vnd.openxmlformats-officedocument.presentationml.presentation.main+xml"/>
  <Override PartName="/ppt/slides/slide2.xml" ContentType="application/vnd.openxmlformats-officedocument.presentationml.slide+xml"/>
  <Override PartName="/ppt/notesSlides/notesSlide33.xml" ContentType="application/vnd.openxmlformats-officedocument.presentationml.notesSlide+xml"/>
  <Override PartName="/ppt/notesSlides/notesSlide47.xml" ContentType="application/vnd.openxmlformats-officedocument.presentationml.notesSlide+xml"/>
  <Override PartName="/ppt/slides/slide22.xml" ContentType="application/vnd.openxmlformats-officedocument.presentationml.slide+xml"/>
  <Override PartName="/ppt/slides/slide41.xml" ContentType="application/vnd.openxmlformats-officedocument.presentationml.slide+xml"/>
  <Override PartName="/ppt/slides/slide60.xml" ContentType="application/vnd.openxmlformats-officedocument.presentationml.slide+xml"/>
  <Override PartName="/ppt/notesSlides/notesSlide52.xml" ContentType="application/vnd.openxmlformats-officedocument.presentationml.notesSlide+xml"/>
  <Override PartName="/ppt/notesSlides/notesSlide16.xml" ContentType="application/vnd.openxmlformats-officedocument.presentationml.notesSlide+xml"/>
  <Override PartName="/ppt/notesSlides/notesSlide5.xml" ContentType="application/vnd.openxmlformats-officedocument.presentationml.notesSlide+xml"/>
  <Override PartName="/ppt/slides/slide59.xml" ContentType="application/vnd.openxmlformats-officedocument.presentationml.slide+xml"/>
  <Override PartName="/ppt/notesSlides/notesSlide21.xml" ContentType="application/vnd.openxmlformats-officedocument.presentationml.notesSlide+xml"/>
  <Override PartName="/ppt/slides/slide6.xml" ContentType="application/vnd.openxmlformats-officedocument.presentationml.slide+xml"/>
  <Override PartName="/ppt/slides/slide10.xml" ContentType="application/vnd.openxmlformats-officedocument.presentationml.slide+xml"/>
  <Override PartName="/ppt/notesSlides/notesSlide40.xml" ContentType="application/vnd.openxmlformats-officedocument.presentationml.notesSlide+xml"/>
  <Override PartName="/ppt/slides/slide26.xml" ContentType="application/vnd.openxmlformats-officedocument.presentationml.slide+xml"/>
  <Override PartName="/ppt/slides/slide45.xml" ContentType="application/vnd.openxmlformats-officedocument.presentationml.slide+xml"/>
  <Override PartName="/ppt/slides/slide64.xml" ContentType="application/vnd.openxmlformats-officedocument.presentationml.slide+xml"/>
  <Override PartName="/ppt/notesSlides/notesSlide56.xml" ContentType="application/vnd.openxmlformats-officedocument.presentationml.notesSlide+xml"/>
  <Override PartName="/ppt/notesSlides/notesSlide39.xml" ContentType="application/vnd.openxmlformats-officedocument.presentationml.notesSlide+xml"/>
  <Default Extension="png" ContentType="image/png"/>
  <Override PartName="/ppt/notesSlides/notesSlide25.xml" ContentType="application/vnd.openxmlformats-officedocument.presentationml.notesSlide+xml"/>
  <Override PartName="/ppt/notesSlides/notesSlide4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68"/>
  </p:notesMasterIdLst>
  <p:handoutMasterIdLst>
    <p:handoutMasterId r:id="rId69"/>
  </p:handoutMasterIdLst>
  <p:sldIdLst>
    <p:sldId id="285" r:id="rId2"/>
    <p:sldId id="407" r:id="rId3"/>
    <p:sldId id="351" r:id="rId4"/>
    <p:sldId id="406" r:id="rId5"/>
    <p:sldId id="341" r:id="rId6"/>
    <p:sldId id="345" r:id="rId7"/>
    <p:sldId id="344" r:id="rId8"/>
    <p:sldId id="346" r:id="rId9"/>
    <p:sldId id="342" r:id="rId10"/>
    <p:sldId id="281" r:id="rId11"/>
    <p:sldId id="324" r:id="rId12"/>
    <p:sldId id="350" r:id="rId13"/>
    <p:sldId id="343" r:id="rId14"/>
    <p:sldId id="349" r:id="rId15"/>
    <p:sldId id="348" r:id="rId16"/>
    <p:sldId id="347" r:id="rId17"/>
    <p:sldId id="402" r:id="rId18"/>
    <p:sldId id="284" r:id="rId19"/>
    <p:sldId id="403" r:id="rId20"/>
    <p:sldId id="358" r:id="rId21"/>
    <p:sldId id="290" r:id="rId22"/>
    <p:sldId id="359" r:id="rId23"/>
    <p:sldId id="360" r:id="rId24"/>
    <p:sldId id="380" r:id="rId25"/>
    <p:sldId id="381" r:id="rId26"/>
    <p:sldId id="382" r:id="rId27"/>
    <p:sldId id="289" r:id="rId28"/>
    <p:sldId id="361" r:id="rId29"/>
    <p:sldId id="362" r:id="rId30"/>
    <p:sldId id="363" r:id="rId31"/>
    <p:sldId id="366" r:id="rId32"/>
    <p:sldId id="365" r:id="rId33"/>
    <p:sldId id="368" r:id="rId34"/>
    <p:sldId id="370" r:id="rId35"/>
    <p:sldId id="371" r:id="rId36"/>
    <p:sldId id="367" r:id="rId37"/>
    <p:sldId id="369" r:id="rId38"/>
    <p:sldId id="372" r:id="rId39"/>
    <p:sldId id="373" r:id="rId40"/>
    <p:sldId id="374" r:id="rId41"/>
    <p:sldId id="405" r:id="rId42"/>
    <p:sldId id="375" r:id="rId43"/>
    <p:sldId id="376" r:id="rId44"/>
    <p:sldId id="383" r:id="rId45"/>
    <p:sldId id="384" r:id="rId46"/>
    <p:sldId id="378" r:id="rId47"/>
    <p:sldId id="379" r:id="rId48"/>
    <p:sldId id="387" r:id="rId49"/>
    <p:sldId id="390" r:id="rId50"/>
    <p:sldId id="391" r:id="rId51"/>
    <p:sldId id="392" r:id="rId52"/>
    <p:sldId id="393" r:id="rId53"/>
    <p:sldId id="394" r:id="rId54"/>
    <p:sldId id="395" r:id="rId55"/>
    <p:sldId id="397" r:id="rId56"/>
    <p:sldId id="398" r:id="rId57"/>
    <p:sldId id="400" r:id="rId58"/>
    <p:sldId id="401" r:id="rId59"/>
    <p:sldId id="385" r:id="rId60"/>
    <p:sldId id="294" r:id="rId61"/>
    <p:sldId id="287" r:id="rId62"/>
    <p:sldId id="296" r:id="rId63"/>
    <p:sldId id="295" r:id="rId64"/>
    <p:sldId id="300" r:id="rId65"/>
    <p:sldId id="399" r:id="rId66"/>
    <p:sldId id="364" r:id="rId67"/>
  </p:sldIdLst>
  <p:sldSz cx="9144000" cy="6858000" type="screen4x3"/>
  <p:notesSz cx="6858000" cy="9144000"/>
  <p:defaultTextStyle>
    <a:defPPr>
      <a:defRPr lang="en-GB"/>
    </a:defPPr>
    <a:lvl1pPr algn="ctr" rtl="0" fontAlgn="base">
      <a:lnSpc>
        <a:spcPct val="80000"/>
      </a:lnSpc>
      <a:spcBef>
        <a:spcPct val="20000"/>
      </a:spcBef>
      <a:spcAft>
        <a:spcPct val="0"/>
      </a:spcAft>
      <a:buChar char="•"/>
      <a:defRPr b="1" kern="1200">
        <a:solidFill>
          <a:schemeClr val="tx1"/>
        </a:solidFill>
        <a:latin typeface="Arial" charset="0"/>
        <a:ea typeface="+mn-ea"/>
        <a:cs typeface="Arial" charset="0"/>
      </a:defRPr>
    </a:lvl1pPr>
    <a:lvl2pPr marL="457200" algn="ctr" rtl="0" fontAlgn="base">
      <a:lnSpc>
        <a:spcPct val="80000"/>
      </a:lnSpc>
      <a:spcBef>
        <a:spcPct val="20000"/>
      </a:spcBef>
      <a:spcAft>
        <a:spcPct val="0"/>
      </a:spcAft>
      <a:buChar char="•"/>
      <a:defRPr b="1" kern="1200">
        <a:solidFill>
          <a:schemeClr val="tx1"/>
        </a:solidFill>
        <a:latin typeface="Arial" charset="0"/>
        <a:ea typeface="+mn-ea"/>
        <a:cs typeface="Arial" charset="0"/>
      </a:defRPr>
    </a:lvl2pPr>
    <a:lvl3pPr marL="914400" algn="ctr" rtl="0" fontAlgn="base">
      <a:lnSpc>
        <a:spcPct val="80000"/>
      </a:lnSpc>
      <a:spcBef>
        <a:spcPct val="20000"/>
      </a:spcBef>
      <a:spcAft>
        <a:spcPct val="0"/>
      </a:spcAft>
      <a:buChar char="•"/>
      <a:defRPr b="1" kern="1200">
        <a:solidFill>
          <a:schemeClr val="tx1"/>
        </a:solidFill>
        <a:latin typeface="Arial" charset="0"/>
        <a:ea typeface="+mn-ea"/>
        <a:cs typeface="Arial" charset="0"/>
      </a:defRPr>
    </a:lvl3pPr>
    <a:lvl4pPr marL="1371600" algn="ctr" rtl="0" fontAlgn="base">
      <a:lnSpc>
        <a:spcPct val="80000"/>
      </a:lnSpc>
      <a:spcBef>
        <a:spcPct val="20000"/>
      </a:spcBef>
      <a:spcAft>
        <a:spcPct val="0"/>
      </a:spcAft>
      <a:buChar char="•"/>
      <a:defRPr b="1" kern="1200">
        <a:solidFill>
          <a:schemeClr val="tx1"/>
        </a:solidFill>
        <a:latin typeface="Arial" charset="0"/>
        <a:ea typeface="+mn-ea"/>
        <a:cs typeface="Arial" charset="0"/>
      </a:defRPr>
    </a:lvl4pPr>
    <a:lvl5pPr marL="1828800" algn="ctr" rtl="0" fontAlgn="base">
      <a:lnSpc>
        <a:spcPct val="80000"/>
      </a:lnSpc>
      <a:spcBef>
        <a:spcPct val="20000"/>
      </a:spcBef>
      <a:spcAft>
        <a:spcPct val="0"/>
      </a:spcAft>
      <a:buChar char="•"/>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F0000"/>
    <a:srgbClr val="FF33CC"/>
    <a:srgbClr val="FFFF00"/>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vertBarState="maximized">
    <p:restoredLeft sz="20318" autoAdjust="0"/>
    <p:restoredTop sz="54926" autoAdjust="0"/>
  </p:normalViewPr>
  <p:slideViewPr>
    <p:cSldViewPr>
      <p:cViewPr varScale="1">
        <p:scale>
          <a:sx n="40" d="100"/>
          <a:sy n="40" d="100"/>
        </p:scale>
        <p:origin x="-57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432"/>
    </p:cViewPr>
  </p:notesTextViewPr>
  <p:sorterViewPr>
    <p:cViewPr>
      <p:scale>
        <a:sx n="100" d="100"/>
        <a:sy n="100" d="100"/>
      </p:scale>
      <p:origin x="0" y="0"/>
    </p:cViewPr>
  </p:sorterViewPr>
  <p:notesViewPr>
    <p:cSldViewPr>
      <p:cViewPr varScale="1">
        <p:scale>
          <a:sx n="87" d="100"/>
          <a:sy n="87" d="100"/>
        </p:scale>
        <p:origin x="-3102" y="-7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notesMaster" Target="notesMasters/notesMaster1.xml"/><Relationship Id="rId69" Type="http://schemas.openxmlformats.org/officeDocument/2006/relationships/handoutMaster" Target="handoutMasters/handoutMaster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printerSettings" Target="printerSettings/printerSettings1.bin"/><Relationship Id="rId71" Type="http://schemas.openxmlformats.org/officeDocument/2006/relationships/presProps" Target="presProps.xml"/><Relationship Id="rId72"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theme" Target="theme/theme1.xml"/><Relationship Id="rId74"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A703989-DD50-1D4F-9C17-D6729B7E5771}" type="datetimeFigureOut">
              <a:rPr lang="en-US" smtClean="0"/>
              <a:pPr/>
              <a:t>5/16/13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8DA9650-B092-8C40-B01E-20F474BE0E0E}"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33822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lnSpc>
                <a:spcPct val="100000"/>
              </a:lnSpc>
              <a:spcBef>
                <a:spcPct val="0"/>
              </a:spcBef>
              <a:buFontTx/>
              <a:buNone/>
              <a:defRPr sz="1200" b="0"/>
            </a:lvl1pPr>
          </a:lstStyle>
          <a:p>
            <a:endParaRPr lang="en-GB"/>
          </a:p>
        </p:txBody>
      </p:sp>
      <p:sp>
        <p:nvSpPr>
          <p:cNvPr id="30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b="0"/>
            </a:lvl1pPr>
          </a:lstStyle>
          <a:p>
            <a:endParaRPr lang="en-GB"/>
          </a:p>
        </p:txBody>
      </p:sp>
      <p:sp>
        <p:nvSpPr>
          <p:cNvPr id="307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0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lnSpc>
                <a:spcPct val="100000"/>
              </a:lnSpc>
              <a:spcBef>
                <a:spcPct val="0"/>
              </a:spcBef>
              <a:buFontTx/>
              <a:buNone/>
              <a:defRPr sz="1200" b="0"/>
            </a:lvl1pPr>
          </a:lstStyle>
          <a:p>
            <a:endParaRPr lang="en-GB"/>
          </a:p>
        </p:txBody>
      </p:sp>
      <p:sp>
        <p:nvSpPr>
          <p:cNvPr id="30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b="0"/>
            </a:lvl1pPr>
          </a:lstStyle>
          <a:p>
            <a:fld id="{43C68B3A-979B-4317-A520-EF02AAD25C8F}" type="slidenum">
              <a:rPr lang="en-GB"/>
              <a:pPr/>
              <a:t>‹#›</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8582101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600" kern="1200">
        <a:solidFill>
          <a:schemeClr val="tx1"/>
        </a:solidFill>
        <a:latin typeface="Arial" charset="0"/>
        <a:ea typeface="+mn-ea"/>
        <a:cs typeface="Arial" charset="0"/>
      </a:defRPr>
    </a:lvl1pPr>
    <a:lvl2pPr marL="457200" algn="l" rtl="0" fontAlgn="base">
      <a:spcBef>
        <a:spcPct val="30000"/>
      </a:spcBef>
      <a:spcAft>
        <a:spcPct val="0"/>
      </a:spcAft>
      <a:defRPr sz="1600" kern="1200">
        <a:solidFill>
          <a:schemeClr val="tx1"/>
        </a:solidFill>
        <a:latin typeface="Arial" charset="0"/>
        <a:ea typeface="+mn-ea"/>
        <a:cs typeface="Arial" charset="0"/>
      </a:defRPr>
    </a:lvl2pPr>
    <a:lvl3pPr marL="914400" algn="l" rtl="0" fontAlgn="base">
      <a:spcBef>
        <a:spcPct val="30000"/>
      </a:spcBef>
      <a:spcAft>
        <a:spcPct val="0"/>
      </a:spcAft>
      <a:defRPr sz="1600" kern="1200">
        <a:solidFill>
          <a:schemeClr val="tx1"/>
        </a:solidFill>
        <a:latin typeface="Arial" charset="0"/>
        <a:ea typeface="+mn-ea"/>
        <a:cs typeface="Arial" charset="0"/>
      </a:defRPr>
    </a:lvl3pPr>
    <a:lvl4pPr marL="1371600" algn="l" rtl="0" fontAlgn="base">
      <a:spcBef>
        <a:spcPct val="30000"/>
      </a:spcBef>
      <a:spcAft>
        <a:spcPct val="0"/>
      </a:spcAft>
      <a:defRPr sz="1600" kern="1200">
        <a:solidFill>
          <a:schemeClr val="tx1"/>
        </a:solidFill>
        <a:latin typeface="Arial" charset="0"/>
        <a:ea typeface="+mn-ea"/>
        <a:cs typeface="Arial" charset="0"/>
      </a:defRPr>
    </a:lvl4pPr>
    <a:lvl5pPr marL="1828800" algn="l" rtl="0" fontAlgn="base">
      <a:spcBef>
        <a:spcPct val="30000"/>
      </a:spcBef>
      <a:spcAft>
        <a:spcPct val="0"/>
      </a:spcAft>
      <a:defRPr sz="16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blueletterbible.org/lang/lexicon/lexicon.cfm?Strongs=H8085&amp;t=KJV" TargetMode="External"/><Relationship Id="rId4" Type="http://schemas.openxmlformats.org/officeDocument/2006/relationships/hyperlink" Target="http://www.blueletterbible.org/lang/lexicon/lexicon.cfm?Strongs=H6963&amp;t=KJV" TargetMode="External"/><Relationship Id="rId5" Type="http://schemas.openxmlformats.org/officeDocument/2006/relationships/hyperlink" Target="http://www.blueletterbible.org/lang/lexicon/lexicon.cfm?Strongs=H3068&amp;t=KJV" TargetMode="External"/><Relationship Id="rId6" Type="http://schemas.openxmlformats.org/officeDocument/2006/relationships/hyperlink" Target="http://www.blueletterbible.org/lang/lexicon/lexicon.cfm?Strongs=H4784&amp;t=KJV" TargetMode="External"/><Relationship Id="rId7" Type="http://schemas.openxmlformats.org/officeDocument/2006/relationships/hyperlink" Target="http://www.blueletterbible.org/lang/lexicon/lexicon.cfm?Strongs=H6310&amp;t=KJV" TargetMode="External"/><Relationship Id="rId8" Type="http://schemas.openxmlformats.org/officeDocument/2006/relationships/hyperlink" Target="http://www.blueletterbible.org/lang/lexicon/lexicon.cfm?Strongs=H3027&amp;t=KJV" TargetMode="External"/><Relationship Id="rId9" Type="http://schemas.openxmlformats.org/officeDocument/2006/relationships/hyperlink" Target="http://www.blueletterbible.org/lang/lexicon/lexicon.cfm?Strongs=H1&amp;t=KJV" TargetMode="External"/><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 Id="rId3" Type="http://schemas.openxmlformats.org/officeDocument/2006/relationships/hyperlink" Target="http://www.biblegateway.com/passage/?search=1%20Kings+8:27&amp;version=KJV"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esvbible.org/n09005002" TargetMode="External"/><Relationship Id="rId4" Type="http://schemas.openxmlformats.org/officeDocument/2006/relationships/hyperlink" Target="http://www.esvbible.org/n09031010" TargetMode="External"/><Relationship Id="rId5" Type="http://schemas.openxmlformats.org/officeDocument/2006/relationships/hyperlink" Target="http://www.esvbible.org/1+Samuel+13.20" TargetMode="External"/><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 Id="rId3" Type="http://schemas.openxmlformats.org/officeDocument/2006/relationships/hyperlink" Target="http://www.esvbible.org/1+Samuel+6.17"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en.wikipedia.org/wiki/Baal" TargetMode="External"/><Relationship Id="rId4" Type="http://schemas.openxmlformats.org/officeDocument/2006/relationships/hyperlink" Target="http://en.wikipedia.org/wiki/Astarte" TargetMode="External"/><Relationship Id="rId5" Type="http://schemas.openxmlformats.org/officeDocument/2006/relationships/hyperlink" Target="http://en.wikipedia.org/wiki/Dagon" TargetMode="External"/><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en.wikipedia.org/wiki/Fertility" TargetMode="External"/><Relationship Id="rId4" Type="http://schemas.openxmlformats.org/officeDocument/2006/relationships/hyperlink" Target="http://en.wikipedia.org/wiki/Human_sexuality" TargetMode="External"/><Relationship Id="rId5" Type="http://schemas.openxmlformats.org/officeDocument/2006/relationships/hyperlink" Target="http://en.wikipedia.org/wiki/War" TargetMode="External"/><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 Id="rId3" Type="http://schemas.openxmlformats.org/officeDocument/2006/relationships/hyperlink" Target="http://www.esvbible.org/Judges+16.23"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 Id="rId3" Type="http://schemas.openxmlformats.org/officeDocument/2006/relationships/hyperlink" Target="http://en.wikipedia.org/wiki/Philistines%23cite_note-21"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 Id="rId3" Type="http://schemas.openxmlformats.org/officeDocument/2006/relationships/hyperlink" Target="http://www.biblegateway.com/passage/?search=2%20Thessalonians+2:4&amp;version=KJV" TargetMode="Externa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 Id="rId3" Type="http://schemas.openxmlformats.org/officeDocument/2006/relationships/hyperlink" Target="http://www.biblegateway.com/passage/?search=Acts+17:23&amp;version=KJV" TargetMode="Externa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 Id="rId3" Type="http://schemas.openxmlformats.org/officeDocument/2006/relationships/hyperlink" Target="http://www.kingjamesbibleonline.org/1-Peter-5-6/" TargetMode="Externa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GB" sz="1600" kern="1200" dirty="0">
              <a:solidFill>
                <a:schemeClr val="tx1"/>
              </a:solidFill>
              <a:effectLst/>
              <a:latin typeface="Arial" charset="0"/>
              <a:ea typeface="+mn-ea"/>
              <a:cs typeface="Arial" charset="0"/>
            </a:endParaRPr>
          </a:p>
        </p:txBody>
      </p:sp>
      <p:sp>
        <p:nvSpPr>
          <p:cNvPr id="4" name="Slide Number Placeholder 3"/>
          <p:cNvSpPr>
            <a:spLocks noGrp="1"/>
          </p:cNvSpPr>
          <p:nvPr>
            <p:ph type="sldNum" sz="quarter" idx="10"/>
          </p:nvPr>
        </p:nvSpPr>
        <p:spPr/>
        <p:txBody>
          <a:bodyPr/>
          <a:lstStyle/>
          <a:p>
            <a:fld id="{43C68B3A-979B-4317-A520-EF02AAD25C8F}" type="slidenum">
              <a:rPr lang="en-GB" smtClean="0"/>
              <a:pPr/>
              <a:t>1</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8057777"/>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baseline="0" dirty="0" smtClean="0"/>
          </a:p>
          <a:p>
            <a:r>
              <a:rPr lang="en-GB" b="1" baseline="0" dirty="0" smtClean="0"/>
              <a:t>*****</a:t>
            </a:r>
          </a:p>
          <a:p>
            <a:endParaRPr lang="en-GB" b="1"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2</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23817922"/>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sz="1600" kern="1200" dirty="0" err="1" smtClean="0">
                <a:solidFill>
                  <a:schemeClr val="tx1"/>
                </a:solidFill>
                <a:effectLst/>
                <a:latin typeface="Arial" charset="0"/>
                <a:ea typeface="+mn-ea"/>
                <a:cs typeface="Arial" charset="0"/>
              </a:rPr>
              <a:t>Psa</a:t>
            </a:r>
            <a:r>
              <a:rPr lang="en-GB" sz="1600" kern="1200" dirty="0" smtClean="0">
                <a:solidFill>
                  <a:schemeClr val="tx1"/>
                </a:solidFill>
                <a:effectLst/>
                <a:latin typeface="Arial" charset="0"/>
                <a:ea typeface="+mn-ea"/>
                <a:cs typeface="Arial" charset="0"/>
              </a:rPr>
              <a:t> 78  vs54 -64 for reason…</a:t>
            </a:r>
          </a:p>
          <a:p>
            <a:endParaRPr lang="en-GB" sz="1600" b="1" kern="1200" dirty="0" smtClean="0">
              <a:solidFill>
                <a:schemeClr val="tx1"/>
              </a:solidFill>
              <a:effectLst/>
              <a:latin typeface="Arial" charset="0"/>
              <a:ea typeface="+mn-ea"/>
              <a:cs typeface="Arial" charset="0"/>
            </a:endParaRPr>
          </a:p>
          <a:p>
            <a:r>
              <a:rPr lang="en-GB" sz="1600" b="1" kern="1200" dirty="0" smtClean="0">
                <a:solidFill>
                  <a:schemeClr val="tx1"/>
                </a:solidFill>
                <a:effectLst/>
                <a:latin typeface="Arial" charset="0"/>
                <a:ea typeface="+mn-ea"/>
                <a:cs typeface="Arial" charset="0"/>
              </a:rPr>
              <a:t>Interst…</a:t>
            </a:r>
          </a:p>
          <a:p>
            <a:r>
              <a:rPr lang="en-GB" sz="1600" b="1" kern="1200" dirty="0" smtClean="0">
                <a:solidFill>
                  <a:schemeClr val="tx1"/>
                </a:solidFill>
                <a:effectLst/>
                <a:latin typeface="Arial" charset="0"/>
                <a:ea typeface="+mn-ea"/>
                <a:cs typeface="Arial" charset="0"/>
              </a:rPr>
              <a:t>NO mention of Samuel</a:t>
            </a:r>
          </a:p>
          <a:p>
            <a:r>
              <a:rPr lang="en-GB" sz="1600" b="1" kern="1200" dirty="0" smtClean="0">
                <a:solidFill>
                  <a:schemeClr val="tx1"/>
                </a:solidFill>
                <a:effectLst/>
                <a:latin typeface="Arial" charset="0"/>
                <a:ea typeface="+mn-ea"/>
                <a:cs typeface="Arial" charset="0"/>
              </a:rPr>
              <a:t> all about Gods dealings with Israelites</a:t>
            </a:r>
            <a:r>
              <a:rPr lang="en-GB" sz="1600" b="1" kern="1200" baseline="0" dirty="0" smtClean="0">
                <a:solidFill>
                  <a:schemeClr val="tx1"/>
                </a:solidFill>
                <a:effectLst/>
                <a:latin typeface="Arial" charset="0"/>
                <a:ea typeface="+mn-ea"/>
                <a:cs typeface="Arial" charset="0"/>
              </a:rPr>
              <a:t> /</a:t>
            </a:r>
            <a:r>
              <a:rPr lang="en-GB" sz="1600" b="1" kern="1200" dirty="0" smtClean="0">
                <a:solidFill>
                  <a:schemeClr val="tx1"/>
                </a:solidFill>
                <a:effectLst/>
                <a:latin typeface="Arial" charset="0"/>
                <a:ea typeface="+mn-ea"/>
                <a:cs typeface="Arial" charset="0"/>
              </a:rPr>
              <a:t>Phils</a:t>
            </a:r>
            <a:r>
              <a:rPr lang="en-GB" sz="1600" kern="1200" dirty="0" smtClean="0">
                <a:solidFill>
                  <a:schemeClr val="tx1"/>
                </a:solidFill>
                <a:effectLst/>
                <a:latin typeface="Arial" charset="0"/>
                <a:ea typeface="+mn-ea"/>
                <a:cs typeface="Arial" charset="0"/>
              </a:rPr>
              <a:t/>
            </a:r>
            <a:br>
              <a:rPr lang="en-GB" sz="1600" kern="1200" dirty="0" smtClean="0">
                <a:solidFill>
                  <a:schemeClr val="tx1"/>
                </a:solidFill>
                <a:effectLst/>
                <a:latin typeface="Arial" charset="0"/>
                <a:ea typeface="+mn-ea"/>
                <a:cs typeface="Arial" charset="0"/>
              </a:rPr>
            </a:br>
            <a:endParaRPr lang="en-GB" sz="1600" kern="1200" dirty="0" smtClean="0">
              <a:solidFill>
                <a:schemeClr val="tx1"/>
              </a:solidFill>
              <a:effectLst/>
              <a:latin typeface="Arial" charset="0"/>
              <a:ea typeface="+mn-ea"/>
              <a:cs typeface="Arial" charset="0"/>
            </a:endParaRPr>
          </a:p>
          <a:p>
            <a:endParaRPr lang="en-GB" b="1" dirty="0" smtClean="0"/>
          </a:p>
          <a:p>
            <a:r>
              <a:rPr lang="en-GB" b="1" dirty="0" smtClean="0"/>
              <a:t>Objective….</a:t>
            </a:r>
          </a:p>
          <a:p>
            <a:pPr>
              <a:buNone/>
            </a:pPr>
            <a:r>
              <a:rPr lang="en-GB" sz="1600" dirty="0" smtClean="0"/>
              <a:t>1: Mind set of the Jews and Philistines</a:t>
            </a:r>
          </a:p>
          <a:p>
            <a:pPr marL="0" marR="0" indent="0" algn="l" defTabSz="914400" rtl="0" eaLnBrk="1" fontAlgn="base" latinLnBrk="0" hangingPunct="1">
              <a:lnSpc>
                <a:spcPct val="100000"/>
              </a:lnSpc>
              <a:spcBef>
                <a:spcPct val="30000"/>
              </a:spcBef>
              <a:spcAft>
                <a:spcPct val="0"/>
              </a:spcAft>
              <a:buClrTx/>
              <a:buSzTx/>
              <a:buFontTx/>
              <a:buNone/>
              <a:tabLst/>
              <a:defRPr/>
            </a:pPr>
            <a:r>
              <a:rPr lang="en-GB" b="0" dirty="0" smtClean="0"/>
              <a:t>2: </a:t>
            </a:r>
            <a:r>
              <a:rPr lang="en-GB" sz="1600" dirty="0" smtClean="0"/>
              <a:t>Dagon and its Influence</a:t>
            </a:r>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dirty="0" smtClean="0"/>
              <a:t>3: Attitude to God</a:t>
            </a:r>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dirty="0" smtClean="0"/>
              <a:t>4: Consequence</a:t>
            </a:r>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dirty="0" smtClean="0"/>
              <a:t>5:</a:t>
            </a:r>
            <a:r>
              <a:rPr lang="en-GB" sz="1600" baseline="0" dirty="0" smtClean="0"/>
              <a:t> Lessons</a:t>
            </a:r>
            <a:endParaRPr lang="en-GB" sz="1600" dirty="0" smtClean="0"/>
          </a:p>
          <a:p>
            <a:endParaRPr lang="en-GB" b="1"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3</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23817922"/>
      </p:ext>
    </p:extLst>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Mentioned</a:t>
            </a:r>
            <a:r>
              <a:rPr lang="en-GB" b="1" baseline="0" dirty="0" smtClean="0"/>
              <a:t> twice in this chp.. 3 x in rest of chpt’s </a:t>
            </a:r>
          </a:p>
          <a:p>
            <a:endParaRPr lang="en-GB" b="1" baseline="0" dirty="0" smtClean="0"/>
          </a:p>
          <a:p>
            <a:r>
              <a:rPr lang="en-GB" b="1" baseline="0" dirty="0" smtClean="0"/>
              <a:t>Strong's 3027 Yad / 3068 YHWH lit:  Hand of I will be that I will be</a:t>
            </a:r>
          </a:p>
          <a:p>
            <a:endParaRPr lang="en-GB" b="1" baseline="0" dirty="0" smtClean="0"/>
          </a:p>
          <a:p>
            <a:r>
              <a:rPr lang="en-GB" b="1" baseline="0" dirty="0" smtClean="0"/>
              <a:t> denotes personal involvement in the matter… using physical part of his being.</a:t>
            </a:r>
          </a:p>
          <a:p>
            <a:endParaRPr lang="en-GB" b="1" baseline="0" dirty="0" smtClean="0"/>
          </a:p>
          <a:p>
            <a:r>
              <a:rPr lang="en-GB" b="1" baseline="0" dirty="0" smtClean="0"/>
              <a:t> a terrifying  position to be in if this hand is against you</a:t>
            </a:r>
          </a:p>
          <a:p>
            <a:r>
              <a:rPr lang="en-GB" b="1" baseline="0" dirty="0" smtClean="0"/>
              <a:t> </a:t>
            </a:r>
          </a:p>
          <a:p>
            <a:r>
              <a:rPr lang="en-GB" b="1" baseline="0" dirty="0" smtClean="0"/>
              <a:t>yet David declared……..</a:t>
            </a:r>
          </a:p>
          <a:p>
            <a:endParaRPr lang="en-GB" b="1" baseline="0" dirty="0" smtClean="0"/>
          </a:p>
          <a:p>
            <a:r>
              <a:rPr lang="en-GB" b="1" baseline="0" dirty="0" smtClean="0"/>
              <a:t>*****</a:t>
            </a:r>
          </a:p>
          <a:p>
            <a:endParaRPr lang="en-GB" b="1"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4</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23817922"/>
      </p:ext>
    </p:extLst>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Conformation that H.O.T.L</a:t>
            </a:r>
            <a:r>
              <a:rPr lang="en-GB" b="1" baseline="0" dirty="0" smtClean="0"/>
              <a:t> should not b feared…</a:t>
            </a:r>
          </a:p>
          <a:p>
            <a:endParaRPr lang="en-GB" b="1" baseline="0" dirty="0" smtClean="0"/>
          </a:p>
          <a:p>
            <a:r>
              <a:rPr lang="en-GB" b="1" dirty="0" smtClean="0"/>
              <a:t>As David knew, source of very present help in a time of need……</a:t>
            </a:r>
          </a:p>
          <a:p>
            <a:endParaRPr lang="en-GB" b="1" dirty="0" smtClean="0"/>
          </a:p>
          <a:p>
            <a:r>
              <a:rPr lang="en-GB" b="1" dirty="0" smtClean="0"/>
              <a:t> why in great straight?</a:t>
            </a:r>
          </a:p>
          <a:p>
            <a:endParaRPr lang="en-GB" b="1" dirty="0" smtClean="0"/>
          </a:p>
          <a:p>
            <a:r>
              <a:rPr lang="en-GB" b="1" dirty="0" smtClean="0"/>
              <a:t>Again Elijah…</a:t>
            </a:r>
          </a:p>
          <a:p>
            <a:endParaRPr lang="en-GB" b="1" dirty="0" smtClean="0"/>
          </a:p>
          <a:p>
            <a:r>
              <a:rPr lang="en-GB" b="1" dirty="0" smtClean="0"/>
              <a:t>*****</a:t>
            </a:r>
            <a:endParaRPr lang="en-GB" b="1"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5</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23817922"/>
      </p:ext>
    </p:extLst>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baseline="0" dirty="0" smtClean="0"/>
              <a:t>Very present help in need to Elijah…</a:t>
            </a:r>
          </a:p>
          <a:p>
            <a:endParaRPr lang="en-GB" b="1" dirty="0" smtClean="0"/>
          </a:p>
          <a:p>
            <a:r>
              <a:rPr lang="en-GB" b="1" dirty="0" smtClean="0"/>
              <a:t>So how do b on wrong</a:t>
            </a:r>
            <a:r>
              <a:rPr lang="en-GB" b="1" baseline="0" dirty="0" smtClean="0"/>
              <a:t> side of Hand?…</a:t>
            </a:r>
          </a:p>
          <a:p>
            <a:endParaRPr lang="en-GB" b="1" baseline="0" dirty="0" smtClean="0"/>
          </a:p>
          <a:p>
            <a:r>
              <a:rPr lang="en-GB" b="1" dirty="0" smtClean="0"/>
              <a:t>Clue</a:t>
            </a:r>
            <a:r>
              <a:rPr lang="en-GB" b="1" baseline="0" dirty="0" smtClean="0"/>
              <a:t> in 1 Sam12:15</a:t>
            </a:r>
          </a:p>
          <a:p>
            <a:endParaRPr lang="en-GB" b="1" baseline="0" dirty="0" smtClean="0"/>
          </a:p>
          <a:p>
            <a:r>
              <a:rPr lang="en-GB" sz="1600" b="0" i="0" kern="1200" dirty="0" smtClean="0">
                <a:solidFill>
                  <a:schemeClr val="tx1"/>
                </a:solidFill>
                <a:effectLst/>
                <a:latin typeface="Arial" charset="0"/>
                <a:ea typeface="+mn-ea"/>
                <a:cs typeface="Arial" charset="0"/>
              </a:rPr>
              <a:t>But if ye will not obey </a:t>
            </a:r>
            <a:r>
              <a:rPr lang="en-GB" sz="1600" b="0" i="0" u="none" strike="noStrike" kern="1200" baseline="30000" dirty="0" smtClean="0">
                <a:solidFill>
                  <a:schemeClr val="tx1"/>
                </a:solidFill>
                <a:effectLst/>
                <a:latin typeface="Arial" charset="0"/>
                <a:ea typeface="+mn-ea"/>
                <a:cs typeface="Arial" charset="0"/>
                <a:hlinkClick r:id="rId3"/>
              </a:rPr>
              <a:t>8085</a:t>
            </a:r>
            <a:r>
              <a:rPr lang="en-GB" sz="1600" b="0" i="0" kern="1200" dirty="0" smtClean="0">
                <a:solidFill>
                  <a:schemeClr val="tx1"/>
                </a:solidFill>
                <a:effectLst/>
                <a:latin typeface="Arial" charset="0"/>
                <a:ea typeface="+mn-ea"/>
                <a:cs typeface="Arial" charset="0"/>
              </a:rPr>
              <a:t> </a:t>
            </a:r>
            <a:r>
              <a:rPr lang="en-GB" sz="1600" b="1" i="0" kern="1200" dirty="0" smtClean="0">
                <a:solidFill>
                  <a:schemeClr val="tx1"/>
                </a:solidFill>
                <a:effectLst/>
                <a:latin typeface="Arial" charset="0"/>
                <a:ea typeface="+mn-ea"/>
                <a:cs typeface="Arial" charset="0"/>
              </a:rPr>
              <a:t>the</a:t>
            </a:r>
            <a:r>
              <a:rPr lang="en-GB" sz="1600" b="0" i="0" kern="1200" dirty="0" smtClean="0">
                <a:solidFill>
                  <a:schemeClr val="tx1"/>
                </a:solidFill>
                <a:effectLst/>
                <a:latin typeface="Arial" charset="0"/>
                <a:ea typeface="+mn-ea"/>
                <a:cs typeface="Arial" charset="0"/>
              </a:rPr>
              <a:t> </a:t>
            </a:r>
            <a:r>
              <a:rPr lang="en-GB" sz="1600" b="1" i="0" kern="1200" dirty="0" smtClean="0">
                <a:solidFill>
                  <a:srgbClr val="FF0000"/>
                </a:solidFill>
                <a:effectLst/>
                <a:latin typeface="Arial" charset="0"/>
                <a:ea typeface="+mn-ea"/>
                <a:cs typeface="Arial" charset="0"/>
              </a:rPr>
              <a:t>voice </a:t>
            </a:r>
            <a:r>
              <a:rPr lang="en-GB" sz="1600" b="0" i="0" u="none" strike="noStrike" kern="1200" baseline="30000" dirty="0" smtClean="0">
                <a:solidFill>
                  <a:schemeClr val="tx1"/>
                </a:solidFill>
                <a:effectLst/>
                <a:latin typeface="Arial" charset="0"/>
                <a:ea typeface="+mn-ea"/>
                <a:cs typeface="Arial" charset="0"/>
                <a:hlinkClick r:id="rId4"/>
              </a:rPr>
              <a:t>6963</a:t>
            </a:r>
            <a:r>
              <a:rPr lang="en-GB" sz="1600" b="0" i="0" kern="1200" dirty="0" smtClean="0">
                <a:solidFill>
                  <a:schemeClr val="tx1"/>
                </a:solidFill>
                <a:effectLst/>
                <a:latin typeface="Arial" charset="0"/>
                <a:ea typeface="+mn-ea"/>
                <a:cs typeface="Arial" charset="0"/>
              </a:rPr>
              <a:t> </a:t>
            </a:r>
            <a:r>
              <a:rPr lang="en-GB" sz="1600" b="1" i="0" kern="1200" dirty="0" smtClean="0">
                <a:solidFill>
                  <a:schemeClr val="tx1"/>
                </a:solidFill>
                <a:effectLst/>
                <a:latin typeface="Arial" charset="0"/>
                <a:ea typeface="+mn-ea"/>
                <a:cs typeface="Arial" charset="0"/>
              </a:rPr>
              <a:t>of</a:t>
            </a:r>
            <a:r>
              <a:rPr lang="en-GB" sz="1600" b="0" i="0" kern="1200" dirty="0" smtClean="0">
                <a:solidFill>
                  <a:schemeClr val="tx1"/>
                </a:solidFill>
                <a:effectLst/>
                <a:latin typeface="Arial" charset="0"/>
                <a:ea typeface="+mn-ea"/>
                <a:cs typeface="Arial" charset="0"/>
              </a:rPr>
              <a:t> </a:t>
            </a:r>
            <a:r>
              <a:rPr lang="en-GB" sz="1600" b="1" i="0" kern="1200" dirty="0" smtClean="0">
                <a:solidFill>
                  <a:schemeClr val="tx1"/>
                </a:solidFill>
                <a:effectLst/>
                <a:latin typeface="Arial" charset="0"/>
                <a:ea typeface="+mn-ea"/>
                <a:cs typeface="Arial" charset="0"/>
              </a:rPr>
              <a:t>the</a:t>
            </a:r>
            <a:r>
              <a:rPr lang="en-GB" sz="1600" b="0" i="0" kern="1200" dirty="0" smtClean="0">
                <a:solidFill>
                  <a:schemeClr val="tx1"/>
                </a:solidFill>
                <a:effectLst/>
                <a:latin typeface="Arial" charset="0"/>
                <a:ea typeface="+mn-ea"/>
                <a:cs typeface="Arial" charset="0"/>
              </a:rPr>
              <a:t> </a:t>
            </a:r>
            <a:r>
              <a:rPr lang="en-GB" sz="1600" b="1" i="0" kern="1200" dirty="0" smtClean="0">
                <a:solidFill>
                  <a:schemeClr val="tx1"/>
                </a:solidFill>
                <a:effectLst/>
                <a:latin typeface="Arial" charset="0"/>
                <a:ea typeface="+mn-ea"/>
                <a:cs typeface="Arial" charset="0"/>
              </a:rPr>
              <a:t>LORD</a:t>
            </a:r>
            <a:r>
              <a:rPr lang="en-GB" sz="1600" b="0" i="0" kern="1200" dirty="0" smtClean="0">
                <a:solidFill>
                  <a:schemeClr val="tx1"/>
                </a:solidFill>
                <a:effectLst/>
                <a:latin typeface="Arial" charset="0"/>
                <a:ea typeface="+mn-ea"/>
                <a:cs typeface="Arial" charset="0"/>
              </a:rPr>
              <a:t> </a:t>
            </a:r>
            <a:r>
              <a:rPr lang="en-GB" sz="1600" b="0" i="0" u="none" strike="noStrike" kern="1200" baseline="30000" dirty="0" smtClean="0">
                <a:solidFill>
                  <a:schemeClr val="tx1"/>
                </a:solidFill>
                <a:effectLst/>
                <a:latin typeface="Arial" charset="0"/>
                <a:ea typeface="+mn-ea"/>
                <a:cs typeface="Arial" charset="0"/>
                <a:hlinkClick r:id="rId5"/>
              </a:rPr>
              <a:t>3068</a:t>
            </a:r>
            <a:r>
              <a:rPr lang="en-GB" sz="1600" b="0" i="0" kern="1200" dirty="0" smtClean="0">
                <a:solidFill>
                  <a:schemeClr val="tx1"/>
                </a:solidFill>
                <a:effectLst/>
                <a:latin typeface="Arial" charset="0"/>
                <a:ea typeface="+mn-ea"/>
                <a:cs typeface="Arial" charset="0"/>
              </a:rPr>
              <a:t>, but rebel </a:t>
            </a:r>
            <a:r>
              <a:rPr lang="en-GB" sz="1600" b="0" i="0" u="none" strike="noStrike" kern="1200" baseline="30000" dirty="0" smtClean="0">
                <a:solidFill>
                  <a:schemeClr val="tx1"/>
                </a:solidFill>
                <a:effectLst/>
                <a:latin typeface="Arial" charset="0"/>
                <a:ea typeface="+mn-ea"/>
                <a:cs typeface="Arial" charset="0"/>
                <a:hlinkClick r:id="rId6"/>
              </a:rPr>
              <a:t>4784</a:t>
            </a:r>
            <a:r>
              <a:rPr lang="en-GB" sz="1600" b="0" i="0" kern="1200" dirty="0" smtClean="0">
                <a:solidFill>
                  <a:schemeClr val="tx1"/>
                </a:solidFill>
                <a:effectLst/>
                <a:latin typeface="Arial" charset="0"/>
                <a:ea typeface="+mn-ea"/>
                <a:cs typeface="Arial" charset="0"/>
              </a:rPr>
              <a:t> against </a:t>
            </a:r>
            <a:r>
              <a:rPr lang="en-GB" sz="1600" b="1" i="0" kern="1200" dirty="0" smtClean="0">
                <a:solidFill>
                  <a:schemeClr val="tx1"/>
                </a:solidFill>
                <a:effectLst/>
                <a:latin typeface="Arial" charset="0"/>
                <a:ea typeface="+mn-ea"/>
                <a:cs typeface="Arial" charset="0"/>
              </a:rPr>
              <a:t>the</a:t>
            </a:r>
            <a:r>
              <a:rPr lang="en-GB" sz="1600" b="0" i="0" kern="1200" dirty="0" smtClean="0">
                <a:solidFill>
                  <a:schemeClr val="tx1"/>
                </a:solidFill>
                <a:effectLst/>
                <a:latin typeface="Arial" charset="0"/>
                <a:ea typeface="+mn-ea"/>
                <a:cs typeface="Arial" charset="0"/>
              </a:rPr>
              <a:t> </a:t>
            </a:r>
            <a:r>
              <a:rPr lang="en-GB" sz="1600" b="1" i="0" kern="1200" dirty="0" smtClean="0">
                <a:solidFill>
                  <a:srgbClr val="FF0000"/>
                </a:solidFill>
                <a:effectLst/>
                <a:latin typeface="Arial" charset="0"/>
                <a:ea typeface="+mn-ea"/>
                <a:cs typeface="Arial" charset="0"/>
              </a:rPr>
              <a:t>commandment</a:t>
            </a:r>
            <a:r>
              <a:rPr lang="en-GB" sz="1600" b="0" i="0" kern="1200" dirty="0" smtClean="0">
                <a:solidFill>
                  <a:schemeClr val="tx1"/>
                </a:solidFill>
                <a:effectLst/>
                <a:latin typeface="Arial" charset="0"/>
                <a:ea typeface="+mn-ea"/>
                <a:cs typeface="Arial" charset="0"/>
              </a:rPr>
              <a:t> </a:t>
            </a:r>
            <a:r>
              <a:rPr lang="en-GB" sz="1600" b="0" i="0" u="none" strike="noStrike" kern="1200" baseline="30000" dirty="0" smtClean="0">
                <a:solidFill>
                  <a:schemeClr val="tx1"/>
                </a:solidFill>
                <a:effectLst/>
                <a:latin typeface="Arial" charset="0"/>
                <a:ea typeface="+mn-ea"/>
                <a:cs typeface="Arial" charset="0"/>
                <a:hlinkClick r:id="rId7"/>
              </a:rPr>
              <a:t>6310</a:t>
            </a:r>
            <a:r>
              <a:rPr lang="en-GB" sz="1600" b="0" i="0" kern="1200" dirty="0" smtClean="0">
                <a:solidFill>
                  <a:schemeClr val="tx1"/>
                </a:solidFill>
                <a:effectLst/>
                <a:latin typeface="Arial" charset="0"/>
                <a:ea typeface="+mn-ea"/>
                <a:cs typeface="Arial" charset="0"/>
              </a:rPr>
              <a:t> </a:t>
            </a:r>
            <a:r>
              <a:rPr lang="en-GB" sz="1600" b="1" i="0" kern="1200" dirty="0" smtClean="0">
                <a:solidFill>
                  <a:schemeClr val="tx1"/>
                </a:solidFill>
                <a:effectLst/>
                <a:latin typeface="Arial" charset="0"/>
                <a:ea typeface="+mn-ea"/>
                <a:cs typeface="Arial" charset="0"/>
              </a:rPr>
              <a:t>of</a:t>
            </a:r>
            <a:r>
              <a:rPr lang="en-GB" sz="1600" b="0" i="0" kern="1200" dirty="0" smtClean="0">
                <a:solidFill>
                  <a:schemeClr val="tx1"/>
                </a:solidFill>
                <a:effectLst/>
                <a:latin typeface="Arial" charset="0"/>
                <a:ea typeface="+mn-ea"/>
                <a:cs typeface="Arial" charset="0"/>
              </a:rPr>
              <a:t> </a:t>
            </a:r>
            <a:r>
              <a:rPr lang="en-GB" sz="1600" b="1" i="0" kern="1200" dirty="0" smtClean="0">
                <a:solidFill>
                  <a:schemeClr val="tx1"/>
                </a:solidFill>
                <a:effectLst/>
                <a:latin typeface="Arial" charset="0"/>
                <a:ea typeface="+mn-ea"/>
                <a:cs typeface="Arial" charset="0"/>
              </a:rPr>
              <a:t>the</a:t>
            </a:r>
            <a:r>
              <a:rPr lang="en-GB" sz="1600" b="0" i="0" kern="1200" dirty="0" smtClean="0">
                <a:solidFill>
                  <a:schemeClr val="tx1"/>
                </a:solidFill>
                <a:effectLst/>
                <a:latin typeface="Arial" charset="0"/>
                <a:ea typeface="+mn-ea"/>
                <a:cs typeface="Arial" charset="0"/>
              </a:rPr>
              <a:t> </a:t>
            </a:r>
            <a:r>
              <a:rPr lang="en-GB" sz="1600" b="1" i="0" kern="1200" dirty="0" smtClean="0">
                <a:solidFill>
                  <a:schemeClr val="tx1"/>
                </a:solidFill>
                <a:effectLst/>
                <a:latin typeface="Arial" charset="0"/>
                <a:ea typeface="+mn-ea"/>
                <a:cs typeface="Arial" charset="0"/>
              </a:rPr>
              <a:t>LORD</a:t>
            </a:r>
            <a:r>
              <a:rPr lang="en-GB" sz="1600" b="0" i="0" kern="1200" dirty="0" smtClean="0">
                <a:solidFill>
                  <a:schemeClr val="tx1"/>
                </a:solidFill>
                <a:effectLst/>
                <a:latin typeface="Arial" charset="0"/>
                <a:ea typeface="+mn-ea"/>
                <a:cs typeface="Arial" charset="0"/>
              </a:rPr>
              <a:t> </a:t>
            </a:r>
            <a:r>
              <a:rPr lang="en-GB" sz="1600" b="0" i="0" u="none" strike="noStrike" kern="1200" baseline="30000" dirty="0" smtClean="0">
                <a:solidFill>
                  <a:schemeClr val="tx1"/>
                </a:solidFill>
                <a:effectLst/>
                <a:latin typeface="Arial" charset="0"/>
                <a:ea typeface="+mn-ea"/>
                <a:cs typeface="Arial" charset="0"/>
                <a:hlinkClick r:id="rId5"/>
              </a:rPr>
              <a:t>3068</a:t>
            </a:r>
            <a:r>
              <a:rPr lang="en-GB" sz="1600" b="0" i="0" kern="1200" dirty="0" smtClean="0">
                <a:solidFill>
                  <a:schemeClr val="tx1"/>
                </a:solidFill>
                <a:effectLst/>
                <a:latin typeface="Arial" charset="0"/>
                <a:ea typeface="+mn-ea"/>
                <a:cs typeface="Arial" charset="0"/>
              </a:rPr>
              <a:t>, then shall </a:t>
            </a:r>
            <a:r>
              <a:rPr lang="en-GB" sz="1600" b="1" i="0" kern="1200" dirty="0" smtClean="0">
                <a:solidFill>
                  <a:schemeClr val="tx1"/>
                </a:solidFill>
                <a:effectLst/>
                <a:latin typeface="Arial" charset="0"/>
                <a:ea typeface="+mn-ea"/>
                <a:cs typeface="Arial" charset="0"/>
              </a:rPr>
              <a:t>the</a:t>
            </a:r>
            <a:r>
              <a:rPr lang="en-GB" sz="1600" b="0" i="0" kern="1200" dirty="0" smtClean="0">
                <a:solidFill>
                  <a:schemeClr val="tx1"/>
                </a:solidFill>
                <a:effectLst/>
                <a:latin typeface="Arial" charset="0"/>
                <a:ea typeface="+mn-ea"/>
                <a:cs typeface="Arial" charset="0"/>
              </a:rPr>
              <a:t> </a:t>
            </a:r>
            <a:r>
              <a:rPr lang="en-GB" sz="1600" b="1" i="0" kern="1200" dirty="0" smtClean="0">
                <a:solidFill>
                  <a:srgbClr val="FF0000"/>
                </a:solidFill>
                <a:effectLst/>
                <a:latin typeface="Arial" charset="0"/>
                <a:ea typeface="+mn-ea"/>
                <a:cs typeface="Arial" charset="0"/>
              </a:rPr>
              <a:t>hand</a:t>
            </a:r>
            <a:r>
              <a:rPr lang="en-GB" sz="1600" b="0" i="0" kern="1200" dirty="0" smtClean="0">
                <a:solidFill>
                  <a:srgbClr val="FF0000"/>
                </a:solidFill>
                <a:effectLst/>
                <a:latin typeface="Arial" charset="0"/>
                <a:ea typeface="+mn-ea"/>
                <a:cs typeface="Arial" charset="0"/>
              </a:rPr>
              <a:t> </a:t>
            </a:r>
            <a:r>
              <a:rPr lang="en-GB" sz="1600" b="0" i="0" u="none" strike="noStrike" kern="1200" baseline="30000" dirty="0" smtClean="0">
                <a:solidFill>
                  <a:schemeClr val="tx1"/>
                </a:solidFill>
                <a:effectLst/>
                <a:latin typeface="Arial" charset="0"/>
                <a:ea typeface="+mn-ea"/>
                <a:cs typeface="Arial" charset="0"/>
                <a:hlinkClick r:id="rId8"/>
              </a:rPr>
              <a:t>3027</a:t>
            </a:r>
            <a:r>
              <a:rPr lang="en-GB" sz="1600" b="0" i="0" kern="1200" dirty="0" smtClean="0">
                <a:solidFill>
                  <a:schemeClr val="tx1"/>
                </a:solidFill>
                <a:effectLst/>
                <a:latin typeface="Arial" charset="0"/>
                <a:ea typeface="+mn-ea"/>
                <a:cs typeface="Arial" charset="0"/>
              </a:rPr>
              <a:t> </a:t>
            </a:r>
            <a:r>
              <a:rPr lang="en-GB" sz="1600" b="1" i="0" kern="1200" dirty="0" smtClean="0">
                <a:solidFill>
                  <a:schemeClr val="tx1"/>
                </a:solidFill>
                <a:effectLst/>
                <a:latin typeface="Arial" charset="0"/>
                <a:ea typeface="+mn-ea"/>
                <a:cs typeface="Arial" charset="0"/>
              </a:rPr>
              <a:t>of</a:t>
            </a:r>
            <a:r>
              <a:rPr lang="en-GB" sz="1600" b="0" i="0" kern="1200" dirty="0" smtClean="0">
                <a:solidFill>
                  <a:schemeClr val="tx1"/>
                </a:solidFill>
                <a:effectLst/>
                <a:latin typeface="Arial" charset="0"/>
                <a:ea typeface="+mn-ea"/>
                <a:cs typeface="Arial" charset="0"/>
              </a:rPr>
              <a:t> </a:t>
            </a:r>
            <a:r>
              <a:rPr lang="en-GB" sz="1600" b="1" i="0" kern="1200" dirty="0" smtClean="0">
                <a:solidFill>
                  <a:schemeClr val="tx1"/>
                </a:solidFill>
                <a:effectLst/>
                <a:latin typeface="Arial" charset="0"/>
                <a:ea typeface="+mn-ea"/>
                <a:cs typeface="Arial" charset="0"/>
              </a:rPr>
              <a:t>the</a:t>
            </a:r>
            <a:r>
              <a:rPr lang="en-GB" sz="1600" b="0" i="0" kern="1200" dirty="0" smtClean="0">
                <a:solidFill>
                  <a:schemeClr val="tx1"/>
                </a:solidFill>
                <a:effectLst/>
                <a:latin typeface="Arial" charset="0"/>
                <a:ea typeface="+mn-ea"/>
                <a:cs typeface="Arial" charset="0"/>
              </a:rPr>
              <a:t> </a:t>
            </a:r>
            <a:r>
              <a:rPr lang="en-GB" sz="1600" b="1" i="0" kern="1200" dirty="0" smtClean="0">
                <a:solidFill>
                  <a:schemeClr val="tx1"/>
                </a:solidFill>
                <a:effectLst/>
                <a:latin typeface="Arial" charset="0"/>
                <a:ea typeface="+mn-ea"/>
                <a:cs typeface="Arial" charset="0"/>
              </a:rPr>
              <a:t>LORD</a:t>
            </a:r>
            <a:r>
              <a:rPr lang="en-GB" sz="1600" b="0" i="0" kern="1200" dirty="0" smtClean="0">
                <a:solidFill>
                  <a:schemeClr val="tx1"/>
                </a:solidFill>
                <a:effectLst/>
                <a:latin typeface="Arial" charset="0"/>
                <a:ea typeface="+mn-ea"/>
                <a:cs typeface="Arial" charset="0"/>
              </a:rPr>
              <a:t> </a:t>
            </a:r>
            <a:r>
              <a:rPr lang="en-GB" sz="1600" b="0" i="0" u="none" strike="noStrike" kern="1200" baseline="30000" dirty="0" smtClean="0">
                <a:solidFill>
                  <a:schemeClr val="tx1"/>
                </a:solidFill>
                <a:effectLst/>
                <a:latin typeface="Arial" charset="0"/>
                <a:ea typeface="+mn-ea"/>
                <a:cs typeface="Arial" charset="0"/>
                <a:hlinkClick r:id="rId5"/>
              </a:rPr>
              <a:t>3068</a:t>
            </a:r>
            <a:r>
              <a:rPr lang="en-GB" sz="1600" b="0" i="0" kern="1200" dirty="0" smtClean="0">
                <a:solidFill>
                  <a:schemeClr val="tx1"/>
                </a:solidFill>
                <a:effectLst/>
                <a:latin typeface="Arial" charset="0"/>
                <a:ea typeface="+mn-ea"/>
                <a:cs typeface="Arial" charset="0"/>
              </a:rPr>
              <a:t> be against you, as [it was] against your fathers </a:t>
            </a:r>
            <a:r>
              <a:rPr lang="en-GB" sz="1600" b="0" i="0" u="none" strike="noStrike" kern="1200" baseline="30000" dirty="0" smtClean="0">
                <a:solidFill>
                  <a:schemeClr val="tx1"/>
                </a:solidFill>
                <a:effectLst/>
                <a:latin typeface="Arial" charset="0"/>
                <a:ea typeface="+mn-ea"/>
                <a:cs typeface="Arial" charset="0"/>
                <a:hlinkClick r:id="rId9"/>
              </a:rPr>
              <a:t>1</a:t>
            </a:r>
            <a:r>
              <a:rPr lang="en-GB" sz="1600" b="0" i="0" kern="1200" dirty="0" smtClean="0">
                <a:solidFill>
                  <a:schemeClr val="tx1"/>
                </a:solidFill>
                <a:effectLst/>
                <a:latin typeface="Arial" charset="0"/>
                <a:ea typeface="+mn-ea"/>
                <a:cs typeface="Arial" charset="0"/>
              </a:rPr>
              <a:t>.</a:t>
            </a:r>
          </a:p>
          <a:p>
            <a:endParaRPr lang="en-GB" sz="1600" b="0" i="0" kern="1200" dirty="0" smtClean="0">
              <a:solidFill>
                <a:schemeClr val="tx1"/>
              </a:solidFill>
              <a:effectLst/>
              <a:latin typeface="Arial" charset="0"/>
              <a:ea typeface="+mn-ea"/>
              <a:cs typeface="Arial" charset="0"/>
            </a:endParaRPr>
          </a:p>
          <a:p>
            <a:r>
              <a:rPr lang="en-GB" sz="1600" b="0" i="0" kern="1200" dirty="0" smtClean="0">
                <a:solidFill>
                  <a:schemeClr val="tx1"/>
                </a:solidFill>
                <a:effectLst/>
                <a:latin typeface="Arial" charset="0"/>
                <a:ea typeface="+mn-ea"/>
                <a:cs typeface="Arial" charset="0"/>
              </a:rPr>
              <a:t>Hear and do!!!, react to that which you know to be true, </a:t>
            </a:r>
            <a:endParaRPr lang="en-GB" b="1" dirty="0" smtClean="0"/>
          </a:p>
          <a:p>
            <a:endParaRPr lang="en-GB" b="1" baseline="0" dirty="0" smtClean="0"/>
          </a:p>
          <a:p>
            <a:r>
              <a:rPr lang="en-GB" b="1" baseline="0" dirty="0" smtClean="0"/>
              <a:t> many eg’s of H.O.T.L for and against…</a:t>
            </a:r>
          </a:p>
          <a:p>
            <a:endParaRPr lang="en-GB" b="1" dirty="0" smtClean="0"/>
          </a:p>
          <a:p>
            <a:r>
              <a:rPr lang="en-GB" b="1" dirty="0" smtClean="0"/>
              <a:t> Pharaoh….</a:t>
            </a:r>
          </a:p>
          <a:p>
            <a:endParaRPr lang="en-GB" b="1" dirty="0" smtClean="0"/>
          </a:p>
          <a:p>
            <a:endParaRPr lang="en-GB" b="1" dirty="0" smtClean="0"/>
          </a:p>
          <a:p>
            <a:r>
              <a:rPr lang="en-GB" b="1" dirty="0" smtClean="0"/>
              <a:t>*****</a:t>
            </a:r>
            <a:endParaRPr lang="en-GB" b="1"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6</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23817922"/>
      </p:ext>
    </p:extLst>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baseline="0" dirty="0" smtClean="0"/>
          </a:p>
          <a:p>
            <a:r>
              <a:rPr lang="en-GB" b="1" baseline="0" dirty="0" smtClean="0"/>
              <a:t>Against Nature to perform his will…Pharaoh (Ex 9:3)….</a:t>
            </a:r>
          </a:p>
          <a:p>
            <a:endParaRPr lang="en-GB" b="1" baseline="0" dirty="0" smtClean="0"/>
          </a:p>
          <a:p>
            <a:r>
              <a:rPr lang="en-GB" b="1" baseline="0" dirty="0" smtClean="0"/>
              <a:t>Yet same hand… comfort to David &amp; help to Elijah</a:t>
            </a:r>
          </a:p>
          <a:p>
            <a:endParaRPr lang="en-GB" b="1" baseline="0" dirty="0" smtClean="0"/>
          </a:p>
          <a:p>
            <a:r>
              <a:rPr lang="en-GB" b="1" baseline="0" dirty="0" smtClean="0"/>
              <a:t> distinction being made..</a:t>
            </a:r>
          </a:p>
          <a:p>
            <a:endParaRPr lang="en-GB" b="1" baseline="0" dirty="0" smtClean="0"/>
          </a:p>
          <a:p>
            <a:endParaRPr lang="en-GB" b="1" baseline="0" dirty="0" smtClean="0"/>
          </a:p>
          <a:p>
            <a:r>
              <a:rPr lang="en-GB" b="1" baseline="0" dirty="0" smtClean="0"/>
              <a:t>*****</a:t>
            </a:r>
          </a:p>
        </p:txBody>
      </p:sp>
      <p:sp>
        <p:nvSpPr>
          <p:cNvPr id="4" name="Slide Number Placeholder 3"/>
          <p:cNvSpPr>
            <a:spLocks noGrp="1"/>
          </p:cNvSpPr>
          <p:nvPr>
            <p:ph type="sldNum" sz="quarter" idx="10"/>
          </p:nvPr>
        </p:nvSpPr>
        <p:spPr/>
        <p:txBody>
          <a:bodyPr/>
          <a:lstStyle/>
          <a:p>
            <a:fld id="{43C68B3A-979B-4317-A520-EF02AAD25C8F}" type="slidenum">
              <a:rPr lang="en-GB" smtClean="0"/>
              <a:pPr/>
              <a:t>7</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23817922"/>
      </p:ext>
    </p:extLst>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baseline="0" dirty="0" smtClean="0"/>
              <a:t>Men of war in wilderness – not permitted to enter promised land (interesting : long time period) </a:t>
            </a:r>
          </a:p>
          <a:p>
            <a:endParaRPr lang="en-GB" b="1" baseline="0" dirty="0" smtClean="0"/>
          </a:p>
          <a:p>
            <a:r>
              <a:rPr lang="en-GB" b="1" baseline="0" dirty="0" smtClean="0"/>
              <a:t>READ</a:t>
            </a:r>
          </a:p>
          <a:p>
            <a:endParaRPr lang="en-GB" b="1" baseline="0" dirty="0" smtClean="0"/>
          </a:p>
          <a:p>
            <a:r>
              <a:rPr lang="en-GB" b="1" baseline="0" dirty="0" smtClean="0"/>
              <a:t> but again for the ultimate benefit of Israel – that they had no experience of war when enter land – Meant had to learn to trust God</a:t>
            </a:r>
          </a:p>
          <a:p>
            <a:r>
              <a:rPr lang="en-GB" b="1" baseline="0" dirty="0" smtClean="0"/>
              <a:t> </a:t>
            </a:r>
          </a:p>
          <a:p>
            <a:r>
              <a:rPr lang="en-GB" b="1" baseline="0" dirty="0" smtClean="0"/>
              <a:t> as we would expect, </a:t>
            </a:r>
            <a:r>
              <a:rPr lang="en-GB" b="1" dirty="0" smtClean="0"/>
              <a:t>Beginning to see Purpose /pattern, use</a:t>
            </a:r>
            <a:r>
              <a:rPr lang="en-GB" b="1" baseline="0" dirty="0" smtClean="0"/>
              <a:t> </a:t>
            </a:r>
            <a:r>
              <a:rPr lang="en-GB" b="1" dirty="0" smtClean="0"/>
              <a:t>of hand of</a:t>
            </a:r>
            <a:r>
              <a:rPr lang="en-GB" b="1" baseline="0" dirty="0" smtClean="0"/>
              <a:t> LORD revealed</a:t>
            </a:r>
          </a:p>
          <a:p>
            <a:endParaRPr lang="en-GB" b="1" baseline="0" dirty="0" smtClean="0"/>
          </a:p>
          <a:p>
            <a:r>
              <a:rPr lang="en-GB" b="1" baseline="0" dirty="0" smtClean="0"/>
              <a:t>*****</a:t>
            </a:r>
            <a:endParaRPr lang="en-GB" b="1"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8</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23817922"/>
      </p:ext>
    </p:extLst>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baseline="0" dirty="0" smtClean="0"/>
              <a:t>But ultimately……– ‘</a:t>
            </a:r>
            <a:r>
              <a:rPr lang="en-GB" sz="1600" b="1" i="0" kern="1200" dirty="0" smtClean="0">
                <a:solidFill>
                  <a:schemeClr val="tx1"/>
                </a:solidFill>
                <a:effectLst/>
                <a:latin typeface="Arial" charset="0"/>
                <a:ea typeface="+mn-ea"/>
                <a:cs typeface="Arial" charset="0"/>
              </a:rPr>
              <a:t>that it is mighty: that ye might fear the </a:t>
            </a:r>
            <a:r>
              <a:rPr lang="en-GB" sz="1600" b="1" i="0" kern="1200" cap="small" dirty="0" smtClean="0">
                <a:solidFill>
                  <a:schemeClr val="tx1"/>
                </a:solidFill>
                <a:effectLst/>
                <a:latin typeface="Arial" charset="0"/>
                <a:ea typeface="+mn-ea"/>
                <a:cs typeface="Arial" charset="0"/>
              </a:rPr>
              <a:t>Lord</a:t>
            </a:r>
            <a:r>
              <a:rPr lang="en-GB" sz="1600" b="1" i="0" kern="1200" dirty="0" smtClean="0">
                <a:solidFill>
                  <a:schemeClr val="tx1"/>
                </a:solidFill>
                <a:effectLst/>
                <a:latin typeface="Arial" charset="0"/>
                <a:ea typeface="+mn-ea"/>
                <a:cs typeface="Arial" charset="0"/>
              </a:rPr>
              <a:t> your God for ever.’</a:t>
            </a:r>
          </a:p>
          <a:p>
            <a:endParaRPr lang="en-GB" sz="1600" b="1" i="0" kern="1200" dirty="0" smtClean="0">
              <a:solidFill>
                <a:schemeClr val="tx1"/>
              </a:solidFill>
              <a:effectLst/>
              <a:latin typeface="Arial" charset="0"/>
              <a:ea typeface="+mn-ea"/>
              <a:cs typeface="Arial" charset="0"/>
            </a:endParaRPr>
          </a:p>
          <a:p>
            <a:r>
              <a:rPr lang="en-GB" sz="1600" b="1" i="0" kern="1200" dirty="0" smtClean="0">
                <a:solidFill>
                  <a:schemeClr val="tx1"/>
                </a:solidFill>
                <a:effectLst/>
                <a:latin typeface="Arial" charset="0"/>
                <a:ea typeface="+mn-ea"/>
                <a:cs typeface="Arial" charset="0"/>
              </a:rPr>
              <a:t>Feature : Mighty to Protect, </a:t>
            </a:r>
          </a:p>
          <a:p>
            <a:r>
              <a:rPr lang="en-GB" sz="1600" b="1" i="0" kern="1200" dirty="0" smtClean="0">
                <a:solidFill>
                  <a:schemeClr val="tx1"/>
                </a:solidFill>
                <a:effectLst/>
                <a:latin typeface="Arial" charset="0"/>
                <a:ea typeface="+mn-ea"/>
                <a:cs typeface="Arial" charset="0"/>
              </a:rPr>
              <a:t> </a:t>
            </a:r>
          </a:p>
          <a:p>
            <a:r>
              <a:rPr lang="en-GB" sz="1600" b="1" i="0" kern="1200" dirty="0" smtClean="0">
                <a:solidFill>
                  <a:schemeClr val="tx1"/>
                </a:solidFill>
                <a:effectLst/>
                <a:latin typeface="Arial" charset="0"/>
                <a:ea typeface="+mn-ea"/>
                <a:cs typeface="Arial" charset="0"/>
              </a:rPr>
              <a:t>READ vs:24</a:t>
            </a:r>
          </a:p>
          <a:p>
            <a:endParaRPr lang="en-GB" sz="1600" b="1" i="0" kern="1200" dirty="0" smtClean="0">
              <a:solidFill>
                <a:schemeClr val="tx1"/>
              </a:solidFill>
              <a:effectLst/>
              <a:latin typeface="Arial" charset="0"/>
              <a:ea typeface="+mn-ea"/>
              <a:cs typeface="Arial" charset="0"/>
            </a:endParaRPr>
          </a:p>
          <a:p>
            <a:r>
              <a:rPr lang="en-GB" sz="1600" b="1" i="0" kern="1200" dirty="0" smtClean="0">
                <a:solidFill>
                  <a:schemeClr val="tx1"/>
                </a:solidFill>
                <a:effectLst/>
                <a:latin typeface="Arial" charset="0"/>
                <a:ea typeface="+mn-ea"/>
                <a:cs typeface="Arial" charset="0"/>
              </a:rPr>
              <a:t>What other features?…</a:t>
            </a:r>
          </a:p>
          <a:p>
            <a:endParaRPr lang="en-GB" sz="1600" b="0" i="0" kern="1200" dirty="0" smtClean="0">
              <a:solidFill>
                <a:schemeClr val="tx1"/>
              </a:solidFill>
              <a:effectLst/>
              <a:latin typeface="Arial" charset="0"/>
              <a:ea typeface="+mn-ea"/>
              <a:cs typeface="Arial" charset="0"/>
            </a:endParaRPr>
          </a:p>
          <a:p>
            <a:r>
              <a:rPr lang="en-GB" sz="1600" b="0" i="0" kern="1200" dirty="0" smtClean="0">
                <a:solidFill>
                  <a:schemeClr val="tx1"/>
                </a:solidFill>
                <a:effectLst/>
                <a:latin typeface="Arial" charset="0"/>
                <a:ea typeface="+mn-ea"/>
                <a:cs typeface="Arial" charset="0"/>
              </a:rPr>
              <a:t>*****</a:t>
            </a:r>
          </a:p>
          <a:p>
            <a:endParaRPr lang="en-GB" sz="1600" b="0" i="0" kern="1200" dirty="0" smtClean="0">
              <a:solidFill>
                <a:schemeClr val="tx1"/>
              </a:solidFill>
              <a:effectLst/>
              <a:latin typeface="Arial" charset="0"/>
              <a:ea typeface="+mn-ea"/>
              <a:cs typeface="Arial" charset="0"/>
            </a:endParaRPr>
          </a:p>
          <a:p>
            <a:endParaRPr lang="en-GB" sz="1600" b="0" i="0" kern="1200" dirty="0" smtClean="0">
              <a:solidFill>
                <a:schemeClr val="tx1"/>
              </a:solidFill>
              <a:effectLst/>
              <a:latin typeface="Arial" charset="0"/>
              <a:ea typeface="+mn-ea"/>
              <a:cs typeface="Arial" charset="0"/>
            </a:endParaRPr>
          </a:p>
          <a:p>
            <a:endParaRPr lang="en-GB" b="1"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9</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23817922"/>
      </p:ext>
    </p:extLst>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b="1" i="0" kern="1200" dirty="0" smtClean="0">
                <a:solidFill>
                  <a:schemeClr val="tx1"/>
                </a:solidFill>
                <a:effectLst/>
                <a:latin typeface="Arial" charset="0"/>
                <a:ea typeface="+mn-ea"/>
                <a:cs typeface="Arial" charset="0"/>
              </a:rPr>
              <a:t>READ:</a:t>
            </a:r>
          </a:p>
          <a:p>
            <a:r>
              <a:rPr lang="en-GB" sz="1600" b="1" i="0" kern="1200" dirty="0" smtClean="0">
                <a:solidFill>
                  <a:schemeClr val="tx1"/>
                </a:solidFill>
                <a:effectLst/>
                <a:latin typeface="Arial" charset="0"/>
                <a:ea typeface="+mn-ea"/>
                <a:cs typeface="Arial" charset="0"/>
              </a:rPr>
              <a:t>Deliverances :e.g. Children of Israel ( Jos</a:t>
            </a:r>
            <a:r>
              <a:rPr lang="en-GB" sz="1600" b="1" i="0" kern="1200" baseline="0" dirty="0" smtClean="0">
                <a:solidFill>
                  <a:schemeClr val="tx1"/>
                </a:solidFill>
                <a:effectLst/>
                <a:latin typeface="Arial" charset="0"/>
                <a:ea typeface="+mn-ea"/>
                <a:cs typeface="Arial" charset="0"/>
              </a:rPr>
              <a:t> 22:31 out of hand!) </a:t>
            </a:r>
          </a:p>
          <a:p>
            <a:endParaRPr lang="en-GB" sz="1600" b="1" i="0" kern="1200" dirty="0" smtClean="0">
              <a:solidFill>
                <a:schemeClr val="tx1"/>
              </a:solidFill>
              <a:effectLst/>
              <a:latin typeface="Arial" charset="0"/>
              <a:ea typeface="+mn-ea"/>
              <a:cs typeface="Arial" charset="0"/>
            </a:endParaRPr>
          </a:p>
          <a:p>
            <a:r>
              <a:rPr lang="en-GB" sz="1600" b="1" kern="1200" dirty="0" smtClean="0">
                <a:solidFill>
                  <a:schemeClr val="tx1"/>
                </a:solidFill>
                <a:effectLst/>
                <a:latin typeface="Arial" charset="0"/>
                <a:ea typeface="+mn-ea"/>
                <a:cs typeface="Arial" charset="0"/>
              </a:rPr>
              <a:t>Another feature…</a:t>
            </a:r>
          </a:p>
          <a:p>
            <a:endParaRPr lang="en-GB" sz="1600" b="1" kern="1200" dirty="0" smtClean="0">
              <a:solidFill>
                <a:schemeClr val="tx1"/>
              </a:solidFill>
              <a:effectLst/>
              <a:latin typeface="Arial" charset="0"/>
              <a:ea typeface="+mn-ea"/>
              <a:cs typeface="Arial" charset="0"/>
            </a:endParaRPr>
          </a:p>
          <a:p>
            <a:r>
              <a:rPr lang="en-GB" sz="1600" b="1" kern="1200" dirty="0" smtClean="0">
                <a:solidFill>
                  <a:schemeClr val="tx1"/>
                </a:solidFill>
                <a:effectLst/>
                <a:latin typeface="Arial" charset="0"/>
                <a:ea typeface="+mn-ea"/>
                <a:cs typeface="Arial" charset="0"/>
              </a:rPr>
              <a:t>*****</a:t>
            </a:r>
            <a:endParaRPr lang="en-GB" sz="1600" b="1" kern="1200" dirty="0">
              <a:solidFill>
                <a:schemeClr val="tx1"/>
              </a:solidFill>
              <a:effectLst/>
              <a:latin typeface="Arial" charset="0"/>
              <a:ea typeface="+mn-ea"/>
              <a:cs typeface="Arial" charset="0"/>
            </a:endParaRPr>
          </a:p>
        </p:txBody>
      </p:sp>
      <p:sp>
        <p:nvSpPr>
          <p:cNvPr id="4" name="Slide Number Placeholder 3"/>
          <p:cNvSpPr>
            <a:spLocks noGrp="1"/>
          </p:cNvSpPr>
          <p:nvPr>
            <p:ph type="sldNum" sz="quarter" idx="10"/>
          </p:nvPr>
        </p:nvSpPr>
        <p:spPr/>
        <p:txBody>
          <a:bodyPr/>
          <a:lstStyle/>
          <a:p>
            <a:fld id="{43C68B3A-979B-4317-A520-EF02AAD25C8F}" type="slidenum">
              <a:rPr lang="en-GB" smtClean="0"/>
              <a:pPr/>
              <a:t>10</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50244851"/>
      </p:ext>
    </p:extLst>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sz="1600" b="1" i="0" kern="1200" baseline="0" dirty="0" smtClean="0">
                <a:solidFill>
                  <a:schemeClr val="tx1"/>
                </a:solidFill>
                <a:effectLst/>
                <a:latin typeface="Arial" charset="0"/>
                <a:ea typeface="+mn-ea"/>
                <a:cs typeface="Arial" charset="0"/>
              </a:rPr>
              <a:t>Punishes or discipline ( Jdg 2:15…read</a:t>
            </a:r>
            <a:r>
              <a:rPr lang="en-GB" sz="1600" b="1" i="0" kern="1200" dirty="0" smtClean="0">
                <a:solidFill>
                  <a:schemeClr val="tx1"/>
                </a:solidFill>
                <a:effectLst/>
                <a:latin typeface="Arial" charset="0"/>
                <a:ea typeface="+mn-ea"/>
                <a:cs typeface="Arial" charset="0"/>
              </a:rPr>
              <a:t>)</a:t>
            </a:r>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b="1" i="0" kern="1200" dirty="0" smtClean="0">
                <a:solidFill>
                  <a:schemeClr val="tx1"/>
                </a:solidFill>
                <a:effectLst/>
                <a:latin typeface="Arial" charset="0"/>
                <a:ea typeface="+mn-ea"/>
                <a:cs typeface="Arial" charset="0"/>
              </a:rPr>
              <a:t> </a:t>
            </a:r>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b="1" i="0" kern="1200" dirty="0" smtClean="0">
                <a:solidFill>
                  <a:schemeClr val="tx1"/>
                </a:solidFill>
                <a:effectLst/>
                <a:latin typeface="Arial" charset="0"/>
                <a:ea typeface="+mn-ea"/>
                <a:cs typeface="Arial" charset="0"/>
              </a:rPr>
              <a:t>summarize….</a:t>
            </a:r>
          </a:p>
          <a:p>
            <a:pPr marL="0" marR="0" indent="0" algn="l" defTabSz="914400" rtl="0" eaLnBrk="1" fontAlgn="base" latinLnBrk="0" hangingPunct="1">
              <a:lnSpc>
                <a:spcPct val="100000"/>
              </a:lnSpc>
              <a:spcBef>
                <a:spcPct val="30000"/>
              </a:spcBef>
              <a:spcAft>
                <a:spcPct val="0"/>
              </a:spcAft>
              <a:buClrTx/>
              <a:buSzTx/>
              <a:buFontTx/>
              <a:buNone/>
              <a:tabLst/>
              <a:defRPr/>
            </a:pPr>
            <a:endParaRPr lang="en-GB" sz="1600" b="1" i="0" kern="1200" dirty="0" smtClean="0">
              <a:solidFill>
                <a:schemeClr val="tx1"/>
              </a:solidFill>
              <a:effectLst/>
              <a:latin typeface="Arial" charset="0"/>
              <a:ea typeface="+mn-ea"/>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b="1" i="0" kern="1200" dirty="0" smtClean="0">
                <a:solidFill>
                  <a:schemeClr val="tx1"/>
                </a:solidFill>
                <a:effectLst/>
                <a:latin typeface="Arial" charset="0"/>
                <a:ea typeface="+mn-ea"/>
                <a:cs typeface="Arial" charset="0"/>
              </a:rPr>
              <a:t>*****</a:t>
            </a:r>
          </a:p>
          <a:p>
            <a:r>
              <a:rPr lang="en-GB" sz="1600" kern="1200" dirty="0" smtClean="0">
                <a:solidFill>
                  <a:schemeClr val="tx1"/>
                </a:solidFill>
                <a:effectLst/>
                <a:latin typeface="Arial" charset="0"/>
                <a:ea typeface="+mn-ea"/>
                <a:cs typeface="Arial" charset="0"/>
              </a:rPr>
              <a:t> </a:t>
            </a:r>
            <a:endParaRPr lang="en-GB" b="1"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11</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88911180"/>
      </p:ext>
    </p:extLst>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12</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23817922"/>
      </p:ext>
    </p:extLst>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13</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23817922"/>
      </p:ext>
    </p:extLst>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14</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23817922"/>
      </p:ext>
    </p:extLst>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15</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23817922"/>
      </p:ext>
    </p:extLst>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16</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23817922"/>
      </p:ext>
    </p:extLst>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In this cpt</a:t>
            </a:r>
            <a:r>
              <a:rPr lang="en-GB" b="1" baseline="0" dirty="0" smtClean="0"/>
              <a:t> we deal with Punishment – severest attribute allocated to THOTL, and allocated to taking of ark…</a:t>
            </a:r>
          </a:p>
          <a:p>
            <a:endParaRPr lang="en-GB" b="1" baseline="0" dirty="0" smtClean="0"/>
          </a:p>
          <a:p>
            <a:r>
              <a:rPr lang="en-GB" b="1" baseline="0" dirty="0" smtClean="0"/>
              <a:t> whole cpt about the ‘Ark’</a:t>
            </a:r>
          </a:p>
          <a:p>
            <a:endParaRPr lang="en-GB" b="1" baseline="0" dirty="0" smtClean="0"/>
          </a:p>
          <a:p>
            <a:r>
              <a:rPr lang="en-GB" b="1" baseline="0" dirty="0" smtClean="0"/>
              <a:t> so what about the ark of God?</a:t>
            </a:r>
            <a:endParaRPr lang="en-GB" b="1"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17</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23817922"/>
      </p:ext>
    </p:extLst>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kern="1200" dirty="0" smtClean="0">
                <a:solidFill>
                  <a:schemeClr val="tx1"/>
                </a:solidFill>
                <a:effectLst/>
                <a:latin typeface="Arial" charset="0"/>
                <a:ea typeface="+mn-ea"/>
                <a:cs typeface="Arial" charset="0"/>
              </a:rPr>
              <a:t>5 x clicks….</a:t>
            </a:r>
          </a:p>
          <a:p>
            <a:endParaRPr lang="en-GB" sz="1600" kern="1200" dirty="0" smtClean="0">
              <a:solidFill>
                <a:schemeClr val="tx1"/>
              </a:solidFill>
              <a:effectLst/>
              <a:latin typeface="Arial" charset="0"/>
              <a:ea typeface="+mn-ea"/>
              <a:cs typeface="Arial" charset="0"/>
            </a:endParaRPr>
          </a:p>
          <a:p>
            <a:r>
              <a:rPr lang="en-GB" sz="1600" kern="1200" dirty="0" smtClean="0">
                <a:solidFill>
                  <a:schemeClr val="tx1"/>
                </a:solidFill>
                <a:effectLst/>
                <a:latin typeface="Arial" charset="0"/>
                <a:ea typeface="+mn-ea"/>
                <a:cs typeface="Arial" charset="0"/>
              </a:rPr>
              <a:t>Develop</a:t>
            </a:r>
            <a:r>
              <a:rPr lang="en-GB" sz="1600" kern="1200" baseline="0" dirty="0" smtClean="0">
                <a:solidFill>
                  <a:schemeClr val="tx1"/>
                </a:solidFill>
                <a:effectLst/>
                <a:latin typeface="Arial" charset="0"/>
                <a:ea typeface="+mn-ea"/>
                <a:cs typeface="Arial" charset="0"/>
              </a:rPr>
              <a:t> idea of mind set!!</a:t>
            </a:r>
          </a:p>
          <a:p>
            <a:endParaRPr lang="en-GB" sz="1600" kern="1200" baseline="0" dirty="0" smtClean="0">
              <a:solidFill>
                <a:schemeClr val="tx1"/>
              </a:solidFill>
              <a:effectLst/>
              <a:latin typeface="Arial" charset="0"/>
              <a:ea typeface="+mn-ea"/>
              <a:cs typeface="Arial" charset="0"/>
            </a:endParaRPr>
          </a:p>
          <a:p>
            <a:r>
              <a:rPr lang="en-GB" sz="1600" kern="1200" dirty="0" smtClean="0">
                <a:solidFill>
                  <a:schemeClr val="tx1"/>
                </a:solidFill>
                <a:effectLst/>
                <a:latin typeface="Arial" charset="0"/>
                <a:ea typeface="+mn-ea"/>
                <a:cs typeface="Arial" charset="0"/>
              </a:rPr>
              <a:t>In this record of 1 Sam 5 teach us of particular mind set in relation to ark and God</a:t>
            </a:r>
          </a:p>
          <a:p>
            <a:r>
              <a:rPr lang="en-GB" sz="1600" kern="1200" dirty="0" smtClean="0">
                <a:solidFill>
                  <a:schemeClr val="tx1"/>
                </a:solidFill>
                <a:effectLst/>
                <a:latin typeface="Arial" charset="0"/>
                <a:ea typeface="+mn-ea"/>
                <a:cs typeface="Arial" charset="0"/>
              </a:rPr>
              <a:t> </a:t>
            </a:r>
          </a:p>
          <a:p>
            <a:r>
              <a:rPr lang="en-GB" sz="1600" kern="1200" dirty="0" smtClean="0">
                <a:solidFill>
                  <a:schemeClr val="tx1"/>
                </a:solidFill>
                <a:effectLst/>
                <a:latin typeface="Arial" charset="0"/>
                <a:ea typeface="+mn-ea"/>
                <a:cs typeface="Arial" charset="0"/>
              </a:rPr>
              <a:t>explore for a few min.</a:t>
            </a:r>
          </a:p>
          <a:p>
            <a:endParaRPr lang="en-GB" sz="1600" kern="1200" dirty="0" smtClean="0">
              <a:solidFill>
                <a:schemeClr val="tx1"/>
              </a:solidFill>
              <a:effectLst/>
              <a:latin typeface="Arial" charset="0"/>
              <a:ea typeface="+mn-ea"/>
              <a:cs typeface="Arial" charset="0"/>
            </a:endParaRPr>
          </a:p>
          <a:p>
            <a:r>
              <a:rPr lang="en-GB" sz="1600" kern="1200" dirty="0" smtClean="0">
                <a:solidFill>
                  <a:schemeClr val="tx1"/>
                </a:solidFill>
                <a:effectLst/>
                <a:latin typeface="Arial" charset="0"/>
                <a:ea typeface="+mn-ea"/>
                <a:cs typeface="Arial" charset="0"/>
              </a:rPr>
              <a:t>*****</a:t>
            </a:r>
            <a:endParaRPr lang="en-GB" sz="1600" kern="1200" dirty="0">
              <a:solidFill>
                <a:schemeClr val="tx1"/>
              </a:solidFill>
              <a:effectLst/>
              <a:latin typeface="Arial" charset="0"/>
              <a:ea typeface="+mn-ea"/>
              <a:cs typeface="Arial" charset="0"/>
            </a:endParaRPr>
          </a:p>
        </p:txBody>
      </p:sp>
      <p:sp>
        <p:nvSpPr>
          <p:cNvPr id="4" name="Slide Number Placeholder 3"/>
          <p:cNvSpPr>
            <a:spLocks noGrp="1"/>
          </p:cNvSpPr>
          <p:nvPr>
            <p:ph type="sldNum" sz="quarter" idx="10"/>
          </p:nvPr>
        </p:nvSpPr>
        <p:spPr/>
        <p:txBody>
          <a:bodyPr/>
          <a:lstStyle/>
          <a:p>
            <a:fld id="{43C68B3A-979B-4317-A520-EF02AAD25C8F}" type="slidenum">
              <a:rPr lang="en-GB" smtClean="0"/>
              <a:pPr/>
              <a:t>18</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kern="1200" dirty="0" smtClean="0">
                <a:solidFill>
                  <a:schemeClr val="tx1"/>
                </a:solidFill>
                <a:effectLst/>
                <a:latin typeface="Arial" charset="0"/>
                <a:ea typeface="+mn-ea"/>
                <a:cs typeface="Arial" charset="0"/>
              </a:rPr>
              <a:t>Both Parties believed the box to possess some supernatural power and for</a:t>
            </a:r>
            <a:r>
              <a:rPr lang="en-GB" sz="1600" kern="1200" baseline="0" dirty="0" smtClean="0">
                <a:solidFill>
                  <a:schemeClr val="tx1"/>
                </a:solidFill>
                <a:effectLst/>
                <a:latin typeface="Arial" charset="0"/>
                <a:ea typeface="+mn-ea"/>
                <a:cs typeface="Arial" charset="0"/>
              </a:rPr>
              <a:t> opposing reasons. Israelites' felt its presence would ensure them victory,</a:t>
            </a:r>
          </a:p>
          <a:p>
            <a:r>
              <a:rPr lang="en-GB" sz="1600" kern="1200" baseline="0" dirty="0" smtClean="0">
                <a:solidFill>
                  <a:schemeClr val="tx1"/>
                </a:solidFill>
                <a:effectLst/>
                <a:latin typeface="Arial" charset="0"/>
                <a:ea typeface="+mn-ea"/>
                <a:cs typeface="Arial" charset="0"/>
              </a:rPr>
              <a:t> treating as lucky charm,</a:t>
            </a:r>
          </a:p>
          <a:p>
            <a:r>
              <a:rPr lang="en-GB" sz="1600" kern="1200" baseline="0" dirty="0" smtClean="0">
                <a:solidFill>
                  <a:schemeClr val="tx1"/>
                </a:solidFill>
                <a:effectLst/>
                <a:latin typeface="Arial" charset="0"/>
                <a:ea typeface="+mn-ea"/>
                <a:cs typeface="Arial" charset="0"/>
              </a:rPr>
              <a:t> Israelites trying to force Gods hand by bringing it to battle – Almost … your will help us despite our failings…</a:t>
            </a:r>
          </a:p>
          <a:p>
            <a:r>
              <a:rPr lang="en-GB" sz="1600" kern="1200" baseline="0" dirty="0" smtClean="0">
                <a:solidFill>
                  <a:schemeClr val="tx1"/>
                </a:solidFill>
                <a:effectLst/>
                <a:latin typeface="Arial" charset="0"/>
                <a:ea typeface="+mn-ea"/>
                <a:cs typeface="Arial" charset="0"/>
              </a:rPr>
              <a:t>Do we do this?</a:t>
            </a:r>
          </a:p>
          <a:p>
            <a:endParaRPr lang="en-GB" sz="1600" kern="1200" baseline="0" dirty="0" smtClean="0">
              <a:solidFill>
                <a:schemeClr val="tx1"/>
              </a:solidFill>
              <a:effectLst/>
              <a:latin typeface="Arial" charset="0"/>
              <a:ea typeface="+mn-ea"/>
              <a:cs typeface="Arial" charset="0"/>
            </a:endParaRPr>
          </a:p>
          <a:p>
            <a:r>
              <a:rPr lang="en-GB" sz="1600" kern="1200" dirty="0" smtClean="0">
                <a:solidFill>
                  <a:schemeClr val="tx1"/>
                </a:solidFill>
                <a:effectLst/>
                <a:latin typeface="Arial" charset="0"/>
                <a:ea typeface="+mn-ea"/>
                <a:cs typeface="Arial" charset="0"/>
              </a:rPr>
              <a:t>One camp, phils fearful of what box could do to destroy them (philistines)</a:t>
            </a:r>
          </a:p>
          <a:p>
            <a:r>
              <a:rPr lang="en-GB" sz="1600" kern="1200" dirty="0" smtClean="0">
                <a:solidFill>
                  <a:schemeClr val="tx1"/>
                </a:solidFill>
                <a:effectLst/>
                <a:latin typeface="Arial" charset="0"/>
                <a:ea typeface="+mn-ea"/>
                <a:cs typeface="Arial" charset="0"/>
              </a:rPr>
              <a:t>The other overjoyed at arrival …</a:t>
            </a:r>
          </a:p>
          <a:p>
            <a:r>
              <a:rPr lang="en-GB" sz="1600" kern="1200" dirty="0" smtClean="0">
                <a:solidFill>
                  <a:schemeClr val="tx1"/>
                </a:solidFill>
                <a:effectLst/>
                <a:latin typeface="Arial" charset="0"/>
                <a:ea typeface="+mn-ea"/>
                <a:cs typeface="Arial" charset="0"/>
              </a:rPr>
              <a:t> One fears the box - one glorifies the box</a:t>
            </a:r>
          </a:p>
          <a:p>
            <a:r>
              <a:rPr lang="en-GB" sz="1600" kern="1200" dirty="0" smtClean="0">
                <a:solidFill>
                  <a:schemeClr val="tx1"/>
                </a:solidFill>
                <a:effectLst/>
                <a:latin typeface="Arial" charset="0"/>
                <a:ea typeface="+mn-ea"/>
                <a:cs typeface="Arial" charset="0"/>
              </a:rPr>
              <a:t> But God not in the box..</a:t>
            </a:r>
          </a:p>
          <a:p>
            <a:endParaRPr lang="en-GB" sz="1600" kern="1200" baseline="0" dirty="0" smtClean="0">
              <a:solidFill>
                <a:schemeClr val="tx1"/>
              </a:solidFill>
              <a:effectLst/>
              <a:latin typeface="Arial" charset="0"/>
              <a:ea typeface="+mn-ea"/>
              <a:cs typeface="Arial" charset="0"/>
            </a:endParaRPr>
          </a:p>
          <a:p>
            <a:r>
              <a:rPr lang="en-GB" sz="1600" kern="1200" dirty="0" smtClean="0">
                <a:solidFill>
                  <a:schemeClr val="tx1"/>
                </a:solidFill>
                <a:effectLst/>
                <a:latin typeface="Arial" charset="0"/>
                <a:ea typeface="+mn-ea"/>
                <a:cs typeface="Arial" charset="0"/>
              </a:rPr>
              <a:t>Jews new the ark was important re: salvation like bible on shelf!!</a:t>
            </a:r>
          </a:p>
          <a:p>
            <a:r>
              <a:rPr lang="en-GB" sz="1600" kern="1200" dirty="0" smtClean="0">
                <a:solidFill>
                  <a:schemeClr val="tx1"/>
                </a:solidFill>
                <a:effectLst/>
                <a:latin typeface="Arial" charset="0"/>
                <a:ea typeface="+mn-ea"/>
                <a:cs typeface="Arial" charset="0"/>
              </a:rPr>
              <a:t>2.5 Bill!</a:t>
            </a:r>
            <a:r>
              <a:rPr lang="en-GB" sz="1600" kern="1200" baseline="0" dirty="0" smtClean="0">
                <a:solidFill>
                  <a:schemeClr val="tx1"/>
                </a:solidFill>
                <a:effectLst/>
                <a:latin typeface="Arial" charset="0"/>
                <a:ea typeface="+mn-ea"/>
                <a:cs typeface="Arial" charset="0"/>
              </a:rPr>
              <a:t> Printed</a:t>
            </a:r>
          </a:p>
          <a:p>
            <a:endParaRPr lang="en-GB" sz="1600" kern="1200" dirty="0" smtClean="0">
              <a:solidFill>
                <a:schemeClr val="tx1"/>
              </a:solidFill>
              <a:effectLst/>
              <a:latin typeface="Arial" charset="0"/>
              <a:ea typeface="+mn-ea"/>
              <a:cs typeface="Arial" charset="0"/>
            </a:endParaRPr>
          </a:p>
          <a:p>
            <a:r>
              <a:rPr lang="en-GB" sz="1600" kern="1200" dirty="0" smtClean="0">
                <a:solidFill>
                  <a:schemeClr val="tx1"/>
                </a:solidFill>
                <a:effectLst/>
                <a:latin typeface="Arial" charset="0"/>
                <a:ea typeface="+mn-ea"/>
                <a:cs typeface="Arial" charset="0"/>
              </a:rPr>
              <a:t>New Priests important re: religion …..Our high priest?</a:t>
            </a:r>
          </a:p>
          <a:p>
            <a:endParaRPr lang="en-GB" sz="1600" kern="1200" dirty="0" smtClean="0">
              <a:solidFill>
                <a:schemeClr val="tx1"/>
              </a:solidFill>
              <a:effectLst/>
              <a:latin typeface="Arial" charset="0"/>
              <a:ea typeface="+mn-ea"/>
              <a:cs typeface="Arial" charset="0"/>
            </a:endParaRPr>
          </a:p>
          <a:p>
            <a:r>
              <a:rPr lang="en-GB" sz="1600" kern="1200" dirty="0" smtClean="0">
                <a:solidFill>
                  <a:schemeClr val="tx1"/>
                </a:solidFill>
                <a:effectLst/>
                <a:latin typeface="Arial" charset="0"/>
                <a:ea typeface="+mn-ea"/>
                <a:cs typeface="Arial" charset="0"/>
              </a:rPr>
              <a:t> But their faith was in a box… Israel WORSHIPPED THE BOX not in their God whom they has forgotten</a:t>
            </a:r>
          </a:p>
          <a:p>
            <a:r>
              <a:rPr lang="en-GB" sz="1600" kern="1200" dirty="0" smtClean="0">
                <a:solidFill>
                  <a:schemeClr val="tx1"/>
                </a:solidFill>
                <a:effectLst/>
                <a:latin typeface="Arial" charset="0"/>
                <a:ea typeface="+mn-ea"/>
                <a:cs typeface="Arial" charset="0"/>
              </a:rPr>
              <a:t> No confession of sin or repentance – no thought of it..</a:t>
            </a:r>
          </a:p>
          <a:p>
            <a:r>
              <a:rPr lang="en-GB" sz="1600" kern="1200" dirty="0" smtClean="0">
                <a:solidFill>
                  <a:schemeClr val="tx1"/>
                </a:solidFill>
                <a:effectLst/>
                <a:latin typeface="Arial" charset="0"/>
                <a:ea typeface="+mn-ea"/>
                <a:cs typeface="Arial" charset="0"/>
              </a:rPr>
              <a:t> we be Abraham's seed!</a:t>
            </a:r>
          </a:p>
          <a:p>
            <a:r>
              <a:rPr lang="en-GB" sz="1600" kern="1200" dirty="0" smtClean="0">
                <a:solidFill>
                  <a:schemeClr val="tx1"/>
                </a:solidFill>
                <a:effectLst/>
                <a:latin typeface="Arial" charset="0"/>
                <a:ea typeface="+mn-ea"/>
                <a:cs typeface="Arial" charset="0"/>
              </a:rPr>
              <a:t> Proof…</a:t>
            </a:r>
          </a:p>
          <a:p>
            <a:r>
              <a:rPr lang="en-GB" sz="1600" kern="1200" dirty="0" smtClean="0">
                <a:solidFill>
                  <a:schemeClr val="tx1"/>
                </a:solidFill>
                <a:effectLst/>
                <a:latin typeface="Arial" charset="0"/>
                <a:ea typeface="+mn-ea"/>
                <a:cs typeface="Arial" charset="0"/>
              </a:rPr>
              <a:t> ****</a:t>
            </a:r>
            <a:endParaRPr lang="en-GB" sz="1600" kern="1200" baseline="0" dirty="0" smtClean="0">
              <a:solidFill>
                <a:schemeClr val="tx1"/>
              </a:solidFill>
              <a:effectLst/>
              <a:latin typeface="Arial" charset="0"/>
              <a:ea typeface="+mn-ea"/>
              <a:cs typeface="Arial" charset="0"/>
            </a:endParaRPr>
          </a:p>
          <a:p>
            <a:endParaRPr lang="en-GB" sz="1600" kern="1200" baseline="0" dirty="0" smtClean="0">
              <a:solidFill>
                <a:schemeClr val="tx1"/>
              </a:solidFill>
              <a:effectLst/>
              <a:latin typeface="Arial" charset="0"/>
              <a:ea typeface="+mn-ea"/>
              <a:cs typeface="Arial" charset="0"/>
            </a:endParaRPr>
          </a:p>
          <a:p>
            <a:endParaRPr lang="en-GB" sz="1600" kern="1200" baseline="0" dirty="0" smtClean="0">
              <a:solidFill>
                <a:schemeClr val="tx1"/>
              </a:solidFill>
              <a:effectLst/>
              <a:latin typeface="Arial" charset="0"/>
              <a:ea typeface="+mn-ea"/>
              <a:cs typeface="Arial" charset="0"/>
            </a:endParaRPr>
          </a:p>
          <a:p>
            <a:endParaRPr lang="en-GB" sz="1600" kern="1200" dirty="0">
              <a:solidFill>
                <a:schemeClr val="tx1"/>
              </a:solidFill>
              <a:effectLst/>
              <a:latin typeface="Arial" charset="0"/>
              <a:ea typeface="+mn-ea"/>
              <a:cs typeface="Arial" charset="0"/>
            </a:endParaRPr>
          </a:p>
        </p:txBody>
      </p:sp>
      <p:sp>
        <p:nvSpPr>
          <p:cNvPr id="4" name="Slide Number Placeholder 3"/>
          <p:cNvSpPr>
            <a:spLocks noGrp="1"/>
          </p:cNvSpPr>
          <p:nvPr>
            <p:ph type="sldNum" sz="quarter" idx="10"/>
          </p:nvPr>
        </p:nvSpPr>
        <p:spPr/>
        <p:txBody>
          <a:bodyPr/>
          <a:lstStyle/>
          <a:p>
            <a:fld id="{43C68B3A-979B-4317-A520-EF02AAD25C8F}" type="slidenum">
              <a:rPr lang="en-GB" smtClean="0"/>
              <a:pPr/>
              <a:t>19</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kern="1200" dirty="0" smtClean="0">
                <a:solidFill>
                  <a:schemeClr val="tx1"/>
                </a:solidFill>
                <a:effectLst/>
                <a:latin typeface="Arial" charset="0"/>
                <a:ea typeface="+mn-ea"/>
                <a:cs typeface="Arial" charset="0"/>
              </a:rPr>
              <a:t>What we have now is a situation where the Philistines believe they have the upper hand </a:t>
            </a:r>
          </a:p>
          <a:p>
            <a:endParaRPr lang="en-GB" sz="1600" kern="1200" dirty="0" smtClean="0">
              <a:solidFill>
                <a:schemeClr val="tx1"/>
              </a:solidFill>
              <a:effectLst/>
              <a:latin typeface="Arial" charset="0"/>
              <a:ea typeface="+mn-ea"/>
              <a:cs typeface="Arial" charset="0"/>
            </a:endParaRPr>
          </a:p>
          <a:p>
            <a:r>
              <a:rPr lang="en-GB" sz="1600" kern="1200" baseline="0" dirty="0" smtClean="0">
                <a:solidFill>
                  <a:schemeClr val="tx1"/>
                </a:solidFill>
                <a:effectLst/>
                <a:latin typeface="Arial" charset="0"/>
                <a:ea typeface="+mn-ea"/>
                <a:cs typeface="Arial" charset="0"/>
              </a:rPr>
              <a:t>As most early civilisations,  they believed the capture of an enemy deity ensures complete victory….. </a:t>
            </a:r>
          </a:p>
          <a:p>
            <a:endParaRPr lang="en-GB" sz="1600" kern="1200" baseline="0" dirty="0" smtClean="0">
              <a:solidFill>
                <a:schemeClr val="tx1"/>
              </a:solidFill>
              <a:effectLst/>
              <a:latin typeface="Arial" charset="0"/>
              <a:ea typeface="+mn-ea"/>
              <a:cs typeface="Arial" charset="0"/>
            </a:endParaRPr>
          </a:p>
          <a:p>
            <a:r>
              <a:rPr lang="en-GB" sz="1600" kern="1200" baseline="0" dirty="0" smtClean="0">
                <a:solidFill>
                  <a:schemeClr val="tx1"/>
                </a:solidFill>
                <a:effectLst/>
                <a:latin typeface="Arial" charset="0"/>
                <a:ea typeface="+mn-ea"/>
                <a:cs typeface="Arial" charset="0"/>
              </a:rPr>
              <a:t>Probably based on good reasoning. And previous success, </a:t>
            </a:r>
          </a:p>
          <a:p>
            <a:r>
              <a:rPr lang="en-GB" sz="1600" kern="1200" baseline="0" dirty="0" smtClean="0">
                <a:solidFill>
                  <a:schemeClr val="tx1"/>
                </a:solidFill>
                <a:effectLst/>
                <a:latin typeface="Arial" charset="0"/>
                <a:ea typeface="+mn-ea"/>
                <a:cs typeface="Arial" charset="0"/>
              </a:rPr>
              <a:t>Most nations had Wood, stone idols - so the theory had some grounding.</a:t>
            </a:r>
          </a:p>
          <a:p>
            <a:r>
              <a:rPr lang="en-GB" sz="1600" kern="1200" baseline="0" dirty="0" smtClean="0">
                <a:solidFill>
                  <a:schemeClr val="tx1"/>
                </a:solidFill>
                <a:effectLst/>
                <a:latin typeface="Arial" charset="0"/>
                <a:ea typeface="+mn-ea"/>
                <a:cs typeface="Arial" charset="0"/>
              </a:rPr>
              <a:t> Most battles were down to luck</a:t>
            </a:r>
          </a:p>
          <a:p>
            <a:endParaRPr lang="en-GB" sz="1600" kern="1200" baseline="0" dirty="0" smtClean="0">
              <a:solidFill>
                <a:schemeClr val="tx1"/>
              </a:solidFill>
              <a:effectLst/>
              <a:latin typeface="Arial" charset="0"/>
              <a:ea typeface="+mn-ea"/>
              <a:cs typeface="Arial" charset="0"/>
            </a:endParaRPr>
          </a:p>
          <a:p>
            <a:r>
              <a:rPr lang="en-GB" sz="1600" kern="1200" baseline="0" dirty="0" smtClean="0">
                <a:solidFill>
                  <a:schemeClr val="tx1"/>
                </a:solidFill>
                <a:effectLst/>
                <a:latin typeface="Arial" charset="0"/>
                <a:ea typeface="+mn-ea"/>
                <a:cs typeface="Arial" charset="0"/>
              </a:rPr>
              <a:t>They should been completely wrong in this instance ….</a:t>
            </a:r>
          </a:p>
          <a:p>
            <a:r>
              <a:rPr lang="en-GB" sz="1600" kern="1200" baseline="0" dirty="0" smtClean="0">
                <a:solidFill>
                  <a:schemeClr val="tx1"/>
                </a:solidFill>
                <a:effectLst/>
                <a:latin typeface="Arial" charset="0"/>
                <a:ea typeface="+mn-ea"/>
                <a:cs typeface="Arial" charset="0"/>
              </a:rPr>
              <a:t>Should not have been an idol to capture……how wrong.</a:t>
            </a:r>
          </a:p>
          <a:p>
            <a:endParaRPr lang="en-GB" sz="1600" kern="1200" baseline="0" dirty="0" smtClean="0">
              <a:solidFill>
                <a:schemeClr val="tx1"/>
              </a:solidFill>
              <a:effectLst/>
              <a:latin typeface="Arial" charset="0"/>
              <a:ea typeface="+mn-ea"/>
              <a:cs typeface="Arial" charset="0"/>
            </a:endParaRPr>
          </a:p>
          <a:p>
            <a:r>
              <a:rPr lang="en-GB" sz="1600" kern="1200" baseline="0" dirty="0" smtClean="0">
                <a:solidFill>
                  <a:schemeClr val="tx1"/>
                </a:solidFill>
                <a:effectLst/>
                <a:latin typeface="Arial" charset="0"/>
                <a:ea typeface="+mn-ea"/>
                <a:cs typeface="Arial" charset="0"/>
              </a:rPr>
              <a:t> Israelite's had succumbed in their outlook to adopting the religion of the nations around them, jealous of them, wanted be like them..</a:t>
            </a:r>
          </a:p>
          <a:p>
            <a:r>
              <a:rPr lang="en-GB" sz="1600" kern="1200" baseline="0" dirty="0" smtClean="0">
                <a:solidFill>
                  <a:schemeClr val="tx1"/>
                </a:solidFill>
                <a:effectLst/>
                <a:latin typeface="Arial" charset="0"/>
                <a:ea typeface="+mn-ea"/>
                <a:cs typeface="Arial" charset="0"/>
              </a:rPr>
              <a:t> ‘Soon cry go up give us a king!!!</a:t>
            </a:r>
          </a:p>
          <a:p>
            <a:r>
              <a:rPr lang="en-GB" sz="1600" kern="1200" baseline="0" dirty="0" smtClean="0">
                <a:solidFill>
                  <a:schemeClr val="tx1"/>
                </a:solidFill>
                <a:effectLst/>
                <a:latin typeface="Arial" charset="0"/>
                <a:ea typeface="+mn-ea"/>
                <a:cs typeface="Arial" charset="0"/>
              </a:rPr>
              <a:t>What a demonstration Lack of faith etc….. </a:t>
            </a:r>
          </a:p>
          <a:p>
            <a:r>
              <a:rPr lang="en-GB" sz="1600" kern="1200" baseline="0" dirty="0" smtClean="0">
                <a:solidFill>
                  <a:schemeClr val="tx1"/>
                </a:solidFill>
                <a:effectLst/>
                <a:latin typeface="Arial" charset="0"/>
                <a:ea typeface="+mn-ea"/>
                <a:cs typeface="Arial" charset="0"/>
              </a:rPr>
              <a:t>God not in the box…..</a:t>
            </a:r>
          </a:p>
          <a:p>
            <a:endParaRPr lang="en-GB" sz="1600" kern="1200" baseline="0" dirty="0" smtClean="0">
              <a:solidFill>
                <a:schemeClr val="tx1"/>
              </a:solidFill>
              <a:effectLst/>
              <a:latin typeface="Arial" charset="0"/>
              <a:ea typeface="+mn-ea"/>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b="1" i="0" u="sng" kern="1200" dirty="0" smtClean="0">
                <a:solidFill>
                  <a:schemeClr val="tx1"/>
                </a:solidFill>
                <a:effectLst/>
                <a:latin typeface="Arial" charset="0"/>
                <a:ea typeface="+mn-ea"/>
                <a:cs typeface="Arial" charset="0"/>
                <a:hlinkClick r:id="rId3"/>
              </a:rPr>
              <a:t>1 Kings 8:27</a:t>
            </a:r>
            <a:r>
              <a:rPr lang="en-GB" sz="1600" b="0" i="0" kern="1200" dirty="0" smtClean="0">
                <a:solidFill>
                  <a:schemeClr val="tx1"/>
                </a:solidFill>
                <a:effectLst/>
                <a:latin typeface="Arial" charset="0"/>
                <a:ea typeface="+mn-ea"/>
                <a:cs typeface="Arial" charset="0"/>
              </a:rPr>
              <a:t>But will God indeed dwell on </a:t>
            </a:r>
            <a:r>
              <a:rPr lang="en-GB" sz="1600" b="1" i="0" kern="1200" dirty="0" smtClean="0">
                <a:solidFill>
                  <a:schemeClr val="tx1"/>
                </a:solidFill>
                <a:effectLst/>
                <a:latin typeface="Arial" charset="0"/>
                <a:ea typeface="+mn-ea"/>
                <a:cs typeface="Arial" charset="0"/>
              </a:rPr>
              <a:t>the</a:t>
            </a:r>
            <a:r>
              <a:rPr lang="en-GB" sz="1600" b="0" i="0" kern="1200" dirty="0" smtClean="0">
                <a:solidFill>
                  <a:schemeClr val="tx1"/>
                </a:solidFill>
                <a:effectLst/>
                <a:latin typeface="Arial" charset="0"/>
                <a:ea typeface="+mn-ea"/>
                <a:cs typeface="Arial" charset="0"/>
              </a:rPr>
              <a:t> earth? behold, </a:t>
            </a:r>
            <a:r>
              <a:rPr lang="en-GB" sz="1600" b="1" i="0" kern="1200" dirty="0" smtClean="0">
                <a:solidFill>
                  <a:schemeClr val="tx1"/>
                </a:solidFill>
                <a:effectLst/>
                <a:latin typeface="Arial" charset="0"/>
                <a:ea typeface="+mn-ea"/>
                <a:cs typeface="Arial" charset="0"/>
              </a:rPr>
              <a:t>the</a:t>
            </a:r>
            <a:r>
              <a:rPr lang="en-GB" sz="1600" b="0" i="0" kern="1200" dirty="0" smtClean="0">
                <a:solidFill>
                  <a:schemeClr val="tx1"/>
                </a:solidFill>
                <a:effectLst/>
                <a:latin typeface="Arial" charset="0"/>
                <a:ea typeface="+mn-ea"/>
                <a:cs typeface="Arial" charset="0"/>
              </a:rPr>
              <a:t> heaven and heaven of </a:t>
            </a:r>
            <a:r>
              <a:rPr lang="en-GB" sz="1600" b="1" i="0" kern="1200" dirty="0" smtClean="0">
                <a:solidFill>
                  <a:schemeClr val="tx1"/>
                </a:solidFill>
                <a:effectLst/>
                <a:latin typeface="Arial" charset="0"/>
                <a:ea typeface="+mn-ea"/>
                <a:cs typeface="Arial" charset="0"/>
              </a:rPr>
              <a:t>heavens</a:t>
            </a:r>
            <a:r>
              <a:rPr lang="en-GB" sz="1600" b="0" i="0" kern="1200" dirty="0" smtClean="0">
                <a:solidFill>
                  <a:schemeClr val="tx1"/>
                </a:solidFill>
                <a:effectLst/>
                <a:latin typeface="Arial" charset="0"/>
                <a:ea typeface="+mn-ea"/>
                <a:cs typeface="Arial" charset="0"/>
              </a:rPr>
              <a:t> </a:t>
            </a:r>
            <a:r>
              <a:rPr lang="en-GB" sz="1600" b="1" i="0" kern="1200" dirty="0" smtClean="0">
                <a:solidFill>
                  <a:schemeClr val="tx1"/>
                </a:solidFill>
                <a:effectLst/>
                <a:latin typeface="Arial" charset="0"/>
                <a:ea typeface="+mn-ea"/>
                <a:cs typeface="Arial" charset="0"/>
              </a:rPr>
              <a:t>cannot</a:t>
            </a:r>
            <a:r>
              <a:rPr lang="en-GB" sz="1600" b="0" i="0" kern="1200" dirty="0" smtClean="0">
                <a:solidFill>
                  <a:schemeClr val="tx1"/>
                </a:solidFill>
                <a:effectLst/>
                <a:latin typeface="Arial" charset="0"/>
                <a:ea typeface="+mn-ea"/>
                <a:cs typeface="Arial" charset="0"/>
              </a:rPr>
              <a:t> </a:t>
            </a:r>
            <a:r>
              <a:rPr lang="en-GB" sz="1600" b="1" i="0" kern="1200" dirty="0" smtClean="0">
                <a:solidFill>
                  <a:schemeClr val="tx1"/>
                </a:solidFill>
                <a:effectLst/>
                <a:latin typeface="Arial" charset="0"/>
                <a:ea typeface="+mn-ea"/>
                <a:cs typeface="Arial" charset="0"/>
              </a:rPr>
              <a:t>contain</a:t>
            </a:r>
            <a:r>
              <a:rPr lang="en-GB" sz="1600" b="0" i="0" kern="1200" dirty="0" smtClean="0">
                <a:solidFill>
                  <a:schemeClr val="tx1"/>
                </a:solidFill>
                <a:effectLst/>
                <a:latin typeface="Arial" charset="0"/>
                <a:ea typeface="+mn-ea"/>
                <a:cs typeface="Arial" charset="0"/>
              </a:rPr>
              <a:t> </a:t>
            </a:r>
            <a:r>
              <a:rPr lang="en-GB" sz="1600" b="1" i="0" kern="1200" dirty="0" smtClean="0">
                <a:solidFill>
                  <a:schemeClr val="tx1"/>
                </a:solidFill>
                <a:effectLst/>
                <a:latin typeface="Arial" charset="0"/>
                <a:ea typeface="+mn-ea"/>
                <a:cs typeface="Arial" charset="0"/>
              </a:rPr>
              <a:t>the</a:t>
            </a:r>
            <a:r>
              <a:rPr lang="en-GB" sz="1600" b="0" i="0" kern="1200" dirty="0" smtClean="0">
                <a:solidFill>
                  <a:schemeClr val="tx1"/>
                </a:solidFill>
                <a:effectLst/>
                <a:latin typeface="Arial" charset="0"/>
                <a:ea typeface="+mn-ea"/>
                <a:cs typeface="Arial" charset="0"/>
              </a:rPr>
              <a:t>e; how much less this house that I have </a:t>
            </a:r>
            <a:r>
              <a:rPr lang="en-GB" sz="1600" b="0" i="0" kern="1200" dirty="0" err="1" smtClean="0">
                <a:solidFill>
                  <a:schemeClr val="tx1"/>
                </a:solidFill>
                <a:effectLst/>
                <a:latin typeface="Arial" charset="0"/>
                <a:ea typeface="+mn-ea"/>
                <a:cs typeface="Arial" charset="0"/>
              </a:rPr>
              <a:t>builded</a:t>
            </a:r>
            <a:r>
              <a:rPr lang="en-GB" sz="1600" b="0" i="0" kern="1200" dirty="0" smtClean="0">
                <a:solidFill>
                  <a:schemeClr val="tx1"/>
                </a:solidFill>
                <a:effectLst/>
                <a:latin typeface="Arial" charset="0"/>
                <a:ea typeface="+mn-ea"/>
                <a:cs typeface="Arial" charset="0"/>
              </a:rPr>
              <a:t>?</a:t>
            </a:r>
          </a:p>
          <a:p>
            <a:endParaRPr lang="en-GB" sz="1600" kern="1200" baseline="0" dirty="0" smtClean="0">
              <a:solidFill>
                <a:schemeClr val="tx1"/>
              </a:solidFill>
              <a:effectLst/>
              <a:latin typeface="Arial" charset="0"/>
              <a:ea typeface="+mn-ea"/>
              <a:cs typeface="Arial" charset="0"/>
            </a:endParaRPr>
          </a:p>
          <a:p>
            <a:r>
              <a:rPr lang="en-GB" sz="1600" kern="1200" baseline="0" dirty="0" smtClean="0">
                <a:solidFill>
                  <a:schemeClr val="tx1"/>
                </a:solidFill>
                <a:effectLst/>
                <a:latin typeface="Arial" charset="0"/>
                <a:ea typeface="+mn-ea"/>
                <a:cs typeface="Arial" charset="0"/>
              </a:rPr>
              <a:t>The box had no power of itself and God was never going to allow the Israelites to defeat the philistines just because they had the ark.. </a:t>
            </a:r>
          </a:p>
          <a:p>
            <a:endParaRPr lang="en-GB" sz="1600" kern="1200" baseline="0" dirty="0" smtClean="0">
              <a:solidFill>
                <a:schemeClr val="tx1"/>
              </a:solidFill>
              <a:effectLst/>
              <a:latin typeface="Arial" charset="0"/>
              <a:ea typeface="+mn-ea"/>
              <a:cs typeface="Arial" charset="0"/>
            </a:endParaRPr>
          </a:p>
          <a:p>
            <a:endParaRPr lang="en-GB" sz="1600" kern="1200" baseline="0" dirty="0" smtClean="0">
              <a:solidFill>
                <a:schemeClr val="tx1"/>
              </a:solidFill>
              <a:effectLst/>
              <a:latin typeface="Arial" charset="0"/>
              <a:ea typeface="+mn-ea"/>
              <a:cs typeface="Arial" charset="0"/>
            </a:endParaRPr>
          </a:p>
          <a:p>
            <a:endParaRPr lang="en-GB" sz="1600" kern="1200" dirty="0">
              <a:solidFill>
                <a:schemeClr val="tx1"/>
              </a:solidFill>
              <a:effectLst/>
              <a:latin typeface="Arial" charset="0"/>
              <a:ea typeface="+mn-ea"/>
              <a:cs typeface="Arial" charset="0"/>
            </a:endParaRPr>
          </a:p>
        </p:txBody>
      </p:sp>
      <p:sp>
        <p:nvSpPr>
          <p:cNvPr id="4" name="Slide Number Placeholder 3"/>
          <p:cNvSpPr>
            <a:spLocks noGrp="1"/>
          </p:cNvSpPr>
          <p:nvPr>
            <p:ph type="sldNum" sz="quarter" idx="10"/>
          </p:nvPr>
        </p:nvSpPr>
        <p:spPr/>
        <p:txBody>
          <a:bodyPr/>
          <a:lstStyle/>
          <a:p>
            <a:fld id="{43C68B3A-979B-4317-A520-EF02AAD25C8F}" type="slidenum">
              <a:rPr lang="en-GB" smtClean="0"/>
              <a:pPr/>
              <a:t>20</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600" kern="1200" baseline="0" dirty="0" smtClean="0">
              <a:solidFill>
                <a:schemeClr val="tx1"/>
              </a:solidFill>
              <a:effectLst/>
              <a:latin typeface="Arial" charset="0"/>
              <a:ea typeface="+mn-ea"/>
              <a:cs typeface="Arial" charset="0"/>
            </a:endParaRPr>
          </a:p>
          <a:p>
            <a:r>
              <a:rPr lang="en-GB" sz="1600" b="1" kern="1200" dirty="0" smtClean="0">
                <a:solidFill>
                  <a:schemeClr val="tx1"/>
                </a:solidFill>
                <a:effectLst/>
                <a:latin typeface="Arial" charset="0"/>
                <a:ea typeface="+mn-ea"/>
                <a:cs typeface="Arial" charset="0"/>
              </a:rPr>
              <a:t>The Ark in Philistia.</a:t>
            </a:r>
            <a:r>
              <a:rPr lang="en-GB" sz="1600" kern="1200" dirty="0" smtClean="0">
                <a:solidFill>
                  <a:schemeClr val="tx1"/>
                </a:solidFill>
                <a:effectLst/>
                <a:latin typeface="Arial" charset="0"/>
                <a:ea typeface="+mn-ea"/>
                <a:cs typeface="Arial" charset="0"/>
              </a:rPr>
              <a:t> The Philistines think their victory indicates that their god, Dagon, is superior to the God of Israel, and they bring the ark into Dagon’s temple to honour their god.</a:t>
            </a:r>
          </a:p>
          <a:p>
            <a:endParaRPr lang="en-GB" sz="1600" kern="1200" baseline="0" dirty="0" smtClean="0">
              <a:solidFill>
                <a:schemeClr val="tx1"/>
              </a:solidFill>
              <a:effectLst/>
              <a:latin typeface="Arial" charset="0"/>
              <a:ea typeface="+mn-ea"/>
              <a:cs typeface="Arial" charset="0"/>
            </a:endParaRPr>
          </a:p>
          <a:p>
            <a:r>
              <a:rPr lang="en-GB" sz="1600" kern="1200" baseline="0" dirty="0" smtClean="0">
                <a:solidFill>
                  <a:schemeClr val="tx1"/>
                </a:solidFill>
                <a:effectLst/>
                <a:latin typeface="Arial" charset="0"/>
                <a:ea typeface="+mn-ea"/>
                <a:cs typeface="Arial" charset="0"/>
              </a:rPr>
              <a:t>Remind who </a:t>
            </a:r>
            <a:r>
              <a:rPr lang="en-GB" sz="1600" kern="1200" baseline="0" dirty="0" err="1" smtClean="0">
                <a:solidFill>
                  <a:schemeClr val="tx1"/>
                </a:solidFill>
                <a:effectLst/>
                <a:latin typeface="Arial" charset="0"/>
                <a:ea typeface="+mn-ea"/>
                <a:cs typeface="Arial" charset="0"/>
              </a:rPr>
              <a:t>phils</a:t>
            </a:r>
            <a:r>
              <a:rPr lang="en-GB" sz="1600" kern="1200" baseline="0" dirty="0" smtClean="0">
                <a:solidFill>
                  <a:schemeClr val="tx1"/>
                </a:solidFill>
                <a:effectLst/>
                <a:latin typeface="Arial" charset="0"/>
                <a:ea typeface="+mn-ea"/>
                <a:cs typeface="Arial" charset="0"/>
              </a:rPr>
              <a:t>?</a:t>
            </a:r>
          </a:p>
          <a:p>
            <a:endParaRPr lang="en-GB" sz="1600" kern="1200" baseline="0" dirty="0" smtClean="0">
              <a:solidFill>
                <a:schemeClr val="tx1"/>
              </a:solidFill>
              <a:effectLst/>
              <a:latin typeface="Arial" charset="0"/>
              <a:ea typeface="+mn-ea"/>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kern="1200" dirty="0" smtClean="0">
                <a:solidFill>
                  <a:schemeClr val="tx1"/>
                </a:solidFill>
                <a:effectLst/>
                <a:latin typeface="Arial" charset="0"/>
                <a:ea typeface="+mn-ea"/>
                <a:cs typeface="Arial" charset="0"/>
              </a:rPr>
              <a:t>They seem to have adopted the Canaanite language and proper names and gods soon after they arrived (see notes on </a:t>
            </a:r>
            <a:r>
              <a:rPr lang="en-GB" sz="1600" u="sng" kern="1200" dirty="0" smtClean="0">
                <a:solidFill>
                  <a:schemeClr val="tx1"/>
                </a:solidFill>
                <a:effectLst/>
                <a:latin typeface="Arial" charset="0"/>
                <a:ea typeface="+mn-ea"/>
                <a:cs typeface="Arial" charset="0"/>
                <a:hlinkClick r:id="rId3" tooltip="1 Sam 5:2"/>
              </a:rPr>
              <a:t>1 Sam. 5:2</a:t>
            </a:r>
            <a:r>
              <a:rPr lang="en-GB" sz="1600" kern="1200" dirty="0" smtClean="0">
                <a:solidFill>
                  <a:schemeClr val="tx1"/>
                </a:solidFill>
                <a:effectLst/>
                <a:latin typeface="Arial" charset="0"/>
                <a:ea typeface="+mn-ea"/>
                <a:cs typeface="Arial" charset="0"/>
              </a:rPr>
              <a:t>; </a:t>
            </a:r>
            <a:r>
              <a:rPr lang="en-GB" sz="1600" u="sng" kern="1200" dirty="0" smtClean="0">
                <a:solidFill>
                  <a:schemeClr val="tx1"/>
                </a:solidFill>
                <a:effectLst/>
                <a:latin typeface="Arial" charset="0"/>
                <a:ea typeface="+mn-ea"/>
                <a:cs typeface="Arial" charset="0"/>
                <a:hlinkClick r:id="rId4" tooltip="1 Sam 31:10"/>
              </a:rPr>
              <a:t>31:10</a:t>
            </a:r>
            <a:r>
              <a:rPr lang="en-GB" sz="1600" kern="1200" dirty="0" smtClean="0">
                <a:solidFill>
                  <a:schemeClr val="tx1"/>
                </a:solidFill>
                <a:effectLst/>
                <a:latin typeface="Arial" charset="0"/>
                <a:ea typeface="+mn-ea"/>
                <a:cs typeface="Arial" charset="0"/>
              </a:rPr>
              <a:t>). They were skilled in pottery and also in</a:t>
            </a:r>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kern="1200" dirty="0" smtClean="0">
                <a:solidFill>
                  <a:schemeClr val="tx1"/>
                </a:solidFill>
                <a:effectLst/>
                <a:latin typeface="Arial" charset="0"/>
                <a:ea typeface="+mn-ea"/>
                <a:cs typeface="Arial" charset="0"/>
              </a:rPr>
              <a:t> metal work (</a:t>
            </a:r>
            <a:r>
              <a:rPr lang="en-GB" sz="1600" kern="1200" dirty="0" err="1" smtClean="0">
                <a:solidFill>
                  <a:schemeClr val="tx1"/>
                </a:solidFill>
                <a:effectLst/>
                <a:latin typeface="Arial" charset="0"/>
                <a:ea typeface="+mn-ea"/>
                <a:cs typeface="Arial" charset="0"/>
              </a:rPr>
              <a:t>lur</a:t>
            </a:r>
            <a:r>
              <a:rPr lang="en-GB" sz="1600" kern="1200" dirty="0" smtClean="0">
                <a:solidFill>
                  <a:schemeClr val="tx1"/>
                </a:solidFill>
                <a:effectLst/>
                <a:latin typeface="Arial" charset="0"/>
                <a:ea typeface="+mn-ea"/>
                <a:cs typeface="Arial" charset="0"/>
              </a:rPr>
              <a:t> </a:t>
            </a:r>
            <a:r>
              <a:rPr lang="en-GB" sz="1600" kern="1200" dirty="0" err="1" smtClean="0">
                <a:solidFill>
                  <a:schemeClr val="tx1"/>
                </a:solidFill>
                <a:effectLst/>
                <a:latin typeface="Arial" charset="0"/>
                <a:ea typeface="+mn-ea"/>
                <a:cs typeface="Arial" charset="0"/>
              </a:rPr>
              <a:t>gy</a:t>
            </a:r>
            <a:r>
              <a:rPr lang="en-GB" sz="1600" kern="1200" dirty="0" smtClean="0">
                <a:solidFill>
                  <a:schemeClr val="tx1"/>
                </a:solidFill>
                <a:effectLst/>
                <a:latin typeface="Arial" charset="0"/>
                <a:ea typeface="+mn-ea"/>
                <a:cs typeface="Arial" charset="0"/>
              </a:rPr>
              <a:t>) (</a:t>
            </a:r>
            <a:r>
              <a:rPr lang="en-GB" sz="1600" u="sng" kern="1200" dirty="0" smtClean="0">
                <a:solidFill>
                  <a:schemeClr val="tx1"/>
                </a:solidFill>
                <a:effectLst/>
                <a:latin typeface="Arial" charset="0"/>
                <a:ea typeface="+mn-ea"/>
                <a:cs typeface="Arial" charset="0"/>
                <a:hlinkClick r:id="rId5" tooltip="1 Samuel 13:20"/>
              </a:rPr>
              <a:t>13:20</a:t>
            </a:r>
            <a:r>
              <a:rPr lang="en-GB" sz="1600" kern="1200" dirty="0" smtClean="0">
                <a:solidFill>
                  <a:schemeClr val="tx1"/>
                </a:solidFill>
                <a:effectLst/>
                <a:latin typeface="Arial" charset="0"/>
                <a:ea typeface="+mn-ea"/>
                <a:cs typeface="Arial" charset="0"/>
              </a:rPr>
              <a:t>).</a:t>
            </a:r>
          </a:p>
          <a:p>
            <a:endParaRPr lang="en-GB" sz="1600" kern="1200" baseline="0" dirty="0" smtClean="0">
              <a:solidFill>
                <a:schemeClr val="tx1"/>
              </a:solidFill>
              <a:effectLst/>
              <a:latin typeface="Arial" charset="0"/>
              <a:ea typeface="+mn-ea"/>
              <a:cs typeface="Arial" charset="0"/>
            </a:endParaRPr>
          </a:p>
          <a:p>
            <a:r>
              <a:rPr lang="en-GB" sz="1600" kern="1200" baseline="0" dirty="0" smtClean="0">
                <a:solidFill>
                  <a:schemeClr val="tx1"/>
                </a:solidFill>
                <a:effectLst/>
                <a:latin typeface="Arial" charset="0"/>
                <a:ea typeface="+mn-ea"/>
                <a:cs typeface="Arial" charset="0"/>
              </a:rPr>
              <a:t>*****</a:t>
            </a:r>
          </a:p>
          <a:p>
            <a:endParaRPr lang="en-GB" sz="1600" kern="1200" dirty="0">
              <a:solidFill>
                <a:schemeClr val="tx1"/>
              </a:solidFill>
              <a:effectLst/>
              <a:latin typeface="Arial" charset="0"/>
              <a:ea typeface="+mn-ea"/>
              <a:cs typeface="Arial" charset="0"/>
            </a:endParaRPr>
          </a:p>
        </p:txBody>
      </p:sp>
      <p:sp>
        <p:nvSpPr>
          <p:cNvPr id="4" name="Slide Number Placeholder 3"/>
          <p:cNvSpPr>
            <a:spLocks noGrp="1"/>
          </p:cNvSpPr>
          <p:nvPr>
            <p:ph type="sldNum" sz="quarter" idx="10"/>
          </p:nvPr>
        </p:nvSpPr>
        <p:spPr/>
        <p:txBody>
          <a:bodyPr/>
          <a:lstStyle/>
          <a:p>
            <a:fld id="{43C68B3A-979B-4317-A520-EF02AAD25C8F}" type="slidenum">
              <a:rPr lang="en-GB" smtClean="0"/>
              <a:pPr/>
              <a:t>21</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77616653"/>
      </p:ext>
    </p:extLst>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600" kern="1200" baseline="0" dirty="0" smtClean="0">
              <a:solidFill>
                <a:schemeClr val="tx1"/>
              </a:solidFill>
              <a:effectLst/>
              <a:latin typeface="Arial" charset="0"/>
              <a:ea typeface="+mn-ea"/>
              <a:cs typeface="Arial" charset="0"/>
            </a:endParaRPr>
          </a:p>
          <a:p>
            <a:r>
              <a:rPr lang="en-GB" sz="1600" b="1" kern="1200" dirty="0" smtClean="0">
                <a:solidFill>
                  <a:schemeClr val="tx1"/>
                </a:solidFill>
                <a:effectLst/>
                <a:latin typeface="Arial" charset="0"/>
                <a:ea typeface="+mn-ea"/>
                <a:cs typeface="Arial" charset="0"/>
              </a:rPr>
              <a:t>Ashdod</a:t>
            </a:r>
            <a:r>
              <a:rPr lang="en-GB" sz="1600" kern="1200" dirty="0" smtClean="0">
                <a:solidFill>
                  <a:schemeClr val="tx1"/>
                </a:solidFill>
                <a:effectLst/>
                <a:latin typeface="Arial" charset="0"/>
                <a:ea typeface="+mn-ea"/>
                <a:cs typeface="Arial" charset="0"/>
              </a:rPr>
              <a:t> and Ekron were the two northernmost cities of the Philistine pentapolis (five ruling cities: Ashdod, Gaza, Ashkelon, Gath, Ekron; see </a:t>
            </a:r>
            <a:r>
              <a:rPr lang="en-GB" sz="1600" u="sng" kern="1200" dirty="0" smtClean="0">
                <a:solidFill>
                  <a:schemeClr val="tx1"/>
                </a:solidFill>
                <a:effectLst/>
                <a:latin typeface="Arial" charset="0"/>
                <a:ea typeface="+mn-ea"/>
                <a:cs typeface="Arial" charset="0"/>
                <a:hlinkClick r:id="rId3" tooltip="1 Samuel 6:17"/>
              </a:rPr>
              <a:t>6:17</a:t>
            </a:r>
            <a:r>
              <a:rPr lang="en-GB" sz="1600" kern="1200" dirty="0" smtClean="0">
                <a:solidFill>
                  <a:schemeClr val="tx1"/>
                </a:solidFill>
                <a:effectLst/>
                <a:latin typeface="Arial" charset="0"/>
                <a:ea typeface="+mn-ea"/>
                <a:cs typeface="Arial" charset="0"/>
              </a:rPr>
              <a:t>). Ashdod was near the coast,</a:t>
            </a:r>
            <a:r>
              <a:rPr lang="en-GB" sz="1600" kern="1200" dirty="0" smtClean="0">
                <a:solidFill>
                  <a:schemeClr val="tx1"/>
                </a:solidFill>
                <a:effectLst/>
                <a:latin typeface="Arial" charset="0"/>
                <a:ea typeface="+mn-ea"/>
                <a:cs typeface="Arial" charset="0"/>
              </a:rPr>
              <a:t> </a:t>
            </a: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r>
              <a:rPr lang="en-GB" sz="1600" kern="1200" dirty="0" smtClean="0">
                <a:solidFill>
                  <a:schemeClr val="tx1"/>
                </a:solidFill>
                <a:effectLst/>
                <a:latin typeface="Arial" charset="0"/>
                <a:ea typeface="+mn-ea"/>
                <a:cs typeface="Arial" charset="0"/>
              </a:rPr>
              <a:t>on </a:t>
            </a:r>
            <a:r>
              <a:rPr lang="en-GB" sz="1600" kern="1200" dirty="0" smtClean="0">
                <a:solidFill>
                  <a:schemeClr val="tx1"/>
                </a:solidFill>
                <a:effectLst/>
                <a:latin typeface="Arial" charset="0"/>
                <a:ea typeface="+mn-ea"/>
                <a:cs typeface="Arial" charset="0"/>
              </a:rPr>
              <a:t>the important Via Maris (Sea Road</a:t>
            </a:r>
            <a:r>
              <a:rPr lang="en-GB" sz="1600" kern="1200" dirty="0" smtClean="0">
                <a:solidFill>
                  <a:schemeClr val="tx1"/>
                </a:solidFill>
                <a:effectLst/>
                <a:latin typeface="Arial" charset="0"/>
                <a:ea typeface="+mn-ea"/>
                <a:cs typeface="Arial" charset="0"/>
              </a:rPr>
              <a:t>)</a:t>
            </a: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r>
              <a:rPr lang="en-GB" sz="1600" kern="1200" dirty="0" smtClean="0">
                <a:solidFill>
                  <a:schemeClr val="tx1"/>
                </a:solidFill>
                <a:effectLst/>
                <a:latin typeface="Arial" charset="0"/>
                <a:ea typeface="+mn-ea"/>
                <a:cs typeface="Arial" charset="0"/>
              </a:rPr>
              <a:t>The Philistines, who appear in both Judges and Samuel, were one of the “Sea Peoples” who migrated from across the Aegean and settled on the coastal plain of southern Palestine about 1200 </a:t>
            </a:r>
            <a:r>
              <a:rPr lang="en-GB" sz="1600" kern="1200" cap="small" dirty="0" smtClean="0">
                <a:solidFill>
                  <a:schemeClr val="tx1"/>
                </a:solidFill>
                <a:effectLst/>
                <a:latin typeface="Arial" charset="0"/>
                <a:ea typeface="+mn-ea"/>
                <a:cs typeface="Arial" charset="0"/>
              </a:rPr>
              <a:t>b.c.</a:t>
            </a:r>
            <a:r>
              <a:rPr lang="en-GB" sz="1600" kern="1200" dirty="0" smtClean="0">
                <a:solidFill>
                  <a:schemeClr val="tx1"/>
                </a:solidFill>
                <a:effectLst/>
                <a:latin typeface="Arial" charset="0"/>
                <a:ea typeface="+mn-ea"/>
                <a:cs typeface="Arial" charset="0"/>
              </a:rPr>
              <a:t>, establishing a league of city-states. </a:t>
            </a:r>
          </a:p>
          <a:p>
            <a:endParaRPr lang="en-GB" sz="1600" kern="1200" dirty="0" smtClean="0">
              <a:solidFill>
                <a:schemeClr val="tx1"/>
              </a:solidFill>
              <a:effectLst/>
              <a:latin typeface="Arial" charset="0"/>
              <a:ea typeface="+mn-ea"/>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kern="1200" dirty="0" smtClean="0">
                <a:solidFill>
                  <a:schemeClr val="tx1"/>
                </a:solidFill>
                <a:effectLst/>
                <a:latin typeface="Arial" charset="0"/>
                <a:ea typeface="+mn-ea"/>
                <a:cs typeface="Arial" charset="0"/>
              </a:rPr>
              <a:t> all evidence points to the philistines</a:t>
            </a:r>
            <a:r>
              <a:rPr lang="en-GB" sz="1600" kern="1200" baseline="0" dirty="0" smtClean="0">
                <a:solidFill>
                  <a:schemeClr val="tx1"/>
                </a:solidFill>
                <a:effectLst/>
                <a:latin typeface="Arial" charset="0"/>
                <a:ea typeface="+mn-ea"/>
                <a:cs typeface="Arial" charset="0"/>
              </a:rPr>
              <a:t> being a sea people reason for mentioning this … come back to this point in a few mins…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GB" sz="1600" kern="1200" dirty="0" smtClean="0">
              <a:solidFill>
                <a:schemeClr val="tx1"/>
              </a:solidFill>
              <a:effectLst/>
              <a:latin typeface="Arial" charset="0"/>
              <a:ea typeface="+mn-ea"/>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kern="1200" dirty="0" smtClean="0">
                <a:solidFill>
                  <a:schemeClr val="tx1"/>
                </a:solidFill>
                <a:effectLst/>
                <a:latin typeface="Arial" charset="0"/>
                <a:ea typeface="+mn-ea"/>
                <a:cs typeface="Arial" charset="0"/>
              </a:rPr>
              <a:t>(The Philistines of Genesis were probably from an earlier wave of immigrants from across the Aegean.)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GB" sz="1600" kern="1200" dirty="0" smtClean="0">
              <a:solidFill>
                <a:schemeClr val="tx1"/>
              </a:solidFill>
              <a:effectLst/>
              <a:latin typeface="Arial" charset="0"/>
              <a:ea typeface="+mn-ea"/>
              <a:cs typeface="Arial" charset="0"/>
            </a:endParaRPr>
          </a:p>
          <a:p>
            <a:endParaRPr lang="en-GB" sz="1600" kern="1200" dirty="0" smtClean="0">
              <a:solidFill>
                <a:schemeClr val="tx1"/>
              </a:solidFill>
              <a:effectLst/>
              <a:latin typeface="Arial" charset="0"/>
              <a:ea typeface="+mn-ea"/>
              <a:cs typeface="Arial" charset="0"/>
            </a:endParaRPr>
          </a:p>
          <a:p>
            <a:r>
              <a:rPr lang="en-GB" sz="1600" kern="1200" dirty="0" smtClean="0">
                <a:solidFill>
                  <a:schemeClr val="tx1"/>
                </a:solidFill>
                <a:effectLst/>
                <a:latin typeface="Arial" charset="0"/>
                <a:ea typeface="+mn-ea"/>
                <a:cs typeface="Arial" charset="0"/>
              </a:rPr>
              <a:t>*****</a:t>
            </a:r>
            <a:endParaRPr lang="en-GB" sz="1600" kern="1200" dirty="0">
              <a:solidFill>
                <a:schemeClr val="tx1"/>
              </a:solidFill>
              <a:effectLst/>
              <a:latin typeface="Arial" charset="0"/>
              <a:ea typeface="+mn-ea"/>
              <a:cs typeface="Arial" charset="0"/>
            </a:endParaRPr>
          </a:p>
        </p:txBody>
      </p:sp>
      <p:sp>
        <p:nvSpPr>
          <p:cNvPr id="4" name="Slide Number Placeholder 3"/>
          <p:cNvSpPr>
            <a:spLocks noGrp="1"/>
          </p:cNvSpPr>
          <p:nvPr>
            <p:ph type="sldNum" sz="quarter" idx="10"/>
          </p:nvPr>
        </p:nvSpPr>
        <p:spPr/>
        <p:txBody>
          <a:bodyPr/>
          <a:lstStyle/>
          <a:p>
            <a:fld id="{43C68B3A-979B-4317-A520-EF02AAD25C8F}" type="slidenum">
              <a:rPr lang="en-GB" smtClean="0"/>
              <a:pPr/>
              <a:t>22</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77616653"/>
      </p:ext>
    </p:extLst>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b="0" i="0" kern="1200" dirty="0" smtClean="0">
                <a:solidFill>
                  <a:schemeClr val="tx1"/>
                </a:solidFill>
                <a:effectLst/>
                <a:latin typeface="Arial" charset="0"/>
                <a:ea typeface="+mn-ea"/>
                <a:cs typeface="Arial" charset="0"/>
              </a:rPr>
              <a:t>The deities they worshipped were </a:t>
            </a:r>
            <a:r>
              <a:rPr lang="en-GB" sz="1600" b="0" i="0" u="none" strike="noStrike" kern="1200" dirty="0" smtClean="0">
                <a:solidFill>
                  <a:schemeClr val="tx1"/>
                </a:solidFill>
                <a:effectLst/>
                <a:latin typeface="Arial" charset="0"/>
                <a:ea typeface="+mn-ea"/>
                <a:cs typeface="Arial" charset="0"/>
                <a:hlinkClick r:id="rId3" tooltip="Baal"/>
              </a:rPr>
              <a:t>Baal</a:t>
            </a:r>
            <a:r>
              <a:rPr lang="en-GB" sz="1600" b="0" i="0" kern="1200" dirty="0" smtClean="0">
                <a:solidFill>
                  <a:schemeClr val="tx1"/>
                </a:solidFill>
                <a:effectLst/>
                <a:latin typeface="Arial" charset="0"/>
                <a:ea typeface="+mn-ea"/>
                <a:cs typeface="Arial" charset="0"/>
              </a:rPr>
              <a:t>, </a:t>
            </a:r>
            <a:r>
              <a:rPr lang="en-GB" sz="1600" b="0" i="0" u="none" strike="noStrike" kern="1200" dirty="0" smtClean="0">
                <a:solidFill>
                  <a:schemeClr val="tx1"/>
                </a:solidFill>
                <a:effectLst/>
                <a:latin typeface="Arial" charset="0"/>
                <a:ea typeface="+mn-ea"/>
                <a:cs typeface="Arial" charset="0"/>
                <a:hlinkClick r:id="rId4" tooltip="Astarte"/>
              </a:rPr>
              <a:t>Astarte</a:t>
            </a:r>
            <a:r>
              <a:rPr lang="en-GB" sz="1600" b="0" i="0" kern="1200" dirty="0" smtClean="0">
                <a:solidFill>
                  <a:schemeClr val="tx1"/>
                </a:solidFill>
                <a:effectLst/>
                <a:latin typeface="Arial" charset="0"/>
                <a:ea typeface="+mn-ea"/>
                <a:cs typeface="Arial" charset="0"/>
              </a:rPr>
              <a:t> or Ashtoreth and </a:t>
            </a:r>
            <a:r>
              <a:rPr lang="en-GB" sz="1600" b="0" i="0" u="none" strike="noStrike" kern="1200" dirty="0" smtClean="0">
                <a:solidFill>
                  <a:schemeClr val="tx1"/>
                </a:solidFill>
                <a:effectLst/>
                <a:latin typeface="Arial" charset="0"/>
                <a:ea typeface="+mn-ea"/>
                <a:cs typeface="Arial" charset="0"/>
                <a:hlinkClick r:id="rId5" tooltip="Dagon"/>
              </a:rPr>
              <a:t>Dagon</a:t>
            </a:r>
            <a:r>
              <a:rPr lang="en-GB" sz="1600" b="0" i="0" kern="1200" dirty="0" smtClean="0">
                <a:solidFill>
                  <a:schemeClr val="tx1"/>
                </a:solidFill>
                <a:effectLst/>
                <a:latin typeface="Arial" charset="0"/>
                <a:ea typeface="+mn-ea"/>
                <a:cs typeface="Arial" charset="0"/>
              </a:rPr>
              <a:t>, </a:t>
            </a:r>
          </a:p>
          <a:p>
            <a:r>
              <a:rPr lang="en-GB" sz="1600" b="0" i="0" kern="1200" dirty="0" smtClean="0">
                <a:solidFill>
                  <a:schemeClr val="tx1"/>
                </a:solidFill>
                <a:effectLst/>
                <a:latin typeface="Arial" charset="0"/>
                <a:ea typeface="+mn-ea"/>
                <a:cs typeface="Arial" charset="0"/>
              </a:rPr>
              <a:t> </a:t>
            </a:r>
          </a:p>
          <a:p>
            <a:endParaRPr lang="en-GB" sz="1600" b="0" i="0" kern="1200" baseline="0" dirty="0" smtClean="0">
              <a:solidFill>
                <a:schemeClr val="tx1"/>
              </a:solidFill>
              <a:effectLst/>
              <a:latin typeface="Arial" charset="0"/>
              <a:ea typeface="+mn-ea"/>
              <a:cs typeface="Arial" charset="0"/>
            </a:endParaRPr>
          </a:p>
          <a:p>
            <a:endParaRPr lang="en-GB" sz="1600" b="0" i="0" kern="1200" baseline="0" dirty="0" smtClean="0">
              <a:solidFill>
                <a:schemeClr val="tx1"/>
              </a:solidFill>
              <a:effectLst/>
              <a:latin typeface="Arial" charset="0"/>
              <a:ea typeface="+mn-ea"/>
              <a:cs typeface="Arial" charset="0"/>
            </a:endParaRPr>
          </a:p>
        </p:txBody>
      </p:sp>
      <p:sp>
        <p:nvSpPr>
          <p:cNvPr id="4" name="Slide Number Placeholder 3"/>
          <p:cNvSpPr>
            <a:spLocks noGrp="1"/>
          </p:cNvSpPr>
          <p:nvPr>
            <p:ph type="sldNum" sz="quarter" idx="10"/>
          </p:nvPr>
        </p:nvSpPr>
        <p:spPr/>
        <p:txBody>
          <a:bodyPr/>
          <a:lstStyle/>
          <a:p>
            <a:fld id="{43C68B3A-979B-4317-A520-EF02AAD25C8F}" type="slidenum">
              <a:rPr lang="en-GB" smtClean="0"/>
              <a:pPr/>
              <a:t>23</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77616653"/>
      </p:ext>
    </p:extLst>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b="0" i="0" kern="1200" dirty="0" smtClean="0">
                <a:solidFill>
                  <a:schemeClr val="tx1"/>
                </a:solidFill>
                <a:effectLst/>
                <a:latin typeface="Arial" charset="0"/>
                <a:ea typeface="+mn-ea"/>
                <a:cs typeface="Arial" charset="0"/>
              </a:rPr>
              <a:t> </a:t>
            </a:r>
          </a:p>
          <a:p>
            <a:r>
              <a:rPr lang="en-GB" sz="1600" b="0" i="0" kern="1200" baseline="0" dirty="0" smtClean="0">
                <a:solidFill>
                  <a:schemeClr val="tx1"/>
                </a:solidFill>
                <a:effectLst/>
                <a:latin typeface="Arial" charset="0"/>
                <a:ea typeface="+mn-ea"/>
                <a:cs typeface="Arial" charset="0"/>
              </a:rPr>
              <a:t>Baal : </a:t>
            </a:r>
            <a:r>
              <a:rPr lang="en-GB" sz="1600" b="0" i="0" kern="1200" dirty="0" smtClean="0">
                <a:solidFill>
                  <a:schemeClr val="tx1"/>
                </a:solidFill>
                <a:effectLst/>
                <a:latin typeface="Arial" charset="0"/>
                <a:ea typeface="+mn-ea"/>
                <a:cs typeface="Arial" charset="0"/>
              </a:rPr>
              <a:t>a god of the rain, thunder, fertility and agriculture</a:t>
            </a:r>
          </a:p>
          <a:p>
            <a:endParaRPr lang="en-GB" sz="1600" b="0" i="0" kern="1200" baseline="0" dirty="0" smtClean="0">
              <a:solidFill>
                <a:schemeClr val="tx1"/>
              </a:solidFill>
              <a:effectLst/>
              <a:latin typeface="Arial" charset="0"/>
              <a:ea typeface="+mn-ea"/>
              <a:cs typeface="Arial" charset="0"/>
            </a:endParaRPr>
          </a:p>
          <a:p>
            <a:endParaRPr lang="en-GB" sz="1600" b="0" i="0" kern="1200" baseline="0" dirty="0" smtClean="0">
              <a:solidFill>
                <a:schemeClr val="tx1"/>
              </a:solidFill>
              <a:effectLst/>
              <a:latin typeface="Arial" charset="0"/>
              <a:ea typeface="+mn-ea"/>
              <a:cs typeface="Arial" charset="0"/>
            </a:endParaRPr>
          </a:p>
        </p:txBody>
      </p:sp>
      <p:sp>
        <p:nvSpPr>
          <p:cNvPr id="4" name="Slide Number Placeholder 3"/>
          <p:cNvSpPr>
            <a:spLocks noGrp="1"/>
          </p:cNvSpPr>
          <p:nvPr>
            <p:ph type="sldNum" sz="quarter" idx="10"/>
          </p:nvPr>
        </p:nvSpPr>
        <p:spPr/>
        <p:txBody>
          <a:bodyPr/>
          <a:lstStyle/>
          <a:p>
            <a:fld id="{43C68B3A-979B-4317-A520-EF02AAD25C8F}" type="slidenum">
              <a:rPr lang="en-GB" smtClean="0"/>
              <a:pPr/>
              <a:t>24</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77616653"/>
      </p:ext>
    </p:extLst>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600" b="0" i="0" kern="1200" baseline="0" dirty="0" smtClean="0">
              <a:solidFill>
                <a:schemeClr val="tx1"/>
              </a:solidFill>
              <a:effectLst/>
              <a:latin typeface="Arial" charset="0"/>
              <a:ea typeface="+mn-ea"/>
              <a:cs typeface="Arial" charset="0"/>
            </a:endParaRPr>
          </a:p>
          <a:p>
            <a:r>
              <a:rPr lang="en-GB" sz="1600" b="0" i="0" kern="1200" dirty="0" smtClean="0">
                <a:solidFill>
                  <a:schemeClr val="tx1"/>
                </a:solidFill>
                <a:effectLst/>
                <a:latin typeface="Arial" charset="0"/>
                <a:ea typeface="+mn-ea"/>
                <a:cs typeface="Arial" charset="0"/>
              </a:rPr>
              <a:t>Astarte was connected with </a:t>
            </a:r>
            <a:r>
              <a:rPr lang="en-GB" sz="1600" b="0" i="0" u="none" strike="noStrike" kern="1200" dirty="0" smtClean="0">
                <a:solidFill>
                  <a:schemeClr val="tx1"/>
                </a:solidFill>
                <a:effectLst/>
                <a:latin typeface="Arial" charset="0"/>
                <a:ea typeface="+mn-ea"/>
                <a:cs typeface="Arial" charset="0"/>
                <a:hlinkClick r:id="rId3" tooltip="Fertility"/>
              </a:rPr>
              <a:t>fertility</a:t>
            </a:r>
            <a:r>
              <a:rPr lang="en-GB" sz="1600" b="0" i="0" kern="1200" dirty="0" smtClean="0">
                <a:solidFill>
                  <a:schemeClr val="tx1"/>
                </a:solidFill>
                <a:effectLst/>
                <a:latin typeface="Arial" charset="0"/>
                <a:ea typeface="+mn-ea"/>
                <a:cs typeface="Arial" charset="0"/>
              </a:rPr>
              <a:t>, </a:t>
            </a:r>
            <a:r>
              <a:rPr lang="en-GB" sz="1600" b="0" i="0" u="none" strike="noStrike" kern="1200" dirty="0" smtClean="0">
                <a:solidFill>
                  <a:schemeClr val="tx1"/>
                </a:solidFill>
                <a:effectLst/>
                <a:latin typeface="Arial" charset="0"/>
                <a:ea typeface="+mn-ea"/>
                <a:cs typeface="Arial" charset="0"/>
                <a:hlinkClick r:id="rId4" tooltip="Human sexuality"/>
              </a:rPr>
              <a:t>sexuality</a:t>
            </a:r>
            <a:r>
              <a:rPr lang="en-GB" sz="1600" b="0" i="0" kern="1200" dirty="0" smtClean="0">
                <a:solidFill>
                  <a:schemeClr val="tx1"/>
                </a:solidFill>
                <a:effectLst/>
                <a:latin typeface="Arial" charset="0"/>
                <a:ea typeface="+mn-ea"/>
                <a:cs typeface="Arial" charset="0"/>
              </a:rPr>
              <a:t>, and </a:t>
            </a:r>
            <a:r>
              <a:rPr lang="en-GB" sz="1600" b="0" i="0" u="sng" kern="1200" dirty="0" smtClean="0">
                <a:solidFill>
                  <a:schemeClr val="tx1"/>
                </a:solidFill>
                <a:effectLst/>
                <a:latin typeface="Arial" charset="0"/>
                <a:ea typeface="+mn-ea"/>
                <a:cs typeface="Arial" charset="0"/>
                <a:hlinkClick r:id="rId5" tooltip="War"/>
              </a:rPr>
              <a:t>war</a:t>
            </a:r>
            <a:r>
              <a:rPr lang="en-GB" sz="1600" b="0" i="0" kern="1200" dirty="0" smtClean="0">
                <a:solidFill>
                  <a:schemeClr val="tx1"/>
                </a:solidFill>
                <a:effectLst/>
                <a:latin typeface="Arial" charset="0"/>
                <a:ea typeface="+mn-ea"/>
                <a:cs typeface="Arial" charset="0"/>
              </a:rPr>
              <a:t>. </a:t>
            </a:r>
          </a:p>
          <a:p>
            <a:endParaRPr lang="en-GB" sz="1600" b="0" i="0" kern="1200" baseline="0" dirty="0" smtClean="0">
              <a:solidFill>
                <a:schemeClr val="tx1"/>
              </a:solidFill>
              <a:effectLst/>
              <a:latin typeface="Arial" charset="0"/>
              <a:ea typeface="+mn-ea"/>
              <a:cs typeface="Arial" charset="0"/>
            </a:endParaRPr>
          </a:p>
          <a:p>
            <a:endParaRPr lang="en-GB" sz="1600" b="0" i="0" kern="1200" baseline="0" dirty="0" smtClean="0">
              <a:solidFill>
                <a:schemeClr val="tx1"/>
              </a:solidFill>
              <a:effectLst/>
              <a:latin typeface="Arial" charset="0"/>
              <a:ea typeface="+mn-ea"/>
              <a:cs typeface="Arial" charset="0"/>
            </a:endParaRPr>
          </a:p>
        </p:txBody>
      </p:sp>
      <p:sp>
        <p:nvSpPr>
          <p:cNvPr id="4" name="Slide Number Placeholder 3"/>
          <p:cNvSpPr>
            <a:spLocks noGrp="1"/>
          </p:cNvSpPr>
          <p:nvPr>
            <p:ph type="sldNum" sz="quarter" idx="10"/>
          </p:nvPr>
        </p:nvSpPr>
        <p:spPr/>
        <p:txBody>
          <a:bodyPr/>
          <a:lstStyle/>
          <a:p>
            <a:fld id="{43C68B3A-979B-4317-A520-EF02AAD25C8F}" type="slidenum">
              <a:rPr lang="en-GB" smtClean="0"/>
              <a:pPr/>
              <a:t>25</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77616653"/>
      </p:ext>
    </p:extLst>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600" b="0" i="0" kern="1200" baseline="0" dirty="0" smtClean="0">
              <a:solidFill>
                <a:schemeClr val="tx1"/>
              </a:solidFill>
              <a:effectLst/>
              <a:latin typeface="Arial" charset="0"/>
              <a:ea typeface="+mn-ea"/>
              <a:cs typeface="Arial" charset="0"/>
            </a:endParaRPr>
          </a:p>
          <a:p>
            <a:r>
              <a:rPr lang="en-GB" sz="1600" b="1" i="0" kern="1200" dirty="0" smtClean="0">
                <a:solidFill>
                  <a:schemeClr val="tx1"/>
                </a:solidFill>
                <a:effectLst/>
                <a:latin typeface="Arial" charset="0"/>
                <a:ea typeface="+mn-ea"/>
                <a:cs typeface="Arial" charset="0"/>
              </a:rPr>
              <a:t>Dagon</a:t>
            </a:r>
            <a:r>
              <a:rPr lang="en-GB" sz="1600" b="0" i="0" kern="1200" dirty="0" smtClean="0">
                <a:solidFill>
                  <a:schemeClr val="tx1"/>
                </a:solidFill>
                <a:effectLst/>
                <a:latin typeface="Arial" charset="0"/>
                <a:ea typeface="+mn-ea"/>
                <a:cs typeface="Arial" charset="0"/>
              </a:rPr>
              <a:t> was originally an </a:t>
            </a:r>
            <a:r>
              <a:rPr lang="en-GB" sz="1600" b="0" i="0" kern="1200" dirty="0" err="1" smtClean="0">
                <a:solidFill>
                  <a:schemeClr val="tx1"/>
                </a:solidFill>
                <a:effectLst/>
                <a:latin typeface="Arial" charset="0"/>
                <a:ea typeface="+mn-ea"/>
                <a:cs typeface="Arial" charset="0"/>
              </a:rPr>
              <a:t>Assyro</a:t>
            </a:r>
            <a:r>
              <a:rPr lang="en-GB" sz="1600" b="0" i="0" kern="1200" dirty="0" smtClean="0">
                <a:solidFill>
                  <a:schemeClr val="tx1"/>
                </a:solidFill>
                <a:effectLst/>
                <a:latin typeface="Arial" charset="0"/>
                <a:ea typeface="+mn-ea"/>
                <a:cs typeface="Arial" charset="0"/>
              </a:rPr>
              <a:t>-Babylonian fertility god who evolved into their major god, reportedly of grain </a:t>
            </a:r>
          </a:p>
          <a:p>
            <a:endParaRPr lang="en-GB" sz="1600" b="0" i="0" kern="1200" dirty="0" smtClean="0">
              <a:solidFill>
                <a:schemeClr val="tx1"/>
              </a:solidFill>
              <a:effectLst/>
              <a:latin typeface="Arial" charset="0"/>
              <a:ea typeface="+mn-ea"/>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b="1" kern="1200" dirty="0" smtClean="0">
                <a:solidFill>
                  <a:schemeClr val="tx1"/>
                </a:solidFill>
                <a:effectLst/>
                <a:latin typeface="Arial" charset="0"/>
                <a:ea typeface="+mn-ea"/>
                <a:cs typeface="Arial" charset="0"/>
              </a:rPr>
              <a:t>Dagon</a:t>
            </a:r>
            <a:r>
              <a:rPr lang="en-GB" sz="1600" kern="1200" dirty="0" smtClean="0">
                <a:solidFill>
                  <a:schemeClr val="tx1"/>
                </a:solidFill>
                <a:effectLst/>
                <a:latin typeface="Arial" charset="0"/>
                <a:ea typeface="+mn-ea"/>
                <a:cs typeface="Arial" charset="0"/>
              </a:rPr>
              <a:t> is a deity known from Early Bronze Age Mesopotamian and northern Syrian cities The Philistines apparently adopted him as their principal god (</a:t>
            </a:r>
            <a:r>
              <a:rPr lang="en-GB" sz="1600" u="sng" kern="1200" dirty="0" smtClean="0">
                <a:solidFill>
                  <a:schemeClr val="tx1"/>
                </a:solidFill>
                <a:effectLst/>
                <a:latin typeface="Arial" charset="0"/>
                <a:ea typeface="+mn-ea"/>
                <a:cs typeface="Arial" charset="0"/>
                <a:hlinkClick r:id="rId3" tooltip="Judges 16:23"/>
              </a:rPr>
              <a:t>Judg. 16:23</a:t>
            </a:r>
            <a:r>
              <a:rPr lang="en-GB" sz="1600" kern="1200" dirty="0" smtClean="0">
                <a:solidFill>
                  <a:schemeClr val="tx1"/>
                </a:solidFill>
                <a:effectLst/>
                <a:latin typeface="Arial" charset="0"/>
                <a:ea typeface="+mn-ea"/>
                <a:cs typeface="Arial" charset="0"/>
              </a:rPr>
              <a:t>:  soon after their arrival in Canaan.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GB" sz="1600" kern="1200" dirty="0" smtClean="0">
              <a:solidFill>
                <a:schemeClr val="tx1"/>
              </a:solidFill>
              <a:effectLst/>
              <a:latin typeface="Arial" charset="0"/>
              <a:ea typeface="+mn-ea"/>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GB" sz="1600" kern="1200" dirty="0" smtClean="0">
              <a:solidFill>
                <a:schemeClr val="tx1"/>
              </a:solidFill>
              <a:effectLst/>
              <a:latin typeface="Arial" charset="0"/>
              <a:ea typeface="+mn-ea"/>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kern="1200" dirty="0" smtClean="0">
                <a:solidFill>
                  <a:schemeClr val="tx1"/>
                </a:solidFill>
                <a:effectLst/>
                <a:latin typeface="Arial" charset="0"/>
                <a:ea typeface="+mn-ea"/>
                <a:cs typeface="Arial" charset="0"/>
              </a:rPr>
              <a:t>EVIDENCE FOR THIS ASSUMTION: *****</a:t>
            </a:r>
            <a:r>
              <a:rPr lang="en-GB" sz="1600" b="1" kern="1200" dirty="0" smtClean="0">
                <a:solidFill>
                  <a:schemeClr val="tx1"/>
                </a:solidFill>
                <a:effectLst/>
                <a:latin typeface="Arial" charset="0"/>
                <a:ea typeface="+mn-ea"/>
                <a:cs typeface="Arial" charset="0"/>
              </a:rPr>
              <a:t>READ</a:t>
            </a:r>
          </a:p>
          <a:p>
            <a:endParaRPr lang="en-GB" sz="1600" b="0" i="0" kern="1200" dirty="0" smtClean="0">
              <a:solidFill>
                <a:schemeClr val="tx1"/>
              </a:solidFill>
              <a:effectLst/>
              <a:latin typeface="Arial" charset="0"/>
              <a:ea typeface="+mn-ea"/>
              <a:cs typeface="Arial" charset="0"/>
            </a:endParaRPr>
          </a:p>
          <a:p>
            <a:endParaRPr lang="en-GB" sz="1600" b="0" i="0" kern="1200" dirty="0" smtClean="0">
              <a:solidFill>
                <a:schemeClr val="tx1"/>
              </a:solidFill>
              <a:effectLst/>
              <a:latin typeface="Arial" charset="0"/>
              <a:ea typeface="+mn-ea"/>
              <a:cs typeface="Arial" charset="0"/>
            </a:endParaRPr>
          </a:p>
          <a:p>
            <a:endParaRPr lang="en-GB" sz="1600" b="0" i="0" kern="1200" dirty="0" smtClean="0">
              <a:solidFill>
                <a:schemeClr val="tx1"/>
              </a:solidFill>
              <a:effectLst/>
              <a:latin typeface="Arial" charset="0"/>
              <a:ea typeface="+mn-ea"/>
              <a:cs typeface="Arial" charset="0"/>
            </a:endParaRPr>
          </a:p>
          <a:p>
            <a:endParaRPr lang="en-GB" sz="1600" b="0" i="0" kern="1200" baseline="0" dirty="0" smtClean="0">
              <a:solidFill>
                <a:schemeClr val="tx1"/>
              </a:solidFill>
              <a:effectLst/>
              <a:latin typeface="Arial" charset="0"/>
              <a:ea typeface="+mn-ea"/>
              <a:cs typeface="Arial" charset="0"/>
            </a:endParaRPr>
          </a:p>
        </p:txBody>
      </p:sp>
      <p:sp>
        <p:nvSpPr>
          <p:cNvPr id="4" name="Slide Number Placeholder 3"/>
          <p:cNvSpPr>
            <a:spLocks noGrp="1"/>
          </p:cNvSpPr>
          <p:nvPr>
            <p:ph type="sldNum" sz="quarter" idx="10"/>
          </p:nvPr>
        </p:nvSpPr>
        <p:spPr/>
        <p:txBody>
          <a:bodyPr/>
          <a:lstStyle/>
          <a:p>
            <a:fld id="{43C68B3A-979B-4317-A520-EF02AAD25C8F}" type="slidenum">
              <a:rPr lang="en-GB" smtClean="0"/>
              <a:pPr/>
              <a:t>26</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77616653"/>
      </p:ext>
    </p:extLst>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27</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sz="1600" kern="1200" baseline="0" dirty="0" smtClean="0">
                <a:solidFill>
                  <a:schemeClr val="tx1"/>
                </a:solidFill>
                <a:effectLst/>
                <a:latin typeface="Arial" charset="0"/>
                <a:ea typeface="+mn-ea"/>
                <a:cs typeface="Arial" charset="0"/>
              </a:rPr>
              <a:t>Why Ashdod?  </a:t>
            </a:r>
            <a:r>
              <a:rPr lang="en-GB" sz="1600" b="0" i="0" kern="1200" baseline="0" dirty="0" err="1" smtClean="0">
                <a:solidFill>
                  <a:schemeClr val="tx1"/>
                </a:solidFill>
                <a:effectLst/>
                <a:latin typeface="Arial" charset="0"/>
                <a:ea typeface="+mn-ea"/>
                <a:cs typeface="Arial" charset="0"/>
              </a:rPr>
              <a:t>Ekron</a:t>
            </a:r>
            <a:r>
              <a:rPr lang="en-GB" sz="1600" b="0" i="0" kern="1200" baseline="0" dirty="0" smtClean="0">
                <a:solidFill>
                  <a:schemeClr val="tx1"/>
                </a:solidFill>
                <a:effectLst/>
                <a:latin typeface="Arial" charset="0"/>
                <a:ea typeface="+mn-ea"/>
                <a:cs typeface="Arial" charset="0"/>
              </a:rPr>
              <a:t> nearer?</a:t>
            </a:r>
            <a:endParaRPr lang="en-GB" sz="1600" kern="1200" baseline="0" dirty="0" smtClean="0">
              <a:solidFill>
                <a:schemeClr val="tx1"/>
              </a:solidFill>
              <a:effectLst/>
              <a:latin typeface="Arial" charset="0"/>
              <a:ea typeface="+mn-ea"/>
              <a:cs typeface="Arial" charset="0"/>
            </a:endParaRPr>
          </a:p>
          <a:p>
            <a:r>
              <a:rPr lang="en-GB" sz="1600" b="0" i="0" kern="1200" dirty="0" smtClean="0">
                <a:solidFill>
                  <a:schemeClr val="tx1"/>
                </a:solidFill>
                <a:effectLst/>
                <a:latin typeface="Arial" charset="0"/>
                <a:ea typeface="+mn-ea"/>
                <a:cs typeface="Arial" charset="0"/>
              </a:rPr>
              <a:t>not</a:t>
            </a:r>
            <a:r>
              <a:rPr lang="en-GB" sz="1600" b="0" i="0" kern="1200" baseline="0" dirty="0" smtClean="0">
                <a:solidFill>
                  <a:schemeClr val="tx1"/>
                </a:solidFill>
                <a:effectLst/>
                <a:latin typeface="Arial" charset="0"/>
                <a:ea typeface="+mn-ea"/>
                <a:cs typeface="Arial" charset="0"/>
              </a:rPr>
              <a:t> 100% sure why taken to Ashdod,, more populated so as to show off the ark…..Easy defence</a:t>
            </a:r>
          </a:p>
          <a:p>
            <a:endParaRPr lang="en-GB" sz="1600" b="0" i="0" kern="1200" baseline="0" dirty="0" smtClean="0">
              <a:solidFill>
                <a:schemeClr val="tx1"/>
              </a:solidFill>
              <a:effectLst/>
              <a:latin typeface="Arial" charset="0"/>
              <a:ea typeface="+mn-ea"/>
              <a:cs typeface="Arial" charset="0"/>
            </a:endParaRPr>
          </a:p>
          <a:p>
            <a:endParaRPr lang="en-GB" sz="1600" b="0" i="0" kern="1200" baseline="0" dirty="0" smtClean="0">
              <a:solidFill>
                <a:schemeClr val="tx1"/>
              </a:solidFill>
              <a:effectLst/>
              <a:latin typeface="Arial" charset="0"/>
              <a:ea typeface="+mn-ea"/>
              <a:cs typeface="Arial" charset="0"/>
            </a:endParaRPr>
          </a:p>
          <a:p>
            <a:r>
              <a:rPr lang="en-GB" sz="1600" b="0" i="0" kern="1200" baseline="0" dirty="0" smtClean="0">
                <a:solidFill>
                  <a:schemeClr val="tx1"/>
                </a:solidFill>
                <a:effectLst/>
                <a:latin typeface="Arial" charset="0"/>
                <a:ea typeface="+mn-ea"/>
                <a:cs typeface="Arial" charset="0"/>
              </a:rPr>
              <a:t> *****</a:t>
            </a:r>
          </a:p>
        </p:txBody>
      </p:sp>
      <p:sp>
        <p:nvSpPr>
          <p:cNvPr id="4" name="Slide Number Placeholder 3"/>
          <p:cNvSpPr>
            <a:spLocks noGrp="1"/>
          </p:cNvSpPr>
          <p:nvPr>
            <p:ph type="sldNum" sz="quarter" idx="10"/>
          </p:nvPr>
        </p:nvSpPr>
        <p:spPr/>
        <p:txBody>
          <a:bodyPr/>
          <a:lstStyle/>
          <a:p>
            <a:fld id="{43C68B3A-979B-4317-A520-EF02AAD25C8F}" type="slidenum">
              <a:rPr lang="en-GB" smtClean="0"/>
              <a:pPr/>
              <a:t>28</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77616653"/>
      </p:ext>
    </p:extLst>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‘Brought’ heb: bow= Gen 2:19 when God brought creation  ( and Eve) to Adam to be named….usually denotes for a purpose…</a:t>
            </a:r>
          </a:p>
          <a:p>
            <a:endParaRPr lang="en-GB" dirty="0" smtClean="0"/>
          </a:p>
          <a:p>
            <a:r>
              <a:rPr lang="en-GB" dirty="0" smtClean="0"/>
              <a:t>Interesting ‘set it up by’……………..  lit : set it, present it,</a:t>
            </a:r>
            <a:r>
              <a:rPr lang="en-GB" baseline="0" dirty="0" smtClean="0"/>
              <a:t> Exhibit it, Establish it, near to …</a:t>
            </a:r>
          </a:p>
          <a:p>
            <a:endParaRPr lang="en-GB" baseline="0" dirty="0" smtClean="0"/>
          </a:p>
          <a:p>
            <a:r>
              <a:rPr lang="en-GB" baseline="0" dirty="0" smtClean="0"/>
              <a:t>implies a permanent residing – intended to keep it as perm reminder of victory over People and God of Israel.</a:t>
            </a:r>
          </a:p>
          <a:p>
            <a:endParaRPr lang="en-GB" baseline="0" dirty="0" smtClean="0"/>
          </a:p>
          <a:p>
            <a:r>
              <a:rPr lang="en-GB" baseline="0" dirty="0" smtClean="0"/>
              <a:t>BUT: This not tolerated by almighty..</a:t>
            </a:r>
          </a:p>
          <a:p>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29</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superstition</a:t>
            </a:r>
            <a:r>
              <a:rPr lang="en-GB" baseline="0" dirty="0" smtClean="0"/>
              <a:t> of the power of box caused them to see the box ‘as’ A God such was the mind of the phils - God was now going to teach lesson!</a:t>
            </a:r>
          </a:p>
          <a:p>
            <a:r>
              <a:rPr lang="en-GB" baseline="0" dirty="0" smtClean="0"/>
              <a:t>Yes, I let u defeat my people</a:t>
            </a:r>
          </a:p>
          <a:p>
            <a:r>
              <a:rPr lang="en-GB" baseline="0" dirty="0" smtClean="0"/>
              <a:t>Yes, I let you carry away this box.</a:t>
            </a:r>
          </a:p>
          <a:p>
            <a:r>
              <a:rPr lang="en-GB" baseline="0" dirty="0" smtClean="0"/>
              <a:t>For these things according to my will so my people will return to me….</a:t>
            </a:r>
          </a:p>
          <a:p>
            <a:endParaRPr lang="en-GB" baseline="0" dirty="0" smtClean="0"/>
          </a:p>
          <a:p>
            <a:r>
              <a:rPr lang="en-GB" baseline="0" dirty="0" smtClean="0"/>
              <a:t> But to see me as being subject to your stone idol – no way!</a:t>
            </a:r>
          </a:p>
          <a:p>
            <a:endParaRPr lang="en-GB" baseline="0" dirty="0" smtClean="0"/>
          </a:p>
          <a:p>
            <a:r>
              <a:rPr lang="en-GB" baseline="0" dirty="0" smtClean="0"/>
              <a:t>I will demonstrate to you using your false worship just who is the true God </a:t>
            </a:r>
          </a:p>
          <a:p>
            <a:r>
              <a:rPr lang="en-GB" baseline="0" dirty="0" smtClean="0"/>
              <a:t>just as I did to the Egyptians.</a:t>
            </a:r>
          </a:p>
          <a:p>
            <a:endParaRPr lang="en-GB" baseline="0" dirty="0" smtClean="0"/>
          </a:p>
          <a:p>
            <a:endParaRPr lang="en-GB" baseline="0" dirty="0" smtClean="0"/>
          </a:p>
          <a:p>
            <a:r>
              <a:rPr lang="en-GB" baseline="0" dirty="0" smtClean="0"/>
              <a:t>  </a:t>
            </a:r>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30</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What know re Dagon..</a:t>
            </a:r>
          </a:p>
          <a:p>
            <a:endParaRPr lang="en-GB" b="1"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31</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23817922"/>
      </p:ext>
    </p:extLst>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a:p>
            <a:endParaRPr lang="en-GB" baseline="0" dirty="0" smtClean="0"/>
          </a:p>
          <a:p>
            <a:r>
              <a:rPr lang="en-GB" baseline="0" dirty="0" smtClean="0"/>
              <a:t>  </a:t>
            </a:r>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32</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a:p>
            <a:endParaRPr lang="en-GB" baseline="0" dirty="0" smtClean="0"/>
          </a:p>
          <a:p>
            <a:r>
              <a:rPr lang="en-GB" baseline="0" dirty="0" smtClean="0"/>
              <a:t>  </a:t>
            </a:r>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33</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b="1" i="0" kern="1200" baseline="30000" dirty="0" smtClean="0">
                <a:solidFill>
                  <a:schemeClr val="tx1"/>
                </a:solidFill>
                <a:effectLst/>
                <a:latin typeface="Arial" charset="0"/>
                <a:ea typeface="+mn-ea"/>
                <a:cs typeface="Arial" charset="0"/>
              </a:rPr>
              <a:t>9 </a:t>
            </a:r>
            <a:r>
              <a:rPr lang="en-GB" sz="1600" b="0" i="0" kern="1200" dirty="0" smtClean="0">
                <a:solidFill>
                  <a:schemeClr val="tx1"/>
                </a:solidFill>
                <a:effectLst/>
                <a:latin typeface="Arial" charset="0"/>
                <a:ea typeface="+mn-ea"/>
                <a:cs typeface="Arial" charset="0"/>
              </a:rPr>
              <a:t>And when they had stripped him, they took his head, and his armour, and sent into the land of the Philistines round about, to carry tidings unto their idols, and to the people.</a:t>
            </a:r>
          </a:p>
          <a:p>
            <a:r>
              <a:rPr lang="en-GB" sz="1600" b="1" i="0" kern="1200" baseline="30000" dirty="0" smtClean="0">
                <a:solidFill>
                  <a:schemeClr val="tx1"/>
                </a:solidFill>
                <a:effectLst/>
                <a:latin typeface="Arial" charset="0"/>
                <a:ea typeface="+mn-ea"/>
                <a:cs typeface="Arial" charset="0"/>
              </a:rPr>
              <a:t>10 </a:t>
            </a:r>
            <a:r>
              <a:rPr lang="en-GB" sz="1600" b="0" i="0" kern="1200" dirty="0" smtClean="0">
                <a:solidFill>
                  <a:schemeClr val="tx1"/>
                </a:solidFill>
                <a:effectLst/>
                <a:latin typeface="Arial" charset="0"/>
                <a:ea typeface="+mn-ea"/>
                <a:cs typeface="Arial" charset="0"/>
              </a:rPr>
              <a:t>And they put his armour in the house of their gods, and fastened his head in the temple of Dagon.</a:t>
            </a:r>
          </a:p>
          <a:p>
            <a:endParaRPr lang="en-GB" baseline="0" dirty="0" smtClean="0"/>
          </a:p>
          <a:p>
            <a:r>
              <a:rPr lang="en-GB" baseline="0" dirty="0" smtClean="0"/>
              <a:t>Which may have been payback for this event relating to the ark….</a:t>
            </a:r>
          </a:p>
          <a:p>
            <a:r>
              <a:rPr lang="en-GB" baseline="0" dirty="0" smtClean="0"/>
              <a:t>Conjecture….</a:t>
            </a:r>
          </a:p>
          <a:p>
            <a:endParaRPr lang="en-GB" baseline="0" dirty="0" smtClean="0"/>
          </a:p>
          <a:p>
            <a:r>
              <a:rPr lang="en-GB" baseline="0" dirty="0" smtClean="0"/>
              <a:t>  </a:t>
            </a:r>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34</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baseline="0" dirty="0" smtClean="0"/>
              <a:t>Know as Fish God ( Has its significance)…. </a:t>
            </a:r>
          </a:p>
          <a:p>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35</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Grain :</a:t>
            </a:r>
            <a:endParaRPr lang="en-GB" dirty="0" smtClean="0"/>
          </a:p>
          <a:p>
            <a:r>
              <a:rPr lang="en-GB" dirty="0" smtClean="0"/>
              <a:t>*</a:t>
            </a:r>
          </a:p>
          <a:p>
            <a:endParaRPr lang="en-GB" dirty="0" smtClean="0"/>
          </a:p>
          <a:p>
            <a:r>
              <a:rPr lang="en-GB" baseline="0" dirty="0" smtClean="0"/>
              <a:t>The philistine very heavy drinkers this why grain so important to them, think week long drinking feasts @ Samson wedding….(jdg 14:10) Drinking feast, binge drinking</a:t>
            </a:r>
          </a:p>
          <a:p>
            <a:endParaRPr lang="en-GB" baseline="0" dirty="0" smtClean="0"/>
          </a:p>
          <a:p>
            <a:r>
              <a:rPr lang="en-GB" baseline="0" dirty="0" smtClean="0"/>
              <a:t> Wikipedia…</a:t>
            </a:r>
          </a:p>
          <a:p>
            <a:r>
              <a:rPr lang="en-GB" sz="1600" b="0" i="0" kern="1200" dirty="0" smtClean="0">
                <a:solidFill>
                  <a:schemeClr val="tx1"/>
                </a:solidFill>
                <a:effectLst/>
                <a:latin typeface="Arial" charset="0"/>
                <a:ea typeface="+mn-ea"/>
                <a:cs typeface="Arial" charset="0"/>
              </a:rPr>
              <a:t>The Philistines were also renowned for both their production and consumption of alcoholic beverages. Numerous finds have exposed a well-managed spirits industry, from breweries and wineries to retail outlets that advertised beer, wine, and strong drink. Among the most numerous artefacts' unearthed from Philistine ruins are beer mugs and wine craters (large drinking bowls). The story of Samson's wedding feast alludes to the Philistine practice of engaging in week-long drinking parties, as the Hebrew word </a:t>
            </a:r>
            <a:r>
              <a:rPr lang="en-GB" sz="1600" b="0" i="1" kern="1200" dirty="0" smtClean="0">
                <a:solidFill>
                  <a:schemeClr val="tx1"/>
                </a:solidFill>
                <a:effectLst/>
                <a:latin typeface="Arial" charset="0"/>
                <a:ea typeface="+mn-ea"/>
                <a:cs typeface="Arial" charset="0"/>
              </a:rPr>
              <a:t>mishkeh</a:t>
            </a:r>
            <a:r>
              <a:rPr lang="en-GB" sz="1600" b="0" i="0" kern="1200" dirty="0" smtClean="0">
                <a:solidFill>
                  <a:schemeClr val="tx1"/>
                </a:solidFill>
                <a:effectLst/>
                <a:latin typeface="Arial" charset="0"/>
                <a:ea typeface="+mn-ea"/>
                <a:cs typeface="Arial" charset="0"/>
              </a:rPr>
              <a:t>, translated as "strong drink" in Judges 14:10, indicates a "drinking feast."</a:t>
            </a:r>
            <a:r>
              <a:rPr lang="en-GB" sz="1600" b="0" i="0" u="none" strike="noStrike" kern="1200" baseline="30000" dirty="0" smtClean="0">
                <a:solidFill>
                  <a:schemeClr val="tx1"/>
                </a:solidFill>
                <a:effectLst/>
                <a:latin typeface="Arial" charset="0"/>
                <a:ea typeface="+mn-ea"/>
                <a:cs typeface="Arial" charset="0"/>
                <a:hlinkClick r:id="rId3"/>
              </a:rPr>
              <a:t>[21]</a:t>
            </a:r>
            <a:r>
              <a:rPr lang="en-GB" baseline="0" dirty="0" smtClean="0"/>
              <a:t>  </a:t>
            </a:r>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36</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VS:3</a:t>
            </a:r>
          </a:p>
          <a:p>
            <a:r>
              <a:rPr lang="en-GB" baseline="0" dirty="0" smtClean="0"/>
              <a:t> So surprising then they rose early….</a:t>
            </a:r>
          </a:p>
          <a:p>
            <a:r>
              <a:rPr lang="en-GB" baseline="0" dirty="0" smtClean="0"/>
              <a:t>I suspect the night before would have been major celebration and lots of alcohol….</a:t>
            </a:r>
          </a:p>
          <a:p>
            <a:endParaRPr lang="en-GB" baseline="0" dirty="0" smtClean="0"/>
          </a:p>
          <a:p>
            <a:r>
              <a:rPr lang="en-GB" baseline="0" dirty="0" smtClean="0"/>
              <a:t>You may have own thoughts….</a:t>
            </a:r>
          </a:p>
          <a:p>
            <a:r>
              <a:rPr lang="en-GB" baseline="0" dirty="0" smtClean="0"/>
              <a:t>‘Early’ suggests before they normally would!</a:t>
            </a:r>
          </a:p>
          <a:p>
            <a:r>
              <a:rPr lang="en-GB" baseline="0" dirty="0" smtClean="0"/>
              <a:t> </a:t>
            </a:r>
          </a:p>
          <a:p>
            <a:r>
              <a:rPr lang="en-GB" baseline="0" dirty="0" smtClean="0"/>
              <a:t>some event perhaps.</a:t>
            </a:r>
          </a:p>
          <a:p>
            <a:r>
              <a:rPr lang="en-GB" baseline="0" dirty="0" smtClean="0"/>
              <a:t> Excited!</a:t>
            </a:r>
          </a:p>
          <a:p>
            <a:endParaRPr lang="en-GB" baseline="0" dirty="0" smtClean="0"/>
          </a:p>
          <a:p>
            <a:endParaRPr lang="en-GB" baseline="0" dirty="0" smtClean="0"/>
          </a:p>
          <a:p>
            <a:r>
              <a:rPr lang="en-GB" baseline="0" dirty="0" smtClean="0"/>
              <a:t>  </a:t>
            </a:r>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37</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a:p>
            <a:r>
              <a:rPr lang="en-GB" baseline="0" dirty="0" err="1" smtClean="0"/>
              <a:t>Vs</a:t>
            </a:r>
            <a:r>
              <a:rPr lang="en-GB" baseline="0" dirty="0" smtClean="0"/>
              <a:t> :3  CSI- Fallen not pushed!</a:t>
            </a:r>
          </a:p>
          <a:p>
            <a:r>
              <a:rPr lang="en-GB" baseline="0" dirty="0" smtClean="0"/>
              <a:t> God uses nature, not a supernatural force from within the ark that caused the fall as depicted in </a:t>
            </a:r>
            <a:r>
              <a:rPr lang="en-GB" baseline="0" dirty="0" err="1" smtClean="0"/>
              <a:t>Raiders.O.L.A</a:t>
            </a:r>
            <a:endParaRPr lang="en-GB" baseline="0" dirty="0" smtClean="0"/>
          </a:p>
          <a:p>
            <a:r>
              <a:rPr lang="en-GB" baseline="0" dirty="0" smtClean="0"/>
              <a:t> We seen how God uses stormy winds to fulfil his will in previous talks,</a:t>
            </a:r>
          </a:p>
          <a:p>
            <a:r>
              <a:rPr lang="en-GB" baseline="0" dirty="0" smtClean="0"/>
              <a:t> but perhaps a movement of the earth, earthquake!</a:t>
            </a:r>
          </a:p>
          <a:p>
            <a:endParaRPr lang="en-GB" baseline="0" dirty="0" smtClean="0"/>
          </a:p>
          <a:p>
            <a:r>
              <a:rPr lang="en-GB" baseline="0" dirty="0" smtClean="0"/>
              <a:t>This may provide some explanation as to why the drunken phils awoke.</a:t>
            </a:r>
          </a:p>
          <a:p>
            <a:endParaRPr lang="en-GB" baseline="0" dirty="0" smtClean="0"/>
          </a:p>
          <a:p>
            <a:r>
              <a:rPr lang="en-GB" baseline="0" dirty="0" smtClean="0"/>
              <a:t>  Fallen e.g. same word when Jericho fell</a:t>
            </a:r>
          </a:p>
          <a:p>
            <a:r>
              <a:rPr lang="en-GB" baseline="0" dirty="0" smtClean="0"/>
              <a:t>When Ehud fallen</a:t>
            </a:r>
          </a:p>
          <a:p>
            <a:r>
              <a:rPr lang="en-GB" baseline="0" dirty="0" smtClean="0"/>
              <a:t>Both cases, 3rd party involved….or external force.</a:t>
            </a:r>
          </a:p>
          <a:p>
            <a:endParaRPr lang="en-GB" baseline="0" dirty="0" smtClean="0"/>
          </a:p>
          <a:p>
            <a:r>
              <a:rPr lang="en-GB" baseline="0" dirty="0" smtClean="0"/>
              <a:t>Word also have the idea of abasement (</a:t>
            </a:r>
            <a:r>
              <a:rPr lang="en-GB" sz="1600" b="0" i="0" kern="1200" dirty="0" smtClean="0">
                <a:solidFill>
                  <a:schemeClr val="tx1"/>
                </a:solidFill>
                <a:effectLst/>
                <a:latin typeface="Arial" charset="0"/>
                <a:ea typeface="+mn-ea"/>
                <a:cs typeface="Arial" charset="0"/>
              </a:rPr>
              <a:t>To lower in rank, prestige, do to esteem, giving</a:t>
            </a:r>
            <a:r>
              <a:rPr lang="en-GB" sz="1600" b="0" i="0" kern="1200" baseline="0" dirty="0" smtClean="0">
                <a:solidFill>
                  <a:schemeClr val="tx1"/>
                </a:solidFill>
                <a:effectLst/>
                <a:latin typeface="Arial" charset="0"/>
                <a:ea typeface="+mn-ea"/>
                <a:cs typeface="Arial" charset="0"/>
              </a:rPr>
              <a:t> reverence</a:t>
            </a:r>
            <a:r>
              <a:rPr lang="en-GB" sz="1600" b="0" i="0" kern="1200" dirty="0" smtClean="0">
                <a:solidFill>
                  <a:schemeClr val="tx1"/>
                </a:solidFill>
                <a:effectLst/>
                <a:latin typeface="Arial" charset="0"/>
                <a:ea typeface="+mn-ea"/>
                <a:cs typeface="Arial" charset="0"/>
              </a:rPr>
              <a:t>)</a:t>
            </a:r>
          </a:p>
          <a:p>
            <a:endParaRPr lang="en-GB" sz="1600" b="0" i="0" kern="1200" baseline="0" dirty="0" smtClean="0">
              <a:solidFill>
                <a:schemeClr val="tx1"/>
              </a:solidFill>
              <a:effectLst/>
              <a:latin typeface="Arial" charset="0"/>
              <a:ea typeface="+mn-ea"/>
              <a:cs typeface="Arial" charset="0"/>
            </a:endParaRPr>
          </a:p>
          <a:p>
            <a:r>
              <a:rPr lang="en-GB" sz="1600" b="0" i="0" kern="1200" baseline="0" dirty="0" smtClean="0">
                <a:solidFill>
                  <a:schemeClr val="tx1"/>
                </a:solidFill>
                <a:effectLst/>
                <a:latin typeface="Arial" charset="0"/>
                <a:ea typeface="+mn-ea"/>
                <a:cs typeface="Arial" charset="0"/>
              </a:rPr>
              <a:t>Scriptural principle that When one comes into contact with God : - one falls to the ground act of reverence, submission, acknowledgement of his greatness.</a:t>
            </a:r>
          </a:p>
          <a:p>
            <a:r>
              <a:rPr lang="en-GB" sz="1600" b="0" i="0" kern="1200" baseline="0" dirty="0" smtClean="0">
                <a:solidFill>
                  <a:schemeClr val="tx1"/>
                </a:solidFill>
                <a:effectLst/>
                <a:latin typeface="Arial" charset="0"/>
                <a:ea typeface="+mn-ea"/>
                <a:cs typeface="Arial" charset="0"/>
              </a:rPr>
              <a:t> see it with Abram (Gen17:3)</a:t>
            </a:r>
          </a:p>
          <a:p>
            <a:r>
              <a:rPr lang="en-GB" sz="1600" b="0" i="0" kern="1200" baseline="0" dirty="0" smtClean="0">
                <a:solidFill>
                  <a:schemeClr val="tx1"/>
                </a:solidFill>
                <a:effectLst/>
                <a:latin typeface="Arial" charset="0"/>
                <a:ea typeface="+mn-ea"/>
                <a:cs typeface="Arial" charset="0"/>
              </a:rPr>
              <a:t>Joshua (josh 5:14)</a:t>
            </a:r>
          </a:p>
          <a:p>
            <a:r>
              <a:rPr lang="en-GB" sz="1600" b="0" i="0" kern="1200" baseline="0" dirty="0" smtClean="0">
                <a:solidFill>
                  <a:schemeClr val="tx1"/>
                </a:solidFill>
                <a:effectLst/>
                <a:latin typeface="Arial" charset="0"/>
                <a:ea typeface="+mn-ea"/>
                <a:cs typeface="Arial" charset="0"/>
              </a:rPr>
              <a:t> also see with kings….</a:t>
            </a:r>
          </a:p>
          <a:p>
            <a:r>
              <a:rPr lang="en-GB" sz="1600" b="0" i="0" kern="1200" baseline="0" dirty="0" smtClean="0">
                <a:solidFill>
                  <a:schemeClr val="tx1"/>
                </a:solidFill>
                <a:effectLst/>
                <a:latin typeface="Arial" charset="0"/>
                <a:ea typeface="+mn-ea"/>
                <a:cs typeface="Arial" charset="0"/>
              </a:rPr>
              <a:t> and Jesus</a:t>
            </a:r>
            <a:endParaRPr lang="en-GB" baseline="0" dirty="0" smtClean="0"/>
          </a:p>
          <a:p>
            <a:r>
              <a:rPr lang="en-GB" baseline="0" dirty="0" smtClean="0"/>
              <a:t> </a:t>
            </a:r>
            <a:r>
              <a:rPr lang="en-GB" sz="1600" b="0" i="0" kern="1200" dirty="0" smtClean="0">
                <a:solidFill>
                  <a:schemeClr val="tx1"/>
                </a:solidFill>
                <a:effectLst/>
                <a:latin typeface="Arial" charset="0"/>
                <a:ea typeface="+mn-ea"/>
                <a:cs typeface="Arial" charset="0"/>
              </a:rPr>
              <a:t>.</a:t>
            </a:r>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38</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 Face down – obedience humbleness, subjection, </a:t>
            </a:r>
          </a:p>
          <a:p>
            <a:r>
              <a:rPr lang="en-GB" baseline="0" dirty="0" smtClean="0"/>
              <a:t> </a:t>
            </a:r>
          </a:p>
          <a:p>
            <a:r>
              <a:rPr lang="en-GB" baseline="0" dirty="0" smtClean="0"/>
              <a:t>notice ark was described as ‘ark of God’ in vs:2..ark of LORD (Yahweh) Not Elohim! As in Vs: 2</a:t>
            </a:r>
          </a:p>
          <a:p>
            <a:endParaRPr lang="en-GB" baseline="0" dirty="0" smtClean="0"/>
          </a:p>
          <a:p>
            <a:r>
              <a:rPr lang="en-GB" baseline="0" dirty="0" smtClean="0"/>
              <a:t>Further proof, perhaps,  that God had seen this event as a personal attack.</a:t>
            </a:r>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39</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Vs:3 &amp; 4 different words but same HEB - KJV has Earth / other versions - ground. - Same word usually land, </a:t>
            </a:r>
          </a:p>
          <a:p>
            <a:r>
              <a:rPr lang="en-GB" baseline="0" dirty="0" smtClean="0"/>
              <a:t> same word in Gen13:17 when God tells Abram he will give him the land!</a:t>
            </a:r>
          </a:p>
          <a:p>
            <a:endParaRPr lang="en-GB" baseline="0" dirty="0" smtClean="0"/>
          </a:p>
          <a:p>
            <a:r>
              <a:rPr lang="en-GB" baseline="0" dirty="0" smtClean="0"/>
              <a:t>significant: God gave this portion of land to Israel (in fulfilment of promise to Abraham,) portion, Judah, read in ….Joshua 15:20-47 (vs41 Beth Dagon) so lit and symbolically</a:t>
            </a:r>
          </a:p>
          <a:p>
            <a:endParaRPr lang="en-GB" baseline="0" dirty="0" smtClean="0"/>
          </a:p>
          <a:p>
            <a:r>
              <a:rPr lang="en-GB" baseline="0" dirty="0" smtClean="0"/>
              <a:t>No false God to stand in way of Gods Righteous judgement and promises he has made… .</a:t>
            </a:r>
          </a:p>
          <a:p>
            <a:endParaRPr lang="en-GB" baseline="0" dirty="0" smtClean="0"/>
          </a:p>
          <a:p>
            <a:r>
              <a:rPr lang="en-GB" baseline="0" dirty="0" smtClean="0"/>
              <a:t>So phils had 2b humbled</a:t>
            </a:r>
          </a:p>
          <a:p>
            <a:endParaRPr lang="en-GB" baseline="0" dirty="0" smtClean="0"/>
          </a:p>
          <a:p>
            <a:r>
              <a:rPr lang="en-GB" baseline="0" dirty="0" smtClean="0"/>
              <a:t> So the idol they had put faith and trust in was 2b reckoned with.</a:t>
            </a:r>
          </a:p>
          <a:p>
            <a:r>
              <a:rPr lang="en-GB" baseline="0" dirty="0" smtClean="0"/>
              <a:t> their superstations had caused them to Confront the Living God</a:t>
            </a:r>
          </a:p>
          <a:p>
            <a:r>
              <a:rPr lang="en-GB" baseline="0" dirty="0" smtClean="0"/>
              <a:t> not about Israel - </a:t>
            </a:r>
          </a:p>
          <a:p>
            <a:r>
              <a:rPr lang="en-GB" baseline="0" dirty="0" smtClean="0"/>
              <a:t>  </a:t>
            </a:r>
            <a:endParaRPr lang="en-GB" dirty="0" smtClean="0"/>
          </a:p>
          <a:p>
            <a:r>
              <a:rPr lang="en-GB" b="1" dirty="0" smtClean="0"/>
              <a:t>*****</a:t>
            </a:r>
            <a:endParaRPr lang="en-GB" b="1"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40</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Dagon fell faced towards</a:t>
            </a:r>
            <a:r>
              <a:rPr lang="en-GB" baseline="0" dirty="0" smtClean="0"/>
              <a:t> the ark  ins subjection to it.</a:t>
            </a:r>
          </a:p>
          <a:p>
            <a:endParaRPr lang="en-GB" baseline="0" dirty="0" smtClean="0"/>
          </a:p>
          <a:p>
            <a:r>
              <a:rPr lang="en-GB" baseline="0" dirty="0" smtClean="0"/>
              <a:t>How remarkable that they could not see that the fact they had to lift Dagon back in position made it a structure of stone and not a living god.</a:t>
            </a:r>
          </a:p>
          <a:p>
            <a:endParaRPr lang="en-GB" baseline="0" dirty="0" smtClean="0"/>
          </a:p>
          <a:p>
            <a:r>
              <a:rPr lang="en-GB" baseline="0" dirty="0" smtClean="0"/>
              <a:t>It could not defend itself or pick its self up…</a:t>
            </a:r>
          </a:p>
          <a:p>
            <a:r>
              <a:rPr lang="en-GB" baseline="0" dirty="0" smtClean="0"/>
              <a:t> How powerless was the Hand of Dagon in relation to HAND OF THE LORD!</a:t>
            </a:r>
          </a:p>
          <a:p>
            <a:endParaRPr lang="en-GB" baseline="0" dirty="0" smtClean="0"/>
          </a:p>
          <a:p>
            <a:r>
              <a:rPr lang="en-GB" baseline="0" dirty="0" smtClean="0"/>
              <a:t>Yet: Still they did not want to discard this god …</a:t>
            </a:r>
          </a:p>
          <a:p>
            <a:endParaRPr lang="en-GB" baseline="0" dirty="0" smtClean="0"/>
          </a:p>
          <a:p>
            <a:r>
              <a:rPr lang="en-GB" baseline="0" dirty="0" smtClean="0"/>
              <a:t> but God had decreed…</a:t>
            </a:r>
          </a:p>
          <a:p>
            <a:r>
              <a:rPr lang="en-GB" baseline="0" dirty="0" smtClean="0"/>
              <a:t>1</a:t>
            </a:r>
            <a:r>
              <a:rPr lang="en-GB" baseline="30000" dirty="0" smtClean="0"/>
              <a:t>st</a:t>
            </a:r>
            <a:r>
              <a:rPr lang="en-GB" baseline="0" dirty="0" smtClean="0"/>
              <a:t> commandment……</a:t>
            </a:r>
            <a:r>
              <a:rPr lang="en-GB" sz="1600" b="1" i="0" kern="1200" baseline="30000" dirty="0" smtClean="0">
                <a:solidFill>
                  <a:schemeClr val="tx1"/>
                </a:solidFill>
                <a:effectLst/>
                <a:latin typeface="Arial" charset="0"/>
                <a:ea typeface="+mn-ea"/>
                <a:cs typeface="Arial" charset="0"/>
              </a:rPr>
              <a:t>3 </a:t>
            </a:r>
            <a:r>
              <a:rPr lang="en-GB" sz="1600" b="0" i="0" kern="1200" dirty="0" smtClean="0">
                <a:solidFill>
                  <a:schemeClr val="tx1"/>
                </a:solidFill>
                <a:effectLst/>
                <a:latin typeface="Arial" charset="0"/>
                <a:ea typeface="+mn-ea"/>
                <a:cs typeface="Arial" charset="0"/>
              </a:rPr>
              <a:t>Thou shalt have no other gods before me.</a:t>
            </a:r>
          </a:p>
          <a:p>
            <a:endParaRPr lang="en-GB" sz="1600" b="0" i="0" kern="1200" dirty="0" smtClean="0">
              <a:solidFill>
                <a:schemeClr val="tx1"/>
              </a:solidFill>
              <a:effectLst/>
              <a:latin typeface="Arial" charset="0"/>
              <a:ea typeface="+mn-ea"/>
              <a:cs typeface="Arial" charset="0"/>
            </a:endParaRPr>
          </a:p>
          <a:p>
            <a:r>
              <a:rPr lang="en-GB" sz="1600" b="0" i="0" kern="1200" dirty="0" smtClean="0">
                <a:solidFill>
                  <a:schemeClr val="tx1"/>
                </a:solidFill>
                <a:effectLst/>
                <a:latin typeface="Arial" charset="0"/>
                <a:ea typeface="+mn-ea"/>
                <a:cs typeface="Arial" charset="0"/>
              </a:rPr>
              <a:t> Top of the list….</a:t>
            </a:r>
          </a:p>
          <a:p>
            <a:r>
              <a:rPr lang="en-GB" sz="1600" b="0" i="0" kern="1200" dirty="0" smtClean="0">
                <a:solidFill>
                  <a:schemeClr val="tx1"/>
                </a:solidFill>
                <a:effectLst/>
                <a:latin typeface="Arial" charset="0"/>
                <a:ea typeface="+mn-ea"/>
                <a:cs typeface="Arial" charset="0"/>
              </a:rPr>
              <a:t> Israelites</a:t>
            </a:r>
            <a:r>
              <a:rPr lang="en-GB" sz="1600" b="0" i="0" kern="1200" baseline="0" dirty="0" smtClean="0">
                <a:solidFill>
                  <a:schemeClr val="tx1"/>
                </a:solidFill>
                <a:effectLst/>
                <a:latin typeface="Arial" charset="0"/>
                <a:ea typeface="+mn-ea"/>
                <a:cs typeface="Arial" charset="0"/>
              </a:rPr>
              <a:t> just learnt this lesson big time – now Phils going to learn this lesson.</a:t>
            </a:r>
            <a:endParaRPr lang="en-GB" dirty="0" smtClean="0"/>
          </a:p>
          <a:p>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41</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READ Vs 4….</a:t>
            </a:r>
          </a:p>
          <a:p>
            <a:endParaRPr lang="en-GB"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GB" baseline="0" dirty="0" smtClean="0"/>
              <a:t>Only to find the next morning……</a:t>
            </a:r>
          </a:p>
          <a:p>
            <a:endParaRPr lang="en-GB" baseline="0" dirty="0" smtClean="0"/>
          </a:p>
          <a:p>
            <a:r>
              <a:rPr lang="en-GB" baseline="0" dirty="0" smtClean="0"/>
              <a:t>Head and hands removed!!!</a:t>
            </a:r>
          </a:p>
          <a:p>
            <a:endParaRPr lang="en-GB" baseline="0" dirty="0" smtClean="0"/>
          </a:p>
          <a:p>
            <a:r>
              <a:rPr lang="en-GB" baseline="0" dirty="0" smtClean="0"/>
              <a:t>What message being sent here….? Should they have learnt?</a:t>
            </a:r>
          </a:p>
          <a:p>
            <a:r>
              <a:rPr lang="en-GB" baseline="0" dirty="0" smtClean="0"/>
              <a:t> </a:t>
            </a:r>
            <a:endParaRPr lang="en-GB" sz="1600" b="0" i="0" kern="1200" baseline="0" dirty="0" smtClean="0">
              <a:solidFill>
                <a:schemeClr val="tx1"/>
              </a:solidFill>
              <a:effectLst/>
              <a:latin typeface="Arial" charset="0"/>
              <a:ea typeface="+mn-ea"/>
              <a:cs typeface="Arial" charset="0"/>
            </a:endParaRPr>
          </a:p>
          <a:p>
            <a:endParaRPr lang="en-GB" dirty="0" smtClean="0"/>
          </a:p>
          <a:p>
            <a:r>
              <a:rPr lang="en-GB" b="1" dirty="0" smtClean="0"/>
              <a:t>*****</a:t>
            </a:r>
            <a:endParaRPr lang="en-GB" b="1"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42</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Here we have certain symbology we need to take note of…</a:t>
            </a:r>
          </a:p>
          <a:p>
            <a:endParaRPr lang="en-GB" baseline="0" dirty="0" smtClean="0"/>
          </a:p>
          <a:p>
            <a:r>
              <a:rPr lang="en-GB" baseline="0" dirty="0" smtClean="0"/>
              <a:t>The invisible immortal God only wise - vs. Dagon part man part fish.</a:t>
            </a:r>
          </a:p>
          <a:p>
            <a:endParaRPr lang="en-GB" baseline="0" dirty="0" smtClean="0"/>
          </a:p>
          <a:p>
            <a:r>
              <a:rPr lang="en-GB" baseline="0" dirty="0" smtClean="0"/>
              <a:t>The fish part remained.</a:t>
            </a:r>
          </a:p>
          <a:p>
            <a:endParaRPr lang="en-GB" baseline="0" dirty="0" smtClean="0"/>
          </a:p>
          <a:p>
            <a:r>
              <a:rPr lang="en-GB" baseline="0" dirty="0" smtClean="0"/>
              <a:t>BUT: God HAS problem with man </a:t>
            </a:r>
            <a:r>
              <a:rPr lang="en-GB" sz="1600" b="0" i="0" kern="1200" dirty="0" smtClean="0">
                <a:solidFill>
                  <a:schemeClr val="tx1"/>
                </a:solidFill>
                <a:effectLst/>
                <a:latin typeface="Arial" charset="0"/>
                <a:ea typeface="+mn-ea"/>
                <a:cs typeface="Arial" charset="0"/>
              </a:rPr>
              <a:t>Who opposeth and exalteth himself above all that is called God, or that is worshipped; so that he as God sitteth in the temple of God, shewing himself that he is God. </a:t>
            </a:r>
            <a:r>
              <a:rPr lang="en-GB" sz="1600" b="1" i="0" u="sng" kern="1200" dirty="0" smtClean="0">
                <a:solidFill>
                  <a:schemeClr val="tx1"/>
                </a:solidFill>
                <a:effectLst/>
                <a:latin typeface="Arial" charset="0"/>
                <a:ea typeface="+mn-ea"/>
                <a:cs typeface="Arial" charset="0"/>
                <a:hlinkClick r:id="rId3"/>
              </a:rPr>
              <a:t>2 Thessalonians 2:4</a:t>
            </a:r>
            <a:endParaRPr lang="en-GB" sz="1600" b="0" i="0" kern="1200" dirty="0" smtClean="0">
              <a:solidFill>
                <a:schemeClr val="tx1"/>
              </a:solidFill>
              <a:effectLst/>
              <a:latin typeface="Arial" charset="0"/>
              <a:ea typeface="+mn-ea"/>
              <a:cs typeface="Arial" charset="0"/>
            </a:endParaRPr>
          </a:p>
          <a:p>
            <a:endParaRPr lang="en-GB" baseline="0" dirty="0" smtClean="0"/>
          </a:p>
          <a:p>
            <a:r>
              <a:rPr lang="en-GB" baseline="0" dirty="0" smtClean="0"/>
              <a:t>  </a:t>
            </a:r>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43</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 just as an aside</a:t>
            </a:r>
          </a:p>
          <a:p>
            <a:r>
              <a:rPr lang="en-GB" dirty="0" smtClean="0"/>
              <a:t>Did</a:t>
            </a:r>
            <a:r>
              <a:rPr lang="en-GB" baseline="0" dirty="0" smtClean="0"/>
              <a:t> you notice the head of Dagon – specifically the hat.</a:t>
            </a:r>
          </a:p>
          <a:p>
            <a:endParaRPr lang="en-GB" baseline="0" dirty="0" smtClean="0"/>
          </a:p>
          <a:p>
            <a:endParaRPr lang="en-GB" baseline="0" dirty="0" smtClean="0"/>
          </a:p>
          <a:p>
            <a:endParaRPr lang="en-GB" baseline="0" dirty="0" smtClean="0"/>
          </a:p>
          <a:p>
            <a:endParaRPr lang="en-GB" dirty="0" smtClean="0"/>
          </a:p>
          <a:p>
            <a:endParaRPr lang="en-GB" dirty="0" smtClean="0"/>
          </a:p>
          <a:p>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44</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dirty="0" smtClean="0"/>
              <a:t>man </a:t>
            </a:r>
            <a:r>
              <a:rPr lang="en-GB" sz="1600" b="0" dirty="0" smtClean="0"/>
              <a:t>Who opposeth and exalteth himself above all that is called God, or that is worshipped; so that he as God sitteth in the temple of God, shewing himself that he is God.</a:t>
            </a:r>
            <a:endParaRPr lang="en-GB" sz="1600" b="0" dirty="0" smtClean="0">
              <a:ln w="12700">
                <a:solidFill>
                  <a:schemeClr val="tx2">
                    <a:satMod val="155000"/>
                  </a:schemeClr>
                </a:solidFill>
                <a:prstDash val="solid"/>
              </a:ln>
              <a:latin typeface="Arial" pitchFamily="34" charset="0"/>
              <a:cs typeface="Arial" pitchFamily="34" charset="0"/>
            </a:endParaRPr>
          </a:p>
          <a:p>
            <a:endParaRPr lang="en-GB" baseline="0" dirty="0" smtClean="0"/>
          </a:p>
          <a:p>
            <a:endParaRPr lang="en-GB" baseline="0" dirty="0" smtClean="0"/>
          </a:p>
          <a:p>
            <a:endParaRPr lang="en-GB" baseline="0" dirty="0" smtClean="0"/>
          </a:p>
          <a:p>
            <a:endParaRPr lang="en-GB" dirty="0" smtClean="0"/>
          </a:p>
          <a:p>
            <a:endParaRPr lang="en-GB" dirty="0" smtClean="0"/>
          </a:p>
          <a:p>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45</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 significance, well - head is the seat of knowledge, controls what rest of body does.</a:t>
            </a:r>
          </a:p>
          <a:p>
            <a:endParaRPr lang="en-GB" baseline="0" dirty="0" smtClean="0"/>
          </a:p>
          <a:p>
            <a:r>
              <a:rPr lang="en-GB" baseline="0" dirty="0" smtClean="0"/>
              <a:t> It reasons, considers, and so to elevate it above God is to blaspheme him.</a:t>
            </a:r>
          </a:p>
          <a:p>
            <a:r>
              <a:rPr lang="en-GB" baseline="0" dirty="0" smtClean="0"/>
              <a:t> </a:t>
            </a:r>
          </a:p>
          <a:p>
            <a:r>
              <a:rPr lang="en-GB" baseline="0" dirty="0" smtClean="0"/>
              <a:t>they knew of God ! – told this in cpt6 :6 re: Egyptians (Read)</a:t>
            </a:r>
          </a:p>
          <a:p>
            <a:r>
              <a:rPr lang="en-GB" baseline="0" dirty="0" smtClean="0"/>
              <a:t> </a:t>
            </a:r>
          </a:p>
          <a:p>
            <a:r>
              <a:rPr lang="en-GB" baseline="0" dirty="0" smtClean="0"/>
              <a:t>So in retrospect if they would have called on the knowledge that they had of the God of Israel they would have saved them selves a lot of trouble.</a:t>
            </a:r>
          </a:p>
          <a:p>
            <a:r>
              <a:rPr lang="en-GB" baseline="0" dirty="0" smtClean="0"/>
              <a:t> and was it trouble!</a:t>
            </a:r>
          </a:p>
          <a:p>
            <a:r>
              <a:rPr lang="en-GB" baseline="0" dirty="0" smtClean="0"/>
              <a:t> </a:t>
            </a:r>
          </a:p>
          <a:p>
            <a:r>
              <a:rPr lang="en-GB" baseline="0" dirty="0" smtClean="0"/>
              <a:t> this idol with a mans head and features was in direct opposition to Gods declaration that God alone rules in the kingdoms of men.</a:t>
            </a:r>
          </a:p>
          <a:p>
            <a:r>
              <a:rPr lang="en-GB" baseline="0" dirty="0" smtClean="0"/>
              <a:t> He had shown this in the past and the phils had ignored it..</a:t>
            </a:r>
          </a:p>
          <a:p>
            <a:endParaRPr lang="en-GB" baseline="0" dirty="0" smtClean="0"/>
          </a:p>
          <a:p>
            <a:r>
              <a:rPr lang="en-GB" baseline="0" dirty="0" smtClean="0"/>
              <a:t>  </a:t>
            </a:r>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46</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 the Hand of God</a:t>
            </a:r>
          </a:p>
          <a:p>
            <a:r>
              <a:rPr lang="en-GB" baseline="0" dirty="0" smtClean="0"/>
              <a:t> the hand represents the Doing, Dagon could do nothing of himself - he idol</a:t>
            </a:r>
          </a:p>
          <a:p>
            <a:endParaRPr lang="en-GB" baseline="0" dirty="0" smtClean="0"/>
          </a:p>
          <a:p>
            <a:r>
              <a:rPr lang="en-GB" baseline="0" dirty="0" smtClean="0"/>
              <a:t>The hand of God defeats the hand of Dagon the hand of the Lord is real</a:t>
            </a:r>
          </a:p>
          <a:p>
            <a:endParaRPr lang="en-GB" baseline="0" dirty="0" smtClean="0"/>
          </a:p>
          <a:p>
            <a:r>
              <a:rPr lang="en-GB" baseline="0" dirty="0" smtClean="0"/>
              <a:t>The hand denotes the work, work shows results – just as Baal could not lick up the water when challenged</a:t>
            </a:r>
          </a:p>
          <a:p>
            <a:endParaRPr lang="en-GB" baseline="0" dirty="0" smtClean="0"/>
          </a:p>
          <a:p>
            <a:r>
              <a:rPr lang="en-GB" baseline="0" dirty="0" smtClean="0"/>
              <a:t>so this idol of stone could do nothing of itself,</a:t>
            </a:r>
          </a:p>
          <a:p>
            <a:r>
              <a:rPr lang="en-GB" baseline="0" dirty="0" smtClean="0"/>
              <a:t>Not even pick itself up off the floor!</a:t>
            </a:r>
          </a:p>
          <a:p>
            <a:endParaRPr lang="en-GB" baseline="0" dirty="0" smtClean="0"/>
          </a:p>
          <a:p>
            <a:r>
              <a:rPr lang="en-GB" baseline="0" dirty="0" smtClean="0"/>
              <a:t>also its relevant to note it was effectively broken in pieces – the image o man broken - a pattern we see repeated later (Nebs Image)</a:t>
            </a:r>
          </a:p>
          <a:p>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47</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 note, the phils did not destroy the ark</a:t>
            </a:r>
          </a:p>
          <a:p>
            <a:endParaRPr lang="en-GB" baseline="0" dirty="0" smtClean="0"/>
          </a:p>
          <a:p>
            <a:r>
              <a:rPr lang="en-GB" baseline="0" dirty="0" smtClean="0"/>
              <a:t> their view was that the more gods the better that somehow this may make them more powerful – never changed gods just added to them – safety in numbers…</a:t>
            </a:r>
          </a:p>
          <a:p>
            <a:endParaRPr lang="en-GB" baseline="0" dirty="0" smtClean="0"/>
          </a:p>
          <a:p>
            <a:r>
              <a:rPr lang="en-GB" baseline="0" dirty="0" smtClean="0"/>
              <a:t> this has been the view of many civilizations thought the history of mankind.</a:t>
            </a:r>
          </a:p>
          <a:p>
            <a:endParaRPr lang="en-GB" baseline="0" dirty="0" smtClean="0"/>
          </a:p>
          <a:p>
            <a:r>
              <a:rPr lang="en-GB" baseline="0" dirty="0" smtClean="0"/>
              <a:t> Paul address this problem in Athens.</a:t>
            </a:r>
          </a:p>
          <a:p>
            <a:r>
              <a:rPr lang="en-GB" baseline="0" dirty="0" smtClean="0"/>
              <a:t> ‘to the unknown God’</a:t>
            </a:r>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b="1" i="0" u="none" strike="noStrike" kern="1200" dirty="0" smtClean="0">
                <a:solidFill>
                  <a:schemeClr val="tx1"/>
                </a:solidFill>
                <a:effectLst/>
                <a:latin typeface="Arial" charset="0"/>
                <a:ea typeface="+mn-ea"/>
                <a:cs typeface="Arial" charset="0"/>
                <a:hlinkClick r:id="rId3"/>
              </a:rPr>
              <a:t>Acts 17:23</a:t>
            </a:r>
            <a:r>
              <a:rPr lang="en-GB" sz="1600" b="0" i="0" kern="1200" dirty="0" smtClean="0">
                <a:solidFill>
                  <a:schemeClr val="tx1"/>
                </a:solidFill>
                <a:effectLst/>
                <a:latin typeface="Arial" charset="0"/>
                <a:ea typeface="+mn-ea"/>
                <a:cs typeface="Arial" charset="0"/>
              </a:rPr>
              <a:t>For as I passed by, and beheld your devotions, I found an altar with this inscription, </a:t>
            </a:r>
            <a:r>
              <a:rPr lang="en-GB" sz="1600" b="1" i="0" kern="1200" cap="small" dirty="0" smtClean="0">
                <a:solidFill>
                  <a:schemeClr val="tx1"/>
                </a:solidFill>
                <a:effectLst/>
                <a:latin typeface="Arial" charset="0"/>
                <a:ea typeface="+mn-ea"/>
                <a:cs typeface="Arial" charset="0"/>
              </a:rPr>
              <a:t>To</a:t>
            </a:r>
            <a:r>
              <a:rPr lang="en-GB" sz="1600" b="0" i="0" kern="1200" cap="small" dirty="0" smtClean="0">
                <a:solidFill>
                  <a:schemeClr val="tx1"/>
                </a:solidFill>
                <a:effectLst/>
                <a:latin typeface="Arial" charset="0"/>
                <a:ea typeface="+mn-ea"/>
                <a:cs typeface="Arial" charset="0"/>
              </a:rPr>
              <a:t> </a:t>
            </a:r>
            <a:r>
              <a:rPr lang="en-GB" sz="1600" b="1" i="0" kern="1200" cap="small" dirty="0" smtClean="0">
                <a:solidFill>
                  <a:schemeClr val="tx1"/>
                </a:solidFill>
                <a:effectLst/>
                <a:latin typeface="Arial" charset="0"/>
                <a:ea typeface="+mn-ea"/>
                <a:cs typeface="Arial" charset="0"/>
              </a:rPr>
              <a:t>The</a:t>
            </a:r>
            <a:r>
              <a:rPr lang="en-GB" sz="1600" b="0" i="0" kern="1200" cap="small" dirty="0" smtClean="0">
                <a:solidFill>
                  <a:schemeClr val="tx1"/>
                </a:solidFill>
                <a:effectLst/>
                <a:latin typeface="Arial" charset="0"/>
                <a:ea typeface="+mn-ea"/>
                <a:cs typeface="Arial" charset="0"/>
              </a:rPr>
              <a:t> </a:t>
            </a:r>
            <a:r>
              <a:rPr lang="en-GB" sz="1600" b="1" i="0" kern="1200" cap="small" dirty="0" smtClean="0">
                <a:solidFill>
                  <a:schemeClr val="tx1"/>
                </a:solidFill>
                <a:effectLst/>
                <a:latin typeface="Arial" charset="0"/>
                <a:ea typeface="+mn-ea"/>
                <a:cs typeface="Arial" charset="0"/>
              </a:rPr>
              <a:t>Unknown</a:t>
            </a:r>
            <a:r>
              <a:rPr lang="en-GB" sz="1600" b="0" i="0" kern="1200" cap="small" dirty="0" smtClean="0">
                <a:solidFill>
                  <a:schemeClr val="tx1"/>
                </a:solidFill>
                <a:effectLst/>
                <a:latin typeface="Arial" charset="0"/>
                <a:ea typeface="+mn-ea"/>
                <a:cs typeface="Arial" charset="0"/>
              </a:rPr>
              <a:t> </a:t>
            </a:r>
            <a:r>
              <a:rPr lang="en-GB" sz="1600" b="1" i="0" kern="1200" cap="small" dirty="0" smtClean="0">
                <a:solidFill>
                  <a:schemeClr val="tx1"/>
                </a:solidFill>
                <a:effectLst/>
                <a:latin typeface="Arial" charset="0"/>
                <a:ea typeface="+mn-ea"/>
                <a:cs typeface="Arial" charset="0"/>
              </a:rPr>
              <a:t>God</a:t>
            </a:r>
            <a:r>
              <a:rPr lang="en-GB" sz="1600" b="0" i="0" kern="1200" dirty="0" smtClean="0">
                <a:solidFill>
                  <a:schemeClr val="tx1"/>
                </a:solidFill>
                <a:effectLst/>
                <a:latin typeface="Arial" charset="0"/>
                <a:ea typeface="+mn-ea"/>
                <a:cs typeface="Arial" charset="0"/>
              </a:rPr>
              <a:t>. Whom </a:t>
            </a:r>
            <a:r>
              <a:rPr lang="en-GB" sz="1600" b="1" i="0" kern="1200" dirty="0" smtClean="0">
                <a:solidFill>
                  <a:schemeClr val="tx1"/>
                </a:solidFill>
                <a:effectLst/>
                <a:latin typeface="Arial" charset="0"/>
                <a:ea typeface="+mn-ea"/>
                <a:cs typeface="Arial" charset="0"/>
              </a:rPr>
              <a:t>the</a:t>
            </a:r>
            <a:r>
              <a:rPr lang="en-GB" sz="1600" b="0" i="0" kern="1200" dirty="0" smtClean="0">
                <a:solidFill>
                  <a:schemeClr val="tx1"/>
                </a:solidFill>
                <a:effectLst/>
                <a:latin typeface="Arial" charset="0"/>
                <a:ea typeface="+mn-ea"/>
                <a:cs typeface="Arial" charset="0"/>
              </a:rPr>
              <a:t>refore ye ignorantly worship, him declare I unto you.</a:t>
            </a:r>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b="0" i="0" kern="1200" dirty="0" smtClean="0">
                <a:solidFill>
                  <a:schemeClr val="tx1"/>
                </a:solidFill>
                <a:effectLst/>
                <a:latin typeface="Arial" charset="0"/>
                <a:ea typeface="+mn-ea"/>
                <a:cs typeface="Arial" charset="0"/>
              </a:rPr>
              <a:t> and so God is declaring himself! I am the only true</a:t>
            </a:r>
            <a:r>
              <a:rPr lang="en-GB" sz="1600" b="0" i="0" kern="1200" baseline="0" dirty="0" smtClean="0">
                <a:solidFill>
                  <a:schemeClr val="tx1"/>
                </a:solidFill>
                <a:effectLst/>
                <a:latin typeface="Arial" charset="0"/>
                <a:ea typeface="+mn-ea"/>
                <a:cs typeface="Arial" charset="0"/>
              </a:rPr>
              <a:t> God.</a:t>
            </a:r>
          </a:p>
          <a:p>
            <a:pPr marL="0" marR="0" indent="0" algn="l" defTabSz="914400" rtl="0" eaLnBrk="1" fontAlgn="base" latinLnBrk="0" hangingPunct="1">
              <a:lnSpc>
                <a:spcPct val="100000"/>
              </a:lnSpc>
              <a:spcBef>
                <a:spcPct val="30000"/>
              </a:spcBef>
              <a:spcAft>
                <a:spcPct val="0"/>
              </a:spcAft>
              <a:buClrTx/>
              <a:buSzTx/>
              <a:buFontTx/>
              <a:buNone/>
              <a:tabLst/>
              <a:defRPr/>
            </a:pPr>
            <a:endParaRPr lang="en-GB" sz="1600" b="0" i="0" kern="1200" baseline="0" dirty="0" smtClean="0">
              <a:solidFill>
                <a:schemeClr val="tx1"/>
              </a:solidFill>
              <a:effectLst/>
              <a:latin typeface="Arial" charset="0"/>
              <a:ea typeface="+mn-ea"/>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b="0" i="0" kern="1200" baseline="0" dirty="0" smtClean="0">
                <a:solidFill>
                  <a:schemeClr val="tx1"/>
                </a:solidFill>
                <a:effectLst/>
                <a:latin typeface="Arial" charset="0"/>
                <a:ea typeface="+mn-ea"/>
                <a:cs typeface="Arial" charset="0"/>
              </a:rPr>
              <a:t>Whether the opened the ark is debateable – it may well be that that they opened it to see its contents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GB" sz="1600" b="0" i="0" kern="1200" baseline="0" dirty="0" smtClean="0">
              <a:solidFill>
                <a:schemeClr val="tx1"/>
              </a:solidFill>
              <a:effectLst/>
              <a:latin typeface="Arial" charset="0"/>
              <a:ea typeface="+mn-ea"/>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b="0" i="0" kern="1200" baseline="0" dirty="0" smtClean="0">
                <a:solidFill>
                  <a:schemeClr val="tx1"/>
                </a:solidFill>
                <a:effectLst/>
                <a:latin typeface="Arial" charset="0"/>
                <a:ea typeface="+mn-ea"/>
                <a:cs typeface="Arial" charset="0"/>
              </a:rPr>
              <a:t>Some commentaries say contents looted (cpt 6 vs:3) not my subject..</a:t>
            </a:r>
            <a:endParaRPr lang="en-GB" sz="1600" b="0" i="0" kern="1200" dirty="0" smtClean="0">
              <a:solidFill>
                <a:schemeClr val="tx1"/>
              </a:solidFill>
              <a:effectLst/>
              <a:latin typeface="Arial" charset="0"/>
              <a:ea typeface="+mn-ea"/>
              <a:cs typeface="Arial" charset="0"/>
            </a:endParaRPr>
          </a:p>
          <a:p>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48</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 a sign - this demonstrated</a:t>
            </a:r>
            <a:r>
              <a:rPr lang="en-GB" baseline="0" dirty="0" smtClean="0"/>
              <a:t> to the phils, their god could do nothing, either communicate with them or deliver them</a:t>
            </a:r>
          </a:p>
          <a:p>
            <a:r>
              <a:rPr lang="en-GB" baseline="0" dirty="0" smtClean="0"/>
              <a:t> rendered useless..</a:t>
            </a:r>
          </a:p>
          <a:p>
            <a:endParaRPr lang="en-GB" baseline="0" dirty="0" smtClean="0"/>
          </a:p>
          <a:p>
            <a:r>
              <a:rPr lang="en-GB" baseline="0" dirty="0" smtClean="0"/>
              <a:t>Reminder to us that we can do noting of ourselves…..</a:t>
            </a:r>
            <a:endParaRPr lang="en-GB" dirty="0" smtClean="0"/>
          </a:p>
          <a:p>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49</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Threshold</a:t>
            </a:r>
          </a:p>
          <a:p>
            <a:r>
              <a:rPr lang="en-GB" dirty="0" smtClean="0"/>
              <a:t> this was the retaining rope if you like…..</a:t>
            </a:r>
          </a:p>
          <a:p>
            <a:endParaRPr lang="en-GB" dirty="0" smtClean="0"/>
          </a:p>
          <a:p>
            <a:r>
              <a:rPr lang="en-GB" dirty="0" smtClean="0"/>
              <a:t>Separating the sacred and common areas.</a:t>
            </a:r>
            <a:r>
              <a:rPr lang="en-GB" baseline="0" dirty="0" smtClean="0"/>
              <a:t> </a:t>
            </a:r>
          </a:p>
          <a:p>
            <a:endParaRPr lang="en-GB" baseline="0" dirty="0" smtClean="0"/>
          </a:p>
          <a:p>
            <a:r>
              <a:rPr lang="en-GB" baseline="0" dirty="0" smtClean="0"/>
              <a:t>Obscure ref in Zech 1:9 God threatens to punish those who imitate this act (i.e. symbolically departing the safe parameters God has set us, and going over to the unclean thing.</a:t>
            </a:r>
          </a:p>
          <a:p>
            <a:endParaRPr lang="en-GB" baseline="0" dirty="0" smtClean="0"/>
          </a:p>
          <a:p>
            <a:r>
              <a:rPr lang="en-GB" baseline="0" dirty="0" smtClean="0"/>
              <a:t> Suggests that we don’t go over to the idol, </a:t>
            </a:r>
            <a:endParaRPr lang="en-GB" dirty="0" smtClean="0"/>
          </a:p>
          <a:p>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50</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READ Vs:6 </a:t>
            </a:r>
          </a:p>
          <a:p>
            <a:r>
              <a:rPr lang="en-GB" dirty="0" smtClean="0"/>
              <a:t>Now Hand of the LORD smote with emorods ( piles)</a:t>
            </a:r>
          </a:p>
          <a:p>
            <a:r>
              <a:rPr lang="en-GB" dirty="0" smtClean="0"/>
              <a:t> interesting…</a:t>
            </a:r>
          </a:p>
          <a:p>
            <a:endParaRPr lang="en-GB" dirty="0" smtClean="0"/>
          </a:p>
          <a:p>
            <a:r>
              <a:rPr lang="en-GB" dirty="0" smtClean="0"/>
              <a:t> </a:t>
            </a:r>
            <a:r>
              <a:rPr lang="en-GB" sz="1600" b="0" i="1" kern="1200" dirty="0" smtClean="0">
                <a:solidFill>
                  <a:schemeClr val="tx1"/>
                </a:solidFill>
                <a:effectLst/>
                <a:latin typeface="Arial" charset="0"/>
                <a:ea typeface="+mn-ea"/>
                <a:cs typeface="Arial" charset="0"/>
              </a:rPr>
              <a:t> </a:t>
            </a:r>
          </a:p>
          <a:p>
            <a:r>
              <a:rPr lang="en-GB" sz="1600" b="0" i="1" kern="1200" dirty="0" smtClean="0">
                <a:solidFill>
                  <a:schemeClr val="tx1"/>
                </a:solidFill>
                <a:effectLst/>
                <a:latin typeface="Arial" charset="0"/>
                <a:ea typeface="+mn-ea"/>
                <a:cs typeface="Arial" charset="0"/>
              </a:rPr>
              <a:t>most encyclopaedias associate</a:t>
            </a:r>
            <a:r>
              <a:rPr lang="en-GB" sz="1600" b="0" i="1" kern="1200" baseline="0" dirty="0" smtClean="0">
                <a:solidFill>
                  <a:schemeClr val="tx1"/>
                </a:solidFill>
                <a:effectLst/>
                <a:latin typeface="Arial" charset="0"/>
                <a:ea typeface="+mn-ea"/>
                <a:cs typeface="Arial" charset="0"/>
              </a:rPr>
              <a:t> with piles, but I not convinced.</a:t>
            </a:r>
          </a:p>
          <a:p>
            <a:r>
              <a:rPr lang="en-GB" sz="1600" b="0" i="1" kern="1200" baseline="0" dirty="0" smtClean="0">
                <a:solidFill>
                  <a:schemeClr val="tx1"/>
                </a:solidFill>
                <a:effectLst/>
                <a:latin typeface="Arial" charset="0"/>
                <a:ea typeface="+mn-ea"/>
                <a:cs typeface="Arial" charset="0"/>
              </a:rPr>
              <a:t> Piles rarely fatal ,more likely Boils associated with Bubonic plague </a:t>
            </a:r>
          </a:p>
          <a:p>
            <a:r>
              <a:rPr lang="en-GB" sz="1600" b="0" i="1" kern="1200" baseline="0" dirty="0" smtClean="0">
                <a:solidFill>
                  <a:schemeClr val="tx1"/>
                </a:solidFill>
                <a:effectLst/>
                <a:latin typeface="Arial" charset="0"/>
                <a:ea typeface="+mn-ea"/>
                <a:cs typeface="Arial" charset="0"/>
              </a:rPr>
              <a:t>Clue in cpt6 :4 brought about by the mice </a:t>
            </a:r>
          </a:p>
          <a:p>
            <a:endParaRPr lang="en-GB" sz="1600" b="0" i="1" kern="1200" baseline="0" dirty="0" smtClean="0">
              <a:solidFill>
                <a:schemeClr val="tx1"/>
              </a:solidFill>
              <a:effectLst/>
              <a:latin typeface="Arial" charset="0"/>
              <a:ea typeface="+mn-ea"/>
              <a:cs typeface="Arial" charset="0"/>
            </a:endParaRPr>
          </a:p>
          <a:p>
            <a:r>
              <a:rPr lang="en-GB" sz="1600" b="0" i="1" kern="1200" baseline="0" dirty="0" smtClean="0">
                <a:solidFill>
                  <a:schemeClr val="tx1"/>
                </a:solidFill>
                <a:effectLst/>
                <a:latin typeface="Arial" charset="0"/>
                <a:ea typeface="+mn-ea"/>
                <a:cs typeface="Arial" charset="0"/>
              </a:rPr>
              <a:t> </a:t>
            </a:r>
            <a:endParaRPr lang="en-GB" sz="1600" b="0" i="1" kern="1200" dirty="0" smtClean="0">
              <a:solidFill>
                <a:schemeClr val="tx1"/>
              </a:solidFill>
              <a:effectLst/>
              <a:latin typeface="Arial" charset="0"/>
              <a:ea typeface="+mn-ea"/>
              <a:cs typeface="Arial" charset="0"/>
            </a:endParaRPr>
          </a:p>
          <a:p>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51</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b="0" i="1" kern="1200" baseline="0" dirty="0" smtClean="0">
                <a:solidFill>
                  <a:schemeClr val="tx1"/>
                </a:solidFill>
                <a:effectLst/>
                <a:latin typeface="Arial" charset="0"/>
                <a:ea typeface="+mn-ea"/>
                <a:cs typeface="Arial" charset="0"/>
              </a:rPr>
              <a:t>just so get idea of how bad things can get…..PLAY VIDEO</a:t>
            </a:r>
          </a:p>
          <a:p>
            <a:endParaRPr lang="en-GB" sz="1600" b="0" i="1" kern="1200" baseline="0" dirty="0" smtClean="0">
              <a:solidFill>
                <a:schemeClr val="tx1"/>
              </a:solidFill>
              <a:effectLst/>
              <a:latin typeface="Arial" charset="0"/>
              <a:ea typeface="+mn-ea"/>
              <a:cs typeface="Arial" charset="0"/>
            </a:endParaRPr>
          </a:p>
          <a:p>
            <a:r>
              <a:rPr lang="en-GB" sz="1600" b="0" i="1" kern="1200" baseline="0" dirty="0" smtClean="0">
                <a:solidFill>
                  <a:schemeClr val="tx1"/>
                </a:solidFill>
                <a:effectLst/>
                <a:latin typeface="Arial" charset="0"/>
                <a:ea typeface="+mn-ea"/>
                <a:cs typeface="Arial" charset="0"/>
              </a:rPr>
              <a:t>Lesson here.</a:t>
            </a:r>
          </a:p>
          <a:p>
            <a:r>
              <a:rPr lang="en-GB" sz="1600" b="0" i="1" kern="1200" baseline="0" dirty="0" smtClean="0">
                <a:solidFill>
                  <a:schemeClr val="tx1"/>
                </a:solidFill>
                <a:effectLst/>
                <a:latin typeface="Arial" charset="0"/>
                <a:ea typeface="+mn-ea"/>
                <a:cs typeface="Arial" charset="0"/>
              </a:rPr>
              <a:t> remember how  mentioned heavy drinkers with organised  outlets etc</a:t>
            </a:r>
          </a:p>
          <a:p>
            <a:r>
              <a:rPr lang="en-GB" sz="1600" b="0" i="1" kern="1200" baseline="0" dirty="0" smtClean="0">
                <a:solidFill>
                  <a:schemeClr val="tx1"/>
                </a:solidFill>
                <a:effectLst/>
                <a:latin typeface="Arial" charset="0"/>
                <a:ea typeface="+mn-ea"/>
                <a:cs typeface="Arial" charset="0"/>
              </a:rPr>
              <a:t>To make beer need grain, grain attracts mice, Mice spread disease.</a:t>
            </a:r>
          </a:p>
          <a:p>
            <a:r>
              <a:rPr lang="en-GB" sz="1600" b="0" i="1" kern="1200" baseline="0" dirty="0" smtClean="0">
                <a:solidFill>
                  <a:schemeClr val="tx1"/>
                </a:solidFill>
                <a:effectLst/>
                <a:latin typeface="Arial" charset="0"/>
                <a:ea typeface="+mn-ea"/>
                <a:cs typeface="Arial" charset="0"/>
              </a:rPr>
              <a:t> God uses nature….</a:t>
            </a:r>
          </a:p>
          <a:p>
            <a:r>
              <a:rPr lang="en-GB" sz="1600" b="0" i="1" kern="1200" baseline="0" dirty="0" smtClean="0">
                <a:solidFill>
                  <a:schemeClr val="tx1"/>
                </a:solidFill>
                <a:effectLst/>
                <a:latin typeface="Arial" charset="0"/>
                <a:ea typeface="+mn-ea"/>
                <a:cs typeface="Arial" charset="0"/>
              </a:rPr>
              <a:t> the mouse unclean lev 11:29 </a:t>
            </a:r>
          </a:p>
          <a:p>
            <a:r>
              <a:rPr lang="en-GB" sz="1600" b="0" i="1" kern="1200" baseline="0" dirty="0" smtClean="0">
                <a:solidFill>
                  <a:schemeClr val="tx1"/>
                </a:solidFill>
                <a:effectLst/>
                <a:latin typeface="Arial" charset="0"/>
                <a:ea typeface="+mn-ea"/>
                <a:cs typeface="Arial" charset="0"/>
              </a:rPr>
              <a:t>Tiny flea carried by mice/rats that infects Lymph nodes</a:t>
            </a:r>
          </a:p>
          <a:p>
            <a:r>
              <a:rPr lang="en-GB" sz="1600" b="0" i="1" kern="1200" baseline="0" dirty="0" smtClean="0">
                <a:solidFill>
                  <a:schemeClr val="tx1"/>
                </a:solidFill>
                <a:effectLst/>
                <a:latin typeface="Arial" charset="0"/>
                <a:ea typeface="+mn-ea"/>
                <a:cs typeface="Arial" charset="0"/>
              </a:rPr>
              <a:t> </a:t>
            </a:r>
            <a:r>
              <a:rPr lang="en-GB" sz="1600" b="0" i="0" kern="1200" dirty="0" smtClean="0">
                <a:solidFill>
                  <a:schemeClr val="tx1"/>
                </a:solidFill>
                <a:effectLst/>
                <a:latin typeface="Arial" charset="0"/>
                <a:ea typeface="+mn-ea"/>
                <a:cs typeface="Arial" charset="0"/>
              </a:rPr>
              <a:t>Without treatment, the bubonic plague kills about two thirds of infected humans within 4 days</a:t>
            </a:r>
          </a:p>
          <a:p>
            <a:r>
              <a:rPr lang="en-GB" sz="1600" b="0" i="0" kern="1200" baseline="0" dirty="0" smtClean="0">
                <a:solidFill>
                  <a:schemeClr val="tx1"/>
                </a:solidFill>
                <a:effectLst/>
                <a:latin typeface="Arial" charset="0"/>
                <a:ea typeface="+mn-ea"/>
                <a:cs typeface="Arial" charset="0"/>
              </a:rPr>
              <a:t> no wonder they we concerned…</a:t>
            </a:r>
          </a:p>
          <a:p>
            <a:endParaRPr lang="en-GB" sz="1600" b="0" i="1" kern="1200" baseline="0" dirty="0" smtClean="0">
              <a:solidFill>
                <a:schemeClr val="tx1"/>
              </a:solidFill>
              <a:effectLst/>
              <a:latin typeface="Arial" charset="0"/>
              <a:ea typeface="+mn-ea"/>
              <a:cs typeface="Arial" charset="0"/>
            </a:endParaRPr>
          </a:p>
          <a:p>
            <a:r>
              <a:rPr lang="en-GB" sz="1600" b="0" i="1" kern="1200" baseline="0" dirty="0" smtClean="0">
                <a:solidFill>
                  <a:schemeClr val="tx1"/>
                </a:solidFill>
                <a:effectLst/>
                <a:latin typeface="Arial" charset="0"/>
                <a:ea typeface="+mn-ea"/>
                <a:cs typeface="Arial" charset="0"/>
              </a:rPr>
              <a:t> </a:t>
            </a:r>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52</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600" b="0" i="0" kern="1200" baseline="0" dirty="0" smtClean="0">
              <a:solidFill>
                <a:schemeClr val="tx1"/>
              </a:solidFill>
              <a:effectLst/>
              <a:latin typeface="Arial" charset="0"/>
              <a:ea typeface="+mn-ea"/>
              <a:cs typeface="Arial" charset="0"/>
            </a:endParaRPr>
          </a:p>
          <a:p>
            <a:r>
              <a:rPr lang="en-GB" sz="1600" b="0" i="0" kern="1200" baseline="0" dirty="0" smtClean="0">
                <a:solidFill>
                  <a:schemeClr val="tx1"/>
                </a:solidFill>
                <a:effectLst/>
                <a:latin typeface="Arial" charset="0"/>
                <a:ea typeface="+mn-ea"/>
                <a:cs typeface="Arial" charset="0"/>
              </a:rPr>
              <a:t>God didn’t miraculously cause the mice to exist at that time – he just used nature created correct conditions,</a:t>
            </a:r>
          </a:p>
          <a:p>
            <a:r>
              <a:rPr lang="en-GB" sz="1600" b="0" i="0" kern="1200" baseline="0" dirty="0" smtClean="0">
                <a:solidFill>
                  <a:schemeClr val="tx1"/>
                </a:solidFill>
                <a:effectLst/>
                <a:latin typeface="Arial" charset="0"/>
                <a:ea typeface="+mn-ea"/>
                <a:cs typeface="Arial" charset="0"/>
              </a:rPr>
              <a:t> Cpt 5 :6 only mentions the Emorods not mice, seems just caused the correct environment ( weather etc) for the Insects to flourish…</a:t>
            </a:r>
          </a:p>
          <a:p>
            <a:endParaRPr lang="en-GB" sz="1600" b="0" i="0" kern="1200" baseline="0" dirty="0" smtClean="0">
              <a:solidFill>
                <a:schemeClr val="tx1"/>
              </a:solidFill>
              <a:effectLst/>
              <a:latin typeface="Arial" charset="0"/>
              <a:ea typeface="+mn-ea"/>
              <a:cs typeface="Arial"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b="0" i="0" kern="1200" baseline="0" dirty="0" smtClean="0">
                <a:solidFill>
                  <a:schemeClr val="tx1"/>
                </a:solidFill>
                <a:effectLst/>
                <a:latin typeface="Arial" charset="0"/>
                <a:ea typeface="+mn-ea"/>
                <a:cs typeface="Arial" charset="0"/>
              </a:rPr>
              <a:t> </a:t>
            </a:r>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b="0" i="0" kern="1200" baseline="0" dirty="0" smtClean="0">
                <a:solidFill>
                  <a:schemeClr val="tx1"/>
                </a:solidFill>
                <a:effectLst/>
                <a:latin typeface="Arial" charset="0"/>
                <a:ea typeface="+mn-ea"/>
                <a:cs typeface="Arial" charset="0"/>
              </a:rPr>
              <a:t>so it was…. there life style ultimately decided their fate</a:t>
            </a:r>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b="0" i="0" kern="1200" baseline="0" dirty="0" smtClean="0">
                <a:solidFill>
                  <a:schemeClr val="tx1"/>
                </a:solidFill>
                <a:effectLst/>
                <a:latin typeface="Arial" charset="0"/>
                <a:ea typeface="+mn-ea"/>
                <a:cs typeface="Arial" charset="0"/>
              </a:rPr>
              <a:t> Eat too much we put on weight…</a:t>
            </a:r>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b="0" i="0" kern="1200" baseline="0" dirty="0" smtClean="0">
                <a:solidFill>
                  <a:schemeClr val="tx1"/>
                </a:solidFill>
                <a:effectLst/>
                <a:latin typeface="Arial" charset="0"/>
                <a:ea typeface="+mn-ea"/>
                <a:cs typeface="Arial" charset="0"/>
              </a:rPr>
              <a:t>Smoke poss. get cancer…..</a:t>
            </a:r>
          </a:p>
          <a:p>
            <a:r>
              <a:rPr lang="en-GB" sz="1600" b="0" i="0" kern="1200" baseline="0" dirty="0" smtClean="0">
                <a:solidFill>
                  <a:schemeClr val="tx1"/>
                </a:solidFill>
                <a:effectLst/>
                <a:latin typeface="Arial" charset="0"/>
                <a:ea typeface="+mn-ea"/>
                <a:cs typeface="Arial" charset="0"/>
              </a:rPr>
              <a:t>Obvious exhortation!</a:t>
            </a:r>
          </a:p>
          <a:p>
            <a:r>
              <a:rPr lang="en-GB" sz="1600" b="0" i="0" kern="1200" baseline="0" dirty="0" smtClean="0">
                <a:solidFill>
                  <a:schemeClr val="tx1"/>
                </a:solidFill>
                <a:effectLst/>
                <a:latin typeface="Arial" charset="0"/>
                <a:ea typeface="+mn-ea"/>
                <a:cs typeface="Arial" charset="0"/>
              </a:rPr>
              <a:t> Product of environments we choose to dwell in…</a:t>
            </a:r>
            <a:endParaRPr lang="en-GB" sz="1600" b="0" i="0" kern="1200" dirty="0" smtClean="0">
              <a:solidFill>
                <a:schemeClr val="tx1"/>
              </a:solidFill>
              <a:effectLst/>
              <a:latin typeface="Arial" charset="0"/>
              <a:ea typeface="+mn-ea"/>
              <a:cs typeface="Arial" charset="0"/>
            </a:endParaRPr>
          </a:p>
          <a:p>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53</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READ Vs 7</a:t>
            </a:r>
            <a:r>
              <a:rPr lang="en-GB" baseline="0" dirty="0" smtClean="0"/>
              <a:t> </a:t>
            </a:r>
          </a:p>
          <a:p>
            <a:r>
              <a:rPr lang="en-GB" dirty="0" smtClean="0"/>
              <a:t>how that faced with obvious truth</a:t>
            </a:r>
            <a:r>
              <a:rPr lang="en-GB" baseline="0" dirty="0" smtClean="0"/>
              <a:t> of Gods existence they still choose Dagon!</a:t>
            </a:r>
          </a:p>
          <a:p>
            <a:endParaRPr lang="en-GB" baseline="0" dirty="0" smtClean="0"/>
          </a:p>
          <a:p>
            <a:r>
              <a:rPr lang="en-GB" sz="1600" b="0" i="0" kern="1200" dirty="0" smtClean="0">
                <a:solidFill>
                  <a:schemeClr val="tx1"/>
                </a:solidFill>
                <a:effectLst/>
                <a:latin typeface="Arial" charset="0"/>
                <a:ea typeface="+mn-ea"/>
                <a:cs typeface="Arial" charset="0"/>
              </a:rPr>
              <a:t>the Gadarenes, who, when they had lost their swine, desired Christ to </a:t>
            </a:r>
            <a:r>
              <a:rPr lang="en-GB" sz="1600" b="0" i="1" kern="1200" dirty="0" smtClean="0">
                <a:solidFill>
                  <a:schemeClr val="tx1"/>
                </a:solidFill>
                <a:effectLst/>
                <a:latin typeface="Arial" charset="0"/>
                <a:ea typeface="+mn-ea"/>
                <a:cs typeface="Arial" charset="0"/>
              </a:rPr>
              <a:t>depart out of their coasts.</a:t>
            </a:r>
          </a:p>
          <a:p>
            <a:endParaRPr lang="en-GB" baseline="0" dirty="0" smtClean="0"/>
          </a:p>
          <a:p>
            <a:r>
              <a:rPr lang="en-GB" baseline="0" dirty="0" smtClean="0"/>
              <a:t>interesting, </a:t>
            </a:r>
            <a:r>
              <a:rPr lang="en-GB" dirty="0" smtClean="0"/>
              <a:t>They still thought that The LORD was against their God!!!</a:t>
            </a:r>
          </a:p>
          <a:p>
            <a:endParaRPr lang="en-GB" dirty="0" smtClean="0"/>
          </a:p>
          <a:p>
            <a:r>
              <a:rPr lang="en-GB" dirty="0" smtClean="0"/>
              <a:t>He was against them,</a:t>
            </a:r>
            <a:r>
              <a:rPr lang="en-GB" baseline="0" dirty="0" smtClean="0"/>
              <a:t> for unbelief, </a:t>
            </a:r>
            <a:endParaRPr lang="en-GB" baseline="0" dirty="0" smtClean="0"/>
          </a:p>
          <a:p>
            <a:endParaRPr lang="en-GB" baseline="0" dirty="0" smtClean="0"/>
          </a:p>
          <a:p>
            <a:r>
              <a:rPr lang="en-GB" baseline="0" dirty="0" smtClean="0"/>
              <a:t> they still thought the box was causing the problems…..</a:t>
            </a:r>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54</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b="0" i="0" kern="1200" dirty="0" smtClean="0">
                <a:solidFill>
                  <a:schemeClr val="tx1"/>
                </a:solidFill>
                <a:effectLst/>
                <a:latin typeface="Arial" charset="0"/>
                <a:ea typeface="+mn-ea"/>
                <a:cs typeface="Arial" charset="0"/>
              </a:rPr>
              <a:t>READ VS:8</a:t>
            </a:r>
          </a:p>
          <a:p>
            <a:r>
              <a:rPr lang="en-GB" sz="1600" b="0" i="0" kern="1200" dirty="0" smtClean="0">
                <a:solidFill>
                  <a:schemeClr val="tx1"/>
                </a:solidFill>
                <a:effectLst/>
                <a:latin typeface="Arial" charset="0"/>
                <a:ea typeface="+mn-ea"/>
                <a:cs typeface="Arial" charset="0"/>
              </a:rPr>
              <a:t>Under guidance of the ‘lords</a:t>
            </a:r>
            <a:r>
              <a:rPr lang="en-GB" sz="1600" b="0" i="0" kern="1200" dirty="0" smtClean="0">
                <a:solidFill>
                  <a:schemeClr val="tx1"/>
                </a:solidFill>
                <a:effectLst/>
                <a:latin typeface="Arial" charset="0"/>
                <a:ea typeface="+mn-ea"/>
                <a:cs typeface="Arial" charset="0"/>
              </a:rPr>
              <a:t>’</a:t>
            </a:r>
          </a:p>
          <a:p>
            <a:r>
              <a:rPr lang="en-GB" sz="1600" b="0" i="0" kern="1200" dirty="0" smtClean="0">
                <a:solidFill>
                  <a:schemeClr val="tx1"/>
                </a:solidFill>
                <a:effectLst/>
                <a:latin typeface="Arial" charset="0"/>
                <a:ea typeface="+mn-ea"/>
                <a:cs typeface="Arial" charset="0"/>
              </a:rPr>
              <a:t> ‘lords’ (princes) (but idea of hinge of the people </a:t>
            </a:r>
            <a:r>
              <a:rPr lang="en-GB" sz="1600" b="0" i="0" kern="1200" dirty="0" err="1" smtClean="0">
                <a:solidFill>
                  <a:schemeClr val="tx1"/>
                </a:solidFill>
                <a:effectLst/>
                <a:latin typeface="Arial" charset="0"/>
                <a:ea typeface="+mn-ea"/>
                <a:cs typeface="Arial" charset="0"/>
              </a:rPr>
              <a:t>ie</a:t>
            </a:r>
            <a:r>
              <a:rPr lang="en-GB" sz="1600" b="0" i="0" kern="1200" dirty="0" smtClean="0">
                <a:solidFill>
                  <a:schemeClr val="tx1"/>
                </a:solidFill>
                <a:effectLst/>
                <a:latin typeface="Arial" charset="0"/>
                <a:ea typeface="+mn-ea"/>
                <a:cs typeface="Arial" charset="0"/>
              </a:rPr>
              <a:t> opening</a:t>
            </a:r>
            <a:r>
              <a:rPr lang="en-GB" sz="1600" b="0" i="0" kern="1200" baseline="0" dirty="0" smtClean="0">
                <a:solidFill>
                  <a:schemeClr val="tx1"/>
                </a:solidFill>
                <a:effectLst/>
                <a:latin typeface="Arial" charset="0"/>
                <a:ea typeface="+mn-ea"/>
                <a:cs typeface="Arial" charset="0"/>
              </a:rPr>
              <a:t> a way one way or another</a:t>
            </a:r>
            <a:r>
              <a:rPr lang="en-GB" sz="1600" b="0" i="0" kern="1200" dirty="0" smtClean="0">
                <a:solidFill>
                  <a:schemeClr val="tx1"/>
                </a:solidFill>
                <a:effectLst/>
                <a:latin typeface="Arial" charset="0"/>
                <a:ea typeface="+mn-ea"/>
                <a:cs typeface="Arial" charset="0"/>
              </a:rPr>
              <a:t>)</a:t>
            </a:r>
          </a:p>
          <a:p>
            <a:r>
              <a:rPr lang="en-GB" sz="1600" b="0" i="0" kern="1200" dirty="0" smtClean="0">
                <a:solidFill>
                  <a:schemeClr val="tx1"/>
                </a:solidFill>
                <a:effectLst/>
                <a:latin typeface="Arial" charset="0"/>
                <a:ea typeface="+mn-ea"/>
                <a:cs typeface="Arial" charset="0"/>
              </a:rPr>
              <a:t> that’s what hinge do!</a:t>
            </a:r>
          </a:p>
          <a:p>
            <a:endParaRPr lang="en-GB" sz="1600" b="0" i="0" kern="1200" dirty="0" smtClean="0">
              <a:solidFill>
                <a:schemeClr val="tx1"/>
              </a:solidFill>
              <a:effectLst/>
              <a:latin typeface="Arial" charset="0"/>
              <a:ea typeface="+mn-ea"/>
              <a:cs typeface="Arial" charset="0"/>
            </a:endParaRPr>
          </a:p>
          <a:p>
            <a:r>
              <a:rPr lang="en-GB" sz="1600" b="0" i="0" kern="1200" dirty="0" smtClean="0">
                <a:solidFill>
                  <a:schemeClr val="tx1"/>
                </a:solidFill>
                <a:effectLst/>
                <a:latin typeface="Arial" charset="0"/>
                <a:ea typeface="+mn-ea"/>
                <a:cs typeface="Arial" charset="0"/>
              </a:rPr>
              <a:t>What</a:t>
            </a:r>
            <a:r>
              <a:rPr lang="en-GB" sz="1600" b="0" i="0" kern="1200" baseline="0" dirty="0" smtClean="0">
                <a:solidFill>
                  <a:schemeClr val="tx1"/>
                </a:solidFill>
                <a:effectLst/>
                <a:latin typeface="Arial" charset="0"/>
                <a:ea typeface="+mn-ea"/>
                <a:cs typeface="Arial" charset="0"/>
              </a:rPr>
              <a:t> was their advice?</a:t>
            </a:r>
          </a:p>
          <a:p>
            <a:r>
              <a:rPr lang="en-GB" sz="1600" b="0" i="0" kern="1200" baseline="0" dirty="0" smtClean="0">
                <a:solidFill>
                  <a:schemeClr val="tx1"/>
                </a:solidFill>
                <a:effectLst/>
                <a:latin typeface="Arial" charset="0"/>
                <a:ea typeface="+mn-ea"/>
                <a:cs typeface="Arial" charset="0"/>
              </a:rPr>
              <a:t> send it to Gath…</a:t>
            </a:r>
          </a:p>
          <a:p>
            <a:endParaRPr lang="en-GB" sz="1600" b="0" i="0" kern="1200" baseline="0" dirty="0" smtClean="0">
              <a:solidFill>
                <a:schemeClr val="tx1"/>
              </a:solidFill>
              <a:effectLst/>
              <a:latin typeface="Arial" charset="0"/>
              <a:ea typeface="+mn-ea"/>
              <a:cs typeface="Arial" charset="0"/>
            </a:endParaRPr>
          </a:p>
          <a:p>
            <a:r>
              <a:rPr lang="en-GB" sz="1600" b="0" i="0" kern="1200" baseline="0" dirty="0" smtClean="0">
                <a:solidFill>
                  <a:schemeClr val="tx1"/>
                </a:solidFill>
                <a:effectLst/>
                <a:latin typeface="Arial" charset="0"/>
                <a:ea typeface="+mn-ea"/>
                <a:cs typeface="Arial" charset="0"/>
              </a:rPr>
              <a:t> what happened in Gath? Nothing yet……..</a:t>
            </a:r>
            <a:endParaRPr lang="en-GB" sz="1600" b="0" i="0" kern="1200" baseline="0" dirty="0" smtClean="0">
              <a:solidFill>
                <a:schemeClr val="tx1"/>
              </a:solidFill>
              <a:effectLst/>
              <a:latin typeface="Arial" charset="0"/>
              <a:ea typeface="+mn-ea"/>
              <a:cs typeface="Arial" charset="0"/>
            </a:endParaRPr>
          </a:p>
          <a:p>
            <a:r>
              <a:rPr lang="en-GB" sz="1600" b="0" i="0" kern="1200" baseline="0" dirty="0" smtClean="0">
                <a:solidFill>
                  <a:schemeClr val="tx1"/>
                </a:solidFill>
                <a:effectLst/>
                <a:latin typeface="Arial" charset="0"/>
                <a:ea typeface="+mn-ea"/>
                <a:cs typeface="Arial" charset="0"/>
              </a:rPr>
              <a:t>READ VS:9 </a:t>
            </a:r>
          </a:p>
          <a:p>
            <a:r>
              <a:rPr lang="en-GB" sz="1600" b="0" i="0" kern="1200" baseline="0" dirty="0" smtClean="0">
                <a:solidFill>
                  <a:schemeClr val="tx1"/>
                </a:solidFill>
                <a:effectLst/>
                <a:latin typeface="Arial" charset="0"/>
                <a:ea typeface="+mn-ea"/>
                <a:cs typeface="Arial" charset="0"/>
              </a:rPr>
              <a:t>But </a:t>
            </a:r>
            <a:r>
              <a:rPr lang="en-GB" sz="1600" b="0" i="0" kern="1200" baseline="0" dirty="0" smtClean="0">
                <a:solidFill>
                  <a:schemeClr val="tx1"/>
                </a:solidFill>
                <a:effectLst/>
                <a:latin typeface="Arial" charset="0"/>
                <a:ea typeface="+mn-ea"/>
                <a:cs typeface="Arial" charset="0"/>
              </a:rPr>
              <a:t>is it poss. this is where the Giants might have </a:t>
            </a:r>
            <a:r>
              <a:rPr lang="en-GB" sz="1600" b="0" i="0" kern="1200" baseline="0" dirty="0" smtClean="0">
                <a:solidFill>
                  <a:schemeClr val="tx1"/>
                </a:solidFill>
                <a:effectLst/>
                <a:latin typeface="Arial" charset="0"/>
                <a:ea typeface="+mn-ea"/>
                <a:cs typeface="Arial" charset="0"/>
              </a:rPr>
              <a:t>resided…</a:t>
            </a:r>
            <a:r>
              <a:rPr lang="en-GB" sz="1600" b="0" i="0" kern="1200" baseline="0" dirty="0" smtClean="0">
                <a:solidFill>
                  <a:schemeClr val="tx1"/>
                </a:solidFill>
                <a:effectLst/>
                <a:latin typeface="Arial" charset="0"/>
                <a:ea typeface="+mn-ea"/>
                <a:cs typeface="Arial" charset="0"/>
              </a:rPr>
              <a:t>small and great!</a:t>
            </a:r>
          </a:p>
          <a:p>
            <a:endParaRPr lang="en-GB" sz="1600" b="0" i="0" kern="1200" baseline="0" dirty="0" smtClean="0">
              <a:solidFill>
                <a:schemeClr val="tx1"/>
              </a:solidFill>
              <a:effectLst/>
              <a:latin typeface="Arial" charset="0"/>
              <a:ea typeface="+mn-ea"/>
              <a:cs typeface="Arial" charset="0"/>
            </a:endParaRPr>
          </a:p>
          <a:p>
            <a:r>
              <a:rPr lang="en-GB" sz="1600" b="0" i="0" kern="1200" baseline="0" dirty="0" smtClean="0">
                <a:solidFill>
                  <a:schemeClr val="tx1"/>
                </a:solidFill>
                <a:effectLst/>
                <a:latin typeface="Arial" charset="0"/>
                <a:ea typeface="+mn-ea"/>
                <a:cs typeface="Arial" charset="0"/>
              </a:rPr>
              <a:t> For this where Goliath came from… </a:t>
            </a:r>
          </a:p>
          <a:p>
            <a:r>
              <a:rPr lang="en-GB" sz="1600" b="0" i="0" kern="1200" baseline="0" dirty="0" smtClean="0">
                <a:solidFill>
                  <a:schemeClr val="tx1"/>
                </a:solidFill>
                <a:effectLst/>
                <a:latin typeface="Arial" charset="0"/>
                <a:ea typeface="+mn-ea"/>
                <a:cs typeface="Arial" charset="0"/>
              </a:rPr>
              <a:t> Seems they were willing recipient's of the ark!!!</a:t>
            </a:r>
          </a:p>
          <a:p>
            <a:r>
              <a:rPr lang="en-GB" sz="1600" b="0" i="0" kern="1200" baseline="0" dirty="0" smtClean="0">
                <a:solidFill>
                  <a:schemeClr val="tx1"/>
                </a:solidFill>
                <a:effectLst/>
                <a:latin typeface="Arial" charset="0"/>
                <a:ea typeface="+mn-ea"/>
                <a:cs typeface="Arial" charset="0"/>
              </a:rPr>
              <a:t> Pride / arrogance</a:t>
            </a:r>
          </a:p>
          <a:p>
            <a:r>
              <a:rPr lang="en-GB" sz="1600" b="0" i="0" kern="1200" baseline="0" dirty="0" smtClean="0">
                <a:solidFill>
                  <a:schemeClr val="tx1"/>
                </a:solidFill>
                <a:effectLst/>
                <a:latin typeface="Arial" charset="0"/>
                <a:ea typeface="+mn-ea"/>
                <a:cs typeface="Arial" charset="0"/>
              </a:rPr>
              <a:t> </a:t>
            </a:r>
          </a:p>
          <a:p>
            <a:r>
              <a:rPr lang="en-GB" sz="1600" b="0" i="0" kern="1200" baseline="0" dirty="0" smtClean="0">
                <a:solidFill>
                  <a:schemeClr val="tx1"/>
                </a:solidFill>
                <a:effectLst/>
                <a:latin typeface="Arial" charset="0"/>
                <a:ea typeface="+mn-ea"/>
                <a:cs typeface="Arial" charset="0"/>
              </a:rPr>
              <a:t> </a:t>
            </a:r>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55</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Read vs:10</a:t>
            </a:r>
          </a:p>
          <a:p>
            <a:r>
              <a:rPr lang="en-GB" dirty="0" smtClean="0"/>
              <a:t>Notice they don’t seek Lords</a:t>
            </a:r>
            <a:r>
              <a:rPr lang="en-GB" baseline="0" dirty="0" smtClean="0"/>
              <a:t> this time just sent it to Ekron the most northerly city away </a:t>
            </a:r>
          </a:p>
          <a:p>
            <a:endParaRPr lang="en-GB" baseline="0" dirty="0" smtClean="0"/>
          </a:p>
          <a:p>
            <a:r>
              <a:rPr lang="en-GB" baseline="0" dirty="0" smtClean="0"/>
              <a:t> This too was city that should been under Judah’s rule.</a:t>
            </a:r>
          </a:p>
          <a:p>
            <a:endParaRPr lang="en-GB" baseline="0" dirty="0" smtClean="0"/>
          </a:p>
          <a:p>
            <a:r>
              <a:rPr lang="en-GB" baseline="0" dirty="0" smtClean="0"/>
              <a:t> they had taken it by the Hand of the LORD  in Judges1:18 but at some point later lost it</a:t>
            </a:r>
          </a:p>
          <a:p>
            <a:r>
              <a:rPr lang="en-GB" baseline="0" dirty="0" smtClean="0"/>
              <a:t>Again through lack of faith….</a:t>
            </a:r>
          </a:p>
          <a:p>
            <a:endParaRPr lang="en-GB" baseline="0" dirty="0" smtClean="0"/>
          </a:p>
          <a:p>
            <a:r>
              <a:rPr lang="en-GB" baseline="0" dirty="0" smtClean="0"/>
              <a:t>no consultation this time </a:t>
            </a:r>
          </a:p>
          <a:p>
            <a:r>
              <a:rPr lang="en-GB" sz="1600" b="0" i="0" kern="1200" dirty="0" smtClean="0">
                <a:solidFill>
                  <a:schemeClr val="tx1"/>
                </a:solidFill>
                <a:effectLst/>
                <a:latin typeface="Arial" charset="0"/>
                <a:ea typeface="+mn-ea"/>
                <a:cs typeface="Arial" charset="0"/>
              </a:rPr>
              <a:t>The Ark of the Covenant is now, among the Philistines, a “hot potato,” burning every city where it stays. </a:t>
            </a:r>
          </a:p>
          <a:p>
            <a:endParaRPr lang="en-GB" sz="1600" b="0" i="0" kern="1200" dirty="0" smtClean="0">
              <a:solidFill>
                <a:schemeClr val="tx1"/>
              </a:solidFill>
              <a:effectLst/>
              <a:latin typeface="Arial" charset="0"/>
              <a:ea typeface="+mn-ea"/>
              <a:cs typeface="Arial" charset="0"/>
            </a:endParaRPr>
          </a:p>
          <a:p>
            <a:r>
              <a:rPr lang="en-GB" sz="1600" b="0" i="0" kern="1200" dirty="0" smtClean="0">
                <a:solidFill>
                  <a:schemeClr val="tx1"/>
                </a:solidFill>
                <a:effectLst/>
                <a:latin typeface="Arial" charset="0"/>
                <a:ea typeface="+mn-ea"/>
                <a:cs typeface="Arial" charset="0"/>
              </a:rPr>
              <a:t>Vs:10 The </a:t>
            </a:r>
            <a:r>
              <a:rPr lang="en-GB" sz="1600" b="1" i="0" kern="1200" dirty="0" smtClean="0">
                <a:solidFill>
                  <a:schemeClr val="tx1"/>
                </a:solidFill>
                <a:effectLst/>
                <a:latin typeface="Arial" charset="0"/>
                <a:ea typeface="+mn-ea"/>
                <a:cs typeface="Arial" charset="0"/>
              </a:rPr>
              <a:t>Ekronites</a:t>
            </a:r>
            <a:r>
              <a:rPr lang="en-GB" sz="1600" b="0" i="0" kern="1200" dirty="0" smtClean="0">
                <a:solidFill>
                  <a:schemeClr val="tx1"/>
                </a:solidFill>
                <a:effectLst/>
                <a:latin typeface="Arial" charset="0"/>
                <a:ea typeface="+mn-ea"/>
                <a:cs typeface="Arial" charset="0"/>
              </a:rPr>
              <a:t> were not happy see the ark (</a:t>
            </a:r>
            <a:r>
              <a:rPr lang="en-GB" sz="1600" b="1" i="0" kern="1200" dirty="0" smtClean="0">
                <a:solidFill>
                  <a:schemeClr val="tx1"/>
                </a:solidFill>
                <a:effectLst/>
                <a:latin typeface="Arial" charset="0"/>
                <a:ea typeface="+mn-ea"/>
                <a:cs typeface="Arial" charset="0"/>
              </a:rPr>
              <a:t>“They have brought the ark of the God of Israel to us, to kill us and our people!”</a:t>
            </a:r>
            <a:r>
              <a:rPr lang="en-GB" sz="1600" b="0" i="0" kern="1200" dirty="0" smtClean="0">
                <a:solidFill>
                  <a:schemeClr val="tx1"/>
                </a:solidFill>
                <a:effectLst/>
                <a:latin typeface="Arial" charset="0"/>
                <a:ea typeface="+mn-ea"/>
                <a:cs typeface="Arial" charset="0"/>
              </a:rPr>
              <a:t>), but they still wouldn’t submit to the </a:t>
            </a:r>
            <a:r>
              <a:rPr lang="en-GB" sz="1600" b="0" i="0" kern="1200" cap="all" dirty="0" smtClean="0">
                <a:solidFill>
                  <a:schemeClr val="tx1"/>
                </a:solidFill>
                <a:effectLst/>
                <a:latin typeface="Arial" charset="0"/>
                <a:ea typeface="+mn-ea"/>
                <a:cs typeface="Arial" charset="0"/>
              </a:rPr>
              <a:t>LORD</a:t>
            </a:r>
            <a:r>
              <a:rPr lang="en-GB" sz="1600" b="0" i="0" kern="1200" dirty="0" smtClean="0">
                <a:solidFill>
                  <a:schemeClr val="tx1"/>
                </a:solidFill>
                <a:effectLst/>
                <a:latin typeface="Arial" charset="0"/>
                <a:ea typeface="+mn-ea"/>
                <a:cs typeface="Arial" charset="0"/>
              </a:rPr>
              <a:t> God of Israel.</a:t>
            </a:r>
          </a:p>
          <a:p>
            <a:r>
              <a:rPr lang="en-GB" sz="1600" b="0" i="0" kern="1200" dirty="0" smtClean="0">
                <a:solidFill>
                  <a:schemeClr val="tx1"/>
                </a:solidFill>
                <a:effectLst/>
                <a:latin typeface="Arial" charset="0"/>
                <a:ea typeface="+mn-ea"/>
                <a:cs typeface="Arial" charset="0"/>
              </a:rPr>
              <a:t> </a:t>
            </a:r>
          </a:p>
          <a:p>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56</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b="0" i="0" kern="1200" dirty="0" smtClean="0">
                <a:solidFill>
                  <a:schemeClr val="tx1"/>
                </a:solidFill>
                <a:effectLst/>
                <a:latin typeface="Arial" charset="0"/>
                <a:ea typeface="+mn-ea"/>
                <a:cs typeface="Arial" charset="0"/>
              </a:rPr>
              <a:t> </a:t>
            </a:r>
          </a:p>
          <a:p>
            <a:r>
              <a:rPr lang="en-GB" dirty="0" smtClean="0"/>
              <a:t>Not the reaction that was hoped for they ought</a:t>
            </a:r>
            <a:r>
              <a:rPr lang="en-GB" baseline="0" dirty="0" smtClean="0"/>
              <a:t> to have been parading it through the cities as a trophy, in stead parading as an instrument of death!</a:t>
            </a:r>
          </a:p>
          <a:p>
            <a:endParaRPr lang="en-GB" baseline="0" dirty="0" smtClean="0"/>
          </a:p>
          <a:p>
            <a:r>
              <a:rPr lang="en-GB" baseline="0" dirty="0" smtClean="0"/>
              <a:t> Ark amongst phils for 7 months 6:1 (Completion)</a:t>
            </a:r>
          </a:p>
          <a:p>
            <a:endParaRPr lang="en-GB" baseline="0" dirty="0" smtClean="0"/>
          </a:p>
          <a:p>
            <a:r>
              <a:rPr lang="en-GB" baseline="0" dirty="0" smtClean="0"/>
              <a:t> Took this time to realise God not Dagon was all powerful – yet refused to bow down to him as requested by the obvious sign of Dagon falling prostrate before him.</a:t>
            </a:r>
          </a:p>
          <a:p>
            <a:endParaRPr lang="en-GB" baseline="0" dirty="0" smtClean="0"/>
          </a:p>
          <a:p>
            <a:r>
              <a:rPr lang="en-GB" baseline="0" dirty="0" smtClean="0"/>
              <a:t> so suffered death – but did spare some v:12 presumably to recount the affair.(lest they Forget)</a:t>
            </a:r>
          </a:p>
          <a:p>
            <a:endParaRPr lang="en-GB" baseline="0" dirty="0" smtClean="0"/>
          </a:p>
          <a:p>
            <a:r>
              <a:rPr lang="en-GB" baseline="0" dirty="0" smtClean="0"/>
              <a:t> we seen how in cpt4 Israelites tried to manipulate God and cpt 5 Phils try manipulate God.</a:t>
            </a:r>
          </a:p>
          <a:p>
            <a:endParaRPr lang="en-GB" baseline="0" dirty="0" smtClean="0"/>
          </a:p>
          <a:p>
            <a:r>
              <a:rPr lang="en-GB" baseline="0" dirty="0" smtClean="0"/>
              <a:t> Both failed - God will not be mocked!</a:t>
            </a:r>
          </a:p>
          <a:p>
            <a:endParaRPr lang="en-GB" baseline="0" dirty="0" smtClean="0"/>
          </a:p>
          <a:p>
            <a:r>
              <a:rPr lang="en-GB" baseline="0" dirty="0" smtClean="0"/>
              <a:t>Lesson is that we must obey God and follow him and not expect God to follow us in our adventures in life.</a:t>
            </a:r>
          </a:p>
          <a:p>
            <a:endParaRPr lang="en-GB" baseline="0" dirty="0" smtClean="0"/>
          </a:p>
          <a:p>
            <a:r>
              <a:rPr lang="en-GB" baseline="0" dirty="0" smtClean="0"/>
              <a:t>The Israelites, if they had learned this lesson, then perhaps not wanted a king to be like the nations around them…. </a:t>
            </a:r>
          </a:p>
          <a:p>
            <a:r>
              <a:rPr lang="en-GB" baseline="0" dirty="0" smtClean="0"/>
              <a:t> but rather remained separate unto their God  - who rules in the Kingdoms of Men!</a:t>
            </a:r>
          </a:p>
          <a:p>
            <a:endParaRPr lang="en-GB" baseline="0" dirty="0" smtClean="0"/>
          </a:p>
          <a:p>
            <a:r>
              <a:rPr lang="en-GB" baseline="0" dirty="0" smtClean="0"/>
              <a:t>*****</a:t>
            </a:r>
          </a:p>
          <a:p>
            <a:r>
              <a:rPr lang="en-GB" baseline="0" dirty="0" smtClean="0"/>
              <a:t> </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57</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b="0" i="0" kern="1200" dirty="0" smtClean="0">
                <a:solidFill>
                  <a:schemeClr val="tx1"/>
                </a:solidFill>
                <a:effectLst/>
                <a:latin typeface="Arial" charset="0"/>
                <a:ea typeface="+mn-ea"/>
                <a:cs typeface="Arial" charset="0"/>
              </a:rPr>
              <a:t> </a:t>
            </a:r>
          </a:p>
          <a:p>
            <a:r>
              <a:rPr lang="en-GB" sz="1600" b="1" i="0" u="sng" kern="1200" dirty="0" smtClean="0">
                <a:solidFill>
                  <a:schemeClr val="tx1"/>
                </a:solidFill>
                <a:effectLst/>
                <a:latin typeface="Arial" charset="0"/>
                <a:ea typeface="+mn-ea"/>
                <a:cs typeface="Arial" charset="0"/>
                <a:hlinkClick r:id="rId3" tooltip="1 Peter 5:6"/>
              </a:rPr>
              <a:t>1 Peter 5:6</a:t>
            </a:r>
            <a:r>
              <a:rPr lang="en-GB" sz="1600" b="0" i="0" kern="1200" dirty="0" smtClean="0">
                <a:solidFill>
                  <a:schemeClr val="tx1"/>
                </a:solidFill>
                <a:effectLst/>
                <a:latin typeface="Arial" charset="0"/>
                <a:ea typeface="+mn-ea"/>
                <a:cs typeface="Arial" charset="0"/>
              </a:rPr>
              <a:t> - Humble yourselves therefore under the mighty hand of God, that he may exalt you in due time:</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58</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endParaRPr lang="en-GB" baseline="0" dirty="0" smtClean="0"/>
          </a:p>
          <a:p>
            <a:endParaRPr lang="en-GB" baseline="0" dirty="0" smtClean="0"/>
          </a:p>
          <a:p>
            <a:endParaRPr lang="en-GB" baseline="0" dirty="0" smtClean="0"/>
          </a:p>
          <a:p>
            <a:endParaRPr lang="en-GB" dirty="0" smtClean="0"/>
          </a:p>
          <a:p>
            <a:endParaRPr lang="en-GB" dirty="0" smtClean="0"/>
          </a:p>
          <a:p>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59</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kern="1200" dirty="0" smtClean="0">
                <a:solidFill>
                  <a:schemeClr val="tx1"/>
                </a:solidFill>
                <a:effectLst/>
                <a:latin typeface="Arial" charset="0"/>
                <a:ea typeface="+mn-ea"/>
                <a:cs typeface="Arial" charset="0"/>
              </a:rPr>
              <a:t>Nevertheless spiritual sickness amongst the religious leaders of the day, the Pharisees, earns Jesus’ condemnation. He powerfully denounces their hypocrisy (Matthew 23), and drives out those using the temple courts for fraudulent commerce (Luke 19:45-46).</a:t>
            </a:r>
          </a:p>
          <a:p>
            <a:endParaRPr lang="en-GB" baseline="0" dirty="0" smtClean="0"/>
          </a:p>
        </p:txBody>
      </p:sp>
      <p:sp>
        <p:nvSpPr>
          <p:cNvPr id="4" name="Slide Number Placeholder 3"/>
          <p:cNvSpPr>
            <a:spLocks noGrp="1"/>
          </p:cNvSpPr>
          <p:nvPr>
            <p:ph type="sldNum" sz="quarter" idx="10"/>
          </p:nvPr>
        </p:nvSpPr>
        <p:spPr/>
        <p:txBody>
          <a:bodyPr/>
          <a:lstStyle/>
          <a:p>
            <a:fld id="{43C68B3A-979B-4317-A520-EF02AAD25C8F}" type="slidenum">
              <a:rPr lang="en-GB" smtClean="0"/>
              <a:pPr/>
              <a:t>60</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71138495"/>
      </p:ext>
    </p:extLst>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600" b="1" kern="1200" dirty="0" smtClean="0">
              <a:solidFill>
                <a:schemeClr val="tx1"/>
              </a:solidFill>
              <a:effectLst/>
              <a:latin typeface="Arial" charset="0"/>
              <a:ea typeface="+mn-ea"/>
              <a:cs typeface="Arial" charset="0"/>
            </a:endParaRPr>
          </a:p>
          <a:p>
            <a:r>
              <a:rPr lang="en-GB" sz="1600" b="1" kern="1200" dirty="0" smtClean="0">
                <a:solidFill>
                  <a:schemeClr val="tx1"/>
                </a:solidFill>
                <a:effectLst/>
                <a:latin typeface="Arial" charset="0"/>
                <a:ea typeface="+mn-ea"/>
                <a:cs typeface="Arial" charset="0"/>
              </a:rPr>
              <a:t>The New Covenant</a:t>
            </a:r>
            <a:r>
              <a:rPr lang="en-GB" sz="1600" kern="1200" dirty="0" smtClean="0">
                <a:solidFill>
                  <a:schemeClr val="tx1"/>
                </a:solidFill>
                <a:effectLst/>
                <a:latin typeface="Arial" charset="0"/>
                <a:ea typeface="+mn-ea"/>
                <a:cs typeface="Arial" charset="0"/>
              </a:rPr>
              <a:t/>
            </a:r>
            <a:br>
              <a:rPr lang="en-GB" sz="1600" kern="1200" dirty="0" smtClean="0">
                <a:solidFill>
                  <a:schemeClr val="tx1"/>
                </a:solidFill>
                <a:effectLst/>
                <a:latin typeface="Arial" charset="0"/>
                <a:ea typeface="+mn-ea"/>
                <a:cs typeface="Arial" charset="0"/>
              </a:rPr>
            </a:br>
            <a:r>
              <a:rPr lang="en-GB" sz="1600" kern="1200" dirty="0" smtClean="0">
                <a:solidFill>
                  <a:schemeClr val="tx1"/>
                </a:solidFill>
                <a:effectLst/>
                <a:latin typeface="Arial" charset="0"/>
                <a:ea typeface="+mn-ea"/>
                <a:cs typeface="Arial" charset="0"/>
              </a:rPr>
              <a:t>The new covenant (testament) between God and His people is established in Jesus Christ sacrificing his perfectly obedient life on the cross so that the power of sin (death) can be destroyed. The Gospel of John explains this, stating:</a:t>
            </a:r>
          </a:p>
          <a:p>
            <a:r>
              <a:rPr lang="en-GB" sz="1600" i="1" kern="1200" dirty="0" smtClean="0">
                <a:solidFill>
                  <a:schemeClr val="tx1"/>
                </a:solidFill>
                <a:effectLst/>
                <a:latin typeface="Arial" charset="0"/>
                <a:ea typeface="+mn-ea"/>
                <a:cs typeface="Arial" charset="0"/>
              </a:rPr>
              <a:t>For God so loved the world that he gave his only Son, that whoever believes in him should not perish but have eternal life. (John 3:16, RSV)</a:t>
            </a:r>
            <a:endParaRPr lang="en-GB" sz="1600" kern="1200" dirty="0" smtClean="0">
              <a:solidFill>
                <a:schemeClr val="tx1"/>
              </a:solidFill>
              <a:effectLst/>
              <a:latin typeface="Arial" charset="0"/>
              <a:ea typeface="+mn-ea"/>
              <a:cs typeface="Arial" charset="0"/>
            </a:endParaRPr>
          </a:p>
          <a:p>
            <a:pPr fontAlgn="base"/>
            <a:r>
              <a:rPr lang="en-GB" sz="1600" b="1" kern="1200" dirty="0" smtClean="0">
                <a:solidFill>
                  <a:schemeClr val="tx1"/>
                </a:solidFill>
                <a:effectLst/>
                <a:latin typeface="Arial" charset="0"/>
                <a:ea typeface="+mn-ea"/>
                <a:cs typeface="Arial" charset="0"/>
              </a:rPr>
              <a:t>Figure 7: </a:t>
            </a:r>
            <a:r>
              <a:rPr lang="en-GB" sz="1600" kern="1200" dirty="0" smtClean="0">
                <a:solidFill>
                  <a:schemeClr val="tx1"/>
                </a:solidFill>
                <a:effectLst/>
                <a:latin typeface="Arial" charset="0"/>
                <a:ea typeface="+mn-ea"/>
                <a:cs typeface="Arial" charset="0"/>
              </a:rPr>
              <a:t>‘The Last Supper,’ 1498, da Vinci</a:t>
            </a:r>
          </a:p>
          <a:p>
            <a:r>
              <a:rPr lang="en-GB" sz="1600" kern="1200" dirty="0" smtClean="0">
                <a:solidFill>
                  <a:schemeClr val="tx1"/>
                </a:solidFill>
                <a:effectLst/>
                <a:latin typeface="Arial" charset="0"/>
                <a:ea typeface="+mn-ea"/>
                <a:cs typeface="Arial" charset="0"/>
              </a:rPr>
              <a:t>Jesus institutes the sharing of bread and wine amongst his disciples to be repeated as a reminder of his sacrifice (1 Corinthians 11:23-26). He commands that his disciples should love God and love each other, as this is the manner in which their discipleship is demonstrated:</a:t>
            </a:r>
          </a:p>
          <a:p>
            <a:r>
              <a:rPr lang="en-GB" sz="1600" i="1" kern="1200" dirty="0" smtClean="0">
                <a:solidFill>
                  <a:schemeClr val="tx1"/>
                </a:solidFill>
                <a:effectLst/>
                <a:latin typeface="Arial" charset="0"/>
                <a:ea typeface="+mn-ea"/>
                <a:cs typeface="Arial" charset="0"/>
              </a:rPr>
              <a:t>“A new commandment I give to you, that you love one another; even as I have loved you, that you also love one another. By this all men will know that you are my disciples, if you have love for one another.”</a:t>
            </a:r>
            <a:br>
              <a:rPr lang="en-GB" sz="1600" i="1" kern="1200" dirty="0" smtClean="0">
                <a:solidFill>
                  <a:schemeClr val="tx1"/>
                </a:solidFill>
                <a:effectLst/>
                <a:latin typeface="Arial" charset="0"/>
                <a:ea typeface="+mn-ea"/>
                <a:cs typeface="Arial" charset="0"/>
              </a:rPr>
            </a:br>
            <a:r>
              <a:rPr lang="en-GB" sz="1600" kern="1200" dirty="0" smtClean="0">
                <a:solidFill>
                  <a:schemeClr val="tx1"/>
                </a:solidFill>
                <a:effectLst/>
                <a:latin typeface="Arial" charset="0"/>
                <a:ea typeface="+mn-ea"/>
                <a:cs typeface="Arial" charset="0"/>
              </a:rPr>
              <a:t>(John 13:34-35, RSV)</a:t>
            </a:r>
          </a:p>
          <a:p>
            <a:endParaRPr lang="en-GB"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GB" sz="1600" kern="1200" dirty="0" smtClean="0">
                <a:solidFill>
                  <a:schemeClr val="tx1"/>
                </a:solidFill>
                <a:effectLst/>
                <a:latin typeface="Arial" charset="0"/>
                <a:ea typeface="+mn-ea"/>
                <a:cs typeface="Arial" charset="0"/>
              </a:rPr>
              <a:t>Jesus died on the cross so that God’s will – not his own – would be perfected. After three days, God raised Jesus back to life, showing He will not permit the sinless to suffer destruction (Acts 2:27 quoting Psalm 16:10), and that Jesus is the source of resurrection and life (John 11:21-25). Jesus revealed himself to his disciples and ascended into heaven to sit at the right hand of God, awaiting the appointed time of his return to the Earth as King (Acts 1:11).</a:t>
            </a:r>
          </a:p>
          <a:p>
            <a:endParaRPr lang="en-GB" dirty="0" smtClean="0"/>
          </a:p>
        </p:txBody>
      </p:sp>
      <p:sp>
        <p:nvSpPr>
          <p:cNvPr id="4" name="Slide Number Placeholder 3"/>
          <p:cNvSpPr>
            <a:spLocks noGrp="1"/>
          </p:cNvSpPr>
          <p:nvPr>
            <p:ph type="sldNum" sz="quarter" idx="10"/>
          </p:nvPr>
        </p:nvSpPr>
        <p:spPr/>
        <p:txBody>
          <a:bodyPr/>
          <a:lstStyle/>
          <a:p>
            <a:fld id="{43C68B3A-979B-4317-A520-EF02AAD25C8F}" type="slidenum">
              <a:rPr lang="en-GB" smtClean="0"/>
              <a:pPr/>
              <a:t>61</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80119691"/>
      </p:ext>
    </p:extLst>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b="1" kern="1200" dirty="0" smtClean="0">
                <a:solidFill>
                  <a:schemeClr val="tx1"/>
                </a:solidFill>
                <a:effectLst/>
                <a:latin typeface="Arial" charset="0"/>
                <a:ea typeface="+mn-ea"/>
                <a:cs typeface="Arial" charset="0"/>
              </a:rPr>
              <a:t>New Testament Letters: Preaching and Correcting</a:t>
            </a:r>
            <a:r>
              <a:rPr lang="en-GB" sz="1600" kern="1200" dirty="0" smtClean="0">
                <a:solidFill>
                  <a:schemeClr val="tx1"/>
                </a:solidFill>
                <a:effectLst/>
                <a:latin typeface="Arial" charset="0"/>
                <a:ea typeface="+mn-ea"/>
                <a:cs typeface="Arial" charset="0"/>
              </a:rPr>
              <a:t/>
            </a:r>
            <a:br>
              <a:rPr lang="en-GB" sz="1600" kern="1200" dirty="0" smtClean="0">
                <a:solidFill>
                  <a:schemeClr val="tx1"/>
                </a:solidFill>
                <a:effectLst/>
                <a:latin typeface="Arial" charset="0"/>
                <a:ea typeface="+mn-ea"/>
                <a:cs typeface="Arial" charset="0"/>
              </a:rPr>
            </a:br>
            <a:r>
              <a:rPr lang="en-GB" sz="1600" kern="1200" dirty="0" smtClean="0">
                <a:solidFill>
                  <a:schemeClr val="tx1"/>
                </a:solidFill>
                <a:effectLst/>
                <a:latin typeface="Arial" charset="0"/>
                <a:ea typeface="+mn-ea"/>
                <a:cs typeface="Arial" charset="0"/>
              </a:rPr>
              <a:t>The Early Church is pioneered by faithful apostles and other key converts such as the apostle Paul (Acts 9). The New Testament letters are from these men (mainly Paul) to the new believers in different cities throughout the Mediterranean region. They record the preaching of the Good News about Jesus Christ, the victory that he won on the cross and, via Jesus’ teachings, how to conduct one’s life so that at Jesus’ return one might be rewarded with a place in his kingdom rather than death. One example of this teaching is in Paul’s letter to the disciple Timothy:</a:t>
            </a:r>
          </a:p>
          <a:p>
            <a:r>
              <a:rPr lang="en-GB" sz="1600" i="1" kern="1200" dirty="0" smtClean="0">
                <a:solidFill>
                  <a:schemeClr val="tx1"/>
                </a:solidFill>
                <a:effectLst/>
                <a:latin typeface="Arial" charset="0"/>
                <a:ea typeface="+mn-ea"/>
                <a:cs typeface="Arial" charset="0"/>
              </a:rPr>
              <a:t>Until I come, devote yourself to the public reading of Scripture, to preaching and to teaching. Do not neglect your gift… Be diligent in these matters; give yourself wholly to them, so that everyone may see your progress. Watch your life and doctrine closely. Persevere in them, because if you do, you will save both yourself and your hearers. (1 Timothy 4:13-16)</a:t>
            </a:r>
            <a:endParaRPr lang="en-GB" sz="1600" kern="1200" dirty="0" smtClean="0">
              <a:solidFill>
                <a:schemeClr val="tx1"/>
              </a:solidFill>
              <a:effectLst/>
              <a:latin typeface="Arial" charset="0"/>
              <a:ea typeface="+mn-ea"/>
              <a:cs typeface="Arial" charset="0"/>
            </a:endParaRPr>
          </a:p>
          <a:p>
            <a:r>
              <a:rPr lang="en-GB" sz="1600" kern="1200" dirty="0" smtClean="0">
                <a:solidFill>
                  <a:schemeClr val="tx1"/>
                </a:solidFill>
                <a:effectLst/>
                <a:latin typeface="Arial" charset="0"/>
                <a:ea typeface="+mn-ea"/>
                <a:cs typeface="Arial" charset="0"/>
              </a:rPr>
              <a:t>Paul explains to the believers that the promises made to Abraham are available to all because Abraham was chosen because of his faithfulness, and not his nationality. Thus those who are faithful qualify for God’s promises along with Abraham (Galatians 3:7-8). Unity between all nations and social classes is found in identification with Jesus Christ (Galatians 3:28-29). Paul gives practical advice to the churches on how the disciple should conduct himself: blamelessly and with purity, doing everything without complaining or arguing (Philippians 2:14-15); eliminating from his mind the selfish desires of the flesh (Romans 6, Colossians 4:5-9) and focusing instead on things good and profitable, always rejoicing in God’s blessings (Philippians 4:4-8). The faithful are instructed to come together as a loving family community (the Church), working together (Hebrews 10:25) with God (1 Corinthians 3:9) in an orderly fashion (1 Corinthians 14:33-40).</a:t>
            </a:r>
          </a:p>
          <a:p>
            <a:r>
              <a:rPr lang="en-GB" sz="1600" kern="1200" dirty="0" smtClean="0">
                <a:solidFill>
                  <a:schemeClr val="tx1"/>
                </a:solidFill>
                <a:effectLst/>
                <a:latin typeface="Arial" charset="0"/>
                <a:ea typeface="+mn-ea"/>
                <a:cs typeface="Arial" charset="0"/>
              </a:rPr>
              <a:t>Peter adds the description of the church as a spiritual house built of living stones offering spiritual sacrifice to God through Jesus (1 Peter 2:5), and James stresses that faith is dead unless it is realized in works (James 2:14-26); recommending simple, yet fundamental practices:</a:t>
            </a:r>
          </a:p>
          <a:p>
            <a:r>
              <a:rPr lang="en-GB" sz="1600" i="1" kern="1200" dirty="0" smtClean="0">
                <a:solidFill>
                  <a:schemeClr val="tx1"/>
                </a:solidFill>
                <a:effectLst/>
                <a:latin typeface="Arial" charset="0"/>
                <a:ea typeface="+mn-ea"/>
                <a:cs typeface="Arial" charset="0"/>
              </a:rPr>
              <a:t>Religion that God our Father accepts as pure and faultless is this: to look after orphans and widows in their distress and to keep oneself from being polluted by the world. (James 1:27)</a:t>
            </a:r>
            <a:endParaRPr lang="en-GB" sz="1600" kern="1200" dirty="0" smtClean="0">
              <a:solidFill>
                <a:schemeClr val="tx1"/>
              </a:solidFill>
              <a:effectLst/>
              <a:latin typeface="Arial" charset="0"/>
              <a:ea typeface="+mn-ea"/>
              <a:cs typeface="Arial" charset="0"/>
            </a:endParaRPr>
          </a:p>
          <a:p>
            <a:r>
              <a:rPr lang="en-GB" sz="1600" kern="1200" dirty="0" smtClean="0">
                <a:solidFill>
                  <a:schemeClr val="tx1"/>
                </a:solidFill>
                <a:effectLst/>
                <a:latin typeface="Arial" charset="0"/>
                <a:ea typeface="+mn-ea"/>
                <a:cs typeface="Arial" charset="0"/>
              </a:rPr>
              <a:t>Paul complements James’ instruction revealing that faithful works, though essential, do not themselves bring salvation. Salvation is only received as a gift of God’s grace, which He chooses to give to the faithful (Ephesians 2:8, Hebrews 11:6). John expands on the command to love, exhorting that if a man love God he must also love his brother (1 John 4:20-21).</a:t>
            </a:r>
            <a:endParaRPr lang="en-GB" sz="1600" kern="1200" dirty="0">
              <a:solidFill>
                <a:schemeClr val="tx1"/>
              </a:solidFill>
              <a:effectLst/>
              <a:latin typeface="Arial" charset="0"/>
              <a:ea typeface="+mn-ea"/>
              <a:cs typeface="Arial" charset="0"/>
            </a:endParaRPr>
          </a:p>
        </p:txBody>
      </p:sp>
      <p:sp>
        <p:nvSpPr>
          <p:cNvPr id="4" name="Slide Number Placeholder 3"/>
          <p:cNvSpPr>
            <a:spLocks noGrp="1"/>
          </p:cNvSpPr>
          <p:nvPr>
            <p:ph type="sldNum" sz="quarter" idx="10"/>
          </p:nvPr>
        </p:nvSpPr>
        <p:spPr/>
        <p:txBody>
          <a:bodyPr/>
          <a:lstStyle/>
          <a:p>
            <a:fld id="{43C68B3A-979B-4317-A520-EF02AAD25C8F}" type="slidenum">
              <a:rPr lang="en-GB" smtClean="0"/>
              <a:pPr/>
              <a:t>62</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81864602"/>
      </p:ext>
    </p:extLst>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b="1" kern="1200" dirty="0" smtClean="0">
                <a:solidFill>
                  <a:schemeClr val="tx1"/>
                </a:solidFill>
                <a:effectLst/>
                <a:latin typeface="Arial" charset="0"/>
                <a:ea typeface="+mn-ea"/>
                <a:cs typeface="Arial" charset="0"/>
              </a:rPr>
              <a:t>New Testament Prophecy: Revelation</a:t>
            </a:r>
            <a:r>
              <a:rPr lang="en-GB" sz="1600" kern="1200" dirty="0" smtClean="0">
                <a:solidFill>
                  <a:schemeClr val="tx1"/>
                </a:solidFill>
                <a:effectLst/>
                <a:latin typeface="Arial" charset="0"/>
                <a:ea typeface="+mn-ea"/>
                <a:cs typeface="Arial" charset="0"/>
              </a:rPr>
              <a:t/>
            </a:r>
            <a:br>
              <a:rPr lang="en-GB" sz="1600" kern="1200" dirty="0" smtClean="0">
                <a:solidFill>
                  <a:schemeClr val="tx1"/>
                </a:solidFill>
                <a:effectLst/>
                <a:latin typeface="Arial" charset="0"/>
                <a:ea typeface="+mn-ea"/>
                <a:cs typeface="Arial" charset="0"/>
              </a:rPr>
            </a:br>
            <a:r>
              <a:rPr lang="en-GB" sz="1600" kern="1200" dirty="0" smtClean="0">
                <a:solidFill>
                  <a:schemeClr val="tx1"/>
                </a:solidFill>
                <a:effectLst/>
                <a:latin typeface="Arial" charset="0"/>
                <a:ea typeface="+mn-ea"/>
                <a:cs typeface="Arial" charset="0"/>
              </a:rPr>
              <a:t>The final book of the Bible is the Revelation of Jesus Christ to John. Through a series of graphic visions (some expanding earlier visions to Ezekiel, Daniel and Zechariah) the future plan of God is revealed. All nations ultimately rise in war against Jesus Christ (Armageddon) and are defeated as Jesus sets up God’s Kingdom over all the Earth (Revelation 19). Christ’s reign culminates in a final Judgment Day when sin, wicked men, and death itself are permanently destroyed (Revelation 20), and God’s eternal peace reigns on Earth (Revelation 21).</a:t>
            </a:r>
          </a:p>
          <a:p>
            <a:pPr fontAlgn="base"/>
            <a:r>
              <a:rPr lang="en-GB" sz="1600" b="1" kern="1200" dirty="0" smtClean="0">
                <a:solidFill>
                  <a:schemeClr val="tx1"/>
                </a:solidFill>
                <a:effectLst/>
                <a:latin typeface="Arial" charset="0"/>
                <a:ea typeface="+mn-ea"/>
                <a:cs typeface="Arial" charset="0"/>
              </a:rPr>
              <a:t>Figure 9: </a:t>
            </a:r>
            <a:r>
              <a:rPr lang="en-GB" sz="1600" kern="1200" dirty="0" smtClean="0">
                <a:solidFill>
                  <a:schemeClr val="tx1"/>
                </a:solidFill>
                <a:effectLst/>
                <a:latin typeface="Arial" charset="0"/>
                <a:ea typeface="+mn-ea"/>
                <a:cs typeface="Arial" charset="0"/>
              </a:rPr>
              <a:t>River of life</a:t>
            </a:r>
          </a:p>
          <a:p>
            <a:r>
              <a:rPr lang="en-GB" sz="1600" i="1" kern="1200" dirty="0" smtClean="0">
                <a:solidFill>
                  <a:schemeClr val="tx1"/>
                </a:solidFill>
                <a:effectLst/>
                <a:latin typeface="Arial" charset="0"/>
                <a:ea typeface="+mn-ea"/>
                <a:cs typeface="Arial" charset="0"/>
              </a:rPr>
              <a:t>And I heard a loud voice from the throne saying, “Now the dwelling of God is with men, and he will live with them. They will be his people, and God himself will be with them and be their God. He will wipe every tear from their eyes. There will be no more death or mourning or crying or pain, for the old order of things has passed away.” He who was seated on the throne said, “I am making everything new!” Then he said, “Write this down, for these words are trustworthy and true.”</a:t>
            </a:r>
            <a:r>
              <a:rPr lang="en-GB" sz="1600" kern="1200" dirty="0" smtClean="0">
                <a:solidFill>
                  <a:schemeClr val="tx1"/>
                </a:solidFill>
                <a:effectLst/>
                <a:latin typeface="Arial" charset="0"/>
                <a:ea typeface="+mn-ea"/>
                <a:cs typeface="Arial" charset="0"/>
              </a:rPr>
              <a:t>(Revelation 21:3-5)</a:t>
            </a:r>
          </a:p>
          <a:p>
            <a:r>
              <a:rPr lang="en-GB" sz="1600" i="1" kern="1200" dirty="0" smtClean="0">
                <a:solidFill>
                  <a:schemeClr val="tx1"/>
                </a:solidFill>
                <a:effectLst/>
                <a:latin typeface="Arial" charset="0"/>
                <a:ea typeface="+mn-ea"/>
                <a:cs typeface="Arial" charset="0"/>
              </a:rPr>
              <a:t>Then the angel showed me the river of the water of life, as clear as crystal, flowing from the throne of God and of the Lamb…On each side of the river stood the tree of life…No longer will there be any curse. The throne of God and of the Lamb will be in the City, and his servants will serve him. They will see his face… </a:t>
            </a:r>
            <a:r>
              <a:rPr lang="en-GB" sz="1600" kern="1200" dirty="0" smtClean="0">
                <a:solidFill>
                  <a:schemeClr val="tx1"/>
                </a:solidFill>
                <a:effectLst/>
                <a:latin typeface="Arial" charset="0"/>
                <a:ea typeface="+mn-ea"/>
                <a:cs typeface="Arial" charset="0"/>
              </a:rPr>
              <a:t>(Revelation 22:1-4)</a:t>
            </a:r>
            <a:endParaRPr lang="en-GB" sz="1600" kern="1200" dirty="0">
              <a:solidFill>
                <a:schemeClr val="tx1"/>
              </a:solidFill>
              <a:effectLst/>
              <a:latin typeface="Arial" charset="0"/>
              <a:ea typeface="+mn-ea"/>
              <a:cs typeface="Arial" charset="0"/>
            </a:endParaRPr>
          </a:p>
        </p:txBody>
      </p:sp>
      <p:sp>
        <p:nvSpPr>
          <p:cNvPr id="4" name="Slide Number Placeholder 3"/>
          <p:cNvSpPr>
            <a:spLocks noGrp="1"/>
          </p:cNvSpPr>
          <p:nvPr>
            <p:ph type="sldNum" sz="quarter" idx="10"/>
          </p:nvPr>
        </p:nvSpPr>
        <p:spPr/>
        <p:txBody>
          <a:bodyPr/>
          <a:lstStyle/>
          <a:p>
            <a:fld id="{43C68B3A-979B-4317-A520-EF02AAD25C8F}" type="slidenum">
              <a:rPr lang="en-GB" smtClean="0"/>
              <a:pPr/>
              <a:t>63</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42834582"/>
      </p:ext>
    </p:extLst>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Read </a:t>
            </a:r>
            <a:r>
              <a:rPr lang="en-GB" dirty="0" err="1" smtClean="0"/>
              <a:t>vs</a:t>
            </a:r>
            <a:r>
              <a:rPr lang="en-GB" dirty="0" smtClean="0"/>
              <a:t> 13</a:t>
            </a:r>
          </a:p>
          <a:p>
            <a:endParaRPr lang="en-GB" dirty="0" smtClean="0"/>
          </a:p>
          <a:p>
            <a:r>
              <a:rPr lang="en-GB" b="1" dirty="0" smtClean="0"/>
              <a:t>Button 1</a:t>
            </a:r>
            <a:r>
              <a:rPr lang="en-GB" dirty="0" smtClean="0"/>
              <a:t>: In accordance with what seen so far…..</a:t>
            </a:r>
          </a:p>
          <a:p>
            <a:r>
              <a:rPr lang="en-GB" b="1" dirty="0" smtClean="0"/>
              <a:t>Button 2</a:t>
            </a:r>
            <a:r>
              <a:rPr lang="en-GB" baseline="0" dirty="0" smtClean="0"/>
              <a:t>: </a:t>
            </a:r>
            <a:r>
              <a:rPr lang="en-GB" dirty="0" smtClean="0"/>
              <a:t>Opposite to Pharisee.</a:t>
            </a:r>
          </a:p>
          <a:p>
            <a:r>
              <a:rPr lang="en-GB" dirty="0" smtClean="0"/>
              <a:t>Humble, in need of help.</a:t>
            </a:r>
          </a:p>
          <a:p>
            <a:r>
              <a:rPr lang="en-GB" dirty="0" smtClean="0"/>
              <a:t>Acknowledged his own sin. </a:t>
            </a:r>
          </a:p>
          <a:p>
            <a:endParaRPr lang="en-GB" dirty="0" smtClean="0"/>
          </a:p>
          <a:p>
            <a:r>
              <a:rPr lang="en-GB" b="1" dirty="0" smtClean="0"/>
              <a:t>Button 3: </a:t>
            </a:r>
            <a:r>
              <a:rPr lang="en-GB" dirty="0" smtClean="0"/>
              <a:t>Which in that culture was the outward sign of an inward pain in one’s soul usually only seen at funerals</a:t>
            </a:r>
          </a:p>
          <a:p>
            <a:endParaRPr lang="en-GB" dirty="0" smtClean="0"/>
          </a:p>
          <a:p>
            <a:r>
              <a:rPr lang="en-GB" dirty="0" smtClean="0"/>
              <a:t>What about his prayer?</a:t>
            </a:r>
          </a:p>
          <a:p>
            <a:endParaRPr lang="en-GB" dirty="0" smtClean="0"/>
          </a:p>
          <a:p>
            <a:r>
              <a:rPr lang="en-GB" b="1" i="1" u="sng" dirty="0" smtClean="0"/>
              <a:t>~@:&gt;Some Bible accounts, like the Flood, seem beyond what I can reasonably believe.</a:t>
            </a:r>
          </a:p>
          <a:p>
            <a:endParaRPr lang="en-GB" b="1" i="1" u="sng" dirty="0" smtClean="0"/>
          </a:p>
          <a:p>
            <a:r>
              <a:rPr lang="en-GB" b="1" i="1" u="sng" dirty="0" smtClean="0"/>
              <a:t>I have trouble believing 66 books written across many centuries and cultures can be the “Word of God”.</a:t>
            </a:r>
          </a:p>
          <a:p>
            <a:endParaRPr lang="en-GB" b="1" i="1" u="sng" dirty="0" smtClean="0"/>
          </a:p>
          <a:p>
            <a:r>
              <a:rPr lang="en-GB" b="1" i="1" u="sng" dirty="0" smtClean="0"/>
              <a:t>Surely modern science has demonstrated that the Biblical account of creation is not literally true?</a:t>
            </a:r>
          </a:p>
          <a:p>
            <a:endParaRPr lang="en-GB" b="1" i="1" u="sng" dirty="0" smtClean="0"/>
          </a:p>
          <a:p>
            <a:r>
              <a:rPr lang="en-GB" b="1" i="1" u="sng" dirty="0" smtClean="0"/>
              <a:t>Where can I find concrete evidence that any of this Bible is true?</a:t>
            </a:r>
          </a:p>
          <a:p>
            <a:r>
              <a:rPr lang="en-GB" b="1" i="1" u="sng" dirty="0" smtClean="0"/>
              <a:t> </a:t>
            </a:r>
          </a:p>
          <a:p>
            <a:endParaRPr lang="en-GB" b="1" i="1" u="sng" dirty="0" smtClean="0"/>
          </a:p>
          <a:p>
            <a:r>
              <a:rPr lang="en-GB" b="1" i="1" u="sng" dirty="0" smtClean="0"/>
              <a:t>What is meant by the phrase: “The Kingdom of God”?</a:t>
            </a:r>
          </a:p>
          <a:p>
            <a:r>
              <a:rPr lang="en-GB" b="1" i="1" u="sng" dirty="0" smtClean="0"/>
              <a:t> </a:t>
            </a:r>
          </a:p>
          <a:p>
            <a:endParaRPr lang="en-GB" b="1" i="1" u="sng" dirty="0" smtClean="0"/>
          </a:p>
          <a:p>
            <a:r>
              <a:rPr lang="en-GB" b="1" i="1" u="sng" dirty="0" smtClean="0"/>
              <a:t>But doesn’t the Bible teach that Jesus is God as well as being born of Mary?</a:t>
            </a:r>
            <a:endParaRPr lang="en-GB" b="1" i="1" u="sng"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64</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37786386"/>
      </p:ext>
    </p:extLst>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This now interesting, for God uses the characteristics of their so called God to show how futile there God really is </a:t>
            </a:r>
          </a:p>
          <a:p>
            <a:r>
              <a:rPr lang="en-GB" baseline="0" dirty="0" smtClean="0"/>
              <a:t> Remember incident with Elijah &amp; prophets of Baal (1 kings 18:)</a:t>
            </a:r>
          </a:p>
          <a:p>
            <a:endParaRPr lang="en-GB" baseline="0" dirty="0" smtClean="0"/>
          </a:p>
          <a:p>
            <a:r>
              <a:rPr lang="en-GB" baseline="0" dirty="0" smtClean="0"/>
              <a:t>READ:</a:t>
            </a:r>
          </a:p>
          <a:p>
            <a:endParaRPr lang="en-GB"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GB" baseline="0" dirty="0" smtClean="0"/>
              <a:t> Baal being a God of </a:t>
            </a:r>
            <a:r>
              <a:rPr lang="en-GB" sz="1600" b="0" i="0" kern="1200" dirty="0" smtClean="0">
                <a:solidFill>
                  <a:schemeClr val="tx1"/>
                </a:solidFill>
                <a:effectLst/>
                <a:latin typeface="Arial" charset="0"/>
                <a:ea typeface="+mn-ea"/>
                <a:cs typeface="Arial" charset="0"/>
              </a:rPr>
              <a:t>rain, thunder, fertility and agriculture</a:t>
            </a:r>
          </a:p>
          <a:p>
            <a:r>
              <a:rPr lang="en-GB" dirty="0" smtClean="0"/>
              <a:t>The consumption of the bullock</a:t>
            </a:r>
            <a:r>
              <a:rPr lang="en-GB" baseline="0" dirty="0" smtClean="0"/>
              <a:t> would not have been insurmountable for there God as show by the acceptance of the challenge…</a:t>
            </a:r>
          </a:p>
          <a:p>
            <a:r>
              <a:rPr lang="en-GB" baseline="0" dirty="0" smtClean="0"/>
              <a:t> causes Dagon to fall vs:3</a:t>
            </a:r>
          </a:p>
          <a:p>
            <a:r>
              <a:rPr lang="en-GB" baseline="0" dirty="0" smtClean="0"/>
              <a:t> </a:t>
            </a:r>
          </a:p>
          <a:p>
            <a:r>
              <a:rPr lang="en-GB" baseline="0" dirty="0" smtClean="0"/>
              <a:t> so What are characteristics?</a:t>
            </a:r>
          </a:p>
          <a:p>
            <a:endParaRPr lang="en-GB" dirty="0" smtClean="0"/>
          </a:p>
          <a:p>
            <a:r>
              <a:rPr lang="en-GB" dirty="0" smtClean="0"/>
              <a:t>*****</a:t>
            </a:r>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66</a:t>
            </a:fld>
            <a:endParaRPr lang="en-GB"/>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8484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70D7FB53-8AEC-4A82-87B3-313FA91490D6}" type="slidenum">
              <a:rPr lang="en-GB"/>
              <a:pPr/>
              <a:t>‹#›</a:t>
            </a:fld>
            <a:endParaRPr lang="en-GB"/>
          </a:p>
        </p:txBody>
      </p:sp>
    </p:spTree>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On Earth As It Is In Heaven</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2ED5C1D7-632B-43C3-BDE4-37C295AE1255}" type="slidenum">
              <a:rPr lang="en-GB"/>
              <a:pPr/>
              <a:t>‹#›</a:t>
            </a:fld>
            <a:endParaRPr lang="en-GB"/>
          </a:p>
        </p:txBody>
      </p:sp>
    </p:spTree>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600201"/>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lnSpc>
                <a:spcPct val="100000"/>
              </a:lnSpc>
              <a:spcBef>
                <a:spcPct val="0"/>
              </a:spcBef>
              <a:buFontTx/>
              <a:buNone/>
              <a:defRPr sz="1400" b="0"/>
            </a:lvl1pPr>
          </a:lstStyle>
          <a:p>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400" b="0"/>
            </a:lvl1pPr>
          </a:lstStyle>
          <a:p>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400" b="0"/>
            </a:lvl1pPr>
          </a:lstStyle>
          <a:p>
            <a:fld id="{88075235-AB74-4B29-AD04-45BC760C9BD3}"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slow">
    <p:random/>
  </p:transition>
  <p:timing>
    <p:tnLst>
      <p:par>
        <p:cTn id="1" dur="indefinite" restart="never" nodeType="tmRoot"/>
      </p:par>
    </p:tnLst>
  </p:timing>
  <p:txStyles>
    <p:titleStyle>
      <a:lvl1pPr algn="ctr" rtl="0" fontAlgn="base">
        <a:spcBef>
          <a:spcPct val="0"/>
        </a:spcBef>
        <a:spcAft>
          <a:spcPct val="0"/>
        </a:spcAft>
        <a:defRPr sz="3600">
          <a:solidFill>
            <a:schemeClr val="tx2"/>
          </a:solidFill>
          <a:latin typeface="+mj-lt"/>
          <a:ea typeface="+mj-ea"/>
          <a:cs typeface="+mj-cs"/>
        </a:defRPr>
      </a:lvl1pPr>
      <a:lvl2pPr algn="ctr" rtl="0" fontAlgn="base">
        <a:spcBef>
          <a:spcPct val="0"/>
        </a:spcBef>
        <a:spcAft>
          <a:spcPct val="0"/>
        </a:spcAft>
        <a:defRPr sz="3600">
          <a:solidFill>
            <a:schemeClr val="tx2"/>
          </a:solidFill>
          <a:latin typeface="Andalus" pitchFamily="2" charset="-78"/>
          <a:cs typeface="Arial" charset="0"/>
        </a:defRPr>
      </a:lvl2pPr>
      <a:lvl3pPr algn="ctr" rtl="0" fontAlgn="base">
        <a:spcBef>
          <a:spcPct val="0"/>
        </a:spcBef>
        <a:spcAft>
          <a:spcPct val="0"/>
        </a:spcAft>
        <a:defRPr sz="3600">
          <a:solidFill>
            <a:schemeClr val="tx2"/>
          </a:solidFill>
          <a:latin typeface="Andalus" pitchFamily="2" charset="-78"/>
          <a:cs typeface="Arial" charset="0"/>
        </a:defRPr>
      </a:lvl3pPr>
      <a:lvl4pPr algn="ctr" rtl="0" fontAlgn="base">
        <a:spcBef>
          <a:spcPct val="0"/>
        </a:spcBef>
        <a:spcAft>
          <a:spcPct val="0"/>
        </a:spcAft>
        <a:defRPr sz="3600">
          <a:solidFill>
            <a:schemeClr val="tx2"/>
          </a:solidFill>
          <a:latin typeface="Andalus" pitchFamily="2" charset="-78"/>
          <a:cs typeface="Arial" charset="0"/>
        </a:defRPr>
      </a:lvl4pPr>
      <a:lvl5pPr algn="ctr" rtl="0" fontAlgn="base">
        <a:spcBef>
          <a:spcPct val="0"/>
        </a:spcBef>
        <a:spcAft>
          <a:spcPct val="0"/>
        </a:spcAft>
        <a:defRPr sz="3600">
          <a:solidFill>
            <a:schemeClr val="tx2"/>
          </a:solidFill>
          <a:latin typeface="Andalus" pitchFamily="2" charset="-78"/>
          <a:cs typeface="Arial" charset="0"/>
        </a:defRPr>
      </a:lvl5pPr>
      <a:lvl6pPr marL="457200" algn="ctr" rtl="0" fontAlgn="base">
        <a:spcBef>
          <a:spcPct val="0"/>
        </a:spcBef>
        <a:spcAft>
          <a:spcPct val="0"/>
        </a:spcAft>
        <a:defRPr sz="3600">
          <a:solidFill>
            <a:schemeClr val="tx2"/>
          </a:solidFill>
          <a:latin typeface="Andalus" pitchFamily="2" charset="-78"/>
          <a:cs typeface="Arial" charset="0"/>
        </a:defRPr>
      </a:lvl6pPr>
      <a:lvl7pPr marL="914400" algn="ctr" rtl="0" fontAlgn="base">
        <a:spcBef>
          <a:spcPct val="0"/>
        </a:spcBef>
        <a:spcAft>
          <a:spcPct val="0"/>
        </a:spcAft>
        <a:defRPr sz="3600">
          <a:solidFill>
            <a:schemeClr val="tx2"/>
          </a:solidFill>
          <a:latin typeface="Andalus" pitchFamily="2" charset="-78"/>
          <a:cs typeface="Arial" charset="0"/>
        </a:defRPr>
      </a:lvl7pPr>
      <a:lvl8pPr marL="1371600" algn="ctr" rtl="0" fontAlgn="base">
        <a:spcBef>
          <a:spcPct val="0"/>
        </a:spcBef>
        <a:spcAft>
          <a:spcPct val="0"/>
        </a:spcAft>
        <a:defRPr sz="3600">
          <a:solidFill>
            <a:schemeClr val="tx2"/>
          </a:solidFill>
          <a:latin typeface="Andalus" pitchFamily="2" charset="-78"/>
          <a:cs typeface="Arial" charset="0"/>
        </a:defRPr>
      </a:lvl8pPr>
      <a:lvl9pPr marL="1828800" algn="ctr" rtl="0" fontAlgn="base">
        <a:spcBef>
          <a:spcPct val="0"/>
        </a:spcBef>
        <a:spcAft>
          <a:spcPct val="0"/>
        </a:spcAft>
        <a:defRPr sz="3600">
          <a:solidFill>
            <a:schemeClr val="tx2"/>
          </a:solidFill>
          <a:latin typeface="Andalus" pitchFamily="2" charset="-78"/>
          <a:cs typeface="Arial" charset="0"/>
        </a:defRPr>
      </a:lvl9pPr>
    </p:titleStyle>
    <p:bodyStyle>
      <a:lvl1pPr marL="342900" indent="-342900" algn="l" rtl="0" fontAlgn="base">
        <a:spcBef>
          <a:spcPct val="20000"/>
        </a:spcBef>
        <a:spcAft>
          <a:spcPct val="0"/>
        </a:spcAft>
        <a:buChar char="•"/>
        <a:defRPr sz="3600">
          <a:solidFill>
            <a:schemeClr val="tx1"/>
          </a:solidFill>
          <a:latin typeface="+mn-lt"/>
          <a:ea typeface="+mn-ea"/>
          <a:cs typeface="+mn-cs"/>
        </a:defRPr>
      </a:lvl1pPr>
      <a:lvl2pPr marL="742950" indent="-285750" algn="l" rtl="0" fontAlgn="base">
        <a:spcBef>
          <a:spcPct val="20000"/>
        </a:spcBef>
        <a:spcAft>
          <a:spcPct val="0"/>
        </a:spcAft>
        <a:buChar char="–"/>
        <a:defRPr sz="3600">
          <a:solidFill>
            <a:schemeClr val="tx1"/>
          </a:solidFill>
          <a:latin typeface="+mn-lt"/>
          <a:cs typeface="+mn-cs"/>
        </a:defRPr>
      </a:lvl2pPr>
      <a:lvl3pPr marL="1143000" indent="-228600" algn="l" rtl="0" fontAlgn="base">
        <a:spcBef>
          <a:spcPct val="20000"/>
        </a:spcBef>
        <a:spcAft>
          <a:spcPct val="0"/>
        </a:spcAft>
        <a:buChar char="•"/>
        <a:defRPr sz="3600">
          <a:solidFill>
            <a:schemeClr val="tx1"/>
          </a:solidFill>
          <a:latin typeface="+mn-lt"/>
          <a:cs typeface="+mn-cs"/>
        </a:defRPr>
      </a:lvl3pPr>
      <a:lvl4pPr marL="1600200" indent="-228600" algn="l" rtl="0" fontAlgn="base">
        <a:spcBef>
          <a:spcPct val="20000"/>
        </a:spcBef>
        <a:spcAft>
          <a:spcPct val="0"/>
        </a:spcAft>
        <a:buChar char="–"/>
        <a:defRPr sz="3600">
          <a:solidFill>
            <a:schemeClr val="tx1"/>
          </a:solidFill>
          <a:latin typeface="+mn-lt"/>
          <a:cs typeface="+mn-cs"/>
        </a:defRPr>
      </a:lvl4pPr>
      <a:lvl5pPr marL="2057400" indent="-228600" algn="l" rtl="0" fontAlgn="base">
        <a:spcBef>
          <a:spcPct val="20000"/>
        </a:spcBef>
        <a:spcAft>
          <a:spcPct val="0"/>
        </a:spcAft>
        <a:buChar char="»"/>
        <a:defRPr sz="3600">
          <a:solidFill>
            <a:schemeClr val="tx1"/>
          </a:solidFill>
          <a:latin typeface="+mn-lt"/>
          <a:cs typeface="+mn-cs"/>
        </a:defRPr>
      </a:lvl5pPr>
      <a:lvl6pPr marL="2514600" indent="-228600" algn="l" rtl="0" fontAlgn="base">
        <a:spcBef>
          <a:spcPct val="20000"/>
        </a:spcBef>
        <a:spcAft>
          <a:spcPct val="0"/>
        </a:spcAft>
        <a:buChar char="»"/>
        <a:defRPr sz="3600">
          <a:solidFill>
            <a:schemeClr val="tx1"/>
          </a:solidFill>
          <a:latin typeface="+mn-lt"/>
          <a:cs typeface="+mn-cs"/>
        </a:defRPr>
      </a:lvl6pPr>
      <a:lvl7pPr marL="2971800" indent="-228600" algn="l" rtl="0" fontAlgn="base">
        <a:spcBef>
          <a:spcPct val="20000"/>
        </a:spcBef>
        <a:spcAft>
          <a:spcPct val="0"/>
        </a:spcAft>
        <a:buChar char="»"/>
        <a:defRPr sz="3600">
          <a:solidFill>
            <a:schemeClr val="tx1"/>
          </a:solidFill>
          <a:latin typeface="+mn-lt"/>
          <a:cs typeface="+mn-cs"/>
        </a:defRPr>
      </a:lvl7pPr>
      <a:lvl8pPr marL="3429000" indent="-228600" algn="l" rtl="0" fontAlgn="base">
        <a:spcBef>
          <a:spcPct val="20000"/>
        </a:spcBef>
        <a:spcAft>
          <a:spcPct val="0"/>
        </a:spcAft>
        <a:buChar char="»"/>
        <a:defRPr sz="3600">
          <a:solidFill>
            <a:schemeClr val="tx1"/>
          </a:solidFill>
          <a:latin typeface="+mn-lt"/>
          <a:cs typeface="+mn-cs"/>
        </a:defRPr>
      </a:lvl8pPr>
      <a:lvl9pPr marL="3886200" indent="-228600" algn="l" rtl="0" fontAlgn="base">
        <a:spcBef>
          <a:spcPct val="20000"/>
        </a:spcBef>
        <a:spcAft>
          <a:spcPct val="0"/>
        </a:spcAft>
        <a:buChar char="»"/>
        <a:defRPr sz="3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hyperlink" Target="http://www.biblegateway.com/passage/?search=2%20Samuel+24:14&amp;version=KJV" TargetMode="Externa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3.jpeg"/><Relationship Id="rId5" Type="http://schemas.openxmlformats.org/officeDocument/2006/relationships/image" Target="../media/image14.jpeg"/><Relationship Id="rId6"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3.jpeg"/></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3.jpeg"/></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8.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8.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8.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8.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8.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9.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0.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0.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20.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20.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21.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22.gi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13.jpeg"/></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jpeg"/><Relationship Id="rId5" Type="http://schemas.openxmlformats.org/officeDocument/2006/relationships/image" Target="../media/image25.gif"/><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26.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27.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27.jpeg"/></Relationships>
</file>

<file path=ppt/slides/_rels/slide49.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26.jpeg"/><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27.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4" Type="http://schemas.microsoft.com/office/2007/relationships/media" Target="../media/media1.mp4"/><Relationship Id="rId5" Type="http://schemas.openxmlformats.org/officeDocument/2006/relationships/image" Target="../media/image28.png"/><Relationship Id="rId1" Type="http://schemas.openxmlformats.org/officeDocument/2006/relationships/video" Target="../media/media1.mp4"/><Relationship Id="rId2"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29.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29.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30.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12.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3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hyperlink" Target="http://www.kingjamesbibleonline.org/1-Peter-5-6/" TargetMode="External"/></Relationships>
</file>

<file path=ppt/slides/_rels/slide59.xml.rels><?xml version="1.0" encoding="UTF-8" standalone="yes"?>
<Relationships xmlns="http://schemas.openxmlformats.org/package/2006/relationships"><Relationship Id="rId3" Type="http://schemas.microsoft.com/office/2007/relationships/media" Target="../media/media2.wmv"/><Relationship Id="rId4"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33.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34.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35.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36.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37.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878" y="4413"/>
            <a:ext cx="9144000" cy="6849173"/>
          </a:xfrm>
          <a:noFill/>
          <a:ln/>
        </p:spPr>
      </p:pic>
      <p:sp>
        <p:nvSpPr>
          <p:cNvPr id="3" name="Rectangle 2"/>
          <p:cNvSpPr/>
          <p:nvPr/>
        </p:nvSpPr>
        <p:spPr>
          <a:xfrm>
            <a:off x="2342188" y="620688"/>
            <a:ext cx="4455066" cy="7571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buNone/>
            </a:pP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Chapter Five</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30057232"/>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dirty="0"/>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41188" y="-105891"/>
            <a:ext cx="9285188" cy="6963891"/>
          </a:xfrm>
          <a:noFill/>
          <a:ln/>
        </p:spPr>
      </p:pic>
      <p:sp>
        <p:nvSpPr>
          <p:cNvPr id="3" name="Rectangle 2"/>
          <p:cNvSpPr/>
          <p:nvPr/>
        </p:nvSpPr>
        <p:spPr>
          <a:xfrm>
            <a:off x="948154" y="1484784"/>
            <a:ext cx="6840760" cy="3933384"/>
          </a:xfrm>
          <a:prstGeom prst="rect">
            <a:avLst/>
          </a:prstGeom>
          <a:noFill/>
        </p:spPr>
        <p:txBody>
          <a:bodyPr wrap="square" lIns="91440" tIns="45720" rIns="91440" bIns="45720">
            <a:spAutoFit/>
          </a:bodyPr>
          <a:lstStyle/>
          <a:p>
            <a:pPr algn="ctr">
              <a:buNone/>
            </a:pPr>
            <a:r>
              <a:rPr lang="en-US" sz="9600" dirty="0" smtClean="0">
                <a:ln w="12700">
                  <a:solidFill>
                    <a:schemeClr val="tx2">
                      <a:satMod val="155000"/>
                    </a:schemeClr>
                  </a:solidFill>
                  <a:prstDash val="solid"/>
                </a:ln>
                <a:solidFill>
                  <a:schemeClr val="tx2">
                    <a:lumMod val="95000"/>
                    <a:lumOff val="5000"/>
                  </a:schemeClr>
                </a:solidFill>
                <a:effectLst>
                  <a:outerShdw blurRad="41275" dist="20320" dir="1800000" algn="tl" rotWithShape="0">
                    <a:srgbClr val="000000">
                      <a:alpha val="40000"/>
                    </a:srgbClr>
                  </a:outerShdw>
                </a:effectLst>
              </a:rPr>
              <a:t>The Hand Of</a:t>
            </a:r>
          </a:p>
          <a:p>
            <a:pPr algn="ctr">
              <a:buNone/>
            </a:pPr>
            <a:r>
              <a:rPr lang="en-US" sz="9600" b="1" cap="none" spc="0" dirty="0" smtClean="0">
                <a:ln w="12700">
                  <a:solidFill>
                    <a:schemeClr val="tx2">
                      <a:satMod val="155000"/>
                    </a:schemeClr>
                  </a:solidFill>
                  <a:prstDash val="solid"/>
                </a:ln>
                <a:solidFill>
                  <a:schemeClr val="tx2">
                    <a:lumMod val="95000"/>
                    <a:lumOff val="5000"/>
                  </a:schemeClr>
                </a:solidFill>
                <a:effectLst>
                  <a:outerShdw blurRad="41275" dist="20320" dir="1800000" algn="tl" rotWithShape="0">
                    <a:srgbClr val="000000">
                      <a:alpha val="40000"/>
                    </a:srgbClr>
                  </a:outerShdw>
                </a:effectLst>
              </a:rPr>
              <a:t>The LORD</a:t>
            </a:r>
            <a:endParaRPr lang="en-US" sz="9600" b="1" cap="none" spc="0" dirty="0">
              <a:ln w="12700">
                <a:solidFill>
                  <a:schemeClr val="tx2">
                    <a:satMod val="155000"/>
                  </a:schemeClr>
                </a:solidFill>
                <a:prstDash val="solid"/>
              </a:ln>
              <a:solidFill>
                <a:schemeClr val="tx2">
                  <a:lumMod val="95000"/>
                  <a:lumOff val="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98063070"/>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dirty="0"/>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41188" y="0"/>
            <a:ext cx="9285188" cy="6963891"/>
          </a:xfrm>
          <a:noFill/>
          <a:ln/>
        </p:spPr>
      </p:pic>
      <p:sp>
        <p:nvSpPr>
          <p:cNvPr id="3" name="Rectangle 2"/>
          <p:cNvSpPr/>
          <p:nvPr/>
        </p:nvSpPr>
        <p:spPr>
          <a:xfrm>
            <a:off x="1162864" y="1124744"/>
            <a:ext cx="6840760" cy="1274195"/>
          </a:xfrm>
          <a:prstGeom prst="rect">
            <a:avLst/>
          </a:prstGeom>
          <a:noFill/>
        </p:spPr>
        <p:txBody>
          <a:bodyPr wrap="square" lIns="91440" tIns="45720" rIns="91440" bIns="45720">
            <a:spAutoFit/>
          </a:bodyPr>
          <a:lstStyle/>
          <a:p>
            <a:pPr>
              <a:buNone/>
            </a:pPr>
            <a:r>
              <a:rPr lang="en-GB" sz="9600" u="sng" dirty="0" smtClean="0"/>
              <a:t>Objective</a:t>
            </a:r>
            <a:endParaRPr lang="en-GB" sz="9600" u="sng" dirty="0"/>
          </a:p>
        </p:txBody>
      </p:sp>
      <p:sp>
        <p:nvSpPr>
          <p:cNvPr id="2" name="Rectangle 1"/>
          <p:cNvSpPr/>
          <p:nvPr/>
        </p:nvSpPr>
        <p:spPr>
          <a:xfrm>
            <a:off x="1259632" y="2622064"/>
            <a:ext cx="5804794" cy="387798"/>
          </a:xfrm>
          <a:prstGeom prst="rect">
            <a:avLst/>
          </a:prstGeom>
        </p:spPr>
        <p:txBody>
          <a:bodyPr wrap="none">
            <a:spAutoFit/>
          </a:bodyPr>
          <a:lstStyle/>
          <a:p>
            <a:pPr>
              <a:buNone/>
            </a:pPr>
            <a:r>
              <a:rPr lang="en-GB" sz="2400" dirty="0"/>
              <a:t>1: Mind set of the Jews and Philistines</a:t>
            </a:r>
          </a:p>
        </p:txBody>
      </p:sp>
      <p:sp>
        <p:nvSpPr>
          <p:cNvPr id="4" name="Rectangle 3"/>
          <p:cNvSpPr/>
          <p:nvPr/>
        </p:nvSpPr>
        <p:spPr>
          <a:xfrm>
            <a:off x="1304688" y="3071562"/>
            <a:ext cx="3993401" cy="461665"/>
          </a:xfrm>
          <a:prstGeom prst="rect">
            <a:avLst/>
          </a:prstGeom>
        </p:spPr>
        <p:txBody>
          <a:bodyPr wrap="none">
            <a:spAutoFit/>
          </a:bodyPr>
          <a:lstStyle/>
          <a:p>
            <a:pPr algn="l">
              <a:lnSpc>
                <a:spcPct val="100000"/>
              </a:lnSpc>
              <a:spcBef>
                <a:spcPct val="30000"/>
              </a:spcBef>
              <a:buNone/>
              <a:defRPr/>
            </a:pPr>
            <a:r>
              <a:rPr lang="en-GB" sz="2400" b="0" dirty="0"/>
              <a:t>2: </a:t>
            </a:r>
            <a:r>
              <a:rPr lang="en-GB" sz="2400" dirty="0"/>
              <a:t>Dagon and its Influence</a:t>
            </a:r>
          </a:p>
        </p:txBody>
      </p:sp>
      <p:sp>
        <p:nvSpPr>
          <p:cNvPr id="5" name="Rectangle 4"/>
          <p:cNvSpPr/>
          <p:nvPr/>
        </p:nvSpPr>
        <p:spPr>
          <a:xfrm>
            <a:off x="1307392" y="3565274"/>
            <a:ext cx="2768515" cy="461665"/>
          </a:xfrm>
          <a:prstGeom prst="rect">
            <a:avLst/>
          </a:prstGeom>
        </p:spPr>
        <p:txBody>
          <a:bodyPr wrap="none">
            <a:spAutoFit/>
          </a:bodyPr>
          <a:lstStyle/>
          <a:p>
            <a:pPr algn="l">
              <a:lnSpc>
                <a:spcPct val="100000"/>
              </a:lnSpc>
              <a:spcBef>
                <a:spcPct val="30000"/>
              </a:spcBef>
              <a:buNone/>
              <a:defRPr/>
            </a:pPr>
            <a:r>
              <a:rPr lang="en-GB" sz="2400" dirty="0"/>
              <a:t>3: Attitude to God</a:t>
            </a:r>
          </a:p>
        </p:txBody>
      </p:sp>
      <p:sp>
        <p:nvSpPr>
          <p:cNvPr id="6" name="Rectangle 5"/>
          <p:cNvSpPr/>
          <p:nvPr/>
        </p:nvSpPr>
        <p:spPr>
          <a:xfrm>
            <a:off x="1307392" y="4026939"/>
            <a:ext cx="2472152" cy="461665"/>
          </a:xfrm>
          <a:prstGeom prst="rect">
            <a:avLst/>
          </a:prstGeom>
        </p:spPr>
        <p:txBody>
          <a:bodyPr wrap="none">
            <a:spAutoFit/>
          </a:bodyPr>
          <a:lstStyle/>
          <a:p>
            <a:pPr algn="l">
              <a:lnSpc>
                <a:spcPct val="100000"/>
              </a:lnSpc>
              <a:spcBef>
                <a:spcPct val="30000"/>
              </a:spcBef>
              <a:buNone/>
              <a:defRPr/>
            </a:pPr>
            <a:r>
              <a:rPr lang="en-GB" dirty="0"/>
              <a:t>4: </a:t>
            </a:r>
            <a:r>
              <a:rPr lang="en-GB" sz="2400" dirty="0"/>
              <a:t>Consequence</a:t>
            </a:r>
          </a:p>
        </p:txBody>
      </p:sp>
      <p:sp>
        <p:nvSpPr>
          <p:cNvPr id="7" name="Rectangle 6"/>
          <p:cNvSpPr/>
          <p:nvPr/>
        </p:nvSpPr>
        <p:spPr>
          <a:xfrm>
            <a:off x="1284432" y="4511888"/>
            <a:ext cx="1792478" cy="461665"/>
          </a:xfrm>
          <a:prstGeom prst="rect">
            <a:avLst/>
          </a:prstGeom>
        </p:spPr>
        <p:txBody>
          <a:bodyPr wrap="none">
            <a:spAutoFit/>
          </a:bodyPr>
          <a:lstStyle/>
          <a:p>
            <a:pPr algn="l">
              <a:lnSpc>
                <a:spcPct val="100000"/>
              </a:lnSpc>
              <a:spcBef>
                <a:spcPct val="30000"/>
              </a:spcBef>
              <a:buNone/>
              <a:defRPr/>
            </a:pPr>
            <a:r>
              <a:rPr lang="en-GB" sz="2400" dirty="0"/>
              <a:t>5: Lessons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58302981"/>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dirty="0"/>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41188" y="-105891"/>
            <a:ext cx="9285188" cy="6963891"/>
          </a:xfrm>
          <a:noFill/>
          <a:ln/>
        </p:spPr>
      </p:pic>
      <p:sp>
        <p:nvSpPr>
          <p:cNvPr id="3" name="Rectangle 2"/>
          <p:cNvSpPr/>
          <p:nvPr/>
        </p:nvSpPr>
        <p:spPr>
          <a:xfrm>
            <a:off x="948154" y="1484784"/>
            <a:ext cx="6840760" cy="3933384"/>
          </a:xfrm>
          <a:prstGeom prst="rect">
            <a:avLst/>
          </a:prstGeom>
          <a:noFill/>
        </p:spPr>
        <p:txBody>
          <a:bodyPr wrap="square" lIns="91440" tIns="45720" rIns="91440" bIns="45720">
            <a:spAutoFit/>
          </a:bodyPr>
          <a:lstStyle/>
          <a:p>
            <a:pPr algn="ctr">
              <a:buNone/>
            </a:pPr>
            <a:r>
              <a:rPr lang="en-US" sz="9600" dirty="0" smtClean="0">
                <a:ln w="12700">
                  <a:solidFill>
                    <a:schemeClr val="tx2">
                      <a:satMod val="155000"/>
                    </a:schemeClr>
                  </a:solidFill>
                  <a:prstDash val="solid"/>
                </a:ln>
                <a:solidFill>
                  <a:schemeClr val="tx2">
                    <a:lumMod val="95000"/>
                    <a:lumOff val="5000"/>
                  </a:schemeClr>
                </a:solidFill>
                <a:effectLst>
                  <a:outerShdw blurRad="41275" dist="20320" dir="1800000" algn="tl" rotWithShape="0">
                    <a:srgbClr val="000000">
                      <a:alpha val="40000"/>
                    </a:srgbClr>
                  </a:outerShdw>
                </a:effectLst>
              </a:rPr>
              <a:t>The Hand Of</a:t>
            </a:r>
          </a:p>
          <a:p>
            <a:pPr algn="ctr">
              <a:buNone/>
            </a:pPr>
            <a:r>
              <a:rPr lang="en-US" sz="9600" b="1" cap="none" spc="0" dirty="0" smtClean="0">
                <a:ln w="12700">
                  <a:solidFill>
                    <a:schemeClr val="tx2">
                      <a:satMod val="155000"/>
                    </a:schemeClr>
                  </a:solidFill>
                  <a:prstDash val="solid"/>
                </a:ln>
                <a:solidFill>
                  <a:schemeClr val="tx2">
                    <a:lumMod val="95000"/>
                    <a:lumOff val="5000"/>
                  </a:schemeClr>
                </a:solidFill>
                <a:effectLst>
                  <a:outerShdw blurRad="41275" dist="20320" dir="1800000" algn="tl" rotWithShape="0">
                    <a:srgbClr val="000000">
                      <a:alpha val="40000"/>
                    </a:srgbClr>
                  </a:outerShdw>
                </a:effectLst>
              </a:rPr>
              <a:t>The LORD</a:t>
            </a:r>
            <a:endParaRPr lang="en-US" sz="9600" b="1" cap="none" spc="0" dirty="0">
              <a:ln w="12700">
                <a:solidFill>
                  <a:schemeClr val="tx2">
                    <a:satMod val="155000"/>
                  </a:schemeClr>
                </a:solidFill>
                <a:prstDash val="solid"/>
              </a:ln>
              <a:solidFill>
                <a:schemeClr val="tx2">
                  <a:lumMod val="95000"/>
                  <a:lumOff val="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98063070"/>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0832" y="-12468"/>
            <a:ext cx="9175794" cy="6870468"/>
          </a:xfrm>
          <a:noFill/>
          <a:ln/>
        </p:spPr>
      </p:pic>
      <p:sp>
        <p:nvSpPr>
          <p:cNvPr id="2" name="Rectangle 1"/>
          <p:cNvSpPr/>
          <p:nvPr/>
        </p:nvSpPr>
        <p:spPr>
          <a:xfrm>
            <a:off x="1403648" y="1966000"/>
            <a:ext cx="7416824" cy="4228850"/>
          </a:xfrm>
          <a:prstGeom prst="rect">
            <a:avLst/>
          </a:prstGeom>
          <a:ln>
            <a:noFill/>
          </a:ln>
          <a:effectLst>
            <a:outerShdw blurRad="127000" dist="38100" dir="2700000" algn="ctr">
              <a:srgbClr val="000000">
                <a:alpha val="45000"/>
              </a:srgbClr>
            </a:outerShdw>
          </a:effectLst>
          <a:scene3d>
            <a:camera prst="perspectiveFront" fov="5100000">
              <a:rot lat="773571" lon="19896528" rev="21401488"/>
            </a:camera>
            <a:lightRig rig="soft" dir="t">
              <a:rot lat="0" lon="0" rev="0"/>
            </a:lightRig>
          </a:scene3d>
          <a:sp3d prstMaterial="translucentPowder">
            <a:bevelT w="203200" h="50800" prst="coolSlant"/>
          </a:sp3d>
        </p:spPr>
        <p:txBody>
          <a:bodyPr wrap="square">
            <a:spAutoFit/>
          </a:bodyPr>
          <a:lstStyle/>
          <a:p>
            <a:pPr>
              <a:buNone/>
            </a:pPr>
            <a:r>
              <a:rPr lang="en-GB" sz="4800" dirty="0">
                <a:solidFill>
                  <a:srgbClr val="FF0000"/>
                </a:solidFill>
              </a:rPr>
              <a:t>And David </a:t>
            </a:r>
            <a:r>
              <a:rPr lang="en-GB" sz="4800" dirty="0" smtClean="0">
                <a:solidFill>
                  <a:srgbClr val="FF0000"/>
                </a:solidFill>
              </a:rPr>
              <a:t>said…., </a:t>
            </a:r>
            <a:r>
              <a:rPr lang="en-GB" sz="4800" dirty="0">
                <a:solidFill>
                  <a:srgbClr val="FF0000"/>
                </a:solidFill>
              </a:rPr>
              <a:t>I am in a great strait: let us fall now into the </a:t>
            </a:r>
            <a:r>
              <a:rPr lang="en-GB" sz="4800" u="sng" dirty="0">
                <a:solidFill>
                  <a:schemeClr val="bg1"/>
                </a:solidFill>
              </a:rPr>
              <a:t>hand of the </a:t>
            </a:r>
            <a:r>
              <a:rPr lang="en-GB" sz="4800" u="sng" dirty="0" smtClean="0">
                <a:solidFill>
                  <a:schemeClr val="bg1"/>
                </a:solidFill>
              </a:rPr>
              <a:t>LORD; </a:t>
            </a:r>
            <a:r>
              <a:rPr lang="en-GB" sz="4800" dirty="0">
                <a:solidFill>
                  <a:srgbClr val="FF0000"/>
                </a:solidFill>
              </a:rPr>
              <a:t>for his mercies are great: and let me not fall into the hand of man.</a:t>
            </a:r>
          </a:p>
        </p:txBody>
      </p:sp>
      <p:sp>
        <p:nvSpPr>
          <p:cNvPr id="3" name="Rectangle 2"/>
          <p:cNvSpPr/>
          <p:nvPr/>
        </p:nvSpPr>
        <p:spPr>
          <a:xfrm>
            <a:off x="4978986" y="426789"/>
            <a:ext cx="2409634" cy="387798"/>
          </a:xfrm>
          <a:prstGeom prst="rect">
            <a:avLst/>
          </a:prstGeom>
        </p:spPr>
        <p:txBody>
          <a:bodyPr wrap="none">
            <a:spAutoFit/>
          </a:bodyPr>
          <a:lstStyle/>
          <a:p>
            <a:pPr>
              <a:buNone/>
            </a:pPr>
            <a:r>
              <a:rPr lang="en-GB" sz="2400" u="sng" dirty="0">
                <a:hlinkClick r:id="rId4"/>
              </a:rPr>
              <a:t>2 Samuel 24:14</a:t>
            </a:r>
            <a:endParaRPr lang="en-GB" sz="24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39073344"/>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12468"/>
            <a:ext cx="9143999" cy="6870468"/>
          </a:xfrm>
          <a:noFill/>
          <a:ln/>
        </p:spPr>
      </p:pic>
      <p:sp>
        <p:nvSpPr>
          <p:cNvPr id="2" name="Rectangle 1"/>
          <p:cNvSpPr/>
          <p:nvPr/>
        </p:nvSpPr>
        <p:spPr>
          <a:xfrm rot="19922615">
            <a:off x="-978587" y="1499888"/>
            <a:ext cx="9557863" cy="3582519"/>
          </a:xfrm>
          <a:prstGeom prst="rect">
            <a:avLst/>
          </a:prstGeom>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wrap="square">
            <a:spAutoFit/>
          </a:bodyPr>
          <a:lstStyle/>
          <a:p>
            <a:pPr>
              <a:buNone/>
            </a:pPr>
            <a:r>
              <a:rPr lang="en-GB" sz="54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And the </a:t>
            </a:r>
            <a:endParaRPr lang="en-GB" sz="5400"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a:p>
            <a:pPr>
              <a:buNone/>
            </a:pPr>
            <a:r>
              <a:rPr lang="en-GB" sz="5400" u="sng"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hand </a:t>
            </a:r>
            <a:r>
              <a:rPr lang="en-GB" sz="5400" u="sng"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of the </a:t>
            </a:r>
            <a:r>
              <a:rPr lang="en-GB" sz="5400" u="sng"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LORD</a:t>
            </a:r>
            <a:r>
              <a:rPr lang="en-GB" sz="54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 was on Elijah; and he girded up his loins, and ran before Ahab to the entrance of </a:t>
            </a:r>
            <a:r>
              <a:rPr lang="en-GB" sz="5400" i="1" dirty="0" err="1">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Jezreel</a:t>
            </a:r>
            <a:r>
              <a:rPr lang="en-GB" sz="54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a:t>
            </a:r>
          </a:p>
        </p:txBody>
      </p:sp>
      <p:sp>
        <p:nvSpPr>
          <p:cNvPr id="3" name="Rectangle 2"/>
          <p:cNvSpPr/>
          <p:nvPr/>
        </p:nvSpPr>
        <p:spPr>
          <a:xfrm>
            <a:off x="1066489" y="476672"/>
            <a:ext cx="5939447" cy="683264"/>
          </a:xfrm>
          <a:prstGeom prst="rect">
            <a:avLst/>
          </a:prstGeom>
          <a:solidFill>
            <a:schemeClr val="bg1"/>
          </a:solidFill>
          <a:ln>
            <a:solidFill>
              <a:schemeClr val="bg1"/>
            </a:solidFill>
          </a:ln>
          <a:scene3d>
            <a:camera prst="perspectiveHeroicExtremeRightFacing"/>
            <a:lightRig rig="threePt" dir="t"/>
          </a:scene3d>
          <a:sp3d>
            <a:bevelT w="165100" prst="coolSlant"/>
          </a:sp3d>
        </p:spPr>
        <p:txBody>
          <a:bodyPr wrap="none">
            <a:spAutoFit/>
            <a:scene3d>
              <a:camera prst="orthographicFront"/>
              <a:lightRig rig="threePt" dir="t"/>
            </a:scene3d>
            <a:sp3d extrusionH="57150">
              <a:bevelT w="38100" h="38100"/>
            </a:sp3d>
          </a:bodyPr>
          <a:lstStyle/>
          <a:p>
            <a:pPr>
              <a:buNone/>
            </a:pPr>
            <a:r>
              <a:rPr lang="en-GB" sz="4800" dirty="0">
                <a:ln w="12700">
                  <a:solidFill>
                    <a:schemeClr val="tx2">
                      <a:satMod val="155000"/>
                    </a:schemeClr>
                  </a:solidFill>
                  <a:prstDash val="solid"/>
                </a:ln>
                <a:effectLst>
                  <a:outerShdw blurRad="41275" dist="20320" dir="1800000" algn="tl" rotWithShape="0">
                    <a:srgbClr val="000000">
                      <a:alpha val="40000"/>
                    </a:srgbClr>
                  </a:outerShdw>
                </a:effectLst>
              </a:rPr>
              <a:t>1 Kings 18:46 (</a:t>
            </a: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KJV)</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419220"/>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12468"/>
            <a:ext cx="9143999" cy="6870468"/>
          </a:xfrm>
          <a:noFill/>
          <a:ln/>
        </p:spPr>
      </p:pic>
      <p:sp>
        <p:nvSpPr>
          <p:cNvPr id="2" name="Rectangle 1"/>
          <p:cNvSpPr/>
          <p:nvPr/>
        </p:nvSpPr>
        <p:spPr>
          <a:xfrm>
            <a:off x="467544" y="2564904"/>
            <a:ext cx="8024646" cy="3539430"/>
          </a:xfrm>
          <a:prstGeom prst="rect">
            <a:avLst/>
          </a:prstGeom>
          <a:ln>
            <a:noFill/>
          </a:ln>
          <a:effectLst>
            <a:outerShdw blurRad="127000" dist="38100" dir="2700000" algn="ctr">
              <a:srgbClr val="000000">
                <a:alpha val="45000"/>
              </a:srgbClr>
            </a:outerShdw>
          </a:effectLst>
          <a:scene3d>
            <a:camera prst="obliqueTopRight"/>
            <a:lightRig rig="soft" dir="t">
              <a:rot lat="0" lon="0" rev="0"/>
            </a:lightRig>
          </a:scene3d>
          <a:sp3d prstMaterial="translucentPowder">
            <a:bevelT w="203200" h="50800" prst="softRound"/>
          </a:sp3d>
        </p:spPr>
        <p:txBody>
          <a:bodyPr wrap="square">
            <a:spAutoFit/>
          </a:bodyPr>
          <a:lstStyle/>
          <a:p>
            <a:pPr>
              <a:buNone/>
            </a:pPr>
            <a:r>
              <a:rPr lang="en-GB" sz="4000" dirty="0">
                <a:ln w="12700">
                  <a:solidFill>
                    <a:schemeClr val="tx1"/>
                  </a:solidFill>
                  <a:prstDash val="solid"/>
                </a:ln>
                <a:solidFill>
                  <a:schemeClr val="bg1"/>
                </a:solidFill>
                <a:effectLst>
                  <a:outerShdw blurRad="41275" dist="20320" dir="1800000" algn="tl" rotWithShape="0">
                    <a:srgbClr val="000000">
                      <a:alpha val="40000"/>
                    </a:srgbClr>
                  </a:outerShdw>
                </a:effectLst>
              </a:rPr>
              <a:t>Behold, </a:t>
            </a:r>
            <a:r>
              <a:rPr lang="en-GB" sz="4000" u="sng" dirty="0">
                <a:ln w="12700">
                  <a:solidFill>
                    <a:schemeClr val="tx1"/>
                  </a:solidFill>
                  <a:prstDash val="solid"/>
                </a:ln>
                <a:solidFill>
                  <a:srgbClr val="FF0000"/>
                </a:solidFill>
                <a:effectLst>
                  <a:outerShdw blurRad="41275" dist="20320" dir="1800000" algn="tl" rotWithShape="0">
                    <a:srgbClr val="000000">
                      <a:alpha val="40000"/>
                    </a:srgbClr>
                  </a:outerShdw>
                </a:effectLst>
              </a:rPr>
              <a:t>the hand of the </a:t>
            </a:r>
            <a:r>
              <a:rPr lang="en-GB" sz="4000" u="sng" dirty="0" smtClean="0">
                <a:ln w="12700">
                  <a:solidFill>
                    <a:schemeClr val="tx1"/>
                  </a:solidFill>
                  <a:prstDash val="solid"/>
                </a:ln>
                <a:solidFill>
                  <a:srgbClr val="FF0000"/>
                </a:solidFill>
                <a:effectLst>
                  <a:outerShdw blurRad="41275" dist="20320" dir="1800000" algn="tl" rotWithShape="0">
                    <a:srgbClr val="000000">
                      <a:alpha val="40000"/>
                    </a:srgbClr>
                  </a:outerShdw>
                </a:effectLst>
              </a:rPr>
              <a:t>LORD </a:t>
            </a:r>
            <a:r>
              <a:rPr lang="en-GB" sz="4000" dirty="0">
                <a:ln w="12700">
                  <a:solidFill>
                    <a:schemeClr val="tx1"/>
                  </a:solidFill>
                  <a:prstDash val="solid"/>
                </a:ln>
                <a:solidFill>
                  <a:schemeClr val="bg1"/>
                </a:solidFill>
                <a:effectLst>
                  <a:outerShdw blurRad="41275" dist="20320" dir="1800000" algn="tl" rotWithShape="0">
                    <a:srgbClr val="000000">
                      <a:alpha val="40000"/>
                    </a:srgbClr>
                  </a:outerShdw>
                </a:effectLst>
              </a:rPr>
              <a:t>is upon thy cattle which is in the field, upon the horses, upon the asses, upon the camels, upon the oxen, and upon the sheep: there shall be a very grievous murrain.</a:t>
            </a:r>
          </a:p>
        </p:txBody>
      </p:sp>
      <p:sp>
        <p:nvSpPr>
          <p:cNvPr id="3" name="Rectangle 2"/>
          <p:cNvSpPr/>
          <p:nvPr/>
        </p:nvSpPr>
        <p:spPr>
          <a:xfrm>
            <a:off x="1907704" y="620688"/>
            <a:ext cx="4680520" cy="584775"/>
          </a:xfrm>
          <a:prstGeom prst="rect">
            <a:avLst/>
          </a:prstGeom>
          <a:solidFill>
            <a:schemeClr val="bg1"/>
          </a:solidFill>
          <a:ln>
            <a:solidFill>
              <a:schemeClr val="bg1"/>
            </a:solidFill>
          </a:ln>
          <a:scene3d>
            <a:camera prst="perspectiveHeroicExtremeRightFacing"/>
            <a:lightRig rig="threePt" dir="t"/>
          </a:scene3d>
          <a:sp3d prstMaterial="matte">
            <a:bevelT/>
          </a:sp3d>
        </p:spPr>
        <p:txBody>
          <a:bodyPr wrap="square">
            <a:spAutoFit/>
            <a:sp3d extrusionH="57150">
              <a:bevelT w="38100" h="38100"/>
            </a:sp3d>
          </a:bodyPr>
          <a:lstStyle/>
          <a:p>
            <a:pPr>
              <a:buNone/>
            </a:pPr>
            <a:r>
              <a:rPr lang="en-GB" sz="4000" dirty="0" smtClean="0">
                <a:ln w="12700">
                  <a:solidFill>
                    <a:schemeClr val="tx2">
                      <a:satMod val="155000"/>
                    </a:schemeClr>
                  </a:solidFill>
                  <a:prstDash val="solid"/>
                </a:ln>
                <a:effectLst>
                  <a:outerShdw blurRad="41275" dist="20320" dir="1800000" algn="tl" rotWithShape="0">
                    <a:srgbClr val="000000">
                      <a:alpha val="40000"/>
                    </a:srgbClr>
                  </a:outerShdw>
                </a:effectLst>
              </a:rPr>
              <a:t>Exodus 9:3</a:t>
            </a:r>
            <a:r>
              <a:rPr lang="en-GB" sz="4000" dirty="0">
                <a:ln w="12700">
                  <a:solidFill>
                    <a:schemeClr val="tx2">
                      <a:satMod val="155000"/>
                    </a:schemeClr>
                  </a:solidFill>
                  <a:prstDash val="solid"/>
                </a:ln>
                <a:effectLst>
                  <a:outerShdw blurRad="41275" dist="20320" dir="1800000" algn="tl" rotWithShape="0">
                    <a:srgbClr val="000000">
                      <a:alpha val="40000"/>
                    </a:srgbClr>
                  </a:outerShdw>
                </a:effectLst>
              </a:rPr>
              <a:t> (</a:t>
            </a:r>
            <a:r>
              <a:rPr lang="en-GB" sz="4000" dirty="0" smtClean="0">
                <a:ln w="12700">
                  <a:solidFill>
                    <a:schemeClr val="tx2">
                      <a:satMod val="155000"/>
                    </a:schemeClr>
                  </a:solidFill>
                  <a:prstDash val="solid"/>
                </a:ln>
                <a:effectLst>
                  <a:outerShdw blurRad="41275" dist="20320" dir="1800000" algn="tl" rotWithShape="0">
                    <a:srgbClr val="000000">
                      <a:alpha val="40000"/>
                    </a:srgbClr>
                  </a:outerShdw>
                </a:effectLst>
              </a:rPr>
              <a:t>KJV)</a:t>
            </a:r>
            <a:endParaRPr lang="en-GB" sz="40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8592394"/>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409" y="0"/>
            <a:ext cx="9143999" cy="6870468"/>
          </a:xfrm>
          <a:noFill/>
          <a:ln/>
        </p:spPr>
      </p:pic>
      <p:sp>
        <p:nvSpPr>
          <p:cNvPr id="2" name="Rectangle 1"/>
          <p:cNvSpPr/>
          <p:nvPr/>
        </p:nvSpPr>
        <p:spPr>
          <a:xfrm rot="19922615">
            <a:off x="1076719" y="1761026"/>
            <a:ext cx="7416824" cy="4081117"/>
          </a:xfrm>
          <a:prstGeom prst="rect">
            <a:avLst/>
          </a:prstGeom>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wrap="square">
            <a:spAutoFit/>
          </a:bodyPr>
          <a:lstStyle/>
          <a:p>
            <a:pPr>
              <a:buNone/>
            </a:pPr>
            <a:r>
              <a:rPr lang="en-GB" sz="54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For indeed </a:t>
            </a:r>
            <a:r>
              <a:rPr lang="en-GB" sz="5400" u="sng"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the hand of the </a:t>
            </a:r>
            <a:r>
              <a:rPr lang="en-GB" sz="5400" u="sng"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LORD</a:t>
            </a:r>
            <a:r>
              <a:rPr lang="en-GB" sz="54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 was against them, to destroy them from among the host, until they were consumed.</a:t>
            </a:r>
          </a:p>
        </p:txBody>
      </p:sp>
      <p:sp>
        <p:nvSpPr>
          <p:cNvPr id="3" name="Rectangle 2"/>
          <p:cNvSpPr/>
          <p:nvPr/>
        </p:nvSpPr>
        <p:spPr>
          <a:xfrm>
            <a:off x="251520" y="724968"/>
            <a:ext cx="4533612" cy="683264"/>
          </a:xfrm>
          <a:prstGeom prst="rect">
            <a:avLst/>
          </a:prstGeom>
          <a:solidFill>
            <a:schemeClr val="bg1"/>
          </a:solidFill>
          <a:ln>
            <a:solidFill>
              <a:schemeClr val="bg1"/>
            </a:solidFill>
          </a:ln>
          <a:scene3d>
            <a:camera prst="perspectiveHeroicExtremeRightFacing"/>
            <a:lightRig rig="threePt" dir="t"/>
          </a:scene3d>
          <a:sp3d>
            <a:bevelT w="165100" prst="coolSlant"/>
          </a:sp3d>
        </p:spPr>
        <p:txBody>
          <a:bodyPr wrap="none">
            <a:spAutoFit/>
            <a:scene3d>
              <a:camera prst="orthographicFront"/>
              <a:lightRig rig="threePt" dir="t"/>
            </a:scene3d>
            <a:sp3d extrusionH="57150">
              <a:bevelT w="38100" h="38100"/>
            </a:sp3d>
          </a:bodyPr>
          <a:lstStyle/>
          <a:p>
            <a:pPr>
              <a:buNone/>
            </a:pPr>
            <a:r>
              <a:rPr lang="en-GB" sz="4800" dirty="0" err="1" smtClean="0">
                <a:ln w="12700">
                  <a:solidFill>
                    <a:schemeClr val="tx2">
                      <a:satMod val="155000"/>
                    </a:schemeClr>
                  </a:solidFill>
                  <a:prstDash val="solid"/>
                </a:ln>
                <a:effectLst>
                  <a:outerShdw blurRad="41275" dist="20320" dir="1800000" algn="tl" rotWithShape="0">
                    <a:srgbClr val="000000">
                      <a:alpha val="40000"/>
                    </a:srgbClr>
                  </a:outerShdw>
                </a:effectLst>
              </a:rPr>
              <a:t>Deut</a:t>
            </a: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 2:15 (KJV</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9456158"/>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dirty="0"/>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noFill/>
          <a:ln/>
        </p:spPr>
      </p:pic>
      <p:sp>
        <p:nvSpPr>
          <p:cNvPr id="2" name="Rectangle 1"/>
          <p:cNvSpPr/>
          <p:nvPr/>
        </p:nvSpPr>
        <p:spPr>
          <a:xfrm>
            <a:off x="971600" y="764704"/>
            <a:ext cx="7344816" cy="5262979"/>
          </a:xfrm>
          <a:prstGeom prst="rect">
            <a:avLst/>
          </a:prstGeom>
          <a:ln>
            <a:noFill/>
          </a:ln>
        </p:spPr>
        <p:txBody>
          <a:bodyPr wrap="square">
            <a:spAutoFit/>
          </a:bodyPr>
          <a:lstStyle/>
          <a:p>
            <a:pPr>
              <a:buNone/>
            </a:pPr>
            <a:r>
              <a:rPr lang="en-GB" sz="2800" dirty="0" smtClean="0">
                <a:ln w="12700">
                  <a:solidFill>
                    <a:schemeClr val="tx1"/>
                  </a:solidFill>
                  <a:prstDash val="solid"/>
                </a:ln>
                <a:solidFill>
                  <a:schemeClr val="bg1"/>
                </a:solidFill>
                <a:effectLst>
                  <a:outerShdw blurRad="41275" dist="20320" dir="1800000" algn="tl" rotWithShape="0">
                    <a:srgbClr val="000000">
                      <a:alpha val="40000"/>
                    </a:srgbClr>
                  </a:outerShdw>
                </a:effectLst>
              </a:rPr>
              <a:t>22 Then </a:t>
            </a:r>
            <a:r>
              <a:rPr lang="en-GB" sz="2800" dirty="0">
                <a:ln w="12700">
                  <a:solidFill>
                    <a:schemeClr val="tx1"/>
                  </a:solidFill>
                  <a:prstDash val="solid"/>
                </a:ln>
                <a:solidFill>
                  <a:schemeClr val="bg1"/>
                </a:solidFill>
                <a:effectLst>
                  <a:outerShdw blurRad="41275" dist="20320" dir="1800000" algn="tl" rotWithShape="0">
                    <a:srgbClr val="000000">
                      <a:alpha val="40000"/>
                    </a:srgbClr>
                  </a:outerShdw>
                </a:effectLst>
              </a:rPr>
              <a:t>ye shall let your children know, saying, Israel came over this Jordan on dry land.</a:t>
            </a:r>
          </a:p>
          <a:p>
            <a:endParaRPr lang="en-GB" sz="2800" dirty="0">
              <a:ln w="12700">
                <a:solidFill>
                  <a:schemeClr val="tx1"/>
                </a:solidFill>
                <a:prstDash val="solid"/>
              </a:ln>
              <a:solidFill>
                <a:schemeClr val="bg1"/>
              </a:solidFill>
              <a:effectLst>
                <a:outerShdw blurRad="41275" dist="20320" dir="1800000" algn="tl" rotWithShape="0">
                  <a:srgbClr val="000000">
                    <a:alpha val="40000"/>
                  </a:srgbClr>
                </a:outerShdw>
              </a:effectLst>
            </a:endParaRPr>
          </a:p>
          <a:p>
            <a:pPr>
              <a:buNone/>
            </a:pPr>
            <a:r>
              <a:rPr lang="en-GB" sz="2800" dirty="0">
                <a:ln w="12700">
                  <a:solidFill>
                    <a:schemeClr val="tx1"/>
                  </a:solidFill>
                  <a:prstDash val="solid"/>
                </a:ln>
                <a:solidFill>
                  <a:schemeClr val="bg1"/>
                </a:solidFill>
                <a:effectLst>
                  <a:outerShdw blurRad="41275" dist="20320" dir="1800000" algn="tl" rotWithShape="0">
                    <a:srgbClr val="000000">
                      <a:alpha val="40000"/>
                    </a:srgbClr>
                  </a:outerShdw>
                </a:effectLst>
              </a:rPr>
              <a:t>23 For the </a:t>
            </a:r>
            <a:r>
              <a:rPr lang="en-GB" sz="2800" dirty="0" smtClean="0">
                <a:ln w="12700">
                  <a:solidFill>
                    <a:schemeClr val="tx1"/>
                  </a:solidFill>
                  <a:prstDash val="solid"/>
                </a:ln>
                <a:solidFill>
                  <a:schemeClr val="bg1"/>
                </a:solidFill>
                <a:effectLst>
                  <a:outerShdw blurRad="41275" dist="20320" dir="1800000" algn="tl" rotWithShape="0">
                    <a:srgbClr val="000000">
                      <a:alpha val="40000"/>
                    </a:srgbClr>
                  </a:outerShdw>
                </a:effectLst>
              </a:rPr>
              <a:t>LORD </a:t>
            </a:r>
            <a:r>
              <a:rPr lang="en-GB" sz="2800" dirty="0">
                <a:ln w="12700">
                  <a:solidFill>
                    <a:schemeClr val="tx1"/>
                  </a:solidFill>
                  <a:prstDash val="solid"/>
                </a:ln>
                <a:solidFill>
                  <a:schemeClr val="bg1"/>
                </a:solidFill>
                <a:effectLst>
                  <a:outerShdw blurRad="41275" dist="20320" dir="1800000" algn="tl" rotWithShape="0">
                    <a:srgbClr val="000000">
                      <a:alpha val="40000"/>
                    </a:srgbClr>
                  </a:outerShdw>
                </a:effectLst>
              </a:rPr>
              <a:t>your God dried up the waters of Jordan from before you, until ye were passed over, as the </a:t>
            </a:r>
            <a:r>
              <a:rPr lang="en-GB" sz="2800" dirty="0" smtClean="0">
                <a:ln w="12700">
                  <a:solidFill>
                    <a:schemeClr val="tx1"/>
                  </a:solidFill>
                  <a:prstDash val="solid"/>
                </a:ln>
                <a:solidFill>
                  <a:schemeClr val="bg1"/>
                </a:solidFill>
                <a:effectLst>
                  <a:outerShdw blurRad="41275" dist="20320" dir="1800000" algn="tl" rotWithShape="0">
                    <a:srgbClr val="000000">
                      <a:alpha val="40000"/>
                    </a:srgbClr>
                  </a:outerShdw>
                </a:effectLst>
              </a:rPr>
              <a:t>LORD </a:t>
            </a:r>
            <a:r>
              <a:rPr lang="en-GB" sz="2800" dirty="0">
                <a:ln w="12700">
                  <a:solidFill>
                    <a:schemeClr val="tx1"/>
                  </a:solidFill>
                  <a:prstDash val="solid"/>
                </a:ln>
                <a:solidFill>
                  <a:schemeClr val="bg1"/>
                </a:solidFill>
                <a:effectLst>
                  <a:outerShdw blurRad="41275" dist="20320" dir="1800000" algn="tl" rotWithShape="0">
                    <a:srgbClr val="000000">
                      <a:alpha val="40000"/>
                    </a:srgbClr>
                  </a:outerShdw>
                </a:effectLst>
              </a:rPr>
              <a:t>your God did to the Red sea, which he dried up from before us, until we were gone over:</a:t>
            </a:r>
          </a:p>
          <a:p>
            <a:endParaRPr lang="en-GB" sz="2800" dirty="0">
              <a:ln w="12700">
                <a:solidFill>
                  <a:schemeClr val="bg1"/>
                </a:solidFill>
                <a:prstDash val="solid"/>
              </a:ln>
              <a:solidFill>
                <a:schemeClr val="bg1"/>
              </a:solidFill>
              <a:effectLst>
                <a:outerShdw blurRad="41275" dist="20320" dir="1800000" algn="tl" rotWithShape="0">
                  <a:srgbClr val="000000">
                    <a:alpha val="40000"/>
                  </a:srgbClr>
                </a:outerShdw>
              </a:effectLst>
            </a:endParaRPr>
          </a:p>
          <a:p>
            <a:pPr>
              <a:buNone/>
            </a:pPr>
            <a:r>
              <a:rPr lang="en-GB" sz="2800" dirty="0">
                <a:ln w="12700">
                  <a:solidFill>
                    <a:schemeClr val="tx1"/>
                  </a:solidFill>
                  <a:prstDash val="solid"/>
                </a:ln>
                <a:solidFill>
                  <a:schemeClr val="bg1"/>
                </a:solidFill>
                <a:effectLst>
                  <a:outerShdw blurRad="41275" dist="20320" dir="1800000" algn="tl" rotWithShape="0">
                    <a:srgbClr val="000000">
                      <a:alpha val="40000"/>
                    </a:srgbClr>
                  </a:outerShdw>
                </a:effectLst>
              </a:rPr>
              <a:t>24 That all the people of the earth might know the hand of the Lord, </a:t>
            </a:r>
            <a:r>
              <a:rPr lang="en-GB" sz="2800" dirty="0">
                <a:ln w="12700">
                  <a:solidFill>
                    <a:schemeClr val="tx1"/>
                  </a:solidFill>
                  <a:prstDash val="solid"/>
                </a:ln>
                <a:solidFill>
                  <a:srgbClr val="FFFF00"/>
                </a:solidFill>
                <a:effectLst>
                  <a:outerShdw blurRad="41275" dist="20320" dir="1800000" algn="tl" rotWithShape="0">
                    <a:srgbClr val="000000">
                      <a:alpha val="40000"/>
                    </a:srgbClr>
                  </a:outerShdw>
                </a:effectLst>
              </a:rPr>
              <a:t>that it is mighty: that ye might fear the </a:t>
            </a:r>
            <a:r>
              <a:rPr lang="en-GB" sz="2800" dirty="0" smtClean="0">
                <a:ln w="12700">
                  <a:solidFill>
                    <a:schemeClr val="tx1"/>
                  </a:solidFill>
                  <a:prstDash val="solid"/>
                </a:ln>
                <a:solidFill>
                  <a:srgbClr val="FFFF00"/>
                </a:solidFill>
                <a:effectLst>
                  <a:outerShdw blurRad="41275" dist="20320" dir="1800000" algn="tl" rotWithShape="0">
                    <a:srgbClr val="000000">
                      <a:alpha val="40000"/>
                    </a:srgbClr>
                  </a:outerShdw>
                </a:effectLst>
              </a:rPr>
              <a:t>LORD </a:t>
            </a:r>
            <a:r>
              <a:rPr lang="en-GB" sz="2800" dirty="0">
                <a:ln w="12700">
                  <a:solidFill>
                    <a:schemeClr val="tx1"/>
                  </a:solidFill>
                  <a:prstDash val="solid"/>
                </a:ln>
                <a:solidFill>
                  <a:srgbClr val="FFFF00"/>
                </a:solidFill>
                <a:effectLst>
                  <a:outerShdw blurRad="41275" dist="20320" dir="1800000" algn="tl" rotWithShape="0">
                    <a:srgbClr val="000000">
                      <a:alpha val="40000"/>
                    </a:srgbClr>
                  </a:outerShdw>
                </a:effectLst>
              </a:rPr>
              <a:t>your God for ever.</a:t>
            </a:r>
          </a:p>
        </p:txBody>
      </p:sp>
      <p:sp>
        <p:nvSpPr>
          <p:cNvPr id="3" name="TextBox 2"/>
          <p:cNvSpPr txBox="1"/>
          <p:nvPr/>
        </p:nvSpPr>
        <p:spPr>
          <a:xfrm>
            <a:off x="107504" y="293806"/>
            <a:ext cx="4202692" cy="313932"/>
          </a:xfrm>
          <a:prstGeom prst="rect">
            <a:avLst/>
          </a:prstGeom>
          <a:solidFill>
            <a:schemeClr val="bg1"/>
          </a:solidFill>
          <a:scene3d>
            <a:camera prst="perspectiveHeroicExtremeRightFacing"/>
            <a:lightRig rig="threePt" dir="t"/>
          </a:scene3d>
          <a:sp3d>
            <a:bevelT/>
          </a:sp3d>
        </p:spPr>
        <p:txBody>
          <a:bodyPr wrap="square" rtlCol="0">
            <a:spAutoFit/>
          </a:bodyPr>
          <a:lstStyle/>
          <a:p>
            <a:pPr>
              <a:buNone/>
            </a:pPr>
            <a:r>
              <a:rPr lang="en-GB" dirty="0"/>
              <a:t>Joshua </a:t>
            </a:r>
            <a:r>
              <a:rPr lang="en-GB" dirty="0" smtClean="0"/>
              <a:t>4:</a:t>
            </a:r>
            <a:r>
              <a:rPr lang="en-GB" dirty="0"/>
              <a:t> (</a:t>
            </a:r>
            <a:r>
              <a:rPr lang="en-GB" dirty="0" smtClean="0"/>
              <a:t>KJV)</a:t>
            </a:r>
            <a:endParaRPr lang="en-GB"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91479339"/>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dirty="0"/>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7561" y="0"/>
            <a:ext cx="9144000" cy="6857999"/>
          </a:xfrm>
          <a:noFill/>
          <a:ln/>
        </p:spPr>
      </p:pic>
      <p:sp>
        <p:nvSpPr>
          <p:cNvPr id="2" name="Rectangle 1"/>
          <p:cNvSpPr/>
          <p:nvPr/>
        </p:nvSpPr>
        <p:spPr>
          <a:xfrm>
            <a:off x="467544" y="836712"/>
            <a:ext cx="8424936" cy="4635115"/>
          </a:xfrm>
          <a:prstGeom prst="rect">
            <a:avLst/>
          </a:prstGeom>
          <a:scene3d>
            <a:camera prst="orthographicFront"/>
            <a:lightRig rig="balanced" dir="t">
              <a:rot lat="0" lon="0" rev="2100000"/>
            </a:lightRig>
          </a:scene3d>
          <a:sp3d/>
        </p:spPr>
        <p:txBody>
          <a:bodyPr wrap="square">
            <a:spAutoFit/>
          </a:bodyPr>
          <a:lstStyle/>
          <a:p>
            <a:pPr>
              <a:buNone/>
            </a:pPr>
            <a:r>
              <a:rPr lang="en-GB" sz="36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31 And </a:t>
            </a:r>
            <a:r>
              <a:rPr lang="en-GB" sz="3600" dirty="0" err="1">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Phinehas</a:t>
            </a:r>
            <a:r>
              <a:rPr lang="en-GB" sz="36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 the </a:t>
            </a:r>
            <a:r>
              <a:rPr lang="en-GB" sz="3600"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son of </a:t>
            </a:r>
            <a:r>
              <a:rPr lang="en-GB" sz="3600" dirty="0" err="1">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Eleazar</a:t>
            </a:r>
            <a:r>
              <a:rPr lang="en-GB" sz="36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 the priest said unto the children of Reuben, and to the children of Gad, and to the children of Manasseh, </a:t>
            </a:r>
            <a:endParaRPr lang="en-GB" sz="3600"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a:p>
            <a:pPr>
              <a:buNone/>
            </a:pPr>
            <a:r>
              <a:rPr lang="en-GB" sz="3600"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This </a:t>
            </a:r>
            <a:r>
              <a:rPr lang="en-GB" sz="36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day we perceive that the Lord is among us, because ye have not committed this trespass against the Lord: now ye have </a:t>
            </a:r>
            <a:r>
              <a:rPr lang="en-GB" sz="360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delivered </a:t>
            </a:r>
            <a:r>
              <a:rPr lang="en-GB" sz="360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the children of Israel out of the </a:t>
            </a:r>
            <a:r>
              <a:rPr lang="en-GB" sz="3600" u="sng"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hand of the </a:t>
            </a:r>
            <a:r>
              <a:rPr lang="en-GB" sz="3600" u="sng"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LORD.</a:t>
            </a:r>
            <a:endParaRPr lang="en-GB" sz="3600" u="sng"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endParaRPr>
          </a:p>
        </p:txBody>
      </p:sp>
      <p:sp>
        <p:nvSpPr>
          <p:cNvPr id="6" name="TextBox 5"/>
          <p:cNvSpPr txBox="1"/>
          <p:nvPr/>
        </p:nvSpPr>
        <p:spPr>
          <a:xfrm>
            <a:off x="107504" y="293806"/>
            <a:ext cx="4202692" cy="313932"/>
          </a:xfrm>
          <a:prstGeom prst="rect">
            <a:avLst/>
          </a:prstGeom>
          <a:solidFill>
            <a:schemeClr val="bg1"/>
          </a:solidFill>
          <a:scene3d>
            <a:camera prst="perspectiveHeroicExtremeRightFacing"/>
            <a:lightRig rig="threePt" dir="t"/>
          </a:scene3d>
          <a:sp3d>
            <a:bevelT/>
          </a:sp3d>
        </p:spPr>
        <p:txBody>
          <a:bodyPr wrap="square" rtlCol="0">
            <a:spAutoFit/>
          </a:bodyPr>
          <a:lstStyle/>
          <a:p>
            <a:pPr>
              <a:buNone/>
            </a:pPr>
            <a:r>
              <a:rPr lang="en-GB" dirty="0"/>
              <a:t>Joshua </a:t>
            </a:r>
            <a:r>
              <a:rPr lang="en-GB" dirty="0" smtClean="0"/>
              <a:t>22:31</a:t>
            </a:r>
            <a:r>
              <a:rPr lang="en-GB" dirty="0"/>
              <a:t> (</a:t>
            </a:r>
            <a:r>
              <a:rPr lang="en-GB" dirty="0" smtClean="0"/>
              <a:t>KJV)</a:t>
            </a:r>
            <a:endParaRPr lang="en-GB" dirty="0"/>
          </a:p>
        </p:txBody>
      </p:sp>
    </p:spTree>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bwMode="auto">
          <a:xfrm>
            <a:off x="2699792" y="4061264"/>
            <a:ext cx="1440160" cy="367064"/>
          </a:xfrm>
          <a:prstGeom prst="rect">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1800" b="1" i="0" u="none" strike="noStrike" cap="none" normalizeH="0" baseline="0" smtClean="0">
              <a:ln>
                <a:noFill/>
              </a:ln>
              <a:solidFill>
                <a:schemeClr val="tx1"/>
              </a:solidFill>
              <a:effectLst/>
              <a:latin typeface="Arial" charset="0"/>
              <a:cs typeface="Arial" charset="0"/>
            </a:endParaRPr>
          </a:p>
        </p:txBody>
      </p:sp>
      <p:sp>
        <p:nvSpPr>
          <p:cNvPr id="14338" name="Rectangle 2"/>
          <p:cNvSpPr>
            <a:spLocks noGrp="1" noChangeArrowheads="1"/>
          </p:cNvSpPr>
          <p:nvPr>
            <p:ph type="title"/>
          </p:nvPr>
        </p:nvSpPr>
        <p:spPr>
          <a:xfrm>
            <a:off x="457200" y="265854"/>
            <a:ext cx="8229600" cy="1143000"/>
          </a:xfrm>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2299"/>
          </a:xfrm>
          <a:noFill/>
          <a:ln/>
        </p:spPr>
      </p:pic>
      <p:sp>
        <p:nvSpPr>
          <p:cNvPr id="2" name="Rectangle 1"/>
          <p:cNvSpPr/>
          <p:nvPr/>
        </p:nvSpPr>
        <p:spPr>
          <a:xfrm>
            <a:off x="672324" y="980728"/>
            <a:ext cx="8136904" cy="3625608"/>
          </a:xfrm>
          <a:prstGeom prst="rect">
            <a:avLst/>
          </a:prstGeom>
          <a:effectLst>
            <a:innerShdw blurRad="63500" dist="50800" dir="5400000">
              <a:prstClr val="black">
                <a:alpha val="50000"/>
              </a:prstClr>
            </a:innerShdw>
          </a:effectLst>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buNone/>
            </a:pPr>
            <a:r>
              <a:rPr lang="en-GB" sz="2800" dirty="0">
                <a:ln w="11430"/>
                <a:solidFill>
                  <a:srgbClr val="C00000"/>
                </a:solidFill>
                <a:effectLst>
                  <a:outerShdw blurRad="50800" dist="39000" dir="5460000" algn="tl">
                    <a:srgbClr val="000000">
                      <a:alpha val="38000"/>
                    </a:srgbClr>
                  </a:outerShdw>
                </a:effectLst>
              </a:rPr>
              <a:t>And the </a:t>
            </a:r>
            <a:r>
              <a:rPr lang="en-GB" sz="2800" u="sng" dirty="0" smtClean="0">
                <a:ln w="11430"/>
                <a:solidFill>
                  <a:srgbClr val="C00000"/>
                </a:solidFill>
                <a:effectLst>
                  <a:outerShdw blurRad="50800" dist="39000" dir="5460000" algn="tl">
                    <a:srgbClr val="000000">
                      <a:alpha val="38000"/>
                    </a:srgbClr>
                  </a:outerShdw>
                </a:effectLst>
              </a:rPr>
              <a:t>ANGER</a:t>
            </a:r>
            <a:r>
              <a:rPr lang="en-GB" sz="2800" dirty="0" smtClean="0">
                <a:ln w="11430"/>
                <a:solidFill>
                  <a:srgbClr val="C00000"/>
                </a:solidFill>
                <a:effectLst>
                  <a:outerShdw blurRad="50800" dist="39000" dir="5460000" algn="tl">
                    <a:srgbClr val="000000">
                      <a:alpha val="38000"/>
                    </a:srgbClr>
                  </a:outerShdw>
                </a:effectLst>
              </a:rPr>
              <a:t> </a:t>
            </a:r>
            <a:r>
              <a:rPr lang="en-GB" sz="2800" dirty="0">
                <a:ln w="11430"/>
                <a:solidFill>
                  <a:srgbClr val="C00000"/>
                </a:solidFill>
                <a:effectLst>
                  <a:outerShdw blurRad="50800" dist="39000" dir="5460000" algn="tl">
                    <a:srgbClr val="000000">
                      <a:alpha val="38000"/>
                    </a:srgbClr>
                  </a:outerShdw>
                </a:effectLst>
              </a:rPr>
              <a:t>of the </a:t>
            </a:r>
            <a:r>
              <a:rPr lang="en-GB" sz="2800" dirty="0" smtClean="0">
                <a:ln w="11430"/>
                <a:solidFill>
                  <a:srgbClr val="C00000"/>
                </a:solidFill>
                <a:effectLst>
                  <a:outerShdw blurRad="50800" dist="39000" dir="5460000" algn="tl">
                    <a:srgbClr val="000000">
                      <a:alpha val="38000"/>
                    </a:srgbClr>
                  </a:outerShdw>
                </a:effectLst>
              </a:rPr>
              <a:t>LORD </a:t>
            </a:r>
            <a:r>
              <a:rPr lang="en-GB" sz="2800" dirty="0">
                <a:ln w="11430"/>
                <a:solidFill>
                  <a:srgbClr val="C00000"/>
                </a:solidFill>
                <a:effectLst>
                  <a:outerShdw blurRad="50800" dist="39000" dir="5460000" algn="tl">
                    <a:srgbClr val="000000">
                      <a:alpha val="38000"/>
                    </a:srgbClr>
                  </a:outerShdw>
                </a:effectLst>
              </a:rPr>
              <a:t>was hot against Israel, and he delivered them into the hands of spoilers that spoiled them, and he sold them into the hands of their enemies round about, so that they could not any longer </a:t>
            </a:r>
            <a:r>
              <a:rPr lang="en-GB" sz="2800" u="sng" dirty="0">
                <a:ln w="11430"/>
                <a:solidFill>
                  <a:srgbClr val="C00000"/>
                </a:solidFill>
                <a:effectLst>
                  <a:outerShdw blurRad="50800" dist="39000" dir="5460000" algn="tl">
                    <a:srgbClr val="000000">
                      <a:alpha val="38000"/>
                    </a:srgbClr>
                  </a:outerShdw>
                </a:effectLst>
              </a:rPr>
              <a:t>stand</a:t>
            </a:r>
            <a:r>
              <a:rPr lang="en-GB" sz="2800" dirty="0">
                <a:ln w="11430"/>
                <a:solidFill>
                  <a:srgbClr val="C00000"/>
                </a:solidFill>
                <a:effectLst>
                  <a:outerShdw blurRad="50800" dist="39000" dir="5460000" algn="tl">
                    <a:srgbClr val="000000">
                      <a:alpha val="38000"/>
                    </a:srgbClr>
                  </a:outerShdw>
                </a:effectLst>
              </a:rPr>
              <a:t> before their enemies.</a:t>
            </a:r>
          </a:p>
          <a:p>
            <a:pPr>
              <a:buNone/>
            </a:pPr>
            <a:r>
              <a:rPr lang="en-GB" sz="2800" dirty="0">
                <a:ln w="11430"/>
                <a:solidFill>
                  <a:srgbClr val="C00000"/>
                </a:solidFill>
                <a:effectLst>
                  <a:outerShdw blurRad="50800" dist="39000" dir="5460000" algn="tl">
                    <a:srgbClr val="000000">
                      <a:alpha val="38000"/>
                    </a:srgbClr>
                  </a:outerShdw>
                </a:effectLst>
              </a:rPr>
              <a:t>15 Whithersoever they went out, the </a:t>
            </a:r>
            <a:r>
              <a:rPr lang="en-GB" sz="2800" u="sng" dirty="0">
                <a:ln w="11430"/>
                <a:solidFill>
                  <a:srgbClr val="00B0F0"/>
                </a:solidFill>
                <a:effectLst>
                  <a:outerShdw blurRad="38100" dist="38100" dir="2700000" algn="tl">
                    <a:srgbClr val="000000">
                      <a:alpha val="43137"/>
                    </a:srgbClr>
                  </a:outerShdw>
                </a:effectLst>
              </a:rPr>
              <a:t>hand of the </a:t>
            </a:r>
            <a:r>
              <a:rPr lang="en-GB" sz="2800" u="sng" dirty="0" smtClean="0">
                <a:ln w="11430"/>
                <a:solidFill>
                  <a:srgbClr val="00B0F0"/>
                </a:solidFill>
                <a:effectLst>
                  <a:outerShdw blurRad="38100" dist="38100" dir="2700000" algn="tl">
                    <a:srgbClr val="000000">
                      <a:alpha val="43137"/>
                    </a:srgbClr>
                  </a:outerShdw>
                </a:effectLst>
              </a:rPr>
              <a:t>LORD</a:t>
            </a:r>
            <a:r>
              <a:rPr lang="en-GB" sz="2800" u="sng" dirty="0" smtClean="0">
                <a:ln w="11430"/>
                <a:solidFill>
                  <a:srgbClr val="C00000"/>
                </a:solidFill>
                <a:effectLst>
                  <a:outerShdw blurRad="38100" dist="38100" dir="2700000" algn="tl">
                    <a:srgbClr val="000000">
                      <a:alpha val="43137"/>
                    </a:srgbClr>
                  </a:outerShdw>
                </a:effectLst>
              </a:rPr>
              <a:t> </a:t>
            </a:r>
            <a:r>
              <a:rPr lang="en-GB" sz="2800" dirty="0">
                <a:ln w="11430"/>
                <a:solidFill>
                  <a:srgbClr val="C00000"/>
                </a:solidFill>
                <a:effectLst>
                  <a:outerShdw blurRad="50800" dist="39000" dir="5460000" algn="tl">
                    <a:srgbClr val="000000">
                      <a:alpha val="38000"/>
                    </a:srgbClr>
                  </a:outerShdw>
                </a:effectLst>
              </a:rPr>
              <a:t>was against them for evil, as the </a:t>
            </a:r>
            <a:r>
              <a:rPr lang="en-GB" sz="2800" dirty="0" smtClean="0">
                <a:ln w="11430"/>
                <a:solidFill>
                  <a:srgbClr val="C00000"/>
                </a:solidFill>
                <a:effectLst>
                  <a:outerShdw blurRad="50800" dist="39000" dir="5460000" algn="tl">
                    <a:srgbClr val="000000">
                      <a:alpha val="38000"/>
                    </a:srgbClr>
                  </a:outerShdw>
                </a:effectLst>
              </a:rPr>
              <a:t>LORD </a:t>
            </a:r>
            <a:r>
              <a:rPr lang="en-GB" sz="2800" dirty="0">
                <a:ln w="11430"/>
                <a:solidFill>
                  <a:srgbClr val="C00000"/>
                </a:solidFill>
                <a:effectLst>
                  <a:outerShdw blurRad="50800" dist="39000" dir="5460000" algn="tl">
                    <a:srgbClr val="000000">
                      <a:alpha val="38000"/>
                    </a:srgbClr>
                  </a:outerShdw>
                </a:effectLst>
              </a:rPr>
              <a:t>had said, and as the </a:t>
            </a:r>
            <a:r>
              <a:rPr lang="en-GB" sz="2800" dirty="0" smtClean="0">
                <a:ln w="11430"/>
                <a:solidFill>
                  <a:srgbClr val="C00000"/>
                </a:solidFill>
                <a:effectLst>
                  <a:outerShdw blurRad="50800" dist="39000" dir="5460000" algn="tl">
                    <a:srgbClr val="000000">
                      <a:alpha val="38000"/>
                    </a:srgbClr>
                  </a:outerShdw>
                </a:effectLst>
              </a:rPr>
              <a:t>LORD </a:t>
            </a:r>
            <a:r>
              <a:rPr lang="en-GB" sz="2800" dirty="0">
                <a:ln w="11430"/>
                <a:solidFill>
                  <a:srgbClr val="C00000"/>
                </a:solidFill>
                <a:effectLst>
                  <a:outerShdw blurRad="50800" dist="39000" dir="5460000" algn="tl">
                    <a:srgbClr val="000000">
                      <a:alpha val="38000"/>
                    </a:srgbClr>
                  </a:outerShdw>
                </a:effectLst>
              </a:rPr>
              <a:t>had sworn unto them: and they were greatly distressed.</a:t>
            </a:r>
          </a:p>
        </p:txBody>
      </p:sp>
      <p:sp>
        <p:nvSpPr>
          <p:cNvPr id="10" name="TextBox 9"/>
          <p:cNvSpPr txBox="1"/>
          <p:nvPr/>
        </p:nvSpPr>
        <p:spPr>
          <a:xfrm>
            <a:off x="107504" y="293806"/>
            <a:ext cx="4202692" cy="486287"/>
          </a:xfrm>
          <a:prstGeom prst="rect">
            <a:avLst/>
          </a:prstGeom>
          <a:solidFill>
            <a:schemeClr val="bg1"/>
          </a:solidFill>
          <a:scene3d>
            <a:camera prst="perspectiveHeroicExtremeRightFacing"/>
            <a:lightRig rig="threePt" dir="t"/>
          </a:scene3d>
          <a:sp3d>
            <a:bevelT w="146050" h="120650"/>
          </a:sp3d>
        </p:spPr>
        <p:txBody>
          <a:bodyPr wrap="square" rtlCol="0">
            <a:spAutoFit/>
          </a:bodyPr>
          <a:lstStyle/>
          <a:p>
            <a:pPr>
              <a:buNone/>
            </a:pPr>
            <a:r>
              <a:rPr lang="en-GB" sz="3200" dirty="0" smtClean="0"/>
              <a:t>Judges 2:15</a:t>
            </a:r>
            <a:r>
              <a:rPr lang="en-GB" sz="3200" dirty="0"/>
              <a:t> (</a:t>
            </a:r>
            <a:r>
              <a:rPr lang="en-GB" sz="3200" dirty="0" smtClean="0"/>
              <a:t>KJV)</a:t>
            </a:r>
            <a:endParaRPr lang="en-GB" sz="32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13771527"/>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dirty="0"/>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7727"/>
            <a:ext cx="9285188" cy="6963891"/>
          </a:xfrm>
          <a:noFill/>
          <a:ln/>
        </p:spPr>
      </p:pic>
      <p:sp>
        <p:nvSpPr>
          <p:cNvPr id="2" name="TextBox 1"/>
          <p:cNvSpPr txBox="1"/>
          <p:nvPr/>
        </p:nvSpPr>
        <p:spPr>
          <a:xfrm>
            <a:off x="2019661" y="1988840"/>
            <a:ext cx="328937" cy="313932"/>
          </a:xfrm>
          <a:prstGeom prst="rect">
            <a:avLst/>
          </a:prstGeom>
          <a:noFill/>
        </p:spPr>
        <p:txBody>
          <a:bodyPr wrap="none" rtlCol="0">
            <a:spAutoFit/>
          </a:bodyPr>
          <a:lstStyle/>
          <a:p>
            <a:r>
              <a:rPr lang="en-GB" dirty="0"/>
              <a:t> </a:t>
            </a:r>
          </a:p>
        </p:txBody>
      </p:sp>
      <p:sp>
        <p:nvSpPr>
          <p:cNvPr id="3" name="Rectangle 2"/>
          <p:cNvSpPr/>
          <p:nvPr/>
        </p:nvSpPr>
        <p:spPr>
          <a:xfrm>
            <a:off x="2348597" y="1556792"/>
            <a:ext cx="3850734" cy="241912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Protection</a:t>
            </a:r>
          </a:p>
          <a:p>
            <a:pPr algn="l">
              <a:buNone/>
            </a:pPr>
            <a:endParaRPr lang="en-US" sz="5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92463180"/>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dirty="0"/>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406" y="0"/>
            <a:ext cx="9285188" cy="6963891"/>
          </a:xfrm>
          <a:noFill/>
          <a:ln/>
        </p:spPr>
      </p:pic>
      <p:sp>
        <p:nvSpPr>
          <p:cNvPr id="2" name="TextBox 1"/>
          <p:cNvSpPr txBox="1"/>
          <p:nvPr/>
        </p:nvSpPr>
        <p:spPr>
          <a:xfrm>
            <a:off x="2019661" y="1988840"/>
            <a:ext cx="328937" cy="313932"/>
          </a:xfrm>
          <a:prstGeom prst="rect">
            <a:avLst/>
          </a:prstGeom>
          <a:noFill/>
        </p:spPr>
        <p:txBody>
          <a:bodyPr wrap="none" rtlCol="0">
            <a:spAutoFit/>
          </a:bodyPr>
          <a:lstStyle/>
          <a:p>
            <a:r>
              <a:rPr lang="en-GB" dirty="0"/>
              <a:t> </a:t>
            </a:r>
          </a:p>
        </p:txBody>
      </p:sp>
      <p:sp>
        <p:nvSpPr>
          <p:cNvPr id="3" name="Rectangle 2"/>
          <p:cNvSpPr/>
          <p:nvPr/>
        </p:nvSpPr>
        <p:spPr>
          <a:xfrm>
            <a:off x="2348597" y="1556792"/>
            <a:ext cx="3850734" cy="241912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Protection</a:t>
            </a:r>
          </a:p>
          <a:p>
            <a:pPr algn="l"/>
            <a:r>
              <a:rPr lang="en-US" sz="5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Discipline</a:t>
            </a:r>
            <a:endParaRPr lang="en-US" sz="54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buNone/>
            </a:pP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93510944"/>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dirty="0"/>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23695"/>
            <a:ext cx="9285188" cy="6963891"/>
          </a:xfrm>
          <a:noFill/>
          <a:ln/>
        </p:spPr>
      </p:pic>
      <p:sp>
        <p:nvSpPr>
          <p:cNvPr id="2" name="TextBox 1"/>
          <p:cNvSpPr txBox="1"/>
          <p:nvPr/>
        </p:nvSpPr>
        <p:spPr>
          <a:xfrm>
            <a:off x="2019661" y="1988840"/>
            <a:ext cx="328937" cy="313932"/>
          </a:xfrm>
          <a:prstGeom prst="rect">
            <a:avLst/>
          </a:prstGeom>
          <a:noFill/>
        </p:spPr>
        <p:txBody>
          <a:bodyPr wrap="none" rtlCol="0">
            <a:spAutoFit/>
          </a:bodyPr>
          <a:lstStyle/>
          <a:p>
            <a:r>
              <a:rPr lang="en-GB" dirty="0"/>
              <a:t> </a:t>
            </a:r>
          </a:p>
        </p:txBody>
      </p:sp>
      <p:sp>
        <p:nvSpPr>
          <p:cNvPr id="3" name="Rectangle 2"/>
          <p:cNvSpPr/>
          <p:nvPr/>
        </p:nvSpPr>
        <p:spPr>
          <a:xfrm>
            <a:off x="2348597" y="1556792"/>
            <a:ext cx="4389343" cy="574311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Protection</a:t>
            </a:r>
          </a:p>
          <a:p>
            <a:pPr algn="l"/>
            <a:r>
              <a:rPr lang="en-US" sz="5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Discipline</a:t>
            </a:r>
            <a:endParaRPr lang="en-US" sz="54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r>
              <a:rPr lang="en-US" sz="5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Punishment</a:t>
            </a:r>
          </a:p>
          <a:p>
            <a:pPr algn="l"/>
            <a:endParaRPr lang="en-US" sz="5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endParaRPr lang="en-US" sz="5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endParaRPr lang="en-US" sz="5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50179621"/>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dirty="0"/>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285188" cy="6963891"/>
          </a:xfrm>
          <a:noFill/>
          <a:ln/>
        </p:spPr>
      </p:pic>
      <p:sp>
        <p:nvSpPr>
          <p:cNvPr id="2" name="TextBox 1"/>
          <p:cNvSpPr txBox="1"/>
          <p:nvPr/>
        </p:nvSpPr>
        <p:spPr>
          <a:xfrm>
            <a:off x="2019661" y="1988840"/>
            <a:ext cx="328937" cy="313932"/>
          </a:xfrm>
          <a:prstGeom prst="rect">
            <a:avLst/>
          </a:prstGeom>
          <a:noFill/>
        </p:spPr>
        <p:txBody>
          <a:bodyPr wrap="none" rtlCol="0">
            <a:spAutoFit/>
          </a:bodyPr>
          <a:lstStyle/>
          <a:p>
            <a:r>
              <a:rPr lang="en-GB" dirty="0"/>
              <a:t> </a:t>
            </a:r>
          </a:p>
        </p:txBody>
      </p:sp>
      <p:sp>
        <p:nvSpPr>
          <p:cNvPr id="3" name="Rectangle 2"/>
          <p:cNvSpPr/>
          <p:nvPr/>
        </p:nvSpPr>
        <p:spPr>
          <a:xfrm>
            <a:off x="2348597" y="1556792"/>
            <a:ext cx="4389343" cy="491211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Protection</a:t>
            </a:r>
          </a:p>
          <a:p>
            <a:pPr algn="l"/>
            <a:r>
              <a:rPr lang="en-US" sz="5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Discipline</a:t>
            </a:r>
            <a:endParaRPr lang="en-US" sz="54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r>
              <a:rPr lang="en-US" sz="5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Punishment</a:t>
            </a:r>
          </a:p>
          <a:p>
            <a:pPr algn="l"/>
            <a:r>
              <a:rPr lang="en-US" sz="5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Deliverance</a:t>
            </a:r>
          </a:p>
          <a:p>
            <a:pPr algn="l">
              <a:buNone/>
            </a:pPr>
            <a:endParaRPr lang="en-US" sz="5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09611776"/>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dirty="0"/>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285188" cy="6963891"/>
          </a:xfrm>
          <a:noFill/>
          <a:ln/>
        </p:spPr>
      </p:pic>
      <p:sp>
        <p:nvSpPr>
          <p:cNvPr id="2" name="TextBox 1"/>
          <p:cNvSpPr txBox="1"/>
          <p:nvPr/>
        </p:nvSpPr>
        <p:spPr>
          <a:xfrm>
            <a:off x="2019661" y="1988840"/>
            <a:ext cx="328937" cy="313932"/>
          </a:xfrm>
          <a:prstGeom prst="rect">
            <a:avLst/>
          </a:prstGeom>
          <a:noFill/>
        </p:spPr>
        <p:txBody>
          <a:bodyPr wrap="none" rtlCol="0">
            <a:spAutoFit/>
          </a:bodyPr>
          <a:lstStyle/>
          <a:p>
            <a:r>
              <a:rPr lang="en-GB" dirty="0"/>
              <a:t> </a:t>
            </a:r>
          </a:p>
        </p:txBody>
      </p:sp>
      <p:sp>
        <p:nvSpPr>
          <p:cNvPr id="3" name="Rectangle 2"/>
          <p:cNvSpPr/>
          <p:nvPr/>
        </p:nvSpPr>
        <p:spPr>
          <a:xfrm>
            <a:off x="2348597" y="1556792"/>
            <a:ext cx="4389343" cy="574311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Protection</a:t>
            </a:r>
          </a:p>
          <a:p>
            <a:pPr algn="l"/>
            <a:r>
              <a:rPr lang="en-US" sz="5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Discipline</a:t>
            </a:r>
            <a:endParaRPr lang="en-US" sz="54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r>
              <a:rPr lang="en-US" sz="5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Punishment</a:t>
            </a:r>
          </a:p>
          <a:p>
            <a:pPr algn="l"/>
            <a:r>
              <a:rPr lang="en-US" sz="5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Deliverance</a:t>
            </a:r>
          </a:p>
          <a:p>
            <a:pPr algn="l"/>
            <a:r>
              <a:rPr lang="en-US" sz="5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Comfort</a:t>
            </a:r>
          </a:p>
          <a:p>
            <a:pPr algn="l"/>
            <a:endParaRPr lang="en-US" sz="5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28035378"/>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dirty="0"/>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2528" y="0"/>
            <a:ext cx="9285188" cy="6963891"/>
          </a:xfrm>
          <a:noFill/>
          <a:ln/>
        </p:spPr>
      </p:pic>
      <p:sp>
        <p:nvSpPr>
          <p:cNvPr id="2" name="TextBox 1"/>
          <p:cNvSpPr txBox="1"/>
          <p:nvPr/>
        </p:nvSpPr>
        <p:spPr>
          <a:xfrm>
            <a:off x="2019661" y="1988840"/>
            <a:ext cx="328937" cy="313932"/>
          </a:xfrm>
          <a:prstGeom prst="rect">
            <a:avLst/>
          </a:prstGeom>
          <a:noFill/>
        </p:spPr>
        <p:txBody>
          <a:bodyPr wrap="none" rtlCol="0">
            <a:spAutoFit/>
          </a:bodyPr>
          <a:lstStyle/>
          <a:p>
            <a:r>
              <a:rPr lang="en-GB" dirty="0"/>
              <a:t> </a:t>
            </a:r>
          </a:p>
        </p:txBody>
      </p:sp>
      <p:sp>
        <p:nvSpPr>
          <p:cNvPr id="3" name="Rectangle 2"/>
          <p:cNvSpPr/>
          <p:nvPr/>
        </p:nvSpPr>
        <p:spPr>
          <a:xfrm>
            <a:off x="2348597" y="1556792"/>
            <a:ext cx="6415539" cy="532453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a:r>
              <a:rPr lang="en-US"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Protection</a:t>
            </a:r>
          </a:p>
          <a:p>
            <a:pPr algn="l"/>
            <a:r>
              <a:rPr lang="en-US" sz="40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Discipline</a:t>
            </a:r>
            <a:endParaRPr lang="en-US" sz="40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r>
              <a:rPr lang="en-US" sz="80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Punishment</a:t>
            </a:r>
          </a:p>
          <a:p>
            <a:pPr algn="l"/>
            <a:r>
              <a:rPr lang="en-US" sz="40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Deliverance</a:t>
            </a:r>
          </a:p>
          <a:p>
            <a:pPr algn="l"/>
            <a:r>
              <a:rPr lang="en-US" sz="40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Comfort</a:t>
            </a:r>
          </a:p>
          <a:p>
            <a:pPr algn="l"/>
            <a:endParaRPr lang="en-US" sz="5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l"/>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05748020"/>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noFill/>
          <a:ln/>
        </p:spPr>
      </p:pic>
      <p:pic>
        <p:nvPicPr>
          <p:cNvPr id="2" name="Picture 1"/>
          <p:cNvPicPr>
            <a:picLocks noChangeAspect="1"/>
          </p:cNvPicPr>
          <p:nvPr/>
        </p:nvPicPr>
        <p:blipFill>
          <a:blip r:embed="rId4"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7544" y="692696"/>
            <a:ext cx="3802340" cy="2564223"/>
          </a:xfrm>
          <a:prstGeom prst="rect">
            <a:avLst/>
          </a:prstGeom>
          <a:ln w="228600" cap="sq" cmpd="thickThin">
            <a:solidFill>
              <a:srgbClr val="000000"/>
            </a:solidFill>
            <a:prstDash val="solid"/>
            <a:miter lim="800000"/>
          </a:ln>
          <a:effectLst>
            <a:innerShdw blurRad="76200">
              <a:srgbClr val="000000"/>
            </a:innerShdw>
            <a:reflection blurRad="6350" stA="50000" endA="300" endPos="55500" dist="50800" dir="5400000" sy="-100000" algn="bl" rotWithShape="0"/>
          </a:effectLst>
          <a:scene3d>
            <a:camera prst="perspectiveRight"/>
            <a:lightRig rig="threePt" dir="t"/>
          </a:scene3d>
        </p:spPr>
      </p:pic>
      <p:sp>
        <p:nvSpPr>
          <p:cNvPr id="3" name="Rectangle 2"/>
          <p:cNvSpPr/>
          <p:nvPr/>
        </p:nvSpPr>
        <p:spPr>
          <a:xfrm>
            <a:off x="4427984" y="548680"/>
            <a:ext cx="4572000" cy="1471172"/>
          </a:xfrm>
          <a:prstGeom prst="rect">
            <a:avLst/>
          </a:prstGeom>
        </p:spPr>
        <p:txBody>
          <a:bodyPr>
            <a:spAutoFit/>
          </a:bodyPr>
          <a:lstStyle/>
          <a:p>
            <a:pPr marL="457200" indent="-457200"/>
            <a:r>
              <a:rPr lang="en-GB" sz="2800" dirty="0" smtClean="0">
                <a:solidFill>
                  <a:schemeClr val="bg1"/>
                </a:solidFill>
              </a:rPr>
              <a:t>Carried </a:t>
            </a:r>
            <a:r>
              <a:rPr lang="en-GB" sz="2800" dirty="0">
                <a:solidFill>
                  <a:schemeClr val="bg1"/>
                </a:solidFill>
              </a:rPr>
              <a:t>by the priests some 2,000 cubits in advance of the people and their army</a:t>
            </a:r>
          </a:p>
        </p:txBody>
      </p:sp>
      <p:sp>
        <p:nvSpPr>
          <p:cNvPr id="4" name="Rectangle 3"/>
          <p:cNvSpPr/>
          <p:nvPr/>
        </p:nvSpPr>
        <p:spPr>
          <a:xfrm>
            <a:off x="4308194" y="2286187"/>
            <a:ext cx="4835805" cy="1126462"/>
          </a:xfrm>
          <a:prstGeom prst="rect">
            <a:avLst/>
          </a:prstGeom>
        </p:spPr>
        <p:txBody>
          <a:bodyPr wrap="square">
            <a:spAutoFit/>
          </a:bodyPr>
          <a:lstStyle/>
          <a:p>
            <a:pPr marL="457200" indent="-457200"/>
            <a:r>
              <a:rPr lang="en-GB" sz="2800" dirty="0" smtClean="0">
                <a:solidFill>
                  <a:schemeClr val="bg1"/>
                </a:solidFill>
              </a:rPr>
              <a:t>Seven </a:t>
            </a:r>
            <a:r>
              <a:rPr lang="en-GB" sz="2800" dirty="0">
                <a:solidFill>
                  <a:schemeClr val="bg1"/>
                </a:solidFill>
              </a:rPr>
              <a:t>days </a:t>
            </a:r>
            <a:r>
              <a:rPr lang="en-GB" sz="2800" dirty="0" smtClean="0">
                <a:solidFill>
                  <a:schemeClr val="bg1"/>
                </a:solidFill>
              </a:rPr>
              <a:t>around  Jericho’s  wall </a:t>
            </a:r>
            <a:r>
              <a:rPr lang="en-GB" sz="2800" dirty="0">
                <a:solidFill>
                  <a:schemeClr val="bg1"/>
                </a:solidFill>
              </a:rPr>
              <a:t>by seven priests</a:t>
            </a:r>
          </a:p>
        </p:txBody>
      </p:sp>
      <p:sp>
        <p:nvSpPr>
          <p:cNvPr id="5" name="Rectangle 4"/>
          <p:cNvSpPr/>
          <p:nvPr/>
        </p:nvSpPr>
        <p:spPr>
          <a:xfrm>
            <a:off x="1647968" y="3861048"/>
            <a:ext cx="6413935" cy="437043"/>
          </a:xfrm>
          <a:prstGeom prst="rect">
            <a:avLst/>
          </a:prstGeom>
        </p:spPr>
        <p:txBody>
          <a:bodyPr wrap="none">
            <a:spAutoFit/>
          </a:bodyPr>
          <a:lstStyle/>
          <a:p>
            <a:pPr marL="571500" indent="-571500"/>
            <a:r>
              <a:rPr lang="en-GB" sz="2800" dirty="0">
                <a:solidFill>
                  <a:schemeClr val="bg1"/>
                </a:solidFill>
              </a:rPr>
              <a:t>Ark was always wrapped in a </a:t>
            </a:r>
            <a:r>
              <a:rPr lang="en-GB" sz="2800" dirty="0" smtClean="0">
                <a:solidFill>
                  <a:schemeClr val="bg1"/>
                </a:solidFill>
              </a:rPr>
              <a:t>veil</a:t>
            </a:r>
            <a:endParaRPr lang="en-GB" sz="2800" dirty="0">
              <a:solidFill>
                <a:schemeClr val="bg1"/>
              </a:solidFill>
            </a:endParaRPr>
          </a:p>
        </p:txBody>
      </p:sp>
      <p:sp>
        <p:nvSpPr>
          <p:cNvPr id="6" name="Rectangle 5"/>
          <p:cNvSpPr/>
          <p:nvPr/>
        </p:nvSpPr>
        <p:spPr>
          <a:xfrm>
            <a:off x="2519406" y="4797152"/>
            <a:ext cx="4366901" cy="437043"/>
          </a:xfrm>
          <a:prstGeom prst="rect">
            <a:avLst/>
          </a:prstGeom>
        </p:spPr>
        <p:txBody>
          <a:bodyPr wrap="none">
            <a:spAutoFit/>
          </a:bodyPr>
          <a:lstStyle/>
          <a:p>
            <a:pPr marL="457200" indent="-457200"/>
            <a:r>
              <a:rPr lang="en-GB" sz="2800" dirty="0" smtClean="0">
                <a:solidFill>
                  <a:schemeClr val="bg1"/>
                </a:solidFill>
              </a:rPr>
              <a:t>52(l)×31(d)×31(h) inch</a:t>
            </a:r>
            <a:endParaRPr lang="en-GB" sz="2800" dirty="0">
              <a:solidFill>
                <a:schemeClr val="bg1"/>
              </a:solidFill>
            </a:endParaRPr>
          </a:p>
        </p:txBody>
      </p:sp>
      <p:sp>
        <p:nvSpPr>
          <p:cNvPr id="7" name="Rectangle 6"/>
          <p:cNvSpPr/>
          <p:nvPr/>
        </p:nvSpPr>
        <p:spPr>
          <a:xfrm>
            <a:off x="2123678" y="5517232"/>
            <a:ext cx="4778873" cy="437043"/>
          </a:xfrm>
          <a:prstGeom prst="rect">
            <a:avLst/>
          </a:prstGeom>
        </p:spPr>
        <p:txBody>
          <a:bodyPr wrap="none">
            <a:spAutoFit/>
          </a:bodyPr>
          <a:lstStyle/>
          <a:p>
            <a:pPr marL="457200" indent="-457200"/>
            <a:r>
              <a:rPr lang="en-GB" sz="2800" dirty="0">
                <a:solidFill>
                  <a:schemeClr val="bg1"/>
                </a:solidFill>
              </a:rPr>
              <a:t>P</a:t>
            </a:r>
            <a:r>
              <a:rPr lang="en-GB" sz="2800" dirty="0" smtClean="0">
                <a:solidFill>
                  <a:schemeClr val="bg1"/>
                </a:solidFill>
              </a:rPr>
              <a:t>lated </a:t>
            </a:r>
            <a:r>
              <a:rPr lang="en-GB" sz="2800" dirty="0">
                <a:solidFill>
                  <a:schemeClr val="bg1"/>
                </a:solidFill>
              </a:rPr>
              <a:t>entirely with gold</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96447588"/>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noFill/>
          <a:ln/>
        </p:spPr>
      </p:pic>
      <p:pic>
        <p:nvPicPr>
          <p:cNvPr id="2" name="Picture 1"/>
          <p:cNvPicPr>
            <a:picLocks noChangeAspect="1"/>
          </p:cNvPicPr>
          <p:nvPr/>
        </p:nvPicPr>
        <p:blipFill>
          <a:blip r:embed="rId4"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237144" y="836712"/>
            <a:ext cx="6840760" cy="4613274"/>
          </a:xfrm>
          <a:prstGeom prst="rect">
            <a:avLst/>
          </a:prstGeom>
          <a:ln w="228600" cap="sq" cmpd="thickThin">
            <a:solidFill>
              <a:srgbClr val="000000"/>
            </a:solidFill>
            <a:prstDash val="solid"/>
            <a:miter lim="800000"/>
          </a:ln>
          <a:effectLst>
            <a:innerShdw blurRad="76200">
              <a:srgbClr val="000000"/>
            </a:innerShdw>
            <a:reflection blurRad="6350" stA="50000" endA="300" endPos="55500" dist="50800" dir="5400000" sy="-100000" algn="bl" rotWithShape="0"/>
          </a:effectLst>
          <a:scene3d>
            <a:camera prst="perspectiveRight"/>
            <a:lightRig rig="threePt" dir="t"/>
          </a:scene3d>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42266719"/>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62860" y="274638"/>
            <a:ext cx="8229600" cy="1143000"/>
          </a:xfrm>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660" y="0"/>
            <a:ext cx="9144000" cy="6858000"/>
          </a:xfrm>
          <a:noFill/>
          <a:ln/>
        </p:spPr>
      </p:pic>
      <p:pic>
        <p:nvPicPr>
          <p:cNvPr id="2" name="Picture 1"/>
          <p:cNvPicPr>
            <a:picLocks noChangeAspect="1"/>
          </p:cNvPicPr>
          <p:nvPr/>
        </p:nvPicPr>
        <p:blipFill>
          <a:blip r:embed="rId4"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70131" y="789504"/>
            <a:ext cx="3802340" cy="2564223"/>
          </a:xfrm>
          <a:prstGeom prst="rect">
            <a:avLst/>
          </a:prstGeom>
          <a:ln w="228600" cap="sq" cmpd="thickThin">
            <a:solidFill>
              <a:srgbClr val="000000"/>
            </a:solidFill>
            <a:prstDash val="solid"/>
            <a:miter lim="800000"/>
          </a:ln>
          <a:effectLst>
            <a:innerShdw blurRad="76200">
              <a:srgbClr val="000000"/>
            </a:innerShdw>
            <a:reflection blurRad="6350" stA="50000" endA="300" endPos="55500" dist="50800" dir="5400000" sy="-100000" algn="bl" rotWithShape="0"/>
          </a:effectLst>
          <a:scene3d>
            <a:camera prst="perspectiveRight"/>
            <a:lightRig rig="threePt" dir="t"/>
          </a:scene3d>
        </p:spPr>
      </p:pic>
      <p:sp>
        <p:nvSpPr>
          <p:cNvPr id="3" name="Rectangle 2"/>
          <p:cNvSpPr/>
          <p:nvPr/>
        </p:nvSpPr>
        <p:spPr>
          <a:xfrm>
            <a:off x="4276268" y="789504"/>
            <a:ext cx="4572000" cy="1532727"/>
          </a:xfrm>
          <a:prstGeom prst="rect">
            <a:avLst/>
          </a:prstGeom>
        </p:spPr>
        <p:txBody>
          <a:bodyPr>
            <a:spAutoFit/>
          </a:bodyPr>
          <a:lstStyle/>
          <a:p>
            <a:pPr>
              <a:buNone/>
            </a:pPr>
            <a:r>
              <a:rPr lang="en-GB" sz="3600" dirty="0"/>
              <a:t>The Ark was taken by the </a:t>
            </a:r>
            <a:r>
              <a:rPr lang="en-GB" sz="3600" dirty="0" smtClean="0"/>
              <a:t>Philistines</a:t>
            </a:r>
          </a:p>
          <a:p>
            <a:pPr>
              <a:buNone/>
            </a:pPr>
            <a:r>
              <a:rPr lang="en-GB" sz="3600" dirty="0" smtClean="0"/>
              <a:t> </a:t>
            </a:r>
            <a:r>
              <a:rPr lang="en-GB" sz="3600" dirty="0"/>
              <a:t>(1 Sam. </a:t>
            </a:r>
            <a:r>
              <a:rPr lang="en-GB" sz="3600" dirty="0" smtClean="0"/>
              <a:t>5:1</a:t>
            </a:r>
            <a:r>
              <a:rPr lang="en-GB" sz="3600" dirty="0"/>
              <a:t>)</a:t>
            </a:r>
          </a:p>
        </p:txBody>
      </p:sp>
      <p:sp>
        <p:nvSpPr>
          <p:cNvPr id="4" name="Rectangle 3"/>
          <p:cNvSpPr/>
          <p:nvPr/>
        </p:nvSpPr>
        <p:spPr>
          <a:xfrm>
            <a:off x="899592" y="4293096"/>
            <a:ext cx="7488832" cy="2062103"/>
          </a:xfrm>
          <a:prstGeom prst="rect">
            <a:avLst/>
          </a:prstGeom>
        </p:spPr>
        <p:txBody>
          <a:bodyPr wrap="square">
            <a:spAutoFit/>
          </a:bodyPr>
          <a:lstStyle/>
          <a:p>
            <a:pPr>
              <a:buNone/>
            </a:pPr>
            <a:r>
              <a:rPr lang="en-GB" sz="8000" dirty="0" smtClean="0"/>
              <a:t>This is where we are now….</a:t>
            </a:r>
            <a:endParaRPr lang="en-GB" sz="80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45885916"/>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noFill/>
          <a:ln/>
        </p:spPr>
      </p:pic>
      <p:pic>
        <p:nvPicPr>
          <p:cNvPr id="2" name="Picture 1"/>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6058" y="0"/>
            <a:ext cx="9200058" cy="68580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20058052"/>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noFill/>
          <a:ln/>
        </p:spPr>
      </p:pic>
      <p:pic>
        <p:nvPicPr>
          <p:cNvPr id="2" name="Picture 1"/>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6058" y="0"/>
            <a:ext cx="9200058" cy="68580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78681652"/>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noFill/>
          <a:ln/>
        </p:spPr>
      </p:pic>
      <p:pic>
        <p:nvPicPr>
          <p:cNvPr id="2" name="Picture 1"/>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372200" y="0"/>
            <a:ext cx="2771800" cy="7317432"/>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3587830" cy="6882111"/>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511542" y="6638"/>
            <a:ext cx="2886677" cy="6904933"/>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69534387"/>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1000" fill="hold"/>
                                        <p:tgtEl>
                                          <p:spTgt spid="2"/>
                                        </p:tgtEl>
                                        <p:attrNameLst>
                                          <p:attrName>ppt_w</p:attrName>
                                        </p:attrNameLst>
                                      </p:cBhvr>
                                      <p:tavLst>
                                        <p:tav tm="0">
                                          <p:val>
                                            <p:fltVal val="0"/>
                                          </p:val>
                                        </p:tav>
                                        <p:tav tm="100000">
                                          <p:val>
                                            <p:strVal val="#ppt_w"/>
                                          </p:val>
                                        </p:tav>
                                      </p:tavLst>
                                    </p:anim>
                                    <p:anim calcmode="lin" valueType="num">
                                      <p:cBhvr>
                                        <p:cTn id="23" dur="1000" fill="hold"/>
                                        <p:tgtEl>
                                          <p:spTgt spid="2"/>
                                        </p:tgtEl>
                                        <p:attrNameLst>
                                          <p:attrName>ppt_h</p:attrName>
                                        </p:attrNameLst>
                                      </p:cBhvr>
                                      <p:tavLst>
                                        <p:tav tm="0">
                                          <p:val>
                                            <p:fltVal val="0"/>
                                          </p:val>
                                        </p:tav>
                                        <p:tav tm="100000">
                                          <p:val>
                                            <p:strVal val="#ppt_h"/>
                                          </p:val>
                                        </p:tav>
                                      </p:tavLst>
                                    </p:anim>
                                    <p:anim calcmode="lin" valueType="num">
                                      <p:cBhvr>
                                        <p:cTn id="24" dur="1000" fill="hold"/>
                                        <p:tgtEl>
                                          <p:spTgt spid="2"/>
                                        </p:tgtEl>
                                        <p:attrNameLst>
                                          <p:attrName>style.rotation</p:attrName>
                                        </p:attrNameLst>
                                      </p:cBhvr>
                                      <p:tavLst>
                                        <p:tav tm="0">
                                          <p:val>
                                            <p:fltVal val="90"/>
                                          </p:val>
                                        </p:tav>
                                        <p:tav tm="100000">
                                          <p:val>
                                            <p:fltVal val="0"/>
                                          </p:val>
                                        </p:tav>
                                      </p:tavLst>
                                    </p:anim>
                                    <p:animEffect transition="in" filter="fade">
                                      <p:cBhvr>
                                        <p:cTn id="2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noFill/>
          <a:ln/>
        </p:spPr>
      </p:pic>
      <p:pic>
        <p:nvPicPr>
          <p:cNvPr id="3" name="Picture 2"/>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3587830" cy="6882111"/>
          </a:xfrm>
          <a:prstGeom prst="rect">
            <a:avLst/>
          </a:prstGeom>
        </p:spPr>
      </p:pic>
      <p:sp>
        <p:nvSpPr>
          <p:cNvPr id="5" name="Rectangle 4"/>
          <p:cNvSpPr/>
          <p:nvPr/>
        </p:nvSpPr>
        <p:spPr>
          <a:xfrm>
            <a:off x="2339751" y="908720"/>
            <a:ext cx="6545382" cy="4967514"/>
          </a:xfrm>
          <a:prstGeom prst="rect">
            <a:avLst/>
          </a:prstGeom>
        </p:spPr>
        <p:txBody>
          <a:bodyPr wrap="none">
            <a:spAutoFit/>
          </a:bodyPr>
          <a:lstStyle/>
          <a:p>
            <a:pPr>
              <a:buNone/>
            </a:pPr>
            <a:r>
              <a:rPr lang="en-GB" sz="6600" b="0" dirty="0">
                <a:solidFill>
                  <a:schemeClr val="bg1"/>
                </a:solidFill>
              </a:rPr>
              <a:t>a god of the </a:t>
            </a:r>
            <a:r>
              <a:rPr lang="en-GB" sz="6600" b="0" dirty="0" smtClean="0">
                <a:solidFill>
                  <a:schemeClr val="bg1"/>
                </a:solidFill>
              </a:rPr>
              <a:t>rain,</a:t>
            </a:r>
          </a:p>
          <a:p>
            <a:pPr>
              <a:buNone/>
            </a:pPr>
            <a:r>
              <a:rPr lang="en-GB" sz="6600" b="0" dirty="0">
                <a:solidFill>
                  <a:schemeClr val="bg1"/>
                </a:solidFill>
              </a:rPr>
              <a:t>thunder, </a:t>
            </a:r>
            <a:endParaRPr lang="en-GB" sz="6600" b="0" dirty="0" smtClean="0">
              <a:solidFill>
                <a:schemeClr val="bg1"/>
              </a:solidFill>
            </a:endParaRPr>
          </a:p>
          <a:p>
            <a:pPr>
              <a:buNone/>
            </a:pPr>
            <a:r>
              <a:rPr lang="en-GB" sz="6600" b="0" dirty="0" smtClean="0">
                <a:solidFill>
                  <a:schemeClr val="bg1"/>
                </a:solidFill>
              </a:rPr>
              <a:t>Fertility</a:t>
            </a:r>
          </a:p>
          <a:p>
            <a:pPr>
              <a:buNone/>
            </a:pPr>
            <a:r>
              <a:rPr lang="en-GB" sz="6600" b="0" dirty="0" smtClean="0">
                <a:solidFill>
                  <a:schemeClr val="bg1"/>
                </a:solidFill>
              </a:rPr>
              <a:t> </a:t>
            </a:r>
            <a:r>
              <a:rPr lang="en-GB" sz="6600" b="0" dirty="0">
                <a:solidFill>
                  <a:schemeClr val="bg1"/>
                </a:solidFill>
              </a:rPr>
              <a:t>and agriculture</a:t>
            </a:r>
          </a:p>
          <a:p>
            <a:pPr>
              <a:buNone/>
            </a:pPr>
            <a:r>
              <a:rPr lang="en-GB" sz="6600" b="0" dirty="0" smtClean="0"/>
              <a:t> </a:t>
            </a:r>
            <a:endParaRPr lang="en-GB" sz="66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7666398"/>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noFill/>
          <a:ln/>
        </p:spPr>
      </p:pic>
      <p:sp>
        <p:nvSpPr>
          <p:cNvPr id="5" name="Rectangle 4"/>
          <p:cNvSpPr/>
          <p:nvPr/>
        </p:nvSpPr>
        <p:spPr>
          <a:xfrm>
            <a:off x="3014687" y="908720"/>
            <a:ext cx="6070893" cy="4967514"/>
          </a:xfrm>
          <a:prstGeom prst="rect">
            <a:avLst/>
          </a:prstGeom>
        </p:spPr>
        <p:txBody>
          <a:bodyPr wrap="none">
            <a:spAutoFit/>
          </a:bodyPr>
          <a:lstStyle/>
          <a:p>
            <a:pPr>
              <a:buNone/>
            </a:pPr>
            <a:r>
              <a:rPr lang="en-GB" sz="6600" b="0" dirty="0">
                <a:solidFill>
                  <a:schemeClr val="bg1"/>
                </a:solidFill>
              </a:rPr>
              <a:t>Astarte was </a:t>
            </a:r>
            <a:endParaRPr lang="en-GB" sz="6600" b="0" dirty="0" smtClean="0">
              <a:solidFill>
                <a:schemeClr val="bg1"/>
              </a:solidFill>
            </a:endParaRPr>
          </a:p>
          <a:p>
            <a:pPr>
              <a:buNone/>
            </a:pPr>
            <a:r>
              <a:rPr lang="en-GB" sz="6600" b="0" dirty="0" smtClean="0">
                <a:solidFill>
                  <a:schemeClr val="bg1"/>
                </a:solidFill>
              </a:rPr>
              <a:t>connected with </a:t>
            </a:r>
          </a:p>
          <a:p>
            <a:pPr>
              <a:buNone/>
            </a:pPr>
            <a:r>
              <a:rPr lang="en-GB" sz="6600" b="0" dirty="0" smtClean="0">
                <a:solidFill>
                  <a:schemeClr val="bg1"/>
                </a:solidFill>
              </a:rPr>
              <a:t>fertility,</a:t>
            </a:r>
          </a:p>
          <a:p>
            <a:pPr>
              <a:buNone/>
            </a:pPr>
            <a:r>
              <a:rPr lang="en-GB" sz="6600" b="0" dirty="0" smtClean="0">
                <a:solidFill>
                  <a:schemeClr val="bg1"/>
                </a:solidFill>
              </a:rPr>
              <a:t>sexuality, </a:t>
            </a:r>
          </a:p>
          <a:p>
            <a:pPr>
              <a:buNone/>
            </a:pPr>
            <a:r>
              <a:rPr lang="en-GB" sz="6600" b="0" dirty="0" smtClean="0">
                <a:solidFill>
                  <a:schemeClr val="bg1"/>
                </a:solidFill>
              </a:rPr>
              <a:t>And war.</a:t>
            </a:r>
            <a:r>
              <a:rPr lang="en-GB" sz="6600" b="0" dirty="0">
                <a:solidFill>
                  <a:schemeClr val="bg1"/>
                </a:solidFill>
              </a:rPr>
              <a:t> </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584" y="-61130"/>
            <a:ext cx="2889250" cy="6907213"/>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79068419"/>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noFill/>
          <a:ln/>
        </p:spPr>
      </p:pic>
      <p:sp>
        <p:nvSpPr>
          <p:cNvPr id="5" name="Rectangle 4"/>
          <p:cNvSpPr/>
          <p:nvPr/>
        </p:nvSpPr>
        <p:spPr>
          <a:xfrm>
            <a:off x="3440280" y="908720"/>
            <a:ext cx="5219699" cy="4967514"/>
          </a:xfrm>
          <a:prstGeom prst="rect">
            <a:avLst/>
          </a:prstGeom>
        </p:spPr>
        <p:txBody>
          <a:bodyPr wrap="none">
            <a:spAutoFit/>
          </a:bodyPr>
          <a:lstStyle/>
          <a:p>
            <a:pPr>
              <a:buNone/>
            </a:pPr>
            <a:r>
              <a:rPr lang="en-GB" sz="6600" b="0" dirty="0" smtClean="0">
                <a:solidFill>
                  <a:schemeClr val="bg1"/>
                </a:solidFill>
              </a:rPr>
              <a:t>Dagon </a:t>
            </a:r>
            <a:r>
              <a:rPr lang="en-GB" sz="6600" b="0" dirty="0">
                <a:solidFill>
                  <a:schemeClr val="bg1"/>
                </a:solidFill>
              </a:rPr>
              <a:t>was </a:t>
            </a:r>
            <a:endParaRPr lang="en-GB" sz="6600" b="0" dirty="0" smtClean="0">
              <a:solidFill>
                <a:schemeClr val="bg1"/>
              </a:solidFill>
            </a:endParaRPr>
          </a:p>
          <a:p>
            <a:pPr>
              <a:buNone/>
            </a:pPr>
            <a:r>
              <a:rPr lang="en-GB" sz="6600" b="0" dirty="0" smtClean="0">
                <a:solidFill>
                  <a:schemeClr val="bg1"/>
                </a:solidFill>
              </a:rPr>
              <a:t>God of grain </a:t>
            </a:r>
          </a:p>
          <a:p>
            <a:pPr>
              <a:buNone/>
            </a:pPr>
            <a:r>
              <a:rPr lang="en-GB" sz="6600" b="0" dirty="0" smtClean="0">
                <a:solidFill>
                  <a:schemeClr val="bg1"/>
                </a:solidFill>
              </a:rPr>
              <a:t>(fertility),</a:t>
            </a:r>
          </a:p>
          <a:p>
            <a:pPr>
              <a:buNone/>
            </a:pPr>
            <a:r>
              <a:rPr lang="en-GB" sz="6600" b="0" dirty="0" smtClean="0">
                <a:solidFill>
                  <a:schemeClr val="bg1"/>
                </a:solidFill>
              </a:rPr>
              <a:t>And fish</a:t>
            </a:r>
          </a:p>
          <a:p>
            <a:pPr>
              <a:buNone/>
            </a:pPr>
            <a:r>
              <a:rPr lang="en-GB" sz="6600" b="0" dirty="0" smtClean="0">
                <a:solidFill>
                  <a:schemeClr val="bg1"/>
                </a:solidFill>
              </a:rPr>
              <a:t>(multiplying).</a:t>
            </a:r>
            <a:r>
              <a:rPr lang="en-GB" sz="6600" b="0" dirty="0">
                <a:solidFill>
                  <a:schemeClr val="bg1"/>
                </a:solidFill>
              </a:rPr>
              <a:t> </a:t>
            </a: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0" y="7992"/>
            <a:ext cx="2773363" cy="731520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60422151"/>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43" y="0"/>
            <a:ext cx="2915816" cy="7760204"/>
          </a:xfrm>
          <a:noFill/>
          <a:ln/>
        </p:spPr>
      </p:pic>
      <p:sp>
        <p:nvSpPr>
          <p:cNvPr id="2" name="Rectangle 1"/>
          <p:cNvSpPr/>
          <p:nvPr/>
        </p:nvSpPr>
        <p:spPr>
          <a:xfrm>
            <a:off x="3707904" y="1988840"/>
            <a:ext cx="4572000" cy="3637919"/>
          </a:xfrm>
          <a:prstGeom prst="rect">
            <a:avLst/>
          </a:prstGeom>
        </p:spPr>
        <p:txBody>
          <a:bodyPr>
            <a:spAutoFit/>
          </a:bodyPr>
          <a:lstStyle/>
          <a:p>
            <a:pPr>
              <a:buNone/>
            </a:pPr>
            <a:r>
              <a:rPr lang="en-GB" sz="3200" baseline="300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23 </a:t>
            </a:r>
            <a:r>
              <a:rPr lang="en-GB"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Then the lords of the Philistines gathered them together for to offer a great sacrifice unto Dagon </a:t>
            </a:r>
            <a:r>
              <a:rPr lang="en-GB" sz="3200" u="sng"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their god</a:t>
            </a:r>
            <a:r>
              <a:rPr lang="en-GB"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and to rejoice: for they said, </a:t>
            </a:r>
            <a:r>
              <a:rPr lang="en-GB" sz="3200" u="sng"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Our god </a:t>
            </a:r>
            <a:r>
              <a:rPr lang="en-GB" sz="320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hath delivered Samson our enemy into our hand.</a:t>
            </a:r>
          </a:p>
        </p:txBody>
      </p:sp>
      <p:sp>
        <p:nvSpPr>
          <p:cNvPr id="5" name="Rectangle 4"/>
          <p:cNvSpPr/>
          <p:nvPr/>
        </p:nvSpPr>
        <p:spPr>
          <a:xfrm>
            <a:off x="3477063" y="381444"/>
            <a:ext cx="5666937" cy="683264"/>
          </a:xfrm>
          <a:prstGeom prst="rect">
            <a:avLst/>
          </a:prstGeom>
          <a:solidFill>
            <a:schemeClr val="bg1"/>
          </a:solidFill>
          <a:ln>
            <a:solidFill>
              <a:schemeClr val="bg1"/>
            </a:solidFill>
          </a:ln>
          <a:scene3d>
            <a:camera prst="perspectiveHeroicExtremeRightFacing"/>
            <a:lightRig rig="threePt" dir="t"/>
          </a:scene3d>
          <a:sp3d>
            <a:bevelT w="165100" prst="coolSlant"/>
          </a:sp3d>
        </p:spPr>
        <p:txBody>
          <a:bodyPr wrap="non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Judges</a:t>
            </a:r>
            <a:r>
              <a:rPr lang="en-GB" sz="4800" b="0" dirty="0" smtClean="0">
                <a:ln w="12700">
                  <a:solidFill>
                    <a:schemeClr val="tx2">
                      <a:satMod val="155000"/>
                    </a:schemeClr>
                  </a:solidFill>
                  <a:prstDash val="solid"/>
                </a:ln>
                <a:effectLst>
                  <a:outerShdw blurRad="41275" dist="20320" dir="1800000" algn="tl" rotWithShape="0">
                    <a:srgbClr val="000000">
                      <a:alpha val="40000"/>
                    </a:srgbClr>
                  </a:outerShdw>
                </a:effectLst>
              </a:rPr>
              <a:t> </a:t>
            </a: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16:23 (KJV</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13346809"/>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noFill/>
          <a:ln/>
        </p:spPr>
      </p:pic>
      <p:pic>
        <p:nvPicPr>
          <p:cNvPr id="2" name="Picture 1"/>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6058" y="0"/>
            <a:ext cx="9200058" cy="68580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31351886"/>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2915816" cy="6858000"/>
          </a:xfrm>
          <a:noFill/>
          <a:ln/>
        </p:spPr>
      </p:pic>
      <p:sp>
        <p:nvSpPr>
          <p:cNvPr id="2" name="Rectangle 1"/>
          <p:cNvSpPr/>
          <p:nvPr/>
        </p:nvSpPr>
        <p:spPr>
          <a:xfrm>
            <a:off x="2743200" y="2819400"/>
            <a:ext cx="6705600" cy="3071610"/>
          </a:xfrm>
          <a:prstGeom prst="rect">
            <a:avLst/>
          </a:prstGeom>
        </p:spPr>
        <p:txBody>
          <a:bodyPr wrap="square">
            <a:spAutoFit/>
          </a:bodyPr>
          <a:lstStyle/>
          <a:p>
            <a:pPr>
              <a:buNone/>
            </a:pPr>
            <a:r>
              <a:rPr lang="en-GB" sz="7200" baseline="30000"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When the Philistines </a:t>
            </a:r>
            <a:r>
              <a:rPr lang="en-GB" sz="7200" baseline="3000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took the ark of God</a:t>
            </a:r>
            <a:r>
              <a:rPr lang="en-GB" sz="7200" baseline="30000"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 they </a:t>
            </a:r>
            <a:r>
              <a:rPr lang="en-GB" sz="7200" baseline="30000" dirty="0" smtClean="0">
                <a:ln w="12700">
                  <a:solidFill>
                    <a:schemeClr val="tx2">
                      <a:satMod val="155000"/>
                    </a:schemeClr>
                  </a:solidFill>
                  <a:prstDash val="solid"/>
                </a:ln>
                <a:effectLst>
                  <a:outerShdw blurRad="41275" dist="20320" dir="1800000" algn="tl" rotWithShape="0">
                    <a:srgbClr val="000000">
                      <a:alpha val="40000"/>
                    </a:srgbClr>
                  </a:outerShdw>
                </a:effectLst>
              </a:rPr>
              <a:t>brought </a:t>
            </a:r>
            <a:r>
              <a:rPr lang="en-GB" sz="7200" baseline="30000"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it into </a:t>
            </a:r>
            <a:r>
              <a:rPr lang="en-GB" sz="7200" baseline="3000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the</a:t>
            </a:r>
            <a:r>
              <a:rPr lang="en-GB" sz="7200" baseline="30000"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 house</a:t>
            </a:r>
            <a:r>
              <a:rPr lang="en-GB" sz="7200" baseline="24000"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 of </a:t>
            </a:r>
            <a:r>
              <a:rPr lang="en-GB" sz="7200" baseline="30000"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Dagon</a:t>
            </a:r>
            <a:r>
              <a:rPr lang="en-GB" sz="7200" baseline="3000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 and </a:t>
            </a:r>
            <a:r>
              <a:rPr lang="en-GB" sz="7200" baseline="30000" dirty="0">
                <a:ln w="12700">
                  <a:solidFill>
                    <a:schemeClr val="tx2">
                      <a:satMod val="155000"/>
                    </a:schemeClr>
                  </a:solidFill>
                  <a:prstDash val="solid"/>
                </a:ln>
                <a:solidFill>
                  <a:srgbClr val="002060"/>
                </a:solidFill>
                <a:effectLst>
                  <a:outerShdw blurRad="38100" dist="38100" dir="2700000" algn="tl">
                    <a:srgbClr val="000000">
                      <a:alpha val="43137"/>
                    </a:srgbClr>
                  </a:outerShdw>
                </a:effectLst>
              </a:rPr>
              <a:t>set it by </a:t>
            </a:r>
            <a:r>
              <a:rPr lang="en-GB" sz="7200" baseline="3000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Dagon.</a:t>
            </a:r>
            <a:endParaRPr lang="en-GB" sz="720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endParaRPr>
          </a:p>
        </p:txBody>
      </p:sp>
      <p:sp>
        <p:nvSpPr>
          <p:cNvPr id="5" name="Rectangle 4"/>
          <p:cNvSpPr/>
          <p:nvPr/>
        </p:nvSpPr>
        <p:spPr>
          <a:xfrm>
            <a:off x="3856665" y="1412776"/>
            <a:ext cx="4431021" cy="683264"/>
          </a:xfrm>
          <a:prstGeom prst="rect">
            <a:avLst/>
          </a:prstGeom>
          <a:solidFill>
            <a:schemeClr val="bg1"/>
          </a:solidFill>
          <a:ln>
            <a:solidFill>
              <a:schemeClr val="bg1"/>
            </a:solidFill>
          </a:ln>
          <a:scene3d>
            <a:camera prst="perspectiveHeroicExtremeRightFacing"/>
            <a:lightRig rig="threePt" dir="t"/>
          </a:scene3d>
          <a:sp3d>
            <a:bevelT w="165100" prst="coolSlant"/>
          </a:sp3d>
        </p:spPr>
        <p:txBody>
          <a:bodyPr wrap="non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1 Sam 5:2 KJV</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01357306"/>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3381144" y="620688"/>
            <a:ext cx="5439328" cy="1274195"/>
          </a:xfrm>
          <a:prstGeom prst="rect">
            <a:avLst/>
          </a:prstGeom>
          <a:solidFill>
            <a:schemeClr val="bg1"/>
          </a:solidFill>
          <a:ln>
            <a:solidFill>
              <a:schemeClr val="bg1"/>
            </a:solidFill>
          </a:ln>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Just Got Personal!</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2975020" cy="68580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472516" y="2492896"/>
            <a:ext cx="5256584" cy="3544936"/>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7683077"/>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dirty="0"/>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7727"/>
            <a:ext cx="9285188" cy="6963891"/>
          </a:xfrm>
          <a:noFill/>
          <a:ln/>
        </p:spPr>
      </p:pic>
      <p:sp>
        <p:nvSpPr>
          <p:cNvPr id="6" name="Rectangle 5"/>
          <p:cNvSpPr/>
          <p:nvPr/>
        </p:nvSpPr>
        <p:spPr>
          <a:xfrm>
            <a:off x="1475656" y="2132856"/>
            <a:ext cx="7992888" cy="2062103"/>
          </a:xfrm>
          <a:prstGeom prst="rect">
            <a:avLst/>
          </a:prstGeom>
          <a:solidFill>
            <a:schemeClr val="bg1"/>
          </a:solidFill>
          <a:ln>
            <a:solidFill>
              <a:schemeClr val="bg1"/>
            </a:solidFill>
          </a:ln>
          <a:effectLst>
            <a:innerShdw blurRad="63500" dist="50800" dir="8100000">
              <a:prstClr val="black">
                <a:alpha val="50000"/>
              </a:prstClr>
            </a:inn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8000" dirty="0" smtClean="0">
                <a:ln w="12700">
                  <a:solidFill>
                    <a:schemeClr val="tx2">
                      <a:satMod val="155000"/>
                    </a:schemeClr>
                  </a:solidFill>
                  <a:prstDash val="solid"/>
                </a:ln>
                <a:effectLst>
                  <a:outerShdw blurRad="41275" dist="20320" dir="1800000" algn="tl" rotWithShape="0">
                    <a:srgbClr val="000000">
                      <a:alpha val="40000"/>
                    </a:srgbClr>
                  </a:outerShdw>
                </a:effectLst>
              </a:rPr>
              <a:t>Dagon’s Characteristics</a:t>
            </a:r>
            <a:endParaRPr lang="en-GB" sz="80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99708586"/>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3203848" y="188640"/>
            <a:ext cx="5439328" cy="1274195"/>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Dagon Characteristics</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2975020" cy="6858000"/>
          </a:xfrm>
          <a:prstGeom prst="rect">
            <a:avLst/>
          </a:prstGeom>
        </p:spPr>
      </p:pic>
      <p:sp>
        <p:nvSpPr>
          <p:cNvPr id="2" name="Rectangle 1"/>
          <p:cNvSpPr/>
          <p:nvPr/>
        </p:nvSpPr>
        <p:spPr>
          <a:xfrm>
            <a:off x="2987873" y="3282082"/>
            <a:ext cx="5989468" cy="2123658"/>
          </a:xfrm>
          <a:prstGeom prst="rect">
            <a:avLst/>
          </a:prstGeom>
        </p:spPr>
        <p:txBody>
          <a:bodyPr wrap="square">
            <a:spAutoFit/>
          </a:bodyPr>
          <a:lstStyle/>
          <a:p>
            <a:pPr lvl="0">
              <a:buNone/>
            </a:pPr>
            <a:r>
              <a:rPr lang="en-GB" sz="6600" baseline="300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 </a:t>
            </a:r>
            <a:r>
              <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Originally </a:t>
            </a:r>
            <a:r>
              <a:rPr lang="en-GB" sz="6600" baseline="300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an </a:t>
            </a:r>
            <a:endPar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endParaRPr>
          </a:p>
          <a:p>
            <a:pPr lvl="0">
              <a:buNone/>
            </a:pPr>
            <a:r>
              <a:rPr lang="en-GB" sz="6600" baseline="30000" dirty="0" err="1"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Assyro</a:t>
            </a:r>
            <a:r>
              <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-Babylonian </a:t>
            </a:r>
            <a:r>
              <a:rPr lang="en-GB" sz="6600" baseline="300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fertility god </a:t>
            </a:r>
            <a:endParaRPr lang="en-GB" sz="66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8411269"/>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3203848" y="188640"/>
            <a:ext cx="5439328" cy="1274195"/>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Dagon Characteristics</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2975020" cy="6858000"/>
          </a:xfrm>
          <a:prstGeom prst="rect">
            <a:avLst/>
          </a:prstGeom>
        </p:spPr>
      </p:pic>
      <p:sp>
        <p:nvSpPr>
          <p:cNvPr id="4" name="Rectangle 3"/>
          <p:cNvSpPr/>
          <p:nvPr/>
        </p:nvSpPr>
        <p:spPr>
          <a:xfrm>
            <a:off x="3275856" y="2564904"/>
            <a:ext cx="5472607" cy="3342453"/>
          </a:xfrm>
          <a:prstGeom prst="rect">
            <a:avLst/>
          </a:prstGeom>
        </p:spPr>
        <p:txBody>
          <a:bodyPr wrap="square">
            <a:spAutoFit/>
          </a:bodyPr>
          <a:lstStyle/>
          <a:p>
            <a:pPr lvl="0">
              <a:buNone/>
            </a:pPr>
            <a:r>
              <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Adopted by </a:t>
            </a:r>
            <a:r>
              <a:rPr lang="en-GB" sz="6600" baseline="30000" dirty="0" err="1"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Phillistines</a:t>
            </a:r>
            <a:endPar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endParaRPr>
          </a:p>
          <a:p>
            <a:pPr lvl="0">
              <a:buNone/>
            </a:pPr>
            <a:endPar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endParaRPr>
          </a:p>
          <a:p>
            <a:pPr lvl="0">
              <a:buNone/>
            </a:pPr>
            <a:r>
              <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Not invented by them!</a:t>
            </a:r>
            <a:endParaRPr lang="en-GB" sz="66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15640342"/>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3203848" y="188640"/>
            <a:ext cx="5439328" cy="1274195"/>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Dagon Characteristics</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2975020" cy="6858000"/>
          </a:xfrm>
          <a:prstGeom prst="rect">
            <a:avLst/>
          </a:prstGeom>
        </p:spPr>
      </p:pic>
      <p:sp>
        <p:nvSpPr>
          <p:cNvPr id="7" name="Rectangle 6"/>
          <p:cNvSpPr/>
          <p:nvPr/>
        </p:nvSpPr>
        <p:spPr>
          <a:xfrm>
            <a:off x="3096741" y="4005064"/>
            <a:ext cx="5653541" cy="2191369"/>
          </a:xfrm>
          <a:prstGeom prst="rect">
            <a:avLst/>
          </a:prstGeom>
        </p:spPr>
        <p:txBody>
          <a:bodyPr wrap="square">
            <a:spAutoFit/>
          </a:bodyPr>
          <a:lstStyle/>
          <a:p>
            <a:pPr lvl="0">
              <a:buNone/>
            </a:pPr>
            <a:r>
              <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King Saul’s Head was Displayed in</a:t>
            </a:r>
          </a:p>
          <a:p>
            <a:pPr lvl="0">
              <a:buNone/>
            </a:pPr>
            <a:r>
              <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A temple of Dagon</a:t>
            </a:r>
            <a:endParaRPr lang="en-GB" sz="66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endParaRPr>
          </a:p>
        </p:txBody>
      </p:sp>
      <p:sp>
        <p:nvSpPr>
          <p:cNvPr id="8" name="Rectangle 7"/>
          <p:cNvSpPr/>
          <p:nvPr/>
        </p:nvSpPr>
        <p:spPr>
          <a:xfrm rot="625503">
            <a:off x="3469271" y="1949317"/>
            <a:ext cx="5439328" cy="683264"/>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Lef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b="0" dirty="0" smtClean="0">
                <a:ln w="12700">
                  <a:solidFill>
                    <a:schemeClr val="tx2">
                      <a:satMod val="155000"/>
                    </a:schemeClr>
                  </a:solidFill>
                  <a:prstDash val="solid"/>
                </a:ln>
                <a:effectLst>
                  <a:outerShdw blurRad="41275" dist="20320" dir="1800000" algn="tl" rotWithShape="0">
                    <a:srgbClr val="000000">
                      <a:alpha val="40000"/>
                    </a:srgbClr>
                  </a:outerShdw>
                </a:effectLst>
              </a:rPr>
              <a:t>1 </a:t>
            </a:r>
            <a:r>
              <a:rPr lang="en-GB" sz="4800" b="0" dirty="0" err="1" smtClean="0">
                <a:ln w="12700">
                  <a:solidFill>
                    <a:schemeClr val="tx2">
                      <a:satMod val="155000"/>
                    </a:schemeClr>
                  </a:solidFill>
                  <a:prstDash val="solid"/>
                </a:ln>
                <a:effectLst>
                  <a:outerShdw blurRad="41275" dist="20320" dir="1800000" algn="tl" rotWithShape="0">
                    <a:srgbClr val="000000">
                      <a:alpha val="40000"/>
                    </a:srgbClr>
                  </a:outerShdw>
                </a:effectLst>
              </a:rPr>
              <a:t>Chron</a:t>
            </a:r>
            <a:r>
              <a:rPr lang="en-GB" sz="4800" b="0" dirty="0" smtClean="0">
                <a:ln w="12700">
                  <a:solidFill>
                    <a:schemeClr val="tx2">
                      <a:satMod val="155000"/>
                    </a:schemeClr>
                  </a:solidFill>
                  <a:prstDash val="solid"/>
                </a:ln>
                <a:effectLst>
                  <a:outerShdw blurRad="41275" dist="20320" dir="1800000" algn="tl" rotWithShape="0">
                    <a:srgbClr val="000000">
                      <a:alpha val="40000"/>
                    </a:srgbClr>
                  </a:outerShdw>
                </a:effectLst>
              </a:rPr>
              <a:t> 10:8-10</a:t>
            </a:r>
            <a:endParaRPr lang="en-GB" sz="4800" b="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21887274"/>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3203848" y="188640"/>
            <a:ext cx="5439328" cy="1274195"/>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Dagon Characteristics</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2975020" cy="6858000"/>
          </a:xfrm>
          <a:prstGeom prst="rect">
            <a:avLst/>
          </a:prstGeom>
        </p:spPr>
      </p:pic>
      <p:sp>
        <p:nvSpPr>
          <p:cNvPr id="6" name="Rectangle 5"/>
          <p:cNvSpPr/>
          <p:nvPr/>
        </p:nvSpPr>
        <p:spPr>
          <a:xfrm>
            <a:off x="3115200" y="2996952"/>
            <a:ext cx="5849288" cy="3046988"/>
          </a:xfrm>
          <a:prstGeom prst="rect">
            <a:avLst/>
          </a:prstGeom>
        </p:spPr>
        <p:txBody>
          <a:bodyPr wrap="square">
            <a:spAutoFit/>
          </a:bodyPr>
          <a:lstStyle/>
          <a:p>
            <a:pPr lvl="0">
              <a:buNone/>
            </a:pPr>
            <a:r>
              <a:rPr lang="en-GB" sz="72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Fish </a:t>
            </a:r>
            <a:r>
              <a:rPr lang="en-GB" sz="7200" baseline="300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and/or fishing </a:t>
            </a:r>
            <a:endParaRPr lang="en-GB" sz="72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endParaRPr>
          </a:p>
          <a:p>
            <a:pPr lvl="0">
              <a:buNone/>
            </a:pPr>
            <a:r>
              <a:rPr lang="en-GB" sz="72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a:t>
            </a:r>
            <a:r>
              <a:rPr lang="en-GB" sz="7200" baseline="300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as symbol of </a:t>
            </a:r>
            <a:endParaRPr lang="en-GB" sz="72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endParaRPr>
          </a:p>
          <a:p>
            <a:pPr lvl="0">
              <a:buNone/>
            </a:pPr>
            <a:r>
              <a:rPr lang="en-GB" sz="72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Multiplying / Fertility).</a:t>
            </a:r>
            <a:endParaRPr lang="en-GB" sz="72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64998017"/>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3203848" y="188640"/>
            <a:ext cx="5439328" cy="1274195"/>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Dagon Characteristics</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2975020" cy="6858000"/>
          </a:xfrm>
          <a:prstGeom prst="rect">
            <a:avLst/>
          </a:prstGeom>
        </p:spPr>
      </p:pic>
      <p:sp>
        <p:nvSpPr>
          <p:cNvPr id="4" name="Rectangle 3"/>
          <p:cNvSpPr/>
          <p:nvPr/>
        </p:nvSpPr>
        <p:spPr>
          <a:xfrm>
            <a:off x="3419872" y="2636912"/>
            <a:ext cx="4819107" cy="2665345"/>
          </a:xfrm>
          <a:prstGeom prst="rect">
            <a:avLst/>
          </a:prstGeom>
        </p:spPr>
        <p:txBody>
          <a:bodyPr wrap="square">
            <a:spAutoFit/>
          </a:bodyPr>
          <a:lstStyle/>
          <a:p>
            <a:pPr lvl="0">
              <a:buNone/>
            </a:pPr>
            <a:r>
              <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Reportedly </a:t>
            </a:r>
            <a:r>
              <a:rPr lang="en-GB" sz="6600" baseline="300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of grain </a:t>
            </a:r>
            <a:endPar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endParaRPr>
          </a:p>
          <a:p>
            <a:pPr lvl="0">
              <a:buNone/>
            </a:pPr>
            <a:r>
              <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a:t>
            </a:r>
            <a:r>
              <a:rPr lang="en-GB" sz="6600" baseline="300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as symbol of fertility) </a:t>
            </a:r>
            <a:endParaRPr lang="en-GB" sz="66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46943237"/>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3203848" y="188640"/>
            <a:ext cx="5439328" cy="1274195"/>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Dagon Characteristics</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51520" y="2266292"/>
            <a:ext cx="4829848" cy="3634339"/>
          </a:xfrm>
          <a:prstGeom prst="rect">
            <a:avLst/>
          </a:prstGeom>
        </p:spPr>
      </p:pic>
      <p:sp>
        <p:nvSpPr>
          <p:cNvPr id="4" name="Rectangle 3"/>
          <p:cNvSpPr/>
          <p:nvPr/>
        </p:nvSpPr>
        <p:spPr>
          <a:xfrm>
            <a:off x="4427984" y="2924944"/>
            <a:ext cx="4572000" cy="2062103"/>
          </a:xfrm>
          <a:prstGeom prst="rect">
            <a:avLst/>
          </a:prstGeom>
        </p:spPr>
        <p:txBody>
          <a:bodyPr>
            <a:spAutoFit/>
          </a:bodyPr>
          <a:lstStyle/>
          <a:p>
            <a:pPr lvl="0">
              <a:buNone/>
            </a:pPr>
            <a:r>
              <a:rPr lang="en-GB" sz="9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They Rose </a:t>
            </a:r>
            <a:r>
              <a:rPr lang="en-GB" sz="9600" u="sng"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early</a:t>
            </a:r>
            <a:r>
              <a:rPr lang="en-GB" sz="9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a:t>
            </a:r>
            <a:endParaRPr lang="en-GB" sz="96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63763286"/>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3203848" y="188640"/>
            <a:ext cx="5439328" cy="1274195"/>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Dagon Characteristics</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0033" y="2132856"/>
            <a:ext cx="2975020" cy="3963584"/>
          </a:xfrm>
          <a:prstGeom prst="rect">
            <a:avLst/>
          </a:prstGeom>
        </p:spPr>
      </p:pic>
      <p:sp>
        <p:nvSpPr>
          <p:cNvPr id="6" name="Rectangle 5"/>
          <p:cNvSpPr/>
          <p:nvPr/>
        </p:nvSpPr>
        <p:spPr>
          <a:xfrm>
            <a:off x="3491880" y="3302623"/>
            <a:ext cx="5472608" cy="1683538"/>
          </a:xfrm>
          <a:prstGeom prst="rect">
            <a:avLst/>
          </a:prstGeom>
        </p:spPr>
        <p:txBody>
          <a:bodyPr wrap="square">
            <a:spAutoFit/>
          </a:bodyPr>
          <a:lstStyle/>
          <a:p>
            <a:pPr lvl="0">
              <a:buNone/>
            </a:pPr>
            <a:r>
              <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a:t>
            </a:r>
            <a:r>
              <a:rPr lang="en-GB" sz="6600" u="sng"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FALLEN</a:t>
            </a:r>
            <a:r>
              <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 </a:t>
            </a:r>
          </a:p>
          <a:p>
            <a:pPr lvl="0">
              <a:buNone/>
            </a:pPr>
            <a:r>
              <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 upon</a:t>
            </a:r>
            <a:r>
              <a:rPr lang="en-GB" sz="66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 </a:t>
            </a:r>
            <a:r>
              <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his </a:t>
            </a:r>
            <a:r>
              <a:rPr lang="en-GB" sz="6600" baseline="300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f</a:t>
            </a:r>
            <a:r>
              <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ace……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56471200"/>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3203848" y="188640"/>
            <a:ext cx="5439328" cy="1274195"/>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Dagon Characteristics</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0033" y="2132856"/>
            <a:ext cx="2975020" cy="3963584"/>
          </a:xfrm>
          <a:prstGeom prst="rect">
            <a:avLst/>
          </a:prstGeom>
        </p:spPr>
      </p:pic>
      <p:sp>
        <p:nvSpPr>
          <p:cNvPr id="6" name="Rectangle 5"/>
          <p:cNvSpPr/>
          <p:nvPr/>
        </p:nvSpPr>
        <p:spPr>
          <a:xfrm>
            <a:off x="4038600" y="2362200"/>
            <a:ext cx="4572000" cy="3703577"/>
          </a:xfrm>
          <a:prstGeom prst="rect">
            <a:avLst/>
          </a:prstGeom>
        </p:spPr>
        <p:txBody>
          <a:bodyPr>
            <a:spAutoFit/>
          </a:bodyPr>
          <a:lstStyle/>
          <a:p>
            <a:pPr lvl="0">
              <a:lnSpc>
                <a:spcPct val="100000"/>
              </a:lnSpc>
              <a:spcBef>
                <a:spcPts val="0"/>
              </a:spcBef>
              <a:spcAft>
                <a:spcPts val="1200"/>
              </a:spcAft>
              <a:buNone/>
            </a:pPr>
            <a:r>
              <a:rPr lang="en-GB" sz="88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…fallen </a:t>
            </a:r>
            <a:r>
              <a:rPr lang="en-GB" sz="8800" baseline="300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upon his </a:t>
            </a:r>
            <a:r>
              <a:rPr lang="en-GB" sz="8800" u="sng"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a:t>
            </a:r>
            <a:r>
              <a:rPr lang="en-GB" sz="88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FACE</a:t>
            </a:r>
            <a:r>
              <a:rPr lang="en-GB" sz="8800" u="sng"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 </a:t>
            </a:r>
            <a:r>
              <a:rPr lang="en-GB" sz="88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to the earth</a:t>
            </a:r>
            <a:endParaRPr lang="en-GB" sz="88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36334342"/>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3203848" y="188640"/>
            <a:ext cx="5439328" cy="1274195"/>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Dagon Characteristics</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0033" y="2132856"/>
            <a:ext cx="2975020" cy="3963584"/>
          </a:xfrm>
          <a:prstGeom prst="rect">
            <a:avLst/>
          </a:prstGeom>
        </p:spPr>
      </p:pic>
      <p:sp>
        <p:nvSpPr>
          <p:cNvPr id="6" name="Rectangle 5"/>
          <p:cNvSpPr/>
          <p:nvPr/>
        </p:nvSpPr>
        <p:spPr>
          <a:xfrm>
            <a:off x="3059832" y="3302623"/>
            <a:ext cx="6084168" cy="2191369"/>
          </a:xfrm>
          <a:prstGeom prst="rect">
            <a:avLst/>
          </a:prstGeom>
        </p:spPr>
        <p:txBody>
          <a:bodyPr wrap="square">
            <a:spAutoFit/>
          </a:bodyPr>
          <a:lstStyle/>
          <a:p>
            <a:pPr lvl="0">
              <a:buNone/>
            </a:pPr>
            <a:r>
              <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…fallen </a:t>
            </a:r>
            <a:r>
              <a:rPr lang="en-GB" sz="6600" baseline="300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upon his </a:t>
            </a:r>
            <a:r>
              <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face to the </a:t>
            </a:r>
          </a:p>
          <a:p>
            <a:pPr lvl="0">
              <a:buNone/>
            </a:pPr>
            <a:r>
              <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‘EARTH’</a:t>
            </a:r>
            <a:endParaRPr lang="en-GB" sz="66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67195068"/>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3203848" y="188640"/>
            <a:ext cx="5439328" cy="1274195"/>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Dagon Characteristics</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0033" y="2132856"/>
            <a:ext cx="2975020" cy="3963584"/>
          </a:xfrm>
          <a:prstGeom prst="rect">
            <a:avLst/>
          </a:prstGeom>
        </p:spPr>
      </p:pic>
      <p:sp>
        <p:nvSpPr>
          <p:cNvPr id="6" name="Rectangle 5"/>
          <p:cNvSpPr/>
          <p:nvPr/>
        </p:nvSpPr>
        <p:spPr>
          <a:xfrm>
            <a:off x="3059832" y="3302623"/>
            <a:ext cx="6084168" cy="2191369"/>
          </a:xfrm>
          <a:prstGeom prst="rect">
            <a:avLst/>
          </a:prstGeom>
        </p:spPr>
        <p:txBody>
          <a:bodyPr wrap="square">
            <a:spAutoFit/>
          </a:bodyPr>
          <a:lstStyle/>
          <a:p>
            <a:pPr lvl="0">
              <a:buNone/>
            </a:pPr>
            <a:r>
              <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…fallen </a:t>
            </a:r>
            <a:r>
              <a:rPr lang="en-GB" sz="6600" baseline="300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upon his </a:t>
            </a:r>
            <a:r>
              <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face to the </a:t>
            </a:r>
          </a:p>
          <a:p>
            <a:pPr lvl="0">
              <a:buNone/>
            </a:pPr>
            <a:r>
              <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‘EARTH’</a:t>
            </a:r>
            <a:endParaRPr lang="en-GB" sz="66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52330509"/>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3232135" y="152848"/>
            <a:ext cx="5439328" cy="1274195"/>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Dagon Characteristics</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51815" y="2169072"/>
            <a:ext cx="6566263" cy="4176142"/>
          </a:xfrm>
          <a:prstGeom prst="rect">
            <a:avLst/>
          </a:prstGeom>
        </p:spPr>
      </p:pic>
      <p:sp>
        <p:nvSpPr>
          <p:cNvPr id="6" name="Rectangle 5"/>
          <p:cNvSpPr/>
          <p:nvPr/>
        </p:nvSpPr>
        <p:spPr>
          <a:xfrm>
            <a:off x="3059832" y="2852936"/>
            <a:ext cx="6084168" cy="2529923"/>
          </a:xfrm>
          <a:prstGeom prst="rect">
            <a:avLst/>
          </a:prstGeom>
        </p:spPr>
        <p:txBody>
          <a:bodyPr wrap="square">
            <a:spAutoFit/>
          </a:bodyPr>
          <a:lstStyle/>
          <a:p>
            <a:pPr lvl="0">
              <a:buNone/>
            </a:pPr>
            <a:r>
              <a:rPr lang="en-GB" sz="6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…head </a:t>
            </a:r>
            <a:r>
              <a:rPr lang="en-GB" sz="6600" baseline="300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of Dagon and both the palms of his hands were cut off upon the threshold;</a:t>
            </a:r>
            <a:endParaRPr lang="en-GB" sz="66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1205490"/>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3232135" y="152848"/>
            <a:ext cx="5439328" cy="1274195"/>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Dagon Characteristics</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96141" y="2169072"/>
            <a:ext cx="5477610" cy="4176142"/>
          </a:xfrm>
          <a:prstGeom prst="rect">
            <a:avLst/>
          </a:prstGeom>
        </p:spPr>
      </p:pic>
      <p:sp>
        <p:nvSpPr>
          <p:cNvPr id="6" name="Rectangle 5"/>
          <p:cNvSpPr/>
          <p:nvPr/>
        </p:nvSpPr>
        <p:spPr>
          <a:xfrm>
            <a:off x="1371600" y="2852936"/>
            <a:ext cx="7772400" cy="2746050"/>
          </a:xfrm>
          <a:prstGeom prst="rect">
            <a:avLst/>
          </a:prstGeom>
        </p:spPr>
        <p:txBody>
          <a:bodyPr wrap="square">
            <a:spAutoFit/>
          </a:bodyPr>
          <a:lstStyle/>
          <a:p>
            <a:pPr lvl="0">
              <a:buNone/>
            </a:pPr>
            <a:r>
              <a:rPr lang="en-GB" sz="80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…head </a:t>
            </a:r>
            <a:r>
              <a:rPr lang="en-GB" sz="8000" baseline="300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of Dagon and both the palms of his hands were cut off upon the threshold;</a:t>
            </a:r>
            <a:endParaRPr lang="en-GB" sz="80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73891687"/>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1716" y="5328"/>
            <a:ext cx="6243095" cy="16615482"/>
          </a:xfrm>
          <a:prstGeom prst="rect">
            <a:avLst/>
          </a:prstGeom>
        </p:spPr>
      </p:pic>
      <p:sp>
        <p:nvSpPr>
          <p:cNvPr id="6" name="Rectangle 5"/>
          <p:cNvSpPr/>
          <p:nvPr/>
        </p:nvSpPr>
        <p:spPr>
          <a:xfrm>
            <a:off x="3059832" y="2852936"/>
            <a:ext cx="6084168" cy="2390398"/>
          </a:xfrm>
          <a:prstGeom prst="rect">
            <a:avLst/>
          </a:prstGeom>
        </p:spPr>
        <p:txBody>
          <a:bodyPr wrap="square">
            <a:spAutoFit/>
          </a:bodyPr>
          <a:lstStyle/>
          <a:p>
            <a:pPr lvl="0">
              <a:lnSpc>
                <a:spcPct val="100000"/>
              </a:lnSpc>
              <a:spcBef>
                <a:spcPts val="0"/>
              </a:spcBef>
              <a:buNone/>
            </a:pPr>
            <a:r>
              <a:rPr lang="en-GB" sz="80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…notice the Hat;</a:t>
            </a:r>
          </a:p>
          <a:p>
            <a:pPr lvl="0">
              <a:lnSpc>
                <a:spcPct val="100000"/>
              </a:lnSpc>
              <a:spcBef>
                <a:spcPts val="0"/>
              </a:spcBef>
              <a:buNone/>
            </a:pPr>
            <a:r>
              <a:rPr lang="en-GB" sz="9600" baseline="30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Look familiar?</a:t>
            </a:r>
            <a:endParaRPr lang="en-GB" sz="96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endParaRPr>
          </a:p>
        </p:txBody>
      </p:sp>
      <p:sp>
        <p:nvSpPr>
          <p:cNvPr id="5" name="Rectangle 4"/>
          <p:cNvSpPr/>
          <p:nvPr/>
        </p:nvSpPr>
        <p:spPr>
          <a:xfrm>
            <a:off x="4067944" y="476672"/>
            <a:ext cx="5439328" cy="1274195"/>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Dagon Characteristics</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18590516"/>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1152128" y="2636912"/>
            <a:ext cx="6084168" cy="3194721"/>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3600" dirty="0" smtClean="0"/>
              <a:t>man </a:t>
            </a:r>
            <a:r>
              <a:rPr lang="en-GB" sz="3600" b="0" dirty="0"/>
              <a:t>Who opposeth and exalteth himself above all that is called God, or that is worshipped; so that he as God sitteth in the temple of God, shewing himself that he is </a:t>
            </a:r>
            <a:r>
              <a:rPr lang="en-GB" sz="3600" b="0" dirty="0" smtClean="0"/>
              <a:t>God.</a:t>
            </a:r>
            <a:endParaRPr lang="en-GB" sz="3600" b="0" dirty="0">
              <a:ln w="12700">
                <a:solidFill>
                  <a:schemeClr val="tx2">
                    <a:satMod val="155000"/>
                  </a:schemeClr>
                </a:solidFill>
                <a:prstDash val="solid"/>
              </a:ln>
              <a:latin typeface="Arial" pitchFamily="34" charset="0"/>
              <a:cs typeface="Arial"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77697" y="260648"/>
            <a:ext cx="2034063" cy="2263252"/>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444208" y="2699164"/>
            <a:ext cx="2592288" cy="3854323"/>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916630" y="-44036"/>
            <a:ext cx="5119866" cy="2680948"/>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01698693"/>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95321" y="1628799"/>
            <a:ext cx="7564291" cy="4722571"/>
          </a:xfrm>
          <a:prstGeom prst="rect">
            <a:avLst/>
          </a:prstGeom>
        </p:spPr>
      </p:pic>
      <p:sp>
        <p:nvSpPr>
          <p:cNvPr id="5" name="Rectangle 4"/>
          <p:cNvSpPr/>
          <p:nvPr/>
        </p:nvSpPr>
        <p:spPr>
          <a:xfrm>
            <a:off x="3232135" y="152848"/>
            <a:ext cx="5439328" cy="1274195"/>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Dagon Characteristics</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23981735"/>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7544" y="1457967"/>
            <a:ext cx="3269472" cy="4722571"/>
          </a:xfrm>
          <a:prstGeom prst="rect">
            <a:avLst/>
          </a:prstGeom>
        </p:spPr>
      </p:pic>
      <p:sp>
        <p:nvSpPr>
          <p:cNvPr id="6" name="Rectangle 5"/>
          <p:cNvSpPr/>
          <p:nvPr/>
        </p:nvSpPr>
        <p:spPr>
          <a:xfrm>
            <a:off x="4355976" y="934602"/>
            <a:ext cx="4536504" cy="4524315"/>
          </a:xfrm>
          <a:prstGeom prst="rect">
            <a:avLst/>
          </a:prstGeom>
        </p:spPr>
        <p:txBody>
          <a:bodyPr wrap="square">
            <a:spAutoFit/>
          </a:bodyPr>
          <a:lstStyle/>
          <a:p>
            <a:pPr>
              <a:lnSpc>
                <a:spcPct val="100000"/>
              </a:lnSpc>
              <a:spcBef>
                <a:spcPts val="0"/>
              </a:spcBef>
              <a:buNone/>
            </a:pPr>
            <a:r>
              <a:rPr lang="en-GB" sz="72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The </a:t>
            </a:r>
          </a:p>
          <a:p>
            <a:pPr>
              <a:lnSpc>
                <a:spcPct val="100000"/>
              </a:lnSpc>
              <a:spcBef>
                <a:spcPts val="0"/>
              </a:spcBef>
              <a:buNone/>
            </a:pPr>
            <a:r>
              <a:rPr lang="en-GB" sz="72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HAND</a:t>
            </a:r>
          </a:p>
          <a:p>
            <a:pPr>
              <a:lnSpc>
                <a:spcPct val="100000"/>
              </a:lnSpc>
              <a:spcBef>
                <a:spcPts val="0"/>
              </a:spcBef>
              <a:buNone/>
            </a:pPr>
            <a:r>
              <a:rPr lang="en-GB" sz="72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of the </a:t>
            </a:r>
          </a:p>
          <a:p>
            <a:pPr>
              <a:lnSpc>
                <a:spcPct val="100000"/>
              </a:lnSpc>
              <a:spcBef>
                <a:spcPts val="0"/>
              </a:spcBef>
              <a:buNone/>
            </a:pPr>
            <a:r>
              <a:rPr lang="en-GB" sz="72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LORD</a:t>
            </a:r>
            <a:endParaRPr lang="en-GB" sz="72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endParaRPr>
          </a:p>
        </p:txBody>
      </p:sp>
      <p:sp>
        <p:nvSpPr>
          <p:cNvPr id="5" name="Rectangle 4"/>
          <p:cNvSpPr/>
          <p:nvPr/>
        </p:nvSpPr>
        <p:spPr>
          <a:xfrm>
            <a:off x="323528" y="332656"/>
            <a:ext cx="5439328" cy="1274195"/>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Dagon Characteristics</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94337749"/>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7544" y="1457967"/>
            <a:ext cx="3269472" cy="4722571"/>
          </a:xfrm>
          <a:prstGeom prst="rect">
            <a:avLst/>
          </a:prstGeom>
        </p:spPr>
      </p:pic>
      <p:sp>
        <p:nvSpPr>
          <p:cNvPr id="6" name="Rectangle 5"/>
          <p:cNvSpPr/>
          <p:nvPr/>
        </p:nvSpPr>
        <p:spPr>
          <a:xfrm>
            <a:off x="4355976" y="934602"/>
            <a:ext cx="4536504" cy="4524315"/>
          </a:xfrm>
          <a:prstGeom prst="rect">
            <a:avLst/>
          </a:prstGeom>
        </p:spPr>
        <p:txBody>
          <a:bodyPr wrap="square">
            <a:spAutoFit/>
          </a:bodyPr>
          <a:lstStyle/>
          <a:p>
            <a:pPr>
              <a:lnSpc>
                <a:spcPct val="100000"/>
              </a:lnSpc>
              <a:spcBef>
                <a:spcPts val="0"/>
              </a:spcBef>
              <a:buNone/>
            </a:pPr>
            <a:r>
              <a:rPr lang="en-GB" sz="72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The </a:t>
            </a:r>
          </a:p>
          <a:p>
            <a:pPr>
              <a:lnSpc>
                <a:spcPct val="100000"/>
              </a:lnSpc>
              <a:spcBef>
                <a:spcPts val="0"/>
              </a:spcBef>
              <a:buNone/>
            </a:pPr>
            <a:r>
              <a:rPr lang="en-GB" sz="72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HAND</a:t>
            </a:r>
          </a:p>
          <a:p>
            <a:pPr>
              <a:lnSpc>
                <a:spcPct val="100000"/>
              </a:lnSpc>
              <a:spcBef>
                <a:spcPts val="0"/>
              </a:spcBef>
              <a:buNone/>
            </a:pPr>
            <a:r>
              <a:rPr lang="en-GB" sz="72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of the </a:t>
            </a:r>
          </a:p>
          <a:p>
            <a:pPr>
              <a:lnSpc>
                <a:spcPct val="100000"/>
              </a:lnSpc>
              <a:spcBef>
                <a:spcPts val="0"/>
              </a:spcBef>
              <a:buNone/>
            </a:pPr>
            <a:r>
              <a:rPr lang="en-GB" sz="72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LORD</a:t>
            </a:r>
            <a:endParaRPr lang="en-GB" sz="72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endParaRPr>
          </a:p>
        </p:txBody>
      </p:sp>
      <p:sp>
        <p:nvSpPr>
          <p:cNvPr id="5" name="Rectangle 4"/>
          <p:cNvSpPr/>
          <p:nvPr/>
        </p:nvSpPr>
        <p:spPr>
          <a:xfrm>
            <a:off x="323528" y="332656"/>
            <a:ext cx="5439328" cy="1274195"/>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Dagon Characteristics</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90565240"/>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7544" y="1457967"/>
            <a:ext cx="3269472" cy="4722571"/>
          </a:xfrm>
          <a:prstGeom prst="rect">
            <a:avLst/>
          </a:prstGeom>
        </p:spPr>
      </p:pic>
      <p:sp>
        <p:nvSpPr>
          <p:cNvPr id="6" name="Rectangle 5"/>
          <p:cNvSpPr/>
          <p:nvPr/>
        </p:nvSpPr>
        <p:spPr>
          <a:xfrm>
            <a:off x="3737016" y="3645024"/>
            <a:ext cx="1627072" cy="707886"/>
          </a:xfrm>
          <a:prstGeom prst="rect">
            <a:avLst/>
          </a:prstGeom>
        </p:spPr>
        <p:txBody>
          <a:bodyPr wrap="square">
            <a:spAutoFit/>
          </a:bodyPr>
          <a:lstStyle/>
          <a:p>
            <a:pPr>
              <a:lnSpc>
                <a:spcPct val="100000"/>
              </a:lnSpc>
              <a:spcBef>
                <a:spcPts val="0"/>
              </a:spcBef>
              <a:buNone/>
            </a:pPr>
            <a:r>
              <a:rPr lang="en-GB" sz="1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The </a:t>
            </a:r>
          </a:p>
          <a:p>
            <a:pPr>
              <a:lnSpc>
                <a:spcPct val="100000"/>
              </a:lnSpc>
              <a:spcBef>
                <a:spcPts val="0"/>
              </a:spcBef>
              <a:buNone/>
            </a:pPr>
            <a:r>
              <a:rPr lang="en-GB" sz="1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HAND</a:t>
            </a:r>
          </a:p>
          <a:p>
            <a:pPr>
              <a:lnSpc>
                <a:spcPct val="100000"/>
              </a:lnSpc>
              <a:spcBef>
                <a:spcPts val="0"/>
              </a:spcBef>
              <a:buNone/>
            </a:pPr>
            <a:r>
              <a:rPr lang="en-GB" sz="1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of the </a:t>
            </a:r>
          </a:p>
          <a:p>
            <a:pPr>
              <a:lnSpc>
                <a:spcPct val="100000"/>
              </a:lnSpc>
              <a:spcBef>
                <a:spcPts val="0"/>
              </a:spcBef>
              <a:buNone/>
            </a:pPr>
            <a:r>
              <a:rPr lang="en-GB" sz="10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Philistines</a:t>
            </a:r>
            <a:endParaRPr lang="en-GB" sz="10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endParaRPr>
          </a:p>
        </p:txBody>
      </p:sp>
      <p:sp>
        <p:nvSpPr>
          <p:cNvPr id="5" name="Rectangle 4"/>
          <p:cNvSpPr/>
          <p:nvPr/>
        </p:nvSpPr>
        <p:spPr>
          <a:xfrm>
            <a:off x="323528" y="332656"/>
            <a:ext cx="5439328" cy="1421928"/>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The Fall of </a:t>
            </a:r>
          </a:p>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Dagon</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pic>
        <p:nvPicPr>
          <p:cNvPr id="2" name="Picture 1"/>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923928" y="1734016"/>
            <a:ext cx="4699000" cy="29337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20453828"/>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7544" y="1457967"/>
            <a:ext cx="3269472" cy="4722571"/>
          </a:xfrm>
          <a:prstGeom prst="rect">
            <a:avLst/>
          </a:prstGeom>
        </p:spPr>
      </p:pic>
      <p:sp>
        <p:nvSpPr>
          <p:cNvPr id="6" name="Rectangle 5"/>
          <p:cNvSpPr/>
          <p:nvPr/>
        </p:nvSpPr>
        <p:spPr>
          <a:xfrm>
            <a:off x="3737016" y="934602"/>
            <a:ext cx="5155464" cy="4524315"/>
          </a:xfrm>
          <a:prstGeom prst="rect">
            <a:avLst/>
          </a:prstGeom>
        </p:spPr>
        <p:txBody>
          <a:bodyPr wrap="square">
            <a:spAutoFit/>
          </a:bodyPr>
          <a:lstStyle/>
          <a:p>
            <a:pPr>
              <a:lnSpc>
                <a:spcPct val="100000"/>
              </a:lnSpc>
              <a:spcBef>
                <a:spcPts val="0"/>
              </a:spcBef>
              <a:buNone/>
            </a:pPr>
            <a:r>
              <a:rPr lang="en-GB" sz="72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The </a:t>
            </a:r>
          </a:p>
          <a:p>
            <a:pPr>
              <a:lnSpc>
                <a:spcPct val="100000"/>
              </a:lnSpc>
              <a:spcBef>
                <a:spcPts val="0"/>
              </a:spcBef>
              <a:buNone/>
            </a:pPr>
            <a:r>
              <a:rPr lang="en-GB" sz="72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HAND</a:t>
            </a:r>
          </a:p>
          <a:p>
            <a:pPr>
              <a:lnSpc>
                <a:spcPct val="100000"/>
              </a:lnSpc>
              <a:spcBef>
                <a:spcPts val="0"/>
              </a:spcBef>
              <a:buNone/>
            </a:pPr>
            <a:r>
              <a:rPr lang="en-GB" sz="72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of the </a:t>
            </a:r>
          </a:p>
          <a:p>
            <a:pPr>
              <a:lnSpc>
                <a:spcPct val="100000"/>
              </a:lnSpc>
              <a:spcBef>
                <a:spcPts val="0"/>
              </a:spcBef>
              <a:buNone/>
            </a:pPr>
            <a:r>
              <a:rPr lang="en-GB" sz="7200" dirty="0" smtClean="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Philistines</a:t>
            </a:r>
            <a:endParaRPr lang="en-GB" sz="72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endParaRPr>
          </a:p>
        </p:txBody>
      </p:sp>
      <p:sp>
        <p:nvSpPr>
          <p:cNvPr id="5" name="Rectangle 4"/>
          <p:cNvSpPr/>
          <p:nvPr/>
        </p:nvSpPr>
        <p:spPr>
          <a:xfrm>
            <a:off x="323528" y="332656"/>
            <a:ext cx="5439328" cy="1274195"/>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Dagon Characteristics</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39577340"/>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Rectangle 5"/>
          <p:cNvSpPr/>
          <p:nvPr/>
        </p:nvSpPr>
        <p:spPr>
          <a:xfrm>
            <a:off x="2195736" y="1606851"/>
            <a:ext cx="6523616" cy="4524315"/>
          </a:xfrm>
          <a:prstGeom prst="rect">
            <a:avLst/>
          </a:prstGeom>
        </p:spPr>
        <p:txBody>
          <a:bodyPr wrap="square">
            <a:spAutoFit/>
          </a:bodyPr>
          <a:lstStyle/>
          <a:p>
            <a:pPr>
              <a:lnSpc>
                <a:spcPct val="100000"/>
              </a:lnSpc>
              <a:spcBef>
                <a:spcPts val="0"/>
              </a:spcBef>
              <a:buNone/>
            </a:pPr>
            <a:r>
              <a:rPr lang="en-GB" sz="4800" dirty="0">
                <a:ln w="12700">
                  <a:solidFill>
                    <a:srgbClr val="000000">
                      <a:satMod val="155000"/>
                    </a:srgbClr>
                  </a:solidFill>
                  <a:prstDash val="solid"/>
                </a:ln>
                <a:solidFill>
                  <a:srgbClr val="C00000"/>
                </a:solidFill>
                <a:effectLst>
                  <a:outerShdw blurRad="41275" dist="20320" dir="1800000" algn="tl" rotWithShape="0">
                    <a:srgbClr val="000000">
                      <a:alpha val="40000"/>
                    </a:srgbClr>
                  </a:outerShdw>
                </a:effectLst>
              </a:rPr>
              <a:t> God smote his enemies in the hinder parts, and put them to a perpetual reproach, Psalm 78:66</a:t>
            </a:r>
          </a:p>
        </p:txBody>
      </p:sp>
      <p:sp>
        <p:nvSpPr>
          <p:cNvPr id="5" name="Rectangle 4"/>
          <p:cNvSpPr/>
          <p:nvPr/>
        </p:nvSpPr>
        <p:spPr>
          <a:xfrm>
            <a:off x="323528" y="332656"/>
            <a:ext cx="5439328" cy="1274195"/>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Dagon Characteristics</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13765101"/>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3408" y="9561"/>
            <a:ext cx="4423008" cy="1446550"/>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Mouse </a:t>
            </a:r>
          </a:p>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Infestation</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pic>
        <p:nvPicPr>
          <p:cNvPr id="2" name="mouse cut.mp4">
            <a:hlinkClick r:id="" action="ppaction://media"/>
          </p:cNvPr>
          <p:cNvPicPr/>
          <p:nvPr>
            <a:videoFile r:link="rId1"/>
            <p:extLst>
              <p:ext uri="{DAA4B4D4-6D71-4841-9C94-3DE7FCFB9230}">
                <p14:media xmlns:p14="http://schemas.microsoft.com/office/powerpoint/2010/main" xmlns:p="http://schemas.openxmlformats.org/presentationml/2006/main" xmlns:r="http://schemas.openxmlformats.org/officeDocument/2006/relationships" xmlns:a="http://schemas.openxmlformats.org/drawingml/2006/main" xmlns="" r:embed="rId4"/>
              </p:ext>
            </p:extLst>
          </p:nvPr>
        </p:nvPicPr>
        <p:blipFill>
          <a:blip r:embed="rId5"/>
          <a:stretch>
            <a:fillRect/>
          </a:stretch>
        </p:blipFill>
        <p:spPr>
          <a:xfrm>
            <a:off x="67722" y="1752600"/>
            <a:ext cx="9076278" cy="51054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31028780"/>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323528" y="332656"/>
            <a:ext cx="5439328" cy="683264"/>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Bubonic Plague</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636525" y="1484784"/>
            <a:ext cx="6641419" cy="46822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25510084"/>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323528" y="332656"/>
            <a:ext cx="5439328" cy="683264"/>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Bubonic Plague</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636525" y="1484784"/>
            <a:ext cx="6641419" cy="46822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31987071"/>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323528" y="332656"/>
            <a:ext cx="5439328" cy="683264"/>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Sent To Gath</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835768" y="1484784"/>
            <a:ext cx="6242933" cy="468220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36043113"/>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323528" y="332656"/>
            <a:ext cx="5439328" cy="683264"/>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Ekronites</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447036" y="1320606"/>
            <a:ext cx="6588276" cy="4705912"/>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82082202"/>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051720" y="968533"/>
            <a:ext cx="5594216" cy="5889467"/>
          </a:xfrm>
          <a:prstGeom prst="rect">
            <a:avLst/>
          </a:prstGeom>
        </p:spPr>
      </p:pic>
      <p:sp>
        <p:nvSpPr>
          <p:cNvPr id="5" name="Rectangle 4"/>
          <p:cNvSpPr/>
          <p:nvPr/>
        </p:nvSpPr>
        <p:spPr>
          <a:xfrm>
            <a:off x="323528" y="332656"/>
            <a:ext cx="5439328" cy="683264"/>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dirty="0" smtClean="0">
                <a:ln w="12700">
                  <a:solidFill>
                    <a:schemeClr val="tx2">
                      <a:satMod val="155000"/>
                    </a:schemeClr>
                  </a:solidFill>
                  <a:prstDash val="solid"/>
                </a:ln>
                <a:effectLst>
                  <a:outerShdw blurRad="41275" dist="20320" dir="1800000" algn="tl" rotWithShape="0">
                    <a:srgbClr val="000000">
                      <a:alpha val="40000"/>
                    </a:srgbClr>
                  </a:outerShdw>
                </a:effectLst>
              </a:rPr>
              <a:t>Ekronites</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6425527"/>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a:xfrm>
            <a:off x="1910056" y="1988840"/>
            <a:ext cx="7200800" cy="3342453"/>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b="0" dirty="0"/>
              <a:t>Humble yourselves therefore under the mighty hand of God, </a:t>
            </a:r>
            <a:endParaRPr lang="en-GB" sz="4800" b="0" dirty="0" smtClean="0"/>
          </a:p>
          <a:p>
            <a:pPr>
              <a:buNone/>
            </a:pPr>
            <a:r>
              <a:rPr lang="en-GB" sz="4800" b="0" dirty="0" smtClean="0"/>
              <a:t>that </a:t>
            </a:r>
            <a:r>
              <a:rPr lang="en-GB" sz="4800" b="0" dirty="0"/>
              <a:t>he may exalt </a:t>
            </a:r>
            <a:r>
              <a:rPr lang="en-GB" sz="4800" b="0" dirty="0" smtClean="0"/>
              <a:t>you</a:t>
            </a:r>
          </a:p>
          <a:p>
            <a:pPr>
              <a:buNone/>
            </a:pPr>
            <a:r>
              <a:rPr lang="en-GB" sz="4800" b="0" dirty="0" smtClean="0"/>
              <a:t> </a:t>
            </a:r>
            <a:r>
              <a:rPr lang="en-GB" sz="4800" b="0" dirty="0"/>
              <a:t>in due time:</a:t>
            </a:r>
            <a:endParaRPr lang="en-GB" sz="4800" dirty="0"/>
          </a:p>
        </p:txBody>
      </p:sp>
      <p:sp>
        <p:nvSpPr>
          <p:cNvPr id="3" name="Rectangle 2"/>
          <p:cNvSpPr/>
          <p:nvPr/>
        </p:nvSpPr>
        <p:spPr>
          <a:xfrm>
            <a:off x="3347864" y="674288"/>
            <a:ext cx="5439328" cy="683264"/>
          </a:xfrm>
          <a:prstGeom prst="rect">
            <a:avLst/>
          </a:prstGeom>
          <a:solidFill>
            <a:schemeClr val="bg1"/>
          </a:solidFill>
          <a:ln>
            <a:solidFill>
              <a:schemeClr val="bg1"/>
            </a:solidFill>
          </a:ln>
          <a:effectLst>
            <a:outerShdw blurRad="76200" dist="12700" dir="2700000" sy="-23000" kx="-800400" algn="bl" rotWithShape="0">
              <a:prstClr val="black">
                <a:alpha val="20000"/>
              </a:prstClr>
            </a:outerShdw>
          </a:effectLst>
          <a:scene3d>
            <a:camera prst="perspectiveHeroicExtremeRightFacing"/>
            <a:lightRig rig="threePt" dir="t"/>
          </a:scene3d>
          <a:sp3d>
            <a:bevelT w="165100" prst="coolSlant"/>
          </a:sp3d>
        </p:spPr>
        <p:txBody>
          <a:bodyPr wrap="square">
            <a:spAutoFit/>
            <a:scene3d>
              <a:camera prst="orthographicFront"/>
              <a:lightRig rig="threePt" dir="t"/>
            </a:scene3d>
            <a:sp3d extrusionH="57150">
              <a:bevelT w="38100" h="38100"/>
            </a:sp3d>
          </a:bodyPr>
          <a:lstStyle/>
          <a:p>
            <a:pPr>
              <a:buNone/>
            </a:pPr>
            <a:r>
              <a:rPr lang="en-GB" sz="4800" u="sng" dirty="0">
                <a:hlinkClick r:id="rId3" tooltip="1 Peter 5:6"/>
              </a:rPr>
              <a:t>1 Peter 5:6</a:t>
            </a:r>
            <a:r>
              <a:rPr lang="en-GB" sz="4800" b="0" dirty="0"/>
              <a:t> </a:t>
            </a:r>
            <a:endParaRPr lang="en-GB" sz="4800"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62594252"/>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atholicism's pagan roots - Passin' the Hat.mp4">
            <a:hlinkClick r:id="" action="ppaction://media"/>
          </p:cNvPr>
          <p:cNvPicPr/>
          <p:nvPr>
            <a:videoFile r:link=""/>
            <p:extLst>
              <p:ext uri="{DAA4B4D4-6D71-4841-9C94-3DE7FCFB9230}">
                <p14:media xmlns:p14="http://schemas.microsoft.com/office/powerpoint/2010/main" xmlns:p="http://schemas.openxmlformats.org/presentationml/2006/main" xmlns:r="http://schemas.openxmlformats.org/officeDocument/2006/relationships" xmlns:a="http://schemas.openxmlformats.org/drawingml/2006/main" xmlns="" r:embed="rId3">
                  <p14:trim st="7727.4512" end="0.0096"/>
                </p14:media>
              </p:ext>
            </p:extLst>
          </p:nvPr>
        </p:nvPicPr>
        <p:blipFill>
          <a:blip r:embed="rId4"/>
          <a:stretch>
            <a:fillRect/>
          </a:stretch>
        </p:blipFill>
        <p:spPr>
          <a:xfrm>
            <a:off x="832560" y="685918"/>
            <a:ext cx="7416824" cy="5471427"/>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36979398"/>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mute="1">
                <p:cTn id="7" fill="hold" display="0">
                  <p:stCondLst>
                    <p:cond delay="indefinite"/>
                  </p:stCondLst>
                </p:cTn>
                <p:tgtEl>
                  <p:spTgt spid="4"/>
                </p:tgtEl>
              </p:cMediaNode>
            </p:video>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19968"/>
            <a:ext cx="9144000" cy="6858000"/>
          </a:xfrm>
          <a:noFill/>
          <a:ln/>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93237031"/>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924460"/>
          </a:xfrm>
          <a:noFill/>
          <a:ln/>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06495383"/>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8625" y="-3448"/>
            <a:ext cx="9144000" cy="6858000"/>
          </a:xfrm>
          <a:noFill/>
          <a:ln/>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0971510"/>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295" y="0"/>
            <a:ext cx="9144000" cy="6924460"/>
          </a:xfrm>
          <a:noFill/>
          <a:ln/>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78401881"/>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sz="3200" b="1">
              <a:latin typeface="Calibri" pitchFamily="34" charset="0"/>
              <a:cs typeface="Calibri" pitchFamily="34" charset="0"/>
            </a:endParaRPr>
          </a:p>
        </p:txBody>
      </p:sp>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5056" y="33528"/>
            <a:ext cx="9125896" cy="6844422"/>
          </a:xfrm>
          <a:solidFill>
            <a:srgbClr val="FFFF00"/>
          </a:solidFill>
          <a:ln/>
          <a:effectLst>
            <a:innerShdw blurRad="63500" dist="50800" dir="8100000">
              <a:prstClr val="black">
                <a:alpha val="50000"/>
              </a:prstClr>
            </a:innerShdw>
          </a:effectLst>
        </p:spPr>
      </p:pic>
      <p:sp>
        <p:nvSpPr>
          <p:cNvPr id="2" name="Rectangle 1"/>
          <p:cNvSpPr/>
          <p:nvPr/>
        </p:nvSpPr>
        <p:spPr>
          <a:xfrm>
            <a:off x="1331640" y="1888429"/>
            <a:ext cx="7200800" cy="496161"/>
          </a:xfrm>
          <a:prstGeom prst="rect">
            <a:avLst/>
          </a:prstGeom>
        </p:spPr>
        <p:txBody>
          <a:bodyPr wrap="square">
            <a:spAutoFit/>
          </a:bodyPr>
          <a:lstStyle/>
          <a:p>
            <a:pPr>
              <a:buNone/>
            </a:pPr>
            <a:r>
              <a:rPr lang="en-GB" sz="3200" dirty="0" smtClean="0">
                <a:latin typeface="Calibri" pitchFamily="34" charset="0"/>
                <a:cs typeface="Calibri" pitchFamily="34" charset="0"/>
              </a:rPr>
              <a:t> </a:t>
            </a:r>
            <a:endParaRPr lang="en-GB" sz="3200" dirty="0">
              <a:latin typeface="Calibri" pitchFamily="34" charset="0"/>
              <a:cs typeface="Calibri" pitchFamily="34" charset="0"/>
            </a:endParaRPr>
          </a:p>
        </p:txBody>
      </p:sp>
      <p:sp>
        <p:nvSpPr>
          <p:cNvPr id="5" name="Oval 4"/>
          <p:cNvSpPr/>
          <p:nvPr/>
        </p:nvSpPr>
        <p:spPr bwMode="auto">
          <a:xfrm>
            <a:off x="5364088" y="1686756"/>
            <a:ext cx="3384376" cy="1310196"/>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Tx/>
              <a:buSzTx/>
              <a:buFontTx/>
              <a:buChar char="•"/>
              <a:tabLst/>
            </a:pPr>
            <a:endParaRPr kumimoji="0" lang="en-GB" sz="3200" i="0" u="none" strike="noStrike" cap="none" normalizeH="0" baseline="0" smtClean="0">
              <a:ln>
                <a:noFill/>
              </a:ln>
              <a:solidFill>
                <a:schemeClr val="tx1"/>
              </a:solidFill>
              <a:effectLst/>
              <a:latin typeface="Calibri" pitchFamily="34" charset="0"/>
              <a:cs typeface="Calibri"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75968143"/>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55455283"/>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339" name="Picture 3"/>
          <p:cNvPicPr>
            <a:picLocks noGrp="1" noChangeAspect="1" noChangeArrowheads="1"/>
          </p:cNvPicPr>
          <p:nvPr>
            <p:ph type="body" idx="1"/>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2915816" cy="6858000"/>
          </a:xfrm>
          <a:noFill/>
          <a:ln/>
        </p:spPr>
      </p:pic>
      <p:sp>
        <p:nvSpPr>
          <p:cNvPr id="2" name="Rectangle 1"/>
          <p:cNvSpPr/>
          <p:nvPr/>
        </p:nvSpPr>
        <p:spPr>
          <a:xfrm>
            <a:off x="3681038" y="1916832"/>
            <a:ext cx="5139434" cy="3769237"/>
          </a:xfrm>
          <a:prstGeom prst="rect">
            <a:avLst/>
          </a:prstGeom>
        </p:spPr>
        <p:txBody>
          <a:bodyPr wrap="square">
            <a:spAutoFit/>
          </a:bodyPr>
          <a:lstStyle/>
          <a:p>
            <a:pPr>
              <a:buNone/>
            </a:pPr>
            <a:r>
              <a:rPr lang="en-GB" sz="3200" baseline="3000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23 Let them therefore give us two bullocks; and let them choose one bullock for themselves, and cut it in pieces, and lay it on wood, and put no fire under: and I will dress the other bullock, and lay it on wood, and put no fire under:</a:t>
            </a:r>
          </a:p>
          <a:p>
            <a:pPr>
              <a:buNone/>
            </a:pPr>
            <a:endParaRPr lang="en-GB" sz="3200" baseline="3000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endParaRPr>
          </a:p>
          <a:p>
            <a:pPr>
              <a:buNone/>
            </a:pPr>
            <a:r>
              <a:rPr lang="en-GB" sz="3200" baseline="3000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24 And call ye on the name of your gods, and I will call on the name of the Lord: and the God that </a:t>
            </a:r>
            <a:r>
              <a:rPr lang="en-GB" sz="3200" baseline="30000" dirty="0" err="1">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answereth</a:t>
            </a:r>
            <a:r>
              <a:rPr lang="en-GB" sz="3200" baseline="3000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 by fire, let him be God. And all the people answered and said, It is well spoken.</a:t>
            </a:r>
            <a:endParaRPr lang="en-GB" sz="320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endParaRPr>
          </a:p>
        </p:txBody>
      </p:sp>
      <p:sp>
        <p:nvSpPr>
          <p:cNvPr id="5" name="Rectangle 4"/>
          <p:cNvSpPr/>
          <p:nvPr/>
        </p:nvSpPr>
        <p:spPr>
          <a:xfrm>
            <a:off x="1547664" y="567088"/>
            <a:ext cx="6420348" cy="683264"/>
          </a:xfrm>
          <a:prstGeom prst="rect">
            <a:avLst/>
          </a:prstGeom>
          <a:solidFill>
            <a:schemeClr val="bg1"/>
          </a:solidFill>
          <a:ln>
            <a:solidFill>
              <a:schemeClr val="bg1"/>
            </a:solidFill>
          </a:ln>
          <a:scene3d>
            <a:camera prst="perspectiveHeroicExtremeRightFacing"/>
            <a:lightRig rig="threePt" dir="t"/>
          </a:scene3d>
          <a:sp3d>
            <a:bevelT w="165100" prst="coolSlant"/>
          </a:sp3d>
        </p:spPr>
        <p:txBody>
          <a:bodyPr wrap="none">
            <a:spAutoFit/>
            <a:scene3d>
              <a:camera prst="orthographicFront"/>
              <a:lightRig rig="threePt" dir="t"/>
            </a:scene3d>
            <a:sp3d extrusionH="57150">
              <a:bevelT w="38100" h="38100"/>
            </a:sp3d>
          </a:bodyPr>
          <a:lstStyle/>
          <a:p>
            <a:pPr>
              <a:buNone/>
            </a:pPr>
            <a:r>
              <a:rPr lang="en-GB" sz="4800" dirty="0">
                <a:ln w="12700">
                  <a:solidFill>
                    <a:schemeClr val="tx2">
                      <a:satMod val="155000"/>
                    </a:schemeClr>
                  </a:solidFill>
                  <a:prstDash val="solid"/>
                </a:ln>
                <a:effectLst>
                  <a:outerShdw blurRad="41275" dist="20320" dir="1800000" algn="tl" rotWithShape="0">
                    <a:srgbClr val="000000">
                      <a:alpha val="40000"/>
                    </a:srgbClr>
                  </a:outerShdw>
                </a:effectLst>
              </a:rPr>
              <a:t>1 Kings 18:23-24 KJV</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81519479"/>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p14:dur="0"/>
    </mc:Choice>
    <mc:Fallback>
      <p:transition/>
    </mc:Fallback>
  </mc:AlternateContent>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ndalus"/>
        <a:ea typeface=""/>
        <a:cs typeface="Arial"/>
      </a:majorFont>
      <a:minorFont>
        <a:latin typeface="Andalus"/>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80000"/>
          </a:lnSpc>
          <a:spcBef>
            <a:spcPct val="20000"/>
          </a:spcBef>
          <a:spcAft>
            <a:spcPct val="0"/>
          </a:spcAft>
          <a:buClrTx/>
          <a:buSzTx/>
          <a:buFontTx/>
          <a:buChar char="•"/>
          <a:tabLst/>
          <a:defRPr kumimoji="0" lang="en-GB"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80000"/>
          </a:lnSpc>
          <a:spcBef>
            <a:spcPct val="20000"/>
          </a:spcBef>
          <a:spcAft>
            <a:spcPct val="0"/>
          </a:spcAft>
          <a:buClrTx/>
          <a:buSzTx/>
          <a:buFontTx/>
          <a:buChar char="•"/>
          <a:tabLst/>
          <a:defRPr kumimoji="0" lang="en-GB"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31326</TotalTime>
  <Words>6746</Words>
  <Application>Microsoft Macintosh PowerPoint</Application>
  <PresentationFormat>On-screen Show (4:3)</PresentationFormat>
  <Paragraphs>833</Paragraphs>
  <Slides>66</Slides>
  <Notes>65</Notes>
  <HiddenSlides>0</HiddenSlides>
  <MMClips>2</MMClips>
  <ScaleCrop>false</ScaleCrop>
  <HeadingPairs>
    <vt:vector size="4" baseType="variant">
      <vt:variant>
        <vt:lpstr>Design Template</vt:lpstr>
      </vt:variant>
      <vt:variant>
        <vt:i4>1</vt:i4>
      </vt:variant>
      <vt:variant>
        <vt:lpstr>Slide Titles</vt:lpstr>
      </vt:variant>
      <vt:variant>
        <vt:i4>66</vt:i4>
      </vt:variant>
    </vt:vector>
  </HeadingPairs>
  <TitlesOfParts>
    <vt:vector size="67" baseType="lpstr">
      <vt:lpstr>Default Design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vector>
  </TitlesOfParts>
  <Company>SCRIBESDIRECT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Christianity Astray From  TRUE  Bible Teaching?</dc:title>
  <dc:creator>MRS COURTONEL</dc:creator>
  <cp:lastModifiedBy>Stu</cp:lastModifiedBy>
  <cp:revision>482</cp:revision>
  <dcterms:created xsi:type="dcterms:W3CDTF">2013-05-16T07:50:02Z</dcterms:created>
  <dcterms:modified xsi:type="dcterms:W3CDTF">2013-05-16T20:09:24Z</dcterms:modified>
</cp:coreProperties>
</file>