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handoutMasterIdLst>
    <p:handoutMasterId r:id="rId23"/>
  </p:handoutMasterIdLst>
  <p:sldIdLst>
    <p:sldId id="270" r:id="rId2"/>
    <p:sldId id="271" r:id="rId3"/>
    <p:sldId id="272" r:id="rId4"/>
    <p:sldId id="276" r:id="rId5"/>
    <p:sldId id="277" r:id="rId6"/>
    <p:sldId id="275" r:id="rId7"/>
    <p:sldId id="273" r:id="rId8"/>
    <p:sldId id="256" r:id="rId9"/>
    <p:sldId id="274" r:id="rId10"/>
    <p:sldId id="260" r:id="rId11"/>
    <p:sldId id="258" r:id="rId12"/>
    <p:sldId id="257" r:id="rId13"/>
    <p:sldId id="259" r:id="rId14"/>
    <p:sldId id="263" r:id="rId15"/>
    <p:sldId id="268" r:id="rId16"/>
    <p:sldId id="261" r:id="rId17"/>
    <p:sldId id="264" r:id="rId18"/>
    <p:sldId id="265" r:id="rId19"/>
    <p:sldId id="266" r:id="rId20"/>
    <p:sldId id="267" r:id="rId2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FFFF"/>
    <a:srgbClr val="FFCC66"/>
  </p:clrMru>
</p:presentationPr>
</file>

<file path=ppt/tableStyles.xml><?xml version="1.0" encoding="utf-8"?>
<a:tblStyleLst xmlns:a="http://schemas.openxmlformats.org/drawingml/2006/main" def="{5C22544A-7EE6-4342-B048-85BDC9FD1C3A}">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39" d="100"/>
          <a:sy n="39" d="100"/>
        </p:scale>
        <p:origin x="-1332" y="-96"/>
      </p:cViewPr>
      <p:guideLst>
        <p:guide orient="horz" pos="2160"/>
        <p:guide pos="2880"/>
      </p:guideLst>
    </p:cSldViewPr>
  </p:slideViewPr>
  <p:notesTextViewPr>
    <p:cViewPr>
      <p:scale>
        <a:sx n="100" d="100"/>
        <a:sy n="100" d="100"/>
      </p:scale>
      <p:origin x="0" y="0"/>
    </p:cViewPr>
  </p:notesTextViewPr>
  <p:sorterViewPr>
    <p:cViewPr>
      <p:scale>
        <a:sx n="50" d="100"/>
        <a:sy n="50" d="100"/>
      </p:scale>
      <p:origin x="0" y="42"/>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21D57EC7-C2DB-4AEC-BB6D-437BB2FF7319}" type="datetimeFigureOut">
              <a:rPr lang="en-CA" smtClean="0"/>
              <a:pPr/>
              <a:t>18/05/2013</a:t>
            </a:fld>
            <a:endParaRPr lang="en-CA"/>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CA"/>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2FCC53B-1A3C-4517-ABA2-ECE3849042BE}" type="slidenum">
              <a:rPr lang="en-CA" smtClean="0"/>
              <a:pPr/>
              <a:t>‹#›</a:t>
            </a:fld>
            <a:endParaRPr lang="en-CA"/>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F83B593-8ADA-4D71-8813-3B3DB194238E}" type="datetimeFigureOut">
              <a:rPr lang="en-US" smtClean="0"/>
              <a:pPr/>
              <a:t>5/18/2013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E029D16-8232-4954-96FB-09C4720C65C2}"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Rot="1" noChangeAspect="1" noChangeArrowheads="1" noTextEdit="1"/>
          </p:cNvSpPr>
          <p:nvPr>
            <p:ph type="sldImg"/>
          </p:nvPr>
        </p:nvSpPr>
        <p:spPr bwMode="auto">
          <a:xfrm>
            <a:off x="1144588" y="685800"/>
            <a:ext cx="4570412" cy="3429000"/>
          </a:xfrm>
          <a:prstGeom prst="rect">
            <a:avLst/>
          </a:prstGeom>
          <a:solidFill>
            <a:srgbClr val="FFFFFF"/>
          </a:solidFill>
          <a:ln>
            <a:solidFill>
              <a:srgbClr val="000000"/>
            </a:solidFill>
            <a:miter lim="800000"/>
            <a:headEnd/>
            <a:tailEnd/>
          </a:ln>
        </p:spPr>
      </p:sp>
      <p:sp>
        <p:nvSpPr>
          <p:cNvPr id="12291" name="Rectangle 3"/>
          <p:cNvSpPr>
            <a:spLocks noGrp="1" noChangeArrowheads="1"/>
          </p:cNvSpPr>
          <p:nvPr>
            <p:ph type="body" idx="1"/>
          </p:nvPr>
        </p:nvSpPr>
        <p:spPr bwMode="auto">
          <a:xfrm>
            <a:off x="685800" y="4342878"/>
            <a:ext cx="5486400" cy="4114558"/>
          </a:xfrm>
          <a:prstGeom prst="rect">
            <a:avLst/>
          </a:prstGeom>
          <a:solidFill>
            <a:srgbClr val="FFFFFF"/>
          </a:solidFill>
          <a:ln>
            <a:solidFill>
              <a:srgbClr val="000000"/>
            </a:solidFill>
            <a:miter lim="800000"/>
            <a:headEnd/>
            <a:tailEnd/>
          </a:ln>
        </p:spPr>
        <p:txBody>
          <a:bodyPr/>
          <a:lstStyle/>
          <a:p>
            <a:endParaRPr lang="en-GB"/>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p:spPr>
        <p:txBody>
          <a:bodyPr/>
          <a:lstStyle/>
          <a:p>
            <a:fld id="{360D5D84-3746-4E86-9805-4BACE8192483}" type="slidenum">
              <a:rPr lang="en-GB" smtClean="0">
                <a:latin typeface="Arial" charset="0"/>
              </a:rPr>
              <a:pPr/>
              <a:t>3</a:t>
            </a:fld>
            <a:endParaRPr lang="en-GB" smtClean="0">
              <a:latin typeface="Arial" charset="0"/>
            </a:endParaRPr>
          </a:p>
        </p:txBody>
      </p:sp>
      <p:sp>
        <p:nvSpPr>
          <p:cNvPr id="29699" name="Rectangle 2"/>
          <p:cNvSpPr>
            <a:spLocks noGrp="1" noRot="1" noChangeAspect="1" noChangeArrowheads="1" noTextEdit="1"/>
          </p:cNvSpPr>
          <p:nvPr>
            <p:ph type="sldImg"/>
          </p:nvPr>
        </p:nvSpPr>
        <p:spPr>
          <a:ln/>
        </p:spPr>
      </p:sp>
      <p:sp>
        <p:nvSpPr>
          <p:cNvPr id="29700" name="Rectangle 3"/>
          <p:cNvSpPr>
            <a:spLocks noGrp="1" noChangeArrowheads="1"/>
          </p:cNvSpPr>
          <p:nvPr>
            <p:ph type="body" idx="1"/>
          </p:nvPr>
        </p:nvSpPr>
        <p:spPr>
          <a:noFill/>
          <a:ln/>
        </p:spPr>
        <p:txBody>
          <a:bodyPr/>
          <a:lstStyle/>
          <a:p>
            <a:pPr eaLnBrk="1" hangingPunct="1"/>
            <a:endParaRPr lang="en-GB" smtClean="0">
              <a:latin typeface="Arial"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65627024-55D7-4A77-BF8A-566DF5D5FD7A}" type="datetime1">
              <a:rPr lang="en-US" smtClean="0"/>
              <a:pPr/>
              <a:t>5/18/2013</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501A0A13-EF00-474F-B0CD-2C762A1E351A}"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7A0EE0A0-04A8-4050-9C45-01231A2E0379}" type="datetime1">
              <a:rPr lang="en-US" smtClean="0"/>
              <a:pPr/>
              <a:t>5/18/2013</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501A0A13-EF00-474F-B0CD-2C762A1E351A}" type="slidenum">
              <a:rPr lang="en-US" smtClean="0"/>
              <a:pPr/>
              <a:t>‹#›</a:t>
            </a:fld>
            <a:endParaRPr lang="en-US"/>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C5F46568-8940-40C0-936A-A3C0CE0FC00C}" type="datetime1">
              <a:rPr lang="en-US" smtClean="0"/>
              <a:pPr/>
              <a:t>5/18/2013</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501A0A13-EF00-474F-B0CD-2C762A1E351A}"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62458"/>
            <a:ext cx="3662039" cy="706438"/>
          </a:xfrm>
        </p:spPr>
        <p:txBody>
          <a:bodyPr/>
          <a:lstStyle>
            <a:lvl1pPr>
              <a:defRPr/>
            </a:lvl1pPr>
          </a:lstStyle>
          <a:p>
            <a:r>
              <a:rPr lang="en-US" dirty="0" smtClean="0"/>
              <a:t>Yahweh </a:t>
            </a:r>
            <a:r>
              <a:rPr lang="en-US" dirty="0" err="1" smtClean="0"/>
              <a:t>Yireh</a:t>
            </a:r>
            <a:endParaRPr lang="en-US" dirty="0"/>
          </a:p>
        </p:txBody>
      </p:sp>
      <p:sp>
        <p:nvSpPr>
          <p:cNvPr id="3" name="Content Placeholder 2"/>
          <p:cNvSpPr>
            <a:spLocks noGrp="1"/>
          </p:cNvSpPr>
          <p:nvPr>
            <p:ph sz="half" idx="1"/>
          </p:nvPr>
        </p:nvSpPr>
        <p:spPr>
          <a:xfrm>
            <a:off x="457200" y="1244600"/>
            <a:ext cx="4038600" cy="48815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0" y="1244600"/>
            <a:ext cx="4038600" cy="48815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42577698-02E7-4A22-AA9C-B0B408EB94E4}" type="datetime1">
              <a:rPr lang="en-US" smtClean="0"/>
              <a:pPr/>
              <a:t>5/18/2013</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968083" y="6356350"/>
            <a:ext cx="2133600" cy="365125"/>
          </a:xfrm>
        </p:spPr>
        <p:txBody>
          <a:bodyPr/>
          <a:lstStyle>
            <a:lvl1pPr>
              <a:defRPr>
                <a:solidFill>
                  <a:schemeClr val="bg1"/>
                </a:solidFill>
              </a:defRPr>
            </a:lvl1pPr>
          </a:lstStyle>
          <a:p>
            <a:fld id="{501A0A13-EF00-474F-B0CD-2C762A1E351A}" type="slidenum">
              <a:rPr lang="en-US" smtClean="0"/>
              <a:pPr/>
              <a:t>‹#›</a:t>
            </a:fld>
            <a:endParaRPr lang="en-US"/>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4CAE6D18-5463-49C7-8524-EB5E0CF4C071}" type="datetime1">
              <a:rPr lang="en-US" smtClean="0"/>
              <a:pPr/>
              <a:t>5/18/2013</a:t>
            </a:fld>
            <a:endParaRPr lang="en-US"/>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en-US"/>
          </a:p>
        </p:txBody>
      </p:sp>
      <p:sp>
        <p:nvSpPr>
          <p:cNvPr id="9" name="Slide Number Placeholder 8"/>
          <p:cNvSpPr>
            <a:spLocks noGrp="1"/>
          </p:cNvSpPr>
          <p:nvPr>
            <p:ph type="sldNum" sz="quarter" idx="12"/>
          </p:nvPr>
        </p:nvSpPr>
        <p:spPr/>
        <p:txBody>
          <a:bodyPr/>
          <a:lstStyle/>
          <a:p>
            <a:fld id="{501A0A13-EF00-474F-B0CD-2C762A1E351A}" type="slidenum">
              <a:rPr lang="en-US" smtClean="0"/>
              <a:pPr/>
              <a:t>‹#›</a:t>
            </a:fld>
            <a:endParaRPr lang="en-US"/>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3810000" cy="884238"/>
          </a:xfrm>
        </p:spPr>
        <p:txBody>
          <a:bodyPr>
            <a:prstTxWarp prst="textNoShape">
              <a:avLst/>
            </a:prstTxWarp>
            <a:scene3d>
              <a:camera prst="perspectiveFront"/>
              <a:lightRig rig="threePt" dir="t"/>
            </a:scene3d>
          </a:bodyPr>
          <a:lstStyle>
            <a:lvl1pPr>
              <a:defRPr>
                <a:effectLst/>
              </a:defRPr>
            </a:lvl1pPr>
          </a:lstStyle>
          <a:p>
            <a:r>
              <a:rPr lang="en-US" dirty="0" smtClean="0"/>
              <a:t>Click to edit Master title style</a:t>
            </a:r>
            <a:endParaRPr lang="en-US" dirty="0"/>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EBB44983-5D2E-4D80-958F-03DE543B8121}" type="datetime1">
              <a:rPr lang="en-US" smtClean="0"/>
              <a:pPr/>
              <a:t>5/18/2013</a:t>
            </a:fld>
            <a:endParaRPr lang="en-US"/>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en-US"/>
          </a:p>
        </p:txBody>
      </p:sp>
      <p:sp>
        <p:nvSpPr>
          <p:cNvPr id="5" name="Slide Number Placeholder 4"/>
          <p:cNvSpPr>
            <a:spLocks noGrp="1"/>
          </p:cNvSpPr>
          <p:nvPr>
            <p:ph type="sldNum" sz="quarter" idx="12"/>
          </p:nvPr>
        </p:nvSpPr>
        <p:spPr/>
        <p:txBody>
          <a:bodyPr/>
          <a:lstStyle/>
          <a:p>
            <a:fld id="{501A0A13-EF00-474F-B0CD-2C762A1E351A}" type="slidenum">
              <a:rPr lang="en-US" smtClean="0"/>
              <a:pPr/>
              <a:t>‹#›</a:t>
            </a:fld>
            <a:endParaRPr lang="en-US"/>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F682EBC3-2CA0-4089-BBE3-F4A1869D77E6}" type="datetime1">
              <a:rPr lang="en-US" smtClean="0"/>
              <a:pPr/>
              <a:t>5/18/2013</a:t>
            </a:fld>
            <a:endParaRPr lang="en-US"/>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US"/>
          </a:p>
        </p:txBody>
      </p:sp>
      <p:sp>
        <p:nvSpPr>
          <p:cNvPr id="4" name="Slide Number Placeholder 3"/>
          <p:cNvSpPr>
            <a:spLocks noGrp="1"/>
          </p:cNvSpPr>
          <p:nvPr>
            <p:ph type="sldNum" sz="quarter" idx="12"/>
          </p:nvPr>
        </p:nvSpPr>
        <p:spPr/>
        <p:txBody>
          <a:bodyPr/>
          <a:lstStyle/>
          <a:p>
            <a:fld id="{501A0A13-EF00-474F-B0CD-2C762A1E351A}"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02D3B0B1-F5E3-4FA2-B67B-049A9084105F}" type="datetime1">
              <a:rPr lang="en-US" smtClean="0"/>
              <a:pPr/>
              <a:t>5/18/2013</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501A0A13-EF00-474F-B0CD-2C762A1E351A}"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49512DDF-AA4B-4DAC-960B-204A2A729ED3}" type="datetime1">
              <a:rPr lang="en-US" smtClean="0"/>
              <a:pPr/>
              <a:t>5/18/2013</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501A0A13-EF00-474F-B0CD-2C762A1E351A}"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DA92A360-BA36-4679-A7F4-A52F18C48696}" type="datetime1">
              <a:rPr lang="en-US" smtClean="0"/>
              <a:pPr/>
              <a:t>5/18/2013</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501A0A13-EF00-474F-B0CD-2C762A1E351A}"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94643D5C-8AA0-4E7B-8692-4BE84A657951}" type="datetime1">
              <a:rPr lang="en-US" smtClean="0"/>
              <a:pPr/>
              <a:t>5/18/2013</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501A0A13-EF00-474F-B0CD-2C762A1E351A}"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194727"/>
            <a:ext cx="3662039" cy="833438"/>
          </a:xfrm>
          <a:prstGeom prst="rect">
            <a:avLst/>
          </a:prstGeom>
        </p:spPr>
        <p:txBody>
          <a:bodyPr vert="horz" lIns="91440" tIns="45720" rIns="91440" bIns="45720" rtlCol="0" anchor="ctr">
            <a:prstTxWarp prst="textPlain">
              <a:avLst/>
            </a:prstTxWarp>
            <a:normAutofit/>
            <a:scene3d>
              <a:camera prst="perspectiveFront"/>
              <a:lightRig rig="threePt" dir="t"/>
            </a:scene3d>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278468"/>
            <a:ext cx="8229600" cy="5249332"/>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Slide Number Placeholder 5"/>
          <p:cNvSpPr>
            <a:spLocks noGrp="1"/>
          </p:cNvSpPr>
          <p:nvPr>
            <p:ph type="sldNum" sz="quarter" idx="4"/>
          </p:nvPr>
        </p:nvSpPr>
        <p:spPr>
          <a:xfrm>
            <a:off x="6968083" y="6356350"/>
            <a:ext cx="2133600" cy="365125"/>
          </a:xfrm>
          <a:prstGeom prst="rect">
            <a:avLst/>
          </a:prstGeom>
        </p:spPr>
        <p:txBody>
          <a:bodyPr vert="horz" lIns="91440" tIns="45720" rIns="91440" bIns="45720" rtlCol="0" anchor="ctr"/>
          <a:lstStyle>
            <a:lvl1pPr algn="r">
              <a:defRPr sz="1400" b="1">
                <a:solidFill>
                  <a:schemeClr val="bg1"/>
                </a:solidFill>
              </a:defRPr>
            </a:lvl1pPr>
          </a:lstStyle>
          <a:p>
            <a:fld id="{501A0A13-EF00-474F-B0CD-2C762A1E351A}"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3200" b="1" kern="1200" cap="none" spc="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50800" dist="63500" dir="18900000" algn="bl" rotWithShape="0">
              <a:schemeClr val="accent2">
                <a:lumMod val="40000"/>
                <a:lumOff val="60000"/>
                <a:alpha val="40000"/>
              </a:schemeClr>
            </a:outerShdw>
          </a:effectLst>
          <a:latin typeface="Candara" pitchFamily="34" charset="0"/>
          <a:ea typeface="+mj-ea"/>
          <a:cs typeface="+mj-cs"/>
        </a:defRPr>
      </a:lvl1pPr>
    </p:titleStyle>
    <p:bodyStyle>
      <a:lvl1pPr marL="342900" indent="-342900" algn="l" defTabSz="914400" rtl="0" eaLnBrk="1" latinLnBrk="0" hangingPunct="1">
        <a:spcBef>
          <a:spcPct val="20000"/>
        </a:spcBef>
        <a:buClr>
          <a:srgbClr val="00FFFF"/>
        </a:buClr>
        <a:buSzPct val="85000"/>
        <a:buFont typeface="Wingdings" pitchFamily="2" charset="2"/>
        <a:buChar char="q"/>
        <a:defRPr sz="2800" kern="1200">
          <a:solidFill>
            <a:schemeClr val="bg1"/>
          </a:solidFill>
          <a:latin typeface="Candara" pitchFamily="34" charset="0"/>
          <a:ea typeface="+mn-ea"/>
          <a:cs typeface="+mn-cs"/>
        </a:defRPr>
      </a:lvl1pPr>
      <a:lvl2pPr marL="742950" indent="-285750" algn="l" defTabSz="914400" rtl="0" eaLnBrk="1" latinLnBrk="0" hangingPunct="1">
        <a:spcBef>
          <a:spcPct val="20000"/>
        </a:spcBef>
        <a:buClr>
          <a:srgbClr val="00FFFF"/>
        </a:buClr>
        <a:buSzPct val="85000"/>
        <a:buFont typeface="Wingdings" pitchFamily="2" charset="2"/>
        <a:buChar char="v"/>
        <a:defRPr sz="2400" kern="1200">
          <a:solidFill>
            <a:schemeClr val="bg1"/>
          </a:solidFill>
          <a:latin typeface="Candara" pitchFamily="34" charset="0"/>
          <a:ea typeface="+mn-ea"/>
          <a:cs typeface="+mn-cs"/>
        </a:defRPr>
      </a:lvl2pPr>
      <a:lvl3pPr marL="1143000" indent="-228600" algn="l" defTabSz="914400" rtl="0" eaLnBrk="1" latinLnBrk="0" hangingPunct="1">
        <a:spcBef>
          <a:spcPct val="20000"/>
        </a:spcBef>
        <a:buClr>
          <a:srgbClr val="00FFFF"/>
        </a:buClr>
        <a:buSzPct val="85000"/>
        <a:buFont typeface="Wingdings" pitchFamily="2" charset="2"/>
        <a:buChar char="Ø"/>
        <a:defRPr sz="2000" kern="1200">
          <a:solidFill>
            <a:schemeClr val="bg1"/>
          </a:solidFill>
          <a:latin typeface="Candara" pitchFamily="34" charset="0"/>
          <a:ea typeface="+mn-ea"/>
          <a:cs typeface="+mn-cs"/>
        </a:defRPr>
      </a:lvl3pPr>
      <a:lvl4pPr marL="1600200" indent="-228600" algn="l" defTabSz="914400" rtl="0" eaLnBrk="1" latinLnBrk="0" hangingPunct="1">
        <a:spcBef>
          <a:spcPct val="20000"/>
        </a:spcBef>
        <a:buClr>
          <a:srgbClr val="00FFFF"/>
        </a:buClr>
        <a:buSzPct val="85000"/>
        <a:buFont typeface="Wingdings" pitchFamily="2" charset="2"/>
        <a:buChar char="§"/>
        <a:defRPr sz="1800" kern="1200">
          <a:solidFill>
            <a:schemeClr val="bg1"/>
          </a:solidFill>
          <a:latin typeface="Candara" pitchFamily="34" charset="0"/>
          <a:ea typeface="+mn-ea"/>
          <a:cs typeface="+mn-cs"/>
        </a:defRPr>
      </a:lvl4pPr>
      <a:lvl5pPr marL="2057400" indent="-228600" algn="l" defTabSz="914400" rtl="0" eaLnBrk="1" latinLnBrk="0" hangingPunct="1">
        <a:spcBef>
          <a:spcPct val="20000"/>
        </a:spcBef>
        <a:buClr>
          <a:srgbClr val="00FFFF"/>
        </a:buClr>
        <a:buSzPct val="85000"/>
        <a:buFont typeface="Wingdings" pitchFamily="2" charset="2"/>
        <a:buChar char="ü"/>
        <a:defRPr sz="1800" kern="1200">
          <a:solidFill>
            <a:schemeClr val="bg1"/>
          </a:solidFill>
          <a:latin typeface="Candara"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sp>
        <p:nvSpPr>
          <p:cNvPr id="11267" name="Rectangle 3"/>
          <p:cNvSpPr>
            <a:spLocks noGrp="1" noChangeArrowheads="1"/>
          </p:cNvSpPr>
          <p:nvPr>
            <p:ph type="ctrTitle"/>
          </p:nvPr>
        </p:nvSpPr>
        <p:spPr>
          <a:xfrm>
            <a:off x="681634" y="325211"/>
            <a:ext cx="7772400" cy="1031421"/>
          </a:xfrm>
        </p:spPr>
        <p:txBody>
          <a:bodyPr>
            <a:prstTxWarp prst="textPlain">
              <a:avLst/>
            </a:prstTxWarp>
            <a:normAutofit/>
          </a:bodyPr>
          <a:lstStyle/>
          <a:p>
            <a:r>
              <a:rPr lang="en-US" sz="4400" i="0" dirty="0"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latin typeface="Arial" pitchFamily="34" charset="0"/>
                <a:cs typeface="Arial" pitchFamily="34" charset="0"/>
              </a:rPr>
              <a:t>I have declared thy Name</a:t>
            </a:r>
            <a:endParaRPr lang="en-US" sz="4400" i="0" dirty="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latin typeface="Arial" pitchFamily="34" charset="0"/>
              <a:cs typeface="Arial" pitchFamily="34" charset="0"/>
            </a:endParaRPr>
          </a:p>
        </p:txBody>
      </p:sp>
      <p:sp>
        <p:nvSpPr>
          <p:cNvPr id="11268" name="Rectangle 4"/>
          <p:cNvSpPr>
            <a:spLocks noGrp="1" noChangeArrowheads="1"/>
          </p:cNvSpPr>
          <p:nvPr>
            <p:ph type="subTitle" idx="1"/>
          </p:nvPr>
        </p:nvSpPr>
        <p:spPr>
          <a:xfrm>
            <a:off x="458472" y="3974740"/>
            <a:ext cx="8218724" cy="2112309"/>
          </a:xfrm>
        </p:spPr>
        <p:txBody>
          <a:bodyPr>
            <a:normAutofit/>
          </a:bodyPr>
          <a:lstStyle/>
          <a:p>
            <a:r>
              <a:rPr lang="en-US" sz="4800"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Arial" pitchFamily="34" charset="0"/>
                <a:cs typeface="Arial" pitchFamily="34" charset="0"/>
              </a:rPr>
              <a:t>Study No.1 – Yahweh </a:t>
            </a:r>
            <a:r>
              <a:rPr lang="en-US" sz="4800" b="1" dirty="0" err="1"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Arial" pitchFamily="34" charset="0"/>
                <a:cs typeface="Arial" pitchFamily="34" charset="0"/>
              </a:rPr>
              <a:t>Yireh</a:t>
            </a:r>
            <a:endParaRPr lang="en-US" sz="4800"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Arial" pitchFamily="34" charset="0"/>
              <a:cs typeface="Arial" pitchFamily="34" charset="0"/>
            </a:endParaRPr>
          </a:p>
          <a:p>
            <a:endParaRPr lang="en-US" sz="2400"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Arial" pitchFamily="34" charset="0"/>
              <a:cs typeface="Arial" pitchFamily="34" charset="0"/>
            </a:endParaRPr>
          </a:p>
          <a:p>
            <a:r>
              <a:rPr lang="en-US" sz="3200"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Arial" pitchFamily="34" charset="0"/>
                <a:cs typeface="Arial" pitchFamily="34" charset="0"/>
              </a:rPr>
              <a:t>Okanagan, May 18, 2013</a:t>
            </a:r>
          </a:p>
          <a:p>
            <a:endParaRPr lang="en-US" sz="48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Arial" pitchFamily="34" charset="0"/>
              <a:cs typeface="Arial" pitchFamily="34" charset="0"/>
            </a:endParaRPr>
          </a:p>
        </p:txBody>
      </p:sp>
      <p:sp>
        <p:nvSpPr>
          <p:cNvPr id="9" name="Slide Number Placeholder 8"/>
          <p:cNvSpPr>
            <a:spLocks noGrp="1"/>
          </p:cNvSpPr>
          <p:nvPr>
            <p:ph type="sldNum" sz="quarter" idx="12"/>
          </p:nvPr>
        </p:nvSpPr>
        <p:spPr/>
        <p:txBody>
          <a:bodyPr/>
          <a:lstStyle/>
          <a:p>
            <a:fld id="{591A216D-4469-487B-999D-1D885AC68C89}" type="slidenum">
              <a:rPr lang="en-US" smtClean="0"/>
              <a:pPr/>
              <a:t>1</a:t>
            </a:fld>
            <a:endParaRPr lang="en-US"/>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851920" y="260648"/>
            <a:ext cx="5256584" cy="6370975"/>
          </a:xfrm>
          <a:prstGeom prst="rect">
            <a:avLst/>
          </a:prstGeom>
          <a:noFill/>
        </p:spPr>
        <p:txBody>
          <a:bodyPr wrap="square" rtlCol="0">
            <a:spAutoFit/>
          </a:bodyPr>
          <a:lstStyle/>
          <a:p>
            <a:r>
              <a:rPr lang="en-CA" sz="2400" i="1" dirty="0" smtClean="0">
                <a:solidFill>
                  <a:schemeClr val="bg1"/>
                </a:solidFill>
                <a:effectLst>
                  <a:outerShdw blurRad="38100" dist="38100" dir="2700000" algn="tl">
                    <a:srgbClr val="000000">
                      <a:alpha val="43137"/>
                    </a:srgbClr>
                  </a:outerShdw>
                </a:effectLst>
              </a:rPr>
              <a:t>“Men were not ushered into being for the purpose of being saved or lost! </a:t>
            </a:r>
            <a:r>
              <a:rPr lang="en-CA" sz="2400" b="1" i="1" dirty="0" smtClean="0">
                <a:solidFill>
                  <a:srgbClr val="FFC000"/>
                </a:solidFill>
                <a:effectLst>
                  <a:outerShdw blurRad="38100" dist="38100" dir="2700000" algn="tl">
                    <a:srgbClr val="000000">
                      <a:alpha val="43137"/>
                    </a:srgbClr>
                  </a:outerShdw>
                </a:effectLst>
              </a:rPr>
              <a:t>God manifestation not human salvation was the great purpose of the Eternal Spirit. </a:t>
            </a:r>
            <a:r>
              <a:rPr lang="en-CA" sz="2400" i="1" dirty="0" smtClean="0">
                <a:solidFill>
                  <a:schemeClr val="bg1"/>
                </a:solidFill>
                <a:effectLst>
                  <a:outerShdw blurRad="38100" dist="38100" dir="2700000" algn="tl">
                    <a:srgbClr val="000000">
                      <a:alpha val="43137"/>
                    </a:srgbClr>
                  </a:outerShdw>
                </a:effectLst>
              </a:rPr>
              <a:t>The salvation of a multitude is incidental to the manifestation, but was not the end proposed. The Eternal Spirit intended to enthrone Himself on the earth, and in so doing, to develop a Divine family from among men, every one of whom shall be Spirit, because born of the Spirit, and that this family shall be large enough to fill the earth, when perfected, to the entire exclusion of flesh and blood (﻿1 Cor. 15:28﻿)﻿”.</a:t>
            </a:r>
            <a:r>
              <a:rPr lang="en-CA" sz="2400" dirty="0" smtClean="0">
                <a:solidFill>
                  <a:schemeClr val="bg1"/>
                </a:solidFill>
                <a:effectLst>
                  <a:outerShdw blurRad="38100" dist="38100" dir="2700000" algn="tl">
                    <a:srgbClr val="000000">
                      <a:alpha val="43137"/>
                    </a:srgbClr>
                  </a:outerShdw>
                </a:effectLst>
              </a:rPr>
              <a:t> </a:t>
            </a:r>
          </a:p>
          <a:p>
            <a:r>
              <a:rPr lang="en-CA" sz="2400" dirty="0" smtClean="0">
                <a:solidFill>
                  <a:schemeClr val="bg1"/>
                </a:solidFill>
                <a:effectLst>
                  <a:outerShdw blurRad="38100" dist="38100" dir="2700000" algn="tl">
                    <a:srgbClr val="000000">
                      <a:alpha val="43137"/>
                    </a:srgbClr>
                  </a:outerShdw>
                </a:effectLst>
              </a:rPr>
              <a:t>[Dr. Thomas, </a:t>
            </a:r>
            <a:r>
              <a:rPr lang="en-CA" sz="2400" i="1" dirty="0" smtClean="0">
                <a:solidFill>
                  <a:schemeClr val="bg1"/>
                </a:solidFill>
                <a:effectLst>
                  <a:outerShdw blurRad="38100" dist="38100" dir="2700000" algn="tl">
                    <a:srgbClr val="000000">
                      <a:alpha val="43137"/>
                    </a:srgbClr>
                  </a:outerShdw>
                </a:effectLst>
              </a:rPr>
              <a:t>Herald of the Kingdom</a:t>
            </a:r>
            <a:r>
              <a:rPr lang="en-CA" sz="2400" dirty="0" smtClean="0">
                <a:solidFill>
                  <a:schemeClr val="bg1"/>
                </a:solidFill>
                <a:effectLst>
                  <a:outerShdw blurRad="38100" dist="38100" dir="2700000" algn="tl">
                    <a:srgbClr val="000000">
                      <a:alpha val="43137"/>
                    </a:srgbClr>
                  </a:outerShdw>
                </a:effectLst>
              </a:rPr>
              <a:t> for 1858, pp. 84–85]</a:t>
            </a:r>
            <a:endParaRPr lang="en-CA" sz="2400" dirty="0">
              <a:solidFill>
                <a:schemeClr val="bg1"/>
              </a:solidFill>
              <a:effectLst>
                <a:outerShdw blurRad="38100" dist="38100" dir="2700000" algn="tl">
                  <a:srgbClr val="000000">
                    <a:alpha val="43137"/>
                  </a:srgbClr>
                </a:outerShdw>
              </a:effectLst>
            </a:endParaRPr>
          </a:p>
        </p:txBody>
      </p:sp>
      <p:pic>
        <p:nvPicPr>
          <p:cNvPr id="4" name="Picture 3" descr="Bro Thomas.gif"/>
          <p:cNvPicPr>
            <a:picLocks noChangeAspect="1"/>
          </p:cNvPicPr>
          <p:nvPr/>
        </p:nvPicPr>
        <p:blipFill>
          <a:blip r:embed="rId2" cstate="print"/>
          <a:stretch>
            <a:fillRect/>
          </a:stretch>
        </p:blipFill>
        <p:spPr>
          <a:xfrm>
            <a:off x="1" y="398358"/>
            <a:ext cx="3779912" cy="6459641"/>
          </a:xfrm>
          <a:prstGeom prst="rect">
            <a:avLst/>
          </a:prstGeom>
        </p:spPr>
      </p:pic>
      <p:sp>
        <p:nvSpPr>
          <p:cNvPr id="6" name="Slide Number Placeholder 5"/>
          <p:cNvSpPr>
            <a:spLocks noGrp="1"/>
          </p:cNvSpPr>
          <p:nvPr>
            <p:ph type="sldNum" sz="quarter" idx="12"/>
          </p:nvPr>
        </p:nvSpPr>
        <p:spPr/>
        <p:txBody>
          <a:bodyPr/>
          <a:lstStyle/>
          <a:p>
            <a:fld id="{5AA00E96-D914-4C4F-B4FE-B3BE3F4DF4A2}" type="slidenum">
              <a:rPr lang="en-CA" smtClean="0"/>
              <a:pPr/>
              <a:t>2</a:t>
            </a:fld>
            <a:endParaRPr lang="en-CA"/>
          </a:p>
        </p:txBody>
      </p:sp>
    </p:spTree>
  </p:cSld>
  <p:clrMapOvr>
    <a:masterClrMapping/>
  </p:clrMapOvr>
  <p:transition>
    <p:fade thruBlk="1"/>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381000" y="381000"/>
            <a:ext cx="4881282" cy="1295400"/>
          </a:xfrm>
        </p:spPr>
        <p:txBody>
          <a:bodyPr>
            <a:prstTxWarp prst="textPlain">
              <a:avLst/>
            </a:prstTxWarp>
            <a:normAutofit fontScale="90000"/>
            <a:scene3d>
              <a:camera prst="perspectiveFront"/>
              <a:lightRig rig="threePt" dir="t"/>
            </a:scene3d>
          </a:bodyPr>
          <a:lstStyle/>
          <a:p>
            <a:pPr algn="l" eaLnBrk="1" hangingPunct="1"/>
            <a:r>
              <a:rPr lang="en-US" sz="4000" dirty="0" smtClean="0"/>
              <a:t>What is God Manifestation?</a:t>
            </a:r>
          </a:p>
        </p:txBody>
      </p:sp>
      <p:sp>
        <p:nvSpPr>
          <p:cNvPr id="32772" name="Rectangle 4"/>
          <p:cNvSpPr>
            <a:spLocks noGrp="1" noChangeArrowheads="1"/>
          </p:cNvSpPr>
          <p:nvPr>
            <p:ph type="body" idx="1"/>
          </p:nvPr>
        </p:nvSpPr>
        <p:spPr>
          <a:xfrm>
            <a:off x="533400" y="1981200"/>
            <a:ext cx="8229600" cy="4525963"/>
          </a:xfrm>
        </p:spPr>
        <p:txBody>
          <a:bodyPr/>
          <a:lstStyle/>
          <a:p>
            <a:pPr eaLnBrk="1" hangingPunct="1">
              <a:lnSpc>
                <a:spcPct val="90000"/>
              </a:lnSpc>
              <a:buFont typeface="Wingdings" pitchFamily="2" charset="2"/>
              <a:buNone/>
            </a:pPr>
            <a:r>
              <a:rPr lang="en-US" sz="3200" b="1" i="1" u="sng" dirty="0" smtClean="0">
                <a:solidFill>
                  <a:srgbClr val="FFC000"/>
                </a:solidFill>
              </a:rPr>
              <a:t>Manifestation:</a:t>
            </a:r>
          </a:p>
          <a:p>
            <a:pPr eaLnBrk="1" hangingPunct="1">
              <a:lnSpc>
                <a:spcPct val="90000"/>
              </a:lnSpc>
            </a:pPr>
            <a:r>
              <a:rPr lang="en-US" dirty="0" smtClean="0"/>
              <a:t>To clearly reveal, to make manifest – </a:t>
            </a:r>
            <a:r>
              <a:rPr lang="en-US" sz="2400" b="0" i="1" dirty="0" smtClean="0"/>
              <a:t>Collins English dictionary</a:t>
            </a:r>
          </a:p>
          <a:p>
            <a:pPr eaLnBrk="1" hangingPunct="1">
              <a:lnSpc>
                <a:spcPct val="90000"/>
              </a:lnSpc>
            </a:pPr>
            <a:r>
              <a:rPr lang="en-US" dirty="0" smtClean="0"/>
              <a:t>Greek </a:t>
            </a:r>
            <a:r>
              <a:rPr lang="en-US" b="1" i="1" dirty="0" err="1" smtClean="0">
                <a:solidFill>
                  <a:srgbClr val="00FFFF"/>
                </a:solidFill>
              </a:rPr>
              <a:t>phanerosis</a:t>
            </a:r>
            <a:r>
              <a:rPr lang="en-US" dirty="0" smtClean="0"/>
              <a:t> [5321], meaning </a:t>
            </a:r>
            <a:r>
              <a:rPr lang="en-US" b="1" i="1" dirty="0" smtClean="0">
                <a:solidFill>
                  <a:srgbClr val="FFC000"/>
                </a:solidFill>
              </a:rPr>
              <a:t>‘to render apparent’</a:t>
            </a:r>
            <a:r>
              <a:rPr lang="en-US" i="1" dirty="0" smtClean="0">
                <a:solidFill>
                  <a:srgbClr val="FFC000"/>
                </a:solidFill>
              </a:rPr>
              <a:t> </a:t>
            </a:r>
            <a:r>
              <a:rPr lang="en-US" dirty="0" smtClean="0"/>
              <a:t>– </a:t>
            </a:r>
            <a:r>
              <a:rPr lang="en-US" sz="2400" b="0" i="1" dirty="0" smtClean="0"/>
              <a:t>Strong’s concordance</a:t>
            </a:r>
          </a:p>
          <a:p>
            <a:pPr lvl="1" eaLnBrk="1" hangingPunct="1">
              <a:lnSpc>
                <a:spcPct val="90000"/>
              </a:lnSpc>
            </a:pPr>
            <a:r>
              <a:rPr lang="en-US" b="0" i="1" dirty="0" smtClean="0"/>
              <a:t>“But by </a:t>
            </a:r>
            <a:r>
              <a:rPr lang="en-US" i="1" dirty="0" smtClean="0">
                <a:solidFill>
                  <a:srgbClr val="FFC000"/>
                </a:solidFill>
              </a:rPr>
              <a:t>manifestation</a:t>
            </a:r>
            <a:r>
              <a:rPr lang="en-US" b="0" i="1" dirty="0" smtClean="0"/>
              <a:t> of the truth commending ourselves to every man's conscience in the sight of God”, 2 Cor.4:2 </a:t>
            </a:r>
          </a:p>
          <a:p>
            <a:pPr lvl="1" eaLnBrk="1" hangingPunct="1">
              <a:lnSpc>
                <a:spcPct val="90000"/>
              </a:lnSpc>
            </a:pPr>
            <a:r>
              <a:rPr lang="en-US" b="0" i="1" dirty="0" smtClean="0"/>
              <a:t>“And without controversy great is the mystery of godliness: God was </a:t>
            </a:r>
            <a:r>
              <a:rPr lang="en-US" i="1" dirty="0" smtClean="0">
                <a:solidFill>
                  <a:srgbClr val="FFC000"/>
                </a:solidFill>
              </a:rPr>
              <a:t>manifest</a:t>
            </a:r>
            <a:r>
              <a:rPr lang="en-US" b="0" i="1" dirty="0" smtClean="0"/>
              <a:t> (</a:t>
            </a:r>
            <a:r>
              <a:rPr lang="en-US" b="0" i="1" dirty="0" err="1" smtClean="0"/>
              <a:t>phaneroo</a:t>
            </a:r>
            <a:r>
              <a:rPr lang="en-US" b="0" i="1" dirty="0" smtClean="0"/>
              <a:t> - #5319) in the flesh”, 1 Tim 3:16</a:t>
            </a:r>
          </a:p>
        </p:txBody>
      </p:sp>
      <p:pic>
        <p:nvPicPr>
          <p:cNvPr id="32775" name="Picture 7" descr="name_1 copy"/>
          <p:cNvPicPr>
            <a:picLocks noGrp="1" noChangeAspect="1" noChangeArrowheads="1"/>
          </p:cNvPicPr>
          <p:nvPr>
            <p:ph sz="half" idx="4294967295"/>
          </p:nvPr>
        </p:nvPicPr>
        <p:blipFill>
          <a:blip r:embed="rId3" cstate="print"/>
          <a:srcRect/>
          <a:stretch>
            <a:fillRect/>
          </a:stretch>
        </p:blipFill>
        <p:spPr>
          <a:xfrm>
            <a:off x="5486400" y="0"/>
            <a:ext cx="3657600" cy="2311400"/>
          </a:xfrm>
          <a:effectLst>
            <a:softEdge rad="112500"/>
          </a:effectLst>
        </p:spPr>
      </p:pic>
      <p:sp>
        <p:nvSpPr>
          <p:cNvPr id="5" name="Slide Number Placeholder 4"/>
          <p:cNvSpPr>
            <a:spLocks noGrp="1"/>
          </p:cNvSpPr>
          <p:nvPr>
            <p:ph type="sldNum" sz="quarter" idx="12"/>
          </p:nvPr>
        </p:nvSpPr>
        <p:spPr/>
        <p:txBody>
          <a:bodyPr/>
          <a:lstStyle/>
          <a:p>
            <a:fld id="{501A0A13-EF00-474F-B0CD-2C762A1E351A}" type="slidenum">
              <a:rPr lang="en-US" smtClean="0"/>
              <a:pPr/>
              <a:t>3</a:t>
            </a:fld>
            <a:endParaRPr lang="en-US"/>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2772">
                                            <p:txEl>
                                              <p:pRg st="0" end="0"/>
                                            </p:txEl>
                                          </p:spTgt>
                                        </p:tgtEl>
                                        <p:attrNameLst>
                                          <p:attrName>style.visibility</p:attrName>
                                        </p:attrNameLst>
                                      </p:cBhvr>
                                      <p:to>
                                        <p:strVal val="visible"/>
                                      </p:to>
                                    </p:set>
                                    <p:animEffect transition="in" filter="fade">
                                      <p:cBhvr>
                                        <p:cTn id="7" dur="1000"/>
                                        <p:tgtEl>
                                          <p:spTgt spid="32772">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2772">
                                            <p:txEl>
                                              <p:pRg st="1" end="1"/>
                                            </p:txEl>
                                          </p:spTgt>
                                        </p:tgtEl>
                                        <p:attrNameLst>
                                          <p:attrName>style.visibility</p:attrName>
                                        </p:attrNameLst>
                                      </p:cBhvr>
                                      <p:to>
                                        <p:strVal val="visible"/>
                                      </p:to>
                                    </p:set>
                                    <p:animEffect transition="in" filter="fade">
                                      <p:cBhvr>
                                        <p:cTn id="10" dur="1000"/>
                                        <p:tgtEl>
                                          <p:spTgt spid="32772">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2772">
                                            <p:txEl>
                                              <p:pRg st="2" end="2"/>
                                            </p:txEl>
                                          </p:spTgt>
                                        </p:tgtEl>
                                        <p:attrNameLst>
                                          <p:attrName>style.visibility</p:attrName>
                                        </p:attrNameLst>
                                      </p:cBhvr>
                                      <p:to>
                                        <p:strVal val="visible"/>
                                      </p:to>
                                    </p:set>
                                    <p:animEffect transition="in" filter="fade">
                                      <p:cBhvr>
                                        <p:cTn id="13" dur="1000"/>
                                        <p:tgtEl>
                                          <p:spTgt spid="32772">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32772">
                                            <p:txEl>
                                              <p:pRg st="3" end="3"/>
                                            </p:txEl>
                                          </p:spTgt>
                                        </p:tgtEl>
                                        <p:attrNameLst>
                                          <p:attrName>style.visibility</p:attrName>
                                        </p:attrNameLst>
                                      </p:cBhvr>
                                      <p:to>
                                        <p:strVal val="visible"/>
                                      </p:to>
                                    </p:set>
                                    <p:animEffect transition="in" filter="fade">
                                      <p:cBhvr>
                                        <p:cTn id="18" dur="1000"/>
                                        <p:tgtEl>
                                          <p:spTgt spid="32772">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32772">
                                            <p:txEl>
                                              <p:pRg st="4" end="4"/>
                                            </p:txEl>
                                          </p:spTgt>
                                        </p:tgtEl>
                                        <p:attrNameLst>
                                          <p:attrName>style.visibility</p:attrName>
                                        </p:attrNameLst>
                                      </p:cBhvr>
                                      <p:to>
                                        <p:strVal val="visible"/>
                                      </p:to>
                                    </p:set>
                                    <p:animEffect transition="in" filter="fade">
                                      <p:cBhvr>
                                        <p:cTn id="23" dur="1000"/>
                                        <p:tgtEl>
                                          <p:spTgt spid="3277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2" grpId="0" uiExpand="1" build="p" bldLvl="2"/>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31" descr="Exodus3_15"/>
          <p:cNvPicPr>
            <a:picLocks noGrp="1" noChangeAspect="1" noChangeArrowheads="1"/>
          </p:cNvPicPr>
          <p:nvPr>
            <p:ph idx="4294967295"/>
          </p:nvPr>
        </p:nvPicPr>
        <p:blipFill>
          <a:blip r:embed="rId2" cstate="print"/>
          <a:srcRect r="12793" b="139"/>
          <a:stretch>
            <a:fillRect/>
          </a:stretch>
        </p:blipFill>
        <p:spPr>
          <a:xfrm>
            <a:off x="0" y="0"/>
            <a:ext cx="9144000" cy="6858000"/>
          </a:xfrm>
          <a:noFill/>
        </p:spPr>
      </p:pic>
      <p:sp>
        <p:nvSpPr>
          <p:cNvPr id="8195" name="Rectangle 34"/>
          <p:cNvSpPr>
            <a:spLocks noGrp="1" noChangeArrowheads="1"/>
          </p:cNvSpPr>
          <p:nvPr>
            <p:ph type="title"/>
          </p:nvPr>
        </p:nvSpPr>
        <p:spPr>
          <a:xfrm>
            <a:off x="3740150" y="223838"/>
            <a:ext cx="4691063" cy="1143000"/>
          </a:xfrm>
        </p:spPr>
        <p:txBody>
          <a:bodyPr/>
          <a:lstStyle/>
          <a:p>
            <a:r>
              <a:rPr lang="en-GB" sz="4000" dirty="0" smtClean="0">
                <a:solidFill>
                  <a:srgbClr val="FFCC66"/>
                </a:solidFill>
              </a:rPr>
              <a:t>The Revelation</a:t>
            </a:r>
          </a:p>
        </p:txBody>
      </p:sp>
      <p:sp>
        <p:nvSpPr>
          <p:cNvPr id="5" name="TextBox 4"/>
          <p:cNvSpPr txBox="1"/>
          <p:nvPr/>
        </p:nvSpPr>
        <p:spPr>
          <a:xfrm>
            <a:off x="298163" y="1537145"/>
            <a:ext cx="4390925" cy="5078313"/>
          </a:xfrm>
          <a:prstGeom prst="rect">
            <a:avLst/>
          </a:prstGeom>
          <a:noFill/>
        </p:spPr>
        <p:txBody>
          <a:bodyPr wrap="square" rtlCol="0">
            <a:spAutoFit/>
          </a:bodyPr>
          <a:lstStyle/>
          <a:p>
            <a:pPr algn="ctr"/>
            <a:r>
              <a:rPr lang="en-GB" sz="2800" b="1" dirty="0" smtClean="0">
                <a:solidFill>
                  <a:srgbClr val="00FFFF"/>
                </a:solidFill>
                <a:effectLst>
                  <a:glow rad="101600">
                    <a:schemeClr val="tx1">
                      <a:alpha val="40000"/>
                    </a:schemeClr>
                  </a:glow>
                </a:effectLst>
                <a:latin typeface="+mn-lt"/>
              </a:rPr>
              <a:t>Exodus 2:24-25</a:t>
            </a:r>
          </a:p>
          <a:p>
            <a:r>
              <a:rPr lang="en-GB" sz="2400" b="1" dirty="0" smtClean="0">
                <a:solidFill>
                  <a:srgbClr val="FFCC66"/>
                </a:solidFill>
                <a:effectLst>
                  <a:glow rad="101600">
                    <a:schemeClr val="tx1">
                      <a:alpha val="40000"/>
                    </a:schemeClr>
                  </a:glow>
                </a:effectLst>
                <a:latin typeface="+mn-lt"/>
              </a:rPr>
              <a:t>“God heard their cry and remembered His covenant  with Abraham, Isaac and Jacob”</a:t>
            </a:r>
            <a:endParaRPr lang="en-US" sz="2400" b="1" dirty="0" smtClean="0">
              <a:solidFill>
                <a:srgbClr val="FFCC66"/>
              </a:solidFill>
              <a:effectLst>
                <a:glow rad="101600">
                  <a:schemeClr val="tx1">
                    <a:alpha val="40000"/>
                  </a:schemeClr>
                </a:glow>
              </a:effectLst>
              <a:latin typeface="+mn-lt"/>
            </a:endParaRPr>
          </a:p>
          <a:p>
            <a:pPr algn="ctr"/>
            <a:endParaRPr lang="en-US" sz="2800" b="1" dirty="0" smtClean="0">
              <a:solidFill>
                <a:srgbClr val="00FFFF"/>
              </a:solidFill>
              <a:effectLst>
                <a:glow rad="101600">
                  <a:schemeClr val="tx1">
                    <a:alpha val="40000"/>
                  </a:schemeClr>
                </a:glow>
                <a:outerShdw blurRad="50800" dist="38100" dir="2700000" algn="tl" rotWithShape="0">
                  <a:prstClr val="black">
                    <a:alpha val="40000"/>
                  </a:prstClr>
                </a:outerShdw>
              </a:effectLst>
              <a:latin typeface="+mn-lt"/>
            </a:endParaRPr>
          </a:p>
          <a:p>
            <a:pPr algn="ctr"/>
            <a:r>
              <a:rPr lang="en-US" sz="2800" b="1" dirty="0" smtClean="0">
                <a:solidFill>
                  <a:srgbClr val="00FFFF"/>
                </a:solidFill>
                <a:effectLst>
                  <a:glow rad="101600">
                    <a:schemeClr val="tx1">
                      <a:alpha val="40000"/>
                    </a:schemeClr>
                  </a:glow>
                  <a:outerShdw blurRad="50800" dist="38100" dir="2700000" algn="tl" rotWithShape="0">
                    <a:prstClr val="black">
                      <a:alpha val="40000"/>
                    </a:prstClr>
                  </a:outerShdw>
                </a:effectLst>
                <a:latin typeface="+mn-lt"/>
              </a:rPr>
              <a:t>Exodus 3:7-8</a:t>
            </a:r>
          </a:p>
          <a:p>
            <a:r>
              <a:rPr lang="en-US" sz="2400" b="1" dirty="0" smtClean="0">
                <a:solidFill>
                  <a:srgbClr val="FFCC66"/>
                </a:solidFill>
                <a:effectLst>
                  <a:glow rad="101600">
                    <a:schemeClr val="tx1">
                      <a:alpha val="40000"/>
                    </a:schemeClr>
                  </a:glow>
                  <a:outerShdw blurRad="50800" dist="38100" dir="2700000" algn="tl" rotWithShape="0">
                    <a:prstClr val="black">
                      <a:alpha val="40000"/>
                    </a:prstClr>
                  </a:outerShdw>
                </a:effectLst>
                <a:latin typeface="+mn-lt"/>
              </a:rPr>
              <a:t>“And the LORD said, I have surely seen the affliction of my people which are in Egypt…And I am come down to deliver them out of the hand of the Egyptians, and to bring them up out of that land unto a good land ”.</a:t>
            </a:r>
            <a:endParaRPr lang="en-US" sz="2400" b="1" dirty="0">
              <a:solidFill>
                <a:srgbClr val="FFCC66"/>
              </a:solidFill>
              <a:effectLst>
                <a:glow rad="101600">
                  <a:schemeClr val="tx1">
                    <a:alpha val="40000"/>
                  </a:schemeClr>
                </a:glow>
                <a:outerShdw blurRad="50800" dist="38100" dir="2700000" algn="tl" rotWithShape="0">
                  <a:prstClr val="black">
                    <a:alpha val="40000"/>
                  </a:prstClr>
                </a:outerShdw>
              </a:effectLst>
              <a:latin typeface="+mn-lt"/>
            </a:endParaRPr>
          </a:p>
        </p:txBody>
      </p:sp>
      <p:sp>
        <p:nvSpPr>
          <p:cNvPr id="6" name="Content Placeholder 5"/>
          <p:cNvSpPr>
            <a:spLocks noGrp="1"/>
          </p:cNvSpPr>
          <p:nvPr>
            <p:ph idx="1"/>
          </p:nvPr>
        </p:nvSpPr>
        <p:spPr>
          <a:xfrm>
            <a:off x="5058335" y="1537145"/>
            <a:ext cx="3924300" cy="4424362"/>
          </a:xfrm>
        </p:spPr>
        <p:txBody>
          <a:bodyPr>
            <a:noAutofit/>
          </a:bodyPr>
          <a:lstStyle/>
          <a:p>
            <a:pPr marL="0" indent="0" algn="ctr">
              <a:buNone/>
            </a:pPr>
            <a:r>
              <a:rPr lang="en-US" b="1" dirty="0" smtClean="0">
                <a:solidFill>
                  <a:srgbClr val="00FFFF"/>
                </a:solidFill>
                <a:effectLst>
                  <a:glow rad="101600">
                    <a:schemeClr val="tx1">
                      <a:alpha val="40000"/>
                    </a:schemeClr>
                  </a:glow>
                  <a:outerShdw blurRad="50800" dist="38100" dir="2700000" algn="tl" rotWithShape="0">
                    <a:prstClr val="black">
                      <a:alpha val="40000"/>
                    </a:prstClr>
                  </a:outerShdw>
                </a:effectLst>
                <a:latin typeface="+mn-lt"/>
              </a:rPr>
              <a:t>Exodus 3:13-15</a:t>
            </a:r>
          </a:p>
          <a:p>
            <a:pPr marL="0" indent="0">
              <a:buNone/>
            </a:pPr>
            <a:r>
              <a:rPr lang="en-US" b="1" dirty="0" smtClean="0">
                <a:solidFill>
                  <a:srgbClr val="FFCC66"/>
                </a:solidFill>
                <a:effectLst>
                  <a:glow rad="101600">
                    <a:schemeClr val="tx1">
                      <a:alpha val="40000"/>
                    </a:schemeClr>
                  </a:glow>
                  <a:outerShdw blurRad="50800" dist="38100" dir="2700000" algn="tl" rotWithShape="0">
                    <a:prstClr val="black">
                      <a:alpha val="40000"/>
                    </a:prstClr>
                  </a:outerShdw>
                </a:effectLst>
                <a:latin typeface="+mn-lt"/>
              </a:rPr>
              <a:t>“…they shall say to me, What </a:t>
            </a:r>
            <a:r>
              <a:rPr lang="en-US" b="1" i="1" dirty="0" smtClean="0">
                <a:solidFill>
                  <a:srgbClr val="FFCC66"/>
                </a:solidFill>
                <a:effectLst>
                  <a:glow rad="101600">
                    <a:schemeClr val="tx1">
                      <a:alpha val="40000"/>
                    </a:schemeClr>
                  </a:glow>
                  <a:outerShdw blurRad="50800" dist="38100" dir="2700000" algn="tl" rotWithShape="0">
                    <a:prstClr val="black">
                      <a:alpha val="40000"/>
                    </a:prstClr>
                  </a:outerShdw>
                </a:effectLst>
                <a:latin typeface="+mn-lt"/>
              </a:rPr>
              <a:t>is his name? what shall I say unto them? </a:t>
            </a:r>
          </a:p>
          <a:p>
            <a:pPr marL="0" indent="0">
              <a:buNone/>
            </a:pPr>
            <a:r>
              <a:rPr lang="en-US" b="1" dirty="0" smtClean="0">
                <a:solidFill>
                  <a:srgbClr val="FFCC66"/>
                </a:solidFill>
                <a:effectLst>
                  <a:glow rad="101600">
                    <a:schemeClr val="tx1">
                      <a:alpha val="40000"/>
                    </a:schemeClr>
                  </a:glow>
                  <a:outerShdw blurRad="50800" dist="38100" dir="2700000" algn="tl" rotWithShape="0">
                    <a:prstClr val="black">
                      <a:alpha val="40000"/>
                    </a:prstClr>
                  </a:outerShdw>
                </a:effectLst>
                <a:latin typeface="+mn-lt"/>
              </a:rPr>
              <a:t>And God said moreover unto Moses, </a:t>
            </a:r>
            <a:r>
              <a:rPr lang="en-US" b="1" i="1" dirty="0" smtClean="0">
                <a:solidFill>
                  <a:srgbClr val="00FFFF"/>
                </a:solidFill>
                <a:effectLst>
                  <a:glow rad="101600">
                    <a:schemeClr val="tx1">
                      <a:alpha val="40000"/>
                    </a:schemeClr>
                  </a:glow>
                  <a:outerShdw blurRad="50800" dist="38100" dir="2700000" algn="tl" rotWithShape="0">
                    <a:prstClr val="black">
                      <a:alpha val="40000"/>
                    </a:prstClr>
                  </a:outerShdw>
                </a:effectLst>
                <a:latin typeface="+mn-lt"/>
              </a:rPr>
              <a:t>Yahweh </a:t>
            </a:r>
            <a:r>
              <a:rPr lang="en-US" b="1" i="1" dirty="0" err="1" smtClean="0">
                <a:solidFill>
                  <a:srgbClr val="00FFFF"/>
                </a:solidFill>
                <a:effectLst>
                  <a:glow rad="101600">
                    <a:schemeClr val="tx1">
                      <a:alpha val="40000"/>
                    </a:schemeClr>
                  </a:glow>
                  <a:outerShdw blurRad="50800" dist="38100" dir="2700000" algn="tl" rotWithShape="0">
                    <a:prstClr val="black">
                      <a:alpha val="40000"/>
                    </a:prstClr>
                  </a:outerShdw>
                </a:effectLst>
                <a:latin typeface="+mn-lt"/>
              </a:rPr>
              <a:t>Elohim</a:t>
            </a:r>
            <a:r>
              <a:rPr lang="en-US" b="1" i="1" dirty="0" smtClean="0">
                <a:solidFill>
                  <a:srgbClr val="00FFFF"/>
                </a:solidFill>
                <a:effectLst>
                  <a:glow rad="101600">
                    <a:schemeClr val="tx1">
                      <a:alpha val="40000"/>
                    </a:schemeClr>
                  </a:glow>
                  <a:outerShdw blurRad="50800" dist="38100" dir="2700000" algn="tl" rotWithShape="0">
                    <a:prstClr val="black">
                      <a:alpha val="40000"/>
                    </a:prstClr>
                  </a:outerShdw>
                </a:effectLst>
                <a:latin typeface="+mn-lt"/>
              </a:rPr>
              <a:t> </a:t>
            </a:r>
            <a:r>
              <a:rPr lang="en-US" b="1" dirty="0" smtClean="0">
                <a:solidFill>
                  <a:srgbClr val="FFCC66"/>
                </a:solidFill>
                <a:effectLst>
                  <a:glow rad="101600">
                    <a:schemeClr val="tx1">
                      <a:alpha val="40000"/>
                    </a:schemeClr>
                  </a:glow>
                  <a:outerShdw blurRad="50800" dist="38100" dir="2700000" algn="tl" rotWithShape="0">
                    <a:prstClr val="black">
                      <a:alpha val="40000"/>
                    </a:prstClr>
                  </a:outerShdw>
                </a:effectLst>
                <a:latin typeface="+mn-lt"/>
              </a:rPr>
              <a:t>of your fathers, the </a:t>
            </a:r>
            <a:r>
              <a:rPr lang="en-US" b="1" i="1" dirty="0" err="1" smtClean="0">
                <a:solidFill>
                  <a:srgbClr val="00FFFF"/>
                </a:solidFill>
                <a:effectLst>
                  <a:glow rad="101600">
                    <a:schemeClr val="tx1">
                      <a:alpha val="40000"/>
                    </a:schemeClr>
                  </a:glow>
                  <a:outerShdw blurRad="50800" dist="38100" dir="2700000" algn="tl" rotWithShape="0">
                    <a:prstClr val="black">
                      <a:alpha val="40000"/>
                    </a:prstClr>
                  </a:outerShdw>
                </a:effectLst>
                <a:latin typeface="+mn-lt"/>
              </a:rPr>
              <a:t>Elohim</a:t>
            </a:r>
            <a:r>
              <a:rPr lang="en-US" b="1" dirty="0" smtClean="0">
                <a:solidFill>
                  <a:srgbClr val="FFCC66"/>
                </a:solidFill>
                <a:effectLst>
                  <a:glow rad="101600">
                    <a:schemeClr val="tx1">
                      <a:alpha val="40000"/>
                    </a:schemeClr>
                  </a:glow>
                  <a:outerShdw blurRad="50800" dist="38100" dir="2700000" algn="tl" rotWithShape="0">
                    <a:prstClr val="black">
                      <a:alpha val="40000"/>
                    </a:prstClr>
                  </a:outerShdw>
                </a:effectLst>
                <a:latin typeface="+mn-lt"/>
              </a:rPr>
              <a:t> of Abraham, the </a:t>
            </a:r>
            <a:r>
              <a:rPr lang="en-US" b="1" i="1" dirty="0" err="1" smtClean="0">
                <a:solidFill>
                  <a:srgbClr val="00FFFF"/>
                </a:solidFill>
                <a:effectLst>
                  <a:glow rad="101600">
                    <a:schemeClr val="tx1">
                      <a:alpha val="40000"/>
                    </a:schemeClr>
                  </a:glow>
                  <a:outerShdw blurRad="50800" dist="38100" dir="2700000" algn="tl" rotWithShape="0">
                    <a:prstClr val="black">
                      <a:alpha val="40000"/>
                    </a:prstClr>
                  </a:outerShdw>
                </a:effectLst>
                <a:latin typeface="+mn-lt"/>
              </a:rPr>
              <a:t>Elohim</a:t>
            </a:r>
            <a:r>
              <a:rPr lang="en-US" b="1" dirty="0" smtClean="0">
                <a:solidFill>
                  <a:srgbClr val="FFCC66"/>
                </a:solidFill>
                <a:effectLst>
                  <a:glow rad="101600">
                    <a:schemeClr val="tx1">
                      <a:alpha val="40000"/>
                    </a:schemeClr>
                  </a:glow>
                  <a:outerShdw blurRad="50800" dist="38100" dir="2700000" algn="tl" rotWithShape="0">
                    <a:prstClr val="black">
                      <a:alpha val="40000"/>
                    </a:prstClr>
                  </a:outerShdw>
                </a:effectLst>
                <a:latin typeface="+mn-lt"/>
              </a:rPr>
              <a:t> of Isaac, and the </a:t>
            </a:r>
            <a:r>
              <a:rPr lang="en-US" b="1" i="1" dirty="0" err="1" smtClean="0">
                <a:solidFill>
                  <a:srgbClr val="00FFFF"/>
                </a:solidFill>
                <a:effectLst>
                  <a:glow rad="101600">
                    <a:schemeClr val="tx1">
                      <a:alpha val="40000"/>
                    </a:schemeClr>
                  </a:glow>
                  <a:outerShdw blurRad="50800" dist="38100" dir="2700000" algn="tl" rotWithShape="0">
                    <a:prstClr val="black">
                      <a:alpha val="40000"/>
                    </a:prstClr>
                  </a:outerShdw>
                </a:effectLst>
                <a:latin typeface="+mn-lt"/>
              </a:rPr>
              <a:t>Elohim</a:t>
            </a:r>
            <a:r>
              <a:rPr lang="en-US" b="1" dirty="0" smtClean="0">
                <a:solidFill>
                  <a:srgbClr val="FFCC66"/>
                </a:solidFill>
                <a:effectLst>
                  <a:glow rad="101600">
                    <a:schemeClr val="tx1">
                      <a:alpha val="40000"/>
                    </a:schemeClr>
                  </a:glow>
                  <a:outerShdw blurRad="50800" dist="38100" dir="2700000" algn="tl" rotWithShape="0">
                    <a:prstClr val="black">
                      <a:alpha val="40000"/>
                    </a:prstClr>
                  </a:outerShdw>
                </a:effectLst>
                <a:latin typeface="+mn-lt"/>
              </a:rPr>
              <a:t> of Jacob, hath sent me unto you</a:t>
            </a:r>
            <a:r>
              <a:rPr lang="en-CA" b="1" dirty="0" smtClean="0">
                <a:solidFill>
                  <a:srgbClr val="FFCC66"/>
                </a:solidFill>
                <a:effectLst>
                  <a:glow rad="101600">
                    <a:schemeClr val="tx1">
                      <a:alpha val="40000"/>
                    </a:schemeClr>
                  </a:glow>
                  <a:outerShdw blurRad="50800" dist="38100" dir="2700000" algn="tl" rotWithShape="0">
                    <a:prstClr val="black">
                      <a:alpha val="40000"/>
                    </a:prstClr>
                  </a:outerShdw>
                </a:effectLst>
                <a:latin typeface="+mn-lt"/>
              </a:rPr>
              <a:t>”</a:t>
            </a:r>
            <a:endParaRPr lang="en-US" b="1" dirty="0">
              <a:solidFill>
                <a:srgbClr val="FFCC66"/>
              </a:solidFill>
              <a:effectLst>
                <a:glow rad="101600">
                  <a:schemeClr val="tx1">
                    <a:alpha val="40000"/>
                  </a:schemeClr>
                </a:glow>
                <a:outerShdw blurRad="50800" dist="38100" dir="2700000" algn="tl" rotWithShape="0">
                  <a:prstClr val="black">
                    <a:alpha val="40000"/>
                  </a:prstClr>
                </a:outerShdw>
              </a:effectLst>
              <a:latin typeface="+mn-lt"/>
            </a:endParaRPr>
          </a:p>
        </p:txBody>
      </p:sp>
      <p:sp>
        <p:nvSpPr>
          <p:cNvPr id="7" name="Slide Number Placeholder 6"/>
          <p:cNvSpPr>
            <a:spLocks noGrp="1"/>
          </p:cNvSpPr>
          <p:nvPr>
            <p:ph type="sldNum" sz="quarter" idx="12"/>
          </p:nvPr>
        </p:nvSpPr>
        <p:spPr/>
        <p:txBody>
          <a:bodyPr/>
          <a:lstStyle/>
          <a:p>
            <a:fld id="{501A0A13-EF00-474F-B0CD-2C762A1E351A}" type="slidenum">
              <a:rPr lang="en-US" smtClean="0"/>
              <a:pPr/>
              <a:t>4</a:t>
            </a:fld>
            <a:endParaRPr lang="en-US"/>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8195" name="Rectangle 34"/>
          <p:cNvSpPr>
            <a:spLocks noGrp="1" noChangeArrowheads="1"/>
          </p:cNvSpPr>
          <p:nvPr>
            <p:ph type="title"/>
          </p:nvPr>
        </p:nvSpPr>
        <p:spPr>
          <a:xfrm>
            <a:off x="4446494" y="304800"/>
            <a:ext cx="4213412" cy="884238"/>
          </a:xfrm>
        </p:spPr>
        <p:txBody>
          <a:bodyPr/>
          <a:lstStyle/>
          <a:p>
            <a:r>
              <a:rPr lang="en-GB" sz="4000" dirty="0" smtClean="0">
                <a:solidFill>
                  <a:srgbClr val="FFCC66"/>
                </a:solidFill>
              </a:rPr>
              <a:t>The Revelation</a:t>
            </a:r>
          </a:p>
        </p:txBody>
      </p:sp>
      <p:sp>
        <p:nvSpPr>
          <p:cNvPr id="6" name="Content Placeholder 5"/>
          <p:cNvSpPr>
            <a:spLocks noGrp="1"/>
          </p:cNvSpPr>
          <p:nvPr>
            <p:ph sz="half" idx="1"/>
          </p:nvPr>
        </p:nvSpPr>
        <p:spPr>
          <a:xfrm>
            <a:off x="331690" y="1600200"/>
            <a:ext cx="3792071" cy="4953000"/>
          </a:xfrm>
        </p:spPr>
        <p:txBody>
          <a:bodyPr>
            <a:noAutofit/>
          </a:bodyPr>
          <a:lstStyle/>
          <a:p>
            <a:pPr marL="0" indent="0" algn="ctr">
              <a:buNone/>
            </a:pPr>
            <a:r>
              <a:rPr lang="en-US" b="1" dirty="0" smtClean="0">
                <a:solidFill>
                  <a:srgbClr val="00FFFF"/>
                </a:solidFill>
                <a:effectLst>
                  <a:glow rad="101600">
                    <a:schemeClr val="tx1">
                      <a:alpha val="40000"/>
                    </a:schemeClr>
                  </a:glow>
                  <a:outerShdw blurRad="50800" dist="38100" dir="2700000" algn="tl" rotWithShape="0">
                    <a:prstClr val="black">
                      <a:alpha val="40000"/>
                    </a:prstClr>
                  </a:outerShdw>
                </a:effectLst>
                <a:latin typeface="+mn-lt"/>
              </a:rPr>
              <a:t>Exodus 3:13-15</a:t>
            </a:r>
          </a:p>
          <a:p>
            <a:pPr marL="0" indent="0">
              <a:buNone/>
            </a:pPr>
            <a:r>
              <a:rPr lang="en-US" b="1" dirty="0" smtClean="0">
                <a:solidFill>
                  <a:srgbClr val="FFCC66"/>
                </a:solidFill>
                <a:effectLst>
                  <a:glow rad="101600">
                    <a:schemeClr val="tx1">
                      <a:alpha val="40000"/>
                    </a:schemeClr>
                  </a:glow>
                  <a:outerShdw blurRad="50800" dist="38100" dir="2700000" algn="tl" rotWithShape="0">
                    <a:prstClr val="black">
                      <a:alpha val="40000"/>
                    </a:prstClr>
                  </a:outerShdw>
                </a:effectLst>
                <a:latin typeface="+mn-lt"/>
              </a:rPr>
              <a:t>“…they shall say to me, What </a:t>
            </a:r>
            <a:r>
              <a:rPr lang="en-US" b="1" i="1" dirty="0" smtClean="0">
                <a:solidFill>
                  <a:srgbClr val="FFCC66"/>
                </a:solidFill>
                <a:effectLst>
                  <a:glow rad="101600">
                    <a:schemeClr val="tx1">
                      <a:alpha val="40000"/>
                    </a:schemeClr>
                  </a:glow>
                  <a:outerShdw blurRad="50800" dist="38100" dir="2700000" algn="tl" rotWithShape="0">
                    <a:prstClr val="black">
                      <a:alpha val="40000"/>
                    </a:prstClr>
                  </a:outerShdw>
                </a:effectLst>
                <a:latin typeface="+mn-lt"/>
              </a:rPr>
              <a:t>is his name? what shall I say unto them? </a:t>
            </a:r>
          </a:p>
          <a:p>
            <a:pPr marL="0" indent="0">
              <a:buNone/>
            </a:pPr>
            <a:r>
              <a:rPr lang="en-US" b="1" dirty="0" smtClean="0">
                <a:solidFill>
                  <a:srgbClr val="FFCC66"/>
                </a:solidFill>
                <a:effectLst>
                  <a:glow rad="101600">
                    <a:schemeClr val="tx1">
                      <a:alpha val="40000"/>
                    </a:schemeClr>
                  </a:glow>
                  <a:outerShdw blurRad="50800" dist="38100" dir="2700000" algn="tl" rotWithShape="0">
                    <a:prstClr val="black">
                      <a:alpha val="40000"/>
                    </a:prstClr>
                  </a:outerShdw>
                </a:effectLst>
                <a:latin typeface="+mn-lt"/>
              </a:rPr>
              <a:t>And God said moreover unto Moses, </a:t>
            </a:r>
            <a:r>
              <a:rPr lang="en-US" b="1" i="1" dirty="0" smtClean="0">
                <a:solidFill>
                  <a:srgbClr val="00FFFF"/>
                </a:solidFill>
                <a:effectLst>
                  <a:glow rad="101600">
                    <a:schemeClr val="tx1">
                      <a:alpha val="40000"/>
                    </a:schemeClr>
                  </a:glow>
                  <a:outerShdw blurRad="50800" dist="38100" dir="2700000" algn="tl" rotWithShape="0">
                    <a:prstClr val="black">
                      <a:alpha val="40000"/>
                    </a:prstClr>
                  </a:outerShdw>
                </a:effectLst>
                <a:latin typeface="+mn-lt"/>
              </a:rPr>
              <a:t>Yahweh </a:t>
            </a:r>
            <a:r>
              <a:rPr lang="en-US" b="1" i="1" dirty="0" err="1" smtClean="0">
                <a:solidFill>
                  <a:srgbClr val="00FFFF"/>
                </a:solidFill>
                <a:effectLst>
                  <a:glow rad="101600">
                    <a:schemeClr val="tx1">
                      <a:alpha val="40000"/>
                    </a:schemeClr>
                  </a:glow>
                  <a:outerShdw blurRad="50800" dist="38100" dir="2700000" algn="tl" rotWithShape="0">
                    <a:prstClr val="black">
                      <a:alpha val="40000"/>
                    </a:prstClr>
                  </a:outerShdw>
                </a:effectLst>
                <a:latin typeface="+mn-lt"/>
              </a:rPr>
              <a:t>Elohim</a:t>
            </a:r>
            <a:r>
              <a:rPr lang="en-US" b="1" i="1" dirty="0" smtClean="0">
                <a:solidFill>
                  <a:srgbClr val="00FFFF"/>
                </a:solidFill>
                <a:effectLst>
                  <a:glow rad="101600">
                    <a:schemeClr val="tx1">
                      <a:alpha val="40000"/>
                    </a:schemeClr>
                  </a:glow>
                  <a:outerShdw blurRad="50800" dist="38100" dir="2700000" algn="tl" rotWithShape="0">
                    <a:prstClr val="black">
                      <a:alpha val="40000"/>
                    </a:prstClr>
                  </a:outerShdw>
                </a:effectLst>
                <a:latin typeface="+mn-lt"/>
              </a:rPr>
              <a:t> </a:t>
            </a:r>
            <a:r>
              <a:rPr lang="en-US" b="1" dirty="0" smtClean="0">
                <a:solidFill>
                  <a:srgbClr val="FFCC66"/>
                </a:solidFill>
                <a:effectLst>
                  <a:glow rad="101600">
                    <a:schemeClr val="tx1">
                      <a:alpha val="40000"/>
                    </a:schemeClr>
                  </a:glow>
                  <a:outerShdw blurRad="50800" dist="38100" dir="2700000" algn="tl" rotWithShape="0">
                    <a:prstClr val="black">
                      <a:alpha val="40000"/>
                    </a:prstClr>
                  </a:outerShdw>
                </a:effectLst>
                <a:latin typeface="+mn-lt"/>
              </a:rPr>
              <a:t>of your fathers, the </a:t>
            </a:r>
            <a:r>
              <a:rPr lang="en-US" b="1" i="1" dirty="0" err="1" smtClean="0">
                <a:solidFill>
                  <a:srgbClr val="00FFFF"/>
                </a:solidFill>
                <a:effectLst>
                  <a:glow rad="101600">
                    <a:schemeClr val="tx1">
                      <a:alpha val="40000"/>
                    </a:schemeClr>
                  </a:glow>
                  <a:outerShdw blurRad="50800" dist="38100" dir="2700000" algn="tl" rotWithShape="0">
                    <a:prstClr val="black">
                      <a:alpha val="40000"/>
                    </a:prstClr>
                  </a:outerShdw>
                </a:effectLst>
                <a:latin typeface="+mn-lt"/>
              </a:rPr>
              <a:t>Elohim</a:t>
            </a:r>
            <a:r>
              <a:rPr lang="en-US" b="1" dirty="0" smtClean="0">
                <a:solidFill>
                  <a:srgbClr val="FFCC66"/>
                </a:solidFill>
                <a:effectLst>
                  <a:glow rad="101600">
                    <a:schemeClr val="tx1">
                      <a:alpha val="40000"/>
                    </a:schemeClr>
                  </a:glow>
                  <a:outerShdw blurRad="50800" dist="38100" dir="2700000" algn="tl" rotWithShape="0">
                    <a:prstClr val="black">
                      <a:alpha val="40000"/>
                    </a:prstClr>
                  </a:outerShdw>
                </a:effectLst>
                <a:latin typeface="+mn-lt"/>
              </a:rPr>
              <a:t> of Abraham, the </a:t>
            </a:r>
            <a:r>
              <a:rPr lang="en-US" b="1" i="1" dirty="0" err="1" smtClean="0">
                <a:solidFill>
                  <a:srgbClr val="00FFFF"/>
                </a:solidFill>
                <a:effectLst>
                  <a:glow rad="101600">
                    <a:schemeClr val="tx1">
                      <a:alpha val="40000"/>
                    </a:schemeClr>
                  </a:glow>
                  <a:outerShdw blurRad="50800" dist="38100" dir="2700000" algn="tl" rotWithShape="0">
                    <a:prstClr val="black">
                      <a:alpha val="40000"/>
                    </a:prstClr>
                  </a:outerShdw>
                </a:effectLst>
                <a:latin typeface="+mn-lt"/>
              </a:rPr>
              <a:t>Elohim</a:t>
            </a:r>
            <a:r>
              <a:rPr lang="en-US" b="1" dirty="0" smtClean="0">
                <a:solidFill>
                  <a:srgbClr val="FFCC66"/>
                </a:solidFill>
                <a:effectLst>
                  <a:glow rad="101600">
                    <a:schemeClr val="tx1">
                      <a:alpha val="40000"/>
                    </a:schemeClr>
                  </a:glow>
                  <a:outerShdw blurRad="50800" dist="38100" dir="2700000" algn="tl" rotWithShape="0">
                    <a:prstClr val="black">
                      <a:alpha val="40000"/>
                    </a:prstClr>
                  </a:outerShdw>
                </a:effectLst>
                <a:latin typeface="+mn-lt"/>
              </a:rPr>
              <a:t> of Isaac, and the </a:t>
            </a:r>
            <a:r>
              <a:rPr lang="en-US" b="1" i="1" dirty="0" err="1" smtClean="0">
                <a:solidFill>
                  <a:srgbClr val="00FFFF"/>
                </a:solidFill>
                <a:effectLst>
                  <a:glow rad="101600">
                    <a:schemeClr val="tx1">
                      <a:alpha val="40000"/>
                    </a:schemeClr>
                  </a:glow>
                  <a:outerShdw blurRad="50800" dist="38100" dir="2700000" algn="tl" rotWithShape="0">
                    <a:prstClr val="black">
                      <a:alpha val="40000"/>
                    </a:prstClr>
                  </a:outerShdw>
                </a:effectLst>
                <a:latin typeface="+mn-lt"/>
              </a:rPr>
              <a:t>Elohim</a:t>
            </a:r>
            <a:r>
              <a:rPr lang="en-US" b="1" dirty="0" smtClean="0">
                <a:solidFill>
                  <a:srgbClr val="FFCC66"/>
                </a:solidFill>
                <a:effectLst>
                  <a:glow rad="101600">
                    <a:schemeClr val="tx1">
                      <a:alpha val="40000"/>
                    </a:schemeClr>
                  </a:glow>
                  <a:outerShdw blurRad="50800" dist="38100" dir="2700000" algn="tl" rotWithShape="0">
                    <a:prstClr val="black">
                      <a:alpha val="40000"/>
                    </a:prstClr>
                  </a:outerShdw>
                </a:effectLst>
                <a:latin typeface="+mn-lt"/>
              </a:rPr>
              <a:t> of Jacob, hath sent me unto you</a:t>
            </a:r>
            <a:r>
              <a:rPr lang="en-CA" b="1" dirty="0" smtClean="0">
                <a:solidFill>
                  <a:srgbClr val="FFCC66"/>
                </a:solidFill>
                <a:effectLst>
                  <a:glow rad="101600">
                    <a:schemeClr val="tx1">
                      <a:alpha val="40000"/>
                    </a:schemeClr>
                  </a:glow>
                  <a:outerShdw blurRad="50800" dist="38100" dir="2700000" algn="tl" rotWithShape="0">
                    <a:prstClr val="black">
                      <a:alpha val="40000"/>
                    </a:prstClr>
                  </a:outerShdw>
                </a:effectLst>
                <a:latin typeface="+mn-lt"/>
              </a:rPr>
              <a:t>”</a:t>
            </a:r>
            <a:endParaRPr lang="en-US" b="1" dirty="0">
              <a:solidFill>
                <a:srgbClr val="FFCC66"/>
              </a:solidFill>
              <a:effectLst>
                <a:glow rad="101600">
                  <a:schemeClr val="tx1">
                    <a:alpha val="40000"/>
                  </a:schemeClr>
                </a:glow>
                <a:outerShdw blurRad="50800" dist="38100" dir="2700000" algn="tl" rotWithShape="0">
                  <a:prstClr val="black">
                    <a:alpha val="40000"/>
                  </a:prstClr>
                </a:outerShdw>
              </a:effectLst>
              <a:latin typeface="+mn-lt"/>
            </a:endParaRPr>
          </a:p>
        </p:txBody>
      </p:sp>
      <p:sp>
        <p:nvSpPr>
          <p:cNvPr id="7" name="Content Placeholder 6"/>
          <p:cNvSpPr>
            <a:spLocks noGrp="1"/>
          </p:cNvSpPr>
          <p:nvPr>
            <p:ph sz="half" idx="2"/>
          </p:nvPr>
        </p:nvSpPr>
        <p:spPr>
          <a:xfrm>
            <a:off x="4455459" y="1600200"/>
            <a:ext cx="4231341" cy="4988859"/>
          </a:xfrm>
        </p:spPr>
        <p:txBody>
          <a:bodyPr>
            <a:normAutofit lnSpcReduction="10000"/>
          </a:bodyPr>
          <a:lstStyle/>
          <a:p>
            <a:pPr marL="0" indent="0" algn="ctr">
              <a:buNone/>
            </a:pPr>
            <a:r>
              <a:rPr lang="en-CA" b="1" i="1" dirty="0" smtClean="0">
                <a:solidFill>
                  <a:srgbClr val="00FFFF"/>
                </a:solidFill>
                <a:effectLst>
                  <a:glow rad="101600">
                    <a:schemeClr val="tx1">
                      <a:alpha val="40000"/>
                    </a:schemeClr>
                  </a:glow>
                </a:effectLst>
                <a:latin typeface="+mn-lt"/>
              </a:rPr>
              <a:t>“He who shall be mighty ones of your fathers”</a:t>
            </a:r>
          </a:p>
          <a:p>
            <a:r>
              <a:rPr lang="en-CA" b="1" dirty="0" smtClean="0">
                <a:effectLst>
                  <a:glow rad="101600">
                    <a:schemeClr val="tx1">
                      <a:alpha val="40000"/>
                    </a:schemeClr>
                  </a:glow>
                </a:effectLst>
                <a:latin typeface="+mn-lt"/>
              </a:rPr>
              <a:t>Impossible for man to achieve (Romans 3:23)</a:t>
            </a:r>
          </a:p>
          <a:p>
            <a:r>
              <a:rPr lang="en-CA" b="1" dirty="0" smtClean="0">
                <a:effectLst>
                  <a:glow rad="101600">
                    <a:schemeClr val="tx1">
                      <a:alpha val="40000"/>
                    </a:schemeClr>
                  </a:glow>
                </a:effectLst>
                <a:latin typeface="+mn-lt"/>
              </a:rPr>
              <a:t>God raised up a man made strong for Himself (Psa.80:17) who became </a:t>
            </a:r>
          </a:p>
          <a:p>
            <a:pPr lvl="1"/>
            <a:r>
              <a:rPr lang="en-CA" sz="2600" b="1" i="1" dirty="0" smtClean="0">
                <a:solidFill>
                  <a:srgbClr val="FFC000"/>
                </a:solidFill>
                <a:effectLst>
                  <a:glow rad="101600">
                    <a:schemeClr val="tx1">
                      <a:alpha val="40000"/>
                    </a:schemeClr>
                  </a:glow>
                </a:effectLst>
                <a:latin typeface="+mn-lt"/>
              </a:rPr>
              <a:t>Our righteousness</a:t>
            </a:r>
          </a:p>
          <a:p>
            <a:pPr lvl="1"/>
            <a:r>
              <a:rPr lang="en-CA" sz="2600" b="1" i="1" dirty="0" smtClean="0">
                <a:solidFill>
                  <a:srgbClr val="FFC000"/>
                </a:solidFill>
                <a:effectLst>
                  <a:glow rad="101600">
                    <a:schemeClr val="tx1">
                      <a:alpha val="40000"/>
                    </a:schemeClr>
                  </a:glow>
                </a:effectLst>
                <a:latin typeface="+mn-lt"/>
              </a:rPr>
              <a:t>Our sanctification</a:t>
            </a:r>
          </a:p>
          <a:p>
            <a:pPr lvl="1"/>
            <a:r>
              <a:rPr lang="en-CA" sz="2600" b="1" i="1" dirty="0" smtClean="0">
                <a:solidFill>
                  <a:srgbClr val="FFC000"/>
                </a:solidFill>
                <a:effectLst>
                  <a:glow rad="101600">
                    <a:schemeClr val="tx1">
                      <a:alpha val="40000"/>
                    </a:schemeClr>
                  </a:glow>
                </a:effectLst>
                <a:latin typeface="+mn-lt"/>
              </a:rPr>
              <a:t>Our healer </a:t>
            </a:r>
          </a:p>
          <a:p>
            <a:pPr lvl="1"/>
            <a:r>
              <a:rPr lang="en-CA" sz="2600" b="1" i="1" dirty="0" smtClean="0">
                <a:solidFill>
                  <a:srgbClr val="FFC000"/>
                </a:solidFill>
                <a:effectLst>
                  <a:glow rad="101600">
                    <a:schemeClr val="tx1">
                      <a:alpha val="40000"/>
                    </a:schemeClr>
                  </a:glow>
                </a:effectLst>
                <a:latin typeface="+mn-lt"/>
              </a:rPr>
              <a:t>Our peacemaker</a:t>
            </a:r>
          </a:p>
        </p:txBody>
      </p:sp>
      <p:sp>
        <p:nvSpPr>
          <p:cNvPr id="8" name="Slide Number Placeholder 7"/>
          <p:cNvSpPr>
            <a:spLocks noGrp="1"/>
          </p:cNvSpPr>
          <p:nvPr>
            <p:ph type="sldNum" sz="quarter" idx="12"/>
          </p:nvPr>
        </p:nvSpPr>
        <p:spPr/>
        <p:txBody>
          <a:bodyPr/>
          <a:lstStyle/>
          <a:p>
            <a:fld id="{501A0A13-EF00-474F-B0CD-2C762A1E351A}" type="slidenum">
              <a:rPr lang="en-US" smtClean="0"/>
              <a:pPr/>
              <a:t>5</a:t>
            </a:fld>
            <a:endParaRPr lang="en-US"/>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20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xEl>
                                              <p:pRg st="1" end="1"/>
                                            </p:txEl>
                                          </p:spTgt>
                                        </p:tgtEl>
                                        <p:attrNameLst>
                                          <p:attrName>style.visibility</p:attrName>
                                        </p:attrNameLst>
                                      </p:cBhvr>
                                      <p:to>
                                        <p:strVal val="visible"/>
                                      </p:to>
                                    </p:set>
                                    <p:animEffect transition="in" filter="fade">
                                      <p:cBhvr>
                                        <p:cTn id="12" dur="2000"/>
                                        <p:tgtEl>
                                          <p:spTgt spid="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xEl>
                                              <p:pRg st="2" end="2"/>
                                            </p:txEl>
                                          </p:spTgt>
                                        </p:tgtEl>
                                        <p:attrNameLst>
                                          <p:attrName>style.visibility</p:attrName>
                                        </p:attrNameLst>
                                      </p:cBhvr>
                                      <p:to>
                                        <p:strVal val="visible"/>
                                      </p:to>
                                    </p:set>
                                    <p:animEffect transition="in" filter="fade">
                                      <p:cBhvr>
                                        <p:cTn id="17" dur="2000"/>
                                        <p:tgtEl>
                                          <p:spTgt spid="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7">
                                            <p:txEl>
                                              <p:pRg st="3" end="3"/>
                                            </p:txEl>
                                          </p:spTgt>
                                        </p:tgtEl>
                                        <p:attrNameLst>
                                          <p:attrName>style.visibility</p:attrName>
                                        </p:attrNameLst>
                                      </p:cBhvr>
                                      <p:to>
                                        <p:strVal val="visible"/>
                                      </p:to>
                                    </p:set>
                                    <p:animEffect transition="in" filter="fade">
                                      <p:cBhvr>
                                        <p:cTn id="22" dur="2000"/>
                                        <p:tgtEl>
                                          <p:spTgt spid="7">
                                            <p:txEl>
                                              <p:pRg st="3" end="3"/>
                                            </p:txEl>
                                          </p:spTgt>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7">
                                            <p:txEl>
                                              <p:pRg st="4" end="4"/>
                                            </p:txEl>
                                          </p:spTgt>
                                        </p:tgtEl>
                                        <p:attrNameLst>
                                          <p:attrName>style.visibility</p:attrName>
                                        </p:attrNameLst>
                                      </p:cBhvr>
                                      <p:to>
                                        <p:strVal val="visible"/>
                                      </p:to>
                                    </p:set>
                                    <p:animEffect transition="in" filter="fade">
                                      <p:cBhvr>
                                        <p:cTn id="25" dur="2000"/>
                                        <p:tgtEl>
                                          <p:spTgt spid="7">
                                            <p:txEl>
                                              <p:pRg st="4" end="4"/>
                                            </p:txEl>
                                          </p:spTgt>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7">
                                            <p:txEl>
                                              <p:pRg st="5" end="5"/>
                                            </p:txEl>
                                          </p:spTgt>
                                        </p:tgtEl>
                                        <p:attrNameLst>
                                          <p:attrName>style.visibility</p:attrName>
                                        </p:attrNameLst>
                                      </p:cBhvr>
                                      <p:to>
                                        <p:strVal val="visible"/>
                                      </p:to>
                                    </p:set>
                                    <p:animEffect transition="in" filter="fade">
                                      <p:cBhvr>
                                        <p:cTn id="28" dur="2000"/>
                                        <p:tgtEl>
                                          <p:spTgt spid="7">
                                            <p:txEl>
                                              <p:pRg st="5" end="5"/>
                                            </p:txEl>
                                          </p:spTgt>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7">
                                            <p:txEl>
                                              <p:pRg st="6" end="6"/>
                                            </p:txEl>
                                          </p:spTgt>
                                        </p:tgtEl>
                                        <p:attrNameLst>
                                          <p:attrName>style.visibility</p:attrName>
                                        </p:attrNameLst>
                                      </p:cBhvr>
                                      <p:to>
                                        <p:strVal val="visible"/>
                                      </p:to>
                                    </p:set>
                                    <p:animEffect transition="in" filter="fade">
                                      <p:cBhvr>
                                        <p:cTn id="31" dur="2000"/>
                                        <p:tgtEl>
                                          <p:spTgt spid="7">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8"/>
          <p:cNvSpPr>
            <a:spLocks noGrp="1"/>
          </p:cNvSpPr>
          <p:nvPr>
            <p:ph type="body" idx="1"/>
          </p:nvPr>
        </p:nvSpPr>
        <p:spPr>
          <a:xfrm>
            <a:off x="457200" y="315913"/>
            <a:ext cx="4040188" cy="639762"/>
          </a:xfrm>
        </p:spPr>
        <p:txBody>
          <a:bodyPr/>
          <a:lstStyle/>
          <a:p>
            <a:pPr eaLnBrk="1" hangingPunct="1">
              <a:defRPr/>
            </a:pPr>
            <a:r>
              <a:rPr lang="en-US" sz="3000" u="heavy" dirty="0" smtClean="0">
                <a:solidFill>
                  <a:srgbClr val="00FFFF"/>
                </a:solidFill>
              </a:rPr>
              <a:t>Prophecies of Jesus</a:t>
            </a:r>
            <a:endParaRPr lang="en-US" sz="3000" u="heavy" dirty="0">
              <a:solidFill>
                <a:srgbClr val="00FFFF"/>
              </a:solidFill>
            </a:endParaRPr>
          </a:p>
        </p:txBody>
      </p:sp>
      <p:sp>
        <p:nvSpPr>
          <p:cNvPr id="58371" name="Rectangle 3"/>
          <p:cNvSpPr>
            <a:spLocks noGrp="1" noChangeArrowheads="1"/>
          </p:cNvSpPr>
          <p:nvPr>
            <p:ph sz="half" idx="2"/>
          </p:nvPr>
        </p:nvSpPr>
        <p:spPr>
          <a:xfrm>
            <a:off x="457200" y="955675"/>
            <a:ext cx="3810000" cy="3951288"/>
          </a:xfrm>
        </p:spPr>
        <p:txBody>
          <a:bodyPr/>
          <a:lstStyle/>
          <a:p>
            <a:pPr eaLnBrk="1" hangingPunct="1"/>
            <a:r>
              <a:rPr lang="en-GB" sz="2800" dirty="0" smtClean="0"/>
              <a:t>Jesus was raised up to declare God’s Name – </a:t>
            </a:r>
            <a:r>
              <a:rPr lang="en-GB" sz="2800" i="1" dirty="0" smtClean="0">
                <a:solidFill>
                  <a:srgbClr val="FFC000"/>
                </a:solidFill>
              </a:rPr>
              <a:t>Psalm 22:22</a:t>
            </a:r>
          </a:p>
          <a:p>
            <a:pPr eaLnBrk="1" hangingPunct="1"/>
            <a:r>
              <a:rPr lang="en-GB" sz="2800" dirty="0" smtClean="0"/>
              <a:t>Jesus to be exalted because he identified with God’s Name –   </a:t>
            </a:r>
            <a:r>
              <a:rPr lang="en-GB" sz="2800" i="1" dirty="0" smtClean="0">
                <a:solidFill>
                  <a:srgbClr val="FFC000"/>
                </a:solidFill>
              </a:rPr>
              <a:t>Psalm 91:14</a:t>
            </a:r>
          </a:p>
          <a:p>
            <a:pPr eaLnBrk="1" hangingPunct="1"/>
            <a:endParaRPr lang="en-GB" sz="2800" dirty="0" smtClean="0"/>
          </a:p>
        </p:txBody>
      </p:sp>
      <p:sp>
        <p:nvSpPr>
          <p:cNvPr id="10" name="Text Placeholder 9"/>
          <p:cNvSpPr>
            <a:spLocks noGrp="1"/>
          </p:cNvSpPr>
          <p:nvPr>
            <p:ph type="body" sz="quarter" idx="3"/>
          </p:nvPr>
        </p:nvSpPr>
        <p:spPr>
          <a:xfrm>
            <a:off x="4645025" y="315913"/>
            <a:ext cx="4041775" cy="639762"/>
          </a:xfrm>
        </p:spPr>
        <p:txBody>
          <a:bodyPr/>
          <a:lstStyle/>
          <a:p>
            <a:pPr eaLnBrk="1" hangingPunct="1">
              <a:defRPr/>
            </a:pPr>
            <a:r>
              <a:rPr lang="en-US" sz="3000" u="heavy" dirty="0" smtClean="0">
                <a:solidFill>
                  <a:srgbClr val="00FFFF"/>
                </a:solidFill>
              </a:rPr>
              <a:t>Fulfilled in Jesus</a:t>
            </a:r>
            <a:endParaRPr lang="en-US" sz="3000" u="heavy" dirty="0">
              <a:solidFill>
                <a:srgbClr val="00FFFF"/>
              </a:solidFill>
            </a:endParaRPr>
          </a:p>
        </p:txBody>
      </p:sp>
      <p:sp>
        <p:nvSpPr>
          <p:cNvPr id="8" name="Content Placeholder 7"/>
          <p:cNvSpPr>
            <a:spLocks noGrp="1"/>
          </p:cNvSpPr>
          <p:nvPr>
            <p:ph sz="quarter" idx="4"/>
          </p:nvPr>
        </p:nvSpPr>
        <p:spPr>
          <a:xfrm>
            <a:off x="4645025" y="955675"/>
            <a:ext cx="4270375" cy="4160838"/>
          </a:xfrm>
        </p:spPr>
        <p:txBody>
          <a:bodyPr>
            <a:normAutofit lnSpcReduction="10000"/>
          </a:bodyPr>
          <a:lstStyle/>
          <a:p>
            <a:pPr eaLnBrk="1" hangingPunct="1"/>
            <a:r>
              <a:rPr lang="en-GB" dirty="0" smtClean="0"/>
              <a:t>Jesus came in the Father’s Name – </a:t>
            </a:r>
            <a:r>
              <a:rPr lang="en-GB" dirty="0" smtClean="0">
                <a:solidFill>
                  <a:srgbClr val="FFC000"/>
                </a:solidFill>
              </a:rPr>
              <a:t>John 5:43; Matthew 21:9</a:t>
            </a:r>
          </a:p>
          <a:p>
            <a:pPr eaLnBrk="1" hangingPunct="1"/>
            <a:r>
              <a:rPr lang="en-GB" dirty="0" smtClean="0"/>
              <a:t>Jesus </a:t>
            </a:r>
            <a:r>
              <a:rPr lang="en-GB" dirty="0" smtClean="0"/>
              <a:t>manifested </a:t>
            </a:r>
            <a:r>
              <a:rPr lang="en-GB" dirty="0" smtClean="0"/>
              <a:t>God’s Name in his life and death – </a:t>
            </a:r>
            <a:r>
              <a:rPr lang="en-GB" dirty="0" smtClean="0">
                <a:solidFill>
                  <a:srgbClr val="FFC000"/>
                </a:solidFill>
              </a:rPr>
              <a:t>John 17:6</a:t>
            </a:r>
          </a:p>
          <a:p>
            <a:pPr eaLnBrk="1" hangingPunct="1"/>
            <a:r>
              <a:rPr lang="en-GB" dirty="0" smtClean="0"/>
              <a:t>Jesus, because of his obedience to death, inherited a more excellent Name – </a:t>
            </a:r>
            <a:r>
              <a:rPr lang="en-GB" dirty="0" smtClean="0">
                <a:solidFill>
                  <a:srgbClr val="FFC000"/>
                </a:solidFill>
              </a:rPr>
              <a:t>Hebrews 1:3,4; Philippians 2:9</a:t>
            </a:r>
          </a:p>
          <a:p>
            <a:pPr eaLnBrk="1" hangingPunct="1"/>
            <a:endParaRPr lang="en-US" dirty="0" smtClean="0"/>
          </a:p>
        </p:txBody>
      </p:sp>
      <p:sp>
        <p:nvSpPr>
          <p:cNvPr id="58372" name="Text Box 4"/>
          <p:cNvSpPr txBox="1">
            <a:spLocks noChangeArrowheads="1"/>
          </p:cNvSpPr>
          <p:nvPr/>
        </p:nvSpPr>
        <p:spPr bwMode="auto">
          <a:xfrm>
            <a:off x="319088" y="5345113"/>
            <a:ext cx="8534400" cy="969962"/>
          </a:xfrm>
          <a:prstGeom prst="rect">
            <a:avLst/>
          </a:prstGeom>
          <a:noFill/>
          <a:ln w="9525">
            <a:noFill/>
            <a:miter lim="800000"/>
            <a:headEnd/>
            <a:tailEnd/>
          </a:ln>
        </p:spPr>
        <p:txBody>
          <a:bodyPr>
            <a:spAutoFit/>
          </a:bodyPr>
          <a:lstStyle/>
          <a:p>
            <a:pPr algn="ctr">
              <a:spcBef>
                <a:spcPts val="600"/>
              </a:spcBef>
            </a:pPr>
            <a:r>
              <a:rPr lang="en-GB" sz="2400" b="1" i="1">
                <a:solidFill>
                  <a:srgbClr val="FFFF00"/>
                </a:solidFill>
                <a:latin typeface="Candara" pitchFamily="34" charset="0"/>
              </a:rPr>
              <a:t>God’s Name was visibly manifested in Jesus’ life </a:t>
            </a:r>
          </a:p>
          <a:p>
            <a:pPr algn="ctr">
              <a:spcBef>
                <a:spcPts val="600"/>
              </a:spcBef>
            </a:pPr>
            <a:r>
              <a:rPr lang="en-GB" sz="2800" b="1" i="1">
                <a:solidFill>
                  <a:srgbClr val="00FFFF"/>
                </a:solidFill>
                <a:latin typeface="Candara" pitchFamily="34" charset="0"/>
              </a:rPr>
              <a:t>“They beheld his glory, the glory of...the Father”</a:t>
            </a:r>
          </a:p>
        </p:txBody>
      </p:sp>
      <p:sp>
        <p:nvSpPr>
          <p:cNvPr id="7" name="Slide Number Placeholder 6"/>
          <p:cNvSpPr>
            <a:spLocks noGrp="1"/>
          </p:cNvSpPr>
          <p:nvPr>
            <p:ph type="sldNum" sz="quarter" idx="12"/>
          </p:nvPr>
        </p:nvSpPr>
        <p:spPr/>
        <p:txBody>
          <a:bodyPr/>
          <a:lstStyle/>
          <a:p>
            <a:fld id="{501A0A13-EF00-474F-B0CD-2C762A1E351A}" type="slidenum">
              <a:rPr lang="en-US" smtClean="0"/>
              <a:pPr/>
              <a:t>6</a:t>
            </a:fld>
            <a:endParaRPr lang="en-US"/>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linds(horizontal)">
                                      <p:cBhvr>
                                        <p:cTn id="7" dur="1000"/>
                                        <p:tgtEl>
                                          <p:spTgt spid="10"/>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blinds(horizontal)">
                                      <p:cBhvr>
                                        <p:cTn id="10" dur="1000"/>
                                        <p:tgtEl>
                                          <p:spTgt spid="8"/>
                                        </p:tgtEl>
                                      </p:cBhvr>
                                    </p:animEffect>
                                  </p:childTnLst>
                                </p:cTn>
                              </p:par>
                            </p:childTnLst>
                          </p:cTn>
                        </p:par>
                      </p:childTnLst>
                    </p:cTn>
                  </p:par>
                  <p:par>
                    <p:cTn id="11" fill="hold">
                      <p:stCondLst>
                        <p:cond delay="indefinite"/>
                      </p:stCondLst>
                      <p:childTnLst>
                        <p:par>
                          <p:cTn id="12" fill="hold">
                            <p:stCondLst>
                              <p:cond delay="0"/>
                            </p:stCondLst>
                            <p:childTnLst>
                              <p:par>
                                <p:cTn id="13" presetID="53" presetClass="entr" presetSubtype="0" fill="hold" grpId="0" nodeType="clickEffect">
                                  <p:stCondLst>
                                    <p:cond delay="0"/>
                                  </p:stCondLst>
                                  <p:childTnLst>
                                    <p:set>
                                      <p:cBhvr>
                                        <p:cTn id="14" dur="1" fill="hold">
                                          <p:stCondLst>
                                            <p:cond delay="0"/>
                                          </p:stCondLst>
                                        </p:cTn>
                                        <p:tgtEl>
                                          <p:spTgt spid="58372"/>
                                        </p:tgtEl>
                                        <p:attrNameLst>
                                          <p:attrName>style.visibility</p:attrName>
                                        </p:attrNameLst>
                                      </p:cBhvr>
                                      <p:to>
                                        <p:strVal val="visible"/>
                                      </p:to>
                                    </p:set>
                                    <p:anim calcmode="lin" valueType="num">
                                      <p:cBhvr>
                                        <p:cTn id="15" dur="1000" fill="hold"/>
                                        <p:tgtEl>
                                          <p:spTgt spid="58372"/>
                                        </p:tgtEl>
                                        <p:attrNameLst>
                                          <p:attrName>ppt_w</p:attrName>
                                        </p:attrNameLst>
                                      </p:cBhvr>
                                      <p:tavLst>
                                        <p:tav tm="0">
                                          <p:val>
                                            <p:fltVal val="0"/>
                                          </p:val>
                                        </p:tav>
                                        <p:tav tm="100000">
                                          <p:val>
                                            <p:strVal val="#ppt_w"/>
                                          </p:val>
                                        </p:tav>
                                      </p:tavLst>
                                    </p:anim>
                                    <p:anim calcmode="lin" valueType="num">
                                      <p:cBhvr>
                                        <p:cTn id="16" dur="1000" fill="hold"/>
                                        <p:tgtEl>
                                          <p:spTgt spid="58372"/>
                                        </p:tgtEl>
                                        <p:attrNameLst>
                                          <p:attrName>ppt_h</p:attrName>
                                        </p:attrNameLst>
                                      </p:cBhvr>
                                      <p:tavLst>
                                        <p:tav tm="0">
                                          <p:val>
                                            <p:fltVal val="0"/>
                                          </p:val>
                                        </p:tav>
                                        <p:tav tm="100000">
                                          <p:val>
                                            <p:strVal val="#ppt_h"/>
                                          </p:val>
                                        </p:tav>
                                      </p:tavLst>
                                    </p:anim>
                                    <p:animEffect transition="in" filter="fade">
                                      <p:cBhvr>
                                        <p:cTn id="17" dur="1000"/>
                                        <p:tgtEl>
                                          <p:spTgt spid="583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8" grpId="0"/>
      <p:bldP spid="58372" grpId="0"/>
    </p:bldLst>
  </p:timing>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1" name="Picture 20" descr="Sun_2.jpg"/>
          <p:cNvPicPr>
            <a:picLocks noChangeAspect="1"/>
          </p:cNvPicPr>
          <p:nvPr/>
        </p:nvPicPr>
        <p:blipFill>
          <a:blip r:embed="rId2" cstate="print"/>
          <a:srcRect t="597"/>
          <a:stretch>
            <a:fillRect/>
          </a:stretch>
        </p:blipFill>
        <p:spPr>
          <a:xfrm>
            <a:off x="1281953" y="0"/>
            <a:ext cx="6771166" cy="6817056"/>
          </a:xfrm>
          <a:prstGeom prst="rect">
            <a:avLst/>
          </a:prstGeom>
        </p:spPr>
      </p:pic>
      <p:sp>
        <p:nvSpPr>
          <p:cNvPr id="23" name="TextBox 22"/>
          <p:cNvSpPr txBox="1"/>
          <p:nvPr/>
        </p:nvSpPr>
        <p:spPr>
          <a:xfrm>
            <a:off x="3630304" y="2988860"/>
            <a:ext cx="1692322" cy="954107"/>
          </a:xfrm>
          <a:prstGeom prst="rect">
            <a:avLst/>
          </a:prstGeom>
          <a:noFill/>
        </p:spPr>
        <p:txBody>
          <a:bodyPr wrap="square" rtlCol="0">
            <a:spAutoFit/>
          </a:bodyPr>
          <a:lstStyle/>
          <a:p>
            <a:pPr algn="ctr"/>
            <a:r>
              <a:rPr lang="en-US" sz="2800" b="1" dirty="0" smtClean="0">
                <a:latin typeface="+mn-lt"/>
              </a:rPr>
              <a:t>Jesus</a:t>
            </a:r>
          </a:p>
          <a:p>
            <a:pPr algn="ctr"/>
            <a:r>
              <a:rPr lang="en-US" sz="2800" b="1" dirty="0" smtClean="0">
                <a:latin typeface="+mn-lt"/>
              </a:rPr>
              <a:t>Christ</a:t>
            </a:r>
            <a:endParaRPr lang="en-US" sz="2800" b="1" dirty="0">
              <a:latin typeface="+mn-lt"/>
            </a:endParaRPr>
          </a:p>
        </p:txBody>
      </p:sp>
      <p:grpSp>
        <p:nvGrpSpPr>
          <p:cNvPr id="2" name="Group 75"/>
          <p:cNvGrpSpPr/>
          <p:nvPr/>
        </p:nvGrpSpPr>
        <p:grpSpPr>
          <a:xfrm>
            <a:off x="2261264" y="200404"/>
            <a:ext cx="1887655" cy="2665626"/>
            <a:chOff x="2261264" y="200404"/>
            <a:chExt cx="1887655" cy="2665626"/>
          </a:xfrm>
        </p:grpSpPr>
        <p:sp>
          <p:nvSpPr>
            <p:cNvPr id="26634" name="TextBox 8"/>
            <p:cNvSpPr txBox="1">
              <a:spLocks noChangeArrowheads="1"/>
            </p:cNvSpPr>
            <p:nvPr/>
          </p:nvSpPr>
          <p:spPr bwMode="auto">
            <a:xfrm>
              <a:off x="2261264" y="200404"/>
              <a:ext cx="1855788" cy="646113"/>
            </a:xfrm>
            <a:prstGeom prst="rect">
              <a:avLst/>
            </a:prstGeom>
            <a:noFill/>
            <a:ln w="9525">
              <a:noFill/>
              <a:miter lim="800000"/>
              <a:headEnd/>
              <a:tailEnd/>
            </a:ln>
          </p:spPr>
          <p:txBody>
            <a:bodyPr>
              <a:spAutoFit/>
            </a:bodyPr>
            <a:lstStyle/>
            <a:p>
              <a:pPr algn="ctr"/>
              <a:r>
                <a:rPr lang="en-US" b="1" dirty="0">
                  <a:solidFill>
                    <a:schemeClr val="bg1"/>
                  </a:solidFill>
                </a:rPr>
                <a:t>The Good Shepherd</a:t>
              </a:r>
            </a:p>
          </p:txBody>
        </p:sp>
        <p:cxnSp>
          <p:nvCxnSpPr>
            <p:cNvPr id="26" name="Straight Connector 25"/>
            <p:cNvCxnSpPr/>
            <p:nvPr/>
          </p:nvCxnSpPr>
          <p:spPr>
            <a:xfrm rot="16200000" flipV="1">
              <a:off x="2750024" y="1467134"/>
              <a:ext cx="1951630" cy="846161"/>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3" name="Group 65"/>
          <p:cNvGrpSpPr/>
          <p:nvPr/>
        </p:nvGrpSpPr>
        <p:grpSpPr>
          <a:xfrm>
            <a:off x="4926843" y="4094328"/>
            <a:ext cx="2800491" cy="2463019"/>
            <a:chOff x="4926843" y="4094328"/>
            <a:chExt cx="2800491" cy="2463019"/>
          </a:xfrm>
        </p:grpSpPr>
        <p:sp>
          <p:nvSpPr>
            <p:cNvPr id="26643" name="TextBox 19"/>
            <p:cNvSpPr txBox="1">
              <a:spLocks noChangeArrowheads="1"/>
            </p:cNvSpPr>
            <p:nvPr/>
          </p:nvSpPr>
          <p:spPr bwMode="auto">
            <a:xfrm>
              <a:off x="5871547" y="5911234"/>
              <a:ext cx="1855787" cy="646113"/>
            </a:xfrm>
            <a:prstGeom prst="rect">
              <a:avLst/>
            </a:prstGeom>
            <a:noFill/>
            <a:ln w="9525">
              <a:noFill/>
              <a:miter lim="800000"/>
              <a:headEnd/>
              <a:tailEnd/>
            </a:ln>
          </p:spPr>
          <p:txBody>
            <a:bodyPr>
              <a:spAutoFit/>
            </a:bodyPr>
            <a:lstStyle/>
            <a:p>
              <a:pPr algn="ctr"/>
              <a:r>
                <a:rPr lang="en-US" b="1" dirty="0">
                  <a:solidFill>
                    <a:schemeClr val="bg1"/>
                  </a:solidFill>
                </a:rPr>
                <a:t>I and the Father are one</a:t>
              </a:r>
            </a:p>
          </p:txBody>
        </p:sp>
        <p:cxnSp>
          <p:nvCxnSpPr>
            <p:cNvPr id="27" name="Straight Connector 26"/>
            <p:cNvCxnSpPr/>
            <p:nvPr/>
          </p:nvCxnSpPr>
          <p:spPr>
            <a:xfrm rot="16200000" flipV="1">
              <a:off x="4742597" y="4278574"/>
              <a:ext cx="1705971" cy="133748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4" name="Group 59"/>
          <p:cNvGrpSpPr/>
          <p:nvPr/>
        </p:nvGrpSpPr>
        <p:grpSpPr>
          <a:xfrm>
            <a:off x="5049674" y="324492"/>
            <a:ext cx="2508293" cy="2473300"/>
            <a:chOff x="5049674" y="324492"/>
            <a:chExt cx="2508293" cy="2473300"/>
          </a:xfrm>
        </p:grpSpPr>
        <p:sp>
          <p:nvSpPr>
            <p:cNvPr id="26637" name="TextBox 11"/>
            <p:cNvSpPr txBox="1">
              <a:spLocks noChangeArrowheads="1"/>
            </p:cNvSpPr>
            <p:nvPr/>
          </p:nvSpPr>
          <p:spPr bwMode="auto">
            <a:xfrm>
              <a:off x="5881567" y="324492"/>
              <a:ext cx="1676400" cy="647700"/>
            </a:xfrm>
            <a:prstGeom prst="rect">
              <a:avLst/>
            </a:prstGeom>
            <a:noFill/>
            <a:ln w="9525">
              <a:noFill/>
              <a:miter lim="800000"/>
              <a:headEnd/>
              <a:tailEnd/>
            </a:ln>
          </p:spPr>
          <p:txBody>
            <a:bodyPr>
              <a:spAutoFit/>
            </a:bodyPr>
            <a:lstStyle/>
            <a:p>
              <a:pPr algn="ctr"/>
              <a:r>
                <a:rPr lang="en-US" b="1" dirty="0">
                  <a:solidFill>
                    <a:schemeClr val="bg1"/>
                  </a:solidFill>
                </a:rPr>
                <a:t>The light of the world</a:t>
              </a:r>
            </a:p>
          </p:txBody>
        </p:sp>
        <p:cxnSp>
          <p:nvCxnSpPr>
            <p:cNvPr id="30" name="Straight Connector 29"/>
            <p:cNvCxnSpPr/>
            <p:nvPr/>
          </p:nvCxnSpPr>
          <p:spPr>
            <a:xfrm rot="5400000" flipH="1" flipV="1">
              <a:off x="4772168" y="1317010"/>
              <a:ext cx="1758288" cy="1203275"/>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5" name="Group 68"/>
          <p:cNvGrpSpPr/>
          <p:nvPr/>
        </p:nvGrpSpPr>
        <p:grpSpPr>
          <a:xfrm>
            <a:off x="1405222" y="3973774"/>
            <a:ext cx="2502586" cy="2499459"/>
            <a:chOff x="1405222" y="3973774"/>
            <a:chExt cx="2502586" cy="2499459"/>
          </a:xfrm>
        </p:grpSpPr>
        <p:sp>
          <p:nvSpPr>
            <p:cNvPr id="26642" name="TextBox 18"/>
            <p:cNvSpPr txBox="1">
              <a:spLocks noChangeArrowheads="1"/>
            </p:cNvSpPr>
            <p:nvPr/>
          </p:nvSpPr>
          <p:spPr bwMode="auto">
            <a:xfrm>
              <a:off x="1405222" y="5827120"/>
              <a:ext cx="1857375" cy="646113"/>
            </a:xfrm>
            <a:prstGeom prst="rect">
              <a:avLst/>
            </a:prstGeom>
            <a:noFill/>
            <a:ln w="9525">
              <a:noFill/>
              <a:miter lim="800000"/>
              <a:headEnd/>
              <a:tailEnd/>
            </a:ln>
          </p:spPr>
          <p:txBody>
            <a:bodyPr>
              <a:spAutoFit/>
            </a:bodyPr>
            <a:lstStyle/>
            <a:p>
              <a:pPr algn="ctr"/>
              <a:r>
                <a:rPr lang="en-US" b="1" dirty="0">
                  <a:solidFill>
                    <a:schemeClr val="bg1"/>
                  </a:solidFill>
                </a:rPr>
                <a:t>Declared God’s name</a:t>
              </a:r>
            </a:p>
          </p:txBody>
        </p:sp>
        <p:cxnSp>
          <p:nvCxnSpPr>
            <p:cNvPr id="32" name="Straight Connector 31"/>
            <p:cNvCxnSpPr/>
            <p:nvPr/>
          </p:nvCxnSpPr>
          <p:spPr>
            <a:xfrm rot="5400000" flipH="1" flipV="1">
              <a:off x="2427027" y="4251280"/>
              <a:ext cx="1758288" cy="1203275"/>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6" name="Group 74"/>
          <p:cNvGrpSpPr/>
          <p:nvPr/>
        </p:nvGrpSpPr>
        <p:grpSpPr>
          <a:xfrm>
            <a:off x="641847" y="504470"/>
            <a:ext cx="3206822" cy="2689106"/>
            <a:chOff x="641847" y="504470"/>
            <a:chExt cx="3206822" cy="2689106"/>
          </a:xfrm>
        </p:grpSpPr>
        <p:sp>
          <p:nvSpPr>
            <p:cNvPr id="26627" name="TextBox 1"/>
            <p:cNvSpPr txBox="1">
              <a:spLocks noChangeArrowheads="1"/>
            </p:cNvSpPr>
            <p:nvPr/>
          </p:nvSpPr>
          <p:spPr bwMode="auto">
            <a:xfrm>
              <a:off x="641847" y="504470"/>
              <a:ext cx="1855787" cy="923925"/>
            </a:xfrm>
            <a:prstGeom prst="rect">
              <a:avLst/>
            </a:prstGeom>
            <a:noFill/>
            <a:ln w="9525">
              <a:noFill/>
              <a:miter lim="800000"/>
              <a:headEnd/>
              <a:tailEnd/>
            </a:ln>
          </p:spPr>
          <p:txBody>
            <a:bodyPr>
              <a:spAutoFit/>
            </a:bodyPr>
            <a:lstStyle/>
            <a:p>
              <a:pPr algn="ctr"/>
              <a:r>
                <a:rPr lang="en-US" b="1" dirty="0">
                  <a:solidFill>
                    <a:schemeClr val="bg1"/>
                  </a:solidFill>
                </a:rPr>
                <a:t>God Manifestation</a:t>
              </a:r>
            </a:p>
            <a:p>
              <a:pPr algn="ctr"/>
              <a:r>
                <a:rPr lang="en-US" b="1" dirty="0">
                  <a:solidFill>
                    <a:schemeClr val="bg1"/>
                  </a:solidFill>
                </a:rPr>
                <a:t>in Gospels</a:t>
              </a:r>
            </a:p>
          </p:txBody>
        </p:sp>
        <p:cxnSp>
          <p:nvCxnSpPr>
            <p:cNvPr id="33" name="Straight Connector 32"/>
            <p:cNvCxnSpPr/>
            <p:nvPr/>
          </p:nvCxnSpPr>
          <p:spPr>
            <a:xfrm rot="16200000" flipV="1">
              <a:off x="2183642" y="1528549"/>
              <a:ext cx="1856094" cy="147396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7" name="Group 60"/>
          <p:cNvGrpSpPr/>
          <p:nvPr/>
        </p:nvGrpSpPr>
        <p:grpSpPr>
          <a:xfrm>
            <a:off x="5227093" y="1126698"/>
            <a:ext cx="3227930" cy="1957696"/>
            <a:chOff x="5227093" y="1126698"/>
            <a:chExt cx="3227930" cy="1957696"/>
          </a:xfrm>
        </p:grpSpPr>
        <p:sp>
          <p:nvSpPr>
            <p:cNvPr id="26631" name="TextBox 5"/>
            <p:cNvSpPr txBox="1">
              <a:spLocks noChangeArrowheads="1"/>
            </p:cNvSpPr>
            <p:nvPr/>
          </p:nvSpPr>
          <p:spPr bwMode="auto">
            <a:xfrm>
              <a:off x="6837361" y="1126698"/>
              <a:ext cx="1617662" cy="646113"/>
            </a:xfrm>
            <a:prstGeom prst="rect">
              <a:avLst/>
            </a:prstGeom>
            <a:noFill/>
            <a:ln w="9525">
              <a:noFill/>
              <a:miter lim="800000"/>
              <a:headEnd/>
              <a:tailEnd/>
            </a:ln>
          </p:spPr>
          <p:txBody>
            <a:bodyPr>
              <a:spAutoFit/>
            </a:bodyPr>
            <a:lstStyle/>
            <a:p>
              <a:pPr algn="ctr"/>
              <a:r>
                <a:rPr lang="en-US" b="1" dirty="0">
                  <a:solidFill>
                    <a:schemeClr val="bg1"/>
                  </a:solidFill>
                </a:rPr>
                <a:t>I am the Son of God</a:t>
              </a:r>
            </a:p>
          </p:txBody>
        </p:sp>
        <p:cxnSp>
          <p:nvCxnSpPr>
            <p:cNvPr id="36" name="Straight Connector 35"/>
            <p:cNvCxnSpPr/>
            <p:nvPr/>
          </p:nvCxnSpPr>
          <p:spPr>
            <a:xfrm flipV="1">
              <a:off x="5227093" y="1669575"/>
              <a:ext cx="1751463" cy="1414819"/>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8" name="Group 61"/>
          <p:cNvGrpSpPr/>
          <p:nvPr/>
        </p:nvGrpSpPr>
        <p:grpSpPr>
          <a:xfrm>
            <a:off x="5322626" y="1917582"/>
            <a:ext cx="3725839" cy="1548332"/>
            <a:chOff x="5322626" y="1917582"/>
            <a:chExt cx="3725839" cy="1548332"/>
          </a:xfrm>
        </p:grpSpPr>
        <p:sp>
          <p:nvSpPr>
            <p:cNvPr id="26635" name="TextBox 9"/>
            <p:cNvSpPr txBox="1">
              <a:spLocks noChangeArrowheads="1"/>
            </p:cNvSpPr>
            <p:nvPr/>
          </p:nvSpPr>
          <p:spPr bwMode="auto">
            <a:xfrm>
              <a:off x="7191090" y="1917582"/>
              <a:ext cx="1857375" cy="923925"/>
            </a:xfrm>
            <a:prstGeom prst="rect">
              <a:avLst/>
            </a:prstGeom>
            <a:noFill/>
            <a:ln w="9525">
              <a:noFill/>
              <a:miter lim="800000"/>
              <a:headEnd/>
              <a:tailEnd/>
            </a:ln>
          </p:spPr>
          <p:txBody>
            <a:bodyPr>
              <a:spAutoFit/>
            </a:bodyPr>
            <a:lstStyle/>
            <a:p>
              <a:pPr algn="ctr"/>
              <a:r>
                <a:rPr lang="en-US" b="1" dirty="0">
                  <a:solidFill>
                    <a:schemeClr val="bg1"/>
                  </a:solidFill>
                </a:rPr>
                <a:t>Jesus said, “I will raise it up again</a:t>
              </a:r>
            </a:p>
          </p:txBody>
        </p:sp>
        <p:cxnSp>
          <p:nvCxnSpPr>
            <p:cNvPr id="38" name="Straight Connector 37"/>
            <p:cNvCxnSpPr>
              <a:stCxn id="23" idx="3"/>
            </p:cNvCxnSpPr>
            <p:nvPr/>
          </p:nvCxnSpPr>
          <p:spPr>
            <a:xfrm flipV="1">
              <a:off x="5322626" y="2472516"/>
              <a:ext cx="1974380" cy="993398"/>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9" name="Group 58"/>
          <p:cNvGrpSpPr/>
          <p:nvPr/>
        </p:nvGrpSpPr>
        <p:grpSpPr>
          <a:xfrm>
            <a:off x="4045898" y="191068"/>
            <a:ext cx="1857375" cy="2595351"/>
            <a:chOff x="4045898" y="191068"/>
            <a:chExt cx="1857375" cy="2595351"/>
          </a:xfrm>
        </p:grpSpPr>
        <p:sp>
          <p:nvSpPr>
            <p:cNvPr id="26633" name="TextBox 7"/>
            <p:cNvSpPr txBox="1">
              <a:spLocks noChangeArrowheads="1"/>
            </p:cNvSpPr>
            <p:nvPr/>
          </p:nvSpPr>
          <p:spPr bwMode="auto">
            <a:xfrm>
              <a:off x="4045898" y="191068"/>
              <a:ext cx="1857375" cy="646331"/>
            </a:xfrm>
            <a:prstGeom prst="rect">
              <a:avLst/>
            </a:prstGeom>
            <a:noFill/>
            <a:ln w="9525">
              <a:noFill/>
              <a:miter lim="800000"/>
              <a:headEnd/>
              <a:tailEnd/>
            </a:ln>
          </p:spPr>
          <p:txBody>
            <a:bodyPr>
              <a:spAutoFit/>
            </a:bodyPr>
            <a:lstStyle/>
            <a:p>
              <a:pPr algn="ctr"/>
              <a:r>
                <a:rPr lang="en-US" b="1" dirty="0">
                  <a:solidFill>
                    <a:schemeClr val="bg1"/>
                  </a:solidFill>
                </a:rPr>
                <a:t>Beheld his glory</a:t>
              </a:r>
            </a:p>
          </p:txBody>
        </p:sp>
        <p:cxnSp>
          <p:nvCxnSpPr>
            <p:cNvPr id="41" name="Straight Connector 40"/>
            <p:cNvCxnSpPr/>
            <p:nvPr/>
          </p:nvCxnSpPr>
          <p:spPr>
            <a:xfrm rot="5400000" flipH="1" flipV="1">
              <a:off x="3739488" y="1762835"/>
              <a:ext cx="1858370" cy="188797"/>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10" name="Group 67"/>
          <p:cNvGrpSpPr/>
          <p:nvPr/>
        </p:nvGrpSpPr>
        <p:grpSpPr>
          <a:xfrm>
            <a:off x="3411941" y="3953302"/>
            <a:ext cx="2128032" cy="2695367"/>
            <a:chOff x="3411941" y="3953302"/>
            <a:chExt cx="2128032" cy="2695367"/>
          </a:xfrm>
        </p:grpSpPr>
        <p:sp>
          <p:nvSpPr>
            <p:cNvPr id="26640" name="TextBox 15"/>
            <p:cNvSpPr txBox="1">
              <a:spLocks noChangeArrowheads="1"/>
            </p:cNvSpPr>
            <p:nvPr/>
          </p:nvSpPr>
          <p:spPr bwMode="auto">
            <a:xfrm>
              <a:off x="3411941" y="6002338"/>
              <a:ext cx="2128032" cy="646331"/>
            </a:xfrm>
            <a:prstGeom prst="rect">
              <a:avLst/>
            </a:prstGeom>
            <a:noFill/>
            <a:ln w="9525">
              <a:noFill/>
              <a:miter lim="800000"/>
              <a:headEnd/>
              <a:tailEnd/>
            </a:ln>
          </p:spPr>
          <p:txBody>
            <a:bodyPr wrap="square">
              <a:spAutoFit/>
            </a:bodyPr>
            <a:lstStyle/>
            <a:p>
              <a:pPr algn="ctr"/>
              <a:r>
                <a:rPr lang="en-US" b="1" dirty="0">
                  <a:solidFill>
                    <a:schemeClr val="bg1"/>
                  </a:solidFill>
                </a:rPr>
                <a:t>Came to “finish the work of God”</a:t>
              </a:r>
            </a:p>
          </p:txBody>
        </p:sp>
        <p:cxnSp>
          <p:nvCxnSpPr>
            <p:cNvPr id="43" name="Straight Connector 42"/>
            <p:cNvCxnSpPr/>
            <p:nvPr/>
          </p:nvCxnSpPr>
          <p:spPr>
            <a:xfrm rot="5400000" flipH="1" flipV="1">
              <a:off x="3419906" y="4846092"/>
              <a:ext cx="1983474" cy="197894"/>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11" name="Group 70"/>
          <p:cNvGrpSpPr/>
          <p:nvPr/>
        </p:nvGrpSpPr>
        <p:grpSpPr>
          <a:xfrm>
            <a:off x="179436" y="3539316"/>
            <a:ext cx="3680609" cy="1476213"/>
            <a:chOff x="179436" y="3539316"/>
            <a:chExt cx="3680609" cy="1476213"/>
          </a:xfrm>
        </p:grpSpPr>
        <p:sp>
          <p:nvSpPr>
            <p:cNvPr id="26629" name="TextBox 3"/>
            <p:cNvSpPr txBox="1">
              <a:spLocks noChangeArrowheads="1"/>
            </p:cNvSpPr>
            <p:nvPr/>
          </p:nvSpPr>
          <p:spPr bwMode="auto">
            <a:xfrm>
              <a:off x="179436" y="4369416"/>
              <a:ext cx="1855787" cy="646113"/>
            </a:xfrm>
            <a:prstGeom prst="rect">
              <a:avLst/>
            </a:prstGeom>
            <a:noFill/>
            <a:ln w="9525">
              <a:noFill/>
              <a:miter lim="800000"/>
              <a:headEnd/>
              <a:tailEnd/>
            </a:ln>
          </p:spPr>
          <p:txBody>
            <a:bodyPr>
              <a:spAutoFit/>
            </a:bodyPr>
            <a:lstStyle/>
            <a:p>
              <a:pPr algn="ctr"/>
              <a:r>
                <a:rPr lang="en-US" b="1" dirty="0">
                  <a:solidFill>
                    <a:schemeClr val="bg1"/>
                  </a:solidFill>
                </a:rPr>
                <a:t>The Word made Flesh</a:t>
              </a:r>
            </a:p>
          </p:txBody>
        </p:sp>
        <p:cxnSp>
          <p:nvCxnSpPr>
            <p:cNvPr id="44" name="Straight Connector 43"/>
            <p:cNvCxnSpPr/>
            <p:nvPr/>
          </p:nvCxnSpPr>
          <p:spPr>
            <a:xfrm flipV="1">
              <a:off x="1885665" y="3539316"/>
              <a:ext cx="1974380" cy="993398"/>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12" name="Group 69"/>
          <p:cNvGrpSpPr/>
          <p:nvPr/>
        </p:nvGrpSpPr>
        <p:grpSpPr>
          <a:xfrm>
            <a:off x="549844" y="3807725"/>
            <a:ext cx="3257881" cy="1974922"/>
            <a:chOff x="549844" y="3807725"/>
            <a:chExt cx="3257881" cy="1974922"/>
          </a:xfrm>
        </p:grpSpPr>
        <p:sp>
          <p:nvSpPr>
            <p:cNvPr id="26632" name="TextBox 6"/>
            <p:cNvSpPr txBox="1">
              <a:spLocks noChangeArrowheads="1"/>
            </p:cNvSpPr>
            <p:nvPr/>
          </p:nvSpPr>
          <p:spPr bwMode="auto">
            <a:xfrm>
              <a:off x="549844" y="5136534"/>
              <a:ext cx="1857375" cy="646113"/>
            </a:xfrm>
            <a:prstGeom prst="rect">
              <a:avLst/>
            </a:prstGeom>
            <a:noFill/>
            <a:ln w="9525">
              <a:noFill/>
              <a:miter lim="800000"/>
              <a:headEnd/>
              <a:tailEnd/>
            </a:ln>
          </p:spPr>
          <p:txBody>
            <a:bodyPr>
              <a:spAutoFit/>
            </a:bodyPr>
            <a:lstStyle/>
            <a:p>
              <a:pPr algn="ctr"/>
              <a:r>
                <a:rPr lang="en-US" b="1" dirty="0">
                  <a:solidFill>
                    <a:schemeClr val="bg1"/>
                  </a:solidFill>
                </a:rPr>
                <a:t>The first and the last</a:t>
              </a:r>
            </a:p>
          </p:txBody>
        </p:sp>
        <p:cxnSp>
          <p:nvCxnSpPr>
            <p:cNvPr id="45" name="Straight Connector 44"/>
            <p:cNvCxnSpPr/>
            <p:nvPr/>
          </p:nvCxnSpPr>
          <p:spPr>
            <a:xfrm flipV="1">
              <a:off x="2158620" y="3807725"/>
              <a:ext cx="1649105" cy="1216309"/>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13" name="Group 63"/>
          <p:cNvGrpSpPr/>
          <p:nvPr/>
        </p:nvGrpSpPr>
        <p:grpSpPr>
          <a:xfrm>
            <a:off x="5213445" y="3753135"/>
            <a:ext cx="3536109" cy="1199443"/>
            <a:chOff x="5213445" y="3753135"/>
            <a:chExt cx="3536109" cy="1199443"/>
          </a:xfrm>
        </p:grpSpPr>
        <p:sp>
          <p:nvSpPr>
            <p:cNvPr id="26639" name="TextBox 13"/>
            <p:cNvSpPr txBox="1">
              <a:spLocks noChangeArrowheads="1"/>
            </p:cNvSpPr>
            <p:nvPr/>
          </p:nvSpPr>
          <p:spPr bwMode="auto">
            <a:xfrm>
              <a:off x="7064096" y="4306466"/>
              <a:ext cx="1685458" cy="646112"/>
            </a:xfrm>
            <a:prstGeom prst="rect">
              <a:avLst/>
            </a:prstGeom>
            <a:noFill/>
            <a:ln w="9525">
              <a:noFill/>
              <a:miter lim="800000"/>
              <a:headEnd/>
              <a:tailEnd/>
            </a:ln>
          </p:spPr>
          <p:txBody>
            <a:bodyPr wrap="square">
              <a:spAutoFit/>
            </a:bodyPr>
            <a:lstStyle/>
            <a:p>
              <a:pPr algn="ctr"/>
              <a:r>
                <a:rPr lang="en-US" b="1" dirty="0">
                  <a:solidFill>
                    <a:schemeClr val="bg1"/>
                  </a:solidFill>
                </a:rPr>
                <a:t>God was in Christ</a:t>
              </a:r>
            </a:p>
          </p:txBody>
        </p:sp>
        <p:cxnSp>
          <p:nvCxnSpPr>
            <p:cNvPr id="47" name="Straight Connector 46"/>
            <p:cNvCxnSpPr/>
            <p:nvPr/>
          </p:nvCxnSpPr>
          <p:spPr>
            <a:xfrm rot="10800000">
              <a:off x="5213445" y="3753135"/>
              <a:ext cx="1897042" cy="768207"/>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14" name="Group 64"/>
          <p:cNvGrpSpPr/>
          <p:nvPr/>
        </p:nvGrpSpPr>
        <p:grpSpPr>
          <a:xfrm>
            <a:off x="5131558" y="3930555"/>
            <a:ext cx="3397532" cy="1833918"/>
            <a:chOff x="5131558" y="3930555"/>
            <a:chExt cx="3397532" cy="1833918"/>
          </a:xfrm>
        </p:grpSpPr>
        <p:sp>
          <p:nvSpPr>
            <p:cNvPr id="26641" name="TextBox 16"/>
            <p:cNvSpPr txBox="1">
              <a:spLocks noChangeArrowheads="1"/>
            </p:cNvSpPr>
            <p:nvPr/>
          </p:nvSpPr>
          <p:spPr bwMode="auto">
            <a:xfrm>
              <a:off x="6673303" y="5118361"/>
              <a:ext cx="1855787" cy="646112"/>
            </a:xfrm>
            <a:prstGeom prst="rect">
              <a:avLst/>
            </a:prstGeom>
            <a:noFill/>
            <a:ln w="9525">
              <a:noFill/>
              <a:miter lim="800000"/>
              <a:headEnd/>
              <a:tailEnd/>
            </a:ln>
          </p:spPr>
          <p:txBody>
            <a:bodyPr>
              <a:spAutoFit/>
            </a:bodyPr>
            <a:lstStyle/>
            <a:p>
              <a:pPr algn="ctr"/>
              <a:r>
                <a:rPr lang="en-US" b="1" dirty="0">
                  <a:solidFill>
                    <a:schemeClr val="bg1"/>
                  </a:solidFill>
                </a:rPr>
                <a:t>Emmanuel</a:t>
              </a:r>
            </a:p>
            <a:p>
              <a:pPr algn="ctr"/>
              <a:r>
                <a:rPr lang="en-US" b="1" dirty="0">
                  <a:solidFill>
                    <a:schemeClr val="bg1"/>
                  </a:solidFill>
                </a:rPr>
                <a:t>God with us</a:t>
              </a:r>
            </a:p>
          </p:txBody>
        </p:sp>
        <p:cxnSp>
          <p:nvCxnSpPr>
            <p:cNvPr id="48" name="Straight Connector 47"/>
            <p:cNvCxnSpPr/>
            <p:nvPr/>
          </p:nvCxnSpPr>
          <p:spPr>
            <a:xfrm rot="10800000">
              <a:off x="5131558" y="3930555"/>
              <a:ext cx="1694598" cy="1327766"/>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15" name="Group 73"/>
          <p:cNvGrpSpPr/>
          <p:nvPr/>
        </p:nvGrpSpPr>
        <p:grpSpPr>
          <a:xfrm>
            <a:off x="240756" y="1496065"/>
            <a:ext cx="3580617" cy="1902228"/>
            <a:chOff x="240756" y="1496065"/>
            <a:chExt cx="3580617" cy="1902228"/>
          </a:xfrm>
        </p:grpSpPr>
        <p:sp>
          <p:nvSpPr>
            <p:cNvPr id="26638" name="TextBox 12"/>
            <p:cNvSpPr txBox="1">
              <a:spLocks noChangeArrowheads="1"/>
            </p:cNvSpPr>
            <p:nvPr/>
          </p:nvSpPr>
          <p:spPr bwMode="auto">
            <a:xfrm>
              <a:off x="240756" y="1496065"/>
              <a:ext cx="2052068" cy="923330"/>
            </a:xfrm>
            <a:prstGeom prst="rect">
              <a:avLst/>
            </a:prstGeom>
            <a:noFill/>
            <a:ln w="9525">
              <a:noFill/>
              <a:miter lim="800000"/>
              <a:headEnd/>
              <a:tailEnd/>
            </a:ln>
          </p:spPr>
          <p:txBody>
            <a:bodyPr wrap="square">
              <a:spAutoFit/>
            </a:bodyPr>
            <a:lstStyle/>
            <a:p>
              <a:pPr algn="ctr"/>
              <a:r>
                <a:rPr lang="en-US" b="1" dirty="0">
                  <a:solidFill>
                    <a:schemeClr val="bg1"/>
                  </a:solidFill>
                </a:rPr>
                <a:t>My doctrine is not mine but His that sent me</a:t>
              </a:r>
            </a:p>
          </p:txBody>
        </p:sp>
        <p:cxnSp>
          <p:nvCxnSpPr>
            <p:cNvPr id="51" name="Straight Connector 50"/>
            <p:cNvCxnSpPr/>
            <p:nvPr/>
          </p:nvCxnSpPr>
          <p:spPr>
            <a:xfrm rot="10800000">
              <a:off x="2104029" y="2172269"/>
              <a:ext cx="1717344" cy="1226024"/>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16" name="Group 72"/>
          <p:cNvGrpSpPr/>
          <p:nvPr/>
        </p:nvGrpSpPr>
        <p:grpSpPr>
          <a:xfrm>
            <a:off x="0" y="2622528"/>
            <a:ext cx="3589362" cy="857651"/>
            <a:chOff x="0" y="2622528"/>
            <a:chExt cx="3589362" cy="857651"/>
          </a:xfrm>
        </p:grpSpPr>
        <p:sp>
          <p:nvSpPr>
            <p:cNvPr id="26628" name="TextBox 2"/>
            <p:cNvSpPr txBox="1">
              <a:spLocks noChangeArrowheads="1"/>
            </p:cNvSpPr>
            <p:nvPr/>
          </p:nvSpPr>
          <p:spPr bwMode="auto">
            <a:xfrm>
              <a:off x="0" y="2622528"/>
              <a:ext cx="2019869" cy="646331"/>
            </a:xfrm>
            <a:prstGeom prst="rect">
              <a:avLst/>
            </a:prstGeom>
            <a:noFill/>
            <a:ln w="9525">
              <a:noFill/>
              <a:miter lim="800000"/>
              <a:headEnd/>
              <a:tailEnd/>
            </a:ln>
          </p:spPr>
          <p:txBody>
            <a:bodyPr wrap="square">
              <a:spAutoFit/>
            </a:bodyPr>
            <a:lstStyle/>
            <a:p>
              <a:pPr algn="ctr"/>
              <a:r>
                <a:rPr lang="en-US" b="1" dirty="0">
                  <a:solidFill>
                    <a:schemeClr val="bg1"/>
                  </a:solidFill>
                </a:rPr>
                <a:t>Jesus said</a:t>
              </a:r>
            </a:p>
            <a:p>
              <a:pPr algn="ctr"/>
              <a:r>
                <a:rPr lang="en-US" b="1" dirty="0">
                  <a:solidFill>
                    <a:schemeClr val="bg1"/>
                  </a:solidFill>
                </a:rPr>
                <a:t>“I say unto you”</a:t>
              </a:r>
            </a:p>
          </p:txBody>
        </p:sp>
        <p:cxnSp>
          <p:nvCxnSpPr>
            <p:cNvPr id="53" name="Straight Connector 52"/>
            <p:cNvCxnSpPr/>
            <p:nvPr/>
          </p:nvCxnSpPr>
          <p:spPr>
            <a:xfrm rot="10800000">
              <a:off x="2008497" y="3045727"/>
              <a:ext cx="1580865" cy="434452"/>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17" name="Group 71"/>
          <p:cNvGrpSpPr/>
          <p:nvPr/>
        </p:nvGrpSpPr>
        <p:grpSpPr>
          <a:xfrm>
            <a:off x="0" y="3434711"/>
            <a:ext cx="3439239" cy="646112"/>
            <a:chOff x="0" y="3434711"/>
            <a:chExt cx="3439239" cy="646112"/>
          </a:xfrm>
        </p:grpSpPr>
        <p:sp>
          <p:nvSpPr>
            <p:cNvPr id="26636" name="TextBox 10"/>
            <p:cNvSpPr txBox="1">
              <a:spLocks noChangeArrowheads="1"/>
            </p:cNvSpPr>
            <p:nvPr/>
          </p:nvSpPr>
          <p:spPr bwMode="auto">
            <a:xfrm>
              <a:off x="0" y="3434711"/>
              <a:ext cx="1855787" cy="646112"/>
            </a:xfrm>
            <a:prstGeom prst="rect">
              <a:avLst/>
            </a:prstGeom>
            <a:noFill/>
            <a:ln w="9525">
              <a:noFill/>
              <a:miter lim="800000"/>
              <a:headEnd/>
              <a:tailEnd/>
            </a:ln>
          </p:spPr>
          <p:txBody>
            <a:bodyPr>
              <a:spAutoFit/>
            </a:bodyPr>
            <a:lstStyle/>
            <a:p>
              <a:pPr algn="ctr"/>
              <a:r>
                <a:rPr lang="en-US" b="1" dirty="0">
                  <a:solidFill>
                    <a:schemeClr val="bg1"/>
                  </a:solidFill>
                </a:rPr>
                <a:t>Image of the invisible God</a:t>
              </a:r>
            </a:p>
          </p:txBody>
        </p:sp>
        <p:cxnSp>
          <p:nvCxnSpPr>
            <p:cNvPr id="55" name="Straight Connector 54"/>
            <p:cNvCxnSpPr>
              <a:stCxn id="26636" idx="3"/>
            </p:cNvCxnSpPr>
            <p:nvPr/>
          </p:nvCxnSpPr>
          <p:spPr>
            <a:xfrm flipV="1">
              <a:off x="1855787" y="3623477"/>
              <a:ext cx="1583452" cy="13429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18" name="Group 62"/>
          <p:cNvGrpSpPr/>
          <p:nvPr/>
        </p:nvGrpSpPr>
        <p:grpSpPr>
          <a:xfrm>
            <a:off x="5297607" y="3074940"/>
            <a:ext cx="3668969" cy="923925"/>
            <a:chOff x="5297607" y="3074940"/>
            <a:chExt cx="3668969" cy="923925"/>
          </a:xfrm>
        </p:grpSpPr>
        <p:sp>
          <p:nvSpPr>
            <p:cNvPr id="26630" name="TextBox 4"/>
            <p:cNvSpPr txBox="1">
              <a:spLocks noChangeArrowheads="1"/>
            </p:cNvSpPr>
            <p:nvPr/>
          </p:nvSpPr>
          <p:spPr bwMode="auto">
            <a:xfrm>
              <a:off x="7320197" y="3074940"/>
              <a:ext cx="1646379" cy="923925"/>
            </a:xfrm>
            <a:prstGeom prst="rect">
              <a:avLst/>
            </a:prstGeom>
            <a:noFill/>
            <a:ln w="9525">
              <a:noFill/>
              <a:miter lim="800000"/>
              <a:headEnd/>
              <a:tailEnd/>
            </a:ln>
          </p:spPr>
          <p:txBody>
            <a:bodyPr wrap="square">
              <a:spAutoFit/>
            </a:bodyPr>
            <a:lstStyle/>
            <a:p>
              <a:pPr algn="ctr"/>
              <a:r>
                <a:rPr lang="en-US" b="1" dirty="0">
                  <a:solidFill>
                    <a:schemeClr val="bg1"/>
                  </a:solidFill>
                </a:rPr>
                <a:t>Given him a name above every name</a:t>
              </a:r>
            </a:p>
          </p:txBody>
        </p:sp>
        <p:cxnSp>
          <p:nvCxnSpPr>
            <p:cNvPr id="57" name="Straight Connector 56"/>
            <p:cNvCxnSpPr/>
            <p:nvPr/>
          </p:nvCxnSpPr>
          <p:spPr>
            <a:xfrm rot="10800000" flipV="1">
              <a:off x="5297607" y="3493827"/>
              <a:ext cx="1963002" cy="152402"/>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56" name="Slide Number Placeholder 55"/>
          <p:cNvSpPr>
            <a:spLocks noGrp="1"/>
          </p:cNvSpPr>
          <p:nvPr>
            <p:ph type="sldNum" sz="quarter" idx="12"/>
          </p:nvPr>
        </p:nvSpPr>
        <p:spPr/>
        <p:txBody>
          <a:bodyPr/>
          <a:lstStyle/>
          <a:p>
            <a:fld id="{501A0A13-EF00-474F-B0CD-2C762A1E351A}" type="slidenum">
              <a:rPr lang="en-US" smtClean="0"/>
              <a:pPr/>
              <a:t>7</a:t>
            </a:fld>
            <a:endParaRPr lang="en-US"/>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800"/>
                                  </p:stCondLst>
                                  <p:childTnLst>
                                    <p:set>
                                      <p:cBhvr>
                                        <p:cTn id="9" dur="1" fill="hold">
                                          <p:stCondLst>
                                            <p:cond delay="0"/>
                                          </p:stCondLst>
                                        </p:cTn>
                                        <p:tgtEl>
                                          <p:spTgt spid="4"/>
                                        </p:tgtEl>
                                        <p:attrNameLst>
                                          <p:attrName>style.visibility</p:attrName>
                                        </p:attrNameLst>
                                      </p:cBhvr>
                                      <p:to>
                                        <p:strVal val="visible"/>
                                      </p:to>
                                    </p:set>
                                  </p:childTnLst>
                                </p:cTn>
                              </p:par>
                            </p:childTnLst>
                          </p:cTn>
                        </p:par>
                        <p:par>
                          <p:cTn id="10" fill="hold">
                            <p:stCondLst>
                              <p:cond delay="800"/>
                            </p:stCondLst>
                            <p:childTnLst>
                              <p:par>
                                <p:cTn id="11" presetID="1" presetClass="entr" presetSubtype="0" fill="hold" nodeType="afterEffect">
                                  <p:stCondLst>
                                    <p:cond delay="800"/>
                                  </p:stCondLst>
                                  <p:childTnLst>
                                    <p:set>
                                      <p:cBhvr>
                                        <p:cTn id="12" dur="1" fill="hold">
                                          <p:stCondLst>
                                            <p:cond delay="0"/>
                                          </p:stCondLst>
                                        </p:cTn>
                                        <p:tgtEl>
                                          <p:spTgt spid="7"/>
                                        </p:tgtEl>
                                        <p:attrNameLst>
                                          <p:attrName>style.visibility</p:attrName>
                                        </p:attrNameLst>
                                      </p:cBhvr>
                                      <p:to>
                                        <p:strVal val="visible"/>
                                      </p:to>
                                    </p:set>
                                  </p:childTnLst>
                                </p:cTn>
                              </p:par>
                            </p:childTnLst>
                          </p:cTn>
                        </p:par>
                        <p:par>
                          <p:cTn id="13" fill="hold">
                            <p:stCondLst>
                              <p:cond delay="1600"/>
                            </p:stCondLst>
                            <p:childTnLst>
                              <p:par>
                                <p:cTn id="14" presetID="1" presetClass="entr" presetSubtype="0" fill="hold" nodeType="afterEffect">
                                  <p:stCondLst>
                                    <p:cond delay="800"/>
                                  </p:stCondLst>
                                  <p:childTnLst>
                                    <p:set>
                                      <p:cBhvr>
                                        <p:cTn id="15" dur="1" fill="hold">
                                          <p:stCondLst>
                                            <p:cond delay="0"/>
                                          </p:stCondLst>
                                        </p:cTn>
                                        <p:tgtEl>
                                          <p:spTgt spid="8"/>
                                        </p:tgtEl>
                                        <p:attrNameLst>
                                          <p:attrName>style.visibility</p:attrName>
                                        </p:attrNameLst>
                                      </p:cBhvr>
                                      <p:to>
                                        <p:strVal val="visible"/>
                                      </p:to>
                                    </p:set>
                                  </p:childTnLst>
                                </p:cTn>
                              </p:par>
                            </p:childTnLst>
                          </p:cTn>
                        </p:par>
                        <p:par>
                          <p:cTn id="16" fill="hold">
                            <p:stCondLst>
                              <p:cond delay="2400"/>
                            </p:stCondLst>
                            <p:childTnLst>
                              <p:par>
                                <p:cTn id="17" presetID="1" presetClass="entr" presetSubtype="0" fill="hold" nodeType="afterEffect">
                                  <p:stCondLst>
                                    <p:cond delay="800"/>
                                  </p:stCondLst>
                                  <p:childTnLst>
                                    <p:set>
                                      <p:cBhvr>
                                        <p:cTn id="18" dur="1" fill="hold">
                                          <p:stCondLst>
                                            <p:cond delay="0"/>
                                          </p:stCondLst>
                                        </p:cTn>
                                        <p:tgtEl>
                                          <p:spTgt spid="18"/>
                                        </p:tgtEl>
                                        <p:attrNameLst>
                                          <p:attrName>style.visibility</p:attrName>
                                        </p:attrNameLst>
                                      </p:cBhvr>
                                      <p:to>
                                        <p:strVal val="visible"/>
                                      </p:to>
                                    </p:set>
                                  </p:childTnLst>
                                </p:cTn>
                              </p:par>
                            </p:childTnLst>
                          </p:cTn>
                        </p:par>
                        <p:par>
                          <p:cTn id="19" fill="hold">
                            <p:stCondLst>
                              <p:cond delay="3200"/>
                            </p:stCondLst>
                            <p:childTnLst>
                              <p:par>
                                <p:cTn id="20" presetID="1" presetClass="entr" presetSubtype="0" fill="hold" nodeType="afterEffect">
                                  <p:stCondLst>
                                    <p:cond delay="800"/>
                                  </p:stCondLst>
                                  <p:childTnLst>
                                    <p:set>
                                      <p:cBhvr>
                                        <p:cTn id="21" dur="1" fill="hold">
                                          <p:stCondLst>
                                            <p:cond delay="0"/>
                                          </p:stCondLst>
                                        </p:cTn>
                                        <p:tgtEl>
                                          <p:spTgt spid="13"/>
                                        </p:tgtEl>
                                        <p:attrNameLst>
                                          <p:attrName>style.visibility</p:attrName>
                                        </p:attrNameLst>
                                      </p:cBhvr>
                                      <p:to>
                                        <p:strVal val="visible"/>
                                      </p:to>
                                    </p:set>
                                  </p:childTnLst>
                                </p:cTn>
                              </p:par>
                            </p:childTnLst>
                          </p:cTn>
                        </p:par>
                        <p:par>
                          <p:cTn id="22" fill="hold">
                            <p:stCondLst>
                              <p:cond delay="4000"/>
                            </p:stCondLst>
                            <p:childTnLst>
                              <p:par>
                                <p:cTn id="23" presetID="1" presetClass="entr" presetSubtype="0" fill="hold" nodeType="afterEffect">
                                  <p:stCondLst>
                                    <p:cond delay="800"/>
                                  </p:stCondLst>
                                  <p:childTnLst>
                                    <p:set>
                                      <p:cBhvr>
                                        <p:cTn id="24" dur="1" fill="hold">
                                          <p:stCondLst>
                                            <p:cond delay="0"/>
                                          </p:stCondLst>
                                        </p:cTn>
                                        <p:tgtEl>
                                          <p:spTgt spid="14"/>
                                        </p:tgtEl>
                                        <p:attrNameLst>
                                          <p:attrName>style.visibility</p:attrName>
                                        </p:attrNameLst>
                                      </p:cBhvr>
                                      <p:to>
                                        <p:strVal val="visible"/>
                                      </p:to>
                                    </p:set>
                                  </p:childTnLst>
                                </p:cTn>
                              </p:par>
                            </p:childTnLst>
                          </p:cTn>
                        </p:par>
                        <p:par>
                          <p:cTn id="25" fill="hold">
                            <p:stCondLst>
                              <p:cond delay="4800"/>
                            </p:stCondLst>
                            <p:childTnLst>
                              <p:par>
                                <p:cTn id="26" presetID="1" presetClass="entr" presetSubtype="0" fill="hold" nodeType="afterEffect">
                                  <p:stCondLst>
                                    <p:cond delay="800"/>
                                  </p:stCondLst>
                                  <p:childTnLst>
                                    <p:set>
                                      <p:cBhvr>
                                        <p:cTn id="27" dur="1" fill="hold">
                                          <p:stCondLst>
                                            <p:cond delay="0"/>
                                          </p:stCondLst>
                                        </p:cTn>
                                        <p:tgtEl>
                                          <p:spTgt spid="3"/>
                                        </p:tgtEl>
                                        <p:attrNameLst>
                                          <p:attrName>style.visibility</p:attrName>
                                        </p:attrNameLst>
                                      </p:cBhvr>
                                      <p:to>
                                        <p:strVal val="visible"/>
                                      </p:to>
                                    </p:set>
                                  </p:childTnLst>
                                </p:cTn>
                              </p:par>
                            </p:childTnLst>
                          </p:cTn>
                        </p:par>
                        <p:par>
                          <p:cTn id="28" fill="hold">
                            <p:stCondLst>
                              <p:cond delay="5600"/>
                            </p:stCondLst>
                            <p:childTnLst>
                              <p:par>
                                <p:cTn id="29" presetID="1" presetClass="entr" presetSubtype="0" fill="hold" nodeType="afterEffect">
                                  <p:stCondLst>
                                    <p:cond delay="800"/>
                                  </p:stCondLst>
                                  <p:childTnLst>
                                    <p:set>
                                      <p:cBhvr>
                                        <p:cTn id="30" dur="1" fill="hold">
                                          <p:stCondLst>
                                            <p:cond delay="0"/>
                                          </p:stCondLst>
                                        </p:cTn>
                                        <p:tgtEl>
                                          <p:spTgt spid="10"/>
                                        </p:tgtEl>
                                        <p:attrNameLst>
                                          <p:attrName>style.visibility</p:attrName>
                                        </p:attrNameLst>
                                      </p:cBhvr>
                                      <p:to>
                                        <p:strVal val="visible"/>
                                      </p:to>
                                    </p:set>
                                  </p:childTnLst>
                                </p:cTn>
                              </p:par>
                            </p:childTnLst>
                          </p:cTn>
                        </p:par>
                        <p:par>
                          <p:cTn id="31" fill="hold">
                            <p:stCondLst>
                              <p:cond delay="6400"/>
                            </p:stCondLst>
                            <p:childTnLst>
                              <p:par>
                                <p:cTn id="32" presetID="1" presetClass="entr" presetSubtype="0" fill="hold" nodeType="afterEffect">
                                  <p:stCondLst>
                                    <p:cond delay="800"/>
                                  </p:stCondLst>
                                  <p:childTnLst>
                                    <p:set>
                                      <p:cBhvr>
                                        <p:cTn id="33" dur="1" fill="hold">
                                          <p:stCondLst>
                                            <p:cond delay="0"/>
                                          </p:stCondLst>
                                        </p:cTn>
                                        <p:tgtEl>
                                          <p:spTgt spid="5"/>
                                        </p:tgtEl>
                                        <p:attrNameLst>
                                          <p:attrName>style.visibility</p:attrName>
                                        </p:attrNameLst>
                                      </p:cBhvr>
                                      <p:to>
                                        <p:strVal val="visible"/>
                                      </p:to>
                                    </p:set>
                                  </p:childTnLst>
                                </p:cTn>
                              </p:par>
                            </p:childTnLst>
                          </p:cTn>
                        </p:par>
                        <p:par>
                          <p:cTn id="34" fill="hold">
                            <p:stCondLst>
                              <p:cond delay="7200"/>
                            </p:stCondLst>
                            <p:childTnLst>
                              <p:par>
                                <p:cTn id="35" presetID="1" presetClass="entr" presetSubtype="0" fill="hold" nodeType="afterEffect">
                                  <p:stCondLst>
                                    <p:cond delay="800"/>
                                  </p:stCondLst>
                                  <p:childTnLst>
                                    <p:set>
                                      <p:cBhvr>
                                        <p:cTn id="36" dur="1" fill="hold">
                                          <p:stCondLst>
                                            <p:cond delay="0"/>
                                          </p:stCondLst>
                                        </p:cTn>
                                        <p:tgtEl>
                                          <p:spTgt spid="12"/>
                                        </p:tgtEl>
                                        <p:attrNameLst>
                                          <p:attrName>style.visibility</p:attrName>
                                        </p:attrNameLst>
                                      </p:cBhvr>
                                      <p:to>
                                        <p:strVal val="visible"/>
                                      </p:to>
                                    </p:set>
                                  </p:childTnLst>
                                </p:cTn>
                              </p:par>
                            </p:childTnLst>
                          </p:cTn>
                        </p:par>
                        <p:par>
                          <p:cTn id="37" fill="hold">
                            <p:stCondLst>
                              <p:cond delay="8000"/>
                            </p:stCondLst>
                            <p:childTnLst>
                              <p:par>
                                <p:cTn id="38" presetID="1" presetClass="entr" presetSubtype="0" fill="hold" nodeType="afterEffect">
                                  <p:stCondLst>
                                    <p:cond delay="800"/>
                                  </p:stCondLst>
                                  <p:childTnLst>
                                    <p:set>
                                      <p:cBhvr>
                                        <p:cTn id="39" dur="1" fill="hold">
                                          <p:stCondLst>
                                            <p:cond delay="0"/>
                                          </p:stCondLst>
                                        </p:cTn>
                                        <p:tgtEl>
                                          <p:spTgt spid="11"/>
                                        </p:tgtEl>
                                        <p:attrNameLst>
                                          <p:attrName>style.visibility</p:attrName>
                                        </p:attrNameLst>
                                      </p:cBhvr>
                                      <p:to>
                                        <p:strVal val="visible"/>
                                      </p:to>
                                    </p:set>
                                  </p:childTnLst>
                                </p:cTn>
                              </p:par>
                            </p:childTnLst>
                          </p:cTn>
                        </p:par>
                        <p:par>
                          <p:cTn id="40" fill="hold">
                            <p:stCondLst>
                              <p:cond delay="8800"/>
                            </p:stCondLst>
                            <p:childTnLst>
                              <p:par>
                                <p:cTn id="41" presetID="1" presetClass="entr" presetSubtype="0" fill="hold" nodeType="afterEffect">
                                  <p:stCondLst>
                                    <p:cond delay="800"/>
                                  </p:stCondLst>
                                  <p:childTnLst>
                                    <p:set>
                                      <p:cBhvr>
                                        <p:cTn id="42" dur="1" fill="hold">
                                          <p:stCondLst>
                                            <p:cond delay="0"/>
                                          </p:stCondLst>
                                        </p:cTn>
                                        <p:tgtEl>
                                          <p:spTgt spid="17"/>
                                        </p:tgtEl>
                                        <p:attrNameLst>
                                          <p:attrName>style.visibility</p:attrName>
                                        </p:attrNameLst>
                                      </p:cBhvr>
                                      <p:to>
                                        <p:strVal val="visible"/>
                                      </p:to>
                                    </p:set>
                                  </p:childTnLst>
                                </p:cTn>
                              </p:par>
                            </p:childTnLst>
                          </p:cTn>
                        </p:par>
                        <p:par>
                          <p:cTn id="43" fill="hold">
                            <p:stCondLst>
                              <p:cond delay="9600"/>
                            </p:stCondLst>
                            <p:childTnLst>
                              <p:par>
                                <p:cTn id="44" presetID="1" presetClass="entr" presetSubtype="0" fill="hold" nodeType="afterEffect">
                                  <p:stCondLst>
                                    <p:cond delay="800"/>
                                  </p:stCondLst>
                                  <p:childTnLst>
                                    <p:set>
                                      <p:cBhvr>
                                        <p:cTn id="45" dur="1" fill="hold">
                                          <p:stCondLst>
                                            <p:cond delay="0"/>
                                          </p:stCondLst>
                                        </p:cTn>
                                        <p:tgtEl>
                                          <p:spTgt spid="16"/>
                                        </p:tgtEl>
                                        <p:attrNameLst>
                                          <p:attrName>style.visibility</p:attrName>
                                        </p:attrNameLst>
                                      </p:cBhvr>
                                      <p:to>
                                        <p:strVal val="visible"/>
                                      </p:to>
                                    </p:set>
                                  </p:childTnLst>
                                </p:cTn>
                              </p:par>
                            </p:childTnLst>
                          </p:cTn>
                        </p:par>
                        <p:par>
                          <p:cTn id="46" fill="hold">
                            <p:stCondLst>
                              <p:cond delay="10400"/>
                            </p:stCondLst>
                            <p:childTnLst>
                              <p:par>
                                <p:cTn id="47" presetID="1" presetClass="entr" presetSubtype="0" fill="hold" nodeType="afterEffect">
                                  <p:stCondLst>
                                    <p:cond delay="800"/>
                                  </p:stCondLst>
                                  <p:childTnLst>
                                    <p:set>
                                      <p:cBhvr>
                                        <p:cTn id="48" dur="1" fill="hold">
                                          <p:stCondLst>
                                            <p:cond delay="0"/>
                                          </p:stCondLst>
                                        </p:cTn>
                                        <p:tgtEl>
                                          <p:spTgt spid="15"/>
                                        </p:tgtEl>
                                        <p:attrNameLst>
                                          <p:attrName>style.visibility</p:attrName>
                                        </p:attrNameLst>
                                      </p:cBhvr>
                                      <p:to>
                                        <p:strVal val="visible"/>
                                      </p:to>
                                    </p:set>
                                  </p:childTnLst>
                                </p:cTn>
                              </p:par>
                            </p:childTnLst>
                          </p:cTn>
                        </p:par>
                        <p:par>
                          <p:cTn id="49" fill="hold">
                            <p:stCondLst>
                              <p:cond delay="11200"/>
                            </p:stCondLst>
                            <p:childTnLst>
                              <p:par>
                                <p:cTn id="50" presetID="1" presetClass="entr" presetSubtype="0" fill="hold" nodeType="afterEffect">
                                  <p:stCondLst>
                                    <p:cond delay="800"/>
                                  </p:stCondLst>
                                  <p:childTnLst>
                                    <p:set>
                                      <p:cBhvr>
                                        <p:cTn id="51" dur="1" fill="hold">
                                          <p:stCondLst>
                                            <p:cond delay="0"/>
                                          </p:stCondLst>
                                        </p:cTn>
                                        <p:tgtEl>
                                          <p:spTgt spid="6"/>
                                        </p:tgtEl>
                                        <p:attrNameLst>
                                          <p:attrName>style.visibility</p:attrName>
                                        </p:attrNameLst>
                                      </p:cBhvr>
                                      <p:to>
                                        <p:strVal val="visible"/>
                                      </p:to>
                                    </p:set>
                                  </p:childTnLst>
                                </p:cTn>
                              </p:par>
                            </p:childTnLst>
                          </p:cTn>
                        </p:par>
                        <p:par>
                          <p:cTn id="52" fill="hold">
                            <p:stCondLst>
                              <p:cond delay="12000"/>
                            </p:stCondLst>
                            <p:childTnLst>
                              <p:par>
                                <p:cTn id="53" presetID="1" presetClass="entr" presetSubtype="0" fill="hold" nodeType="afterEffect">
                                  <p:stCondLst>
                                    <p:cond delay="800"/>
                                  </p:stCondLst>
                                  <p:childTnLst>
                                    <p:set>
                                      <p:cBhvr>
                                        <p:cTn id="54"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533400" y="1752600"/>
          <a:ext cx="8077200" cy="4419600"/>
        </p:xfrm>
        <a:graphic>
          <a:graphicData uri="http://schemas.openxmlformats.org/drawingml/2006/table">
            <a:tbl>
              <a:tblPr>
                <a:tableStyleId>{284E427A-3D55-4303-BF80-6455036E1DE7}</a:tableStyleId>
              </a:tblPr>
              <a:tblGrid>
                <a:gridCol w="4038600"/>
                <a:gridCol w="4038600"/>
              </a:tblGrid>
              <a:tr h="736600">
                <a:tc>
                  <a:txBody>
                    <a:bodyPr/>
                    <a:lstStyle/>
                    <a:p>
                      <a:pPr marL="0" marR="0">
                        <a:spcBef>
                          <a:spcPts val="0"/>
                        </a:spcBef>
                        <a:spcAft>
                          <a:spcPts val="0"/>
                        </a:spcAft>
                      </a:pPr>
                      <a:r>
                        <a:rPr lang="en-CA" sz="2400" dirty="0"/>
                        <a:t>Yahweh </a:t>
                      </a:r>
                      <a:r>
                        <a:rPr lang="en-CA" sz="2400" dirty="0" err="1"/>
                        <a:t>Yireh</a:t>
                      </a:r>
                      <a:r>
                        <a:rPr lang="en-CA" sz="2400" dirty="0"/>
                        <a:t> (provide) – Gen.22:14</a:t>
                      </a:r>
                      <a:endParaRPr lang="en-US" sz="2400" b="1" dirty="0">
                        <a:latin typeface="Candara" pitchFamily="34" charset="0"/>
                        <a:ea typeface="Times New Roman"/>
                      </a:endParaRPr>
                    </a:p>
                  </a:txBody>
                  <a:tcPr marL="68580" marR="68580" marT="0" marB="0" anchor="ctr">
                    <a:cell3D prstMaterial="dkEdge">
                      <a:bevel/>
                      <a:lightRig rig="flood" dir="t"/>
                    </a:cell3D>
                  </a:tcPr>
                </a:tc>
                <a:tc>
                  <a:txBody>
                    <a:bodyPr/>
                    <a:lstStyle/>
                    <a:p>
                      <a:pPr marL="0" marR="0">
                        <a:spcBef>
                          <a:spcPts val="0"/>
                        </a:spcBef>
                        <a:spcAft>
                          <a:spcPts val="0"/>
                        </a:spcAft>
                      </a:pPr>
                      <a:r>
                        <a:rPr lang="en-CA" sz="2400" dirty="0"/>
                        <a:t>Yahweh Shalom (Peace) – Judg.6:24</a:t>
                      </a:r>
                      <a:endParaRPr lang="en-US" sz="2400" b="1" dirty="0">
                        <a:latin typeface="Candara" pitchFamily="34" charset="0"/>
                        <a:ea typeface="Times New Roman"/>
                      </a:endParaRPr>
                    </a:p>
                  </a:txBody>
                  <a:tcPr marL="68580" marR="68580" marT="0" marB="0" anchor="ctr">
                    <a:cell3D prstMaterial="dkEdge">
                      <a:bevel/>
                      <a:lightRig rig="flood" dir="t"/>
                    </a:cell3D>
                  </a:tcPr>
                </a:tc>
              </a:tr>
              <a:tr h="736600">
                <a:tc>
                  <a:txBody>
                    <a:bodyPr/>
                    <a:lstStyle/>
                    <a:p>
                      <a:pPr marL="0" marR="0">
                        <a:spcBef>
                          <a:spcPts val="0"/>
                        </a:spcBef>
                        <a:spcAft>
                          <a:spcPts val="0"/>
                        </a:spcAft>
                      </a:pPr>
                      <a:r>
                        <a:rPr lang="en-CA" sz="2400"/>
                        <a:t>Yahweh Ropheka (healer) – Exod.15:26</a:t>
                      </a:r>
                      <a:endParaRPr lang="en-US" sz="2400" b="1">
                        <a:latin typeface="Candara" pitchFamily="34" charset="0"/>
                        <a:ea typeface="Times New Roman"/>
                      </a:endParaRPr>
                    </a:p>
                  </a:txBody>
                  <a:tcPr marL="68580" marR="68580" marT="0" marB="0" anchor="ctr">
                    <a:cell3D prstMaterial="dkEdge">
                      <a:bevel/>
                      <a:lightRig rig="flood" dir="t"/>
                    </a:cell3D>
                  </a:tcPr>
                </a:tc>
                <a:tc>
                  <a:txBody>
                    <a:bodyPr/>
                    <a:lstStyle/>
                    <a:p>
                      <a:pPr marL="0" marR="0">
                        <a:spcBef>
                          <a:spcPts val="0"/>
                        </a:spcBef>
                        <a:spcAft>
                          <a:spcPts val="0"/>
                        </a:spcAft>
                      </a:pPr>
                      <a:r>
                        <a:rPr lang="en-CA" sz="2400"/>
                        <a:t>Yahweh Sabaoth (Hosts) – 1 Sam.1:3</a:t>
                      </a:r>
                      <a:endParaRPr lang="en-US" sz="2400" b="1">
                        <a:latin typeface="Candara" pitchFamily="34" charset="0"/>
                        <a:ea typeface="Times New Roman"/>
                      </a:endParaRPr>
                    </a:p>
                  </a:txBody>
                  <a:tcPr marL="68580" marR="68580" marT="0" marB="0" anchor="ctr">
                    <a:cell3D prstMaterial="dkEdge">
                      <a:bevel/>
                      <a:lightRig rig="flood" dir="t"/>
                    </a:cell3D>
                  </a:tcPr>
                </a:tc>
              </a:tr>
              <a:tr h="736600">
                <a:tc>
                  <a:txBody>
                    <a:bodyPr/>
                    <a:lstStyle/>
                    <a:p>
                      <a:pPr marL="0" marR="0">
                        <a:spcBef>
                          <a:spcPts val="0"/>
                        </a:spcBef>
                        <a:spcAft>
                          <a:spcPts val="0"/>
                        </a:spcAft>
                      </a:pPr>
                      <a:r>
                        <a:rPr lang="en-CA" sz="2400"/>
                        <a:t>Yahweh Nissi (banner) – Exod.17:15</a:t>
                      </a:r>
                      <a:endParaRPr lang="en-US" sz="2400" b="1">
                        <a:latin typeface="Candara" pitchFamily="34" charset="0"/>
                        <a:ea typeface="Times New Roman"/>
                      </a:endParaRPr>
                    </a:p>
                  </a:txBody>
                  <a:tcPr marL="68580" marR="68580" marT="0" marB="0" anchor="ctr">
                    <a:cell3D prstMaterial="dkEdge">
                      <a:bevel/>
                      <a:lightRig rig="flood" dir="t"/>
                    </a:cell3D>
                  </a:tcPr>
                </a:tc>
                <a:tc>
                  <a:txBody>
                    <a:bodyPr/>
                    <a:lstStyle/>
                    <a:p>
                      <a:pPr marL="0" marR="0">
                        <a:spcBef>
                          <a:spcPts val="0"/>
                        </a:spcBef>
                        <a:spcAft>
                          <a:spcPts val="0"/>
                        </a:spcAft>
                      </a:pPr>
                      <a:r>
                        <a:rPr lang="en-CA" sz="2400"/>
                        <a:t>Yahweh Tsidkenu (Righteousness) – Jer.23:6</a:t>
                      </a:r>
                      <a:endParaRPr lang="en-US" sz="2400" b="1">
                        <a:latin typeface="Candara" pitchFamily="34" charset="0"/>
                        <a:ea typeface="Times New Roman"/>
                      </a:endParaRPr>
                    </a:p>
                  </a:txBody>
                  <a:tcPr marL="68580" marR="68580" marT="0" marB="0" anchor="ctr">
                    <a:cell3D prstMaterial="dkEdge">
                      <a:bevel/>
                      <a:lightRig rig="flood" dir="t"/>
                    </a:cell3D>
                  </a:tcPr>
                </a:tc>
              </a:tr>
              <a:tr h="736600">
                <a:tc>
                  <a:txBody>
                    <a:bodyPr/>
                    <a:lstStyle/>
                    <a:p>
                      <a:pPr marL="0" marR="0">
                        <a:spcBef>
                          <a:spcPts val="0"/>
                        </a:spcBef>
                        <a:spcAft>
                          <a:spcPts val="0"/>
                        </a:spcAft>
                      </a:pPr>
                      <a:r>
                        <a:rPr lang="en-CA" sz="2400"/>
                        <a:t>Yahweh MeKaddishkim (Sanctifier) – Lev.20:8</a:t>
                      </a:r>
                      <a:endParaRPr lang="en-US" sz="2400" b="1">
                        <a:latin typeface="Candara" pitchFamily="34" charset="0"/>
                        <a:ea typeface="Times New Roman"/>
                      </a:endParaRPr>
                    </a:p>
                  </a:txBody>
                  <a:tcPr marL="68580" marR="68580" marT="0" marB="0" anchor="ctr">
                    <a:cell3D prstMaterial="dkEdge">
                      <a:bevel/>
                      <a:lightRig rig="flood" dir="t"/>
                    </a:cell3D>
                  </a:tcPr>
                </a:tc>
                <a:tc>
                  <a:txBody>
                    <a:bodyPr/>
                    <a:lstStyle/>
                    <a:p>
                      <a:pPr marL="0" marR="0">
                        <a:spcBef>
                          <a:spcPts val="0"/>
                        </a:spcBef>
                        <a:spcAft>
                          <a:spcPts val="0"/>
                        </a:spcAft>
                      </a:pPr>
                      <a:r>
                        <a:rPr lang="en-CA" sz="2400"/>
                        <a:t>Yahweh Roi (Shepherd) – Psa.23:1</a:t>
                      </a:r>
                      <a:endParaRPr lang="en-US" sz="2400" b="1">
                        <a:latin typeface="Candara" pitchFamily="34" charset="0"/>
                        <a:ea typeface="Times New Roman"/>
                      </a:endParaRPr>
                    </a:p>
                  </a:txBody>
                  <a:tcPr marL="68580" marR="68580" marT="0" marB="0" anchor="ctr">
                    <a:cell3D prstMaterial="dkEdge">
                      <a:bevel/>
                      <a:lightRig rig="flood" dir="t"/>
                    </a:cell3D>
                  </a:tcPr>
                </a:tc>
              </a:tr>
              <a:tr h="736600">
                <a:tc>
                  <a:txBody>
                    <a:bodyPr/>
                    <a:lstStyle/>
                    <a:p>
                      <a:pPr marL="0" marR="0">
                        <a:spcBef>
                          <a:spcPts val="0"/>
                        </a:spcBef>
                        <a:spcAft>
                          <a:spcPts val="0"/>
                        </a:spcAft>
                      </a:pPr>
                      <a:r>
                        <a:rPr lang="en-CA" sz="2400"/>
                        <a:t>Yahweh Elyon (Most High) – Psa.7:17</a:t>
                      </a:r>
                      <a:endParaRPr lang="en-US" sz="2400" b="1">
                        <a:latin typeface="Candara" pitchFamily="34" charset="0"/>
                        <a:ea typeface="Times New Roman"/>
                      </a:endParaRPr>
                    </a:p>
                  </a:txBody>
                  <a:tcPr marL="68580" marR="68580" marT="0" marB="0" anchor="ctr">
                    <a:cell3D prstMaterial="dkEdge">
                      <a:bevel/>
                      <a:lightRig rig="flood" dir="t"/>
                    </a:cell3D>
                  </a:tcPr>
                </a:tc>
                <a:tc>
                  <a:txBody>
                    <a:bodyPr/>
                    <a:lstStyle/>
                    <a:p>
                      <a:pPr marL="0" marR="0">
                        <a:spcBef>
                          <a:spcPts val="0"/>
                        </a:spcBef>
                        <a:spcAft>
                          <a:spcPts val="0"/>
                        </a:spcAft>
                      </a:pPr>
                      <a:r>
                        <a:rPr lang="en-CA" sz="2400"/>
                        <a:t>Yahweh Shammah (is there) – Ezek.48:35</a:t>
                      </a:r>
                      <a:endParaRPr lang="en-US" sz="2400" b="1">
                        <a:latin typeface="Candara" pitchFamily="34" charset="0"/>
                        <a:ea typeface="Times New Roman"/>
                      </a:endParaRPr>
                    </a:p>
                  </a:txBody>
                  <a:tcPr marL="68580" marR="68580" marT="0" marB="0" anchor="ctr">
                    <a:cell3D prstMaterial="dkEdge">
                      <a:bevel/>
                      <a:lightRig rig="flood" dir="t"/>
                    </a:cell3D>
                  </a:tcPr>
                </a:tc>
              </a:tr>
              <a:tr h="736600">
                <a:tc>
                  <a:txBody>
                    <a:bodyPr/>
                    <a:lstStyle/>
                    <a:p>
                      <a:pPr marL="0" marR="0">
                        <a:spcBef>
                          <a:spcPts val="0"/>
                        </a:spcBef>
                        <a:spcAft>
                          <a:spcPts val="0"/>
                        </a:spcAft>
                      </a:pPr>
                      <a:r>
                        <a:rPr lang="en-CA" sz="2400" dirty="0"/>
                        <a:t>Yahweh </a:t>
                      </a:r>
                      <a:r>
                        <a:rPr lang="en-CA" sz="2400" dirty="0" err="1"/>
                        <a:t>Elohim</a:t>
                      </a:r>
                      <a:r>
                        <a:rPr lang="en-CA" sz="2400" dirty="0"/>
                        <a:t> (Mighty ones) – Exod.3:15</a:t>
                      </a:r>
                      <a:endParaRPr lang="en-US" sz="2400" b="1" dirty="0">
                        <a:latin typeface="Candara" pitchFamily="34" charset="0"/>
                        <a:ea typeface="Times New Roman"/>
                      </a:endParaRPr>
                    </a:p>
                  </a:txBody>
                  <a:tcPr marL="68580" marR="68580" marT="0" marB="0" anchor="ctr">
                    <a:cell3D prstMaterial="dkEdge">
                      <a:bevel/>
                      <a:lightRig rig="flood" dir="t"/>
                    </a:cell3D>
                  </a:tcPr>
                </a:tc>
                <a:tc>
                  <a:txBody>
                    <a:bodyPr/>
                    <a:lstStyle/>
                    <a:p>
                      <a:pPr marL="0" marR="0">
                        <a:spcBef>
                          <a:spcPts val="0"/>
                        </a:spcBef>
                        <a:spcAft>
                          <a:spcPts val="0"/>
                        </a:spcAft>
                      </a:pPr>
                      <a:r>
                        <a:rPr lang="en-CA" sz="2400" dirty="0" err="1"/>
                        <a:t>Adonai</a:t>
                      </a:r>
                      <a:r>
                        <a:rPr lang="en-CA" sz="2400" dirty="0"/>
                        <a:t> Yahweh – Genesis 15:2</a:t>
                      </a:r>
                      <a:endParaRPr lang="en-US" sz="2400" b="1" dirty="0">
                        <a:latin typeface="Candara" pitchFamily="34" charset="0"/>
                        <a:ea typeface="Times New Roman"/>
                      </a:endParaRPr>
                    </a:p>
                  </a:txBody>
                  <a:tcPr marL="68580" marR="68580" marT="0" marB="0" anchor="ctr">
                    <a:cell3D prstMaterial="dkEdge">
                      <a:bevel/>
                      <a:lightRig rig="flood" dir="t"/>
                    </a:cell3D>
                  </a:tcPr>
                </a:tc>
              </a:tr>
            </a:tbl>
          </a:graphicData>
        </a:graphic>
      </p:graphicFrame>
      <p:sp>
        <p:nvSpPr>
          <p:cNvPr id="5" name="Title 4"/>
          <p:cNvSpPr>
            <a:spLocks noGrp="1"/>
          </p:cNvSpPr>
          <p:nvPr>
            <p:ph type="title"/>
          </p:nvPr>
        </p:nvSpPr>
        <p:spPr/>
        <p:txBody>
          <a:bodyPr>
            <a:prstTxWarp prst="textPlain">
              <a:avLst/>
            </a:prstTxWarp>
          </a:bodyPr>
          <a:lstStyle/>
          <a:p>
            <a:r>
              <a:rPr lang="en-US" dirty="0" smtClean="0"/>
              <a:t>Name-Titles</a:t>
            </a:r>
            <a:endParaRPr lang="en-US" dirty="0"/>
          </a:p>
        </p:txBody>
      </p:sp>
      <p:sp>
        <p:nvSpPr>
          <p:cNvPr id="7" name="Slide Number Placeholder 6"/>
          <p:cNvSpPr>
            <a:spLocks noGrp="1"/>
          </p:cNvSpPr>
          <p:nvPr>
            <p:ph type="sldNum" sz="quarter" idx="12"/>
          </p:nvPr>
        </p:nvSpPr>
        <p:spPr/>
        <p:txBody>
          <a:bodyPr/>
          <a:lstStyle/>
          <a:p>
            <a:fld id="{501A0A13-EF00-474F-B0CD-2C762A1E351A}" type="slidenum">
              <a:rPr lang="en-US" smtClean="0"/>
              <a:pPr/>
              <a:t>8</a:t>
            </a:fld>
            <a:endParaRPr lang="en-US"/>
          </a:p>
        </p:txBody>
      </p:sp>
    </p:spTree>
  </p:cSld>
  <p:clrMapOvr>
    <a:masterClrMapping/>
  </p:clrMapOvr>
  <p:transition>
    <p:wipe dir="d"/>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20" descr="Israel Samuels day.jpg"/>
          <p:cNvPicPr>
            <a:picLocks noChangeAspect="1"/>
          </p:cNvPicPr>
          <p:nvPr/>
        </p:nvPicPr>
        <p:blipFill>
          <a:blip r:embed="rId2" cstate="print"/>
          <a:srcRect l="9546" t="36209" r="40948" b="12549"/>
          <a:stretch>
            <a:fillRect/>
          </a:stretch>
        </p:blipFill>
        <p:spPr>
          <a:xfrm>
            <a:off x="4267213" y="0"/>
            <a:ext cx="4876800" cy="6858000"/>
          </a:xfrm>
          <a:prstGeom prst="rect">
            <a:avLst/>
          </a:prstGeom>
        </p:spPr>
      </p:pic>
      <p:sp>
        <p:nvSpPr>
          <p:cNvPr id="2" name="Title 1"/>
          <p:cNvSpPr>
            <a:spLocks noGrp="1"/>
          </p:cNvSpPr>
          <p:nvPr>
            <p:ph type="title"/>
          </p:nvPr>
        </p:nvSpPr>
        <p:spPr/>
        <p:txBody>
          <a:bodyPr>
            <a:prstTxWarp prst="textPlain">
              <a:avLst/>
            </a:prstTxWarp>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en-CA"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Abraham’s Travels</a:t>
            </a:r>
            <a:endParaRPr lang="en-CA"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
        <p:nvSpPr>
          <p:cNvPr id="26" name="Content Placeholder 25"/>
          <p:cNvSpPr>
            <a:spLocks noGrp="1"/>
          </p:cNvSpPr>
          <p:nvPr>
            <p:ph idx="1"/>
          </p:nvPr>
        </p:nvSpPr>
        <p:spPr>
          <a:xfrm>
            <a:off x="295836" y="1515037"/>
            <a:ext cx="3836894" cy="4939553"/>
          </a:xfrm>
        </p:spPr>
        <p:txBody>
          <a:bodyPr>
            <a:normAutofit fontScale="85000" lnSpcReduction="10000"/>
          </a:bodyPr>
          <a:lstStyle/>
          <a:p>
            <a:pPr marL="0" indent="0">
              <a:buNone/>
            </a:pPr>
            <a:r>
              <a:rPr lang="en-CA" b="1" dirty="0" smtClean="0">
                <a:solidFill>
                  <a:srgbClr val="00FFFF"/>
                </a:solidFill>
              </a:rPr>
              <a:t>Haran: </a:t>
            </a:r>
            <a:r>
              <a:rPr lang="en-CA" b="1" dirty="0" smtClean="0">
                <a:solidFill>
                  <a:srgbClr val="FFC000"/>
                </a:solidFill>
              </a:rPr>
              <a:t>(12:4)</a:t>
            </a:r>
            <a:r>
              <a:rPr lang="en-CA" b="1" dirty="0" smtClean="0"/>
              <a:t> Parched, dried up</a:t>
            </a:r>
            <a:endParaRPr lang="en-CA" b="1" dirty="0" smtClean="0">
              <a:solidFill>
                <a:srgbClr val="00FFFF"/>
              </a:solidFill>
            </a:endParaRPr>
          </a:p>
          <a:p>
            <a:pPr marL="0" indent="0">
              <a:buNone/>
            </a:pPr>
            <a:r>
              <a:rPr lang="en-CA" b="1" dirty="0" err="1" smtClean="0">
                <a:solidFill>
                  <a:srgbClr val="00FFFF"/>
                </a:solidFill>
              </a:rPr>
              <a:t>Shechem</a:t>
            </a:r>
            <a:r>
              <a:rPr lang="en-CA" b="1" dirty="0" smtClean="0">
                <a:solidFill>
                  <a:srgbClr val="00FFFF"/>
                </a:solidFill>
              </a:rPr>
              <a:t>:</a:t>
            </a:r>
            <a:r>
              <a:rPr lang="en-CA" b="1" dirty="0" smtClean="0">
                <a:solidFill>
                  <a:srgbClr val="FFC000"/>
                </a:solidFill>
              </a:rPr>
              <a:t> (12:6) </a:t>
            </a:r>
            <a:r>
              <a:rPr lang="en-CA" b="1" dirty="0" smtClean="0"/>
              <a:t>Place of burdens, shoulder</a:t>
            </a:r>
          </a:p>
          <a:p>
            <a:pPr marL="0" indent="0">
              <a:buNone/>
            </a:pPr>
            <a:r>
              <a:rPr lang="en-CA" b="1" dirty="0" smtClean="0">
                <a:solidFill>
                  <a:srgbClr val="00FFFF"/>
                </a:solidFill>
              </a:rPr>
              <a:t>Bethel &amp; Ai: </a:t>
            </a:r>
            <a:r>
              <a:rPr lang="en-CA" b="1" dirty="0" smtClean="0">
                <a:solidFill>
                  <a:srgbClr val="FFC000"/>
                </a:solidFill>
              </a:rPr>
              <a:t>(12:8) </a:t>
            </a:r>
            <a:r>
              <a:rPr lang="en-CA" b="1" dirty="0" smtClean="0"/>
              <a:t>House of God &amp; Ruin</a:t>
            </a:r>
          </a:p>
          <a:p>
            <a:pPr marL="0" indent="0">
              <a:buNone/>
            </a:pPr>
            <a:r>
              <a:rPr lang="en-CA" b="1" dirty="0" smtClean="0">
                <a:solidFill>
                  <a:srgbClr val="00FFFF"/>
                </a:solidFill>
              </a:rPr>
              <a:t>Hebron: </a:t>
            </a:r>
            <a:r>
              <a:rPr lang="en-CA" b="1" dirty="0" smtClean="0">
                <a:solidFill>
                  <a:srgbClr val="FFC000"/>
                </a:solidFill>
              </a:rPr>
              <a:t>(13:18) </a:t>
            </a:r>
            <a:r>
              <a:rPr lang="en-CA" b="1" dirty="0" smtClean="0"/>
              <a:t>Friendship, alliance</a:t>
            </a:r>
          </a:p>
          <a:p>
            <a:pPr marL="0" indent="0">
              <a:buNone/>
            </a:pPr>
            <a:r>
              <a:rPr lang="en-CA" b="1" dirty="0" err="1" smtClean="0">
                <a:solidFill>
                  <a:srgbClr val="00FFFF"/>
                </a:solidFill>
              </a:rPr>
              <a:t>Gerar</a:t>
            </a:r>
            <a:r>
              <a:rPr lang="en-CA" b="1" dirty="0" smtClean="0">
                <a:solidFill>
                  <a:srgbClr val="00FFFF"/>
                </a:solidFill>
              </a:rPr>
              <a:t>: </a:t>
            </a:r>
            <a:r>
              <a:rPr lang="en-CA" b="1" dirty="0" smtClean="0">
                <a:solidFill>
                  <a:srgbClr val="FFC000"/>
                </a:solidFill>
              </a:rPr>
              <a:t>(20:1) </a:t>
            </a:r>
            <a:r>
              <a:rPr lang="en-CA" b="1" dirty="0" err="1" smtClean="0"/>
              <a:t>Pilgramage</a:t>
            </a:r>
            <a:r>
              <a:rPr lang="en-CA" b="1" dirty="0" smtClean="0"/>
              <a:t>, lodging place</a:t>
            </a:r>
          </a:p>
          <a:p>
            <a:pPr marL="0" indent="0">
              <a:buNone/>
            </a:pPr>
            <a:r>
              <a:rPr lang="en-CA" b="1" dirty="0" smtClean="0">
                <a:solidFill>
                  <a:srgbClr val="00FFFF"/>
                </a:solidFill>
              </a:rPr>
              <a:t>Beersheba: </a:t>
            </a:r>
            <a:r>
              <a:rPr lang="en-CA" b="1" dirty="0" smtClean="0">
                <a:solidFill>
                  <a:srgbClr val="FFC000"/>
                </a:solidFill>
              </a:rPr>
              <a:t>(21:33) </a:t>
            </a:r>
            <a:r>
              <a:rPr lang="en-CA" b="1" dirty="0" smtClean="0"/>
              <a:t>well of an oath</a:t>
            </a:r>
          </a:p>
          <a:p>
            <a:pPr marL="0" indent="0">
              <a:buNone/>
            </a:pPr>
            <a:r>
              <a:rPr lang="en-CA" b="1" dirty="0" err="1" smtClean="0">
                <a:solidFill>
                  <a:srgbClr val="00FFFF"/>
                </a:solidFill>
              </a:rPr>
              <a:t>Moriah</a:t>
            </a:r>
            <a:r>
              <a:rPr lang="en-CA" b="1" dirty="0" smtClean="0">
                <a:solidFill>
                  <a:srgbClr val="00FFFF"/>
                </a:solidFill>
              </a:rPr>
              <a:t>: </a:t>
            </a:r>
            <a:r>
              <a:rPr lang="en-CA" b="1" dirty="0" smtClean="0">
                <a:solidFill>
                  <a:srgbClr val="FFC000"/>
                </a:solidFill>
              </a:rPr>
              <a:t>( 22:2) </a:t>
            </a:r>
            <a:r>
              <a:rPr lang="en-CA" b="1" dirty="0" smtClean="0"/>
              <a:t>seen of Yah</a:t>
            </a:r>
            <a:endParaRPr lang="en-CA" b="1" dirty="0"/>
          </a:p>
        </p:txBody>
      </p:sp>
      <p:sp>
        <p:nvSpPr>
          <p:cNvPr id="4" name="Rectangle 3"/>
          <p:cNvSpPr/>
          <p:nvPr/>
        </p:nvSpPr>
        <p:spPr>
          <a:xfrm>
            <a:off x="7733773" y="1747458"/>
            <a:ext cx="808528" cy="260636"/>
          </a:xfrm>
          <a:prstGeom prst="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 name="Rectangle 15"/>
          <p:cNvSpPr/>
          <p:nvPr/>
        </p:nvSpPr>
        <p:spPr>
          <a:xfrm>
            <a:off x="7618221" y="3772491"/>
            <a:ext cx="825468" cy="279556"/>
          </a:xfrm>
          <a:prstGeom prst="rect">
            <a:avLst/>
          </a:prstGeom>
          <a:noFill/>
          <a:ln w="571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2" name="Rectangle 21"/>
          <p:cNvSpPr/>
          <p:nvPr/>
        </p:nvSpPr>
        <p:spPr>
          <a:xfrm>
            <a:off x="7177961" y="3020446"/>
            <a:ext cx="808528" cy="260636"/>
          </a:xfrm>
          <a:prstGeom prst="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3" name="Rectangle 22"/>
          <p:cNvSpPr/>
          <p:nvPr/>
        </p:nvSpPr>
        <p:spPr>
          <a:xfrm>
            <a:off x="6837302" y="4822352"/>
            <a:ext cx="808528" cy="260636"/>
          </a:xfrm>
          <a:prstGeom prst="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4" name="Rectangle 23"/>
          <p:cNvSpPr/>
          <p:nvPr/>
        </p:nvSpPr>
        <p:spPr>
          <a:xfrm>
            <a:off x="4560267" y="5539529"/>
            <a:ext cx="808528" cy="260636"/>
          </a:xfrm>
          <a:prstGeom prst="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5" name="Rectangle 24"/>
          <p:cNvSpPr/>
          <p:nvPr/>
        </p:nvSpPr>
        <p:spPr>
          <a:xfrm>
            <a:off x="6021514" y="6158093"/>
            <a:ext cx="808528" cy="260636"/>
          </a:xfrm>
          <a:prstGeom prst="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0" name="Slide Number Placeholder 29"/>
          <p:cNvSpPr>
            <a:spLocks noGrp="1"/>
          </p:cNvSpPr>
          <p:nvPr>
            <p:ph type="sldNum" sz="quarter" idx="12"/>
          </p:nvPr>
        </p:nvSpPr>
        <p:spPr>
          <a:xfrm>
            <a:off x="6968083" y="6356350"/>
            <a:ext cx="2133600" cy="365125"/>
          </a:xfrm>
        </p:spPr>
        <p:txBody>
          <a:bodyPr/>
          <a:lstStyle/>
          <a:p>
            <a:fld id="{501A0A13-EF00-474F-B0CD-2C762A1E351A}" type="slidenum">
              <a:rPr lang="en-US" smtClean="0">
                <a:solidFill>
                  <a:schemeClr val="tx1"/>
                </a:solidFill>
              </a:rPr>
              <a:pPr/>
              <a:t>9</a:t>
            </a:fld>
            <a:endParaRPr lang="en-US">
              <a:solidFill>
                <a:schemeClr val="tx1"/>
              </a:solidFill>
            </a:endParaRPr>
          </a:p>
        </p:txBody>
      </p:sp>
    </p:spTree>
  </p:cSld>
  <p:clrMapOvr>
    <a:masterClrMapping/>
  </p:clrMapOvr>
  <p:transition>
    <p:fade thruBlk="1"/>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42039"/>
            <a:ext cx="3662039" cy="704944"/>
          </a:xfrm>
        </p:spPr>
        <p:txBody>
          <a:bodyPr/>
          <a:lstStyle/>
          <a:p>
            <a:r>
              <a:rPr lang="en-US" dirty="0" smtClean="0"/>
              <a:t>Yahweh </a:t>
            </a:r>
            <a:r>
              <a:rPr lang="en-US" dirty="0" err="1" smtClean="0"/>
              <a:t>Yireh</a:t>
            </a:r>
            <a:endParaRPr lang="en-US" dirty="0"/>
          </a:p>
        </p:txBody>
      </p:sp>
      <p:sp>
        <p:nvSpPr>
          <p:cNvPr id="3" name="Content Placeholder 2"/>
          <p:cNvSpPr>
            <a:spLocks noGrp="1"/>
          </p:cNvSpPr>
          <p:nvPr>
            <p:ph sz="half" idx="1"/>
          </p:nvPr>
        </p:nvSpPr>
        <p:spPr>
          <a:xfrm>
            <a:off x="245406" y="1259542"/>
            <a:ext cx="4344524" cy="5150223"/>
          </a:xfrm>
        </p:spPr>
        <p:txBody>
          <a:bodyPr>
            <a:noAutofit/>
          </a:bodyPr>
          <a:lstStyle/>
          <a:p>
            <a:pPr>
              <a:buNone/>
            </a:pPr>
            <a:r>
              <a:rPr lang="en-US" b="1" i="1" dirty="0" smtClean="0">
                <a:solidFill>
                  <a:srgbClr val="00FFFF"/>
                </a:solidFill>
              </a:rPr>
              <a:t>“After these things…”</a:t>
            </a:r>
          </a:p>
          <a:p>
            <a:r>
              <a:rPr lang="en-CA" dirty="0" smtClean="0"/>
              <a:t>Verse 2 – </a:t>
            </a:r>
            <a:r>
              <a:rPr lang="en-CA" b="1" i="1" dirty="0" smtClean="0">
                <a:solidFill>
                  <a:srgbClr val="FFC000"/>
                </a:solidFill>
              </a:rPr>
              <a:t>take </a:t>
            </a:r>
            <a:r>
              <a:rPr lang="en-CA" b="1" i="1" dirty="0" err="1" smtClean="0">
                <a:solidFill>
                  <a:srgbClr val="FFC000"/>
                </a:solidFill>
              </a:rPr>
              <a:t>thine</a:t>
            </a:r>
            <a:r>
              <a:rPr lang="en-CA" b="1" i="1" dirty="0" smtClean="0">
                <a:solidFill>
                  <a:srgbClr val="FFC000"/>
                </a:solidFill>
              </a:rPr>
              <a:t> only son…</a:t>
            </a:r>
            <a:r>
              <a:rPr lang="en-CA" dirty="0" smtClean="0"/>
              <a:t>Was this true?</a:t>
            </a:r>
          </a:p>
          <a:p>
            <a:pPr lvl="1"/>
            <a:r>
              <a:rPr lang="en-CA" dirty="0" smtClean="0"/>
              <a:t>Ishmael was 14 years old</a:t>
            </a:r>
          </a:p>
          <a:p>
            <a:pPr lvl="1"/>
            <a:r>
              <a:rPr lang="en-CA" dirty="0" smtClean="0"/>
              <a:t>Other children, Gen.25:1-6</a:t>
            </a:r>
            <a:r>
              <a:rPr lang="en-CA" i="1" dirty="0" smtClean="0">
                <a:solidFill>
                  <a:srgbClr val="FFC000"/>
                </a:solidFill>
              </a:rPr>
              <a:t> </a:t>
            </a:r>
          </a:p>
          <a:p>
            <a:r>
              <a:rPr lang="en-CA" dirty="0" smtClean="0"/>
              <a:t>Ref. to chapter 21.  All about </a:t>
            </a:r>
            <a:r>
              <a:rPr lang="en-CA" b="1" i="1" dirty="0" smtClean="0">
                <a:solidFill>
                  <a:srgbClr val="FFC000"/>
                </a:solidFill>
              </a:rPr>
              <a:t>two sons</a:t>
            </a:r>
            <a:endParaRPr lang="en-US" i="1" dirty="0" smtClean="0">
              <a:solidFill>
                <a:srgbClr val="FFC000"/>
              </a:solidFill>
            </a:endParaRPr>
          </a:p>
          <a:p>
            <a:pPr lvl="1"/>
            <a:r>
              <a:rPr lang="en-CA" dirty="0" smtClean="0"/>
              <a:t>Hagar and Ishmael – verses 1-21 (v.11)</a:t>
            </a:r>
            <a:endParaRPr lang="en-US" dirty="0" smtClean="0"/>
          </a:p>
          <a:p>
            <a:pPr lvl="1"/>
            <a:r>
              <a:rPr lang="en-CA" dirty="0" smtClean="0"/>
              <a:t>Abraham and </a:t>
            </a:r>
            <a:r>
              <a:rPr lang="en-CA" dirty="0" err="1" smtClean="0"/>
              <a:t>Abimelech</a:t>
            </a:r>
            <a:r>
              <a:rPr lang="en-CA" dirty="0" smtClean="0"/>
              <a:t> – verses 22-34 (v.23)</a:t>
            </a:r>
            <a:endParaRPr lang="en-US" dirty="0" smtClean="0"/>
          </a:p>
          <a:p>
            <a:pPr>
              <a:buNone/>
            </a:pPr>
            <a:endParaRPr lang="en-US" dirty="0" smtClean="0"/>
          </a:p>
        </p:txBody>
      </p:sp>
      <p:sp>
        <p:nvSpPr>
          <p:cNvPr id="4" name="Content Placeholder 3"/>
          <p:cNvSpPr>
            <a:spLocks noGrp="1"/>
          </p:cNvSpPr>
          <p:nvPr>
            <p:ph sz="half" idx="2"/>
          </p:nvPr>
        </p:nvSpPr>
        <p:spPr>
          <a:xfrm>
            <a:off x="4715442" y="187134"/>
            <a:ext cx="4254313" cy="6518465"/>
          </a:xfrm>
        </p:spPr>
        <p:txBody>
          <a:bodyPr>
            <a:noAutofit/>
          </a:bodyPr>
          <a:lstStyle/>
          <a:p>
            <a:pPr>
              <a:lnSpc>
                <a:spcPct val="85000"/>
              </a:lnSpc>
              <a:buNone/>
            </a:pPr>
            <a:r>
              <a:rPr lang="en-CA" b="1" dirty="0" smtClean="0">
                <a:solidFill>
                  <a:srgbClr val="00FFFF"/>
                </a:solidFill>
                <a:latin typeface="+mn-lt"/>
              </a:rPr>
              <a:t>A Prophecy:</a:t>
            </a:r>
          </a:p>
          <a:p>
            <a:pPr>
              <a:lnSpc>
                <a:spcPct val="85000"/>
              </a:lnSpc>
            </a:pPr>
            <a:r>
              <a:rPr lang="en-CA" sz="2400" dirty="0" smtClean="0">
                <a:latin typeface="+mn-lt"/>
              </a:rPr>
              <a:t>Hagar and Ishmael: </a:t>
            </a:r>
            <a:r>
              <a:rPr lang="en-CA" sz="2400" b="1" i="1" dirty="0" smtClean="0">
                <a:solidFill>
                  <a:srgbClr val="FFC000"/>
                </a:solidFill>
                <a:latin typeface="+mn-lt"/>
              </a:rPr>
              <a:t>natural Israel</a:t>
            </a:r>
            <a:r>
              <a:rPr lang="en-CA" sz="2400" dirty="0" smtClean="0">
                <a:latin typeface="+mn-lt"/>
              </a:rPr>
              <a:t> </a:t>
            </a:r>
            <a:r>
              <a:rPr lang="en-CA" sz="2400" dirty="0" smtClean="0">
                <a:solidFill>
                  <a:srgbClr val="FFC000"/>
                </a:solidFill>
                <a:latin typeface="+mn-lt"/>
              </a:rPr>
              <a:t>Gal.4:22-31.</a:t>
            </a:r>
            <a:r>
              <a:rPr lang="en-CA" sz="2400" dirty="0" smtClean="0">
                <a:latin typeface="+mn-lt"/>
              </a:rPr>
              <a:t>  </a:t>
            </a:r>
            <a:endParaRPr lang="en-CA" sz="2400" dirty="0" smtClean="0">
              <a:latin typeface="+mn-lt"/>
            </a:endParaRPr>
          </a:p>
          <a:p>
            <a:pPr>
              <a:lnSpc>
                <a:spcPct val="85000"/>
              </a:lnSpc>
            </a:pPr>
            <a:r>
              <a:rPr lang="en-CA" sz="2400" dirty="0" smtClean="0">
                <a:latin typeface="+mn-lt"/>
              </a:rPr>
              <a:t>Not </a:t>
            </a:r>
            <a:r>
              <a:rPr lang="en-CA" sz="2400" dirty="0" smtClean="0">
                <a:latin typeface="+mn-lt"/>
              </a:rPr>
              <a:t>just about “casting out” – </a:t>
            </a:r>
            <a:r>
              <a:rPr lang="en-CA" sz="2400" b="1" dirty="0" smtClean="0">
                <a:solidFill>
                  <a:srgbClr val="FFC000"/>
                </a:solidFill>
                <a:latin typeface="+mn-lt"/>
              </a:rPr>
              <a:t>restoration – Gen.21:19</a:t>
            </a:r>
            <a:r>
              <a:rPr lang="en-CA" sz="2400" dirty="0" smtClean="0">
                <a:solidFill>
                  <a:srgbClr val="FFC000"/>
                </a:solidFill>
                <a:latin typeface="+mn-lt"/>
              </a:rPr>
              <a:t> (Rom.11:25,26)</a:t>
            </a:r>
            <a:endParaRPr lang="en-US" sz="2400" dirty="0" smtClean="0">
              <a:solidFill>
                <a:srgbClr val="FFC000"/>
              </a:solidFill>
              <a:latin typeface="+mn-lt"/>
            </a:endParaRPr>
          </a:p>
          <a:p>
            <a:pPr>
              <a:lnSpc>
                <a:spcPct val="85000"/>
              </a:lnSpc>
            </a:pPr>
            <a:r>
              <a:rPr lang="en-CA" sz="2400" dirty="0" smtClean="0">
                <a:latin typeface="+mn-lt"/>
              </a:rPr>
              <a:t>Abraham and </a:t>
            </a:r>
            <a:r>
              <a:rPr lang="en-CA" sz="2400" dirty="0" err="1" smtClean="0">
                <a:latin typeface="+mn-lt"/>
              </a:rPr>
              <a:t>Abimelech</a:t>
            </a:r>
            <a:r>
              <a:rPr lang="en-CA" sz="2400" dirty="0" smtClean="0">
                <a:latin typeface="+mn-lt"/>
              </a:rPr>
              <a:t>: </a:t>
            </a:r>
            <a:r>
              <a:rPr lang="en-CA" sz="2400" b="1" i="1" dirty="0" smtClean="0">
                <a:solidFill>
                  <a:srgbClr val="FFC000"/>
                </a:solidFill>
                <a:latin typeface="+mn-lt"/>
              </a:rPr>
              <a:t>Gentiles by nature </a:t>
            </a:r>
            <a:r>
              <a:rPr lang="en-CA" sz="2400" dirty="0" smtClean="0">
                <a:solidFill>
                  <a:srgbClr val="FFC000"/>
                </a:solidFill>
                <a:latin typeface="+mn-lt"/>
              </a:rPr>
              <a:t>(verse 23).  </a:t>
            </a:r>
            <a:r>
              <a:rPr lang="en-CA" sz="2400" dirty="0" smtClean="0">
                <a:latin typeface="+mn-lt"/>
              </a:rPr>
              <a:t>Makes a covenant with Gentiles, </a:t>
            </a:r>
            <a:r>
              <a:rPr lang="en-CA" sz="2400" dirty="0" smtClean="0">
                <a:solidFill>
                  <a:srgbClr val="FFC000"/>
                </a:solidFill>
                <a:latin typeface="+mn-lt"/>
              </a:rPr>
              <a:t>verse 27.</a:t>
            </a:r>
            <a:endParaRPr lang="en-US" sz="2400" dirty="0" smtClean="0">
              <a:solidFill>
                <a:srgbClr val="FFC000"/>
              </a:solidFill>
              <a:latin typeface="+mn-lt"/>
            </a:endParaRPr>
          </a:p>
          <a:p>
            <a:pPr lvl="0">
              <a:lnSpc>
                <a:spcPct val="85000"/>
              </a:lnSpc>
            </a:pPr>
            <a:r>
              <a:rPr lang="en-CA" sz="2400" dirty="0" smtClean="0">
                <a:latin typeface="+mn-lt"/>
              </a:rPr>
              <a:t>An </a:t>
            </a:r>
            <a:r>
              <a:rPr lang="en-CA" sz="2400" dirty="0" smtClean="0">
                <a:latin typeface="+mn-lt"/>
              </a:rPr>
              <a:t>echo of </a:t>
            </a:r>
            <a:r>
              <a:rPr lang="en-CA" sz="2400" b="1" dirty="0" smtClean="0">
                <a:solidFill>
                  <a:srgbClr val="FFC000"/>
                </a:solidFill>
                <a:latin typeface="+mn-lt"/>
              </a:rPr>
              <a:t>Genesis 12:1-3: </a:t>
            </a:r>
          </a:p>
          <a:p>
            <a:pPr marL="914400" lvl="1" indent="-457200">
              <a:lnSpc>
                <a:spcPct val="85000"/>
              </a:lnSpc>
              <a:buFont typeface="+mj-lt"/>
              <a:buAutoNum type="arabicPeriod"/>
            </a:pPr>
            <a:r>
              <a:rPr lang="en-CA" dirty="0" smtClean="0">
                <a:latin typeface="+mn-lt"/>
              </a:rPr>
              <a:t>I will make of thee a great nation (v.2) </a:t>
            </a:r>
          </a:p>
          <a:p>
            <a:pPr marL="914400" lvl="1" indent="-457200">
              <a:lnSpc>
                <a:spcPct val="85000"/>
              </a:lnSpc>
              <a:buFont typeface="+mj-lt"/>
              <a:buAutoNum type="arabicPeriod"/>
            </a:pPr>
            <a:r>
              <a:rPr lang="en-CA" dirty="0" smtClean="0">
                <a:latin typeface="+mn-lt"/>
              </a:rPr>
              <a:t>In thee shall all nations be blessed.</a:t>
            </a:r>
            <a:endParaRPr lang="en-US" dirty="0" smtClean="0">
              <a:latin typeface="+mn-lt"/>
            </a:endParaRPr>
          </a:p>
          <a:p>
            <a:pPr lvl="0">
              <a:lnSpc>
                <a:spcPct val="85000"/>
              </a:lnSpc>
            </a:pPr>
            <a:r>
              <a:rPr lang="en-CA" sz="2400" dirty="0" smtClean="0">
                <a:latin typeface="+mn-lt"/>
              </a:rPr>
              <a:t>Both events occur at Beer Sheba – </a:t>
            </a:r>
            <a:r>
              <a:rPr lang="en-CA" sz="2400" b="1" i="1" dirty="0" smtClean="0">
                <a:solidFill>
                  <a:srgbClr val="FFC000"/>
                </a:solidFill>
                <a:latin typeface="+mn-lt"/>
              </a:rPr>
              <a:t>“the well of the oath” </a:t>
            </a:r>
            <a:r>
              <a:rPr lang="en-CA" sz="2400" dirty="0" smtClean="0">
                <a:solidFill>
                  <a:srgbClr val="FFC000"/>
                </a:solidFill>
                <a:latin typeface="+mn-lt"/>
              </a:rPr>
              <a:t>(v.15; v.32)</a:t>
            </a:r>
            <a:endParaRPr lang="en-US" sz="2400" dirty="0" smtClean="0">
              <a:solidFill>
                <a:srgbClr val="FFC000"/>
              </a:solidFill>
              <a:latin typeface="+mn-lt"/>
            </a:endParaRPr>
          </a:p>
          <a:p>
            <a:pPr>
              <a:lnSpc>
                <a:spcPct val="85000"/>
              </a:lnSpc>
            </a:pPr>
            <a:endParaRPr lang="en-US" sz="2400" dirty="0">
              <a:latin typeface="+mn-lt"/>
            </a:endParaRPr>
          </a:p>
        </p:txBody>
      </p:sp>
      <p:sp>
        <p:nvSpPr>
          <p:cNvPr id="6" name="Slide Number Placeholder 5"/>
          <p:cNvSpPr>
            <a:spLocks noGrp="1"/>
          </p:cNvSpPr>
          <p:nvPr>
            <p:ph type="sldNum" sz="quarter" idx="12"/>
          </p:nvPr>
        </p:nvSpPr>
        <p:spPr/>
        <p:txBody>
          <a:bodyPr/>
          <a:lstStyle/>
          <a:p>
            <a:fld id="{501A0A13-EF00-474F-B0CD-2C762A1E351A}" type="slidenum">
              <a:rPr lang="en-US" smtClean="0"/>
              <a:pPr/>
              <a:t>10</a:t>
            </a:fld>
            <a:endParaRPr lang="en-US"/>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2000"/>
                                        <p:tgtEl>
                                          <p:spTgt spid="4">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xEl>
                                              <p:pRg st="1" end="1"/>
                                            </p:txEl>
                                          </p:spTgt>
                                        </p:tgtEl>
                                        <p:attrNameLst>
                                          <p:attrName>style.visibility</p:attrName>
                                        </p:attrNameLst>
                                      </p:cBhvr>
                                      <p:to>
                                        <p:strVal val="visible"/>
                                      </p:to>
                                    </p:set>
                                    <p:animEffect transition="in" filter="fade">
                                      <p:cBhvr>
                                        <p:cTn id="10" dur="2000"/>
                                        <p:tgtEl>
                                          <p:spTgt spid="4">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
                                            <p:txEl>
                                              <p:pRg st="2" end="2"/>
                                            </p:txEl>
                                          </p:spTgt>
                                        </p:tgtEl>
                                        <p:attrNameLst>
                                          <p:attrName>style.visibility</p:attrName>
                                        </p:attrNameLst>
                                      </p:cBhvr>
                                      <p:to>
                                        <p:strVal val="visible"/>
                                      </p:to>
                                    </p:set>
                                    <p:animEffect transition="in" filter="fade">
                                      <p:cBhvr>
                                        <p:cTn id="13" dur="2000"/>
                                        <p:tgtEl>
                                          <p:spTgt spid="4">
                                            <p:txEl>
                                              <p:pRg st="2" end="2"/>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4">
                                            <p:txEl>
                                              <p:pRg st="3" end="3"/>
                                            </p:txEl>
                                          </p:spTgt>
                                        </p:tgtEl>
                                        <p:attrNameLst>
                                          <p:attrName>style.visibility</p:attrName>
                                        </p:attrNameLst>
                                      </p:cBhvr>
                                      <p:to>
                                        <p:strVal val="visible"/>
                                      </p:to>
                                    </p:set>
                                    <p:animEffect transition="in" filter="fade">
                                      <p:cBhvr>
                                        <p:cTn id="16" dur="2000"/>
                                        <p:tgtEl>
                                          <p:spTgt spid="4">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4">
                                            <p:txEl>
                                              <p:pRg st="4" end="4"/>
                                            </p:txEl>
                                          </p:spTgt>
                                        </p:tgtEl>
                                        <p:attrNameLst>
                                          <p:attrName>style.visibility</p:attrName>
                                        </p:attrNameLst>
                                      </p:cBhvr>
                                      <p:to>
                                        <p:strVal val="visible"/>
                                      </p:to>
                                    </p:set>
                                    <p:animEffect transition="in" filter="fade">
                                      <p:cBhvr>
                                        <p:cTn id="21" dur="2000"/>
                                        <p:tgtEl>
                                          <p:spTgt spid="4">
                                            <p:txEl>
                                              <p:pRg st="4" end="4"/>
                                            </p:tx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4">
                                            <p:txEl>
                                              <p:pRg st="5" end="5"/>
                                            </p:txEl>
                                          </p:spTgt>
                                        </p:tgtEl>
                                        <p:attrNameLst>
                                          <p:attrName>style.visibility</p:attrName>
                                        </p:attrNameLst>
                                      </p:cBhvr>
                                      <p:to>
                                        <p:strVal val="visible"/>
                                      </p:to>
                                    </p:set>
                                    <p:animEffect transition="in" filter="fade">
                                      <p:cBhvr>
                                        <p:cTn id="24" dur="2000"/>
                                        <p:tgtEl>
                                          <p:spTgt spid="4">
                                            <p:txEl>
                                              <p:pRg st="5" end="5"/>
                                            </p:txEl>
                                          </p:spTgt>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4">
                                            <p:txEl>
                                              <p:pRg st="6" end="6"/>
                                            </p:txEl>
                                          </p:spTgt>
                                        </p:tgtEl>
                                        <p:attrNameLst>
                                          <p:attrName>style.visibility</p:attrName>
                                        </p:attrNameLst>
                                      </p:cBhvr>
                                      <p:to>
                                        <p:strVal val="visible"/>
                                      </p:to>
                                    </p:set>
                                    <p:animEffect transition="in" filter="fade">
                                      <p:cBhvr>
                                        <p:cTn id="27" dur="2000"/>
                                        <p:tgtEl>
                                          <p:spTgt spid="4">
                                            <p:txEl>
                                              <p:pRg st="6" end="6"/>
                                            </p:txEl>
                                          </p:spTgt>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4">
                                            <p:txEl>
                                              <p:pRg st="7" end="7"/>
                                            </p:txEl>
                                          </p:spTgt>
                                        </p:tgtEl>
                                        <p:attrNameLst>
                                          <p:attrName>style.visibility</p:attrName>
                                        </p:attrNameLst>
                                      </p:cBhvr>
                                      <p:to>
                                        <p:strVal val="visible"/>
                                      </p:to>
                                    </p:set>
                                    <p:animEffect transition="in" filter="fade">
                                      <p:cBhvr>
                                        <p:cTn id="30" dur="2000"/>
                                        <p:tgtEl>
                                          <p:spTgt spid="4">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sz="half" idx="1"/>
          </p:nvPr>
        </p:nvSpPr>
        <p:spPr>
          <a:xfrm>
            <a:off x="457200" y="1194418"/>
            <a:ext cx="4038600" cy="1181223"/>
          </a:xfrm>
        </p:spPr>
        <p:txBody>
          <a:bodyPr/>
          <a:lstStyle/>
          <a:p>
            <a:r>
              <a:rPr lang="en-US" dirty="0" smtClean="0"/>
              <a:t>The land of </a:t>
            </a:r>
            <a:r>
              <a:rPr lang="en-US" dirty="0" err="1" smtClean="0">
                <a:solidFill>
                  <a:srgbClr val="FFC000"/>
                </a:solidFill>
              </a:rPr>
              <a:t>Moriah</a:t>
            </a:r>
            <a:endParaRPr lang="en-US" dirty="0" smtClean="0">
              <a:solidFill>
                <a:srgbClr val="FFC000"/>
              </a:solidFill>
            </a:endParaRPr>
          </a:p>
          <a:p>
            <a:r>
              <a:rPr lang="en-US" dirty="0" smtClean="0"/>
              <a:t>Heb. ‘raah</a:t>
            </a:r>
            <a:r>
              <a:rPr lang="en-US" baseline="30000" dirty="0" smtClean="0"/>
              <a:t>7200</a:t>
            </a:r>
            <a:r>
              <a:rPr lang="en-US" dirty="0" smtClean="0"/>
              <a:t> Yah’</a:t>
            </a:r>
            <a:r>
              <a:rPr lang="en-US" baseline="30000" dirty="0" smtClean="0"/>
              <a:t>3068</a:t>
            </a:r>
            <a:endParaRPr lang="en-US" baseline="30000" dirty="0"/>
          </a:p>
        </p:txBody>
      </p:sp>
      <p:sp>
        <p:nvSpPr>
          <p:cNvPr id="7" name="Content Placeholder 6"/>
          <p:cNvSpPr>
            <a:spLocks noGrp="1"/>
          </p:cNvSpPr>
          <p:nvPr>
            <p:ph sz="half" idx="2"/>
          </p:nvPr>
        </p:nvSpPr>
        <p:spPr>
          <a:xfrm>
            <a:off x="4648200" y="1194418"/>
            <a:ext cx="4038600" cy="1181223"/>
          </a:xfrm>
        </p:spPr>
        <p:txBody>
          <a:bodyPr/>
          <a:lstStyle/>
          <a:p>
            <a:r>
              <a:rPr lang="en-US" dirty="0" smtClean="0"/>
              <a:t>The name of the place</a:t>
            </a:r>
          </a:p>
          <a:p>
            <a:r>
              <a:rPr lang="en-US" dirty="0" smtClean="0">
                <a:solidFill>
                  <a:srgbClr val="FFC000"/>
                </a:solidFill>
              </a:rPr>
              <a:t>Yahweh</a:t>
            </a:r>
            <a:r>
              <a:rPr lang="en-US" dirty="0" smtClean="0"/>
              <a:t> </a:t>
            </a:r>
            <a:r>
              <a:rPr lang="en-US" baseline="30000" dirty="0" smtClean="0"/>
              <a:t>3050</a:t>
            </a:r>
            <a:r>
              <a:rPr lang="en-US" dirty="0" smtClean="0"/>
              <a:t> </a:t>
            </a:r>
            <a:r>
              <a:rPr lang="en-US" dirty="0" err="1" smtClean="0">
                <a:solidFill>
                  <a:srgbClr val="FFC000"/>
                </a:solidFill>
              </a:rPr>
              <a:t>Yireh</a:t>
            </a:r>
            <a:r>
              <a:rPr lang="en-US" dirty="0" smtClean="0"/>
              <a:t> </a:t>
            </a:r>
            <a:r>
              <a:rPr lang="en-US" baseline="30000" dirty="0" smtClean="0"/>
              <a:t>7200</a:t>
            </a:r>
          </a:p>
          <a:p>
            <a:endParaRPr lang="en-US" dirty="0" smtClean="0"/>
          </a:p>
        </p:txBody>
      </p:sp>
      <p:sp>
        <p:nvSpPr>
          <p:cNvPr id="8" name="TextBox 7"/>
          <p:cNvSpPr txBox="1"/>
          <p:nvPr/>
        </p:nvSpPr>
        <p:spPr>
          <a:xfrm>
            <a:off x="295835" y="2696007"/>
            <a:ext cx="8476130" cy="3231654"/>
          </a:xfrm>
          <a:prstGeom prst="rect">
            <a:avLst/>
          </a:prstGeom>
          <a:noFill/>
        </p:spPr>
        <p:txBody>
          <a:bodyPr wrap="square" rtlCol="0">
            <a:spAutoFit/>
          </a:bodyPr>
          <a:lstStyle/>
          <a:p>
            <a:pPr marL="342900" indent="-342900">
              <a:buClr>
                <a:srgbClr val="00FFFF"/>
              </a:buClr>
              <a:buSzPct val="85000"/>
              <a:buFont typeface="Wingdings" pitchFamily="2" charset="2"/>
              <a:buChar char="q"/>
            </a:pPr>
            <a:r>
              <a:rPr lang="en-CA" sz="2800" dirty="0" smtClean="0">
                <a:solidFill>
                  <a:schemeClr val="bg1"/>
                </a:solidFill>
              </a:rPr>
              <a:t>God’s focus had been watching since </a:t>
            </a:r>
            <a:r>
              <a:rPr lang="en-CA" sz="2800" i="1" dirty="0" smtClean="0">
                <a:solidFill>
                  <a:srgbClr val="FFC000"/>
                </a:solidFill>
              </a:rPr>
              <a:t>“the foundation of the world” (Rev.13:8)</a:t>
            </a:r>
          </a:p>
          <a:p>
            <a:pPr marL="342900" indent="-342900">
              <a:buClr>
                <a:srgbClr val="00FFFF"/>
              </a:buClr>
              <a:buSzPct val="85000"/>
              <a:buFont typeface="Wingdings" pitchFamily="2" charset="2"/>
              <a:buChar char="q"/>
            </a:pPr>
            <a:r>
              <a:rPr lang="en-CA" sz="2800" dirty="0" smtClean="0">
                <a:solidFill>
                  <a:schemeClr val="bg1"/>
                </a:solidFill>
              </a:rPr>
              <a:t>God invites Abraham to look down the corridors of time and see what He sees</a:t>
            </a:r>
          </a:p>
          <a:p>
            <a:pPr marL="342900" indent="-342900">
              <a:buClr>
                <a:srgbClr val="00FFFF"/>
              </a:buClr>
              <a:buSzPct val="85000"/>
              <a:buFont typeface="Wingdings" pitchFamily="2" charset="2"/>
              <a:buChar char="q"/>
            </a:pPr>
            <a:endParaRPr lang="en-CA" sz="2800" dirty="0" smtClean="0">
              <a:solidFill>
                <a:schemeClr val="bg1"/>
              </a:solidFill>
            </a:endParaRPr>
          </a:p>
          <a:p>
            <a:pPr marL="342900" indent="-342900" algn="ctr">
              <a:buClr>
                <a:srgbClr val="00FFFF"/>
              </a:buClr>
              <a:buSzPct val="85000"/>
            </a:pPr>
            <a:r>
              <a:rPr lang="en-CA" sz="3200" b="1" dirty="0" smtClean="0">
                <a:solidFill>
                  <a:srgbClr val="00FFFF"/>
                </a:solidFill>
              </a:rPr>
              <a:t>Abraham was about to enter into </a:t>
            </a:r>
          </a:p>
          <a:p>
            <a:pPr marL="342900" indent="-342900" algn="ctr">
              <a:buClr>
                <a:srgbClr val="00FFFF"/>
              </a:buClr>
              <a:buSzPct val="85000"/>
            </a:pPr>
            <a:r>
              <a:rPr lang="en-CA" sz="3200" b="1" dirty="0" smtClean="0">
                <a:solidFill>
                  <a:srgbClr val="00FFFF"/>
                </a:solidFill>
              </a:rPr>
              <a:t>THE FATHER’S EXPERIENCE</a:t>
            </a:r>
            <a:endParaRPr lang="en-US" sz="3200" b="1" dirty="0" smtClean="0">
              <a:solidFill>
                <a:srgbClr val="00FFFF"/>
              </a:solidFill>
            </a:endParaRPr>
          </a:p>
        </p:txBody>
      </p:sp>
      <p:sp>
        <p:nvSpPr>
          <p:cNvPr id="9" name="Slide Number Placeholder 8"/>
          <p:cNvSpPr>
            <a:spLocks noGrp="1"/>
          </p:cNvSpPr>
          <p:nvPr>
            <p:ph type="sldNum" sz="quarter" idx="12"/>
          </p:nvPr>
        </p:nvSpPr>
        <p:spPr/>
        <p:txBody>
          <a:bodyPr/>
          <a:lstStyle/>
          <a:p>
            <a:fld id="{501A0A13-EF00-474F-B0CD-2C762A1E351A}" type="slidenum">
              <a:rPr lang="en-US" smtClean="0"/>
              <a:pPr/>
              <a:t>11</a:t>
            </a:fld>
            <a:endParaRPr lang="en-US"/>
          </a:p>
        </p:txBody>
      </p:sp>
      <p:sp>
        <p:nvSpPr>
          <p:cNvPr id="11" name="Title 1"/>
          <p:cNvSpPr>
            <a:spLocks noGrp="1"/>
          </p:cNvSpPr>
          <p:nvPr>
            <p:ph type="title"/>
          </p:nvPr>
        </p:nvSpPr>
        <p:spPr>
          <a:xfrm>
            <a:off x="381000" y="206173"/>
            <a:ext cx="3886200" cy="726141"/>
          </a:xfrm>
        </p:spPr>
        <p:txBody>
          <a:bodyPr>
            <a:scene3d>
              <a:camera prst="perspectiveFront"/>
              <a:lightRig rig="threePt" dir="t"/>
            </a:scene3d>
          </a:bodyPr>
          <a:lstStyle/>
          <a:p>
            <a:r>
              <a:rPr lang="en-US" dirty="0" smtClean="0"/>
              <a:t>Yahweh </a:t>
            </a:r>
            <a:r>
              <a:rPr lang="en-US" dirty="0" err="1" smtClean="0"/>
              <a:t>Yireh</a:t>
            </a:r>
            <a:endParaRPr lang="en-US" dirty="0"/>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2000"/>
                                        <p:tgtEl>
                                          <p:spTgt spid="8">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xEl>
                                              <p:pRg st="1" end="1"/>
                                            </p:txEl>
                                          </p:spTgt>
                                        </p:tgtEl>
                                        <p:attrNameLst>
                                          <p:attrName>style.visibility</p:attrName>
                                        </p:attrNameLst>
                                      </p:cBhvr>
                                      <p:to>
                                        <p:strVal val="visible"/>
                                      </p:to>
                                    </p:set>
                                    <p:animEffect transition="in" filter="fade">
                                      <p:cBhvr>
                                        <p:cTn id="10" dur="2000"/>
                                        <p:tgtEl>
                                          <p:spTgt spid="8">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8">
                                            <p:txEl>
                                              <p:pRg st="3" end="3"/>
                                            </p:txEl>
                                          </p:spTgt>
                                        </p:tgtEl>
                                        <p:attrNameLst>
                                          <p:attrName>style.visibility</p:attrName>
                                        </p:attrNameLst>
                                      </p:cBhvr>
                                      <p:to>
                                        <p:strVal val="visible"/>
                                      </p:to>
                                    </p:set>
                                    <p:animEffect transition="in" filter="fade">
                                      <p:cBhvr>
                                        <p:cTn id="15" dur="2000"/>
                                        <p:tgtEl>
                                          <p:spTgt spid="8">
                                            <p:txEl>
                                              <p:pRg st="3" end="3"/>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8">
                                            <p:txEl>
                                              <p:pRg st="4" end="4"/>
                                            </p:txEl>
                                          </p:spTgt>
                                        </p:tgtEl>
                                        <p:attrNameLst>
                                          <p:attrName>style.visibility</p:attrName>
                                        </p:attrNameLst>
                                      </p:cBhvr>
                                      <p:to>
                                        <p:strVal val="visible"/>
                                      </p:to>
                                    </p:set>
                                    <p:animEffect transition="in" filter="fade">
                                      <p:cBhvr>
                                        <p:cTn id="18" dur="2000"/>
                                        <p:tgtEl>
                                          <p:spTgt spid="8">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uiExpand="1"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judean-mountains_sw-of-jer_fjenkins_121509_24t.jpg"/>
          <p:cNvPicPr>
            <a:picLocks noChangeAspect="1"/>
          </p:cNvPicPr>
          <p:nvPr/>
        </p:nvPicPr>
        <p:blipFill>
          <a:blip r:embed="rId2" cstate="print"/>
          <a:srcRect b="10000"/>
          <a:stretch>
            <a:fillRect/>
          </a:stretch>
        </p:blipFill>
        <p:spPr>
          <a:xfrm>
            <a:off x="708211" y="3425639"/>
            <a:ext cx="3451412" cy="2329702"/>
          </a:xfrm>
          <a:prstGeom prst="ellipse">
            <a:avLst/>
          </a:prstGeom>
          <a:ln>
            <a:noFill/>
          </a:ln>
          <a:effectLst>
            <a:softEdge rad="112500"/>
          </a:effectLst>
        </p:spPr>
      </p:pic>
      <p:sp>
        <p:nvSpPr>
          <p:cNvPr id="2" name="Title 1"/>
          <p:cNvSpPr>
            <a:spLocks noGrp="1"/>
          </p:cNvSpPr>
          <p:nvPr>
            <p:ph type="title"/>
          </p:nvPr>
        </p:nvSpPr>
        <p:spPr>
          <a:xfrm>
            <a:off x="381000" y="206173"/>
            <a:ext cx="3886200" cy="726141"/>
          </a:xfrm>
        </p:spPr>
        <p:txBody>
          <a:bodyPr>
            <a:scene3d>
              <a:camera prst="perspectiveFront"/>
              <a:lightRig rig="threePt" dir="t"/>
            </a:scene3d>
          </a:bodyPr>
          <a:lstStyle/>
          <a:p>
            <a:r>
              <a:rPr lang="en-US" dirty="0" smtClean="0"/>
              <a:t>Yahweh </a:t>
            </a:r>
            <a:r>
              <a:rPr lang="en-US" dirty="0" err="1" smtClean="0"/>
              <a:t>Yireh</a:t>
            </a:r>
            <a:endParaRPr lang="en-US" dirty="0"/>
          </a:p>
        </p:txBody>
      </p:sp>
      <p:sp>
        <p:nvSpPr>
          <p:cNvPr id="7" name="Content Placeholder 6"/>
          <p:cNvSpPr>
            <a:spLocks noGrp="1"/>
          </p:cNvSpPr>
          <p:nvPr>
            <p:ph sz="half" idx="2"/>
          </p:nvPr>
        </p:nvSpPr>
        <p:spPr>
          <a:xfrm>
            <a:off x="4554071" y="1071307"/>
            <a:ext cx="4464424" cy="4549587"/>
          </a:xfrm>
        </p:spPr>
        <p:txBody>
          <a:bodyPr>
            <a:noAutofit/>
          </a:bodyPr>
          <a:lstStyle/>
          <a:p>
            <a:pPr>
              <a:buNone/>
            </a:pPr>
            <a:r>
              <a:rPr lang="en-US" sz="3200" b="1" dirty="0" smtClean="0">
                <a:solidFill>
                  <a:srgbClr val="00FFFF"/>
                </a:solidFill>
              </a:rPr>
              <a:t>CONTEXT</a:t>
            </a:r>
          </a:p>
          <a:p>
            <a:r>
              <a:rPr lang="en-US" dirty="0" smtClean="0"/>
              <a:t>One of the mountains (v.2)</a:t>
            </a:r>
          </a:p>
          <a:p>
            <a:r>
              <a:rPr lang="en-US" dirty="0" smtClean="0"/>
              <a:t>Reference to </a:t>
            </a:r>
            <a:r>
              <a:rPr lang="en-US" b="1" dirty="0" smtClean="0">
                <a:solidFill>
                  <a:srgbClr val="FFC000"/>
                </a:solidFill>
              </a:rPr>
              <a:t>SON</a:t>
            </a:r>
          </a:p>
          <a:p>
            <a:r>
              <a:rPr lang="en-US" dirty="0" smtClean="0"/>
              <a:t>Emphasis upon </a:t>
            </a:r>
            <a:r>
              <a:rPr lang="en-US" b="1" dirty="0" smtClean="0">
                <a:solidFill>
                  <a:srgbClr val="FFC000"/>
                </a:solidFill>
              </a:rPr>
              <a:t>TOGETHER</a:t>
            </a:r>
          </a:p>
          <a:p>
            <a:r>
              <a:rPr lang="en-US" dirty="0" smtClean="0"/>
              <a:t>Central theme = </a:t>
            </a:r>
            <a:r>
              <a:rPr lang="en-US" b="1" dirty="0" smtClean="0">
                <a:solidFill>
                  <a:srgbClr val="FFC000"/>
                </a:solidFill>
              </a:rPr>
              <a:t>SACRIFICE</a:t>
            </a:r>
            <a:r>
              <a:rPr lang="en-US" dirty="0" smtClean="0"/>
              <a:t> (V.2, 6-8, 12-13)</a:t>
            </a:r>
          </a:p>
        </p:txBody>
      </p:sp>
      <p:sp>
        <p:nvSpPr>
          <p:cNvPr id="5" name="TextBox 4"/>
          <p:cNvSpPr txBox="1"/>
          <p:nvPr/>
        </p:nvSpPr>
        <p:spPr>
          <a:xfrm>
            <a:off x="407894" y="1062267"/>
            <a:ext cx="4038600" cy="1938992"/>
          </a:xfrm>
          <a:prstGeom prst="rect">
            <a:avLst/>
          </a:prstGeom>
          <a:noFill/>
        </p:spPr>
        <p:txBody>
          <a:bodyPr wrap="square" rtlCol="0">
            <a:spAutoFit/>
          </a:bodyPr>
          <a:lstStyle/>
          <a:p>
            <a:r>
              <a:rPr lang="en-US" sz="2400" i="1" dirty="0" smtClean="0">
                <a:solidFill>
                  <a:schemeClr val="bg1"/>
                </a:solidFill>
              </a:rPr>
              <a:t>“And Abraham called the name of the place Yahweh </a:t>
            </a:r>
            <a:r>
              <a:rPr lang="en-US" sz="2400" b="1" i="1" dirty="0" err="1" smtClean="0">
                <a:solidFill>
                  <a:srgbClr val="FFC000"/>
                </a:solidFill>
              </a:rPr>
              <a:t>Yireh</a:t>
            </a:r>
            <a:r>
              <a:rPr lang="en-US" sz="2400" b="1" i="1" dirty="0" smtClean="0">
                <a:solidFill>
                  <a:srgbClr val="FFC000"/>
                </a:solidFill>
              </a:rPr>
              <a:t>:</a:t>
            </a:r>
            <a:r>
              <a:rPr lang="en-US" sz="2400" i="1" dirty="0" smtClean="0">
                <a:solidFill>
                  <a:schemeClr val="bg1"/>
                </a:solidFill>
              </a:rPr>
              <a:t> as it is said unto this day, In the mount of Yahweh it shall be </a:t>
            </a:r>
            <a:r>
              <a:rPr lang="en-US" sz="2400" b="1" i="1" dirty="0" smtClean="0">
                <a:solidFill>
                  <a:srgbClr val="FFC000"/>
                </a:solidFill>
              </a:rPr>
              <a:t>seen</a:t>
            </a:r>
            <a:r>
              <a:rPr lang="en-US" sz="2400" i="1" dirty="0" smtClean="0">
                <a:solidFill>
                  <a:schemeClr val="bg1"/>
                </a:solidFill>
              </a:rPr>
              <a:t>” (Genesis 22:14)</a:t>
            </a:r>
            <a:endParaRPr lang="en-US" sz="2400" i="1" dirty="0">
              <a:solidFill>
                <a:schemeClr val="bg1"/>
              </a:solidFill>
            </a:endParaRPr>
          </a:p>
        </p:txBody>
      </p:sp>
      <p:sp>
        <p:nvSpPr>
          <p:cNvPr id="8" name="Slide Number Placeholder 7"/>
          <p:cNvSpPr>
            <a:spLocks noGrp="1"/>
          </p:cNvSpPr>
          <p:nvPr>
            <p:ph type="sldNum" sz="quarter" idx="12"/>
          </p:nvPr>
        </p:nvSpPr>
        <p:spPr/>
        <p:txBody>
          <a:bodyPr/>
          <a:lstStyle/>
          <a:p>
            <a:fld id="{501A0A13-EF00-474F-B0CD-2C762A1E351A}" type="slidenum">
              <a:rPr lang="en-US" smtClean="0"/>
              <a:pPr/>
              <a:t>12</a:t>
            </a:fld>
            <a:endParaRPr lang="en-US"/>
          </a:p>
        </p:txBody>
      </p:sp>
    </p:spTree>
  </p:cSld>
  <p:clrMapOvr>
    <a:masterClrMapping/>
  </p:clrMapOvr>
  <p:transition>
    <p:fade thruBlk="1"/>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Yahweh </a:t>
            </a:r>
            <a:r>
              <a:rPr lang="en-US" dirty="0" err="1" smtClean="0"/>
              <a:t>Yireh</a:t>
            </a:r>
            <a:endParaRPr lang="en-US" dirty="0"/>
          </a:p>
        </p:txBody>
      </p:sp>
      <p:sp>
        <p:nvSpPr>
          <p:cNvPr id="8" name="Content Placeholder 7"/>
          <p:cNvSpPr>
            <a:spLocks noGrp="1"/>
          </p:cNvSpPr>
          <p:nvPr>
            <p:ph idx="1"/>
          </p:nvPr>
        </p:nvSpPr>
        <p:spPr>
          <a:xfrm>
            <a:off x="457200" y="1600200"/>
            <a:ext cx="4819650" cy="4525963"/>
          </a:xfrm>
        </p:spPr>
        <p:txBody>
          <a:bodyPr>
            <a:normAutofit/>
          </a:bodyPr>
          <a:lstStyle/>
          <a:p>
            <a:pPr>
              <a:buNone/>
            </a:pPr>
            <a:r>
              <a:rPr lang="en-US" sz="3000" b="1" dirty="0" err="1" smtClean="0">
                <a:solidFill>
                  <a:srgbClr val="00FFFF"/>
                </a:solidFill>
              </a:rPr>
              <a:t>Thine</a:t>
            </a:r>
            <a:r>
              <a:rPr lang="en-US" sz="3000" b="1" dirty="0" smtClean="0">
                <a:solidFill>
                  <a:srgbClr val="00FFFF"/>
                </a:solidFill>
              </a:rPr>
              <a:t> only Son</a:t>
            </a:r>
          </a:p>
          <a:p>
            <a:r>
              <a:rPr lang="en-US" dirty="0" smtClean="0"/>
              <a:t>Occurs 12x in OT (3x in Gen.22 – </a:t>
            </a:r>
            <a:r>
              <a:rPr lang="en-US" dirty="0" smtClean="0">
                <a:solidFill>
                  <a:srgbClr val="FFC000"/>
                </a:solidFill>
              </a:rPr>
              <a:t>vv.2, 12, 16</a:t>
            </a:r>
            <a:r>
              <a:rPr lang="en-US" dirty="0" smtClean="0"/>
              <a:t>)</a:t>
            </a:r>
          </a:p>
          <a:p>
            <a:r>
              <a:rPr lang="en-US" b="1" dirty="0" smtClean="0">
                <a:solidFill>
                  <a:srgbClr val="FFC000"/>
                </a:solidFill>
              </a:rPr>
              <a:t>Only</a:t>
            </a:r>
            <a:r>
              <a:rPr lang="en-US" dirty="0" smtClean="0"/>
              <a:t> = </a:t>
            </a:r>
            <a:r>
              <a:rPr lang="en-US" dirty="0" err="1" smtClean="0"/>
              <a:t>Hb</a:t>
            </a:r>
            <a:r>
              <a:rPr lang="en-US" dirty="0" smtClean="0"/>
              <a:t> ‘</a:t>
            </a:r>
            <a:r>
              <a:rPr lang="en-US" dirty="0" err="1" smtClean="0"/>
              <a:t>yachiyd</a:t>
            </a:r>
            <a:r>
              <a:rPr lang="en-US" dirty="0" smtClean="0"/>
              <a:t>’ </a:t>
            </a:r>
            <a:r>
              <a:rPr lang="en-US" sz="2200" dirty="0" smtClean="0"/>
              <a:t>(3173);</a:t>
            </a:r>
            <a:r>
              <a:rPr lang="en-US" dirty="0" smtClean="0"/>
              <a:t> </a:t>
            </a:r>
            <a:r>
              <a:rPr lang="en-US" sz="2000" dirty="0" smtClean="0"/>
              <a:t>from root (‘</a:t>
            </a:r>
            <a:r>
              <a:rPr lang="en-US" sz="2000" dirty="0" err="1" smtClean="0"/>
              <a:t>yachad</a:t>
            </a:r>
            <a:r>
              <a:rPr lang="en-US" sz="2000" dirty="0" smtClean="0"/>
              <a:t>’ 3161) “to unite” (Psa.86:11); “join” (Isa.14:20)</a:t>
            </a:r>
          </a:p>
          <a:p>
            <a:pPr marL="0" indent="0" algn="ctr">
              <a:buNone/>
            </a:pPr>
            <a:r>
              <a:rPr lang="en-US" sz="2600" b="1" i="1" dirty="0" smtClean="0">
                <a:solidFill>
                  <a:srgbClr val="FFC000"/>
                </a:solidFill>
              </a:rPr>
              <a:t>Abraham to take part of himself and sacrifice it</a:t>
            </a:r>
            <a:endParaRPr lang="en-US" sz="3500" b="1" i="1" dirty="0" smtClean="0">
              <a:solidFill>
                <a:srgbClr val="FFC000"/>
              </a:solidFill>
            </a:endParaRPr>
          </a:p>
          <a:p>
            <a:r>
              <a:rPr lang="en-US" dirty="0" smtClean="0"/>
              <a:t>Unity emphasized: vv.6, 8, 19 </a:t>
            </a:r>
            <a:r>
              <a:rPr lang="en-US" sz="2200" dirty="0" smtClean="0"/>
              <a:t>[together = ‘</a:t>
            </a:r>
            <a:r>
              <a:rPr lang="en-US" sz="2200" dirty="0" err="1" smtClean="0"/>
              <a:t>yachad</a:t>
            </a:r>
            <a:r>
              <a:rPr lang="en-US" sz="2200" dirty="0" smtClean="0"/>
              <a:t>’ (3162)]</a:t>
            </a:r>
            <a:endParaRPr lang="en-US" dirty="0" smtClean="0"/>
          </a:p>
        </p:txBody>
      </p:sp>
      <p:pic>
        <p:nvPicPr>
          <p:cNvPr id="11" name="Picture 10" descr="Abraham and Isaac copy.JPG"/>
          <p:cNvPicPr>
            <a:picLocks noChangeAspect="1"/>
          </p:cNvPicPr>
          <p:nvPr/>
        </p:nvPicPr>
        <p:blipFill>
          <a:blip r:embed="rId2" cstate="print"/>
          <a:stretch>
            <a:fillRect/>
          </a:stretch>
        </p:blipFill>
        <p:spPr>
          <a:xfrm>
            <a:off x="5759141" y="1617726"/>
            <a:ext cx="2746195" cy="4230624"/>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5" name="Slide Number Placeholder 4"/>
          <p:cNvSpPr>
            <a:spLocks noGrp="1"/>
          </p:cNvSpPr>
          <p:nvPr>
            <p:ph type="sldNum" sz="quarter" idx="12"/>
          </p:nvPr>
        </p:nvSpPr>
        <p:spPr/>
        <p:txBody>
          <a:bodyPr/>
          <a:lstStyle/>
          <a:p>
            <a:fld id="{501A0A13-EF00-474F-B0CD-2C762A1E351A}" type="slidenum">
              <a:rPr lang="en-US" smtClean="0"/>
              <a:pPr/>
              <a:t>13</a:t>
            </a:fld>
            <a:endParaRPr lang="en-US"/>
          </a:p>
        </p:txBody>
      </p:sp>
    </p:spTree>
  </p:cSld>
  <p:clrMapOvr>
    <a:masterClrMapping/>
  </p:clrMapOvr>
  <p:transition>
    <p:fade thruBlk="1"/>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Yahweh </a:t>
            </a:r>
            <a:r>
              <a:rPr lang="en-US" dirty="0" err="1" smtClean="0"/>
              <a:t>Yireh</a:t>
            </a:r>
            <a:endParaRPr lang="en-US" dirty="0"/>
          </a:p>
        </p:txBody>
      </p:sp>
      <p:sp>
        <p:nvSpPr>
          <p:cNvPr id="3" name="Content Placeholder 2"/>
          <p:cNvSpPr>
            <a:spLocks noGrp="1"/>
          </p:cNvSpPr>
          <p:nvPr>
            <p:ph idx="1"/>
          </p:nvPr>
        </p:nvSpPr>
        <p:spPr>
          <a:xfrm>
            <a:off x="457200" y="1181099"/>
            <a:ext cx="8229600" cy="5543551"/>
          </a:xfrm>
        </p:spPr>
        <p:txBody>
          <a:bodyPr>
            <a:noAutofit/>
          </a:bodyPr>
          <a:lstStyle/>
          <a:p>
            <a:pPr algn="ctr">
              <a:lnSpc>
                <a:spcPct val="85000"/>
              </a:lnSpc>
              <a:buNone/>
            </a:pPr>
            <a:r>
              <a:rPr lang="en-US" sz="3600" b="1" dirty="0" smtClean="0">
                <a:solidFill>
                  <a:srgbClr val="00FFFF"/>
                </a:solidFill>
              </a:rPr>
              <a:t>Typical role (John 3:16)</a:t>
            </a:r>
          </a:p>
          <a:p>
            <a:pPr lvl="0">
              <a:lnSpc>
                <a:spcPct val="85000"/>
              </a:lnSpc>
            </a:pPr>
            <a:r>
              <a:rPr lang="en-US" sz="3200" b="1" dirty="0" smtClean="0">
                <a:solidFill>
                  <a:srgbClr val="FFC000"/>
                </a:solidFill>
              </a:rPr>
              <a:t>Verse 6,</a:t>
            </a:r>
            <a:r>
              <a:rPr lang="en-US" sz="3200" dirty="0" smtClean="0"/>
              <a:t> the wood, “laid it upon Isaac, his son” </a:t>
            </a:r>
            <a:endParaRPr lang="en-US" sz="3200" dirty="0" smtClean="0"/>
          </a:p>
          <a:p>
            <a:pPr lvl="1">
              <a:lnSpc>
                <a:spcPct val="85000"/>
              </a:lnSpc>
            </a:pPr>
            <a:r>
              <a:rPr lang="en-US" sz="2800" dirty="0" smtClean="0"/>
              <a:t>Wood: Heb. ‘</a:t>
            </a:r>
            <a:r>
              <a:rPr lang="en-US" sz="2800" dirty="0" err="1" smtClean="0"/>
              <a:t>ets</a:t>
            </a:r>
            <a:r>
              <a:rPr lang="en-US" sz="2800" dirty="0" smtClean="0"/>
              <a:t>’, (6086) –  </a:t>
            </a:r>
            <a:r>
              <a:rPr lang="en-US" sz="2800" dirty="0" smtClean="0"/>
              <a:t>a </a:t>
            </a:r>
            <a:r>
              <a:rPr lang="en-US" sz="2800" dirty="0" smtClean="0"/>
              <a:t>tree</a:t>
            </a:r>
            <a:endParaRPr lang="en-US" sz="2800" dirty="0" smtClean="0"/>
          </a:p>
          <a:p>
            <a:pPr lvl="1">
              <a:lnSpc>
                <a:spcPct val="85000"/>
              </a:lnSpc>
            </a:pPr>
            <a:r>
              <a:rPr lang="en-US" sz="2800" b="1" dirty="0" smtClean="0"/>
              <a:t>Gallows:</a:t>
            </a:r>
            <a:r>
              <a:rPr lang="en-CA" sz="2800" dirty="0" smtClean="0"/>
              <a:t> Esther </a:t>
            </a:r>
            <a:r>
              <a:rPr lang="en-CA" sz="2800" dirty="0" smtClean="0"/>
              <a:t>5:14</a:t>
            </a:r>
            <a:r>
              <a:rPr lang="en-CA" sz="2800" dirty="0" smtClean="0"/>
              <a:t>;</a:t>
            </a:r>
            <a:r>
              <a:rPr lang="en-CA" sz="2800" dirty="0" smtClean="0"/>
              <a:t> (John 19:17)</a:t>
            </a:r>
            <a:endParaRPr lang="en-US" sz="2800" dirty="0" smtClean="0"/>
          </a:p>
          <a:p>
            <a:pPr lvl="0">
              <a:lnSpc>
                <a:spcPct val="85000"/>
              </a:lnSpc>
            </a:pPr>
            <a:r>
              <a:rPr lang="en-US" sz="3200" b="1" dirty="0" smtClean="0">
                <a:solidFill>
                  <a:srgbClr val="FFC000"/>
                </a:solidFill>
              </a:rPr>
              <a:t>Verse 8,</a:t>
            </a:r>
            <a:r>
              <a:rPr lang="en-US" sz="3200" dirty="0" smtClean="0"/>
              <a:t> Abraham’s response to Isaac: “</a:t>
            </a:r>
            <a:r>
              <a:rPr lang="en-US" sz="3200" i="1" dirty="0" smtClean="0">
                <a:solidFill>
                  <a:srgbClr val="FFC000"/>
                </a:solidFill>
              </a:rPr>
              <a:t>My son</a:t>
            </a:r>
            <a:r>
              <a:rPr lang="en-US" sz="3200" dirty="0" smtClean="0"/>
              <a:t>, God will provide </a:t>
            </a:r>
            <a:r>
              <a:rPr lang="en-US" sz="3200" dirty="0" smtClean="0"/>
              <a:t>Himself </a:t>
            </a:r>
            <a:r>
              <a:rPr lang="en-US" sz="3200" dirty="0" smtClean="0"/>
              <a:t>a lamb for a burnt offering”. </a:t>
            </a:r>
          </a:p>
          <a:p>
            <a:pPr lvl="1">
              <a:lnSpc>
                <a:spcPct val="85000"/>
              </a:lnSpc>
            </a:pPr>
            <a:r>
              <a:rPr lang="en-US" sz="2800" dirty="0" smtClean="0"/>
              <a:t>Revised Version: “God will see himself a lamb for a burnt offering, </a:t>
            </a:r>
            <a:r>
              <a:rPr lang="en-US" sz="2800" b="1" i="1" dirty="0" smtClean="0">
                <a:solidFill>
                  <a:srgbClr val="FFC000"/>
                </a:solidFill>
              </a:rPr>
              <a:t>my son</a:t>
            </a:r>
            <a:r>
              <a:rPr lang="en-US" sz="2800" dirty="0" smtClean="0"/>
              <a:t>”. </a:t>
            </a:r>
          </a:p>
          <a:p>
            <a:pPr lvl="1">
              <a:lnSpc>
                <a:spcPct val="85000"/>
              </a:lnSpc>
            </a:pPr>
            <a:r>
              <a:rPr lang="en-US" sz="2800" b="1" dirty="0" smtClean="0">
                <a:solidFill>
                  <a:srgbClr val="00FFFF"/>
                </a:solidFill>
              </a:rPr>
              <a:t>Note the prophetic use </a:t>
            </a:r>
            <a:r>
              <a:rPr lang="en-US" sz="2800" dirty="0" smtClean="0"/>
              <a:t>– Genesis 49:9; 2 Samuel 7:14 </a:t>
            </a:r>
            <a:r>
              <a:rPr lang="en-US" sz="2800" dirty="0" smtClean="0"/>
              <a:t>(Matthew </a:t>
            </a:r>
            <a:r>
              <a:rPr lang="en-US" sz="2800" dirty="0" smtClean="0"/>
              <a:t>3:17 RV </a:t>
            </a:r>
            <a:r>
              <a:rPr lang="en-US" sz="2800" dirty="0" smtClean="0"/>
              <a:t>marg.</a:t>
            </a:r>
            <a:r>
              <a:rPr lang="en-US" sz="2800" dirty="0" smtClean="0"/>
              <a:t>)</a:t>
            </a:r>
            <a:endParaRPr lang="en-US" sz="2800" dirty="0" smtClean="0"/>
          </a:p>
        </p:txBody>
      </p:sp>
      <p:sp>
        <p:nvSpPr>
          <p:cNvPr id="4" name="Slide Number Placeholder 3"/>
          <p:cNvSpPr>
            <a:spLocks noGrp="1"/>
          </p:cNvSpPr>
          <p:nvPr>
            <p:ph type="sldNum" sz="quarter" idx="12"/>
          </p:nvPr>
        </p:nvSpPr>
        <p:spPr/>
        <p:txBody>
          <a:bodyPr/>
          <a:lstStyle/>
          <a:p>
            <a:fld id="{501A0A13-EF00-474F-B0CD-2C762A1E351A}" type="slidenum">
              <a:rPr lang="en-US" smtClean="0"/>
              <a:pPr/>
              <a:t>14</a:t>
            </a:fld>
            <a:endParaRPr lang="en-US"/>
          </a:p>
        </p:txBody>
      </p:sp>
    </p:spTree>
  </p:cSld>
  <p:clrMapOvr>
    <a:masterClrMapping/>
  </p:clrMapOvr>
  <p:transition>
    <p:fade thruBlk="1"/>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150279"/>
            <a:ext cx="8229600" cy="5411886"/>
          </a:xfrm>
        </p:spPr>
        <p:txBody>
          <a:bodyPr>
            <a:noAutofit/>
          </a:bodyPr>
          <a:lstStyle/>
          <a:p>
            <a:pPr algn="ctr">
              <a:buNone/>
            </a:pPr>
            <a:r>
              <a:rPr lang="en-US" sz="3600" b="1" dirty="0" smtClean="0">
                <a:solidFill>
                  <a:srgbClr val="00FFFF"/>
                </a:solidFill>
              </a:rPr>
              <a:t>Typical role (John 3:16)</a:t>
            </a:r>
          </a:p>
          <a:p>
            <a:pPr lvl="0"/>
            <a:r>
              <a:rPr lang="en-US" dirty="0" smtClean="0"/>
              <a:t>Verse 8, Abraham’s response to Isaac: “My son, God will </a:t>
            </a:r>
            <a:r>
              <a:rPr lang="en-US" i="1" dirty="0" smtClean="0">
                <a:solidFill>
                  <a:srgbClr val="FFC000"/>
                </a:solidFill>
              </a:rPr>
              <a:t>provide</a:t>
            </a:r>
            <a:r>
              <a:rPr lang="en-US" dirty="0" smtClean="0"/>
              <a:t> Himself a lamb for a burnt offering”. </a:t>
            </a:r>
          </a:p>
          <a:p>
            <a:r>
              <a:rPr lang="en-US" b="1" dirty="0" smtClean="0">
                <a:solidFill>
                  <a:srgbClr val="FFC000"/>
                </a:solidFill>
              </a:rPr>
              <a:t>Provide</a:t>
            </a:r>
            <a:r>
              <a:rPr lang="en-US" dirty="0" smtClean="0"/>
              <a:t> = ‘</a:t>
            </a:r>
            <a:r>
              <a:rPr lang="en-US" dirty="0" err="1" smtClean="0"/>
              <a:t>raah</a:t>
            </a:r>
            <a:r>
              <a:rPr lang="en-US" dirty="0" smtClean="0"/>
              <a:t>’, to see (as in </a:t>
            </a:r>
            <a:r>
              <a:rPr lang="en-US" dirty="0" err="1" smtClean="0"/>
              <a:t>Moriah</a:t>
            </a:r>
            <a:r>
              <a:rPr lang="en-US" dirty="0" smtClean="0"/>
              <a:t> or </a:t>
            </a:r>
            <a:r>
              <a:rPr lang="en-US" dirty="0" err="1" smtClean="0"/>
              <a:t>Yireh</a:t>
            </a:r>
            <a:r>
              <a:rPr lang="en-US" dirty="0" smtClean="0"/>
              <a:t>).  </a:t>
            </a:r>
          </a:p>
          <a:p>
            <a:pPr lvl="1"/>
            <a:r>
              <a:rPr lang="en-US" sz="2800" b="1" i="1" dirty="0" smtClean="0"/>
              <a:t>‘</a:t>
            </a:r>
            <a:r>
              <a:rPr lang="en-US" sz="2800" b="1" i="1" dirty="0" err="1" smtClean="0"/>
              <a:t>raah</a:t>
            </a:r>
            <a:r>
              <a:rPr lang="en-US" sz="2800" b="1" i="1" dirty="0" smtClean="0"/>
              <a:t>’ Four 4x in Genesis 22:4, 8, 13, 14</a:t>
            </a:r>
            <a:endParaRPr lang="en-US" sz="2800" dirty="0" smtClean="0"/>
          </a:p>
          <a:p>
            <a:pPr lvl="0"/>
            <a:r>
              <a:rPr lang="en-US" dirty="0" smtClean="0"/>
              <a:t>God to provide a </a:t>
            </a:r>
            <a:r>
              <a:rPr lang="en-US" b="1" dirty="0" smtClean="0">
                <a:solidFill>
                  <a:srgbClr val="FFC000"/>
                </a:solidFill>
              </a:rPr>
              <a:t>lamb</a:t>
            </a:r>
            <a:r>
              <a:rPr lang="en-US" dirty="0" smtClean="0"/>
              <a:t> (v.8) –John </a:t>
            </a:r>
            <a:r>
              <a:rPr lang="en-US" dirty="0" smtClean="0"/>
              <a:t>1:29</a:t>
            </a:r>
            <a:endParaRPr lang="en-US" dirty="0" smtClean="0"/>
          </a:p>
          <a:p>
            <a:pPr lvl="0"/>
            <a:r>
              <a:rPr lang="en-US" dirty="0" smtClean="0"/>
              <a:t>A </a:t>
            </a:r>
            <a:r>
              <a:rPr lang="en-US" b="1" dirty="0" smtClean="0">
                <a:solidFill>
                  <a:srgbClr val="FFC000"/>
                </a:solidFill>
              </a:rPr>
              <a:t>Burnt offering </a:t>
            </a:r>
            <a:r>
              <a:rPr lang="en-US" dirty="0" smtClean="0"/>
              <a:t>(v.8) – Leviticus 5:8-10, normally a sin offering first, then a burnt offering</a:t>
            </a:r>
          </a:p>
          <a:p>
            <a:r>
              <a:rPr lang="en-US" dirty="0" smtClean="0"/>
              <a:t>Note </a:t>
            </a:r>
            <a:r>
              <a:rPr lang="en-US" dirty="0" smtClean="0"/>
              <a:t>last occurrence of </a:t>
            </a:r>
            <a:r>
              <a:rPr lang="en-US" b="1" i="1" dirty="0" smtClean="0">
                <a:solidFill>
                  <a:srgbClr val="FFC000"/>
                </a:solidFill>
              </a:rPr>
              <a:t>“only” </a:t>
            </a:r>
            <a:r>
              <a:rPr lang="en-US" dirty="0" smtClean="0"/>
              <a:t>in </a:t>
            </a:r>
            <a:r>
              <a:rPr lang="en-US" dirty="0" smtClean="0"/>
              <a:t>Zech.12:10</a:t>
            </a:r>
            <a:endParaRPr lang="en-US" dirty="0" smtClean="0"/>
          </a:p>
          <a:p>
            <a:pPr lvl="0"/>
            <a:endParaRPr lang="en-US" dirty="0" smtClean="0"/>
          </a:p>
        </p:txBody>
      </p:sp>
      <p:sp>
        <p:nvSpPr>
          <p:cNvPr id="4" name="TextBox 3"/>
          <p:cNvSpPr txBox="1"/>
          <p:nvPr/>
        </p:nvSpPr>
        <p:spPr>
          <a:xfrm>
            <a:off x="753035" y="2822657"/>
            <a:ext cx="7441824" cy="1200329"/>
          </a:xfrm>
          <a:prstGeom prst="rect">
            <a:avLst/>
          </a:prstGeom>
          <a:solidFill>
            <a:srgbClr val="C00000"/>
          </a:solidFill>
          <a:scene3d>
            <a:camera prst="orthographicFront"/>
            <a:lightRig rig="threePt" dir="t"/>
          </a:scene3d>
          <a:sp3d>
            <a:bevelT/>
          </a:sp3d>
        </p:spPr>
        <p:txBody>
          <a:bodyPr wrap="square" rtlCol="0">
            <a:spAutoFit/>
          </a:bodyPr>
          <a:lstStyle/>
          <a:p>
            <a:pPr algn="ctr"/>
            <a:r>
              <a:rPr lang="en-US" sz="3600" b="1" dirty="0" smtClean="0">
                <a:solidFill>
                  <a:srgbClr val="FFC000"/>
                </a:solidFill>
              </a:rPr>
              <a:t>God was at the very centre of the entire experience.</a:t>
            </a:r>
            <a:endParaRPr lang="en-US" sz="3600" dirty="0" smtClean="0">
              <a:solidFill>
                <a:srgbClr val="FFC000"/>
              </a:solidFill>
            </a:endParaRPr>
          </a:p>
        </p:txBody>
      </p:sp>
      <p:sp>
        <p:nvSpPr>
          <p:cNvPr id="5" name="Slide Number Placeholder 4"/>
          <p:cNvSpPr>
            <a:spLocks noGrp="1"/>
          </p:cNvSpPr>
          <p:nvPr>
            <p:ph type="sldNum" sz="quarter" idx="12"/>
          </p:nvPr>
        </p:nvSpPr>
        <p:spPr/>
        <p:txBody>
          <a:bodyPr/>
          <a:lstStyle/>
          <a:p>
            <a:fld id="{501A0A13-EF00-474F-B0CD-2C762A1E351A}" type="slidenum">
              <a:rPr lang="en-US" smtClean="0"/>
              <a:pPr/>
              <a:t>15</a:t>
            </a:fld>
            <a:endParaRPr lang="en-US" dirty="0"/>
          </a:p>
        </p:txBody>
      </p:sp>
      <p:sp>
        <p:nvSpPr>
          <p:cNvPr id="7" name="Title 1"/>
          <p:cNvSpPr>
            <a:spLocks noGrp="1"/>
          </p:cNvSpPr>
          <p:nvPr>
            <p:ph type="title"/>
          </p:nvPr>
        </p:nvSpPr>
        <p:spPr>
          <a:xfrm>
            <a:off x="381000" y="206173"/>
            <a:ext cx="3886200" cy="726141"/>
          </a:xfrm>
        </p:spPr>
        <p:txBody>
          <a:bodyPr>
            <a:scene3d>
              <a:camera prst="perspectiveFront"/>
              <a:lightRig rig="threePt" dir="t"/>
            </a:scene3d>
          </a:bodyPr>
          <a:lstStyle/>
          <a:p>
            <a:r>
              <a:rPr lang="en-US" dirty="0" smtClean="0"/>
              <a:t>Yahweh </a:t>
            </a:r>
            <a:r>
              <a:rPr lang="en-US" dirty="0" err="1" smtClean="0"/>
              <a:t>Yireh</a:t>
            </a:r>
            <a:endParaRPr lang="en-US" dirty="0"/>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206183"/>
            <a:ext cx="3662039" cy="696471"/>
          </a:xfrm>
        </p:spPr>
        <p:txBody>
          <a:bodyPr>
            <a:normAutofit/>
          </a:bodyPr>
          <a:lstStyle/>
          <a:p>
            <a:r>
              <a:rPr lang="en-US" dirty="0" smtClean="0"/>
              <a:t>Yahweh </a:t>
            </a:r>
            <a:r>
              <a:rPr lang="en-US" dirty="0" err="1" smtClean="0"/>
              <a:t>Yireh</a:t>
            </a:r>
            <a:endParaRPr lang="en-US" dirty="0"/>
          </a:p>
        </p:txBody>
      </p:sp>
      <p:sp>
        <p:nvSpPr>
          <p:cNvPr id="6" name="Content Placeholder 5"/>
          <p:cNvSpPr>
            <a:spLocks noGrp="1"/>
          </p:cNvSpPr>
          <p:nvPr>
            <p:ph idx="1"/>
          </p:nvPr>
        </p:nvSpPr>
        <p:spPr>
          <a:xfrm>
            <a:off x="313765" y="1075758"/>
            <a:ext cx="8554570" cy="5611913"/>
          </a:xfrm>
        </p:spPr>
        <p:txBody>
          <a:bodyPr>
            <a:normAutofit lnSpcReduction="10000"/>
          </a:bodyPr>
          <a:lstStyle/>
          <a:p>
            <a:pPr marL="0" indent="0" algn="ctr">
              <a:lnSpc>
                <a:spcPct val="95000"/>
              </a:lnSpc>
              <a:buNone/>
            </a:pPr>
            <a:r>
              <a:rPr lang="en-CA" sz="3200" b="1" dirty="0" smtClean="0">
                <a:solidFill>
                  <a:srgbClr val="00FFFF"/>
                </a:solidFill>
              </a:rPr>
              <a:t>Abraham’s Faith</a:t>
            </a:r>
          </a:p>
          <a:p>
            <a:pPr marL="0" indent="0">
              <a:lnSpc>
                <a:spcPct val="95000"/>
              </a:lnSpc>
              <a:buNone/>
            </a:pPr>
            <a:r>
              <a:rPr lang="en-CA" b="1" i="1" dirty="0" smtClean="0">
                <a:solidFill>
                  <a:srgbClr val="FFC000"/>
                </a:solidFill>
              </a:rPr>
              <a:t>“And Abraham rose early in the morning”</a:t>
            </a:r>
            <a:r>
              <a:rPr lang="en-CA" b="1" dirty="0" smtClean="0">
                <a:solidFill>
                  <a:srgbClr val="FFC000"/>
                </a:solidFill>
              </a:rPr>
              <a:t> (v.3): </a:t>
            </a:r>
          </a:p>
          <a:p>
            <a:pPr>
              <a:lnSpc>
                <a:spcPct val="95000"/>
              </a:lnSpc>
            </a:pPr>
            <a:r>
              <a:rPr lang="en-CA" dirty="0" smtClean="0"/>
              <a:t>No hesitation – characteristic of Abraham; eager to please his Heavenly Father </a:t>
            </a:r>
          </a:p>
          <a:p>
            <a:pPr>
              <a:lnSpc>
                <a:spcPct val="95000"/>
              </a:lnSpc>
              <a:buNone/>
            </a:pPr>
            <a:r>
              <a:rPr lang="en-CA" b="1" i="1" dirty="0" smtClean="0">
                <a:solidFill>
                  <a:srgbClr val="FFC000"/>
                </a:solidFill>
              </a:rPr>
              <a:t>Typical of Yahweh </a:t>
            </a:r>
          </a:p>
          <a:p>
            <a:pPr>
              <a:lnSpc>
                <a:spcPct val="95000"/>
              </a:lnSpc>
            </a:pPr>
            <a:r>
              <a:rPr lang="en-CA" b="1" i="1" dirty="0" smtClean="0">
                <a:solidFill>
                  <a:srgbClr val="FFC000"/>
                </a:solidFill>
              </a:rPr>
              <a:t>Psalm 121:3,4 </a:t>
            </a:r>
            <a:r>
              <a:rPr lang="en-CA" dirty="0" smtClean="0"/>
              <a:t>– doesn’t sleep to fulfill His purpose. </a:t>
            </a:r>
            <a:endParaRPr lang="en-CA" dirty="0" smtClean="0">
              <a:solidFill>
                <a:srgbClr val="FFC000"/>
              </a:solidFill>
            </a:endParaRPr>
          </a:p>
          <a:p>
            <a:pPr>
              <a:lnSpc>
                <a:spcPct val="95000"/>
              </a:lnSpc>
              <a:buNone/>
            </a:pPr>
            <a:r>
              <a:rPr lang="en-CA" b="1" i="1" dirty="0" smtClean="0">
                <a:solidFill>
                  <a:srgbClr val="FFC000"/>
                </a:solidFill>
              </a:rPr>
              <a:t>“Laid the wood in order” (v.9)</a:t>
            </a:r>
          </a:p>
          <a:p>
            <a:pPr>
              <a:lnSpc>
                <a:spcPct val="95000"/>
              </a:lnSpc>
            </a:pPr>
            <a:r>
              <a:rPr lang="en-CA" dirty="0" smtClean="0"/>
              <a:t>Heb. ‘to set in rows’ – eager to be correct in his approach</a:t>
            </a:r>
          </a:p>
          <a:p>
            <a:pPr>
              <a:lnSpc>
                <a:spcPct val="95000"/>
              </a:lnSpc>
              <a:buNone/>
            </a:pPr>
            <a:r>
              <a:rPr lang="en-CA" b="1" i="1" dirty="0" smtClean="0">
                <a:solidFill>
                  <a:srgbClr val="FFC000"/>
                </a:solidFill>
              </a:rPr>
              <a:t>Anticipated a resurrection</a:t>
            </a:r>
          </a:p>
          <a:p>
            <a:pPr>
              <a:lnSpc>
                <a:spcPct val="95000"/>
              </a:lnSpc>
            </a:pPr>
            <a:r>
              <a:rPr lang="en-CA" dirty="0" smtClean="0"/>
              <a:t>We will come again – </a:t>
            </a:r>
            <a:r>
              <a:rPr lang="en-CA" i="1" dirty="0" smtClean="0">
                <a:solidFill>
                  <a:srgbClr val="FFC000"/>
                </a:solidFill>
              </a:rPr>
              <a:t>verse 5</a:t>
            </a:r>
          </a:p>
          <a:p>
            <a:pPr>
              <a:lnSpc>
                <a:spcPct val="95000"/>
              </a:lnSpc>
            </a:pPr>
            <a:r>
              <a:rPr lang="en-CA" dirty="0" smtClean="0"/>
              <a:t>God will see Himself a lamb – </a:t>
            </a:r>
            <a:r>
              <a:rPr lang="en-CA" i="1" dirty="0" smtClean="0">
                <a:solidFill>
                  <a:srgbClr val="FFC000"/>
                </a:solidFill>
              </a:rPr>
              <a:t>verse 8</a:t>
            </a:r>
          </a:p>
          <a:p>
            <a:pPr>
              <a:lnSpc>
                <a:spcPct val="95000"/>
              </a:lnSpc>
            </a:pPr>
            <a:endParaRPr lang="en-CA" dirty="0" smtClean="0"/>
          </a:p>
        </p:txBody>
      </p:sp>
      <p:sp>
        <p:nvSpPr>
          <p:cNvPr id="4" name="Slide Number Placeholder 3"/>
          <p:cNvSpPr>
            <a:spLocks noGrp="1"/>
          </p:cNvSpPr>
          <p:nvPr>
            <p:ph type="sldNum" sz="quarter" idx="12"/>
          </p:nvPr>
        </p:nvSpPr>
        <p:spPr/>
        <p:txBody>
          <a:bodyPr/>
          <a:lstStyle/>
          <a:p>
            <a:fld id="{501A0A13-EF00-474F-B0CD-2C762A1E351A}" type="slidenum">
              <a:rPr lang="en-US" smtClean="0"/>
              <a:pPr/>
              <a:t>16</a:t>
            </a:fld>
            <a:endParaRPr lang="en-US"/>
          </a:p>
        </p:txBody>
      </p:sp>
    </p:spTree>
  </p:cSld>
  <p:clrMapOvr>
    <a:masterClrMapping/>
  </p:clrMapOvr>
  <p:transition>
    <p:fade thruBlk="1"/>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Yahweh </a:t>
            </a:r>
            <a:r>
              <a:rPr lang="en-US" dirty="0" err="1" smtClean="0"/>
              <a:t>Yireh</a:t>
            </a:r>
            <a:endParaRPr lang="en-US" dirty="0"/>
          </a:p>
        </p:txBody>
      </p:sp>
      <p:sp>
        <p:nvSpPr>
          <p:cNvPr id="3" name="Content Placeholder 2"/>
          <p:cNvSpPr>
            <a:spLocks noGrp="1"/>
          </p:cNvSpPr>
          <p:nvPr>
            <p:ph idx="1"/>
          </p:nvPr>
        </p:nvSpPr>
        <p:spPr>
          <a:xfrm>
            <a:off x="259976" y="1278468"/>
            <a:ext cx="8624048" cy="5249332"/>
          </a:xfrm>
        </p:spPr>
        <p:txBody>
          <a:bodyPr>
            <a:noAutofit/>
          </a:bodyPr>
          <a:lstStyle/>
          <a:p>
            <a:pPr>
              <a:lnSpc>
                <a:spcPct val="85000"/>
              </a:lnSpc>
              <a:buNone/>
            </a:pPr>
            <a:r>
              <a:rPr lang="en-US" b="1" dirty="0" smtClean="0">
                <a:solidFill>
                  <a:srgbClr val="00FFFF"/>
                </a:solidFill>
              </a:rPr>
              <a:t>New Testament Commentary:</a:t>
            </a:r>
          </a:p>
          <a:p>
            <a:pPr>
              <a:lnSpc>
                <a:spcPct val="85000"/>
              </a:lnSpc>
            </a:pPr>
            <a:r>
              <a:rPr lang="en-US" b="1" dirty="0" smtClean="0">
                <a:solidFill>
                  <a:srgbClr val="00FFFF"/>
                </a:solidFill>
              </a:rPr>
              <a:t>Hebrews 11:17</a:t>
            </a:r>
            <a:r>
              <a:rPr lang="en-US" b="1" dirty="0" smtClean="0"/>
              <a:t> </a:t>
            </a:r>
            <a:r>
              <a:rPr lang="en-US" b="1" i="1" dirty="0" smtClean="0">
                <a:solidFill>
                  <a:srgbClr val="FFC000"/>
                </a:solidFill>
              </a:rPr>
              <a:t>– “By faith Abraham…offered up Isaac”</a:t>
            </a:r>
          </a:p>
          <a:p>
            <a:pPr lvl="1">
              <a:lnSpc>
                <a:spcPct val="85000"/>
              </a:lnSpc>
            </a:pPr>
            <a:r>
              <a:rPr lang="en-US" dirty="0" smtClean="0"/>
              <a:t>RV marg. “he hath offered</a:t>
            </a:r>
            <a:r>
              <a:rPr lang="en-US" dirty="0" smtClean="0"/>
              <a:t>”</a:t>
            </a:r>
            <a:endParaRPr lang="en-US" dirty="0" smtClean="0"/>
          </a:p>
          <a:p>
            <a:pPr lvl="1">
              <a:lnSpc>
                <a:spcPct val="85000"/>
              </a:lnSpc>
            </a:pPr>
            <a:r>
              <a:rPr lang="en-US" dirty="0" smtClean="0"/>
              <a:t>Verse 19 “</a:t>
            </a:r>
            <a:r>
              <a:rPr lang="en-US" u="sng" dirty="0" smtClean="0"/>
              <a:t>Accounting</a:t>
            </a:r>
            <a:r>
              <a:rPr lang="en-US" dirty="0" smtClean="0"/>
              <a:t> that God..” Gk word ‘</a:t>
            </a:r>
            <a:r>
              <a:rPr lang="en-US" dirty="0" err="1" smtClean="0"/>
              <a:t>logizomai</a:t>
            </a:r>
            <a:r>
              <a:rPr lang="en-US" dirty="0" smtClean="0"/>
              <a:t>’ (3049) ‘to take an inventory, prepare a balance sheet.  </a:t>
            </a:r>
          </a:p>
          <a:p>
            <a:pPr>
              <a:lnSpc>
                <a:spcPct val="85000"/>
              </a:lnSpc>
            </a:pPr>
            <a:r>
              <a:rPr lang="en-US" b="1" dirty="0" smtClean="0">
                <a:solidFill>
                  <a:srgbClr val="00FFFF"/>
                </a:solidFill>
              </a:rPr>
              <a:t>James 2:21-23</a:t>
            </a:r>
            <a:r>
              <a:rPr lang="en-US" b="1" dirty="0" smtClean="0"/>
              <a:t> </a:t>
            </a:r>
            <a:r>
              <a:rPr lang="en-US" b="1" i="1" dirty="0" smtClean="0">
                <a:solidFill>
                  <a:srgbClr val="FFC000"/>
                </a:solidFill>
              </a:rPr>
              <a:t>– “…by works was faith made perfect”</a:t>
            </a:r>
            <a:endParaRPr lang="en-US" b="1" dirty="0" smtClean="0"/>
          </a:p>
          <a:p>
            <a:pPr lvl="1">
              <a:lnSpc>
                <a:spcPct val="85000"/>
              </a:lnSpc>
            </a:pPr>
            <a:r>
              <a:rPr lang="en-US" dirty="0" smtClean="0"/>
              <a:t>Genesis 15:6 was fulfilled</a:t>
            </a:r>
          </a:p>
          <a:p>
            <a:pPr lvl="1">
              <a:lnSpc>
                <a:spcPct val="85000"/>
              </a:lnSpc>
            </a:pPr>
            <a:r>
              <a:rPr lang="en-US" dirty="0" smtClean="0"/>
              <a:t>Made “perfect” [Greek = ‘</a:t>
            </a:r>
            <a:r>
              <a:rPr lang="en-US" dirty="0" err="1" smtClean="0"/>
              <a:t>telioo</a:t>
            </a:r>
            <a:r>
              <a:rPr lang="en-US" dirty="0" smtClean="0"/>
              <a:t>’ (5048) – fully developed. Translated “finished” (John  5:6; 17:4)]. Note John 19:30</a:t>
            </a:r>
          </a:p>
          <a:p>
            <a:pPr>
              <a:lnSpc>
                <a:spcPct val="85000"/>
              </a:lnSpc>
            </a:pPr>
            <a:r>
              <a:rPr lang="en-US" b="1" dirty="0" smtClean="0">
                <a:solidFill>
                  <a:srgbClr val="00FFFF"/>
                </a:solidFill>
              </a:rPr>
              <a:t>Romans 4:23</a:t>
            </a:r>
            <a:r>
              <a:rPr lang="en-US" dirty="0" smtClean="0"/>
              <a:t> </a:t>
            </a:r>
            <a:r>
              <a:rPr lang="en-US" b="1" i="1" dirty="0" smtClean="0">
                <a:solidFill>
                  <a:srgbClr val="FFC000"/>
                </a:solidFill>
              </a:rPr>
              <a:t>– “It was not written for his sake alone”</a:t>
            </a:r>
          </a:p>
          <a:p>
            <a:pPr lvl="1">
              <a:lnSpc>
                <a:spcPct val="85000"/>
              </a:lnSpc>
            </a:pPr>
            <a:r>
              <a:rPr lang="en-US" dirty="0" smtClean="0"/>
              <a:t>Our commitment must reflect the faith of Abraham</a:t>
            </a:r>
          </a:p>
          <a:p>
            <a:pPr lvl="1">
              <a:lnSpc>
                <a:spcPct val="85000"/>
              </a:lnSpc>
            </a:pPr>
            <a:r>
              <a:rPr lang="en-US" dirty="0" smtClean="0"/>
              <a:t>We must exhibit the same unity of mind with the Father.</a:t>
            </a:r>
            <a:endParaRPr lang="en-US" dirty="0"/>
          </a:p>
        </p:txBody>
      </p:sp>
      <p:sp>
        <p:nvSpPr>
          <p:cNvPr id="4" name="Slide Number Placeholder 3"/>
          <p:cNvSpPr>
            <a:spLocks noGrp="1"/>
          </p:cNvSpPr>
          <p:nvPr>
            <p:ph type="sldNum" sz="quarter" idx="12"/>
          </p:nvPr>
        </p:nvSpPr>
        <p:spPr/>
        <p:txBody>
          <a:bodyPr/>
          <a:lstStyle/>
          <a:p>
            <a:fld id="{501A0A13-EF00-474F-B0CD-2C762A1E351A}" type="slidenum">
              <a:rPr lang="en-US" smtClean="0"/>
              <a:pPr/>
              <a:t>17</a:t>
            </a:fld>
            <a:endParaRPr lang="en-US"/>
          </a:p>
        </p:txBody>
      </p:sp>
    </p:spTree>
  </p:cSld>
  <p:clrMapOvr>
    <a:masterClrMapping/>
  </p:clrMapOvr>
  <p:transition>
    <p:fade thruBlk="1"/>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97220"/>
            <a:ext cx="3662039" cy="714400"/>
          </a:xfrm>
        </p:spPr>
        <p:txBody>
          <a:bodyPr/>
          <a:lstStyle/>
          <a:p>
            <a:r>
              <a:rPr lang="en-US" dirty="0" smtClean="0"/>
              <a:t>Yahweh </a:t>
            </a:r>
            <a:r>
              <a:rPr lang="en-US" dirty="0" err="1" smtClean="0"/>
              <a:t>Yireh</a:t>
            </a:r>
            <a:endParaRPr lang="en-US" dirty="0"/>
          </a:p>
        </p:txBody>
      </p:sp>
      <p:sp>
        <p:nvSpPr>
          <p:cNvPr id="3" name="Content Placeholder 2"/>
          <p:cNvSpPr>
            <a:spLocks noGrp="1"/>
          </p:cNvSpPr>
          <p:nvPr>
            <p:ph idx="1"/>
          </p:nvPr>
        </p:nvSpPr>
        <p:spPr>
          <a:xfrm>
            <a:off x="259976" y="1111624"/>
            <a:ext cx="6176683" cy="5342964"/>
          </a:xfrm>
        </p:spPr>
        <p:txBody>
          <a:bodyPr>
            <a:noAutofit/>
          </a:bodyPr>
          <a:lstStyle/>
          <a:p>
            <a:pPr algn="ctr">
              <a:lnSpc>
                <a:spcPct val="85000"/>
              </a:lnSpc>
              <a:buNone/>
            </a:pPr>
            <a:r>
              <a:rPr lang="en-US" sz="3200" b="1" dirty="0" smtClean="0">
                <a:solidFill>
                  <a:srgbClr val="00FFFF"/>
                </a:solidFill>
              </a:rPr>
              <a:t>Divine intervention (Gen.22:10-12):</a:t>
            </a:r>
            <a:r>
              <a:rPr lang="en-US" sz="3200" dirty="0" smtClean="0">
                <a:solidFill>
                  <a:srgbClr val="00FFFF"/>
                </a:solidFill>
              </a:rPr>
              <a:t> </a:t>
            </a:r>
          </a:p>
          <a:p>
            <a:pPr>
              <a:lnSpc>
                <a:spcPct val="85000"/>
              </a:lnSpc>
            </a:pPr>
            <a:r>
              <a:rPr lang="en-US" dirty="0" smtClean="0"/>
              <a:t>Jesus comment, John 8:56 – Abraham rejoiced </a:t>
            </a:r>
            <a:r>
              <a:rPr lang="en-US" b="1" i="1" dirty="0" smtClean="0">
                <a:solidFill>
                  <a:srgbClr val="FFC000"/>
                </a:solidFill>
              </a:rPr>
              <a:t>to see </a:t>
            </a:r>
            <a:r>
              <a:rPr lang="en-US" dirty="0" smtClean="0"/>
              <a:t>my day”</a:t>
            </a:r>
          </a:p>
          <a:p>
            <a:pPr lvl="1">
              <a:lnSpc>
                <a:spcPct val="85000"/>
              </a:lnSpc>
            </a:pPr>
            <a:r>
              <a:rPr lang="en-US" dirty="0" smtClean="0"/>
              <a:t>Gen.22:13: “Abraham…</a:t>
            </a:r>
            <a:r>
              <a:rPr lang="en-US" b="1" i="1" dirty="0" smtClean="0">
                <a:solidFill>
                  <a:srgbClr val="FFC000"/>
                </a:solidFill>
              </a:rPr>
              <a:t>looked</a:t>
            </a:r>
            <a:r>
              <a:rPr lang="en-US" dirty="0" smtClean="0"/>
              <a:t>” (‘</a:t>
            </a:r>
            <a:r>
              <a:rPr lang="en-US" dirty="0" err="1" smtClean="0"/>
              <a:t>raah</a:t>
            </a:r>
            <a:r>
              <a:rPr lang="en-US" dirty="0" smtClean="0"/>
              <a:t>’)</a:t>
            </a:r>
          </a:p>
          <a:p>
            <a:pPr>
              <a:lnSpc>
                <a:spcPct val="85000"/>
              </a:lnSpc>
            </a:pPr>
            <a:r>
              <a:rPr lang="en-US" b="1" dirty="0" smtClean="0">
                <a:solidFill>
                  <a:srgbClr val="FFC000"/>
                </a:solidFill>
              </a:rPr>
              <a:t>Verse 12, </a:t>
            </a:r>
            <a:r>
              <a:rPr lang="en-US" dirty="0" smtClean="0"/>
              <a:t>“not </a:t>
            </a:r>
            <a:r>
              <a:rPr lang="en-US" b="1" i="1" dirty="0" smtClean="0">
                <a:solidFill>
                  <a:srgbClr val="FFC000"/>
                </a:solidFill>
              </a:rPr>
              <a:t>withheld</a:t>
            </a:r>
            <a:r>
              <a:rPr lang="en-US" dirty="0" smtClean="0"/>
              <a:t> thy son”  (also v.16)</a:t>
            </a:r>
          </a:p>
          <a:p>
            <a:pPr lvl="1">
              <a:lnSpc>
                <a:spcPct val="85000"/>
              </a:lnSpc>
            </a:pPr>
            <a:r>
              <a:rPr lang="en-US" dirty="0" smtClean="0"/>
              <a:t>LXX “thou hast not </a:t>
            </a:r>
            <a:r>
              <a:rPr lang="en-US" b="1" i="1" dirty="0" smtClean="0">
                <a:solidFill>
                  <a:srgbClr val="FFC000"/>
                </a:solidFill>
              </a:rPr>
              <a:t>spared</a:t>
            </a:r>
            <a:r>
              <a:rPr lang="en-US" dirty="0" smtClean="0"/>
              <a:t> thy beloved son” </a:t>
            </a:r>
          </a:p>
          <a:p>
            <a:pPr>
              <a:lnSpc>
                <a:spcPct val="85000"/>
              </a:lnSpc>
            </a:pPr>
            <a:r>
              <a:rPr lang="en-US" b="1" dirty="0" smtClean="0">
                <a:solidFill>
                  <a:srgbClr val="00FFFF"/>
                </a:solidFill>
              </a:rPr>
              <a:t>An echo in Romans 8:32. </a:t>
            </a:r>
            <a:r>
              <a:rPr lang="en-US" b="1" dirty="0" smtClean="0"/>
              <a:t> </a:t>
            </a:r>
            <a:endParaRPr lang="en-US" dirty="0" smtClean="0"/>
          </a:p>
          <a:p>
            <a:pPr lvl="1">
              <a:lnSpc>
                <a:spcPct val="85000"/>
              </a:lnSpc>
            </a:pPr>
            <a:r>
              <a:rPr lang="en-US" dirty="0" smtClean="0"/>
              <a:t>God spared not His only son, but delivered him up </a:t>
            </a:r>
            <a:r>
              <a:rPr lang="en-US" dirty="0" smtClean="0">
                <a:solidFill>
                  <a:srgbClr val="FFC000"/>
                </a:solidFill>
              </a:rPr>
              <a:t>“</a:t>
            </a:r>
            <a:r>
              <a:rPr lang="en-US" b="1" i="1" dirty="0" smtClean="0">
                <a:solidFill>
                  <a:srgbClr val="FFC000"/>
                </a:solidFill>
              </a:rPr>
              <a:t>for us all” </a:t>
            </a:r>
            <a:r>
              <a:rPr lang="en-US" dirty="0" smtClean="0"/>
              <a:t>(Jew and Gentile).</a:t>
            </a:r>
            <a:endParaRPr lang="en-US" dirty="0"/>
          </a:p>
        </p:txBody>
      </p:sp>
      <p:pic>
        <p:nvPicPr>
          <p:cNvPr id="6" name="Picture 5" descr="abraham-Isaac-Rembrandt-1634.jpg"/>
          <p:cNvPicPr>
            <a:picLocks noChangeAspect="1"/>
          </p:cNvPicPr>
          <p:nvPr/>
        </p:nvPicPr>
        <p:blipFill>
          <a:blip r:embed="rId2" cstate="print"/>
          <a:stretch>
            <a:fillRect/>
          </a:stretch>
        </p:blipFill>
        <p:spPr>
          <a:xfrm>
            <a:off x="5959077" y="1642631"/>
            <a:ext cx="2937271" cy="4272394"/>
          </a:xfrm>
          <a:prstGeom prst="ellipse">
            <a:avLst/>
          </a:prstGeom>
          <a:ln>
            <a:noFill/>
          </a:ln>
          <a:effectLst>
            <a:softEdge rad="112500"/>
          </a:effectLst>
        </p:spPr>
      </p:pic>
      <p:sp>
        <p:nvSpPr>
          <p:cNvPr id="5" name="Slide Number Placeholder 4"/>
          <p:cNvSpPr>
            <a:spLocks noGrp="1"/>
          </p:cNvSpPr>
          <p:nvPr>
            <p:ph type="sldNum" sz="quarter" idx="12"/>
          </p:nvPr>
        </p:nvSpPr>
        <p:spPr/>
        <p:txBody>
          <a:bodyPr/>
          <a:lstStyle/>
          <a:p>
            <a:fld id="{501A0A13-EF00-474F-B0CD-2C762A1E351A}" type="slidenum">
              <a:rPr lang="en-US" smtClean="0"/>
              <a:pPr/>
              <a:t>18</a:t>
            </a:fld>
            <a:endParaRPr lang="en-US"/>
          </a:p>
        </p:txBody>
      </p:sp>
    </p:spTree>
  </p:cSld>
  <p:clrMapOvr>
    <a:masterClrMapping/>
  </p:clrMapOvr>
  <p:transition>
    <p:fade thruBlk="1"/>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304800"/>
            <a:ext cx="3886200" cy="884238"/>
          </a:xfrm>
        </p:spPr>
        <p:txBody>
          <a:bodyPr>
            <a:scene3d>
              <a:camera prst="perspectiveFront"/>
              <a:lightRig rig="threePt" dir="t"/>
            </a:scene3d>
          </a:bodyPr>
          <a:lstStyle/>
          <a:p>
            <a:r>
              <a:rPr lang="en-US" dirty="0" smtClean="0"/>
              <a:t>Yahweh </a:t>
            </a:r>
            <a:r>
              <a:rPr lang="en-US" dirty="0" err="1" smtClean="0"/>
              <a:t>Yireh</a:t>
            </a:r>
            <a:endParaRPr lang="en-US" dirty="0"/>
          </a:p>
        </p:txBody>
      </p:sp>
      <p:sp>
        <p:nvSpPr>
          <p:cNvPr id="6" name="Content Placeholder 5"/>
          <p:cNvSpPr>
            <a:spLocks noGrp="1"/>
          </p:cNvSpPr>
          <p:nvPr>
            <p:ph sz="half" idx="1"/>
          </p:nvPr>
        </p:nvSpPr>
        <p:spPr>
          <a:xfrm>
            <a:off x="4563035" y="420113"/>
            <a:ext cx="4295215" cy="1426616"/>
          </a:xfrm>
        </p:spPr>
        <p:txBody>
          <a:bodyPr>
            <a:normAutofit/>
          </a:bodyPr>
          <a:lstStyle/>
          <a:p>
            <a:pPr marL="0" indent="0">
              <a:buNone/>
            </a:pPr>
            <a:r>
              <a:rPr lang="en-US" sz="2400" dirty="0" smtClean="0"/>
              <a:t>The land of </a:t>
            </a:r>
            <a:r>
              <a:rPr lang="en-US" sz="2400" dirty="0" err="1" smtClean="0"/>
              <a:t>Moriah</a:t>
            </a:r>
            <a:r>
              <a:rPr lang="en-US" sz="2400" dirty="0" smtClean="0"/>
              <a:t>, the name of the place Yahweh </a:t>
            </a:r>
            <a:r>
              <a:rPr lang="en-US" sz="2400" dirty="0" err="1" smtClean="0"/>
              <a:t>Yireh</a:t>
            </a:r>
            <a:endParaRPr lang="en-US" sz="2400" dirty="0" smtClean="0"/>
          </a:p>
          <a:p>
            <a:pPr marL="0" indent="0">
              <a:buNone/>
            </a:pPr>
            <a:r>
              <a:rPr lang="en-US" sz="1800" dirty="0" smtClean="0"/>
              <a:t>Heb. ‘raah</a:t>
            </a:r>
            <a:r>
              <a:rPr lang="en-US" sz="1800" baseline="30000" dirty="0" smtClean="0"/>
              <a:t>7200</a:t>
            </a:r>
            <a:r>
              <a:rPr lang="en-US" sz="1800" dirty="0" smtClean="0"/>
              <a:t> Yah’</a:t>
            </a:r>
            <a:r>
              <a:rPr lang="en-US" sz="1800" baseline="30000" dirty="0" smtClean="0"/>
              <a:t>3068 </a:t>
            </a:r>
            <a:r>
              <a:rPr lang="en-US" sz="1800" dirty="0" smtClean="0"/>
              <a:t>or</a:t>
            </a:r>
            <a:r>
              <a:rPr lang="en-US" sz="1800" baseline="30000" dirty="0" smtClean="0"/>
              <a:t> </a:t>
            </a:r>
            <a:r>
              <a:rPr lang="en-US" sz="1800" dirty="0" smtClean="0"/>
              <a:t>Yahweh </a:t>
            </a:r>
            <a:r>
              <a:rPr lang="en-US" sz="1800" baseline="30000" dirty="0" smtClean="0"/>
              <a:t>3050</a:t>
            </a:r>
            <a:r>
              <a:rPr lang="en-US" sz="1800" dirty="0" smtClean="0"/>
              <a:t> </a:t>
            </a:r>
            <a:r>
              <a:rPr lang="en-US" sz="1800" dirty="0" err="1" smtClean="0"/>
              <a:t>Yireh</a:t>
            </a:r>
            <a:r>
              <a:rPr lang="en-US" sz="1800" dirty="0" smtClean="0"/>
              <a:t> </a:t>
            </a:r>
            <a:r>
              <a:rPr lang="en-US" sz="1800" baseline="30000" dirty="0" smtClean="0"/>
              <a:t>7200</a:t>
            </a:r>
          </a:p>
          <a:p>
            <a:pPr marL="0" indent="0">
              <a:buNone/>
            </a:pPr>
            <a:endParaRPr lang="en-US" sz="1800" baseline="30000" dirty="0"/>
          </a:p>
        </p:txBody>
      </p:sp>
      <p:sp>
        <p:nvSpPr>
          <p:cNvPr id="8" name="TextBox 7"/>
          <p:cNvSpPr txBox="1"/>
          <p:nvPr/>
        </p:nvSpPr>
        <p:spPr>
          <a:xfrm>
            <a:off x="349624" y="1846729"/>
            <a:ext cx="8534399" cy="4853636"/>
          </a:xfrm>
          <a:prstGeom prst="rect">
            <a:avLst/>
          </a:prstGeom>
          <a:noFill/>
        </p:spPr>
        <p:txBody>
          <a:bodyPr wrap="square" rtlCol="0">
            <a:spAutoFit/>
          </a:bodyPr>
          <a:lstStyle/>
          <a:p>
            <a:pPr marL="342900" indent="-342900">
              <a:lnSpc>
                <a:spcPct val="85000"/>
              </a:lnSpc>
              <a:buClr>
                <a:srgbClr val="00FFFF"/>
              </a:buClr>
              <a:buSzPct val="85000"/>
            </a:pPr>
            <a:r>
              <a:rPr lang="en-US" sz="2800" b="1" dirty="0" smtClean="0">
                <a:solidFill>
                  <a:srgbClr val="00FFFF"/>
                </a:solidFill>
              </a:rPr>
              <a:t>Hebrew ‘</a:t>
            </a:r>
            <a:r>
              <a:rPr lang="en-US" sz="2800" b="1" dirty="0" err="1" smtClean="0">
                <a:solidFill>
                  <a:srgbClr val="00FFFF"/>
                </a:solidFill>
              </a:rPr>
              <a:t>raah</a:t>
            </a:r>
            <a:r>
              <a:rPr lang="en-US" sz="2800" b="1" dirty="0" smtClean="0">
                <a:solidFill>
                  <a:srgbClr val="00FFFF"/>
                </a:solidFill>
              </a:rPr>
              <a:t>’ </a:t>
            </a:r>
            <a:r>
              <a:rPr lang="en-US" sz="2400" b="1" i="1" dirty="0" smtClean="0">
                <a:solidFill>
                  <a:srgbClr val="00FFFF"/>
                </a:solidFill>
              </a:rPr>
              <a:t>(7200)</a:t>
            </a:r>
            <a:r>
              <a:rPr lang="en-US" sz="2800" b="1" dirty="0" smtClean="0">
                <a:solidFill>
                  <a:srgbClr val="00FFFF"/>
                </a:solidFill>
              </a:rPr>
              <a:t> – to see, provide</a:t>
            </a:r>
          </a:p>
          <a:p>
            <a:pPr marL="342900" indent="-342900">
              <a:lnSpc>
                <a:spcPct val="85000"/>
              </a:lnSpc>
              <a:buClr>
                <a:srgbClr val="00FFFF"/>
              </a:buClr>
              <a:buSzPct val="85000"/>
              <a:buFont typeface="Wingdings" pitchFamily="2" charset="2"/>
              <a:buChar char="q"/>
            </a:pPr>
            <a:r>
              <a:rPr lang="en-US" sz="2800" b="1" dirty="0" smtClean="0">
                <a:solidFill>
                  <a:schemeClr val="bg1"/>
                </a:solidFill>
              </a:rPr>
              <a:t>Where would these events be seen? </a:t>
            </a:r>
            <a:r>
              <a:rPr lang="en-US" sz="2800" b="1" i="1" dirty="0" smtClean="0">
                <a:solidFill>
                  <a:srgbClr val="FFC000"/>
                </a:solidFill>
              </a:rPr>
              <a:t>Verse 2</a:t>
            </a:r>
            <a:r>
              <a:rPr lang="en-US" sz="2800" b="1" dirty="0" smtClean="0">
                <a:solidFill>
                  <a:schemeClr val="bg1"/>
                </a:solidFill>
              </a:rPr>
              <a:t> – “one of the mountains”; </a:t>
            </a:r>
            <a:r>
              <a:rPr lang="en-US" sz="2800" b="1" i="1" dirty="0" smtClean="0">
                <a:solidFill>
                  <a:srgbClr val="FFC000"/>
                </a:solidFill>
              </a:rPr>
              <a:t>verse 14 </a:t>
            </a:r>
            <a:r>
              <a:rPr lang="en-US" sz="2800" b="1" dirty="0" smtClean="0">
                <a:solidFill>
                  <a:schemeClr val="bg1"/>
                </a:solidFill>
              </a:rPr>
              <a:t>– “In the mount of Yahweh”</a:t>
            </a:r>
          </a:p>
          <a:p>
            <a:pPr marL="342900" indent="-342900">
              <a:lnSpc>
                <a:spcPct val="85000"/>
              </a:lnSpc>
              <a:buClr>
                <a:srgbClr val="00FFFF"/>
              </a:buClr>
              <a:buSzPct val="85000"/>
              <a:buFont typeface="Wingdings" pitchFamily="2" charset="2"/>
              <a:buChar char="q"/>
            </a:pPr>
            <a:r>
              <a:rPr lang="en-US" sz="2800" b="1" i="1" dirty="0" smtClean="0">
                <a:solidFill>
                  <a:srgbClr val="FFC000"/>
                </a:solidFill>
              </a:rPr>
              <a:t>2 Chronicles 3:1 </a:t>
            </a:r>
            <a:r>
              <a:rPr lang="en-US" sz="2800" b="1" dirty="0" smtClean="0">
                <a:solidFill>
                  <a:schemeClr val="bg1"/>
                </a:solidFill>
              </a:rPr>
              <a:t>– Mount </a:t>
            </a:r>
            <a:r>
              <a:rPr lang="en-US" sz="2800" b="1" dirty="0" err="1" smtClean="0">
                <a:solidFill>
                  <a:schemeClr val="bg1"/>
                </a:solidFill>
              </a:rPr>
              <a:t>Moriah</a:t>
            </a:r>
            <a:r>
              <a:rPr lang="en-US" sz="2800" b="1" dirty="0" smtClean="0">
                <a:solidFill>
                  <a:schemeClr val="bg1"/>
                </a:solidFill>
              </a:rPr>
              <a:t>? (Solomon’s temple built)</a:t>
            </a:r>
          </a:p>
          <a:p>
            <a:pPr marL="800100" lvl="1" indent="-342900">
              <a:lnSpc>
                <a:spcPct val="85000"/>
              </a:lnSpc>
              <a:buClr>
                <a:srgbClr val="00FFFF"/>
              </a:buClr>
              <a:buSzPct val="85000"/>
              <a:buFont typeface="Wingdings" pitchFamily="2" charset="2"/>
              <a:buChar char="v"/>
            </a:pPr>
            <a:r>
              <a:rPr lang="en-US" sz="2400" b="1" i="1" dirty="0" smtClean="0">
                <a:solidFill>
                  <a:srgbClr val="FFC000"/>
                </a:solidFill>
              </a:rPr>
              <a:t>Psalm 132:13-14 </a:t>
            </a:r>
            <a:r>
              <a:rPr lang="en-US" sz="2400" b="1" dirty="0" smtClean="0">
                <a:solidFill>
                  <a:schemeClr val="bg1"/>
                </a:solidFill>
              </a:rPr>
              <a:t>– </a:t>
            </a:r>
            <a:r>
              <a:rPr lang="en-US" sz="2400" b="1" dirty="0" smtClean="0">
                <a:solidFill>
                  <a:srgbClr val="00FFFF"/>
                </a:solidFill>
              </a:rPr>
              <a:t>Zion,</a:t>
            </a:r>
            <a:r>
              <a:rPr lang="en-US" sz="2400" b="1" dirty="0" smtClean="0">
                <a:solidFill>
                  <a:schemeClr val="bg1"/>
                </a:solidFill>
              </a:rPr>
              <a:t> The place of God’s rest </a:t>
            </a:r>
            <a:r>
              <a:rPr lang="en-US" sz="2400" b="1" i="1" dirty="0" smtClean="0">
                <a:solidFill>
                  <a:srgbClr val="FFC000"/>
                </a:solidFill>
              </a:rPr>
              <a:t>(see Psa.78:68)</a:t>
            </a:r>
          </a:p>
          <a:p>
            <a:pPr marL="800100" lvl="1" indent="-342900">
              <a:lnSpc>
                <a:spcPct val="85000"/>
              </a:lnSpc>
              <a:buClr>
                <a:srgbClr val="00FFFF"/>
              </a:buClr>
              <a:buSzPct val="85000"/>
              <a:buFont typeface="Wingdings" pitchFamily="2" charset="2"/>
              <a:buChar char="v"/>
            </a:pPr>
            <a:r>
              <a:rPr lang="en-US" sz="2400" b="1" i="1" dirty="0" smtClean="0">
                <a:solidFill>
                  <a:srgbClr val="FFC000"/>
                </a:solidFill>
              </a:rPr>
              <a:t>Genesis 14:16</a:t>
            </a:r>
            <a:r>
              <a:rPr lang="en-US" sz="2400" b="1" dirty="0" smtClean="0">
                <a:solidFill>
                  <a:schemeClr val="bg1"/>
                </a:solidFill>
              </a:rPr>
              <a:t> – Melchizedek’s mountain; </a:t>
            </a:r>
            <a:r>
              <a:rPr lang="en-US" sz="2400" b="1" i="1" dirty="0" smtClean="0">
                <a:solidFill>
                  <a:srgbClr val="FFC000"/>
                </a:solidFill>
              </a:rPr>
              <a:t>Exodus 15:13,17 </a:t>
            </a:r>
            <a:r>
              <a:rPr lang="en-US" sz="2400" b="1" dirty="0" smtClean="0">
                <a:solidFill>
                  <a:schemeClr val="bg1"/>
                </a:solidFill>
              </a:rPr>
              <a:t>– “the mountain of thy inheritance”; “The Place” </a:t>
            </a:r>
            <a:r>
              <a:rPr lang="en-US" sz="2400" b="1" i="1" dirty="0" smtClean="0">
                <a:solidFill>
                  <a:srgbClr val="FFC000"/>
                </a:solidFill>
              </a:rPr>
              <a:t>(Deut.12:5,11,14)</a:t>
            </a:r>
          </a:p>
          <a:p>
            <a:pPr marL="342900" indent="-342900">
              <a:lnSpc>
                <a:spcPct val="85000"/>
              </a:lnSpc>
              <a:buClr>
                <a:srgbClr val="00FFFF"/>
              </a:buClr>
              <a:buSzPct val="85000"/>
              <a:buFont typeface="Wingdings" pitchFamily="2" charset="2"/>
              <a:buChar char="q"/>
            </a:pPr>
            <a:r>
              <a:rPr lang="en-US" sz="2800" b="1" i="1" dirty="0" smtClean="0">
                <a:solidFill>
                  <a:srgbClr val="FFC000"/>
                </a:solidFill>
              </a:rPr>
              <a:t>Revelation 14:1 </a:t>
            </a:r>
            <a:r>
              <a:rPr lang="en-US" sz="2800" b="1" dirty="0" smtClean="0">
                <a:solidFill>
                  <a:schemeClr val="bg1"/>
                </a:solidFill>
              </a:rPr>
              <a:t>– “Behold the Lamb standing on mount Zion”</a:t>
            </a:r>
          </a:p>
          <a:p>
            <a:pPr marL="800100" lvl="1" indent="-342900">
              <a:lnSpc>
                <a:spcPct val="85000"/>
              </a:lnSpc>
              <a:buClr>
                <a:srgbClr val="00FFFF"/>
              </a:buClr>
              <a:buSzPct val="85000"/>
              <a:buFont typeface="Wingdings" pitchFamily="2" charset="2"/>
              <a:buChar char="v"/>
            </a:pPr>
            <a:r>
              <a:rPr lang="en-US" sz="2400" b="1" dirty="0" smtClean="0">
                <a:solidFill>
                  <a:schemeClr val="bg1"/>
                </a:solidFill>
              </a:rPr>
              <a:t>With him 144,000, the redeemed (v.3) </a:t>
            </a:r>
            <a:r>
              <a:rPr lang="en-US" sz="2400" b="1" dirty="0" err="1" smtClean="0">
                <a:solidFill>
                  <a:schemeClr val="bg1"/>
                </a:solidFill>
              </a:rPr>
              <a:t>firstfruits</a:t>
            </a:r>
            <a:r>
              <a:rPr lang="en-US" sz="2400" b="1" dirty="0" smtClean="0">
                <a:solidFill>
                  <a:schemeClr val="bg1"/>
                </a:solidFill>
              </a:rPr>
              <a:t> unto God (v.4) [An echo of </a:t>
            </a:r>
            <a:r>
              <a:rPr lang="en-US" sz="2400" b="1" i="1" dirty="0" smtClean="0">
                <a:solidFill>
                  <a:srgbClr val="FFC000"/>
                </a:solidFill>
              </a:rPr>
              <a:t>Genesis 22:17-18</a:t>
            </a:r>
            <a:r>
              <a:rPr lang="en-US" sz="2400" b="1" dirty="0" smtClean="0">
                <a:solidFill>
                  <a:schemeClr val="bg1"/>
                </a:solidFill>
              </a:rPr>
              <a:t>]</a:t>
            </a:r>
          </a:p>
        </p:txBody>
      </p:sp>
      <p:sp>
        <p:nvSpPr>
          <p:cNvPr id="7" name="Slide Number Placeholder 6"/>
          <p:cNvSpPr>
            <a:spLocks noGrp="1"/>
          </p:cNvSpPr>
          <p:nvPr>
            <p:ph type="sldNum" sz="quarter" idx="12"/>
          </p:nvPr>
        </p:nvSpPr>
        <p:spPr/>
        <p:txBody>
          <a:bodyPr/>
          <a:lstStyle/>
          <a:p>
            <a:fld id="{501A0A13-EF00-474F-B0CD-2C762A1E351A}" type="slidenum">
              <a:rPr lang="en-US" smtClean="0"/>
              <a:pPr/>
              <a:t>19</a:t>
            </a:fld>
            <a:endParaRPr lang="en-US"/>
          </a:p>
        </p:txBody>
      </p:sp>
    </p:spTree>
  </p:cSld>
  <p:clrMapOvr>
    <a:masterClrMapping/>
  </p:clrMapOvr>
  <p:transition>
    <p:fade thruBlk="1"/>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Yahweh </a:t>
            </a:r>
            <a:r>
              <a:rPr lang="en-US" dirty="0" err="1" smtClean="0"/>
              <a:t>Yireh</a:t>
            </a:r>
            <a:endParaRPr lang="en-US" dirty="0"/>
          </a:p>
        </p:txBody>
      </p:sp>
      <p:sp>
        <p:nvSpPr>
          <p:cNvPr id="6" name="Content Placeholder 5"/>
          <p:cNvSpPr>
            <a:spLocks noGrp="1"/>
          </p:cNvSpPr>
          <p:nvPr>
            <p:ph idx="1"/>
          </p:nvPr>
        </p:nvSpPr>
        <p:spPr>
          <a:xfrm>
            <a:off x="457200" y="1312200"/>
            <a:ext cx="8229600" cy="5142388"/>
          </a:xfrm>
        </p:spPr>
        <p:txBody>
          <a:bodyPr>
            <a:noAutofit/>
          </a:bodyPr>
          <a:lstStyle/>
          <a:p>
            <a:pPr marL="0" indent="0" algn="ctr">
              <a:lnSpc>
                <a:spcPct val="85000"/>
              </a:lnSpc>
              <a:buNone/>
            </a:pPr>
            <a:r>
              <a:rPr lang="en-US" b="1" u="heavy" dirty="0" smtClean="0">
                <a:solidFill>
                  <a:srgbClr val="00FFFF"/>
                </a:solidFill>
              </a:rPr>
              <a:t>LESSONS LEARNED</a:t>
            </a:r>
          </a:p>
          <a:p>
            <a:pPr marL="0" indent="0" algn="ctr">
              <a:lnSpc>
                <a:spcPct val="85000"/>
              </a:lnSpc>
              <a:buNone/>
            </a:pPr>
            <a:endParaRPr lang="en-US" b="1" dirty="0" smtClean="0">
              <a:solidFill>
                <a:srgbClr val="00FFFF"/>
              </a:solidFill>
            </a:endParaRPr>
          </a:p>
          <a:p>
            <a:pPr>
              <a:lnSpc>
                <a:spcPct val="85000"/>
              </a:lnSpc>
            </a:pPr>
            <a:r>
              <a:rPr lang="en-US" dirty="0" smtClean="0"/>
              <a:t>“Where there is no </a:t>
            </a:r>
            <a:r>
              <a:rPr lang="en-US" b="1" i="1" dirty="0" smtClean="0">
                <a:solidFill>
                  <a:srgbClr val="FFC000"/>
                </a:solidFill>
              </a:rPr>
              <a:t>vision</a:t>
            </a:r>
            <a:r>
              <a:rPr lang="en-US" dirty="0" smtClean="0"/>
              <a:t>, the people perish” (Proverbs 29:18)</a:t>
            </a:r>
          </a:p>
          <a:p>
            <a:pPr>
              <a:lnSpc>
                <a:spcPct val="85000"/>
              </a:lnSpc>
            </a:pPr>
            <a:r>
              <a:rPr lang="en-US" dirty="0" smtClean="0"/>
              <a:t>We </a:t>
            </a:r>
            <a:r>
              <a:rPr lang="en-US" b="1" i="1" dirty="0" smtClean="0">
                <a:solidFill>
                  <a:srgbClr val="FFC000"/>
                </a:solidFill>
              </a:rPr>
              <a:t>beheld</a:t>
            </a:r>
            <a:r>
              <a:rPr lang="en-US" dirty="0" smtClean="0"/>
              <a:t> his glory…full of grace and truth” (John 1:14)</a:t>
            </a:r>
          </a:p>
          <a:p>
            <a:pPr>
              <a:lnSpc>
                <a:spcPct val="85000"/>
              </a:lnSpc>
            </a:pPr>
            <a:r>
              <a:rPr lang="en-US" dirty="0" smtClean="0"/>
              <a:t>“</a:t>
            </a:r>
            <a:r>
              <a:rPr lang="en-US" b="1" i="1" dirty="0" smtClean="0">
                <a:solidFill>
                  <a:srgbClr val="FFC000"/>
                </a:solidFill>
              </a:rPr>
              <a:t>Behold</a:t>
            </a:r>
            <a:r>
              <a:rPr lang="en-US" dirty="0" smtClean="0"/>
              <a:t> what manner of love the Father hath bestowed upon us, that we should be called sons of God” (1 John 3:1)</a:t>
            </a:r>
          </a:p>
          <a:p>
            <a:pPr>
              <a:lnSpc>
                <a:spcPct val="85000"/>
              </a:lnSpc>
            </a:pPr>
            <a:r>
              <a:rPr lang="en-US" dirty="0" smtClean="0"/>
              <a:t>“Let us run with patience the race that is set before us, </a:t>
            </a:r>
            <a:r>
              <a:rPr lang="en-US" b="1" i="1" dirty="0" smtClean="0">
                <a:solidFill>
                  <a:srgbClr val="FFC000"/>
                </a:solidFill>
              </a:rPr>
              <a:t>looking</a:t>
            </a:r>
            <a:r>
              <a:rPr lang="en-US" dirty="0" smtClean="0"/>
              <a:t> unto Jesus the author and finisher of our faith” (Hebrews 12:1-2)</a:t>
            </a:r>
            <a:endParaRPr lang="en-US" dirty="0"/>
          </a:p>
        </p:txBody>
      </p:sp>
      <p:sp>
        <p:nvSpPr>
          <p:cNvPr id="4" name="Slide Number Placeholder 3"/>
          <p:cNvSpPr>
            <a:spLocks noGrp="1"/>
          </p:cNvSpPr>
          <p:nvPr>
            <p:ph type="sldNum" sz="quarter" idx="12"/>
          </p:nvPr>
        </p:nvSpPr>
        <p:spPr/>
        <p:txBody>
          <a:bodyPr/>
          <a:lstStyle/>
          <a:p>
            <a:fld id="{501A0A13-EF00-474F-B0CD-2C762A1E351A}" type="slidenum">
              <a:rPr lang="en-US" smtClean="0"/>
              <a:pPr/>
              <a:t>20</a:t>
            </a:fld>
            <a:endParaRPr lang="en-US"/>
          </a:p>
        </p:txBody>
      </p:sp>
    </p:spTree>
  </p:cSld>
  <p:clrMapOvr>
    <a:masterClrMapping/>
  </p:clrMapOvr>
  <p:transition>
    <p:fade thruBlk="1"/>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1412</TotalTime>
  <Words>1881</Words>
  <Application>Microsoft Office PowerPoint</Application>
  <PresentationFormat>On-screen Show (4:3)</PresentationFormat>
  <Paragraphs>208</Paragraphs>
  <Slides>20</Slides>
  <Notes>2</Notes>
  <HiddenSlides>1</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Office Theme</vt:lpstr>
      <vt:lpstr>I have declared thy Name</vt:lpstr>
      <vt:lpstr>Slide 2</vt:lpstr>
      <vt:lpstr>What is God Manifestation?</vt:lpstr>
      <vt:lpstr>The Revelation</vt:lpstr>
      <vt:lpstr>The Revelation</vt:lpstr>
      <vt:lpstr>Slide 6</vt:lpstr>
      <vt:lpstr>Slide 7</vt:lpstr>
      <vt:lpstr>Name-Titles</vt:lpstr>
      <vt:lpstr>Abraham’s Travels</vt:lpstr>
      <vt:lpstr>Yahweh Yireh</vt:lpstr>
      <vt:lpstr>Yahweh Yireh</vt:lpstr>
      <vt:lpstr>Yahweh Yireh</vt:lpstr>
      <vt:lpstr>Yahweh Yireh</vt:lpstr>
      <vt:lpstr>Yahweh Yireh</vt:lpstr>
      <vt:lpstr>Yahweh Yireh</vt:lpstr>
      <vt:lpstr>Yahweh Yireh</vt:lpstr>
      <vt:lpstr>Yahweh Yireh</vt:lpstr>
      <vt:lpstr>Yahweh Yireh</vt:lpstr>
      <vt:lpstr>Yahweh Yireh</vt:lpstr>
      <vt:lpstr>Yahweh Yireh</vt:lpstr>
    </vt:vector>
  </TitlesOfParts>
  <Company>User</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User</dc:creator>
  <cp:lastModifiedBy>Your User Name</cp:lastModifiedBy>
  <cp:revision>124</cp:revision>
  <dcterms:created xsi:type="dcterms:W3CDTF">2011-11-14T20:30:58Z</dcterms:created>
  <dcterms:modified xsi:type="dcterms:W3CDTF">2013-05-18T16:54:13Z</dcterms:modified>
</cp:coreProperties>
</file>