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70" r:id="rId2"/>
    <p:sldId id="273" r:id="rId3"/>
    <p:sldId id="274" r:id="rId4"/>
    <p:sldId id="275" r:id="rId5"/>
    <p:sldId id="276" r:id="rId6"/>
    <p:sldId id="277" r:id="rId7"/>
    <p:sldId id="278" r:id="rId8"/>
    <p:sldId id="271" r:id="rId9"/>
    <p:sldId id="272" r:id="rId10"/>
    <p:sldId id="291" r:id="rId11"/>
    <p:sldId id="281" r:id="rId12"/>
    <p:sldId id="289" r:id="rId13"/>
    <p:sldId id="279" r:id="rId14"/>
    <p:sldId id="280" r:id="rId15"/>
    <p:sldId id="282" r:id="rId16"/>
    <p:sldId id="285" r:id="rId17"/>
    <p:sldId id="287" r:id="rId18"/>
    <p:sldId id="29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CC66"/>
    <a:srgbClr val="996633"/>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774" y="-96"/>
      </p:cViewPr>
      <p:guideLst>
        <p:guide orient="horz" pos="2160"/>
        <p:guide pos="2880"/>
      </p:guideLst>
    </p:cSldViewPr>
  </p:slideViewPr>
  <p:notesTextViewPr>
    <p:cViewPr>
      <p:scale>
        <a:sx n="100" d="100"/>
        <a:sy n="100" d="100"/>
      </p:scale>
      <p:origin x="0" y="0"/>
    </p:cViewPr>
  </p:notesTextViewPr>
  <p:sorterViewPr>
    <p:cViewPr>
      <p:scale>
        <a:sx n="54" d="100"/>
        <a:sy n="54"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D57EC7-C2DB-4AEC-BB6D-437BB2FF7319}" type="datetimeFigureOut">
              <a:rPr lang="en-CA" smtClean="0"/>
              <a:pPr/>
              <a:t>16/05/2013</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FCC53B-1A3C-4517-ABA2-ECE3849042BE}"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83B593-8ADA-4D71-8813-3B3DB194238E}" type="datetimeFigureOut">
              <a:rPr lang="en-US" smtClean="0"/>
              <a:pPr/>
              <a:t>5/16/2013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029D16-8232-4954-96FB-09C4720C65C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12291" name="Rectangle 3"/>
          <p:cNvSpPr>
            <a:spLocks noGrp="1" noChangeArrowheads="1"/>
          </p:cNvSpPr>
          <p:nvPr>
            <p:ph type="body" idx="1"/>
          </p:nvPr>
        </p:nvSpPr>
        <p:spPr bwMode="auto">
          <a:xfrm>
            <a:off x="685800" y="4342878"/>
            <a:ext cx="5486400" cy="4114558"/>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E029D16-8232-4954-96FB-09C4720C65C2}"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5627024-55D7-4A77-BF8A-566DF5D5FD7A}" type="datetime1">
              <a:rPr lang="en-US" smtClean="0"/>
              <a:pPr/>
              <a:t>5/16/2013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355600" indent="-355600">
              <a:defRPr/>
            </a:lvl1pPr>
            <a:lvl2pPr marL="719138" indent="-261938">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A0EE0A0-04A8-4050-9C45-01231A2E0379}" type="datetime1">
              <a:rPr lang="en-US" smtClean="0"/>
              <a:pPr/>
              <a:t>5/16/2013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5F46568-8940-40C0-936A-A3C0CE0FC00C}" type="datetime1">
              <a:rPr lang="en-US" smtClean="0"/>
              <a:pPr/>
              <a:t>5/16/2013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2953"/>
            <a:ext cx="3662039" cy="527490"/>
          </a:xfrm>
        </p:spPr>
        <p:txBody>
          <a:bodyPr/>
          <a:lstStyle>
            <a:lvl1pPr>
              <a:defRPr/>
            </a:lvl1pPr>
          </a:lstStyle>
          <a:p>
            <a:endParaRPr lang="en-US" dirty="0"/>
          </a:p>
        </p:txBody>
      </p:sp>
      <p:sp>
        <p:nvSpPr>
          <p:cNvPr id="3" name="Content Placeholder 2"/>
          <p:cNvSpPr>
            <a:spLocks noGrp="1"/>
          </p:cNvSpPr>
          <p:nvPr>
            <p:ph sz="half" idx="1"/>
          </p:nvPr>
        </p:nvSpPr>
        <p:spPr>
          <a:xfrm>
            <a:off x="457200" y="1159933"/>
            <a:ext cx="4038600" cy="5393267"/>
          </a:xfrm>
        </p:spPr>
        <p:txBody>
          <a:bodyPr/>
          <a:lstStyle>
            <a:lvl1pPr marL="355600" indent="-355600">
              <a:defRPr sz="2800" b="1"/>
            </a:lvl1pPr>
            <a:lvl2pPr>
              <a:defRPr sz="2400" b="1"/>
            </a:lvl2pPr>
            <a:lvl3pPr>
              <a:defRPr sz="2000" b="1"/>
            </a:lvl3pPr>
            <a:lvl4pPr>
              <a:defRPr sz="1800" b="1"/>
            </a:lvl4pPr>
            <a:lvl5pPr>
              <a:defRPr sz="1800" b="1"/>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159933"/>
            <a:ext cx="4038600" cy="5393267"/>
          </a:xfrm>
        </p:spPr>
        <p:txBody>
          <a:bodyPr/>
          <a:lstStyle>
            <a:lvl1pPr marL="355600" indent="-355600">
              <a:defRPr sz="2800" b="1"/>
            </a:lvl1pPr>
            <a:lvl2pPr>
              <a:defRPr sz="2400" b="1"/>
            </a:lvl2pPr>
            <a:lvl3pPr>
              <a:defRPr sz="2000" b="1"/>
            </a:lvl3pPr>
            <a:lvl4pPr>
              <a:defRPr sz="1800" b="1"/>
            </a:lvl4pPr>
            <a:lvl5pPr>
              <a:defRPr sz="1800" b="1"/>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a:xfrm>
            <a:off x="6968083" y="6356350"/>
            <a:ext cx="2133600" cy="365125"/>
          </a:xfrm>
        </p:spPr>
        <p:txBody>
          <a:bodyPr/>
          <a:lstStyle>
            <a:lvl1pPr>
              <a:defRPr>
                <a:solidFill>
                  <a:schemeClr val="bg1"/>
                </a:solidFill>
              </a:defRPr>
            </a:lvl1pPr>
          </a:lstStyle>
          <a:p>
            <a:fld id="{501A0A13-EF00-474F-B0CD-2C762A1E351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CAE6D18-5463-49C7-8524-EB5E0CF4C071}" type="datetime1">
              <a:rPr lang="en-US" smtClean="0"/>
              <a:pPr/>
              <a:t>5/16/2013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3810000" cy="884238"/>
          </a:xfrm>
        </p:spPr>
        <p:txBody>
          <a:bodyPr>
            <a:prstTxWarp prst="textNoShape">
              <a:avLst/>
            </a:prstTxWarp>
            <a:scene3d>
              <a:camera prst="perspectiveFront"/>
              <a:lightRig rig="threePt" dir="t"/>
            </a:scene3d>
          </a:bodyPr>
          <a:lstStyle>
            <a:lvl1pPr>
              <a:defRPr>
                <a:effectLst/>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BB44983-5D2E-4D80-958F-03DE543B8121}" type="datetime1">
              <a:rPr lang="en-US" smtClean="0"/>
              <a:pPr/>
              <a:t>5/16/2013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682EBC3-2CA0-4089-BBE3-F4A1869D77E6}" type="datetime1">
              <a:rPr lang="en-US" smtClean="0"/>
              <a:pPr/>
              <a:t>5/16/2013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2D3B0B1-F5E3-4FA2-B67B-049A9084105F}" type="datetime1">
              <a:rPr lang="en-US" smtClean="0"/>
              <a:pPr/>
              <a:t>5/16/2013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9512DDF-AA4B-4DAC-960B-204A2A729ED3}" type="datetime1">
              <a:rPr lang="en-US" smtClean="0"/>
              <a:pPr/>
              <a:t>5/16/2013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A92A360-BA36-4679-A7F4-A52F18C48696}" type="datetime1">
              <a:rPr lang="en-US" smtClean="0"/>
              <a:pPr/>
              <a:t>5/16/2013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43D5C-8AA0-4E7B-8692-4BE84A657951}" type="datetime1">
              <a:rPr lang="en-US" smtClean="0"/>
              <a:pPr/>
              <a:t>5/16/2013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45657"/>
            <a:ext cx="3662039" cy="646028"/>
          </a:xfrm>
          <a:prstGeom prst="rect">
            <a:avLst/>
          </a:prstGeom>
        </p:spPr>
        <p:txBody>
          <a:bodyPr vert="horz" lIns="91440" tIns="45720" rIns="91440" bIns="45720" rtlCol="0" anchor="ctr">
            <a:prstTxWarp prst="textPlain">
              <a:avLst/>
            </a:prstTxWarp>
            <a:normAutofit/>
            <a:scene3d>
              <a:camera prst="perspectiveFront"/>
              <a:lightRig rig="threePt" dir="t"/>
            </a:scene3d>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43000"/>
            <a:ext cx="8229600" cy="538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968083"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501A0A13-EF00-474F-B0CD-2C762A1E35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3200" b="1" kern="1200" cap="none" spc="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50800" dist="63500" dir="18900000" algn="bl" rotWithShape="0">
              <a:schemeClr val="accent2">
                <a:lumMod val="40000"/>
                <a:lumOff val="60000"/>
                <a:alpha val="40000"/>
              </a:schemeClr>
            </a:outerShdw>
          </a:effectLst>
          <a:latin typeface="Candara" pitchFamily="34" charset="0"/>
          <a:ea typeface="+mj-ea"/>
          <a:cs typeface="+mj-cs"/>
        </a:defRPr>
      </a:lvl1pPr>
    </p:titleStyle>
    <p:bodyStyle>
      <a:lvl1pPr marL="449263" indent="-449263" algn="l" defTabSz="914400" rtl="0" eaLnBrk="1" latinLnBrk="0" hangingPunct="1">
        <a:spcBef>
          <a:spcPct val="20000"/>
        </a:spcBef>
        <a:buClr>
          <a:srgbClr val="00FFFF"/>
        </a:buClr>
        <a:buSzPct val="85000"/>
        <a:buFont typeface="Wingdings" pitchFamily="2" charset="2"/>
        <a:buChar char="q"/>
        <a:defRPr sz="2800" b="1" kern="1200">
          <a:solidFill>
            <a:schemeClr val="bg1"/>
          </a:solidFill>
          <a:latin typeface="Candara" pitchFamily="34" charset="0"/>
          <a:ea typeface="+mn-ea"/>
          <a:cs typeface="+mn-cs"/>
        </a:defRPr>
      </a:lvl1pPr>
      <a:lvl2pPr marL="804863" indent="-347663" algn="l" defTabSz="914400" rtl="0" eaLnBrk="1" latinLnBrk="0" hangingPunct="1">
        <a:spcBef>
          <a:spcPct val="20000"/>
        </a:spcBef>
        <a:buClr>
          <a:srgbClr val="00FFFF"/>
        </a:buClr>
        <a:buSzPct val="85000"/>
        <a:buFont typeface="Wingdings" pitchFamily="2" charset="2"/>
        <a:buChar char="v"/>
        <a:defRPr sz="2400" b="1" kern="1200">
          <a:solidFill>
            <a:schemeClr val="bg1"/>
          </a:solidFill>
          <a:latin typeface="Candara" pitchFamily="34" charset="0"/>
          <a:ea typeface="+mn-ea"/>
          <a:cs typeface="+mn-cs"/>
        </a:defRPr>
      </a:lvl2pPr>
      <a:lvl3pPr marL="1143000" indent="-228600" algn="l" defTabSz="914400" rtl="0" eaLnBrk="1" latinLnBrk="0" hangingPunct="1">
        <a:spcBef>
          <a:spcPct val="20000"/>
        </a:spcBef>
        <a:buClr>
          <a:srgbClr val="00FFFF"/>
        </a:buClr>
        <a:buSzPct val="85000"/>
        <a:buFont typeface="Wingdings" pitchFamily="2" charset="2"/>
        <a:buChar char="Ø"/>
        <a:defRPr sz="2000" b="1" kern="1200">
          <a:solidFill>
            <a:schemeClr val="bg1"/>
          </a:solidFill>
          <a:latin typeface="Candara" pitchFamily="34" charset="0"/>
          <a:ea typeface="+mn-ea"/>
          <a:cs typeface="+mn-cs"/>
        </a:defRPr>
      </a:lvl3pPr>
      <a:lvl4pPr marL="1600200" indent="-228600" algn="l" defTabSz="914400" rtl="0" eaLnBrk="1" latinLnBrk="0" hangingPunct="1">
        <a:spcBef>
          <a:spcPct val="20000"/>
        </a:spcBef>
        <a:buClr>
          <a:srgbClr val="00FFFF"/>
        </a:buClr>
        <a:buSzPct val="85000"/>
        <a:buFont typeface="Wingdings" pitchFamily="2" charset="2"/>
        <a:buChar char="§"/>
        <a:defRPr sz="1800" b="1" kern="1200">
          <a:solidFill>
            <a:schemeClr val="bg1"/>
          </a:solidFill>
          <a:latin typeface="Candara" pitchFamily="34" charset="0"/>
          <a:ea typeface="+mn-ea"/>
          <a:cs typeface="+mn-cs"/>
        </a:defRPr>
      </a:lvl4pPr>
      <a:lvl5pPr marL="2057400" indent="-228600" algn="l" defTabSz="914400" rtl="0" eaLnBrk="1" latinLnBrk="0" hangingPunct="1">
        <a:spcBef>
          <a:spcPct val="20000"/>
        </a:spcBef>
        <a:buClr>
          <a:srgbClr val="00FFFF"/>
        </a:buClr>
        <a:buSzPct val="85000"/>
        <a:buFont typeface="Wingdings" pitchFamily="2" charset="2"/>
        <a:buChar char="ü"/>
        <a:defRPr sz="1800" b="1" kern="1200">
          <a:solidFill>
            <a:schemeClr val="bg1"/>
          </a:solidFill>
          <a:latin typeface="Candar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1267" name="Rectangle 3"/>
          <p:cNvSpPr>
            <a:spLocks noGrp="1" noChangeArrowheads="1"/>
          </p:cNvSpPr>
          <p:nvPr>
            <p:ph type="ctrTitle"/>
          </p:nvPr>
        </p:nvSpPr>
        <p:spPr>
          <a:xfrm>
            <a:off x="681634" y="325211"/>
            <a:ext cx="7772400" cy="1031421"/>
          </a:xfrm>
        </p:spPr>
        <p:txBody>
          <a:bodyPr>
            <a:prstTxWarp prst="textPlain">
              <a:avLst/>
            </a:prstTxWarp>
            <a:normAutofit/>
          </a:bodyPr>
          <a:lstStyle/>
          <a:p>
            <a:r>
              <a:rPr lang="en-US" sz="4400" i="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pitchFamily="34" charset="0"/>
                <a:cs typeface="Arial" pitchFamily="34" charset="0"/>
              </a:rPr>
              <a:t>I have declared thy Name</a:t>
            </a:r>
            <a:endParaRPr lang="en-US" sz="4400" i="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pitchFamily="34" charset="0"/>
              <a:cs typeface="Arial" pitchFamily="34" charset="0"/>
            </a:endParaRPr>
          </a:p>
        </p:txBody>
      </p:sp>
      <p:sp>
        <p:nvSpPr>
          <p:cNvPr id="11268" name="Rectangle 4"/>
          <p:cNvSpPr>
            <a:spLocks noGrp="1" noChangeArrowheads="1"/>
          </p:cNvSpPr>
          <p:nvPr>
            <p:ph type="subTitle" idx="1"/>
          </p:nvPr>
        </p:nvSpPr>
        <p:spPr>
          <a:xfrm>
            <a:off x="458472" y="3974740"/>
            <a:ext cx="8218724" cy="2112309"/>
          </a:xfrm>
        </p:spPr>
        <p:txBody>
          <a:bodyPr>
            <a:normAutofit fontScale="92500" lnSpcReduction="20000"/>
          </a:bodyPr>
          <a:lstStyle/>
          <a:p>
            <a:r>
              <a:rPr lang="en-US"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Study No.2 </a:t>
            </a:r>
          </a:p>
          <a:p>
            <a:r>
              <a:rPr lang="en-US"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Yahweh </a:t>
            </a:r>
            <a:r>
              <a:rPr lang="en-US" sz="48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Tsidkenu</a:t>
            </a:r>
            <a:endParaRPr lang="en-US"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endParaRPr>
          </a:p>
          <a:p>
            <a:endParaRPr lang="en-US" sz="2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endParaRPr>
          </a:p>
          <a:p>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Okanagan, May 18, 2013</a:t>
            </a:r>
          </a:p>
          <a:p>
            <a:endParaRPr lang="en-US"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591A216D-4469-487B-999D-1D885AC68C89}" type="slidenum">
              <a:rPr lang="en-US" smtClean="0"/>
              <a:pPr/>
              <a:t>1</a:t>
            </a:fld>
            <a:endParaRPr lang="en-US"/>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3189"/>
            <a:ext cx="3890682" cy="706438"/>
          </a:xfrm>
        </p:spPr>
        <p:txBody>
          <a:bodyPr/>
          <a:lstStyle/>
          <a:p>
            <a:r>
              <a:rPr lang="en-CA" dirty="0" smtClean="0"/>
              <a:t>Jeremiah 23:5-6</a:t>
            </a:r>
            <a:endParaRPr lang="en-CA" dirty="0"/>
          </a:p>
        </p:txBody>
      </p:sp>
      <p:sp>
        <p:nvSpPr>
          <p:cNvPr id="6" name="Content Placeholder 5"/>
          <p:cNvSpPr>
            <a:spLocks noGrp="1"/>
          </p:cNvSpPr>
          <p:nvPr>
            <p:ph sz="half" idx="1"/>
          </p:nvPr>
        </p:nvSpPr>
        <p:spPr>
          <a:xfrm>
            <a:off x="457200" y="1159933"/>
            <a:ext cx="3890682" cy="4577479"/>
          </a:xfrm>
          <a:ln>
            <a:solidFill>
              <a:srgbClr val="00FFFF"/>
            </a:solidFill>
          </a:ln>
        </p:spPr>
        <p:txBody>
          <a:bodyPr>
            <a:normAutofit fontScale="92500" lnSpcReduction="20000"/>
          </a:bodyPr>
          <a:lstStyle/>
          <a:p>
            <a:pPr marL="0" indent="0">
              <a:buNone/>
            </a:pPr>
            <a:r>
              <a:rPr lang="en-CA" b="1" i="1" dirty="0" smtClean="0"/>
              <a:t>Behold, the days come, </a:t>
            </a:r>
            <a:r>
              <a:rPr lang="en-CA" b="1" i="1" dirty="0" err="1" smtClean="0"/>
              <a:t>saith</a:t>
            </a:r>
            <a:r>
              <a:rPr lang="en-CA" b="1" i="1" dirty="0" smtClean="0"/>
              <a:t> the LORD, that I will raise unto David a </a:t>
            </a:r>
            <a:r>
              <a:rPr lang="en-CA" b="1" i="1" dirty="0" smtClean="0">
                <a:solidFill>
                  <a:srgbClr val="00FFFF"/>
                </a:solidFill>
              </a:rPr>
              <a:t>righteous Branch, </a:t>
            </a:r>
            <a:r>
              <a:rPr lang="en-CA" b="1" i="1" dirty="0" smtClean="0"/>
              <a:t>and a </a:t>
            </a:r>
            <a:r>
              <a:rPr lang="en-CA" b="1" i="1" dirty="0" smtClean="0">
                <a:solidFill>
                  <a:srgbClr val="00FFFF"/>
                </a:solidFill>
              </a:rPr>
              <a:t>King </a:t>
            </a:r>
            <a:r>
              <a:rPr lang="en-CA" b="1" i="1" dirty="0" smtClean="0"/>
              <a:t>shall reign and </a:t>
            </a:r>
            <a:r>
              <a:rPr lang="en-CA" b="1" i="1" dirty="0" smtClean="0">
                <a:solidFill>
                  <a:srgbClr val="00FFFF"/>
                </a:solidFill>
              </a:rPr>
              <a:t>prosper,</a:t>
            </a:r>
            <a:r>
              <a:rPr lang="en-CA" b="1" i="1" dirty="0" smtClean="0"/>
              <a:t> and shall execute judgment and justice in the earth. In his days Judah shall be saved, and Israel shall dwell safely: and this is his name whereby he shall be called, </a:t>
            </a:r>
            <a:r>
              <a:rPr lang="en-CA" b="1" i="1" dirty="0" smtClean="0">
                <a:solidFill>
                  <a:srgbClr val="00FFFF"/>
                </a:solidFill>
              </a:rPr>
              <a:t>THE LORD OUR RIGHTEOUSNESS. </a:t>
            </a:r>
          </a:p>
        </p:txBody>
      </p:sp>
      <p:sp>
        <p:nvSpPr>
          <p:cNvPr id="7" name="Content Placeholder 6"/>
          <p:cNvSpPr>
            <a:spLocks noGrp="1"/>
          </p:cNvSpPr>
          <p:nvPr>
            <p:ph sz="half" idx="2"/>
          </p:nvPr>
        </p:nvSpPr>
        <p:spPr>
          <a:xfrm>
            <a:off x="4545106" y="317250"/>
            <a:ext cx="4294094" cy="6433174"/>
          </a:xfrm>
        </p:spPr>
        <p:txBody>
          <a:bodyPr>
            <a:normAutofit fontScale="92500" lnSpcReduction="20000"/>
          </a:bodyPr>
          <a:lstStyle/>
          <a:p>
            <a:pPr lvl="0">
              <a:buNone/>
            </a:pPr>
            <a:r>
              <a:rPr lang="en-CA" sz="3000" dirty="0" smtClean="0">
                <a:solidFill>
                  <a:srgbClr val="00FFFF"/>
                </a:solidFill>
              </a:rPr>
              <a:t>Bible Echo: Melchizedek</a:t>
            </a:r>
          </a:p>
          <a:p>
            <a:r>
              <a:rPr lang="en-CA" dirty="0" smtClean="0">
                <a:solidFill>
                  <a:srgbClr val="FFC000"/>
                </a:solidFill>
              </a:rPr>
              <a:t>Righteous</a:t>
            </a:r>
            <a:r>
              <a:rPr lang="en-CA" dirty="0" smtClean="0"/>
              <a:t> – Heb. </a:t>
            </a:r>
            <a:r>
              <a:rPr lang="en-CA" dirty="0" err="1" smtClean="0"/>
              <a:t>tsedeq</a:t>
            </a:r>
            <a:endParaRPr lang="en-CA" dirty="0" smtClean="0"/>
          </a:p>
          <a:p>
            <a:r>
              <a:rPr lang="en-CA" dirty="0" smtClean="0">
                <a:solidFill>
                  <a:srgbClr val="FFC000"/>
                </a:solidFill>
              </a:rPr>
              <a:t>King</a:t>
            </a:r>
            <a:r>
              <a:rPr lang="en-CA" dirty="0" smtClean="0"/>
              <a:t> – Heb. </a:t>
            </a:r>
            <a:r>
              <a:rPr lang="en-CA" dirty="0" err="1" smtClean="0"/>
              <a:t>melech</a:t>
            </a:r>
            <a:endParaRPr lang="en-CA" dirty="0" smtClean="0"/>
          </a:p>
          <a:p>
            <a:pPr lvl="0">
              <a:buNone/>
            </a:pPr>
            <a:endParaRPr lang="en-CA" sz="3000" b="1" dirty="0" smtClean="0">
              <a:solidFill>
                <a:srgbClr val="00FFFF"/>
              </a:solidFill>
            </a:endParaRPr>
          </a:p>
          <a:p>
            <a:pPr lvl="0">
              <a:buNone/>
            </a:pPr>
            <a:r>
              <a:rPr lang="en-CA" sz="3000" b="1" dirty="0" smtClean="0">
                <a:solidFill>
                  <a:srgbClr val="00FFFF"/>
                </a:solidFill>
              </a:rPr>
              <a:t>Context – chapter 22</a:t>
            </a:r>
          </a:p>
          <a:p>
            <a:pPr lvl="0"/>
            <a:r>
              <a:rPr lang="en-CA" dirty="0" smtClean="0"/>
              <a:t>Addressed the king of Judah – </a:t>
            </a:r>
            <a:r>
              <a:rPr lang="en-CA" i="1" dirty="0" smtClean="0">
                <a:solidFill>
                  <a:srgbClr val="FFC000"/>
                </a:solidFill>
              </a:rPr>
              <a:t>“</a:t>
            </a:r>
            <a:r>
              <a:rPr lang="en-CA" i="1" dirty="0" err="1" smtClean="0">
                <a:solidFill>
                  <a:srgbClr val="FFC000"/>
                </a:solidFill>
              </a:rPr>
              <a:t>sitteth</a:t>
            </a:r>
            <a:r>
              <a:rPr lang="en-CA" i="1" dirty="0" smtClean="0">
                <a:solidFill>
                  <a:srgbClr val="FFC000"/>
                </a:solidFill>
              </a:rPr>
              <a:t> upon the throne of David” </a:t>
            </a:r>
            <a:r>
              <a:rPr lang="en-CA" dirty="0" smtClean="0">
                <a:solidFill>
                  <a:srgbClr val="FFC000"/>
                </a:solidFill>
              </a:rPr>
              <a:t>(vv.1-2).</a:t>
            </a:r>
          </a:p>
          <a:p>
            <a:pPr lvl="0"/>
            <a:r>
              <a:rPr lang="en-CA" dirty="0" smtClean="0"/>
              <a:t>Exhorted to </a:t>
            </a:r>
            <a:r>
              <a:rPr lang="en-CA" i="1" dirty="0" smtClean="0">
                <a:solidFill>
                  <a:srgbClr val="FFC000"/>
                </a:solidFill>
              </a:rPr>
              <a:t>“execute judgment and righteousness” </a:t>
            </a:r>
            <a:r>
              <a:rPr lang="en-CA" dirty="0" smtClean="0">
                <a:solidFill>
                  <a:srgbClr val="FFC000"/>
                </a:solidFill>
              </a:rPr>
              <a:t>(v.3).</a:t>
            </a:r>
          </a:p>
          <a:p>
            <a:pPr lvl="0"/>
            <a:r>
              <a:rPr lang="en-CA" dirty="0" smtClean="0"/>
              <a:t>The king had </a:t>
            </a:r>
            <a:r>
              <a:rPr lang="en-CA" i="1" dirty="0" smtClean="0">
                <a:solidFill>
                  <a:srgbClr val="FFC000"/>
                </a:solidFill>
              </a:rPr>
              <a:t>“forsaken the covenant of Yahweh their God”</a:t>
            </a:r>
            <a:r>
              <a:rPr lang="en-CA" dirty="0" smtClean="0">
                <a:solidFill>
                  <a:srgbClr val="FFC000"/>
                </a:solidFill>
              </a:rPr>
              <a:t> (v.9).</a:t>
            </a:r>
          </a:p>
          <a:p>
            <a:pPr lvl="0"/>
            <a:r>
              <a:rPr lang="en-CA" dirty="0" smtClean="0"/>
              <a:t>The king was guilty of building a </a:t>
            </a:r>
            <a:r>
              <a:rPr lang="en-CA" i="1" dirty="0" smtClean="0">
                <a:solidFill>
                  <a:srgbClr val="FFC000"/>
                </a:solidFill>
              </a:rPr>
              <a:t>“house in unrighteousness”</a:t>
            </a:r>
            <a:r>
              <a:rPr lang="en-CA" dirty="0" smtClean="0">
                <a:solidFill>
                  <a:srgbClr val="FFC000"/>
                </a:solidFill>
              </a:rPr>
              <a:t> (v.13).</a:t>
            </a:r>
          </a:p>
        </p:txBody>
      </p:sp>
      <p:sp>
        <p:nvSpPr>
          <p:cNvPr id="4" name="Slide Number Placeholder 3"/>
          <p:cNvSpPr>
            <a:spLocks noGrp="1"/>
          </p:cNvSpPr>
          <p:nvPr>
            <p:ph type="sldNum" sz="quarter" idx="12"/>
          </p:nvPr>
        </p:nvSpPr>
        <p:spPr/>
        <p:txBody>
          <a:bodyPr/>
          <a:lstStyle/>
          <a:p>
            <a:fld id="{501A0A13-EF00-474F-B0CD-2C762A1E351A}" type="slidenum">
              <a:rPr lang="en-US" smtClean="0"/>
              <a:pPr/>
              <a:t>2</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20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20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2000"/>
                                        <p:tgtEl>
                                          <p:spTgt spid="7">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2000"/>
                                        <p:tgtEl>
                                          <p:spTgt spid="7">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xEl>
                                              <p:pRg st="6" end="6"/>
                                            </p:txEl>
                                          </p:spTgt>
                                        </p:tgtEl>
                                        <p:attrNameLst>
                                          <p:attrName>style.visibility</p:attrName>
                                        </p:attrNameLst>
                                      </p:cBhvr>
                                      <p:to>
                                        <p:strVal val="visible"/>
                                      </p:to>
                                    </p:set>
                                    <p:animEffect transition="in" filter="fade">
                                      <p:cBhvr>
                                        <p:cTn id="24" dur="2000"/>
                                        <p:tgtEl>
                                          <p:spTgt spid="7">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fade">
                                      <p:cBhvr>
                                        <p:cTn id="27" dur="2000"/>
                                        <p:tgtEl>
                                          <p:spTgt spid="7">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8" end="8"/>
                                            </p:txEl>
                                          </p:spTgt>
                                        </p:tgtEl>
                                        <p:attrNameLst>
                                          <p:attrName>style.visibility</p:attrName>
                                        </p:attrNameLst>
                                      </p:cBhvr>
                                      <p:to>
                                        <p:strVal val="visible"/>
                                      </p:to>
                                    </p:set>
                                    <p:animEffect transition="in" filter="fade">
                                      <p:cBhvr>
                                        <p:cTn id="30" dur="2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Jeremiah 23:5-6</a:t>
            </a:r>
            <a:endParaRPr lang="en-CA" dirty="0"/>
          </a:p>
        </p:txBody>
      </p:sp>
      <p:sp>
        <p:nvSpPr>
          <p:cNvPr id="7" name="Content Placeholder 6"/>
          <p:cNvSpPr>
            <a:spLocks noGrp="1"/>
          </p:cNvSpPr>
          <p:nvPr>
            <p:ph idx="1"/>
          </p:nvPr>
        </p:nvSpPr>
        <p:spPr>
          <a:xfrm>
            <a:off x="457200" y="1143000"/>
            <a:ext cx="8229600" cy="2667000"/>
          </a:xfrm>
        </p:spPr>
        <p:txBody>
          <a:bodyPr>
            <a:normAutofit/>
          </a:bodyPr>
          <a:lstStyle/>
          <a:p>
            <a:pPr>
              <a:buNone/>
            </a:pPr>
            <a:r>
              <a:rPr lang="en-CA" dirty="0" smtClean="0">
                <a:solidFill>
                  <a:srgbClr val="00FFFF"/>
                </a:solidFill>
              </a:rPr>
              <a:t>Jeremiah 22 about three kings:</a:t>
            </a:r>
          </a:p>
          <a:p>
            <a:r>
              <a:rPr lang="en-CA" dirty="0" err="1" smtClean="0"/>
              <a:t>Shallum</a:t>
            </a:r>
            <a:r>
              <a:rPr lang="en-CA" dirty="0" smtClean="0"/>
              <a:t> (</a:t>
            </a:r>
            <a:r>
              <a:rPr lang="en-CA" dirty="0" err="1" smtClean="0"/>
              <a:t>Jehoahaz</a:t>
            </a:r>
            <a:r>
              <a:rPr lang="en-CA" dirty="0" smtClean="0"/>
              <a:t>), </a:t>
            </a:r>
            <a:r>
              <a:rPr lang="en-CA" i="1" dirty="0" smtClean="0">
                <a:solidFill>
                  <a:srgbClr val="FFC000"/>
                </a:solidFill>
              </a:rPr>
              <a:t>verse 10-12 </a:t>
            </a:r>
          </a:p>
          <a:p>
            <a:r>
              <a:rPr lang="en-CA" dirty="0" err="1" smtClean="0"/>
              <a:t>Jehoiakim</a:t>
            </a:r>
            <a:r>
              <a:rPr lang="en-CA" dirty="0" smtClean="0"/>
              <a:t> </a:t>
            </a:r>
            <a:r>
              <a:rPr lang="en-CA" i="1" dirty="0" smtClean="0">
                <a:solidFill>
                  <a:srgbClr val="FFC000"/>
                </a:solidFill>
              </a:rPr>
              <a:t>verse 13-19 (v.18)</a:t>
            </a:r>
          </a:p>
          <a:p>
            <a:r>
              <a:rPr lang="en-CA" dirty="0" err="1" smtClean="0"/>
              <a:t>Coniah</a:t>
            </a:r>
            <a:r>
              <a:rPr lang="en-CA" dirty="0" smtClean="0"/>
              <a:t> (</a:t>
            </a:r>
            <a:r>
              <a:rPr lang="en-CA" dirty="0" err="1" smtClean="0"/>
              <a:t>Jehoiachin</a:t>
            </a:r>
            <a:r>
              <a:rPr lang="en-CA" dirty="0" smtClean="0"/>
              <a:t>), </a:t>
            </a:r>
            <a:r>
              <a:rPr lang="en-CA" i="1" dirty="0" smtClean="0">
                <a:solidFill>
                  <a:srgbClr val="FFC000"/>
                </a:solidFill>
              </a:rPr>
              <a:t>verse 20-30 (v.24)</a:t>
            </a:r>
          </a:p>
          <a:p>
            <a:r>
              <a:rPr lang="en-CA" dirty="0" smtClean="0"/>
              <a:t>He did produce children </a:t>
            </a:r>
            <a:r>
              <a:rPr lang="en-CA" i="1" dirty="0" smtClean="0">
                <a:solidFill>
                  <a:srgbClr val="FFC000"/>
                </a:solidFill>
              </a:rPr>
              <a:t>(1Chron.3:17; Matt.1:12)</a:t>
            </a:r>
          </a:p>
        </p:txBody>
      </p:sp>
      <p:sp>
        <p:nvSpPr>
          <p:cNvPr id="4" name="Slide Number Placeholder 3"/>
          <p:cNvSpPr>
            <a:spLocks noGrp="1"/>
          </p:cNvSpPr>
          <p:nvPr>
            <p:ph type="sldNum" sz="quarter" idx="12"/>
          </p:nvPr>
        </p:nvSpPr>
        <p:spPr/>
        <p:txBody>
          <a:bodyPr/>
          <a:lstStyle/>
          <a:p>
            <a:fld id="{501A0A13-EF00-474F-B0CD-2C762A1E351A}" type="slidenum">
              <a:rPr lang="en-US" smtClean="0"/>
              <a:pPr/>
              <a:t>3</a:t>
            </a:fld>
            <a:endParaRPr lang="en-US"/>
          </a:p>
        </p:txBody>
      </p:sp>
      <p:sp>
        <p:nvSpPr>
          <p:cNvPr id="9" name="TextBox 8"/>
          <p:cNvSpPr txBox="1"/>
          <p:nvPr/>
        </p:nvSpPr>
        <p:spPr>
          <a:xfrm>
            <a:off x="5096615" y="3827937"/>
            <a:ext cx="3818964" cy="2369880"/>
          </a:xfrm>
          <a:prstGeom prst="rect">
            <a:avLst/>
          </a:prstGeom>
          <a:noFill/>
        </p:spPr>
        <p:txBody>
          <a:bodyPr wrap="square" rtlCol="0">
            <a:spAutoFit/>
          </a:bodyPr>
          <a:lstStyle/>
          <a:p>
            <a:pPr algn="ctr"/>
            <a:r>
              <a:rPr lang="en-CA" sz="2800" b="1" i="1" dirty="0" smtClean="0">
                <a:solidFill>
                  <a:srgbClr val="00FFFF"/>
                </a:solidFill>
                <a:latin typeface="Candara" pitchFamily="34" charset="0"/>
              </a:rPr>
              <a:t>Jeremiah 23:5</a:t>
            </a:r>
          </a:p>
          <a:p>
            <a:r>
              <a:rPr lang="en-CA" sz="2400" b="1" i="1" dirty="0" smtClean="0">
                <a:solidFill>
                  <a:schemeClr val="bg1"/>
                </a:solidFill>
                <a:latin typeface="Candara" pitchFamily="34" charset="0"/>
              </a:rPr>
              <a:t>I will raise unto David a righteous Branch, </a:t>
            </a:r>
            <a:r>
              <a:rPr lang="en-CA" sz="2400" b="1" i="1" dirty="0" smtClean="0">
                <a:solidFill>
                  <a:srgbClr val="FFC000"/>
                </a:solidFill>
                <a:latin typeface="Candara" pitchFamily="34" charset="0"/>
              </a:rPr>
              <a:t>and a King shall reign and prosper, </a:t>
            </a:r>
            <a:r>
              <a:rPr lang="en-CA" sz="2400" b="1" i="1" dirty="0" smtClean="0">
                <a:solidFill>
                  <a:schemeClr val="bg1"/>
                </a:solidFill>
                <a:latin typeface="Candara" pitchFamily="34" charset="0"/>
              </a:rPr>
              <a:t>and shall execute judgment and justice in the earth.</a:t>
            </a:r>
            <a:endParaRPr lang="en-CA" sz="2400" dirty="0">
              <a:solidFill>
                <a:schemeClr val="bg1"/>
              </a:solidFill>
              <a:latin typeface="Candara" pitchFamily="34" charset="0"/>
            </a:endParaRPr>
          </a:p>
        </p:txBody>
      </p:sp>
      <p:sp>
        <p:nvSpPr>
          <p:cNvPr id="10" name="TextBox 9"/>
          <p:cNvSpPr txBox="1"/>
          <p:nvPr/>
        </p:nvSpPr>
        <p:spPr>
          <a:xfrm>
            <a:off x="387990" y="3827937"/>
            <a:ext cx="4430898" cy="2739211"/>
          </a:xfrm>
          <a:prstGeom prst="rect">
            <a:avLst/>
          </a:prstGeom>
          <a:noFill/>
        </p:spPr>
        <p:txBody>
          <a:bodyPr wrap="square" rtlCol="0">
            <a:spAutoFit/>
          </a:bodyPr>
          <a:lstStyle/>
          <a:p>
            <a:pPr algn="ctr"/>
            <a:r>
              <a:rPr lang="en-CA" sz="2800" b="1" i="1" dirty="0" smtClean="0">
                <a:solidFill>
                  <a:srgbClr val="00FFFF"/>
                </a:solidFill>
                <a:latin typeface="Candara" pitchFamily="34" charset="0"/>
              </a:rPr>
              <a:t>Jeremiah 22:30</a:t>
            </a:r>
          </a:p>
          <a:p>
            <a:r>
              <a:rPr lang="en-CA" sz="2400" b="1" i="1" dirty="0" smtClean="0">
                <a:solidFill>
                  <a:schemeClr val="bg1"/>
                </a:solidFill>
                <a:latin typeface="Candara" pitchFamily="34" charset="0"/>
              </a:rPr>
              <a:t>Thus </a:t>
            </a:r>
            <a:r>
              <a:rPr lang="en-CA" sz="2400" b="1" i="1" dirty="0" err="1" smtClean="0">
                <a:solidFill>
                  <a:schemeClr val="bg1"/>
                </a:solidFill>
                <a:latin typeface="Candara" pitchFamily="34" charset="0"/>
              </a:rPr>
              <a:t>saith</a:t>
            </a:r>
            <a:r>
              <a:rPr lang="en-CA" sz="2400" b="1" i="1" dirty="0" smtClean="0">
                <a:solidFill>
                  <a:schemeClr val="bg1"/>
                </a:solidFill>
                <a:latin typeface="Candara" pitchFamily="34" charset="0"/>
              </a:rPr>
              <a:t> the LORD, Write ye this man childless, a man that </a:t>
            </a:r>
            <a:r>
              <a:rPr lang="en-CA" sz="2400" b="1" i="1" dirty="0" smtClean="0">
                <a:solidFill>
                  <a:srgbClr val="FFC000"/>
                </a:solidFill>
                <a:latin typeface="Candara" pitchFamily="34" charset="0"/>
              </a:rPr>
              <a:t>shall not prosper </a:t>
            </a:r>
            <a:r>
              <a:rPr lang="en-CA" sz="2400" b="1" i="1" dirty="0" smtClean="0">
                <a:solidFill>
                  <a:schemeClr val="bg1"/>
                </a:solidFill>
                <a:latin typeface="Candara" pitchFamily="34" charset="0"/>
              </a:rPr>
              <a:t>in his days: </a:t>
            </a:r>
            <a:r>
              <a:rPr lang="en-CA" sz="2400" b="1" i="1" dirty="0" smtClean="0">
                <a:solidFill>
                  <a:srgbClr val="FFC000"/>
                </a:solidFill>
                <a:latin typeface="Candara" pitchFamily="34" charset="0"/>
              </a:rPr>
              <a:t>for no man of his seed shall prosper, </a:t>
            </a:r>
            <a:r>
              <a:rPr lang="en-CA" sz="2400" b="1" i="1" dirty="0" smtClean="0">
                <a:solidFill>
                  <a:schemeClr val="bg1"/>
                </a:solidFill>
                <a:latin typeface="Candara" pitchFamily="34" charset="0"/>
              </a:rPr>
              <a:t>sitting upon the throne of David, and ruling any more in Judah. </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Jehoiachin</a:t>
            </a:r>
            <a:endParaRPr lang="en-CA" dirty="0"/>
          </a:p>
        </p:txBody>
      </p:sp>
      <p:sp>
        <p:nvSpPr>
          <p:cNvPr id="3" name="Content Placeholder 2"/>
          <p:cNvSpPr>
            <a:spLocks noGrp="1"/>
          </p:cNvSpPr>
          <p:nvPr>
            <p:ph idx="1"/>
          </p:nvPr>
        </p:nvSpPr>
        <p:spPr/>
        <p:txBody>
          <a:bodyPr>
            <a:normAutofit/>
          </a:bodyPr>
          <a:lstStyle/>
          <a:p>
            <a:pPr lvl="0"/>
            <a:r>
              <a:rPr lang="en-CA" dirty="0" smtClean="0"/>
              <a:t>Son of </a:t>
            </a:r>
            <a:r>
              <a:rPr lang="en-CA" dirty="0" err="1" smtClean="0"/>
              <a:t>Jehoiakim</a:t>
            </a:r>
            <a:r>
              <a:rPr lang="en-CA" dirty="0" smtClean="0"/>
              <a:t> </a:t>
            </a:r>
            <a:r>
              <a:rPr lang="en-CA" i="1" dirty="0" smtClean="0">
                <a:solidFill>
                  <a:srgbClr val="FFC000"/>
                </a:solidFill>
              </a:rPr>
              <a:t>(Jer.22:24)</a:t>
            </a:r>
            <a:r>
              <a:rPr lang="en-CA" dirty="0" smtClean="0"/>
              <a:t>; 18 years old when he began to reign </a:t>
            </a:r>
            <a:r>
              <a:rPr lang="en-CA" i="1" dirty="0" smtClean="0">
                <a:solidFill>
                  <a:srgbClr val="FFC000"/>
                </a:solidFill>
              </a:rPr>
              <a:t>(2Kings 24:8)</a:t>
            </a:r>
          </a:p>
          <a:p>
            <a:pPr lvl="0"/>
            <a:r>
              <a:rPr lang="en-CA" dirty="0" smtClean="0"/>
              <a:t>Reigned for only 3 months and 20 days </a:t>
            </a:r>
            <a:r>
              <a:rPr lang="en-CA" i="1" dirty="0" smtClean="0">
                <a:solidFill>
                  <a:srgbClr val="FFC000"/>
                </a:solidFill>
              </a:rPr>
              <a:t>(2Chronicles 36:9)</a:t>
            </a:r>
          </a:p>
          <a:p>
            <a:pPr lvl="0"/>
            <a:r>
              <a:rPr lang="en-CA" dirty="0" smtClean="0"/>
              <a:t>He did evil in God’s sight, following the ways of his father </a:t>
            </a:r>
            <a:r>
              <a:rPr lang="en-CA" i="1" dirty="0" smtClean="0">
                <a:solidFill>
                  <a:srgbClr val="FFC000"/>
                </a:solidFill>
              </a:rPr>
              <a:t>(2Kings 24:9)</a:t>
            </a:r>
          </a:p>
          <a:p>
            <a:pPr lvl="0"/>
            <a:r>
              <a:rPr lang="en-CA" dirty="0" smtClean="0"/>
              <a:t>Influenced by his mother </a:t>
            </a:r>
            <a:r>
              <a:rPr lang="en-CA" i="1" dirty="0" smtClean="0">
                <a:solidFill>
                  <a:srgbClr val="FFC000"/>
                </a:solidFill>
              </a:rPr>
              <a:t>(v.8)</a:t>
            </a:r>
            <a:r>
              <a:rPr lang="en-CA" dirty="0" smtClean="0"/>
              <a:t>; her name: </a:t>
            </a:r>
            <a:r>
              <a:rPr lang="en-CA" dirty="0" err="1" smtClean="0"/>
              <a:t>Nehushta</a:t>
            </a:r>
            <a:r>
              <a:rPr lang="en-CA" dirty="0" smtClean="0"/>
              <a:t> = </a:t>
            </a:r>
            <a:r>
              <a:rPr lang="en-CA" i="1" dirty="0" smtClean="0">
                <a:solidFill>
                  <a:srgbClr val="00FFFF"/>
                </a:solidFill>
              </a:rPr>
              <a:t>brass</a:t>
            </a:r>
            <a:r>
              <a:rPr lang="en-CA" dirty="0" smtClean="0"/>
              <a:t> (</a:t>
            </a:r>
            <a:r>
              <a:rPr lang="en-CA" i="1" dirty="0" smtClean="0">
                <a:solidFill>
                  <a:srgbClr val="FFC000"/>
                </a:solidFill>
              </a:rPr>
              <a:t>2Kings 18:4 </a:t>
            </a:r>
            <a:r>
              <a:rPr lang="en-CA" dirty="0" smtClean="0"/>
              <a:t>– brass serpent called </a:t>
            </a:r>
            <a:r>
              <a:rPr lang="en-CA" dirty="0" err="1" smtClean="0"/>
              <a:t>Nahushtan</a:t>
            </a:r>
            <a:r>
              <a:rPr lang="en-CA" dirty="0" smtClean="0"/>
              <a:t>). </a:t>
            </a:r>
            <a:r>
              <a:rPr lang="en-CA" i="1" dirty="0" smtClean="0">
                <a:solidFill>
                  <a:srgbClr val="00FFFF"/>
                </a:solidFill>
              </a:rPr>
              <a:t>All about the flesh.</a:t>
            </a:r>
            <a:r>
              <a:rPr lang="en-CA" dirty="0" smtClean="0">
                <a:solidFill>
                  <a:srgbClr val="00FFFF"/>
                </a:solidFill>
              </a:rPr>
              <a:t> </a:t>
            </a:r>
          </a:p>
          <a:p>
            <a:pPr lvl="0"/>
            <a:r>
              <a:rPr lang="en-CA" dirty="0" smtClean="0"/>
              <a:t>Surrendered to Nebuchadnezzar </a:t>
            </a:r>
            <a:r>
              <a:rPr lang="en-CA" i="1" dirty="0" smtClean="0">
                <a:solidFill>
                  <a:srgbClr val="FFC000"/>
                </a:solidFill>
              </a:rPr>
              <a:t>(2Kings 24:12)</a:t>
            </a:r>
            <a:r>
              <a:rPr lang="en-CA" dirty="0" smtClean="0"/>
              <a:t> and imprisoned in Babylon </a:t>
            </a:r>
            <a:r>
              <a:rPr lang="en-CA" i="1" dirty="0" smtClean="0">
                <a:solidFill>
                  <a:srgbClr val="FFC000"/>
                </a:solidFill>
              </a:rPr>
              <a:t>(2Kings 24:15)</a:t>
            </a:r>
            <a:r>
              <a:rPr lang="en-CA" dirty="0" smtClean="0"/>
              <a:t> for 37 years. </a:t>
            </a:r>
          </a:p>
        </p:txBody>
      </p:sp>
      <p:sp>
        <p:nvSpPr>
          <p:cNvPr id="4" name="Slide Number Placeholder 3"/>
          <p:cNvSpPr>
            <a:spLocks noGrp="1"/>
          </p:cNvSpPr>
          <p:nvPr>
            <p:ph type="sldNum" sz="quarter" idx="12"/>
          </p:nvPr>
        </p:nvSpPr>
        <p:spPr/>
        <p:txBody>
          <a:bodyPr/>
          <a:lstStyle/>
          <a:p>
            <a:fld id="{501A0A13-EF00-474F-B0CD-2C762A1E351A}" type="slidenum">
              <a:rPr lang="en-US" smtClean="0"/>
              <a:pPr/>
              <a:t>4</a:t>
            </a:fld>
            <a:endParaRPr lang="en-US"/>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188260" y="236538"/>
            <a:ext cx="4536140" cy="6603540"/>
          </a:xfrm>
        </p:spPr>
        <p:txBody>
          <a:bodyPr>
            <a:noAutofit/>
          </a:bodyPr>
          <a:lstStyle/>
          <a:p>
            <a:pPr marL="0" indent="0" algn="ctr">
              <a:lnSpc>
                <a:spcPct val="90000"/>
              </a:lnSpc>
              <a:buNone/>
            </a:pPr>
            <a:r>
              <a:rPr lang="en-CA" dirty="0" smtClean="0">
                <a:solidFill>
                  <a:srgbClr val="00FFFF"/>
                </a:solidFill>
              </a:rPr>
              <a:t>2 Kings 25:27-30 </a:t>
            </a:r>
          </a:p>
          <a:p>
            <a:pPr marL="0" indent="0">
              <a:lnSpc>
                <a:spcPct val="90000"/>
              </a:lnSpc>
              <a:buNone/>
            </a:pPr>
            <a:r>
              <a:rPr lang="en-CA" sz="2200" dirty="0" smtClean="0"/>
              <a:t>And it came to pass in the seven and thirtieth year of the captivity of </a:t>
            </a:r>
            <a:r>
              <a:rPr lang="en-CA" sz="2200" dirty="0" err="1" smtClean="0"/>
              <a:t>Jehoiachin</a:t>
            </a:r>
            <a:r>
              <a:rPr lang="en-CA" sz="2200" dirty="0" smtClean="0"/>
              <a:t> king of Judah, in the twelfth month, on the seven and twentieth </a:t>
            </a:r>
            <a:r>
              <a:rPr lang="en-CA" sz="2200" i="1" dirty="0" smtClean="0"/>
              <a:t>day of the month, that </a:t>
            </a:r>
            <a:r>
              <a:rPr lang="en-CA" sz="2200" i="1" dirty="0" err="1" smtClean="0"/>
              <a:t>Evilmerodach</a:t>
            </a:r>
            <a:r>
              <a:rPr lang="en-CA" sz="2200" i="1" dirty="0" smtClean="0"/>
              <a:t> king of Babylon in the year that he began to reign did lift up the head of </a:t>
            </a:r>
            <a:r>
              <a:rPr lang="en-CA" sz="2200" i="1" dirty="0" err="1" smtClean="0"/>
              <a:t>Jehoiachin</a:t>
            </a:r>
            <a:r>
              <a:rPr lang="en-CA" sz="2200" i="1" dirty="0" smtClean="0"/>
              <a:t> king of Judah out of prison; And he </a:t>
            </a:r>
            <a:r>
              <a:rPr lang="en-CA" sz="2200" i="1" dirty="0" err="1" smtClean="0"/>
              <a:t>spake</a:t>
            </a:r>
            <a:r>
              <a:rPr lang="en-CA" sz="2200" i="1" dirty="0" smtClean="0"/>
              <a:t> kindly to him, and set his throne above the throne of the kings that were with him in Babylon; And changed his prison garments: and he did eat bread continually before him all the days of his life. And his allowance was a continual allowance given him of the king, a daily rate for every day, all the days of his life. </a:t>
            </a:r>
          </a:p>
          <a:p>
            <a:pPr marL="0" indent="0">
              <a:lnSpc>
                <a:spcPct val="90000"/>
              </a:lnSpc>
              <a:buNone/>
            </a:pPr>
            <a:r>
              <a:rPr lang="en-CA" sz="2200" dirty="0" smtClean="0">
                <a:solidFill>
                  <a:srgbClr val="00FFFF"/>
                </a:solidFill>
              </a:rPr>
              <a:t>Repeated Jeremiah 52:31-34</a:t>
            </a:r>
          </a:p>
          <a:p>
            <a:pPr>
              <a:lnSpc>
                <a:spcPct val="90000"/>
              </a:lnSpc>
            </a:pPr>
            <a:endParaRPr lang="en-CA" sz="2200" dirty="0"/>
          </a:p>
        </p:txBody>
      </p:sp>
      <p:sp>
        <p:nvSpPr>
          <p:cNvPr id="7" name="Content Placeholder 6"/>
          <p:cNvSpPr>
            <a:spLocks noGrp="1"/>
          </p:cNvSpPr>
          <p:nvPr>
            <p:ph sz="half" idx="2"/>
          </p:nvPr>
        </p:nvSpPr>
        <p:spPr>
          <a:xfrm>
            <a:off x="4800605" y="236538"/>
            <a:ext cx="4155136" cy="6370458"/>
          </a:xfrm>
        </p:spPr>
        <p:txBody>
          <a:bodyPr>
            <a:noAutofit/>
          </a:bodyPr>
          <a:lstStyle/>
          <a:p>
            <a:pPr>
              <a:buNone/>
            </a:pPr>
            <a:r>
              <a:rPr lang="en-CA" dirty="0" smtClean="0">
                <a:solidFill>
                  <a:srgbClr val="00FFFF"/>
                </a:solidFill>
              </a:rPr>
              <a:t>Importance of record</a:t>
            </a:r>
          </a:p>
          <a:p>
            <a:pPr lvl="0"/>
            <a:r>
              <a:rPr lang="en-CA" sz="2400" dirty="0" smtClean="0"/>
              <a:t>Released him from Prison </a:t>
            </a:r>
            <a:r>
              <a:rPr lang="en-CA" sz="2400" i="1" dirty="0" smtClean="0">
                <a:solidFill>
                  <a:srgbClr val="FFC000"/>
                </a:solidFill>
              </a:rPr>
              <a:t>(2Kings 25:27)</a:t>
            </a:r>
          </a:p>
          <a:p>
            <a:pPr lvl="0"/>
            <a:r>
              <a:rPr lang="en-CA" sz="2400" dirty="0" smtClean="0"/>
              <a:t>Exalted his throne above other Gentile kings </a:t>
            </a:r>
            <a:r>
              <a:rPr lang="en-CA" sz="2400" i="1" dirty="0" smtClean="0">
                <a:solidFill>
                  <a:srgbClr val="FFC000"/>
                </a:solidFill>
              </a:rPr>
              <a:t>(2Kings 25:28)</a:t>
            </a:r>
          </a:p>
          <a:p>
            <a:pPr lvl="0"/>
            <a:r>
              <a:rPr lang="en-CA" sz="2400" dirty="0" smtClean="0"/>
              <a:t>Changed his clothes and ate at the king’s table </a:t>
            </a:r>
            <a:r>
              <a:rPr lang="en-CA" sz="2400" i="1" dirty="0" smtClean="0">
                <a:solidFill>
                  <a:srgbClr val="FFC000"/>
                </a:solidFill>
              </a:rPr>
              <a:t>(v.29)</a:t>
            </a:r>
          </a:p>
          <a:p>
            <a:pPr lvl="0"/>
            <a:r>
              <a:rPr lang="en-CA" sz="2400" dirty="0" smtClean="0"/>
              <a:t>And he died </a:t>
            </a:r>
            <a:r>
              <a:rPr lang="en-CA" sz="2400" i="1" dirty="0" smtClean="0">
                <a:solidFill>
                  <a:srgbClr val="FFC000"/>
                </a:solidFill>
              </a:rPr>
              <a:t>(Jeremiah 52:34)</a:t>
            </a:r>
          </a:p>
          <a:p>
            <a:pPr marL="0" indent="0">
              <a:buNone/>
            </a:pPr>
            <a:endParaRPr lang="en-CA" sz="2400" dirty="0" smtClean="0"/>
          </a:p>
          <a:p>
            <a:pPr marL="0" indent="0">
              <a:buNone/>
            </a:pPr>
            <a:r>
              <a:rPr lang="en-CA" sz="2400" dirty="0" smtClean="0"/>
              <a:t>None of this changed the decree of Yahweh in </a:t>
            </a:r>
            <a:r>
              <a:rPr lang="en-CA" sz="2400" i="1" dirty="0" smtClean="0">
                <a:solidFill>
                  <a:srgbClr val="FFC000"/>
                </a:solidFill>
              </a:rPr>
              <a:t>Jeremiah 22:30.</a:t>
            </a:r>
            <a:endParaRPr lang="en-CA" sz="2200" i="1" dirty="0" smtClean="0">
              <a:solidFill>
                <a:srgbClr val="FFC000"/>
              </a:solidFill>
            </a:endParaRPr>
          </a:p>
        </p:txBody>
      </p:sp>
      <p:sp>
        <p:nvSpPr>
          <p:cNvPr id="4" name="Slide Number Placeholder 3"/>
          <p:cNvSpPr>
            <a:spLocks noGrp="1"/>
          </p:cNvSpPr>
          <p:nvPr>
            <p:ph type="sldNum" sz="quarter" idx="12"/>
          </p:nvPr>
        </p:nvSpPr>
        <p:spPr/>
        <p:txBody>
          <a:bodyPr/>
          <a:lstStyle/>
          <a:p>
            <a:fld id="{501A0A13-EF00-474F-B0CD-2C762A1E351A}" type="slidenum">
              <a:rPr lang="en-US" smtClean="0"/>
              <a:pPr/>
              <a:t>5</a:t>
            </a:fld>
            <a:endParaRPr lang="en-US" dirty="0"/>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188260" y="236538"/>
            <a:ext cx="4536140" cy="6603540"/>
          </a:xfrm>
        </p:spPr>
        <p:txBody>
          <a:bodyPr>
            <a:noAutofit/>
          </a:bodyPr>
          <a:lstStyle/>
          <a:p>
            <a:pPr marL="0" indent="0" algn="ctr">
              <a:lnSpc>
                <a:spcPct val="90000"/>
              </a:lnSpc>
              <a:buNone/>
            </a:pPr>
            <a:r>
              <a:rPr lang="en-CA" dirty="0" smtClean="0">
                <a:solidFill>
                  <a:srgbClr val="00FFFF"/>
                </a:solidFill>
              </a:rPr>
              <a:t>2 Chronicles 36:22-23</a:t>
            </a:r>
          </a:p>
          <a:p>
            <a:pPr marL="0" indent="0">
              <a:lnSpc>
                <a:spcPct val="90000"/>
              </a:lnSpc>
              <a:buNone/>
            </a:pPr>
            <a:r>
              <a:rPr lang="en-CA" sz="2200" dirty="0" smtClean="0"/>
              <a:t>Now in the first year of Cyrus king of Persia, that the word of the LORD </a:t>
            </a:r>
            <a:r>
              <a:rPr lang="en-CA" sz="2200" i="1" dirty="0" smtClean="0"/>
              <a:t>spoken by the mouth of Jeremiah might be accomplished, </a:t>
            </a:r>
            <a:r>
              <a:rPr lang="en-CA" sz="2200" i="1" dirty="0" smtClean="0">
                <a:solidFill>
                  <a:srgbClr val="FFC000"/>
                </a:solidFill>
              </a:rPr>
              <a:t>the LORD stirred up the spirit of Cyrus king of Persia, </a:t>
            </a:r>
            <a:r>
              <a:rPr lang="en-CA" sz="2200" i="1" dirty="0" smtClean="0"/>
              <a:t>that he made a proclamation throughout all his kingdom, and put it also in writing, saying, Thus </a:t>
            </a:r>
            <a:r>
              <a:rPr lang="en-CA" sz="2200" i="1" dirty="0" err="1" smtClean="0"/>
              <a:t>saith</a:t>
            </a:r>
            <a:r>
              <a:rPr lang="en-CA" sz="2200" i="1" dirty="0" smtClean="0"/>
              <a:t> Cyrus king of Persia, All the kingdoms of the earth hath the LORD God of heaven given me; and </a:t>
            </a:r>
            <a:r>
              <a:rPr lang="en-CA" sz="2200" i="1" dirty="0" smtClean="0">
                <a:solidFill>
                  <a:srgbClr val="FFC000"/>
                </a:solidFill>
              </a:rPr>
              <a:t>he hath charged me to build him an house in Jerusalem,</a:t>
            </a:r>
            <a:r>
              <a:rPr lang="en-CA" sz="2200" i="1" dirty="0" smtClean="0"/>
              <a:t> which is in Judah. Who is there among you of all his people? The LORD his God be with him, and let him go up. </a:t>
            </a:r>
          </a:p>
          <a:p>
            <a:pPr marL="0" indent="0">
              <a:lnSpc>
                <a:spcPct val="90000"/>
              </a:lnSpc>
              <a:buNone/>
            </a:pPr>
            <a:r>
              <a:rPr lang="en-CA" sz="2200" dirty="0" smtClean="0">
                <a:solidFill>
                  <a:srgbClr val="00FFFF"/>
                </a:solidFill>
              </a:rPr>
              <a:t>Repeated Ezra 1:1-4</a:t>
            </a:r>
          </a:p>
          <a:p>
            <a:pPr>
              <a:lnSpc>
                <a:spcPct val="90000"/>
              </a:lnSpc>
            </a:pPr>
            <a:endParaRPr lang="en-CA" sz="2200" dirty="0"/>
          </a:p>
        </p:txBody>
      </p:sp>
      <p:sp>
        <p:nvSpPr>
          <p:cNvPr id="7" name="Content Placeholder 6"/>
          <p:cNvSpPr>
            <a:spLocks noGrp="1"/>
          </p:cNvSpPr>
          <p:nvPr>
            <p:ph sz="half" idx="2"/>
          </p:nvPr>
        </p:nvSpPr>
        <p:spPr>
          <a:xfrm>
            <a:off x="4800605" y="236538"/>
            <a:ext cx="4155136" cy="6370458"/>
          </a:xfrm>
        </p:spPr>
        <p:txBody>
          <a:bodyPr>
            <a:noAutofit/>
          </a:bodyPr>
          <a:lstStyle/>
          <a:p>
            <a:pPr marL="358775" indent="-358775">
              <a:lnSpc>
                <a:spcPct val="90000"/>
              </a:lnSpc>
              <a:buNone/>
            </a:pPr>
            <a:r>
              <a:rPr lang="en-CA" sz="2400" dirty="0" smtClean="0">
                <a:solidFill>
                  <a:srgbClr val="00FFFF"/>
                </a:solidFill>
              </a:rPr>
              <a:t>CYRUS: </a:t>
            </a:r>
          </a:p>
          <a:p>
            <a:pPr marL="358775" indent="-358775">
              <a:lnSpc>
                <a:spcPct val="90000"/>
              </a:lnSpc>
            </a:pPr>
            <a:r>
              <a:rPr lang="en-CA" sz="2400" dirty="0" smtClean="0"/>
              <a:t>The righteous man from the east </a:t>
            </a:r>
            <a:r>
              <a:rPr lang="en-CA" sz="2400" i="1" dirty="0" smtClean="0">
                <a:solidFill>
                  <a:srgbClr val="FFC000"/>
                </a:solidFill>
              </a:rPr>
              <a:t>(Isa.41:2)</a:t>
            </a:r>
          </a:p>
          <a:p>
            <a:pPr marL="358775" indent="-358775">
              <a:lnSpc>
                <a:spcPct val="90000"/>
              </a:lnSpc>
            </a:pPr>
            <a:r>
              <a:rPr lang="en-CA" sz="2400" dirty="0" smtClean="0"/>
              <a:t>God’s shepherd </a:t>
            </a:r>
            <a:r>
              <a:rPr lang="en-CA" sz="2400" i="1" dirty="0" smtClean="0">
                <a:solidFill>
                  <a:srgbClr val="FFC000"/>
                </a:solidFill>
              </a:rPr>
              <a:t>(Isa.44:28)</a:t>
            </a:r>
          </a:p>
          <a:p>
            <a:pPr marL="358775" indent="-358775">
              <a:lnSpc>
                <a:spcPct val="90000"/>
              </a:lnSpc>
            </a:pPr>
            <a:r>
              <a:rPr lang="en-CA" sz="2400" dirty="0" smtClean="0"/>
              <a:t>Charged to build God’s house </a:t>
            </a:r>
            <a:r>
              <a:rPr lang="en-CA" sz="2400" i="1" dirty="0" smtClean="0">
                <a:solidFill>
                  <a:srgbClr val="FFC000"/>
                </a:solidFill>
              </a:rPr>
              <a:t>(2Chron.36:23)</a:t>
            </a:r>
          </a:p>
          <a:p>
            <a:pPr marL="358775" indent="-358775">
              <a:lnSpc>
                <a:spcPct val="90000"/>
              </a:lnSpc>
            </a:pPr>
            <a:r>
              <a:rPr lang="en-CA" sz="2400" dirty="0" smtClean="0"/>
              <a:t>Committed work to </a:t>
            </a:r>
            <a:r>
              <a:rPr lang="en-CA" sz="2400" dirty="0" err="1" smtClean="0"/>
              <a:t>Zerubbabel</a:t>
            </a:r>
            <a:r>
              <a:rPr lang="en-CA" sz="2400" dirty="0" smtClean="0"/>
              <a:t> (</a:t>
            </a:r>
            <a:r>
              <a:rPr lang="en-CA" sz="2400" i="1" dirty="0" smtClean="0">
                <a:solidFill>
                  <a:srgbClr val="FFC000"/>
                </a:solidFill>
              </a:rPr>
              <a:t>Ezra 1:8 </a:t>
            </a:r>
            <a:r>
              <a:rPr lang="en-CA" sz="2400" dirty="0" smtClean="0"/>
              <a:t>– </a:t>
            </a:r>
            <a:r>
              <a:rPr lang="en-CA" sz="2400" dirty="0" err="1" smtClean="0"/>
              <a:t>Sheshbazzar</a:t>
            </a:r>
            <a:r>
              <a:rPr lang="en-CA" sz="2400" dirty="0" smtClean="0"/>
              <a:t>, Persian name)</a:t>
            </a:r>
          </a:p>
          <a:p>
            <a:pPr marL="358775" indent="-358775">
              <a:lnSpc>
                <a:spcPct val="90000"/>
              </a:lnSpc>
              <a:buNone/>
            </a:pPr>
            <a:r>
              <a:rPr lang="en-CA" sz="2400" dirty="0" err="1" smtClean="0">
                <a:solidFill>
                  <a:srgbClr val="00FFFF"/>
                </a:solidFill>
              </a:rPr>
              <a:t>Zerubabel</a:t>
            </a:r>
            <a:endParaRPr lang="en-CA" sz="2400" dirty="0" smtClean="0">
              <a:solidFill>
                <a:srgbClr val="00FFFF"/>
              </a:solidFill>
            </a:endParaRPr>
          </a:p>
          <a:p>
            <a:pPr marL="358775" indent="-358775">
              <a:lnSpc>
                <a:spcPct val="90000"/>
              </a:lnSpc>
            </a:pPr>
            <a:r>
              <a:rPr lang="en-CA" sz="2400" dirty="0" err="1" smtClean="0"/>
              <a:t>Zerubabal</a:t>
            </a:r>
            <a:r>
              <a:rPr lang="en-CA" sz="2400" dirty="0" smtClean="0"/>
              <a:t> = shoot (seed) out of Babylon</a:t>
            </a:r>
          </a:p>
          <a:p>
            <a:pPr marL="358775" indent="-358775">
              <a:lnSpc>
                <a:spcPct val="90000"/>
              </a:lnSpc>
            </a:pPr>
            <a:r>
              <a:rPr lang="en-CA" sz="2400" dirty="0" smtClean="0"/>
              <a:t>To build God’s house </a:t>
            </a:r>
            <a:r>
              <a:rPr lang="en-CA" sz="2400" i="1" dirty="0" smtClean="0">
                <a:solidFill>
                  <a:srgbClr val="FFC000"/>
                </a:solidFill>
              </a:rPr>
              <a:t>(Zech.4:9-10)</a:t>
            </a:r>
          </a:p>
          <a:p>
            <a:pPr marL="358775" indent="-358775">
              <a:lnSpc>
                <a:spcPct val="90000"/>
              </a:lnSpc>
            </a:pPr>
            <a:r>
              <a:rPr lang="en-CA" sz="2400" dirty="0" smtClean="0"/>
              <a:t>God’s servant </a:t>
            </a:r>
            <a:r>
              <a:rPr lang="en-CA" sz="2400" i="1" dirty="0" smtClean="0">
                <a:solidFill>
                  <a:srgbClr val="FFC000"/>
                </a:solidFill>
              </a:rPr>
              <a:t>(Haggai 2:23) </a:t>
            </a:r>
            <a:r>
              <a:rPr lang="en-CA" sz="2400" dirty="0" smtClean="0"/>
              <a:t>and signet </a:t>
            </a:r>
            <a:r>
              <a:rPr lang="en-CA" sz="2400" i="1" dirty="0" smtClean="0">
                <a:solidFill>
                  <a:srgbClr val="FFC000"/>
                </a:solidFill>
              </a:rPr>
              <a:t>(cp. Jer.22:24).</a:t>
            </a:r>
          </a:p>
          <a:p>
            <a:pPr marL="358775" indent="-358775">
              <a:lnSpc>
                <a:spcPct val="90000"/>
              </a:lnSpc>
            </a:pPr>
            <a:endParaRPr lang="en-CA" sz="2400" dirty="0" smtClean="0"/>
          </a:p>
        </p:txBody>
      </p:sp>
      <p:sp>
        <p:nvSpPr>
          <p:cNvPr id="4" name="Slide Number Placeholder 3"/>
          <p:cNvSpPr>
            <a:spLocks noGrp="1"/>
          </p:cNvSpPr>
          <p:nvPr>
            <p:ph type="sldNum" sz="quarter" idx="12"/>
          </p:nvPr>
        </p:nvSpPr>
        <p:spPr/>
        <p:txBody>
          <a:bodyPr/>
          <a:lstStyle/>
          <a:p>
            <a:fld id="{501A0A13-EF00-474F-B0CD-2C762A1E351A}" type="slidenum">
              <a:rPr lang="en-US" smtClean="0"/>
              <a:pPr/>
              <a:t>6</a:t>
            </a:fld>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2000"/>
                                        <p:tgtEl>
                                          <p:spTgt spid="7">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2000"/>
                                        <p:tgtEl>
                                          <p:spTgt spid="7">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2000"/>
                                        <p:tgtEl>
                                          <p:spTgt spid="7">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2000"/>
                                        <p:tgtEl>
                                          <p:spTgt spid="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2000"/>
                                        <p:tgtEl>
                                          <p:spTgt spid="7">
                                            <p:txEl>
                                              <p:pRg st="5" end="5"/>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2000"/>
                                        <p:tgtEl>
                                          <p:spTgt spid="7">
                                            <p:txEl>
                                              <p:pRg st="6" end="6"/>
                                            </p:txEl>
                                          </p:spTgt>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7">
                                            <p:txEl>
                                              <p:pRg st="7" end="7"/>
                                            </p:txEl>
                                          </p:spTgt>
                                        </p:tgtEl>
                                        <p:attrNameLst>
                                          <p:attrName>style.visibility</p:attrName>
                                        </p:attrNameLst>
                                      </p:cBhvr>
                                      <p:to>
                                        <p:strVal val="visible"/>
                                      </p:to>
                                    </p:set>
                                    <p:animEffect transition="in" filter="fade">
                                      <p:cBhvr>
                                        <p:cTn id="36" dur="2000"/>
                                        <p:tgtEl>
                                          <p:spTgt spid="7">
                                            <p:txEl>
                                              <p:pRg st="7" end="7"/>
                                            </p:txEl>
                                          </p:spTgt>
                                        </p:tgtEl>
                                      </p:cBhvr>
                                    </p:animEffect>
                                  </p:childTnLst>
                                </p:cTn>
                              </p:par>
                            </p:childTnLst>
                          </p:cTn>
                        </p:par>
                        <p:par>
                          <p:cTn id="37" fill="hold">
                            <p:stCondLst>
                              <p:cond delay="6000"/>
                            </p:stCondLst>
                            <p:childTnLst>
                              <p:par>
                                <p:cTn id="38" presetID="10" presetClass="entr" presetSubtype="0" fill="hold" grpId="0" nodeType="afterEffect">
                                  <p:stCondLst>
                                    <p:cond delay="0"/>
                                  </p:stCondLst>
                                  <p:childTnLst>
                                    <p:set>
                                      <p:cBhvr>
                                        <p:cTn id="39" dur="1" fill="hold">
                                          <p:stCondLst>
                                            <p:cond delay="0"/>
                                          </p:stCondLst>
                                        </p:cTn>
                                        <p:tgtEl>
                                          <p:spTgt spid="7">
                                            <p:txEl>
                                              <p:pRg st="8" end="8"/>
                                            </p:txEl>
                                          </p:spTgt>
                                        </p:tgtEl>
                                        <p:attrNameLst>
                                          <p:attrName>style.visibility</p:attrName>
                                        </p:attrNameLst>
                                      </p:cBhvr>
                                      <p:to>
                                        <p:strVal val="visible"/>
                                      </p:to>
                                    </p:set>
                                    <p:animEffect transition="in" filter="fade">
                                      <p:cBhvr>
                                        <p:cTn id="40" dur="2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42046"/>
            <a:ext cx="3662039" cy="741294"/>
          </a:xfrm>
        </p:spPr>
        <p:txBody>
          <a:bodyPr/>
          <a:lstStyle/>
          <a:p>
            <a:r>
              <a:rPr lang="en-CA" dirty="0" smtClean="0"/>
              <a:t>Zedekiah</a:t>
            </a:r>
            <a:endParaRPr lang="en-CA" dirty="0"/>
          </a:p>
        </p:txBody>
      </p:sp>
      <p:sp>
        <p:nvSpPr>
          <p:cNvPr id="7" name="Content Placeholder 6"/>
          <p:cNvSpPr>
            <a:spLocks noGrp="1"/>
          </p:cNvSpPr>
          <p:nvPr>
            <p:ph idx="1"/>
          </p:nvPr>
        </p:nvSpPr>
        <p:spPr>
          <a:xfrm>
            <a:off x="457200" y="1143000"/>
            <a:ext cx="8229600" cy="3402106"/>
          </a:xfrm>
        </p:spPr>
        <p:txBody>
          <a:bodyPr>
            <a:normAutofit/>
          </a:bodyPr>
          <a:lstStyle/>
          <a:p>
            <a:pPr lvl="0"/>
            <a:r>
              <a:rPr lang="en-CA" dirty="0" smtClean="0"/>
              <a:t>Nebuchadnezzar replaced </a:t>
            </a:r>
            <a:r>
              <a:rPr lang="en-CA" dirty="0" err="1" smtClean="0"/>
              <a:t>Jehoiachin</a:t>
            </a:r>
            <a:r>
              <a:rPr lang="en-CA" dirty="0" smtClean="0"/>
              <a:t> with </a:t>
            </a:r>
            <a:r>
              <a:rPr lang="en-CA" dirty="0" err="1" smtClean="0"/>
              <a:t>Mattaniah</a:t>
            </a:r>
            <a:r>
              <a:rPr lang="en-CA" dirty="0" smtClean="0"/>
              <a:t> (gift of Yahweh) – </a:t>
            </a:r>
            <a:r>
              <a:rPr lang="en-CA" i="1" dirty="0" smtClean="0">
                <a:solidFill>
                  <a:srgbClr val="FFC000"/>
                </a:solidFill>
              </a:rPr>
              <a:t>2Kings 24:17. </a:t>
            </a:r>
          </a:p>
          <a:p>
            <a:pPr lvl="0"/>
            <a:r>
              <a:rPr lang="en-CA" dirty="0" smtClean="0"/>
              <a:t>Nebuchadnezzar changed his name to Zedekiah – </a:t>
            </a:r>
            <a:r>
              <a:rPr lang="en-CA" i="1" dirty="0" smtClean="0">
                <a:solidFill>
                  <a:srgbClr val="00FFFF"/>
                </a:solidFill>
              </a:rPr>
              <a:t>“righteousness of Yahweh”.  </a:t>
            </a:r>
          </a:p>
          <a:p>
            <a:pPr lvl="0"/>
            <a:r>
              <a:rPr lang="en-CA" dirty="0" smtClean="0"/>
              <a:t>Zedekiah did not live up to his name – </a:t>
            </a:r>
            <a:r>
              <a:rPr lang="en-CA" i="1" dirty="0" smtClean="0">
                <a:solidFill>
                  <a:srgbClr val="FFC000"/>
                </a:solidFill>
              </a:rPr>
              <a:t>Ezekiel 21:25</a:t>
            </a:r>
            <a:r>
              <a:rPr lang="en-CA" dirty="0" smtClean="0"/>
              <a:t> </a:t>
            </a:r>
            <a:r>
              <a:rPr lang="en-CA" i="1" dirty="0" smtClean="0">
                <a:solidFill>
                  <a:srgbClr val="00FFFF"/>
                </a:solidFill>
              </a:rPr>
              <a:t>“profane wicked prince”</a:t>
            </a:r>
            <a:r>
              <a:rPr lang="en-CA" dirty="0" smtClean="0"/>
              <a:t>; he refused to humble himself before God </a:t>
            </a:r>
            <a:r>
              <a:rPr lang="en-CA" i="1" dirty="0" smtClean="0">
                <a:solidFill>
                  <a:srgbClr val="FFC000"/>
                </a:solidFill>
              </a:rPr>
              <a:t>(2 Chron.36:12). </a:t>
            </a:r>
          </a:p>
          <a:p>
            <a:pPr marL="0" indent="0" algn="ctr">
              <a:buNone/>
            </a:pPr>
            <a:endParaRPr lang="en-CA" dirty="0" smtClean="0"/>
          </a:p>
        </p:txBody>
      </p:sp>
      <p:sp>
        <p:nvSpPr>
          <p:cNvPr id="5" name="Slide Number Placeholder 4"/>
          <p:cNvSpPr>
            <a:spLocks noGrp="1"/>
          </p:cNvSpPr>
          <p:nvPr>
            <p:ph type="sldNum" sz="quarter" idx="12"/>
          </p:nvPr>
        </p:nvSpPr>
        <p:spPr/>
        <p:txBody>
          <a:bodyPr/>
          <a:lstStyle/>
          <a:p>
            <a:fld id="{501A0A13-EF00-474F-B0CD-2C762A1E351A}" type="slidenum">
              <a:rPr lang="en-US" smtClean="0"/>
              <a:pPr/>
              <a:t>7</a:t>
            </a:fld>
            <a:endParaRPr lang="en-US"/>
          </a:p>
        </p:txBody>
      </p:sp>
      <p:sp>
        <p:nvSpPr>
          <p:cNvPr id="8" name="TextBox 7"/>
          <p:cNvSpPr txBox="1"/>
          <p:nvPr/>
        </p:nvSpPr>
        <p:spPr>
          <a:xfrm>
            <a:off x="744071" y="4796111"/>
            <a:ext cx="7727576" cy="1569660"/>
          </a:xfrm>
          <a:prstGeom prst="rect">
            <a:avLst/>
          </a:prstGeom>
          <a:solidFill>
            <a:srgbClr val="0070C0"/>
          </a:solidFill>
          <a:scene3d>
            <a:camera prst="orthographicFront"/>
            <a:lightRig rig="threePt" dir="t"/>
          </a:scene3d>
          <a:sp3d>
            <a:bevelT prst="relaxedInset"/>
          </a:sp3d>
        </p:spPr>
        <p:txBody>
          <a:bodyPr wrap="square" rtlCol="0">
            <a:spAutoFit/>
          </a:bodyPr>
          <a:lstStyle/>
          <a:p>
            <a:pPr algn="ctr"/>
            <a:r>
              <a:rPr lang="en-CA" sz="2400" b="1" dirty="0" smtClean="0">
                <a:solidFill>
                  <a:schemeClr val="bg1"/>
                </a:solidFill>
                <a:latin typeface="Bookman Old Style" pitchFamily="18" charset="0"/>
              </a:rPr>
              <a:t>The work of Righteousness was not to be achieved by the flesh. </a:t>
            </a:r>
          </a:p>
          <a:p>
            <a:pPr algn="ctr"/>
            <a:r>
              <a:rPr lang="en-CA" sz="2400" b="1" i="1" dirty="0" smtClean="0">
                <a:solidFill>
                  <a:schemeClr val="bg1"/>
                </a:solidFill>
                <a:latin typeface="Bookman Old Style" pitchFamily="18" charset="0"/>
              </a:rPr>
              <a:t>IT IS GOD’S WORK</a:t>
            </a:r>
            <a:r>
              <a:rPr lang="en-CA" sz="2400" b="1" dirty="0" smtClean="0">
                <a:solidFill>
                  <a:schemeClr val="bg1"/>
                </a:solidFill>
                <a:latin typeface="Bookman Old Style" pitchFamily="18" charset="0"/>
              </a:rPr>
              <a:t> – </a:t>
            </a:r>
            <a:r>
              <a:rPr lang="en-CA" sz="2400" b="1" i="1" dirty="0" smtClean="0">
                <a:solidFill>
                  <a:srgbClr val="FFFF00"/>
                </a:solidFill>
                <a:latin typeface="Bookman Old Style" pitchFamily="18" charset="0"/>
              </a:rPr>
              <a:t>Jeremiah 23:5</a:t>
            </a:r>
            <a:r>
              <a:rPr lang="en-CA" sz="2400" b="1" dirty="0" smtClean="0">
                <a:solidFill>
                  <a:srgbClr val="FFFF00"/>
                </a:solidFill>
                <a:latin typeface="Bookman Old Style" pitchFamily="18" charset="0"/>
              </a:rPr>
              <a:t> </a:t>
            </a:r>
            <a:r>
              <a:rPr lang="en-CA" sz="2400" b="1" dirty="0" smtClean="0">
                <a:solidFill>
                  <a:schemeClr val="bg1"/>
                </a:solidFill>
                <a:latin typeface="Bookman Old Style" pitchFamily="18" charset="0"/>
              </a:rPr>
              <a:t>– this one was going to </a:t>
            </a:r>
            <a:r>
              <a:rPr lang="en-CA" sz="2400" b="1" i="1" dirty="0" smtClean="0">
                <a:solidFill>
                  <a:srgbClr val="FFFF00"/>
                </a:solidFill>
                <a:latin typeface="Bookman Old Style" pitchFamily="18" charset="0"/>
              </a:rPr>
              <a:t>“PROSPER”</a:t>
            </a:r>
            <a:r>
              <a:rPr lang="en-CA" sz="2400" b="1" dirty="0" smtClean="0">
                <a:solidFill>
                  <a:srgbClr val="FFFF00"/>
                </a:solidFill>
                <a:latin typeface="Bookman Old Style" pitchFamily="18" charset="0"/>
              </a:rPr>
              <a:t>.</a:t>
            </a:r>
            <a:endParaRPr lang="en-CA" sz="2400" b="1" dirty="0">
              <a:solidFill>
                <a:srgbClr val="FFFF00"/>
              </a:solidFill>
              <a:latin typeface="Bookman Old Style" pitchFamily="18"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Yahweh </a:t>
            </a:r>
            <a:r>
              <a:rPr lang="en-CA" dirty="0" err="1" smtClean="0"/>
              <a:t>Tsidkenu</a:t>
            </a:r>
            <a:endParaRPr lang="en-CA" dirty="0"/>
          </a:p>
        </p:txBody>
      </p:sp>
      <p:sp>
        <p:nvSpPr>
          <p:cNvPr id="3" name="Content Placeholder 2"/>
          <p:cNvSpPr>
            <a:spLocks noGrp="1"/>
          </p:cNvSpPr>
          <p:nvPr>
            <p:ph idx="1"/>
          </p:nvPr>
        </p:nvSpPr>
        <p:spPr/>
        <p:txBody>
          <a:bodyPr>
            <a:normAutofit lnSpcReduction="10000"/>
          </a:bodyPr>
          <a:lstStyle/>
          <a:p>
            <a:pPr>
              <a:lnSpc>
                <a:spcPct val="95000"/>
              </a:lnSpc>
            </a:pPr>
            <a:r>
              <a:rPr lang="en-CA" dirty="0" smtClean="0"/>
              <a:t>Jesus issued a warning to his disciples – Don’t be like the Pharisees, </a:t>
            </a:r>
            <a:r>
              <a:rPr lang="en-CA" i="1" dirty="0" smtClean="0">
                <a:solidFill>
                  <a:srgbClr val="FFC000"/>
                </a:solidFill>
              </a:rPr>
              <a:t>Matthew 5:20. </a:t>
            </a:r>
            <a:r>
              <a:rPr lang="en-CA" dirty="0" smtClean="0"/>
              <a:t>Concerned with their </a:t>
            </a:r>
            <a:r>
              <a:rPr lang="en-CA" b="1" i="1" dirty="0" smtClean="0"/>
              <a:t>“own righteousness</a:t>
            </a:r>
            <a:r>
              <a:rPr lang="en-CA" dirty="0" smtClean="0"/>
              <a:t> </a:t>
            </a:r>
            <a:r>
              <a:rPr lang="en-CA" i="1" dirty="0" smtClean="0">
                <a:solidFill>
                  <a:srgbClr val="FFC000"/>
                </a:solidFill>
              </a:rPr>
              <a:t>(Rom.10:3);</a:t>
            </a:r>
            <a:r>
              <a:rPr lang="en-CA" dirty="0" smtClean="0"/>
              <a:t> they </a:t>
            </a:r>
            <a:r>
              <a:rPr lang="en-CA" b="1" i="1" dirty="0" smtClean="0"/>
              <a:t>“justified themselves</a:t>
            </a:r>
            <a:r>
              <a:rPr lang="en-CA" dirty="0" smtClean="0"/>
              <a:t> before men” </a:t>
            </a:r>
            <a:r>
              <a:rPr lang="en-CA" i="1" dirty="0" smtClean="0">
                <a:solidFill>
                  <a:srgbClr val="FFC000"/>
                </a:solidFill>
              </a:rPr>
              <a:t>(Luke 16:15).</a:t>
            </a:r>
          </a:p>
          <a:p>
            <a:pPr>
              <a:lnSpc>
                <a:spcPct val="95000"/>
              </a:lnSpc>
            </a:pPr>
            <a:r>
              <a:rPr lang="en-CA" b="1" dirty="0" smtClean="0">
                <a:solidFill>
                  <a:srgbClr val="00FFFF"/>
                </a:solidFill>
              </a:rPr>
              <a:t>None righteous</a:t>
            </a:r>
            <a:r>
              <a:rPr lang="en-CA" b="1" dirty="0" smtClean="0"/>
              <a:t>: </a:t>
            </a:r>
            <a:r>
              <a:rPr lang="en-CA" i="1" dirty="0" smtClean="0">
                <a:solidFill>
                  <a:srgbClr val="FFC000"/>
                </a:solidFill>
              </a:rPr>
              <a:t>Romans 3:10; Isaiah 64:6</a:t>
            </a:r>
            <a:r>
              <a:rPr lang="en-CA" dirty="0" smtClean="0"/>
              <a:t>. God intends to create a new order in which </a:t>
            </a:r>
            <a:r>
              <a:rPr lang="en-CA" b="1" i="1" dirty="0" smtClean="0"/>
              <a:t>RIGHTEOUSNESS </a:t>
            </a:r>
            <a:r>
              <a:rPr lang="en-CA" dirty="0" smtClean="0"/>
              <a:t>resides – </a:t>
            </a:r>
            <a:r>
              <a:rPr lang="en-CA" i="1" dirty="0" smtClean="0">
                <a:solidFill>
                  <a:srgbClr val="FFC000"/>
                </a:solidFill>
              </a:rPr>
              <a:t>2 Peter 3:13 .</a:t>
            </a:r>
          </a:p>
          <a:p>
            <a:pPr lvl="1">
              <a:lnSpc>
                <a:spcPct val="95000"/>
              </a:lnSpc>
            </a:pPr>
            <a:r>
              <a:rPr lang="en-CA" sz="2600" dirty="0" smtClean="0"/>
              <a:t>Speaking of Israel; righteousness is of Yahweh – </a:t>
            </a:r>
            <a:r>
              <a:rPr lang="en-CA" sz="2600" i="1" dirty="0" smtClean="0">
                <a:solidFill>
                  <a:srgbClr val="FFC000"/>
                </a:solidFill>
              </a:rPr>
              <a:t>Isaiah 54:13-14, 17.</a:t>
            </a:r>
          </a:p>
          <a:p>
            <a:pPr lvl="1">
              <a:lnSpc>
                <a:spcPct val="95000"/>
              </a:lnSpc>
            </a:pPr>
            <a:r>
              <a:rPr lang="en-CA" sz="2600" dirty="0" smtClean="0"/>
              <a:t>Privilege extends to all people; righteousness originates from Yahweh </a:t>
            </a:r>
            <a:r>
              <a:rPr lang="en-CA" sz="2600" i="1" dirty="0" smtClean="0">
                <a:solidFill>
                  <a:srgbClr val="FFC000"/>
                </a:solidFill>
              </a:rPr>
              <a:t>– Isaiah 45:22, 24</a:t>
            </a:r>
          </a:p>
          <a:p>
            <a:pPr lvl="0">
              <a:lnSpc>
                <a:spcPct val="95000"/>
              </a:lnSpc>
            </a:pPr>
            <a:r>
              <a:rPr lang="en-CA" dirty="0" smtClean="0">
                <a:solidFill>
                  <a:srgbClr val="00FFFF"/>
                </a:solidFill>
              </a:rPr>
              <a:t>Righteousness is imputed</a:t>
            </a:r>
            <a:r>
              <a:rPr lang="en-CA" dirty="0" smtClean="0"/>
              <a:t> </a:t>
            </a:r>
            <a:r>
              <a:rPr lang="en-CA" i="1" dirty="0" smtClean="0">
                <a:solidFill>
                  <a:srgbClr val="FFC000"/>
                </a:solidFill>
              </a:rPr>
              <a:t>– Genesis 15:6 (Rom.4:22; Gal.3:6)</a:t>
            </a:r>
          </a:p>
        </p:txBody>
      </p:sp>
      <p:sp>
        <p:nvSpPr>
          <p:cNvPr id="4" name="Slide Number Placeholder 3"/>
          <p:cNvSpPr>
            <a:spLocks noGrp="1"/>
          </p:cNvSpPr>
          <p:nvPr>
            <p:ph type="sldNum" sz="quarter" idx="12"/>
          </p:nvPr>
        </p:nvSpPr>
        <p:spPr/>
        <p:txBody>
          <a:bodyPr/>
          <a:lstStyle/>
          <a:p>
            <a:fld id="{501A0A13-EF00-474F-B0CD-2C762A1E351A}" type="slidenum">
              <a:rPr lang="en-US" smtClean="0"/>
              <a:pPr/>
              <a:t>8</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4727"/>
            <a:ext cx="4249271" cy="833438"/>
          </a:xfrm>
        </p:spPr>
        <p:txBody>
          <a:bodyPr>
            <a:normAutofit fontScale="90000"/>
          </a:bodyPr>
          <a:lstStyle/>
          <a:p>
            <a:r>
              <a:rPr lang="en-CA" dirty="0" smtClean="0"/>
              <a:t>What is Righteousness?</a:t>
            </a: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b="1" dirty="0" smtClean="0">
                <a:solidFill>
                  <a:srgbClr val="00FFFF"/>
                </a:solidFill>
              </a:rPr>
              <a:t>Righteous(</a:t>
            </a:r>
            <a:r>
              <a:rPr lang="en-CA" b="1" dirty="0" err="1" smtClean="0">
                <a:solidFill>
                  <a:srgbClr val="00FFFF"/>
                </a:solidFill>
              </a:rPr>
              <a:t>ness</a:t>
            </a:r>
            <a:r>
              <a:rPr lang="en-CA" b="1" dirty="0" smtClean="0">
                <a:solidFill>
                  <a:srgbClr val="00FFFF"/>
                </a:solidFill>
              </a:rPr>
              <a:t>):</a:t>
            </a:r>
            <a:r>
              <a:rPr lang="en-CA" dirty="0" smtClean="0"/>
              <a:t> Heb ‘</a:t>
            </a:r>
            <a:r>
              <a:rPr lang="en-CA" dirty="0" err="1" smtClean="0"/>
              <a:t>tsadaq</a:t>
            </a:r>
            <a:r>
              <a:rPr lang="en-CA" dirty="0" smtClean="0"/>
              <a:t>’ (6663) </a:t>
            </a:r>
            <a:r>
              <a:rPr lang="en-US" dirty="0" smtClean="0"/>
              <a:t>A primitive root; </a:t>
            </a:r>
            <a:r>
              <a:rPr lang="en-US" b="1" dirty="0" smtClean="0"/>
              <a:t>to </a:t>
            </a:r>
            <a:r>
              <a:rPr lang="en-US" b="1" i="1" dirty="0" smtClean="0"/>
              <a:t>be</a:t>
            </a:r>
            <a:r>
              <a:rPr lang="en-US" dirty="0" smtClean="0"/>
              <a:t> (causatively </a:t>
            </a:r>
            <a:r>
              <a:rPr lang="en-US" i="1" dirty="0" smtClean="0"/>
              <a:t>make</a:t>
            </a:r>
            <a:r>
              <a:rPr lang="en-US" dirty="0" smtClean="0"/>
              <a:t>) </a:t>
            </a:r>
            <a:r>
              <a:rPr lang="en-US" b="1" i="1" dirty="0" smtClean="0"/>
              <a:t>right</a:t>
            </a:r>
            <a:r>
              <a:rPr lang="en-US" b="1" dirty="0" smtClean="0"/>
              <a:t> </a:t>
            </a:r>
            <a:r>
              <a:rPr lang="en-US" dirty="0" smtClean="0"/>
              <a:t>(in a moral or forensic [legal] sense). Also translated ‘Justify’.</a:t>
            </a:r>
            <a:r>
              <a:rPr lang="en-US" b="1" dirty="0" smtClean="0"/>
              <a:t> </a:t>
            </a:r>
          </a:p>
          <a:p>
            <a:pPr marL="0" indent="0">
              <a:buNone/>
            </a:pPr>
            <a:r>
              <a:rPr lang="en-CA" b="1" i="1" dirty="0" smtClean="0">
                <a:solidFill>
                  <a:srgbClr val="FFC000"/>
                </a:solidFill>
              </a:rPr>
              <a:t>Strong’s:</a:t>
            </a:r>
            <a:r>
              <a:rPr lang="en-CA" i="1" dirty="0" smtClean="0">
                <a:solidFill>
                  <a:srgbClr val="FFC000"/>
                </a:solidFill>
              </a:rPr>
              <a:t> </a:t>
            </a:r>
            <a:r>
              <a:rPr lang="en-CA" dirty="0" smtClean="0"/>
              <a:t>“Doing or Being what is Just”. </a:t>
            </a:r>
          </a:p>
          <a:p>
            <a:pPr marL="0" indent="0">
              <a:buNone/>
            </a:pPr>
            <a:r>
              <a:rPr lang="en-CA" b="1" i="1" dirty="0" smtClean="0">
                <a:solidFill>
                  <a:srgbClr val="FFC000"/>
                </a:solidFill>
              </a:rPr>
              <a:t>Vine:</a:t>
            </a:r>
            <a:r>
              <a:rPr lang="en-CA" dirty="0" smtClean="0"/>
              <a:t> (Gk. ‘</a:t>
            </a:r>
            <a:r>
              <a:rPr lang="en-CA" dirty="0" err="1" smtClean="0"/>
              <a:t>dikaiosune</a:t>
            </a:r>
            <a:r>
              <a:rPr lang="en-CA" dirty="0" smtClean="0"/>
              <a:t>’) “The character of being right or just”  </a:t>
            </a:r>
          </a:p>
          <a:p>
            <a:pPr marL="0" indent="0" algn="ctr">
              <a:buNone/>
            </a:pPr>
            <a:r>
              <a:rPr lang="en-CA" dirty="0" smtClean="0">
                <a:solidFill>
                  <a:srgbClr val="00FFFF"/>
                </a:solidFill>
              </a:rPr>
              <a:t>Originally spelt “</a:t>
            </a:r>
            <a:r>
              <a:rPr lang="en-CA" dirty="0" err="1" smtClean="0">
                <a:solidFill>
                  <a:srgbClr val="00FFFF"/>
                </a:solidFill>
              </a:rPr>
              <a:t>Rightwiseness</a:t>
            </a:r>
            <a:r>
              <a:rPr lang="en-CA" dirty="0" smtClean="0">
                <a:solidFill>
                  <a:srgbClr val="00FFFF"/>
                </a:solidFill>
              </a:rPr>
              <a:t>”</a:t>
            </a:r>
          </a:p>
          <a:p>
            <a:pPr marL="0" indent="0">
              <a:buNone/>
            </a:pPr>
            <a:endParaRPr lang="en-CA" dirty="0" smtClean="0"/>
          </a:p>
          <a:p>
            <a:r>
              <a:rPr lang="en-CA" dirty="0" smtClean="0"/>
              <a:t>Because Yahweh is God, He sets a high standard: </a:t>
            </a:r>
            <a:r>
              <a:rPr lang="en-CA" i="1" dirty="0" smtClean="0">
                <a:solidFill>
                  <a:srgbClr val="FFC000"/>
                </a:solidFill>
              </a:rPr>
              <a:t>Psa.145:17; Psa.119:137; Deut.32:4</a:t>
            </a:r>
          </a:p>
          <a:p>
            <a:pPr lvl="0"/>
            <a:r>
              <a:rPr lang="en-CA" dirty="0" smtClean="0"/>
              <a:t>God loves righteousness &amp; hates iniquity: </a:t>
            </a:r>
            <a:r>
              <a:rPr lang="en-CA" i="1" dirty="0" smtClean="0">
                <a:solidFill>
                  <a:srgbClr val="FFC000"/>
                </a:solidFill>
              </a:rPr>
              <a:t>Psa.45:7; Psa.11:4-7</a:t>
            </a:r>
          </a:p>
          <a:p>
            <a:endParaRPr lang="en-CA" dirty="0"/>
          </a:p>
        </p:txBody>
      </p:sp>
      <p:sp>
        <p:nvSpPr>
          <p:cNvPr id="4" name="Slide Number Placeholder 3"/>
          <p:cNvSpPr>
            <a:spLocks noGrp="1"/>
          </p:cNvSpPr>
          <p:nvPr>
            <p:ph type="sldNum" sz="quarter" idx="12"/>
          </p:nvPr>
        </p:nvSpPr>
        <p:spPr/>
        <p:txBody>
          <a:bodyPr/>
          <a:lstStyle/>
          <a:p>
            <a:fld id="{501A0A13-EF00-474F-B0CD-2C762A1E351A}" type="slidenum">
              <a:rPr lang="en-US" smtClean="0"/>
              <a:pPr/>
              <a:t>9</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20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smtClean="0"/>
              <a:t>Isaiah 32</a:t>
            </a:r>
            <a:endParaRPr lang="en-CA" dirty="0"/>
          </a:p>
        </p:txBody>
      </p:sp>
      <p:sp>
        <p:nvSpPr>
          <p:cNvPr id="7" name="Content Placeholder 6"/>
          <p:cNvSpPr>
            <a:spLocks noGrp="1"/>
          </p:cNvSpPr>
          <p:nvPr>
            <p:ph idx="1"/>
          </p:nvPr>
        </p:nvSpPr>
        <p:spPr/>
        <p:txBody>
          <a:bodyPr>
            <a:normAutofit fontScale="92500" lnSpcReduction="10000"/>
          </a:bodyPr>
          <a:lstStyle/>
          <a:p>
            <a:pPr>
              <a:buNone/>
            </a:pPr>
            <a:r>
              <a:rPr lang="en-CA" dirty="0" smtClean="0">
                <a:solidFill>
                  <a:srgbClr val="00FFFF"/>
                </a:solidFill>
              </a:rPr>
              <a:t>The work of Righteousness</a:t>
            </a:r>
          </a:p>
          <a:p>
            <a:r>
              <a:rPr lang="en-CA" dirty="0" smtClean="0"/>
              <a:t>Performed by an appointed king – </a:t>
            </a:r>
            <a:r>
              <a:rPr lang="en-CA" i="1" dirty="0" smtClean="0">
                <a:solidFill>
                  <a:srgbClr val="FFC000"/>
                </a:solidFill>
              </a:rPr>
              <a:t>verse 1</a:t>
            </a:r>
          </a:p>
          <a:p>
            <a:r>
              <a:rPr lang="en-CA" dirty="0" smtClean="0"/>
              <a:t>Introduction of a time of blessing – </a:t>
            </a:r>
            <a:r>
              <a:rPr lang="en-CA" i="1" dirty="0" smtClean="0">
                <a:solidFill>
                  <a:srgbClr val="FFC000"/>
                </a:solidFill>
              </a:rPr>
              <a:t>verses 2-8</a:t>
            </a:r>
          </a:p>
          <a:p>
            <a:pPr>
              <a:buNone/>
            </a:pPr>
            <a:r>
              <a:rPr lang="en-CA" dirty="0" smtClean="0">
                <a:solidFill>
                  <a:srgbClr val="00FFFF"/>
                </a:solidFill>
              </a:rPr>
              <a:t>Prior to these blessings</a:t>
            </a:r>
          </a:p>
          <a:p>
            <a:r>
              <a:rPr lang="en-CA" dirty="0" smtClean="0"/>
              <a:t>A time of desolation and trouble – </a:t>
            </a:r>
            <a:r>
              <a:rPr lang="en-CA" i="1" dirty="0" smtClean="0">
                <a:solidFill>
                  <a:srgbClr val="FFC000"/>
                </a:solidFill>
              </a:rPr>
              <a:t>verses 9-14</a:t>
            </a:r>
          </a:p>
          <a:p>
            <a:r>
              <a:rPr lang="en-CA" dirty="0" smtClean="0"/>
              <a:t>The outpouring of God’s spirit – </a:t>
            </a:r>
            <a:r>
              <a:rPr lang="en-CA" i="1" dirty="0" smtClean="0">
                <a:solidFill>
                  <a:srgbClr val="FFC000"/>
                </a:solidFill>
              </a:rPr>
              <a:t>verse 17</a:t>
            </a:r>
          </a:p>
          <a:p>
            <a:r>
              <a:rPr lang="en-CA" dirty="0" smtClean="0"/>
              <a:t>The work of righteousness = Peace – </a:t>
            </a:r>
            <a:r>
              <a:rPr lang="en-CA" i="1" dirty="0" smtClean="0">
                <a:solidFill>
                  <a:srgbClr val="FFC000"/>
                </a:solidFill>
              </a:rPr>
              <a:t>verses 17-20</a:t>
            </a:r>
          </a:p>
          <a:p>
            <a:endParaRPr lang="en-CA" dirty="0" smtClean="0"/>
          </a:p>
          <a:p>
            <a:pPr marL="0" indent="0" algn="ctr">
              <a:buNone/>
            </a:pPr>
            <a:r>
              <a:rPr lang="en-CA" sz="3600" dirty="0" smtClean="0">
                <a:solidFill>
                  <a:srgbClr val="FFCC66"/>
                </a:solidFill>
              </a:rPr>
              <a:t>Purpose for exercising Righteousness, </a:t>
            </a:r>
          </a:p>
          <a:p>
            <a:pPr marL="0" indent="0" algn="ctr">
              <a:buNone/>
            </a:pPr>
            <a:r>
              <a:rPr lang="en-CA" sz="3600" dirty="0" smtClean="0">
                <a:solidFill>
                  <a:srgbClr val="FFCC66"/>
                </a:solidFill>
              </a:rPr>
              <a:t>not simply to destroy sin, </a:t>
            </a:r>
          </a:p>
          <a:p>
            <a:pPr marL="0" indent="0" algn="ctr">
              <a:buNone/>
            </a:pPr>
            <a:r>
              <a:rPr lang="en-CA" sz="3600" dirty="0" smtClean="0">
                <a:solidFill>
                  <a:srgbClr val="FFCC66"/>
                </a:solidFill>
              </a:rPr>
              <a:t>But to reconcile the sinner.</a:t>
            </a:r>
            <a:r>
              <a:rPr lang="en-CA" dirty="0" smtClean="0"/>
              <a:t> </a:t>
            </a:r>
          </a:p>
        </p:txBody>
      </p:sp>
      <p:sp>
        <p:nvSpPr>
          <p:cNvPr id="5" name="Slide Number Placeholder 4"/>
          <p:cNvSpPr>
            <a:spLocks noGrp="1"/>
          </p:cNvSpPr>
          <p:nvPr>
            <p:ph type="sldNum" sz="quarter" idx="12"/>
          </p:nvPr>
        </p:nvSpPr>
        <p:spPr/>
        <p:txBody>
          <a:bodyPr/>
          <a:lstStyle/>
          <a:p>
            <a:fld id="{501A0A13-EF00-474F-B0CD-2C762A1E351A}" type="slidenum">
              <a:rPr lang="en-US" smtClean="0"/>
              <a:pPr/>
              <a:t>10</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7">
                                            <p:txEl>
                                              <p:pRg st="8" end="8"/>
                                            </p:txEl>
                                          </p:spTgt>
                                        </p:tgtEl>
                                        <p:attrNameLst>
                                          <p:attrName>style.visibility</p:attrName>
                                        </p:attrNameLst>
                                      </p:cBhvr>
                                      <p:to>
                                        <p:strVal val="visible"/>
                                      </p:to>
                                    </p:set>
                                    <p:anim calcmode="lin" valueType="num">
                                      <p:cBhvr>
                                        <p:cTn id="7" dur="500" fill="hold"/>
                                        <p:tgtEl>
                                          <p:spTgt spid="7">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xEl>
                                              <p:pRg st="8" end="8"/>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7">
                                            <p:txEl>
                                              <p:pRg st="9" end="9"/>
                                            </p:txEl>
                                          </p:spTgt>
                                        </p:tgtEl>
                                        <p:attrNameLst>
                                          <p:attrName>style.visibility</p:attrName>
                                        </p:attrNameLst>
                                      </p:cBhvr>
                                      <p:to>
                                        <p:strVal val="visible"/>
                                      </p:to>
                                    </p:set>
                                    <p:anim calcmode="lin" valueType="num">
                                      <p:cBhvr>
                                        <p:cTn id="13" dur="500" fill="hold"/>
                                        <p:tgtEl>
                                          <p:spTgt spid="7">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7">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7">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7">
                                            <p:txEl>
                                              <p:pRg st="9" end="9"/>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7">
                                            <p:txEl>
                                              <p:pRg st="10" end="10"/>
                                            </p:txEl>
                                          </p:spTgt>
                                        </p:tgtEl>
                                        <p:attrNameLst>
                                          <p:attrName>style.visibility</p:attrName>
                                        </p:attrNameLst>
                                      </p:cBhvr>
                                      <p:to>
                                        <p:strVal val="visible"/>
                                      </p:to>
                                    </p:set>
                                    <p:anim calcmode="lin" valueType="num">
                                      <p:cBhvr>
                                        <p:cTn id="19" dur="500" fill="hold"/>
                                        <p:tgtEl>
                                          <p:spTgt spid="7">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7">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7">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7">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024" y="194727"/>
            <a:ext cx="7765576" cy="833438"/>
          </a:xfrm>
        </p:spPr>
        <p:txBody>
          <a:bodyPr/>
          <a:lstStyle/>
          <a:p>
            <a:r>
              <a:rPr lang="en-CA" dirty="0" smtClean="0"/>
              <a:t>The Failure of Judah’s kings</a:t>
            </a:r>
            <a:endParaRPr lang="en-CA" dirty="0"/>
          </a:p>
        </p:txBody>
      </p:sp>
      <p:sp>
        <p:nvSpPr>
          <p:cNvPr id="3" name="Content Placeholder 2"/>
          <p:cNvSpPr>
            <a:spLocks noGrp="1"/>
          </p:cNvSpPr>
          <p:nvPr>
            <p:ph idx="1"/>
          </p:nvPr>
        </p:nvSpPr>
        <p:spPr/>
        <p:txBody>
          <a:bodyPr>
            <a:noAutofit/>
          </a:bodyPr>
          <a:lstStyle/>
          <a:p>
            <a:r>
              <a:rPr lang="en-CA" dirty="0" smtClean="0"/>
              <a:t> Jeremiah 22:3: The “king” failed to </a:t>
            </a:r>
            <a:r>
              <a:rPr lang="en-CA" i="1" dirty="0" smtClean="0">
                <a:solidFill>
                  <a:srgbClr val="FFC000"/>
                </a:solidFill>
              </a:rPr>
              <a:t>“execute judgment and righteousness”. </a:t>
            </a:r>
            <a:r>
              <a:rPr lang="en-CA" dirty="0" smtClean="0"/>
              <a:t> </a:t>
            </a:r>
          </a:p>
          <a:p>
            <a:r>
              <a:rPr lang="en-CA" dirty="0" smtClean="0"/>
              <a:t>How were these terms to be interpreted?  </a:t>
            </a:r>
          </a:p>
          <a:p>
            <a:pPr lvl="1"/>
            <a:r>
              <a:rPr lang="en-CA" dirty="0" smtClean="0"/>
              <a:t>Delivering those who are </a:t>
            </a:r>
            <a:r>
              <a:rPr lang="en-CA" i="1" dirty="0" smtClean="0">
                <a:solidFill>
                  <a:srgbClr val="00FFFF"/>
                </a:solidFill>
              </a:rPr>
              <a:t>oppressed.</a:t>
            </a:r>
          </a:p>
          <a:p>
            <a:pPr lvl="1"/>
            <a:r>
              <a:rPr lang="en-CA" dirty="0" smtClean="0"/>
              <a:t>Caring for those who are </a:t>
            </a:r>
            <a:r>
              <a:rPr lang="en-CA" i="1" dirty="0" smtClean="0">
                <a:solidFill>
                  <a:srgbClr val="00FFFF"/>
                </a:solidFill>
              </a:rPr>
              <a:t>destitute.</a:t>
            </a:r>
          </a:p>
          <a:p>
            <a:r>
              <a:rPr lang="en-CA" dirty="0" smtClean="0"/>
              <a:t>This is what God expected of His people – </a:t>
            </a:r>
            <a:r>
              <a:rPr lang="en-CA" i="1" dirty="0" smtClean="0">
                <a:solidFill>
                  <a:srgbClr val="FFC000"/>
                </a:solidFill>
              </a:rPr>
              <a:t>Jer.7:5-7; Zech.7:9-10.  </a:t>
            </a:r>
          </a:p>
          <a:p>
            <a:r>
              <a:rPr lang="en-CA" dirty="0" smtClean="0"/>
              <a:t>This is God’s standard of right – </a:t>
            </a:r>
            <a:r>
              <a:rPr lang="en-CA" i="1" dirty="0" smtClean="0">
                <a:solidFill>
                  <a:srgbClr val="FFC000"/>
                </a:solidFill>
              </a:rPr>
              <a:t>Deut.10:17-19.</a:t>
            </a:r>
          </a:p>
        </p:txBody>
      </p:sp>
      <p:sp>
        <p:nvSpPr>
          <p:cNvPr id="4" name="Slide Number Placeholder 3"/>
          <p:cNvSpPr>
            <a:spLocks noGrp="1"/>
          </p:cNvSpPr>
          <p:nvPr>
            <p:ph type="sldNum" sz="quarter" idx="12"/>
          </p:nvPr>
        </p:nvSpPr>
        <p:spPr/>
        <p:txBody>
          <a:bodyPr/>
          <a:lstStyle/>
          <a:p>
            <a:fld id="{501A0A13-EF00-474F-B0CD-2C762A1E351A}" type="slidenum">
              <a:rPr lang="en-US" smtClean="0"/>
              <a:pPr/>
              <a:t>11</a:t>
            </a:fld>
            <a:endParaRPr lang="en-U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CA" dirty="0" smtClean="0"/>
              <a:t>Psalms 103:6-8</a:t>
            </a:r>
            <a:endParaRPr lang="en-CA" dirty="0"/>
          </a:p>
        </p:txBody>
      </p:sp>
      <p:sp>
        <p:nvSpPr>
          <p:cNvPr id="3" name="Content Placeholder 2"/>
          <p:cNvSpPr>
            <a:spLocks noGrp="1"/>
          </p:cNvSpPr>
          <p:nvPr>
            <p:ph sz="half" idx="1"/>
          </p:nvPr>
        </p:nvSpPr>
        <p:spPr>
          <a:xfrm>
            <a:off x="457200" y="1159933"/>
            <a:ext cx="3747247" cy="5393267"/>
          </a:xfrm>
        </p:spPr>
        <p:txBody>
          <a:bodyPr>
            <a:normAutofit/>
          </a:bodyPr>
          <a:lstStyle/>
          <a:p>
            <a:pPr marL="0" indent="0">
              <a:buNone/>
            </a:pPr>
            <a:r>
              <a:rPr lang="en-CA" i="1" baseline="40000" dirty="0" smtClean="0">
                <a:solidFill>
                  <a:srgbClr val="00FFFF"/>
                </a:solidFill>
              </a:rPr>
              <a:t>(6)</a:t>
            </a:r>
            <a:r>
              <a:rPr lang="en-CA" i="1" dirty="0" smtClean="0"/>
              <a:t> The LORD </a:t>
            </a:r>
            <a:r>
              <a:rPr lang="en-CA" i="1" dirty="0" err="1" smtClean="0"/>
              <a:t>executeth</a:t>
            </a:r>
            <a:r>
              <a:rPr lang="en-CA" i="1" dirty="0" smtClean="0"/>
              <a:t> righteousness and judgment for all that are oppressed. </a:t>
            </a:r>
            <a:r>
              <a:rPr lang="en-CA" i="1" baseline="40000" dirty="0" smtClean="0">
                <a:solidFill>
                  <a:srgbClr val="00FFFF"/>
                </a:solidFill>
              </a:rPr>
              <a:t>(7)</a:t>
            </a:r>
            <a:r>
              <a:rPr lang="en-CA" i="1" dirty="0" smtClean="0"/>
              <a:t> He made known his ways unto Moses, his acts unto the children of Israel.</a:t>
            </a:r>
            <a:r>
              <a:rPr lang="en-CA" i="1" baseline="40000" dirty="0" smtClean="0">
                <a:solidFill>
                  <a:srgbClr val="00FFFF"/>
                </a:solidFill>
              </a:rPr>
              <a:t> (8)</a:t>
            </a:r>
            <a:r>
              <a:rPr lang="en-CA" i="1" dirty="0" smtClean="0"/>
              <a:t> The LORD is merciful and gracious, slow to anger, and plenteous in mercy.</a:t>
            </a:r>
          </a:p>
        </p:txBody>
      </p:sp>
      <p:sp>
        <p:nvSpPr>
          <p:cNvPr id="6" name="Content Placeholder 5"/>
          <p:cNvSpPr>
            <a:spLocks noGrp="1"/>
          </p:cNvSpPr>
          <p:nvPr>
            <p:ph sz="half" idx="2"/>
          </p:nvPr>
        </p:nvSpPr>
        <p:spPr>
          <a:xfrm>
            <a:off x="4338918" y="1159933"/>
            <a:ext cx="4464424" cy="5393267"/>
          </a:xfrm>
        </p:spPr>
        <p:txBody>
          <a:bodyPr>
            <a:normAutofit/>
          </a:bodyPr>
          <a:lstStyle/>
          <a:p>
            <a:r>
              <a:rPr lang="en-CA" dirty="0" smtClean="0"/>
              <a:t>God’s Righteousness is exercised towards </a:t>
            </a:r>
            <a:r>
              <a:rPr lang="en-CA" i="1" dirty="0" smtClean="0">
                <a:solidFill>
                  <a:srgbClr val="FFCC66"/>
                </a:solidFill>
              </a:rPr>
              <a:t>the oppressed</a:t>
            </a:r>
          </a:p>
          <a:p>
            <a:pPr lvl="0"/>
            <a:r>
              <a:rPr lang="en-US" dirty="0" smtClean="0"/>
              <a:t>Reference to God’s </a:t>
            </a:r>
            <a:r>
              <a:rPr lang="en-US" i="1" dirty="0" smtClean="0">
                <a:solidFill>
                  <a:srgbClr val="FFCC66"/>
                </a:solidFill>
              </a:rPr>
              <a:t>WAYS</a:t>
            </a:r>
            <a:r>
              <a:rPr lang="en-US" dirty="0" smtClean="0"/>
              <a:t> </a:t>
            </a:r>
            <a:r>
              <a:rPr lang="en-CA" dirty="0" smtClean="0"/>
              <a:t>and </a:t>
            </a:r>
            <a:r>
              <a:rPr lang="en-US" i="1" dirty="0" smtClean="0">
                <a:solidFill>
                  <a:srgbClr val="FFCC66"/>
                </a:solidFill>
              </a:rPr>
              <a:t>ACTS</a:t>
            </a:r>
            <a:endParaRPr lang="en-CA" i="1" dirty="0" smtClean="0">
              <a:solidFill>
                <a:srgbClr val="FFCC66"/>
              </a:solidFill>
            </a:endParaRPr>
          </a:p>
          <a:p>
            <a:r>
              <a:rPr lang="en-US" dirty="0" smtClean="0"/>
              <a:t>Reflects upon </a:t>
            </a:r>
            <a:r>
              <a:rPr lang="en-US" i="1" dirty="0" smtClean="0">
                <a:solidFill>
                  <a:srgbClr val="FFCC66"/>
                </a:solidFill>
              </a:rPr>
              <a:t>God’s Name – Exodus 34:6-7</a:t>
            </a:r>
          </a:p>
          <a:p>
            <a:endParaRPr lang="en-US" dirty="0" smtClean="0"/>
          </a:p>
          <a:p>
            <a:pPr marL="0" indent="0" algn="ctr">
              <a:buNone/>
            </a:pPr>
            <a:r>
              <a:rPr lang="en-US" dirty="0" smtClean="0">
                <a:solidFill>
                  <a:srgbClr val="00FFFF"/>
                </a:solidFill>
              </a:rPr>
              <a:t>God revealed the full expression of His character – His righteousness</a:t>
            </a:r>
          </a:p>
        </p:txBody>
      </p:sp>
      <p:sp>
        <p:nvSpPr>
          <p:cNvPr id="4" name="Slide Number Placeholder 3"/>
          <p:cNvSpPr>
            <a:spLocks noGrp="1"/>
          </p:cNvSpPr>
          <p:nvPr>
            <p:ph type="sldNum" sz="quarter" idx="12"/>
          </p:nvPr>
        </p:nvSpPr>
        <p:spPr/>
        <p:txBody>
          <a:bodyPr/>
          <a:lstStyle/>
          <a:p>
            <a:fld id="{501A0A13-EF00-474F-B0CD-2C762A1E351A}" type="slidenum">
              <a:rPr lang="en-US" smtClean="0"/>
              <a:pPr/>
              <a:t>12</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20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20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Branch</a:t>
            </a:r>
            <a:endParaRPr lang="en-CA" dirty="0"/>
          </a:p>
        </p:txBody>
      </p:sp>
      <p:sp>
        <p:nvSpPr>
          <p:cNvPr id="3" name="Content Placeholder 2"/>
          <p:cNvSpPr>
            <a:spLocks noGrp="1"/>
          </p:cNvSpPr>
          <p:nvPr>
            <p:ph idx="1"/>
          </p:nvPr>
        </p:nvSpPr>
        <p:spPr/>
        <p:txBody>
          <a:bodyPr>
            <a:normAutofit/>
          </a:bodyPr>
          <a:lstStyle/>
          <a:p>
            <a:pPr marL="0" indent="0">
              <a:buNone/>
            </a:pPr>
            <a:r>
              <a:rPr lang="en-CA" dirty="0" smtClean="0">
                <a:solidFill>
                  <a:srgbClr val="00FFFF"/>
                </a:solidFill>
              </a:rPr>
              <a:t>BRANCH – </a:t>
            </a:r>
            <a:r>
              <a:rPr lang="en-CA" dirty="0" err="1" smtClean="0">
                <a:solidFill>
                  <a:srgbClr val="00FFFF"/>
                </a:solidFill>
              </a:rPr>
              <a:t>tsemach</a:t>
            </a:r>
            <a:r>
              <a:rPr lang="en-CA" dirty="0" smtClean="0">
                <a:solidFill>
                  <a:srgbClr val="00FFFF"/>
                </a:solidFill>
              </a:rPr>
              <a:t> (H6780): </a:t>
            </a:r>
            <a:r>
              <a:rPr lang="en-CA" sz="2400" dirty="0" smtClean="0"/>
              <a:t>From H6779 (</a:t>
            </a:r>
            <a:r>
              <a:rPr lang="en-CA" sz="2400" dirty="0" err="1" smtClean="0"/>
              <a:t>tsamach</a:t>
            </a:r>
            <a:r>
              <a:rPr lang="en-CA" sz="2400" dirty="0" smtClean="0"/>
              <a:t>); a </a:t>
            </a:r>
            <a:r>
              <a:rPr lang="en-CA" sz="2400" i="1" dirty="0" smtClean="0"/>
              <a:t>sprout, literally or figuratively: - branch, bud, that which (where) grew (upon), spring (-</a:t>
            </a:r>
            <a:r>
              <a:rPr lang="en-CA" sz="2400" i="1" dirty="0" err="1" smtClean="0"/>
              <a:t>ing</a:t>
            </a:r>
            <a:r>
              <a:rPr lang="en-CA" sz="2400" i="1" dirty="0" smtClean="0"/>
              <a:t>).</a:t>
            </a:r>
            <a:endParaRPr lang="en-CA" i="1" dirty="0" smtClean="0"/>
          </a:p>
          <a:p>
            <a:pPr lvl="0"/>
            <a:r>
              <a:rPr lang="en-CA" i="1" dirty="0" smtClean="0">
                <a:solidFill>
                  <a:srgbClr val="FFC000"/>
                </a:solidFill>
              </a:rPr>
              <a:t>Isaiah 42:9 </a:t>
            </a:r>
            <a:r>
              <a:rPr lang="en-CA" dirty="0" smtClean="0"/>
              <a:t>– The passing away of the “former things”.  Reference to Old Covenant created at Sinai</a:t>
            </a:r>
          </a:p>
          <a:p>
            <a:pPr lvl="0"/>
            <a:r>
              <a:rPr lang="en-CA" i="1" dirty="0" smtClean="0">
                <a:solidFill>
                  <a:srgbClr val="FFC000"/>
                </a:solidFill>
              </a:rPr>
              <a:t>Isaiah 43:18,19 </a:t>
            </a:r>
            <a:r>
              <a:rPr lang="en-CA" dirty="0" smtClean="0"/>
              <a:t>– “the former things” </a:t>
            </a:r>
            <a:r>
              <a:rPr lang="en-CA" i="1" dirty="0" smtClean="0">
                <a:solidFill>
                  <a:srgbClr val="FFC000"/>
                </a:solidFill>
              </a:rPr>
              <a:t>(echo of v.21 in 1 Peter 2:9)</a:t>
            </a:r>
            <a:r>
              <a:rPr lang="en-CA" dirty="0" smtClean="0"/>
              <a:t>. See also </a:t>
            </a:r>
            <a:r>
              <a:rPr lang="en-CA" i="1" dirty="0" smtClean="0">
                <a:solidFill>
                  <a:srgbClr val="FFC000"/>
                </a:solidFill>
              </a:rPr>
              <a:t>Isaiah 44:3,4.</a:t>
            </a:r>
          </a:p>
          <a:p>
            <a:pPr lvl="0"/>
            <a:r>
              <a:rPr lang="en-CA" dirty="0" smtClean="0"/>
              <a:t>Other references link the branching with righteousness – </a:t>
            </a:r>
            <a:r>
              <a:rPr lang="en-CA" i="1" dirty="0" smtClean="0">
                <a:solidFill>
                  <a:srgbClr val="FFC000"/>
                </a:solidFill>
              </a:rPr>
              <a:t>Isa.45:8; 58:8; 61:11.</a:t>
            </a:r>
          </a:p>
          <a:p>
            <a:endParaRPr lang="en-CA" dirty="0"/>
          </a:p>
        </p:txBody>
      </p:sp>
      <p:sp>
        <p:nvSpPr>
          <p:cNvPr id="4" name="Slide Number Placeholder 3"/>
          <p:cNvSpPr>
            <a:spLocks noGrp="1"/>
          </p:cNvSpPr>
          <p:nvPr>
            <p:ph type="sldNum" sz="quarter" idx="12"/>
          </p:nvPr>
        </p:nvSpPr>
        <p:spPr/>
        <p:txBody>
          <a:bodyPr/>
          <a:lstStyle/>
          <a:p>
            <a:fld id="{501A0A13-EF00-474F-B0CD-2C762A1E351A}" type="slidenum">
              <a:rPr lang="en-US" smtClean="0"/>
              <a:pPr/>
              <a:t>13</a:t>
            </a:fld>
            <a:endParaRPr lang="en-US"/>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CA" dirty="0" smtClean="0"/>
              <a:t>Isaiah 45:22-25</a:t>
            </a:r>
            <a:endParaRPr lang="en-CA" dirty="0"/>
          </a:p>
        </p:txBody>
      </p:sp>
      <p:sp>
        <p:nvSpPr>
          <p:cNvPr id="6" name="Content Placeholder 5"/>
          <p:cNvSpPr>
            <a:spLocks noGrp="1"/>
          </p:cNvSpPr>
          <p:nvPr>
            <p:ph sz="half" idx="1"/>
          </p:nvPr>
        </p:nvSpPr>
        <p:spPr/>
        <p:txBody>
          <a:bodyPr>
            <a:normAutofit fontScale="85000" lnSpcReduction="20000"/>
          </a:bodyPr>
          <a:lstStyle/>
          <a:p>
            <a:pPr marL="0" indent="0">
              <a:buNone/>
            </a:pPr>
            <a:r>
              <a:rPr lang="en-CA" dirty="0" smtClean="0"/>
              <a:t>Look unto me, and be ye saved, all the ends of the earth: for I </a:t>
            </a:r>
            <a:r>
              <a:rPr lang="en-CA" i="1" dirty="0" smtClean="0"/>
              <a:t>am God, and there is none else. I have sworn by myself, the word is gone out of my mouth in righteousness, and shall not return, That unto me every knee shall bow, every tongue shall swear. Surely, shall one say, in the LORD have I righteousness and strength: even to him shall men come; and all that are incensed against him shall be ashamed. In the LORD shall all the seed of Israel be justified, and shall glory. </a:t>
            </a:r>
            <a:endParaRPr lang="en-CA" dirty="0" smtClean="0"/>
          </a:p>
          <a:p>
            <a:endParaRPr lang="en-CA" dirty="0"/>
          </a:p>
        </p:txBody>
      </p:sp>
      <p:sp>
        <p:nvSpPr>
          <p:cNvPr id="7" name="Content Placeholder 6"/>
          <p:cNvSpPr>
            <a:spLocks noGrp="1"/>
          </p:cNvSpPr>
          <p:nvPr>
            <p:ph sz="half" idx="2"/>
          </p:nvPr>
        </p:nvSpPr>
        <p:spPr>
          <a:xfrm>
            <a:off x="4648200" y="210073"/>
            <a:ext cx="4038600" cy="6327205"/>
          </a:xfrm>
        </p:spPr>
        <p:txBody>
          <a:bodyPr>
            <a:noAutofit/>
          </a:bodyPr>
          <a:lstStyle/>
          <a:p>
            <a:pPr>
              <a:lnSpc>
                <a:spcPct val="85000"/>
              </a:lnSpc>
            </a:pPr>
            <a:r>
              <a:rPr lang="en-CA" dirty="0" smtClean="0"/>
              <a:t>Yahweh addresses “all ye ends of the earth”</a:t>
            </a:r>
          </a:p>
          <a:p>
            <a:pPr>
              <a:lnSpc>
                <a:spcPct val="85000"/>
              </a:lnSpc>
            </a:pPr>
            <a:r>
              <a:rPr lang="en-CA" dirty="0" smtClean="0"/>
              <a:t>“look unto me” </a:t>
            </a:r>
            <a:r>
              <a:rPr lang="en-CA" i="1" dirty="0" smtClean="0">
                <a:solidFill>
                  <a:srgbClr val="FFC000"/>
                </a:solidFill>
              </a:rPr>
              <a:t>(v.22)</a:t>
            </a:r>
          </a:p>
          <a:p>
            <a:pPr>
              <a:lnSpc>
                <a:spcPct val="85000"/>
              </a:lnSpc>
            </a:pPr>
            <a:r>
              <a:rPr lang="en-CA" dirty="0" smtClean="0"/>
              <a:t>“Unto me every knee shall bow” – A clear reference to Jesus Christ – </a:t>
            </a:r>
            <a:r>
              <a:rPr lang="en-CA" i="1" dirty="0" smtClean="0">
                <a:solidFill>
                  <a:srgbClr val="FFC000"/>
                </a:solidFill>
              </a:rPr>
              <a:t>Phil.2:9-11.  </a:t>
            </a:r>
          </a:p>
          <a:p>
            <a:pPr>
              <a:lnSpc>
                <a:spcPct val="85000"/>
              </a:lnSpc>
            </a:pPr>
            <a:r>
              <a:rPr lang="en-CA" dirty="0" smtClean="0"/>
              <a:t>The prophet: “word gone from my mouth in righteousness” – </a:t>
            </a:r>
            <a:r>
              <a:rPr lang="en-CA" i="1" dirty="0" smtClean="0">
                <a:solidFill>
                  <a:srgbClr val="FFC000"/>
                </a:solidFill>
              </a:rPr>
              <a:t>(echo of John 1:14).</a:t>
            </a:r>
          </a:p>
          <a:p>
            <a:pPr>
              <a:lnSpc>
                <a:spcPct val="85000"/>
              </a:lnSpc>
            </a:pPr>
            <a:r>
              <a:rPr lang="en-CA" dirty="0" smtClean="0"/>
              <a:t>God’s work accomplished by one who says “In Yahweh have I righteousness” </a:t>
            </a:r>
            <a:r>
              <a:rPr lang="en-CA" i="1" dirty="0" smtClean="0">
                <a:solidFill>
                  <a:srgbClr val="FFC000"/>
                </a:solidFill>
              </a:rPr>
              <a:t>(v.24)</a:t>
            </a:r>
          </a:p>
          <a:p>
            <a:pPr>
              <a:lnSpc>
                <a:spcPct val="85000"/>
              </a:lnSpc>
            </a:pPr>
            <a:endParaRPr lang="en-CA" dirty="0"/>
          </a:p>
        </p:txBody>
      </p:sp>
      <p:sp>
        <p:nvSpPr>
          <p:cNvPr id="4" name="Slide Number Placeholder 3"/>
          <p:cNvSpPr>
            <a:spLocks noGrp="1"/>
          </p:cNvSpPr>
          <p:nvPr>
            <p:ph type="sldNum" sz="quarter" idx="12"/>
          </p:nvPr>
        </p:nvSpPr>
        <p:spPr/>
        <p:txBody>
          <a:bodyPr/>
          <a:lstStyle/>
          <a:p>
            <a:fld id="{501A0A13-EF00-474F-B0CD-2C762A1E351A}" type="slidenum">
              <a:rPr lang="en-US" smtClean="0"/>
              <a:pPr/>
              <a:t>14</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94727"/>
            <a:ext cx="7144871" cy="833438"/>
          </a:xfrm>
        </p:spPr>
        <p:txBody>
          <a:bodyPr>
            <a:normAutofit/>
          </a:bodyPr>
          <a:lstStyle/>
          <a:p>
            <a:r>
              <a:rPr lang="en-CA" dirty="0" smtClean="0"/>
              <a:t>The work of Righteousness</a:t>
            </a:r>
            <a:endParaRPr lang="en-CA" dirty="0"/>
          </a:p>
        </p:txBody>
      </p:sp>
      <p:sp>
        <p:nvSpPr>
          <p:cNvPr id="7" name="Content Placeholder 6"/>
          <p:cNvSpPr>
            <a:spLocks noGrp="1"/>
          </p:cNvSpPr>
          <p:nvPr>
            <p:ph idx="1"/>
          </p:nvPr>
        </p:nvSpPr>
        <p:spPr/>
        <p:txBody>
          <a:bodyPr>
            <a:normAutofit/>
          </a:bodyPr>
          <a:lstStyle/>
          <a:p>
            <a:pPr>
              <a:buNone/>
            </a:pPr>
            <a:r>
              <a:rPr lang="en-CA" sz="3200" dirty="0" smtClean="0">
                <a:solidFill>
                  <a:srgbClr val="00FFFF"/>
                </a:solidFill>
              </a:rPr>
              <a:t>Isaiah 11:1-5</a:t>
            </a:r>
          </a:p>
          <a:p>
            <a:r>
              <a:rPr lang="en-CA" dirty="0" smtClean="0"/>
              <a:t>Jesus describes as Son of God and Son of man – </a:t>
            </a:r>
            <a:r>
              <a:rPr lang="en-CA" i="1" dirty="0" smtClean="0">
                <a:solidFill>
                  <a:srgbClr val="FFC000"/>
                </a:solidFill>
              </a:rPr>
              <a:t>verses 1-2</a:t>
            </a:r>
          </a:p>
          <a:p>
            <a:r>
              <a:rPr lang="en-CA" dirty="0" smtClean="0"/>
              <a:t>This produces righteous judgment towards the oppressed – </a:t>
            </a:r>
            <a:r>
              <a:rPr lang="en-CA" i="1" dirty="0" smtClean="0">
                <a:solidFill>
                  <a:srgbClr val="FFC000"/>
                </a:solidFill>
              </a:rPr>
              <a:t>verse 4-5</a:t>
            </a:r>
          </a:p>
          <a:p>
            <a:pPr>
              <a:buNone/>
            </a:pPr>
            <a:r>
              <a:rPr lang="en-CA" sz="3200" dirty="0" smtClean="0">
                <a:solidFill>
                  <a:srgbClr val="00FFFF"/>
                </a:solidFill>
              </a:rPr>
              <a:t>Isaiah 61:1-3</a:t>
            </a:r>
          </a:p>
          <a:p>
            <a:r>
              <a:rPr lang="en-CA" dirty="0" smtClean="0"/>
              <a:t>Bind up the broken hearted</a:t>
            </a:r>
          </a:p>
          <a:p>
            <a:r>
              <a:rPr lang="en-CA" dirty="0" smtClean="0"/>
              <a:t>Proclaim liberty to the captives, those bound </a:t>
            </a:r>
          </a:p>
          <a:p>
            <a:r>
              <a:rPr lang="en-CA" dirty="0" smtClean="0"/>
              <a:t>Oil poured on those that mourn</a:t>
            </a:r>
          </a:p>
          <a:p>
            <a:r>
              <a:rPr lang="en-CA" dirty="0" smtClean="0"/>
              <a:t>The result? </a:t>
            </a:r>
            <a:r>
              <a:rPr lang="en-CA" i="1" dirty="0" smtClean="0">
                <a:solidFill>
                  <a:srgbClr val="FFC000"/>
                </a:solidFill>
              </a:rPr>
              <a:t>“called trees of righteousness”</a:t>
            </a:r>
          </a:p>
        </p:txBody>
      </p:sp>
      <p:sp>
        <p:nvSpPr>
          <p:cNvPr id="4" name="Slide Number Placeholder 3"/>
          <p:cNvSpPr>
            <a:spLocks noGrp="1"/>
          </p:cNvSpPr>
          <p:nvPr>
            <p:ph type="sldNum" sz="quarter" idx="12"/>
          </p:nvPr>
        </p:nvSpPr>
        <p:spPr/>
        <p:txBody>
          <a:bodyPr/>
          <a:lstStyle/>
          <a:p>
            <a:fld id="{501A0A13-EF00-474F-B0CD-2C762A1E351A}" type="slidenum">
              <a:rPr lang="en-US" smtClean="0"/>
              <a:pPr/>
              <a:t>15</a:t>
            </a:fld>
            <a:endParaRPr lang="en-US"/>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Isaiah 53</a:t>
            </a:r>
            <a:endParaRPr lang="en-CA" dirty="0"/>
          </a:p>
        </p:txBody>
      </p:sp>
      <p:sp>
        <p:nvSpPr>
          <p:cNvPr id="3" name="Content Placeholder 2"/>
          <p:cNvSpPr>
            <a:spLocks noGrp="1"/>
          </p:cNvSpPr>
          <p:nvPr>
            <p:ph idx="1"/>
          </p:nvPr>
        </p:nvSpPr>
        <p:spPr/>
        <p:txBody>
          <a:bodyPr>
            <a:noAutofit/>
          </a:bodyPr>
          <a:lstStyle/>
          <a:p>
            <a:pPr>
              <a:lnSpc>
                <a:spcPct val="90000"/>
              </a:lnSpc>
            </a:pPr>
            <a:r>
              <a:rPr lang="en-CA" dirty="0" smtClean="0"/>
              <a:t>He was </a:t>
            </a:r>
            <a:r>
              <a:rPr lang="en-CA" i="1" dirty="0" smtClean="0">
                <a:solidFill>
                  <a:srgbClr val="00FFFF"/>
                </a:solidFill>
              </a:rPr>
              <a:t>oppressed</a:t>
            </a:r>
            <a:r>
              <a:rPr lang="en-CA" dirty="0" smtClean="0"/>
              <a:t> and </a:t>
            </a:r>
            <a:r>
              <a:rPr lang="en-CA" i="1" dirty="0" smtClean="0">
                <a:solidFill>
                  <a:srgbClr val="00FFFF"/>
                </a:solidFill>
              </a:rPr>
              <a:t>afflicted </a:t>
            </a:r>
            <a:r>
              <a:rPr lang="en-CA" i="1" dirty="0" smtClean="0">
                <a:solidFill>
                  <a:srgbClr val="FFC000"/>
                </a:solidFill>
              </a:rPr>
              <a:t>(v.7)</a:t>
            </a:r>
          </a:p>
          <a:p>
            <a:pPr>
              <a:lnSpc>
                <a:spcPct val="90000"/>
              </a:lnSpc>
            </a:pPr>
            <a:r>
              <a:rPr lang="en-CA" dirty="0" smtClean="0"/>
              <a:t>He was taken </a:t>
            </a:r>
            <a:r>
              <a:rPr lang="en-CA" i="1" dirty="0" smtClean="0">
                <a:solidFill>
                  <a:srgbClr val="00FFFF"/>
                </a:solidFill>
              </a:rPr>
              <a:t>from prison </a:t>
            </a:r>
            <a:r>
              <a:rPr lang="en-CA" i="1" dirty="0" smtClean="0">
                <a:solidFill>
                  <a:srgbClr val="FFC000"/>
                </a:solidFill>
              </a:rPr>
              <a:t>(v.8)</a:t>
            </a:r>
          </a:p>
          <a:p>
            <a:pPr>
              <a:lnSpc>
                <a:spcPct val="90000"/>
              </a:lnSpc>
            </a:pPr>
            <a:r>
              <a:rPr lang="en-CA" dirty="0" smtClean="0"/>
              <a:t>Who shall declare </a:t>
            </a:r>
            <a:r>
              <a:rPr lang="en-CA" i="1" dirty="0" smtClean="0">
                <a:solidFill>
                  <a:srgbClr val="00FFFF"/>
                </a:solidFill>
              </a:rPr>
              <a:t>his generation </a:t>
            </a:r>
            <a:r>
              <a:rPr lang="en-CA" i="1" dirty="0" smtClean="0">
                <a:solidFill>
                  <a:srgbClr val="FFC000"/>
                </a:solidFill>
              </a:rPr>
              <a:t>(v.8)</a:t>
            </a:r>
          </a:p>
          <a:p>
            <a:pPr>
              <a:lnSpc>
                <a:spcPct val="90000"/>
              </a:lnSpc>
            </a:pPr>
            <a:r>
              <a:rPr lang="en-CA" dirty="0" smtClean="0"/>
              <a:t>He was cut off from the living  </a:t>
            </a:r>
            <a:r>
              <a:rPr lang="en-CA" i="1" dirty="0" smtClean="0">
                <a:solidFill>
                  <a:srgbClr val="FFC000"/>
                </a:solidFill>
              </a:rPr>
              <a:t>(v.8)</a:t>
            </a:r>
          </a:p>
          <a:p>
            <a:pPr>
              <a:lnSpc>
                <a:spcPct val="90000"/>
              </a:lnSpc>
            </a:pPr>
            <a:r>
              <a:rPr lang="en-CA" dirty="0" smtClean="0"/>
              <a:t>He shall see </a:t>
            </a:r>
            <a:r>
              <a:rPr lang="en-CA" i="1" dirty="0" smtClean="0">
                <a:solidFill>
                  <a:srgbClr val="00FFFF"/>
                </a:solidFill>
              </a:rPr>
              <a:t>his seed </a:t>
            </a:r>
            <a:r>
              <a:rPr lang="en-CA" i="1" dirty="0" smtClean="0">
                <a:solidFill>
                  <a:srgbClr val="FFC000"/>
                </a:solidFill>
              </a:rPr>
              <a:t>(v.10)</a:t>
            </a:r>
          </a:p>
          <a:p>
            <a:pPr>
              <a:lnSpc>
                <a:spcPct val="90000"/>
              </a:lnSpc>
            </a:pPr>
            <a:r>
              <a:rPr lang="en-CA" dirty="0" smtClean="0"/>
              <a:t>God’s pleasure </a:t>
            </a:r>
            <a:r>
              <a:rPr lang="en-CA" i="1" dirty="0" smtClean="0">
                <a:solidFill>
                  <a:srgbClr val="00FFFF"/>
                </a:solidFill>
              </a:rPr>
              <a:t>shall prosper </a:t>
            </a:r>
            <a:r>
              <a:rPr lang="en-CA" dirty="0" smtClean="0"/>
              <a:t>in his hand </a:t>
            </a:r>
            <a:r>
              <a:rPr lang="en-CA" i="1" dirty="0" smtClean="0">
                <a:solidFill>
                  <a:srgbClr val="FFC000"/>
                </a:solidFill>
              </a:rPr>
              <a:t>(v.10)</a:t>
            </a:r>
          </a:p>
          <a:p>
            <a:pPr>
              <a:lnSpc>
                <a:spcPct val="90000"/>
              </a:lnSpc>
            </a:pPr>
            <a:endParaRPr lang="en-CA" dirty="0" smtClean="0"/>
          </a:p>
          <a:p>
            <a:pPr>
              <a:lnSpc>
                <a:spcPct val="90000"/>
              </a:lnSpc>
            </a:pPr>
            <a:r>
              <a:rPr lang="en-CA" dirty="0" smtClean="0"/>
              <a:t>By His knowledge shall my </a:t>
            </a:r>
            <a:r>
              <a:rPr lang="en-CA" i="1" dirty="0" smtClean="0">
                <a:solidFill>
                  <a:srgbClr val="00FFFF"/>
                </a:solidFill>
              </a:rPr>
              <a:t>righteous </a:t>
            </a:r>
            <a:r>
              <a:rPr lang="en-CA" dirty="0" smtClean="0"/>
              <a:t>servant </a:t>
            </a:r>
            <a:r>
              <a:rPr lang="en-CA" i="1" dirty="0" smtClean="0">
                <a:solidFill>
                  <a:srgbClr val="00FFFF"/>
                </a:solidFill>
              </a:rPr>
              <a:t>justify</a:t>
            </a:r>
            <a:r>
              <a:rPr lang="en-CA" dirty="0" smtClean="0"/>
              <a:t> many </a:t>
            </a:r>
            <a:r>
              <a:rPr lang="en-CA" i="1" dirty="0" smtClean="0">
                <a:solidFill>
                  <a:srgbClr val="FFC000"/>
                </a:solidFill>
              </a:rPr>
              <a:t>(v.11). </a:t>
            </a:r>
            <a:endParaRPr lang="en-CA" dirty="0" smtClean="0"/>
          </a:p>
          <a:p>
            <a:pPr>
              <a:lnSpc>
                <a:spcPct val="90000"/>
              </a:lnSpc>
            </a:pPr>
            <a:endParaRPr lang="en-CA" dirty="0" smtClean="0"/>
          </a:p>
          <a:p>
            <a:pPr marL="0" indent="0" algn="ctr">
              <a:lnSpc>
                <a:spcPct val="90000"/>
              </a:lnSpc>
              <a:buNone/>
            </a:pPr>
            <a:r>
              <a:rPr lang="en-CA" sz="3200" i="1" dirty="0" smtClean="0">
                <a:solidFill>
                  <a:srgbClr val="FFC000"/>
                </a:solidFill>
              </a:rPr>
              <a:t>How did the Lord Jesus obtain this knowledge?</a:t>
            </a:r>
          </a:p>
        </p:txBody>
      </p:sp>
      <p:sp>
        <p:nvSpPr>
          <p:cNvPr id="5" name="Slide Number Placeholder 4"/>
          <p:cNvSpPr>
            <a:spLocks noGrp="1"/>
          </p:cNvSpPr>
          <p:nvPr>
            <p:ph type="sldNum" sz="quarter" idx="12"/>
          </p:nvPr>
        </p:nvSpPr>
        <p:spPr/>
        <p:txBody>
          <a:bodyPr/>
          <a:lstStyle/>
          <a:p>
            <a:fld id="{501A0A13-EF00-474F-B0CD-2C762A1E351A}" type="slidenum">
              <a:rPr lang="en-US" smtClean="0"/>
              <a:pPr/>
              <a:t>16</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 calcmode="lin" valueType="num">
                                      <p:cBhvr>
                                        <p:cTn id="7" dur="500" fill="hold"/>
                                        <p:tgtEl>
                                          <p:spTgt spid="3">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a:xfrm>
            <a:off x="457200" y="1159933"/>
            <a:ext cx="4365812" cy="3824443"/>
          </a:xfrm>
        </p:spPr>
        <p:txBody>
          <a:bodyPr>
            <a:normAutofit/>
          </a:bodyPr>
          <a:lstStyle/>
          <a:p>
            <a:pPr>
              <a:lnSpc>
                <a:spcPct val="85000"/>
              </a:lnSpc>
            </a:pPr>
            <a:r>
              <a:rPr lang="en-US" sz="2600" dirty="0" smtClean="0"/>
              <a:t>“He was in all points tempted like as </a:t>
            </a:r>
            <a:r>
              <a:rPr lang="en-US" sz="2600" i="1" dirty="0" smtClean="0"/>
              <a:t>we are”</a:t>
            </a:r>
            <a:r>
              <a:rPr lang="en-US" sz="2600" dirty="0" smtClean="0"/>
              <a:t> </a:t>
            </a:r>
            <a:r>
              <a:rPr lang="en-US" sz="2600" i="1" dirty="0" smtClean="0">
                <a:solidFill>
                  <a:srgbClr val="FFC000"/>
                </a:solidFill>
              </a:rPr>
              <a:t>(Heb.4:15) </a:t>
            </a:r>
          </a:p>
          <a:p>
            <a:pPr>
              <a:lnSpc>
                <a:spcPct val="85000"/>
              </a:lnSpc>
            </a:pPr>
            <a:r>
              <a:rPr lang="en-US" sz="2600" dirty="0" smtClean="0"/>
              <a:t>“he himself also is compassed with infirmity” </a:t>
            </a:r>
            <a:r>
              <a:rPr lang="en-US" sz="2600" i="1" dirty="0" smtClean="0">
                <a:solidFill>
                  <a:srgbClr val="FFC000"/>
                </a:solidFill>
              </a:rPr>
              <a:t>(Heb.5:2) </a:t>
            </a:r>
          </a:p>
          <a:p>
            <a:pPr>
              <a:lnSpc>
                <a:spcPct val="85000"/>
              </a:lnSpc>
            </a:pPr>
            <a:r>
              <a:rPr lang="en-US" sz="2600" dirty="0" smtClean="0"/>
              <a:t>he suffered “being tempted” </a:t>
            </a:r>
            <a:r>
              <a:rPr lang="en-US" sz="2600" i="1" dirty="0" smtClean="0">
                <a:solidFill>
                  <a:srgbClr val="FFC000"/>
                </a:solidFill>
              </a:rPr>
              <a:t>(Heb.2:18)</a:t>
            </a:r>
          </a:p>
          <a:p>
            <a:pPr>
              <a:lnSpc>
                <a:spcPct val="85000"/>
              </a:lnSpc>
            </a:pPr>
            <a:r>
              <a:rPr lang="en-US" sz="2600" dirty="0" smtClean="0"/>
              <a:t>he “suffered in the flesh” </a:t>
            </a:r>
            <a:r>
              <a:rPr lang="en-US" sz="2600" i="1" dirty="0" smtClean="0">
                <a:solidFill>
                  <a:srgbClr val="FFC000"/>
                </a:solidFill>
              </a:rPr>
              <a:t>(1 Peter 4:1) </a:t>
            </a:r>
          </a:p>
        </p:txBody>
      </p:sp>
      <p:sp>
        <p:nvSpPr>
          <p:cNvPr id="9" name="Content Placeholder 8"/>
          <p:cNvSpPr>
            <a:spLocks noGrp="1"/>
          </p:cNvSpPr>
          <p:nvPr>
            <p:ph sz="half" idx="2"/>
          </p:nvPr>
        </p:nvSpPr>
        <p:spPr>
          <a:xfrm>
            <a:off x="4876800" y="1159933"/>
            <a:ext cx="3810000" cy="3689973"/>
          </a:xfrm>
        </p:spPr>
        <p:txBody>
          <a:bodyPr>
            <a:normAutofit/>
          </a:bodyPr>
          <a:lstStyle/>
          <a:p>
            <a:pPr algn="ctr">
              <a:buNone/>
            </a:pPr>
            <a:r>
              <a:rPr lang="en-US" sz="3200" dirty="0" smtClean="0">
                <a:solidFill>
                  <a:srgbClr val="00FFFF"/>
                </a:solidFill>
              </a:rPr>
              <a:t>2 Corinthians 5:21</a:t>
            </a:r>
          </a:p>
          <a:p>
            <a:pPr marL="0" indent="0">
              <a:buNone/>
            </a:pPr>
            <a:r>
              <a:rPr lang="en-US" sz="3200" i="1" dirty="0" smtClean="0"/>
              <a:t>“He hath made him to be sin for us, who knew no sin; that he might be made the righteousness of God for us”</a:t>
            </a:r>
            <a:endParaRPr lang="en-CA" sz="3200" i="1" dirty="0" smtClean="0"/>
          </a:p>
          <a:p>
            <a:endParaRPr lang="en-CA" sz="2600" dirty="0"/>
          </a:p>
        </p:txBody>
      </p:sp>
      <p:sp>
        <p:nvSpPr>
          <p:cNvPr id="5" name="Slide Number Placeholder 4"/>
          <p:cNvSpPr>
            <a:spLocks noGrp="1"/>
          </p:cNvSpPr>
          <p:nvPr>
            <p:ph type="sldNum" sz="quarter" idx="12"/>
          </p:nvPr>
        </p:nvSpPr>
        <p:spPr/>
        <p:txBody>
          <a:bodyPr/>
          <a:lstStyle/>
          <a:p>
            <a:fld id="{501A0A13-EF00-474F-B0CD-2C762A1E351A}" type="slidenum">
              <a:rPr lang="en-US" smtClean="0"/>
              <a:pPr/>
              <a:t>17</a:t>
            </a:fld>
            <a:endParaRPr lang="en-US"/>
          </a:p>
        </p:txBody>
      </p:sp>
      <p:sp>
        <p:nvSpPr>
          <p:cNvPr id="10" name="TextBox 9"/>
          <p:cNvSpPr txBox="1"/>
          <p:nvPr/>
        </p:nvSpPr>
        <p:spPr>
          <a:xfrm>
            <a:off x="430306" y="233082"/>
            <a:ext cx="8247529" cy="892552"/>
          </a:xfrm>
          <a:prstGeom prst="rect">
            <a:avLst/>
          </a:prstGeom>
          <a:noFill/>
        </p:spPr>
        <p:txBody>
          <a:bodyPr wrap="square" rtlCol="0">
            <a:spAutoFit/>
          </a:bodyPr>
          <a:lstStyle/>
          <a:p>
            <a:pPr algn="ctr"/>
            <a:r>
              <a:rPr lang="en-US" sz="2600" b="1" i="1" dirty="0" smtClean="0">
                <a:solidFill>
                  <a:srgbClr val="FFC000"/>
                </a:solidFill>
                <a:latin typeface="Candara" pitchFamily="34" charset="0"/>
              </a:rPr>
              <a:t>By sharing Adam’s nature Jesus became knowledgeable of the experiences of his fellow man</a:t>
            </a:r>
            <a:endParaRPr lang="en-CA" sz="2600" b="1" i="1" dirty="0">
              <a:solidFill>
                <a:srgbClr val="FFC000"/>
              </a:solidFill>
              <a:latin typeface="Candara" pitchFamily="34" charset="0"/>
            </a:endParaRPr>
          </a:p>
        </p:txBody>
      </p:sp>
      <p:graphicFrame>
        <p:nvGraphicFramePr>
          <p:cNvPr id="11" name="Table 10"/>
          <p:cNvGraphicFramePr>
            <a:graphicFrameLocks noGrp="1"/>
          </p:cNvGraphicFramePr>
          <p:nvPr/>
        </p:nvGraphicFramePr>
        <p:xfrm>
          <a:off x="482749" y="4964204"/>
          <a:ext cx="8177156" cy="1744083"/>
        </p:xfrm>
        <a:graphic>
          <a:graphicData uri="http://schemas.openxmlformats.org/drawingml/2006/table">
            <a:tbl>
              <a:tblPr>
                <a:tableStyleId>{3C2FFA5D-87B4-456A-9821-1D502468CF0F}</a:tableStyleId>
              </a:tblPr>
              <a:tblGrid>
                <a:gridCol w="4088578"/>
                <a:gridCol w="4088578"/>
              </a:tblGrid>
              <a:tr h="307041">
                <a:tc>
                  <a:txBody>
                    <a:bodyPr/>
                    <a:lstStyle/>
                    <a:p>
                      <a:pPr marL="0" marR="0" algn="ctr">
                        <a:spcBef>
                          <a:spcPts val="0"/>
                        </a:spcBef>
                        <a:spcAft>
                          <a:spcPts val="0"/>
                        </a:spcAft>
                      </a:pPr>
                      <a:r>
                        <a:rPr lang="en-US" sz="1800" b="1" dirty="0">
                          <a:solidFill>
                            <a:srgbClr val="002060"/>
                          </a:solidFill>
                          <a:latin typeface="Candara" pitchFamily="34" charset="0"/>
                        </a:rPr>
                        <a:t>2 Corinthians 5:21</a:t>
                      </a:r>
                      <a:endParaRPr lang="en-CA" sz="1800" b="1" dirty="0">
                        <a:solidFill>
                          <a:srgbClr val="002060"/>
                        </a:solidFill>
                        <a:latin typeface="Candara" pitchFamily="34" charset="0"/>
                        <a:ea typeface="Calibri"/>
                      </a:endParaRPr>
                    </a:p>
                  </a:txBody>
                  <a:tcPr marL="68580" marR="68580" marT="0" marB="0">
                    <a:cell3D prstMaterial="dkEdge">
                      <a:bevel/>
                      <a:lightRig rig="flood" dir="t"/>
                    </a:cell3D>
                  </a:tcPr>
                </a:tc>
                <a:tc>
                  <a:txBody>
                    <a:bodyPr/>
                    <a:lstStyle/>
                    <a:p>
                      <a:pPr marL="0" marR="0" algn="ctr">
                        <a:spcBef>
                          <a:spcPts val="0"/>
                        </a:spcBef>
                        <a:spcAft>
                          <a:spcPts val="0"/>
                        </a:spcAft>
                      </a:pPr>
                      <a:r>
                        <a:rPr lang="en-US" sz="1800" b="1" dirty="0">
                          <a:solidFill>
                            <a:srgbClr val="002060"/>
                          </a:solidFill>
                          <a:latin typeface="Candara" pitchFamily="34" charset="0"/>
                        </a:rPr>
                        <a:t>1 Peter 2:24</a:t>
                      </a:r>
                      <a:endParaRPr lang="en-CA" sz="1800" b="1" dirty="0">
                        <a:solidFill>
                          <a:srgbClr val="002060"/>
                        </a:solidFill>
                        <a:latin typeface="Candara" pitchFamily="34" charset="0"/>
                        <a:ea typeface="Calibri"/>
                      </a:endParaRPr>
                    </a:p>
                  </a:txBody>
                  <a:tcPr marL="68580" marR="68580" marT="0" marB="0">
                    <a:cell3D prstMaterial="dkEdge">
                      <a:bevel/>
                      <a:lightRig rig="flood" dir="t"/>
                    </a:cell3D>
                  </a:tcPr>
                </a:tc>
              </a:tr>
              <a:tr h="614082">
                <a:tc>
                  <a:txBody>
                    <a:bodyPr/>
                    <a:lstStyle/>
                    <a:p>
                      <a:pPr marL="0" marR="0">
                        <a:spcBef>
                          <a:spcPts val="0"/>
                        </a:spcBef>
                        <a:spcAft>
                          <a:spcPts val="0"/>
                        </a:spcAft>
                      </a:pPr>
                      <a:r>
                        <a:rPr lang="en-US" sz="1800">
                          <a:latin typeface="Candara" pitchFamily="34" charset="0"/>
                        </a:rPr>
                        <a:t>For he hath made him to be sin for us, who knew no sin</a:t>
                      </a:r>
                      <a:endParaRPr lang="en-CA" sz="1800">
                        <a:solidFill>
                          <a:schemeClr val="bg1"/>
                        </a:solidFill>
                        <a:latin typeface="Candara" pitchFamily="34" charset="0"/>
                        <a:ea typeface="Calibri"/>
                      </a:endParaRPr>
                    </a:p>
                  </a:txBody>
                  <a:tcPr marL="68580" marR="68580" marT="0" marB="0">
                    <a:cell3D prstMaterial="dkEdge">
                      <a:bevel/>
                      <a:lightRig rig="flood" dir="t"/>
                    </a:cell3D>
                  </a:tcPr>
                </a:tc>
                <a:tc>
                  <a:txBody>
                    <a:bodyPr/>
                    <a:lstStyle/>
                    <a:p>
                      <a:pPr marL="0" marR="0">
                        <a:spcBef>
                          <a:spcPts val="0"/>
                        </a:spcBef>
                        <a:spcAft>
                          <a:spcPts val="0"/>
                        </a:spcAft>
                      </a:pPr>
                      <a:r>
                        <a:rPr lang="en-US" sz="1800">
                          <a:latin typeface="Candara" pitchFamily="34" charset="0"/>
                        </a:rPr>
                        <a:t>Who his own self bare our sins in his own body on the tree</a:t>
                      </a:r>
                      <a:endParaRPr lang="en-CA" sz="1800">
                        <a:solidFill>
                          <a:schemeClr val="bg1"/>
                        </a:solidFill>
                        <a:latin typeface="Candara" pitchFamily="34" charset="0"/>
                        <a:ea typeface="Calibri"/>
                      </a:endParaRPr>
                    </a:p>
                  </a:txBody>
                  <a:tcPr marL="68580" marR="68580" marT="0" marB="0">
                    <a:cell3D prstMaterial="dkEdge">
                      <a:bevel/>
                      <a:lightRig rig="flood" dir="t"/>
                    </a:cell3D>
                  </a:tcPr>
                </a:tc>
              </a:tr>
              <a:tr h="614082">
                <a:tc>
                  <a:txBody>
                    <a:bodyPr/>
                    <a:lstStyle/>
                    <a:p>
                      <a:pPr marL="0" marR="0">
                        <a:spcBef>
                          <a:spcPts val="0"/>
                        </a:spcBef>
                        <a:spcAft>
                          <a:spcPts val="0"/>
                        </a:spcAft>
                      </a:pPr>
                      <a:r>
                        <a:rPr lang="en-US" sz="1800" dirty="0">
                          <a:latin typeface="Candara" pitchFamily="34" charset="0"/>
                        </a:rPr>
                        <a:t>that we might be made the righteousness of God in him</a:t>
                      </a:r>
                      <a:endParaRPr lang="en-CA" sz="1800" dirty="0">
                        <a:solidFill>
                          <a:schemeClr val="bg1"/>
                        </a:solidFill>
                        <a:latin typeface="Candara" pitchFamily="34" charset="0"/>
                        <a:ea typeface="Calibri"/>
                      </a:endParaRPr>
                    </a:p>
                  </a:txBody>
                  <a:tcPr marL="68580" marR="68580" marT="0" marB="0">
                    <a:cell3D prstMaterial="dkEdge">
                      <a:bevel/>
                      <a:lightRig rig="flood" dir="t"/>
                    </a:cell3D>
                  </a:tcPr>
                </a:tc>
                <a:tc>
                  <a:txBody>
                    <a:bodyPr/>
                    <a:lstStyle/>
                    <a:p>
                      <a:pPr marL="0" marR="0">
                        <a:spcBef>
                          <a:spcPts val="0"/>
                        </a:spcBef>
                        <a:spcAft>
                          <a:spcPts val="0"/>
                        </a:spcAft>
                      </a:pPr>
                      <a:r>
                        <a:rPr lang="en-US" sz="1800" dirty="0">
                          <a:latin typeface="Candara" pitchFamily="34" charset="0"/>
                        </a:rPr>
                        <a:t>that we, being dead to sins, should live unto righteousness: by whose stripes ye were healed</a:t>
                      </a:r>
                      <a:endParaRPr lang="en-CA" sz="1800" dirty="0">
                        <a:solidFill>
                          <a:schemeClr val="bg1"/>
                        </a:solidFill>
                        <a:latin typeface="Candara" pitchFamily="34" charset="0"/>
                        <a:ea typeface="Calibri"/>
                      </a:endParaRPr>
                    </a:p>
                  </a:txBody>
                  <a:tcPr marL="68580" marR="68580" marT="0" marB="0">
                    <a:cell3D prstMaterial="dkEdge">
                      <a:bevel/>
                      <a:lightRig rig="flood" dir="t"/>
                    </a:cell3D>
                  </a:tcPr>
                </a:tc>
              </a:tr>
            </a:tbl>
          </a:graphicData>
        </a:graphic>
      </p:graphicFrame>
      <p:sp>
        <p:nvSpPr>
          <p:cNvPr id="12" name="TextBox 11"/>
          <p:cNvSpPr txBox="1"/>
          <p:nvPr/>
        </p:nvSpPr>
        <p:spPr>
          <a:xfrm>
            <a:off x="475129" y="4921623"/>
            <a:ext cx="8211671" cy="1815882"/>
          </a:xfrm>
          <a:prstGeom prst="rect">
            <a:avLst/>
          </a:prstGeom>
          <a:solidFill>
            <a:srgbClr val="996633"/>
          </a:solidFill>
          <a:scene3d>
            <a:camera prst="orthographicFront"/>
            <a:lightRig rig="threePt" dir="t"/>
          </a:scene3d>
          <a:sp3d>
            <a:bevelT/>
          </a:sp3d>
        </p:spPr>
        <p:txBody>
          <a:bodyPr wrap="square" rtlCol="0">
            <a:spAutoFit/>
          </a:bodyPr>
          <a:lstStyle/>
          <a:p>
            <a:pPr algn="ctr"/>
            <a:endParaRPr lang="en-CA" sz="1400" b="1" dirty="0" smtClean="0">
              <a:solidFill>
                <a:srgbClr val="FFFF00"/>
              </a:solidFill>
              <a:latin typeface="Candara" pitchFamily="34" charset="0"/>
            </a:endParaRPr>
          </a:p>
          <a:p>
            <a:pPr algn="ctr"/>
            <a:r>
              <a:rPr lang="en-CA" sz="2800" b="1" dirty="0" smtClean="0">
                <a:solidFill>
                  <a:srgbClr val="FFFF00"/>
                </a:solidFill>
                <a:latin typeface="Candara" pitchFamily="34" charset="0"/>
              </a:rPr>
              <a:t>He was made like unto his brethren (Hebrews 2:17)</a:t>
            </a:r>
          </a:p>
          <a:p>
            <a:pPr algn="ctr"/>
            <a:r>
              <a:rPr lang="en-CA" sz="2800" b="1" dirty="0" smtClean="0">
                <a:solidFill>
                  <a:srgbClr val="FFFF00"/>
                </a:solidFill>
                <a:latin typeface="Candara" pitchFamily="34" charset="0"/>
              </a:rPr>
              <a:t>Yahweh has laid upon him the iniquity of us all (Isaiah 53:6)</a:t>
            </a:r>
          </a:p>
          <a:p>
            <a:pPr algn="ctr"/>
            <a:endParaRPr lang="en-CA" sz="1400" b="1" dirty="0">
              <a:solidFill>
                <a:srgbClr val="FFFF00"/>
              </a:solidFill>
              <a:latin typeface="Candara"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salm 85 copy.jpg"/>
          <p:cNvPicPr>
            <a:picLocks noChangeAspect="1"/>
          </p:cNvPicPr>
          <p:nvPr/>
        </p:nvPicPr>
        <p:blipFill>
          <a:blip r:embed="rId2" cstate="print"/>
          <a:stretch>
            <a:fillRect/>
          </a:stretch>
        </p:blipFill>
        <p:spPr>
          <a:xfrm>
            <a:off x="0" y="0"/>
            <a:ext cx="9144000" cy="6858000"/>
          </a:xfrm>
          <a:prstGeom prst="rect">
            <a:avLst/>
          </a:prstGeom>
        </p:spPr>
      </p:pic>
      <p:sp>
        <p:nvSpPr>
          <p:cNvPr id="8" name="Title 7"/>
          <p:cNvSpPr>
            <a:spLocks noGrp="1"/>
          </p:cNvSpPr>
          <p:nvPr>
            <p:ph type="title"/>
          </p:nvPr>
        </p:nvSpPr>
        <p:spPr>
          <a:xfrm>
            <a:off x="5111093" y="245657"/>
            <a:ext cx="3662039" cy="646028"/>
          </a:xfrm>
        </p:spPr>
        <p:txBody>
          <a:bodyPr/>
          <a:lstStyle/>
          <a:p>
            <a:r>
              <a:rPr lang="en-CA" dirty="0" smtClean="0"/>
              <a:t>Psalm 85</a:t>
            </a:r>
            <a:endParaRPr lang="en-CA" dirty="0"/>
          </a:p>
        </p:txBody>
      </p:sp>
      <p:sp>
        <p:nvSpPr>
          <p:cNvPr id="9" name="Content Placeholder 8"/>
          <p:cNvSpPr>
            <a:spLocks noGrp="1"/>
          </p:cNvSpPr>
          <p:nvPr>
            <p:ph idx="1"/>
          </p:nvPr>
        </p:nvSpPr>
        <p:spPr>
          <a:xfrm>
            <a:off x="3930555" y="1143000"/>
            <a:ext cx="4756244" cy="5384800"/>
          </a:xfrm>
        </p:spPr>
        <p:txBody>
          <a:bodyPr/>
          <a:lstStyle/>
          <a:p>
            <a:r>
              <a:rPr lang="en-CA" i="1" dirty="0" smtClean="0"/>
              <a:t>“…Thou hast forgiven the iniquity of thy people, thou hast covered all their sin…”</a:t>
            </a:r>
          </a:p>
          <a:p>
            <a:r>
              <a:rPr lang="en-CA" i="1" dirty="0" smtClean="0"/>
              <a:t>“Mercy and truth are met together; righteousness and peace have kissed each other. Truth shall spring (</a:t>
            </a:r>
            <a:r>
              <a:rPr lang="en-CA" i="1" dirty="0" err="1" smtClean="0"/>
              <a:t>tsamach</a:t>
            </a:r>
            <a:r>
              <a:rPr lang="en-CA" i="1" dirty="0" smtClean="0"/>
              <a:t>) out of the earth; and righteousness shall look down from heaven”</a:t>
            </a:r>
          </a:p>
          <a:p>
            <a:endParaRPr lang="en-CA" i="1" dirty="0" smtClean="0"/>
          </a:p>
          <a:p>
            <a:endParaRPr lang="en-CA" i="1" dirty="0" smtClean="0"/>
          </a:p>
          <a:p>
            <a:endParaRPr lang="en-CA" i="1" dirty="0" smtClean="0"/>
          </a:p>
          <a:p>
            <a:endParaRPr lang="en-CA" i="1" dirty="0"/>
          </a:p>
        </p:txBody>
      </p:sp>
      <p:sp>
        <p:nvSpPr>
          <p:cNvPr id="5" name="Slide Number Placeholder 4"/>
          <p:cNvSpPr>
            <a:spLocks noGrp="1"/>
          </p:cNvSpPr>
          <p:nvPr>
            <p:ph type="sldNum" sz="quarter" idx="12"/>
          </p:nvPr>
        </p:nvSpPr>
        <p:spPr/>
        <p:txBody>
          <a:bodyPr/>
          <a:lstStyle/>
          <a:p>
            <a:fld id="{501A0A13-EF00-474F-B0CD-2C762A1E351A}" type="slidenum">
              <a:rPr lang="en-US" smtClean="0"/>
              <a:pPr/>
              <a:t>18</a:t>
            </a:fld>
            <a:endParaRPr lang="en-US"/>
          </a:p>
        </p:txBody>
      </p:sp>
      <p:sp>
        <p:nvSpPr>
          <p:cNvPr id="7" name="TextBox 6"/>
          <p:cNvSpPr txBox="1"/>
          <p:nvPr/>
        </p:nvSpPr>
        <p:spPr>
          <a:xfrm>
            <a:off x="869576" y="1290918"/>
            <a:ext cx="2519082" cy="461665"/>
          </a:xfrm>
          <a:prstGeom prst="rect">
            <a:avLst/>
          </a:prstGeom>
          <a:noFill/>
        </p:spPr>
        <p:txBody>
          <a:bodyPr wrap="square" rtlCol="0">
            <a:spAutoFit/>
          </a:bodyPr>
          <a:lstStyle/>
          <a:p>
            <a:pPr algn="ctr"/>
            <a:r>
              <a:rPr lang="en-CA" sz="2400" b="1" dirty="0" smtClean="0">
                <a:solidFill>
                  <a:schemeClr val="bg1"/>
                </a:solidFill>
                <a:effectLst>
                  <a:glow rad="101600">
                    <a:schemeClr val="tx1">
                      <a:alpha val="40000"/>
                    </a:schemeClr>
                  </a:glow>
                </a:effectLst>
              </a:rPr>
              <a:t>RIGHTEOUSNESS</a:t>
            </a:r>
            <a:endParaRPr lang="en-CA" sz="2400" b="1" dirty="0">
              <a:solidFill>
                <a:schemeClr val="bg1"/>
              </a:solidFill>
              <a:effectLst>
                <a:glow rad="101600">
                  <a:schemeClr val="tx1">
                    <a:alpha val="40000"/>
                  </a:schemeClr>
                </a:glow>
              </a:effectLst>
            </a:endParaRPr>
          </a:p>
        </p:txBody>
      </p:sp>
      <p:sp>
        <p:nvSpPr>
          <p:cNvPr id="10" name="TextBox 9"/>
          <p:cNvSpPr txBox="1"/>
          <p:nvPr/>
        </p:nvSpPr>
        <p:spPr>
          <a:xfrm>
            <a:off x="1559859" y="5513295"/>
            <a:ext cx="1407456" cy="461665"/>
          </a:xfrm>
          <a:prstGeom prst="rect">
            <a:avLst/>
          </a:prstGeom>
          <a:noFill/>
        </p:spPr>
        <p:txBody>
          <a:bodyPr wrap="square" rtlCol="0">
            <a:spAutoFit/>
          </a:bodyPr>
          <a:lstStyle/>
          <a:p>
            <a:pPr algn="ctr"/>
            <a:r>
              <a:rPr lang="en-CA" sz="2400" b="1" dirty="0" smtClean="0">
                <a:solidFill>
                  <a:schemeClr val="bg1"/>
                </a:solidFill>
                <a:effectLst>
                  <a:glow rad="101600">
                    <a:schemeClr val="tx1">
                      <a:alpha val="40000"/>
                    </a:schemeClr>
                  </a:glow>
                </a:effectLst>
              </a:rPr>
              <a:t>TRUTH</a:t>
            </a:r>
            <a:endParaRPr lang="en-CA" sz="2400" b="1" dirty="0">
              <a:solidFill>
                <a:schemeClr val="bg1"/>
              </a:solidFill>
              <a:effectLst>
                <a:glow rad="101600">
                  <a:schemeClr val="tx1">
                    <a:alpha val="40000"/>
                  </a:schemeClr>
                </a:glow>
              </a:effectLst>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1766</TotalTime>
  <Words>1872</Words>
  <Application>Microsoft Office PowerPoint</Application>
  <PresentationFormat>On-screen Show (4:3)</PresentationFormat>
  <Paragraphs>174</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 have declared thy Name</vt:lpstr>
      <vt:lpstr>Jeremiah 23:5-6</vt:lpstr>
      <vt:lpstr>Jeremiah 23:5-6</vt:lpstr>
      <vt:lpstr>Jehoiachin</vt:lpstr>
      <vt:lpstr>Slide 5</vt:lpstr>
      <vt:lpstr>Slide 6</vt:lpstr>
      <vt:lpstr>Zedekiah</vt:lpstr>
      <vt:lpstr>Yahweh Tsidkenu</vt:lpstr>
      <vt:lpstr>What is Righteousness?</vt:lpstr>
      <vt:lpstr>Isaiah 32</vt:lpstr>
      <vt:lpstr>The Failure of Judah’s kings</vt:lpstr>
      <vt:lpstr>Psalms 103:6-8</vt:lpstr>
      <vt:lpstr>The Branch</vt:lpstr>
      <vt:lpstr>Isaiah 45:22-25</vt:lpstr>
      <vt:lpstr>The work of Righteousness</vt:lpstr>
      <vt:lpstr>Isaiah 53</vt:lpstr>
      <vt:lpstr>Slide 17</vt:lpstr>
      <vt:lpstr>Psalm 85</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Your User Name</cp:lastModifiedBy>
  <cp:revision>165</cp:revision>
  <dcterms:created xsi:type="dcterms:W3CDTF">2011-11-14T20:30:58Z</dcterms:created>
  <dcterms:modified xsi:type="dcterms:W3CDTF">2013-05-16T20:25:23Z</dcterms:modified>
</cp:coreProperties>
</file>