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86" r:id="rId2"/>
    <p:sldId id="273" r:id="rId3"/>
    <p:sldId id="290" r:id="rId4"/>
    <p:sldId id="282" r:id="rId5"/>
    <p:sldId id="274" r:id="rId6"/>
    <p:sldId id="275" r:id="rId7"/>
    <p:sldId id="276" r:id="rId8"/>
    <p:sldId id="278" r:id="rId9"/>
    <p:sldId id="287" r:id="rId10"/>
    <p:sldId id="288" r:id="rId11"/>
    <p:sldId id="277" r:id="rId12"/>
    <p:sldId id="289" r:id="rId13"/>
    <p:sldId id="27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CC9900"/>
    <a:srgbClr val="996633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-13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9" d="100"/>
        <a:sy n="49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-396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83B593-8ADA-4D71-8813-3B3DB194238E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029D16-8232-4954-96FB-09C4720C65C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228600" indent="-228600" algn="l" defTabSz="914400" rtl="0" eaLnBrk="1" latinLnBrk="0" hangingPunct="1">
      <a:buFont typeface="+mj-lt"/>
      <a:buAutoNum type="arabicPeriod"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685800" indent="-228600" algn="l" defTabSz="914400" rtl="0" eaLnBrk="1" latinLnBrk="0" hangingPunct="1">
      <a:buFont typeface="+mj-lt"/>
      <a:buAutoNum type="arabicPeriod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143000" indent="-228600" algn="l" defTabSz="914400" rtl="0" eaLnBrk="1" latinLnBrk="0" hangingPunct="1">
      <a:buFont typeface="+mj-lt"/>
      <a:buAutoNum type="arabicPeriod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600200" indent="-228600" algn="l" defTabSz="914400" rtl="0" eaLnBrk="1" latinLnBrk="0" hangingPunct="1">
      <a:buFont typeface="+mj-lt"/>
      <a:buAutoNum type="arabicPeriod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57400" indent="-228600" algn="l" defTabSz="914400" rtl="0" eaLnBrk="1" latinLnBrk="0" hangingPunct="1">
      <a:buFont typeface="+mj-lt"/>
      <a:buAutoNum type="arabicPeriod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2878"/>
            <a:ext cx="5486400" cy="411455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dirty="0" smtClean="0"/>
              <a:t>Our title – Yahweh </a:t>
            </a:r>
            <a:r>
              <a:rPr lang="en-US" dirty="0" err="1" smtClean="0"/>
              <a:t>Nissi</a:t>
            </a:r>
            <a:r>
              <a:rPr lang="en-US" dirty="0" smtClean="0"/>
              <a:t> is found in Exodus 17:15</a:t>
            </a:r>
            <a:endParaRPr lang="en-CA" dirty="0" smtClean="0"/>
          </a:p>
          <a:p>
            <a:pPr lvl="0"/>
            <a:r>
              <a:rPr lang="en-US" dirty="0" smtClean="0"/>
              <a:t>It is the name given to an altar built by Moses</a:t>
            </a:r>
            <a:endParaRPr lang="en-CA" dirty="0" smtClean="0"/>
          </a:p>
          <a:p>
            <a:pPr lvl="0"/>
            <a:r>
              <a:rPr lang="en-US" dirty="0" smtClean="0"/>
              <a:t>This in itself suggests that the subject in some way is connected with sacrifice.</a:t>
            </a:r>
            <a:endParaRPr lang="en-CA" dirty="0" smtClean="0"/>
          </a:p>
          <a:p>
            <a:endParaRPr lang="en-US" dirty="0" smtClean="0"/>
          </a:p>
          <a:p>
            <a:r>
              <a:rPr lang="en-US" dirty="0" smtClean="0"/>
              <a:t>NEXT SLIDE</a:t>
            </a:r>
          </a:p>
          <a:p>
            <a:endParaRPr lang="en-GB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029D16-8232-4954-96FB-09C4720C65C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Israel left </a:t>
            </a:r>
            <a:r>
              <a:rPr lang="en-US" dirty="0" err="1" smtClean="0"/>
              <a:t>Elim</a:t>
            </a:r>
            <a:r>
              <a:rPr lang="en-US" dirty="0" smtClean="0"/>
              <a:t> and travelled south-east; stopping at (Numbers 33:10-14):</a:t>
            </a:r>
          </a:p>
          <a:p>
            <a:pPr lvl="1"/>
            <a:r>
              <a:rPr lang="en-US" dirty="0" smtClean="0"/>
              <a:t>Wilderness of Sin; </a:t>
            </a:r>
            <a:r>
              <a:rPr lang="en-US" dirty="0" err="1" smtClean="0"/>
              <a:t>Dophkah</a:t>
            </a:r>
            <a:r>
              <a:rPr lang="en-US" dirty="0" smtClean="0"/>
              <a:t>; </a:t>
            </a:r>
            <a:r>
              <a:rPr lang="en-US" dirty="0" err="1" smtClean="0"/>
              <a:t>Alush</a:t>
            </a:r>
            <a:r>
              <a:rPr lang="en-US" dirty="0" smtClean="0"/>
              <a:t>; </a:t>
            </a:r>
            <a:r>
              <a:rPr lang="en-US" dirty="0" err="1" smtClean="0"/>
              <a:t>Rephidim</a:t>
            </a:r>
            <a:endParaRPr lang="en-US" dirty="0" smtClean="0"/>
          </a:p>
          <a:p>
            <a:r>
              <a:rPr lang="en-US" dirty="0" smtClean="0"/>
              <a:t>Again encounter no water – 3 million people plus livestock and no water.</a:t>
            </a:r>
          </a:p>
          <a:p>
            <a:r>
              <a:rPr lang="en-US" b="1" dirty="0" smtClean="0"/>
              <a:t>Exodus 17:1-5</a:t>
            </a:r>
          </a:p>
          <a:p>
            <a:r>
              <a:rPr lang="en-US" dirty="0" smtClean="0"/>
              <a:t>Moses travel 6 miles (HPM notes) to </a:t>
            </a:r>
            <a:r>
              <a:rPr lang="en-US" dirty="0" err="1" smtClean="0"/>
              <a:t>Horeb</a:t>
            </a:r>
            <a:r>
              <a:rPr lang="en-US" dirty="0" smtClean="0"/>
              <a:t> – ENTER </a:t>
            </a:r>
          </a:p>
          <a:p>
            <a:r>
              <a:rPr lang="en-US" dirty="0" err="1" smtClean="0"/>
              <a:t>Horeb</a:t>
            </a:r>
            <a:r>
              <a:rPr lang="en-US" dirty="0" smtClean="0"/>
              <a:t> and Sinai at opposite ends of Sinai range (see slide)</a:t>
            </a:r>
          </a:p>
          <a:p>
            <a:endParaRPr lang="en-US" dirty="0" smtClean="0"/>
          </a:p>
          <a:p>
            <a:r>
              <a:rPr lang="en-US" b="1" dirty="0" smtClean="0"/>
              <a:t>Verse 6:</a:t>
            </a:r>
            <a:r>
              <a:rPr lang="en-US" dirty="0" smtClean="0"/>
              <a:t> Moses stands on rock and strikes it – water gushes out (Psa.105:41; 78:16) like a river.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029D16-8232-4954-96FB-09C4720C65C2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Consider God’s warning – Exodus 17:7</a:t>
            </a:r>
          </a:p>
          <a:p>
            <a:r>
              <a:rPr lang="en-CA" dirty="0" smtClean="0"/>
              <a:t>Commentary: Hebrews 3:7-8, 15-19, quoting from Psalm 95:8, </a:t>
            </a:r>
            <a:r>
              <a:rPr lang="en-CA" i="1" dirty="0" smtClean="0"/>
              <a:t>“if ye will hear his voice”</a:t>
            </a:r>
          </a:p>
          <a:p>
            <a:pPr lvl="1"/>
            <a:r>
              <a:rPr lang="en-CA" dirty="0" smtClean="0"/>
              <a:t>Provocation = </a:t>
            </a:r>
            <a:r>
              <a:rPr lang="en-CA" dirty="0" err="1" smtClean="0"/>
              <a:t>Meribah</a:t>
            </a:r>
            <a:r>
              <a:rPr lang="en-CA" dirty="0" smtClean="0"/>
              <a:t>: Exodus 17:7; Numbers 20: 13, 24</a:t>
            </a:r>
          </a:p>
          <a:p>
            <a:pPr lvl="1"/>
            <a:r>
              <a:rPr lang="en-CA" dirty="0" smtClean="0"/>
              <a:t>Temptation = </a:t>
            </a:r>
            <a:r>
              <a:rPr lang="en-CA" dirty="0" err="1" smtClean="0"/>
              <a:t>Massah</a:t>
            </a:r>
            <a:r>
              <a:rPr lang="en-CA" dirty="0" smtClean="0"/>
              <a:t>: Exodus 17:7; Deut.33:8</a:t>
            </a:r>
          </a:p>
          <a:p>
            <a:r>
              <a:rPr lang="en-CA" dirty="0" smtClean="0"/>
              <a:t>Hebrews 3:11 – “They shall not enter into my rest”</a:t>
            </a:r>
            <a:endParaRPr lang="en-US" dirty="0" smtClean="0"/>
          </a:p>
          <a:p>
            <a:pPr lvl="1"/>
            <a:r>
              <a:rPr lang="en-US" b="1" dirty="0" smtClean="0"/>
              <a:t>ENTER</a:t>
            </a:r>
          </a:p>
          <a:p>
            <a:endParaRPr lang="en-US" dirty="0" smtClean="0"/>
          </a:p>
          <a:p>
            <a:r>
              <a:rPr lang="en-US" dirty="0" smtClean="0"/>
              <a:t>“</a:t>
            </a:r>
            <a:r>
              <a:rPr lang="en-US" dirty="0" err="1" smtClean="0"/>
              <a:t>Rephidim</a:t>
            </a:r>
            <a:r>
              <a:rPr lang="en-US" dirty="0" smtClean="0"/>
              <a:t>” – means “rest” or “resting places” – Deut.25:19!!!   </a:t>
            </a:r>
          </a:p>
          <a:p>
            <a:r>
              <a:rPr lang="en-US" dirty="0" smtClean="0"/>
              <a:t>We are </a:t>
            </a:r>
            <a:r>
              <a:rPr lang="en-US" dirty="0" err="1" smtClean="0"/>
              <a:t>labouring</a:t>
            </a:r>
            <a:r>
              <a:rPr lang="en-US" dirty="0" smtClean="0"/>
              <a:t> to enter that rest – Heb.4:11.</a:t>
            </a:r>
          </a:p>
          <a:p>
            <a:endParaRPr lang="en-US" dirty="0" smtClean="0"/>
          </a:p>
          <a:p>
            <a:r>
              <a:rPr lang="en-US" dirty="0" smtClean="0"/>
              <a:t>God about to educate them</a:t>
            </a:r>
          </a:p>
          <a:p>
            <a:endParaRPr lang="en-US" dirty="0" smtClean="0"/>
          </a:p>
          <a:p>
            <a:r>
              <a:rPr lang="en-US" dirty="0" smtClean="0"/>
              <a:t>NEXT SLIDE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029D16-8232-4954-96FB-09C4720C65C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Exodus 17:8 Picture the circumstances</a:t>
            </a:r>
          </a:p>
          <a:p>
            <a:pPr lvl="1"/>
            <a:r>
              <a:rPr lang="en-US" dirty="0" smtClean="0"/>
              <a:t>Moses on the mountain and Joshua in the valley</a:t>
            </a:r>
          </a:p>
          <a:p>
            <a:pPr lvl="1"/>
            <a:r>
              <a:rPr lang="en-US" dirty="0" smtClean="0"/>
              <a:t>Moses’ hands held high by Aaron and </a:t>
            </a:r>
            <a:r>
              <a:rPr lang="en-US" dirty="0" err="1" smtClean="0"/>
              <a:t>Hur</a:t>
            </a:r>
            <a:endParaRPr lang="en-US" dirty="0" smtClean="0"/>
          </a:p>
          <a:p>
            <a:r>
              <a:rPr lang="en-US" dirty="0" smtClean="0"/>
              <a:t>A Prophecy in names:</a:t>
            </a:r>
          </a:p>
          <a:p>
            <a:r>
              <a:rPr lang="en-US" dirty="0" smtClean="0"/>
              <a:t> </a:t>
            </a:r>
            <a:r>
              <a:rPr lang="en-US" b="1" dirty="0" smtClean="0"/>
              <a:t>ENTER</a:t>
            </a:r>
            <a:endParaRPr lang="en-US" dirty="0" smtClean="0"/>
          </a:p>
          <a:p>
            <a:r>
              <a:rPr lang="en-CA" dirty="0" smtClean="0"/>
              <a:t>First meaning of names: Moses = “to draw out”; Aaron = “Enlightened, illumined” (</a:t>
            </a:r>
            <a:r>
              <a:rPr lang="en-CA" dirty="0" err="1" smtClean="0"/>
              <a:t>Yg</a:t>
            </a:r>
            <a:r>
              <a:rPr lang="en-CA" dirty="0" smtClean="0"/>
              <a:t>); </a:t>
            </a:r>
            <a:r>
              <a:rPr lang="en-CA" dirty="0" err="1" smtClean="0"/>
              <a:t>Hur</a:t>
            </a:r>
            <a:r>
              <a:rPr lang="en-CA" dirty="0" smtClean="0"/>
              <a:t> = “free” (</a:t>
            </a:r>
            <a:r>
              <a:rPr lang="en-CA" dirty="0" err="1" smtClean="0"/>
              <a:t>Yg</a:t>
            </a:r>
            <a:r>
              <a:rPr lang="en-CA" dirty="0" smtClean="0"/>
              <a:t>), “white linen” (</a:t>
            </a:r>
            <a:r>
              <a:rPr lang="en-CA" dirty="0" err="1" smtClean="0"/>
              <a:t>Stg</a:t>
            </a:r>
            <a:r>
              <a:rPr lang="en-CA" dirty="0" smtClean="0"/>
              <a:t>) – A prophecy of Israel’s circumstances, </a:t>
            </a:r>
            <a:r>
              <a:rPr lang="en-CA" b="1" i="1" dirty="0" smtClean="0"/>
              <a:t>“a people drawn out of bondage and enlightened with the result that they are free or made righteous”</a:t>
            </a:r>
            <a:r>
              <a:rPr lang="en-CA" dirty="0" smtClean="0"/>
              <a:t>  By what means? Joshua = </a:t>
            </a:r>
            <a:r>
              <a:rPr lang="en-CA" b="1" i="1" dirty="0" smtClean="0"/>
              <a:t>“Yahweh Saves”</a:t>
            </a:r>
            <a:r>
              <a:rPr lang="en-CA" dirty="0" smtClean="0"/>
              <a:t> – accomplished by lifting up an ensign.</a:t>
            </a:r>
          </a:p>
          <a:p>
            <a:r>
              <a:rPr lang="en-CA" dirty="0" smtClean="0"/>
              <a:t>ENTER</a:t>
            </a:r>
          </a:p>
          <a:p>
            <a:pPr lvl="0"/>
            <a:r>
              <a:rPr lang="en-CA" dirty="0" smtClean="0"/>
              <a:t>God’s decree upon </a:t>
            </a:r>
            <a:r>
              <a:rPr lang="en-CA" dirty="0" err="1" smtClean="0"/>
              <a:t>Amalek</a:t>
            </a:r>
            <a:endParaRPr lang="en-US" dirty="0" smtClean="0"/>
          </a:p>
          <a:p>
            <a:pPr lvl="1"/>
            <a:r>
              <a:rPr lang="en-CA" dirty="0" smtClean="0"/>
              <a:t>Put out remembrance of </a:t>
            </a:r>
            <a:r>
              <a:rPr lang="en-CA" dirty="0" err="1" smtClean="0"/>
              <a:t>Amalek</a:t>
            </a:r>
            <a:r>
              <a:rPr lang="en-CA" dirty="0" smtClean="0"/>
              <a:t> forever – v.14</a:t>
            </a:r>
            <a:endParaRPr lang="en-US" dirty="0" smtClean="0"/>
          </a:p>
          <a:p>
            <a:pPr lvl="1"/>
            <a:r>
              <a:rPr lang="en-CA" dirty="0" smtClean="0"/>
              <a:t>Builds an altar and names it “Yahweh </a:t>
            </a:r>
            <a:r>
              <a:rPr lang="en-CA" dirty="0" err="1" smtClean="0"/>
              <a:t>Nissi</a:t>
            </a:r>
            <a:r>
              <a:rPr lang="en-CA" dirty="0" smtClean="0"/>
              <a:t>” – v.15</a:t>
            </a:r>
            <a:endParaRPr lang="en-US" dirty="0" smtClean="0"/>
          </a:p>
          <a:p>
            <a:pPr lvl="1"/>
            <a:r>
              <a:rPr lang="en-CA" dirty="0" smtClean="0"/>
              <a:t>Provides reason – “Because Yahweh hath sworn that Yahweh will have war with </a:t>
            </a:r>
            <a:r>
              <a:rPr lang="en-CA" dirty="0" err="1" smtClean="0"/>
              <a:t>Amalek</a:t>
            </a:r>
            <a:r>
              <a:rPr lang="en-CA" dirty="0" smtClean="0"/>
              <a:t> from generation to generation”, v.16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NEXT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029D16-8232-4954-96FB-09C4720C65C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err="1" smtClean="0"/>
              <a:t>Amalek</a:t>
            </a:r>
            <a:r>
              <a:rPr lang="en-CA" dirty="0" smtClean="0"/>
              <a:t> = “Warlike” (</a:t>
            </a:r>
            <a:r>
              <a:rPr lang="en-CA" dirty="0" err="1" smtClean="0"/>
              <a:t>Youngs</a:t>
            </a:r>
            <a:r>
              <a:rPr lang="en-CA" dirty="0" smtClean="0"/>
              <a:t> or “dwellers in the valley”).  Warlike supports </a:t>
            </a:r>
            <a:r>
              <a:rPr lang="en-CA" dirty="0" err="1" smtClean="0"/>
              <a:t>Amalek’s</a:t>
            </a:r>
            <a:r>
              <a:rPr lang="en-CA" dirty="0" smtClean="0"/>
              <a:t> hostile nature – a characteristic inherited from his grandfather Esau [Gen.36:12].  </a:t>
            </a:r>
          </a:p>
          <a:p>
            <a:endParaRPr lang="en-CA" b="1" u="sng" dirty="0" smtClean="0"/>
          </a:p>
          <a:p>
            <a:r>
              <a:rPr lang="en-CA" b="1" u="sng" dirty="0" err="1" smtClean="0"/>
              <a:t>Amalek</a:t>
            </a:r>
            <a:r>
              <a:rPr lang="en-CA" b="1" u="sng" dirty="0" smtClean="0"/>
              <a:t> represents flesh in organized rebellion against God.</a:t>
            </a:r>
            <a:r>
              <a:rPr lang="en-CA" dirty="0" smtClean="0"/>
              <a:t>  </a:t>
            </a:r>
          </a:p>
          <a:p>
            <a:r>
              <a:rPr lang="en-CA" b="1" dirty="0" smtClean="0"/>
              <a:t>War with </a:t>
            </a:r>
            <a:r>
              <a:rPr lang="en-CA" b="1" dirty="0" err="1" smtClean="0"/>
              <a:t>Amalek</a:t>
            </a:r>
            <a:r>
              <a:rPr lang="en-CA" b="1" dirty="0" smtClean="0"/>
              <a:t>:</a:t>
            </a:r>
            <a:endParaRPr lang="en-US" dirty="0" smtClean="0"/>
          </a:p>
          <a:p>
            <a:r>
              <a:rPr lang="en-CA" b="1" dirty="0" smtClean="0"/>
              <a:t>(</a:t>
            </a:r>
            <a:r>
              <a:rPr lang="en-CA" b="1" dirty="0" err="1" smtClean="0"/>
              <a:t>i</a:t>
            </a:r>
            <a:r>
              <a:rPr lang="en-CA" b="1" dirty="0" smtClean="0"/>
              <a:t>)</a:t>
            </a:r>
            <a:r>
              <a:rPr lang="en-CA" dirty="0" smtClean="0"/>
              <a:t> </a:t>
            </a:r>
            <a:r>
              <a:rPr lang="en-CA" dirty="0" err="1" smtClean="0"/>
              <a:t>Amalek</a:t>
            </a:r>
            <a:r>
              <a:rPr lang="en-CA" dirty="0" smtClean="0"/>
              <a:t> FIRST (Heb. </a:t>
            </a:r>
            <a:r>
              <a:rPr lang="en-CA" dirty="0" err="1" smtClean="0"/>
              <a:t>Reshith</a:t>
            </a:r>
            <a:r>
              <a:rPr lang="en-CA" dirty="0" smtClean="0"/>
              <a:t> [</a:t>
            </a:r>
            <a:r>
              <a:rPr lang="en-CA" dirty="0" err="1" smtClean="0"/>
              <a:t>rosh</a:t>
            </a:r>
            <a:r>
              <a:rPr lang="en-CA" dirty="0" smtClean="0"/>
              <a:t>] = head) nation to oppose Israel – </a:t>
            </a:r>
            <a:r>
              <a:rPr lang="en-CA" dirty="0" err="1" smtClean="0"/>
              <a:t>Numb.</a:t>
            </a:r>
            <a:r>
              <a:rPr lang="en-CA" dirty="0" smtClean="0"/>
              <a:t> 24:20.  Divine Decree – PERISH FOREVER [cp.Exod.17:14].</a:t>
            </a:r>
            <a:endParaRPr lang="en-US" dirty="0" smtClean="0"/>
          </a:p>
          <a:p>
            <a:r>
              <a:rPr lang="en-CA" b="1" dirty="0" smtClean="0"/>
              <a:t>(ii</a:t>
            </a:r>
            <a:r>
              <a:rPr lang="en-CA" dirty="0" smtClean="0"/>
              <a:t>) Smote weak and feeble from behind (Deut. 25:18).</a:t>
            </a:r>
            <a:endParaRPr lang="en-US" dirty="0" smtClean="0"/>
          </a:p>
          <a:p>
            <a:r>
              <a:rPr lang="en-CA" b="1" dirty="0" smtClean="0"/>
              <a:t>(iii)</a:t>
            </a:r>
            <a:r>
              <a:rPr lang="en-CA" dirty="0" smtClean="0"/>
              <a:t> Had no fear for Yahweh (Deut. 25:18). Divine decree – BLOT OUT REMEMBRANCE.  Note v.19 “thou </a:t>
            </a:r>
            <a:r>
              <a:rPr lang="en-CA" dirty="0" err="1" smtClean="0"/>
              <a:t>shalt</a:t>
            </a:r>
            <a:r>
              <a:rPr lang="en-CA" dirty="0" smtClean="0"/>
              <a:t> not forget”.</a:t>
            </a:r>
            <a:endParaRPr lang="en-US" dirty="0" smtClean="0"/>
          </a:p>
          <a:p>
            <a:r>
              <a:rPr lang="en-CA" b="1" dirty="0" smtClean="0"/>
              <a:t>(iv)</a:t>
            </a:r>
            <a:r>
              <a:rPr lang="en-CA" dirty="0" smtClean="0"/>
              <a:t> Reason for judgment (Exodus 17:16).  </a:t>
            </a:r>
            <a:r>
              <a:rPr lang="nl-NL" dirty="0" smtClean="0"/>
              <a:t>Literal Heb. R.V. margin. </a:t>
            </a:r>
            <a:r>
              <a:rPr lang="en-CA" b="1" dirty="0" smtClean="0"/>
              <a:t>“A hand is lifted up upon </a:t>
            </a:r>
            <a:r>
              <a:rPr lang="en-CA" b="1" u="sng" dirty="0" smtClean="0"/>
              <a:t>the throne of Yah</a:t>
            </a:r>
            <a:r>
              <a:rPr lang="en-CA" b="1" dirty="0" smtClean="0"/>
              <a:t>”.</a:t>
            </a:r>
            <a:r>
              <a:rPr lang="en-CA" dirty="0" smtClean="0"/>
              <a:t>  Which both the AV and RV margin recognize as the Hand of </a:t>
            </a:r>
            <a:r>
              <a:rPr lang="en-CA" b="1" dirty="0" err="1" smtClean="0"/>
              <a:t>Amalek</a:t>
            </a:r>
            <a:r>
              <a:rPr lang="en-CA" dirty="0" smtClean="0"/>
              <a:t>.  [supported by Roth; </a:t>
            </a:r>
            <a:r>
              <a:rPr lang="en-CA" dirty="0" err="1" smtClean="0"/>
              <a:t>Ygs</a:t>
            </a:r>
            <a:r>
              <a:rPr lang="en-CA" dirty="0" smtClean="0"/>
              <a:t> Lit; </a:t>
            </a:r>
            <a:r>
              <a:rPr lang="en-CA" dirty="0" err="1" smtClean="0"/>
              <a:t>Strongs</a:t>
            </a:r>
            <a:r>
              <a:rPr lang="en-CA" dirty="0" smtClean="0"/>
              <a:t>; Speakers]</a:t>
            </a:r>
          </a:p>
          <a:p>
            <a:r>
              <a:rPr lang="en-CA" dirty="0" smtClean="0"/>
              <a:t>ENTER</a:t>
            </a:r>
          </a:p>
          <a:p>
            <a:r>
              <a:rPr lang="en-CA" dirty="0" smtClean="0"/>
              <a:t>The box illustrates the dominion that sin has over people.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029D16-8232-4954-96FB-09C4720C65C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The word ”</a:t>
            </a:r>
            <a:r>
              <a:rPr lang="en-CA" dirty="0" err="1" smtClean="0"/>
              <a:t>nissi</a:t>
            </a:r>
            <a:r>
              <a:rPr lang="en-CA" dirty="0" smtClean="0"/>
              <a:t>” [#5251 ‘</a:t>
            </a:r>
            <a:r>
              <a:rPr lang="en-CA" dirty="0" err="1" smtClean="0"/>
              <a:t>nec</a:t>
            </a:r>
            <a:r>
              <a:rPr lang="en-CA" dirty="0" smtClean="0"/>
              <a:t>’] signifies “a banner”, or “an ensign” – having reference to a “standard bearer” – note Isa.10:18.  </a:t>
            </a:r>
          </a:p>
          <a:p>
            <a:r>
              <a:rPr lang="en-CA" dirty="0" smtClean="0"/>
              <a:t>Translated “sign” [Num.26:10] referring to </a:t>
            </a:r>
            <a:r>
              <a:rPr lang="en-CA" dirty="0" err="1" smtClean="0"/>
              <a:t>Korah</a:t>
            </a:r>
            <a:r>
              <a:rPr lang="en-CA" dirty="0" smtClean="0"/>
              <a:t>, </a:t>
            </a:r>
            <a:r>
              <a:rPr lang="en-CA" dirty="0" err="1" smtClean="0"/>
              <a:t>Dathan</a:t>
            </a:r>
            <a:r>
              <a:rPr lang="en-CA" dirty="0" smtClean="0"/>
              <a:t> and </a:t>
            </a:r>
            <a:r>
              <a:rPr lang="en-CA" dirty="0" err="1" smtClean="0"/>
              <a:t>Abiram</a:t>
            </a:r>
            <a:r>
              <a:rPr lang="en-CA" dirty="0" smtClean="0"/>
              <a:t> – they were a “sign” – something which draws attention.  </a:t>
            </a:r>
          </a:p>
          <a:p>
            <a:r>
              <a:rPr lang="en-CA" dirty="0" smtClean="0"/>
              <a:t>It also carries the idea of “providing direction” – transl. “sail” [Isa.33:23; Ezek.27:7].</a:t>
            </a:r>
            <a:endParaRPr lang="en-US" dirty="0" smtClean="0"/>
          </a:p>
          <a:p>
            <a:r>
              <a:rPr lang="en-CA" u="sng" dirty="0" smtClean="0"/>
              <a:t>More significant – translated </a:t>
            </a:r>
            <a:r>
              <a:rPr lang="en-CA" b="1" u="sng" dirty="0" smtClean="0"/>
              <a:t>“Ensign</a:t>
            </a:r>
            <a:r>
              <a:rPr lang="en-CA" b="1" dirty="0" smtClean="0"/>
              <a:t>”</a:t>
            </a:r>
            <a:r>
              <a:rPr lang="en-CA" dirty="0" smtClean="0"/>
              <a:t> – Isa.11:1, has ref. to Jesus Christ – the “branch” of David – in particularly His ruler-ship in the kingdom age [v.4].  </a:t>
            </a:r>
          </a:p>
          <a:p>
            <a:r>
              <a:rPr lang="en-CA" dirty="0" smtClean="0"/>
              <a:t>Yet note verse 10, this root or branch to be “an ensign” – a banner for rallying Jew and Gentile [verse 12].  </a:t>
            </a:r>
          </a:p>
          <a:p>
            <a:r>
              <a:rPr lang="en-CA" b="1" dirty="0" smtClean="0"/>
              <a:t>Jesus will be the Ensign, drawing attention to all nations.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029D16-8232-4954-96FB-09C4720C65C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B46168-CC5E-4450-814F-EF8550ECBBC9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dirty="0" smtClean="0"/>
              <a:t>Review the situation in Numbers 21</a:t>
            </a:r>
          </a:p>
          <a:p>
            <a:endParaRPr lang="en-US" dirty="0" smtClean="0"/>
          </a:p>
          <a:p>
            <a:r>
              <a:rPr lang="en-US" dirty="0" smtClean="0"/>
              <a:t>NEXT SLIDE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B46168-CC5E-4450-814F-EF8550ECBBC9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dirty="0" smtClean="0"/>
              <a:t>What can we make of the details in this event?</a:t>
            </a:r>
          </a:p>
          <a:p>
            <a:endParaRPr lang="en-US" dirty="0" smtClean="0"/>
          </a:p>
          <a:p>
            <a:r>
              <a:rPr lang="en-US" dirty="0" smtClean="0"/>
              <a:t>READ SLIDE</a:t>
            </a:r>
          </a:p>
          <a:p>
            <a:endParaRPr lang="en-US" dirty="0" smtClean="0"/>
          </a:p>
          <a:p>
            <a:r>
              <a:rPr lang="en-US" dirty="0" smtClean="0"/>
              <a:t>NEXT SLIDE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B46168-CC5E-4450-814F-EF8550ECBBC9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Romans 8:3 parallels the circumstances of Israel in Numbers 21</a:t>
            </a:r>
          </a:p>
          <a:p>
            <a:endParaRPr lang="en-US" dirty="0" smtClean="0"/>
          </a:p>
          <a:p>
            <a:r>
              <a:rPr lang="en-US" dirty="0" smtClean="0"/>
              <a:t>NEXT SLIDE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i="1" dirty="0" smtClean="0"/>
              <a:t>“Give us help from trouble for vain is the help of man.  Through God we shall do valiantly: for he it is that shall tread down our enemies.”</a:t>
            </a:r>
            <a:endParaRPr lang="en-US" dirty="0" smtClean="0"/>
          </a:p>
          <a:p>
            <a:r>
              <a:rPr lang="en-US" i="1" dirty="0" smtClean="0"/>
              <a:t>Psalm 60:11,12</a:t>
            </a:r>
            <a:endParaRPr lang="en-US" dirty="0" smtClean="0"/>
          </a:p>
          <a:p>
            <a:r>
              <a:rPr lang="en-US" i="1" dirty="0" smtClean="0"/>
              <a:t> </a:t>
            </a:r>
            <a:endParaRPr lang="en-US" dirty="0" smtClean="0"/>
          </a:p>
          <a:p>
            <a:r>
              <a:rPr lang="en-US" dirty="0" smtClean="0"/>
              <a:t>All this is possible because of verse 4 – “Thou hast given a banner to them that fear thee, that it may be displayed because of the truth”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029D16-8232-4954-96FB-09C4720C65C2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battle with </a:t>
            </a:r>
            <a:r>
              <a:rPr lang="en-US" dirty="0" err="1" smtClean="0"/>
              <a:t>Amalek</a:t>
            </a:r>
            <a:endParaRPr lang="en-US" dirty="0" smtClean="0"/>
          </a:p>
          <a:p>
            <a:r>
              <a:rPr lang="en-US" dirty="0" smtClean="0"/>
              <a:t>God’s war with </a:t>
            </a:r>
            <a:r>
              <a:rPr lang="en-US" dirty="0" err="1" smtClean="0"/>
              <a:t>Amalek</a:t>
            </a:r>
            <a:r>
              <a:rPr lang="en-US" dirty="0" smtClean="0"/>
              <a:t> began at the Exodus and will be completed at Christ’s return</a:t>
            </a:r>
          </a:p>
          <a:p>
            <a:r>
              <a:rPr lang="en-US" dirty="0" smtClean="0"/>
              <a:t>Israel’s first king failed to accomplish God’s will</a:t>
            </a:r>
          </a:p>
          <a:p>
            <a:r>
              <a:rPr lang="en-US" dirty="0" smtClean="0"/>
              <a:t>The Challenge was renewed with Mordecai (Saul’s descendent)</a:t>
            </a:r>
          </a:p>
          <a:p>
            <a:r>
              <a:rPr lang="en-US" dirty="0" smtClean="0"/>
              <a:t>The final battle will be with Gog (</a:t>
            </a:r>
            <a:r>
              <a:rPr lang="en-US" dirty="0" err="1" smtClean="0"/>
              <a:t>Agag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smtClean="0"/>
              <a:t>At this point God will once again lift up His ensign on the mountains of Israel as a rallying point for the dispersed of Israel.</a:t>
            </a:r>
          </a:p>
          <a:p>
            <a:endParaRPr lang="en-US" dirty="0" smtClean="0"/>
          </a:p>
          <a:p>
            <a:r>
              <a:rPr lang="en-US" dirty="0" smtClean="0"/>
              <a:t>READ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029D16-8232-4954-96FB-09C4720C65C2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Summary:</a:t>
            </a:r>
            <a:endParaRPr lang="en-US" dirty="0" smtClean="0"/>
          </a:p>
          <a:p>
            <a:pPr lvl="0"/>
            <a:r>
              <a:rPr lang="en-US" dirty="0" smtClean="0"/>
              <a:t>All become restless and weary “in the way”, like Israel [Ex.17:7]</a:t>
            </a:r>
          </a:p>
          <a:p>
            <a:pPr lvl="0"/>
            <a:r>
              <a:rPr lang="en-US" dirty="0" smtClean="0"/>
              <a:t>At our weakest moment, when we are resting from our journey, </a:t>
            </a:r>
            <a:r>
              <a:rPr lang="en-US" dirty="0" err="1" smtClean="0"/>
              <a:t>Amalek</a:t>
            </a:r>
            <a:r>
              <a:rPr lang="en-US" dirty="0" smtClean="0"/>
              <a:t> challenges the sovereignty of God in our lives.</a:t>
            </a:r>
          </a:p>
          <a:p>
            <a:pPr lvl="0"/>
            <a:r>
              <a:rPr lang="en-US" dirty="0" smtClean="0"/>
              <a:t>All want to be Moses, on the hill top witnessing for the Truth, but the burden of sin is heavy and we crumbled. </a:t>
            </a:r>
          </a:p>
          <a:p>
            <a:pPr lvl="0"/>
            <a:r>
              <a:rPr lang="en-US" dirty="0" smtClean="0"/>
              <a:t>We need the supportive hands of brethren and sisters [Heb. 12:12]</a:t>
            </a:r>
          </a:p>
          <a:p>
            <a:pPr lvl="0"/>
            <a:r>
              <a:rPr lang="en-US" dirty="0" smtClean="0"/>
              <a:t>Also need to recognize we are built upon a sure foundation [1Pet.2:4,5].</a:t>
            </a:r>
          </a:p>
          <a:p>
            <a:pPr lvl="0"/>
            <a:r>
              <a:rPr lang="en-US" dirty="0" smtClean="0"/>
              <a:t>Most of all never loose sight of the Ensign of God [Heb.12:1-3]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029D16-8232-4954-96FB-09C4720C65C2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418FC22-9DDD-4235-BD54-BB1C9D016F5A}" type="datetime1">
              <a:rPr lang="en-US" smtClean="0"/>
              <a:pPr/>
              <a:t>5/19/2013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1"/>
            <a:ext cx="6529526" cy="73518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5267"/>
            <a:ext cx="8229600" cy="543559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3AC8B08-0762-4844-98B1-C000D471BDE2}" type="datetime1">
              <a:rPr lang="en-US" smtClean="0"/>
              <a:pPr/>
              <a:t>5/19/2013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68218FB-AB2F-4BB0-A2C4-7F5B4CDBF4F8}" type="datetime1">
              <a:rPr lang="en-US" smtClean="0"/>
              <a:pPr/>
              <a:t>5/19/2013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3260"/>
            <a:ext cx="6529526" cy="675922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76867"/>
            <a:ext cx="4038600" cy="536786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76867"/>
            <a:ext cx="4038600" cy="536786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403710-F8DA-4767-B8F0-DCBFF37DB872}" type="datetime1">
              <a:rPr lang="en-US" smtClean="0"/>
              <a:pPr/>
              <a:t>5/19/2013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04800"/>
            <a:ext cx="5384307" cy="884238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6FCF7E0-B642-4AEE-8D31-6F3937A7B0F9}" type="datetime1">
              <a:rPr lang="en-US" smtClean="0"/>
              <a:pPr/>
              <a:t>5/19/2013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6EED33D-ABA4-49EA-8DB9-E1BF635D14F6}" type="datetime1">
              <a:rPr lang="en-US" smtClean="0"/>
              <a:pPr/>
              <a:t>5/19/2013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3C4B77-048A-4E12-BA1E-314540B7AF85}" type="datetime1">
              <a:rPr lang="en-US" smtClean="0"/>
              <a:pPr/>
              <a:t>5/19/2013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6631863-DB4A-4226-A94B-5E8A1D3115DA}" type="datetime1">
              <a:rPr lang="en-US" smtClean="0"/>
              <a:pPr/>
              <a:t>5/19/2013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A359901-FAA4-4930-ACEA-488634A5673E}" type="datetime1">
              <a:rPr lang="en-US" smtClean="0"/>
              <a:pPr/>
              <a:t>5/19/2013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17BAB1-F204-40A7-8957-F3429231C465}" type="datetime1">
              <a:rPr lang="en-US" smtClean="0"/>
              <a:pPr/>
              <a:t>5/19/2013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050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050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61367A-D4B4-400E-91B0-79804FDCFD1D}" type="datetime1">
              <a:rPr lang="en-US" smtClean="0"/>
              <a:pPr>
                <a:defRPr/>
              </a:pPr>
              <a:t>5/19/2013</a:t>
            </a:fld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F8891-DE0F-4555-8118-D801709420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53993"/>
            <a:ext cx="6529526" cy="718255"/>
          </a:xfrm>
          <a:prstGeom prst="rect">
            <a:avLst/>
          </a:prstGeom>
        </p:spPr>
        <p:txBody>
          <a:bodyPr vert="horz" lIns="91440" tIns="45720" rIns="91440" bIns="45720" rtlCol="0" anchor="ctr">
            <a:prstTxWarp prst="textPlain">
              <a:avLst/>
            </a:prstTxWarp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3001"/>
            <a:ext cx="8229600" cy="53678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9991" y="6356350"/>
            <a:ext cx="8211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rgbClr val="FFFF00"/>
                </a:solidFill>
              </a:defRPr>
            </a:lvl1pPr>
          </a:lstStyle>
          <a:p>
            <a:fld id="{501A0A13-EF00-474F-B0CD-2C762A1E3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fade thruBlk="1"/>
  </p:transition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 cap="none" spc="0">
          <a:ln w="24500" cmpd="dbl">
            <a:solidFill>
              <a:schemeClr val="accent2">
                <a:shade val="85000"/>
                <a:satMod val="155000"/>
              </a:schemeClr>
            </a:solidFill>
            <a:prstDash val="solid"/>
            <a:miter lim="800000"/>
          </a:ln>
          <a:gradFill>
            <a:gsLst>
              <a:gs pos="10000">
                <a:schemeClr val="accent2">
                  <a:tint val="10000"/>
                  <a:satMod val="155000"/>
                </a:schemeClr>
              </a:gs>
              <a:gs pos="60000">
                <a:schemeClr val="accent2">
                  <a:tint val="30000"/>
                  <a:satMod val="155000"/>
                </a:schemeClr>
              </a:gs>
              <a:gs pos="100000">
                <a:schemeClr val="accent2">
                  <a:tint val="73000"/>
                  <a:satMod val="155000"/>
                </a:schemeClr>
              </a:gs>
            </a:gsLst>
            <a:lin ang="5400000"/>
          </a:gradFill>
          <a:effectLst>
            <a:outerShdw blurRad="50800" dist="63500" dir="18900000" algn="bl" rotWithShape="0">
              <a:schemeClr val="accent2">
                <a:lumMod val="40000"/>
                <a:lumOff val="60000"/>
                <a:alpha val="40000"/>
              </a:schemeClr>
            </a:outerShdw>
          </a:effectLst>
          <a:latin typeface="Candara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FFFF"/>
        </a:buClr>
        <a:buSzPct val="85000"/>
        <a:buFont typeface="Wingdings" pitchFamily="2" charset="2"/>
        <a:buChar char="q"/>
        <a:defRPr sz="2800" b="1" kern="1200">
          <a:solidFill>
            <a:schemeClr val="bg1"/>
          </a:solidFill>
          <a:latin typeface="Candara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00FFFF"/>
        </a:buClr>
        <a:buSzPct val="85000"/>
        <a:buFont typeface="Wingdings" pitchFamily="2" charset="2"/>
        <a:buChar char="v"/>
        <a:defRPr sz="2400" b="1" kern="1200">
          <a:solidFill>
            <a:schemeClr val="bg1"/>
          </a:solidFill>
          <a:latin typeface="Candara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00FFFF"/>
        </a:buClr>
        <a:buSzPct val="85000"/>
        <a:buFont typeface="Wingdings" pitchFamily="2" charset="2"/>
        <a:buChar char="Ø"/>
        <a:defRPr sz="2000" b="1" kern="1200">
          <a:solidFill>
            <a:schemeClr val="bg1"/>
          </a:solidFill>
          <a:latin typeface="Candara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00FFFF"/>
        </a:buClr>
        <a:buSzPct val="85000"/>
        <a:buFont typeface="Wingdings" pitchFamily="2" charset="2"/>
        <a:buChar char="§"/>
        <a:defRPr sz="1800" b="1" kern="1200">
          <a:solidFill>
            <a:schemeClr val="bg1"/>
          </a:solidFill>
          <a:latin typeface="Candara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00FFFF"/>
        </a:buClr>
        <a:buSzPct val="85000"/>
        <a:buFont typeface="Wingdings" pitchFamily="2" charset="2"/>
        <a:buChar char="ü"/>
        <a:defRPr sz="1800" b="1" kern="1200">
          <a:solidFill>
            <a:schemeClr val="bg1"/>
          </a:solidFill>
          <a:latin typeface="Candar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74914" y="325211"/>
            <a:ext cx="7772400" cy="1031421"/>
          </a:xfrm>
        </p:spPr>
        <p:txBody>
          <a:bodyPr>
            <a:prstTxWarp prst="textPlain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44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 have declared thy Name</a:t>
            </a:r>
            <a:endParaRPr lang="en-US" sz="4400" i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0000" endA="300" endPos="50000" dist="29997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670962" y="3562350"/>
            <a:ext cx="6400800" cy="2300568"/>
          </a:xfrm>
        </p:spPr>
        <p:txBody>
          <a:bodyPr>
            <a:normAutofit fontScale="70000" lnSpcReduction="20000"/>
          </a:bodyPr>
          <a:lstStyle/>
          <a:p>
            <a:r>
              <a:rPr lang="en-US" sz="63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Study No. 3</a:t>
            </a:r>
            <a:endParaRPr lang="en-US" sz="63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n-US" sz="63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Yahweh </a:t>
            </a:r>
            <a:r>
              <a:rPr lang="en-US" sz="63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Nissi</a:t>
            </a:r>
            <a:endParaRPr lang="en-US" sz="63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en-US" sz="40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n-US" sz="4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Okanagan, May 18, 2013</a:t>
            </a:r>
          </a:p>
          <a:p>
            <a:endParaRPr lang="en-US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A216D-4469-487B-999D-1D885AC68C8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sraels Journe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4447" y="187754"/>
            <a:ext cx="6529526" cy="675922"/>
          </a:xfrm>
        </p:spPr>
        <p:txBody>
          <a:bodyPr>
            <a:prstTxWarp prst="textPlain">
              <a:avLst/>
            </a:prstTxWarp>
            <a:normAutofit/>
          </a:bodyPr>
          <a:lstStyle/>
          <a:p>
            <a:r>
              <a:rPr lang="en-US" dirty="0" smtClean="0"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The Journey’s of Israel…</a:t>
            </a:r>
            <a:endParaRPr lang="en-US" dirty="0"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206188" y="1006536"/>
            <a:ext cx="3980330" cy="5609417"/>
          </a:xfrm>
        </p:spPr>
        <p:txBody>
          <a:bodyPr>
            <a:normAutofit/>
          </a:bodyPr>
          <a:lstStyle/>
          <a:p>
            <a:pPr lvl="0"/>
            <a:r>
              <a:rPr lang="en-US" dirty="0" smtClean="0">
                <a:effectLst>
                  <a:glow rad="139700">
                    <a:schemeClr val="tx1">
                      <a:alpha val="40000"/>
                    </a:schemeClr>
                  </a:glow>
                </a:effectLst>
              </a:rPr>
              <a:t>Israel’s journey took40 years</a:t>
            </a:r>
            <a:endParaRPr lang="en-CA" dirty="0" smtClean="0">
              <a:effectLst>
                <a:glow rad="139700">
                  <a:schemeClr val="tx1">
                    <a:alpha val="40000"/>
                  </a:schemeClr>
                </a:glow>
              </a:effectLst>
            </a:endParaRPr>
          </a:p>
          <a:p>
            <a:pPr lvl="0"/>
            <a:r>
              <a:rPr lang="en-US" dirty="0" smtClean="0">
                <a:effectLst>
                  <a:glow rad="139700">
                    <a:schemeClr val="tx1">
                      <a:alpha val="40000"/>
                    </a:schemeClr>
                  </a:glow>
                </a:effectLst>
              </a:rPr>
              <a:t>They stopped at 42 stations (Numbers 33)</a:t>
            </a:r>
            <a:endParaRPr lang="en-CA" dirty="0" smtClean="0">
              <a:effectLst>
                <a:glow rad="139700">
                  <a:schemeClr val="tx1">
                    <a:alpha val="40000"/>
                  </a:schemeClr>
                </a:glow>
              </a:effectLst>
            </a:endParaRPr>
          </a:p>
          <a:p>
            <a:pPr lvl="0"/>
            <a:r>
              <a:rPr lang="en-US" dirty="0" smtClean="0">
                <a:effectLst>
                  <a:glow rad="139700">
                    <a:schemeClr val="tx1">
                      <a:alpha val="40000"/>
                    </a:schemeClr>
                  </a:glow>
                </a:effectLst>
              </a:rPr>
              <a:t>Israel tempted God </a:t>
            </a:r>
            <a:r>
              <a:rPr lang="en-US" i="1" dirty="0" smtClean="0">
                <a:effectLst>
                  <a:glow rad="139700">
                    <a:schemeClr val="tx1">
                      <a:alpha val="40000"/>
                    </a:schemeClr>
                  </a:glow>
                </a:effectLst>
              </a:rPr>
              <a:t>ten times</a:t>
            </a:r>
            <a:r>
              <a:rPr lang="en-US" dirty="0" smtClean="0">
                <a:effectLst>
                  <a:glow rad="139700">
                    <a:schemeClr val="tx1">
                      <a:alpha val="40000"/>
                    </a:schemeClr>
                  </a:glow>
                </a:effectLst>
              </a:rPr>
              <a:t> (Numbers 14:22) [between Egypt and </a:t>
            </a:r>
            <a:r>
              <a:rPr lang="en-US" dirty="0" err="1" smtClean="0">
                <a:effectLst>
                  <a:glow rad="139700">
                    <a:schemeClr val="tx1">
                      <a:alpha val="40000"/>
                    </a:schemeClr>
                  </a:glow>
                </a:effectLst>
              </a:rPr>
              <a:t>Kadesh</a:t>
            </a:r>
            <a:r>
              <a:rPr lang="en-US" dirty="0" smtClean="0">
                <a:effectLst>
                  <a:glow rad="139700">
                    <a:schemeClr val="tx1">
                      <a:alpha val="40000"/>
                    </a:schemeClr>
                  </a:glow>
                </a:effectLst>
              </a:rPr>
              <a:t>]</a:t>
            </a:r>
            <a:endParaRPr lang="en-CA" dirty="0" smtClean="0">
              <a:effectLst>
                <a:glow rad="139700">
                  <a:schemeClr val="tx1">
                    <a:alpha val="40000"/>
                  </a:schemeClr>
                </a:glow>
              </a:effectLst>
            </a:endParaRPr>
          </a:p>
          <a:p>
            <a:pPr lvl="0"/>
            <a:r>
              <a:rPr lang="en-US" i="1" dirty="0" smtClean="0">
                <a:effectLst>
                  <a:glow rad="139700">
                    <a:schemeClr val="tx1">
                      <a:alpha val="40000"/>
                    </a:schemeClr>
                  </a:glow>
                </a:effectLst>
              </a:rPr>
              <a:t>Exodus 16:1-2</a:t>
            </a:r>
            <a:r>
              <a:rPr lang="en-US" dirty="0" smtClean="0">
                <a:effectLst>
                  <a:glow rad="139700">
                    <a:schemeClr val="tx1">
                      <a:alpha val="40000"/>
                    </a:schemeClr>
                  </a:glow>
                </a:effectLst>
              </a:rPr>
              <a:t> – they murmured after only one month (15 day, 2 month)</a:t>
            </a:r>
            <a:endParaRPr lang="en-CA" dirty="0" smtClean="0">
              <a:effectLst>
                <a:glow rad="139700">
                  <a:schemeClr val="tx1">
                    <a:alpha val="40000"/>
                  </a:schemeClr>
                </a:glow>
              </a:effectLst>
            </a:endParaRPr>
          </a:p>
          <a:p>
            <a:endParaRPr lang="en-CA" dirty="0">
              <a:effectLst>
                <a:glow rad="139700">
                  <a:schemeClr val="tx1">
                    <a:alpha val="40000"/>
                  </a:schemeClr>
                </a:glow>
              </a:effectLst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648200" y="1006536"/>
            <a:ext cx="4038600" cy="5367865"/>
          </a:xfrm>
        </p:spPr>
        <p:txBody>
          <a:bodyPr>
            <a:normAutofit/>
          </a:bodyPr>
          <a:lstStyle/>
          <a:p>
            <a:r>
              <a:rPr lang="en-US" dirty="0" smtClean="0">
                <a:effectLst>
                  <a:glow rad="139700">
                    <a:schemeClr val="tx1">
                      <a:alpha val="40000"/>
                    </a:schemeClr>
                  </a:glow>
                </a:effectLst>
              </a:rPr>
              <a:t>Chapter </a:t>
            </a:r>
            <a:r>
              <a:rPr lang="en-US" dirty="0" smtClean="0">
                <a:effectLst>
                  <a:glow rad="139700">
                    <a:schemeClr val="tx1">
                      <a:alpha val="40000"/>
                    </a:schemeClr>
                  </a:glow>
                </a:effectLst>
              </a:rPr>
              <a:t>16 lesson of the bread of life</a:t>
            </a:r>
            <a:endParaRPr lang="en-CA" dirty="0" smtClean="0">
              <a:effectLst>
                <a:glow rad="139700">
                  <a:schemeClr val="tx1">
                    <a:alpha val="40000"/>
                  </a:schemeClr>
                </a:glow>
              </a:effectLst>
            </a:endParaRPr>
          </a:p>
          <a:p>
            <a:r>
              <a:rPr lang="en-US" dirty="0" smtClean="0">
                <a:effectLst>
                  <a:glow rad="139700">
                    <a:schemeClr val="tx1">
                      <a:alpha val="40000"/>
                    </a:schemeClr>
                  </a:glow>
                </a:effectLst>
              </a:rPr>
              <a:t>Chapter 17 lesson of the water of </a:t>
            </a:r>
            <a:r>
              <a:rPr lang="en-US" dirty="0" smtClean="0">
                <a:effectLst>
                  <a:glow rad="139700">
                    <a:schemeClr val="tx1">
                      <a:alpha val="40000"/>
                    </a:schemeClr>
                  </a:glow>
                </a:effectLst>
              </a:rPr>
              <a:t>life</a:t>
            </a:r>
          </a:p>
          <a:p>
            <a:endParaRPr lang="en-US" dirty="0" smtClean="0">
              <a:effectLst>
                <a:glow rad="139700">
                  <a:schemeClr val="tx1">
                    <a:alpha val="40000"/>
                  </a:schemeClr>
                </a:glow>
              </a:effectLst>
            </a:endParaRPr>
          </a:p>
          <a:p>
            <a:r>
              <a:rPr lang="en-US" dirty="0" smtClean="0">
                <a:effectLst>
                  <a:glow rad="139700">
                    <a:schemeClr val="tx1">
                      <a:alpha val="40000"/>
                    </a:schemeClr>
                  </a:glow>
                </a:effectLst>
              </a:rPr>
              <a:t>Examples </a:t>
            </a:r>
            <a:r>
              <a:rPr lang="en-US" dirty="0" smtClean="0">
                <a:effectLst>
                  <a:glow rad="139700">
                    <a:schemeClr val="tx1">
                      <a:alpha val="40000"/>
                    </a:schemeClr>
                  </a:glow>
                </a:effectLst>
              </a:rPr>
              <a:t>for </a:t>
            </a:r>
            <a:r>
              <a:rPr lang="en-US" i="1" dirty="0" smtClean="0">
                <a:effectLst>
                  <a:glow rad="139700">
                    <a:schemeClr val="tx1">
                      <a:alpha val="40000"/>
                    </a:schemeClr>
                  </a:glow>
                </a:effectLst>
              </a:rPr>
              <a:t>US</a:t>
            </a:r>
            <a:r>
              <a:rPr lang="en-US" dirty="0" smtClean="0">
                <a:effectLst>
                  <a:glow rad="139700">
                    <a:schemeClr val="tx1">
                      <a:alpha val="40000"/>
                    </a:schemeClr>
                  </a:glow>
                </a:effectLst>
              </a:rPr>
              <a:t> – </a:t>
            </a:r>
            <a:r>
              <a:rPr lang="en-US" dirty="0" smtClean="0">
                <a:effectLst>
                  <a:glow rad="139700">
                    <a:schemeClr val="tx1">
                      <a:alpha val="40000"/>
                    </a:schemeClr>
                  </a:glow>
                </a:effectLst>
              </a:rPr>
              <a:t>1Cor.10:2-6</a:t>
            </a:r>
            <a:endParaRPr lang="en-CA" dirty="0" smtClean="0">
              <a:effectLst>
                <a:glow rad="139700">
                  <a:schemeClr val="tx1">
                    <a:alpha val="40000"/>
                  </a:schemeClr>
                </a:glow>
              </a:effectLst>
            </a:endParaRPr>
          </a:p>
          <a:p>
            <a:endParaRPr lang="en-CA" dirty="0" smtClean="0">
              <a:effectLst>
                <a:glow rad="139700">
                  <a:schemeClr val="tx1">
                    <a:alpha val="40000"/>
                  </a:schemeClr>
                </a:glow>
              </a:effectLst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sraels Journey_1.JPG"/>
          <p:cNvPicPr>
            <a:picLocks noChangeAspect="1"/>
          </p:cNvPicPr>
          <p:nvPr/>
        </p:nvPicPr>
        <p:blipFill>
          <a:blip r:embed="rId3" cstate="print"/>
          <a:srcRect l="23629" t="56916" r="36400" b="3056"/>
          <a:stretch>
            <a:fillRect/>
          </a:stretch>
        </p:blipFill>
        <p:spPr>
          <a:xfrm>
            <a:off x="0" y="0"/>
            <a:ext cx="588645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They came to </a:t>
            </a:r>
            <a:r>
              <a:rPr lang="en-US" dirty="0" err="1" smtClean="0">
                <a:solidFill>
                  <a:schemeClr val="tx1"/>
                </a:solidFill>
              </a:rPr>
              <a:t>Rephidim</a:t>
            </a:r>
            <a:r>
              <a:rPr lang="en-US" dirty="0" smtClean="0">
                <a:solidFill>
                  <a:schemeClr val="tx1"/>
                </a:solidFill>
              </a:rPr>
              <a:t>…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00" y="1628775"/>
            <a:ext cx="1285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Bookman Old Style" pitchFamily="18" charset="0"/>
              </a:rPr>
              <a:t>Elim</a:t>
            </a:r>
            <a:r>
              <a:rPr 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okman Old Style" pitchFamily="18" charset="0"/>
              </a:rPr>
              <a:t>?</a:t>
            </a:r>
            <a:endParaRPr 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6" name="Picture 5" descr="Mt_%20Sinai%20Sunset%20Itinerary%20-%202%20days.jpg"/>
          <p:cNvPicPr>
            <a:picLocks noChangeAspect="1"/>
          </p:cNvPicPr>
          <p:nvPr/>
        </p:nvPicPr>
        <p:blipFill>
          <a:blip r:embed="rId4" cstate="print"/>
          <a:srcRect l="21146" r="38333"/>
          <a:stretch>
            <a:fillRect/>
          </a:stretch>
        </p:blipFill>
        <p:spPr>
          <a:xfrm>
            <a:off x="5876925" y="0"/>
            <a:ext cx="3705225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05675" y="2362200"/>
            <a:ext cx="1219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solidFill>
                  <a:schemeClr val="bg1"/>
                </a:solidFill>
              </a:rPr>
              <a:t>Mount </a:t>
            </a:r>
            <a:r>
              <a:rPr lang="en-US" sz="1000" b="1" dirty="0" err="1" smtClean="0">
                <a:solidFill>
                  <a:schemeClr val="bg1"/>
                </a:solidFill>
              </a:rPr>
              <a:t>Horeb</a:t>
            </a:r>
            <a:endParaRPr lang="en-US" sz="1000" b="1" dirty="0">
              <a:solidFill>
                <a:schemeClr val="bg1"/>
              </a:solidFill>
            </a:endParaRPr>
          </a:p>
        </p:txBody>
      </p:sp>
      <p:grpSp>
        <p:nvGrpSpPr>
          <p:cNvPr id="3" name="Group 12"/>
          <p:cNvGrpSpPr/>
          <p:nvPr/>
        </p:nvGrpSpPr>
        <p:grpSpPr>
          <a:xfrm>
            <a:off x="1617685" y="3848100"/>
            <a:ext cx="1362075" cy="1114425"/>
            <a:chOff x="1617685" y="3848100"/>
            <a:chExt cx="1362075" cy="1114425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1781175" y="4295775"/>
              <a:ext cx="971550" cy="514350"/>
            </a:xfrm>
            <a:prstGeom prst="line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733550" y="3848100"/>
              <a:ext cx="266700" cy="6191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2686050" y="4343400"/>
              <a:ext cx="266700" cy="6191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 rot="1667105">
              <a:off x="1617685" y="4249151"/>
              <a:ext cx="13620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latin typeface="Candara" pitchFamily="34" charset="0"/>
                </a:rPr>
                <a:t>6 miles</a:t>
              </a:r>
            </a:p>
            <a:p>
              <a:pPr algn="ctr"/>
              <a:r>
                <a:rPr lang="en-US" sz="1600" b="1" dirty="0" smtClean="0">
                  <a:latin typeface="Candara" pitchFamily="34" charset="0"/>
                </a:rPr>
                <a:t>approx</a:t>
              </a:r>
              <a:endParaRPr lang="en-US" sz="1600" b="1" dirty="0">
                <a:latin typeface="Candara" pitchFamily="34" charset="0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933700" y="3562350"/>
            <a:ext cx="1285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Bookman Old Style" pitchFamily="18" charset="0"/>
              </a:rPr>
              <a:t>Horeb</a:t>
            </a:r>
            <a:endParaRPr 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 smtClean="0"/>
              <a:t>Rephidim</a:t>
            </a:r>
            <a:r>
              <a:rPr lang="en-US" sz="3600" dirty="0" smtClean="0"/>
              <a:t>…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075267"/>
            <a:ext cx="8328213" cy="5435599"/>
          </a:xfrm>
        </p:spPr>
        <p:txBody>
          <a:bodyPr>
            <a:normAutofit/>
          </a:bodyPr>
          <a:lstStyle/>
          <a:p>
            <a:r>
              <a:rPr lang="en-CA" dirty="0" smtClean="0"/>
              <a:t>Consider God’s warning </a:t>
            </a:r>
            <a:r>
              <a:rPr lang="en-CA" i="1" dirty="0" smtClean="0">
                <a:solidFill>
                  <a:srgbClr val="FFC000"/>
                </a:solidFill>
              </a:rPr>
              <a:t>– Exodus 17:7</a:t>
            </a:r>
          </a:p>
          <a:p>
            <a:r>
              <a:rPr lang="en-CA" dirty="0" smtClean="0"/>
              <a:t>Commentary: (1Cor.10:9) </a:t>
            </a:r>
            <a:r>
              <a:rPr lang="en-CA" i="1" dirty="0" smtClean="0">
                <a:solidFill>
                  <a:srgbClr val="FFC000"/>
                </a:solidFill>
              </a:rPr>
              <a:t>Hebrews 3:7-8, 15-19, </a:t>
            </a:r>
            <a:r>
              <a:rPr lang="en-CA" dirty="0" smtClean="0"/>
              <a:t>quoting from </a:t>
            </a:r>
            <a:r>
              <a:rPr lang="en-CA" i="1" dirty="0" smtClean="0">
                <a:solidFill>
                  <a:srgbClr val="FFC000"/>
                </a:solidFill>
              </a:rPr>
              <a:t>Psalm 95:8, </a:t>
            </a:r>
            <a:r>
              <a:rPr lang="en-CA" i="1" dirty="0" smtClean="0">
                <a:solidFill>
                  <a:srgbClr val="FFFF00"/>
                </a:solidFill>
              </a:rPr>
              <a:t>“if ye will hear his voice”</a:t>
            </a:r>
          </a:p>
          <a:p>
            <a:pPr lvl="1"/>
            <a:r>
              <a:rPr lang="en-CA" b="1" i="1" dirty="0" smtClean="0">
                <a:solidFill>
                  <a:srgbClr val="00FFFF"/>
                </a:solidFill>
              </a:rPr>
              <a:t>Provocation</a:t>
            </a:r>
            <a:r>
              <a:rPr lang="en-CA" dirty="0" smtClean="0"/>
              <a:t> = </a:t>
            </a:r>
            <a:r>
              <a:rPr lang="en-CA" dirty="0" err="1" smtClean="0"/>
              <a:t>Meribah</a:t>
            </a:r>
            <a:r>
              <a:rPr lang="en-CA" dirty="0" smtClean="0"/>
              <a:t>: </a:t>
            </a:r>
            <a:r>
              <a:rPr lang="en-CA" i="1" dirty="0" smtClean="0">
                <a:solidFill>
                  <a:srgbClr val="FFC000"/>
                </a:solidFill>
              </a:rPr>
              <a:t>Exodus 17:7; (Numbers 20: 13, 24)</a:t>
            </a:r>
          </a:p>
          <a:p>
            <a:pPr lvl="1"/>
            <a:r>
              <a:rPr lang="en-CA" b="1" i="1" dirty="0" smtClean="0">
                <a:solidFill>
                  <a:srgbClr val="00FFFF"/>
                </a:solidFill>
              </a:rPr>
              <a:t>Temptation</a:t>
            </a:r>
            <a:r>
              <a:rPr lang="en-CA" dirty="0" smtClean="0"/>
              <a:t> = </a:t>
            </a:r>
            <a:r>
              <a:rPr lang="en-CA" dirty="0" err="1" smtClean="0"/>
              <a:t>Massah</a:t>
            </a:r>
            <a:r>
              <a:rPr lang="en-CA" dirty="0" smtClean="0"/>
              <a:t>: </a:t>
            </a:r>
            <a:r>
              <a:rPr lang="en-CA" i="1" dirty="0" smtClean="0">
                <a:solidFill>
                  <a:srgbClr val="FFC000"/>
                </a:solidFill>
              </a:rPr>
              <a:t>Exodus 17:7; Deut.33:8</a:t>
            </a:r>
            <a:endParaRPr lang="en-US" i="1" dirty="0" smtClean="0">
              <a:solidFill>
                <a:srgbClr val="FFC000"/>
              </a:solidFill>
            </a:endParaRPr>
          </a:p>
          <a:p>
            <a:endParaRPr lang="en-CA" dirty="0" smtClean="0"/>
          </a:p>
          <a:p>
            <a:r>
              <a:rPr lang="en-CA" dirty="0" smtClean="0">
                <a:solidFill>
                  <a:srgbClr val="00FFFF"/>
                </a:solidFill>
              </a:rPr>
              <a:t>“</a:t>
            </a:r>
            <a:r>
              <a:rPr lang="en-CA" dirty="0" err="1" smtClean="0">
                <a:solidFill>
                  <a:srgbClr val="00FFFF"/>
                </a:solidFill>
              </a:rPr>
              <a:t>Rephidim</a:t>
            </a:r>
            <a:r>
              <a:rPr lang="en-CA" dirty="0" smtClean="0">
                <a:solidFill>
                  <a:srgbClr val="00FFFF"/>
                </a:solidFill>
              </a:rPr>
              <a:t>” </a:t>
            </a:r>
            <a:r>
              <a:rPr lang="en-CA" dirty="0" smtClean="0"/>
              <a:t>– means “rest” or “resting places” </a:t>
            </a:r>
          </a:p>
          <a:p>
            <a:r>
              <a:rPr lang="en-CA" dirty="0" smtClean="0"/>
              <a:t>God’s purpose was to bring Israel into a rest – </a:t>
            </a:r>
            <a:r>
              <a:rPr lang="en-CA" i="1" dirty="0" smtClean="0">
                <a:solidFill>
                  <a:srgbClr val="FFC000"/>
                </a:solidFill>
              </a:rPr>
              <a:t>Deut.25:19</a:t>
            </a:r>
          </a:p>
          <a:p>
            <a:pPr algn="ctr">
              <a:buNone/>
            </a:pPr>
            <a:r>
              <a:rPr lang="en-CA" sz="3200" i="1" dirty="0" smtClean="0">
                <a:solidFill>
                  <a:srgbClr val="FFFF00"/>
                </a:solidFill>
              </a:rPr>
              <a:t>We are labouring to enter that rest – Heb.4:11</a:t>
            </a:r>
          </a:p>
          <a:p>
            <a:endParaRPr lang="en-C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86600"/>
            <a:ext cx="5457825" cy="835152"/>
          </a:xfrm>
        </p:spPr>
        <p:txBody>
          <a:bodyPr/>
          <a:lstStyle/>
          <a:p>
            <a:r>
              <a:rPr lang="en-US" dirty="0" smtClean="0"/>
              <a:t>Then came </a:t>
            </a:r>
            <a:r>
              <a:rPr lang="en-US" dirty="0" err="1" smtClean="0"/>
              <a:t>Amalek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1" y="1337481"/>
            <a:ext cx="5391150" cy="5377644"/>
          </a:xfrm>
        </p:spPr>
        <p:txBody>
          <a:bodyPr>
            <a:noAutofit/>
          </a:bodyPr>
          <a:lstStyle/>
          <a:p>
            <a:pPr lvl="0">
              <a:lnSpc>
                <a:spcPct val="90000"/>
              </a:lnSpc>
            </a:pPr>
            <a:r>
              <a:rPr lang="en-CA" sz="2600" dirty="0" smtClean="0"/>
              <a:t>Moses on mountain, Joshua in valley </a:t>
            </a:r>
            <a:endParaRPr lang="en-US" sz="2600" dirty="0" smtClean="0"/>
          </a:p>
          <a:p>
            <a:pPr lvl="0">
              <a:lnSpc>
                <a:spcPct val="90000"/>
              </a:lnSpc>
            </a:pPr>
            <a:r>
              <a:rPr lang="en-CA" sz="2600" dirty="0" smtClean="0"/>
              <a:t>Moses holds hands aloft but tires, Aaron and </a:t>
            </a:r>
            <a:r>
              <a:rPr lang="en-CA" sz="2600" dirty="0" err="1" smtClean="0"/>
              <a:t>Hur</a:t>
            </a:r>
            <a:r>
              <a:rPr lang="en-CA" sz="2600" dirty="0" smtClean="0"/>
              <a:t> support him with a stone.</a:t>
            </a:r>
            <a:endParaRPr lang="en-US" sz="2600" dirty="0" smtClean="0"/>
          </a:p>
          <a:p>
            <a:pPr lvl="0">
              <a:lnSpc>
                <a:spcPct val="90000"/>
              </a:lnSpc>
            </a:pPr>
            <a:r>
              <a:rPr lang="en-CA" sz="2600" dirty="0" smtClean="0"/>
              <a:t>God’s decree upon </a:t>
            </a:r>
            <a:r>
              <a:rPr lang="en-CA" sz="2600" dirty="0" err="1" smtClean="0"/>
              <a:t>Amalek</a:t>
            </a:r>
            <a:endParaRPr lang="en-US" sz="2600" dirty="0" smtClean="0"/>
          </a:p>
          <a:p>
            <a:pPr lvl="1">
              <a:lnSpc>
                <a:spcPct val="90000"/>
              </a:lnSpc>
            </a:pPr>
            <a:r>
              <a:rPr lang="en-CA" sz="2200" dirty="0" smtClean="0"/>
              <a:t>Put out remembrance of </a:t>
            </a:r>
            <a:r>
              <a:rPr lang="en-CA" sz="2200" dirty="0" err="1" smtClean="0"/>
              <a:t>Amalek</a:t>
            </a:r>
            <a:r>
              <a:rPr lang="en-CA" sz="2200" dirty="0" smtClean="0"/>
              <a:t> forever – v.14</a:t>
            </a:r>
            <a:endParaRPr lang="en-US" sz="2200" dirty="0" smtClean="0"/>
          </a:p>
          <a:p>
            <a:pPr lvl="1">
              <a:lnSpc>
                <a:spcPct val="90000"/>
              </a:lnSpc>
            </a:pPr>
            <a:r>
              <a:rPr lang="en-CA" sz="2200" dirty="0" smtClean="0"/>
              <a:t>Builds an altar and names it “Yahweh </a:t>
            </a:r>
            <a:r>
              <a:rPr lang="en-CA" sz="2200" dirty="0" err="1" smtClean="0"/>
              <a:t>Nissi</a:t>
            </a:r>
            <a:r>
              <a:rPr lang="en-CA" sz="2200" dirty="0" smtClean="0"/>
              <a:t>” – v.15</a:t>
            </a:r>
            <a:endParaRPr lang="en-US" sz="2200" dirty="0" smtClean="0"/>
          </a:p>
          <a:p>
            <a:pPr>
              <a:lnSpc>
                <a:spcPct val="90000"/>
              </a:lnSpc>
            </a:pPr>
            <a:r>
              <a:rPr lang="en-CA" sz="2600" dirty="0" smtClean="0">
                <a:solidFill>
                  <a:srgbClr val="00FFFF"/>
                </a:solidFill>
              </a:rPr>
              <a:t>Provides reason </a:t>
            </a:r>
            <a:r>
              <a:rPr lang="en-CA" sz="2600" dirty="0" smtClean="0"/>
              <a:t>– “Because Yahweh hath sworn that Yahweh will have war with </a:t>
            </a:r>
            <a:r>
              <a:rPr lang="en-CA" sz="2600" dirty="0" err="1" smtClean="0"/>
              <a:t>Amalek</a:t>
            </a:r>
            <a:r>
              <a:rPr lang="en-CA" sz="2600" dirty="0" smtClean="0"/>
              <a:t> from generation to generation”, v.16</a:t>
            </a:r>
            <a:endParaRPr lang="en-US" sz="2600" dirty="0" smtClean="0"/>
          </a:p>
        </p:txBody>
      </p:sp>
      <p:pic>
        <p:nvPicPr>
          <p:cNvPr id="7" name="Picture 6" descr="war with Amale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72150" y="4115797"/>
            <a:ext cx="3190875" cy="231357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Picture 4" descr="Moses Exod 1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60475" y="742950"/>
            <a:ext cx="3193025" cy="216693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352425" y="3396343"/>
            <a:ext cx="8448675" cy="3108543"/>
          </a:xfrm>
          <a:prstGeom prst="rect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CA" sz="2800" b="1" u="sng" dirty="0" smtClean="0">
                <a:solidFill>
                  <a:schemeClr val="bg1"/>
                </a:solidFill>
              </a:rPr>
              <a:t>A PROPHECY</a:t>
            </a:r>
          </a:p>
          <a:p>
            <a:pPr algn="ctr"/>
            <a:r>
              <a:rPr lang="en-CA" sz="2400" dirty="0" smtClean="0">
                <a:solidFill>
                  <a:schemeClr val="bg1"/>
                </a:solidFill>
              </a:rPr>
              <a:t>Moses = “to draw out”; Aaron = “Enlightened, illumined” (</a:t>
            </a:r>
            <a:r>
              <a:rPr lang="en-CA" sz="2400" dirty="0" err="1" smtClean="0">
                <a:solidFill>
                  <a:schemeClr val="bg1"/>
                </a:solidFill>
              </a:rPr>
              <a:t>Yg</a:t>
            </a:r>
            <a:r>
              <a:rPr lang="en-CA" sz="2400" dirty="0" smtClean="0">
                <a:solidFill>
                  <a:schemeClr val="bg1"/>
                </a:solidFill>
              </a:rPr>
              <a:t>);   </a:t>
            </a:r>
            <a:r>
              <a:rPr lang="en-CA" sz="2400" dirty="0" err="1" smtClean="0">
                <a:solidFill>
                  <a:schemeClr val="bg1"/>
                </a:solidFill>
              </a:rPr>
              <a:t>Hur</a:t>
            </a:r>
            <a:r>
              <a:rPr lang="en-CA" sz="2400" dirty="0" smtClean="0">
                <a:solidFill>
                  <a:schemeClr val="bg1"/>
                </a:solidFill>
              </a:rPr>
              <a:t> = “free” (</a:t>
            </a:r>
            <a:r>
              <a:rPr lang="en-CA" sz="2400" dirty="0" err="1" smtClean="0">
                <a:solidFill>
                  <a:schemeClr val="bg1"/>
                </a:solidFill>
              </a:rPr>
              <a:t>Yg</a:t>
            </a:r>
            <a:r>
              <a:rPr lang="en-CA" sz="2400" dirty="0" smtClean="0">
                <a:solidFill>
                  <a:schemeClr val="bg1"/>
                </a:solidFill>
              </a:rPr>
              <a:t>), “white linen” (</a:t>
            </a:r>
            <a:r>
              <a:rPr lang="en-CA" sz="2400" dirty="0" err="1" smtClean="0">
                <a:solidFill>
                  <a:schemeClr val="bg1"/>
                </a:solidFill>
              </a:rPr>
              <a:t>Stg</a:t>
            </a:r>
            <a:r>
              <a:rPr lang="en-CA" sz="2400" dirty="0" smtClean="0">
                <a:solidFill>
                  <a:schemeClr val="bg1"/>
                </a:solidFill>
              </a:rPr>
              <a:t>) </a:t>
            </a:r>
          </a:p>
          <a:p>
            <a:pPr algn="ctr"/>
            <a:r>
              <a:rPr lang="en-CA" sz="2400" b="1" dirty="0" smtClean="0">
                <a:solidFill>
                  <a:srgbClr val="FFFF00"/>
                </a:solidFill>
              </a:rPr>
              <a:t>“A people drawn out of bondage and enlightened, with the result that they are free or made righteous”</a:t>
            </a:r>
            <a:r>
              <a:rPr lang="en-CA" sz="2400" dirty="0" smtClean="0">
                <a:solidFill>
                  <a:srgbClr val="FFFF00"/>
                </a:solidFill>
              </a:rPr>
              <a:t>  </a:t>
            </a:r>
          </a:p>
          <a:p>
            <a:pPr algn="ctr"/>
            <a:r>
              <a:rPr lang="en-CA" sz="2400" b="1" dirty="0" smtClean="0">
                <a:solidFill>
                  <a:srgbClr val="FFC000"/>
                </a:solidFill>
              </a:rPr>
              <a:t>By what means? </a:t>
            </a:r>
            <a:r>
              <a:rPr lang="en-CA" sz="2400" dirty="0" smtClean="0">
                <a:solidFill>
                  <a:schemeClr val="bg1"/>
                </a:solidFill>
              </a:rPr>
              <a:t>Joshua = </a:t>
            </a:r>
            <a:r>
              <a:rPr lang="en-CA" sz="2400" b="1" i="1" dirty="0" smtClean="0">
                <a:solidFill>
                  <a:srgbClr val="00FFFF"/>
                </a:solidFill>
              </a:rPr>
              <a:t>“Yahweh Saves”</a:t>
            </a:r>
            <a:r>
              <a:rPr lang="en-CA" sz="2400" dirty="0" smtClean="0">
                <a:solidFill>
                  <a:srgbClr val="00FFFF"/>
                </a:solidFill>
              </a:rPr>
              <a:t> </a:t>
            </a:r>
          </a:p>
          <a:p>
            <a:pPr algn="ctr"/>
            <a:r>
              <a:rPr lang="en-CA" sz="2400" b="1" dirty="0" smtClean="0">
                <a:solidFill>
                  <a:srgbClr val="FFC000"/>
                </a:solidFill>
              </a:rPr>
              <a:t>How?</a:t>
            </a:r>
            <a:r>
              <a:rPr lang="en-CA" sz="2400" dirty="0" smtClean="0">
                <a:solidFill>
                  <a:schemeClr val="bg1"/>
                </a:solidFill>
              </a:rPr>
              <a:t> accomplished by lifting up an ensign.</a:t>
            </a:r>
          </a:p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challenge to authority…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3870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en-CA" dirty="0" err="1" smtClean="0"/>
              <a:t>Amalek</a:t>
            </a:r>
            <a:r>
              <a:rPr lang="en-CA" dirty="0" smtClean="0"/>
              <a:t> = “Warlike” (Young’s or “dwellers in the valley”) – a characteristic inherited from his grandfather Esau [Gen.36:12].  </a:t>
            </a:r>
          </a:p>
          <a:p>
            <a:pPr>
              <a:lnSpc>
                <a:spcPct val="120000"/>
              </a:lnSpc>
            </a:pPr>
            <a:r>
              <a:rPr lang="en-CA" i="1" dirty="0" err="1" smtClean="0">
                <a:solidFill>
                  <a:srgbClr val="FFFF00"/>
                </a:solidFill>
              </a:rPr>
              <a:t>Amalek</a:t>
            </a:r>
            <a:r>
              <a:rPr lang="en-CA" i="1" dirty="0" smtClean="0">
                <a:solidFill>
                  <a:srgbClr val="FFFF00"/>
                </a:solidFill>
              </a:rPr>
              <a:t> represents flesh in organized rebellion against God</a:t>
            </a:r>
          </a:p>
          <a:p>
            <a:pPr lvl="1">
              <a:lnSpc>
                <a:spcPct val="120000"/>
              </a:lnSpc>
              <a:buFont typeface="+mj-lt"/>
              <a:buAutoNum type="arabicPeriod"/>
            </a:pPr>
            <a:r>
              <a:rPr lang="en-CA" dirty="0" err="1" smtClean="0"/>
              <a:t>Amalek</a:t>
            </a:r>
            <a:r>
              <a:rPr lang="en-CA" dirty="0" smtClean="0"/>
              <a:t> FIRST (Heb. </a:t>
            </a:r>
            <a:r>
              <a:rPr lang="en-CA" dirty="0" err="1" smtClean="0"/>
              <a:t>Reshith</a:t>
            </a:r>
            <a:r>
              <a:rPr lang="en-CA" dirty="0" smtClean="0"/>
              <a:t> [</a:t>
            </a:r>
            <a:r>
              <a:rPr lang="en-CA" dirty="0" err="1" smtClean="0"/>
              <a:t>rosh</a:t>
            </a:r>
            <a:r>
              <a:rPr lang="en-CA" dirty="0" smtClean="0"/>
              <a:t>] = head) nation to oppose Israel – Num. 24:20.  Divine Decree – PERISH FOREVER [cp.Exod.17:14].</a:t>
            </a:r>
            <a:endParaRPr lang="en-US" dirty="0" smtClean="0"/>
          </a:p>
          <a:p>
            <a:pPr lvl="1">
              <a:lnSpc>
                <a:spcPct val="120000"/>
              </a:lnSpc>
              <a:buFont typeface="+mj-lt"/>
              <a:buAutoNum type="arabicPeriod"/>
            </a:pPr>
            <a:r>
              <a:rPr lang="en-CA" dirty="0" smtClean="0"/>
              <a:t>Smote weak and feeble from behind (Deut. 25:18).</a:t>
            </a:r>
            <a:endParaRPr lang="en-US" dirty="0" smtClean="0"/>
          </a:p>
          <a:p>
            <a:pPr lvl="1">
              <a:lnSpc>
                <a:spcPct val="120000"/>
              </a:lnSpc>
              <a:buFont typeface="+mj-lt"/>
              <a:buAutoNum type="arabicPeriod"/>
            </a:pPr>
            <a:r>
              <a:rPr lang="en-CA" dirty="0" smtClean="0"/>
              <a:t>Had no fear for Yahweh (Deut. 25:18). Divine decree – BLOT OUT REMEMBRANCE.  Note v.19 “thou </a:t>
            </a:r>
            <a:r>
              <a:rPr lang="en-CA" dirty="0" err="1" smtClean="0"/>
              <a:t>shalt</a:t>
            </a:r>
            <a:r>
              <a:rPr lang="en-CA" dirty="0" smtClean="0"/>
              <a:t> not forget”.</a:t>
            </a:r>
            <a:endParaRPr lang="en-US" dirty="0" smtClean="0"/>
          </a:p>
          <a:p>
            <a:pPr lvl="1">
              <a:lnSpc>
                <a:spcPct val="120000"/>
              </a:lnSpc>
              <a:buFont typeface="+mj-lt"/>
              <a:buAutoNum type="arabicPeriod"/>
            </a:pPr>
            <a:r>
              <a:rPr lang="en-CA" dirty="0" smtClean="0"/>
              <a:t>Reason for judgment (Exodus 17:16).  </a:t>
            </a:r>
            <a:r>
              <a:rPr lang="nl-NL" dirty="0" smtClean="0"/>
              <a:t>Literal Heb. R.V. margin. </a:t>
            </a:r>
            <a:r>
              <a:rPr lang="en-CA" b="1" dirty="0" smtClean="0"/>
              <a:t>“A hand is lifted up upon </a:t>
            </a:r>
            <a:r>
              <a:rPr lang="en-CA" b="1" i="1" dirty="0" smtClean="0">
                <a:solidFill>
                  <a:srgbClr val="FFFF00"/>
                </a:solidFill>
              </a:rPr>
              <a:t>the throne of Yah</a:t>
            </a:r>
            <a:r>
              <a:rPr lang="en-CA" b="1" dirty="0" smtClean="0"/>
              <a:t>”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467350" y="1609724"/>
            <a:ext cx="3381375" cy="4401205"/>
          </a:xfrm>
          <a:prstGeom prst="rect">
            <a:avLst/>
          </a:prstGeom>
          <a:solidFill>
            <a:srgbClr val="CC99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marL="0" lvl="1"/>
            <a:r>
              <a:rPr lang="en-US" sz="2000" dirty="0" smtClean="0"/>
              <a:t>Sin is depicted as a </a:t>
            </a:r>
            <a:r>
              <a:rPr lang="en-US" sz="2000" b="1" i="1" dirty="0" smtClean="0">
                <a:solidFill>
                  <a:srgbClr val="0070C0"/>
                </a:solidFill>
              </a:rPr>
              <a:t>ruler</a:t>
            </a:r>
            <a:r>
              <a:rPr lang="en-US" sz="2000" dirty="0" smtClean="0"/>
              <a:t> or a </a:t>
            </a:r>
            <a:r>
              <a:rPr lang="en-US" sz="2000" b="1" i="1" dirty="0" smtClean="0">
                <a:solidFill>
                  <a:srgbClr val="0070C0"/>
                </a:solidFill>
              </a:rPr>
              <a:t>king:</a:t>
            </a:r>
            <a:r>
              <a:rPr lang="en-US" sz="2000" i="1" dirty="0" smtClean="0">
                <a:solidFill>
                  <a:srgbClr val="FFFF00"/>
                </a:solidFill>
              </a:rPr>
              <a:t> </a:t>
            </a:r>
            <a:r>
              <a:rPr lang="en-US" sz="2000" dirty="0" smtClean="0"/>
              <a:t>Romans 6:12; John 12:31; Ephesians 2:2 </a:t>
            </a:r>
          </a:p>
          <a:p>
            <a:endParaRPr lang="en-US" sz="2000" b="1" dirty="0" smtClean="0">
              <a:solidFill>
                <a:schemeClr val="tx2"/>
              </a:solidFill>
              <a:latin typeface="Candara" pitchFamily="34" charset="0"/>
            </a:endParaRPr>
          </a:p>
          <a:p>
            <a:r>
              <a:rPr lang="en-US" sz="2000" b="1" dirty="0" smtClean="0">
                <a:solidFill>
                  <a:srgbClr val="0070C0"/>
                </a:solidFill>
                <a:latin typeface="Candara" pitchFamily="34" charset="0"/>
              </a:rPr>
              <a:t>The language of Romans</a:t>
            </a:r>
          </a:p>
          <a:p>
            <a:r>
              <a:rPr lang="en-US" sz="2000" dirty="0" smtClean="0">
                <a:latin typeface="Candara" pitchFamily="34" charset="0"/>
              </a:rPr>
              <a:t>“We are all </a:t>
            </a:r>
            <a:r>
              <a:rPr lang="en-US" sz="2000" b="1" i="1" dirty="0" smtClean="0">
                <a:solidFill>
                  <a:srgbClr val="0070C0"/>
                </a:solidFill>
                <a:latin typeface="Candara" pitchFamily="34" charset="0"/>
              </a:rPr>
              <a:t>under </a:t>
            </a:r>
            <a:r>
              <a:rPr lang="en-US" sz="2000" dirty="0" smtClean="0">
                <a:latin typeface="Candara" pitchFamily="34" charset="0"/>
              </a:rPr>
              <a:t>sin” 3:9 </a:t>
            </a:r>
          </a:p>
          <a:p>
            <a:endParaRPr lang="en-US" sz="2000" dirty="0" smtClean="0">
              <a:latin typeface="Candara" pitchFamily="34" charset="0"/>
            </a:endParaRPr>
          </a:p>
          <a:p>
            <a:r>
              <a:rPr lang="en-US" sz="2000" dirty="0" smtClean="0">
                <a:latin typeface="Candara" pitchFamily="34" charset="0"/>
              </a:rPr>
              <a:t>“sin hath </a:t>
            </a:r>
            <a:r>
              <a:rPr lang="en-US" sz="2000" b="1" i="1" dirty="0" smtClean="0">
                <a:solidFill>
                  <a:srgbClr val="0070C0"/>
                </a:solidFill>
                <a:latin typeface="Candara" pitchFamily="34" charset="0"/>
              </a:rPr>
              <a:t>reigned</a:t>
            </a:r>
            <a:r>
              <a:rPr lang="en-US" sz="2000" dirty="0" smtClean="0">
                <a:latin typeface="Candara" pitchFamily="34" charset="0"/>
              </a:rPr>
              <a:t>” 5:21</a:t>
            </a:r>
          </a:p>
          <a:p>
            <a:endParaRPr lang="en-US" sz="2000" dirty="0" smtClean="0">
              <a:latin typeface="Candara" pitchFamily="34" charset="0"/>
            </a:endParaRPr>
          </a:p>
          <a:p>
            <a:r>
              <a:rPr lang="en-US" sz="2000" dirty="0" smtClean="0">
                <a:latin typeface="Candara" pitchFamily="34" charset="0"/>
              </a:rPr>
              <a:t>“should not </a:t>
            </a:r>
            <a:r>
              <a:rPr lang="en-US" sz="2000" b="1" i="1" dirty="0" smtClean="0">
                <a:solidFill>
                  <a:srgbClr val="0070C0"/>
                </a:solidFill>
                <a:latin typeface="Candara" pitchFamily="34" charset="0"/>
              </a:rPr>
              <a:t>serve</a:t>
            </a:r>
            <a:r>
              <a:rPr lang="en-US" sz="2000" dirty="0" smtClean="0">
                <a:latin typeface="Candara" pitchFamily="34" charset="0"/>
              </a:rPr>
              <a:t> sin” 6:6</a:t>
            </a:r>
          </a:p>
          <a:p>
            <a:endParaRPr lang="en-US" sz="2000" dirty="0" smtClean="0">
              <a:latin typeface="Candara" pitchFamily="34" charset="0"/>
            </a:endParaRPr>
          </a:p>
          <a:p>
            <a:r>
              <a:rPr lang="en-US" sz="2000" dirty="0" smtClean="0">
                <a:latin typeface="Candara" pitchFamily="34" charset="0"/>
              </a:rPr>
              <a:t>“I am sold </a:t>
            </a:r>
            <a:r>
              <a:rPr lang="en-US" sz="2000" b="1" i="1" dirty="0" smtClean="0">
                <a:solidFill>
                  <a:srgbClr val="0070C0"/>
                </a:solidFill>
                <a:latin typeface="Candara" pitchFamily="34" charset="0"/>
              </a:rPr>
              <a:t>under</a:t>
            </a:r>
            <a:r>
              <a:rPr lang="en-US" sz="2000" dirty="0" smtClean="0">
                <a:latin typeface="Candara" pitchFamily="34" charset="0"/>
              </a:rPr>
              <a:t> sin” 7:14</a:t>
            </a:r>
          </a:p>
          <a:p>
            <a:endParaRPr lang="en-US" sz="2000" dirty="0" smtClean="0">
              <a:latin typeface="Candara" pitchFamily="34" charset="0"/>
            </a:endParaRPr>
          </a:p>
          <a:p>
            <a:r>
              <a:rPr lang="en-US" sz="2000" dirty="0" smtClean="0">
                <a:latin typeface="Candara" pitchFamily="34" charset="0"/>
              </a:rPr>
              <a:t>“sin that </a:t>
            </a:r>
            <a:r>
              <a:rPr lang="en-US" sz="2000" b="1" i="1" dirty="0" err="1" smtClean="0">
                <a:solidFill>
                  <a:srgbClr val="0070C0"/>
                </a:solidFill>
                <a:latin typeface="Candara" pitchFamily="34" charset="0"/>
              </a:rPr>
              <a:t>dwelleth</a:t>
            </a:r>
            <a:r>
              <a:rPr lang="en-US" sz="2000" dirty="0" smtClean="0">
                <a:latin typeface="Candara" pitchFamily="34" charset="0"/>
              </a:rPr>
              <a:t> in me” 7:20</a:t>
            </a:r>
            <a:endParaRPr lang="en-US" sz="2000" dirty="0">
              <a:latin typeface="Candara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Yahweh </a:t>
            </a:r>
            <a:r>
              <a:rPr lang="en-US" dirty="0" err="1" smtClean="0"/>
              <a:t>Nissi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CA" b="1" dirty="0" err="1" smtClean="0">
                <a:solidFill>
                  <a:srgbClr val="00FFFF"/>
                </a:solidFill>
              </a:rPr>
              <a:t>Nissi</a:t>
            </a:r>
            <a:r>
              <a:rPr lang="en-CA" dirty="0" smtClean="0">
                <a:solidFill>
                  <a:srgbClr val="00FFFF"/>
                </a:solidFill>
              </a:rPr>
              <a:t> </a:t>
            </a:r>
            <a:r>
              <a:rPr lang="en-CA" dirty="0" smtClean="0"/>
              <a:t>[#5251 ‘</a:t>
            </a:r>
            <a:r>
              <a:rPr lang="en-CA" dirty="0" err="1" smtClean="0"/>
              <a:t>nec</a:t>
            </a:r>
            <a:r>
              <a:rPr lang="en-CA" dirty="0" smtClean="0"/>
              <a:t>’] signifies “a banner”, or “an ensign” – a “standard bearer” </a:t>
            </a:r>
            <a:r>
              <a:rPr lang="en-CA" i="1" dirty="0" smtClean="0">
                <a:solidFill>
                  <a:srgbClr val="FFC000"/>
                </a:solidFill>
              </a:rPr>
              <a:t>(Isa.10:18); </a:t>
            </a:r>
            <a:r>
              <a:rPr lang="en-CA" dirty="0" smtClean="0"/>
              <a:t>“sign” </a:t>
            </a:r>
            <a:r>
              <a:rPr lang="en-CA" i="1" dirty="0" smtClean="0">
                <a:solidFill>
                  <a:srgbClr val="FFC000"/>
                </a:solidFill>
              </a:rPr>
              <a:t>(Num.26:10)</a:t>
            </a:r>
            <a:r>
              <a:rPr lang="en-CA" dirty="0" smtClean="0"/>
              <a:t> – something which draws attention.  The idea of </a:t>
            </a:r>
            <a:r>
              <a:rPr lang="en-CA" i="1" dirty="0" smtClean="0"/>
              <a:t>providing direction</a:t>
            </a:r>
            <a:r>
              <a:rPr lang="en-CA" dirty="0" smtClean="0"/>
              <a:t> – “sail” </a:t>
            </a:r>
            <a:r>
              <a:rPr lang="en-CA" i="1" dirty="0" smtClean="0">
                <a:solidFill>
                  <a:srgbClr val="FFC000"/>
                </a:solidFill>
              </a:rPr>
              <a:t>(Isa.33:23; Ezek.27:7)</a:t>
            </a:r>
            <a:endParaRPr lang="en-US" i="1" dirty="0" smtClean="0">
              <a:solidFill>
                <a:srgbClr val="FFC000"/>
              </a:solidFill>
            </a:endParaRPr>
          </a:p>
          <a:p>
            <a:pPr>
              <a:lnSpc>
                <a:spcPct val="120000"/>
              </a:lnSpc>
            </a:pPr>
            <a:r>
              <a:rPr lang="en-CA" b="1" dirty="0" smtClean="0">
                <a:solidFill>
                  <a:srgbClr val="00FFFF"/>
                </a:solidFill>
              </a:rPr>
              <a:t>Ensign</a:t>
            </a:r>
            <a:r>
              <a:rPr lang="en-CA" dirty="0" smtClean="0">
                <a:solidFill>
                  <a:srgbClr val="00FFFF"/>
                </a:solidFill>
              </a:rPr>
              <a:t> –</a:t>
            </a:r>
            <a:r>
              <a:rPr lang="en-CA" dirty="0" smtClean="0"/>
              <a:t> </a:t>
            </a:r>
            <a:r>
              <a:rPr lang="en-CA" i="1" dirty="0" smtClean="0">
                <a:solidFill>
                  <a:srgbClr val="FFC000"/>
                </a:solidFill>
              </a:rPr>
              <a:t>Isa.11:10, 12 </a:t>
            </a:r>
            <a:r>
              <a:rPr lang="en-CA" dirty="0" smtClean="0"/>
              <a:t>– a banner for rallying Jew and Gentile. The </a:t>
            </a:r>
            <a:r>
              <a:rPr lang="en-CA" i="1" dirty="0" smtClean="0">
                <a:solidFill>
                  <a:srgbClr val="00FFFF"/>
                </a:solidFill>
              </a:rPr>
              <a:t>“branch” </a:t>
            </a:r>
            <a:r>
              <a:rPr lang="en-CA" dirty="0" smtClean="0"/>
              <a:t>of David </a:t>
            </a:r>
            <a:r>
              <a:rPr lang="en-CA" i="1" dirty="0" smtClean="0">
                <a:solidFill>
                  <a:srgbClr val="FFC000"/>
                </a:solidFill>
              </a:rPr>
              <a:t>(v.1) </a:t>
            </a:r>
          </a:p>
          <a:p>
            <a:pPr>
              <a:lnSpc>
                <a:spcPct val="120000"/>
              </a:lnSpc>
            </a:pPr>
            <a:r>
              <a:rPr lang="en-CA" dirty="0" smtClean="0">
                <a:solidFill>
                  <a:srgbClr val="00FFFF"/>
                </a:solidFill>
              </a:rPr>
              <a:t>Jesus will be the Ensign, drawing attention to all nations – </a:t>
            </a:r>
            <a:r>
              <a:rPr lang="en-CA" i="1" dirty="0" smtClean="0">
                <a:solidFill>
                  <a:srgbClr val="FFC000"/>
                </a:solidFill>
              </a:rPr>
              <a:t>Genesis 49:10; John 12:32</a:t>
            </a:r>
            <a:endParaRPr lang="en-US" i="1" dirty="0" smtClean="0">
              <a:solidFill>
                <a:srgbClr val="FFC000"/>
              </a:solidFill>
            </a:endParaRPr>
          </a:p>
          <a:p>
            <a:pPr>
              <a:lnSpc>
                <a:spcPct val="12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Numbers 21:1–9: An Illustration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5229225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whole nation bit by fiery serpents, </a:t>
            </a:r>
            <a:r>
              <a:rPr lang="en-US" sz="2400" i="1" dirty="0" smtClean="0">
                <a:solidFill>
                  <a:srgbClr val="FFC000"/>
                </a:solidFill>
              </a:rPr>
              <a:t>v.6</a:t>
            </a:r>
          </a:p>
          <a:p>
            <a:r>
              <a:rPr lang="en-US" sz="2400" dirty="0" smtClean="0"/>
              <a:t>The law could only forgive </a:t>
            </a:r>
            <a:r>
              <a:rPr lang="en-US" sz="2400" i="1" dirty="0" smtClean="0">
                <a:solidFill>
                  <a:srgbClr val="FFC000"/>
                </a:solidFill>
              </a:rPr>
              <a:t>(Lev.4:13-20);</a:t>
            </a:r>
            <a:r>
              <a:rPr lang="en-US" sz="2400" dirty="0" smtClean="0"/>
              <a:t> it couldn’t save.</a:t>
            </a:r>
          </a:p>
          <a:p>
            <a:r>
              <a:rPr lang="en-US" sz="2400" dirty="0" smtClean="0"/>
              <a:t>Required to reproduce a fiery serpent of brass, </a:t>
            </a:r>
            <a:r>
              <a:rPr lang="en-US" sz="2400" i="1" dirty="0" smtClean="0">
                <a:solidFill>
                  <a:srgbClr val="FFC000"/>
                </a:solidFill>
              </a:rPr>
              <a:t>v.8-9</a:t>
            </a:r>
          </a:p>
          <a:p>
            <a:r>
              <a:rPr lang="en-US" sz="2400" dirty="0" smtClean="0"/>
              <a:t>Had to elevate it on a pole,</a:t>
            </a:r>
            <a:r>
              <a:rPr lang="en-US" sz="2400" i="1" dirty="0" smtClean="0">
                <a:solidFill>
                  <a:srgbClr val="FFC000"/>
                </a:solidFill>
              </a:rPr>
              <a:t> v.8</a:t>
            </a:r>
          </a:p>
          <a:p>
            <a:r>
              <a:rPr lang="en-US" sz="2400" dirty="0" smtClean="0"/>
              <a:t>Those that looked upon the serpent were saved, </a:t>
            </a:r>
            <a:r>
              <a:rPr lang="en-US" sz="2400" i="1" dirty="0" smtClean="0">
                <a:solidFill>
                  <a:srgbClr val="FFC000"/>
                </a:solidFill>
              </a:rPr>
              <a:t>v.9</a:t>
            </a:r>
            <a:endParaRPr lang="en-US" sz="2400" i="1" dirty="0">
              <a:solidFill>
                <a:srgbClr val="FFC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4F8891-DE0F-4555-8118-D801709420E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7" name="Picture 4" descr="C:\Preachin_jpg\Serpent.jpg"/>
          <p:cNvPicPr>
            <a:picLocks noChangeAspect="1" noChangeArrowheads="1"/>
          </p:cNvPicPr>
          <p:nvPr/>
        </p:nvPicPr>
        <p:blipFill>
          <a:blip r:embed="rId3" cstate="print">
            <a:lum bright="-18000" contrast="-6000"/>
          </a:blip>
          <a:stretch>
            <a:fillRect/>
          </a:stretch>
        </p:blipFill>
        <p:spPr>
          <a:xfrm>
            <a:off x="6381604" y="1488512"/>
            <a:ext cx="2095299" cy="436936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Numbers 21:1–9: An Illustration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176867"/>
            <a:ext cx="4038600" cy="5501839"/>
          </a:xfrm>
        </p:spPr>
        <p:txBody>
          <a:bodyPr>
            <a:noAutofit/>
          </a:bodyPr>
          <a:lstStyle/>
          <a:p>
            <a:pPr>
              <a:lnSpc>
                <a:spcPct val="85000"/>
              </a:lnSpc>
            </a:pPr>
            <a:r>
              <a:rPr lang="en-GB" dirty="0" smtClean="0"/>
              <a:t>Why not impale a real serpent?</a:t>
            </a:r>
          </a:p>
          <a:p>
            <a:pPr lvl="1">
              <a:lnSpc>
                <a:spcPct val="85000"/>
              </a:lnSpc>
            </a:pPr>
            <a:r>
              <a:rPr lang="en-GB" i="1" dirty="0" smtClean="0">
                <a:solidFill>
                  <a:srgbClr val="FFFF00"/>
                </a:solidFill>
              </a:rPr>
              <a:t>Would not truly represent Christ</a:t>
            </a:r>
          </a:p>
          <a:p>
            <a:pPr>
              <a:lnSpc>
                <a:spcPct val="85000"/>
              </a:lnSpc>
            </a:pPr>
            <a:r>
              <a:rPr lang="en-GB" dirty="0" smtClean="0"/>
              <a:t>What was significant about a brass fiery serpent?</a:t>
            </a:r>
          </a:p>
          <a:p>
            <a:pPr lvl="1">
              <a:lnSpc>
                <a:spcPct val="85000"/>
              </a:lnSpc>
            </a:pPr>
            <a:r>
              <a:rPr lang="en-GB" i="1" dirty="0" smtClean="0">
                <a:solidFill>
                  <a:srgbClr val="FFFF00"/>
                </a:solidFill>
              </a:rPr>
              <a:t>It was venom less; Jesus did not commit any sin</a:t>
            </a:r>
          </a:p>
          <a:p>
            <a:pPr>
              <a:lnSpc>
                <a:spcPct val="85000"/>
              </a:lnSpc>
            </a:pPr>
            <a:r>
              <a:rPr lang="en-GB" dirty="0" smtClean="0"/>
              <a:t>Why the choice of brass?</a:t>
            </a:r>
          </a:p>
          <a:p>
            <a:pPr lvl="1">
              <a:lnSpc>
                <a:spcPct val="85000"/>
              </a:lnSpc>
            </a:pPr>
            <a:r>
              <a:rPr lang="en-GB" i="1" dirty="0" smtClean="0">
                <a:solidFill>
                  <a:srgbClr val="FFFF00"/>
                </a:solidFill>
              </a:rPr>
              <a:t>It suitably represented the flesh (Isa.48:4; Jer.6:28; Ezek.22:18)</a:t>
            </a:r>
          </a:p>
          <a:p>
            <a:pPr>
              <a:lnSpc>
                <a:spcPct val="85000"/>
              </a:lnSpc>
            </a:pPr>
            <a:endParaRPr lang="en-GB" dirty="0" smtClean="0"/>
          </a:p>
          <a:p>
            <a:pPr marL="0" indent="0">
              <a:lnSpc>
                <a:spcPct val="85000"/>
              </a:lnSpc>
              <a:buNone/>
            </a:pPr>
            <a:endParaRPr lang="en-GB" dirty="0" smtClean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57165" y="1176867"/>
            <a:ext cx="4038600" cy="3314451"/>
          </a:xfrm>
        </p:spPr>
        <p:txBody>
          <a:bodyPr>
            <a:noAutofit/>
          </a:bodyPr>
          <a:lstStyle/>
          <a:p>
            <a:pPr>
              <a:lnSpc>
                <a:spcPct val="85000"/>
              </a:lnSpc>
            </a:pPr>
            <a:r>
              <a:rPr lang="en-GB" dirty="0" smtClean="0"/>
              <a:t>Why raise it on a pole? v.8</a:t>
            </a:r>
          </a:p>
          <a:p>
            <a:pPr lvl="1">
              <a:lnSpc>
                <a:spcPct val="85000"/>
              </a:lnSpc>
            </a:pPr>
            <a:r>
              <a:rPr lang="en-GB" i="1" dirty="0" smtClean="0">
                <a:solidFill>
                  <a:srgbClr val="FFFF00"/>
                </a:solidFill>
              </a:rPr>
              <a:t>Because it represented Jesus, John 3:13</a:t>
            </a:r>
          </a:p>
          <a:p>
            <a:pPr>
              <a:lnSpc>
                <a:spcPct val="85000"/>
              </a:lnSpc>
            </a:pPr>
            <a:r>
              <a:rPr lang="en-GB" dirty="0" smtClean="0"/>
              <a:t>What was required of the people?</a:t>
            </a:r>
          </a:p>
          <a:p>
            <a:pPr lvl="1">
              <a:lnSpc>
                <a:spcPct val="85000"/>
              </a:lnSpc>
            </a:pPr>
            <a:r>
              <a:rPr lang="en-GB" i="1" dirty="0" smtClean="0">
                <a:solidFill>
                  <a:srgbClr val="FFFF00"/>
                </a:solidFill>
              </a:rPr>
              <a:t>It required faith, vv.7, 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4F8891-DE0F-4555-8118-D801709420E1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880159" y="4385422"/>
            <a:ext cx="3564591" cy="1200329"/>
          </a:xfrm>
          <a:prstGeom prst="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FFFF00"/>
                </a:solidFill>
                <a:latin typeface="Candara" pitchFamily="34" charset="0"/>
              </a:rPr>
              <a:t>Pole: </a:t>
            </a:r>
            <a:r>
              <a:rPr lang="en-GB" sz="2400" dirty="0" smtClean="0">
                <a:solidFill>
                  <a:schemeClr val="bg1"/>
                </a:solidFill>
                <a:latin typeface="Candara" pitchFamily="34" charset="0"/>
              </a:rPr>
              <a:t>Hebrew ‘</a:t>
            </a:r>
            <a:r>
              <a:rPr lang="en-GB" sz="2400" dirty="0" err="1" smtClean="0">
                <a:solidFill>
                  <a:schemeClr val="bg1"/>
                </a:solidFill>
                <a:latin typeface="Candara" pitchFamily="34" charset="0"/>
              </a:rPr>
              <a:t>nec</a:t>
            </a:r>
            <a:r>
              <a:rPr lang="en-GB" sz="2400" dirty="0" smtClean="0">
                <a:solidFill>
                  <a:schemeClr val="bg1"/>
                </a:solidFill>
                <a:latin typeface="Candara" pitchFamily="34" charset="0"/>
              </a:rPr>
              <a:t>’ (v.8); Jesus was “lifted up” – John 8:28; 12:32</a:t>
            </a:r>
            <a:endParaRPr lang="en-US" sz="2400" dirty="0">
              <a:solidFill>
                <a:schemeClr val="bg1"/>
              </a:solidFill>
              <a:latin typeface="Candara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uiExpand="1" build="p"/>
      <p:bldP spid="7" grpId="0" uiExpand="1" build="p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199" y="304800"/>
            <a:ext cx="6743701" cy="884238"/>
          </a:xfrm>
        </p:spPr>
        <p:txBody>
          <a:bodyPr>
            <a:normAutofit/>
          </a:bodyPr>
          <a:lstStyle/>
          <a:p>
            <a:r>
              <a:rPr lang="en-GB" dirty="0" smtClean="0"/>
              <a:t>Romans 8:3: An Illustration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905625" y="6356350"/>
            <a:ext cx="2133600" cy="365125"/>
          </a:xfrm>
        </p:spPr>
        <p:txBody>
          <a:bodyPr/>
          <a:lstStyle/>
          <a:p>
            <a:pPr>
              <a:defRPr/>
            </a:pPr>
            <a:fld id="{884F8891-DE0F-4555-8118-D801709420E1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16388" name="Picture 4" descr="C:\Preachin_jpg\Serpent.jpg"/>
          <p:cNvPicPr>
            <a:picLocks noGrp="1" noChangeAspect="1" noChangeArrowheads="1"/>
          </p:cNvPicPr>
          <p:nvPr>
            <p:ph type="clipArt" sz="half" idx="4294967295"/>
          </p:nvPr>
        </p:nvPicPr>
        <p:blipFill>
          <a:blip r:embed="rId3" cstate="print">
            <a:lum bright="-18000" contrast="-6000"/>
          </a:blip>
          <a:srcRect b="5661"/>
          <a:stretch>
            <a:fillRect/>
          </a:stretch>
        </p:blipFill>
        <p:spPr>
          <a:xfrm>
            <a:off x="540383" y="1457326"/>
            <a:ext cx="2240917" cy="4343399"/>
          </a:xfrm>
          <a:ln w="12700"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3028950" y="1181100"/>
            <a:ext cx="280987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FFFF"/>
                </a:solidFill>
                <a:latin typeface="Candara" pitchFamily="34" charset="0"/>
              </a:rPr>
              <a:t>Jesus Christ</a:t>
            </a:r>
            <a:r>
              <a:rPr lang="en-US" sz="2400" dirty="0" smtClean="0">
                <a:solidFill>
                  <a:srgbClr val="00FFFF"/>
                </a:solidFill>
                <a:latin typeface="Candara" pitchFamily="34" charset="0"/>
              </a:rPr>
              <a:t> </a:t>
            </a:r>
          </a:p>
          <a:p>
            <a:r>
              <a:rPr lang="en-US" sz="2400" i="1" dirty="0" smtClean="0">
                <a:solidFill>
                  <a:srgbClr val="FFFF00"/>
                </a:solidFill>
                <a:latin typeface="Candara" pitchFamily="34" charset="0"/>
              </a:rPr>
              <a:t>For what the law could not do, in that it was weak through the flesh</a:t>
            </a:r>
          </a:p>
          <a:p>
            <a:endParaRPr lang="en-US" sz="2400" i="1" dirty="0" smtClean="0">
              <a:solidFill>
                <a:srgbClr val="FFFF00"/>
              </a:solidFill>
              <a:latin typeface="Candara" pitchFamily="34" charset="0"/>
            </a:endParaRPr>
          </a:p>
          <a:p>
            <a:r>
              <a:rPr lang="en-US" sz="2400" i="1" dirty="0" smtClean="0">
                <a:solidFill>
                  <a:srgbClr val="FFFF00"/>
                </a:solidFill>
                <a:latin typeface="Candara" pitchFamily="34" charset="0"/>
              </a:rPr>
              <a:t>God sending his own Son in the likeness of sinful flesh, </a:t>
            </a:r>
          </a:p>
          <a:p>
            <a:endParaRPr lang="en-US" sz="2400" i="1" dirty="0" smtClean="0">
              <a:solidFill>
                <a:srgbClr val="FFFF00"/>
              </a:solidFill>
              <a:latin typeface="Candara" pitchFamily="34" charset="0"/>
            </a:endParaRPr>
          </a:p>
          <a:p>
            <a:r>
              <a:rPr lang="en-US" sz="2400" i="1" dirty="0" smtClean="0">
                <a:solidFill>
                  <a:srgbClr val="FFFF00"/>
                </a:solidFill>
                <a:latin typeface="Candara" pitchFamily="34" charset="0"/>
              </a:rPr>
              <a:t>and for sin, condemned sin in the flesh</a:t>
            </a:r>
            <a:endParaRPr lang="en-US" sz="2400" i="1" dirty="0">
              <a:solidFill>
                <a:srgbClr val="FFFF00"/>
              </a:solidFill>
              <a:latin typeface="Candar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34075" y="1181100"/>
            <a:ext cx="280987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FFFF"/>
                </a:solidFill>
                <a:latin typeface="Candara" pitchFamily="34" charset="0"/>
              </a:rPr>
              <a:t>The Law</a:t>
            </a:r>
            <a:r>
              <a:rPr lang="en-US" sz="2400" dirty="0" smtClean="0">
                <a:solidFill>
                  <a:srgbClr val="00FFFF"/>
                </a:solidFill>
                <a:latin typeface="Candara" pitchFamily="34" charset="0"/>
              </a:rPr>
              <a:t> </a:t>
            </a:r>
          </a:p>
          <a:p>
            <a:r>
              <a:rPr lang="en-US" sz="2400" dirty="0" smtClean="0">
                <a:solidFill>
                  <a:srgbClr val="FFFF00"/>
                </a:solidFill>
                <a:latin typeface="Candara" pitchFamily="34" charset="0"/>
              </a:rPr>
              <a:t>The law was impotent to save, it could only forgive</a:t>
            </a:r>
          </a:p>
          <a:p>
            <a:endParaRPr lang="en-US" sz="2400" dirty="0" smtClean="0">
              <a:solidFill>
                <a:srgbClr val="FFFF00"/>
              </a:solidFill>
              <a:latin typeface="Candara" pitchFamily="34" charset="0"/>
            </a:endParaRPr>
          </a:p>
          <a:p>
            <a:endParaRPr lang="en-US" sz="2400" dirty="0" smtClean="0">
              <a:solidFill>
                <a:srgbClr val="FFFF00"/>
              </a:solidFill>
              <a:latin typeface="Candara" pitchFamily="34" charset="0"/>
            </a:endParaRPr>
          </a:p>
          <a:p>
            <a:r>
              <a:rPr lang="en-US" sz="2400" dirty="0" smtClean="0">
                <a:solidFill>
                  <a:srgbClr val="FFFF00"/>
                </a:solidFill>
                <a:latin typeface="Candara" pitchFamily="34" charset="0"/>
              </a:rPr>
              <a:t>God introduced an element outside of the law</a:t>
            </a:r>
          </a:p>
          <a:p>
            <a:endParaRPr lang="en-US" sz="2400" dirty="0" smtClean="0">
              <a:solidFill>
                <a:srgbClr val="FFFF00"/>
              </a:solidFill>
              <a:latin typeface="Candara" pitchFamily="34" charset="0"/>
            </a:endParaRPr>
          </a:p>
          <a:p>
            <a:r>
              <a:rPr lang="en-US" sz="2400" dirty="0" smtClean="0">
                <a:solidFill>
                  <a:srgbClr val="FFFF00"/>
                </a:solidFill>
                <a:latin typeface="Candara" pitchFamily="34" charset="0"/>
              </a:rPr>
              <a:t>Sin was elevated for all to see</a:t>
            </a:r>
            <a:endParaRPr lang="en-US" sz="2400" dirty="0">
              <a:solidFill>
                <a:srgbClr val="FFFF00"/>
              </a:solidFill>
              <a:latin typeface="Candar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2425" y="6115050"/>
            <a:ext cx="8401050" cy="461665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Jesus Christ was publicly portrayed as crucified (Gal.3:1 ESV)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moses-holding-up-his-arms-during-the-batt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29250" y="180975"/>
            <a:ext cx="3505200" cy="26289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message of Psalm 60…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Israel cast off in God’s displeasure – </a:t>
            </a:r>
            <a:r>
              <a:rPr lang="en-US" i="1" dirty="0" smtClean="0">
                <a:solidFill>
                  <a:srgbClr val="FFC000"/>
                </a:solidFill>
              </a:rPr>
              <a:t>verse 1-3</a:t>
            </a:r>
          </a:p>
          <a:p>
            <a:r>
              <a:rPr lang="en-US" dirty="0" smtClean="0"/>
              <a:t>A banner is raised for those that fear God – </a:t>
            </a:r>
            <a:r>
              <a:rPr lang="en-US" i="1" dirty="0" smtClean="0">
                <a:solidFill>
                  <a:srgbClr val="FFC000"/>
                </a:solidFill>
              </a:rPr>
              <a:t>verse 4-5</a:t>
            </a:r>
          </a:p>
          <a:p>
            <a:r>
              <a:rPr lang="en-US" dirty="0" smtClean="0"/>
              <a:t>God’s enemies to be eventually overthrown – </a:t>
            </a:r>
            <a:r>
              <a:rPr lang="en-US" i="1" dirty="0" smtClean="0">
                <a:solidFill>
                  <a:srgbClr val="FFC000"/>
                </a:solidFill>
              </a:rPr>
              <a:t>verse 6-8</a:t>
            </a:r>
          </a:p>
          <a:p>
            <a:r>
              <a:rPr lang="en-US" dirty="0" smtClean="0"/>
              <a:t>Who will achieve this victory? God. – </a:t>
            </a:r>
            <a:r>
              <a:rPr lang="en-US" i="1" dirty="0" smtClean="0">
                <a:solidFill>
                  <a:srgbClr val="FFC000"/>
                </a:solidFill>
              </a:rPr>
              <a:t>verse 9-12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3133726"/>
            <a:ext cx="4038600" cy="3352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banner is raised as a rallying point </a:t>
            </a:r>
            <a:r>
              <a:rPr lang="en-US" i="1" dirty="0" smtClean="0">
                <a:solidFill>
                  <a:srgbClr val="FFC000"/>
                </a:solidFill>
              </a:rPr>
              <a:t>(v.4)</a:t>
            </a:r>
          </a:p>
          <a:p>
            <a:r>
              <a:rPr lang="en-US" dirty="0" smtClean="0"/>
              <a:t>It is displayed because of truth </a:t>
            </a:r>
            <a:r>
              <a:rPr lang="en-US" i="1" dirty="0" smtClean="0">
                <a:solidFill>
                  <a:srgbClr val="FFC000"/>
                </a:solidFill>
              </a:rPr>
              <a:t>(v.4)</a:t>
            </a:r>
          </a:p>
          <a:p>
            <a:r>
              <a:rPr lang="en-US" dirty="0" smtClean="0"/>
              <a:t>It ensures the deliverance of </a:t>
            </a:r>
            <a:r>
              <a:rPr lang="en-US" dirty="0" smtClean="0">
                <a:solidFill>
                  <a:srgbClr val="00FFFF"/>
                </a:solidFill>
              </a:rPr>
              <a:t>“the beloved” </a:t>
            </a:r>
            <a:r>
              <a:rPr lang="en-US" i="1" dirty="0" smtClean="0">
                <a:solidFill>
                  <a:srgbClr val="FFC000"/>
                </a:solidFill>
              </a:rPr>
              <a:t>(v.5)</a:t>
            </a:r>
          </a:p>
          <a:p>
            <a:r>
              <a:rPr lang="en-US" dirty="0" smtClean="0"/>
              <a:t>This is God’s work </a:t>
            </a:r>
            <a:r>
              <a:rPr lang="en-US" i="1" dirty="0" smtClean="0">
                <a:solidFill>
                  <a:srgbClr val="FFC000"/>
                </a:solidFill>
              </a:rPr>
              <a:t>(v.10)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battle with </a:t>
            </a:r>
            <a:r>
              <a:rPr lang="en-US" dirty="0" err="1" smtClean="0"/>
              <a:t>Amalek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228726"/>
            <a:ext cx="4857750" cy="5419724"/>
          </a:xfrm>
        </p:spPr>
        <p:txBody>
          <a:bodyPr>
            <a:normAutofit fontScale="92500" lnSpcReduction="10000"/>
          </a:bodyPr>
          <a:lstStyle/>
          <a:p>
            <a:pPr marL="342900" lvl="1" indent="-342900">
              <a:buFont typeface="Wingdings" pitchFamily="2" charset="2"/>
              <a:buChar char="q"/>
            </a:pPr>
            <a:r>
              <a:rPr lang="en-CA" sz="2800" dirty="0" smtClean="0">
                <a:solidFill>
                  <a:srgbClr val="00FFFF"/>
                </a:solidFill>
              </a:rPr>
              <a:t>God’s directive to Saul </a:t>
            </a:r>
            <a:r>
              <a:rPr lang="en-CA" sz="2800" i="1" dirty="0" smtClean="0">
                <a:solidFill>
                  <a:srgbClr val="FFC000"/>
                </a:solidFill>
              </a:rPr>
              <a:t>(1Samuel 15:3)</a:t>
            </a:r>
          </a:p>
          <a:p>
            <a:pPr marL="742950" lvl="2" indent="-342900">
              <a:buFont typeface="Wingdings" pitchFamily="2" charset="2"/>
              <a:buChar char="q"/>
            </a:pPr>
            <a:r>
              <a:rPr lang="en-CA" dirty="0" smtClean="0"/>
              <a:t>Saul disobeyed </a:t>
            </a:r>
            <a:r>
              <a:rPr lang="en-CA" i="1" dirty="0" smtClean="0">
                <a:solidFill>
                  <a:srgbClr val="FFC000"/>
                </a:solidFill>
              </a:rPr>
              <a:t>(vv.8-9)</a:t>
            </a:r>
          </a:p>
          <a:p>
            <a:pPr marL="742950" lvl="2" indent="-342900">
              <a:buFont typeface="Wingdings" pitchFamily="2" charset="2"/>
              <a:buChar char="q"/>
            </a:pPr>
            <a:r>
              <a:rPr lang="en-CA" dirty="0" smtClean="0"/>
              <a:t>By rejecting God’s word he challenged God’s authority </a:t>
            </a:r>
            <a:r>
              <a:rPr lang="en-CA" i="1" dirty="0" smtClean="0">
                <a:solidFill>
                  <a:srgbClr val="FFC000"/>
                </a:solidFill>
              </a:rPr>
              <a:t>(v.23)</a:t>
            </a:r>
          </a:p>
          <a:p>
            <a:pPr marL="742950" lvl="2" indent="-342900">
              <a:buFont typeface="Wingdings" pitchFamily="2" charset="2"/>
              <a:buChar char="q"/>
            </a:pPr>
            <a:r>
              <a:rPr lang="en-CA" dirty="0" smtClean="0"/>
              <a:t>Was rejected as God’s king </a:t>
            </a:r>
            <a:r>
              <a:rPr lang="en-CA" i="1" dirty="0" smtClean="0">
                <a:solidFill>
                  <a:srgbClr val="FFC000"/>
                </a:solidFill>
              </a:rPr>
              <a:t>(v.23)</a:t>
            </a:r>
          </a:p>
          <a:p>
            <a:pPr marL="342900" lvl="1" indent="-342900">
              <a:buFont typeface="Wingdings" pitchFamily="2" charset="2"/>
              <a:buChar char="q"/>
            </a:pPr>
            <a:r>
              <a:rPr lang="en-CA" sz="2800" dirty="0" smtClean="0">
                <a:solidFill>
                  <a:srgbClr val="00FFFF"/>
                </a:solidFill>
              </a:rPr>
              <a:t>The challenge renewed </a:t>
            </a:r>
            <a:r>
              <a:rPr lang="en-CA" sz="2800" i="1" dirty="0" smtClean="0">
                <a:solidFill>
                  <a:srgbClr val="FFC000"/>
                </a:solidFill>
              </a:rPr>
              <a:t>(Esther 3:1-2)</a:t>
            </a:r>
          </a:p>
          <a:p>
            <a:pPr marL="742950" lvl="2" indent="-342900">
              <a:buFont typeface="Wingdings" pitchFamily="2" charset="2"/>
              <a:buChar char="q"/>
            </a:pPr>
            <a:r>
              <a:rPr lang="en-CA" dirty="0" smtClean="0"/>
              <a:t>Haman was a descendent of </a:t>
            </a:r>
            <a:r>
              <a:rPr lang="en-CA" dirty="0" err="1" smtClean="0"/>
              <a:t>Agag</a:t>
            </a:r>
            <a:endParaRPr lang="en-CA" dirty="0" smtClean="0"/>
          </a:p>
          <a:p>
            <a:pPr marL="742950" lvl="2" indent="-342900">
              <a:buFont typeface="Wingdings" pitchFamily="2" charset="2"/>
              <a:buChar char="q"/>
            </a:pPr>
            <a:r>
              <a:rPr lang="en-CA" dirty="0" smtClean="0"/>
              <a:t>Mordecai was a descendent of Saul</a:t>
            </a:r>
          </a:p>
          <a:p>
            <a:pPr marL="742950" lvl="2" indent="-342900">
              <a:buFont typeface="Wingdings" pitchFamily="2" charset="2"/>
              <a:buChar char="q"/>
            </a:pPr>
            <a:r>
              <a:rPr lang="en-CA" dirty="0" smtClean="0"/>
              <a:t>Sin in political manifestation destroyed </a:t>
            </a:r>
            <a:r>
              <a:rPr lang="en-CA" i="1" dirty="0" smtClean="0">
                <a:solidFill>
                  <a:srgbClr val="FFC000"/>
                </a:solidFill>
              </a:rPr>
              <a:t>(Esther 7:10)</a:t>
            </a:r>
          </a:p>
          <a:p>
            <a:pPr marL="342900" lvl="1" indent="-342900">
              <a:buFont typeface="Wingdings" pitchFamily="2" charset="2"/>
              <a:buChar char="q"/>
            </a:pPr>
            <a:r>
              <a:rPr lang="en-CA" sz="2800" dirty="0" smtClean="0">
                <a:solidFill>
                  <a:srgbClr val="00FFFF"/>
                </a:solidFill>
              </a:rPr>
              <a:t>The final challenge </a:t>
            </a:r>
            <a:r>
              <a:rPr lang="en-CA" sz="2800" i="1" dirty="0" smtClean="0">
                <a:solidFill>
                  <a:srgbClr val="FFC000"/>
                </a:solidFill>
              </a:rPr>
              <a:t>(Ezekiel 36 – Gog)</a:t>
            </a:r>
          </a:p>
          <a:p>
            <a:pPr marL="742950" lvl="2" indent="-342900">
              <a:buFont typeface="Wingdings" pitchFamily="2" charset="2"/>
              <a:buChar char="q"/>
            </a:pPr>
            <a:r>
              <a:rPr lang="en-CA" dirty="0" smtClean="0"/>
              <a:t>Israel’s king “shall be higher than </a:t>
            </a:r>
            <a:r>
              <a:rPr lang="en-CA" dirty="0" err="1" smtClean="0"/>
              <a:t>Agag</a:t>
            </a:r>
            <a:r>
              <a:rPr lang="en-CA" dirty="0" smtClean="0"/>
              <a:t>” </a:t>
            </a:r>
            <a:r>
              <a:rPr lang="en-CA" i="1" dirty="0" smtClean="0">
                <a:solidFill>
                  <a:srgbClr val="FFC000"/>
                </a:solidFill>
              </a:rPr>
              <a:t>(Numbers 24:7)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00701" y="1152525"/>
            <a:ext cx="3295650" cy="5447645"/>
          </a:xfrm>
          <a:prstGeom prst="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FFFF"/>
                </a:solidFill>
                <a:latin typeface="Candara" pitchFamily="34" charset="0"/>
              </a:rPr>
              <a:t>YAHWEH NISSI</a:t>
            </a:r>
          </a:p>
          <a:p>
            <a:pPr algn="ctr"/>
            <a:r>
              <a:rPr lang="en-US" sz="3200" i="1" dirty="0" smtClean="0">
                <a:solidFill>
                  <a:schemeClr val="bg1"/>
                </a:solidFill>
                <a:latin typeface="Candara" pitchFamily="34" charset="0"/>
              </a:rPr>
              <a:t>The Ensign on the mountains</a:t>
            </a:r>
          </a:p>
          <a:p>
            <a:pPr marL="342900" indent="-342900">
              <a:buClr>
                <a:srgbClr val="00FFFF"/>
              </a:buClr>
              <a:buSzPct val="85000"/>
              <a:buFont typeface="Wingdings" pitchFamily="2" charset="2"/>
              <a:buChar char="q"/>
            </a:pPr>
            <a:r>
              <a:rPr lang="en-US" sz="2800" dirty="0" smtClean="0">
                <a:solidFill>
                  <a:srgbClr val="FFFF00"/>
                </a:solidFill>
                <a:latin typeface="Candara" pitchFamily="34" charset="0"/>
              </a:rPr>
              <a:t>Isaiah 11:10 </a:t>
            </a:r>
            <a:r>
              <a:rPr lang="en-US" sz="2800" dirty="0" smtClean="0">
                <a:solidFill>
                  <a:schemeClr val="bg1"/>
                </a:solidFill>
                <a:latin typeface="Candara" pitchFamily="34" charset="0"/>
              </a:rPr>
              <a:t>– “His rest shall be glorious”</a:t>
            </a:r>
          </a:p>
          <a:p>
            <a:pPr marL="342900" lvl="1" indent="-342900">
              <a:buClr>
                <a:srgbClr val="00FFFF"/>
              </a:buClr>
              <a:buSzPct val="85000"/>
              <a:buFont typeface="Wingdings" pitchFamily="2" charset="2"/>
              <a:buChar char="q"/>
            </a:pPr>
            <a:r>
              <a:rPr lang="en-CA" sz="2800" dirty="0" smtClean="0">
                <a:solidFill>
                  <a:srgbClr val="FFFF00"/>
                </a:solidFill>
                <a:latin typeface="Candara" pitchFamily="34" charset="0"/>
              </a:rPr>
              <a:t>Isaiah18:3 </a:t>
            </a:r>
            <a:r>
              <a:rPr lang="en-CA" sz="2800" dirty="0" smtClean="0">
                <a:solidFill>
                  <a:schemeClr val="bg1"/>
                </a:solidFill>
                <a:latin typeface="Candara" pitchFamily="34" charset="0"/>
              </a:rPr>
              <a:t>– the restoration of Israel (cp. 49:22)</a:t>
            </a:r>
          </a:p>
          <a:p>
            <a:pPr marL="342900" lvl="1" indent="-342900">
              <a:buClr>
                <a:srgbClr val="00FFFF"/>
              </a:buClr>
              <a:buSzPct val="85000"/>
              <a:buFont typeface="Wingdings" pitchFamily="2" charset="2"/>
              <a:buChar char="q"/>
            </a:pPr>
            <a:r>
              <a:rPr lang="en-CA" sz="2800" dirty="0" smtClean="0">
                <a:solidFill>
                  <a:srgbClr val="FFFF00"/>
                </a:solidFill>
                <a:latin typeface="Candara" pitchFamily="34" charset="0"/>
              </a:rPr>
              <a:t>Isaiah 62:10</a:t>
            </a:r>
            <a:r>
              <a:rPr lang="en-CA" sz="2800" dirty="0" smtClean="0">
                <a:solidFill>
                  <a:schemeClr val="bg1"/>
                </a:solidFill>
                <a:latin typeface="Candara" pitchFamily="34" charset="0"/>
              </a:rPr>
              <a:t> – The ensign and the work of salvation</a:t>
            </a:r>
            <a:endParaRPr lang="en-US" sz="2800" dirty="0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Lessons learned…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8086725" cy="4525963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dirty="0" smtClean="0"/>
              <a:t>All become restless and weary “in the way”, like Israel </a:t>
            </a:r>
            <a:r>
              <a:rPr lang="en-US" i="1" dirty="0" smtClean="0">
                <a:solidFill>
                  <a:srgbClr val="FFC000"/>
                </a:solidFill>
              </a:rPr>
              <a:t>(Ex.17:7)</a:t>
            </a:r>
          </a:p>
          <a:p>
            <a:pPr lvl="0"/>
            <a:r>
              <a:rPr lang="en-US" dirty="0" smtClean="0"/>
              <a:t>At our weakest moment, when we are resting from our journey, </a:t>
            </a:r>
            <a:r>
              <a:rPr lang="en-US" dirty="0" err="1" smtClean="0"/>
              <a:t>Amalek</a:t>
            </a:r>
            <a:r>
              <a:rPr lang="en-US" dirty="0" smtClean="0"/>
              <a:t> challenges the sovereignty of God in our lives.</a:t>
            </a:r>
          </a:p>
          <a:p>
            <a:pPr lvl="0"/>
            <a:r>
              <a:rPr lang="en-US" dirty="0" smtClean="0"/>
              <a:t>All want to be Moses, on the hill top witnessing for the Truth, but the burden of sin is heavy and we crumbled. </a:t>
            </a:r>
          </a:p>
          <a:p>
            <a:pPr lvl="0"/>
            <a:r>
              <a:rPr lang="en-US" dirty="0" smtClean="0"/>
              <a:t>We need the supportive hands of brethren and sisters </a:t>
            </a:r>
            <a:r>
              <a:rPr lang="en-US" i="1" dirty="0" smtClean="0">
                <a:solidFill>
                  <a:srgbClr val="FFC000"/>
                </a:solidFill>
              </a:rPr>
              <a:t>(Heb. 12:12)</a:t>
            </a:r>
          </a:p>
          <a:p>
            <a:pPr lvl="0"/>
            <a:r>
              <a:rPr lang="en-US" dirty="0" smtClean="0"/>
              <a:t>Also need to recognize we are built upon a sure foundation </a:t>
            </a:r>
            <a:r>
              <a:rPr lang="en-US" i="1" dirty="0" smtClean="0">
                <a:solidFill>
                  <a:srgbClr val="FFC000"/>
                </a:solidFill>
              </a:rPr>
              <a:t>(1Pet.2:4,5)</a:t>
            </a:r>
          </a:p>
          <a:p>
            <a:pPr lvl="0"/>
            <a:r>
              <a:rPr lang="en-US" sz="3300" b="1" i="1" dirty="0" smtClean="0">
                <a:solidFill>
                  <a:srgbClr val="FFFF00"/>
                </a:solidFill>
              </a:rPr>
              <a:t>Most of all never loose sight of the Ensign of God (Heb.12:1-3)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1945</TotalTime>
  <Words>2169</Words>
  <Application>Microsoft Office PowerPoint</Application>
  <PresentationFormat>On-screen Show (4:3)</PresentationFormat>
  <Paragraphs>241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I have declared thy Name</vt:lpstr>
      <vt:lpstr>The Journey’s of Israel…</vt:lpstr>
      <vt:lpstr>They came to Rephidim…</vt:lpstr>
      <vt:lpstr>Rephidim…</vt:lpstr>
      <vt:lpstr>Then came Amalek…</vt:lpstr>
      <vt:lpstr>A challenge to authority…</vt:lpstr>
      <vt:lpstr>Yahweh Nissi</vt:lpstr>
      <vt:lpstr>Numbers 21:1–9: An Illustration</vt:lpstr>
      <vt:lpstr>Numbers 21:1–9: An Illustration</vt:lpstr>
      <vt:lpstr>Romans 8:3: An Illustration</vt:lpstr>
      <vt:lpstr>The message of Psalm 60…</vt:lpstr>
      <vt:lpstr>The battle with Amalek…</vt:lpstr>
      <vt:lpstr>Lessons learned…</vt:lpstr>
    </vt:vector>
  </TitlesOfParts>
  <Company>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Your User Name</cp:lastModifiedBy>
  <cp:revision>184</cp:revision>
  <dcterms:created xsi:type="dcterms:W3CDTF">2011-11-14T20:30:58Z</dcterms:created>
  <dcterms:modified xsi:type="dcterms:W3CDTF">2013-05-19T15:53:38Z</dcterms:modified>
</cp:coreProperties>
</file>