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70" r:id="rId2"/>
    <p:sldId id="271" r:id="rId3"/>
    <p:sldId id="272" r:id="rId4"/>
    <p:sldId id="273" r:id="rId5"/>
    <p:sldId id="274" r:id="rId6"/>
    <p:sldId id="276" r:id="rId7"/>
    <p:sldId id="275" r:id="rId8"/>
    <p:sldId id="279" r:id="rId9"/>
    <p:sldId id="277" r:id="rId10"/>
    <p:sldId id="280" r:id="rId11"/>
    <p:sldId id="281" r:id="rId12"/>
    <p:sldId id="282" r:id="rId13"/>
    <p:sldId id="285" r:id="rId14"/>
    <p:sldId id="286" r:id="rId15"/>
    <p:sldId id="283" r:id="rId16"/>
    <p:sldId id="284" r:id="rId17"/>
    <p:sldId id="287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  <a:srgbClr val="996633"/>
    <a:srgbClr val="000000"/>
    <a:srgbClr val="FFCC66"/>
  </p:clrMru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9" d="100"/>
          <a:sy n="39" d="100"/>
        </p:scale>
        <p:origin x="-133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D57EC7-C2DB-4AEC-BB6D-437BB2FF7319}" type="datetimeFigureOut">
              <a:rPr lang="en-CA" smtClean="0"/>
              <a:pPr/>
              <a:t>20/05/2013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FCC53B-1A3C-4517-ABA2-ECE3849042BE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83B593-8ADA-4D71-8813-3B3DB194238E}" type="datetimeFigureOut">
              <a:rPr lang="en-US" smtClean="0"/>
              <a:pPr/>
              <a:t>5/20/2013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029D16-8232-4954-96FB-09C4720C65C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2878"/>
            <a:ext cx="5486400" cy="411455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5627024-55D7-4A77-BF8A-566DF5D5FD7A}" type="datetime1">
              <a:rPr lang="en-US" smtClean="0"/>
              <a:pPr/>
              <a:t>5/20/2013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A0A13-EF00-474F-B0CD-2C762A1E35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55600" indent="-355600">
              <a:defRPr/>
            </a:lvl1pPr>
            <a:lvl2pPr marL="719138" indent="-261938">
              <a:defRPr/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A0EE0A0-04A8-4050-9C45-01231A2E0379}" type="datetime1">
              <a:rPr lang="en-US" smtClean="0"/>
              <a:pPr/>
              <a:t>5/20/2013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A0A13-EF00-474F-B0CD-2C762A1E35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F46568-8940-40C0-936A-A3C0CE0FC00C}" type="datetime1">
              <a:rPr lang="en-US" smtClean="0"/>
              <a:pPr/>
              <a:t>5/20/2013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A0A13-EF00-474F-B0CD-2C762A1E35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2953"/>
            <a:ext cx="3662039" cy="527490"/>
          </a:xfr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59933"/>
            <a:ext cx="4038600" cy="5393267"/>
          </a:xfrm>
        </p:spPr>
        <p:txBody>
          <a:bodyPr/>
          <a:lstStyle>
            <a:lvl1pPr marL="355600" indent="-355600">
              <a:defRPr sz="2800" b="1"/>
            </a:lvl1pPr>
            <a:lvl2pPr>
              <a:defRPr sz="2400" b="1"/>
            </a:lvl2pPr>
            <a:lvl3pPr>
              <a:defRPr sz="2000" b="1"/>
            </a:lvl3pPr>
            <a:lvl4pPr>
              <a:defRPr sz="1800" b="1"/>
            </a:lvl4pPr>
            <a:lvl5pPr>
              <a:defRPr sz="1800" b="1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59933"/>
            <a:ext cx="4038600" cy="5393267"/>
          </a:xfrm>
        </p:spPr>
        <p:txBody>
          <a:bodyPr/>
          <a:lstStyle>
            <a:lvl1pPr marL="355600" indent="-355600">
              <a:defRPr sz="2800" b="1"/>
            </a:lvl1pPr>
            <a:lvl2pPr>
              <a:defRPr sz="2400" b="1"/>
            </a:lvl2pPr>
            <a:lvl3pPr>
              <a:defRPr sz="2000" b="1"/>
            </a:lvl3pPr>
            <a:lvl4pPr>
              <a:defRPr sz="1800" b="1"/>
            </a:lvl4pPr>
            <a:lvl5pPr>
              <a:defRPr sz="1800" b="1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968083" y="6356350"/>
            <a:ext cx="2133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01A0A13-EF00-474F-B0CD-2C762A1E35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CAE6D18-5463-49C7-8524-EB5E0CF4C071}" type="datetime1">
              <a:rPr lang="en-US" smtClean="0"/>
              <a:pPr/>
              <a:t>5/20/2013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A0A13-EF00-474F-B0CD-2C762A1E35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3810000" cy="884238"/>
          </a:xfrm>
        </p:spPr>
        <p:txBody>
          <a:bodyPr>
            <a:prstTxWarp prst="textNoShape">
              <a:avLst/>
            </a:prstTxWarp>
            <a:scene3d>
              <a:camera prst="perspectiveFront"/>
              <a:lightRig rig="threePt" dir="t"/>
            </a:scene3d>
          </a:bodyPr>
          <a:lstStyle>
            <a:lvl1pPr>
              <a:defRPr>
                <a:effectLst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BB44983-5D2E-4D80-958F-03DE543B8121}" type="datetime1">
              <a:rPr lang="en-US" smtClean="0"/>
              <a:pPr/>
              <a:t>5/20/2013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A0A13-EF00-474F-B0CD-2C762A1E35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682EBC3-2CA0-4089-BBE3-F4A1869D77E6}" type="datetime1">
              <a:rPr lang="en-US" smtClean="0"/>
              <a:pPr/>
              <a:t>5/20/2013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A0A13-EF00-474F-B0CD-2C762A1E35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2D3B0B1-F5E3-4FA2-B67B-049A9084105F}" type="datetime1">
              <a:rPr lang="en-US" smtClean="0"/>
              <a:pPr/>
              <a:t>5/20/2013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A0A13-EF00-474F-B0CD-2C762A1E35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9512DDF-AA4B-4DAC-960B-204A2A729ED3}" type="datetime1">
              <a:rPr lang="en-US" smtClean="0"/>
              <a:pPr/>
              <a:t>5/20/2013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A0A13-EF00-474F-B0CD-2C762A1E35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A92A360-BA36-4679-A7F4-A52F18C48696}" type="datetime1">
              <a:rPr lang="en-US" smtClean="0"/>
              <a:pPr/>
              <a:t>5/20/2013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A0A13-EF00-474F-B0CD-2C762A1E35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4643D5C-8AA0-4E7B-8692-4BE84A657951}" type="datetime1">
              <a:rPr lang="en-US" smtClean="0"/>
              <a:pPr/>
              <a:t>5/20/2013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A0A13-EF00-474F-B0CD-2C762A1E35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45657"/>
            <a:ext cx="3662039" cy="646028"/>
          </a:xfrm>
          <a:prstGeom prst="rect">
            <a:avLst/>
          </a:prstGeom>
        </p:spPr>
        <p:txBody>
          <a:bodyPr vert="horz" lIns="91440" tIns="45720" rIns="91440" bIns="45720" rtlCol="0" anchor="ctr">
            <a:prstTxWarp prst="textPlain">
              <a:avLst/>
            </a:prstTxWarp>
            <a:normAutofit/>
            <a:scene3d>
              <a:camera prst="perspectiveFront"/>
              <a:lightRig rig="threePt" dir="t"/>
            </a:scene3d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43000"/>
            <a:ext cx="8229600" cy="538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68083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501A0A13-EF00-474F-B0CD-2C762A1E351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200" b="1" kern="1200" cap="none" spc="0">
          <a:ln w="24500" cmpd="dbl">
            <a:solidFill>
              <a:schemeClr val="accent2">
                <a:shade val="85000"/>
                <a:satMod val="155000"/>
              </a:schemeClr>
            </a:solidFill>
            <a:prstDash val="solid"/>
            <a:miter lim="800000"/>
          </a:ln>
          <a:gradFill>
            <a:gsLst>
              <a:gs pos="10000">
                <a:schemeClr val="accent2">
                  <a:tint val="10000"/>
                  <a:satMod val="155000"/>
                </a:schemeClr>
              </a:gs>
              <a:gs pos="60000">
                <a:schemeClr val="accent2">
                  <a:tint val="30000"/>
                  <a:satMod val="155000"/>
                </a:schemeClr>
              </a:gs>
              <a:gs pos="100000">
                <a:schemeClr val="accent2">
                  <a:tint val="73000"/>
                  <a:satMod val="155000"/>
                </a:schemeClr>
              </a:gs>
            </a:gsLst>
            <a:lin ang="5400000"/>
          </a:gradFill>
          <a:effectLst>
            <a:outerShdw blurRad="50800" dist="63500" dir="18900000" algn="bl" rotWithShape="0">
              <a:schemeClr val="accent2">
                <a:lumMod val="40000"/>
                <a:lumOff val="60000"/>
                <a:alpha val="40000"/>
              </a:schemeClr>
            </a:outerShdw>
          </a:effectLst>
          <a:latin typeface="Candara" pitchFamily="34" charset="0"/>
          <a:ea typeface="+mj-ea"/>
          <a:cs typeface="+mj-cs"/>
        </a:defRPr>
      </a:lvl1pPr>
    </p:titleStyle>
    <p:bodyStyle>
      <a:lvl1pPr marL="449263" indent="-449263" algn="l" defTabSz="914400" rtl="0" eaLnBrk="1" latinLnBrk="0" hangingPunct="1">
        <a:spcBef>
          <a:spcPct val="20000"/>
        </a:spcBef>
        <a:buClr>
          <a:srgbClr val="00FFFF"/>
        </a:buClr>
        <a:buSzPct val="85000"/>
        <a:buFont typeface="Wingdings" pitchFamily="2" charset="2"/>
        <a:buChar char="q"/>
        <a:defRPr sz="2800" b="1" kern="1200">
          <a:solidFill>
            <a:schemeClr val="bg1"/>
          </a:solidFill>
          <a:latin typeface="Candara" pitchFamily="34" charset="0"/>
          <a:ea typeface="+mn-ea"/>
          <a:cs typeface="+mn-cs"/>
        </a:defRPr>
      </a:lvl1pPr>
      <a:lvl2pPr marL="804863" indent="-347663" algn="l" defTabSz="914400" rtl="0" eaLnBrk="1" latinLnBrk="0" hangingPunct="1">
        <a:spcBef>
          <a:spcPct val="20000"/>
        </a:spcBef>
        <a:buClr>
          <a:srgbClr val="00FFFF"/>
        </a:buClr>
        <a:buSzPct val="85000"/>
        <a:buFont typeface="Wingdings" pitchFamily="2" charset="2"/>
        <a:buChar char="v"/>
        <a:defRPr sz="2400" b="1" kern="1200">
          <a:solidFill>
            <a:schemeClr val="bg1"/>
          </a:solidFill>
          <a:latin typeface="Candara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00FFFF"/>
        </a:buClr>
        <a:buSzPct val="85000"/>
        <a:buFont typeface="Wingdings" pitchFamily="2" charset="2"/>
        <a:buChar char="Ø"/>
        <a:defRPr sz="2000" b="1" kern="1200">
          <a:solidFill>
            <a:schemeClr val="bg1"/>
          </a:solidFill>
          <a:latin typeface="Candara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00FFFF"/>
        </a:buClr>
        <a:buSzPct val="85000"/>
        <a:buFont typeface="Wingdings" pitchFamily="2" charset="2"/>
        <a:buChar char="§"/>
        <a:defRPr sz="1800" b="1" kern="1200">
          <a:solidFill>
            <a:schemeClr val="bg1"/>
          </a:solidFill>
          <a:latin typeface="Candara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rgbClr val="00FFFF"/>
        </a:buClr>
        <a:buSzPct val="85000"/>
        <a:buFont typeface="Wingdings" pitchFamily="2" charset="2"/>
        <a:buChar char="ü"/>
        <a:defRPr sz="1800" b="1" kern="1200">
          <a:solidFill>
            <a:schemeClr val="bg1"/>
          </a:solidFill>
          <a:latin typeface="Candara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1634" y="325211"/>
            <a:ext cx="7772400" cy="1031421"/>
          </a:xfrm>
        </p:spPr>
        <p:txBody>
          <a:bodyPr>
            <a:prstTxWarp prst="textPlain">
              <a:avLst/>
            </a:prstTxWarp>
            <a:normAutofit/>
          </a:bodyPr>
          <a:lstStyle/>
          <a:p>
            <a:r>
              <a:rPr lang="en-US" sz="4400" i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 have declared thy Name</a:t>
            </a:r>
            <a:endParaRPr lang="en-US" sz="4400" i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58472" y="3974740"/>
            <a:ext cx="8218724" cy="2112309"/>
          </a:xfrm>
        </p:spPr>
        <p:txBody>
          <a:bodyPr>
            <a:normAutofit fontScale="92500" lnSpcReduction="20000"/>
          </a:bodyPr>
          <a:lstStyle/>
          <a:p>
            <a:r>
              <a:rPr lang="en-US" sz="4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Study No. 4 </a:t>
            </a:r>
          </a:p>
          <a:p>
            <a:r>
              <a:rPr lang="en-US" sz="4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Yahweh </a:t>
            </a:r>
            <a:r>
              <a:rPr lang="en-US" sz="48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Mekaddishkem</a:t>
            </a:r>
            <a:endParaRPr lang="en-US" sz="48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  <a:p>
            <a:endParaRPr lang="en-US" sz="24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  <a:p>
            <a:r>
              <a:rPr lang="en-US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Okanagan, May 18, 2013</a:t>
            </a:r>
          </a:p>
          <a:p>
            <a:endParaRPr lang="en-US" sz="4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A216D-4469-487B-999D-1D885AC68C89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313760"/>
            <a:ext cx="3810000" cy="749767"/>
          </a:xfrm>
        </p:spPr>
        <p:txBody>
          <a:bodyPr>
            <a:prstTxWarp prst="textPlain">
              <a:avLst/>
            </a:prstTxWarp>
          </a:bodyPr>
          <a:lstStyle/>
          <a:p>
            <a:r>
              <a:rPr lang="en-CA" dirty="0" smtClean="0"/>
              <a:t>Sanctify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A0A13-EF00-474F-B0CD-2C762A1E351A}" type="slidenum">
              <a:rPr lang="en-US" smtClean="0"/>
              <a:pPr/>
              <a:t>2</a:t>
            </a:fld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286871" y="1228163"/>
          <a:ext cx="8570258" cy="5118786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4285129"/>
                <a:gridCol w="4285129"/>
              </a:tblGrid>
              <a:tr h="41312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chemeClr val="bg1"/>
                          </a:solidFill>
                          <a:latin typeface="Candara" pitchFamily="34" charset="0"/>
                        </a:rPr>
                        <a:t>Old Testament</a:t>
                      </a:r>
                      <a:endParaRPr lang="en-CA" sz="3600" b="1" dirty="0">
                        <a:solidFill>
                          <a:schemeClr val="bg1"/>
                        </a:solidFill>
                        <a:latin typeface="Candara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/>
                      <a:lightRig rig="flood" dir="t"/>
                    </a:cell3D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chemeClr val="bg1"/>
                          </a:solidFill>
                          <a:latin typeface="Candara" pitchFamily="34" charset="0"/>
                        </a:rPr>
                        <a:t>New Testament</a:t>
                      </a:r>
                      <a:endParaRPr lang="en-CA" sz="3600" b="1" dirty="0">
                        <a:solidFill>
                          <a:schemeClr val="bg1"/>
                        </a:solidFill>
                        <a:latin typeface="Candara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/>
                      <a:lightRig rig="flood" dir="t"/>
                    </a:cell3D>
                    <a:solidFill>
                      <a:srgbClr val="0070C0"/>
                    </a:solidFill>
                  </a:tcPr>
                </a:tc>
              </a:tr>
              <a:tr h="826247">
                <a:tc>
                  <a:txBody>
                    <a:bodyPr/>
                    <a:lstStyle/>
                    <a:p>
                      <a:pPr marL="0" marR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err="1">
                          <a:latin typeface="Candara" pitchFamily="34" charset="0"/>
                        </a:rPr>
                        <a:t>Qadash</a:t>
                      </a:r>
                      <a:r>
                        <a:rPr lang="en-US" sz="2400" dirty="0">
                          <a:latin typeface="Candara" pitchFamily="34" charset="0"/>
                        </a:rPr>
                        <a:t> (6942 - root) verb: 174 times, primarily “sanctify, sanctified</a:t>
                      </a:r>
                      <a:endParaRPr lang="en-CA" sz="3600" dirty="0">
                        <a:solidFill>
                          <a:schemeClr val="bg1"/>
                        </a:solidFill>
                        <a:latin typeface="Candara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err="1">
                          <a:latin typeface="Candara" pitchFamily="34" charset="0"/>
                        </a:rPr>
                        <a:t>Hagios</a:t>
                      </a:r>
                      <a:r>
                        <a:rPr lang="en-US" sz="2400" dirty="0">
                          <a:latin typeface="Candara" pitchFamily="34" charset="0"/>
                        </a:rPr>
                        <a:t> (40 - root) </a:t>
                      </a:r>
                      <a:r>
                        <a:rPr lang="en-US" sz="2400" dirty="0" err="1">
                          <a:latin typeface="Candara" pitchFamily="34" charset="0"/>
                        </a:rPr>
                        <a:t>adj</a:t>
                      </a:r>
                      <a:r>
                        <a:rPr lang="en-US" sz="2400" dirty="0">
                          <a:latin typeface="Candara" pitchFamily="34" charset="0"/>
                        </a:rPr>
                        <a:t>: 231 times, primarily “holy” (168), “saints” (60)</a:t>
                      </a:r>
                      <a:endParaRPr lang="en-CA" sz="3600" dirty="0">
                        <a:solidFill>
                          <a:schemeClr val="bg1"/>
                        </a:solidFill>
                        <a:latin typeface="Candara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/>
                      <a:lightRig rig="flood" dir="t"/>
                    </a:cell3D>
                  </a:tcPr>
                </a:tc>
              </a:tr>
              <a:tr h="826247">
                <a:tc>
                  <a:txBody>
                    <a:bodyPr/>
                    <a:lstStyle/>
                    <a:p>
                      <a:pPr marL="0" marR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err="1">
                          <a:latin typeface="Candara" pitchFamily="34" charset="0"/>
                        </a:rPr>
                        <a:t>Qadosh</a:t>
                      </a:r>
                      <a:r>
                        <a:rPr lang="en-US" sz="2400" b="1" dirty="0">
                          <a:latin typeface="Candara" pitchFamily="34" charset="0"/>
                        </a:rPr>
                        <a:t> </a:t>
                      </a:r>
                      <a:r>
                        <a:rPr lang="en-US" sz="2400" dirty="0">
                          <a:latin typeface="Candara" pitchFamily="34" charset="0"/>
                        </a:rPr>
                        <a:t>(6918) from #6942, </a:t>
                      </a:r>
                      <a:r>
                        <a:rPr lang="en-US" sz="2400" dirty="0" err="1">
                          <a:latin typeface="Candara" pitchFamily="34" charset="0"/>
                        </a:rPr>
                        <a:t>adj</a:t>
                      </a:r>
                      <a:r>
                        <a:rPr lang="en-US" sz="2400" dirty="0">
                          <a:latin typeface="Candara" pitchFamily="34" charset="0"/>
                        </a:rPr>
                        <a:t>: 117 times, primarily “holy”</a:t>
                      </a:r>
                      <a:endParaRPr lang="en-CA" sz="3600" dirty="0">
                        <a:solidFill>
                          <a:schemeClr val="bg1"/>
                        </a:solidFill>
                        <a:latin typeface="Candara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err="1">
                          <a:latin typeface="Candara" pitchFamily="34" charset="0"/>
                        </a:rPr>
                        <a:t>Hagiazo</a:t>
                      </a:r>
                      <a:r>
                        <a:rPr lang="en-US" sz="2400" dirty="0">
                          <a:latin typeface="Candara" pitchFamily="34" charset="0"/>
                        </a:rPr>
                        <a:t> (37) from #40, verb: 29 times, primarily “sanctified”</a:t>
                      </a:r>
                      <a:endParaRPr lang="en-CA" sz="3600" dirty="0">
                        <a:solidFill>
                          <a:schemeClr val="bg1"/>
                        </a:solidFill>
                        <a:latin typeface="Candara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/>
                      <a:lightRig rig="flood" dir="t"/>
                    </a:cell3D>
                  </a:tcPr>
                </a:tc>
              </a:tr>
              <a:tr h="123937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err="1">
                          <a:latin typeface="Candara" pitchFamily="34" charset="0"/>
                        </a:rPr>
                        <a:t>Qodesh</a:t>
                      </a:r>
                      <a:r>
                        <a:rPr lang="en-US" sz="2400" b="1" dirty="0">
                          <a:latin typeface="Candara" pitchFamily="34" charset="0"/>
                        </a:rPr>
                        <a:t> </a:t>
                      </a:r>
                      <a:r>
                        <a:rPr lang="en-US" sz="2400" dirty="0">
                          <a:latin typeface="Candara" pitchFamily="34" charset="0"/>
                        </a:rPr>
                        <a:t>(6944) from #6942, noun </a:t>
                      </a:r>
                      <a:r>
                        <a:rPr lang="en-US" sz="2400" dirty="0" err="1">
                          <a:latin typeface="Candara" pitchFamily="34" charset="0"/>
                        </a:rPr>
                        <a:t>masc</a:t>
                      </a:r>
                      <a:r>
                        <a:rPr lang="en-US" sz="2400" dirty="0">
                          <a:latin typeface="Candara" pitchFamily="34" charset="0"/>
                        </a:rPr>
                        <a:t>: 458 times, primarily “holy”, “sanctuary”</a:t>
                      </a:r>
                      <a:endParaRPr lang="en-CA" sz="3600" dirty="0">
                        <a:solidFill>
                          <a:schemeClr val="bg1"/>
                        </a:solidFill>
                        <a:latin typeface="Candara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err="1">
                          <a:latin typeface="Candara" pitchFamily="34" charset="0"/>
                        </a:rPr>
                        <a:t>Hagiasmos</a:t>
                      </a:r>
                      <a:r>
                        <a:rPr lang="en-US" sz="2400" b="1" dirty="0">
                          <a:latin typeface="Candara" pitchFamily="34" charset="0"/>
                        </a:rPr>
                        <a:t> </a:t>
                      </a:r>
                      <a:r>
                        <a:rPr lang="en-US" sz="2400" dirty="0">
                          <a:latin typeface="Candara" pitchFamily="34" charset="0"/>
                        </a:rPr>
                        <a:t>(38) from #37, noun </a:t>
                      </a:r>
                      <a:r>
                        <a:rPr lang="en-US" sz="2400" dirty="0" err="1">
                          <a:latin typeface="Candara" pitchFamily="34" charset="0"/>
                        </a:rPr>
                        <a:t>masc</a:t>
                      </a:r>
                      <a:r>
                        <a:rPr lang="en-US" sz="2400" dirty="0">
                          <a:latin typeface="Candara" pitchFamily="34" charset="0"/>
                        </a:rPr>
                        <a:t>: 10 times, “holiness” &amp; “sanctification”</a:t>
                      </a:r>
                      <a:endParaRPr lang="en-CA" sz="3600" dirty="0">
                        <a:solidFill>
                          <a:schemeClr val="bg1"/>
                        </a:solidFill>
                        <a:latin typeface="Candara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/>
                      <a:lightRig rig="flood" dir="t"/>
                    </a:cell3D>
                  </a:tcPr>
                </a:tc>
              </a:tr>
              <a:tr h="826247">
                <a:tc>
                  <a:txBody>
                    <a:bodyPr/>
                    <a:lstStyle/>
                    <a:p>
                      <a:pPr marL="0" marR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solidFill>
                          <a:schemeClr val="bg1"/>
                        </a:solidFill>
                        <a:latin typeface="Candara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err="1">
                          <a:latin typeface="Candara" pitchFamily="34" charset="0"/>
                        </a:rPr>
                        <a:t>Hagion</a:t>
                      </a:r>
                      <a:r>
                        <a:rPr lang="en-US" sz="2400" b="1" dirty="0">
                          <a:latin typeface="Candara" pitchFamily="34" charset="0"/>
                        </a:rPr>
                        <a:t> </a:t>
                      </a:r>
                      <a:r>
                        <a:rPr lang="en-US" sz="2400" dirty="0">
                          <a:latin typeface="Candara" pitchFamily="34" charset="0"/>
                        </a:rPr>
                        <a:t>(39) from #40, “sanctuary” &amp; “holiest”</a:t>
                      </a:r>
                      <a:endParaRPr lang="en-CA" sz="3600" dirty="0">
                        <a:solidFill>
                          <a:schemeClr val="bg1"/>
                        </a:solidFill>
                        <a:latin typeface="Candara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/>
                      <a:lightRig rig="flood" dir="t"/>
                    </a:cell3D>
                  </a:tcPr>
                </a:tc>
              </a:tr>
              <a:tr h="826247">
                <a:tc>
                  <a:txBody>
                    <a:bodyPr/>
                    <a:lstStyle/>
                    <a:p>
                      <a:pPr marL="0" marR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>
                        <a:solidFill>
                          <a:schemeClr val="bg1"/>
                        </a:solidFill>
                        <a:latin typeface="Candara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err="1">
                          <a:latin typeface="Candara" pitchFamily="34" charset="0"/>
                        </a:rPr>
                        <a:t>Hagiates</a:t>
                      </a:r>
                      <a:r>
                        <a:rPr lang="en-US" sz="2400" dirty="0">
                          <a:latin typeface="Candara" pitchFamily="34" charset="0"/>
                        </a:rPr>
                        <a:t> (41) from #40, noun </a:t>
                      </a:r>
                      <a:r>
                        <a:rPr lang="en-US" sz="2400" dirty="0" err="1">
                          <a:latin typeface="Candara" pitchFamily="34" charset="0"/>
                        </a:rPr>
                        <a:t>femine</a:t>
                      </a:r>
                      <a:r>
                        <a:rPr lang="en-US" sz="2400" dirty="0">
                          <a:latin typeface="Candara" pitchFamily="34" charset="0"/>
                        </a:rPr>
                        <a:t>: occurs once “holiness”</a:t>
                      </a:r>
                      <a:endParaRPr lang="en-CA" sz="3600" dirty="0">
                        <a:solidFill>
                          <a:schemeClr val="bg1"/>
                        </a:solidFill>
                        <a:latin typeface="Candara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/>
                      <a:lightRig rig="flood" dir="t"/>
                    </a:cell3D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Holiness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u="sng" dirty="0" smtClean="0">
                <a:solidFill>
                  <a:srgbClr val="00FFFF"/>
                </a:solidFill>
              </a:rPr>
              <a:t>Holiness: Its importance</a:t>
            </a:r>
          </a:p>
          <a:p>
            <a:pPr lvl="0"/>
            <a:r>
              <a:rPr lang="en-US" dirty="0" smtClean="0"/>
              <a:t>Our approach –Leviticus 10:3</a:t>
            </a:r>
          </a:p>
          <a:p>
            <a:pPr lvl="0"/>
            <a:r>
              <a:rPr lang="en-US" dirty="0" smtClean="0"/>
              <a:t>The standard –  Leviticus 11:45 </a:t>
            </a:r>
          </a:p>
          <a:p>
            <a:pPr marL="0" lvl="0" indent="0" algn="ctr">
              <a:buNone/>
            </a:pPr>
            <a:r>
              <a:rPr lang="en-US" i="1" dirty="0" smtClean="0">
                <a:solidFill>
                  <a:srgbClr val="FFC000"/>
                </a:solidFill>
              </a:rPr>
              <a:t>Holiness to cover all aspects of life</a:t>
            </a:r>
          </a:p>
          <a:p>
            <a:pPr lvl="0"/>
            <a:r>
              <a:rPr lang="en-US" dirty="0" smtClean="0"/>
              <a:t>1Peter 1:14-15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algn="ctr">
              <a:buNone/>
            </a:pPr>
            <a:r>
              <a:rPr lang="en-US" u="sng" dirty="0" smtClean="0">
                <a:solidFill>
                  <a:srgbClr val="00FFFF"/>
                </a:solidFill>
              </a:rPr>
              <a:t>Holiness: Its Need</a:t>
            </a:r>
          </a:p>
          <a:p>
            <a:pPr lvl="0" algn="ctr">
              <a:buNone/>
            </a:pPr>
            <a:r>
              <a:rPr lang="en-US" dirty="0" smtClean="0">
                <a:solidFill>
                  <a:srgbClr val="FFC000"/>
                </a:solidFill>
              </a:rPr>
              <a:t>Numbers 5:1-4</a:t>
            </a:r>
          </a:p>
          <a:p>
            <a:pPr lvl="0"/>
            <a:r>
              <a:rPr lang="en-US" dirty="0" smtClean="0"/>
              <a:t>A leper – one whose flesh is unclean</a:t>
            </a:r>
          </a:p>
          <a:p>
            <a:pPr lvl="0"/>
            <a:r>
              <a:rPr lang="en-US" dirty="0" smtClean="0"/>
              <a:t>Issue of blood – one whose nature is defiled at the source</a:t>
            </a:r>
          </a:p>
          <a:p>
            <a:r>
              <a:rPr lang="en-US" dirty="0" smtClean="0"/>
              <a:t>Contact with death – Contamination by death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A0A13-EF00-474F-B0CD-2C762A1E351A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Be Ye Holy…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25458"/>
            <a:ext cx="4038600" cy="539326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CA" dirty="0" smtClean="0">
                <a:solidFill>
                  <a:srgbClr val="00FFFF"/>
                </a:solidFill>
              </a:rPr>
              <a:t>The Lord Jesus Christ</a:t>
            </a:r>
          </a:p>
          <a:p>
            <a:pPr lvl="0"/>
            <a:r>
              <a:rPr lang="en-US" dirty="0" smtClean="0"/>
              <a:t>Sanctified by the Father – </a:t>
            </a:r>
            <a:r>
              <a:rPr lang="en-US" i="1" dirty="0" smtClean="0">
                <a:solidFill>
                  <a:srgbClr val="FFC000"/>
                </a:solidFill>
              </a:rPr>
              <a:t>John 10:36</a:t>
            </a:r>
            <a:endParaRPr lang="en-CA" sz="3600" i="1" dirty="0" smtClean="0">
              <a:solidFill>
                <a:srgbClr val="FFC000"/>
              </a:solidFill>
            </a:endParaRPr>
          </a:p>
          <a:p>
            <a:pPr lvl="1"/>
            <a:r>
              <a:rPr lang="en-US" sz="2800" dirty="0" smtClean="0"/>
              <a:t>By birth – </a:t>
            </a:r>
            <a:r>
              <a:rPr lang="en-US" sz="2800" i="1" dirty="0" smtClean="0">
                <a:solidFill>
                  <a:srgbClr val="FFC000"/>
                </a:solidFill>
              </a:rPr>
              <a:t>Luke 1:35 </a:t>
            </a:r>
            <a:r>
              <a:rPr lang="en-US" sz="2800" dirty="0" smtClean="0"/>
              <a:t>(RV)</a:t>
            </a:r>
            <a:endParaRPr lang="en-CA" sz="3600" dirty="0" smtClean="0"/>
          </a:p>
          <a:p>
            <a:pPr lvl="0"/>
            <a:r>
              <a:rPr lang="en-US" dirty="0" smtClean="0"/>
              <a:t>Sanctified himself – </a:t>
            </a:r>
            <a:r>
              <a:rPr lang="en-US" i="1" dirty="0" smtClean="0">
                <a:solidFill>
                  <a:srgbClr val="FFC000"/>
                </a:solidFill>
              </a:rPr>
              <a:t>John 17:19</a:t>
            </a:r>
            <a:endParaRPr lang="en-CA" sz="3600" i="1" dirty="0" smtClean="0">
              <a:solidFill>
                <a:srgbClr val="FFC000"/>
              </a:solidFill>
            </a:endParaRPr>
          </a:p>
          <a:p>
            <a:pPr lvl="1"/>
            <a:r>
              <a:rPr lang="en-US" sz="2800" dirty="0" smtClean="0"/>
              <a:t>By sacrifice – </a:t>
            </a:r>
            <a:r>
              <a:rPr lang="en-US" sz="2800" i="1" dirty="0" smtClean="0">
                <a:solidFill>
                  <a:srgbClr val="FFC000"/>
                </a:solidFill>
              </a:rPr>
              <a:t>Heb.9:13,14; 13:12</a:t>
            </a:r>
            <a:endParaRPr lang="en-CA" sz="3600" i="1" dirty="0" smtClean="0">
              <a:solidFill>
                <a:srgbClr val="FFC000"/>
              </a:solidFill>
            </a:endParaRPr>
          </a:p>
          <a:p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25458"/>
            <a:ext cx="4038600" cy="539326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CA" dirty="0" smtClean="0">
                <a:solidFill>
                  <a:srgbClr val="00FFFF"/>
                </a:solidFill>
              </a:rPr>
              <a:t>The Believer</a:t>
            </a:r>
          </a:p>
          <a:p>
            <a:pPr lvl="0"/>
            <a:r>
              <a:rPr lang="en-US" dirty="0" smtClean="0"/>
              <a:t>Sanctification is </a:t>
            </a:r>
            <a:r>
              <a:rPr lang="en-US" i="1" dirty="0" smtClean="0"/>
              <a:t>God’s will</a:t>
            </a:r>
            <a:r>
              <a:rPr lang="en-US" dirty="0" smtClean="0"/>
              <a:t> – </a:t>
            </a:r>
            <a:r>
              <a:rPr lang="en-US" i="1" dirty="0" smtClean="0">
                <a:solidFill>
                  <a:srgbClr val="FFC000"/>
                </a:solidFill>
              </a:rPr>
              <a:t>1 Thess.4:3; Eph.1:4</a:t>
            </a:r>
            <a:endParaRPr lang="en-CA" i="1" dirty="0" smtClean="0">
              <a:solidFill>
                <a:srgbClr val="FFC000"/>
              </a:solidFill>
            </a:endParaRPr>
          </a:p>
          <a:p>
            <a:pPr lvl="0"/>
            <a:r>
              <a:rPr lang="en-US" dirty="0" smtClean="0"/>
              <a:t>Prerequisites for seeing God – </a:t>
            </a:r>
            <a:r>
              <a:rPr lang="en-US" i="1" dirty="0" smtClean="0">
                <a:solidFill>
                  <a:srgbClr val="FFC000"/>
                </a:solidFill>
              </a:rPr>
              <a:t>Heb.12:14</a:t>
            </a:r>
            <a:endParaRPr lang="en-CA" i="1" dirty="0" smtClean="0">
              <a:solidFill>
                <a:srgbClr val="FFC000"/>
              </a:solidFill>
            </a:endParaRPr>
          </a:p>
          <a:p>
            <a:pPr lvl="0"/>
            <a:r>
              <a:rPr lang="en-US" dirty="0" smtClean="0"/>
              <a:t>Achieved through Christ Jesus – </a:t>
            </a:r>
            <a:r>
              <a:rPr lang="en-US" i="1" dirty="0" smtClean="0">
                <a:solidFill>
                  <a:srgbClr val="FFC000"/>
                </a:solidFill>
              </a:rPr>
              <a:t>Heb.10:10</a:t>
            </a:r>
            <a:endParaRPr lang="en-CA" i="1" dirty="0" smtClean="0">
              <a:solidFill>
                <a:srgbClr val="FFC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A0A13-EF00-474F-B0CD-2C762A1E351A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48235" y="5522259"/>
            <a:ext cx="8301318" cy="1077218"/>
          </a:xfrm>
          <a:prstGeom prst="rect">
            <a:avLst/>
          </a:prstGeom>
          <a:solidFill>
            <a:srgbClr val="996633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CA" sz="3200" b="1" i="1" dirty="0" smtClean="0">
                <a:solidFill>
                  <a:srgbClr val="FFFF00"/>
                </a:solidFill>
                <a:latin typeface="Candara" pitchFamily="34" charset="0"/>
              </a:rPr>
              <a:t>HOLINESS DOES NOT END IN BAPTISM, BUT BEGINS IN NEWNESS OF LIFE </a:t>
            </a:r>
            <a:endParaRPr lang="en-CA" sz="3200" b="1" i="1" dirty="0">
              <a:solidFill>
                <a:srgbClr val="FFFF00"/>
              </a:solidFill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2953"/>
            <a:ext cx="8256494" cy="775918"/>
          </a:xfrm>
        </p:spPr>
        <p:txBody>
          <a:bodyPr>
            <a:prstTxWarp prst="textNoShape">
              <a:avLst/>
            </a:prstTxWarp>
            <a:normAutofit fontScale="90000"/>
          </a:bodyPr>
          <a:lstStyle/>
          <a:p>
            <a:pPr algn="l"/>
            <a:r>
              <a:rPr lang="en-CA" sz="2400" b="0" i="1" dirty="0" smtClean="0">
                <a:ln>
                  <a:noFill/>
                </a:ln>
                <a:solidFill>
                  <a:srgbClr val="FFC000"/>
                </a:solidFill>
                <a:effectLst/>
              </a:rPr>
              <a:t>For this is the will of God, even your </a:t>
            </a:r>
            <a:r>
              <a:rPr lang="en-CA" sz="2400" i="1" dirty="0" smtClean="0">
                <a:ln>
                  <a:noFill/>
                </a:ln>
                <a:solidFill>
                  <a:srgbClr val="00FFFF"/>
                </a:solidFill>
                <a:effectLst/>
              </a:rPr>
              <a:t>sanctification</a:t>
            </a:r>
            <a:r>
              <a:rPr lang="en-CA" sz="2400" b="0" i="1" dirty="0" smtClean="0">
                <a:ln>
                  <a:noFill/>
                </a:ln>
                <a:solidFill>
                  <a:srgbClr val="FFC000"/>
                </a:solidFill>
                <a:effectLst/>
              </a:rPr>
              <a:t>, that ye should abstain from </a:t>
            </a:r>
            <a:r>
              <a:rPr lang="en-CA" sz="2400" i="1" dirty="0" smtClean="0">
                <a:ln>
                  <a:noFill/>
                </a:ln>
                <a:solidFill>
                  <a:srgbClr val="00FFFF"/>
                </a:solidFill>
                <a:effectLst/>
              </a:rPr>
              <a:t>fornication</a:t>
            </a:r>
            <a:r>
              <a:rPr lang="en-CA" sz="2400" b="0" i="1" dirty="0" smtClean="0">
                <a:ln>
                  <a:noFill/>
                </a:ln>
                <a:solidFill>
                  <a:srgbClr val="FFC000"/>
                </a:solidFill>
                <a:effectLst/>
              </a:rPr>
              <a:t>: (1 Thessalonians 4:3)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dirty="0" smtClean="0">
                <a:solidFill>
                  <a:srgbClr val="00FFFF"/>
                </a:solidFill>
              </a:rPr>
              <a:t>SANCTIFICATION</a:t>
            </a:r>
          </a:p>
          <a:p>
            <a:r>
              <a:rPr lang="en-US" dirty="0" err="1" smtClean="0"/>
              <a:t>Qadash</a:t>
            </a:r>
            <a:r>
              <a:rPr lang="en-US" dirty="0" smtClean="0"/>
              <a:t> (6942 - root), </a:t>
            </a:r>
            <a:r>
              <a:rPr lang="he-IL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קדשׁ</a:t>
            </a:r>
            <a:r>
              <a:rPr lang="en-US" dirty="0" smtClean="0"/>
              <a:t> verb </a:t>
            </a:r>
            <a:endParaRPr lang="en-CA" dirty="0" smtClean="0">
              <a:ea typeface="Times New Roman"/>
              <a:cs typeface="Times New Roman"/>
            </a:endParaRPr>
          </a:p>
          <a:p>
            <a:r>
              <a:rPr lang="en-US" dirty="0" err="1" smtClean="0"/>
              <a:t>Qadosh</a:t>
            </a:r>
            <a:r>
              <a:rPr lang="en-US" dirty="0" smtClean="0"/>
              <a:t> (6918), </a:t>
            </a:r>
            <a:r>
              <a:rPr lang="he-IL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קדושׁ</a:t>
            </a:r>
            <a:r>
              <a:rPr lang="en-US" dirty="0" smtClean="0"/>
              <a:t>, from #6942, adjective</a:t>
            </a:r>
          </a:p>
          <a:p>
            <a:r>
              <a:rPr lang="en-US" dirty="0" err="1" smtClean="0"/>
              <a:t>Qodesh</a:t>
            </a:r>
            <a:r>
              <a:rPr lang="en-US" dirty="0" smtClean="0"/>
              <a:t> (6944), </a:t>
            </a:r>
            <a:r>
              <a:rPr lang="he-IL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קדשׁ</a:t>
            </a:r>
            <a:r>
              <a:rPr lang="en-US" dirty="0" smtClean="0"/>
              <a:t>, from #6942, noun masculine</a:t>
            </a:r>
          </a:p>
          <a:p>
            <a:pPr algn="ctr">
              <a:buNone/>
            </a:pPr>
            <a:r>
              <a:rPr lang="en-US" i="1" dirty="0" smtClean="0">
                <a:solidFill>
                  <a:srgbClr val="00FFFF"/>
                </a:solidFill>
              </a:rPr>
              <a:t>Set apart for God</a:t>
            </a:r>
            <a:endParaRPr lang="en-CA" i="1" dirty="0">
              <a:solidFill>
                <a:srgbClr val="00FFFF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CA" dirty="0" smtClean="0">
                <a:solidFill>
                  <a:srgbClr val="00FFFF"/>
                </a:solidFill>
              </a:rPr>
              <a:t>HARLOT</a:t>
            </a:r>
          </a:p>
          <a:p>
            <a:r>
              <a:rPr lang="en-CA" dirty="0" err="1" smtClean="0"/>
              <a:t>Q</a:t>
            </a:r>
            <a:r>
              <a:rPr lang="en-CA" baseline="30000" dirty="0" err="1" smtClean="0"/>
              <a:t>e</a:t>
            </a:r>
            <a:r>
              <a:rPr lang="en-CA" dirty="0" err="1" smtClean="0"/>
              <a:t>dêshâh</a:t>
            </a:r>
            <a:r>
              <a:rPr lang="en-CA" dirty="0" smtClean="0"/>
              <a:t> (6948),   </a:t>
            </a:r>
            <a:r>
              <a:rPr lang="he-IL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קדשׁה</a:t>
            </a:r>
            <a:r>
              <a:rPr lang="en-CA" dirty="0" smtClean="0">
                <a:cs typeface="Arial" pitchFamily="34" charset="0"/>
              </a:rPr>
              <a:t>, noun fem. from #6945 </a:t>
            </a:r>
            <a:r>
              <a:rPr lang="en-CA" i="1" dirty="0" smtClean="0">
                <a:cs typeface="Arial" pitchFamily="34" charset="0"/>
              </a:rPr>
              <a:t>(whore – Deut.23:17)</a:t>
            </a:r>
            <a:endParaRPr lang="en-CA" dirty="0" smtClean="0">
              <a:cs typeface="Arial" pitchFamily="34" charset="0"/>
            </a:endParaRPr>
          </a:p>
          <a:p>
            <a:r>
              <a:rPr lang="en-CA" dirty="0" err="1" smtClean="0"/>
              <a:t>Qâdêsh</a:t>
            </a:r>
            <a:r>
              <a:rPr lang="en-CA" dirty="0" smtClean="0"/>
              <a:t> (6945), </a:t>
            </a:r>
            <a:r>
              <a:rPr lang="he-IL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קדשׁ</a:t>
            </a:r>
            <a:r>
              <a:rPr lang="en-CA" dirty="0" smtClean="0"/>
              <a:t>, from #6942 </a:t>
            </a:r>
            <a:r>
              <a:rPr lang="en-CA" i="1" dirty="0" smtClean="0"/>
              <a:t>(sodomite – Deut.23:17)</a:t>
            </a:r>
            <a:endParaRPr lang="en-CA" i="1" dirty="0" smtClean="0">
              <a:solidFill>
                <a:srgbClr val="00FFFF"/>
              </a:solidFill>
            </a:endParaRPr>
          </a:p>
          <a:p>
            <a:pPr marL="0" indent="0" algn="ctr">
              <a:buNone/>
            </a:pPr>
            <a:r>
              <a:rPr lang="en-CA" i="1" dirty="0" smtClean="0">
                <a:solidFill>
                  <a:srgbClr val="00FFFF"/>
                </a:solidFill>
              </a:rPr>
              <a:t>Set apart for immoral purposes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A0A13-EF00-474F-B0CD-2C762A1E351A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272953"/>
            <a:ext cx="5782235" cy="52749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Yahweh </a:t>
            </a:r>
            <a:r>
              <a:rPr lang="en-US" dirty="0" err="1" smtClean="0"/>
              <a:t>Mekaddishkem</a:t>
            </a:r>
            <a:endParaRPr lang="en-CA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753034" y="1159933"/>
            <a:ext cx="3742765" cy="5393267"/>
          </a:xfrm>
        </p:spPr>
        <p:txBody>
          <a:bodyPr/>
          <a:lstStyle/>
          <a:p>
            <a:pPr marL="0" indent="0" algn="ctr">
              <a:buNone/>
            </a:pPr>
            <a:r>
              <a:rPr lang="en-US" sz="4000" i="1" dirty="0" smtClean="0">
                <a:solidFill>
                  <a:srgbClr val="FFC000"/>
                </a:solidFill>
              </a:rPr>
              <a:t>I Yahweh which sanctify you</a:t>
            </a:r>
            <a:endParaRPr lang="en-CA" sz="4000" i="1" dirty="0" smtClean="0">
              <a:solidFill>
                <a:srgbClr val="FFC00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00FFFF"/>
                </a:solidFill>
              </a:rPr>
              <a:t>Occurs 9 times in OT</a:t>
            </a:r>
          </a:p>
          <a:p>
            <a:pPr marL="447675" indent="-447675"/>
            <a:r>
              <a:rPr lang="en-US" dirty="0" smtClean="0"/>
              <a:t>Exod.31:13</a:t>
            </a:r>
          </a:p>
          <a:p>
            <a:pPr marL="447675" indent="-447675"/>
            <a:r>
              <a:rPr lang="en-US" dirty="0" smtClean="0"/>
              <a:t>Lev.20:8</a:t>
            </a:r>
          </a:p>
          <a:p>
            <a:pPr marL="447675" indent="-447675"/>
            <a:r>
              <a:rPr lang="en-US" dirty="0" smtClean="0"/>
              <a:t>Lev. 21:8,15,23</a:t>
            </a:r>
          </a:p>
          <a:p>
            <a:pPr marL="447675" indent="-447675"/>
            <a:r>
              <a:rPr lang="en-US" dirty="0" smtClean="0"/>
              <a:t>Lev.22:9,16,32</a:t>
            </a:r>
          </a:p>
          <a:p>
            <a:pPr marL="447675" indent="-447675"/>
            <a:r>
              <a:rPr lang="en-US" dirty="0" smtClean="0"/>
              <a:t>Ezek.20:12.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/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buNone/>
            </a:pPr>
            <a:r>
              <a:rPr lang="he-IL" sz="88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0000" endA="300" endPos="50000" dist="60007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יהוה</a:t>
            </a:r>
            <a:r>
              <a:rPr lang="en-CA" sz="8800" baseline="300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0000" endA="300" endPos="50000" dist="60007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e-IL" sz="88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0000" endA="300" endPos="50000" dist="60007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מקדשׁם</a:t>
            </a:r>
            <a:endParaRPr lang="en-CA" sz="8800" baseline="3000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  <a:reflection blurRad="6350" stA="50000" endA="300" endPos="50000" dist="60007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A0A13-EF00-474F-B0CD-2C762A1E351A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012" y="1143000"/>
            <a:ext cx="8695764" cy="5384800"/>
          </a:xfrm>
        </p:spPr>
        <p:txBody>
          <a:bodyPr>
            <a:normAutofit lnSpcReduction="10000"/>
          </a:bodyPr>
          <a:lstStyle/>
          <a:p>
            <a:pPr>
              <a:buClr>
                <a:srgbClr val="FFCC66"/>
              </a:buClr>
              <a:buNone/>
            </a:pPr>
            <a:r>
              <a:rPr lang="en-US" dirty="0" smtClean="0">
                <a:solidFill>
                  <a:srgbClr val="00FFFF"/>
                </a:solidFill>
              </a:rPr>
              <a:t>HOLINESS OF THE PRIESTHOOD – </a:t>
            </a:r>
            <a:r>
              <a:rPr lang="en-US" i="1" dirty="0" smtClean="0">
                <a:solidFill>
                  <a:srgbClr val="FFC000"/>
                </a:solidFill>
              </a:rPr>
              <a:t>Leviticus 21</a:t>
            </a:r>
            <a:endParaRPr lang="en-CA" sz="3600" i="1" dirty="0" smtClean="0">
              <a:solidFill>
                <a:srgbClr val="FFC000"/>
              </a:solidFill>
            </a:endParaRPr>
          </a:p>
          <a:p>
            <a:pPr>
              <a:buClr>
                <a:srgbClr val="FFCC66"/>
              </a:buClr>
            </a:pPr>
            <a:r>
              <a:rPr lang="en-US" dirty="0" smtClean="0">
                <a:solidFill>
                  <a:srgbClr val="00FFFF"/>
                </a:solidFill>
              </a:rPr>
              <a:t>Lev.21:8,</a:t>
            </a:r>
            <a:r>
              <a:rPr lang="en-US" dirty="0" smtClean="0"/>
              <a:t> Affected service of priest </a:t>
            </a:r>
            <a:r>
              <a:rPr lang="en-US" i="1" dirty="0" smtClean="0">
                <a:solidFill>
                  <a:srgbClr val="FFC000"/>
                </a:solidFill>
              </a:rPr>
              <a:t>(vv.1-8)</a:t>
            </a:r>
            <a:endParaRPr lang="en-CA" sz="3600" i="1" dirty="0" smtClean="0">
              <a:solidFill>
                <a:srgbClr val="FFC000"/>
              </a:solidFill>
            </a:endParaRPr>
          </a:p>
          <a:p>
            <a:pPr>
              <a:buClr>
                <a:srgbClr val="FFCC66"/>
              </a:buClr>
            </a:pPr>
            <a:r>
              <a:rPr lang="en-US" dirty="0" smtClean="0">
                <a:solidFill>
                  <a:srgbClr val="00FFFF"/>
                </a:solidFill>
              </a:rPr>
              <a:t>Lev.21:15,</a:t>
            </a:r>
            <a:r>
              <a:rPr lang="en-US" dirty="0" smtClean="0"/>
              <a:t> Affected service of High Priest </a:t>
            </a:r>
            <a:r>
              <a:rPr lang="en-US" i="1" dirty="0" smtClean="0">
                <a:solidFill>
                  <a:srgbClr val="FFC000"/>
                </a:solidFill>
              </a:rPr>
              <a:t>(vv.9-15)</a:t>
            </a:r>
          </a:p>
          <a:p>
            <a:pPr>
              <a:buClr>
                <a:srgbClr val="FFCC66"/>
              </a:buClr>
            </a:pPr>
            <a:r>
              <a:rPr lang="en-US" dirty="0" smtClean="0">
                <a:solidFill>
                  <a:srgbClr val="00FFFF"/>
                </a:solidFill>
              </a:rPr>
              <a:t>Lev.21:23,</a:t>
            </a:r>
            <a:r>
              <a:rPr lang="en-US" dirty="0" smtClean="0"/>
              <a:t> by physical conditions </a:t>
            </a:r>
            <a:r>
              <a:rPr lang="en-US" i="1" dirty="0" smtClean="0">
                <a:solidFill>
                  <a:srgbClr val="FFC000"/>
                </a:solidFill>
              </a:rPr>
              <a:t>(vv.16-24)</a:t>
            </a:r>
          </a:p>
          <a:p>
            <a:pPr>
              <a:buClr>
                <a:srgbClr val="FFCC66"/>
              </a:buClr>
            </a:pPr>
            <a:endParaRPr lang="en-CA" i="1" dirty="0" smtClean="0">
              <a:solidFill>
                <a:srgbClr val="FFC000"/>
              </a:solidFill>
            </a:endParaRPr>
          </a:p>
          <a:p>
            <a:pPr>
              <a:buClr>
                <a:srgbClr val="FFCC66"/>
              </a:buClr>
              <a:buNone/>
            </a:pPr>
            <a:r>
              <a:rPr lang="en-US" dirty="0" smtClean="0">
                <a:solidFill>
                  <a:srgbClr val="00FFFF"/>
                </a:solidFill>
              </a:rPr>
              <a:t>HOLINESS OF THE SANCTUARY – </a:t>
            </a:r>
            <a:r>
              <a:rPr lang="en-US" i="1" dirty="0" smtClean="0">
                <a:solidFill>
                  <a:srgbClr val="FFC000"/>
                </a:solidFill>
              </a:rPr>
              <a:t>Leviticus 22:1-16</a:t>
            </a:r>
            <a:endParaRPr lang="en-CA" sz="3600" i="1" dirty="0" smtClean="0">
              <a:solidFill>
                <a:srgbClr val="FFC000"/>
              </a:solidFill>
            </a:endParaRPr>
          </a:p>
          <a:p>
            <a:pPr>
              <a:buClr>
                <a:srgbClr val="FFCC66"/>
              </a:buClr>
            </a:pPr>
            <a:r>
              <a:rPr lang="en-US" dirty="0" smtClean="0">
                <a:solidFill>
                  <a:srgbClr val="00FFFF"/>
                </a:solidFill>
              </a:rPr>
              <a:t>Lev.22:9, </a:t>
            </a:r>
            <a:r>
              <a:rPr lang="en-US" dirty="0" smtClean="0"/>
              <a:t>Affected by defilement </a:t>
            </a:r>
            <a:r>
              <a:rPr lang="en-US" i="1" dirty="0" smtClean="0">
                <a:solidFill>
                  <a:srgbClr val="FFC000"/>
                </a:solidFill>
              </a:rPr>
              <a:t>(vv.1-8). </a:t>
            </a:r>
            <a:r>
              <a:rPr lang="en-US" dirty="0" smtClean="0"/>
              <a:t> </a:t>
            </a:r>
            <a:endParaRPr lang="en-CA" sz="3600" dirty="0" smtClean="0"/>
          </a:p>
          <a:p>
            <a:pPr>
              <a:buClr>
                <a:srgbClr val="FFCC66"/>
              </a:buClr>
            </a:pPr>
            <a:r>
              <a:rPr lang="en-US" dirty="0" smtClean="0">
                <a:solidFill>
                  <a:srgbClr val="00FFFF"/>
                </a:solidFill>
              </a:rPr>
              <a:t>Lev.22:16,</a:t>
            </a:r>
            <a:r>
              <a:rPr lang="en-US" dirty="0" smtClean="0"/>
              <a:t> Affected the eating of holy things </a:t>
            </a:r>
            <a:r>
              <a:rPr lang="en-US" i="1" dirty="0" smtClean="0">
                <a:solidFill>
                  <a:srgbClr val="FFC000"/>
                </a:solidFill>
              </a:rPr>
              <a:t>(vv.10-16) </a:t>
            </a:r>
          </a:p>
          <a:p>
            <a:pPr>
              <a:buClr>
                <a:srgbClr val="FFCC66"/>
              </a:buClr>
            </a:pPr>
            <a:endParaRPr lang="en-US" i="1" dirty="0" smtClean="0">
              <a:solidFill>
                <a:srgbClr val="FFC000"/>
              </a:solidFill>
            </a:endParaRPr>
          </a:p>
          <a:p>
            <a:pPr>
              <a:buClr>
                <a:srgbClr val="FFCC66"/>
              </a:buClr>
              <a:buNone/>
            </a:pPr>
            <a:r>
              <a:rPr lang="en-US" dirty="0" smtClean="0">
                <a:solidFill>
                  <a:srgbClr val="00FFFF"/>
                </a:solidFill>
              </a:rPr>
              <a:t>HOLINESS OF THE OFFERINGS – </a:t>
            </a:r>
            <a:r>
              <a:rPr lang="en-US" i="1" dirty="0" smtClean="0">
                <a:solidFill>
                  <a:srgbClr val="FFC000"/>
                </a:solidFill>
              </a:rPr>
              <a:t>Leviticus 22:17-33</a:t>
            </a:r>
            <a:endParaRPr lang="en-CA" sz="3600" i="1" dirty="0" smtClean="0">
              <a:solidFill>
                <a:srgbClr val="FFC000"/>
              </a:solidFill>
            </a:endParaRPr>
          </a:p>
          <a:p>
            <a:pPr lvl="0">
              <a:buClr>
                <a:srgbClr val="FFCC66"/>
              </a:buClr>
            </a:pPr>
            <a:r>
              <a:rPr lang="en-US" dirty="0" smtClean="0">
                <a:solidFill>
                  <a:srgbClr val="00FFFF"/>
                </a:solidFill>
              </a:rPr>
              <a:t>Lev.22:32,</a:t>
            </a:r>
            <a:r>
              <a:rPr lang="en-US" dirty="0" smtClean="0"/>
              <a:t> Affected what was offered </a:t>
            </a:r>
            <a:r>
              <a:rPr lang="en-US" i="1" dirty="0" smtClean="0">
                <a:solidFill>
                  <a:srgbClr val="FFC000"/>
                </a:solidFill>
              </a:rPr>
              <a:t>(vv.17-33)</a:t>
            </a:r>
            <a:endParaRPr lang="en-CA" sz="3600" i="1" dirty="0" smtClean="0">
              <a:solidFill>
                <a:srgbClr val="FFC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A0A13-EF00-474F-B0CD-2C762A1E351A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5" name="Title 7"/>
          <p:cNvSpPr>
            <a:spLocks noGrp="1"/>
          </p:cNvSpPr>
          <p:nvPr>
            <p:ph type="title"/>
          </p:nvPr>
        </p:nvSpPr>
        <p:spPr>
          <a:xfrm>
            <a:off x="457200" y="272953"/>
            <a:ext cx="5782235" cy="52749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Yahweh </a:t>
            </a:r>
            <a:r>
              <a:rPr lang="en-US" dirty="0" err="1" smtClean="0"/>
              <a:t>Mekaddishkem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45657"/>
            <a:ext cx="3388659" cy="646028"/>
          </a:xfrm>
        </p:spPr>
        <p:txBody>
          <a:bodyPr>
            <a:normAutofit/>
          </a:bodyPr>
          <a:lstStyle/>
          <a:p>
            <a:r>
              <a:rPr lang="en-CA" dirty="0" smtClean="0"/>
              <a:t>Exodus 31:13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A0A13-EF00-474F-B0CD-2C762A1E351A}" type="slidenum">
              <a:rPr lang="en-US" smtClean="0"/>
              <a:pPr/>
              <a:t>8</a:t>
            </a:fld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4144557" y="116530"/>
            <a:ext cx="4999443" cy="3523129"/>
            <a:chOff x="4144557" y="116530"/>
            <a:chExt cx="4999443" cy="3523129"/>
          </a:xfrm>
        </p:grpSpPr>
        <p:pic>
          <p:nvPicPr>
            <p:cNvPr id="10" name="Picture 9" descr="Tab1_900_664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44557" y="116530"/>
              <a:ext cx="4775325" cy="3523129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152400" dist="12000" dir="900000" sy="98000" kx="110000" ky="200000" algn="tl" rotWithShape="0">
                <a:srgbClr val="000000">
                  <a:alpha val="30000"/>
                </a:srgbClr>
              </a:outerShdw>
            </a:effectLst>
            <a:scene3d>
              <a:camera prst="perspectiveRelaxed">
                <a:rot lat="19800000" lon="1200000" rev="20820000"/>
              </a:camera>
              <a:lightRig rig="threePt" dir="t"/>
            </a:scene3d>
            <a:sp3d contourW="6350" prstMaterial="matte">
              <a:bevelT w="101600" h="101600"/>
              <a:contourClr>
                <a:srgbClr val="969696"/>
              </a:contourClr>
            </a:sp3d>
          </p:spPr>
        </p:pic>
        <p:sp>
          <p:nvSpPr>
            <p:cNvPr id="8" name="TextBox 7"/>
            <p:cNvSpPr txBox="1"/>
            <p:nvPr/>
          </p:nvSpPr>
          <p:spPr>
            <a:xfrm>
              <a:off x="4563034" y="645429"/>
              <a:ext cx="458096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i="1" dirty="0" smtClean="0">
                  <a:solidFill>
                    <a:srgbClr val="00FFFF"/>
                  </a:solidFill>
                  <a:effectLst>
                    <a:glow rad="139700">
                      <a:schemeClr val="tx1">
                        <a:alpha val="40000"/>
                      </a:schemeClr>
                    </a:glow>
                  </a:effectLst>
                  <a:latin typeface="Candara" pitchFamily="34" charset="0"/>
                </a:rPr>
                <a:t>“Be ye Holy, for I am Holy”</a:t>
              </a:r>
              <a:endParaRPr lang="en-CA" sz="2800" b="1" dirty="0">
                <a:solidFill>
                  <a:srgbClr val="00FFFF"/>
                </a:solidFill>
                <a:effectLst>
                  <a:glow rad="139700">
                    <a:schemeClr val="tx1">
                      <a:alpha val="40000"/>
                    </a:schemeClr>
                  </a:glow>
                </a:effectLst>
                <a:latin typeface="Candara" pitchFamily="34" charset="0"/>
              </a:endParaRPr>
            </a:p>
          </p:txBody>
        </p:sp>
      </p:grpSp>
      <p:sp>
        <p:nvSpPr>
          <p:cNvPr id="11" name="Content Placeholder 5"/>
          <p:cNvSpPr txBox="1">
            <a:spLocks/>
          </p:cNvSpPr>
          <p:nvPr/>
        </p:nvSpPr>
        <p:spPr>
          <a:xfrm>
            <a:off x="376517" y="1035419"/>
            <a:ext cx="4141695" cy="3258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55600" marR="0" lvl="0" indent="-355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FFFF"/>
              </a:buClr>
              <a:buSzPct val="85000"/>
              <a:buFont typeface="Wingdings" pitchFamily="2" charset="2"/>
              <a:buNone/>
              <a:tabLst/>
              <a:defRPr/>
            </a:pPr>
            <a:r>
              <a:rPr kumimoji="0" lang="en-CA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FFFF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THE CONTEXT</a:t>
            </a:r>
          </a:p>
          <a:p>
            <a:pPr marL="355600" marR="0" lvl="0" indent="-355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FFFF"/>
              </a:buClr>
              <a:buSzPct val="85000"/>
              <a:buFont typeface="Wingdings" pitchFamily="2" charset="2"/>
              <a:buChar char="q"/>
              <a:tabLst/>
              <a:defRPr/>
            </a:pPr>
            <a:r>
              <a:rPr kumimoji="0" lang="en-CA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Building the Tabernacle – vv.1-11</a:t>
            </a:r>
          </a:p>
          <a:p>
            <a:pPr marL="717550" marR="0" lvl="1" indent="-3540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FFFF"/>
              </a:buClr>
              <a:buSzPct val="85000"/>
              <a:buFont typeface="Wingdings" pitchFamily="2" charset="2"/>
              <a:buChar char="ü"/>
              <a:tabLst/>
              <a:defRPr/>
            </a:pPr>
            <a:r>
              <a:rPr kumimoji="0" lang="en-CA" sz="2400" b="1" i="1" u="none" strike="noStrike" kern="1200" cap="none" spc="0" normalizeH="0" baseline="0" noProof="0" dirty="0" smtClean="0">
                <a:solidFill>
                  <a:srgbClr val="FFC000"/>
                </a:solidFill>
                <a:effectLst>
                  <a:glow rad="139700">
                    <a:srgbClr val="000000"/>
                  </a:glow>
                </a:effectLst>
                <a:uLnTx/>
                <a:uFillTx/>
                <a:latin typeface="Candara" pitchFamily="34" charset="0"/>
                <a:ea typeface="+mn-ea"/>
                <a:cs typeface="+mn-cs"/>
              </a:rPr>
              <a:t>The Tabernacle provided the environment for developing holiness. 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493063" y="4104341"/>
          <a:ext cx="8157886" cy="226060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4078943"/>
                <a:gridCol w="4078943"/>
              </a:tblGrid>
              <a:tr h="22606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800" dirty="0" smtClean="0">
                          <a:solidFill>
                            <a:srgbClr val="00FFFF"/>
                          </a:solidFill>
                          <a:latin typeface="Candara" pitchFamily="34" charset="0"/>
                        </a:rPr>
                        <a:t>HOLINESS IN THE CAMP</a:t>
                      </a:r>
                    </a:p>
                    <a:p>
                      <a:pPr marL="985838" indent="-985838"/>
                      <a:r>
                        <a:rPr lang="en-US" sz="2800" dirty="0" smtClean="0">
                          <a:latin typeface="Candara" pitchFamily="34" charset="0"/>
                        </a:rPr>
                        <a:t>God – </a:t>
                      </a:r>
                      <a:r>
                        <a:rPr lang="en-US" sz="2800" i="1" dirty="0" smtClean="0">
                          <a:solidFill>
                            <a:srgbClr val="FFC000"/>
                          </a:solidFill>
                          <a:latin typeface="Candara" pitchFamily="34" charset="0"/>
                        </a:rPr>
                        <a:t>Deut.23:14; Lev.10:3,10</a:t>
                      </a:r>
                    </a:p>
                    <a:p>
                      <a:r>
                        <a:rPr lang="en-US" sz="2800" dirty="0" smtClean="0">
                          <a:latin typeface="Candara" pitchFamily="34" charset="0"/>
                        </a:rPr>
                        <a:t>Israel – </a:t>
                      </a:r>
                      <a:r>
                        <a:rPr lang="en-US" sz="2800" i="1" dirty="0" smtClean="0">
                          <a:solidFill>
                            <a:srgbClr val="FFC000"/>
                          </a:solidFill>
                          <a:latin typeface="Candara" pitchFamily="34" charset="0"/>
                        </a:rPr>
                        <a:t>Exod.19:6</a:t>
                      </a:r>
                    </a:p>
                    <a:p>
                      <a:r>
                        <a:rPr lang="en-US" sz="2800" dirty="0" smtClean="0">
                          <a:latin typeface="Candara" pitchFamily="34" charset="0"/>
                        </a:rPr>
                        <a:t>Tabernacle – </a:t>
                      </a:r>
                      <a:r>
                        <a:rPr lang="en-US" sz="2800" i="1" dirty="0" smtClean="0">
                          <a:solidFill>
                            <a:srgbClr val="FFC000"/>
                          </a:solidFill>
                          <a:latin typeface="Candara" pitchFamily="34" charset="0"/>
                        </a:rPr>
                        <a:t>Exod.40:</a:t>
                      </a:r>
                      <a:r>
                        <a:rPr lang="en-US" sz="2800" i="1" u="sng" dirty="0" smtClean="0">
                          <a:solidFill>
                            <a:srgbClr val="FFC000"/>
                          </a:solidFill>
                          <a:latin typeface="Candara" pitchFamily="34" charset="0"/>
                        </a:rPr>
                        <a:t>9</a:t>
                      </a:r>
                      <a:r>
                        <a:rPr lang="en-US" sz="2800" i="1" dirty="0" smtClean="0">
                          <a:solidFill>
                            <a:srgbClr val="FFC000"/>
                          </a:solidFill>
                          <a:latin typeface="Candara" pitchFamily="34" charset="0"/>
                        </a:rPr>
                        <a:t>-11</a:t>
                      </a:r>
                      <a:endParaRPr lang="en-CA" sz="2800" i="1" dirty="0">
                        <a:solidFill>
                          <a:srgbClr val="FFC000"/>
                        </a:solidFill>
                        <a:latin typeface="Candar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 smtClean="0">
                        <a:latin typeface="Candara" pitchFamily="34" charset="0"/>
                      </a:endParaRPr>
                    </a:p>
                    <a:p>
                      <a:r>
                        <a:rPr lang="en-US" sz="2800" dirty="0" smtClean="0">
                          <a:latin typeface="Candara" pitchFamily="34" charset="0"/>
                        </a:rPr>
                        <a:t>High Priest – </a:t>
                      </a:r>
                      <a:r>
                        <a:rPr lang="en-US" sz="2800" i="1" dirty="0" smtClean="0">
                          <a:solidFill>
                            <a:srgbClr val="FFC000"/>
                          </a:solidFill>
                          <a:latin typeface="Candara" pitchFamily="34" charset="0"/>
                        </a:rPr>
                        <a:t>Exod.28:36</a:t>
                      </a:r>
                    </a:p>
                    <a:p>
                      <a:pPr marL="1344613" indent="-1344613"/>
                      <a:r>
                        <a:rPr lang="en-US" sz="2800" dirty="0" smtClean="0">
                          <a:latin typeface="Candara" pitchFamily="34" charset="0"/>
                        </a:rPr>
                        <a:t>Nation – </a:t>
                      </a:r>
                      <a:r>
                        <a:rPr lang="en-US" sz="2800" i="1" dirty="0" smtClean="0">
                          <a:solidFill>
                            <a:srgbClr val="FFC000"/>
                          </a:solidFill>
                          <a:latin typeface="Candara" pitchFamily="34" charset="0"/>
                        </a:rPr>
                        <a:t>Lev.11:44-47 (19:2; 20:26)</a:t>
                      </a:r>
                      <a:endParaRPr lang="en-CA" sz="2800" i="1" dirty="0" smtClean="0">
                        <a:solidFill>
                          <a:srgbClr val="FFC000"/>
                        </a:solidFill>
                        <a:latin typeface="Candara" pitchFamily="34" charset="0"/>
                      </a:endParaRPr>
                    </a:p>
                    <a:p>
                      <a:endParaRPr lang="en-CA" sz="2800" dirty="0">
                        <a:latin typeface="Candara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4144557" y="116530"/>
            <a:ext cx="4999443" cy="3523129"/>
            <a:chOff x="4144557" y="116530"/>
            <a:chExt cx="4999443" cy="3523129"/>
          </a:xfrm>
        </p:grpSpPr>
        <p:pic>
          <p:nvPicPr>
            <p:cNvPr id="13" name="Picture 12" descr="Tab1_900_664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44557" y="116530"/>
              <a:ext cx="4775325" cy="3523129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152400" dist="12000" dir="900000" sy="98000" kx="110000" ky="200000" algn="tl" rotWithShape="0">
                <a:srgbClr val="000000">
                  <a:alpha val="30000"/>
                </a:srgbClr>
              </a:outerShdw>
            </a:effectLst>
            <a:scene3d>
              <a:camera prst="perspectiveRelaxed">
                <a:rot lat="19800000" lon="1200000" rev="20820000"/>
              </a:camera>
              <a:lightRig rig="threePt" dir="t"/>
            </a:scene3d>
            <a:sp3d contourW="6350" prstMaterial="matte">
              <a:bevelT w="101600" h="101600"/>
              <a:contourClr>
                <a:srgbClr val="969696"/>
              </a:contourClr>
            </a:sp3d>
          </p:spPr>
        </p:pic>
        <p:sp>
          <p:nvSpPr>
            <p:cNvPr id="14" name="TextBox 13"/>
            <p:cNvSpPr txBox="1"/>
            <p:nvPr/>
          </p:nvSpPr>
          <p:spPr>
            <a:xfrm>
              <a:off x="4563034" y="645429"/>
              <a:ext cx="458096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i="1" dirty="0" smtClean="0">
                  <a:solidFill>
                    <a:srgbClr val="00FFFF"/>
                  </a:solidFill>
                  <a:effectLst>
                    <a:glow rad="139700">
                      <a:schemeClr val="tx1">
                        <a:alpha val="40000"/>
                      </a:schemeClr>
                    </a:glow>
                  </a:effectLst>
                  <a:latin typeface="Candara" pitchFamily="34" charset="0"/>
                </a:rPr>
                <a:t>“Be ye Holy, for I am Holy”</a:t>
              </a:r>
              <a:endParaRPr lang="en-CA" sz="2800" b="1" dirty="0">
                <a:solidFill>
                  <a:srgbClr val="00FFFF"/>
                </a:solidFill>
                <a:effectLst>
                  <a:glow rad="139700">
                    <a:schemeClr val="tx1">
                      <a:alpha val="40000"/>
                    </a:schemeClr>
                  </a:glow>
                </a:effectLst>
                <a:latin typeface="Candara" pitchFamily="34" charset="0"/>
              </a:endParaRPr>
            </a:p>
          </p:txBody>
        </p:sp>
      </p:grp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45657"/>
            <a:ext cx="3388659" cy="646028"/>
          </a:xfrm>
        </p:spPr>
        <p:txBody>
          <a:bodyPr>
            <a:normAutofit/>
          </a:bodyPr>
          <a:lstStyle/>
          <a:p>
            <a:r>
              <a:rPr lang="en-CA" dirty="0" smtClean="0"/>
              <a:t>Exodus 31:13</a:t>
            </a:r>
            <a:endParaRPr lang="en-CA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67554" y="1044374"/>
            <a:ext cx="3899646" cy="167193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CA" dirty="0" smtClean="0">
                <a:solidFill>
                  <a:srgbClr val="00FFFF"/>
                </a:solidFill>
              </a:rPr>
              <a:t>THE CONTEXT</a:t>
            </a:r>
          </a:p>
          <a:p>
            <a:r>
              <a:rPr lang="en-CA" dirty="0" smtClean="0"/>
              <a:t>The law of the Sabbath – </a:t>
            </a:r>
            <a:r>
              <a:rPr lang="en-CA" i="1" dirty="0" smtClean="0">
                <a:solidFill>
                  <a:srgbClr val="FFC000"/>
                </a:solidFill>
              </a:rPr>
              <a:t>vv.12-18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A0A13-EF00-474F-B0CD-2C762A1E351A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349624" y="2662521"/>
            <a:ext cx="355898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i="1" dirty="0" smtClean="0">
                <a:solidFill>
                  <a:schemeClr val="bg1"/>
                </a:solidFill>
                <a:latin typeface="Candara" pitchFamily="34" charset="0"/>
              </a:rPr>
              <a:t>“Speak thou also unto the children of Israel, saying, Verily my </a:t>
            </a:r>
            <a:r>
              <a:rPr lang="en-CA" sz="2400" i="1" dirty="0" err="1" smtClean="0">
                <a:solidFill>
                  <a:schemeClr val="bg1"/>
                </a:solidFill>
                <a:latin typeface="Candara" pitchFamily="34" charset="0"/>
              </a:rPr>
              <a:t>sabbaths</a:t>
            </a:r>
            <a:r>
              <a:rPr lang="en-CA" sz="2400" i="1" dirty="0" smtClean="0">
                <a:solidFill>
                  <a:schemeClr val="bg1"/>
                </a:solidFill>
                <a:latin typeface="Candara" pitchFamily="34" charset="0"/>
              </a:rPr>
              <a:t> ye shall keep: for it is a sign between me and you throughout your generations; </a:t>
            </a:r>
            <a:r>
              <a:rPr lang="en-CA" sz="2400" i="1" dirty="0" smtClean="0">
                <a:solidFill>
                  <a:srgbClr val="00FFFF"/>
                </a:solidFill>
                <a:latin typeface="Candara" pitchFamily="34" charset="0"/>
              </a:rPr>
              <a:t>that ye may know that I am the LORD that doth sanctify you”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231341" y="4069987"/>
            <a:ext cx="4419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b="1" i="1" dirty="0" smtClean="0">
                <a:solidFill>
                  <a:srgbClr val="FFC000"/>
                </a:solidFill>
                <a:effectLst>
                  <a:glow rad="139700">
                    <a:srgbClr val="000000"/>
                  </a:glow>
                </a:effectLst>
                <a:latin typeface="Candara" pitchFamily="34" charset="0"/>
              </a:rPr>
              <a:t>The Sabbath established the means of obtaining  holiness</a:t>
            </a:r>
            <a:endParaRPr lang="en-CA" sz="3200" b="1" dirty="0">
              <a:solidFill>
                <a:schemeClr val="bg1"/>
              </a:solidFill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6871"/>
            <a:ext cx="8229600" cy="6240929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CA" dirty="0" smtClean="0">
                <a:solidFill>
                  <a:srgbClr val="00FFFF"/>
                </a:solidFill>
              </a:rPr>
              <a:t>The Law of the Sabbath </a:t>
            </a:r>
            <a:r>
              <a:rPr lang="en-CA" i="1" dirty="0" smtClean="0">
                <a:solidFill>
                  <a:srgbClr val="FFC000"/>
                </a:solidFill>
              </a:rPr>
              <a:t>Exod. 20:8-11; Exod. 31:17 </a:t>
            </a:r>
          </a:p>
          <a:p>
            <a:pPr lvl="0"/>
            <a:r>
              <a:rPr lang="en-CA" dirty="0" smtClean="0"/>
              <a:t>God’s Sabbath provided a reminder of creation  </a:t>
            </a:r>
            <a:r>
              <a:rPr lang="en-CA" i="1" dirty="0" smtClean="0">
                <a:solidFill>
                  <a:srgbClr val="FFC000"/>
                </a:solidFill>
              </a:rPr>
              <a:t>(Gen.2:1-3)</a:t>
            </a:r>
          </a:p>
          <a:p>
            <a:pPr lvl="0"/>
            <a:r>
              <a:rPr lang="en-CA" dirty="0" smtClean="0"/>
              <a:t>God's Sabbath was His rest </a:t>
            </a:r>
            <a:r>
              <a:rPr lang="en-CA" i="1" dirty="0" smtClean="0">
                <a:solidFill>
                  <a:srgbClr val="FFC000"/>
                </a:solidFill>
              </a:rPr>
              <a:t>(Psa. 95:11). </a:t>
            </a:r>
          </a:p>
          <a:p>
            <a:pPr lvl="0"/>
            <a:r>
              <a:rPr lang="en-CA" dirty="0" smtClean="0"/>
              <a:t>God invited man to enter into that rest </a:t>
            </a:r>
            <a:r>
              <a:rPr lang="en-CA" i="1" dirty="0" smtClean="0">
                <a:solidFill>
                  <a:srgbClr val="FFC000"/>
                </a:solidFill>
              </a:rPr>
              <a:t>(Deut 12:9) </a:t>
            </a:r>
            <a:r>
              <a:rPr lang="en-CA" dirty="0" smtClean="0"/>
              <a:t>- the kingdom </a:t>
            </a:r>
            <a:r>
              <a:rPr lang="en-CA" i="1" dirty="0" smtClean="0">
                <a:solidFill>
                  <a:srgbClr val="FFC000"/>
                </a:solidFill>
              </a:rPr>
              <a:t>(lsa.11:10). </a:t>
            </a:r>
          </a:p>
          <a:p>
            <a:pPr lvl="0"/>
            <a:r>
              <a:rPr lang="en-CA" dirty="0" smtClean="0"/>
              <a:t>Man sought the easy route. He attempted to circumvent his responsibility </a:t>
            </a:r>
            <a:r>
              <a:rPr lang="en-CA" i="1" dirty="0" smtClean="0">
                <a:solidFill>
                  <a:srgbClr val="FFC000"/>
                </a:solidFill>
              </a:rPr>
              <a:t>(Gen. 3:6),</a:t>
            </a:r>
            <a:r>
              <a:rPr lang="en-CA" dirty="0" smtClean="0"/>
              <a:t> was condemned to a life of labour and toil </a:t>
            </a:r>
            <a:r>
              <a:rPr lang="en-CA" i="1" dirty="0" smtClean="0">
                <a:solidFill>
                  <a:srgbClr val="FFC000"/>
                </a:solidFill>
              </a:rPr>
              <a:t>(Gen. 3:19). </a:t>
            </a:r>
          </a:p>
          <a:p>
            <a:pPr lvl="0"/>
            <a:r>
              <a:rPr lang="en-CA" dirty="0" smtClean="0"/>
              <a:t>The Sabbath law provided opportunity to reflect upon the purpose of man’s labour. </a:t>
            </a:r>
          </a:p>
          <a:p>
            <a:pPr lvl="0"/>
            <a:r>
              <a:rPr lang="en-CA" dirty="0" smtClean="0"/>
              <a:t>Weekly man could contemplate God's work. </a:t>
            </a:r>
          </a:p>
          <a:p>
            <a:pPr lvl="0"/>
            <a:r>
              <a:rPr lang="en-CA" dirty="0" smtClean="0"/>
              <a:t>Reminded that his toil wasn't permanent God's rest still available.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A0A13-EF00-474F-B0CD-2C762A1E351A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Leviticus 20:7-8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dirty="0" smtClean="0">
                <a:solidFill>
                  <a:srgbClr val="00FFFF"/>
                </a:solidFill>
              </a:rPr>
              <a:t>THE CONTEXT</a:t>
            </a:r>
          </a:p>
          <a:p>
            <a:r>
              <a:rPr lang="en-US" dirty="0" smtClean="0"/>
              <a:t>Offering children to </a:t>
            </a:r>
            <a:r>
              <a:rPr lang="en-US" dirty="0" err="1" smtClean="0"/>
              <a:t>Molech</a:t>
            </a:r>
            <a:r>
              <a:rPr lang="en-US" dirty="0" smtClean="0"/>
              <a:t>, </a:t>
            </a:r>
            <a:r>
              <a:rPr lang="en-US" i="1" dirty="0" smtClean="0">
                <a:solidFill>
                  <a:srgbClr val="FFC000"/>
                </a:solidFill>
              </a:rPr>
              <a:t>verses 1-5</a:t>
            </a:r>
          </a:p>
          <a:p>
            <a:r>
              <a:rPr lang="en-US" dirty="0" smtClean="0"/>
              <a:t>The effect of such action? </a:t>
            </a:r>
            <a:r>
              <a:rPr lang="en-US" i="1" dirty="0" smtClean="0">
                <a:solidFill>
                  <a:srgbClr val="FFC000"/>
                </a:solidFill>
              </a:rPr>
              <a:t>Verse 3</a:t>
            </a:r>
            <a:r>
              <a:rPr lang="en-US" dirty="0" smtClean="0"/>
              <a:t> </a:t>
            </a:r>
          </a:p>
          <a:p>
            <a:pPr lvl="1"/>
            <a:r>
              <a:rPr lang="en-US" sz="2800" i="1" dirty="0" smtClean="0">
                <a:solidFill>
                  <a:srgbClr val="FFC000"/>
                </a:solidFill>
              </a:rPr>
              <a:t>“defiled God’s sanctuary”</a:t>
            </a:r>
            <a:endParaRPr lang="en-US" sz="2800" dirty="0" smtClean="0"/>
          </a:p>
          <a:p>
            <a:pPr lvl="1"/>
            <a:r>
              <a:rPr lang="en-US" sz="2800" i="1" dirty="0" smtClean="0">
                <a:solidFill>
                  <a:srgbClr val="FFC000"/>
                </a:solidFill>
              </a:rPr>
              <a:t>“profaned His Name”</a:t>
            </a:r>
            <a:endParaRPr lang="en-US" sz="2800" dirty="0" smtClean="0"/>
          </a:p>
          <a:p>
            <a:r>
              <a:rPr lang="en-US" dirty="0" smtClean="0"/>
              <a:t>Turning to familiar spirits and wizards, </a:t>
            </a:r>
            <a:r>
              <a:rPr lang="en-US" i="1" dirty="0" smtClean="0">
                <a:solidFill>
                  <a:srgbClr val="FFC000"/>
                </a:solidFill>
              </a:rPr>
              <a:t>verse 6 </a:t>
            </a:r>
          </a:p>
          <a:p>
            <a:endParaRPr lang="en-US" dirty="0" smtClean="0"/>
          </a:p>
          <a:p>
            <a:pPr>
              <a:buNone/>
            </a:pPr>
            <a:r>
              <a:rPr lang="en-US" i="1" dirty="0" smtClean="0">
                <a:solidFill>
                  <a:srgbClr val="00FFFF"/>
                </a:solidFill>
              </a:rPr>
              <a:t>What is the significance?</a:t>
            </a:r>
            <a:endParaRPr lang="en-CA" i="1" dirty="0">
              <a:solidFill>
                <a:srgbClr val="00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A0A13-EF00-474F-B0CD-2C762A1E351A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Leviticus 20:7-8</a:t>
            </a:r>
            <a:endParaRPr lang="en-CA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3200" dirty="0" smtClean="0">
                <a:solidFill>
                  <a:srgbClr val="00FFFF"/>
                </a:solidFill>
              </a:rPr>
              <a:t>Children to </a:t>
            </a:r>
            <a:r>
              <a:rPr lang="en-US" sz="3200" dirty="0" err="1" smtClean="0">
                <a:solidFill>
                  <a:srgbClr val="00FFFF"/>
                </a:solidFill>
              </a:rPr>
              <a:t>Molech</a:t>
            </a:r>
            <a:endParaRPr lang="en-US" sz="3200" dirty="0" smtClean="0">
              <a:solidFill>
                <a:srgbClr val="00FFFF"/>
              </a:solidFill>
            </a:endParaRPr>
          </a:p>
          <a:p>
            <a:pPr lvl="0"/>
            <a:r>
              <a:rPr lang="en-US" dirty="0" smtClean="0"/>
              <a:t>All souls belong to God: </a:t>
            </a:r>
            <a:r>
              <a:rPr lang="en-US" i="1" dirty="0" smtClean="0">
                <a:solidFill>
                  <a:srgbClr val="FFC000"/>
                </a:solidFill>
              </a:rPr>
              <a:t>Ezek.18:4; Num.3:13; 8:17; Isa.54:5</a:t>
            </a:r>
            <a:endParaRPr lang="en-CA" i="1" dirty="0" smtClean="0">
              <a:solidFill>
                <a:srgbClr val="FFC000"/>
              </a:solidFill>
            </a:endParaRPr>
          </a:p>
          <a:p>
            <a:pPr lvl="0"/>
            <a:r>
              <a:rPr lang="en-US" dirty="0" smtClean="0"/>
              <a:t>God’s purpose accomplished in the child bearing: </a:t>
            </a:r>
            <a:r>
              <a:rPr lang="en-US" i="1" dirty="0" smtClean="0">
                <a:solidFill>
                  <a:srgbClr val="FFC000"/>
                </a:solidFill>
              </a:rPr>
              <a:t>1Tim.2:15;</a:t>
            </a:r>
            <a:r>
              <a:rPr lang="en-US" dirty="0" smtClean="0"/>
              <a:t> producing a redeemer, </a:t>
            </a:r>
            <a:r>
              <a:rPr lang="en-US" i="1" dirty="0" smtClean="0">
                <a:solidFill>
                  <a:srgbClr val="FFC000"/>
                </a:solidFill>
              </a:rPr>
              <a:t>Genesis 3:15</a:t>
            </a:r>
            <a:endParaRPr lang="en-CA" i="1" dirty="0" smtClean="0">
              <a:solidFill>
                <a:srgbClr val="FFC000"/>
              </a:solidFill>
            </a:endParaRPr>
          </a:p>
          <a:p>
            <a:pPr lvl="0"/>
            <a:r>
              <a:rPr lang="en-US" dirty="0" smtClean="0"/>
              <a:t>Purpose of marriage, to produce </a:t>
            </a:r>
            <a:r>
              <a:rPr lang="en-US" i="1" dirty="0" smtClean="0">
                <a:solidFill>
                  <a:srgbClr val="FFC000"/>
                </a:solidFill>
              </a:rPr>
              <a:t>“a godly seed” (Mal.2:15). </a:t>
            </a:r>
            <a:endParaRPr lang="en-CA" i="1" dirty="0" smtClean="0">
              <a:solidFill>
                <a:srgbClr val="FFC000"/>
              </a:solidFill>
            </a:endParaRPr>
          </a:p>
          <a:p>
            <a:pPr lvl="0"/>
            <a:r>
              <a:rPr lang="en-US" dirty="0" smtClean="0"/>
              <a:t>Children are the product of a union – they are </a:t>
            </a:r>
            <a:r>
              <a:rPr lang="en-US" i="1" dirty="0" smtClean="0">
                <a:solidFill>
                  <a:srgbClr val="FFC000"/>
                </a:solidFill>
              </a:rPr>
              <a:t>“the holy seed” (Ezra 9:2).</a:t>
            </a:r>
            <a:r>
              <a:rPr lang="en-US" dirty="0" smtClean="0"/>
              <a:t>  Israel, God’s firstborn, was that holy seed </a:t>
            </a:r>
            <a:r>
              <a:rPr lang="en-US" i="1" dirty="0" smtClean="0">
                <a:solidFill>
                  <a:srgbClr val="FFC000"/>
                </a:solidFill>
              </a:rPr>
              <a:t>(Exod.19:6).</a:t>
            </a:r>
            <a:endParaRPr lang="en-CA" i="1" dirty="0">
              <a:solidFill>
                <a:srgbClr val="FFC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A0A13-EF00-474F-B0CD-2C762A1E351A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Leviticus 20:7-8</a:t>
            </a:r>
            <a:endParaRPr lang="en-CA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3200" dirty="0" smtClean="0">
                <a:solidFill>
                  <a:srgbClr val="00FFFF"/>
                </a:solidFill>
              </a:rPr>
              <a:t>Wizards and Divination</a:t>
            </a:r>
          </a:p>
          <a:p>
            <a:r>
              <a:rPr lang="en-US" dirty="0" err="1" smtClean="0"/>
              <a:t>Molech</a:t>
            </a:r>
            <a:r>
              <a:rPr lang="en-US" dirty="0" smtClean="0"/>
              <a:t> and divination linked, </a:t>
            </a:r>
            <a:r>
              <a:rPr lang="en-US" i="1" dirty="0" smtClean="0">
                <a:solidFill>
                  <a:srgbClr val="FFC000"/>
                </a:solidFill>
              </a:rPr>
              <a:t>Deut.18:9-12</a:t>
            </a:r>
          </a:p>
          <a:p>
            <a:r>
              <a:rPr lang="en-US" dirty="0" smtClean="0"/>
              <a:t>Both impacted on the family values, both sacrificed the child’s welfare</a:t>
            </a:r>
          </a:p>
          <a:p>
            <a:r>
              <a:rPr lang="en-US" dirty="0" smtClean="0"/>
              <a:t>They had a defiling affect </a:t>
            </a:r>
            <a:r>
              <a:rPr lang="en-US" i="1" dirty="0" smtClean="0">
                <a:solidFill>
                  <a:srgbClr val="FFC000"/>
                </a:solidFill>
              </a:rPr>
              <a:t>(Lev.19:31) </a:t>
            </a:r>
          </a:p>
          <a:p>
            <a:r>
              <a:rPr lang="en-US" dirty="0" smtClean="0"/>
              <a:t>Guilty of listening to sources other than God.  </a:t>
            </a:r>
          </a:p>
          <a:p>
            <a:r>
              <a:rPr lang="en-US" dirty="0" smtClean="0"/>
              <a:t>The garden of Eden all over </a:t>
            </a:r>
            <a:r>
              <a:rPr lang="en-US" i="1" dirty="0" smtClean="0">
                <a:solidFill>
                  <a:srgbClr val="FFC000"/>
                </a:solidFill>
              </a:rPr>
              <a:t>(Gen.3:6)</a:t>
            </a:r>
          </a:p>
          <a:p>
            <a:r>
              <a:rPr lang="en-US" dirty="0" smtClean="0"/>
              <a:t>There can be only one source – God’s word </a:t>
            </a:r>
            <a:r>
              <a:rPr lang="en-US" i="1" dirty="0" smtClean="0">
                <a:solidFill>
                  <a:srgbClr val="FFC000"/>
                </a:solidFill>
              </a:rPr>
              <a:t>(Isa.8:19-20; 1Pet.2:2; John 17:17; Eph.5:26)</a:t>
            </a:r>
            <a:endParaRPr lang="en-CA" i="1" dirty="0" smtClean="0">
              <a:solidFill>
                <a:srgbClr val="FFC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A0A13-EF00-474F-B0CD-2C762A1E351A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Jesus Christ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Holiness in the Tabernacle: </a:t>
            </a:r>
            <a:r>
              <a:rPr lang="en-US" i="1" dirty="0" smtClean="0">
                <a:solidFill>
                  <a:srgbClr val="FFC000"/>
                </a:solidFill>
              </a:rPr>
              <a:t>John 14:2; Heb.8:1-3; Eph.2:20-22; </a:t>
            </a:r>
            <a:endParaRPr lang="en-CA" i="1" dirty="0" smtClean="0">
              <a:solidFill>
                <a:srgbClr val="FFC000"/>
              </a:solidFill>
            </a:endParaRPr>
          </a:p>
          <a:p>
            <a:pPr lvl="0"/>
            <a:r>
              <a:rPr lang="en-US" dirty="0" smtClean="0"/>
              <a:t>Faithfulness to the Sabbath: </a:t>
            </a:r>
            <a:r>
              <a:rPr lang="en-US" i="1" dirty="0" smtClean="0">
                <a:solidFill>
                  <a:srgbClr val="FFC000"/>
                </a:solidFill>
              </a:rPr>
              <a:t>Heb.4:10; John 4:34; 9:4; 14:10</a:t>
            </a:r>
            <a:endParaRPr lang="en-CA" i="1" dirty="0" smtClean="0">
              <a:solidFill>
                <a:srgbClr val="FFC000"/>
              </a:solidFill>
            </a:endParaRPr>
          </a:p>
          <a:p>
            <a:pPr lvl="0"/>
            <a:r>
              <a:rPr lang="en-US" dirty="0" smtClean="0"/>
              <a:t>Concern for the children of Yahweh: </a:t>
            </a:r>
            <a:r>
              <a:rPr lang="en-US" i="1" dirty="0" smtClean="0">
                <a:solidFill>
                  <a:srgbClr val="FFC000"/>
                </a:solidFill>
              </a:rPr>
              <a:t>Heb.2:13 (10); John </a:t>
            </a:r>
            <a:r>
              <a:rPr lang="en-US" i="1" dirty="0" smtClean="0">
                <a:solidFill>
                  <a:srgbClr val="FFC000"/>
                </a:solidFill>
              </a:rPr>
              <a:t>17:2,6,9,19; Isaiah 53:10-11</a:t>
            </a:r>
            <a:endParaRPr lang="en-CA" i="1" dirty="0" smtClean="0">
              <a:solidFill>
                <a:srgbClr val="FFC000"/>
              </a:solidFill>
            </a:endParaRPr>
          </a:p>
          <a:p>
            <a:pPr lvl="0"/>
            <a:r>
              <a:rPr lang="en-US" dirty="0" smtClean="0"/>
              <a:t>Listening to other sources: </a:t>
            </a:r>
            <a:r>
              <a:rPr lang="en-US" i="1" dirty="0" smtClean="0">
                <a:solidFill>
                  <a:srgbClr val="FFC000"/>
                </a:solidFill>
              </a:rPr>
              <a:t>Deut.18:17-18 (10); John 7:17; 8:26; 12:49</a:t>
            </a:r>
            <a:endParaRPr lang="en-CA" i="1" dirty="0" smtClean="0">
              <a:solidFill>
                <a:srgbClr val="FFC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A0A13-EF00-474F-B0CD-2C762A1E351A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45657"/>
            <a:ext cx="4025153" cy="646028"/>
          </a:xfrm>
        </p:spPr>
        <p:txBody>
          <a:bodyPr/>
          <a:lstStyle/>
          <a:p>
            <a:r>
              <a:rPr lang="en-US" dirty="0" smtClean="0"/>
              <a:t>Powerful Lessons</a:t>
            </a:r>
            <a:endParaRPr lang="en-CA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We are </a:t>
            </a:r>
            <a:r>
              <a:rPr lang="en-US" i="1" dirty="0" smtClean="0">
                <a:solidFill>
                  <a:srgbClr val="00FFFF"/>
                </a:solidFill>
              </a:rPr>
              <a:t>God’s children </a:t>
            </a:r>
            <a:r>
              <a:rPr lang="en-US" dirty="0" smtClean="0"/>
              <a:t>– called to holiness and living sacrifices: </a:t>
            </a:r>
            <a:r>
              <a:rPr lang="en-US" i="1" dirty="0" smtClean="0">
                <a:solidFill>
                  <a:srgbClr val="FFC000"/>
                </a:solidFill>
              </a:rPr>
              <a:t>1Peter 1:13-17; Romans 12:1</a:t>
            </a:r>
            <a:endParaRPr lang="en-CA" i="1" dirty="0" smtClean="0">
              <a:solidFill>
                <a:srgbClr val="FFC0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We are </a:t>
            </a:r>
            <a:r>
              <a:rPr lang="en-US" i="1" dirty="0" smtClean="0">
                <a:solidFill>
                  <a:srgbClr val="00FFFF"/>
                </a:solidFill>
              </a:rPr>
              <a:t>God’s Temple </a:t>
            </a:r>
            <a:r>
              <a:rPr lang="en-US" dirty="0" smtClean="0"/>
              <a:t>– we belong to God: </a:t>
            </a:r>
            <a:r>
              <a:rPr lang="en-US" i="1" dirty="0" smtClean="0">
                <a:solidFill>
                  <a:srgbClr val="FFC000"/>
                </a:solidFill>
              </a:rPr>
              <a:t>1Corinthians 6:19</a:t>
            </a:r>
            <a:endParaRPr lang="en-CA" i="1" dirty="0" smtClean="0">
              <a:solidFill>
                <a:srgbClr val="FFC0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We have </a:t>
            </a:r>
            <a:r>
              <a:rPr lang="en-US" i="1" dirty="0" smtClean="0">
                <a:solidFill>
                  <a:srgbClr val="00FFFF"/>
                </a:solidFill>
              </a:rPr>
              <a:t>our own Sabbath rest </a:t>
            </a:r>
            <a:r>
              <a:rPr lang="en-US" dirty="0" smtClean="0"/>
              <a:t>to strive after: </a:t>
            </a:r>
            <a:r>
              <a:rPr lang="en-US" i="1" dirty="0" smtClean="0">
                <a:solidFill>
                  <a:srgbClr val="FFC000"/>
                </a:solidFill>
              </a:rPr>
              <a:t>Hebrews 4:11</a:t>
            </a:r>
            <a:endParaRPr lang="en-CA" i="1" dirty="0" smtClean="0">
              <a:solidFill>
                <a:srgbClr val="FFC0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i="1" dirty="0" smtClean="0">
                <a:solidFill>
                  <a:srgbClr val="00FFFF"/>
                </a:solidFill>
              </a:rPr>
              <a:t>God’s word </a:t>
            </a:r>
            <a:r>
              <a:rPr lang="en-US" dirty="0" smtClean="0"/>
              <a:t>is the sanctifying process today: </a:t>
            </a:r>
            <a:r>
              <a:rPr lang="en-US" i="1" dirty="0" smtClean="0">
                <a:solidFill>
                  <a:srgbClr val="FFC000"/>
                </a:solidFill>
              </a:rPr>
              <a:t>John 17:17; Eph.5:26</a:t>
            </a:r>
            <a:endParaRPr lang="en-CA" i="1" dirty="0" smtClean="0">
              <a:solidFill>
                <a:srgbClr val="FFC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A0A13-EF00-474F-B0CD-2C762A1E351A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Haggai 2:10-14</a:t>
            </a:r>
            <a:endParaRPr lang="en-CA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CA" dirty="0" smtClean="0">
                <a:solidFill>
                  <a:srgbClr val="00FFFF"/>
                </a:solidFill>
              </a:rPr>
              <a:t>Holiness</a:t>
            </a:r>
          </a:p>
          <a:p>
            <a:pPr marL="0" indent="0">
              <a:buNone/>
            </a:pPr>
            <a:r>
              <a:rPr lang="en-CA" dirty="0" smtClean="0"/>
              <a:t>If one bear holy flesh in the skirt of his garment, and with his skirt do touch bread, or pottage, or wine, or oil, or any meat, shall it be holy? </a:t>
            </a:r>
          </a:p>
          <a:p>
            <a:pPr marL="0" indent="0">
              <a:buNone/>
            </a:pPr>
            <a:endParaRPr lang="en-CA" dirty="0" smtClean="0"/>
          </a:p>
          <a:p>
            <a:pPr marL="0" indent="0">
              <a:buNone/>
            </a:pPr>
            <a:r>
              <a:rPr lang="en-CA" dirty="0" smtClean="0"/>
              <a:t>And the priests answered and said, No</a:t>
            </a:r>
          </a:p>
          <a:p>
            <a:pPr marL="0" indent="0">
              <a:buNone/>
            </a:pPr>
            <a:r>
              <a:rPr lang="en-CA" i="1" dirty="0" smtClean="0">
                <a:solidFill>
                  <a:srgbClr val="FFC000"/>
                </a:solidFill>
              </a:rPr>
              <a:t>Leviticus 6:24-30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CA" dirty="0" smtClean="0">
                <a:solidFill>
                  <a:srgbClr val="00FFFF"/>
                </a:solidFill>
              </a:rPr>
              <a:t>Defilement</a:t>
            </a:r>
          </a:p>
          <a:p>
            <a:pPr marL="0" indent="0">
              <a:buNone/>
            </a:pPr>
            <a:r>
              <a:rPr lang="en-CA" dirty="0" smtClean="0"/>
              <a:t>If one that is unclean by a dead body touch any of these, shall it be unclean? </a:t>
            </a:r>
          </a:p>
          <a:p>
            <a:pPr marL="0" indent="0">
              <a:buNone/>
            </a:pPr>
            <a:endParaRPr lang="en-CA" dirty="0" smtClean="0"/>
          </a:p>
          <a:p>
            <a:pPr marL="0" indent="0">
              <a:buNone/>
            </a:pPr>
            <a:r>
              <a:rPr lang="en-CA" dirty="0" smtClean="0"/>
              <a:t>And the priests answered and said, It shall be unclean</a:t>
            </a:r>
          </a:p>
          <a:p>
            <a:pPr marL="0" indent="0">
              <a:buNone/>
            </a:pPr>
            <a:r>
              <a:rPr lang="en-CA" i="1" dirty="0" smtClean="0">
                <a:solidFill>
                  <a:srgbClr val="FFC000"/>
                </a:solidFill>
              </a:rPr>
              <a:t>Numbers 19:11,22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A0A13-EF00-474F-B0CD-2C762A1E351A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457200" y="394450"/>
            <a:ext cx="4038600" cy="528021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None/>
            </a:pPr>
            <a:r>
              <a:rPr lang="en-US" dirty="0" smtClean="0">
                <a:solidFill>
                  <a:srgbClr val="00FFFF"/>
                </a:solidFill>
              </a:rPr>
              <a:t>Holiness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Constituted “holy” through contact with our sacrifice – Jesus Christ – </a:t>
            </a:r>
            <a:r>
              <a:rPr lang="en-US" i="1" dirty="0" smtClean="0">
                <a:solidFill>
                  <a:srgbClr val="FFC000"/>
                </a:solidFill>
              </a:rPr>
              <a:t>Col.1:22; Heb.3:1. 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Become part of an “holy nation” – </a:t>
            </a:r>
            <a:r>
              <a:rPr lang="en-US" i="1" dirty="0" smtClean="0">
                <a:solidFill>
                  <a:srgbClr val="FFC000"/>
                </a:solidFill>
              </a:rPr>
              <a:t>1Peter 2:9. </a:t>
            </a:r>
            <a:endParaRPr lang="en-CA" i="1" dirty="0" smtClean="0">
              <a:solidFill>
                <a:srgbClr val="FFC000"/>
              </a:solidFill>
            </a:endParaRPr>
          </a:p>
          <a:p>
            <a:pPr>
              <a:lnSpc>
                <a:spcPct val="90000"/>
              </a:lnSpc>
            </a:pPr>
            <a:r>
              <a:rPr lang="en-US" dirty="0" smtClean="0"/>
              <a:t>The danger of becoming unholy – </a:t>
            </a:r>
            <a:r>
              <a:rPr lang="en-US" i="1" dirty="0" smtClean="0">
                <a:solidFill>
                  <a:srgbClr val="FFC000"/>
                </a:solidFill>
              </a:rPr>
              <a:t>Jer.11:15; Jude 8, </a:t>
            </a:r>
            <a:endParaRPr lang="en-CA" i="1" dirty="0" smtClean="0">
              <a:solidFill>
                <a:srgbClr val="FFC000"/>
              </a:solidFill>
            </a:endParaRPr>
          </a:p>
          <a:p>
            <a:pPr>
              <a:lnSpc>
                <a:spcPct val="90000"/>
              </a:lnSpc>
            </a:pPr>
            <a:endParaRPr lang="en-CA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>
          <a:xfrm>
            <a:off x="4648200" y="394450"/>
            <a:ext cx="4038600" cy="528021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None/>
            </a:pPr>
            <a:r>
              <a:rPr lang="en-CA" dirty="0" smtClean="0">
                <a:solidFill>
                  <a:srgbClr val="00FFFF"/>
                </a:solidFill>
              </a:rPr>
              <a:t>Defilement</a:t>
            </a:r>
          </a:p>
          <a:p>
            <a:pPr>
              <a:lnSpc>
                <a:spcPct val="90000"/>
              </a:lnSpc>
            </a:pPr>
            <a:r>
              <a:rPr lang="en-CA" dirty="0" smtClean="0"/>
              <a:t>God’s temple consists of many materials – </a:t>
            </a:r>
            <a:r>
              <a:rPr lang="en-CA" i="1" dirty="0" smtClean="0">
                <a:solidFill>
                  <a:srgbClr val="FFC000"/>
                </a:solidFill>
              </a:rPr>
              <a:t>1Cor.3:9-16</a:t>
            </a:r>
          </a:p>
          <a:p>
            <a:pPr>
              <a:lnSpc>
                <a:spcPct val="90000"/>
              </a:lnSpc>
            </a:pPr>
            <a:r>
              <a:rPr lang="en-CA" dirty="0" smtClean="0"/>
              <a:t>Care to be taken not to defile – </a:t>
            </a:r>
            <a:r>
              <a:rPr lang="en-CA" i="1" dirty="0" smtClean="0">
                <a:solidFill>
                  <a:srgbClr val="FFC000"/>
                </a:solidFill>
              </a:rPr>
              <a:t>vv.16-17; ch.5:6-7</a:t>
            </a:r>
          </a:p>
          <a:p>
            <a:pPr>
              <a:lnSpc>
                <a:spcPct val="90000"/>
              </a:lnSpc>
            </a:pPr>
            <a:r>
              <a:rPr lang="en-CA" dirty="0" smtClean="0"/>
              <a:t>Can be easily deceived – </a:t>
            </a:r>
            <a:r>
              <a:rPr lang="en-CA" i="1" dirty="0" smtClean="0">
                <a:solidFill>
                  <a:srgbClr val="FFC000"/>
                </a:solidFill>
              </a:rPr>
              <a:t>verse 18</a:t>
            </a:r>
          </a:p>
          <a:p>
            <a:pPr>
              <a:lnSpc>
                <a:spcPct val="90000"/>
              </a:lnSpc>
            </a:pPr>
            <a:r>
              <a:rPr lang="en-CA" dirty="0" smtClean="0"/>
              <a:t>Necessary to purge the problem – </a:t>
            </a:r>
            <a:r>
              <a:rPr lang="en-CA" i="1" dirty="0" smtClean="0">
                <a:solidFill>
                  <a:srgbClr val="FFC000"/>
                </a:solidFill>
              </a:rPr>
              <a:t>2Tim.2:20-21</a:t>
            </a:r>
            <a:endParaRPr lang="en-CA" i="1" dirty="0">
              <a:solidFill>
                <a:srgbClr val="FFC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A0A13-EF00-474F-B0CD-2C762A1E351A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75129" y="5638797"/>
            <a:ext cx="8238565" cy="954107"/>
          </a:xfrm>
          <a:prstGeom prst="rect">
            <a:avLst/>
          </a:prstGeom>
          <a:solidFill>
            <a:srgbClr val="996633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pPr algn="ctr"/>
            <a:r>
              <a:rPr lang="en-CA" sz="2800" b="1" i="1" dirty="0" smtClean="0">
                <a:solidFill>
                  <a:srgbClr val="FFFF00"/>
                </a:solidFill>
                <a:latin typeface="Candara" pitchFamily="34" charset="0"/>
              </a:rPr>
              <a:t>“…even so now yield your members servants to righteousness unto holiness” (Romans 6:19)</a:t>
            </a:r>
            <a:endParaRPr lang="en-CA" sz="2800" b="1" i="1" dirty="0">
              <a:solidFill>
                <a:srgbClr val="FFFF00"/>
              </a:solidFill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2290</TotalTime>
  <Words>1240</Words>
  <Application>Microsoft Office PowerPoint</Application>
  <PresentationFormat>On-screen Show (4:3)</PresentationFormat>
  <Paragraphs>166</Paragraphs>
  <Slides>17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I have declared thy Name</vt:lpstr>
      <vt:lpstr>Sanctify</vt:lpstr>
      <vt:lpstr>Holiness</vt:lpstr>
      <vt:lpstr>Be Ye Holy…</vt:lpstr>
      <vt:lpstr>For this is the will of God, even your sanctification, that ye should abstain from fornication: (1 Thessalonians 4:3)</vt:lpstr>
      <vt:lpstr>Yahweh Mekaddishkem</vt:lpstr>
      <vt:lpstr>Yahweh Mekaddishkem</vt:lpstr>
      <vt:lpstr>Exodus 31:13</vt:lpstr>
      <vt:lpstr>Exodus 31:13</vt:lpstr>
      <vt:lpstr>Slide 10</vt:lpstr>
      <vt:lpstr>Leviticus 20:7-8</vt:lpstr>
      <vt:lpstr>Leviticus 20:7-8</vt:lpstr>
      <vt:lpstr>Leviticus 20:7-8</vt:lpstr>
      <vt:lpstr>Jesus Christ</vt:lpstr>
      <vt:lpstr>Powerful Lessons</vt:lpstr>
      <vt:lpstr>Haggai 2:10-14</vt:lpstr>
      <vt:lpstr>Slide 17</vt:lpstr>
    </vt:vector>
  </TitlesOfParts>
  <Company>User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Your User Name</cp:lastModifiedBy>
  <cp:revision>210</cp:revision>
  <dcterms:created xsi:type="dcterms:W3CDTF">2011-11-14T20:30:58Z</dcterms:created>
  <dcterms:modified xsi:type="dcterms:W3CDTF">2013-05-20T15:56:31Z</dcterms:modified>
</cp:coreProperties>
</file>