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79" r:id="rId3"/>
    <p:sldId id="273" r:id="rId4"/>
    <p:sldId id="280" r:id="rId5"/>
    <p:sldId id="281" r:id="rId6"/>
    <p:sldId id="272" r:id="rId7"/>
    <p:sldId id="275" r:id="rId8"/>
    <p:sldId id="285" r:id="rId9"/>
    <p:sldId id="276" r:id="rId10"/>
    <p:sldId id="286" r:id="rId11"/>
    <p:sldId id="274" r:id="rId12"/>
    <p:sldId id="287" r:id="rId13"/>
    <p:sldId id="277" r:id="rId14"/>
    <p:sldId id="278" r:id="rId15"/>
    <p:sldId id="282" r:id="rId16"/>
    <p:sldId id="283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6633"/>
    <a:srgbClr val="FFFFFF"/>
    <a:srgbClr val="3B3B3B"/>
    <a:srgbClr val="000000"/>
    <a:srgbClr val="F8F8F8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57EC7-C2DB-4AEC-BB6D-437BB2FF7319}" type="datetimeFigureOut">
              <a:rPr lang="en-CA" smtClean="0"/>
              <a:pPr/>
              <a:t>14/05/2013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CC53B-1A3C-4517-ABA2-ECE3849042B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3B593-8ADA-4D71-8813-3B3DB194238E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29D16-8232-4954-96FB-09C4720C65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627024-55D7-4A77-BF8A-566DF5D5FD7A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defRPr/>
            </a:lvl1pPr>
            <a:lvl2pPr marL="719138" indent="-261938"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0EE0A0-04A8-4050-9C45-01231A2E0379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F46568-8940-40C0-936A-A3C0CE0FC00C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953"/>
            <a:ext cx="3662039" cy="52749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9933"/>
            <a:ext cx="4038600" cy="5393267"/>
          </a:xfrm>
        </p:spPr>
        <p:txBody>
          <a:bodyPr/>
          <a:lstStyle>
            <a:lvl1pPr marL="355600" indent="-355600"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9933"/>
            <a:ext cx="4038600" cy="5393267"/>
          </a:xfrm>
        </p:spPr>
        <p:txBody>
          <a:bodyPr/>
          <a:lstStyle>
            <a:lvl1pPr marL="355600" indent="-355600"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68083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AE6D18-5463-49C7-8524-EB5E0CF4C07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3810000" cy="884238"/>
          </a:xfrm>
        </p:spPr>
        <p:txBody>
          <a:bodyPr>
            <a:prstTxWarp prst="textNoShape">
              <a:avLst/>
            </a:prstTxWarp>
            <a:scene3d>
              <a:camera prst="perspectiveFront"/>
              <a:lightRig rig="threePt" dir="t"/>
            </a:scene3d>
          </a:bodyPr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B44983-5D2E-4D80-958F-03DE543B812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82EBC3-2CA0-4089-BBE3-F4A1869D77E6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D3B0B1-F5E3-4FA2-B67B-049A9084105F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512DDF-AA4B-4DAC-960B-204A2A729ED3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92A360-BA36-4679-A7F4-A52F18C48696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43D5C-8AA0-4E7B-8692-4BE84A65795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5657"/>
            <a:ext cx="3662039" cy="646028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Plain">
              <a:avLst/>
            </a:prstTxWarp>
            <a:normAutofit/>
            <a:scene3d>
              <a:camera prst="perspectiveFront"/>
              <a:lightRig rig="threePt" dir="t"/>
            </a:scene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38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808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spc="0">
          <a:ln w="24500" cmpd="dbl">
            <a:solidFill>
              <a:schemeClr val="accent2">
                <a:shade val="85000"/>
                <a:satMod val="155000"/>
              </a:schemeClr>
            </a:solidFill>
            <a:prstDash val="solid"/>
            <a:miter lim="800000"/>
          </a:ln>
          <a:gradFill>
            <a:gsLst>
              <a:gs pos="10000">
                <a:schemeClr val="accent2">
                  <a:tint val="10000"/>
                  <a:satMod val="155000"/>
                </a:schemeClr>
              </a:gs>
              <a:gs pos="60000">
                <a:schemeClr val="accent2">
                  <a:tint val="30000"/>
                  <a:satMod val="155000"/>
                </a:schemeClr>
              </a:gs>
              <a:gs pos="100000">
                <a:schemeClr val="accent2">
                  <a:tint val="73000"/>
                  <a:satMod val="155000"/>
                </a:schemeClr>
              </a:gs>
            </a:gsLst>
            <a:lin ang="5400000"/>
          </a:gradFill>
          <a:effectLst>
            <a:outerShdw blurRad="50800" dist="63500" dir="18900000" algn="bl" rotWithShape="0">
              <a:schemeClr val="accent2">
                <a:lumMod val="40000"/>
                <a:lumOff val="60000"/>
                <a:alpha val="40000"/>
              </a:schemeClr>
            </a:outerShdw>
          </a:effectLst>
          <a:latin typeface="Candara" pitchFamily="34" charset="0"/>
          <a:ea typeface="+mj-ea"/>
          <a:cs typeface="+mj-cs"/>
        </a:defRPr>
      </a:lvl1pPr>
    </p:titleStyle>
    <p:bodyStyle>
      <a:lvl1pPr marL="449263" indent="-449263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q"/>
        <a:defRPr sz="2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v"/>
        <a:defRPr sz="24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Ø"/>
        <a:defRPr sz="20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§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ü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ne altar 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6306" y="3665621"/>
            <a:ext cx="3908612" cy="1732076"/>
          </a:xfrm>
          <a:prstGeom prst="rect">
            <a:avLst/>
          </a:prstGeom>
        </p:spPr>
      </p:pic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1634" y="325211"/>
            <a:ext cx="7772400" cy="1031421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sz="4400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have declared thy Name</a:t>
            </a:r>
            <a:endParaRPr lang="en-US" sz="4400" i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8472" y="3974740"/>
            <a:ext cx="8218724" cy="2112309"/>
          </a:xfrm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Study No. 5 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Yahweh Shalom</a:t>
            </a:r>
          </a:p>
          <a:p>
            <a:endParaRPr lang="en-US" sz="2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Okanagan, May 18, 2013</a:t>
            </a:r>
          </a:p>
          <a:p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216D-4469-487B-999D-1D885AC68C8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work of Peace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871" y="1143000"/>
            <a:ext cx="8570258" cy="5508812"/>
          </a:xfrm>
        </p:spPr>
        <p:txBody>
          <a:bodyPr>
            <a:normAutofit/>
          </a:bodyPr>
          <a:lstStyle/>
          <a:p>
            <a:pPr lvl="0"/>
            <a:r>
              <a:rPr lang="en-CA" dirty="0" smtClean="0"/>
              <a:t>All of Paul’s epistles begin with a reference to </a:t>
            </a:r>
            <a:r>
              <a:rPr lang="en-CA" i="1" dirty="0" smtClean="0">
                <a:solidFill>
                  <a:srgbClr val="00FFFF"/>
                </a:solidFill>
              </a:rPr>
              <a:t>peace</a:t>
            </a:r>
            <a:r>
              <a:rPr lang="en-CA" dirty="0" smtClean="0"/>
              <a:t> (except Hebrews) </a:t>
            </a:r>
            <a:r>
              <a:rPr lang="en-CA" i="1" dirty="0" smtClean="0">
                <a:solidFill>
                  <a:srgbClr val="FFC000"/>
                </a:solidFill>
              </a:rPr>
              <a:t>Rom.1:7; 1Cor.1:3; 2Cor.1:2; Gal.1:3; Eph.1:2; Phil.1:2; Col.1:2; 1Thess.1:1; 2Thess.1:2; 1Tim.1:2; 2Tim.1:2; Titus 1:4; Philem.1:3.</a:t>
            </a:r>
            <a:r>
              <a:rPr lang="en-CA" dirty="0" smtClean="0"/>
              <a:t> </a:t>
            </a:r>
          </a:p>
          <a:p>
            <a:pPr lvl="0"/>
            <a:r>
              <a:rPr lang="en-CA" dirty="0" smtClean="0"/>
              <a:t>Yahweh is described as a </a:t>
            </a:r>
            <a:r>
              <a:rPr lang="en-CA" i="1" dirty="0" smtClean="0">
                <a:solidFill>
                  <a:srgbClr val="00FFFF"/>
                </a:solidFill>
              </a:rPr>
              <a:t>“God of Peace”</a:t>
            </a:r>
            <a:r>
              <a:rPr lang="en-CA" dirty="0" smtClean="0">
                <a:solidFill>
                  <a:srgbClr val="00FFFF"/>
                </a:solidFill>
              </a:rPr>
              <a:t>:</a:t>
            </a:r>
            <a:r>
              <a:rPr lang="en-CA" dirty="0" smtClean="0"/>
              <a:t> </a:t>
            </a:r>
            <a:r>
              <a:rPr lang="en-CA" i="1" dirty="0" smtClean="0">
                <a:solidFill>
                  <a:srgbClr val="FFC000"/>
                </a:solidFill>
              </a:rPr>
              <a:t>Rom.15:33; 16:20; Phil.4:9; 1Thess.5:23; 2Thess.3:16 (Lord); Heb.13:20; (2Cor.13:11)</a:t>
            </a:r>
            <a:r>
              <a:rPr lang="en-CA" dirty="0" smtClean="0"/>
              <a:t> – i.e. </a:t>
            </a:r>
            <a:r>
              <a:rPr lang="en-CA" i="1" dirty="0" smtClean="0">
                <a:solidFill>
                  <a:srgbClr val="00FFFF"/>
                </a:solidFill>
              </a:rPr>
              <a:t>God works to achieve peace.</a:t>
            </a:r>
          </a:p>
          <a:p>
            <a:r>
              <a:rPr lang="en-CA" dirty="0" smtClean="0"/>
              <a:t>Possible to claim Peace, yet it is absent: </a:t>
            </a:r>
            <a:r>
              <a:rPr lang="en-CA" i="1" dirty="0" smtClean="0">
                <a:solidFill>
                  <a:srgbClr val="FFC000"/>
                </a:solidFill>
              </a:rPr>
              <a:t>Jer.6:14; 8:11; Ezek.13:10.</a:t>
            </a:r>
            <a:r>
              <a:rPr lang="en-CA" dirty="0" smtClean="0"/>
              <a:t> </a:t>
            </a:r>
            <a:r>
              <a:rPr lang="en-CA" i="1" dirty="0" smtClean="0">
                <a:solidFill>
                  <a:srgbClr val="00FFFF"/>
                </a:solidFill>
              </a:rPr>
              <a:t>Only achieved by spiritual mindedness</a:t>
            </a:r>
            <a:r>
              <a:rPr lang="en-CA" i="1" dirty="0" smtClean="0"/>
              <a:t>, </a:t>
            </a:r>
            <a:r>
              <a:rPr lang="en-CA" i="1" dirty="0" smtClean="0">
                <a:solidFill>
                  <a:srgbClr val="FFC000"/>
                </a:solidFill>
              </a:rPr>
              <a:t>Rom.8:6.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work of Peace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8563"/>
            <a:ext cx="4038600" cy="5572561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“</a:t>
            </a:r>
            <a:r>
              <a:rPr lang="en-CA" dirty="0" smtClean="0">
                <a:solidFill>
                  <a:srgbClr val="00FFFF"/>
                </a:solidFill>
              </a:rPr>
              <a:t>seek </a:t>
            </a:r>
            <a:r>
              <a:rPr lang="en-CA" dirty="0" smtClean="0"/>
              <a:t>peace”: </a:t>
            </a:r>
            <a:r>
              <a:rPr lang="en-CA" i="1" dirty="0" smtClean="0">
                <a:solidFill>
                  <a:srgbClr val="FFC000"/>
                </a:solidFill>
              </a:rPr>
              <a:t>1Pet.3:11; Psa.34:14</a:t>
            </a:r>
          </a:p>
          <a:p>
            <a:r>
              <a:rPr lang="en-CA" dirty="0" smtClean="0"/>
              <a:t>“</a:t>
            </a:r>
            <a:r>
              <a:rPr lang="en-CA" dirty="0" smtClean="0">
                <a:solidFill>
                  <a:srgbClr val="00FFFF"/>
                </a:solidFill>
              </a:rPr>
              <a:t>live</a:t>
            </a:r>
            <a:r>
              <a:rPr lang="en-CA" dirty="0" smtClean="0"/>
              <a:t> in peace”: </a:t>
            </a:r>
            <a:r>
              <a:rPr lang="en-CA" i="1" dirty="0" smtClean="0">
                <a:solidFill>
                  <a:srgbClr val="FFC000"/>
                </a:solidFill>
              </a:rPr>
              <a:t>2Cor.3:11</a:t>
            </a:r>
          </a:p>
          <a:p>
            <a:r>
              <a:rPr lang="en-CA" dirty="0" smtClean="0"/>
              <a:t>“Have peace with </a:t>
            </a:r>
            <a:r>
              <a:rPr lang="en-CA" dirty="0" smtClean="0">
                <a:solidFill>
                  <a:srgbClr val="00FFFF"/>
                </a:solidFill>
              </a:rPr>
              <a:t>one another</a:t>
            </a:r>
            <a:r>
              <a:rPr lang="en-CA" dirty="0" smtClean="0"/>
              <a:t>”: </a:t>
            </a:r>
            <a:r>
              <a:rPr lang="en-CA" i="1" dirty="0" smtClean="0">
                <a:solidFill>
                  <a:srgbClr val="FFC000"/>
                </a:solidFill>
              </a:rPr>
              <a:t>Mark 9:50; 1Thess.5:13</a:t>
            </a:r>
          </a:p>
          <a:p>
            <a:r>
              <a:rPr lang="en-CA" dirty="0" smtClean="0"/>
              <a:t>“</a:t>
            </a:r>
            <a:r>
              <a:rPr lang="en-CA" dirty="0" smtClean="0">
                <a:solidFill>
                  <a:srgbClr val="00FFFF"/>
                </a:solidFill>
              </a:rPr>
              <a:t>Follow</a:t>
            </a:r>
            <a:r>
              <a:rPr lang="en-CA" dirty="0" smtClean="0"/>
              <a:t> peace with all men”: </a:t>
            </a:r>
            <a:r>
              <a:rPr lang="en-CA" i="1" dirty="0" smtClean="0">
                <a:solidFill>
                  <a:srgbClr val="FFC000"/>
                </a:solidFill>
              </a:rPr>
              <a:t>Heb.13:14; 2Tim.2:22</a:t>
            </a:r>
          </a:p>
          <a:p>
            <a:r>
              <a:rPr lang="en-CA" dirty="0" smtClean="0"/>
              <a:t>“let the peace of God </a:t>
            </a:r>
            <a:r>
              <a:rPr lang="en-CA" dirty="0" smtClean="0">
                <a:solidFill>
                  <a:srgbClr val="00FFFF"/>
                </a:solidFill>
              </a:rPr>
              <a:t>rule</a:t>
            </a:r>
            <a:r>
              <a:rPr lang="en-CA" dirty="0" smtClean="0"/>
              <a:t> in your hearts”: </a:t>
            </a:r>
            <a:r>
              <a:rPr lang="en-CA" i="1" dirty="0" smtClean="0">
                <a:solidFill>
                  <a:srgbClr val="FFC000"/>
                </a:solidFill>
              </a:rPr>
              <a:t>Col.3:15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998563"/>
            <a:ext cx="4038600" cy="5393267"/>
          </a:xfrm>
        </p:spPr>
        <p:txBody>
          <a:bodyPr>
            <a:normAutofit fontScale="92500"/>
          </a:bodyPr>
          <a:lstStyle/>
          <a:p>
            <a:r>
              <a:rPr lang="en-CA" i="1" dirty="0" smtClean="0">
                <a:solidFill>
                  <a:srgbClr val="FFC000"/>
                </a:solidFill>
              </a:rPr>
              <a:t>Isaiah 32:17: </a:t>
            </a:r>
            <a:r>
              <a:rPr lang="en-CA" dirty="0" smtClean="0"/>
              <a:t>Peace </a:t>
            </a:r>
            <a:r>
              <a:rPr lang="en-CA" i="1" dirty="0" smtClean="0">
                <a:solidFill>
                  <a:srgbClr val="00FFFF"/>
                </a:solidFill>
              </a:rPr>
              <a:t>follows</a:t>
            </a:r>
            <a:r>
              <a:rPr lang="en-CA" dirty="0" smtClean="0"/>
              <a:t> Righteousness, one is the consequence of the other. </a:t>
            </a:r>
          </a:p>
          <a:p>
            <a:r>
              <a:rPr lang="en-CA" i="1" dirty="0" smtClean="0">
                <a:solidFill>
                  <a:srgbClr val="FFC000"/>
                </a:solidFill>
              </a:rPr>
              <a:t>James 3:18: </a:t>
            </a:r>
            <a:r>
              <a:rPr lang="en-CA" dirty="0" smtClean="0">
                <a:solidFill>
                  <a:srgbClr val="00FFFF"/>
                </a:solidFill>
              </a:rPr>
              <a:t>ESV</a:t>
            </a:r>
            <a:r>
              <a:rPr lang="en-CA" dirty="0" smtClean="0"/>
              <a:t> – </a:t>
            </a:r>
            <a:r>
              <a:rPr lang="en-CA" i="1" dirty="0" smtClean="0"/>
              <a:t>“A harvest of righteousness is sown in peace of them that make peace”</a:t>
            </a:r>
          </a:p>
          <a:p>
            <a:pPr indent="3175">
              <a:buNone/>
            </a:pPr>
            <a:r>
              <a:rPr lang="en-CA" dirty="0" smtClean="0"/>
              <a:t>In order to reap righteousness </a:t>
            </a:r>
            <a:r>
              <a:rPr lang="en-CA" i="1" dirty="0" smtClean="0">
                <a:solidFill>
                  <a:srgbClr val="00FFFF"/>
                </a:solidFill>
              </a:rPr>
              <a:t>peace</a:t>
            </a:r>
            <a:r>
              <a:rPr lang="en-CA" dirty="0" smtClean="0"/>
              <a:t> must be at the heart of its pursuit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one altar 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0589" y="4651738"/>
            <a:ext cx="3908612" cy="1732076"/>
          </a:xfrm>
          <a:prstGeom prst="rect">
            <a:avLst/>
          </a:prstGeom>
          <a:effectLst>
            <a:outerShdw blurRad="584200" dist="254000" dir="2700000" algn="tl" rotWithShape="0">
              <a:schemeClr val="bg1">
                <a:lumMod val="85000"/>
                <a:alpha val="40000"/>
              </a:schemeClr>
            </a:out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PEACE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272553"/>
          </a:xfrm>
        </p:spPr>
        <p:txBody>
          <a:bodyPr/>
          <a:lstStyle/>
          <a:p>
            <a:r>
              <a:rPr lang="en-CA" dirty="0" smtClean="0"/>
              <a:t>Hebrew = </a:t>
            </a:r>
            <a:r>
              <a:rPr lang="en-CA" i="1" dirty="0" smtClean="0">
                <a:solidFill>
                  <a:srgbClr val="00FFFF"/>
                </a:solidFill>
              </a:rPr>
              <a:t>shalom</a:t>
            </a:r>
            <a:r>
              <a:rPr lang="en-CA" dirty="0" smtClean="0"/>
              <a:t> (H7965) </a:t>
            </a:r>
            <a:r>
              <a:rPr lang="en-CA" i="1" dirty="0" smtClean="0"/>
              <a:t>Peace, complete, restore – especially in covenant relationship</a:t>
            </a:r>
            <a:endParaRPr lang="en-CA" dirty="0" smtClean="0"/>
          </a:p>
          <a:p>
            <a:r>
              <a:rPr lang="en-CA" dirty="0" smtClean="0"/>
              <a:t>Greek = </a:t>
            </a:r>
            <a:r>
              <a:rPr lang="en-CA" i="1" dirty="0" err="1" smtClean="0">
                <a:solidFill>
                  <a:srgbClr val="00FFFF"/>
                </a:solidFill>
              </a:rPr>
              <a:t>eirēne</a:t>
            </a:r>
            <a:r>
              <a:rPr lang="en-CA" i="1" dirty="0" smtClean="0">
                <a:solidFill>
                  <a:srgbClr val="00FFFF"/>
                </a:solidFill>
              </a:rPr>
              <a:t>̄</a:t>
            </a:r>
            <a:r>
              <a:rPr lang="en-CA" dirty="0" smtClean="0"/>
              <a:t> (G1515) </a:t>
            </a:r>
            <a:r>
              <a:rPr lang="en-CA" i="1" dirty="0" smtClean="0"/>
              <a:t>Peace, set at one again, harmony, exemption from rage. </a:t>
            </a: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2376" y="3917577"/>
            <a:ext cx="458992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CA" sz="3200" b="1" i="1" u="sng" dirty="0" smtClean="0">
                <a:solidFill>
                  <a:srgbClr val="FFC000"/>
                </a:solidFill>
                <a:latin typeface="Bookman Old Style" pitchFamily="18" charset="0"/>
              </a:rPr>
              <a:t>Peace</a:t>
            </a:r>
            <a:r>
              <a:rPr lang="en-CA" sz="3200" b="1" i="1" dirty="0" smtClean="0">
                <a:solidFill>
                  <a:srgbClr val="FFC000"/>
                </a:solidFill>
                <a:latin typeface="Bookman Old Style" pitchFamily="18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CA" sz="3200" b="1" i="1" dirty="0" smtClean="0">
                <a:solidFill>
                  <a:srgbClr val="FFC000"/>
                </a:solidFill>
                <a:latin typeface="Bookman Old Style" pitchFamily="18" charset="0"/>
              </a:rPr>
              <a:t>No longer estranged</a:t>
            </a:r>
          </a:p>
          <a:p>
            <a:pPr algn="ctr">
              <a:lnSpc>
                <a:spcPct val="90000"/>
              </a:lnSpc>
            </a:pPr>
            <a:r>
              <a:rPr lang="en-CA" sz="3200" b="1" i="1" dirty="0" smtClean="0">
                <a:solidFill>
                  <a:srgbClr val="FFC000"/>
                </a:solidFill>
                <a:latin typeface="Bookman Old Style" pitchFamily="18" charset="0"/>
              </a:rPr>
              <a:t>full restoration.</a:t>
            </a:r>
            <a:endParaRPr lang="en-CA" sz="3200" b="1" dirty="0" smtClean="0">
              <a:solidFill>
                <a:srgbClr val="FFC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Yahweh Shalom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258671"/>
          </a:xfrm>
        </p:spPr>
        <p:txBody>
          <a:bodyPr/>
          <a:lstStyle/>
          <a:p>
            <a:pPr lvl="0"/>
            <a:r>
              <a:rPr lang="en-CA" dirty="0" smtClean="0">
                <a:solidFill>
                  <a:srgbClr val="FFC000"/>
                </a:solidFill>
              </a:rPr>
              <a:t>Judges 6:24</a:t>
            </a:r>
            <a:r>
              <a:rPr lang="en-CA" dirty="0" smtClean="0"/>
              <a:t> – God’s promise of </a:t>
            </a:r>
            <a:r>
              <a:rPr lang="en-CA" i="1" dirty="0" smtClean="0">
                <a:solidFill>
                  <a:srgbClr val="00FFFF"/>
                </a:solidFill>
              </a:rPr>
              <a:t>WHAT</a:t>
            </a:r>
            <a:r>
              <a:rPr lang="en-CA" dirty="0" smtClean="0"/>
              <a:t> He intends to achieve – “He who shall be Peace”.</a:t>
            </a:r>
          </a:p>
          <a:p>
            <a:pPr lvl="0"/>
            <a:r>
              <a:rPr lang="en-CA" dirty="0" smtClean="0">
                <a:solidFill>
                  <a:srgbClr val="FFC000"/>
                </a:solidFill>
              </a:rPr>
              <a:t>Isaiah 9:6 </a:t>
            </a:r>
            <a:r>
              <a:rPr lang="en-CA" dirty="0" smtClean="0"/>
              <a:t>– God informs us </a:t>
            </a:r>
            <a:r>
              <a:rPr lang="en-CA" i="1" dirty="0" smtClean="0">
                <a:solidFill>
                  <a:srgbClr val="00FFFF"/>
                </a:solidFill>
              </a:rPr>
              <a:t>WHO</a:t>
            </a:r>
            <a:r>
              <a:rPr lang="en-CA" dirty="0" smtClean="0"/>
              <a:t> will achieve this – “A child is born...the Prince of Peace”</a:t>
            </a:r>
          </a:p>
          <a:p>
            <a:pPr lvl="0"/>
            <a:r>
              <a:rPr lang="en-CA" dirty="0" smtClean="0">
                <a:solidFill>
                  <a:srgbClr val="FFC000"/>
                </a:solidFill>
              </a:rPr>
              <a:t>Isaiah 53:5 </a:t>
            </a:r>
            <a:r>
              <a:rPr lang="en-CA" dirty="0" smtClean="0"/>
              <a:t>– God reveals </a:t>
            </a:r>
            <a:r>
              <a:rPr lang="en-CA" i="1" dirty="0" smtClean="0">
                <a:solidFill>
                  <a:srgbClr val="00FFFF"/>
                </a:solidFill>
              </a:rPr>
              <a:t>HOW</a:t>
            </a:r>
            <a:r>
              <a:rPr lang="en-CA" dirty="0" smtClean="0"/>
              <a:t> He will achieve peace – “the chastisement of our peace was upon him”.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 descr="Stone altar 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0589" y="4651738"/>
            <a:ext cx="3908612" cy="1732076"/>
          </a:xfrm>
          <a:prstGeom prst="rect">
            <a:avLst/>
          </a:prstGeom>
          <a:effectLst>
            <a:outerShdw blurRad="584200" dist="254000" dir="2700000" algn="tl" rotWithShape="0">
              <a:schemeClr val="bg1">
                <a:lumMod val="85000"/>
                <a:alpha val="40000"/>
              </a:scheme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Book of Judges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CA" i="1" dirty="0" smtClean="0">
                <a:solidFill>
                  <a:srgbClr val="FFC000"/>
                </a:solidFill>
              </a:rPr>
              <a:t>Book of Judges </a:t>
            </a:r>
            <a:r>
              <a:rPr lang="en-CA" dirty="0" smtClean="0"/>
              <a:t>– one of Israel’s darkest periods in OT history</a:t>
            </a:r>
          </a:p>
          <a:p>
            <a:pPr lvl="0"/>
            <a:r>
              <a:rPr lang="en-CA" dirty="0" smtClean="0"/>
              <a:t>There is a recurring cycle of </a:t>
            </a:r>
            <a:r>
              <a:rPr lang="en-CA" i="1" dirty="0" smtClean="0">
                <a:solidFill>
                  <a:srgbClr val="FFC000"/>
                </a:solidFill>
              </a:rPr>
              <a:t>SIN, SUFFERING, SUPPLICATION, SALVATION </a:t>
            </a:r>
            <a:r>
              <a:rPr lang="en-CA" dirty="0" smtClean="0"/>
              <a:t>– a cycle occurring six times – the number of flesh.</a:t>
            </a:r>
          </a:p>
          <a:p>
            <a:r>
              <a:rPr lang="en-CA" i="1" dirty="0" smtClean="0">
                <a:solidFill>
                  <a:srgbClr val="FFC000"/>
                </a:solidFill>
              </a:rPr>
              <a:t>Judges 6:1 </a:t>
            </a:r>
            <a:r>
              <a:rPr lang="en-CA" dirty="0" smtClean="0"/>
              <a:t>– “children of Israel did evil in the sight of Yahweh”</a:t>
            </a:r>
          </a:p>
          <a:p>
            <a:pPr lvl="0"/>
            <a:r>
              <a:rPr lang="en-CA" dirty="0" smtClean="0"/>
              <a:t>A period when “everyman did that which was right in his own eyes” </a:t>
            </a:r>
            <a:r>
              <a:rPr lang="en-CA" i="1" dirty="0" smtClean="0">
                <a:solidFill>
                  <a:srgbClr val="FFC000"/>
                </a:solidFill>
              </a:rPr>
              <a:t>(Judges 17:6</a:t>
            </a:r>
            <a:r>
              <a:rPr lang="en-CA" i="1" dirty="0" smtClean="0">
                <a:solidFill>
                  <a:srgbClr val="FFC000"/>
                </a:solidFill>
              </a:rPr>
              <a:t>)</a:t>
            </a:r>
          </a:p>
          <a:p>
            <a:pPr lvl="0"/>
            <a:r>
              <a:rPr lang="en-CA" dirty="0" smtClean="0"/>
              <a:t>A few faithful individuals, loyal to Yahweh: </a:t>
            </a:r>
            <a:r>
              <a:rPr lang="en-CA" dirty="0" err="1" smtClean="0"/>
              <a:t>Othniel</a:t>
            </a:r>
            <a:r>
              <a:rPr lang="en-CA" dirty="0" smtClean="0"/>
              <a:t>; Ehud; Deborah/Barak; Gideon; </a:t>
            </a:r>
            <a:r>
              <a:rPr lang="en-CA" dirty="0" err="1" smtClean="0"/>
              <a:t>Jephthah</a:t>
            </a:r>
            <a:r>
              <a:rPr lang="en-CA" dirty="0" smtClean="0"/>
              <a:t>; Samson.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Judges 6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 smtClean="0"/>
              <a:t>Verse 11: </a:t>
            </a:r>
            <a:r>
              <a:rPr lang="en-CA" i="1" dirty="0" smtClean="0">
                <a:solidFill>
                  <a:srgbClr val="00FFFF"/>
                </a:solidFill>
              </a:rPr>
              <a:t>Gideon</a:t>
            </a:r>
            <a:r>
              <a:rPr lang="en-CA" dirty="0" smtClean="0"/>
              <a:t> – “the hewer down”</a:t>
            </a:r>
          </a:p>
          <a:p>
            <a:pPr lvl="0"/>
            <a:r>
              <a:rPr lang="en-CA" dirty="0" smtClean="0"/>
              <a:t>Verse 12 – “</a:t>
            </a:r>
            <a:r>
              <a:rPr lang="en-CA" i="1" dirty="0" smtClean="0">
                <a:solidFill>
                  <a:srgbClr val="00FFFF"/>
                </a:solidFill>
              </a:rPr>
              <a:t>thou mighty man</a:t>
            </a:r>
            <a:r>
              <a:rPr lang="en-CA" dirty="0" smtClean="0"/>
              <a:t> of valour”.  </a:t>
            </a:r>
          </a:p>
          <a:p>
            <a:r>
              <a:rPr lang="en-CA" dirty="0" smtClean="0"/>
              <a:t>Hebrew </a:t>
            </a:r>
            <a:r>
              <a:rPr lang="en-CA" i="1" dirty="0" smtClean="0">
                <a:solidFill>
                  <a:srgbClr val="00FFFF"/>
                </a:solidFill>
              </a:rPr>
              <a:t>“</a:t>
            </a:r>
            <a:r>
              <a:rPr lang="en-CA" i="1" dirty="0" err="1" smtClean="0">
                <a:solidFill>
                  <a:srgbClr val="00FFFF"/>
                </a:solidFill>
              </a:rPr>
              <a:t>Gibbor</a:t>
            </a:r>
            <a:r>
              <a:rPr lang="en-CA" i="1" dirty="0" smtClean="0">
                <a:solidFill>
                  <a:srgbClr val="00FFFF"/>
                </a:solidFill>
              </a:rPr>
              <a:t>” </a:t>
            </a:r>
            <a:r>
              <a:rPr lang="en-CA" dirty="0" smtClean="0"/>
              <a:t>(1368) – powerful, “by implication “warrior, translated “champion” </a:t>
            </a:r>
            <a:r>
              <a:rPr lang="en-CA" i="1" dirty="0" smtClean="0">
                <a:solidFill>
                  <a:srgbClr val="FFC000"/>
                </a:solidFill>
              </a:rPr>
              <a:t>(1Sam.17:51).  </a:t>
            </a:r>
          </a:p>
          <a:p>
            <a:r>
              <a:rPr lang="en-CA" dirty="0" smtClean="0"/>
              <a:t>Reference to near kinsman, </a:t>
            </a:r>
            <a:r>
              <a:rPr lang="en-CA" i="1" dirty="0" smtClean="0">
                <a:solidFill>
                  <a:srgbClr val="FFC000"/>
                </a:solidFill>
              </a:rPr>
              <a:t>Ruth 2:1: </a:t>
            </a:r>
            <a:r>
              <a:rPr lang="en-CA" dirty="0" smtClean="0"/>
              <a:t>Boaz, a mighty man.   </a:t>
            </a:r>
          </a:p>
          <a:p>
            <a:r>
              <a:rPr lang="en-CA" dirty="0" smtClean="0"/>
              <a:t>Reference to Jesus, </a:t>
            </a:r>
            <a:r>
              <a:rPr lang="en-CA" i="1" dirty="0" smtClean="0">
                <a:solidFill>
                  <a:srgbClr val="FFC000"/>
                </a:solidFill>
              </a:rPr>
              <a:t>Isaiah 9:7 </a:t>
            </a:r>
            <a:r>
              <a:rPr lang="en-CA" dirty="0" smtClean="0"/>
              <a:t>– The might God (El </a:t>
            </a:r>
            <a:r>
              <a:rPr lang="en-CA" dirty="0" err="1" smtClean="0"/>
              <a:t>Gibbor</a:t>
            </a:r>
            <a:r>
              <a:rPr lang="en-CA" dirty="0" smtClean="0"/>
              <a:t>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Yahweh Shalom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God’s purpose of securing </a:t>
            </a:r>
            <a:r>
              <a:rPr lang="en-CA" i="1" dirty="0" smtClean="0">
                <a:solidFill>
                  <a:srgbClr val="00FFFF"/>
                </a:solidFill>
              </a:rPr>
              <a:t>PEACE</a:t>
            </a:r>
            <a:r>
              <a:rPr lang="en-CA" dirty="0" smtClean="0"/>
              <a:t> </a:t>
            </a:r>
            <a:r>
              <a:rPr lang="en-CA" dirty="0" smtClean="0"/>
              <a:t>to </a:t>
            </a:r>
            <a:r>
              <a:rPr lang="en-CA" dirty="0" smtClean="0"/>
              <a:t>be achieved </a:t>
            </a:r>
            <a:r>
              <a:rPr lang="en-CA" dirty="0" smtClean="0"/>
              <a:t>in two stages</a:t>
            </a:r>
            <a:endParaRPr lang="en-CA" dirty="0" smtClean="0"/>
          </a:p>
          <a:p>
            <a:pPr lvl="0"/>
            <a:r>
              <a:rPr lang="en-CA" dirty="0" smtClean="0">
                <a:solidFill>
                  <a:srgbClr val="00FFFF"/>
                </a:solidFill>
              </a:rPr>
              <a:t>FIRST, </a:t>
            </a:r>
            <a:r>
              <a:rPr lang="en-CA" dirty="0" smtClean="0"/>
              <a:t>through </a:t>
            </a:r>
            <a:r>
              <a:rPr lang="en-CA" dirty="0" smtClean="0"/>
              <a:t>the individual who will achieve the victory </a:t>
            </a:r>
            <a:endParaRPr lang="en-CA" dirty="0" smtClean="0"/>
          </a:p>
          <a:p>
            <a:pPr lvl="1"/>
            <a:r>
              <a:rPr lang="en-CA" dirty="0" smtClean="0"/>
              <a:t>Gideon </a:t>
            </a:r>
            <a:r>
              <a:rPr lang="en-CA" dirty="0" smtClean="0"/>
              <a:t>is a representative man – </a:t>
            </a:r>
            <a:r>
              <a:rPr lang="en-CA" i="1" dirty="0" smtClean="0">
                <a:solidFill>
                  <a:srgbClr val="FFC000"/>
                </a:solidFill>
              </a:rPr>
              <a:t>“Judgment must begin at the house of God” (1Peter4:17)</a:t>
            </a:r>
          </a:p>
          <a:p>
            <a:pPr lvl="0"/>
            <a:r>
              <a:rPr lang="en-CA" dirty="0" smtClean="0">
                <a:solidFill>
                  <a:srgbClr val="00FFFF"/>
                </a:solidFill>
              </a:rPr>
              <a:t>SECOND</a:t>
            </a:r>
            <a:r>
              <a:rPr lang="en-CA" i="1" dirty="0" smtClean="0">
                <a:solidFill>
                  <a:srgbClr val="00FFFF"/>
                </a:solidFill>
              </a:rPr>
              <a:t>,</a:t>
            </a:r>
            <a:r>
              <a:rPr lang="en-CA" dirty="0" smtClean="0"/>
              <a:t> </a:t>
            </a:r>
            <a:r>
              <a:rPr lang="en-CA" dirty="0" smtClean="0"/>
              <a:t>the final victory over the enemy of God – the </a:t>
            </a:r>
            <a:r>
              <a:rPr lang="en-CA" dirty="0" err="1" smtClean="0"/>
              <a:t>Midianites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Stone altar 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0589" y="4651738"/>
            <a:ext cx="3908612" cy="1732076"/>
          </a:xfrm>
          <a:prstGeom prst="rect">
            <a:avLst/>
          </a:prstGeom>
          <a:effectLst>
            <a:outerShdw blurRad="584200" dist="254000" dir="2700000" algn="tl" rotWithShape="0">
              <a:schemeClr val="bg1">
                <a:lumMod val="85000"/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9933" y="304800"/>
            <a:ext cx="7781364" cy="884238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ln>
                  <a:noFill/>
                </a:ln>
                <a:solidFill>
                  <a:srgbClr val="00FFFF"/>
                </a:solidFill>
                <a:latin typeface="Comic Sans MS" pitchFamily="66" charset="0"/>
              </a:rPr>
              <a:t>An echo of God’s deliverance from Egypt</a:t>
            </a:r>
            <a:endParaRPr lang="en-CA" dirty="0">
              <a:ln>
                <a:noFill/>
              </a:ln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76827" y="1792939"/>
          <a:ext cx="7727577" cy="409015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278366"/>
                <a:gridCol w="2026862"/>
                <a:gridCol w="2422349"/>
              </a:tblGrid>
              <a:tr h="81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b="1" dirty="0" smtClean="0">
                          <a:solidFill>
                            <a:schemeClr val="bg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Event</a:t>
                      </a:r>
                      <a:endParaRPr lang="en-CA" sz="32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b="1" dirty="0" smtClean="0">
                          <a:solidFill>
                            <a:schemeClr val="bg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Moses</a:t>
                      </a:r>
                      <a:endParaRPr lang="en-CA" sz="32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3200" b="1" dirty="0" smtClean="0">
                          <a:solidFill>
                            <a:schemeClr val="bg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Gideon</a:t>
                      </a:r>
                      <a:endParaRPr lang="en-CA" sz="32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rgbClr val="996633"/>
                    </a:solidFill>
                  </a:tcPr>
                </a:tc>
              </a:tr>
              <a:tr h="8180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 dirty="0">
                          <a:latin typeface="Candara" pitchFamily="34" charset="0"/>
                        </a:rPr>
                        <a:t>Sent to Israel</a:t>
                      </a:r>
                      <a:endParaRPr lang="en-CA" sz="3200" b="1" dirty="0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Exod.3:10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 dirty="0">
                          <a:latin typeface="Candara" pitchFamily="34" charset="0"/>
                        </a:rPr>
                        <a:t>Judg.6:14</a:t>
                      </a:r>
                      <a:endParaRPr lang="en-CA" sz="3200" b="1" dirty="0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8180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Questions his ability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Exod.3:11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 dirty="0">
                          <a:latin typeface="Candara" pitchFamily="34" charset="0"/>
                        </a:rPr>
                        <a:t>Judg.6:15</a:t>
                      </a:r>
                      <a:endParaRPr lang="en-CA" sz="3200" b="1" dirty="0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8180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I will be (ehyeh)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Exod.3:12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 dirty="0">
                          <a:latin typeface="Candara" pitchFamily="34" charset="0"/>
                        </a:rPr>
                        <a:t>Judg.6:16</a:t>
                      </a:r>
                      <a:endParaRPr lang="en-CA" sz="3200" b="1" dirty="0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8180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Receives three signs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>
                          <a:latin typeface="Candara" pitchFamily="34" charset="0"/>
                        </a:rPr>
                        <a:t>Exod.3:1-9</a:t>
                      </a:r>
                      <a:endParaRPr lang="en-CA" sz="3200" b="1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b="1" dirty="0">
                          <a:latin typeface="Candara" pitchFamily="34" charset="0"/>
                        </a:rPr>
                        <a:t>Judg.6:17,37-39</a:t>
                      </a:r>
                      <a:endParaRPr lang="en-CA" sz="3200" b="1" dirty="0"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Face of God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God hides His face from those who forsake him</a:t>
            </a:r>
          </a:p>
          <a:p>
            <a:pPr lvl="1"/>
            <a:r>
              <a:rPr lang="en-CA" i="1" dirty="0" smtClean="0">
                <a:solidFill>
                  <a:srgbClr val="FFC000"/>
                </a:solidFill>
              </a:rPr>
              <a:t>Duet.31:17-18; Gen.3:14; Job 13:24; Psa.30:7; Isa.54:8; 64:7</a:t>
            </a:r>
          </a:p>
          <a:p>
            <a:r>
              <a:rPr lang="en-CA" dirty="0" smtClean="0"/>
              <a:t>God’s face open to those who cry to Him</a:t>
            </a:r>
          </a:p>
          <a:p>
            <a:pPr lvl="1"/>
            <a:r>
              <a:rPr lang="en-CA" i="1" dirty="0" smtClean="0">
                <a:solidFill>
                  <a:srgbClr val="FFC000"/>
                </a:solidFill>
              </a:rPr>
              <a:t>Psa.22:23-24; 102:2; 143:7; Jer.16:17</a:t>
            </a:r>
          </a:p>
          <a:p>
            <a:endParaRPr lang="en-CA" dirty="0" smtClean="0"/>
          </a:p>
          <a:p>
            <a:r>
              <a:rPr lang="en-CA" i="1" dirty="0" smtClean="0">
                <a:solidFill>
                  <a:srgbClr val="00FFFF"/>
                </a:solidFill>
              </a:rPr>
              <a:t>“</a:t>
            </a:r>
            <a:r>
              <a:rPr lang="en-CA" i="1" dirty="0" smtClean="0">
                <a:solidFill>
                  <a:srgbClr val="00FFFF"/>
                </a:solidFill>
              </a:rPr>
              <a:t>They cried unto the LORD</a:t>
            </a:r>
            <a:r>
              <a:rPr lang="en-CA" i="1" dirty="0" smtClean="0">
                <a:solidFill>
                  <a:srgbClr val="00FFFF"/>
                </a:solidFill>
              </a:rPr>
              <a:t>” – </a:t>
            </a:r>
            <a:r>
              <a:rPr lang="en-CA" i="1" dirty="0" smtClean="0">
                <a:solidFill>
                  <a:srgbClr val="FFC000"/>
                </a:solidFill>
              </a:rPr>
              <a:t>Judges 6:6</a:t>
            </a:r>
          </a:p>
          <a:p>
            <a:endParaRPr lang="en-CA" i="1" dirty="0" smtClean="0">
              <a:solidFill>
                <a:srgbClr val="FFC000"/>
              </a:solidFill>
            </a:endParaRPr>
          </a:p>
          <a:p>
            <a:pPr algn="ctr">
              <a:buNone/>
            </a:pPr>
            <a:r>
              <a:rPr lang="en-CA" sz="3600" i="1" dirty="0" smtClean="0">
                <a:solidFill>
                  <a:srgbClr val="00FFFF"/>
                </a:solidFill>
              </a:rPr>
              <a:t>Gideon’s work is typical</a:t>
            </a:r>
            <a:endParaRPr lang="en-CA" sz="3600" i="1" dirty="0" smtClean="0">
              <a:solidFill>
                <a:srgbClr val="00FFFF"/>
              </a:solidFill>
            </a:endParaRPr>
          </a:p>
          <a:p>
            <a:pPr lvl="0"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Judges 6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5482" y="1106143"/>
            <a:ext cx="4110318" cy="539326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CA" dirty="0" smtClean="0"/>
              <a:t>Israel forsake God, </a:t>
            </a:r>
            <a:r>
              <a:rPr lang="en-CA" i="1" dirty="0" smtClean="0">
                <a:solidFill>
                  <a:srgbClr val="FFC000"/>
                </a:solidFill>
              </a:rPr>
              <a:t>v.1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Israel become captive to sin, </a:t>
            </a:r>
            <a:r>
              <a:rPr lang="en-CA" i="1" dirty="0" smtClean="0">
                <a:solidFill>
                  <a:srgbClr val="FFC000"/>
                </a:solidFill>
              </a:rPr>
              <a:t>vv.2-6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A forerunner goes to Israel, </a:t>
            </a:r>
            <a:r>
              <a:rPr lang="en-CA" i="1" dirty="0" smtClean="0">
                <a:solidFill>
                  <a:srgbClr val="FFC000"/>
                </a:solidFill>
              </a:rPr>
              <a:t>vv.8-10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A deliver is “sent”, </a:t>
            </a:r>
            <a:r>
              <a:rPr lang="en-CA" i="1" dirty="0" smtClean="0">
                <a:solidFill>
                  <a:srgbClr val="FFC000"/>
                </a:solidFill>
              </a:rPr>
              <a:t>vv.11-17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God’s covenant confirmed by sacrifice, </a:t>
            </a:r>
            <a:r>
              <a:rPr lang="en-CA" i="1" dirty="0" smtClean="0">
                <a:solidFill>
                  <a:srgbClr val="FFC000"/>
                </a:solidFill>
              </a:rPr>
              <a:t>vv.19-27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Judgment begins with the Household, </a:t>
            </a:r>
            <a:r>
              <a:rPr lang="en-CA" i="1" dirty="0" smtClean="0">
                <a:solidFill>
                  <a:srgbClr val="FFC000"/>
                </a:solidFill>
              </a:rPr>
              <a:t>vv.28-32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744086"/>
            <a:ext cx="4092388" cy="61408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dirty="0" smtClean="0"/>
              <a:t>The people sat in darkness </a:t>
            </a:r>
            <a:r>
              <a:rPr lang="en-CA" i="1" dirty="0" smtClean="0">
                <a:solidFill>
                  <a:srgbClr val="FFC000"/>
                </a:solidFill>
              </a:rPr>
              <a:t>(Matt.4:14-16)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God sent John, a forerunner, to prepare the way </a:t>
            </a:r>
            <a:r>
              <a:rPr lang="en-CA" i="1" dirty="0" smtClean="0">
                <a:solidFill>
                  <a:srgbClr val="FFC000"/>
                </a:solidFill>
              </a:rPr>
              <a:t>(Matt.3:1-3)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God visited His people and sent a deliverer </a:t>
            </a:r>
            <a:r>
              <a:rPr lang="en-CA" i="1" dirty="0" smtClean="0">
                <a:solidFill>
                  <a:srgbClr val="FFC000"/>
                </a:solidFill>
              </a:rPr>
              <a:t>(Luke 1:68-74)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Jesus’ sacrifice confirmed God’s covenant </a:t>
            </a:r>
            <a:r>
              <a:rPr lang="en-CA" i="1" dirty="0" smtClean="0">
                <a:solidFill>
                  <a:srgbClr val="FFC000"/>
                </a:solidFill>
              </a:rPr>
              <a:t>(Heb.13:20)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Called to walk in newness of life </a:t>
            </a:r>
            <a:r>
              <a:rPr lang="en-CA" i="1" dirty="0" smtClean="0">
                <a:solidFill>
                  <a:srgbClr val="FFC000"/>
                </a:solidFill>
              </a:rPr>
              <a:t>(Rom.6:4)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5F1D8-4097-4F0F-9E99-4969DDEA5B6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Face of God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God hides His face from those who forsake him</a:t>
            </a:r>
          </a:p>
          <a:p>
            <a:pPr lvl="1"/>
            <a:r>
              <a:rPr lang="en-CA" i="1" dirty="0" smtClean="0">
                <a:solidFill>
                  <a:srgbClr val="FFC000"/>
                </a:solidFill>
              </a:rPr>
              <a:t>Duet.31:17-18; Gen.3:14; Job 13:24; Psa.30:7; Isa.54:8; 64:7</a:t>
            </a:r>
          </a:p>
          <a:p>
            <a:r>
              <a:rPr lang="en-CA" dirty="0" smtClean="0"/>
              <a:t>God’s face open to those who cry to Him</a:t>
            </a:r>
          </a:p>
          <a:p>
            <a:pPr lvl="1"/>
            <a:r>
              <a:rPr lang="en-CA" i="1" dirty="0" smtClean="0">
                <a:solidFill>
                  <a:srgbClr val="FFC000"/>
                </a:solidFill>
              </a:rPr>
              <a:t>Psa.22:23-24; 102:2; 143:7; Jer.16:17</a:t>
            </a:r>
          </a:p>
          <a:p>
            <a:endParaRPr lang="en-CA" dirty="0" smtClean="0"/>
          </a:p>
          <a:p>
            <a:r>
              <a:rPr lang="en-CA" i="1" dirty="0" smtClean="0">
                <a:solidFill>
                  <a:srgbClr val="00FFFF"/>
                </a:solidFill>
              </a:rPr>
              <a:t>“</a:t>
            </a:r>
            <a:r>
              <a:rPr lang="en-CA" i="1" dirty="0" smtClean="0">
                <a:solidFill>
                  <a:srgbClr val="00FFFF"/>
                </a:solidFill>
              </a:rPr>
              <a:t>They cried unto the LORD</a:t>
            </a:r>
            <a:r>
              <a:rPr lang="en-CA" i="1" dirty="0" smtClean="0">
                <a:solidFill>
                  <a:srgbClr val="00FFFF"/>
                </a:solidFill>
              </a:rPr>
              <a:t>” – </a:t>
            </a:r>
            <a:r>
              <a:rPr lang="en-CA" i="1" dirty="0" smtClean="0">
                <a:solidFill>
                  <a:srgbClr val="FFC000"/>
                </a:solidFill>
              </a:rPr>
              <a:t>Judges 6:6</a:t>
            </a:r>
          </a:p>
          <a:p>
            <a:r>
              <a:rPr lang="en-CA" i="1" dirty="0" smtClean="0">
                <a:solidFill>
                  <a:srgbClr val="00FFFF"/>
                </a:solidFill>
              </a:rPr>
              <a:t>“Yahweh </a:t>
            </a:r>
            <a:r>
              <a:rPr lang="en-CA" i="1" dirty="0" smtClean="0">
                <a:solidFill>
                  <a:srgbClr val="00FFFF"/>
                </a:solidFill>
              </a:rPr>
              <a:t>looked upon him</a:t>
            </a:r>
            <a:r>
              <a:rPr lang="en-CA" i="1" dirty="0" smtClean="0">
                <a:solidFill>
                  <a:srgbClr val="00FFFF"/>
                </a:solidFill>
              </a:rPr>
              <a:t>” –</a:t>
            </a:r>
            <a:r>
              <a:rPr lang="en-CA" i="1" dirty="0" smtClean="0"/>
              <a:t> </a:t>
            </a:r>
            <a:r>
              <a:rPr lang="en-CA" i="1" dirty="0" smtClean="0">
                <a:solidFill>
                  <a:srgbClr val="FFC000"/>
                </a:solidFill>
              </a:rPr>
              <a:t>Judges </a:t>
            </a:r>
            <a:r>
              <a:rPr lang="en-CA" i="1" dirty="0" smtClean="0">
                <a:solidFill>
                  <a:srgbClr val="FFC000"/>
                </a:solidFill>
              </a:rPr>
              <a:t>6:14</a:t>
            </a:r>
            <a:r>
              <a:rPr lang="en-CA" dirty="0" smtClean="0"/>
              <a:t>  </a:t>
            </a:r>
          </a:p>
          <a:p>
            <a:pPr lvl="1"/>
            <a:r>
              <a:rPr lang="en-CA" dirty="0" smtClean="0"/>
              <a:t>Literally </a:t>
            </a:r>
            <a:r>
              <a:rPr lang="en-CA" dirty="0" smtClean="0"/>
              <a:t>“Yahweh </a:t>
            </a:r>
            <a:r>
              <a:rPr lang="en-CA" dirty="0" err="1" smtClean="0"/>
              <a:t>turneth</a:t>
            </a:r>
            <a:r>
              <a:rPr lang="en-CA" dirty="0" smtClean="0"/>
              <a:t> unto him” (</a:t>
            </a:r>
            <a:r>
              <a:rPr lang="en-CA" dirty="0" err="1" smtClean="0"/>
              <a:t>Youngs</a:t>
            </a:r>
            <a:r>
              <a:rPr lang="en-CA" dirty="0" smtClean="0"/>
              <a:t> lit; RSV; Roth).  </a:t>
            </a:r>
            <a:endParaRPr lang="en-CA" dirty="0" smtClean="0"/>
          </a:p>
          <a:p>
            <a:r>
              <a:rPr lang="en-CA" i="1" dirty="0" smtClean="0"/>
              <a:t>The </a:t>
            </a:r>
            <a:r>
              <a:rPr lang="en-CA" i="1" dirty="0" smtClean="0"/>
              <a:t>angel had his back to Gideon and by turning He indicated a return to DIVINE </a:t>
            </a:r>
            <a:r>
              <a:rPr lang="en-CA" i="1" dirty="0" smtClean="0"/>
              <a:t>FAVOUR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Numbers 6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159933"/>
            <a:ext cx="5558118" cy="5393267"/>
          </a:xfrm>
        </p:spPr>
        <p:txBody>
          <a:bodyPr/>
          <a:lstStyle/>
          <a:p>
            <a:pPr marL="0" indent="0">
              <a:buNone/>
            </a:pPr>
            <a:r>
              <a:rPr lang="en-CA" i="1" dirty="0" smtClean="0"/>
              <a:t>Yahweh bless thee and keep thee </a:t>
            </a:r>
            <a:r>
              <a:rPr lang="en-CA" i="1" dirty="0" smtClean="0">
                <a:solidFill>
                  <a:srgbClr val="FFC000"/>
                </a:solidFill>
              </a:rPr>
              <a:t>(verse 24)</a:t>
            </a:r>
          </a:p>
          <a:p>
            <a:pPr marL="0" indent="0">
              <a:buNone/>
            </a:pPr>
            <a:r>
              <a:rPr lang="en-CA" i="1" dirty="0" smtClean="0"/>
              <a:t>Yahweh make His face to shine upon thee </a:t>
            </a:r>
            <a:r>
              <a:rPr lang="en-CA" i="1" dirty="0" smtClean="0">
                <a:solidFill>
                  <a:srgbClr val="FFC000"/>
                </a:solidFill>
              </a:rPr>
              <a:t>(verse 25)</a:t>
            </a:r>
          </a:p>
          <a:p>
            <a:pPr marL="0" indent="0">
              <a:buNone/>
            </a:pPr>
            <a:r>
              <a:rPr lang="en-CA" i="1" dirty="0" smtClean="0"/>
              <a:t>Yahweh be gracious unto thee </a:t>
            </a:r>
            <a:r>
              <a:rPr lang="en-CA" i="1" dirty="0" smtClean="0">
                <a:solidFill>
                  <a:srgbClr val="FFC000"/>
                </a:solidFill>
              </a:rPr>
              <a:t>(verse 25)</a:t>
            </a:r>
          </a:p>
          <a:p>
            <a:pPr marL="0" indent="0">
              <a:buNone/>
            </a:pPr>
            <a:r>
              <a:rPr lang="en-CA" i="1" dirty="0" smtClean="0"/>
              <a:t>Yahweh lift up His countenance upon thee and give thee peace </a:t>
            </a:r>
            <a:r>
              <a:rPr lang="en-CA" i="1" dirty="0" smtClean="0">
                <a:solidFill>
                  <a:srgbClr val="FFC000"/>
                </a:solidFill>
              </a:rPr>
              <a:t>(verse 26)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73906" y="792368"/>
            <a:ext cx="2312894" cy="5393267"/>
          </a:xfrm>
        </p:spPr>
        <p:txBody>
          <a:bodyPr>
            <a:normAutofit/>
          </a:bodyPr>
          <a:lstStyle/>
          <a:p>
            <a:pPr marL="0" indent="0">
              <a:lnSpc>
                <a:spcPts val="7500"/>
              </a:lnSpc>
              <a:buNone/>
            </a:pPr>
            <a:r>
              <a:rPr lang="en-CA" sz="3200" i="1" dirty="0" smtClean="0">
                <a:solidFill>
                  <a:srgbClr val="FFC000"/>
                </a:solidFill>
              </a:rPr>
              <a:t>Judges 6:12</a:t>
            </a:r>
          </a:p>
          <a:p>
            <a:pPr marL="0" indent="0">
              <a:lnSpc>
                <a:spcPts val="7500"/>
              </a:lnSpc>
              <a:buNone/>
            </a:pPr>
            <a:r>
              <a:rPr lang="en-CA" sz="3200" i="1" dirty="0" smtClean="0">
                <a:solidFill>
                  <a:srgbClr val="FFC000"/>
                </a:solidFill>
              </a:rPr>
              <a:t>Judges 6:14</a:t>
            </a:r>
          </a:p>
          <a:p>
            <a:pPr marL="0" indent="0">
              <a:lnSpc>
                <a:spcPts val="7500"/>
              </a:lnSpc>
              <a:buNone/>
            </a:pPr>
            <a:r>
              <a:rPr lang="en-CA" sz="3200" i="1" dirty="0" smtClean="0">
                <a:solidFill>
                  <a:srgbClr val="FFC000"/>
                </a:solidFill>
              </a:rPr>
              <a:t>Judges 6:17</a:t>
            </a:r>
          </a:p>
          <a:p>
            <a:pPr marL="0" indent="0">
              <a:lnSpc>
                <a:spcPts val="7500"/>
              </a:lnSpc>
              <a:buNone/>
            </a:pPr>
            <a:r>
              <a:rPr lang="en-CA" sz="3200" i="1" dirty="0" smtClean="0">
                <a:solidFill>
                  <a:srgbClr val="FFC000"/>
                </a:solidFill>
              </a:rPr>
              <a:t>Judges 6:23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Three Altars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143000"/>
            <a:ext cx="4706471" cy="5384800"/>
          </a:xfrm>
        </p:spPr>
        <p:txBody>
          <a:bodyPr/>
          <a:lstStyle/>
          <a:p>
            <a:pPr lvl="0"/>
            <a:r>
              <a:rPr lang="en-CA" dirty="0" smtClean="0">
                <a:solidFill>
                  <a:srgbClr val="00FFFF"/>
                </a:solidFill>
              </a:rPr>
              <a:t>Altar No.1 – </a:t>
            </a:r>
            <a:r>
              <a:rPr lang="en-CA" i="1" dirty="0" smtClean="0">
                <a:solidFill>
                  <a:srgbClr val="FFC000"/>
                </a:solidFill>
              </a:rPr>
              <a:t>verse 20,21: </a:t>
            </a:r>
            <a:r>
              <a:rPr lang="en-CA" dirty="0" smtClean="0"/>
              <a:t>Where he sacrificed the burnt offering and meal offering.</a:t>
            </a:r>
          </a:p>
          <a:p>
            <a:pPr lvl="0"/>
            <a:r>
              <a:rPr lang="en-CA" dirty="0" smtClean="0">
                <a:solidFill>
                  <a:srgbClr val="00FFFF"/>
                </a:solidFill>
              </a:rPr>
              <a:t>Altar No.2 – </a:t>
            </a:r>
            <a:r>
              <a:rPr lang="en-CA" i="1" dirty="0" smtClean="0">
                <a:solidFill>
                  <a:srgbClr val="FFC000"/>
                </a:solidFill>
              </a:rPr>
              <a:t>verse 23,24: </a:t>
            </a:r>
            <a:r>
              <a:rPr lang="en-CA" dirty="0" smtClean="0"/>
              <a:t>An altar without sacrifice, called “Yahweh Shalom”</a:t>
            </a:r>
          </a:p>
          <a:p>
            <a:pPr lvl="0"/>
            <a:r>
              <a:rPr lang="en-CA" dirty="0" smtClean="0">
                <a:solidFill>
                  <a:srgbClr val="00FFFF"/>
                </a:solidFill>
              </a:rPr>
              <a:t>Altar No.3 – </a:t>
            </a:r>
            <a:r>
              <a:rPr lang="en-CA" i="1" dirty="0" smtClean="0">
                <a:solidFill>
                  <a:srgbClr val="FFC000"/>
                </a:solidFill>
              </a:rPr>
              <a:t>verse 25,26: </a:t>
            </a:r>
            <a:r>
              <a:rPr lang="en-CA" dirty="0" smtClean="0"/>
              <a:t>built upon ruins of altar of Baal.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8" descr="winepr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9154" y="240967"/>
            <a:ext cx="2678327" cy="20104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6-altaridolbrok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7955" y="4535422"/>
            <a:ext cx="2660724" cy="21442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Stone altar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14221" y="2496933"/>
            <a:ext cx="2687309" cy="1792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146"/>
            <a:ext cx="3662039" cy="48827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Altar No. 1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659" y="950259"/>
            <a:ext cx="8462682" cy="5674659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CA" sz="2200" dirty="0" smtClean="0"/>
              <a:t>Gideon provides a </a:t>
            </a:r>
            <a:r>
              <a:rPr lang="en-CA" sz="2200" i="1" dirty="0" smtClean="0">
                <a:solidFill>
                  <a:srgbClr val="00FFFF"/>
                </a:solidFill>
              </a:rPr>
              <a:t>PRESENT</a:t>
            </a:r>
            <a:r>
              <a:rPr lang="en-CA" sz="2200" dirty="0" smtClean="0"/>
              <a:t> </a:t>
            </a:r>
            <a:r>
              <a:rPr lang="en-CA" sz="2200" i="1" dirty="0" smtClean="0">
                <a:solidFill>
                  <a:srgbClr val="FFC000"/>
                </a:solidFill>
              </a:rPr>
              <a:t>Judges 6:17,18. </a:t>
            </a:r>
            <a:r>
              <a:rPr lang="en-CA" sz="2200" dirty="0" smtClean="0"/>
              <a:t>A large quantity in difficult times </a:t>
            </a:r>
            <a:r>
              <a:rPr lang="en-CA" sz="2200" i="1" dirty="0" smtClean="0">
                <a:solidFill>
                  <a:srgbClr val="FFC000"/>
                </a:solidFill>
              </a:rPr>
              <a:t>(verse 19) </a:t>
            </a:r>
          </a:p>
          <a:p>
            <a:pPr>
              <a:lnSpc>
                <a:spcPct val="85000"/>
              </a:lnSpc>
            </a:pPr>
            <a:r>
              <a:rPr lang="en-CA" sz="2200" dirty="0" smtClean="0"/>
              <a:t>Whatever purpose was intended the kid is accepted as a burnt offering </a:t>
            </a:r>
            <a:r>
              <a:rPr lang="en-CA" sz="2200" i="1" dirty="0" smtClean="0">
                <a:solidFill>
                  <a:srgbClr val="FFC000"/>
                </a:solidFill>
              </a:rPr>
              <a:t>(verse 20-21)</a:t>
            </a:r>
          </a:p>
          <a:p>
            <a:pPr>
              <a:lnSpc>
                <a:spcPct val="85000"/>
              </a:lnSpc>
              <a:buNone/>
            </a:pPr>
            <a:r>
              <a:rPr lang="en-CA" sz="2200" dirty="0" smtClean="0">
                <a:solidFill>
                  <a:srgbClr val="00FFFF"/>
                </a:solidFill>
              </a:rPr>
              <a:t>Two different rocks described!! </a:t>
            </a:r>
          </a:p>
          <a:p>
            <a:pPr lvl="0">
              <a:lnSpc>
                <a:spcPct val="85000"/>
              </a:lnSpc>
            </a:pPr>
            <a:r>
              <a:rPr lang="en-CA" sz="2200" dirty="0" smtClean="0"/>
              <a:t>1</a:t>
            </a:r>
            <a:r>
              <a:rPr lang="en-CA" sz="2200" baseline="30000" dirty="0" smtClean="0"/>
              <a:t>st</a:t>
            </a:r>
            <a:r>
              <a:rPr lang="en-CA" sz="2200" dirty="0" smtClean="0"/>
              <a:t> Rock </a:t>
            </a:r>
            <a:r>
              <a:rPr lang="en-CA" sz="2200" i="1" dirty="0" smtClean="0">
                <a:solidFill>
                  <a:srgbClr val="FFC000"/>
                </a:solidFill>
              </a:rPr>
              <a:t>(v.20)</a:t>
            </a:r>
            <a:r>
              <a:rPr lang="en-CA" sz="2200" dirty="0" smtClean="0"/>
              <a:t> = </a:t>
            </a:r>
            <a:r>
              <a:rPr lang="en-CA" sz="2200" dirty="0" err="1" smtClean="0"/>
              <a:t>selah</a:t>
            </a:r>
            <a:r>
              <a:rPr lang="en-CA" sz="2200" dirty="0" smtClean="0"/>
              <a:t> (5553) denotes a lofty isolated rock.  Can signify a rock split off.  This is same word used in </a:t>
            </a:r>
            <a:r>
              <a:rPr lang="en-CA" sz="2200" i="1" dirty="0" smtClean="0">
                <a:solidFill>
                  <a:srgbClr val="FFC000"/>
                </a:solidFill>
              </a:rPr>
              <a:t>Numbers 20:8 </a:t>
            </a:r>
            <a:r>
              <a:rPr lang="en-CA" sz="2200" dirty="0" smtClean="0"/>
              <a:t>– </a:t>
            </a:r>
            <a:r>
              <a:rPr lang="en-CA" sz="2200" i="1" dirty="0" smtClean="0">
                <a:solidFill>
                  <a:srgbClr val="00FFFF"/>
                </a:solidFill>
              </a:rPr>
              <a:t>speak to the rock.</a:t>
            </a:r>
          </a:p>
          <a:p>
            <a:pPr lvl="0">
              <a:lnSpc>
                <a:spcPct val="85000"/>
              </a:lnSpc>
            </a:pPr>
            <a:r>
              <a:rPr lang="en-CA" sz="2200" dirty="0" smtClean="0"/>
              <a:t>2</a:t>
            </a:r>
            <a:r>
              <a:rPr lang="en-CA" sz="2200" baseline="30000" dirty="0" smtClean="0"/>
              <a:t>nd</a:t>
            </a:r>
            <a:r>
              <a:rPr lang="en-CA" sz="2200" dirty="0" smtClean="0"/>
              <a:t> Rock (v.21) = </a:t>
            </a:r>
            <a:r>
              <a:rPr lang="en-CA" sz="2200" dirty="0" err="1" smtClean="0"/>
              <a:t>tsur</a:t>
            </a:r>
            <a:r>
              <a:rPr lang="en-CA" sz="2200" dirty="0" smtClean="0"/>
              <a:t> (6697) denotes cliff or boulder.  This is same word used in </a:t>
            </a:r>
            <a:r>
              <a:rPr lang="en-CA" sz="2200" i="1" dirty="0" smtClean="0">
                <a:solidFill>
                  <a:srgbClr val="FFC000"/>
                </a:solidFill>
              </a:rPr>
              <a:t>Exod.17:6 – </a:t>
            </a:r>
            <a:r>
              <a:rPr lang="en-CA" sz="2200" i="1" dirty="0" smtClean="0">
                <a:solidFill>
                  <a:srgbClr val="00FFFF"/>
                </a:solidFill>
              </a:rPr>
              <a:t>smite the rock.</a:t>
            </a:r>
          </a:p>
          <a:p>
            <a:pPr>
              <a:lnSpc>
                <a:spcPct val="85000"/>
              </a:lnSpc>
            </a:pPr>
            <a:r>
              <a:rPr lang="en-CA" sz="2200" dirty="0" smtClean="0"/>
              <a:t>That “rock was Christ” </a:t>
            </a:r>
            <a:r>
              <a:rPr lang="en-CA" sz="2200" i="1" dirty="0" smtClean="0">
                <a:solidFill>
                  <a:srgbClr val="FFC000"/>
                </a:solidFill>
              </a:rPr>
              <a:t>(1Cor.10:4)</a:t>
            </a:r>
            <a:r>
              <a:rPr lang="en-CA" sz="2200" dirty="0" smtClean="0"/>
              <a:t> – Christ in his Sacrificial role and Mediator’s role. </a:t>
            </a:r>
          </a:p>
          <a:p>
            <a:pPr>
              <a:lnSpc>
                <a:spcPct val="85000"/>
              </a:lnSpc>
              <a:buNone/>
            </a:pPr>
            <a:r>
              <a:rPr lang="en-CA" sz="2200" dirty="0" smtClean="0">
                <a:solidFill>
                  <a:srgbClr val="00FFFF"/>
                </a:solidFill>
              </a:rPr>
              <a:t>The kid is not the principle offering </a:t>
            </a:r>
          </a:p>
          <a:p>
            <a:pPr>
              <a:lnSpc>
                <a:spcPct val="85000"/>
              </a:lnSpc>
            </a:pPr>
            <a:r>
              <a:rPr lang="en-CA" sz="2200" dirty="0" smtClean="0"/>
              <a:t>“</a:t>
            </a:r>
            <a:r>
              <a:rPr lang="en-CA" sz="2200" u="sng" dirty="0" smtClean="0"/>
              <a:t>Present</a:t>
            </a:r>
            <a:r>
              <a:rPr lang="en-CA" sz="2200" dirty="0" smtClean="0"/>
              <a:t>”: Heb. (4503) ‘</a:t>
            </a:r>
            <a:r>
              <a:rPr lang="en-CA" sz="2200" dirty="0" err="1" smtClean="0"/>
              <a:t>minchah</a:t>
            </a:r>
            <a:r>
              <a:rPr lang="en-CA" sz="2200" dirty="0" smtClean="0"/>
              <a:t>’ – reference to “meal offering” – </a:t>
            </a:r>
            <a:r>
              <a:rPr lang="en-CA" sz="2200" i="1" dirty="0" smtClean="0">
                <a:solidFill>
                  <a:srgbClr val="00FFFF"/>
                </a:solidFill>
              </a:rPr>
              <a:t>CONSECRATION </a:t>
            </a:r>
            <a:r>
              <a:rPr lang="en-CA" sz="2200" dirty="0" smtClean="0"/>
              <a:t>based upon “sincerity and truth” </a:t>
            </a:r>
            <a:r>
              <a:rPr lang="en-CA" sz="2200" i="1" dirty="0" smtClean="0">
                <a:solidFill>
                  <a:srgbClr val="FFC000"/>
                </a:solidFill>
              </a:rPr>
              <a:t>(1Cor.5:8).</a:t>
            </a:r>
          </a:p>
          <a:p>
            <a:pPr>
              <a:lnSpc>
                <a:spcPct val="85000"/>
              </a:lnSpc>
            </a:pPr>
            <a:r>
              <a:rPr lang="en-CA" sz="2200" dirty="0" smtClean="0"/>
              <a:t>The kid for a burnt offering indicates HOW our consecration is made, through </a:t>
            </a:r>
            <a:r>
              <a:rPr lang="en-CA" sz="2200" i="1" dirty="0" smtClean="0">
                <a:solidFill>
                  <a:srgbClr val="00FFFF"/>
                </a:solidFill>
              </a:rPr>
              <a:t>TOTAL DEDICATION</a:t>
            </a:r>
          </a:p>
          <a:p>
            <a:pPr>
              <a:lnSpc>
                <a:spcPct val="85000"/>
              </a:lnSpc>
            </a:pPr>
            <a:endParaRPr lang="en-C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862047" cy="5613400"/>
          </a:xfrm>
        </p:spPr>
        <p:txBody>
          <a:bodyPr>
            <a:normAutofit/>
          </a:bodyPr>
          <a:lstStyle/>
          <a:p>
            <a:r>
              <a:rPr lang="en-CA" dirty="0" smtClean="0"/>
              <a:t>Signifies the </a:t>
            </a:r>
            <a:r>
              <a:rPr lang="en-CA" i="1" dirty="0" smtClean="0">
                <a:solidFill>
                  <a:srgbClr val="00FFFF"/>
                </a:solidFill>
              </a:rPr>
              <a:t>SECOND</a:t>
            </a:r>
            <a:r>
              <a:rPr lang="en-CA" i="1" dirty="0" smtClean="0"/>
              <a:t> </a:t>
            </a:r>
            <a:r>
              <a:rPr lang="en-CA" dirty="0" smtClean="0"/>
              <a:t>stage in overthrowing the enemy of God – </a:t>
            </a:r>
            <a:r>
              <a:rPr lang="en-CA" i="1" dirty="0" smtClean="0">
                <a:solidFill>
                  <a:srgbClr val="FFC000"/>
                </a:solidFill>
              </a:rPr>
              <a:t>verse 25-26. </a:t>
            </a:r>
            <a:r>
              <a:rPr lang="en-CA" dirty="0" smtClean="0"/>
              <a:t>Cast down the altar of Baal which dominated Israel. </a:t>
            </a:r>
          </a:p>
          <a:p>
            <a:r>
              <a:rPr lang="en-CA" dirty="0" err="1" smtClean="0"/>
              <a:t>Midian</a:t>
            </a:r>
            <a:r>
              <a:rPr lang="en-CA" dirty="0" smtClean="0"/>
              <a:t> had re-established a grip over Israel </a:t>
            </a:r>
            <a:r>
              <a:rPr lang="en-CA" i="1" dirty="0" smtClean="0">
                <a:solidFill>
                  <a:srgbClr val="FFC000"/>
                </a:solidFill>
              </a:rPr>
              <a:t>(6:1) </a:t>
            </a:r>
          </a:p>
          <a:p>
            <a:r>
              <a:rPr lang="en-CA" dirty="0" smtClean="0"/>
              <a:t>The sin of </a:t>
            </a:r>
            <a:r>
              <a:rPr lang="en-CA" i="1" dirty="0" smtClean="0">
                <a:solidFill>
                  <a:srgbClr val="00FFFF"/>
                </a:solidFill>
              </a:rPr>
              <a:t>Balaam</a:t>
            </a:r>
            <a:r>
              <a:rPr lang="en-CA" dirty="0" smtClean="0"/>
              <a:t> had returned </a:t>
            </a:r>
            <a:r>
              <a:rPr lang="en-CA" i="1" dirty="0" smtClean="0">
                <a:solidFill>
                  <a:srgbClr val="FFC000"/>
                </a:solidFill>
              </a:rPr>
              <a:t>(Num.22:4,7; 31:1-8)</a:t>
            </a:r>
          </a:p>
          <a:p>
            <a:r>
              <a:rPr lang="en-CA" dirty="0" smtClean="0"/>
              <a:t>There is a </a:t>
            </a:r>
            <a:r>
              <a:rPr lang="en-CA" i="1" dirty="0" smtClean="0"/>
              <a:t>“way of peace”</a:t>
            </a:r>
            <a:r>
              <a:rPr lang="en-CA" dirty="0" smtClean="0"/>
              <a:t>: </a:t>
            </a:r>
            <a:r>
              <a:rPr lang="en-CA" i="1" dirty="0" smtClean="0">
                <a:solidFill>
                  <a:srgbClr val="FFC000"/>
                </a:solidFill>
              </a:rPr>
              <a:t>Luke 1:79; Rom.3:17. </a:t>
            </a:r>
            <a:r>
              <a:rPr lang="en-CA" dirty="0" smtClean="0"/>
              <a:t>But not everyone walks in it – </a:t>
            </a:r>
            <a:r>
              <a:rPr lang="en-CA" i="1" dirty="0" smtClean="0">
                <a:solidFill>
                  <a:srgbClr val="FFC000"/>
                </a:solidFill>
              </a:rPr>
              <a:t>Isa.48:22; 57:21; Rom.3:16-17. </a:t>
            </a:r>
            <a:r>
              <a:rPr lang="en-CA" dirty="0" smtClean="0"/>
              <a:t>Such walk in </a:t>
            </a:r>
            <a:r>
              <a:rPr lang="en-CA" i="1" dirty="0" smtClean="0"/>
              <a:t>crooked paths”</a:t>
            </a:r>
            <a:r>
              <a:rPr lang="en-CA" dirty="0" smtClean="0"/>
              <a:t>, </a:t>
            </a:r>
            <a:r>
              <a:rPr lang="en-CA" i="1" dirty="0" smtClean="0">
                <a:solidFill>
                  <a:srgbClr val="FFC000"/>
                </a:solidFill>
              </a:rPr>
              <a:t>Isa.59:8.</a:t>
            </a:r>
          </a:p>
          <a:p>
            <a:r>
              <a:rPr lang="en-CA" dirty="0" smtClean="0"/>
              <a:t>Israel presently in this position – </a:t>
            </a:r>
            <a:r>
              <a:rPr lang="en-CA" i="1" dirty="0" smtClean="0">
                <a:solidFill>
                  <a:srgbClr val="FFC000"/>
                </a:solidFill>
              </a:rPr>
              <a:t>Jer.16:5; Isa.54:8; Ezek.38:29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15146"/>
            <a:ext cx="3662039" cy="48827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Altar No. 3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The sacrificial altar is now followed by a memorial altar – </a:t>
            </a:r>
            <a:r>
              <a:rPr lang="en-CA" i="1" dirty="0" smtClean="0">
                <a:solidFill>
                  <a:srgbClr val="00FFFF"/>
                </a:solidFill>
              </a:rPr>
              <a:t>Yahweh Shalom </a:t>
            </a:r>
            <a:r>
              <a:rPr lang="en-CA" dirty="0" smtClean="0"/>
              <a:t>– </a:t>
            </a:r>
            <a:r>
              <a:rPr lang="en-CA" i="1" dirty="0" smtClean="0">
                <a:solidFill>
                  <a:srgbClr val="FFC000"/>
                </a:solidFill>
              </a:rPr>
              <a:t>“He who will be Peace”.</a:t>
            </a:r>
          </a:p>
          <a:p>
            <a:pPr lvl="0"/>
            <a:r>
              <a:rPr lang="en-CA" dirty="0" smtClean="0"/>
              <a:t>Sacrifice of Jesus brought </a:t>
            </a:r>
            <a:r>
              <a:rPr lang="en-CA" i="1" dirty="0" smtClean="0">
                <a:solidFill>
                  <a:srgbClr val="00FFFF"/>
                </a:solidFill>
              </a:rPr>
              <a:t>PEACE</a:t>
            </a:r>
            <a:r>
              <a:rPr lang="en-CA" dirty="0" smtClean="0"/>
              <a:t> – </a:t>
            </a:r>
            <a:r>
              <a:rPr lang="en-CA" i="1" dirty="0" smtClean="0">
                <a:solidFill>
                  <a:srgbClr val="FFC000"/>
                </a:solidFill>
              </a:rPr>
              <a:t>John 14:27; Eph.2:13-15 </a:t>
            </a:r>
            <a:r>
              <a:rPr lang="en-CA" dirty="0" smtClean="0"/>
              <a:t>– the work of Jesus brought reconciliation between the Creator and His creation – </a:t>
            </a:r>
            <a:r>
              <a:rPr lang="en-CA" i="1" dirty="0" smtClean="0">
                <a:solidFill>
                  <a:srgbClr val="FFC000"/>
                </a:solidFill>
              </a:rPr>
              <a:t>2Cor.4:6</a:t>
            </a:r>
            <a:r>
              <a:rPr lang="en-CA" dirty="0" smtClean="0"/>
              <a:t> </a:t>
            </a:r>
            <a:r>
              <a:rPr lang="en-CA" i="1" dirty="0" smtClean="0">
                <a:solidFill>
                  <a:srgbClr val="00FFFF"/>
                </a:solidFill>
              </a:rPr>
              <a:t>(face of Jesus). </a:t>
            </a:r>
          </a:p>
          <a:p>
            <a:pPr lvl="0"/>
            <a:r>
              <a:rPr lang="en-CA" dirty="0" smtClean="0"/>
              <a:t>Paul comments in </a:t>
            </a:r>
            <a:r>
              <a:rPr lang="en-CA" i="1" dirty="0" smtClean="0">
                <a:solidFill>
                  <a:srgbClr val="FFC000"/>
                </a:solidFill>
              </a:rPr>
              <a:t>Phil.4:7 </a:t>
            </a:r>
            <a:r>
              <a:rPr lang="en-CA" dirty="0" smtClean="0"/>
              <a:t>– the peace of God passes all understanding (see also </a:t>
            </a:r>
            <a:r>
              <a:rPr lang="en-CA" i="1" dirty="0" smtClean="0">
                <a:solidFill>
                  <a:srgbClr val="FFC000"/>
                </a:solidFill>
              </a:rPr>
              <a:t>Eph.3:19</a:t>
            </a:r>
            <a:r>
              <a:rPr lang="en-CA" dirty="0" smtClean="0"/>
              <a:t> the love of Christ passes knowledge). </a:t>
            </a:r>
          </a:p>
          <a:p>
            <a:pPr lvl="0"/>
            <a:r>
              <a:rPr lang="en-CA" i="1" dirty="0" smtClean="0">
                <a:solidFill>
                  <a:srgbClr val="FFC000"/>
                </a:solidFill>
              </a:rPr>
              <a:t>Isaiah 53:4-5 </a:t>
            </a:r>
            <a:r>
              <a:rPr lang="en-CA" i="1" dirty="0" smtClean="0">
                <a:solidFill>
                  <a:srgbClr val="00FFFF"/>
                </a:solidFill>
              </a:rPr>
              <a:t>“the chastisement of our peace” </a:t>
            </a:r>
          </a:p>
          <a:p>
            <a:pPr lvl="0"/>
            <a:r>
              <a:rPr lang="en-CA" dirty="0" smtClean="0"/>
              <a:t>God in the pursuit of peace with His creation was willing to sacrifice His son. </a:t>
            </a:r>
            <a:r>
              <a:rPr lang="en-CA" i="1" dirty="0" smtClean="0">
                <a:solidFill>
                  <a:srgbClr val="FFC000"/>
                </a:solidFill>
              </a:rPr>
              <a:t>Rom.4:25-5:1; Col.1:20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15146"/>
            <a:ext cx="3662039" cy="48827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Altar No. 2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3397</TotalTime>
  <Words>1329</Words>
  <Application>Microsoft Office PowerPoint</Application>
  <PresentationFormat>On-screen Show (4:3)</PresentationFormat>
  <Paragraphs>144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 have declared thy Name</vt:lpstr>
      <vt:lpstr>The work of Peace</vt:lpstr>
      <vt:lpstr>The work of Peace</vt:lpstr>
      <vt:lpstr>PEACE</vt:lpstr>
      <vt:lpstr>Yahweh Shalom</vt:lpstr>
      <vt:lpstr>The Book of Judges</vt:lpstr>
      <vt:lpstr>Judges 6</vt:lpstr>
      <vt:lpstr>Yahweh Shalom</vt:lpstr>
      <vt:lpstr>An echo of God’s deliverance from Egypt</vt:lpstr>
      <vt:lpstr>The Face of God</vt:lpstr>
      <vt:lpstr>Judges 6</vt:lpstr>
      <vt:lpstr>The Face of God</vt:lpstr>
      <vt:lpstr>Numbers 6</vt:lpstr>
      <vt:lpstr>Three Altars</vt:lpstr>
      <vt:lpstr>Altar No. 1</vt:lpstr>
      <vt:lpstr>Altar No. 3</vt:lpstr>
      <vt:lpstr>Altar No. 2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283</cp:revision>
  <dcterms:created xsi:type="dcterms:W3CDTF">2011-11-14T20:30:58Z</dcterms:created>
  <dcterms:modified xsi:type="dcterms:W3CDTF">2013-05-14T14:56:46Z</dcterms:modified>
</cp:coreProperties>
</file>