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403" r:id="rId2"/>
    <p:sldId id="406" r:id="rId3"/>
    <p:sldId id="405" r:id="rId4"/>
    <p:sldId id="378" r:id="rId5"/>
    <p:sldId id="404" r:id="rId6"/>
    <p:sldId id="379" r:id="rId7"/>
    <p:sldId id="380" r:id="rId8"/>
    <p:sldId id="381" r:id="rId9"/>
    <p:sldId id="412" r:id="rId10"/>
    <p:sldId id="413" r:id="rId11"/>
    <p:sldId id="277" r:id="rId12"/>
    <p:sldId id="382" r:id="rId13"/>
    <p:sldId id="363" r:id="rId14"/>
    <p:sldId id="411" r:id="rId15"/>
    <p:sldId id="364" r:id="rId16"/>
    <p:sldId id="362" r:id="rId17"/>
    <p:sldId id="414" r:id="rId18"/>
    <p:sldId id="346" r:id="rId19"/>
    <p:sldId id="345" r:id="rId20"/>
    <p:sldId id="347" r:id="rId21"/>
    <p:sldId id="316" r:id="rId22"/>
    <p:sldId id="393" r:id="rId23"/>
    <p:sldId id="330" r:id="rId24"/>
    <p:sldId id="395" r:id="rId25"/>
    <p:sldId id="365" r:id="rId26"/>
    <p:sldId id="366" r:id="rId27"/>
    <p:sldId id="317" r:id="rId28"/>
    <p:sldId id="367" r:id="rId29"/>
    <p:sldId id="368" r:id="rId30"/>
    <p:sldId id="370" r:id="rId31"/>
    <p:sldId id="371" r:id="rId32"/>
    <p:sldId id="416" r:id="rId33"/>
    <p:sldId id="397" r:id="rId34"/>
    <p:sldId id="372" r:id="rId35"/>
    <p:sldId id="375" r:id="rId36"/>
    <p:sldId id="340" r:id="rId37"/>
    <p:sldId id="373" r:id="rId38"/>
    <p:sldId id="374" r:id="rId39"/>
    <p:sldId id="402" r:id="rId40"/>
    <p:sldId id="398" r:id="rId41"/>
    <p:sldId id="400" r:id="rId42"/>
    <p:sldId id="409" r:id="rId43"/>
    <p:sldId id="418" r:id="rId44"/>
    <p:sldId id="313" r:id="rId45"/>
    <p:sldId id="401" r:id="rId46"/>
    <p:sldId id="377" r:id="rId47"/>
    <p:sldId id="376" r:id="rId48"/>
    <p:sldId id="269" r:id="rId49"/>
    <p:sldId id="417" r:id="rId50"/>
    <p:sldId id="339" r:id="rId51"/>
    <p:sldId id="342" r:id="rId52"/>
    <p:sldId id="408" r:id="rId53"/>
    <p:sldId id="343" r:id="rId54"/>
    <p:sldId id="312" r:id="rId55"/>
    <p:sldId id="311" r:id="rId56"/>
    <p:sldId id="310" r:id="rId57"/>
    <p:sldId id="329" r:id="rId58"/>
    <p:sldId id="328" r:id="rId59"/>
    <p:sldId id="257" r:id="rId60"/>
    <p:sldId id="394" r:id="rId61"/>
    <p:sldId id="396" r:id="rId62"/>
    <p:sldId id="383" r:id="rId63"/>
    <p:sldId id="384" r:id="rId64"/>
    <p:sldId id="407" r:id="rId65"/>
    <p:sldId id="304"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23" autoAdjust="0"/>
    <p:restoredTop sz="94660"/>
  </p:normalViewPr>
  <p:slideViewPr>
    <p:cSldViewPr>
      <p:cViewPr varScale="1">
        <p:scale>
          <a:sx n="122" d="100"/>
          <a:sy n="122" d="100"/>
        </p:scale>
        <p:origin x="1026"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48C481-C12E-4E5E-8C97-17372D1217D9}" type="datetimeFigureOut">
              <a:rPr lang="en-US" smtClean="0"/>
              <a:pPr/>
              <a:t>10/9/2013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55166E-042E-477A-8CA1-B8E10594A22A}" type="slidenum">
              <a:rPr lang="en-US" smtClean="0"/>
              <a:pPr/>
              <a:t>‹#›</a:t>
            </a:fld>
            <a:endParaRPr lang="en-US"/>
          </a:p>
        </p:txBody>
      </p:sp>
    </p:spTree>
    <p:extLst>
      <p:ext uri="{BB962C8B-B14F-4D97-AF65-F5344CB8AC3E}">
        <p14:creationId xmlns:p14="http://schemas.microsoft.com/office/powerpoint/2010/main" val="38351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8E2EA-F3E3-4A32-A026-2D9D1E561389}" type="slidenum">
              <a:rPr lang="en-US" smtClean="0"/>
              <a:pPr/>
              <a:t>1</a:t>
            </a:fld>
            <a:endParaRPr lang="en-US"/>
          </a:p>
        </p:txBody>
      </p:sp>
    </p:spTree>
    <p:extLst>
      <p:ext uri="{BB962C8B-B14F-4D97-AF65-F5344CB8AC3E}">
        <p14:creationId xmlns:p14="http://schemas.microsoft.com/office/powerpoint/2010/main" val="1441748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15</a:t>
            </a:fld>
            <a:endParaRPr lang="en-US"/>
          </a:p>
        </p:txBody>
      </p:sp>
    </p:spTree>
    <p:extLst>
      <p:ext uri="{BB962C8B-B14F-4D97-AF65-F5344CB8AC3E}">
        <p14:creationId xmlns:p14="http://schemas.microsoft.com/office/powerpoint/2010/main" val="371933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16</a:t>
            </a:fld>
            <a:endParaRPr lang="en-US"/>
          </a:p>
        </p:txBody>
      </p:sp>
    </p:spTree>
    <p:extLst>
      <p:ext uri="{BB962C8B-B14F-4D97-AF65-F5344CB8AC3E}">
        <p14:creationId xmlns:p14="http://schemas.microsoft.com/office/powerpoint/2010/main" val="2721210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8E2EA-F3E3-4A32-A026-2D9D1E561389}" type="slidenum">
              <a:rPr lang="en-US" smtClean="0"/>
              <a:pPr/>
              <a:t>17</a:t>
            </a:fld>
            <a:endParaRPr lang="en-US"/>
          </a:p>
        </p:txBody>
      </p:sp>
    </p:spTree>
    <p:extLst>
      <p:ext uri="{BB962C8B-B14F-4D97-AF65-F5344CB8AC3E}">
        <p14:creationId xmlns:p14="http://schemas.microsoft.com/office/powerpoint/2010/main" val="2427233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18</a:t>
            </a:fld>
            <a:endParaRPr lang="en-US"/>
          </a:p>
        </p:txBody>
      </p:sp>
    </p:spTree>
    <p:extLst>
      <p:ext uri="{BB962C8B-B14F-4D97-AF65-F5344CB8AC3E}">
        <p14:creationId xmlns:p14="http://schemas.microsoft.com/office/powerpoint/2010/main" val="1260287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19</a:t>
            </a:fld>
            <a:endParaRPr lang="en-US"/>
          </a:p>
        </p:txBody>
      </p:sp>
    </p:spTree>
    <p:extLst>
      <p:ext uri="{BB962C8B-B14F-4D97-AF65-F5344CB8AC3E}">
        <p14:creationId xmlns:p14="http://schemas.microsoft.com/office/powerpoint/2010/main" val="1260287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20</a:t>
            </a:fld>
            <a:endParaRPr lang="en-US"/>
          </a:p>
        </p:txBody>
      </p:sp>
    </p:spTree>
    <p:extLst>
      <p:ext uri="{BB962C8B-B14F-4D97-AF65-F5344CB8AC3E}">
        <p14:creationId xmlns:p14="http://schemas.microsoft.com/office/powerpoint/2010/main" val="3314810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21</a:t>
            </a:fld>
            <a:endParaRPr lang="en-US"/>
          </a:p>
        </p:txBody>
      </p:sp>
    </p:spTree>
    <p:extLst>
      <p:ext uri="{BB962C8B-B14F-4D97-AF65-F5344CB8AC3E}">
        <p14:creationId xmlns:p14="http://schemas.microsoft.com/office/powerpoint/2010/main" val="3314810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55166E-042E-477A-8CA1-B8E10594A22A}" type="slidenum">
              <a:rPr lang="en-US" smtClean="0"/>
              <a:pPr/>
              <a:t>22</a:t>
            </a:fld>
            <a:endParaRPr lang="en-US"/>
          </a:p>
        </p:txBody>
      </p:sp>
    </p:spTree>
    <p:extLst>
      <p:ext uri="{BB962C8B-B14F-4D97-AF65-F5344CB8AC3E}">
        <p14:creationId xmlns:p14="http://schemas.microsoft.com/office/powerpoint/2010/main" val="1245718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23</a:t>
            </a:fld>
            <a:endParaRPr lang="en-US"/>
          </a:p>
        </p:txBody>
      </p:sp>
    </p:spTree>
    <p:extLst>
      <p:ext uri="{BB962C8B-B14F-4D97-AF65-F5344CB8AC3E}">
        <p14:creationId xmlns:p14="http://schemas.microsoft.com/office/powerpoint/2010/main" val="3592572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24</a:t>
            </a:fld>
            <a:endParaRPr lang="en-US"/>
          </a:p>
        </p:txBody>
      </p:sp>
    </p:spTree>
    <p:extLst>
      <p:ext uri="{BB962C8B-B14F-4D97-AF65-F5344CB8AC3E}">
        <p14:creationId xmlns:p14="http://schemas.microsoft.com/office/powerpoint/2010/main" val="238638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a:t>
            </a:fld>
            <a:endParaRPr lang="en-US"/>
          </a:p>
        </p:txBody>
      </p:sp>
    </p:spTree>
    <p:extLst>
      <p:ext uri="{BB962C8B-B14F-4D97-AF65-F5344CB8AC3E}">
        <p14:creationId xmlns:p14="http://schemas.microsoft.com/office/powerpoint/2010/main" val="3892407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25</a:t>
            </a:fld>
            <a:endParaRPr lang="en-US"/>
          </a:p>
        </p:txBody>
      </p:sp>
    </p:spTree>
    <p:extLst>
      <p:ext uri="{BB962C8B-B14F-4D97-AF65-F5344CB8AC3E}">
        <p14:creationId xmlns:p14="http://schemas.microsoft.com/office/powerpoint/2010/main" val="1409159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26</a:t>
            </a:fld>
            <a:endParaRPr lang="en-US"/>
          </a:p>
        </p:txBody>
      </p:sp>
    </p:spTree>
    <p:extLst>
      <p:ext uri="{BB962C8B-B14F-4D97-AF65-F5344CB8AC3E}">
        <p14:creationId xmlns:p14="http://schemas.microsoft.com/office/powerpoint/2010/main" val="4196807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27</a:t>
            </a:fld>
            <a:endParaRPr lang="en-US"/>
          </a:p>
        </p:txBody>
      </p:sp>
    </p:spTree>
    <p:extLst>
      <p:ext uri="{BB962C8B-B14F-4D97-AF65-F5344CB8AC3E}">
        <p14:creationId xmlns:p14="http://schemas.microsoft.com/office/powerpoint/2010/main" val="4222022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30</a:t>
            </a:fld>
            <a:endParaRPr lang="en-US"/>
          </a:p>
        </p:txBody>
      </p:sp>
    </p:spTree>
    <p:extLst>
      <p:ext uri="{BB962C8B-B14F-4D97-AF65-F5344CB8AC3E}">
        <p14:creationId xmlns:p14="http://schemas.microsoft.com/office/powerpoint/2010/main" val="2090088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33</a:t>
            </a:fld>
            <a:endParaRPr lang="en-US"/>
          </a:p>
        </p:txBody>
      </p:sp>
    </p:spTree>
    <p:extLst>
      <p:ext uri="{BB962C8B-B14F-4D97-AF65-F5344CB8AC3E}">
        <p14:creationId xmlns:p14="http://schemas.microsoft.com/office/powerpoint/2010/main" val="933546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36</a:t>
            </a:fld>
            <a:endParaRPr lang="en-US"/>
          </a:p>
        </p:txBody>
      </p:sp>
    </p:spTree>
    <p:extLst>
      <p:ext uri="{BB962C8B-B14F-4D97-AF65-F5344CB8AC3E}">
        <p14:creationId xmlns:p14="http://schemas.microsoft.com/office/powerpoint/2010/main" val="358370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55166E-042E-477A-8CA1-B8E10594A22A}" type="slidenum">
              <a:rPr lang="en-US" smtClean="0"/>
              <a:pPr/>
              <a:t>40</a:t>
            </a:fld>
            <a:endParaRPr lang="en-US"/>
          </a:p>
        </p:txBody>
      </p:sp>
    </p:spTree>
    <p:extLst>
      <p:ext uri="{BB962C8B-B14F-4D97-AF65-F5344CB8AC3E}">
        <p14:creationId xmlns:p14="http://schemas.microsoft.com/office/powerpoint/2010/main" val="989694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42</a:t>
            </a:fld>
            <a:endParaRPr lang="en-US"/>
          </a:p>
        </p:txBody>
      </p:sp>
    </p:spTree>
    <p:extLst>
      <p:ext uri="{BB962C8B-B14F-4D97-AF65-F5344CB8AC3E}">
        <p14:creationId xmlns:p14="http://schemas.microsoft.com/office/powerpoint/2010/main" val="1136196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43</a:t>
            </a:fld>
            <a:endParaRPr lang="en-US"/>
          </a:p>
        </p:txBody>
      </p:sp>
    </p:spTree>
    <p:extLst>
      <p:ext uri="{BB962C8B-B14F-4D97-AF65-F5344CB8AC3E}">
        <p14:creationId xmlns:p14="http://schemas.microsoft.com/office/powerpoint/2010/main" val="3779125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44</a:t>
            </a:fld>
            <a:endParaRPr lang="en-US"/>
          </a:p>
        </p:txBody>
      </p:sp>
    </p:spTree>
    <p:extLst>
      <p:ext uri="{BB962C8B-B14F-4D97-AF65-F5344CB8AC3E}">
        <p14:creationId xmlns:p14="http://schemas.microsoft.com/office/powerpoint/2010/main" val="25667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a:t>
            </a:fld>
            <a:endParaRPr lang="en-US"/>
          </a:p>
        </p:txBody>
      </p:sp>
    </p:spTree>
    <p:extLst>
      <p:ext uri="{BB962C8B-B14F-4D97-AF65-F5344CB8AC3E}">
        <p14:creationId xmlns:p14="http://schemas.microsoft.com/office/powerpoint/2010/main" val="2231155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46</a:t>
            </a:fld>
            <a:endParaRPr lang="en-US"/>
          </a:p>
        </p:txBody>
      </p:sp>
    </p:spTree>
    <p:extLst>
      <p:ext uri="{BB962C8B-B14F-4D97-AF65-F5344CB8AC3E}">
        <p14:creationId xmlns:p14="http://schemas.microsoft.com/office/powerpoint/2010/main" val="2109161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47</a:t>
            </a:fld>
            <a:endParaRPr lang="en-US"/>
          </a:p>
        </p:txBody>
      </p:sp>
    </p:spTree>
    <p:extLst>
      <p:ext uri="{BB962C8B-B14F-4D97-AF65-F5344CB8AC3E}">
        <p14:creationId xmlns:p14="http://schemas.microsoft.com/office/powerpoint/2010/main" val="292567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55166E-042E-477A-8CA1-B8E10594A22A}" type="slidenum">
              <a:rPr lang="en-US" smtClean="0"/>
              <a:pPr/>
              <a:t>48</a:t>
            </a:fld>
            <a:endParaRPr lang="en-US"/>
          </a:p>
        </p:txBody>
      </p:sp>
    </p:spTree>
    <p:extLst>
      <p:ext uri="{BB962C8B-B14F-4D97-AF65-F5344CB8AC3E}">
        <p14:creationId xmlns:p14="http://schemas.microsoft.com/office/powerpoint/2010/main" val="2090653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50</a:t>
            </a:fld>
            <a:endParaRPr lang="en-US"/>
          </a:p>
        </p:txBody>
      </p:sp>
    </p:spTree>
    <p:extLst>
      <p:ext uri="{BB962C8B-B14F-4D97-AF65-F5344CB8AC3E}">
        <p14:creationId xmlns:p14="http://schemas.microsoft.com/office/powerpoint/2010/main" val="1967342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51</a:t>
            </a:fld>
            <a:endParaRPr lang="en-US"/>
          </a:p>
        </p:txBody>
      </p:sp>
    </p:spTree>
    <p:extLst>
      <p:ext uri="{BB962C8B-B14F-4D97-AF65-F5344CB8AC3E}">
        <p14:creationId xmlns:p14="http://schemas.microsoft.com/office/powerpoint/2010/main" val="2910998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52</a:t>
            </a:fld>
            <a:endParaRPr lang="en-US"/>
          </a:p>
        </p:txBody>
      </p:sp>
    </p:spTree>
    <p:extLst>
      <p:ext uri="{BB962C8B-B14F-4D97-AF65-F5344CB8AC3E}">
        <p14:creationId xmlns:p14="http://schemas.microsoft.com/office/powerpoint/2010/main" val="1921000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53</a:t>
            </a:fld>
            <a:endParaRPr lang="en-US"/>
          </a:p>
        </p:txBody>
      </p:sp>
    </p:spTree>
    <p:extLst>
      <p:ext uri="{BB962C8B-B14F-4D97-AF65-F5344CB8AC3E}">
        <p14:creationId xmlns:p14="http://schemas.microsoft.com/office/powerpoint/2010/main" val="3885279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54</a:t>
            </a:fld>
            <a:endParaRPr lang="en-US"/>
          </a:p>
        </p:txBody>
      </p:sp>
    </p:spTree>
    <p:extLst>
      <p:ext uri="{BB962C8B-B14F-4D97-AF65-F5344CB8AC3E}">
        <p14:creationId xmlns:p14="http://schemas.microsoft.com/office/powerpoint/2010/main" val="3608477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55</a:t>
            </a:fld>
            <a:endParaRPr lang="en-US"/>
          </a:p>
        </p:txBody>
      </p:sp>
    </p:spTree>
    <p:extLst>
      <p:ext uri="{BB962C8B-B14F-4D97-AF65-F5344CB8AC3E}">
        <p14:creationId xmlns:p14="http://schemas.microsoft.com/office/powerpoint/2010/main" val="1528377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56</a:t>
            </a:fld>
            <a:endParaRPr lang="en-US"/>
          </a:p>
        </p:txBody>
      </p:sp>
    </p:spTree>
    <p:extLst>
      <p:ext uri="{BB962C8B-B14F-4D97-AF65-F5344CB8AC3E}">
        <p14:creationId xmlns:p14="http://schemas.microsoft.com/office/powerpoint/2010/main" val="2271888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7</a:t>
            </a:fld>
            <a:endParaRPr lang="en-US"/>
          </a:p>
        </p:txBody>
      </p:sp>
    </p:spTree>
    <p:extLst>
      <p:ext uri="{BB962C8B-B14F-4D97-AF65-F5344CB8AC3E}">
        <p14:creationId xmlns:p14="http://schemas.microsoft.com/office/powerpoint/2010/main" val="3332649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57</a:t>
            </a:fld>
            <a:endParaRPr lang="en-US"/>
          </a:p>
        </p:txBody>
      </p:sp>
    </p:spTree>
    <p:extLst>
      <p:ext uri="{BB962C8B-B14F-4D97-AF65-F5344CB8AC3E}">
        <p14:creationId xmlns:p14="http://schemas.microsoft.com/office/powerpoint/2010/main" val="3107212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58</a:t>
            </a:fld>
            <a:endParaRPr lang="en-US"/>
          </a:p>
        </p:txBody>
      </p:sp>
    </p:spTree>
    <p:extLst>
      <p:ext uri="{BB962C8B-B14F-4D97-AF65-F5344CB8AC3E}">
        <p14:creationId xmlns:p14="http://schemas.microsoft.com/office/powerpoint/2010/main" val="3609061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55166E-042E-477A-8CA1-B8E10594A22A}" type="slidenum">
              <a:rPr lang="en-US" smtClean="0"/>
              <a:pPr/>
              <a:t>59</a:t>
            </a:fld>
            <a:endParaRPr lang="en-US"/>
          </a:p>
        </p:txBody>
      </p:sp>
    </p:spTree>
    <p:extLst>
      <p:ext uri="{BB962C8B-B14F-4D97-AF65-F5344CB8AC3E}">
        <p14:creationId xmlns:p14="http://schemas.microsoft.com/office/powerpoint/2010/main" val="809549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60</a:t>
            </a:fld>
            <a:endParaRPr lang="en-US"/>
          </a:p>
        </p:txBody>
      </p:sp>
    </p:spTree>
    <p:extLst>
      <p:ext uri="{BB962C8B-B14F-4D97-AF65-F5344CB8AC3E}">
        <p14:creationId xmlns:p14="http://schemas.microsoft.com/office/powerpoint/2010/main" val="1598883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62</a:t>
            </a:fld>
            <a:endParaRPr lang="en-US"/>
          </a:p>
        </p:txBody>
      </p:sp>
    </p:spTree>
    <p:extLst>
      <p:ext uri="{BB962C8B-B14F-4D97-AF65-F5344CB8AC3E}">
        <p14:creationId xmlns:p14="http://schemas.microsoft.com/office/powerpoint/2010/main" val="2955560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63</a:t>
            </a:fld>
            <a:endParaRPr lang="en-US"/>
          </a:p>
        </p:txBody>
      </p:sp>
    </p:spTree>
    <p:extLst>
      <p:ext uri="{BB962C8B-B14F-4D97-AF65-F5344CB8AC3E}">
        <p14:creationId xmlns:p14="http://schemas.microsoft.com/office/powerpoint/2010/main" val="2477410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64</a:t>
            </a:fld>
            <a:endParaRPr lang="en-US"/>
          </a:p>
        </p:txBody>
      </p:sp>
    </p:spTree>
    <p:extLst>
      <p:ext uri="{BB962C8B-B14F-4D97-AF65-F5344CB8AC3E}">
        <p14:creationId xmlns:p14="http://schemas.microsoft.com/office/powerpoint/2010/main" val="2100204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65</a:t>
            </a:fld>
            <a:endParaRPr lang="en-US"/>
          </a:p>
        </p:txBody>
      </p:sp>
    </p:spTree>
    <p:extLst>
      <p:ext uri="{BB962C8B-B14F-4D97-AF65-F5344CB8AC3E}">
        <p14:creationId xmlns:p14="http://schemas.microsoft.com/office/powerpoint/2010/main" val="339064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8</a:t>
            </a:fld>
            <a:endParaRPr lang="en-US"/>
          </a:p>
        </p:txBody>
      </p:sp>
    </p:spTree>
    <p:extLst>
      <p:ext uri="{BB962C8B-B14F-4D97-AF65-F5344CB8AC3E}">
        <p14:creationId xmlns:p14="http://schemas.microsoft.com/office/powerpoint/2010/main" val="262312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10</a:t>
            </a:fld>
            <a:endParaRPr lang="en-US"/>
          </a:p>
        </p:txBody>
      </p:sp>
    </p:spTree>
    <p:extLst>
      <p:ext uri="{BB962C8B-B14F-4D97-AF65-F5344CB8AC3E}">
        <p14:creationId xmlns:p14="http://schemas.microsoft.com/office/powerpoint/2010/main" val="202819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11</a:t>
            </a:fld>
            <a:endParaRPr lang="en-US"/>
          </a:p>
        </p:txBody>
      </p:sp>
    </p:spTree>
    <p:extLst>
      <p:ext uri="{BB962C8B-B14F-4D97-AF65-F5344CB8AC3E}">
        <p14:creationId xmlns:p14="http://schemas.microsoft.com/office/powerpoint/2010/main" val="315444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12</a:t>
            </a:fld>
            <a:endParaRPr lang="en-US"/>
          </a:p>
        </p:txBody>
      </p:sp>
    </p:spTree>
    <p:extLst>
      <p:ext uri="{BB962C8B-B14F-4D97-AF65-F5344CB8AC3E}">
        <p14:creationId xmlns:p14="http://schemas.microsoft.com/office/powerpoint/2010/main" val="1605846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13</a:t>
            </a:fld>
            <a:endParaRPr lang="en-US"/>
          </a:p>
        </p:txBody>
      </p:sp>
    </p:spTree>
    <p:extLst>
      <p:ext uri="{BB962C8B-B14F-4D97-AF65-F5344CB8AC3E}">
        <p14:creationId xmlns:p14="http://schemas.microsoft.com/office/powerpoint/2010/main" val="290668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8AB5A5-581C-4AC5-9A7A-7B9A2E6D0C32}"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8AB5A5-581C-4AC5-9A7A-7B9A2E6D0C32}"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8AB5A5-581C-4AC5-9A7A-7B9A2E6D0C32}"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8AB5A5-581C-4AC5-9A7A-7B9A2E6D0C32}"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8AB5A5-581C-4AC5-9A7A-7B9A2E6D0C32}" type="datetimeFigureOut">
              <a:rPr lang="en-US" smtClean="0"/>
              <a:pPr/>
              <a:t>10/9/2013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8AB5A5-581C-4AC5-9A7A-7B9A2E6D0C32}" type="datetimeFigureOut">
              <a:rPr lang="en-US" smtClean="0"/>
              <a:pPr/>
              <a:t>10/9/2013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8AB5A5-581C-4AC5-9A7A-7B9A2E6D0C32}" type="datetimeFigureOut">
              <a:rPr lang="en-US" smtClean="0"/>
              <a:pPr/>
              <a:t>10/9/2013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8AB5A5-581C-4AC5-9A7A-7B9A2E6D0C32}" type="datetimeFigureOut">
              <a:rPr lang="en-US" smtClean="0"/>
              <a:pPr/>
              <a:t>10/9/2013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AB5A5-581C-4AC5-9A7A-7B9A2E6D0C32}" type="datetimeFigureOut">
              <a:rPr lang="en-US" smtClean="0"/>
              <a:pPr/>
              <a:t>10/9/2013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pPr/>
              <a:t>10/9/2013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pPr/>
              <a:t>10/9/2013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EB903-DFBC-4CD7-8174-F2FDDEBEDDA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AB5A5-581C-4AC5-9A7A-7B9A2E6D0C32}" type="datetimeFigureOut">
              <a:rPr lang="en-US" smtClean="0"/>
              <a:pPr/>
              <a:t>10/9/2013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EB903-DFBC-4CD7-8174-F2FDDEBEDD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http://www.biblical-life.com/layerMenuButtons/open_bible.jpg"/>
          <p:cNvPicPr>
            <a:picLocks noChangeAspect="1" noChangeArrowheads="1"/>
          </p:cNvPicPr>
          <p:nvPr/>
        </p:nvPicPr>
        <p:blipFill rotWithShape="1">
          <a:blip r:embed="rId3">
            <a:extLst>
              <a:ext uri="{28A0092B-C50C-407E-A947-70E740481C1C}">
                <a14:useLocalDpi xmlns:a14="http://schemas.microsoft.com/office/drawing/2010/main" val="0"/>
              </a:ext>
            </a:extLst>
          </a:blip>
          <a:srcRect t="9118" b="6552"/>
          <a:stretch/>
        </p:blipFill>
        <p:spPr bwMode="auto">
          <a:xfrm>
            <a:off x="5915244" y="4063344"/>
            <a:ext cx="3087171" cy="179499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members.bib-arch.org/bswb_graphics/BSBA/39/03/BSBA390302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813" y="3008860"/>
            <a:ext cx="2895600" cy="15346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39679" y="164715"/>
            <a:ext cx="3173468" cy="2849479"/>
          </a:xfrm>
        </p:spPr>
        <p:txBody>
          <a:bodyPr>
            <a:noAutofit/>
          </a:bodyPr>
          <a:lstStyle/>
          <a:p>
            <a:pPr>
              <a:lnSpc>
                <a:spcPts val="6200"/>
              </a:lnSpc>
              <a:defRPr/>
            </a:pPr>
            <a:r>
              <a:rPr lang="en-US" sz="7200" b="1" dirty="0" smtClean="0">
                <a:solidFill>
                  <a:srgbClr val="FF0000"/>
                </a:solidFill>
              </a:rPr>
              <a:t>Cyrus </a:t>
            </a:r>
            <a:r>
              <a:rPr lang="en-US" sz="4800" b="1" dirty="0" smtClean="0">
                <a:solidFill>
                  <a:srgbClr val="FF0000"/>
                </a:solidFill>
              </a:rPr>
              <a:t>and</a:t>
            </a:r>
            <a:r>
              <a:rPr lang="en-US" sz="6000" b="1" dirty="0" smtClean="0">
                <a:solidFill>
                  <a:srgbClr val="FF0000"/>
                </a:solidFill>
              </a:rPr>
              <a:t> </a:t>
            </a:r>
            <a:r>
              <a:rPr lang="en-US" sz="7200" b="1" dirty="0" smtClean="0">
                <a:solidFill>
                  <a:srgbClr val="FF0000"/>
                </a:solidFill>
              </a:rPr>
              <a:t>Jesus</a:t>
            </a:r>
            <a:endParaRPr lang="en-US" sz="6000" b="1" dirty="0">
              <a:solidFill>
                <a:srgbClr val="FF0000"/>
              </a:solidFill>
            </a:endParaRPr>
          </a:p>
        </p:txBody>
      </p:sp>
      <p:sp>
        <p:nvSpPr>
          <p:cNvPr id="7" name="Title 1"/>
          <p:cNvSpPr txBox="1">
            <a:spLocks/>
          </p:cNvSpPr>
          <p:nvPr/>
        </p:nvSpPr>
        <p:spPr bwMode="auto">
          <a:xfrm>
            <a:off x="2475472" y="4267200"/>
            <a:ext cx="4270375" cy="2514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000" b="1" kern="0" dirty="0" smtClean="0">
                <a:solidFill>
                  <a:srgbClr val="00B050"/>
                </a:solidFill>
                <a:latin typeface="Comic Sans MS" panose="030F0702030302020204" pitchFamily="66" charset="0"/>
                <a:ea typeface="+mj-ea"/>
                <a:cs typeface="+mj-cs"/>
              </a:rPr>
              <a:t>God’s Shepherds</a:t>
            </a:r>
            <a:endParaRPr kumimoji="0" lang="en-US" sz="6000" b="1" i="0" u="none" strike="noStrike" kern="0" cap="none" spc="0" normalizeH="0" baseline="0" noProof="0" dirty="0">
              <a:ln>
                <a:noFill/>
              </a:ln>
              <a:solidFill>
                <a:srgbClr val="00B050"/>
              </a:solidFill>
              <a:uLnTx/>
              <a:uFillTx/>
              <a:latin typeface="Comic Sans MS" panose="030F0702030302020204" pitchFamily="66" charset="0"/>
              <a:ea typeface="+mj-ea"/>
              <a:cs typeface="+mj-cs"/>
            </a:endParaRPr>
          </a:p>
        </p:txBody>
      </p:sp>
      <p:pic>
        <p:nvPicPr>
          <p:cNvPr id="3" name="Picture 2" descr="http://www.persepolis.nu/images/timeline/Cyrus%20the%20Great.jpg"/>
          <p:cNvPicPr>
            <a:picLocks noChangeAspect="1" noChangeArrowheads="1"/>
          </p:cNvPicPr>
          <p:nvPr/>
        </p:nvPicPr>
        <p:blipFill rotWithShape="1">
          <a:blip r:embed="rId5">
            <a:extLst>
              <a:ext uri="{28A0092B-C50C-407E-A947-70E740481C1C}">
                <a14:useLocalDpi xmlns:a14="http://schemas.microsoft.com/office/drawing/2010/main" val="0"/>
              </a:ext>
            </a:extLst>
          </a:blip>
          <a:srcRect l="37289" t="4494" r="3567" b="16633"/>
          <a:stretch/>
        </p:blipFill>
        <p:spPr bwMode="auto">
          <a:xfrm flipH="1">
            <a:off x="152400" y="87884"/>
            <a:ext cx="2323072" cy="28494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urnbacktogod.com/wp-content/uploads/2010/11/Jesus-Good-Shepherd-01.jpg"/>
          <p:cNvPicPr>
            <a:picLocks noChangeAspect="1" noChangeArrowheads="1"/>
          </p:cNvPicPr>
          <p:nvPr/>
        </p:nvPicPr>
        <p:blipFill rotWithShape="1">
          <a:blip r:embed="rId6">
            <a:extLst>
              <a:ext uri="{28A0092B-C50C-407E-A947-70E740481C1C}">
                <a14:useLocalDpi xmlns:a14="http://schemas.microsoft.com/office/drawing/2010/main" val="0"/>
              </a:ext>
            </a:extLst>
          </a:blip>
          <a:srcRect l="10738" t="7378" r="11409" b="22622"/>
          <a:stretch/>
        </p:blipFill>
        <p:spPr bwMode="auto">
          <a:xfrm>
            <a:off x="6400800" y="164715"/>
            <a:ext cx="2360997" cy="284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oulshepherding.org/wp-content/uploads/2011/03/Jesus-Good-Shepherd-guides-me.jpg"/>
          <p:cNvPicPr>
            <a:picLocks noChangeAspect="1" noChangeArrowheads="1"/>
          </p:cNvPicPr>
          <p:nvPr/>
        </p:nvPicPr>
        <p:blipFill rotWithShape="1">
          <a:blip r:embed="rId7">
            <a:extLst>
              <a:ext uri="{28A0092B-C50C-407E-A947-70E740481C1C}">
                <a14:useLocalDpi xmlns:a14="http://schemas.microsoft.com/office/drawing/2010/main" val="0"/>
              </a:ext>
            </a:extLst>
          </a:blip>
          <a:srcRect l="9206" r="12000"/>
          <a:stretch/>
        </p:blipFill>
        <p:spPr bwMode="auto">
          <a:xfrm>
            <a:off x="418071" y="4063344"/>
            <a:ext cx="2057401" cy="206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442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FF0000"/>
                </a:solidFill>
                <a:latin typeface="Comic Sans MS" pitchFamily="66" charset="0"/>
              </a:rPr>
              <a:t>The </a:t>
            </a:r>
            <a:r>
              <a:rPr lang="en-US" sz="4000" b="1" dirty="0" err="1" smtClean="0">
                <a:solidFill>
                  <a:srgbClr val="FF0000"/>
                </a:solidFill>
                <a:latin typeface="Comic Sans MS" pitchFamily="66" charset="0"/>
              </a:rPr>
              <a:t>Nabonidus</a:t>
            </a:r>
            <a:r>
              <a:rPr lang="en-US" sz="4000" b="1" dirty="0" smtClean="0">
                <a:solidFill>
                  <a:srgbClr val="FF0000"/>
                </a:solidFill>
                <a:latin typeface="Comic Sans MS" pitchFamily="66" charset="0"/>
              </a:rPr>
              <a:t> Cylinder</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B050"/>
                </a:solidFill>
                <a:latin typeface="Comic Sans MS" pitchFamily="66" charset="0"/>
              </a:rPr>
              <a:t>G</a:t>
            </a:r>
            <a:endParaRPr lang="en-US" sz="4000" b="1" dirty="0">
              <a:solidFill>
                <a:srgbClr val="00B050"/>
              </a:solidFill>
              <a:latin typeface="Comic Sans MS" pitchFamily="66" charset="0"/>
            </a:endParaRPr>
          </a:p>
        </p:txBody>
      </p:sp>
      <p:pic>
        <p:nvPicPr>
          <p:cNvPr id="6146" name="Picture 2" descr="File:Nabonidus cylinder sippar b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1416050"/>
            <a:ext cx="7620000" cy="48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639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etmuseum.org/%7E/media/Images/Exhibitions/2013/Cyrus%20Cylinder/CyrusCylinder_featured.ashx?mw=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14300"/>
            <a:ext cx="3362325" cy="2334753"/>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304800" y="-9525"/>
            <a:ext cx="5257800" cy="1828800"/>
          </a:xfrm>
        </p:spPr>
        <p:txBody>
          <a:bodyPr>
            <a:normAutofit/>
          </a:bodyPr>
          <a:lstStyle/>
          <a:p>
            <a:pPr eaLnBrk="1" hangingPunct="1"/>
            <a:r>
              <a:rPr lang="en-US" sz="4000" b="1" dirty="0" smtClean="0">
                <a:solidFill>
                  <a:srgbClr val="FF0000"/>
                </a:solidFill>
                <a:latin typeface="Comic Sans MS" pitchFamily="66" charset="0"/>
              </a:rPr>
              <a:t>Significance of the Cyrus Cylinder</a:t>
            </a:r>
          </a:p>
        </p:txBody>
      </p:sp>
      <p:sp>
        <p:nvSpPr>
          <p:cNvPr id="4099" name="Rectangle 3"/>
          <p:cNvSpPr>
            <a:spLocks noGrp="1" noChangeArrowheads="1"/>
          </p:cNvSpPr>
          <p:nvPr>
            <p:ph type="body" idx="1"/>
          </p:nvPr>
        </p:nvSpPr>
        <p:spPr>
          <a:xfrm>
            <a:off x="304800" y="1570036"/>
            <a:ext cx="8534400" cy="4830763"/>
          </a:xfrm>
        </p:spPr>
        <p:txBody>
          <a:bodyPr>
            <a:normAutofit fontScale="92500" lnSpcReduction="20000"/>
          </a:bodyPr>
          <a:lstStyle/>
          <a:p>
            <a:pPr eaLnBrk="1" hangingPunct="1">
              <a:lnSpc>
                <a:spcPct val="90000"/>
              </a:lnSpc>
            </a:pPr>
            <a:r>
              <a:rPr lang="en-US" b="1" dirty="0" smtClean="0">
                <a:solidFill>
                  <a:srgbClr val="0000CC"/>
                </a:solidFill>
              </a:rPr>
              <a:t>Iran uses it </a:t>
            </a:r>
            <a:r>
              <a:rPr lang="en-US" dirty="0" smtClean="0"/>
              <a:t>to demonstrate the                                               time when the Persians ruled                                                   the world</a:t>
            </a:r>
          </a:p>
          <a:p>
            <a:pPr eaLnBrk="1" hangingPunct="1">
              <a:lnSpc>
                <a:spcPct val="90000"/>
              </a:lnSpc>
            </a:pPr>
            <a:r>
              <a:rPr lang="en-US" b="1" dirty="0" smtClean="0">
                <a:solidFill>
                  <a:srgbClr val="0000CC"/>
                </a:solidFill>
              </a:rPr>
              <a:t>Many politicians use </a:t>
            </a:r>
            <a:r>
              <a:rPr lang="en-US" dirty="0" smtClean="0"/>
              <a:t>it today as the oldest declaration of “human rights” because Cyrus let many captive peoples return to their native lands</a:t>
            </a:r>
          </a:p>
          <a:p>
            <a:pPr eaLnBrk="1" hangingPunct="1">
              <a:lnSpc>
                <a:spcPct val="90000"/>
              </a:lnSpc>
            </a:pPr>
            <a:r>
              <a:rPr lang="en-US" b="1" dirty="0" smtClean="0">
                <a:solidFill>
                  <a:srgbClr val="0000CC"/>
                </a:solidFill>
              </a:rPr>
              <a:t>Supports the authority of the Bible</a:t>
            </a:r>
            <a:r>
              <a:rPr lang="en-US" dirty="0" smtClean="0"/>
              <a:t>, because the Bible predicted that Cyrus would overthrow Babylon and set the Jews free</a:t>
            </a:r>
          </a:p>
          <a:p>
            <a:pPr lvl="1">
              <a:lnSpc>
                <a:spcPct val="90000"/>
              </a:lnSpc>
            </a:pPr>
            <a:r>
              <a:rPr lang="en-US" dirty="0" smtClean="0"/>
              <a:t>The prophet Isaiah named Cyrus by name about 150 years before Cyrus was born! </a:t>
            </a:r>
          </a:p>
          <a:p>
            <a:pPr lvl="1">
              <a:lnSpc>
                <a:spcPct val="90000"/>
              </a:lnSpc>
            </a:pPr>
            <a:r>
              <a:rPr lang="en-US" dirty="0" smtClean="0"/>
              <a:t>Isaiah prophesied around 730BC and Cyrus was born about 580BC</a:t>
            </a:r>
          </a:p>
          <a:p>
            <a:pPr eaLnBrk="1" hangingPunct="1">
              <a:lnSpc>
                <a:spcPct val="90000"/>
              </a:lnSpc>
            </a:pPr>
            <a:endParaRPr lang="en-US" dirty="0" smtClean="0"/>
          </a:p>
        </p:txBody>
      </p:sp>
      <p:sp>
        <p:nvSpPr>
          <p:cNvPr id="4100" name="Text Box 5"/>
          <p:cNvSpPr txBox="1">
            <a:spLocks noChangeArrowheads="1"/>
          </p:cNvSpPr>
          <p:nvPr/>
        </p:nvSpPr>
        <p:spPr bwMode="auto">
          <a:xfrm>
            <a:off x="0" y="6049961"/>
            <a:ext cx="9144000" cy="553998"/>
          </a:xfrm>
          <a:prstGeom prst="rect">
            <a:avLst/>
          </a:prstGeom>
          <a:noFill/>
          <a:ln w="9525">
            <a:noFill/>
            <a:miter lim="800000"/>
            <a:headEnd/>
            <a:tailEnd/>
          </a:ln>
        </p:spPr>
        <p:txBody>
          <a:bodyPr wrap="square">
            <a:spAutoFit/>
          </a:bodyPr>
          <a:lstStyle/>
          <a:p>
            <a:pPr algn="ctr">
              <a:spcBef>
                <a:spcPct val="50000"/>
              </a:spcBef>
            </a:pPr>
            <a:r>
              <a:rPr lang="en-US" sz="3000" b="1" dirty="0" smtClean="0">
                <a:solidFill>
                  <a:srgbClr val="00B050"/>
                </a:solidFill>
                <a:latin typeface="Comic Sans MS" pitchFamily="66" charset="0"/>
              </a:rPr>
              <a:t>It is evidence of the reliability of the Bible!</a:t>
            </a:r>
            <a:endParaRPr lang="en-US" sz="3000" b="1" dirty="0">
              <a:solidFill>
                <a:srgbClr val="00B05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5575" y="228600"/>
            <a:ext cx="5257800" cy="1600200"/>
          </a:xfrm>
        </p:spPr>
        <p:txBody>
          <a:bodyPr>
            <a:normAutofit fontScale="90000"/>
          </a:bodyPr>
          <a:lstStyle/>
          <a:p>
            <a:pPr eaLnBrk="1" hangingPunct="1"/>
            <a:r>
              <a:rPr lang="en-US" sz="4000" b="1" dirty="0" smtClean="0">
                <a:solidFill>
                  <a:srgbClr val="FF0000"/>
                </a:solidFill>
                <a:latin typeface="Comic Sans MS" pitchFamily="66" charset="0"/>
              </a:rPr>
              <a:t>British Museum has two other tablets with the same information</a:t>
            </a:r>
          </a:p>
        </p:txBody>
      </p:sp>
      <p:sp>
        <p:nvSpPr>
          <p:cNvPr id="4099" name="Rectangle 3"/>
          <p:cNvSpPr>
            <a:spLocks noGrp="1" noChangeArrowheads="1"/>
          </p:cNvSpPr>
          <p:nvPr>
            <p:ph type="body" idx="1"/>
          </p:nvPr>
        </p:nvSpPr>
        <p:spPr>
          <a:xfrm>
            <a:off x="533399" y="2057400"/>
            <a:ext cx="8183929" cy="3657600"/>
          </a:xfrm>
        </p:spPr>
        <p:txBody>
          <a:bodyPr/>
          <a:lstStyle/>
          <a:p>
            <a:pPr marL="0" indent="0">
              <a:lnSpc>
                <a:spcPct val="90000"/>
              </a:lnSpc>
              <a:buNone/>
            </a:pPr>
            <a:r>
              <a:rPr lang="en-US" dirty="0"/>
              <a:t>In January 2010, the British </a:t>
            </a:r>
            <a:r>
              <a:rPr lang="en-US" dirty="0" smtClean="0"/>
              <a:t>                                          Museum </a:t>
            </a:r>
            <a:r>
              <a:rPr lang="en-US" dirty="0"/>
              <a:t>announced that two cuneiform tablets in its collection had been found to be inscribed with the same text as that on the Cyrus </a:t>
            </a:r>
            <a:r>
              <a:rPr lang="en-US" dirty="0" smtClean="0"/>
              <a:t>Cylinder,</a:t>
            </a:r>
            <a:r>
              <a:rPr lang="en-US" baseline="30000" dirty="0"/>
              <a:t> </a:t>
            </a:r>
            <a:r>
              <a:rPr lang="en-US" dirty="0" smtClean="0"/>
              <a:t>which</a:t>
            </a:r>
            <a:r>
              <a:rPr lang="en-US" dirty="0"/>
              <a:t>, according to the Museum, "show that the text of the Cylinder was probably a proclamation that was widely distributed across the Persian Empire</a:t>
            </a:r>
            <a:r>
              <a:rPr lang="en-US" dirty="0" smtClean="0"/>
              <a:t>."</a:t>
            </a:r>
          </a:p>
        </p:txBody>
      </p:sp>
      <p:sp>
        <p:nvSpPr>
          <p:cNvPr id="4100" name="Text Box 5"/>
          <p:cNvSpPr txBox="1">
            <a:spLocks noChangeArrowheads="1"/>
          </p:cNvSpPr>
          <p:nvPr/>
        </p:nvSpPr>
        <p:spPr bwMode="auto">
          <a:xfrm>
            <a:off x="0" y="5867400"/>
            <a:ext cx="9144000" cy="553998"/>
          </a:xfrm>
          <a:prstGeom prst="rect">
            <a:avLst/>
          </a:prstGeom>
          <a:noFill/>
          <a:ln w="9525">
            <a:noFill/>
            <a:miter lim="800000"/>
            <a:headEnd/>
            <a:tailEnd/>
          </a:ln>
        </p:spPr>
        <p:txBody>
          <a:bodyPr wrap="square">
            <a:spAutoFit/>
          </a:bodyPr>
          <a:lstStyle/>
          <a:p>
            <a:pPr algn="ctr">
              <a:spcBef>
                <a:spcPct val="50000"/>
              </a:spcBef>
            </a:pPr>
            <a:r>
              <a:rPr lang="en-US" sz="3000" b="1" dirty="0" smtClean="0">
                <a:solidFill>
                  <a:srgbClr val="00B050"/>
                </a:solidFill>
                <a:latin typeface="Comic Sans MS" pitchFamily="66" charset="0"/>
              </a:rPr>
              <a:t>Further support on the reliability of the Bible</a:t>
            </a:r>
            <a:endParaRPr lang="en-US" sz="3000" b="1" dirty="0">
              <a:solidFill>
                <a:srgbClr val="00B050"/>
              </a:solidFill>
              <a:latin typeface="Comic Sans MS" pitchFamily="66" charset="0"/>
            </a:endParaRPr>
          </a:p>
        </p:txBody>
      </p:sp>
      <p:pic>
        <p:nvPicPr>
          <p:cNvPr id="2050" name="Picture 2" descr="http://www.assyrianfoundation.org/images/slides/AFA_MathematicalTable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
            <a:ext cx="3429000" cy="2494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420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76200" y="293067"/>
            <a:ext cx="91585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Isaiah 44:24, 28</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1002141" y="1676400"/>
            <a:ext cx="7086600" cy="4419600"/>
          </a:xfrm>
        </p:spPr>
        <p:txBody>
          <a:bodyPr>
            <a:normAutofit fontScale="92500" lnSpcReduction="20000"/>
          </a:bodyPr>
          <a:lstStyle/>
          <a:p>
            <a:pPr marL="0" indent="231775">
              <a:buNone/>
            </a:pPr>
            <a:r>
              <a:rPr lang="en-US" dirty="0" smtClean="0"/>
              <a:t>24 </a:t>
            </a:r>
            <a:r>
              <a:rPr lang="en-US" dirty="0"/>
              <a:t>Thus says the Lord, your Redeemer</a:t>
            </a:r>
            <a:r>
              <a:rPr lang="en-US" dirty="0" smtClean="0"/>
              <a:t>, and </a:t>
            </a:r>
            <a:r>
              <a:rPr lang="en-US" dirty="0"/>
              <a:t>He who formed you from the womb:</a:t>
            </a:r>
          </a:p>
          <a:p>
            <a:pPr marL="0" indent="231775">
              <a:buNone/>
            </a:pPr>
            <a:r>
              <a:rPr lang="en-US" dirty="0"/>
              <a:t>"I am the Lord, who makes all things</a:t>
            </a:r>
            <a:r>
              <a:rPr lang="en-US" dirty="0" smtClean="0"/>
              <a:t>, who </a:t>
            </a:r>
            <a:r>
              <a:rPr lang="en-US" dirty="0"/>
              <a:t>stretches out the heavens all alone</a:t>
            </a:r>
            <a:r>
              <a:rPr lang="en-US" dirty="0" smtClean="0"/>
              <a:t>, who </a:t>
            </a:r>
            <a:r>
              <a:rPr lang="en-US" dirty="0"/>
              <a:t>spreads abroad the earth by Myself; </a:t>
            </a:r>
          </a:p>
          <a:p>
            <a:pPr marL="0" indent="231775">
              <a:spcBef>
                <a:spcPts val="2400"/>
              </a:spcBef>
              <a:buNone/>
            </a:pPr>
            <a:r>
              <a:rPr lang="en-US" dirty="0" smtClean="0"/>
              <a:t>28 </a:t>
            </a:r>
            <a:r>
              <a:rPr lang="en-US" b="1" dirty="0">
                <a:solidFill>
                  <a:srgbClr val="0000CC"/>
                </a:solidFill>
              </a:rPr>
              <a:t>Who says of Cyrus, 'He is My shepherd</a:t>
            </a:r>
            <a:r>
              <a:rPr lang="en-US" b="1" dirty="0" smtClean="0">
                <a:solidFill>
                  <a:srgbClr val="0000CC"/>
                </a:solidFill>
              </a:rPr>
              <a:t>, and </a:t>
            </a:r>
            <a:r>
              <a:rPr lang="en-US" b="1" dirty="0">
                <a:solidFill>
                  <a:srgbClr val="0000CC"/>
                </a:solidFill>
              </a:rPr>
              <a:t>he shall perform all My pleasure,</a:t>
            </a:r>
          </a:p>
          <a:p>
            <a:pPr marL="0" indent="231775">
              <a:buNone/>
            </a:pPr>
            <a:r>
              <a:rPr lang="en-US" dirty="0"/>
              <a:t>Saying to Jerusalem, "You shall be built,"</a:t>
            </a:r>
          </a:p>
          <a:p>
            <a:pPr marL="0" indent="231775">
              <a:buNone/>
            </a:pPr>
            <a:r>
              <a:rPr lang="en-US" dirty="0"/>
              <a:t>And to the temple, "Your foundation shall be laid."' </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God named Cyrus before he was born!</a:t>
            </a:r>
          </a:p>
        </p:txBody>
      </p:sp>
      <p:sp>
        <p:nvSpPr>
          <p:cNvPr id="7" name="Text Box 5"/>
          <p:cNvSpPr txBox="1">
            <a:spLocks noChangeArrowheads="1"/>
          </p:cNvSpPr>
          <p:nvPr/>
        </p:nvSpPr>
        <p:spPr bwMode="auto">
          <a:xfrm>
            <a:off x="1038101" y="6203657"/>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Cyrus was born about 150 years later</a:t>
            </a:r>
          </a:p>
        </p:txBody>
      </p:sp>
    </p:spTree>
    <p:extLst>
      <p:ext uri="{BB962C8B-B14F-4D97-AF65-F5344CB8AC3E}">
        <p14:creationId xmlns:p14="http://schemas.microsoft.com/office/powerpoint/2010/main" val="63720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1474" t="13333" r="24778" b="18667"/>
          <a:stretch/>
        </p:blipFill>
        <p:spPr>
          <a:xfrm>
            <a:off x="0" y="-11135"/>
            <a:ext cx="9144000" cy="6869135"/>
          </a:xfrm>
          <a:prstGeom prst="rect">
            <a:avLst/>
          </a:prstGeom>
        </p:spPr>
      </p:pic>
      <p:pic>
        <p:nvPicPr>
          <p:cNvPr id="5" name="Picture 4"/>
          <p:cNvPicPr>
            <a:picLocks noChangeAspect="1"/>
          </p:cNvPicPr>
          <p:nvPr/>
        </p:nvPicPr>
        <p:blipFill rotWithShape="1">
          <a:blip r:embed="rId3"/>
          <a:srcRect l="46667" t="53333" r="39166" b="16000"/>
          <a:stretch/>
        </p:blipFill>
        <p:spPr>
          <a:xfrm>
            <a:off x="7010400" y="1066800"/>
            <a:ext cx="1909072" cy="2582862"/>
          </a:xfrm>
          <a:prstGeom prst="rect">
            <a:avLst/>
          </a:prstGeom>
        </p:spPr>
      </p:pic>
      <p:sp>
        <p:nvSpPr>
          <p:cNvPr id="6" name="Rounded Rectangle 5"/>
          <p:cNvSpPr/>
          <p:nvPr/>
        </p:nvSpPr>
        <p:spPr>
          <a:xfrm>
            <a:off x="4038600" y="4419600"/>
            <a:ext cx="4038600" cy="838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678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Isaiah 45:1-6</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524000"/>
            <a:ext cx="7086600" cy="4429780"/>
          </a:xfrm>
        </p:spPr>
        <p:txBody>
          <a:bodyPr>
            <a:normAutofit fontScale="85000" lnSpcReduction="20000"/>
          </a:bodyPr>
          <a:lstStyle/>
          <a:p>
            <a:pPr marL="0" indent="231775">
              <a:buNone/>
            </a:pPr>
            <a:r>
              <a:rPr lang="en-US" dirty="0"/>
              <a:t>1</a:t>
            </a:r>
            <a:r>
              <a:rPr lang="en-US" dirty="0" smtClean="0"/>
              <a:t> </a:t>
            </a:r>
            <a:r>
              <a:rPr lang="en-US" b="1" dirty="0">
                <a:solidFill>
                  <a:srgbClr val="0000CC"/>
                </a:solidFill>
              </a:rPr>
              <a:t>"Thus says the Lord to His anointed</a:t>
            </a:r>
            <a:r>
              <a:rPr lang="en-US" b="1" dirty="0" smtClean="0">
                <a:solidFill>
                  <a:srgbClr val="0000CC"/>
                </a:solidFill>
              </a:rPr>
              <a:t>, to </a:t>
            </a:r>
            <a:r>
              <a:rPr lang="en-US" b="1" dirty="0">
                <a:solidFill>
                  <a:srgbClr val="0000CC"/>
                </a:solidFill>
              </a:rPr>
              <a:t>Cyrus, whose right hand I have held </a:t>
            </a:r>
            <a:r>
              <a:rPr lang="en-US" dirty="0"/>
              <a:t>— </a:t>
            </a:r>
            <a:r>
              <a:rPr lang="en-US" dirty="0" smtClean="0"/>
              <a:t> To </a:t>
            </a:r>
            <a:r>
              <a:rPr lang="en-US" dirty="0"/>
              <a:t>subdue nations before </a:t>
            </a:r>
            <a:r>
              <a:rPr lang="en-US" dirty="0" smtClean="0"/>
              <a:t>him and </a:t>
            </a:r>
            <a:r>
              <a:rPr lang="en-US" dirty="0"/>
              <a:t>loose the armor of kings</a:t>
            </a:r>
            <a:r>
              <a:rPr lang="en-US" dirty="0" smtClean="0"/>
              <a:t>, to </a:t>
            </a:r>
            <a:r>
              <a:rPr lang="en-US" dirty="0"/>
              <a:t>open before him the double doors</a:t>
            </a:r>
            <a:r>
              <a:rPr lang="en-US" dirty="0" smtClean="0"/>
              <a:t>, so </a:t>
            </a:r>
            <a:r>
              <a:rPr lang="en-US" dirty="0"/>
              <a:t>that the gates will not be shut: </a:t>
            </a:r>
          </a:p>
          <a:p>
            <a:pPr marL="0" indent="231775">
              <a:buNone/>
            </a:pPr>
            <a:r>
              <a:rPr lang="en-US" dirty="0"/>
              <a:t>2 </a:t>
            </a:r>
            <a:r>
              <a:rPr lang="en-US" b="1" dirty="0">
                <a:solidFill>
                  <a:srgbClr val="0000CC"/>
                </a:solidFill>
              </a:rPr>
              <a:t>'I will go before </a:t>
            </a:r>
            <a:r>
              <a:rPr lang="en-US" b="1" dirty="0" smtClean="0">
                <a:solidFill>
                  <a:srgbClr val="0000CC"/>
                </a:solidFill>
              </a:rPr>
              <a:t>you </a:t>
            </a:r>
            <a:r>
              <a:rPr lang="en-US" dirty="0" smtClean="0"/>
              <a:t>and </a:t>
            </a:r>
            <a:r>
              <a:rPr lang="en-US" dirty="0"/>
              <a:t>make the crooked places straight</a:t>
            </a:r>
            <a:r>
              <a:rPr lang="en-US" dirty="0" smtClean="0"/>
              <a:t>;  I </a:t>
            </a:r>
            <a:r>
              <a:rPr lang="en-US" dirty="0"/>
              <a:t>will break in pieces the gates of </a:t>
            </a:r>
            <a:r>
              <a:rPr lang="en-US" dirty="0" smtClean="0"/>
              <a:t>bronze and </a:t>
            </a:r>
            <a:r>
              <a:rPr lang="en-US" dirty="0"/>
              <a:t>cut the bars of iron. </a:t>
            </a:r>
          </a:p>
          <a:p>
            <a:pPr marL="0" indent="231775">
              <a:buNone/>
            </a:pPr>
            <a:r>
              <a:rPr lang="en-US" dirty="0"/>
              <a:t>3 </a:t>
            </a:r>
            <a:r>
              <a:rPr lang="en-US" b="1" dirty="0">
                <a:solidFill>
                  <a:srgbClr val="0000CC"/>
                </a:solidFill>
              </a:rPr>
              <a:t>I will give you </a:t>
            </a:r>
            <a:r>
              <a:rPr lang="en-US" dirty="0"/>
              <a:t>the treasures of </a:t>
            </a:r>
            <a:r>
              <a:rPr lang="en-US" dirty="0" smtClean="0"/>
              <a:t>darkness and </a:t>
            </a:r>
            <a:r>
              <a:rPr lang="en-US" dirty="0"/>
              <a:t>hidden riches of secret places</a:t>
            </a:r>
            <a:r>
              <a:rPr lang="en-US" dirty="0" smtClean="0"/>
              <a:t>, </a:t>
            </a:r>
            <a:r>
              <a:rPr lang="en-US" b="1" dirty="0" smtClean="0">
                <a:solidFill>
                  <a:srgbClr val="0000CC"/>
                </a:solidFill>
              </a:rPr>
              <a:t>that </a:t>
            </a:r>
            <a:r>
              <a:rPr lang="en-US" b="1" dirty="0">
                <a:solidFill>
                  <a:srgbClr val="0000CC"/>
                </a:solidFill>
              </a:rPr>
              <a:t>you may know that I, the Lord</a:t>
            </a:r>
            <a:r>
              <a:rPr lang="en-US" b="1" dirty="0" smtClean="0">
                <a:solidFill>
                  <a:srgbClr val="0000CC"/>
                </a:solidFill>
              </a:rPr>
              <a:t>, who </a:t>
            </a:r>
            <a:r>
              <a:rPr lang="en-US" b="1" dirty="0">
                <a:solidFill>
                  <a:srgbClr val="0000CC"/>
                </a:solidFill>
              </a:rPr>
              <a:t>call you by your name</a:t>
            </a:r>
            <a:r>
              <a:rPr lang="en-US" b="1" dirty="0" smtClean="0">
                <a:solidFill>
                  <a:srgbClr val="0000CC"/>
                </a:solidFill>
              </a:rPr>
              <a:t>, am </a:t>
            </a:r>
            <a:r>
              <a:rPr lang="en-US" b="1" dirty="0">
                <a:solidFill>
                  <a:srgbClr val="0000CC"/>
                </a:solidFill>
              </a:rPr>
              <a:t>the God of Israel. </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God used Cyrus to overthrow Babylon</a:t>
            </a:r>
          </a:p>
        </p:txBody>
      </p:sp>
      <p:sp>
        <p:nvSpPr>
          <p:cNvPr id="7" name="Text Box 5"/>
          <p:cNvSpPr txBox="1">
            <a:spLocks noChangeArrowheads="1"/>
          </p:cNvSpPr>
          <p:nvPr/>
        </p:nvSpPr>
        <p:spPr bwMode="auto">
          <a:xfrm>
            <a:off x="1038101" y="6203657"/>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The God of Israel set His people free</a:t>
            </a:r>
          </a:p>
        </p:txBody>
      </p:sp>
    </p:spTree>
    <p:extLst>
      <p:ext uri="{BB962C8B-B14F-4D97-AF65-F5344CB8AC3E}">
        <p14:creationId xmlns:p14="http://schemas.microsoft.com/office/powerpoint/2010/main" val="667240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Isaiah 45:1-6</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1020566" y="1676400"/>
            <a:ext cx="7086600" cy="4191000"/>
          </a:xfrm>
        </p:spPr>
        <p:txBody>
          <a:bodyPr>
            <a:normAutofit fontScale="85000" lnSpcReduction="10000"/>
          </a:bodyPr>
          <a:lstStyle/>
          <a:p>
            <a:pPr marL="0" indent="231775">
              <a:buNone/>
            </a:pPr>
            <a:r>
              <a:rPr lang="en-US" dirty="0" smtClean="0"/>
              <a:t>4 </a:t>
            </a:r>
            <a:r>
              <a:rPr lang="en-US" dirty="0"/>
              <a:t>For Jacob My servant's sake</a:t>
            </a:r>
            <a:r>
              <a:rPr lang="en-US" dirty="0" smtClean="0"/>
              <a:t>, and </a:t>
            </a:r>
            <a:r>
              <a:rPr lang="en-US" dirty="0"/>
              <a:t>Israel My elect</a:t>
            </a:r>
            <a:r>
              <a:rPr lang="en-US" dirty="0" smtClean="0"/>
              <a:t>, </a:t>
            </a:r>
            <a:r>
              <a:rPr lang="en-US" b="1" dirty="0" smtClean="0">
                <a:solidFill>
                  <a:srgbClr val="0000CC"/>
                </a:solidFill>
              </a:rPr>
              <a:t>I </a:t>
            </a:r>
            <a:r>
              <a:rPr lang="en-US" b="1" dirty="0">
                <a:solidFill>
                  <a:srgbClr val="0000CC"/>
                </a:solidFill>
              </a:rPr>
              <a:t>have even called you by your name</a:t>
            </a:r>
            <a:r>
              <a:rPr lang="en-US" b="1" dirty="0" smtClean="0">
                <a:solidFill>
                  <a:srgbClr val="0000CC"/>
                </a:solidFill>
              </a:rPr>
              <a:t>;          I </a:t>
            </a:r>
            <a:r>
              <a:rPr lang="en-US" b="1" dirty="0">
                <a:solidFill>
                  <a:srgbClr val="0000CC"/>
                </a:solidFill>
              </a:rPr>
              <a:t>have named you, though you have not known Me. </a:t>
            </a:r>
          </a:p>
          <a:p>
            <a:pPr marL="0" indent="231775">
              <a:buNone/>
            </a:pPr>
            <a:r>
              <a:rPr lang="en-US" dirty="0"/>
              <a:t>5 I am the Lord, and there is no other</a:t>
            </a:r>
            <a:r>
              <a:rPr lang="en-US" dirty="0" smtClean="0"/>
              <a:t>; there </a:t>
            </a:r>
            <a:r>
              <a:rPr lang="en-US" dirty="0"/>
              <a:t>is no God besides Me</a:t>
            </a:r>
            <a:r>
              <a:rPr lang="en-US" dirty="0" smtClean="0"/>
              <a:t>. </a:t>
            </a:r>
            <a:r>
              <a:rPr lang="en-US" b="1" dirty="0" smtClean="0">
                <a:solidFill>
                  <a:srgbClr val="0000CC"/>
                </a:solidFill>
              </a:rPr>
              <a:t>I </a:t>
            </a:r>
            <a:r>
              <a:rPr lang="en-US" b="1" dirty="0">
                <a:solidFill>
                  <a:srgbClr val="0000CC"/>
                </a:solidFill>
              </a:rPr>
              <a:t>will gird you, though you have not known Me, </a:t>
            </a:r>
          </a:p>
          <a:p>
            <a:pPr marL="0" indent="231775">
              <a:buNone/>
            </a:pPr>
            <a:r>
              <a:rPr lang="en-US" dirty="0"/>
              <a:t>6 That they may know from the rising of the sun to its </a:t>
            </a:r>
            <a:r>
              <a:rPr lang="en-US" dirty="0" smtClean="0"/>
              <a:t>setting </a:t>
            </a:r>
            <a:r>
              <a:rPr lang="en-US" b="1" dirty="0" smtClean="0">
                <a:solidFill>
                  <a:srgbClr val="0000CC"/>
                </a:solidFill>
              </a:rPr>
              <a:t>that </a:t>
            </a:r>
            <a:r>
              <a:rPr lang="en-US" b="1" dirty="0">
                <a:solidFill>
                  <a:srgbClr val="0000CC"/>
                </a:solidFill>
              </a:rPr>
              <a:t>there is none besides Me</a:t>
            </a:r>
            <a:r>
              <a:rPr lang="en-US" b="1" dirty="0" smtClean="0">
                <a:solidFill>
                  <a:srgbClr val="0000CC"/>
                </a:solidFill>
              </a:rPr>
              <a:t>.  </a:t>
            </a:r>
            <a:r>
              <a:rPr lang="en-US" dirty="0" smtClean="0"/>
              <a:t>I </a:t>
            </a:r>
            <a:r>
              <a:rPr lang="en-US" dirty="0"/>
              <a:t>am the Lord, and there is no other; </a:t>
            </a:r>
          </a:p>
        </p:txBody>
      </p:sp>
      <p:sp>
        <p:nvSpPr>
          <p:cNvPr id="6" name="Text Box 5"/>
          <p:cNvSpPr txBox="1">
            <a:spLocks noChangeArrowheads="1"/>
          </p:cNvSpPr>
          <p:nvPr/>
        </p:nvSpPr>
        <p:spPr bwMode="auto">
          <a:xfrm>
            <a:off x="762000" y="77393"/>
            <a:ext cx="7620000" cy="461665"/>
          </a:xfrm>
          <a:prstGeom prst="rect">
            <a:avLst/>
          </a:prstGeom>
          <a:noFill/>
          <a:ln w="9525">
            <a:noFill/>
            <a:miter lim="800000"/>
            <a:headEnd/>
            <a:tailEnd/>
          </a:ln>
        </p:spPr>
        <p:txBody>
          <a:bodyPr wrap="square">
            <a:spAutoFit/>
          </a:bodyPr>
          <a:lstStyle/>
          <a:p>
            <a:pPr algn="ctr">
              <a:spcBef>
                <a:spcPct val="50000"/>
              </a:spcBef>
            </a:pPr>
            <a:r>
              <a:rPr lang="en-US" sz="2400" b="1" dirty="0" smtClean="0">
                <a:solidFill>
                  <a:srgbClr val="FF0000"/>
                </a:solidFill>
                <a:latin typeface="Comic Sans MS" pitchFamily="66" charset="0"/>
              </a:rPr>
              <a:t>God used Cyrus even though he did not know God</a:t>
            </a:r>
          </a:p>
        </p:txBody>
      </p:sp>
      <p:sp>
        <p:nvSpPr>
          <p:cNvPr id="7" name="Text Box 5"/>
          <p:cNvSpPr txBox="1">
            <a:spLocks noChangeArrowheads="1"/>
          </p:cNvSpPr>
          <p:nvPr/>
        </p:nvSpPr>
        <p:spPr bwMode="auto">
          <a:xfrm>
            <a:off x="266700" y="6377499"/>
            <a:ext cx="8610600" cy="461665"/>
          </a:xfrm>
          <a:prstGeom prst="rect">
            <a:avLst/>
          </a:prstGeom>
          <a:noFill/>
          <a:ln w="9525">
            <a:noFill/>
            <a:miter lim="800000"/>
            <a:headEnd/>
            <a:tailEnd/>
          </a:ln>
        </p:spPr>
        <p:txBody>
          <a:bodyPr wrap="square">
            <a:spAutoFit/>
          </a:bodyPr>
          <a:lstStyle/>
          <a:p>
            <a:pPr algn="ctr">
              <a:spcBef>
                <a:spcPct val="50000"/>
              </a:spcBef>
            </a:pPr>
            <a:r>
              <a:rPr lang="en-US" sz="2400" b="1" dirty="0" smtClean="0">
                <a:solidFill>
                  <a:srgbClr val="00B050"/>
                </a:solidFill>
                <a:latin typeface="Comic Sans MS" pitchFamily="66" charset="0"/>
              </a:rPr>
              <a:t>God wanted the world to know He set His people free</a:t>
            </a:r>
          </a:p>
        </p:txBody>
      </p:sp>
    </p:spTree>
    <p:extLst>
      <p:ext uri="{BB962C8B-B14F-4D97-AF65-F5344CB8AC3E}">
        <p14:creationId xmlns:p14="http://schemas.microsoft.com/office/powerpoint/2010/main" val="1111298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http://www.biblical-life.com/layerMenuButtons/open_b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14725"/>
            <a:ext cx="4849022" cy="33432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members.bib-arch.org/bswb_graphics/BSBA/39/03/BSBA390302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849" y="295275"/>
            <a:ext cx="4618726" cy="2447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6077" y="762000"/>
            <a:ext cx="5132754" cy="3052763"/>
          </a:xfrm>
        </p:spPr>
        <p:txBody>
          <a:bodyPr>
            <a:noAutofit/>
          </a:bodyPr>
          <a:lstStyle/>
          <a:p>
            <a:pPr>
              <a:defRPr/>
            </a:pPr>
            <a:r>
              <a:rPr lang="en-US" sz="6000" b="1" dirty="0" smtClean="0">
                <a:solidFill>
                  <a:srgbClr val="FF0000"/>
                </a:solidFill>
              </a:rPr>
              <a:t>The Cyrus Cylinder demonstrates</a:t>
            </a:r>
            <a:endParaRPr lang="en-US" sz="6000" b="1" dirty="0">
              <a:solidFill>
                <a:srgbClr val="FF0000"/>
              </a:solidFill>
            </a:endParaRPr>
          </a:p>
        </p:txBody>
      </p:sp>
      <p:sp>
        <p:nvSpPr>
          <p:cNvPr id="7" name="Title 1"/>
          <p:cNvSpPr txBox="1">
            <a:spLocks/>
          </p:cNvSpPr>
          <p:nvPr/>
        </p:nvSpPr>
        <p:spPr bwMode="auto">
          <a:xfrm>
            <a:off x="4648200" y="3505200"/>
            <a:ext cx="4270375" cy="2514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000" b="1" kern="0" dirty="0">
                <a:solidFill>
                  <a:srgbClr val="00B050"/>
                </a:solidFill>
                <a:latin typeface="Comic Sans MS" panose="030F0702030302020204" pitchFamily="66" charset="0"/>
                <a:ea typeface="+mj-ea"/>
                <a:cs typeface="+mj-cs"/>
              </a:rPr>
              <a:t>t</a:t>
            </a:r>
            <a:r>
              <a:rPr kumimoji="0" lang="en-US" sz="6000" b="1" i="0" u="none" strike="noStrike" kern="0" cap="none" spc="0" normalizeH="0" baseline="0" noProof="0" dirty="0" smtClean="0">
                <a:ln>
                  <a:noFill/>
                </a:ln>
                <a:solidFill>
                  <a:srgbClr val="00B050"/>
                </a:solidFill>
                <a:uLnTx/>
                <a:uFillTx/>
                <a:latin typeface="Comic Sans MS" panose="030F0702030302020204" pitchFamily="66" charset="0"/>
                <a:ea typeface="+mj-ea"/>
                <a:cs typeface="+mj-cs"/>
              </a:rPr>
              <a:t>he Bible can be trusted</a:t>
            </a:r>
            <a:endParaRPr kumimoji="0" lang="en-US" sz="6000" b="1" i="0" u="none" strike="noStrike" kern="0" cap="none" spc="0" normalizeH="0" baseline="0" noProof="0" dirty="0">
              <a:ln>
                <a:noFill/>
              </a:ln>
              <a:solidFill>
                <a:srgbClr val="00B050"/>
              </a:solidFill>
              <a:uLnTx/>
              <a:uFillTx/>
              <a:latin typeface="Comic Sans MS" panose="030F0702030302020204" pitchFamily="66" charset="0"/>
              <a:ea typeface="+mj-ea"/>
              <a:cs typeface="+mj-cs"/>
            </a:endParaRPr>
          </a:p>
        </p:txBody>
      </p:sp>
      <p:sp>
        <p:nvSpPr>
          <p:cNvPr id="3" name="TextBox 2"/>
          <p:cNvSpPr txBox="1"/>
          <p:nvPr/>
        </p:nvSpPr>
        <p:spPr>
          <a:xfrm>
            <a:off x="145562" y="0"/>
            <a:ext cx="4648200" cy="830997"/>
          </a:xfrm>
          <a:prstGeom prst="rect">
            <a:avLst/>
          </a:prstGeom>
          <a:noFill/>
        </p:spPr>
        <p:txBody>
          <a:bodyPr wrap="square" rtlCol="0">
            <a:spAutoFit/>
          </a:bodyPr>
          <a:lstStyle/>
          <a:p>
            <a:pPr algn="ctr"/>
            <a:r>
              <a:rPr lang="en-US" sz="4800" b="1" dirty="0" smtClean="0">
                <a:solidFill>
                  <a:srgbClr val="0000CC"/>
                </a:solidFill>
                <a:latin typeface="Comic Sans MS" panose="030F0702030302020204" pitchFamily="66" charset="0"/>
              </a:rPr>
              <a:t>Remember!</a:t>
            </a:r>
            <a:endParaRPr lang="en-US" sz="4800" b="1"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150568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0" y="0"/>
            <a:ext cx="9144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55856" y="391180"/>
            <a:ext cx="7010400" cy="914400"/>
          </a:xfrm>
        </p:spPr>
        <p:txBody>
          <a:bodyPr>
            <a:noAutofit/>
          </a:bodyPr>
          <a:lstStyle/>
          <a:p>
            <a:r>
              <a:rPr lang="en-US" sz="4800" b="1" dirty="0" smtClean="0">
                <a:solidFill>
                  <a:srgbClr val="663300"/>
                </a:solidFill>
              </a:rPr>
              <a:t>Ezra 1:1-4</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1295400" y="1143000"/>
            <a:ext cx="6934200" cy="5257800"/>
          </a:xfrm>
        </p:spPr>
        <p:txBody>
          <a:bodyPr>
            <a:normAutofit fontScale="92500" lnSpcReduction="10000"/>
          </a:bodyPr>
          <a:lstStyle/>
          <a:p>
            <a:pPr marL="0" indent="231775">
              <a:buNone/>
            </a:pPr>
            <a:r>
              <a:rPr lang="en-US" dirty="0" smtClean="0"/>
              <a:t>1 </a:t>
            </a:r>
            <a:r>
              <a:rPr lang="en-US" b="1" dirty="0">
                <a:solidFill>
                  <a:srgbClr val="0000CC"/>
                </a:solidFill>
              </a:rPr>
              <a:t>Now in the first year of Cyrus king of Persia</a:t>
            </a:r>
            <a:r>
              <a:rPr lang="en-US" dirty="0"/>
              <a:t>, that the word of the Lord by the mouth of Jeremiah might be fulfilled, the Lord stirred up the spirit of Cyrus king of Persia, so that he made a proclamation throughout all his kingdom, and also put it in writing, saying, </a:t>
            </a:r>
          </a:p>
          <a:p>
            <a:pPr marL="0" indent="231775">
              <a:buNone/>
            </a:pPr>
            <a:r>
              <a:rPr lang="en-US" dirty="0" smtClean="0"/>
              <a:t>2 </a:t>
            </a:r>
            <a:r>
              <a:rPr lang="en-US" dirty="0"/>
              <a:t>Thus says Cyrus king of Persia:</a:t>
            </a:r>
          </a:p>
          <a:p>
            <a:pPr marL="0" indent="231775">
              <a:buNone/>
            </a:pPr>
            <a:r>
              <a:rPr lang="en-US" dirty="0" smtClean="0"/>
              <a:t>All </a:t>
            </a:r>
            <a:r>
              <a:rPr lang="en-US" dirty="0"/>
              <a:t>the kingdoms of the earth the Lord God of heaven has given me. </a:t>
            </a:r>
            <a:r>
              <a:rPr lang="en-US" b="1" dirty="0">
                <a:solidFill>
                  <a:srgbClr val="0000CC"/>
                </a:solidFill>
              </a:rPr>
              <a:t>And He has commanded me to build Him a house at Jerusalem which is in Judah. </a:t>
            </a:r>
            <a:endParaRPr lang="en-US" dirty="0"/>
          </a:p>
        </p:txBody>
      </p:sp>
      <p:sp>
        <p:nvSpPr>
          <p:cNvPr id="6" name="Text Box 5"/>
          <p:cNvSpPr txBox="1">
            <a:spLocks noChangeArrowheads="1"/>
          </p:cNvSpPr>
          <p:nvPr/>
        </p:nvSpPr>
        <p:spPr bwMode="auto">
          <a:xfrm>
            <a:off x="1097643"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Cyrus’ Decree</a:t>
            </a:r>
          </a:p>
        </p:txBody>
      </p:sp>
      <p:sp>
        <p:nvSpPr>
          <p:cNvPr id="7" name="Text Box 5"/>
          <p:cNvSpPr txBox="1">
            <a:spLocks noChangeArrowheads="1"/>
          </p:cNvSpPr>
          <p:nvPr/>
        </p:nvSpPr>
        <p:spPr bwMode="auto">
          <a:xfrm>
            <a:off x="5560142" y="6565612"/>
            <a:ext cx="2819400" cy="584775"/>
          </a:xfrm>
          <a:prstGeom prst="rect">
            <a:avLst/>
          </a:prstGeom>
          <a:noFill/>
          <a:ln w="9525">
            <a:noFill/>
            <a:miter lim="800000"/>
            <a:headEnd/>
            <a:tailEnd/>
          </a:ln>
        </p:spPr>
        <p:txBody>
          <a:bodyPr wrap="square">
            <a:spAutoFit/>
          </a:bodyPr>
          <a:lstStyle/>
          <a:p>
            <a:pPr algn="ctr">
              <a:spcBef>
                <a:spcPct val="50000"/>
              </a:spcBef>
            </a:pPr>
            <a:r>
              <a:rPr lang="en-US" sz="3200" b="1" i="1" dirty="0" smtClean="0">
                <a:solidFill>
                  <a:srgbClr val="00B050"/>
                </a:solidFill>
                <a:latin typeface="Comic Sans MS" pitchFamily="66" charset="0"/>
              </a:rPr>
              <a:t>continued</a:t>
            </a:r>
            <a:endParaRPr lang="en-US" sz="4000" b="1" i="1" dirty="0">
              <a:solidFill>
                <a:srgbClr val="00B050"/>
              </a:solidFill>
              <a:latin typeface="Comic Sans MS" pitchFamily="66" charset="0"/>
            </a:endParaRPr>
          </a:p>
        </p:txBody>
      </p:sp>
    </p:spTree>
    <p:extLst>
      <p:ext uri="{BB962C8B-B14F-4D97-AF65-F5344CB8AC3E}">
        <p14:creationId xmlns:p14="http://schemas.microsoft.com/office/powerpoint/2010/main" val="2873541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76200" y="0"/>
            <a:ext cx="9067800" cy="6934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55856" y="391180"/>
            <a:ext cx="7010400" cy="914400"/>
          </a:xfrm>
        </p:spPr>
        <p:txBody>
          <a:bodyPr>
            <a:noAutofit/>
          </a:bodyPr>
          <a:lstStyle/>
          <a:p>
            <a:r>
              <a:rPr lang="en-US" sz="4800" b="1" dirty="0" smtClean="0">
                <a:solidFill>
                  <a:srgbClr val="663300"/>
                </a:solidFill>
              </a:rPr>
              <a:t>Ezra 1:1-4</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1097643" y="1143000"/>
            <a:ext cx="7131958" cy="5562600"/>
          </a:xfrm>
        </p:spPr>
        <p:txBody>
          <a:bodyPr>
            <a:normAutofit/>
          </a:bodyPr>
          <a:lstStyle/>
          <a:p>
            <a:pPr marL="0" indent="231775">
              <a:buNone/>
            </a:pPr>
            <a:r>
              <a:rPr lang="en-US" dirty="0" smtClean="0"/>
              <a:t>3 </a:t>
            </a:r>
            <a:r>
              <a:rPr lang="en-US" dirty="0"/>
              <a:t>Who is among you of all His people? May his God be with him, </a:t>
            </a:r>
            <a:r>
              <a:rPr lang="en-US" b="1" dirty="0">
                <a:solidFill>
                  <a:srgbClr val="0000CC"/>
                </a:solidFill>
              </a:rPr>
              <a:t>and let him go up to Jerusalem which is in Judah, and build the house of the Lord God of Israel (He is God), which is in Jerusalem. </a:t>
            </a:r>
            <a:r>
              <a:rPr lang="en-US" dirty="0"/>
              <a:t>4 And whoever is left in any place where he dwells, let the men of his place help him with silver and gold, with goods and livestock, besides the freewill offerings for the house of God which is in </a:t>
            </a:r>
            <a:r>
              <a:rPr lang="en-US" dirty="0" smtClean="0"/>
              <a:t>Jerusalem.</a:t>
            </a:r>
            <a:endParaRPr lang="en-US" dirty="0"/>
          </a:p>
        </p:txBody>
      </p:sp>
      <p:sp>
        <p:nvSpPr>
          <p:cNvPr id="6" name="Text Box 5"/>
          <p:cNvSpPr txBox="1">
            <a:spLocks noChangeArrowheads="1"/>
          </p:cNvSpPr>
          <p:nvPr/>
        </p:nvSpPr>
        <p:spPr bwMode="auto">
          <a:xfrm>
            <a:off x="1097643"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Cyrus’ Decree</a:t>
            </a:r>
          </a:p>
        </p:txBody>
      </p:sp>
    </p:spTree>
    <p:extLst>
      <p:ext uri="{BB962C8B-B14F-4D97-AF65-F5344CB8AC3E}">
        <p14:creationId xmlns:p14="http://schemas.microsoft.com/office/powerpoint/2010/main" val="1309534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pi.ning.com/files/pPmOMMrBcFOp2QB9vAMyS3vShzNjQ5BPvI1zUKTkewerlwRy2qciWbno9ItiiKgypPEpeyFGKgj9Udivfpu2cMsgsVhi*Hfw/CC_FullPage_Ad.png?width=750"/>
          <p:cNvPicPr>
            <a:picLocks noChangeAspect="1" noChangeArrowheads="1"/>
          </p:cNvPicPr>
          <p:nvPr/>
        </p:nvPicPr>
        <p:blipFill rotWithShape="1">
          <a:blip r:embed="rId2">
            <a:extLst>
              <a:ext uri="{28A0092B-C50C-407E-A947-70E740481C1C}">
                <a14:useLocalDpi xmlns:a14="http://schemas.microsoft.com/office/drawing/2010/main" val="0"/>
              </a:ext>
            </a:extLst>
          </a:blip>
          <a:srcRect b="42183"/>
          <a:stretch/>
        </p:blipFill>
        <p:spPr bwMode="auto">
          <a:xfrm>
            <a:off x="0" y="1"/>
            <a:ext cx="9144000" cy="6875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138381"/>
            <a:ext cx="5029200" cy="1323439"/>
          </a:xfrm>
          <a:prstGeom prst="rect">
            <a:avLst/>
          </a:prstGeom>
          <a:noFill/>
        </p:spPr>
        <p:txBody>
          <a:bodyPr wrap="square" rtlCol="0">
            <a:spAutoFit/>
          </a:bodyPr>
          <a:lstStyle/>
          <a:p>
            <a:pPr algn="ctr"/>
            <a:r>
              <a:rPr lang="en-US" sz="4000" b="1" dirty="0" smtClean="0">
                <a:solidFill>
                  <a:srgbClr val="FFC000"/>
                </a:solidFill>
                <a:latin typeface="Comic Sans MS" panose="030F0702030302020204" pitchFamily="66" charset="0"/>
              </a:rPr>
              <a:t>The Cyrus Cylinder and Ancient Persia</a:t>
            </a:r>
            <a:endParaRPr lang="en-US" sz="4000" b="1" dirty="0">
              <a:solidFill>
                <a:srgbClr val="FFC000"/>
              </a:solidFill>
              <a:latin typeface="Comic Sans MS" panose="030F0702030302020204" pitchFamily="66" charset="0"/>
            </a:endParaRPr>
          </a:p>
        </p:txBody>
      </p:sp>
      <p:sp>
        <p:nvSpPr>
          <p:cNvPr id="6" name="TextBox 5"/>
          <p:cNvSpPr txBox="1"/>
          <p:nvPr/>
        </p:nvSpPr>
        <p:spPr>
          <a:xfrm>
            <a:off x="0" y="6190588"/>
            <a:ext cx="9067800" cy="646331"/>
          </a:xfrm>
          <a:prstGeom prst="rect">
            <a:avLst/>
          </a:prstGeom>
          <a:noFill/>
        </p:spPr>
        <p:txBody>
          <a:bodyPr wrap="square" rtlCol="0">
            <a:spAutoFit/>
          </a:bodyPr>
          <a:lstStyle/>
          <a:p>
            <a:pPr algn="ctr"/>
            <a:r>
              <a:rPr lang="en-US" sz="3600" b="1" dirty="0" smtClean="0">
                <a:solidFill>
                  <a:srgbClr val="FFFF00"/>
                </a:solidFill>
                <a:latin typeface="Comic Sans MS" panose="030F0702030302020204" pitchFamily="66" charset="0"/>
              </a:rPr>
              <a:t>At the Getty Villa (Oct 2 to Dec 2)</a:t>
            </a:r>
            <a:endParaRPr lang="en-US" sz="3600" b="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1978524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609600"/>
            <a:ext cx="9158514" cy="6096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1249103"/>
            <a:ext cx="7010400" cy="914400"/>
          </a:xfrm>
        </p:spPr>
        <p:txBody>
          <a:bodyPr>
            <a:noAutofit/>
          </a:bodyPr>
          <a:lstStyle/>
          <a:p>
            <a:r>
              <a:rPr lang="en-US" sz="4800" b="1" dirty="0" smtClean="0">
                <a:solidFill>
                  <a:srgbClr val="663300"/>
                </a:solidFill>
              </a:rPr>
              <a:t>Ezra 6:1-5</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2011103"/>
            <a:ext cx="7086600" cy="4191000"/>
          </a:xfrm>
        </p:spPr>
        <p:txBody>
          <a:bodyPr>
            <a:normAutofit fontScale="85000" lnSpcReduction="20000"/>
          </a:bodyPr>
          <a:lstStyle/>
          <a:p>
            <a:pPr marL="0" indent="231775">
              <a:buNone/>
            </a:pPr>
            <a:r>
              <a:rPr lang="en-US" dirty="0" smtClean="0"/>
              <a:t>1  Then </a:t>
            </a:r>
            <a:r>
              <a:rPr lang="en-US" b="1" dirty="0">
                <a:solidFill>
                  <a:srgbClr val="0000CC"/>
                </a:solidFill>
              </a:rPr>
              <a:t>King Darius issued a decree, and a search was made in the archives, </a:t>
            </a:r>
            <a:r>
              <a:rPr lang="en-US" dirty="0"/>
              <a:t>where the treasures were stored in Babylon. 2 And </a:t>
            </a:r>
            <a:r>
              <a:rPr lang="en-US" b="1" dirty="0">
                <a:solidFill>
                  <a:srgbClr val="0000CC"/>
                </a:solidFill>
              </a:rPr>
              <a:t>at </a:t>
            </a:r>
            <a:r>
              <a:rPr lang="en-US" b="1" dirty="0" err="1">
                <a:solidFill>
                  <a:srgbClr val="0000CC"/>
                </a:solidFill>
              </a:rPr>
              <a:t>Achmetha</a:t>
            </a:r>
            <a:r>
              <a:rPr lang="en-US" b="1" dirty="0">
                <a:solidFill>
                  <a:srgbClr val="0000CC"/>
                </a:solidFill>
              </a:rPr>
              <a:t>, in the palace </a:t>
            </a:r>
            <a:r>
              <a:rPr lang="en-US" dirty="0"/>
              <a:t>that is in the province of Media, a scroll was found, and in it a record was written thus: </a:t>
            </a:r>
          </a:p>
          <a:p>
            <a:pPr marL="0" indent="231775">
              <a:buNone/>
            </a:pPr>
            <a:r>
              <a:rPr lang="en-US" dirty="0" smtClean="0"/>
              <a:t>3  </a:t>
            </a:r>
            <a:r>
              <a:rPr lang="en-US" b="1" dirty="0">
                <a:solidFill>
                  <a:srgbClr val="0000CC"/>
                </a:solidFill>
              </a:rPr>
              <a:t>In the first year of King Cyrus, King Cyrus issued a decree concerning the house of God at Jerusalem: </a:t>
            </a:r>
            <a:r>
              <a:rPr lang="en-US" dirty="0"/>
              <a:t>"Let the house be rebuilt, the place where they offered sacrifices; and let the foundations of it be firmly laid, its height sixty cubits and its width sixty cubits, </a:t>
            </a:r>
          </a:p>
        </p:txBody>
      </p:sp>
      <p:sp>
        <p:nvSpPr>
          <p:cNvPr id="6" name="Text Box 5"/>
          <p:cNvSpPr txBox="1">
            <a:spLocks noChangeArrowheads="1"/>
          </p:cNvSpPr>
          <p:nvPr/>
        </p:nvSpPr>
        <p:spPr bwMode="auto">
          <a:xfrm>
            <a:off x="228600" y="129570"/>
            <a:ext cx="88392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FF0000"/>
                </a:solidFill>
                <a:latin typeface="Comic Sans MS" pitchFamily="66" charset="0"/>
              </a:rPr>
              <a:t>16 years later Darius found Cyrus’ Decree</a:t>
            </a:r>
          </a:p>
        </p:txBody>
      </p:sp>
      <p:sp>
        <p:nvSpPr>
          <p:cNvPr id="8" name="Text Box 5"/>
          <p:cNvSpPr txBox="1">
            <a:spLocks noChangeArrowheads="1"/>
          </p:cNvSpPr>
          <p:nvPr/>
        </p:nvSpPr>
        <p:spPr bwMode="auto">
          <a:xfrm>
            <a:off x="5560142" y="6184612"/>
            <a:ext cx="2819400" cy="584775"/>
          </a:xfrm>
          <a:prstGeom prst="rect">
            <a:avLst/>
          </a:prstGeom>
          <a:noFill/>
          <a:ln w="9525">
            <a:noFill/>
            <a:miter lim="800000"/>
            <a:headEnd/>
            <a:tailEnd/>
          </a:ln>
        </p:spPr>
        <p:txBody>
          <a:bodyPr wrap="square">
            <a:spAutoFit/>
          </a:bodyPr>
          <a:lstStyle/>
          <a:p>
            <a:pPr algn="ctr">
              <a:spcBef>
                <a:spcPct val="50000"/>
              </a:spcBef>
            </a:pPr>
            <a:r>
              <a:rPr lang="en-US" sz="3200" b="1" i="1" dirty="0" smtClean="0">
                <a:solidFill>
                  <a:srgbClr val="00B050"/>
                </a:solidFill>
                <a:latin typeface="Comic Sans MS" pitchFamily="66" charset="0"/>
              </a:rPr>
              <a:t>continued</a:t>
            </a:r>
            <a:endParaRPr lang="en-US" sz="4000" b="1" i="1" dirty="0">
              <a:solidFill>
                <a:srgbClr val="00B050"/>
              </a:solidFill>
              <a:latin typeface="Comic Sans MS" pitchFamily="66" charset="0"/>
            </a:endParaRPr>
          </a:p>
        </p:txBody>
      </p:sp>
    </p:spTree>
    <p:extLst>
      <p:ext uri="{BB962C8B-B14F-4D97-AF65-F5344CB8AC3E}">
        <p14:creationId xmlns:p14="http://schemas.microsoft.com/office/powerpoint/2010/main" val="1137689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609600"/>
            <a:ext cx="9158514" cy="54864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21443" y="1077195"/>
            <a:ext cx="7010400" cy="914400"/>
          </a:xfrm>
        </p:spPr>
        <p:txBody>
          <a:bodyPr>
            <a:noAutofit/>
          </a:bodyPr>
          <a:lstStyle/>
          <a:p>
            <a:r>
              <a:rPr lang="en-US" sz="4800" b="1" dirty="0" smtClean="0">
                <a:solidFill>
                  <a:srgbClr val="663300"/>
                </a:solidFill>
              </a:rPr>
              <a:t>Ezra 6:1-5</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784272"/>
            <a:ext cx="7086600" cy="4191000"/>
          </a:xfrm>
        </p:spPr>
        <p:txBody>
          <a:bodyPr>
            <a:normAutofit fontScale="92500" lnSpcReduction="20000"/>
          </a:bodyPr>
          <a:lstStyle/>
          <a:p>
            <a:pPr marL="0" indent="231775">
              <a:buNone/>
            </a:pPr>
            <a:r>
              <a:rPr lang="en-US" dirty="0" smtClean="0"/>
              <a:t>4 </a:t>
            </a:r>
            <a:r>
              <a:rPr lang="en-US" dirty="0"/>
              <a:t>with three rows of heavy stones and one row of new timber. Let the expenses be paid from the king's treasury. 5 </a:t>
            </a:r>
            <a:r>
              <a:rPr lang="en-US" b="1" dirty="0">
                <a:solidFill>
                  <a:srgbClr val="0000CC"/>
                </a:solidFill>
              </a:rPr>
              <a:t>Also let the gold and silver articles of the house of God, which Nebuchadnezzar took from the temple which is in Jerusalem and brought to Babylon, be restored and taken back to the temple which is in Jerusalem, </a:t>
            </a:r>
            <a:r>
              <a:rPr lang="en-US" dirty="0"/>
              <a:t>each to its place; and deposit them in the house of God" </a:t>
            </a:r>
          </a:p>
        </p:txBody>
      </p:sp>
      <p:sp>
        <p:nvSpPr>
          <p:cNvPr id="6" name="Text Box 5"/>
          <p:cNvSpPr txBox="1">
            <a:spLocks noChangeArrowheads="1"/>
          </p:cNvSpPr>
          <p:nvPr/>
        </p:nvSpPr>
        <p:spPr bwMode="auto">
          <a:xfrm>
            <a:off x="1044889" y="197472"/>
            <a:ext cx="69342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FF0000"/>
                </a:solidFill>
                <a:latin typeface="Comic Sans MS" pitchFamily="66" charset="0"/>
              </a:rPr>
              <a:t>Darius Found Cyrus’ Decree</a:t>
            </a:r>
          </a:p>
        </p:txBody>
      </p:sp>
      <p:sp>
        <p:nvSpPr>
          <p:cNvPr id="7" name="Text Box 5"/>
          <p:cNvSpPr txBox="1">
            <a:spLocks noChangeArrowheads="1"/>
          </p:cNvSpPr>
          <p:nvPr/>
        </p:nvSpPr>
        <p:spPr bwMode="auto">
          <a:xfrm>
            <a:off x="221343" y="6078415"/>
            <a:ext cx="86868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God had Cyrus restore His temple &amp; His people!</a:t>
            </a:r>
          </a:p>
        </p:txBody>
      </p:sp>
    </p:spTree>
    <p:extLst>
      <p:ext uri="{BB962C8B-B14F-4D97-AF65-F5344CB8AC3E}">
        <p14:creationId xmlns:p14="http://schemas.microsoft.com/office/powerpoint/2010/main" val="962661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lh4.ggpht.com/-A9hPYKe-QV0/T5H_IPP-SiI/AAAAAAAAC44/-Wb4xhs6j3A/Tell%252520Deir%252520Alla%252520excavators%25252C%252520tb061104012_thumb.jpg?imgmax=800"/>
          <p:cNvPicPr>
            <a:picLocks noChangeAspect="1" noChangeArrowheads="1"/>
          </p:cNvPicPr>
          <p:nvPr/>
        </p:nvPicPr>
        <p:blipFill rotWithShape="1">
          <a:blip r:embed="rId3">
            <a:extLst>
              <a:ext uri="{28A0092B-C50C-407E-A947-70E740481C1C}">
                <a14:useLocalDpi xmlns:a14="http://schemas.microsoft.com/office/drawing/2010/main" val="0"/>
              </a:ext>
            </a:extLst>
          </a:blip>
          <a:srcRect l="10525" r="5055" b="6316"/>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762000" y="152400"/>
            <a:ext cx="7086600" cy="1569660"/>
          </a:xfrm>
          <a:prstGeom prst="rect">
            <a:avLst/>
          </a:prstGeom>
          <a:noFill/>
          <a:ln w="9525">
            <a:noFill/>
            <a:miter lim="800000"/>
            <a:headEnd/>
            <a:tailEnd/>
          </a:ln>
        </p:spPr>
        <p:txBody>
          <a:bodyPr wrap="square">
            <a:spAutoFit/>
          </a:bodyPr>
          <a:lstStyle/>
          <a:p>
            <a:pPr algn="ctr">
              <a:spcBef>
                <a:spcPct val="50000"/>
              </a:spcBef>
            </a:pPr>
            <a:r>
              <a:rPr lang="en-US" sz="4800" b="1" dirty="0" smtClean="0">
                <a:solidFill>
                  <a:srgbClr val="FFFF00"/>
                </a:solidFill>
                <a:latin typeface="Comic Sans MS" pitchFamily="66" charset="0"/>
              </a:rPr>
              <a:t>Archaeology Supports the Bible Record</a:t>
            </a:r>
            <a:endParaRPr lang="en-US" sz="4800" b="1" dirty="0">
              <a:solidFill>
                <a:srgbClr val="FFFF00"/>
              </a:solidFill>
              <a:latin typeface="Comic Sans MS" pitchFamily="66" charset="0"/>
            </a:endParaRPr>
          </a:p>
        </p:txBody>
      </p:sp>
    </p:spTree>
    <p:extLst>
      <p:ext uri="{BB962C8B-B14F-4D97-AF65-F5344CB8AC3E}">
        <p14:creationId xmlns:p14="http://schemas.microsoft.com/office/powerpoint/2010/main" val="1049341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smtClean="0"/>
              <a:t>S</a:t>
            </a:r>
          </a:p>
        </p:txBody>
      </p:sp>
      <p:sp>
        <p:nvSpPr>
          <p:cNvPr id="3" name="TextBox 2"/>
          <p:cNvSpPr txBox="1"/>
          <p:nvPr/>
        </p:nvSpPr>
        <p:spPr>
          <a:xfrm>
            <a:off x="2095500" y="0"/>
            <a:ext cx="4953000" cy="1107996"/>
          </a:xfrm>
          <a:prstGeom prst="rect">
            <a:avLst/>
          </a:prstGeom>
          <a:noFill/>
        </p:spPr>
        <p:txBody>
          <a:bodyPr wrap="square" rtlCol="0">
            <a:spAutoFit/>
          </a:bodyPr>
          <a:lstStyle/>
          <a:p>
            <a:r>
              <a:rPr lang="en-US" sz="6600" b="1" dirty="0" smtClean="0">
                <a:solidFill>
                  <a:srgbClr val="00B0F0"/>
                </a:solidFill>
              </a:rPr>
              <a:t>You can Trust</a:t>
            </a:r>
            <a:endParaRPr lang="en-US" sz="6600" b="1" dirty="0">
              <a:solidFill>
                <a:srgbClr val="00B0F0"/>
              </a:solidFill>
            </a:endParaRPr>
          </a:p>
        </p:txBody>
      </p:sp>
    </p:spTree>
    <p:extLst>
      <p:ext uri="{BB962C8B-B14F-4D97-AF65-F5344CB8AC3E}">
        <p14:creationId xmlns:p14="http://schemas.microsoft.com/office/powerpoint/2010/main" val="353519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0084" y="63395"/>
            <a:ext cx="4691779" cy="2209800"/>
          </a:xfrm>
        </p:spPr>
        <p:txBody>
          <a:bodyPr>
            <a:normAutofit/>
          </a:bodyPr>
          <a:lstStyle/>
          <a:p>
            <a:pPr eaLnBrk="1" hangingPunct="1"/>
            <a:r>
              <a:rPr lang="en-US" sz="4000" b="1" dirty="0" smtClean="0">
                <a:solidFill>
                  <a:srgbClr val="FF0000"/>
                </a:solidFill>
                <a:latin typeface="Comic Sans MS" pitchFamily="66" charset="0"/>
              </a:rPr>
              <a:t>Some Archaeology discoveries that support the Bible</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B050"/>
                </a:solidFill>
                <a:latin typeface="Comic Sans MS" pitchFamily="66" charset="0"/>
              </a:rPr>
              <a:t>G</a:t>
            </a:r>
            <a:endParaRPr lang="en-US" sz="4000" b="1" dirty="0">
              <a:solidFill>
                <a:srgbClr val="00B050"/>
              </a:solidFill>
              <a:latin typeface="Comic Sans MS" pitchFamily="66" charset="0"/>
            </a:endParaRPr>
          </a:p>
        </p:txBody>
      </p:sp>
      <p:pic>
        <p:nvPicPr>
          <p:cNvPr id="3076" name="Picture 4" descr="http://2.bp.blogspot.com/-QL-ITn7B7lE/TjM0CT2Z-BI/AAAAAAAAAUY/7gFQ9XHULBk/s320/biblical-archaeology-archaeology-confirms-the-b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883" y="170296"/>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pursuingimmortality.files.wordpress.com/2011/12/gih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21547"/>
            <a:ext cx="3880683" cy="2677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bibleistrue.com/qna/hezek07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559815"/>
            <a:ext cx="2100979" cy="31394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pleaseconvinceme.com/wp-content/uploads/2012/09/arch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1956" y="2187882"/>
            <a:ext cx="1727200" cy="16235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a:srcRect l="4167" t="28667" r="55417" b="28000"/>
          <a:stretch/>
        </p:blipFill>
        <p:spPr>
          <a:xfrm>
            <a:off x="5241349" y="2057400"/>
            <a:ext cx="3403880" cy="2280951"/>
          </a:xfrm>
          <a:prstGeom prst="rect">
            <a:avLst/>
          </a:prstGeom>
        </p:spPr>
      </p:pic>
      <p:pic>
        <p:nvPicPr>
          <p:cNvPr id="3074" name="Picture 2" descr="http://www.bible.ca/archeology/bible-archeology-altar-of-joshua-reconstruction-garden-of-biblical-samari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084" y="2309844"/>
            <a:ext cx="288862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telegraph.co.uk/multimedia/archive/00640/news-graphics-2007-_640099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5022" y="4416125"/>
            <a:ext cx="2744895" cy="195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15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69266"/>
            <a:ext cx="9158514" cy="6096001"/>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Ezekiel 26:3-14</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524000"/>
            <a:ext cx="7086600" cy="4679656"/>
          </a:xfrm>
        </p:spPr>
        <p:txBody>
          <a:bodyPr>
            <a:normAutofit fontScale="85000" lnSpcReduction="20000"/>
          </a:bodyPr>
          <a:lstStyle/>
          <a:p>
            <a:pPr marL="0" indent="231775">
              <a:buNone/>
            </a:pPr>
            <a:r>
              <a:rPr lang="en-US" dirty="0" smtClean="0"/>
              <a:t>3 </a:t>
            </a:r>
            <a:r>
              <a:rPr lang="en-US" dirty="0"/>
              <a:t>"Therefore thus says the Lord God: 'Behold, I am against you, O </a:t>
            </a:r>
            <a:r>
              <a:rPr lang="en-US" dirty="0" err="1"/>
              <a:t>Tyre</a:t>
            </a:r>
            <a:r>
              <a:rPr lang="en-US" dirty="0"/>
              <a:t>, and will cause </a:t>
            </a:r>
            <a:r>
              <a:rPr lang="en-US" b="1" dirty="0">
                <a:solidFill>
                  <a:srgbClr val="C00000"/>
                </a:solidFill>
              </a:rPr>
              <a:t>many nations to come up against you, </a:t>
            </a:r>
            <a:r>
              <a:rPr lang="en-US" dirty="0"/>
              <a:t>as the sea causes its waves to come up. 4 </a:t>
            </a:r>
            <a:r>
              <a:rPr lang="en-US" b="1" dirty="0">
                <a:solidFill>
                  <a:srgbClr val="0000CC"/>
                </a:solidFill>
              </a:rPr>
              <a:t>And they shall destroy the walls of </a:t>
            </a:r>
            <a:r>
              <a:rPr lang="en-US" b="1" dirty="0" err="1">
                <a:solidFill>
                  <a:srgbClr val="0000CC"/>
                </a:solidFill>
              </a:rPr>
              <a:t>Tyre</a:t>
            </a:r>
            <a:r>
              <a:rPr lang="en-US" b="1" dirty="0">
                <a:solidFill>
                  <a:srgbClr val="0000CC"/>
                </a:solidFill>
              </a:rPr>
              <a:t> and break down her towers; I will also scrape her dust from her, and make her like the top of a rock. 5 It shall be a place for spreading nets in the midst of the sea, for I have spoken,' says the Lord God; </a:t>
            </a:r>
            <a:r>
              <a:rPr lang="en-US" dirty="0"/>
              <a:t>'it shall become plunder for the nations. 6 Also her daughter villages which are in the fields shall be slain by the sword. Then they shall know that I am the Lord.' </a:t>
            </a:r>
          </a:p>
        </p:txBody>
      </p:sp>
      <p:sp>
        <p:nvSpPr>
          <p:cNvPr id="6" name="Text Box 5"/>
          <p:cNvSpPr txBox="1">
            <a:spLocks noChangeArrowheads="1"/>
          </p:cNvSpPr>
          <p:nvPr/>
        </p:nvSpPr>
        <p:spPr bwMode="auto">
          <a:xfrm>
            <a:off x="609600" y="129570"/>
            <a:ext cx="7924800" cy="523220"/>
          </a:xfrm>
          <a:prstGeom prst="rect">
            <a:avLst/>
          </a:prstGeom>
          <a:noFill/>
          <a:ln w="9525">
            <a:noFill/>
            <a:miter lim="800000"/>
            <a:headEnd/>
            <a:tailEnd/>
          </a:ln>
        </p:spPr>
        <p:txBody>
          <a:bodyPr wrap="square">
            <a:spAutoFit/>
          </a:bodyPr>
          <a:lstStyle/>
          <a:p>
            <a:pPr algn="ctr">
              <a:spcBef>
                <a:spcPct val="50000"/>
              </a:spcBef>
            </a:pPr>
            <a:r>
              <a:rPr lang="en-US" sz="2800" b="1" smtClean="0">
                <a:solidFill>
                  <a:srgbClr val="FF0000"/>
                </a:solidFill>
                <a:latin typeface="Comic Sans MS" pitchFamily="66" charset="0"/>
              </a:rPr>
              <a:t>God </a:t>
            </a:r>
            <a:r>
              <a:rPr lang="en-US" sz="2800" b="1" dirty="0">
                <a:solidFill>
                  <a:srgbClr val="FF0000"/>
                </a:solidFill>
                <a:latin typeface="Comic Sans MS" pitchFamily="66" charset="0"/>
              </a:rPr>
              <a:t>P</a:t>
            </a:r>
            <a:r>
              <a:rPr lang="en-US" sz="2800" b="1" dirty="0" smtClean="0">
                <a:solidFill>
                  <a:srgbClr val="FF0000"/>
                </a:solidFill>
                <a:latin typeface="Comic Sans MS" pitchFamily="66" charset="0"/>
              </a:rPr>
              <a:t>redicts </a:t>
            </a:r>
            <a:r>
              <a:rPr lang="en-US" sz="2800" b="1" dirty="0" err="1" smtClean="0">
                <a:solidFill>
                  <a:srgbClr val="FF0000"/>
                </a:solidFill>
                <a:latin typeface="Comic Sans MS" pitchFamily="66" charset="0"/>
              </a:rPr>
              <a:t>Tyre’s</a:t>
            </a:r>
            <a:r>
              <a:rPr lang="en-US" sz="2800" b="1" dirty="0" smtClean="0">
                <a:solidFill>
                  <a:srgbClr val="FF0000"/>
                </a:solidFill>
                <a:latin typeface="Comic Sans MS" pitchFamily="66" charset="0"/>
              </a:rPr>
              <a:t> Destruction (587BC)</a:t>
            </a:r>
          </a:p>
        </p:txBody>
      </p:sp>
      <p:sp>
        <p:nvSpPr>
          <p:cNvPr id="7" name="Text Box 5"/>
          <p:cNvSpPr txBox="1">
            <a:spLocks noChangeArrowheads="1"/>
          </p:cNvSpPr>
          <p:nvPr/>
        </p:nvSpPr>
        <p:spPr bwMode="auto">
          <a:xfrm>
            <a:off x="1038101" y="6203657"/>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God will scrape her dust from her!</a:t>
            </a:r>
          </a:p>
        </p:txBody>
      </p:sp>
    </p:spTree>
    <p:extLst>
      <p:ext uri="{BB962C8B-B14F-4D97-AF65-F5344CB8AC3E}">
        <p14:creationId xmlns:p14="http://schemas.microsoft.com/office/powerpoint/2010/main" val="1517588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0" y="129570"/>
            <a:ext cx="9158514" cy="589023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38101" y="461108"/>
            <a:ext cx="7010400" cy="914400"/>
          </a:xfrm>
        </p:spPr>
        <p:txBody>
          <a:bodyPr>
            <a:noAutofit/>
          </a:bodyPr>
          <a:lstStyle/>
          <a:p>
            <a:r>
              <a:rPr lang="en-US" sz="4800" b="1" dirty="0" smtClean="0">
                <a:solidFill>
                  <a:srgbClr val="663300"/>
                </a:solidFill>
              </a:rPr>
              <a:t>Ezekiel 26:3-14</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1021443" y="1219200"/>
            <a:ext cx="7086600" cy="4429780"/>
          </a:xfrm>
        </p:spPr>
        <p:txBody>
          <a:bodyPr>
            <a:normAutofit fontScale="77500" lnSpcReduction="20000"/>
          </a:bodyPr>
          <a:lstStyle/>
          <a:p>
            <a:pPr marL="0" indent="231775">
              <a:buNone/>
            </a:pPr>
            <a:r>
              <a:rPr lang="en-US" dirty="0" smtClean="0"/>
              <a:t>7 </a:t>
            </a:r>
            <a:r>
              <a:rPr lang="en-US" dirty="0"/>
              <a:t>"For thus says the Lord God: </a:t>
            </a:r>
            <a:r>
              <a:rPr lang="en-US" b="1" dirty="0">
                <a:solidFill>
                  <a:srgbClr val="0000CC"/>
                </a:solidFill>
              </a:rPr>
              <a:t>'Behold, I will bring against </a:t>
            </a:r>
            <a:r>
              <a:rPr lang="en-US" b="1" dirty="0" err="1">
                <a:solidFill>
                  <a:srgbClr val="0000CC"/>
                </a:solidFill>
              </a:rPr>
              <a:t>Tyre</a:t>
            </a:r>
            <a:r>
              <a:rPr lang="en-US" b="1" dirty="0">
                <a:solidFill>
                  <a:srgbClr val="0000CC"/>
                </a:solidFill>
              </a:rPr>
              <a:t> from the north Nebuchadnezzar king of Babylon, </a:t>
            </a:r>
            <a:r>
              <a:rPr lang="en-US" dirty="0"/>
              <a:t>king of kings, with horses, with chariots, and with horsemen, and an army with many people. 8 He will slay with the sword your daughter villages in the fields; </a:t>
            </a:r>
            <a:r>
              <a:rPr lang="en-US" b="1" dirty="0">
                <a:solidFill>
                  <a:srgbClr val="0000CC"/>
                </a:solidFill>
              </a:rPr>
              <a:t>he will heap up a siege mound against you, build a wall against you, and raise a defense against you. 9 He will direct his battering rams against your walls, and with his axes he will break down your towers. </a:t>
            </a:r>
            <a:r>
              <a:rPr lang="en-US" dirty="0"/>
              <a:t>10 Because of the abundance of his horses, their dust will cover you; your walls will shake at the noise of the horsemen, the wagons, and the chariots, when he enters your gates, as men enter a city that has been breached. </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God’s destruction of </a:t>
            </a:r>
            <a:r>
              <a:rPr lang="en-US" sz="2800" b="1" dirty="0" err="1" smtClean="0">
                <a:solidFill>
                  <a:srgbClr val="FF0000"/>
                </a:solidFill>
                <a:latin typeface="Comic Sans MS" pitchFamily="66" charset="0"/>
              </a:rPr>
              <a:t>Tyre</a:t>
            </a:r>
            <a:endParaRPr lang="en-US" sz="2800" b="1" dirty="0" smtClean="0">
              <a:solidFill>
                <a:srgbClr val="FF0000"/>
              </a:solidFill>
              <a:latin typeface="Comic Sans MS" pitchFamily="66" charset="0"/>
            </a:endParaRPr>
          </a:p>
        </p:txBody>
      </p:sp>
      <p:sp>
        <p:nvSpPr>
          <p:cNvPr id="7" name="Text Box 5"/>
          <p:cNvSpPr txBox="1">
            <a:spLocks noChangeArrowheads="1"/>
          </p:cNvSpPr>
          <p:nvPr/>
        </p:nvSpPr>
        <p:spPr bwMode="auto">
          <a:xfrm>
            <a:off x="1076201" y="5728157"/>
            <a:ext cx="6934200" cy="954107"/>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God used Nebuchadnezzar of Babylon 2 years later – a 13 year siege</a:t>
            </a:r>
          </a:p>
        </p:txBody>
      </p:sp>
    </p:spTree>
    <p:extLst>
      <p:ext uri="{BB962C8B-B14F-4D97-AF65-F5344CB8AC3E}">
        <p14:creationId xmlns:p14="http://schemas.microsoft.com/office/powerpoint/2010/main" val="2805875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Ezekiel 26:3-14</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524000"/>
            <a:ext cx="7086600" cy="4191000"/>
          </a:xfrm>
        </p:spPr>
        <p:txBody>
          <a:bodyPr>
            <a:normAutofit fontScale="77500" lnSpcReduction="20000"/>
          </a:bodyPr>
          <a:lstStyle/>
          <a:p>
            <a:pPr marL="0" indent="231775">
              <a:buNone/>
            </a:pPr>
            <a:r>
              <a:rPr lang="en-US" dirty="0" smtClean="0"/>
              <a:t>11 </a:t>
            </a:r>
            <a:r>
              <a:rPr lang="en-US" dirty="0"/>
              <a:t>With the hooves of his horses </a:t>
            </a:r>
            <a:r>
              <a:rPr lang="en-US" b="1" dirty="0">
                <a:solidFill>
                  <a:srgbClr val="C00000"/>
                </a:solidFill>
              </a:rPr>
              <a:t>he</a:t>
            </a:r>
            <a:r>
              <a:rPr lang="en-US" dirty="0"/>
              <a:t> will trample all your streets; he will slay your people by the sword, and your strong pillars will fall to the ground. 12 </a:t>
            </a:r>
            <a:r>
              <a:rPr lang="en-US" b="1" dirty="0">
                <a:solidFill>
                  <a:srgbClr val="C00000"/>
                </a:solidFill>
              </a:rPr>
              <a:t>They</a:t>
            </a:r>
            <a:r>
              <a:rPr lang="en-US" dirty="0">
                <a:solidFill>
                  <a:srgbClr val="C00000"/>
                </a:solidFill>
              </a:rPr>
              <a:t> </a:t>
            </a:r>
            <a:r>
              <a:rPr lang="en-US" dirty="0"/>
              <a:t>will plunder your riches and pillage your merchandise; </a:t>
            </a:r>
            <a:r>
              <a:rPr lang="en-US" b="1" dirty="0">
                <a:solidFill>
                  <a:srgbClr val="C00000"/>
                </a:solidFill>
              </a:rPr>
              <a:t>they</a:t>
            </a:r>
            <a:r>
              <a:rPr lang="en-US" b="1" dirty="0">
                <a:solidFill>
                  <a:srgbClr val="0000CC"/>
                </a:solidFill>
              </a:rPr>
              <a:t> will break down your walls and destroy your pleasant houses; </a:t>
            </a:r>
            <a:r>
              <a:rPr lang="en-US" b="1" dirty="0">
                <a:solidFill>
                  <a:srgbClr val="C00000"/>
                </a:solidFill>
              </a:rPr>
              <a:t>they</a:t>
            </a:r>
            <a:r>
              <a:rPr lang="en-US" b="1" dirty="0">
                <a:solidFill>
                  <a:srgbClr val="0000CC"/>
                </a:solidFill>
              </a:rPr>
              <a:t> will lay your stones, your timber, and your soil in the midst of the water. </a:t>
            </a:r>
            <a:r>
              <a:rPr lang="en-US" dirty="0"/>
              <a:t>13 I will put an end to the sound of your songs, and the sound of your harps shall be heard no more. 14 </a:t>
            </a:r>
            <a:r>
              <a:rPr lang="en-US" b="1" dirty="0">
                <a:solidFill>
                  <a:srgbClr val="0000CC"/>
                </a:solidFill>
              </a:rPr>
              <a:t>I will make you like the top of a rock; you shall be a place for spreading nets, </a:t>
            </a:r>
            <a:r>
              <a:rPr lang="en-US" dirty="0"/>
              <a:t>and you shall never be rebuilt, for I the Lord have spoken,' says the Lord God. </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God’s destruction of </a:t>
            </a:r>
            <a:r>
              <a:rPr lang="en-US" sz="2800" b="1" dirty="0" err="1" smtClean="0">
                <a:solidFill>
                  <a:srgbClr val="FF0000"/>
                </a:solidFill>
                <a:latin typeface="Comic Sans MS" pitchFamily="66" charset="0"/>
              </a:rPr>
              <a:t>Tyre</a:t>
            </a:r>
            <a:endParaRPr lang="en-US" sz="2800" b="1" dirty="0" smtClean="0">
              <a:solidFill>
                <a:srgbClr val="FF0000"/>
              </a:solidFill>
              <a:latin typeface="Comic Sans MS" pitchFamily="66" charset="0"/>
            </a:endParaRPr>
          </a:p>
        </p:txBody>
      </p:sp>
      <p:sp>
        <p:nvSpPr>
          <p:cNvPr id="7" name="Text Box 5"/>
          <p:cNvSpPr txBox="1">
            <a:spLocks noChangeArrowheads="1"/>
          </p:cNvSpPr>
          <p:nvPr/>
        </p:nvSpPr>
        <p:spPr bwMode="auto">
          <a:xfrm>
            <a:off x="1038101" y="6203657"/>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err="1" smtClean="0">
                <a:solidFill>
                  <a:srgbClr val="00B050"/>
                </a:solidFill>
                <a:latin typeface="Comic Sans MS" pitchFamily="66" charset="0"/>
              </a:rPr>
              <a:t>Tyre</a:t>
            </a:r>
            <a:r>
              <a:rPr lang="en-US" sz="2800" b="1" dirty="0" smtClean="0">
                <a:solidFill>
                  <a:srgbClr val="00B050"/>
                </a:solidFill>
                <a:latin typeface="Comic Sans MS" pitchFamily="66" charset="0"/>
              </a:rPr>
              <a:t> to become like the top of a rock</a:t>
            </a:r>
          </a:p>
        </p:txBody>
      </p:sp>
    </p:spTree>
    <p:extLst>
      <p:ext uri="{BB962C8B-B14F-4D97-AF65-F5344CB8AC3E}">
        <p14:creationId xmlns:p14="http://schemas.microsoft.com/office/powerpoint/2010/main" val="2554647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p.lanexdev.com/user_images/image/rr/2006/rr100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3810000"/>
            <a:ext cx="2895600" cy="1600200"/>
          </a:xfrm>
        </p:spPr>
        <p:txBody>
          <a:bodyPr>
            <a:noAutofit/>
          </a:bodyPr>
          <a:lstStyle/>
          <a:p>
            <a:r>
              <a:rPr lang="en-US" sz="4800" b="1" dirty="0" smtClean="0">
                <a:solidFill>
                  <a:srgbClr val="FFFF00"/>
                </a:solidFill>
              </a:rPr>
              <a:t>Where is </a:t>
            </a:r>
            <a:r>
              <a:rPr lang="en-US" sz="4800" b="1" dirty="0" err="1" smtClean="0">
                <a:solidFill>
                  <a:srgbClr val="FFFF00"/>
                </a:solidFill>
              </a:rPr>
              <a:t>Tyre</a:t>
            </a:r>
            <a:r>
              <a:rPr lang="en-US" sz="4800" b="1" dirty="0" smtClean="0">
                <a:solidFill>
                  <a:srgbClr val="FFFF00"/>
                </a:solidFill>
              </a:rPr>
              <a:t>?</a:t>
            </a:r>
            <a:endParaRPr lang="en-US" sz="4800" b="1" dirty="0">
              <a:solidFill>
                <a:srgbClr val="FFFF00"/>
              </a:solidFill>
            </a:endParaRPr>
          </a:p>
        </p:txBody>
      </p:sp>
    </p:spTree>
    <p:extLst>
      <p:ext uri="{BB962C8B-B14F-4D97-AF65-F5344CB8AC3E}">
        <p14:creationId xmlns:p14="http://schemas.microsoft.com/office/powerpoint/2010/main" val="353953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38" y="0"/>
            <a:ext cx="4788270" cy="1765147"/>
          </a:xfrm>
        </p:spPr>
        <p:txBody>
          <a:bodyPr>
            <a:normAutofit/>
          </a:bodyPr>
          <a:lstStyle/>
          <a:p>
            <a:r>
              <a:rPr lang="en-US" b="1" dirty="0" smtClean="0">
                <a:solidFill>
                  <a:srgbClr val="FF0000"/>
                </a:solidFill>
              </a:rPr>
              <a:t>Old </a:t>
            </a:r>
            <a:r>
              <a:rPr lang="en-US" b="1" dirty="0" err="1" smtClean="0">
                <a:solidFill>
                  <a:srgbClr val="FF0000"/>
                </a:solidFill>
              </a:rPr>
              <a:t>Tyre</a:t>
            </a:r>
            <a:r>
              <a:rPr lang="en-US" b="1" dirty="0" smtClean="0">
                <a:solidFill>
                  <a:srgbClr val="FF0000"/>
                </a:solidFill>
              </a:rPr>
              <a:t> was scraped bare!</a:t>
            </a:r>
            <a:endParaRPr lang="en-US" b="1" dirty="0">
              <a:solidFill>
                <a:srgbClr val="FF0000"/>
              </a:solidFill>
            </a:endParaRPr>
          </a:p>
        </p:txBody>
      </p:sp>
      <p:pic>
        <p:nvPicPr>
          <p:cNvPr id="2050" name="Picture 2" descr="http://cache.virtualtourist.com/6/2467900-Tyre_known_by_SOUR_Ty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38" y="1917547"/>
            <a:ext cx="4105275"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ip_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532" y="155686"/>
            <a:ext cx="4161418" cy="26503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holy--bible.com/israelinprophecy/wp-content/uploads/2012/04/Ezekiel-26-1-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514600"/>
            <a:ext cx="3521406" cy="24054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biblearchaeology.org/image.axd?picture=2010%2F1%2FHippodromeatty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9532" y="4343400"/>
            <a:ext cx="410527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livius.org/a/lebanon/tyre/city_t_melqart/tyre_city_crusader_church1.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57200" y="4343400"/>
            <a:ext cx="3667976" cy="2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80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844" y="4876800"/>
            <a:ext cx="7086600" cy="1463842"/>
          </a:xfrm>
        </p:spPr>
        <p:txBody>
          <a:bodyPr>
            <a:noAutofit/>
          </a:bodyPr>
          <a:lstStyle/>
          <a:p>
            <a:r>
              <a:rPr lang="en-US" sz="4800" b="1" dirty="0" smtClean="0">
                <a:solidFill>
                  <a:srgbClr val="00B050"/>
                </a:solidFill>
                <a:latin typeface="Comic Sans MS" panose="030F0702030302020204" pitchFamily="66" charset="0"/>
              </a:rPr>
              <a:t>A Great Discovery over 140 years ago </a:t>
            </a:r>
            <a:endParaRPr lang="en-US" sz="4800" b="1" dirty="0">
              <a:solidFill>
                <a:srgbClr val="00B050"/>
              </a:solidFill>
              <a:latin typeface="Comic Sans MS" panose="030F0702030302020204" pitchFamily="66" charset="0"/>
            </a:endParaRPr>
          </a:p>
        </p:txBody>
      </p:sp>
      <p:pic>
        <p:nvPicPr>
          <p:cNvPr id="3074" name="Picture 2" descr="http://www.britishmuseum.org/images/Exp-obj_c-cylinder_304x17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6553201" cy="37939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1888" y="457200"/>
            <a:ext cx="8002512" cy="1107996"/>
          </a:xfrm>
          <a:prstGeom prst="rect">
            <a:avLst/>
          </a:prstGeom>
        </p:spPr>
        <p:txBody>
          <a:bodyPr wrap="none">
            <a:spAutoFit/>
          </a:bodyPr>
          <a:lstStyle/>
          <a:p>
            <a:r>
              <a:rPr lang="en-US" sz="6600" b="1" dirty="0">
                <a:solidFill>
                  <a:srgbClr val="FF0000"/>
                </a:solidFill>
                <a:latin typeface="Comic Sans MS" panose="030F0702030302020204" pitchFamily="66" charset="0"/>
              </a:rPr>
              <a:t>The Cyrus Cylinder</a:t>
            </a:r>
          </a:p>
        </p:txBody>
      </p:sp>
    </p:spTree>
    <p:extLst>
      <p:ext uri="{BB962C8B-B14F-4D97-AF65-F5344CB8AC3E}">
        <p14:creationId xmlns:p14="http://schemas.microsoft.com/office/powerpoint/2010/main" val="2603089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457199"/>
            <a:ext cx="9158514" cy="6172201"/>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38101" y="939215"/>
            <a:ext cx="7010400" cy="914400"/>
          </a:xfrm>
        </p:spPr>
        <p:txBody>
          <a:bodyPr>
            <a:noAutofit/>
          </a:bodyPr>
          <a:lstStyle/>
          <a:p>
            <a:r>
              <a:rPr lang="en-US" sz="4800" b="1" dirty="0" smtClean="0">
                <a:solidFill>
                  <a:srgbClr val="663300"/>
                </a:solidFill>
              </a:rPr>
              <a:t>Ezekiel 29:17-20</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1002932" y="1724442"/>
            <a:ext cx="7239000" cy="4676358"/>
          </a:xfrm>
        </p:spPr>
        <p:txBody>
          <a:bodyPr>
            <a:normAutofit fontScale="77500" lnSpcReduction="20000"/>
          </a:bodyPr>
          <a:lstStyle/>
          <a:p>
            <a:pPr marL="0" indent="231775">
              <a:buNone/>
            </a:pPr>
            <a:r>
              <a:rPr lang="en-US" dirty="0" smtClean="0"/>
              <a:t> 17 </a:t>
            </a:r>
            <a:r>
              <a:rPr lang="en-US" dirty="0"/>
              <a:t>And it came to pass </a:t>
            </a:r>
            <a:r>
              <a:rPr lang="en-US" b="1" dirty="0">
                <a:solidFill>
                  <a:srgbClr val="0000CC"/>
                </a:solidFill>
              </a:rPr>
              <a:t>in the twenty-seventh year, </a:t>
            </a:r>
            <a:r>
              <a:rPr lang="en-US" dirty="0"/>
              <a:t>in the first month, on the first day of the month, that the word of the Lord came to me, saying, 18 "Son of man, </a:t>
            </a:r>
            <a:r>
              <a:rPr lang="en-US" b="1" dirty="0">
                <a:solidFill>
                  <a:srgbClr val="0000CC"/>
                </a:solidFill>
              </a:rPr>
              <a:t>Nebuchadnezzar king of Babylon caused his army to labor strenuously against </a:t>
            </a:r>
            <a:r>
              <a:rPr lang="en-US" b="1" dirty="0" err="1">
                <a:solidFill>
                  <a:srgbClr val="0000CC"/>
                </a:solidFill>
              </a:rPr>
              <a:t>Tyre</a:t>
            </a:r>
            <a:r>
              <a:rPr lang="en-US" b="1" dirty="0">
                <a:solidFill>
                  <a:srgbClr val="0000CC"/>
                </a:solidFill>
              </a:rPr>
              <a:t>; every head was made bald, and every shoulder rubbed raw; yet neither he nor his army received wages from </a:t>
            </a:r>
            <a:r>
              <a:rPr lang="en-US" b="1" dirty="0" err="1">
                <a:solidFill>
                  <a:srgbClr val="0000CC"/>
                </a:solidFill>
              </a:rPr>
              <a:t>Tyre</a:t>
            </a:r>
            <a:r>
              <a:rPr lang="en-US" b="1" dirty="0">
                <a:solidFill>
                  <a:srgbClr val="0000CC"/>
                </a:solidFill>
              </a:rPr>
              <a:t>, for the labor which they expended on it. </a:t>
            </a:r>
            <a:r>
              <a:rPr lang="en-US" dirty="0"/>
              <a:t>19 Therefore thus says the Lord God: 'Surely I will give the land of Egypt to Nebuchadnezzar king of Babylon; he shall take away her wealth, carry off her spoil, and remove her pillage; and that will be the wages for his army. 20 </a:t>
            </a:r>
            <a:r>
              <a:rPr lang="en-US" b="1" dirty="0">
                <a:solidFill>
                  <a:srgbClr val="0000CC"/>
                </a:solidFill>
              </a:rPr>
              <a:t>I have given him the land of Egypt for his labor, because they worked for Me,' says the Lord God. </a:t>
            </a:r>
          </a:p>
        </p:txBody>
      </p:sp>
      <p:sp>
        <p:nvSpPr>
          <p:cNvPr id="6" name="Text Box 5"/>
          <p:cNvSpPr txBox="1">
            <a:spLocks noChangeArrowheads="1"/>
          </p:cNvSpPr>
          <p:nvPr/>
        </p:nvSpPr>
        <p:spPr bwMode="auto">
          <a:xfrm>
            <a:off x="228600" y="129570"/>
            <a:ext cx="8686800" cy="461665"/>
          </a:xfrm>
          <a:prstGeom prst="rect">
            <a:avLst/>
          </a:prstGeom>
          <a:noFill/>
          <a:ln w="9525">
            <a:noFill/>
            <a:miter lim="800000"/>
            <a:headEnd/>
            <a:tailEnd/>
          </a:ln>
        </p:spPr>
        <p:txBody>
          <a:bodyPr wrap="square">
            <a:spAutoFit/>
          </a:bodyPr>
          <a:lstStyle/>
          <a:p>
            <a:pPr algn="ctr">
              <a:spcBef>
                <a:spcPct val="50000"/>
              </a:spcBef>
            </a:pPr>
            <a:r>
              <a:rPr lang="en-US" sz="2400" b="1" dirty="0" smtClean="0">
                <a:solidFill>
                  <a:srgbClr val="FF0000"/>
                </a:solidFill>
                <a:latin typeface="Comic Sans MS" pitchFamily="66" charset="0"/>
              </a:rPr>
              <a:t>Nebuchadnezzar didn’t get any reward from </a:t>
            </a:r>
            <a:r>
              <a:rPr lang="en-US" sz="2400" b="1" dirty="0" err="1" smtClean="0">
                <a:solidFill>
                  <a:srgbClr val="FF0000"/>
                </a:solidFill>
                <a:latin typeface="Comic Sans MS" pitchFamily="66" charset="0"/>
              </a:rPr>
              <a:t>Tyre</a:t>
            </a:r>
            <a:r>
              <a:rPr lang="en-US" sz="2400" b="1" dirty="0" smtClean="0">
                <a:solidFill>
                  <a:srgbClr val="FF0000"/>
                </a:solidFill>
                <a:latin typeface="Comic Sans MS" pitchFamily="66" charset="0"/>
              </a:rPr>
              <a:t>!</a:t>
            </a:r>
          </a:p>
        </p:txBody>
      </p:sp>
      <p:sp>
        <p:nvSpPr>
          <p:cNvPr id="7" name="Text Box 5"/>
          <p:cNvSpPr txBox="1">
            <a:spLocks noChangeArrowheads="1"/>
          </p:cNvSpPr>
          <p:nvPr/>
        </p:nvSpPr>
        <p:spPr bwMode="auto">
          <a:xfrm>
            <a:off x="759982" y="6363120"/>
            <a:ext cx="7724899" cy="461665"/>
          </a:xfrm>
          <a:prstGeom prst="rect">
            <a:avLst/>
          </a:prstGeom>
          <a:noFill/>
          <a:ln w="9525">
            <a:noFill/>
            <a:miter lim="800000"/>
            <a:headEnd/>
            <a:tailEnd/>
          </a:ln>
        </p:spPr>
        <p:txBody>
          <a:bodyPr wrap="square">
            <a:spAutoFit/>
          </a:bodyPr>
          <a:lstStyle/>
          <a:p>
            <a:pPr algn="ctr">
              <a:spcBef>
                <a:spcPct val="50000"/>
              </a:spcBef>
            </a:pPr>
            <a:r>
              <a:rPr lang="en-US" sz="2400" b="1" dirty="0" smtClean="0">
                <a:solidFill>
                  <a:srgbClr val="00B050"/>
                </a:solidFill>
                <a:latin typeface="Comic Sans MS" pitchFamily="66" charset="0"/>
              </a:rPr>
              <a:t>The people of </a:t>
            </a:r>
            <a:r>
              <a:rPr lang="en-US" sz="2400" b="1" dirty="0" err="1" smtClean="0">
                <a:solidFill>
                  <a:srgbClr val="00B050"/>
                </a:solidFill>
                <a:latin typeface="Comic Sans MS" pitchFamily="66" charset="0"/>
              </a:rPr>
              <a:t>Tyre</a:t>
            </a:r>
            <a:r>
              <a:rPr lang="en-US" sz="2400" b="1" dirty="0" smtClean="0">
                <a:solidFill>
                  <a:srgbClr val="00B050"/>
                </a:solidFill>
                <a:latin typeface="Comic Sans MS" pitchFamily="66" charset="0"/>
              </a:rPr>
              <a:t> must have escaped to the sea</a:t>
            </a:r>
          </a:p>
        </p:txBody>
      </p:sp>
    </p:spTree>
    <p:extLst>
      <p:ext uri="{BB962C8B-B14F-4D97-AF65-F5344CB8AC3E}">
        <p14:creationId xmlns:p14="http://schemas.microsoft.com/office/powerpoint/2010/main" val="3893503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heavenawaits.files.wordpress.com/2008/08/ty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637"/>
            <a:ext cx="8458200" cy="6456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5400" y="533400"/>
            <a:ext cx="2743200" cy="1323439"/>
          </a:xfrm>
          <a:prstGeom prst="rect">
            <a:avLst/>
          </a:prstGeom>
          <a:noFill/>
        </p:spPr>
        <p:txBody>
          <a:bodyPr wrap="square" rtlCol="0">
            <a:spAutoFit/>
          </a:bodyPr>
          <a:lstStyle/>
          <a:p>
            <a:pPr algn="ctr"/>
            <a:r>
              <a:rPr lang="en-US" sz="2000" b="1" dirty="0" smtClean="0">
                <a:solidFill>
                  <a:srgbClr val="0000CC"/>
                </a:solidFill>
                <a:latin typeface="Comic Sans MS" panose="030F0702030302020204" pitchFamily="66" charset="0"/>
              </a:rPr>
              <a:t>250 years later Alexander the Great of Greece destroyed </a:t>
            </a:r>
            <a:r>
              <a:rPr lang="en-US" sz="2000" b="1" dirty="0" err="1" smtClean="0">
                <a:solidFill>
                  <a:srgbClr val="0000CC"/>
                </a:solidFill>
                <a:latin typeface="Comic Sans MS" panose="030F0702030302020204" pitchFamily="66" charset="0"/>
              </a:rPr>
              <a:t>Tyre</a:t>
            </a:r>
            <a:r>
              <a:rPr lang="en-US" sz="2000" b="1" dirty="0" smtClean="0">
                <a:solidFill>
                  <a:srgbClr val="0000CC"/>
                </a:solidFill>
                <a:latin typeface="Comic Sans MS" panose="030F0702030302020204" pitchFamily="66" charset="0"/>
              </a:rPr>
              <a:t> again!</a:t>
            </a:r>
            <a:endParaRPr lang="en-US" sz="2000" b="1"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87359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rPr>
              <a:t>Kings of Assyria</a:t>
            </a:r>
            <a:endParaRPr lang="en-US" sz="4800" b="1" dirty="0">
              <a:solidFill>
                <a:srgbClr val="FF0000"/>
              </a:solidFill>
            </a:endParaRPr>
          </a:p>
        </p:txBody>
      </p:sp>
      <p:sp>
        <p:nvSpPr>
          <p:cNvPr id="3" name="Content Placeholder 2"/>
          <p:cNvSpPr>
            <a:spLocks noGrp="1"/>
          </p:cNvSpPr>
          <p:nvPr>
            <p:ph idx="1"/>
          </p:nvPr>
        </p:nvSpPr>
        <p:spPr>
          <a:xfrm>
            <a:off x="4572000" y="1752600"/>
            <a:ext cx="3429000" cy="4525963"/>
          </a:xfrm>
        </p:spPr>
        <p:txBody>
          <a:bodyPr>
            <a:normAutofit lnSpcReduction="10000"/>
          </a:bodyPr>
          <a:lstStyle/>
          <a:p>
            <a:pPr marL="0" indent="0" algn="ctr">
              <a:buNone/>
            </a:pPr>
            <a:r>
              <a:rPr lang="en-US" sz="4000" b="1" dirty="0" smtClean="0">
                <a:solidFill>
                  <a:srgbClr val="0000CC"/>
                </a:solidFill>
                <a:latin typeface="Comic Sans MS" panose="030F0702030302020204" pitchFamily="66" charset="0"/>
              </a:rPr>
              <a:t>For many years there was no evidence of Sargon King of Assyria, except in the Bible.</a:t>
            </a:r>
            <a:endParaRPr lang="en-US" sz="4000" b="1" dirty="0">
              <a:solidFill>
                <a:srgbClr val="0000CC"/>
              </a:solidFill>
              <a:latin typeface="Comic Sans MS" panose="030F0702030302020204" pitchFamily="66" charset="0"/>
            </a:endParaRPr>
          </a:p>
        </p:txBody>
      </p:sp>
      <p:pic>
        <p:nvPicPr>
          <p:cNvPr id="1026" name="Picture 2" descr="http://zincirli.uchicago.edu/sites/zincirli.uchicago.edu/files/styles/galleryimage/public/uploads/images/Kings%20of%20Sam%27al%20and%20Assyria.jpg?itok=Bb5kDpkN"/>
          <p:cNvPicPr>
            <a:picLocks noChangeAspect="1" noChangeArrowheads="1"/>
          </p:cNvPicPr>
          <p:nvPr/>
        </p:nvPicPr>
        <p:blipFill rotWithShape="1">
          <a:blip r:embed="rId2">
            <a:extLst>
              <a:ext uri="{28A0092B-C50C-407E-A947-70E740481C1C}">
                <a14:useLocalDpi xmlns:a14="http://schemas.microsoft.com/office/drawing/2010/main" val="0"/>
              </a:ext>
            </a:extLst>
          </a:blip>
          <a:srcRect l="59631" t="37659"/>
          <a:stretch/>
        </p:blipFill>
        <p:spPr bwMode="auto">
          <a:xfrm>
            <a:off x="685800" y="1417638"/>
            <a:ext cx="3860800" cy="499593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2000" y="4648200"/>
            <a:ext cx="24384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560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ppt_w</p:attrName>
                                        </p:attrNameLst>
                                      </p:cBhvr>
                                      <p:tavLst>
                                        <p:tav tm="0" fmla="#ppt_w*sin(2.5*pi*$)">
                                          <p:val>
                                            <p:fltVal val="0"/>
                                          </p:val>
                                        </p:tav>
                                        <p:tav tm="100000">
                                          <p:val>
                                            <p:fltVal val="1"/>
                                          </p:val>
                                        </p:tav>
                                      </p:tavLst>
                                    </p:anim>
                                    <p:anim calcmode="lin" valueType="num">
                                      <p:cBhvr>
                                        <p:cTn id="9" dur="3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457200"/>
            <a:ext cx="9158514" cy="3716215"/>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304800" y="670375"/>
            <a:ext cx="8229600" cy="914400"/>
          </a:xfrm>
        </p:spPr>
        <p:txBody>
          <a:bodyPr>
            <a:noAutofit/>
          </a:bodyPr>
          <a:lstStyle/>
          <a:p>
            <a:r>
              <a:rPr lang="en-US" sz="4800" b="1" dirty="0" smtClean="0">
                <a:solidFill>
                  <a:srgbClr val="663300"/>
                </a:solidFill>
              </a:rPr>
              <a:t>Isaiah 20:1</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1269092" y="1295400"/>
            <a:ext cx="6591300" cy="3352800"/>
          </a:xfrm>
        </p:spPr>
        <p:txBody>
          <a:bodyPr>
            <a:normAutofit/>
          </a:bodyPr>
          <a:lstStyle/>
          <a:p>
            <a:pPr marL="0" indent="231775">
              <a:buNone/>
            </a:pPr>
            <a:r>
              <a:rPr lang="en-US" sz="3600" dirty="0" smtClean="0"/>
              <a:t>In </a:t>
            </a:r>
            <a:r>
              <a:rPr lang="en-US" sz="3600" dirty="0"/>
              <a:t>the year that Tartan came to Ashdod, when </a:t>
            </a:r>
            <a:r>
              <a:rPr lang="en-US" sz="3600" b="1" dirty="0">
                <a:solidFill>
                  <a:srgbClr val="0000CC"/>
                </a:solidFill>
              </a:rPr>
              <a:t>Sargon the king of Assyria</a:t>
            </a:r>
            <a:r>
              <a:rPr lang="en-US" sz="3600" dirty="0"/>
              <a:t> sent him, and he fought against Ashdod and took it, </a:t>
            </a:r>
          </a:p>
        </p:txBody>
      </p:sp>
      <p:sp>
        <p:nvSpPr>
          <p:cNvPr id="4100" name="Text Box 5"/>
          <p:cNvSpPr txBox="1">
            <a:spLocks noChangeArrowheads="1"/>
          </p:cNvSpPr>
          <p:nvPr/>
        </p:nvSpPr>
        <p:spPr bwMode="auto">
          <a:xfrm>
            <a:off x="426358" y="4038600"/>
            <a:ext cx="8229599" cy="1938992"/>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srgbClr val="00B050"/>
                </a:solidFill>
                <a:latin typeface="Comic Sans MS" panose="030F0702030302020204" pitchFamily="66" charset="0"/>
              </a:rPr>
              <a:t>There was no evidence of an Assyrian King named Sargon outside the Bible, until </a:t>
            </a:r>
            <a:r>
              <a:rPr lang="en-US" sz="2000" b="1" dirty="0">
                <a:solidFill>
                  <a:srgbClr val="00B050"/>
                </a:solidFill>
                <a:latin typeface="Comic Sans MS" panose="030F0702030302020204" pitchFamily="66" charset="0"/>
              </a:rPr>
              <a:t>archaeologists found Sargon’s palace in </a:t>
            </a:r>
            <a:r>
              <a:rPr lang="en-US" sz="2000" b="1" dirty="0" err="1">
                <a:solidFill>
                  <a:srgbClr val="00B050"/>
                </a:solidFill>
                <a:latin typeface="Comic Sans MS" panose="030F0702030302020204" pitchFamily="66" charset="0"/>
              </a:rPr>
              <a:t>Khorsabad</a:t>
            </a:r>
            <a:r>
              <a:rPr lang="en-US" sz="2000" b="1" dirty="0">
                <a:solidFill>
                  <a:srgbClr val="00B050"/>
                </a:solidFill>
                <a:latin typeface="Comic Sans MS" panose="030F0702030302020204" pitchFamily="66" charset="0"/>
              </a:rPr>
              <a:t>, </a:t>
            </a:r>
            <a:r>
              <a:rPr lang="en-US" sz="2000" b="1" dirty="0" smtClean="0">
                <a:solidFill>
                  <a:srgbClr val="00B050"/>
                </a:solidFill>
                <a:latin typeface="Comic Sans MS" panose="030F0702030302020204" pitchFamily="66" charset="0"/>
              </a:rPr>
              <a:t>Iraq in the 1840’s. </a:t>
            </a:r>
            <a:r>
              <a:rPr lang="en-US" sz="2000" b="1" dirty="0">
                <a:solidFill>
                  <a:srgbClr val="00B050"/>
                </a:solidFill>
                <a:latin typeface="Comic Sans MS" panose="030F0702030302020204" pitchFamily="66" charset="0"/>
              </a:rPr>
              <a:t>Recorded on the Palace walls was the event mentioned in Isaiah 20—Sargon’s capture of Ashdod. Also, steel fragmented tablets memorializing the victory were found at Ashdod itself.</a:t>
            </a:r>
            <a:r>
              <a:rPr lang="en-US" sz="2000" b="1" dirty="0" smtClean="0">
                <a:solidFill>
                  <a:srgbClr val="00B050"/>
                </a:solidFill>
                <a:latin typeface="Comic Sans MS" pitchFamily="66" charset="0"/>
              </a:rPr>
              <a:t> </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The Bible mentions Sargon</a:t>
            </a:r>
          </a:p>
        </p:txBody>
      </p:sp>
      <p:sp>
        <p:nvSpPr>
          <p:cNvPr id="7" name="Text Box 5"/>
          <p:cNvSpPr txBox="1">
            <a:spLocks noChangeArrowheads="1"/>
          </p:cNvSpPr>
          <p:nvPr/>
        </p:nvSpPr>
        <p:spPr bwMode="auto">
          <a:xfrm>
            <a:off x="1645557" y="6019800"/>
            <a:ext cx="5791200" cy="707886"/>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srgbClr val="7030A0"/>
                </a:solidFill>
                <a:latin typeface="Comic Sans MS" pitchFamily="66" charset="0"/>
              </a:rPr>
              <a:t>When Sargon died, his son, Sennacherib, moved the capital to </a:t>
            </a:r>
            <a:r>
              <a:rPr lang="en-US" sz="2000" b="1" dirty="0" err="1" smtClean="0">
                <a:solidFill>
                  <a:srgbClr val="7030A0"/>
                </a:solidFill>
                <a:latin typeface="Comic Sans MS" pitchFamily="66" charset="0"/>
              </a:rPr>
              <a:t>Ninevah</a:t>
            </a:r>
            <a:endParaRPr lang="en-US" sz="2000" b="1" dirty="0" smtClean="0">
              <a:solidFill>
                <a:srgbClr val="7030A0"/>
              </a:solidFill>
              <a:latin typeface="Comic Sans MS" pitchFamily="66" charset="0"/>
            </a:endParaRPr>
          </a:p>
        </p:txBody>
      </p:sp>
    </p:spTree>
    <p:extLst>
      <p:ext uri="{BB962C8B-B14F-4D97-AF65-F5344CB8AC3E}">
        <p14:creationId xmlns:p14="http://schemas.microsoft.com/office/powerpoint/2010/main" val="2404468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2500" t="10000" r="40044" b="8000"/>
          <a:stretch/>
        </p:blipFill>
        <p:spPr>
          <a:xfrm>
            <a:off x="513443" y="0"/>
            <a:ext cx="7620000" cy="6796924"/>
          </a:xfrm>
          <a:prstGeom prst="rect">
            <a:avLst/>
          </a:prstGeom>
        </p:spPr>
      </p:pic>
      <p:sp>
        <p:nvSpPr>
          <p:cNvPr id="5" name="Text Box 5"/>
          <p:cNvSpPr txBox="1">
            <a:spLocks noChangeArrowheads="1"/>
          </p:cNvSpPr>
          <p:nvPr/>
        </p:nvSpPr>
        <p:spPr bwMode="auto">
          <a:xfrm>
            <a:off x="936171" y="3676206"/>
            <a:ext cx="3657600" cy="1569660"/>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FF0000"/>
                </a:solidFill>
                <a:latin typeface="Comic Sans MS" pitchFamily="66" charset="0"/>
              </a:rPr>
              <a:t>Evidence for King David from a Syrian stone</a:t>
            </a:r>
            <a:endParaRPr lang="en-US" sz="3200" b="1" dirty="0">
              <a:solidFill>
                <a:srgbClr val="FF0000"/>
              </a:solidFill>
              <a:latin typeface="Comic Sans MS" pitchFamily="66" charset="0"/>
            </a:endParaRPr>
          </a:p>
        </p:txBody>
      </p:sp>
      <p:sp>
        <p:nvSpPr>
          <p:cNvPr id="6" name="Text Box 5"/>
          <p:cNvSpPr txBox="1">
            <a:spLocks noChangeArrowheads="1"/>
          </p:cNvSpPr>
          <p:nvPr/>
        </p:nvSpPr>
        <p:spPr bwMode="auto">
          <a:xfrm>
            <a:off x="5334000" y="187552"/>
            <a:ext cx="3657600" cy="1815882"/>
          </a:xfrm>
          <a:prstGeom prst="rect">
            <a:avLst/>
          </a:prstGeom>
          <a:noFill/>
          <a:ln w="9525">
            <a:noFill/>
            <a:miter lim="800000"/>
            <a:headEnd/>
            <a:tailEnd/>
          </a:ln>
        </p:spPr>
        <p:txBody>
          <a:bodyPr wrap="square">
            <a:spAutoFit/>
          </a:bodyPr>
          <a:lstStyle/>
          <a:p>
            <a:pPr algn="r">
              <a:spcBef>
                <a:spcPct val="50000"/>
              </a:spcBef>
            </a:pPr>
            <a:r>
              <a:rPr lang="en-US" sz="2800" b="1" dirty="0" smtClean="0">
                <a:solidFill>
                  <a:srgbClr val="00B050"/>
                </a:solidFill>
                <a:latin typeface="Comic Sans MS" pitchFamily="66" charset="0"/>
              </a:rPr>
              <a:t>Discovered in 1993 at Tel Dan in    Northern      Israel</a:t>
            </a:r>
            <a:endParaRPr lang="en-US" sz="2800" b="1" dirty="0">
              <a:solidFill>
                <a:srgbClr val="00B050"/>
              </a:solidFill>
              <a:latin typeface="Comic Sans MS" pitchFamily="66" charset="0"/>
            </a:endParaRPr>
          </a:p>
        </p:txBody>
      </p:sp>
      <p:pic>
        <p:nvPicPr>
          <p:cNvPr id="7" name="Picture 6"/>
          <p:cNvPicPr>
            <a:picLocks noChangeAspect="1"/>
          </p:cNvPicPr>
          <p:nvPr/>
        </p:nvPicPr>
        <p:blipFill rotWithShape="1">
          <a:blip r:embed="rId3"/>
          <a:srcRect l="37500" t="26667" r="40000" b="22666"/>
          <a:stretch/>
        </p:blipFill>
        <p:spPr>
          <a:xfrm>
            <a:off x="6672079" y="1970776"/>
            <a:ext cx="2443800" cy="3439423"/>
          </a:xfrm>
          <a:prstGeom prst="rect">
            <a:avLst/>
          </a:prstGeom>
        </p:spPr>
      </p:pic>
    </p:spTree>
    <p:extLst>
      <p:ext uri="{BB962C8B-B14F-4D97-AF65-F5344CB8AC3E}">
        <p14:creationId xmlns:p14="http://schemas.microsoft.com/office/powerpoint/2010/main" val="4011275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4583" t="10000" r="39583" b="48666"/>
          <a:stretch/>
        </p:blipFill>
        <p:spPr>
          <a:xfrm>
            <a:off x="152400" y="274638"/>
            <a:ext cx="8991600" cy="4160293"/>
          </a:xfrm>
          <a:prstGeom prst="rect">
            <a:avLst/>
          </a:prstGeom>
        </p:spPr>
      </p:pic>
      <p:pic>
        <p:nvPicPr>
          <p:cNvPr id="5" name="Picture 4"/>
          <p:cNvPicPr>
            <a:picLocks noChangeAspect="1"/>
          </p:cNvPicPr>
          <p:nvPr/>
        </p:nvPicPr>
        <p:blipFill rotWithShape="1">
          <a:blip r:embed="rId2"/>
          <a:srcRect l="4583" t="72202" r="39583" b="9999"/>
          <a:stretch/>
        </p:blipFill>
        <p:spPr>
          <a:xfrm>
            <a:off x="114300" y="4617493"/>
            <a:ext cx="9029700" cy="1799061"/>
          </a:xfrm>
          <a:prstGeom prst="rect">
            <a:avLst/>
          </a:prstGeom>
        </p:spPr>
      </p:pic>
    </p:spTree>
    <p:extLst>
      <p:ext uri="{BB962C8B-B14F-4D97-AF65-F5344CB8AC3E}">
        <p14:creationId xmlns:p14="http://schemas.microsoft.com/office/powerpoint/2010/main" val="1276916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leaseconvinceme.com/wp-content/uploads/2012/09/arch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2400"/>
            <a:ext cx="3251200" cy="3056129"/>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228600" y="0"/>
            <a:ext cx="5556250" cy="1143000"/>
          </a:xfrm>
        </p:spPr>
        <p:txBody>
          <a:bodyPr/>
          <a:lstStyle/>
          <a:p>
            <a:pPr eaLnBrk="1" hangingPunct="1"/>
            <a:r>
              <a:rPr lang="en-US" sz="4000" b="1" dirty="0" smtClean="0">
                <a:solidFill>
                  <a:srgbClr val="FF0000"/>
                </a:solidFill>
                <a:latin typeface="Comic Sans MS" pitchFamily="66" charset="0"/>
              </a:rPr>
              <a:t>The Ebla Tablets</a:t>
            </a:r>
          </a:p>
        </p:txBody>
      </p:sp>
      <p:sp>
        <p:nvSpPr>
          <p:cNvPr id="4099" name="Rectangle 3"/>
          <p:cNvSpPr>
            <a:spLocks noGrp="1" noChangeArrowheads="1"/>
          </p:cNvSpPr>
          <p:nvPr>
            <p:ph type="body" idx="1"/>
          </p:nvPr>
        </p:nvSpPr>
        <p:spPr>
          <a:xfrm>
            <a:off x="438150" y="990600"/>
            <a:ext cx="8229600" cy="4648200"/>
          </a:xfrm>
        </p:spPr>
        <p:txBody>
          <a:bodyPr>
            <a:normAutofit fontScale="85000" lnSpcReduction="10000"/>
          </a:bodyPr>
          <a:lstStyle/>
          <a:p>
            <a:pPr marL="0" indent="0">
              <a:buNone/>
            </a:pPr>
            <a:r>
              <a:rPr lang="en-US" dirty="0"/>
              <a:t>A</a:t>
            </a:r>
            <a:r>
              <a:rPr lang="en-US" dirty="0" smtClean="0"/>
              <a:t>bout </a:t>
            </a:r>
            <a:r>
              <a:rPr lang="en-US" dirty="0"/>
              <a:t>2500 tablets found in </a:t>
            </a:r>
            <a:r>
              <a:rPr lang="en-US" dirty="0" smtClean="0"/>
              <a:t>1975                                           </a:t>
            </a:r>
            <a:r>
              <a:rPr lang="en-US" dirty="0"/>
              <a:t>in northern Syria. These tablets </a:t>
            </a:r>
            <a:r>
              <a:rPr lang="en-US" dirty="0" smtClean="0"/>
              <a:t>are                                   </a:t>
            </a:r>
            <a:r>
              <a:rPr lang="en-US" dirty="0"/>
              <a:t>over 1000 years older than the </a:t>
            </a:r>
            <a:r>
              <a:rPr lang="en-US" dirty="0" smtClean="0"/>
              <a:t>oldest                            </a:t>
            </a:r>
            <a:r>
              <a:rPr lang="en-US" dirty="0" err="1"/>
              <a:t>Torahs</a:t>
            </a:r>
            <a:r>
              <a:rPr lang="en-US" dirty="0"/>
              <a:t>. They mention names </a:t>
            </a:r>
            <a:r>
              <a:rPr lang="en-US" dirty="0" smtClean="0"/>
              <a:t>of                                       Abraham and Ishmael, and describe                                     the </a:t>
            </a:r>
            <a:r>
              <a:rPr lang="en-US" dirty="0"/>
              <a:t>land they lived in </a:t>
            </a:r>
            <a:r>
              <a:rPr lang="en-US" dirty="0" smtClean="0"/>
              <a:t>as the </a:t>
            </a:r>
            <a:r>
              <a:rPr lang="en-US" dirty="0"/>
              <a:t>land of </a:t>
            </a:r>
            <a:r>
              <a:rPr lang="en-US" dirty="0" smtClean="0"/>
              <a:t>                                     “</a:t>
            </a:r>
            <a:r>
              <a:rPr lang="en-US" dirty="0"/>
              <a:t>Canaan”.  Up until this discovery, historians claimed that </a:t>
            </a:r>
            <a:r>
              <a:rPr lang="en-US" dirty="0" smtClean="0"/>
              <a:t>Abraham and Ishmael were </a:t>
            </a:r>
            <a:r>
              <a:rPr lang="en-US" dirty="0"/>
              <a:t>fictitious stories, and that the name “Canaan” was not an ancient name for the land of Palestine as used in the Bible.  Now they have to admit that there is outside evidence supporting the records in the Bible account.</a:t>
            </a:r>
          </a:p>
        </p:txBody>
      </p:sp>
      <p:sp>
        <p:nvSpPr>
          <p:cNvPr id="4100" name="Text Box 5"/>
          <p:cNvSpPr txBox="1">
            <a:spLocks noChangeArrowheads="1"/>
          </p:cNvSpPr>
          <p:nvPr/>
        </p:nvSpPr>
        <p:spPr bwMode="auto">
          <a:xfrm>
            <a:off x="1152525" y="5486400"/>
            <a:ext cx="6800850" cy="1200329"/>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B050"/>
                </a:solidFill>
                <a:latin typeface="Comic Sans MS" pitchFamily="66" charset="0"/>
              </a:rPr>
              <a:t>Once again the Bible records have been verified!</a:t>
            </a:r>
            <a:endParaRPr lang="en-US" sz="3600" b="1" dirty="0">
              <a:solidFill>
                <a:srgbClr val="00B050"/>
              </a:solidFill>
              <a:latin typeface="Comic Sans MS" pitchFamily="66" charset="0"/>
            </a:endParaRPr>
          </a:p>
        </p:txBody>
      </p:sp>
    </p:spTree>
    <p:extLst>
      <p:ext uri="{BB962C8B-B14F-4D97-AF65-F5344CB8AC3E}">
        <p14:creationId xmlns:p14="http://schemas.microsoft.com/office/powerpoint/2010/main" val="2937371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0700"/>
            <a:ext cx="8229600" cy="639762"/>
          </a:xfrm>
        </p:spPr>
        <p:txBody>
          <a:bodyPr>
            <a:normAutofit fontScale="90000"/>
          </a:bodyPr>
          <a:lstStyle/>
          <a:p>
            <a:r>
              <a:rPr lang="en-US" b="1" dirty="0" smtClean="0">
                <a:solidFill>
                  <a:srgbClr val="FF0000"/>
                </a:solidFill>
              </a:rPr>
              <a:t>The Pool of Siloam found in 2004</a:t>
            </a:r>
            <a:endParaRPr lang="en-US" b="1" dirty="0">
              <a:solidFill>
                <a:srgbClr val="FF0000"/>
              </a:solidFill>
            </a:endParaRPr>
          </a:p>
        </p:txBody>
      </p:sp>
      <p:pic>
        <p:nvPicPr>
          <p:cNvPr id="4" name="Picture 3"/>
          <p:cNvPicPr>
            <a:picLocks noChangeAspect="1"/>
          </p:cNvPicPr>
          <p:nvPr/>
        </p:nvPicPr>
        <p:blipFill rotWithShape="1">
          <a:blip r:embed="rId2"/>
          <a:srcRect l="18750" t="75258" r="20417" b="5333"/>
          <a:stretch/>
        </p:blipFill>
        <p:spPr>
          <a:xfrm>
            <a:off x="152400" y="4953000"/>
            <a:ext cx="8839200" cy="1762641"/>
          </a:xfrm>
          <a:prstGeom prst="rect">
            <a:avLst/>
          </a:prstGeom>
        </p:spPr>
      </p:pic>
      <p:pic>
        <p:nvPicPr>
          <p:cNvPr id="5" name="Picture 4"/>
          <p:cNvPicPr>
            <a:picLocks noChangeAspect="1"/>
          </p:cNvPicPr>
          <p:nvPr/>
        </p:nvPicPr>
        <p:blipFill rotWithShape="1">
          <a:blip r:embed="rId2"/>
          <a:srcRect l="29765" t="28268" r="29855" b="24742"/>
          <a:stretch/>
        </p:blipFill>
        <p:spPr>
          <a:xfrm>
            <a:off x="152400" y="685800"/>
            <a:ext cx="5867400" cy="4267200"/>
          </a:xfrm>
          <a:prstGeom prst="rect">
            <a:avLst/>
          </a:prstGeom>
        </p:spPr>
      </p:pic>
      <p:sp>
        <p:nvSpPr>
          <p:cNvPr id="6" name="TextBox 5"/>
          <p:cNvSpPr txBox="1"/>
          <p:nvPr/>
        </p:nvSpPr>
        <p:spPr>
          <a:xfrm>
            <a:off x="5990771" y="1325562"/>
            <a:ext cx="2971800" cy="3170099"/>
          </a:xfrm>
          <a:prstGeom prst="rect">
            <a:avLst/>
          </a:prstGeom>
          <a:noFill/>
        </p:spPr>
        <p:txBody>
          <a:bodyPr wrap="square" rtlCol="0">
            <a:spAutoFit/>
          </a:bodyPr>
          <a:lstStyle/>
          <a:p>
            <a:pPr algn="ctr"/>
            <a:r>
              <a:rPr lang="en-US" sz="4000" b="1" dirty="0" smtClean="0">
                <a:solidFill>
                  <a:srgbClr val="00B050"/>
                </a:solidFill>
                <a:latin typeface="Comic Sans MS" panose="030F0702030302020204" pitchFamily="66" charset="0"/>
              </a:rPr>
              <a:t>Place where Jesus healed a blind man</a:t>
            </a:r>
            <a:endParaRPr lang="en-US" sz="4000"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708623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167" t="10000" r="55417" b="78000"/>
          <a:stretch/>
        </p:blipFill>
        <p:spPr>
          <a:xfrm>
            <a:off x="1047750" y="100242"/>
            <a:ext cx="7099300" cy="1317396"/>
          </a:xfrm>
          <a:prstGeom prst="rect">
            <a:avLst/>
          </a:prstGeom>
        </p:spPr>
      </p:pic>
      <p:pic>
        <p:nvPicPr>
          <p:cNvPr id="5" name="Picture 4"/>
          <p:cNvPicPr>
            <a:picLocks noChangeAspect="1"/>
          </p:cNvPicPr>
          <p:nvPr/>
        </p:nvPicPr>
        <p:blipFill rotWithShape="1">
          <a:blip r:embed="rId2"/>
          <a:srcRect l="4167" t="78000" r="55417" b="5333"/>
          <a:stretch/>
        </p:blipFill>
        <p:spPr>
          <a:xfrm>
            <a:off x="1047750" y="4868634"/>
            <a:ext cx="7391400" cy="1905000"/>
          </a:xfrm>
          <a:prstGeom prst="rect">
            <a:avLst/>
          </a:prstGeom>
        </p:spPr>
      </p:pic>
      <p:pic>
        <p:nvPicPr>
          <p:cNvPr id="6" name="Picture 5"/>
          <p:cNvPicPr>
            <a:picLocks noChangeAspect="1"/>
          </p:cNvPicPr>
          <p:nvPr/>
        </p:nvPicPr>
        <p:blipFill rotWithShape="1">
          <a:blip r:embed="rId2"/>
          <a:srcRect l="4167" t="28667" r="55417" b="28000"/>
          <a:stretch/>
        </p:blipFill>
        <p:spPr>
          <a:xfrm>
            <a:off x="1905000" y="1404938"/>
            <a:ext cx="5168900" cy="3463696"/>
          </a:xfrm>
          <a:prstGeom prst="rect">
            <a:avLst/>
          </a:prstGeom>
        </p:spPr>
      </p:pic>
    </p:spTree>
    <p:extLst>
      <p:ext uri="{BB962C8B-B14F-4D97-AF65-F5344CB8AC3E}">
        <p14:creationId xmlns:p14="http://schemas.microsoft.com/office/powerpoint/2010/main" val="2966810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2500" t="11333" r="32084" b="5333"/>
          <a:stretch/>
        </p:blipFill>
        <p:spPr>
          <a:xfrm>
            <a:off x="228600" y="0"/>
            <a:ext cx="8839200" cy="6734236"/>
          </a:xfrm>
          <a:prstGeom prst="rect">
            <a:avLst/>
          </a:prstGeom>
        </p:spPr>
      </p:pic>
      <p:sp>
        <p:nvSpPr>
          <p:cNvPr id="5" name="TextBox 4"/>
          <p:cNvSpPr txBox="1"/>
          <p:nvPr/>
        </p:nvSpPr>
        <p:spPr>
          <a:xfrm>
            <a:off x="5562600" y="730517"/>
            <a:ext cx="2438400" cy="523220"/>
          </a:xfrm>
          <a:prstGeom prst="rect">
            <a:avLst/>
          </a:prstGeom>
          <a:noFill/>
        </p:spPr>
        <p:txBody>
          <a:bodyPr wrap="square" rtlCol="0">
            <a:spAutoFit/>
          </a:bodyPr>
          <a:lstStyle/>
          <a:p>
            <a:r>
              <a:rPr lang="en-US" sz="2800" b="1" dirty="0" smtClean="0">
                <a:solidFill>
                  <a:srgbClr val="FF0000"/>
                </a:solidFill>
              </a:rPr>
              <a:t>Sept 17, 2013</a:t>
            </a:r>
            <a:endParaRPr lang="en-US" sz="2800" b="1" dirty="0">
              <a:solidFill>
                <a:srgbClr val="FF0000"/>
              </a:solidFill>
            </a:endParaRPr>
          </a:p>
        </p:txBody>
      </p:sp>
    </p:spTree>
    <p:extLst>
      <p:ext uri="{BB962C8B-B14F-4D97-AF65-F5344CB8AC3E}">
        <p14:creationId xmlns:p14="http://schemas.microsoft.com/office/powerpoint/2010/main" val="3280024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47700" y="65088"/>
            <a:ext cx="4648200" cy="1143000"/>
          </a:xfrm>
        </p:spPr>
        <p:txBody>
          <a:bodyPr>
            <a:normAutofit/>
          </a:bodyPr>
          <a:lstStyle/>
          <a:p>
            <a:pPr eaLnBrk="1" hangingPunct="1"/>
            <a:r>
              <a:rPr lang="en-US" b="1" dirty="0" smtClean="0">
                <a:solidFill>
                  <a:srgbClr val="FF0000"/>
                </a:solidFill>
                <a:latin typeface="Comic Sans MS" pitchFamily="66" charset="0"/>
              </a:rPr>
              <a:t>The Cylinder</a:t>
            </a:r>
          </a:p>
        </p:txBody>
      </p:sp>
      <p:sp>
        <p:nvSpPr>
          <p:cNvPr id="4099" name="Rectangle 3"/>
          <p:cNvSpPr>
            <a:spLocks noGrp="1" noChangeArrowheads="1"/>
          </p:cNvSpPr>
          <p:nvPr>
            <p:ph type="body" idx="1"/>
          </p:nvPr>
        </p:nvSpPr>
        <p:spPr>
          <a:xfrm>
            <a:off x="304800" y="1066800"/>
            <a:ext cx="8382000" cy="4343400"/>
          </a:xfrm>
        </p:spPr>
        <p:txBody>
          <a:bodyPr>
            <a:normAutofit/>
          </a:bodyPr>
          <a:lstStyle/>
          <a:p>
            <a:pPr eaLnBrk="1" hangingPunct="1">
              <a:lnSpc>
                <a:spcPct val="90000"/>
              </a:lnSpc>
            </a:pPr>
            <a:r>
              <a:rPr lang="en-US" dirty="0" smtClean="0"/>
              <a:t>Dates back to 6</a:t>
            </a:r>
            <a:r>
              <a:rPr lang="en-US" baseline="30000" dirty="0" smtClean="0"/>
              <a:t>th</a:t>
            </a:r>
            <a:r>
              <a:rPr lang="en-US" dirty="0" smtClean="0"/>
              <a:t> century BC</a:t>
            </a:r>
          </a:p>
          <a:p>
            <a:pPr eaLnBrk="1" hangingPunct="1">
              <a:lnSpc>
                <a:spcPct val="90000"/>
              </a:lnSpc>
            </a:pPr>
            <a:r>
              <a:rPr lang="en-US" dirty="0" smtClean="0"/>
              <a:t>Discovered in March 1879 in                                    temple ruins of Babylon (now Iraq) by </a:t>
            </a:r>
            <a:r>
              <a:rPr lang="en-US" dirty="0" err="1" smtClean="0"/>
              <a:t>Hormuzd</a:t>
            </a:r>
            <a:r>
              <a:rPr lang="en-US" dirty="0" smtClean="0"/>
              <a:t> </a:t>
            </a:r>
            <a:r>
              <a:rPr lang="en-US" dirty="0" err="1" smtClean="0"/>
              <a:t>Rassam</a:t>
            </a:r>
            <a:r>
              <a:rPr lang="en-US" dirty="0" smtClean="0"/>
              <a:t> – an archaeologist</a:t>
            </a:r>
          </a:p>
          <a:p>
            <a:pPr eaLnBrk="1" hangingPunct="1">
              <a:lnSpc>
                <a:spcPct val="90000"/>
              </a:lnSpc>
            </a:pPr>
            <a:r>
              <a:rPr lang="en-US" dirty="0" smtClean="0"/>
              <a:t>Written in cuneiform script in the name of Cyrus the Great – King of Persia</a:t>
            </a:r>
          </a:p>
          <a:p>
            <a:pPr eaLnBrk="1" hangingPunct="1">
              <a:lnSpc>
                <a:spcPct val="90000"/>
              </a:lnSpc>
            </a:pPr>
            <a:r>
              <a:rPr lang="en-US" dirty="0" smtClean="0"/>
              <a:t>It was created to commemorate the Persian conquest of Babylon in 539BC when Cyrus incorporated Babylon into the Persian Empire</a:t>
            </a:r>
          </a:p>
          <a:p>
            <a:pPr eaLnBrk="1" hangingPunct="1">
              <a:lnSpc>
                <a:spcPct val="90000"/>
              </a:lnSpc>
            </a:pPr>
            <a:endParaRPr lang="en-US" dirty="0" smtClean="0"/>
          </a:p>
        </p:txBody>
      </p:sp>
      <p:sp>
        <p:nvSpPr>
          <p:cNvPr id="4100" name="Text Box 5"/>
          <p:cNvSpPr txBox="1">
            <a:spLocks noChangeArrowheads="1"/>
          </p:cNvSpPr>
          <p:nvPr/>
        </p:nvSpPr>
        <p:spPr bwMode="auto">
          <a:xfrm>
            <a:off x="381000" y="5429250"/>
            <a:ext cx="8229600" cy="1323439"/>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B050"/>
                </a:solidFill>
                <a:latin typeface="Comic Sans MS" pitchFamily="66" charset="0"/>
              </a:rPr>
              <a:t>Cyrus had it made to remind everyone of his conquest</a:t>
            </a:r>
            <a:endParaRPr lang="en-US" sz="4000" b="1" dirty="0">
              <a:solidFill>
                <a:srgbClr val="00B050"/>
              </a:solidFill>
              <a:latin typeface="Comic Sans MS" pitchFamily="66" charset="0"/>
            </a:endParaRPr>
          </a:p>
        </p:txBody>
      </p:sp>
      <p:pic>
        <p:nvPicPr>
          <p:cNvPr id="3074" name="Picture 2" descr="http://www.livius.org/a/1/mesopotamia/cyrus_cili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06376"/>
            <a:ext cx="3344684" cy="17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40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effectivechildrensministry.org/wp-content/uploads/2010/02/man_scrol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399" y="152400"/>
            <a:ext cx="8876955" cy="655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4561568" y="5638800"/>
            <a:ext cx="4343400" cy="701675"/>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FFFF00"/>
                </a:solidFill>
                <a:latin typeface="Comic Sans MS" pitchFamily="66" charset="0"/>
              </a:rPr>
              <a:t>You can trust it!</a:t>
            </a:r>
            <a:endParaRPr lang="en-US" sz="4000" b="1" dirty="0">
              <a:solidFill>
                <a:srgbClr val="FFFF00"/>
              </a:solidFill>
              <a:latin typeface="Comic Sans MS" pitchFamily="66" charset="0"/>
            </a:endParaRPr>
          </a:p>
        </p:txBody>
      </p:sp>
    </p:spTree>
    <p:extLst>
      <p:ext uri="{BB962C8B-B14F-4D97-AF65-F5344CB8AC3E}">
        <p14:creationId xmlns:p14="http://schemas.microsoft.com/office/powerpoint/2010/main" val="1568334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s://encrypted-tbn2.gstatic.com/images?q=tbn:ANd9GcSP_CwPuTAoSHLBYBOyPiMvmVWiv2Pln7vOj7XUXVgEJXbTcJTc"/>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356861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59436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Matthew 24:29-31</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600200"/>
            <a:ext cx="7086600" cy="4191000"/>
          </a:xfrm>
        </p:spPr>
        <p:txBody>
          <a:bodyPr>
            <a:normAutofit fontScale="85000" lnSpcReduction="20000"/>
          </a:bodyPr>
          <a:lstStyle/>
          <a:p>
            <a:pPr marL="0" indent="231775">
              <a:buNone/>
            </a:pPr>
            <a:r>
              <a:rPr lang="en-US" dirty="0" smtClean="0"/>
              <a:t>29 </a:t>
            </a:r>
            <a:r>
              <a:rPr lang="en-US" dirty="0"/>
              <a:t>"Immediately after the tribulation of those days the sun will be darkened, and the moon will not give its light; the stars will fall from heaven, and the powers of the heavens will be shaken.  30 </a:t>
            </a:r>
            <a:r>
              <a:rPr lang="en-US" b="1" dirty="0">
                <a:solidFill>
                  <a:srgbClr val="0000CC"/>
                </a:solidFill>
              </a:rPr>
              <a:t>Then the sign of the Son of Man will appear in heaven</a:t>
            </a:r>
            <a:r>
              <a:rPr lang="en-US" dirty="0"/>
              <a:t>, and then all the tribes of the earth will mourn, and </a:t>
            </a:r>
            <a:r>
              <a:rPr lang="en-US" b="1" dirty="0">
                <a:solidFill>
                  <a:srgbClr val="0000CC"/>
                </a:solidFill>
              </a:rPr>
              <a:t>they will see the Son of Man coming on the clouds of heaven with power and great glory</a:t>
            </a:r>
            <a:r>
              <a:rPr lang="en-US" dirty="0"/>
              <a:t>.  31 And He will send His angels with a great sound of a trumpet, and </a:t>
            </a:r>
            <a:r>
              <a:rPr lang="en-US" b="1" dirty="0">
                <a:solidFill>
                  <a:srgbClr val="0000CC"/>
                </a:solidFill>
              </a:rPr>
              <a:t>they will gather together His elect from the four winds</a:t>
            </a:r>
            <a:r>
              <a:rPr lang="en-US" dirty="0"/>
              <a:t>, from one end of heaven to the other. </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Jesus will gather His sheep</a:t>
            </a:r>
          </a:p>
        </p:txBody>
      </p:sp>
      <p:sp>
        <p:nvSpPr>
          <p:cNvPr id="7" name="Text Box 5"/>
          <p:cNvSpPr txBox="1">
            <a:spLocks noChangeArrowheads="1"/>
          </p:cNvSpPr>
          <p:nvPr/>
        </p:nvSpPr>
        <p:spPr bwMode="auto">
          <a:xfrm>
            <a:off x="519050" y="6134755"/>
            <a:ext cx="8105899"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Just as Cyrus sent the Jews back to Israel</a:t>
            </a:r>
          </a:p>
        </p:txBody>
      </p:sp>
    </p:spTree>
    <p:extLst>
      <p:ext uri="{BB962C8B-B14F-4D97-AF65-F5344CB8AC3E}">
        <p14:creationId xmlns:p14="http://schemas.microsoft.com/office/powerpoint/2010/main" val="3570067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631" y="1676400"/>
            <a:ext cx="5181600" cy="3810000"/>
          </a:xfrm>
        </p:spPr>
        <p:txBody>
          <a:bodyPr>
            <a:normAutofit fontScale="92500" lnSpcReduction="10000"/>
          </a:bodyPr>
          <a:lstStyle/>
          <a:p>
            <a:pPr marL="0" indent="0" algn="ctr" eaLnBrk="1" hangingPunct="1">
              <a:lnSpc>
                <a:spcPct val="90000"/>
              </a:lnSpc>
              <a:buNone/>
            </a:pPr>
            <a:r>
              <a:rPr lang="en-US" sz="6000" b="1" dirty="0" smtClean="0">
                <a:solidFill>
                  <a:schemeClr val="bg1"/>
                </a:solidFill>
              </a:rPr>
              <a:t>The Bible’s Answer </a:t>
            </a:r>
            <a:r>
              <a:rPr lang="en-US" sz="4800" b="1" dirty="0" smtClean="0">
                <a:solidFill>
                  <a:schemeClr val="bg1"/>
                </a:solidFill>
              </a:rPr>
              <a:t>to a</a:t>
            </a:r>
            <a:r>
              <a:rPr lang="en-US" sz="6600" b="1" dirty="0" smtClean="0">
                <a:solidFill>
                  <a:schemeClr val="bg1"/>
                </a:solidFill>
              </a:rPr>
              <a:t> </a:t>
            </a:r>
            <a:r>
              <a:rPr lang="en-US" sz="9400" b="1" dirty="0" smtClean="0">
                <a:solidFill>
                  <a:schemeClr val="bg1"/>
                </a:solidFill>
              </a:rPr>
              <a:t>World in Crisis</a:t>
            </a:r>
            <a:endParaRPr lang="en-US" sz="6600" b="1" dirty="0" smtClean="0">
              <a:solidFill>
                <a:schemeClr val="bg1"/>
              </a:solidFill>
            </a:endParaRPr>
          </a:p>
        </p:txBody>
      </p:sp>
      <p:sp>
        <p:nvSpPr>
          <p:cNvPr id="4100" name="Text Box 5"/>
          <p:cNvSpPr txBox="1">
            <a:spLocks noChangeArrowheads="1"/>
          </p:cNvSpPr>
          <p:nvPr/>
        </p:nvSpPr>
        <p:spPr bwMode="auto">
          <a:xfrm>
            <a:off x="381000" y="5791200"/>
            <a:ext cx="8458200" cy="830997"/>
          </a:xfrm>
          <a:prstGeom prst="rect">
            <a:avLst/>
          </a:prstGeom>
          <a:noFill/>
          <a:ln w="9525">
            <a:noFill/>
            <a:miter lim="800000"/>
            <a:headEnd/>
            <a:tailEnd/>
          </a:ln>
        </p:spPr>
        <p:txBody>
          <a:bodyPr wrap="square">
            <a:spAutoFit/>
          </a:bodyPr>
          <a:lstStyle/>
          <a:p>
            <a:pPr algn="ctr">
              <a:spcBef>
                <a:spcPct val="50000"/>
              </a:spcBef>
            </a:pPr>
            <a:r>
              <a:rPr lang="en-US" sz="4800" b="1" dirty="0">
                <a:solidFill>
                  <a:srgbClr val="FFFF00"/>
                </a:solidFill>
                <a:latin typeface="Comic Sans MS" pitchFamily="66" charset="0"/>
              </a:rPr>
              <a:t>J</a:t>
            </a:r>
            <a:r>
              <a:rPr lang="en-US" sz="4800" b="1" dirty="0" smtClean="0">
                <a:solidFill>
                  <a:srgbClr val="FFFF00"/>
                </a:solidFill>
                <a:latin typeface="Comic Sans MS" pitchFamily="66" charset="0"/>
              </a:rPr>
              <a:t>esus will fix this world!</a:t>
            </a:r>
            <a:endParaRPr lang="en-US" sz="4800" b="1" dirty="0">
              <a:solidFill>
                <a:srgbClr val="FFFF00"/>
              </a:solidFill>
              <a:latin typeface="Comic Sans MS" pitchFamily="66" charset="0"/>
            </a:endParaRPr>
          </a:p>
        </p:txBody>
      </p:sp>
      <p:sp>
        <p:nvSpPr>
          <p:cNvPr id="6" name="Text Box 5"/>
          <p:cNvSpPr txBox="1">
            <a:spLocks noChangeArrowheads="1"/>
          </p:cNvSpPr>
          <p:nvPr/>
        </p:nvSpPr>
        <p:spPr bwMode="auto">
          <a:xfrm>
            <a:off x="381000" y="152400"/>
            <a:ext cx="8229600" cy="1107996"/>
          </a:xfrm>
          <a:prstGeom prst="rect">
            <a:avLst/>
          </a:prstGeom>
          <a:noFill/>
          <a:ln w="9525">
            <a:noFill/>
            <a:miter lim="800000"/>
            <a:headEnd/>
            <a:tailEnd/>
          </a:ln>
        </p:spPr>
        <p:txBody>
          <a:bodyPr>
            <a:spAutoFit/>
          </a:bodyPr>
          <a:lstStyle/>
          <a:p>
            <a:pPr algn="ctr">
              <a:spcBef>
                <a:spcPct val="50000"/>
              </a:spcBef>
            </a:pPr>
            <a:r>
              <a:rPr lang="en-US" sz="6600" b="1" dirty="0" smtClean="0">
                <a:solidFill>
                  <a:srgbClr val="FFFF00"/>
                </a:solidFill>
                <a:latin typeface="Comic Sans MS" pitchFamily="66" charset="0"/>
              </a:rPr>
              <a:t>Christ’s Return</a:t>
            </a:r>
            <a:endParaRPr lang="en-US" sz="6600" b="1" dirty="0">
              <a:solidFill>
                <a:srgbClr val="FFFF00"/>
              </a:solidFill>
              <a:latin typeface="Comic Sans MS" pitchFamily="66" charset="0"/>
            </a:endParaRPr>
          </a:p>
        </p:txBody>
      </p:sp>
      <p:pic>
        <p:nvPicPr>
          <p:cNvPr id="1026" name="Picture 2" descr="http://teacher.scholastic.com/commclub/earth_day_activity1/assets/images/photo_cvr_earth1_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34706"/>
            <a:ext cx="3889375" cy="38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173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1 Peter 5:1-4</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524000"/>
            <a:ext cx="7086600" cy="4191000"/>
          </a:xfrm>
        </p:spPr>
        <p:txBody>
          <a:bodyPr>
            <a:normAutofit fontScale="85000" lnSpcReduction="10000"/>
          </a:bodyPr>
          <a:lstStyle/>
          <a:p>
            <a:pPr marL="0" indent="231775">
              <a:buNone/>
            </a:pPr>
            <a:r>
              <a:rPr lang="en-US" dirty="0" smtClean="0"/>
              <a:t>The </a:t>
            </a:r>
            <a:r>
              <a:rPr lang="en-US" dirty="0"/>
              <a:t>elders who are among you I exhort, I who am a fellow elder and a witness of the sufferings of Christ, and also a partaker of the glory that will be revealed: 2 Shepherd the flock of God which is among you, serving as overseers, not by compulsion but willingly, not for dishonest gain but eagerly; 3 nor as being lords over those entrusted to you, but being examples to the flock; 4 and </a:t>
            </a:r>
            <a:r>
              <a:rPr lang="en-US" b="1" dirty="0">
                <a:solidFill>
                  <a:srgbClr val="0000CC"/>
                </a:solidFill>
              </a:rPr>
              <a:t>when the Chief Shepherd appears, you will receive the crown of glory that does not fade away. </a:t>
            </a:r>
          </a:p>
        </p:txBody>
      </p:sp>
      <p:sp>
        <p:nvSpPr>
          <p:cNvPr id="6" name="Text Box 5"/>
          <p:cNvSpPr txBox="1">
            <a:spLocks noChangeArrowheads="1"/>
          </p:cNvSpPr>
          <p:nvPr/>
        </p:nvSpPr>
        <p:spPr bwMode="auto">
          <a:xfrm>
            <a:off x="1066800" y="73973"/>
            <a:ext cx="7284357"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Jesus will return &amp; reward His followers</a:t>
            </a:r>
          </a:p>
        </p:txBody>
      </p:sp>
      <p:sp>
        <p:nvSpPr>
          <p:cNvPr id="7" name="Text Box 5"/>
          <p:cNvSpPr txBox="1">
            <a:spLocks noChangeArrowheads="1"/>
          </p:cNvSpPr>
          <p:nvPr/>
        </p:nvSpPr>
        <p:spPr bwMode="auto">
          <a:xfrm>
            <a:off x="1038101" y="6203657"/>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Don’t miss out!</a:t>
            </a:r>
          </a:p>
        </p:txBody>
      </p:sp>
    </p:spTree>
    <p:extLst>
      <p:ext uri="{BB962C8B-B14F-4D97-AF65-F5344CB8AC3E}">
        <p14:creationId xmlns:p14="http://schemas.microsoft.com/office/powerpoint/2010/main" val="1007400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https://encrypted-tbn3.gstatic.com/images?q=tbn:ANd9GcSN2-mHF4MzKQ8QQW5OWMy87ku9kcKoSZK1S2DAekI-i9gbVCfK"/>
          <p:cNvPicPr>
            <a:picLocks noChangeAspect="1" noChangeArrowheads="1"/>
          </p:cNvPicPr>
          <p:nvPr/>
        </p:nvPicPr>
        <p:blipFill>
          <a:blip r:embed="rId2" cstate="print"/>
          <a:srcRect/>
          <a:stretch>
            <a:fillRect/>
          </a:stretch>
        </p:blipFill>
        <p:spPr bwMode="auto">
          <a:xfrm>
            <a:off x="0" y="0"/>
            <a:ext cx="9217002" cy="4495800"/>
          </a:xfrm>
          <a:prstGeom prst="rect">
            <a:avLst/>
          </a:prstGeom>
          <a:noFill/>
        </p:spPr>
      </p:pic>
      <p:pic>
        <p:nvPicPr>
          <p:cNvPr id="121858" name="Picture 2" descr="https://encrypted-tbn1.gstatic.com/images?q=tbn:ANd9GcQehhF1oy__NZGm6w8IAUX0u0rkQOWswgihC8k4Fd58HsawUMbI"/>
          <p:cNvPicPr>
            <a:picLocks noChangeAspect="1" noChangeArrowheads="1"/>
          </p:cNvPicPr>
          <p:nvPr/>
        </p:nvPicPr>
        <p:blipFill>
          <a:blip r:embed="rId3" cstate="print"/>
          <a:srcRect/>
          <a:stretch>
            <a:fillRect/>
          </a:stretch>
        </p:blipFill>
        <p:spPr bwMode="auto">
          <a:xfrm>
            <a:off x="381000" y="4114800"/>
            <a:ext cx="3549752" cy="2362200"/>
          </a:xfrm>
          <a:prstGeom prst="rect">
            <a:avLst/>
          </a:prstGeom>
          <a:noFill/>
        </p:spPr>
      </p:pic>
      <p:sp>
        <p:nvSpPr>
          <p:cNvPr id="3" name="Content Placeholder 2"/>
          <p:cNvSpPr>
            <a:spLocks noGrp="1"/>
          </p:cNvSpPr>
          <p:nvPr>
            <p:ph idx="1"/>
          </p:nvPr>
        </p:nvSpPr>
        <p:spPr>
          <a:xfrm>
            <a:off x="4343400" y="4343400"/>
            <a:ext cx="4267200" cy="1981200"/>
          </a:xfrm>
        </p:spPr>
        <p:txBody>
          <a:bodyPr>
            <a:normAutofit fontScale="92500" lnSpcReduction="20000"/>
          </a:bodyPr>
          <a:lstStyle/>
          <a:p>
            <a:pPr algn="ctr">
              <a:buNone/>
            </a:pPr>
            <a:r>
              <a:rPr lang="en-US" sz="4000" b="1" dirty="0" smtClean="0">
                <a:solidFill>
                  <a:srgbClr val="FFFF00"/>
                </a:solidFill>
                <a:latin typeface="Comic Sans MS" pitchFamily="66" charset="0"/>
              </a:rPr>
              <a:t>Read your Bible everyday, so you will be ready!</a:t>
            </a:r>
            <a:endParaRPr lang="en-US" sz="4000" b="1" dirty="0">
              <a:solidFill>
                <a:srgbClr val="FFFF00"/>
              </a:solidFill>
              <a:latin typeface="Comic Sans MS" pitchFamily="66" charset="0"/>
            </a:endParaRPr>
          </a:p>
        </p:txBody>
      </p:sp>
    </p:spTree>
    <p:extLst>
      <p:ext uri="{BB962C8B-B14F-4D97-AF65-F5344CB8AC3E}">
        <p14:creationId xmlns:p14="http://schemas.microsoft.com/office/powerpoint/2010/main" val="1672466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914400"/>
          </a:xfrm>
        </p:spPr>
        <p:txBody>
          <a:bodyPr>
            <a:normAutofit fontScale="90000"/>
          </a:bodyPr>
          <a:lstStyle/>
          <a:p>
            <a:pPr eaLnBrk="1" hangingPunct="1"/>
            <a:r>
              <a:rPr lang="en-US" sz="4000" b="1" dirty="0" smtClean="0">
                <a:solidFill>
                  <a:srgbClr val="0000CC"/>
                </a:solidFill>
              </a:rPr>
              <a:t>Now is the opportunity of your lifetime!</a:t>
            </a: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smtClean="0"/>
              <a:t>S</a:t>
            </a:r>
          </a:p>
        </p:txBody>
      </p:sp>
      <p:pic>
        <p:nvPicPr>
          <p:cNvPr id="68611" name="Picture 3"/>
          <p:cNvPicPr>
            <a:picLocks noChangeAspect="1" noChangeArrowheads="1"/>
          </p:cNvPicPr>
          <p:nvPr/>
        </p:nvPicPr>
        <p:blipFill>
          <a:blip r:embed="rId3" cstate="print"/>
          <a:srcRect b="2159"/>
          <a:stretch>
            <a:fillRect/>
          </a:stretch>
        </p:blipFill>
        <p:spPr bwMode="auto">
          <a:xfrm>
            <a:off x="457200" y="990600"/>
            <a:ext cx="8342331" cy="4190999"/>
          </a:xfrm>
          <a:prstGeom prst="rect">
            <a:avLst/>
          </a:prstGeom>
          <a:noFill/>
          <a:ln w="9525">
            <a:noFill/>
            <a:miter lim="800000"/>
            <a:headEnd/>
            <a:tailEnd/>
          </a:ln>
        </p:spPr>
      </p:pic>
      <p:sp>
        <p:nvSpPr>
          <p:cNvPr id="4100" name="Text Box 5"/>
          <p:cNvSpPr txBox="1">
            <a:spLocks noChangeArrowheads="1"/>
          </p:cNvSpPr>
          <p:nvPr/>
        </p:nvSpPr>
        <p:spPr bwMode="auto">
          <a:xfrm>
            <a:off x="609600" y="3962400"/>
            <a:ext cx="5105400" cy="107721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7030A0"/>
                </a:solidFill>
                <a:latin typeface="Comic Sans MS" pitchFamily="66" charset="0"/>
              </a:rPr>
              <a:t>It’s time to read the Bible and be prepared!</a:t>
            </a:r>
            <a:endParaRPr lang="en-US" sz="3200" b="1" dirty="0">
              <a:solidFill>
                <a:srgbClr val="7030A0"/>
              </a:solidFill>
              <a:latin typeface="Comic Sans MS" pitchFamily="66" charset="0"/>
            </a:endParaRPr>
          </a:p>
        </p:txBody>
      </p:sp>
      <p:sp>
        <p:nvSpPr>
          <p:cNvPr id="7" name="Text Box 5"/>
          <p:cNvSpPr txBox="1">
            <a:spLocks noChangeArrowheads="1"/>
          </p:cNvSpPr>
          <p:nvPr/>
        </p:nvSpPr>
        <p:spPr bwMode="auto">
          <a:xfrm>
            <a:off x="1981200" y="1219200"/>
            <a:ext cx="3505200" cy="1384995"/>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Find out what Jesus will do for you and this earth</a:t>
            </a:r>
            <a:endParaRPr lang="en-US" sz="2800" b="1" dirty="0">
              <a:solidFill>
                <a:srgbClr val="00B050"/>
              </a:solidFill>
              <a:latin typeface="Comic Sans MS" pitchFamily="66" charset="0"/>
            </a:endParaRPr>
          </a:p>
        </p:txBody>
      </p:sp>
      <p:sp>
        <p:nvSpPr>
          <p:cNvPr id="8" name="Text Box 5"/>
          <p:cNvSpPr txBox="1">
            <a:spLocks noChangeArrowheads="1"/>
          </p:cNvSpPr>
          <p:nvPr/>
        </p:nvSpPr>
        <p:spPr bwMode="auto">
          <a:xfrm>
            <a:off x="3657600" y="5334000"/>
            <a:ext cx="4572000" cy="1323439"/>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C00000"/>
                </a:solidFill>
                <a:latin typeface="Comic Sans MS" pitchFamily="66" charset="0"/>
              </a:rPr>
              <a:t>Get out your Bible and read!</a:t>
            </a:r>
            <a:endParaRPr lang="en-US" sz="4000" b="1" dirty="0">
              <a:solidFill>
                <a:srgbClr val="C00000"/>
              </a:solidFill>
              <a:latin typeface="Comic Sans MS" pitchFamily="66" charset="0"/>
            </a:endParaRPr>
          </a:p>
        </p:txBody>
      </p:sp>
      <p:pic>
        <p:nvPicPr>
          <p:cNvPr id="68613" name="Picture 5" descr="https://encrypted-tbn1.gstatic.com/images?q=tbn:ANd9GcSdq9YHQhVm-QE-sCgdFklOcxzhPbyqpbb9POlHH6NC_w-7unZI"/>
          <p:cNvPicPr>
            <a:picLocks noChangeAspect="1" noChangeArrowheads="1"/>
          </p:cNvPicPr>
          <p:nvPr/>
        </p:nvPicPr>
        <p:blipFill>
          <a:blip r:embed="rId4" cstate="print"/>
          <a:srcRect/>
          <a:stretch>
            <a:fillRect/>
          </a:stretch>
        </p:blipFill>
        <p:spPr bwMode="auto">
          <a:xfrm>
            <a:off x="1295400" y="5333999"/>
            <a:ext cx="2373898" cy="1380737"/>
          </a:xfrm>
          <a:prstGeom prst="rect">
            <a:avLst/>
          </a:prstGeom>
          <a:noFill/>
        </p:spPr>
      </p:pic>
    </p:spTree>
    <p:extLst>
      <p:ext uri="{BB962C8B-B14F-4D97-AF65-F5344CB8AC3E}">
        <p14:creationId xmlns:p14="http://schemas.microsoft.com/office/powerpoint/2010/main" val="2033624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381000"/>
            <a:ext cx="2514600" cy="3505200"/>
          </a:xfrm>
        </p:spPr>
        <p:txBody>
          <a:bodyPr>
            <a:noAutofit/>
          </a:bodyPr>
          <a:lstStyle/>
          <a:p>
            <a:pPr eaLnBrk="1" hangingPunct="1"/>
            <a:r>
              <a:rPr lang="en-US" sz="4800" b="1" dirty="0" smtClean="0">
                <a:solidFill>
                  <a:srgbClr val="FF0000"/>
                </a:solidFill>
                <a:latin typeface="Comic Sans MS" pitchFamily="66" charset="0"/>
              </a:rPr>
              <a:t>Reading the Bible   is    fun!</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00CC"/>
                </a:solidFill>
                <a:latin typeface="Comic Sans MS" pitchFamily="66" charset="0"/>
              </a:rPr>
              <a:t>G</a:t>
            </a:r>
            <a:endParaRPr lang="en-US" sz="4000" b="1" dirty="0">
              <a:solidFill>
                <a:srgbClr val="0000CC"/>
              </a:solidFill>
              <a:latin typeface="Comic Sans MS" pitchFamily="66" charset="0"/>
            </a:endParaRPr>
          </a:p>
        </p:txBody>
      </p:sp>
      <p:pic>
        <p:nvPicPr>
          <p:cNvPr id="5" name="Picture 2" descr="https://encrypted-tbn2.gstatic.com/images?q=tbn:ANd9GcTPSeaXD0SvnmkvhoIspTyBab-1zpCqPlG454MNNK5iMBbWGB2z"/>
          <p:cNvPicPr>
            <a:picLocks noChangeAspect="1" noChangeArrowheads="1"/>
          </p:cNvPicPr>
          <p:nvPr/>
        </p:nvPicPr>
        <p:blipFill>
          <a:blip r:embed="rId3" cstate="print"/>
          <a:srcRect/>
          <a:stretch>
            <a:fillRect/>
          </a:stretch>
        </p:blipFill>
        <p:spPr bwMode="auto">
          <a:xfrm>
            <a:off x="2971800" y="228600"/>
            <a:ext cx="6019800" cy="6400800"/>
          </a:xfrm>
          <a:prstGeom prst="rect">
            <a:avLst/>
          </a:prstGeom>
          <a:noFill/>
        </p:spPr>
      </p:pic>
      <p:pic>
        <p:nvPicPr>
          <p:cNvPr id="60418" name="Picture 2" descr="https://encrypted-tbn1.gstatic.com/images?q=tbn:ANd9GcRpWmKBs6OKyIAMh_RZIvy688s2o_HwYF_QAWGtuALKeu-iu33jBQ"/>
          <p:cNvPicPr>
            <a:picLocks noChangeAspect="1" noChangeArrowheads="1"/>
          </p:cNvPicPr>
          <p:nvPr/>
        </p:nvPicPr>
        <p:blipFill>
          <a:blip r:embed="rId4" cstate="print"/>
          <a:srcRect/>
          <a:stretch>
            <a:fillRect/>
          </a:stretch>
        </p:blipFill>
        <p:spPr bwMode="auto">
          <a:xfrm>
            <a:off x="685800" y="4114800"/>
            <a:ext cx="1828800" cy="2495551"/>
          </a:xfrm>
          <a:prstGeom prst="rect">
            <a:avLst/>
          </a:prstGeom>
          <a:noFill/>
        </p:spPr>
      </p:pic>
    </p:spTree>
    <p:extLst>
      <p:ext uri="{BB962C8B-B14F-4D97-AF65-F5344CB8AC3E}">
        <p14:creationId xmlns:p14="http://schemas.microsoft.com/office/powerpoint/2010/main" val="2793630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ariettachurch.org/diyFiles/bible-stu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8601"/>
            <a:ext cx="6705600" cy="536952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609600" y="6019800"/>
            <a:ext cx="7924800" cy="707886"/>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00B050"/>
                </a:solidFill>
                <a:latin typeface="Comic Sans MS" pitchFamily="66" charset="0"/>
              </a:rPr>
              <a:t>Wednesday nights at 7:30pm</a:t>
            </a:r>
            <a:endParaRPr lang="en-US" sz="4000" b="1" dirty="0">
              <a:solidFill>
                <a:srgbClr val="00B050"/>
              </a:solidFill>
              <a:latin typeface="Comic Sans MS" pitchFamily="66" charset="0"/>
            </a:endParaRPr>
          </a:p>
        </p:txBody>
      </p:sp>
      <p:sp>
        <p:nvSpPr>
          <p:cNvPr id="6" name="Text Box 5"/>
          <p:cNvSpPr txBox="1">
            <a:spLocks noChangeArrowheads="1"/>
          </p:cNvSpPr>
          <p:nvPr/>
        </p:nvSpPr>
        <p:spPr bwMode="auto">
          <a:xfrm>
            <a:off x="952500" y="5485528"/>
            <a:ext cx="7467600" cy="707886"/>
          </a:xfrm>
          <a:prstGeom prst="rect">
            <a:avLst/>
          </a:prstGeom>
          <a:noFill/>
          <a:ln w="9525">
            <a:noFill/>
            <a:miter lim="800000"/>
            <a:headEnd/>
            <a:tailEnd/>
          </a:ln>
        </p:spPr>
        <p:txBody>
          <a:bodyPr wrap="square">
            <a:spAutoFit/>
          </a:bodyPr>
          <a:lstStyle/>
          <a:p>
            <a:pPr>
              <a:spcBef>
                <a:spcPct val="50000"/>
              </a:spcBef>
            </a:pPr>
            <a:r>
              <a:rPr lang="en-US" sz="4000" b="1" dirty="0" smtClean="0">
                <a:solidFill>
                  <a:srgbClr val="00B050"/>
                </a:solidFill>
                <a:latin typeface="Comic Sans MS" pitchFamily="66" charset="0"/>
              </a:rPr>
              <a:t>Sunday mornings </a:t>
            </a:r>
            <a:r>
              <a:rPr lang="en-US" sz="4000" b="1" smtClean="0">
                <a:solidFill>
                  <a:srgbClr val="00B050"/>
                </a:solidFill>
                <a:latin typeface="Comic Sans MS" pitchFamily="66" charset="0"/>
              </a:rPr>
              <a:t>at </a:t>
            </a:r>
            <a:r>
              <a:rPr lang="en-US" sz="4000" b="1">
                <a:solidFill>
                  <a:srgbClr val="00B050"/>
                </a:solidFill>
                <a:latin typeface="Comic Sans MS" pitchFamily="66" charset="0"/>
              </a:rPr>
              <a:t>9</a:t>
            </a:r>
            <a:r>
              <a:rPr lang="en-US" sz="4000" b="1" smtClean="0">
                <a:solidFill>
                  <a:srgbClr val="00B050"/>
                </a:solidFill>
                <a:latin typeface="Comic Sans MS" pitchFamily="66" charset="0"/>
              </a:rPr>
              <a:t>:30am</a:t>
            </a:r>
            <a:endParaRPr lang="en-US" sz="4000" b="1" dirty="0">
              <a:solidFill>
                <a:srgbClr val="00B05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6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a:p>
        </p:txBody>
      </p:sp>
      <p:sp>
        <p:nvSpPr>
          <p:cNvPr id="3" name="Content Placeholder 2"/>
          <p:cNvSpPr>
            <a:spLocks noGrp="1"/>
          </p:cNvSpPr>
          <p:nvPr>
            <p:ph idx="1"/>
          </p:nvPr>
        </p:nvSpPr>
        <p:spPr/>
        <p:txBody>
          <a:bodyPr/>
          <a:lstStyle/>
          <a:p>
            <a:endParaRPr lang="en-US"/>
          </a:p>
        </p:txBody>
      </p:sp>
      <p:pic>
        <p:nvPicPr>
          <p:cNvPr id="2050" name="Picture 2" descr="http://media.radiosai.org/journals/Vol_04/01AUG06/images/Coverstory/persian_empire_during_cy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5" y="609600"/>
            <a:ext cx="9140630"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73585" y="3792507"/>
            <a:ext cx="1447800" cy="400110"/>
          </a:xfrm>
          <a:prstGeom prst="rect">
            <a:avLst/>
          </a:prstGeom>
          <a:noFill/>
        </p:spPr>
        <p:txBody>
          <a:bodyPr wrap="square" rtlCol="0">
            <a:spAutoFit/>
          </a:bodyPr>
          <a:lstStyle/>
          <a:p>
            <a:r>
              <a:rPr lang="en-US" sz="2000" b="1" dirty="0" smtClean="0">
                <a:solidFill>
                  <a:srgbClr val="00B050"/>
                </a:solidFill>
              </a:rPr>
              <a:t>Babylon</a:t>
            </a:r>
            <a:endParaRPr lang="en-US" sz="2000" b="1" dirty="0">
              <a:solidFill>
                <a:srgbClr val="00B050"/>
              </a:solidFill>
            </a:endParaRPr>
          </a:p>
        </p:txBody>
      </p:sp>
      <p:sp>
        <p:nvSpPr>
          <p:cNvPr id="5" name="Oval 4"/>
          <p:cNvSpPr/>
          <p:nvPr/>
        </p:nvSpPr>
        <p:spPr>
          <a:xfrm>
            <a:off x="4221285" y="3657600"/>
            <a:ext cx="152400" cy="152400"/>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47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FF0000"/>
                </a:solidFill>
                <a:latin typeface="Comic Sans MS" pitchFamily="66" charset="0"/>
              </a:rPr>
              <a:t>2</a:t>
            </a: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smtClean="0"/>
              <a:t>S</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B050"/>
                </a:solidFill>
                <a:latin typeface="Comic Sans MS" pitchFamily="66" charset="0"/>
              </a:rPr>
              <a:t>G</a:t>
            </a:r>
            <a:endParaRPr lang="en-US" sz="4000" b="1" dirty="0">
              <a:solidFill>
                <a:srgbClr val="00B050"/>
              </a:solidFill>
              <a:latin typeface="Comic Sans MS" pitchFamily="66" charset="0"/>
            </a:endParaRPr>
          </a:p>
        </p:txBody>
      </p:sp>
    </p:spTree>
    <p:extLst>
      <p:ext uri="{BB962C8B-B14F-4D97-AF65-F5344CB8AC3E}">
        <p14:creationId xmlns:p14="http://schemas.microsoft.com/office/powerpoint/2010/main" val="1037171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FF0000"/>
                </a:solidFill>
                <a:latin typeface="Comic Sans MS" pitchFamily="66" charset="0"/>
              </a:rPr>
              <a:t>2</a:t>
            </a: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smtClean="0"/>
              <a:t>S</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B050"/>
                </a:solidFill>
                <a:latin typeface="Comic Sans MS" pitchFamily="66" charset="0"/>
              </a:rPr>
              <a:t>G</a:t>
            </a:r>
            <a:endParaRPr lang="en-US" sz="4000" b="1" dirty="0">
              <a:solidFill>
                <a:srgbClr val="00B050"/>
              </a:solidFill>
              <a:latin typeface="Comic Sans MS" pitchFamily="66" charset="0"/>
            </a:endParaRPr>
          </a:p>
        </p:txBody>
      </p:sp>
    </p:spTree>
    <p:extLst>
      <p:ext uri="{BB962C8B-B14F-4D97-AF65-F5344CB8AC3E}">
        <p14:creationId xmlns:p14="http://schemas.microsoft.com/office/powerpoint/2010/main" val="4167150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2</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524000"/>
            <a:ext cx="7086600" cy="4191000"/>
          </a:xfrm>
        </p:spPr>
        <p:txBody>
          <a:bodyPr>
            <a:normAutofit/>
          </a:bodyPr>
          <a:lstStyle/>
          <a:p>
            <a:pPr marL="0" indent="231775">
              <a:buNone/>
            </a:pPr>
            <a:r>
              <a:rPr lang="en-US" dirty="0" smtClean="0"/>
              <a:t> 17</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1038101" y="6203657"/>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3357472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FF0000"/>
                </a:solidFill>
                <a:latin typeface="Comic Sans MS" pitchFamily="66" charset="0"/>
              </a:rPr>
              <a:t>2</a:t>
            </a: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smtClean="0"/>
              <a:t>S</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B050"/>
                </a:solidFill>
                <a:latin typeface="Comic Sans MS" pitchFamily="66" charset="0"/>
              </a:rPr>
              <a:t>G</a:t>
            </a:r>
            <a:endParaRPr lang="en-US" sz="4000" b="1" dirty="0">
              <a:solidFill>
                <a:srgbClr val="00B050"/>
              </a:solidFill>
              <a:latin typeface="Comic Sans MS" pitchFamily="66" charset="0"/>
            </a:endParaRPr>
          </a:p>
        </p:txBody>
      </p:sp>
    </p:spTree>
    <p:extLst>
      <p:ext uri="{BB962C8B-B14F-4D97-AF65-F5344CB8AC3E}">
        <p14:creationId xmlns:p14="http://schemas.microsoft.com/office/powerpoint/2010/main" val="59336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2</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524000"/>
            <a:ext cx="7086600" cy="4191000"/>
          </a:xfrm>
        </p:spPr>
        <p:txBody>
          <a:bodyPr>
            <a:normAutofit/>
          </a:bodyPr>
          <a:lstStyle/>
          <a:p>
            <a:pPr marL="0" indent="231775">
              <a:buNone/>
            </a:pPr>
            <a:r>
              <a:rPr lang="en-US" dirty="0" smtClean="0"/>
              <a:t> 17</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1038101" y="6203657"/>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605912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lipartpal.com/_thumbs/pd/education/chalkboard_background_full_page.png"/>
          <p:cNvPicPr>
            <a:picLocks noChangeAspect="1" noChangeArrowheads="1"/>
          </p:cNvPicPr>
          <p:nvPr/>
        </p:nvPicPr>
        <p:blipFill>
          <a:blip r:embed="rId3" cstate="print"/>
          <a:srcRect l="1270" t="1643" r="3492" b="4723"/>
          <a:stretch>
            <a:fillRect/>
          </a:stretch>
        </p:blipFill>
        <p:spPr bwMode="auto">
          <a:xfrm>
            <a:off x="0" y="0"/>
            <a:ext cx="9144000" cy="6891528"/>
          </a:xfrm>
          <a:prstGeom prst="rect">
            <a:avLst/>
          </a:prstGeom>
          <a:noFill/>
        </p:spPr>
      </p:pic>
      <p:sp>
        <p:nvSpPr>
          <p:cNvPr id="4098" name="Rectangle 2"/>
          <p:cNvSpPr>
            <a:spLocks noGrp="1" noChangeArrowheads="1"/>
          </p:cNvSpPr>
          <p:nvPr>
            <p:ph type="title"/>
          </p:nvPr>
        </p:nvSpPr>
        <p:spPr>
          <a:xfrm>
            <a:off x="381000" y="152400"/>
            <a:ext cx="8229600" cy="1143000"/>
          </a:xfrm>
        </p:spPr>
        <p:txBody>
          <a:bodyPr>
            <a:normAutofit/>
          </a:bodyPr>
          <a:lstStyle/>
          <a:p>
            <a:r>
              <a:rPr lang="en-US" b="1" dirty="0" smtClean="0">
                <a:solidFill>
                  <a:schemeClr val="bg1"/>
                </a:solidFill>
                <a:latin typeface="EraserDust" pitchFamily="34" charset="0"/>
              </a:rPr>
              <a:t>Lessons from Today </a:t>
            </a:r>
          </a:p>
        </p:txBody>
      </p:sp>
      <p:sp>
        <p:nvSpPr>
          <p:cNvPr id="4099" name="Rectangle 3"/>
          <p:cNvSpPr>
            <a:spLocks noGrp="1" noChangeArrowheads="1"/>
          </p:cNvSpPr>
          <p:nvPr>
            <p:ph type="body" idx="1"/>
          </p:nvPr>
        </p:nvSpPr>
        <p:spPr>
          <a:xfrm>
            <a:off x="609600" y="1143000"/>
            <a:ext cx="8001000" cy="5029200"/>
          </a:xfrm>
        </p:spPr>
        <p:txBody>
          <a:bodyPr>
            <a:normAutofit/>
          </a:bodyPr>
          <a:lstStyle/>
          <a:p>
            <a:pPr hangingPunct="0"/>
            <a:r>
              <a:rPr lang="en-US" b="1" dirty="0" smtClean="0">
                <a:solidFill>
                  <a:srgbClr val="FFC000"/>
                </a:solidFill>
                <a:latin typeface="EraserDust" pitchFamily="34" charset="0"/>
              </a:rPr>
              <a:t> </a:t>
            </a:r>
            <a:r>
              <a:rPr lang="en-US" dirty="0" smtClean="0">
                <a:solidFill>
                  <a:srgbClr val="FFC000"/>
                </a:solidFill>
                <a:latin typeface="EraserDust" pitchFamily="34" charset="0"/>
              </a:rPr>
              <a:t>Even</a:t>
            </a:r>
            <a:endParaRPr lang="en-US" dirty="0" smtClean="0"/>
          </a:p>
        </p:txBody>
      </p:sp>
    </p:spTree>
    <p:extLst>
      <p:ext uri="{BB962C8B-B14F-4D97-AF65-F5344CB8AC3E}">
        <p14:creationId xmlns:p14="http://schemas.microsoft.com/office/powerpoint/2010/main" val="434999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ncrypted-tbn3.gstatic.com/images?q=tbn:ANd9GcS4xGRh3m-pMu2Fe3RQEPNJSamnaTRREpf33cR75nNg7QrRFOjV"/>
          <p:cNvPicPr>
            <a:picLocks noChangeAspect="1" noChangeArrowheads="1"/>
          </p:cNvPicPr>
          <p:nvPr/>
        </p:nvPicPr>
        <p:blipFill>
          <a:blip r:embed="rId3" cstate="print"/>
          <a:srcRect/>
          <a:stretch>
            <a:fillRect/>
          </a:stretch>
        </p:blipFill>
        <p:spPr bwMode="auto">
          <a:xfrm rot="5400000">
            <a:off x="1116419" y="-1116420"/>
            <a:ext cx="6911161" cy="9144001"/>
          </a:xfrm>
          <a:prstGeom prst="rect">
            <a:avLst/>
          </a:prstGeom>
          <a:noFill/>
        </p:spPr>
      </p:pic>
      <p:sp>
        <p:nvSpPr>
          <p:cNvPr id="4098" name="Rectangle 2"/>
          <p:cNvSpPr>
            <a:spLocks noGrp="1" noChangeArrowheads="1"/>
          </p:cNvSpPr>
          <p:nvPr>
            <p:ph type="title"/>
          </p:nvPr>
        </p:nvSpPr>
        <p:spPr>
          <a:xfrm>
            <a:off x="381000" y="457200"/>
            <a:ext cx="8229600" cy="1143000"/>
          </a:xfrm>
        </p:spPr>
        <p:txBody>
          <a:bodyPr/>
          <a:lstStyle/>
          <a:p>
            <a:pPr eaLnBrk="1" hangingPunct="1"/>
            <a:r>
              <a:rPr lang="en-US" sz="4000" b="1" dirty="0" smtClean="0">
                <a:solidFill>
                  <a:srgbClr val="FF0000"/>
                </a:solidFill>
                <a:latin typeface="Comic Sans MS" pitchFamily="66" charset="0"/>
              </a:rPr>
              <a:t>2</a:t>
            </a:r>
          </a:p>
        </p:txBody>
      </p:sp>
      <p:sp>
        <p:nvSpPr>
          <p:cNvPr id="4099" name="Rectangle 3"/>
          <p:cNvSpPr>
            <a:spLocks noGrp="1" noChangeArrowheads="1"/>
          </p:cNvSpPr>
          <p:nvPr>
            <p:ph type="body" idx="1"/>
          </p:nvPr>
        </p:nvSpPr>
        <p:spPr>
          <a:xfrm>
            <a:off x="1295400" y="1752600"/>
            <a:ext cx="6629400" cy="3733800"/>
          </a:xfrm>
        </p:spPr>
        <p:txBody>
          <a:bodyPr/>
          <a:lstStyle/>
          <a:p>
            <a:pPr eaLnBrk="1" hangingPunct="1">
              <a:lnSpc>
                <a:spcPct val="90000"/>
              </a:lnSpc>
            </a:pPr>
            <a:r>
              <a:rPr lang="en-US" dirty="0" smtClean="0"/>
              <a:t>S</a:t>
            </a:r>
          </a:p>
        </p:txBody>
      </p:sp>
      <p:sp>
        <p:nvSpPr>
          <p:cNvPr id="4100" name="Text Box 5"/>
          <p:cNvSpPr txBox="1">
            <a:spLocks noChangeArrowheads="1"/>
          </p:cNvSpPr>
          <p:nvPr/>
        </p:nvSpPr>
        <p:spPr bwMode="auto">
          <a:xfrm>
            <a:off x="457200" y="57150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00CC"/>
                </a:solidFill>
                <a:latin typeface="Comic Sans MS" pitchFamily="66" charset="0"/>
              </a:rPr>
              <a:t>G</a:t>
            </a:r>
            <a:endParaRPr lang="en-US" sz="4000" b="1" dirty="0">
              <a:solidFill>
                <a:srgbClr val="0000CC"/>
              </a:solidFill>
              <a:latin typeface="Comic Sans MS" pitchFamily="66" charset="0"/>
            </a:endParaRPr>
          </a:p>
        </p:txBody>
      </p:sp>
    </p:spTree>
    <p:extLst>
      <p:ext uri="{BB962C8B-B14F-4D97-AF65-F5344CB8AC3E}">
        <p14:creationId xmlns:p14="http://schemas.microsoft.com/office/powerpoint/2010/main" val="3687089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FF0000"/>
                </a:solidFill>
                <a:latin typeface="Comic Sans MS" pitchFamily="66" charset="0"/>
              </a:rPr>
              <a:t>2</a:t>
            </a: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smtClean="0"/>
              <a:t>S</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B050"/>
                </a:solidFill>
                <a:latin typeface="Comic Sans MS" pitchFamily="66" charset="0"/>
              </a:rPr>
              <a:t>G</a:t>
            </a:r>
            <a:endParaRPr lang="en-US" sz="4000" b="1" dirty="0">
              <a:solidFill>
                <a:srgbClr val="00B050"/>
              </a:solidFill>
              <a:latin typeface="Comic Sans MS" pitchFamily="66" charset="0"/>
            </a:endParaRPr>
          </a:p>
        </p:txBody>
      </p:sp>
      <p:pic>
        <p:nvPicPr>
          <p:cNvPr id="2050" name="Picture 2" descr="http://www.chemicalrecovery.org/e107_images/traditions/biblical_authorit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1647825" cy="11906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QSERUUEhQVFRUVFxYXGBgXGBoVFxgYFxgXFRcZHRoXHiYfGhkjGhgXHy8gJScpLCwsFh8xNTAqNSYrLCkBCQoKDgwOGg8PGiwcHyQpKSwpLCksLCksKSksLCwsLCksKSksLCkpLCwsKSksLCkpLCksLCwpLCkpKSwsLCksLP/AABEIAMIBAwMBIgACEQEDEQH/xAAbAAABBQEBAAAAAAAAAAAAAAADAAECBAUGB//EADwQAAEDAgQDBQYFAwQCAwAAAAEAAhEDIQQSMUEiUWEFE3GBkQYyobHB8AdC0eHxFCNSFWJykkOCM4Oi/8QAGQEBAQEBAQEAAAAAAAAAAAAAAAECAwQF/8QAIhEBAAIBBAMBAQEBAAAAAAAAAAERAhITITEDQVEUBGFx/9oADAMBAAIRAxEAPwDy2t7MAlopVM+boGnfbNIHjzRWexb4OYxHITrpoV2WG7GptaJbL/HQknab7dUR1EAGBYzGusdV4N+fT07cOLp+xrnRlJ1i8D+Fq4D8Ocwl7yJ06eK67s2k1oOm5idND6/otShUsZ0t58lzy/oz9NR44cQ/8LwDIqOIk2sLbXlTP4Yt2qHaemx3XfU3Axa/7ft8UajSBExAPT9Vne8n1rRi8+p/haN6p9DMeEq1R/Cxo1quPWI+q7moOgIPO/LZDdieKPuE3s/pohxjvwuZE96QbbTyk6o9H8MmN/8AK4kbxblz5BdiKvlPPp0UjXH8Dmm7l9NMfHD4r2AyjhqjncAwCRPNKl+H7QDxRofzbSSfX4WXaGoNTy+iqVMVHL59IU3cvq6YefVfZc0nZQRBDgTEzMm55A6RBRMB7LvqFjhlDGkEyRrbkL8Qldn/AEQJJM77oVJjWHhEdDp9yrvZUmiHNP8AYeo0QCyxsbzADtZF+f1sFVb7I1Ju0RlO4mR7tj5+O8rtcJi83yHy8+Ssgk7XH0GngpvZGiHnlb2OrFoAaxoN3EZZnhHjYg+R9aVb2KxFiMgvYZiI/USvT6YsJ2A2jn8VXqUgTcExHj/C1HnzhNuHmrPYnFPvw3F76EC2xhBxXsfiGtBhpBFocZ2G4816aG3IBEHXqJ/j1UzhobcAwJA2k8uswVr9ORtw8id2FiAM3duiTpfygGYsiHsmowtzgjhJAOse6SeRkj7uvVf9KDmgPaHDk4coM/O/VMOw2B2rxJ2qVBzH+VvEclr9P2GdpwbvZyrTYwvDYBIPEJ4zAPFDTBPXQREK8fZF7xDLjMSX5cjYc0ANaDc5Y1NhJ3uur/0SmHB0CdRmzPNrXLpKuvdYAk33vay5z58mowhxB/DfhjvuMgxa2YxEnYAZvUKbPYJwa2CwlwbmJJIgOl+URa0XNz0uuvpA5rOB2A5T8CbfFXX4bcOg6aSDF49eSm9n9XRi4Gl+HjsgEtmQ6TmJNha4uCRNufjMO2fYBzaeZrwSLuGXKIAaDEco5bkrvSS02eSNTIudraAbowpgi/vX1gk2tfyv4JvZ/TRi8Tf2e6bZd76zNtPHTyTUPZWq+S29p91x3jlqTsvbKGFANqbZNpDQPVEe2BF5PPncgyuv6Z9QxtPG2ewdeYc1w39wm3l8tUbD/h3VcYki4u6mQIOh16heuVcYG5RDm5gfL08R6hDrQWkS4EjUA+BjfdZn+nNdqHnTPwpMXrweXdO+hI+KS6sY2qzha54aNAWA28Z0STe8n00Y/FiqyxtNuUaHT5pDCgiSI1Hh4WurBpmCJ5xz+/moUqF4vA8F5nVBnZ4JNtPUmP3VzD4YR9+Sfuz6gdNFYpN6hBASD9/YVhlT6ffqoa/M/BQc0k+SvQO4kj3vSAqrqI26et/3RGAjeE3d/Ln1/VAwG1tlJ9IkGOajfnH2CmeYm86Hp6eSgDUpGL7D+PkVEUyZMeMddE7iSL8/qiZuGTrp5+HoooNUETflp5fugU6cm56Rp19JRag0jfrzRqNFAGnhg3lE6+XJHp0S2NwZvraY8lE0zrOn3+yNTox9+nxVRMsHM6kffoVTLNfE/H7Ks9y4+knyVaq0/D0i/rr6pIng6cCQJPFryn0H7I7qVtyqorkm19HQ0WFtzz1VrPdAINjp4W1QXPIcbGdv19USrWg2/RQa+BqTv4eMKKo1e8cbkgXsI1NgVOHCACdvH46BaUfIKu8HoLeZ+CtoHRoVBvTvO94FrxufqtAPuAMsjnMgnTX7uqtKm63T0siVaT3RpIuJ+CAhqOjbxvt8909Ss/YtGkgqLGP/ANt5+Kk5xv7sT4+d/BUAp4gh1zAk77W6K/3gc6LcV5jltNtlTpkuiSInxte19P2Vk4YSCSOEQDvcR8ikB8a4xxQIGsxB56xt8VmsoQ2HDNYXm99Rf5LTe6bEmL7cp/RSw1RhP7cuiqOf/pqQ33O3WdwktyrUMmMvm0/RJABlG1jzieo+ymFKD6qWHNr7pVHLKpMpojGqLAfl9EQsP3+61ArYjHMYcpJLuQEwDpOw8ynfjQBdrxJge6fKzis/FNGHcCC92cP1yk5mlkOmBBuZPVFwmCNWjJc5pLn+9leBFR2WZGggaR9FuoReoVWvHCZgwdQR0INwlVqNbALgJIAne/7/ACWT2S6oXtcXteMvEIyuaMktBgCRJbE8rWBRe0mhr7vJziC0NzPiNNYjcTuTAMlTSLX9SC5zGuEsjPpmaNbN3MHwG52USHQ4EhxBc0OECQHGD4kQVX7TOQ0CyDBLWhziJDmaZp3yjXVNgsW1tEucMozv4bmOMiALm3SbJMcKJVqZbuMgR6k2+P3qq7MY4uEts58DKWvbBH5jqHcgJGlyrOC7SbVuzkHRobkARIuNLiVTYIeIdcVYcMouO8IEuFwdLeBUxgazcPueo+KkW3H35J6mIDWkmABqTb7/AHVMdrNOzwJIzFpDRGsnUeazEC6xihicQ2nckzsBuRf4c+qmXfT6rOx1PJmqy/NwDUEQXtEBpsN+t1YFqpiyLmm6Oc09/wD33so0cUx8i4du1wyn46jwlUME7vTUa4vaAGwCWuu4vJvliLNIshGo9mfM/OGENgNh7DrScIi2ZwEacTgOS1pieBu06MCB4W2Uo6dUGr2kxrg0m5IbYSATYSdpSq49jXhjjxExpaTo0nQOMiyzSFVpTy1+PNBpYOTxGQCbaC97nUo+JxbGDiPoCSfIT66IWA7Vp1bMJnk4RIG42Pkmn2oraUCB4Ideny3Viq8NBc4gATJJgAeKqf6qyYOYaCS0gXEjW4EbkQmmwVgOkIFXEEghjg2ATmILhYlp0sBIiTax5EiOPxsNe1odngDhaYBdH5tAcpm5VHsvHCn3hOgygZGm3vmC38p0VxxGrhBUiHZXGPebYSJkdT1HhqpGkZuAbERtcfZ8kU1w1gc45GgDW0chHPoqdPtQPdlbmBEXIygzped+sJMXyLFHC6bdd/XT4KVWlxbRlMmTb7gIrabjN4nnpaZUXsMid+vUfGSFIRYbRadh18P5QadRub3WgWjTpv8AorHdAi6GKbYEwqgjXMOob6hJC7totlJ8NPmknIAbAnkn7qU7iitapTR6YRYTNCmdFpljdt1wwsJDo4pLRJHFSuYEgHTzjdPSwBfRDW1LB1TS7XjvHRMQYgbWubaKfazJc2ahpNyuGaJGYlhbM2gFoMSFSwvbZZUNL+3ldmcwgEB2Yl5AAJ3NhBWyuESTTcXtbcQ19+TtAYuCHSCb8TYgyEfEYAy9lOJgHiEudOaSSCCYImQZ66BW8Pgy52eoIObNAJ191pI2sG8N4N5QMdmGIBpvcHhjCGgB2YZqgJLXWMGNSOchFvk1Wjnp0JiMrTedqRdPObfNTw2GBLnkOa8OqCQS0gF0kQLEGdCCEWrg/wC1TD2NfkDczTdvuFjiLE2mbCbW1VLAVBSZDH03iYPEQGkANADgDnJAFgPmoegaGIDqkTD2VGgsyhocDwOyAAANjit5ibiMxUu1xBri/I960XE6X5FaODwRzuqP3JcGx7pMgkWkcJiOh3MCtnzEhhDiKrg8f4gVRUBPIjLpqQ88kLDr1O8q5XxkzZbnXhfmPMXbE7jzSw9N73Hu3RSIiSMxc2IgZjc3MO1HX3QTE4SmSQ7PTcXFzKjDrxF+UtMXBJOuwO1pux1QEBoY+TZwMcN+It2giCAbEQOSn/FaAZ+ipdrVMtJxNgCwyJkQ9vK6vNcq3ajAaZBJYC5gzC5bL238tVmO0VaNJxL+7e0ksplriLBpdVP5YkiT52gQit7HaJLnEuMjMOHLMyRqc0kmSTBNgEXAUnZnOcGgEMALW5M0Zi52UyQCXbm6vOYtTIwq7OCo1uVrqZIBgAvEB4mI0naD4SrNTBOALXvBotEzAzmIJnKBcFpObW/O6rYvCF1Spke/OXN4B7uXJTBJJkRfcDSxmFtYqhna5tuIEX0vPwVsZtCgXV3OMsOUGxLXXJAMtN7A6W4t9VWxBhz25w19NoqDhDWuDQSCGtAAcYgx/i43slhKJYf7bmAtJa6m6Ya2QQC/UEDSxBgRYlWqWHNR+YlpYQ0ERmBykuaWvMH8zgbREAHVF6C7Uq945tPLw52hzuRJAI15Eiedhe4erRFFwLWgtdDS030kgXufza9RuIniiGO43QHOJEuDZDiHHKXWztfxgcgeajic1b+1YEHNnpumInKTazTrYmYgayCdBNoimx72Ey1wAILspAc0gZSYIAOWOiLgKYqOzkh0sYZabEtdUEnYkQIkWtorNdgpUTqQwZubnQc5N9STPqnwZz1DUbTDGuHvWBffMDA2AJGp2jRBn4uq8ueXNc4UyTAEgNFgeE5hPvTA03AhGwYpl7HOzEOjJfMxpN4LozZs0xnFiY1hPUc57y55p5GFwFIiSR7pLjBg/mGu3O5sBhi9xMBtIEFsOJLiLm8CWSAZMzppcVGo1ghQrUQ6LxBB0GxB300jzRouqePxLOFriASYEwAbG0kddN1lFo0xy5IdWg2AIRAU7TKlCs/DgnQeg+qSsgHkklLaqAjsQGlGaVIJEKRKZPK0hgU7KYBkAA8wACpSoygQSIvMbR5fZ+KYFSBQRe5Bp4VgcXBrQ46uygOPiYko7ikSggUJ7fqfVGlDeVFhXfSDhBAI3BEj0KjTwrWzlaG7mABfyQHdrNtlaXNOjpaAYMHLJvFtY1G11dpVA9ocNCJClKjTCI2mI/XpcfFO2mpxCQHapgKIRAVqGQxRAmBc69YtfyTuCIHbpnFKFaphWuILmtJG5aCfip5FPMmBCgjVoBwhwDgdiAR6FNSohohoAHICB6CyKkqIGmDY3HI3U8icKWVAB2FaSCWtJGhIBI9QjKQCkBZWhBrVQ7UwrXmnIzZXtdExdskHeYmYtp0Wm2mqfbIJpENJaSWNzNsRme1pIOxAJKtAtKpbryUm1OnonfVAt98lEVxrNuiyG7z7hJP/AFPQpIKkojHqr3vFHSfiiCqFiJaWgVIINN8ooK0h06QTqobMkkUpQNKUpApi5AisbtrtBoLWF4aCM+7s0OADTAPCbz5A2lamLYXsc1pguaRMTEiJiywa2GdTcWgMNg+AwAGC4QQSSbCJHNWFjtcweAovpUgQ2zWugGJlua4HvC8/ZWq2DIBFrHp06LnqOBe2kKjC0Aguj3cgdBLWm41JJdYxpEmWwzXZnMpuHumckBwaHGRzDpdYnWbEXVmCnSNIOhBvFuY28VGs8N94gTzIHzWL2VSNFtR5gNdGXK0hzjqDkOhAkdRrAaFVPZ1Xuu9NQuDrvsC/LcBwIi2W5aIsTExeUjpWhOHaiRI1E3E6SuZwVZ7S6jSePdLhIMsymHsaSIBu0idJKL2fiMlUOIGVzXHNAzGRmi3vE5QdzJKUtOhfWAEkgDmSAPUp8y57GYouIeS0NHEwOkCLgiXgNkggZrgaW3M3tQii1tHjqQ4CReGOLJIAjNA8JBOmqimtnbmiRMTE3jnHJEDFzmDYKdZpD3kd5BkyHZ8zBMgHMCYOtwumlKJ4NlUCjKJapSE1OUzQlComEpUCEiEDlyHVAfEmzXAwNyAY10IJB8kQWUHVIGm+8/p4pYk+CFEtgffRTLkKtXAm4tqpIkaZP5o6Qkgf1B/yjodfkkpcKEyoDaIUjTtZU6b+Lp8dFJ2L5AmLwL+XisW0uNRQVRpVDN9Yjpz0+9FbFS3itRKSMClKg2opNctMnlNKUqOZBKVEvSL0M1FFEBCy+0aM1mw4ghhMA+80PaH23gOn47LRJQ62EY9zXOElsxOl943/AHKQdKtIRgyIiKTxzFg4CL3EAQZum7LxLKlTM338jszYII425TB2MGIN48VoPbmaWmYcCDzggi3qno0gwGNySTqSTqSdytWKHbVTK5jjpDxOwJykSN7B2nLqg0u06dJgY5+aGkgtBfmYL6NB2tOhjxA1ajZ18fCLjTQzuqVPs1onUyZM5bnrlAzcrkqWvoPsrDk5XuyyGBjcpkO0JdPWB/8Ao6EFUezezxUbTzcbGta4E3s5g4BPXNPICNCt6LoeEwjabcrdJJOkkncwBfT0S0V+0qjG926pZmbK4wbBzTyvq1qJ2bgBTBOUBztYAEDYW6a9fAKy6iHRmAIBBuJuDIPiEUBBz+MLe8qguALD3gG7pyVLcxm+ehXQTdCOEbmzkSbG+gIESBsYtPRO1qsgwSJTSlKqJEqJKRKiVJkJyRTESnhQIG6i5suHIT57ffgnDITVq7WxmcBJt5CUBnAKtUPETtz8ALIxMjohOqRNt0khF5E7p1Tq4k5jeL/e6S520omu12UBwufOwcfQlFD8oMjrykBZ+DwBBlx302FvsolamQSZPmdPXxUVfbiNJIO/1VnD1Z0uNzpexWYyhYaEH71HmtGndtuSQCtrXM+X7/e6sNWBUa4mC8BhLmjK6HcMgkkEEcQtoOcrVwVYlgze8OF3PM2xnx1810pJhbQ3JF6g5yiESo7pnBDMqSqbqwAl1h928UWnWBEgyDusXE4J5eDmzOhzmy2wAIBbGaxhwhwIuLzKu9nPPd8UA5qkxpPeP0B0Wq4sXw5S1QWuT94FLShSFFQdVuol5S1oYPTgoQcpB6WgpcpNcq7nKRNoBgxYxMHnCtidfFNaQHOAJ0Hw20HXRFyrmquGqtFUGoHMAJLnZWuLsmbzsY8gOQXRudfzWpKEhMo5k4dIRCMKBKlmUXKCQUpTSExcgcLM7Uoh7qbZAIcHC48IE79Oi0g6FVdhw6qHkTlBjlfdJUQU9ztYCPih95BP3/CK98CfuyrtxLXGwJv8IknqFkLvj1Gu6ZL+pP5dPL6hJRaZIxrdzedvO/gqz6p3uDMQf15KocPBO1/M7abqHfZnRvGwTSW2KVYZBGg1ny280R3aeSmYFxpFwCTGguY18is3DHIx8wZgRaZ+g/RPQpa1L8ERH+ZiB45TH/v0SI5U9Gq1s1GNs0Bv+WYCxeA/Ql0G9xlKt9l405yCHQbDNE5mjS3+34MWcXgSwitzMZSYLtyXGRBN/wCUVlRxPCeIAENLYIcywJIkGWwDJuHeS6DXxnaBY5rYc0Otny5gCQ4gAaEmPLkVUodokjJLhMcbuIjhA0AN3PzRtsJiE+OrCpRDgDIdTOWQCDnaIvYOE7/VGwZD3VAWtHutdGjozGfC/ksx0Kze18jTq8yRTJtnsJ969nW6yBzUqmJNMg1i9ua0Ndb/AJNyiCRN2umRoTBT1sPnqPZwjgY5s2LcpkEdA4nylXWVQ7UAOabtIu06eW90/wBFHtDFuZ3LiDPGDAiRLdQdAQAY2JhHoYvLTExLn1ABJAnvHC5OgBIv15kBR7TYXRBAhlSSQD/hpO8xfZR7M7P4c9XjzXAcLXJMlp5lxMGYnmrxMcoWGxrs7Q4uzOLmPbAytc0FzS06wWjr71ydTbxFVwbwNzOmNvEm5E+ErNacr4y6VGNmZJIeaYPMHJAM6yOSsYutUkCmWsaTBe6TMagcr8Mne0bqTHKqmF7Re0jO1z+IhxEmI14dWEaxyB6LbHiI6clmf02Wc0S8sOcOJ4miGk5oLeVrbcpGa8UqjTIaIIMGO7LhnAmTwgnqARZJixN/aL6hd3YcKbTBcAMxtmkAkGIINrkEc4T9lVKgqEGoKrCCd5b7uU3vDgTrOhjQpniDkNRoZUhwc0D3Ygtn3QS3Lf8A5CNJsYqoKVJ/d+8GlwuMxP8Alf5m2myvXCIYvGPNTu22AALi2C6D8r7C6BT7TLHAF5cwkCXSNTEjNex1B2MjQyfCVg15EAWa2dMxBLr8ic58wULHcT30YacwmI4g50SfIDN4nqE/wR7axTWuqtfJBaDluGk5C2QRbO2AYNiOq0+0u0+7Y42kCbnKNb6aneBeyz+0qjs9XKTdosBM8LptIBkO/RRrk1HPaHAOawFrXAEFrmyYnckxO2Xor2UbE4ivvWNJ2sFoLSJ5iRbcEb6rb7Pxpc05wGvYYdGkwDIn8pBB/hUcW9tShmkES06RBLg0tIO5Di0jqqtCRSLjTlpcxrgDmzMaDJncEm+0DWEFvFdouqB3c5srZBLQC4kDQZtNdgT4b0MDj6tTgBdUmSHNq5YAy6g3B4hz+is0alSmXFndvpuuIJ1AAsW5psOU+MqXZtTu25xTnPq9pa+wcQNALA8gdeqtlFicQ6i3K9z8o/8AJOd1QkZnAGZYBy5NNxqbvYdfPSM5pa4t4jLos4SRrZwHkqPavaDTSzSIBDwQLi8FwtqAXbIY7QdRBLC17aoBYQPdN9Q3UmYAtdsW1Uu0rhcx2LcazGsIysfTFS5DuNwA01AEgzbi5harrLlcLUlzHAcQqBr5Mx/ebxA/mkgnSJJ0XSDEmQI+yk0UVRgMA/enwWe7EOGZrRcTfTeNT1lX69RwMAaQsl9YzeLzmkddPvmucrBxjC20tEdJSVSpiXAwDTjq1xPX4p1FZtc5nZTPvbAdY6qVKiGOuNjB5xET+iLTqsa4gjil3kFbDmuB0NiRzB0KtopHEOiGt/RWKWHMtebOgEgEhpIOYOdJuQdBYDSEX+lbaD8PWFcp0OGJnlCl/FY2EoOq1C6crtd4mT+gtfVbL8MW+64zEOkmHeMbg3Bi0nms/Ah1MmYAzFtzuJIsNiFcNe55BJkgOphMwIdBc8szEcIIa5p0bcac91aw2A7sakk6kkydbdAhUg0kmR4BWQ4HQm5/RLkBq4EPIJa0xYZuRsbiCNNR8rGth+z3gZXmmQABcZ32Ee88WBttroQtEuG7usdPNQaRb73hLoCrYKckAZWggi8wcsAeOWDOzirYfKg1+3396KZclio7s8GoXmdZABImIIm/OTAtznRGw1Z7JA7upTlxyuBBBcZIzAEObOxFuZRO8TB20K6pFWh2ZTBc7IwFwynKMog6j994HQIrKJcAKhDoBAEWuIM85HkJ81YhD80uQIUHNBa0NLTtmLbXkOsQ6ZN4HmbmGHwIbqGlxEGGho0ANhzi/P0AuEKBakzIy29mVWu/t1BlBs1/EAP8SCOJvmPqtOjTjZsm3C0NAEzAA0E9T4qSkClyKwwzu8c7NDXBogCHWBB4tmmdBfrzJWwwJBaG5gIEi0baXEXg9TYyid4nZVTUAf6dnfLw3SIHGTpq5wBAkGw2JExZXnPaxsusBp9AI3PIKLXKFWnmINrbOGYGRfkR47LVohhW064LixphxB0cbczsb6bLIxOCph/9iAbyA4wZlthMECBOwyjqr57IDnOc40xJb7rBmkRubTYatPxVvB4JlMHKB1OrjFhJPy0WrTpBuABphjiC3LBgRJdJdH+IkmAmwuDiM+WRoGgtBO7yJPEeQ0k+Ks1KzWi+nONFGrUBBMTA3nbXRZsZYi/D7tcCzrR39jA8SCPA7haFaoC0mIIjx/hZ7OyGGp3nC0hxdwAgu4i8ZidRoIjbVaWRrpIAm/6JPPSnr+7OpWRVrAAmNeeby+fwWu9sgRB8vFYWPoAEwB5W+9FmQPv5vDb84/RMhZHfla6NtElBCtSkkmdfHZRYCNtjuANhMqpW7UhvC4ZjEb3JAuBrtb9FZpVegn6TtyW6mktZo0yIEgR9+ul1oUHHpHosYVr2vpvbf9FrYXQEEnp9VjJqCxdKCHluaLuETpobXnbqCrNMBwBi1tJATPqEXI0v+6g2qRMNyzfx2n5rNgwYJMGNNuY063Rm0oaLnp6QqpxMazc29OqNVq2VEKzW5tfXqowOYOnzj6pNpB/OQPVBfhy2YvpA06aqC5RZGpU3DwValUMX1nT6dVJ7idN4vqrYsN0+/JOB5XUKbYClmvdUSLvFRTT807iEDhME4hM/RA7QnhDaiFAO6nTChkUwYUE89rj91XqYYvMguHhorNFk35mf0Rhy6LVWlqf+nEj3zE9B4+KFTwEBxLjqd76ncLQM5o138IN072NIIMEctd7hWhkYnCEtJa/iDdG3g9JIKr4PM1xNQ5eTdesgNN/58Va7VxLcO0PkATl06SPK3yVVmIpvp5ppyc2+pA8VPRbRZ2q3LMxYHTr1IEfqp4XGB+knfSLeMrk8ThnPBLHUiGmMubLEW/MIIk+C6DDYAZRLybDRwA5/lAtsrKNanvFt784t9FVpwTqD9/fqg08aGmMwOlpuLwI6IdTtNkgNLd7eFr8lO1RxQZnMT5OI2vZJCdWouM8J8wkorz2oTGUiRyMSP2uFnf1NSZBNp356rKq9sVXakdPDz2TU+1Hi0C/WF9KPHMPJOUOu7K7a0a4Sb3m5M2v5/BdBhe1hFhOn1Xm4x1SLNH/YI1Ptuq0QGjrdc8vBbUeSnq+G7Ulsm3wH3CdnaIdJGkHxXmB9r6wEZR45rqbPbStBAY2++aVx/Nk6bsPQH4mSCTvp5z5q83E52gTsvLR7V1W6sb6q3Q9vq4PuNjlMfGEn+bL0buL0zD1g2QSiB4cfvbeF5o78Ra0//G3/ALeuyan+IFaTwD/v+yz+fNd3F6Hiq7WkQTdwE+IJ81ap1eu0Rt6Lyqr7U1XFuZujgffFyARytquhwntS+Bw+rxHyUy8GULHkiXeNnZRzlYdP2lcAJYB/9jT96FTHtHP5Gx/zB+i56ZauG8wjooVBfRZDO3Ig5Rb/AHBHb2y03IH/AGClDTpiyYrOb2o06Az/AMlB3bI/xP8A2CK0g2FLKsZna8n3D5vAUj2qYjuyB0cDPQpSW0wCpxOp8Vzlbt5wBEEHq4dTy6/BZWJ9p6monye3SbbLUYTKTlEO5oVesifMIGOMkFpAgGZJH8HquQwXtbUvLSTb/wAtNgEaQC311VPF+2jsxHdm0wO9Ea2nKBIGlitbeXSa4bNfDB2Yt71pkElji0A9MzhY81SxHZ74Jz127j+411gAL8Wu6yMN7YVGk5m5wTJGZvkAYMN6BQx3tN3jC1lMsJMk52m2sAFtr3nVdI8ecMTliz+2aVbRrqrhqc2km06kG1vNDweEqQP7gE6g2PyQsZ2y4tDSCYBBMiTPP72VBvaBGx9f2XqjGacpmLdbRpPpRD8widAZN776AEWWt2T2i9wuQC0hote46arhKvbD33IkxAvHyhSwnbT6bpykkwYzRJFweu655eKZhqM4h6G1wzTb8oJJi0m1xHkjMa0wM45eG521XBO7erzJYDM7zYXAj1QK3b1fSMsdVz2Mpb3IegtwVDd177BOvMP9aq/ZP6pLX58vqbmPxlymlJJe55iSlJJAkkkkClKUkkCSlJJBIFFY480klJVaoarXwhSSXHLp0hdBR2i4TpLi2QKg95nU6JJKKo1qhnU+qrveeZSSXaIZUKzjOqrVHJ0l0hzkB1Q8z6oZeeZTpLcMol55lP3h5n1SSVRHMkkkgUpw480kkE21nf5H1Ki6oTuUkkaRlJJJGX//2Q=="/>
          <p:cNvSpPr>
            <a:spLocks noChangeAspect="1" noChangeArrowheads="1"/>
          </p:cNvSpPr>
          <p:nvPr/>
        </p:nvSpPr>
        <p:spPr bwMode="auto">
          <a:xfrm>
            <a:off x="155575"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hQSERUUEhQVFRUVFxYXGBgXGBoVFxgYFxgXFRcZHRoXHiYfGhkjGhgXHy8gJScpLCwsFh8xNTAqNSYrLCkBCQoKDgwOGg8PGiwcHyQpKSwpLCksLCksKSksLCwsLCksKSksLCkpLCwsKSksLCkpLCksLCwpLCkpKSwsLCksLP/AABEIAMIBAwMBIgACEQEDEQH/xAAbAAABBQEBAAAAAAAAAAAAAAADAAECBAUGB//EADwQAAEDAgQDBQYFAwQCAwAAAAEAAhEDIQQSMUEiUWEFE3GBkQYyobHB8AdC0eHxFCNSFWJykkOCM4Oi/8QAGQEBAQEBAQEAAAAAAAAAAAAAAAECAwQF/8QAIhEBAAIBBAMBAQEBAAAAAAAAAAERAhITITEDQVEUBGFx/9oADAMBAAIRAxEAPwDy2t7MAlopVM+boGnfbNIHjzRWexb4OYxHITrpoV2WG7GptaJbL/HQknab7dUR1EAGBYzGusdV4N+fT07cOLp+xrnRlJ1i8D+Fq4D8Ocwl7yJ06eK67s2k1oOm5idND6/otShUsZ0t58lzy/oz9NR44cQ/8LwDIqOIk2sLbXlTP4Yt2qHaemx3XfU3Axa/7ft8UajSBExAPT9Vne8n1rRi8+p/haN6p9DMeEq1R/Cxo1quPWI+q7moOgIPO/LZDdieKPuE3s/pohxjvwuZE96QbbTyk6o9H8MmN/8AK4kbxblz5BdiKvlPPp0UjXH8Dmm7l9NMfHD4r2AyjhqjncAwCRPNKl+H7QDxRofzbSSfX4WXaGoNTy+iqVMVHL59IU3cvq6YefVfZc0nZQRBDgTEzMm55A6RBRMB7LvqFjhlDGkEyRrbkL8Qldn/AEQJJM77oVJjWHhEdDp9yrvZUmiHNP8AYeo0QCyxsbzADtZF+f1sFVb7I1Ju0RlO4mR7tj5+O8rtcJi83yHy8+Ssgk7XH0GngpvZGiHnlb2OrFoAaxoN3EZZnhHjYg+R9aVb2KxFiMgvYZiI/USvT6YsJ2A2jn8VXqUgTcExHj/C1HnzhNuHmrPYnFPvw3F76EC2xhBxXsfiGtBhpBFocZ2G4816aG3IBEHXqJ/j1UzhobcAwJA2k8uswVr9ORtw8id2FiAM3duiTpfygGYsiHsmowtzgjhJAOse6SeRkj7uvVf9KDmgPaHDk4coM/O/VMOw2B2rxJ2qVBzH+VvEclr9P2GdpwbvZyrTYwvDYBIPEJ4zAPFDTBPXQREK8fZF7xDLjMSX5cjYc0ANaDc5Y1NhJ3uur/0SmHB0CdRmzPNrXLpKuvdYAk33vay5z58mowhxB/DfhjvuMgxa2YxEnYAZvUKbPYJwa2CwlwbmJJIgOl+URa0XNz0uuvpA5rOB2A5T8CbfFXX4bcOg6aSDF49eSm9n9XRi4Gl+HjsgEtmQ6TmJNha4uCRNufjMO2fYBzaeZrwSLuGXKIAaDEco5bkrvSS02eSNTIudraAbowpgi/vX1gk2tfyv4JvZ/TRi8Tf2e6bZd76zNtPHTyTUPZWq+S29p91x3jlqTsvbKGFANqbZNpDQPVEe2BF5PPncgyuv6Z9QxtPG2ewdeYc1w39wm3l8tUbD/h3VcYki4u6mQIOh16heuVcYG5RDm5gfL08R6hDrQWkS4EjUA+BjfdZn+nNdqHnTPwpMXrweXdO+hI+KS6sY2qzha54aNAWA28Z0STe8n00Y/FiqyxtNuUaHT5pDCgiSI1Hh4WurBpmCJ5xz+/moUqF4vA8F5nVBnZ4JNtPUmP3VzD4YR9+Sfuz6gdNFYpN6hBASD9/YVhlT6ffqoa/M/BQc0k+SvQO4kj3vSAqrqI26et/3RGAjeE3d/Ln1/VAwG1tlJ9IkGOajfnH2CmeYm86Hp6eSgDUpGL7D+PkVEUyZMeMddE7iSL8/qiZuGTrp5+HoooNUETflp5fugU6cm56Rp19JRag0jfrzRqNFAGnhg3lE6+XJHp0S2NwZvraY8lE0zrOn3+yNTox9+nxVRMsHM6kffoVTLNfE/H7Ks9y4+knyVaq0/D0i/rr6pIng6cCQJPFryn0H7I7qVtyqorkm19HQ0WFtzz1VrPdAINjp4W1QXPIcbGdv19USrWg2/RQa+BqTv4eMKKo1e8cbkgXsI1NgVOHCACdvH46BaUfIKu8HoLeZ+CtoHRoVBvTvO94FrxufqtAPuAMsjnMgnTX7uqtKm63T0siVaT3RpIuJ+CAhqOjbxvt8909Ss/YtGkgqLGP/ANt5+Kk5xv7sT4+d/BUAp4gh1zAk77W6K/3gc6LcV5jltNtlTpkuiSInxte19P2Vk4YSCSOEQDvcR8ikB8a4xxQIGsxB56xt8VmsoQ2HDNYXm99Rf5LTe6bEmL7cp/RSw1RhP7cuiqOf/pqQ33O3WdwktyrUMmMvm0/RJABlG1jzieo+ymFKD6qWHNr7pVHLKpMpojGqLAfl9EQsP3+61ArYjHMYcpJLuQEwDpOw8ynfjQBdrxJge6fKzis/FNGHcCC92cP1yk5mlkOmBBuZPVFwmCNWjJc5pLn+9leBFR2WZGggaR9FuoReoVWvHCZgwdQR0INwlVqNbALgJIAne/7/ACWT2S6oXtcXteMvEIyuaMktBgCRJbE8rWBRe0mhr7vJziC0NzPiNNYjcTuTAMlTSLX9SC5zGuEsjPpmaNbN3MHwG52USHQ4EhxBc0OECQHGD4kQVX7TOQ0CyDBLWhziJDmaZp3yjXVNgsW1tEucMozv4bmOMiALm3SbJMcKJVqZbuMgR6k2+P3qq7MY4uEts58DKWvbBH5jqHcgJGlyrOC7SbVuzkHRobkARIuNLiVTYIeIdcVYcMouO8IEuFwdLeBUxgazcPueo+KkW3H35J6mIDWkmABqTb7/AHVMdrNOzwJIzFpDRGsnUeazEC6xihicQ2nckzsBuRf4c+qmXfT6rOx1PJmqy/NwDUEQXtEBpsN+t1YFqpiyLmm6Oc09/wD33so0cUx8i4du1wyn46jwlUME7vTUa4vaAGwCWuu4vJvliLNIshGo9mfM/OGENgNh7DrScIi2ZwEacTgOS1pieBu06MCB4W2Uo6dUGr2kxrg0m5IbYSATYSdpSq49jXhjjxExpaTo0nQOMiyzSFVpTy1+PNBpYOTxGQCbaC97nUo+JxbGDiPoCSfIT66IWA7Vp1bMJnk4RIG42Pkmn2oraUCB4Ideny3Viq8NBc4gATJJgAeKqf6qyYOYaCS0gXEjW4EbkQmmwVgOkIFXEEghjg2ATmILhYlp0sBIiTax5EiOPxsNe1odngDhaYBdH5tAcpm5VHsvHCn3hOgygZGm3vmC38p0VxxGrhBUiHZXGPebYSJkdT1HhqpGkZuAbERtcfZ8kU1w1gc45GgDW0chHPoqdPtQPdlbmBEXIygzped+sJMXyLFHC6bdd/XT4KVWlxbRlMmTb7gIrabjN4nnpaZUXsMid+vUfGSFIRYbRadh18P5QadRub3WgWjTpv8AorHdAi6GKbYEwqgjXMOob6hJC7totlJ8NPmknIAbAnkn7qU7iitapTR6YRYTNCmdFpljdt1wwsJDo4pLRJHFSuYEgHTzjdPSwBfRDW1LB1TS7XjvHRMQYgbWubaKfazJc2ahpNyuGaJGYlhbM2gFoMSFSwvbZZUNL+3ldmcwgEB2Yl5AAJ3NhBWyuESTTcXtbcQ19+TtAYuCHSCb8TYgyEfEYAy9lOJgHiEudOaSSCCYImQZ66BW8Pgy52eoIObNAJ191pI2sG8N4N5QMdmGIBpvcHhjCGgB2YZqgJLXWMGNSOchFvk1Wjnp0JiMrTedqRdPObfNTw2GBLnkOa8OqCQS0gF0kQLEGdCCEWrg/wC1TD2NfkDczTdvuFjiLE2mbCbW1VLAVBSZDH03iYPEQGkANADgDnJAFgPmoegaGIDqkTD2VGgsyhocDwOyAAANjit5ibiMxUu1xBri/I960XE6X5FaODwRzuqP3JcGx7pMgkWkcJiOh3MCtnzEhhDiKrg8f4gVRUBPIjLpqQ88kLDr1O8q5XxkzZbnXhfmPMXbE7jzSw9N73Hu3RSIiSMxc2IgZjc3MO1HX3QTE4SmSQ7PTcXFzKjDrxF+UtMXBJOuwO1pux1QEBoY+TZwMcN+It2giCAbEQOSn/FaAZ+ipdrVMtJxNgCwyJkQ9vK6vNcq3ajAaZBJYC5gzC5bL238tVmO0VaNJxL+7e0ksplriLBpdVP5YkiT52gQit7HaJLnEuMjMOHLMyRqc0kmSTBNgEXAUnZnOcGgEMALW5M0Zi52UyQCXbm6vOYtTIwq7OCo1uVrqZIBgAvEB4mI0naD4SrNTBOALXvBotEzAzmIJnKBcFpObW/O6rYvCF1Spke/OXN4B7uXJTBJJkRfcDSxmFtYqhna5tuIEX0vPwVsZtCgXV3OMsOUGxLXXJAMtN7A6W4t9VWxBhz25w19NoqDhDWuDQSCGtAAcYgx/i43slhKJYf7bmAtJa6m6Ya2QQC/UEDSxBgRYlWqWHNR+YlpYQ0ERmBykuaWvMH8zgbREAHVF6C7Uq945tPLw52hzuRJAI15Eiedhe4erRFFwLWgtdDS030kgXufza9RuIniiGO43QHOJEuDZDiHHKXWztfxgcgeajic1b+1YEHNnpumInKTazTrYmYgayCdBNoimx72Ey1wAILspAc0gZSYIAOWOiLgKYqOzkh0sYZabEtdUEnYkQIkWtorNdgpUTqQwZubnQc5N9STPqnwZz1DUbTDGuHvWBffMDA2AJGp2jRBn4uq8ueXNc4UyTAEgNFgeE5hPvTA03AhGwYpl7HOzEOjJfMxpN4LozZs0xnFiY1hPUc57y55p5GFwFIiSR7pLjBg/mGu3O5sBhi9xMBtIEFsOJLiLm8CWSAZMzppcVGo1ghQrUQ6LxBB0GxB300jzRouqePxLOFriASYEwAbG0kddN1lFo0xy5IdWg2AIRAU7TKlCs/DgnQeg+qSsgHkklLaqAjsQGlGaVIJEKRKZPK0hgU7KYBkAA8wACpSoygQSIvMbR5fZ+KYFSBQRe5Bp4VgcXBrQ46uygOPiYko7ikSggUJ7fqfVGlDeVFhXfSDhBAI3BEj0KjTwrWzlaG7mABfyQHdrNtlaXNOjpaAYMHLJvFtY1G11dpVA9ocNCJClKjTCI2mI/XpcfFO2mpxCQHapgKIRAVqGQxRAmBc69YtfyTuCIHbpnFKFaphWuILmtJG5aCfip5FPMmBCgjVoBwhwDgdiAR6FNSohohoAHICB6CyKkqIGmDY3HI3U8icKWVAB2FaSCWtJGhIBI9QjKQCkBZWhBrVQ7UwrXmnIzZXtdExdskHeYmYtp0Wm2mqfbIJpENJaSWNzNsRme1pIOxAJKtAtKpbryUm1OnonfVAt98lEVxrNuiyG7z7hJP/AFPQpIKkojHqr3vFHSfiiCqFiJaWgVIINN8ooK0h06QTqobMkkUpQNKUpApi5AisbtrtBoLWF4aCM+7s0OADTAPCbz5A2lamLYXsc1pguaRMTEiJiywa2GdTcWgMNg+AwAGC4QQSSbCJHNWFjtcweAovpUgQ2zWugGJlua4HvC8/ZWq2DIBFrHp06LnqOBe2kKjC0Aguj3cgdBLWm41JJdYxpEmWwzXZnMpuHumckBwaHGRzDpdYnWbEXVmCnSNIOhBvFuY28VGs8N94gTzIHzWL2VSNFtR5gNdGXK0hzjqDkOhAkdRrAaFVPZ1Xuu9NQuDrvsC/LcBwIi2W5aIsTExeUjpWhOHaiRI1E3E6SuZwVZ7S6jSePdLhIMsymHsaSIBu0idJKL2fiMlUOIGVzXHNAzGRmi3vE5QdzJKUtOhfWAEkgDmSAPUp8y57GYouIeS0NHEwOkCLgiXgNkggZrgaW3M3tQii1tHjqQ4CReGOLJIAjNA8JBOmqimtnbmiRMTE3jnHJEDFzmDYKdZpD3kd5BkyHZ8zBMgHMCYOtwumlKJ4NlUCjKJapSE1OUzQlComEpUCEiEDlyHVAfEmzXAwNyAY10IJB8kQWUHVIGm+8/p4pYk+CFEtgffRTLkKtXAm4tqpIkaZP5o6Qkgf1B/yjodfkkpcKEyoDaIUjTtZU6b+Lp8dFJ2L5AmLwL+XisW0uNRQVRpVDN9Yjpz0+9FbFS3itRKSMClKg2opNctMnlNKUqOZBKVEvSL0M1FFEBCy+0aM1mw4ghhMA+80PaH23gOn47LRJQ62EY9zXOElsxOl943/AHKQdKtIRgyIiKTxzFg4CL3EAQZum7LxLKlTM338jszYII425TB2MGIN48VoPbmaWmYcCDzggi3qno0gwGNySTqSTqSdytWKHbVTK5jjpDxOwJykSN7B2nLqg0u06dJgY5+aGkgtBfmYL6NB2tOhjxA1ajZ18fCLjTQzuqVPs1onUyZM5bnrlAzcrkqWvoPsrDk5XuyyGBjcpkO0JdPWB/8Ao6EFUezezxUbTzcbGta4E3s5g4BPXNPICNCt6LoeEwjabcrdJJOkkncwBfT0S0V+0qjG926pZmbK4wbBzTyvq1qJ2bgBTBOUBztYAEDYW6a9fAKy6iHRmAIBBuJuDIPiEUBBz+MLe8qguALD3gG7pyVLcxm+ehXQTdCOEbmzkSbG+gIESBsYtPRO1qsgwSJTSlKqJEqJKRKiVJkJyRTESnhQIG6i5suHIT57ffgnDITVq7WxmcBJt5CUBnAKtUPETtz8ALIxMjohOqRNt0khF5E7p1Tq4k5jeL/e6S520omu12UBwufOwcfQlFD8oMjrykBZ+DwBBlx302FvsolamQSZPmdPXxUVfbiNJIO/1VnD1Z0uNzpexWYyhYaEH71HmtGndtuSQCtrXM+X7/e6sNWBUa4mC8BhLmjK6HcMgkkEEcQtoOcrVwVYlgze8OF3PM2xnx1810pJhbQ3JF6g5yiESo7pnBDMqSqbqwAl1h928UWnWBEgyDusXE4J5eDmzOhzmy2wAIBbGaxhwhwIuLzKu9nPPd8UA5qkxpPeP0B0Wq4sXw5S1QWuT94FLShSFFQdVuol5S1oYPTgoQcpB6WgpcpNcq7nKRNoBgxYxMHnCtidfFNaQHOAJ0Hw20HXRFyrmquGqtFUGoHMAJLnZWuLsmbzsY8gOQXRudfzWpKEhMo5k4dIRCMKBKlmUXKCQUpTSExcgcLM7Uoh7qbZAIcHC48IE79Oi0g6FVdhw6qHkTlBjlfdJUQU9ztYCPih95BP3/CK98CfuyrtxLXGwJv8IknqFkLvj1Gu6ZL+pP5dPL6hJRaZIxrdzedvO/gqz6p3uDMQf15KocPBO1/M7abqHfZnRvGwTSW2KVYZBGg1ny280R3aeSmYFxpFwCTGguY18is3DHIx8wZgRaZ+g/RPQpa1L8ERH+ZiB45TH/v0SI5U9Gq1s1GNs0Bv+WYCxeA/Ql0G9xlKt9l405yCHQbDNE5mjS3+34MWcXgSwitzMZSYLtyXGRBN/wCUVlRxPCeIAENLYIcywJIkGWwDJuHeS6DXxnaBY5rYc0Otny5gCQ4gAaEmPLkVUodokjJLhMcbuIjhA0AN3PzRtsJiE+OrCpRDgDIdTOWQCDnaIvYOE7/VGwZD3VAWtHutdGjozGfC/ksx0Kze18jTq8yRTJtnsJ969nW6yBzUqmJNMg1i9ua0Ndb/AJNyiCRN2umRoTBT1sPnqPZwjgY5s2LcpkEdA4nylXWVQ7UAOabtIu06eW90/wBFHtDFuZ3LiDPGDAiRLdQdAQAY2JhHoYvLTExLn1ABJAnvHC5OgBIv15kBR7TYXRBAhlSSQD/hpO8xfZR7M7P4c9XjzXAcLXJMlp5lxMGYnmrxMcoWGxrs7Q4uzOLmPbAytc0FzS06wWjr71ydTbxFVwbwNzOmNvEm5E+ErNacr4y6VGNmZJIeaYPMHJAM6yOSsYutUkCmWsaTBe6TMagcr8Mne0bqTHKqmF7Re0jO1z+IhxEmI14dWEaxyB6LbHiI6clmf02Wc0S8sOcOJ4miGk5oLeVrbcpGa8UqjTIaIIMGO7LhnAmTwgnqARZJixN/aL6hd3YcKbTBcAMxtmkAkGIINrkEc4T9lVKgqEGoKrCCd5b7uU3vDgTrOhjQpniDkNRoZUhwc0D3Ygtn3QS3Lf8A5CNJsYqoKVJ/d+8GlwuMxP8Alf5m2myvXCIYvGPNTu22AALi2C6D8r7C6BT7TLHAF5cwkCXSNTEjNex1B2MjQyfCVg15EAWa2dMxBLr8ic58wULHcT30YacwmI4g50SfIDN4nqE/wR7axTWuqtfJBaDluGk5C2QRbO2AYNiOq0+0u0+7Y42kCbnKNb6aneBeyz+0qjs9XKTdosBM8LptIBkO/RRrk1HPaHAOawFrXAEFrmyYnckxO2Xor2UbE4ivvWNJ2sFoLSJ5iRbcEb6rb7Pxpc05wGvYYdGkwDIn8pBB/hUcW9tShmkES06RBLg0tIO5Di0jqqtCRSLjTlpcxrgDmzMaDJncEm+0DWEFvFdouqB3c5srZBLQC4kDQZtNdgT4b0MDj6tTgBdUmSHNq5YAy6g3B4hz+is0alSmXFndvpuuIJ1AAsW5psOU+MqXZtTu25xTnPq9pa+wcQNALA8gdeqtlFicQ6i3K9z8o/8AJOd1QkZnAGZYBy5NNxqbvYdfPSM5pa4t4jLos4SRrZwHkqPavaDTSzSIBDwQLi8FwtqAXbIY7QdRBLC17aoBYQPdN9Q3UmYAtdsW1Uu0rhcx2LcazGsIysfTFS5DuNwA01AEgzbi5harrLlcLUlzHAcQqBr5Mx/ebxA/mkgnSJJ0XSDEmQI+yk0UVRgMA/enwWe7EOGZrRcTfTeNT1lX69RwMAaQsl9YzeLzmkddPvmucrBxjC20tEdJSVSpiXAwDTjq1xPX4p1FZtc5nZTPvbAdY6qVKiGOuNjB5xET+iLTqsa4gjil3kFbDmuB0NiRzB0KtopHEOiGt/RWKWHMtebOgEgEhpIOYOdJuQdBYDSEX+lbaD8PWFcp0OGJnlCl/FY2EoOq1C6crtd4mT+gtfVbL8MW+64zEOkmHeMbg3Bi0nms/Ah1MmYAzFtzuJIsNiFcNe55BJkgOphMwIdBc8szEcIIa5p0bcac91aw2A7sakk6kkydbdAhUg0kmR4BWQ4HQm5/RLkBq4EPIJa0xYZuRsbiCNNR8rGth+z3gZXmmQABcZ32Ee88WBttroQtEuG7usdPNQaRb73hLoCrYKckAZWggi8wcsAeOWDOzirYfKg1+3396KZclio7s8GoXmdZABImIIm/OTAtznRGw1Z7JA7upTlxyuBBBcZIzAEObOxFuZRO8TB20K6pFWh2ZTBc7IwFwynKMog6j994HQIrKJcAKhDoBAEWuIM85HkJ81YhD80uQIUHNBa0NLTtmLbXkOsQ6ZN4HmbmGHwIbqGlxEGGho0ANhzi/P0AuEKBakzIy29mVWu/t1BlBs1/EAP8SCOJvmPqtOjTjZsm3C0NAEzAA0E9T4qSkClyKwwzu8c7NDXBogCHWBB4tmmdBfrzJWwwJBaG5gIEi0baXEXg9TYyid4nZVTUAf6dnfLw3SIHGTpq5wBAkGw2JExZXnPaxsusBp9AI3PIKLXKFWnmINrbOGYGRfkR47LVohhW064LixphxB0cbczsb6bLIxOCph/9iAbyA4wZlthMECBOwyjqr57IDnOc40xJb7rBmkRubTYatPxVvB4JlMHKB1OrjFhJPy0WrTpBuABphjiC3LBgRJdJdH+IkmAmwuDiM+WRoGgtBO7yJPEeQ0k+Ks1KzWi+nONFGrUBBMTA3nbXRZsZYi/D7tcCzrR39jA8SCPA7haFaoC0mIIjx/hZ7OyGGp3nC0hxdwAgu4i8ZidRoIjbVaWRrpIAm/6JPPSnr+7OpWRVrAAmNeeby+fwWu9sgRB8vFYWPoAEwB5W+9FmQPv5vDb84/RMhZHfla6NtElBCtSkkmdfHZRYCNtjuANhMqpW7UhvC4ZjEb3JAuBrtb9FZpVegn6TtyW6mktZo0yIEgR9+ul1oUHHpHosYVr2vpvbf9FrYXQEEnp9VjJqCxdKCHluaLuETpobXnbqCrNMBwBi1tJATPqEXI0v+6g2qRMNyzfx2n5rNgwYJMGNNuY063Rm0oaLnp6QqpxMazc29OqNVq2VEKzW5tfXqowOYOnzj6pNpB/OQPVBfhy2YvpA06aqC5RZGpU3DwValUMX1nT6dVJ7idN4vqrYsN0+/JOB5XUKbYClmvdUSLvFRTT807iEDhME4hM/RA7QnhDaiFAO6nTChkUwYUE89rj91XqYYvMguHhorNFk35mf0Rhy6LVWlqf+nEj3zE9B4+KFTwEBxLjqd76ncLQM5o138IN072NIIMEctd7hWhkYnCEtJa/iDdG3g9JIKr4PM1xNQ5eTdesgNN/58Va7VxLcO0PkATl06SPK3yVVmIpvp5ppyc2+pA8VPRbRZ2q3LMxYHTr1IEfqp4XGB+knfSLeMrk8ThnPBLHUiGmMubLEW/MIIk+C6DDYAZRLybDRwA5/lAtsrKNanvFt784t9FVpwTqD9/fqg08aGmMwOlpuLwI6IdTtNkgNLd7eFr8lO1RxQZnMT5OI2vZJCdWouM8J8wkorz2oTGUiRyMSP2uFnf1NSZBNp356rKq9sVXakdPDz2TU+1Hi0C/WF9KPHMPJOUOu7K7a0a4Sb3m5M2v5/BdBhe1hFhOn1Xm4x1SLNH/YI1Ptuq0QGjrdc8vBbUeSnq+G7Ulsm3wH3CdnaIdJGkHxXmB9r6wEZR45rqbPbStBAY2++aVx/Nk6bsPQH4mSCTvp5z5q83E52gTsvLR7V1W6sb6q3Q9vq4PuNjlMfGEn+bL0buL0zD1g2QSiB4cfvbeF5o78Ra0//G3/ALeuyan+IFaTwD/v+yz+fNd3F6Hiq7WkQTdwE+IJ81ap1eu0Rt6Lyqr7U1XFuZujgffFyARytquhwntS+Bw+rxHyUy8GULHkiXeNnZRzlYdP2lcAJYB/9jT96FTHtHP5Gx/zB+i56ZauG8wjooVBfRZDO3Ig5Rb/AHBHb2y03IH/AGClDTpiyYrOb2o06Az/AMlB3bI/xP8A2CK0g2FLKsZna8n3D5vAUj2qYjuyB0cDPQpSW0wCpxOp8Vzlbt5wBEEHq4dTy6/BZWJ9p6monye3SbbLUYTKTlEO5oVesifMIGOMkFpAgGZJH8HquQwXtbUvLSTb/wAtNgEaQC311VPF+2jsxHdm0wO9Ea2nKBIGlitbeXSa4bNfDB2Yt71pkElji0A9MzhY81SxHZ74Jz127j+411gAL8Wu6yMN7YVGk5m5wTJGZvkAYMN6BQx3tN3jC1lMsJMk52m2sAFtr3nVdI8ecMTliz+2aVbRrqrhqc2km06kG1vNDweEqQP7gE6g2PyQsZ2y4tDSCYBBMiTPP72VBvaBGx9f2XqjGacpmLdbRpPpRD8widAZN776AEWWt2T2i9wuQC0hote46arhKvbD33IkxAvHyhSwnbT6bpykkwYzRJFweu655eKZhqM4h6G1wzTb8oJJi0m1xHkjMa0wM45eG521XBO7erzJYDM7zYXAj1QK3b1fSMsdVz2Mpb3IegtwVDd177BOvMP9aq/ZP6pLX58vqbmPxlymlJJe55iSlJJAkkkkClKUkkCSlJJBIFFY480klJVaoarXwhSSXHLp0hdBR2i4TpLi2QKg95nU6JJKKo1qhnU+qrveeZSSXaIZUKzjOqrVHJ0l0hzkB1Q8z6oZeeZTpLcMol55lP3h5n1SSVRHMkkkgUpw480kkE21nf5H1Ki6oTuUkkaRlJJJGX//2Q=="/>
          <p:cNvSpPr>
            <a:spLocks noChangeAspect="1" noChangeArrowheads="1"/>
          </p:cNvSpPr>
          <p:nvPr/>
        </p:nvSpPr>
        <p:spPr bwMode="auto">
          <a:xfrm>
            <a:off x="307975" y="-7318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2.bp.blogspot.com/-Rjca5vQvOFA/UCr_5smvNtI/AAAAAAAAGdg/AlxgSqNY0dk/s400/BibleProofsArchaeolo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393" y="4572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176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normAutofit fontScale="90000"/>
          </a:bodyPr>
          <a:lstStyle/>
          <a:p>
            <a:pPr eaLnBrk="1" hangingPunct="1"/>
            <a:r>
              <a:rPr lang="en-US" sz="4000" b="1" dirty="0" smtClean="0">
                <a:solidFill>
                  <a:srgbClr val="FF0000"/>
                </a:solidFill>
                <a:latin typeface="Comic Sans MS" pitchFamily="66" charset="0"/>
              </a:rPr>
              <a:t>Other </a:t>
            </a:r>
            <a:r>
              <a:rPr lang="en-US" sz="4000" b="1" dirty="0" err="1" smtClean="0">
                <a:solidFill>
                  <a:srgbClr val="FF0000"/>
                </a:solidFill>
                <a:latin typeface="Comic Sans MS" pitchFamily="66" charset="0"/>
              </a:rPr>
              <a:t>Archaelogy</a:t>
            </a:r>
            <a:r>
              <a:rPr lang="en-US" sz="4000" b="1" dirty="0" smtClean="0">
                <a:solidFill>
                  <a:srgbClr val="FF0000"/>
                </a:solidFill>
                <a:latin typeface="Comic Sans MS" pitchFamily="66" charset="0"/>
              </a:rPr>
              <a:t> finds that Support the Bible</a:t>
            </a: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smtClean="0"/>
              <a:t>S</a:t>
            </a:r>
          </a:p>
          <a:p>
            <a:pPr eaLnBrk="1" hangingPunct="1">
              <a:lnSpc>
                <a:spcPct val="90000"/>
              </a:lnSpc>
            </a:pPr>
            <a:endParaRPr lang="en-US" dirty="0"/>
          </a:p>
          <a:p>
            <a:pPr eaLnBrk="1" hangingPunct="1">
              <a:lnSpc>
                <a:spcPct val="90000"/>
              </a:lnSpc>
            </a:pPr>
            <a:r>
              <a:rPr lang="en-US" dirty="0" smtClean="0"/>
              <a:t>Ezekiel prophesied 592-586BC</a:t>
            </a:r>
          </a:p>
          <a:p>
            <a:pPr eaLnBrk="1" hangingPunct="1">
              <a:lnSpc>
                <a:spcPct val="90000"/>
              </a:lnSpc>
            </a:pPr>
            <a:r>
              <a:rPr lang="en-US" dirty="0" smtClean="0"/>
              <a:t>Siege lasted 13 years (586-573BC)</a:t>
            </a:r>
          </a:p>
          <a:p>
            <a:pPr eaLnBrk="1" hangingPunct="1">
              <a:lnSpc>
                <a:spcPct val="90000"/>
              </a:lnSpc>
            </a:pPr>
            <a:endParaRPr lang="en-US" dirty="0"/>
          </a:p>
          <a:p>
            <a:pPr>
              <a:lnSpc>
                <a:spcPct val="90000"/>
              </a:lnSpc>
            </a:pPr>
            <a:r>
              <a:rPr lang="en-US" dirty="0"/>
              <a:t>Alexander the Great </a:t>
            </a:r>
            <a:r>
              <a:rPr lang="en-US" dirty="0" smtClean="0"/>
              <a:t>built land bridge in </a:t>
            </a:r>
            <a:r>
              <a:rPr lang="en-US" dirty="0"/>
              <a:t>332 BC (250 years after Nebuchadnezzar).</a:t>
            </a:r>
            <a:endParaRPr lang="en-US" dirty="0" smtClean="0"/>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B050"/>
                </a:solidFill>
                <a:latin typeface="Comic Sans MS" pitchFamily="66" charset="0"/>
              </a:rPr>
              <a:t>G</a:t>
            </a:r>
            <a:endParaRPr lang="en-US" sz="4000" b="1" dirty="0">
              <a:solidFill>
                <a:srgbClr val="00B050"/>
              </a:solidFill>
              <a:latin typeface="Comic Sans MS" pitchFamily="66" charset="0"/>
            </a:endParaRPr>
          </a:p>
        </p:txBody>
      </p:sp>
    </p:spTree>
    <p:extLst>
      <p:ext uri="{BB962C8B-B14F-4D97-AF65-F5344CB8AC3E}">
        <p14:creationId xmlns:p14="http://schemas.microsoft.com/office/powerpoint/2010/main" val="56005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mtClean="0"/>
              <a:t> </a:t>
            </a:r>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humanrights.com/sites/default/files/cyrus-the-gre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2400"/>
            <a:ext cx="3124200" cy="3743325"/>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95300" y="76200"/>
            <a:ext cx="4724400" cy="1352551"/>
          </a:xfrm>
        </p:spPr>
        <p:txBody>
          <a:bodyPr>
            <a:normAutofit/>
          </a:bodyPr>
          <a:lstStyle/>
          <a:p>
            <a:pPr eaLnBrk="1" hangingPunct="1"/>
            <a:r>
              <a:rPr lang="en-US" sz="4000" b="1" dirty="0" smtClean="0">
                <a:solidFill>
                  <a:srgbClr val="FF0000"/>
                </a:solidFill>
                <a:latin typeface="Comic Sans MS" pitchFamily="66" charset="0"/>
              </a:rPr>
              <a:t>The Text of     the Cylinder</a:t>
            </a:r>
          </a:p>
        </p:txBody>
      </p:sp>
      <p:sp>
        <p:nvSpPr>
          <p:cNvPr id="4099" name="Rectangle 3"/>
          <p:cNvSpPr>
            <a:spLocks noGrp="1" noChangeArrowheads="1"/>
          </p:cNvSpPr>
          <p:nvPr>
            <p:ph type="body" idx="1"/>
          </p:nvPr>
        </p:nvSpPr>
        <p:spPr>
          <a:xfrm>
            <a:off x="457200" y="1560512"/>
            <a:ext cx="8382000" cy="4343400"/>
          </a:xfrm>
        </p:spPr>
        <p:txBody>
          <a:bodyPr>
            <a:normAutofit lnSpcReduction="10000"/>
          </a:bodyPr>
          <a:lstStyle/>
          <a:p>
            <a:pPr>
              <a:lnSpc>
                <a:spcPct val="90000"/>
              </a:lnSpc>
            </a:pPr>
            <a:r>
              <a:rPr lang="en-US" dirty="0"/>
              <a:t>Praises Cyrus, establishes </a:t>
            </a:r>
            <a:r>
              <a:rPr lang="en-US" dirty="0" smtClean="0"/>
              <a:t>his                                   </a:t>
            </a:r>
            <a:r>
              <a:rPr lang="en-US" dirty="0"/>
              <a:t>genealogy and presents him </a:t>
            </a:r>
            <a:r>
              <a:rPr lang="en-US" dirty="0" smtClean="0"/>
              <a:t>                                  as </a:t>
            </a:r>
            <a:r>
              <a:rPr lang="en-US" dirty="0"/>
              <a:t>a king in the line of kings </a:t>
            </a:r>
          </a:p>
          <a:p>
            <a:pPr>
              <a:lnSpc>
                <a:spcPct val="90000"/>
              </a:lnSpc>
            </a:pPr>
            <a:r>
              <a:rPr lang="en-US" dirty="0" err="1"/>
              <a:t>Nabonidus</a:t>
            </a:r>
            <a:r>
              <a:rPr lang="en-US" dirty="0"/>
              <a:t>, the </a:t>
            </a:r>
            <a:r>
              <a:rPr lang="en-US" dirty="0" smtClean="0"/>
              <a:t>Babylonian                                    </a:t>
            </a:r>
            <a:r>
              <a:rPr lang="en-US" dirty="0"/>
              <a:t>king Cyrus conquered, is </a:t>
            </a:r>
            <a:r>
              <a:rPr lang="en-US" dirty="0" smtClean="0"/>
              <a:t>                                 denounced </a:t>
            </a:r>
            <a:r>
              <a:rPr lang="en-US" dirty="0"/>
              <a:t>as an impious </a:t>
            </a:r>
            <a:r>
              <a:rPr lang="en-US" dirty="0" smtClean="0"/>
              <a:t>                                 oppressor </a:t>
            </a:r>
            <a:r>
              <a:rPr lang="en-US" dirty="0"/>
              <a:t>of the Babylonian people</a:t>
            </a:r>
          </a:p>
          <a:p>
            <a:pPr>
              <a:lnSpc>
                <a:spcPct val="90000"/>
              </a:lnSpc>
            </a:pPr>
            <a:r>
              <a:rPr lang="en-US" dirty="0"/>
              <a:t>The cylinder presents Cyrus as the new ruler that the Babylonian god, </a:t>
            </a:r>
            <a:r>
              <a:rPr lang="en-US" dirty="0" err="1"/>
              <a:t>Marduk</a:t>
            </a:r>
            <a:r>
              <a:rPr lang="en-US" dirty="0"/>
              <a:t> chose to restore peace and order to Babylon</a:t>
            </a:r>
          </a:p>
          <a:p>
            <a:pPr marL="0" indent="0" eaLnBrk="1" hangingPunct="1">
              <a:lnSpc>
                <a:spcPct val="90000"/>
              </a:lnSpc>
              <a:buNone/>
            </a:pPr>
            <a:endParaRPr lang="en-US" dirty="0" smtClean="0"/>
          </a:p>
        </p:txBody>
      </p:sp>
    </p:spTree>
    <p:extLst>
      <p:ext uri="{BB962C8B-B14F-4D97-AF65-F5344CB8AC3E}">
        <p14:creationId xmlns:p14="http://schemas.microsoft.com/office/powerpoint/2010/main" val="651176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FF0000"/>
                </a:solidFill>
                <a:latin typeface="Comic Sans MS" pitchFamily="66" charset="0"/>
              </a:rPr>
              <a:t>2</a:t>
            </a: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smtClean="0"/>
              <a:t>S</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B050"/>
                </a:solidFill>
                <a:latin typeface="Comic Sans MS" pitchFamily="66" charset="0"/>
              </a:rPr>
              <a:t>G</a:t>
            </a:r>
            <a:endParaRPr lang="en-US" sz="4000" b="1" dirty="0">
              <a:solidFill>
                <a:srgbClr val="00B050"/>
              </a:solidFill>
              <a:latin typeface="Comic Sans MS" pitchFamily="66" charset="0"/>
            </a:endParaRPr>
          </a:p>
        </p:txBody>
      </p:sp>
      <p:pic>
        <p:nvPicPr>
          <p:cNvPr id="2" name="Picture 2" descr="http://www.drshirley.org/pics/Persian/1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6886575" cy="34480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encrypted-tbn0.gstatic.com/images?q=tbn:ANd9GcRhsqk356e3SgWTB-sxtgMTW2D_V2hcmIpjHcsba-pAomo6bU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810124"/>
            <a:ext cx="304800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32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8" descr="http://500questions.files.wordpress.com/2013/02/tyre_phoenicia_10thcentury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80986"/>
            <a:ext cx="4105275"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633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2</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524000"/>
            <a:ext cx="7086600" cy="4191000"/>
          </a:xfrm>
        </p:spPr>
        <p:txBody>
          <a:bodyPr>
            <a:normAutofit fontScale="70000" lnSpcReduction="20000"/>
          </a:bodyPr>
          <a:lstStyle/>
          <a:p>
            <a:pPr marL="0" indent="231775">
              <a:buNone/>
            </a:pPr>
            <a:r>
              <a:rPr lang="en-US" dirty="0" smtClean="0"/>
              <a:t>13 </a:t>
            </a:r>
            <a:r>
              <a:rPr lang="en-US" dirty="0"/>
              <a:t>Then Daniel was brought in before the king. The king spoke, and said to Daniel, "Are you that Daniel who is one of the captives from Judah, whom my father the king brought from Judah? 14 I have heard of you, that the Spirit of God is in you, and that light and understanding and excellent wisdom are found in you. 15 Now the wise men, the astrologers, have been brought in before me, that they should read this writing and make known to me its interpretation, but they could not give the interpretation of the thing. 16 And I have heard of you, that you can give interpretations and explain enigmas. Now if you can read the writing and make known to me its interpretation, you shall be clothed with purple and have a chain of gold around your neck, and shall be the third ruler in the kingdom." </a:t>
            </a:r>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1038101" y="6203657"/>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1607927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304800"/>
            <a:ext cx="91585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762000"/>
            <a:ext cx="7010400" cy="914400"/>
          </a:xfrm>
        </p:spPr>
        <p:txBody>
          <a:bodyPr>
            <a:noAutofit/>
          </a:bodyPr>
          <a:lstStyle/>
          <a:p>
            <a:r>
              <a:rPr lang="en-US" sz="4800" b="1" dirty="0" smtClean="0">
                <a:solidFill>
                  <a:srgbClr val="663300"/>
                </a:solidFill>
              </a:rPr>
              <a:t>Daniel 5</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524000"/>
            <a:ext cx="7086600" cy="4191000"/>
          </a:xfrm>
        </p:spPr>
        <p:txBody>
          <a:bodyPr>
            <a:normAutofit fontScale="55000" lnSpcReduction="20000"/>
          </a:bodyPr>
          <a:lstStyle/>
          <a:p>
            <a:pPr marL="0" indent="231775">
              <a:buNone/>
            </a:pPr>
            <a:r>
              <a:rPr lang="en-US" dirty="0" smtClean="0"/>
              <a:t>17 </a:t>
            </a:r>
            <a:r>
              <a:rPr lang="en-US" dirty="0"/>
              <a:t>Then Daniel answered, and said before the king, "Let your gifts be for yourself, and give your rewards to another; yet I will read the writing to the king, and make known to him the interpretation. 18 O king, the Most High God gave Nebuchadnezzar your father a kingdom and majesty, glory and honor. 19 And because of the majesty that He gave him, all peoples, nations, and languages trembled and feared before him. Whomever he wished, he executed; whomever he wished, he kept alive; whomever he wished, he set up; and whomever he wished, he put down. 20 But when his heart was lifted up, and his spirit was hardened in pride, he was deposed from his kingly throne, and they took his glory from him. 21 Then he was driven from the sons of men, his heart was made like the beasts, and his dwelling was with the wild donkeys. They fed him with grass like oxen, and his body was wet with the dew of heaven, till he knew that the Most High God rules in the kingdom of men, and appoints over it whomever He chooses. </a:t>
            </a:r>
          </a:p>
          <a:p>
            <a:pPr marL="0" indent="231775">
              <a:buNone/>
            </a:pPr>
            <a:endParaRPr lang="en-US" dirty="0" smtClean="0"/>
          </a:p>
        </p:txBody>
      </p:sp>
      <p:sp>
        <p:nvSpPr>
          <p:cNvPr id="6" name="Text Box 5"/>
          <p:cNvSpPr txBox="1">
            <a:spLocks noChangeArrowheads="1"/>
          </p:cNvSpPr>
          <p:nvPr/>
        </p:nvSpPr>
        <p:spPr bwMode="auto">
          <a:xfrm>
            <a:off x="1097643" y="12957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1038101" y="6203657"/>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176888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914400"/>
            <a:ext cx="8229600" cy="914400"/>
          </a:xfrm>
        </p:spPr>
        <p:txBody>
          <a:bodyPr>
            <a:noAutofit/>
          </a:bodyPr>
          <a:lstStyle/>
          <a:p>
            <a:r>
              <a:rPr lang="en-US" sz="4800" b="1" dirty="0" smtClean="0">
                <a:solidFill>
                  <a:srgbClr val="663300"/>
                </a:solidFill>
              </a:rPr>
              <a:t>2</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1447800" y="1905000"/>
            <a:ext cx="6324600" cy="3352800"/>
          </a:xfrm>
        </p:spPr>
        <p:txBody>
          <a:bodyPr>
            <a:normAutofit/>
          </a:bodyPr>
          <a:lstStyle/>
          <a:p>
            <a:pPr marL="0" indent="231775">
              <a:buNone/>
            </a:pPr>
            <a:r>
              <a:rPr lang="en-US" dirty="0" smtClean="0"/>
              <a:t> 17</a:t>
            </a:r>
          </a:p>
        </p:txBody>
      </p:sp>
      <p:sp>
        <p:nvSpPr>
          <p:cNvPr id="4100" name="Text Box 5"/>
          <p:cNvSpPr txBox="1">
            <a:spLocks noChangeArrowheads="1"/>
          </p:cNvSpPr>
          <p:nvPr/>
        </p:nvSpPr>
        <p:spPr bwMode="auto">
          <a:xfrm>
            <a:off x="457200" y="5562600"/>
            <a:ext cx="8229600" cy="523220"/>
          </a:xfrm>
          <a:prstGeom prst="rect">
            <a:avLst/>
          </a:prstGeom>
          <a:noFill/>
          <a:ln w="9525">
            <a:noFill/>
            <a:miter lim="800000"/>
            <a:headEnd/>
            <a:tailEnd/>
          </a:ln>
        </p:spPr>
        <p:txBody>
          <a:bodyPr>
            <a:spAutoFit/>
          </a:bodyPr>
          <a:lstStyle/>
          <a:p>
            <a:pPr algn="ctr">
              <a:spcBef>
                <a:spcPct val="50000"/>
              </a:spcBef>
            </a:pPr>
            <a:r>
              <a:rPr lang="en-US" sz="2800" b="1" dirty="0" smtClean="0">
                <a:solidFill>
                  <a:srgbClr val="0000CC"/>
                </a:solidFill>
                <a:latin typeface="Comic Sans MS" pitchFamily="66" charset="0"/>
              </a:rPr>
              <a:t>G</a:t>
            </a:r>
          </a:p>
        </p:txBody>
      </p:sp>
    </p:spTree>
    <p:extLst>
      <p:ext uri="{BB962C8B-B14F-4D97-AF65-F5344CB8AC3E}">
        <p14:creationId xmlns:p14="http://schemas.microsoft.com/office/powerpoint/2010/main" val="2424482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914400"/>
            <a:ext cx="8229600" cy="914400"/>
          </a:xfrm>
        </p:spPr>
        <p:txBody>
          <a:bodyPr>
            <a:noAutofit/>
          </a:bodyPr>
          <a:lstStyle/>
          <a:p>
            <a:r>
              <a:rPr lang="en-US" sz="4800" b="1" dirty="0" smtClean="0">
                <a:solidFill>
                  <a:srgbClr val="663300"/>
                </a:solidFill>
              </a:rPr>
              <a:t>2</a:t>
            </a:r>
            <a:endParaRPr lang="en-US" sz="4800" b="1" dirty="0" smtClean="0">
              <a:solidFill>
                <a:srgbClr val="663300"/>
              </a:solidFill>
              <a:latin typeface="Comic Sans MS" pitchFamily="66" charset="0"/>
            </a:endParaRPr>
          </a:p>
        </p:txBody>
      </p:sp>
      <p:sp>
        <p:nvSpPr>
          <p:cNvPr id="4099" name="Rectangle 3"/>
          <p:cNvSpPr>
            <a:spLocks noGrp="1" noChangeArrowheads="1"/>
          </p:cNvSpPr>
          <p:nvPr>
            <p:ph type="body" idx="1"/>
          </p:nvPr>
        </p:nvSpPr>
        <p:spPr>
          <a:xfrm>
            <a:off x="1447800" y="1905000"/>
            <a:ext cx="6324600" cy="3352800"/>
          </a:xfrm>
        </p:spPr>
        <p:txBody>
          <a:bodyPr>
            <a:normAutofit/>
          </a:bodyPr>
          <a:lstStyle/>
          <a:p>
            <a:pPr marL="0" indent="231775">
              <a:buNone/>
            </a:pPr>
            <a:r>
              <a:rPr lang="en-US" dirty="0" smtClean="0"/>
              <a:t> 17</a:t>
            </a:r>
          </a:p>
        </p:txBody>
      </p:sp>
      <p:sp>
        <p:nvSpPr>
          <p:cNvPr id="4100" name="Text Box 5"/>
          <p:cNvSpPr txBox="1">
            <a:spLocks noChangeArrowheads="1"/>
          </p:cNvSpPr>
          <p:nvPr/>
        </p:nvSpPr>
        <p:spPr bwMode="auto">
          <a:xfrm>
            <a:off x="457200" y="5562600"/>
            <a:ext cx="8229600" cy="523220"/>
          </a:xfrm>
          <a:prstGeom prst="rect">
            <a:avLst/>
          </a:prstGeom>
          <a:noFill/>
          <a:ln w="9525">
            <a:noFill/>
            <a:miter lim="800000"/>
            <a:headEnd/>
            <a:tailEnd/>
          </a:ln>
        </p:spPr>
        <p:txBody>
          <a:bodyPr>
            <a:spAutoFit/>
          </a:bodyPr>
          <a:lstStyle/>
          <a:p>
            <a:pPr algn="ctr">
              <a:spcBef>
                <a:spcPct val="50000"/>
              </a:spcBef>
            </a:pPr>
            <a:r>
              <a:rPr lang="en-US" sz="2800" b="1" dirty="0" smtClean="0">
                <a:solidFill>
                  <a:srgbClr val="0000CC"/>
                </a:solidFill>
                <a:latin typeface="Comic Sans MS" pitchFamily="66" charset="0"/>
              </a:rPr>
              <a:t>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95300" y="76200"/>
            <a:ext cx="4724400" cy="1352551"/>
          </a:xfrm>
        </p:spPr>
        <p:txBody>
          <a:bodyPr>
            <a:normAutofit/>
          </a:bodyPr>
          <a:lstStyle/>
          <a:p>
            <a:pPr eaLnBrk="1" hangingPunct="1"/>
            <a:r>
              <a:rPr lang="en-US" sz="4000" b="1" dirty="0" smtClean="0">
                <a:solidFill>
                  <a:srgbClr val="FF0000"/>
                </a:solidFill>
                <a:latin typeface="Comic Sans MS" pitchFamily="66" charset="0"/>
              </a:rPr>
              <a:t>The Text of     the Cylinder</a:t>
            </a:r>
          </a:p>
        </p:txBody>
      </p:sp>
      <p:sp>
        <p:nvSpPr>
          <p:cNvPr id="4099" name="Rectangle 3"/>
          <p:cNvSpPr>
            <a:spLocks noGrp="1" noChangeArrowheads="1"/>
          </p:cNvSpPr>
          <p:nvPr>
            <p:ph type="body" idx="1"/>
          </p:nvPr>
        </p:nvSpPr>
        <p:spPr>
          <a:xfrm>
            <a:off x="489438" y="1739475"/>
            <a:ext cx="8229600" cy="4343400"/>
          </a:xfrm>
        </p:spPr>
        <p:txBody>
          <a:bodyPr>
            <a:normAutofit lnSpcReduction="10000"/>
          </a:bodyPr>
          <a:lstStyle/>
          <a:p>
            <a:pPr>
              <a:lnSpc>
                <a:spcPct val="90000"/>
              </a:lnSpc>
            </a:pPr>
            <a:r>
              <a:rPr lang="en-US" dirty="0"/>
              <a:t>It says that the </a:t>
            </a:r>
            <a:r>
              <a:rPr lang="en-US" dirty="0" smtClean="0"/>
              <a:t>Babylonian                                       </a:t>
            </a:r>
            <a:r>
              <a:rPr lang="en-US" dirty="0"/>
              <a:t>people welcomed Cyrus as </a:t>
            </a:r>
            <a:r>
              <a:rPr lang="en-US" dirty="0" smtClean="0"/>
              <a:t>                                        the </a:t>
            </a:r>
            <a:r>
              <a:rPr lang="en-US" dirty="0"/>
              <a:t>new ruler of Babylon and </a:t>
            </a:r>
            <a:r>
              <a:rPr lang="en-US" dirty="0" smtClean="0"/>
              <a:t>                                   that </a:t>
            </a:r>
            <a:r>
              <a:rPr lang="en-US" dirty="0"/>
              <a:t>he entered the city in </a:t>
            </a:r>
            <a:r>
              <a:rPr lang="en-US" dirty="0" smtClean="0"/>
              <a:t>                                     peace</a:t>
            </a:r>
            <a:endParaRPr lang="en-US" dirty="0"/>
          </a:p>
          <a:p>
            <a:pPr>
              <a:lnSpc>
                <a:spcPct val="90000"/>
              </a:lnSpc>
            </a:pPr>
            <a:r>
              <a:rPr lang="en-US" dirty="0"/>
              <a:t>Cyrus is praised for </a:t>
            </a:r>
            <a:r>
              <a:rPr lang="en-US" dirty="0" smtClean="0"/>
              <a:t>improving                                  </a:t>
            </a:r>
            <a:r>
              <a:rPr lang="en-US" dirty="0"/>
              <a:t>the lives of the Babylonian </a:t>
            </a:r>
            <a:r>
              <a:rPr lang="en-US" dirty="0" smtClean="0"/>
              <a:t>                                          people</a:t>
            </a:r>
            <a:r>
              <a:rPr lang="en-US" dirty="0"/>
              <a:t>, allowing displaced peoples to return to their lands, and for restoring temples in the empire</a:t>
            </a:r>
          </a:p>
          <a:p>
            <a:pPr marL="0" indent="0" eaLnBrk="1" hangingPunct="1">
              <a:lnSpc>
                <a:spcPct val="90000"/>
              </a:lnSpc>
              <a:buNone/>
            </a:pPr>
            <a:endParaRPr lang="en-US" dirty="0" smtClean="0"/>
          </a:p>
        </p:txBody>
      </p:sp>
      <p:pic>
        <p:nvPicPr>
          <p:cNvPr id="5" name="Picture 6" descr="http://www.humanrights.com/sites/default/files/cyrus-the-gre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4801"/>
            <a:ext cx="3009900" cy="360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937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borg3.com/Bible-EveryVerse/Daniel/600-King-Cyrus2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21510" y="38100"/>
            <a:ext cx="2370090" cy="2860456"/>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963113" y="-28575"/>
            <a:ext cx="5181600" cy="1752600"/>
          </a:xfrm>
        </p:spPr>
        <p:txBody>
          <a:bodyPr/>
          <a:lstStyle/>
          <a:p>
            <a:pPr eaLnBrk="1" hangingPunct="1"/>
            <a:r>
              <a:rPr lang="en-US" sz="4000" b="1" dirty="0" smtClean="0">
                <a:solidFill>
                  <a:srgbClr val="FF0000"/>
                </a:solidFill>
                <a:latin typeface="Comic Sans MS" pitchFamily="66" charset="0"/>
              </a:rPr>
              <a:t>Cyrus’ reason for the cylinder</a:t>
            </a:r>
          </a:p>
        </p:txBody>
      </p:sp>
      <p:sp>
        <p:nvSpPr>
          <p:cNvPr id="4099" name="Rectangle 3"/>
          <p:cNvSpPr>
            <a:spLocks noGrp="1" noChangeArrowheads="1"/>
          </p:cNvSpPr>
          <p:nvPr>
            <p:ph type="body" idx="1"/>
          </p:nvPr>
        </p:nvSpPr>
        <p:spPr>
          <a:xfrm>
            <a:off x="228600" y="1726653"/>
            <a:ext cx="7924800" cy="4343400"/>
          </a:xfrm>
        </p:spPr>
        <p:txBody>
          <a:bodyPr>
            <a:normAutofit lnSpcReduction="10000"/>
          </a:bodyPr>
          <a:lstStyle/>
          <a:p>
            <a:pPr eaLnBrk="1" hangingPunct="1">
              <a:lnSpc>
                <a:spcPct val="90000"/>
              </a:lnSpc>
            </a:pPr>
            <a:r>
              <a:rPr lang="en-US" dirty="0" smtClean="0"/>
              <a:t>A propaganda tool for the Persians                              to give legitimacy to their conquest                             of Babylon</a:t>
            </a:r>
          </a:p>
          <a:p>
            <a:pPr eaLnBrk="1" hangingPunct="1">
              <a:lnSpc>
                <a:spcPct val="90000"/>
              </a:lnSpc>
            </a:pPr>
            <a:r>
              <a:rPr lang="en-US" dirty="0" smtClean="0"/>
              <a:t>Depicts the Babylonian King </a:t>
            </a:r>
            <a:r>
              <a:rPr lang="en-US" dirty="0" err="1" smtClean="0"/>
              <a:t>Nabonidus</a:t>
            </a:r>
            <a:r>
              <a:rPr lang="en-US" dirty="0" smtClean="0"/>
              <a:t> as an impious failure and destroyer of the Babylonian people</a:t>
            </a:r>
          </a:p>
          <a:p>
            <a:pPr eaLnBrk="1" hangingPunct="1">
              <a:lnSpc>
                <a:spcPct val="90000"/>
              </a:lnSpc>
            </a:pPr>
            <a:r>
              <a:rPr lang="en-US" dirty="0" smtClean="0"/>
              <a:t>Attempted to present Cyrus’ takeover as the will of the Babylonian god </a:t>
            </a:r>
            <a:r>
              <a:rPr lang="en-US" dirty="0" err="1" smtClean="0"/>
              <a:t>Marduk</a:t>
            </a:r>
            <a:r>
              <a:rPr lang="en-US" dirty="0" smtClean="0"/>
              <a:t> (</a:t>
            </a:r>
            <a:r>
              <a:rPr lang="en-US" dirty="0" err="1" smtClean="0"/>
              <a:t>Bel</a:t>
            </a:r>
            <a:r>
              <a:rPr lang="en-US" dirty="0" smtClean="0"/>
              <a:t>)</a:t>
            </a:r>
          </a:p>
          <a:p>
            <a:pPr eaLnBrk="1" hangingPunct="1">
              <a:lnSpc>
                <a:spcPct val="90000"/>
              </a:lnSpc>
            </a:pPr>
            <a:r>
              <a:rPr lang="en-US" dirty="0" smtClean="0"/>
              <a:t>Also attempted to cement the reign of Cyrus and his son, Cambyses</a:t>
            </a:r>
          </a:p>
        </p:txBody>
      </p:sp>
    </p:spTree>
    <p:extLst>
      <p:ext uri="{BB962C8B-B14F-4D97-AF65-F5344CB8AC3E}">
        <p14:creationId xmlns:p14="http://schemas.microsoft.com/office/powerpoint/2010/main" val="3756095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0000"/>
                </a:solidFill>
                <a:latin typeface="Arial Black" pitchFamily="34" charset="0"/>
                <a:cs typeface="Arial" pitchFamily="34" charset="0"/>
              </a:rPr>
              <a:t>Kings of Babylon</a:t>
            </a:r>
            <a:endParaRPr lang="en-US" sz="4800" b="1" dirty="0">
              <a:solidFill>
                <a:srgbClr val="FF0000"/>
              </a:solidFill>
              <a:latin typeface="Arial Black" pitchFamily="34" charset="0"/>
              <a:cs typeface="Arial" pitchFamily="34" charset="0"/>
            </a:endParaRPr>
          </a:p>
        </p:txBody>
      </p:sp>
      <p:sp>
        <p:nvSpPr>
          <p:cNvPr id="3" name="Content Placeholder 2"/>
          <p:cNvSpPr>
            <a:spLocks noGrp="1"/>
          </p:cNvSpPr>
          <p:nvPr>
            <p:ph idx="1"/>
          </p:nvPr>
        </p:nvSpPr>
        <p:spPr>
          <a:xfrm>
            <a:off x="457200" y="4648200"/>
            <a:ext cx="8382000" cy="1752600"/>
          </a:xfrm>
        </p:spPr>
        <p:txBody>
          <a:bodyPr>
            <a:noAutofit/>
          </a:bodyPr>
          <a:lstStyle/>
          <a:p>
            <a:pPr marL="0" indent="0" algn="ctr">
              <a:buNone/>
            </a:pPr>
            <a:r>
              <a:rPr lang="en-US" sz="3600" b="1" dirty="0" err="1" smtClean="0">
                <a:solidFill>
                  <a:srgbClr val="00B050"/>
                </a:solidFill>
                <a:latin typeface="Comic Sans MS" pitchFamily="66" charset="0"/>
              </a:rPr>
              <a:t>Nabonidus</a:t>
            </a:r>
            <a:r>
              <a:rPr lang="en-US" sz="3600" b="1" dirty="0" smtClean="0">
                <a:solidFill>
                  <a:srgbClr val="00B050"/>
                </a:solidFill>
                <a:latin typeface="Comic Sans MS" pitchFamily="66" charset="0"/>
              </a:rPr>
              <a:t> set up his Son, Belshazzar, as a co-ruler and left him in charge of the city of Babylon</a:t>
            </a:r>
            <a:endParaRPr lang="en-US" sz="3600" b="1" dirty="0">
              <a:solidFill>
                <a:srgbClr val="00B050"/>
              </a:solidFill>
              <a:latin typeface="Comic Sans MS" pitchFamily="66"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21" t="35566" r="1043" b="14315"/>
          <a:stretch/>
        </p:blipFill>
        <p:spPr bwMode="auto">
          <a:xfrm>
            <a:off x="0" y="1516626"/>
            <a:ext cx="9005150" cy="2733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95600" y="1453753"/>
            <a:ext cx="2743200" cy="369332"/>
          </a:xfrm>
          <a:prstGeom prst="rect">
            <a:avLst/>
          </a:prstGeom>
          <a:solidFill>
            <a:schemeClr val="bg1"/>
          </a:solidFill>
        </p:spPr>
        <p:txBody>
          <a:bodyPr wrap="square" rtlCol="0">
            <a:spAutoFit/>
          </a:bodyPr>
          <a:lstStyle/>
          <a:p>
            <a:r>
              <a:rPr lang="en-US" dirty="0" smtClean="0"/>
              <a:t>             </a:t>
            </a:r>
            <a:endParaRPr lang="en-US" dirty="0"/>
          </a:p>
        </p:txBody>
      </p:sp>
      <p:sp>
        <p:nvSpPr>
          <p:cNvPr id="4" name="TextBox 3"/>
          <p:cNvSpPr txBox="1"/>
          <p:nvPr/>
        </p:nvSpPr>
        <p:spPr>
          <a:xfrm>
            <a:off x="2286000" y="1295400"/>
            <a:ext cx="5410200" cy="615553"/>
          </a:xfrm>
          <a:prstGeom prst="rect">
            <a:avLst/>
          </a:prstGeom>
          <a:noFill/>
        </p:spPr>
        <p:txBody>
          <a:bodyPr wrap="square" rtlCol="0">
            <a:spAutoFit/>
          </a:bodyPr>
          <a:lstStyle/>
          <a:p>
            <a:endParaRPr lang="en-US" sz="1000" b="1" dirty="0" smtClean="0">
              <a:latin typeface="Arial" pitchFamily="34" charset="0"/>
              <a:cs typeface="Arial" pitchFamily="34" charset="0"/>
            </a:endParaRPr>
          </a:p>
          <a:p>
            <a:r>
              <a:rPr lang="en-US" sz="2400" b="1" dirty="0" smtClean="0">
                <a:latin typeface="Arial" pitchFamily="34" charset="0"/>
                <a:cs typeface="Arial" pitchFamily="34" charset="0"/>
              </a:rPr>
              <a:t>1) Nebuchadnezzar (41 years)</a:t>
            </a:r>
            <a:endParaRPr lang="en-US" sz="2400" b="1" dirty="0">
              <a:latin typeface="Arial" pitchFamily="34" charset="0"/>
              <a:cs typeface="Arial" pitchFamily="34" charset="0"/>
            </a:endParaRPr>
          </a:p>
        </p:txBody>
      </p:sp>
      <p:sp>
        <p:nvSpPr>
          <p:cNvPr id="6" name="Rounded Rectangle 5"/>
          <p:cNvSpPr/>
          <p:nvPr/>
        </p:nvSpPr>
        <p:spPr>
          <a:xfrm>
            <a:off x="6781800" y="2133600"/>
            <a:ext cx="2286000" cy="1143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791200" y="3429000"/>
            <a:ext cx="3124200" cy="820994"/>
          </a:xfrm>
          <a:prstGeom prst="roundRect">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411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ppt_w</p:attrName>
                                        </p:attrNameLst>
                                      </p:cBhvr>
                                      <p:tavLst>
                                        <p:tav tm="0" fmla="#ppt_w*sin(2.5*pi*$)">
                                          <p:val>
                                            <p:fltVal val="0"/>
                                          </p:val>
                                        </p:tav>
                                        <p:tav tm="100000">
                                          <p:val>
                                            <p:fltVal val="1"/>
                                          </p:val>
                                        </p:tav>
                                      </p:tavLst>
                                    </p:anim>
                                    <p:anim calcmode="lin" valueType="num">
                                      <p:cBhvr>
                                        <p:cTn id="9" dur="3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anim calcmode="lin" valueType="num">
                                      <p:cBhvr>
                                        <p:cTn id="15" dur="3000" fill="hold"/>
                                        <p:tgtEl>
                                          <p:spTgt spid="8"/>
                                        </p:tgtEl>
                                        <p:attrNameLst>
                                          <p:attrName>ppt_w</p:attrName>
                                        </p:attrNameLst>
                                      </p:cBhvr>
                                      <p:tavLst>
                                        <p:tav tm="0" fmla="#ppt_w*sin(2.5*pi*$)">
                                          <p:val>
                                            <p:fltVal val="0"/>
                                          </p:val>
                                        </p:tav>
                                        <p:tav tm="100000">
                                          <p:val>
                                            <p:fltVal val="1"/>
                                          </p:val>
                                        </p:tav>
                                      </p:tavLst>
                                    </p:anim>
                                    <p:anim calcmode="lin" valueType="num">
                                      <p:cBhvr>
                                        <p:cTn id="16" dur="3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2954</Words>
  <Application>Microsoft Office PowerPoint</Application>
  <PresentationFormat>On-screen Show (4:3)</PresentationFormat>
  <Paragraphs>243</Paragraphs>
  <Slides>65</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Arial Black</vt:lpstr>
      <vt:lpstr>Calibri</vt:lpstr>
      <vt:lpstr>Comic Sans MS</vt:lpstr>
      <vt:lpstr>EraserDust</vt:lpstr>
      <vt:lpstr>Office Theme</vt:lpstr>
      <vt:lpstr>Cyrus and Jesus</vt:lpstr>
      <vt:lpstr>PowerPoint Presentation</vt:lpstr>
      <vt:lpstr>A Great Discovery over 140 years ago </vt:lpstr>
      <vt:lpstr>The Cylinder</vt:lpstr>
      <vt:lpstr> </vt:lpstr>
      <vt:lpstr>The Text of     the Cylinder</vt:lpstr>
      <vt:lpstr>The Text of     the Cylinder</vt:lpstr>
      <vt:lpstr>Cyrus’ reason for the cylinder</vt:lpstr>
      <vt:lpstr>Kings of Babylon</vt:lpstr>
      <vt:lpstr>The Nabonidus Cylinder</vt:lpstr>
      <vt:lpstr>Significance of the Cyrus Cylinder</vt:lpstr>
      <vt:lpstr>British Museum has two other tablets with the same information</vt:lpstr>
      <vt:lpstr>Isaiah 44:24, 28</vt:lpstr>
      <vt:lpstr>PowerPoint Presentation</vt:lpstr>
      <vt:lpstr>Isaiah 45:1-6</vt:lpstr>
      <vt:lpstr>Isaiah 45:1-6</vt:lpstr>
      <vt:lpstr>The Cyrus Cylinder demonstrates</vt:lpstr>
      <vt:lpstr>Ezra 1:1-4</vt:lpstr>
      <vt:lpstr>Ezra 1:1-4</vt:lpstr>
      <vt:lpstr>Ezra 6:1-5</vt:lpstr>
      <vt:lpstr>Ezra 6:1-5</vt:lpstr>
      <vt:lpstr>PowerPoint Presentation</vt:lpstr>
      <vt:lpstr>PowerPoint Presentation</vt:lpstr>
      <vt:lpstr>Some Archaeology discoveries that support the Bible</vt:lpstr>
      <vt:lpstr>Ezekiel 26:3-14</vt:lpstr>
      <vt:lpstr>Ezekiel 26:3-14</vt:lpstr>
      <vt:lpstr>Ezekiel 26:3-14</vt:lpstr>
      <vt:lpstr>Where is Tyre?</vt:lpstr>
      <vt:lpstr>Old Tyre was scraped bare!</vt:lpstr>
      <vt:lpstr>Ezekiel 29:17-20</vt:lpstr>
      <vt:lpstr>PowerPoint Presentation</vt:lpstr>
      <vt:lpstr>Kings of Assyria</vt:lpstr>
      <vt:lpstr>Isaiah 20:1</vt:lpstr>
      <vt:lpstr>PowerPoint Presentation</vt:lpstr>
      <vt:lpstr>PowerPoint Presentation</vt:lpstr>
      <vt:lpstr>The Ebla Tablets</vt:lpstr>
      <vt:lpstr>The Pool of Siloam found in 2004</vt:lpstr>
      <vt:lpstr>PowerPoint Presentation</vt:lpstr>
      <vt:lpstr>PowerPoint Presentation</vt:lpstr>
      <vt:lpstr>PowerPoint Presentation</vt:lpstr>
      <vt:lpstr>PowerPoint Presentation</vt:lpstr>
      <vt:lpstr>Matthew 24:29-31</vt:lpstr>
      <vt:lpstr>PowerPoint Presentation</vt:lpstr>
      <vt:lpstr>1 Peter 5:1-4</vt:lpstr>
      <vt:lpstr>PowerPoint Presentation</vt:lpstr>
      <vt:lpstr>Now is the opportunity of your lifetime!</vt:lpstr>
      <vt:lpstr>Reading the Bible   is    fun!</vt:lpstr>
      <vt:lpstr>PowerPoint Presentation</vt:lpstr>
      <vt:lpstr>PowerPoint Presentation</vt:lpstr>
      <vt:lpstr>2</vt:lpstr>
      <vt:lpstr>2</vt:lpstr>
      <vt:lpstr>2</vt:lpstr>
      <vt:lpstr>2</vt:lpstr>
      <vt:lpstr>2</vt:lpstr>
      <vt:lpstr>Lessons from Today </vt:lpstr>
      <vt:lpstr>2</vt:lpstr>
      <vt:lpstr>2</vt:lpstr>
      <vt:lpstr>Other Archaelogy finds that Support the Bible</vt:lpstr>
      <vt:lpstr>PowerPoint Presentation</vt:lpstr>
      <vt:lpstr>2</vt:lpstr>
      <vt:lpstr>PowerPoint Presentation</vt:lpstr>
      <vt:lpstr>2</vt:lpstr>
      <vt:lpstr>Daniel 5</vt:lpstr>
      <vt:lpstr>2</vt:lpstr>
      <vt:lpstr>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dc:creator>
  <cp:lastModifiedBy>Dad Desktop</cp:lastModifiedBy>
  <cp:revision>123</cp:revision>
  <dcterms:created xsi:type="dcterms:W3CDTF">2010-08-16T17:29:37Z</dcterms:created>
  <dcterms:modified xsi:type="dcterms:W3CDTF">2013-10-09T17:48:42Z</dcterms:modified>
</cp:coreProperties>
</file>