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7" r:id="rId2"/>
  </p:sldMasterIdLst>
  <p:notesMasterIdLst>
    <p:notesMasterId r:id="rId36"/>
  </p:notesMasterIdLst>
  <p:sldIdLst>
    <p:sldId id="293" r:id="rId3"/>
    <p:sldId id="302" r:id="rId4"/>
    <p:sldId id="301" r:id="rId5"/>
    <p:sldId id="256" r:id="rId6"/>
    <p:sldId id="312" r:id="rId7"/>
    <p:sldId id="294" r:id="rId8"/>
    <p:sldId id="305" r:id="rId9"/>
    <p:sldId id="295" r:id="rId10"/>
    <p:sldId id="261" r:id="rId11"/>
    <p:sldId id="306" r:id="rId12"/>
    <p:sldId id="309" r:id="rId13"/>
    <p:sldId id="310" r:id="rId14"/>
    <p:sldId id="304" r:id="rId15"/>
    <p:sldId id="303" r:id="rId16"/>
    <p:sldId id="262" r:id="rId17"/>
    <p:sldId id="259" r:id="rId18"/>
    <p:sldId id="282" r:id="rId19"/>
    <p:sldId id="313" r:id="rId20"/>
    <p:sldId id="315" r:id="rId21"/>
    <p:sldId id="258" r:id="rId22"/>
    <p:sldId id="267" r:id="rId23"/>
    <p:sldId id="292" r:id="rId24"/>
    <p:sldId id="289" r:id="rId25"/>
    <p:sldId id="283" r:id="rId26"/>
    <p:sldId id="263" r:id="rId27"/>
    <p:sldId id="308" r:id="rId28"/>
    <p:sldId id="264" r:id="rId29"/>
    <p:sldId id="265" r:id="rId30"/>
    <p:sldId id="266" r:id="rId31"/>
    <p:sldId id="311" r:id="rId32"/>
    <p:sldId id="307" r:id="rId33"/>
    <p:sldId id="298" r:id="rId34"/>
    <p:sldId id="31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CC00"/>
    <a:srgbClr val="0000FF"/>
    <a:srgbClr val="33CCFF"/>
    <a:srgbClr val="E9D381"/>
    <a:srgbClr val="0000CC"/>
    <a:srgbClr val="EEEE7C"/>
    <a:srgbClr val="FAFAA8"/>
    <a:srgbClr val="E2C4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803D2-66A9-490E-AF91-5A11E0D0B5BF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8E2EA-F3E3-4A32-A026-2D9D1E561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49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882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3676158-0723-4800-A704-2B38B4081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8EE2D-E323-43A9-9BE5-7C5738B55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3AB7-52F0-4DF4-AD04-14BDFB8A1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68B7-E9B2-4232-B8FD-DF2F6C50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196FB-9B59-490F-9E65-4EEC6FEFC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84A34-E0AF-4BF6-801A-278B0CCC6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1E570-1CA6-4EDD-8D83-B06A42162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53A9-7B98-4C16-8169-FCEA98CD2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D06CA-36ED-434E-8782-1839F068D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D13CE-3BD6-48FB-BBED-10BB47C3A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F2CD-42C6-4E46-96E9-C5A69CC59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4792-4242-4389-8B76-14ACAB9A3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06354-A167-425C-A129-01D06DAEF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A75B0-F636-4136-9F0F-821F7BB4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56FA-A5A4-478B-A9A0-755F1E3F9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681B-D380-439E-A295-65A13B309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E7DB4-14CC-486B-BBBE-58C8FFA3B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0665-A0E9-484C-B560-3E69CA4B7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8A2FD-88BD-4B36-8B63-E6996E7AD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E52D1-E534-4FB7-BB00-43603FC54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2301-5656-4E32-A569-ACDD22C30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E280-167B-4C40-AE74-CBE832FC8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7232-85C5-43DC-BBA4-4B9E6BE4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F2D2-4882-4B3E-A36F-07ED4B576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1DCC-0081-4836-8C89-3ABC2C29E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39B93-97BF-455B-A184-684040BD0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EFC9-0AA0-4040-B2E7-4455CDBD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76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76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780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80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0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0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27AD807F-B21D-4DA5-9FB8-946A0FEDA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80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0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71" r:id="rId15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01" grpId="0"/>
      <p:bldP spid="2780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8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80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8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80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8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80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8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80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8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8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EADF382-CD1F-4B43-97A9-563D7373F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4270375" cy="2514600"/>
          </a:xfrm>
        </p:spPr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rgbClr val="FFCC00"/>
                </a:solidFill>
              </a:rPr>
              <a:t>After the Captivity….</a:t>
            </a:r>
            <a:endParaRPr lang="en-US" sz="5400" dirty="0">
              <a:solidFill>
                <a:srgbClr val="FFCC00"/>
              </a:solidFill>
            </a:endParaRPr>
          </a:p>
        </p:txBody>
      </p:sp>
      <p:pic>
        <p:nvPicPr>
          <p:cNvPr id="27650" name="Picture 2" descr="http://www.keyway.ca/jpg/exile.jpg"/>
          <p:cNvPicPr>
            <a:picLocks noChangeAspect="1" noChangeArrowheads="1"/>
          </p:cNvPicPr>
          <p:nvPr/>
        </p:nvPicPr>
        <p:blipFill>
          <a:blip r:embed="rId3" cstate="print"/>
          <a:srcRect b="11884"/>
          <a:stretch>
            <a:fillRect/>
          </a:stretch>
        </p:blipFill>
        <p:spPr bwMode="auto">
          <a:xfrm>
            <a:off x="4648200" y="381000"/>
            <a:ext cx="4238625" cy="2895600"/>
          </a:xfrm>
          <a:prstGeom prst="rect">
            <a:avLst/>
          </a:prstGeom>
          <a:noFill/>
        </p:spPr>
      </p:pic>
      <p:pic>
        <p:nvPicPr>
          <p:cNvPr id="27652" name="Picture 4" descr="https://encrypted-tbn3.google.com/images?q=tbn:ANd9GcT_zuueHGytVEM_mw5m7B6AVcwVH5QRz5jcjRWUdFy3G7I_8Qk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826" y="3429000"/>
            <a:ext cx="4367133" cy="2895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48200" y="3581400"/>
            <a:ext cx="4270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Return of the Exiles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pPr eaLnBrk="1" hangingPunct="1"/>
            <a:r>
              <a:rPr lang="en-US" smtClean="0">
                <a:effectLst/>
              </a:rPr>
              <a:t>Samaritans Cause Trouble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5334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40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Ezra 4:1-3</a:t>
            </a:r>
          </a:p>
          <a:p>
            <a:pPr marL="0" indent="287338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effectLst/>
                <a:latin typeface="Times New Roman" pitchFamily="18" charset="0"/>
              </a:rPr>
              <a:t>1  Now when the </a:t>
            </a:r>
            <a:r>
              <a:rPr lang="en-US" sz="2800" dirty="0" smtClean="0">
                <a:solidFill>
                  <a:srgbClr val="FFCCFF"/>
                </a:solidFill>
                <a:effectLst/>
                <a:latin typeface="Times New Roman" pitchFamily="18" charset="0"/>
              </a:rPr>
              <a:t>adversaries</a:t>
            </a:r>
            <a:r>
              <a:rPr lang="en-US" sz="2800" dirty="0" smtClean="0">
                <a:effectLst/>
                <a:latin typeface="Times New Roman" pitchFamily="18" charset="0"/>
              </a:rPr>
              <a:t> of Judah and Benjamin heard that the descendants of the captivity were building the temple of the LORD God of Israel,</a:t>
            </a:r>
          </a:p>
          <a:p>
            <a:pPr marL="0" indent="287338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effectLst/>
                <a:latin typeface="Times New Roman" pitchFamily="18" charset="0"/>
              </a:rPr>
              <a:t>2  they came to </a:t>
            </a:r>
            <a:r>
              <a:rPr lang="en-US" sz="2800" dirty="0" err="1" smtClean="0">
                <a:effectLst/>
                <a:latin typeface="Times New Roman" pitchFamily="18" charset="0"/>
              </a:rPr>
              <a:t>Zerubbabel</a:t>
            </a:r>
            <a:r>
              <a:rPr lang="en-US" sz="2800" dirty="0" smtClean="0">
                <a:effectLst/>
                <a:latin typeface="Times New Roman" pitchFamily="18" charset="0"/>
              </a:rPr>
              <a:t> and the heads of the fathers' houses, and said to them, </a:t>
            </a:r>
            <a:r>
              <a:rPr lang="en-US" sz="2800" b="1" i="1" dirty="0" smtClean="0">
                <a:solidFill>
                  <a:srgbClr val="FFCCFF"/>
                </a:solidFill>
                <a:effectLst/>
                <a:latin typeface="Times New Roman" pitchFamily="18" charset="0"/>
              </a:rPr>
              <a:t>"Let us build with you, for we seek your God as you do; and we have sacrificed to Him since the days of Esarhaddon king of Assyria, who brought us here."</a:t>
            </a:r>
          </a:p>
          <a:p>
            <a:pPr marL="0" indent="287338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 smtClean="0">
                <a:effectLst/>
                <a:latin typeface="Times New Roman" pitchFamily="18" charset="0"/>
              </a:rPr>
              <a:t>3  But </a:t>
            </a:r>
            <a:r>
              <a:rPr lang="en-US" sz="2800" dirty="0" err="1" smtClean="0">
                <a:effectLst/>
                <a:latin typeface="Times New Roman" pitchFamily="18" charset="0"/>
              </a:rPr>
              <a:t>Zerubbabel</a:t>
            </a:r>
            <a:r>
              <a:rPr lang="en-US" sz="2800" dirty="0" smtClean="0">
                <a:effectLst/>
                <a:latin typeface="Times New Roman" pitchFamily="18" charset="0"/>
              </a:rPr>
              <a:t> and </a:t>
            </a:r>
            <a:r>
              <a:rPr lang="en-US" sz="2800" dirty="0" err="1" smtClean="0">
                <a:effectLst/>
                <a:latin typeface="Times New Roman" pitchFamily="18" charset="0"/>
              </a:rPr>
              <a:t>Jeshua</a:t>
            </a:r>
            <a:r>
              <a:rPr lang="en-US" sz="2800" dirty="0" smtClean="0">
                <a:effectLst/>
                <a:latin typeface="Times New Roman" pitchFamily="18" charset="0"/>
              </a:rPr>
              <a:t> and the rest of the heads of the fathers' houses of Israel said to them, </a:t>
            </a:r>
            <a:r>
              <a:rPr lang="en-US" sz="2800" b="1" dirty="0" smtClean="0">
                <a:solidFill>
                  <a:srgbClr val="33CCFF"/>
                </a:solidFill>
                <a:effectLst/>
                <a:latin typeface="Times New Roman" pitchFamily="18" charset="0"/>
              </a:rPr>
              <a:t>"You may do nothing with us to build a house for our God; but we alone will build to the LORD God of Israel, as King Cyrus the king of Persia has commanded us."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C00"/>
                </a:solidFill>
              </a:rPr>
              <a:t>Test #1: Return to Idols?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3429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mtClean="0"/>
              <a:t>Idol worship was a primary cause of the 70-year captivity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mtClean="0"/>
              <a:t>Were the people willing to separate from the nations, stand fast for Yahweh their God, and guard the Truth that was entrusted to them?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4800" y="5105400"/>
            <a:ext cx="8534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FF00"/>
                </a:solidFill>
                <a:latin typeface="Comic Sans MS" pitchFamily="66" charset="0"/>
              </a:rPr>
              <a:t>Yes!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C00"/>
                </a:solidFill>
              </a:rPr>
              <a:t>Test #2:  Endurance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3048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mtClean="0"/>
              <a:t>Were the people ready to endure tribulation from without?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mtClean="0"/>
              <a:t>Were the people ready to endure trouble for many years and continue steadfast in their devotion to building God’s house in faith?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81000" y="4876800"/>
            <a:ext cx="8458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FFFF00"/>
                </a:solidFill>
                <a:latin typeface="Space Toaster" pitchFamily="50" charset="0"/>
                <a:sym typeface="Wingdings" pitchFamily="2" charset="2"/>
              </a:rPr>
              <a:t>  </a:t>
            </a:r>
            <a:r>
              <a:rPr lang="en-US" sz="6600" b="1">
                <a:solidFill>
                  <a:srgbClr val="FFFF00"/>
                </a:solidFill>
                <a:latin typeface="Space Toaster" pitchFamily="50" charset="0"/>
              </a:rPr>
              <a:t>No!  </a:t>
            </a:r>
            <a:r>
              <a:rPr lang="en-US" sz="6600" b="1">
                <a:solidFill>
                  <a:srgbClr val="FFFF00"/>
                </a:solidFill>
                <a:latin typeface="Space Toaster" pitchFamily="50" charset="0"/>
                <a:sym typeface="Wingdings" pitchFamily="2" charset="2"/>
              </a:rPr>
              <a:t></a:t>
            </a:r>
            <a:endParaRPr lang="en-US" sz="6600" b="1">
              <a:solidFill>
                <a:srgbClr val="FFFF00"/>
              </a:solidFill>
              <a:latin typeface="Space Toaster" pitchFamily="50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  <p:bldP spid="1044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  <a:effectLst/>
              </a:rPr>
              <a:t>One Key: </a:t>
            </a:r>
            <a:r>
              <a:rPr lang="en-US" dirty="0" smtClean="0">
                <a:solidFill>
                  <a:srgbClr val="FFCC00"/>
                </a:solidFill>
                <a:effectLst/>
              </a:rPr>
              <a:t>the Kings of Ezra 4:4-7</a:t>
            </a: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5410200"/>
          </a:xfrm>
        </p:spPr>
        <p:txBody>
          <a:bodyPr/>
          <a:lstStyle/>
          <a:p>
            <a:pPr marL="0" indent="287338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effectLst/>
                <a:latin typeface="Times New Roman" pitchFamily="18" charset="0"/>
              </a:rPr>
              <a:t>4  Then the people of the land tried to discourage the people of Judah. They troubled them in building,</a:t>
            </a:r>
          </a:p>
          <a:p>
            <a:pPr marL="0" indent="287338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effectLst/>
                <a:latin typeface="Times New Roman" pitchFamily="18" charset="0"/>
              </a:rPr>
              <a:t>5  and hired counselors against them to frustrate their purpose </a:t>
            </a:r>
            <a:r>
              <a:rPr lang="en-US" sz="2800" b="1" i="1" dirty="0" smtClean="0">
                <a:effectLst/>
                <a:latin typeface="Times New Roman" pitchFamily="18" charset="0"/>
              </a:rPr>
              <a:t>all the days of </a:t>
            </a:r>
            <a:r>
              <a:rPr lang="en-US" sz="2800" b="1" i="1" dirty="0" smtClean="0">
                <a:solidFill>
                  <a:srgbClr val="00FF00"/>
                </a:solidFill>
                <a:effectLst/>
                <a:latin typeface="Times New Roman" pitchFamily="18" charset="0"/>
              </a:rPr>
              <a:t>Cyrus</a:t>
            </a:r>
            <a:r>
              <a:rPr lang="en-US" sz="2800" b="1" i="1" dirty="0" smtClean="0">
                <a:effectLst/>
                <a:latin typeface="Times New Roman" pitchFamily="18" charset="0"/>
              </a:rPr>
              <a:t> king of Persia, even until the reign of </a:t>
            </a:r>
            <a:r>
              <a:rPr lang="en-US" sz="2800" b="1" i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Darius</a:t>
            </a:r>
            <a:r>
              <a:rPr lang="en-US" sz="2800" b="1" i="1" dirty="0" smtClean="0">
                <a:effectLst/>
                <a:latin typeface="Times New Roman" pitchFamily="18" charset="0"/>
              </a:rPr>
              <a:t> king of Persia.</a:t>
            </a:r>
          </a:p>
          <a:p>
            <a:pPr marL="0" indent="287338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effectLst/>
                <a:latin typeface="Times New Roman" pitchFamily="18" charset="0"/>
              </a:rPr>
              <a:t>6  </a:t>
            </a:r>
            <a:r>
              <a:rPr lang="en-US" sz="2800" b="1" i="1" dirty="0" smtClean="0">
                <a:effectLst/>
                <a:latin typeface="Times New Roman" pitchFamily="18" charset="0"/>
              </a:rPr>
              <a:t>In the reign of</a:t>
            </a:r>
            <a:r>
              <a:rPr lang="en-US" sz="2800" b="1" i="1" dirty="0" smtClean="0">
                <a:solidFill>
                  <a:srgbClr val="33CCFF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3CCFF"/>
                </a:solidFill>
                <a:effectLst/>
                <a:latin typeface="Times New Roman" pitchFamily="18" charset="0"/>
              </a:rPr>
              <a:t>Ahasuerus</a:t>
            </a:r>
            <a:r>
              <a:rPr lang="en-US" sz="2800" b="1" i="1" dirty="0" smtClean="0">
                <a:solidFill>
                  <a:srgbClr val="33CCFF"/>
                </a:solidFill>
                <a:effectLst/>
                <a:latin typeface="Times New Roman" pitchFamily="18" charset="0"/>
              </a:rPr>
              <a:t>,</a:t>
            </a:r>
            <a:r>
              <a:rPr lang="en-US" sz="2800" dirty="0" smtClean="0">
                <a:effectLst/>
                <a:latin typeface="Times New Roman" pitchFamily="18" charset="0"/>
              </a:rPr>
              <a:t> in the beginning of his reign, they wrote an accusation against the inhabitants of Judah and Jerusalem.</a:t>
            </a:r>
          </a:p>
          <a:p>
            <a:pPr marL="0" indent="287338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effectLst/>
                <a:latin typeface="Times New Roman" pitchFamily="18" charset="0"/>
              </a:rPr>
              <a:t>7  </a:t>
            </a:r>
            <a:r>
              <a:rPr lang="en-US" sz="2800" b="1" i="1" dirty="0" smtClean="0">
                <a:effectLst/>
                <a:latin typeface="Times New Roman" pitchFamily="18" charset="0"/>
              </a:rPr>
              <a:t>In the days of </a:t>
            </a:r>
            <a:r>
              <a:rPr lang="en-US" sz="2800" b="1" i="1" dirty="0" err="1" smtClean="0">
                <a:solidFill>
                  <a:srgbClr val="FF99FF"/>
                </a:solidFill>
                <a:effectLst/>
                <a:latin typeface="Times New Roman" pitchFamily="18" charset="0"/>
              </a:rPr>
              <a:t>Artaxerxes</a:t>
            </a:r>
            <a:r>
              <a:rPr lang="en-US" sz="2800" dirty="0" smtClean="0">
                <a:effectLst/>
                <a:latin typeface="Times New Roman" pitchFamily="18" charset="0"/>
              </a:rPr>
              <a:t> also, </a:t>
            </a:r>
            <a:r>
              <a:rPr lang="en-US" sz="2800" dirty="0" err="1" smtClean="0">
                <a:effectLst/>
                <a:latin typeface="Times New Roman" pitchFamily="18" charset="0"/>
              </a:rPr>
              <a:t>Bishlam</a:t>
            </a:r>
            <a:r>
              <a:rPr lang="en-US" sz="2800" dirty="0" smtClean="0">
                <a:effectLst/>
                <a:latin typeface="Times New Roman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itchFamily="18" charset="0"/>
              </a:rPr>
              <a:t>Mithredath</a:t>
            </a:r>
            <a:r>
              <a:rPr lang="en-US" sz="2800" dirty="0" smtClean="0">
                <a:effectLst/>
                <a:latin typeface="Times New Roman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itchFamily="18" charset="0"/>
              </a:rPr>
              <a:t>Tabel</a:t>
            </a:r>
            <a:r>
              <a:rPr lang="en-US" sz="2800" dirty="0" smtClean="0">
                <a:effectLst/>
                <a:latin typeface="Times New Roman" pitchFamily="18" charset="0"/>
              </a:rPr>
              <a:t>, and the rest of their companions wrote to </a:t>
            </a:r>
            <a:r>
              <a:rPr lang="en-US" sz="2800" dirty="0" err="1" smtClean="0">
                <a:effectLst/>
                <a:latin typeface="Times New Roman" pitchFamily="18" charset="0"/>
              </a:rPr>
              <a:t>Artaxerxes</a:t>
            </a:r>
            <a:r>
              <a:rPr lang="en-US" sz="2800" dirty="0" smtClean="0">
                <a:effectLst/>
                <a:latin typeface="Times New Roman" pitchFamily="18" charset="0"/>
              </a:rPr>
              <a:t> king of Persia; and the letter was written in Aramaic script, and translated into the Aramaic language.</a:t>
            </a:r>
            <a:endParaRPr lang="en-US" sz="2800" dirty="0" smtClean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CCFF"/>
                </a:solidFill>
                <a:effectLst/>
                <a:latin typeface="Comic Sans MS" pitchFamily="66" charset="0"/>
              </a:rPr>
              <a:t>The Key!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295400"/>
            <a:ext cx="8537575" cy="2514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800" smtClean="0">
                <a:effectLst/>
              </a:rPr>
              <a:t>The temple work is stopped in the reign of Artaxerxes of verse 7 (see v.23-23)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800" smtClean="0">
                <a:effectLst/>
              </a:rPr>
              <a:t>The temple is finished in the 6</a:t>
            </a:r>
            <a:r>
              <a:rPr lang="en-US" sz="2800" baseline="30000" smtClean="0">
                <a:effectLst/>
              </a:rPr>
              <a:t>th</a:t>
            </a:r>
            <a:r>
              <a:rPr lang="en-US" sz="2800" smtClean="0">
                <a:effectLst/>
              </a:rPr>
              <a:t> year of the reign of Darius (6:15) </a:t>
            </a:r>
          </a:p>
        </p:txBody>
      </p:sp>
      <p:graphicFrame>
        <p:nvGraphicFramePr>
          <p:cNvPr id="102409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-228600" y="3886200"/>
          <a:ext cx="9525000" cy="2343150"/>
        </p:xfrm>
        <a:graphic>
          <a:graphicData uri="http://schemas.openxmlformats.org/presentationml/2006/ole">
            <p:oleObj spid="_x0000_s78862" name="Photo Editor Photo" r:id="rId3" imgW="10507542" imgH="2647619" progId="MSPhotoEd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4419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Temple finished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6200000" flipH="1">
            <a:off x="2324100" y="4533900"/>
            <a:ext cx="304800" cy="381000"/>
          </a:xfrm>
          <a:prstGeom prst="bentArrow">
            <a:avLst>
              <a:gd name="adj1" fmla="val 25000"/>
              <a:gd name="adj2" fmla="val 16525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876800"/>
            <a:ext cx="22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6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88938" y="-15875"/>
            <a:ext cx="829786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5000" b="1">
                <a:latin typeface="Vagabond" pitchFamily="2" charset="0"/>
                <a:cs typeface="Times New Roman" pitchFamily="18" charset="0"/>
              </a:rPr>
              <a:t>The Kings of Ezra 4</a:t>
            </a:r>
            <a:endParaRPr lang="en-US" sz="1100"/>
          </a:p>
          <a:p>
            <a:pPr eaLnBrk="0" hangingPunct="0"/>
            <a:endParaRPr lang="en-US">
              <a:latin typeface="Arial" charset="0"/>
            </a:endParaRPr>
          </a:p>
        </p:txBody>
      </p:sp>
      <p:graphicFrame>
        <p:nvGraphicFramePr>
          <p:cNvPr id="31911" name="Group 167"/>
          <p:cNvGraphicFramePr>
            <a:graphicFrameLocks noGrp="1"/>
          </p:cNvGraphicFramePr>
          <p:nvPr/>
        </p:nvGraphicFramePr>
        <p:xfrm>
          <a:off x="228600" y="1090613"/>
          <a:ext cx="8763000" cy="5233990"/>
        </p:xfrm>
        <a:graphic>
          <a:graphicData uri="http://schemas.openxmlformats.org/drawingml/2006/table">
            <a:tbl>
              <a:tblPr/>
              <a:tblGrid>
                <a:gridCol w="2432050"/>
                <a:gridCol w="2078038"/>
                <a:gridCol w="2347912"/>
                <a:gridCol w="1905000"/>
              </a:tblGrid>
              <a:tr h="1087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agabond" pitchFamily="2" charset="0"/>
                          <a:cs typeface="Times New Roman" pitchFamily="18" charset="0"/>
                        </a:rPr>
                        <a:t>Effect on Temple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agabond" pitchFamily="2" charset="0"/>
                          <a:cs typeface="Times New Roman" pitchFamily="18" charset="0"/>
                        </a:rPr>
                        <a:t>Name in Ezra 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agabond" pitchFamily="2" charset="0"/>
                          <a:cs typeface="Times New Roman" pitchFamily="18" charset="0"/>
                        </a:rPr>
                        <a:t>Actual     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agabond" pitchFamily="2" charset="0"/>
                          <a:cs typeface="Times New Roman" pitchFamily="18" charset="0"/>
                        </a:rPr>
                        <a:t>Length of Reign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Issued decree to build temple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Cyrus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Cyrus the Great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 years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after decree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Did not hinder the work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Ahaseurus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Cambyses II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years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Stopped work on temple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Artaxerxes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Gomates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(Pseudo-Smerdis)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 months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Encouraged work to finish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Darius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Darius Hystaspes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(Darius the Great)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 years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ersianKingsTimelin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495300"/>
            <a:ext cx="9906000" cy="7353300"/>
          </a:xfrm>
          <a:noFill/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0"/>
            <a:ext cx="342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Timeline of the Persian Kings during the temple building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 rot="-2046364">
            <a:off x="7118350" y="3468688"/>
            <a:ext cx="24082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-- 502  Nehemiah returns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 rot="-2190693">
            <a:off x="4656138" y="3429000"/>
            <a:ext cx="2408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-- 515 Ezra returns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0" y="41910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" charset="0"/>
              </a:rPr>
              <a:t>[ 10 years ]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CC00"/>
                </a:solidFill>
              </a:rPr>
              <a:t>Why did God stop the work?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219200"/>
            <a:ext cx="8156575" cy="53340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z="2800" dirty="0" smtClean="0"/>
              <a:t>15 years of work had worn out and discouraged the people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800" dirty="0" smtClean="0"/>
              <a:t> Older people didn’t like the new temple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800" dirty="0" smtClean="0"/>
              <a:t>Adversaries hired counselors against them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800" dirty="0" smtClean="0"/>
              <a:t>Workers wanted to spend time on their own houses, farms and businesses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800" dirty="0" smtClean="0"/>
              <a:t>People were afraid of adversaries (8:4-5)</a:t>
            </a:r>
          </a:p>
          <a:p>
            <a:pPr eaLnBrk="1" hangingPunct="1">
              <a:spcAft>
                <a:spcPct val="30000"/>
              </a:spcAft>
              <a:buFont typeface="Arial" charset="0"/>
              <a:buNone/>
              <a:defRPr/>
            </a:pPr>
            <a:endParaRPr lang="en-US" sz="1200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000" dirty="0" smtClean="0"/>
              <a:t>    </a:t>
            </a: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</a:rPr>
              <a:t>Be careful! Sometimes God gives us what we want so we will learn to quit dreaming about it!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ersianKingsTimeline"/>
          <p:cNvPicPr>
            <a:picLocks noChangeAspect="1" noChangeArrowheads="1"/>
          </p:cNvPicPr>
          <p:nvPr/>
        </p:nvPicPr>
        <p:blipFill>
          <a:blip r:embed="rId3" cstate="print"/>
          <a:srcRect l="990" t="6633" r="6931" b="4001"/>
          <a:stretch>
            <a:fillRect/>
          </a:stretch>
        </p:blipFill>
        <p:spPr bwMode="auto">
          <a:xfrm>
            <a:off x="990600" y="1143000"/>
            <a:ext cx="708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effectLst/>
              </a:rPr>
              <a:t>If the work on the Temple began again in the 2</a:t>
            </a:r>
            <a:r>
              <a:rPr lang="en-US" sz="2800" b="1" baseline="30000" dirty="0" smtClean="0">
                <a:solidFill>
                  <a:srgbClr val="FFC000"/>
                </a:solidFill>
                <a:effectLst/>
              </a:rPr>
              <a:t>nd</a:t>
            </a:r>
            <a:r>
              <a:rPr lang="en-US" sz="2800" b="1" dirty="0" smtClean="0">
                <a:solidFill>
                  <a:srgbClr val="FFC000"/>
                </a:solidFill>
                <a:effectLst/>
              </a:rPr>
              <a:t> year of Darius, how long did the work stop?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00"/>
                </a:solidFill>
                <a:latin typeface="Comic Sans MS" pitchFamily="66" charset="0"/>
              </a:rPr>
              <a:t>Just about 2 years!</a:t>
            </a:r>
            <a:endParaRPr lang="en-US" sz="2800" b="1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CC00"/>
                </a:solidFill>
              </a:rPr>
              <a:t>Building the Temple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4000" b="1" smtClean="0"/>
              <a:t>                Cyrus</a:t>
            </a:r>
            <a:r>
              <a:rPr lang="en-US" sz="4000" smtClean="0"/>
              <a:t>    6 years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4000" b="1" smtClean="0"/>
              <a:t>         Cambyses </a:t>
            </a:r>
            <a:r>
              <a:rPr lang="en-US" sz="4000" smtClean="0"/>
              <a:t>  8 years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4000" b="1" smtClean="0"/>
              <a:t>            Gomates</a:t>
            </a:r>
            <a:r>
              <a:rPr lang="en-US" sz="4000" smtClean="0"/>
              <a:t>   7 months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4000" b="1" smtClean="0"/>
              <a:t>                Darius</a:t>
            </a:r>
            <a:r>
              <a:rPr lang="en-US" sz="4000" smtClean="0"/>
              <a:t>   6 years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60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4000" b="1" smtClean="0"/>
              <a:t>  Time to finish  =  20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41123690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C00"/>
                </a:solidFill>
              </a:rPr>
              <a:t>Why study this period?</a:t>
            </a:r>
          </a:p>
        </p:txBody>
      </p:sp>
      <p:sp>
        <p:nvSpPr>
          <p:cNvPr id="2053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19200"/>
            <a:ext cx="8686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Ties together Ezra, Nehemiah, Esther, Haggai, Zechariah, &amp; Malachi.  Some Jeremiah &amp; Daniel</a:t>
            </a:r>
          </a:p>
          <a:p>
            <a:pPr eaLnBrk="1" hangingPunct="1">
              <a:defRPr/>
            </a:pPr>
            <a:r>
              <a:rPr lang="en-US" sz="3000" dirty="0" smtClean="0"/>
              <a:t>Helps us understand the background to the Jews’ religion and culture when Jesus was born</a:t>
            </a:r>
          </a:p>
          <a:p>
            <a:pPr eaLnBrk="1" hangingPunct="1">
              <a:defRPr/>
            </a:pPr>
            <a:r>
              <a:rPr lang="en-US" sz="3000" dirty="0" smtClean="0"/>
              <a:t>Lots of interesting history and political intrigue</a:t>
            </a:r>
          </a:p>
          <a:p>
            <a:pPr eaLnBrk="1" hangingPunct="1">
              <a:defRPr/>
            </a:pPr>
            <a:r>
              <a:rPr lang="en-US" sz="3000" dirty="0" smtClean="0"/>
              <a:t>Deals with typical problems we face individually and as a community</a:t>
            </a:r>
          </a:p>
          <a:p>
            <a:pPr eaLnBrk="1" hangingPunct="1">
              <a:defRPr/>
            </a:pPr>
            <a:r>
              <a:rPr lang="en-US" sz="3000" dirty="0" smtClean="0"/>
              <a:t>Great lessons for us about living as members of God’s family – young people too!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943600"/>
            <a:ext cx="868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It’s your ticket to Youth Conference 2013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858962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FFCC00"/>
                </a:solidFill>
              </a:rPr>
              <a:t>Jeremiah’s Prophecies </a:t>
            </a:r>
            <a:br>
              <a:rPr lang="en-US" sz="5400" dirty="0" smtClean="0">
                <a:solidFill>
                  <a:srgbClr val="FFCC00"/>
                </a:solidFill>
              </a:rPr>
            </a:br>
            <a:r>
              <a:rPr lang="en-US" sz="5400" dirty="0" smtClean="0">
                <a:solidFill>
                  <a:srgbClr val="FFCC00"/>
                </a:solidFill>
              </a:rPr>
              <a:t>about the 70 years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828800"/>
            <a:ext cx="8613775" cy="3513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 err="1" smtClean="0">
                <a:solidFill>
                  <a:srgbClr val="33CCFF"/>
                </a:solidFill>
              </a:rPr>
              <a:t>Jer</a:t>
            </a:r>
            <a:r>
              <a:rPr lang="en-US" b="1" dirty="0" smtClean="0">
                <a:solidFill>
                  <a:srgbClr val="33CCFF"/>
                </a:solidFill>
              </a:rPr>
              <a:t> 25:11-14</a:t>
            </a:r>
            <a:r>
              <a:rPr lang="en-US" dirty="0" smtClean="0"/>
              <a:t>   </a:t>
            </a:r>
            <a:r>
              <a:rPr lang="en-US" i="1" dirty="0" smtClean="0">
                <a:solidFill>
                  <a:srgbClr val="FFFF00"/>
                </a:solidFill>
              </a:rPr>
              <a:t>(during early years of </a:t>
            </a:r>
            <a:r>
              <a:rPr lang="en-US" i="1" dirty="0" err="1" smtClean="0">
                <a:solidFill>
                  <a:srgbClr val="FFFF00"/>
                </a:solidFill>
              </a:rPr>
              <a:t>Jehoiakim’s</a:t>
            </a:r>
            <a:r>
              <a:rPr lang="en-US" i="1" dirty="0" smtClean="0">
                <a:solidFill>
                  <a:srgbClr val="FFFF00"/>
                </a:solidFill>
              </a:rPr>
              <a:t> reign) </a:t>
            </a:r>
            <a:r>
              <a:rPr lang="en-US" dirty="0" smtClean="0"/>
              <a:t>after 70 years God will punish Babylon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 err="1" smtClean="0">
                <a:solidFill>
                  <a:srgbClr val="33CCFF"/>
                </a:solidFill>
              </a:rPr>
              <a:t>Jer</a:t>
            </a:r>
            <a:r>
              <a:rPr lang="en-US" b="1" dirty="0" smtClean="0">
                <a:solidFill>
                  <a:srgbClr val="33CCFF"/>
                </a:solidFill>
              </a:rPr>
              <a:t> 29:10-14</a:t>
            </a:r>
            <a:r>
              <a:rPr lang="en-US" dirty="0" smtClean="0"/>
              <a:t>  </a:t>
            </a:r>
            <a:r>
              <a:rPr lang="en-US" i="1" dirty="0" smtClean="0">
                <a:solidFill>
                  <a:srgbClr val="FFFF00"/>
                </a:solidFill>
              </a:rPr>
              <a:t>(during early years of Zedekiah) </a:t>
            </a:r>
            <a:r>
              <a:rPr lang="en-US" dirty="0" smtClean="0"/>
              <a:t>after 70 years God will bring the Jews back and give them a future with peace and hope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4167" t="69501" r="29167" b="13951"/>
          <a:stretch>
            <a:fillRect/>
          </a:stretch>
        </p:blipFill>
        <p:spPr bwMode="auto">
          <a:xfrm>
            <a:off x="1295400" y="5410200"/>
            <a:ext cx="6136640" cy="135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CC00"/>
                </a:solidFill>
              </a:rPr>
              <a:t>What were the people doing?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i="1" smtClean="0"/>
              <a:t>(see Haggai 1)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2286000"/>
            <a:ext cx="81565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Claimed the time was not right (v.2) </a:t>
            </a:r>
          </a:p>
          <a:p>
            <a:pPr eaLnBrk="1" hangingPunct="1">
              <a:spcAft>
                <a:spcPct val="45000"/>
              </a:spcAft>
              <a:buFont typeface="Arial" charset="0"/>
              <a:buNone/>
              <a:defRPr/>
            </a:pPr>
            <a:r>
              <a:rPr lang="en-US" smtClean="0"/>
              <a:t>       </a:t>
            </a:r>
            <a:r>
              <a:rPr lang="en-US" i="1" smtClean="0"/>
              <a:t>[said the 70 years were not over yet]</a:t>
            </a:r>
          </a:p>
          <a:p>
            <a:pPr eaLnBrk="1" hangingPunct="1">
              <a:buFont typeface="Arial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CC00"/>
                </a:solidFill>
              </a:rPr>
              <a:t>When did the 70 years start?</a:t>
            </a:r>
          </a:p>
        </p:txBody>
      </p:sp>
      <p:graphicFrame>
        <p:nvGraphicFramePr>
          <p:cNvPr id="972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95800" y="1828800"/>
          <a:ext cx="4192588" cy="1524000"/>
        </p:xfrm>
        <a:graphic>
          <a:graphicData uri="http://schemas.openxmlformats.org/presentationml/2006/ole">
            <p:oleObj spid="_x0000_s1054" name="Photo Editor Photo" r:id="rId4" imgW="4971429" imgH="1762371" progId="MSPhotoEd.3">
              <p:embed/>
            </p:oleObj>
          </a:graphicData>
        </a:graphic>
      </p:graphicFrame>
      <p:graphicFrame>
        <p:nvGraphicFramePr>
          <p:cNvPr id="97284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57200" y="1828800"/>
          <a:ext cx="4194175" cy="1519238"/>
        </p:xfrm>
        <a:graphic>
          <a:graphicData uri="http://schemas.openxmlformats.org/presentationml/2006/ole">
            <p:oleObj spid="_x0000_s1055" name="Photo Editor Photo" r:id="rId5" imgW="5571429" imgH="2019048" progId="MSPhotoEd.3">
              <p:embed/>
            </p:oleObj>
          </a:graphicData>
        </a:graphic>
      </p:graphicFrame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1905000" y="3886200"/>
            <a:ext cx="3657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2819400" y="4572000"/>
            <a:ext cx="38862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200400" y="34290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70 years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4038600" y="41148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</a:rPr>
              <a:t>70 years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5" grpId="0" animBg="1"/>
      <p:bldP spid="97286" grpId="0" animBg="1"/>
      <p:bldP spid="97287" grpId="0"/>
      <p:bldP spid="972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CC00"/>
                </a:solidFill>
              </a:rPr>
              <a:t>What were the people doing?</a:t>
            </a:r>
            <a:r>
              <a:rPr lang="en-US" smtClean="0">
                <a:solidFill>
                  <a:srgbClr val="FFCC00"/>
                </a:solidFill>
              </a:rPr>
              <a:t/>
            </a:r>
            <a:br>
              <a:rPr lang="en-US" smtClean="0">
                <a:solidFill>
                  <a:srgbClr val="FFCC00"/>
                </a:solidFill>
              </a:rPr>
            </a:br>
            <a:r>
              <a:rPr lang="en-US" sz="3600" i="1" smtClean="0"/>
              <a:t>(see Haggai 1)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2286000"/>
            <a:ext cx="815657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Claimed the time was not right (v.2) </a:t>
            </a:r>
          </a:p>
          <a:p>
            <a:pPr eaLnBrk="1" hangingPunct="1">
              <a:spcAft>
                <a:spcPct val="45000"/>
              </a:spcAft>
              <a:buFont typeface="Arial" charset="0"/>
              <a:buNone/>
              <a:defRPr/>
            </a:pPr>
            <a:r>
              <a:rPr lang="en-US" smtClean="0"/>
              <a:t>       </a:t>
            </a:r>
            <a:r>
              <a:rPr lang="en-US" i="1" smtClean="0"/>
              <a:t>[said the 70 years were not over yet]</a:t>
            </a:r>
          </a:p>
          <a:p>
            <a:pPr eaLnBrk="1" hangingPunct="1">
              <a:spcAft>
                <a:spcPct val="45000"/>
              </a:spcAft>
              <a:defRPr/>
            </a:pPr>
            <a:r>
              <a:rPr lang="en-US" smtClean="0"/>
              <a:t>Paneled their own homes (v.4)</a:t>
            </a:r>
          </a:p>
          <a:p>
            <a:pPr eaLnBrk="1" hangingPunct="1">
              <a:spcAft>
                <a:spcPct val="45000"/>
              </a:spcAft>
              <a:defRPr/>
            </a:pPr>
            <a:r>
              <a:rPr lang="en-US" smtClean="0"/>
              <a:t>Tried to improve their own economic situation (v.6)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CC00"/>
                </a:solidFill>
              </a:rPr>
              <a:t>God raises up Darius to be King!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  <a:defRPr/>
            </a:pPr>
            <a:r>
              <a:rPr lang="en-US" smtClean="0"/>
              <a:t>A few months after the temple work was forced to stop, God opened a door by bringing Darius to the throne</a:t>
            </a:r>
          </a:p>
          <a:p>
            <a:pPr eaLnBrk="1" hangingPunct="1">
              <a:spcAft>
                <a:spcPct val="25000"/>
              </a:spcAft>
              <a:defRPr/>
            </a:pPr>
            <a:r>
              <a:rPr lang="en-US" smtClean="0"/>
              <a:t>Some of the Jews realized this was their opportunity and began working on the temple again, but they needed more help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dirty="0" smtClean="0">
                <a:solidFill>
                  <a:srgbClr val="FFCC00"/>
                </a:solidFill>
              </a:rPr>
              <a:t>“The Prophets of God Helping them”</a:t>
            </a:r>
            <a:r>
              <a:rPr lang="en-US" sz="4000" dirty="0" smtClean="0"/>
              <a:t> (Ezra 5:1-2 )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828800"/>
            <a:ext cx="8540750" cy="42703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Coordinated efforts of Haggai &amp; Zechariah</a:t>
            </a:r>
          </a:p>
          <a:p>
            <a:pPr eaLnBrk="1" hangingPunct="1">
              <a:buFont typeface="Arial" charset="0"/>
              <a:buNone/>
              <a:defRPr/>
            </a:pPr>
            <a:endParaRPr lang="en-US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33CCFF"/>
                </a:solidFill>
              </a:rPr>
              <a:t>Haggai:</a:t>
            </a:r>
            <a:r>
              <a:rPr lang="en-US" dirty="0" smtClean="0"/>
              <a:t>  Exhorts and reprimands the people for their poor choices and lack of faith.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8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33CCFF"/>
                </a:solidFill>
              </a:rPr>
              <a:t>Zechariah:</a:t>
            </a:r>
            <a:r>
              <a:rPr lang="en-US" dirty="0" smtClean="0"/>
              <a:t> Encourages the people that the angels are working behind the scenes and they will help finish the temple!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2590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5200" smtClean="0">
                <a:solidFill>
                  <a:srgbClr val="E2C458"/>
                </a:solidFill>
              </a:rPr>
              <a:t>Zechariah’s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> </a:t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5200" smtClean="0">
                <a:solidFill>
                  <a:srgbClr val="E2C458"/>
                </a:solidFill>
              </a:rPr>
              <a:t>7 Night Visions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/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3200" smtClean="0">
                <a:solidFill>
                  <a:srgbClr val="E2C458"/>
                </a:solidFill>
              </a:rPr>
              <a:t>(Zech. 1-6)</a:t>
            </a: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7239000" y="2438400"/>
          <a:ext cx="1501775" cy="1795463"/>
        </p:xfrm>
        <a:graphic>
          <a:graphicData uri="http://schemas.openxmlformats.org/presentationml/2006/ole">
            <p:oleObj spid="_x0000_s88162" name="QuickTime Picture" r:id="rId3" imgW="5299444" imgH="6333863" progId="">
              <p:embed/>
            </p:oleObj>
          </a:graphicData>
        </a:graphic>
      </p:graphicFrame>
      <p:graphicFrame>
        <p:nvGraphicFramePr>
          <p:cNvPr id="37892" name="Object 5"/>
          <p:cNvGraphicFramePr>
            <a:graphicFrameLocks noChangeAspect="1"/>
          </p:cNvGraphicFramePr>
          <p:nvPr/>
        </p:nvGraphicFramePr>
        <p:xfrm>
          <a:off x="4648200" y="304800"/>
          <a:ext cx="1328738" cy="1828800"/>
        </p:xfrm>
        <a:graphic>
          <a:graphicData uri="http://schemas.openxmlformats.org/presentationml/2006/ole">
            <p:oleObj spid="_x0000_s88163" name="Photo Editor Photo" r:id="rId4" imgW="4676190" imgH="6439799" progId="MSPhotoEd.3">
              <p:embed/>
            </p:oleObj>
          </a:graphicData>
        </a:graphic>
      </p:graphicFrame>
      <p:graphicFrame>
        <p:nvGraphicFramePr>
          <p:cNvPr id="37893" name="Object 6"/>
          <p:cNvGraphicFramePr>
            <a:graphicFrameLocks noChangeAspect="1"/>
          </p:cNvGraphicFramePr>
          <p:nvPr/>
        </p:nvGraphicFramePr>
        <p:xfrm>
          <a:off x="2667000" y="304800"/>
          <a:ext cx="1331913" cy="1828800"/>
        </p:xfrm>
        <a:graphic>
          <a:graphicData uri="http://schemas.openxmlformats.org/presentationml/2006/ole">
            <p:oleObj spid="_x0000_s88164" name="Photo Editor Photo" r:id="rId5" imgW="1552792" imgH="2133898" progId="MSPhotoEd.3">
              <p:embed/>
            </p:oleObj>
          </a:graphicData>
        </a:graphic>
      </p:graphicFrame>
      <p:graphicFrame>
        <p:nvGraphicFramePr>
          <p:cNvPr id="37894" name="Object 7"/>
          <p:cNvGraphicFramePr>
            <a:graphicFrameLocks noChangeAspect="1"/>
          </p:cNvGraphicFramePr>
          <p:nvPr/>
        </p:nvGraphicFramePr>
        <p:xfrm>
          <a:off x="609600" y="304800"/>
          <a:ext cx="1349375" cy="1885950"/>
        </p:xfrm>
        <a:graphic>
          <a:graphicData uri="http://schemas.openxmlformats.org/presentationml/2006/ole">
            <p:oleObj spid="_x0000_s88165" name="Photo Editor Photo" r:id="rId6" imgW="1514686" imgH="2114845" progId="MSPhotoEd.3">
              <p:embed/>
            </p:oleObj>
          </a:graphicData>
        </a:graphic>
      </p:graphicFrame>
      <p:graphicFrame>
        <p:nvGraphicFramePr>
          <p:cNvPr id="37895" name="Object 8"/>
          <p:cNvGraphicFramePr>
            <a:graphicFrameLocks noChangeAspect="1"/>
          </p:cNvGraphicFramePr>
          <p:nvPr/>
        </p:nvGraphicFramePr>
        <p:xfrm>
          <a:off x="228600" y="2590800"/>
          <a:ext cx="1304925" cy="1828800"/>
        </p:xfrm>
        <a:graphic>
          <a:graphicData uri="http://schemas.openxmlformats.org/presentationml/2006/ole">
            <p:oleObj spid="_x0000_s88166" name="Photo Editor Photo" r:id="rId7" imgW="4563112" imgH="6392167" progId="MSPhotoEd.3">
              <p:embed/>
            </p:oleObj>
          </a:graphicData>
        </a:graphic>
      </p:graphicFrame>
      <p:graphicFrame>
        <p:nvGraphicFramePr>
          <p:cNvPr id="37896" name="Object 9"/>
          <p:cNvGraphicFramePr>
            <a:graphicFrameLocks noChangeAspect="1"/>
          </p:cNvGraphicFramePr>
          <p:nvPr/>
        </p:nvGraphicFramePr>
        <p:xfrm>
          <a:off x="1828800" y="4572000"/>
          <a:ext cx="1460500" cy="2032000"/>
        </p:xfrm>
        <a:graphic>
          <a:graphicData uri="http://schemas.openxmlformats.org/presentationml/2006/ole">
            <p:oleObj spid="_x0000_s88167" name="QuickTime Picture" r:id="rId8" imgW="5006623" imgH="6963747" progId="">
              <p:embed/>
            </p:oleObj>
          </a:graphicData>
        </a:graphic>
      </p:graphicFrame>
      <p:graphicFrame>
        <p:nvGraphicFramePr>
          <p:cNvPr id="37897" name="Object 11"/>
          <p:cNvGraphicFramePr>
            <a:graphicFrameLocks noChangeAspect="1"/>
          </p:cNvGraphicFramePr>
          <p:nvPr/>
        </p:nvGraphicFramePr>
        <p:xfrm>
          <a:off x="5943600" y="4648200"/>
          <a:ext cx="1544638" cy="1928813"/>
        </p:xfrm>
        <a:graphic>
          <a:graphicData uri="http://schemas.openxmlformats.org/presentationml/2006/ole">
            <p:oleObj spid="_x0000_s88168" name="Photo Editor Photo" r:id="rId9" imgW="5038095" imgH="6295238" progId="MSPhotoEd.3">
              <p:embed/>
            </p:oleObj>
          </a:graphicData>
        </a:graphic>
      </p:graphicFrame>
      <p:graphicFrame>
        <p:nvGraphicFramePr>
          <p:cNvPr id="37898" name="Object 12"/>
          <p:cNvGraphicFramePr>
            <a:graphicFrameLocks noChangeAspect="1"/>
          </p:cNvGraphicFramePr>
          <p:nvPr/>
        </p:nvGraphicFramePr>
        <p:xfrm>
          <a:off x="6705600" y="304800"/>
          <a:ext cx="1420813" cy="1808033"/>
        </p:xfrm>
        <a:graphic>
          <a:graphicData uri="http://schemas.openxmlformats.org/presentationml/2006/ole">
            <p:oleObj spid="_x0000_s88169" name="Bitmap Image" r:id="rId10" imgW="5668166" imgH="7209524" progId="PBrush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CC00"/>
                </a:solidFill>
              </a:rPr>
              <a:t>Haggai &amp; Zechariah together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8540750" cy="53340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2</a:t>
            </a:r>
            <a:r>
              <a:rPr lang="en-US" b="1" baseline="30000" smtClean="0">
                <a:solidFill>
                  <a:srgbClr val="FFFF00"/>
                </a:solidFill>
              </a:rPr>
              <a:t>nd</a:t>
            </a:r>
            <a:r>
              <a:rPr lang="en-US" b="1" smtClean="0">
                <a:solidFill>
                  <a:srgbClr val="FFFF00"/>
                </a:solidFill>
              </a:rPr>
              <a:t> Year of Darius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1000" b="1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00FF00"/>
                </a:solidFill>
              </a:rPr>
              <a:t>Hag 1:1-11</a:t>
            </a:r>
            <a:r>
              <a:rPr lang="en-US" smtClean="0"/>
              <a:t>  6</a:t>
            </a:r>
            <a:r>
              <a:rPr lang="en-US" baseline="30000" smtClean="0"/>
              <a:t>th</a:t>
            </a:r>
            <a:r>
              <a:rPr lang="en-US" smtClean="0"/>
              <a:t> month, 1</a:t>
            </a:r>
            <a:r>
              <a:rPr lang="en-US" baseline="30000" smtClean="0"/>
              <a:t>st</a:t>
            </a:r>
            <a:r>
              <a:rPr lang="en-US" smtClean="0"/>
              <a:t> day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/>
              <a:t>   consider how your have fared!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60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00FF00"/>
                </a:solidFill>
              </a:rPr>
              <a:t>Hag 1:12-15</a:t>
            </a:r>
            <a:r>
              <a:rPr lang="en-US" smtClean="0"/>
              <a:t>   6</a:t>
            </a:r>
            <a:r>
              <a:rPr lang="en-US" baseline="30000" smtClean="0"/>
              <a:t>th</a:t>
            </a:r>
            <a:r>
              <a:rPr lang="en-US" smtClean="0"/>
              <a:t> month, 24</a:t>
            </a:r>
            <a:r>
              <a:rPr lang="en-US" baseline="30000" smtClean="0"/>
              <a:t>th</a:t>
            </a:r>
            <a:r>
              <a:rPr lang="en-US" smtClean="0"/>
              <a:t> day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/>
              <a:t>   Began working on the temple again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60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00FF00"/>
                </a:solidFill>
              </a:rPr>
              <a:t>Hag 2:1-9</a:t>
            </a:r>
            <a:r>
              <a:rPr lang="en-US" smtClean="0"/>
              <a:t>   7</a:t>
            </a:r>
            <a:r>
              <a:rPr lang="en-US" baseline="30000" smtClean="0"/>
              <a:t>th</a:t>
            </a:r>
            <a:r>
              <a:rPr lang="en-US" smtClean="0"/>
              <a:t> month, 21</a:t>
            </a:r>
            <a:r>
              <a:rPr lang="en-US" baseline="30000" smtClean="0"/>
              <a:t>st</a:t>
            </a:r>
            <a:r>
              <a:rPr lang="en-US" smtClean="0"/>
              <a:t> day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/>
              <a:t>   End of Tabernacles – </a:t>
            </a:r>
            <a:r>
              <a:rPr lang="en-US" i="1" smtClean="0"/>
              <a:t>“I am with you”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CC00"/>
                </a:solidFill>
              </a:rPr>
              <a:t>Haggai &amp; Zechariah together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52578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2</a:t>
            </a:r>
            <a:r>
              <a:rPr lang="en-US" b="1" baseline="30000" smtClean="0">
                <a:solidFill>
                  <a:srgbClr val="FFFF00"/>
                </a:solidFill>
              </a:rPr>
              <a:t>nd</a:t>
            </a:r>
            <a:r>
              <a:rPr lang="en-US" b="1" smtClean="0">
                <a:solidFill>
                  <a:srgbClr val="FFFF00"/>
                </a:solidFill>
              </a:rPr>
              <a:t> Year of Darius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000" b="1" smtClean="0"/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00FF00"/>
                </a:solidFill>
              </a:rPr>
              <a:t>Zech 1:1-6</a:t>
            </a:r>
            <a:r>
              <a:rPr lang="en-US" smtClean="0"/>
              <a:t>   8</a:t>
            </a:r>
            <a:r>
              <a:rPr lang="en-US" baseline="30000" smtClean="0"/>
              <a:t>th</a:t>
            </a:r>
            <a:r>
              <a:rPr lang="en-US" smtClean="0"/>
              <a:t> month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/>
              <a:t>   Return to God or face captivity again!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60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00FF00"/>
                </a:solidFill>
              </a:rPr>
              <a:t>Hag 2:10-23</a:t>
            </a:r>
            <a:r>
              <a:rPr lang="en-US" smtClean="0"/>
              <a:t>  9</a:t>
            </a:r>
            <a:r>
              <a:rPr lang="en-US" baseline="30000" smtClean="0"/>
              <a:t>th</a:t>
            </a:r>
            <a:r>
              <a:rPr lang="en-US" smtClean="0"/>
              <a:t> month, 24</a:t>
            </a:r>
            <a:r>
              <a:rPr lang="en-US" baseline="30000" smtClean="0"/>
              <a:t>th</a:t>
            </a:r>
            <a:r>
              <a:rPr lang="en-US" smtClean="0"/>
              <a:t> day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/>
              <a:t>   Nation unclean, but God will bless them!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60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00FF00"/>
                </a:solidFill>
              </a:rPr>
              <a:t>Zech 1:7-6:15</a:t>
            </a:r>
            <a:r>
              <a:rPr lang="en-US" smtClean="0"/>
              <a:t>   11</a:t>
            </a:r>
            <a:r>
              <a:rPr lang="en-US" baseline="30000" smtClean="0"/>
              <a:t>th</a:t>
            </a:r>
            <a:r>
              <a:rPr lang="en-US" smtClean="0"/>
              <a:t> month, 24</a:t>
            </a:r>
            <a:r>
              <a:rPr lang="en-US" baseline="30000" smtClean="0"/>
              <a:t>th</a:t>
            </a:r>
            <a:r>
              <a:rPr lang="en-US" smtClean="0"/>
              <a:t> day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/>
              <a:t>    Night visions: God will finish the temple!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CC00"/>
                </a:solidFill>
              </a:rPr>
              <a:t>Haggai &amp; Zechariah together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752600"/>
            <a:ext cx="8540750" cy="4346575"/>
          </a:xfrm>
        </p:spPr>
        <p:txBody>
          <a:bodyPr/>
          <a:lstStyle/>
          <a:p>
            <a:pPr marL="633413" indent="-633413" algn="ctr"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4</a:t>
            </a:r>
            <a:r>
              <a:rPr lang="en-US" b="1" baseline="30000" smtClean="0">
                <a:solidFill>
                  <a:srgbClr val="FFFF00"/>
                </a:solidFill>
              </a:rPr>
              <a:t>th</a:t>
            </a:r>
            <a:r>
              <a:rPr lang="en-US" b="1" smtClean="0">
                <a:solidFill>
                  <a:srgbClr val="FFFF00"/>
                </a:solidFill>
              </a:rPr>
              <a:t> Year of Darius</a:t>
            </a:r>
          </a:p>
          <a:p>
            <a:pPr marL="633413" indent="-633413" eaLnBrk="1" hangingPunct="1">
              <a:buFont typeface="Arial" charset="0"/>
              <a:buNone/>
              <a:defRPr/>
            </a:pPr>
            <a:endParaRPr lang="en-US" sz="1800" b="1" smtClean="0">
              <a:solidFill>
                <a:srgbClr val="FFFF00"/>
              </a:solidFill>
            </a:endParaRPr>
          </a:p>
          <a:p>
            <a:pPr marL="633413" indent="-633413"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00FF00"/>
                </a:solidFill>
              </a:rPr>
              <a:t>Zech 7:1-8:23</a:t>
            </a:r>
            <a:r>
              <a:rPr lang="en-US" b="1" smtClean="0"/>
              <a:t> </a:t>
            </a:r>
            <a:r>
              <a:rPr lang="en-US" smtClean="0"/>
              <a:t>     9</a:t>
            </a:r>
            <a:r>
              <a:rPr lang="en-US" baseline="30000" smtClean="0"/>
              <a:t>th</a:t>
            </a:r>
            <a:r>
              <a:rPr lang="en-US" smtClean="0"/>
              <a:t> month, 4</a:t>
            </a:r>
            <a:r>
              <a:rPr lang="en-US" baseline="30000" smtClean="0"/>
              <a:t>th</a:t>
            </a:r>
            <a:r>
              <a:rPr lang="en-US" smtClean="0"/>
              <a:t> day</a:t>
            </a:r>
          </a:p>
          <a:p>
            <a:pPr marL="633413" indent="-633413" eaLnBrk="1" hangingPunct="1">
              <a:defRPr/>
            </a:pPr>
            <a:r>
              <a:rPr lang="en-US" smtClean="0"/>
              <a:t>Obedience to God is more important than rituals</a:t>
            </a:r>
          </a:p>
          <a:p>
            <a:pPr marL="633413" indent="-633413" eaLnBrk="1" hangingPunct="1">
              <a:defRPr/>
            </a:pPr>
            <a:r>
              <a:rPr lang="en-US" smtClean="0"/>
              <a:t>The Lord will return to Zion and dwell in Jerusalem.  A remnant of Jews and many nations will seek Him in Jerusalem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>
                <a:solidFill>
                  <a:srgbClr val="FFCC00"/>
                </a:solidFill>
              </a:rPr>
              <a:t> The Exiles Return</a:t>
            </a:r>
            <a:endParaRPr lang="en-US" sz="5400" dirty="0">
              <a:solidFill>
                <a:srgbClr val="FFCC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106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943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Just to get to Jerusalem was a major trip!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1000 miles (1600 km)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800 miles (1300 km)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ersianKingsTimelin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495300"/>
            <a:ext cx="9906000" cy="7353300"/>
          </a:xfrm>
          <a:noFill/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1524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Temple is finished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Ezra returns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Nehemiah builds the wall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 rot="-2046364">
            <a:off x="7118350" y="3468688"/>
            <a:ext cx="24082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-- 502  Nehemiah returns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 rot="-2190693">
            <a:off x="4656138" y="3429000"/>
            <a:ext cx="2408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-- 515 Ezra returns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0" y="41910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[ 10 years ]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239000" y="42672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20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4958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8006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24200" y="0"/>
            <a:ext cx="572135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C00"/>
                </a:solidFill>
              </a:rPr>
              <a:t>Nehemiah builds the wall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76600" y="1905000"/>
            <a:ext cx="5718175" cy="25908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</a:rPr>
              <a:t>Great lessons about what faith will motivate us to do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</a:rPr>
              <a:t>Power of working together in ecclesial and family life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latin typeface="Comic Sans MS" pitchFamily="66" charset="0"/>
              </a:rPr>
              <a:t>No compromise with </a:t>
            </a:r>
            <a:r>
              <a:rPr lang="en-US" sz="2600" b="1" dirty="0" err="1" smtClean="0">
                <a:solidFill>
                  <a:srgbClr val="FFFF00"/>
                </a:solidFill>
                <a:latin typeface="Comic Sans MS" pitchFamily="66" charset="0"/>
              </a:rPr>
              <a:t>unGodly</a:t>
            </a:r>
            <a:endParaRPr lang="en-US" sz="26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8006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Comic Sans MS" pitchFamily="66" charset="0"/>
              </a:rPr>
              <a:t>Nehemiah’s motivation gets the wall finished in 52 days!</a:t>
            </a:r>
            <a:endParaRPr lang="en-US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81922" name="Picture 2" descr="https://encrypted-tbn2.google.com/images?q=tbn:ANd9GcRePLZKXaoKiBPpQDt27RWNtk7YSktelCuuaAt4Lj-Ya6KrujH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26260"/>
            <a:ext cx="3152775" cy="2231740"/>
          </a:xfrm>
          <a:prstGeom prst="rect">
            <a:avLst/>
          </a:prstGeom>
          <a:noFill/>
        </p:spPr>
      </p:pic>
      <p:pic>
        <p:nvPicPr>
          <p:cNvPr id="81924" name="Picture 4" descr="https://encrypted-tbn3.google.com/images?q=tbn:ANd9GcRtI_SGZFj-xHbukhG8xCY4b3sWI9A3hZTVE_A_edqVy3aHvi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2894983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05600" cy="1295400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FFCC00"/>
                </a:solidFill>
              </a:rPr>
              <a:t>Enjoy your studies this week &amp; for next year!</a:t>
            </a:r>
            <a:endParaRPr lang="en-US" sz="4800" dirty="0">
              <a:solidFill>
                <a:srgbClr val="FFCC00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6394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8683" y="1"/>
            <a:ext cx="14569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430997">
            <a:off x="6659563" y="1127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0" t="17708" r="10982" b="6250"/>
          <a:stretch>
            <a:fillRect/>
          </a:stretch>
        </p:blipFill>
        <p:spPr bwMode="auto">
          <a:xfrm>
            <a:off x="685800" y="2362200"/>
            <a:ext cx="76200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4876800" cy="14779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FF00"/>
                </a:solidFill>
              </a:rPr>
              <a:t>This class &amp; </a:t>
            </a:r>
            <a:r>
              <a:rPr lang="en-US" b="1" dirty="0" err="1" smtClean="0">
                <a:solidFill>
                  <a:srgbClr val="00FF00"/>
                </a:solidFill>
              </a:rPr>
              <a:t>Powerpoint</a:t>
            </a:r>
            <a:endParaRPr lang="en-US" b="1" dirty="0" smtClean="0">
              <a:solidFill>
                <a:srgbClr val="00FF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7731125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rgbClr val="FFCC00"/>
                </a:solidFill>
                <a:latin typeface="Comic Sans MS" pitchFamily="66" charset="0"/>
              </a:rPr>
              <a:t>www.livoniatapes.com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34390455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C00"/>
                </a:solidFill>
              </a:rPr>
              <a:t>How it fits together:</a:t>
            </a:r>
          </a:p>
        </p:txBody>
      </p:sp>
      <p:sp>
        <p:nvSpPr>
          <p:cNvPr id="2053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Jeshua &amp; </a:t>
            </a:r>
            <a:r>
              <a:rPr lang="en-US" dirty="0" err="1" smtClean="0"/>
              <a:t>Zerubbabel</a:t>
            </a:r>
            <a:r>
              <a:rPr lang="en-US" dirty="0" smtClean="0"/>
              <a:t> return (Ezra 1-2)</a:t>
            </a:r>
          </a:p>
          <a:p>
            <a:pPr eaLnBrk="1" hangingPunct="1">
              <a:defRPr/>
            </a:pPr>
            <a:r>
              <a:rPr lang="en-US" dirty="0" smtClean="0"/>
              <a:t>Begin rebuilding the temple (Ezra 3-4)</a:t>
            </a:r>
          </a:p>
          <a:p>
            <a:pPr eaLnBrk="1" hangingPunct="1">
              <a:defRPr/>
            </a:pPr>
            <a:r>
              <a:rPr lang="en-US" dirty="0" smtClean="0"/>
              <a:t>Zechariah &amp; Haggai motivate the people to finish the temple (Ezra 5-6)</a:t>
            </a:r>
          </a:p>
          <a:p>
            <a:pPr eaLnBrk="1" hangingPunct="1">
              <a:defRPr/>
            </a:pPr>
            <a:r>
              <a:rPr lang="en-US" dirty="0" smtClean="0"/>
              <a:t>Ezra returns with more exiles (Ezra 7-10)</a:t>
            </a:r>
          </a:p>
          <a:p>
            <a:pPr eaLnBrk="1" hangingPunct="1">
              <a:defRPr/>
            </a:pPr>
            <a:r>
              <a:rPr lang="en-US" dirty="0" smtClean="0"/>
              <a:t>God uses Haman to convince more Jews to return home (Esther)</a:t>
            </a:r>
          </a:p>
          <a:p>
            <a:pPr eaLnBrk="1" hangingPunct="1">
              <a:defRPr/>
            </a:pPr>
            <a:r>
              <a:rPr lang="en-US" dirty="0" smtClean="0"/>
              <a:t>Nehemiah builds the walls of Jerusalem</a:t>
            </a:r>
          </a:p>
          <a:p>
            <a:pPr eaLnBrk="1" hangingPunct="1">
              <a:defRPr/>
            </a:pPr>
            <a:r>
              <a:rPr lang="en-US" dirty="0" smtClean="0"/>
              <a:t>Malachi warns of religious legalism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943600" cy="915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4038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From Story of the Bible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54075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  <a:latin typeface="Comic Sans MS" pitchFamily="66" charset="0"/>
              </a:rPr>
              <a:t>Persian Kings</a:t>
            </a:r>
          </a:p>
        </p:txBody>
      </p:sp>
      <p:graphicFrame>
        <p:nvGraphicFramePr>
          <p:cNvPr id="11059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" y="914400"/>
          <a:ext cx="7772400" cy="5773738"/>
        </p:xfrm>
        <a:graphic>
          <a:graphicData uri="http://schemas.openxmlformats.org/presentationml/2006/ole">
            <p:oleObj spid="_x0000_s79886" name="Bitmap Image" r:id="rId3" imgW="11631649" imgH="8640381" progId="PBrush">
              <p:embed/>
            </p:oleObj>
          </a:graphicData>
        </a:graphic>
      </p:graphicFrame>
      <p:sp>
        <p:nvSpPr>
          <p:cNvPr id="110600" name="Line 8"/>
          <p:cNvSpPr>
            <a:spLocks noChangeShapeType="1"/>
          </p:cNvSpPr>
          <p:nvPr/>
        </p:nvSpPr>
        <p:spPr bwMode="auto">
          <a:xfrm flipV="1">
            <a:off x="4800600" y="4191000"/>
            <a:ext cx="6858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5486400" y="4191000"/>
            <a:ext cx="304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3124200" y="51054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3124200" y="4953000"/>
            <a:ext cx="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581400" y="51054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3300"/>
                </a:solidFill>
              </a:rPr>
              <a:t>Gomates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05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  <p:bldP spid="110596" grpId="0" build="p" animBg="1"/>
      <p:bldP spid="110600" grpId="0" animBg="1"/>
      <p:bldP spid="110602" grpId="0" animBg="1"/>
      <p:bldP spid="110603" grpId="0" animBg="1"/>
      <p:bldP spid="110604" grpId="0" animBg="1"/>
      <p:bldP spid="1106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3058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1066800" y="16002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Persian Kings from Cyrus to </a:t>
            </a:r>
            <a:r>
              <a:rPr lang="en-US" sz="2400" b="1" kern="0" dirty="0" err="1">
                <a:solidFill>
                  <a:srgbClr val="FF0000"/>
                </a:solidFill>
                <a:latin typeface="Comic Sans MS" pitchFamily="66" charset="0"/>
                <a:cs typeface="+mn-cs"/>
              </a:rPr>
              <a:t>Longimanus</a:t>
            </a:r>
            <a:endParaRPr lang="en-US" sz="2400" b="1" kern="0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 rot="-2046364">
            <a:off x="6534150" y="4576763"/>
            <a:ext cx="20050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Arial" charset="0"/>
              </a:rPr>
              <a:t>-- 502  Nehemiah returns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 rot="-2190693">
            <a:off x="4630738" y="4406900"/>
            <a:ext cx="23495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0000FF"/>
                </a:solidFill>
                <a:latin typeface="Arial" charset="0"/>
              </a:rPr>
              <a:t>-- 515 Ezra returns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28600"/>
            <a:ext cx="8991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CC00"/>
                </a:solidFill>
              </a:rPr>
              <a:t>People’s Reaction to Laying the Foundation (Ezra 3:12 )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981201"/>
            <a:ext cx="854075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Younger:</a:t>
            </a:r>
            <a:r>
              <a:rPr lang="en-US" dirty="0" smtClean="0">
                <a:solidFill>
                  <a:srgbClr val="92D050"/>
                </a:solidFill>
              </a:rPr>
              <a:t>    </a:t>
            </a:r>
            <a:r>
              <a:rPr lang="en-US" dirty="0" smtClean="0"/>
              <a:t>Shouted &amp; praised (excited!)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92D050"/>
                </a:solidFill>
              </a:rPr>
              <a:t>Older:</a:t>
            </a:r>
            <a:r>
              <a:rPr lang="en-US" dirty="0" smtClean="0">
                <a:solidFill>
                  <a:srgbClr val="92D050"/>
                </a:solidFill>
              </a:rPr>
              <a:t>    </a:t>
            </a:r>
            <a:r>
              <a:rPr lang="en-US" dirty="0" smtClean="0"/>
              <a:t>Wept (disappointed)  </a:t>
            </a:r>
            <a:r>
              <a:rPr lang="en-US" sz="4800" dirty="0" smtClean="0">
                <a:solidFill>
                  <a:srgbClr val="33CCFF"/>
                </a:solidFill>
                <a:sym typeface="Wingdings" pitchFamily="2" charset="2"/>
              </a:rPr>
              <a:t>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8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Hag 2:3-4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 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Is it not in your sight as nothing?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6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Zech 4:8-10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 </a:t>
            </a:r>
            <a:r>
              <a:rPr lang="en-US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Who has despised the day of                                       		         small things?</a:t>
            </a:r>
            <a:endParaRPr lang="en-US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43000" y="56388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Learn to appreciate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what God allows us to do &amp; be thankful!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976</TotalTime>
  <Words>1370</Words>
  <Application>Microsoft Office PowerPoint</Application>
  <PresentationFormat>On-screen Show (4:3)</PresentationFormat>
  <Paragraphs>206</Paragraphs>
  <Slides>33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Compass</vt:lpstr>
      <vt:lpstr>Default Design</vt:lpstr>
      <vt:lpstr>Bitmap Image</vt:lpstr>
      <vt:lpstr>Photo Editor Photo</vt:lpstr>
      <vt:lpstr>QuickTime Picture</vt:lpstr>
      <vt:lpstr>After the Captivity….</vt:lpstr>
      <vt:lpstr>Why study this period?</vt:lpstr>
      <vt:lpstr> The Exiles Return</vt:lpstr>
      <vt:lpstr>How it fits together:</vt:lpstr>
      <vt:lpstr>Slide 5</vt:lpstr>
      <vt:lpstr>Slide 6</vt:lpstr>
      <vt:lpstr>Persian Kings</vt:lpstr>
      <vt:lpstr>Slide 8</vt:lpstr>
      <vt:lpstr>People’s Reaction to Laying the Foundation (Ezra 3:12 )</vt:lpstr>
      <vt:lpstr>Samaritans Cause Trouble</vt:lpstr>
      <vt:lpstr>Test #1: Return to Idols?</vt:lpstr>
      <vt:lpstr>Test #2:  Endurance</vt:lpstr>
      <vt:lpstr>One Key: the Kings of Ezra 4:4-7</vt:lpstr>
      <vt:lpstr>The Key!</vt:lpstr>
      <vt:lpstr>Slide 15</vt:lpstr>
      <vt:lpstr>Slide 16</vt:lpstr>
      <vt:lpstr>Why did God stop the work?</vt:lpstr>
      <vt:lpstr>If the work on the Temple began again in the 2nd year of Darius, how long did the work stop?</vt:lpstr>
      <vt:lpstr>Building the Temple</vt:lpstr>
      <vt:lpstr>Jeremiah’s Prophecies  about the 70 years</vt:lpstr>
      <vt:lpstr>What were the people doing? (see Haggai 1)</vt:lpstr>
      <vt:lpstr>When did the 70 years start?</vt:lpstr>
      <vt:lpstr>What were the people doing? (see Haggai 1)</vt:lpstr>
      <vt:lpstr>God raises up Darius to be King!</vt:lpstr>
      <vt:lpstr>“The Prophets of God Helping them” (Ezra 5:1-2 )</vt:lpstr>
      <vt:lpstr>Zechariah’s   7 Night Visions  (Zech. 1-6)</vt:lpstr>
      <vt:lpstr>Haggai &amp; Zechariah together</vt:lpstr>
      <vt:lpstr>Haggai &amp; Zechariah together</vt:lpstr>
      <vt:lpstr>Haggai &amp; Zechariah together</vt:lpstr>
      <vt:lpstr>Slide 30</vt:lpstr>
      <vt:lpstr>Nehemiah builds the wall</vt:lpstr>
      <vt:lpstr>Enjoy your studies this week &amp; for next year!</vt:lpstr>
      <vt:lpstr>This class &amp; Powerpoint</vt:lpstr>
    </vt:vector>
  </TitlesOfParts>
  <Company>Crestwood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Zechariah’s Night Visions</dc:title>
  <dc:creator>Jim Styles</dc:creator>
  <cp:lastModifiedBy>Jim</cp:lastModifiedBy>
  <cp:revision>109</cp:revision>
  <dcterms:created xsi:type="dcterms:W3CDTF">2005-01-06T18:24:46Z</dcterms:created>
  <dcterms:modified xsi:type="dcterms:W3CDTF">2012-07-10T21:25:44Z</dcterms:modified>
</cp:coreProperties>
</file>