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55" r:id="rId2"/>
    <p:sldId id="393" r:id="rId3"/>
    <p:sldId id="394" r:id="rId4"/>
    <p:sldId id="395" r:id="rId5"/>
    <p:sldId id="396" r:id="rId6"/>
    <p:sldId id="397" r:id="rId7"/>
    <p:sldId id="398" r:id="rId8"/>
    <p:sldId id="399" r:id="rId9"/>
    <p:sldId id="400" r:id="rId10"/>
    <p:sldId id="401" r:id="rId11"/>
    <p:sldId id="376" r:id="rId12"/>
    <p:sldId id="363" r:id="rId13"/>
    <p:sldId id="365" r:id="rId14"/>
    <p:sldId id="318" r:id="rId15"/>
    <p:sldId id="366" r:id="rId16"/>
    <p:sldId id="330" r:id="rId17"/>
    <p:sldId id="331" r:id="rId18"/>
    <p:sldId id="320" r:id="rId19"/>
    <p:sldId id="332" r:id="rId20"/>
    <p:sldId id="333" r:id="rId21"/>
    <p:sldId id="321" r:id="rId22"/>
    <p:sldId id="368" r:id="rId23"/>
    <p:sldId id="383" r:id="rId24"/>
    <p:sldId id="334" r:id="rId25"/>
    <p:sldId id="367" r:id="rId26"/>
    <p:sldId id="384" r:id="rId27"/>
    <p:sldId id="385" r:id="rId28"/>
    <p:sldId id="339" r:id="rId29"/>
    <p:sldId id="386" r:id="rId30"/>
    <p:sldId id="392" r:id="rId31"/>
    <p:sldId id="391" r:id="rId32"/>
    <p:sldId id="390" r:id="rId33"/>
    <p:sldId id="389" r:id="rId34"/>
    <p:sldId id="388" r:id="rId35"/>
    <p:sldId id="387" r:id="rId36"/>
    <p:sldId id="369" r:id="rId37"/>
    <p:sldId id="371" r:id="rId38"/>
    <p:sldId id="37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092"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9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8C481-C12E-4E5E-8C97-17372D1217D9}" type="datetimeFigureOut">
              <a:rPr lang="en-US" smtClean="0"/>
              <a:pPr/>
              <a:t>7/4/2013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5166E-042E-477A-8CA1-B8E10594A22A}" type="slidenum">
              <a:rPr lang="en-US" smtClean="0"/>
              <a:pPr/>
              <a:t>‹#›</a:t>
            </a:fld>
            <a:endParaRPr lang="en-US"/>
          </a:p>
        </p:txBody>
      </p:sp>
    </p:spTree>
    <p:extLst>
      <p:ext uri="{BB962C8B-B14F-4D97-AF65-F5344CB8AC3E}">
        <p14:creationId xmlns:p14="http://schemas.microsoft.com/office/powerpoint/2010/main" val="38351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panose="02020603050405020304" pitchFamily="18" charset="0"/>
                <a:ea typeface="MS PGothic" panose="020B0600070205080204" pitchFamily="34" charset="-128"/>
              </a:defRPr>
            </a:lvl1pPr>
            <a:lvl2pPr marL="742950" indent="-285750">
              <a:defRPr sz="2400" baseline="30000">
                <a:solidFill>
                  <a:schemeClr val="tx1"/>
                </a:solidFill>
                <a:latin typeface="Times New Roman" panose="02020603050405020304" pitchFamily="18" charset="0"/>
                <a:ea typeface="MS PGothic" panose="020B0600070205080204" pitchFamily="34" charset="-128"/>
              </a:defRPr>
            </a:lvl2pPr>
            <a:lvl3pPr marL="1143000" indent="-228600">
              <a:defRPr sz="2400" baseline="30000">
                <a:solidFill>
                  <a:schemeClr val="tx1"/>
                </a:solidFill>
                <a:latin typeface="Times New Roman" panose="02020603050405020304" pitchFamily="18" charset="0"/>
                <a:ea typeface="MS PGothic" panose="020B0600070205080204" pitchFamily="34" charset="-128"/>
              </a:defRPr>
            </a:lvl3pPr>
            <a:lvl4pPr marL="1600200" indent="-228600">
              <a:defRPr sz="2400" baseline="30000">
                <a:solidFill>
                  <a:schemeClr val="tx1"/>
                </a:solidFill>
                <a:latin typeface="Times New Roman" panose="02020603050405020304" pitchFamily="18" charset="0"/>
                <a:ea typeface="MS PGothic" panose="020B0600070205080204" pitchFamily="34" charset="-128"/>
              </a:defRPr>
            </a:lvl4pPr>
            <a:lvl5pPr marL="2057400" indent="-228600">
              <a:defRPr sz="2400" baseline="30000">
                <a:solidFill>
                  <a:schemeClr val="tx1"/>
                </a:solidFill>
                <a:latin typeface="Times New Roman" panose="02020603050405020304" pitchFamily="18" charset="0"/>
                <a:ea typeface="MS PGothic" panose="020B0600070205080204" pitchFamily="34" charset="-128"/>
              </a:defRPr>
            </a:lvl5pPr>
            <a:lvl6pPr marL="2514600" indent="-228600" algn="ctr" eaLnBrk="0" fontAlgn="base" hangingPunct="0">
              <a:spcBef>
                <a:spcPct val="0"/>
              </a:spcBef>
              <a:spcAft>
                <a:spcPct val="0"/>
              </a:spcAft>
              <a:defRPr sz="2400" baseline="30000">
                <a:solidFill>
                  <a:schemeClr val="tx1"/>
                </a:solidFill>
                <a:latin typeface="Times New Roman" panose="02020603050405020304" pitchFamily="18" charset="0"/>
                <a:ea typeface="MS PGothic" panose="020B0600070205080204" pitchFamily="34" charset="-128"/>
              </a:defRPr>
            </a:lvl6pPr>
            <a:lvl7pPr marL="2971800" indent="-228600" algn="ctr" eaLnBrk="0" fontAlgn="base" hangingPunct="0">
              <a:spcBef>
                <a:spcPct val="0"/>
              </a:spcBef>
              <a:spcAft>
                <a:spcPct val="0"/>
              </a:spcAft>
              <a:defRPr sz="2400" baseline="30000">
                <a:solidFill>
                  <a:schemeClr val="tx1"/>
                </a:solidFill>
                <a:latin typeface="Times New Roman" panose="02020603050405020304" pitchFamily="18" charset="0"/>
                <a:ea typeface="MS PGothic" panose="020B0600070205080204" pitchFamily="34" charset="-128"/>
              </a:defRPr>
            </a:lvl7pPr>
            <a:lvl8pPr marL="3429000" indent="-228600" algn="ctr" eaLnBrk="0" fontAlgn="base" hangingPunct="0">
              <a:spcBef>
                <a:spcPct val="0"/>
              </a:spcBef>
              <a:spcAft>
                <a:spcPct val="0"/>
              </a:spcAft>
              <a:defRPr sz="2400" baseline="30000">
                <a:solidFill>
                  <a:schemeClr val="tx1"/>
                </a:solidFill>
                <a:latin typeface="Times New Roman" panose="02020603050405020304" pitchFamily="18" charset="0"/>
                <a:ea typeface="MS PGothic" panose="020B0600070205080204" pitchFamily="34" charset="-128"/>
              </a:defRPr>
            </a:lvl8pPr>
            <a:lvl9pPr marL="3886200" indent="-228600" algn="ctr" eaLnBrk="0" fontAlgn="base" hangingPunct="0">
              <a:spcBef>
                <a:spcPct val="0"/>
              </a:spcBef>
              <a:spcAft>
                <a:spcPct val="0"/>
              </a:spcAft>
              <a:defRPr sz="2400" baseline="30000">
                <a:solidFill>
                  <a:schemeClr val="tx1"/>
                </a:solidFill>
                <a:latin typeface="Times New Roman" panose="02020603050405020304" pitchFamily="18" charset="0"/>
                <a:ea typeface="MS PGothic" panose="020B0600070205080204" pitchFamily="34" charset="-128"/>
              </a:defRPr>
            </a:lvl9pPr>
          </a:lstStyle>
          <a:p>
            <a:fld id="{03E955AD-6631-4150-9605-BEE56896A04B}" type="slidenum">
              <a:rPr lang="en-US" sz="1200" baseline="0"/>
              <a:pPr/>
              <a:t>1</a:t>
            </a:fld>
            <a:endParaRPr lang="en-US" sz="1200" baseline="0"/>
          </a:p>
        </p:txBody>
      </p:sp>
      <p:sp>
        <p:nvSpPr>
          <p:cNvPr id="164866" name="Rectangle 2"/>
          <p:cNvSpPr>
            <a:spLocks noGrp="1" noRot="1" noChangeAspect="1" noChangeArrowheads="1"/>
          </p:cNvSpPr>
          <p:nvPr>
            <p:ph type="sldImg"/>
          </p:nvPr>
        </p:nvSpPr>
        <p:spPr>
          <a:solidFill>
            <a:srgbClr val="FFFFFF"/>
          </a:solidFill>
          <a:ln/>
        </p:spPr>
      </p:sp>
      <p:sp>
        <p:nvSpPr>
          <p:cNvPr id="164867" name="Rectangle 3"/>
          <p:cNvSpPr>
            <a:spLocks noGrp="1" noChangeArrowheads="1"/>
          </p:cNvSpPr>
          <p:nvPr>
            <p:ph type="body" idx="1"/>
          </p:nvPr>
        </p:nvSpPr>
        <p:spPr>
          <a:solidFill>
            <a:srgbClr val="FFFFFF"/>
          </a:solidFill>
          <a:ln>
            <a:solidFill>
              <a:srgbClr val="000000"/>
            </a:solidFill>
          </a:ln>
        </p:spPr>
        <p:txBody>
          <a:bodyPr>
            <a:normAutofit fontScale="92500" lnSpcReduction="10000"/>
          </a:bodyPr>
          <a:lstStyle/>
          <a:p>
            <a:pPr eaLnBrk="1" hangingPunct="1">
              <a:spcBef>
                <a:spcPts val="900"/>
              </a:spcBef>
            </a:pPr>
            <a:r>
              <a:rPr lang="en-US" smtClean="0">
                <a:latin typeface="Times New Roman" panose="02020603050405020304" pitchFamily="18" charset="0"/>
              </a:rPr>
              <a:t>In those days I was the king</a:t>
            </a:r>
            <a:r>
              <a:rPr lang="fr-FR" altLang="ja-JP" smtClean="0">
                <a:latin typeface="Times New Roman" panose="02020603050405020304" pitchFamily="18" charset="0"/>
              </a:rPr>
              <a:t>'</a:t>
            </a:r>
            <a:r>
              <a:rPr lang="en-US" smtClean="0">
                <a:latin typeface="Times New Roman" panose="02020603050405020304" pitchFamily="18" charset="0"/>
              </a:rPr>
              <a:t>s cup-bearer (11b).</a:t>
            </a:r>
          </a:p>
          <a:p>
            <a:pPr eaLnBrk="1" hangingPunct="1">
              <a:spcBef>
                <a:spcPts val="900"/>
              </a:spcBef>
            </a:pPr>
            <a:endParaRPr lang="en-US" smtClean="0">
              <a:latin typeface="Times New Roman" panose="02020603050405020304" pitchFamily="18" charset="0"/>
            </a:endParaRPr>
          </a:p>
          <a:p>
            <a:pPr lvl="2" eaLnBrk="1" hangingPunct="1">
              <a:spcBef>
                <a:spcPts val="1200"/>
              </a:spcBef>
              <a:spcAft>
                <a:spcPts val="300"/>
              </a:spcAft>
            </a:pPr>
            <a:r>
              <a:rPr lang="en-US" noProof="1" smtClean="0">
                <a:latin typeface="Times" panose="02020603050405020304" pitchFamily="18" charset="0"/>
              </a:rPr>
              <a:t>1.	</a:t>
            </a:r>
            <a:r>
              <a:rPr lang="en-US" smtClean="0">
                <a:latin typeface="Times" panose="02020603050405020304" pitchFamily="18" charset="0"/>
              </a:rPr>
              <a:t>Wiersbe also notes, </a:t>
            </a:r>
            <a:r>
              <a:rPr lang="en-US" altLang="ja-JP" smtClean="0">
                <a:latin typeface="Times" panose="02020603050405020304" pitchFamily="18" charset="0"/>
              </a:rPr>
              <a:t>"</a:t>
            </a:r>
            <a:r>
              <a:rPr lang="en-US" smtClean="0">
                <a:latin typeface="Times" panose="02020603050405020304" pitchFamily="18" charset="0"/>
              </a:rPr>
              <a:t>A cupbearer was much more than our modern </a:t>
            </a:r>
            <a:r>
              <a:rPr lang="fr-FR" altLang="ja-JP" smtClean="0">
                <a:latin typeface="Times" panose="02020603050405020304" pitchFamily="18" charset="0"/>
              </a:rPr>
              <a:t>'</a:t>
            </a:r>
            <a:r>
              <a:rPr lang="en-US" smtClean="0">
                <a:latin typeface="Times" panose="02020603050405020304" pitchFamily="18" charset="0"/>
              </a:rPr>
              <a:t>butler</a:t>
            </a:r>
            <a:r>
              <a:rPr lang="fr-FR" altLang="ja-JP" smtClean="0">
                <a:latin typeface="Times" panose="02020603050405020304" pitchFamily="18" charset="0"/>
              </a:rPr>
              <a:t>'</a:t>
            </a:r>
            <a:r>
              <a:rPr lang="en-US" smtClean="0">
                <a:latin typeface="Times" panose="02020603050405020304" pitchFamily="18" charset="0"/>
              </a:rPr>
              <a:t> (see Gen. </a:t>
            </a:r>
            <a:r>
              <a:rPr lang="en-US" smtClean="0">
                <a:solidFill>
                  <a:srgbClr val="000080"/>
                </a:solidFill>
                <a:latin typeface="Times" panose="02020603050405020304" pitchFamily="18" charset="0"/>
              </a:rPr>
              <a:t>40</a:t>
            </a:r>
            <a:r>
              <a:rPr lang="en-US" smtClean="0">
                <a:latin typeface="Times" panose="02020603050405020304" pitchFamily="18" charset="0"/>
              </a:rPr>
              <a:t>). It was a position of great responsibility and privilege. At each meal, he tested the king</a:t>
            </a:r>
            <a:r>
              <a:rPr lang="fr-FR" altLang="ja-JP" smtClean="0">
                <a:latin typeface="Times" panose="02020603050405020304" pitchFamily="18" charset="0"/>
              </a:rPr>
              <a:t>'</a:t>
            </a:r>
            <a:r>
              <a:rPr lang="en-US" smtClean="0">
                <a:latin typeface="Times" panose="02020603050405020304" pitchFamily="18" charset="0"/>
              </a:rPr>
              <a:t>s wine to make sure it wasn</a:t>
            </a:r>
            <a:r>
              <a:rPr lang="fr-FR" altLang="ja-JP" smtClean="0">
                <a:latin typeface="Times" panose="02020603050405020304" pitchFamily="18" charset="0"/>
              </a:rPr>
              <a:t>'</a:t>
            </a:r>
            <a:r>
              <a:rPr lang="en-US" smtClean="0">
                <a:latin typeface="Times" panose="02020603050405020304" pitchFamily="18" charset="0"/>
              </a:rPr>
              <a:t>t poisoned. A man who stood that close to the king in public had to be handsome, cultured, knowledgeable in court procedures, and able to converse with the king and advise him if asked (see </a:t>
            </a:r>
            <a:r>
              <a:rPr lang="en-US" smtClean="0">
                <a:solidFill>
                  <a:srgbClr val="000080"/>
                </a:solidFill>
                <a:latin typeface="Times" panose="02020603050405020304" pitchFamily="18" charset="0"/>
              </a:rPr>
              <a:t>41:1–13</a:t>
            </a:r>
            <a:r>
              <a:rPr lang="en-US" smtClean="0">
                <a:latin typeface="Times" panose="02020603050405020304" pitchFamily="18" charset="0"/>
              </a:rPr>
              <a:t>). Because he had access to the king, the cupbearer was a man of great influence, which he could use for good or for evil.</a:t>
            </a:r>
            <a:r>
              <a:rPr lang="en-US" altLang="ja-JP" smtClean="0">
                <a:latin typeface="Times" panose="02020603050405020304" pitchFamily="18" charset="0"/>
              </a:rPr>
              <a:t>"</a:t>
            </a:r>
            <a:endParaRPr lang="en-US" smtClean="0">
              <a:latin typeface="Times" panose="02020603050405020304" pitchFamily="18" charset="0"/>
            </a:endParaRPr>
          </a:p>
          <a:p>
            <a:pPr lvl="2" eaLnBrk="1" hangingPunct="1">
              <a:spcBef>
                <a:spcPts val="1200"/>
              </a:spcBef>
              <a:spcAft>
                <a:spcPts val="300"/>
              </a:spcAft>
            </a:pPr>
            <a:r>
              <a:rPr lang="en-US" smtClean="0">
                <a:latin typeface="Times" panose="02020603050405020304" pitchFamily="18" charset="0"/>
              </a:rPr>
              <a:t>2.	</a:t>
            </a:r>
            <a:r>
              <a:rPr lang="en-US" altLang="ja-JP" smtClean="0">
                <a:latin typeface="Times" panose="02020603050405020304" pitchFamily="18" charset="0"/>
              </a:rPr>
              <a:t>"</a:t>
            </a:r>
            <a:r>
              <a:rPr lang="en-US" smtClean="0">
                <a:latin typeface="Times" panose="02020603050405020304" pitchFamily="18" charset="0"/>
              </a:rPr>
              <a:t>That Nehemiah, a Jew, held such an important position in the palace speaks well of his character and ability (</a:t>
            </a:r>
            <a:r>
              <a:rPr lang="en-US" smtClean="0">
                <a:solidFill>
                  <a:srgbClr val="000080"/>
                </a:solidFill>
                <a:latin typeface="Times" panose="02020603050405020304" pitchFamily="18" charset="0"/>
              </a:rPr>
              <a:t>Dan. 1:1–4</a:t>
            </a:r>
            <a:r>
              <a:rPr lang="en-US" smtClean="0">
                <a:latin typeface="Times" panose="02020603050405020304" pitchFamily="18" charset="0"/>
              </a:rPr>
              <a:t>). For nearly a century, the Jewish remnant had been back in their own land, and Nehemiah could have joined them; but he chose to remain in the palace. It turned out that God had a work for him to do there that he could not have accomplished elsewhere. God put Nehemiah in Susa just as He had put Esther there a generation before, and just as He had put Joseph in Egypt and Daniel in Babylon. When God wants to accomplish a work, He always prepares His workers and puts them in the right places at the right time.</a:t>
            </a:r>
            <a:r>
              <a:rPr lang="en-US" altLang="ja-JP" smtClean="0">
                <a:latin typeface="Times" panose="02020603050405020304" pitchFamily="18" charset="0"/>
              </a:rPr>
              <a:t>"</a:t>
            </a:r>
            <a:endParaRPr lang="en-US" smtClean="0">
              <a:latin typeface="Times" panose="02020603050405020304" pitchFamily="18" charset="0"/>
            </a:endParaRPr>
          </a:p>
          <a:p>
            <a:pPr lvl="3" eaLnBrk="1" hangingPunct="1">
              <a:spcBef>
                <a:spcPts val="1200"/>
              </a:spcBef>
              <a:spcAft>
                <a:spcPts val="300"/>
              </a:spcAft>
            </a:pPr>
            <a:r>
              <a:rPr lang="en-US" smtClean="0">
                <a:latin typeface="Times New Roman" panose="02020603050405020304" pitchFamily="18" charset="0"/>
              </a:rPr>
              <a:t>Ibid.</a:t>
            </a:r>
          </a:p>
          <a:p>
            <a:pPr eaLnBrk="1" hangingPunct="1">
              <a:spcBef>
                <a:spcPts val="900"/>
              </a:spcBef>
            </a:pPr>
            <a:endParaRPr lang="en-US" smtClean="0">
              <a:latin typeface="Times New Roman" panose="02020603050405020304" pitchFamily="18" charset="0"/>
            </a:endParaRPr>
          </a:p>
        </p:txBody>
      </p:sp>
    </p:spTree>
    <p:extLst>
      <p:ext uri="{BB962C8B-B14F-4D97-AF65-F5344CB8AC3E}">
        <p14:creationId xmlns:p14="http://schemas.microsoft.com/office/powerpoint/2010/main" val="3913604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D8E2EA-F3E3-4A32-A026-2D9D1E561389}" type="slidenum">
              <a:rPr lang="en-US" smtClean="0"/>
              <a:pPr/>
              <a:t>12</a:t>
            </a:fld>
            <a:endParaRPr lang="en-US"/>
          </a:p>
        </p:txBody>
      </p:sp>
    </p:spTree>
    <p:extLst>
      <p:ext uri="{BB962C8B-B14F-4D97-AF65-F5344CB8AC3E}">
        <p14:creationId xmlns:p14="http://schemas.microsoft.com/office/powerpoint/2010/main" val="2259309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13</a:t>
            </a:fld>
            <a:endParaRPr lang="en-US"/>
          </a:p>
        </p:txBody>
      </p:sp>
    </p:spTree>
    <p:extLst>
      <p:ext uri="{BB962C8B-B14F-4D97-AF65-F5344CB8AC3E}">
        <p14:creationId xmlns:p14="http://schemas.microsoft.com/office/powerpoint/2010/main" val="4192448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14</a:t>
            </a:fld>
            <a:endParaRPr lang="en-US"/>
          </a:p>
        </p:txBody>
      </p:sp>
    </p:spTree>
    <p:extLst>
      <p:ext uri="{BB962C8B-B14F-4D97-AF65-F5344CB8AC3E}">
        <p14:creationId xmlns:p14="http://schemas.microsoft.com/office/powerpoint/2010/main" val="3141779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15</a:t>
            </a:fld>
            <a:endParaRPr lang="en-US"/>
          </a:p>
        </p:txBody>
      </p:sp>
    </p:spTree>
    <p:extLst>
      <p:ext uri="{BB962C8B-B14F-4D97-AF65-F5344CB8AC3E}">
        <p14:creationId xmlns:p14="http://schemas.microsoft.com/office/powerpoint/2010/main" val="3377409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16</a:t>
            </a:fld>
            <a:endParaRPr lang="en-US"/>
          </a:p>
        </p:txBody>
      </p:sp>
    </p:spTree>
    <p:extLst>
      <p:ext uri="{BB962C8B-B14F-4D97-AF65-F5344CB8AC3E}">
        <p14:creationId xmlns:p14="http://schemas.microsoft.com/office/powerpoint/2010/main" val="3592572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17</a:t>
            </a:fld>
            <a:endParaRPr lang="en-US"/>
          </a:p>
        </p:txBody>
      </p:sp>
    </p:spTree>
    <p:extLst>
      <p:ext uri="{BB962C8B-B14F-4D97-AF65-F5344CB8AC3E}">
        <p14:creationId xmlns:p14="http://schemas.microsoft.com/office/powerpoint/2010/main" val="3153780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18</a:t>
            </a:fld>
            <a:endParaRPr lang="en-US"/>
          </a:p>
        </p:txBody>
      </p:sp>
    </p:spTree>
    <p:extLst>
      <p:ext uri="{BB962C8B-B14F-4D97-AF65-F5344CB8AC3E}">
        <p14:creationId xmlns:p14="http://schemas.microsoft.com/office/powerpoint/2010/main" val="1331540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19</a:t>
            </a:fld>
            <a:endParaRPr lang="en-US"/>
          </a:p>
        </p:txBody>
      </p:sp>
    </p:spTree>
    <p:extLst>
      <p:ext uri="{BB962C8B-B14F-4D97-AF65-F5344CB8AC3E}">
        <p14:creationId xmlns:p14="http://schemas.microsoft.com/office/powerpoint/2010/main" val="3222985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20</a:t>
            </a:fld>
            <a:endParaRPr lang="en-US"/>
          </a:p>
        </p:txBody>
      </p:sp>
    </p:spTree>
    <p:extLst>
      <p:ext uri="{BB962C8B-B14F-4D97-AF65-F5344CB8AC3E}">
        <p14:creationId xmlns:p14="http://schemas.microsoft.com/office/powerpoint/2010/main" val="3763721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21</a:t>
            </a:fld>
            <a:endParaRPr lang="en-US"/>
          </a:p>
        </p:txBody>
      </p:sp>
    </p:spTree>
    <p:extLst>
      <p:ext uri="{BB962C8B-B14F-4D97-AF65-F5344CB8AC3E}">
        <p14:creationId xmlns:p14="http://schemas.microsoft.com/office/powerpoint/2010/main" val="4235937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a:t>
            </a:fld>
            <a:endParaRPr lang="en-US"/>
          </a:p>
        </p:txBody>
      </p:sp>
    </p:spTree>
    <p:extLst>
      <p:ext uri="{BB962C8B-B14F-4D97-AF65-F5344CB8AC3E}">
        <p14:creationId xmlns:p14="http://schemas.microsoft.com/office/powerpoint/2010/main" val="362567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22</a:t>
            </a:fld>
            <a:endParaRPr lang="en-US"/>
          </a:p>
        </p:txBody>
      </p:sp>
    </p:spTree>
    <p:extLst>
      <p:ext uri="{BB962C8B-B14F-4D97-AF65-F5344CB8AC3E}">
        <p14:creationId xmlns:p14="http://schemas.microsoft.com/office/powerpoint/2010/main" val="1306930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23</a:t>
            </a:fld>
            <a:endParaRPr lang="en-US"/>
          </a:p>
        </p:txBody>
      </p:sp>
    </p:spTree>
    <p:extLst>
      <p:ext uri="{BB962C8B-B14F-4D97-AF65-F5344CB8AC3E}">
        <p14:creationId xmlns:p14="http://schemas.microsoft.com/office/powerpoint/2010/main" val="3803098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24</a:t>
            </a:fld>
            <a:endParaRPr lang="en-US"/>
          </a:p>
        </p:txBody>
      </p:sp>
    </p:spTree>
    <p:extLst>
      <p:ext uri="{BB962C8B-B14F-4D97-AF65-F5344CB8AC3E}">
        <p14:creationId xmlns:p14="http://schemas.microsoft.com/office/powerpoint/2010/main" val="785225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25</a:t>
            </a:fld>
            <a:endParaRPr lang="en-US"/>
          </a:p>
        </p:txBody>
      </p:sp>
    </p:spTree>
    <p:extLst>
      <p:ext uri="{BB962C8B-B14F-4D97-AF65-F5344CB8AC3E}">
        <p14:creationId xmlns:p14="http://schemas.microsoft.com/office/powerpoint/2010/main" val="226007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26</a:t>
            </a:fld>
            <a:endParaRPr lang="en-US"/>
          </a:p>
        </p:txBody>
      </p:sp>
    </p:spTree>
    <p:extLst>
      <p:ext uri="{BB962C8B-B14F-4D97-AF65-F5344CB8AC3E}">
        <p14:creationId xmlns:p14="http://schemas.microsoft.com/office/powerpoint/2010/main" val="2456016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28</a:t>
            </a:fld>
            <a:endParaRPr lang="en-US"/>
          </a:p>
        </p:txBody>
      </p:sp>
    </p:spTree>
    <p:extLst>
      <p:ext uri="{BB962C8B-B14F-4D97-AF65-F5344CB8AC3E}">
        <p14:creationId xmlns:p14="http://schemas.microsoft.com/office/powerpoint/2010/main" val="1967342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30</a:t>
            </a:fld>
            <a:endParaRPr lang="en-US"/>
          </a:p>
        </p:txBody>
      </p:sp>
    </p:spTree>
    <p:extLst>
      <p:ext uri="{BB962C8B-B14F-4D97-AF65-F5344CB8AC3E}">
        <p14:creationId xmlns:p14="http://schemas.microsoft.com/office/powerpoint/2010/main" val="12744400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31</a:t>
            </a:fld>
            <a:endParaRPr lang="en-US"/>
          </a:p>
        </p:txBody>
      </p:sp>
    </p:spTree>
    <p:extLst>
      <p:ext uri="{BB962C8B-B14F-4D97-AF65-F5344CB8AC3E}">
        <p14:creationId xmlns:p14="http://schemas.microsoft.com/office/powerpoint/2010/main" val="3586352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32</a:t>
            </a:fld>
            <a:endParaRPr lang="en-US"/>
          </a:p>
        </p:txBody>
      </p:sp>
    </p:spTree>
    <p:extLst>
      <p:ext uri="{BB962C8B-B14F-4D97-AF65-F5344CB8AC3E}">
        <p14:creationId xmlns:p14="http://schemas.microsoft.com/office/powerpoint/2010/main" val="17302657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33</a:t>
            </a:fld>
            <a:endParaRPr lang="en-US"/>
          </a:p>
        </p:txBody>
      </p:sp>
    </p:spTree>
    <p:extLst>
      <p:ext uri="{BB962C8B-B14F-4D97-AF65-F5344CB8AC3E}">
        <p14:creationId xmlns:p14="http://schemas.microsoft.com/office/powerpoint/2010/main" val="1451297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a:t>
            </a:fld>
            <a:endParaRPr lang="en-US"/>
          </a:p>
        </p:txBody>
      </p:sp>
    </p:spTree>
    <p:extLst>
      <p:ext uri="{BB962C8B-B14F-4D97-AF65-F5344CB8AC3E}">
        <p14:creationId xmlns:p14="http://schemas.microsoft.com/office/powerpoint/2010/main" val="1817931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34</a:t>
            </a:fld>
            <a:endParaRPr lang="en-US"/>
          </a:p>
        </p:txBody>
      </p:sp>
    </p:spTree>
    <p:extLst>
      <p:ext uri="{BB962C8B-B14F-4D97-AF65-F5344CB8AC3E}">
        <p14:creationId xmlns:p14="http://schemas.microsoft.com/office/powerpoint/2010/main" val="484832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35</a:t>
            </a:fld>
            <a:endParaRPr lang="en-US"/>
          </a:p>
        </p:txBody>
      </p:sp>
    </p:spTree>
    <p:extLst>
      <p:ext uri="{BB962C8B-B14F-4D97-AF65-F5344CB8AC3E}">
        <p14:creationId xmlns:p14="http://schemas.microsoft.com/office/powerpoint/2010/main" val="782052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36</a:t>
            </a:fld>
            <a:endParaRPr lang="en-US"/>
          </a:p>
        </p:txBody>
      </p:sp>
    </p:spTree>
    <p:extLst>
      <p:ext uri="{BB962C8B-B14F-4D97-AF65-F5344CB8AC3E}">
        <p14:creationId xmlns:p14="http://schemas.microsoft.com/office/powerpoint/2010/main" val="40622739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37</a:t>
            </a:fld>
            <a:endParaRPr lang="en-US"/>
          </a:p>
        </p:txBody>
      </p:sp>
    </p:spTree>
    <p:extLst>
      <p:ext uri="{BB962C8B-B14F-4D97-AF65-F5344CB8AC3E}">
        <p14:creationId xmlns:p14="http://schemas.microsoft.com/office/powerpoint/2010/main" val="3086842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38</a:t>
            </a:fld>
            <a:endParaRPr lang="en-US"/>
          </a:p>
        </p:txBody>
      </p:sp>
    </p:spTree>
    <p:extLst>
      <p:ext uri="{BB962C8B-B14F-4D97-AF65-F5344CB8AC3E}">
        <p14:creationId xmlns:p14="http://schemas.microsoft.com/office/powerpoint/2010/main" val="871035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a:t>
            </a:fld>
            <a:endParaRPr lang="en-US"/>
          </a:p>
        </p:txBody>
      </p:sp>
    </p:spTree>
    <p:extLst>
      <p:ext uri="{BB962C8B-B14F-4D97-AF65-F5344CB8AC3E}">
        <p14:creationId xmlns:p14="http://schemas.microsoft.com/office/powerpoint/2010/main" val="3946548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a:t>
            </a:fld>
            <a:endParaRPr lang="en-US"/>
          </a:p>
        </p:txBody>
      </p:sp>
    </p:spTree>
    <p:extLst>
      <p:ext uri="{BB962C8B-B14F-4D97-AF65-F5344CB8AC3E}">
        <p14:creationId xmlns:p14="http://schemas.microsoft.com/office/powerpoint/2010/main" val="515497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a:t>
            </a:fld>
            <a:endParaRPr lang="en-US"/>
          </a:p>
        </p:txBody>
      </p:sp>
    </p:spTree>
    <p:extLst>
      <p:ext uri="{BB962C8B-B14F-4D97-AF65-F5344CB8AC3E}">
        <p14:creationId xmlns:p14="http://schemas.microsoft.com/office/powerpoint/2010/main" val="109197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a:t>
            </a:fld>
            <a:endParaRPr lang="en-US"/>
          </a:p>
        </p:txBody>
      </p:sp>
    </p:spTree>
    <p:extLst>
      <p:ext uri="{BB962C8B-B14F-4D97-AF65-F5344CB8AC3E}">
        <p14:creationId xmlns:p14="http://schemas.microsoft.com/office/powerpoint/2010/main" val="966399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9</a:t>
            </a:fld>
            <a:endParaRPr lang="en-US"/>
          </a:p>
        </p:txBody>
      </p:sp>
    </p:spTree>
    <p:extLst>
      <p:ext uri="{BB962C8B-B14F-4D97-AF65-F5344CB8AC3E}">
        <p14:creationId xmlns:p14="http://schemas.microsoft.com/office/powerpoint/2010/main" val="3204172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11</a:t>
            </a:fld>
            <a:endParaRPr lang="en-US"/>
          </a:p>
        </p:txBody>
      </p:sp>
    </p:spTree>
    <p:extLst>
      <p:ext uri="{BB962C8B-B14F-4D97-AF65-F5344CB8AC3E}">
        <p14:creationId xmlns:p14="http://schemas.microsoft.com/office/powerpoint/2010/main" val="3654142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7/4/2013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7/4/2013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7/4/2013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AE4268B7-E9B2-4232-B8FD-DF2F6C509027}" type="slidenum">
              <a:rPr lang="en-US"/>
              <a:pPr>
                <a:defRPr/>
              </a:pPr>
              <a:t>‹#›</a:t>
            </a:fld>
            <a:endParaRPr lang="en-US"/>
          </a:p>
        </p:txBody>
      </p:sp>
    </p:spTree>
    <p:extLst>
      <p:ext uri="{BB962C8B-B14F-4D97-AF65-F5344CB8AC3E}">
        <p14:creationId xmlns:p14="http://schemas.microsoft.com/office/powerpoint/2010/main" val="21031138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7/4/2013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B5A5-581C-4AC5-9A7A-7B9A2E6D0C32}" type="datetimeFigureOut">
              <a:rPr lang="en-US" smtClean="0"/>
              <a:pPr/>
              <a:t>7/4/2013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AB5A5-581C-4AC5-9A7A-7B9A2E6D0C32}" type="datetimeFigureOut">
              <a:rPr lang="en-US" smtClean="0"/>
              <a:pPr/>
              <a:t>7/4/2013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AB5A5-581C-4AC5-9A7A-7B9A2E6D0C32}" type="datetimeFigureOut">
              <a:rPr lang="en-US" smtClean="0"/>
              <a:pPr/>
              <a:t>7/4/2013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AB5A5-581C-4AC5-9A7A-7B9A2E6D0C32}" type="datetimeFigureOut">
              <a:rPr lang="en-US" smtClean="0"/>
              <a:pPr/>
              <a:t>7/4/2013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5A5-581C-4AC5-9A7A-7B9A2E6D0C32}" type="datetimeFigureOut">
              <a:rPr lang="en-US" smtClean="0"/>
              <a:pPr/>
              <a:t>7/4/2013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7/4/2013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7/4/2013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AB5A5-581C-4AC5-9A7A-7B9A2E6D0C32}" type="datetimeFigureOut">
              <a:rPr lang="en-US" smtClean="0"/>
              <a:pPr/>
              <a:t>7/4/2013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B903-DFBC-4CD7-8174-F2FDDEBEDD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gif"/></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gif"/></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25.jpeg"/><Relationship Id="rId3" Type="http://schemas.openxmlformats.org/officeDocument/2006/relationships/image" Target="../media/image38.jpeg"/><Relationship Id="rId7" Type="http://schemas.openxmlformats.org/officeDocument/2006/relationships/image" Target="../media/image48.jpeg"/><Relationship Id="rId12" Type="http://schemas.openxmlformats.org/officeDocument/2006/relationships/image" Target="../media/image52.jpeg"/><Relationship Id="rId2" Type="http://schemas.openxmlformats.org/officeDocument/2006/relationships/notesSlide" Target="../notesSlides/notesSlide34.xml"/><Relationship Id="rId16"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47.jpeg"/><Relationship Id="rId11" Type="http://schemas.openxmlformats.org/officeDocument/2006/relationships/image" Target="../media/image28.jpeg"/><Relationship Id="rId5" Type="http://schemas.openxmlformats.org/officeDocument/2006/relationships/image" Target="../media/image46.jpeg"/><Relationship Id="rId15" Type="http://schemas.openxmlformats.org/officeDocument/2006/relationships/image" Target="../media/image54.jpe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jpeg"/><Relationship Id="rId14" Type="http://schemas.openxmlformats.org/officeDocument/2006/relationships/image" Target="../media/image53.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5" name="Picture 5" descr="Neh2pleadsforJerusalem"/>
          <p:cNvPicPr>
            <a:picLocks noChangeAspect="1" noChangeArrowheads="1"/>
          </p:cNvPicPr>
          <p:nvPr/>
        </p:nvPicPr>
        <p:blipFill rotWithShape="1">
          <a:blip r:embed="rId3">
            <a:extLst>
              <a:ext uri="{28A0092B-C50C-407E-A947-70E740481C1C}">
                <a14:useLocalDpi xmlns:a14="http://schemas.microsoft.com/office/drawing/2010/main" val="0"/>
              </a:ext>
            </a:extLst>
          </a:blip>
          <a:srcRect t="12198" b="12841"/>
          <a:stretch/>
        </p:blipFill>
        <p:spPr bwMode="auto">
          <a:xfrm>
            <a:off x="381000" y="334962"/>
            <a:ext cx="3886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419600" y="334962"/>
            <a:ext cx="4495800" cy="1554162"/>
          </a:xfrm>
        </p:spPr>
        <p:txBody>
          <a:bodyPr>
            <a:noAutofit/>
          </a:bodyPr>
          <a:lstStyle/>
          <a:p>
            <a:r>
              <a:rPr lang="en-US" sz="4800" b="1" dirty="0" smtClean="0">
                <a:solidFill>
                  <a:srgbClr val="FF0000"/>
                </a:solidFill>
                <a:latin typeface="Comic Sans MS" panose="030F0702030302020204" pitchFamily="66" charset="0"/>
              </a:rPr>
              <a:t>Nehemiah the Motivator</a:t>
            </a:r>
            <a:endParaRPr lang="en-US" sz="4800" b="1" dirty="0">
              <a:solidFill>
                <a:srgbClr val="FF0000"/>
              </a:solidFill>
              <a:latin typeface="Comic Sans MS" panose="030F0702030302020204" pitchFamily="66" charset="0"/>
            </a:endParaRPr>
          </a:p>
        </p:txBody>
      </p:sp>
      <p:pic>
        <p:nvPicPr>
          <p:cNvPr id="1028" name="Picture 4" descr="http://bibleencyclopedia.com/picturesjpeg/Nehemiah_rebuild_wall_C-3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198740"/>
            <a:ext cx="3324225" cy="43529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yinbible.files.wordpress.com/2013/02/nehemiah-jerusalem-theng-ki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4114800"/>
            <a:ext cx="3886200" cy="2453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491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nodeType="afterEffect">
                                  <p:stCondLst>
                                    <p:cond delay="0"/>
                                  </p:stCondLst>
                                  <p:childTnLst>
                                    <p:set>
                                      <p:cBhvr>
                                        <p:cTn id="6" dur="1" fill="hold">
                                          <p:stCondLst>
                                            <p:cond delay="0"/>
                                          </p:stCondLst>
                                        </p:cTn>
                                        <p:tgtEl>
                                          <p:spTgt spid="245765"/>
                                        </p:tgtEl>
                                        <p:attrNameLst>
                                          <p:attrName>style.visibility</p:attrName>
                                        </p:attrNameLst>
                                      </p:cBhvr>
                                      <p:to>
                                        <p:strVal val="visible"/>
                                      </p:to>
                                    </p:set>
                                    <p:animEffect transition="in" filter="dissolve">
                                      <p:cBhvr>
                                        <p:cTn id="7" dur="500"/>
                                        <p:tgtEl>
                                          <p:spTgt spid="245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fontScale="90000"/>
          </a:bodyPr>
          <a:lstStyle/>
          <a:p>
            <a:r>
              <a:rPr lang="en-US" b="1" dirty="0" smtClean="0">
                <a:solidFill>
                  <a:srgbClr val="FF0000"/>
                </a:solidFill>
                <a:latin typeface="Comic Sans MS" panose="030F0702030302020204" pitchFamily="66" charset="0"/>
              </a:rPr>
              <a:t>Don’t forget the used book sale!</a:t>
            </a:r>
            <a:endParaRPr lang="en-US" b="1" dirty="0">
              <a:solidFill>
                <a:srgbClr val="FF0000"/>
              </a:solidFill>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110049"/>
            <a:ext cx="7696200" cy="5772150"/>
          </a:xfrm>
        </p:spPr>
      </p:pic>
    </p:spTree>
    <p:extLst>
      <p:ext uri="{BB962C8B-B14F-4D97-AF65-F5344CB8AC3E}">
        <p14:creationId xmlns:p14="http://schemas.microsoft.com/office/powerpoint/2010/main" val="35589390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4953000" cy="1828800"/>
          </a:xfrm>
        </p:spPr>
        <p:txBody>
          <a:bodyPr>
            <a:normAutofit/>
          </a:bodyPr>
          <a:lstStyle/>
          <a:p>
            <a:pPr eaLnBrk="1" hangingPunct="1"/>
            <a:r>
              <a:rPr lang="en-US" sz="4800" b="1" dirty="0" smtClean="0">
                <a:solidFill>
                  <a:srgbClr val="FF0000"/>
                </a:solidFill>
                <a:latin typeface="Comic Sans MS" pitchFamily="66" charset="0"/>
              </a:rPr>
              <a:t>Great Lessons in Nehemiah</a:t>
            </a:r>
          </a:p>
        </p:txBody>
      </p:sp>
      <p:sp>
        <p:nvSpPr>
          <p:cNvPr id="4099" name="Rectangle 3"/>
          <p:cNvSpPr>
            <a:spLocks noGrp="1" noChangeArrowheads="1"/>
          </p:cNvSpPr>
          <p:nvPr>
            <p:ph type="body" idx="1"/>
          </p:nvPr>
        </p:nvSpPr>
        <p:spPr>
          <a:xfrm>
            <a:off x="240145" y="1808416"/>
            <a:ext cx="8686800" cy="3982784"/>
          </a:xfrm>
        </p:spPr>
        <p:txBody>
          <a:bodyPr>
            <a:normAutofit/>
          </a:bodyPr>
          <a:lstStyle/>
          <a:p>
            <a:pPr>
              <a:lnSpc>
                <a:spcPct val="90000"/>
              </a:lnSpc>
            </a:pPr>
            <a:r>
              <a:rPr lang="en-US" dirty="0" smtClean="0"/>
              <a:t>Motivated </a:t>
            </a:r>
            <a:r>
              <a:rPr lang="en-US" dirty="0"/>
              <a:t>others to do </a:t>
            </a:r>
            <a:r>
              <a:rPr lang="en-US" dirty="0" smtClean="0"/>
              <a:t>more                                          than </a:t>
            </a:r>
            <a:r>
              <a:rPr lang="en-US" dirty="0"/>
              <a:t>they </a:t>
            </a:r>
            <a:r>
              <a:rPr lang="en-US" dirty="0" smtClean="0"/>
              <a:t>thought possible</a:t>
            </a:r>
            <a:endParaRPr lang="en-US" dirty="0"/>
          </a:p>
          <a:p>
            <a:pPr marL="342900" lvl="1" indent="-342900">
              <a:lnSpc>
                <a:spcPct val="90000"/>
              </a:lnSpc>
              <a:buFont typeface="Arial" pitchFamily="34" charset="0"/>
              <a:buChar char="•"/>
            </a:pPr>
            <a:r>
              <a:rPr lang="en-US" sz="3200" dirty="0"/>
              <a:t>Set a standard for the community &amp; stuck to it</a:t>
            </a:r>
          </a:p>
          <a:p>
            <a:pPr>
              <a:lnSpc>
                <a:spcPct val="90000"/>
              </a:lnSpc>
            </a:pPr>
            <a:r>
              <a:rPr lang="en-US" dirty="0"/>
              <a:t>Leadership &amp; commitment of Nehemiah</a:t>
            </a:r>
          </a:p>
          <a:p>
            <a:pPr lvl="1">
              <a:lnSpc>
                <a:spcPct val="90000"/>
              </a:lnSpc>
            </a:pPr>
            <a:r>
              <a:rPr lang="en-US" dirty="0"/>
              <a:t>Great example for ourselves to follow</a:t>
            </a:r>
          </a:p>
          <a:p>
            <a:pPr lvl="1">
              <a:lnSpc>
                <a:spcPct val="90000"/>
              </a:lnSpc>
            </a:pPr>
            <a:r>
              <a:rPr lang="en-US" dirty="0"/>
              <a:t>He had a huge impact on the spiritual lives of others</a:t>
            </a:r>
          </a:p>
          <a:p>
            <a:pPr eaLnBrk="1" hangingPunct="1">
              <a:lnSpc>
                <a:spcPct val="90000"/>
              </a:lnSpc>
            </a:pPr>
            <a:r>
              <a:rPr lang="en-US" dirty="0" smtClean="0"/>
              <a:t>Dealt with ecclesial problems and motivated people to rise about their problems</a:t>
            </a:r>
          </a:p>
          <a:p>
            <a:pPr lvl="1">
              <a:lnSpc>
                <a:spcPct val="90000"/>
              </a:lnSpc>
            </a:pPr>
            <a:endParaRPr lang="en-US" dirty="0"/>
          </a:p>
          <a:p>
            <a:pPr marL="457200" lvl="1" indent="0">
              <a:lnSpc>
                <a:spcPct val="90000"/>
              </a:lnSpc>
              <a:buNone/>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a:p>
          <a:p>
            <a:pPr eaLnBrk="1" hangingPunct="1">
              <a:lnSpc>
                <a:spcPct val="90000"/>
              </a:lnSpc>
            </a:pPr>
            <a:endParaRPr lang="en-US" dirty="0" smtClean="0"/>
          </a:p>
        </p:txBody>
      </p:sp>
      <p:sp>
        <p:nvSpPr>
          <p:cNvPr id="4100" name="Text Box 5"/>
          <p:cNvSpPr txBox="1">
            <a:spLocks noChangeArrowheads="1"/>
          </p:cNvSpPr>
          <p:nvPr/>
        </p:nvSpPr>
        <p:spPr bwMode="auto">
          <a:xfrm>
            <a:off x="468745" y="5694616"/>
            <a:ext cx="8229600" cy="1200329"/>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00B050"/>
                </a:solidFill>
                <a:latin typeface="Comic Sans MS" pitchFamily="66" charset="0"/>
              </a:rPr>
              <a:t>Let’s follow his example of Motivator &amp; Leader</a:t>
            </a:r>
            <a:endParaRPr lang="en-US" sz="3600" b="1" dirty="0">
              <a:solidFill>
                <a:srgbClr val="00B050"/>
              </a:solidFill>
              <a:latin typeface="Comic Sans MS" pitchFamily="66" charset="0"/>
            </a:endParaRPr>
          </a:p>
        </p:txBody>
      </p:sp>
      <p:pic>
        <p:nvPicPr>
          <p:cNvPr id="2050" name="Picture 2" descr="https://encrypted-tbn1.gstatic.com/images?q=tbn:ANd9GcQj809BLD_B8Xozt0N7b60iTHwwNZkZWfw06PmNQ4IYPpWJHkU2-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2669" y="228600"/>
            <a:ext cx="3194276"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0088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5" descr="PersianKingsTimeline"/>
          <p:cNvPicPr>
            <a:picLocks noGrp="1" noChangeAspect="1" noChangeArrowheads="1"/>
          </p:cNvPicPr>
          <p:nvPr>
            <p:ph/>
          </p:nvPr>
        </p:nvPicPr>
        <p:blipFill>
          <a:blip r:embed="rId3" cstate="print"/>
          <a:srcRect/>
          <a:stretch>
            <a:fillRect/>
          </a:stretch>
        </p:blipFill>
        <p:spPr>
          <a:xfrm>
            <a:off x="0" y="-495300"/>
            <a:ext cx="9906000" cy="7353300"/>
          </a:xfrm>
          <a:noFill/>
        </p:spPr>
      </p:pic>
      <p:sp>
        <p:nvSpPr>
          <p:cNvPr id="12291" name="Text Box 7"/>
          <p:cNvSpPr txBox="1">
            <a:spLocks noChangeArrowheads="1"/>
          </p:cNvSpPr>
          <p:nvPr/>
        </p:nvSpPr>
        <p:spPr bwMode="auto">
          <a:xfrm>
            <a:off x="0" y="0"/>
            <a:ext cx="3429000" cy="1187450"/>
          </a:xfrm>
          <a:prstGeom prst="rect">
            <a:avLst/>
          </a:prstGeom>
          <a:noFill/>
          <a:ln w="9525">
            <a:noFill/>
            <a:miter lim="800000"/>
            <a:headEnd/>
            <a:tailEnd/>
          </a:ln>
        </p:spPr>
        <p:txBody>
          <a:bodyPr>
            <a:spAutoFit/>
          </a:bodyPr>
          <a:lstStyle/>
          <a:p>
            <a:pPr algn="ctr"/>
            <a:r>
              <a:rPr lang="en-US" sz="2400" b="1">
                <a:solidFill>
                  <a:srgbClr val="0000FF"/>
                </a:solidFill>
              </a:rPr>
              <a:t>Timeline of the Persian Kings during the temple building</a:t>
            </a:r>
          </a:p>
        </p:txBody>
      </p:sp>
      <p:sp>
        <p:nvSpPr>
          <p:cNvPr id="12292" name="TextBox 3"/>
          <p:cNvSpPr txBox="1">
            <a:spLocks noChangeArrowheads="1"/>
          </p:cNvSpPr>
          <p:nvPr/>
        </p:nvSpPr>
        <p:spPr bwMode="auto">
          <a:xfrm rot="-2046364">
            <a:off x="7118350" y="3468688"/>
            <a:ext cx="2408238" cy="306387"/>
          </a:xfrm>
          <a:prstGeom prst="rect">
            <a:avLst/>
          </a:prstGeom>
          <a:noFill/>
          <a:ln w="9525">
            <a:noFill/>
            <a:miter lim="800000"/>
            <a:headEnd/>
            <a:tailEnd/>
          </a:ln>
        </p:spPr>
        <p:txBody>
          <a:bodyPr>
            <a:spAutoFit/>
          </a:bodyPr>
          <a:lstStyle/>
          <a:p>
            <a:r>
              <a:rPr lang="en-US" sz="1400" b="1">
                <a:solidFill>
                  <a:srgbClr val="0000FF"/>
                </a:solidFill>
                <a:latin typeface="Arial" charset="0"/>
              </a:rPr>
              <a:t>-- 502  Nehemiah returns</a:t>
            </a:r>
          </a:p>
        </p:txBody>
      </p:sp>
      <p:sp>
        <p:nvSpPr>
          <p:cNvPr id="12293" name="TextBox 4"/>
          <p:cNvSpPr txBox="1">
            <a:spLocks noChangeArrowheads="1"/>
          </p:cNvSpPr>
          <p:nvPr/>
        </p:nvSpPr>
        <p:spPr bwMode="auto">
          <a:xfrm rot="-2190693">
            <a:off x="4656138" y="3429000"/>
            <a:ext cx="2408237" cy="307975"/>
          </a:xfrm>
          <a:prstGeom prst="rect">
            <a:avLst/>
          </a:prstGeom>
          <a:noFill/>
          <a:ln w="9525">
            <a:noFill/>
            <a:miter lim="800000"/>
            <a:headEnd/>
            <a:tailEnd/>
          </a:ln>
        </p:spPr>
        <p:txBody>
          <a:bodyPr>
            <a:spAutoFit/>
          </a:bodyPr>
          <a:lstStyle/>
          <a:p>
            <a:r>
              <a:rPr lang="en-US" sz="1400" b="1">
                <a:solidFill>
                  <a:srgbClr val="0000FF"/>
                </a:solidFill>
                <a:latin typeface="Arial" charset="0"/>
              </a:rPr>
              <a:t>-- 515 Ezra returns</a:t>
            </a:r>
          </a:p>
        </p:txBody>
      </p:sp>
      <p:sp>
        <p:nvSpPr>
          <p:cNvPr id="12294" name="TextBox 5"/>
          <p:cNvSpPr txBox="1">
            <a:spLocks noChangeArrowheads="1"/>
          </p:cNvSpPr>
          <p:nvPr/>
        </p:nvSpPr>
        <p:spPr bwMode="auto">
          <a:xfrm>
            <a:off x="0" y="4191000"/>
            <a:ext cx="1295400" cy="307975"/>
          </a:xfrm>
          <a:prstGeom prst="rect">
            <a:avLst/>
          </a:prstGeom>
          <a:noFill/>
          <a:ln w="9525">
            <a:noFill/>
            <a:miter lim="800000"/>
            <a:headEnd/>
            <a:tailEnd/>
          </a:ln>
        </p:spPr>
        <p:txBody>
          <a:bodyPr>
            <a:spAutoFit/>
          </a:bodyPr>
          <a:lstStyle/>
          <a:p>
            <a:r>
              <a:rPr lang="en-US" sz="1400" b="1">
                <a:solidFill>
                  <a:srgbClr val="FF0000"/>
                </a:solidFill>
                <a:latin typeface="Arial" charset="0"/>
              </a:rPr>
              <a:t>[ 10 years ]</a:t>
            </a:r>
          </a:p>
        </p:txBody>
      </p:sp>
      <p:sp>
        <p:nvSpPr>
          <p:cNvPr id="2" name="TextBox 1"/>
          <p:cNvSpPr txBox="1"/>
          <p:nvPr/>
        </p:nvSpPr>
        <p:spPr>
          <a:xfrm>
            <a:off x="4572000" y="4191000"/>
            <a:ext cx="685800" cy="369332"/>
          </a:xfrm>
          <a:prstGeom prst="rect">
            <a:avLst/>
          </a:prstGeom>
          <a:noFill/>
        </p:spPr>
        <p:txBody>
          <a:bodyPr wrap="square" rtlCol="0">
            <a:spAutoFit/>
          </a:bodyPr>
          <a:lstStyle/>
          <a:p>
            <a:r>
              <a:rPr lang="en-US" b="1" dirty="0" smtClean="0">
                <a:solidFill>
                  <a:srgbClr val="FF0000"/>
                </a:solidFill>
              </a:rPr>
              <a:t>6</a:t>
            </a:r>
            <a:endParaRPr lang="en-US" b="1" dirty="0">
              <a:solidFill>
                <a:srgbClr val="FF0000"/>
              </a:solidFill>
            </a:endParaRPr>
          </a:p>
        </p:txBody>
      </p:sp>
      <p:sp>
        <p:nvSpPr>
          <p:cNvPr id="8" name="TextBox 7"/>
          <p:cNvSpPr txBox="1"/>
          <p:nvPr/>
        </p:nvSpPr>
        <p:spPr>
          <a:xfrm>
            <a:off x="7239000" y="4238520"/>
            <a:ext cx="685800" cy="369332"/>
          </a:xfrm>
          <a:prstGeom prst="rect">
            <a:avLst/>
          </a:prstGeom>
          <a:noFill/>
        </p:spPr>
        <p:txBody>
          <a:bodyPr wrap="square" rtlCol="0">
            <a:spAutoFit/>
          </a:bodyPr>
          <a:lstStyle/>
          <a:p>
            <a:r>
              <a:rPr lang="en-US" b="1" dirty="0" smtClean="0">
                <a:solidFill>
                  <a:srgbClr val="FF0000"/>
                </a:solidFill>
              </a:rPr>
              <a:t>20</a:t>
            </a:r>
            <a:endParaRPr lang="en-US" b="1" dirty="0">
              <a:solidFill>
                <a:srgbClr val="FF0000"/>
              </a:solidFill>
            </a:endParaRPr>
          </a:p>
        </p:txBody>
      </p:sp>
    </p:spTree>
    <p:extLst>
      <p:ext uri="{BB962C8B-B14F-4D97-AF65-F5344CB8AC3E}">
        <p14:creationId xmlns:p14="http://schemas.microsoft.com/office/powerpoint/2010/main" val="34130376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52400"/>
            <a:ext cx="5181600" cy="1143000"/>
          </a:xfrm>
        </p:spPr>
        <p:txBody>
          <a:bodyPr>
            <a:normAutofit fontScale="90000"/>
          </a:bodyPr>
          <a:lstStyle/>
          <a:p>
            <a:pPr eaLnBrk="1" hangingPunct="1"/>
            <a:r>
              <a:rPr lang="en-US" sz="4000" b="1" dirty="0" smtClean="0">
                <a:solidFill>
                  <a:srgbClr val="FF0000"/>
                </a:solidFill>
                <a:latin typeface="Comic Sans MS" pitchFamily="66" charset="0"/>
              </a:rPr>
              <a:t>Nehemiah’s distress over the captives</a:t>
            </a:r>
          </a:p>
        </p:txBody>
      </p:sp>
      <p:sp>
        <p:nvSpPr>
          <p:cNvPr id="4099" name="Rectangle 3"/>
          <p:cNvSpPr>
            <a:spLocks noGrp="1" noChangeArrowheads="1"/>
          </p:cNvSpPr>
          <p:nvPr>
            <p:ph type="body" idx="1"/>
          </p:nvPr>
        </p:nvSpPr>
        <p:spPr>
          <a:xfrm>
            <a:off x="228600" y="1409700"/>
            <a:ext cx="8534400" cy="4267200"/>
          </a:xfrm>
        </p:spPr>
        <p:txBody>
          <a:bodyPr>
            <a:normAutofit fontScale="92500" lnSpcReduction="10000"/>
          </a:bodyPr>
          <a:lstStyle/>
          <a:p>
            <a:pPr eaLnBrk="1" hangingPunct="1">
              <a:lnSpc>
                <a:spcPct val="90000"/>
              </a:lnSpc>
            </a:pPr>
            <a:r>
              <a:rPr lang="en-US" b="1" dirty="0" smtClean="0">
                <a:solidFill>
                  <a:srgbClr val="0000CC"/>
                </a:solidFill>
              </a:rPr>
              <a:t>Book begins with Nehemiah in                                      </a:t>
            </a:r>
            <a:r>
              <a:rPr lang="en-US" b="1" dirty="0" err="1" smtClean="0">
                <a:solidFill>
                  <a:srgbClr val="0000CC"/>
                </a:solidFill>
              </a:rPr>
              <a:t>Shushan</a:t>
            </a:r>
            <a:r>
              <a:rPr lang="en-US" b="1" dirty="0" smtClean="0">
                <a:solidFill>
                  <a:srgbClr val="0000CC"/>
                </a:solidFill>
              </a:rPr>
              <a:t> </a:t>
            </a:r>
            <a:r>
              <a:rPr lang="en-US" dirty="0" smtClean="0"/>
              <a:t>in 20</a:t>
            </a:r>
            <a:r>
              <a:rPr lang="en-US" baseline="30000" dirty="0" smtClean="0"/>
              <a:t>th</a:t>
            </a:r>
            <a:r>
              <a:rPr lang="en-US" dirty="0" smtClean="0"/>
              <a:t> year of </a:t>
            </a:r>
            <a:r>
              <a:rPr lang="en-US" dirty="0" err="1" smtClean="0"/>
              <a:t>Artaxerxes</a:t>
            </a:r>
            <a:endParaRPr lang="en-US" dirty="0" smtClean="0"/>
          </a:p>
          <a:p>
            <a:pPr eaLnBrk="1" hangingPunct="1">
              <a:lnSpc>
                <a:spcPct val="90000"/>
              </a:lnSpc>
            </a:pPr>
            <a:r>
              <a:rPr lang="en-US" b="1" dirty="0" smtClean="0">
                <a:solidFill>
                  <a:srgbClr val="0000CC"/>
                </a:solidFill>
              </a:rPr>
              <a:t>He is the trusted cupbearer </a:t>
            </a:r>
            <a:r>
              <a:rPr lang="en-US" dirty="0" smtClean="0"/>
              <a:t>of the king</a:t>
            </a:r>
          </a:p>
          <a:p>
            <a:pPr eaLnBrk="1" hangingPunct="1">
              <a:lnSpc>
                <a:spcPct val="90000"/>
              </a:lnSpc>
            </a:pPr>
            <a:r>
              <a:rPr lang="en-US" b="1" dirty="0" smtClean="0">
                <a:solidFill>
                  <a:srgbClr val="0000CC"/>
                </a:solidFill>
              </a:rPr>
              <a:t>Nehemiah asked </a:t>
            </a:r>
            <a:r>
              <a:rPr lang="en-US" b="1" dirty="0" err="1" smtClean="0">
                <a:solidFill>
                  <a:srgbClr val="0000CC"/>
                </a:solidFill>
              </a:rPr>
              <a:t>Hanani</a:t>
            </a:r>
            <a:r>
              <a:rPr lang="en-US" b="1" dirty="0" smtClean="0">
                <a:solidFill>
                  <a:srgbClr val="0000CC"/>
                </a:solidFill>
              </a:rPr>
              <a:t> </a:t>
            </a:r>
            <a:r>
              <a:rPr lang="en-US" dirty="0" smtClean="0"/>
              <a:t>about surviving captives</a:t>
            </a:r>
          </a:p>
          <a:p>
            <a:pPr lvl="1">
              <a:lnSpc>
                <a:spcPct val="90000"/>
              </a:lnSpc>
            </a:pPr>
            <a:r>
              <a:rPr lang="en-US" dirty="0" err="1" smtClean="0"/>
              <a:t>Hanani</a:t>
            </a:r>
            <a:r>
              <a:rPr lang="en-US" dirty="0" smtClean="0"/>
              <a:t> seems to be Nehemiah’s brother (7:2)</a:t>
            </a:r>
          </a:p>
          <a:p>
            <a:pPr lvl="1">
              <a:lnSpc>
                <a:spcPct val="90000"/>
              </a:lnSpc>
            </a:pPr>
            <a:r>
              <a:rPr lang="en-US" dirty="0" smtClean="0"/>
              <a:t>They are in great distress (14 years since temple)</a:t>
            </a:r>
          </a:p>
          <a:p>
            <a:pPr lvl="1">
              <a:lnSpc>
                <a:spcPct val="90000"/>
              </a:lnSpc>
            </a:pPr>
            <a:r>
              <a:rPr lang="en-US" dirty="0" smtClean="0"/>
              <a:t>Walls &amp; gates of Jerusalem are still destroyed!</a:t>
            </a:r>
            <a:endParaRPr lang="en-US" dirty="0"/>
          </a:p>
          <a:p>
            <a:pPr eaLnBrk="1" hangingPunct="1">
              <a:lnSpc>
                <a:spcPct val="90000"/>
              </a:lnSpc>
            </a:pPr>
            <a:r>
              <a:rPr lang="en-US" b="1" dirty="0" smtClean="0">
                <a:solidFill>
                  <a:srgbClr val="0000CC"/>
                </a:solidFill>
              </a:rPr>
              <a:t>Nehemiah’s response </a:t>
            </a:r>
            <a:r>
              <a:rPr lang="en-US" dirty="0" smtClean="0"/>
              <a:t>(v.4):</a:t>
            </a:r>
          </a:p>
          <a:p>
            <a:pPr lvl="1">
              <a:lnSpc>
                <a:spcPct val="90000"/>
              </a:lnSpc>
            </a:pPr>
            <a:r>
              <a:rPr lang="en-US" dirty="0" smtClean="0"/>
              <a:t>Wept, mourned, fasted and prayed </a:t>
            </a:r>
          </a:p>
          <a:p>
            <a:pPr lvl="1">
              <a:lnSpc>
                <a:spcPct val="90000"/>
              </a:lnSpc>
            </a:pPr>
            <a:r>
              <a:rPr lang="en-US" dirty="0" smtClean="0"/>
              <a:t>A lot like Ezra (</a:t>
            </a:r>
            <a:r>
              <a:rPr lang="en-US" dirty="0" err="1" smtClean="0"/>
              <a:t>Ez</a:t>
            </a:r>
            <a:r>
              <a:rPr lang="en-US" dirty="0" smtClean="0"/>
              <a:t> 9:3,4; 10:1)</a:t>
            </a:r>
            <a:endParaRPr lang="en-US" dirty="0"/>
          </a:p>
          <a:p>
            <a:pPr eaLnBrk="1" hangingPunct="1">
              <a:lnSpc>
                <a:spcPct val="90000"/>
              </a:lnSpc>
            </a:pPr>
            <a:endParaRPr lang="en-US" dirty="0" smtClean="0"/>
          </a:p>
          <a:p>
            <a:pPr eaLnBrk="1" hangingPunct="1">
              <a:lnSpc>
                <a:spcPct val="90000"/>
              </a:lnSpc>
            </a:pPr>
            <a:endParaRPr lang="en-US" dirty="0"/>
          </a:p>
          <a:p>
            <a:pPr eaLnBrk="1" hangingPunct="1">
              <a:lnSpc>
                <a:spcPct val="90000"/>
              </a:lnSpc>
            </a:pPr>
            <a:endParaRPr lang="en-US" dirty="0" smtClean="0"/>
          </a:p>
        </p:txBody>
      </p:sp>
      <p:sp>
        <p:nvSpPr>
          <p:cNvPr id="4100" name="Text Box 5"/>
          <p:cNvSpPr txBox="1">
            <a:spLocks noChangeArrowheads="1"/>
          </p:cNvSpPr>
          <p:nvPr/>
        </p:nvSpPr>
        <p:spPr bwMode="auto">
          <a:xfrm>
            <a:off x="140677" y="5791200"/>
            <a:ext cx="6671887" cy="830997"/>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We need to respond to problems like Nehemiah: Serious commitment &amp; prayer</a:t>
            </a:r>
            <a:endParaRPr lang="en-US" sz="2400" b="1" dirty="0">
              <a:solidFill>
                <a:srgbClr val="00B050"/>
              </a:solidFill>
              <a:latin typeface="Comic Sans MS" pitchFamily="66" charset="0"/>
            </a:endParaRPr>
          </a:p>
        </p:txBody>
      </p:sp>
      <p:pic>
        <p:nvPicPr>
          <p:cNvPr id="3074" name="Picture 2" descr="http://biblestudyoutlines.org/wp-content/uploads/2012/06/nehemiahpray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4287" y="4495800"/>
            <a:ext cx="2014913" cy="226886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bibleencyclopedia.com/picturesjpeg/Nehemiah_meets_w_leaders_C-4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7096" y="69790"/>
            <a:ext cx="2293879" cy="2444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5204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791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613508"/>
            <a:ext cx="7010400" cy="914400"/>
          </a:xfrm>
        </p:spPr>
        <p:txBody>
          <a:bodyPr>
            <a:noAutofit/>
          </a:bodyPr>
          <a:lstStyle/>
          <a:p>
            <a:r>
              <a:rPr lang="en-US" sz="4800" b="1" dirty="0" smtClean="0">
                <a:solidFill>
                  <a:srgbClr val="663300"/>
                </a:solidFill>
              </a:rPr>
              <a:t>Nehemiah 1:5-11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447800"/>
            <a:ext cx="7086600" cy="4505980"/>
          </a:xfrm>
        </p:spPr>
        <p:txBody>
          <a:bodyPr>
            <a:normAutofit fontScale="77500" lnSpcReduction="20000"/>
          </a:bodyPr>
          <a:lstStyle/>
          <a:p>
            <a:pPr marL="0" indent="231775">
              <a:buNone/>
            </a:pPr>
            <a:r>
              <a:rPr lang="en-US" dirty="0" smtClean="0"/>
              <a:t>5 </a:t>
            </a:r>
            <a:r>
              <a:rPr lang="en-US" dirty="0"/>
              <a:t>And I said: "I pray, Lord God of heaven, O great and awesome God, </a:t>
            </a:r>
            <a:r>
              <a:rPr lang="en-US" b="1" dirty="0">
                <a:solidFill>
                  <a:srgbClr val="0000CC"/>
                </a:solidFill>
              </a:rPr>
              <a:t>You who keep Your covenant and mercy </a:t>
            </a:r>
            <a:r>
              <a:rPr lang="en-US" dirty="0"/>
              <a:t>with those who love You and observe Your commandments, 6 please let Your ear be attentive and Your eyes open, that You may hear the prayer of Your servant which I pray before You now, day and night, for the children of Israel Your servants, and </a:t>
            </a:r>
            <a:r>
              <a:rPr lang="en-US" b="1" dirty="0">
                <a:solidFill>
                  <a:srgbClr val="0000CC"/>
                </a:solidFill>
              </a:rPr>
              <a:t>confess the sins of the children of Israel which we have sinned against You. Both my father's house and I have sinned.</a:t>
            </a:r>
            <a:r>
              <a:rPr lang="en-US" dirty="0"/>
              <a:t> 7 We have acted very corruptly against You, and have not kept the commandments, the statutes, nor the ordinances which You commanded Your servant Moses.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Nehemiah’s prayer </a:t>
            </a:r>
          </a:p>
        </p:txBody>
      </p:sp>
      <p:sp>
        <p:nvSpPr>
          <p:cNvPr id="7" name="Text Box 5"/>
          <p:cNvSpPr txBox="1">
            <a:spLocks noChangeArrowheads="1"/>
          </p:cNvSpPr>
          <p:nvPr/>
        </p:nvSpPr>
        <p:spPr bwMode="auto">
          <a:xfrm>
            <a:off x="2109944" y="5690057"/>
            <a:ext cx="4847911"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Note how he sees himself as part of the problem!</a:t>
            </a:r>
          </a:p>
        </p:txBody>
      </p:sp>
    </p:spTree>
    <p:extLst>
      <p:ext uri="{BB962C8B-B14F-4D97-AF65-F5344CB8AC3E}">
        <p14:creationId xmlns:p14="http://schemas.microsoft.com/office/powerpoint/2010/main" val="14102122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29570"/>
            <a:ext cx="9158514" cy="642363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73270" y="533398"/>
            <a:ext cx="7010400" cy="914400"/>
          </a:xfrm>
        </p:spPr>
        <p:txBody>
          <a:bodyPr>
            <a:noAutofit/>
          </a:bodyPr>
          <a:lstStyle/>
          <a:p>
            <a:r>
              <a:rPr lang="en-US" sz="4800" b="1" dirty="0" smtClean="0">
                <a:solidFill>
                  <a:srgbClr val="663300"/>
                </a:solidFill>
              </a:rPr>
              <a:t>Nehemiah 1:5-11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00978" y="1295400"/>
            <a:ext cx="7086600" cy="4755857"/>
          </a:xfrm>
        </p:spPr>
        <p:txBody>
          <a:bodyPr>
            <a:normAutofit fontScale="77500" lnSpcReduction="20000"/>
          </a:bodyPr>
          <a:lstStyle/>
          <a:p>
            <a:pPr marL="0" indent="231775">
              <a:buNone/>
            </a:pPr>
            <a:r>
              <a:rPr lang="en-US" dirty="0" smtClean="0"/>
              <a:t>8 </a:t>
            </a:r>
            <a:r>
              <a:rPr lang="en-US" dirty="0"/>
              <a:t>Remember, I pray, the word that You commanded Your servant Moses, saying, 'If you are unfaithful, I will scatter you among the nations;  9 </a:t>
            </a:r>
            <a:r>
              <a:rPr lang="en-US" b="1" dirty="0">
                <a:solidFill>
                  <a:srgbClr val="0000CC"/>
                </a:solidFill>
              </a:rPr>
              <a:t>but if you return to Me, and keep My commandments and do them, </a:t>
            </a:r>
            <a:r>
              <a:rPr lang="en-US" dirty="0"/>
              <a:t>though some of you were cast out to the farthest part of the heavens, yet I will gather them from there, and bring them to the place which I have chosen as a dwelling for My name.'  10 </a:t>
            </a:r>
            <a:r>
              <a:rPr lang="en-US" b="1" dirty="0">
                <a:solidFill>
                  <a:srgbClr val="0000CC"/>
                </a:solidFill>
              </a:rPr>
              <a:t>Now these are Your servants and Your people, whom You have redeemed by Your great power, and by Your strong hand.</a:t>
            </a:r>
            <a:r>
              <a:rPr lang="en-US" dirty="0"/>
              <a:t> 11 O Lord, I pray, please let Your ear be attentive to the prayer of Your servant, and to the prayer of </a:t>
            </a:r>
            <a:r>
              <a:rPr lang="en-US" b="1" dirty="0">
                <a:solidFill>
                  <a:srgbClr val="0000CC"/>
                </a:solidFill>
              </a:rPr>
              <a:t>Your servants who desire to fear Your name; and let Your servant prosper this day, I pray, and grant him mercy in the sight of this man</a:t>
            </a:r>
            <a:r>
              <a:rPr lang="en-US" b="1" dirty="0" smtClean="0">
                <a:solidFill>
                  <a:srgbClr val="0000CC"/>
                </a:solidFill>
              </a:rPr>
              <a:t>."</a:t>
            </a:r>
            <a:endParaRPr lang="en-US" b="1" dirty="0">
              <a:solidFill>
                <a:srgbClr val="0000CC"/>
              </a:solidFill>
            </a:endParaRPr>
          </a:p>
        </p:txBody>
      </p:sp>
      <p:sp>
        <p:nvSpPr>
          <p:cNvPr id="6" name="Text Box 5"/>
          <p:cNvSpPr txBox="1">
            <a:spLocks noChangeArrowheads="1"/>
          </p:cNvSpPr>
          <p:nvPr/>
        </p:nvSpPr>
        <p:spPr bwMode="auto">
          <a:xfrm>
            <a:off x="1097643" y="40956"/>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Nehemiah’s prayer </a:t>
            </a:r>
          </a:p>
        </p:txBody>
      </p:sp>
      <p:sp>
        <p:nvSpPr>
          <p:cNvPr id="7" name="Text Box 5"/>
          <p:cNvSpPr txBox="1">
            <a:spLocks noChangeArrowheads="1"/>
          </p:cNvSpPr>
          <p:nvPr/>
        </p:nvSpPr>
        <p:spPr bwMode="auto">
          <a:xfrm>
            <a:off x="457200" y="6322367"/>
            <a:ext cx="8610599" cy="461665"/>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He knew he needed God’s mercy for his plan to work!</a:t>
            </a:r>
          </a:p>
        </p:txBody>
      </p:sp>
    </p:spTree>
    <p:extLst>
      <p:ext uri="{BB962C8B-B14F-4D97-AF65-F5344CB8AC3E}">
        <p14:creationId xmlns:p14="http://schemas.microsoft.com/office/powerpoint/2010/main" val="8550012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685800"/>
          </a:xfrm>
        </p:spPr>
        <p:txBody>
          <a:bodyPr>
            <a:normAutofit fontScale="90000"/>
          </a:bodyPr>
          <a:lstStyle/>
          <a:p>
            <a:pPr eaLnBrk="1" hangingPunct="1"/>
            <a:r>
              <a:rPr lang="en-US" sz="4000" b="1" dirty="0" smtClean="0">
                <a:solidFill>
                  <a:srgbClr val="FF0000"/>
                </a:solidFill>
                <a:latin typeface="Comic Sans MS" pitchFamily="66" charset="0"/>
              </a:rPr>
              <a:t>20</a:t>
            </a:r>
            <a:r>
              <a:rPr lang="en-US" sz="4000" b="1" baseline="30000" dirty="0" smtClean="0">
                <a:solidFill>
                  <a:srgbClr val="FF0000"/>
                </a:solidFill>
                <a:latin typeface="Comic Sans MS" pitchFamily="66" charset="0"/>
              </a:rPr>
              <a:t>th</a:t>
            </a:r>
            <a:r>
              <a:rPr lang="en-US" sz="4000" b="1" dirty="0" smtClean="0">
                <a:solidFill>
                  <a:srgbClr val="FF0000"/>
                </a:solidFill>
                <a:latin typeface="Comic Sans MS" pitchFamily="66" charset="0"/>
              </a:rPr>
              <a:t> year of </a:t>
            </a:r>
            <a:r>
              <a:rPr lang="en-US" sz="4000" b="1" dirty="0" err="1" smtClean="0">
                <a:solidFill>
                  <a:srgbClr val="FF0000"/>
                </a:solidFill>
                <a:latin typeface="Comic Sans MS" pitchFamily="66" charset="0"/>
              </a:rPr>
              <a:t>Artaxerxes</a:t>
            </a:r>
            <a:r>
              <a:rPr lang="en-US" sz="4000" b="1" dirty="0" smtClean="0">
                <a:solidFill>
                  <a:srgbClr val="FF0000"/>
                </a:solidFill>
                <a:latin typeface="Comic Sans MS" pitchFamily="66" charset="0"/>
              </a:rPr>
              <a:t> (2:1)</a:t>
            </a:r>
          </a:p>
        </p:txBody>
      </p:sp>
      <p:pic>
        <p:nvPicPr>
          <p:cNvPr id="1026" name="Picture 2" descr="http://catholic-resources.org/Images/Jewish/calendar-l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838200"/>
            <a:ext cx="7244601" cy="5354707"/>
          </a:xfrm>
          <a:prstGeom prst="rect">
            <a:avLst/>
          </a:prstGeom>
          <a:noFill/>
          <a:extLst>
            <a:ext uri="{909E8E84-426E-40DD-AFC4-6F175D3DCCD1}">
              <a14:hiddenFill xmlns:a14="http://schemas.microsoft.com/office/drawing/2010/main">
                <a:solidFill>
                  <a:srgbClr val="FFFFFF"/>
                </a:solidFill>
              </a14:hiddenFill>
            </a:ext>
          </a:extLst>
        </p:spPr>
      </p:pic>
      <p:sp>
        <p:nvSpPr>
          <p:cNvPr id="4100" name="Text Box 5"/>
          <p:cNvSpPr txBox="1">
            <a:spLocks noChangeArrowheads="1"/>
          </p:cNvSpPr>
          <p:nvPr/>
        </p:nvSpPr>
        <p:spPr bwMode="auto">
          <a:xfrm>
            <a:off x="685800" y="3733800"/>
            <a:ext cx="1981200" cy="1323439"/>
          </a:xfrm>
          <a:prstGeom prst="rect">
            <a:avLst/>
          </a:prstGeom>
          <a:noFill/>
          <a:ln w="9525">
            <a:noFill/>
            <a:miter lim="800000"/>
            <a:headEnd/>
            <a:tailEnd/>
          </a:ln>
        </p:spPr>
        <p:txBody>
          <a:bodyPr wrap="square">
            <a:spAutoFit/>
          </a:bodyPr>
          <a:lstStyle/>
          <a:p>
            <a:pPr algn="ctr">
              <a:spcBef>
                <a:spcPct val="50000"/>
              </a:spcBef>
            </a:pPr>
            <a:r>
              <a:rPr lang="en-US" sz="2000" b="1" dirty="0" err="1" smtClean="0">
                <a:solidFill>
                  <a:srgbClr val="00B050"/>
                </a:solidFill>
                <a:latin typeface="Comic Sans MS" pitchFamily="66" charset="0"/>
              </a:rPr>
              <a:t>Hanani</a:t>
            </a:r>
            <a:r>
              <a:rPr lang="en-US" sz="2000" b="1" dirty="0" smtClean="0">
                <a:solidFill>
                  <a:srgbClr val="00B050"/>
                </a:solidFill>
                <a:latin typeface="Comic Sans MS" pitchFamily="66" charset="0"/>
              </a:rPr>
              <a:t> brought news to Nehemiah (</a:t>
            </a:r>
            <a:r>
              <a:rPr lang="en-US" sz="2000" b="1" dirty="0" err="1" smtClean="0">
                <a:solidFill>
                  <a:srgbClr val="00B050"/>
                </a:solidFill>
                <a:latin typeface="Comic Sans MS" pitchFamily="66" charset="0"/>
              </a:rPr>
              <a:t>Neh</a:t>
            </a:r>
            <a:r>
              <a:rPr lang="en-US" sz="2000" b="1" dirty="0" smtClean="0">
                <a:solidFill>
                  <a:srgbClr val="00B050"/>
                </a:solidFill>
                <a:latin typeface="Comic Sans MS" pitchFamily="66" charset="0"/>
              </a:rPr>
              <a:t> 1)</a:t>
            </a:r>
            <a:endParaRPr lang="en-US" sz="2000" b="1" dirty="0">
              <a:solidFill>
                <a:srgbClr val="00B050"/>
              </a:solidFill>
              <a:latin typeface="Comic Sans MS" pitchFamily="66" charset="0"/>
            </a:endParaRPr>
          </a:p>
        </p:txBody>
      </p:sp>
      <p:sp>
        <p:nvSpPr>
          <p:cNvPr id="3" name="Rounded Rectangle 2"/>
          <p:cNvSpPr/>
          <p:nvPr/>
        </p:nvSpPr>
        <p:spPr>
          <a:xfrm rot="20538965">
            <a:off x="2514600" y="3290029"/>
            <a:ext cx="762000" cy="11049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17302919">
            <a:off x="4481090" y="1370216"/>
            <a:ext cx="762000" cy="11049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791200" y="1494830"/>
            <a:ext cx="1530951" cy="584775"/>
          </a:xfrm>
          <a:prstGeom prst="rect">
            <a:avLst/>
          </a:prstGeom>
          <a:solidFill>
            <a:schemeClr val="bg1"/>
          </a:solidFill>
        </p:spPr>
        <p:txBody>
          <a:bodyPr wrap="square" rtlCol="0">
            <a:spAutoFit/>
          </a:bodyPr>
          <a:lstStyle/>
          <a:p>
            <a:r>
              <a:rPr lang="en-US" sz="3200" dirty="0" smtClean="0"/>
              <a:t>    </a:t>
            </a:r>
            <a:endParaRPr lang="en-US" sz="3200" dirty="0"/>
          </a:p>
        </p:txBody>
      </p:sp>
      <p:sp>
        <p:nvSpPr>
          <p:cNvPr id="9" name="Text Box 5"/>
          <p:cNvSpPr txBox="1">
            <a:spLocks noChangeArrowheads="1"/>
          </p:cNvSpPr>
          <p:nvPr/>
        </p:nvSpPr>
        <p:spPr bwMode="auto">
          <a:xfrm>
            <a:off x="5184988" y="1386890"/>
            <a:ext cx="2438400" cy="646331"/>
          </a:xfrm>
          <a:prstGeom prst="rect">
            <a:avLst/>
          </a:prstGeom>
          <a:noFill/>
          <a:ln w="9525">
            <a:noFill/>
            <a:miter lim="800000"/>
            <a:headEnd/>
            <a:tailEnd/>
          </a:ln>
        </p:spPr>
        <p:txBody>
          <a:bodyPr wrap="square">
            <a:spAutoFit/>
          </a:bodyPr>
          <a:lstStyle/>
          <a:p>
            <a:pPr algn="ctr">
              <a:spcBef>
                <a:spcPct val="50000"/>
              </a:spcBef>
            </a:pPr>
            <a:r>
              <a:rPr lang="en-US" b="1" dirty="0" smtClean="0">
                <a:solidFill>
                  <a:srgbClr val="00B050"/>
                </a:solidFill>
                <a:latin typeface="Comic Sans MS" pitchFamily="66" charset="0"/>
              </a:rPr>
              <a:t>Nehemiah asks the King (</a:t>
            </a:r>
            <a:r>
              <a:rPr lang="en-US" b="1" dirty="0" err="1" smtClean="0">
                <a:solidFill>
                  <a:srgbClr val="00B050"/>
                </a:solidFill>
                <a:latin typeface="Comic Sans MS" pitchFamily="66" charset="0"/>
              </a:rPr>
              <a:t>Neh</a:t>
            </a:r>
            <a:r>
              <a:rPr lang="en-US" b="1" dirty="0" smtClean="0">
                <a:solidFill>
                  <a:srgbClr val="00B050"/>
                </a:solidFill>
                <a:latin typeface="Comic Sans MS" pitchFamily="66" charset="0"/>
              </a:rPr>
              <a:t> 2)</a:t>
            </a:r>
            <a:endParaRPr lang="en-US" b="1" dirty="0">
              <a:solidFill>
                <a:srgbClr val="00B050"/>
              </a:solidFill>
              <a:latin typeface="Comic Sans MS" pitchFamily="66" charset="0"/>
            </a:endParaRPr>
          </a:p>
        </p:txBody>
      </p:sp>
      <p:sp>
        <p:nvSpPr>
          <p:cNvPr id="11" name="Text Box 5"/>
          <p:cNvSpPr txBox="1">
            <a:spLocks noChangeArrowheads="1"/>
          </p:cNvSpPr>
          <p:nvPr/>
        </p:nvSpPr>
        <p:spPr bwMode="auto">
          <a:xfrm>
            <a:off x="16712" y="685800"/>
            <a:ext cx="3048000" cy="1200329"/>
          </a:xfrm>
          <a:prstGeom prst="rect">
            <a:avLst/>
          </a:prstGeom>
          <a:noFill/>
          <a:ln w="9525">
            <a:noFill/>
            <a:miter lim="800000"/>
            <a:headEnd/>
            <a:tailEnd/>
          </a:ln>
        </p:spPr>
        <p:txBody>
          <a:bodyPr wrap="square">
            <a:spAutoFit/>
          </a:bodyPr>
          <a:lstStyle/>
          <a:p>
            <a:pPr algn="ctr">
              <a:spcBef>
                <a:spcPct val="50000"/>
              </a:spcBef>
            </a:pPr>
            <a:r>
              <a:rPr lang="en-US" b="1" dirty="0" err="1" smtClean="0">
                <a:solidFill>
                  <a:srgbClr val="7030A0"/>
                </a:solidFill>
                <a:latin typeface="Comic Sans MS" pitchFamily="66" charset="0"/>
              </a:rPr>
              <a:t>Altho</a:t>
            </a:r>
            <a:r>
              <a:rPr lang="en-US" b="1" dirty="0" smtClean="0">
                <a:solidFill>
                  <a:srgbClr val="7030A0"/>
                </a:solidFill>
                <a:latin typeface="Comic Sans MS" pitchFamily="66" charset="0"/>
              </a:rPr>
              <a:t> Nisan is in the next year of the Jewish calendar, it was still the 20</a:t>
            </a:r>
            <a:r>
              <a:rPr lang="en-US" b="1" baseline="30000" dirty="0" smtClean="0">
                <a:solidFill>
                  <a:srgbClr val="7030A0"/>
                </a:solidFill>
                <a:latin typeface="Comic Sans MS" pitchFamily="66" charset="0"/>
              </a:rPr>
              <a:t>th</a:t>
            </a:r>
            <a:r>
              <a:rPr lang="en-US" b="1" dirty="0" smtClean="0">
                <a:solidFill>
                  <a:srgbClr val="7030A0"/>
                </a:solidFill>
                <a:latin typeface="Comic Sans MS" pitchFamily="66" charset="0"/>
              </a:rPr>
              <a:t> of </a:t>
            </a:r>
            <a:r>
              <a:rPr lang="en-US" b="1" dirty="0" err="1" smtClean="0">
                <a:solidFill>
                  <a:srgbClr val="7030A0"/>
                </a:solidFill>
                <a:latin typeface="Comic Sans MS" pitchFamily="66" charset="0"/>
              </a:rPr>
              <a:t>Artaxerxes</a:t>
            </a:r>
            <a:endParaRPr lang="en-US" b="1" dirty="0">
              <a:solidFill>
                <a:srgbClr val="7030A0"/>
              </a:solidFill>
              <a:latin typeface="Comic Sans MS" pitchFamily="66" charset="0"/>
            </a:endParaRPr>
          </a:p>
        </p:txBody>
      </p:sp>
      <p:sp>
        <p:nvSpPr>
          <p:cNvPr id="5" name="Circular Arrow 4"/>
          <p:cNvSpPr/>
          <p:nvPr/>
        </p:nvSpPr>
        <p:spPr>
          <a:xfrm rot="18907591">
            <a:off x="1876939" y="1370833"/>
            <a:ext cx="3372294" cy="2417969"/>
          </a:xfrm>
          <a:prstGeom prst="circular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ircular Arrow 11"/>
          <p:cNvSpPr/>
          <p:nvPr/>
        </p:nvSpPr>
        <p:spPr>
          <a:xfrm rot="7714206">
            <a:off x="4340588" y="3642033"/>
            <a:ext cx="2784980" cy="1685053"/>
          </a:xfrm>
          <a:prstGeom prst="circular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 Box 5"/>
          <p:cNvSpPr txBox="1">
            <a:spLocks noChangeArrowheads="1"/>
          </p:cNvSpPr>
          <p:nvPr/>
        </p:nvSpPr>
        <p:spPr bwMode="auto">
          <a:xfrm>
            <a:off x="6670327" y="4498719"/>
            <a:ext cx="2153489" cy="1200329"/>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F0"/>
                </a:solidFill>
                <a:latin typeface="Comic Sans MS" pitchFamily="66" charset="0"/>
              </a:rPr>
              <a:t>Wall finished in only 52 days!</a:t>
            </a:r>
            <a:endParaRPr lang="en-US" sz="2400" b="1" dirty="0">
              <a:solidFill>
                <a:srgbClr val="00B0F0"/>
              </a:solidFill>
              <a:latin typeface="Comic Sans MS" pitchFamily="66" charset="0"/>
            </a:endParaRPr>
          </a:p>
        </p:txBody>
      </p:sp>
    </p:spTree>
    <p:extLst>
      <p:ext uri="{BB962C8B-B14F-4D97-AF65-F5344CB8AC3E}">
        <p14:creationId xmlns:p14="http://schemas.microsoft.com/office/powerpoint/2010/main" val="35351902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6283" y="0"/>
            <a:ext cx="6629400" cy="1143000"/>
          </a:xfrm>
        </p:spPr>
        <p:txBody>
          <a:bodyPr/>
          <a:lstStyle/>
          <a:p>
            <a:pPr eaLnBrk="1" hangingPunct="1"/>
            <a:r>
              <a:rPr lang="en-US" sz="4000" b="1" dirty="0" smtClean="0">
                <a:solidFill>
                  <a:srgbClr val="FF0000"/>
                </a:solidFill>
                <a:latin typeface="Comic Sans MS" pitchFamily="66" charset="0"/>
              </a:rPr>
              <a:t>Nehemiah’s Faith (2:2-9)</a:t>
            </a:r>
          </a:p>
        </p:txBody>
      </p:sp>
      <p:sp>
        <p:nvSpPr>
          <p:cNvPr id="4099" name="Rectangle 3"/>
          <p:cNvSpPr>
            <a:spLocks noGrp="1" noChangeArrowheads="1"/>
          </p:cNvSpPr>
          <p:nvPr>
            <p:ph type="body" idx="1"/>
          </p:nvPr>
        </p:nvSpPr>
        <p:spPr>
          <a:xfrm>
            <a:off x="304800" y="990600"/>
            <a:ext cx="7924800" cy="4648200"/>
          </a:xfrm>
        </p:spPr>
        <p:txBody>
          <a:bodyPr>
            <a:normAutofit fontScale="77500" lnSpcReduction="20000"/>
          </a:bodyPr>
          <a:lstStyle/>
          <a:p>
            <a:pPr eaLnBrk="1" hangingPunct="1">
              <a:lnSpc>
                <a:spcPct val="90000"/>
              </a:lnSpc>
            </a:pPr>
            <a:r>
              <a:rPr lang="en-US" b="1" dirty="0" smtClean="0">
                <a:solidFill>
                  <a:srgbClr val="0000CC"/>
                </a:solidFill>
              </a:rPr>
              <a:t>He can’t hide his sadness from the king</a:t>
            </a:r>
          </a:p>
          <a:p>
            <a:pPr lvl="1">
              <a:lnSpc>
                <a:spcPct val="90000"/>
              </a:lnSpc>
            </a:pPr>
            <a:r>
              <a:rPr lang="en-US" dirty="0" smtClean="0"/>
              <a:t>Nehemiah is dreadfully afraid of how the king                          might react to his sadness!  Proceeds in faith.</a:t>
            </a:r>
            <a:endParaRPr lang="en-US" dirty="0"/>
          </a:p>
          <a:p>
            <a:pPr eaLnBrk="1" hangingPunct="1">
              <a:lnSpc>
                <a:spcPct val="90000"/>
              </a:lnSpc>
            </a:pPr>
            <a:r>
              <a:rPr lang="en-US" b="1" dirty="0" smtClean="0">
                <a:solidFill>
                  <a:srgbClr val="0000CC"/>
                </a:solidFill>
              </a:rPr>
              <a:t>He tells the king about the sad conditions                            of the Jews &amp; Jerusalem</a:t>
            </a:r>
          </a:p>
          <a:p>
            <a:pPr eaLnBrk="1" hangingPunct="1">
              <a:lnSpc>
                <a:spcPct val="90000"/>
              </a:lnSpc>
            </a:pPr>
            <a:r>
              <a:rPr lang="en-US" b="1" dirty="0" smtClean="0">
                <a:solidFill>
                  <a:srgbClr val="0000CC"/>
                </a:solidFill>
              </a:rPr>
              <a:t>The king responds </a:t>
            </a:r>
            <a:r>
              <a:rPr lang="en-US" b="1" i="1" dirty="0" smtClean="0">
                <a:solidFill>
                  <a:srgbClr val="0000CC"/>
                </a:solidFill>
              </a:rPr>
              <a:t>“what do you need?”</a:t>
            </a:r>
          </a:p>
          <a:p>
            <a:pPr lvl="1">
              <a:lnSpc>
                <a:spcPct val="90000"/>
              </a:lnSpc>
            </a:pPr>
            <a:r>
              <a:rPr lang="en-US" dirty="0" smtClean="0"/>
              <a:t>Nehemiah prays – must have been quick!</a:t>
            </a:r>
          </a:p>
          <a:p>
            <a:pPr lvl="1">
              <a:lnSpc>
                <a:spcPct val="90000"/>
              </a:lnSpc>
            </a:pPr>
            <a:r>
              <a:rPr lang="en-US" dirty="0" smtClean="0"/>
              <a:t>Asks for permission to go rebuild Jerusalem</a:t>
            </a:r>
          </a:p>
          <a:p>
            <a:pPr lvl="1">
              <a:lnSpc>
                <a:spcPct val="90000"/>
              </a:lnSpc>
            </a:pPr>
            <a:r>
              <a:rPr lang="en-US" dirty="0" smtClean="0"/>
              <a:t>Queen sitting beside him = Esther!</a:t>
            </a:r>
          </a:p>
          <a:p>
            <a:pPr lvl="1">
              <a:lnSpc>
                <a:spcPct val="90000"/>
              </a:lnSpc>
            </a:pPr>
            <a:r>
              <a:rPr lang="en-US" dirty="0" smtClean="0"/>
              <a:t>Tells the king about how long he will be gone</a:t>
            </a:r>
          </a:p>
          <a:p>
            <a:pPr eaLnBrk="1" hangingPunct="1">
              <a:lnSpc>
                <a:spcPct val="90000"/>
              </a:lnSpc>
            </a:pPr>
            <a:r>
              <a:rPr lang="en-US" b="1" dirty="0" smtClean="0">
                <a:solidFill>
                  <a:srgbClr val="0000CC"/>
                </a:solidFill>
              </a:rPr>
              <a:t>Additional requests:</a:t>
            </a:r>
            <a:r>
              <a:rPr lang="en-US" dirty="0" smtClean="0"/>
              <a:t>  Had this thought out!</a:t>
            </a:r>
          </a:p>
          <a:p>
            <a:pPr lvl="1">
              <a:lnSpc>
                <a:spcPct val="90000"/>
              </a:lnSpc>
            </a:pPr>
            <a:r>
              <a:rPr lang="en-US" dirty="0" smtClean="0"/>
              <a:t>Letters to governors allowing him to pass through</a:t>
            </a:r>
          </a:p>
          <a:p>
            <a:pPr lvl="1">
              <a:lnSpc>
                <a:spcPct val="90000"/>
              </a:lnSpc>
            </a:pPr>
            <a:r>
              <a:rPr lang="en-US" dirty="0" smtClean="0"/>
              <a:t>Letter to </a:t>
            </a:r>
            <a:r>
              <a:rPr lang="en-US" dirty="0" err="1" smtClean="0"/>
              <a:t>Asaph</a:t>
            </a:r>
            <a:r>
              <a:rPr lang="en-US" dirty="0" smtClean="0"/>
              <a:t> for timber for: temple, wall, house</a:t>
            </a:r>
          </a:p>
          <a:p>
            <a:pPr eaLnBrk="1" hangingPunct="1">
              <a:lnSpc>
                <a:spcPct val="90000"/>
              </a:lnSpc>
            </a:pPr>
            <a:r>
              <a:rPr lang="en-US" b="1" dirty="0" smtClean="0">
                <a:solidFill>
                  <a:srgbClr val="0000CC"/>
                </a:solidFill>
              </a:rPr>
              <a:t>King sent army captains </a:t>
            </a:r>
            <a:r>
              <a:rPr lang="en-US" dirty="0" smtClean="0"/>
              <a:t>&amp; horsemen with Nehemiah</a:t>
            </a:r>
          </a:p>
        </p:txBody>
      </p:sp>
      <p:sp>
        <p:nvSpPr>
          <p:cNvPr id="4100" name="Text Box 5"/>
          <p:cNvSpPr txBox="1">
            <a:spLocks noChangeArrowheads="1"/>
          </p:cNvSpPr>
          <p:nvPr/>
        </p:nvSpPr>
        <p:spPr bwMode="auto">
          <a:xfrm>
            <a:off x="1828800" y="5410200"/>
            <a:ext cx="7010400" cy="1200329"/>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Nehemiah planned ahead &amp; had the faith to carry it out</a:t>
            </a:r>
            <a:endParaRPr lang="en-US" sz="3600" b="1" dirty="0">
              <a:solidFill>
                <a:srgbClr val="00B050"/>
              </a:solidFill>
              <a:latin typeface="Comic Sans MS" pitchFamily="66" charset="0"/>
            </a:endParaRPr>
          </a:p>
        </p:txBody>
      </p:sp>
      <p:pic>
        <p:nvPicPr>
          <p:cNvPr id="2050" name="Picture 2" descr="http://www.kairos2.com/nehemiah_pl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6163" y="125750"/>
            <a:ext cx="2176711" cy="27698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kids.christiansunite.com/images/Bible_Stories/07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315200" y="3048000"/>
            <a:ext cx="138192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biblestudyoutlines.org/wp-content/uploads/2012/06/Nehemiah-sees-the-rubble-in-Jerusalem-by-Tisso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280" y="5400765"/>
            <a:ext cx="123152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5398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533400"/>
            <a:ext cx="9158514" cy="4876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38101" y="990600"/>
            <a:ext cx="7010400" cy="914400"/>
          </a:xfrm>
        </p:spPr>
        <p:txBody>
          <a:bodyPr>
            <a:noAutofit/>
          </a:bodyPr>
          <a:lstStyle/>
          <a:p>
            <a:r>
              <a:rPr lang="en-US" sz="4800" b="1" dirty="0" smtClean="0">
                <a:solidFill>
                  <a:srgbClr val="663300"/>
                </a:solidFill>
              </a:rPr>
              <a:t>Nehemiah 2:10</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295400" y="1785610"/>
            <a:ext cx="6553200" cy="3319790"/>
          </a:xfrm>
        </p:spPr>
        <p:txBody>
          <a:bodyPr>
            <a:normAutofit/>
          </a:bodyPr>
          <a:lstStyle/>
          <a:p>
            <a:pPr marL="0" indent="231775">
              <a:buNone/>
            </a:pPr>
            <a:r>
              <a:rPr lang="en-US" dirty="0" smtClean="0"/>
              <a:t> 10 </a:t>
            </a:r>
            <a:r>
              <a:rPr lang="en-US" dirty="0"/>
              <a:t>When </a:t>
            </a:r>
            <a:r>
              <a:rPr lang="en-US" b="1" dirty="0" err="1">
                <a:solidFill>
                  <a:srgbClr val="C00000"/>
                </a:solidFill>
              </a:rPr>
              <a:t>Sanballat</a:t>
            </a:r>
            <a:r>
              <a:rPr lang="en-US" dirty="0">
                <a:solidFill>
                  <a:srgbClr val="C00000"/>
                </a:solidFill>
              </a:rPr>
              <a:t> </a:t>
            </a:r>
            <a:r>
              <a:rPr lang="en-US" dirty="0"/>
              <a:t>the </a:t>
            </a:r>
            <a:r>
              <a:rPr lang="en-US" dirty="0" err="1"/>
              <a:t>Horonite</a:t>
            </a:r>
            <a:r>
              <a:rPr lang="en-US" dirty="0"/>
              <a:t> and </a:t>
            </a:r>
            <a:r>
              <a:rPr lang="en-US" dirty="0" err="1"/>
              <a:t>Tobiah</a:t>
            </a:r>
            <a:r>
              <a:rPr lang="en-US" dirty="0"/>
              <a:t> the </a:t>
            </a:r>
            <a:r>
              <a:rPr lang="en-US" b="1" dirty="0">
                <a:solidFill>
                  <a:srgbClr val="C00000"/>
                </a:solidFill>
              </a:rPr>
              <a:t>Ammonite</a:t>
            </a:r>
            <a:r>
              <a:rPr lang="en-US" dirty="0">
                <a:solidFill>
                  <a:srgbClr val="C00000"/>
                </a:solidFill>
              </a:rPr>
              <a:t> </a:t>
            </a:r>
            <a:r>
              <a:rPr lang="en-US" dirty="0"/>
              <a:t>official heard of it, they were </a:t>
            </a:r>
            <a:r>
              <a:rPr lang="en-US" b="1" dirty="0">
                <a:solidFill>
                  <a:srgbClr val="C00000"/>
                </a:solidFill>
              </a:rPr>
              <a:t>deeply disturbed that a man had come to seek the well-being of the children of Israel.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The opposition begins!</a:t>
            </a:r>
          </a:p>
        </p:txBody>
      </p:sp>
      <p:sp>
        <p:nvSpPr>
          <p:cNvPr id="7" name="Text Box 5"/>
          <p:cNvSpPr txBox="1">
            <a:spLocks noChangeArrowheads="1"/>
          </p:cNvSpPr>
          <p:nvPr/>
        </p:nvSpPr>
        <p:spPr bwMode="auto">
          <a:xfrm>
            <a:off x="847601" y="5207912"/>
            <a:ext cx="7391400" cy="138499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Most projects come with a price! There is usually some opposition. We move forward in faith, trusting in God’s help</a:t>
            </a:r>
          </a:p>
        </p:txBody>
      </p:sp>
    </p:spTree>
    <p:extLst>
      <p:ext uri="{BB962C8B-B14F-4D97-AF65-F5344CB8AC3E}">
        <p14:creationId xmlns:p14="http://schemas.microsoft.com/office/powerpoint/2010/main" val="12000652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234373"/>
            <a:ext cx="6553200" cy="762000"/>
          </a:xfrm>
        </p:spPr>
        <p:txBody>
          <a:bodyPr>
            <a:normAutofit fontScale="90000"/>
          </a:bodyPr>
          <a:lstStyle/>
          <a:p>
            <a:pPr eaLnBrk="1" hangingPunct="1"/>
            <a:r>
              <a:rPr lang="en-US" sz="4000" b="1" dirty="0" smtClean="0">
                <a:solidFill>
                  <a:srgbClr val="FF0000"/>
                </a:solidFill>
                <a:latin typeface="Comic Sans MS" pitchFamily="66" charset="0"/>
              </a:rPr>
              <a:t>The outside opposition </a:t>
            </a:r>
            <a:r>
              <a:rPr lang="en-US" sz="2700" b="1" dirty="0" smtClean="0">
                <a:solidFill>
                  <a:srgbClr val="FF0000"/>
                </a:solidFill>
                <a:latin typeface="Comic Sans MS" pitchFamily="66" charset="0"/>
              </a:rPr>
              <a:t>(2:19)</a:t>
            </a:r>
          </a:p>
        </p:txBody>
      </p:sp>
      <p:sp>
        <p:nvSpPr>
          <p:cNvPr id="4099" name="Rectangle 3"/>
          <p:cNvSpPr>
            <a:spLocks noGrp="1" noChangeArrowheads="1"/>
          </p:cNvSpPr>
          <p:nvPr>
            <p:ph type="body" idx="1"/>
          </p:nvPr>
        </p:nvSpPr>
        <p:spPr>
          <a:xfrm>
            <a:off x="457200" y="1143000"/>
            <a:ext cx="7924800" cy="4343400"/>
          </a:xfrm>
        </p:spPr>
        <p:txBody>
          <a:bodyPr>
            <a:normAutofit lnSpcReduction="10000"/>
          </a:bodyPr>
          <a:lstStyle/>
          <a:p>
            <a:pPr>
              <a:lnSpc>
                <a:spcPct val="90000"/>
              </a:lnSpc>
            </a:pPr>
            <a:r>
              <a:rPr lang="en-US" b="1" dirty="0" err="1" smtClean="0">
                <a:solidFill>
                  <a:srgbClr val="C00000"/>
                </a:solidFill>
              </a:rPr>
              <a:t>Sanballat</a:t>
            </a:r>
            <a:r>
              <a:rPr lang="en-US" b="1" dirty="0" smtClean="0">
                <a:solidFill>
                  <a:srgbClr val="C00000"/>
                </a:solidFill>
              </a:rPr>
              <a:t>:  </a:t>
            </a:r>
            <a:r>
              <a:rPr lang="en-US" dirty="0" smtClean="0"/>
              <a:t>a </a:t>
            </a:r>
            <a:r>
              <a:rPr lang="en-US" dirty="0" err="1" smtClean="0"/>
              <a:t>Horonite</a:t>
            </a:r>
            <a:r>
              <a:rPr lang="en-US" dirty="0" smtClean="0"/>
              <a:t> (not Moabite), so probably from Beth-</a:t>
            </a:r>
            <a:r>
              <a:rPr lang="en-US" dirty="0" err="1" smtClean="0"/>
              <a:t>Horon</a:t>
            </a:r>
            <a:r>
              <a:rPr lang="en-US" dirty="0" smtClean="0"/>
              <a:t> in Ephraim making him a Samaritan. </a:t>
            </a:r>
          </a:p>
          <a:p>
            <a:pPr lvl="1">
              <a:lnSpc>
                <a:spcPct val="90000"/>
              </a:lnSpc>
            </a:pPr>
            <a:r>
              <a:rPr lang="en-US" dirty="0"/>
              <a:t>He was related by marriage to the son of </a:t>
            </a:r>
            <a:r>
              <a:rPr lang="en-US" dirty="0" err="1"/>
              <a:t>Eliashib</a:t>
            </a:r>
            <a:r>
              <a:rPr lang="en-US" dirty="0"/>
              <a:t>, the high priest at the time of the annulment of the mixed marriages forbidden by the Law (</a:t>
            </a:r>
            <a:r>
              <a:rPr lang="en-US" dirty="0" err="1"/>
              <a:t>Neh</a:t>
            </a:r>
            <a:r>
              <a:rPr lang="en-US" dirty="0"/>
              <a:t> 13:28).</a:t>
            </a:r>
          </a:p>
          <a:p>
            <a:pPr>
              <a:lnSpc>
                <a:spcPct val="90000"/>
              </a:lnSpc>
            </a:pPr>
            <a:r>
              <a:rPr lang="en-US" b="1" dirty="0" err="1" smtClean="0">
                <a:solidFill>
                  <a:srgbClr val="C00000"/>
                </a:solidFill>
              </a:rPr>
              <a:t>Tobiah</a:t>
            </a:r>
            <a:r>
              <a:rPr lang="en-US" b="1" dirty="0" smtClean="0">
                <a:solidFill>
                  <a:srgbClr val="C00000"/>
                </a:solidFill>
              </a:rPr>
              <a:t>: </a:t>
            </a:r>
            <a:r>
              <a:rPr lang="en-US" dirty="0" smtClean="0"/>
              <a:t>an </a:t>
            </a:r>
            <a:r>
              <a:rPr lang="en-US" dirty="0"/>
              <a:t>Ammonite </a:t>
            </a:r>
            <a:r>
              <a:rPr lang="en-US" dirty="0" smtClean="0"/>
              <a:t>official (slave of the Persian king) </a:t>
            </a:r>
            <a:r>
              <a:rPr lang="en-US" dirty="0"/>
              <a:t>(</a:t>
            </a:r>
            <a:r>
              <a:rPr lang="en-US" dirty="0" err="1"/>
              <a:t>Neh</a:t>
            </a:r>
            <a:r>
              <a:rPr lang="en-US" dirty="0"/>
              <a:t> </a:t>
            </a:r>
            <a:r>
              <a:rPr lang="en-US" dirty="0" smtClean="0"/>
              <a:t>4:1-3) </a:t>
            </a:r>
          </a:p>
          <a:p>
            <a:pPr>
              <a:lnSpc>
                <a:spcPct val="90000"/>
              </a:lnSpc>
            </a:pPr>
            <a:r>
              <a:rPr lang="en-US" b="1" dirty="0" err="1" smtClean="0">
                <a:solidFill>
                  <a:srgbClr val="C00000"/>
                </a:solidFill>
              </a:rPr>
              <a:t>Geshem</a:t>
            </a:r>
            <a:r>
              <a:rPr lang="en-US" b="1" dirty="0" smtClean="0">
                <a:solidFill>
                  <a:srgbClr val="C00000"/>
                </a:solidFill>
              </a:rPr>
              <a:t>:  </a:t>
            </a:r>
            <a:r>
              <a:rPr lang="en-US" dirty="0" smtClean="0"/>
              <a:t>an </a:t>
            </a:r>
            <a:r>
              <a:rPr lang="en-US" dirty="0"/>
              <a:t>Arabian </a:t>
            </a:r>
            <a:r>
              <a:rPr lang="en-US" dirty="0" smtClean="0"/>
              <a:t>(</a:t>
            </a:r>
            <a:r>
              <a:rPr lang="en-US" dirty="0" err="1" smtClean="0"/>
              <a:t>Neh</a:t>
            </a:r>
            <a:r>
              <a:rPr lang="en-US" dirty="0" smtClean="0"/>
              <a:t> 6:1)</a:t>
            </a:r>
          </a:p>
        </p:txBody>
      </p:sp>
      <p:sp>
        <p:nvSpPr>
          <p:cNvPr id="4100" name="Text Box 5"/>
          <p:cNvSpPr txBox="1">
            <a:spLocks noChangeArrowheads="1"/>
          </p:cNvSpPr>
          <p:nvPr/>
        </p:nvSpPr>
        <p:spPr bwMode="auto">
          <a:xfrm>
            <a:off x="381000" y="5311823"/>
            <a:ext cx="6324600" cy="1323439"/>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Nehemiah refused to let them stop the work!</a:t>
            </a:r>
            <a:endParaRPr lang="en-US" sz="4000" b="1" dirty="0">
              <a:solidFill>
                <a:srgbClr val="00B050"/>
              </a:solidFill>
              <a:latin typeface="Comic Sans MS" pitchFamily="66" charset="0"/>
            </a:endParaRPr>
          </a:p>
        </p:txBody>
      </p:sp>
      <p:pic>
        <p:nvPicPr>
          <p:cNvPr id="3074" name="Picture 2" descr="https://encrypted-tbn1.gstatic.com/images?q=tbn:ANd9GcTZYxyPz8r3J33PQi4eqo2yRti2HUZT28AhAZ3SHe4B8beYJREn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52400"/>
            <a:ext cx="2190750" cy="16859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biblestudyoutlines.org/wp-content/uploads/2012/07/Nehemiah_enforcing_sabbat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4343400"/>
            <a:ext cx="1984375" cy="2442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7320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76200"/>
            <a:ext cx="4876800" cy="1752600"/>
          </a:xfrm>
        </p:spPr>
        <p:txBody>
          <a:bodyPr>
            <a:normAutofit/>
          </a:bodyPr>
          <a:lstStyle/>
          <a:p>
            <a:pPr eaLnBrk="1" hangingPunct="1"/>
            <a:r>
              <a:rPr lang="en-US" sz="5400" b="1" dirty="0" smtClean="0">
                <a:solidFill>
                  <a:srgbClr val="FF0000"/>
                </a:solidFill>
              </a:rPr>
              <a:t>Esther’s Obedience </a:t>
            </a:r>
          </a:p>
        </p:txBody>
      </p:sp>
      <p:sp>
        <p:nvSpPr>
          <p:cNvPr id="4099" name="Rectangle 3"/>
          <p:cNvSpPr>
            <a:spLocks noGrp="1" noChangeArrowheads="1"/>
          </p:cNvSpPr>
          <p:nvPr>
            <p:ph type="body" idx="1"/>
          </p:nvPr>
        </p:nvSpPr>
        <p:spPr>
          <a:xfrm>
            <a:off x="152400" y="1981200"/>
            <a:ext cx="8686800" cy="3200400"/>
          </a:xfrm>
        </p:spPr>
        <p:txBody>
          <a:bodyPr>
            <a:normAutofit fontScale="92500"/>
          </a:bodyPr>
          <a:lstStyle/>
          <a:p>
            <a:r>
              <a:rPr lang="en-US" b="1" dirty="0">
                <a:solidFill>
                  <a:srgbClr val="0000CC"/>
                </a:solidFill>
              </a:rPr>
              <a:t>T</a:t>
            </a:r>
            <a:r>
              <a:rPr lang="en-US" b="1" dirty="0" smtClean="0">
                <a:solidFill>
                  <a:srgbClr val="0000CC"/>
                </a:solidFill>
              </a:rPr>
              <a:t>o </a:t>
            </a:r>
            <a:r>
              <a:rPr lang="en-US" b="1" dirty="0">
                <a:solidFill>
                  <a:srgbClr val="0000CC"/>
                </a:solidFill>
              </a:rPr>
              <a:t>the </a:t>
            </a:r>
            <a:r>
              <a:rPr lang="en-US" b="1" dirty="0" smtClean="0">
                <a:solidFill>
                  <a:srgbClr val="0000CC"/>
                </a:solidFill>
              </a:rPr>
              <a:t>king </a:t>
            </a:r>
            <a:r>
              <a:rPr lang="en-US" dirty="0" smtClean="0"/>
              <a:t>(as opposed to </a:t>
            </a:r>
            <a:r>
              <a:rPr lang="en-US" dirty="0" err="1" smtClean="0"/>
              <a:t>Vashti’s</a:t>
            </a:r>
            <a:r>
              <a:rPr lang="en-US" dirty="0" smtClean="0"/>
              <a:t> disobedience)</a:t>
            </a:r>
          </a:p>
          <a:p>
            <a:pPr lvl="1"/>
            <a:r>
              <a:rPr lang="en-US" dirty="0" smtClean="0"/>
              <a:t>Decree </a:t>
            </a:r>
            <a:r>
              <a:rPr lang="en-US" dirty="0"/>
              <a:t>that all wives honor their husbands (1:21-22)</a:t>
            </a:r>
          </a:p>
          <a:p>
            <a:r>
              <a:rPr lang="en-US" b="1" dirty="0" smtClean="0">
                <a:solidFill>
                  <a:srgbClr val="0000CC"/>
                </a:solidFill>
              </a:rPr>
              <a:t>To </a:t>
            </a:r>
            <a:r>
              <a:rPr lang="en-US" b="1" dirty="0" err="1" smtClean="0">
                <a:solidFill>
                  <a:srgbClr val="0000CC"/>
                </a:solidFill>
              </a:rPr>
              <a:t>Hegai</a:t>
            </a:r>
            <a:r>
              <a:rPr lang="en-US" b="1" dirty="0">
                <a:solidFill>
                  <a:srgbClr val="0000CC"/>
                </a:solidFill>
              </a:rPr>
              <a:t> </a:t>
            </a:r>
            <a:r>
              <a:rPr lang="en-US" b="1" dirty="0" smtClean="0">
                <a:solidFill>
                  <a:srgbClr val="0000CC"/>
                </a:solidFill>
              </a:rPr>
              <a:t>(2:15):  </a:t>
            </a:r>
            <a:r>
              <a:rPr lang="en-US" dirty="0" smtClean="0"/>
              <a:t>she only took what </a:t>
            </a:r>
            <a:r>
              <a:rPr lang="en-US" dirty="0" err="1" smtClean="0"/>
              <a:t>Hegai</a:t>
            </a:r>
            <a:r>
              <a:rPr lang="en-US" dirty="0" smtClean="0"/>
              <a:t> suggested</a:t>
            </a:r>
          </a:p>
          <a:p>
            <a:r>
              <a:rPr lang="en-US" b="1" dirty="0" smtClean="0">
                <a:solidFill>
                  <a:srgbClr val="0000CC"/>
                </a:solidFill>
              </a:rPr>
              <a:t>To Mordecai (2:20):   </a:t>
            </a:r>
            <a:r>
              <a:rPr lang="en-US" dirty="0" smtClean="0"/>
              <a:t>Esther still obeyed the command of Mordecai as when she was brought up by him</a:t>
            </a:r>
            <a:endParaRPr lang="en-US" dirty="0"/>
          </a:p>
          <a:p>
            <a:pPr eaLnBrk="1" hangingPunct="1">
              <a:lnSpc>
                <a:spcPct val="90000"/>
              </a:lnSpc>
            </a:pPr>
            <a:endParaRPr lang="en-US" dirty="0" smtClean="0"/>
          </a:p>
        </p:txBody>
      </p:sp>
      <p:sp>
        <p:nvSpPr>
          <p:cNvPr id="4100" name="Text Box 5"/>
          <p:cNvSpPr txBox="1">
            <a:spLocks noChangeArrowheads="1"/>
          </p:cNvSpPr>
          <p:nvPr/>
        </p:nvSpPr>
        <p:spPr bwMode="auto">
          <a:xfrm>
            <a:off x="533400" y="5179646"/>
            <a:ext cx="8229600" cy="1569660"/>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This was one of the issues that caused the captivity in the first place – disobedience to God’s commands!</a:t>
            </a:r>
            <a:endParaRPr lang="en-US" sz="3200" b="1" dirty="0">
              <a:solidFill>
                <a:srgbClr val="00B050"/>
              </a:solidFill>
              <a:latin typeface="Comic Sans MS" pitchFamily="66" charset="0"/>
            </a:endParaRPr>
          </a:p>
        </p:txBody>
      </p:sp>
      <p:pic>
        <p:nvPicPr>
          <p:cNvPr id="7170" name="Picture 2" descr="http://2.bp.blogspot.com/-Lsu3PqPhYi4/TubQjtkHUjI/AAAAAAAABAo/UbKV1ybbjCA/s1600/Obedience+slide.0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111" b="25000"/>
          <a:stretch/>
        </p:blipFill>
        <p:spPr bwMode="auto">
          <a:xfrm>
            <a:off x="5334000" y="152400"/>
            <a:ext cx="3628097"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3955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0" y="-15631"/>
            <a:ext cx="5257800" cy="1219200"/>
          </a:xfrm>
        </p:spPr>
        <p:txBody>
          <a:bodyPr>
            <a:normAutofit fontScale="90000"/>
          </a:bodyPr>
          <a:lstStyle/>
          <a:p>
            <a:pPr eaLnBrk="1" hangingPunct="1"/>
            <a:r>
              <a:rPr lang="en-US" sz="4000" b="1" dirty="0" smtClean="0">
                <a:solidFill>
                  <a:srgbClr val="FF0000"/>
                </a:solidFill>
                <a:latin typeface="Comic Sans MS" pitchFamily="66" charset="0"/>
              </a:rPr>
              <a:t>Nehemiah’s strategy to motivate his people</a:t>
            </a:r>
          </a:p>
        </p:txBody>
      </p:sp>
      <p:sp>
        <p:nvSpPr>
          <p:cNvPr id="4099" name="Rectangle 3"/>
          <p:cNvSpPr>
            <a:spLocks noGrp="1" noChangeArrowheads="1"/>
          </p:cNvSpPr>
          <p:nvPr>
            <p:ph type="body" idx="1"/>
          </p:nvPr>
        </p:nvSpPr>
        <p:spPr>
          <a:xfrm>
            <a:off x="228600" y="1371599"/>
            <a:ext cx="8305800" cy="3794369"/>
          </a:xfrm>
        </p:spPr>
        <p:txBody>
          <a:bodyPr>
            <a:normAutofit fontScale="92500"/>
          </a:bodyPr>
          <a:lstStyle/>
          <a:p>
            <a:pPr eaLnBrk="1" hangingPunct="1">
              <a:lnSpc>
                <a:spcPct val="90000"/>
              </a:lnSpc>
            </a:pPr>
            <a:r>
              <a:rPr lang="en-US" b="1" dirty="0" smtClean="0">
                <a:solidFill>
                  <a:srgbClr val="0000CC"/>
                </a:solidFill>
              </a:rPr>
              <a:t>1</a:t>
            </a:r>
            <a:r>
              <a:rPr lang="en-US" b="1" baseline="30000" dirty="0" smtClean="0">
                <a:solidFill>
                  <a:srgbClr val="0000CC"/>
                </a:solidFill>
              </a:rPr>
              <a:t>st</a:t>
            </a:r>
            <a:r>
              <a:rPr lang="en-US" b="1" dirty="0" smtClean="0">
                <a:solidFill>
                  <a:srgbClr val="0000CC"/>
                </a:solidFill>
              </a:rPr>
              <a:t> surveyed the situation to develop                                a plan</a:t>
            </a:r>
            <a:r>
              <a:rPr lang="en-US" dirty="0" smtClean="0"/>
              <a:t> (2:12-16)</a:t>
            </a:r>
          </a:p>
          <a:p>
            <a:pPr lvl="1">
              <a:lnSpc>
                <a:spcPct val="90000"/>
              </a:lnSpc>
            </a:pPr>
            <a:r>
              <a:rPr lang="en-US" dirty="0" smtClean="0"/>
              <a:t>Went out at night &amp; didn’t tell anyone</a:t>
            </a:r>
            <a:endParaRPr lang="en-US" dirty="0"/>
          </a:p>
          <a:p>
            <a:pPr eaLnBrk="1" hangingPunct="1">
              <a:lnSpc>
                <a:spcPct val="90000"/>
              </a:lnSpc>
            </a:pPr>
            <a:r>
              <a:rPr lang="en-US" b="1" dirty="0" smtClean="0">
                <a:solidFill>
                  <a:srgbClr val="0000CC"/>
                </a:solidFill>
              </a:rPr>
              <a:t>Explained to the people </a:t>
            </a:r>
            <a:r>
              <a:rPr lang="en-US" dirty="0" smtClean="0"/>
              <a:t>what he saw as the problem &amp; laid out his plan to rebuild (17)</a:t>
            </a:r>
          </a:p>
          <a:p>
            <a:pPr eaLnBrk="1" hangingPunct="1">
              <a:lnSpc>
                <a:spcPct val="90000"/>
              </a:lnSpc>
            </a:pPr>
            <a:r>
              <a:rPr lang="en-US" b="1" dirty="0" smtClean="0">
                <a:solidFill>
                  <a:srgbClr val="0000CC"/>
                </a:solidFill>
              </a:rPr>
              <a:t>Revealed how God had been working </a:t>
            </a:r>
            <a:r>
              <a:rPr lang="en-US" dirty="0" smtClean="0"/>
              <a:t>in it all</a:t>
            </a:r>
          </a:p>
          <a:p>
            <a:pPr lvl="1">
              <a:lnSpc>
                <a:spcPct val="90000"/>
              </a:lnSpc>
            </a:pPr>
            <a:r>
              <a:rPr lang="en-US" dirty="0" smtClean="0"/>
              <a:t>God had influenced the king to support the plan</a:t>
            </a:r>
            <a:endParaRPr lang="en-US" dirty="0"/>
          </a:p>
          <a:p>
            <a:pPr eaLnBrk="1" hangingPunct="1">
              <a:lnSpc>
                <a:spcPct val="90000"/>
              </a:lnSpc>
            </a:pPr>
            <a:r>
              <a:rPr lang="en-US" b="1" dirty="0">
                <a:solidFill>
                  <a:srgbClr val="0000CC"/>
                </a:solidFill>
              </a:rPr>
              <a:t>P</a:t>
            </a:r>
            <a:r>
              <a:rPr lang="en-US" b="1" dirty="0" smtClean="0">
                <a:solidFill>
                  <a:srgbClr val="0000CC"/>
                </a:solidFill>
              </a:rPr>
              <a:t>eople responded:  </a:t>
            </a:r>
            <a:r>
              <a:rPr lang="en-US" dirty="0" smtClean="0"/>
              <a:t>“Let us arise and build” (18)</a:t>
            </a:r>
          </a:p>
        </p:txBody>
      </p:sp>
      <p:sp>
        <p:nvSpPr>
          <p:cNvPr id="4100" name="Text Box 5"/>
          <p:cNvSpPr txBox="1">
            <a:spLocks noChangeArrowheads="1"/>
          </p:cNvSpPr>
          <p:nvPr/>
        </p:nvSpPr>
        <p:spPr bwMode="auto">
          <a:xfrm>
            <a:off x="3933092" y="5297597"/>
            <a:ext cx="4953000" cy="1323439"/>
          </a:xfrm>
          <a:prstGeom prst="rect">
            <a:avLst/>
          </a:prstGeom>
          <a:noFill/>
          <a:ln w="9525">
            <a:noFill/>
            <a:miter lim="800000"/>
            <a:headEnd/>
            <a:tailEnd/>
          </a:ln>
        </p:spPr>
        <p:txBody>
          <a:bodyPr wrap="square">
            <a:spAutoFit/>
          </a:bodyPr>
          <a:lstStyle/>
          <a:p>
            <a:pPr algn="ctr">
              <a:spcBef>
                <a:spcPct val="50000"/>
              </a:spcBef>
            </a:pPr>
            <a:r>
              <a:rPr lang="en-US" sz="2000" b="1" dirty="0" smtClean="0">
                <a:solidFill>
                  <a:srgbClr val="00B050"/>
                </a:solidFill>
                <a:latin typeface="Comic Sans MS" pitchFamily="66" charset="0"/>
              </a:rPr>
              <a:t>Nehemiah didn’t force them to work or tell them they had to do it. His success was in motivating the people to want to arise and build!</a:t>
            </a:r>
            <a:endParaRPr lang="en-US" sz="2000" b="1" dirty="0">
              <a:solidFill>
                <a:srgbClr val="00B050"/>
              </a:solidFill>
              <a:latin typeface="Comic Sans MS" pitchFamily="66" charset="0"/>
            </a:endParaRPr>
          </a:p>
        </p:txBody>
      </p:sp>
      <p:pic>
        <p:nvPicPr>
          <p:cNvPr id="5124" name="Picture 4" descr="http://jungleloo.files.wordpress.com/2012/11/072.jpg?w=175&amp;h=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645227" y="220784"/>
            <a:ext cx="2270173" cy="252241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biblestudyoutlines.org/wp-content/uploads/2012/07/pic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62000" y="5105400"/>
            <a:ext cx="2895600" cy="1707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3173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457200"/>
            <a:ext cx="9158514" cy="5257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90600" y="861030"/>
            <a:ext cx="7010400" cy="914400"/>
          </a:xfrm>
        </p:spPr>
        <p:txBody>
          <a:bodyPr>
            <a:noAutofit/>
          </a:bodyPr>
          <a:lstStyle/>
          <a:p>
            <a:r>
              <a:rPr lang="en-US" sz="4800" b="1" dirty="0" smtClean="0">
                <a:solidFill>
                  <a:srgbClr val="663300"/>
                </a:solidFill>
              </a:rPr>
              <a:t>Nehemiah 2:19-20</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21443" y="1609635"/>
            <a:ext cx="7086600" cy="3863370"/>
          </a:xfrm>
        </p:spPr>
        <p:txBody>
          <a:bodyPr>
            <a:normAutofit fontScale="85000" lnSpcReduction="10000"/>
          </a:bodyPr>
          <a:lstStyle/>
          <a:p>
            <a:pPr marL="0" indent="231775">
              <a:buNone/>
            </a:pPr>
            <a:r>
              <a:rPr lang="en-US" dirty="0" smtClean="0"/>
              <a:t>19 </a:t>
            </a:r>
            <a:r>
              <a:rPr lang="en-US" dirty="0"/>
              <a:t>But when </a:t>
            </a:r>
            <a:r>
              <a:rPr lang="en-US" b="1" dirty="0" err="1">
                <a:solidFill>
                  <a:srgbClr val="C00000"/>
                </a:solidFill>
              </a:rPr>
              <a:t>Sanballat</a:t>
            </a:r>
            <a:r>
              <a:rPr lang="en-US" dirty="0">
                <a:solidFill>
                  <a:srgbClr val="C00000"/>
                </a:solidFill>
              </a:rPr>
              <a:t> </a:t>
            </a:r>
            <a:r>
              <a:rPr lang="en-US" dirty="0"/>
              <a:t>the </a:t>
            </a:r>
            <a:r>
              <a:rPr lang="en-US" dirty="0" err="1"/>
              <a:t>Horonite</a:t>
            </a:r>
            <a:r>
              <a:rPr lang="en-US" dirty="0"/>
              <a:t>, </a:t>
            </a:r>
            <a:r>
              <a:rPr lang="en-US" b="1" dirty="0" err="1">
                <a:solidFill>
                  <a:srgbClr val="C00000"/>
                </a:solidFill>
              </a:rPr>
              <a:t>Tobiah</a:t>
            </a:r>
            <a:r>
              <a:rPr lang="en-US" dirty="0">
                <a:solidFill>
                  <a:srgbClr val="C00000"/>
                </a:solidFill>
              </a:rPr>
              <a:t> </a:t>
            </a:r>
            <a:r>
              <a:rPr lang="en-US" dirty="0"/>
              <a:t>the Ammonite official, and </a:t>
            </a:r>
            <a:r>
              <a:rPr lang="en-US" b="1" dirty="0" err="1">
                <a:solidFill>
                  <a:srgbClr val="C00000"/>
                </a:solidFill>
              </a:rPr>
              <a:t>Geshem</a:t>
            </a:r>
            <a:r>
              <a:rPr lang="en-US" dirty="0">
                <a:solidFill>
                  <a:srgbClr val="C00000"/>
                </a:solidFill>
              </a:rPr>
              <a:t> </a:t>
            </a:r>
            <a:r>
              <a:rPr lang="en-US" dirty="0"/>
              <a:t>the Arab heard of it, </a:t>
            </a:r>
            <a:r>
              <a:rPr lang="en-US" b="1" dirty="0">
                <a:solidFill>
                  <a:srgbClr val="C00000"/>
                </a:solidFill>
              </a:rPr>
              <a:t>they laughed at us and despised us</a:t>
            </a:r>
            <a:r>
              <a:rPr lang="en-US" dirty="0"/>
              <a:t>, and said, "What is this thing that you are doing? </a:t>
            </a:r>
            <a:r>
              <a:rPr lang="en-US" b="1" dirty="0">
                <a:solidFill>
                  <a:srgbClr val="C00000"/>
                </a:solidFill>
              </a:rPr>
              <a:t>Will you rebel against the king?" </a:t>
            </a:r>
          </a:p>
          <a:p>
            <a:pPr marL="0" indent="231775">
              <a:buNone/>
            </a:pPr>
            <a:r>
              <a:rPr lang="en-US" dirty="0" smtClean="0"/>
              <a:t>20 </a:t>
            </a:r>
            <a:r>
              <a:rPr lang="en-US" dirty="0"/>
              <a:t>So I answered them, and said to them, </a:t>
            </a:r>
            <a:r>
              <a:rPr lang="en-US" b="1" dirty="0">
                <a:solidFill>
                  <a:srgbClr val="0000CC"/>
                </a:solidFill>
              </a:rPr>
              <a:t>"The God of heaven Himself will prosper us</a:t>
            </a:r>
            <a:r>
              <a:rPr lang="en-US" dirty="0"/>
              <a:t>; therefore we His servants will arise and build, </a:t>
            </a:r>
            <a:r>
              <a:rPr lang="en-US" b="1" dirty="0">
                <a:solidFill>
                  <a:srgbClr val="7030A0"/>
                </a:solidFill>
              </a:rPr>
              <a:t>but you have no heritage or right or memorial in Jerusalem."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Opposition makes it’s 1</a:t>
            </a:r>
            <a:r>
              <a:rPr lang="en-US" sz="2800" b="1" baseline="30000" dirty="0" smtClean="0">
                <a:solidFill>
                  <a:srgbClr val="FF0000"/>
                </a:solidFill>
                <a:latin typeface="Comic Sans MS" pitchFamily="66" charset="0"/>
              </a:rPr>
              <a:t>st</a:t>
            </a:r>
            <a:r>
              <a:rPr lang="en-US" sz="2800" b="1" dirty="0" smtClean="0">
                <a:solidFill>
                  <a:srgbClr val="FF0000"/>
                </a:solidFill>
                <a:latin typeface="Comic Sans MS" pitchFamily="66" charset="0"/>
              </a:rPr>
              <a:t> move</a:t>
            </a:r>
          </a:p>
        </p:txBody>
      </p:sp>
      <p:sp>
        <p:nvSpPr>
          <p:cNvPr id="7" name="Text Box 5"/>
          <p:cNvSpPr txBox="1">
            <a:spLocks noChangeArrowheads="1"/>
          </p:cNvSpPr>
          <p:nvPr/>
        </p:nvSpPr>
        <p:spPr bwMode="auto">
          <a:xfrm>
            <a:off x="1080058" y="5473005"/>
            <a:ext cx="6934200" cy="138499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Nehemiah doesn’t give an inch!  He makes it clear God will support the project and these people have no right</a:t>
            </a:r>
          </a:p>
        </p:txBody>
      </p:sp>
    </p:spTree>
    <p:extLst>
      <p:ext uri="{BB962C8B-B14F-4D97-AF65-F5344CB8AC3E}">
        <p14:creationId xmlns:p14="http://schemas.microsoft.com/office/powerpoint/2010/main" val="37900574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14841" y="641313"/>
            <a:ext cx="2190750" cy="1143000"/>
          </a:xfrm>
        </p:spPr>
        <p:txBody>
          <a:bodyPr>
            <a:normAutofit fontScale="90000"/>
          </a:bodyPr>
          <a:lstStyle/>
          <a:p>
            <a:pPr eaLnBrk="1" hangingPunct="1"/>
            <a:r>
              <a:rPr lang="en-US" sz="4000" b="1" dirty="0" smtClean="0">
                <a:solidFill>
                  <a:srgbClr val="FF0000"/>
                </a:solidFill>
                <a:latin typeface="Comic Sans MS" pitchFamily="66" charset="0"/>
              </a:rPr>
              <a:t>Building was hard work!</a:t>
            </a:r>
          </a:p>
        </p:txBody>
      </p:sp>
      <p:sp>
        <p:nvSpPr>
          <p:cNvPr id="4100" name="Text Box 5"/>
          <p:cNvSpPr txBox="1">
            <a:spLocks noChangeArrowheads="1"/>
          </p:cNvSpPr>
          <p:nvPr/>
        </p:nvSpPr>
        <p:spPr bwMode="auto">
          <a:xfrm>
            <a:off x="3214841" y="3933902"/>
            <a:ext cx="2697410" cy="138499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How long would you have lasted?</a:t>
            </a:r>
            <a:endParaRPr lang="en-US" sz="2800" b="1" dirty="0">
              <a:solidFill>
                <a:srgbClr val="00B050"/>
              </a:solidFill>
              <a:latin typeface="Comic Sans MS" pitchFamily="66" charset="0"/>
            </a:endParaRPr>
          </a:p>
        </p:txBody>
      </p:sp>
      <p:pic>
        <p:nvPicPr>
          <p:cNvPr id="5" name="Picture 18" descr="https://encrypted-tbn2.gstatic.com/images?q=tbn:ANd9GcRnqth7tVfa1X0-35LrZunHvaPwmvSko1XrTQjOmAz8NRKknTaCCQ"/>
          <p:cNvPicPr>
            <a:picLocks noChangeAspect="1" noChangeArrowheads="1"/>
          </p:cNvPicPr>
          <p:nvPr/>
        </p:nvPicPr>
        <p:blipFill rotWithShape="1">
          <a:blip r:embed="rId3">
            <a:extLst>
              <a:ext uri="{28A0092B-C50C-407E-A947-70E740481C1C}">
                <a14:useLocalDpi xmlns:a14="http://schemas.microsoft.com/office/drawing/2010/main" val="0"/>
              </a:ext>
            </a:extLst>
          </a:blip>
          <a:srcRect t="19895"/>
          <a:stretch/>
        </p:blipFill>
        <p:spPr bwMode="auto">
          <a:xfrm>
            <a:off x="3247829" y="5315807"/>
            <a:ext cx="2619375" cy="13962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3.gstatic.com/images?q=tbn:ANd9GcSi3l_Th_SQ3k7fIk_rHTaH1StVEtXMM3vgxocF2YEo15RFuh4RM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9752" y="2430542"/>
            <a:ext cx="2603385" cy="23496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bp.blogspot.com/-7QZmaHXO_Zo/UGYB5M-YyqI/AAAAAAAAAOo/VnZIABQGM_E/s1600/ruined+wall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44" y="116734"/>
            <a:ext cx="3054820" cy="218687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ncrypted-tbn2.gstatic.com/images?q=tbn:ANd9GcQ2pPbtzBgJab7i7KTMVBtj6sLVd5C4theJLC0yKainu3rJOqha_w"/>
          <p:cNvPicPr>
            <a:picLocks noChangeAspect="1" noChangeArrowheads="1"/>
          </p:cNvPicPr>
          <p:nvPr/>
        </p:nvPicPr>
        <p:blipFill rotWithShape="1">
          <a:blip r:embed="rId6">
            <a:extLst>
              <a:ext uri="{28A0092B-C50C-407E-A947-70E740481C1C}">
                <a14:useLocalDpi xmlns:a14="http://schemas.microsoft.com/office/drawing/2010/main" val="0"/>
              </a:ext>
            </a:extLst>
          </a:blip>
          <a:srcRect t="6578" b="12739"/>
          <a:stretch/>
        </p:blipFill>
        <p:spPr bwMode="auto">
          <a:xfrm>
            <a:off x="3090009" y="2430542"/>
            <a:ext cx="3090421" cy="144780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2.bp.blogspot.com/-R274F1PmCTY/T-PYdrNItGI/AAAAAAAABiY/2GjdI_CFJKo/s1600/Nehemiah+wal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3118" y="113700"/>
            <a:ext cx="3480019" cy="220401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ellenwhite.info/images/chapt-illus/PK/PP-BuildingTheWall_JS_0048.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350" y="2569000"/>
            <a:ext cx="2857500" cy="41148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http://musingsofernie.files.wordpress.com/2012/12/rebuilding-the-walls.jpg?w=611&amp;h=39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36242" y="4882152"/>
            <a:ext cx="2844930" cy="1845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3775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419600" y="140203"/>
            <a:ext cx="4293981" cy="1143000"/>
          </a:xfrm>
        </p:spPr>
        <p:txBody>
          <a:bodyPr>
            <a:normAutofit fontScale="90000"/>
          </a:bodyPr>
          <a:lstStyle/>
          <a:p>
            <a:pPr eaLnBrk="1" hangingPunct="1"/>
            <a:r>
              <a:rPr lang="en-US" sz="4000" b="1" dirty="0" smtClean="0">
                <a:solidFill>
                  <a:srgbClr val="FF0000"/>
                </a:solidFill>
                <a:latin typeface="Comic Sans MS" pitchFamily="66" charset="0"/>
              </a:rPr>
              <a:t>Jerusalem in the days of Nehemiah</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pic>
        <p:nvPicPr>
          <p:cNvPr id="2050" name="Picture 2" descr="http://www.bible-architecture.info/Reconstruction_of_Nehemiah_5thcenturyB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7892" y="1340842"/>
            <a:ext cx="462144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jesuswalk.com/greatprayers/images/susa_jerusalem_map.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4731"/>
            <a:ext cx="3872809" cy="22169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43.tower.com/images/mm118085656/jerusalem-in-time-nehemiah-leen-ritmeyer-paperback-cover-ar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142" y="2616994"/>
            <a:ext cx="3157857" cy="4057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3237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7239000" cy="1143000"/>
          </a:xfrm>
        </p:spPr>
        <p:txBody>
          <a:bodyPr/>
          <a:lstStyle/>
          <a:p>
            <a:pPr eaLnBrk="1" hangingPunct="1"/>
            <a:r>
              <a:rPr lang="en-US" sz="4000" b="1" dirty="0" smtClean="0">
                <a:solidFill>
                  <a:srgbClr val="FF0000"/>
                </a:solidFill>
                <a:latin typeface="Comic Sans MS" pitchFamily="66" charset="0"/>
              </a:rPr>
              <a:t>Great workers on the wall!</a:t>
            </a:r>
          </a:p>
        </p:txBody>
      </p:sp>
      <p:sp>
        <p:nvSpPr>
          <p:cNvPr id="4099" name="Rectangle 3"/>
          <p:cNvSpPr>
            <a:spLocks noGrp="1" noChangeArrowheads="1"/>
          </p:cNvSpPr>
          <p:nvPr>
            <p:ph type="body" idx="1"/>
          </p:nvPr>
        </p:nvSpPr>
        <p:spPr>
          <a:xfrm>
            <a:off x="381000" y="990600"/>
            <a:ext cx="8382000" cy="4419600"/>
          </a:xfrm>
        </p:spPr>
        <p:txBody>
          <a:bodyPr>
            <a:normAutofit fontScale="77500" lnSpcReduction="20000"/>
          </a:bodyPr>
          <a:lstStyle/>
          <a:p>
            <a:pPr eaLnBrk="1" hangingPunct="1">
              <a:lnSpc>
                <a:spcPct val="90000"/>
              </a:lnSpc>
              <a:spcBef>
                <a:spcPts val="0"/>
              </a:spcBef>
              <a:spcAft>
                <a:spcPts val="1000"/>
              </a:spcAft>
            </a:pPr>
            <a:r>
              <a:rPr lang="en-US" b="1" dirty="0" smtClean="0">
                <a:solidFill>
                  <a:srgbClr val="0000CC"/>
                </a:solidFill>
              </a:rPr>
              <a:t>Most of the workers in</a:t>
            </a:r>
            <a:r>
              <a:rPr lang="en-US" b="1" dirty="0" smtClean="0"/>
              <a:t> </a:t>
            </a:r>
            <a:r>
              <a:rPr lang="en-US" b="1" dirty="0" smtClean="0">
                <a:solidFill>
                  <a:srgbClr val="0000CC"/>
                </a:solidFill>
              </a:rPr>
              <a:t>3:1-3</a:t>
            </a:r>
            <a:r>
              <a:rPr lang="en-US" dirty="0" smtClean="0"/>
              <a:t> had to “build” the                                  gates and wall sections – there was nothing left                          to repair on the northern wall. </a:t>
            </a:r>
          </a:p>
          <a:p>
            <a:pPr eaLnBrk="1" hangingPunct="1">
              <a:lnSpc>
                <a:spcPct val="90000"/>
              </a:lnSpc>
              <a:spcBef>
                <a:spcPts val="0"/>
              </a:spcBef>
              <a:spcAft>
                <a:spcPts val="1000"/>
              </a:spcAft>
            </a:pPr>
            <a:r>
              <a:rPr lang="en-US" b="1" dirty="0" err="1" smtClean="0">
                <a:solidFill>
                  <a:srgbClr val="0000CC"/>
                </a:solidFill>
              </a:rPr>
              <a:t>Tekoites</a:t>
            </a:r>
            <a:r>
              <a:rPr lang="en-US" dirty="0" smtClean="0"/>
              <a:t>: did their section (v.5) &amp; also another                                   tough section (v.27)</a:t>
            </a:r>
          </a:p>
          <a:p>
            <a:pPr eaLnBrk="1" hangingPunct="1">
              <a:lnSpc>
                <a:spcPct val="90000"/>
              </a:lnSpc>
              <a:spcBef>
                <a:spcPts val="0"/>
              </a:spcBef>
              <a:spcAft>
                <a:spcPts val="1000"/>
              </a:spcAft>
            </a:pPr>
            <a:r>
              <a:rPr lang="en-US" b="1" dirty="0">
                <a:solidFill>
                  <a:srgbClr val="0000CC"/>
                </a:solidFill>
              </a:rPr>
              <a:t>F</a:t>
            </a:r>
            <a:r>
              <a:rPr lang="en-US" b="1" dirty="0" smtClean="0">
                <a:solidFill>
                  <a:srgbClr val="0000CC"/>
                </a:solidFill>
              </a:rPr>
              <a:t>aithful</a:t>
            </a:r>
            <a:r>
              <a:rPr lang="en-US" b="1" dirty="0" smtClean="0"/>
              <a:t> </a:t>
            </a:r>
            <a:r>
              <a:rPr lang="en-US" b="1" dirty="0" err="1" smtClean="0">
                <a:solidFill>
                  <a:srgbClr val="0000CC"/>
                </a:solidFill>
              </a:rPr>
              <a:t>Gibeonites</a:t>
            </a:r>
            <a:r>
              <a:rPr lang="en-US" dirty="0" smtClean="0">
                <a:solidFill>
                  <a:srgbClr val="0000CC"/>
                </a:solidFill>
              </a:rPr>
              <a:t> </a:t>
            </a:r>
            <a:r>
              <a:rPr lang="en-US" dirty="0" smtClean="0"/>
              <a:t>(Josh 9:27) still working in Israel (v.7) </a:t>
            </a:r>
          </a:p>
          <a:p>
            <a:pPr eaLnBrk="1" hangingPunct="1">
              <a:lnSpc>
                <a:spcPct val="90000"/>
              </a:lnSpc>
              <a:spcBef>
                <a:spcPts val="0"/>
              </a:spcBef>
              <a:spcAft>
                <a:spcPts val="1000"/>
              </a:spcAft>
            </a:pPr>
            <a:r>
              <a:rPr lang="en-US" b="1" dirty="0" err="1" smtClean="0">
                <a:solidFill>
                  <a:srgbClr val="0000CC"/>
                </a:solidFill>
              </a:rPr>
              <a:t>Shallum</a:t>
            </a:r>
            <a:r>
              <a:rPr lang="en-US" b="1" dirty="0" smtClean="0">
                <a:solidFill>
                  <a:srgbClr val="0000CC"/>
                </a:solidFill>
              </a:rPr>
              <a:t> &amp; his daughters</a:t>
            </a:r>
            <a:r>
              <a:rPr lang="en-US" dirty="0" smtClean="0"/>
              <a:t> (v.12)</a:t>
            </a:r>
          </a:p>
          <a:p>
            <a:pPr eaLnBrk="1" hangingPunct="1">
              <a:lnSpc>
                <a:spcPct val="90000"/>
              </a:lnSpc>
              <a:spcBef>
                <a:spcPts val="0"/>
              </a:spcBef>
              <a:spcAft>
                <a:spcPts val="1000"/>
              </a:spcAft>
            </a:pPr>
            <a:r>
              <a:rPr lang="en-US" b="1" dirty="0" err="1" smtClean="0">
                <a:solidFill>
                  <a:srgbClr val="0000CC"/>
                </a:solidFill>
              </a:rPr>
              <a:t>Hanun</a:t>
            </a:r>
            <a:r>
              <a:rPr lang="en-US" b="1" dirty="0" smtClean="0">
                <a:solidFill>
                  <a:srgbClr val="0000CC"/>
                </a:solidFill>
              </a:rPr>
              <a:t> &amp;</a:t>
            </a:r>
            <a:r>
              <a:rPr lang="en-US" b="1" dirty="0" smtClean="0"/>
              <a:t> </a:t>
            </a:r>
            <a:r>
              <a:rPr lang="en-US" b="1" dirty="0" err="1" smtClean="0">
                <a:solidFill>
                  <a:srgbClr val="0000CC"/>
                </a:solidFill>
              </a:rPr>
              <a:t>Zanoahites</a:t>
            </a:r>
            <a:r>
              <a:rPr lang="en-US" dirty="0" smtClean="0">
                <a:solidFill>
                  <a:srgbClr val="0000CC"/>
                </a:solidFill>
              </a:rPr>
              <a:t> </a:t>
            </a:r>
            <a:r>
              <a:rPr lang="en-US" dirty="0" smtClean="0"/>
              <a:t>repaired a gate and 1000 cubits of the wall (v.13)</a:t>
            </a:r>
          </a:p>
          <a:p>
            <a:pPr eaLnBrk="1" hangingPunct="1">
              <a:lnSpc>
                <a:spcPct val="90000"/>
              </a:lnSpc>
              <a:spcBef>
                <a:spcPts val="0"/>
              </a:spcBef>
              <a:spcAft>
                <a:spcPts val="1000"/>
              </a:spcAft>
            </a:pPr>
            <a:r>
              <a:rPr lang="en-US" b="1" dirty="0" err="1" smtClean="0">
                <a:solidFill>
                  <a:srgbClr val="0000CC"/>
                </a:solidFill>
              </a:rPr>
              <a:t>Malchijah</a:t>
            </a:r>
            <a:r>
              <a:rPr lang="en-US" b="1" dirty="0" smtClean="0">
                <a:solidFill>
                  <a:srgbClr val="0000CC"/>
                </a:solidFill>
              </a:rPr>
              <a:t>, a son of </a:t>
            </a:r>
            <a:r>
              <a:rPr lang="en-US" b="1" dirty="0" err="1" smtClean="0">
                <a:solidFill>
                  <a:srgbClr val="0000CC"/>
                </a:solidFill>
              </a:rPr>
              <a:t>Rechab</a:t>
            </a:r>
            <a:r>
              <a:rPr lang="en-US" b="1" dirty="0" smtClean="0">
                <a:solidFill>
                  <a:srgbClr val="0000CC"/>
                </a:solidFill>
              </a:rPr>
              <a:t> </a:t>
            </a:r>
            <a:r>
              <a:rPr lang="en-US" dirty="0" smtClean="0"/>
              <a:t>–of faithful </a:t>
            </a:r>
            <a:r>
              <a:rPr lang="en-US" dirty="0" err="1" smtClean="0"/>
              <a:t>Rechabites</a:t>
            </a:r>
            <a:r>
              <a:rPr lang="en-US" dirty="0" smtClean="0"/>
              <a:t> (</a:t>
            </a:r>
            <a:r>
              <a:rPr lang="en-US" dirty="0" err="1" smtClean="0"/>
              <a:t>Jer</a:t>
            </a:r>
            <a:r>
              <a:rPr lang="en-US" dirty="0" smtClean="0"/>
              <a:t> 35)</a:t>
            </a:r>
          </a:p>
          <a:p>
            <a:pPr eaLnBrk="1" hangingPunct="1">
              <a:lnSpc>
                <a:spcPct val="90000"/>
              </a:lnSpc>
              <a:spcBef>
                <a:spcPts val="0"/>
              </a:spcBef>
              <a:spcAft>
                <a:spcPts val="1000"/>
              </a:spcAft>
            </a:pPr>
            <a:r>
              <a:rPr lang="en-US" b="1" dirty="0" err="1" smtClean="0">
                <a:solidFill>
                  <a:srgbClr val="0000CC"/>
                </a:solidFill>
              </a:rPr>
              <a:t>Nethinim</a:t>
            </a:r>
            <a:r>
              <a:rPr lang="en-US" dirty="0" smtClean="0">
                <a:solidFill>
                  <a:srgbClr val="0000CC"/>
                </a:solidFill>
              </a:rPr>
              <a:t> </a:t>
            </a:r>
            <a:r>
              <a:rPr lang="en-US" dirty="0" smtClean="0"/>
              <a:t>(Gentile servants who returned in Ezra 2:58) involved in repairing (v.26) </a:t>
            </a:r>
          </a:p>
        </p:txBody>
      </p:sp>
      <p:sp>
        <p:nvSpPr>
          <p:cNvPr id="4100" name="Text Box 5"/>
          <p:cNvSpPr txBox="1">
            <a:spLocks noChangeArrowheads="1"/>
          </p:cNvSpPr>
          <p:nvPr/>
        </p:nvSpPr>
        <p:spPr bwMode="auto">
          <a:xfrm>
            <a:off x="2508687" y="5052619"/>
            <a:ext cx="6503625" cy="1569660"/>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Many of these workers realized that they were really building Godly characters so they could become a dwelling place of God in the Spirit (</a:t>
            </a:r>
            <a:r>
              <a:rPr lang="en-US" sz="2400" b="1" dirty="0" err="1" smtClean="0">
                <a:solidFill>
                  <a:srgbClr val="00B050"/>
                </a:solidFill>
                <a:latin typeface="Comic Sans MS" pitchFamily="66" charset="0"/>
              </a:rPr>
              <a:t>Eph</a:t>
            </a:r>
            <a:r>
              <a:rPr lang="en-US" sz="2400" b="1" dirty="0" smtClean="0">
                <a:solidFill>
                  <a:srgbClr val="00B050"/>
                </a:solidFill>
                <a:latin typeface="Comic Sans MS" pitchFamily="66" charset="0"/>
              </a:rPr>
              <a:t> 2:22)</a:t>
            </a:r>
            <a:endParaRPr lang="en-US" sz="2400" b="1" dirty="0">
              <a:solidFill>
                <a:srgbClr val="00B050"/>
              </a:solidFill>
              <a:latin typeface="Comic Sans MS" pitchFamily="66" charset="0"/>
            </a:endParaRPr>
          </a:p>
        </p:txBody>
      </p:sp>
      <p:pic>
        <p:nvPicPr>
          <p:cNvPr id="5" name="Picture 2" descr="http://2.bp.blogspot.com/-j-Hfl426wDU/Tq7KlXc9qKI/AAAAAAAACac/PBFHTVThyiY/s1600/nehemiah%252C_the_king%2527s_cupbear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141225"/>
            <a:ext cx="1773312" cy="21410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www.jesus-is-savior.com/Believer%27s%20Corner/nehemiah_building_wa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5052619"/>
            <a:ext cx="2254010" cy="1688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5366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7848600" cy="1143000"/>
          </a:xfrm>
        </p:spPr>
        <p:txBody>
          <a:bodyPr>
            <a:normAutofit/>
          </a:bodyPr>
          <a:lstStyle/>
          <a:p>
            <a:pPr eaLnBrk="1" hangingPunct="1"/>
            <a:r>
              <a:rPr lang="en-US" sz="4000" b="1" dirty="0" smtClean="0">
                <a:solidFill>
                  <a:srgbClr val="FF0000"/>
                </a:solidFill>
                <a:latin typeface="Comic Sans MS" pitchFamily="66" charset="0"/>
                <a:sym typeface="Wingdings" panose="05000000000000000000" pitchFamily="2" charset="2"/>
              </a:rPr>
              <a:t> </a:t>
            </a:r>
            <a:r>
              <a:rPr lang="en-US" sz="4000" b="1" dirty="0" smtClean="0">
                <a:solidFill>
                  <a:srgbClr val="FF0000"/>
                </a:solidFill>
                <a:latin typeface="Comic Sans MS" pitchFamily="66" charset="0"/>
              </a:rPr>
              <a:t>Disappointing workers </a:t>
            </a:r>
            <a:r>
              <a:rPr lang="en-US" sz="4000" b="1" dirty="0" smtClean="0">
                <a:solidFill>
                  <a:srgbClr val="FF0000"/>
                </a:solidFill>
                <a:latin typeface="Comic Sans MS" pitchFamily="66" charset="0"/>
                <a:sym typeface="Wingdings" panose="05000000000000000000" pitchFamily="2" charset="2"/>
              </a:rPr>
              <a:t></a:t>
            </a:r>
            <a:endParaRPr lang="en-US" sz="4000" b="1" dirty="0" smtClean="0">
              <a:solidFill>
                <a:srgbClr val="FF0000"/>
              </a:solidFill>
              <a:latin typeface="Comic Sans MS" pitchFamily="66" charset="0"/>
            </a:endParaRPr>
          </a:p>
        </p:txBody>
      </p:sp>
      <p:sp>
        <p:nvSpPr>
          <p:cNvPr id="4099" name="Rectangle 3"/>
          <p:cNvSpPr>
            <a:spLocks noGrp="1" noChangeArrowheads="1"/>
          </p:cNvSpPr>
          <p:nvPr>
            <p:ph type="body" idx="1"/>
          </p:nvPr>
        </p:nvSpPr>
        <p:spPr>
          <a:xfrm>
            <a:off x="381000" y="990600"/>
            <a:ext cx="8382000" cy="4419600"/>
          </a:xfrm>
        </p:spPr>
        <p:txBody>
          <a:bodyPr>
            <a:normAutofit/>
          </a:bodyPr>
          <a:lstStyle/>
          <a:p>
            <a:pPr eaLnBrk="1" hangingPunct="1">
              <a:lnSpc>
                <a:spcPct val="90000"/>
              </a:lnSpc>
              <a:spcBef>
                <a:spcPts val="0"/>
              </a:spcBef>
              <a:spcAft>
                <a:spcPts val="1000"/>
              </a:spcAft>
            </a:pPr>
            <a:r>
              <a:rPr lang="en-US" b="1" dirty="0" err="1" smtClean="0">
                <a:solidFill>
                  <a:srgbClr val="0000CC"/>
                </a:solidFill>
              </a:rPr>
              <a:t>Eliashib</a:t>
            </a:r>
            <a:r>
              <a:rPr lang="en-US" b="1" dirty="0" smtClean="0">
                <a:solidFill>
                  <a:srgbClr val="0000CC"/>
                </a:solidFill>
              </a:rPr>
              <a:t> the high priest </a:t>
            </a:r>
            <a:r>
              <a:rPr lang="en-US" dirty="0" smtClean="0"/>
              <a:t>built a gate with               some help, but he didn’t finish around his           own house like other priests (v.20-23) &amp;               later became allied with </a:t>
            </a:r>
            <a:r>
              <a:rPr lang="en-US" dirty="0" err="1" smtClean="0"/>
              <a:t>Tobiah</a:t>
            </a:r>
            <a:r>
              <a:rPr lang="en-US" dirty="0" smtClean="0"/>
              <a:t> (13:4)</a:t>
            </a:r>
          </a:p>
          <a:p>
            <a:pPr eaLnBrk="1" hangingPunct="1">
              <a:lnSpc>
                <a:spcPct val="90000"/>
              </a:lnSpc>
              <a:spcBef>
                <a:spcPts val="0"/>
              </a:spcBef>
              <a:spcAft>
                <a:spcPts val="1000"/>
              </a:spcAft>
            </a:pPr>
            <a:r>
              <a:rPr lang="en-US" b="1" dirty="0" smtClean="0">
                <a:solidFill>
                  <a:srgbClr val="0000CC"/>
                </a:solidFill>
              </a:rPr>
              <a:t>Nobles of </a:t>
            </a:r>
            <a:r>
              <a:rPr lang="en-US" b="1" dirty="0" err="1" smtClean="0">
                <a:solidFill>
                  <a:srgbClr val="0000CC"/>
                </a:solidFill>
              </a:rPr>
              <a:t>Tekoah</a:t>
            </a:r>
            <a:r>
              <a:rPr lang="en-US" b="1" dirty="0" smtClean="0">
                <a:solidFill>
                  <a:srgbClr val="0000CC"/>
                </a:solidFill>
              </a:rPr>
              <a:t> </a:t>
            </a:r>
            <a:r>
              <a:rPr lang="en-US" dirty="0" smtClean="0"/>
              <a:t>didn’t work hard (v.5):              probably not used to physical labor &amp;               may have thought it was beneath them.</a:t>
            </a:r>
          </a:p>
          <a:p>
            <a:pPr eaLnBrk="1" hangingPunct="1">
              <a:lnSpc>
                <a:spcPct val="90000"/>
              </a:lnSpc>
              <a:spcBef>
                <a:spcPts val="0"/>
              </a:spcBef>
              <a:spcAft>
                <a:spcPts val="1000"/>
              </a:spcAft>
            </a:pPr>
            <a:endParaRPr lang="en-US" dirty="0" smtClean="0"/>
          </a:p>
        </p:txBody>
      </p:sp>
      <p:sp>
        <p:nvSpPr>
          <p:cNvPr id="4100" name="Text Box 5"/>
          <p:cNvSpPr txBox="1">
            <a:spLocks noChangeArrowheads="1"/>
          </p:cNvSpPr>
          <p:nvPr/>
        </p:nvSpPr>
        <p:spPr bwMode="auto">
          <a:xfrm>
            <a:off x="2889762" y="4524375"/>
            <a:ext cx="5735712" cy="1938992"/>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One of our great challenges is to not get discouraged if some today are not engaged in God’s work.  Focus on and be thankful for the many workers God has given us!</a:t>
            </a:r>
            <a:endParaRPr lang="en-US" sz="2400" b="1" dirty="0">
              <a:solidFill>
                <a:srgbClr val="00B050"/>
              </a:solidFill>
              <a:latin typeface="Comic Sans MS" pitchFamily="66" charset="0"/>
            </a:endParaRPr>
          </a:p>
        </p:txBody>
      </p:sp>
      <p:pic>
        <p:nvPicPr>
          <p:cNvPr id="7" name="Picture 18" descr="https://encrypted-tbn2.gstatic.com/images?q=tbn:ANd9GcRnqth7tVfa1X0-35LrZunHvaPwmvSko1XrTQjOmAz8NRKknTaCC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72000"/>
            <a:ext cx="2619375" cy="19771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fodan.files.wordpress.com/2012/11/pharisees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7165" y="2537758"/>
            <a:ext cx="1235835" cy="18669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www3.telus.net/public/kstam/images/high_pries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7772400" y="108442"/>
            <a:ext cx="914400" cy="234564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encrypted-tbn2.gstatic.com/images?q=tbn:ANd9GcSuZVRxEC7iCacSYl2SuezwDEzHZys0t9GwNTiJzyIQeDJOmxHr"/>
          <p:cNvPicPr>
            <a:picLocks noChangeAspect="1" noChangeArrowheads="1"/>
          </p:cNvPicPr>
          <p:nvPr/>
        </p:nvPicPr>
        <p:blipFill rotWithShape="1">
          <a:blip r:embed="rId6">
            <a:extLst>
              <a:ext uri="{28A0092B-C50C-407E-A947-70E740481C1C}">
                <a14:useLocalDpi xmlns:a14="http://schemas.microsoft.com/office/drawing/2010/main" val="0"/>
              </a:ext>
            </a:extLst>
          </a:blip>
          <a:srcRect l="18644" t="13559" b="11744"/>
          <a:stretch/>
        </p:blipFill>
        <p:spPr bwMode="auto">
          <a:xfrm>
            <a:off x="8001000" y="5799416"/>
            <a:ext cx="1055927" cy="969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4378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36418" y="110743"/>
            <a:ext cx="5105400" cy="2209801"/>
          </a:xfrm>
        </p:spPr>
        <p:txBody>
          <a:bodyPr>
            <a:normAutofit fontScale="90000"/>
          </a:bodyPr>
          <a:lstStyle/>
          <a:p>
            <a:pPr eaLnBrk="1" hangingPunct="1"/>
            <a:r>
              <a:rPr lang="en-US" sz="4000" b="1" dirty="0" smtClean="0">
                <a:solidFill>
                  <a:srgbClr val="FF0000"/>
                </a:solidFill>
                <a:latin typeface="Comic Sans MS" pitchFamily="66" charset="0"/>
              </a:rPr>
              <a:t>Look at what Nehemiah’s motivation accomplished with God’s help</a:t>
            </a:r>
          </a:p>
        </p:txBody>
      </p:sp>
      <p:sp>
        <p:nvSpPr>
          <p:cNvPr id="4099" name="Rectangle 3"/>
          <p:cNvSpPr>
            <a:spLocks noGrp="1" noChangeArrowheads="1"/>
          </p:cNvSpPr>
          <p:nvPr>
            <p:ph type="body" idx="1"/>
          </p:nvPr>
        </p:nvSpPr>
        <p:spPr>
          <a:xfrm>
            <a:off x="457200" y="2514600"/>
            <a:ext cx="7924800" cy="3048000"/>
          </a:xfrm>
        </p:spPr>
        <p:txBody>
          <a:bodyPr/>
          <a:lstStyle/>
          <a:p>
            <a:pPr eaLnBrk="1" hangingPunct="1">
              <a:lnSpc>
                <a:spcPct val="90000"/>
              </a:lnSpc>
            </a:pPr>
            <a:r>
              <a:rPr lang="en-US" dirty="0"/>
              <a:t>M</a:t>
            </a:r>
            <a:r>
              <a:rPr lang="en-US" dirty="0" smtClean="0"/>
              <a:t>any of the Jewish people took up the responsibility to work on the wall</a:t>
            </a:r>
          </a:p>
          <a:p>
            <a:pPr eaLnBrk="1" hangingPunct="1">
              <a:lnSpc>
                <a:spcPct val="90000"/>
              </a:lnSpc>
            </a:pPr>
            <a:r>
              <a:rPr lang="en-US" dirty="0" smtClean="0"/>
              <a:t>Many people had a greater awareness of God involved in their lives</a:t>
            </a:r>
          </a:p>
          <a:p>
            <a:pPr eaLnBrk="1" hangingPunct="1">
              <a:lnSpc>
                <a:spcPct val="90000"/>
              </a:lnSpc>
            </a:pPr>
            <a:r>
              <a:rPr lang="en-US" dirty="0" smtClean="0"/>
              <a:t>People worked together to accomplish a united goal – great ecclesial unity!</a:t>
            </a:r>
          </a:p>
        </p:txBody>
      </p:sp>
      <p:sp>
        <p:nvSpPr>
          <p:cNvPr id="4100" name="Text Box 5"/>
          <p:cNvSpPr txBox="1">
            <a:spLocks noChangeArrowheads="1"/>
          </p:cNvSpPr>
          <p:nvPr/>
        </p:nvSpPr>
        <p:spPr bwMode="auto">
          <a:xfrm>
            <a:off x="228600" y="5486400"/>
            <a:ext cx="8654473" cy="1200329"/>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Ecclesial projects can unite </a:t>
            </a:r>
            <a:r>
              <a:rPr lang="en-US" sz="3600" b="1" dirty="0" err="1" smtClean="0">
                <a:solidFill>
                  <a:srgbClr val="00B050"/>
                </a:solidFill>
                <a:latin typeface="Comic Sans MS" pitchFamily="66" charset="0"/>
              </a:rPr>
              <a:t>ecclesias</a:t>
            </a:r>
            <a:r>
              <a:rPr lang="en-US" sz="3600" b="1" dirty="0" smtClean="0">
                <a:solidFill>
                  <a:srgbClr val="00B050"/>
                </a:solidFill>
                <a:latin typeface="Comic Sans MS" pitchFamily="66" charset="0"/>
              </a:rPr>
              <a:t> and bring about spiritual growth</a:t>
            </a:r>
            <a:endParaRPr lang="en-US" sz="3600" b="1" dirty="0">
              <a:solidFill>
                <a:srgbClr val="00B050"/>
              </a:solidFill>
              <a:latin typeface="Comic Sans MS" pitchFamily="66" charset="0"/>
            </a:endParaRPr>
          </a:p>
        </p:txBody>
      </p:sp>
      <p:pic>
        <p:nvPicPr>
          <p:cNvPr id="5" name="Picture 4" descr="http://musingsofernie.files.wordpress.com/2012/12/rebuilding-the-walls.jpg?w=611&amp;h=3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52400"/>
            <a:ext cx="3089275" cy="200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3815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Let’s go home this week committed to become motivators like Nehemiah</a:t>
            </a:r>
            <a:endParaRPr lang="en-US" b="1" dirty="0">
              <a:solidFill>
                <a:srgbClr val="FF0000"/>
              </a:solidFill>
            </a:endParaRPr>
          </a:p>
        </p:txBody>
      </p:sp>
      <p:pic>
        <p:nvPicPr>
          <p:cNvPr id="1026" name="Picture 2" descr="http://thedailyquotes.com/wp-content/uploads/2013/02/funny-cute-pictures-never-give-up-quote-motivational-quotes-pics.jpg"/>
          <p:cNvPicPr>
            <a:picLocks noChangeAspect="1" noChangeArrowheads="1"/>
          </p:cNvPicPr>
          <p:nvPr/>
        </p:nvPicPr>
        <p:blipFill rotWithShape="1">
          <a:blip r:embed="rId2">
            <a:extLst>
              <a:ext uri="{28A0092B-C50C-407E-A947-70E740481C1C}">
                <a14:useLocalDpi xmlns:a14="http://schemas.microsoft.com/office/drawing/2010/main" val="0"/>
              </a:ext>
            </a:extLst>
          </a:blip>
          <a:srcRect t="17505" b="14223"/>
          <a:stretch/>
        </p:blipFill>
        <p:spPr bwMode="auto">
          <a:xfrm>
            <a:off x="914400" y="1600200"/>
            <a:ext cx="7153275" cy="5083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8870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399764" y="-190500"/>
            <a:ext cx="4417785" cy="5181600"/>
          </a:xfrm>
        </p:spPr>
        <p:txBody>
          <a:bodyPr>
            <a:normAutofit/>
          </a:bodyPr>
          <a:lstStyle/>
          <a:p>
            <a:pPr eaLnBrk="1" hangingPunct="1"/>
            <a:r>
              <a:rPr lang="en-US" sz="4000" b="1" dirty="0" smtClean="0">
                <a:solidFill>
                  <a:srgbClr val="FF0000"/>
                </a:solidFill>
                <a:latin typeface="Comic Sans MS" pitchFamily="66" charset="0"/>
              </a:rPr>
              <a:t>Let’s leave camp, committed to go home and motivate each </a:t>
            </a:r>
            <a:r>
              <a:rPr lang="en-US" sz="4000" b="1" dirty="0" smtClean="0">
                <a:solidFill>
                  <a:srgbClr val="FF0000"/>
                </a:solidFill>
                <a:latin typeface="Comic Sans MS" pitchFamily="66" charset="0"/>
              </a:rPr>
              <a:t>other, like Nehemiah did, </a:t>
            </a:r>
            <a:r>
              <a:rPr lang="en-US" sz="4000" b="1" dirty="0" smtClean="0">
                <a:solidFill>
                  <a:srgbClr val="FF0000"/>
                </a:solidFill>
                <a:latin typeface="Comic Sans MS" pitchFamily="66" charset="0"/>
              </a:rPr>
              <a:t>to live for God</a:t>
            </a:r>
          </a:p>
        </p:txBody>
      </p:sp>
      <p:sp>
        <p:nvSpPr>
          <p:cNvPr id="4100" name="Text Box 5"/>
          <p:cNvSpPr txBox="1">
            <a:spLocks noChangeArrowheads="1"/>
          </p:cNvSpPr>
          <p:nvPr/>
        </p:nvSpPr>
        <p:spPr bwMode="auto">
          <a:xfrm>
            <a:off x="291440" y="4724400"/>
            <a:ext cx="8561120" cy="1938992"/>
          </a:xfrm>
          <a:prstGeom prst="rect">
            <a:avLst/>
          </a:prstGeom>
          <a:noFill/>
          <a:ln w="9525">
            <a:noFill/>
            <a:miter lim="800000"/>
            <a:headEnd/>
            <a:tailEnd/>
          </a:ln>
        </p:spPr>
        <p:txBody>
          <a:bodyPr wrap="square">
            <a:spAutoFit/>
          </a:bodyPr>
          <a:lstStyle/>
          <a:p>
            <a:pPr indent="231775"/>
            <a:r>
              <a:rPr lang="en-US" sz="4000" b="1" dirty="0">
                <a:solidFill>
                  <a:srgbClr val="00B050"/>
                </a:solidFill>
                <a:latin typeface="Comic Sans MS" panose="030F0702030302020204" pitchFamily="66" charset="0"/>
              </a:rPr>
              <a:t>And let us consider how we may spur one another on toward love and good deeds.  </a:t>
            </a:r>
            <a:r>
              <a:rPr lang="en-US" sz="4000" b="1" dirty="0" smtClean="0">
                <a:solidFill>
                  <a:srgbClr val="00B050"/>
                </a:solidFill>
                <a:latin typeface="Comic Sans MS" panose="030F0702030302020204" pitchFamily="66" charset="0"/>
              </a:rPr>
              <a:t>(</a:t>
            </a:r>
            <a:r>
              <a:rPr lang="en-US" sz="4000" b="1" dirty="0" err="1" smtClean="0">
                <a:solidFill>
                  <a:srgbClr val="00B050"/>
                </a:solidFill>
                <a:latin typeface="Comic Sans MS" panose="030F0702030302020204" pitchFamily="66" charset="0"/>
              </a:rPr>
              <a:t>Heb</a:t>
            </a:r>
            <a:r>
              <a:rPr lang="en-US" sz="4000" b="1" dirty="0" smtClean="0">
                <a:solidFill>
                  <a:srgbClr val="00B050"/>
                </a:solidFill>
                <a:latin typeface="Comic Sans MS" panose="030F0702030302020204" pitchFamily="66" charset="0"/>
              </a:rPr>
              <a:t> 10:24)</a:t>
            </a:r>
            <a:endParaRPr lang="en-US" sz="4000" b="1" dirty="0">
              <a:solidFill>
                <a:srgbClr val="00B050"/>
              </a:solidFill>
              <a:latin typeface="Comic Sans MS" panose="030F0702030302020204" pitchFamily="66" charset="0"/>
            </a:endParaRPr>
          </a:p>
        </p:txBody>
      </p:sp>
      <p:pic>
        <p:nvPicPr>
          <p:cNvPr id="6146" name="Picture 2" descr="http://3.bp.blogspot.com/_a1ZIk2hsyTc/ShQIIaQ_1MI/AAAAAAAAB-A/DyxdLrmhxxU/s400/vacation-family-c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48771" y="381000"/>
            <a:ext cx="4423229"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1718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8911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76200"/>
            <a:ext cx="4724400" cy="1867877"/>
          </a:xfrm>
        </p:spPr>
        <p:txBody>
          <a:bodyPr>
            <a:normAutofit/>
          </a:bodyPr>
          <a:lstStyle/>
          <a:p>
            <a:pPr eaLnBrk="1" hangingPunct="1"/>
            <a:r>
              <a:rPr lang="en-US" sz="5400" b="1" dirty="0" smtClean="0">
                <a:solidFill>
                  <a:srgbClr val="FF0000"/>
                </a:solidFill>
              </a:rPr>
              <a:t>Preparation to meet the King</a:t>
            </a:r>
          </a:p>
        </p:txBody>
      </p:sp>
      <p:sp>
        <p:nvSpPr>
          <p:cNvPr id="4099" name="Rectangle 3"/>
          <p:cNvSpPr>
            <a:spLocks noGrp="1" noChangeArrowheads="1"/>
          </p:cNvSpPr>
          <p:nvPr>
            <p:ph type="body" idx="1"/>
          </p:nvPr>
        </p:nvSpPr>
        <p:spPr>
          <a:xfrm>
            <a:off x="457200" y="2133600"/>
            <a:ext cx="7924800" cy="3352800"/>
          </a:xfrm>
        </p:spPr>
        <p:txBody>
          <a:bodyPr>
            <a:normAutofit fontScale="85000" lnSpcReduction="20000"/>
          </a:bodyPr>
          <a:lstStyle/>
          <a:p>
            <a:pPr eaLnBrk="1" hangingPunct="1">
              <a:lnSpc>
                <a:spcPct val="90000"/>
              </a:lnSpc>
            </a:pPr>
            <a:r>
              <a:rPr lang="en-US" sz="3600" b="1" dirty="0" smtClean="0">
                <a:solidFill>
                  <a:srgbClr val="0000CC"/>
                </a:solidFill>
              </a:rPr>
              <a:t>2:3</a:t>
            </a:r>
            <a:r>
              <a:rPr lang="en-US" sz="3600" dirty="0" smtClean="0"/>
              <a:t>  Let the maidens get beauty treatments</a:t>
            </a:r>
          </a:p>
          <a:p>
            <a:pPr eaLnBrk="1" hangingPunct="1">
              <a:lnSpc>
                <a:spcPct val="90000"/>
              </a:lnSpc>
            </a:pPr>
            <a:r>
              <a:rPr lang="en-US" sz="3600" b="1" dirty="0" smtClean="0">
                <a:solidFill>
                  <a:srgbClr val="0000CC"/>
                </a:solidFill>
              </a:rPr>
              <a:t>2:9</a:t>
            </a:r>
            <a:r>
              <a:rPr lang="en-US" sz="3600" dirty="0" smtClean="0"/>
              <a:t>  </a:t>
            </a:r>
            <a:r>
              <a:rPr lang="en-US" sz="3600" dirty="0" err="1" smtClean="0"/>
              <a:t>Hegai</a:t>
            </a:r>
            <a:r>
              <a:rPr lang="en-US" sz="3600" dirty="0" smtClean="0"/>
              <a:t> gave Esther beauty treatments and special food</a:t>
            </a:r>
          </a:p>
          <a:p>
            <a:pPr eaLnBrk="1" hangingPunct="1">
              <a:lnSpc>
                <a:spcPct val="90000"/>
              </a:lnSpc>
            </a:pPr>
            <a:r>
              <a:rPr lang="en-US" sz="3600" b="1" dirty="0" smtClean="0">
                <a:solidFill>
                  <a:srgbClr val="0000CC"/>
                </a:solidFill>
              </a:rPr>
              <a:t>2:12</a:t>
            </a:r>
            <a:r>
              <a:rPr lang="en-US" sz="3600" dirty="0" smtClean="0"/>
              <a:t>  Esther had to complete                              12 months of beauty treatments</a:t>
            </a:r>
          </a:p>
          <a:p>
            <a:pPr lvl="1">
              <a:lnSpc>
                <a:spcPct val="90000"/>
              </a:lnSpc>
            </a:pPr>
            <a:r>
              <a:rPr lang="en-US" dirty="0" smtClean="0"/>
              <a:t>6 months with oil of myrrh</a:t>
            </a:r>
          </a:p>
          <a:p>
            <a:pPr lvl="1">
              <a:lnSpc>
                <a:spcPct val="90000"/>
              </a:lnSpc>
            </a:pPr>
            <a:r>
              <a:rPr lang="en-US" dirty="0" smtClean="0"/>
              <a:t>6 months with perfumes and cosmetics</a:t>
            </a:r>
            <a:endParaRPr lang="en-US" sz="3600" dirty="0" smtClean="0"/>
          </a:p>
          <a:p>
            <a:pPr>
              <a:lnSpc>
                <a:spcPct val="90000"/>
              </a:lnSpc>
            </a:pPr>
            <a:r>
              <a:rPr lang="en-US" sz="3600" b="1" dirty="0" smtClean="0">
                <a:solidFill>
                  <a:srgbClr val="0000CC"/>
                </a:solidFill>
              </a:rPr>
              <a:t>2:17</a:t>
            </a:r>
            <a:r>
              <a:rPr lang="en-US" sz="3600" dirty="0" smtClean="0"/>
              <a:t>  The King loved Esther and she received grace and favor</a:t>
            </a:r>
          </a:p>
        </p:txBody>
      </p:sp>
      <p:sp>
        <p:nvSpPr>
          <p:cNvPr id="4100" name="Text Box 5"/>
          <p:cNvSpPr txBox="1">
            <a:spLocks noChangeArrowheads="1"/>
          </p:cNvSpPr>
          <p:nvPr/>
        </p:nvSpPr>
        <p:spPr bwMode="auto">
          <a:xfrm>
            <a:off x="457200" y="5620362"/>
            <a:ext cx="8229600" cy="1077218"/>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God tries to remind us we need to prepare to meet our God (Amos 4:12)</a:t>
            </a:r>
            <a:endParaRPr lang="en-US" sz="3200" b="1" dirty="0">
              <a:solidFill>
                <a:srgbClr val="00B050"/>
              </a:solidFill>
              <a:latin typeface="Comic Sans MS" pitchFamily="66" charset="0"/>
            </a:endParaRPr>
          </a:p>
        </p:txBody>
      </p:sp>
      <p:pic>
        <p:nvPicPr>
          <p:cNvPr id="8196" name="Picture 4" descr="http://www.thetabernacleinbranson.com/bride_of_christ_1_7m7h%20edit.jpg"/>
          <p:cNvPicPr>
            <a:picLocks noChangeAspect="1" noChangeArrowheads="1"/>
          </p:cNvPicPr>
          <p:nvPr/>
        </p:nvPicPr>
        <p:blipFill rotWithShape="1">
          <a:blip r:embed="rId3">
            <a:extLst>
              <a:ext uri="{28A0092B-C50C-407E-A947-70E740481C1C}">
                <a14:useLocalDpi xmlns:a14="http://schemas.microsoft.com/office/drawing/2010/main" val="0"/>
              </a:ext>
            </a:extLst>
          </a:blip>
          <a:srcRect t="5876" b="14263"/>
          <a:stretch/>
        </p:blipFill>
        <p:spPr bwMode="auto">
          <a:xfrm>
            <a:off x="5410200" y="185615"/>
            <a:ext cx="27432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ww.lcnn1.com/images/woman-makeup-mirr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8900" y="3076881"/>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9020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spTree>
    <p:extLst>
      <p:ext uri="{BB962C8B-B14F-4D97-AF65-F5344CB8AC3E}">
        <p14:creationId xmlns:p14="http://schemas.microsoft.com/office/powerpoint/2010/main" val="9284053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spTree>
    <p:extLst>
      <p:ext uri="{BB962C8B-B14F-4D97-AF65-F5344CB8AC3E}">
        <p14:creationId xmlns:p14="http://schemas.microsoft.com/office/powerpoint/2010/main" val="37392037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spTree>
    <p:extLst>
      <p:ext uri="{BB962C8B-B14F-4D97-AF65-F5344CB8AC3E}">
        <p14:creationId xmlns:p14="http://schemas.microsoft.com/office/powerpoint/2010/main" val="33343324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42856539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19114947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35161915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5465217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7268788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pic>
        <p:nvPicPr>
          <p:cNvPr id="1026" name="Picture 2" descr="http://2.bp.blogspot.com/-j-Hfl426wDU/Tq7KlXc9qKI/AAAAAAAACac/PBFHTVThyiY/s1600/nehemiah%252C_the_king%2527s_cupbear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44950"/>
            <a:ext cx="2066925" cy="2495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X3q0_zifmsE/UHzZZQ0uXQI/AAAAAAAAAfY/d_O-vKeofcI/s1600/nehemiah_city+co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429000"/>
            <a:ext cx="3810000" cy="2695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jesus-is-savior.com/Believer%27s%20Corner/nehemiah_building_wa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077" y="383074"/>
            <a:ext cx="3389923" cy="253944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1.bp.blogspot.com/_-s_lPZVhMqs/TT39MElpXQI/AAAAAAAACj4/ybVrVeSD9_g/s1600/Rebuilding-the-wall-of-Jerusalem-under-Nehemiah%2B%25281%252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4837" y="3106126"/>
            <a:ext cx="1724025" cy="24955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gorepent.com/wp-content/uploads/posts16/nehemiah-building-jerusalem.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4312" y="972588"/>
            <a:ext cx="2695575" cy="18383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themessiahinthetemple.com/tl_files/der_messias_im_tempel/images/Nehemiah.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7349" y="3765916"/>
            <a:ext cx="3733800" cy="265192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encrypted-tbn0.gstatic.com/images?q=tbn:ANd9GcSAn7rDHXICcAi8YlbQLO4091yw5B5AOn9hAoLDhs5UMD_3bycs0Q"/>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600076"/>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encrypted-tbn2.gstatic.com/images?q=tbn:ANd9GcQAi9RkmPovzjMC05b7VmBnFJ1_7oLxf3HS5DvyPtPILuYCcLF9pQ"/>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66479" y="-856212"/>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encrypted-tbn2.gstatic.com/images?q=tbn:ANd9GcRnqth7tVfa1X0-35LrZunHvaPwmvSko1XrTQjOmAz8NRKknTaCCQ"/>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95624" y="2508066"/>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encrypted-tbn2.gstatic.com/images?q=tbn:ANd9GcTTtwSxivdii3BICuZf9a7JzYOy0vKLKtU3vmHWsfTuYP88wK5WSw"/>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4545" y="2454458"/>
            <a:ext cx="3743325" cy="12192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biblestudyoutlines.org/wp-content/uploads/2012/07/Nehemiah_enforcing_sabbath.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43000" y="9383"/>
            <a:ext cx="1687574" cy="20780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valleygospelmission.org/images/Nehemiah%20builder%20for%20God.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76679" y="5091877"/>
            <a:ext cx="1981966" cy="28098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ellenwhite.info/images/chapt-illus/PK/RH-SigningDecree_DSC_0050.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9600" y="5323011"/>
            <a:ext cx="4286250" cy="2047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musingsofernie.files.wordpress.com/2012/12/rebuilding-the-walls.jpg?w=611&amp;h=39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97796" y="5494715"/>
            <a:ext cx="3089275" cy="200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293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752600" y="304800"/>
            <a:ext cx="4419600" cy="1676400"/>
          </a:xfrm>
        </p:spPr>
        <p:txBody>
          <a:bodyPr/>
          <a:lstStyle/>
          <a:p>
            <a:pPr eaLnBrk="1" hangingPunct="1"/>
            <a:r>
              <a:rPr lang="en-US" sz="4000" b="1" dirty="0" smtClean="0">
                <a:solidFill>
                  <a:srgbClr val="FF0000"/>
                </a:solidFill>
              </a:rPr>
              <a:t>God’s war with </a:t>
            </a:r>
            <a:r>
              <a:rPr lang="en-US" sz="4000" b="1" dirty="0" err="1" smtClean="0">
                <a:solidFill>
                  <a:srgbClr val="FF0000"/>
                </a:solidFill>
              </a:rPr>
              <a:t>Amalek</a:t>
            </a:r>
            <a:r>
              <a:rPr lang="en-US" sz="4000" b="1" dirty="0" smtClean="0">
                <a:solidFill>
                  <a:srgbClr val="FF0000"/>
                </a:solidFill>
              </a:rPr>
              <a:t> (Sin)</a:t>
            </a:r>
          </a:p>
        </p:txBody>
      </p:sp>
      <p:sp>
        <p:nvSpPr>
          <p:cNvPr id="4099" name="Rectangle 3"/>
          <p:cNvSpPr>
            <a:spLocks noGrp="1" noChangeArrowheads="1"/>
          </p:cNvSpPr>
          <p:nvPr>
            <p:ph type="body" idx="1"/>
          </p:nvPr>
        </p:nvSpPr>
        <p:spPr>
          <a:xfrm>
            <a:off x="250092" y="2267701"/>
            <a:ext cx="8760803" cy="3751278"/>
          </a:xfrm>
        </p:spPr>
        <p:txBody>
          <a:bodyPr>
            <a:normAutofit fontScale="77500" lnSpcReduction="20000"/>
          </a:bodyPr>
          <a:lstStyle/>
          <a:p>
            <a:r>
              <a:rPr lang="en-US" dirty="0" smtClean="0"/>
              <a:t>Haman </a:t>
            </a:r>
            <a:r>
              <a:rPr lang="en-US" dirty="0"/>
              <a:t>is an </a:t>
            </a:r>
            <a:r>
              <a:rPr lang="en-US" dirty="0" err="1"/>
              <a:t>Agagite</a:t>
            </a:r>
            <a:r>
              <a:rPr lang="en-US" dirty="0"/>
              <a:t> (3:1</a:t>
            </a:r>
            <a:r>
              <a:rPr lang="en-US" dirty="0" smtClean="0"/>
              <a:t>):  </a:t>
            </a:r>
          </a:p>
          <a:p>
            <a:pPr lvl="1"/>
            <a:r>
              <a:rPr lang="en-US" dirty="0" err="1" smtClean="0"/>
              <a:t>Agag</a:t>
            </a:r>
            <a:r>
              <a:rPr lang="en-US" dirty="0" smtClean="0"/>
              <a:t> was king of the Amalekites (1 Sam 15:8)</a:t>
            </a:r>
          </a:p>
          <a:p>
            <a:pPr lvl="1"/>
            <a:r>
              <a:rPr lang="en-US" dirty="0" smtClean="0"/>
              <a:t>God promised to wipe out the remembrance of </a:t>
            </a:r>
            <a:r>
              <a:rPr lang="en-US" dirty="0" err="1" smtClean="0"/>
              <a:t>Amalek</a:t>
            </a:r>
            <a:r>
              <a:rPr lang="en-US" dirty="0" smtClean="0"/>
              <a:t> (Ex 17:14)</a:t>
            </a:r>
          </a:p>
          <a:p>
            <a:pPr lvl="1"/>
            <a:r>
              <a:rPr lang="en-US" dirty="0" smtClean="0"/>
              <a:t>God swore He would continually war with </a:t>
            </a:r>
            <a:r>
              <a:rPr lang="en-US" dirty="0" err="1" smtClean="0"/>
              <a:t>Amalek</a:t>
            </a:r>
            <a:r>
              <a:rPr lang="en-US" dirty="0" smtClean="0"/>
              <a:t> (Ex 17:16) </a:t>
            </a:r>
          </a:p>
          <a:p>
            <a:pPr lvl="1"/>
            <a:r>
              <a:rPr lang="en-US" dirty="0" smtClean="0"/>
              <a:t>Saul spared </a:t>
            </a:r>
            <a:r>
              <a:rPr lang="en-US" dirty="0" err="1" smtClean="0"/>
              <a:t>Agag</a:t>
            </a:r>
            <a:r>
              <a:rPr lang="en-US" dirty="0" smtClean="0"/>
              <a:t>, but Samuel hacked him in pieces (1 Sam 15:9, 33)</a:t>
            </a:r>
            <a:endParaRPr lang="en-US" dirty="0"/>
          </a:p>
          <a:p>
            <a:pPr>
              <a:spcBef>
                <a:spcPts val="1200"/>
              </a:spcBef>
            </a:pPr>
            <a:r>
              <a:rPr lang="en-US" dirty="0" smtClean="0"/>
              <a:t>Haman </a:t>
            </a:r>
            <a:r>
              <a:rPr lang="en-US" dirty="0"/>
              <a:t>wanted to kill all Jews – the people of Mordecai (3:6)</a:t>
            </a:r>
          </a:p>
          <a:p>
            <a:pPr>
              <a:spcBef>
                <a:spcPts val="1200"/>
              </a:spcBef>
            </a:pPr>
            <a:r>
              <a:rPr lang="en-US" dirty="0" smtClean="0"/>
              <a:t>Haman </a:t>
            </a:r>
            <a:r>
              <a:rPr lang="en-US" dirty="0"/>
              <a:t>is hung (7:10)</a:t>
            </a:r>
          </a:p>
          <a:p>
            <a:pPr>
              <a:spcBef>
                <a:spcPts val="1200"/>
              </a:spcBef>
            </a:pPr>
            <a:r>
              <a:rPr lang="en-US" dirty="0" smtClean="0"/>
              <a:t>Haman’s </a:t>
            </a:r>
            <a:r>
              <a:rPr lang="en-US" dirty="0"/>
              <a:t>10 sons are killed &amp; then </a:t>
            </a:r>
            <a:r>
              <a:rPr lang="en-US" dirty="0" smtClean="0"/>
              <a:t>hung </a:t>
            </a:r>
            <a:r>
              <a:rPr lang="en-US" dirty="0"/>
              <a:t>on gallows  (9:10, 14)</a:t>
            </a:r>
          </a:p>
          <a:p>
            <a:pPr>
              <a:spcBef>
                <a:spcPts val="1200"/>
              </a:spcBef>
            </a:pPr>
            <a:r>
              <a:rPr lang="en-US" dirty="0" smtClean="0"/>
              <a:t>Esther </a:t>
            </a:r>
            <a:r>
              <a:rPr lang="en-US" dirty="0"/>
              <a:t>receives all Haman’s house  (8:1)</a:t>
            </a:r>
            <a:endParaRPr lang="en-US" dirty="0" smtClean="0"/>
          </a:p>
        </p:txBody>
      </p:sp>
      <p:sp>
        <p:nvSpPr>
          <p:cNvPr id="4100" name="Text Box 5"/>
          <p:cNvSpPr txBox="1">
            <a:spLocks noChangeArrowheads="1"/>
          </p:cNvSpPr>
          <p:nvPr/>
        </p:nvSpPr>
        <p:spPr bwMode="auto">
          <a:xfrm>
            <a:off x="184639" y="6018979"/>
            <a:ext cx="8654560"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God has promised He will defeat Sin </a:t>
            </a:r>
            <a:endParaRPr lang="en-US" sz="3600" b="1" dirty="0">
              <a:solidFill>
                <a:srgbClr val="00B050"/>
              </a:solidFill>
              <a:latin typeface="Comic Sans MS" pitchFamily="66" charset="0"/>
            </a:endParaRPr>
          </a:p>
        </p:txBody>
      </p:sp>
      <p:pic>
        <p:nvPicPr>
          <p:cNvPr id="9218" name="Picture 2" descr="http://media-cache-ak1.pinimg.com/192x/3e/32/97/3e3297026ab2e42d087490211155092f.jpg"/>
          <p:cNvPicPr>
            <a:picLocks noChangeAspect="1" noChangeArrowheads="1"/>
          </p:cNvPicPr>
          <p:nvPr/>
        </p:nvPicPr>
        <p:blipFill rotWithShape="1">
          <a:blip r:embed="rId3">
            <a:extLst>
              <a:ext uri="{28A0092B-C50C-407E-A947-70E740481C1C}">
                <a14:useLocalDpi xmlns:a14="http://schemas.microsoft.com/office/drawing/2010/main" val="0"/>
              </a:ext>
            </a:extLst>
          </a:blip>
          <a:srcRect t="10859"/>
          <a:stretch/>
        </p:blipFill>
        <p:spPr bwMode="auto">
          <a:xfrm>
            <a:off x="240323" y="152399"/>
            <a:ext cx="1828800" cy="187642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biblestudylessons.net/NS/esther/egs/Es2_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152399"/>
            <a:ext cx="2981325" cy="2237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9180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5385" y="168275"/>
            <a:ext cx="4833815" cy="1752600"/>
          </a:xfrm>
        </p:spPr>
        <p:txBody>
          <a:bodyPr>
            <a:normAutofit/>
          </a:bodyPr>
          <a:lstStyle/>
          <a:p>
            <a:pPr eaLnBrk="1" hangingPunct="1"/>
            <a:r>
              <a:rPr lang="en-US" sz="4000" b="1" dirty="0" smtClean="0">
                <a:solidFill>
                  <a:srgbClr val="FF0000"/>
                </a:solidFill>
              </a:rPr>
              <a:t>Mordecai’s Elevation: </a:t>
            </a:r>
            <a:r>
              <a:rPr lang="en-US" sz="2800" b="1" dirty="0" smtClean="0">
                <a:solidFill>
                  <a:srgbClr val="7030A0"/>
                </a:solidFill>
              </a:rPr>
              <a:t>predicted Jesus’ elevation                       to God’s right hand</a:t>
            </a:r>
            <a:endParaRPr lang="en-US" sz="3200" b="1" dirty="0" smtClean="0">
              <a:solidFill>
                <a:srgbClr val="7030A0"/>
              </a:solidFill>
            </a:endParaRPr>
          </a:p>
        </p:txBody>
      </p:sp>
      <p:sp>
        <p:nvSpPr>
          <p:cNvPr id="4099" name="Rectangle 3"/>
          <p:cNvSpPr>
            <a:spLocks noGrp="1" noChangeArrowheads="1"/>
          </p:cNvSpPr>
          <p:nvPr>
            <p:ph type="body" idx="1"/>
          </p:nvPr>
        </p:nvSpPr>
        <p:spPr>
          <a:xfrm>
            <a:off x="228600" y="2041158"/>
            <a:ext cx="8458200" cy="4343400"/>
          </a:xfrm>
        </p:spPr>
        <p:txBody>
          <a:bodyPr>
            <a:normAutofit fontScale="85000" lnSpcReduction="10000"/>
          </a:bodyPr>
          <a:lstStyle/>
          <a:p>
            <a:r>
              <a:rPr lang="en-US" dirty="0" smtClean="0"/>
              <a:t>Mordecai </a:t>
            </a:r>
            <a:r>
              <a:rPr lang="en-US" dirty="0"/>
              <a:t>gets King’s signet ring </a:t>
            </a:r>
            <a:r>
              <a:rPr lang="en-US" dirty="0" smtClean="0"/>
              <a:t>                                                       and </a:t>
            </a:r>
            <a:r>
              <a:rPr lang="en-US" dirty="0"/>
              <a:t>is appointed over Haman’s house  (8:1-2)</a:t>
            </a:r>
          </a:p>
          <a:p>
            <a:r>
              <a:rPr lang="en-US" dirty="0" smtClean="0"/>
              <a:t>Mordecai </a:t>
            </a:r>
            <a:r>
              <a:rPr lang="en-US" dirty="0"/>
              <a:t>writes decree to save the Jews from annihilation (8:9-14)</a:t>
            </a:r>
          </a:p>
          <a:p>
            <a:r>
              <a:rPr lang="en-US" dirty="0" smtClean="0"/>
              <a:t>Gentiles </a:t>
            </a:r>
            <a:r>
              <a:rPr lang="en-US" dirty="0"/>
              <a:t>became fearful of Mordecai, </a:t>
            </a:r>
            <a:r>
              <a:rPr lang="en-US" dirty="0" smtClean="0"/>
              <a:t>for he </a:t>
            </a:r>
            <a:r>
              <a:rPr lang="en-US" dirty="0"/>
              <a:t>was prominent in </a:t>
            </a:r>
            <a:r>
              <a:rPr lang="en-US" dirty="0" smtClean="0"/>
              <a:t>the palace </a:t>
            </a:r>
            <a:r>
              <a:rPr lang="en-US" dirty="0"/>
              <a:t>&amp; his reputation spread (9:4)</a:t>
            </a:r>
          </a:p>
          <a:p>
            <a:r>
              <a:rPr lang="en-US" dirty="0" smtClean="0"/>
              <a:t>Mordecai </a:t>
            </a:r>
            <a:r>
              <a:rPr lang="en-US" dirty="0"/>
              <a:t>writes decree for annual celebration of Purim (9:20-22)</a:t>
            </a:r>
          </a:p>
          <a:p>
            <a:r>
              <a:rPr lang="en-US" dirty="0" smtClean="0"/>
              <a:t>Summary </a:t>
            </a:r>
            <a:r>
              <a:rPr lang="en-US" dirty="0"/>
              <a:t>of the elevation of Mordecai the Jew (10:1-3)</a:t>
            </a:r>
            <a:endParaRPr lang="en-US" dirty="0" smtClean="0"/>
          </a:p>
        </p:txBody>
      </p:sp>
      <p:sp>
        <p:nvSpPr>
          <p:cNvPr id="4100" name="Text Box 5"/>
          <p:cNvSpPr txBox="1">
            <a:spLocks noChangeArrowheads="1"/>
          </p:cNvSpPr>
          <p:nvPr/>
        </p:nvSpPr>
        <p:spPr bwMode="auto">
          <a:xfrm>
            <a:off x="533400" y="5867400"/>
            <a:ext cx="7958015"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promised all along to provide a savior of His people. We need to trust Him.</a:t>
            </a:r>
            <a:endParaRPr lang="en-US" sz="2800" b="1" dirty="0">
              <a:solidFill>
                <a:srgbClr val="00B050"/>
              </a:solidFill>
              <a:latin typeface="Comic Sans MS" pitchFamily="66" charset="0"/>
            </a:endParaRPr>
          </a:p>
        </p:txBody>
      </p:sp>
      <p:pic>
        <p:nvPicPr>
          <p:cNvPr id="10242" name="Picture 2" descr="http://www.artbible.info/images/lastman_triomf-mordechai_grt.jpg"/>
          <p:cNvPicPr>
            <a:picLocks noChangeAspect="1" noChangeArrowheads="1"/>
          </p:cNvPicPr>
          <p:nvPr/>
        </p:nvPicPr>
        <p:blipFill rotWithShape="1">
          <a:blip r:embed="rId3">
            <a:extLst>
              <a:ext uri="{28A0092B-C50C-407E-A947-70E740481C1C}">
                <a14:useLocalDpi xmlns:a14="http://schemas.microsoft.com/office/drawing/2010/main" val="0"/>
              </a:ext>
            </a:extLst>
          </a:blip>
          <a:srcRect l="9752" t="11123" b="8351"/>
          <a:stretch/>
        </p:blipFill>
        <p:spPr bwMode="auto">
          <a:xfrm>
            <a:off x="5293831" y="76200"/>
            <a:ext cx="362157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345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52400"/>
            <a:ext cx="4572000" cy="1524000"/>
          </a:xfrm>
        </p:spPr>
        <p:txBody>
          <a:bodyPr/>
          <a:lstStyle/>
          <a:p>
            <a:pPr eaLnBrk="1" hangingPunct="1"/>
            <a:r>
              <a:rPr lang="en-US" sz="4000" b="1" dirty="0" smtClean="0">
                <a:solidFill>
                  <a:srgbClr val="FF0000"/>
                </a:solidFill>
              </a:rPr>
              <a:t>Trust God:  Put your faith into action</a:t>
            </a:r>
          </a:p>
        </p:txBody>
      </p:sp>
      <p:sp>
        <p:nvSpPr>
          <p:cNvPr id="4099" name="Rectangle 3"/>
          <p:cNvSpPr>
            <a:spLocks noGrp="1" noChangeArrowheads="1"/>
          </p:cNvSpPr>
          <p:nvPr>
            <p:ph type="body" idx="1"/>
          </p:nvPr>
        </p:nvSpPr>
        <p:spPr>
          <a:xfrm>
            <a:off x="306754" y="1621204"/>
            <a:ext cx="8534400" cy="3814885"/>
          </a:xfrm>
        </p:spPr>
        <p:txBody>
          <a:bodyPr>
            <a:normAutofit fontScale="92500" lnSpcReduction="20000"/>
          </a:bodyPr>
          <a:lstStyle/>
          <a:p>
            <a:r>
              <a:rPr lang="en-US" dirty="0" smtClean="0"/>
              <a:t>Esther’s faith and trust that                                        somehow becoming queen                                                     was part of God’s plan</a:t>
            </a:r>
          </a:p>
          <a:p>
            <a:r>
              <a:rPr lang="en-US" dirty="0" smtClean="0"/>
              <a:t>Her willingness </a:t>
            </a:r>
            <a:r>
              <a:rPr lang="en-US" dirty="0"/>
              <a:t>to go into the King</a:t>
            </a:r>
            <a:r>
              <a:rPr lang="en-US" dirty="0" smtClean="0"/>
              <a:t>….”if </a:t>
            </a:r>
            <a:r>
              <a:rPr lang="en-US" dirty="0"/>
              <a:t>I perish</a:t>
            </a:r>
            <a:r>
              <a:rPr lang="en-US" dirty="0" smtClean="0"/>
              <a:t>,             </a:t>
            </a:r>
            <a:r>
              <a:rPr lang="en-US" dirty="0"/>
              <a:t>I </a:t>
            </a:r>
            <a:r>
              <a:rPr lang="en-US" dirty="0" smtClean="0"/>
              <a:t>perish” </a:t>
            </a:r>
            <a:r>
              <a:rPr lang="en-US" dirty="0"/>
              <a:t>(4:16</a:t>
            </a:r>
            <a:r>
              <a:rPr lang="en-US" dirty="0" smtClean="0"/>
              <a:t>)</a:t>
            </a:r>
          </a:p>
          <a:p>
            <a:r>
              <a:rPr lang="en-US" dirty="0"/>
              <a:t>Esther’s banquets</a:t>
            </a:r>
            <a:r>
              <a:rPr lang="en-US" dirty="0" smtClean="0"/>
              <a:t>:  illustrates how faith in action works</a:t>
            </a:r>
          </a:p>
          <a:p>
            <a:pPr lvl="1"/>
            <a:r>
              <a:rPr lang="en-US" dirty="0"/>
              <a:t>S</a:t>
            </a:r>
            <a:r>
              <a:rPr lang="en-US" dirty="0" smtClean="0"/>
              <a:t>he </a:t>
            </a:r>
            <a:r>
              <a:rPr lang="en-US" dirty="0"/>
              <a:t>developed a reasonable plan, </a:t>
            </a:r>
            <a:endParaRPr lang="en-US" dirty="0" smtClean="0"/>
          </a:p>
          <a:p>
            <a:pPr lvl="1"/>
            <a:r>
              <a:rPr lang="en-US" dirty="0" smtClean="0"/>
              <a:t>But </a:t>
            </a:r>
            <a:r>
              <a:rPr lang="en-US" dirty="0"/>
              <a:t>trusted God to make it </a:t>
            </a:r>
            <a:r>
              <a:rPr lang="en-US" dirty="0" smtClean="0"/>
              <a:t>work</a:t>
            </a:r>
            <a:endParaRPr lang="en-US" dirty="0"/>
          </a:p>
        </p:txBody>
      </p:sp>
      <p:sp>
        <p:nvSpPr>
          <p:cNvPr id="4100" name="Text Box 5"/>
          <p:cNvSpPr txBox="1">
            <a:spLocks noChangeArrowheads="1"/>
          </p:cNvSpPr>
          <p:nvPr/>
        </p:nvSpPr>
        <p:spPr bwMode="auto">
          <a:xfrm>
            <a:off x="459154" y="5436089"/>
            <a:ext cx="8229600" cy="1200329"/>
          </a:xfrm>
          <a:prstGeom prst="rect">
            <a:avLst/>
          </a:prstGeom>
          <a:noFill/>
          <a:ln w="9525">
            <a:noFill/>
            <a:miter lim="800000"/>
            <a:headEnd/>
            <a:tailEnd/>
          </a:ln>
        </p:spPr>
        <p:txBody>
          <a:bodyPr>
            <a:spAutoFit/>
          </a:bodyPr>
          <a:lstStyle/>
          <a:p>
            <a:pPr algn="ctr">
              <a:spcBef>
                <a:spcPct val="50000"/>
              </a:spcBef>
            </a:pPr>
            <a:r>
              <a:rPr lang="en-US" sz="2400" b="1" dirty="0" smtClean="0">
                <a:solidFill>
                  <a:srgbClr val="00B050"/>
                </a:solidFill>
                <a:latin typeface="Comic Sans MS" pitchFamily="66" charset="0"/>
              </a:rPr>
              <a:t>Trust </a:t>
            </a:r>
            <a:r>
              <a:rPr lang="en-US" sz="2400" b="1" dirty="0">
                <a:solidFill>
                  <a:srgbClr val="00B050"/>
                </a:solidFill>
                <a:latin typeface="Comic Sans MS" pitchFamily="66" charset="0"/>
              </a:rPr>
              <a:t>in the Lord with all your heart</a:t>
            </a:r>
            <a:r>
              <a:rPr lang="en-US" sz="2400" b="1" dirty="0" smtClean="0">
                <a:solidFill>
                  <a:srgbClr val="00B050"/>
                </a:solidFill>
                <a:latin typeface="Comic Sans MS" pitchFamily="66" charset="0"/>
              </a:rPr>
              <a:t>, and </a:t>
            </a:r>
            <a:r>
              <a:rPr lang="en-US" sz="2400" b="1" dirty="0">
                <a:solidFill>
                  <a:srgbClr val="00B050"/>
                </a:solidFill>
                <a:latin typeface="Comic Sans MS" pitchFamily="66" charset="0"/>
              </a:rPr>
              <a:t>lean not on your own understanding</a:t>
            </a:r>
            <a:r>
              <a:rPr lang="en-US" sz="2400" b="1" dirty="0" smtClean="0">
                <a:solidFill>
                  <a:srgbClr val="00B050"/>
                </a:solidFill>
                <a:latin typeface="Comic Sans MS" pitchFamily="66" charset="0"/>
              </a:rPr>
              <a:t>; In </a:t>
            </a:r>
            <a:r>
              <a:rPr lang="en-US" sz="2400" b="1" dirty="0">
                <a:solidFill>
                  <a:srgbClr val="00B050"/>
                </a:solidFill>
                <a:latin typeface="Comic Sans MS" pitchFamily="66" charset="0"/>
              </a:rPr>
              <a:t>all your ways acknowledge Him</a:t>
            </a:r>
            <a:r>
              <a:rPr lang="en-US" sz="2400" b="1" dirty="0" smtClean="0">
                <a:solidFill>
                  <a:srgbClr val="00B050"/>
                </a:solidFill>
                <a:latin typeface="Comic Sans MS" pitchFamily="66" charset="0"/>
              </a:rPr>
              <a:t>, and </a:t>
            </a:r>
            <a:r>
              <a:rPr lang="en-US" sz="2400" b="1" dirty="0">
                <a:solidFill>
                  <a:srgbClr val="00B050"/>
                </a:solidFill>
                <a:latin typeface="Comic Sans MS" pitchFamily="66" charset="0"/>
              </a:rPr>
              <a:t>He shall direct your </a:t>
            </a:r>
            <a:r>
              <a:rPr lang="en-US" sz="2400" b="1" dirty="0" smtClean="0">
                <a:solidFill>
                  <a:srgbClr val="00B050"/>
                </a:solidFill>
                <a:latin typeface="Comic Sans MS" pitchFamily="66" charset="0"/>
              </a:rPr>
              <a:t>paths</a:t>
            </a:r>
            <a:r>
              <a:rPr lang="en-US" sz="2400" b="1" dirty="0">
                <a:solidFill>
                  <a:srgbClr val="00B050"/>
                </a:solidFill>
                <a:latin typeface="Comic Sans MS" pitchFamily="66" charset="0"/>
              </a:rPr>
              <a:t> </a:t>
            </a:r>
            <a:r>
              <a:rPr lang="en-US" sz="2400" b="1" dirty="0" smtClean="0">
                <a:solidFill>
                  <a:srgbClr val="00B050"/>
                </a:solidFill>
                <a:latin typeface="Comic Sans MS" pitchFamily="66" charset="0"/>
              </a:rPr>
              <a:t> (</a:t>
            </a:r>
            <a:r>
              <a:rPr lang="en-US" sz="2400" b="1" dirty="0" err="1" smtClean="0">
                <a:solidFill>
                  <a:srgbClr val="00B050"/>
                </a:solidFill>
                <a:latin typeface="Comic Sans MS" pitchFamily="66" charset="0"/>
              </a:rPr>
              <a:t>Prov</a:t>
            </a:r>
            <a:r>
              <a:rPr lang="en-US" sz="2400" b="1" dirty="0" smtClean="0">
                <a:solidFill>
                  <a:srgbClr val="00B050"/>
                </a:solidFill>
                <a:latin typeface="Comic Sans MS" pitchFamily="66" charset="0"/>
              </a:rPr>
              <a:t> 3:5-6)</a:t>
            </a:r>
            <a:endParaRPr lang="en-US" sz="4000" b="1" dirty="0">
              <a:solidFill>
                <a:srgbClr val="00B050"/>
              </a:solidFill>
              <a:latin typeface="Comic Sans MS" pitchFamily="66" charset="0"/>
            </a:endParaRPr>
          </a:p>
        </p:txBody>
      </p:sp>
      <p:pic>
        <p:nvPicPr>
          <p:cNvPr id="11266" name="Picture 2" descr="http://freechristianmessagecards.files.wordpress.com/2012/06/trust-in-the-lord-with-all-your-heart-christian-message-card-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152400"/>
            <a:ext cx="3565525" cy="2375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7189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733800" y="142142"/>
            <a:ext cx="5105400" cy="2141904"/>
          </a:xfrm>
        </p:spPr>
        <p:txBody>
          <a:bodyPr>
            <a:noAutofit/>
          </a:bodyPr>
          <a:lstStyle/>
          <a:p>
            <a:r>
              <a:rPr lang="en-US" sz="4000" b="1" dirty="0" smtClean="0">
                <a:solidFill>
                  <a:srgbClr val="FF0000"/>
                </a:solidFill>
              </a:rPr>
              <a:t>Our Faith in God and resulting actions can be an effective witness</a:t>
            </a:r>
          </a:p>
        </p:txBody>
      </p:sp>
      <p:sp>
        <p:nvSpPr>
          <p:cNvPr id="4099" name="Rectangle 3"/>
          <p:cNvSpPr>
            <a:spLocks noGrp="1" noChangeArrowheads="1"/>
          </p:cNvSpPr>
          <p:nvPr>
            <p:ph type="body" idx="1"/>
          </p:nvPr>
        </p:nvSpPr>
        <p:spPr>
          <a:xfrm>
            <a:off x="304800" y="2286000"/>
            <a:ext cx="8153400" cy="4343400"/>
          </a:xfrm>
        </p:spPr>
        <p:txBody>
          <a:bodyPr/>
          <a:lstStyle/>
          <a:p>
            <a:r>
              <a:rPr lang="en-US" sz="3600" dirty="0" smtClean="0"/>
              <a:t>Jews </a:t>
            </a:r>
            <a:r>
              <a:rPr lang="en-US" sz="3600" dirty="0"/>
              <a:t>were full of happiness </a:t>
            </a:r>
            <a:r>
              <a:rPr lang="en-US" sz="3600" dirty="0" smtClean="0"/>
              <a:t>and </a:t>
            </a:r>
            <a:r>
              <a:rPr lang="en-US" sz="3600" dirty="0"/>
              <a:t>joy </a:t>
            </a:r>
            <a:r>
              <a:rPr lang="en-US" sz="3600" dirty="0" smtClean="0"/>
              <a:t>and </a:t>
            </a:r>
            <a:r>
              <a:rPr lang="en-US" sz="3600" dirty="0"/>
              <a:t>gladness </a:t>
            </a:r>
            <a:r>
              <a:rPr lang="en-US" sz="3600" dirty="0" smtClean="0"/>
              <a:t>and honor  (8:17)</a:t>
            </a:r>
            <a:endParaRPr lang="en-US" sz="3600" dirty="0"/>
          </a:p>
          <a:p>
            <a:r>
              <a:rPr lang="en-US" sz="3600" dirty="0" smtClean="0"/>
              <a:t>Many </a:t>
            </a:r>
            <a:r>
              <a:rPr lang="en-US" sz="3600" dirty="0"/>
              <a:t>Gentiles became Jews when they realized the blessed status of Jews </a:t>
            </a:r>
          </a:p>
          <a:p>
            <a:pPr marL="0" indent="0" eaLnBrk="1" hangingPunct="1">
              <a:lnSpc>
                <a:spcPct val="90000"/>
              </a:lnSpc>
              <a:buNone/>
            </a:pPr>
            <a:endParaRPr lang="en-US" dirty="0" smtClean="0"/>
          </a:p>
        </p:txBody>
      </p:sp>
      <p:sp>
        <p:nvSpPr>
          <p:cNvPr id="4100" name="Text Box 5"/>
          <p:cNvSpPr txBox="1">
            <a:spLocks noChangeArrowheads="1"/>
          </p:cNvSpPr>
          <p:nvPr/>
        </p:nvSpPr>
        <p:spPr bwMode="auto">
          <a:xfrm>
            <a:off x="152400" y="4800600"/>
            <a:ext cx="5791200" cy="1938992"/>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Jesus’ faith in God’s way became the greatest witness ever!</a:t>
            </a:r>
            <a:endParaRPr lang="en-US" sz="4000" b="1" dirty="0">
              <a:solidFill>
                <a:srgbClr val="00B050"/>
              </a:solidFill>
              <a:latin typeface="Comic Sans MS" pitchFamily="66" charset="0"/>
            </a:endParaRPr>
          </a:p>
        </p:txBody>
      </p:sp>
      <p:pic>
        <p:nvPicPr>
          <p:cNvPr id="12290" name="Picture 2" descr="http://www.ltumc.org/FaithInAction/sites/default/files/image_final_web_transp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2808"/>
            <a:ext cx="28575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3.bp.blogspot.com/-Jo1JQCMrjkg/UVZL2_hNQ6I/AAAAAAAACgI/N2VyziOZncw/s1600/jesus-on-the-cros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7758" y="4800600"/>
            <a:ext cx="2977834"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3724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4419600" cy="1828800"/>
          </a:xfrm>
        </p:spPr>
        <p:txBody>
          <a:bodyPr>
            <a:normAutofit fontScale="90000"/>
          </a:bodyPr>
          <a:lstStyle/>
          <a:p>
            <a:r>
              <a:rPr lang="en-US" b="1" dirty="0" smtClean="0">
                <a:solidFill>
                  <a:srgbClr val="FF0000"/>
                </a:solidFill>
              </a:rPr>
              <a:t>God’s warning to get out of Babylon!</a:t>
            </a:r>
            <a:br>
              <a:rPr lang="en-US" b="1" dirty="0" smtClean="0">
                <a:solidFill>
                  <a:srgbClr val="FF0000"/>
                </a:solidFill>
              </a:rPr>
            </a:br>
            <a:r>
              <a:rPr lang="en-US" sz="3600" b="1" i="1" dirty="0" smtClean="0">
                <a:solidFill>
                  <a:srgbClr val="00B0F0"/>
                </a:solidFill>
              </a:rPr>
              <a:t>(God’s gentle push!)</a:t>
            </a:r>
            <a:endParaRPr lang="en-US" sz="3600" b="1" i="1" dirty="0">
              <a:solidFill>
                <a:srgbClr val="00B0F0"/>
              </a:solidFill>
            </a:endParaRPr>
          </a:p>
        </p:txBody>
      </p:sp>
      <p:sp>
        <p:nvSpPr>
          <p:cNvPr id="18435" name="Rectangle 3"/>
          <p:cNvSpPr>
            <a:spLocks noGrp="1" noChangeArrowheads="1"/>
          </p:cNvSpPr>
          <p:nvPr>
            <p:ph type="body" idx="1"/>
          </p:nvPr>
        </p:nvSpPr>
        <p:spPr>
          <a:xfrm>
            <a:off x="488462" y="2057400"/>
            <a:ext cx="8198338" cy="3581400"/>
          </a:xfrm>
        </p:spPr>
        <p:txBody>
          <a:bodyPr>
            <a:normAutofit fontScale="92500" lnSpcReduction="20000"/>
          </a:bodyPr>
          <a:lstStyle/>
          <a:p>
            <a:r>
              <a:rPr lang="en-US" dirty="0"/>
              <a:t>He raised up Haman to </a:t>
            </a:r>
            <a:r>
              <a:rPr lang="en-US" dirty="0" smtClean="0"/>
              <a:t>make                                     </a:t>
            </a:r>
            <a:r>
              <a:rPr lang="en-US" dirty="0"/>
              <a:t>them face the reality of </a:t>
            </a:r>
            <a:r>
              <a:rPr lang="en-US" dirty="0" smtClean="0"/>
              <a:t>                                            destruction </a:t>
            </a:r>
            <a:r>
              <a:rPr lang="en-US" dirty="0"/>
              <a:t>in a foreign land </a:t>
            </a:r>
            <a:r>
              <a:rPr lang="en-US" dirty="0" smtClean="0"/>
              <a:t>                          (</a:t>
            </a:r>
            <a:r>
              <a:rPr lang="en-US" dirty="0"/>
              <a:t>Esther 3) </a:t>
            </a:r>
            <a:endParaRPr lang="en-US" dirty="0" smtClean="0"/>
          </a:p>
          <a:p>
            <a:r>
              <a:rPr lang="en-US" dirty="0" smtClean="0"/>
              <a:t>He </a:t>
            </a:r>
            <a:r>
              <a:rPr lang="en-US" dirty="0"/>
              <a:t>promised to bless their economy and food (Hag 2:19)  </a:t>
            </a:r>
          </a:p>
          <a:p>
            <a:r>
              <a:rPr lang="en-US" dirty="0"/>
              <a:t>He promised to protect their cities </a:t>
            </a:r>
            <a:r>
              <a:rPr lang="en-US" dirty="0" smtClean="0"/>
              <a:t>(</a:t>
            </a:r>
            <a:r>
              <a:rPr lang="en-US" dirty="0" err="1"/>
              <a:t>Zech</a:t>
            </a:r>
            <a:r>
              <a:rPr lang="en-US" dirty="0"/>
              <a:t> 2:1-5)</a:t>
            </a:r>
          </a:p>
          <a:p>
            <a:r>
              <a:rPr lang="en-US" dirty="0"/>
              <a:t>He promised to dwell in their midst </a:t>
            </a:r>
            <a:r>
              <a:rPr lang="en-US" dirty="0" smtClean="0"/>
              <a:t>(</a:t>
            </a:r>
            <a:r>
              <a:rPr lang="en-US" dirty="0" err="1"/>
              <a:t>Zech</a:t>
            </a:r>
            <a:r>
              <a:rPr lang="en-US" dirty="0"/>
              <a:t> 2:11</a:t>
            </a:r>
            <a:r>
              <a:rPr lang="en-US" dirty="0" smtClean="0"/>
              <a:t>)</a:t>
            </a:r>
            <a:endParaRPr lang="en-US" dirty="0"/>
          </a:p>
        </p:txBody>
      </p:sp>
      <p:pic>
        <p:nvPicPr>
          <p:cNvPr id="2" name="Picture 1"/>
          <p:cNvPicPr>
            <a:picLocks noChangeAspect="1"/>
          </p:cNvPicPr>
          <p:nvPr/>
        </p:nvPicPr>
        <p:blipFill>
          <a:blip r:embed="rId2"/>
          <a:stretch>
            <a:fillRect/>
          </a:stretch>
        </p:blipFill>
        <p:spPr>
          <a:xfrm>
            <a:off x="5638800" y="152400"/>
            <a:ext cx="3381375" cy="3103391"/>
          </a:xfrm>
          <a:prstGeom prst="rect">
            <a:avLst/>
          </a:prstGeom>
        </p:spPr>
      </p:pic>
      <p:sp>
        <p:nvSpPr>
          <p:cNvPr id="6" name="Text Box 5"/>
          <p:cNvSpPr txBox="1">
            <a:spLocks noChangeArrowheads="1"/>
          </p:cNvSpPr>
          <p:nvPr/>
        </p:nvSpPr>
        <p:spPr bwMode="auto">
          <a:xfrm>
            <a:off x="739531" y="5410200"/>
            <a:ext cx="7696200" cy="1323439"/>
          </a:xfrm>
          <a:prstGeom prst="rect">
            <a:avLst/>
          </a:prstGeom>
          <a:noFill/>
          <a:ln w="9525">
            <a:noFill/>
            <a:miter lim="800000"/>
            <a:headEnd/>
            <a:tailEnd/>
          </a:ln>
        </p:spPr>
        <p:txBody>
          <a:bodyPr wrap="square">
            <a:spAutoFit/>
          </a:bodyPr>
          <a:lstStyle/>
          <a:p>
            <a:pPr algn="ctr">
              <a:spcBef>
                <a:spcPct val="50000"/>
              </a:spcBef>
            </a:pPr>
            <a:r>
              <a:rPr lang="en-US" sz="2000" b="1" dirty="0" smtClean="0">
                <a:solidFill>
                  <a:srgbClr val="00B050"/>
                </a:solidFill>
                <a:latin typeface="Comic Sans MS" pitchFamily="66" charset="0"/>
              </a:rPr>
              <a:t>"</a:t>
            </a:r>
            <a:r>
              <a:rPr lang="en-US" sz="2000" b="1" dirty="0">
                <a:solidFill>
                  <a:srgbClr val="00B050"/>
                </a:solidFill>
                <a:latin typeface="Comic Sans MS" pitchFamily="66" charset="0"/>
              </a:rPr>
              <a:t>Come out from among </a:t>
            </a:r>
            <a:r>
              <a:rPr lang="en-US" sz="2000" b="1" dirty="0" smtClean="0">
                <a:solidFill>
                  <a:srgbClr val="00B050"/>
                </a:solidFill>
                <a:latin typeface="Comic Sans MS" pitchFamily="66" charset="0"/>
              </a:rPr>
              <a:t>them and </a:t>
            </a:r>
            <a:r>
              <a:rPr lang="en-US" sz="2000" b="1" dirty="0">
                <a:solidFill>
                  <a:srgbClr val="00B050"/>
                </a:solidFill>
                <a:latin typeface="Comic Sans MS" pitchFamily="66" charset="0"/>
              </a:rPr>
              <a:t>be separate, says the Lord</a:t>
            </a:r>
            <a:r>
              <a:rPr lang="en-US" sz="2000" b="1" dirty="0" smtClean="0">
                <a:solidFill>
                  <a:srgbClr val="00B050"/>
                </a:solidFill>
                <a:latin typeface="Comic Sans MS" pitchFamily="66" charset="0"/>
              </a:rPr>
              <a:t>. Do </a:t>
            </a:r>
            <a:r>
              <a:rPr lang="en-US" sz="2000" b="1" dirty="0">
                <a:solidFill>
                  <a:srgbClr val="00B050"/>
                </a:solidFill>
                <a:latin typeface="Comic Sans MS" pitchFamily="66" charset="0"/>
              </a:rPr>
              <a:t>not touch what is unclean</a:t>
            </a:r>
            <a:r>
              <a:rPr lang="en-US" sz="2000" b="1" dirty="0" smtClean="0">
                <a:solidFill>
                  <a:srgbClr val="00B050"/>
                </a:solidFill>
                <a:latin typeface="Comic Sans MS" pitchFamily="66" charset="0"/>
              </a:rPr>
              <a:t>, and </a:t>
            </a:r>
            <a:r>
              <a:rPr lang="en-US" sz="2000" b="1" dirty="0">
                <a:solidFill>
                  <a:srgbClr val="00B050"/>
                </a:solidFill>
                <a:latin typeface="Comic Sans MS" pitchFamily="66" charset="0"/>
              </a:rPr>
              <a:t>I will receive you." </a:t>
            </a:r>
            <a:r>
              <a:rPr lang="en-US" sz="2000" b="1" dirty="0" smtClean="0">
                <a:solidFill>
                  <a:srgbClr val="00B050"/>
                </a:solidFill>
                <a:latin typeface="Comic Sans MS" pitchFamily="66" charset="0"/>
              </a:rPr>
              <a:t> 'I </a:t>
            </a:r>
            <a:r>
              <a:rPr lang="en-US" sz="2000" b="1" dirty="0">
                <a:solidFill>
                  <a:srgbClr val="00B050"/>
                </a:solidFill>
                <a:latin typeface="Comic Sans MS" pitchFamily="66" charset="0"/>
              </a:rPr>
              <a:t>will be a Father to you</a:t>
            </a:r>
            <a:r>
              <a:rPr lang="en-US" sz="2000" b="1" dirty="0" smtClean="0">
                <a:solidFill>
                  <a:srgbClr val="00B050"/>
                </a:solidFill>
                <a:latin typeface="Comic Sans MS" pitchFamily="66" charset="0"/>
              </a:rPr>
              <a:t>, and </a:t>
            </a:r>
            <a:r>
              <a:rPr lang="en-US" sz="2000" b="1" dirty="0">
                <a:solidFill>
                  <a:srgbClr val="00B050"/>
                </a:solidFill>
                <a:latin typeface="Comic Sans MS" pitchFamily="66" charset="0"/>
              </a:rPr>
              <a:t>you shall be My sons and daughters</a:t>
            </a:r>
            <a:r>
              <a:rPr lang="en-US" sz="2000" b="1" dirty="0" smtClean="0">
                <a:solidFill>
                  <a:srgbClr val="00B050"/>
                </a:solidFill>
                <a:latin typeface="Comic Sans MS" pitchFamily="66" charset="0"/>
              </a:rPr>
              <a:t>, says </a:t>
            </a:r>
            <a:r>
              <a:rPr lang="en-US" sz="2000" b="1" dirty="0">
                <a:solidFill>
                  <a:srgbClr val="00B050"/>
                </a:solidFill>
                <a:latin typeface="Comic Sans MS" pitchFamily="66" charset="0"/>
              </a:rPr>
              <a:t>the Lord Almighty." </a:t>
            </a:r>
            <a:r>
              <a:rPr lang="en-US" sz="2000" b="1" dirty="0" smtClean="0">
                <a:solidFill>
                  <a:srgbClr val="00B050"/>
                </a:solidFill>
                <a:latin typeface="Comic Sans MS" pitchFamily="66" charset="0"/>
              </a:rPr>
              <a:t>(2 </a:t>
            </a:r>
            <a:r>
              <a:rPr lang="en-US" sz="2000" b="1" dirty="0" err="1">
                <a:solidFill>
                  <a:srgbClr val="00B050"/>
                </a:solidFill>
                <a:latin typeface="Comic Sans MS" pitchFamily="66" charset="0"/>
              </a:rPr>
              <a:t>Cor</a:t>
            </a:r>
            <a:r>
              <a:rPr lang="en-US" sz="2000" b="1" dirty="0">
                <a:solidFill>
                  <a:srgbClr val="00B050"/>
                </a:solidFill>
                <a:latin typeface="Comic Sans MS" pitchFamily="66" charset="0"/>
              </a:rPr>
              <a:t> </a:t>
            </a:r>
            <a:r>
              <a:rPr lang="en-US" sz="2000" b="1" dirty="0" smtClean="0">
                <a:solidFill>
                  <a:srgbClr val="00B050"/>
                </a:solidFill>
                <a:latin typeface="Comic Sans MS" pitchFamily="66" charset="0"/>
              </a:rPr>
              <a:t>6:17-18)</a:t>
            </a:r>
            <a:endParaRPr lang="en-US" sz="2000" b="1" dirty="0">
              <a:solidFill>
                <a:srgbClr val="00B050"/>
              </a:solidFill>
              <a:latin typeface="Comic Sans MS" pitchFamily="66" charset="0"/>
            </a:endParaRPr>
          </a:p>
        </p:txBody>
      </p:sp>
    </p:spTree>
    <p:extLst>
      <p:ext uri="{BB962C8B-B14F-4D97-AF65-F5344CB8AC3E}">
        <p14:creationId xmlns:p14="http://schemas.microsoft.com/office/powerpoint/2010/main" val="39831524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clipartpal.com/_thumbs/pd/education/chalkboard_background_full_page.png"/>
          <p:cNvPicPr>
            <a:picLocks noChangeAspect="1" noChangeArrowheads="1"/>
          </p:cNvPicPr>
          <p:nvPr/>
        </p:nvPicPr>
        <p:blipFill>
          <a:blip r:embed="rId3" cstate="print"/>
          <a:srcRect l="1270" t="1643" r="3492" b="4723"/>
          <a:stretch>
            <a:fillRect/>
          </a:stretch>
        </p:blipFill>
        <p:spPr bwMode="auto">
          <a:xfrm>
            <a:off x="0" y="0"/>
            <a:ext cx="9144000" cy="6891528"/>
          </a:xfrm>
          <a:prstGeom prst="rect">
            <a:avLst/>
          </a:prstGeom>
          <a:noFill/>
        </p:spPr>
      </p:pic>
      <p:sp>
        <p:nvSpPr>
          <p:cNvPr id="4098" name="Rectangle 2"/>
          <p:cNvSpPr>
            <a:spLocks noGrp="1" noChangeArrowheads="1"/>
          </p:cNvSpPr>
          <p:nvPr>
            <p:ph type="title"/>
          </p:nvPr>
        </p:nvSpPr>
        <p:spPr>
          <a:xfrm>
            <a:off x="381000" y="152400"/>
            <a:ext cx="8229600" cy="1143000"/>
          </a:xfrm>
        </p:spPr>
        <p:txBody>
          <a:bodyPr>
            <a:normAutofit/>
          </a:bodyPr>
          <a:lstStyle/>
          <a:p>
            <a:r>
              <a:rPr lang="en-US" b="1" dirty="0" smtClean="0">
                <a:solidFill>
                  <a:schemeClr val="bg1"/>
                </a:solidFill>
                <a:latin typeface="EraserDust" pitchFamily="34" charset="0"/>
              </a:rPr>
              <a:t>Lessons from Esther</a:t>
            </a:r>
          </a:p>
        </p:txBody>
      </p:sp>
      <p:sp>
        <p:nvSpPr>
          <p:cNvPr id="4099" name="Rectangle 3"/>
          <p:cNvSpPr>
            <a:spLocks noGrp="1" noChangeArrowheads="1"/>
          </p:cNvSpPr>
          <p:nvPr>
            <p:ph type="body" idx="1"/>
          </p:nvPr>
        </p:nvSpPr>
        <p:spPr>
          <a:xfrm>
            <a:off x="609600" y="1277815"/>
            <a:ext cx="8001000" cy="5029200"/>
          </a:xfrm>
        </p:spPr>
        <p:txBody>
          <a:bodyPr>
            <a:normAutofit lnSpcReduction="10000"/>
          </a:bodyPr>
          <a:lstStyle/>
          <a:p>
            <a:pPr hangingPunct="0"/>
            <a:r>
              <a:rPr lang="en-US" b="1" dirty="0" smtClean="0">
                <a:solidFill>
                  <a:srgbClr val="FFC000"/>
                </a:solidFill>
                <a:latin typeface="EraserDust" pitchFamily="34" charset="0"/>
              </a:rPr>
              <a:t> </a:t>
            </a:r>
            <a:r>
              <a:rPr lang="en-US" dirty="0" smtClean="0">
                <a:solidFill>
                  <a:srgbClr val="FFC000"/>
                </a:solidFill>
                <a:latin typeface="EraserDust" pitchFamily="34" charset="0"/>
              </a:rPr>
              <a:t>Be aware of God’s providence:  He’s working in your life and is in control</a:t>
            </a:r>
          </a:p>
          <a:p>
            <a:pPr hangingPunct="0"/>
            <a:r>
              <a:rPr lang="en-US" dirty="0" smtClean="0">
                <a:solidFill>
                  <a:srgbClr val="FFC000"/>
                </a:solidFill>
                <a:latin typeface="EraserDust" pitchFamily="34" charset="0"/>
              </a:rPr>
              <a:t>Prepare now to meet your King</a:t>
            </a:r>
          </a:p>
          <a:p>
            <a:pPr hangingPunct="0"/>
            <a:r>
              <a:rPr lang="en-US" dirty="0" smtClean="0">
                <a:solidFill>
                  <a:srgbClr val="FFC000"/>
                </a:solidFill>
                <a:latin typeface="EraserDust" pitchFamily="34" charset="0"/>
              </a:rPr>
              <a:t>Faith &amp; Obedience are essential for us to join God’s family – practice them everyday </a:t>
            </a:r>
          </a:p>
          <a:p>
            <a:pPr hangingPunct="0"/>
            <a:r>
              <a:rPr lang="en-US" dirty="0" smtClean="0">
                <a:solidFill>
                  <a:srgbClr val="FFC000"/>
                </a:solidFill>
                <a:latin typeface="EraserDust" pitchFamily="34" charset="0"/>
              </a:rPr>
              <a:t>Our faithful way of life can be an effective witness for God</a:t>
            </a:r>
          </a:p>
          <a:p>
            <a:pPr hangingPunct="0"/>
            <a:r>
              <a:rPr lang="en-US" dirty="0" smtClean="0">
                <a:solidFill>
                  <a:srgbClr val="FFC000"/>
                </a:solidFill>
                <a:latin typeface="EraserDust" pitchFamily="34" charset="0"/>
              </a:rPr>
              <a:t>God is at war with </a:t>
            </a:r>
            <a:r>
              <a:rPr lang="en-US" dirty="0" err="1" smtClean="0">
                <a:solidFill>
                  <a:srgbClr val="FFC000"/>
                </a:solidFill>
                <a:latin typeface="EraserDust" pitchFamily="34" charset="0"/>
              </a:rPr>
              <a:t>Amalek</a:t>
            </a:r>
            <a:r>
              <a:rPr lang="en-US" dirty="0" smtClean="0">
                <a:solidFill>
                  <a:srgbClr val="FFC000"/>
                </a:solidFill>
                <a:latin typeface="EraserDust" pitchFamily="34" charset="0"/>
              </a:rPr>
              <a:t> – join the war!</a:t>
            </a:r>
          </a:p>
          <a:p>
            <a:pPr hangingPunct="0"/>
            <a:r>
              <a:rPr lang="en-US" dirty="0" smtClean="0">
                <a:solidFill>
                  <a:srgbClr val="FFC000"/>
                </a:solidFill>
                <a:latin typeface="EraserDust" pitchFamily="34" charset="0"/>
              </a:rPr>
              <a:t>Get out of Babylon mentally before it’s too late</a:t>
            </a:r>
          </a:p>
          <a:p>
            <a:pPr hangingPunct="0"/>
            <a:endParaRPr lang="en-US" dirty="0" smtClean="0"/>
          </a:p>
        </p:txBody>
      </p:sp>
    </p:spTree>
    <p:extLst>
      <p:ext uri="{BB962C8B-B14F-4D97-AF65-F5344CB8AC3E}">
        <p14:creationId xmlns:p14="http://schemas.microsoft.com/office/powerpoint/2010/main" val="12577393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1362</TotalTime>
  <Words>2111</Words>
  <Application>Microsoft Office PowerPoint</Application>
  <PresentationFormat>On-screen Show (4:3)</PresentationFormat>
  <Paragraphs>234</Paragraphs>
  <Slides>38</Slides>
  <Notes>34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ＭＳ Ｐゴシック</vt:lpstr>
      <vt:lpstr>ＭＳ Ｐゴシック</vt:lpstr>
      <vt:lpstr>Arial</vt:lpstr>
      <vt:lpstr>Calibri</vt:lpstr>
      <vt:lpstr>Comic Sans MS</vt:lpstr>
      <vt:lpstr>EraserDust</vt:lpstr>
      <vt:lpstr>Times</vt:lpstr>
      <vt:lpstr>Times New Roman</vt:lpstr>
      <vt:lpstr>Wingdings</vt:lpstr>
      <vt:lpstr>Office Theme</vt:lpstr>
      <vt:lpstr>Nehemiah the Motivator</vt:lpstr>
      <vt:lpstr>Esther’s Obedience </vt:lpstr>
      <vt:lpstr>Preparation to meet the King</vt:lpstr>
      <vt:lpstr>God’s war with Amalek (Sin)</vt:lpstr>
      <vt:lpstr>Mordecai’s Elevation: predicted Jesus’ elevation                       to God’s right hand</vt:lpstr>
      <vt:lpstr>Trust God:  Put your faith into action</vt:lpstr>
      <vt:lpstr>Our Faith in God and resulting actions can be an effective witness</vt:lpstr>
      <vt:lpstr>God’s warning to get out of Babylon! (God’s gentle push!)</vt:lpstr>
      <vt:lpstr>Lessons from Esther</vt:lpstr>
      <vt:lpstr>Don’t forget the used book sale!</vt:lpstr>
      <vt:lpstr>Great Lessons in Nehemiah</vt:lpstr>
      <vt:lpstr>PowerPoint Presentation</vt:lpstr>
      <vt:lpstr>Nehemiah’s distress over the captives</vt:lpstr>
      <vt:lpstr>Nehemiah 1:5-11</vt:lpstr>
      <vt:lpstr>Nehemiah 1:5-11</vt:lpstr>
      <vt:lpstr>20th year of Artaxerxes (2:1)</vt:lpstr>
      <vt:lpstr>Nehemiah’s Faith (2:2-9)</vt:lpstr>
      <vt:lpstr>Nehemiah 2:10</vt:lpstr>
      <vt:lpstr>The outside opposition (2:19)</vt:lpstr>
      <vt:lpstr>Nehemiah’s strategy to motivate his people</vt:lpstr>
      <vt:lpstr>Nehemiah 2:19-20</vt:lpstr>
      <vt:lpstr>Building was hard work!</vt:lpstr>
      <vt:lpstr>Jerusalem in the days of Nehemiah</vt:lpstr>
      <vt:lpstr>Great workers on the wall!</vt:lpstr>
      <vt:lpstr> Disappointing workers </vt:lpstr>
      <vt:lpstr>Look at what Nehemiah’s motivation accomplished with God’s help</vt:lpstr>
      <vt:lpstr>Let’s go home this week committed to become motivators like Nehemiah</vt:lpstr>
      <vt:lpstr>Let’s leave camp, committed to go home and motivate each other, like Nehemiah did, to live for God</vt:lpstr>
      <vt:lpstr>PowerPoint Presentation</vt:lpstr>
      <vt:lpstr>2</vt:lpstr>
      <vt:lpstr>2</vt:lpstr>
      <vt:lpstr>2</vt:lpstr>
      <vt:lpstr>2</vt:lpstr>
      <vt:lpstr>2</vt:lpstr>
      <vt:lpstr>2</vt:lpstr>
      <vt:lpstr>2</vt:lpstr>
      <vt:lpstr>2</vt:lpstr>
      <vt:lpstr>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Jim</cp:lastModifiedBy>
  <cp:revision>115</cp:revision>
  <dcterms:created xsi:type="dcterms:W3CDTF">2010-08-16T17:29:37Z</dcterms:created>
  <dcterms:modified xsi:type="dcterms:W3CDTF">2013-07-05T03:36:05Z</dcterms:modified>
</cp:coreProperties>
</file>