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377" r:id="rId2"/>
    <p:sldId id="323" r:id="rId3"/>
    <p:sldId id="324" r:id="rId4"/>
    <p:sldId id="335" r:id="rId5"/>
    <p:sldId id="336" r:id="rId6"/>
    <p:sldId id="337" r:id="rId7"/>
    <p:sldId id="374" r:id="rId8"/>
    <p:sldId id="338" r:id="rId9"/>
    <p:sldId id="375" r:id="rId10"/>
    <p:sldId id="326" r:id="rId11"/>
    <p:sldId id="376" r:id="rId12"/>
    <p:sldId id="372" r:id="rId13"/>
    <p:sldId id="341" r:id="rId14"/>
    <p:sldId id="340" r:id="rId15"/>
    <p:sldId id="373" r:id="rId16"/>
    <p:sldId id="395" r:id="rId17"/>
    <p:sldId id="403" r:id="rId18"/>
    <p:sldId id="396" r:id="rId19"/>
    <p:sldId id="404" r:id="rId20"/>
    <p:sldId id="398" r:id="rId21"/>
    <p:sldId id="399" r:id="rId22"/>
    <p:sldId id="400" r:id="rId23"/>
    <p:sldId id="339" r:id="rId24"/>
    <p:sldId id="401" r:id="rId25"/>
    <p:sldId id="397" r:id="rId26"/>
    <p:sldId id="393" r:id="rId27"/>
    <p:sldId id="369" r:id="rId28"/>
    <p:sldId id="370" r:id="rId29"/>
    <p:sldId id="257" r:id="rId30"/>
    <p:sldId id="371" r:id="rId31"/>
    <p:sldId id="387" r:id="rId32"/>
    <p:sldId id="388" r:id="rId33"/>
    <p:sldId id="389" r:id="rId34"/>
    <p:sldId id="269" r:id="rId35"/>
    <p:sldId id="275" r:id="rId36"/>
    <p:sldId id="394" r:id="rId37"/>
    <p:sldId id="276" r:id="rId38"/>
    <p:sldId id="342" r:id="rId39"/>
    <p:sldId id="343" r:id="rId40"/>
    <p:sldId id="314" r:id="rId41"/>
    <p:sldId id="304" r:id="rId42"/>
    <p:sldId id="313" r:id="rId43"/>
    <p:sldId id="312" r:id="rId44"/>
    <p:sldId id="378" r:id="rId45"/>
    <p:sldId id="385" r:id="rId46"/>
    <p:sldId id="386" r:id="rId47"/>
    <p:sldId id="311" r:id="rId48"/>
    <p:sldId id="310" r:id="rId49"/>
    <p:sldId id="379"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82" d="100"/>
          <a:sy n="82" d="100"/>
        </p:scale>
        <p:origin x="97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48C481-C12E-4E5E-8C97-17372D1217D9}" type="datetimeFigureOut">
              <a:rPr lang="en-US" smtClean="0"/>
              <a:pPr/>
              <a:t>7/4/2013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5166E-042E-477A-8CA1-B8E10594A22A}" type="slidenum">
              <a:rPr lang="en-US" smtClean="0"/>
              <a:pPr/>
              <a:t>‹#›</a:t>
            </a:fld>
            <a:endParaRPr lang="en-US"/>
          </a:p>
        </p:txBody>
      </p:sp>
    </p:spTree>
    <p:extLst>
      <p:ext uri="{BB962C8B-B14F-4D97-AF65-F5344CB8AC3E}">
        <p14:creationId xmlns:p14="http://schemas.microsoft.com/office/powerpoint/2010/main" val="383513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panose="02020603050405020304" pitchFamily="18" charset="0"/>
                <a:ea typeface="MS PGothic" panose="020B0600070205080204" pitchFamily="34" charset="-128"/>
              </a:defRPr>
            </a:lvl1pPr>
            <a:lvl2pPr marL="742950" indent="-285750">
              <a:defRPr sz="2400" baseline="30000">
                <a:solidFill>
                  <a:schemeClr val="tx1"/>
                </a:solidFill>
                <a:latin typeface="Times New Roman" panose="02020603050405020304" pitchFamily="18" charset="0"/>
                <a:ea typeface="MS PGothic" panose="020B0600070205080204" pitchFamily="34" charset="-128"/>
              </a:defRPr>
            </a:lvl2pPr>
            <a:lvl3pPr marL="1143000" indent="-228600">
              <a:defRPr sz="2400" baseline="30000">
                <a:solidFill>
                  <a:schemeClr val="tx1"/>
                </a:solidFill>
                <a:latin typeface="Times New Roman" panose="02020603050405020304" pitchFamily="18" charset="0"/>
                <a:ea typeface="MS PGothic" panose="020B0600070205080204" pitchFamily="34" charset="-128"/>
              </a:defRPr>
            </a:lvl3pPr>
            <a:lvl4pPr marL="1600200" indent="-228600">
              <a:defRPr sz="2400" baseline="30000">
                <a:solidFill>
                  <a:schemeClr val="tx1"/>
                </a:solidFill>
                <a:latin typeface="Times New Roman" panose="02020603050405020304" pitchFamily="18" charset="0"/>
                <a:ea typeface="MS PGothic" panose="020B0600070205080204" pitchFamily="34" charset="-128"/>
              </a:defRPr>
            </a:lvl4pPr>
            <a:lvl5pPr marL="2057400" indent="-228600">
              <a:defRPr sz="2400" baseline="30000">
                <a:solidFill>
                  <a:schemeClr val="tx1"/>
                </a:solidFill>
                <a:latin typeface="Times New Roman" panose="02020603050405020304" pitchFamily="18" charset="0"/>
                <a:ea typeface="MS PGothic" panose="020B0600070205080204" pitchFamily="34" charset="-128"/>
              </a:defRPr>
            </a:lvl5pPr>
            <a:lvl6pPr marL="2514600" indent="-228600" algn="ctr" eaLnBrk="0" fontAlgn="base" hangingPunct="0">
              <a:spcBef>
                <a:spcPct val="0"/>
              </a:spcBef>
              <a:spcAft>
                <a:spcPct val="0"/>
              </a:spcAft>
              <a:defRPr sz="2400" baseline="30000">
                <a:solidFill>
                  <a:schemeClr val="tx1"/>
                </a:solidFill>
                <a:latin typeface="Times New Roman" panose="02020603050405020304" pitchFamily="18" charset="0"/>
                <a:ea typeface="MS PGothic" panose="020B0600070205080204" pitchFamily="34" charset="-128"/>
              </a:defRPr>
            </a:lvl6pPr>
            <a:lvl7pPr marL="2971800" indent="-228600" algn="ctr" eaLnBrk="0" fontAlgn="base" hangingPunct="0">
              <a:spcBef>
                <a:spcPct val="0"/>
              </a:spcBef>
              <a:spcAft>
                <a:spcPct val="0"/>
              </a:spcAft>
              <a:defRPr sz="2400" baseline="30000">
                <a:solidFill>
                  <a:schemeClr val="tx1"/>
                </a:solidFill>
                <a:latin typeface="Times New Roman" panose="02020603050405020304" pitchFamily="18" charset="0"/>
                <a:ea typeface="MS PGothic" panose="020B0600070205080204" pitchFamily="34" charset="-128"/>
              </a:defRPr>
            </a:lvl7pPr>
            <a:lvl8pPr marL="3429000" indent="-228600" algn="ctr" eaLnBrk="0" fontAlgn="base" hangingPunct="0">
              <a:spcBef>
                <a:spcPct val="0"/>
              </a:spcBef>
              <a:spcAft>
                <a:spcPct val="0"/>
              </a:spcAft>
              <a:defRPr sz="2400" baseline="30000">
                <a:solidFill>
                  <a:schemeClr val="tx1"/>
                </a:solidFill>
                <a:latin typeface="Times New Roman" panose="02020603050405020304" pitchFamily="18" charset="0"/>
                <a:ea typeface="MS PGothic" panose="020B0600070205080204" pitchFamily="34" charset="-128"/>
              </a:defRPr>
            </a:lvl8pPr>
            <a:lvl9pPr marL="3886200" indent="-228600" algn="ctr" eaLnBrk="0" fontAlgn="base" hangingPunct="0">
              <a:spcBef>
                <a:spcPct val="0"/>
              </a:spcBef>
              <a:spcAft>
                <a:spcPct val="0"/>
              </a:spcAft>
              <a:defRPr sz="2400" baseline="30000">
                <a:solidFill>
                  <a:schemeClr val="tx1"/>
                </a:solidFill>
                <a:latin typeface="Times New Roman" panose="02020603050405020304" pitchFamily="18" charset="0"/>
                <a:ea typeface="MS PGothic" panose="020B0600070205080204" pitchFamily="34" charset="-128"/>
              </a:defRPr>
            </a:lvl9pPr>
          </a:lstStyle>
          <a:p>
            <a:fld id="{03E955AD-6631-4150-9605-BEE56896A04B}" type="slidenum">
              <a:rPr lang="en-US" sz="1200" baseline="0"/>
              <a:pPr/>
              <a:t>1</a:t>
            </a:fld>
            <a:endParaRPr lang="en-US" sz="1200" baseline="0"/>
          </a:p>
        </p:txBody>
      </p:sp>
      <p:sp>
        <p:nvSpPr>
          <p:cNvPr id="164866" name="Rectangle 2"/>
          <p:cNvSpPr>
            <a:spLocks noGrp="1" noRot="1" noChangeAspect="1" noChangeArrowheads="1"/>
          </p:cNvSpPr>
          <p:nvPr>
            <p:ph type="sldImg"/>
          </p:nvPr>
        </p:nvSpPr>
        <p:spPr>
          <a:solidFill>
            <a:srgbClr val="FFFFFF"/>
          </a:solidFill>
          <a:ln/>
        </p:spPr>
      </p:sp>
      <p:sp>
        <p:nvSpPr>
          <p:cNvPr id="164867" name="Rectangle 3"/>
          <p:cNvSpPr>
            <a:spLocks noGrp="1" noChangeArrowheads="1"/>
          </p:cNvSpPr>
          <p:nvPr>
            <p:ph type="body" idx="1"/>
          </p:nvPr>
        </p:nvSpPr>
        <p:spPr>
          <a:solidFill>
            <a:srgbClr val="FFFFFF"/>
          </a:solidFill>
          <a:ln>
            <a:solidFill>
              <a:srgbClr val="000000"/>
            </a:solidFill>
          </a:ln>
        </p:spPr>
        <p:txBody>
          <a:bodyPr>
            <a:normAutofit fontScale="92500" lnSpcReduction="10000"/>
          </a:bodyPr>
          <a:lstStyle/>
          <a:p>
            <a:pPr eaLnBrk="1" hangingPunct="1">
              <a:spcBef>
                <a:spcPts val="900"/>
              </a:spcBef>
            </a:pPr>
            <a:r>
              <a:rPr lang="en-US" smtClean="0">
                <a:latin typeface="Times New Roman" panose="02020603050405020304" pitchFamily="18" charset="0"/>
              </a:rPr>
              <a:t>In those days I was the king</a:t>
            </a:r>
            <a:r>
              <a:rPr lang="fr-FR" altLang="ja-JP" smtClean="0">
                <a:latin typeface="Times New Roman" panose="02020603050405020304" pitchFamily="18" charset="0"/>
              </a:rPr>
              <a:t>'</a:t>
            </a:r>
            <a:r>
              <a:rPr lang="en-US" smtClean="0">
                <a:latin typeface="Times New Roman" panose="02020603050405020304" pitchFamily="18" charset="0"/>
              </a:rPr>
              <a:t>s cup-bearer (11b).</a:t>
            </a:r>
          </a:p>
          <a:p>
            <a:pPr eaLnBrk="1" hangingPunct="1">
              <a:spcBef>
                <a:spcPts val="900"/>
              </a:spcBef>
            </a:pPr>
            <a:endParaRPr lang="en-US" smtClean="0">
              <a:latin typeface="Times New Roman" panose="02020603050405020304" pitchFamily="18" charset="0"/>
            </a:endParaRPr>
          </a:p>
          <a:p>
            <a:pPr lvl="2" eaLnBrk="1" hangingPunct="1">
              <a:spcBef>
                <a:spcPts val="1200"/>
              </a:spcBef>
              <a:spcAft>
                <a:spcPts val="300"/>
              </a:spcAft>
            </a:pPr>
            <a:r>
              <a:rPr lang="en-US" noProof="1" smtClean="0">
                <a:latin typeface="Times" panose="02020603050405020304" pitchFamily="18" charset="0"/>
              </a:rPr>
              <a:t>1.	</a:t>
            </a:r>
            <a:r>
              <a:rPr lang="en-US" smtClean="0">
                <a:latin typeface="Times" panose="02020603050405020304" pitchFamily="18" charset="0"/>
              </a:rPr>
              <a:t>Wiersbe also notes, </a:t>
            </a:r>
            <a:r>
              <a:rPr lang="en-US" altLang="ja-JP" smtClean="0">
                <a:latin typeface="Times" panose="02020603050405020304" pitchFamily="18" charset="0"/>
              </a:rPr>
              <a:t>"</a:t>
            </a:r>
            <a:r>
              <a:rPr lang="en-US" smtClean="0">
                <a:latin typeface="Times" panose="02020603050405020304" pitchFamily="18" charset="0"/>
              </a:rPr>
              <a:t>A cupbearer was much more than our modern </a:t>
            </a:r>
            <a:r>
              <a:rPr lang="fr-FR" altLang="ja-JP" smtClean="0">
                <a:latin typeface="Times" panose="02020603050405020304" pitchFamily="18" charset="0"/>
              </a:rPr>
              <a:t>'</a:t>
            </a:r>
            <a:r>
              <a:rPr lang="en-US" smtClean="0">
                <a:latin typeface="Times" panose="02020603050405020304" pitchFamily="18" charset="0"/>
              </a:rPr>
              <a:t>butler</a:t>
            </a:r>
            <a:r>
              <a:rPr lang="fr-FR" altLang="ja-JP" smtClean="0">
                <a:latin typeface="Times" panose="02020603050405020304" pitchFamily="18" charset="0"/>
              </a:rPr>
              <a:t>'</a:t>
            </a:r>
            <a:r>
              <a:rPr lang="en-US" smtClean="0">
                <a:latin typeface="Times" panose="02020603050405020304" pitchFamily="18" charset="0"/>
              </a:rPr>
              <a:t> (see Gen. </a:t>
            </a:r>
            <a:r>
              <a:rPr lang="en-US" smtClean="0">
                <a:solidFill>
                  <a:srgbClr val="000080"/>
                </a:solidFill>
                <a:latin typeface="Times" panose="02020603050405020304" pitchFamily="18" charset="0"/>
              </a:rPr>
              <a:t>40</a:t>
            </a:r>
            <a:r>
              <a:rPr lang="en-US" smtClean="0">
                <a:latin typeface="Times" panose="02020603050405020304" pitchFamily="18" charset="0"/>
              </a:rPr>
              <a:t>). It was a position of great responsibility and privilege. At each meal, he tested the king</a:t>
            </a:r>
            <a:r>
              <a:rPr lang="fr-FR" altLang="ja-JP" smtClean="0">
                <a:latin typeface="Times" panose="02020603050405020304" pitchFamily="18" charset="0"/>
              </a:rPr>
              <a:t>'</a:t>
            </a:r>
            <a:r>
              <a:rPr lang="en-US" smtClean="0">
                <a:latin typeface="Times" panose="02020603050405020304" pitchFamily="18" charset="0"/>
              </a:rPr>
              <a:t>s wine to make sure it wasn</a:t>
            </a:r>
            <a:r>
              <a:rPr lang="fr-FR" altLang="ja-JP" smtClean="0">
                <a:latin typeface="Times" panose="02020603050405020304" pitchFamily="18" charset="0"/>
              </a:rPr>
              <a:t>'</a:t>
            </a:r>
            <a:r>
              <a:rPr lang="en-US" smtClean="0">
                <a:latin typeface="Times" panose="02020603050405020304" pitchFamily="18" charset="0"/>
              </a:rPr>
              <a:t>t poisoned. A man who stood that close to the king in public had to be handsome, cultured, knowledgeable in court procedures, and able to converse with the king and advise him if asked (see </a:t>
            </a:r>
            <a:r>
              <a:rPr lang="en-US" smtClean="0">
                <a:solidFill>
                  <a:srgbClr val="000080"/>
                </a:solidFill>
                <a:latin typeface="Times" panose="02020603050405020304" pitchFamily="18" charset="0"/>
              </a:rPr>
              <a:t>41:1–13</a:t>
            </a:r>
            <a:r>
              <a:rPr lang="en-US" smtClean="0">
                <a:latin typeface="Times" panose="02020603050405020304" pitchFamily="18" charset="0"/>
              </a:rPr>
              <a:t>). Because he had access to the king, the cupbearer was a man of great influence, which he could use for good or for evil.</a:t>
            </a:r>
            <a:r>
              <a:rPr lang="en-US" altLang="ja-JP" smtClean="0">
                <a:latin typeface="Times" panose="02020603050405020304" pitchFamily="18" charset="0"/>
              </a:rPr>
              <a:t>"</a:t>
            </a:r>
            <a:endParaRPr lang="en-US" smtClean="0">
              <a:latin typeface="Times" panose="02020603050405020304" pitchFamily="18" charset="0"/>
            </a:endParaRPr>
          </a:p>
          <a:p>
            <a:pPr lvl="2" eaLnBrk="1" hangingPunct="1">
              <a:spcBef>
                <a:spcPts val="1200"/>
              </a:spcBef>
              <a:spcAft>
                <a:spcPts val="300"/>
              </a:spcAft>
            </a:pPr>
            <a:r>
              <a:rPr lang="en-US" smtClean="0">
                <a:latin typeface="Times" panose="02020603050405020304" pitchFamily="18" charset="0"/>
              </a:rPr>
              <a:t>2.	</a:t>
            </a:r>
            <a:r>
              <a:rPr lang="en-US" altLang="ja-JP" smtClean="0">
                <a:latin typeface="Times" panose="02020603050405020304" pitchFamily="18" charset="0"/>
              </a:rPr>
              <a:t>"</a:t>
            </a:r>
            <a:r>
              <a:rPr lang="en-US" smtClean="0">
                <a:latin typeface="Times" panose="02020603050405020304" pitchFamily="18" charset="0"/>
              </a:rPr>
              <a:t>That Nehemiah, a Jew, held such an important position in the palace speaks well of his character and ability (</a:t>
            </a:r>
            <a:r>
              <a:rPr lang="en-US" smtClean="0">
                <a:solidFill>
                  <a:srgbClr val="000080"/>
                </a:solidFill>
                <a:latin typeface="Times" panose="02020603050405020304" pitchFamily="18" charset="0"/>
              </a:rPr>
              <a:t>Dan. 1:1–4</a:t>
            </a:r>
            <a:r>
              <a:rPr lang="en-US" smtClean="0">
                <a:latin typeface="Times" panose="02020603050405020304" pitchFamily="18" charset="0"/>
              </a:rPr>
              <a:t>). For nearly a century, the Jewish remnant had been back in their own land, and Nehemiah could have joined them; but he chose to remain in the palace. It turned out that God had a work for him to do there that he could not have accomplished elsewhere. God put Nehemiah in Susa just as He had put Esther there a generation before, and just as He had put Joseph in Egypt and Daniel in Babylon. When God wants to accomplish a work, He always prepares His workers and puts them in the right places at the right time.</a:t>
            </a:r>
            <a:r>
              <a:rPr lang="en-US" altLang="ja-JP" smtClean="0">
                <a:latin typeface="Times" panose="02020603050405020304" pitchFamily="18" charset="0"/>
              </a:rPr>
              <a:t>"</a:t>
            </a:r>
            <a:endParaRPr lang="en-US" smtClean="0">
              <a:latin typeface="Times" panose="02020603050405020304" pitchFamily="18" charset="0"/>
            </a:endParaRPr>
          </a:p>
          <a:p>
            <a:pPr lvl="3" eaLnBrk="1" hangingPunct="1">
              <a:spcBef>
                <a:spcPts val="1200"/>
              </a:spcBef>
              <a:spcAft>
                <a:spcPts val="300"/>
              </a:spcAft>
            </a:pPr>
            <a:r>
              <a:rPr lang="en-US" smtClean="0">
                <a:latin typeface="Times New Roman" panose="02020603050405020304" pitchFamily="18" charset="0"/>
              </a:rPr>
              <a:t>Ibid.</a:t>
            </a:r>
          </a:p>
          <a:p>
            <a:pPr eaLnBrk="1" hangingPunct="1">
              <a:spcBef>
                <a:spcPts val="900"/>
              </a:spcBef>
            </a:pPr>
            <a:endParaRPr lang="en-US" smtClean="0">
              <a:latin typeface="Times New Roman" panose="02020603050405020304" pitchFamily="18" charset="0"/>
            </a:endParaRPr>
          </a:p>
        </p:txBody>
      </p:sp>
    </p:spTree>
    <p:extLst>
      <p:ext uri="{BB962C8B-B14F-4D97-AF65-F5344CB8AC3E}">
        <p14:creationId xmlns:p14="http://schemas.microsoft.com/office/powerpoint/2010/main" val="260773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10</a:t>
            </a:fld>
            <a:endParaRPr lang="en-US"/>
          </a:p>
        </p:txBody>
      </p:sp>
    </p:spTree>
    <p:extLst>
      <p:ext uri="{BB962C8B-B14F-4D97-AF65-F5344CB8AC3E}">
        <p14:creationId xmlns:p14="http://schemas.microsoft.com/office/powerpoint/2010/main" val="261068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11</a:t>
            </a:fld>
            <a:endParaRPr lang="en-US"/>
          </a:p>
        </p:txBody>
      </p:sp>
    </p:spTree>
    <p:extLst>
      <p:ext uri="{BB962C8B-B14F-4D97-AF65-F5344CB8AC3E}">
        <p14:creationId xmlns:p14="http://schemas.microsoft.com/office/powerpoint/2010/main" val="4100866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12</a:t>
            </a:fld>
            <a:endParaRPr lang="en-US"/>
          </a:p>
        </p:txBody>
      </p:sp>
    </p:spTree>
    <p:extLst>
      <p:ext uri="{BB962C8B-B14F-4D97-AF65-F5344CB8AC3E}">
        <p14:creationId xmlns:p14="http://schemas.microsoft.com/office/powerpoint/2010/main" val="2005807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13</a:t>
            </a:fld>
            <a:endParaRPr lang="en-US"/>
          </a:p>
        </p:txBody>
      </p:sp>
    </p:spTree>
    <p:extLst>
      <p:ext uri="{BB962C8B-B14F-4D97-AF65-F5344CB8AC3E}">
        <p14:creationId xmlns:p14="http://schemas.microsoft.com/office/powerpoint/2010/main" val="1662686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14</a:t>
            </a:fld>
            <a:endParaRPr lang="en-US"/>
          </a:p>
        </p:txBody>
      </p:sp>
    </p:spTree>
    <p:extLst>
      <p:ext uri="{BB962C8B-B14F-4D97-AF65-F5344CB8AC3E}">
        <p14:creationId xmlns:p14="http://schemas.microsoft.com/office/powerpoint/2010/main" val="358370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15</a:t>
            </a:fld>
            <a:endParaRPr lang="en-US"/>
          </a:p>
        </p:txBody>
      </p:sp>
    </p:spTree>
    <p:extLst>
      <p:ext uri="{BB962C8B-B14F-4D97-AF65-F5344CB8AC3E}">
        <p14:creationId xmlns:p14="http://schemas.microsoft.com/office/powerpoint/2010/main" val="3502547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16</a:t>
            </a:fld>
            <a:endParaRPr lang="en-US"/>
          </a:p>
        </p:txBody>
      </p:sp>
    </p:spTree>
    <p:extLst>
      <p:ext uri="{BB962C8B-B14F-4D97-AF65-F5344CB8AC3E}">
        <p14:creationId xmlns:p14="http://schemas.microsoft.com/office/powerpoint/2010/main" val="243096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17</a:t>
            </a:fld>
            <a:endParaRPr lang="en-US"/>
          </a:p>
        </p:txBody>
      </p:sp>
    </p:spTree>
    <p:extLst>
      <p:ext uri="{BB962C8B-B14F-4D97-AF65-F5344CB8AC3E}">
        <p14:creationId xmlns:p14="http://schemas.microsoft.com/office/powerpoint/2010/main" val="1239037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18</a:t>
            </a:fld>
            <a:endParaRPr lang="en-US"/>
          </a:p>
        </p:txBody>
      </p:sp>
    </p:spTree>
    <p:extLst>
      <p:ext uri="{BB962C8B-B14F-4D97-AF65-F5344CB8AC3E}">
        <p14:creationId xmlns:p14="http://schemas.microsoft.com/office/powerpoint/2010/main" val="705982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20</a:t>
            </a:fld>
            <a:endParaRPr lang="en-US"/>
          </a:p>
        </p:txBody>
      </p:sp>
    </p:spTree>
    <p:extLst>
      <p:ext uri="{BB962C8B-B14F-4D97-AF65-F5344CB8AC3E}">
        <p14:creationId xmlns:p14="http://schemas.microsoft.com/office/powerpoint/2010/main" val="3093041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a:t>
            </a:fld>
            <a:endParaRPr lang="en-US"/>
          </a:p>
        </p:txBody>
      </p:sp>
    </p:spTree>
    <p:extLst>
      <p:ext uri="{BB962C8B-B14F-4D97-AF65-F5344CB8AC3E}">
        <p14:creationId xmlns:p14="http://schemas.microsoft.com/office/powerpoint/2010/main" val="1884532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21</a:t>
            </a:fld>
            <a:endParaRPr lang="en-US"/>
          </a:p>
        </p:txBody>
      </p:sp>
    </p:spTree>
    <p:extLst>
      <p:ext uri="{BB962C8B-B14F-4D97-AF65-F5344CB8AC3E}">
        <p14:creationId xmlns:p14="http://schemas.microsoft.com/office/powerpoint/2010/main" val="2563316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22</a:t>
            </a:fld>
            <a:endParaRPr lang="en-US"/>
          </a:p>
        </p:txBody>
      </p:sp>
    </p:spTree>
    <p:extLst>
      <p:ext uri="{BB962C8B-B14F-4D97-AF65-F5344CB8AC3E}">
        <p14:creationId xmlns:p14="http://schemas.microsoft.com/office/powerpoint/2010/main" val="4032404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23</a:t>
            </a:fld>
            <a:endParaRPr lang="en-US"/>
          </a:p>
        </p:txBody>
      </p:sp>
    </p:spTree>
    <p:extLst>
      <p:ext uri="{BB962C8B-B14F-4D97-AF65-F5344CB8AC3E}">
        <p14:creationId xmlns:p14="http://schemas.microsoft.com/office/powerpoint/2010/main" val="19673423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24</a:t>
            </a:fld>
            <a:endParaRPr lang="en-US"/>
          </a:p>
        </p:txBody>
      </p:sp>
    </p:spTree>
    <p:extLst>
      <p:ext uri="{BB962C8B-B14F-4D97-AF65-F5344CB8AC3E}">
        <p14:creationId xmlns:p14="http://schemas.microsoft.com/office/powerpoint/2010/main" val="736279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26</a:t>
            </a:fld>
            <a:endParaRPr lang="en-US"/>
          </a:p>
        </p:txBody>
      </p:sp>
    </p:spTree>
    <p:extLst>
      <p:ext uri="{BB962C8B-B14F-4D97-AF65-F5344CB8AC3E}">
        <p14:creationId xmlns:p14="http://schemas.microsoft.com/office/powerpoint/2010/main" val="17954069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27</a:t>
            </a:fld>
            <a:endParaRPr lang="en-US"/>
          </a:p>
        </p:txBody>
      </p:sp>
    </p:spTree>
    <p:extLst>
      <p:ext uri="{BB962C8B-B14F-4D97-AF65-F5344CB8AC3E}">
        <p14:creationId xmlns:p14="http://schemas.microsoft.com/office/powerpoint/2010/main" val="40622739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28</a:t>
            </a:fld>
            <a:endParaRPr lang="en-US"/>
          </a:p>
        </p:txBody>
      </p:sp>
    </p:spTree>
    <p:extLst>
      <p:ext uri="{BB962C8B-B14F-4D97-AF65-F5344CB8AC3E}">
        <p14:creationId xmlns:p14="http://schemas.microsoft.com/office/powerpoint/2010/main" val="28469793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5166E-042E-477A-8CA1-B8E10594A22A}" type="slidenum">
              <a:rPr lang="en-US" smtClean="0"/>
              <a:pPr/>
              <a:t>29</a:t>
            </a:fld>
            <a:endParaRPr lang="en-US"/>
          </a:p>
        </p:txBody>
      </p:sp>
    </p:spTree>
    <p:extLst>
      <p:ext uri="{BB962C8B-B14F-4D97-AF65-F5344CB8AC3E}">
        <p14:creationId xmlns:p14="http://schemas.microsoft.com/office/powerpoint/2010/main" val="8095493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30</a:t>
            </a:fld>
            <a:endParaRPr lang="en-US"/>
          </a:p>
        </p:txBody>
      </p:sp>
    </p:spTree>
    <p:extLst>
      <p:ext uri="{BB962C8B-B14F-4D97-AF65-F5344CB8AC3E}">
        <p14:creationId xmlns:p14="http://schemas.microsoft.com/office/powerpoint/2010/main" val="3086842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31</a:t>
            </a:fld>
            <a:endParaRPr lang="en-US"/>
          </a:p>
        </p:txBody>
      </p:sp>
    </p:spTree>
    <p:extLst>
      <p:ext uri="{BB962C8B-B14F-4D97-AF65-F5344CB8AC3E}">
        <p14:creationId xmlns:p14="http://schemas.microsoft.com/office/powerpoint/2010/main" val="973552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a:t>
            </a:fld>
            <a:endParaRPr lang="en-US"/>
          </a:p>
        </p:txBody>
      </p:sp>
    </p:spTree>
    <p:extLst>
      <p:ext uri="{BB962C8B-B14F-4D97-AF65-F5344CB8AC3E}">
        <p14:creationId xmlns:p14="http://schemas.microsoft.com/office/powerpoint/2010/main" val="39820473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32</a:t>
            </a:fld>
            <a:endParaRPr lang="en-US"/>
          </a:p>
        </p:txBody>
      </p:sp>
    </p:spTree>
    <p:extLst>
      <p:ext uri="{BB962C8B-B14F-4D97-AF65-F5344CB8AC3E}">
        <p14:creationId xmlns:p14="http://schemas.microsoft.com/office/powerpoint/2010/main" val="1011402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5166E-042E-477A-8CA1-B8E10594A22A}" type="slidenum">
              <a:rPr lang="en-US" smtClean="0"/>
              <a:pPr/>
              <a:t>34</a:t>
            </a:fld>
            <a:endParaRPr lang="en-US"/>
          </a:p>
        </p:txBody>
      </p:sp>
    </p:spTree>
    <p:extLst>
      <p:ext uri="{BB962C8B-B14F-4D97-AF65-F5344CB8AC3E}">
        <p14:creationId xmlns:p14="http://schemas.microsoft.com/office/powerpoint/2010/main" val="20906531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5166E-042E-477A-8CA1-B8E10594A22A}" type="slidenum">
              <a:rPr lang="en-US" smtClean="0"/>
              <a:pPr/>
              <a:t>35</a:t>
            </a:fld>
            <a:endParaRPr lang="en-US"/>
          </a:p>
        </p:txBody>
      </p:sp>
    </p:spTree>
    <p:extLst>
      <p:ext uri="{BB962C8B-B14F-4D97-AF65-F5344CB8AC3E}">
        <p14:creationId xmlns:p14="http://schemas.microsoft.com/office/powerpoint/2010/main" val="33909448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36</a:t>
            </a:fld>
            <a:endParaRPr lang="en-US"/>
          </a:p>
        </p:txBody>
      </p:sp>
    </p:spTree>
    <p:extLst>
      <p:ext uri="{BB962C8B-B14F-4D97-AF65-F5344CB8AC3E}">
        <p14:creationId xmlns:p14="http://schemas.microsoft.com/office/powerpoint/2010/main" val="29372676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5166E-042E-477A-8CA1-B8E10594A22A}" type="slidenum">
              <a:rPr lang="en-US" smtClean="0"/>
              <a:pPr/>
              <a:t>37</a:t>
            </a:fld>
            <a:endParaRPr lang="en-US"/>
          </a:p>
        </p:txBody>
      </p:sp>
    </p:spTree>
    <p:extLst>
      <p:ext uri="{BB962C8B-B14F-4D97-AF65-F5344CB8AC3E}">
        <p14:creationId xmlns:p14="http://schemas.microsoft.com/office/powerpoint/2010/main" val="2639485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38</a:t>
            </a:fld>
            <a:endParaRPr lang="en-US"/>
          </a:p>
        </p:txBody>
      </p:sp>
    </p:spTree>
    <p:extLst>
      <p:ext uri="{BB962C8B-B14F-4D97-AF65-F5344CB8AC3E}">
        <p14:creationId xmlns:p14="http://schemas.microsoft.com/office/powerpoint/2010/main" val="29109989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39</a:t>
            </a:fld>
            <a:endParaRPr lang="en-US"/>
          </a:p>
        </p:txBody>
      </p:sp>
    </p:spTree>
    <p:extLst>
      <p:ext uri="{BB962C8B-B14F-4D97-AF65-F5344CB8AC3E}">
        <p14:creationId xmlns:p14="http://schemas.microsoft.com/office/powerpoint/2010/main" val="38852795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40</a:t>
            </a:fld>
            <a:endParaRPr lang="en-US"/>
          </a:p>
        </p:txBody>
      </p:sp>
    </p:spTree>
    <p:extLst>
      <p:ext uri="{BB962C8B-B14F-4D97-AF65-F5344CB8AC3E}">
        <p14:creationId xmlns:p14="http://schemas.microsoft.com/office/powerpoint/2010/main" val="39875547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41</a:t>
            </a:fld>
            <a:endParaRPr lang="en-US"/>
          </a:p>
        </p:txBody>
      </p:sp>
    </p:spTree>
    <p:extLst>
      <p:ext uri="{BB962C8B-B14F-4D97-AF65-F5344CB8AC3E}">
        <p14:creationId xmlns:p14="http://schemas.microsoft.com/office/powerpoint/2010/main" val="33906447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42</a:t>
            </a:fld>
            <a:endParaRPr lang="en-US"/>
          </a:p>
        </p:txBody>
      </p:sp>
    </p:spTree>
    <p:extLst>
      <p:ext uri="{BB962C8B-B14F-4D97-AF65-F5344CB8AC3E}">
        <p14:creationId xmlns:p14="http://schemas.microsoft.com/office/powerpoint/2010/main" val="256670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a:t>
            </a:fld>
            <a:endParaRPr lang="en-US"/>
          </a:p>
        </p:txBody>
      </p:sp>
    </p:spTree>
    <p:extLst>
      <p:ext uri="{BB962C8B-B14F-4D97-AF65-F5344CB8AC3E}">
        <p14:creationId xmlns:p14="http://schemas.microsoft.com/office/powerpoint/2010/main" val="24572094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43</a:t>
            </a:fld>
            <a:endParaRPr lang="en-US"/>
          </a:p>
        </p:txBody>
      </p:sp>
    </p:spTree>
    <p:extLst>
      <p:ext uri="{BB962C8B-B14F-4D97-AF65-F5344CB8AC3E}">
        <p14:creationId xmlns:p14="http://schemas.microsoft.com/office/powerpoint/2010/main" val="36084775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45</a:t>
            </a:fld>
            <a:endParaRPr lang="en-US"/>
          </a:p>
        </p:txBody>
      </p:sp>
    </p:spTree>
    <p:extLst>
      <p:ext uri="{BB962C8B-B14F-4D97-AF65-F5344CB8AC3E}">
        <p14:creationId xmlns:p14="http://schemas.microsoft.com/office/powerpoint/2010/main" val="26568130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46</a:t>
            </a:fld>
            <a:endParaRPr lang="en-US"/>
          </a:p>
        </p:txBody>
      </p:sp>
    </p:spTree>
    <p:extLst>
      <p:ext uri="{BB962C8B-B14F-4D97-AF65-F5344CB8AC3E}">
        <p14:creationId xmlns:p14="http://schemas.microsoft.com/office/powerpoint/2010/main" val="10115181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47</a:t>
            </a:fld>
            <a:endParaRPr lang="en-US"/>
          </a:p>
        </p:txBody>
      </p:sp>
    </p:spTree>
    <p:extLst>
      <p:ext uri="{BB962C8B-B14F-4D97-AF65-F5344CB8AC3E}">
        <p14:creationId xmlns:p14="http://schemas.microsoft.com/office/powerpoint/2010/main" val="15283777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48</a:t>
            </a:fld>
            <a:endParaRPr lang="en-US"/>
          </a:p>
        </p:txBody>
      </p:sp>
    </p:spTree>
    <p:extLst>
      <p:ext uri="{BB962C8B-B14F-4D97-AF65-F5344CB8AC3E}">
        <p14:creationId xmlns:p14="http://schemas.microsoft.com/office/powerpoint/2010/main" val="22718881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49</a:t>
            </a:fld>
            <a:endParaRPr lang="en-US"/>
          </a:p>
        </p:txBody>
      </p:sp>
    </p:spTree>
    <p:extLst>
      <p:ext uri="{BB962C8B-B14F-4D97-AF65-F5344CB8AC3E}">
        <p14:creationId xmlns:p14="http://schemas.microsoft.com/office/powerpoint/2010/main" val="1318308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a:t>
            </a:fld>
            <a:endParaRPr lang="en-US"/>
          </a:p>
        </p:txBody>
      </p:sp>
    </p:spTree>
    <p:extLst>
      <p:ext uri="{BB962C8B-B14F-4D97-AF65-F5344CB8AC3E}">
        <p14:creationId xmlns:p14="http://schemas.microsoft.com/office/powerpoint/2010/main" val="2698455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a:t>
            </a:fld>
            <a:endParaRPr lang="en-US"/>
          </a:p>
        </p:txBody>
      </p:sp>
    </p:spTree>
    <p:extLst>
      <p:ext uri="{BB962C8B-B14F-4D97-AF65-F5344CB8AC3E}">
        <p14:creationId xmlns:p14="http://schemas.microsoft.com/office/powerpoint/2010/main" val="4273156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7</a:t>
            </a:fld>
            <a:endParaRPr lang="en-US"/>
          </a:p>
        </p:txBody>
      </p:sp>
    </p:spTree>
    <p:extLst>
      <p:ext uri="{BB962C8B-B14F-4D97-AF65-F5344CB8AC3E}">
        <p14:creationId xmlns:p14="http://schemas.microsoft.com/office/powerpoint/2010/main" val="4245481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8</a:t>
            </a:fld>
            <a:endParaRPr lang="en-US"/>
          </a:p>
        </p:txBody>
      </p:sp>
    </p:spTree>
    <p:extLst>
      <p:ext uri="{BB962C8B-B14F-4D97-AF65-F5344CB8AC3E}">
        <p14:creationId xmlns:p14="http://schemas.microsoft.com/office/powerpoint/2010/main" val="1339573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5166E-042E-477A-8CA1-B8E10594A22A}" type="slidenum">
              <a:rPr lang="en-US" smtClean="0"/>
              <a:pPr/>
              <a:t>9</a:t>
            </a:fld>
            <a:endParaRPr lang="en-US"/>
          </a:p>
        </p:txBody>
      </p:sp>
    </p:spTree>
    <p:extLst>
      <p:ext uri="{BB962C8B-B14F-4D97-AF65-F5344CB8AC3E}">
        <p14:creationId xmlns:p14="http://schemas.microsoft.com/office/powerpoint/2010/main" val="2797721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7/4/2013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7/4/2013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7/4/2013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7/4/2013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8AB5A5-581C-4AC5-9A7A-7B9A2E6D0C32}" type="datetimeFigureOut">
              <a:rPr lang="en-US" smtClean="0"/>
              <a:pPr/>
              <a:t>7/4/2013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8AB5A5-581C-4AC5-9A7A-7B9A2E6D0C32}" type="datetimeFigureOut">
              <a:rPr lang="en-US" smtClean="0"/>
              <a:pPr/>
              <a:t>7/4/2013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8AB5A5-581C-4AC5-9A7A-7B9A2E6D0C32}" type="datetimeFigureOut">
              <a:rPr lang="en-US" smtClean="0"/>
              <a:pPr/>
              <a:t>7/4/2013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8AB5A5-581C-4AC5-9A7A-7B9A2E6D0C32}" type="datetimeFigureOut">
              <a:rPr lang="en-US" smtClean="0"/>
              <a:pPr/>
              <a:t>7/4/2013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AB5A5-581C-4AC5-9A7A-7B9A2E6D0C32}" type="datetimeFigureOut">
              <a:rPr lang="en-US" smtClean="0"/>
              <a:pPr/>
              <a:t>7/4/2013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7/4/2013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7/4/2013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AB5A5-581C-4AC5-9A7A-7B9A2E6D0C32}" type="datetimeFigureOut">
              <a:rPr lang="en-US" smtClean="0"/>
              <a:pPr/>
              <a:t>7/4/2013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B903-DFBC-4CD7-8174-F2FDDEBEDD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6.jpeg"/><Relationship Id="rId3" Type="http://schemas.openxmlformats.org/officeDocument/2006/relationships/image" Target="../media/image16.jpeg"/><Relationship Id="rId7" Type="http://schemas.openxmlformats.org/officeDocument/2006/relationships/image" Target="../media/image40.jpeg"/><Relationship Id="rId12" Type="http://schemas.openxmlformats.org/officeDocument/2006/relationships/image" Target="../media/image45.jpeg"/><Relationship Id="rId2" Type="http://schemas.openxmlformats.org/officeDocument/2006/relationships/notesSlide" Target="../notesSlides/notesSlide45.xml"/><Relationship Id="rId16"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38.jpeg"/><Relationship Id="rId15" Type="http://schemas.openxmlformats.org/officeDocument/2006/relationships/image" Target="../media/image12.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 Id="rId1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65" name="Picture 5" descr="Neh2pleadsforJerusalem"/>
          <p:cNvPicPr>
            <a:picLocks noChangeAspect="1" noChangeArrowheads="1"/>
          </p:cNvPicPr>
          <p:nvPr/>
        </p:nvPicPr>
        <p:blipFill rotWithShape="1">
          <a:blip r:embed="rId3">
            <a:extLst>
              <a:ext uri="{28A0092B-C50C-407E-A947-70E740481C1C}">
                <a14:useLocalDpi xmlns:a14="http://schemas.microsoft.com/office/drawing/2010/main" val="0"/>
              </a:ext>
            </a:extLst>
          </a:blip>
          <a:srcRect t="12198" b="12841"/>
          <a:stretch/>
        </p:blipFill>
        <p:spPr bwMode="auto">
          <a:xfrm>
            <a:off x="381000" y="334962"/>
            <a:ext cx="3886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419600" y="334962"/>
            <a:ext cx="4495800" cy="1554162"/>
          </a:xfrm>
        </p:spPr>
        <p:txBody>
          <a:bodyPr>
            <a:noAutofit/>
          </a:bodyPr>
          <a:lstStyle/>
          <a:p>
            <a:r>
              <a:rPr lang="en-US" sz="4800" b="1" dirty="0" smtClean="0">
                <a:solidFill>
                  <a:srgbClr val="FF0000"/>
                </a:solidFill>
                <a:latin typeface="Comic Sans MS" panose="030F0702030302020204" pitchFamily="66" charset="0"/>
              </a:rPr>
              <a:t>Nehemiah the Leader</a:t>
            </a:r>
            <a:endParaRPr lang="en-US" sz="4800" b="1" dirty="0">
              <a:solidFill>
                <a:srgbClr val="FF0000"/>
              </a:solidFill>
              <a:latin typeface="Comic Sans MS" panose="030F0702030302020204" pitchFamily="66" charset="0"/>
            </a:endParaRPr>
          </a:p>
        </p:txBody>
      </p:sp>
      <p:pic>
        <p:nvPicPr>
          <p:cNvPr id="1028" name="Picture 4" descr="http://bibleencyclopedia.com/picturesjpeg/Nehemiah_rebuild_wall_C-3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198740"/>
            <a:ext cx="3324225" cy="43529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iyinbible.files.wordpress.com/2013/02/nehemiah-jerusalem-theng-ki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4114800"/>
            <a:ext cx="3886200" cy="2453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5539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nodeType="afterEffect">
                                  <p:stCondLst>
                                    <p:cond delay="0"/>
                                  </p:stCondLst>
                                  <p:childTnLst>
                                    <p:set>
                                      <p:cBhvr>
                                        <p:cTn id="6" dur="1" fill="hold">
                                          <p:stCondLst>
                                            <p:cond delay="0"/>
                                          </p:stCondLst>
                                        </p:cTn>
                                        <p:tgtEl>
                                          <p:spTgt spid="245765"/>
                                        </p:tgtEl>
                                        <p:attrNameLst>
                                          <p:attrName>style.visibility</p:attrName>
                                        </p:attrNameLst>
                                      </p:cBhvr>
                                      <p:to>
                                        <p:strVal val="visible"/>
                                      </p:to>
                                    </p:set>
                                    <p:animEffect transition="in" filter="dissolve">
                                      <p:cBhvr>
                                        <p:cTn id="7" dur="500"/>
                                        <p:tgtEl>
                                          <p:spTgt spid="245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898857"/>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Nehemiah 6:15-16</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676400"/>
            <a:ext cx="7086600" cy="4191000"/>
          </a:xfrm>
        </p:spPr>
        <p:txBody>
          <a:bodyPr>
            <a:normAutofit/>
          </a:bodyPr>
          <a:lstStyle/>
          <a:p>
            <a:pPr marL="0" indent="231775">
              <a:buNone/>
            </a:pPr>
            <a:r>
              <a:rPr lang="en-US" dirty="0" smtClean="0"/>
              <a:t>15 </a:t>
            </a:r>
            <a:r>
              <a:rPr lang="en-US" b="1" dirty="0">
                <a:solidFill>
                  <a:srgbClr val="7030A0"/>
                </a:solidFill>
              </a:rPr>
              <a:t>So the wall was finished on the </a:t>
            </a:r>
            <a:r>
              <a:rPr lang="en-US" b="1" dirty="0" smtClean="0">
                <a:solidFill>
                  <a:srgbClr val="7030A0"/>
                </a:solidFill>
              </a:rPr>
              <a:t>25th </a:t>
            </a:r>
            <a:r>
              <a:rPr lang="en-US" b="1" dirty="0">
                <a:solidFill>
                  <a:srgbClr val="7030A0"/>
                </a:solidFill>
              </a:rPr>
              <a:t>day of Elul, in </a:t>
            </a:r>
            <a:r>
              <a:rPr lang="en-US" b="1" dirty="0" smtClean="0">
                <a:solidFill>
                  <a:srgbClr val="7030A0"/>
                </a:solidFill>
              </a:rPr>
              <a:t>52 </a:t>
            </a:r>
            <a:r>
              <a:rPr lang="en-US" b="1" dirty="0">
                <a:solidFill>
                  <a:srgbClr val="7030A0"/>
                </a:solidFill>
              </a:rPr>
              <a:t>days. </a:t>
            </a:r>
            <a:r>
              <a:rPr lang="en-US" dirty="0"/>
              <a:t>16 And it happened, </a:t>
            </a:r>
            <a:r>
              <a:rPr lang="en-US" b="1" dirty="0">
                <a:solidFill>
                  <a:srgbClr val="C00000"/>
                </a:solidFill>
              </a:rPr>
              <a:t>when all our enemies heard of it,</a:t>
            </a:r>
            <a:r>
              <a:rPr lang="en-US" dirty="0"/>
              <a:t> and all the nations around us saw these things, that they were very disheartened in their own eyes; </a:t>
            </a:r>
            <a:r>
              <a:rPr lang="en-US" b="1" dirty="0">
                <a:solidFill>
                  <a:srgbClr val="0000CC"/>
                </a:solidFill>
              </a:rPr>
              <a:t>for they perceived that this work was done by our God.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Effective Witness</a:t>
            </a:r>
          </a:p>
        </p:txBody>
      </p:sp>
      <p:sp>
        <p:nvSpPr>
          <p:cNvPr id="7" name="Text Box 5"/>
          <p:cNvSpPr txBox="1">
            <a:spLocks noChangeArrowheads="1"/>
          </p:cNvSpPr>
          <p:nvPr/>
        </p:nvSpPr>
        <p:spPr bwMode="auto">
          <a:xfrm>
            <a:off x="711200" y="5903893"/>
            <a:ext cx="76454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People are watching the impact of our God in our lives &amp; they are affected by it</a:t>
            </a:r>
          </a:p>
        </p:txBody>
      </p:sp>
    </p:spTree>
    <p:extLst>
      <p:ext uri="{BB962C8B-B14F-4D97-AF65-F5344CB8AC3E}">
        <p14:creationId xmlns:p14="http://schemas.microsoft.com/office/powerpoint/2010/main" val="187364771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685800"/>
          </a:xfrm>
        </p:spPr>
        <p:txBody>
          <a:bodyPr>
            <a:normAutofit fontScale="90000"/>
          </a:bodyPr>
          <a:lstStyle/>
          <a:p>
            <a:pPr eaLnBrk="1" hangingPunct="1"/>
            <a:r>
              <a:rPr lang="en-US" sz="4000" b="1" dirty="0" smtClean="0">
                <a:solidFill>
                  <a:srgbClr val="FF0000"/>
                </a:solidFill>
                <a:latin typeface="Comic Sans MS" pitchFamily="66" charset="0"/>
              </a:rPr>
              <a:t>20</a:t>
            </a:r>
            <a:r>
              <a:rPr lang="en-US" sz="4000" b="1" baseline="30000" dirty="0" smtClean="0">
                <a:solidFill>
                  <a:srgbClr val="FF0000"/>
                </a:solidFill>
                <a:latin typeface="Comic Sans MS" pitchFamily="66" charset="0"/>
              </a:rPr>
              <a:t>th</a:t>
            </a:r>
            <a:r>
              <a:rPr lang="en-US" sz="4000" b="1" dirty="0" smtClean="0">
                <a:solidFill>
                  <a:srgbClr val="FF0000"/>
                </a:solidFill>
                <a:latin typeface="Comic Sans MS" pitchFamily="66" charset="0"/>
              </a:rPr>
              <a:t> year of </a:t>
            </a:r>
            <a:r>
              <a:rPr lang="en-US" sz="4000" b="1" dirty="0" err="1" smtClean="0">
                <a:solidFill>
                  <a:srgbClr val="FF0000"/>
                </a:solidFill>
                <a:latin typeface="Comic Sans MS" pitchFamily="66" charset="0"/>
              </a:rPr>
              <a:t>Artaxerxes</a:t>
            </a:r>
            <a:endParaRPr lang="en-US" sz="4000" b="1" dirty="0" smtClean="0">
              <a:solidFill>
                <a:srgbClr val="FF0000"/>
              </a:solidFill>
              <a:latin typeface="Comic Sans MS" pitchFamily="66" charset="0"/>
            </a:endParaRPr>
          </a:p>
        </p:txBody>
      </p:sp>
      <p:pic>
        <p:nvPicPr>
          <p:cNvPr id="1026" name="Picture 2" descr="http://catholic-resources.org/Images/Jewish/calendar-l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838200"/>
            <a:ext cx="7244601" cy="5354707"/>
          </a:xfrm>
          <a:prstGeom prst="rect">
            <a:avLst/>
          </a:prstGeom>
          <a:noFill/>
          <a:extLst>
            <a:ext uri="{909E8E84-426E-40DD-AFC4-6F175D3DCCD1}">
              <a14:hiddenFill xmlns:a14="http://schemas.microsoft.com/office/drawing/2010/main">
                <a:solidFill>
                  <a:srgbClr val="FFFFFF"/>
                </a:solidFill>
              </a14:hiddenFill>
            </a:ext>
          </a:extLst>
        </p:spPr>
      </p:pic>
      <p:sp>
        <p:nvSpPr>
          <p:cNvPr id="4100" name="Text Box 5"/>
          <p:cNvSpPr txBox="1">
            <a:spLocks noChangeArrowheads="1"/>
          </p:cNvSpPr>
          <p:nvPr/>
        </p:nvSpPr>
        <p:spPr bwMode="auto">
          <a:xfrm>
            <a:off x="685800" y="3733800"/>
            <a:ext cx="1981200" cy="1323439"/>
          </a:xfrm>
          <a:prstGeom prst="rect">
            <a:avLst/>
          </a:prstGeom>
          <a:noFill/>
          <a:ln w="9525">
            <a:noFill/>
            <a:miter lim="800000"/>
            <a:headEnd/>
            <a:tailEnd/>
          </a:ln>
        </p:spPr>
        <p:txBody>
          <a:bodyPr wrap="square">
            <a:spAutoFit/>
          </a:bodyPr>
          <a:lstStyle/>
          <a:p>
            <a:pPr algn="ctr">
              <a:spcBef>
                <a:spcPct val="50000"/>
              </a:spcBef>
            </a:pPr>
            <a:r>
              <a:rPr lang="en-US" sz="2000" b="1" dirty="0" err="1" smtClean="0">
                <a:solidFill>
                  <a:srgbClr val="00B050"/>
                </a:solidFill>
                <a:latin typeface="Comic Sans MS" pitchFamily="66" charset="0"/>
              </a:rPr>
              <a:t>Hanani</a:t>
            </a:r>
            <a:r>
              <a:rPr lang="en-US" sz="2000" b="1" dirty="0" smtClean="0">
                <a:solidFill>
                  <a:srgbClr val="00B050"/>
                </a:solidFill>
                <a:latin typeface="Comic Sans MS" pitchFamily="66" charset="0"/>
              </a:rPr>
              <a:t> brought news to Nehemiah (</a:t>
            </a:r>
            <a:r>
              <a:rPr lang="en-US" sz="2000" b="1" dirty="0" err="1" smtClean="0">
                <a:solidFill>
                  <a:srgbClr val="00B050"/>
                </a:solidFill>
                <a:latin typeface="Comic Sans MS" pitchFamily="66" charset="0"/>
              </a:rPr>
              <a:t>Neh</a:t>
            </a:r>
            <a:r>
              <a:rPr lang="en-US" sz="2000" b="1" dirty="0" smtClean="0">
                <a:solidFill>
                  <a:srgbClr val="00B050"/>
                </a:solidFill>
                <a:latin typeface="Comic Sans MS" pitchFamily="66" charset="0"/>
              </a:rPr>
              <a:t> 1)</a:t>
            </a:r>
            <a:endParaRPr lang="en-US" sz="2000" b="1" dirty="0">
              <a:solidFill>
                <a:srgbClr val="00B050"/>
              </a:solidFill>
              <a:latin typeface="Comic Sans MS" pitchFamily="66" charset="0"/>
            </a:endParaRPr>
          </a:p>
        </p:txBody>
      </p:sp>
      <p:sp>
        <p:nvSpPr>
          <p:cNvPr id="3" name="Rounded Rectangle 2"/>
          <p:cNvSpPr/>
          <p:nvPr/>
        </p:nvSpPr>
        <p:spPr>
          <a:xfrm rot="20538965">
            <a:off x="2514600" y="3290029"/>
            <a:ext cx="762000" cy="11049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17302919">
            <a:off x="4481090" y="1370216"/>
            <a:ext cx="762000" cy="11049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791200" y="1494830"/>
            <a:ext cx="1530951" cy="584775"/>
          </a:xfrm>
          <a:prstGeom prst="rect">
            <a:avLst/>
          </a:prstGeom>
          <a:solidFill>
            <a:schemeClr val="bg1"/>
          </a:solidFill>
        </p:spPr>
        <p:txBody>
          <a:bodyPr wrap="square" rtlCol="0">
            <a:spAutoFit/>
          </a:bodyPr>
          <a:lstStyle/>
          <a:p>
            <a:r>
              <a:rPr lang="en-US" sz="3200" dirty="0" smtClean="0"/>
              <a:t>    </a:t>
            </a:r>
            <a:endParaRPr lang="en-US" sz="3200" dirty="0"/>
          </a:p>
        </p:txBody>
      </p:sp>
      <p:sp>
        <p:nvSpPr>
          <p:cNvPr id="9" name="Text Box 5"/>
          <p:cNvSpPr txBox="1">
            <a:spLocks noChangeArrowheads="1"/>
          </p:cNvSpPr>
          <p:nvPr/>
        </p:nvSpPr>
        <p:spPr bwMode="auto">
          <a:xfrm>
            <a:off x="5184988" y="1386890"/>
            <a:ext cx="2438400" cy="646331"/>
          </a:xfrm>
          <a:prstGeom prst="rect">
            <a:avLst/>
          </a:prstGeom>
          <a:noFill/>
          <a:ln w="9525">
            <a:noFill/>
            <a:miter lim="800000"/>
            <a:headEnd/>
            <a:tailEnd/>
          </a:ln>
        </p:spPr>
        <p:txBody>
          <a:bodyPr wrap="square">
            <a:spAutoFit/>
          </a:bodyPr>
          <a:lstStyle/>
          <a:p>
            <a:pPr algn="ctr">
              <a:spcBef>
                <a:spcPct val="50000"/>
              </a:spcBef>
            </a:pPr>
            <a:r>
              <a:rPr lang="en-US" b="1" dirty="0" smtClean="0">
                <a:solidFill>
                  <a:srgbClr val="00B050"/>
                </a:solidFill>
                <a:latin typeface="Comic Sans MS" pitchFamily="66" charset="0"/>
              </a:rPr>
              <a:t>Nehemiah asks the King (</a:t>
            </a:r>
            <a:r>
              <a:rPr lang="en-US" b="1" dirty="0" err="1" smtClean="0">
                <a:solidFill>
                  <a:srgbClr val="00B050"/>
                </a:solidFill>
                <a:latin typeface="Comic Sans MS" pitchFamily="66" charset="0"/>
              </a:rPr>
              <a:t>Neh</a:t>
            </a:r>
            <a:r>
              <a:rPr lang="en-US" b="1" dirty="0" smtClean="0">
                <a:solidFill>
                  <a:srgbClr val="00B050"/>
                </a:solidFill>
                <a:latin typeface="Comic Sans MS" pitchFamily="66" charset="0"/>
              </a:rPr>
              <a:t> 2)</a:t>
            </a:r>
            <a:endParaRPr lang="en-US" b="1" dirty="0">
              <a:solidFill>
                <a:srgbClr val="00B050"/>
              </a:solidFill>
              <a:latin typeface="Comic Sans MS" pitchFamily="66" charset="0"/>
            </a:endParaRPr>
          </a:p>
        </p:txBody>
      </p:sp>
      <p:sp>
        <p:nvSpPr>
          <p:cNvPr id="11" name="Text Box 5"/>
          <p:cNvSpPr txBox="1">
            <a:spLocks noChangeArrowheads="1"/>
          </p:cNvSpPr>
          <p:nvPr/>
        </p:nvSpPr>
        <p:spPr bwMode="auto">
          <a:xfrm>
            <a:off x="16712" y="685800"/>
            <a:ext cx="3048000" cy="1200329"/>
          </a:xfrm>
          <a:prstGeom prst="rect">
            <a:avLst/>
          </a:prstGeom>
          <a:noFill/>
          <a:ln w="9525">
            <a:noFill/>
            <a:miter lim="800000"/>
            <a:headEnd/>
            <a:tailEnd/>
          </a:ln>
        </p:spPr>
        <p:txBody>
          <a:bodyPr wrap="square">
            <a:spAutoFit/>
          </a:bodyPr>
          <a:lstStyle/>
          <a:p>
            <a:pPr algn="ctr">
              <a:spcBef>
                <a:spcPct val="50000"/>
              </a:spcBef>
            </a:pPr>
            <a:r>
              <a:rPr lang="en-US" b="1" dirty="0" err="1" smtClean="0">
                <a:solidFill>
                  <a:srgbClr val="7030A0"/>
                </a:solidFill>
                <a:latin typeface="Comic Sans MS" pitchFamily="66" charset="0"/>
              </a:rPr>
              <a:t>Altho</a:t>
            </a:r>
            <a:r>
              <a:rPr lang="en-US" b="1" dirty="0" smtClean="0">
                <a:solidFill>
                  <a:srgbClr val="7030A0"/>
                </a:solidFill>
                <a:latin typeface="Comic Sans MS" pitchFamily="66" charset="0"/>
              </a:rPr>
              <a:t> Nisan is in the next year of the Jewish calendar, it was still the 20</a:t>
            </a:r>
            <a:r>
              <a:rPr lang="en-US" b="1" baseline="30000" dirty="0" smtClean="0">
                <a:solidFill>
                  <a:srgbClr val="7030A0"/>
                </a:solidFill>
                <a:latin typeface="Comic Sans MS" pitchFamily="66" charset="0"/>
              </a:rPr>
              <a:t>th</a:t>
            </a:r>
            <a:r>
              <a:rPr lang="en-US" b="1" dirty="0" smtClean="0">
                <a:solidFill>
                  <a:srgbClr val="7030A0"/>
                </a:solidFill>
                <a:latin typeface="Comic Sans MS" pitchFamily="66" charset="0"/>
              </a:rPr>
              <a:t> of </a:t>
            </a:r>
            <a:r>
              <a:rPr lang="en-US" b="1" dirty="0" err="1" smtClean="0">
                <a:solidFill>
                  <a:srgbClr val="7030A0"/>
                </a:solidFill>
                <a:latin typeface="Comic Sans MS" pitchFamily="66" charset="0"/>
              </a:rPr>
              <a:t>Artaxerxes</a:t>
            </a:r>
            <a:endParaRPr lang="en-US" b="1" dirty="0">
              <a:solidFill>
                <a:srgbClr val="7030A0"/>
              </a:solidFill>
              <a:latin typeface="Comic Sans MS" pitchFamily="66" charset="0"/>
            </a:endParaRPr>
          </a:p>
        </p:txBody>
      </p:sp>
      <p:sp>
        <p:nvSpPr>
          <p:cNvPr id="5" name="Circular Arrow 4"/>
          <p:cNvSpPr/>
          <p:nvPr/>
        </p:nvSpPr>
        <p:spPr>
          <a:xfrm rot="18907591">
            <a:off x="1876939" y="1370833"/>
            <a:ext cx="3372294" cy="2417969"/>
          </a:xfrm>
          <a:prstGeom prst="circular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ircular Arrow 11"/>
          <p:cNvSpPr/>
          <p:nvPr/>
        </p:nvSpPr>
        <p:spPr>
          <a:xfrm rot="7714206">
            <a:off x="4340588" y="3642033"/>
            <a:ext cx="2784980" cy="1685053"/>
          </a:xfrm>
          <a:prstGeom prst="circularArrow">
            <a:avLst>
              <a:gd name="adj1" fmla="val 12500"/>
              <a:gd name="adj2" fmla="val 1142319"/>
              <a:gd name="adj3" fmla="val 20457681"/>
              <a:gd name="adj4" fmla="val 10800000"/>
              <a:gd name="adj5" fmla="val 12278"/>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 Box 5"/>
          <p:cNvSpPr txBox="1">
            <a:spLocks noChangeArrowheads="1"/>
          </p:cNvSpPr>
          <p:nvPr/>
        </p:nvSpPr>
        <p:spPr bwMode="auto">
          <a:xfrm>
            <a:off x="6670327" y="4498719"/>
            <a:ext cx="2153489" cy="1200329"/>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F0"/>
                </a:solidFill>
                <a:latin typeface="Comic Sans MS" pitchFamily="66" charset="0"/>
              </a:rPr>
              <a:t>Wall finished in only 52 days!</a:t>
            </a:r>
            <a:endParaRPr lang="en-US" sz="2400" b="1" dirty="0">
              <a:solidFill>
                <a:srgbClr val="00B0F0"/>
              </a:solidFill>
              <a:latin typeface="Comic Sans MS" pitchFamily="66" charset="0"/>
            </a:endParaRPr>
          </a:p>
        </p:txBody>
      </p:sp>
    </p:spTree>
    <p:extLst>
      <p:ext uri="{BB962C8B-B14F-4D97-AF65-F5344CB8AC3E}">
        <p14:creationId xmlns:p14="http://schemas.microsoft.com/office/powerpoint/2010/main" val="40707593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685454"/>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latin typeface="Comic Sans MS" pitchFamily="66" charset="0"/>
              </a:rPr>
              <a:t>Nehemiah 6:17-19</a:t>
            </a:r>
          </a:p>
        </p:txBody>
      </p:sp>
      <p:sp>
        <p:nvSpPr>
          <p:cNvPr id="4099" name="Rectangle 3"/>
          <p:cNvSpPr>
            <a:spLocks noGrp="1" noChangeArrowheads="1"/>
          </p:cNvSpPr>
          <p:nvPr>
            <p:ph type="body" idx="1"/>
          </p:nvPr>
        </p:nvSpPr>
        <p:spPr>
          <a:xfrm>
            <a:off x="990600" y="1676400"/>
            <a:ext cx="7086600" cy="4038600"/>
          </a:xfrm>
        </p:spPr>
        <p:txBody>
          <a:bodyPr>
            <a:normAutofit fontScale="92500" lnSpcReduction="20000"/>
          </a:bodyPr>
          <a:lstStyle/>
          <a:p>
            <a:pPr marL="0" indent="231775">
              <a:buNone/>
            </a:pPr>
            <a:r>
              <a:rPr lang="en-US" dirty="0" smtClean="0"/>
              <a:t>17 </a:t>
            </a:r>
            <a:r>
              <a:rPr lang="en-US" dirty="0"/>
              <a:t>Also in those days the </a:t>
            </a:r>
            <a:r>
              <a:rPr lang="en-US" b="1" dirty="0">
                <a:solidFill>
                  <a:srgbClr val="C00000"/>
                </a:solidFill>
              </a:rPr>
              <a:t>nobles of Judah </a:t>
            </a:r>
            <a:r>
              <a:rPr lang="en-US" dirty="0"/>
              <a:t>sent many letters to </a:t>
            </a:r>
            <a:r>
              <a:rPr lang="en-US" dirty="0" err="1"/>
              <a:t>Tobiah</a:t>
            </a:r>
            <a:r>
              <a:rPr lang="en-US" dirty="0"/>
              <a:t>, and the letters of </a:t>
            </a:r>
            <a:r>
              <a:rPr lang="en-US" dirty="0" err="1"/>
              <a:t>Tobiah</a:t>
            </a:r>
            <a:r>
              <a:rPr lang="en-US" dirty="0"/>
              <a:t> came to them. 18 </a:t>
            </a:r>
            <a:r>
              <a:rPr lang="en-US" b="1" dirty="0">
                <a:solidFill>
                  <a:srgbClr val="C00000"/>
                </a:solidFill>
              </a:rPr>
              <a:t>For many in Judah were pledged to him, </a:t>
            </a:r>
            <a:r>
              <a:rPr lang="en-US" dirty="0"/>
              <a:t>because he was the son-in-law of </a:t>
            </a:r>
            <a:r>
              <a:rPr lang="en-US" dirty="0" err="1"/>
              <a:t>Shechaniah</a:t>
            </a:r>
            <a:r>
              <a:rPr lang="en-US" dirty="0"/>
              <a:t> the son of </a:t>
            </a:r>
            <a:r>
              <a:rPr lang="en-US" dirty="0" err="1"/>
              <a:t>Arah</a:t>
            </a:r>
            <a:r>
              <a:rPr lang="en-US" dirty="0"/>
              <a:t>, and his son </a:t>
            </a:r>
            <a:r>
              <a:rPr lang="en-US" dirty="0" err="1"/>
              <a:t>Jehohanan</a:t>
            </a:r>
            <a:r>
              <a:rPr lang="en-US" dirty="0"/>
              <a:t> had married the daughter of </a:t>
            </a:r>
            <a:r>
              <a:rPr lang="en-US" dirty="0" err="1"/>
              <a:t>Meshullam</a:t>
            </a:r>
            <a:r>
              <a:rPr lang="en-US" dirty="0"/>
              <a:t> the son of </a:t>
            </a:r>
            <a:r>
              <a:rPr lang="en-US" dirty="0" err="1"/>
              <a:t>Berechiah</a:t>
            </a:r>
            <a:r>
              <a:rPr lang="en-US" dirty="0"/>
              <a:t>. 19 Also they reported his good deeds before me, and reported my words to him. </a:t>
            </a:r>
            <a:r>
              <a:rPr lang="en-US" dirty="0" err="1"/>
              <a:t>Tobiah</a:t>
            </a:r>
            <a:r>
              <a:rPr lang="en-US" dirty="0"/>
              <a:t> sent letters to frighten me. </a:t>
            </a:r>
          </a:p>
          <a:p>
            <a:pPr marL="0" indent="231775">
              <a:buNone/>
            </a:pPr>
            <a:endParaRPr lang="en-US" dirty="0" smtClean="0"/>
          </a:p>
        </p:txBody>
      </p:sp>
      <p:sp>
        <p:nvSpPr>
          <p:cNvPr id="6" name="Text Box 5"/>
          <p:cNvSpPr txBox="1">
            <a:spLocks noChangeArrowheads="1"/>
          </p:cNvSpPr>
          <p:nvPr/>
        </p:nvSpPr>
        <p:spPr bwMode="auto">
          <a:xfrm>
            <a:off x="755979" y="43190"/>
            <a:ext cx="7498443"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There have always been internal troubles!</a:t>
            </a:r>
          </a:p>
        </p:txBody>
      </p:sp>
      <p:sp>
        <p:nvSpPr>
          <p:cNvPr id="7" name="Text Box 5"/>
          <p:cNvSpPr txBox="1">
            <a:spLocks noChangeArrowheads="1"/>
          </p:cNvSpPr>
          <p:nvPr/>
        </p:nvSpPr>
        <p:spPr bwMode="auto">
          <a:xfrm>
            <a:off x="381000" y="5870883"/>
            <a:ext cx="86106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Leadership requires that we trust God to help us stand against those who do not follow Truth</a:t>
            </a:r>
          </a:p>
        </p:txBody>
      </p:sp>
    </p:spTree>
    <p:extLst>
      <p:ext uri="{BB962C8B-B14F-4D97-AF65-F5344CB8AC3E}">
        <p14:creationId xmlns:p14="http://schemas.microsoft.com/office/powerpoint/2010/main" val="141436004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39436" y="304800"/>
            <a:ext cx="5943600" cy="1143000"/>
          </a:xfrm>
        </p:spPr>
        <p:txBody>
          <a:bodyPr>
            <a:normAutofit fontScale="90000"/>
          </a:bodyPr>
          <a:lstStyle/>
          <a:p>
            <a:pPr eaLnBrk="1" hangingPunct="1"/>
            <a:r>
              <a:rPr lang="en-US" sz="4000" b="1" dirty="0" smtClean="0">
                <a:solidFill>
                  <a:srgbClr val="FF0000"/>
                </a:solidFill>
                <a:latin typeface="Comic Sans MS" pitchFamily="66" charset="0"/>
              </a:rPr>
              <a:t>Spiritual Revival: Ezra Reads the Law (</a:t>
            </a:r>
            <a:r>
              <a:rPr lang="en-US" sz="4000" b="1" dirty="0" err="1" smtClean="0">
                <a:solidFill>
                  <a:srgbClr val="FF0000"/>
                </a:solidFill>
                <a:latin typeface="Comic Sans MS" pitchFamily="66" charset="0"/>
              </a:rPr>
              <a:t>Neh</a:t>
            </a:r>
            <a:r>
              <a:rPr lang="en-US" sz="4000" b="1" dirty="0" smtClean="0">
                <a:solidFill>
                  <a:srgbClr val="FF0000"/>
                </a:solidFill>
                <a:latin typeface="Comic Sans MS" pitchFamily="66" charset="0"/>
              </a:rPr>
              <a:t> 8)</a:t>
            </a:r>
          </a:p>
        </p:txBody>
      </p:sp>
      <p:sp>
        <p:nvSpPr>
          <p:cNvPr id="4099" name="Rectangle 3"/>
          <p:cNvSpPr>
            <a:spLocks noGrp="1" noChangeArrowheads="1"/>
          </p:cNvSpPr>
          <p:nvPr>
            <p:ph type="body" idx="1"/>
          </p:nvPr>
        </p:nvSpPr>
        <p:spPr>
          <a:xfrm>
            <a:off x="304800" y="1828800"/>
            <a:ext cx="8458200" cy="4800600"/>
          </a:xfrm>
        </p:spPr>
        <p:txBody>
          <a:bodyPr>
            <a:normAutofit fontScale="92500" lnSpcReduction="20000"/>
          </a:bodyPr>
          <a:lstStyle/>
          <a:p>
            <a:pPr eaLnBrk="1" hangingPunct="1">
              <a:lnSpc>
                <a:spcPct val="90000"/>
              </a:lnSpc>
            </a:pPr>
            <a:r>
              <a:rPr lang="en-US" b="1" dirty="0" smtClean="0">
                <a:solidFill>
                  <a:srgbClr val="0000CC"/>
                </a:solidFill>
              </a:rPr>
              <a:t>People gathered as one man </a:t>
            </a:r>
            <a:r>
              <a:rPr lang="en-US" dirty="0" smtClean="0"/>
              <a:t>in the                                  open square on the 1</a:t>
            </a:r>
            <a:r>
              <a:rPr lang="en-US" baseline="30000" dirty="0" smtClean="0"/>
              <a:t>st</a:t>
            </a:r>
            <a:r>
              <a:rPr lang="en-US" dirty="0" smtClean="0"/>
              <a:t> day of the                                           7</a:t>
            </a:r>
            <a:r>
              <a:rPr lang="en-US" baseline="30000" dirty="0" smtClean="0"/>
              <a:t>th</a:t>
            </a:r>
            <a:r>
              <a:rPr lang="en-US" dirty="0" smtClean="0"/>
              <a:t> month (8:1)</a:t>
            </a:r>
          </a:p>
          <a:p>
            <a:pPr lvl="1">
              <a:lnSpc>
                <a:spcPct val="90000"/>
              </a:lnSpc>
            </a:pPr>
            <a:r>
              <a:rPr lang="en-US" dirty="0" smtClean="0"/>
              <a:t>6 months passed since Nehemiah asked King for permission to visit Jerusalem (month Nisan [</a:t>
            </a:r>
            <a:r>
              <a:rPr lang="en-US" dirty="0" err="1" smtClean="0"/>
              <a:t>Abib</a:t>
            </a:r>
            <a:r>
              <a:rPr lang="en-US" dirty="0" smtClean="0"/>
              <a:t>])</a:t>
            </a:r>
            <a:endParaRPr lang="en-US" dirty="0"/>
          </a:p>
          <a:p>
            <a:pPr eaLnBrk="1" hangingPunct="1">
              <a:lnSpc>
                <a:spcPct val="90000"/>
              </a:lnSpc>
            </a:pPr>
            <a:r>
              <a:rPr lang="en-US" b="1" dirty="0" smtClean="0">
                <a:solidFill>
                  <a:srgbClr val="0000CC"/>
                </a:solidFill>
              </a:rPr>
              <a:t>Ezra read the law </a:t>
            </a:r>
            <a:r>
              <a:rPr lang="en-US" dirty="0" smtClean="0"/>
              <a:t>from morning till midday to everyone who could understand [men &amp; women] (8:3)</a:t>
            </a:r>
          </a:p>
          <a:p>
            <a:pPr eaLnBrk="1" hangingPunct="1">
              <a:lnSpc>
                <a:spcPct val="90000"/>
              </a:lnSpc>
            </a:pPr>
            <a:r>
              <a:rPr lang="en-US" b="1" dirty="0" smtClean="0">
                <a:solidFill>
                  <a:srgbClr val="0000CC"/>
                </a:solidFill>
              </a:rPr>
              <a:t>Ezra blessed the Lord </a:t>
            </a:r>
            <a:r>
              <a:rPr lang="en-US" dirty="0" smtClean="0"/>
              <a:t>&amp; the people worshipped (8:6)</a:t>
            </a:r>
          </a:p>
          <a:p>
            <a:pPr>
              <a:lnSpc>
                <a:spcPct val="90000"/>
              </a:lnSpc>
            </a:pPr>
            <a:r>
              <a:rPr lang="en-US" b="1" dirty="0" smtClean="0">
                <a:solidFill>
                  <a:srgbClr val="0000CC"/>
                </a:solidFill>
              </a:rPr>
              <a:t>Levites &amp; others read the law</a:t>
            </a:r>
            <a:r>
              <a:rPr lang="en-US" dirty="0" smtClean="0"/>
              <a:t>, “making it clear and giving the meaning (</a:t>
            </a:r>
            <a:r>
              <a:rPr lang="en-US" dirty="0"/>
              <a:t>NIV) </a:t>
            </a:r>
            <a:r>
              <a:rPr lang="en-US" dirty="0" smtClean="0"/>
              <a:t>” so everyone could understand (8:7-8)</a:t>
            </a:r>
          </a:p>
          <a:p>
            <a:pPr eaLnBrk="1" hangingPunct="1">
              <a:lnSpc>
                <a:spcPct val="90000"/>
              </a:lnSpc>
            </a:pPr>
            <a:endParaRPr lang="en-US" dirty="0"/>
          </a:p>
          <a:p>
            <a:pPr eaLnBrk="1" hangingPunct="1">
              <a:lnSpc>
                <a:spcPct val="90000"/>
              </a:lnSpc>
            </a:pPr>
            <a:endParaRPr lang="en-US" dirty="0" smtClean="0"/>
          </a:p>
        </p:txBody>
      </p:sp>
      <p:pic>
        <p:nvPicPr>
          <p:cNvPr id="2" name="Picture 2" descr="http://www.churchofchrist-cg-az.com/sitebuilder/images/OT-EzraReadingLaw-256x3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553200" y="123547"/>
            <a:ext cx="2321672" cy="2648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08254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16163"/>
            <a:ext cx="5410200" cy="1752600"/>
          </a:xfrm>
        </p:spPr>
        <p:txBody>
          <a:bodyPr>
            <a:normAutofit/>
          </a:bodyPr>
          <a:lstStyle/>
          <a:p>
            <a:pPr eaLnBrk="1" hangingPunct="1"/>
            <a:r>
              <a:rPr lang="en-US" sz="4800" b="1" dirty="0" smtClean="0">
                <a:solidFill>
                  <a:srgbClr val="FF0000"/>
                </a:solidFill>
                <a:latin typeface="Comic Sans MS" pitchFamily="66" charset="0"/>
              </a:rPr>
              <a:t>Effective Family Bible Readings</a:t>
            </a:r>
          </a:p>
        </p:txBody>
      </p:sp>
      <p:sp>
        <p:nvSpPr>
          <p:cNvPr id="4099" name="Rectangle 3"/>
          <p:cNvSpPr>
            <a:spLocks noGrp="1" noChangeArrowheads="1"/>
          </p:cNvSpPr>
          <p:nvPr>
            <p:ph type="body" idx="1"/>
          </p:nvPr>
        </p:nvSpPr>
        <p:spPr>
          <a:xfrm>
            <a:off x="288636" y="1828800"/>
            <a:ext cx="8550564" cy="4174835"/>
          </a:xfrm>
        </p:spPr>
        <p:txBody>
          <a:bodyPr>
            <a:normAutofit lnSpcReduction="10000"/>
          </a:bodyPr>
          <a:lstStyle/>
          <a:p>
            <a:pPr eaLnBrk="1" hangingPunct="1">
              <a:lnSpc>
                <a:spcPct val="90000"/>
              </a:lnSpc>
            </a:pPr>
            <a:r>
              <a:rPr lang="en-US" b="1" dirty="0" smtClean="0">
                <a:solidFill>
                  <a:srgbClr val="0000CC"/>
                </a:solidFill>
              </a:rPr>
              <a:t>Pick a time </a:t>
            </a:r>
            <a:r>
              <a:rPr lang="en-US" dirty="0" smtClean="0"/>
              <a:t>when most are                                       free, full and not distracted</a:t>
            </a:r>
          </a:p>
          <a:p>
            <a:pPr eaLnBrk="1" hangingPunct="1">
              <a:lnSpc>
                <a:spcPct val="90000"/>
              </a:lnSpc>
            </a:pPr>
            <a:r>
              <a:rPr lang="en-US" b="1" dirty="0" smtClean="0">
                <a:solidFill>
                  <a:srgbClr val="0000CC"/>
                </a:solidFill>
              </a:rPr>
              <a:t>Make it fun!  </a:t>
            </a:r>
            <a:r>
              <a:rPr lang="en-US" dirty="0" smtClean="0"/>
              <a:t>Be creative &amp; have snacks!</a:t>
            </a:r>
          </a:p>
          <a:p>
            <a:pPr eaLnBrk="1" hangingPunct="1">
              <a:lnSpc>
                <a:spcPct val="90000"/>
              </a:lnSpc>
            </a:pPr>
            <a:r>
              <a:rPr lang="en-US" b="1" dirty="0" smtClean="0">
                <a:solidFill>
                  <a:srgbClr val="0000CC"/>
                </a:solidFill>
              </a:rPr>
              <a:t>Pick a version </a:t>
            </a:r>
            <a:r>
              <a:rPr lang="en-US" dirty="0" smtClean="0"/>
              <a:t>everyone can understand</a:t>
            </a:r>
          </a:p>
          <a:p>
            <a:pPr eaLnBrk="1" hangingPunct="1">
              <a:lnSpc>
                <a:spcPct val="90000"/>
              </a:lnSpc>
            </a:pPr>
            <a:r>
              <a:rPr lang="en-US" b="1" dirty="0" smtClean="0">
                <a:solidFill>
                  <a:srgbClr val="0000CC"/>
                </a:solidFill>
              </a:rPr>
              <a:t>Explain what you read </a:t>
            </a:r>
            <a:r>
              <a:rPr lang="en-US" dirty="0" smtClean="0"/>
              <a:t>(better to read a little with understanding than three sections you don’t understand!)</a:t>
            </a:r>
          </a:p>
          <a:p>
            <a:pPr eaLnBrk="1" hangingPunct="1">
              <a:lnSpc>
                <a:spcPct val="90000"/>
              </a:lnSpc>
            </a:pPr>
            <a:r>
              <a:rPr lang="en-US" b="1" dirty="0" smtClean="0">
                <a:solidFill>
                  <a:srgbClr val="0000CC"/>
                </a:solidFill>
              </a:rPr>
              <a:t>Ask questions</a:t>
            </a:r>
            <a:r>
              <a:rPr lang="en-US" dirty="0" smtClean="0"/>
              <a:t>….stimulate thinking about lessons that apply to our lives</a:t>
            </a:r>
          </a:p>
        </p:txBody>
      </p:sp>
      <p:sp>
        <p:nvSpPr>
          <p:cNvPr id="4100" name="Text Box 5"/>
          <p:cNvSpPr txBox="1">
            <a:spLocks noChangeArrowheads="1"/>
          </p:cNvSpPr>
          <p:nvPr/>
        </p:nvSpPr>
        <p:spPr bwMode="auto">
          <a:xfrm>
            <a:off x="563418" y="5791200"/>
            <a:ext cx="80010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Oh</a:t>
            </a:r>
            <a:r>
              <a:rPr lang="en-US" sz="2800" b="1" dirty="0">
                <a:solidFill>
                  <a:srgbClr val="00B050"/>
                </a:solidFill>
                <a:latin typeface="Comic Sans MS" pitchFamily="66" charset="0"/>
              </a:rPr>
              <a:t>, how I love Your law</a:t>
            </a:r>
            <a:r>
              <a:rPr lang="en-US" sz="2800" b="1" dirty="0" smtClean="0">
                <a:solidFill>
                  <a:srgbClr val="00B050"/>
                </a:solidFill>
                <a:latin typeface="Comic Sans MS" pitchFamily="66" charset="0"/>
              </a:rPr>
              <a:t>!  It </a:t>
            </a:r>
            <a:r>
              <a:rPr lang="en-US" sz="2800" b="1" dirty="0">
                <a:solidFill>
                  <a:srgbClr val="00B050"/>
                </a:solidFill>
                <a:latin typeface="Comic Sans MS" pitchFamily="66" charset="0"/>
              </a:rPr>
              <a:t>is my meditation all the day. </a:t>
            </a:r>
            <a:r>
              <a:rPr lang="en-US" sz="2800" b="1" dirty="0" smtClean="0">
                <a:solidFill>
                  <a:srgbClr val="00B050"/>
                </a:solidFill>
                <a:latin typeface="Comic Sans MS" pitchFamily="66" charset="0"/>
              </a:rPr>
              <a:t>(Psalm 119:97)</a:t>
            </a:r>
            <a:endParaRPr lang="en-US" sz="2800" b="1" dirty="0">
              <a:solidFill>
                <a:srgbClr val="00B050"/>
              </a:solidFill>
              <a:latin typeface="Comic Sans MS" pitchFamily="66" charset="0"/>
            </a:endParaRPr>
          </a:p>
        </p:txBody>
      </p:sp>
      <p:pic>
        <p:nvPicPr>
          <p:cNvPr id="5122" name="Picture 2" descr="https://encrypted-tbn0.gstatic.com/images?q=tbn:ANd9GcSfVOoKu1JBXOC1KrTe9K7gYOx2WNlUkTyePKv4ZgAYMKDryx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52401"/>
            <a:ext cx="3409950" cy="2231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37183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715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Nehemiah 8:9-12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fontScale="70000" lnSpcReduction="20000"/>
          </a:bodyPr>
          <a:lstStyle/>
          <a:p>
            <a:pPr marL="0" indent="231775">
              <a:buNone/>
            </a:pPr>
            <a:r>
              <a:rPr lang="en-US" dirty="0" smtClean="0"/>
              <a:t>9 </a:t>
            </a:r>
            <a:r>
              <a:rPr lang="en-US" dirty="0"/>
              <a:t>And Nehemiah, who was the governor, Ezra the priest and scribe, and the Levites who taught the people said to all the people, </a:t>
            </a:r>
            <a:r>
              <a:rPr lang="en-US" b="1" dirty="0">
                <a:solidFill>
                  <a:srgbClr val="0000CC"/>
                </a:solidFill>
              </a:rPr>
              <a:t>"This day is holy to the Lord your God; do not mourn nor weep." </a:t>
            </a:r>
            <a:r>
              <a:rPr lang="en-US" dirty="0"/>
              <a:t>For all the people wept, when they heard the words of the Law. </a:t>
            </a:r>
          </a:p>
          <a:p>
            <a:pPr marL="0" indent="231775">
              <a:buNone/>
            </a:pPr>
            <a:r>
              <a:rPr lang="en-US" dirty="0" smtClean="0"/>
              <a:t>10 </a:t>
            </a:r>
            <a:r>
              <a:rPr lang="en-US" dirty="0"/>
              <a:t>Then he said to them</a:t>
            </a:r>
            <a:r>
              <a:rPr lang="en-US" b="1" dirty="0">
                <a:solidFill>
                  <a:srgbClr val="0000CC"/>
                </a:solidFill>
              </a:rPr>
              <a:t>, "Go your way, eat the fat, drink the sweet, and send portions to those for whom nothing is prepared; for this day is holy to our Lord. Do not sorrow, for the joy of the Lord is your strength." </a:t>
            </a:r>
          </a:p>
          <a:p>
            <a:pPr marL="0" indent="231775">
              <a:buNone/>
            </a:pPr>
            <a:r>
              <a:rPr lang="en-US" dirty="0" smtClean="0"/>
              <a:t>11 </a:t>
            </a:r>
            <a:r>
              <a:rPr lang="en-US" dirty="0"/>
              <a:t>So the Levites quieted all the people, saying, </a:t>
            </a:r>
            <a:r>
              <a:rPr lang="en-US" b="1" dirty="0">
                <a:solidFill>
                  <a:srgbClr val="0000CC"/>
                </a:solidFill>
              </a:rPr>
              <a:t>"Be still, for the day is holy; do not be grieved." </a:t>
            </a:r>
            <a:r>
              <a:rPr lang="en-US" dirty="0"/>
              <a:t>12 </a:t>
            </a:r>
            <a:r>
              <a:rPr lang="en-US" b="1" dirty="0">
                <a:solidFill>
                  <a:srgbClr val="7030A0"/>
                </a:solidFill>
              </a:rPr>
              <a:t>And all the people went their way to eat and drink, to send portions and rejoice greatly, because they understood the words that were declared to them. </a:t>
            </a:r>
          </a:p>
        </p:txBody>
      </p:sp>
      <p:sp>
        <p:nvSpPr>
          <p:cNvPr id="6" name="Text Box 5"/>
          <p:cNvSpPr txBox="1">
            <a:spLocks noChangeArrowheads="1"/>
          </p:cNvSpPr>
          <p:nvPr/>
        </p:nvSpPr>
        <p:spPr bwMode="auto">
          <a:xfrm>
            <a:off x="1097643" y="129570"/>
            <a:ext cx="6934200" cy="58477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FF0000"/>
                </a:solidFill>
                <a:latin typeface="Comic Sans MS" pitchFamily="66" charset="0"/>
              </a:rPr>
              <a:t>Rejoicing in our God</a:t>
            </a:r>
          </a:p>
        </p:txBody>
      </p:sp>
      <p:sp>
        <p:nvSpPr>
          <p:cNvPr id="7" name="Text Box 5"/>
          <p:cNvSpPr txBox="1">
            <a:spLocks noChangeArrowheads="1"/>
          </p:cNvSpPr>
          <p:nvPr/>
        </p:nvSpPr>
        <p:spPr bwMode="auto">
          <a:xfrm>
            <a:off x="436418" y="5827693"/>
            <a:ext cx="86868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We should rejoice &amp; be glad when we consider our loving God and what He has done for us!</a:t>
            </a:r>
          </a:p>
        </p:txBody>
      </p:sp>
    </p:spTree>
    <p:extLst>
      <p:ext uri="{BB962C8B-B14F-4D97-AF65-F5344CB8AC3E}">
        <p14:creationId xmlns:p14="http://schemas.microsoft.com/office/powerpoint/2010/main" val="20873161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152400"/>
            <a:ext cx="4953000" cy="1387475"/>
          </a:xfrm>
        </p:spPr>
        <p:txBody>
          <a:bodyPr/>
          <a:lstStyle/>
          <a:p>
            <a:pPr eaLnBrk="1" hangingPunct="1"/>
            <a:r>
              <a:rPr lang="en-US" sz="4000" b="1" dirty="0" smtClean="0">
                <a:solidFill>
                  <a:srgbClr val="FF0000"/>
                </a:solidFill>
                <a:latin typeface="Comic Sans MS" pitchFamily="66" charset="0"/>
              </a:rPr>
              <a:t>Impact of Reading God’s word</a:t>
            </a:r>
          </a:p>
        </p:txBody>
      </p:sp>
      <p:sp>
        <p:nvSpPr>
          <p:cNvPr id="4099" name="Rectangle 3"/>
          <p:cNvSpPr>
            <a:spLocks noGrp="1" noChangeArrowheads="1"/>
          </p:cNvSpPr>
          <p:nvPr>
            <p:ph type="body" idx="1"/>
          </p:nvPr>
        </p:nvSpPr>
        <p:spPr>
          <a:xfrm>
            <a:off x="381000" y="1588994"/>
            <a:ext cx="8305800" cy="4888005"/>
          </a:xfrm>
        </p:spPr>
        <p:txBody>
          <a:bodyPr>
            <a:normAutofit fontScale="85000" lnSpcReduction="20000"/>
          </a:bodyPr>
          <a:lstStyle/>
          <a:p>
            <a:pPr eaLnBrk="1" hangingPunct="1">
              <a:lnSpc>
                <a:spcPct val="90000"/>
              </a:lnSpc>
            </a:pPr>
            <a:r>
              <a:rPr lang="en-US" b="1" dirty="0" smtClean="0">
                <a:solidFill>
                  <a:srgbClr val="0000CC"/>
                </a:solidFill>
              </a:rPr>
              <a:t>People read the word </a:t>
            </a:r>
            <a:r>
              <a:rPr lang="en-US" dirty="0" smtClean="0"/>
              <a:t>and find                                            out about the feast of booths in                                             the 7</a:t>
            </a:r>
            <a:r>
              <a:rPr lang="en-US" baseline="30000" dirty="0" smtClean="0"/>
              <a:t>th</a:t>
            </a:r>
            <a:r>
              <a:rPr lang="en-US" dirty="0" smtClean="0"/>
              <a:t> month (8:13-15)</a:t>
            </a:r>
          </a:p>
          <a:p>
            <a:pPr eaLnBrk="1" hangingPunct="1">
              <a:lnSpc>
                <a:spcPct val="90000"/>
              </a:lnSpc>
            </a:pPr>
            <a:r>
              <a:rPr lang="en-US" b="1" dirty="0" smtClean="0">
                <a:solidFill>
                  <a:srgbClr val="0000CC"/>
                </a:solidFill>
              </a:rPr>
              <a:t>They decide to keep the feast (8:16-18)</a:t>
            </a:r>
          </a:p>
          <a:p>
            <a:pPr lvl="1">
              <a:lnSpc>
                <a:spcPct val="90000"/>
              </a:lnSpc>
            </a:pPr>
            <a:r>
              <a:rPr lang="en-US" dirty="0" smtClean="0"/>
              <a:t>Reminded them of God’s great salvation from bondage in Egypt</a:t>
            </a:r>
          </a:p>
          <a:p>
            <a:pPr lvl="1">
              <a:lnSpc>
                <a:spcPct val="90000"/>
              </a:lnSpc>
            </a:pPr>
            <a:r>
              <a:rPr lang="en-US" dirty="0" smtClean="0"/>
              <a:t>Supposed to be a time of great joy</a:t>
            </a:r>
            <a:endParaRPr lang="en-US" dirty="0"/>
          </a:p>
          <a:p>
            <a:pPr eaLnBrk="1" hangingPunct="1">
              <a:lnSpc>
                <a:spcPct val="90000"/>
              </a:lnSpc>
            </a:pPr>
            <a:r>
              <a:rPr lang="en-US" b="1" dirty="0" smtClean="0">
                <a:solidFill>
                  <a:srgbClr val="0000CC"/>
                </a:solidFill>
              </a:rPr>
              <a:t>24</a:t>
            </a:r>
            <a:r>
              <a:rPr lang="en-US" b="1" baseline="30000" dirty="0" smtClean="0">
                <a:solidFill>
                  <a:srgbClr val="0000CC"/>
                </a:solidFill>
              </a:rPr>
              <a:t>th</a:t>
            </a:r>
            <a:r>
              <a:rPr lang="en-US" b="1" dirty="0" smtClean="0">
                <a:solidFill>
                  <a:srgbClr val="0000CC"/>
                </a:solidFill>
              </a:rPr>
              <a:t> day of month: </a:t>
            </a:r>
            <a:r>
              <a:rPr lang="en-US" dirty="0" smtClean="0"/>
              <a:t>assembled with fasting, sackcloth, dust on heads (9:1)</a:t>
            </a:r>
          </a:p>
          <a:p>
            <a:pPr lvl="1">
              <a:lnSpc>
                <a:spcPct val="90000"/>
              </a:lnSpc>
            </a:pPr>
            <a:r>
              <a:rPr lang="en-US" dirty="0" smtClean="0"/>
              <a:t>Israelites separated from foreigners</a:t>
            </a:r>
          </a:p>
          <a:p>
            <a:pPr lvl="1">
              <a:lnSpc>
                <a:spcPct val="90000"/>
              </a:lnSpc>
            </a:pPr>
            <a:r>
              <a:rPr lang="en-US" dirty="0" smtClean="0"/>
              <a:t>Confessed their sins &amp; sins of ancestors</a:t>
            </a:r>
          </a:p>
          <a:p>
            <a:pPr lvl="1">
              <a:lnSpc>
                <a:spcPct val="90000"/>
              </a:lnSpc>
            </a:pPr>
            <a:r>
              <a:rPr lang="en-US" dirty="0" smtClean="0"/>
              <a:t>Stood &amp; read from God’s word for ¼ of the day</a:t>
            </a:r>
          </a:p>
          <a:p>
            <a:pPr lvl="1">
              <a:lnSpc>
                <a:spcPct val="90000"/>
              </a:lnSpc>
            </a:pPr>
            <a:r>
              <a:rPr lang="en-US" dirty="0" smtClean="0"/>
              <a:t>Worshipped &amp; confessed their sins for ¼ of the day</a:t>
            </a:r>
            <a:endParaRPr lang="en-US" dirty="0"/>
          </a:p>
          <a:p>
            <a:pPr eaLnBrk="1" hangingPunct="1">
              <a:lnSpc>
                <a:spcPct val="90000"/>
              </a:lnSpc>
            </a:pPr>
            <a:r>
              <a:rPr lang="en-US" b="1" dirty="0" smtClean="0">
                <a:solidFill>
                  <a:srgbClr val="0000CC"/>
                </a:solidFill>
              </a:rPr>
              <a:t>Praised God </a:t>
            </a:r>
            <a:r>
              <a:rPr lang="en-US" dirty="0" smtClean="0"/>
              <a:t>for His loving kindness, patience, mercy &amp; faithfulness – then made a covenant to follow Him</a:t>
            </a:r>
          </a:p>
          <a:p>
            <a:pPr eaLnBrk="1" hangingPunct="1">
              <a:lnSpc>
                <a:spcPct val="90000"/>
              </a:lnSpc>
            </a:pPr>
            <a:endParaRPr lang="en-US" dirty="0"/>
          </a:p>
          <a:p>
            <a:pPr eaLnBrk="1" hangingPunct="1">
              <a:lnSpc>
                <a:spcPct val="90000"/>
              </a:lnSpc>
            </a:pPr>
            <a:endParaRPr lang="en-US" dirty="0" smtClean="0"/>
          </a:p>
        </p:txBody>
      </p:sp>
      <p:pic>
        <p:nvPicPr>
          <p:cNvPr id="1026" name="Picture 2" descr="http://www.ellenwhite.info/images/chapt-illus/PK/RH-Ezra_DSC_00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498656" y="152401"/>
            <a:ext cx="344746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34261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9975"/>
            <a:ext cx="4343400" cy="1837899"/>
          </a:xfrm>
        </p:spPr>
        <p:txBody>
          <a:bodyPr>
            <a:normAutofit fontScale="90000"/>
          </a:bodyPr>
          <a:lstStyle/>
          <a:p>
            <a:pPr eaLnBrk="1" hangingPunct="1"/>
            <a:r>
              <a:rPr lang="en-US" sz="4000" b="1" dirty="0" smtClean="0">
                <a:solidFill>
                  <a:srgbClr val="FF0000"/>
                </a:solidFill>
                <a:latin typeface="Comic Sans MS" pitchFamily="66" charset="0"/>
              </a:rPr>
              <a:t>The Covenant they sealed with an oath &amp; a curse </a:t>
            </a:r>
            <a:r>
              <a:rPr lang="en-US" sz="2700" b="1" dirty="0" smtClean="0">
                <a:solidFill>
                  <a:srgbClr val="FF0000"/>
                </a:solidFill>
                <a:latin typeface="Comic Sans MS" pitchFamily="66" charset="0"/>
              </a:rPr>
              <a:t>(</a:t>
            </a:r>
            <a:r>
              <a:rPr lang="en-US" sz="2700" b="1" dirty="0" err="1" smtClean="0">
                <a:solidFill>
                  <a:srgbClr val="FF0000"/>
                </a:solidFill>
                <a:latin typeface="Comic Sans MS" pitchFamily="66" charset="0"/>
              </a:rPr>
              <a:t>Neh</a:t>
            </a:r>
            <a:r>
              <a:rPr lang="en-US" sz="2700" b="1" dirty="0" smtClean="0">
                <a:solidFill>
                  <a:srgbClr val="FF0000"/>
                </a:solidFill>
                <a:latin typeface="Comic Sans MS" pitchFamily="66" charset="0"/>
              </a:rPr>
              <a:t> 10:28-39)</a:t>
            </a:r>
          </a:p>
        </p:txBody>
      </p:sp>
      <p:sp>
        <p:nvSpPr>
          <p:cNvPr id="4099" name="Rectangle 3"/>
          <p:cNvSpPr>
            <a:spLocks noGrp="1" noChangeArrowheads="1"/>
          </p:cNvSpPr>
          <p:nvPr>
            <p:ph type="body" idx="1"/>
          </p:nvPr>
        </p:nvSpPr>
        <p:spPr>
          <a:xfrm>
            <a:off x="685800" y="2286000"/>
            <a:ext cx="8229600" cy="4495800"/>
          </a:xfrm>
        </p:spPr>
        <p:txBody>
          <a:bodyPr>
            <a:normAutofit fontScale="92500" lnSpcReduction="10000"/>
          </a:bodyPr>
          <a:lstStyle/>
          <a:p>
            <a:pPr eaLnBrk="1" hangingPunct="1">
              <a:lnSpc>
                <a:spcPct val="90000"/>
              </a:lnSpc>
            </a:pPr>
            <a:r>
              <a:rPr lang="en-US" dirty="0" smtClean="0"/>
              <a:t>Walk in God’s law and obey His commands</a:t>
            </a:r>
          </a:p>
          <a:p>
            <a:pPr eaLnBrk="1" hangingPunct="1">
              <a:lnSpc>
                <a:spcPct val="90000"/>
              </a:lnSpc>
            </a:pPr>
            <a:r>
              <a:rPr lang="en-US" dirty="0" smtClean="0"/>
              <a:t>No marriages with unbelievers of the land</a:t>
            </a:r>
          </a:p>
          <a:p>
            <a:pPr eaLnBrk="1" hangingPunct="1">
              <a:lnSpc>
                <a:spcPct val="90000"/>
              </a:lnSpc>
            </a:pPr>
            <a:r>
              <a:rPr lang="en-US" dirty="0" smtClean="0"/>
              <a:t>No buying on the Sabbath</a:t>
            </a:r>
          </a:p>
          <a:p>
            <a:pPr eaLnBrk="1" hangingPunct="1">
              <a:lnSpc>
                <a:spcPct val="90000"/>
              </a:lnSpc>
            </a:pPr>
            <a:r>
              <a:rPr lang="en-US" dirty="0" smtClean="0"/>
              <a:t>Forego the 7</a:t>
            </a:r>
            <a:r>
              <a:rPr lang="en-US" baseline="30000" dirty="0" smtClean="0"/>
              <a:t>th</a:t>
            </a:r>
            <a:r>
              <a:rPr lang="en-US" dirty="0" smtClean="0"/>
              <a:t> year’s produce &amp; debts</a:t>
            </a:r>
          </a:p>
          <a:p>
            <a:pPr eaLnBrk="1" hangingPunct="1">
              <a:lnSpc>
                <a:spcPct val="90000"/>
              </a:lnSpc>
            </a:pPr>
            <a:r>
              <a:rPr lang="en-US" dirty="0" smtClean="0"/>
              <a:t>Also made ordinances for themselves:</a:t>
            </a:r>
          </a:p>
          <a:p>
            <a:pPr lvl="1">
              <a:lnSpc>
                <a:spcPct val="90000"/>
              </a:lnSpc>
            </a:pPr>
            <a:r>
              <a:rPr lang="en-US" dirty="0" smtClean="0"/>
              <a:t>Pay annual 1/3 shekel tax for operating temple</a:t>
            </a:r>
          </a:p>
          <a:p>
            <a:pPr lvl="1">
              <a:lnSpc>
                <a:spcPct val="90000"/>
              </a:lnSpc>
            </a:pPr>
            <a:r>
              <a:rPr lang="en-US" dirty="0" smtClean="0"/>
              <a:t>Cast lots to determine who brings wood</a:t>
            </a:r>
          </a:p>
          <a:p>
            <a:pPr lvl="1">
              <a:lnSpc>
                <a:spcPct val="90000"/>
              </a:lnSpc>
            </a:pPr>
            <a:r>
              <a:rPr lang="en-US" dirty="0" smtClean="0"/>
              <a:t>Made ordinances to bring </a:t>
            </a:r>
            <a:r>
              <a:rPr lang="en-US" dirty="0" err="1" smtClean="0"/>
              <a:t>firstfruits</a:t>
            </a:r>
            <a:r>
              <a:rPr lang="en-US" dirty="0" smtClean="0"/>
              <a:t> &amp; tithes</a:t>
            </a:r>
            <a:endParaRPr lang="en-US" dirty="0"/>
          </a:p>
          <a:p>
            <a:pPr eaLnBrk="1" hangingPunct="1">
              <a:lnSpc>
                <a:spcPct val="90000"/>
              </a:lnSpc>
            </a:pPr>
            <a:r>
              <a:rPr lang="en-US" dirty="0" smtClean="0"/>
              <a:t>Committed to keep the temple operating</a:t>
            </a:r>
          </a:p>
          <a:p>
            <a:pPr eaLnBrk="1" hangingPunct="1">
              <a:lnSpc>
                <a:spcPct val="90000"/>
              </a:lnSpc>
            </a:pPr>
            <a:r>
              <a:rPr lang="en-US" dirty="0" smtClean="0"/>
              <a:t>Cast lots to bring 10% of people to Jerusalem (11)</a:t>
            </a:r>
            <a:endParaRPr lang="en-US" dirty="0"/>
          </a:p>
          <a:p>
            <a:pPr eaLnBrk="1" hangingPunct="1">
              <a:lnSpc>
                <a:spcPct val="90000"/>
              </a:lnSpc>
            </a:pPr>
            <a:endParaRPr lang="en-US" dirty="0" smtClean="0"/>
          </a:p>
        </p:txBody>
      </p:sp>
      <p:pic>
        <p:nvPicPr>
          <p:cNvPr id="1026" name="Picture 2" descr="http://1.bp.blogspot.com/--Hx1AEriGME/TdZ1RtWKewI/AAAAAAAABUM/Va8LvGGnNG0/s1600/Nehemiah+renewing+covenant.jpg"/>
          <p:cNvPicPr>
            <a:picLocks noChangeAspect="1" noChangeArrowheads="1"/>
          </p:cNvPicPr>
          <p:nvPr/>
        </p:nvPicPr>
        <p:blipFill rotWithShape="1">
          <a:blip r:embed="rId3">
            <a:extLst>
              <a:ext uri="{28A0092B-C50C-407E-A947-70E740481C1C}">
                <a14:useLocalDpi xmlns:a14="http://schemas.microsoft.com/office/drawing/2010/main" val="0"/>
              </a:ext>
            </a:extLst>
          </a:blip>
          <a:srcRect t="13161"/>
          <a:stretch/>
        </p:blipFill>
        <p:spPr bwMode="auto">
          <a:xfrm flipH="1">
            <a:off x="5222543" y="151974"/>
            <a:ext cx="3657600" cy="2134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7671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05037" y="339537"/>
            <a:ext cx="3733800" cy="2547238"/>
          </a:xfrm>
        </p:spPr>
        <p:txBody>
          <a:bodyPr>
            <a:normAutofit/>
          </a:bodyPr>
          <a:lstStyle/>
          <a:p>
            <a:pPr eaLnBrk="1" hangingPunct="1"/>
            <a:r>
              <a:rPr lang="en-US" sz="4800" b="1" dirty="0" smtClean="0">
                <a:solidFill>
                  <a:srgbClr val="FF0000"/>
                </a:solidFill>
                <a:latin typeface="Comic Sans MS" pitchFamily="66" charset="0"/>
              </a:rPr>
              <a:t>Making a commitment to God</a:t>
            </a:r>
          </a:p>
        </p:txBody>
      </p:sp>
      <p:sp>
        <p:nvSpPr>
          <p:cNvPr id="4099" name="Rectangle 3"/>
          <p:cNvSpPr>
            <a:spLocks noGrp="1" noChangeArrowheads="1"/>
          </p:cNvSpPr>
          <p:nvPr>
            <p:ph type="body" idx="1"/>
          </p:nvPr>
        </p:nvSpPr>
        <p:spPr>
          <a:xfrm>
            <a:off x="731931" y="4936237"/>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27131" y="5427438"/>
            <a:ext cx="8229600" cy="1200329"/>
          </a:xfrm>
          <a:prstGeom prst="rect">
            <a:avLst/>
          </a:prstGeom>
          <a:noFill/>
          <a:ln w="9525">
            <a:noFill/>
            <a:miter lim="800000"/>
            <a:headEnd/>
            <a:tailEnd/>
          </a:ln>
        </p:spPr>
        <p:txBody>
          <a:bodyPr>
            <a:spAutoFit/>
          </a:bodyPr>
          <a:lstStyle/>
          <a:p>
            <a:pPr algn="ctr">
              <a:spcBef>
                <a:spcPct val="50000"/>
              </a:spcBef>
            </a:pPr>
            <a:r>
              <a:rPr lang="en-US" sz="3600" b="1" dirty="0" smtClean="0">
                <a:solidFill>
                  <a:srgbClr val="00B050"/>
                </a:solidFill>
                <a:latin typeface="Comic Sans MS" pitchFamily="66" charset="0"/>
              </a:rPr>
              <a:t>It’s time for us to commit! Let’s go home &amp; get involved in God’s family!</a:t>
            </a:r>
            <a:endParaRPr lang="en-US" sz="3600" b="1" dirty="0">
              <a:solidFill>
                <a:srgbClr val="00B050"/>
              </a:solidFill>
              <a:latin typeface="Comic Sans MS" pitchFamily="66" charset="0"/>
            </a:endParaRPr>
          </a:p>
        </p:txBody>
      </p:sp>
      <p:pic>
        <p:nvPicPr>
          <p:cNvPr id="2050" name="Picture 2" descr="http://3.bp.blogspot.com/-tMG7cGw4-kw/T3OLj02pKRI/AAAAAAAAERE/9wW4vwIL_DM/s1600/commitmen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3671" y="3111032"/>
            <a:ext cx="3638550" cy="21812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2.bp.blogspot.com/-kHlkoHZympE/TbcjbjjiwnI/AAAAAAAABV4/TR7L_Hy-B38/s1600/moses_parting_the_red_se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40365"/>
            <a:ext cx="3638550" cy="26003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jw.org/assets/l/my/my_E/1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599" y="3060896"/>
            <a:ext cx="4536305" cy="2196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9590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916" t="44665" r="2916" b="12001"/>
          <a:stretch/>
        </p:blipFill>
        <p:spPr>
          <a:xfrm>
            <a:off x="192258" y="2590800"/>
            <a:ext cx="8743072" cy="2514600"/>
          </a:xfrm>
          <a:prstGeom prst="rect">
            <a:avLst/>
          </a:prstGeom>
        </p:spPr>
      </p:pic>
      <p:sp>
        <p:nvSpPr>
          <p:cNvPr id="3" name="Text Box 7"/>
          <p:cNvSpPr txBox="1">
            <a:spLocks noChangeArrowheads="1"/>
          </p:cNvSpPr>
          <p:nvPr/>
        </p:nvSpPr>
        <p:spPr bwMode="auto">
          <a:xfrm>
            <a:off x="61837" y="247604"/>
            <a:ext cx="806011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3600" b="1" dirty="0" smtClean="0">
                <a:solidFill>
                  <a:srgbClr val="FF0000"/>
                </a:solidFill>
                <a:latin typeface="Comic Sans MS" panose="030F0702030302020204" pitchFamily="66" charset="0"/>
              </a:rPr>
              <a:t>Nehemiah returns to the King in the 32</a:t>
            </a:r>
            <a:r>
              <a:rPr lang="en-US" sz="3600" b="1" baseline="30000" dirty="0" smtClean="0">
                <a:solidFill>
                  <a:srgbClr val="FF0000"/>
                </a:solidFill>
                <a:latin typeface="Comic Sans MS" panose="030F0702030302020204" pitchFamily="66" charset="0"/>
              </a:rPr>
              <a:t>nd</a:t>
            </a:r>
            <a:r>
              <a:rPr lang="en-US" sz="3600" b="1" dirty="0" smtClean="0">
                <a:solidFill>
                  <a:srgbClr val="FF0000"/>
                </a:solidFill>
                <a:latin typeface="Comic Sans MS" panose="030F0702030302020204" pitchFamily="66" charset="0"/>
              </a:rPr>
              <a:t> year, and then later comes back to Jerusalem</a:t>
            </a:r>
            <a:endParaRPr lang="en-US" sz="3600" b="1" dirty="0">
              <a:solidFill>
                <a:srgbClr val="FF0000"/>
              </a:solidFill>
              <a:latin typeface="Comic Sans MS" panose="030F0702030302020204" pitchFamily="66" charset="0"/>
            </a:endParaRPr>
          </a:p>
        </p:txBody>
      </p:sp>
      <p:sp>
        <p:nvSpPr>
          <p:cNvPr id="4" name="TextBox 3"/>
          <p:cNvSpPr txBox="1"/>
          <p:nvPr/>
        </p:nvSpPr>
        <p:spPr>
          <a:xfrm rot="19271844">
            <a:off x="5790945" y="2538565"/>
            <a:ext cx="3035300" cy="338554"/>
          </a:xfrm>
          <a:prstGeom prst="rect">
            <a:avLst/>
          </a:prstGeom>
          <a:noFill/>
        </p:spPr>
        <p:txBody>
          <a:bodyPr wrap="square" rtlCol="0">
            <a:spAutoFit/>
          </a:bodyPr>
          <a:lstStyle/>
          <a:p>
            <a:r>
              <a:rPr lang="en-US" sz="1600" b="1" dirty="0" smtClean="0"/>
              <a:t>Nehemiah builds wall</a:t>
            </a:r>
            <a:endParaRPr lang="en-US" sz="1600" b="1" dirty="0"/>
          </a:p>
        </p:txBody>
      </p:sp>
      <p:sp>
        <p:nvSpPr>
          <p:cNvPr id="5" name="TextBox 4"/>
          <p:cNvSpPr txBox="1"/>
          <p:nvPr/>
        </p:nvSpPr>
        <p:spPr>
          <a:xfrm rot="19271844">
            <a:off x="6853667" y="2423072"/>
            <a:ext cx="2573081" cy="502702"/>
          </a:xfrm>
          <a:prstGeom prst="rect">
            <a:avLst/>
          </a:prstGeom>
          <a:noFill/>
        </p:spPr>
        <p:txBody>
          <a:bodyPr wrap="square" rtlCol="0">
            <a:spAutoFit/>
          </a:bodyPr>
          <a:lstStyle/>
          <a:p>
            <a:pPr>
              <a:lnSpc>
                <a:spcPts val="1600"/>
              </a:lnSpc>
            </a:pPr>
            <a:r>
              <a:rPr lang="en-US" sz="1600" b="1" dirty="0" smtClean="0"/>
              <a:t>Nehemiah returned to king, then came back</a:t>
            </a:r>
            <a:endParaRPr lang="en-US" sz="1600" b="1" dirty="0"/>
          </a:p>
        </p:txBody>
      </p:sp>
      <p:sp>
        <p:nvSpPr>
          <p:cNvPr id="6" name="TextBox 5"/>
          <p:cNvSpPr txBox="1"/>
          <p:nvPr/>
        </p:nvSpPr>
        <p:spPr>
          <a:xfrm>
            <a:off x="7247483" y="5004642"/>
            <a:ext cx="1498600" cy="830997"/>
          </a:xfrm>
          <a:prstGeom prst="rect">
            <a:avLst/>
          </a:prstGeom>
          <a:noFill/>
        </p:spPr>
        <p:txBody>
          <a:bodyPr wrap="square" rtlCol="0">
            <a:spAutoFit/>
          </a:bodyPr>
          <a:lstStyle/>
          <a:p>
            <a:r>
              <a:rPr lang="en-US" sz="2400" b="1" dirty="0" smtClean="0">
                <a:solidFill>
                  <a:srgbClr val="FF0000"/>
                </a:solidFill>
              </a:rPr>
              <a:t>Malachi’s Prophesy</a:t>
            </a:r>
            <a:endParaRPr lang="en-US" sz="2400" b="1" dirty="0">
              <a:solidFill>
                <a:srgbClr val="FF0000"/>
              </a:solidFill>
            </a:endParaRPr>
          </a:p>
        </p:txBody>
      </p:sp>
      <p:sp>
        <p:nvSpPr>
          <p:cNvPr id="7" name="TextBox 6"/>
          <p:cNvSpPr txBox="1"/>
          <p:nvPr/>
        </p:nvSpPr>
        <p:spPr>
          <a:xfrm>
            <a:off x="7875461" y="3768810"/>
            <a:ext cx="529492" cy="461665"/>
          </a:xfrm>
          <a:prstGeom prst="rect">
            <a:avLst/>
          </a:prstGeom>
          <a:noFill/>
        </p:spPr>
        <p:txBody>
          <a:bodyPr wrap="square" rtlCol="0">
            <a:spAutoFit/>
          </a:bodyPr>
          <a:lstStyle/>
          <a:p>
            <a:r>
              <a:rPr lang="en-US" sz="2400" b="1" dirty="0" smtClean="0">
                <a:solidFill>
                  <a:srgbClr val="FF0000"/>
                </a:solidFill>
              </a:rPr>
              <a:t>32</a:t>
            </a:r>
            <a:endParaRPr lang="en-US" sz="2400" b="1" dirty="0">
              <a:solidFill>
                <a:srgbClr val="FF0000"/>
              </a:solidFill>
            </a:endParaRPr>
          </a:p>
        </p:txBody>
      </p:sp>
      <p:sp>
        <p:nvSpPr>
          <p:cNvPr id="8" name="TextBox 7"/>
          <p:cNvSpPr txBox="1"/>
          <p:nvPr/>
        </p:nvSpPr>
        <p:spPr>
          <a:xfrm>
            <a:off x="6121268" y="3768810"/>
            <a:ext cx="529492" cy="461665"/>
          </a:xfrm>
          <a:prstGeom prst="rect">
            <a:avLst/>
          </a:prstGeom>
          <a:noFill/>
        </p:spPr>
        <p:txBody>
          <a:bodyPr wrap="square" rtlCol="0">
            <a:spAutoFit/>
          </a:bodyPr>
          <a:lstStyle/>
          <a:p>
            <a:r>
              <a:rPr lang="en-US" sz="2400" b="1" dirty="0" smtClean="0">
                <a:solidFill>
                  <a:srgbClr val="FF0000"/>
                </a:solidFill>
              </a:rPr>
              <a:t>20</a:t>
            </a:r>
            <a:endParaRPr lang="en-US" sz="2400" b="1" dirty="0">
              <a:solidFill>
                <a:srgbClr val="FF0000"/>
              </a:solidFill>
            </a:endParaRPr>
          </a:p>
        </p:txBody>
      </p:sp>
      <p:sp>
        <p:nvSpPr>
          <p:cNvPr id="9" name="TextBox 8"/>
          <p:cNvSpPr txBox="1"/>
          <p:nvPr/>
        </p:nvSpPr>
        <p:spPr>
          <a:xfrm>
            <a:off x="3124200" y="3768809"/>
            <a:ext cx="762000" cy="461665"/>
          </a:xfrm>
          <a:prstGeom prst="rect">
            <a:avLst/>
          </a:prstGeom>
          <a:noFill/>
        </p:spPr>
        <p:txBody>
          <a:bodyPr wrap="square" rtlCol="0">
            <a:spAutoFit/>
          </a:bodyPr>
          <a:lstStyle/>
          <a:p>
            <a:r>
              <a:rPr lang="en-US" sz="2400" b="1" dirty="0" smtClean="0">
                <a:solidFill>
                  <a:srgbClr val="FF0000"/>
                </a:solidFill>
              </a:rPr>
              <a:t>6  7</a:t>
            </a:r>
            <a:endParaRPr lang="en-US" sz="2400" b="1" dirty="0">
              <a:solidFill>
                <a:srgbClr val="FF0000"/>
              </a:solidFill>
            </a:endParaRPr>
          </a:p>
        </p:txBody>
      </p:sp>
      <p:sp>
        <p:nvSpPr>
          <p:cNvPr id="10" name="TextBox 9"/>
          <p:cNvSpPr txBox="1"/>
          <p:nvPr/>
        </p:nvSpPr>
        <p:spPr>
          <a:xfrm rot="19271844">
            <a:off x="3025655" y="2916769"/>
            <a:ext cx="2011159" cy="338554"/>
          </a:xfrm>
          <a:prstGeom prst="rect">
            <a:avLst/>
          </a:prstGeom>
          <a:noFill/>
        </p:spPr>
        <p:txBody>
          <a:bodyPr wrap="square" rtlCol="0">
            <a:spAutoFit/>
          </a:bodyPr>
          <a:lstStyle/>
          <a:p>
            <a:r>
              <a:rPr lang="en-US" sz="1600" b="1" dirty="0" smtClean="0"/>
              <a:t>Temple finished</a:t>
            </a:r>
            <a:endParaRPr lang="en-US" sz="1600" b="1" dirty="0"/>
          </a:p>
        </p:txBody>
      </p:sp>
      <p:sp>
        <p:nvSpPr>
          <p:cNvPr id="11" name="TextBox 10"/>
          <p:cNvSpPr txBox="1"/>
          <p:nvPr/>
        </p:nvSpPr>
        <p:spPr>
          <a:xfrm rot="19271844">
            <a:off x="3344979" y="2974552"/>
            <a:ext cx="2011159" cy="338554"/>
          </a:xfrm>
          <a:prstGeom prst="rect">
            <a:avLst/>
          </a:prstGeom>
          <a:noFill/>
        </p:spPr>
        <p:txBody>
          <a:bodyPr wrap="square" rtlCol="0">
            <a:spAutoFit/>
          </a:bodyPr>
          <a:lstStyle/>
          <a:p>
            <a:r>
              <a:rPr lang="en-US" sz="1600" b="1" dirty="0" smtClean="0"/>
              <a:t>Ezra returns</a:t>
            </a:r>
            <a:endParaRPr lang="en-US" sz="1600" b="1" dirty="0"/>
          </a:p>
        </p:txBody>
      </p:sp>
      <p:cxnSp>
        <p:nvCxnSpPr>
          <p:cNvPr id="12" name="Straight Arrow Connector 11"/>
          <p:cNvCxnSpPr/>
          <p:nvPr/>
        </p:nvCxnSpPr>
        <p:spPr>
          <a:xfrm flipV="1">
            <a:off x="7996783" y="4230474"/>
            <a:ext cx="0" cy="83850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788196" y="3266881"/>
            <a:ext cx="208587" cy="49727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 Box 7"/>
          <p:cNvSpPr txBox="1">
            <a:spLocks noChangeArrowheads="1"/>
          </p:cNvSpPr>
          <p:nvPr/>
        </p:nvSpPr>
        <p:spPr bwMode="auto">
          <a:xfrm>
            <a:off x="344835" y="5234026"/>
            <a:ext cx="590356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en-US" sz="3200" b="1" dirty="0" smtClean="0">
                <a:solidFill>
                  <a:srgbClr val="00B050"/>
                </a:solidFill>
                <a:latin typeface="Comic Sans MS" panose="030F0702030302020204" pitchFamily="66" charset="0"/>
              </a:rPr>
              <a:t>In a short time, many of the people broke the covenant they had sealed</a:t>
            </a:r>
            <a:endParaRPr lang="en-US" sz="3200" b="1" dirty="0">
              <a:solidFill>
                <a:srgbClr val="00B050"/>
              </a:solidFill>
              <a:latin typeface="Comic Sans MS" panose="030F0702030302020204" pitchFamily="66" charset="0"/>
            </a:endParaRPr>
          </a:p>
        </p:txBody>
      </p:sp>
    </p:spTree>
    <p:extLst>
      <p:ext uri="{BB962C8B-B14F-4D97-AF65-F5344CB8AC3E}">
        <p14:creationId xmlns:p14="http://schemas.microsoft.com/office/powerpoint/2010/main" val="13015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2" presetClass="entr" presetSubtype="4"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ipe(down)">
                                      <p:cBhvr>
                                        <p:cTn id="9" dur="500"/>
                                        <p:tgtEl>
                                          <p:spTgt spid="6"/>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par>
                                <p:cTn id="22" presetID="22" presetClass="entr" presetSubtype="4"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Nehemiah 4:1-6</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429780"/>
          </a:xfrm>
        </p:spPr>
        <p:txBody>
          <a:bodyPr>
            <a:normAutofit fontScale="62500" lnSpcReduction="20000"/>
          </a:bodyPr>
          <a:lstStyle/>
          <a:p>
            <a:pPr marL="0" indent="231775">
              <a:buNone/>
            </a:pPr>
            <a:r>
              <a:rPr lang="en-US" dirty="0" smtClean="0"/>
              <a:t>1  But </a:t>
            </a:r>
            <a:r>
              <a:rPr lang="en-US" dirty="0"/>
              <a:t>it so happened, when </a:t>
            </a:r>
            <a:r>
              <a:rPr lang="en-US" b="1" dirty="0" err="1">
                <a:solidFill>
                  <a:srgbClr val="C00000"/>
                </a:solidFill>
              </a:rPr>
              <a:t>Sanballat</a:t>
            </a:r>
            <a:r>
              <a:rPr lang="en-US" dirty="0">
                <a:solidFill>
                  <a:srgbClr val="C00000"/>
                </a:solidFill>
              </a:rPr>
              <a:t> </a:t>
            </a:r>
            <a:r>
              <a:rPr lang="en-US" dirty="0"/>
              <a:t>heard that we were rebuilding the wall, that he was furious and very indignant, and mocked the Jews. 2 And he spoke before his brethren and the army of Samaria, and said, "What are these feeble Jews doing? Will they fortify themselves? Will they offer sacrifices? Will they complete it in a day? Will they revive the stones from the heaps of rubbish — stones that are burned?" </a:t>
            </a:r>
          </a:p>
          <a:p>
            <a:pPr marL="0" indent="231775">
              <a:buNone/>
            </a:pPr>
            <a:r>
              <a:rPr lang="en-US" dirty="0" smtClean="0"/>
              <a:t>3 </a:t>
            </a:r>
            <a:r>
              <a:rPr lang="en-US" dirty="0"/>
              <a:t>Now </a:t>
            </a:r>
            <a:r>
              <a:rPr lang="en-US" b="1" dirty="0" err="1">
                <a:solidFill>
                  <a:srgbClr val="C00000"/>
                </a:solidFill>
              </a:rPr>
              <a:t>Tobiah</a:t>
            </a:r>
            <a:r>
              <a:rPr lang="en-US" b="1" dirty="0">
                <a:solidFill>
                  <a:srgbClr val="C00000"/>
                </a:solidFill>
              </a:rPr>
              <a:t> the Ammonite </a:t>
            </a:r>
            <a:r>
              <a:rPr lang="en-US" dirty="0"/>
              <a:t>was beside him, and he said, "Whatever they build, if even a fox goes up on it, he will break down their stone wall." </a:t>
            </a:r>
          </a:p>
          <a:p>
            <a:pPr marL="0" indent="231775">
              <a:buNone/>
            </a:pPr>
            <a:r>
              <a:rPr lang="en-US" dirty="0" smtClean="0"/>
              <a:t>4 </a:t>
            </a:r>
            <a:r>
              <a:rPr lang="en-US" b="1" dirty="0">
                <a:solidFill>
                  <a:srgbClr val="0000CC"/>
                </a:solidFill>
              </a:rPr>
              <a:t>Hear, O our God, for we are despised</a:t>
            </a:r>
            <a:r>
              <a:rPr lang="en-US" dirty="0"/>
              <a:t>; turn their reproach on their own heads, and give them as plunder to a land of captivity! </a:t>
            </a:r>
            <a:r>
              <a:rPr lang="en-US" dirty="0" smtClean="0"/>
              <a:t>  5 </a:t>
            </a:r>
            <a:r>
              <a:rPr lang="en-US" dirty="0"/>
              <a:t>Do not cover their iniquity, and do not let their sin be blotted out from before You; for they have provoked You to anger before the builders. </a:t>
            </a:r>
          </a:p>
          <a:p>
            <a:pPr marL="0" indent="231775">
              <a:buNone/>
            </a:pPr>
            <a:r>
              <a:rPr lang="en-US" dirty="0" smtClean="0"/>
              <a:t>6 </a:t>
            </a:r>
            <a:r>
              <a:rPr lang="en-US" dirty="0"/>
              <a:t>So we built the wall, and the entire wall was joined together up to half its </a:t>
            </a:r>
            <a:r>
              <a:rPr lang="en-US" dirty="0" smtClean="0"/>
              <a:t>height (40-100ft), </a:t>
            </a:r>
            <a:r>
              <a:rPr lang="en-US" b="1" dirty="0">
                <a:solidFill>
                  <a:srgbClr val="0000CC"/>
                </a:solidFill>
              </a:rPr>
              <a:t>for the people had a mind to work.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Opposition pushes!</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Prayer &amp; commitment saved the day! </a:t>
            </a:r>
          </a:p>
        </p:txBody>
      </p:sp>
    </p:spTree>
    <p:extLst>
      <p:ext uri="{BB962C8B-B14F-4D97-AF65-F5344CB8AC3E}">
        <p14:creationId xmlns:p14="http://schemas.microsoft.com/office/powerpoint/2010/main" val="189425622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152400"/>
            <a:ext cx="5257800" cy="1524000"/>
          </a:xfrm>
        </p:spPr>
        <p:txBody>
          <a:bodyPr>
            <a:normAutofit fontScale="90000"/>
          </a:bodyPr>
          <a:lstStyle/>
          <a:p>
            <a:pPr eaLnBrk="1" hangingPunct="1"/>
            <a:r>
              <a:rPr lang="en-US" sz="4000" b="1" dirty="0" smtClean="0">
                <a:solidFill>
                  <a:srgbClr val="FF0000"/>
                </a:solidFill>
                <a:latin typeface="Comic Sans MS" pitchFamily="66" charset="0"/>
              </a:rPr>
              <a:t>The Evils of </a:t>
            </a:r>
            <a:r>
              <a:rPr lang="en-US" sz="4000" b="1" dirty="0" err="1" smtClean="0">
                <a:solidFill>
                  <a:srgbClr val="FF0000"/>
                </a:solidFill>
                <a:latin typeface="Comic Sans MS" pitchFamily="66" charset="0"/>
              </a:rPr>
              <a:t>Eliashib</a:t>
            </a:r>
            <a:r>
              <a:rPr lang="en-US" sz="4000" b="1" dirty="0" smtClean="0">
                <a:solidFill>
                  <a:srgbClr val="FF0000"/>
                </a:solidFill>
                <a:latin typeface="Comic Sans MS" pitchFamily="66" charset="0"/>
              </a:rPr>
              <a:t> the High Priest</a:t>
            </a:r>
          </a:p>
        </p:txBody>
      </p:sp>
      <p:sp>
        <p:nvSpPr>
          <p:cNvPr id="4099" name="Rectangle 3"/>
          <p:cNvSpPr>
            <a:spLocks noGrp="1" noChangeArrowheads="1"/>
          </p:cNvSpPr>
          <p:nvPr>
            <p:ph type="body" idx="1"/>
          </p:nvPr>
        </p:nvSpPr>
        <p:spPr>
          <a:xfrm>
            <a:off x="990600" y="1935956"/>
            <a:ext cx="3733800" cy="581025"/>
          </a:xfrm>
        </p:spPr>
        <p:txBody>
          <a:bodyPr>
            <a:normAutofit/>
          </a:bodyPr>
          <a:lstStyle/>
          <a:p>
            <a:pPr marL="0" indent="0" eaLnBrk="1" hangingPunct="1">
              <a:lnSpc>
                <a:spcPct val="90000"/>
              </a:lnSpc>
              <a:buNone/>
            </a:pPr>
            <a:r>
              <a:rPr lang="en-US" b="1" dirty="0" err="1" smtClean="0">
                <a:solidFill>
                  <a:srgbClr val="0000CC"/>
                </a:solidFill>
              </a:rPr>
              <a:t>Eliashib</a:t>
            </a:r>
            <a:r>
              <a:rPr lang="en-US" dirty="0" smtClean="0"/>
              <a:t> (High Priest)</a:t>
            </a:r>
          </a:p>
        </p:txBody>
      </p:sp>
      <p:sp>
        <p:nvSpPr>
          <p:cNvPr id="4100" name="Text Box 5"/>
          <p:cNvSpPr txBox="1">
            <a:spLocks noChangeArrowheads="1"/>
          </p:cNvSpPr>
          <p:nvPr/>
        </p:nvSpPr>
        <p:spPr bwMode="auto">
          <a:xfrm>
            <a:off x="85344" y="5847347"/>
            <a:ext cx="9058656" cy="646331"/>
          </a:xfrm>
          <a:prstGeom prst="rect">
            <a:avLst/>
          </a:prstGeom>
          <a:noFill/>
          <a:ln w="9525">
            <a:noFill/>
            <a:miter lim="800000"/>
            <a:headEnd/>
            <a:tailEnd/>
          </a:ln>
        </p:spPr>
        <p:txBody>
          <a:bodyPr wrap="square">
            <a:spAutoFit/>
          </a:bodyPr>
          <a:lstStyle/>
          <a:p>
            <a:pPr algn="ctr">
              <a:spcBef>
                <a:spcPct val="50000"/>
              </a:spcBef>
            </a:pPr>
            <a:r>
              <a:rPr lang="en-US" sz="3600" b="1" dirty="0" err="1" smtClean="0">
                <a:solidFill>
                  <a:srgbClr val="00B050"/>
                </a:solidFill>
                <a:latin typeface="Comic Sans MS" pitchFamily="66" charset="0"/>
              </a:rPr>
              <a:t>Eliashib</a:t>
            </a:r>
            <a:r>
              <a:rPr lang="en-US" sz="3600" b="1" dirty="0" smtClean="0">
                <a:solidFill>
                  <a:srgbClr val="00B050"/>
                </a:solidFill>
                <a:latin typeface="Comic Sans MS" pitchFamily="66" charset="0"/>
              </a:rPr>
              <a:t> allied himself with </a:t>
            </a:r>
            <a:r>
              <a:rPr lang="en-US" sz="3600" b="1" dirty="0" err="1" smtClean="0">
                <a:solidFill>
                  <a:srgbClr val="00B050"/>
                </a:solidFill>
                <a:latin typeface="Comic Sans MS" pitchFamily="66" charset="0"/>
              </a:rPr>
              <a:t>Sanballat</a:t>
            </a:r>
            <a:endParaRPr lang="en-US" sz="3600" b="1" dirty="0">
              <a:solidFill>
                <a:srgbClr val="00B050"/>
              </a:solidFill>
              <a:latin typeface="Comic Sans MS" pitchFamily="66" charset="0"/>
            </a:endParaRPr>
          </a:p>
        </p:txBody>
      </p:sp>
      <p:sp>
        <p:nvSpPr>
          <p:cNvPr id="5" name="Rectangle 3"/>
          <p:cNvSpPr txBox="1">
            <a:spLocks noChangeArrowheads="1"/>
          </p:cNvSpPr>
          <p:nvPr/>
        </p:nvSpPr>
        <p:spPr>
          <a:xfrm>
            <a:off x="1143000" y="3145631"/>
            <a:ext cx="3733800" cy="5810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b="1" dirty="0" err="1" smtClean="0">
                <a:solidFill>
                  <a:srgbClr val="0000CC"/>
                </a:solidFill>
              </a:rPr>
              <a:t>Joiada</a:t>
            </a:r>
            <a:r>
              <a:rPr lang="en-US" dirty="0" smtClean="0">
                <a:solidFill>
                  <a:srgbClr val="0000CC"/>
                </a:solidFill>
              </a:rPr>
              <a:t> </a:t>
            </a:r>
            <a:r>
              <a:rPr lang="en-US" dirty="0" smtClean="0"/>
              <a:t>(12:22)</a:t>
            </a:r>
          </a:p>
        </p:txBody>
      </p:sp>
      <p:sp>
        <p:nvSpPr>
          <p:cNvPr id="6" name="Rectangle 3"/>
          <p:cNvSpPr txBox="1">
            <a:spLocks noChangeArrowheads="1"/>
          </p:cNvSpPr>
          <p:nvPr/>
        </p:nvSpPr>
        <p:spPr>
          <a:xfrm>
            <a:off x="850392" y="4324349"/>
            <a:ext cx="3733800" cy="5810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b="1" dirty="0" smtClean="0">
                <a:solidFill>
                  <a:srgbClr val="0000CC"/>
                </a:solidFill>
              </a:rPr>
              <a:t>Manasseh</a:t>
            </a:r>
            <a:r>
              <a:rPr lang="en-US" dirty="0" smtClean="0"/>
              <a:t> (13:28)</a:t>
            </a:r>
          </a:p>
        </p:txBody>
      </p:sp>
      <p:sp>
        <p:nvSpPr>
          <p:cNvPr id="7" name="Rectangle 3"/>
          <p:cNvSpPr txBox="1">
            <a:spLocks noChangeArrowheads="1"/>
          </p:cNvSpPr>
          <p:nvPr/>
        </p:nvSpPr>
        <p:spPr>
          <a:xfrm>
            <a:off x="5334000" y="3155366"/>
            <a:ext cx="2286000" cy="5810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b="1" dirty="0" err="1" smtClean="0">
                <a:solidFill>
                  <a:srgbClr val="0000CC"/>
                </a:solidFill>
              </a:rPr>
              <a:t>Sanballat</a:t>
            </a:r>
            <a:endParaRPr lang="en-US" b="1" dirty="0" smtClean="0">
              <a:solidFill>
                <a:srgbClr val="0000CC"/>
              </a:solidFill>
            </a:endParaRPr>
          </a:p>
        </p:txBody>
      </p:sp>
      <p:sp>
        <p:nvSpPr>
          <p:cNvPr id="9" name="Rectangle 3"/>
          <p:cNvSpPr txBox="1">
            <a:spLocks noChangeArrowheads="1"/>
          </p:cNvSpPr>
          <p:nvPr/>
        </p:nvSpPr>
        <p:spPr>
          <a:xfrm>
            <a:off x="4763806" y="4324349"/>
            <a:ext cx="3733800" cy="9667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b="1" dirty="0" smtClean="0">
                <a:solidFill>
                  <a:srgbClr val="0000CC"/>
                </a:solidFill>
              </a:rPr>
              <a:t>           </a:t>
            </a:r>
            <a:r>
              <a:rPr lang="en-US" b="1" dirty="0" err="1" smtClean="0">
                <a:solidFill>
                  <a:srgbClr val="0000CC"/>
                </a:solidFill>
              </a:rPr>
              <a:t>Nicaso</a:t>
            </a:r>
            <a:endParaRPr lang="en-US" b="1" dirty="0" smtClean="0">
              <a:solidFill>
                <a:srgbClr val="0000CC"/>
              </a:solidFill>
            </a:endParaRPr>
          </a:p>
          <a:p>
            <a:pPr marL="0" indent="0" algn="ctr">
              <a:lnSpc>
                <a:spcPct val="90000"/>
              </a:lnSpc>
              <a:buFont typeface="Arial" pitchFamily="34" charset="0"/>
              <a:buNone/>
            </a:pPr>
            <a:r>
              <a:rPr lang="en-US" sz="2600" dirty="0" smtClean="0"/>
              <a:t> (</a:t>
            </a:r>
            <a:r>
              <a:rPr lang="en-US" sz="2600" dirty="0" err="1" smtClean="0"/>
              <a:t>Sanballat’s</a:t>
            </a:r>
            <a:r>
              <a:rPr lang="en-US" sz="2600" dirty="0" smtClean="0"/>
              <a:t> Daughter)</a:t>
            </a:r>
          </a:p>
        </p:txBody>
      </p:sp>
      <p:sp>
        <p:nvSpPr>
          <p:cNvPr id="10" name="Rectangle 3"/>
          <p:cNvSpPr txBox="1">
            <a:spLocks noChangeArrowheads="1"/>
          </p:cNvSpPr>
          <p:nvPr/>
        </p:nvSpPr>
        <p:spPr>
          <a:xfrm>
            <a:off x="5388429" y="5203726"/>
            <a:ext cx="3733800" cy="5810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2400" i="1" dirty="0" smtClean="0"/>
              <a:t>According to HPM</a:t>
            </a:r>
          </a:p>
        </p:txBody>
      </p:sp>
      <p:sp>
        <p:nvSpPr>
          <p:cNvPr id="11" name="Rectangle 3"/>
          <p:cNvSpPr txBox="1">
            <a:spLocks noChangeArrowheads="1"/>
          </p:cNvSpPr>
          <p:nvPr/>
        </p:nvSpPr>
        <p:spPr>
          <a:xfrm>
            <a:off x="990600" y="4764427"/>
            <a:ext cx="3733800" cy="5810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2400" i="1" dirty="0" smtClean="0"/>
              <a:t>According to Josephus</a:t>
            </a:r>
          </a:p>
        </p:txBody>
      </p:sp>
      <p:sp>
        <p:nvSpPr>
          <p:cNvPr id="8" name="Down Arrow 7"/>
          <p:cNvSpPr/>
          <p:nvPr/>
        </p:nvSpPr>
        <p:spPr>
          <a:xfrm>
            <a:off x="1600200" y="2516981"/>
            <a:ext cx="457200" cy="628650"/>
          </a:xfrm>
          <a:prstGeom prst="downArrow">
            <a:avLst/>
          </a:prstGeom>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1624149" y="3671887"/>
            <a:ext cx="457200" cy="628650"/>
          </a:xfrm>
          <a:prstGeom prst="downArrow">
            <a:avLst/>
          </a:prstGeom>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6204858" y="3671887"/>
            <a:ext cx="457200" cy="628650"/>
          </a:xfrm>
          <a:prstGeom prst="downArrow">
            <a:avLst/>
          </a:prstGeom>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 Arrow 13"/>
          <p:cNvSpPr/>
          <p:nvPr/>
        </p:nvSpPr>
        <p:spPr>
          <a:xfrm>
            <a:off x="4029510" y="4317414"/>
            <a:ext cx="1694580" cy="577238"/>
          </a:xfrm>
          <a:prstGeom prst="leftRightArrow">
            <a:avLst/>
          </a:prstGeom>
          <a:solidFill>
            <a:schemeClr val="accent1"/>
          </a:solidFill>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dedication.www3.50megs.com/jpg/sanc_priests.jpg"/>
          <p:cNvPicPr>
            <a:picLocks noChangeAspect="1" noChangeArrowheads="1"/>
          </p:cNvPicPr>
          <p:nvPr/>
        </p:nvPicPr>
        <p:blipFill rotWithShape="1">
          <a:blip r:embed="rId3">
            <a:extLst>
              <a:ext uri="{28A0092B-C50C-407E-A947-70E740481C1C}">
                <a14:useLocalDpi xmlns:a14="http://schemas.microsoft.com/office/drawing/2010/main" val="0"/>
              </a:ext>
            </a:extLst>
          </a:blip>
          <a:srcRect b="22728"/>
          <a:stretch/>
        </p:blipFill>
        <p:spPr bwMode="auto">
          <a:xfrm>
            <a:off x="5821816" y="144608"/>
            <a:ext cx="2867025" cy="2892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69426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07046" y="160535"/>
            <a:ext cx="5257800" cy="1524000"/>
          </a:xfrm>
        </p:spPr>
        <p:txBody>
          <a:bodyPr>
            <a:normAutofit/>
          </a:bodyPr>
          <a:lstStyle/>
          <a:p>
            <a:pPr eaLnBrk="1" hangingPunct="1"/>
            <a:r>
              <a:rPr lang="en-US" sz="4000" b="1" dirty="0" err="1" smtClean="0">
                <a:solidFill>
                  <a:srgbClr val="FF0000"/>
                </a:solidFill>
                <a:latin typeface="Comic Sans MS" pitchFamily="66" charset="0"/>
              </a:rPr>
              <a:t>Tobiah</a:t>
            </a:r>
            <a:r>
              <a:rPr lang="en-US" sz="4000" b="1" dirty="0" smtClean="0">
                <a:solidFill>
                  <a:srgbClr val="FF0000"/>
                </a:solidFill>
                <a:latin typeface="Comic Sans MS" pitchFamily="66" charset="0"/>
              </a:rPr>
              <a:t> weasels his way into power</a:t>
            </a:r>
          </a:p>
        </p:txBody>
      </p:sp>
      <p:sp>
        <p:nvSpPr>
          <p:cNvPr id="4099" name="Rectangle 3"/>
          <p:cNvSpPr>
            <a:spLocks noGrp="1" noChangeArrowheads="1"/>
          </p:cNvSpPr>
          <p:nvPr>
            <p:ph type="body" idx="1"/>
          </p:nvPr>
        </p:nvSpPr>
        <p:spPr>
          <a:xfrm>
            <a:off x="359174" y="2004942"/>
            <a:ext cx="3163824" cy="1013377"/>
          </a:xfrm>
        </p:spPr>
        <p:txBody>
          <a:bodyPr>
            <a:normAutofit fontScale="92500" lnSpcReduction="20000"/>
          </a:bodyPr>
          <a:lstStyle/>
          <a:p>
            <a:pPr marL="0" indent="0" algn="ctr" eaLnBrk="1" hangingPunct="1">
              <a:lnSpc>
                <a:spcPct val="90000"/>
              </a:lnSpc>
              <a:buNone/>
            </a:pPr>
            <a:r>
              <a:rPr lang="en-US" sz="3900" b="1" dirty="0" err="1" smtClean="0">
                <a:solidFill>
                  <a:srgbClr val="0000CC"/>
                </a:solidFill>
              </a:rPr>
              <a:t>Berechiah</a:t>
            </a:r>
            <a:r>
              <a:rPr lang="en-US" sz="3900" b="1" dirty="0" smtClean="0">
                <a:solidFill>
                  <a:srgbClr val="0000CC"/>
                </a:solidFill>
              </a:rPr>
              <a:t> </a:t>
            </a:r>
            <a:endParaRPr lang="en-US" sz="5100" b="1" dirty="0" smtClean="0">
              <a:solidFill>
                <a:srgbClr val="0000CC"/>
              </a:solidFill>
            </a:endParaRPr>
          </a:p>
          <a:p>
            <a:pPr marL="0" indent="0" algn="ctr" eaLnBrk="1" hangingPunct="1">
              <a:lnSpc>
                <a:spcPct val="90000"/>
              </a:lnSpc>
              <a:buNone/>
            </a:pPr>
            <a:r>
              <a:rPr lang="en-US" sz="3500" dirty="0" smtClean="0"/>
              <a:t>(a priest 3:28,30)</a:t>
            </a:r>
          </a:p>
        </p:txBody>
      </p:sp>
      <p:sp>
        <p:nvSpPr>
          <p:cNvPr id="5" name="Rectangle 3"/>
          <p:cNvSpPr txBox="1">
            <a:spLocks noChangeArrowheads="1"/>
          </p:cNvSpPr>
          <p:nvPr/>
        </p:nvSpPr>
        <p:spPr>
          <a:xfrm>
            <a:off x="115824" y="3756915"/>
            <a:ext cx="3733800" cy="142667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600" b="1" dirty="0" err="1" smtClean="0">
                <a:solidFill>
                  <a:srgbClr val="0000CC"/>
                </a:solidFill>
              </a:rPr>
              <a:t>Meshullam</a:t>
            </a:r>
            <a:r>
              <a:rPr lang="en-US" sz="3600" b="1" dirty="0" smtClean="0">
                <a:solidFill>
                  <a:srgbClr val="0000CC"/>
                </a:solidFill>
              </a:rPr>
              <a:t> </a:t>
            </a:r>
            <a:r>
              <a:rPr lang="en-US" sz="3600" dirty="0"/>
              <a:t> </a:t>
            </a:r>
            <a:r>
              <a:rPr lang="en-US" sz="3600" dirty="0" smtClean="0"/>
              <a:t>                 </a:t>
            </a:r>
            <a:r>
              <a:rPr lang="en-US" dirty="0" smtClean="0"/>
              <a:t>Foremost in building (3:4, 30)</a:t>
            </a:r>
          </a:p>
        </p:txBody>
      </p:sp>
      <p:sp>
        <p:nvSpPr>
          <p:cNvPr id="6" name="Rectangle 3"/>
          <p:cNvSpPr txBox="1">
            <a:spLocks noChangeArrowheads="1"/>
          </p:cNvSpPr>
          <p:nvPr/>
        </p:nvSpPr>
        <p:spPr>
          <a:xfrm>
            <a:off x="990600" y="5905784"/>
            <a:ext cx="2438400" cy="7126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600" b="1" dirty="0" smtClean="0">
                <a:solidFill>
                  <a:srgbClr val="0000CC"/>
                </a:solidFill>
              </a:rPr>
              <a:t>Daughter </a:t>
            </a:r>
            <a:endParaRPr lang="en-US" dirty="0" smtClean="0"/>
          </a:p>
        </p:txBody>
      </p:sp>
      <p:sp>
        <p:nvSpPr>
          <p:cNvPr id="7" name="Rectangle 3"/>
          <p:cNvSpPr txBox="1">
            <a:spLocks noChangeArrowheads="1"/>
          </p:cNvSpPr>
          <p:nvPr/>
        </p:nvSpPr>
        <p:spPr>
          <a:xfrm>
            <a:off x="6703020" y="4054514"/>
            <a:ext cx="2514600" cy="7263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4000" b="1" dirty="0" err="1" smtClean="0">
                <a:solidFill>
                  <a:srgbClr val="FF0000"/>
                </a:solidFill>
              </a:rPr>
              <a:t>Tobiah</a:t>
            </a:r>
            <a:endParaRPr lang="en-US" sz="3600" b="1" dirty="0" smtClean="0">
              <a:solidFill>
                <a:srgbClr val="FF0000"/>
              </a:solidFill>
            </a:endParaRPr>
          </a:p>
        </p:txBody>
      </p:sp>
      <p:sp>
        <p:nvSpPr>
          <p:cNvPr id="9" name="Rectangle 3"/>
          <p:cNvSpPr txBox="1">
            <a:spLocks noChangeArrowheads="1"/>
          </p:cNvSpPr>
          <p:nvPr/>
        </p:nvSpPr>
        <p:spPr>
          <a:xfrm>
            <a:off x="6629400" y="5831988"/>
            <a:ext cx="2481942" cy="9667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600" b="1" dirty="0" err="1" smtClean="0">
                <a:solidFill>
                  <a:srgbClr val="0000CC"/>
                </a:solidFill>
              </a:rPr>
              <a:t>Jehohanan</a:t>
            </a:r>
            <a:endParaRPr lang="en-US" sz="2600" dirty="0" smtClean="0"/>
          </a:p>
        </p:txBody>
      </p:sp>
      <p:sp>
        <p:nvSpPr>
          <p:cNvPr id="8" name="Down Arrow 7"/>
          <p:cNvSpPr/>
          <p:nvPr/>
        </p:nvSpPr>
        <p:spPr>
          <a:xfrm>
            <a:off x="1712486" y="2996106"/>
            <a:ext cx="457200" cy="628650"/>
          </a:xfrm>
          <a:prstGeom prst="downArrow">
            <a:avLst/>
          </a:prstGeom>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1743211" y="5230361"/>
            <a:ext cx="457200" cy="628650"/>
          </a:xfrm>
          <a:prstGeom prst="downArrow">
            <a:avLst/>
          </a:prstGeom>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5062416" y="3410367"/>
            <a:ext cx="457200" cy="628650"/>
          </a:xfrm>
          <a:prstGeom prst="downArrow">
            <a:avLst/>
          </a:prstGeom>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 Arrow 13"/>
          <p:cNvSpPr/>
          <p:nvPr/>
        </p:nvSpPr>
        <p:spPr>
          <a:xfrm>
            <a:off x="3358950" y="5896189"/>
            <a:ext cx="3270450" cy="577238"/>
          </a:xfrm>
          <a:prstGeom prst="leftRightArrow">
            <a:avLst/>
          </a:prstGeom>
          <a:solidFill>
            <a:schemeClr val="accent1"/>
          </a:solidFill>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3"/>
          <p:cNvSpPr txBox="1">
            <a:spLocks noChangeArrowheads="1"/>
          </p:cNvSpPr>
          <p:nvPr/>
        </p:nvSpPr>
        <p:spPr>
          <a:xfrm>
            <a:off x="4111440" y="1583855"/>
            <a:ext cx="2286000" cy="5810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600" b="1" dirty="0" err="1" smtClean="0">
                <a:solidFill>
                  <a:srgbClr val="0000CC"/>
                </a:solidFill>
              </a:rPr>
              <a:t>Arah</a:t>
            </a:r>
            <a:endParaRPr lang="en-US" sz="3600" b="1" dirty="0" smtClean="0">
              <a:solidFill>
                <a:srgbClr val="0000CC"/>
              </a:solidFill>
            </a:endParaRPr>
          </a:p>
        </p:txBody>
      </p:sp>
      <p:sp>
        <p:nvSpPr>
          <p:cNvPr id="18" name="Rectangle 3"/>
          <p:cNvSpPr txBox="1">
            <a:spLocks noChangeArrowheads="1"/>
          </p:cNvSpPr>
          <p:nvPr/>
        </p:nvSpPr>
        <p:spPr>
          <a:xfrm>
            <a:off x="4162820" y="2723993"/>
            <a:ext cx="2286000" cy="5810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600" b="1" dirty="0" err="1" smtClean="0">
                <a:solidFill>
                  <a:srgbClr val="0000CC"/>
                </a:solidFill>
              </a:rPr>
              <a:t>Shecaniah</a:t>
            </a:r>
            <a:endParaRPr lang="en-US" sz="3600" b="1" dirty="0" smtClean="0">
              <a:solidFill>
                <a:srgbClr val="0000CC"/>
              </a:solidFill>
            </a:endParaRPr>
          </a:p>
        </p:txBody>
      </p:sp>
      <p:sp>
        <p:nvSpPr>
          <p:cNvPr id="19" name="Rectangle 3"/>
          <p:cNvSpPr txBox="1">
            <a:spLocks noChangeArrowheads="1"/>
          </p:cNvSpPr>
          <p:nvPr/>
        </p:nvSpPr>
        <p:spPr>
          <a:xfrm>
            <a:off x="4279134" y="4101181"/>
            <a:ext cx="2438400" cy="7126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600" b="1" dirty="0" smtClean="0">
                <a:solidFill>
                  <a:srgbClr val="0000CC"/>
                </a:solidFill>
              </a:rPr>
              <a:t>Daughter </a:t>
            </a:r>
            <a:endParaRPr lang="en-US" dirty="0" smtClean="0"/>
          </a:p>
        </p:txBody>
      </p:sp>
      <p:sp>
        <p:nvSpPr>
          <p:cNvPr id="20" name="Down Arrow 19"/>
          <p:cNvSpPr/>
          <p:nvPr/>
        </p:nvSpPr>
        <p:spPr>
          <a:xfrm>
            <a:off x="5025840" y="2211653"/>
            <a:ext cx="457200" cy="628650"/>
          </a:xfrm>
          <a:prstGeom prst="downArrow">
            <a:avLst/>
          </a:prstGeom>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7658100" y="4808058"/>
            <a:ext cx="457200" cy="628650"/>
          </a:xfrm>
          <a:prstGeom prst="downArrow">
            <a:avLst/>
          </a:prstGeom>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Right Arrow 21"/>
          <p:cNvSpPr/>
          <p:nvPr/>
        </p:nvSpPr>
        <p:spPr>
          <a:xfrm>
            <a:off x="6288120" y="4139381"/>
            <a:ext cx="858828" cy="577238"/>
          </a:xfrm>
          <a:prstGeom prst="leftRightArrow">
            <a:avLst/>
          </a:prstGeom>
          <a:solidFill>
            <a:schemeClr val="accent1"/>
          </a:solidFill>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streetminista.files.wordpress.com/2010/11/sanballattobia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446652" y="132823"/>
            <a:ext cx="2525163" cy="3057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93052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381001" y="1445684"/>
            <a:ext cx="8472714" cy="4368801"/>
          </a:xfrm>
        </p:spPr>
        <p:txBody>
          <a:bodyPr>
            <a:normAutofit fontScale="92500"/>
          </a:bodyPr>
          <a:lstStyle/>
          <a:p>
            <a:pPr eaLnBrk="1" hangingPunct="1">
              <a:lnSpc>
                <a:spcPct val="90000"/>
              </a:lnSpc>
            </a:pPr>
            <a:r>
              <a:rPr lang="en-US" dirty="0" smtClean="0"/>
              <a:t>Gave temple chamber to                                     </a:t>
            </a:r>
            <a:r>
              <a:rPr lang="en-US" dirty="0" err="1" smtClean="0"/>
              <a:t>Tobiah</a:t>
            </a:r>
            <a:r>
              <a:rPr lang="en-US" dirty="0" smtClean="0"/>
              <a:t> (13:4,5)</a:t>
            </a:r>
          </a:p>
          <a:p>
            <a:pPr eaLnBrk="1" hangingPunct="1">
              <a:lnSpc>
                <a:spcPct val="90000"/>
              </a:lnSpc>
            </a:pPr>
            <a:r>
              <a:rPr lang="en-US" dirty="0" smtClean="0"/>
              <a:t>Faithful priests flee because they have no support &amp; return to the fields (13:10-14)</a:t>
            </a:r>
          </a:p>
          <a:p>
            <a:pPr eaLnBrk="1" hangingPunct="1">
              <a:lnSpc>
                <a:spcPct val="90000"/>
              </a:lnSpc>
            </a:pPr>
            <a:r>
              <a:rPr lang="en-US" dirty="0" smtClean="0"/>
              <a:t>Temple worship is forsaken (13:11)</a:t>
            </a:r>
          </a:p>
          <a:p>
            <a:pPr eaLnBrk="1" hangingPunct="1">
              <a:lnSpc>
                <a:spcPct val="90000"/>
              </a:lnSpc>
            </a:pPr>
            <a:r>
              <a:rPr lang="en-US" dirty="0" smtClean="0"/>
              <a:t>Sabbath profaned by Gentile traders and Jewish buyers (13:15-22)</a:t>
            </a:r>
          </a:p>
          <a:p>
            <a:pPr eaLnBrk="1" hangingPunct="1">
              <a:lnSpc>
                <a:spcPct val="90000"/>
              </a:lnSpc>
            </a:pPr>
            <a:r>
              <a:rPr lang="en-US" dirty="0" smtClean="0"/>
              <a:t>Marriage to unbelievers:  Children spoke only the language of Ashdod, Ammon &amp; Moab  (13:23-27)</a:t>
            </a:r>
            <a:endParaRPr lang="en-US" dirty="0"/>
          </a:p>
          <a:p>
            <a:pPr eaLnBrk="1" hangingPunct="1">
              <a:lnSpc>
                <a:spcPct val="90000"/>
              </a:lnSpc>
            </a:pPr>
            <a:endParaRPr lang="en-US" dirty="0" smtClean="0"/>
          </a:p>
          <a:p>
            <a:pPr eaLnBrk="1" hangingPunct="1">
              <a:lnSpc>
                <a:spcPct val="90000"/>
              </a:lnSpc>
            </a:pPr>
            <a:endParaRPr lang="en-US" dirty="0" smtClean="0"/>
          </a:p>
        </p:txBody>
      </p:sp>
      <p:sp>
        <p:nvSpPr>
          <p:cNvPr id="4100" name="Text Box 5"/>
          <p:cNvSpPr txBox="1">
            <a:spLocks noChangeArrowheads="1"/>
          </p:cNvSpPr>
          <p:nvPr/>
        </p:nvSpPr>
        <p:spPr bwMode="auto">
          <a:xfrm>
            <a:off x="461949" y="5638800"/>
            <a:ext cx="8677502" cy="1077218"/>
          </a:xfrm>
          <a:prstGeom prst="rect">
            <a:avLst/>
          </a:prstGeom>
          <a:noFill/>
          <a:ln w="9525">
            <a:noFill/>
            <a:miter lim="800000"/>
            <a:headEnd/>
            <a:tailEnd/>
          </a:ln>
        </p:spPr>
        <p:txBody>
          <a:bodyPr wrap="square">
            <a:spAutoFit/>
          </a:bodyPr>
          <a:lstStyle/>
          <a:p>
            <a:pPr algn="ctr">
              <a:spcBef>
                <a:spcPct val="50000"/>
              </a:spcBef>
            </a:pPr>
            <a:r>
              <a:rPr lang="en-US" sz="3200" b="1" dirty="0" err="1" smtClean="0">
                <a:solidFill>
                  <a:srgbClr val="00B050"/>
                </a:solidFill>
                <a:latin typeface="Comic Sans MS" pitchFamily="66" charset="0"/>
              </a:rPr>
              <a:t>Eliashib</a:t>
            </a:r>
            <a:r>
              <a:rPr lang="en-US" sz="3200" b="1" dirty="0" smtClean="0">
                <a:solidFill>
                  <a:srgbClr val="00B050"/>
                </a:solidFill>
                <a:latin typeface="Comic Sans MS" pitchFamily="66" charset="0"/>
              </a:rPr>
              <a:t> failed as a leader &amp; motivator, because he was in it for himself!</a:t>
            </a:r>
            <a:endParaRPr lang="en-US" sz="3200" b="1" dirty="0">
              <a:solidFill>
                <a:srgbClr val="00B050"/>
              </a:solidFill>
              <a:latin typeface="Comic Sans MS" pitchFamily="66" charset="0"/>
            </a:endParaRPr>
          </a:p>
        </p:txBody>
      </p:sp>
      <p:sp>
        <p:nvSpPr>
          <p:cNvPr id="5" name="Rectangle 2"/>
          <p:cNvSpPr txBox="1">
            <a:spLocks noChangeArrowheads="1"/>
          </p:cNvSpPr>
          <p:nvPr/>
        </p:nvSpPr>
        <p:spPr>
          <a:xfrm>
            <a:off x="228600" y="60249"/>
            <a:ext cx="5257800" cy="1524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FF0000"/>
                </a:solidFill>
                <a:latin typeface="Comic Sans MS" pitchFamily="66" charset="0"/>
              </a:rPr>
              <a:t>The Evils of </a:t>
            </a:r>
            <a:r>
              <a:rPr lang="en-US" sz="4000" b="1" dirty="0" err="1" smtClean="0">
                <a:solidFill>
                  <a:srgbClr val="FF0000"/>
                </a:solidFill>
                <a:latin typeface="Comic Sans MS" pitchFamily="66" charset="0"/>
              </a:rPr>
              <a:t>Eliashib</a:t>
            </a:r>
            <a:r>
              <a:rPr lang="en-US" sz="4000" b="1" dirty="0" smtClean="0">
                <a:solidFill>
                  <a:srgbClr val="FF0000"/>
                </a:solidFill>
                <a:latin typeface="Comic Sans MS" pitchFamily="66" charset="0"/>
              </a:rPr>
              <a:t> the High Priest</a:t>
            </a:r>
          </a:p>
        </p:txBody>
      </p:sp>
      <p:pic>
        <p:nvPicPr>
          <p:cNvPr id="7" name="Picture 2" descr="http://dedication.www3.50megs.com/jpg/sanc_priests.jpg"/>
          <p:cNvPicPr>
            <a:picLocks noChangeAspect="1" noChangeArrowheads="1"/>
          </p:cNvPicPr>
          <p:nvPr/>
        </p:nvPicPr>
        <p:blipFill rotWithShape="1">
          <a:blip r:embed="rId3">
            <a:extLst>
              <a:ext uri="{28A0092B-C50C-407E-A947-70E740481C1C}">
                <a14:useLocalDpi xmlns:a14="http://schemas.microsoft.com/office/drawing/2010/main" val="0"/>
              </a:ext>
            </a:extLst>
          </a:blip>
          <a:srcRect t="1" b="46865"/>
          <a:stretch/>
        </p:blipFill>
        <p:spPr bwMode="auto">
          <a:xfrm>
            <a:off x="5653315" y="148771"/>
            <a:ext cx="3200400" cy="2220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51527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724400" y="0"/>
            <a:ext cx="4191000" cy="5181600"/>
          </a:xfrm>
        </p:spPr>
        <p:txBody>
          <a:bodyPr>
            <a:normAutofit fontScale="90000"/>
          </a:bodyPr>
          <a:lstStyle/>
          <a:p>
            <a:pPr eaLnBrk="1" hangingPunct="1"/>
            <a:r>
              <a:rPr lang="en-US" sz="4000" b="1" dirty="0" smtClean="0">
                <a:solidFill>
                  <a:srgbClr val="FF0000"/>
                </a:solidFill>
                <a:latin typeface="Comic Sans MS" pitchFamily="66" charset="0"/>
              </a:rPr>
              <a:t>Let’s leave camp</a:t>
            </a:r>
            <a:r>
              <a:rPr lang="en-US" sz="4000" b="1" dirty="0">
                <a:solidFill>
                  <a:srgbClr val="FF0000"/>
                </a:solidFill>
                <a:latin typeface="Comic Sans MS" pitchFamily="66" charset="0"/>
              </a:rPr>
              <a:t> </a:t>
            </a:r>
            <a:r>
              <a:rPr lang="en-US" sz="4000" b="1" dirty="0" smtClean="0">
                <a:solidFill>
                  <a:srgbClr val="FF0000"/>
                </a:solidFill>
                <a:latin typeface="Comic Sans MS" pitchFamily="66" charset="0"/>
              </a:rPr>
              <a:t>and try to be a leader like Nehemiah, or at least support our leaders who try to help us doing God’s work</a:t>
            </a:r>
          </a:p>
        </p:txBody>
      </p:sp>
      <p:sp>
        <p:nvSpPr>
          <p:cNvPr id="4100" name="Text Box 5"/>
          <p:cNvSpPr txBox="1">
            <a:spLocks noChangeArrowheads="1"/>
          </p:cNvSpPr>
          <p:nvPr/>
        </p:nvSpPr>
        <p:spPr bwMode="auto">
          <a:xfrm>
            <a:off x="291440" y="5029200"/>
            <a:ext cx="8561120" cy="1938992"/>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Shepherd </a:t>
            </a:r>
            <a:r>
              <a:rPr lang="en-US" sz="2400" b="1" dirty="0">
                <a:solidFill>
                  <a:srgbClr val="00B050"/>
                </a:solidFill>
                <a:latin typeface="Comic Sans MS" pitchFamily="66" charset="0"/>
              </a:rPr>
              <a:t>the flock of God which is among you, serving as overseers, not by compulsion but willingly, not for dishonest gain but eagerly; 3 nor as being lords over those entrusted to you, but being examples to the flock</a:t>
            </a:r>
            <a:r>
              <a:rPr lang="en-US" sz="2400" b="1" smtClean="0">
                <a:solidFill>
                  <a:srgbClr val="00B050"/>
                </a:solidFill>
                <a:latin typeface="Comic Sans MS" pitchFamily="66" charset="0"/>
              </a:rPr>
              <a:t>;</a:t>
            </a:r>
            <a:r>
              <a:rPr lang="en-US" sz="2400" b="1">
                <a:solidFill>
                  <a:srgbClr val="00B050"/>
                </a:solidFill>
                <a:latin typeface="Comic Sans MS" pitchFamily="66" charset="0"/>
              </a:rPr>
              <a:t> </a:t>
            </a:r>
            <a:r>
              <a:rPr lang="en-US" sz="2400" b="1" smtClean="0">
                <a:solidFill>
                  <a:srgbClr val="00B050"/>
                </a:solidFill>
                <a:latin typeface="Comic Sans MS" pitchFamily="66" charset="0"/>
              </a:rPr>
              <a:t>  1 </a:t>
            </a:r>
            <a:r>
              <a:rPr lang="en-US" sz="2400" b="1">
                <a:solidFill>
                  <a:srgbClr val="00B050"/>
                </a:solidFill>
                <a:latin typeface="Comic Sans MS" pitchFamily="66" charset="0"/>
              </a:rPr>
              <a:t>Peter </a:t>
            </a:r>
            <a:r>
              <a:rPr lang="en-US" sz="2400" b="1" smtClean="0">
                <a:solidFill>
                  <a:srgbClr val="00B050"/>
                </a:solidFill>
                <a:latin typeface="Comic Sans MS" pitchFamily="66" charset="0"/>
              </a:rPr>
              <a:t>5:2-3</a:t>
            </a:r>
            <a:endParaRPr lang="en-US" sz="2400" b="1" dirty="0">
              <a:solidFill>
                <a:srgbClr val="00B050"/>
              </a:solidFill>
              <a:latin typeface="Comic Sans MS" pitchFamily="66" charset="0"/>
            </a:endParaRPr>
          </a:p>
        </p:txBody>
      </p:sp>
      <p:pic>
        <p:nvPicPr>
          <p:cNvPr id="6146" name="Picture 2" descr="http://3.bp.blogspot.com/_a1ZIk2hsyTc/ShQIIaQ_1MI/AAAAAAAAB-A/DyxdLrmhxxU/s400/vacation-family-c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62131" y="381000"/>
            <a:ext cx="4506686"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17180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346791994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3.bp.blogspot.com/-aaTxBVcsyto/TnJ-zjTBFAI/AAAAAAAAAM8/aYDLGMRbFuQ/s1600/crucifi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04800"/>
            <a:ext cx="6400799"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462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9139813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54652176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366786413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mtClean="0"/>
              <a:t> </a:t>
            </a:r>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898857"/>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Nehemiah 4:7-12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676400"/>
            <a:ext cx="7086600" cy="4648200"/>
          </a:xfrm>
        </p:spPr>
        <p:txBody>
          <a:bodyPr>
            <a:normAutofit fontScale="62500" lnSpcReduction="20000"/>
          </a:bodyPr>
          <a:lstStyle/>
          <a:p>
            <a:pPr marL="0" indent="231775">
              <a:buNone/>
            </a:pPr>
            <a:r>
              <a:rPr lang="en-US" dirty="0" smtClean="0"/>
              <a:t>7  Now </a:t>
            </a:r>
            <a:r>
              <a:rPr lang="en-US" dirty="0"/>
              <a:t>it happened, when </a:t>
            </a:r>
            <a:r>
              <a:rPr lang="en-US" b="1" dirty="0" err="1">
                <a:solidFill>
                  <a:srgbClr val="C00000"/>
                </a:solidFill>
              </a:rPr>
              <a:t>Sanballat</a:t>
            </a:r>
            <a:r>
              <a:rPr lang="en-US" dirty="0"/>
              <a:t>, </a:t>
            </a:r>
            <a:r>
              <a:rPr lang="en-US" b="1" dirty="0" err="1">
                <a:solidFill>
                  <a:srgbClr val="C00000"/>
                </a:solidFill>
              </a:rPr>
              <a:t>Tobiah</a:t>
            </a:r>
            <a:r>
              <a:rPr lang="en-US" dirty="0"/>
              <a:t>, the </a:t>
            </a:r>
            <a:r>
              <a:rPr lang="en-US" b="1" dirty="0">
                <a:solidFill>
                  <a:srgbClr val="C00000"/>
                </a:solidFill>
              </a:rPr>
              <a:t>Arabs</a:t>
            </a:r>
            <a:r>
              <a:rPr lang="en-US" dirty="0"/>
              <a:t>, the </a:t>
            </a:r>
            <a:r>
              <a:rPr lang="en-US" b="1" dirty="0">
                <a:solidFill>
                  <a:srgbClr val="C00000"/>
                </a:solidFill>
              </a:rPr>
              <a:t>Ammonites</a:t>
            </a:r>
            <a:r>
              <a:rPr lang="en-US" dirty="0"/>
              <a:t>, and the </a:t>
            </a:r>
            <a:r>
              <a:rPr lang="en-US" b="1" dirty="0" err="1">
                <a:solidFill>
                  <a:srgbClr val="C00000"/>
                </a:solidFill>
              </a:rPr>
              <a:t>Ashdodites</a:t>
            </a:r>
            <a:r>
              <a:rPr lang="en-US" dirty="0">
                <a:solidFill>
                  <a:srgbClr val="C00000"/>
                </a:solidFill>
              </a:rPr>
              <a:t> </a:t>
            </a:r>
            <a:r>
              <a:rPr lang="en-US" dirty="0"/>
              <a:t>heard that the walls of Jerusalem were being restored and the gaps were beginning to be closed, that they became very angry, 8 and </a:t>
            </a:r>
            <a:r>
              <a:rPr lang="en-US" b="1" dirty="0">
                <a:solidFill>
                  <a:srgbClr val="C00000"/>
                </a:solidFill>
              </a:rPr>
              <a:t>all of them conspired together to come and attack Jerusalem and create confusion</a:t>
            </a:r>
            <a:r>
              <a:rPr lang="en-US" dirty="0">
                <a:solidFill>
                  <a:srgbClr val="C00000"/>
                </a:solidFill>
              </a:rPr>
              <a:t>.</a:t>
            </a:r>
            <a:r>
              <a:rPr lang="en-US" dirty="0"/>
              <a:t> </a:t>
            </a:r>
            <a:r>
              <a:rPr lang="en-US" dirty="0" smtClean="0"/>
              <a:t>                          9 </a:t>
            </a:r>
            <a:r>
              <a:rPr lang="en-US" dirty="0"/>
              <a:t>Nevertheless </a:t>
            </a:r>
            <a:r>
              <a:rPr lang="en-US" b="1" dirty="0">
                <a:solidFill>
                  <a:srgbClr val="0000CC"/>
                </a:solidFill>
              </a:rPr>
              <a:t>we made our prayer to our God</a:t>
            </a:r>
            <a:r>
              <a:rPr lang="en-US" dirty="0"/>
              <a:t>, and because of them we set a watch against them day and night. </a:t>
            </a:r>
          </a:p>
          <a:p>
            <a:pPr marL="0" indent="231775">
              <a:buNone/>
            </a:pPr>
            <a:r>
              <a:rPr lang="en-US" dirty="0" smtClean="0"/>
              <a:t>10 </a:t>
            </a:r>
            <a:r>
              <a:rPr lang="en-US" dirty="0"/>
              <a:t>Then </a:t>
            </a:r>
            <a:r>
              <a:rPr lang="en-US" b="1" dirty="0">
                <a:solidFill>
                  <a:srgbClr val="7030A0"/>
                </a:solidFill>
              </a:rPr>
              <a:t>Judah said, "The strength of the laborers is failing</a:t>
            </a:r>
            <a:r>
              <a:rPr lang="en-US" dirty="0"/>
              <a:t>, and there is so much rubbish that we are not able to build the wall." </a:t>
            </a:r>
          </a:p>
          <a:p>
            <a:pPr marL="0" indent="231775">
              <a:buNone/>
            </a:pPr>
            <a:r>
              <a:rPr lang="en-US" dirty="0" smtClean="0"/>
              <a:t>11 </a:t>
            </a:r>
            <a:r>
              <a:rPr lang="en-US" dirty="0"/>
              <a:t>And </a:t>
            </a:r>
            <a:r>
              <a:rPr lang="en-US" b="1" dirty="0">
                <a:solidFill>
                  <a:srgbClr val="C00000"/>
                </a:solidFill>
              </a:rPr>
              <a:t>our adversaries said, "They will neither know nor see anything, till we come into their midst and kill them and cause the work to cease." </a:t>
            </a:r>
          </a:p>
          <a:p>
            <a:pPr marL="0" indent="231775">
              <a:buNone/>
            </a:pPr>
            <a:r>
              <a:rPr lang="en-US" dirty="0" smtClean="0"/>
              <a:t>12 </a:t>
            </a:r>
            <a:r>
              <a:rPr lang="en-US" dirty="0"/>
              <a:t>So it was, </a:t>
            </a:r>
            <a:r>
              <a:rPr lang="en-US" b="1" dirty="0">
                <a:solidFill>
                  <a:srgbClr val="7030A0"/>
                </a:solidFill>
              </a:rPr>
              <a:t>when the Jews who dwelt near them came, that they told us ten times, "From whatever place you turn, they will be upon us."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The opposition enlarges</a:t>
            </a:r>
          </a:p>
        </p:txBody>
      </p:sp>
      <p:sp>
        <p:nvSpPr>
          <p:cNvPr id="7" name="Text Box 5"/>
          <p:cNvSpPr txBox="1">
            <a:spLocks noChangeArrowheads="1"/>
          </p:cNvSpPr>
          <p:nvPr/>
        </p:nvSpPr>
        <p:spPr bwMode="auto">
          <a:xfrm>
            <a:off x="990600" y="5813243"/>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Nehemiah turned to prayer &amp; action, trusting God would bless their work</a:t>
            </a:r>
          </a:p>
        </p:txBody>
      </p:sp>
    </p:spTree>
    <p:extLst>
      <p:ext uri="{BB962C8B-B14F-4D97-AF65-F5344CB8AC3E}">
        <p14:creationId xmlns:p14="http://schemas.microsoft.com/office/powerpoint/2010/main" val="102882133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72687883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Nehemiah’s Leadership</a:t>
            </a:r>
          </a:p>
        </p:txBody>
      </p:sp>
      <p:sp>
        <p:nvSpPr>
          <p:cNvPr id="4099" name="Rectangle 3"/>
          <p:cNvSpPr>
            <a:spLocks noGrp="1" noChangeArrowheads="1"/>
          </p:cNvSpPr>
          <p:nvPr>
            <p:ph type="body" idx="1"/>
          </p:nvPr>
        </p:nvSpPr>
        <p:spPr>
          <a:xfrm>
            <a:off x="457200" y="1143000"/>
            <a:ext cx="7924800" cy="4343400"/>
          </a:xfrm>
        </p:spPr>
        <p:txBody>
          <a:bodyPr>
            <a:normAutofit fontScale="70000" lnSpcReduction="20000"/>
          </a:bodyPr>
          <a:lstStyle/>
          <a:p>
            <a:pPr>
              <a:buClr>
                <a:schemeClr val="bg2"/>
              </a:buClr>
              <a:buNone/>
            </a:pPr>
            <a:r>
              <a:rPr kumimoji="1" lang="en-US" altLang="zh-CN" b="1" dirty="0">
                <a:latin typeface="Arial" panose="020B0604020202020204" pitchFamily="34" charset="0"/>
                <a:cs typeface="Arial" panose="020B0604020202020204" pitchFamily="34" charset="0"/>
              </a:rPr>
              <a:t>1.	He established a reasonable &amp; attainable goal.</a:t>
            </a:r>
          </a:p>
          <a:p>
            <a:pPr>
              <a:buClr>
                <a:schemeClr val="bg2"/>
              </a:buClr>
              <a:buNone/>
            </a:pPr>
            <a:r>
              <a:rPr kumimoji="1" lang="en-US" altLang="zh-CN" b="1" dirty="0">
                <a:latin typeface="Arial" panose="020B0604020202020204" pitchFamily="34" charset="0"/>
                <a:cs typeface="Arial" panose="020B0604020202020204" pitchFamily="34" charset="0"/>
              </a:rPr>
              <a:t>2.	He had a sense of mission.</a:t>
            </a:r>
          </a:p>
          <a:p>
            <a:pPr>
              <a:buClr>
                <a:schemeClr val="bg2"/>
              </a:buClr>
              <a:buNone/>
            </a:pPr>
            <a:r>
              <a:rPr kumimoji="1" lang="en-US" altLang="zh-CN" b="1" dirty="0">
                <a:latin typeface="Arial" panose="020B0604020202020204" pitchFamily="34" charset="0"/>
                <a:cs typeface="Arial" panose="020B0604020202020204" pitchFamily="34" charset="0"/>
              </a:rPr>
              <a:t>3.	He was willing to get involved.</a:t>
            </a:r>
          </a:p>
          <a:p>
            <a:pPr>
              <a:buClr>
                <a:schemeClr val="bg2"/>
              </a:buClr>
              <a:buNone/>
            </a:pPr>
            <a:r>
              <a:rPr kumimoji="1" lang="en-US" altLang="zh-CN" b="1" dirty="0">
                <a:latin typeface="Arial" panose="020B0604020202020204" pitchFamily="34" charset="0"/>
                <a:cs typeface="Arial" panose="020B0604020202020204" pitchFamily="34" charset="0"/>
              </a:rPr>
              <a:t>4.	He rearranged his priorities to accomplish his goal.</a:t>
            </a:r>
          </a:p>
          <a:p>
            <a:pPr>
              <a:buClr>
                <a:schemeClr val="bg2"/>
              </a:buClr>
              <a:buNone/>
            </a:pPr>
            <a:r>
              <a:rPr kumimoji="1" lang="en-US" altLang="zh-CN" b="1" dirty="0">
                <a:latin typeface="Arial" panose="020B0604020202020204" pitchFamily="34" charset="0"/>
                <a:cs typeface="Arial" panose="020B0604020202020204" pitchFamily="34" charset="0"/>
              </a:rPr>
              <a:t>5.	He patiently waited for God</a:t>
            </a:r>
            <a:r>
              <a:rPr kumimoji="1" lang="fr-FR" altLang="zh-CN" b="1" dirty="0">
                <a:latin typeface="Arial" panose="020B0604020202020204" pitchFamily="34" charset="0"/>
                <a:cs typeface="Arial" panose="020B0604020202020204" pitchFamily="34" charset="0"/>
              </a:rPr>
              <a:t>'</a:t>
            </a:r>
            <a:r>
              <a:rPr kumimoji="1" lang="en-US" altLang="zh-CN" b="1" dirty="0">
                <a:latin typeface="Arial" panose="020B0604020202020204" pitchFamily="34" charset="0"/>
                <a:cs typeface="Arial" panose="020B0604020202020204" pitchFamily="34" charset="0"/>
              </a:rPr>
              <a:t>s timing.</a:t>
            </a:r>
          </a:p>
          <a:p>
            <a:pPr>
              <a:buClr>
                <a:schemeClr val="bg2"/>
              </a:buClr>
              <a:buNone/>
            </a:pPr>
            <a:r>
              <a:rPr kumimoji="1" lang="en-US" altLang="zh-CN" b="1" dirty="0">
                <a:latin typeface="Arial" panose="020B0604020202020204" pitchFamily="34" charset="0"/>
                <a:cs typeface="Arial" panose="020B0604020202020204" pitchFamily="34" charset="0"/>
              </a:rPr>
              <a:t>6.	He showed respect to his superior.</a:t>
            </a:r>
          </a:p>
          <a:p>
            <a:pPr>
              <a:buClr>
                <a:schemeClr val="bg2"/>
              </a:buClr>
              <a:buNone/>
            </a:pPr>
            <a:r>
              <a:rPr kumimoji="1" lang="en-US" altLang="zh-CN" b="1" dirty="0">
                <a:latin typeface="Arial" panose="020B0604020202020204" pitchFamily="34" charset="0"/>
                <a:cs typeface="Arial" panose="020B0604020202020204" pitchFamily="34" charset="0"/>
              </a:rPr>
              <a:t>7.	He prayed at crucial times.</a:t>
            </a:r>
          </a:p>
          <a:p>
            <a:pPr>
              <a:buClr>
                <a:schemeClr val="bg2"/>
              </a:buClr>
              <a:buNone/>
            </a:pPr>
            <a:r>
              <a:rPr kumimoji="1" lang="en-US" altLang="zh-CN" b="1" dirty="0">
                <a:latin typeface="Arial" panose="020B0604020202020204" pitchFamily="34" charset="0"/>
                <a:cs typeface="Arial" panose="020B0604020202020204" pitchFamily="34" charset="0"/>
              </a:rPr>
              <a:t>8.	He made his request with tact and graciousness.</a:t>
            </a:r>
          </a:p>
          <a:p>
            <a:pPr>
              <a:buClr>
                <a:schemeClr val="bg2"/>
              </a:buClr>
              <a:buNone/>
            </a:pPr>
            <a:r>
              <a:rPr kumimoji="1" lang="en-US" altLang="zh-CN" b="1" dirty="0">
                <a:latin typeface="Arial" panose="020B0604020202020204" pitchFamily="34" charset="0"/>
                <a:cs typeface="Arial" panose="020B0604020202020204" pitchFamily="34" charset="0"/>
              </a:rPr>
              <a:t>9.	He was prepared &amp; thought of his needs in advance.</a:t>
            </a:r>
          </a:p>
          <a:p>
            <a:pPr>
              <a:buClr>
                <a:schemeClr val="bg2"/>
              </a:buClr>
              <a:buNone/>
            </a:pPr>
            <a:r>
              <a:rPr kumimoji="1" lang="en-US" altLang="zh-CN" b="1" dirty="0">
                <a:latin typeface="Arial" panose="020B0604020202020204" pitchFamily="34" charset="0"/>
                <a:cs typeface="Arial" panose="020B0604020202020204" pitchFamily="34" charset="0"/>
              </a:rPr>
              <a:t>10.	He went through proper channels.</a:t>
            </a:r>
            <a:endParaRPr kumimoji="1" lang="en-US" b="1" dirty="0">
              <a:latin typeface="Arial" panose="020B0604020202020204" pitchFamily="34" charset="0"/>
              <a:cs typeface="Arial" panose="020B0604020202020204" pitchFamily="34" charset="0"/>
            </a:endParaRPr>
          </a:p>
          <a:p>
            <a:pPr marL="0" indent="0" eaLnBrk="1" hangingPunct="1">
              <a:lnSpc>
                <a:spcPct val="90000"/>
              </a:lnSpc>
              <a:buNone/>
            </a:pPr>
            <a:endParaRPr lang="en-US" dirty="0" smtClean="0"/>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370631216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Nehemiah’s Leadership</a:t>
            </a:r>
          </a:p>
        </p:txBody>
      </p:sp>
      <p:sp>
        <p:nvSpPr>
          <p:cNvPr id="4099" name="Rectangle 3"/>
          <p:cNvSpPr>
            <a:spLocks noGrp="1" noChangeArrowheads="1"/>
          </p:cNvSpPr>
          <p:nvPr>
            <p:ph type="body" idx="1"/>
          </p:nvPr>
        </p:nvSpPr>
        <p:spPr>
          <a:xfrm>
            <a:off x="457200" y="1143000"/>
            <a:ext cx="8458200" cy="4953000"/>
          </a:xfrm>
        </p:spPr>
        <p:txBody>
          <a:bodyPr>
            <a:normAutofit fontScale="77500" lnSpcReduction="20000"/>
          </a:bodyPr>
          <a:lstStyle/>
          <a:p>
            <a:pPr marL="457200" indent="-457200">
              <a:lnSpc>
                <a:spcPct val="90000"/>
              </a:lnSpc>
              <a:buFont typeface="Monotype Sorts" charset="2"/>
              <a:buNone/>
            </a:pPr>
            <a:r>
              <a:rPr lang="en-US" altLang="zh-CN" b="1" dirty="0">
                <a:latin typeface="Arial" panose="020B0604020202020204" pitchFamily="34" charset="0"/>
              </a:rPr>
              <a:t>11.	He took time (3 days) to rest, pray &amp; plan.</a:t>
            </a:r>
          </a:p>
          <a:p>
            <a:pPr marL="457200" indent="-457200">
              <a:lnSpc>
                <a:spcPct val="90000"/>
              </a:lnSpc>
              <a:buFont typeface="Monotype Sorts" charset="2"/>
              <a:buNone/>
            </a:pPr>
            <a:r>
              <a:rPr lang="en-US" altLang="zh-CN" b="1" dirty="0">
                <a:latin typeface="Arial" panose="020B0604020202020204" pitchFamily="34" charset="0"/>
              </a:rPr>
              <a:t>12.	He investigated the situation firsthand.</a:t>
            </a:r>
          </a:p>
          <a:p>
            <a:pPr marL="457200" indent="-457200">
              <a:lnSpc>
                <a:spcPct val="90000"/>
              </a:lnSpc>
              <a:buFont typeface="Monotype Sorts" charset="2"/>
              <a:buNone/>
            </a:pPr>
            <a:r>
              <a:rPr lang="en-US" altLang="zh-CN" b="1" dirty="0">
                <a:latin typeface="Arial" panose="020B0604020202020204" pitchFamily="34" charset="0"/>
              </a:rPr>
              <a:t>13.	He informed others only after he saw the problem</a:t>
            </a:r>
            <a:r>
              <a:rPr lang="fr-FR" altLang="zh-CN" b="1" dirty="0">
                <a:latin typeface="Arial" panose="020B0604020202020204" pitchFamily="34" charset="0"/>
              </a:rPr>
              <a:t>'</a:t>
            </a:r>
            <a:r>
              <a:rPr lang="en-US" altLang="zh-CN" b="1" dirty="0">
                <a:latin typeface="Arial" panose="020B0604020202020204" pitchFamily="34" charset="0"/>
              </a:rPr>
              <a:t>s size.</a:t>
            </a:r>
          </a:p>
          <a:p>
            <a:pPr marL="457200" indent="-457200">
              <a:lnSpc>
                <a:spcPct val="90000"/>
              </a:lnSpc>
              <a:buFont typeface="Monotype Sorts" charset="2"/>
              <a:buNone/>
            </a:pPr>
            <a:r>
              <a:rPr lang="en-US" altLang="zh-CN" b="1" dirty="0">
                <a:latin typeface="Arial" panose="020B0604020202020204" pitchFamily="34" charset="0"/>
              </a:rPr>
              <a:t>14.	He identified himself as one with the people.</a:t>
            </a:r>
          </a:p>
          <a:p>
            <a:pPr marL="457200" indent="-457200">
              <a:lnSpc>
                <a:spcPct val="90000"/>
              </a:lnSpc>
              <a:buFont typeface="Monotype Sorts" charset="2"/>
              <a:buNone/>
            </a:pPr>
            <a:r>
              <a:rPr lang="en-US" altLang="zh-CN" b="1" dirty="0">
                <a:latin typeface="Arial" panose="020B0604020202020204" pitchFamily="34" charset="0"/>
              </a:rPr>
              <a:t>15.	He set before them a reasonable &amp; attainable goal.</a:t>
            </a:r>
          </a:p>
          <a:p>
            <a:pPr marL="457200" indent="-457200">
              <a:lnSpc>
                <a:spcPct val="90000"/>
              </a:lnSpc>
              <a:buFont typeface="Monotype Sorts" charset="2"/>
              <a:buNone/>
            </a:pPr>
            <a:r>
              <a:rPr lang="en-US" altLang="zh-CN" b="1" dirty="0">
                <a:latin typeface="Arial" panose="020B0604020202020204" pitchFamily="34" charset="0"/>
              </a:rPr>
              <a:t>16.	He assured them God was in the project.</a:t>
            </a:r>
          </a:p>
          <a:p>
            <a:pPr marL="457200" indent="-457200">
              <a:lnSpc>
                <a:spcPct val="90000"/>
              </a:lnSpc>
              <a:buFont typeface="Monotype Sorts" charset="2"/>
              <a:buNone/>
            </a:pPr>
            <a:r>
              <a:rPr lang="en-US" altLang="zh-CN" b="1" dirty="0">
                <a:latin typeface="Arial" panose="020B0604020202020204" pitchFamily="34" charset="0"/>
              </a:rPr>
              <a:t>17.	He displayed self-confidence in facing obstacles.</a:t>
            </a:r>
          </a:p>
          <a:p>
            <a:pPr marL="457200" indent="-457200">
              <a:lnSpc>
                <a:spcPct val="90000"/>
              </a:lnSpc>
              <a:buFont typeface="Monotype Sorts" charset="2"/>
              <a:buNone/>
            </a:pPr>
            <a:r>
              <a:rPr lang="en-US" altLang="zh-CN" b="1" dirty="0">
                <a:latin typeface="Arial" panose="020B0604020202020204" pitchFamily="34" charset="0"/>
              </a:rPr>
              <a:t>18.	He displayed God</a:t>
            </a:r>
            <a:r>
              <a:rPr lang="fr-FR" altLang="zh-CN" b="1" dirty="0">
                <a:latin typeface="Arial" panose="020B0604020202020204" pitchFamily="34" charset="0"/>
              </a:rPr>
              <a:t>'</a:t>
            </a:r>
            <a:r>
              <a:rPr lang="en-US" altLang="zh-CN" b="1" dirty="0">
                <a:latin typeface="Arial" panose="020B0604020202020204" pitchFamily="34" charset="0"/>
              </a:rPr>
              <a:t>s confidence in facing obstacles.</a:t>
            </a:r>
          </a:p>
          <a:p>
            <a:pPr marL="457200" indent="-457200">
              <a:lnSpc>
                <a:spcPct val="90000"/>
              </a:lnSpc>
              <a:buFont typeface="Monotype Sorts" charset="2"/>
              <a:buNone/>
            </a:pPr>
            <a:r>
              <a:rPr lang="en-US" altLang="zh-CN" b="1" dirty="0">
                <a:latin typeface="Arial" panose="020B0604020202020204" pitchFamily="34" charset="0"/>
              </a:rPr>
              <a:t>19.	He did not argue with opponents.</a:t>
            </a:r>
          </a:p>
          <a:p>
            <a:pPr marL="457200" indent="-457200">
              <a:lnSpc>
                <a:spcPct val="90000"/>
              </a:lnSpc>
              <a:buFont typeface="Monotype Sorts" charset="2"/>
              <a:buNone/>
            </a:pPr>
            <a:r>
              <a:rPr lang="en-US" altLang="zh-CN" b="1" dirty="0">
                <a:latin typeface="Arial" panose="020B0604020202020204" pitchFamily="34" charset="0"/>
              </a:rPr>
              <a:t>20.	He was not discouraged by opposition.</a:t>
            </a:r>
          </a:p>
          <a:p>
            <a:pPr marL="457200" indent="-457200">
              <a:lnSpc>
                <a:spcPct val="90000"/>
              </a:lnSpc>
              <a:buFont typeface="Monotype Sorts" charset="2"/>
              <a:buNone/>
            </a:pPr>
            <a:r>
              <a:rPr lang="en-US" altLang="zh-CN" b="1" dirty="0">
                <a:latin typeface="Arial" panose="020B0604020202020204" pitchFamily="34" charset="0"/>
              </a:rPr>
              <a:t>21.	He courageously used the authority of his position.</a:t>
            </a:r>
          </a:p>
          <a:p>
            <a:pPr marL="0" indent="0" eaLnBrk="1" hangingPunct="1">
              <a:lnSpc>
                <a:spcPct val="90000"/>
              </a:lnSpc>
              <a:buNone/>
            </a:pPr>
            <a:endParaRPr lang="en-US" dirty="0" smtClean="0"/>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394794987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088" r="8088"/>
          <a:stretch/>
        </p:blipFill>
        <p:spPr>
          <a:xfrm>
            <a:off x="-53790" y="-1"/>
            <a:ext cx="9197790" cy="6858001"/>
          </a:xfrm>
          <a:prstGeom prst="rect">
            <a:avLst/>
          </a:prstGeom>
        </p:spPr>
      </p:pic>
    </p:spTree>
    <p:extLst>
      <p:ext uri="{BB962C8B-B14F-4D97-AF65-F5344CB8AC3E}">
        <p14:creationId xmlns:p14="http://schemas.microsoft.com/office/powerpoint/2010/main" val="24086723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104258898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416715089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pic>
        <p:nvPicPr>
          <p:cNvPr id="1026" name="Picture 2" descr="http://www.frontiersla.com/Pics/Leading%20By%20Example/LeadingChannelArt/Leading-BY-Example-hea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6" y="381000"/>
            <a:ext cx="7153275"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36171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0" y="0"/>
            <a:ext cx="5105400" cy="1371600"/>
          </a:xfrm>
        </p:spPr>
        <p:txBody>
          <a:bodyPr>
            <a:normAutofit fontScale="90000"/>
          </a:bodyPr>
          <a:lstStyle/>
          <a:p>
            <a:pPr eaLnBrk="1" hangingPunct="1"/>
            <a:r>
              <a:rPr lang="en-US" sz="4000" b="1" dirty="0" smtClean="0">
                <a:solidFill>
                  <a:srgbClr val="FF0000"/>
                </a:solidFill>
                <a:latin typeface="Comic Sans MS" pitchFamily="66" charset="0"/>
              </a:rPr>
              <a:t>Nehemiah’s Defense Plan (4:13-23)</a:t>
            </a:r>
          </a:p>
        </p:txBody>
      </p:sp>
      <p:sp>
        <p:nvSpPr>
          <p:cNvPr id="4099" name="Rectangle 3"/>
          <p:cNvSpPr>
            <a:spLocks noGrp="1" noChangeArrowheads="1"/>
          </p:cNvSpPr>
          <p:nvPr>
            <p:ph type="body" idx="1"/>
          </p:nvPr>
        </p:nvSpPr>
        <p:spPr>
          <a:xfrm>
            <a:off x="228600" y="1299755"/>
            <a:ext cx="8763000" cy="4267200"/>
          </a:xfrm>
        </p:spPr>
        <p:txBody>
          <a:bodyPr>
            <a:normAutofit fontScale="85000" lnSpcReduction="10000"/>
          </a:bodyPr>
          <a:lstStyle/>
          <a:p>
            <a:pPr eaLnBrk="1" hangingPunct="1">
              <a:lnSpc>
                <a:spcPct val="90000"/>
              </a:lnSpc>
            </a:pPr>
            <a:r>
              <a:rPr lang="en-US" dirty="0" smtClean="0"/>
              <a:t>Set up defenses: swords, spears, bows (13)</a:t>
            </a:r>
          </a:p>
          <a:p>
            <a:pPr eaLnBrk="1" hangingPunct="1">
              <a:lnSpc>
                <a:spcPct val="90000"/>
              </a:lnSpc>
            </a:pPr>
            <a:r>
              <a:rPr lang="en-US" dirty="0" smtClean="0"/>
              <a:t>Reminded leaders &amp; people of the greatness of their God </a:t>
            </a:r>
          </a:p>
          <a:p>
            <a:pPr eaLnBrk="1" hangingPunct="1">
              <a:lnSpc>
                <a:spcPct val="90000"/>
              </a:lnSpc>
            </a:pPr>
            <a:r>
              <a:rPr lang="en-US" dirty="0" smtClean="0"/>
              <a:t>Motivated them to fight for their brethren, sons, daughters, wives &amp; houses</a:t>
            </a:r>
          </a:p>
          <a:p>
            <a:pPr eaLnBrk="1" hangingPunct="1">
              <a:lnSpc>
                <a:spcPct val="90000"/>
              </a:lnSpc>
            </a:pPr>
            <a:r>
              <a:rPr lang="en-US" dirty="0" smtClean="0"/>
              <a:t>When the plan worked, Nehemiah gave the credit to God “who brought their (adversary’s) counsel to nothing” (15)</a:t>
            </a:r>
          </a:p>
          <a:p>
            <a:pPr eaLnBrk="1" hangingPunct="1">
              <a:lnSpc>
                <a:spcPct val="90000"/>
              </a:lnSpc>
            </a:pPr>
            <a:r>
              <a:rPr lang="en-US" dirty="0" smtClean="0"/>
              <a:t>From then on, half the people worked &amp; half defended &amp; the leaders supported them (16)</a:t>
            </a:r>
          </a:p>
          <a:p>
            <a:pPr eaLnBrk="1" hangingPunct="1">
              <a:lnSpc>
                <a:spcPct val="90000"/>
              </a:lnSpc>
            </a:pPr>
            <a:r>
              <a:rPr lang="en-US" dirty="0" smtClean="0"/>
              <a:t>Nehemiah set up a trumpet warning system (</a:t>
            </a:r>
            <a:r>
              <a:rPr lang="en-US" dirty="0" err="1" smtClean="0"/>
              <a:t>vs</a:t>
            </a:r>
            <a:r>
              <a:rPr lang="en-US" dirty="0" smtClean="0"/>
              <a:t> 19-20)</a:t>
            </a:r>
          </a:p>
          <a:p>
            <a:pPr eaLnBrk="1" hangingPunct="1">
              <a:lnSpc>
                <a:spcPct val="90000"/>
              </a:lnSpc>
            </a:pPr>
            <a:r>
              <a:rPr lang="en-US" dirty="0" smtClean="0"/>
              <a:t>He convinced the workers to stay in the city                             over night to help defend (22)</a:t>
            </a:r>
          </a:p>
        </p:txBody>
      </p:sp>
      <p:sp>
        <p:nvSpPr>
          <p:cNvPr id="4100" name="Text Box 5"/>
          <p:cNvSpPr txBox="1">
            <a:spLocks noChangeArrowheads="1"/>
          </p:cNvSpPr>
          <p:nvPr/>
        </p:nvSpPr>
        <p:spPr bwMode="auto">
          <a:xfrm>
            <a:off x="2743200" y="5473005"/>
            <a:ext cx="4135783" cy="1384995"/>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Great blend of prayer &amp; action – they did their part</a:t>
            </a:r>
            <a:endParaRPr lang="en-US" sz="2800" b="1" dirty="0">
              <a:solidFill>
                <a:srgbClr val="00B050"/>
              </a:solidFill>
              <a:latin typeface="Comic Sans MS" pitchFamily="66" charset="0"/>
            </a:endParaRPr>
          </a:p>
        </p:txBody>
      </p:sp>
      <p:pic>
        <p:nvPicPr>
          <p:cNvPr id="5" name="Picture 4" descr="http://valleygospelmission.org/images/Nehemiah%20builder%20for%20God.jpg"/>
          <p:cNvPicPr>
            <a:picLocks noChangeAspect="1" noChangeArrowheads="1"/>
          </p:cNvPicPr>
          <p:nvPr/>
        </p:nvPicPr>
        <p:blipFill rotWithShape="1">
          <a:blip r:embed="rId3">
            <a:extLst>
              <a:ext uri="{28A0092B-C50C-407E-A947-70E740481C1C}">
                <a14:useLocalDpi xmlns:a14="http://schemas.microsoft.com/office/drawing/2010/main" val="0"/>
              </a:ext>
            </a:extLst>
          </a:blip>
          <a:srcRect t="30565"/>
          <a:stretch/>
        </p:blipFill>
        <p:spPr bwMode="auto">
          <a:xfrm>
            <a:off x="6944308" y="4748192"/>
            <a:ext cx="1981966" cy="195103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encrypted-tbn3.gstatic.com/images?q=tbn:ANd9GcS7irAS3Uqyz2JIPi2Vvo_ChPZTpofKpKTsSlgQIUWhq_iwbLxjTg"/>
          <p:cNvPicPr>
            <a:picLocks noChangeAspect="1" noChangeArrowheads="1"/>
          </p:cNvPicPr>
          <p:nvPr/>
        </p:nvPicPr>
        <p:blipFill rotWithShape="1">
          <a:blip r:embed="rId4">
            <a:extLst>
              <a:ext uri="{28A0092B-C50C-407E-A947-70E740481C1C}">
                <a14:useLocalDpi xmlns:a14="http://schemas.microsoft.com/office/drawing/2010/main" val="0"/>
              </a:ext>
            </a:extLst>
          </a:blip>
          <a:srcRect b="32720"/>
          <a:stretch/>
        </p:blipFill>
        <p:spPr bwMode="auto">
          <a:xfrm>
            <a:off x="762000" y="5514486"/>
            <a:ext cx="1742965" cy="13522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gorepent.com/wp-content/uploads/posts16/nehemiah-building-jerusale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9400" y="167481"/>
            <a:ext cx="2362200" cy="1508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532467"/>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914400"/>
            <a:ext cx="82296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447800" y="1905000"/>
            <a:ext cx="6324600" cy="3352800"/>
          </a:xfrm>
        </p:spPr>
        <p:txBody>
          <a:bodyPr>
            <a:normAutofit/>
          </a:bodyPr>
          <a:lstStyle/>
          <a:p>
            <a:pPr marL="0" indent="231775">
              <a:buNone/>
            </a:pPr>
            <a:r>
              <a:rPr lang="en-US" dirty="0" smtClean="0"/>
              <a:t> 17</a:t>
            </a:r>
          </a:p>
        </p:txBody>
      </p:sp>
      <p:sp>
        <p:nvSpPr>
          <p:cNvPr id="4100" name="Text Box 5"/>
          <p:cNvSpPr txBox="1">
            <a:spLocks noChangeArrowheads="1"/>
          </p:cNvSpPr>
          <p:nvPr/>
        </p:nvSpPr>
        <p:spPr bwMode="auto">
          <a:xfrm>
            <a:off x="457200" y="5562600"/>
            <a:ext cx="8229600" cy="52322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00CC"/>
                </a:solidFill>
                <a:latin typeface="Comic Sans MS" pitchFamily="66" charset="0"/>
              </a:rPr>
              <a:t>G</a:t>
            </a:r>
          </a:p>
        </p:txBody>
      </p:sp>
    </p:spTree>
    <p:extLst>
      <p:ext uri="{BB962C8B-B14F-4D97-AF65-F5344CB8AC3E}">
        <p14:creationId xmlns:p14="http://schemas.microsoft.com/office/powerpoint/2010/main" val="118051933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914400"/>
            <a:ext cx="82296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447800" y="1905000"/>
            <a:ext cx="6324600" cy="3352800"/>
          </a:xfrm>
        </p:spPr>
        <p:txBody>
          <a:bodyPr>
            <a:normAutofit/>
          </a:bodyPr>
          <a:lstStyle/>
          <a:p>
            <a:pPr marL="0" indent="231775">
              <a:buNone/>
            </a:pPr>
            <a:r>
              <a:rPr lang="en-US" dirty="0" smtClean="0"/>
              <a:t> 17</a:t>
            </a:r>
          </a:p>
        </p:txBody>
      </p:sp>
      <p:sp>
        <p:nvSpPr>
          <p:cNvPr id="4100" name="Text Box 5"/>
          <p:cNvSpPr txBox="1">
            <a:spLocks noChangeArrowheads="1"/>
          </p:cNvSpPr>
          <p:nvPr/>
        </p:nvSpPr>
        <p:spPr bwMode="auto">
          <a:xfrm>
            <a:off x="457200" y="5562600"/>
            <a:ext cx="8229600" cy="52322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00CC"/>
                </a:solidFill>
                <a:latin typeface="Comic Sans MS" pitchFamily="66" charset="0"/>
              </a:rPr>
              <a:t>G</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100740060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605912798"/>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751" t="-666" r="8749" b="666"/>
          <a:stretch/>
        </p:blipFill>
        <p:spPr>
          <a:xfrm>
            <a:off x="0" y="-110836"/>
            <a:ext cx="9198864" cy="6968836"/>
          </a:xfrm>
          <a:prstGeom prst="rect">
            <a:avLst/>
          </a:prstGeom>
        </p:spPr>
      </p:pic>
    </p:spTree>
    <p:extLst>
      <p:ext uri="{BB962C8B-B14F-4D97-AF65-F5344CB8AC3E}">
        <p14:creationId xmlns:p14="http://schemas.microsoft.com/office/powerpoint/2010/main" val="28436969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3112674744"/>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496105510"/>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clipartpal.com/_thumbs/pd/education/chalkboard_background_full_page.png"/>
          <p:cNvPicPr>
            <a:picLocks noChangeAspect="1" noChangeArrowheads="1"/>
          </p:cNvPicPr>
          <p:nvPr/>
        </p:nvPicPr>
        <p:blipFill>
          <a:blip r:embed="rId3" cstate="print"/>
          <a:srcRect l="1270" t="1643" r="3492" b="4723"/>
          <a:stretch>
            <a:fillRect/>
          </a:stretch>
        </p:blipFill>
        <p:spPr bwMode="auto">
          <a:xfrm>
            <a:off x="0" y="0"/>
            <a:ext cx="9144000" cy="6891528"/>
          </a:xfrm>
          <a:prstGeom prst="rect">
            <a:avLst/>
          </a:prstGeom>
          <a:noFill/>
        </p:spPr>
      </p:pic>
      <p:sp>
        <p:nvSpPr>
          <p:cNvPr id="4098" name="Rectangle 2"/>
          <p:cNvSpPr>
            <a:spLocks noGrp="1" noChangeArrowheads="1"/>
          </p:cNvSpPr>
          <p:nvPr>
            <p:ph type="title"/>
          </p:nvPr>
        </p:nvSpPr>
        <p:spPr>
          <a:xfrm>
            <a:off x="381000" y="152400"/>
            <a:ext cx="8229600" cy="1143000"/>
          </a:xfrm>
        </p:spPr>
        <p:txBody>
          <a:bodyPr>
            <a:normAutofit/>
          </a:bodyPr>
          <a:lstStyle/>
          <a:p>
            <a:r>
              <a:rPr lang="en-US" b="1" dirty="0" smtClean="0">
                <a:solidFill>
                  <a:schemeClr val="bg1"/>
                </a:solidFill>
                <a:latin typeface="EraserDust" pitchFamily="34" charset="0"/>
              </a:rPr>
              <a:t>Lessons from Today </a:t>
            </a:r>
          </a:p>
        </p:txBody>
      </p:sp>
      <p:sp>
        <p:nvSpPr>
          <p:cNvPr id="4099" name="Rectangle 3"/>
          <p:cNvSpPr>
            <a:spLocks noGrp="1" noChangeArrowheads="1"/>
          </p:cNvSpPr>
          <p:nvPr>
            <p:ph type="body" idx="1"/>
          </p:nvPr>
        </p:nvSpPr>
        <p:spPr>
          <a:xfrm>
            <a:off x="609600" y="1143000"/>
            <a:ext cx="8001000" cy="5029200"/>
          </a:xfrm>
        </p:spPr>
        <p:txBody>
          <a:bodyPr>
            <a:normAutofit/>
          </a:bodyPr>
          <a:lstStyle/>
          <a:p>
            <a:pPr hangingPunct="0"/>
            <a:r>
              <a:rPr lang="en-US" b="1" dirty="0" smtClean="0">
                <a:solidFill>
                  <a:srgbClr val="FFC000"/>
                </a:solidFill>
                <a:latin typeface="EraserDust" pitchFamily="34" charset="0"/>
              </a:rPr>
              <a:t> </a:t>
            </a:r>
            <a:r>
              <a:rPr lang="en-US" dirty="0" smtClean="0">
                <a:solidFill>
                  <a:srgbClr val="FFC000"/>
                </a:solidFill>
                <a:latin typeface="EraserDust" pitchFamily="34" charset="0"/>
              </a:rPr>
              <a:t>Even</a:t>
            </a:r>
            <a:endParaRPr lang="en-US" dirty="0" smtClean="0"/>
          </a:p>
        </p:txBody>
      </p:sp>
    </p:spTree>
    <p:extLst>
      <p:ext uri="{BB962C8B-B14F-4D97-AF65-F5344CB8AC3E}">
        <p14:creationId xmlns:p14="http://schemas.microsoft.com/office/powerpoint/2010/main" val="434999855"/>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encrypted-tbn3.gstatic.com/images?q=tbn:ANd9GcS4xGRh3m-pMu2Fe3RQEPNJSamnaTRREpf33cR75nNg7QrRFOjV"/>
          <p:cNvPicPr>
            <a:picLocks noChangeAspect="1" noChangeArrowheads="1"/>
          </p:cNvPicPr>
          <p:nvPr/>
        </p:nvPicPr>
        <p:blipFill>
          <a:blip r:embed="rId3" cstate="print"/>
          <a:srcRect/>
          <a:stretch>
            <a:fillRect/>
          </a:stretch>
        </p:blipFill>
        <p:spPr bwMode="auto">
          <a:xfrm rot="5400000">
            <a:off x="1116419" y="-1116420"/>
            <a:ext cx="6911161" cy="9144001"/>
          </a:xfrm>
          <a:prstGeom prst="rect">
            <a:avLst/>
          </a:prstGeom>
          <a:noFill/>
        </p:spPr>
      </p:pic>
      <p:sp>
        <p:nvSpPr>
          <p:cNvPr id="4098" name="Rectangle 2"/>
          <p:cNvSpPr>
            <a:spLocks noGrp="1" noChangeArrowheads="1"/>
          </p:cNvSpPr>
          <p:nvPr>
            <p:ph type="title"/>
          </p:nvPr>
        </p:nvSpPr>
        <p:spPr>
          <a:xfrm>
            <a:off x="381000" y="45720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1295400" y="1752600"/>
            <a:ext cx="6629400" cy="37338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7150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spTree>
    <p:extLst>
      <p:ext uri="{BB962C8B-B14F-4D97-AF65-F5344CB8AC3E}">
        <p14:creationId xmlns:p14="http://schemas.microsoft.com/office/powerpoint/2010/main" val="3687089420"/>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pic>
        <p:nvPicPr>
          <p:cNvPr id="1026" name="Picture 2" descr="http://2.bp.blogspot.com/-j-Hfl426wDU/Tq7KlXc9qKI/AAAAAAAACac/PBFHTVThyiY/s1600/nehemiah%252C_the_king%2527s_cupbear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144950"/>
            <a:ext cx="2066925" cy="2495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3.bp.blogspot.com/-X3q0_zifmsE/UHzZZQ0uXQI/AAAAAAAAAfY/d_O-vKeofcI/s1600/nehemiah_city+cop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429000"/>
            <a:ext cx="3810000" cy="2695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jesus-is-savior.com/Believer%27s%20Corner/nehemiah_building_wal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077" y="383074"/>
            <a:ext cx="3389923" cy="253944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1.bp.blogspot.com/_-s_lPZVhMqs/TT39MElpXQI/AAAAAAAACj4/ybVrVeSD9_g/s1600/Rebuilding-the-wall-of-Jerusalem-under-Nehemiah%2B%25281%252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4837" y="3106126"/>
            <a:ext cx="1724025" cy="24955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gorepent.com/wp-content/uploads/posts16/nehemiah-building-jerusalem.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4312" y="972588"/>
            <a:ext cx="2695575" cy="18383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themessiahinthetemple.com/tl_files/der_messias_im_tempel/images/Nehemiah.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17349" y="3765916"/>
            <a:ext cx="3733800" cy="265192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encrypted-tbn0.gstatic.com/images?q=tbn:ANd9GcSAn7rDHXICcAi8YlbQLO4091yw5B5AOn9hAoLDhs5UMD_3bycs0Q"/>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6400" y="-600076"/>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encrypted-tbn2.gstatic.com/images?q=tbn:ANd9GcQAi9RkmPovzjMC05b7VmBnFJ1_7oLxf3HS5DvyPtPILuYCcLF9pQ"/>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66479" y="-856212"/>
            <a:ext cx="2438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encrypted-tbn2.gstatic.com/images?q=tbn:ANd9GcRnqth7tVfa1X0-35LrZunHvaPwmvSko1XrTQjOmAz8NRKknTaCCQ"/>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95624" y="2508066"/>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encrypted-tbn2.gstatic.com/images?q=tbn:ANd9GcTTtwSxivdii3BICuZf9a7JzYOy0vKLKtU3vmHWsfTuYP88wK5WSw"/>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4545" y="2454458"/>
            <a:ext cx="3743325" cy="12192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biblestudyoutlines.org/wp-content/uploads/2012/07/Nehemiah_enforcing_sabbath.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43000" y="9383"/>
            <a:ext cx="1687574" cy="207808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valleygospelmission.org/images/Nehemiah%20builder%20for%20God.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76679" y="5091877"/>
            <a:ext cx="1981966" cy="28098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ellenwhite.info/images/chapt-illus/PK/RH-SigningDecree_DSC_0050.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9600" y="5323011"/>
            <a:ext cx="4286250" cy="20478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musingsofernie.files.wordpress.com/2012/12/rebuilding-the-walls.jpg?w=611&amp;h=39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97796" y="5494715"/>
            <a:ext cx="3089275" cy="200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6331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0677" y="-58956"/>
            <a:ext cx="6248400" cy="1143000"/>
          </a:xfrm>
        </p:spPr>
        <p:txBody>
          <a:bodyPr>
            <a:normAutofit fontScale="90000"/>
          </a:bodyPr>
          <a:lstStyle/>
          <a:p>
            <a:pPr eaLnBrk="1" hangingPunct="1"/>
            <a:r>
              <a:rPr lang="en-US" sz="4000" b="1" dirty="0" smtClean="0">
                <a:solidFill>
                  <a:srgbClr val="FF0000"/>
                </a:solidFill>
                <a:latin typeface="Comic Sans MS" pitchFamily="66" charset="0"/>
              </a:rPr>
              <a:t>Internal Troubles (</a:t>
            </a:r>
            <a:r>
              <a:rPr lang="en-US" sz="4000" b="1" dirty="0" err="1" smtClean="0">
                <a:solidFill>
                  <a:srgbClr val="FF0000"/>
                </a:solidFill>
                <a:latin typeface="Comic Sans MS" pitchFamily="66" charset="0"/>
              </a:rPr>
              <a:t>Neh</a:t>
            </a:r>
            <a:r>
              <a:rPr lang="en-US" sz="4000" b="1" dirty="0" smtClean="0">
                <a:solidFill>
                  <a:srgbClr val="FF0000"/>
                </a:solidFill>
                <a:latin typeface="Comic Sans MS" pitchFamily="66" charset="0"/>
              </a:rPr>
              <a:t> 5)</a:t>
            </a:r>
          </a:p>
        </p:txBody>
      </p:sp>
      <p:sp>
        <p:nvSpPr>
          <p:cNvPr id="4099" name="Rectangle 3"/>
          <p:cNvSpPr>
            <a:spLocks noGrp="1" noChangeArrowheads="1"/>
          </p:cNvSpPr>
          <p:nvPr>
            <p:ph type="body" idx="1"/>
          </p:nvPr>
        </p:nvSpPr>
        <p:spPr>
          <a:xfrm>
            <a:off x="290286" y="914400"/>
            <a:ext cx="8625114" cy="4800600"/>
          </a:xfrm>
        </p:spPr>
        <p:txBody>
          <a:bodyPr>
            <a:normAutofit fontScale="77500" lnSpcReduction="20000"/>
          </a:bodyPr>
          <a:lstStyle/>
          <a:p>
            <a:pPr eaLnBrk="1" hangingPunct="1">
              <a:lnSpc>
                <a:spcPct val="90000"/>
              </a:lnSpc>
            </a:pPr>
            <a:r>
              <a:rPr lang="en-US" b="1" dirty="0" smtClean="0">
                <a:solidFill>
                  <a:srgbClr val="0000CC"/>
                </a:solidFill>
              </a:rPr>
              <a:t>Complaints against the Jewish                                                          brethren (1-5):</a:t>
            </a:r>
          </a:p>
          <a:p>
            <a:pPr lvl="1">
              <a:lnSpc>
                <a:spcPct val="90000"/>
              </a:lnSpc>
            </a:pPr>
            <a:r>
              <a:rPr lang="en-US" dirty="0" smtClean="0"/>
              <a:t>The workers needed to get food to feed                                               their families</a:t>
            </a:r>
          </a:p>
          <a:p>
            <a:pPr lvl="1">
              <a:lnSpc>
                <a:spcPct val="90000"/>
              </a:lnSpc>
            </a:pPr>
            <a:r>
              <a:rPr lang="en-US" dirty="0" smtClean="0"/>
              <a:t>The workers had to borrow money to feed                                     their families</a:t>
            </a:r>
          </a:p>
          <a:p>
            <a:pPr lvl="1">
              <a:lnSpc>
                <a:spcPct val="90000"/>
              </a:lnSpc>
            </a:pPr>
            <a:r>
              <a:rPr lang="en-US" dirty="0" smtClean="0"/>
              <a:t>Workers had to sell their children as slaves to pay the King’s tax on their lands</a:t>
            </a:r>
            <a:endParaRPr lang="en-US" dirty="0"/>
          </a:p>
          <a:p>
            <a:pPr eaLnBrk="1" hangingPunct="1">
              <a:lnSpc>
                <a:spcPct val="90000"/>
              </a:lnSpc>
            </a:pPr>
            <a:r>
              <a:rPr lang="en-US" b="1" dirty="0" smtClean="0">
                <a:solidFill>
                  <a:srgbClr val="0000CC"/>
                </a:solidFill>
              </a:rPr>
              <a:t>Nehemiah discovers the leaders are charging their brethren a lot of interest (0.01 %)  [</a:t>
            </a:r>
            <a:r>
              <a:rPr lang="en-US" b="1" dirty="0" err="1" smtClean="0">
                <a:solidFill>
                  <a:srgbClr val="0000CC"/>
                </a:solidFill>
              </a:rPr>
              <a:t>vs</a:t>
            </a:r>
            <a:r>
              <a:rPr lang="en-US" b="1" dirty="0" smtClean="0">
                <a:solidFill>
                  <a:srgbClr val="0000CC"/>
                </a:solidFill>
              </a:rPr>
              <a:t> 6-8]</a:t>
            </a:r>
          </a:p>
          <a:p>
            <a:pPr lvl="1">
              <a:lnSpc>
                <a:spcPct val="90000"/>
              </a:lnSpc>
            </a:pPr>
            <a:r>
              <a:rPr lang="en-US" dirty="0" smtClean="0"/>
              <a:t>Many Jews had worked hard to buy their enslaved brethren back from foreigners – now they were being made slaves again!</a:t>
            </a:r>
          </a:p>
          <a:p>
            <a:pPr eaLnBrk="1" hangingPunct="1">
              <a:lnSpc>
                <a:spcPct val="90000"/>
              </a:lnSpc>
            </a:pPr>
            <a:r>
              <a:rPr lang="en-US" b="1" dirty="0" smtClean="0">
                <a:solidFill>
                  <a:srgbClr val="0000CC"/>
                </a:solidFill>
              </a:rPr>
              <a:t>Nehemiah’s solution: do right before God (9-11):</a:t>
            </a:r>
          </a:p>
          <a:p>
            <a:pPr lvl="1">
              <a:lnSpc>
                <a:spcPct val="90000"/>
              </a:lnSpc>
            </a:pPr>
            <a:r>
              <a:rPr lang="en-US" dirty="0" smtClean="0"/>
              <a:t>Give back vineyards, olives trees &amp; house right away</a:t>
            </a:r>
          </a:p>
          <a:p>
            <a:pPr lvl="1">
              <a:lnSpc>
                <a:spcPct val="90000"/>
              </a:lnSpc>
            </a:pPr>
            <a:r>
              <a:rPr lang="en-US" dirty="0" smtClean="0"/>
              <a:t>Give back the interest you charged</a:t>
            </a:r>
          </a:p>
          <a:p>
            <a:pPr lvl="1">
              <a:lnSpc>
                <a:spcPct val="90000"/>
              </a:lnSpc>
            </a:pPr>
            <a:r>
              <a:rPr lang="en-US" dirty="0" smtClean="0"/>
              <a:t>He requires the priests &amp; leaders to take an oath (13)</a:t>
            </a:r>
          </a:p>
          <a:p>
            <a:pPr eaLnBrk="1" hangingPunct="1">
              <a:lnSpc>
                <a:spcPct val="90000"/>
              </a:lnSpc>
            </a:pPr>
            <a:endParaRPr lang="en-US" dirty="0" smtClean="0"/>
          </a:p>
          <a:p>
            <a:pPr eaLnBrk="1" hangingPunct="1">
              <a:lnSpc>
                <a:spcPct val="90000"/>
              </a:lnSpc>
            </a:pPr>
            <a:endParaRPr lang="en-US" dirty="0"/>
          </a:p>
          <a:p>
            <a:pPr eaLnBrk="1" hangingPunct="1">
              <a:lnSpc>
                <a:spcPct val="90000"/>
              </a:lnSpc>
            </a:pPr>
            <a:endParaRPr lang="en-US" dirty="0" smtClean="0"/>
          </a:p>
        </p:txBody>
      </p:sp>
      <p:sp>
        <p:nvSpPr>
          <p:cNvPr id="4100" name="Text Box 5"/>
          <p:cNvSpPr txBox="1">
            <a:spLocks noChangeArrowheads="1"/>
          </p:cNvSpPr>
          <p:nvPr/>
        </p:nvSpPr>
        <p:spPr bwMode="auto">
          <a:xfrm>
            <a:off x="381000" y="5836531"/>
            <a:ext cx="8229600" cy="646331"/>
          </a:xfrm>
          <a:prstGeom prst="rect">
            <a:avLst/>
          </a:prstGeom>
          <a:noFill/>
          <a:ln w="9525">
            <a:noFill/>
            <a:miter lim="800000"/>
            <a:headEnd/>
            <a:tailEnd/>
          </a:ln>
        </p:spPr>
        <p:txBody>
          <a:bodyPr>
            <a:spAutoFit/>
          </a:bodyPr>
          <a:lstStyle/>
          <a:p>
            <a:pPr algn="ctr">
              <a:spcBef>
                <a:spcPct val="50000"/>
              </a:spcBef>
            </a:pPr>
            <a:r>
              <a:rPr lang="en-US" sz="3600" b="1" dirty="0" smtClean="0">
                <a:solidFill>
                  <a:srgbClr val="00B050"/>
                </a:solidFill>
                <a:latin typeface="Comic Sans MS" pitchFamily="66" charset="0"/>
              </a:rPr>
              <a:t>Whole group said “amen” &amp; did it!</a:t>
            </a:r>
            <a:endParaRPr lang="en-US" sz="3600" b="1" dirty="0">
              <a:solidFill>
                <a:srgbClr val="00B050"/>
              </a:solidFill>
              <a:latin typeface="Comic Sans MS" pitchFamily="66" charset="0"/>
            </a:endParaRPr>
          </a:p>
        </p:txBody>
      </p:sp>
      <p:pic>
        <p:nvPicPr>
          <p:cNvPr id="1026" name="Picture 2" descr="http://kids.christiansunite.com/images/Bible_Stories/1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369539" y="152400"/>
            <a:ext cx="2452914" cy="2371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75190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24543" y="228600"/>
            <a:ext cx="5562600" cy="1143000"/>
          </a:xfrm>
        </p:spPr>
        <p:txBody>
          <a:bodyPr>
            <a:normAutofit fontScale="90000"/>
          </a:bodyPr>
          <a:lstStyle/>
          <a:p>
            <a:pPr eaLnBrk="1" hangingPunct="1"/>
            <a:r>
              <a:rPr lang="en-US" sz="4000" b="1" dirty="0" smtClean="0">
                <a:solidFill>
                  <a:srgbClr val="FF0000"/>
                </a:solidFill>
                <a:latin typeface="Comic Sans MS" pitchFamily="66" charset="0"/>
              </a:rPr>
              <a:t>Nehemiah’s Personal Commitment (</a:t>
            </a:r>
            <a:r>
              <a:rPr lang="en-US" sz="4000" b="1" dirty="0" err="1" smtClean="0">
                <a:solidFill>
                  <a:srgbClr val="FF0000"/>
                </a:solidFill>
                <a:latin typeface="Comic Sans MS" pitchFamily="66" charset="0"/>
              </a:rPr>
              <a:t>vs</a:t>
            </a:r>
            <a:r>
              <a:rPr lang="en-US" sz="4000" b="1" dirty="0" smtClean="0">
                <a:solidFill>
                  <a:srgbClr val="FF0000"/>
                </a:solidFill>
                <a:latin typeface="Comic Sans MS" pitchFamily="66" charset="0"/>
              </a:rPr>
              <a:t> 14-18)</a:t>
            </a:r>
          </a:p>
        </p:txBody>
      </p:sp>
      <p:sp>
        <p:nvSpPr>
          <p:cNvPr id="4099" name="Rectangle 3"/>
          <p:cNvSpPr>
            <a:spLocks noGrp="1" noChangeArrowheads="1"/>
          </p:cNvSpPr>
          <p:nvPr>
            <p:ph type="body" idx="1"/>
          </p:nvPr>
        </p:nvSpPr>
        <p:spPr>
          <a:xfrm>
            <a:off x="304800" y="1444262"/>
            <a:ext cx="8200571" cy="3661138"/>
          </a:xfrm>
        </p:spPr>
        <p:txBody>
          <a:bodyPr>
            <a:normAutofit lnSpcReduction="10000"/>
          </a:bodyPr>
          <a:lstStyle/>
          <a:p>
            <a:pPr eaLnBrk="1" hangingPunct="1">
              <a:lnSpc>
                <a:spcPct val="90000"/>
              </a:lnSpc>
            </a:pPr>
            <a:r>
              <a:rPr lang="en-US" dirty="0" smtClean="0"/>
              <a:t>For 12 years as governor, he                               didn’t eat food from the people                               as previous governors had done</a:t>
            </a:r>
          </a:p>
          <a:p>
            <a:pPr eaLnBrk="1" hangingPunct="1">
              <a:lnSpc>
                <a:spcPct val="90000"/>
              </a:lnSpc>
            </a:pPr>
            <a:r>
              <a:rPr lang="en-US" dirty="0" smtClean="0"/>
              <a:t>He worked on the wall &amp; didn’t buy fields</a:t>
            </a:r>
          </a:p>
          <a:p>
            <a:pPr eaLnBrk="1" hangingPunct="1">
              <a:lnSpc>
                <a:spcPct val="90000"/>
              </a:lnSpc>
            </a:pPr>
            <a:r>
              <a:rPr lang="en-US" dirty="0" smtClean="0"/>
              <a:t>He fed 150 Jewish people &amp; officers, as well as foreign visitors</a:t>
            </a:r>
          </a:p>
          <a:p>
            <a:pPr eaLnBrk="1" hangingPunct="1">
              <a:lnSpc>
                <a:spcPct val="90000"/>
              </a:lnSpc>
            </a:pPr>
            <a:r>
              <a:rPr lang="en-US" dirty="0" smtClean="0"/>
              <a:t>He didn’t want to further burden his Jewish brethren who were giving their all</a:t>
            </a:r>
          </a:p>
        </p:txBody>
      </p:sp>
      <p:sp>
        <p:nvSpPr>
          <p:cNvPr id="4100" name="Text Box 5"/>
          <p:cNvSpPr txBox="1">
            <a:spLocks noChangeArrowheads="1"/>
          </p:cNvSpPr>
          <p:nvPr/>
        </p:nvSpPr>
        <p:spPr bwMode="auto">
          <a:xfrm>
            <a:off x="3114040" y="4983335"/>
            <a:ext cx="5746206" cy="1815882"/>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If </a:t>
            </a:r>
            <a:r>
              <a:rPr lang="en-US" sz="2800" b="1" dirty="0">
                <a:solidFill>
                  <a:srgbClr val="00B050"/>
                </a:solidFill>
                <a:latin typeface="Comic Sans MS" pitchFamily="66" charset="0"/>
              </a:rPr>
              <a:t>I, your Lord and Teacher, have washed your feet, you also should wash each other's </a:t>
            </a:r>
            <a:r>
              <a:rPr lang="en-US" sz="2800" b="1" dirty="0" smtClean="0">
                <a:solidFill>
                  <a:srgbClr val="00B050"/>
                </a:solidFill>
                <a:latin typeface="Comic Sans MS" pitchFamily="66" charset="0"/>
              </a:rPr>
              <a:t>feet (John 13:14)</a:t>
            </a:r>
            <a:endParaRPr lang="en-US" sz="2800" b="1" dirty="0">
              <a:solidFill>
                <a:srgbClr val="00B050"/>
              </a:solidFill>
              <a:latin typeface="Comic Sans MS" pitchFamily="66" charset="0"/>
            </a:endParaRPr>
          </a:p>
        </p:txBody>
      </p:sp>
      <p:pic>
        <p:nvPicPr>
          <p:cNvPr id="1026" name="Picture 2" descr="http://www.jw.org/assets/l/my/my_E/8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4548" y="185736"/>
            <a:ext cx="2693228" cy="24050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tjudes.org/files/Christian%20Service/Jesus%20Washing%20Feet%2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374" y="4993748"/>
            <a:ext cx="2393406" cy="1795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86377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ermoncentral.com/OptimizedImages/H/e/HereIAmSendMe_slide1x_365_y_2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52400" y="4953000"/>
            <a:ext cx="6781800" cy="1872660"/>
          </a:xfrm>
        </p:spPr>
        <p:txBody>
          <a:bodyPr>
            <a:normAutofit fontScale="90000"/>
          </a:bodyPr>
          <a:lstStyle/>
          <a:p>
            <a:r>
              <a:rPr lang="en-US" sz="3200" b="1" dirty="0" smtClean="0">
                <a:solidFill>
                  <a:srgbClr val="FFC000"/>
                </a:solidFill>
                <a:latin typeface="Comic Sans MS" pitchFamily="66" charset="0"/>
              </a:rPr>
              <a:t>We must first be committed ourselves, to become an effective Leader for our Families &amp; Ecclesias </a:t>
            </a:r>
          </a:p>
        </p:txBody>
      </p:sp>
      <p:sp>
        <p:nvSpPr>
          <p:cNvPr id="4100" name="Text Box 5"/>
          <p:cNvSpPr txBox="1">
            <a:spLocks noChangeArrowheads="1"/>
          </p:cNvSpPr>
          <p:nvPr/>
        </p:nvSpPr>
        <p:spPr bwMode="auto">
          <a:xfrm>
            <a:off x="513806" y="381000"/>
            <a:ext cx="5486400" cy="701675"/>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B050"/>
                </a:solidFill>
                <a:latin typeface="Comic Sans MS" pitchFamily="66" charset="0"/>
              </a:rPr>
              <a:t>Nehemiah’s Spirit</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241740090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183109"/>
            <a:ext cx="5181600" cy="1600200"/>
          </a:xfrm>
        </p:spPr>
        <p:txBody>
          <a:bodyPr>
            <a:normAutofit fontScale="90000"/>
          </a:bodyPr>
          <a:lstStyle/>
          <a:p>
            <a:pPr eaLnBrk="1" hangingPunct="1"/>
            <a:r>
              <a:rPr lang="en-US" sz="4000" b="1" dirty="0" smtClean="0">
                <a:solidFill>
                  <a:srgbClr val="FF0000"/>
                </a:solidFill>
                <a:latin typeface="Comic Sans MS" pitchFamily="66" charset="0"/>
              </a:rPr>
              <a:t>Adversaries try to harm Nehemiah </a:t>
            </a:r>
            <a:r>
              <a:rPr lang="en-US" sz="3100" b="1" dirty="0" smtClean="0">
                <a:solidFill>
                  <a:srgbClr val="FF0000"/>
                </a:solidFill>
                <a:latin typeface="Comic Sans MS" pitchFamily="66" charset="0"/>
              </a:rPr>
              <a:t>(</a:t>
            </a:r>
            <a:r>
              <a:rPr lang="en-US" sz="3100" b="1" dirty="0" err="1" smtClean="0">
                <a:solidFill>
                  <a:srgbClr val="FF0000"/>
                </a:solidFill>
                <a:latin typeface="Comic Sans MS" pitchFamily="66" charset="0"/>
              </a:rPr>
              <a:t>Neh</a:t>
            </a:r>
            <a:r>
              <a:rPr lang="en-US" sz="3100" b="1" dirty="0" smtClean="0">
                <a:solidFill>
                  <a:srgbClr val="FF0000"/>
                </a:solidFill>
                <a:latin typeface="Comic Sans MS" pitchFamily="66" charset="0"/>
              </a:rPr>
              <a:t> 6)</a:t>
            </a:r>
            <a:endParaRPr lang="en-US" sz="4000" b="1" dirty="0" smtClean="0">
              <a:solidFill>
                <a:srgbClr val="FF0000"/>
              </a:solidFill>
              <a:latin typeface="Comic Sans MS" pitchFamily="66" charset="0"/>
            </a:endParaRPr>
          </a:p>
        </p:txBody>
      </p:sp>
      <p:sp>
        <p:nvSpPr>
          <p:cNvPr id="4099" name="Rectangle 3"/>
          <p:cNvSpPr>
            <a:spLocks noGrp="1" noChangeArrowheads="1"/>
          </p:cNvSpPr>
          <p:nvPr>
            <p:ph type="body" idx="1"/>
          </p:nvPr>
        </p:nvSpPr>
        <p:spPr>
          <a:xfrm>
            <a:off x="457200" y="1905000"/>
            <a:ext cx="8305800" cy="4067437"/>
          </a:xfrm>
        </p:spPr>
        <p:txBody>
          <a:bodyPr>
            <a:normAutofit fontScale="85000" lnSpcReduction="20000"/>
          </a:bodyPr>
          <a:lstStyle/>
          <a:p>
            <a:pPr eaLnBrk="1" hangingPunct="1">
              <a:lnSpc>
                <a:spcPct val="90000"/>
              </a:lnSpc>
            </a:pPr>
            <a:r>
              <a:rPr lang="en-US" b="1" dirty="0" smtClean="0">
                <a:solidFill>
                  <a:srgbClr val="0000CC"/>
                </a:solidFill>
              </a:rPr>
              <a:t>Wall visibly getting done: </a:t>
            </a:r>
            <a:r>
              <a:rPr lang="en-US" dirty="0" smtClean="0"/>
              <a:t>no breaks in it (6:1)</a:t>
            </a:r>
          </a:p>
          <a:p>
            <a:pPr eaLnBrk="1" hangingPunct="1">
              <a:lnSpc>
                <a:spcPct val="90000"/>
              </a:lnSpc>
            </a:pPr>
            <a:r>
              <a:rPr lang="en-US" b="1" dirty="0" err="1" smtClean="0">
                <a:solidFill>
                  <a:srgbClr val="0000CC"/>
                </a:solidFill>
              </a:rPr>
              <a:t>Sanballat</a:t>
            </a:r>
            <a:r>
              <a:rPr lang="en-US" b="1" dirty="0" smtClean="0">
                <a:solidFill>
                  <a:srgbClr val="0000CC"/>
                </a:solidFill>
              </a:rPr>
              <a:t>, </a:t>
            </a:r>
            <a:r>
              <a:rPr lang="en-US" b="1" dirty="0" err="1" smtClean="0">
                <a:solidFill>
                  <a:srgbClr val="0000CC"/>
                </a:solidFill>
              </a:rPr>
              <a:t>Tobiah</a:t>
            </a:r>
            <a:r>
              <a:rPr lang="en-US" b="1" dirty="0" smtClean="0">
                <a:solidFill>
                  <a:srgbClr val="0000CC"/>
                </a:solidFill>
              </a:rPr>
              <a:t>, </a:t>
            </a:r>
            <a:r>
              <a:rPr lang="en-US" b="1" dirty="0" err="1" smtClean="0">
                <a:solidFill>
                  <a:srgbClr val="0000CC"/>
                </a:solidFill>
              </a:rPr>
              <a:t>Geshem</a:t>
            </a:r>
            <a:r>
              <a:rPr lang="en-US" b="1" dirty="0" smtClean="0">
                <a:solidFill>
                  <a:srgbClr val="0000CC"/>
                </a:solidFill>
              </a:rPr>
              <a:t> </a:t>
            </a:r>
            <a:r>
              <a:rPr lang="en-US" dirty="0" smtClean="0"/>
              <a:t>&amp; others step up their efforts to stop the wall by trying to harm Nehemiah (6:2-4)</a:t>
            </a:r>
          </a:p>
          <a:p>
            <a:pPr lvl="1">
              <a:lnSpc>
                <a:spcPct val="90000"/>
              </a:lnSpc>
            </a:pPr>
            <a:r>
              <a:rPr lang="en-US" dirty="0" smtClean="0"/>
              <a:t>Ask to meet with him 4 times</a:t>
            </a:r>
          </a:p>
          <a:p>
            <a:pPr lvl="1">
              <a:lnSpc>
                <a:spcPct val="90000"/>
              </a:lnSpc>
            </a:pPr>
            <a:r>
              <a:rPr lang="en-US" dirty="0" smtClean="0"/>
              <a:t>Nehemiah responds “I am doing a great work, can’t stop”</a:t>
            </a:r>
          </a:p>
          <a:p>
            <a:pPr eaLnBrk="1" hangingPunct="1">
              <a:lnSpc>
                <a:spcPct val="90000"/>
              </a:lnSpc>
            </a:pPr>
            <a:r>
              <a:rPr lang="en-US" b="1" dirty="0" smtClean="0">
                <a:solidFill>
                  <a:srgbClr val="0000CC"/>
                </a:solidFill>
              </a:rPr>
              <a:t>Adversaries write an open letter (6:5-7)</a:t>
            </a:r>
          </a:p>
          <a:p>
            <a:pPr lvl="1">
              <a:lnSpc>
                <a:spcPct val="90000"/>
              </a:lnSpc>
            </a:pPr>
            <a:r>
              <a:rPr lang="en-US" dirty="0"/>
              <a:t>Claim Nehemiah plans to rebel &amp; make himself king</a:t>
            </a:r>
          </a:p>
          <a:p>
            <a:pPr lvl="1">
              <a:lnSpc>
                <a:spcPct val="90000"/>
              </a:lnSpc>
            </a:pPr>
            <a:r>
              <a:rPr lang="en-US" dirty="0"/>
              <a:t>Nehemiah prays for God’s help (6:9)</a:t>
            </a:r>
          </a:p>
          <a:p>
            <a:pPr eaLnBrk="1" hangingPunct="1">
              <a:lnSpc>
                <a:spcPct val="90000"/>
              </a:lnSpc>
            </a:pPr>
            <a:r>
              <a:rPr lang="en-US" b="1" dirty="0" smtClean="0">
                <a:solidFill>
                  <a:srgbClr val="0000CC"/>
                </a:solidFill>
              </a:rPr>
              <a:t>Jewish traitors &amp; false prophets </a:t>
            </a:r>
            <a:r>
              <a:rPr lang="en-US" dirty="0" smtClean="0"/>
              <a:t>try to get Nehemiah to disappear – hide in the temple (6:10-14)</a:t>
            </a:r>
          </a:p>
        </p:txBody>
      </p:sp>
      <p:sp>
        <p:nvSpPr>
          <p:cNvPr id="4100" name="Text Box 5"/>
          <p:cNvSpPr txBox="1">
            <a:spLocks noChangeArrowheads="1"/>
          </p:cNvSpPr>
          <p:nvPr/>
        </p:nvSpPr>
        <p:spPr bwMode="auto">
          <a:xfrm>
            <a:off x="647700" y="5597083"/>
            <a:ext cx="79248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True Leadership: Don’t run, stand up to adversaries, trust in God’s help</a:t>
            </a:r>
            <a:endParaRPr lang="en-US" sz="3200" b="1" dirty="0">
              <a:solidFill>
                <a:srgbClr val="00B050"/>
              </a:solidFill>
              <a:latin typeface="Comic Sans MS" pitchFamily="66" charset="0"/>
            </a:endParaRPr>
          </a:p>
        </p:txBody>
      </p:sp>
      <p:pic>
        <p:nvPicPr>
          <p:cNvPr id="3074" name="Picture 2" descr="http://www.blessedquietness.com/nehemiah-letter-to-sanball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52400"/>
            <a:ext cx="3326534" cy="1589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43507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frontiersla.com/Pics/Leading%20By%20Example/LeadingChannelArt/Leading-BY-Example-hea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865" y="197206"/>
            <a:ext cx="6125360" cy="218588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blog.heatspring.com/wp-content/uploads/2011/11/David-Vs-Goliath.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457" y="2550718"/>
            <a:ext cx="2514599" cy="196592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encrypted-tbn2.gstatic.com/images?q=tbn:ANd9GcRVVJfij_K8YuXVhMUY4JVAikWF8OGou4wJVprdzP9k1Sq59IY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765" y="4671008"/>
            <a:ext cx="2867293" cy="216496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nehemiahmission.org/wp-content/uploads/2012/02/nehemiah_the_kings_cupbearer.jpg"/>
          <p:cNvPicPr>
            <a:picLocks noChangeAspect="1" noChangeArrowheads="1"/>
          </p:cNvPicPr>
          <p:nvPr/>
        </p:nvPicPr>
        <p:blipFill rotWithShape="1">
          <a:blip r:embed="rId6">
            <a:extLst>
              <a:ext uri="{28A0092B-C50C-407E-A947-70E740481C1C}">
                <a14:useLocalDpi xmlns:a14="http://schemas.microsoft.com/office/drawing/2010/main" val="0"/>
              </a:ext>
            </a:extLst>
          </a:blip>
          <a:srcRect l="1997" t="3465" r="2086" b="2995"/>
          <a:stretch/>
        </p:blipFill>
        <p:spPr bwMode="auto">
          <a:xfrm>
            <a:off x="6629400" y="237201"/>
            <a:ext cx="2329473" cy="273459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1.bp.blogspot.com/--k6x43XzSi0/TduvKGkH5KI/AAAAAAAAAjw/kycj8O044sM/s1600/carry-cros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844" y="2550718"/>
            <a:ext cx="2958628" cy="209622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s://www.steps.org.au/img/products/deborah-amp-barak.jpg"/>
          <p:cNvPicPr>
            <a:picLocks noChangeAspect="1" noChangeArrowheads="1"/>
          </p:cNvPicPr>
          <p:nvPr/>
        </p:nvPicPr>
        <p:blipFill rotWithShape="1">
          <a:blip r:embed="rId8">
            <a:extLst>
              <a:ext uri="{28A0092B-C50C-407E-A947-70E740481C1C}">
                <a14:useLocalDpi xmlns:a14="http://schemas.microsoft.com/office/drawing/2010/main" val="0"/>
              </a:ext>
            </a:extLst>
          </a:blip>
          <a:srcRect b="7922"/>
          <a:stretch/>
        </p:blipFill>
        <p:spPr bwMode="auto">
          <a:xfrm>
            <a:off x="6593359" y="3264420"/>
            <a:ext cx="2379369" cy="344118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www.correctbible.com/attachments/Image/daniel_lions_den_3.jpg?template=generi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90186" y="4745822"/>
            <a:ext cx="2687120" cy="2015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1506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2002</TotalTime>
  <Words>2174</Words>
  <Application>Microsoft Office PowerPoint</Application>
  <PresentationFormat>On-screen Show (4:3)</PresentationFormat>
  <Paragraphs>285</Paragraphs>
  <Slides>49</Slides>
  <Notes>45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49</vt:i4>
      </vt:variant>
    </vt:vector>
  </HeadingPairs>
  <TitlesOfParts>
    <vt:vector size="60" baseType="lpstr">
      <vt:lpstr>ＭＳ Ｐゴシック</vt:lpstr>
      <vt:lpstr>ＭＳ Ｐゴシック</vt:lpstr>
      <vt:lpstr>宋体</vt:lpstr>
      <vt:lpstr>Arial</vt:lpstr>
      <vt:lpstr>Calibri</vt:lpstr>
      <vt:lpstr>Comic Sans MS</vt:lpstr>
      <vt:lpstr>EraserDust</vt:lpstr>
      <vt:lpstr>Monotype Sorts</vt:lpstr>
      <vt:lpstr>Times</vt:lpstr>
      <vt:lpstr>Times New Roman</vt:lpstr>
      <vt:lpstr>Office Theme</vt:lpstr>
      <vt:lpstr>Nehemiah the Leader</vt:lpstr>
      <vt:lpstr>Nehemiah 4:1-6</vt:lpstr>
      <vt:lpstr>Nehemiah 4:7-12</vt:lpstr>
      <vt:lpstr>Nehemiah’s Defense Plan (4:13-23)</vt:lpstr>
      <vt:lpstr>Internal Troubles (Neh 5)</vt:lpstr>
      <vt:lpstr>Nehemiah’s Personal Commitment (vs 14-18)</vt:lpstr>
      <vt:lpstr>We must first be committed ourselves, to become an effective Leader for our Families &amp; Ecclesias </vt:lpstr>
      <vt:lpstr>Adversaries try to harm Nehemiah (Neh 6)</vt:lpstr>
      <vt:lpstr>PowerPoint Presentation</vt:lpstr>
      <vt:lpstr>Nehemiah 6:15-16</vt:lpstr>
      <vt:lpstr>20th year of Artaxerxes</vt:lpstr>
      <vt:lpstr>Nehemiah 6:17-19</vt:lpstr>
      <vt:lpstr>Spiritual Revival: Ezra Reads the Law (Neh 8)</vt:lpstr>
      <vt:lpstr>Effective Family Bible Readings</vt:lpstr>
      <vt:lpstr>Nehemiah 8:9-12</vt:lpstr>
      <vt:lpstr>Impact of Reading God’s word</vt:lpstr>
      <vt:lpstr>The Covenant they sealed with an oath &amp; a curse (Neh 10:28-39)</vt:lpstr>
      <vt:lpstr>Making a commitment to God</vt:lpstr>
      <vt:lpstr>PowerPoint Presentation</vt:lpstr>
      <vt:lpstr>The Evils of Eliashib the High Priest</vt:lpstr>
      <vt:lpstr>Tobiah weasels his way into power</vt:lpstr>
      <vt:lpstr>PowerPoint Presentation</vt:lpstr>
      <vt:lpstr>Let’s leave camp and try to be a leader like Nehemiah, or at least support our leaders who try to help us doing God’s work</vt:lpstr>
      <vt:lpstr>2</vt:lpstr>
      <vt:lpstr>PowerPoint Presentation</vt:lpstr>
      <vt:lpstr>2</vt:lpstr>
      <vt:lpstr>2</vt:lpstr>
      <vt:lpstr>2</vt:lpstr>
      <vt:lpstr>PowerPoint Presentation</vt:lpstr>
      <vt:lpstr>2</vt:lpstr>
      <vt:lpstr>Nehemiah’s Leadership</vt:lpstr>
      <vt:lpstr>Nehemiah’s Leadership</vt:lpstr>
      <vt:lpstr>PowerPoint Presentation</vt:lpstr>
      <vt:lpstr>PowerPoint Presentation</vt:lpstr>
      <vt:lpstr>PowerPoint Presentation</vt:lpstr>
      <vt:lpstr>2</vt:lpstr>
      <vt:lpstr>PowerPoint Presentation</vt:lpstr>
      <vt:lpstr>2</vt:lpstr>
      <vt:lpstr>2</vt:lpstr>
      <vt:lpstr>2</vt:lpstr>
      <vt:lpstr>2</vt:lpstr>
      <vt:lpstr>2</vt:lpstr>
      <vt:lpstr>2</vt:lpstr>
      <vt:lpstr>PowerPoint Presentation</vt:lpstr>
      <vt:lpstr>2</vt:lpstr>
      <vt:lpstr>2</vt:lpstr>
      <vt:lpstr>Lessons from Today </vt:lpstr>
      <vt:lpstr>2</vt:lpstr>
      <vt:lpstr>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dc:creator>
  <cp:lastModifiedBy>Jim</cp:lastModifiedBy>
  <cp:revision>119</cp:revision>
  <dcterms:created xsi:type="dcterms:W3CDTF">2010-08-16T17:29:37Z</dcterms:created>
  <dcterms:modified xsi:type="dcterms:W3CDTF">2013-07-05T03:36:44Z</dcterms:modified>
</cp:coreProperties>
</file>