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9" r:id="rId2"/>
    <p:sldId id="310" r:id="rId3"/>
    <p:sldId id="324" r:id="rId4"/>
    <p:sldId id="332" r:id="rId5"/>
    <p:sldId id="333" r:id="rId6"/>
    <p:sldId id="325" r:id="rId7"/>
    <p:sldId id="311" r:id="rId8"/>
    <p:sldId id="279" r:id="rId9"/>
    <p:sldId id="280" r:id="rId10"/>
    <p:sldId id="330" r:id="rId11"/>
    <p:sldId id="334" r:id="rId12"/>
    <p:sldId id="281" r:id="rId13"/>
    <p:sldId id="282" r:id="rId14"/>
    <p:sldId id="283" r:id="rId15"/>
    <p:sldId id="284" r:id="rId16"/>
    <p:sldId id="285" r:id="rId17"/>
    <p:sldId id="286" r:id="rId18"/>
    <p:sldId id="326" r:id="rId19"/>
    <p:sldId id="327" r:id="rId20"/>
    <p:sldId id="331" r:id="rId21"/>
    <p:sldId id="298" r:id="rId22"/>
    <p:sldId id="289" r:id="rId23"/>
    <p:sldId id="318" r:id="rId24"/>
    <p:sldId id="329" r:id="rId25"/>
    <p:sldId id="312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8C481-C12E-4E5E-8C97-17372D1217D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5166E-042E-477A-8CA1-B8E10594A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7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4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25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18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94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9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11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44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21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83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8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6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43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92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20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1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60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3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95F9-BB5D-47BB-A50A-DFC6B3CCE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1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AB5A5-581C-4AC5-9A7A-7B9A2E6D0C32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4556" y="685800"/>
            <a:ext cx="41910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4800"/>
              </a:lnSpc>
              <a:defRPr/>
            </a:pPr>
            <a:r>
              <a:rPr lang="en-US" sz="4400" b="1" kern="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Esther:</a:t>
            </a:r>
          </a:p>
          <a:p>
            <a:pPr algn="ctr">
              <a:lnSpc>
                <a:spcPts val="4800"/>
              </a:lnSpc>
              <a:spcBef>
                <a:spcPts val="1200"/>
              </a:spcBef>
              <a:defRPr/>
            </a:pPr>
            <a:r>
              <a:rPr lang="en-US" sz="4400" b="1" kern="0" dirty="0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Childlike  trust in God</a:t>
            </a:r>
            <a:endParaRPr lang="en-US" sz="4400" b="1" kern="0" dirty="0">
              <a:solidFill>
                <a:srgbClr val="0000CC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777482" y="4343400"/>
            <a:ext cx="404600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4800"/>
              </a:lnSpc>
              <a:defRPr/>
            </a:pPr>
            <a:r>
              <a:rPr lang="en-US" sz="4400" b="1" kern="0" dirty="0" smtClean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Mordecai</a:t>
            </a:r>
          </a:p>
          <a:p>
            <a:pPr algn="ctr">
              <a:lnSpc>
                <a:spcPts val="4800"/>
              </a:lnSpc>
              <a:spcBef>
                <a:spcPts val="1200"/>
              </a:spcBef>
              <a:defRPr/>
            </a:pPr>
            <a:r>
              <a:rPr lang="en-US" sz="4400" b="1" kern="0" dirty="0" smtClean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God’s faithful leader</a:t>
            </a:r>
            <a:endParaRPr lang="en-US" sz="4400" b="1" kern="0" dirty="0">
              <a:solidFill>
                <a:srgbClr val="7030A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" name="Picture 2" descr="http://www.tektonics.org/af/es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771900" cy="37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orkersforjesus.com/hamanhumiliatedesther6-10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7" y="3581400"/>
            <a:ext cx="4587959" cy="305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3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0" y="381000"/>
            <a:ext cx="9158514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68665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Philemon 10-16  </a:t>
            </a:r>
            <a:r>
              <a:rPr lang="en-US" sz="3600" b="1" dirty="0" smtClean="0">
                <a:solidFill>
                  <a:srgbClr val="663300"/>
                </a:solidFill>
              </a:rPr>
              <a:t>(RSV)</a:t>
            </a:r>
            <a:endParaRPr lang="en-US" sz="36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35755"/>
            <a:ext cx="7086600" cy="4191000"/>
          </a:xfrm>
        </p:spPr>
        <p:txBody>
          <a:bodyPr>
            <a:normAutofit fontScale="700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10  I </a:t>
            </a:r>
            <a:r>
              <a:rPr lang="en-US" dirty="0"/>
              <a:t>appeal to you for my child, </a:t>
            </a:r>
            <a:r>
              <a:rPr lang="en-US" dirty="0" err="1" smtClean="0"/>
              <a:t>Onesimus</a:t>
            </a:r>
            <a:r>
              <a:rPr lang="en-US" dirty="0"/>
              <a:t>, whose father I have become in my imprisonment. 11 (Formerly he was useless to you, but now he is indeed useful to you and to me.) 12 I am sending him back to you, sending my very heart. 13 I would have been glad to keep him with me, in order that he might serve me on your behalf during my imprisonment for the gospel; 14 but I preferred to do nothing without your consent in order that your goodness might not be by compulsion but of your own free will. </a:t>
            </a:r>
          </a:p>
          <a:p>
            <a:pPr marL="0" indent="231775">
              <a:buNone/>
            </a:pPr>
            <a:r>
              <a:rPr lang="en-US" dirty="0" smtClean="0"/>
              <a:t>15 </a:t>
            </a:r>
            <a:r>
              <a:rPr lang="en-US" b="1" dirty="0">
                <a:solidFill>
                  <a:srgbClr val="0000CC"/>
                </a:solidFill>
              </a:rPr>
              <a:t>Perhaps this is why he was parted from you for a while, that you might have him back for ever, </a:t>
            </a:r>
            <a:r>
              <a:rPr lang="en-US" dirty="0"/>
              <a:t>16 no longer as a slave but more than a slave, as a beloved brother, especially to me but how much more to you, both in the flesh and in the Lord.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4900" y="182865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Looking for God’s providence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66800" y="5877638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Look for God’s involvement in your life!  He talks to us in many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145135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056" t="12500" r="14861" b="7292"/>
          <a:stretch/>
        </p:blipFill>
        <p:spPr>
          <a:xfrm>
            <a:off x="586946" y="0"/>
            <a:ext cx="3733800" cy="7986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044" t="12500" r="36530" b="12500"/>
          <a:stretch/>
        </p:blipFill>
        <p:spPr>
          <a:xfrm>
            <a:off x="4761470" y="0"/>
            <a:ext cx="3810000" cy="68579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85800" y="4451522"/>
            <a:ext cx="3352800" cy="1219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1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4876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</a:rPr>
              <a:t>Esther’s Obedience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686800" cy="32004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T</a:t>
            </a:r>
            <a:r>
              <a:rPr lang="en-US" b="1" dirty="0" smtClean="0">
                <a:solidFill>
                  <a:srgbClr val="0000CC"/>
                </a:solidFill>
              </a:rPr>
              <a:t>o </a:t>
            </a:r>
            <a:r>
              <a:rPr lang="en-US" b="1" dirty="0">
                <a:solidFill>
                  <a:srgbClr val="0000CC"/>
                </a:solidFill>
              </a:rPr>
              <a:t>the </a:t>
            </a:r>
            <a:r>
              <a:rPr lang="en-US" b="1" dirty="0" smtClean="0">
                <a:solidFill>
                  <a:srgbClr val="0000CC"/>
                </a:solidFill>
              </a:rPr>
              <a:t>king </a:t>
            </a:r>
            <a:r>
              <a:rPr lang="en-US" dirty="0" smtClean="0"/>
              <a:t>(as opposed to </a:t>
            </a:r>
            <a:r>
              <a:rPr lang="en-US" dirty="0" err="1" smtClean="0"/>
              <a:t>Vashti’s</a:t>
            </a:r>
            <a:r>
              <a:rPr lang="en-US" dirty="0" smtClean="0"/>
              <a:t> disobedience)</a:t>
            </a:r>
          </a:p>
          <a:p>
            <a:pPr lvl="1"/>
            <a:r>
              <a:rPr lang="en-US" dirty="0" smtClean="0"/>
              <a:t>Decree </a:t>
            </a:r>
            <a:r>
              <a:rPr lang="en-US" dirty="0"/>
              <a:t>that all wives honor their husbands (1:21-22)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To </a:t>
            </a:r>
            <a:r>
              <a:rPr lang="en-US" b="1" dirty="0" err="1" smtClean="0">
                <a:solidFill>
                  <a:srgbClr val="0000CC"/>
                </a:solidFill>
              </a:rPr>
              <a:t>Hegai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(2:15):  </a:t>
            </a:r>
            <a:r>
              <a:rPr lang="en-US" dirty="0" smtClean="0"/>
              <a:t>she only took what </a:t>
            </a:r>
            <a:r>
              <a:rPr lang="en-US" dirty="0" err="1" smtClean="0"/>
              <a:t>Hegai</a:t>
            </a:r>
            <a:r>
              <a:rPr lang="en-US" dirty="0" smtClean="0"/>
              <a:t> suggested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To Mordecai (2:20):   </a:t>
            </a:r>
            <a:r>
              <a:rPr lang="en-US" dirty="0" smtClean="0"/>
              <a:t>Esther still obeyed the command of Mordecai as when she was brought up by him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33400" y="5179646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This was one of the issues that caused the captivity in the first place – disobedience to God’s commands!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2.bp.blogspot.com/-Lsu3PqPhYi4/TubQjtkHUjI/AAAAAAAABAo/UbKV1ybbjCA/s1600/Obedience+slide.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25000"/>
          <a:stretch/>
        </p:blipFill>
        <p:spPr bwMode="auto">
          <a:xfrm>
            <a:off x="5334000" y="152400"/>
            <a:ext cx="362809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4724400" cy="186787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</a:rPr>
              <a:t>Preparation to meet the King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924800" cy="3352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0000CC"/>
                </a:solidFill>
              </a:rPr>
              <a:t>2:3</a:t>
            </a:r>
            <a:r>
              <a:rPr lang="en-US" sz="3600" dirty="0" smtClean="0"/>
              <a:t>  Let the maidens get beauty treatments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0000CC"/>
                </a:solidFill>
              </a:rPr>
              <a:t>2:9</a:t>
            </a:r>
            <a:r>
              <a:rPr lang="en-US" sz="3600" dirty="0" smtClean="0"/>
              <a:t>  </a:t>
            </a:r>
            <a:r>
              <a:rPr lang="en-US" sz="3600" dirty="0" err="1" smtClean="0"/>
              <a:t>Hegai</a:t>
            </a:r>
            <a:r>
              <a:rPr lang="en-US" sz="3600" dirty="0" smtClean="0"/>
              <a:t> gave Esther beauty treatments and special food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0000CC"/>
                </a:solidFill>
              </a:rPr>
              <a:t>2:12</a:t>
            </a:r>
            <a:r>
              <a:rPr lang="en-US" sz="3600" dirty="0" smtClean="0"/>
              <a:t>  Esther had to complete                              12 months of beauty treatments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6 months with oil of myrrh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6 months with perfumes and cosmetics</a:t>
            </a: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0000CC"/>
                </a:solidFill>
              </a:rPr>
              <a:t>2:17</a:t>
            </a:r>
            <a:r>
              <a:rPr lang="en-US" sz="3600" dirty="0" smtClean="0"/>
              <a:t>  The King loved Esther and she received grace and favor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620362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God tries to remind us we need to prepare to meet our God (Amos 4:12)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8196" name="Picture 4" descr="http://www.thetabernacleinbranson.com/bride_of_christ_1_7m7h%20ed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6" b="14263"/>
          <a:stretch/>
        </p:blipFill>
        <p:spPr bwMode="auto">
          <a:xfrm>
            <a:off x="5410200" y="185615"/>
            <a:ext cx="2743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lcnn1.com/images/woman-makeup-mirr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076881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4419600" cy="1676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God’s war with </a:t>
            </a:r>
            <a:r>
              <a:rPr lang="en-US" sz="4000" b="1" dirty="0" err="1" smtClean="0">
                <a:solidFill>
                  <a:srgbClr val="FF0000"/>
                </a:solidFill>
              </a:rPr>
              <a:t>Amalek</a:t>
            </a:r>
            <a:r>
              <a:rPr lang="en-US" sz="4000" b="1" dirty="0" smtClean="0">
                <a:solidFill>
                  <a:srgbClr val="FF0000"/>
                </a:solidFill>
              </a:rPr>
              <a:t> (Sin)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092" y="2267701"/>
            <a:ext cx="8760803" cy="375127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Haman </a:t>
            </a:r>
            <a:r>
              <a:rPr lang="en-US" dirty="0"/>
              <a:t>is an </a:t>
            </a:r>
            <a:r>
              <a:rPr lang="en-US" dirty="0" err="1"/>
              <a:t>Agagite</a:t>
            </a:r>
            <a:r>
              <a:rPr lang="en-US" dirty="0"/>
              <a:t> (3:1</a:t>
            </a:r>
            <a:r>
              <a:rPr lang="en-US" dirty="0" smtClean="0"/>
              <a:t>):  </a:t>
            </a:r>
          </a:p>
          <a:p>
            <a:pPr lvl="1"/>
            <a:r>
              <a:rPr lang="en-US" dirty="0" err="1" smtClean="0"/>
              <a:t>Agag</a:t>
            </a:r>
            <a:r>
              <a:rPr lang="en-US" dirty="0" smtClean="0"/>
              <a:t> was king of the Amalekites (1 Sam 15:8)</a:t>
            </a:r>
          </a:p>
          <a:p>
            <a:pPr lvl="1"/>
            <a:r>
              <a:rPr lang="en-US" dirty="0" smtClean="0"/>
              <a:t>God promised to wipe out the remembrance of </a:t>
            </a:r>
            <a:r>
              <a:rPr lang="en-US" dirty="0" err="1" smtClean="0"/>
              <a:t>Amalek</a:t>
            </a:r>
            <a:r>
              <a:rPr lang="en-US" dirty="0" smtClean="0"/>
              <a:t> (Ex 17:14)</a:t>
            </a:r>
          </a:p>
          <a:p>
            <a:pPr lvl="1"/>
            <a:r>
              <a:rPr lang="en-US" dirty="0" smtClean="0"/>
              <a:t>God swore He would continually war with </a:t>
            </a:r>
            <a:r>
              <a:rPr lang="en-US" dirty="0" err="1" smtClean="0"/>
              <a:t>Amalek</a:t>
            </a:r>
            <a:r>
              <a:rPr lang="en-US" dirty="0" smtClean="0"/>
              <a:t> (Ex 17:16) </a:t>
            </a:r>
          </a:p>
          <a:p>
            <a:pPr lvl="1"/>
            <a:r>
              <a:rPr lang="en-US" dirty="0" smtClean="0"/>
              <a:t>Saul spared </a:t>
            </a:r>
            <a:r>
              <a:rPr lang="en-US" dirty="0" err="1" smtClean="0"/>
              <a:t>Agag</a:t>
            </a:r>
            <a:r>
              <a:rPr lang="en-US" dirty="0" smtClean="0"/>
              <a:t>, but Samuel hacked him in pieces (1 Sam 15:9, 33)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Haman </a:t>
            </a:r>
            <a:r>
              <a:rPr lang="en-US" dirty="0"/>
              <a:t>wanted to kill all Jews – the people of Mordecai (3:6)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Haman </a:t>
            </a:r>
            <a:r>
              <a:rPr lang="en-US" dirty="0"/>
              <a:t>is hung (7:10)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Haman’s </a:t>
            </a:r>
            <a:r>
              <a:rPr lang="en-US" dirty="0"/>
              <a:t>10 sons are killed &amp; then </a:t>
            </a:r>
            <a:r>
              <a:rPr lang="en-US" dirty="0" smtClean="0"/>
              <a:t>hung </a:t>
            </a:r>
            <a:r>
              <a:rPr lang="en-US" dirty="0"/>
              <a:t>on gallows  (9:10, 14)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Esther </a:t>
            </a:r>
            <a:r>
              <a:rPr lang="en-US" dirty="0"/>
              <a:t>receives all Haman’s house  (8:1)</a:t>
            </a: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84639" y="6018979"/>
            <a:ext cx="8654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God has promised He will defeat Sin 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9218" name="Picture 2" descr="http://media-cache-ak1.pinimg.com/192x/3e/32/97/3e3297026ab2e42d087490211155092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9"/>
          <a:stretch/>
        </p:blipFill>
        <p:spPr bwMode="auto">
          <a:xfrm>
            <a:off x="240323" y="152399"/>
            <a:ext cx="18288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biblestudylessons.net/NS/esther/egs/Es2_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399"/>
            <a:ext cx="2981325" cy="223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385" y="168275"/>
            <a:ext cx="4833815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Mordecai’s Elevation: </a:t>
            </a:r>
            <a:r>
              <a:rPr lang="en-US" sz="2800" b="1" dirty="0" smtClean="0">
                <a:solidFill>
                  <a:srgbClr val="7030A0"/>
                </a:solidFill>
              </a:rPr>
              <a:t>predicted Jesus’ elevation                       to God’s right hand</a:t>
            </a:r>
            <a:endParaRPr lang="en-US" sz="3200" b="1" dirty="0" smtClean="0">
              <a:solidFill>
                <a:srgbClr val="7030A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41158"/>
            <a:ext cx="8458200" cy="4343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Mordecai </a:t>
            </a:r>
            <a:r>
              <a:rPr lang="en-US" dirty="0"/>
              <a:t>gets King’s signet ring </a:t>
            </a:r>
            <a:r>
              <a:rPr lang="en-US" dirty="0" smtClean="0"/>
              <a:t>                                                       and </a:t>
            </a:r>
            <a:r>
              <a:rPr lang="en-US" dirty="0"/>
              <a:t>is appointed over Haman’s house  (8:1-2)</a:t>
            </a:r>
          </a:p>
          <a:p>
            <a:r>
              <a:rPr lang="en-US" dirty="0" smtClean="0"/>
              <a:t>Mordecai </a:t>
            </a:r>
            <a:r>
              <a:rPr lang="en-US" dirty="0"/>
              <a:t>writes decree to save the Jews from annihilation (8:9-14)</a:t>
            </a:r>
          </a:p>
          <a:p>
            <a:r>
              <a:rPr lang="en-US" dirty="0" smtClean="0"/>
              <a:t>Gentiles </a:t>
            </a:r>
            <a:r>
              <a:rPr lang="en-US" dirty="0"/>
              <a:t>became fearful of Mordecai, </a:t>
            </a:r>
            <a:r>
              <a:rPr lang="en-US" dirty="0" smtClean="0"/>
              <a:t>for he </a:t>
            </a:r>
            <a:r>
              <a:rPr lang="en-US" dirty="0"/>
              <a:t>was prominent in </a:t>
            </a:r>
            <a:r>
              <a:rPr lang="en-US" dirty="0" smtClean="0"/>
              <a:t>the palace </a:t>
            </a:r>
            <a:r>
              <a:rPr lang="en-US" dirty="0"/>
              <a:t>&amp; his reputation spread (9:4)</a:t>
            </a:r>
          </a:p>
          <a:p>
            <a:r>
              <a:rPr lang="en-US" dirty="0" smtClean="0"/>
              <a:t>Mordecai </a:t>
            </a:r>
            <a:r>
              <a:rPr lang="en-US" dirty="0"/>
              <a:t>writes decree for annual celebration of Purim (9:20-22)</a:t>
            </a:r>
          </a:p>
          <a:p>
            <a:r>
              <a:rPr lang="en-US" dirty="0" smtClean="0"/>
              <a:t>Summary </a:t>
            </a:r>
            <a:r>
              <a:rPr lang="en-US" dirty="0"/>
              <a:t>of the elevation of Mordecai the Jew (10:1-3)</a:t>
            </a: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33400" y="5867400"/>
            <a:ext cx="79580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God promised all along to provide a savior of His people. We need to trust Him.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http://www.artbible.info/images/lastman_triomf-mordechai_gr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11123" b="8351"/>
          <a:stretch/>
        </p:blipFill>
        <p:spPr bwMode="auto">
          <a:xfrm>
            <a:off x="5293831" y="76200"/>
            <a:ext cx="362157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572000" cy="1524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Trust God:  Put your faith into action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754" y="1621204"/>
            <a:ext cx="8534400" cy="38148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Esther’s faith and trust that                                        somehow becoming queen                                                     was part of God’s plan</a:t>
            </a:r>
          </a:p>
          <a:p>
            <a:r>
              <a:rPr lang="en-US" dirty="0" smtClean="0"/>
              <a:t>Her willingness </a:t>
            </a:r>
            <a:r>
              <a:rPr lang="en-US" dirty="0"/>
              <a:t>to go into the King</a:t>
            </a:r>
            <a:r>
              <a:rPr lang="en-US" dirty="0" smtClean="0"/>
              <a:t>….”if </a:t>
            </a:r>
            <a:r>
              <a:rPr lang="en-US" dirty="0"/>
              <a:t>I perish</a:t>
            </a:r>
            <a:r>
              <a:rPr lang="en-US" dirty="0" smtClean="0"/>
              <a:t>,             </a:t>
            </a:r>
            <a:r>
              <a:rPr lang="en-US" dirty="0"/>
              <a:t>I </a:t>
            </a:r>
            <a:r>
              <a:rPr lang="en-US" dirty="0" smtClean="0"/>
              <a:t>perish” </a:t>
            </a:r>
            <a:r>
              <a:rPr lang="en-US" dirty="0"/>
              <a:t>(4:16</a:t>
            </a:r>
            <a:r>
              <a:rPr lang="en-US" dirty="0" smtClean="0"/>
              <a:t>)</a:t>
            </a:r>
          </a:p>
          <a:p>
            <a:r>
              <a:rPr lang="en-US" dirty="0"/>
              <a:t>Esther’s banquets</a:t>
            </a:r>
            <a:r>
              <a:rPr lang="en-US" dirty="0" smtClean="0"/>
              <a:t>:  illustrates how faith in action works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he </a:t>
            </a:r>
            <a:r>
              <a:rPr lang="en-US" dirty="0"/>
              <a:t>developed a reasonable plan, </a:t>
            </a:r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dirty="0"/>
              <a:t>trusted God to make it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9154" y="5436089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Trust 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in the Lord with all your heart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, and 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lean not on your own understanding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; In 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all your ways acknowledge Him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, and 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He shall direct your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paths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Prov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3:5-6)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http://freechristianmessagecards.files.wordpress.com/2012/06/trust-in-the-lord-with-all-your-heart-christian-message-card-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3565525" cy="23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142142"/>
            <a:ext cx="5105400" cy="214190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Our Faith in God and resulting actions can be an effective witness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153400" cy="4343400"/>
          </a:xfrm>
        </p:spPr>
        <p:txBody>
          <a:bodyPr/>
          <a:lstStyle/>
          <a:p>
            <a:r>
              <a:rPr lang="en-US" sz="3600" dirty="0" smtClean="0"/>
              <a:t>Jews </a:t>
            </a:r>
            <a:r>
              <a:rPr lang="en-US" sz="3600" dirty="0"/>
              <a:t>were full of happiness </a:t>
            </a:r>
            <a:r>
              <a:rPr lang="en-US" sz="3600" dirty="0" smtClean="0"/>
              <a:t>and </a:t>
            </a:r>
            <a:r>
              <a:rPr lang="en-US" sz="3600" dirty="0"/>
              <a:t>joy </a:t>
            </a:r>
            <a:r>
              <a:rPr lang="en-US" sz="3600" dirty="0" smtClean="0"/>
              <a:t>and </a:t>
            </a:r>
            <a:r>
              <a:rPr lang="en-US" sz="3600" dirty="0"/>
              <a:t>gladness </a:t>
            </a:r>
            <a:r>
              <a:rPr lang="en-US" sz="3600" dirty="0" smtClean="0"/>
              <a:t>and honor  (8:17)</a:t>
            </a:r>
            <a:endParaRPr lang="en-US" sz="3600" dirty="0"/>
          </a:p>
          <a:p>
            <a:r>
              <a:rPr lang="en-US" sz="3600" dirty="0" smtClean="0"/>
              <a:t>Many </a:t>
            </a:r>
            <a:r>
              <a:rPr lang="en-US" sz="3600" dirty="0"/>
              <a:t>Gentiles became Jews when they realized the blessed status of Jews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52400" y="4800600"/>
            <a:ext cx="5791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Jesus’ faith in God’s way became the greatest witness ever!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http://www.ltumc.org/FaithInAction/sites/default/files/image_final_web_transp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92808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3.bp.blogspot.com/-Jo1JQCMrjkg/UVZL2_hNQ6I/AAAAAAAACgI/N2VyziOZncw/s1600/jesus-on-the-cro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58" y="4800600"/>
            <a:ext cx="297783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4196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God’s warning to get out of Babylon!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b="1" i="1" dirty="0" smtClean="0">
                <a:solidFill>
                  <a:srgbClr val="00B0F0"/>
                </a:solidFill>
              </a:rPr>
              <a:t>(God’s gentle push!)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462" y="2057400"/>
            <a:ext cx="8198338" cy="3581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 raised up Haman to </a:t>
            </a:r>
            <a:r>
              <a:rPr lang="en-US" dirty="0" smtClean="0"/>
              <a:t>make                                     </a:t>
            </a:r>
            <a:r>
              <a:rPr lang="en-US" dirty="0"/>
              <a:t>them face the reality of </a:t>
            </a:r>
            <a:r>
              <a:rPr lang="en-US" dirty="0" smtClean="0"/>
              <a:t>                                            destruction </a:t>
            </a:r>
            <a:r>
              <a:rPr lang="en-US" dirty="0"/>
              <a:t>in a foreign land </a:t>
            </a:r>
            <a:r>
              <a:rPr lang="en-US" dirty="0" smtClean="0"/>
              <a:t>                          (</a:t>
            </a:r>
            <a:r>
              <a:rPr lang="en-US" dirty="0"/>
              <a:t>Esther 3)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promised to bless their economy and food (Hag 2:19)  </a:t>
            </a:r>
          </a:p>
          <a:p>
            <a:r>
              <a:rPr lang="en-US" dirty="0"/>
              <a:t>He promised to protect their cities </a:t>
            </a:r>
            <a:r>
              <a:rPr lang="en-US" dirty="0" smtClean="0"/>
              <a:t>(</a:t>
            </a:r>
            <a:r>
              <a:rPr lang="en-US" dirty="0" err="1"/>
              <a:t>Zech</a:t>
            </a:r>
            <a:r>
              <a:rPr lang="en-US" dirty="0"/>
              <a:t> 2:1-5)</a:t>
            </a:r>
          </a:p>
          <a:p>
            <a:r>
              <a:rPr lang="en-US" dirty="0"/>
              <a:t>He promised to dwell in their midst </a:t>
            </a:r>
            <a:r>
              <a:rPr lang="en-US" dirty="0" smtClean="0"/>
              <a:t>(</a:t>
            </a:r>
            <a:r>
              <a:rPr lang="en-US" dirty="0" err="1"/>
              <a:t>Zech</a:t>
            </a:r>
            <a:r>
              <a:rPr lang="en-US" dirty="0"/>
              <a:t> 2:11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52400"/>
            <a:ext cx="3381375" cy="3103391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9531" y="5410200"/>
            <a:ext cx="769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"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Come out from among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them and 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be separate, says the Lord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. Do 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not touch what is unclean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, and 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I will receive you."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 'I 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will be a Father to you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, and 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you shall be My sons and daughters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, says 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the Lord Almighty."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(2 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</a:rPr>
              <a:t>Cor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6:17-18)</a:t>
            </a:r>
            <a:endParaRPr lang="en-US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6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lipartpal.com/_thumbs/pd/education/chalkboard_background_full_page.png"/>
          <p:cNvPicPr>
            <a:picLocks noChangeAspect="1" noChangeArrowheads="1"/>
          </p:cNvPicPr>
          <p:nvPr/>
        </p:nvPicPr>
        <p:blipFill>
          <a:blip r:embed="rId3" cstate="print"/>
          <a:srcRect l="1270" t="1643" r="3492" b="4723"/>
          <a:stretch>
            <a:fillRect/>
          </a:stretch>
        </p:blipFill>
        <p:spPr bwMode="auto">
          <a:xfrm>
            <a:off x="0" y="0"/>
            <a:ext cx="9144000" cy="6891528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EraserDust" pitchFamily="34" charset="0"/>
              </a:rPr>
              <a:t>Lessons from Esther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77815"/>
            <a:ext cx="8001000" cy="5029200"/>
          </a:xfrm>
        </p:spPr>
        <p:txBody>
          <a:bodyPr>
            <a:normAutofit lnSpcReduction="10000"/>
          </a:bodyPr>
          <a:lstStyle/>
          <a:p>
            <a:pPr hangingPunct="0"/>
            <a:r>
              <a:rPr lang="en-US" b="1" dirty="0" smtClean="0">
                <a:solidFill>
                  <a:srgbClr val="FFC000"/>
                </a:solidFill>
                <a:latin typeface="EraserDust" pitchFamily="34" charset="0"/>
              </a:rPr>
              <a:t> </a:t>
            </a:r>
            <a:r>
              <a:rPr lang="en-US" dirty="0" smtClean="0">
                <a:solidFill>
                  <a:srgbClr val="FFC000"/>
                </a:solidFill>
                <a:latin typeface="EraserDust" pitchFamily="34" charset="0"/>
              </a:rPr>
              <a:t>Be aware of God’s providence:  He’s working in your life and is in control</a:t>
            </a:r>
          </a:p>
          <a:p>
            <a:pPr hangingPunct="0"/>
            <a:r>
              <a:rPr lang="en-US" dirty="0" smtClean="0">
                <a:solidFill>
                  <a:srgbClr val="FFC000"/>
                </a:solidFill>
                <a:latin typeface="EraserDust" pitchFamily="34" charset="0"/>
              </a:rPr>
              <a:t>Prepare now to meet your King</a:t>
            </a:r>
          </a:p>
          <a:p>
            <a:pPr hangingPunct="0"/>
            <a:r>
              <a:rPr lang="en-US" dirty="0" smtClean="0">
                <a:solidFill>
                  <a:srgbClr val="FFC000"/>
                </a:solidFill>
                <a:latin typeface="EraserDust" pitchFamily="34" charset="0"/>
              </a:rPr>
              <a:t>Faith &amp; Obedience are essential for us to join God’s family – practice them everyday </a:t>
            </a:r>
          </a:p>
          <a:p>
            <a:pPr hangingPunct="0"/>
            <a:r>
              <a:rPr lang="en-US" dirty="0" smtClean="0">
                <a:solidFill>
                  <a:srgbClr val="FFC000"/>
                </a:solidFill>
                <a:latin typeface="EraserDust" pitchFamily="34" charset="0"/>
              </a:rPr>
              <a:t>Our faithful way of life can be an effective witness for God</a:t>
            </a:r>
          </a:p>
          <a:p>
            <a:pPr hangingPunct="0"/>
            <a:r>
              <a:rPr lang="en-US" dirty="0" smtClean="0">
                <a:solidFill>
                  <a:srgbClr val="FFC000"/>
                </a:solidFill>
                <a:latin typeface="EraserDust" pitchFamily="34" charset="0"/>
              </a:rPr>
              <a:t>God is at war with </a:t>
            </a:r>
            <a:r>
              <a:rPr lang="en-US" dirty="0" err="1" smtClean="0">
                <a:solidFill>
                  <a:srgbClr val="FFC000"/>
                </a:solidFill>
                <a:latin typeface="EraserDust" pitchFamily="34" charset="0"/>
              </a:rPr>
              <a:t>Amalek</a:t>
            </a:r>
            <a:r>
              <a:rPr lang="en-US" dirty="0" smtClean="0">
                <a:solidFill>
                  <a:srgbClr val="FFC000"/>
                </a:solidFill>
                <a:latin typeface="EraserDust" pitchFamily="34" charset="0"/>
              </a:rPr>
              <a:t> – join the war!</a:t>
            </a:r>
          </a:p>
          <a:p>
            <a:pPr hangingPunct="0"/>
            <a:r>
              <a:rPr lang="en-US" dirty="0" smtClean="0">
                <a:solidFill>
                  <a:srgbClr val="FFC000"/>
                </a:solidFill>
                <a:latin typeface="EraserDust" pitchFamily="34" charset="0"/>
              </a:rPr>
              <a:t>Get out of Babylon mentally before it’s too late</a:t>
            </a:r>
          </a:p>
          <a:p>
            <a:pPr hangingPunc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098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"/>
            <a:ext cx="8534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Where are we on the timeline?</a:t>
            </a:r>
          </a:p>
        </p:txBody>
      </p:sp>
      <p:graphicFrame>
        <p:nvGraphicFramePr>
          <p:cNvPr id="9523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799013" y="1524000"/>
          <a:ext cx="441325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Photo Editor Photo" r:id="rId3" imgW="4990476" imgH="5514286" progId="MSPhotoEd.3">
                  <p:embed/>
                </p:oleObj>
              </mc:Choice>
              <mc:Fallback>
                <p:oleObj name="Photo Editor Photo" r:id="rId3" imgW="4990476" imgH="55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3" y="1524000"/>
                        <a:ext cx="441325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1524000"/>
          <a:ext cx="4951413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Photo Editor Photo" r:id="rId5" imgW="5582429" imgH="5514286" progId="MSPhotoEd.3">
                  <p:embed/>
                </p:oleObj>
              </mc:Choice>
              <mc:Fallback>
                <p:oleObj name="Photo Editor Photo" r:id="rId5" imgW="5582429" imgH="55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4951413" cy="489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006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5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  <p:bldP spid="9523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Don’t forget the used book sale!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10049"/>
            <a:ext cx="7696200" cy="5772150"/>
          </a:xfrm>
        </p:spPr>
      </p:pic>
    </p:spTree>
    <p:extLst>
      <p:ext uri="{BB962C8B-B14F-4D97-AF65-F5344CB8AC3E}">
        <p14:creationId xmlns:p14="http://schemas.microsoft.com/office/powerpoint/2010/main" val="16137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 17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33478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5225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1.bp.blogspot.com/-_S9mt1s9MaQ/TZSutXndgmI/AAAAAAAAAPY/BLxKBq-qW_8/s1600/Est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065338"/>
            <a:ext cx="33337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75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 17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33478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6815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5000"/>
            <a:ext cx="6324600" cy="33528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 17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228600"/>
            <a:ext cx="915851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Esther 1:1-4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51920"/>
            <a:ext cx="7086600" cy="381000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Now </a:t>
            </a:r>
            <a:r>
              <a:rPr lang="en-US" dirty="0"/>
              <a:t>it came to pass </a:t>
            </a:r>
            <a:r>
              <a:rPr lang="en-US" b="1" dirty="0">
                <a:solidFill>
                  <a:srgbClr val="0000CC"/>
                </a:solidFill>
              </a:rPr>
              <a:t>in the days of </a:t>
            </a:r>
            <a:r>
              <a:rPr lang="en-US" b="1" dirty="0" err="1">
                <a:solidFill>
                  <a:srgbClr val="0000CC"/>
                </a:solidFill>
              </a:rPr>
              <a:t>Ahasuerus</a:t>
            </a:r>
            <a:r>
              <a:rPr lang="en-US" b="1" dirty="0">
                <a:solidFill>
                  <a:srgbClr val="0000CC"/>
                </a:solidFill>
              </a:rPr>
              <a:t> (this was the </a:t>
            </a:r>
            <a:r>
              <a:rPr lang="en-US" b="1" dirty="0" err="1">
                <a:solidFill>
                  <a:srgbClr val="0000CC"/>
                </a:solidFill>
              </a:rPr>
              <a:t>Ahasuerus</a:t>
            </a:r>
            <a:r>
              <a:rPr lang="en-US" b="1" dirty="0">
                <a:solidFill>
                  <a:srgbClr val="0000CC"/>
                </a:solidFill>
              </a:rPr>
              <a:t> who reigned over one hundred and twenty-seven provinces, from India to Ethiopia), </a:t>
            </a:r>
            <a:r>
              <a:rPr lang="en-US" dirty="0"/>
              <a:t>2 in those days when King </a:t>
            </a:r>
            <a:r>
              <a:rPr lang="en-US" dirty="0" err="1"/>
              <a:t>Ahasuerus</a:t>
            </a:r>
            <a:r>
              <a:rPr lang="en-US" dirty="0"/>
              <a:t> sat on the throne of his kingdom, which was in </a:t>
            </a:r>
            <a:r>
              <a:rPr lang="en-US" dirty="0" err="1"/>
              <a:t>Shushan</a:t>
            </a:r>
            <a:r>
              <a:rPr lang="en-US" dirty="0"/>
              <a:t> the citadel, 3 that </a:t>
            </a:r>
            <a:r>
              <a:rPr lang="en-US" b="1" dirty="0">
                <a:solidFill>
                  <a:srgbClr val="0000CC"/>
                </a:solidFill>
              </a:rPr>
              <a:t>in the third year of his reign </a:t>
            </a:r>
            <a:r>
              <a:rPr lang="en-US" dirty="0"/>
              <a:t>he made a feast for all his officials and servants — the powers of Persia and Media, the nobles, and the princes of the provinces being before him —  4 when he showed the riches of his glorious kingdom and the splendor of his excellent majesty for many days, one hundred and eighty days in all.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115199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Who is the king?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06231" y="5503747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The only Persian king to reign over 127 provinces was Darius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Hystaspes</a:t>
            </a:r>
            <a:endParaRPr lang="en-US" sz="28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8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334" r="8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4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228600"/>
            <a:ext cx="9158514" cy="479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2745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Esther 2:5-7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075" y="1166678"/>
            <a:ext cx="7086600" cy="3571875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5 </a:t>
            </a:r>
            <a:r>
              <a:rPr lang="en-US" dirty="0"/>
              <a:t>In </a:t>
            </a:r>
            <a:r>
              <a:rPr lang="en-US" dirty="0" err="1"/>
              <a:t>Shushan</a:t>
            </a:r>
            <a:r>
              <a:rPr lang="en-US" dirty="0"/>
              <a:t> the citadel there was a certain Jew whose name was Mordecai the son of </a:t>
            </a:r>
            <a:r>
              <a:rPr lang="en-US" dirty="0" err="1"/>
              <a:t>Jair</a:t>
            </a:r>
            <a:r>
              <a:rPr lang="en-US" dirty="0"/>
              <a:t>, the son of Shimei, the son of Kish, a </a:t>
            </a:r>
            <a:r>
              <a:rPr lang="en-US" dirty="0" err="1"/>
              <a:t>Benjamite</a:t>
            </a:r>
            <a:r>
              <a:rPr lang="en-US" dirty="0"/>
              <a:t>. 6 Kish had been carried away from Jerusalem with the captives who had been captured with </a:t>
            </a:r>
            <a:r>
              <a:rPr lang="en-US" dirty="0" err="1"/>
              <a:t>Jeconiah</a:t>
            </a:r>
            <a:r>
              <a:rPr lang="en-US" dirty="0"/>
              <a:t> king of Judah, whom Nebuchadnezzar the king of Babylon had carried away. </a:t>
            </a:r>
            <a:r>
              <a:rPr lang="en-US" b="1" dirty="0">
                <a:solidFill>
                  <a:srgbClr val="0000CC"/>
                </a:solidFill>
              </a:rPr>
              <a:t>7 And Mordecai had brought up Hadassah, that is, Esther, his uncle's daughter, </a:t>
            </a:r>
            <a:r>
              <a:rPr lang="en-US" dirty="0"/>
              <a:t>for she had neither father nor mother</a:t>
            </a:r>
            <a:r>
              <a:rPr lang="en-US" dirty="0" smtClean="0"/>
              <a:t>.</a:t>
            </a:r>
            <a:endParaRPr lang="en-US" dirty="0"/>
          </a:p>
          <a:p>
            <a:pPr marL="0" indent="231775">
              <a:buNone/>
            </a:pPr>
            <a:endParaRPr lang="en-US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Esther &amp; Mordecai were related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28700" y="5174902"/>
            <a:ext cx="350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So Mordecai was Esther’s cousin, not his uncle!</a:t>
            </a:r>
          </a:p>
        </p:txBody>
      </p:sp>
      <p:pic>
        <p:nvPicPr>
          <p:cNvPr id="3076" name="Picture 4" descr="http://www.the13thenumeration.com/Blog13/wp-content/uploads/2013/02/Lineage-of-Mordecai-300x2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t="26569" r="-1167" b="-371"/>
          <a:stretch/>
        </p:blipFill>
        <p:spPr bwMode="auto">
          <a:xfrm>
            <a:off x="5114925" y="488566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95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PersianKingsTimelin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" y="0"/>
            <a:ext cx="9742002" cy="70775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-152400" y="152400"/>
            <a:ext cx="426719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</a:rPr>
              <a:t>Timeline of the Persian Kings during the temple building</a:t>
            </a:r>
          </a:p>
        </p:txBody>
      </p:sp>
      <p:cxnSp>
        <p:nvCxnSpPr>
          <p:cNvPr id="3" name="Straight Arrow Connector 2"/>
          <p:cNvCxnSpPr>
            <a:stCxn id="5" idx="1"/>
          </p:cNvCxnSpPr>
          <p:nvPr/>
        </p:nvCxnSpPr>
        <p:spPr>
          <a:xfrm flipH="1" flipV="1">
            <a:off x="4042508" y="4855590"/>
            <a:ext cx="199292" cy="9378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41800" y="5562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Book of Esther begins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3908" y="450934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4495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</a:rPr>
              <a:t>Purpose of the Story of Esther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981200"/>
            <a:ext cx="8305800" cy="3962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Show how God is in control,                                            even when things seem out of control, and He will be faithful to His promises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Demonstrate God’s providence – He is involved in our lives even when there is no open manifestation of angels or miracles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Motivate the Jewish captives in Babylon to return to the land of Israel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Illustrate how God continues to war against </a:t>
            </a:r>
            <a:r>
              <a:rPr lang="en-US" dirty="0" err="1" smtClean="0"/>
              <a:t>Amalek</a:t>
            </a:r>
            <a:r>
              <a:rPr lang="en-US" dirty="0" smtClean="0"/>
              <a:t> (Sin) and redeem His children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76738" y="5680501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This story is recorded with specific messages to the captives &amp; exiles – like the story of Melchizedek</a:t>
            </a:r>
            <a:endParaRPr lang="en-US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" name="Picture 2" descr="http://bibledaily.files.wordpress.com/2011/08/esther-and-the-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44" y="152400"/>
            <a:ext cx="3349625" cy="203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61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381000"/>
            <a:ext cx="37338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Themes with lessons for us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8308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God’s providence:  </a:t>
            </a:r>
            <a:r>
              <a:rPr lang="en-US" dirty="0" smtClean="0"/>
              <a:t>He is in control &amp; working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Preparation:</a:t>
            </a:r>
            <a:r>
              <a:rPr lang="en-US" dirty="0" smtClean="0"/>
              <a:t> to meet our King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Obedience: </a:t>
            </a:r>
            <a:r>
              <a:rPr lang="en-US" dirty="0" smtClean="0"/>
              <a:t>to our Heavenly Father &amp; Lord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Faith in God:  </a:t>
            </a:r>
            <a:r>
              <a:rPr lang="en-US" dirty="0" smtClean="0"/>
              <a:t>demonstrated in action 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Witnessing:  </a:t>
            </a:r>
            <a:r>
              <a:rPr lang="en-US" dirty="0" smtClean="0"/>
              <a:t>our actions can draw others to God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God’s war with </a:t>
            </a:r>
            <a:r>
              <a:rPr lang="en-US" b="1" dirty="0" err="1" smtClean="0">
                <a:solidFill>
                  <a:srgbClr val="0000CC"/>
                </a:solidFill>
              </a:rPr>
              <a:t>Amalek</a:t>
            </a:r>
            <a:r>
              <a:rPr lang="en-US" b="1" dirty="0" smtClean="0">
                <a:solidFill>
                  <a:srgbClr val="0000CC"/>
                </a:solidFill>
              </a:rPr>
              <a:t> (Sin):  </a:t>
            </a:r>
            <a:r>
              <a:rPr lang="en-US" dirty="0" smtClean="0"/>
              <a:t>He’s still fighting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Get out of Babylon:  </a:t>
            </a:r>
            <a:r>
              <a:rPr lang="en-US" dirty="0" smtClean="0"/>
              <a:t>before it’s too late!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914400" y="5781272"/>
            <a:ext cx="6934200" cy="10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This story was recorded to teach us these lessons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://mediumsworld.files.wordpress.com/2011/05/life-lesson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954"/>
            <a:ext cx="4791075" cy="17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102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</a:rPr>
              <a:t>God’s Providence  </a:t>
            </a:r>
            <a:r>
              <a:rPr lang="en-US" sz="3200" b="1" dirty="0" smtClean="0">
                <a:solidFill>
                  <a:srgbClr val="FF0000"/>
                </a:solidFill>
              </a:rPr>
              <a:t>(but no mention of God)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8614"/>
            <a:ext cx="8458200" cy="4733926"/>
          </a:xfrm>
        </p:spPr>
        <p:txBody>
          <a:bodyPr>
            <a:normAutofit fontScale="70000" lnSpcReduction="20000"/>
          </a:bodyPr>
          <a:lstStyle/>
          <a:p>
            <a:pPr marL="288925" indent="-288925">
              <a:buNone/>
            </a:pPr>
            <a:r>
              <a:rPr lang="en-US" b="1" dirty="0" smtClean="0">
                <a:solidFill>
                  <a:srgbClr val="0000CC"/>
                </a:solidFill>
              </a:rPr>
              <a:t>2:21-23</a:t>
            </a:r>
            <a:r>
              <a:rPr lang="en-US" dirty="0" smtClean="0"/>
              <a:t>   </a:t>
            </a:r>
            <a:r>
              <a:rPr lang="en-US" dirty="0" err="1"/>
              <a:t>Mordacai</a:t>
            </a:r>
            <a:r>
              <a:rPr lang="en-US" dirty="0"/>
              <a:t> just happened to </a:t>
            </a:r>
            <a:r>
              <a:rPr lang="en-US" dirty="0" smtClean="0"/>
              <a:t>                                                                     hear </a:t>
            </a:r>
            <a:r>
              <a:rPr lang="en-US" dirty="0" err="1"/>
              <a:t>Bigthana</a:t>
            </a:r>
            <a:r>
              <a:rPr lang="en-US" dirty="0"/>
              <a:t> &amp; </a:t>
            </a:r>
            <a:r>
              <a:rPr lang="en-US" dirty="0" err="1"/>
              <a:t>Teresh</a:t>
            </a:r>
            <a:r>
              <a:rPr lang="en-US" dirty="0"/>
              <a:t>’ plan to hurt the king </a:t>
            </a:r>
          </a:p>
          <a:p>
            <a:pPr marL="288925" indent="-288925">
              <a:buNone/>
            </a:pPr>
            <a:r>
              <a:rPr lang="en-US" dirty="0"/>
              <a:t> </a:t>
            </a:r>
            <a:r>
              <a:rPr lang="en-US" dirty="0" smtClean="0"/>
              <a:t>   Then it just </a:t>
            </a:r>
            <a:r>
              <a:rPr lang="en-US" dirty="0"/>
              <a:t>happened to be recorded in the chronicles of the </a:t>
            </a:r>
            <a:r>
              <a:rPr lang="en-US" dirty="0" smtClean="0"/>
              <a:t>kings</a:t>
            </a:r>
          </a:p>
          <a:p>
            <a:pPr marL="288925" indent="-288925"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0000CC"/>
                </a:solidFill>
              </a:rPr>
              <a:t>4:13-14</a:t>
            </a:r>
            <a:r>
              <a:rPr lang="en-US" dirty="0" smtClean="0"/>
              <a:t>   Mordecai understood </a:t>
            </a:r>
            <a:r>
              <a:rPr lang="en-US" dirty="0"/>
              <a:t>d</a:t>
            </a:r>
            <a:r>
              <a:rPr lang="en-US" dirty="0" smtClean="0"/>
              <a:t>eliverance would </a:t>
            </a:r>
            <a:r>
              <a:rPr lang="en-US" dirty="0"/>
              <a:t>arise to save </a:t>
            </a:r>
            <a:r>
              <a:rPr lang="en-US" dirty="0" smtClean="0"/>
              <a:t>the Jews</a:t>
            </a:r>
            <a:endParaRPr lang="en-US" dirty="0"/>
          </a:p>
          <a:p>
            <a:pPr marL="288925" indent="-288925">
              <a:buNone/>
            </a:pPr>
            <a:r>
              <a:rPr lang="en-US" dirty="0"/>
              <a:t>    </a:t>
            </a:r>
            <a:r>
              <a:rPr lang="en-US" dirty="0" smtClean="0"/>
              <a:t>You </a:t>
            </a:r>
            <a:r>
              <a:rPr lang="en-US" dirty="0"/>
              <a:t>may have come to the kingdom at this time so you can influence the king!</a:t>
            </a:r>
          </a:p>
          <a:p>
            <a:pPr marL="288925" indent="-288925"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0000CC"/>
                </a:solidFill>
              </a:rPr>
              <a:t>6:1-3</a:t>
            </a:r>
            <a:r>
              <a:rPr lang="en-US" dirty="0" smtClean="0"/>
              <a:t>  </a:t>
            </a:r>
            <a:r>
              <a:rPr lang="en-US" dirty="0"/>
              <a:t>King couldn’t sleep &amp; just happened to read about Mordecai’s revelation of </a:t>
            </a:r>
            <a:r>
              <a:rPr lang="en-US" dirty="0" err="1"/>
              <a:t>Bigthana</a:t>
            </a:r>
            <a:r>
              <a:rPr lang="en-US" dirty="0"/>
              <a:t> &amp; </a:t>
            </a:r>
            <a:r>
              <a:rPr lang="en-US" dirty="0" err="1"/>
              <a:t>Teresh’s</a:t>
            </a:r>
            <a:r>
              <a:rPr lang="en-US" dirty="0"/>
              <a:t> plan to harm the king </a:t>
            </a:r>
          </a:p>
          <a:p>
            <a:pPr marL="288925" indent="-288925"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0000CC"/>
                </a:solidFill>
              </a:rPr>
              <a:t>6:10-11</a:t>
            </a:r>
            <a:r>
              <a:rPr lang="en-US" dirty="0" smtClean="0"/>
              <a:t>   </a:t>
            </a:r>
            <a:r>
              <a:rPr lang="en-US" dirty="0"/>
              <a:t>Haman has to lead Mordecai around showing people that the king honors him</a:t>
            </a:r>
          </a:p>
          <a:p>
            <a:pPr marL="288925" indent="-288925"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0000CC"/>
                </a:solidFill>
              </a:rPr>
              <a:t>7:10</a:t>
            </a:r>
            <a:r>
              <a:rPr lang="en-US" dirty="0" smtClean="0"/>
              <a:t>   </a:t>
            </a:r>
            <a:r>
              <a:rPr lang="en-US" dirty="0"/>
              <a:t>Haman gets hung on the very gallows he had built to hang Mordecai on</a:t>
            </a: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660162" y="5521326"/>
            <a:ext cx="6438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Providence is still operating today &amp; we see it by Faith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://navarrechurchofchrist.net/images2/providenc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95" y="152400"/>
            <a:ext cx="334470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4.bp.blogspot.com/-jaiU29dGZWk/UMEepQ4j4aI/AAAAAAAAAKA/xytePjla1Gw/s1600/god-is-in-control_t_n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5" b="22149"/>
          <a:stretch/>
        </p:blipFill>
        <p:spPr bwMode="auto">
          <a:xfrm>
            <a:off x="252046" y="5521326"/>
            <a:ext cx="2527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1430</Words>
  <Application>Microsoft Office PowerPoint</Application>
  <PresentationFormat>On-screen Show (4:3)</PresentationFormat>
  <Paragraphs>141</Paragraphs>
  <Slides>26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EraserDust</vt:lpstr>
      <vt:lpstr>Tahoma</vt:lpstr>
      <vt:lpstr>Office Theme</vt:lpstr>
      <vt:lpstr>Photo Editor Photo</vt:lpstr>
      <vt:lpstr>PowerPoint Presentation</vt:lpstr>
      <vt:lpstr>Where are we on the timeline?</vt:lpstr>
      <vt:lpstr>Esther 1:1-4</vt:lpstr>
      <vt:lpstr>PowerPoint Presentation</vt:lpstr>
      <vt:lpstr>Esther 2:5-7</vt:lpstr>
      <vt:lpstr>PowerPoint Presentation</vt:lpstr>
      <vt:lpstr>Purpose of the Story of Esther</vt:lpstr>
      <vt:lpstr>Themes with lessons for us</vt:lpstr>
      <vt:lpstr>God’s Providence  (but no mention of God)</vt:lpstr>
      <vt:lpstr>Philemon 10-16  (RSV)</vt:lpstr>
      <vt:lpstr>PowerPoint Presentation</vt:lpstr>
      <vt:lpstr>Esther’s Obedience </vt:lpstr>
      <vt:lpstr>Preparation to meet the King</vt:lpstr>
      <vt:lpstr>God’s war with Amalek (Sin)</vt:lpstr>
      <vt:lpstr>Mordecai’s Elevation: predicted Jesus’ elevation                       to God’s right hand</vt:lpstr>
      <vt:lpstr>Trust God:  Put your faith into action</vt:lpstr>
      <vt:lpstr>Our Faith in God and resulting actions can be an effective witness</vt:lpstr>
      <vt:lpstr>God’s warning to get out of Babylon! (God’s gentle push!)</vt:lpstr>
      <vt:lpstr>Lessons from Esther</vt:lpstr>
      <vt:lpstr>Don’t forget the used book sale!</vt:lpstr>
      <vt:lpstr>2</vt:lpstr>
      <vt:lpstr>2</vt:lpstr>
      <vt:lpstr>2</vt:lpstr>
      <vt:lpstr>2</vt:lpstr>
      <vt:lpstr>2</vt:lpstr>
      <vt:lpstr>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Jim</cp:lastModifiedBy>
  <cp:revision>82</cp:revision>
  <dcterms:created xsi:type="dcterms:W3CDTF">2010-08-16T17:29:37Z</dcterms:created>
  <dcterms:modified xsi:type="dcterms:W3CDTF">2013-07-04T23:28:43Z</dcterms:modified>
</cp:coreProperties>
</file>