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0" r:id="rId2"/>
    <p:sldId id="277" r:id="rId3"/>
    <p:sldId id="278" r:id="rId4"/>
    <p:sldId id="279" r:id="rId5"/>
    <p:sldId id="280" r:id="rId6"/>
    <p:sldId id="304" r:id="rId7"/>
    <p:sldId id="362" r:id="rId8"/>
    <p:sldId id="324" r:id="rId9"/>
    <p:sldId id="303" r:id="rId10"/>
    <p:sldId id="318" r:id="rId11"/>
    <p:sldId id="301" r:id="rId12"/>
    <p:sldId id="309" r:id="rId13"/>
    <p:sldId id="364" r:id="rId14"/>
    <p:sldId id="319" r:id="rId15"/>
    <p:sldId id="320" r:id="rId16"/>
    <p:sldId id="363" r:id="rId17"/>
    <p:sldId id="306" r:id="rId18"/>
    <p:sldId id="326" r:id="rId19"/>
    <p:sldId id="314" r:id="rId20"/>
    <p:sldId id="322" r:id="rId21"/>
    <p:sldId id="312" r:id="rId22"/>
    <p:sldId id="311" r:id="rId23"/>
    <p:sldId id="323"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7" r:id="rId38"/>
    <p:sldId id="348" r:id="rId39"/>
    <p:sldId id="349" r:id="rId40"/>
    <p:sldId id="352" r:id="rId41"/>
    <p:sldId id="353" r:id="rId42"/>
    <p:sldId id="354" r:id="rId43"/>
    <p:sldId id="355" r:id="rId44"/>
    <p:sldId id="356" r:id="rId45"/>
    <p:sldId id="358" r:id="rId46"/>
    <p:sldId id="284" r:id="rId47"/>
    <p:sldId id="283" r:id="rId48"/>
    <p:sldId id="285" r:id="rId49"/>
    <p:sldId id="359" r:id="rId50"/>
    <p:sldId id="360" r:id="rId51"/>
    <p:sldId id="36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99"/>
    <a:srgbClr val="CC3399"/>
    <a:srgbClr val="993300"/>
    <a:srgbClr val="660066"/>
    <a:srgbClr val="6633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35" autoAdjust="0"/>
    <p:restoredTop sz="94660"/>
  </p:normalViewPr>
  <p:slideViewPr>
    <p:cSldViewPr>
      <p:cViewPr varScale="1">
        <p:scale>
          <a:sx n="78" d="100"/>
          <a:sy n="78" d="100"/>
        </p:scale>
        <p:origin x="4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146664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155169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407459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325283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135782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18092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78758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9668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936536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62122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397198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224981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50338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1226313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365082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24</a:t>
            </a:fld>
            <a:endParaRPr lang="en-US"/>
          </a:p>
        </p:txBody>
      </p:sp>
    </p:spTree>
    <p:extLst>
      <p:ext uri="{BB962C8B-B14F-4D97-AF65-F5344CB8AC3E}">
        <p14:creationId xmlns:p14="http://schemas.microsoft.com/office/powerpoint/2010/main" val="102802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161735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496239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1957765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3187669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2935264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97251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571008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3402244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42095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3584780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265534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852420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2552925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126633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436476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1660932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414185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872973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1680141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459449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1813244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45</a:t>
            </a:fld>
            <a:endParaRPr lang="en-US"/>
          </a:p>
        </p:txBody>
      </p:sp>
    </p:spTree>
    <p:extLst>
      <p:ext uri="{BB962C8B-B14F-4D97-AF65-F5344CB8AC3E}">
        <p14:creationId xmlns:p14="http://schemas.microsoft.com/office/powerpoint/2010/main" val="3132982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2041423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47</a:t>
            </a:fld>
            <a:endParaRPr lang="en-US"/>
          </a:p>
        </p:txBody>
      </p:sp>
    </p:spTree>
    <p:extLst>
      <p:ext uri="{BB962C8B-B14F-4D97-AF65-F5344CB8AC3E}">
        <p14:creationId xmlns:p14="http://schemas.microsoft.com/office/powerpoint/2010/main" val="517321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1491117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156198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391283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51</a:t>
            </a:fld>
            <a:endParaRPr lang="en-US"/>
          </a:p>
        </p:txBody>
      </p:sp>
    </p:spTree>
    <p:extLst>
      <p:ext uri="{BB962C8B-B14F-4D97-AF65-F5344CB8AC3E}">
        <p14:creationId xmlns:p14="http://schemas.microsoft.com/office/powerpoint/2010/main" val="193324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43483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52925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27991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58744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294094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21110" y="5158054"/>
            <a:ext cx="4584290" cy="1584223"/>
          </a:xfrm>
        </p:spPr>
        <p:txBody>
          <a:bodyPr>
            <a:normAutofit lnSpcReduction="10000"/>
          </a:bodyPr>
          <a:lstStyle/>
          <a:p>
            <a:pPr eaLnBrk="1" hangingPunct="1"/>
            <a:r>
              <a:rPr lang="en-US" sz="3600" b="1" dirty="0" smtClean="0">
                <a:solidFill>
                  <a:srgbClr val="0000CC"/>
                </a:solidFill>
                <a:latin typeface="Comic Sans MS" pitchFamily="66" charset="0"/>
              </a:rPr>
              <a:t>Class 1:  God set us Free to work in His Service!</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228600" y="457200"/>
            <a:ext cx="5124450" cy="236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5000"/>
              </a:lnSpc>
              <a:spcBef>
                <a:spcPct val="0"/>
              </a:spcBef>
              <a:spcAft>
                <a:spcPts val="0"/>
              </a:spcAft>
              <a:buClrTx/>
              <a:buSzTx/>
              <a:buFontTx/>
              <a:buNone/>
              <a:tabLst/>
              <a:defRPr/>
            </a:pPr>
            <a:r>
              <a:rPr kumimoji="0" lang="en-US" sz="8800" b="1" i="0" u="none" strike="noStrike" kern="1200" cap="none" spc="0" normalizeH="0" baseline="0" noProof="0" smtClean="0">
                <a:ln>
                  <a:noFill/>
                </a:ln>
                <a:solidFill>
                  <a:srgbClr val="FF0000"/>
                </a:solidFill>
                <a:effectLst/>
                <a:uLnTx/>
                <a:uFillTx/>
                <a:latin typeface="Comic Sans MS" pitchFamily="66" charset="0"/>
                <a:ea typeface="+mj-ea"/>
                <a:cs typeface="+mj-cs"/>
              </a:rPr>
              <a:t>Ezra:   </a:t>
            </a:r>
            <a:r>
              <a:rPr kumimoji="0" lang="en-US" sz="4400" b="1" i="0" u="none" strike="noStrike" kern="1200" cap="none" spc="0" normalizeH="0" baseline="0" noProof="0" smtClean="0">
                <a:ln>
                  <a:noFill/>
                </a:ln>
                <a:solidFill>
                  <a:srgbClr val="FF0000"/>
                </a:solidFill>
                <a:effectLst/>
                <a:uLnTx/>
                <a:uFillTx/>
                <a:latin typeface="Comic Sans MS" pitchFamily="66" charset="0"/>
                <a:ea typeface="+mj-ea"/>
                <a:cs typeface="+mj-cs"/>
              </a:rPr>
              <a:t>Working together in God’s service</a:t>
            </a:r>
            <a:endParaRPr kumimoji="0" lang="en-US" sz="54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2831284928"/>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86400" cy="914400"/>
          </a:xfrm>
        </p:spPr>
        <p:txBody>
          <a:bodyPr/>
          <a:lstStyle/>
          <a:p>
            <a:pPr eaLnBrk="1" hangingPunct="1"/>
            <a:r>
              <a:rPr lang="en-US" sz="4000" b="1" dirty="0" smtClean="0">
                <a:solidFill>
                  <a:srgbClr val="FF0000"/>
                </a:solidFill>
              </a:rPr>
              <a:t>The Lesson for Us!</a:t>
            </a:r>
          </a:p>
        </p:txBody>
      </p:sp>
      <p:sp>
        <p:nvSpPr>
          <p:cNvPr id="4099" name="Rectangle 3"/>
          <p:cNvSpPr>
            <a:spLocks noGrp="1" noChangeArrowheads="1"/>
          </p:cNvSpPr>
          <p:nvPr>
            <p:ph type="body" idx="1"/>
          </p:nvPr>
        </p:nvSpPr>
        <p:spPr>
          <a:xfrm>
            <a:off x="435429" y="831850"/>
            <a:ext cx="7924800" cy="4343400"/>
          </a:xfrm>
        </p:spPr>
        <p:txBody>
          <a:bodyPr/>
          <a:lstStyle/>
          <a:p>
            <a:pPr eaLnBrk="1" hangingPunct="1">
              <a:lnSpc>
                <a:spcPct val="90000"/>
              </a:lnSpc>
            </a:pPr>
            <a:r>
              <a:rPr lang="en-US" b="1" dirty="0" smtClean="0">
                <a:solidFill>
                  <a:srgbClr val="0000CC"/>
                </a:solidFill>
              </a:rPr>
              <a:t>Events of the last days </a:t>
            </a:r>
            <a:r>
              <a:rPr lang="en-US" dirty="0" smtClean="0"/>
              <a:t>can                               change and happen fast!</a:t>
            </a:r>
          </a:p>
          <a:p>
            <a:pPr eaLnBrk="1" hangingPunct="1">
              <a:lnSpc>
                <a:spcPct val="90000"/>
              </a:lnSpc>
            </a:pPr>
            <a:r>
              <a:rPr lang="en-US" b="1" dirty="0" smtClean="0">
                <a:solidFill>
                  <a:srgbClr val="0000CC"/>
                </a:solidFill>
              </a:rPr>
              <a:t>We need to watch always</a:t>
            </a:r>
            <a:r>
              <a:rPr lang="en-US" dirty="0" smtClean="0"/>
              <a:t>, and be ready at all times </a:t>
            </a:r>
            <a:r>
              <a:rPr lang="en-US" i="1" dirty="0" smtClean="0"/>
              <a:t>“for the son of man is coming at an hour you do not expect” </a:t>
            </a:r>
            <a:r>
              <a:rPr lang="en-US" dirty="0" smtClean="0"/>
              <a:t>(Mat 24:44)</a:t>
            </a:r>
          </a:p>
          <a:p>
            <a:pPr eaLnBrk="1" hangingPunct="1">
              <a:lnSpc>
                <a:spcPct val="90000"/>
              </a:lnSpc>
            </a:pPr>
            <a:r>
              <a:rPr lang="en-US" b="1" dirty="0" smtClean="0">
                <a:solidFill>
                  <a:srgbClr val="0000CC"/>
                </a:solidFill>
              </a:rPr>
              <a:t>The angels are working tirelessly today </a:t>
            </a:r>
            <a:r>
              <a:rPr lang="en-US" dirty="0" smtClean="0"/>
              <a:t>to prepare for the Day of the Lord – they will get it done on time!</a:t>
            </a:r>
          </a:p>
        </p:txBody>
      </p:sp>
      <p:sp>
        <p:nvSpPr>
          <p:cNvPr id="4100" name="Text Box 5"/>
          <p:cNvSpPr txBox="1">
            <a:spLocks noChangeArrowheads="1"/>
          </p:cNvSpPr>
          <p:nvPr/>
        </p:nvSpPr>
        <p:spPr bwMode="auto">
          <a:xfrm>
            <a:off x="337457" y="4695371"/>
            <a:ext cx="8382000" cy="1938992"/>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But </a:t>
            </a:r>
            <a:r>
              <a:rPr lang="en-US" sz="2400" b="1" dirty="0">
                <a:solidFill>
                  <a:srgbClr val="00B050"/>
                </a:solidFill>
                <a:latin typeface="Comic Sans MS" pitchFamily="66" charset="0"/>
              </a:rPr>
              <a:t>you, brethren, are not in darkness, so that this Day should overtake you as a thief. </a:t>
            </a:r>
            <a:r>
              <a:rPr lang="en-US" sz="2400" b="1" dirty="0" smtClean="0">
                <a:solidFill>
                  <a:srgbClr val="00B050"/>
                </a:solidFill>
                <a:latin typeface="Comic Sans MS" pitchFamily="66" charset="0"/>
              </a:rPr>
              <a:t>You </a:t>
            </a:r>
            <a:r>
              <a:rPr lang="en-US" sz="2400" b="1" dirty="0">
                <a:solidFill>
                  <a:srgbClr val="00B050"/>
                </a:solidFill>
                <a:latin typeface="Comic Sans MS" pitchFamily="66" charset="0"/>
              </a:rPr>
              <a:t>are all sons of light and sons of the day. We are not of the night nor of darkness. </a:t>
            </a:r>
            <a:r>
              <a:rPr lang="en-US" sz="2400" b="1" dirty="0" smtClean="0">
                <a:solidFill>
                  <a:srgbClr val="00B050"/>
                </a:solidFill>
                <a:latin typeface="Comic Sans MS" pitchFamily="66" charset="0"/>
              </a:rPr>
              <a:t>Therefore </a:t>
            </a:r>
            <a:r>
              <a:rPr lang="en-US" sz="2400" b="1" dirty="0">
                <a:solidFill>
                  <a:srgbClr val="00B050"/>
                </a:solidFill>
                <a:latin typeface="Comic Sans MS" pitchFamily="66" charset="0"/>
              </a:rPr>
              <a:t>let us not sleep, as others do, but let us watch and be sober</a:t>
            </a:r>
            <a:r>
              <a:rPr lang="en-US" sz="2400" b="1" dirty="0" smtClean="0">
                <a:solidFill>
                  <a:srgbClr val="00B050"/>
                </a:solidFill>
                <a:latin typeface="Comic Sans MS" pitchFamily="66" charset="0"/>
              </a:rPr>
              <a:t>. (1 </a:t>
            </a:r>
            <a:r>
              <a:rPr lang="en-US" sz="2400" b="1" dirty="0" err="1" smtClean="0">
                <a:solidFill>
                  <a:srgbClr val="00B050"/>
                </a:solidFill>
                <a:latin typeface="Comic Sans MS" pitchFamily="66" charset="0"/>
              </a:rPr>
              <a:t>Thes</a:t>
            </a:r>
            <a:r>
              <a:rPr lang="en-US" sz="2400" b="1" dirty="0" smtClean="0">
                <a:solidFill>
                  <a:srgbClr val="00B050"/>
                </a:solidFill>
                <a:latin typeface="Comic Sans MS" pitchFamily="66" charset="0"/>
              </a:rPr>
              <a:t> 5:4-6)</a:t>
            </a:r>
            <a:endParaRPr lang="en-US" sz="2400" b="1" dirty="0">
              <a:solidFill>
                <a:srgbClr val="00B050"/>
              </a:solidFill>
              <a:latin typeface="Comic Sans MS" pitchFamily="66" charset="0"/>
            </a:endParaRPr>
          </a:p>
        </p:txBody>
      </p:sp>
      <p:pic>
        <p:nvPicPr>
          <p:cNvPr id="2050" name="Picture 2" descr="https://encrypted-tbn1.google.com/images?q=tbn:ANd9GcRV082wtYHASeEOr5kgzQWZxSz5HIKnJIqCyD57mRBK6asdYJPm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23371"/>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496050" y="656771"/>
            <a:ext cx="2171700" cy="133894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400"/>
              </a:lnSpc>
            </a:pPr>
            <a:r>
              <a:rPr lang="en-US" sz="3600" b="1" dirty="0" smtClean="0">
                <a:solidFill>
                  <a:srgbClr val="0000CC"/>
                </a:solidFill>
              </a:rPr>
              <a:t>You must be ready!</a:t>
            </a:r>
          </a:p>
        </p:txBody>
      </p:sp>
    </p:spTree>
    <p:extLst>
      <p:ext uri="{BB962C8B-B14F-4D97-AF65-F5344CB8AC3E}">
        <p14:creationId xmlns:p14="http://schemas.microsoft.com/office/powerpoint/2010/main" val="327593174"/>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553200" cy="1143000"/>
          </a:xfrm>
        </p:spPr>
        <p:txBody>
          <a:bodyPr>
            <a:normAutofit/>
          </a:bodyPr>
          <a:lstStyle/>
          <a:p>
            <a:r>
              <a:rPr lang="en-US" sz="4000" b="1" dirty="0" smtClean="0">
                <a:solidFill>
                  <a:srgbClr val="FF0000"/>
                </a:solidFill>
              </a:rPr>
              <a:t>Author of the Book of Ezra</a:t>
            </a:r>
          </a:p>
        </p:txBody>
      </p:sp>
      <p:sp>
        <p:nvSpPr>
          <p:cNvPr id="4099" name="Rectangle 3"/>
          <p:cNvSpPr>
            <a:spLocks noGrp="1" noChangeArrowheads="1"/>
          </p:cNvSpPr>
          <p:nvPr>
            <p:ph type="body" idx="1"/>
          </p:nvPr>
        </p:nvSpPr>
        <p:spPr>
          <a:xfrm>
            <a:off x="1676400" y="3429000"/>
            <a:ext cx="5410200" cy="2332037"/>
          </a:xfrm>
        </p:spPr>
        <p:txBody>
          <a:bodyPr>
            <a:normAutofit/>
          </a:bodyPr>
          <a:lstStyle/>
          <a:p>
            <a:pPr>
              <a:spcBef>
                <a:spcPts val="0"/>
              </a:spcBef>
            </a:pPr>
            <a:r>
              <a:rPr lang="en-US" sz="2800" b="1" dirty="0" smtClean="0"/>
              <a:t>Hebrew</a:t>
            </a:r>
            <a:r>
              <a:rPr lang="en-US" sz="2800" b="1" dirty="0"/>
              <a:t>: </a:t>
            </a:r>
            <a:r>
              <a:rPr lang="en-US" sz="2800" b="1" dirty="0" smtClean="0"/>
              <a:t>  </a:t>
            </a:r>
            <a:r>
              <a:rPr lang="en-US" sz="2800" b="1" dirty="0"/>
              <a:t>1:1 – 4:7</a:t>
            </a:r>
            <a:endParaRPr lang="en-US" sz="2800" dirty="0"/>
          </a:p>
          <a:p>
            <a:pPr>
              <a:spcBef>
                <a:spcPts val="0"/>
              </a:spcBef>
            </a:pPr>
            <a:r>
              <a:rPr lang="en-US" sz="2800" b="1" dirty="0" smtClean="0"/>
              <a:t>Aramaic</a:t>
            </a:r>
            <a:r>
              <a:rPr lang="en-US" sz="2800" b="1" dirty="0"/>
              <a:t>:  4:8 – 6:18</a:t>
            </a:r>
          </a:p>
          <a:p>
            <a:pPr>
              <a:spcBef>
                <a:spcPts val="0"/>
              </a:spcBef>
            </a:pPr>
            <a:r>
              <a:rPr lang="en-US" sz="2800" b="1" dirty="0" smtClean="0"/>
              <a:t>Hebrew</a:t>
            </a:r>
            <a:r>
              <a:rPr lang="en-US" sz="2800" b="1" dirty="0"/>
              <a:t>:   6:19 – 7:11</a:t>
            </a:r>
            <a:endParaRPr lang="en-US" sz="2800" dirty="0"/>
          </a:p>
          <a:p>
            <a:pPr>
              <a:spcBef>
                <a:spcPts val="0"/>
              </a:spcBef>
            </a:pPr>
            <a:r>
              <a:rPr lang="en-US" sz="2800" b="1" dirty="0" smtClean="0"/>
              <a:t>Aramaic</a:t>
            </a:r>
            <a:r>
              <a:rPr lang="en-US" sz="2800" b="1" dirty="0"/>
              <a:t>:  7:12-26</a:t>
            </a:r>
          </a:p>
          <a:p>
            <a:pPr>
              <a:spcBef>
                <a:spcPts val="0"/>
              </a:spcBef>
            </a:pPr>
            <a:r>
              <a:rPr lang="en-US" sz="2800" b="1" dirty="0" smtClean="0"/>
              <a:t>Hebrew</a:t>
            </a:r>
            <a:r>
              <a:rPr lang="en-US" sz="2800" b="1" dirty="0"/>
              <a:t>:   7:27 – </a:t>
            </a:r>
            <a:r>
              <a:rPr lang="en-US" sz="2800" b="1" dirty="0" smtClean="0"/>
              <a:t>end</a:t>
            </a:r>
            <a:endParaRPr lang="en-US" sz="2800" dirty="0"/>
          </a:p>
        </p:txBody>
      </p:sp>
      <p:sp>
        <p:nvSpPr>
          <p:cNvPr id="4100" name="Text Box 5"/>
          <p:cNvSpPr txBox="1">
            <a:spLocks noChangeArrowheads="1"/>
          </p:cNvSpPr>
          <p:nvPr/>
        </p:nvSpPr>
        <p:spPr bwMode="auto">
          <a:xfrm>
            <a:off x="304800" y="5657671"/>
            <a:ext cx="6379029"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Probably switches because book was compiled by Ezra</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457200" y="914400"/>
            <a:ext cx="79248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srgbClr val="0000CC"/>
                </a:solidFill>
              </a:rPr>
              <a:t>Ezra:  </a:t>
            </a:r>
            <a:r>
              <a:rPr lang="en-US" dirty="0" smtClean="0"/>
              <a:t>note his use of “I”,  “me”                         (8:15, etc.)</a:t>
            </a:r>
          </a:p>
          <a:p>
            <a:pPr>
              <a:lnSpc>
                <a:spcPct val="90000"/>
              </a:lnSpc>
            </a:pPr>
            <a:r>
              <a:rPr lang="en-US" dirty="0" smtClean="0"/>
              <a:t>Earlier information was probably compiled later by Ezra</a:t>
            </a:r>
          </a:p>
          <a:p>
            <a:pPr>
              <a:lnSpc>
                <a:spcPct val="90000"/>
              </a:lnSpc>
            </a:pPr>
            <a:r>
              <a:rPr lang="en-US" b="1" dirty="0" smtClean="0">
                <a:solidFill>
                  <a:srgbClr val="0000CC"/>
                </a:solidFill>
              </a:rPr>
              <a:t>Clear sections of Hebrew &amp; Aramaic:</a:t>
            </a:r>
          </a:p>
        </p:txBody>
      </p:sp>
      <p:pic>
        <p:nvPicPr>
          <p:cNvPr id="3074" name="Picture 2" descr="https://encrypted-tbn0.google.com/images?q=tbn:ANd9GcSaMuCS8gGt0CFxbT8GGLCqmD6WgI_eOynIYPcz_5YDwafHVFn9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145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http://1.bp.blogspot.com/-7nN1dW2-4ME/TsCp8rp-BtI/AAAAAAAAAd8/mqVjVsghPI8/s1600/scribe.jpg"/>
          <p:cNvPicPr>
            <a:picLocks noChangeAspect="1" noChangeArrowheads="1"/>
          </p:cNvPicPr>
          <p:nvPr/>
        </p:nvPicPr>
        <p:blipFill>
          <a:blip r:embed="rId4" cstate="print"/>
          <a:srcRect/>
          <a:stretch>
            <a:fillRect/>
          </a:stretch>
        </p:blipFill>
        <p:spPr bwMode="auto">
          <a:xfrm>
            <a:off x="6705600" y="3634081"/>
            <a:ext cx="2209800" cy="2932760"/>
          </a:xfrm>
          <a:prstGeom prst="rect">
            <a:avLst/>
          </a:prstGeom>
          <a:noFill/>
        </p:spPr>
      </p:pic>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Time Line for Ezra</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18" t="25027" b="3798"/>
          <a:stretch/>
        </p:blipFill>
        <p:spPr bwMode="auto">
          <a:xfrm>
            <a:off x="53783" y="762000"/>
            <a:ext cx="9036434"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105229" y="5959020"/>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Book of Ezra starts here</a:t>
            </a:r>
          </a:p>
        </p:txBody>
      </p:sp>
      <p:cxnSp>
        <p:nvCxnSpPr>
          <p:cNvPr id="3" name="Straight Arrow Connector 2"/>
          <p:cNvCxnSpPr/>
          <p:nvPr/>
        </p:nvCxnSpPr>
        <p:spPr>
          <a:xfrm flipV="1">
            <a:off x="762000" y="4876800"/>
            <a:ext cx="990600" cy="13874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4539343" y="5413826"/>
            <a:ext cx="4495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rPr>
              <a:t>Ezra returns here</a:t>
            </a:r>
          </a:p>
        </p:txBody>
      </p:sp>
      <p:cxnSp>
        <p:nvCxnSpPr>
          <p:cNvPr id="10" name="Straight Arrow Connector 9"/>
          <p:cNvCxnSpPr/>
          <p:nvPr/>
        </p:nvCxnSpPr>
        <p:spPr>
          <a:xfrm flipH="1" flipV="1">
            <a:off x="4343400" y="4876800"/>
            <a:ext cx="838200" cy="105546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5533"/>
            <a:ext cx="8534400" cy="1143000"/>
          </a:xfrm>
        </p:spPr>
        <p:txBody>
          <a:bodyPr>
            <a:normAutofit fontScale="90000"/>
          </a:bodyPr>
          <a:lstStyle/>
          <a:p>
            <a:r>
              <a:rPr lang="en-US" b="1" dirty="0" smtClean="0">
                <a:solidFill>
                  <a:srgbClr val="FF0000"/>
                </a:solidFill>
                <a:latin typeface="Comic Sans MS" panose="030F0702030302020204" pitchFamily="66" charset="0"/>
              </a:rPr>
              <a:t>Jason Says……Don’t forget the…..</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US"/>
          </a:p>
        </p:txBody>
      </p:sp>
      <p:pic>
        <p:nvPicPr>
          <p:cNvPr id="1026" name="Picture 2" descr="https://encrypted-tbn0.gstatic.com/images?q=tbn:ANd9GcSJiHqglvxpK0Xhv4xwCE4Nv8wFMPo-QhBSYSOzNY0TloH9_Ikws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 y="1276865"/>
            <a:ext cx="9091608" cy="557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81893"/>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010400" cy="1143000"/>
          </a:xfrm>
        </p:spPr>
        <p:txBody>
          <a:bodyPr/>
          <a:lstStyle/>
          <a:p>
            <a:pPr eaLnBrk="1" hangingPunct="1"/>
            <a:r>
              <a:rPr lang="en-US" sz="4000" b="1" dirty="0" smtClean="0">
                <a:solidFill>
                  <a:srgbClr val="FF0000"/>
                </a:solidFill>
              </a:rPr>
              <a:t>The First Year of Cyrus (1:1)</a:t>
            </a:r>
          </a:p>
        </p:txBody>
      </p:sp>
      <p:sp>
        <p:nvSpPr>
          <p:cNvPr id="4099" name="Rectangle 3"/>
          <p:cNvSpPr>
            <a:spLocks noGrp="1" noChangeArrowheads="1"/>
          </p:cNvSpPr>
          <p:nvPr>
            <p:ph type="body" idx="1"/>
          </p:nvPr>
        </p:nvSpPr>
        <p:spPr>
          <a:xfrm>
            <a:off x="317177" y="1143000"/>
            <a:ext cx="8064823" cy="2057400"/>
          </a:xfrm>
        </p:spPr>
        <p:txBody>
          <a:bodyPr/>
          <a:lstStyle/>
          <a:p>
            <a:pPr eaLnBrk="1" hangingPunct="1">
              <a:lnSpc>
                <a:spcPct val="90000"/>
              </a:lnSpc>
            </a:pPr>
            <a:r>
              <a:rPr lang="en-US" dirty="0" smtClean="0"/>
              <a:t>The 1</a:t>
            </a:r>
            <a:r>
              <a:rPr lang="en-US" baseline="30000" dirty="0" smtClean="0"/>
              <a:t>st</a:t>
            </a:r>
            <a:r>
              <a:rPr lang="en-US" dirty="0" smtClean="0"/>
              <a:t> year Persia took over Babylon                         and Cyrus ruled over Babylon</a:t>
            </a:r>
          </a:p>
          <a:p>
            <a:pPr eaLnBrk="1" hangingPunct="1">
              <a:lnSpc>
                <a:spcPct val="90000"/>
              </a:lnSpc>
            </a:pPr>
            <a:r>
              <a:rPr lang="en-US" dirty="0" smtClean="0"/>
              <a:t>Cyrus actually became a Persian ruler                 about 10 years earlier</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18" t="40464" r="2797" b="19710"/>
          <a:stretch/>
        </p:blipFill>
        <p:spPr bwMode="auto">
          <a:xfrm>
            <a:off x="317177" y="3276600"/>
            <a:ext cx="8509646" cy="316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encrypted-tbn3.google.com/images?q=tbn:ANd9GcQrxPz2p_IJ3cCTNouK_BQawWEO3r71mAlaz64Bb2AKnUVVnWcAI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10401" y="228599"/>
            <a:ext cx="1981200" cy="23431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988457" y="3106057"/>
            <a:ext cx="0" cy="35052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5800" y="2971800"/>
            <a:ext cx="11430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178080"/>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Cyrus as a type of Christ</a:t>
            </a:r>
          </a:p>
        </p:txBody>
      </p:sp>
      <p:sp>
        <p:nvSpPr>
          <p:cNvPr id="4099" name="Rectangle 3"/>
          <p:cNvSpPr>
            <a:spLocks noGrp="1" noChangeArrowheads="1"/>
          </p:cNvSpPr>
          <p:nvPr>
            <p:ph type="body" idx="1"/>
          </p:nvPr>
        </p:nvSpPr>
        <p:spPr>
          <a:xfrm>
            <a:off x="457200" y="1143000"/>
            <a:ext cx="7924800" cy="4343400"/>
          </a:xfrm>
        </p:spPr>
        <p:txBody>
          <a:bodyPr/>
          <a:lstStyle/>
          <a:p>
            <a:pPr marL="1654175" indent="-333375" eaLnBrk="1" hangingPunct="1">
              <a:lnSpc>
                <a:spcPct val="90000"/>
              </a:lnSpc>
            </a:pPr>
            <a:r>
              <a:rPr lang="en-US" b="1" dirty="0" smtClean="0">
                <a:solidFill>
                  <a:srgbClr val="0000CC"/>
                </a:solidFill>
              </a:rPr>
              <a:t>God’s shepherd </a:t>
            </a:r>
            <a:r>
              <a:rPr lang="en-US" dirty="0" smtClean="0"/>
              <a:t>(Isa 44:28)</a:t>
            </a:r>
          </a:p>
          <a:p>
            <a:pPr marL="1654175" indent="-333375" eaLnBrk="1" hangingPunct="1">
              <a:lnSpc>
                <a:spcPct val="90000"/>
              </a:lnSpc>
            </a:pPr>
            <a:r>
              <a:rPr lang="en-US" b="1" dirty="0" smtClean="0">
                <a:solidFill>
                  <a:srgbClr val="0000CC"/>
                </a:solidFill>
              </a:rPr>
              <a:t>God’s anointed </a:t>
            </a:r>
            <a:r>
              <a:rPr lang="en-US" dirty="0" smtClean="0"/>
              <a:t>(Isa 45:1)</a:t>
            </a:r>
            <a:endParaRPr lang="en-US" dirty="0"/>
          </a:p>
          <a:p>
            <a:pPr eaLnBrk="1" hangingPunct="1">
              <a:lnSpc>
                <a:spcPct val="90000"/>
              </a:lnSpc>
            </a:pPr>
            <a:r>
              <a:rPr lang="en-US" dirty="0" smtClean="0"/>
              <a:t>Illustrated God’s ultimate salvation of Israel through God’s Son</a:t>
            </a:r>
          </a:p>
          <a:p>
            <a:pPr eaLnBrk="1" hangingPunct="1">
              <a:lnSpc>
                <a:spcPct val="90000"/>
              </a:lnSpc>
            </a:pPr>
            <a:r>
              <a:rPr lang="en-US" dirty="0" smtClean="0"/>
              <a:t>This is a study in itself…. Our goal is to focus on lessons from family &amp; ecclesial issues of Ezra’s time</a:t>
            </a:r>
          </a:p>
        </p:txBody>
      </p:sp>
      <p:sp>
        <p:nvSpPr>
          <p:cNvPr id="4100" name="Text Box 5"/>
          <p:cNvSpPr txBox="1">
            <a:spLocks noChangeArrowheads="1"/>
          </p:cNvSpPr>
          <p:nvPr/>
        </p:nvSpPr>
        <p:spPr bwMode="auto">
          <a:xfrm>
            <a:off x="486229" y="4800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Many of the prophecies about the return of the Jews from captivity apply at this time &amp; to Christ’s time too</a:t>
            </a:r>
            <a:endParaRPr lang="en-US" sz="3200" b="1" dirty="0">
              <a:solidFill>
                <a:srgbClr val="00B050"/>
              </a:solidFill>
              <a:latin typeface="Comic Sans MS" pitchFamily="66" charset="0"/>
            </a:endParaRPr>
          </a:p>
        </p:txBody>
      </p:sp>
      <p:pic>
        <p:nvPicPr>
          <p:cNvPr id="10242" name="Picture 2" descr="https://encrypted-tbn0.google.com/images?q=tbn:ANd9GcQVLDoinBKaZ2IXPjB2_5slFydWOJ5CiwtqJW4uv_dyQn5AjZN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90" y="152400"/>
            <a:ext cx="140909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3.bp.blogspot.com/_FzGj6AXhAqs/TS9KXYONkgI/AAAAAAAAAHQ/4KFWu5fzQqo/s1600/Christ%252520-%252520The%252520Good%252520Shepherd%252520-%252520Simon%252520Dew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45143"/>
            <a:ext cx="1298277" cy="181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1687"/>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4457" y="228600"/>
            <a:ext cx="8229600" cy="1143000"/>
          </a:xfrm>
        </p:spPr>
        <p:txBody>
          <a:bodyPr>
            <a:normAutofit fontScale="90000"/>
          </a:bodyPr>
          <a:lstStyle/>
          <a:p>
            <a:pPr eaLnBrk="1" hangingPunct="1"/>
            <a:r>
              <a:rPr lang="en-US" sz="4000" b="1" dirty="0" smtClean="0">
                <a:solidFill>
                  <a:srgbClr val="FF0000"/>
                </a:solidFill>
              </a:rPr>
              <a:t>God used Unbelieving Rulers during the Captivity to Illustrate His </a:t>
            </a:r>
            <a:r>
              <a:rPr lang="en-US" sz="4000" b="1" dirty="0">
                <a:solidFill>
                  <a:srgbClr val="FF0000"/>
                </a:solidFill>
              </a:rPr>
              <a:t>R</a:t>
            </a:r>
            <a:r>
              <a:rPr lang="en-US" sz="4000" b="1" dirty="0" smtClean="0">
                <a:solidFill>
                  <a:srgbClr val="FF0000"/>
                </a:solidFill>
              </a:rPr>
              <a:t>edemptive Plan</a:t>
            </a:r>
          </a:p>
        </p:txBody>
      </p:sp>
      <p:sp>
        <p:nvSpPr>
          <p:cNvPr id="4099" name="Rectangle 3"/>
          <p:cNvSpPr>
            <a:spLocks noGrp="1" noChangeArrowheads="1"/>
          </p:cNvSpPr>
          <p:nvPr>
            <p:ph type="body" idx="1"/>
          </p:nvPr>
        </p:nvSpPr>
        <p:spPr>
          <a:xfrm>
            <a:off x="457200" y="1691859"/>
            <a:ext cx="7924800" cy="3429000"/>
          </a:xfrm>
        </p:spPr>
        <p:txBody>
          <a:bodyPr/>
          <a:lstStyle/>
          <a:p>
            <a:pPr eaLnBrk="1" hangingPunct="1">
              <a:lnSpc>
                <a:spcPct val="90000"/>
              </a:lnSpc>
            </a:pPr>
            <a:r>
              <a:rPr lang="en-US" sz="3600" b="1" dirty="0" smtClean="0">
                <a:solidFill>
                  <a:srgbClr val="0000CC"/>
                </a:solidFill>
              </a:rPr>
              <a:t>Cyrus</a:t>
            </a:r>
            <a:r>
              <a:rPr lang="en-US" sz="3600" dirty="0" smtClean="0">
                <a:solidFill>
                  <a:srgbClr val="0000CC"/>
                </a:solidFill>
              </a:rPr>
              <a:t> </a:t>
            </a:r>
            <a:r>
              <a:rPr lang="en-US" sz="3600" dirty="0" smtClean="0"/>
              <a:t>(represented Christ)</a:t>
            </a:r>
          </a:p>
          <a:p>
            <a:pPr eaLnBrk="1" hangingPunct="1">
              <a:lnSpc>
                <a:spcPct val="90000"/>
              </a:lnSpc>
            </a:pPr>
            <a:r>
              <a:rPr lang="en-US" sz="3600" b="1" dirty="0" smtClean="0">
                <a:solidFill>
                  <a:srgbClr val="0000CC"/>
                </a:solidFill>
              </a:rPr>
              <a:t>King</a:t>
            </a:r>
            <a:r>
              <a:rPr lang="en-US" sz="3600" b="1" dirty="0" smtClean="0"/>
              <a:t> </a:t>
            </a:r>
            <a:r>
              <a:rPr lang="en-US" sz="3600" b="1" dirty="0" err="1" smtClean="0">
                <a:solidFill>
                  <a:srgbClr val="0000CC"/>
                </a:solidFill>
              </a:rPr>
              <a:t>Ahaseurus</a:t>
            </a:r>
            <a:r>
              <a:rPr lang="en-US" sz="3600" dirty="0" smtClean="0">
                <a:solidFill>
                  <a:srgbClr val="0000CC"/>
                </a:solidFill>
              </a:rPr>
              <a:t> </a:t>
            </a:r>
            <a:r>
              <a:rPr lang="en-US" sz="3600" dirty="0">
                <a:solidFill>
                  <a:srgbClr val="0000CC"/>
                </a:solidFill>
              </a:rPr>
              <a:t> </a:t>
            </a:r>
            <a:r>
              <a:rPr lang="en-US" sz="3600" dirty="0" smtClean="0"/>
              <a:t>(represented                        God)</a:t>
            </a:r>
          </a:p>
          <a:p>
            <a:pPr lvl="1">
              <a:lnSpc>
                <a:spcPct val="90000"/>
              </a:lnSpc>
            </a:pPr>
            <a:r>
              <a:rPr lang="en-US" sz="3200" b="1" dirty="0" smtClean="0">
                <a:solidFill>
                  <a:srgbClr val="0000CC"/>
                </a:solidFill>
              </a:rPr>
              <a:t>Mordecai</a:t>
            </a:r>
            <a:r>
              <a:rPr lang="en-US" sz="3200" dirty="0" smtClean="0">
                <a:solidFill>
                  <a:srgbClr val="0000CC"/>
                </a:solidFill>
              </a:rPr>
              <a:t> </a:t>
            </a:r>
            <a:r>
              <a:rPr lang="en-US" sz="3200" dirty="0" smtClean="0"/>
              <a:t>(represented Christ)</a:t>
            </a:r>
          </a:p>
          <a:p>
            <a:pPr lvl="1">
              <a:lnSpc>
                <a:spcPct val="90000"/>
              </a:lnSpc>
            </a:pPr>
            <a:r>
              <a:rPr lang="en-US" sz="3200" b="1" dirty="0" smtClean="0">
                <a:solidFill>
                  <a:srgbClr val="0000CC"/>
                </a:solidFill>
              </a:rPr>
              <a:t>Esther</a:t>
            </a:r>
            <a:r>
              <a:rPr lang="en-US" sz="3200" dirty="0" smtClean="0"/>
              <a:t> (represented God’s                          faithful remnant</a:t>
            </a:r>
            <a:r>
              <a:rPr lang="en-US" dirty="0" smtClean="0"/>
              <a:t>)</a:t>
            </a:r>
          </a:p>
        </p:txBody>
      </p:sp>
      <p:sp>
        <p:nvSpPr>
          <p:cNvPr id="4100" name="Text Box 5"/>
          <p:cNvSpPr txBox="1">
            <a:spLocks noChangeArrowheads="1"/>
          </p:cNvSpPr>
          <p:nvPr/>
        </p:nvSpPr>
        <p:spPr bwMode="auto">
          <a:xfrm>
            <a:off x="457200" y="5257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The kingdom of Israel didn’t exist during this period</a:t>
            </a:r>
            <a:endParaRPr lang="en-US" sz="4000" b="1" dirty="0">
              <a:solidFill>
                <a:srgbClr val="00B050"/>
              </a:solidFill>
              <a:latin typeface="Comic Sans MS" pitchFamily="66" charset="0"/>
            </a:endParaRPr>
          </a:p>
        </p:txBody>
      </p:sp>
      <p:pic>
        <p:nvPicPr>
          <p:cNvPr id="5122" name="Picture 2" descr="https://encrypted-tbn0.google.com/images?q=tbn:ANd9GcRbgaSAAvksHJVeoP5MMLntQ3nrptTuUPYLYC2_y3UXHqWzH1XRH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768059"/>
            <a:ext cx="2362200" cy="297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14738"/>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5791200" cy="1447800"/>
          </a:xfrm>
        </p:spPr>
        <p:txBody>
          <a:bodyPr>
            <a:noAutofit/>
          </a:bodyPr>
          <a:lstStyle/>
          <a:p>
            <a:r>
              <a:rPr lang="en-US" sz="4800" b="1" dirty="0" smtClean="0">
                <a:solidFill>
                  <a:srgbClr val="FF0000"/>
                </a:solidFill>
              </a:rPr>
              <a:t>Jeremiah’s </a:t>
            </a:r>
            <a:r>
              <a:rPr lang="en-US" sz="4800" b="1" dirty="0">
                <a:solidFill>
                  <a:srgbClr val="FF0000"/>
                </a:solidFill>
              </a:rPr>
              <a:t>Prophecies about the 70 </a:t>
            </a:r>
            <a:r>
              <a:rPr lang="en-US" sz="4800" b="1" dirty="0" smtClean="0">
                <a:solidFill>
                  <a:srgbClr val="FF0000"/>
                </a:solidFill>
              </a:rPr>
              <a:t>Years</a:t>
            </a:r>
          </a:p>
        </p:txBody>
      </p:sp>
      <p:sp>
        <p:nvSpPr>
          <p:cNvPr id="4099" name="Rectangle 3"/>
          <p:cNvSpPr>
            <a:spLocks noGrp="1" noChangeArrowheads="1"/>
          </p:cNvSpPr>
          <p:nvPr>
            <p:ph type="body" idx="1"/>
          </p:nvPr>
        </p:nvSpPr>
        <p:spPr>
          <a:xfrm>
            <a:off x="312510" y="1981200"/>
            <a:ext cx="8518979" cy="3276600"/>
          </a:xfrm>
        </p:spPr>
        <p:txBody>
          <a:bodyPr>
            <a:normAutofit/>
          </a:bodyPr>
          <a:lstStyle/>
          <a:p>
            <a:pPr marL="0" indent="0">
              <a:buNone/>
            </a:pPr>
            <a:r>
              <a:rPr lang="en-US" b="1" u="sng" dirty="0" err="1" smtClean="0">
                <a:solidFill>
                  <a:srgbClr val="0000CC"/>
                </a:solidFill>
              </a:rPr>
              <a:t>Jer</a:t>
            </a:r>
            <a:r>
              <a:rPr lang="en-US" b="1" u="sng" dirty="0" smtClean="0">
                <a:solidFill>
                  <a:srgbClr val="0000CC"/>
                </a:solidFill>
              </a:rPr>
              <a:t> </a:t>
            </a:r>
            <a:r>
              <a:rPr lang="en-US" b="1" u="sng" dirty="0">
                <a:solidFill>
                  <a:srgbClr val="0000CC"/>
                </a:solidFill>
              </a:rPr>
              <a:t>25:11-14</a:t>
            </a:r>
            <a:r>
              <a:rPr lang="en-US" dirty="0">
                <a:solidFill>
                  <a:srgbClr val="0000CC"/>
                </a:solidFill>
              </a:rPr>
              <a:t>  </a:t>
            </a:r>
            <a:r>
              <a:rPr lang="en-US" dirty="0"/>
              <a:t>after 70 </a:t>
            </a:r>
            <a:r>
              <a:rPr lang="en-US" dirty="0" err="1" smtClean="0"/>
              <a:t>yrs</a:t>
            </a:r>
            <a:r>
              <a:rPr lang="en-US" dirty="0" smtClean="0"/>
              <a:t> </a:t>
            </a:r>
            <a:r>
              <a:rPr lang="en-US" dirty="0"/>
              <a:t>God will punish Babylon</a:t>
            </a:r>
          </a:p>
          <a:p>
            <a:pPr marL="0" indent="0">
              <a:buNone/>
            </a:pPr>
            <a:r>
              <a:rPr lang="en-US" sz="1800" dirty="0"/>
              <a:t> </a:t>
            </a:r>
            <a:endParaRPr lang="en-US" sz="600" dirty="0"/>
          </a:p>
          <a:p>
            <a:pPr marL="0" indent="0">
              <a:buNone/>
            </a:pPr>
            <a:r>
              <a:rPr lang="en-US" b="1" u="sng" dirty="0" err="1">
                <a:solidFill>
                  <a:srgbClr val="0000CC"/>
                </a:solidFill>
              </a:rPr>
              <a:t>Jer</a:t>
            </a:r>
            <a:r>
              <a:rPr lang="en-US" b="1" u="sng" dirty="0">
                <a:solidFill>
                  <a:srgbClr val="0000CC"/>
                </a:solidFill>
              </a:rPr>
              <a:t> 29:10-14</a:t>
            </a:r>
            <a:r>
              <a:rPr lang="en-US" dirty="0">
                <a:solidFill>
                  <a:srgbClr val="0000CC"/>
                </a:solidFill>
              </a:rPr>
              <a:t>  </a:t>
            </a:r>
            <a:r>
              <a:rPr lang="en-US" dirty="0"/>
              <a:t>after 70 years God will bring Jews back and give them a future with peace and hope</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3074" name="Picture 2" descr="https://encrypted-tbn1.google.com/images?q=tbn:ANd9GcSoEf2vsEAkgk09EAXk-68V-_LC-fmYQFx7M4bVr7NymJmI3K6is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52400"/>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86" b="24697"/>
          <a:stretch/>
        </p:blipFill>
        <p:spPr bwMode="auto">
          <a:xfrm>
            <a:off x="201390" y="4191000"/>
            <a:ext cx="8942610" cy="229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85292"/>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0" y="0"/>
            <a:ext cx="3886200" cy="1752600"/>
          </a:xfrm>
        </p:spPr>
        <p:txBody>
          <a:bodyPr>
            <a:normAutofit/>
          </a:bodyPr>
          <a:lstStyle/>
          <a:p>
            <a:pPr eaLnBrk="1" hangingPunct="1"/>
            <a:r>
              <a:rPr lang="en-US" sz="4000" b="1" dirty="0" smtClean="0">
                <a:solidFill>
                  <a:srgbClr val="FF0000"/>
                </a:solidFill>
              </a:rPr>
              <a:t>Cyrus’ Decree was recorded</a:t>
            </a:r>
          </a:p>
        </p:txBody>
      </p:sp>
      <p:sp>
        <p:nvSpPr>
          <p:cNvPr id="4099" name="Rectangle 3"/>
          <p:cNvSpPr>
            <a:spLocks noGrp="1" noChangeArrowheads="1"/>
          </p:cNvSpPr>
          <p:nvPr>
            <p:ph type="body" idx="1"/>
          </p:nvPr>
        </p:nvSpPr>
        <p:spPr>
          <a:xfrm>
            <a:off x="457200" y="1752600"/>
            <a:ext cx="7924800" cy="3581400"/>
          </a:xfrm>
        </p:spPr>
        <p:txBody>
          <a:bodyPr/>
          <a:lstStyle/>
          <a:p>
            <a:pPr eaLnBrk="1" hangingPunct="1">
              <a:lnSpc>
                <a:spcPct val="90000"/>
              </a:lnSpc>
            </a:pPr>
            <a:r>
              <a:rPr lang="en-US" b="1" dirty="0" smtClean="0">
                <a:solidFill>
                  <a:srgbClr val="0000CC"/>
                </a:solidFill>
              </a:rPr>
              <a:t>Put it in writing:  </a:t>
            </a:r>
            <a:r>
              <a:rPr lang="en-US" dirty="0" smtClean="0"/>
              <a:t>worth noting                 because this was really important                    later in 6:1-3</a:t>
            </a:r>
          </a:p>
          <a:p>
            <a:pPr eaLnBrk="1" hangingPunct="1">
              <a:lnSpc>
                <a:spcPct val="90000"/>
              </a:lnSpc>
              <a:spcBef>
                <a:spcPts val="2400"/>
              </a:spcBef>
            </a:pPr>
            <a:r>
              <a:rPr lang="en-US" b="1" dirty="0" smtClean="0">
                <a:solidFill>
                  <a:srgbClr val="0000CC"/>
                </a:solidFill>
              </a:rPr>
              <a:t>It was all of God:  </a:t>
            </a:r>
          </a:p>
          <a:p>
            <a:pPr lvl="1">
              <a:lnSpc>
                <a:spcPct val="90000"/>
              </a:lnSpc>
            </a:pPr>
            <a:r>
              <a:rPr lang="en-US" dirty="0" smtClean="0"/>
              <a:t>Freedom of the Jews from captivity</a:t>
            </a:r>
          </a:p>
          <a:p>
            <a:pPr lvl="1">
              <a:lnSpc>
                <a:spcPct val="90000"/>
              </a:lnSpc>
            </a:pPr>
            <a:r>
              <a:rPr lang="en-US" dirty="0" smtClean="0"/>
              <a:t>Opportunity to build God’s house in Jerusalem</a:t>
            </a:r>
          </a:p>
        </p:txBody>
      </p:sp>
      <p:sp>
        <p:nvSpPr>
          <p:cNvPr id="4100" name="Text Box 5"/>
          <p:cNvSpPr txBox="1">
            <a:spLocks noChangeArrowheads="1"/>
          </p:cNvSpPr>
          <p:nvPr/>
        </p:nvSpPr>
        <p:spPr bwMode="auto">
          <a:xfrm>
            <a:off x="457200" y="50292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It’s good to reflect daily on our freedom in Christ &amp; the opportunities we have to work in God’s family</a:t>
            </a:r>
            <a:endParaRPr lang="en-US" sz="3200" b="1" dirty="0">
              <a:solidFill>
                <a:srgbClr val="00B050"/>
              </a:solidFill>
              <a:latin typeface="Comic Sans MS" pitchFamily="66" charset="0"/>
            </a:endParaRPr>
          </a:p>
        </p:txBody>
      </p:sp>
      <p:pic>
        <p:nvPicPr>
          <p:cNvPr id="83970" name="Picture 2" descr="https://encrypted-tbn1.google.com/images?q=tbn:ANd9GcRR4v51Saf8gBrv8x3k82u_fC0pV7C-bxE4l5QrnAzpROxUXEKF2Q"/>
          <p:cNvPicPr>
            <a:picLocks noChangeAspect="1" noChangeArrowheads="1"/>
          </p:cNvPicPr>
          <p:nvPr/>
        </p:nvPicPr>
        <p:blipFill>
          <a:blip r:embed="rId3" cstate="print"/>
          <a:srcRect/>
          <a:stretch>
            <a:fillRect/>
          </a:stretch>
        </p:blipFill>
        <p:spPr bwMode="auto">
          <a:xfrm>
            <a:off x="152400" y="152400"/>
            <a:ext cx="3028950" cy="1514475"/>
          </a:xfrm>
          <a:prstGeom prst="rect">
            <a:avLst/>
          </a:prstGeom>
          <a:noFill/>
        </p:spPr>
      </p:pic>
      <p:pic>
        <p:nvPicPr>
          <p:cNvPr id="83972" name="Picture 4" descr="http://www.iranchamber.com/history/cyrus/images/cyrus_portrait.jpg"/>
          <p:cNvPicPr>
            <a:picLocks noChangeAspect="1" noChangeArrowheads="1"/>
          </p:cNvPicPr>
          <p:nvPr/>
        </p:nvPicPr>
        <p:blipFill>
          <a:blip r:embed="rId4" cstate="print"/>
          <a:srcRect/>
          <a:stretch>
            <a:fillRect/>
          </a:stretch>
        </p:blipFill>
        <p:spPr bwMode="auto">
          <a:xfrm>
            <a:off x="6858000" y="152400"/>
            <a:ext cx="2057400" cy="2712026"/>
          </a:xfrm>
          <a:prstGeom prst="rect">
            <a:avLst/>
          </a:prstGeom>
          <a:noFill/>
        </p:spPr>
      </p:pic>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0.google.com/images?q=tbn:ANd9GcTjeMR1YUs-sKMZhjm_oUTSsEv1LHSc2dUcAv4agtcY--H4CeS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36" y="140930"/>
            <a:ext cx="2729593" cy="194971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1295400"/>
            <a:ext cx="8229600" cy="1143000"/>
          </a:xfrm>
        </p:spPr>
        <p:txBody>
          <a:bodyPr>
            <a:normAutofit/>
          </a:bodyPr>
          <a:lstStyle/>
          <a:p>
            <a:r>
              <a:rPr lang="en-US" sz="3600" b="1" i="1" dirty="0">
                <a:solidFill>
                  <a:srgbClr val="993300"/>
                </a:solidFill>
              </a:rPr>
              <a:t>God Stirred up the Spirit </a:t>
            </a:r>
            <a:endParaRPr lang="en-US" sz="3600" b="1" i="1" dirty="0" smtClean="0">
              <a:solidFill>
                <a:srgbClr val="993300"/>
              </a:solidFill>
            </a:endParaRPr>
          </a:p>
        </p:txBody>
      </p:sp>
      <p:sp>
        <p:nvSpPr>
          <p:cNvPr id="4099" name="Rectangle 3"/>
          <p:cNvSpPr>
            <a:spLocks noGrp="1" noChangeArrowheads="1"/>
          </p:cNvSpPr>
          <p:nvPr>
            <p:ph type="body" idx="1"/>
          </p:nvPr>
        </p:nvSpPr>
        <p:spPr>
          <a:xfrm>
            <a:off x="457200" y="2133600"/>
            <a:ext cx="8534400" cy="4268334"/>
          </a:xfrm>
        </p:spPr>
        <p:txBody>
          <a:bodyPr>
            <a:normAutofit fontScale="85000" lnSpcReduction="20000"/>
          </a:bodyPr>
          <a:lstStyle/>
          <a:p>
            <a:pPr marL="347663" indent="-347663">
              <a:spcBef>
                <a:spcPts val="0"/>
              </a:spcBef>
              <a:spcAft>
                <a:spcPts val="1200"/>
              </a:spcAft>
              <a:buNone/>
            </a:pPr>
            <a:r>
              <a:rPr lang="en-US" b="1" dirty="0" smtClean="0">
                <a:solidFill>
                  <a:srgbClr val="0000CC"/>
                </a:solidFill>
              </a:rPr>
              <a:t>Ex 35:21</a:t>
            </a:r>
            <a:r>
              <a:rPr lang="en-US" dirty="0">
                <a:solidFill>
                  <a:srgbClr val="0000CC"/>
                </a:solidFill>
              </a:rPr>
              <a:t> </a:t>
            </a:r>
            <a:r>
              <a:rPr lang="en-US" dirty="0" smtClean="0">
                <a:solidFill>
                  <a:srgbClr val="0000CC"/>
                </a:solidFill>
              </a:rPr>
              <a:t> </a:t>
            </a:r>
            <a:r>
              <a:rPr lang="en-US" b="1" i="1" dirty="0" smtClean="0">
                <a:solidFill>
                  <a:srgbClr val="00B050"/>
                </a:solidFill>
              </a:rPr>
              <a:t>LORD </a:t>
            </a:r>
            <a:r>
              <a:rPr lang="en-US" b="1" i="1" dirty="0">
                <a:solidFill>
                  <a:srgbClr val="00B050"/>
                </a:solidFill>
              </a:rPr>
              <a:t>stirred up spirits and hearts</a:t>
            </a:r>
            <a:r>
              <a:rPr lang="en-US" dirty="0">
                <a:solidFill>
                  <a:srgbClr val="00B050"/>
                </a:solidFill>
              </a:rPr>
              <a:t> </a:t>
            </a:r>
            <a:r>
              <a:rPr lang="en-US" dirty="0"/>
              <a:t>of everyone to bring supplies for His tabernacle</a:t>
            </a:r>
          </a:p>
          <a:p>
            <a:pPr marL="347663" indent="-347663">
              <a:spcBef>
                <a:spcPts val="0"/>
              </a:spcBef>
              <a:spcAft>
                <a:spcPts val="1200"/>
              </a:spcAft>
              <a:buNone/>
            </a:pPr>
            <a:r>
              <a:rPr lang="en-US" b="1" dirty="0" err="1" smtClean="0">
                <a:solidFill>
                  <a:srgbClr val="0000CC"/>
                </a:solidFill>
              </a:rPr>
              <a:t>Jer</a:t>
            </a:r>
            <a:r>
              <a:rPr lang="en-US" b="1" dirty="0" smtClean="0">
                <a:solidFill>
                  <a:srgbClr val="0000CC"/>
                </a:solidFill>
              </a:rPr>
              <a:t> </a:t>
            </a:r>
            <a:r>
              <a:rPr lang="en-US" b="1" dirty="0">
                <a:solidFill>
                  <a:srgbClr val="0000CC"/>
                </a:solidFill>
              </a:rPr>
              <a:t>51:11</a:t>
            </a:r>
            <a:r>
              <a:rPr lang="en-US" dirty="0">
                <a:solidFill>
                  <a:srgbClr val="0000CC"/>
                </a:solidFill>
              </a:rPr>
              <a:t>  </a:t>
            </a:r>
            <a:r>
              <a:rPr lang="en-US" b="1" i="1" dirty="0">
                <a:solidFill>
                  <a:srgbClr val="00B050"/>
                </a:solidFill>
              </a:rPr>
              <a:t>LORD has raised up the spirit</a:t>
            </a:r>
            <a:r>
              <a:rPr lang="en-US" dirty="0">
                <a:solidFill>
                  <a:srgbClr val="00B050"/>
                </a:solidFill>
              </a:rPr>
              <a:t> </a:t>
            </a:r>
            <a:r>
              <a:rPr lang="en-US" dirty="0"/>
              <a:t>of the kings of the Medes against Babylon</a:t>
            </a:r>
          </a:p>
          <a:p>
            <a:pPr marL="347663" indent="-347663">
              <a:spcBef>
                <a:spcPts val="0"/>
              </a:spcBef>
              <a:spcAft>
                <a:spcPts val="1200"/>
              </a:spcAft>
              <a:buNone/>
            </a:pPr>
            <a:r>
              <a:rPr lang="en-US" b="1" dirty="0" smtClean="0">
                <a:solidFill>
                  <a:srgbClr val="0000CC"/>
                </a:solidFill>
              </a:rPr>
              <a:t>Ezra </a:t>
            </a:r>
            <a:r>
              <a:rPr lang="en-US" b="1" dirty="0">
                <a:solidFill>
                  <a:srgbClr val="0000CC"/>
                </a:solidFill>
              </a:rPr>
              <a:t>1:1</a:t>
            </a:r>
            <a:r>
              <a:rPr lang="en-US" dirty="0">
                <a:solidFill>
                  <a:srgbClr val="0000CC"/>
                </a:solidFill>
              </a:rPr>
              <a:t>  </a:t>
            </a:r>
            <a:r>
              <a:rPr lang="en-US" b="1" i="1" dirty="0">
                <a:solidFill>
                  <a:srgbClr val="00B050"/>
                </a:solidFill>
              </a:rPr>
              <a:t>LORD stirred up the spirit</a:t>
            </a:r>
            <a:r>
              <a:rPr lang="en-US" dirty="0">
                <a:solidFill>
                  <a:srgbClr val="00B050"/>
                </a:solidFill>
              </a:rPr>
              <a:t> </a:t>
            </a:r>
            <a:r>
              <a:rPr lang="en-US" dirty="0"/>
              <a:t>of Cyrus to make a decree</a:t>
            </a:r>
          </a:p>
          <a:p>
            <a:pPr marL="347663" indent="-347663">
              <a:spcBef>
                <a:spcPts val="0"/>
              </a:spcBef>
              <a:spcAft>
                <a:spcPts val="1200"/>
              </a:spcAft>
              <a:buNone/>
            </a:pPr>
            <a:r>
              <a:rPr lang="en-US" b="1" dirty="0" smtClean="0">
                <a:solidFill>
                  <a:srgbClr val="0000CC"/>
                </a:solidFill>
              </a:rPr>
              <a:t>Ezra </a:t>
            </a:r>
            <a:r>
              <a:rPr lang="en-US" b="1" dirty="0">
                <a:solidFill>
                  <a:srgbClr val="0000CC"/>
                </a:solidFill>
              </a:rPr>
              <a:t>1:5</a:t>
            </a:r>
            <a:r>
              <a:rPr lang="en-US" dirty="0">
                <a:solidFill>
                  <a:srgbClr val="0000CC"/>
                </a:solidFill>
              </a:rPr>
              <a:t>  </a:t>
            </a:r>
            <a:r>
              <a:rPr lang="en-US" b="1" i="1" dirty="0">
                <a:solidFill>
                  <a:srgbClr val="00B050"/>
                </a:solidFill>
              </a:rPr>
              <a:t>God stirred up the spirits</a:t>
            </a:r>
            <a:r>
              <a:rPr lang="en-US" dirty="0">
                <a:solidFill>
                  <a:srgbClr val="00B050"/>
                </a:solidFill>
              </a:rPr>
              <a:t> </a:t>
            </a:r>
            <a:r>
              <a:rPr lang="en-US" dirty="0"/>
              <a:t>of heads of Judah and Benjamin, priests and Levites, to rebuild His house</a:t>
            </a:r>
          </a:p>
          <a:p>
            <a:pPr marL="347663" indent="-347663">
              <a:spcBef>
                <a:spcPts val="0"/>
              </a:spcBef>
              <a:spcAft>
                <a:spcPts val="1200"/>
              </a:spcAft>
              <a:buNone/>
            </a:pPr>
            <a:r>
              <a:rPr lang="en-US" b="1" dirty="0" smtClean="0">
                <a:solidFill>
                  <a:srgbClr val="0000CC"/>
                </a:solidFill>
              </a:rPr>
              <a:t>Hag </a:t>
            </a:r>
            <a:r>
              <a:rPr lang="en-US" b="1" dirty="0">
                <a:solidFill>
                  <a:srgbClr val="0000CC"/>
                </a:solidFill>
              </a:rPr>
              <a:t>1:14</a:t>
            </a:r>
            <a:r>
              <a:rPr lang="en-US" dirty="0">
                <a:solidFill>
                  <a:srgbClr val="0000CC"/>
                </a:solidFill>
              </a:rPr>
              <a:t>  </a:t>
            </a:r>
            <a:r>
              <a:rPr lang="en-US" b="1" i="1" dirty="0">
                <a:solidFill>
                  <a:srgbClr val="00B050"/>
                </a:solidFill>
              </a:rPr>
              <a:t>LORD stirred up the spirit</a:t>
            </a:r>
            <a:r>
              <a:rPr lang="en-US" dirty="0">
                <a:solidFill>
                  <a:srgbClr val="00B050"/>
                </a:solidFill>
              </a:rPr>
              <a:t> </a:t>
            </a:r>
            <a:r>
              <a:rPr lang="en-US" dirty="0"/>
              <a:t>of </a:t>
            </a:r>
            <a:r>
              <a:rPr lang="en-US" dirty="0" err="1"/>
              <a:t>Zerubbabel</a:t>
            </a:r>
            <a:r>
              <a:rPr lang="en-US" dirty="0"/>
              <a:t>, Joshua and all the remnant to go and work on His house</a:t>
            </a:r>
          </a:p>
          <a:p>
            <a:pPr marL="0" indent="0">
              <a:lnSpc>
                <a:spcPct val="90000"/>
              </a:lnSpc>
              <a:buNone/>
            </a:pPr>
            <a:endParaRPr lang="en-US" dirty="0" smtClean="0"/>
          </a:p>
        </p:txBody>
      </p:sp>
      <p:sp>
        <p:nvSpPr>
          <p:cNvPr id="4100" name="Text Box 5"/>
          <p:cNvSpPr txBox="1">
            <a:spLocks noChangeArrowheads="1"/>
          </p:cNvSpPr>
          <p:nvPr/>
        </p:nvSpPr>
        <p:spPr bwMode="auto">
          <a:xfrm>
            <a:off x="0" y="6172200"/>
            <a:ext cx="9144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660066"/>
                </a:solidFill>
                <a:latin typeface="Comic Sans MS" pitchFamily="66" charset="0"/>
              </a:rPr>
              <a:t>Thank God daily for initiating our salvation</a:t>
            </a:r>
            <a:endParaRPr lang="en-US" sz="3200" b="1" dirty="0">
              <a:solidFill>
                <a:srgbClr val="660066"/>
              </a:solidFill>
              <a:latin typeface="Comic Sans MS" pitchFamily="66" charset="0"/>
            </a:endParaRPr>
          </a:p>
        </p:txBody>
      </p:sp>
      <p:sp>
        <p:nvSpPr>
          <p:cNvPr id="5" name="Rectangle 2"/>
          <p:cNvSpPr txBox="1">
            <a:spLocks noChangeArrowheads="1"/>
          </p:cNvSpPr>
          <p:nvPr/>
        </p:nvSpPr>
        <p:spPr>
          <a:xfrm>
            <a:off x="533400"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God was in complete control</a:t>
            </a:r>
          </a:p>
        </p:txBody>
      </p:sp>
      <p:sp>
        <p:nvSpPr>
          <p:cNvPr id="6" name="Rectangle 3"/>
          <p:cNvSpPr txBox="1">
            <a:spLocks noChangeArrowheads="1"/>
          </p:cNvSpPr>
          <p:nvPr/>
        </p:nvSpPr>
        <p:spPr>
          <a:xfrm>
            <a:off x="2438400" y="762000"/>
            <a:ext cx="6197600" cy="7692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Had Cyrus’ decree put in writing</a:t>
            </a:r>
          </a:p>
          <a:p>
            <a:pPr marL="0" indent="0">
              <a:buFont typeface="Arial" pitchFamily="34" charset="0"/>
              <a:buNone/>
            </a:pPr>
            <a:endParaRPr lang="en-US" dirty="0" smtClean="0"/>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3" cstate="print"/>
          <a:srcRect/>
          <a:stretch>
            <a:fillRect/>
          </a:stretch>
        </p:blipFill>
        <p:spPr bwMode="auto">
          <a:xfrm>
            <a:off x="7712710" y="1066800"/>
            <a:ext cx="1431290" cy="1752600"/>
          </a:xfrm>
          <a:prstGeom prst="rect">
            <a:avLst/>
          </a:prstGeom>
          <a:noFill/>
          <a:ln w="9525">
            <a:noFill/>
            <a:miter lim="800000"/>
            <a:headEnd/>
            <a:tailEnd/>
          </a:ln>
        </p:spPr>
      </p:pic>
      <p:sp>
        <p:nvSpPr>
          <p:cNvPr id="4098" name="Rectangle 2"/>
          <p:cNvSpPr>
            <a:spLocks noGrp="1" noChangeArrowheads="1"/>
          </p:cNvSpPr>
          <p:nvPr>
            <p:ph type="title"/>
          </p:nvPr>
        </p:nvSpPr>
        <p:spPr>
          <a:xfrm>
            <a:off x="76200" y="0"/>
            <a:ext cx="7239000" cy="1143000"/>
          </a:xfrm>
        </p:spPr>
        <p:txBody>
          <a:bodyPr>
            <a:normAutofit fontScale="90000"/>
          </a:bodyPr>
          <a:lstStyle/>
          <a:p>
            <a:pPr eaLnBrk="1" hangingPunct="1"/>
            <a:r>
              <a:rPr lang="en-US" sz="4000" b="1" dirty="0" smtClean="0">
                <a:solidFill>
                  <a:srgbClr val="FF0000"/>
                </a:solidFill>
                <a:latin typeface="Comic Sans MS" pitchFamily="66" charset="0"/>
              </a:rPr>
              <a:t>An Exciting Study for Today!</a:t>
            </a:r>
          </a:p>
        </p:txBody>
      </p:sp>
      <p:sp>
        <p:nvSpPr>
          <p:cNvPr id="4099" name="Rectangle 3"/>
          <p:cNvSpPr>
            <a:spLocks noGrp="1" noChangeArrowheads="1"/>
          </p:cNvSpPr>
          <p:nvPr>
            <p:ph type="body" idx="1"/>
          </p:nvPr>
        </p:nvSpPr>
        <p:spPr>
          <a:xfrm>
            <a:off x="152400" y="1066800"/>
            <a:ext cx="8077200" cy="4343400"/>
          </a:xfrm>
        </p:spPr>
        <p:txBody>
          <a:bodyPr/>
          <a:lstStyle/>
          <a:p>
            <a:pPr eaLnBrk="1" hangingPunct="1">
              <a:lnSpc>
                <a:spcPct val="90000"/>
              </a:lnSpc>
            </a:pPr>
            <a:r>
              <a:rPr lang="en-US" dirty="0" smtClean="0"/>
              <a:t>Experience brothers &amp; sisters working together through troubles in ecclesial life</a:t>
            </a:r>
          </a:p>
          <a:p>
            <a:pPr eaLnBrk="1" hangingPunct="1">
              <a:lnSpc>
                <a:spcPct val="90000"/>
              </a:lnSpc>
            </a:pPr>
            <a:r>
              <a:rPr lang="en-US" dirty="0" smtClean="0"/>
              <a:t>Practical lessons in family life &amp; ecclesial life</a:t>
            </a:r>
          </a:p>
          <a:p>
            <a:pPr eaLnBrk="1" hangingPunct="1">
              <a:lnSpc>
                <a:spcPct val="90000"/>
              </a:lnSpc>
            </a:pPr>
            <a:r>
              <a:rPr lang="en-US" dirty="0" smtClean="0"/>
              <a:t>Parallels to Christ’s soon return to restore &amp; build the everlasting household of God</a:t>
            </a:r>
          </a:p>
          <a:p>
            <a:pPr eaLnBrk="1" hangingPunct="1">
              <a:lnSpc>
                <a:spcPct val="90000"/>
              </a:lnSpc>
            </a:pPr>
            <a:r>
              <a:rPr lang="en-US" dirty="0" smtClean="0"/>
              <a:t>Confidence &amp; peace that grows as we watch the unseen angels working behind the scenes to carry out God’s plan</a:t>
            </a:r>
          </a:p>
        </p:txBody>
      </p:sp>
      <p:sp>
        <p:nvSpPr>
          <p:cNvPr id="4100" name="Text Box 5"/>
          <p:cNvSpPr txBox="1">
            <a:spLocks noChangeArrowheads="1"/>
          </p:cNvSpPr>
          <p:nvPr/>
        </p:nvSpPr>
        <p:spPr bwMode="auto">
          <a:xfrm>
            <a:off x="533400" y="52578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Everyone will find practical lessons in this study!</a:t>
            </a:r>
            <a:endParaRPr lang="en-US" sz="4000" b="1" dirty="0">
              <a:solidFill>
                <a:srgbClr val="00B050"/>
              </a:solidFill>
              <a:latin typeface="Comic Sans MS" pitchFamily="66" charset="0"/>
            </a:endParaRPr>
          </a:p>
        </p:txBody>
      </p:sp>
      <p:sp>
        <p:nvSpPr>
          <p:cNvPr id="8" name="Oval Callout 7"/>
          <p:cNvSpPr/>
          <p:nvPr/>
        </p:nvSpPr>
        <p:spPr>
          <a:xfrm>
            <a:off x="7162800" y="76200"/>
            <a:ext cx="1447800" cy="914400"/>
          </a:xfrm>
          <a:prstGeom prst="wedgeEllipseCallout">
            <a:avLst>
              <a:gd name="adj1" fmla="val 26536"/>
              <a:gd name="adj2" fmla="val 11666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67600" y="228600"/>
            <a:ext cx="914400" cy="646331"/>
          </a:xfrm>
          <a:prstGeom prst="rect">
            <a:avLst/>
          </a:prstGeom>
          <a:noFill/>
        </p:spPr>
        <p:txBody>
          <a:bodyPr wrap="square" rtlCol="0">
            <a:spAutoFit/>
          </a:bodyPr>
          <a:lstStyle/>
          <a:p>
            <a:r>
              <a:rPr lang="en-US" b="1" dirty="0" smtClean="0">
                <a:solidFill>
                  <a:srgbClr val="00B050"/>
                </a:solidFill>
                <a:latin typeface="Comic Sans MS" pitchFamily="66" charset="0"/>
              </a:rPr>
              <a:t>Study Ezra!</a:t>
            </a:r>
            <a:endParaRPr lang="en-US" b="1" dirty="0">
              <a:solidFill>
                <a:srgbClr val="00B050"/>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b="1" dirty="0" smtClean="0">
                <a:solidFill>
                  <a:srgbClr val="FF0000"/>
                </a:solidFill>
              </a:rPr>
              <a:t>Cyrus learned a key Lesson:  The God of Heaven has given me all kingdoms (v.2)</a:t>
            </a:r>
          </a:p>
        </p:txBody>
      </p:sp>
      <p:sp>
        <p:nvSpPr>
          <p:cNvPr id="4099" name="Rectangle 3"/>
          <p:cNvSpPr>
            <a:spLocks noGrp="1" noChangeArrowheads="1"/>
          </p:cNvSpPr>
          <p:nvPr>
            <p:ph type="body" idx="1"/>
          </p:nvPr>
        </p:nvSpPr>
        <p:spPr>
          <a:xfrm>
            <a:off x="313871" y="1201057"/>
            <a:ext cx="7924800" cy="4343400"/>
          </a:xfrm>
        </p:spPr>
        <p:txBody>
          <a:bodyPr/>
          <a:lstStyle/>
          <a:p>
            <a:pPr eaLnBrk="1" hangingPunct="1">
              <a:lnSpc>
                <a:spcPct val="90000"/>
              </a:lnSpc>
            </a:pPr>
            <a:r>
              <a:rPr lang="en-US" b="1" dirty="0" smtClean="0">
                <a:solidFill>
                  <a:srgbClr val="0000CC"/>
                </a:solidFill>
              </a:rPr>
              <a:t>Same lesson God tried to teach Nebuchadnezzar </a:t>
            </a:r>
            <a:r>
              <a:rPr lang="en-US" dirty="0" smtClean="0"/>
              <a:t>through Daniel</a:t>
            </a:r>
          </a:p>
          <a:p>
            <a:pPr eaLnBrk="1" hangingPunct="1">
              <a:lnSpc>
                <a:spcPct val="90000"/>
              </a:lnSpc>
            </a:pPr>
            <a:r>
              <a:rPr lang="en-US" b="1" dirty="0" smtClean="0">
                <a:solidFill>
                  <a:srgbClr val="0000CC"/>
                </a:solidFill>
              </a:rPr>
              <a:t>God wanted all foreign nations to           realize </a:t>
            </a:r>
            <a:r>
              <a:rPr lang="en-US" dirty="0" smtClean="0"/>
              <a:t>that He had allowed other          nations to take Jews captive – not that their gods had triumphed over Yahweh!</a:t>
            </a:r>
          </a:p>
          <a:p>
            <a:pPr eaLnBrk="1" hangingPunct="1">
              <a:lnSpc>
                <a:spcPct val="90000"/>
              </a:lnSpc>
            </a:pPr>
            <a:r>
              <a:rPr lang="en-US" b="1" dirty="0" smtClean="0">
                <a:solidFill>
                  <a:srgbClr val="0000CC"/>
                </a:solidFill>
              </a:rPr>
              <a:t>Build Him a house:  </a:t>
            </a:r>
            <a:r>
              <a:rPr lang="en-US" dirty="0" smtClean="0"/>
              <a:t>Note that the house is 1</a:t>
            </a:r>
            <a:r>
              <a:rPr lang="en-US" baseline="30000" dirty="0" smtClean="0"/>
              <a:t>st</a:t>
            </a:r>
            <a:r>
              <a:rPr lang="en-US" dirty="0" smtClean="0"/>
              <a:t> priority!  The Jews’ freedom is a result of God wanted His house built!</a:t>
            </a:r>
          </a:p>
        </p:txBody>
      </p:sp>
      <p:sp>
        <p:nvSpPr>
          <p:cNvPr id="4100" name="Text Box 5"/>
          <p:cNvSpPr txBox="1">
            <a:spLocks noChangeArrowheads="1"/>
          </p:cNvSpPr>
          <p:nvPr/>
        </p:nvSpPr>
        <p:spPr bwMode="auto">
          <a:xfrm>
            <a:off x="228600" y="5580743"/>
            <a:ext cx="8686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This must be a priority in our lives &amp; ecclesias too – build a house unto our God</a:t>
            </a:r>
            <a:endParaRPr lang="en-US" sz="3200" b="1" dirty="0">
              <a:solidFill>
                <a:srgbClr val="00B050"/>
              </a:solidFill>
              <a:latin typeface="Comic Sans MS" pitchFamily="66" charset="0"/>
            </a:endParaRPr>
          </a:p>
        </p:txBody>
      </p:sp>
      <p:pic>
        <p:nvPicPr>
          <p:cNvPr id="13314" name="Picture 2" descr="https://encrypted-tbn2.google.com/images?q=tbn:ANd9GcQ3JVRMFKOB5u_-Jmf11P3jikohiKL-wPklfEP691aJBABnZi5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211943"/>
            <a:ext cx="1810657" cy="181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77745"/>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3.google.com/images?q=tbn:ANd9GcQTMja0C9bEKmf1UBaCY_ttXZjAOTtoOnWGjDMINeAQwi6wui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805" y="304799"/>
            <a:ext cx="3362138" cy="1232483"/>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0" y="0"/>
            <a:ext cx="6019800" cy="1143000"/>
          </a:xfrm>
        </p:spPr>
        <p:txBody>
          <a:bodyPr>
            <a:normAutofit/>
          </a:bodyPr>
          <a:lstStyle/>
          <a:p>
            <a:r>
              <a:rPr lang="en-US" sz="4800" b="1" dirty="0" smtClean="0">
                <a:solidFill>
                  <a:srgbClr val="FF0000"/>
                </a:solidFill>
              </a:rPr>
              <a:t>2 </a:t>
            </a:r>
            <a:r>
              <a:rPr lang="en-US" sz="4800" b="1" dirty="0">
                <a:solidFill>
                  <a:srgbClr val="FF0000"/>
                </a:solidFill>
              </a:rPr>
              <a:t>Types of Service</a:t>
            </a:r>
            <a:r>
              <a:rPr lang="en-US" sz="4800" b="1" dirty="0" smtClean="0">
                <a:solidFill>
                  <a:srgbClr val="FF0000"/>
                </a:solidFill>
              </a:rPr>
              <a:t>:</a:t>
            </a:r>
          </a:p>
        </p:txBody>
      </p:sp>
      <p:sp>
        <p:nvSpPr>
          <p:cNvPr id="4099" name="Rectangle 3"/>
          <p:cNvSpPr>
            <a:spLocks noGrp="1" noChangeArrowheads="1"/>
          </p:cNvSpPr>
          <p:nvPr>
            <p:ph type="body" idx="1"/>
          </p:nvPr>
        </p:nvSpPr>
        <p:spPr>
          <a:xfrm>
            <a:off x="152400" y="914400"/>
            <a:ext cx="8458200" cy="4343400"/>
          </a:xfrm>
        </p:spPr>
        <p:txBody>
          <a:bodyPr>
            <a:normAutofit fontScale="92500" lnSpcReduction="10000"/>
          </a:bodyPr>
          <a:lstStyle/>
          <a:p>
            <a:pPr marL="566738" indent="-566738">
              <a:buFont typeface="+mj-lt"/>
              <a:buAutoNum type="arabicPeriod"/>
            </a:pPr>
            <a:r>
              <a:rPr lang="en-US" sz="4300" b="1" dirty="0" smtClean="0">
                <a:solidFill>
                  <a:srgbClr val="0000CC"/>
                </a:solidFill>
              </a:rPr>
              <a:t>Return </a:t>
            </a:r>
            <a:r>
              <a:rPr lang="en-US" sz="4300" b="1" dirty="0">
                <a:solidFill>
                  <a:srgbClr val="0000CC"/>
                </a:solidFill>
              </a:rPr>
              <a:t>to Israel &amp;</a:t>
            </a:r>
            <a:r>
              <a:rPr lang="en-US" sz="4300" b="1" dirty="0" smtClean="0">
                <a:solidFill>
                  <a:srgbClr val="0000CC"/>
                </a:solidFill>
              </a:rPr>
              <a:t> build</a:t>
            </a:r>
          </a:p>
          <a:p>
            <a:pPr marL="400050" lvl="1" indent="0">
              <a:spcBef>
                <a:spcPts val="0"/>
              </a:spcBef>
              <a:buNone/>
            </a:pPr>
            <a:r>
              <a:rPr lang="en-US" sz="3500" b="1" dirty="0" smtClean="0">
                <a:solidFill>
                  <a:srgbClr val="00B050"/>
                </a:solidFill>
              </a:rPr>
              <a:t>1Cor 12:  </a:t>
            </a:r>
            <a:r>
              <a:rPr lang="en-US" sz="3500" dirty="0" smtClean="0"/>
              <a:t>lots of variety in body of Christ</a:t>
            </a:r>
          </a:p>
          <a:p>
            <a:pPr marL="400050" lvl="1" indent="0">
              <a:spcBef>
                <a:spcPts val="0"/>
              </a:spcBef>
              <a:buNone/>
            </a:pPr>
            <a:r>
              <a:rPr lang="en-US" sz="3500" b="1" dirty="0" smtClean="0">
                <a:solidFill>
                  <a:srgbClr val="00B050"/>
                </a:solidFill>
              </a:rPr>
              <a:t>v.18</a:t>
            </a:r>
            <a:r>
              <a:rPr lang="en-US" sz="3500" dirty="0" smtClean="0"/>
              <a:t>  God has set members as He pleased</a:t>
            </a:r>
          </a:p>
          <a:p>
            <a:pPr marL="973138" lvl="1" indent="-573088">
              <a:spcBef>
                <a:spcPts val="0"/>
              </a:spcBef>
              <a:buNone/>
            </a:pPr>
            <a:r>
              <a:rPr lang="en-US" sz="3500" b="1" dirty="0" smtClean="0">
                <a:solidFill>
                  <a:srgbClr val="00B050"/>
                </a:solidFill>
              </a:rPr>
              <a:t>v.24-26</a:t>
            </a:r>
            <a:r>
              <a:rPr lang="en-US" sz="3500" b="1" dirty="0" smtClean="0">
                <a:solidFill>
                  <a:srgbClr val="0000CC"/>
                </a:solidFill>
              </a:rPr>
              <a:t> </a:t>
            </a:r>
            <a:r>
              <a:rPr lang="en-US" sz="3500" dirty="0" smtClean="0"/>
              <a:t>God composed body that there be no schism</a:t>
            </a:r>
            <a:endParaRPr lang="en-US" sz="3500" dirty="0"/>
          </a:p>
          <a:p>
            <a:pPr marL="623888" indent="-623888">
              <a:spcBef>
                <a:spcPts val="300"/>
              </a:spcBef>
              <a:buFont typeface="+mj-lt"/>
              <a:buAutoNum type="arabicPeriod"/>
            </a:pPr>
            <a:r>
              <a:rPr lang="en-US" sz="4300" b="1" dirty="0" smtClean="0">
                <a:solidFill>
                  <a:srgbClr val="0000CC"/>
                </a:solidFill>
              </a:rPr>
              <a:t>Stay put:  </a:t>
            </a:r>
            <a:r>
              <a:rPr lang="en-US" sz="4300" dirty="0" smtClean="0"/>
              <a:t>send </a:t>
            </a:r>
            <a:r>
              <a:rPr lang="en-US" sz="4300" dirty="0"/>
              <a:t>money &amp;</a:t>
            </a:r>
            <a:r>
              <a:rPr lang="en-US" sz="4300" dirty="0" smtClean="0"/>
              <a:t> supplies</a:t>
            </a:r>
          </a:p>
          <a:p>
            <a:pPr marL="400050" lvl="1" indent="0">
              <a:spcBef>
                <a:spcPts val="300"/>
              </a:spcBef>
              <a:buNone/>
            </a:pPr>
            <a:r>
              <a:rPr lang="en-US" sz="3900" b="1" dirty="0" smtClean="0">
                <a:solidFill>
                  <a:srgbClr val="00B050"/>
                </a:solidFill>
              </a:rPr>
              <a:t>Rom 12:  </a:t>
            </a:r>
            <a:r>
              <a:rPr lang="en-US" sz="3900" dirty="0" smtClean="0"/>
              <a:t>he who gives….liberally!</a:t>
            </a:r>
            <a:endParaRPr lang="en-US" sz="3900" dirty="0"/>
          </a:p>
          <a:p>
            <a:pPr marL="0" indent="0">
              <a:buNone/>
            </a:pPr>
            <a:r>
              <a:rPr lang="en-US" dirty="0"/>
              <a:t>  </a:t>
            </a:r>
            <a:endParaRPr lang="en-US" dirty="0" smtClean="0"/>
          </a:p>
        </p:txBody>
      </p:sp>
      <p:sp>
        <p:nvSpPr>
          <p:cNvPr id="4100" name="Text Box 5"/>
          <p:cNvSpPr txBox="1">
            <a:spLocks noChangeArrowheads="1"/>
          </p:cNvSpPr>
          <p:nvPr/>
        </p:nvSpPr>
        <p:spPr bwMode="auto">
          <a:xfrm>
            <a:off x="304800" y="4572000"/>
            <a:ext cx="8534400" cy="2092881"/>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CC3399"/>
                </a:solidFill>
                <a:latin typeface="Comic Sans MS" pitchFamily="66" charset="0"/>
              </a:rPr>
              <a:t>We </a:t>
            </a:r>
            <a:r>
              <a:rPr lang="en-US" sz="2600" b="1" dirty="0">
                <a:solidFill>
                  <a:srgbClr val="CC3399"/>
                </a:solidFill>
                <a:latin typeface="Comic Sans MS" pitchFamily="66" charset="0"/>
              </a:rPr>
              <a:t>need everyone involved in whatever capacity you can </a:t>
            </a:r>
            <a:r>
              <a:rPr lang="en-US" sz="2600" b="1" dirty="0" smtClean="0">
                <a:solidFill>
                  <a:srgbClr val="CC3399"/>
                </a:solidFill>
                <a:latin typeface="Comic Sans MS" pitchFamily="66" charset="0"/>
              </a:rPr>
              <a:t>serve! So many jobs to do! Fun &amp; exciting ecclesias tap into all the talents of its members!    </a:t>
            </a:r>
            <a:r>
              <a:rPr lang="en-US" sz="2600" b="1" dirty="0" smtClean="0">
                <a:solidFill>
                  <a:srgbClr val="663300"/>
                </a:solidFill>
                <a:latin typeface="Comic Sans MS" pitchFamily="66" charset="0"/>
              </a:rPr>
              <a:t>Learn to appreciate the help!                        </a:t>
            </a:r>
            <a:r>
              <a:rPr lang="en-US" sz="2600" b="1" dirty="0" smtClean="0">
                <a:solidFill>
                  <a:srgbClr val="0000CC"/>
                </a:solidFill>
                <a:latin typeface="Comic Sans MS" pitchFamily="66" charset="0"/>
              </a:rPr>
              <a:t>It’s not just about Bible Study</a:t>
            </a:r>
            <a:endParaRPr lang="en-US" sz="2600" b="1" dirty="0">
              <a:solidFill>
                <a:srgbClr val="0000CC"/>
              </a:solidFill>
              <a:latin typeface="Comic Sans MS" pitchFamily="66" charset="0"/>
            </a:endParaRPr>
          </a:p>
        </p:txBody>
      </p:sp>
      <p:pic>
        <p:nvPicPr>
          <p:cNvPr id="14342" name="Picture 6" descr="https://encrypted-tbn0.google.com/images?q=tbn:ANd9GcQrNGbyW7UiH20dVduQbemrwfJwC9epDbfvudMGviAxth3R1lOD8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3048000"/>
            <a:ext cx="1011350" cy="134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115175" cy="1143000"/>
          </a:xfrm>
        </p:spPr>
        <p:txBody>
          <a:bodyPr>
            <a:normAutofit/>
          </a:bodyPr>
          <a:lstStyle/>
          <a:p>
            <a:r>
              <a:rPr lang="en-US" b="1" dirty="0">
                <a:solidFill>
                  <a:srgbClr val="FF0000"/>
                </a:solidFill>
              </a:rPr>
              <a:t>Vessels of God’s </a:t>
            </a:r>
            <a:r>
              <a:rPr lang="en-US" b="1" dirty="0" smtClean="0">
                <a:solidFill>
                  <a:srgbClr val="FF0000"/>
                </a:solidFill>
              </a:rPr>
              <a:t>House (v.7)</a:t>
            </a:r>
          </a:p>
        </p:txBody>
      </p:sp>
      <p:sp>
        <p:nvSpPr>
          <p:cNvPr id="4099" name="Rectangle 3"/>
          <p:cNvSpPr>
            <a:spLocks noGrp="1" noChangeArrowheads="1"/>
          </p:cNvSpPr>
          <p:nvPr>
            <p:ph type="body" idx="1"/>
          </p:nvPr>
        </p:nvSpPr>
        <p:spPr>
          <a:xfrm>
            <a:off x="254944" y="1028700"/>
            <a:ext cx="7924800" cy="4343400"/>
          </a:xfrm>
        </p:spPr>
        <p:txBody>
          <a:bodyPr>
            <a:normAutofit lnSpcReduction="10000"/>
          </a:bodyPr>
          <a:lstStyle/>
          <a:p>
            <a:pPr marL="508000" indent="-508000">
              <a:buNone/>
            </a:pPr>
            <a:r>
              <a:rPr lang="en-US" dirty="0" smtClean="0"/>
              <a:t>1</a:t>
            </a:r>
            <a:r>
              <a:rPr lang="en-US" dirty="0"/>
              <a:t>) Some taken by Nebuchadnezzar during </a:t>
            </a:r>
            <a:r>
              <a:rPr lang="en-US" dirty="0" err="1"/>
              <a:t>Jehoiakim’s</a:t>
            </a:r>
            <a:r>
              <a:rPr lang="en-US" dirty="0"/>
              <a:t> reign (2 </a:t>
            </a:r>
            <a:r>
              <a:rPr lang="en-US" dirty="0" err="1"/>
              <a:t>Chron</a:t>
            </a:r>
            <a:r>
              <a:rPr lang="en-US" dirty="0"/>
              <a:t> 36:7) others taken at end of Zedekiah’s (2 </a:t>
            </a:r>
            <a:r>
              <a:rPr lang="en-US" dirty="0" err="1"/>
              <a:t>Kgs</a:t>
            </a:r>
            <a:r>
              <a:rPr lang="en-US" dirty="0"/>
              <a:t> 25:14)</a:t>
            </a:r>
            <a:endParaRPr lang="en-US" b="1" dirty="0"/>
          </a:p>
          <a:p>
            <a:pPr marL="508000" indent="-508000">
              <a:buNone/>
            </a:pPr>
            <a:r>
              <a:rPr lang="en-US" dirty="0" smtClean="0"/>
              <a:t>2</a:t>
            </a:r>
            <a:r>
              <a:rPr lang="en-US" dirty="0"/>
              <a:t>) God promised he would bring them back (</a:t>
            </a:r>
            <a:r>
              <a:rPr lang="en-US" dirty="0" err="1"/>
              <a:t>Jer</a:t>
            </a:r>
            <a:r>
              <a:rPr lang="en-US" dirty="0"/>
              <a:t> 27:21-22)</a:t>
            </a:r>
          </a:p>
          <a:p>
            <a:pPr marL="508000" indent="-508000">
              <a:buNone/>
            </a:pPr>
            <a:r>
              <a:rPr lang="en-US" dirty="0" smtClean="0"/>
              <a:t>3</a:t>
            </a:r>
            <a:r>
              <a:rPr lang="en-US" dirty="0"/>
              <a:t>) Misused by Belshazzar (Dan 5:2-4)</a:t>
            </a:r>
          </a:p>
          <a:p>
            <a:pPr marL="508000" indent="-508000">
              <a:buNone/>
            </a:pPr>
            <a:r>
              <a:rPr lang="en-US" dirty="0" smtClean="0"/>
              <a:t>4</a:t>
            </a:r>
            <a:r>
              <a:rPr lang="en-US" dirty="0"/>
              <a:t>) Returned by Cyrus (Ezra 1:7)</a:t>
            </a:r>
          </a:p>
          <a:p>
            <a:pPr marL="0" indent="0">
              <a:buNone/>
            </a:pPr>
            <a:r>
              <a:rPr lang="en-US" dirty="0"/>
              <a:t> </a:t>
            </a:r>
          </a:p>
          <a:p>
            <a:pPr marL="0" indent="0">
              <a:lnSpc>
                <a:spcPct val="90000"/>
              </a:lnSpc>
              <a:buNone/>
            </a:pPr>
            <a:endParaRPr lang="en-US" dirty="0" smtClean="0"/>
          </a:p>
        </p:txBody>
      </p:sp>
      <p:sp>
        <p:nvSpPr>
          <p:cNvPr id="4100" name="Text Box 5"/>
          <p:cNvSpPr txBox="1">
            <a:spLocks noChangeArrowheads="1"/>
          </p:cNvSpPr>
          <p:nvPr/>
        </p:nvSpPr>
        <p:spPr bwMode="auto">
          <a:xfrm>
            <a:off x="304800" y="4572000"/>
            <a:ext cx="8382000" cy="1200329"/>
          </a:xfrm>
          <a:prstGeom prst="rect">
            <a:avLst/>
          </a:prstGeom>
          <a:noFill/>
          <a:ln w="9525">
            <a:noFill/>
            <a:miter lim="800000"/>
            <a:headEnd/>
            <a:tailEnd/>
          </a:ln>
        </p:spPr>
        <p:txBody>
          <a:bodyPr wrap="square">
            <a:spAutoFit/>
          </a:bodyPr>
          <a:lstStyle/>
          <a:p>
            <a:pPr algn="ctr"/>
            <a:r>
              <a:rPr lang="en-US" sz="3600" b="1" dirty="0" smtClean="0">
                <a:solidFill>
                  <a:srgbClr val="0000CC"/>
                </a:solidFill>
                <a:latin typeface="Comic Sans MS" pitchFamily="66" charset="0"/>
              </a:rPr>
              <a:t>God </a:t>
            </a:r>
            <a:r>
              <a:rPr lang="en-US" sz="3600" b="1" dirty="0">
                <a:solidFill>
                  <a:srgbClr val="0000CC"/>
                </a:solidFill>
                <a:latin typeface="Comic Sans MS" pitchFamily="66" charset="0"/>
              </a:rPr>
              <a:t>used the vessels of His </a:t>
            </a:r>
            <a:r>
              <a:rPr lang="en-US" sz="3600" b="1" dirty="0" smtClean="0">
                <a:solidFill>
                  <a:srgbClr val="0000CC"/>
                </a:solidFill>
                <a:latin typeface="Comic Sans MS" pitchFamily="66" charset="0"/>
              </a:rPr>
              <a:t>house to </a:t>
            </a:r>
            <a:r>
              <a:rPr lang="en-US" sz="3600" b="1" dirty="0">
                <a:solidFill>
                  <a:srgbClr val="0000CC"/>
                </a:solidFill>
                <a:latin typeface="Comic Sans MS" pitchFamily="66" charset="0"/>
              </a:rPr>
              <a:t>represent the people in His </a:t>
            </a:r>
            <a:r>
              <a:rPr lang="en-US" sz="3600" b="1" dirty="0" smtClean="0">
                <a:solidFill>
                  <a:srgbClr val="0000CC"/>
                </a:solidFill>
                <a:latin typeface="Comic Sans MS" pitchFamily="66" charset="0"/>
              </a:rPr>
              <a:t>house</a:t>
            </a:r>
            <a:endParaRPr lang="en-US" sz="3600" b="1" dirty="0">
              <a:solidFill>
                <a:srgbClr val="0000CC"/>
              </a:solidFill>
              <a:latin typeface="Comic Sans MS" pitchFamily="66" charset="0"/>
            </a:endParaRPr>
          </a:p>
        </p:txBody>
      </p:sp>
      <p:pic>
        <p:nvPicPr>
          <p:cNvPr id="15362" name="Picture 2" descr="https://encrypted-tbn2.google.com/images?q=tbn:ANd9GcScBV04FK-o_bwtqSSuBf74mkmaEloI4ENbCOgOknPm9FkvJniiz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246" y="2971800"/>
            <a:ext cx="2152650" cy="144557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0.google.com/images?q=tbn:ANd9GcRGBywQ3O0UwMbD89Qu_nMYzUk1N1kvS_fBBVpNDhu4UG1nGx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474" y="152400"/>
            <a:ext cx="161827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81000" y="5842337"/>
            <a:ext cx="8382000" cy="1015663"/>
          </a:xfrm>
          <a:prstGeom prst="rect">
            <a:avLst/>
          </a:prstGeom>
          <a:noFill/>
          <a:ln w="9525">
            <a:noFill/>
            <a:miter lim="800000"/>
            <a:headEnd/>
            <a:tailEnd/>
          </a:ln>
        </p:spPr>
        <p:txBody>
          <a:bodyPr wrap="square">
            <a:spAutoFit/>
          </a:bodyPr>
          <a:lstStyle/>
          <a:p>
            <a:pPr algn="ctr"/>
            <a:r>
              <a:rPr lang="en-US" sz="3600" b="1" dirty="0" err="1" smtClean="0">
                <a:solidFill>
                  <a:srgbClr val="663300"/>
                </a:solidFill>
                <a:latin typeface="Comic Sans MS" pitchFamily="66" charset="0"/>
              </a:rPr>
              <a:t>Sheshbazzar</a:t>
            </a:r>
            <a:r>
              <a:rPr lang="en-US" sz="3600" b="1" dirty="0" smtClean="0">
                <a:solidFill>
                  <a:srgbClr val="663300"/>
                </a:solidFill>
                <a:latin typeface="Comic Sans MS" pitchFamily="66" charset="0"/>
              </a:rPr>
              <a:t> (v.8) = </a:t>
            </a:r>
            <a:r>
              <a:rPr lang="en-US" sz="3600" b="1" dirty="0" err="1" smtClean="0">
                <a:solidFill>
                  <a:srgbClr val="663300"/>
                </a:solidFill>
                <a:latin typeface="Comic Sans MS" pitchFamily="66" charset="0"/>
              </a:rPr>
              <a:t>Zerubbabel</a:t>
            </a:r>
            <a:r>
              <a:rPr lang="en-US" sz="3600" b="1" dirty="0" smtClean="0">
                <a:solidFill>
                  <a:srgbClr val="663300"/>
                </a:solidFill>
                <a:latin typeface="Comic Sans MS" pitchFamily="66" charset="0"/>
              </a:rPr>
              <a:t>         </a:t>
            </a:r>
            <a:r>
              <a:rPr lang="en-US" sz="2400" b="1" i="1" dirty="0" smtClean="0">
                <a:solidFill>
                  <a:srgbClr val="663300"/>
                </a:solidFill>
                <a:latin typeface="Comic Sans MS" pitchFamily="66" charset="0"/>
              </a:rPr>
              <a:t>more on this in Ezra 5</a:t>
            </a:r>
            <a:endParaRPr lang="en-US" sz="3600" b="1" i="1" dirty="0">
              <a:solidFill>
                <a:srgbClr val="663300"/>
              </a:solidFill>
              <a:latin typeface="Comic Sans MS" pitchFamily="66" charset="0"/>
            </a:endParaRPr>
          </a:p>
        </p:txBody>
      </p:sp>
    </p:spTree>
    <p:extLst>
      <p:ext uri="{BB962C8B-B14F-4D97-AF65-F5344CB8AC3E}">
        <p14:creationId xmlns:p14="http://schemas.microsoft.com/office/powerpoint/2010/main" val="664072393"/>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encrypted-tbn3.google.com/images?q=tbn:ANd9GcTEWALvc8wx51yqrCqgkrG0mvcDp60DKflRrGFXdPbxa34KReOT4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94286" y="2438400"/>
            <a:ext cx="1828800" cy="197843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0" y="0"/>
            <a:ext cx="7400925" cy="1143000"/>
          </a:xfrm>
        </p:spPr>
        <p:txBody>
          <a:bodyPr>
            <a:normAutofit/>
          </a:bodyPr>
          <a:lstStyle/>
          <a:p>
            <a:pPr eaLnBrk="1" hangingPunct="1"/>
            <a:r>
              <a:rPr lang="en-US" sz="4000" b="1" dirty="0" smtClean="0">
                <a:solidFill>
                  <a:srgbClr val="FF0000"/>
                </a:solidFill>
              </a:rPr>
              <a:t>Set free to serve in God’s service</a:t>
            </a:r>
          </a:p>
        </p:txBody>
      </p:sp>
      <p:sp>
        <p:nvSpPr>
          <p:cNvPr id="4099" name="Rectangle 3"/>
          <p:cNvSpPr>
            <a:spLocks noGrp="1" noChangeArrowheads="1"/>
          </p:cNvSpPr>
          <p:nvPr>
            <p:ph type="body" idx="1"/>
          </p:nvPr>
        </p:nvSpPr>
        <p:spPr>
          <a:xfrm>
            <a:off x="347662" y="990600"/>
            <a:ext cx="7924800" cy="4343400"/>
          </a:xfrm>
        </p:spPr>
        <p:txBody>
          <a:bodyPr/>
          <a:lstStyle/>
          <a:p>
            <a:pPr eaLnBrk="1" hangingPunct="1">
              <a:lnSpc>
                <a:spcPct val="90000"/>
              </a:lnSpc>
            </a:pPr>
            <a:r>
              <a:rPr lang="en-US" b="1" dirty="0" smtClean="0">
                <a:solidFill>
                  <a:srgbClr val="0000CC"/>
                </a:solidFill>
              </a:rPr>
              <a:t>Gal 5:1, 13-16  Christ has set us free</a:t>
            </a:r>
          </a:p>
          <a:p>
            <a:pPr lvl="1">
              <a:lnSpc>
                <a:spcPct val="90000"/>
              </a:lnSpc>
            </a:pPr>
            <a:r>
              <a:rPr lang="en-US" dirty="0"/>
              <a:t>Don’t use freedom for the flesh</a:t>
            </a:r>
          </a:p>
          <a:p>
            <a:pPr lvl="1">
              <a:lnSpc>
                <a:spcPct val="90000"/>
              </a:lnSpc>
            </a:pPr>
            <a:r>
              <a:rPr lang="en-US" dirty="0"/>
              <a:t>Through love serve one another</a:t>
            </a:r>
          </a:p>
          <a:p>
            <a:pPr eaLnBrk="1" hangingPunct="1">
              <a:lnSpc>
                <a:spcPct val="90000"/>
              </a:lnSpc>
            </a:pPr>
            <a:r>
              <a:rPr lang="en-US" b="1" dirty="0" smtClean="0">
                <a:solidFill>
                  <a:srgbClr val="0000CC"/>
                </a:solidFill>
              </a:rPr>
              <a:t>Rejoice in our freedom</a:t>
            </a:r>
          </a:p>
          <a:p>
            <a:pPr lvl="1">
              <a:lnSpc>
                <a:spcPct val="90000"/>
              </a:lnSpc>
            </a:pPr>
            <a:r>
              <a:rPr lang="en-US" dirty="0" smtClean="0"/>
              <a:t>Use it to build God’s house by working in our ecclesias</a:t>
            </a:r>
          </a:p>
          <a:p>
            <a:pPr lvl="1">
              <a:lnSpc>
                <a:spcPct val="90000"/>
              </a:lnSpc>
            </a:pPr>
            <a:r>
              <a:rPr lang="en-US" dirty="0" smtClean="0"/>
              <a:t>Conduct ourselves like God’s children</a:t>
            </a:r>
          </a:p>
        </p:txBody>
      </p:sp>
      <p:sp>
        <p:nvSpPr>
          <p:cNvPr id="4100" name="Text Box 5"/>
          <p:cNvSpPr txBox="1">
            <a:spLocks noChangeArrowheads="1"/>
          </p:cNvSpPr>
          <p:nvPr/>
        </p:nvSpPr>
        <p:spPr bwMode="auto">
          <a:xfrm>
            <a:off x="3429000" y="4876800"/>
            <a:ext cx="5455963" cy="1661993"/>
          </a:xfrm>
          <a:prstGeom prst="rect">
            <a:avLst/>
          </a:prstGeom>
          <a:noFill/>
          <a:ln w="9525">
            <a:noFill/>
            <a:miter lim="800000"/>
            <a:headEnd/>
            <a:tailEnd/>
          </a:ln>
        </p:spPr>
        <p:txBody>
          <a:bodyPr wrap="square">
            <a:spAutoFit/>
          </a:bodyPr>
          <a:lstStyle/>
          <a:p>
            <a:pPr algn="ctr">
              <a:spcBef>
                <a:spcPct val="50000"/>
              </a:spcBef>
            </a:pPr>
            <a:r>
              <a:rPr lang="en-US" sz="3400" b="1" dirty="0" smtClean="0">
                <a:solidFill>
                  <a:srgbClr val="00B050"/>
                </a:solidFill>
                <a:latin typeface="Comic Sans MS" pitchFamily="66" charset="0"/>
              </a:rPr>
              <a:t>Freedom brings the responsibility to serve the one who set us free!</a:t>
            </a:r>
            <a:endParaRPr lang="en-US" sz="3400" b="1" dirty="0">
              <a:solidFill>
                <a:srgbClr val="00B050"/>
              </a:solidFill>
              <a:latin typeface="Comic Sans MS" pitchFamily="66" charset="0"/>
            </a:endParaRPr>
          </a:p>
        </p:txBody>
      </p:sp>
      <p:pic>
        <p:nvPicPr>
          <p:cNvPr id="7176" name="Picture 8" descr="https://encrypted-tbn0.google.com/images?q=tbn:ANd9GcS9kcOvIKty_uGHjjaiMO4YXyI3Ovg89MXRDJB_DhLpCROQ5dXaT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925" y="-45720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encrypted-tbn0.google.com/images?q=tbn:ANd9GcRcDofvAng-ieius5heoKnQVOCrJEIZQhfpLk6cWf-ZXo06BAqkJ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718" y="4416830"/>
            <a:ext cx="3093405" cy="231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95104"/>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33400" y="5029200"/>
            <a:ext cx="4584290" cy="1584223"/>
          </a:xfrm>
        </p:spPr>
        <p:txBody>
          <a:bodyPr>
            <a:normAutofit lnSpcReduction="10000"/>
          </a:bodyPr>
          <a:lstStyle/>
          <a:p>
            <a:pPr eaLnBrk="1" hangingPunct="1"/>
            <a:r>
              <a:rPr lang="en-US" sz="3600" b="1" dirty="0" smtClean="0">
                <a:solidFill>
                  <a:srgbClr val="0000CC"/>
                </a:solidFill>
                <a:latin typeface="Comic Sans MS" pitchFamily="66" charset="0"/>
              </a:rPr>
              <a:t>Ezra 2:           We must learn to   work together now!</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743200"/>
            <a:ext cx="31772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artchive.com/web_gallery/reproductions/201501-202000/201788/siz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68"/>
          <a:stretch/>
        </p:blipFill>
        <p:spPr bwMode="auto">
          <a:xfrm>
            <a:off x="5771535" y="213852"/>
            <a:ext cx="3030486" cy="2930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28600" y="457200"/>
            <a:ext cx="5124450" cy="2362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5000"/>
              </a:lnSpc>
              <a:spcBef>
                <a:spcPct val="0"/>
              </a:spcBef>
              <a:spcAft>
                <a:spcPts val="0"/>
              </a:spcAft>
              <a:buClrTx/>
              <a:buSzTx/>
              <a:buFontTx/>
              <a:buNone/>
              <a:tabLst/>
              <a:defRPr/>
            </a:pPr>
            <a:r>
              <a:rPr kumimoji="0" lang="en-US" sz="8800" b="1" i="0" u="none" strike="noStrike" kern="1200" cap="none" spc="0" normalizeH="0" baseline="0" noProof="0" dirty="0" smtClean="0">
                <a:ln>
                  <a:noFill/>
                </a:ln>
                <a:solidFill>
                  <a:srgbClr val="FF0000"/>
                </a:solidFill>
                <a:effectLst/>
                <a:uLnTx/>
                <a:uFillTx/>
                <a:latin typeface="Comic Sans MS" pitchFamily="66" charset="0"/>
                <a:ea typeface="+mj-ea"/>
                <a:cs typeface="+mj-cs"/>
              </a:rPr>
              <a:t>Ezra:   </a:t>
            </a:r>
            <a:r>
              <a:rPr kumimoji="0" lang="en-US" sz="4400" b="1" i="0" u="none" strike="noStrike" kern="1200" cap="none" spc="0" normalizeH="0" baseline="0" noProof="0" dirty="0" smtClean="0">
                <a:ln>
                  <a:noFill/>
                </a:ln>
                <a:solidFill>
                  <a:srgbClr val="FF0000"/>
                </a:solidFill>
                <a:effectLst/>
                <a:uLnTx/>
                <a:uFillTx/>
                <a:latin typeface="Comic Sans MS" pitchFamily="66" charset="0"/>
                <a:ea typeface="+mj-ea"/>
                <a:cs typeface="+mj-cs"/>
              </a:rPr>
              <a:t>Working together in God’s service</a:t>
            </a:r>
            <a:endParaRPr kumimoji="0" lang="en-US" sz="54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1758112230"/>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latin typeface="Comic Sans MS" pitchFamily="66" charset="0"/>
              </a:rPr>
              <a:t>Return of the Exiles</a:t>
            </a:r>
          </a:p>
        </p:txBody>
      </p:sp>
      <p:sp>
        <p:nvSpPr>
          <p:cNvPr id="4100" name="Text Box 5"/>
          <p:cNvSpPr txBox="1">
            <a:spLocks noChangeArrowheads="1"/>
          </p:cNvSpPr>
          <p:nvPr/>
        </p:nvSpPr>
        <p:spPr bwMode="auto">
          <a:xfrm>
            <a:off x="228598" y="5410200"/>
            <a:ext cx="8577957"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Jeshua &amp; </a:t>
            </a:r>
            <a:r>
              <a:rPr lang="en-US" sz="2800" b="1" dirty="0" err="1" smtClean="0">
                <a:solidFill>
                  <a:srgbClr val="00B050"/>
                </a:solidFill>
                <a:latin typeface="Comic Sans MS" pitchFamily="66" charset="0"/>
              </a:rPr>
              <a:t>Zerubabbel</a:t>
            </a:r>
            <a:r>
              <a:rPr lang="en-US" sz="2800" b="1" dirty="0" smtClean="0">
                <a:solidFill>
                  <a:srgbClr val="00B050"/>
                </a:solidFill>
                <a:latin typeface="Comic Sans MS" pitchFamily="66" charset="0"/>
              </a:rPr>
              <a:t> took the long, safe route (1000 miles)   Ezra took the short, risky route</a:t>
            </a:r>
            <a:endParaRPr lang="en-US" sz="2800" b="1" dirty="0">
              <a:solidFill>
                <a:srgbClr val="00B050"/>
              </a:solidFill>
              <a:latin typeface="Comic Sans MS" pitchFamily="66" charset="0"/>
            </a:endParaRPr>
          </a:p>
        </p:txBody>
      </p:sp>
      <p:pic>
        <p:nvPicPr>
          <p:cNvPr id="2" name="Picture 2"/>
          <p:cNvPicPr>
            <a:picLocks noChangeAspect="1" noChangeArrowheads="1"/>
          </p:cNvPicPr>
          <p:nvPr/>
        </p:nvPicPr>
        <p:blipFill>
          <a:blip r:embed="rId3" cstate="print"/>
          <a:srcRect t="13026"/>
          <a:stretch>
            <a:fillRect/>
          </a:stretch>
        </p:blipFill>
        <p:spPr bwMode="auto">
          <a:xfrm>
            <a:off x="228600" y="762000"/>
            <a:ext cx="8610600" cy="442246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54583" t="24666" r="37084" b="14667"/>
          <a:stretch>
            <a:fillRect/>
          </a:stretch>
        </p:blipFill>
        <p:spPr bwMode="auto">
          <a:xfrm>
            <a:off x="7391400" y="0"/>
            <a:ext cx="1507253" cy="6858000"/>
          </a:xfrm>
          <a:prstGeom prst="rect">
            <a:avLst/>
          </a:prstGeom>
          <a:noFill/>
          <a:ln w="9525">
            <a:noFill/>
            <a:miter lim="800000"/>
            <a:headEnd/>
            <a:tailEnd/>
          </a:ln>
        </p:spPr>
      </p:pic>
    </p:spTree>
    <p:extLst>
      <p:ext uri="{BB962C8B-B14F-4D97-AF65-F5344CB8AC3E}">
        <p14:creationId xmlns:p14="http://schemas.microsoft.com/office/powerpoint/2010/main" val="246994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sz="4000" b="1" dirty="0" smtClean="0">
                <a:solidFill>
                  <a:srgbClr val="FF0000"/>
                </a:solidFill>
              </a:rPr>
              <a:t>Some from All 12 Tribes Returned</a:t>
            </a:r>
          </a:p>
        </p:txBody>
      </p:sp>
      <p:sp>
        <p:nvSpPr>
          <p:cNvPr id="4099" name="Rectangle 3"/>
          <p:cNvSpPr>
            <a:spLocks noGrp="1" noChangeArrowheads="1"/>
          </p:cNvSpPr>
          <p:nvPr>
            <p:ph type="body" idx="1"/>
          </p:nvPr>
        </p:nvSpPr>
        <p:spPr>
          <a:xfrm>
            <a:off x="304800" y="762001"/>
            <a:ext cx="8458200" cy="4038600"/>
          </a:xfrm>
        </p:spPr>
        <p:txBody>
          <a:bodyPr>
            <a:normAutofit lnSpcReduction="10000"/>
          </a:bodyPr>
          <a:lstStyle/>
          <a:p>
            <a:pPr marL="406400" indent="-406400">
              <a:buNone/>
            </a:pPr>
            <a:r>
              <a:rPr lang="en-US" b="1" dirty="0" smtClean="0">
                <a:solidFill>
                  <a:srgbClr val="0000CC"/>
                </a:solidFill>
              </a:rPr>
              <a:t>Ezra </a:t>
            </a:r>
            <a:r>
              <a:rPr lang="en-US" b="1" dirty="0">
                <a:solidFill>
                  <a:srgbClr val="0000CC"/>
                </a:solidFill>
              </a:rPr>
              <a:t>6:16-17 </a:t>
            </a:r>
            <a:r>
              <a:rPr lang="en-US" dirty="0">
                <a:solidFill>
                  <a:srgbClr val="0000CC"/>
                </a:solidFill>
              </a:rPr>
              <a:t> </a:t>
            </a:r>
            <a:r>
              <a:rPr lang="en-US" dirty="0"/>
              <a:t>Sin offering at dedication of temple was 12 male goats, </a:t>
            </a:r>
            <a:r>
              <a:rPr lang="en-US" b="1" i="1" dirty="0">
                <a:solidFill>
                  <a:srgbClr val="00B0F0"/>
                </a:solidFill>
              </a:rPr>
              <a:t>according to the number of the tribes of Israel</a:t>
            </a:r>
            <a:endParaRPr lang="en-US" dirty="0">
              <a:solidFill>
                <a:srgbClr val="00B0F0"/>
              </a:solidFill>
            </a:endParaRPr>
          </a:p>
          <a:p>
            <a:pPr marL="406400" indent="-406400">
              <a:buNone/>
            </a:pPr>
            <a:r>
              <a:rPr lang="en-US" b="1" dirty="0" smtClean="0">
                <a:solidFill>
                  <a:srgbClr val="0000CC"/>
                </a:solidFill>
              </a:rPr>
              <a:t>Ezra </a:t>
            </a:r>
            <a:r>
              <a:rPr lang="en-US" b="1" dirty="0">
                <a:solidFill>
                  <a:srgbClr val="0000CC"/>
                </a:solidFill>
              </a:rPr>
              <a:t>8:35</a:t>
            </a:r>
            <a:r>
              <a:rPr lang="en-US" dirty="0">
                <a:solidFill>
                  <a:srgbClr val="0000CC"/>
                </a:solidFill>
              </a:rPr>
              <a:t>  </a:t>
            </a:r>
            <a:r>
              <a:rPr lang="en-US" dirty="0"/>
              <a:t>Exiles returning with Ezra offered </a:t>
            </a:r>
            <a:r>
              <a:rPr lang="en-US" b="1" i="1" dirty="0">
                <a:solidFill>
                  <a:srgbClr val="00B0F0"/>
                </a:solidFill>
              </a:rPr>
              <a:t>“12 bulls for all Israel”</a:t>
            </a:r>
            <a:r>
              <a:rPr lang="en-US" dirty="0"/>
              <a:t> and 12  male goats for sin offering.</a:t>
            </a:r>
          </a:p>
          <a:p>
            <a:pPr marL="406400" indent="-406400">
              <a:buNone/>
            </a:pPr>
            <a:r>
              <a:rPr lang="en-US" b="1" dirty="0" smtClean="0">
                <a:solidFill>
                  <a:srgbClr val="0000CC"/>
                </a:solidFill>
              </a:rPr>
              <a:t>Mat </a:t>
            </a:r>
            <a:r>
              <a:rPr lang="en-US" b="1" dirty="0">
                <a:solidFill>
                  <a:srgbClr val="0000CC"/>
                </a:solidFill>
              </a:rPr>
              <a:t>10:6; 15:24</a:t>
            </a:r>
            <a:r>
              <a:rPr lang="en-US" dirty="0">
                <a:solidFill>
                  <a:srgbClr val="0000CC"/>
                </a:solidFill>
              </a:rPr>
              <a:t>  </a:t>
            </a:r>
            <a:r>
              <a:rPr lang="en-US" dirty="0"/>
              <a:t>Jesus and disciples sent to </a:t>
            </a:r>
            <a:r>
              <a:rPr lang="en-US" b="1" i="1" dirty="0">
                <a:solidFill>
                  <a:srgbClr val="00B0F0"/>
                </a:solidFill>
              </a:rPr>
              <a:t>“lost sheep of house of Israel</a:t>
            </a:r>
            <a:r>
              <a:rPr lang="en-US" b="1" i="1" dirty="0" smtClean="0">
                <a:solidFill>
                  <a:srgbClr val="00B0F0"/>
                </a:solidFill>
              </a:rPr>
              <a:t>”</a:t>
            </a:r>
            <a:endParaRPr lang="en-US" dirty="0">
              <a:solidFill>
                <a:srgbClr val="00B0F0"/>
              </a:solidFill>
            </a:endParaRPr>
          </a:p>
        </p:txBody>
      </p:sp>
      <p:sp>
        <p:nvSpPr>
          <p:cNvPr id="4100" name="Text Box 5"/>
          <p:cNvSpPr txBox="1">
            <a:spLocks noChangeArrowheads="1"/>
          </p:cNvSpPr>
          <p:nvPr/>
        </p:nvSpPr>
        <p:spPr bwMode="auto">
          <a:xfrm>
            <a:off x="152400" y="6155139"/>
            <a:ext cx="8763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British Israelites misunderstand this</a:t>
            </a:r>
            <a:endParaRPr lang="en-US" sz="3200" b="1" dirty="0">
              <a:solidFill>
                <a:srgbClr val="00B050"/>
              </a:solidFill>
              <a:latin typeface="Comic Sans MS" pitchFamily="66" charset="0"/>
            </a:endParaRPr>
          </a:p>
        </p:txBody>
      </p:sp>
      <p:sp>
        <p:nvSpPr>
          <p:cNvPr id="5" name="Text Box 5"/>
          <p:cNvSpPr txBox="1">
            <a:spLocks noChangeArrowheads="1"/>
          </p:cNvSpPr>
          <p:nvPr/>
        </p:nvSpPr>
        <p:spPr bwMode="auto">
          <a:xfrm>
            <a:off x="304800" y="4595416"/>
            <a:ext cx="8610600" cy="1569660"/>
          </a:xfrm>
          <a:prstGeom prst="rect">
            <a:avLst/>
          </a:prstGeom>
          <a:noFill/>
          <a:ln w="9525">
            <a:noFill/>
            <a:miter lim="800000"/>
            <a:headEnd/>
            <a:tailEnd/>
          </a:ln>
        </p:spPr>
        <p:txBody>
          <a:bodyPr wrap="square">
            <a:spAutoFit/>
          </a:bodyPr>
          <a:lstStyle/>
          <a:p>
            <a:pPr marL="406400" indent="-406400">
              <a:buNone/>
            </a:pPr>
            <a:r>
              <a:rPr lang="en-US" sz="3200" b="1" dirty="0" smtClean="0">
                <a:solidFill>
                  <a:srgbClr val="CC0099"/>
                </a:solidFill>
              </a:rPr>
              <a:t>Appears </a:t>
            </a:r>
            <a:r>
              <a:rPr lang="en-US" sz="3200" b="1" dirty="0">
                <a:solidFill>
                  <a:srgbClr val="CC0099"/>
                </a:solidFill>
              </a:rPr>
              <a:t>that some from 10 tribes moved south early on and survived the captivity   </a:t>
            </a:r>
            <a:r>
              <a:rPr lang="en-US" sz="3200" dirty="0">
                <a:solidFill>
                  <a:srgbClr val="CC0099"/>
                </a:solidFill>
              </a:rPr>
              <a:t>(Josh 19:9;   1 Kg 12:17; 1 </a:t>
            </a:r>
            <a:r>
              <a:rPr lang="en-US" sz="3200" dirty="0" err="1">
                <a:solidFill>
                  <a:srgbClr val="CC0099"/>
                </a:solidFill>
              </a:rPr>
              <a:t>Chr</a:t>
            </a:r>
            <a:r>
              <a:rPr lang="en-US" sz="3200" dirty="0">
                <a:solidFill>
                  <a:srgbClr val="CC0099"/>
                </a:solidFill>
              </a:rPr>
              <a:t> 9:3; 2 </a:t>
            </a:r>
            <a:r>
              <a:rPr lang="en-US" sz="3200" dirty="0" err="1">
                <a:solidFill>
                  <a:srgbClr val="CC0099"/>
                </a:solidFill>
              </a:rPr>
              <a:t>Chr</a:t>
            </a:r>
            <a:r>
              <a:rPr lang="en-US" sz="3200" dirty="0">
                <a:solidFill>
                  <a:srgbClr val="CC0099"/>
                </a:solidFill>
              </a:rPr>
              <a:t> </a:t>
            </a:r>
            <a:r>
              <a:rPr lang="en-US" sz="3200" dirty="0" smtClean="0">
                <a:solidFill>
                  <a:srgbClr val="CC0099"/>
                </a:solidFill>
              </a:rPr>
              <a:t>11:3, 13-16; 15:9</a:t>
            </a:r>
            <a:r>
              <a:rPr lang="en-US" sz="3200" dirty="0">
                <a:solidFill>
                  <a:srgbClr val="CC0099"/>
                </a:solidFill>
              </a:rPr>
              <a:t>)  </a:t>
            </a:r>
          </a:p>
        </p:txBody>
      </p:sp>
    </p:spTree>
    <p:extLst>
      <p:ext uri="{BB962C8B-B14F-4D97-AF65-F5344CB8AC3E}">
        <p14:creationId xmlns:p14="http://schemas.microsoft.com/office/powerpoint/2010/main" val="628977522"/>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762000"/>
          </a:xfrm>
        </p:spPr>
        <p:txBody>
          <a:bodyPr/>
          <a:lstStyle/>
          <a:p>
            <a:pPr eaLnBrk="1" hangingPunct="1"/>
            <a:r>
              <a:rPr lang="en-US" sz="4000" b="1" dirty="0" smtClean="0">
                <a:solidFill>
                  <a:srgbClr val="FF0000"/>
                </a:solidFill>
              </a:rPr>
              <a:t>Summary of those who Returned</a:t>
            </a:r>
          </a:p>
        </p:txBody>
      </p:sp>
      <p:sp>
        <p:nvSpPr>
          <p:cNvPr id="4099" name="Rectangle 3"/>
          <p:cNvSpPr>
            <a:spLocks noGrp="1" noChangeArrowheads="1"/>
          </p:cNvSpPr>
          <p:nvPr>
            <p:ph type="body" idx="1"/>
          </p:nvPr>
        </p:nvSpPr>
        <p:spPr>
          <a:xfrm>
            <a:off x="1752600" y="754623"/>
            <a:ext cx="4343400" cy="4343400"/>
          </a:xfrm>
        </p:spPr>
        <p:txBody>
          <a:bodyPr/>
          <a:lstStyle/>
          <a:p>
            <a:pPr eaLnBrk="1" hangingPunct="1">
              <a:lnSpc>
                <a:spcPct val="90000"/>
              </a:lnSpc>
            </a:pPr>
            <a:r>
              <a:rPr lang="en-US" dirty="0" smtClean="0"/>
              <a:t>People </a:t>
            </a:r>
          </a:p>
          <a:p>
            <a:pPr eaLnBrk="1" hangingPunct="1">
              <a:lnSpc>
                <a:spcPct val="90000"/>
              </a:lnSpc>
            </a:pPr>
            <a:r>
              <a:rPr lang="en-US" dirty="0" smtClean="0"/>
              <a:t>Priests</a:t>
            </a:r>
          </a:p>
          <a:p>
            <a:pPr eaLnBrk="1" hangingPunct="1">
              <a:lnSpc>
                <a:spcPct val="90000"/>
              </a:lnSpc>
            </a:pPr>
            <a:r>
              <a:rPr lang="en-US" dirty="0" smtClean="0"/>
              <a:t>Levites</a:t>
            </a:r>
          </a:p>
          <a:p>
            <a:pPr eaLnBrk="1" hangingPunct="1">
              <a:lnSpc>
                <a:spcPct val="90000"/>
              </a:lnSpc>
            </a:pPr>
            <a:r>
              <a:rPr lang="en-US" dirty="0" smtClean="0"/>
              <a:t>Singers</a:t>
            </a:r>
          </a:p>
          <a:p>
            <a:pPr eaLnBrk="1" hangingPunct="1">
              <a:lnSpc>
                <a:spcPct val="90000"/>
              </a:lnSpc>
            </a:pPr>
            <a:r>
              <a:rPr lang="en-US" dirty="0" smtClean="0"/>
              <a:t>Gatekeepers</a:t>
            </a:r>
          </a:p>
          <a:p>
            <a:pPr eaLnBrk="1" hangingPunct="1">
              <a:lnSpc>
                <a:spcPct val="90000"/>
              </a:lnSpc>
            </a:pPr>
            <a:r>
              <a:rPr lang="en-US" dirty="0" smtClean="0"/>
              <a:t>Temple Servants &amp; Solomon’s servants </a:t>
            </a:r>
          </a:p>
          <a:p>
            <a:pPr marL="0" indent="0" eaLnBrk="1" hangingPunct="1">
              <a:lnSpc>
                <a:spcPct val="90000"/>
              </a:lnSpc>
              <a:buNone/>
            </a:pPr>
            <a:r>
              <a:rPr lang="en-US" sz="4000" b="1" dirty="0" smtClean="0"/>
              <a:t>             </a:t>
            </a:r>
            <a:r>
              <a:rPr lang="en-US" sz="4000" b="1" dirty="0" smtClean="0">
                <a:solidFill>
                  <a:srgbClr val="0000CC"/>
                </a:solidFill>
              </a:rPr>
              <a:t>Total </a:t>
            </a:r>
          </a:p>
        </p:txBody>
      </p:sp>
      <p:sp>
        <p:nvSpPr>
          <p:cNvPr id="4100" name="Text Box 5"/>
          <p:cNvSpPr txBox="1">
            <a:spLocks noChangeArrowheads="1"/>
          </p:cNvSpPr>
          <p:nvPr/>
        </p:nvSpPr>
        <p:spPr bwMode="auto">
          <a:xfrm>
            <a:off x="457200" y="5105400"/>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Notice the low number of Levites!</a:t>
            </a:r>
            <a:endParaRPr lang="en-US" sz="3600" b="1" dirty="0">
              <a:solidFill>
                <a:srgbClr val="00B050"/>
              </a:solidFill>
              <a:latin typeface="Comic Sans MS" pitchFamily="66" charset="0"/>
            </a:endParaRPr>
          </a:p>
        </p:txBody>
      </p:sp>
      <p:sp>
        <p:nvSpPr>
          <p:cNvPr id="5" name="Rectangle 3"/>
          <p:cNvSpPr txBox="1">
            <a:spLocks noChangeArrowheads="1"/>
          </p:cNvSpPr>
          <p:nvPr/>
        </p:nvSpPr>
        <p:spPr>
          <a:xfrm>
            <a:off x="3048000" y="762000"/>
            <a:ext cx="3581400" cy="4711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None/>
            </a:pPr>
            <a:r>
              <a:rPr lang="en-US" dirty="0" smtClean="0"/>
              <a:t>24,194</a:t>
            </a:r>
          </a:p>
          <a:p>
            <a:pPr marL="0" indent="0" algn="r">
              <a:lnSpc>
                <a:spcPct val="90000"/>
              </a:lnSpc>
              <a:buNone/>
            </a:pPr>
            <a:r>
              <a:rPr lang="en-US" dirty="0" smtClean="0"/>
              <a:t>4,289</a:t>
            </a:r>
          </a:p>
          <a:p>
            <a:pPr marL="0" indent="0" algn="r">
              <a:lnSpc>
                <a:spcPct val="90000"/>
              </a:lnSpc>
              <a:buNone/>
            </a:pPr>
            <a:r>
              <a:rPr lang="en-US" dirty="0" smtClean="0"/>
              <a:t>74</a:t>
            </a:r>
          </a:p>
          <a:p>
            <a:pPr marL="0" indent="0" algn="r">
              <a:lnSpc>
                <a:spcPct val="90000"/>
              </a:lnSpc>
              <a:buNone/>
            </a:pPr>
            <a:r>
              <a:rPr lang="en-US" dirty="0" smtClean="0"/>
              <a:t>128</a:t>
            </a:r>
          </a:p>
          <a:p>
            <a:pPr marL="0" indent="0" algn="r">
              <a:lnSpc>
                <a:spcPct val="90000"/>
              </a:lnSpc>
              <a:buNone/>
            </a:pPr>
            <a:r>
              <a:rPr lang="en-US" dirty="0" smtClean="0"/>
              <a:t>139</a:t>
            </a:r>
          </a:p>
          <a:p>
            <a:pPr marL="0" indent="0" algn="r">
              <a:lnSpc>
                <a:spcPct val="90000"/>
              </a:lnSpc>
              <a:spcBef>
                <a:spcPts val="1800"/>
              </a:spcBef>
              <a:buNone/>
            </a:pPr>
            <a:r>
              <a:rPr lang="en-US" dirty="0" smtClean="0"/>
              <a:t>392</a:t>
            </a:r>
          </a:p>
          <a:p>
            <a:pPr marL="0" indent="0" algn="r">
              <a:lnSpc>
                <a:spcPct val="90000"/>
              </a:lnSpc>
              <a:buNone/>
            </a:pPr>
            <a:endParaRPr lang="en-US" sz="1800" dirty="0"/>
          </a:p>
          <a:p>
            <a:pPr marL="0" indent="0" algn="r">
              <a:lnSpc>
                <a:spcPct val="90000"/>
              </a:lnSpc>
              <a:buNone/>
            </a:pPr>
            <a:r>
              <a:rPr lang="en-US" sz="4000" b="1" dirty="0" smtClean="0">
                <a:solidFill>
                  <a:srgbClr val="0000CC"/>
                </a:solidFill>
              </a:rPr>
              <a:t>29,216</a:t>
            </a:r>
            <a:r>
              <a:rPr lang="en-US" sz="4000" b="1" dirty="0" smtClean="0"/>
              <a:t>   </a:t>
            </a:r>
          </a:p>
        </p:txBody>
      </p:sp>
      <p:sp>
        <p:nvSpPr>
          <p:cNvPr id="6" name="Rounded Rectangle 5"/>
          <p:cNvSpPr/>
          <p:nvPr/>
        </p:nvSpPr>
        <p:spPr>
          <a:xfrm>
            <a:off x="1524000" y="1769809"/>
            <a:ext cx="5334000" cy="6096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
          <p:cNvSpPr txBox="1">
            <a:spLocks noChangeArrowheads="1"/>
          </p:cNvSpPr>
          <p:nvPr/>
        </p:nvSpPr>
        <p:spPr bwMode="auto">
          <a:xfrm>
            <a:off x="0" y="6172200"/>
            <a:ext cx="91440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9900CC"/>
                </a:solidFill>
                <a:latin typeface="Comic Sans MS" pitchFamily="66" charset="0"/>
              </a:rPr>
              <a:t>Much of Ezra 2 is also recorded in </a:t>
            </a:r>
            <a:r>
              <a:rPr lang="en-US" sz="2000" b="1" dirty="0" err="1" smtClean="0">
                <a:solidFill>
                  <a:srgbClr val="9900CC"/>
                </a:solidFill>
                <a:latin typeface="Comic Sans MS" pitchFamily="66" charset="0"/>
              </a:rPr>
              <a:t>Neh</a:t>
            </a:r>
            <a:r>
              <a:rPr lang="en-US" sz="2000" b="1" dirty="0" smtClean="0">
                <a:solidFill>
                  <a:srgbClr val="9900CC"/>
                </a:solidFill>
                <a:latin typeface="Comic Sans MS" pitchFamily="66" charset="0"/>
              </a:rPr>
              <a:t> 7 after the wall is finished</a:t>
            </a:r>
            <a:endParaRPr lang="en-US" sz="2000" b="1" dirty="0">
              <a:solidFill>
                <a:srgbClr val="9900CC"/>
              </a:solidFill>
              <a:latin typeface="Comic Sans MS" pitchFamily="66" charset="0"/>
            </a:endParaRPr>
          </a:p>
        </p:txBody>
      </p:sp>
    </p:spTree>
    <p:extLst>
      <p:ext uri="{BB962C8B-B14F-4D97-AF65-F5344CB8AC3E}">
        <p14:creationId xmlns:p14="http://schemas.microsoft.com/office/powerpoint/2010/main" val="143559487"/>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en-US" sz="4800" b="1" dirty="0" smtClean="0">
                <a:solidFill>
                  <a:srgbClr val="FF0000"/>
                </a:solidFill>
              </a:rPr>
              <a:t>Comparison of the Levites</a:t>
            </a:r>
          </a:p>
        </p:txBody>
      </p:sp>
      <p:sp>
        <p:nvSpPr>
          <p:cNvPr id="4099" name="Rectangle 3"/>
          <p:cNvSpPr>
            <a:spLocks noGrp="1" noChangeArrowheads="1"/>
          </p:cNvSpPr>
          <p:nvPr>
            <p:ph type="body" idx="1"/>
          </p:nvPr>
        </p:nvSpPr>
        <p:spPr>
          <a:xfrm>
            <a:off x="312174" y="1214284"/>
            <a:ext cx="2438400" cy="4343400"/>
          </a:xfrm>
        </p:spPr>
        <p:txBody>
          <a:bodyPr>
            <a:normAutofit lnSpcReduction="10000"/>
          </a:bodyPr>
          <a:lstStyle/>
          <a:p>
            <a:pPr eaLnBrk="1" hangingPunct="1">
              <a:lnSpc>
                <a:spcPct val="90000"/>
              </a:lnSpc>
            </a:pPr>
            <a:r>
              <a:rPr lang="en-US" sz="4000" b="1" dirty="0" smtClean="0">
                <a:solidFill>
                  <a:srgbClr val="CC0099"/>
                </a:solidFill>
              </a:rPr>
              <a:t>Ezra 2</a:t>
            </a:r>
          </a:p>
          <a:p>
            <a:pPr eaLnBrk="1" hangingPunct="1">
              <a:lnSpc>
                <a:spcPct val="90000"/>
              </a:lnSpc>
            </a:pPr>
            <a:endParaRPr lang="en-US" sz="4000" b="1" dirty="0" smtClean="0">
              <a:solidFill>
                <a:srgbClr val="CC0099"/>
              </a:solidFill>
            </a:endParaRPr>
          </a:p>
          <a:p>
            <a:pPr eaLnBrk="1" hangingPunct="1">
              <a:lnSpc>
                <a:spcPct val="90000"/>
              </a:lnSpc>
            </a:pPr>
            <a:endParaRPr lang="en-US" sz="4000" b="1" dirty="0">
              <a:solidFill>
                <a:srgbClr val="CC0099"/>
              </a:solidFill>
            </a:endParaRPr>
          </a:p>
          <a:p>
            <a:pPr eaLnBrk="1" hangingPunct="1">
              <a:lnSpc>
                <a:spcPct val="90000"/>
              </a:lnSpc>
            </a:pPr>
            <a:r>
              <a:rPr lang="en-US" sz="4000" b="1" dirty="0" err="1" smtClean="0">
                <a:solidFill>
                  <a:srgbClr val="CC0099"/>
                </a:solidFill>
              </a:rPr>
              <a:t>Num</a:t>
            </a:r>
            <a:r>
              <a:rPr lang="en-US" sz="4000" b="1" dirty="0" smtClean="0">
                <a:solidFill>
                  <a:srgbClr val="CC0099"/>
                </a:solidFill>
              </a:rPr>
              <a:t> 2</a:t>
            </a:r>
          </a:p>
          <a:p>
            <a:pPr eaLnBrk="1" hangingPunct="1">
              <a:lnSpc>
                <a:spcPct val="90000"/>
              </a:lnSpc>
            </a:pPr>
            <a:endParaRPr lang="en-US" sz="4000" b="1" dirty="0" smtClean="0">
              <a:solidFill>
                <a:srgbClr val="CC0099"/>
              </a:solidFill>
            </a:endParaRPr>
          </a:p>
          <a:p>
            <a:pPr eaLnBrk="1" hangingPunct="1">
              <a:lnSpc>
                <a:spcPct val="90000"/>
              </a:lnSpc>
            </a:pPr>
            <a:endParaRPr lang="en-US" sz="4000" b="1" dirty="0">
              <a:solidFill>
                <a:srgbClr val="CC0099"/>
              </a:solidFill>
            </a:endParaRPr>
          </a:p>
          <a:p>
            <a:pPr eaLnBrk="1" hangingPunct="1">
              <a:lnSpc>
                <a:spcPct val="90000"/>
              </a:lnSpc>
            </a:pPr>
            <a:r>
              <a:rPr lang="en-US" sz="4000" b="1" dirty="0" err="1" smtClean="0">
                <a:solidFill>
                  <a:srgbClr val="CC0099"/>
                </a:solidFill>
              </a:rPr>
              <a:t>Num</a:t>
            </a:r>
            <a:r>
              <a:rPr lang="en-US" sz="4000" b="1" dirty="0" smtClean="0">
                <a:solidFill>
                  <a:srgbClr val="CC0099"/>
                </a:solidFill>
              </a:rPr>
              <a:t> 26</a:t>
            </a:r>
          </a:p>
        </p:txBody>
      </p:sp>
      <p:sp>
        <p:nvSpPr>
          <p:cNvPr id="4100" name="Text Box 5"/>
          <p:cNvSpPr txBox="1">
            <a:spLocks noChangeArrowheads="1"/>
          </p:cNvSpPr>
          <p:nvPr/>
        </p:nvSpPr>
        <p:spPr bwMode="auto">
          <a:xfrm>
            <a:off x="331839" y="5929977"/>
            <a:ext cx="85344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Seems Levites not interested in returning</a:t>
            </a:r>
            <a:endParaRPr lang="en-US" sz="3200" b="1" dirty="0">
              <a:solidFill>
                <a:srgbClr val="00B050"/>
              </a:solidFill>
              <a:latin typeface="Comic Sans MS" pitchFamily="66" charset="0"/>
            </a:endParaRPr>
          </a:p>
        </p:txBody>
      </p:sp>
      <p:sp>
        <p:nvSpPr>
          <p:cNvPr id="5" name="Rectangle 3"/>
          <p:cNvSpPr txBox="1">
            <a:spLocks noChangeArrowheads="1"/>
          </p:cNvSpPr>
          <p:nvPr/>
        </p:nvSpPr>
        <p:spPr>
          <a:xfrm>
            <a:off x="4572000" y="1140542"/>
            <a:ext cx="4114800" cy="45007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4000" b="1" dirty="0" smtClean="0"/>
              <a:t>= </a:t>
            </a:r>
            <a:r>
              <a:rPr lang="en-US" sz="4000" b="1" dirty="0" smtClean="0">
                <a:solidFill>
                  <a:srgbClr val="CC0099"/>
                </a:solidFill>
              </a:rPr>
              <a:t>0.25%     </a:t>
            </a:r>
            <a:r>
              <a:rPr lang="en-US" sz="4000" b="1" dirty="0" smtClean="0"/>
              <a:t>1 of 400</a:t>
            </a:r>
          </a:p>
          <a:p>
            <a:pPr marL="0" indent="0">
              <a:lnSpc>
                <a:spcPct val="90000"/>
              </a:lnSpc>
              <a:buNone/>
            </a:pPr>
            <a:endParaRPr lang="en-US" sz="4000" b="1" dirty="0" smtClean="0"/>
          </a:p>
          <a:p>
            <a:pPr marL="0" indent="0">
              <a:lnSpc>
                <a:spcPct val="90000"/>
              </a:lnSpc>
              <a:buNone/>
            </a:pPr>
            <a:endParaRPr lang="en-US" sz="4000" b="1" dirty="0" smtClean="0"/>
          </a:p>
          <a:p>
            <a:pPr marL="0" indent="0">
              <a:lnSpc>
                <a:spcPct val="90000"/>
              </a:lnSpc>
              <a:buNone/>
            </a:pPr>
            <a:r>
              <a:rPr lang="en-US" sz="4000" b="1" dirty="0" smtClean="0"/>
              <a:t>= </a:t>
            </a:r>
            <a:r>
              <a:rPr lang="en-US" sz="4000" b="1" dirty="0" smtClean="0">
                <a:solidFill>
                  <a:srgbClr val="CC0099"/>
                </a:solidFill>
              </a:rPr>
              <a:t>3.5%        </a:t>
            </a:r>
            <a:r>
              <a:rPr lang="en-US" sz="4000" b="1" dirty="0" smtClean="0"/>
              <a:t>1 of 28</a:t>
            </a:r>
          </a:p>
          <a:p>
            <a:pPr marL="0" indent="0">
              <a:lnSpc>
                <a:spcPct val="90000"/>
              </a:lnSpc>
              <a:buNone/>
            </a:pPr>
            <a:endParaRPr lang="en-US" sz="4000" b="1" dirty="0" smtClean="0"/>
          </a:p>
          <a:p>
            <a:pPr marL="0" indent="0">
              <a:lnSpc>
                <a:spcPct val="90000"/>
              </a:lnSpc>
              <a:buNone/>
            </a:pPr>
            <a:endParaRPr lang="en-US" sz="4000" b="1" dirty="0" smtClean="0"/>
          </a:p>
          <a:p>
            <a:pPr marL="0" indent="0">
              <a:lnSpc>
                <a:spcPct val="90000"/>
              </a:lnSpc>
              <a:buNone/>
            </a:pPr>
            <a:r>
              <a:rPr lang="en-US" sz="4000" b="1" dirty="0" smtClean="0"/>
              <a:t>= </a:t>
            </a:r>
            <a:r>
              <a:rPr lang="en-US" sz="4000" b="1" dirty="0" smtClean="0">
                <a:solidFill>
                  <a:srgbClr val="CC0099"/>
                </a:solidFill>
              </a:rPr>
              <a:t>3.7%       </a:t>
            </a:r>
            <a:r>
              <a:rPr lang="en-US" sz="4000" b="1" dirty="0" smtClean="0"/>
              <a:t>1 of 27</a:t>
            </a:r>
          </a:p>
        </p:txBody>
      </p:sp>
      <p:sp>
        <p:nvSpPr>
          <p:cNvPr id="6" name="Rectangle 3"/>
          <p:cNvSpPr txBox="1">
            <a:spLocks noChangeArrowheads="1"/>
          </p:cNvSpPr>
          <p:nvPr/>
        </p:nvSpPr>
        <p:spPr>
          <a:xfrm>
            <a:off x="2694039" y="914400"/>
            <a:ext cx="19050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4000" b="1" u="sng" dirty="0" smtClean="0"/>
              <a:t>    74__   </a:t>
            </a:r>
          </a:p>
          <a:p>
            <a:pPr marL="0" indent="0" algn="ctr">
              <a:lnSpc>
                <a:spcPct val="90000"/>
              </a:lnSpc>
              <a:spcBef>
                <a:spcPts val="0"/>
              </a:spcBef>
              <a:buNone/>
            </a:pPr>
            <a:r>
              <a:rPr lang="en-US" sz="4000" b="1" dirty="0" smtClean="0"/>
              <a:t>29,216</a:t>
            </a:r>
          </a:p>
        </p:txBody>
      </p:sp>
      <p:sp>
        <p:nvSpPr>
          <p:cNvPr id="7" name="Rectangle 3"/>
          <p:cNvSpPr txBox="1">
            <a:spLocks noChangeArrowheads="1"/>
          </p:cNvSpPr>
          <p:nvPr/>
        </p:nvSpPr>
        <p:spPr>
          <a:xfrm>
            <a:off x="2566218" y="2743200"/>
            <a:ext cx="2005782" cy="129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4000" b="1" u="sng" dirty="0" smtClean="0"/>
              <a:t> 22,000_  </a:t>
            </a:r>
            <a:r>
              <a:rPr lang="en-US" sz="4000" b="1" dirty="0" smtClean="0"/>
              <a:t> </a:t>
            </a:r>
          </a:p>
          <a:p>
            <a:pPr marL="0" indent="0" algn="ctr">
              <a:lnSpc>
                <a:spcPct val="90000"/>
              </a:lnSpc>
              <a:buNone/>
            </a:pPr>
            <a:r>
              <a:rPr lang="en-US" sz="4000" b="1" dirty="0" smtClean="0"/>
              <a:t>625,550</a:t>
            </a:r>
          </a:p>
        </p:txBody>
      </p:sp>
      <p:sp>
        <p:nvSpPr>
          <p:cNvPr id="9" name="Rectangle 3"/>
          <p:cNvSpPr txBox="1">
            <a:spLocks noChangeArrowheads="1"/>
          </p:cNvSpPr>
          <p:nvPr/>
        </p:nvSpPr>
        <p:spPr>
          <a:xfrm>
            <a:off x="2643648" y="4634577"/>
            <a:ext cx="2005782" cy="129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en-US" sz="4000" b="1" u="sng" dirty="0" smtClean="0"/>
              <a:t> 23,000_  </a:t>
            </a:r>
            <a:r>
              <a:rPr lang="en-US" sz="4000" b="1" dirty="0" smtClean="0"/>
              <a:t> </a:t>
            </a:r>
          </a:p>
          <a:p>
            <a:pPr marL="0" indent="0" algn="ctr">
              <a:lnSpc>
                <a:spcPct val="90000"/>
              </a:lnSpc>
              <a:buNone/>
            </a:pPr>
            <a:r>
              <a:rPr lang="en-US" sz="4000" b="1" dirty="0" smtClean="0"/>
              <a:t>624,730</a:t>
            </a:r>
          </a:p>
        </p:txBody>
      </p:sp>
      <p:sp>
        <p:nvSpPr>
          <p:cNvPr id="10" name="Oval 9"/>
          <p:cNvSpPr/>
          <p:nvPr/>
        </p:nvSpPr>
        <p:spPr>
          <a:xfrm>
            <a:off x="4724400" y="838200"/>
            <a:ext cx="1828800" cy="9906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43658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3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fmla="#ppt_w*sin(2.5*pi*$)">
                                          <p:val>
                                            <p:fltVal val="0"/>
                                          </p:val>
                                        </p:tav>
                                        <p:tav tm="100000">
                                          <p:val>
                                            <p:fltVal val="1"/>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en-US" sz="4800" b="1" dirty="0" smtClean="0">
                <a:solidFill>
                  <a:srgbClr val="FF0000"/>
                </a:solidFill>
              </a:rPr>
              <a:t>The Role of the Levites</a:t>
            </a:r>
          </a:p>
        </p:txBody>
      </p:sp>
      <p:sp>
        <p:nvSpPr>
          <p:cNvPr id="4099" name="Rectangle 3"/>
          <p:cNvSpPr>
            <a:spLocks noGrp="1" noChangeArrowheads="1"/>
          </p:cNvSpPr>
          <p:nvPr>
            <p:ph type="body" idx="1"/>
          </p:nvPr>
        </p:nvSpPr>
        <p:spPr>
          <a:xfrm>
            <a:off x="459658" y="1066800"/>
            <a:ext cx="7924800" cy="4419600"/>
          </a:xfrm>
        </p:spPr>
        <p:txBody>
          <a:bodyPr>
            <a:normAutofit fontScale="92500" lnSpcReduction="10000"/>
          </a:bodyPr>
          <a:lstStyle/>
          <a:p>
            <a:pPr eaLnBrk="1" hangingPunct="1">
              <a:lnSpc>
                <a:spcPct val="90000"/>
              </a:lnSpc>
            </a:pPr>
            <a:r>
              <a:rPr lang="en-US" b="1" dirty="0" smtClean="0">
                <a:solidFill>
                  <a:srgbClr val="0000CC"/>
                </a:solidFill>
              </a:rPr>
              <a:t>Support group for ecclesia </a:t>
            </a:r>
            <a:r>
              <a:rPr lang="en-US" dirty="0" smtClean="0"/>
              <a:t>(things like Sunday school teachers, CYC leaders,  seminar helpers, etc. – not high profile jobs!</a:t>
            </a:r>
          </a:p>
          <a:p>
            <a:pPr>
              <a:lnSpc>
                <a:spcPct val="90000"/>
              </a:lnSpc>
            </a:pPr>
            <a:r>
              <a:rPr lang="en-US" b="1" dirty="0">
                <a:solidFill>
                  <a:srgbClr val="0000CC"/>
                </a:solidFill>
              </a:rPr>
              <a:t>Responsible to teach the truth</a:t>
            </a:r>
          </a:p>
          <a:p>
            <a:pPr lvl="1">
              <a:lnSpc>
                <a:spcPct val="90000"/>
              </a:lnSpc>
            </a:pPr>
            <a:r>
              <a:rPr lang="en-US" dirty="0"/>
              <a:t>Better educated</a:t>
            </a:r>
          </a:p>
          <a:p>
            <a:pPr lvl="1">
              <a:lnSpc>
                <a:spcPct val="90000"/>
              </a:lnSpc>
            </a:pPr>
            <a:r>
              <a:rPr lang="en-US" dirty="0"/>
              <a:t>Used to higher standard of living (probably supplied some of the money in Ezra 1)</a:t>
            </a:r>
          </a:p>
          <a:p>
            <a:pPr lvl="1">
              <a:lnSpc>
                <a:spcPct val="90000"/>
              </a:lnSpc>
            </a:pPr>
            <a:r>
              <a:rPr lang="en-US" dirty="0"/>
              <a:t>More easily integrated into Babylonian life</a:t>
            </a:r>
          </a:p>
          <a:p>
            <a:pPr eaLnBrk="1" hangingPunct="1">
              <a:lnSpc>
                <a:spcPct val="90000"/>
              </a:lnSpc>
            </a:pPr>
            <a:r>
              <a:rPr lang="en-US" i="1" dirty="0" smtClean="0">
                <a:solidFill>
                  <a:srgbClr val="9900CC"/>
                </a:solidFill>
              </a:rPr>
              <a:t>Warning:  </a:t>
            </a:r>
            <a:r>
              <a:rPr lang="en-US" dirty="0" smtClean="0"/>
              <a:t>Believers today tend to shoot up the corporate ladder – Be careful – work &amp; life-style can limit our service to God</a:t>
            </a:r>
          </a:p>
        </p:txBody>
      </p:sp>
      <p:sp>
        <p:nvSpPr>
          <p:cNvPr id="4100" name="Text Box 5"/>
          <p:cNvSpPr txBox="1">
            <a:spLocks noChangeArrowheads="1"/>
          </p:cNvSpPr>
          <p:nvPr/>
        </p:nvSpPr>
        <p:spPr bwMode="auto">
          <a:xfrm>
            <a:off x="459658" y="54864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We need lots of volunteers for the support jobs in ecclesial life today!</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710305154"/>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176939"/>
            <a:ext cx="4648200" cy="634047"/>
          </a:xfrm>
        </p:spPr>
        <p:txBody>
          <a:bodyPr>
            <a:noAutofit/>
          </a:bodyPr>
          <a:lstStyle/>
          <a:p>
            <a:r>
              <a:rPr lang="en-US" sz="4000" b="1" dirty="0">
                <a:solidFill>
                  <a:srgbClr val="FF0000"/>
                </a:solidFill>
              </a:rPr>
              <a:t>Sequence of </a:t>
            </a:r>
            <a:r>
              <a:rPr lang="en-US" sz="4000" b="1" dirty="0" smtClean="0">
                <a:solidFill>
                  <a:srgbClr val="FF0000"/>
                </a:solidFill>
              </a:rPr>
              <a:t>Events</a:t>
            </a:r>
          </a:p>
        </p:txBody>
      </p:sp>
      <p:sp>
        <p:nvSpPr>
          <p:cNvPr id="4099" name="Rectangle 3"/>
          <p:cNvSpPr>
            <a:spLocks noGrp="1" noChangeArrowheads="1"/>
          </p:cNvSpPr>
          <p:nvPr>
            <p:ph type="body" idx="1"/>
          </p:nvPr>
        </p:nvSpPr>
        <p:spPr>
          <a:xfrm>
            <a:off x="381000" y="2362200"/>
            <a:ext cx="8382000" cy="4343400"/>
          </a:xfrm>
        </p:spPr>
        <p:txBody>
          <a:bodyPr>
            <a:normAutofit fontScale="92500" lnSpcReduction="10000"/>
          </a:bodyPr>
          <a:lstStyle/>
          <a:p>
            <a:pPr marL="515938" indent="-515938">
              <a:buNone/>
            </a:pPr>
            <a:r>
              <a:rPr lang="en-US" dirty="0"/>
              <a:t> </a:t>
            </a:r>
            <a:r>
              <a:rPr lang="en-US" dirty="0" smtClean="0"/>
              <a:t>1</a:t>
            </a:r>
            <a:r>
              <a:rPr lang="en-US" dirty="0"/>
              <a:t>) Some return with </a:t>
            </a:r>
            <a:r>
              <a:rPr lang="en-US" dirty="0" err="1"/>
              <a:t>Jeshua</a:t>
            </a:r>
            <a:r>
              <a:rPr lang="en-US" dirty="0"/>
              <a:t> &amp; </a:t>
            </a:r>
            <a:r>
              <a:rPr lang="en-US" dirty="0" err="1"/>
              <a:t>Zerubbabel</a:t>
            </a:r>
            <a:r>
              <a:rPr lang="en-US" dirty="0"/>
              <a:t> </a:t>
            </a:r>
            <a:r>
              <a:rPr lang="en-US" b="1" dirty="0">
                <a:solidFill>
                  <a:srgbClr val="0000CC"/>
                </a:solidFill>
              </a:rPr>
              <a:t>(Ezra 1-2)</a:t>
            </a:r>
          </a:p>
          <a:p>
            <a:pPr marL="515938" indent="-515938">
              <a:buNone/>
            </a:pPr>
            <a:r>
              <a:rPr lang="en-US" dirty="0"/>
              <a:t> </a:t>
            </a:r>
            <a:r>
              <a:rPr lang="en-US" dirty="0" smtClean="0"/>
              <a:t>2</a:t>
            </a:r>
            <a:r>
              <a:rPr lang="en-US" dirty="0"/>
              <a:t>) Rebuilding the temple </a:t>
            </a:r>
            <a:r>
              <a:rPr lang="en-US" b="1" dirty="0">
                <a:solidFill>
                  <a:srgbClr val="0000CC"/>
                </a:solidFill>
              </a:rPr>
              <a:t>(Ezra 3-4)</a:t>
            </a:r>
          </a:p>
          <a:p>
            <a:pPr marL="515938" indent="-515938">
              <a:buNone/>
            </a:pPr>
            <a:r>
              <a:rPr lang="en-US" dirty="0"/>
              <a:t> </a:t>
            </a:r>
            <a:r>
              <a:rPr lang="en-US" dirty="0" smtClean="0"/>
              <a:t>3) </a:t>
            </a:r>
            <a:r>
              <a:rPr lang="en-US" dirty="0"/>
              <a:t>Zechariah &amp; Haggai motivate the finishing of the temple </a:t>
            </a:r>
            <a:r>
              <a:rPr lang="en-US" b="1" dirty="0">
                <a:solidFill>
                  <a:srgbClr val="0000CC"/>
                </a:solidFill>
              </a:rPr>
              <a:t>(Ezra 5-6)</a:t>
            </a:r>
          </a:p>
          <a:p>
            <a:pPr marL="515938" indent="-515938">
              <a:buNone/>
            </a:pPr>
            <a:r>
              <a:rPr lang="en-US" dirty="0"/>
              <a:t> </a:t>
            </a:r>
            <a:r>
              <a:rPr lang="en-US" dirty="0" smtClean="0"/>
              <a:t>4</a:t>
            </a:r>
            <a:r>
              <a:rPr lang="en-US" dirty="0"/>
              <a:t>) Ezra Returns with more exiles </a:t>
            </a:r>
            <a:r>
              <a:rPr lang="en-US" b="1" dirty="0">
                <a:solidFill>
                  <a:srgbClr val="0000CC"/>
                </a:solidFill>
              </a:rPr>
              <a:t>(Ezra 7-10)</a:t>
            </a:r>
          </a:p>
          <a:p>
            <a:pPr marL="515938" indent="-515938">
              <a:buNone/>
            </a:pPr>
            <a:r>
              <a:rPr lang="en-US" dirty="0"/>
              <a:t> </a:t>
            </a:r>
            <a:r>
              <a:rPr lang="en-US" dirty="0" smtClean="0"/>
              <a:t>5</a:t>
            </a:r>
            <a:r>
              <a:rPr lang="en-US" dirty="0"/>
              <a:t>) God uses Haman to convince the Jews to return home </a:t>
            </a:r>
            <a:r>
              <a:rPr lang="en-US" b="1" dirty="0">
                <a:solidFill>
                  <a:srgbClr val="0000CC"/>
                </a:solidFill>
              </a:rPr>
              <a:t>(Esther)</a:t>
            </a:r>
          </a:p>
          <a:p>
            <a:pPr marL="515938" indent="-515938">
              <a:buNone/>
            </a:pPr>
            <a:r>
              <a:rPr lang="en-US" dirty="0"/>
              <a:t> </a:t>
            </a:r>
            <a:r>
              <a:rPr lang="en-US" dirty="0" smtClean="0"/>
              <a:t>6</a:t>
            </a:r>
            <a:r>
              <a:rPr lang="en-US" dirty="0"/>
              <a:t>) </a:t>
            </a:r>
            <a:r>
              <a:rPr lang="en-US" b="1" dirty="0">
                <a:solidFill>
                  <a:srgbClr val="0000CC"/>
                </a:solidFill>
              </a:rPr>
              <a:t>Nehemiah</a:t>
            </a:r>
            <a:r>
              <a:rPr lang="en-US" dirty="0"/>
              <a:t> builds the walls of Jerusalem </a:t>
            </a:r>
          </a:p>
          <a:p>
            <a:pPr marL="515938" indent="-515938">
              <a:buNone/>
            </a:pPr>
            <a:r>
              <a:rPr lang="en-US" dirty="0"/>
              <a:t> </a:t>
            </a:r>
            <a:r>
              <a:rPr lang="en-US" dirty="0" smtClean="0"/>
              <a:t>7</a:t>
            </a:r>
            <a:r>
              <a:rPr lang="en-US" dirty="0"/>
              <a:t>) </a:t>
            </a:r>
            <a:r>
              <a:rPr lang="en-US" b="1" dirty="0">
                <a:solidFill>
                  <a:srgbClr val="0000CC"/>
                </a:solidFill>
              </a:rPr>
              <a:t>Malachi</a:t>
            </a:r>
            <a:r>
              <a:rPr lang="en-US" dirty="0"/>
              <a:t>, then time between the Testaments</a:t>
            </a:r>
          </a:p>
          <a:p>
            <a:pPr eaLnBrk="1" hangingPunct="1">
              <a:lnSpc>
                <a:spcPct val="90000"/>
              </a:lnSpc>
            </a:pPr>
            <a:endParaRPr lang="en-US" dirty="0" smtClean="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867" t="68598" r="6056" b="14229"/>
          <a:stretch/>
        </p:blipFill>
        <p:spPr bwMode="auto">
          <a:xfrm>
            <a:off x="798286" y="863600"/>
            <a:ext cx="7547428" cy="136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ellenwhite.info/images/chapt-illus/PK/PP-IsraelitesReturning_JS_01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523"/>
          <a:stretch/>
        </p:blipFill>
        <p:spPr bwMode="auto">
          <a:xfrm>
            <a:off x="6553200" y="152400"/>
            <a:ext cx="2135853" cy="1093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600200"/>
          </a:xfrm>
        </p:spPr>
        <p:txBody>
          <a:bodyPr>
            <a:normAutofit/>
          </a:bodyPr>
          <a:lstStyle/>
          <a:p>
            <a:pPr eaLnBrk="1" hangingPunct="1"/>
            <a:r>
              <a:rPr lang="en-US" sz="4000" b="1" dirty="0" smtClean="0">
                <a:solidFill>
                  <a:srgbClr val="FF0000"/>
                </a:solidFill>
              </a:rPr>
              <a:t>Those excluded from the Priesthood as defiled (v.62)</a:t>
            </a:r>
          </a:p>
        </p:txBody>
      </p:sp>
      <p:sp>
        <p:nvSpPr>
          <p:cNvPr id="4099" name="Rectangle 3"/>
          <p:cNvSpPr>
            <a:spLocks noGrp="1" noChangeArrowheads="1"/>
          </p:cNvSpPr>
          <p:nvPr>
            <p:ph type="body" idx="1"/>
          </p:nvPr>
        </p:nvSpPr>
        <p:spPr>
          <a:xfrm>
            <a:off x="457200" y="1600200"/>
            <a:ext cx="7924800" cy="3886200"/>
          </a:xfrm>
        </p:spPr>
        <p:txBody>
          <a:bodyPr/>
          <a:lstStyle/>
          <a:p>
            <a:pPr eaLnBrk="1" hangingPunct="1">
              <a:lnSpc>
                <a:spcPct val="90000"/>
              </a:lnSpc>
            </a:pPr>
            <a:r>
              <a:rPr lang="en-US" dirty="0" smtClean="0"/>
              <a:t>Shows the Jews were attempting                     to follow God’s recorded Law</a:t>
            </a:r>
          </a:p>
          <a:p>
            <a:pPr eaLnBrk="1" hangingPunct="1">
              <a:lnSpc>
                <a:spcPct val="90000"/>
              </a:lnSpc>
            </a:pPr>
            <a:r>
              <a:rPr lang="en-US" dirty="0" smtClean="0"/>
              <a:t>Illustrates the need to respect                       dividing lines</a:t>
            </a:r>
          </a:p>
          <a:p>
            <a:pPr lvl="1">
              <a:lnSpc>
                <a:spcPct val="90000"/>
              </a:lnSpc>
            </a:pPr>
            <a:r>
              <a:rPr lang="en-US" dirty="0" smtClean="0"/>
              <a:t>Ecclesial jobs &amp; positions</a:t>
            </a:r>
          </a:p>
          <a:p>
            <a:pPr lvl="1">
              <a:lnSpc>
                <a:spcPct val="90000"/>
              </a:lnSpc>
            </a:pPr>
            <a:r>
              <a:rPr lang="en-US" dirty="0" smtClean="0"/>
              <a:t>Fellowship lines</a:t>
            </a:r>
          </a:p>
        </p:txBody>
      </p:sp>
      <p:sp>
        <p:nvSpPr>
          <p:cNvPr id="4100" name="Text Box 5"/>
          <p:cNvSpPr txBox="1">
            <a:spLocks noChangeArrowheads="1"/>
          </p:cNvSpPr>
          <p:nvPr/>
        </p:nvSpPr>
        <p:spPr bwMode="auto">
          <a:xfrm>
            <a:off x="609600" y="4724400"/>
            <a:ext cx="8001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doesn’t need the best person for a job.  He can work through many people if they are willing to let him.</a:t>
            </a:r>
            <a:endParaRPr lang="en-US" sz="3200" b="1" dirty="0">
              <a:solidFill>
                <a:srgbClr val="00B050"/>
              </a:solidFill>
              <a:latin typeface="Comic Sans MS" pitchFamily="66" charset="0"/>
            </a:endParaRPr>
          </a:p>
        </p:txBody>
      </p:sp>
      <p:pic>
        <p:nvPicPr>
          <p:cNvPr id="3074" name="Picture 2" descr="https://encrypted-tbn1.google.com/images?q=tbn:ANd9GcQYZ_mcNychHLdtc9EMzGd7p-BxibJAluzUuKjwVlaXONlOsC0f"/>
          <p:cNvPicPr>
            <a:picLocks noChangeAspect="1" noChangeArrowheads="1"/>
          </p:cNvPicPr>
          <p:nvPr/>
        </p:nvPicPr>
        <p:blipFill>
          <a:blip r:embed="rId3" cstate="print"/>
          <a:srcRect/>
          <a:stretch>
            <a:fillRect/>
          </a:stretch>
        </p:blipFill>
        <p:spPr bwMode="auto">
          <a:xfrm flipH="1">
            <a:off x="6738258" y="152400"/>
            <a:ext cx="2177142" cy="2895600"/>
          </a:xfrm>
          <a:prstGeom prst="rect">
            <a:avLst/>
          </a:prstGeom>
          <a:noFill/>
        </p:spPr>
      </p:pic>
    </p:spTree>
    <p:extLst>
      <p:ext uri="{BB962C8B-B14F-4D97-AF65-F5344CB8AC3E}">
        <p14:creationId xmlns:p14="http://schemas.microsoft.com/office/powerpoint/2010/main" val="3484698327"/>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1277" y="0"/>
            <a:ext cx="8229600" cy="762000"/>
          </a:xfrm>
        </p:spPr>
        <p:txBody>
          <a:bodyPr/>
          <a:lstStyle/>
          <a:p>
            <a:pPr eaLnBrk="1" hangingPunct="1"/>
            <a:r>
              <a:rPr lang="en-US" sz="4000" b="1" dirty="0" smtClean="0">
                <a:solidFill>
                  <a:srgbClr val="FF0000"/>
                </a:solidFill>
              </a:rPr>
              <a:t>Freewill Offerings to God</a:t>
            </a:r>
          </a:p>
        </p:txBody>
      </p:sp>
      <p:sp>
        <p:nvSpPr>
          <p:cNvPr id="4099" name="Rectangle 3"/>
          <p:cNvSpPr>
            <a:spLocks noGrp="1" noChangeArrowheads="1"/>
          </p:cNvSpPr>
          <p:nvPr>
            <p:ph type="body" idx="1"/>
          </p:nvPr>
        </p:nvSpPr>
        <p:spPr>
          <a:xfrm>
            <a:off x="457200" y="838200"/>
            <a:ext cx="8460658" cy="4648200"/>
          </a:xfrm>
        </p:spPr>
        <p:txBody>
          <a:bodyPr>
            <a:normAutofit fontScale="70000" lnSpcReduction="20000"/>
          </a:bodyPr>
          <a:lstStyle/>
          <a:p>
            <a:pPr marL="0" indent="0">
              <a:buNone/>
              <a:tabLst>
                <a:tab pos="339725" algn="l"/>
              </a:tabLst>
            </a:pPr>
            <a:r>
              <a:rPr lang="en-US" sz="3400" b="1" dirty="0" smtClean="0">
                <a:solidFill>
                  <a:srgbClr val="0000CC"/>
                </a:solidFill>
              </a:rPr>
              <a:t>To </a:t>
            </a:r>
            <a:r>
              <a:rPr lang="en-US" sz="3400" b="1" dirty="0">
                <a:solidFill>
                  <a:srgbClr val="0000CC"/>
                </a:solidFill>
              </a:rPr>
              <a:t>build the tabernacle (Ex 25:2; 35:21-29)</a:t>
            </a:r>
            <a:endParaRPr lang="en-US" sz="3400" dirty="0">
              <a:solidFill>
                <a:srgbClr val="0000CC"/>
              </a:solidFill>
            </a:endParaRPr>
          </a:p>
          <a:p>
            <a:pPr marL="0" indent="0">
              <a:buNone/>
              <a:tabLst>
                <a:tab pos="339725" algn="l"/>
              </a:tabLst>
            </a:pPr>
            <a:r>
              <a:rPr lang="en-US" i="1" dirty="0" smtClean="0"/>
              <a:t>	Gives </a:t>
            </a:r>
            <a:r>
              <a:rPr lang="en-US" i="1" dirty="0"/>
              <a:t>it willingly with his heart (Ex 25:2)</a:t>
            </a:r>
            <a:endParaRPr lang="en-US" dirty="0"/>
          </a:p>
          <a:p>
            <a:pPr marL="0" indent="0">
              <a:buNone/>
              <a:tabLst>
                <a:tab pos="339725" algn="l"/>
              </a:tabLst>
            </a:pPr>
            <a:r>
              <a:rPr lang="en-US" i="1" dirty="0" smtClean="0"/>
              <a:t>	All </a:t>
            </a:r>
            <a:r>
              <a:rPr lang="en-US" i="1" dirty="0"/>
              <a:t>the men &amp; women whose hearts were willing (35:29</a:t>
            </a:r>
            <a:r>
              <a:rPr lang="en-US" i="1" dirty="0" smtClean="0"/>
              <a:t>)</a:t>
            </a:r>
            <a:endParaRPr lang="en-US" dirty="0"/>
          </a:p>
          <a:p>
            <a:pPr marL="0" indent="0">
              <a:spcBef>
                <a:spcPts val="1200"/>
              </a:spcBef>
              <a:buNone/>
              <a:tabLst>
                <a:tab pos="339725" algn="l"/>
              </a:tabLst>
            </a:pPr>
            <a:r>
              <a:rPr lang="en-US" sz="3400" b="1" dirty="0">
                <a:solidFill>
                  <a:srgbClr val="0000CC"/>
                </a:solidFill>
              </a:rPr>
              <a:t>To build Solomon’s temple (1 </a:t>
            </a:r>
            <a:r>
              <a:rPr lang="en-US" sz="3400" b="1" dirty="0" err="1">
                <a:solidFill>
                  <a:srgbClr val="0000CC"/>
                </a:solidFill>
              </a:rPr>
              <a:t>Chron</a:t>
            </a:r>
            <a:r>
              <a:rPr lang="en-US" sz="3400" b="1" dirty="0">
                <a:solidFill>
                  <a:srgbClr val="0000CC"/>
                </a:solidFill>
              </a:rPr>
              <a:t> 29:5,6,9,14,17)</a:t>
            </a:r>
            <a:endParaRPr lang="en-US" sz="3400" dirty="0">
              <a:solidFill>
                <a:srgbClr val="0000CC"/>
              </a:solidFill>
            </a:endParaRPr>
          </a:p>
          <a:p>
            <a:pPr marL="0" indent="0">
              <a:buNone/>
              <a:tabLst>
                <a:tab pos="339725" algn="l"/>
              </a:tabLst>
            </a:pPr>
            <a:r>
              <a:rPr lang="en-US" i="1" dirty="0" smtClean="0"/>
              <a:t>	People </a:t>
            </a:r>
            <a:r>
              <a:rPr lang="en-US" i="1" dirty="0"/>
              <a:t>rejoiced because with a loyal heart they offered willingly (v.9</a:t>
            </a:r>
            <a:r>
              <a:rPr lang="en-US" i="1" dirty="0" smtClean="0"/>
              <a:t>)</a:t>
            </a:r>
            <a:endParaRPr lang="en-US" dirty="0"/>
          </a:p>
          <a:p>
            <a:pPr marL="0" indent="0">
              <a:spcBef>
                <a:spcPts val="1200"/>
              </a:spcBef>
              <a:buNone/>
              <a:tabLst>
                <a:tab pos="339725" algn="l"/>
              </a:tabLst>
            </a:pPr>
            <a:r>
              <a:rPr lang="en-US" sz="3400" b="1" dirty="0">
                <a:solidFill>
                  <a:srgbClr val="0000CC"/>
                </a:solidFill>
              </a:rPr>
              <a:t>To rebuild the temple (Ezra 1:4; 1:6; 2:68-69)</a:t>
            </a:r>
            <a:endParaRPr lang="en-US" sz="3400" dirty="0">
              <a:solidFill>
                <a:srgbClr val="0000CC"/>
              </a:solidFill>
            </a:endParaRPr>
          </a:p>
          <a:p>
            <a:pPr marL="0" indent="0">
              <a:buNone/>
              <a:tabLst>
                <a:tab pos="339725" algn="l"/>
              </a:tabLst>
            </a:pPr>
            <a:r>
              <a:rPr lang="en-US" i="1" dirty="0" smtClean="0"/>
              <a:t>	According </a:t>
            </a:r>
            <a:r>
              <a:rPr lang="en-US" i="1" dirty="0"/>
              <a:t>to their ability (Ezra 2:69</a:t>
            </a:r>
            <a:r>
              <a:rPr lang="en-US" i="1" dirty="0" smtClean="0"/>
              <a:t>)</a:t>
            </a:r>
            <a:endParaRPr lang="en-US" dirty="0"/>
          </a:p>
          <a:p>
            <a:pPr marL="0" indent="0">
              <a:spcBef>
                <a:spcPts val="1200"/>
              </a:spcBef>
              <a:buNone/>
              <a:tabLst>
                <a:tab pos="339725" algn="l"/>
              </a:tabLst>
            </a:pPr>
            <a:r>
              <a:rPr lang="en-US" sz="3400" b="1" dirty="0">
                <a:solidFill>
                  <a:srgbClr val="0000CC"/>
                </a:solidFill>
              </a:rPr>
              <a:t>To help the poor in Jerusalem (2 </a:t>
            </a:r>
            <a:r>
              <a:rPr lang="en-US" sz="3400" b="1" dirty="0" err="1">
                <a:solidFill>
                  <a:srgbClr val="0000CC"/>
                </a:solidFill>
              </a:rPr>
              <a:t>Cor</a:t>
            </a:r>
            <a:r>
              <a:rPr lang="en-US" sz="3400" b="1" dirty="0">
                <a:solidFill>
                  <a:srgbClr val="0000CC"/>
                </a:solidFill>
              </a:rPr>
              <a:t> 8 &amp; 9)</a:t>
            </a:r>
            <a:endParaRPr lang="en-US" sz="3400" dirty="0">
              <a:solidFill>
                <a:srgbClr val="0000CC"/>
              </a:solidFill>
            </a:endParaRPr>
          </a:p>
          <a:p>
            <a:pPr marL="0" indent="0">
              <a:buNone/>
              <a:tabLst>
                <a:tab pos="339725" algn="l"/>
              </a:tabLst>
            </a:pPr>
            <a:r>
              <a:rPr lang="en-US" i="1" dirty="0" smtClean="0"/>
              <a:t>	Beyond </a:t>
            </a:r>
            <a:r>
              <a:rPr lang="en-US" i="1" dirty="0"/>
              <a:t>their ability, they were freely willing (8:3)</a:t>
            </a:r>
            <a:endParaRPr lang="en-US" dirty="0"/>
          </a:p>
          <a:p>
            <a:pPr marL="0" indent="0">
              <a:buNone/>
              <a:tabLst>
                <a:tab pos="339725" algn="l"/>
              </a:tabLst>
            </a:pPr>
            <a:r>
              <a:rPr lang="en-US" i="1" dirty="0" smtClean="0"/>
              <a:t>	According </a:t>
            </a:r>
            <a:r>
              <a:rPr lang="en-US" i="1" dirty="0"/>
              <a:t>to what one has, </a:t>
            </a:r>
            <a:r>
              <a:rPr lang="en-US" i="1" dirty="0" smtClean="0"/>
              <a:t>and </a:t>
            </a:r>
            <a:r>
              <a:rPr lang="en-US" i="1" dirty="0"/>
              <a:t>not what he </a:t>
            </a:r>
            <a:r>
              <a:rPr lang="en-US" i="1" dirty="0" smtClean="0"/>
              <a:t>doesn’t </a:t>
            </a:r>
            <a:r>
              <a:rPr lang="en-US" i="1" dirty="0"/>
              <a:t>have (8:12)</a:t>
            </a:r>
          </a:p>
          <a:p>
            <a:pPr marL="0" indent="0">
              <a:buNone/>
              <a:tabLst>
                <a:tab pos="339725" algn="l"/>
              </a:tabLst>
            </a:pPr>
            <a:r>
              <a:rPr lang="en-US" i="1" dirty="0" smtClean="0"/>
              <a:t>	As </a:t>
            </a:r>
            <a:r>
              <a:rPr lang="en-US" i="1" dirty="0"/>
              <a:t>a matter of generosity and not as a grudging obligation (9:5)</a:t>
            </a:r>
            <a:endParaRPr lang="en-US" dirty="0"/>
          </a:p>
          <a:p>
            <a:pPr marL="0" indent="0">
              <a:buNone/>
              <a:tabLst>
                <a:tab pos="339725" algn="l"/>
              </a:tabLst>
            </a:pPr>
            <a:r>
              <a:rPr lang="en-US" i="1" dirty="0" smtClean="0"/>
              <a:t>	God </a:t>
            </a:r>
            <a:r>
              <a:rPr lang="en-US" i="1" dirty="0"/>
              <a:t>loves a cheerful giver (9:7</a:t>
            </a:r>
            <a:r>
              <a:rPr lang="en-US" i="1" dirty="0" smtClean="0"/>
              <a:t>)</a:t>
            </a:r>
            <a:endParaRPr lang="en-US" dirty="0" smtClean="0"/>
          </a:p>
        </p:txBody>
      </p:sp>
      <p:sp>
        <p:nvSpPr>
          <p:cNvPr id="4100" name="Text Box 5"/>
          <p:cNvSpPr txBox="1">
            <a:spLocks noChangeArrowheads="1"/>
          </p:cNvSpPr>
          <p:nvPr/>
        </p:nvSpPr>
        <p:spPr bwMode="auto">
          <a:xfrm>
            <a:off x="474406" y="5283710"/>
            <a:ext cx="8229600" cy="892552"/>
          </a:xfrm>
          <a:prstGeom prst="rect">
            <a:avLst/>
          </a:prstGeom>
          <a:noFill/>
          <a:ln w="9525">
            <a:noFill/>
            <a:miter lim="800000"/>
            <a:headEnd/>
            <a:tailEnd/>
          </a:ln>
        </p:spPr>
        <p:txBody>
          <a:bodyPr>
            <a:spAutoFit/>
          </a:bodyPr>
          <a:lstStyle/>
          <a:p>
            <a:pPr algn="ctr">
              <a:spcBef>
                <a:spcPct val="50000"/>
              </a:spcBef>
            </a:pPr>
            <a:r>
              <a:rPr lang="en-US" sz="2600" b="1" dirty="0" smtClean="0">
                <a:solidFill>
                  <a:srgbClr val="00B050"/>
                </a:solidFill>
                <a:latin typeface="Comic Sans MS" pitchFamily="66" charset="0"/>
              </a:rPr>
              <a:t>Freewill </a:t>
            </a:r>
            <a:r>
              <a:rPr lang="en-US" sz="2600" b="1" dirty="0">
                <a:solidFill>
                  <a:srgbClr val="00B050"/>
                </a:solidFill>
                <a:latin typeface="Comic Sans MS" pitchFamily="66" charset="0"/>
              </a:rPr>
              <a:t>giving should be in response to our faith, in appreciation for God’s gift of grace to us</a:t>
            </a:r>
            <a:r>
              <a:rPr lang="en-US" sz="2600" b="1" dirty="0" smtClean="0">
                <a:solidFill>
                  <a:srgbClr val="00B050"/>
                </a:solidFill>
                <a:latin typeface="Comic Sans MS" pitchFamily="66" charset="0"/>
              </a:rPr>
              <a:t>!</a:t>
            </a:r>
            <a:endParaRPr lang="en-US" sz="4000" b="1" dirty="0">
              <a:solidFill>
                <a:srgbClr val="00B050"/>
              </a:solidFill>
              <a:latin typeface="Comic Sans MS" pitchFamily="66" charset="0"/>
            </a:endParaRPr>
          </a:p>
        </p:txBody>
      </p:sp>
      <p:sp>
        <p:nvSpPr>
          <p:cNvPr id="5" name="Text Box 5"/>
          <p:cNvSpPr txBox="1">
            <a:spLocks noChangeArrowheads="1"/>
          </p:cNvSpPr>
          <p:nvPr/>
        </p:nvSpPr>
        <p:spPr bwMode="auto">
          <a:xfrm>
            <a:off x="226142" y="6176262"/>
            <a:ext cx="8691716" cy="523220"/>
          </a:xfrm>
          <a:prstGeom prst="rect">
            <a:avLst/>
          </a:prstGeom>
          <a:noFill/>
          <a:ln w="9525">
            <a:noFill/>
            <a:miter lim="800000"/>
            <a:headEnd/>
            <a:tailEnd/>
          </a:ln>
        </p:spPr>
        <p:txBody>
          <a:bodyPr wrap="square">
            <a:spAutoFit/>
          </a:bodyPr>
          <a:lstStyle/>
          <a:p>
            <a:pPr algn="ctr"/>
            <a:r>
              <a:rPr lang="en-US" sz="2800" i="1" dirty="0">
                <a:solidFill>
                  <a:srgbClr val="CC0099"/>
                </a:solidFill>
              </a:rPr>
              <a:t>“Thanks be to God for His indescribable gift!” (2 </a:t>
            </a:r>
            <a:r>
              <a:rPr lang="en-US" sz="2800" i="1" dirty="0" err="1">
                <a:solidFill>
                  <a:srgbClr val="CC0099"/>
                </a:solidFill>
              </a:rPr>
              <a:t>Cor</a:t>
            </a:r>
            <a:r>
              <a:rPr lang="en-US" sz="2800" i="1" dirty="0">
                <a:solidFill>
                  <a:srgbClr val="CC0099"/>
                </a:solidFill>
              </a:rPr>
              <a:t> 9:15)</a:t>
            </a:r>
            <a:endParaRPr lang="en-US" sz="2800" dirty="0">
              <a:solidFill>
                <a:srgbClr val="CC0099"/>
              </a:solidFill>
            </a:endParaRPr>
          </a:p>
        </p:txBody>
      </p:sp>
    </p:spTree>
    <p:extLst>
      <p:ext uri="{BB962C8B-B14F-4D97-AF65-F5344CB8AC3E}">
        <p14:creationId xmlns:p14="http://schemas.microsoft.com/office/powerpoint/2010/main" val="2275468209"/>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269"/>
          <a:stretch/>
        </p:blipFill>
        <p:spPr bwMode="auto">
          <a:xfrm>
            <a:off x="87441" y="914400"/>
            <a:ext cx="905655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457200" y="0"/>
            <a:ext cx="8229600" cy="1143000"/>
          </a:xfrm>
        </p:spPr>
        <p:txBody>
          <a:bodyPr/>
          <a:lstStyle/>
          <a:p>
            <a:r>
              <a:rPr lang="en-US" sz="4000" b="1" dirty="0" smtClean="0">
                <a:solidFill>
                  <a:srgbClr val="FF0000"/>
                </a:solidFill>
              </a:rPr>
              <a:t>Now the 7</a:t>
            </a:r>
            <a:r>
              <a:rPr lang="en-US" sz="4000" b="1" baseline="30000" dirty="0" smtClean="0">
                <a:solidFill>
                  <a:srgbClr val="FF0000"/>
                </a:solidFill>
              </a:rPr>
              <a:t>th</a:t>
            </a:r>
            <a:r>
              <a:rPr lang="en-US" sz="4000" b="1" dirty="0" smtClean="0">
                <a:solidFill>
                  <a:srgbClr val="FF0000"/>
                </a:solidFill>
              </a:rPr>
              <a:t> month (</a:t>
            </a:r>
            <a:r>
              <a:rPr lang="en-US" sz="4000" b="1" dirty="0" err="1" smtClean="0">
                <a:solidFill>
                  <a:srgbClr val="FF0000"/>
                </a:solidFill>
              </a:rPr>
              <a:t>Ethanim</a:t>
            </a:r>
            <a:r>
              <a:rPr lang="en-US" sz="4000" b="1" dirty="0" smtClean="0">
                <a:solidFill>
                  <a:srgbClr val="FF0000"/>
                </a:solidFill>
              </a:rPr>
              <a:t>) [3:1]</a:t>
            </a:r>
          </a:p>
        </p:txBody>
      </p:sp>
      <p:sp>
        <p:nvSpPr>
          <p:cNvPr id="4100" name="Text Box 5"/>
          <p:cNvSpPr txBox="1">
            <a:spLocks noChangeArrowheads="1"/>
          </p:cNvSpPr>
          <p:nvPr/>
        </p:nvSpPr>
        <p:spPr bwMode="auto">
          <a:xfrm>
            <a:off x="0" y="6248400"/>
            <a:ext cx="91440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No mention of Day of Atonement – not ready for this yet</a:t>
            </a:r>
            <a:endParaRPr lang="en-US" sz="2400" b="1" dirty="0">
              <a:solidFill>
                <a:srgbClr val="0000CC"/>
              </a:solidFill>
              <a:latin typeface="Comic Sans MS" pitchFamily="66" charset="0"/>
            </a:endParaRPr>
          </a:p>
        </p:txBody>
      </p:sp>
      <p:sp>
        <p:nvSpPr>
          <p:cNvPr id="5" name="Text Box 5"/>
          <p:cNvSpPr txBox="1">
            <a:spLocks noChangeArrowheads="1"/>
          </p:cNvSpPr>
          <p:nvPr/>
        </p:nvSpPr>
        <p:spPr bwMode="auto">
          <a:xfrm>
            <a:off x="3200400" y="3200400"/>
            <a:ext cx="5257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Kept Feast of Tabernacles</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808665840"/>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638800" cy="1905000"/>
          </a:xfrm>
        </p:spPr>
        <p:txBody>
          <a:bodyPr/>
          <a:lstStyle/>
          <a:p>
            <a:pPr eaLnBrk="1" hangingPunct="1"/>
            <a:r>
              <a:rPr lang="en-US" sz="4000" b="1" dirty="0" err="1" smtClean="0">
                <a:solidFill>
                  <a:srgbClr val="FF0000"/>
                </a:solidFill>
              </a:rPr>
              <a:t>Zerubbabel</a:t>
            </a:r>
            <a:r>
              <a:rPr lang="en-US" sz="4000" b="1" dirty="0" smtClean="0">
                <a:solidFill>
                  <a:srgbClr val="FF0000"/>
                </a:solidFill>
              </a:rPr>
              <a:t> =              “shoot of Babylon” (</a:t>
            </a:r>
            <a:r>
              <a:rPr lang="en-US" sz="4000" b="1" dirty="0" err="1" smtClean="0">
                <a:solidFill>
                  <a:srgbClr val="FF0000"/>
                </a:solidFill>
              </a:rPr>
              <a:t>Yg</a:t>
            </a:r>
            <a:r>
              <a:rPr lang="en-US" sz="4000" b="1" dirty="0" smtClean="0">
                <a:solidFill>
                  <a:srgbClr val="FF0000"/>
                </a:solidFill>
              </a:rPr>
              <a:t>)</a:t>
            </a:r>
          </a:p>
        </p:txBody>
      </p:sp>
      <p:sp>
        <p:nvSpPr>
          <p:cNvPr id="4099" name="Rectangle 3"/>
          <p:cNvSpPr>
            <a:spLocks noGrp="1" noChangeArrowheads="1"/>
          </p:cNvSpPr>
          <p:nvPr>
            <p:ph type="body" idx="1"/>
          </p:nvPr>
        </p:nvSpPr>
        <p:spPr>
          <a:xfrm>
            <a:off x="381000" y="1676400"/>
            <a:ext cx="7924800" cy="3886200"/>
          </a:xfrm>
        </p:spPr>
        <p:txBody>
          <a:bodyPr/>
          <a:lstStyle/>
          <a:p>
            <a:pPr eaLnBrk="1" hangingPunct="1">
              <a:lnSpc>
                <a:spcPct val="90000"/>
              </a:lnSpc>
            </a:pPr>
            <a:r>
              <a:rPr lang="en-US" dirty="0" smtClean="0"/>
              <a:t>Organized the return from                          Babylon</a:t>
            </a:r>
          </a:p>
          <a:p>
            <a:pPr eaLnBrk="1" hangingPunct="1">
              <a:lnSpc>
                <a:spcPct val="90000"/>
              </a:lnSpc>
            </a:pPr>
            <a:r>
              <a:rPr lang="en-US" dirty="0" smtClean="0"/>
              <a:t>Would have been king now</a:t>
            </a:r>
          </a:p>
          <a:p>
            <a:pPr eaLnBrk="1" hangingPunct="1">
              <a:lnSpc>
                <a:spcPct val="90000"/>
              </a:lnSpc>
            </a:pPr>
            <a:r>
              <a:rPr lang="en-US" dirty="0" smtClean="0"/>
              <a:t>Really the son of </a:t>
            </a:r>
            <a:r>
              <a:rPr lang="en-US" dirty="0" err="1" smtClean="0"/>
              <a:t>Pedaiah</a:t>
            </a:r>
            <a:r>
              <a:rPr lang="en-US" dirty="0" smtClean="0"/>
              <a:t> (1 </a:t>
            </a:r>
            <a:r>
              <a:rPr lang="en-US" dirty="0" err="1" smtClean="0"/>
              <a:t>Chr</a:t>
            </a:r>
            <a:r>
              <a:rPr lang="en-US" dirty="0" smtClean="0"/>
              <a:t> 3:19), but counts as </a:t>
            </a:r>
            <a:r>
              <a:rPr lang="en-US" dirty="0" err="1" smtClean="0"/>
              <a:t>Shealtiel’s</a:t>
            </a:r>
            <a:r>
              <a:rPr lang="en-US" dirty="0" smtClean="0"/>
              <a:t> son (maybe a Levirate marriage?)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4876800"/>
            <a:ext cx="8229600" cy="1200329"/>
          </a:xfrm>
          <a:prstGeom prst="rect">
            <a:avLst/>
          </a:prstGeom>
          <a:noFill/>
          <a:ln w="9525">
            <a:noFill/>
            <a:miter lim="800000"/>
            <a:headEnd/>
            <a:tailEnd/>
          </a:ln>
        </p:spPr>
        <p:txBody>
          <a:bodyPr>
            <a:spAutoFit/>
          </a:bodyPr>
          <a:lstStyle/>
          <a:p>
            <a:pPr algn="ctr">
              <a:spcBef>
                <a:spcPct val="50000"/>
              </a:spcBef>
            </a:pPr>
            <a:r>
              <a:rPr lang="en-US" sz="3600" b="1" dirty="0" err="1" smtClean="0">
                <a:solidFill>
                  <a:srgbClr val="00B050"/>
                </a:solidFill>
                <a:latin typeface="Comic Sans MS" pitchFamily="66" charset="0"/>
              </a:rPr>
              <a:t>Zerubbabel</a:t>
            </a:r>
            <a:r>
              <a:rPr lang="en-US" sz="3600" b="1" dirty="0" smtClean="0">
                <a:solidFill>
                  <a:srgbClr val="00B050"/>
                </a:solidFill>
                <a:latin typeface="Comic Sans MS" pitchFamily="66" charset="0"/>
              </a:rPr>
              <a:t> represents “the king” and Joshua represents “the priest”</a:t>
            </a:r>
            <a:endParaRPr lang="en-US" sz="3600" b="1" dirty="0">
              <a:solidFill>
                <a:srgbClr val="00B050"/>
              </a:solidFill>
              <a:latin typeface="Comic Sans MS" pitchFamily="66" charset="0"/>
            </a:endParaRPr>
          </a:p>
        </p:txBody>
      </p:sp>
      <p:pic>
        <p:nvPicPr>
          <p:cNvPr id="93186" name="Picture 2" descr="https://encrypted-tbn0.google.com/images?q=tbn:ANd9GcS-QTVRnsHm2_5UMriXg6cwkHDTJQDvdLZHBy5l5LL383GMxWAXIA"/>
          <p:cNvPicPr>
            <a:picLocks noChangeAspect="1" noChangeArrowheads="1"/>
          </p:cNvPicPr>
          <p:nvPr/>
        </p:nvPicPr>
        <p:blipFill>
          <a:blip r:embed="rId3" cstate="print"/>
          <a:srcRect/>
          <a:stretch>
            <a:fillRect/>
          </a:stretch>
        </p:blipFill>
        <p:spPr bwMode="auto">
          <a:xfrm>
            <a:off x="5943600" y="381000"/>
            <a:ext cx="3014133" cy="2133600"/>
          </a:xfrm>
          <a:prstGeom prst="rect">
            <a:avLst/>
          </a:prstGeom>
          <a:noFill/>
        </p:spPr>
      </p:pic>
    </p:spTree>
    <p:extLst>
      <p:ext uri="{BB962C8B-B14F-4D97-AF65-F5344CB8AC3E}">
        <p14:creationId xmlns:p14="http://schemas.microsoft.com/office/powerpoint/2010/main" val="497967356"/>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622"/>
          <a:stretch/>
        </p:blipFill>
        <p:spPr bwMode="auto">
          <a:xfrm>
            <a:off x="990600" y="76200"/>
            <a:ext cx="6400800" cy="659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2895600" y="1905000"/>
            <a:ext cx="6019800" cy="1905000"/>
          </a:xfrm>
        </p:spPr>
        <p:txBody>
          <a:bodyPr>
            <a:noAutofit/>
          </a:bodyPr>
          <a:lstStyle/>
          <a:p>
            <a:pPr marL="1600200" indent="-1600200" eaLnBrk="1" hangingPunct="1"/>
            <a:r>
              <a:rPr lang="en-US" sz="5400" b="1" dirty="0" smtClean="0">
                <a:solidFill>
                  <a:srgbClr val="FF0000"/>
                </a:solidFill>
              </a:rPr>
              <a:t>Family Line of               Jeshua (          )</a:t>
            </a:r>
          </a:p>
        </p:txBody>
      </p:sp>
      <p:sp>
        <p:nvSpPr>
          <p:cNvPr id="4100" name="Text Box 5"/>
          <p:cNvSpPr txBox="1">
            <a:spLocks noChangeArrowheads="1"/>
          </p:cNvSpPr>
          <p:nvPr/>
        </p:nvSpPr>
        <p:spPr bwMode="auto">
          <a:xfrm>
            <a:off x="5638800" y="5334000"/>
            <a:ext cx="3034791"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Ezra was his Uncle</a:t>
            </a:r>
            <a:endParaRPr lang="en-US" sz="4000" b="1" dirty="0">
              <a:solidFill>
                <a:srgbClr val="0000CC"/>
              </a:solidFill>
              <a:latin typeface="Comic Sans MS" pitchFamily="66" charset="0"/>
            </a:endParaRPr>
          </a:p>
        </p:txBody>
      </p:sp>
      <p:sp>
        <p:nvSpPr>
          <p:cNvPr id="6" name="Oval 5"/>
          <p:cNvSpPr/>
          <p:nvPr/>
        </p:nvSpPr>
        <p:spPr>
          <a:xfrm>
            <a:off x="762000" y="5410200"/>
            <a:ext cx="2895600" cy="12192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0" y="4038600"/>
            <a:ext cx="1905000" cy="1066800"/>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5"/>
          <p:cNvSpPr txBox="1">
            <a:spLocks noChangeArrowheads="1"/>
          </p:cNvSpPr>
          <p:nvPr/>
        </p:nvSpPr>
        <p:spPr bwMode="auto">
          <a:xfrm>
            <a:off x="6781800" y="2895600"/>
            <a:ext cx="1905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is Salvation”</a:t>
            </a:r>
            <a:endParaRPr lang="en-US" sz="2400" b="1" dirty="0">
              <a:solidFill>
                <a:srgbClr val="00B050"/>
              </a:solidFill>
              <a:latin typeface="Comic Sans MS" pitchFamily="66" charset="0"/>
            </a:endParaRPr>
          </a:p>
        </p:txBody>
      </p:sp>
      <p:sp>
        <p:nvSpPr>
          <p:cNvPr id="9" name="Text Box 5"/>
          <p:cNvSpPr txBox="1">
            <a:spLocks noChangeArrowheads="1"/>
          </p:cNvSpPr>
          <p:nvPr/>
        </p:nvSpPr>
        <p:spPr bwMode="auto">
          <a:xfrm>
            <a:off x="0" y="3962400"/>
            <a:ext cx="1524000" cy="980718"/>
          </a:xfrm>
          <a:prstGeom prst="rect">
            <a:avLst/>
          </a:prstGeom>
          <a:noFill/>
          <a:ln w="9525">
            <a:noFill/>
            <a:miter lim="800000"/>
            <a:headEnd/>
            <a:tailEnd/>
          </a:ln>
        </p:spPr>
        <p:txBody>
          <a:bodyPr wrap="square">
            <a:spAutoFit/>
          </a:bodyPr>
          <a:lstStyle/>
          <a:p>
            <a:pPr algn="ctr">
              <a:lnSpc>
                <a:spcPts val="2300"/>
              </a:lnSpc>
            </a:pPr>
            <a:r>
              <a:rPr lang="en-US" sz="2400" b="1" dirty="0" smtClean="0">
                <a:solidFill>
                  <a:srgbClr val="00B0F0"/>
                </a:solidFill>
                <a:latin typeface="Comic Sans MS" pitchFamily="66" charset="0"/>
              </a:rPr>
              <a:t>Carried away captive</a:t>
            </a:r>
            <a:endParaRPr lang="en-US" sz="2400" b="1" dirty="0">
              <a:solidFill>
                <a:srgbClr val="00B0F0"/>
              </a:solidFill>
              <a:latin typeface="Comic Sans MS" pitchFamily="66" charset="0"/>
            </a:endParaRPr>
          </a:p>
        </p:txBody>
      </p:sp>
    </p:spTree>
    <p:extLst>
      <p:ext uri="{BB962C8B-B14F-4D97-AF65-F5344CB8AC3E}">
        <p14:creationId xmlns:p14="http://schemas.microsoft.com/office/powerpoint/2010/main" val="1769295120"/>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0456"/>
            <a:ext cx="8839200" cy="647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5"/>
          <p:cNvSpPr txBox="1">
            <a:spLocks noChangeArrowheads="1"/>
          </p:cNvSpPr>
          <p:nvPr/>
        </p:nvSpPr>
        <p:spPr bwMode="auto">
          <a:xfrm>
            <a:off x="5410200" y="228600"/>
            <a:ext cx="3429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1Chr 3:17-20</a:t>
            </a:r>
            <a:endParaRPr lang="en-US" sz="3600" b="1" dirty="0">
              <a:solidFill>
                <a:srgbClr val="0000CC"/>
              </a:solidFill>
              <a:latin typeface="Comic Sans MS" pitchFamily="66" charset="0"/>
            </a:endParaRPr>
          </a:p>
        </p:txBody>
      </p:sp>
      <p:sp>
        <p:nvSpPr>
          <p:cNvPr id="6" name="Text Box 5"/>
          <p:cNvSpPr txBox="1">
            <a:spLocks noChangeArrowheads="1"/>
          </p:cNvSpPr>
          <p:nvPr/>
        </p:nvSpPr>
        <p:spPr bwMode="auto">
          <a:xfrm>
            <a:off x="304800" y="304800"/>
            <a:ext cx="3429000" cy="646331"/>
          </a:xfrm>
          <a:prstGeom prst="rect">
            <a:avLst/>
          </a:prstGeom>
          <a:solidFill>
            <a:schemeClr val="bg1"/>
          </a:solidFill>
          <a:ln w="9525">
            <a:noFill/>
            <a:miter lim="800000"/>
            <a:headEnd/>
            <a:tailEnd/>
          </a:ln>
        </p:spPr>
        <p:txBody>
          <a:bodyPr wrap="square">
            <a:spAutoFit/>
          </a:bodyPr>
          <a:lstStyle/>
          <a:p>
            <a:pPr algn="ctr">
              <a:spcBef>
                <a:spcPct val="50000"/>
              </a:spcBef>
            </a:pPr>
            <a:r>
              <a:rPr lang="en-US" sz="3600" b="1" dirty="0" smtClean="0">
                <a:solidFill>
                  <a:schemeClr val="bg1"/>
                </a:solidFill>
                <a:latin typeface="Comic Sans MS" pitchFamily="66" charset="0"/>
              </a:rPr>
              <a:t>1Chr 3:17-20</a:t>
            </a:r>
            <a:endParaRPr lang="en-US" sz="3600" b="1" dirty="0">
              <a:solidFill>
                <a:schemeClr val="bg1"/>
              </a:solidFill>
              <a:latin typeface="Comic Sans MS" pitchFamily="66" charset="0"/>
            </a:endParaRPr>
          </a:p>
        </p:txBody>
      </p:sp>
      <p:sp>
        <p:nvSpPr>
          <p:cNvPr id="4098" name="Rectangle 2"/>
          <p:cNvSpPr>
            <a:spLocks noGrp="1" noChangeArrowheads="1"/>
          </p:cNvSpPr>
          <p:nvPr>
            <p:ph type="title"/>
          </p:nvPr>
        </p:nvSpPr>
        <p:spPr>
          <a:xfrm>
            <a:off x="7374" y="0"/>
            <a:ext cx="3352800" cy="1600200"/>
          </a:xfrm>
        </p:spPr>
        <p:txBody>
          <a:bodyPr>
            <a:normAutofit/>
          </a:bodyPr>
          <a:lstStyle/>
          <a:p>
            <a:pPr eaLnBrk="1" hangingPunct="1">
              <a:lnSpc>
                <a:spcPts val="3900"/>
              </a:lnSpc>
            </a:pPr>
            <a:r>
              <a:rPr lang="en-US" sz="4000" b="1" dirty="0" err="1" smtClean="0">
                <a:solidFill>
                  <a:srgbClr val="FF0000"/>
                </a:solidFill>
              </a:rPr>
              <a:t>Zerubbabel’s</a:t>
            </a:r>
            <a:r>
              <a:rPr lang="en-US" sz="4000" b="1" dirty="0" smtClean="0">
                <a:solidFill>
                  <a:srgbClr val="FF0000"/>
                </a:solidFill>
              </a:rPr>
              <a:t> Family Tree</a:t>
            </a:r>
          </a:p>
        </p:txBody>
      </p:sp>
      <p:sp>
        <p:nvSpPr>
          <p:cNvPr id="7" name="Bent Arrow 6"/>
          <p:cNvSpPr/>
          <p:nvPr/>
        </p:nvSpPr>
        <p:spPr>
          <a:xfrm flipV="1">
            <a:off x="838200" y="2895600"/>
            <a:ext cx="762000" cy="1219200"/>
          </a:xfrm>
          <a:prstGeom prst="bentArrow">
            <a:avLst>
              <a:gd name="adj1" fmla="val 15424"/>
              <a:gd name="adj2" fmla="val 11780"/>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 Box 5"/>
          <p:cNvSpPr txBox="1">
            <a:spLocks noChangeArrowheads="1"/>
          </p:cNvSpPr>
          <p:nvPr/>
        </p:nvSpPr>
        <p:spPr bwMode="auto">
          <a:xfrm>
            <a:off x="4800600" y="3200400"/>
            <a:ext cx="4114800" cy="1569660"/>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00B050"/>
                </a:solidFill>
                <a:latin typeface="Comic Sans MS" pitchFamily="66" charset="0"/>
              </a:rPr>
              <a:t>Zerubbabel</a:t>
            </a:r>
            <a:r>
              <a:rPr lang="en-US" sz="2400" b="1" dirty="0" smtClean="0">
                <a:solidFill>
                  <a:srgbClr val="00B050"/>
                </a:solidFill>
                <a:latin typeface="Comic Sans MS" pitchFamily="66" charset="0"/>
              </a:rPr>
              <a:t> is called the “son of </a:t>
            </a:r>
            <a:r>
              <a:rPr lang="en-US" sz="2400" b="1" dirty="0" err="1" smtClean="0">
                <a:solidFill>
                  <a:srgbClr val="00B050"/>
                </a:solidFill>
                <a:latin typeface="Comic Sans MS" pitchFamily="66" charset="0"/>
              </a:rPr>
              <a:t>Shealtiel</a:t>
            </a:r>
            <a:r>
              <a:rPr lang="en-US" sz="2400" b="1" dirty="0" smtClean="0">
                <a:solidFill>
                  <a:srgbClr val="00B050"/>
                </a:solidFill>
                <a:latin typeface="Comic Sans MS" pitchFamily="66" charset="0"/>
              </a:rPr>
              <a:t>” so there was probably a Levirate marriage involved</a:t>
            </a:r>
            <a:endParaRPr lang="en-US" sz="2400" b="1" dirty="0">
              <a:solidFill>
                <a:srgbClr val="00B050"/>
              </a:solidFill>
              <a:latin typeface="Comic Sans MS" pitchFamily="66" charset="0"/>
            </a:endParaRPr>
          </a:p>
        </p:txBody>
      </p:sp>
    </p:spTree>
    <p:extLst>
      <p:ext uri="{BB962C8B-B14F-4D97-AF65-F5344CB8AC3E}">
        <p14:creationId xmlns:p14="http://schemas.microsoft.com/office/powerpoint/2010/main" val="4170745421"/>
      </p:ext>
    </p:extLst>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Josiah's Family Tree to Zerubbabel"/>
          <p:cNvPicPr>
            <a:picLocks noChangeAspect="1" noChangeArrowheads="1"/>
          </p:cNvPicPr>
          <p:nvPr/>
        </p:nvPicPr>
        <p:blipFill>
          <a:blip r:embed="rId2" cstate="print"/>
          <a:srcRect/>
          <a:stretch>
            <a:fillRect/>
          </a:stretch>
        </p:blipFill>
        <p:spPr bwMode="auto">
          <a:xfrm>
            <a:off x="228600" y="0"/>
            <a:ext cx="8915400" cy="6426200"/>
          </a:xfrm>
          <a:prstGeom prst="rect">
            <a:avLst/>
          </a:prstGeom>
          <a:noFill/>
          <a:ln w="9525">
            <a:noFill/>
            <a:miter lim="800000"/>
            <a:headEnd/>
            <a:tailEnd/>
          </a:ln>
        </p:spPr>
      </p:pic>
      <p:sp>
        <p:nvSpPr>
          <p:cNvPr id="21509" name="Oval 5"/>
          <p:cNvSpPr>
            <a:spLocks noChangeArrowheads="1"/>
          </p:cNvSpPr>
          <p:nvPr/>
        </p:nvSpPr>
        <p:spPr bwMode="auto">
          <a:xfrm>
            <a:off x="4648200" y="2209800"/>
            <a:ext cx="2286000" cy="1143000"/>
          </a:xfrm>
          <a:prstGeom prst="ellipse">
            <a:avLst/>
          </a:prstGeom>
          <a:noFill/>
          <a:ln w="57150">
            <a:solidFill>
              <a:srgbClr val="FF3300"/>
            </a:solidFill>
            <a:round/>
            <a:headEnd/>
            <a:tailEnd/>
          </a:ln>
        </p:spPr>
        <p:txBody>
          <a:bodyPr wrap="none" anchor="ctr"/>
          <a:lstStyle/>
          <a:p>
            <a:endParaRPr lang="en-US"/>
          </a:p>
        </p:txBody>
      </p:sp>
      <p:sp>
        <p:nvSpPr>
          <p:cNvPr id="21510" name="Oval 6"/>
          <p:cNvSpPr>
            <a:spLocks noChangeArrowheads="1"/>
          </p:cNvSpPr>
          <p:nvPr/>
        </p:nvSpPr>
        <p:spPr bwMode="auto">
          <a:xfrm>
            <a:off x="2133600" y="2209800"/>
            <a:ext cx="2286000" cy="838200"/>
          </a:xfrm>
          <a:prstGeom prst="ellipse">
            <a:avLst/>
          </a:prstGeom>
          <a:noFill/>
          <a:ln w="57150">
            <a:solidFill>
              <a:srgbClr val="FF3300"/>
            </a:solidFill>
            <a:round/>
            <a:headEnd/>
            <a:tailEnd/>
          </a:ln>
        </p:spPr>
        <p:txBody>
          <a:bodyPr wrap="none" anchor="ctr"/>
          <a:lstStyle/>
          <a:p>
            <a:endParaRPr lang="en-US"/>
          </a:p>
        </p:txBody>
      </p:sp>
      <p:sp>
        <p:nvSpPr>
          <p:cNvPr id="21511" name="Oval 7"/>
          <p:cNvSpPr>
            <a:spLocks noChangeArrowheads="1"/>
          </p:cNvSpPr>
          <p:nvPr/>
        </p:nvSpPr>
        <p:spPr bwMode="auto">
          <a:xfrm>
            <a:off x="2133600" y="3810000"/>
            <a:ext cx="2286000" cy="1143000"/>
          </a:xfrm>
          <a:prstGeom prst="ellipse">
            <a:avLst/>
          </a:prstGeom>
          <a:noFill/>
          <a:ln w="57150">
            <a:solidFill>
              <a:srgbClr val="FF3300"/>
            </a:solidFill>
            <a:round/>
            <a:headEnd/>
            <a:tailEnd/>
          </a:ln>
        </p:spPr>
        <p:txBody>
          <a:bodyPr wrap="none" anchor="ctr"/>
          <a:lstStyle/>
          <a:p>
            <a:endParaRPr lang="en-US"/>
          </a:p>
        </p:txBody>
      </p:sp>
      <p:sp>
        <p:nvSpPr>
          <p:cNvPr id="21512" name="Oval 8"/>
          <p:cNvSpPr>
            <a:spLocks noChangeArrowheads="1"/>
          </p:cNvSpPr>
          <p:nvPr/>
        </p:nvSpPr>
        <p:spPr bwMode="auto">
          <a:xfrm>
            <a:off x="7239000" y="2209800"/>
            <a:ext cx="1905000" cy="1524000"/>
          </a:xfrm>
          <a:prstGeom prst="ellipse">
            <a:avLst/>
          </a:prstGeom>
          <a:noFill/>
          <a:ln w="57150">
            <a:solidFill>
              <a:srgbClr val="FF3300"/>
            </a:solidFill>
            <a:round/>
            <a:headEnd/>
            <a:tailEnd/>
          </a:ln>
        </p:spPr>
        <p:txBody>
          <a:bodyPr wrap="none" anchor="ctr"/>
          <a:lstStyle/>
          <a:p>
            <a:endParaRPr lang="en-US"/>
          </a:p>
        </p:txBody>
      </p:sp>
      <p:sp>
        <p:nvSpPr>
          <p:cNvPr id="5127" name="Rectangle 2"/>
          <p:cNvSpPr>
            <a:spLocks noGrp="1" noChangeArrowheads="1"/>
          </p:cNvSpPr>
          <p:nvPr>
            <p:ph type="title"/>
          </p:nvPr>
        </p:nvSpPr>
        <p:spPr>
          <a:xfrm>
            <a:off x="457200" y="0"/>
            <a:ext cx="8229600" cy="838200"/>
          </a:xfrm>
          <a:solidFill>
            <a:schemeClr val="bg1"/>
          </a:solidFill>
        </p:spPr>
        <p:txBody>
          <a:bodyPr/>
          <a:lstStyle/>
          <a:p>
            <a:pPr eaLnBrk="1" hangingPunct="1"/>
            <a:r>
              <a:rPr lang="en-US" b="1" dirty="0"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562600" y="4191000"/>
            <a:ext cx="3276600" cy="2133600"/>
          </a:xfrm>
          <a:prstGeom prst="rect">
            <a:avLst/>
          </a:prstGeom>
          <a:noFill/>
          <a:ln w="9525">
            <a:noFill/>
            <a:miter lim="800000"/>
            <a:headEnd/>
            <a:tailEnd/>
          </a:ln>
        </p:spPr>
        <p:txBody>
          <a:bodyPr anchor="ctr"/>
          <a:lstStyle/>
          <a:p>
            <a:pPr algn="ctr">
              <a:defRPr/>
            </a:pPr>
            <a:r>
              <a:rPr lang="en-US" sz="3400" b="1" kern="0" dirty="0">
                <a:solidFill>
                  <a:srgbClr val="7030A0"/>
                </a:solidFill>
                <a:latin typeface="Comic Sans MS" pitchFamily="66" charset="0"/>
                <a:ea typeface="+mj-ea"/>
                <a:cs typeface="+mj-cs"/>
              </a:rPr>
              <a:t>Good King Josiah had no children who were like him! </a:t>
            </a:r>
          </a:p>
        </p:txBody>
      </p:sp>
      <p:sp>
        <p:nvSpPr>
          <p:cNvPr id="14" name="Oval 7"/>
          <p:cNvSpPr>
            <a:spLocks noChangeArrowheads="1"/>
          </p:cNvSpPr>
          <p:nvPr/>
        </p:nvSpPr>
        <p:spPr bwMode="auto">
          <a:xfrm>
            <a:off x="3874477" y="5978769"/>
            <a:ext cx="1688123" cy="523631"/>
          </a:xfrm>
          <a:prstGeom prst="ellipse">
            <a:avLst/>
          </a:prstGeom>
          <a:noFill/>
          <a:ln w="57150">
            <a:solidFill>
              <a:srgbClr val="FF3300"/>
            </a:solidFill>
            <a:round/>
            <a:headEnd/>
            <a:tailEnd/>
          </a:ln>
        </p:spPr>
        <p:txBody>
          <a:bodyPr wrap="none" anchor="ctr"/>
          <a:lstStyle/>
          <a:p>
            <a:endParaRPr lang="en-US"/>
          </a:p>
        </p:txBody>
      </p:sp>
    </p:spTree>
    <p:extLst>
      <p:ext uri="{BB962C8B-B14F-4D97-AF65-F5344CB8AC3E}">
        <p14:creationId xmlns:p14="http://schemas.microsoft.com/office/powerpoint/2010/main" val="3221202904"/>
      </p:ext>
    </p:extLst>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76600" y="152400"/>
            <a:ext cx="3352800" cy="1981200"/>
          </a:xfrm>
        </p:spPr>
        <p:txBody>
          <a:bodyPr>
            <a:normAutofit/>
          </a:bodyPr>
          <a:lstStyle/>
          <a:p>
            <a:pPr eaLnBrk="1" hangingPunct="1"/>
            <a:r>
              <a:rPr lang="en-US" sz="5400" b="1" dirty="0" smtClean="0">
                <a:solidFill>
                  <a:srgbClr val="FF0000"/>
                </a:solidFill>
              </a:rPr>
              <a:t>Judgment  &amp; Mercy</a:t>
            </a:r>
          </a:p>
        </p:txBody>
      </p:sp>
      <p:sp>
        <p:nvSpPr>
          <p:cNvPr id="4099" name="Rectangle 3"/>
          <p:cNvSpPr>
            <a:spLocks noGrp="1" noChangeArrowheads="1"/>
          </p:cNvSpPr>
          <p:nvPr>
            <p:ph type="body" idx="1"/>
          </p:nvPr>
        </p:nvSpPr>
        <p:spPr>
          <a:xfrm>
            <a:off x="457200" y="2133600"/>
            <a:ext cx="7924800" cy="3352800"/>
          </a:xfrm>
        </p:spPr>
        <p:txBody>
          <a:bodyPr>
            <a:normAutofit/>
          </a:bodyPr>
          <a:lstStyle/>
          <a:p>
            <a:r>
              <a:rPr lang="en-US" sz="4000" b="1" dirty="0" err="1">
                <a:solidFill>
                  <a:srgbClr val="CC0099"/>
                </a:solidFill>
              </a:rPr>
              <a:t>Zerubabbel</a:t>
            </a:r>
            <a:r>
              <a:rPr lang="en-US" sz="4000" dirty="0">
                <a:solidFill>
                  <a:srgbClr val="CC0099"/>
                </a:solidFill>
              </a:rPr>
              <a:t> </a:t>
            </a:r>
            <a:r>
              <a:rPr lang="en-US" sz="4000" dirty="0"/>
              <a:t>– </a:t>
            </a:r>
            <a:r>
              <a:rPr lang="en-US" sz="4000" b="1" dirty="0"/>
              <a:t>King</a:t>
            </a:r>
            <a:r>
              <a:rPr lang="en-US" sz="4000" dirty="0"/>
              <a:t> – </a:t>
            </a:r>
            <a:r>
              <a:rPr lang="en-US" sz="4000" b="1" dirty="0" smtClean="0"/>
              <a:t>Judgment</a:t>
            </a:r>
            <a:endParaRPr lang="en-US" sz="4000" dirty="0"/>
          </a:p>
          <a:p>
            <a:r>
              <a:rPr lang="en-US" sz="4000" b="1" dirty="0">
                <a:solidFill>
                  <a:srgbClr val="CC0099"/>
                </a:solidFill>
              </a:rPr>
              <a:t>Joshua</a:t>
            </a:r>
            <a:r>
              <a:rPr lang="en-US" sz="4000" dirty="0"/>
              <a:t> – </a:t>
            </a:r>
            <a:r>
              <a:rPr lang="en-US" sz="4000" b="1" dirty="0"/>
              <a:t>Priest</a:t>
            </a:r>
            <a:r>
              <a:rPr lang="en-US" sz="4000" dirty="0"/>
              <a:t> – </a:t>
            </a:r>
            <a:r>
              <a:rPr lang="en-US" sz="4000" b="1" dirty="0" smtClean="0"/>
              <a:t>Mercy</a:t>
            </a:r>
            <a:endParaRPr lang="en-US" sz="4000" dirty="0"/>
          </a:p>
        </p:txBody>
      </p:sp>
      <p:sp>
        <p:nvSpPr>
          <p:cNvPr id="4100" name="Text Box 5"/>
          <p:cNvSpPr txBox="1">
            <a:spLocks noChangeArrowheads="1"/>
          </p:cNvSpPr>
          <p:nvPr/>
        </p:nvSpPr>
        <p:spPr bwMode="auto">
          <a:xfrm>
            <a:off x="381000" y="3657600"/>
            <a:ext cx="8001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The </a:t>
            </a:r>
            <a:r>
              <a:rPr lang="en-US" sz="2800" b="1" dirty="0">
                <a:solidFill>
                  <a:srgbClr val="0000CC"/>
                </a:solidFill>
                <a:latin typeface="Comic Sans MS" pitchFamily="66" charset="0"/>
              </a:rPr>
              <a:t>Law of Moses separated these two offices until Messiah would come who could perfectly balance judgment and </a:t>
            </a:r>
            <a:r>
              <a:rPr lang="en-US" sz="2800" b="1" dirty="0" smtClean="0">
                <a:solidFill>
                  <a:srgbClr val="0000CC"/>
                </a:solidFill>
                <a:latin typeface="Comic Sans MS" pitchFamily="66" charset="0"/>
              </a:rPr>
              <a:t>mercy</a:t>
            </a:r>
            <a:endParaRPr lang="en-US" sz="3600" b="1" dirty="0">
              <a:solidFill>
                <a:srgbClr val="0000CC"/>
              </a:solidFill>
              <a:latin typeface="Comic Sans MS" pitchFamily="66" charset="0"/>
            </a:endParaRPr>
          </a:p>
        </p:txBody>
      </p:sp>
      <p:sp>
        <p:nvSpPr>
          <p:cNvPr id="5" name="Text Box 5"/>
          <p:cNvSpPr txBox="1">
            <a:spLocks noChangeArrowheads="1"/>
          </p:cNvSpPr>
          <p:nvPr/>
        </p:nvSpPr>
        <p:spPr bwMode="auto">
          <a:xfrm>
            <a:off x="762000" y="5181600"/>
            <a:ext cx="7086599"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This is the challenge of every parent &amp; Ecclesial leader:  properly balance judgment &amp; mercy!  Two parents &amp; many ecclesial leaders help us to find a balance.</a:t>
            </a:r>
            <a:endParaRPr lang="en-US" sz="3200" b="1" dirty="0">
              <a:solidFill>
                <a:srgbClr val="00B050"/>
              </a:solidFill>
              <a:latin typeface="Comic Sans MS" pitchFamily="66" charset="0"/>
            </a:endParaRPr>
          </a:p>
        </p:txBody>
      </p:sp>
      <p:pic>
        <p:nvPicPr>
          <p:cNvPr id="46084" name="Picture 4" descr="https://encrypted-tbn1.google.com/images?q=tbn:ANd9GcRO_9fEVn88u-cInjeQ6txXbMUDKsZLUHiOLH7H7LC1iZAbZTds"/>
          <p:cNvPicPr>
            <a:picLocks noChangeAspect="1" noChangeArrowheads="1"/>
          </p:cNvPicPr>
          <p:nvPr/>
        </p:nvPicPr>
        <p:blipFill>
          <a:blip r:embed="rId3" cstate="print"/>
          <a:srcRect/>
          <a:stretch>
            <a:fillRect/>
          </a:stretch>
        </p:blipFill>
        <p:spPr bwMode="auto">
          <a:xfrm>
            <a:off x="7315200" y="152400"/>
            <a:ext cx="1724025" cy="3266575"/>
          </a:xfrm>
          <a:prstGeom prst="rect">
            <a:avLst/>
          </a:prstGeom>
          <a:noFill/>
        </p:spPr>
      </p:pic>
      <p:pic>
        <p:nvPicPr>
          <p:cNvPr id="46086" name="Picture 6" descr="https://encrypted-tbn1.google.com/images?q=tbn:ANd9GcTOZT2LAFKl9_qv94uIR3K01fHi3BrLDgi5RueUXbID9xC6uSxx"/>
          <p:cNvPicPr>
            <a:picLocks noChangeAspect="1" noChangeArrowheads="1"/>
          </p:cNvPicPr>
          <p:nvPr/>
        </p:nvPicPr>
        <p:blipFill>
          <a:blip r:embed="rId4" cstate="print"/>
          <a:srcRect/>
          <a:stretch>
            <a:fillRect/>
          </a:stretch>
        </p:blipFill>
        <p:spPr bwMode="auto">
          <a:xfrm>
            <a:off x="304800" y="228600"/>
            <a:ext cx="2447925" cy="1866901"/>
          </a:xfrm>
          <a:prstGeom prst="rect">
            <a:avLst/>
          </a:prstGeom>
          <a:noFill/>
        </p:spPr>
      </p:pic>
    </p:spTree>
    <p:extLst>
      <p:ext uri="{BB962C8B-B14F-4D97-AF65-F5344CB8AC3E}">
        <p14:creationId xmlns:p14="http://schemas.microsoft.com/office/powerpoint/2010/main" val="897784538"/>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10200" cy="1143000"/>
          </a:xfrm>
        </p:spPr>
        <p:txBody>
          <a:bodyPr/>
          <a:lstStyle/>
          <a:p>
            <a:pPr eaLnBrk="1" hangingPunct="1"/>
            <a:r>
              <a:rPr lang="en-US" sz="4000" b="1" dirty="0" smtClean="0">
                <a:solidFill>
                  <a:srgbClr val="FF0000"/>
                </a:solidFill>
              </a:rPr>
              <a:t>“As one Man” (3:1)</a:t>
            </a:r>
          </a:p>
        </p:txBody>
      </p:sp>
      <p:sp>
        <p:nvSpPr>
          <p:cNvPr id="4099" name="Rectangle 3"/>
          <p:cNvSpPr>
            <a:spLocks noGrp="1" noChangeArrowheads="1"/>
          </p:cNvSpPr>
          <p:nvPr>
            <p:ph type="body" idx="1"/>
          </p:nvPr>
        </p:nvSpPr>
        <p:spPr>
          <a:xfrm>
            <a:off x="381000" y="1143000"/>
            <a:ext cx="8153400" cy="4343400"/>
          </a:xfrm>
        </p:spPr>
        <p:txBody>
          <a:bodyPr>
            <a:normAutofit lnSpcReduction="10000"/>
          </a:bodyPr>
          <a:lstStyle/>
          <a:p>
            <a:pPr eaLnBrk="1" hangingPunct="1">
              <a:lnSpc>
                <a:spcPct val="90000"/>
              </a:lnSpc>
            </a:pPr>
            <a:r>
              <a:rPr lang="en-US" dirty="0" smtClean="0"/>
              <a:t>Judah &amp; Israel were finally                            united!  </a:t>
            </a:r>
          </a:p>
          <a:p>
            <a:pPr eaLnBrk="1" hangingPunct="1">
              <a:lnSpc>
                <a:spcPct val="90000"/>
              </a:lnSpc>
            </a:pPr>
            <a:r>
              <a:rPr lang="en-US" b="1" dirty="0" smtClean="0">
                <a:solidFill>
                  <a:srgbClr val="0000CC"/>
                </a:solidFill>
              </a:rPr>
              <a:t>Cost to bring about unity was huge: </a:t>
            </a:r>
            <a:r>
              <a:rPr lang="en-US" dirty="0" smtClean="0"/>
              <a:t>70 years of captivity</a:t>
            </a:r>
          </a:p>
          <a:p>
            <a:pPr eaLnBrk="1" hangingPunct="1">
              <a:lnSpc>
                <a:spcPct val="90000"/>
              </a:lnSpc>
            </a:pPr>
            <a:r>
              <a:rPr lang="en-US" dirty="0" smtClean="0"/>
              <a:t>Learn to value ecclesial unity and work for it constantly</a:t>
            </a:r>
          </a:p>
          <a:p>
            <a:pPr lvl="1">
              <a:lnSpc>
                <a:spcPct val="90000"/>
              </a:lnSpc>
            </a:pPr>
            <a:r>
              <a:rPr lang="en-US" dirty="0" smtClean="0"/>
              <a:t>Many years of working for unity can be overturned in a moment</a:t>
            </a:r>
          </a:p>
          <a:p>
            <a:pPr lvl="1">
              <a:lnSpc>
                <a:spcPct val="90000"/>
              </a:lnSpc>
            </a:pPr>
            <a:r>
              <a:rPr lang="en-US" dirty="0" smtClean="0"/>
              <a:t>Ecclesial leaders need to provide activities that will encourage unity of the members</a:t>
            </a:r>
          </a:p>
        </p:txBody>
      </p:sp>
      <p:sp>
        <p:nvSpPr>
          <p:cNvPr id="4100" name="Text Box 5"/>
          <p:cNvSpPr txBox="1">
            <a:spLocks noChangeArrowheads="1"/>
          </p:cNvSpPr>
          <p:nvPr/>
        </p:nvSpPr>
        <p:spPr bwMode="auto">
          <a:xfrm>
            <a:off x="228600" y="5562600"/>
            <a:ext cx="8686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Behold, how good and how pleasant it is for brethren to dwell together in unity! (Ps 133:1)</a:t>
            </a:r>
            <a:endParaRPr lang="en-US" sz="4000" b="1" dirty="0">
              <a:solidFill>
                <a:srgbClr val="0000CC"/>
              </a:solidFill>
              <a:latin typeface="Comic Sans MS" pitchFamily="66" charset="0"/>
            </a:endParaRPr>
          </a:p>
        </p:txBody>
      </p:sp>
      <p:pic>
        <p:nvPicPr>
          <p:cNvPr id="95234" name="Picture 2" descr="https://encrypted-tbn1.google.com/images?q=tbn:ANd9GcTElE6cKkZODFlNJYtgy-BTfpG3nbOw1Zz0AX-YxPWmk3CN9Xwlbg"/>
          <p:cNvPicPr>
            <a:picLocks noChangeAspect="1" noChangeArrowheads="1"/>
          </p:cNvPicPr>
          <p:nvPr/>
        </p:nvPicPr>
        <p:blipFill>
          <a:blip r:embed="rId3" cstate="print"/>
          <a:srcRect/>
          <a:stretch>
            <a:fillRect/>
          </a:stretch>
        </p:blipFill>
        <p:spPr bwMode="auto">
          <a:xfrm>
            <a:off x="6019800" y="152400"/>
            <a:ext cx="2847975" cy="1791307"/>
          </a:xfrm>
          <a:prstGeom prst="rect">
            <a:avLst/>
          </a:prstGeom>
          <a:noFill/>
        </p:spPr>
      </p:pic>
    </p:spTree>
    <p:extLst>
      <p:ext uri="{BB962C8B-B14F-4D97-AF65-F5344CB8AC3E}">
        <p14:creationId xmlns:p14="http://schemas.microsoft.com/office/powerpoint/2010/main" val="2829314383"/>
      </p:ext>
    </p:extLst>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6172200" cy="1143000"/>
          </a:xfrm>
        </p:spPr>
        <p:txBody>
          <a:bodyPr/>
          <a:lstStyle/>
          <a:p>
            <a:pPr eaLnBrk="1" hangingPunct="1"/>
            <a:r>
              <a:rPr lang="en-US" sz="4000" b="1" dirty="0" smtClean="0">
                <a:solidFill>
                  <a:srgbClr val="FF0000"/>
                </a:solidFill>
              </a:rPr>
              <a:t>The Order of the Building</a:t>
            </a:r>
          </a:p>
        </p:txBody>
      </p:sp>
      <p:sp>
        <p:nvSpPr>
          <p:cNvPr id="4099" name="Rectangle 3"/>
          <p:cNvSpPr>
            <a:spLocks noGrp="1" noChangeArrowheads="1"/>
          </p:cNvSpPr>
          <p:nvPr>
            <p:ph type="body" idx="1"/>
          </p:nvPr>
        </p:nvSpPr>
        <p:spPr>
          <a:xfrm>
            <a:off x="457200" y="990600"/>
            <a:ext cx="5562600" cy="1066800"/>
          </a:xfrm>
        </p:spPr>
        <p:txBody>
          <a:bodyPr>
            <a:normAutofit/>
          </a:bodyPr>
          <a:lstStyle/>
          <a:p>
            <a:pPr marL="514350" indent="-514350">
              <a:spcBef>
                <a:spcPts val="0"/>
              </a:spcBef>
              <a:buAutoNum type="arabicParenR"/>
            </a:pPr>
            <a:r>
              <a:rPr lang="en-US" b="1" dirty="0" smtClean="0">
                <a:solidFill>
                  <a:srgbClr val="0000CC"/>
                </a:solidFill>
              </a:rPr>
              <a:t>Altar</a:t>
            </a:r>
            <a:r>
              <a:rPr lang="en-US" dirty="0" smtClean="0">
                <a:solidFill>
                  <a:srgbClr val="00B050"/>
                </a:solidFill>
              </a:rPr>
              <a:t> </a:t>
            </a:r>
            <a:r>
              <a:rPr lang="en-US" dirty="0"/>
              <a:t>– dedication to </a:t>
            </a:r>
            <a:r>
              <a:rPr lang="en-US" dirty="0" smtClean="0"/>
              <a:t>become                       </a:t>
            </a:r>
            <a:r>
              <a:rPr lang="en-US" dirty="0"/>
              <a:t>living </a:t>
            </a:r>
            <a:r>
              <a:rPr lang="en-US" dirty="0" smtClean="0"/>
              <a:t>sacrifices</a:t>
            </a:r>
          </a:p>
        </p:txBody>
      </p:sp>
      <p:sp>
        <p:nvSpPr>
          <p:cNvPr id="4100" name="Text Box 5"/>
          <p:cNvSpPr txBox="1">
            <a:spLocks noChangeArrowheads="1"/>
          </p:cNvSpPr>
          <p:nvPr/>
        </p:nvSpPr>
        <p:spPr bwMode="auto">
          <a:xfrm>
            <a:off x="228600" y="5334000"/>
            <a:ext cx="8686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God wanted it this way to encourage faith in His ability to provide</a:t>
            </a:r>
            <a:endParaRPr lang="en-US" sz="3600" b="1" dirty="0">
              <a:solidFill>
                <a:srgbClr val="00B050"/>
              </a:solidFill>
              <a:latin typeface="Comic Sans MS" pitchFamily="66" charset="0"/>
            </a:endParaRPr>
          </a:p>
        </p:txBody>
      </p:sp>
      <p:pic>
        <p:nvPicPr>
          <p:cNvPr id="40964" name="Picture 4" descr="https://encrypted-tbn0.google.com/images?q=tbn:ANd9GcS3-vjOmKXsGBtglrlS9YNyw4Mg8gmdr5VFQTKp9f7Xk9hpM4kqUg"/>
          <p:cNvPicPr>
            <a:picLocks noChangeAspect="1" noChangeArrowheads="1"/>
          </p:cNvPicPr>
          <p:nvPr/>
        </p:nvPicPr>
        <p:blipFill>
          <a:blip r:embed="rId3" cstate="print"/>
          <a:srcRect/>
          <a:stretch>
            <a:fillRect/>
          </a:stretch>
        </p:blipFill>
        <p:spPr bwMode="auto">
          <a:xfrm>
            <a:off x="914400" y="2133600"/>
            <a:ext cx="2314575" cy="1733698"/>
          </a:xfrm>
          <a:prstGeom prst="rect">
            <a:avLst/>
          </a:prstGeom>
          <a:noFill/>
        </p:spPr>
      </p:pic>
      <p:pic>
        <p:nvPicPr>
          <p:cNvPr id="40966" name="Picture 6" descr="https://encrypted-tbn2.google.com/images?q=tbn:ANd9GcRePLZKXaoKiBPpQDt27RWNtk7YSktelCuuaAt4Lj-Ya6KrujHF"/>
          <p:cNvPicPr>
            <a:picLocks noChangeAspect="1" noChangeArrowheads="1"/>
          </p:cNvPicPr>
          <p:nvPr/>
        </p:nvPicPr>
        <p:blipFill>
          <a:blip r:embed="rId4" cstate="print"/>
          <a:srcRect/>
          <a:stretch>
            <a:fillRect/>
          </a:stretch>
        </p:blipFill>
        <p:spPr bwMode="auto">
          <a:xfrm>
            <a:off x="6096000" y="3581400"/>
            <a:ext cx="2543175" cy="1800225"/>
          </a:xfrm>
          <a:prstGeom prst="rect">
            <a:avLst/>
          </a:prstGeom>
          <a:noFill/>
        </p:spPr>
      </p:pic>
      <p:sp>
        <p:nvSpPr>
          <p:cNvPr id="8" name="Rectangle 3"/>
          <p:cNvSpPr txBox="1">
            <a:spLocks noChangeArrowheads="1"/>
          </p:cNvSpPr>
          <p:nvPr/>
        </p:nvSpPr>
        <p:spPr>
          <a:xfrm>
            <a:off x="3429000" y="2438400"/>
            <a:ext cx="5562600" cy="11430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mn-lt"/>
                <a:ea typeface="+mn-ea"/>
                <a:cs typeface="+mn-cs"/>
              </a:rPr>
              <a:t>2) Temple</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commitment to                                        daily service &amp; worship</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533400" y="4038600"/>
            <a:ext cx="5562600" cy="1219200"/>
          </a:xfrm>
          <a:prstGeom prst="rect">
            <a:avLst/>
          </a:prstGeom>
        </p:spPr>
        <p:txBody>
          <a:bodyPr vert="horz" lIns="91440" tIns="45720" rIns="91440" bIns="45720" rtlCol="0">
            <a:normAutofit fontScale="92500" lnSpcReduction="20000"/>
          </a:bodyPr>
          <a:lstStyle/>
          <a:p>
            <a:pPr marL="457200" marR="0" lvl="0" indent="-457200" algn="l"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0000CC"/>
                </a:solidFill>
                <a:effectLst/>
                <a:uLnTx/>
                <a:uFillTx/>
                <a:latin typeface="+mn-lt"/>
                <a:ea typeface="+mn-ea"/>
                <a:cs typeface="+mn-cs"/>
              </a:rPr>
              <a:t>3) Walls</a:t>
            </a:r>
            <a:r>
              <a:rPr kumimoji="0" lang="en-US" sz="3200" b="0" i="0" u="none" strike="noStrike" kern="1200" cap="none" spc="0" normalizeH="0" baseline="0" noProof="0" dirty="0" smtClean="0">
                <a:ln>
                  <a:noFill/>
                </a:ln>
                <a:solidFill>
                  <a:srgbClr val="0000CC"/>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(during Nehemiah) develop defenses against the evils of this world</a:t>
            </a:r>
          </a:p>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68" name="Picture 8" descr="https://encrypted-tbn2.google.com/images?q=tbn:ANd9GcQ1HHGGWzhUU9axi-DdvqVYqo6ia_tx5r6v0_CW8ctmKF2uDEXK"/>
          <p:cNvPicPr>
            <a:picLocks noChangeAspect="1" noChangeArrowheads="1"/>
          </p:cNvPicPr>
          <p:nvPr/>
        </p:nvPicPr>
        <p:blipFill>
          <a:blip r:embed="rId5" cstate="print"/>
          <a:srcRect l="2888" t="17582" r="7581" b="12088"/>
          <a:stretch>
            <a:fillRect/>
          </a:stretch>
        </p:blipFill>
        <p:spPr bwMode="auto">
          <a:xfrm>
            <a:off x="6096000" y="533400"/>
            <a:ext cx="2805113" cy="1676400"/>
          </a:xfrm>
          <a:prstGeom prst="rect">
            <a:avLst/>
          </a:prstGeom>
          <a:noFill/>
        </p:spPr>
      </p:pic>
    </p:spTree>
    <p:extLst>
      <p:ext uri="{BB962C8B-B14F-4D97-AF65-F5344CB8AC3E}">
        <p14:creationId xmlns:p14="http://schemas.microsoft.com/office/powerpoint/2010/main" val="75046996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8" presetClass="entr" presetSubtype="16" fill="hold" nodeType="withEffect">
                                  <p:stCondLst>
                                    <p:cond delay="0"/>
                                  </p:stCondLst>
                                  <p:childTnLst>
                                    <p:set>
                                      <p:cBhvr>
                                        <p:cTn id="17" dur="1" fill="hold">
                                          <p:stCondLst>
                                            <p:cond delay="0"/>
                                          </p:stCondLst>
                                        </p:cTn>
                                        <p:tgtEl>
                                          <p:spTgt spid="40966"/>
                                        </p:tgtEl>
                                        <p:attrNameLst>
                                          <p:attrName>style.visibility</p:attrName>
                                        </p:attrNameLst>
                                      </p:cBhvr>
                                      <p:to>
                                        <p:strVal val="visible"/>
                                      </p:to>
                                    </p:set>
                                    <p:animEffect transition="in" filter="diamond(in)">
                                      <p:cBhvr>
                                        <p:cTn id="18" dur="2000"/>
                                        <p:tgtEl>
                                          <p:spTgt spid="40966"/>
                                        </p:tgtEl>
                                      </p:cBhvr>
                                    </p:animEffect>
                                  </p:childTnLst>
                                </p:cTn>
                              </p:par>
                            </p:childTnLst>
                          </p:cTn>
                        </p:par>
                        <p:par>
                          <p:cTn id="19" fill="hold">
                            <p:stCondLst>
                              <p:cond delay="2000"/>
                            </p:stCondLst>
                            <p:childTnLst>
                              <p:par>
                                <p:cTn id="20" presetID="4" presetClass="entr" presetSubtype="16" fill="hold" grpId="0" nodeType="afterEffect">
                                  <p:stCondLst>
                                    <p:cond delay="5000"/>
                                  </p:stCondLst>
                                  <p:childTnLst>
                                    <p:set>
                                      <p:cBhvr>
                                        <p:cTn id="21" dur="1" fill="hold">
                                          <p:stCondLst>
                                            <p:cond delay="0"/>
                                          </p:stCondLst>
                                        </p:cTn>
                                        <p:tgtEl>
                                          <p:spTgt spid="4100"/>
                                        </p:tgtEl>
                                        <p:attrNameLst>
                                          <p:attrName>style.visibility</p:attrName>
                                        </p:attrNameLst>
                                      </p:cBhvr>
                                      <p:to>
                                        <p:strVal val="visible"/>
                                      </p:to>
                                    </p:set>
                                    <p:animEffect transition="in" filter="box(in)">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 Sections in the Book of Ezra</a:t>
            </a:r>
          </a:p>
        </p:txBody>
      </p:sp>
      <p:sp>
        <p:nvSpPr>
          <p:cNvPr id="4099" name="Rectangle 3"/>
          <p:cNvSpPr>
            <a:spLocks noGrp="1" noChangeArrowheads="1"/>
          </p:cNvSpPr>
          <p:nvPr>
            <p:ph type="body" idx="1"/>
          </p:nvPr>
        </p:nvSpPr>
        <p:spPr>
          <a:xfrm>
            <a:off x="457200" y="1143000"/>
            <a:ext cx="7924800" cy="4343400"/>
          </a:xfrm>
        </p:spPr>
        <p:txBody>
          <a:bodyPr>
            <a:normAutofit fontScale="85000" lnSpcReduction="20000"/>
          </a:bodyPr>
          <a:lstStyle/>
          <a:p>
            <a:pPr marL="0" indent="0">
              <a:buNone/>
            </a:pPr>
            <a:r>
              <a:rPr lang="en-US" sz="3800" b="1" u="sng" dirty="0" smtClean="0">
                <a:solidFill>
                  <a:srgbClr val="CC0099"/>
                </a:solidFill>
              </a:rPr>
              <a:t>Chapters </a:t>
            </a:r>
            <a:r>
              <a:rPr lang="en-US" sz="3800" b="1" u="sng" dirty="0">
                <a:solidFill>
                  <a:srgbClr val="CC0099"/>
                </a:solidFill>
              </a:rPr>
              <a:t>1-6</a:t>
            </a:r>
            <a:r>
              <a:rPr lang="en-US" sz="3800" b="1" dirty="0">
                <a:solidFill>
                  <a:srgbClr val="CC0099"/>
                </a:solidFill>
              </a:rPr>
              <a:t> </a:t>
            </a:r>
            <a:r>
              <a:rPr lang="en-US" sz="3800" b="1" dirty="0" smtClean="0">
                <a:solidFill>
                  <a:srgbClr val="CC0099"/>
                </a:solidFill>
              </a:rPr>
              <a:t>  </a:t>
            </a:r>
            <a:r>
              <a:rPr lang="en-US" b="1" dirty="0" smtClean="0">
                <a:solidFill>
                  <a:srgbClr val="00B050"/>
                </a:solidFill>
              </a:rPr>
              <a:t>Don’t involve Ezra himself</a:t>
            </a:r>
            <a:endParaRPr lang="en-US" b="1" dirty="0">
              <a:solidFill>
                <a:srgbClr val="00B050"/>
              </a:solidFill>
            </a:endParaRPr>
          </a:p>
          <a:p>
            <a:pPr indent="-168275"/>
            <a:r>
              <a:rPr lang="en-US" b="1" dirty="0"/>
              <a:t> </a:t>
            </a:r>
            <a:r>
              <a:rPr lang="en-US" b="1" dirty="0" smtClean="0"/>
              <a:t> </a:t>
            </a:r>
            <a:r>
              <a:rPr lang="en-US" dirty="0" smtClean="0"/>
              <a:t>Continue 2 Chronicles 36:23</a:t>
            </a:r>
            <a:endParaRPr lang="en-US" dirty="0"/>
          </a:p>
          <a:p>
            <a:pPr indent="-168275"/>
            <a:r>
              <a:rPr lang="en-US" dirty="0"/>
              <a:t>  initial return from captivity</a:t>
            </a:r>
          </a:p>
          <a:p>
            <a:pPr indent="-168275"/>
            <a:r>
              <a:rPr lang="en-US" dirty="0"/>
              <a:t>  rebuilding of the </a:t>
            </a:r>
            <a:r>
              <a:rPr lang="en-US" dirty="0" smtClean="0"/>
              <a:t>temple</a:t>
            </a:r>
          </a:p>
          <a:p>
            <a:pPr indent="-168275"/>
            <a:r>
              <a:rPr lang="en-US" dirty="0"/>
              <a:t> </a:t>
            </a:r>
            <a:r>
              <a:rPr lang="en-US" dirty="0" smtClean="0"/>
              <a:t> Don’t involve Ezra himself</a:t>
            </a:r>
            <a:endParaRPr lang="en-US" dirty="0"/>
          </a:p>
          <a:p>
            <a:pPr marL="0" indent="0">
              <a:buNone/>
            </a:pPr>
            <a:r>
              <a:rPr lang="en-US" dirty="0">
                <a:solidFill>
                  <a:srgbClr val="CC0099"/>
                </a:solidFill>
              </a:rPr>
              <a:t> </a:t>
            </a:r>
          </a:p>
          <a:p>
            <a:pPr marL="0" indent="0">
              <a:buNone/>
            </a:pPr>
            <a:r>
              <a:rPr lang="en-US" sz="3800" b="1" u="sng" dirty="0">
                <a:solidFill>
                  <a:srgbClr val="CC0099"/>
                </a:solidFill>
              </a:rPr>
              <a:t>Chapters 7-10</a:t>
            </a:r>
            <a:r>
              <a:rPr lang="en-US" sz="3800" b="1" dirty="0">
                <a:solidFill>
                  <a:srgbClr val="CC0099"/>
                </a:solidFill>
              </a:rPr>
              <a:t> </a:t>
            </a:r>
            <a:r>
              <a:rPr lang="en-US" sz="3800" b="1" dirty="0" smtClean="0">
                <a:solidFill>
                  <a:srgbClr val="CC0099"/>
                </a:solidFill>
              </a:rPr>
              <a:t>   </a:t>
            </a:r>
            <a:r>
              <a:rPr lang="en-US" b="1" dirty="0" smtClean="0">
                <a:solidFill>
                  <a:srgbClr val="00B050"/>
                </a:solidFill>
              </a:rPr>
              <a:t>involve </a:t>
            </a:r>
            <a:r>
              <a:rPr lang="en-US" b="1" dirty="0">
                <a:solidFill>
                  <a:srgbClr val="00B050"/>
                </a:solidFill>
              </a:rPr>
              <a:t>Ezra himself</a:t>
            </a:r>
          </a:p>
          <a:p>
            <a:pPr indent="-111125"/>
            <a:r>
              <a:rPr lang="en-US" dirty="0"/>
              <a:t> </a:t>
            </a:r>
            <a:r>
              <a:rPr lang="en-US" dirty="0" smtClean="0"/>
              <a:t> Ezra </a:t>
            </a:r>
            <a:r>
              <a:rPr lang="en-US" dirty="0"/>
              <a:t>returns to work in the temple	</a:t>
            </a:r>
          </a:p>
          <a:p>
            <a:pPr indent="-111125"/>
            <a:r>
              <a:rPr lang="en-US" dirty="0" smtClean="0"/>
              <a:t>  Solving </a:t>
            </a:r>
            <a:r>
              <a:rPr lang="en-US" dirty="0"/>
              <a:t>the mixed marriages problem</a:t>
            </a:r>
          </a:p>
          <a:p>
            <a:pPr marL="0" indent="0">
              <a:buNone/>
            </a:pPr>
            <a:r>
              <a:rPr lang="en-US" dirty="0"/>
              <a:t>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454742" y="5103674"/>
            <a:ext cx="5638800" cy="1754326"/>
          </a:xfrm>
          <a:prstGeom prst="rect">
            <a:avLst/>
          </a:prstGeom>
          <a:noFill/>
          <a:ln w="9525">
            <a:noFill/>
            <a:miter lim="800000"/>
            <a:headEnd/>
            <a:tailEnd/>
          </a:ln>
        </p:spPr>
        <p:txBody>
          <a:bodyPr wrap="square">
            <a:spAutoFit/>
          </a:bodyPr>
          <a:lstStyle/>
          <a:p>
            <a:pPr algn="ctr">
              <a:spcBef>
                <a:spcPct val="50000"/>
              </a:spcBef>
            </a:pPr>
            <a:r>
              <a:rPr lang="en-US" sz="3600" b="1" dirty="0">
                <a:solidFill>
                  <a:srgbClr val="0000CC"/>
                </a:solidFill>
                <a:latin typeface="Comic Sans MS" pitchFamily="66" charset="0"/>
              </a:rPr>
              <a:t>E</a:t>
            </a:r>
            <a:r>
              <a:rPr lang="en-US" sz="3600" b="1" dirty="0" smtClean="0">
                <a:solidFill>
                  <a:srgbClr val="0000CC"/>
                </a:solidFill>
                <a:latin typeface="Comic Sans MS" pitchFamily="66" charset="0"/>
              </a:rPr>
              <a:t>zra probably returned as soon as the temple was finished</a:t>
            </a:r>
            <a:endParaRPr lang="en-US" sz="3600" b="1" dirty="0">
              <a:solidFill>
                <a:srgbClr val="0000CC"/>
              </a:solidFill>
              <a:latin typeface="Comic Sans MS" pitchFamily="66" charset="0"/>
            </a:endParaRPr>
          </a:p>
        </p:txBody>
      </p:sp>
      <p:pic>
        <p:nvPicPr>
          <p:cNvPr id="7172" name="Picture 4" descr="https://encrypted-tbn1.google.com/images?q=tbn:ANd9GcQGwV1OHvKp3tvQoKVi1BFqUroowVcMQk6MTjpJs4kveiFNX0-uw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33800"/>
            <a:ext cx="19431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0.google.com/images?q=tbn:ANd9GcS3-vjOmKXsGBtglrlS9YNyw4Mg8gmdr5VFQTKp9f7Xk9hpM4kqU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799" y="16002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p:cNvPicPr>
            <a:picLocks noChangeAspect="1" noChangeArrowheads="1"/>
          </p:cNvPicPr>
          <p:nvPr/>
        </p:nvPicPr>
        <p:blipFill>
          <a:blip r:embed="rId3" cstate="print"/>
          <a:srcRect/>
          <a:stretch>
            <a:fillRect/>
          </a:stretch>
        </p:blipFill>
        <p:spPr bwMode="auto">
          <a:xfrm>
            <a:off x="1" y="228600"/>
            <a:ext cx="9144000" cy="486882"/>
          </a:xfrm>
          <a:prstGeom prst="rect">
            <a:avLst/>
          </a:prstGeom>
          <a:noFill/>
          <a:ln w="9525">
            <a:noFill/>
            <a:miter lim="800000"/>
            <a:headEnd/>
            <a:tailEnd/>
          </a:ln>
        </p:spPr>
      </p:pic>
      <p:sp>
        <p:nvSpPr>
          <p:cNvPr id="4098" name="Rectangle 2"/>
          <p:cNvSpPr>
            <a:spLocks noGrp="1" noChangeArrowheads="1"/>
          </p:cNvSpPr>
          <p:nvPr>
            <p:ph type="title"/>
          </p:nvPr>
        </p:nvSpPr>
        <p:spPr>
          <a:xfrm>
            <a:off x="0" y="609600"/>
            <a:ext cx="6400800" cy="1143000"/>
          </a:xfrm>
        </p:spPr>
        <p:txBody>
          <a:bodyPr/>
          <a:lstStyle/>
          <a:p>
            <a:pPr eaLnBrk="1" hangingPunct="1"/>
            <a:r>
              <a:rPr lang="en-US" sz="4000" b="1" dirty="0" smtClean="0">
                <a:solidFill>
                  <a:srgbClr val="FF0000"/>
                </a:solidFill>
              </a:rPr>
              <a:t>Feast of Tabernacles (v.4)</a:t>
            </a:r>
          </a:p>
        </p:txBody>
      </p:sp>
      <p:sp>
        <p:nvSpPr>
          <p:cNvPr id="4099" name="Rectangle 3"/>
          <p:cNvSpPr>
            <a:spLocks noGrp="1" noChangeArrowheads="1"/>
          </p:cNvSpPr>
          <p:nvPr>
            <p:ph type="body" idx="1"/>
          </p:nvPr>
        </p:nvSpPr>
        <p:spPr>
          <a:xfrm>
            <a:off x="304800" y="1734959"/>
            <a:ext cx="8458200" cy="3962400"/>
          </a:xfrm>
        </p:spPr>
        <p:txBody>
          <a:bodyPr/>
          <a:lstStyle/>
          <a:p>
            <a:pPr eaLnBrk="1" hangingPunct="1">
              <a:lnSpc>
                <a:spcPct val="90000"/>
              </a:lnSpc>
            </a:pPr>
            <a:r>
              <a:rPr lang="en-US" dirty="0" smtClean="0"/>
              <a:t>Required in Ex 23:14-17</a:t>
            </a:r>
          </a:p>
          <a:p>
            <a:pPr eaLnBrk="1" hangingPunct="1">
              <a:lnSpc>
                <a:spcPct val="90000"/>
              </a:lnSpc>
            </a:pPr>
            <a:r>
              <a:rPr lang="en-US" dirty="0" smtClean="0"/>
              <a:t>Didn’t need a temple</a:t>
            </a:r>
          </a:p>
          <a:p>
            <a:pPr eaLnBrk="1" hangingPunct="1">
              <a:lnSpc>
                <a:spcPct val="90000"/>
              </a:lnSpc>
            </a:pPr>
            <a:r>
              <a:rPr lang="en-US" dirty="0" smtClean="0"/>
              <a:t>Represented the final gathering of saints throughout the ages into God’s kingdom</a:t>
            </a:r>
          </a:p>
          <a:p>
            <a:pPr eaLnBrk="1" hangingPunct="1">
              <a:lnSpc>
                <a:spcPct val="90000"/>
              </a:lnSpc>
            </a:pPr>
            <a:r>
              <a:rPr lang="en-US" dirty="0" smtClean="0"/>
              <a:t>Reminder of redemption from Egypt (sin)</a:t>
            </a:r>
          </a:p>
          <a:p>
            <a:pPr lvl="1">
              <a:lnSpc>
                <a:spcPct val="90000"/>
              </a:lnSpc>
            </a:pPr>
            <a:r>
              <a:rPr lang="en-US" dirty="0" smtClean="0"/>
              <a:t>When Jews were slaves and had nothing</a:t>
            </a:r>
          </a:p>
          <a:p>
            <a:pPr lvl="1">
              <a:lnSpc>
                <a:spcPct val="90000"/>
              </a:lnSpc>
            </a:pPr>
            <a:r>
              <a:rPr lang="en-US" dirty="0" smtClean="0"/>
              <a:t>God in His mercy redeemed them</a:t>
            </a:r>
          </a:p>
          <a:p>
            <a:pPr eaLnBrk="1" hangingPunct="1">
              <a:lnSpc>
                <a:spcPct val="90000"/>
              </a:lnSpc>
            </a:pPr>
            <a:endParaRPr lang="en-US" dirty="0" smtClean="0"/>
          </a:p>
        </p:txBody>
      </p:sp>
      <p:sp>
        <p:nvSpPr>
          <p:cNvPr id="4100" name="Text Box 5"/>
          <p:cNvSpPr txBox="1">
            <a:spLocks noChangeArrowheads="1"/>
          </p:cNvSpPr>
          <p:nvPr/>
        </p:nvSpPr>
        <p:spPr bwMode="auto">
          <a:xfrm>
            <a:off x="952500" y="5181600"/>
            <a:ext cx="7162800" cy="1669688"/>
          </a:xfrm>
          <a:prstGeom prst="rect">
            <a:avLst/>
          </a:prstGeom>
          <a:noFill/>
          <a:ln w="9525">
            <a:noFill/>
            <a:miter lim="800000"/>
            <a:headEnd/>
            <a:tailEnd/>
          </a:ln>
        </p:spPr>
        <p:txBody>
          <a:bodyPr wrap="square">
            <a:spAutoFit/>
          </a:bodyPr>
          <a:lstStyle/>
          <a:p>
            <a:pPr algn="ctr">
              <a:lnSpc>
                <a:spcPts val="4100"/>
              </a:lnSpc>
            </a:pPr>
            <a:r>
              <a:rPr lang="en-US" sz="3600" b="1" dirty="0" smtClean="0">
                <a:solidFill>
                  <a:srgbClr val="00B050"/>
                </a:solidFill>
                <a:latin typeface="Comic Sans MS" pitchFamily="66" charset="0"/>
              </a:rPr>
              <a:t>Would have been encouraging &amp; </a:t>
            </a:r>
            <a:r>
              <a:rPr lang="en-US" sz="3600" b="1" dirty="0" err="1" smtClean="0">
                <a:solidFill>
                  <a:srgbClr val="00B050"/>
                </a:solidFill>
                <a:latin typeface="Comic Sans MS" pitchFamily="66" charset="0"/>
              </a:rPr>
              <a:t>exhortational</a:t>
            </a:r>
            <a:r>
              <a:rPr lang="en-US" sz="3600" b="1" dirty="0" smtClean="0">
                <a:solidFill>
                  <a:srgbClr val="00B050"/>
                </a:solidFill>
                <a:latin typeface="Comic Sans MS" pitchFamily="66" charset="0"/>
              </a:rPr>
              <a:t> to experience the Feast at this time</a:t>
            </a:r>
            <a:endParaRPr lang="en-US" sz="3600" b="1" dirty="0">
              <a:solidFill>
                <a:srgbClr val="00B050"/>
              </a:solidFill>
              <a:latin typeface="Comic Sans MS" pitchFamily="66" charset="0"/>
            </a:endParaRPr>
          </a:p>
        </p:txBody>
      </p:sp>
      <p:pic>
        <p:nvPicPr>
          <p:cNvPr id="27650" name="Picture 2" descr="https://encrypted-tbn1.google.com/images?q=tbn:ANd9GcQdA6RZhRnLpwFLcZHUd3LSEyFM401U896sUImy7u9b1PSGSLQjVg"/>
          <p:cNvPicPr>
            <a:picLocks noChangeAspect="1" noChangeArrowheads="1"/>
          </p:cNvPicPr>
          <p:nvPr/>
        </p:nvPicPr>
        <p:blipFill>
          <a:blip r:embed="rId4" cstate="print"/>
          <a:srcRect/>
          <a:stretch>
            <a:fillRect/>
          </a:stretch>
        </p:blipFill>
        <p:spPr bwMode="auto">
          <a:xfrm>
            <a:off x="6172200" y="685800"/>
            <a:ext cx="2609850" cy="2098319"/>
          </a:xfrm>
          <a:prstGeom prst="rect">
            <a:avLst/>
          </a:prstGeom>
          <a:noFill/>
        </p:spPr>
      </p:pic>
    </p:spTree>
    <p:extLst>
      <p:ext uri="{BB962C8B-B14F-4D97-AF65-F5344CB8AC3E}">
        <p14:creationId xmlns:p14="http://schemas.microsoft.com/office/powerpoint/2010/main" val="1391063224"/>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4343400" cy="1371600"/>
          </a:xfrm>
        </p:spPr>
        <p:txBody>
          <a:bodyPr>
            <a:noAutofit/>
          </a:bodyPr>
          <a:lstStyle/>
          <a:p>
            <a:pPr eaLnBrk="1" hangingPunct="1"/>
            <a:r>
              <a:rPr lang="en-US" b="1" dirty="0" smtClean="0">
                <a:solidFill>
                  <a:srgbClr val="FF0000"/>
                </a:solidFill>
              </a:rPr>
              <a:t>Use of foreign supplies (v.7)</a:t>
            </a:r>
          </a:p>
        </p:txBody>
      </p:sp>
      <p:sp>
        <p:nvSpPr>
          <p:cNvPr id="4099" name="Rectangle 3"/>
          <p:cNvSpPr>
            <a:spLocks noGrp="1" noChangeArrowheads="1"/>
          </p:cNvSpPr>
          <p:nvPr>
            <p:ph type="body" idx="1"/>
          </p:nvPr>
        </p:nvSpPr>
        <p:spPr>
          <a:xfrm>
            <a:off x="304800" y="1905000"/>
            <a:ext cx="8305800" cy="2590800"/>
          </a:xfrm>
        </p:spPr>
        <p:txBody>
          <a:bodyPr/>
          <a:lstStyle/>
          <a:p>
            <a:pPr eaLnBrk="1" hangingPunct="1">
              <a:lnSpc>
                <a:spcPct val="90000"/>
              </a:lnSpc>
            </a:pPr>
            <a:r>
              <a:rPr lang="en-US" dirty="0" smtClean="0"/>
              <a:t>As Solomon in 1Kgs 5:6-11</a:t>
            </a:r>
          </a:p>
          <a:p>
            <a:pPr eaLnBrk="1" hangingPunct="1">
              <a:lnSpc>
                <a:spcPct val="90000"/>
              </a:lnSpc>
            </a:pPr>
            <a:r>
              <a:rPr lang="en-US" dirty="0" smtClean="0"/>
              <a:t>Only allowed foreigners to                                      supply materials – not actually build temple</a:t>
            </a:r>
          </a:p>
          <a:p>
            <a:pPr eaLnBrk="1" hangingPunct="1">
              <a:lnSpc>
                <a:spcPct val="90000"/>
              </a:lnSpc>
            </a:pPr>
            <a:r>
              <a:rPr lang="en-US" dirty="0" smtClean="0"/>
              <a:t>Joshua &amp; </a:t>
            </a:r>
            <a:r>
              <a:rPr lang="en-US" dirty="0" err="1" smtClean="0"/>
              <a:t>Zerubbabel</a:t>
            </a:r>
            <a:r>
              <a:rPr lang="en-US" dirty="0" smtClean="0"/>
              <a:t> drew a line: no foreigners on site!</a:t>
            </a:r>
          </a:p>
        </p:txBody>
      </p:sp>
      <p:sp>
        <p:nvSpPr>
          <p:cNvPr id="4100" name="Text Box 5"/>
          <p:cNvSpPr txBox="1">
            <a:spLocks noChangeArrowheads="1"/>
          </p:cNvSpPr>
          <p:nvPr/>
        </p:nvSpPr>
        <p:spPr bwMode="auto">
          <a:xfrm>
            <a:off x="457200" y="4495800"/>
            <a:ext cx="8229600" cy="1938992"/>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There are times to be selective about who we are willing to use in God’s service too!</a:t>
            </a:r>
            <a:endParaRPr lang="en-US" sz="4000" b="1" dirty="0">
              <a:solidFill>
                <a:srgbClr val="00B050"/>
              </a:solidFill>
              <a:latin typeface="Comic Sans MS" pitchFamily="66" charset="0"/>
            </a:endParaRPr>
          </a:p>
        </p:txBody>
      </p:sp>
      <p:pic>
        <p:nvPicPr>
          <p:cNvPr id="97282" name="Picture 2" descr="https://encrypted-tbn0.google.com/images?q=tbn:ANd9GcRHz__BrmE7OzXXss0O9VvjAwxFEvrTAgxixDNEdy5CmpbORBorXw"/>
          <p:cNvPicPr>
            <a:picLocks noChangeAspect="1" noChangeArrowheads="1"/>
          </p:cNvPicPr>
          <p:nvPr/>
        </p:nvPicPr>
        <p:blipFill>
          <a:blip r:embed="rId3" cstate="print"/>
          <a:srcRect/>
          <a:stretch>
            <a:fillRect/>
          </a:stretch>
        </p:blipFill>
        <p:spPr bwMode="auto">
          <a:xfrm>
            <a:off x="5562600" y="228600"/>
            <a:ext cx="3306057" cy="2556236"/>
          </a:xfrm>
          <a:prstGeom prst="rect">
            <a:avLst/>
          </a:prstGeom>
          <a:noFill/>
        </p:spPr>
      </p:pic>
    </p:spTree>
    <p:extLst>
      <p:ext uri="{BB962C8B-B14F-4D97-AF65-F5344CB8AC3E}">
        <p14:creationId xmlns:p14="http://schemas.microsoft.com/office/powerpoint/2010/main" val="1729994140"/>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90600"/>
          </a:xfrm>
        </p:spPr>
        <p:txBody>
          <a:bodyPr>
            <a:normAutofit/>
          </a:bodyPr>
          <a:lstStyle/>
          <a:p>
            <a:pPr eaLnBrk="1" hangingPunct="1"/>
            <a:r>
              <a:rPr lang="en-US" sz="5400" b="1" dirty="0" smtClean="0">
                <a:solidFill>
                  <a:srgbClr val="FF0000"/>
                </a:solidFill>
              </a:rPr>
              <a:t>Years to Build the Temple</a:t>
            </a:r>
          </a:p>
        </p:txBody>
      </p:sp>
      <p:sp>
        <p:nvSpPr>
          <p:cNvPr id="4099" name="Rectangle 3"/>
          <p:cNvSpPr>
            <a:spLocks noGrp="1" noChangeArrowheads="1"/>
          </p:cNvSpPr>
          <p:nvPr>
            <p:ph type="body" idx="1"/>
          </p:nvPr>
        </p:nvSpPr>
        <p:spPr>
          <a:xfrm>
            <a:off x="685800" y="914400"/>
            <a:ext cx="4267200" cy="4770437"/>
          </a:xfrm>
        </p:spPr>
        <p:txBody>
          <a:bodyPr>
            <a:noAutofit/>
          </a:bodyPr>
          <a:lstStyle/>
          <a:p>
            <a:pPr marL="0" indent="0" algn="ctr">
              <a:buNone/>
            </a:pPr>
            <a:r>
              <a:rPr lang="en-US" sz="4400" b="1" dirty="0" smtClean="0"/>
              <a:t>Cyrus</a:t>
            </a:r>
            <a:endParaRPr lang="en-US" sz="4400" dirty="0"/>
          </a:p>
          <a:p>
            <a:pPr marL="0" indent="0" algn="ctr">
              <a:buNone/>
            </a:pPr>
            <a:r>
              <a:rPr lang="en-US" sz="4400" b="1" dirty="0" smtClean="0"/>
              <a:t>Cambyses</a:t>
            </a:r>
          </a:p>
          <a:p>
            <a:pPr marL="0" indent="0" algn="ctr">
              <a:buNone/>
            </a:pPr>
            <a:r>
              <a:rPr lang="en-US" sz="4400" b="1" dirty="0" smtClean="0"/>
              <a:t>Pseudo</a:t>
            </a:r>
            <a:r>
              <a:rPr lang="en-US" sz="4400" dirty="0" smtClean="0"/>
              <a:t>-</a:t>
            </a:r>
            <a:r>
              <a:rPr lang="en-US" sz="4400" b="1" dirty="0" err="1" smtClean="0"/>
              <a:t>Smerdis</a:t>
            </a:r>
            <a:endParaRPr lang="en-US" sz="4400" dirty="0"/>
          </a:p>
          <a:p>
            <a:pPr marL="0" indent="0" algn="ctr">
              <a:buNone/>
            </a:pPr>
            <a:r>
              <a:rPr lang="en-US" sz="4400" b="1" dirty="0" smtClean="0"/>
              <a:t>Darius</a:t>
            </a:r>
            <a:r>
              <a:rPr lang="en-US" sz="4400" b="1" dirty="0"/>
              <a:t> </a:t>
            </a:r>
            <a:endParaRPr lang="en-US" sz="4400" b="1" dirty="0" smtClean="0"/>
          </a:p>
          <a:p>
            <a:pPr marL="0" indent="0" algn="ctr">
              <a:buNone/>
            </a:pPr>
            <a:r>
              <a:rPr lang="en-US" sz="1600" dirty="0" smtClean="0"/>
              <a:t>  </a:t>
            </a:r>
            <a:endParaRPr lang="en-US" sz="1600" dirty="0"/>
          </a:p>
          <a:p>
            <a:pPr marL="0" indent="0" algn="ctr">
              <a:buNone/>
            </a:pPr>
            <a:r>
              <a:rPr lang="en-US" sz="4400" b="1" dirty="0">
                <a:solidFill>
                  <a:srgbClr val="7030A0"/>
                </a:solidFill>
              </a:rPr>
              <a:t>Years to finish  </a:t>
            </a:r>
            <a:r>
              <a:rPr lang="en-US" sz="4400" b="1" dirty="0" smtClean="0">
                <a:solidFill>
                  <a:srgbClr val="7030A0"/>
                </a:solidFill>
              </a:rPr>
              <a:t>=</a:t>
            </a:r>
            <a:endParaRPr lang="en-US" sz="4400" dirty="0" smtClean="0">
              <a:solidFill>
                <a:srgbClr val="7030A0"/>
              </a:solidFill>
            </a:endParaRPr>
          </a:p>
        </p:txBody>
      </p:sp>
      <p:sp>
        <p:nvSpPr>
          <p:cNvPr id="4100" name="Text Box 5"/>
          <p:cNvSpPr txBox="1">
            <a:spLocks noChangeArrowheads="1"/>
          </p:cNvSpPr>
          <p:nvPr/>
        </p:nvSpPr>
        <p:spPr bwMode="auto">
          <a:xfrm>
            <a:off x="533400" y="5334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That’s a long time to maintain interest in an ecclesial project!</a:t>
            </a:r>
            <a:endParaRPr lang="en-US" sz="4000" b="1" dirty="0">
              <a:solidFill>
                <a:srgbClr val="00B050"/>
              </a:solidFill>
              <a:latin typeface="Comic Sans MS" pitchFamily="66" charset="0"/>
            </a:endParaRPr>
          </a:p>
        </p:txBody>
      </p:sp>
      <p:sp>
        <p:nvSpPr>
          <p:cNvPr id="5" name="Rectangle 3"/>
          <p:cNvSpPr txBox="1">
            <a:spLocks noChangeArrowheads="1"/>
          </p:cNvSpPr>
          <p:nvPr/>
        </p:nvSpPr>
        <p:spPr>
          <a:xfrm>
            <a:off x="5105400" y="914400"/>
            <a:ext cx="3352800" cy="441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t>6 years</a:t>
            </a:r>
          </a:p>
          <a:p>
            <a:pPr marL="0" indent="0">
              <a:buFont typeface="Arial" pitchFamily="34" charset="0"/>
              <a:buNone/>
            </a:pPr>
            <a:r>
              <a:rPr lang="en-US" sz="4800" dirty="0" smtClean="0"/>
              <a:t>8 years</a:t>
            </a:r>
          </a:p>
          <a:p>
            <a:pPr marL="0" indent="0">
              <a:buFont typeface="Arial" pitchFamily="34" charset="0"/>
              <a:buNone/>
            </a:pPr>
            <a:r>
              <a:rPr lang="en-US" sz="4800" dirty="0" smtClean="0"/>
              <a:t>7</a:t>
            </a:r>
            <a:r>
              <a:rPr lang="en-US" sz="4800" dirty="0"/>
              <a:t> </a:t>
            </a:r>
            <a:r>
              <a:rPr lang="en-US" sz="4800" dirty="0" smtClean="0"/>
              <a:t>months</a:t>
            </a:r>
          </a:p>
          <a:p>
            <a:pPr marL="0" indent="0">
              <a:buFont typeface="Arial" pitchFamily="34" charset="0"/>
              <a:buNone/>
            </a:pPr>
            <a:r>
              <a:rPr lang="en-US" sz="4800" dirty="0" smtClean="0"/>
              <a:t>6 years (6:15)</a:t>
            </a:r>
          </a:p>
          <a:p>
            <a:pPr marL="0" indent="0">
              <a:buFont typeface="Arial" pitchFamily="34" charset="0"/>
              <a:buNone/>
            </a:pPr>
            <a:r>
              <a:rPr lang="en-US" sz="1700" b="1" dirty="0" smtClean="0"/>
              <a:t> </a:t>
            </a:r>
            <a:endParaRPr lang="en-US" sz="1700" dirty="0" smtClean="0"/>
          </a:p>
          <a:p>
            <a:pPr marL="0" indent="0">
              <a:buFont typeface="Arial" pitchFamily="34" charset="0"/>
              <a:buNone/>
            </a:pPr>
            <a:r>
              <a:rPr lang="en-US" sz="4800" b="1" dirty="0" smtClean="0">
                <a:solidFill>
                  <a:srgbClr val="7030A0"/>
                </a:solidFill>
              </a:rPr>
              <a:t>20 years</a:t>
            </a:r>
          </a:p>
          <a:p>
            <a:pPr marL="0" indent="0">
              <a:lnSpc>
                <a:spcPct val="90000"/>
              </a:lnSpc>
              <a:buFont typeface="Arial" pitchFamily="34" charset="0"/>
              <a:buNone/>
            </a:pPr>
            <a:endParaRPr lang="en-US" dirty="0" smtClean="0"/>
          </a:p>
        </p:txBody>
      </p:sp>
    </p:spTree>
    <p:extLst>
      <p:ext uri="{BB962C8B-B14F-4D97-AF65-F5344CB8AC3E}">
        <p14:creationId xmlns:p14="http://schemas.microsoft.com/office/powerpoint/2010/main" val="1433073947"/>
      </p:ext>
    </p:extLst>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5638800" cy="914400"/>
          </a:xfrm>
        </p:spPr>
        <p:txBody>
          <a:bodyPr>
            <a:normAutofit fontScale="90000"/>
          </a:bodyPr>
          <a:lstStyle/>
          <a:p>
            <a:r>
              <a:rPr lang="en-US" sz="4000" b="1" dirty="0">
                <a:solidFill>
                  <a:srgbClr val="FF0000"/>
                </a:solidFill>
              </a:rPr>
              <a:t>Following David’s </a:t>
            </a:r>
            <a:r>
              <a:rPr lang="en-US" sz="4000" b="1" dirty="0" smtClean="0">
                <a:solidFill>
                  <a:srgbClr val="FF0000"/>
                </a:solidFill>
              </a:rPr>
              <a:t>Directions</a:t>
            </a:r>
          </a:p>
        </p:txBody>
      </p:sp>
      <p:sp>
        <p:nvSpPr>
          <p:cNvPr id="4099" name="Rectangle 3"/>
          <p:cNvSpPr>
            <a:spLocks noGrp="1" noChangeArrowheads="1"/>
          </p:cNvSpPr>
          <p:nvPr>
            <p:ph type="body" idx="1"/>
          </p:nvPr>
        </p:nvSpPr>
        <p:spPr>
          <a:xfrm>
            <a:off x="304800" y="838200"/>
            <a:ext cx="8305800" cy="4419600"/>
          </a:xfrm>
        </p:spPr>
        <p:txBody>
          <a:bodyPr>
            <a:normAutofit fontScale="77500" lnSpcReduction="20000"/>
          </a:bodyPr>
          <a:lstStyle/>
          <a:p>
            <a:pPr marL="0" indent="0">
              <a:buNone/>
            </a:pPr>
            <a:r>
              <a:rPr lang="en-US" b="1" dirty="0" smtClean="0">
                <a:solidFill>
                  <a:srgbClr val="0000CC"/>
                </a:solidFill>
              </a:rPr>
              <a:t>V</a:t>
            </a:r>
            <a:r>
              <a:rPr lang="en-US" b="1" dirty="0">
                <a:solidFill>
                  <a:srgbClr val="0000CC"/>
                </a:solidFill>
              </a:rPr>
              <a:t>. 8</a:t>
            </a:r>
            <a:r>
              <a:rPr lang="en-US" dirty="0">
                <a:solidFill>
                  <a:srgbClr val="0000CC"/>
                </a:solidFill>
              </a:rPr>
              <a:t> </a:t>
            </a:r>
            <a:r>
              <a:rPr lang="en-US" dirty="0"/>
              <a:t>Levites: originally began at 25 years old (</a:t>
            </a:r>
            <a:r>
              <a:rPr lang="en-US" dirty="0" err="1"/>
              <a:t>Num</a:t>
            </a:r>
            <a:r>
              <a:rPr lang="en-US" dirty="0"/>
              <a:t> </a:t>
            </a:r>
            <a:r>
              <a:rPr lang="en-US" dirty="0" smtClean="0"/>
              <a:t>8:24)</a:t>
            </a:r>
          </a:p>
          <a:p>
            <a:pPr marL="520700" indent="-520700">
              <a:buNone/>
            </a:pPr>
            <a:r>
              <a:rPr lang="en-US" dirty="0"/>
              <a:t> </a:t>
            </a:r>
            <a:r>
              <a:rPr lang="en-US" dirty="0" smtClean="0"/>
              <a:t>      David </a:t>
            </a:r>
            <a:r>
              <a:rPr lang="en-US" dirty="0"/>
              <a:t>changed to 20 years old  (1 Chron 23:24</a:t>
            </a:r>
            <a:r>
              <a:rPr lang="en-US" dirty="0" smtClean="0"/>
              <a:t>) when there was no need to carry the tabernacle</a:t>
            </a:r>
            <a:endParaRPr lang="en-US" dirty="0"/>
          </a:p>
          <a:p>
            <a:pPr marL="1195388" indent="-1195388">
              <a:spcBef>
                <a:spcPts val="1800"/>
              </a:spcBef>
              <a:buNone/>
            </a:pPr>
            <a:r>
              <a:rPr lang="en-US" b="1" dirty="0" smtClean="0">
                <a:solidFill>
                  <a:srgbClr val="0000CC"/>
                </a:solidFill>
              </a:rPr>
              <a:t>V.10-11</a:t>
            </a:r>
            <a:r>
              <a:rPr lang="en-US" dirty="0" smtClean="0"/>
              <a:t>  Reenactment </a:t>
            </a:r>
            <a:r>
              <a:rPr lang="en-US" dirty="0"/>
              <a:t>of 2 Chron 5 – Solomon brought ark into the new temple</a:t>
            </a:r>
          </a:p>
          <a:p>
            <a:pPr marL="574675" indent="-117475">
              <a:buNone/>
            </a:pPr>
            <a:r>
              <a:rPr lang="en-US" dirty="0"/>
              <a:t> </a:t>
            </a:r>
            <a:r>
              <a:rPr lang="en-US" dirty="0" smtClean="0"/>
              <a:t>David’s </a:t>
            </a:r>
            <a:r>
              <a:rPr lang="en-US" dirty="0"/>
              <a:t>directions: 1 </a:t>
            </a:r>
            <a:r>
              <a:rPr lang="en-US" dirty="0" err="1"/>
              <a:t>Chr</a:t>
            </a:r>
            <a:r>
              <a:rPr lang="en-US" dirty="0"/>
              <a:t> 6:31; </a:t>
            </a:r>
            <a:r>
              <a:rPr lang="en-US" dirty="0" smtClean="0"/>
              <a:t>                                                         16:4,5,7</a:t>
            </a:r>
            <a:r>
              <a:rPr lang="en-US" dirty="0"/>
              <a:t>;  25:1-31</a:t>
            </a:r>
          </a:p>
          <a:p>
            <a:pPr marL="0" indent="0">
              <a:spcBef>
                <a:spcPts val="1800"/>
              </a:spcBef>
              <a:buNone/>
            </a:pPr>
            <a:r>
              <a:rPr lang="en-US" dirty="0">
                <a:solidFill>
                  <a:srgbClr val="0000CC"/>
                </a:solidFill>
              </a:rPr>
              <a:t> </a:t>
            </a:r>
            <a:r>
              <a:rPr lang="en-US" b="1" dirty="0" smtClean="0">
                <a:solidFill>
                  <a:srgbClr val="0000CC"/>
                </a:solidFill>
              </a:rPr>
              <a:t>V.11</a:t>
            </a:r>
            <a:r>
              <a:rPr lang="en-US" dirty="0" smtClean="0">
                <a:solidFill>
                  <a:srgbClr val="0000CC"/>
                </a:solidFill>
              </a:rPr>
              <a:t>  </a:t>
            </a:r>
            <a:r>
              <a:rPr lang="en-US" dirty="0">
                <a:solidFill>
                  <a:srgbClr val="0000CC"/>
                </a:solidFill>
              </a:rPr>
              <a:t>Quoted from:</a:t>
            </a:r>
          </a:p>
          <a:p>
            <a:pPr marL="0" indent="574675">
              <a:buNone/>
            </a:pPr>
            <a:r>
              <a:rPr lang="en-US" b="1" dirty="0" smtClean="0">
                <a:solidFill>
                  <a:srgbClr val="0000CC"/>
                </a:solidFill>
              </a:rPr>
              <a:t>1 </a:t>
            </a:r>
            <a:r>
              <a:rPr lang="en-US" b="1" dirty="0">
                <a:solidFill>
                  <a:srgbClr val="0000CC"/>
                </a:solidFill>
              </a:rPr>
              <a:t>Chron 16:34</a:t>
            </a:r>
            <a:r>
              <a:rPr lang="en-US" dirty="0">
                <a:solidFill>
                  <a:srgbClr val="0000CC"/>
                </a:solidFill>
              </a:rPr>
              <a:t> </a:t>
            </a:r>
            <a:r>
              <a:rPr lang="en-US" dirty="0"/>
              <a:t>– David brought ark into Jerusalem</a:t>
            </a:r>
          </a:p>
          <a:p>
            <a:pPr marL="0" indent="574675">
              <a:buNone/>
            </a:pPr>
            <a:r>
              <a:rPr lang="en-US" b="1" dirty="0" smtClean="0">
                <a:solidFill>
                  <a:srgbClr val="0000CC"/>
                </a:solidFill>
              </a:rPr>
              <a:t>2 </a:t>
            </a:r>
            <a:r>
              <a:rPr lang="en-US" b="1" dirty="0">
                <a:solidFill>
                  <a:srgbClr val="0000CC"/>
                </a:solidFill>
              </a:rPr>
              <a:t>Chron 5:13</a:t>
            </a:r>
            <a:r>
              <a:rPr lang="en-US" dirty="0">
                <a:solidFill>
                  <a:srgbClr val="0000CC"/>
                </a:solidFill>
              </a:rPr>
              <a:t> </a:t>
            </a:r>
            <a:r>
              <a:rPr lang="en-US" dirty="0"/>
              <a:t>– Solomon brought ark into Temple	</a:t>
            </a:r>
          </a:p>
          <a:p>
            <a:pPr marL="0" indent="0" eaLnBrk="1" hangingPunct="1">
              <a:lnSpc>
                <a:spcPct val="90000"/>
              </a:lnSpc>
              <a:buNone/>
            </a:pPr>
            <a:endParaRPr lang="en-US" dirty="0" smtClean="0"/>
          </a:p>
        </p:txBody>
      </p:sp>
      <p:sp>
        <p:nvSpPr>
          <p:cNvPr id="4100" name="Text Box 5"/>
          <p:cNvSpPr txBox="1">
            <a:spLocks noChangeArrowheads="1"/>
          </p:cNvSpPr>
          <p:nvPr/>
        </p:nvSpPr>
        <p:spPr bwMode="auto">
          <a:xfrm>
            <a:off x="381000" y="5029200"/>
            <a:ext cx="8382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Lots of responsibilities for 20-year olds. Older members must be willing to let young people be involved.</a:t>
            </a:r>
            <a:endParaRPr lang="en-US" sz="3200" b="1" dirty="0">
              <a:solidFill>
                <a:srgbClr val="00B050"/>
              </a:solidFill>
              <a:latin typeface="Comic Sans MS" pitchFamily="66" charset="0"/>
            </a:endParaRPr>
          </a:p>
        </p:txBody>
      </p:sp>
      <p:pic>
        <p:nvPicPr>
          <p:cNvPr id="35842" name="Picture 2" descr="https://encrypted-tbn0.google.com/images?q=tbn:ANd9GcTuhMFEm2EPYbMU7nIO1KTRFjcSwBUIcCOfm7pRvMu3QI_ibXBQ"/>
          <p:cNvPicPr>
            <a:picLocks noChangeAspect="1" noChangeArrowheads="1"/>
          </p:cNvPicPr>
          <p:nvPr/>
        </p:nvPicPr>
        <p:blipFill>
          <a:blip r:embed="rId3" cstate="print"/>
          <a:srcRect/>
          <a:stretch>
            <a:fillRect/>
          </a:stretch>
        </p:blipFill>
        <p:spPr bwMode="auto">
          <a:xfrm>
            <a:off x="5562600" y="2438400"/>
            <a:ext cx="2162175" cy="1438830"/>
          </a:xfrm>
          <a:prstGeom prst="rect">
            <a:avLst/>
          </a:prstGeom>
          <a:noFill/>
        </p:spPr>
      </p:pic>
    </p:spTree>
    <p:extLst>
      <p:ext uri="{BB962C8B-B14F-4D97-AF65-F5344CB8AC3E}">
        <p14:creationId xmlns:p14="http://schemas.microsoft.com/office/powerpoint/2010/main" val="3611081890"/>
      </p:ext>
    </p:extLst>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6096000" cy="1143000"/>
          </a:xfrm>
        </p:spPr>
        <p:txBody>
          <a:bodyPr>
            <a:noAutofit/>
          </a:bodyPr>
          <a:lstStyle/>
          <a:p>
            <a:r>
              <a:rPr lang="en-US" sz="4000" b="1" dirty="0" smtClean="0">
                <a:solidFill>
                  <a:srgbClr val="FF0000"/>
                </a:solidFill>
              </a:rPr>
              <a:t>People’s </a:t>
            </a:r>
            <a:r>
              <a:rPr lang="en-US" sz="4000" b="1" dirty="0">
                <a:solidFill>
                  <a:srgbClr val="FF0000"/>
                </a:solidFill>
              </a:rPr>
              <a:t>Reaction to the Laying of the </a:t>
            </a:r>
            <a:r>
              <a:rPr lang="en-US" sz="4000" b="1" dirty="0" smtClean="0">
                <a:solidFill>
                  <a:srgbClr val="FF0000"/>
                </a:solidFill>
              </a:rPr>
              <a:t>Foundation</a:t>
            </a:r>
          </a:p>
        </p:txBody>
      </p:sp>
      <p:sp>
        <p:nvSpPr>
          <p:cNvPr id="4099" name="Rectangle 3"/>
          <p:cNvSpPr>
            <a:spLocks noGrp="1" noChangeArrowheads="1"/>
          </p:cNvSpPr>
          <p:nvPr>
            <p:ph type="body" idx="1"/>
          </p:nvPr>
        </p:nvSpPr>
        <p:spPr>
          <a:xfrm>
            <a:off x="457200" y="1447799"/>
            <a:ext cx="8382000" cy="1905001"/>
          </a:xfrm>
        </p:spPr>
        <p:txBody>
          <a:bodyPr>
            <a:normAutofit lnSpcReduction="10000"/>
          </a:bodyPr>
          <a:lstStyle/>
          <a:p>
            <a:pPr marL="2171700" indent="-2171700">
              <a:buNone/>
            </a:pPr>
            <a:r>
              <a:rPr lang="en-US" sz="4000" b="1" u="sng" dirty="0" smtClean="0">
                <a:solidFill>
                  <a:srgbClr val="0000CC"/>
                </a:solidFill>
              </a:rPr>
              <a:t>Younger</a:t>
            </a:r>
            <a:r>
              <a:rPr lang="en-US" sz="4000" dirty="0">
                <a:solidFill>
                  <a:srgbClr val="0000CC"/>
                </a:solidFill>
              </a:rPr>
              <a:t>:   </a:t>
            </a:r>
            <a:r>
              <a:rPr lang="en-US" sz="4000" dirty="0"/>
              <a:t>Shouted </a:t>
            </a:r>
            <a:r>
              <a:rPr lang="en-US" sz="4000" dirty="0" smtClean="0"/>
              <a:t>and                        praised (excited</a:t>
            </a:r>
            <a:r>
              <a:rPr lang="en-US" sz="4000" dirty="0"/>
              <a:t>!)</a:t>
            </a:r>
          </a:p>
          <a:p>
            <a:pPr marL="0" indent="0">
              <a:buNone/>
            </a:pPr>
            <a:r>
              <a:rPr lang="en-US" sz="4000" b="1" u="sng" dirty="0" smtClean="0">
                <a:solidFill>
                  <a:srgbClr val="0000CC"/>
                </a:solidFill>
              </a:rPr>
              <a:t>Older</a:t>
            </a:r>
            <a:r>
              <a:rPr lang="en-US" sz="4000" dirty="0">
                <a:solidFill>
                  <a:srgbClr val="0000CC"/>
                </a:solidFill>
              </a:rPr>
              <a:t>:   </a:t>
            </a:r>
            <a:r>
              <a:rPr lang="en-US" sz="4000" dirty="0"/>
              <a:t>Wept (disappointed</a:t>
            </a:r>
            <a:r>
              <a:rPr lang="en-US" sz="4000" dirty="0" smtClean="0"/>
              <a:t>)</a:t>
            </a:r>
            <a:endParaRPr lang="en-US" dirty="0" smtClean="0"/>
          </a:p>
        </p:txBody>
      </p:sp>
      <p:sp>
        <p:nvSpPr>
          <p:cNvPr id="4100" name="Text Box 5"/>
          <p:cNvSpPr txBox="1">
            <a:spLocks noChangeArrowheads="1"/>
          </p:cNvSpPr>
          <p:nvPr/>
        </p:nvSpPr>
        <p:spPr bwMode="auto">
          <a:xfrm>
            <a:off x="457200" y="34290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This problem hung on for 20 years! Still around for Haggai &amp; Zechariah  </a:t>
            </a:r>
            <a:endParaRPr lang="en-US" sz="3600" b="1" dirty="0">
              <a:solidFill>
                <a:srgbClr val="00B050"/>
              </a:solidFill>
              <a:latin typeface="Comic Sans MS" pitchFamily="66" charset="0"/>
            </a:endParaRPr>
          </a:p>
        </p:txBody>
      </p:sp>
      <p:pic>
        <p:nvPicPr>
          <p:cNvPr id="33794" name="Picture 2" descr="https://encrypted-tbn0.google.com/images?q=tbn:ANd9GcRJ01AjfIkaVCrTkgt90czMbltWRhqb7yZE9olmhpJMdH0iw0fJ"/>
          <p:cNvPicPr>
            <a:picLocks noChangeAspect="1" noChangeArrowheads="1"/>
          </p:cNvPicPr>
          <p:nvPr/>
        </p:nvPicPr>
        <p:blipFill>
          <a:blip r:embed="rId3" cstate="print"/>
          <a:srcRect/>
          <a:stretch>
            <a:fillRect/>
          </a:stretch>
        </p:blipFill>
        <p:spPr bwMode="auto">
          <a:xfrm>
            <a:off x="7010400" y="228600"/>
            <a:ext cx="1952625" cy="2333626"/>
          </a:xfrm>
          <a:prstGeom prst="rect">
            <a:avLst/>
          </a:prstGeom>
          <a:noFill/>
        </p:spPr>
      </p:pic>
      <p:sp>
        <p:nvSpPr>
          <p:cNvPr id="6" name="Rectangle 3"/>
          <p:cNvSpPr txBox="1">
            <a:spLocks noChangeArrowheads="1"/>
          </p:cNvSpPr>
          <p:nvPr/>
        </p:nvSpPr>
        <p:spPr>
          <a:xfrm>
            <a:off x="228600" y="4724400"/>
            <a:ext cx="8915400" cy="114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24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rgbClr val="663300"/>
                </a:solidFill>
                <a:effectLst/>
                <a:uLnTx/>
                <a:uFillTx/>
                <a:latin typeface="+mn-lt"/>
                <a:ea typeface="+mn-ea"/>
                <a:cs typeface="+mn-cs"/>
              </a:rPr>
              <a:t>Hag 2:3-4</a:t>
            </a:r>
            <a:r>
              <a:rPr kumimoji="0" lang="en-US" sz="3000" b="0" i="0" u="none" strike="noStrike" kern="1200" cap="none" spc="0" normalizeH="0" baseline="0" noProof="0" dirty="0" smtClean="0">
                <a:ln>
                  <a:noFill/>
                </a:ln>
                <a:solidFill>
                  <a:srgbClr val="663300"/>
                </a:solidFill>
                <a:effectLst/>
                <a:uLnTx/>
                <a:uFillTx/>
                <a:latin typeface="+mn-lt"/>
                <a:ea typeface="+mn-ea"/>
                <a:cs typeface="+mn-cs"/>
              </a:rPr>
              <a: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Is it not in your sight as nothing?</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2120900" marR="0" lvl="0" indent="-2120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err="1" smtClean="0">
                <a:ln>
                  <a:noFill/>
                </a:ln>
                <a:solidFill>
                  <a:srgbClr val="663300"/>
                </a:solidFill>
                <a:effectLst/>
                <a:uLnTx/>
                <a:uFillTx/>
                <a:latin typeface="+mn-lt"/>
                <a:ea typeface="+mn-ea"/>
                <a:cs typeface="+mn-cs"/>
              </a:rPr>
              <a:t>Zech</a:t>
            </a:r>
            <a:r>
              <a:rPr kumimoji="0" lang="en-US" sz="3000" b="1" i="0" u="none" strike="noStrike" kern="1200" cap="none" spc="0" normalizeH="0" baseline="0" noProof="0" dirty="0" smtClean="0">
                <a:ln>
                  <a:noFill/>
                </a:ln>
                <a:solidFill>
                  <a:srgbClr val="663300"/>
                </a:solidFill>
                <a:effectLst/>
                <a:uLnTx/>
                <a:uFillTx/>
                <a:latin typeface="+mn-lt"/>
                <a:ea typeface="+mn-ea"/>
                <a:cs typeface="+mn-cs"/>
              </a:rPr>
              <a:t> 4:8-10</a:t>
            </a:r>
            <a:r>
              <a:rPr kumimoji="0" lang="en-US" sz="3000" b="0" i="0" u="none" strike="noStrike" kern="1200" cap="none" spc="0" normalizeH="0" baseline="0" noProof="0" dirty="0" smtClean="0">
                <a:ln>
                  <a:noFill/>
                </a:ln>
                <a:solidFill>
                  <a:srgbClr val="663300"/>
                </a:solidFill>
                <a:effectLst/>
                <a:uLnTx/>
                <a:uFillTx/>
                <a:latin typeface="+mn-lt"/>
                <a:ea typeface="+mn-ea"/>
                <a:cs typeface="+mn-cs"/>
              </a:rPr>
              <a:t>  </a:t>
            </a:r>
            <a:r>
              <a:rPr kumimoji="0" lang="en-US" sz="3000" b="0" i="1" u="none" strike="noStrike" kern="1200" cap="none" spc="0" normalizeH="0" baseline="0" noProof="0" dirty="0" smtClean="0">
                <a:ln>
                  <a:noFill/>
                </a:ln>
                <a:solidFill>
                  <a:schemeClr val="tx1"/>
                </a:solidFill>
                <a:effectLst/>
                <a:uLnTx/>
                <a:uFillTx/>
                <a:latin typeface="+mn-lt"/>
                <a:ea typeface="+mn-ea"/>
                <a:cs typeface="+mn-cs"/>
              </a:rPr>
              <a:t>Who has despised the day of small things?</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Box 5"/>
          <p:cNvSpPr txBox="1">
            <a:spLocks noChangeArrowheads="1"/>
          </p:cNvSpPr>
          <p:nvPr/>
        </p:nvSpPr>
        <p:spPr bwMode="auto">
          <a:xfrm>
            <a:off x="0" y="6019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CC0099"/>
                </a:solidFill>
                <a:latin typeface="Comic Sans MS" pitchFamily="66" charset="0"/>
              </a:rPr>
              <a:t>God wants our best effort, not best ever result!</a:t>
            </a:r>
            <a:endParaRPr lang="en-US" sz="2800" b="1" dirty="0">
              <a:solidFill>
                <a:srgbClr val="CC0099"/>
              </a:solidFill>
              <a:latin typeface="Comic Sans MS" pitchFamily="66" charset="0"/>
            </a:endParaRPr>
          </a:p>
        </p:txBody>
      </p:sp>
    </p:spTree>
    <p:extLst>
      <p:ext uri="{BB962C8B-B14F-4D97-AF65-F5344CB8AC3E}">
        <p14:creationId xmlns:p14="http://schemas.microsoft.com/office/powerpoint/2010/main" val="187158653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subTitle" idx="1"/>
          </p:nvPr>
        </p:nvSpPr>
        <p:spPr>
          <a:xfrm>
            <a:off x="5638800" y="533400"/>
            <a:ext cx="3124200" cy="2971800"/>
          </a:xfrm>
        </p:spPr>
        <p:txBody>
          <a:bodyPr>
            <a:noAutofit/>
          </a:bodyPr>
          <a:lstStyle/>
          <a:p>
            <a:pPr eaLnBrk="1" hangingPunct="1">
              <a:lnSpc>
                <a:spcPts val="4300"/>
              </a:lnSpc>
              <a:spcBef>
                <a:spcPts val="0"/>
              </a:spcBef>
            </a:pPr>
            <a:r>
              <a:rPr lang="en-US" sz="4000" b="1" dirty="0" smtClean="0">
                <a:solidFill>
                  <a:srgbClr val="0000CC"/>
                </a:solidFill>
                <a:latin typeface="Comic Sans MS" pitchFamily="66" charset="0"/>
              </a:rPr>
              <a:t>Class 2: Don’t give up when things go wrong!</a:t>
            </a:r>
          </a:p>
        </p:txBody>
      </p:sp>
      <p:pic>
        <p:nvPicPr>
          <p:cNvPr id="4098" name="Picture 2" descr="https://encrypted-tbn0.google.com/images?q=tbn:ANd9GcTPOwR4BSEtMrv9xBT85uM6zieksWvchrSBJ9xK0Aw-izvcmVIj7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465234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3.bp.blogspot.com/-hwR60eFfpKY/T6OrUF6iPGI/AAAAAAAABFE/9k2_AavRDWo/s1600/building_altar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003" y="4038600"/>
            <a:ext cx="3371850" cy="2238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2.gstatic.com/images?q=tbn:ANd9GcTHoJmR6szho9Skf70-YYOpthjWn9pxHEoZuUAkrYz72m33FuwY"/>
          <p:cNvPicPr>
            <a:picLocks noChangeAspect="1" noChangeArrowheads="1"/>
          </p:cNvPicPr>
          <p:nvPr/>
        </p:nvPicPr>
        <p:blipFill>
          <a:blip r:embed="rId5" cstate="print"/>
          <a:srcRect/>
          <a:stretch>
            <a:fillRect/>
          </a:stretch>
        </p:blipFill>
        <p:spPr bwMode="auto">
          <a:xfrm>
            <a:off x="685800" y="381000"/>
            <a:ext cx="4648200" cy="2390929"/>
          </a:xfrm>
          <a:prstGeom prst="rect">
            <a:avLst/>
          </a:prstGeom>
          <a:noFill/>
        </p:spPr>
      </p:pic>
    </p:spTree>
    <p:extLst>
      <p:ext uri="{BB962C8B-B14F-4D97-AF65-F5344CB8AC3E}">
        <p14:creationId xmlns:p14="http://schemas.microsoft.com/office/powerpoint/2010/main" val="3481090757"/>
      </p:ext>
    </p:extLst>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Daniel &amp; His Contemporaries</a:t>
            </a:r>
          </a:p>
        </p:txBody>
      </p:sp>
      <p:sp>
        <p:nvSpPr>
          <p:cNvPr id="4100" name="Text Box 5"/>
          <p:cNvSpPr txBox="1">
            <a:spLocks noChangeArrowheads="1"/>
          </p:cNvSpPr>
          <p:nvPr/>
        </p:nvSpPr>
        <p:spPr bwMode="auto">
          <a:xfrm>
            <a:off x="457200" y="5930643"/>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20"/>
          <a:stretch/>
        </p:blipFill>
        <p:spPr bwMode="auto">
          <a:xfrm>
            <a:off x="122818" y="1143000"/>
            <a:ext cx="8942610" cy="45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Remember</a:t>
            </a:r>
            <a:endParaRPr lang="en-US" dirty="0" smtClean="0"/>
          </a:p>
        </p:txBody>
      </p:sp>
    </p:spTree>
    <p:extLst>
      <p:ext uri="{BB962C8B-B14F-4D97-AF65-F5344CB8AC3E}">
        <p14:creationId xmlns:p14="http://schemas.microsoft.com/office/powerpoint/2010/main" val="2154994556"/>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Autofit/>
          </a:bodyPr>
          <a:lstStyle/>
          <a:p>
            <a:r>
              <a:rPr lang="en-US" sz="5400" b="1" dirty="0" smtClean="0">
                <a:solidFill>
                  <a:srgbClr val="FF0000"/>
                </a:solidFill>
              </a:rPr>
              <a:t>Purpose </a:t>
            </a:r>
            <a:r>
              <a:rPr lang="en-US" sz="5400" b="1" dirty="0">
                <a:solidFill>
                  <a:srgbClr val="FF0000"/>
                </a:solidFill>
              </a:rPr>
              <a:t>of the Book of </a:t>
            </a:r>
            <a:r>
              <a:rPr lang="en-US" sz="5400" b="1" dirty="0" smtClean="0">
                <a:solidFill>
                  <a:srgbClr val="FF0000"/>
                </a:solidFill>
              </a:rPr>
              <a:t>Ezra</a:t>
            </a:r>
          </a:p>
        </p:txBody>
      </p:sp>
      <p:sp>
        <p:nvSpPr>
          <p:cNvPr id="4099" name="Rectangle 3"/>
          <p:cNvSpPr>
            <a:spLocks noGrp="1" noChangeArrowheads="1"/>
          </p:cNvSpPr>
          <p:nvPr>
            <p:ph type="body" idx="1"/>
          </p:nvPr>
        </p:nvSpPr>
        <p:spPr>
          <a:xfrm>
            <a:off x="2209799" y="1276350"/>
            <a:ext cx="3657601" cy="1828800"/>
          </a:xfrm>
        </p:spPr>
        <p:txBody>
          <a:bodyPr>
            <a:normAutofit fontScale="92500"/>
          </a:bodyPr>
          <a:lstStyle/>
          <a:p>
            <a:pPr marL="457200" indent="-457200">
              <a:spcBef>
                <a:spcPts val="0"/>
              </a:spcBef>
              <a:spcAft>
                <a:spcPts val="1800"/>
              </a:spcAft>
              <a:buNone/>
            </a:pPr>
            <a:r>
              <a:rPr lang="en-US" b="1" dirty="0" smtClean="0">
                <a:solidFill>
                  <a:srgbClr val="0000CC"/>
                </a:solidFill>
              </a:rPr>
              <a:t>1</a:t>
            </a:r>
            <a:r>
              <a:rPr lang="en-US" b="1" dirty="0">
                <a:solidFill>
                  <a:srgbClr val="0000CC"/>
                </a:solidFill>
              </a:rPr>
              <a:t>) God is faithful – He will restore </a:t>
            </a:r>
            <a:r>
              <a:rPr lang="en-US" b="1" dirty="0" smtClean="0">
                <a:solidFill>
                  <a:srgbClr val="0000CC"/>
                </a:solidFill>
              </a:rPr>
              <a:t>Israel as He promised</a:t>
            </a:r>
            <a:endParaRPr lang="en-US" b="1" dirty="0">
              <a:solidFill>
                <a:srgbClr val="0000CC"/>
              </a:solidFill>
            </a:endParaRPr>
          </a:p>
        </p:txBody>
      </p:sp>
      <p:pic>
        <p:nvPicPr>
          <p:cNvPr id="8194" name="Picture 2" descr="https://encrypted-tbn1.google.com/images?q=tbn:ANd9GcQMbfKcmWuxNyQIYq8eP5qZ7ZQ9o6y8fwAi4gwM7dvYIWbtikl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1.google.com/images?q=tbn:ANd9GcTVIsoL-4ZlK9eUvTAUPBqFK-xbo9tGIwju7t61oKlTb62x_E4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993058"/>
            <a:ext cx="2162175" cy="2114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367059" y="3105150"/>
            <a:ext cx="4876800" cy="144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spcBef>
                <a:spcPts val="0"/>
              </a:spcBef>
              <a:buFont typeface="Arial" pitchFamily="34" charset="0"/>
              <a:buNone/>
            </a:pPr>
            <a:r>
              <a:rPr lang="en-US" b="1" dirty="0" smtClean="0">
                <a:solidFill>
                  <a:srgbClr val="0000CC"/>
                </a:solidFill>
              </a:rPr>
              <a:t>2) God will build His house          (both physical </a:t>
            </a:r>
            <a:r>
              <a:rPr lang="en-US" b="1" dirty="0">
                <a:solidFill>
                  <a:srgbClr val="0000CC"/>
                </a:solidFill>
              </a:rPr>
              <a:t>&amp;</a:t>
            </a:r>
            <a:r>
              <a:rPr lang="en-US" b="1" dirty="0" smtClean="0">
                <a:solidFill>
                  <a:srgbClr val="0000CC"/>
                </a:solidFill>
              </a:rPr>
              <a:t> spiritual)</a:t>
            </a:r>
          </a:p>
        </p:txBody>
      </p:sp>
      <p:sp>
        <p:nvSpPr>
          <p:cNvPr id="8" name="Rectangle 3"/>
          <p:cNvSpPr txBox="1">
            <a:spLocks noChangeArrowheads="1"/>
          </p:cNvSpPr>
          <p:nvPr/>
        </p:nvSpPr>
        <p:spPr>
          <a:xfrm>
            <a:off x="6426092" y="4626086"/>
            <a:ext cx="2717908" cy="16985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spcBef>
                <a:spcPts val="0"/>
              </a:spcBef>
              <a:spcAft>
                <a:spcPts val="1800"/>
              </a:spcAft>
              <a:buFont typeface="Arial" pitchFamily="34" charset="0"/>
              <a:buNone/>
            </a:pPr>
            <a:r>
              <a:rPr lang="en-US" b="1" dirty="0">
                <a:solidFill>
                  <a:srgbClr val="0000CC"/>
                </a:solidFill>
              </a:rPr>
              <a:t>4</a:t>
            </a:r>
            <a:r>
              <a:rPr lang="en-US" b="1" dirty="0" smtClean="0">
                <a:solidFill>
                  <a:srgbClr val="0000CC"/>
                </a:solidFill>
              </a:rPr>
              <a:t>) Warnings </a:t>
            </a:r>
            <a:r>
              <a:rPr lang="en-US" sz="3500" b="1" dirty="0" smtClean="0">
                <a:solidFill>
                  <a:srgbClr val="0000CC"/>
                </a:solidFill>
              </a:rPr>
              <a:t>about</a:t>
            </a:r>
            <a:r>
              <a:rPr lang="en-US" b="1" dirty="0" smtClean="0">
                <a:solidFill>
                  <a:srgbClr val="0000CC"/>
                </a:solidFill>
              </a:rPr>
              <a:t> mixed marriages</a:t>
            </a:r>
            <a:endParaRPr lang="en-US" b="1" dirty="0">
              <a:solidFill>
                <a:srgbClr val="0000CC"/>
              </a:solidFill>
            </a:endParaRPr>
          </a:p>
        </p:txBody>
      </p:sp>
      <p:pic>
        <p:nvPicPr>
          <p:cNvPr id="8198" name="Picture 6" descr="https://encrypted-tbn2.google.com/images?q=tbn:ANd9GcTp-X9pIm_CZT2QVNkKs2FY5zxunGBW1cWxPYeYfnJUmYnLPHG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90" r="19521"/>
          <a:stretch/>
        </p:blipFill>
        <p:spPr bwMode="auto">
          <a:xfrm>
            <a:off x="4038600" y="4586626"/>
            <a:ext cx="2235092" cy="1920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193595" y="5663066"/>
            <a:ext cx="3368301" cy="1194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5938" indent="-515938">
              <a:spcBef>
                <a:spcPts val="0"/>
              </a:spcBef>
              <a:spcAft>
                <a:spcPts val="1800"/>
              </a:spcAft>
              <a:buFont typeface="Arial" pitchFamily="34" charset="0"/>
              <a:buNone/>
            </a:pPr>
            <a:r>
              <a:rPr lang="en-US" b="1" dirty="0">
                <a:solidFill>
                  <a:srgbClr val="0000CC"/>
                </a:solidFill>
              </a:rPr>
              <a:t>3</a:t>
            </a:r>
            <a:r>
              <a:rPr lang="en-US" b="1" dirty="0" smtClean="0">
                <a:solidFill>
                  <a:srgbClr val="0000CC"/>
                </a:solidFill>
              </a:rPr>
              <a:t>) Illustrates the cost of Unity</a:t>
            </a:r>
            <a:endParaRPr lang="en-US" b="1" dirty="0">
              <a:solidFill>
                <a:srgbClr val="0000CC"/>
              </a:solidFill>
            </a:endParaRPr>
          </a:p>
        </p:txBody>
      </p:sp>
      <p:pic>
        <p:nvPicPr>
          <p:cNvPr id="1026" name="Picture 2" descr="https://encrypted-tbn0.google.com/images?q=tbn:ANd9GcS2mMn3MBA4Zckgu0dqKvRyaXdI_FPy1cMrJHUTcGFNC_gEmG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35545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down)">
                                      <p:cBhvr>
                                        <p:cTn id="23" dur="500"/>
                                        <p:tgtEl>
                                          <p:spTgt spid="819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207212945"/>
      </p:ext>
    </p:extLst>
  </p:cSld>
  <p:clrMapOvr>
    <a:masterClrMapping/>
  </p:clrMapOvr>
  <p:transition spd="slow">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401294810"/>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6812474" cy="1143000"/>
          </a:xfrm>
        </p:spPr>
        <p:txBody>
          <a:bodyPr>
            <a:noAutofit/>
          </a:bodyPr>
          <a:lstStyle/>
          <a:p>
            <a:pPr>
              <a:lnSpc>
                <a:spcPts val="4800"/>
              </a:lnSpc>
            </a:pPr>
            <a:r>
              <a:rPr lang="en-US" sz="4800" b="1" dirty="0" smtClean="0">
                <a:solidFill>
                  <a:srgbClr val="FF0000"/>
                </a:solidFill>
              </a:rPr>
              <a:t>Reasons </a:t>
            </a:r>
            <a:r>
              <a:rPr lang="en-US" sz="4800" b="1" dirty="0">
                <a:solidFill>
                  <a:srgbClr val="FF0000"/>
                </a:solidFill>
              </a:rPr>
              <a:t>for the </a:t>
            </a:r>
            <a:r>
              <a:rPr lang="en-US" sz="4800" b="1" dirty="0" smtClean="0">
                <a:solidFill>
                  <a:srgbClr val="FF0000"/>
                </a:solidFill>
              </a:rPr>
              <a:t>              70-year Captivity</a:t>
            </a:r>
          </a:p>
        </p:txBody>
      </p:sp>
      <p:sp>
        <p:nvSpPr>
          <p:cNvPr id="4099" name="Rectangle 3"/>
          <p:cNvSpPr>
            <a:spLocks noGrp="1" noChangeArrowheads="1"/>
          </p:cNvSpPr>
          <p:nvPr>
            <p:ph type="body" idx="1"/>
          </p:nvPr>
        </p:nvSpPr>
        <p:spPr>
          <a:xfrm>
            <a:off x="228600" y="1545456"/>
            <a:ext cx="8382000" cy="4343400"/>
          </a:xfrm>
        </p:spPr>
        <p:txBody>
          <a:bodyPr>
            <a:normAutofit lnSpcReduction="10000"/>
          </a:bodyPr>
          <a:lstStyle/>
          <a:p>
            <a:pPr marL="515938" indent="-515938">
              <a:buNone/>
            </a:pPr>
            <a:r>
              <a:rPr lang="en-US" b="1" dirty="0" smtClean="0">
                <a:solidFill>
                  <a:srgbClr val="0000CC"/>
                </a:solidFill>
              </a:rPr>
              <a:t>1</a:t>
            </a:r>
            <a:r>
              <a:rPr lang="en-US" b="1" dirty="0">
                <a:solidFill>
                  <a:srgbClr val="0000CC"/>
                </a:solidFill>
              </a:rPr>
              <a:t>)  Idol worship was so integrated in </a:t>
            </a:r>
            <a:r>
              <a:rPr lang="en-US" b="1" dirty="0" smtClean="0">
                <a:solidFill>
                  <a:srgbClr val="0000CC"/>
                </a:solidFill>
              </a:rPr>
              <a:t>                      the </a:t>
            </a:r>
            <a:r>
              <a:rPr lang="en-US" b="1" dirty="0">
                <a:solidFill>
                  <a:srgbClr val="0000CC"/>
                </a:solidFill>
              </a:rPr>
              <a:t>people </a:t>
            </a:r>
            <a:r>
              <a:rPr lang="en-US" dirty="0"/>
              <a:t>(Ezekiel 14:1-5</a:t>
            </a:r>
            <a:r>
              <a:rPr lang="en-US" dirty="0" smtClean="0"/>
              <a:t>)   </a:t>
            </a:r>
            <a:r>
              <a:rPr lang="en-US" i="1" dirty="0" smtClean="0"/>
              <a:t>(God’s                  plan </a:t>
            </a:r>
            <a:r>
              <a:rPr lang="en-US" i="1" dirty="0"/>
              <a:t>worked! </a:t>
            </a:r>
            <a:r>
              <a:rPr lang="en-US" i="1" dirty="0" smtClean="0"/>
              <a:t> Idolatry was abolished</a:t>
            </a:r>
            <a:r>
              <a:rPr lang="en-US" i="1" dirty="0"/>
              <a:t>)</a:t>
            </a:r>
            <a:endParaRPr lang="en-US" dirty="0"/>
          </a:p>
          <a:p>
            <a:pPr marL="515938" indent="-515938">
              <a:buNone/>
            </a:pPr>
            <a:r>
              <a:rPr lang="en-US" dirty="0"/>
              <a:t> </a:t>
            </a:r>
            <a:r>
              <a:rPr lang="en-US" dirty="0" smtClean="0"/>
              <a:t>2</a:t>
            </a:r>
            <a:r>
              <a:rPr lang="en-US" dirty="0"/>
              <a:t>)  </a:t>
            </a:r>
            <a:r>
              <a:rPr lang="en-US" b="1" dirty="0">
                <a:solidFill>
                  <a:srgbClr val="0000CC"/>
                </a:solidFill>
              </a:rPr>
              <a:t>God wanted to save a remnant </a:t>
            </a:r>
            <a:r>
              <a:rPr lang="en-US" b="1" dirty="0" smtClean="0">
                <a:solidFill>
                  <a:srgbClr val="0000CC"/>
                </a:solidFill>
              </a:rPr>
              <a:t>    </a:t>
            </a:r>
            <a:r>
              <a:rPr lang="en-US" i="1" dirty="0" smtClean="0"/>
              <a:t>(</a:t>
            </a:r>
            <a:r>
              <a:rPr lang="en-US" i="1" dirty="0"/>
              <a:t>He had promised Abraham)</a:t>
            </a:r>
            <a:endParaRPr lang="en-US" dirty="0"/>
          </a:p>
          <a:p>
            <a:pPr marL="515938" indent="-515938">
              <a:buNone/>
            </a:pPr>
            <a:r>
              <a:rPr lang="en-US" dirty="0"/>
              <a:t> </a:t>
            </a:r>
            <a:r>
              <a:rPr lang="en-US" dirty="0" smtClean="0"/>
              <a:t>3</a:t>
            </a:r>
            <a:r>
              <a:rPr lang="en-US" dirty="0"/>
              <a:t>)  </a:t>
            </a:r>
            <a:r>
              <a:rPr lang="en-US" b="1" dirty="0">
                <a:solidFill>
                  <a:srgbClr val="0000CC"/>
                </a:solidFill>
              </a:rPr>
              <a:t>United Judah </a:t>
            </a:r>
            <a:r>
              <a:rPr lang="en-US" b="1" dirty="0" smtClean="0">
                <a:solidFill>
                  <a:srgbClr val="0000CC"/>
                </a:solidFill>
              </a:rPr>
              <a:t>&amp; </a:t>
            </a:r>
            <a:r>
              <a:rPr lang="en-US" b="1" dirty="0">
                <a:solidFill>
                  <a:srgbClr val="0000CC"/>
                </a:solidFill>
              </a:rPr>
              <a:t>Israel </a:t>
            </a:r>
            <a:r>
              <a:rPr lang="en-US" b="1" dirty="0" smtClean="0">
                <a:solidFill>
                  <a:srgbClr val="0000CC"/>
                </a:solidFill>
              </a:rPr>
              <a:t>again  </a:t>
            </a:r>
            <a:r>
              <a:rPr lang="en-US" i="1" dirty="0" smtClean="0"/>
              <a:t>(the </a:t>
            </a:r>
            <a:r>
              <a:rPr lang="en-US" i="1" dirty="0"/>
              <a:t>power of adversity</a:t>
            </a:r>
            <a:r>
              <a:rPr lang="en-US" i="1" dirty="0" smtClean="0"/>
              <a:t>!) Sad it takes this to bring unity </a:t>
            </a:r>
            <a:r>
              <a:rPr lang="en-US" i="1" dirty="0" smtClean="0">
                <a:sym typeface="Wingdings" pitchFamily="2" charset="2"/>
              </a:rPr>
              <a:t></a:t>
            </a:r>
            <a:endParaRPr lang="en-US" dirty="0"/>
          </a:p>
          <a:p>
            <a:pPr marL="515938" indent="-515938">
              <a:buNone/>
            </a:pPr>
            <a:r>
              <a:rPr lang="en-US" dirty="0"/>
              <a:t> </a:t>
            </a:r>
            <a:r>
              <a:rPr lang="en-US" dirty="0" smtClean="0"/>
              <a:t>4</a:t>
            </a:r>
            <a:r>
              <a:rPr lang="en-US" dirty="0"/>
              <a:t>)  </a:t>
            </a:r>
            <a:r>
              <a:rPr lang="en-US" b="1" dirty="0">
                <a:solidFill>
                  <a:srgbClr val="0000CC"/>
                </a:solidFill>
              </a:rPr>
              <a:t>So the land could enjoy its </a:t>
            </a:r>
            <a:r>
              <a:rPr lang="en-US" b="1" dirty="0" smtClean="0">
                <a:solidFill>
                  <a:srgbClr val="0000CC"/>
                </a:solidFill>
              </a:rPr>
              <a:t>Sabbaths</a:t>
            </a:r>
            <a:r>
              <a:rPr lang="en-US" dirty="0" smtClean="0"/>
              <a:t>         </a:t>
            </a:r>
            <a:r>
              <a:rPr lang="en-US" dirty="0"/>
              <a:t>	</a:t>
            </a:r>
            <a:r>
              <a:rPr lang="en-US" i="1" dirty="0"/>
              <a:t>(Lev 26:43; 2 </a:t>
            </a:r>
            <a:r>
              <a:rPr lang="en-US" i="1" dirty="0" err="1"/>
              <a:t>Chron</a:t>
            </a:r>
            <a:r>
              <a:rPr lang="en-US" i="1" dirty="0"/>
              <a:t> 36:21)</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0" y="5997714"/>
            <a:ext cx="91440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Captivity accomplished God’s plan</a:t>
            </a:r>
            <a:endParaRPr lang="en-US" sz="4000" b="1" dirty="0">
              <a:solidFill>
                <a:srgbClr val="00B050"/>
              </a:solidFill>
              <a:latin typeface="Comic Sans MS" pitchFamily="66" charset="0"/>
            </a:endParaRPr>
          </a:p>
        </p:txBody>
      </p:sp>
      <p:pic>
        <p:nvPicPr>
          <p:cNvPr id="9218" name="Picture 2" descr="https://encrypted-tbn1.google.com/images?q=tbn:ANd9GcT8gxOS6TLRO4-ZRk_2pJSQUroDbCMnfD3polz8CAT2FLYInhb6b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1074" y="74510"/>
            <a:ext cx="2009775" cy="22669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449" y="2936081"/>
            <a:ext cx="8915400" cy="376951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9" name="Picture 2" descr="http://www.effectivemusicministry.com/gebc/scroll-stock.jpg"/>
          <p:cNvPicPr>
            <a:picLocks noChangeAspect="1" noChangeArrowheads="1"/>
          </p:cNvPicPr>
          <p:nvPr/>
        </p:nvPicPr>
        <p:blipFill>
          <a:blip r:embed="rId4" cstate="print"/>
          <a:srcRect/>
          <a:stretch>
            <a:fillRect/>
          </a:stretch>
        </p:blipFill>
        <p:spPr bwMode="auto">
          <a:xfrm rot="5400000">
            <a:off x="2620423" y="305998"/>
            <a:ext cx="3962401" cy="9144000"/>
          </a:xfrm>
          <a:prstGeom prst="rect">
            <a:avLst/>
          </a:prstGeom>
          <a:noFill/>
        </p:spPr>
      </p:pic>
      <p:sp>
        <p:nvSpPr>
          <p:cNvPr id="10" name="TextBox 9"/>
          <p:cNvSpPr txBox="1"/>
          <p:nvPr/>
        </p:nvSpPr>
        <p:spPr>
          <a:xfrm>
            <a:off x="1401224" y="3201598"/>
            <a:ext cx="6553200" cy="3416320"/>
          </a:xfrm>
          <a:prstGeom prst="rect">
            <a:avLst/>
          </a:prstGeom>
          <a:noFill/>
        </p:spPr>
        <p:txBody>
          <a:bodyPr wrap="square" rtlCol="0">
            <a:spAutoFit/>
          </a:bodyPr>
          <a:lstStyle/>
          <a:p>
            <a:r>
              <a:rPr lang="en-US" dirty="0" smtClean="0"/>
              <a:t>1  Now some of the elders of Israel came to me and sat before me.</a:t>
            </a:r>
          </a:p>
          <a:p>
            <a:r>
              <a:rPr lang="en-US" dirty="0" smtClean="0"/>
              <a:t>2  And the word of the LORD came to me, saying,</a:t>
            </a:r>
          </a:p>
          <a:p>
            <a:r>
              <a:rPr lang="en-US" dirty="0" smtClean="0"/>
              <a:t>3  "Son of man, </a:t>
            </a:r>
            <a:r>
              <a:rPr lang="en-US" b="1" dirty="0" smtClean="0">
                <a:solidFill>
                  <a:srgbClr val="0000CC"/>
                </a:solidFill>
              </a:rPr>
              <a:t>these men have set up their idols in their hearts</a:t>
            </a:r>
            <a:r>
              <a:rPr lang="en-US" dirty="0" smtClean="0"/>
              <a:t>, and put before them that which causes them to stumble into iniquity. Should I let Myself be inquired of at all by them?</a:t>
            </a:r>
          </a:p>
          <a:p>
            <a:r>
              <a:rPr lang="en-US" dirty="0" smtClean="0"/>
              <a:t>4  "Therefore speak to them, and say to them, 'Thus says the Lord GOD: "Everyone of the house of Israel who sets up his idols in his heart, and puts before him what causes him to stumble into iniquity, and then comes to the prophet, I the LORD will answer him who comes, according to the multitude of his idols,</a:t>
            </a:r>
          </a:p>
          <a:p>
            <a:r>
              <a:rPr lang="en-US" dirty="0" smtClean="0"/>
              <a:t>5  "that I may seize the house of Israel by their heart, because they are all estranged from Me by their idols.“’</a:t>
            </a:r>
            <a:endParaRPr lang="en-US" dirty="0"/>
          </a:p>
        </p:txBody>
      </p:sp>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Jeremiah 16:14-18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3999"/>
            <a:ext cx="7086600" cy="4679657"/>
          </a:xfrm>
        </p:spPr>
        <p:txBody>
          <a:bodyPr>
            <a:normAutofit fontScale="70000" lnSpcReduction="20000"/>
          </a:bodyPr>
          <a:lstStyle/>
          <a:p>
            <a:pPr marL="0" indent="231775">
              <a:buNone/>
            </a:pPr>
            <a:r>
              <a:rPr lang="en-US" dirty="0" smtClean="0"/>
              <a:t>14 </a:t>
            </a:r>
            <a:r>
              <a:rPr lang="en-US" dirty="0"/>
              <a:t>"Therefore behold, the days are coming," says the Lord, </a:t>
            </a:r>
            <a:r>
              <a:rPr lang="en-US" b="1" dirty="0">
                <a:solidFill>
                  <a:srgbClr val="FF0000"/>
                </a:solidFill>
              </a:rPr>
              <a:t>"that it shall no more be said, 'The Lord lives who brought up the children of Israel from the land of Egypt,' </a:t>
            </a:r>
            <a:r>
              <a:rPr lang="en-US" dirty="0"/>
              <a:t>15 </a:t>
            </a:r>
            <a:r>
              <a:rPr lang="en-US" b="1" dirty="0">
                <a:solidFill>
                  <a:srgbClr val="0000CC"/>
                </a:solidFill>
              </a:rPr>
              <a:t>but, 'The Lord lives who brought up the children of Israel from the land of the north and from all the lands where He had driven them.'</a:t>
            </a:r>
            <a:r>
              <a:rPr lang="en-US" dirty="0"/>
              <a:t> For I will bring them back into their land which I gave to their fathers. </a:t>
            </a:r>
          </a:p>
          <a:p>
            <a:pPr marL="0" indent="231775">
              <a:buNone/>
            </a:pPr>
            <a:r>
              <a:rPr lang="en-US" dirty="0" smtClean="0"/>
              <a:t>16 </a:t>
            </a:r>
            <a:r>
              <a:rPr lang="en-US" dirty="0"/>
              <a:t>"Behold, I will send for many fishermen," says the Lord, "and they shall fish them; and afterward I will send for many hunters, and they shall hunt them from every mountain and every hill, and out of the holes of the rocks. 17 For My eyes are on all their ways; they are not hidden from My face, nor is their iniquity hidden from My eyes. 18 And first I will repay double for their iniquity and their sin, because they have defiled My land; they have filled My inheritance with the carcasses of their detestable and abominable idols." </a:t>
            </a:r>
          </a:p>
        </p:txBody>
      </p:sp>
      <p:sp>
        <p:nvSpPr>
          <p:cNvPr id="6" name="Text Box 5"/>
          <p:cNvSpPr txBox="1">
            <a:spLocks noChangeArrowheads="1"/>
          </p:cNvSpPr>
          <p:nvPr/>
        </p:nvSpPr>
        <p:spPr bwMode="auto">
          <a:xfrm>
            <a:off x="685800" y="129570"/>
            <a:ext cx="7924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Babylonian captivity will be devastating!</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captivity would be remembered!</a:t>
            </a:r>
          </a:p>
        </p:txBody>
      </p:sp>
    </p:spTree>
    <p:extLst>
      <p:ext uri="{BB962C8B-B14F-4D97-AF65-F5344CB8AC3E}">
        <p14:creationId xmlns:p14="http://schemas.microsoft.com/office/powerpoint/2010/main" val="7380361"/>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print"/>
          <a:srcRect t="8257" b="52510"/>
          <a:stretch/>
        </p:blipFill>
        <p:spPr bwMode="auto">
          <a:xfrm>
            <a:off x="322489" y="4191000"/>
            <a:ext cx="8610600" cy="2551853"/>
          </a:xfrm>
          <a:prstGeom prst="rect">
            <a:avLst/>
          </a:prstGeom>
          <a:noFill/>
          <a:ln w="9525">
            <a:noFill/>
            <a:miter lim="800000"/>
            <a:headEnd/>
            <a:tailEnd/>
          </a:ln>
        </p:spPr>
      </p:pic>
      <p:sp>
        <p:nvSpPr>
          <p:cNvPr id="4098" name="Rectangle 2"/>
          <p:cNvSpPr>
            <a:spLocks noGrp="1" noChangeArrowheads="1"/>
          </p:cNvSpPr>
          <p:nvPr>
            <p:ph type="title"/>
          </p:nvPr>
        </p:nvSpPr>
        <p:spPr>
          <a:xfrm>
            <a:off x="152400" y="228600"/>
            <a:ext cx="6400800" cy="1143000"/>
          </a:xfrm>
        </p:spPr>
        <p:txBody>
          <a:bodyPr>
            <a:noAutofit/>
          </a:bodyPr>
          <a:lstStyle/>
          <a:p>
            <a:r>
              <a:rPr lang="en-US" sz="4000" b="1" dirty="0" smtClean="0">
                <a:solidFill>
                  <a:srgbClr val="FF0000"/>
                </a:solidFill>
              </a:rPr>
              <a:t>Political </a:t>
            </a:r>
            <a:r>
              <a:rPr lang="en-US" sz="4000" b="1" dirty="0">
                <a:solidFill>
                  <a:srgbClr val="FF0000"/>
                </a:solidFill>
              </a:rPr>
              <a:t>Situation:  </a:t>
            </a:r>
            <a:r>
              <a:rPr lang="en-US" sz="4000" b="1" dirty="0" smtClean="0">
                <a:solidFill>
                  <a:srgbClr val="FF0000"/>
                </a:solidFill>
              </a:rPr>
              <a:t>Looked </a:t>
            </a:r>
            <a:r>
              <a:rPr lang="en-US" sz="4000" b="1" dirty="0">
                <a:solidFill>
                  <a:srgbClr val="FF0000"/>
                </a:solidFill>
              </a:rPr>
              <a:t>Hopeless for Jews to </a:t>
            </a:r>
            <a:r>
              <a:rPr lang="en-US" sz="4000" b="1" dirty="0" smtClean="0">
                <a:solidFill>
                  <a:srgbClr val="FF0000"/>
                </a:solidFill>
              </a:rPr>
              <a:t>Return</a:t>
            </a:r>
          </a:p>
        </p:txBody>
      </p:sp>
      <p:sp>
        <p:nvSpPr>
          <p:cNvPr id="4099" name="Rectangle 3"/>
          <p:cNvSpPr>
            <a:spLocks noGrp="1" noChangeArrowheads="1"/>
          </p:cNvSpPr>
          <p:nvPr>
            <p:ph type="body" idx="1"/>
          </p:nvPr>
        </p:nvSpPr>
        <p:spPr>
          <a:xfrm>
            <a:off x="228600" y="1516128"/>
            <a:ext cx="8762999" cy="2827272"/>
          </a:xfrm>
        </p:spPr>
        <p:txBody>
          <a:bodyPr>
            <a:normAutofit fontScale="92500" lnSpcReduction="20000"/>
          </a:bodyPr>
          <a:lstStyle/>
          <a:p>
            <a:r>
              <a:rPr lang="en-US" b="1" dirty="0" err="1" smtClean="0">
                <a:solidFill>
                  <a:srgbClr val="0000CC"/>
                </a:solidFill>
              </a:rPr>
              <a:t>Nabonidus</a:t>
            </a:r>
            <a:r>
              <a:rPr lang="en-US" b="1" dirty="0" smtClean="0">
                <a:solidFill>
                  <a:srgbClr val="0000CC"/>
                </a:solidFill>
              </a:rPr>
              <a:t> </a:t>
            </a:r>
            <a:r>
              <a:rPr lang="en-US" b="1" dirty="0">
                <a:solidFill>
                  <a:srgbClr val="0000CC"/>
                </a:solidFill>
              </a:rPr>
              <a:t>king of Babylon </a:t>
            </a:r>
            <a:r>
              <a:rPr lang="en-US" dirty="0"/>
              <a:t>– very </a:t>
            </a:r>
            <a:r>
              <a:rPr lang="en-US" dirty="0" smtClean="0"/>
              <a:t>                     religious </a:t>
            </a:r>
            <a:r>
              <a:rPr lang="en-US" dirty="0"/>
              <a:t>– built temples for gods of other nations</a:t>
            </a:r>
          </a:p>
          <a:p>
            <a:r>
              <a:rPr lang="en-US" b="1" dirty="0" smtClean="0">
                <a:solidFill>
                  <a:srgbClr val="0000CC"/>
                </a:solidFill>
              </a:rPr>
              <a:t>Belshazzar </a:t>
            </a:r>
            <a:r>
              <a:rPr lang="en-US" dirty="0"/>
              <a:t>(</a:t>
            </a:r>
            <a:r>
              <a:rPr lang="en-US" dirty="0" err="1"/>
              <a:t>Nabonidus</a:t>
            </a:r>
            <a:r>
              <a:rPr lang="en-US" dirty="0"/>
              <a:t>’ son) left in charge (Dan 5)</a:t>
            </a:r>
          </a:p>
          <a:p>
            <a:r>
              <a:rPr lang="en-US" b="1" dirty="0" err="1" smtClean="0">
                <a:solidFill>
                  <a:srgbClr val="0000CC"/>
                </a:solidFill>
              </a:rPr>
              <a:t>Nabonidus</a:t>
            </a:r>
            <a:r>
              <a:rPr lang="en-US" b="1" dirty="0" smtClean="0">
                <a:solidFill>
                  <a:srgbClr val="0000CC"/>
                </a:solidFill>
              </a:rPr>
              <a:t> </a:t>
            </a:r>
            <a:r>
              <a:rPr lang="en-US" b="1" dirty="0">
                <a:solidFill>
                  <a:srgbClr val="0000CC"/>
                </a:solidFill>
              </a:rPr>
              <a:t>brought foreign gods to Babylon </a:t>
            </a:r>
            <a:r>
              <a:rPr lang="en-US" dirty="0"/>
              <a:t>to protect it.</a:t>
            </a:r>
          </a:p>
          <a:p>
            <a:r>
              <a:rPr lang="en-US" b="1" dirty="0" smtClean="0">
                <a:solidFill>
                  <a:srgbClr val="0000CC"/>
                </a:solidFill>
              </a:rPr>
              <a:t>This </a:t>
            </a:r>
            <a:r>
              <a:rPr lang="en-US" b="1" dirty="0">
                <a:solidFill>
                  <a:srgbClr val="0000CC"/>
                </a:solidFill>
              </a:rPr>
              <a:t>really upset the Babylonian </a:t>
            </a:r>
            <a:r>
              <a:rPr lang="en-US" dirty="0"/>
              <a:t>priests and people</a:t>
            </a:r>
            <a:r>
              <a:rPr lang="en-US" dirty="0" smtClean="0"/>
              <a:t>!</a:t>
            </a:r>
          </a:p>
        </p:txBody>
      </p:sp>
      <p:pic>
        <p:nvPicPr>
          <p:cNvPr id="9218" name="Picture 2" descr="https://encrypted-tbn1.google.com/images?q=tbn:ANd9GcRrfVS8oMLzmq46Bw88mR9HY4EPRQAqeGEeBt-bGehJ-3RyAr9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68262"/>
            <a:ext cx="2379889" cy="175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9450"/>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6629400" cy="1143000"/>
          </a:xfrm>
        </p:spPr>
        <p:txBody>
          <a:bodyPr>
            <a:noAutofit/>
          </a:bodyPr>
          <a:lstStyle/>
          <a:p>
            <a:r>
              <a:rPr lang="en-US" sz="4000" b="1" dirty="0" smtClean="0">
                <a:solidFill>
                  <a:srgbClr val="FF0000"/>
                </a:solidFill>
              </a:rPr>
              <a:t>Political </a:t>
            </a:r>
            <a:r>
              <a:rPr lang="en-US" sz="4000" b="1" dirty="0">
                <a:solidFill>
                  <a:srgbClr val="FF0000"/>
                </a:solidFill>
              </a:rPr>
              <a:t>Situation:  </a:t>
            </a:r>
            <a:r>
              <a:rPr lang="en-US" sz="4000" b="1" dirty="0" smtClean="0">
                <a:solidFill>
                  <a:srgbClr val="FF0000"/>
                </a:solidFill>
              </a:rPr>
              <a:t>Looked </a:t>
            </a:r>
            <a:r>
              <a:rPr lang="en-US" sz="4000" b="1" dirty="0">
                <a:solidFill>
                  <a:srgbClr val="FF0000"/>
                </a:solidFill>
              </a:rPr>
              <a:t>Hopeless for Jews to </a:t>
            </a:r>
            <a:r>
              <a:rPr lang="en-US" sz="4000" b="1" dirty="0" smtClean="0">
                <a:solidFill>
                  <a:srgbClr val="FF0000"/>
                </a:solidFill>
              </a:rPr>
              <a:t>Return</a:t>
            </a:r>
          </a:p>
        </p:txBody>
      </p:sp>
      <p:sp>
        <p:nvSpPr>
          <p:cNvPr id="4099" name="Rectangle 3"/>
          <p:cNvSpPr>
            <a:spLocks noGrp="1" noChangeArrowheads="1"/>
          </p:cNvSpPr>
          <p:nvPr>
            <p:ph type="body" idx="1"/>
          </p:nvPr>
        </p:nvSpPr>
        <p:spPr>
          <a:xfrm>
            <a:off x="468993" y="1690914"/>
            <a:ext cx="8229600" cy="3276600"/>
          </a:xfrm>
        </p:spPr>
        <p:txBody>
          <a:bodyPr>
            <a:normAutofit/>
          </a:bodyPr>
          <a:lstStyle/>
          <a:p>
            <a:r>
              <a:rPr lang="en-US" dirty="0" smtClean="0"/>
              <a:t>Cyrus </a:t>
            </a:r>
            <a:r>
              <a:rPr lang="en-US" dirty="0"/>
              <a:t>entered Babylon without </a:t>
            </a:r>
            <a:r>
              <a:rPr lang="en-US" dirty="0" smtClean="0"/>
              <a:t>a                        battle </a:t>
            </a:r>
            <a:r>
              <a:rPr lang="en-US" dirty="0"/>
              <a:t>&amp; liberated city </a:t>
            </a:r>
          </a:p>
          <a:p>
            <a:r>
              <a:rPr lang="en-US" b="1" dirty="0" smtClean="0">
                <a:solidFill>
                  <a:srgbClr val="0000CC"/>
                </a:solidFill>
              </a:rPr>
              <a:t>Different </a:t>
            </a:r>
            <a:r>
              <a:rPr lang="en-US" b="1" dirty="0">
                <a:solidFill>
                  <a:srgbClr val="0000CC"/>
                </a:solidFill>
              </a:rPr>
              <a:t>Strategies:  </a:t>
            </a:r>
            <a:r>
              <a:rPr lang="en-US" dirty="0"/>
              <a:t>Babylonians exiled people.  Persians left people and incorporated existing governments &amp; people</a:t>
            </a:r>
            <a:r>
              <a:rPr lang="en-US" dirty="0" smtClean="0"/>
              <a:t>.</a:t>
            </a:r>
            <a:endParaRPr lang="en-US" dirty="0"/>
          </a:p>
        </p:txBody>
      </p:sp>
      <p:sp>
        <p:nvSpPr>
          <p:cNvPr id="4100" name="Text Box 5"/>
          <p:cNvSpPr txBox="1">
            <a:spLocks noChangeArrowheads="1"/>
          </p:cNvSpPr>
          <p:nvPr/>
        </p:nvSpPr>
        <p:spPr bwMode="auto">
          <a:xfrm>
            <a:off x="479879" y="4648200"/>
            <a:ext cx="8229600" cy="1569660"/>
          </a:xfrm>
          <a:prstGeom prst="rect">
            <a:avLst/>
          </a:prstGeom>
          <a:noFill/>
          <a:ln w="9525">
            <a:noFill/>
            <a:miter lim="800000"/>
            <a:headEnd/>
            <a:tailEnd/>
          </a:ln>
        </p:spPr>
        <p:txBody>
          <a:bodyPr>
            <a:spAutoFit/>
          </a:bodyPr>
          <a:lstStyle/>
          <a:p>
            <a:pPr algn="ctr"/>
            <a:r>
              <a:rPr lang="en-US" sz="3200" b="1" i="1" dirty="0" smtClean="0">
                <a:solidFill>
                  <a:srgbClr val="CC3399"/>
                </a:solidFill>
                <a:latin typeface="Comic Sans MS" pitchFamily="66" charset="0"/>
              </a:rPr>
              <a:t>Similar </a:t>
            </a:r>
            <a:r>
              <a:rPr lang="en-US" sz="3200" b="1" i="1" dirty="0">
                <a:solidFill>
                  <a:srgbClr val="CC3399"/>
                </a:solidFill>
                <a:latin typeface="Comic Sans MS" pitchFamily="66" charset="0"/>
              </a:rPr>
              <a:t>situation to our day: </a:t>
            </a:r>
            <a:r>
              <a:rPr lang="en-US" sz="3200" b="1" dirty="0">
                <a:solidFill>
                  <a:srgbClr val="00B050"/>
                </a:solidFill>
                <a:latin typeface="Comic Sans MS" pitchFamily="66" charset="0"/>
              </a:rPr>
              <a:t>No angelic visits, No spirit gifts – Yet God still working in the nations for His people</a:t>
            </a:r>
            <a:r>
              <a:rPr lang="en-US" sz="3200" b="1" dirty="0" smtClean="0">
                <a:solidFill>
                  <a:srgbClr val="00B050"/>
                </a:solidFill>
                <a:latin typeface="Comic Sans MS" pitchFamily="66" charset="0"/>
              </a:rPr>
              <a:t>!</a:t>
            </a:r>
            <a:endParaRPr lang="en-US" sz="4000" b="1" dirty="0">
              <a:solidFill>
                <a:srgbClr val="00B050"/>
              </a:solidFill>
              <a:latin typeface="Comic Sans MS" pitchFamily="66" charset="0"/>
            </a:endParaRPr>
          </a:p>
        </p:txBody>
      </p:sp>
      <p:pic>
        <p:nvPicPr>
          <p:cNvPr id="8194" name="Picture 2" descr="https://encrypted-tbn3.google.com/images?q=tbn:ANd9GcSOSJdv_gBgPG1k6XvmW_Vp59Zy8OJpm3NzDAmosHMOigTp_Apkx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5240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91631"/>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TotalTime>
  <Words>2744</Words>
  <Application>Microsoft Office PowerPoint</Application>
  <PresentationFormat>On-screen Show (4:3)</PresentationFormat>
  <Paragraphs>387</Paragraphs>
  <Slides>51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Comic Sans MS</vt:lpstr>
      <vt:lpstr>EraserDust</vt:lpstr>
      <vt:lpstr>Wingdings</vt:lpstr>
      <vt:lpstr>Office Theme</vt:lpstr>
      <vt:lpstr>PowerPoint Presentation</vt:lpstr>
      <vt:lpstr>An Exciting Study for Today!</vt:lpstr>
      <vt:lpstr>Sequence of Events</vt:lpstr>
      <vt:lpstr>2 Sections in the Book of Ezra</vt:lpstr>
      <vt:lpstr>Purpose of the Book of Ezra</vt:lpstr>
      <vt:lpstr>Reasons for the               70-year Captivity</vt:lpstr>
      <vt:lpstr>Jeremiah 16:14-18</vt:lpstr>
      <vt:lpstr>Political Situation:  Looked Hopeless for Jews to Return</vt:lpstr>
      <vt:lpstr>Political Situation:  Looked Hopeless for Jews to Return</vt:lpstr>
      <vt:lpstr>The Lesson for Us!</vt:lpstr>
      <vt:lpstr>Author of the Book of Ezra</vt:lpstr>
      <vt:lpstr>Time Line for Ezra</vt:lpstr>
      <vt:lpstr>Jason Says……Don’t forget the…..</vt:lpstr>
      <vt:lpstr>The First Year of Cyrus (1:1)</vt:lpstr>
      <vt:lpstr>Cyrus as a type of Christ</vt:lpstr>
      <vt:lpstr>God used Unbelieving Rulers during the Captivity to Illustrate His Redemptive Plan</vt:lpstr>
      <vt:lpstr>Jeremiah’s Prophecies about the 70 Years</vt:lpstr>
      <vt:lpstr>Cyrus’ Decree was recorded</vt:lpstr>
      <vt:lpstr>God Stirred up the Spirit </vt:lpstr>
      <vt:lpstr>Cyrus learned a key Lesson:  The God of Heaven has given me all kingdoms (v.2)</vt:lpstr>
      <vt:lpstr>2 Types of Service:</vt:lpstr>
      <vt:lpstr>Vessels of God’s House (v.7)</vt:lpstr>
      <vt:lpstr>Set free to serve in God’s service</vt:lpstr>
      <vt:lpstr>PowerPoint Presentation</vt:lpstr>
      <vt:lpstr>Return of the Exiles</vt:lpstr>
      <vt:lpstr>Some from All 12 Tribes Returned</vt:lpstr>
      <vt:lpstr>Summary of those who Returned</vt:lpstr>
      <vt:lpstr>Comparison of the Levites</vt:lpstr>
      <vt:lpstr>The Role of the Levites</vt:lpstr>
      <vt:lpstr>Those excluded from the Priesthood as defiled (v.62)</vt:lpstr>
      <vt:lpstr>Freewill Offerings to God</vt:lpstr>
      <vt:lpstr>Now the 7th month (Ethanim) [3:1]</vt:lpstr>
      <vt:lpstr>Zerubbabel =              “shoot of Babylon” (Yg)</vt:lpstr>
      <vt:lpstr>Family Line of               Jeshua (          )</vt:lpstr>
      <vt:lpstr>Zerubbabel’s Family Tree</vt:lpstr>
      <vt:lpstr>King Josiah’s Descendants</vt:lpstr>
      <vt:lpstr>Judgment  &amp; Mercy</vt:lpstr>
      <vt:lpstr>“As one Man” (3:1)</vt:lpstr>
      <vt:lpstr>The Order of the Building</vt:lpstr>
      <vt:lpstr>Feast of Tabernacles (v.4)</vt:lpstr>
      <vt:lpstr>Use of foreign supplies (v.7)</vt:lpstr>
      <vt:lpstr>Years to Build the Temple</vt:lpstr>
      <vt:lpstr>Following David’s Directions</vt:lpstr>
      <vt:lpstr>People’s Reaction to the Laying of the Foundation</vt:lpstr>
      <vt:lpstr>PowerPoint Presentation</vt:lpstr>
      <vt:lpstr>2</vt:lpstr>
      <vt:lpstr>Daniel &amp; His Contemporaries</vt:lpstr>
      <vt:lpstr>2</vt:lpstr>
      <vt:lpstr>Lessons from Today </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94</cp:revision>
  <dcterms:created xsi:type="dcterms:W3CDTF">2010-08-16T17:29:37Z</dcterms:created>
  <dcterms:modified xsi:type="dcterms:W3CDTF">2013-07-01T15:25:46Z</dcterms:modified>
</cp:coreProperties>
</file>