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02" r:id="rId2"/>
    <p:sldId id="351" r:id="rId3"/>
    <p:sldId id="352" r:id="rId4"/>
    <p:sldId id="353" r:id="rId5"/>
    <p:sldId id="354" r:id="rId6"/>
    <p:sldId id="355" r:id="rId7"/>
    <p:sldId id="356" r:id="rId8"/>
    <p:sldId id="357" r:id="rId9"/>
    <p:sldId id="358" r:id="rId10"/>
    <p:sldId id="359" r:id="rId11"/>
    <p:sldId id="360" r:id="rId12"/>
    <p:sldId id="361" r:id="rId13"/>
    <p:sldId id="362" r:id="rId14"/>
    <p:sldId id="364" r:id="rId15"/>
    <p:sldId id="315" r:id="rId16"/>
    <p:sldId id="314" r:id="rId17"/>
    <p:sldId id="278" r:id="rId18"/>
    <p:sldId id="303" r:id="rId19"/>
    <p:sldId id="279" r:id="rId20"/>
    <p:sldId id="316" r:id="rId21"/>
    <p:sldId id="304" r:id="rId22"/>
    <p:sldId id="318" r:id="rId23"/>
    <p:sldId id="282" r:id="rId24"/>
    <p:sldId id="284" r:id="rId25"/>
    <p:sldId id="281" r:id="rId26"/>
    <p:sldId id="305" r:id="rId27"/>
    <p:sldId id="307" r:id="rId28"/>
    <p:sldId id="308" r:id="rId29"/>
    <p:sldId id="306" r:id="rId30"/>
    <p:sldId id="313" r:id="rId31"/>
    <p:sldId id="319" r:id="rId32"/>
    <p:sldId id="283" r:id="rId33"/>
    <p:sldId id="285" r:id="rId34"/>
    <p:sldId id="312" r:id="rId35"/>
    <p:sldId id="321" r:id="rId36"/>
    <p:sldId id="322" r:id="rId37"/>
    <p:sldId id="323" r:id="rId38"/>
    <p:sldId id="324" r:id="rId39"/>
    <p:sldId id="325" r:id="rId40"/>
    <p:sldId id="332" r:id="rId41"/>
    <p:sldId id="335" r:id="rId42"/>
    <p:sldId id="336" r:id="rId43"/>
    <p:sldId id="337" r:id="rId44"/>
    <p:sldId id="338" r:id="rId45"/>
    <p:sldId id="339" r:id="rId46"/>
    <p:sldId id="340" r:id="rId47"/>
    <p:sldId id="341" r:id="rId48"/>
    <p:sldId id="342" r:id="rId49"/>
    <p:sldId id="343" r:id="rId50"/>
    <p:sldId id="344" r:id="rId51"/>
    <p:sldId id="346" r:id="rId52"/>
    <p:sldId id="298" r:id="rId53"/>
    <p:sldId id="347" r:id="rId54"/>
    <p:sldId id="348" r:id="rId55"/>
    <p:sldId id="349" r:id="rId56"/>
    <p:sldId id="350" r:id="rId57"/>
    <p:sldId id="28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900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54"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7/1/2013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1</a:t>
            </a:fld>
            <a:endParaRPr lang="en-US"/>
          </a:p>
        </p:txBody>
      </p:sp>
    </p:spTree>
    <p:extLst>
      <p:ext uri="{BB962C8B-B14F-4D97-AF65-F5344CB8AC3E}">
        <p14:creationId xmlns:p14="http://schemas.microsoft.com/office/powerpoint/2010/main" val="3037494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extLst>
      <p:ext uri="{BB962C8B-B14F-4D97-AF65-F5344CB8AC3E}">
        <p14:creationId xmlns:p14="http://schemas.microsoft.com/office/powerpoint/2010/main" val="3474463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extLst>
      <p:ext uri="{BB962C8B-B14F-4D97-AF65-F5344CB8AC3E}">
        <p14:creationId xmlns:p14="http://schemas.microsoft.com/office/powerpoint/2010/main" val="1222776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extLst>
      <p:ext uri="{BB962C8B-B14F-4D97-AF65-F5344CB8AC3E}">
        <p14:creationId xmlns:p14="http://schemas.microsoft.com/office/powerpoint/2010/main" val="1524126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extLst>
      <p:ext uri="{BB962C8B-B14F-4D97-AF65-F5344CB8AC3E}">
        <p14:creationId xmlns:p14="http://schemas.microsoft.com/office/powerpoint/2010/main" val="677870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extLst>
      <p:ext uri="{BB962C8B-B14F-4D97-AF65-F5344CB8AC3E}">
        <p14:creationId xmlns:p14="http://schemas.microsoft.com/office/powerpoint/2010/main" val="3317815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extLst>
      <p:ext uri="{BB962C8B-B14F-4D97-AF65-F5344CB8AC3E}">
        <p14:creationId xmlns:p14="http://schemas.microsoft.com/office/powerpoint/2010/main" val="1906025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extLst>
      <p:ext uri="{BB962C8B-B14F-4D97-AF65-F5344CB8AC3E}">
        <p14:creationId xmlns:p14="http://schemas.microsoft.com/office/powerpoint/2010/main" val="198253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19</a:t>
            </a:fld>
            <a:endParaRPr lang="en-US"/>
          </a:p>
        </p:txBody>
      </p:sp>
    </p:spTree>
    <p:extLst>
      <p:ext uri="{BB962C8B-B14F-4D97-AF65-F5344CB8AC3E}">
        <p14:creationId xmlns:p14="http://schemas.microsoft.com/office/powerpoint/2010/main" val="979950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extLst>
      <p:ext uri="{BB962C8B-B14F-4D97-AF65-F5344CB8AC3E}">
        <p14:creationId xmlns:p14="http://schemas.microsoft.com/office/powerpoint/2010/main" val="2263728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extLst>
      <p:ext uri="{BB962C8B-B14F-4D97-AF65-F5344CB8AC3E}">
        <p14:creationId xmlns:p14="http://schemas.microsoft.com/office/powerpoint/2010/main" val="1115173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extLst>
      <p:ext uri="{BB962C8B-B14F-4D97-AF65-F5344CB8AC3E}">
        <p14:creationId xmlns:p14="http://schemas.microsoft.com/office/powerpoint/2010/main" val="3776226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23</a:t>
            </a:fld>
            <a:endParaRPr lang="en-US"/>
          </a:p>
        </p:txBody>
      </p:sp>
    </p:spTree>
    <p:extLst>
      <p:ext uri="{BB962C8B-B14F-4D97-AF65-F5344CB8AC3E}">
        <p14:creationId xmlns:p14="http://schemas.microsoft.com/office/powerpoint/2010/main" val="2166454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24</a:t>
            </a:fld>
            <a:endParaRPr lang="en-US"/>
          </a:p>
        </p:txBody>
      </p:sp>
    </p:spTree>
    <p:extLst>
      <p:ext uri="{BB962C8B-B14F-4D97-AF65-F5344CB8AC3E}">
        <p14:creationId xmlns:p14="http://schemas.microsoft.com/office/powerpoint/2010/main" val="68452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25</a:t>
            </a:fld>
            <a:endParaRPr lang="en-US"/>
          </a:p>
        </p:txBody>
      </p:sp>
    </p:spTree>
    <p:extLst>
      <p:ext uri="{BB962C8B-B14F-4D97-AF65-F5344CB8AC3E}">
        <p14:creationId xmlns:p14="http://schemas.microsoft.com/office/powerpoint/2010/main" val="2773156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28</a:t>
            </a:fld>
            <a:endParaRPr lang="en-US"/>
          </a:p>
        </p:txBody>
      </p:sp>
    </p:spTree>
    <p:extLst>
      <p:ext uri="{BB962C8B-B14F-4D97-AF65-F5344CB8AC3E}">
        <p14:creationId xmlns:p14="http://schemas.microsoft.com/office/powerpoint/2010/main" val="1780922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29</a:t>
            </a:fld>
            <a:endParaRPr lang="en-US"/>
          </a:p>
        </p:txBody>
      </p:sp>
    </p:spTree>
    <p:extLst>
      <p:ext uri="{BB962C8B-B14F-4D97-AF65-F5344CB8AC3E}">
        <p14:creationId xmlns:p14="http://schemas.microsoft.com/office/powerpoint/2010/main" val="665059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30</a:t>
            </a:fld>
            <a:endParaRPr lang="en-US"/>
          </a:p>
        </p:txBody>
      </p:sp>
    </p:spTree>
    <p:extLst>
      <p:ext uri="{BB962C8B-B14F-4D97-AF65-F5344CB8AC3E}">
        <p14:creationId xmlns:p14="http://schemas.microsoft.com/office/powerpoint/2010/main" val="4011433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31</a:t>
            </a:fld>
            <a:endParaRPr lang="en-US"/>
          </a:p>
        </p:txBody>
      </p:sp>
    </p:spTree>
    <p:extLst>
      <p:ext uri="{BB962C8B-B14F-4D97-AF65-F5344CB8AC3E}">
        <p14:creationId xmlns:p14="http://schemas.microsoft.com/office/powerpoint/2010/main" val="153108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32</a:t>
            </a:fld>
            <a:endParaRPr lang="en-US"/>
          </a:p>
        </p:txBody>
      </p:sp>
    </p:spTree>
    <p:extLst>
      <p:ext uri="{BB962C8B-B14F-4D97-AF65-F5344CB8AC3E}">
        <p14:creationId xmlns:p14="http://schemas.microsoft.com/office/powerpoint/2010/main" val="793523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33</a:t>
            </a:fld>
            <a:endParaRPr lang="en-US"/>
          </a:p>
        </p:txBody>
      </p:sp>
    </p:spTree>
    <p:extLst>
      <p:ext uri="{BB962C8B-B14F-4D97-AF65-F5344CB8AC3E}">
        <p14:creationId xmlns:p14="http://schemas.microsoft.com/office/powerpoint/2010/main" val="2702466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34</a:t>
            </a:fld>
            <a:endParaRPr lang="en-US"/>
          </a:p>
        </p:txBody>
      </p:sp>
    </p:spTree>
    <p:extLst>
      <p:ext uri="{BB962C8B-B14F-4D97-AF65-F5344CB8AC3E}">
        <p14:creationId xmlns:p14="http://schemas.microsoft.com/office/powerpoint/2010/main" val="44566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extLst>
      <p:ext uri="{BB962C8B-B14F-4D97-AF65-F5344CB8AC3E}">
        <p14:creationId xmlns:p14="http://schemas.microsoft.com/office/powerpoint/2010/main" val="2624946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35</a:t>
            </a:fld>
            <a:endParaRPr lang="en-US"/>
          </a:p>
        </p:txBody>
      </p:sp>
    </p:spTree>
    <p:extLst>
      <p:ext uri="{BB962C8B-B14F-4D97-AF65-F5344CB8AC3E}">
        <p14:creationId xmlns:p14="http://schemas.microsoft.com/office/powerpoint/2010/main" val="2782533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36</a:t>
            </a:fld>
            <a:endParaRPr lang="en-US"/>
          </a:p>
        </p:txBody>
      </p:sp>
    </p:spTree>
    <p:extLst>
      <p:ext uri="{BB962C8B-B14F-4D97-AF65-F5344CB8AC3E}">
        <p14:creationId xmlns:p14="http://schemas.microsoft.com/office/powerpoint/2010/main" val="1278259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37</a:t>
            </a:fld>
            <a:endParaRPr lang="en-US"/>
          </a:p>
        </p:txBody>
      </p:sp>
    </p:spTree>
    <p:extLst>
      <p:ext uri="{BB962C8B-B14F-4D97-AF65-F5344CB8AC3E}">
        <p14:creationId xmlns:p14="http://schemas.microsoft.com/office/powerpoint/2010/main" val="154249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38</a:t>
            </a:fld>
            <a:endParaRPr lang="en-US"/>
          </a:p>
        </p:txBody>
      </p:sp>
    </p:spTree>
    <p:extLst>
      <p:ext uri="{BB962C8B-B14F-4D97-AF65-F5344CB8AC3E}">
        <p14:creationId xmlns:p14="http://schemas.microsoft.com/office/powerpoint/2010/main" val="312262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39</a:t>
            </a:fld>
            <a:endParaRPr lang="en-US"/>
          </a:p>
        </p:txBody>
      </p:sp>
    </p:spTree>
    <p:extLst>
      <p:ext uri="{BB962C8B-B14F-4D97-AF65-F5344CB8AC3E}">
        <p14:creationId xmlns:p14="http://schemas.microsoft.com/office/powerpoint/2010/main" val="22815076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40</a:t>
            </a:fld>
            <a:endParaRPr lang="en-US"/>
          </a:p>
        </p:txBody>
      </p:sp>
    </p:spTree>
    <p:extLst>
      <p:ext uri="{BB962C8B-B14F-4D97-AF65-F5344CB8AC3E}">
        <p14:creationId xmlns:p14="http://schemas.microsoft.com/office/powerpoint/2010/main" val="2684300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41</a:t>
            </a:fld>
            <a:endParaRPr lang="en-US"/>
          </a:p>
        </p:txBody>
      </p:sp>
    </p:spTree>
    <p:extLst>
      <p:ext uri="{BB962C8B-B14F-4D97-AF65-F5344CB8AC3E}">
        <p14:creationId xmlns:p14="http://schemas.microsoft.com/office/powerpoint/2010/main" val="1339987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42</a:t>
            </a:fld>
            <a:endParaRPr lang="en-US"/>
          </a:p>
        </p:txBody>
      </p:sp>
    </p:spTree>
    <p:extLst>
      <p:ext uri="{BB962C8B-B14F-4D97-AF65-F5344CB8AC3E}">
        <p14:creationId xmlns:p14="http://schemas.microsoft.com/office/powerpoint/2010/main" val="19250956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43</a:t>
            </a:fld>
            <a:endParaRPr lang="en-US"/>
          </a:p>
        </p:txBody>
      </p:sp>
    </p:spTree>
    <p:extLst>
      <p:ext uri="{BB962C8B-B14F-4D97-AF65-F5344CB8AC3E}">
        <p14:creationId xmlns:p14="http://schemas.microsoft.com/office/powerpoint/2010/main" val="23004389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44</a:t>
            </a:fld>
            <a:endParaRPr lang="en-US"/>
          </a:p>
        </p:txBody>
      </p:sp>
    </p:spTree>
    <p:extLst>
      <p:ext uri="{BB962C8B-B14F-4D97-AF65-F5344CB8AC3E}">
        <p14:creationId xmlns:p14="http://schemas.microsoft.com/office/powerpoint/2010/main" val="3284844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25241789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45</a:t>
            </a:fld>
            <a:endParaRPr lang="en-US"/>
          </a:p>
        </p:txBody>
      </p:sp>
    </p:spTree>
    <p:extLst>
      <p:ext uri="{BB962C8B-B14F-4D97-AF65-F5344CB8AC3E}">
        <p14:creationId xmlns:p14="http://schemas.microsoft.com/office/powerpoint/2010/main" val="1196461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46</a:t>
            </a:fld>
            <a:endParaRPr lang="en-US"/>
          </a:p>
        </p:txBody>
      </p:sp>
    </p:spTree>
    <p:extLst>
      <p:ext uri="{BB962C8B-B14F-4D97-AF65-F5344CB8AC3E}">
        <p14:creationId xmlns:p14="http://schemas.microsoft.com/office/powerpoint/2010/main" val="17030654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47</a:t>
            </a:fld>
            <a:endParaRPr lang="en-US"/>
          </a:p>
        </p:txBody>
      </p:sp>
    </p:spTree>
    <p:extLst>
      <p:ext uri="{BB962C8B-B14F-4D97-AF65-F5344CB8AC3E}">
        <p14:creationId xmlns:p14="http://schemas.microsoft.com/office/powerpoint/2010/main" val="602032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48</a:t>
            </a:fld>
            <a:endParaRPr lang="en-US"/>
          </a:p>
        </p:txBody>
      </p:sp>
    </p:spTree>
    <p:extLst>
      <p:ext uri="{BB962C8B-B14F-4D97-AF65-F5344CB8AC3E}">
        <p14:creationId xmlns:p14="http://schemas.microsoft.com/office/powerpoint/2010/main" val="12371876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49</a:t>
            </a:fld>
            <a:endParaRPr lang="en-US"/>
          </a:p>
        </p:txBody>
      </p:sp>
    </p:spTree>
    <p:extLst>
      <p:ext uri="{BB962C8B-B14F-4D97-AF65-F5344CB8AC3E}">
        <p14:creationId xmlns:p14="http://schemas.microsoft.com/office/powerpoint/2010/main" val="26000894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50</a:t>
            </a:fld>
            <a:endParaRPr lang="en-US"/>
          </a:p>
        </p:txBody>
      </p:sp>
    </p:spTree>
    <p:extLst>
      <p:ext uri="{BB962C8B-B14F-4D97-AF65-F5344CB8AC3E}">
        <p14:creationId xmlns:p14="http://schemas.microsoft.com/office/powerpoint/2010/main" val="9055462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51</a:t>
            </a:fld>
            <a:endParaRPr lang="en-US"/>
          </a:p>
        </p:txBody>
      </p:sp>
    </p:spTree>
    <p:extLst>
      <p:ext uri="{BB962C8B-B14F-4D97-AF65-F5344CB8AC3E}">
        <p14:creationId xmlns:p14="http://schemas.microsoft.com/office/powerpoint/2010/main" val="33666978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52</a:t>
            </a:fld>
            <a:endParaRPr lang="en-US"/>
          </a:p>
        </p:txBody>
      </p:sp>
    </p:spTree>
    <p:extLst>
      <p:ext uri="{BB962C8B-B14F-4D97-AF65-F5344CB8AC3E}">
        <p14:creationId xmlns:p14="http://schemas.microsoft.com/office/powerpoint/2010/main" val="21561335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53</a:t>
            </a:fld>
            <a:endParaRPr lang="en-US"/>
          </a:p>
        </p:txBody>
      </p:sp>
    </p:spTree>
    <p:extLst>
      <p:ext uri="{BB962C8B-B14F-4D97-AF65-F5344CB8AC3E}">
        <p14:creationId xmlns:p14="http://schemas.microsoft.com/office/powerpoint/2010/main" val="15248614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54</a:t>
            </a:fld>
            <a:endParaRPr lang="en-US"/>
          </a:p>
        </p:txBody>
      </p:sp>
    </p:spTree>
    <p:extLst>
      <p:ext uri="{BB962C8B-B14F-4D97-AF65-F5344CB8AC3E}">
        <p14:creationId xmlns:p14="http://schemas.microsoft.com/office/powerpoint/2010/main" val="707248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7419004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55</a:t>
            </a:fld>
            <a:endParaRPr lang="en-US"/>
          </a:p>
        </p:txBody>
      </p:sp>
    </p:spTree>
    <p:extLst>
      <p:ext uri="{BB962C8B-B14F-4D97-AF65-F5344CB8AC3E}">
        <p14:creationId xmlns:p14="http://schemas.microsoft.com/office/powerpoint/2010/main" val="18623749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56</a:t>
            </a:fld>
            <a:endParaRPr lang="en-US"/>
          </a:p>
        </p:txBody>
      </p:sp>
    </p:spTree>
    <p:extLst>
      <p:ext uri="{BB962C8B-B14F-4D97-AF65-F5344CB8AC3E}">
        <p14:creationId xmlns:p14="http://schemas.microsoft.com/office/powerpoint/2010/main" val="4389278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57</a:t>
            </a:fld>
            <a:endParaRPr lang="en-US"/>
          </a:p>
        </p:txBody>
      </p:sp>
    </p:spTree>
    <p:extLst>
      <p:ext uri="{BB962C8B-B14F-4D97-AF65-F5344CB8AC3E}">
        <p14:creationId xmlns:p14="http://schemas.microsoft.com/office/powerpoint/2010/main" val="1329914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754165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extLst>
      <p:ext uri="{BB962C8B-B14F-4D97-AF65-F5344CB8AC3E}">
        <p14:creationId xmlns:p14="http://schemas.microsoft.com/office/powerpoint/2010/main" val="2793072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extLst>
      <p:ext uri="{BB962C8B-B14F-4D97-AF65-F5344CB8AC3E}">
        <p14:creationId xmlns:p14="http://schemas.microsoft.com/office/powerpoint/2010/main" val="1327460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extLst>
      <p:ext uri="{BB962C8B-B14F-4D97-AF65-F5344CB8AC3E}">
        <p14:creationId xmlns:p14="http://schemas.microsoft.com/office/powerpoint/2010/main" val="2248467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6211E570-1CA6-4EDD-8D83-B06A421625BE}"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AE4268B7-E9B2-4232-B8FD-DF2F6C509027}"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7/1/2013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7/1/2013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7/1/2013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7/1/2013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7/1/2013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7/1/2013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7/1/2013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0.jpe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28600" y="457200"/>
            <a:ext cx="5124450" cy="2362200"/>
          </a:xfrm>
        </p:spPr>
        <p:txBody>
          <a:bodyPr>
            <a:noAutofit/>
          </a:bodyPr>
          <a:lstStyle/>
          <a:p>
            <a:pPr eaLnBrk="1" hangingPunct="1">
              <a:lnSpc>
                <a:spcPts val="5000"/>
              </a:lnSpc>
            </a:pPr>
            <a:r>
              <a:rPr lang="en-US" sz="8800" b="1" dirty="0" smtClean="0">
                <a:solidFill>
                  <a:srgbClr val="FF0000"/>
                </a:solidFill>
                <a:latin typeface="Comic Sans MS" pitchFamily="66" charset="0"/>
              </a:rPr>
              <a:t>Ezra:   </a:t>
            </a:r>
            <a:r>
              <a:rPr lang="en-US" b="1" dirty="0" smtClean="0">
                <a:solidFill>
                  <a:srgbClr val="FF0000"/>
                </a:solidFill>
                <a:latin typeface="Comic Sans MS" pitchFamily="66" charset="0"/>
              </a:rPr>
              <a:t>Working together in God’s service</a:t>
            </a:r>
            <a:endParaRPr lang="en-US" sz="5400" b="1" dirty="0" smtClean="0">
              <a:solidFill>
                <a:srgbClr val="FF0000"/>
              </a:solidFill>
              <a:latin typeface="Comic Sans MS" pitchFamily="66" charset="0"/>
            </a:endParaRPr>
          </a:p>
        </p:txBody>
      </p:sp>
      <p:sp>
        <p:nvSpPr>
          <p:cNvPr id="2052" name="Rectangle 3"/>
          <p:cNvSpPr>
            <a:spLocks noGrp="1" noChangeArrowheads="1"/>
          </p:cNvSpPr>
          <p:nvPr>
            <p:ph type="subTitle" idx="1"/>
          </p:nvPr>
        </p:nvSpPr>
        <p:spPr>
          <a:xfrm>
            <a:off x="685800" y="5029200"/>
            <a:ext cx="4203290" cy="1584223"/>
          </a:xfrm>
        </p:spPr>
        <p:txBody>
          <a:bodyPr>
            <a:noAutofit/>
          </a:bodyPr>
          <a:lstStyle/>
          <a:p>
            <a:pPr eaLnBrk="1" hangingPunct="1">
              <a:lnSpc>
                <a:spcPts val="4300"/>
              </a:lnSpc>
              <a:spcBef>
                <a:spcPts val="0"/>
              </a:spcBef>
            </a:pPr>
            <a:r>
              <a:rPr lang="en-US" sz="4000" b="1" dirty="0" smtClean="0">
                <a:solidFill>
                  <a:srgbClr val="0000CC"/>
                </a:solidFill>
                <a:latin typeface="Comic Sans MS" pitchFamily="66" charset="0"/>
              </a:rPr>
              <a:t>Class 2: Don’t give up </a:t>
            </a:r>
            <a:r>
              <a:rPr lang="en-US" sz="4000" b="1" dirty="0" smtClean="0">
                <a:solidFill>
                  <a:srgbClr val="0000CC"/>
                </a:solidFill>
                <a:latin typeface="Comic Sans MS" pitchFamily="66" charset="0"/>
              </a:rPr>
              <a:t>when </a:t>
            </a:r>
            <a:r>
              <a:rPr lang="en-US" sz="4000" b="1" dirty="0" smtClean="0">
                <a:solidFill>
                  <a:srgbClr val="0000CC"/>
                </a:solidFill>
                <a:latin typeface="Comic Sans MS" pitchFamily="66" charset="0"/>
              </a:rPr>
              <a:t>things go wrong!</a:t>
            </a:r>
          </a:p>
        </p:txBody>
      </p:sp>
      <p:pic>
        <p:nvPicPr>
          <p:cNvPr id="4098" name="Picture 2" descr="https://encrypted-tbn0.google.com/images?q=tbn:ANd9GcTPOwR4BSEtMrv9xBT85uM6zieksWvchrSBJ9xK0Aw-izvcmVIj7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743200"/>
            <a:ext cx="317720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3.bp.blogspot.com/-hwR60eFfpKY/T6OrUF6iPGI/AAAAAAAABFE/9k2_AavRDWo/s1600/building_altar_galle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0003" y="4038600"/>
            <a:ext cx="3371850" cy="22389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artchive.com/web_gallery/reproductions/201501-202000/201788/size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68"/>
          <a:stretch/>
        </p:blipFill>
        <p:spPr bwMode="auto">
          <a:xfrm>
            <a:off x="5771535" y="213852"/>
            <a:ext cx="3030486" cy="293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248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0"/>
            <a:ext cx="6172200" cy="1143000"/>
          </a:xfrm>
        </p:spPr>
        <p:txBody>
          <a:bodyPr/>
          <a:lstStyle/>
          <a:p>
            <a:pPr eaLnBrk="1" hangingPunct="1"/>
            <a:r>
              <a:rPr lang="en-US" sz="4000" b="1" dirty="0" smtClean="0">
                <a:solidFill>
                  <a:srgbClr val="FF0000"/>
                </a:solidFill>
              </a:rPr>
              <a:t>The Order of the Building</a:t>
            </a:r>
          </a:p>
        </p:txBody>
      </p:sp>
      <p:sp>
        <p:nvSpPr>
          <p:cNvPr id="4099" name="Rectangle 3"/>
          <p:cNvSpPr>
            <a:spLocks noGrp="1" noChangeArrowheads="1"/>
          </p:cNvSpPr>
          <p:nvPr>
            <p:ph type="body" idx="1"/>
          </p:nvPr>
        </p:nvSpPr>
        <p:spPr>
          <a:xfrm>
            <a:off x="457200" y="990600"/>
            <a:ext cx="5562600" cy="1066800"/>
          </a:xfrm>
        </p:spPr>
        <p:txBody>
          <a:bodyPr>
            <a:normAutofit/>
          </a:bodyPr>
          <a:lstStyle/>
          <a:p>
            <a:pPr marL="514350" indent="-514350">
              <a:spcBef>
                <a:spcPts val="0"/>
              </a:spcBef>
              <a:buAutoNum type="arabicParenR"/>
            </a:pPr>
            <a:r>
              <a:rPr lang="en-US" b="1" dirty="0" smtClean="0">
                <a:solidFill>
                  <a:srgbClr val="0000CC"/>
                </a:solidFill>
              </a:rPr>
              <a:t>Altar</a:t>
            </a:r>
            <a:r>
              <a:rPr lang="en-US" dirty="0" smtClean="0">
                <a:solidFill>
                  <a:srgbClr val="00B050"/>
                </a:solidFill>
              </a:rPr>
              <a:t> </a:t>
            </a:r>
            <a:r>
              <a:rPr lang="en-US" dirty="0"/>
              <a:t>– dedication to </a:t>
            </a:r>
            <a:r>
              <a:rPr lang="en-US" dirty="0" smtClean="0"/>
              <a:t>become                       </a:t>
            </a:r>
            <a:r>
              <a:rPr lang="en-US" dirty="0"/>
              <a:t>living </a:t>
            </a:r>
            <a:r>
              <a:rPr lang="en-US" dirty="0" smtClean="0"/>
              <a:t>sacrifices</a:t>
            </a:r>
          </a:p>
        </p:txBody>
      </p:sp>
      <p:sp>
        <p:nvSpPr>
          <p:cNvPr id="4100" name="Text Box 5"/>
          <p:cNvSpPr txBox="1">
            <a:spLocks noChangeArrowheads="1"/>
          </p:cNvSpPr>
          <p:nvPr/>
        </p:nvSpPr>
        <p:spPr bwMode="auto">
          <a:xfrm>
            <a:off x="228600" y="5334000"/>
            <a:ext cx="86868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God wanted it this way to encourage faith in His ability to provide</a:t>
            </a:r>
            <a:endParaRPr lang="en-US" sz="3600" b="1" dirty="0">
              <a:solidFill>
                <a:srgbClr val="00B050"/>
              </a:solidFill>
              <a:latin typeface="Comic Sans MS" pitchFamily="66" charset="0"/>
            </a:endParaRPr>
          </a:p>
        </p:txBody>
      </p:sp>
      <p:pic>
        <p:nvPicPr>
          <p:cNvPr id="40964" name="Picture 4" descr="https://encrypted-tbn0.google.com/images?q=tbn:ANd9GcS3-vjOmKXsGBtglrlS9YNyw4Mg8gmdr5VFQTKp9f7Xk9hpM4kqUg"/>
          <p:cNvPicPr>
            <a:picLocks noChangeAspect="1" noChangeArrowheads="1"/>
          </p:cNvPicPr>
          <p:nvPr/>
        </p:nvPicPr>
        <p:blipFill>
          <a:blip r:embed="rId3" cstate="print"/>
          <a:srcRect/>
          <a:stretch>
            <a:fillRect/>
          </a:stretch>
        </p:blipFill>
        <p:spPr bwMode="auto">
          <a:xfrm>
            <a:off x="914400" y="2133600"/>
            <a:ext cx="2314575" cy="1733698"/>
          </a:xfrm>
          <a:prstGeom prst="rect">
            <a:avLst/>
          </a:prstGeom>
          <a:noFill/>
        </p:spPr>
      </p:pic>
      <p:pic>
        <p:nvPicPr>
          <p:cNvPr id="40966" name="Picture 6" descr="https://encrypted-tbn2.google.com/images?q=tbn:ANd9GcRePLZKXaoKiBPpQDt27RWNtk7YSktelCuuaAt4Lj-Ya6KrujHF"/>
          <p:cNvPicPr>
            <a:picLocks noChangeAspect="1" noChangeArrowheads="1"/>
          </p:cNvPicPr>
          <p:nvPr/>
        </p:nvPicPr>
        <p:blipFill>
          <a:blip r:embed="rId4" cstate="print"/>
          <a:srcRect/>
          <a:stretch>
            <a:fillRect/>
          </a:stretch>
        </p:blipFill>
        <p:spPr bwMode="auto">
          <a:xfrm>
            <a:off x="6096000" y="3581400"/>
            <a:ext cx="2543175" cy="1800225"/>
          </a:xfrm>
          <a:prstGeom prst="rect">
            <a:avLst/>
          </a:prstGeom>
          <a:noFill/>
        </p:spPr>
      </p:pic>
      <p:sp>
        <p:nvSpPr>
          <p:cNvPr id="8" name="Rectangle 3"/>
          <p:cNvSpPr txBox="1">
            <a:spLocks noChangeArrowheads="1"/>
          </p:cNvSpPr>
          <p:nvPr/>
        </p:nvSpPr>
        <p:spPr>
          <a:xfrm>
            <a:off x="3429000" y="2438400"/>
            <a:ext cx="5562600" cy="114300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ts val="18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0000CC"/>
                </a:solidFill>
                <a:effectLst/>
                <a:uLnTx/>
                <a:uFillTx/>
                <a:latin typeface="+mn-lt"/>
                <a:ea typeface="+mn-ea"/>
                <a:cs typeface="+mn-cs"/>
              </a:rPr>
              <a:t>2) Temple</a:t>
            </a:r>
            <a:r>
              <a:rPr kumimoji="0" lang="en-US" sz="3200" b="0" i="0" u="none" strike="noStrike" kern="1200" cap="none" spc="0" normalizeH="0" baseline="0" noProof="0" dirty="0" smtClean="0">
                <a:ln>
                  <a:noFill/>
                </a:ln>
                <a:solidFill>
                  <a:srgbClr val="0000CC"/>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commitment to                                        daily service &amp; worship</a:t>
            </a:r>
          </a:p>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Rectangle 3"/>
          <p:cNvSpPr txBox="1">
            <a:spLocks noChangeArrowheads="1"/>
          </p:cNvSpPr>
          <p:nvPr/>
        </p:nvSpPr>
        <p:spPr>
          <a:xfrm>
            <a:off x="533400" y="4038600"/>
            <a:ext cx="5562600" cy="1219200"/>
          </a:xfrm>
          <a:prstGeom prst="rect">
            <a:avLst/>
          </a:prstGeom>
        </p:spPr>
        <p:txBody>
          <a:bodyPr vert="horz" lIns="91440" tIns="45720" rIns="91440" bIns="45720" rtlCol="0">
            <a:normAutofit fontScale="92500" lnSpcReduction="20000"/>
          </a:bodyPr>
          <a:lstStyle/>
          <a:p>
            <a:pPr marL="457200" marR="0" lvl="0" indent="-457200" algn="l" defTabSz="914400" rtl="0" eaLnBrk="1" fontAlgn="auto" latinLnBrk="0" hangingPunct="1">
              <a:lnSpc>
                <a:spcPct val="100000"/>
              </a:lnSpc>
              <a:spcBef>
                <a:spcPts val="18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0000CC"/>
                </a:solidFill>
                <a:effectLst/>
                <a:uLnTx/>
                <a:uFillTx/>
                <a:latin typeface="+mn-lt"/>
                <a:ea typeface="+mn-ea"/>
                <a:cs typeface="+mn-cs"/>
              </a:rPr>
              <a:t>3) Walls</a:t>
            </a:r>
            <a:r>
              <a:rPr kumimoji="0" lang="en-US" sz="3200" b="0" i="0" u="none" strike="noStrike" kern="1200" cap="none" spc="0" normalizeH="0" baseline="0" noProof="0" dirty="0" smtClean="0">
                <a:ln>
                  <a:noFill/>
                </a:ln>
                <a:solidFill>
                  <a:srgbClr val="0000CC"/>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(during Nehemiah) develop defenses against the evils of this world</a:t>
            </a:r>
          </a:p>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0968" name="Picture 8" descr="https://encrypted-tbn2.google.com/images?q=tbn:ANd9GcQ1HHGGWzhUU9axi-DdvqVYqo6ia_tx5r6v0_CW8ctmKF2uDEXK"/>
          <p:cNvPicPr>
            <a:picLocks noChangeAspect="1" noChangeArrowheads="1"/>
          </p:cNvPicPr>
          <p:nvPr/>
        </p:nvPicPr>
        <p:blipFill>
          <a:blip r:embed="rId5" cstate="print"/>
          <a:srcRect l="2888" t="17582" r="7581" b="12088"/>
          <a:stretch>
            <a:fillRect/>
          </a:stretch>
        </p:blipFill>
        <p:spPr bwMode="auto">
          <a:xfrm>
            <a:off x="6096000" y="533400"/>
            <a:ext cx="2805113" cy="1676400"/>
          </a:xfrm>
          <a:prstGeom prst="rect">
            <a:avLst/>
          </a:prstGeom>
          <a:noFill/>
        </p:spPr>
      </p:pic>
    </p:spTree>
    <p:extLst>
      <p:ext uri="{BB962C8B-B14F-4D97-AF65-F5344CB8AC3E}">
        <p14:creationId xmlns:p14="http://schemas.microsoft.com/office/powerpoint/2010/main" val="2465862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blinds(horizontal)">
                                      <p:cBhvr>
                                        <p:cTn id="7" dur="500"/>
                                        <p:tgtEl>
                                          <p:spTgt spid="4096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2000"/>
                                        <p:tgtEl>
                                          <p:spTgt spid="9"/>
                                        </p:tgtEl>
                                      </p:cBhvr>
                                    </p:animEffect>
                                  </p:childTnLst>
                                </p:cTn>
                              </p:par>
                              <p:par>
                                <p:cTn id="16" presetID="8" presetClass="entr" presetSubtype="16" fill="hold" nodeType="withEffect">
                                  <p:stCondLst>
                                    <p:cond delay="0"/>
                                  </p:stCondLst>
                                  <p:childTnLst>
                                    <p:set>
                                      <p:cBhvr>
                                        <p:cTn id="17" dur="1" fill="hold">
                                          <p:stCondLst>
                                            <p:cond delay="0"/>
                                          </p:stCondLst>
                                        </p:cTn>
                                        <p:tgtEl>
                                          <p:spTgt spid="40966"/>
                                        </p:tgtEl>
                                        <p:attrNameLst>
                                          <p:attrName>style.visibility</p:attrName>
                                        </p:attrNameLst>
                                      </p:cBhvr>
                                      <p:to>
                                        <p:strVal val="visible"/>
                                      </p:to>
                                    </p:set>
                                    <p:animEffect transition="in" filter="diamond(in)">
                                      <p:cBhvr>
                                        <p:cTn id="18" dur="2000"/>
                                        <p:tgtEl>
                                          <p:spTgt spid="40966"/>
                                        </p:tgtEl>
                                      </p:cBhvr>
                                    </p:animEffect>
                                  </p:childTnLst>
                                </p:cTn>
                              </p:par>
                            </p:childTnLst>
                          </p:cTn>
                        </p:par>
                        <p:par>
                          <p:cTn id="19" fill="hold">
                            <p:stCondLst>
                              <p:cond delay="2000"/>
                            </p:stCondLst>
                            <p:childTnLst>
                              <p:par>
                                <p:cTn id="20" presetID="4" presetClass="entr" presetSubtype="16" fill="hold" grpId="0" nodeType="afterEffect">
                                  <p:stCondLst>
                                    <p:cond delay="5000"/>
                                  </p:stCondLst>
                                  <p:childTnLst>
                                    <p:set>
                                      <p:cBhvr>
                                        <p:cTn id="21" dur="1" fill="hold">
                                          <p:stCondLst>
                                            <p:cond delay="0"/>
                                          </p:stCondLst>
                                        </p:cTn>
                                        <p:tgtEl>
                                          <p:spTgt spid="4100"/>
                                        </p:tgtEl>
                                        <p:attrNameLst>
                                          <p:attrName>style.visibility</p:attrName>
                                        </p:attrNameLst>
                                      </p:cBhvr>
                                      <p:to>
                                        <p:strVal val="visible"/>
                                      </p:to>
                                    </p:set>
                                    <p:animEffect transition="in" filter="box(in)">
                                      <p:cBhvr>
                                        <p:cTn id="2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5" name="Picture 7"/>
          <p:cNvPicPr>
            <a:picLocks noChangeAspect="1" noChangeArrowheads="1"/>
          </p:cNvPicPr>
          <p:nvPr/>
        </p:nvPicPr>
        <p:blipFill>
          <a:blip r:embed="rId3" cstate="print"/>
          <a:srcRect/>
          <a:stretch>
            <a:fillRect/>
          </a:stretch>
        </p:blipFill>
        <p:spPr bwMode="auto">
          <a:xfrm>
            <a:off x="1" y="228600"/>
            <a:ext cx="9144000" cy="486882"/>
          </a:xfrm>
          <a:prstGeom prst="rect">
            <a:avLst/>
          </a:prstGeom>
          <a:noFill/>
          <a:ln w="9525">
            <a:noFill/>
            <a:miter lim="800000"/>
            <a:headEnd/>
            <a:tailEnd/>
          </a:ln>
        </p:spPr>
      </p:pic>
      <p:sp>
        <p:nvSpPr>
          <p:cNvPr id="4098" name="Rectangle 2"/>
          <p:cNvSpPr>
            <a:spLocks noGrp="1" noChangeArrowheads="1"/>
          </p:cNvSpPr>
          <p:nvPr>
            <p:ph type="title"/>
          </p:nvPr>
        </p:nvSpPr>
        <p:spPr>
          <a:xfrm>
            <a:off x="0" y="609600"/>
            <a:ext cx="6400800" cy="1143000"/>
          </a:xfrm>
        </p:spPr>
        <p:txBody>
          <a:bodyPr/>
          <a:lstStyle/>
          <a:p>
            <a:pPr eaLnBrk="1" hangingPunct="1"/>
            <a:r>
              <a:rPr lang="en-US" sz="4000" b="1" dirty="0" smtClean="0">
                <a:solidFill>
                  <a:srgbClr val="FF0000"/>
                </a:solidFill>
              </a:rPr>
              <a:t>Feast of Tabernacles (v.4)</a:t>
            </a:r>
          </a:p>
        </p:txBody>
      </p:sp>
      <p:sp>
        <p:nvSpPr>
          <p:cNvPr id="4099" name="Rectangle 3"/>
          <p:cNvSpPr>
            <a:spLocks noGrp="1" noChangeArrowheads="1"/>
          </p:cNvSpPr>
          <p:nvPr>
            <p:ph type="body" idx="1"/>
          </p:nvPr>
        </p:nvSpPr>
        <p:spPr>
          <a:xfrm>
            <a:off x="304800" y="1734959"/>
            <a:ext cx="8458200" cy="3962400"/>
          </a:xfrm>
        </p:spPr>
        <p:txBody>
          <a:bodyPr/>
          <a:lstStyle/>
          <a:p>
            <a:pPr eaLnBrk="1" hangingPunct="1">
              <a:lnSpc>
                <a:spcPct val="90000"/>
              </a:lnSpc>
            </a:pPr>
            <a:r>
              <a:rPr lang="en-US" dirty="0" smtClean="0"/>
              <a:t>Required in Ex 23:14-17</a:t>
            </a:r>
          </a:p>
          <a:p>
            <a:pPr eaLnBrk="1" hangingPunct="1">
              <a:lnSpc>
                <a:spcPct val="90000"/>
              </a:lnSpc>
            </a:pPr>
            <a:r>
              <a:rPr lang="en-US" dirty="0" smtClean="0"/>
              <a:t>Didn’t need a temple</a:t>
            </a:r>
          </a:p>
          <a:p>
            <a:pPr eaLnBrk="1" hangingPunct="1">
              <a:lnSpc>
                <a:spcPct val="90000"/>
              </a:lnSpc>
            </a:pPr>
            <a:r>
              <a:rPr lang="en-US" dirty="0" smtClean="0"/>
              <a:t>Represented the final gathering of saints throughout the ages into God’s kingdom</a:t>
            </a:r>
          </a:p>
          <a:p>
            <a:pPr eaLnBrk="1" hangingPunct="1">
              <a:lnSpc>
                <a:spcPct val="90000"/>
              </a:lnSpc>
            </a:pPr>
            <a:r>
              <a:rPr lang="en-US" dirty="0" smtClean="0"/>
              <a:t>Reminder of redemption from Egypt (sin)</a:t>
            </a:r>
          </a:p>
          <a:p>
            <a:pPr lvl="1">
              <a:lnSpc>
                <a:spcPct val="90000"/>
              </a:lnSpc>
            </a:pPr>
            <a:r>
              <a:rPr lang="en-US" dirty="0" smtClean="0"/>
              <a:t>When Jews were slaves and had nothing</a:t>
            </a:r>
          </a:p>
          <a:p>
            <a:pPr lvl="1">
              <a:lnSpc>
                <a:spcPct val="90000"/>
              </a:lnSpc>
            </a:pPr>
            <a:r>
              <a:rPr lang="en-US" dirty="0" smtClean="0"/>
              <a:t>God in His mercy redeemed them</a:t>
            </a:r>
          </a:p>
          <a:p>
            <a:pPr eaLnBrk="1" hangingPunct="1">
              <a:lnSpc>
                <a:spcPct val="90000"/>
              </a:lnSpc>
            </a:pPr>
            <a:endParaRPr lang="en-US" dirty="0" smtClean="0"/>
          </a:p>
        </p:txBody>
      </p:sp>
      <p:sp>
        <p:nvSpPr>
          <p:cNvPr id="4100" name="Text Box 5"/>
          <p:cNvSpPr txBox="1">
            <a:spLocks noChangeArrowheads="1"/>
          </p:cNvSpPr>
          <p:nvPr/>
        </p:nvSpPr>
        <p:spPr bwMode="auto">
          <a:xfrm>
            <a:off x="952500" y="5181600"/>
            <a:ext cx="7162800" cy="1669688"/>
          </a:xfrm>
          <a:prstGeom prst="rect">
            <a:avLst/>
          </a:prstGeom>
          <a:noFill/>
          <a:ln w="9525">
            <a:noFill/>
            <a:miter lim="800000"/>
            <a:headEnd/>
            <a:tailEnd/>
          </a:ln>
        </p:spPr>
        <p:txBody>
          <a:bodyPr wrap="square">
            <a:spAutoFit/>
          </a:bodyPr>
          <a:lstStyle/>
          <a:p>
            <a:pPr algn="ctr">
              <a:lnSpc>
                <a:spcPts val="4100"/>
              </a:lnSpc>
            </a:pPr>
            <a:r>
              <a:rPr lang="en-US" sz="3600" b="1" dirty="0" smtClean="0">
                <a:solidFill>
                  <a:srgbClr val="00B050"/>
                </a:solidFill>
                <a:latin typeface="Comic Sans MS" pitchFamily="66" charset="0"/>
              </a:rPr>
              <a:t>Would have been encouraging &amp; </a:t>
            </a:r>
            <a:r>
              <a:rPr lang="en-US" sz="3600" b="1" dirty="0" err="1" smtClean="0">
                <a:solidFill>
                  <a:srgbClr val="00B050"/>
                </a:solidFill>
                <a:latin typeface="Comic Sans MS" pitchFamily="66" charset="0"/>
              </a:rPr>
              <a:t>exhortational</a:t>
            </a:r>
            <a:r>
              <a:rPr lang="en-US" sz="3600" b="1" dirty="0" smtClean="0">
                <a:solidFill>
                  <a:srgbClr val="00B050"/>
                </a:solidFill>
                <a:latin typeface="Comic Sans MS" pitchFamily="66" charset="0"/>
              </a:rPr>
              <a:t> to experience the Feast at this time</a:t>
            </a:r>
            <a:endParaRPr lang="en-US" sz="3600" b="1" dirty="0">
              <a:solidFill>
                <a:srgbClr val="00B050"/>
              </a:solidFill>
              <a:latin typeface="Comic Sans MS" pitchFamily="66" charset="0"/>
            </a:endParaRPr>
          </a:p>
        </p:txBody>
      </p:sp>
      <p:pic>
        <p:nvPicPr>
          <p:cNvPr id="27650" name="Picture 2" descr="https://encrypted-tbn1.google.com/images?q=tbn:ANd9GcQdA6RZhRnLpwFLcZHUd3LSEyFM401U896sUImy7u9b1PSGSLQjVg"/>
          <p:cNvPicPr>
            <a:picLocks noChangeAspect="1" noChangeArrowheads="1"/>
          </p:cNvPicPr>
          <p:nvPr/>
        </p:nvPicPr>
        <p:blipFill>
          <a:blip r:embed="rId4" cstate="print"/>
          <a:srcRect/>
          <a:stretch>
            <a:fillRect/>
          </a:stretch>
        </p:blipFill>
        <p:spPr bwMode="auto">
          <a:xfrm>
            <a:off x="6172200" y="685800"/>
            <a:ext cx="2609850" cy="2098319"/>
          </a:xfrm>
          <a:prstGeom prst="rect">
            <a:avLst/>
          </a:prstGeom>
          <a:noFill/>
        </p:spPr>
      </p:pic>
    </p:spTree>
    <p:extLst>
      <p:ext uri="{BB962C8B-B14F-4D97-AF65-F5344CB8AC3E}">
        <p14:creationId xmlns:p14="http://schemas.microsoft.com/office/powerpoint/2010/main" val="2149060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228600"/>
            <a:ext cx="4343400" cy="1371600"/>
          </a:xfrm>
        </p:spPr>
        <p:txBody>
          <a:bodyPr>
            <a:noAutofit/>
          </a:bodyPr>
          <a:lstStyle/>
          <a:p>
            <a:pPr eaLnBrk="1" hangingPunct="1"/>
            <a:r>
              <a:rPr lang="en-US" b="1" dirty="0" smtClean="0">
                <a:solidFill>
                  <a:srgbClr val="FF0000"/>
                </a:solidFill>
              </a:rPr>
              <a:t>Use of foreign supplies (v.7)</a:t>
            </a:r>
          </a:p>
        </p:txBody>
      </p:sp>
      <p:sp>
        <p:nvSpPr>
          <p:cNvPr id="4099" name="Rectangle 3"/>
          <p:cNvSpPr>
            <a:spLocks noGrp="1" noChangeArrowheads="1"/>
          </p:cNvSpPr>
          <p:nvPr>
            <p:ph type="body" idx="1"/>
          </p:nvPr>
        </p:nvSpPr>
        <p:spPr>
          <a:xfrm>
            <a:off x="304800" y="1905000"/>
            <a:ext cx="8305800" cy="2590800"/>
          </a:xfrm>
        </p:spPr>
        <p:txBody>
          <a:bodyPr/>
          <a:lstStyle/>
          <a:p>
            <a:pPr eaLnBrk="1" hangingPunct="1">
              <a:lnSpc>
                <a:spcPct val="90000"/>
              </a:lnSpc>
            </a:pPr>
            <a:r>
              <a:rPr lang="en-US" dirty="0" smtClean="0"/>
              <a:t>As Solomon in 1Kgs 5:6-11</a:t>
            </a:r>
          </a:p>
          <a:p>
            <a:pPr eaLnBrk="1" hangingPunct="1">
              <a:lnSpc>
                <a:spcPct val="90000"/>
              </a:lnSpc>
            </a:pPr>
            <a:r>
              <a:rPr lang="en-US" dirty="0" smtClean="0"/>
              <a:t>Only allowed foreigners to                                      supply materials – not actually build temple</a:t>
            </a:r>
          </a:p>
          <a:p>
            <a:pPr eaLnBrk="1" hangingPunct="1">
              <a:lnSpc>
                <a:spcPct val="90000"/>
              </a:lnSpc>
            </a:pPr>
            <a:r>
              <a:rPr lang="en-US" dirty="0" smtClean="0"/>
              <a:t>Joshua &amp; </a:t>
            </a:r>
            <a:r>
              <a:rPr lang="en-US" dirty="0" err="1" smtClean="0"/>
              <a:t>Zerubbabel</a:t>
            </a:r>
            <a:r>
              <a:rPr lang="en-US" dirty="0" smtClean="0"/>
              <a:t> drew a line: no foreigners on site!</a:t>
            </a:r>
          </a:p>
        </p:txBody>
      </p:sp>
      <p:sp>
        <p:nvSpPr>
          <p:cNvPr id="4100" name="Text Box 5"/>
          <p:cNvSpPr txBox="1">
            <a:spLocks noChangeArrowheads="1"/>
          </p:cNvSpPr>
          <p:nvPr/>
        </p:nvSpPr>
        <p:spPr bwMode="auto">
          <a:xfrm>
            <a:off x="457200" y="4495800"/>
            <a:ext cx="8229600" cy="1938992"/>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There are times to be selective about who we are willing to use in God’s service too!</a:t>
            </a:r>
            <a:endParaRPr lang="en-US" sz="4000" b="1" dirty="0">
              <a:solidFill>
                <a:srgbClr val="00B050"/>
              </a:solidFill>
              <a:latin typeface="Comic Sans MS" pitchFamily="66" charset="0"/>
            </a:endParaRPr>
          </a:p>
        </p:txBody>
      </p:sp>
      <p:pic>
        <p:nvPicPr>
          <p:cNvPr id="97282" name="Picture 2" descr="https://encrypted-tbn0.google.com/images?q=tbn:ANd9GcRHz__BrmE7OzXXss0O9VvjAwxFEvrTAgxixDNEdy5CmpbORBorXw"/>
          <p:cNvPicPr>
            <a:picLocks noChangeAspect="1" noChangeArrowheads="1"/>
          </p:cNvPicPr>
          <p:nvPr/>
        </p:nvPicPr>
        <p:blipFill>
          <a:blip r:embed="rId3" cstate="print"/>
          <a:srcRect/>
          <a:stretch>
            <a:fillRect/>
          </a:stretch>
        </p:blipFill>
        <p:spPr bwMode="auto">
          <a:xfrm>
            <a:off x="5562600" y="228600"/>
            <a:ext cx="3306057" cy="2556236"/>
          </a:xfrm>
          <a:prstGeom prst="rect">
            <a:avLst/>
          </a:prstGeom>
          <a:noFill/>
        </p:spPr>
      </p:pic>
    </p:spTree>
    <p:extLst>
      <p:ext uri="{BB962C8B-B14F-4D97-AF65-F5344CB8AC3E}">
        <p14:creationId xmlns:p14="http://schemas.microsoft.com/office/powerpoint/2010/main" val="4038812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990600"/>
          </a:xfrm>
        </p:spPr>
        <p:txBody>
          <a:bodyPr>
            <a:normAutofit/>
          </a:bodyPr>
          <a:lstStyle/>
          <a:p>
            <a:pPr eaLnBrk="1" hangingPunct="1"/>
            <a:r>
              <a:rPr lang="en-US" sz="5400" b="1" dirty="0" smtClean="0">
                <a:solidFill>
                  <a:srgbClr val="FF0000"/>
                </a:solidFill>
              </a:rPr>
              <a:t>Years to Build the Temple</a:t>
            </a:r>
          </a:p>
        </p:txBody>
      </p:sp>
      <p:sp>
        <p:nvSpPr>
          <p:cNvPr id="4099" name="Rectangle 3"/>
          <p:cNvSpPr>
            <a:spLocks noGrp="1" noChangeArrowheads="1"/>
          </p:cNvSpPr>
          <p:nvPr>
            <p:ph type="body" idx="1"/>
          </p:nvPr>
        </p:nvSpPr>
        <p:spPr>
          <a:xfrm>
            <a:off x="685800" y="914400"/>
            <a:ext cx="4267200" cy="4770437"/>
          </a:xfrm>
        </p:spPr>
        <p:txBody>
          <a:bodyPr>
            <a:noAutofit/>
          </a:bodyPr>
          <a:lstStyle/>
          <a:p>
            <a:pPr marL="0" indent="0" algn="ctr">
              <a:buNone/>
            </a:pPr>
            <a:r>
              <a:rPr lang="en-US" sz="4400" b="1" dirty="0" smtClean="0"/>
              <a:t>Cyrus</a:t>
            </a:r>
            <a:endParaRPr lang="en-US" sz="4400" dirty="0"/>
          </a:p>
          <a:p>
            <a:pPr marL="0" indent="0" algn="ctr">
              <a:buNone/>
            </a:pPr>
            <a:r>
              <a:rPr lang="en-US" sz="4400" b="1" dirty="0" smtClean="0"/>
              <a:t>Cambyses</a:t>
            </a:r>
          </a:p>
          <a:p>
            <a:pPr marL="0" indent="0" algn="ctr">
              <a:buNone/>
            </a:pPr>
            <a:r>
              <a:rPr lang="en-US" sz="4400" b="1" dirty="0" smtClean="0"/>
              <a:t>Pseudo</a:t>
            </a:r>
            <a:r>
              <a:rPr lang="en-US" sz="4400" dirty="0" smtClean="0"/>
              <a:t>-</a:t>
            </a:r>
            <a:r>
              <a:rPr lang="en-US" sz="4400" b="1" dirty="0" err="1" smtClean="0"/>
              <a:t>Smerdis</a:t>
            </a:r>
            <a:endParaRPr lang="en-US" sz="4400" dirty="0"/>
          </a:p>
          <a:p>
            <a:pPr marL="0" indent="0" algn="ctr">
              <a:buNone/>
            </a:pPr>
            <a:r>
              <a:rPr lang="en-US" sz="4400" b="1" dirty="0" smtClean="0"/>
              <a:t>Darius</a:t>
            </a:r>
            <a:r>
              <a:rPr lang="en-US" sz="4400" b="1" dirty="0"/>
              <a:t> </a:t>
            </a:r>
            <a:endParaRPr lang="en-US" sz="4400" b="1" dirty="0" smtClean="0"/>
          </a:p>
          <a:p>
            <a:pPr marL="0" indent="0" algn="ctr">
              <a:buNone/>
            </a:pPr>
            <a:r>
              <a:rPr lang="en-US" sz="1600" dirty="0" smtClean="0"/>
              <a:t>  </a:t>
            </a:r>
            <a:endParaRPr lang="en-US" sz="1600" dirty="0"/>
          </a:p>
          <a:p>
            <a:pPr marL="0" indent="0" algn="ctr">
              <a:buNone/>
            </a:pPr>
            <a:r>
              <a:rPr lang="en-US" sz="4400" b="1" dirty="0">
                <a:solidFill>
                  <a:srgbClr val="7030A0"/>
                </a:solidFill>
              </a:rPr>
              <a:t>Years to finish  </a:t>
            </a:r>
            <a:r>
              <a:rPr lang="en-US" sz="4400" b="1" dirty="0" smtClean="0">
                <a:solidFill>
                  <a:srgbClr val="7030A0"/>
                </a:solidFill>
              </a:rPr>
              <a:t>=</a:t>
            </a:r>
            <a:endParaRPr lang="en-US" sz="4400" dirty="0" smtClean="0">
              <a:solidFill>
                <a:srgbClr val="7030A0"/>
              </a:solidFill>
            </a:endParaRPr>
          </a:p>
        </p:txBody>
      </p:sp>
      <p:sp>
        <p:nvSpPr>
          <p:cNvPr id="4100" name="Text Box 5"/>
          <p:cNvSpPr txBox="1">
            <a:spLocks noChangeArrowheads="1"/>
          </p:cNvSpPr>
          <p:nvPr/>
        </p:nvSpPr>
        <p:spPr bwMode="auto">
          <a:xfrm>
            <a:off x="533400" y="5334000"/>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That’s a long time to maintain interest in an ecclesial project!</a:t>
            </a:r>
            <a:endParaRPr lang="en-US" sz="4000" b="1" dirty="0">
              <a:solidFill>
                <a:srgbClr val="00B050"/>
              </a:solidFill>
              <a:latin typeface="Comic Sans MS" pitchFamily="66" charset="0"/>
            </a:endParaRPr>
          </a:p>
        </p:txBody>
      </p:sp>
      <p:sp>
        <p:nvSpPr>
          <p:cNvPr id="5" name="Rectangle 3"/>
          <p:cNvSpPr txBox="1">
            <a:spLocks noChangeArrowheads="1"/>
          </p:cNvSpPr>
          <p:nvPr/>
        </p:nvSpPr>
        <p:spPr>
          <a:xfrm>
            <a:off x="5105400" y="914400"/>
            <a:ext cx="3352800" cy="4419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800" dirty="0" smtClean="0"/>
              <a:t>6 years</a:t>
            </a:r>
          </a:p>
          <a:p>
            <a:pPr marL="0" indent="0">
              <a:buFont typeface="Arial" pitchFamily="34" charset="0"/>
              <a:buNone/>
            </a:pPr>
            <a:r>
              <a:rPr lang="en-US" sz="4800" dirty="0" smtClean="0"/>
              <a:t>8 years</a:t>
            </a:r>
          </a:p>
          <a:p>
            <a:pPr marL="0" indent="0">
              <a:buFont typeface="Arial" pitchFamily="34" charset="0"/>
              <a:buNone/>
            </a:pPr>
            <a:r>
              <a:rPr lang="en-US" sz="4800" dirty="0" smtClean="0"/>
              <a:t>7</a:t>
            </a:r>
            <a:r>
              <a:rPr lang="en-US" sz="4800" dirty="0"/>
              <a:t> </a:t>
            </a:r>
            <a:r>
              <a:rPr lang="en-US" sz="4800" dirty="0" smtClean="0"/>
              <a:t>months</a:t>
            </a:r>
          </a:p>
          <a:p>
            <a:pPr marL="0" indent="0">
              <a:buFont typeface="Arial" pitchFamily="34" charset="0"/>
              <a:buNone/>
            </a:pPr>
            <a:r>
              <a:rPr lang="en-US" sz="4800" dirty="0" smtClean="0"/>
              <a:t>6 years (6:15)</a:t>
            </a:r>
          </a:p>
          <a:p>
            <a:pPr marL="0" indent="0">
              <a:buFont typeface="Arial" pitchFamily="34" charset="0"/>
              <a:buNone/>
            </a:pPr>
            <a:r>
              <a:rPr lang="en-US" sz="1700" b="1" dirty="0" smtClean="0"/>
              <a:t> </a:t>
            </a:r>
            <a:endParaRPr lang="en-US" sz="1700" dirty="0" smtClean="0"/>
          </a:p>
          <a:p>
            <a:pPr marL="0" indent="0">
              <a:buFont typeface="Arial" pitchFamily="34" charset="0"/>
              <a:buNone/>
            </a:pPr>
            <a:r>
              <a:rPr lang="en-US" sz="4800" b="1" dirty="0" smtClean="0">
                <a:solidFill>
                  <a:srgbClr val="7030A0"/>
                </a:solidFill>
              </a:rPr>
              <a:t>20 years</a:t>
            </a:r>
          </a:p>
          <a:p>
            <a:pPr marL="0" indent="0">
              <a:lnSpc>
                <a:spcPct val="90000"/>
              </a:lnSpc>
              <a:buFont typeface="Arial" pitchFamily="34" charset="0"/>
              <a:buNone/>
            </a:pPr>
            <a:endParaRPr lang="en-US" dirty="0" smtClean="0"/>
          </a:p>
        </p:txBody>
      </p:sp>
    </p:spTree>
    <p:extLst>
      <p:ext uri="{BB962C8B-B14F-4D97-AF65-F5344CB8AC3E}">
        <p14:creationId xmlns:p14="http://schemas.microsoft.com/office/powerpoint/2010/main" val="795024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6096000" cy="1143000"/>
          </a:xfrm>
        </p:spPr>
        <p:txBody>
          <a:bodyPr>
            <a:noAutofit/>
          </a:bodyPr>
          <a:lstStyle/>
          <a:p>
            <a:r>
              <a:rPr lang="en-US" sz="4000" b="1" dirty="0" smtClean="0">
                <a:solidFill>
                  <a:srgbClr val="FF0000"/>
                </a:solidFill>
              </a:rPr>
              <a:t>People’s </a:t>
            </a:r>
            <a:r>
              <a:rPr lang="en-US" sz="4000" b="1" dirty="0">
                <a:solidFill>
                  <a:srgbClr val="FF0000"/>
                </a:solidFill>
              </a:rPr>
              <a:t>Reaction to the Laying of the </a:t>
            </a:r>
            <a:r>
              <a:rPr lang="en-US" sz="4000" b="1" dirty="0" smtClean="0">
                <a:solidFill>
                  <a:srgbClr val="FF0000"/>
                </a:solidFill>
              </a:rPr>
              <a:t>Foundation</a:t>
            </a:r>
          </a:p>
        </p:txBody>
      </p:sp>
      <p:sp>
        <p:nvSpPr>
          <p:cNvPr id="4099" name="Rectangle 3"/>
          <p:cNvSpPr>
            <a:spLocks noGrp="1" noChangeArrowheads="1"/>
          </p:cNvSpPr>
          <p:nvPr>
            <p:ph type="body" idx="1"/>
          </p:nvPr>
        </p:nvSpPr>
        <p:spPr>
          <a:xfrm>
            <a:off x="457200" y="1447799"/>
            <a:ext cx="8382000" cy="1905001"/>
          </a:xfrm>
        </p:spPr>
        <p:txBody>
          <a:bodyPr>
            <a:normAutofit lnSpcReduction="10000"/>
          </a:bodyPr>
          <a:lstStyle/>
          <a:p>
            <a:pPr marL="2171700" indent="-2171700">
              <a:buNone/>
            </a:pPr>
            <a:r>
              <a:rPr lang="en-US" sz="4000" b="1" u="sng" dirty="0" smtClean="0">
                <a:solidFill>
                  <a:srgbClr val="0000CC"/>
                </a:solidFill>
              </a:rPr>
              <a:t>Younger</a:t>
            </a:r>
            <a:r>
              <a:rPr lang="en-US" sz="4000" dirty="0">
                <a:solidFill>
                  <a:srgbClr val="0000CC"/>
                </a:solidFill>
              </a:rPr>
              <a:t>:   </a:t>
            </a:r>
            <a:r>
              <a:rPr lang="en-US" sz="4000" dirty="0"/>
              <a:t>Shouted </a:t>
            </a:r>
            <a:r>
              <a:rPr lang="en-US" sz="4000" dirty="0" smtClean="0"/>
              <a:t>and                        praised (excited</a:t>
            </a:r>
            <a:r>
              <a:rPr lang="en-US" sz="4000" dirty="0"/>
              <a:t>!)</a:t>
            </a:r>
          </a:p>
          <a:p>
            <a:pPr marL="0" indent="0">
              <a:buNone/>
            </a:pPr>
            <a:r>
              <a:rPr lang="en-US" sz="4000" b="1" u="sng" dirty="0" smtClean="0">
                <a:solidFill>
                  <a:srgbClr val="0000CC"/>
                </a:solidFill>
              </a:rPr>
              <a:t>Older</a:t>
            </a:r>
            <a:r>
              <a:rPr lang="en-US" sz="4000" dirty="0">
                <a:solidFill>
                  <a:srgbClr val="0000CC"/>
                </a:solidFill>
              </a:rPr>
              <a:t>:   </a:t>
            </a:r>
            <a:r>
              <a:rPr lang="en-US" sz="4000" dirty="0"/>
              <a:t>Wept (disappointed</a:t>
            </a:r>
            <a:r>
              <a:rPr lang="en-US" sz="4000" dirty="0" smtClean="0"/>
              <a:t>)</a:t>
            </a:r>
            <a:endParaRPr lang="en-US" dirty="0" smtClean="0"/>
          </a:p>
        </p:txBody>
      </p:sp>
      <p:sp>
        <p:nvSpPr>
          <p:cNvPr id="4100" name="Text Box 5"/>
          <p:cNvSpPr txBox="1">
            <a:spLocks noChangeArrowheads="1"/>
          </p:cNvSpPr>
          <p:nvPr/>
        </p:nvSpPr>
        <p:spPr bwMode="auto">
          <a:xfrm>
            <a:off x="457200" y="3429000"/>
            <a:ext cx="8229600" cy="1200329"/>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This problem hung on for 20 years! Still around for Haggai &amp; Zechariah  </a:t>
            </a:r>
            <a:endParaRPr lang="en-US" sz="3600" b="1" dirty="0">
              <a:solidFill>
                <a:srgbClr val="00B050"/>
              </a:solidFill>
              <a:latin typeface="Comic Sans MS" pitchFamily="66" charset="0"/>
            </a:endParaRPr>
          </a:p>
        </p:txBody>
      </p:sp>
      <p:pic>
        <p:nvPicPr>
          <p:cNvPr id="33794" name="Picture 2" descr="https://encrypted-tbn0.google.com/images?q=tbn:ANd9GcRJ01AjfIkaVCrTkgt90czMbltWRhqb7yZE9olmhpJMdH0iw0fJ"/>
          <p:cNvPicPr>
            <a:picLocks noChangeAspect="1" noChangeArrowheads="1"/>
          </p:cNvPicPr>
          <p:nvPr/>
        </p:nvPicPr>
        <p:blipFill>
          <a:blip r:embed="rId3" cstate="print"/>
          <a:srcRect/>
          <a:stretch>
            <a:fillRect/>
          </a:stretch>
        </p:blipFill>
        <p:spPr bwMode="auto">
          <a:xfrm>
            <a:off x="7010400" y="228600"/>
            <a:ext cx="1952625" cy="2333626"/>
          </a:xfrm>
          <a:prstGeom prst="rect">
            <a:avLst/>
          </a:prstGeom>
          <a:noFill/>
        </p:spPr>
      </p:pic>
      <p:sp>
        <p:nvSpPr>
          <p:cNvPr id="6" name="Rectangle 3"/>
          <p:cNvSpPr txBox="1">
            <a:spLocks noChangeArrowheads="1"/>
          </p:cNvSpPr>
          <p:nvPr/>
        </p:nvSpPr>
        <p:spPr>
          <a:xfrm>
            <a:off x="228600" y="4724400"/>
            <a:ext cx="8915400" cy="11430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24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rgbClr val="663300"/>
                </a:solidFill>
                <a:effectLst/>
                <a:uLnTx/>
                <a:uFillTx/>
                <a:latin typeface="+mn-lt"/>
                <a:ea typeface="+mn-ea"/>
                <a:cs typeface="+mn-cs"/>
              </a:rPr>
              <a:t>Hag 2:3-4</a:t>
            </a:r>
            <a:r>
              <a:rPr kumimoji="0" lang="en-US" sz="3000" b="0" i="0" u="none" strike="noStrike" kern="1200" cap="none" spc="0" normalizeH="0" baseline="0" noProof="0" dirty="0" smtClean="0">
                <a:ln>
                  <a:noFill/>
                </a:ln>
                <a:solidFill>
                  <a:srgbClr val="663300"/>
                </a:solidFill>
                <a:effectLst/>
                <a:uLnTx/>
                <a:uFillTx/>
                <a:latin typeface="+mn-lt"/>
                <a:ea typeface="+mn-ea"/>
                <a:cs typeface="+mn-cs"/>
              </a:rPr>
              <a:t>  </a:t>
            </a:r>
            <a:r>
              <a:rPr kumimoji="0" lang="en-US" sz="3000" b="0" i="1" u="none" strike="noStrike" kern="1200" cap="none" spc="0" normalizeH="0" baseline="0" noProof="0" dirty="0" smtClean="0">
                <a:ln>
                  <a:noFill/>
                </a:ln>
                <a:solidFill>
                  <a:schemeClr val="tx1"/>
                </a:solidFill>
                <a:effectLst/>
                <a:uLnTx/>
                <a:uFillTx/>
                <a:latin typeface="+mn-lt"/>
                <a:ea typeface="+mn-ea"/>
                <a:cs typeface="+mn-cs"/>
              </a:rPr>
              <a:t>Is it not in your sight as nothing?</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2120900" marR="0" lvl="0" indent="-2120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err="1" smtClean="0">
                <a:ln>
                  <a:noFill/>
                </a:ln>
                <a:solidFill>
                  <a:srgbClr val="663300"/>
                </a:solidFill>
                <a:effectLst/>
                <a:uLnTx/>
                <a:uFillTx/>
                <a:latin typeface="+mn-lt"/>
                <a:ea typeface="+mn-ea"/>
                <a:cs typeface="+mn-cs"/>
              </a:rPr>
              <a:t>Zech</a:t>
            </a:r>
            <a:r>
              <a:rPr kumimoji="0" lang="en-US" sz="3000" b="1" i="0" u="none" strike="noStrike" kern="1200" cap="none" spc="0" normalizeH="0" baseline="0" noProof="0" dirty="0" smtClean="0">
                <a:ln>
                  <a:noFill/>
                </a:ln>
                <a:solidFill>
                  <a:srgbClr val="663300"/>
                </a:solidFill>
                <a:effectLst/>
                <a:uLnTx/>
                <a:uFillTx/>
                <a:latin typeface="+mn-lt"/>
                <a:ea typeface="+mn-ea"/>
                <a:cs typeface="+mn-cs"/>
              </a:rPr>
              <a:t> 4:8-10</a:t>
            </a:r>
            <a:r>
              <a:rPr kumimoji="0" lang="en-US" sz="3000" b="0" i="0" u="none" strike="noStrike" kern="1200" cap="none" spc="0" normalizeH="0" baseline="0" noProof="0" dirty="0" smtClean="0">
                <a:ln>
                  <a:noFill/>
                </a:ln>
                <a:solidFill>
                  <a:srgbClr val="663300"/>
                </a:solidFill>
                <a:effectLst/>
                <a:uLnTx/>
                <a:uFillTx/>
                <a:latin typeface="+mn-lt"/>
                <a:ea typeface="+mn-ea"/>
                <a:cs typeface="+mn-cs"/>
              </a:rPr>
              <a:t>  </a:t>
            </a:r>
            <a:r>
              <a:rPr kumimoji="0" lang="en-US" sz="3000" b="0" i="1" u="none" strike="noStrike" kern="1200" cap="none" spc="0" normalizeH="0" baseline="0" noProof="0" dirty="0" smtClean="0">
                <a:ln>
                  <a:noFill/>
                </a:ln>
                <a:solidFill>
                  <a:schemeClr val="tx1"/>
                </a:solidFill>
                <a:effectLst/>
                <a:uLnTx/>
                <a:uFillTx/>
                <a:latin typeface="+mn-lt"/>
                <a:ea typeface="+mn-ea"/>
                <a:cs typeface="+mn-cs"/>
              </a:rPr>
              <a:t>Who has despised the day of small things?</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 Box 5"/>
          <p:cNvSpPr txBox="1">
            <a:spLocks noChangeArrowheads="1"/>
          </p:cNvSpPr>
          <p:nvPr/>
        </p:nvSpPr>
        <p:spPr bwMode="auto">
          <a:xfrm>
            <a:off x="0" y="6019800"/>
            <a:ext cx="91440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C0099"/>
                </a:solidFill>
                <a:latin typeface="Comic Sans MS" pitchFamily="66" charset="0"/>
              </a:rPr>
              <a:t>God wants our best effort, not best ever result!</a:t>
            </a:r>
            <a:endParaRPr lang="en-US" sz="2800" b="1" dirty="0">
              <a:solidFill>
                <a:srgbClr val="CC0099"/>
              </a:solidFill>
              <a:latin typeface="Comic Sans MS" pitchFamily="66" charset="0"/>
            </a:endParaRPr>
          </a:p>
        </p:txBody>
      </p:sp>
    </p:spTree>
    <p:extLst>
      <p:ext uri="{BB962C8B-B14F-4D97-AF65-F5344CB8AC3E}">
        <p14:creationId xmlns:p14="http://schemas.microsoft.com/office/powerpoint/2010/main" val="1411052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down)">
                                      <p:cBhvr>
                                        <p:cTn id="7" dur="500"/>
                                        <p:tgtEl>
                                          <p:spTgt spid="410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324600" cy="1143000"/>
          </a:xfrm>
        </p:spPr>
        <p:txBody>
          <a:bodyPr/>
          <a:lstStyle/>
          <a:p>
            <a:pPr eaLnBrk="1" hangingPunct="1"/>
            <a:r>
              <a:rPr lang="en-US" sz="4000" b="1" dirty="0" smtClean="0">
                <a:solidFill>
                  <a:srgbClr val="FF0000"/>
                </a:solidFill>
              </a:rPr>
              <a:t>The Adversaries Challenge!</a:t>
            </a:r>
          </a:p>
        </p:txBody>
      </p:sp>
      <p:sp>
        <p:nvSpPr>
          <p:cNvPr id="4099" name="Rectangle 3"/>
          <p:cNvSpPr>
            <a:spLocks noGrp="1" noChangeArrowheads="1"/>
          </p:cNvSpPr>
          <p:nvPr>
            <p:ph type="body" idx="1"/>
          </p:nvPr>
        </p:nvSpPr>
        <p:spPr>
          <a:xfrm>
            <a:off x="228600" y="990600"/>
            <a:ext cx="8305800" cy="4724400"/>
          </a:xfrm>
        </p:spPr>
        <p:txBody>
          <a:bodyPr>
            <a:normAutofit fontScale="92500" lnSpcReduction="20000"/>
          </a:bodyPr>
          <a:lstStyle/>
          <a:p>
            <a:pPr eaLnBrk="1" hangingPunct="1">
              <a:lnSpc>
                <a:spcPct val="90000"/>
              </a:lnSpc>
            </a:pPr>
            <a:r>
              <a:rPr lang="en-US" b="1" dirty="0" smtClean="0">
                <a:solidFill>
                  <a:srgbClr val="0000CC"/>
                </a:solidFill>
              </a:rPr>
              <a:t>Adversaries (v.1):  </a:t>
            </a:r>
            <a:r>
              <a:rPr lang="en-US" dirty="0" smtClean="0"/>
              <a:t>Samaritans –                         Introduced as adversaries from the start!</a:t>
            </a:r>
          </a:p>
          <a:p>
            <a:pPr eaLnBrk="1" hangingPunct="1">
              <a:lnSpc>
                <a:spcPct val="90000"/>
              </a:lnSpc>
            </a:pPr>
            <a:r>
              <a:rPr lang="en-US" b="1" dirty="0" smtClean="0">
                <a:solidFill>
                  <a:srgbClr val="0000CC"/>
                </a:solidFill>
              </a:rPr>
              <a:t>Let us build with you:  </a:t>
            </a:r>
            <a:r>
              <a:rPr lang="en-US" dirty="0" smtClean="0"/>
              <a:t>the Jews could sure use the help!</a:t>
            </a:r>
          </a:p>
          <a:p>
            <a:pPr eaLnBrk="1" hangingPunct="1">
              <a:lnSpc>
                <a:spcPct val="90000"/>
              </a:lnSpc>
            </a:pPr>
            <a:r>
              <a:rPr lang="en-US" b="1" dirty="0" smtClean="0">
                <a:solidFill>
                  <a:srgbClr val="0000CC"/>
                </a:solidFill>
              </a:rPr>
              <a:t>Days of </a:t>
            </a:r>
            <a:r>
              <a:rPr lang="en-US" b="1" dirty="0" err="1" smtClean="0">
                <a:solidFill>
                  <a:srgbClr val="0000CC"/>
                </a:solidFill>
              </a:rPr>
              <a:t>Esarhadddon</a:t>
            </a:r>
            <a:r>
              <a:rPr lang="en-US" b="1" dirty="0" smtClean="0">
                <a:solidFill>
                  <a:srgbClr val="0000CC"/>
                </a:solidFill>
              </a:rPr>
              <a:t> </a:t>
            </a:r>
            <a:r>
              <a:rPr lang="en-US" dirty="0" smtClean="0"/>
              <a:t>(son of Sennacherib) about 130 years ago!</a:t>
            </a:r>
          </a:p>
          <a:p>
            <a:pPr eaLnBrk="1" hangingPunct="1">
              <a:lnSpc>
                <a:spcPct val="90000"/>
              </a:lnSpc>
            </a:pPr>
            <a:r>
              <a:rPr lang="en-US" b="1" dirty="0" smtClean="0">
                <a:solidFill>
                  <a:srgbClr val="0000CC"/>
                </a:solidFill>
              </a:rPr>
              <a:t>We worship God:  </a:t>
            </a:r>
            <a:r>
              <a:rPr lang="en-US" dirty="0" smtClean="0"/>
              <a:t>but idols too! (2Kgs 17:24-33, 39-41)</a:t>
            </a:r>
          </a:p>
          <a:p>
            <a:pPr eaLnBrk="1" hangingPunct="1">
              <a:lnSpc>
                <a:spcPct val="90000"/>
              </a:lnSpc>
            </a:pPr>
            <a:r>
              <a:rPr lang="en-US" b="1" dirty="0" smtClean="0">
                <a:solidFill>
                  <a:srgbClr val="0000CC"/>
                </a:solidFill>
              </a:rPr>
              <a:t>Assyrians moved Jews out of North </a:t>
            </a:r>
            <a:r>
              <a:rPr lang="en-US" dirty="0" smtClean="0"/>
              <a:t>&amp; brought in Gentiles</a:t>
            </a:r>
          </a:p>
          <a:p>
            <a:pPr lvl="1">
              <a:lnSpc>
                <a:spcPct val="90000"/>
              </a:lnSpc>
            </a:pPr>
            <a:r>
              <a:rPr lang="en-US" dirty="0" smtClean="0"/>
              <a:t>Gentiles brought their idols &amp; mixed in with Jews in the North part of Israel</a:t>
            </a:r>
          </a:p>
          <a:p>
            <a:pPr lvl="1">
              <a:lnSpc>
                <a:spcPct val="90000"/>
              </a:lnSpc>
            </a:pPr>
            <a:r>
              <a:rPr lang="en-US" dirty="0" smtClean="0"/>
              <a:t>Samaritans feared Yahweh &amp; all their other gods too</a:t>
            </a:r>
          </a:p>
        </p:txBody>
      </p:sp>
      <p:sp>
        <p:nvSpPr>
          <p:cNvPr id="4100" name="Text Box 5"/>
          <p:cNvSpPr txBox="1">
            <a:spLocks noChangeArrowheads="1"/>
          </p:cNvSpPr>
          <p:nvPr/>
        </p:nvSpPr>
        <p:spPr bwMode="auto">
          <a:xfrm>
            <a:off x="0" y="5791200"/>
            <a:ext cx="91440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No compromise for </a:t>
            </a:r>
            <a:r>
              <a:rPr lang="en-US" sz="3200" b="1" dirty="0" err="1" smtClean="0">
                <a:solidFill>
                  <a:srgbClr val="00B050"/>
                </a:solidFill>
                <a:latin typeface="Comic Sans MS" pitchFamily="66" charset="0"/>
              </a:rPr>
              <a:t>Zerubbabel</a:t>
            </a:r>
            <a:r>
              <a:rPr lang="en-US" sz="3200" b="1" dirty="0" smtClean="0">
                <a:solidFill>
                  <a:srgbClr val="00B050"/>
                </a:solidFill>
                <a:latin typeface="Comic Sans MS" pitchFamily="66" charset="0"/>
              </a:rPr>
              <a:t> &amp; Joshua</a:t>
            </a:r>
            <a:endParaRPr lang="en-US" sz="3200" b="1" dirty="0">
              <a:solidFill>
                <a:srgbClr val="00B050"/>
              </a:solidFill>
              <a:latin typeface="Comic Sans MS" pitchFamily="66" charset="0"/>
            </a:endParaRPr>
          </a:p>
        </p:txBody>
      </p:sp>
      <p:pic>
        <p:nvPicPr>
          <p:cNvPr id="40962" name="Picture 2" descr="https://encrypted-tbn1.google.com/images?q=tbn:ANd9GcQVuYeHbzjMf4gPglR1CnNpzfSjwbVx-z-ucyGnLwpjDpxiZ9iKqw"/>
          <p:cNvPicPr>
            <a:picLocks noChangeAspect="1" noChangeArrowheads="1"/>
          </p:cNvPicPr>
          <p:nvPr/>
        </p:nvPicPr>
        <p:blipFill>
          <a:blip r:embed="rId3" cstate="print"/>
          <a:srcRect/>
          <a:stretch>
            <a:fillRect/>
          </a:stretch>
        </p:blipFill>
        <p:spPr bwMode="auto">
          <a:xfrm flipH="1">
            <a:off x="7010400" y="228600"/>
            <a:ext cx="1981200" cy="1409700"/>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13919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295400" y="685800"/>
            <a:ext cx="6172200" cy="990600"/>
          </a:xfrm>
        </p:spPr>
        <p:txBody>
          <a:bodyPr>
            <a:normAutofit fontScale="90000"/>
          </a:bodyPr>
          <a:lstStyle/>
          <a:p>
            <a:pPr eaLnBrk="1" hangingPunct="1">
              <a:lnSpc>
                <a:spcPts val="3500"/>
              </a:lnSpc>
            </a:pPr>
            <a:r>
              <a:rPr lang="en-US" sz="4000" b="1" dirty="0" smtClean="0">
                <a:solidFill>
                  <a:srgbClr val="663300"/>
                </a:solidFill>
              </a:rPr>
              <a:t>Background to the Samaritans:       </a:t>
            </a:r>
            <a:r>
              <a:rPr lang="en-US" sz="3200" b="1" dirty="0" smtClean="0">
                <a:solidFill>
                  <a:srgbClr val="663300"/>
                </a:solidFill>
              </a:rPr>
              <a:t>2 Kings 17:28-41</a:t>
            </a:r>
            <a:endParaRPr lang="en-US" sz="4000" b="1" dirty="0" smtClean="0">
              <a:solidFill>
                <a:srgbClr val="663300"/>
              </a:solidFill>
            </a:endParaRPr>
          </a:p>
        </p:txBody>
      </p:sp>
      <p:sp>
        <p:nvSpPr>
          <p:cNvPr id="4099" name="Rectangle 3"/>
          <p:cNvSpPr>
            <a:spLocks noGrp="1" noChangeArrowheads="1"/>
          </p:cNvSpPr>
          <p:nvPr>
            <p:ph type="body" idx="1"/>
          </p:nvPr>
        </p:nvSpPr>
        <p:spPr>
          <a:xfrm>
            <a:off x="990600" y="1676400"/>
            <a:ext cx="7239000" cy="4267200"/>
          </a:xfrm>
        </p:spPr>
        <p:txBody>
          <a:bodyPr>
            <a:normAutofit fontScale="32500" lnSpcReduction="20000"/>
          </a:bodyPr>
          <a:lstStyle/>
          <a:p>
            <a:pPr marL="0" indent="169863">
              <a:buNone/>
            </a:pPr>
            <a:r>
              <a:rPr lang="en-US" sz="6000" dirty="0" smtClean="0"/>
              <a:t>28  Then one of the priests whom they had carried away from Samaria came and dwelt in Bethel, and taught them how they should fear the LORD.</a:t>
            </a:r>
          </a:p>
          <a:p>
            <a:pPr marL="0" indent="169863">
              <a:buNone/>
            </a:pPr>
            <a:r>
              <a:rPr lang="en-US" sz="6000" dirty="0" smtClean="0"/>
              <a:t>29  However </a:t>
            </a:r>
            <a:r>
              <a:rPr lang="en-US" sz="6000" b="1" i="1" dirty="0" smtClean="0"/>
              <a:t>every nation continued to make gods of its own,</a:t>
            </a:r>
            <a:r>
              <a:rPr lang="en-US" sz="6000" dirty="0" smtClean="0"/>
              <a:t> and put them in the shrines on the high places which the Samaritans had made, every nation in the cities where they dwelt.</a:t>
            </a:r>
          </a:p>
          <a:p>
            <a:pPr marL="0" indent="169863">
              <a:buNone/>
            </a:pPr>
            <a:r>
              <a:rPr lang="en-US" sz="6000" dirty="0" smtClean="0"/>
              <a:t>30  The men of Babylon made Succoth </a:t>
            </a:r>
            <a:r>
              <a:rPr lang="en-US" sz="6000" dirty="0" err="1" smtClean="0"/>
              <a:t>Benoth</a:t>
            </a:r>
            <a:r>
              <a:rPr lang="en-US" sz="6000" dirty="0" smtClean="0"/>
              <a:t>, the men of </a:t>
            </a:r>
            <a:r>
              <a:rPr lang="en-US" sz="6000" dirty="0" err="1" smtClean="0"/>
              <a:t>Cuth</a:t>
            </a:r>
            <a:r>
              <a:rPr lang="en-US" sz="6000" dirty="0" smtClean="0"/>
              <a:t> made </a:t>
            </a:r>
            <a:r>
              <a:rPr lang="en-US" sz="6000" dirty="0" err="1" smtClean="0"/>
              <a:t>Nergal</a:t>
            </a:r>
            <a:r>
              <a:rPr lang="en-US" sz="6000" dirty="0" smtClean="0"/>
              <a:t>, the men of </a:t>
            </a:r>
            <a:r>
              <a:rPr lang="en-US" sz="6000" dirty="0" err="1" smtClean="0"/>
              <a:t>Hamath</a:t>
            </a:r>
            <a:r>
              <a:rPr lang="en-US" sz="6000" dirty="0" smtClean="0"/>
              <a:t> made </a:t>
            </a:r>
            <a:r>
              <a:rPr lang="en-US" sz="6000" dirty="0" err="1" smtClean="0"/>
              <a:t>Ashima</a:t>
            </a:r>
            <a:r>
              <a:rPr lang="en-US" sz="6000" dirty="0" smtClean="0"/>
              <a:t>,</a:t>
            </a:r>
          </a:p>
          <a:p>
            <a:pPr marL="0" indent="169863">
              <a:buNone/>
            </a:pPr>
            <a:r>
              <a:rPr lang="en-US" sz="6000" dirty="0" smtClean="0"/>
              <a:t>31  and the </a:t>
            </a:r>
            <a:r>
              <a:rPr lang="en-US" sz="6000" dirty="0" err="1" smtClean="0"/>
              <a:t>Avites</a:t>
            </a:r>
            <a:r>
              <a:rPr lang="en-US" sz="6000" dirty="0" smtClean="0"/>
              <a:t> made </a:t>
            </a:r>
            <a:r>
              <a:rPr lang="en-US" sz="6000" dirty="0" err="1" smtClean="0"/>
              <a:t>Nibhaz</a:t>
            </a:r>
            <a:r>
              <a:rPr lang="en-US" sz="6000" dirty="0" smtClean="0"/>
              <a:t> and </a:t>
            </a:r>
            <a:r>
              <a:rPr lang="en-US" sz="6000" dirty="0" err="1" smtClean="0"/>
              <a:t>Tartak</a:t>
            </a:r>
            <a:r>
              <a:rPr lang="en-US" sz="6000" dirty="0" smtClean="0"/>
              <a:t>; and the </a:t>
            </a:r>
            <a:r>
              <a:rPr lang="en-US" sz="6000" dirty="0" err="1" smtClean="0"/>
              <a:t>Sepharvites</a:t>
            </a:r>
            <a:r>
              <a:rPr lang="en-US" sz="6000" dirty="0" smtClean="0"/>
              <a:t> burned their children in fire to </a:t>
            </a:r>
            <a:r>
              <a:rPr lang="en-US" sz="6000" dirty="0" err="1" smtClean="0"/>
              <a:t>Adrammelech</a:t>
            </a:r>
            <a:r>
              <a:rPr lang="en-US" sz="6000" dirty="0" smtClean="0"/>
              <a:t> and </a:t>
            </a:r>
            <a:r>
              <a:rPr lang="en-US" sz="6000" dirty="0" err="1" smtClean="0"/>
              <a:t>Anammelech</a:t>
            </a:r>
            <a:r>
              <a:rPr lang="en-US" sz="6000" dirty="0" smtClean="0"/>
              <a:t>, the gods of </a:t>
            </a:r>
            <a:r>
              <a:rPr lang="en-US" sz="6000" dirty="0" err="1" smtClean="0"/>
              <a:t>Sepharvaim</a:t>
            </a:r>
            <a:r>
              <a:rPr lang="en-US" sz="6000" dirty="0" smtClean="0"/>
              <a:t>.</a:t>
            </a:r>
          </a:p>
          <a:p>
            <a:pPr marL="0" indent="169863">
              <a:buNone/>
            </a:pPr>
            <a:r>
              <a:rPr lang="en-US" sz="6000" dirty="0" smtClean="0"/>
              <a:t>32  So they feared the LORD, and from every class they </a:t>
            </a:r>
            <a:r>
              <a:rPr lang="en-US" sz="6000" b="1" i="1" dirty="0" smtClean="0"/>
              <a:t>appointed for themselves priests of the high places,</a:t>
            </a:r>
            <a:r>
              <a:rPr lang="en-US" sz="6000" dirty="0" smtClean="0"/>
              <a:t> who sacrificed for them in the shrines of the high places.</a:t>
            </a:r>
          </a:p>
        </p:txBody>
      </p:sp>
      <p:sp>
        <p:nvSpPr>
          <p:cNvPr id="4100" name="Text Box 5"/>
          <p:cNvSpPr txBox="1">
            <a:spLocks noChangeArrowheads="1"/>
          </p:cNvSpPr>
          <p:nvPr/>
        </p:nvSpPr>
        <p:spPr bwMode="auto">
          <a:xfrm>
            <a:off x="449943" y="5975375"/>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They were adversaries from the start!</a:t>
            </a:r>
            <a:endParaRPr lang="en-US" sz="2800" b="1" dirty="0">
              <a:solidFill>
                <a:srgbClr val="00B050"/>
              </a:solidFill>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553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295400" y="685800"/>
            <a:ext cx="6172200" cy="990600"/>
          </a:xfrm>
        </p:spPr>
        <p:txBody>
          <a:bodyPr>
            <a:normAutofit fontScale="90000"/>
          </a:bodyPr>
          <a:lstStyle/>
          <a:p>
            <a:pPr eaLnBrk="1" hangingPunct="1">
              <a:lnSpc>
                <a:spcPts val="3500"/>
              </a:lnSpc>
            </a:pPr>
            <a:r>
              <a:rPr lang="en-US" sz="4000" b="1" dirty="0" smtClean="0">
                <a:solidFill>
                  <a:srgbClr val="663300"/>
                </a:solidFill>
              </a:rPr>
              <a:t>Background to the Samaritans:       </a:t>
            </a:r>
            <a:r>
              <a:rPr lang="en-US" sz="3200" b="1" dirty="0" smtClean="0">
                <a:solidFill>
                  <a:srgbClr val="663300"/>
                </a:solidFill>
              </a:rPr>
              <a:t>2 Kings 17:28-41</a:t>
            </a:r>
            <a:endParaRPr lang="en-US" sz="4000" b="1" dirty="0" smtClean="0">
              <a:solidFill>
                <a:srgbClr val="663300"/>
              </a:solidFill>
            </a:endParaRPr>
          </a:p>
        </p:txBody>
      </p:sp>
      <p:sp>
        <p:nvSpPr>
          <p:cNvPr id="4099" name="Rectangle 3"/>
          <p:cNvSpPr>
            <a:spLocks noGrp="1" noChangeArrowheads="1"/>
          </p:cNvSpPr>
          <p:nvPr>
            <p:ph type="body" idx="1"/>
          </p:nvPr>
        </p:nvSpPr>
        <p:spPr>
          <a:xfrm>
            <a:off x="990600" y="1676400"/>
            <a:ext cx="7239000" cy="4267200"/>
          </a:xfrm>
        </p:spPr>
        <p:txBody>
          <a:bodyPr>
            <a:normAutofit fontScale="32500" lnSpcReduction="20000"/>
          </a:bodyPr>
          <a:lstStyle/>
          <a:p>
            <a:pPr marL="0" indent="169863">
              <a:buNone/>
            </a:pPr>
            <a:r>
              <a:rPr lang="en-US" sz="6800" dirty="0" smtClean="0"/>
              <a:t>33  </a:t>
            </a:r>
            <a:r>
              <a:rPr lang="en-US" sz="6800" b="1" i="1" dirty="0" smtClean="0"/>
              <a:t>They feared the LORD, yet served their own gods-- according to the rituals of the nations from among whom they were carried away.</a:t>
            </a:r>
            <a:endParaRPr lang="en-US" sz="6800" dirty="0" smtClean="0"/>
          </a:p>
          <a:p>
            <a:pPr marL="0" indent="169863">
              <a:buNone/>
            </a:pPr>
            <a:r>
              <a:rPr lang="en-US" sz="6800" dirty="0" smtClean="0"/>
              <a:t>34  </a:t>
            </a:r>
            <a:r>
              <a:rPr lang="en-US" sz="6800" b="1" i="1" dirty="0" smtClean="0"/>
              <a:t>To this day they continue practicing the former rituals; they do not fear the LORD,</a:t>
            </a:r>
            <a:r>
              <a:rPr lang="en-US" sz="6800" dirty="0" smtClean="0"/>
              <a:t> nor do they follow their statutes or their ordinances, or the law and commandment which the LORD had commanded the children of Jacob, whom He named Israel, </a:t>
            </a:r>
          </a:p>
          <a:p>
            <a:pPr marL="0" indent="169863">
              <a:buNone/>
            </a:pPr>
            <a:r>
              <a:rPr lang="en-US" sz="6800" dirty="0" smtClean="0"/>
              <a:t>40  However they did not obey, but they followed their former rituals.</a:t>
            </a:r>
          </a:p>
          <a:p>
            <a:pPr marL="0" indent="169863">
              <a:buNone/>
            </a:pPr>
            <a:r>
              <a:rPr lang="en-US" sz="6800" dirty="0" smtClean="0"/>
              <a:t>41  </a:t>
            </a:r>
            <a:r>
              <a:rPr lang="en-US" sz="6800" b="1" i="1" dirty="0" smtClean="0"/>
              <a:t>So these nations feared the LORD, yet served their carved images;</a:t>
            </a:r>
            <a:r>
              <a:rPr lang="en-US" sz="6800" dirty="0" smtClean="0"/>
              <a:t> also their children and their children's children have continued doing as their fathers did, even to this day.</a:t>
            </a:r>
          </a:p>
          <a:p>
            <a:pPr eaLnBrk="1" hangingPunct="1">
              <a:lnSpc>
                <a:spcPct val="90000"/>
              </a:lnSpc>
              <a:buNone/>
            </a:pPr>
            <a:endParaRPr lang="en-US" dirty="0" smtClean="0"/>
          </a:p>
        </p:txBody>
      </p:sp>
      <p:sp>
        <p:nvSpPr>
          <p:cNvPr id="4100" name="Text Box 5"/>
          <p:cNvSpPr txBox="1">
            <a:spLocks noChangeArrowheads="1"/>
          </p:cNvSpPr>
          <p:nvPr/>
        </p:nvSpPr>
        <p:spPr bwMode="auto">
          <a:xfrm>
            <a:off x="449943" y="613919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They were adversaries from the start!</a:t>
            </a:r>
            <a:endParaRPr lang="en-US" sz="2800" b="1" dirty="0">
              <a:solidFill>
                <a:srgbClr val="00B050"/>
              </a:solidFill>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a:xfrm>
            <a:off x="1905000" y="0"/>
            <a:ext cx="5257800" cy="1752600"/>
          </a:xfrm>
        </p:spPr>
        <p:txBody>
          <a:bodyPr>
            <a:normAutofit/>
          </a:bodyPr>
          <a:lstStyle/>
          <a:p>
            <a:pPr eaLnBrk="1" hangingPunct="1">
              <a:defRPr/>
            </a:pPr>
            <a:r>
              <a:rPr lang="en-US" sz="4800" b="1" dirty="0" smtClean="0">
                <a:solidFill>
                  <a:srgbClr val="FF0000"/>
                </a:solidFill>
              </a:rPr>
              <a:t>Test #1:              Return to Idols?</a:t>
            </a:r>
          </a:p>
        </p:txBody>
      </p:sp>
      <p:sp>
        <p:nvSpPr>
          <p:cNvPr id="103427" name="Rectangle 3"/>
          <p:cNvSpPr>
            <a:spLocks noGrp="1" noRot="1" noChangeArrowheads="1"/>
          </p:cNvSpPr>
          <p:nvPr>
            <p:ph type="body" idx="1"/>
          </p:nvPr>
        </p:nvSpPr>
        <p:spPr>
          <a:xfrm>
            <a:off x="1752600" y="1981200"/>
            <a:ext cx="5562601" cy="1219200"/>
          </a:xfrm>
        </p:spPr>
        <p:txBody>
          <a:bodyPr>
            <a:normAutofit/>
          </a:bodyPr>
          <a:lstStyle/>
          <a:p>
            <a:pPr eaLnBrk="1" hangingPunct="1">
              <a:spcBef>
                <a:spcPct val="0"/>
              </a:spcBef>
              <a:spcAft>
                <a:spcPct val="40000"/>
              </a:spcAft>
              <a:defRPr/>
            </a:pPr>
            <a:r>
              <a:rPr lang="en-US" dirty="0" smtClean="0"/>
              <a:t>Idol worship was a primary cause of the 70-year captivity</a:t>
            </a:r>
          </a:p>
        </p:txBody>
      </p:sp>
      <p:sp>
        <p:nvSpPr>
          <p:cNvPr id="103428" name="Text Box 4"/>
          <p:cNvSpPr txBox="1">
            <a:spLocks noChangeArrowheads="1"/>
          </p:cNvSpPr>
          <p:nvPr/>
        </p:nvSpPr>
        <p:spPr bwMode="auto">
          <a:xfrm>
            <a:off x="4419600" y="5105400"/>
            <a:ext cx="2667000" cy="1006475"/>
          </a:xfrm>
          <a:prstGeom prst="rect">
            <a:avLst/>
          </a:prstGeom>
          <a:noFill/>
          <a:ln w="9525">
            <a:noFill/>
            <a:miter lim="800000"/>
            <a:headEnd/>
            <a:tailEnd/>
          </a:ln>
          <a:effectLst/>
        </p:spPr>
        <p:txBody>
          <a:bodyPr wrap="square">
            <a:spAutoFit/>
          </a:bodyPr>
          <a:lstStyle/>
          <a:p>
            <a:pPr algn="ctr">
              <a:spcBef>
                <a:spcPct val="50000"/>
              </a:spcBef>
            </a:pPr>
            <a:r>
              <a:rPr lang="en-US" sz="6000" b="1" dirty="0">
                <a:solidFill>
                  <a:srgbClr val="00B050"/>
                </a:solidFill>
                <a:latin typeface="Comic Sans MS" pitchFamily="66" charset="0"/>
              </a:rPr>
              <a:t>Yes!</a:t>
            </a:r>
          </a:p>
        </p:txBody>
      </p:sp>
      <p:pic>
        <p:nvPicPr>
          <p:cNvPr id="14340" name="Picture 4" descr="https://encrypted-tbn3.google.com/images?q=tbn:ANd9GcSH4yyQFandGtCUHcv6I_gmdQJVKGqmHlDzW0CfwSaAZR2cnTqa"/>
          <p:cNvPicPr>
            <a:picLocks noChangeAspect="1" noChangeArrowheads="1"/>
          </p:cNvPicPr>
          <p:nvPr/>
        </p:nvPicPr>
        <p:blipFill>
          <a:blip r:embed="rId2" cstate="print"/>
          <a:srcRect/>
          <a:stretch>
            <a:fillRect/>
          </a:stretch>
        </p:blipFill>
        <p:spPr bwMode="auto">
          <a:xfrm>
            <a:off x="228600" y="152400"/>
            <a:ext cx="1485900" cy="3086101"/>
          </a:xfrm>
          <a:prstGeom prst="rect">
            <a:avLst/>
          </a:prstGeom>
          <a:noFill/>
        </p:spPr>
      </p:pic>
      <p:pic>
        <p:nvPicPr>
          <p:cNvPr id="14342" name="Picture 6" descr="https://encrypted-tbn3.google.com/images?q=tbn:ANd9GcRbRGDy0LSNCNTz1djMrpCCibkSWT19aC3G3CveI_3K1N_c2iiD"/>
          <p:cNvPicPr>
            <a:picLocks noChangeAspect="1" noChangeArrowheads="1"/>
          </p:cNvPicPr>
          <p:nvPr/>
        </p:nvPicPr>
        <p:blipFill>
          <a:blip r:embed="rId3" cstate="print"/>
          <a:srcRect/>
          <a:stretch>
            <a:fillRect/>
          </a:stretch>
        </p:blipFill>
        <p:spPr bwMode="auto">
          <a:xfrm>
            <a:off x="7315200" y="152400"/>
            <a:ext cx="1615439" cy="2209800"/>
          </a:xfrm>
          <a:prstGeom prst="rect">
            <a:avLst/>
          </a:prstGeom>
          <a:noFill/>
        </p:spPr>
      </p:pic>
      <p:sp>
        <p:nvSpPr>
          <p:cNvPr id="8" name="Rectangle 3"/>
          <p:cNvSpPr txBox="1">
            <a:spLocks noRot="1" noChangeArrowheads="1"/>
          </p:cNvSpPr>
          <p:nvPr/>
        </p:nvSpPr>
        <p:spPr>
          <a:xfrm>
            <a:off x="609600" y="3200400"/>
            <a:ext cx="82296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0"/>
              </a:spcBef>
              <a:spcAft>
                <a:spcPct val="4000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Were the people willing to separate from the nations, stand fast for Yahweh their God, and guard the Truth that was entrusted to them?</a:t>
            </a:r>
          </a:p>
        </p:txBody>
      </p:sp>
      <p:pic>
        <p:nvPicPr>
          <p:cNvPr id="14344" name="Picture 8" descr="https://encrypted-tbn0.google.com/images?q=tbn:ANd9GcSzucRpnI4-cwyanoG3Dxx5IX2z8KRJ4sA8Zi4CnccC3a1UxZLS5Q"/>
          <p:cNvPicPr>
            <a:picLocks noChangeAspect="1" noChangeArrowheads="1"/>
          </p:cNvPicPr>
          <p:nvPr/>
        </p:nvPicPr>
        <p:blipFill>
          <a:blip r:embed="rId4" cstate="print"/>
          <a:srcRect/>
          <a:stretch>
            <a:fillRect/>
          </a:stretch>
        </p:blipFill>
        <p:spPr bwMode="auto">
          <a:xfrm>
            <a:off x="2057400" y="4724400"/>
            <a:ext cx="2343150" cy="1952625"/>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03428"/>
                                        </p:tgtEl>
                                        <p:attrNameLst>
                                          <p:attrName>style.visibility</p:attrName>
                                        </p:attrNameLst>
                                      </p:cBhvr>
                                      <p:to>
                                        <p:strVal val="visible"/>
                                      </p:to>
                                    </p:set>
                                    <p:set>
                                      <p:cBhvr>
                                        <p:cTn id="7" dur="455" fill="hold">
                                          <p:stCondLst>
                                            <p:cond delay="0"/>
                                          </p:stCondLst>
                                        </p:cTn>
                                        <p:tgtEl>
                                          <p:spTgt spid="103428"/>
                                        </p:tgtEl>
                                        <p:attrNameLst>
                                          <p:attrName>style.rotation</p:attrName>
                                        </p:attrNameLst>
                                      </p:cBhvr>
                                      <p:to>
                                        <p:strVal val="-45.0"/>
                                      </p:to>
                                    </p:set>
                                    <p:anim calcmode="lin" valueType="num">
                                      <p:cBhvr>
                                        <p:cTn id="8" dur="455" fill="hold">
                                          <p:stCondLst>
                                            <p:cond delay="455"/>
                                          </p:stCondLst>
                                        </p:cTn>
                                        <p:tgtEl>
                                          <p:spTgt spid="10342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0342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0342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03428"/>
                                        </p:tgtEl>
                                        <p:attrNameLst>
                                          <p:attrName>ppt_y</p:attrName>
                                        </p:attrNameLst>
                                      </p:cBhvr>
                                      <p:tavLst>
                                        <p:tav tm="0">
                                          <p:val>
                                            <p:strVal val="#ppt_y-(0.354*#ppt_w-0.172*#ppt_h)"/>
                                          </p:val>
                                        </p:tav>
                                        <p:tav tm="100000">
                                          <p:val>
                                            <p:strVal val="#ppt_y"/>
                                          </p:val>
                                        </p:tav>
                                      </p:tavLst>
                                    </p:anim>
                                  </p:childTnLst>
                                </p:cTn>
                              </p:par>
                              <p:par>
                                <p:cTn id="12" presetID="23" presetClass="entr" presetSubtype="16" fill="hold" nodeType="withEffect">
                                  <p:stCondLst>
                                    <p:cond delay="0"/>
                                  </p:stCondLst>
                                  <p:childTnLst>
                                    <p:set>
                                      <p:cBhvr>
                                        <p:cTn id="13" dur="1" fill="hold">
                                          <p:stCondLst>
                                            <p:cond delay="0"/>
                                          </p:stCondLst>
                                        </p:cTn>
                                        <p:tgtEl>
                                          <p:spTgt spid="14344"/>
                                        </p:tgtEl>
                                        <p:attrNameLst>
                                          <p:attrName>style.visibility</p:attrName>
                                        </p:attrNameLst>
                                      </p:cBhvr>
                                      <p:to>
                                        <p:strVal val="visible"/>
                                      </p:to>
                                    </p:set>
                                    <p:anim calcmode="lin" valueType="num">
                                      <p:cBhvr>
                                        <p:cTn id="14" dur="500" fill="hold"/>
                                        <p:tgtEl>
                                          <p:spTgt spid="14344"/>
                                        </p:tgtEl>
                                        <p:attrNameLst>
                                          <p:attrName>ppt_w</p:attrName>
                                        </p:attrNameLst>
                                      </p:cBhvr>
                                      <p:tavLst>
                                        <p:tav tm="0">
                                          <p:val>
                                            <p:fltVal val="0"/>
                                          </p:val>
                                        </p:tav>
                                        <p:tav tm="100000">
                                          <p:val>
                                            <p:strVal val="#ppt_w"/>
                                          </p:val>
                                        </p:tav>
                                      </p:tavLst>
                                    </p:anim>
                                    <p:anim calcmode="lin" valueType="num">
                                      <p:cBhvr>
                                        <p:cTn id="15" dur="500" fill="hold"/>
                                        <p:tgtEl>
                                          <p:spTgt spid="143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52400"/>
            <a:ext cx="6781800" cy="1143000"/>
          </a:xfrm>
        </p:spPr>
        <p:txBody>
          <a:bodyPr>
            <a:normAutofit fontScale="90000"/>
          </a:bodyPr>
          <a:lstStyle/>
          <a:p>
            <a:r>
              <a:rPr lang="en-US" sz="4000" b="1" dirty="0" smtClean="0">
                <a:solidFill>
                  <a:srgbClr val="FF0000"/>
                </a:solidFill>
              </a:rPr>
              <a:t>Compromising Alliances with the World are Destructive</a:t>
            </a:r>
          </a:p>
        </p:txBody>
      </p:sp>
      <p:sp>
        <p:nvSpPr>
          <p:cNvPr id="4099" name="Rectangle 3"/>
          <p:cNvSpPr>
            <a:spLocks noGrp="1" noChangeArrowheads="1"/>
          </p:cNvSpPr>
          <p:nvPr>
            <p:ph type="body" idx="1"/>
          </p:nvPr>
        </p:nvSpPr>
        <p:spPr>
          <a:xfrm>
            <a:off x="304800" y="1295400"/>
            <a:ext cx="8534400" cy="3733800"/>
          </a:xfrm>
        </p:spPr>
        <p:txBody>
          <a:bodyPr>
            <a:normAutofit fontScale="85000" lnSpcReduction="20000"/>
          </a:bodyPr>
          <a:lstStyle/>
          <a:p>
            <a:pPr>
              <a:buNone/>
            </a:pPr>
            <a:r>
              <a:rPr lang="en-US" b="1" dirty="0" smtClean="0">
                <a:solidFill>
                  <a:srgbClr val="00B050"/>
                </a:solidFill>
              </a:rPr>
              <a:t>Lot</a:t>
            </a:r>
            <a:r>
              <a:rPr lang="en-US" dirty="0" smtClean="0">
                <a:solidFill>
                  <a:srgbClr val="00B050"/>
                </a:solidFill>
              </a:rPr>
              <a:t>:  </a:t>
            </a:r>
            <a:r>
              <a:rPr lang="en-US" i="1" dirty="0" smtClean="0">
                <a:solidFill>
                  <a:srgbClr val="0000CC"/>
                </a:solidFill>
              </a:rPr>
              <a:t>Political</a:t>
            </a:r>
            <a:r>
              <a:rPr lang="en-US" dirty="0" smtClean="0">
                <a:solidFill>
                  <a:srgbClr val="0000CC"/>
                </a:solidFill>
              </a:rPr>
              <a:t> </a:t>
            </a:r>
            <a:r>
              <a:rPr lang="en-US" dirty="0" smtClean="0"/>
              <a:t>(Gen 19:1)</a:t>
            </a:r>
          </a:p>
          <a:p>
            <a:pPr>
              <a:spcBef>
                <a:spcPts val="0"/>
              </a:spcBef>
              <a:buNone/>
            </a:pPr>
            <a:r>
              <a:rPr lang="en-US" dirty="0" smtClean="0"/>
              <a:t>		Sat in the gate at Sodom</a:t>
            </a:r>
          </a:p>
          <a:p>
            <a:pPr>
              <a:buNone/>
            </a:pPr>
            <a:r>
              <a:rPr lang="en-US" b="1" dirty="0" smtClean="0">
                <a:solidFill>
                  <a:srgbClr val="00B050"/>
                </a:solidFill>
              </a:rPr>
              <a:t>Judah</a:t>
            </a:r>
            <a:r>
              <a:rPr lang="en-US" dirty="0" smtClean="0">
                <a:solidFill>
                  <a:srgbClr val="00B050"/>
                </a:solidFill>
              </a:rPr>
              <a:t>:  </a:t>
            </a:r>
            <a:r>
              <a:rPr lang="en-US" i="1" dirty="0" smtClean="0">
                <a:solidFill>
                  <a:srgbClr val="0000CC"/>
                </a:solidFill>
              </a:rPr>
              <a:t>Business/economic</a:t>
            </a:r>
            <a:r>
              <a:rPr lang="en-US" dirty="0" smtClean="0"/>
              <a:t> (Gen 38)</a:t>
            </a:r>
          </a:p>
          <a:p>
            <a:pPr>
              <a:spcBef>
                <a:spcPts val="0"/>
              </a:spcBef>
              <a:buNone/>
            </a:pPr>
            <a:r>
              <a:rPr lang="en-US" dirty="0" smtClean="0"/>
              <a:t>		Friends with </a:t>
            </a:r>
            <a:r>
              <a:rPr lang="en-US" dirty="0" err="1" smtClean="0"/>
              <a:t>Hirah</a:t>
            </a:r>
            <a:r>
              <a:rPr lang="en-US" dirty="0" smtClean="0"/>
              <a:t> the </a:t>
            </a:r>
            <a:r>
              <a:rPr lang="en-US" dirty="0" err="1" smtClean="0"/>
              <a:t>Adullamite</a:t>
            </a:r>
            <a:endParaRPr lang="en-US" dirty="0" smtClean="0"/>
          </a:p>
          <a:p>
            <a:pPr marL="688975" indent="-688975">
              <a:buNone/>
            </a:pPr>
            <a:r>
              <a:rPr lang="en-US" dirty="0" smtClean="0"/>
              <a:t> </a:t>
            </a:r>
            <a:r>
              <a:rPr lang="en-US" b="1" dirty="0" smtClean="0">
                <a:solidFill>
                  <a:srgbClr val="00B050"/>
                </a:solidFill>
              </a:rPr>
              <a:t>Jehoshaphat</a:t>
            </a:r>
            <a:r>
              <a:rPr lang="en-US" dirty="0" smtClean="0">
                <a:solidFill>
                  <a:srgbClr val="00B050"/>
                </a:solidFill>
              </a:rPr>
              <a:t>:  </a:t>
            </a:r>
            <a:r>
              <a:rPr lang="en-US" i="1" dirty="0" smtClean="0">
                <a:solidFill>
                  <a:srgbClr val="0000CC"/>
                </a:solidFill>
              </a:rPr>
              <a:t>Marriage</a:t>
            </a:r>
            <a:r>
              <a:rPr lang="en-US" dirty="0" smtClean="0"/>
              <a:t> (2 </a:t>
            </a:r>
            <a:r>
              <a:rPr lang="en-US" dirty="0" err="1" smtClean="0"/>
              <a:t>Chr</a:t>
            </a:r>
            <a:r>
              <a:rPr lang="en-US" dirty="0" smtClean="0"/>
              <a:t> 18:1) Married his son (</a:t>
            </a:r>
            <a:r>
              <a:rPr lang="en-US" dirty="0" err="1" smtClean="0"/>
              <a:t>Jehoram</a:t>
            </a:r>
            <a:r>
              <a:rPr lang="en-US" dirty="0" smtClean="0"/>
              <a:t>) to Ahab’s daughter (</a:t>
            </a:r>
            <a:r>
              <a:rPr lang="en-US" dirty="0" err="1" smtClean="0"/>
              <a:t>Athaliah</a:t>
            </a:r>
            <a:r>
              <a:rPr lang="en-US" dirty="0" smtClean="0"/>
              <a:t>)</a:t>
            </a:r>
          </a:p>
          <a:p>
            <a:pPr>
              <a:buNone/>
            </a:pPr>
            <a:r>
              <a:rPr lang="en-US" dirty="0" smtClean="0"/>
              <a:t>    </a:t>
            </a:r>
            <a:r>
              <a:rPr lang="en-US" dirty="0" smtClean="0">
                <a:solidFill>
                  <a:srgbClr val="0000CC"/>
                </a:solidFill>
              </a:rPr>
              <a:t>Political/Military </a:t>
            </a:r>
            <a:r>
              <a:rPr lang="en-US" dirty="0" smtClean="0"/>
              <a:t>(2 </a:t>
            </a:r>
            <a:r>
              <a:rPr lang="en-US" dirty="0" err="1" smtClean="0"/>
              <a:t>Chr</a:t>
            </a:r>
            <a:r>
              <a:rPr lang="en-US" dirty="0" smtClean="0"/>
              <a:t> 18:3) war with Ahab against Syria</a:t>
            </a:r>
          </a:p>
          <a:p>
            <a:pPr marL="744538" indent="-744538">
              <a:buNone/>
            </a:pPr>
            <a:r>
              <a:rPr lang="en-US" dirty="0" smtClean="0">
                <a:solidFill>
                  <a:srgbClr val="0000CC"/>
                </a:solidFill>
              </a:rPr>
              <a:t>    Economic</a:t>
            </a:r>
            <a:r>
              <a:rPr lang="en-US" dirty="0" smtClean="0"/>
              <a:t> (2 </a:t>
            </a:r>
            <a:r>
              <a:rPr lang="en-US" dirty="0" err="1" smtClean="0"/>
              <a:t>Chr</a:t>
            </a:r>
            <a:r>
              <a:rPr lang="en-US" dirty="0" smtClean="0"/>
              <a:t> 20:35-36) built ships with </a:t>
            </a:r>
            <a:r>
              <a:rPr lang="en-US" dirty="0" err="1" smtClean="0"/>
              <a:t>Ahaziah</a:t>
            </a:r>
            <a:r>
              <a:rPr lang="en-US" dirty="0" smtClean="0"/>
              <a:t> at </a:t>
            </a:r>
            <a:r>
              <a:rPr lang="en-US" dirty="0" err="1" smtClean="0"/>
              <a:t>Ezion</a:t>
            </a:r>
            <a:r>
              <a:rPr lang="en-US" dirty="0" smtClean="0"/>
              <a:t> Geber</a:t>
            </a:r>
          </a:p>
          <a:p>
            <a:pPr eaLnBrk="1" hangingPunct="1">
              <a:lnSpc>
                <a:spcPct val="90000"/>
              </a:lnSpc>
              <a:buNone/>
            </a:pPr>
            <a:endParaRPr lang="en-US" dirty="0" smtClean="0"/>
          </a:p>
        </p:txBody>
      </p:sp>
      <p:sp>
        <p:nvSpPr>
          <p:cNvPr id="4100" name="Text Box 5"/>
          <p:cNvSpPr txBox="1">
            <a:spLocks noChangeArrowheads="1"/>
          </p:cNvSpPr>
          <p:nvPr/>
        </p:nvSpPr>
        <p:spPr bwMode="auto">
          <a:xfrm>
            <a:off x="457200" y="5638800"/>
            <a:ext cx="8229600" cy="1077218"/>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9900CC"/>
                </a:solidFill>
                <a:latin typeface="Comic Sans MS" pitchFamily="66" charset="0"/>
              </a:rPr>
              <a:t>We cannot compromise in building our CYC’s, Sunday Schools, and witnessing!</a:t>
            </a:r>
            <a:endParaRPr lang="en-US" sz="3200" b="1" dirty="0">
              <a:solidFill>
                <a:srgbClr val="9900CC"/>
              </a:solidFill>
              <a:latin typeface="Comic Sans MS" pitchFamily="66" charset="0"/>
            </a:endParaRPr>
          </a:p>
        </p:txBody>
      </p:sp>
      <p:sp>
        <p:nvSpPr>
          <p:cNvPr id="5" name="TextBox 4"/>
          <p:cNvSpPr txBox="1"/>
          <p:nvPr/>
        </p:nvSpPr>
        <p:spPr>
          <a:xfrm>
            <a:off x="990600" y="4724400"/>
            <a:ext cx="7239000" cy="830997"/>
          </a:xfrm>
          <a:prstGeom prst="rect">
            <a:avLst/>
          </a:prstGeom>
          <a:noFill/>
        </p:spPr>
        <p:txBody>
          <a:bodyPr wrap="square" rtlCol="0">
            <a:spAutoFit/>
          </a:bodyPr>
          <a:lstStyle/>
          <a:p>
            <a:r>
              <a:rPr lang="en-US" sz="1600" dirty="0" smtClean="0">
                <a:solidFill>
                  <a:srgbClr val="663300"/>
                </a:solidFill>
                <a:latin typeface="Comic Sans MS" pitchFamily="66" charset="0"/>
              </a:rPr>
              <a:t>And Jehu the son of </a:t>
            </a:r>
            <a:r>
              <a:rPr lang="en-US" sz="1600" dirty="0" err="1" smtClean="0">
                <a:solidFill>
                  <a:srgbClr val="663300"/>
                </a:solidFill>
                <a:latin typeface="Comic Sans MS" pitchFamily="66" charset="0"/>
              </a:rPr>
              <a:t>Hanani</a:t>
            </a:r>
            <a:r>
              <a:rPr lang="en-US" sz="1600" dirty="0" smtClean="0">
                <a:solidFill>
                  <a:srgbClr val="663300"/>
                </a:solidFill>
                <a:latin typeface="Comic Sans MS" pitchFamily="66" charset="0"/>
              </a:rPr>
              <a:t> the seer went out to meet him, and said to King Jehoshaphat, "Should you help the wicked and love those who hate the LORD? Therefore the wrath of the LORD is upon you.  (2 </a:t>
            </a:r>
            <a:r>
              <a:rPr lang="en-US" sz="1600" dirty="0" err="1" smtClean="0">
                <a:solidFill>
                  <a:srgbClr val="663300"/>
                </a:solidFill>
                <a:latin typeface="Comic Sans MS" pitchFamily="66" charset="0"/>
              </a:rPr>
              <a:t>Chr</a:t>
            </a:r>
            <a:r>
              <a:rPr lang="en-US" sz="1600" dirty="0" smtClean="0">
                <a:solidFill>
                  <a:srgbClr val="663300"/>
                </a:solidFill>
                <a:latin typeface="Comic Sans MS" pitchFamily="66" charset="0"/>
              </a:rPr>
              <a:t> 19:2)</a:t>
            </a:r>
            <a:endParaRPr lang="en-US" sz="1600" dirty="0">
              <a:solidFill>
                <a:srgbClr val="663300"/>
              </a:solidFill>
              <a:latin typeface="Comic Sans MS" pitchFamily="66" charset="0"/>
            </a:endParaRPr>
          </a:p>
        </p:txBody>
      </p:sp>
      <p:pic>
        <p:nvPicPr>
          <p:cNvPr id="13316" name="Picture 4" descr="http://www.wpclipart.com/signs_symbol/safety_signs/safety_signs_3/warning_sign.png"/>
          <p:cNvPicPr>
            <a:picLocks noChangeAspect="1" noChangeArrowheads="1"/>
          </p:cNvPicPr>
          <p:nvPr/>
        </p:nvPicPr>
        <p:blipFill>
          <a:blip r:embed="rId3" cstate="print"/>
          <a:srcRect/>
          <a:stretch>
            <a:fillRect/>
          </a:stretch>
        </p:blipFill>
        <p:spPr bwMode="auto">
          <a:xfrm>
            <a:off x="6172200" y="838200"/>
            <a:ext cx="2705100" cy="1735574"/>
          </a:xfrm>
          <a:prstGeom prst="rect">
            <a:avLst/>
          </a:prstGeom>
          <a:noFill/>
        </p:spPr>
      </p:pic>
      <p:sp>
        <p:nvSpPr>
          <p:cNvPr id="8" name="Text Box 5"/>
          <p:cNvSpPr txBox="1">
            <a:spLocks noChangeArrowheads="1"/>
          </p:cNvSpPr>
          <p:nvPr/>
        </p:nvSpPr>
        <p:spPr bwMode="auto">
          <a:xfrm>
            <a:off x="6324600" y="1600200"/>
            <a:ext cx="24384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Dangerous behavior</a:t>
            </a:r>
            <a:endParaRPr lang="en-US" sz="2800" b="1" dirty="0">
              <a:solidFill>
                <a:srgbClr val="00B050"/>
              </a:solidFill>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11277" y="0"/>
            <a:ext cx="8229600" cy="762000"/>
          </a:xfrm>
        </p:spPr>
        <p:txBody>
          <a:bodyPr/>
          <a:lstStyle/>
          <a:p>
            <a:pPr eaLnBrk="1" hangingPunct="1"/>
            <a:r>
              <a:rPr lang="en-US" sz="4000" b="1" dirty="0" smtClean="0">
                <a:solidFill>
                  <a:srgbClr val="FF0000"/>
                </a:solidFill>
              </a:rPr>
              <a:t>Freewill Offerings to God</a:t>
            </a:r>
          </a:p>
        </p:txBody>
      </p:sp>
      <p:sp>
        <p:nvSpPr>
          <p:cNvPr id="4099" name="Rectangle 3"/>
          <p:cNvSpPr>
            <a:spLocks noGrp="1" noChangeArrowheads="1"/>
          </p:cNvSpPr>
          <p:nvPr>
            <p:ph type="body" idx="1"/>
          </p:nvPr>
        </p:nvSpPr>
        <p:spPr>
          <a:xfrm>
            <a:off x="457200" y="838200"/>
            <a:ext cx="8460658" cy="4648200"/>
          </a:xfrm>
        </p:spPr>
        <p:txBody>
          <a:bodyPr>
            <a:normAutofit fontScale="70000" lnSpcReduction="20000"/>
          </a:bodyPr>
          <a:lstStyle/>
          <a:p>
            <a:pPr marL="0" indent="0">
              <a:buNone/>
              <a:tabLst>
                <a:tab pos="339725" algn="l"/>
              </a:tabLst>
            </a:pPr>
            <a:r>
              <a:rPr lang="en-US" sz="3400" b="1" dirty="0" smtClean="0">
                <a:solidFill>
                  <a:srgbClr val="0000CC"/>
                </a:solidFill>
              </a:rPr>
              <a:t>To </a:t>
            </a:r>
            <a:r>
              <a:rPr lang="en-US" sz="3400" b="1" dirty="0">
                <a:solidFill>
                  <a:srgbClr val="0000CC"/>
                </a:solidFill>
              </a:rPr>
              <a:t>build the tabernacle (Ex 25:2; 35:21-29)</a:t>
            </a:r>
            <a:endParaRPr lang="en-US" sz="3400" dirty="0">
              <a:solidFill>
                <a:srgbClr val="0000CC"/>
              </a:solidFill>
            </a:endParaRPr>
          </a:p>
          <a:p>
            <a:pPr marL="0" indent="0">
              <a:buNone/>
              <a:tabLst>
                <a:tab pos="339725" algn="l"/>
              </a:tabLst>
            </a:pPr>
            <a:r>
              <a:rPr lang="en-US" i="1" dirty="0" smtClean="0"/>
              <a:t>	Gives </a:t>
            </a:r>
            <a:r>
              <a:rPr lang="en-US" i="1" dirty="0"/>
              <a:t>it willingly with his heart (Ex 25:2)</a:t>
            </a:r>
            <a:endParaRPr lang="en-US" dirty="0"/>
          </a:p>
          <a:p>
            <a:pPr marL="0" indent="0">
              <a:buNone/>
              <a:tabLst>
                <a:tab pos="339725" algn="l"/>
              </a:tabLst>
            </a:pPr>
            <a:r>
              <a:rPr lang="en-US" i="1" dirty="0" smtClean="0"/>
              <a:t>	All </a:t>
            </a:r>
            <a:r>
              <a:rPr lang="en-US" i="1" dirty="0"/>
              <a:t>the men &amp; women whose hearts were willing (35:29</a:t>
            </a:r>
            <a:r>
              <a:rPr lang="en-US" i="1" dirty="0" smtClean="0"/>
              <a:t>)</a:t>
            </a:r>
            <a:endParaRPr lang="en-US" dirty="0"/>
          </a:p>
          <a:p>
            <a:pPr marL="0" indent="0">
              <a:spcBef>
                <a:spcPts val="1200"/>
              </a:spcBef>
              <a:buNone/>
              <a:tabLst>
                <a:tab pos="339725" algn="l"/>
              </a:tabLst>
            </a:pPr>
            <a:r>
              <a:rPr lang="en-US" sz="3400" b="1" dirty="0">
                <a:solidFill>
                  <a:srgbClr val="0000CC"/>
                </a:solidFill>
              </a:rPr>
              <a:t>To build Solomon’s temple (1 </a:t>
            </a:r>
            <a:r>
              <a:rPr lang="en-US" sz="3400" b="1" dirty="0" err="1">
                <a:solidFill>
                  <a:srgbClr val="0000CC"/>
                </a:solidFill>
              </a:rPr>
              <a:t>Chron</a:t>
            </a:r>
            <a:r>
              <a:rPr lang="en-US" sz="3400" b="1" dirty="0">
                <a:solidFill>
                  <a:srgbClr val="0000CC"/>
                </a:solidFill>
              </a:rPr>
              <a:t> 29:5,6,9,14,17)</a:t>
            </a:r>
            <a:endParaRPr lang="en-US" sz="3400" dirty="0">
              <a:solidFill>
                <a:srgbClr val="0000CC"/>
              </a:solidFill>
            </a:endParaRPr>
          </a:p>
          <a:p>
            <a:pPr marL="0" indent="0">
              <a:buNone/>
              <a:tabLst>
                <a:tab pos="339725" algn="l"/>
              </a:tabLst>
            </a:pPr>
            <a:r>
              <a:rPr lang="en-US" i="1" dirty="0" smtClean="0"/>
              <a:t>	People </a:t>
            </a:r>
            <a:r>
              <a:rPr lang="en-US" i="1" dirty="0"/>
              <a:t>rejoiced because with a loyal heart they offered willingly (v.9</a:t>
            </a:r>
            <a:r>
              <a:rPr lang="en-US" i="1" dirty="0" smtClean="0"/>
              <a:t>)</a:t>
            </a:r>
            <a:endParaRPr lang="en-US" dirty="0"/>
          </a:p>
          <a:p>
            <a:pPr marL="0" indent="0">
              <a:spcBef>
                <a:spcPts val="1200"/>
              </a:spcBef>
              <a:buNone/>
              <a:tabLst>
                <a:tab pos="339725" algn="l"/>
              </a:tabLst>
            </a:pPr>
            <a:r>
              <a:rPr lang="en-US" sz="3400" b="1" dirty="0">
                <a:solidFill>
                  <a:srgbClr val="0000CC"/>
                </a:solidFill>
              </a:rPr>
              <a:t>To rebuild the temple (Ezra 1:4; 1:6; 2:68-69)</a:t>
            </a:r>
            <a:endParaRPr lang="en-US" sz="3400" dirty="0">
              <a:solidFill>
                <a:srgbClr val="0000CC"/>
              </a:solidFill>
            </a:endParaRPr>
          </a:p>
          <a:p>
            <a:pPr marL="0" indent="0">
              <a:buNone/>
              <a:tabLst>
                <a:tab pos="339725" algn="l"/>
              </a:tabLst>
            </a:pPr>
            <a:r>
              <a:rPr lang="en-US" i="1" dirty="0" smtClean="0"/>
              <a:t>	According </a:t>
            </a:r>
            <a:r>
              <a:rPr lang="en-US" i="1" dirty="0"/>
              <a:t>to their ability (Ezra 2:69</a:t>
            </a:r>
            <a:r>
              <a:rPr lang="en-US" i="1" dirty="0" smtClean="0"/>
              <a:t>)</a:t>
            </a:r>
            <a:endParaRPr lang="en-US" dirty="0"/>
          </a:p>
          <a:p>
            <a:pPr marL="0" indent="0">
              <a:spcBef>
                <a:spcPts val="1200"/>
              </a:spcBef>
              <a:buNone/>
              <a:tabLst>
                <a:tab pos="339725" algn="l"/>
              </a:tabLst>
            </a:pPr>
            <a:r>
              <a:rPr lang="en-US" sz="3400" b="1" dirty="0">
                <a:solidFill>
                  <a:srgbClr val="0000CC"/>
                </a:solidFill>
              </a:rPr>
              <a:t>To help the poor in Jerusalem (2 </a:t>
            </a:r>
            <a:r>
              <a:rPr lang="en-US" sz="3400" b="1" dirty="0" err="1">
                <a:solidFill>
                  <a:srgbClr val="0000CC"/>
                </a:solidFill>
              </a:rPr>
              <a:t>Cor</a:t>
            </a:r>
            <a:r>
              <a:rPr lang="en-US" sz="3400" b="1" dirty="0">
                <a:solidFill>
                  <a:srgbClr val="0000CC"/>
                </a:solidFill>
              </a:rPr>
              <a:t> 8 &amp; 9)</a:t>
            </a:r>
            <a:endParaRPr lang="en-US" sz="3400" dirty="0">
              <a:solidFill>
                <a:srgbClr val="0000CC"/>
              </a:solidFill>
            </a:endParaRPr>
          </a:p>
          <a:p>
            <a:pPr marL="0" indent="0">
              <a:buNone/>
              <a:tabLst>
                <a:tab pos="339725" algn="l"/>
              </a:tabLst>
            </a:pPr>
            <a:r>
              <a:rPr lang="en-US" i="1" dirty="0" smtClean="0"/>
              <a:t>	Beyond </a:t>
            </a:r>
            <a:r>
              <a:rPr lang="en-US" i="1" dirty="0"/>
              <a:t>their ability, they were freely willing (8:3)</a:t>
            </a:r>
            <a:endParaRPr lang="en-US" dirty="0"/>
          </a:p>
          <a:p>
            <a:pPr marL="0" indent="0">
              <a:buNone/>
              <a:tabLst>
                <a:tab pos="339725" algn="l"/>
              </a:tabLst>
            </a:pPr>
            <a:r>
              <a:rPr lang="en-US" i="1" dirty="0" smtClean="0"/>
              <a:t>	According </a:t>
            </a:r>
            <a:r>
              <a:rPr lang="en-US" i="1" dirty="0"/>
              <a:t>to what one has, </a:t>
            </a:r>
            <a:r>
              <a:rPr lang="en-US" i="1" dirty="0" smtClean="0"/>
              <a:t>and </a:t>
            </a:r>
            <a:r>
              <a:rPr lang="en-US" i="1" dirty="0"/>
              <a:t>not what he </a:t>
            </a:r>
            <a:r>
              <a:rPr lang="en-US" i="1" dirty="0" smtClean="0"/>
              <a:t>doesn’t </a:t>
            </a:r>
            <a:r>
              <a:rPr lang="en-US" i="1" dirty="0"/>
              <a:t>have (8:12)</a:t>
            </a:r>
          </a:p>
          <a:p>
            <a:pPr marL="0" indent="0">
              <a:buNone/>
              <a:tabLst>
                <a:tab pos="339725" algn="l"/>
              </a:tabLst>
            </a:pPr>
            <a:r>
              <a:rPr lang="en-US" i="1" dirty="0" smtClean="0"/>
              <a:t>	As </a:t>
            </a:r>
            <a:r>
              <a:rPr lang="en-US" i="1" dirty="0"/>
              <a:t>a matter of generosity and not as a grudging obligation (9:5)</a:t>
            </a:r>
            <a:endParaRPr lang="en-US" dirty="0"/>
          </a:p>
          <a:p>
            <a:pPr marL="0" indent="0">
              <a:buNone/>
              <a:tabLst>
                <a:tab pos="339725" algn="l"/>
              </a:tabLst>
            </a:pPr>
            <a:r>
              <a:rPr lang="en-US" i="1" dirty="0" smtClean="0"/>
              <a:t>	God </a:t>
            </a:r>
            <a:r>
              <a:rPr lang="en-US" i="1" dirty="0"/>
              <a:t>loves a cheerful giver (9:7</a:t>
            </a:r>
            <a:r>
              <a:rPr lang="en-US" i="1" dirty="0" smtClean="0"/>
              <a:t>)</a:t>
            </a:r>
            <a:endParaRPr lang="en-US" dirty="0" smtClean="0"/>
          </a:p>
        </p:txBody>
      </p:sp>
      <p:sp>
        <p:nvSpPr>
          <p:cNvPr id="4100" name="Text Box 5"/>
          <p:cNvSpPr txBox="1">
            <a:spLocks noChangeArrowheads="1"/>
          </p:cNvSpPr>
          <p:nvPr/>
        </p:nvSpPr>
        <p:spPr bwMode="auto">
          <a:xfrm>
            <a:off x="474406" y="5283710"/>
            <a:ext cx="8229600" cy="892552"/>
          </a:xfrm>
          <a:prstGeom prst="rect">
            <a:avLst/>
          </a:prstGeom>
          <a:noFill/>
          <a:ln w="9525">
            <a:noFill/>
            <a:miter lim="800000"/>
            <a:headEnd/>
            <a:tailEnd/>
          </a:ln>
        </p:spPr>
        <p:txBody>
          <a:bodyPr>
            <a:spAutoFit/>
          </a:bodyPr>
          <a:lstStyle/>
          <a:p>
            <a:pPr algn="ctr">
              <a:spcBef>
                <a:spcPct val="50000"/>
              </a:spcBef>
            </a:pPr>
            <a:r>
              <a:rPr lang="en-US" sz="2600" b="1" dirty="0" smtClean="0">
                <a:solidFill>
                  <a:srgbClr val="00B050"/>
                </a:solidFill>
                <a:latin typeface="Comic Sans MS" pitchFamily="66" charset="0"/>
              </a:rPr>
              <a:t>Freewill </a:t>
            </a:r>
            <a:r>
              <a:rPr lang="en-US" sz="2600" b="1" dirty="0">
                <a:solidFill>
                  <a:srgbClr val="00B050"/>
                </a:solidFill>
                <a:latin typeface="Comic Sans MS" pitchFamily="66" charset="0"/>
              </a:rPr>
              <a:t>giving should be in response to our faith, in appreciation for God’s gift of grace to us</a:t>
            </a:r>
            <a:r>
              <a:rPr lang="en-US" sz="2600" b="1" dirty="0" smtClean="0">
                <a:solidFill>
                  <a:srgbClr val="00B050"/>
                </a:solidFill>
                <a:latin typeface="Comic Sans MS" pitchFamily="66" charset="0"/>
              </a:rPr>
              <a:t>!</a:t>
            </a:r>
            <a:endParaRPr lang="en-US" sz="4000" b="1" dirty="0">
              <a:solidFill>
                <a:srgbClr val="00B050"/>
              </a:solidFill>
              <a:latin typeface="Comic Sans MS" pitchFamily="66" charset="0"/>
            </a:endParaRPr>
          </a:p>
        </p:txBody>
      </p:sp>
      <p:sp>
        <p:nvSpPr>
          <p:cNvPr id="5" name="Text Box 5"/>
          <p:cNvSpPr txBox="1">
            <a:spLocks noChangeArrowheads="1"/>
          </p:cNvSpPr>
          <p:nvPr/>
        </p:nvSpPr>
        <p:spPr bwMode="auto">
          <a:xfrm>
            <a:off x="226142" y="6176262"/>
            <a:ext cx="8691716" cy="523220"/>
          </a:xfrm>
          <a:prstGeom prst="rect">
            <a:avLst/>
          </a:prstGeom>
          <a:noFill/>
          <a:ln w="9525">
            <a:noFill/>
            <a:miter lim="800000"/>
            <a:headEnd/>
            <a:tailEnd/>
          </a:ln>
        </p:spPr>
        <p:txBody>
          <a:bodyPr wrap="square">
            <a:spAutoFit/>
          </a:bodyPr>
          <a:lstStyle/>
          <a:p>
            <a:pPr algn="ctr"/>
            <a:r>
              <a:rPr lang="en-US" sz="2800" i="1" dirty="0">
                <a:solidFill>
                  <a:srgbClr val="CC0099"/>
                </a:solidFill>
              </a:rPr>
              <a:t>“Thanks be to God for His indescribable gift!” (2 </a:t>
            </a:r>
            <a:r>
              <a:rPr lang="en-US" sz="2800" i="1" dirty="0" err="1">
                <a:solidFill>
                  <a:srgbClr val="CC0099"/>
                </a:solidFill>
              </a:rPr>
              <a:t>Cor</a:t>
            </a:r>
            <a:r>
              <a:rPr lang="en-US" sz="2800" i="1" dirty="0">
                <a:solidFill>
                  <a:srgbClr val="CC0099"/>
                </a:solidFill>
              </a:rPr>
              <a:t> 9:15)</a:t>
            </a:r>
            <a:endParaRPr lang="en-US" sz="2800" dirty="0">
              <a:solidFill>
                <a:srgbClr val="CC0099"/>
              </a:solidFill>
            </a:endParaRPr>
          </a:p>
        </p:txBody>
      </p:sp>
    </p:spTree>
    <p:extLst>
      <p:ext uri="{BB962C8B-B14F-4D97-AF65-F5344CB8AC3E}">
        <p14:creationId xmlns:p14="http://schemas.microsoft.com/office/powerpoint/2010/main" val="3468653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0"/>
            <a:ext cx="6781800" cy="1143000"/>
          </a:xfrm>
        </p:spPr>
        <p:txBody>
          <a:bodyPr/>
          <a:lstStyle/>
          <a:p>
            <a:pPr eaLnBrk="1" hangingPunct="1"/>
            <a:r>
              <a:rPr lang="en-US" sz="4000" b="1" dirty="0" smtClean="0">
                <a:solidFill>
                  <a:srgbClr val="FF0000"/>
                </a:solidFill>
              </a:rPr>
              <a:t>Joshua &amp; </a:t>
            </a:r>
            <a:r>
              <a:rPr lang="en-US" sz="4000" b="1" dirty="0" err="1" smtClean="0">
                <a:solidFill>
                  <a:srgbClr val="FF0000"/>
                </a:solidFill>
              </a:rPr>
              <a:t>Zerubbabel’s</a:t>
            </a:r>
            <a:r>
              <a:rPr lang="en-US" sz="4000" b="1" dirty="0" smtClean="0">
                <a:solidFill>
                  <a:srgbClr val="FF0000"/>
                </a:solidFill>
              </a:rPr>
              <a:t> Defense</a:t>
            </a:r>
          </a:p>
        </p:txBody>
      </p:sp>
      <p:sp>
        <p:nvSpPr>
          <p:cNvPr id="4099" name="Rectangle 3"/>
          <p:cNvSpPr>
            <a:spLocks noGrp="1" noChangeArrowheads="1"/>
          </p:cNvSpPr>
          <p:nvPr>
            <p:ph type="body" idx="1"/>
          </p:nvPr>
        </p:nvSpPr>
        <p:spPr>
          <a:xfrm>
            <a:off x="228600" y="1066800"/>
            <a:ext cx="8305800" cy="3810000"/>
          </a:xfrm>
        </p:spPr>
        <p:txBody>
          <a:bodyPr>
            <a:normAutofit/>
          </a:bodyPr>
          <a:lstStyle/>
          <a:p>
            <a:pPr eaLnBrk="1" hangingPunct="1">
              <a:lnSpc>
                <a:spcPct val="90000"/>
              </a:lnSpc>
            </a:pPr>
            <a:r>
              <a:rPr lang="en-US" b="1" dirty="0" smtClean="0">
                <a:solidFill>
                  <a:srgbClr val="0000CC"/>
                </a:solidFill>
              </a:rPr>
              <a:t>As Cyrus commanded (v.3): </a:t>
            </a:r>
            <a:r>
              <a:rPr lang="en-US" dirty="0" smtClean="0"/>
              <a:t>	</a:t>
            </a:r>
          </a:p>
          <a:p>
            <a:pPr lvl="1">
              <a:lnSpc>
                <a:spcPct val="90000"/>
              </a:lnSpc>
            </a:pPr>
            <a:r>
              <a:rPr lang="en-US" dirty="0" smtClean="0"/>
              <a:t>Cyrus told “those that go up to Jerusalem”                 to rebuild the temple	</a:t>
            </a:r>
          </a:p>
          <a:p>
            <a:pPr lvl="1">
              <a:lnSpc>
                <a:spcPct val="90000"/>
              </a:lnSpc>
            </a:pPr>
            <a:r>
              <a:rPr lang="en-US" dirty="0" smtClean="0"/>
              <a:t>So those already in the land not involved</a:t>
            </a:r>
          </a:p>
          <a:p>
            <a:pPr eaLnBrk="1" hangingPunct="1">
              <a:lnSpc>
                <a:spcPct val="90000"/>
              </a:lnSpc>
            </a:pPr>
            <a:r>
              <a:rPr lang="en-US" b="1" dirty="0" smtClean="0">
                <a:solidFill>
                  <a:srgbClr val="0000CC"/>
                </a:solidFill>
              </a:rPr>
              <a:t>People of the land discouraged the Jews (v.4)</a:t>
            </a:r>
          </a:p>
          <a:p>
            <a:pPr lvl="1">
              <a:lnSpc>
                <a:spcPct val="90000"/>
              </a:lnSpc>
            </a:pPr>
            <a:r>
              <a:rPr lang="en-US" dirty="0" smtClean="0"/>
              <a:t>Decision not to compromise led to immediate trouble </a:t>
            </a:r>
          </a:p>
          <a:p>
            <a:pPr lvl="1">
              <a:lnSpc>
                <a:spcPct val="90000"/>
              </a:lnSpc>
            </a:pPr>
            <a:r>
              <a:rPr lang="en-US" dirty="0" smtClean="0"/>
              <a:t>Some of the Jews became discouraged</a:t>
            </a:r>
          </a:p>
        </p:txBody>
      </p:sp>
      <p:sp>
        <p:nvSpPr>
          <p:cNvPr id="4100" name="Text Box 5"/>
          <p:cNvSpPr txBox="1">
            <a:spLocks noChangeArrowheads="1"/>
          </p:cNvSpPr>
          <p:nvPr/>
        </p:nvSpPr>
        <p:spPr bwMode="auto">
          <a:xfrm>
            <a:off x="381000" y="5105400"/>
            <a:ext cx="82296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Many of our decisions not to compromise with this world will cost us too. This is where faith &amp; trust in God carry us forward!</a:t>
            </a:r>
            <a:endParaRPr lang="en-US" sz="2800" b="1" dirty="0">
              <a:solidFill>
                <a:srgbClr val="00B050"/>
              </a:solidFill>
              <a:latin typeface="Comic Sans MS" pitchFamily="66" charset="0"/>
            </a:endParaRPr>
          </a:p>
        </p:txBody>
      </p:sp>
      <p:pic>
        <p:nvPicPr>
          <p:cNvPr id="102402" name="Picture 2" descr="https://encrypted-tbn1.google.com/images?q=tbn:ANd9GcRgI-qcR2-_YPjggebA77o1hSZS5SW3P8jlPtydmafEdhjbsBWH0w"/>
          <p:cNvPicPr>
            <a:picLocks noChangeAspect="1" noChangeArrowheads="1"/>
          </p:cNvPicPr>
          <p:nvPr/>
        </p:nvPicPr>
        <p:blipFill>
          <a:blip r:embed="rId3" cstate="print"/>
          <a:srcRect/>
          <a:stretch>
            <a:fillRect/>
          </a:stretch>
        </p:blipFill>
        <p:spPr bwMode="auto">
          <a:xfrm>
            <a:off x="7315200" y="152400"/>
            <a:ext cx="1676400" cy="2296320"/>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a:xfrm>
            <a:off x="990600" y="304800"/>
            <a:ext cx="4876800" cy="1477962"/>
          </a:xfrm>
        </p:spPr>
        <p:txBody>
          <a:bodyPr>
            <a:normAutofit fontScale="90000"/>
          </a:bodyPr>
          <a:lstStyle/>
          <a:p>
            <a:pPr eaLnBrk="1" hangingPunct="1">
              <a:defRPr/>
            </a:pPr>
            <a:r>
              <a:rPr lang="en-US" sz="5400" b="1" dirty="0" smtClean="0">
                <a:solidFill>
                  <a:srgbClr val="FF0000"/>
                </a:solidFill>
              </a:rPr>
              <a:t>Test #2:   Pressure &amp; Endurance</a:t>
            </a:r>
          </a:p>
        </p:txBody>
      </p:sp>
      <p:sp>
        <p:nvSpPr>
          <p:cNvPr id="104451" name="Rectangle 3"/>
          <p:cNvSpPr>
            <a:spLocks noGrp="1" noRot="1" noChangeArrowheads="1"/>
          </p:cNvSpPr>
          <p:nvPr>
            <p:ph type="body" idx="1"/>
          </p:nvPr>
        </p:nvSpPr>
        <p:spPr>
          <a:xfrm>
            <a:off x="301625" y="1752600"/>
            <a:ext cx="8540750" cy="3352800"/>
          </a:xfrm>
        </p:spPr>
        <p:txBody>
          <a:bodyPr>
            <a:normAutofit fontScale="92500"/>
          </a:bodyPr>
          <a:lstStyle/>
          <a:p>
            <a:pPr eaLnBrk="1" hangingPunct="1">
              <a:spcBef>
                <a:spcPct val="0"/>
              </a:spcBef>
              <a:spcAft>
                <a:spcPct val="40000"/>
              </a:spcAft>
              <a:defRPr/>
            </a:pPr>
            <a:r>
              <a:rPr lang="en-US" dirty="0" smtClean="0"/>
              <a:t>Were the people ready to endure                                    tribulation from without?</a:t>
            </a:r>
          </a:p>
          <a:p>
            <a:pPr eaLnBrk="1" hangingPunct="1">
              <a:spcBef>
                <a:spcPct val="0"/>
              </a:spcBef>
              <a:spcAft>
                <a:spcPct val="40000"/>
              </a:spcAft>
              <a:defRPr/>
            </a:pPr>
            <a:r>
              <a:rPr lang="en-US" dirty="0" smtClean="0"/>
              <a:t>Were the people ready to endure trouble for many years and continue steadfast in their devotion to building God’s house during times of distress &amp; disappointment when their faith was challenged?</a:t>
            </a:r>
          </a:p>
        </p:txBody>
      </p:sp>
      <p:sp>
        <p:nvSpPr>
          <p:cNvPr id="104452" name="Text Box 4"/>
          <p:cNvSpPr txBox="1">
            <a:spLocks noChangeArrowheads="1"/>
          </p:cNvSpPr>
          <p:nvPr/>
        </p:nvSpPr>
        <p:spPr bwMode="auto">
          <a:xfrm>
            <a:off x="4800600" y="5029200"/>
            <a:ext cx="1752600" cy="1098550"/>
          </a:xfrm>
          <a:prstGeom prst="rect">
            <a:avLst/>
          </a:prstGeom>
          <a:noFill/>
          <a:ln w="9525">
            <a:noFill/>
            <a:miter lim="800000"/>
            <a:headEnd/>
            <a:tailEnd/>
          </a:ln>
          <a:effectLst/>
        </p:spPr>
        <p:txBody>
          <a:bodyPr wrap="square">
            <a:spAutoFit/>
          </a:bodyPr>
          <a:lstStyle/>
          <a:p>
            <a:pPr algn="ctr">
              <a:spcBef>
                <a:spcPct val="50000"/>
              </a:spcBef>
            </a:pPr>
            <a:r>
              <a:rPr lang="en-US" sz="6600" b="1" dirty="0" smtClean="0">
                <a:solidFill>
                  <a:srgbClr val="9900CC"/>
                </a:solidFill>
                <a:latin typeface="Space Toaster" pitchFamily="50" charset="0"/>
              </a:rPr>
              <a:t>No!</a:t>
            </a:r>
            <a:endParaRPr lang="en-US" sz="6600" b="1" dirty="0">
              <a:solidFill>
                <a:srgbClr val="9900CC"/>
              </a:solidFill>
              <a:latin typeface="Space Toaster" pitchFamily="50" charset="0"/>
            </a:endParaRPr>
          </a:p>
        </p:txBody>
      </p:sp>
      <p:pic>
        <p:nvPicPr>
          <p:cNvPr id="9218" name="Picture 2" descr="https://encrypted-tbn1.google.com/images?q=tbn:ANd9GcQ7EuQk62QtsbLLp8BTzmD7seKUKBgSDByKYgw5x3U_8HYDFzCL"/>
          <p:cNvPicPr>
            <a:picLocks noChangeAspect="1" noChangeArrowheads="1"/>
          </p:cNvPicPr>
          <p:nvPr/>
        </p:nvPicPr>
        <p:blipFill>
          <a:blip r:embed="rId2" cstate="print"/>
          <a:srcRect/>
          <a:stretch>
            <a:fillRect/>
          </a:stretch>
        </p:blipFill>
        <p:spPr bwMode="auto">
          <a:xfrm>
            <a:off x="6613414" y="228600"/>
            <a:ext cx="2301986" cy="2286000"/>
          </a:xfrm>
          <a:prstGeom prst="rect">
            <a:avLst/>
          </a:prstGeom>
          <a:noFill/>
        </p:spPr>
      </p:pic>
      <p:pic>
        <p:nvPicPr>
          <p:cNvPr id="9220" name="Picture 4" descr="https://encrypted-tbn1.google.com/images?q=tbn:ANd9GcQjDQRSsYln6B0bIQFLIVnKSz30YmdkZTPtNVxEy91edOCEsTXd"/>
          <p:cNvPicPr>
            <a:picLocks noChangeAspect="1" noChangeArrowheads="1"/>
          </p:cNvPicPr>
          <p:nvPr/>
        </p:nvPicPr>
        <p:blipFill>
          <a:blip r:embed="rId3" cstate="print"/>
          <a:srcRect/>
          <a:stretch>
            <a:fillRect/>
          </a:stretch>
        </p:blipFill>
        <p:spPr bwMode="auto">
          <a:xfrm>
            <a:off x="2514600" y="4876800"/>
            <a:ext cx="1981200" cy="1766572"/>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fade">
                                      <p:cBhvr>
                                        <p:cTn id="7" dur="2000"/>
                                        <p:tgtEl>
                                          <p:spTgt spid="104450"/>
                                        </p:tgtEl>
                                      </p:cBhvr>
                                    </p:animEffect>
                                  </p:childTnLst>
                                </p:cTn>
                              </p:par>
                              <p:par>
                                <p:cTn id="8" presetID="9"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dissolve">
                                      <p:cBhvr>
                                        <p:cTn id="10" dur="500"/>
                                        <p:tgtEl>
                                          <p:spTgt spid="92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4451">
                                            <p:txEl>
                                              <p:pRg st="0" end="0"/>
                                            </p:txEl>
                                          </p:spTgt>
                                        </p:tgtEl>
                                        <p:attrNameLst>
                                          <p:attrName>style.visibility</p:attrName>
                                        </p:attrNameLst>
                                      </p:cBhvr>
                                      <p:to>
                                        <p:strVal val="visible"/>
                                      </p:to>
                                    </p:set>
                                    <p:animEffect transition="in" filter="fade">
                                      <p:cBhvr>
                                        <p:cTn id="13" dur="2000"/>
                                        <p:tgtEl>
                                          <p:spTgt spid="10445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4451">
                                            <p:txEl>
                                              <p:pRg st="1" end="1"/>
                                            </p:txEl>
                                          </p:spTgt>
                                        </p:tgtEl>
                                        <p:attrNameLst>
                                          <p:attrName>style.visibility</p:attrName>
                                        </p:attrNameLst>
                                      </p:cBhvr>
                                      <p:to>
                                        <p:strVal val="visible"/>
                                      </p:to>
                                    </p:set>
                                    <p:animEffect transition="in" filter="fade">
                                      <p:cBhvr>
                                        <p:cTn id="16" dur="2000"/>
                                        <p:tgtEl>
                                          <p:spTgt spid="10445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4452"/>
                                        </p:tgtEl>
                                        <p:attrNameLst>
                                          <p:attrName>style.visibility</p:attrName>
                                        </p:attrNameLst>
                                      </p:cBhvr>
                                      <p:to>
                                        <p:strVal val="visible"/>
                                      </p:to>
                                    </p:set>
                                    <p:anim calcmode="lin" valueType="num">
                                      <p:cBhvr>
                                        <p:cTn id="21" dur="500" fill="hold"/>
                                        <p:tgtEl>
                                          <p:spTgt spid="104452"/>
                                        </p:tgtEl>
                                        <p:attrNameLst>
                                          <p:attrName>ppt_w</p:attrName>
                                        </p:attrNameLst>
                                      </p:cBhvr>
                                      <p:tavLst>
                                        <p:tav tm="0">
                                          <p:val>
                                            <p:fltVal val="0"/>
                                          </p:val>
                                        </p:tav>
                                        <p:tav tm="100000">
                                          <p:val>
                                            <p:strVal val="#ppt_w"/>
                                          </p:val>
                                        </p:tav>
                                      </p:tavLst>
                                    </p:anim>
                                    <p:anim calcmode="lin" valueType="num">
                                      <p:cBhvr>
                                        <p:cTn id="22" dur="500" fill="hold"/>
                                        <p:tgtEl>
                                          <p:spTgt spid="104452"/>
                                        </p:tgtEl>
                                        <p:attrNameLst>
                                          <p:attrName>ppt_h</p:attrName>
                                        </p:attrNameLst>
                                      </p:cBhvr>
                                      <p:tavLst>
                                        <p:tav tm="0">
                                          <p:val>
                                            <p:fltVal val="0"/>
                                          </p:val>
                                        </p:tav>
                                        <p:tav tm="100000">
                                          <p:val>
                                            <p:strVal val="#ppt_h"/>
                                          </p:val>
                                        </p:tav>
                                      </p:tavLst>
                                    </p:anim>
                                  </p:childTnLst>
                                </p:cTn>
                              </p:par>
                              <p:par>
                                <p:cTn id="23" presetID="26" presetClass="entr" presetSubtype="0" fill="hold" nodeType="withEffect">
                                  <p:stCondLst>
                                    <p:cond delay="0"/>
                                  </p:stCondLst>
                                  <p:childTnLst>
                                    <p:set>
                                      <p:cBhvr>
                                        <p:cTn id="24" dur="1" fill="hold">
                                          <p:stCondLst>
                                            <p:cond delay="0"/>
                                          </p:stCondLst>
                                        </p:cTn>
                                        <p:tgtEl>
                                          <p:spTgt spid="9220"/>
                                        </p:tgtEl>
                                        <p:attrNameLst>
                                          <p:attrName>style.visibility</p:attrName>
                                        </p:attrNameLst>
                                      </p:cBhvr>
                                      <p:to>
                                        <p:strVal val="visible"/>
                                      </p:to>
                                    </p:set>
                                    <p:animEffect transition="in" filter="wipe(down)">
                                      <p:cBhvr>
                                        <p:cTn id="25" dur="580">
                                          <p:stCondLst>
                                            <p:cond delay="0"/>
                                          </p:stCondLst>
                                        </p:cTn>
                                        <p:tgtEl>
                                          <p:spTgt spid="9220"/>
                                        </p:tgtEl>
                                      </p:cBhvr>
                                    </p:animEffect>
                                    <p:anim calcmode="lin" valueType="num">
                                      <p:cBhvr>
                                        <p:cTn id="26" dur="1822" tmFilter="0,0; 0.14,0.36; 0.43,0.73; 0.71,0.91; 1.0,1.0">
                                          <p:stCondLst>
                                            <p:cond delay="0"/>
                                          </p:stCondLst>
                                        </p:cTn>
                                        <p:tgtEl>
                                          <p:spTgt spid="922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22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22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22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220"/>
                                        </p:tgtEl>
                                        <p:attrNameLst>
                                          <p:attrName>ppt_y</p:attrName>
                                        </p:attrNameLst>
                                      </p:cBhvr>
                                      <p:tavLst>
                                        <p:tav tm="0" fmla="#ppt_y-sin(pi*$)/81">
                                          <p:val>
                                            <p:fltVal val="0"/>
                                          </p:val>
                                        </p:tav>
                                        <p:tav tm="100000">
                                          <p:val>
                                            <p:fltVal val="1"/>
                                          </p:val>
                                        </p:tav>
                                      </p:tavLst>
                                    </p:anim>
                                    <p:animScale>
                                      <p:cBhvr>
                                        <p:cTn id="31" dur="26">
                                          <p:stCondLst>
                                            <p:cond delay="650"/>
                                          </p:stCondLst>
                                        </p:cTn>
                                        <p:tgtEl>
                                          <p:spTgt spid="9220"/>
                                        </p:tgtEl>
                                      </p:cBhvr>
                                      <p:to x="100000" y="60000"/>
                                    </p:animScale>
                                    <p:animScale>
                                      <p:cBhvr>
                                        <p:cTn id="32" dur="166" decel="50000">
                                          <p:stCondLst>
                                            <p:cond delay="676"/>
                                          </p:stCondLst>
                                        </p:cTn>
                                        <p:tgtEl>
                                          <p:spTgt spid="9220"/>
                                        </p:tgtEl>
                                      </p:cBhvr>
                                      <p:to x="100000" y="100000"/>
                                    </p:animScale>
                                    <p:animScale>
                                      <p:cBhvr>
                                        <p:cTn id="33" dur="26">
                                          <p:stCondLst>
                                            <p:cond delay="1312"/>
                                          </p:stCondLst>
                                        </p:cTn>
                                        <p:tgtEl>
                                          <p:spTgt spid="9220"/>
                                        </p:tgtEl>
                                      </p:cBhvr>
                                      <p:to x="100000" y="80000"/>
                                    </p:animScale>
                                    <p:animScale>
                                      <p:cBhvr>
                                        <p:cTn id="34" dur="166" decel="50000">
                                          <p:stCondLst>
                                            <p:cond delay="1338"/>
                                          </p:stCondLst>
                                        </p:cTn>
                                        <p:tgtEl>
                                          <p:spTgt spid="9220"/>
                                        </p:tgtEl>
                                      </p:cBhvr>
                                      <p:to x="100000" y="100000"/>
                                    </p:animScale>
                                    <p:animScale>
                                      <p:cBhvr>
                                        <p:cTn id="35" dur="26">
                                          <p:stCondLst>
                                            <p:cond delay="1642"/>
                                          </p:stCondLst>
                                        </p:cTn>
                                        <p:tgtEl>
                                          <p:spTgt spid="9220"/>
                                        </p:tgtEl>
                                      </p:cBhvr>
                                      <p:to x="100000" y="90000"/>
                                    </p:animScale>
                                    <p:animScale>
                                      <p:cBhvr>
                                        <p:cTn id="36" dur="166" decel="50000">
                                          <p:stCondLst>
                                            <p:cond delay="1668"/>
                                          </p:stCondLst>
                                        </p:cTn>
                                        <p:tgtEl>
                                          <p:spTgt spid="9220"/>
                                        </p:tgtEl>
                                      </p:cBhvr>
                                      <p:to x="100000" y="100000"/>
                                    </p:animScale>
                                    <p:animScale>
                                      <p:cBhvr>
                                        <p:cTn id="37" dur="26">
                                          <p:stCondLst>
                                            <p:cond delay="1808"/>
                                          </p:stCondLst>
                                        </p:cTn>
                                        <p:tgtEl>
                                          <p:spTgt spid="9220"/>
                                        </p:tgtEl>
                                      </p:cBhvr>
                                      <p:to x="100000" y="95000"/>
                                    </p:animScale>
                                    <p:animScale>
                                      <p:cBhvr>
                                        <p:cTn id="38" dur="166" decel="50000">
                                          <p:stCondLst>
                                            <p:cond delay="1834"/>
                                          </p:stCondLst>
                                        </p:cTn>
                                        <p:tgtEl>
                                          <p:spTgt spid="92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P spid="104451" grpId="0" build="p"/>
      <p:bldP spid="1044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381000" y="609600"/>
            <a:ext cx="8229600" cy="838200"/>
          </a:xfrm>
        </p:spPr>
        <p:txBody>
          <a:bodyPr>
            <a:normAutofit/>
          </a:bodyPr>
          <a:lstStyle/>
          <a:p>
            <a:pPr eaLnBrk="1" hangingPunct="1"/>
            <a:r>
              <a:rPr lang="en-US" sz="4800" b="1" dirty="0" smtClean="0">
                <a:solidFill>
                  <a:srgbClr val="663300"/>
                </a:solidFill>
              </a:rPr>
              <a:t>Ezra 4:4-7</a:t>
            </a:r>
          </a:p>
        </p:txBody>
      </p:sp>
      <p:sp>
        <p:nvSpPr>
          <p:cNvPr id="4099" name="Rectangle 3"/>
          <p:cNvSpPr>
            <a:spLocks noGrp="1" noChangeArrowheads="1"/>
          </p:cNvSpPr>
          <p:nvPr>
            <p:ph type="body" idx="1"/>
          </p:nvPr>
        </p:nvSpPr>
        <p:spPr>
          <a:xfrm>
            <a:off x="914400" y="1447800"/>
            <a:ext cx="7239000" cy="3657600"/>
          </a:xfrm>
        </p:spPr>
        <p:txBody>
          <a:bodyPr>
            <a:normAutofit fontScale="70000" lnSpcReduction="20000"/>
          </a:bodyPr>
          <a:lstStyle/>
          <a:p>
            <a:pPr>
              <a:buNone/>
            </a:pPr>
            <a:r>
              <a:rPr lang="en-US" dirty="0" smtClean="0"/>
              <a:t>4	Then the people of the land tried to discourage the people of Judah. They troubled them in building,</a:t>
            </a:r>
          </a:p>
          <a:p>
            <a:pPr>
              <a:buNone/>
            </a:pPr>
            <a:r>
              <a:rPr lang="en-US" dirty="0" smtClean="0"/>
              <a:t>5	and hired counselors against them to frustrate their purpose </a:t>
            </a:r>
            <a:r>
              <a:rPr lang="en-US" b="1" i="1" dirty="0" smtClean="0">
                <a:solidFill>
                  <a:srgbClr val="0000CC"/>
                </a:solidFill>
              </a:rPr>
              <a:t>all the days of Cyrus</a:t>
            </a:r>
            <a:r>
              <a:rPr lang="en-US" dirty="0" smtClean="0">
                <a:solidFill>
                  <a:srgbClr val="0000CC"/>
                </a:solidFill>
              </a:rPr>
              <a:t> </a:t>
            </a:r>
            <a:r>
              <a:rPr lang="en-US" dirty="0" smtClean="0"/>
              <a:t>king of Persia, even </a:t>
            </a:r>
            <a:r>
              <a:rPr lang="en-US" b="1" i="1" dirty="0" smtClean="0">
                <a:solidFill>
                  <a:srgbClr val="0000CC"/>
                </a:solidFill>
              </a:rPr>
              <a:t>until the reign of Darius</a:t>
            </a:r>
            <a:r>
              <a:rPr lang="en-US" dirty="0" smtClean="0">
                <a:solidFill>
                  <a:srgbClr val="0000CC"/>
                </a:solidFill>
              </a:rPr>
              <a:t> </a:t>
            </a:r>
            <a:r>
              <a:rPr lang="en-US" dirty="0" smtClean="0"/>
              <a:t>king of Persia.</a:t>
            </a:r>
          </a:p>
          <a:p>
            <a:pPr>
              <a:buNone/>
            </a:pPr>
            <a:r>
              <a:rPr lang="en-US" dirty="0" smtClean="0"/>
              <a:t>6	</a:t>
            </a:r>
            <a:r>
              <a:rPr lang="en-US" b="1" i="1" dirty="0" smtClean="0">
                <a:solidFill>
                  <a:srgbClr val="0000CC"/>
                </a:solidFill>
              </a:rPr>
              <a:t>In the reign of </a:t>
            </a:r>
            <a:r>
              <a:rPr lang="en-US" b="1" i="1" dirty="0" err="1" smtClean="0">
                <a:solidFill>
                  <a:srgbClr val="0000CC"/>
                </a:solidFill>
              </a:rPr>
              <a:t>Ahasuerus</a:t>
            </a:r>
            <a:r>
              <a:rPr lang="en-US" dirty="0" smtClean="0"/>
              <a:t>, in the beginning of his reign, they wrote an accusation against the inhabitants of Judah and Jerusalem.</a:t>
            </a:r>
          </a:p>
          <a:p>
            <a:pPr>
              <a:buNone/>
            </a:pPr>
            <a:r>
              <a:rPr lang="en-US" dirty="0" smtClean="0"/>
              <a:t>7	</a:t>
            </a:r>
            <a:r>
              <a:rPr lang="en-US" b="1" i="1" dirty="0" smtClean="0">
                <a:solidFill>
                  <a:srgbClr val="0000CC"/>
                </a:solidFill>
              </a:rPr>
              <a:t>In the days of Artaxerxes</a:t>
            </a:r>
            <a:r>
              <a:rPr lang="en-US" dirty="0" smtClean="0"/>
              <a:t> also, </a:t>
            </a:r>
            <a:r>
              <a:rPr lang="en-US" dirty="0" err="1" smtClean="0"/>
              <a:t>Bishlam</a:t>
            </a:r>
            <a:r>
              <a:rPr lang="en-US" dirty="0" smtClean="0"/>
              <a:t>, </a:t>
            </a:r>
            <a:r>
              <a:rPr lang="en-US" dirty="0" err="1" smtClean="0"/>
              <a:t>Mithredath</a:t>
            </a:r>
            <a:r>
              <a:rPr lang="en-US" dirty="0" smtClean="0"/>
              <a:t>, </a:t>
            </a:r>
            <a:r>
              <a:rPr lang="en-US" dirty="0" err="1" smtClean="0"/>
              <a:t>Tabel</a:t>
            </a:r>
            <a:r>
              <a:rPr lang="en-US" dirty="0" smtClean="0"/>
              <a:t>, and the rest of their companions wrote to Artaxerxes king of Persia; and the letter was written in Aramaic script, and translated into the Aramaic language.</a:t>
            </a:r>
          </a:p>
        </p:txBody>
      </p:sp>
      <p:sp>
        <p:nvSpPr>
          <p:cNvPr id="6" name="Text Box 5"/>
          <p:cNvSpPr txBox="1">
            <a:spLocks noChangeArrowheads="1"/>
          </p:cNvSpPr>
          <p:nvPr/>
        </p:nvSpPr>
        <p:spPr bwMode="auto">
          <a:xfrm>
            <a:off x="533400" y="5181600"/>
            <a:ext cx="8229600" cy="646331"/>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7030A0"/>
                </a:solidFill>
                <a:latin typeface="Comic Sans MS" pitchFamily="66" charset="0"/>
              </a:rPr>
              <a:t>Who are these Kings?</a:t>
            </a:r>
            <a:endParaRPr lang="en-US" sz="3600" b="1" dirty="0">
              <a:solidFill>
                <a:srgbClr val="7030A0"/>
              </a:solidFill>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304800" y="457200"/>
            <a:ext cx="9628534" cy="2362200"/>
          </a:xfrm>
          <a:prstGeom prst="rect">
            <a:avLst/>
          </a:prstGeom>
          <a:noFill/>
        </p:spPr>
      </p:pic>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Persian Kings:  Cyrus to </a:t>
            </a:r>
            <a:r>
              <a:rPr lang="en-US" sz="4000" b="1" dirty="0" err="1" smtClean="0">
                <a:solidFill>
                  <a:srgbClr val="FF0000"/>
                </a:solidFill>
              </a:rPr>
              <a:t>Longimanus</a:t>
            </a:r>
            <a:endParaRPr lang="en-US" sz="4000" b="1" dirty="0" smtClean="0">
              <a:solidFill>
                <a:srgbClr val="FF0000"/>
              </a:solidFill>
            </a:endParaRPr>
          </a:p>
        </p:txBody>
      </p:sp>
      <p:sp>
        <p:nvSpPr>
          <p:cNvPr id="4099" name="Rectangle 3"/>
          <p:cNvSpPr>
            <a:spLocks noGrp="1" noChangeArrowheads="1"/>
          </p:cNvSpPr>
          <p:nvPr>
            <p:ph type="body" idx="1"/>
          </p:nvPr>
        </p:nvSpPr>
        <p:spPr>
          <a:xfrm>
            <a:off x="457200" y="2819400"/>
            <a:ext cx="8153400" cy="2667000"/>
          </a:xfrm>
        </p:spPr>
        <p:txBody>
          <a:bodyPr>
            <a:normAutofit fontScale="85000" lnSpcReduction="10000"/>
          </a:bodyPr>
          <a:lstStyle/>
          <a:p>
            <a:pPr>
              <a:lnSpc>
                <a:spcPct val="90000"/>
              </a:lnSpc>
            </a:pPr>
            <a:r>
              <a:rPr lang="en-US" dirty="0" smtClean="0"/>
              <a:t>Some take </a:t>
            </a:r>
            <a:r>
              <a:rPr lang="en-US" dirty="0" err="1" smtClean="0"/>
              <a:t>Ahasuerus</a:t>
            </a:r>
            <a:r>
              <a:rPr lang="en-US" dirty="0" smtClean="0"/>
              <a:t> (v.6) to be Xerxes &amp; Artaxerxes to be Longimanus (58 years after Darius Hystaspes) and apply it to the building of the walls in Nehemiah’s time</a:t>
            </a:r>
          </a:p>
          <a:p>
            <a:pPr eaLnBrk="1" hangingPunct="1">
              <a:lnSpc>
                <a:spcPct val="90000"/>
              </a:lnSpc>
            </a:pPr>
            <a:r>
              <a:rPr lang="en-US" dirty="0" smtClean="0"/>
              <a:t>but v.24 shows this is about the temple, not walls.</a:t>
            </a:r>
          </a:p>
          <a:p>
            <a:pPr eaLnBrk="1" hangingPunct="1">
              <a:lnSpc>
                <a:spcPct val="90000"/>
              </a:lnSpc>
            </a:pPr>
            <a:r>
              <a:rPr lang="en-US" dirty="0" smtClean="0"/>
              <a:t>If Ezra returned in the days of Longimanus, he would be ancient! (over 130 years old) </a:t>
            </a:r>
          </a:p>
        </p:txBody>
      </p:sp>
      <p:sp>
        <p:nvSpPr>
          <p:cNvPr id="4100" name="Text Box 5"/>
          <p:cNvSpPr txBox="1">
            <a:spLocks noChangeArrowheads="1"/>
          </p:cNvSpPr>
          <p:nvPr/>
        </p:nvSpPr>
        <p:spPr bwMode="auto">
          <a:xfrm>
            <a:off x="457200" y="5534561"/>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So </a:t>
            </a:r>
            <a:r>
              <a:rPr lang="en-US" sz="4000" b="1" dirty="0" err="1" smtClean="0">
                <a:solidFill>
                  <a:srgbClr val="00B050"/>
                </a:solidFill>
                <a:latin typeface="Comic Sans MS" pitchFamily="66" charset="0"/>
              </a:rPr>
              <a:t>Ahasuerus</a:t>
            </a:r>
            <a:r>
              <a:rPr lang="en-US" sz="4000" b="1" dirty="0" smtClean="0">
                <a:solidFill>
                  <a:srgbClr val="00B050"/>
                </a:solidFill>
                <a:latin typeface="Comic Sans MS" pitchFamily="66" charset="0"/>
              </a:rPr>
              <a:t> is Cambyses      &amp; Artaxerxes is Gomates</a:t>
            </a:r>
            <a:endParaRPr lang="en-US" sz="4000" b="1" dirty="0">
              <a:solidFill>
                <a:srgbClr val="00B050"/>
              </a:solidFill>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162800" cy="1143000"/>
          </a:xfrm>
        </p:spPr>
        <p:txBody>
          <a:bodyPr>
            <a:normAutofit fontScale="90000"/>
          </a:bodyPr>
          <a:lstStyle/>
          <a:p>
            <a:r>
              <a:rPr lang="en-US" sz="4000" b="1" dirty="0" smtClean="0">
                <a:solidFill>
                  <a:srgbClr val="663300"/>
                </a:solidFill>
              </a:rPr>
              <a:t>Ezra 4:23-24  Shows that entire chapter is about the Temple</a:t>
            </a:r>
          </a:p>
        </p:txBody>
      </p:sp>
      <p:sp>
        <p:nvSpPr>
          <p:cNvPr id="4099" name="Rectangle 3"/>
          <p:cNvSpPr>
            <a:spLocks noGrp="1" noChangeArrowheads="1"/>
          </p:cNvSpPr>
          <p:nvPr>
            <p:ph type="body" idx="1"/>
          </p:nvPr>
        </p:nvSpPr>
        <p:spPr>
          <a:xfrm>
            <a:off x="990600" y="1905000"/>
            <a:ext cx="7162800" cy="3581400"/>
          </a:xfrm>
        </p:spPr>
        <p:txBody>
          <a:bodyPr>
            <a:normAutofit fontScale="92500" lnSpcReduction="20000"/>
          </a:bodyPr>
          <a:lstStyle/>
          <a:p>
            <a:pPr marL="0" indent="228600">
              <a:buNone/>
            </a:pPr>
            <a:r>
              <a:rPr lang="en-US" dirty="0" smtClean="0"/>
              <a:t>23  Now when the copy of </a:t>
            </a:r>
            <a:r>
              <a:rPr lang="en-US" b="1" i="1" dirty="0" smtClean="0"/>
              <a:t>King </a:t>
            </a:r>
            <a:r>
              <a:rPr lang="en-US" b="1" i="1" dirty="0" err="1" smtClean="0"/>
              <a:t>Artaxerxes</a:t>
            </a:r>
            <a:r>
              <a:rPr lang="en-US" b="1" i="1" dirty="0" smtClean="0"/>
              <a:t>' letter</a:t>
            </a:r>
            <a:r>
              <a:rPr lang="en-US" dirty="0" smtClean="0"/>
              <a:t> was read before </a:t>
            </a:r>
            <a:r>
              <a:rPr lang="en-US" dirty="0" err="1" smtClean="0"/>
              <a:t>Rehum</a:t>
            </a:r>
            <a:r>
              <a:rPr lang="en-US" dirty="0" smtClean="0"/>
              <a:t>, </a:t>
            </a:r>
            <a:r>
              <a:rPr lang="en-US" dirty="0" err="1" smtClean="0"/>
              <a:t>Shimshai</a:t>
            </a:r>
            <a:r>
              <a:rPr lang="en-US" dirty="0" smtClean="0"/>
              <a:t> the scribe, and their companions, they went up in haste to Jerusalem against the Jews, and </a:t>
            </a:r>
            <a:r>
              <a:rPr lang="en-US" b="1" i="1" dirty="0" smtClean="0"/>
              <a:t>by force of arms made them cease.</a:t>
            </a:r>
            <a:endParaRPr lang="en-US" dirty="0" smtClean="0"/>
          </a:p>
          <a:p>
            <a:pPr marL="0" indent="228600">
              <a:buNone/>
            </a:pPr>
            <a:r>
              <a:rPr lang="en-US" dirty="0" smtClean="0"/>
              <a:t>24  Thus </a:t>
            </a:r>
            <a:r>
              <a:rPr lang="en-US" b="1" i="1" dirty="0" smtClean="0">
                <a:solidFill>
                  <a:srgbClr val="0000CC"/>
                </a:solidFill>
              </a:rPr>
              <a:t>the work of the house of God which is at Jerusalem ceased</a:t>
            </a:r>
            <a:r>
              <a:rPr lang="en-US" b="1" i="1" dirty="0" smtClean="0"/>
              <a:t>,</a:t>
            </a:r>
            <a:r>
              <a:rPr lang="en-US" dirty="0" smtClean="0"/>
              <a:t> and </a:t>
            </a:r>
            <a:r>
              <a:rPr lang="en-US" b="1" i="1" dirty="0" smtClean="0"/>
              <a:t>it was discontinued until the second year of the reign of Darius</a:t>
            </a:r>
            <a:r>
              <a:rPr lang="en-US" dirty="0" smtClean="0"/>
              <a:t> king of Persia.</a:t>
            </a:r>
          </a:p>
          <a:p>
            <a:pPr eaLnBrk="1" hangingPunct="1">
              <a:lnSpc>
                <a:spcPct val="90000"/>
              </a:lnSpc>
              <a:buNone/>
            </a:pPr>
            <a:endParaRPr lang="en-US" dirty="0" smtClean="0"/>
          </a:p>
        </p:txBody>
      </p:sp>
      <p:sp>
        <p:nvSpPr>
          <p:cNvPr id="4100" name="Text Box 5"/>
          <p:cNvSpPr txBox="1">
            <a:spLocks noChangeArrowheads="1"/>
          </p:cNvSpPr>
          <p:nvPr/>
        </p:nvSpPr>
        <p:spPr bwMode="auto">
          <a:xfrm>
            <a:off x="533400" y="5486400"/>
            <a:ext cx="8229600" cy="461665"/>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7030A0"/>
                </a:solidFill>
                <a:latin typeface="Comic Sans MS" pitchFamily="66" charset="0"/>
              </a:rPr>
              <a:t>Nothing in Ezra 4 is about Nehemiah’s walls</a:t>
            </a:r>
            <a:endParaRPr lang="en-US" sz="2400" b="1" dirty="0">
              <a:solidFill>
                <a:srgbClr val="7030A0"/>
              </a:solidFill>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381000" y="533400"/>
            <a:ext cx="8229600" cy="1143000"/>
          </a:xfrm>
        </p:spPr>
        <p:txBody>
          <a:bodyPr/>
          <a:lstStyle/>
          <a:p>
            <a:pPr eaLnBrk="1" hangingPunct="1"/>
            <a:r>
              <a:rPr lang="en-US" sz="4000" b="1" dirty="0" smtClean="0">
                <a:solidFill>
                  <a:srgbClr val="663300"/>
                </a:solidFill>
              </a:rPr>
              <a:t>Ezra 4:4-7, 23-24</a:t>
            </a:r>
          </a:p>
        </p:txBody>
      </p:sp>
      <p:sp>
        <p:nvSpPr>
          <p:cNvPr id="4099" name="Rectangle 3"/>
          <p:cNvSpPr>
            <a:spLocks noGrp="1" noChangeArrowheads="1"/>
          </p:cNvSpPr>
          <p:nvPr>
            <p:ph type="body" idx="1"/>
          </p:nvPr>
        </p:nvSpPr>
        <p:spPr>
          <a:xfrm>
            <a:off x="838200" y="1447800"/>
            <a:ext cx="7239000" cy="4648200"/>
          </a:xfrm>
        </p:spPr>
        <p:txBody>
          <a:bodyPr>
            <a:noAutofit/>
          </a:bodyPr>
          <a:lstStyle/>
          <a:p>
            <a:pPr>
              <a:buNone/>
            </a:pPr>
            <a:r>
              <a:rPr lang="en-US" sz="1800" dirty="0" smtClean="0"/>
              <a:t>5	and hired counselors against them to frustrate their purpose </a:t>
            </a:r>
            <a:r>
              <a:rPr lang="en-US" sz="1800" b="1" i="1" dirty="0" smtClean="0"/>
              <a:t>all the days of Cyrus</a:t>
            </a:r>
            <a:r>
              <a:rPr lang="en-US" sz="1800" dirty="0" smtClean="0"/>
              <a:t> king of Persia, even </a:t>
            </a:r>
            <a:r>
              <a:rPr lang="en-US" sz="1800" b="1" i="1" dirty="0" smtClean="0"/>
              <a:t>until the reign of Darius</a:t>
            </a:r>
            <a:r>
              <a:rPr lang="en-US" sz="1800" dirty="0" smtClean="0"/>
              <a:t> king of Persia.</a:t>
            </a:r>
          </a:p>
          <a:p>
            <a:pPr>
              <a:buNone/>
            </a:pPr>
            <a:r>
              <a:rPr lang="en-US" sz="1800" dirty="0" smtClean="0"/>
              <a:t>6	</a:t>
            </a:r>
            <a:r>
              <a:rPr lang="en-US" sz="1800" b="1" i="1" dirty="0" smtClean="0"/>
              <a:t>In the reign of </a:t>
            </a:r>
            <a:r>
              <a:rPr lang="en-US" sz="1800" b="1" i="1" dirty="0" err="1" smtClean="0"/>
              <a:t>Ahasuerus</a:t>
            </a:r>
            <a:r>
              <a:rPr lang="en-US" sz="1800" dirty="0" smtClean="0"/>
              <a:t>, in the beginning of his reign, they wrote an accusation against the inhabitants of Judah and Jerusalem.</a:t>
            </a:r>
          </a:p>
          <a:p>
            <a:pPr>
              <a:buNone/>
            </a:pPr>
            <a:r>
              <a:rPr lang="en-US" sz="1800" dirty="0" smtClean="0"/>
              <a:t>7	</a:t>
            </a:r>
            <a:r>
              <a:rPr lang="en-US" sz="1800" b="1" i="1" dirty="0" smtClean="0"/>
              <a:t>In the days of </a:t>
            </a:r>
            <a:r>
              <a:rPr lang="en-US" sz="1800" b="1" i="1" dirty="0" err="1" smtClean="0"/>
              <a:t>Artaxerxes</a:t>
            </a:r>
            <a:r>
              <a:rPr lang="en-US" sz="1800" dirty="0" smtClean="0"/>
              <a:t> also, </a:t>
            </a:r>
            <a:r>
              <a:rPr lang="en-US" sz="1800" dirty="0" err="1" smtClean="0"/>
              <a:t>Bishlam</a:t>
            </a:r>
            <a:r>
              <a:rPr lang="en-US" sz="1800" dirty="0" smtClean="0"/>
              <a:t>, </a:t>
            </a:r>
            <a:r>
              <a:rPr lang="en-US" sz="1800" dirty="0" err="1" smtClean="0"/>
              <a:t>Mithredath</a:t>
            </a:r>
            <a:r>
              <a:rPr lang="en-US" sz="1800" dirty="0" smtClean="0"/>
              <a:t>, </a:t>
            </a:r>
            <a:r>
              <a:rPr lang="en-US" sz="1800" dirty="0" err="1" smtClean="0"/>
              <a:t>Tabel</a:t>
            </a:r>
            <a:r>
              <a:rPr lang="en-US" sz="1800" dirty="0" smtClean="0"/>
              <a:t>, and the rest of their companions wrote to </a:t>
            </a:r>
            <a:r>
              <a:rPr lang="en-US" sz="1800" dirty="0" err="1" smtClean="0"/>
              <a:t>Artaxerxes</a:t>
            </a:r>
            <a:r>
              <a:rPr lang="en-US" sz="1800" dirty="0" smtClean="0"/>
              <a:t> king of Persia; and the letter was written in Aramaic script, and translated into the Aramaic language.</a:t>
            </a:r>
          </a:p>
          <a:p>
            <a:pPr>
              <a:buNone/>
            </a:pPr>
            <a:r>
              <a:rPr lang="en-US" sz="600" dirty="0" smtClean="0"/>
              <a:t> </a:t>
            </a:r>
            <a:endParaRPr lang="en-US" sz="100" dirty="0" smtClean="0"/>
          </a:p>
          <a:p>
            <a:pPr>
              <a:buNone/>
            </a:pPr>
            <a:r>
              <a:rPr lang="en-US" sz="1800" dirty="0" smtClean="0"/>
              <a:t>23	Now when the copy of King </a:t>
            </a:r>
            <a:r>
              <a:rPr lang="en-US" sz="1800" b="1" dirty="0" err="1" smtClean="0"/>
              <a:t>Artaxerxes</a:t>
            </a:r>
            <a:r>
              <a:rPr lang="en-US" sz="1800" dirty="0" smtClean="0"/>
              <a:t>' letter was read before </a:t>
            </a:r>
            <a:r>
              <a:rPr lang="en-US" sz="1800" dirty="0" err="1" smtClean="0"/>
              <a:t>Rehum</a:t>
            </a:r>
            <a:r>
              <a:rPr lang="en-US" sz="1800" dirty="0" smtClean="0"/>
              <a:t>, </a:t>
            </a:r>
            <a:r>
              <a:rPr lang="en-US" sz="1800" dirty="0" err="1" smtClean="0"/>
              <a:t>Shimshai</a:t>
            </a:r>
            <a:r>
              <a:rPr lang="en-US" sz="1800" dirty="0" smtClean="0"/>
              <a:t> the scribe, and their companions, they went up in haste to Jerusalem against the Jews, and by force of arms made them cease.</a:t>
            </a:r>
          </a:p>
          <a:p>
            <a:pPr>
              <a:buNone/>
            </a:pPr>
            <a:r>
              <a:rPr lang="en-US" sz="1800" dirty="0" smtClean="0"/>
              <a:t>24	</a:t>
            </a:r>
            <a:r>
              <a:rPr lang="en-US" sz="1800" b="1" i="1" dirty="0" smtClean="0"/>
              <a:t>Thus the work of the </a:t>
            </a:r>
            <a:r>
              <a:rPr lang="en-US" sz="2000" b="1" i="1" dirty="0" smtClean="0">
                <a:solidFill>
                  <a:srgbClr val="0000CC"/>
                </a:solidFill>
              </a:rPr>
              <a:t>house of God </a:t>
            </a:r>
            <a:r>
              <a:rPr lang="en-US" sz="1800" b="1" i="1" dirty="0" smtClean="0"/>
              <a:t>which is at Jerusalem ceased,</a:t>
            </a:r>
            <a:r>
              <a:rPr lang="en-US" sz="1800" dirty="0" smtClean="0"/>
              <a:t> and </a:t>
            </a:r>
            <a:r>
              <a:rPr lang="en-US" sz="1800" b="1" i="1" dirty="0" smtClean="0"/>
              <a:t>it was discontinued until the second year of the reign of Darius king of Persia</a:t>
            </a:r>
            <a:r>
              <a:rPr lang="en-US" sz="1800" dirty="0" smtClean="0"/>
              <a:t>.</a:t>
            </a:r>
            <a:endParaRPr lang="en-US" sz="1800" dirty="0"/>
          </a:p>
        </p:txBody>
      </p:sp>
      <p:sp>
        <p:nvSpPr>
          <p:cNvPr id="4100" name="Text Box 5"/>
          <p:cNvSpPr txBox="1">
            <a:spLocks noChangeArrowheads="1"/>
          </p:cNvSpPr>
          <p:nvPr/>
        </p:nvSpPr>
        <p:spPr bwMode="auto">
          <a:xfrm>
            <a:off x="457200" y="5638800"/>
            <a:ext cx="8229600" cy="584775"/>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00CC"/>
                </a:solidFill>
                <a:latin typeface="Comic Sans MS" pitchFamily="66" charset="0"/>
              </a:rPr>
              <a:t>God gave them what many wanted</a:t>
            </a:r>
            <a:endParaRPr lang="en-US" sz="3200" b="1" dirty="0">
              <a:solidFill>
                <a:srgbClr val="0000CC"/>
              </a:solidFill>
              <a:latin typeface="Comic Sans MS" pitchFamily="66" charset="0"/>
            </a:endParaRPr>
          </a:p>
        </p:txBody>
      </p:sp>
      <p:sp>
        <p:nvSpPr>
          <p:cNvPr id="6" name="Rounded Rectangle 5"/>
          <p:cNvSpPr/>
          <p:nvPr/>
        </p:nvSpPr>
        <p:spPr>
          <a:xfrm>
            <a:off x="2362200" y="2895600"/>
            <a:ext cx="1524000" cy="457200"/>
          </a:xfrm>
          <a:prstGeom prst="roundRect">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CC"/>
              </a:solidFill>
            </a:endParaRPr>
          </a:p>
        </p:txBody>
      </p:sp>
      <p:sp>
        <p:nvSpPr>
          <p:cNvPr id="7" name="Rounded Rectangle 6"/>
          <p:cNvSpPr/>
          <p:nvPr/>
        </p:nvSpPr>
        <p:spPr>
          <a:xfrm>
            <a:off x="3581400" y="3886200"/>
            <a:ext cx="1524000" cy="457200"/>
          </a:xfrm>
          <a:prstGeom prst="roundRect">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CC"/>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a:xfrm>
            <a:off x="301625" y="228600"/>
            <a:ext cx="5946775" cy="1143000"/>
          </a:xfrm>
        </p:spPr>
        <p:txBody>
          <a:bodyPr/>
          <a:lstStyle/>
          <a:p>
            <a:pPr eaLnBrk="1" hangingPunct="1"/>
            <a:r>
              <a:rPr lang="en-US" b="1" dirty="0" smtClean="0">
                <a:solidFill>
                  <a:srgbClr val="FF0000"/>
                </a:solidFill>
                <a:effectLst/>
                <a:latin typeface="Comic Sans MS" pitchFamily="66" charset="0"/>
              </a:rPr>
              <a:t>The Key!</a:t>
            </a:r>
          </a:p>
        </p:txBody>
      </p:sp>
      <p:sp>
        <p:nvSpPr>
          <p:cNvPr id="102403" name="Rectangle 3"/>
          <p:cNvSpPr>
            <a:spLocks noGrp="1" noRot="1" noChangeArrowheads="1"/>
          </p:cNvSpPr>
          <p:nvPr>
            <p:ph type="body" sz="half" idx="1"/>
          </p:nvPr>
        </p:nvSpPr>
        <p:spPr>
          <a:xfrm>
            <a:off x="304800" y="1295400"/>
            <a:ext cx="8537575" cy="2514600"/>
          </a:xfrm>
        </p:spPr>
        <p:txBody>
          <a:bodyPr/>
          <a:lstStyle/>
          <a:p>
            <a:pPr eaLnBrk="1" hangingPunct="1">
              <a:spcBef>
                <a:spcPct val="0"/>
              </a:spcBef>
              <a:spcAft>
                <a:spcPct val="50000"/>
              </a:spcAft>
            </a:pPr>
            <a:r>
              <a:rPr lang="en-US" sz="2800" dirty="0" smtClean="0">
                <a:effectLst/>
              </a:rPr>
              <a:t>The temple work is stopped in the reign                             of Artaxerxes of verse 7 (see v.23-24)</a:t>
            </a:r>
          </a:p>
          <a:p>
            <a:pPr eaLnBrk="1" hangingPunct="1">
              <a:spcBef>
                <a:spcPct val="0"/>
              </a:spcBef>
              <a:spcAft>
                <a:spcPct val="50000"/>
              </a:spcAft>
            </a:pPr>
            <a:r>
              <a:rPr lang="en-US" sz="2800" dirty="0" smtClean="0">
                <a:effectLst/>
              </a:rPr>
              <a:t>The temple is finished in the 6</a:t>
            </a:r>
            <a:r>
              <a:rPr lang="en-US" sz="2800" baseline="30000" dirty="0" smtClean="0">
                <a:effectLst/>
              </a:rPr>
              <a:t>th</a:t>
            </a:r>
            <a:r>
              <a:rPr lang="en-US" sz="2800" dirty="0" smtClean="0">
                <a:effectLst/>
              </a:rPr>
              <a:t> year of                         the reign of Darius (6:15) </a:t>
            </a:r>
          </a:p>
        </p:txBody>
      </p:sp>
      <p:graphicFrame>
        <p:nvGraphicFramePr>
          <p:cNvPr id="102409" name="Object 9"/>
          <p:cNvGraphicFramePr>
            <a:graphicFrameLocks noGrp="1" noChangeAspect="1"/>
          </p:cNvGraphicFramePr>
          <p:nvPr>
            <p:ph sz="half" idx="2"/>
          </p:nvPr>
        </p:nvGraphicFramePr>
        <p:xfrm>
          <a:off x="-228600" y="3352800"/>
          <a:ext cx="9525000" cy="2343150"/>
        </p:xfrm>
        <a:graphic>
          <a:graphicData uri="http://schemas.openxmlformats.org/presentationml/2006/ole">
            <mc:AlternateContent xmlns:mc="http://schemas.openxmlformats.org/markup-compatibility/2006">
              <mc:Choice xmlns:v="urn:schemas-microsoft-com:vml" Requires="v">
                <p:oleObj spid="_x0000_s2061" name="Photo Editor Photo" r:id="rId3" imgW="10507542" imgH="2647619" progId="MSPhotoEd.3">
                  <p:embed/>
                </p:oleObj>
              </mc:Choice>
              <mc:Fallback>
                <p:oleObj name="Photo Editor Photo" r:id="rId3" imgW="10507542" imgH="2647619" progId="MSPhotoEd.3">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352800"/>
                        <a:ext cx="95250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2667000" y="3886200"/>
            <a:ext cx="1828800" cy="307777"/>
          </a:xfrm>
          <a:prstGeom prst="rect">
            <a:avLst/>
          </a:prstGeom>
          <a:noFill/>
        </p:spPr>
        <p:txBody>
          <a:bodyPr wrap="square" rtlCol="0">
            <a:spAutoFit/>
          </a:bodyPr>
          <a:lstStyle/>
          <a:p>
            <a:r>
              <a:rPr lang="en-US" sz="1400" b="1" dirty="0" smtClean="0">
                <a:solidFill>
                  <a:srgbClr val="FF0000"/>
                </a:solidFill>
              </a:rPr>
              <a:t>Temple finished</a:t>
            </a:r>
            <a:endParaRPr lang="en-US" sz="1400" b="1" dirty="0">
              <a:solidFill>
                <a:srgbClr val="FF0000"/>
              </a:solidFill>
            </a:endParaRPr>
          </a:p>
        </p:txBody>
      </p:sp>
      <p:sp>
        <p:nvSpPr>
          <p:cNvPr id="6" name="Bent Arrow 5"/>
          <p:cNvSpPr/>
          <p:nvPr/>
        </p:nvSpPr>
        <p:spPr>
          <a:xfrm rot="16200000" flipH="1">
            <a:off x="2324100" y="4000500"/>
            <a:ext cx="304800" cy="381000"/>
          </a:xfrm>
          <a:prstGeom prst="bentArrow">
            <a:avLst>
              <a:gd name="adj1" fmla="val 25000"/>
              <a:gd name="adj2" fmla="val 16525"/>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209800" y="4343400"/>
            <a:ext cx="228600" cy="261610"/>
          </a:xfrm>
          <a:prstGeom prst="rect">
            <a:avLst/>
          </a:prstGeom>
          <a:noFill/>
        </p:spPr>
        <p:txBody>
          <a:bodyPr wrap="square" rtlCol="0">
            <a:spAutoFit/>
          </a:bodyPr>
          <a:lstStyle/>
          <a:p>
            <a:r>
              <a:rPr lang="en-US" sz="1100" dirty="0" smtClean="0">
                <a:solidFill>
                  <a:srgbClr val="FF0000"/>
                </a:solidFill>
              </a:rPr>
              <a:t>6</a:t>
            </a:r>
            <a:endParaRPr lang="en-US" sz="1100" dirty="0">
              <a:solidFill>
                <a:srgbClr val="FF0000"/>
              </a:solidFill>
            </a:endParaRPr>
          </a:p>
        </p:txBody>
      </p:sp>
      <p:sp>
        <p:nvSpPr>
          <p:cNvPr id="8" name="Text Box 5"/>
          <p:cNvSpPr txBox="1">
            <a:spLocks noChangeArrowheads="1"/>
          </p:cNvSpPr>
          <p:nvPr/>
        </p:nvSpPr>
        <p:spPr bwMode="auto">
          <a:xfrm>
            <a:off x="457200" y="5562600"/>
            <a:ext cx="8229600" cy="1077218"/>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So all the kings in Ezra 4 influenced the building of the temple</a:t>
            </a:r>
            <a:endParaRPr lang="en-US" sz="3200" b="1" dirty="0">
              <a:solidFill>
                <a:srgbClr val="00B050"/>
              </a:solidFill>
              <a:latin typeface="Comic Sans MS" pitchFamily="66" charset="0"/>
            </a:endParaRPr>
          </a:p>
        </p:txBody>
      </p:sp>
      <p:pic>
        <p:nvPicPr>
          <p:cNvPr id="2054" name="Picture 6" descr="https://encrypted-tbn0.google.com/images?q=tbn:ANd9GcTDVpNT7UQ9ogodk4nr9W0fthoQvDKtjxW1XEcVRao11UyYQVju"/>
          <p:cNvPicPr>
            <a:picLocks noChangeAspect="1" noChangeArrowheads="1"/>
          </p:cNvPicPr>
          <p:nvPr/>
        </p:nvPicPr>
        <p:blipFill>
          <a:blip r:embed="rId5" cstate="print"/>
          <a:srcRect/>
          <a:stretch>
            <a:fillRect/>
          </a:stretch>
        </p:blipFill>
        <p:spPr bwMode="auto">
          <a:xfrm>
            <a:off x="6629400" y="215731"/>
            <a:ext cx="2362200" cy="2603669"/>
          </a:xfrm>
          <a:prstGeom prst="rect">
            <a:avLst/>
          </a:prstGeom>
          <a:noFill/>
        </p:spPr>
      </p:pic>
      <p:sp>
        <p:nvSpPr>
          <p:cNvPr id="10" name="TextBox 9"/>
          <p:cNvSpPr txBox="1"/>
          <p:nvPr/>
        </p:nvSpPr>
        <p:spPr>
          <a:xfrm>
            <a:off x="2209800" y="3505200"/>
            <a:ext cx="1828800" cy="307777"/>
          </a:xfrm>
          <a:prstGeom prst="rect">
            <a:avLst/>
          </a:prstGeom>
          <a:noFill/>
        </p:spPr>
        <p:txBody>
          <a:bodyPr wrap="square" rtlCol="0">
            <a:spAutoFit/>
          </a:bodyPr>
          <a:lstStyle/>
          <a:p>
            <a:r>
              <a:rPr lang="en-US" sz="1400" b="1" dirty="0" smtClean="0">
                <a:solidFill>
                  <a:srgbClr val="FF0000"/>
                </a:solidFill>
              </a:rPr>
              <a:t>Temple  work stopped </a:t>
            </a:r>
            <a:endParaRPr lang="en-US" sz="1400" b="1" dirty="0">
              <a:solidFill>
                <a:srgbClr val="FF0000"/>
              </a:solidFill>
            </a:endParaRPr>
          </a:p>
        </p:txBody>
      </p:sp>
      <p:sp>
        <p:nvSpPr>
          <p:cNvPr id="11" name="Bent Arrow 10"/>
          <p:cNvSpPr/>
          <p:nvPr/>
        </p:nvSpPr>
        <p:spPr>
          <a:xfrm rot="16200000" flipH="1">
            <a:off x="1866900" y="3619500"/>
            <a:ext cx="304800" cy="381000"/>
          </a:xfrm>
          <a:prstGeom prst="bentArrow">
            <a:avLst>
              <a:gd name="adj1" fmla="val 25000"/>
              <a:gd name="adj2" fmla="val 16525"/>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240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2403">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0240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02409"/>
                                        </p:tgtEl>
                                        <p:attrNameLst>
                                          <p:attrName>style.visibility</p:attrName>
                                        </p:attrNameLst>
                                      </p:cBhvr>
                                      <p:to>
                                        <p:strVal val="visible"/>
                                      </p:to>
                                    </p:se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par>
                          <p:cTn id="25" fill="hold">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par>
                          <p:cTn id="33" fill="hold">
                            <p:stCondLst>
                              <p:cond delay="2500"/>
                            </p:stCondLst>
                            <p:childTnLst>
                              <p:par>
                                <p:cTn id="34" presetID="9"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P spid="102403" grpId="0" build="p" autoUpdateAnimBg="0" advAuto="0"/>
      <p:bldP spid="5" grpId="0" autoUpdateAnimBg="0"/>
      <p:bldP spid="6" grpId="0" animBg="1" autoUpdateAnimBg="0"/>
      <p:bldP spid="7" grpId="0" autoUpdateAnimBg="0"/>
      <p:bldP spid="10" grpId="0" autoUpdateAnimBg="0"/>
      <p:bldP spid="11"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301625" y="0"/>
            <a:ext cx="8540750" cy="838200"/>
          </a:xfrm>
        </p:spPr>
        <p:txBody>
          <a:bodyPr/>
          <a:lstStyle/>
          <a:p>
            <a:pPr eaLnBrk="1" hangingPunct="1"/>
            <a:r>
              <a:rPr lang="en-US" b="1" dirty="0" smtClean="0">
                <a:solidFill>
                  <a:srgbClr val="FF0000"/>
                </a:solidFill>
                <a:latin typeface="Comic Sans MS" pitchFamily="66" charset="0"/>
              </a:rPr>
              <a:t>Persian Kings</a:t>
            </a:r>
          </a:p>
        </p:txBody>
      </p:sp>
      <p:graphicFrame>
        <p:nvGraphicFramePr>
          <p:cNvPr id="110596" name="Object 4"/>
          <p:cNvGraphicFramePr>
            <a:graphicFrameLocks noGrp="1" noChangeAspect="1"/>
          </p:cNvGraphicFramePr>
          <p:nvPr>
            <p:ph idx="1"/>
          </p:nvPr>
        </p:nvGraphicFramePr>
        <p:xfrm>
          <a:off x="228600" y="914400"/>
          <a:ext cx="7772400" cy="5773738"/>
        </p:xfrm>
        <a:graphic>
          <a:graphicData uri="http://schemas.openxmlformats.org/presentationml/2006/ole">
            <mc:AlternateContent xmlns:mc="http://schemas.openxmlformats.org/markup-compatibility/2006">
              <mc:Choice xmlns:v="urn:schemas-microsoft-com:vml" Requires="v">
                <p:oleObj spid="_x0000_s3085" name="Bitmap Image" r:id="rId3" imgW="11631649" imgH="8640381" progId="PBrush">
                  <p:embed/>
                </p:oleObj>
              </mc:Choice>
              <mc:Fallback>
                <p:oleObj name="Bitmap Image" r:id="rId3" imgW="11631649" imgH="8640381" progId="PBrush">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4400"/>
                        <a:ext cx="7772400" cy="5773738"/>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0600" name="Line 8"/>
          <p:cNvSpPr>
            <a:spLocks noChangeShapeType="1"/>
          </p:cNvSpPr>
          <p:nvPr/>
        </p:nvSpPr>
        <p:spPr bwMode="auto">
          <a:xfrm flipV="1">
            <a:off x="4800600" y="4191000"/>
            <a:ext cx="685800" cy="914400"/>
          </a:xfrm>
          <a:prstGeom prst="line">
            <a:avLst/>
          </a:prstGeom>
          <a:noFill/>
          <a:ln w="38100">
            <a:solidFill>
              <a:srgbClr val="FF3300"/>
            </a:solidFill>
            <a:round/>
            <a:headEnd/>
            <a:tailEnd/>
          </a:ln>
          <a:effectLst/>
        </p:spPr>
        <p:txBody>
          <a:bodyPr/>
          <a:lstStyle/>
          <a:p>
            <a:endParaRPr lang="en-US"/>
          </a:p>
        </p:txBody>
      </p:sp>
      <p:sp>
        <p:nvSpPr>
          <p:cNvPr id="110602" name="Line 10"/>
          <p:cNvSpPr>
            <a:spLocks noChangeShapeType="1"/>
          </p:cNvSpPr>
          <p:nvPr/>
        </p:nvSpPr>
        <p:spPr bwMode="auto">
          <a:xfrm>
            <a:off x="5486400" y="4191000"/>
            <a:ext cx="304800" cy="381000"/>
          </a:xfrm>
          <a:prstGeom prst="line">
            <a:avLst/>
          </a:prstGeom>
          <a:noFill/>
          <a:ln w="38100">
            <a:solidFill>
              <a:srgbClr val="FF3300"/>
            </a:solidFill>
            <a:round/>
            <a:headEnd/>
            <a:tailEnd type="triangle" w="med" len="med"/>
          </a:ln>
          <a:effectLst/>
        </p:spPr>
        <p:txBody>
          <a:bodyPr/>
          <a:lstStyle/>
          <a:p>
            <a:endParaRPr lang="en-US"/>
          </a:p>
        </p:txBody>
      </p:sp>
      <p:sp>
        <p:nvSpPr>
          <p:cNvPr id="110603" name="Line 11"/>
          <p:cNvSpPr>
            <a:spLocks noChangeShapeType="1"/>
          </p:cNvSpPr>
          <p:nvPr/>
        </p:nvSpPr>
        <p:spPr bwMode="auto">
          <a:xfrm>
            <a:off x="3124200" y="5105400"/>
            <a:ext cx="1676400" cy="0"/>
          </a:xfrm>
          <a:prstGeom prst="line">
            <a:avLst/>
          </a:prstGeom>
          <a:noFill/>
          <a:ln w="38100">
            <a:solidFill>
              <a:srgbClr val="FF3300"/>
            </a:solidFill>
            <a:round/>
            <a:headEnd/>
            <a:tailEnd/>
          </a:ln>
          <a:effectLst/>
        </p:spPr>
        <p:txBody>
          <a:bodyPr/>
          <a:lstStyle/>
          <a:p>
            <a:endParaRPr lang="en-US"/>
          </a:p>
        </p:txBody>
      </p:sp>
      <p:sp>
        <p:nvSpPr>
          <p:cNvPr id="110604" name="Line 12"/>
          <p:cNvSpPr>
            <a:spLocks noChangeShapeType="1"/>
          </p:cNvSpPr>
          <p:nvPr/>
        </p:nvSpPr>
        <p:spPr bwMode="auto">
          <a:xfrm>
            <a:off x="3124200" y="4953000"/>
            <a:ext cx="0" cy="152400"/>
          </a:xfrm>
          <a:prstGeom prst="line">
            <a:avLst/>
          </a:prstGeom>
          <a:noFill/>
          <a:ln w="38100">
            <a:solidFill>
              <a:srgbClr val="FF3300"/>
            </a:solidFill>
            <a:round/>
            <a:headEnd/>
            <a:tailEnd/>
          </a:ln>
          <a:effectLst/>
        </p:spPr>
        <p:txBody>
          <a:bodyPr/>
          <a:lstStyle/>
          <a:p>
            <a:endParaRPr lang="en-US"/>
          </a:p>
        </p:txBody>
      </p:sp>
      <p:sp>
        <p:nvSpPr>
          <p:cNvPr id="110605" name="Text Box 13"/>
          <p:cNvSpPr txBox="1">
            <a:spLocks noChangeArrowheads="1"/>
          </p:cNvSpPr>
          <p:nvPr/>
        </p:nvSpPr>
        <p:spPr bwMode="auto">
          <a:xfrm>
            <a:off x="3581400" y="5105400"/>
            <a:ext cx="1447800" cy="304800"/>
          </a:xfrm>
          <a:prstGeom prst="rect">
            <a:avLst/>
          </a:prstGeom>
          <a:noFill/>
          <a:ln w="9525">
            <a:noFill/>
            <a:miter lim="800000"/>
            <a:headEnd/>
            <a:tailEnd/>
          </a:ln>
          <a:effectLst/>
        </p:spPr>
        <p:txBody>
          <a:bodyPr>
            <a:spAutoFit/>
          </a:bodyPr>
          <a:lstStyle/>
          <a:p>
            <a:pPr>
              <a:spcBef>
                <a:spcPct val="50000"/>
              </a:spcBef>
            </a:pPr>
            <a:r>
              <a:rPr lang="en-US" sz="1400" b="1">
                <a:solidFill>
                  <a:srgbClr val="FF3300"/>
                </a:solidFill>
              </a:rPr>
              <a:t>Gomates</a:t>
            </a:r>
          </a:p>
        </p:txBody>
      </p:sp>
      <p:sp>
        <p:nvSpPr>
          <p:cNvPr id="9" name="Rectangle 5"/>
          <p:cNvSpPr txBox="1">
            <a:spLocks noChangeArrowheads="1"/>
          </p:cNvSpPr>
          <p:nvPr/>
        </p:nvSpPr>
        <p:spPr>
          <a:xfrm>
            <a:off x="-152400" y="990600"/>
            <a:ext cx="2898775" cy="2362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00CC"/>
                </a:solidFill>
                <a:effectLst/>
                <a:uLnTx/>
                <a:uFillTx/>
                <a:latin typeface="Comic Sans MS" pitchFamily="66" charset="0"/>
                <a:ea typeface="+mj-ea"/>
                <a:cs typeface="+mj-cs"/>
              </a:rPr>
              <a:t>The Angels ended</a:t>
            </a:r>
            <a:r>
              <a:rPr kumimoji="0" lang="en-US" sz="2800" b="1" i="0" u="none" strike="noStrike" kern="1200" cap="none" spc="0" normalizeH="0" noProof="0" dirty="0" smtClean="0">
                <a:ln>
                  <a:noFill/>
                </a:ln>
                <a:solidFill>
                  <a:srgbClr val="0000CC"/>
                </a:solidFill>
                <a:effectLst/>
                <a:uLnTx/>
                <a:uFillTx/>
                <a:latin typeface="Comic Sans MS" pitchFamily="66" charset="0"/>
                <a:ea typeface="+mj-ea"/>
                <a:cs typeface="+mj-cs"/>
              </a:rPr>
              <a:t> their work with the line of Cyrus</a:t>
            </a:r>
            <a:endParaRPr kumimoji="0" lang="en-US" sz="28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0" name="Rectangle 5"/>
          <p:cNvSpPr txBox="1">
            <a:spLocks noChangeArrowheads="1"/>
          </p:cNvSpPr>
          <p:nvPr/>
        </p:nvSpPr>
        <p:spPr>
          <a:xfrm>
            <a:off x="6477000" y="3200400"/>
            <a:ext cx="2898775" cy="2362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B050"/>
                </a:solidFill>
                <a:effectLst/>
                <a:uLnTx/>
                <a:uFillTx/>
                <a:latin typeface="Comic Sans MS" pitchFamily="66" charset="0"/>
                <a:ea typeface="+mj-ea"/>
                <a:cs typeface="+mj-cs"/>
              </a:rPr>
              <a:t>They began working</a:t>
            </a:r>
            <a:r>
              <a:rPr kumimoji="0" lang="en-US" sz="2800" b="1" i="0" u="none" strike="noStrike" kern="1200" cap="none" spc="0" normalizeH="0" noProof="0" dirty="0" smtClean="0">
                <a:ln>
                  <a:noFill/>
                </a:ln>
                <a:solidFill>
                  <a:srgbClr val="00B050"/>
                </a:solidFill>
                <a:effectLst/>
                <a:uLnTx/>
                <a:uFillTx/>
                <a:latin typeface="Comic Sans MS" pitchFamily="66" charset="0"/>
                <a:ea typeface="+mj-ea"/>
                <a:cs typeface="+mj-cs"/>
              </a:rPr>
              <a:t> with Darius Hystaspes</a:t>
            </a:r>
            <a:endParaRPr kumimoji="0" lang="en-US" sz="2800" b="1" i="0" u="none" strike="noStrike" kern="1200" cap="none" spc="0" normalizeH="0" baseline="0" noProof="0" dirty="0" smtClean="0">
              <a:ln>
                <a:noFill/>
              </a:ln>
              <a:solidFill>
                <a:srgbClr val="00B050"/>
              </a:solidFill>
              <a:effectLst/>
              <a:uLnTx/>
              <a:uFillTx/>
              <a:latin typeface="Comic Sans MS" pitchFamily="66" charset="0"/>
              <a:ea typeface="+mj-ea"/>
              <a:cs typeface="+mj-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0597"/>
                                        </p:tgtEl>
                                        <p:attrNameLst>
                                          <p:attrName>style.visibility</p:attrName>
                                        </p:attrNameLst>
                                      </p:cBhvr>
                                      <p:to>
                                        <p:strVal val="visible"/>
                                      </p:to>
                                    </p:set>
                                    <p:animEffect transition="in" filter="fade">
                                      <p:cBhvr>
                                        <p:cTn id="7" dur="2000"/>
                                        <p:tgtEl>
                                          <p:spTgt spid="1105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0596">
                                            <p:bg/>
                                          </p:spTgt>
                                        </p:tgtEl>
                                        <p:attrNameLst>
                                          <p:attrName>style.visibility</p:attrName>
                                        </p:attrNameLst>
                                      </p:cBhvr>
                                      <p:to>
                                        <p:strVal val="visible"/>
                                      </p:to>
                                    </p:set>
                                    <p:animEffect transition="in" filter="fade">
                                      <p:cBhvr>
                                        <p:cTn id="10" dur="2000"/>
                                        <p:tgtEl>
                                          <p:spTgt spid="110596">
                                            <p:bg/>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0604"/>
                                        </p:tgtEl>
                                        <p:attrNameLst>
                                          <p:attrName>style.visibility</p:attrName>
                                        </p:attrNameLst>
                                      </p:cBhvr>
                                      <p:to>
                                        <p:strVal val="visible"/>
                                      </p:to>
                                    </p:set>
                                    <p:animEffect transition="in" filter="fade">
                                      <p:cBhvr>
                                        <p:cTn id="15" dur="2000"/>
                                        <p:tgtEl>
                                          <p:spTgt spid="11060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0605"/>
                                        </p:tgtEl>
                                        <p:attrNameLst>
                                          <p:attrName>style.visibility</p:attrName>
                                        </p:attrNameLst>
                                      </p:cBhvr>
                                      <p:to>
                                        <p:strVal val="visible"/>
                                      </p:to>
                                    </p:set>
                                    <p:animEffect transition="in" filter="fade">
                                      <p:cBhvr>
                                        <p:cTn id="18" dur="2000"/>
                                        <p:tgtEl>
                                          <p:spTgt spid="11060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0600"/>
                                        </p:tgtEl>
                                        <p:attrNameLst>
                                          <p:attrName>style.visibility</p:attrName>
                                        </p:attrNameLst>
                                      </p:cBhvr>
                                      <p:to>
                                        <p:strVal val="visible"/>
                                      </p:to>
                                    </p:set>
                                    <p:animEffect transition="in" filter="fade">
                                      <p:cBhvr>
                                        <p:cTn id="21" dur="2000"/>
                                        <p:tgtEl>
                                          <p:spTgt spid="11060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0602"/>
                                        </p:tgtEl>
                                        <p:attrNameLst>
                                          <p:attrName>style.visibility</p:attrName>
                                        </p:attrNameLst>
                                      </p:cBhvr>
                                      <p:to>
                                        <p:strVal val="visible"/>
                                      </p:to>
                                    </p:set>
                                    <p:animEffect transition="in" filter="fade">
                                      <p:cBhvr>
                                        <p:cTn id="24" dur="2000"/>
                                        <p:tgtEl>
                                          <p:spTgt spid="11060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0603"/>
                                        </p:tgtEl>
                                        <p:attrNameLst>
                                          <p:attrName>style.visibility</p:attrName>
                                        </p:attrNameLst>
                                      </p:cBhvr>
                                      <p:to>
                                        <p:strVal val="visible"/>
                                      </p:to>
                                    </p:set>
                                    <p:animEffect transition="in" filter="fade">
                                      <p:cBhvr>
                                        <p:cTn id="27" dur="2000"/>
                                        <p:tgtEl>
                                          <p:spTgt spid="11060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p:bldP spid="110596" grpId="0" build="p" animBg="1"/>
      <p:bldP spid="110600" grpId="0" animBg="1"/>
      <p:bldP spid="110602" grpId="0" animBg="1"/>
      <p:bldP spid="110603" grpId="0" animBg="1"/>
      <p:bldP spid="110604" grpId="0" animBg="1"/>
      <p:bldP spid="110605"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3" cstate="print"/>
          <a:srcRect/>
          <a:stretch>
            <a:fillRect/>
          </a:stretch>
        </p:blipFill>
        <p:spPr bwMode="auto">
          <a:xfrm>
            <a:off x="533400" y="0"/>
            <a:ext cx="8305800" cy="6872288"/>
          </a:xfrm>
          <a:prstGeom prst="rect">
            <a:avLst/>
          </a:prstGeom>
          <a:noFill/>
          <a:ln w="9525">
            <a:noFill/>
            <a:miter lim="800000"/>
            <a:headEnd/>
            <a:tailEnd/>
          </a:ln>
        </p:spPr>
      </p:pic>
      <p:sp>
        <p:nvSpPr>
          <p:cNvPr id="5" name="Rectangle 2"/>
          <p:cNvSpPr txBox="1">
            <a:spLocks noRot="1" noChangeArrowheads="1"/>
          </p:cNvSpPr>
          <p:nvPr/>
        </p:nvSpPr>
        <p:spPr bwMode="auto">
          <a:xfrm>
            <a:off x="914400" y="1066800"/>
            <a:ext cx="7086600" cy="533400"/>
          </a:xfrm>
          <a:prstGeom prst="rect">
            <a:avLst/>
          </a:prstGeom>
          <a:noFill/>
          <a:ln w="9525">
            <a:noFill/>
            <a:miter lim="800000"/>
            <a:headEnd/>
            <a:tailEnd/>
          </a:ln>
          <a:effectLst/>
        </p:spPr>
        <p:txBody>
          <a:bodyPr/>
          <a:lstStyle/>
          <a:p>
            <a:pPr algn="ctr">
              <a:spcBef>
                <a:spcPct val="20000"/>
              </a:spcBef>
              <a:buClr>
                <a:schemeClr val="hlink"/>
              </a:buClr>
              <a:buSzPct val="80000"/>
              <a:defRPr/>
            </a:pPr>
            <a:r>
              <a:rPr lang="en-US" sz="2400" b="1" kern="0" dirty="0">
                <a:solidFill>
                  <a:srgbClr val="FF0000"/>
                </a:solidFill>
                <a:latin typeface="Comic Sans MS" pitchFamily="66" charset="0"/>
                <a:cs typeface="+mn-cs"/>
              </a:rPr>
              <a:t>Persian Kings from Cyrus to </a:t>
            </a:r>
            <a:r>
              <a:rPr lang="en-US" sz="2400" b="1" kern="0" dirty="0" err="1">
                <a:solidFill>
                  <a:srgbClr val="FF0000"/>
                </a:solidFill>
                <a:latin typeface="Comic Sans MS" pitchFamily="66" charset="0"/>
                <a:cs typeface="+mn-cs"/>
              </a:rPr>
              <a:t>Longimanus</a:t>
            </a:r>
            <a:endParaRPr lang="en-US" sz="2400" b="1" kern="0" dirty="0">
              <a:solidFill>
                <a:srgbClr val="FF0000"/>
              </a:solidFill>
              <a:latin typeface="Comic Sans MS" pitchFamily="66" charset="0"/>
              <a:cs typeface="+mn-cs"/>
            </a:endParaRPr>
          </a:p>
        </p:txBody>
      </p:sp>
      <p:sp>
        <p:nvSpPr>
          <p:cNvPr id="11268" name="TextBox 3"/>
          <p:cNvSpPr txBox="1">
            <a:spLocks noChangeArrowheads="1"/>
          </p:cNvSpPr>
          <p:nvPr/>
        </p:nvSpPr>
        <p:spPr bwMode="auto">
          <a:xfrm rot="-2046364">
            <a:off x="6534150" y="4576763"/>
            <a:ext cx="2005013" cy="277812"/>
          </a:xfrm>
          <a:prstGeom prst="rect">
            <a:avLst/>
          </a:prstGeom>
          <a:noFill/>
          <a:ln w="9525">
            <a:noFill/>
            <a:miter lim="800000"/>
            <a:headEnd/>
            <a:tailEnd/>
          </a:ln>
        </p:spPr>
        <p:txBody>
          <a:bodyPr>
            <a:spAutoFit/>
          </a:bodyPr>
          <a:lstStyle/>
          <a:p>
            <a:r>
              <a:rPr lang="en-US" sz="1200" b="1">
                <a:solidFill>
                  <a:srgbClr val="0000FF"/>
                </a:solidFill>
                <a:latin typeface="Arial" charset="0"/>
              </a:rPr>
              <a:t>-- 502  Nehemiah returns</a:t>
            </a:r>
          </a:p>
        </p:txBody>
      </p:sp>
      <p:sp>
        <p:nvSpPr>
          <p:cNvPr id="11269" name="TextBox 5"/>
          <p:cNvSpPr txBox="1">
            <a:spLocks noChangeArrowheads="1"/>
          </p:cNvSpPr>
          <p:nvPr/>
        </p:nvSpPr>
        <p:spPr bwMode="auto">
          <a:xfrm rot="-2190693">
            <a:off x="4630738" y="4406900"/>
            <a:ext cx="2349500" cy="261938"/>
          </a:xfrm>
          <a:prstGeom prst="rect">
            <a:avLst/>
          </a:prstGeom>
          <a:noFill/>
          <a:ln w="9525">
            <a:noFill/>
            <a:miter lim="800000"/>
            <a:headEnd/>
            <a:tailEnd/>
          </a:ln>
        </p:spPr>
        <p:txBody>
          <a:bodyPr>
            <a:spAutoFit/>
          </a:bodyPr>
          <a:lstStyle/>
          <a:p>
            <a:r>
              <a:rPr lang="en-US" sz="1100" b="1">
                <a:solidFill>
                  <a:srgbClr val="0000FF"/>
                </a:solidFill>
                <a:latin typeface="Arial" charset="0"/>
              </a:rPr>
              <a:t>-- 515 Ezra returns</a:t>
            </a:r>
          </a:p>
        </p:txBody>
      </p:sp>
      <p:sp>
        <p:nvSpPr>
          <p:cNvPr id="6" name="Text Box 5"/>
          <p:cNvSpPr txBox="1">
            <a:spLocks noChangeArrowheads="1"/>
          </p:cNvSpPr>
          <p:nvPr/>
        </p:nvSpPr>
        <p:spPr bwMode="auto">
          <a:xfrm>
            <a:off x="914400" y="1981200"/>
            <a:ext cx="2743200" cy="1200329"/>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Ezra only deals with Cyrus to Darius</a:t>
            </a:r>
            <a:endParaRPr lang="en-US" sz="2400" b="1" dirty="0">
              <a:solidFill>
                <a:srgbClr val="00B050"/>
              </a:solidFill>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388938" y="-15875"/>
            <a:ext cx="8297862" cy="1128713"/>
          </a:xfrm>
          <a:prstGeom prst="rect">
            <a:avLst/>
          </a:prstGeom>
          <a:noFill/>
          <a:ln w="9525">
            <a:noFill/>
            <a:miter lim="800000"/>
            <a:headEnd/>
            <a:tailEnd/>
          </a:ln>
        </p:spPr>
        <p:txBody>
          <a:bodyPr anchor="ctr">
            <a:spAutoFit/>
          </a:bodyPr>
          <a:lstStyle/>
          <a:p>
            <a:pPr algn="ctr"/>
            <a:r>
              <a:rPr lang="en-US" sz="5000" b="1">
                <a:latin typeface="Vagabond" pitchFamily="2" charset="0"/>
                <a:cs typeface="Times New Roman" pitchFamily="18" charset="0"/>
              </a:rPr>
              <a:t>The Kings of Ezra 4</a:t>
            </a:r>
            <a:endParaRPr lang="en-US" sz="1100"/>
          </a:p>
          <a:p>
            <a:pPr eaLnBrk="0" hangingPunct="0"/>
            <a:endParaRPr lang="en-US">
              <a:latin typeface="Arial" charset="0"/>
            </a:endParaRPr>
          </a:p>
        </p:txBody>
      </p:sp>
      <p:graphicFrame>
        <p:nvGraphicFramePr>
          <p:cNvPr id="31911" name="Group 167"/>
          <p:cNvGraphicFramePr>
            <a:graphicFrameLocks noGrp="1"/>
          </p:cNvGraphicFramePr>
          <p:nvPr/>
        </p:nvGraphicFramePr>
        <p:xfrm>
          <a:off x="228600" y="1090613"/>
          <a:ext cx="8763000" cy="5233990"/>
        </p:xfrm>
        <a:graphic>
          <a:graphicData uri="http://schemas.openxmlformats.org/drawingml/2006/table">
            <a:tbl>
              <a:tblPr/>
              <a:tblGrid>
                <a:gridCol w="2432050"/>
                <a:gridCol w="2078038"/>
                <a:gridCol w="2347912"/>
                <a:gridCol w="1905000"/>
              </a:tblGrid>
              <a:tr h="1087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Vagabond" pitchFamily="2" charset="0"/>
                          <a:cs typeface="Times New Roman" pitchFamily="18" charset="0"/>
                        </a:rPr>
                        <a:t>Effect on Temple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Vagabond" pitchFamily="2" charset="0"/>
                          <a:cs typeface="Times New Roman" pitchFamily="18" charset="0"/>
                        </a:rPr>
                        <a:t>Name in Ezra 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Vagabond" pitchFamily="2" charset="0"/>
                          <a:cs typeface="Times New Roman" pitchFamily="18" charset="0"/>
                        </a:rPr>
                        <a:t>Actual     Name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Vagabond" pitchFamily="2" charset="0"/>
                          <a:cs typeface="Times New Roman" pitchFamily="18" charset="0"/>
                        </a:rPr>
                        <a:t>Length of Reign</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995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Issued decree to build temple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FF0000"/>
                        </a:solidFill>
                        <a:effectLst/>
                        <a:latin typeface="Arial"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Cyrus</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339966"/>
                          </a:solidFill>
                          <a:effectLst/>
                          <a:latin typeface="Arial" charset="0"/>
                          <a:cs typeface="Arial" charset="0"/>
                        </a:rPr>
                        <a:t>Cyrus the Great</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9 years </a:t>
                      </a:r>
                      <a:r>
                        <a:rPr kumimoji="0" lang="en-US" sz="2000" b="0" i="0" u="none" strike="noStrike" cap="none" normalizeH="0" baseline="0" smtClean="0">
                          <a:ln>
                            <a:noFill/>
                          </a:ln>
                          <a:solidFill>
                            <a:schemeClr val="tx1"/>
                          </a:solidFill>
                          <a:effectLst/>
                          <a:latin typeface="Arial" charset="0"/>
                          <a:cs typeface="Times New Roman" pitchFamily="18" charset="0"/>
                        </a:rPr>
                        <a:t>after decree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5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Did not hinder the work</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rgbClr val="FF0000"/>
                        </a:solidFill>
                        <a:effectLst/>
                        <a:latin typeface="Arial"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Ahaseurus</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rgbClr val="339966"/>
                        </a:solidFill>
                        <a:effectLst/>
                        <a:latin typeface="Arial"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339966"/>
                          </a:solidFill>
                          <a:effectLst/>
                          <a:latin typeface="Arial" charset="0"/>
                          <a:cs typeface="Arial" charset="0"/>
                        </a:rPr>
                        <a:t>Cambyses II</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8 years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5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Stopped work on temple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rgbClr val="FF0000"/>
                        </a:solidFill>
                        <a:effectLst/>
                        <a:latin typeface="Arial"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Artaxerxes</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339966"/>
                          </a:solidFill>
                          <a:effectLst/>
                          <a:latin typeface="Arial" charset="0"/>
                          <a:cs typeface="Times New Roman" pitchFamily="18" charset="0"/>
                        </a:rPr>
                        <a:t>Gomates</a:t>
                      </a:r>
                      <a:r>
                        <a:rPr kumimoji="0" lang="en-US" sz="2800" b="0" i="0" u="none" strike="noStrike" cap="none" normalizeH="0" baseline="0" smtClean="0">
                          <a:ln>
                            <a:noFill/>
                          </a:ln>
                          <a:solidFill>
                            <a:srgbClr val="339966"/>
                          </a:solidFill>
                          <a:effectLst/>
                          <a:latin typeface="Arial" charset="0"/>
                          <a:cs typeface="Times New Roman" pitchFamily="18" charset="0"/>
                        </a:rPr>
                        <a:t> </a:t>
                      </a:r>
                      <a:r>
                        <a:rPr kumimoji="0" lang="en-US" sz="2000" b="0" i="0" u="none" strike="noStrike" cap="none" normalizeH="0" baseline="0" smtClean="0">
                          <a:ln>
                            <a:noFill/>
                          </a:ln>
                          <a:solidFill>
                            <a:srgbClr val="339966"/>
                          </a:solidFill>
                          <a:effectLst/>
                          <a:latin typeface="Arial" charset="0"/>
                          <a:cs typeface="Times New Roman" pitchFamily="18" charset="0"/>
                        </a:rPr>
                        <a:t>(Pseudo-Smerdis)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7 months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0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Encouraged work to finish</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FF0000"/>
                        </a:solidFill>
                        <a:effectLst/>
                        <a:latin typeface="Arial"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Darius</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 b="1" i="0" u="none" strike="noStrike" cap="none" normalizeH="0" baseline="0" smtClean="0">
                        <a:ln>
                          <a:noFill/>
                        </a:ln>
                        <a:solidFill>
                          <a:srgbClr val="339966"/>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339966"/>
                          </a:solidFill>
                          <a:effectLst/>
                          <a:latin typeface="Arial" charset="0"/>
                          <a:cs typeface="Times New Roman" pitchFamily="18" charset="0"/>
                        </a:rPr>
                        <a:t>Darius Hystaspes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339966"/>
                          </a:solidFill>
                          <a:effectLst/>
                          <a:latin typeface="Arial" charset="0"/>
                          <a:cs typeface="Times New Roman" pitchFamily="18" charset="0"/>
                        </a:rPr>
                        <a:t>(Darius the Great)</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36 years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269"/>
          <a:stretch/>
        </p:blipFill>
        <p:spPr bwMode="auto">
          <a:xfrm>
            <a:off x="87441" y="914400"/>
            <a:ext cx="905655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title"/>
          </p:nvPr>
        </p:nvSpPr>
        <p:spPr>
          <a:xfrm>
            <a:off x="457200" y="0"/>
            <a:ext cx="8229600" cy="1143000"/>
          </a:xfrm>
        </p:spPr>
        <p:txBody>
          <a:bodyPr/>
          <a:lstStyle/>
          <a:p>
            <a:r>
              <a:rPr lang="en-US" sz="4000" b="1" dirty="0" smtClean="0">
                <a:solidFill>
                  <a:srgbClr val="FF0000"/>
                </a:solidFill>
              </a:rPr>
              <a:t>Now the 7</a:t>
            </a:r>
            <a:r>
              <a:rPr lang="en-US" sz="4000" b="1" baseline="30000" dirty="0" smtClean="0">
                <a:solidFill>
                  <a:srgbClr val="FF0000"/>
                </a:solidFill>
              </a:rPr>
              <a:t>th</a:t>
            </a:r>
            <a:r>
              <a:rPr lang="en-US" sz="4000" b="1" dirty="0" smtClean="0">
                <a:solidFill>
                  <a:srgbClr val="FF0000"/>
                </a:solidFill>
              </a:rPr>
              <a:t> month (</a:t>
            </a:r>
            <a:r>
              <a:rPr lang="en-US" sz="4000" b="1" dirty="0" err="1" smtClean="0">
                <a:solidFill>
                  <a:srgbClr val="FF0000"/>
                </a:solidFill>
              </a:rPr>
              <a:t>Ethanim</a:t>
            </a:r>
            <a:r>
              <a:rPr lang="en-US" sz="4000" b="1" dirty="0" smtClean="0">
                <a:solidFill>
                  <a:srgbClr val="FF0000"/>
                </a:solidFill>
              </a:rPr>
              <a:t>) [3:1]</a:t>
            </a:r>
          </a:p>
        </p:txBody>
      </p:sp>
      <p:sp>
        <p:nvSpPr>
          <p:cNvPr id="4100" name="Text Box 5"/>
          <p:cNvSpPr txBox="1">
            <a:spLocks noChangeArrowheads="1"/>
          </p:cNvSpPr>
          <p:nvPr/>
        </p:nvSpPr>
        <p:spPr bwMode="auto">
          <a:xfrm>
            <a:off x="0" y="6248400"/>
            <a:ext cx="91440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00CC"/>
                </a:solidFill>
                <a:latin typeface="Comic Sans MS" pitchFamily="66" charset="0"/>
              </a:rPr>
              <a:t>No mention of Day of Atonement – not ready for this yet</a:t>
            </a:r>
            <a:endParaRPr lang="en-US" sz="2400" b="1" dirty="0">
              <a:solidFill>
                <a:srgbClr val="0000CC"/>
              </a:solidFill>
              <a:latin typeface="Comic Sans MS" pitchFamily="66" charset="0"/>
            </a:endParaRPr>
          </a:p>
        </p:txBody>
      </p:sp>
      <p:sp>
        <p:nvSpPr>
          <p:cNvPr id="5" name="Text Box 5"/>
          <p:cNvSpPr txBox="1">
            <a:spLocks noChangeArrowheads="1"/>
          </p:cNvSpPr>
          <p:nvPr/>
        </p:nvSpPr>
        <p:spPr bwMode="auto">
          <a:xfrm>
            <a:off x="3200400" y="3200400"/>
            <a:ext cx="52578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Kept Feast of Tabernacles</a:t>
            </a:r>
            <a:endParaRPr lang="en-US" sz="2400" b="1" dirty="0">
              <a:solidFill>
                <a:srgbClr val="00B050"/>
              </a:solidFill>
              <a:latin typeface="Comic Sans MS" pitchFamily="66" charset="0"/>
            </a:endParaRPr>
          </a:p>
        </p:txBody>
      </p:sp>
    </p:spTree>
    <p:extLst>
      <p:ext uri="{BB962C8B-B14F-4D97-AF65-F5344CB8AC3E}">
        <p14:creationId xmlns:p14="http://schemas.microsoft.com/office/powerpoint/2010/main" val="1706025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5" descr="PersianKingsTimeline"/>
          <p:cNvPicPr>
            <a:picLocks noGrp="1" noChangeAspect="1" noChangeArrowheads="1"/>
          </p:cNvPicPr>
          <p:nvPr>
            <p:ph/>
          </p:nvPr>
        </p:nvPicPr>
        <p:blipFill>
          <a:blip r:embed="rId3" cstate="print"/>
          <a:srcRect/>
          <a:stretch>
            <a:fillRect/>
          </a:stretch>
        </p:blipFill>
        <p:spPr>
          <a:xfrm>
            <a:off x="0" y="-495300"/>
            <a:ext cx="9906000" cy="7353300"/>
          </a:xfrm>
          <a:noFill/>
        </p:spPr>
      </p:pic>
      <p:sp>
        <p:nvSpPr>
          <p:cNvPr id="12292" name="TextBox 3"/>
          <p:cNvSpPr txBox="1">
            <a:spLocks noChangeArrowheads="1"/>
          </p:cNvSpPr>
          <p:nvPr/>
        </p:nvSpPr>
        <p:spPr bwMode="auto">
          <a:xfrm rot="-2046364">
            <a:off x="7118350" y="3468688"/>
            <a:ext cx="2408238" cy="306387"/>
          </a:xfrm>
          <a:prstGeom prst="rect">
            <a:avLst/>
          </a:prstGeom>
          <a:noFill/>
          <a:ln w="9525">
            <a:noFill/>
            <a:miter lim="800000"/>
            <a:headEnd/>
            <a:tailEnd/>
          </a:ln>
        </p:spPr>
        <p:txBody>
          <a:bodyPr>
            <a:spAutoFit/>
          </a:bodyPr>
          <a:lstStyle/>
          <a:p>
            <a:r>
              <a:rPr lang="en-US" sz="1400" b="1">
                <a:solidFill>
                  <a:srgbClr val="0000FF"/>
                </a:solidFill>
                <a:latin typeface="Arial" charset="0"/>
              </a:rPr>
              <a:t>-- 502  Nehemiah returns</a:t>
            </a:r>
          </a:p>
        </p:txBody>
      </p:sp>
      <p:sp>
        <p:nvSpPr>
          <p:cNvPr id="12293" name="TextBox 4"/>
          <p:cNvSpPr txBox="1">
            <a:spLocks noChangeArrowheads="1"/>
          </p:cNvSpPr>
          <p:nvPr/>
        </p:nvSpPr>
        <p:spPr bwMode="auto">
          <a:xfrm rot="-2190693">
            <a:off x="4656138" y="3429000"/>
            <a:ext cx="2408237" cy="307975"/>
          </a:xfrm>
          <a:prstGeom prst="rect">
            <a:avLst/>
          </a:prstGeom>
          <a:noFill/>
          <a:ln w="9525">
            <a:noFill/>
            <a:miter lim="800000"/>
            <a:headEnd/>
            <a:tailEnd/>
          </a:ln>
        </p:spPr>
        <p:txBody>
          <a:bodyPr>
            <a:spAutoFit/>
          </a:bodyPr>
          <a:lstStyle/>
          <a:p>
            <a:r>
              <a:rPr lang="en-US" sz="1400" b="1">
                <a:solidFill>
                  <a:srgbClr val="0000FF"/>
                </a:solidFill>
                <a:latin typeface="Arial" charset="0"/>
              </a:rPr>
              <a:t>-- 515 Ezra returns</a:t>
            </a:r>
          </a:p>
        </p:txBody>
      </p:sp>
      <p:sp>
        <p:nvSpPr>
          <p:cNvPr id="12294" name="TextBox 5"/>
          <p:cNvSpPr txBox="1">
            <a:spLocks noChangeArrowheads="1"/>
          </p:cNvSpPr>
          <p:nvPr/>
        </p:nvSpPr>
        <p:spPr bwMode="auto">
          <a:xfrm>
            <a:off x="0" y="4191000"/>
            <a:ext cx="1295400" cy="307975"/>
          </a:xfrm>
          <a:prstGeom prst="rect">
            <a:avLst/>
          </a:prstGeom>
          <a:noFill/>
          <a:ln w="9525">
            <a:noFill/>
            <a:miter lim="800000"/>
            <a:headEnd/>
            <a:tailEnd/>
          </a:ln>
        </p:spPr>
        <p:txBody>
          <a:bodyPr>
            <a:spAutoFit/>
          </a:bodyPr>
          <a:lstStyle/>
          <a:p>
            <a:r>
              <a:rPr lang="en-US" sz="1400" b="1" dirty="0">
                <a:solidFill>
                  <a:srgbClr val="FF0000"/>
                </a:solidFill>
                <a:latin typeface="Arial" charset="0"/>
              </a:rPr>
              <a:t>[ 10 years ]</a:t>
            </a:r>
          </a:p>
        </p:txBody>
      </p:sp>
      <p:sp>
        <p:nvSpPr>
          <p:cNvPr id="7" name="TextBox 5"/>
          <p:cNvSpPr txBox="1">
            <a:spLocks noChangeArrowheads="1"/>
          </p:cNvSpPr>
          <p:nvPr/>
        </p:nvSpPr>
        <p:spPr bwMode="auto">
          <a:xfrm>
            <a:off x="7239000" y="4267200"/>
            <a:ext cx="5334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20</a:t>
            </a:r>
            <a:endParaRPr lang="en-US" sz="1400" b="1" dirty="0">
              <a:solidFill>
                <a:srgbClr val="FF0000"/>
              </a:solidFill>
              <a:latin typeface="Arial" charset="0"/>
            </a:endParaRPr>
          </a:p>
        </p:txBody>
      </p:sp>
      <p:sp>
        <p:nvSpPr>
          <p:cNvPr id="8" name="TextBox 5"/>
          <p:cNvSpPr txBox="1">
            <a:spLocks noChangeArrowheads="1"/>
          </p:cNvSpPr>
          <p:nvPr/>
        </p:nvSpPr>
        <p:spPr bwMode="auto">
          <a:xfrm>
            <a:off x="4495800" y="4267200"/>
            <a:ext cx="3048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6</a:t>
            </a:r>
            <a:endParaRPr lang="en-US" sz="1400" b="1" dirty="0">
              <a:solidFill>
                <a:srgbClr val="FF0000"/>
              </a:solidFill>
              <a:latin typeface="Arial" charset="0"/>
            </a:endParaRPr>
          </a:p>
        </p:txBody>
      </p:sp>
      <p:sp>
        <p:nvSpPr>
          <p:cNvPr id="10" name="TextBox 5"/>
          <p:cNvSpPr txBox="1">
            <a:spLocks noChangeArrowheads="1"/>
          </p:cNvSpPr>
          <p:nvPr/>
        </p:nvSpPr>
        <p:spPr bwMode="auto">
          <a:xfrm>
            <a:off x="4800600" y="4267200"/>
            <a:ext cx="3048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7</a:t>
            </a:r>
            <a:endParaRPr lang="en-US" sz="1400" b="1" dirty="0">
              <a:solidFill>
                <a:srgbClr val="FF0000"/>
              </a:solidFill>
              <a:latin typeface="Arial" charset="0"/>
            </a:endParaRPr>
          </a:p>
        </p:txBody>
      </p:sp>
      <p:sp>
        <p:nvSpPr>
          <p:cNvPr id="11" name="Text Box 7"/>
          <p:cNvSpPr txBox="1">
            <a:spLocks noChangeArrowheads="1"/>
          </p:cNvSpPr>
          <p:nvPr/>
        </p:nvSpPr>
        <p:spPr bwMode="auto">
          <a:xfrm>
            <a:off x="0" y="0"/>
            <a:ext cx="3429000" cy="1384995"/>
          </a:xfrm>
          <a:prstGeom prst="rect">
            <a:avLst/>
          </a:prstGeom>
          <a:noFill/>
          <a:ln w="9525">
            <a:noFill/>
            <a:miter lim="800000"/>
            <a:headEnd/>
            <a:tailEnd/>
          </a:ln>
        </p:spPr>
        <p:txBody>
          <a:bodyPr>
            <a:spAutoFit/>
          </a:bodyPr>
          <a:lstStyle/>
          <a:p>
            <a:pPr algn="ctr"/>
            <a:r>
              <a:rPr lang="en-US" sz="2800" b="1" dirty="0">
                <a:solidFill>
                  <a:srgbClr val="0000FF"/>
                </a:solidFill>
              </a:rPr>
              <a:t>Timeline of the Persian Kings during the temple building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s://encrypted-tbn3.google.com/images?q=tbn:ANd9GcS1aRF8YZlxO21kLW8qBTQHn3YrNr7oplHgz9QdS5TD0vt-iVn-SQ"/>
          <p:cNvPicPr>
            <a:picLocks noChangeAspect="1" noChangeArrowheads="1"/>
          </p:cNvPicPr>
          <p:nvPr/>
        </p:nvPicPr>
        <p:blipFill>
          <a:blip r:embed="rId3" cstate="print"/>
          <a:srcRect/>
          <a:stretch>
            <a:fillRect/>
          </a:stretch>
        </p:blipFill>
        <p:spPr bwMode="auto">
          <a:xfrm rot="5400000">
            <a:off x="6019800" y="-381000"/>
            <a:ext cx="2981325" cy="2981325"/>
          </a:xfrm>
          <a:prstGeom prst="rect">
            <a:avLst/>
          </a:prstGeom>
          <a:noFill/>
        </p:spPr>
      </p:pic>
      <p:sp>
        <p:nvSpPr>
          <p:cNvPr id="4098" name="Rectangle 2"/>
          <p:cNvSpPr>
            <a:spLocks noGrp="1" noChangeArrowheads="1"/>
          </p:cNvSpPr>
          <p:nvPr>
            <p:ph type="title"/>
          </p:nvPr>
        </p:nvSpPr>
        <p:spPr>
          <a:xfrm>
            <a:off x="457200" y="0"/>
            <a:ext cx="5638800" cy="1371600"/>
          </a:xfrm>
        </p:spPr>
        <p:txBody>
          <a:bodyPr>
            <a:normAutofit/>
          </a:bodyPr>
          <a:lstStyle/>
          <a:p>
            <a:pPr eaLnBrk="1" hangingPunct="1"/>
            <a:r>
              <a:rPr lang="en-US" b="1" dirty="0" smtClean="0">
                <a:solidFill>
                  <a:srgbClr val="FF0000"/>
                </a:solidFill>
              </a:rPr>
              <a:t>The Samaritans’ Letter</a:t>
            </a:r>
          </a:p>
        </p:txBody>
      </p:sp>
      <p:sp>
        <p:nvSpPr>
          <p:cNvPr id="4099" name="Rectangle 3"/>
          <p:cNvSpPr>
            <a:spLocks noGrp="1" noChangeArrowheads="1"/>
          </p:cNvSpPr>
          <p:nvPr>
            <p:ph type="body" idx="1"/>
          </p:nvPr>
        </p:nvSpPr>
        <p:spPr>
          <a:xfrm>
            <a:off x="304800" y="1295400"/>
            <a:ext cx="8229600" cy="4495800"/>
          </a:xfrm>
        </p:spPr>
        <p:txBody>
          <a:bodyPr>
            <a:normAutofit fontScale="85000" lnSpcReduction="10000"/>
          </a:bodyPr>
          <a:lstStyle/>
          <a:p>
            <a:pPr eaLnBrk="1" hangingPunct="1">
              <a:lnSpc>
                <a:spcPct val="90000"/>
              </a:lnSpc>
            </a:pPr>
            <a:r>
              <a:rPr lang="en-US" b="1" dirty="0" smtClean="0">
                <a:solidFill>
                  <a:srgbClr val="0000CC"/>
                </a:solidFill>
              </a:rPr>
              <a:t>Artaxerxes (v.7) </a:t>
            </a:r>
            <a:r>
              <a:rPr lang="en-US" dirty="0" smtClean="0"/>
              <a:t>= Gomates</a:t>
            </a:r>
          </a:p>
          <a:p>
            <a:pPr eaLnBrk="1" hangingPunct="1">
              <a:lnSpc>
                <a:spcPct val="90000"/>
              </a:lnSpc>
            </a:pPr>
            <a:r>
              <a:rPr lang="en-US" b="1" dirty="0" smtClean="0">
                <a:solidFill>
                  <a:srgbClr val="0000CC"/>
                </a:solidFill>
              </a:rPr>
              <a:t>V.10</a:t>
            </a:r>
            <a:r>
              <a:rPr lang="en-US" dirty="0" smtClean="0"/>
              <a:t>   check a modern version</a:t>
            </a:r>
          </a:p>
          <a:p>
            <a:pPr eaLnBrk="1" hangingPunct="1">
              <a:lnSpc>
                <a:spcPct val="90000"/>
              </a:lnSpc>
            </a:pPr>
            <a:r>
              <a:rPr lang="en-US" b="1" dirty="0" smtClean="0">
                <a:solidFill>
                  <a:srgbClr val="0000CC"/>
                </a:solidFill>
              </a:rPr>
              <a:t>Rebellious &amp; evil city (v.12): </a:t>
            </a:r>
            <a:r>
              <a:rPr lang="en-US" dirty="0" smtClean="0"/>
              <a:t>trying to make Jerusalem look bad for the Persians</a:t>
            </a:r>
          </a:p>
          <a:p>
            <a:pPr lvl="1">
              <a:lnSpc>
                <a:spcPct val="90000"/>
              </a:lnSpc>
            </a:pPr>
            <a:r>
              <a:rPr lang="en-US" dirty="0" smtClean="0"/>
              <a:t>v.15 “harmful to kings”  &amp;  “incited sedition”</a:t>
            </a:r>
          </a:p>
          <a:p>
            <a:pPr eaLnBrk="1" hangingPunct="1">
              <a:lnSpc>
                <a:spcPct val="90000"/>
              </a:lnSpc>
            </a:pPr>
            <a:r>
              <a:rPr lang="en-US" b="1" dirty="0" smtClean="0">
                <a:solidFill>
                  <a:srgbClr val="0000CC"/>
                </a:solidFill>
              </a:rPr>
              <a:t>Rebuilding the walls:  </a:t>
            </a:r>
            <a:r>
              <a:rPr lang="en-US" dirty="0" smtClean="0"/>
              <a:t>a lie!  Misleading.</a:t>
            </a:r>
          </a:p>
          <a:p>
            <a:pPr eaLnBrk="1" hangingPunct="1">
              <a:lnSpc>
                <a:spcPct val="90000"/>
              </a:lnSpc>
            </a:pPr>
            <a:r>
              <a:rPr lang="en-US" b="1" dirty="0" smtClean="0">
                <a:solidFill>
                  <a:srgbClr val="0000CC"/>
                </a:solidFill>
              </a:rPr>
              <a:t>Search (v.15): </a:t>
            </a:r>
            <a:r>
              <a:rPr lang="en-US" dirty="0" smtClean="0"/>
              <a:t>about Jerusalem (not Cyrus’ decree)</a:t>
            </a:r>
          </a:p>
          <a:p>
            <a:pPr lvl="1">
              <a:lnSpc>
                <a:spcPct val="90000"/>
              </a:lnSpc>
            </a:pPr>
            <a:r>
              <a:rPr lang="en-US" dirty="0" smtClean="0"/>
              <a:t>These people are not interested in Truth!</a:t>
            </a:r>
          </a:p>
          <a:p>
            <a:pPr eaLnBrk="1" hangingPunct="1">
              <a:lnSpc>
                <a:spcPct val="90000"/>
              </a:lnSpc>
            </a:pPr>
            <a:r>
              <a:rPr lang="en-US" b="1" dirty="0" smtClean="0">
                <a:solidFill>
                  <a:srgbClr val="0000CC"/>
                </a:solidFill>
              </a:rPr>
              <a:t>Mighty kings:  </a:t>
            </a:r>
            <a:r>
              <a:rPr lang="en-US" dirty="0" smtClean="0"/>
              <a:t>David, Solomon</a:t>
            </a:r>
          </a:p>
          <a:p>
            <a:pPr lvl="1">
              <a:lnSpc>
                <a:spcPct val="90000"/>
              </a:lnSpc>
            </a:pPr>
            <a:r>
              <a:rPr lang="en-US" dirty="0" err="1" smtClean="0"/>
              <a:t>Menahem</a:t>
            </a:r>
            <a:r>
              <a:rPr lang="en-US" dirty="0" smtClean="0"/>
              <a:t> (2Kgs 15:16)</a:t>
            </a:r>
          </a:p>
          <a:p>
            <a:pPr lvl="1">
              <a:lnSpc>
                <a:spcPct val="90000"/>
              </a:lnSpc>
            </a:pPr>
            <a:r>
              <a:rPr lang="en-US" dirty="0" smtClean="0"/>
              <a:t>Josiah (2 Chron 34:6,7;  35:18)</a:t>
            </a:r>
          </a:p>
        </p:txBody>
      </p:sp>
      <p:sp>
        <p:nvSpPr>
          <p:cNvPr id="4100" name="Text Box 5"/>
          <p:cNvSpPr txBox="1">
            <a:spLocks noChangeArrowheads="1"/>
          </p:cNvSpPr>
          <p:nvPr/>
        </p:nvSpPr>
        <p:spPr bwMode="auto">
          <a:xfrm>
            <a:off x="457200" y="57150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Remember: God is in Control!</a:t>
            </a:r>
            <a:endParaRPr lang="en-US" sz="4000" b="1" dirty="0">
              <a:solidFill>
                <a:srgbClr val="00B050"/>
              </a:solidFill>
              <a:latin typeface="Comic Sans MS" pitchFamily="66" charset="0"/>
            </a:endParaRPr>
          </a:p>
        </p:txBody>
      </p:sp>
      <p:sp>
        <p:nvSpPr>
          <p:cNvPr id="7" name="Text Box 5"/>
          <p:cNvSpPr txBox="1">
            <a:spLocks noChangeArrowheads="1"/>
          </p:cNvSpPr>
          <p:nvPr/>
        </p:nvSpPr>
        <p:spPr bwMode="auto">
          <a:xfrm>
            <a:off x="6400800" y="533400"/>
            <a:ext cx="2362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00CC"/>
                </a:solidFill>
                <a:latin typeface="Comic Sans MS" pitchFamily="66" charset="0"/>
              </a:rPr>
              <a:t>Lies..lies.. More lies</a:t>
            </a:r>
            <a:endParaRPr lang="en-US" sz="2800" b="1" dirty="0">
              <a:solidFill>
                <a:srgbClr val="0000CC"/>
              </a:solidFill>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https://encrypted-tbn3.gstatic.com/images?q=tbn:ANd9GcSAnAwFPJdWVJMy5OxgsNvb75Mky62wO31_jgT9WHXkw5gKNjX-Yw"/>
          <p:cNvPicPr>
            <a:picLocks noChangeAspect="1" noChangeArrowheads="1"/>
          </p:cNvPicPr>
          <p:nvPr/>
        </p:nvPicPr>
        <p:blipFill>
          <a:blip r:embed="rId3" cstate="print"/>
          <a:srcRect/>
          <a:stretch>
            <a:fillRect/>
          </a:stretch>
        </p:blipFill>
        <p:spPr bwMode="auto">
          <a:xfrm>
            <a:off x="6524625" y="0"/>
            <a:ext cx="2619375" cy="1743076"/>
          </a:xfrm>
          <a:prstGeom prst="rect">
            <a:avLst/>
          </a:prstGeom>
          <a:noFill/>
        </p:spPr>
      </p:pic>
      <p:sp>
        <p:nvSpPr>
          <p:cNvPr id="4098" name="Rectangle 2"/>
          <p:cNvSpPr>
            <a:spLocks noGrp="1" noChangeArrowheads="1"/>
          </p:cNvSpPr>
          <p:nvPr>
            <p:ph type="title"/>
          </p:nvPr>
        </p:nvSpPr>
        <p:spPr>
          <a:xfrm>
            <a:off x="76200" y="0"/>
            <a:ext cx="6705600" cy="1143000"/>
          </a:xfrm>
        </p:spPr>
        <p:txBody>
          <a:bodyPr>
            <a:normAutofit/>
          </a:bodyPr>
          <a:lstStyle/>
          <a:p>
            <a:r>
              <a:rPr lang="en-US" sz="6000" b="1" dirty="0" smtClean="0">
                <a:solidFill>
                  <a:srgbClr val="FF0000"/>
                </a:solidFill>
                <a:latin typeface="Creepy" pitchFamily="82" charset="0"/>
              </a:rPr>
              <a:t>Lies of the Samaritans</a:t>
            </a:r>
          </a:p>
        </p:txBody>
      </p:sp>
      <p:sp>
        <p:nvSpPr>
          <p:cNvPr id="4099" name="Rectangle 3"/>
          <p:cNvSpPr>
            <a:spLocks noGrp="1" noChangeArrowheads="1"/>
          </p:cNvSpPr>
          <p:nvPr>
            <p:ph type="body" idx="1"/>
          </p:nvPr>
        </p:nvSpPr>
        <p:spPr>
          <a:xfrm>
            <a:off x="457200" y="1143000"/>
            <a:ext cx="7924800" cy="4343400"/>
          </a:xfrm>
        </p:spPr>
        <p:txBody>
          <a:bodyPr>
            <a:normAutofit fontScale="92500" lnSpcReduction="10000"/>
          </a:bodyPr>
          <a:lstStyle/>
          <a:p>
            <a:pPr marL="457200" indent="-457200">
              <a:buNone/>
            </a:pPr>
            <a:r>
              <a:rPr lang="en-US" b="1" dirty="0" smtClean="0"/>
              <a:t>1)  Jews are rebuilding the city and                    finishing the walls (v.12) </a:t>
            </a:r>
          </a:p>
          <a:p>
            <a:pPr marL="457200" indent="-457200">
              <a:buNone/>
            </a:pPr>
            <a:r>
              <a:rPr lang="en-US" b="1" i="1" dirty="0" smtClean="0"/>
              <a:t>               [no mention of temple]</a:t>
            </a:r>
            <a:endParaRPr lang="en-US" dirty="0" smtClean="0"/>
          </a:p>
          <a:p>
            <a:pPr marL="457200" indent="-457200">
              <a:buNone/>
            </a:pPr>
            <a:r>
              <a:rPr lang="en-US" b="1" dirty="0" smtClean="0"/>
              <a:t>2)  Jews will not pay taxes, tribute (v. 13)</a:t>
            </a:r>
            <a:endParaRPr lang="en-US" dirty="0" smtClean="0"/>
          </a:p>
          <a:p>
            <a:pPr marL="457200" indent="-457200">
              <a:buNone/>
            </a:pPr>
            <a:r>
              <a:rPr lang="en-US" b="1" dirty="0" smtClean="0"/>
              <a:t>3)  Jerusalem is rebellious, harmful to kings, incited sedition - that’s the reason it was destroyed (v.15)</a:t>
            </a:r>
            <a:endParaRPr lang="en-US" dirty="0" smtClean="0"/>
          </a:p>
          <a:p>
            <a:pPr marL="457200" indent="-457200">
              <a:buNone/>
            </a:pPr>
            <a:r>
              <a:rPr lang="en-US" b="1" dirty="0" smtClean="0"/>
              <a:t>4)  if city is finished, Persia will lose its dominion this side of  Euphrates (v.16)</a:t>
            </a:r>
            <a:endParaRPr lang="en-US" dirty="0" smtClean="0"/>
          </a:p>
          <a:p>
            <a:pPr eaLnBrk="1" hangingPunct="1">
              <a:lnSpc>
                <a:spcPct val="90000"/>
              </a:lnSpc>
              <a:buNone/>
            </a:pPr>
            <a:endParaRPr lang="en-US" dirty="0" smtClean="0"/>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God used this to stop the work</a:t>
            </a:r>
            <a:endParaRPr lang="en-US" sz="4000" b="1" dirty="0">
              <a:solidFill>
                <a:srgbClr val="00B050"/>
              </a:solidFill>
              <a:latin typeface="Comic Sans MS" pitchFamily="66" charset="0"/>
            </a:endParaRPr>
          </a:p>
        </p:txBody>
      </p:sp>
      <p:pic>
        <p:nvPicPr>
          <p:cNvPr id="64514" name="Picture 2" descr="https://encrypted-tbn0.gstatic.com/images?q=tbn:ANd9GcTKr7rS_HerjLbGrltAJ-S9QVuhGNpbphP7OABQC0sce0FFomlxxg"/>
          <p:cNvPicPr>
            <a:picLocks noChangeAspect="1" noChangeArrowheads="1"/>
          </p:cNvPicPr>
          <p:nvPr/>
        </p:nvPicPr>
        <p:blipFill>
          <a:blip r:embed="rId4" cstate="print"/>
          <a:srcRect/>
          <a:stretch>
            <a:fillRect/>
          </a:stretch>
        </p:blipFill>
        <p:spPr bwMode="auto">
          <a:xfrm>
            <a:off x="7696200" y="3200400"/>
            <a:ext cx="1152525" cy="1152525"/>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s://encrypted-tbn2.gstatic.com/images?q=tbn:ANd9GcSdOhNdrIf2s7BY5VqaTypK-jB_w2CGiowJyPOXr9L_6_awzZz6kQ"/>
          <p:cNvPicPr>
            <a:picLocks noChangeAspect="1" noChangeArrowheads="1"/>
          </p:cNvPicPr>
          <p:nvPr/>
        </p:nvPicPr>
        <p:blipFill>
          <a:blip r:embed="rId3" cstate="print"/>
          <a:srcRect/>
          <a:stretch>
            <a:fillRect/>
          </a:stretch>
        </p:blipFill>
        <p:spPr bwMode="auto">
          <a:xfrm>
            <a:off x="5257800" y="0"/>
            <a:ext cx="2247900" cy="2038350"/>
          </a:xfrm>
          <a:prstGeom prst="rect">
            <a:avLst/>
          </a:prstGeom>
          <a:noFill/>
        </p:spPr>
      </p:pic>
      <p:sp>
        <p:nvSpPr>
          <p:cNvPr id="4098" name="Rectangle 2"/>
          <p:cNvSpPr>
            <a:spLocks noGrp="1" noChangeArrowheads="1"/>
          </p:cNvSpPr>
          <p:nvPr>
            <p:ph type="title"/>
          </p:nvPr>
        </p:nvSpPr>
        <p:spPr>
          <a:xfrm>
            <a:off x="457200" y="0"/>
            <a:ext cx="5029200" cy="1524000"/>
          </a:xfrm>
        </p:spPr>
        <p:txBody>
          <a:bodyPr/>
          <a:lstStyle/>
          <a:p>
            <a:pPr eaLnBrk="1" hangingPunct="1"/>
            <a:r>
              <a:rPr lang="en-US" sz="4000" b="1" dirty="0" smtClean="0">
                <a:solidFill>
                  <a:srgbClr val="FF0000"/>
                </a:solidFill>
              </a:rPr>
              <a:t>God gives them what they wanted</a:t>
            </a:r>
          </a:p>
        </p:txBody>
      </p:sp>
      <p:sp>
        <p:nvSpPr>
          <p:cNvPr id="4099" name="Rectangle 3"/>
          <p:cNvSpPr>
            <a:spLocks noGrp="1" noChangeArrowheads="1"/>
          </p:cNvSpPr>
          <p:nvPr>
            <p:ph type="body" idx="1"/>
          </p:nvPr>
        </p:nvSpPr>
        <p:spPr>
          <a:xfrm>
            <a:off x="381000" y="1752600"/>
            <a:ext cx="7924800" cy="4343400"/>
          </a:xfrm>
        </p:spPr>
        <p:txBody>
          <a:bodyPr>
            <a:normAutofit fontScale="92500" lnSpcReduction="10000"/>
          </a:bodyPr>
          <a:lstStyle/>
          <a:p>
            <a:pPr eaLnBrk="1" hangingPunct="1">
              <a:lnSpc>
                <a:spcPct val="90000"/>
              </a:lnSpc>
            </a:pPr>
            <a:r>
              <a:rPr lang="en-US" b="1" dirty="0" smtClean="0">
                <a:solidFill>
                  <a:srgbClr val="0000CC"/>
                </a:solidFill>
              </a:rPr>
              <a:t>By force and power (v.23):</a:t>
            </a:r>
          </a:p>
          <a:p>
            <a:pPr lvl="1">
              <a:lnSpc>
                <a:spcPct val="90000"/>
              </a:lnSpc>
            </a:pPr>
            <a:r>
              <a:rPr lang="en-US" dirty="0" smtClean="0"/>
              <a:t>When we complain about life God sometimes gives us what we really want</a:t>
            </a:r>
          </a:p>
          <a:p>
            <a:pPr lvl="1">
              <a:lnSpc>
                <a:spcPct val="90000"/>
              </a:lnSpc>
            </a:pPr>
            <a:r>
              <a:rPr lang="en-US" dirty="0" smtClean="0"/>
              <a:t>Makes us re-think our situation</a:t>
            </a:r>
          </a:p>
          <a:p>
            <a:pPr lvl="1">
              <a:lnSpc>
                <a:spcPct val="90000"/>
              </a:lnSpc>
            </a:pPr>
            <a:r>
              <a:rPr lang="en-US" dirty="0" smtClean="0"/>
              <a:t>Don’t complain about your family, ecclesia or job!</a:t>
            </a:r>
          </a:p>
          <a:p>
            <a:pPr eaLnBrk="1" hangingPunct="1">
              <a:lnSpc>
                <a:spcPct val="90000"/>
              </a:lnSpc>
            </a:pPr>
            <a:r>
              <a:rPr lang="en-US" b="1" dirty="0" smtClean="0">
                <a:solidFill>
                  <a:srgbClr val="0000CC"/>
                </a:solidFill>
              </a:rPr>
              <a:t>The work stopped:</a:t>
            </a:r>
          </a:p>
          <a:p>
            <a:pPr lvl="1">
              <a:lnSpc>
                <a:spcPct val="90000"/>
              </a:lnSpc>
            </a:pPr>
            <a:r>
              <a:rPr lang="en-US" dirty="0" smtClean="0"/>
              <a:t>Only for about 2 years</a:t>
            </a:r>
          </a:p>
          <a:p>
            <a:pPr lvl="1">
              <a:lnSpc>
                <a:spcPct val="90000"/>
              </a:lnSpc>
            </a:pPr>
            <a:r>
              <a:rPr lang="en-US" dirty="0" smtClean="0"/>
              <a:t>True believers were probably frustrated</a:t>
            </a:r>
          </a:p>
          <a:p>
            <a:pPr lvl="1">
              <a:lnSpc>
                <a:spcPct val="90000"/>
              </a:lnSpc>
            </a:pPr>
            <a:r>
              <a:rPr lang="en-US" dirty="0" smtClean="0"/>
              <a:t>It was a time to test their Faith: do we really believe God is in control and using these events to save His people? </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457200" y="6019800"/>
            <a:ext cx="8229600" cy="584775"/>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This is when faith gets you through!</a:t>
            </a:r>
            <a:endParaRPr lang="en-US" sz="3200" b="1" dirty="0">
              <a:solidFill>
                <a:srgbClr val="00B050"/>
              </a:solidFill>
              <a:latin typeface="Comic Sans MS" pitchFamily="66" charset="0"/>
            </a:endParaRPr>
          </a:p>
        </p:txBody>
      </p:sp>
      <p:sp>
        <p:nvSpPr>
          <p:cNvPr id="6" name="Text Box 5"/>
          <p:cNvSpPr txBox="1">
            <a:spLocks noChangeArrowheads="1"/>
          </p:cNvSpPr>
          <p:nvPr/>
        </p:nvSpPr>
        <p:spPr bwMode="auto">
          <a:xfrm>
            <a:off x="6934200" y="457200"/>
            <a:ext cx="2057400" cy="1200329"/>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00CC"/>
                </a:solidFill>
                <a:latin typeface="Comic Sans MS" pitchFamily="66" charset="0"/>
              </a:rPr>
              <a:t>Have your cake &amp; eat it too!</a:t>
            </a:r>
            <a:endParaRPr lang="en-US" sz="2400" b="1" dirty="0">
              <a:solidFill>
                <a:srgbClr val="0000CC"/>
              </a:solidFill>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304800" y="152400"/>
            <a:ext cx="6324600" cy="838200"/>
          </a:xfrm>
        </p:spPr>
        <p:txBody>
          <a:bodyPr>
            <a:normAutofit fontScale="90000"/>
          </a:bodyPr>
          <a:lstStyle/>
          <a:p>
            <a:pPr eaLnBrk="1" hangingPunct="1">
              <a:defRPr/>
            </a:pPr>
            <a:r>
              <a:rPr lang="en-US" b="1" dirty="0" smtClean="0">
                <a:solidFill>
                  <a:srgbClr val="FF0000"/>
                </a:solidFill>
              </a:rPr>
              <a:t>Why did God stop the work?</a:t>
            </a:r>
          </a:p>
        </p:txBody>
      </p:sp>
      <p:sp>
        <p:nvSpPr>
          <p:cNvPr id="58371" name="Rectangle 3"/>
          <p:cNvSpPr>
            <a:spLocks noGrp="1" noRot="1" noChangeArrowheads="1"/>
          </p:cNvSpPr>
          <p:nvPr>
            <p:ph type="body" idx="1"/>
          </p:nvPr>
        </p:nvSpPr>
        <p:spPr>
          <a:xfrm>
            <a:off x="381000" y="1066800"/>
            <a:ext cx="8156575" cy="4038600"/>
          </a:xfrm>
        </p:spPr>
        <p:txBody>
          <a:bodyPr>
            <a:normAutofit/>
          </a:bodyPr>
          <a:lstStyle/>
          <a:p>
            <a:pPr eaLnBrk="1" hangingPunct="1">
              <a:spcBef>
                <a:spcPts val="0"/>
              </a:spcBef>
              <a:defRPr/>
            </a:pPr>
            <a:r>
              <a:rPr lang="en-US" dirty="0" smtClean="0"/>
              <a:t>15 years of work had worn out and discouraged the people</a:t>
            </a:r>
          </a:p>
          <a:p>
            <a:pPr eaLnBrk="1" hangingPunct="1">
              <a:spcBef>
                <a:spcPts val="0"/>
              </a:spcBef>
              <a:defRPr/>
            </a:pPr>
            <a:r>
              <a:rPr lang="en-US" dirty="0" smtClean="0"/>
              <a:t>Older people didn’t like the new                   temple</a:t>
            </a:r>
          </a:p>
          <a:p>
            <a:pPr eaLnBrk="1" hangingPunct="1">
              <a:spcBef>
                <a:spcPts val="0"/>
              </a:spcBef>
              <a:defRPr/>
            </a:pPr>
            <a:r>
              <a:rPr lang="en-US" dirty="0" smtClean="0"/>
              <a:t>Adversaries hired counselors against them</a:t>
            </a:r>
          </a:p>
          <a:p>
            <a:pPr eaLnBrk="1" hangingPunct="1">
              <a:spcBef>
                <a:spcPts val="0"/>
              </a:spcBef>
              <a:defRPr/>
            </a:pPr>
            <a:r>
              <a:rPr lang="en-US" dirty="0" smtClean="0"/>
              <a:t>Workers wanted to spend time on their own houses, farms and businesses</a:t>
            </a:r>
          </a:p>
          <a:p>
            <a:pPr eaLnBrk="1" hangingPunct="1">
              <a:spcBef>
                <a:spcPts val="0"/>
              </a:spcBef>
              <a:defRPr/>
            </a:pPr>
            <a:r>
              <a:rPr lang="en-US" dirty="0" smtClean="0"/>
              <a:t>People were afraid of adversaries (8:4-5)</a:t>
            </a:r>
            <a:endParaRPr lang="en-US" sz="1400" dirty="0" smtClean="0"/>
          </a:p>
        </p:txBody>
      </p:sp>
      <p:sp>
        <p:nvSpPr>
          <p:cNvPr id="4" name="Text Box 5"/>
          <p:cNvSpPr txBox="1">
            <a:spLocks noChangeArrowheads="1"/>
          </p:cNvSpPr>
          <p:nvPr/>
        </p:nvSpPr>
        <p:spPr bwMode="auto">
          <a:xfrm>
            <a:off x="457200" y="510540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Now was the time for faithful believers to step forward and stir up the community to finish God’s house</a:t>
            </a:r>
            <a:endParaRPr lang="en-US" sz="3200" b="1" dirty="0">
              <a:solidFill>
                <a:srgbClr val="00B050"/>
              </a:solidFill>
              <a:latin typeface="Comic Sans MS" pitchFamily="66" charset="0"/>
            </a:endParaRPr>
          </a:p>
        </p:txBody>
      </p:sp>
      <p:pic>
        <p:nvPicPr>
          <p:cNvPr id="94210" name="Picture 2" descr="https://encrypted-tbn0.google.com/images?q=tbn:ANd9GcTan9wHgU9nx4lQLT_oPHP3_NH5tlS76FbfEmR6Dz5W4Iuytq-g"/>
          <p:cNvPicPr>
            <a:picLocks noChangeAspect="1" noChangeArrowheads="1"/>
          </p:cNvPicPr>
          <p:nvPr/>
        </p:nvPicPr>
        <p:blipFill>
          <a:blip r:embed="rId3" cstate="print"/>
          <a:srcRect/>
          <a:stretch>
            <a:fillRect/>
          </a:stretch>
        </p:blipFill>
        <p:spPr bwMode="auto">
          <a:xfrm>
            <a:off x="6781800" y="228600"/>
            <a:ext cx="2114550" cy="2712606"/>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28600" y="457200"/>
            <a:ext cx="5124450" cy="2362200"/>
          </a:xfrm>
        </p:spPr>
        <p:txBody>
          <a:bodyPr>
            <a:noAutofit/>
          </a:bodyPr>
          <a:lstStyle/>
          <a:p>
            <a:pPr eaLnBrk="1" hangingPunct="1">
              <a:lnSpc>
                <a:spcPts val="5000"/>
              </a:lnSpc>
            </a:pPr>
            <a:r>
              <a:rPr lang="en-US" sz="8800" b="1" dirty="0" smtClean="0">
                <a:solidFill>
                  <a:srgbClr val="FF0000"/>
                </a:solidFill>
                <a:latin typeface="Comic Sans MS" pitchFamily="66" charset="0"/>
              </a:rPr>
              <a:t>Ezra:   </a:t>
            </a:r>
            <a:r>
              <a:rPr lang="en-US" b="1" dirty="0" smtClean="0">
                <a:solidFill>
                  <a:srgbClr val="FF0000"/>
                </a:solidFill>
                <a:latin typeface="Comic Sans MS" pitchFamily="66" charset="0"/>
              </a:rPr>
              <a:t>Working together in God’s service</a:t>
            </a:r>
            <a:endParaRPr lang="en-US" sz="5400" b="1" dirty="0" smtClean="0">
              <a:solidFill>
                <a:srgbClr val="FF0000"/>
              </a:solidFill>
              <a:latin typeface="Comic Sans MS" pitchFamily="66" charset="0"/>
            </a:endParaRPr>
          </a:p>
        </p:txBody>
      </p:sp>
      <p:sp>
        <p:nvSpPr>
          <p:cNvPr id="2052" name="Rectangle 3"/>
          <p:cNvSpPr>
            <a:spLocks noGrp="1" noChangeArrowheads="1"/>
          </p:cNvSpPr>
          <p:nvPr>
            <p:ph type="subTitle" idx="1"/>
          </p:nvPr>
        </p:nvSpPr>
        <p:spPr>
          <a:xfrm>
            <a:off x="152400" y="5029200"/>
            <a:ext cx="5257800" cy="1584223"/>
          </a:xfrm>
        </p:spPr>
        <p:txBody>
          <a:bodyPr>
            <a:noAutofit/>
          </a:bodyPr>
          <a:lstStyle/>
          <a:p>
            <a:pPr eaLnBrk="1" hangingPunct="1">
              <a:lnSpc>
                <a:spcPts val="4300"/>
              </a:lnSpc>
              <a:spcBef>
                <a:spcPts val="0"/>
              </a:spcBef>
            </a:pPr>
            <a:r>
              <a:rPr lang="en-US" sz="4000" b="1" dirty="0" smtClean="0">
                <a:solidFill>
                  <a:srgbClr val="0000CC"/>
                </a:solidFill>
                <a:latin typeface="Comic Sans MS" pitchFamily="66" charset="0"/>
              </a:rPr>
              <a:t>Ezra 5: God will Provide the Motivation to Finish!</a:t>
            </a:r>
          </a:p>
        </p:txBody>
      </p:sp>
      <p:pic>
        <p:nvPicPr>
          <p:cNvPr id="4098" name="Picture 2" descr="https://encrypted-tbn0.google.com/images?q=tbn:ANd9GcTPOwR4BSEtMrv9xBT85uM6zieksWvchrSBJ9xK0Aw-izvcmVIj7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743200"/>
            <a:ext cx="317720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3.bp.blogspot.com/-hwR60eFfpKY/T6OrUF6iPGI/AAAAAAAABFE/9k2_AavRDWo/s1600/building_altar_galle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4038600"/>
            <a:ext cx="3371850" cy="22389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artchive.com/web_gallery/reproductions/201501-202000/201788/size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68"/>
          <a:stretch/>
        </p:blipFill>
        <p:spPr bwMode="auto">
          <a:xfrm>
            <a:off x="5771535" y="213852"/>
            <a:ext cx="3030486" cy="293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035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304800" y="152400"/>
            <a:ext cx="6019800" cy="838200"/>
          </a:xfrm>
        </p:spPr>
        <p:txBody>
          <a:bodyPr/>
          <a:lstStyle/>
          <a:p>
            <a:pPr eaLnBrk="1" hangingPunct="1">
              <a:defRPr/>
            </a:pPr>
            <a:r>
              <a:rPr lang="en-US" b="1" dirty="0" smtClean="0">
                <a:solidFill>
                  <a:srgbClr val="FF0000"/>
                </a:solidFill>
              </a:rPr>
              <a:t>God stopped the work</a:t>
            </a:r>
          </a:p>
        </p:txBody>
      </p:sp>
      <p:sp>
        <p:nvSpPr>
          <p:cNvPr id="58371" name="Rectangle 3"/>
          <p:cNvSpPr>
            <a:spLocks noGrp="1" noRot="1" noChangeArrowheads="1"/>
          </p:cNvSpPr>
          <p:nvPr>
            <p:ph type="body" idx="1"/>
          </p:nvPr>
        </p:nvSpPr>
        <p:spPr>
          <a:xfrm>
            <a:off x="457200" y="1295400"/>
            <a:ext cx="8156575" cy="4114800"/>
          </a:xfrm>
        </p:spPr>
        <p:txBody>
          <a:bodyPr>
            <a:normAutofit lnSpcReduction="10000"/>
          </a:bodyPr>
          <a:lstStyle/>
          <a:p>
            <a:pPr eaLnBrk="1" hangingPunct="1">
              <a:spcAft>
                <a:spcPct val="30000"/>
              </a:spcAft>
              <a:defRPr/>
            </a:pPr>
            <a:r>
              <a:rPr lang="en-US" sz="2800" dirty="0" smtClean="0"/>
              <a:t>15 years of work had worn out                                        &amp; discouraged the people – they                                             gradually stopped working</a:t>
            </a:r>
          </a:p>
          <a:p>
            <a:pPr eaLnBrk="1" hangingPunct="1">
              <a:spcAft>
                <a:spcPct val="30000"/>
              </a:spcAft>
              <a:defRPr/>
            </a:pPr>
            <a:r>
              <a:rPr lang="en-US" sz="2800" dirty="0" smtClean="0"/>
              <a:t>Older people didn’t like the new temple</a:t>
            </a:r>
          </a:p>
          <a:p>
            <a:pPr eaLnBrk="1" hangingPunct="1">
              <a:spcAft>
                <a:spcPct val="30000"/>
              </a:spcAft>
              <a:defRPr/>
            </a:pPr>
            <a:r>
              <a:rPr lang="en-US" sz="2800" dirty="0" smtClean="0"/>
              <a:t>Adversaries hired counselors against them</a:t>
            </a:r>
          </a:p>
          <a:p>
            <a:pPr eaLnBrk="1" hangingPunct="1">
              <a:spcAft>
                <a:spcPct val="30000"/>
              </a:spcAft>
              <a:defRPr/>
            </a:pPr>
            <a:r>
              <a:rPr lang="en-US" sz="2800" dirty="0" smtClean="0"/>
              <a:t>Workers wanted to spend time on their own houses, farms and businesses</a:t>
            </a:r>
          </a:p>
          <a:p>
            <a:pPr eaLnBrk="1" hangingPunct="1">
              <a:spcAft>
                <a:spcPct val="30000"/>
              </a:spcAft>
              <a:defRPr/>
            </a:pPr>
            <a:r>
              <a:rPr lang="en-US" sz="2800" dirty="0" smtClean="0"/>
              <a:t>People were afraid of adversaries (8:4-5)</a:t>
            </a:r>
          </a:p>
        </p:txBody>
      </p:sp>
      <p:sp>
        <p:nvSpPr>
          <p:cNvPr id="4" name="Rectangle 3"/>
          <p:cNvSpPr/>
          <p:nvPr/>
        </p:nvSpPr>
        <p:spPr>
          <a:xfrm>
            <a:off x="1066800" y="5410200"/>
            <a:ext cx="6781800" cy="1077218"/>
          </a:xfrm>
          <a:prstGeom prst="rect">
            <a:avLst/>
          </a:prstGeom>
        </p:spPr>
        <p:txBody>
          <a:bodyPr wrap="square">
            <a:spAutoFit/>
          </a:bodyPr>
          <a:lstStyle/>
          <a:p>
            <a:pPr algn="ctr"/>
            <a:r>
              <a:rPr lang="en-US" sz="3200" b="1" dirty="0" smtClean="0">
                <a:solidFill>
                  <a:srgbClr val="00B050"/>
                </a:solidFill>
                <a:latin typeface="Comic Sans MS" pitchFamily="66" charset="0"/>
              </a:rPr>
              <a:t>Be careful!  When we think we have it rough, it can get worse!</a:t>
            </a:r>
            <a:endParaRPr lang="en-US" sz="3200" dirty="0">
              <a:solidFill>
                <a:srgbClr val="00B050"/>
              </a:solidFill>
            </a:endParaRPr>
          </a:p>
        </p:txBody>
      </p:sp>
      <p:pic>
        <p:nvPicPr>
          <p:cNvPr id="125954" name="Picture 2" descr="https://encrypted-tbn1.google.com/images?q=tbn:ANd9GcQwDAMmgn5Tf1r7QrlRHQaJeBQ2THLbf2kCJidr7iszWIrIwpkhFQ"/>
          <p:cNvPicPr>
            <a:picLocks noChangeAspect="1" noChangeArrowheads="1"/>
          </p:cNvPicPr>
          <p:nvPr/>
        </p:nvPicPr>
        <p:blipFill>
          <a:blip r:embed="rId3" cstate="print"/>
          <a:srcRect/>
          <a:stretch>
            <a:fillRect/>
          </a:stretch>
        </p:blipFill>
        <p:spPr bwMode="auto">
          <a:xfrm>
            <a:off x="6129238" y="152400"/>
            <a:ext cx="2824262" cy="1981200"/>
          </a:xfrm>
          <a:prstGeom prst="rect">
            <a:avLst/>
          </a:prstGeom>
          <a:noFill/>
        </p:spPr>
      </p:pic>
    </p:spTree>
    <p:extLst>
      <p:ext uri="{BB962C8B-B14F-4D97-AF65-F5344CB8AC3E}">
        <p14:creationId xmlns:p14="http://schemas.microsoft.com/office/powerpoint/2010/main" val="4110233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52400"/>
            <a:ext cx="5029200" cy="1295400"/>
          </a:xfrm>
        </p:spPr>
        <p:txBody>
          <a:bodyPr>
            <a:noAutofit/>
          </a:bodyPr>
          <a:lstStyle/>
          <a:p>
            <a:pPr eaLnBrk="1" hangingPunct="1"/>
            <a:r>
              <a:rPr lang="en-US" sz="4000" b="1" dirty="0" smtClean="0">
                <a:solidFill>
                  <a:srgbClr val="FF0000"/>
                </a:solidFill>
              </a:rPr>
              <a:t>God gets the work going again!</a:t>
            </a:r>
          </a:p>
        </p:txBody>
      </p:sp>
      <p:sp>
        <p:nvSpPr>
          <p:cNvPr id="4099" name="Rectangle 3"/>
          <p:cNvSpPr>
            <a:spLocks noGrp="1" noChangeArrowheads="1"/>
          </p:cNvSpPr>
          <p:nvPr>
            <p:ph type="body" idx="1"/>
          </p:nvPr>
        </p:nvSpPr>
        <p:spPr>
          <a:xfrm>
            <a:off x="457200" y="1524000"/>
            <a:ext cx="8077200" cy="4343400"/>
          </a:xfrm>
        </p:spPr>
        <p:txBody>
          <a:bodyPr/>
          <a:lstStyle/>
          <a:p>
            <a:pPr eaLnBrk="1" hangingPunct="1">
              <a:lnSpc>
                <a:spcPct val="90000"/>
              </a:lnSpc>
            </a:pPr>
            <a:r>
              <a:rPr lang="en-US" dirty="0" smtClean="0"/>
              <a:t>Used Haggai &amp; Zechariah</a:t>
            </a:r>
          </a:p>
          <a:p>
            <a:pPr eaLnBrk="1" hangingPunct="1">
              <a:lnSpc>
                <a:spcPct val="90000"/>
              </a:lnSpc>
            </a:pPr>
            <a:r>
              <a:rPr lang="en-US" dirty="0" smtClean="0"/>
              <a:t>Similar to today: no angel visits, no spirit gifts</a:t>
            </a:r>
          </a:p>
          <a:p>
            <a:pPr eaLnBrk="1" hangingPunct="1">
              <a:lnSpc>
                <a:spcPct val="90000"/>
              </a:lnSpc>
            </a:pPr>
            <a:r>
              <a:rPr lang="en-US" dirty="0" smtClean="0"/>
              <a:t>People needed faith to see what God &amp; His angels were doing for them behind the scenes</a:t>
            </a:r>
          </a:p>
          <a:p>
            <a:pPr eaLnBrk="1" hangingPunct="1">
              <a:lnSpc>
                <a:spcPct val="90000"/>
              </a:lnSpc>
            </a:pPr>
            <a:r>
              <a:rPr lang="en-US" dirty="0" smtClean="0"/>
              <a:t>Only took 4 more years to finish</a:t>
            </a:r>
          </a:p>
        </p:txBody>
      </p:sp>
      <p:sp>
        <p:nvSpPr>
          <p:cNvPr id="4100" name="Text Box 5"/>
          <p:cNvSpPr txBox="1">
            <a:spLocks noChangeArrowheads="1"/>
          </p:cNvSpPr>
          <p:nvPr/>
        </p:nvSpPr>
        <p:spPr bwMode="auto">
          <a:xfrm>
            <a:off x="457200" y="480060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It’s amazing what can be accomplished in families &amp; ecclesias when we have the faith to get involved in God’s work!</a:t>
            </a:r>
            <a:endParaRPr lang="en-US" sz="3200" b="1" dirty="0">
              <a:solidFill>
                <a:srgbClr val="00B050"/>
              </a:solidFill>
              <a:latin typeface="Comic Sans MS" pitchFamily="66" charset="0"/>
            </a:endParaRPr>
          </a:p>
        </p:txBody>
      </p:sp>
      <p:pic>
        <p:nvPicPr>
          <p:cNvPr id="69634" name="Picture 2" descr="https://encrypted-tbn2.google.com/images?q=tbn:ANd9GcTmslS3ZR4YQeISEEm_46mn67fZR_JoUWIA48f_6W9POqCnTOT7HQ"/>
          <p:cNvPicPr>
            <a:picLocks noChangeAspect="1" noChangeArrowheads="1"/>
          </p:cNvPicPr>
          <p:nvPr/>
        </p:nvPicPr>
        <p:blipFill>
          <a:blip r:embed="rId3" cstate="print"/>
          <a:srcRect/>
          <a:stretch>
            <a:fillRect/>
          </a:stretch>
        </p:blipFill>
        <p:spPr bwMode="auto">
          <a:xfrm>
            <a:off x="6477000" y="152400"/>
            <a:ext cx="2466975" cy="1847851"/>
          </a:xfrm>
          <a:prstGeom prst="rect">
            <a:avLst/>
          </a:prstGeom>
          <a:noFill/>
        </p:spPr>
      </p:pic>
    </p:spTree>
    <p:extLst>
      <p:ext uri="{BB962C8B-B14F-4D97-AF65-F5344CB8AC3E}">
        <p14:creationId xmlns:p14="http://schemas.microsoft.com/office/powerpoint/2010/main" val="3732583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5" descr="PersianKingsTimeline"/>
          <p:cNvPicPr>
            <a:picLocks noGrp="1" noChangeAspect="1" noChangeArrowheads="1"/>
          </p:cNvPicPr>
          <p:nvPr>
            <p:ph/>
          </p:nvPr>
        </p:nvPicPr>
        <p:blipFill>
          <a:blip r:embed="rId3" cstate="print"/>
          <a:srcRect/>
          <a:stretch>
            <a:fillRect/>
          </a:stretch>
        </p:blipFill>
        <p:spPr>
          <a:xfrm>
            <a:off x="0" y="-495300"/>
            <a:ext cx="9906000" cy="7353300"/>
          </a:xfrm>
          <a:noFill/>
        </p:spPr>
      </p:pic>
      <p:sp>
        <p:nvSpPr>
          <p:cNvPr id="12291" name="Text Box 7"/>
          <p:cNvSpPr txBox="1">
            <a:spLocks noChangeArrowheads="1"/>
          </p:cNvSpPr>
          <p:nvPr/>
        </p:nvSpPr>
        <p:spPr bwMode="auto">
          <a:xfrm>
            <a:off x="0" y="152400"/>
            <a:ext cx="3429000" cy="1569660"/>
          </a:xfrm>
          <a:prstGeom prst="rect">
            <a:avLst/>
          </a:prstGeom>
          <a:noFill/>
          <a:ln w="9525">
            <a:noFill/>
            <a:miter lim="800000"/>
            <a:headEnd/>
            <a:tailEnd/>
          </a:ln>
        </p:spPr>
        <p:txBody>
          <a:bodyPr>
            <a:spAutoFit/>
          </a:bodyPr>
          <a:lstStyle/>
          <a:p>
            <a:pPr marL="287338" indent="-287338">
              <a:buFont typeface="Arial" pitchFamily="34" charset="0"/>
              <a:buChar char="•"/>
            </a:pPr>
            <a:r>
              <a:rPr lang="en-US" sz="2400" b="1" dirty="0" smtClean="0">
                <a:solidFill>
                  <a:srgbClr val="0000FF"/>
                </a:solidFill>
              </a:rPr>
              <a:t>Temple is finished</a:t>
            </a:r>
          </a:p>
          <a:p>
            <a:pPr marL="287338" indent="-287338">
              <a:buFont typeface="Arial" pitchFamily="34" charset="0"/>
              <a:buChar char="•"/>
            </a:pPr>
            <a:r>
              <a:rPr lang="en-US" sz="2400" b="1" dirty="0" smtClean="0">
                <a:solidFill>
                  <a:srgbClr val="0000FF"/>
                </a:solidFill>
              </a:rPr>
              <a:t>Then Ezra returns</a:t>
            </a:r>
          </a:p>
          <a:p>
            <a:pPr marL="287338" indent="-287338">
              <a:buFont typeface="Arial" pitchFamily="34" charset="0"/>
              <a:buChar char="•"/>
            </a:pPr>
            <a:r>
              <a:rPr lang="en-US" sz="2400" b="1" dirty="0" smtClean="0">
                <a:solidFill>
                  <a:srgbClr val="0000FF"/>
                </a:solidFill>
              </a:rPr>
              <a:t>Then Nehemiah builds the wall</a:t>
            </a:r>
            <a:endParaRPr lang="en-US" sz="2400" b="1" dirty="0">
              <a:solidFill>
                <a:srgbClr val="0000FF"/>
              </a:solidFill>
            </a:endParaRPr>
          </a:p>
        </p:txBody>
      </p:sp>
      <p:sp>
        <p:nvSpPr>
          <p:cNvPr id="12292" name="TextBox 3"/>
          <p:cNvSpPr txBox="1">
            <a:spLocks noChangeArrowheads="1"/>
          </p:cNvSpPr>
          <p:nvPr/>
        </p:nvSpPr>
        <p:spPr bwMode="auto">
          <a:xfrm rot="-2046364">
            <a:off x="7118350" y="3468688"/>
            <a:ext cx="2408238" cy="306387"/>
          </a:xfrm>
          <a:prstGeom prst="rect">
            <a:avLst/>
          </a:prstGeom>
          <a:noFill/>
          <a:ln w="9525">
            <a:noFill/>
            <a:miter lim="800000"/>
            <a:headEnd/>
            <a:tailEnd/>
          </a:ln>
        </p:spPr>
        <p:txBody>
          <a:bodyPr>
            <a:spAutoFit/>
          </a:bodyPr>
          <a:lstStyle/>
          <a:p>
            <a:r>
              <a:rPr lang="en-US" sz="1400" b="1">
                <a:solidFill>
                  <a:srgbClr val="0000FF"/>
                </a:solidFill>
                <a:latin typeface="Arial" charset="0"/>
              </a:rPr>
              <a:t>-- 502  Nehemiah returns</a:t>
            </a:r>
          </a:p>
        </p:txBody>
      </p:sp>
      <p:sp>
        <p:nvSpPr>
          <p:cNvPr id="12293" name="TextBox 4"/>
          <p:cNvSpPr txBox="1">
            <a:spLocks noChangeArrowheads="1"/>
          </p:cNvSpPr>
          <p:nvPr/>
        </p:nvSpPr>
        <p:spPr bwMode="auto">
          <a:xfrm rot="-2190693">
            <a:off x="4656138" y="3429000"/>
            <a:ext cx="2408237" cy="307975"/>
          </a:xfrm>
          <a:prstGeom prst="rect">
            <a:avLst/>
          </a:prstGeom>
          <a:noFill/>
          <a:ln w="9525">
            <a:noFill/>
            <a:miter lim="800000"/>
            <a:headEnd/>
            <a:tailEnd/>
          </a:ln>
        </p:spPr>
        <p:txBody>
          <a:bodyPr>
            <a:spAutoFit/>
          </a:bodyPr>
          <a:lstStyle/>
          <a:p>
            <a:r>
              <a:rPr lang="en-US" sz="1400" b="1">
                <a:solidFill>
                  <a:srgbClr val="0000FF"/>
                </a:solidFill>
                <a:latin typeface="Arial" charset="0"/>
              </a:rPr>
              <a:t>-- 515 Ezra returns</a:t>
            </a:r>
          </a:p>
        </p:txBody>
      </p:sp>
      <p:sp>
        <p:nvSpPr>
          <p:cNvPr id="12294" name="TextBox 5"/>
          <p:cNvSpPr txBox="1">
            <a:spLocks noChangeArrowheads="1"/>
          </p:cNvSpPr>
          <p:nvPr/>
        </p:nvSpPr>
        <p:spPr bwMode="auto">
          <a:xfrm>
            <a:off x="0" y="4191000"/>
            <a:ext cx="1295400" cy="307975"/>
          </a:xfrm>
          <a:prstGeom prst="rect">
            <a:avLst/>
          </a:prstGeom>
          <a:noFill/>
          <a:ln w="9525">
            <a:noFill/>
            <a:miter lim="800000"/>
            <a:headEnd/>
            <a:tailEnd/>
          </a:ln>
        </p:spPr>
        <p:txBody>
          <a:bodyPr>
            <a:spAutoFit/>
          </a:bodyPr>
          <a:lstStyle/>
          <a:p>
            <a:r>
              <a:rPr lang="en-US" sz="1400" b="1" dirty="0">
                <a:solidFill>
                  <a:srgbClr val="FF0000"/>
                </a:solidFill>
                <a:latin typeface="Arial" charset="0"/>
              </a:rPr>
              <a:t>[ 10 years ]</a:t>
            </a:r>
          </a:p>
        </p:txBody>
      </p:sp>
      <p:sp>
        <p:nvSpPr>
          <p:cNvPr id="7" name="TextBox 5"/>
          <p:cNvSpPr txBox="1">
            <a:spLocks noChangeArrowheads="1"/>
          </p:cNvSpPr>
          <p:nvPr/>
        </p:nvSpPr>
        <p:spPr bwMode="auto">
          <a:xfrm>
            <a:off x="7239000" y="4267200"/>
            <a:ext cx="5334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20</a:t>
            </a:r>
            <a:endParaRPr lang="en-US" sz="1400" b="1" dirty="0">
              <a:solidFill>
                <a:srgbClr val="FF0000"/>
              </a:solidFill>
              <a:latin typeface="Arial" charset="0"/>
            </a:endParaRPr>
          </a:p>
        </p:txBody>
      </p:sp>
      <p:sp>
        <p:nvSpPr>
          <p:cNvPr id="8" name="TextBox 5"/>
          <p:cNvSpPr txBox="1">
            <a:spLocks noChangeArrowheads="1"/>
          </p:cNvSpPr>
          <p:nvPr/>
        </p:nvSpPr>
        <p:spPr bwMode="auto">
          <a:xfrm>
            <a:off x="4495800" y="4267200"/>
            <a:ext cx="3048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6</a:t>
            </a:r>
            <a:endParaRPr lang="en-US" sz="1400" b="1" dirty="0">
              <a:solidFill>
                <a:srgbClr val="FF0000"/>
              </a:solidFill>
              <a:latin typeface="Arial" charset="0"/>
            </a:endParaRPr>
          </a:p>
        </p:txBody>
      </p:sp>
      <p:sp>
        <p:nvSpPr>
          <p:cNvPr id="10" name="TextBox 5"/>
          <p:cNvSpPr txBox="1">
            <a:spLocks noChangeArrowheads="1"/>
          </p:cNvSpPr>
          <p:nvPr/>
        </p:nvSpPr>
        <p:spPr bwMode="auto">
          <a:xfrm>
            <a:off x="4800600" y="4267200"/>
            <a:ext cx="3048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7</a:t>
            </a:r>
            <a:endParaRPr lang="en-US" sz="1400" b="1" dirty="0">
              <a:solidFill>
                <a:srgbClr val="FF0000"/>
              </a:solidFill>
              <a:latin typeface="Arial" charset="0"/>
            </a:endParaRPr>
          </a:p>
        </p:txBody>
      </p:sp>
      <p:sp>
        <p:nvSpPr>
          <p:cNvPr id="11" name="TextBox 5"/>
          <p:cNvSpPr txBox="1">
            <a:spLocks noChangeArrowheads="1"/>
          </p:cNvSpPr>
          <p:nvPr/>
        </p:nvSpPr>
        <p:spPr bwMode="auto">
          <a:xfrm>
            <a:off x="3810000" y="4267200"/>
            <a:ext cx="3048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2</a:t>
            </a:r>
            <a:endParaRPr lang="en-US" sz="1400" b="1" dirty="0">
              <a:solidFill>
                <a:srgbClr val="FF0000"/>
              </a:solidFill>
              <a:latin typeface="Arial" charset="0"/>
            </a:endParaRPr>
          </a:p>
        </p:txBody>
      </p:sp>
    </p:spTree>
    <p:extLst>
      <p:ext uri="{BB962C8B-B14F-4D97-AF65-F5344CB8AC3E}">
        <p14:creationId xmlns:p14="http://schemas.microsoft.com/office/powerpoint/2010/main" val="1226549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normAutofit fontScale="90000"/>
          </a:bodyPr>
          <a:lstStyle/>
          <a:p>
            <a:pPr eaLnBrk="1" hangingPunct="1">
              <a:defRPr/>
            </a:pPr>
            <a:r>
              <a:rPr lang="en-US" sz="4000" b="1" i="1" dirty="0" smtClean="0">
                <a:solidFill>
                  <a:srgbClr val="FF0000"/>
                </a:solidFill>
              </a:rPr>
              <a:t>“The Prophets of God Helping them”    </a:t>
            </a:r>
            <a:r>
              <a:rPr lang="en-US" sz="4000" b="1" dirty="0" smtClean="0">
                <a:solidFill>
                  <a:srgbClr val="FF0000"/>
                </a:solidFill>
              </a:rPr>
              <a:t> </a:t>
            </a:r>
            <a:r>
              <a:rPr lang="en-US" sz="4000" dirty="0" smtClean="0">
                <a:solidFill>
                  <a:srgbClr val="FF0000"/>
                </a:solidFill>
              </a:rPr>
              <a:t>(Ezra 5:1-2 )</a:t>
            </a:r>
          </a:p>
        </p:txBody>
      </p:sp>
      <p:sp>
        <p:nvSpPr>
          <p:cNvPr id="32771" name="Rectangle 3"/>
          <p:cNvSpPr>
            <a:spLocks noGrp="1" noRot="1" noChangeArrowheads="1"/>
          </p:cNvSpPr>
          <p:nvPr>
            <p:ph type="body" idx="1"/>
          </p:nvPr>
        </p:nvSpPr>
        <p:spPr>
          <a:xfrm>
            <a:off x="301625" y="1828800"/>
            <a:ext cx="8540750" cy="4270375"/>
          </a:xfrm>
        </p:spPr>
        <p:txBody>
          <a:bodyPr/>
          <a:lstStyle/>
          <a:p>
            <a:pPr algn="ctr" eaLnBrk="1" hangingPunct="1">
              <a:buFont typeface="Arial" charset="0"/>
              <a:buNone/>
              <a:defRPr/>
            </a:pPr>
            <a:r>
              <a:rPr lang="en-US" b="1" i="1" dirty="0" smtClean="0">
                <a:solidFill>
                  <a:srgbClr val="0000CC"/>
                </a:solidFill>
                <a:latin typeface="Times New Roman" pitchFamily="18" charset="0"/>
                <a:cs typeface="Times New Roman" pitchFamily="18" charset="0"/>
              </a:rPr>
              <a:t>Coordinated efforts of Haggai &amp; Zechariah</a:t>
            </a:r>
          </a:p>
          <a:p>
            <a:pPr eaLnBrk="1" hangingPunct="1">
              <a:buFont typeface="Arial" charset="0"/>
              <a:buNone/>
              <a:defRPr/>
            </a:pPr>
            <a:r>
              <a:rPr lang="en-US" b="1" dirty="0" smtClean="0">
                <a:solidFill>
                  <a:srgbClr val="7030A0"/>
                </a:solidFill>
              </a:rPr>
              <a:t>Haggai:</a:t>
            </a:r>
            <a:r>
              <a:rPr lang="en-US" dirty="0" smtClean="0">
                <a:solidFill>
                  <a:srgbClr val="7030A0"/>
                </a:solidFill>
              </a:rPr>
              <a:t>  </a:t>
            </a:r>
            <a:r>
              <a:rPr lang="en-US" dirty="0" smtClean="0"/>
              <a:t>Exhorts and reprimands the people for their poor choices and lack of faith.</a:t>
            </a:r>
          </a:p>
          <a:p>
            <a:pPr eaLnBrk="1" hangingPunct="1">
              <a:buFont typeface="Arial" charset="0"/>
              <a:buNone/>
              <a:defRPr/>
            </a:pPr>
            <a:r>
              <a:rPr lang="en-US" b="1" dirty="0" smtClean="0">
                <a:solidFill>
                  <a:srgbClr val="7030A0"/>
                </a:solidFill>
              </a:rPr>
              <a:t>Zechariah:</a:t>
            </a:r>
            <a:r>
              <a:rPr lang="en-US" dirty="0" smtClean="0">
                <a:solidFill>
                  <a:srgbClr val="7030A0"/>
                </a:solidFill>
              </a:rPr>
              <a:t> </a:t>
            </a:r>
            <a:r>
              <a:rPr lang="en-US" dirty="0" smtClean="0"/>
              <a:t>Encourages the people that the angels are working behind the scenes and they will help finish the temple!</a:t>
            </a:r>
          </a:p>
        </p:txBody>
      </p:sp>
      <p:sp>
        <p:nvSpPr>
          <p:cNvPr id="4" name="Text Box 5"/>
          <p:cNvSpPr txBox="1">
            <a:spLocks noChangeArrowheads="1"/>
          </p:cNvSpPr>
          <p:nvPr/>
        </p:nvSpPr>
        <p:spPr bwMode="auto">
          <a:xfrm>
            <a:off x="228600" y="5257800"/>
            <a:ext cx="85344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In our next class we will look at how these two prophets stirred up the people </a:t>
            </a:r>
            <a:endParaRPr lang="en-US" sz="3200" b="1" dirty="0">
              <a:solidFill>
                <a:srgbClr val="00B050"/>
              </a:solidFill>
              <a:latin typeface="Comic Sans MS" pitchFamily="66" charset="0"/>
            </a:endParaRPr>
          </a:p>
        </p:txBody>
      </p:sp>
    </p:spTree>
    <p:extLst>
      <p:ext uri="{BB962C8B-B14F-4D97-AF65-F5344CB8AC3E}">
        <p14:creationId xmlns:p14="http://schemas.microsoft.com/office/powerpoint/2010/main" val="3475127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638800" cy="1905000"/>
          </a:xfrm>
        </p:spPr>
        <p:txBody>
          <a:bodyPr/>
          <a:lstStyle/>
          <a:p>
            <a:pPr eaLnBrk="1" hangingPunct="1"/>
            <a:r>
              <a:rPr lang="en-US" sz="4000" b="1" dirty="0" err="1" smtClean="0">
                <a:solidFill>
                  <a:srgbClr val="FF0000"/>
                </a:solidFill>
              </a:rPr>
              <a:t>Zerubbabel</a:t>
            </a:r>
            <a:r>
              <a:rPr lang="en-US" sz="4000" b="1" dirty="0" smtClean="0">
                <a:solidFill>
                  <a:srgbClr val="FF0000"/>
                </a:solidFill>
              </a:rPr>
              <a:t> =              “shoot of Babylon” (</a:t>
            </a:r>
            <a:r>
              <a:rPr lang="en-US" sz="4000" b="1" dirty="0" err="1" smtClean="0">
                <a:solidFill>
                  <a:srgbClr val="FF0000"/>
                </a:solidFill>
              </a:rPr>
              <a:t>Yg</a:t>
            </a:r>
            <a:r>
              <a:rPr lang="en-US" sz="4000" b="1" dirty="0" smtClean="0">
                <a:solidFill>
                  <a:srgbClr val="FF0000"/>
                </a:solidFill>
              </a:rPr>
              <a:t>)</a:t>
            </a:r>
          </a:p>
        </p:txBody>
      </p:sp>
      <p:sp>
        <p:nvSpPr>
          <p:cNvPr id="4099" name="Rectangle 3"/>
          <p:cNvSpPr>
            <a:spLocks noGrp="1" noChangeArrowheads="1"/>
          </p:cNvSpPr>
          <p:nvPr>
            <p:ph type="body" idx="1"/>
          </p:nvPr>
        </p:nvSpPr>
        <p:spPr>
          <a:xfrm>
            <a:off x="381000" y="1676400"/>
            <a:ext cx="7924800" cy="3886200"/>
          </a:xfrm>
        </p:spPr>
        <p:txBody>
          <a:bodyPr/>
          <a:lstStyle/>
          <a:p>
            <a:pPr eaLnBrk="1" hangingPunct="1">
              <a:lnSpc>
                <a:spcPct val="90000"/>
              </a:lnSpc>
            </a:pPr>
            <a:r>
              <a:rPr lang="en-US" dirty="0" smtClean="0"/>
              <a:t>Organized the return from                          Babylon</a:t>
            </a:r>
          </a:p>
          <a:p>
            <a:pPr eaLnBrk="1" hangingPunct="1">
              <a:lnSpc>
                <a:spcPct val="90000"/>
              </a:lnSpc>
            </a:pPr>
            <a:r>
              <a:rPr lang="en-US" dirty="0" smtClean="0"/>
              <a:t>Would have been king now</a:t>
            </a:r>
          </a:p>
          <a:p>
            <a:pPr eaLnBrk="1" hangingPunct="1">
              <a:lnSpc>
                <a:spcPct val="90000"/>
              </a:lnSpc>
            </a:pPr>
            <a:r>
              <a:rPr lang="en-US" dirty="0" smtClean="0"/>
              <a:t>Really the son of </a:t>
            </a:r>
            <a:r>
              <a:rPr lang="en-US" dirty="0" err="1" smtClean="0"/>
              <a:t>Pedaiah</a:t>
            </a:r>
            <a:r>
              <a:rPr lang="en-US" dirty="0" smtClean="0"/>
              <a:t> (1 </a:t>
            </a:r>
            <a:r>
              <a:rPr lang="en-US" dirty="0" err="1" smtClean="0"/>
              <a:t>Chr</a:t>
            </a:r>
            <a:r>
              <a:rPr lang="en-US" dirty="0" smtClean="0"/>
              <a:t> 3:19), but counts as </a:t>
            </a:r>
            <a:r>
              <a:rPr lang="en-US" dirty="0" err="1" smtClean="0"/>
              <a:t>Shealtiel’s</a:t>
            </a:r>
            <a:r>
              <a:rPr lang="en-US" dirty="0" smtClean="0"/>
              <a:t> son (maybe a Levirate marriage?)</a:t>
            </a:r>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457200" y="4876800"/>
            <a:ext cx="8229600" cy="1200329"/>
          </a:xfrm>
          <a:prstGeom prst="rect">
            <a:avLst/>
          </a:prstGeom>
          <a:noFill/>
          <a:ln w="9525">
            <a:noFill/>
            <a:miter lim="800000"/>
            <a:headEnd/>
            <a:tailEnd/>
          </a:ln>
        </p:spPr>
        <p:txBody>
          <a:bodyPr>
            <a:spAutoFit/>
          </a:bodyPr>
          <a:lstStyle/>
          <a:p>
            <a:pPr algn="ctr">
              <a:spcBef>
                <a:spcPct val="50000"/>
              </a:spcBef>
            </a:pPr>
            <a:r>
              <a:rPr lang="en-US" sz="3600" b="1" dirty="0" err="1" smtClean="0">
                <a:solidFill>
                  <a:srgbClr val="00B050"/>
                </a:solidFill>
                <a:latin typeface="Comic Sans MS" pitchFamily="66" charset="0"/>
              </a:rPr>
              <a:t>Zerubbabel</a:t>
            </a:r>
            <a:r>
              <a:rPr lang="en-US" sz="3600" b="1" dirty="0" smtClean="0">
                <a:solidFill>
                  <a:srgbClr val="00B050"/>
                </a:solidFill>
                <a:latin typeface="Comic Sans MS" pitchFamily="66" charset="0"/>
              </a:rPr>
              <a:t> represents “the king” and Joshua represents “the priest”</a:t>
            </a:r>
            <a:endParaRPr lang="en-US" sz="3600" b="1" dirty="0">
              <a:solidFill>
                <a:srgbClr val="00B050"/>
              </a:solidFill>
              <a:latin typeface="Comic Sans MS" pitchFamily="66" charset="0"/>
            </a:endParaRPr>
          </a:p>
        </p:txBody>
      </p:sp>
      <p:pic>
        <p:nvPicPr>
          <p:cNvPr id="93186" name="Picture 2" descr="https://encrypted-tbn0.google.com/images?q=tbn:ANd9GcS-QTVRnsHm2_5UMriXg6cwkHDTJQDvdLZHBy5l5LL383GMxWAXIA"/>
          <p:cNvPicPr>
            <a:picLocks noChangeAspect="1" noChangeArrowheads="1"/>
          </p:cNvPicPr>
          <p:nvPr/>
        </p:nvPicPr>
        <p:blipFill>
          <a:blip r:embed="rId3" cstate="print"/>
          <a:srcRect/>
          <a:stretch>
            <a:fillRect/>
          </a:stretch>
        </p:blipFill>
        <p:spPr bwMode="auto">
          <a:xfrm>
            <a:off x="5943600" y="381000"/>
            <a:ext cx="3014133" cy="2133600"/>
          </a:xfrm>
          <a:prstGeom prst="rect">
            <a:avLst/>
          </a:prstGeom>
          <a:noFill/>
        </p:spPr>
      </p:pic>
    </p:spTree>
    <p:extLst>
      <p:ext uri="{BB962C8B-B14F-4D97-AF65-F5344CB8AC3E}">
        <p14:creationId xmlns:p14="http://schemas.microsoft.com/office/powerpoint/2010/main" val="358396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http://pastorbrianchilton.files.wordpress.com/2013/05/god-at-work-sig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048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9394" name="Rectangle 2"/>
          <p:cNvSpPr>
            <a:spLocks noGrp="1" noRot="1" noChangeArrowheads="1"/>
          </p:cNvSpPr>
          <p:nvPr>
            <p:ph type="title"/>
          </p:nvPr>
        </p:nvSpPr>
        <p:spPr>
          <a:xfrm>
            <a:off x="816708" y="228600"/>
            <a:ext cx="5029200" cy="1249362"/>
          </a:xfrm>
        </p:spPr>
        <p:txBody>
          <a:bodyPr>
            <a:normAutofit fontScale="90000"/>
          </a:bodyPr>
          <a:lstStyle/>
          <a:p>
            <a:pPr eaLnBrk="1" hangingPunct="1">
              <a:defRPr/>
            </a:pPr>
            <a:r>
              <a:rPr lang="en-US" b="1" dirty="0" smtClean="0">
                <a:solidFill>
                  <a:srgbClr val="FF0000"/>
                </a:solidFill>
              </a:rPr>
              <a:t>God raises up Darius to be King!</a:t>
            </a:r>
          </a:p>
        </p:txBody>
      </p:sp>
      <p:sp>
        <p:nvSpPr>
          <p:cNvPr id="59395" name="Rectangle 3"/>
          <p:cNvSpPr>
            <a:spLocks noGrp="1" noRot="1" noChangeArrowheads="1"/>
          </p:cNvSpPr>
          <p:nvPr>
            <p:ph type="body" idx="1"/>
          </p:nvPr>
        </p:nvSpPr>
        <p:spPr/>
        <p:txBody>
          <a:bodyPr/>
          <a:lstStyle/>
          <a:p>
            <a:pPr eaLnBrk="1" hangingPunct="1">
              <a:spcAft>
                <a:spcPct val="25000"/>
              </a:spcAft>
              <a:defRPr/>
            </a:pPr>
            <a:r>
              <a:rPr lang="en-US" dirty="0" smtClean="0"/>
              <a:t>A few months after the temple work                       was forced to stop, God opened a door by bringing Darius to the throne</a:t>
            </a:r>
          </a:p>
          <a:p>
            <a:pPr eaLnBrk="1" hangingPunct="1">
              <a:spcAft>
                <a:spcPct val="25000"/>
              </a:spcAft>
              <a:defRPr/>
            </a:pPr>
            <a:r>
              <a:rPr lang="en-US" dirty="0" smtClean="0"/>
              <a:t>Some of the Jews realized this was their opportunity and began working on the temple again, but they needed more help</a:t>
            </a:r>
          </a:p>
        </p:txBody>
      </p:sp>
      <p:sp>
        <p:nvSpPr>
          <p:cNvPr id="4" name="Text Box 5"/>
          <p:cNvSpPr txBox="1">
            <a:spLocks noChangeArrowheads="1"/>
          </p:cNvSpPr>
          <p:nvPr/>
        </p:nvSpPr>
        <p:spPr bwMode="auto">
          <a:xfrm>
            <a:off x="838200" y="5105400"/>
            <a:ext cx="75438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The angels were busy at work in the Persian Empire so that the work on the Temple could finish</a:t>
            </a:r>
            <a:endParaRPr lang="en-US" sz="2800" b="1" dirty="0">
              <a:solidFill>
                <a:srgbClr val="00B050"/>
              </a:solidFill>
              <a:latin typeface="Comic Sans MS" pitchFamily="66" charset="0"/>
            </a:endParaRPr>
          </a:p>
        </p:txBody>
      </p:sp>
    </p:spTree>
    <p:extLst>
      <p:ext uri="{BB962C8B-B14F-4D97-AF65-F5344CB8AC3E}">
        <p14:creationId xmlns:p14="http://schemas.microsoft.com/office/powerpoint/2010/main" val="2372248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391400" cy="1143000"/>
          </a:xfrm>
        </p:spPr>
        <p:txBody>
          <a:bodyPr/>
          <a:lstStyle/>
          <a:p>
            <a:pPr eaLnBrk="1" hangingPunct="1"/>
            <a:r>
              <a:rPr lang="en-US" sz="4000" b="1" dirty="0" smtClean="0">
                <a:solidFill>
                  <a:srgbClr val="FF0000"/>
                </a:solidFill>
              </a:rPr>
              <a:t>People challenged again (</a:t>
            </a:r>
            <a:r>
              <a:rPr lang="en-US" sz="4000" b="1" dirty="0" err="1" smtClean="0">
                <a:solidFill>
                  <a:srgbClr val="FF0000"/>
                </a:solidFill>
              </a:rPr>
              <a:t>vs</a:t>
            </a:r>
            <a:r>
              <a:rPr lang="en-US" sz="4000" b="1" dirty="0" smtClean="0">
                <a:solidFill>
                  <a:srgbClr val="FF0000"/>
                </a:solidFill>
              </a:rPr>
              <a:t> 3-4)</a:t>
            </a:r>
          </a:p>
        </p:txBody>
      </p:sp>
      <p:sp>
        <p:nvSpPr>
          <p:cNvPr id="4099" name="Rectangle 3"/>
          <p:cNvSpPr>
            <a:spLocks noGrp="1" noChangeArrowheads="1"/>
          </p:cNvSpPr>
          <p:nvPr>
            <p:ph type="body" idx="1"/>
          </p:nvPr>
        </p:nvSpPr>
        <p:spPr>
          <a:xfrm>
            <a:off x="304800" y="1143000"/>
            <a:ext cx="7924800" cy="4267200"/>
          </a:xfrm>
        </p:spPr>
        <p:txBody>
          <a:bodyPr/>
          <a:lstStyle/>
          <a:p>
            <a:pPr eaLnBrk="1" hangingPunct="1">
              <a:lnSpc>
                <a:spcPct val="90000"/>
              </a:lnSpc>
            </a:pPr>
            <a:r>
              <a:rPr lang="en-US" b="1" dirty="0" err="1" smtClean="0">
                <a:solidFill>
                  <a:srgbClr val="0000CC"/>
                </a:solidFill>
              </a:rPr>
              <a:t>Tatnai</a:t>
            </a:r>
            <a:r>
              <a:rPr lang="en-US" dirty="0" smtClean="0"/>
              <a:t> = </a:t>
            </a:r>
            <a:r>
              <a:rPr lang="en-US" dirty="0" err="1" smtClean="0"/>
              <a:t>Tattenai</a:t>
            </a:r>
            <a:r>
              <a:rPr lang="en-US" dirty="0" smtClean="0"/>
              <a:t> (Governor of province)</a:t>
            </a:r>
          </a:p>
          <a:p>
            <a:pPr eaLnBrk="1" hangingPunct="1">
              <a:lnSpc>
                <a:spcPct val="90000"/>
              </a:lnSpc>
            </a:pPr>
            <a:r>
              <a:rPr lang="en-US" dirty="0" smtClean="0"/>
              <a:t>It’s been about 16 years since Cyrus’ decree</a:t>
            </a:r>
          </a:p>
          <a:p>
            <a:pPr eaLnBrk="1" hangingPunct="1">
              <a:lnSpc>
                <a:spcPct val="90000"/>
              </a:lnSpc>
            </a:pPr>
            <a:r>
              <a:rPr lang="en-US" dirty="0" smtClean="0"/>
              <a:t>Work stopped for about 2 years</a:t>
            </a:r>
          </a:p>
          <a:p>
            <a:pPr eaLnBrk="1" hangingPunct="1">
              <a:lnSpc>
                <a:spcPct val="90000"/>
              </a:lnSpc>
            </a:pPr>
            <a:r>
              <a:rPr lang="en-US" dirty="0" smtClean="0"/>
              <a:t>These people are not as nasty as Samaritans  - they ask questions but don’t push their view.</a:t>
            </a:r>
          </a:p>
          <a:p>
            <a:pPr eaLnBrk="1" hangingPunct="1">
              <a:lnSpc>
                <a:spcPct val="90000"/>
              </a:lnSpc>
            </a:pPr>
            <a:r>
              <a:rPr lang="en-US" dirty="0" smtClean="0"/>
              <a:t>Elders individually challenged – need to stand up personally for our beliefs</a:t>
            </a:r>
          </a:p>
        </p:txBody>
      </p:sp>
      <p:sp>
        <p:nvSpPr>
          <p:cNvPr id="4100" name="Text Box 5"/>
          <p:cNvSpPr txBox="1">
            <a:spLocks noChangeArrowheads="1"/>
          </p:cNvSpPr>
          <p:nvPr/>
        </p:nvSpPr>
        <p:spPr bwMode="auto">
          <a:xfrm>
            <a:off x="457200" y="5562600"/>
            <a:ext cx="8229600" cy="1077218"/>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God will continually challenge us too – He’s hoping we will grow and triumph!</a:t>
            </a:r>
            <a:endParaRPr lang="en-US" sz="3200" b="1" dirty="0">
              <a:solidFill>
                <a:srgbClr val="00B050"/>
              </a:solidFill>
              <a:latin typeface="Comic Sans MS" pitchFamily="66" charset="0"/>
            </a:endParaRPr>
          </a:p>
        </p:txBody>
      </p:sp>
      <p:pic>
        <p:nvPicPr>
          <p:cNvPr id="201730" name="Picture 2" descr="https://encrypted-tbn1.google.com/images?q=tbn:ANd9GcQ7EuQk62QtsbLLp8BTzmD7seKUKBgSDByKYgw5x3U_8HYDFzCL"/>
          <p:cNvPicPr>
            <a:picLocks noChangeAspect="1" noChangeArrowheads="1"/>
          </p:cNvPicPr>
          <p:nvPr/>
        </p:nvPicPr>
        <p:blipFill>
          <a:blip r:embed="rId3" cstate="print"/>
          <a:srcRect/>
          <a:stretch>
            <a:fillRect/>
          </a:stretch>
        </p:blipFill>
        <p:spPr bwMode="auto">
          <a:xfrm>
            <a:off x="7391400" y="152400"/>
            <a:ext cx="1600200" cy="1589088"/>
          </a:xfrm>
          <a:prstGeom prst="rect">
            <a:avLst/>
          </a:prstGeom>
          <a:noFill/>
        </p:spPr>
      </p:pic>
    </p:spTree>
    <p:extLst>
      <p:ext uri="{BB962C8B-B14F-4D97-AF65-F5344CB8AC3E}">
        <p14:creationId xmlns:p14="http://schemas.microsoft.com/office/powerpoint/2010/main" val="1146272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7010400" cy="1143000"/>
          </a:xfrm>
        </p:spPr>
        <p:txBody>
          <a:bodyPr>
            <a:normAutofit fontScale="90000"/>
          </a:bodyPr>
          <a:lstStyle/>
          <a:p>
            <a:r>
              <a:rPr lang="en-US" sz="4000" b="1" dirty="0" smtClean="0">
                <a:solidFill>
                  <a:srgbClr val="FF0000"/>
                </a:solidFill>
              </a:rPr>
              <a:t>The Eye of God upon them                        </a:t>
            </a:r>
            <a:r>
              <a:rPr lang="en-US" sz="3100" b="1" i="1" dirty="0" smtClean="0">
                <a:solidFill>
                  <a:srgbClr val="7030A0"/>
                </a:solidFill>
              </a:rPr>
              <a:t>(but not visible to human eyes!)</a:t>
            </a:r>
            <a:endParaRPr lang="en-US" sz="4000" b="1" i="1" dirty="0" smtClean="0">
              <a:solidFill>
                <a:srgbClr val="7030A0"/>
              </a:solidFill>
            </a:endParaRPr>
          </a:p>
        </p:txBody>
      </p:sp>
      <p:sp>
        <p:nvSpPr>
          <p:cNvPr id="4099" name="Rectangle 3"/>
          <p:cNvSpPr>
            <a:spLocks noGrp="1" noChangeArrowheads="1"/>
          </p:cNvSpPr>
          <p:nvPr>
            <p:ph type="body" idx="1"/>
          </p:nvPr>
        </p:nvSpPr>
        <p:spPr>
          <a:xfrm>
            <a:off x="457200" y="1295400"/>
            <a:ext cx="7924800" cy="4572000"/>
          </a:xfrm>
        </p:spPr>
        <p:txBody>
          <a:bodyPr>
            <a:normAutofit fontScale="77500" lnSpcReduction="20000"/>
          </a:bodyPr>
          <a:lstStyle/>
          <a:p>
            <a:pPr>
              <a:spcBef>
                <a:spcPts val="0"/>
              </a:spcBef>
              <a:spcAft>
                <a:spcPts val="1200"/>
              </a:spcAft>
              <a:buNone/>
            </a:pPr>
            <a:r>
              <a:rPr lang="en-US" b="1" dirty="0" smtClean="0">
                <a:solidFill>
                  <a:srgbClr val="0000CC"/>
                </a:solidFill>
              </a:rPr>
              <a:t>2 </a:t>
            </a:r>
            <a:r>
              <a:rPr lang="en-US" b="1" dirty="0" err="1" smtClean="0">
                <a:solidFill>
                  <a:srgbClr val="0000CC"/>
                </a:solidFill>
              </a:rPr>
              <a:t>Chron</a:t>
            </a:r>
            <a:r>
              <a:rPr lang="en-US" b="1" dirty="0" smtClean="0">
                <a:solidFill>
                  <a:srgbClr val="0000CC"/>
                </a:solidFill>
              </a:rPr>
              <a:t> 16:9</a:t>
            </a:r>
            <a:r>
              <a:rPr lang="en-US" dirty="0" smtClean="0">
                <a:solidFill>
                  <a:srgbClr val="0000CC"/>
                </a:solidFill>
              </a:rPr>
              <a:t>  </a:t>
            </a:r>
            <a:r>
              <a:rPr lang="en-US" dirty="0" err="1" smtClean="0"/>
              <a:t>Hanani</a:t>
            </a:r>
            <a:r>
              <a:rPr lang="en-US" dirty="0" smtClean="0"/>
              <a:t> to </a:t>
            </a:r>
            <a:r>
              <a:rPr lang="en-US" dirty="0" err="1" smtClean="0"/>
              <a:t>Asa</a:t>
            </a:r>
            <a:r>
              <a:rPr lang="en-US" dirty="0" smtClean="0"/>
              <a:t>: “the eyes of the Lord run to and fro throughout the whole earth, to show Himself strong on behalf of those whose heart is loyal to Him”</a:t>
            </a:r>
          </a:p>
          <a:p>
            <a:pPr>
              <a:spcBef>
                <a:spcPts val="0"/>
              </a:spcBef>
              <a:spcAft>
                <a:spcPts val="1200"/>
              </a:spcAft>
              <a:buNone/>
            </a:pPr>
            <a:r>
              <a:rPr lang="en-US" dirty="0" smtClean="0">
                <a:solidFill>
                  <a:srgbClr val="0000CC"/>
                </a:solidFill>
              </a:rPr>
              <a:t> </a:t>
            </a:r>
            <a:r>
              <a:rPr lang="en-US" b="1" dirty="0" smtClean="0">
                <a:solidFill>
                  <a:srgbClr val="0000CC"/>
                </a:solidFill>
              </a:rPr>
              <a:t>Zech 3:9  </a:t>
            </a:r>
            <a:r>
              <a:rPr lang="en-US" dirty="0" smtClean="0"/>
              <a:t>See, the stone I have set in front of Joshua! There are seven eyes on that one stone  (NIV)</a:t>
            </a:r>
          </a:p>
          <a:p>
            <a:pPr>
              <a:spcBef>
                <a:spcPts val="0"/>
              </a:spcBef>
              <a:spcAft>
                <a:spcPts val="1200"/>
              </a:spcAft>
              <a:buNone/>
            </a:pPr>
            <a:r>
              <a:rPr lang="en-US" b="1" dirty="0" smtClean="0"/>
              <a:t> </a:t>
            </a:r>
            <a:r>
              <a:rPr lang="en-US" b="1" dirty="0" smtClean="0">
                <a:solidFill>
                  <a:srgbClr val="0000CC"/>
                </a:solidFill>
              </a:rPr>
              <a:t>Zech 4:10</a:t>
            </a:r>
            <a:r>
              <a:rPr lang="en-US" dirty="0" smtClean="0">
                <a:solidFill>
                  <a:srgbClr val="0000CC"/>
                </a:solidFill>
              </a:rPr>
              <a:t>  </a:t>
            </a:r>
            <a:r>
              <a:rPr lang="en-US" dirty="0" smtClean="0"/>
              <a:t>“For who has despised the day of small things? For these seven rejoice to see the plumb line in the hand of </a:t>
            </a:r>
            <a:r>
              <a:rPr lang="en-US" dirty="0" err="1" smtClean="0"/>
              <a:t>Zerubbabel</a:t>
            </a:r>
            <a:r>
              <a:rPr lang="en-US" dirty="0" smtClean="0"/>
              <a:t>. They are the eyes of the LORD, which scan to and fro throughout the whole earth.”  (angels will make sure the temple is finished!)</a:t>
            </a:r>
          </a:p>
          <a:p>
            <a:pPr>
              <a:spcBef>
                <a:spcPts val="0"/>
              </a:spcBef>
              <a:spcAft>
                <a:spcPts val="1200"/>
              </a:spcAft>
              <a:buNone/>
            </a:pPr>
            <a:r>
              <a:rPr lang="en-US" dirty="0" smtClean="0">
                <a:solidFill>
                  <a:srgbClr val="0000CC"/>
                </a:solidFill>
              </a:rPr>
              <a:t> </a:t>
            </a:r>
            <a:r>
              <a:rPr lang="en-US" b="1" dirty="0" smtClean="0">
                <a:solidFill>
                  <a:srgbClr val="0000CC"/>
                </a:solidFill>
              </a:rPr>
              <a:t>1 Pet 3:12</a:t>
            </a:r>
            <a:r>
              <a:rPr lang="en-US" dirty="0" smtClean="0">
                <a:solidFill>
                  <a:srgbClr val="0000CC"/>
                </a:solidFill>
              </a:rPr>
              <a:t>  </a:t>
            </a:r>
            <a:r>
              <a:rPr lang="en-US" dirty="0" smtClean="0"/>
              <a:t>“for the eyes of the Lord are on the righteous, and His ears are open to their prayers”</a:t>
            </a:r>
          </a:p>
          <a:p>
            <a:pPr eaLnBrk="1" hangingPunct="1">
              <a:lnSpc>
                <a:spcPct val="90000"/>
              </a:lnSpc>
              <a:buNone/>
            </a:pPr>
            <a:endParaRPr lang="en-US" dirty="0" smtClean="0"/>
          </a:p>
        </p:txBody>
      </p:sp>
      <p:sp>
        <p:nvSpPr>
          <p:cNvPr id="4100" name="Text Box 5"/>
          <p:cNvSpPr txBox="1">
            <a:spLocks noChangeArrowheads="1"/>
          </p:cNvSpPr>
          <p:nvPr/>
        </p:nvSpPr>
        <p:spPr bwMode="auto">
          <a:xfrm>
            <a:off x="457200" y="5715000"/>
            <a:ext cx="8229600" cy="830997"/>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00B050"/>
                </a:solidFill>
                <a:latin typeface="Comic Sans MS" pitchFamily="66" charset="0"/>
              </a:rPr>
              <a:t>Angels are hidden, but always there to help! We need to be aware of their presence &amp; thank them.</a:t>
            </a:r>
            <a:endParaRPr lang="en-US" sz="2400" b="1" dirty="0">
              <a:solidFill>
                <a:srgbClr val="00B050"/>
              </a:solidFill>
              <a:latin typeface="Comic Sans MS" pitchFamily="66" charset="0"/>
            </a:endParaRPr>
          </a:p>
        </p:txBody>
      </p:sp>
      <p:pic>
        <p:nvPicPr>
          <p:cNvPr id="191490" name="Picture 2" descr="https://encrypted-tbn0.google.com/images?q=tbn:ANd9GcSGwpfy1QSazGNTCaSUuYO18Yjzj51Qsid9mS-POne6enCjLSUdHg"/>
          <p:cNvPicPr>
            <a:picLocks noChangeAspect="1" noChangeArrowheads="1"/>
          </p:cNvPicPr>
          <p:nvPr/>
        </p:nvPicPr>
        <p:blipFill>
          <a:blip r:embed="rId3" cstate="print"/>
          <a:srcRect/>
          <a:stretch>
            <a:fillRect/>
          </a:stretch>
        </p:blipFill>
        <p:spPr bwMode="auto">
          <a:xfrm>
            <a:off x="6959029" y="76200"/>
            <a:ext cx="2061146" cy="1143000"/>
          </a:xfrm>
          <a:prstGeom prst="rect">
            <a:avLst/>
          </a:prstGeom>
          <a:noFill/>
        </p:spPr>
      </p:pic>
    </p:spTree>
    <p:extLst>
      <p:ext uri="{BB962C8B-B14F-4D97-AF65-F5344CB8AC3E}">
        <p14:creationId xmlns:p14="http://schemas.microsoft.com/office/powerpoint/2010/main" val="1438442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76200"/>
            <a:ext cx="4953000" cy="1371600"/>
          </a:xfrm>
        </p:spPr>
        <p:txBody>
          <a:bodyPr>
            <a:noAutofit/>
          </a:bodyPr>
          <a:lstStyle/>
          <a:p>
            <a:pPr eaLnBrk="1" hangingPunct="1"/>
            <a:r>
              <a:rPr lang="en-US" sz="4800" b="1" dirty="0" smtClean="0">
                <a:solidFill>
                  <a:srgbClr val="FF0000"/>
                </a:solidFill>
              </a:rPr>
              <a:t>The People Respond in Faith</a:t>
            </a:r>
          </a:p>
        </p:txBody>
      </p:sp>
      <p:sp>
        <p:nvSpPr>
          <p:cNvPr id="4099" name="Rectangle 3"/>
          <p:cNvSpPr>
            <a:spLocks noGrp="1" noChangeArrowheads="1"/>
          </p:cNvSpPr>
          <p:nvPr>
            <p:ph type="body" idx="1"/>
          </p:nvPr>
        </p:nvSpPr>
        <p:spPr>
          <a:xfrm>
            <a:off x="457200" y="1524000"/>
            <a:ext cx="7924800" cy="4191000"/>
          </a:xfrm>
        </p:spPr>
        <p:txBody>
          <a:bodyPr>
            <a:normAutofit fontScale="92500" lnSpcReduction="20000"/>
          </a:bodyPr>
          <a:lstStyle/>
          <a:p>
            <a:pPr eaLnBrk="1" hangingPunct="1">
              <a:lnSpc>
                <a:spcPct val="90000"/>
              </a:lnSpc>
            </a:pPr>
            <a:r>
              <a:rPr lang="en-US" b="1" dirty="0" smtClean="0">
                <a:solidFill>
                  <a:srgbClr val="0000CC"/>
                </a:solidFill>
              </a:rPr>
              <a:t>Continued working this time </a:t>
            </a:r>
            <a:r>
              <a:rPr lang="en-US" dirty="0" smtClean="0"/>
              <a:t>– endurance through persecution &amp; pressure</a:t>
            </a:r>
          </a:p>
          <a:p>
            <a:pPr eaLnBrk="1" hangingPunct="1">
              <a:lnSpc>
                <a:spcPct val="90000"/>
              </a:lnSpc>
            </a:pPr>
            <a:r>
              <a:rPr lang="en-US" b="1" dirty="0" smtClean="0">
                <a:solidFill>
                  <a:srgbClr val="0000CC"/>
                </a:solidFill>
              </a:rPr>
              <a:t>Unbelievers noticed the commitment </a:t>
            </a:r>
            <a:r>
              <a:rPr lang="en-US" dirty="0" smtClean="0"/>
              <a:t>of God’s people (v.8)</a:t>
            </a:r>
          </a:p>
          <a:p>
            <a:pPr eaLnBrk="1" hangingPunct="1">
              <a:lnSpc>
                <a:spcPct val="90000"/>
              </a:lnSpc>
            </a:pPr>
            <a:r>
              <a:rPr lang="en-US" b="1" dirty="0" smtClean="0">
                <a:solidFill>
                  <a:srgbClr val="0000CC"/>
                </a:solidFill>
              </a:rPr>
              <a:t>Faithfully witnessed to God </a:t>
            </a:r>
            <a:r>
              <a:rPr lang="en-US" dirty="0" smtClean="0"/>
              <a:t>(v.10) &amp; gave God the credit (v.11) </a:t>
            </a:r>
          </a:p>
          <a:p>
            <a:pPr eaLnBrk="1" hangingPunct="1">
              <a:lnSpc>
                <a:spcPct val="90000"/>
              </a:lnSpc>
            </a:pPr>
            <a:r>
              <a:rPr lang="en-US" b="1" dirty="0" smtClean="0">
                <a:solidFill>
                  <a:srgbClr val="0000CC"/>
                </a:solidFill>
              </a:rPr>
              <a:t>Accepted the blame: </a:t>
            </a:r>
            <a:r>
              <a:rPr lang="en-US" dirty="0" smtClean="0"/>
              <a:t>“our fathers angered God” (v.12)</a:t>
            </a:r>
          </a:p>
          <a:p>
            <a:pPr eaLnBrk="1" hangingPunct="1">
              <a:lnSpc>
                <a:spcPct val="90000"/>
              </a:lnSpc>
            </a:pPr>
            <a:r>
              <a:rPr lang="en-US" b="1" dirty="0" smtClean="0">
                <a:solidFill>
                  <a:srgbClr val="0000CC"/>
                </a:solidFill>
              </a:rPr>
              <a:t>Acknowledged God brought the captivity </a:t>
            </a:r>
          </a:p>
          <a:p>
            <a:pPr eaLnBrk="1" hangingPunct="1">
              <a:lnSpc>
                <a:spcPct val="90000"/>
              </a:lnSpc>
            </a:pPr>
            <a:r>
              <a:rPr lang="en-US" b="1" dirty="0" smtClean="0">
                <a:solidFill>
                  <a:srgbClr val="0000CC"/>
                </a:solidFill>
              </a:rPr>
              <a:t>Referred to the political authority </a:t>
            </a:r>
            <a:r>
              <a:rPr lang="en-US" dirty="0" smtClean="0"/>
              <a:t>to build – Cyrus’ decree (v.13)</a:t>
            </a:r>
          </a:p>
        </p:txBody>
      </p:sp>
      <p:sp>
        <p:nvSpPr>
          <p:cNvPr id="4100" name="Text Box 5"/>
          <p:cNvSpPr txBox="1">
            <a:spLocks noChangeArrowheads="1"/>
          </p:cNvSpPr>
          <p:nvPr/>
        </p:nvSpPr>
        <p:spPr bwMode="auto">
          <a:xfrm>
            <a:off x="457200" y="5657671"/>
            <a:ext cx="8229600" cy="1200329"/>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Faith in God can motivate us to move mountains &amp; conquer giants</a:t>
            </a:r>
            <a:endParaRPr lang="en-US" sz="3600" b="1" dirty="0">
              <a:solidFill>
                <a:srgbClr val="00B050"/>
              </a:solidFill>
              <a:latin typeface="Comic Sans MS" pitchFamily="66" charset="0"/>
            </a:endParaRPr>
          </a:p>
        </p:txBody>
      </p:sp>
      <p:pic>
        <p:nvPicPr>
          <p:cNvPr id="203778" name="Picture 2" descr="https://encrypted-tbn0.google.com/images?q=tbn:ANd9GcQo94QRpHIeC-4TNsqw6KjUg3LtBeZv-USWMVogTCZtpZM-_HCi"/>
          <p:cNvPicPr>
            <a:picLocks noChangeAspect="1" noChangeArrowheads="1"/>
          </p:cNvPicPr>
          <p:nvPr/>
        </p:nvPicPr>
        <p:blipFill>
          <a:blip r:embed="rId3" cstate="print"/>
          <a:srcRect/>
          <a:stretch>
            <a:fillRect/>
          </a:stretch>
        </p:blipFill>
        <p:spPr bwMode="auto">
          <a:xfrm>
            <a:off x="5486400" y="152400"/>
            <a:ext cx="3543300" cy="1285876"/>
          </a:xfrm>
          <a:prstGeom prst="rect">
            <a:avLst/>
          </a:prstGeom>
          <a:noFill/>
        </p:spPr>
      </p:pic>
    </p:spTree>
    <p:extLst>
      <p:ext uri="{BB962C8B-B14F-4D97-AF65-F5344CB8AC3E}">
        <p14:creationId xmlns:p14="http://schemas.microsoft.com/office/powerpoint/2010/main" val="1507101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228600"/>
            <a:ext cx="6934200" cy="1371600"/>
          </a:xfrm>
        </p:spPr>
        <p:txBody>
          <a:bodyPr>
            <a:noAutofit/>
          </a:bodyPr>
          <a:lstStyle/>
          <a:p>
            <a:pPr eaLnBrk="1" hangingPunct="1"/>
            <a:r>
              <a:rPr lang="en-US" sz="4800" b="1" dirty="0" smtClean="0">
                <a:solidFill>
                  <a:srgbClr val="FF0000"/>
                </a:solidFill>
              </a:rPr>
              <a:t>Evidence that </a:t>
            </a:r>
            <a:r>
              <a:rPr lang="en-US" sz="4800" b="1" dirty="0" err="1" smtClean="0">
                <a:solidFill>
                  <a:srgbClr val="FF0000"/>
                </a:solidFill>
              </a:rPr>
              <a:t>Sheshbazzar</a:t>
            </a:r>
            <a:r>
              <a:rPr lang="en-US" sz="4800" b="1" dirty="0" smtClean="0">
                <a:solidFill>
                  <a:srgbClr val="FF0000"/>
                </a:solidFill>
              </a:rPr>
              <a:t> of v.16 is </a:t>
            </a:r>
            <a:r>
              <a:rPr lang="en-US" sz="4800" b="1" dirty="0" err="1" smtClean="0">
                <a:solidFill>
                  <a:srgbClr val="FF0000"/>
                </a:solidFill>
              </a:rPr>
              <a:t>Zerubbabel</a:t>
            </a:r>
            <a:endParaRPr lang="en-US" sz="4800" b="1" dirty="0" smtClean="0">
              <a:solidFill>
                <a:srgbClr val="FF0000"/>
              </a:solidFill>
            </a:endParaRPr>
          </a:p>
        </p:txBody>
      </p:sp>
      <p:sp>
        <p:nvSpPr>
          <p:cNvPr id="4099" name="Rectangle 3"/>
          <p:cNvSpPr>
            <a:spLocks noGrp="1" noChangeArrowheads="1"/>
          </p:cNvSpPr>
          <p:nvPr>
            <p:ph type="body" idx="1"/>
          </p:nvPr>
        </p:nvSpPr>
        <p:spPr>
          <a:xfrm>
            <a:off x="457200" y="2362200"/>
            <a:ext cx="2362200" cy="2057400"/>
          </a:xfrm>
        </p:spPr>
        <p:txBody>
          <a:bodyPr/>
          <a:lstStyle/>
          <a:p>
            <a:pPr marL="0" indent="0" algn="ctr" eaLnBrk="1" hangingPunct="1">
              <a:lnSpc>
                <a:spcPct val="90000"/>
              </a:lnSpc>
              <a:buNone/>
            </a:pPr>
            <a:r>
              <a:rPr lang="en-US" b="1" dirty="0" smtClean="0"/>
              <a:t>Governor:</a:t>
            </a:r>
          </a:p>
          <a:p>
            <a:pPr marL="0" indent="0" algn="ctr" eaLnBrk="1" hangingPunct="1">
              <a:lnSpc>
                <a:spcPct val="90000"/>
              </a:lnSpc>
              <a:spcBef>
                <a:spcPts val="1800"/>
              </a:spcBef>
              <a:buNone/>
            </a:pPr>
            <a:r>
              <a:rPr lang="en-US" b="1" dirty="0" smtClean="0"/>
              <a:t>Laid Temple Foundation</a:t>
            </a:r>
          </a:p>
        </p:txBody>
      </p:sp>
      <p:sp>
        <p:nvSpPr>
          <p:cNvPr id="4100" name="Text Box 5"/>
          <p:cNvSpPr txBox="1">
            <a:spLocks noChangeArrowheads="1"/>
          </p:cNvSpPr>
          <p:nvPr/>
        </p:nvSpPr>
        <p:spPr bwMode="auto">
          <a:xfrm>
            <a:off x="762000" y="4191000"/>
            <a:ext cx="7696200" cy="1938992"/>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7030A0"/>
                </a:solidFill>
                <a:latin typeface="Comic Sans MS" pitchFamily="66" charset="0"/>
              </a:rPr>
              <a:t>According to </a:t>
            </a:r>
            <a:r>
              <a:rPr lang="en-US" sz="4000" b="1" dirty="0" err="1" smtClean="0">
                <a:solidFill>
                  <a:srgbClr val="7030A0"/>
                </a:solidFill>
                <a:latin typeface="Comic Sans MS" pitchFamily="66" charset="0"/>
              </a:rPr>
              <a:t>Neh</a:t>
            </a:r>
            <a:r>
              <a:rPr lang="en-US" sz="4000" b="1" dirty="0" smtClean="0">
                <a:solidFill>
                  <a:srgbClr val="7030A0"/>
                </a:solidFill>
                <a:latin typeface="Comic Sans MS" pitchFamily="66" charset="0"/>
              </a:rPr>
              <a:t> 7:5 </a:t>
            </a:r>
            <a:r>
              <a:rPr lang="en-US" sz="4000" b="1" dirty="0" err="1" smtClean="0">
                <a:solidFill>
                  <a:srgbClr val="7030A0"/>
                </a:solidFill>
                <a:latin typeface="Comic Sans MS" pitchFamily="66" charset="0"/>
              </a:rPr>
              <a:t>Zerubbabel</a:t>
            </a:r>
            <a:r>
              <a:rPr lang="en-US" sz="4000" b="1" dirty="0" smtClean="0">
                <a:solidFill>
                  <a:srgbClr val="7030A0"/>
                </a:solidFill>
                <a:latin typeface="Comic Sans MS" pitchFamily="66" charset="0"/>
              </a:rPr>
              <a:t> led the </a:t>
            </a:r>
            <a:r>
              <a:rPr lang="en-US" sz="4000" b="1" u="sng" dirty="0" smtClean="0">
                <a:solidFill>
                  <a:srgbClr val="7030A0"/>
                </a:solidFill>
                <a:latin typeface="Comic Sans MS" pitchFamily="66" charset="0"/>
              </a:rPr>
              <a:t>first</a:t>
            </a:r>
            <a:r>
              <a:rPr lang="en-US" sz="4000" b="1" dirty="0" smtClean="0">
                <a:solidFill>
                  <a:srgbClr val="7030A0"/>
                </a:solidFill>
                <a:latin typeface="Comic Sans MS" pitchFamily="66" charset="0"/>
              </a:rPr>
              <a:t> return of the exiles!</a:t>
            </a:r>
            <a:endParaRPr lang="en-US" sz="4000" b="1" dirty="0">
              <a:solidFill>
                <a:srgbClr val="7030A0"/>
              </a:solidFill>
              <a:latin typeface="Comic Sans MS" pitchFamily="66" charset="0"/>
            </a:endParaRPr>
          </a:p>
        </p:txBody>
      </p:sp>
      <p:sp>
        <p:nvSpPr>
          <p:cNvPr id="5" name="Rectangle 3"/>
          <p:cNvSpPr txBox="1">
            <a:spLocks noChangeArrowheads="1"/>
          </p:cNvSpPr>
          <p:nvPr/>
        </p:nvSpPr>
        <p:spPr>
          <a:xfrm>
            <a:off x="3124200" y="1828800"/>
            <a:ext cx="2362200" cy="434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u="sng" strike="noStrike" kern="1200" cap="none" spc="0" normalizeH="0" baseline="0" noProof="0" dirty="0" err="1" smtClean="0">
                <a:ln>
                  <a:noFill/>
                </a:ln>
                <a:solidFill>
                  <a:srgbClr val="0000CC"/>
                </a:solidFill>
                <a:effectLst/>
                <a:uLnTx/>
                <a:uFillTx/>
                <a:latin typeface="+mn-lt"/>
                <a:ea typeface="+mn-ea"/>
                <a:cs typeface="+mn-cs"/>
              </a:rPr>
              <a:t>Sheshbazzar</a:t>
            </a:r>
            <a:endParaRPr kumimoji="0" lang="en-US" sz="3200" b="1" i="0" u="sng" strike="noStrike" kern="1200" cap="none" spc="0" normalizeH="0" baseline="0" noProof="0" dirty="0" smtClean="0">
              <a:ln>
                <a:noFill/>
              </a:ln>
              <a:solidFill>
                <a:srgbClr val="0000CC"/>
              </a:solidFill>
              <a:effectLst/>
              <a:uLnTx/>
              <a:uFillTx/>
              <a:latin typeface="+mn-lt"/>
              <a:ea typeface="+mn-ea"/>
              <a:cs typeface="+mn-cs"/>
            </a:endParaRPr>
          </a:p>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lang="en-US" sz="3200" b="1" dirty="0" smtClean="0"/>
              <a:t>Ezra 5:14</a:t>
            </a:r>
          </a:p>
          <a:p>
            <a:pPr marL="0" marR="0" lvl="0" indent="0" algn="ctr" defTabSz="914400" rtl="0" eaLnBrk="1" fontAlgn="auto" latinLnBrk="0" hangingPunct="1">
              <a:lnSpc>
                <a:spcPct val="90000"/>
              </a:lnSpc>
              <a:spcBef>
                <a:spcPts val="3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Ezra 5:16</a:t>
            </a:r>
          </a:p>
        </p:txBody>
      </p:sp>
      <p:sp>
        <p:nvSpPr>
          <p:cNvPr id="6" name="Rectangle 3"/>
          <p:cNvSpPr txBox="1">
            <a:spLocks noChangeArrowheads="1"/>
          </p:cNvSpPr>
          <p:nvPr/>
        </p:nvSpPr>
        <p:spPr>
          <a:xfrm>
            <a:off x="5943600" y="1828800"/>
            <a:ext cx="2362200" cy="2133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u="sng" strike="noStrike" kern="1200" cap="none" spc="0" normalizeH="0" baseline="0" noProof="0" dirty="0" err="1" smtClean="0">
                <a:ln>
                  <a:noFill/>
                </a:ln>
                <a:solidFill>
                  <a:srgbClr val="0000CC"/>
                </a:solidFill>
                <a:effectLst/>
                <a:uLnTx/>
                <a:uFillTx/>
                <a:latin typeface="+mn-lt"/>
                <a:ea typeface="+mn-ea"/>
                <a:cs typeface="+mn-cs"/>
              </a:rPr>
              <a:t>Zerubbabel</a:t>
            </a:r>
            <a:endParaRPr kumimoji="0" lang="en-US" sz="3200" b="1" i="0" u="sng" strike="noStrike" kern="1200" cap="none" spc="0" normalizeH="0" baseline="0" noProof="0" dirty="0" smtClean="0">
              <a:ln>
                <a:noFill/>
              </a:ln>
              <a:solidFill>
                <a:srgbClr val="0000CC"/>
              </a:solidFill>
              <a:effectLst/>
              <a:uLnTx/>
              <a:uFillTx/>
              <a:latin typeface="+mn-lt"/>
              <a:ea typeface="+mn-ea"/>
              <a:cs typeface="+mn-cs"/>
            </a:endParaRPr>
          </a:p>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lang="en-US" sz="3200" b="1" dirty="0" smtClean="0"/>
              <a:t>Hag 1:1</a:t>
            </a:r>
          </a:p>
          <a:p>
            <a:pPr marL="0" marR="0" lvl="0" indent="0" algn="ctr" defTabSz="914400" rtl="0" eaLnBrk="1" fontAlgn="auto" latinLnBrk="0" hangingPunct="1">
              <a:lnSpc>
                <a:spcPct val="90000"/>
              </a:lnSpc>
              <a:spcBef>
                <a:spcPts val="3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Zech 4:9</a:t>
            </a:r>
          </a:p>
        </p:txBody>
      </p:sp>
      <p:pic>
        <p:nvPicPr>
          <p:cNvPr id="195586" name="Picture 2" descr="https://encrypted-tbn2.google.com/images?q=tbn:ANd9GcSdqbGvWLgPXP1QSWLRWwZ-adpiWIenPgEbHO7hNqY7I7j3E2zY"/>
          <p:cNvPicPr>
            <a:picLocks noChangeAspect="1" noChangeArrowheads="1"/>
          </p:cNvPicPr>
          <p:nvPr/>
        </p:nvPicPr>
        <p:blipFill>
          <a:blip r:embed="rId3" cstate="print"/>
          <a:srcRect t="4017" b="3582"/>
          <a:stretch>
            <a:fillRect/>
          </a:stretch>
        </p:blipFill>
        <p:spPr bwMode="auto">
          <a:xfrm>
            <a:off x="7391400" y="76200"/>
            <a:ext cx="1552575" cy="1752600"/>
          </a:xfrm>
          <a:prstGeom prst="rect">
            <a:avLst/>
          </a:prstGeom>
          <a:noFill/>
        </p:spPr>
      </p:pic>
    </p:spTree>
    <p:extLst>
      <p:ext uri="{BB962C8B-B14F-4D97-AF65-F5344CB8AC3E}">
        <p14:creationId xmlns:p14="http://schemas.microsoft.com/office/powerpoint/2010/main" val="1048995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a:bodyPr>
          <a:lstStyle/>
          <a:p>
            <a:pPr>
              <a:lnSpc>
                <a:spcPts val="3900"/>
              </a:lnSpc>
              <a:defRPr/>
            </a:pPr>
            <a:r>
              <a:rPr lang="en-US" sz="5400" dirty="0" smtClean="0">
                <a:solidFill>
                  <a:srgbClr val="FFCC00"/>
                </a:solidFill>
              </a:rPr>
              <a:t> </a:t>
            </a:r>
            <a:r>
              <a:rPr lang="en-US" sz="5400" b="1" dirty="0" err="1" smtClean="0">
                <a:solidFill>
                  <a:srgbClr val="FF0000"/>
                </a:solidFill>
              </a:rPr>
              <a:t>Achmetha</a:t>
            </a:r>
            <a:r>
              <a:rPr lang="en-US" sz="5400" b="1" dirty="0" smtClean="0">
                <a:solidFill>
                  <a:srgbClr val="FF0000"/>
                </a:solidFill>
              </a:rPr>
              <a:t> </a:t>
            </a:r>
            <a:r>
              <a:rPr lang="en-US" sz="4000" b="1" dirty="0" smtClean="0">
                <a:solidFill>
                  <a:srgbClr val="FF0000"/>
                </a:solidFill>
              </a:rPr>
              <a:t>(6:2) </a:t>
            </a:r>
            <a:r>
              <a:rPr lang="en-US" sz="5400" b="1" dirty="0" smtClean="0">
                <a:solidFill>
                  <a:srgbClr val="FF0000"/>
                </a:solidFill>
              </a:rPr>
              <a:t>= Ecbatana         </a:t>
            </a:r>
            <a:r>
              <a:rPr lang="en-US" sz="3600" dirty="0" smtClean="0">
                <a:solidFill>
                  <a:srgbClr val="FF0000"/>
                </a:solidFill>
              </a:rPr>
              <a:t>(capital city of Cyrus)</a:t>
            </a:r>
            <a:endParaRPr lang="en-US" sz="7300" dirty="0">
              <a:solidFill>
                <a:srgbClr val="FF0000"/>
              </a:solidFill>
            </a:endParaRPr>
          </a:p>
        </p:txBody>
      </p:sp>
      <p:pic>
        <p:nvPicPr>
          <p:cNvPr id="5123" name="Picture 2"/>
          <p:cNvPicPr>
            <a:picLocks noChangeAspect="1" noChangeArrowheads="1"/>
          </p:cNvPicPr>
          <p:nvPr/>
        </p:nvPicPr>
        <p:blipFill>
          <a:blip r:embed="rId3" cstate="print"/>
          <a:srcRect/>
          <a:stretch>
            <a:fillRect/>
          </a:stretch>
        </p:blipFill>
        <p:spPr bwMode="auto">
          <a:xfrm>
            <a:off x="228600" y="1371600"/>
            <a:ext cx="8610600" cy="4357688"/>
          </a:xfrm>
          <a:prstGeom prst="rect">
            <a:avLst/>
          </a:prstGeom>
          <a:noFill/>
          <a:ln w="9525">
            <a:noFill/>
            <a:miter lim="800000"/>
            <a:headEnd/>
            <a:tailEnd/>
          </a:ln>
        </p:spPr>
      </p:pic>
      <p:sp>
        <p:nvSpPr>
          <p:cNvPr id="4" name="TextBox 3"/>
          <p:cNvSpPr txBox="1"/>
          <p:nvPr/>
        </p:nvSpPr>
        <p:spPr>
          <a:xfrm>
            <a:off x="838200" y="5791200"/>
            <a:ext cx="7696200" cy="954107"/>
          </a:xfrm>
          <a:prstGeom prst="rect">
            <a:avLst/>
          </a:prstGeom>
          <a:noFill/>
        </p:spPr>
        <p:txBody>
          <a:bodyPr wrap="square" rtlCol="0">
            <a:spAutoFit/>
          </a:bodyPr>
          <a:lstStyle/>
          <a:p>
            <a:pPr algn="ctr"/>
            <a:r>
              <a:rPr lang="en-US" sz="2800" b="1" dirty="0" smtClean="0">
                <a:solidFill>
                  <a:srgbClr val="00B050"/>
                </a:solidFill>
                <a:latin typeface="Comic Sans MS" pitchFamily="66" charset="0"/>
              </a:rPr>
              <a:t>Ecbatana was the summer residence of Persian kings, Susa was used in winter</a:t>
            </a:r>
            <a:endParaRPr lang="en-US" sz="2800" b="1" dirty="0">
              <a:solidFill>
                <a:srgbClr val="00B050"/>
              </a:solidFill>
              <a:latin typeface="Comic Sans MS" pitchFamily="66" charset="0"/>
            </a:endParaRPr>
          </a:p>
        </p:txBody>
      </p:sp>
      <p:sp>
        <p:nvSpPr>
          <p:cNvPr id="5" name="TextBox 4"/>
          <p:cNvSpPr txBox="1"/>
          <p:nvPr/>
        </p:nvSpPr>
        <p:spPr>
          <a:xfrm>
            <a:off x="2286000" y="1905000"/>
            <a:ext cx="3276600" cy="369332"/>
          </a:xfrm>
          <a:prstGeom prst="rect">
            <a:avLst/>
          </a:prstGeom>
          <a:noFill/>
        </p:spPr>
        <p:txBody>
          <a:bodyPr wrap="square" rtlCol="0">
            <a:spAutoFit/>
          </a:bodyPr>
          <a:lstStyle/>
          <a:p>
            <a:r>
              <a:rPr lang="en-US" dirty="0" smtClean="0">
                <a:solidFill>
                  <a:srgbClr val="0000CC"/>
                </a:solidFill>
              </a:rPr>
              <a:t>1000 miles (1600 km)</a:t>
            </a:r>
            <a:endParaRPr lang="en-US" dirty="0">
              <a:solidFill>
                <a:srgbClr val="0000CC"/>
              </a:solidFill>
            </a:endParaRPr>
          </a:p>
        </p:txBody>
      </p:sp>
      <p:sp>
        <p:nvSpPr>
          <p:cNvPr id="6" name="TextBox 5"/>
          <p:cNvSpPr txBox="1"/>
          <p:nvPr/>
        </p:nvSpPr>
        <p:spPr>
          <a:xfrm>
            <a:off x="2209800" y="3505200"/>
            <a:ext cx="3276600" cy="369332"/>
          </a:xfrm>
          <a:prstGeom prst="rect">
            <a:avLst/>
          </a:prstGeom>
          <a:noFill/>
        </p:spPr>
        <p:txBody>
          <a:bodyPr wrap="square" rtlCol="0">
            <a:spAutoFit/>
          </a:bodyPr>
          <a:lstStyle/>
          <a:p>
            <a:r>
              <a:rPr lang="en-US" dirty="0" smtClean="0">
                <a:solidFill>
                  <a:srgbClr val="00B050"/>
                </a:solidFill>
              </a:rPr>
              <a:t>800 miles (1300 km)</a:t>
            </a:r>
            <a:endParaRPr lang="en-US" dirty="0">
              <a:solidFill>
                <a:srgbClr val="00B050"/>
              </a:solidFill>
            </a:endParaRPr>
          </a:p>
        </p:txBody>
      </p:sp>
      <p:sp>
        <p:nvSpPr>
          <p:cNvPr id="7" name="Oval 6"/>
          <p:cNvSpPr/>
          <p:nvPr/>
        </p:nvSpPr>
        <p:spPr>
          <a:xfrm>
            <a:off x="7315200" y="1676400"/>
            <a:ext cx="1676400" cy="83820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Tree>
    <p:extLst>
      <p:ext uri="{BB962C8B-B14F-4D97-AF65-F5344CB8AC3E}">
        <p14:creationId xmlns:p14="http://schemas.microsoft.com/office/powerpoint/2010/main" val="1506849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8229600" cy="1371600"/>
          </a:xfrm>
        </p:spPr>
        <p:txBody>
          <a:bodyPr>
            <a:noAutofit/>
          </a:bodyPr>
          <a:lstStyle/>
          <a:p>
            <a:pPr eaLnBrk="1" hangingPunct="1"/>
            <a:r>
              <a:rPr lang="en-US" sz="4800" b="1" dirty="0" smtClean="0">
                <a:solidFill>
                  <a:srgbClr val="FF0000"/>
                </a:solidFill>
              </a:rPr>
              <a:t>Comparison of the Decrees in Ezra 1 &amp; Ezra 6</a:t>
            </a:r>
          </a:p>
        </p:txBody>
      </p:sp>
      <p:sp>
        <p:nvSpPr>
          <p:cNvPr id="4099" name="Rectangle 3"/>
          <p:cNvSpPr>
            <a:spLocks noGrp="1" noChangeArrowheads="1"/>
          </p:cNvSpPr>
          <p:nvPr>
            <p:ph type="body" idx="1"/>
          </p:nvPr>
        </p:nvSpPr>
        <p:spPr>
          <a:xfrm>
            <a:off x="914400" y="2667000"/>
            <a:ext cx="3429000" cy="2057400"/>
          </a:xfrm>
        </p:spPr>
        <p:txBody>
          <a:bodyPr>
            <a:normAutofit fontScale="92500" lnSpcReduction="20000"/>
          </a:bodyPr>
          <a:lstStyle/>
          <a:p>
            <a:pPr marL="0" indent="0" eaLnBrk="1" hangingPunct="1">
              <a:lnSpc>
                <a:spcPct val="90000"/>
              </a:lnSpc>
              <a:spcBef>
                <a:spcPts val="1800"/>
              </a:spcBef>
              <a:buNone/>
            </a:pPr>
            <a:r>
              <a:rPr lang="en-US" b="1" dirty="0" smtClean="0"/>
              <a:t>Yahweh Name</a:t>
            </a:r>
          </a:p>
          <a:p>
            <a:pPr marL="0" indent="0" eaLnBrk="1" hangingPunct="1">
              <a:lnSpc>
                <a:spcPct val="90000"/>
              </a:lnSpc>
              <a:spcBef>
                <a:spcPts val="1800"/>
              </a:spcBef>
              <a:buNone/>
            </a:pPr>
            <a:r>
              <a:rPr lang="en-US" b="1" dirty="0" smtClean="0"/>
              <a:t>Size Limits</a:t>
            </a:r>
          </a:p>
          <a:p>
            <a:pPr marL="0" indent="0" eaLnBrk="1" hangingPunct="1">
              <a:lnSpc>
                <a:spcPct val="90000"/>
              </a:lnSpc>
              <a:spcBef>
                <a:spcPts val="1800"/>
              </a:spcBef>
              <a:buNone/>
            </a:pPr>
            <a:r>
              <a:rPr lang="en-US" b="1" dirty="0" smtClean="0"/>
              <a:t>Free Will Offerings</a:t>
            </a:r>
          </a:p>
          <a:p>
            <a:pPr marL="0" indent="0" eaLnBrk="1" hangingPunct="1">
              <a:lnSpc>
                <a:spcPct val="90000"/>
              </a:lnSpc>
              <a:spcBef>
                <a:spcPts val="1800"/>
              </a:spcBef>
              <a:buNone/>
            </a:pPr>
            <a:r>
              <a:rPr lang="en-US" b="1" dirty="0" smtClean="0"/>
              <a:t>Pay from Treasury</a:t>
            </a:r>
          </a:p>
        </p:txBody>
      </p:sp>
      <p:sp>
        <p:nvSpPr>
          <p:cNvPr id="4100" name="Text Box 5"/>
          <p:cNvSpPr txBox="1">
            <a:spLocks noChangeArrowheads="1"/>
          </p:cNvSpPr>
          <p:nvPr/>
        </p:nvSpPr>
        <p:spPr bwMode="auto">
          <a:xfrm>
            <a:off x="762000" y="5257800"/>
            <a:ext cx="76962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Some differences may have developed when being translated</a:t>
            </a:r>
            <a:endParaRPr lang="en-US" sz="3600" b="1" dirty="0">
              <a:solidFill>
                <a:srgbClr val="00B050"/>
              </a:solidFill>
              <a:latin typeface="Comic Sans MS" pitchFamily="66" charset="0"/>
            </a:endParaRPr>
          </a:p>
        </p:txBody>
      </p:sp>
      <p:sp>
        <p:nvSpPr>
          <p:cNvPr id="5" name="Rectangle 3"/>
          <p:cNvSpPr txBox="1">
            <a:spLocks noChangeArrowheads="1"/>
          </p:cNvSpPr>
          <p:nvPr/>
        </p:nvSpPr>
        <p:spPr>
          <a:xfrm>
            <a:off x="3733800" y="1600200"/>
            <a:ext cx="2362200" cy="4572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strike="noStrike" kern="1200" cap="none" spc="0" normalizeH="0" baseline="0" noProof="0" dirty="0" smtClean="0">
                <a:ln>
                  <a:noFill/>
                </a:ln>
                <a:solidFill>
                  <a:srgbClr val="0000CC"/>
                </a:solidFill>
                <a:effectLst/>
                <a:uLnTx/>
                <a:uFillTx/>
                <a:latin typeface="+mn-lt"/>
                <a:ea typeface="+mn-ea"/>
                <a:cs typeface="+mn-cs"/>
              </a:rPr>
              <a:t>Ezra 1 </a:t>
            </a:r>
            <a:r>
              <a:rPr kumimoji="0" lang="en-US" sz="3200" b="1" i="0" u="sng" strike="noStrike" kern="1200" cap="none" spc="0" normalizeH="0" baseline="0" noProof="0" dirty="0" smtClean="0">
                <a:ln>
                  <a:noFill/>
                </a:ln>
                <a:solidFill>
                  <a:srgbClr val="0000CC"/>
                </a:solidFill>
                <a:effectLst/>
                <a:uLnTx/>
                <a:uFillTx/>
                <a:latin typeface="+mn-lt"/>
                <a:ea typeface="+mn-ea"/>
                <a:cs typeface="+mn-cs"/>
              </a:rPr>
              <a:t>(Hebrew)</a:t>
            </a:r>
          </a:p>
          <a:p>
            <a:pPr marL="0" marR="0" lvl="0" indent="0" algn="ctr" defTabSz="914400" rtl="0" eaLnBrk="1" fontAlgn="auto" latinLnBrk="0" hangingPunct="1">
              <a:lnSpc>
                <a:spcPct val="90000"/>
              </a:lnSpc>
              <a:spcBef>
                <a:spcPts val="800"/>
              </a:spcBef>
              <a:spcAft>
                <a:spcPts val="0"/>
              </a:spcAft>
              <a:buClrTx/>
              <a:buSzTx/>
              <a:buFont typeface="Arial" pitchFamily="34" charset="0"/>
              <a:buNone/>
              <a:tabLst/>
              <a:defRPr/>
            </a:pPr>
            <a:r>
              <a:rPr lang="en-US" sz="3200" b="1" dirty="0" smtClean="0"/>
              <a:t>Yes</a:t>
            </a:r>
          </a:p>
          <a:p>
            <a:pPr marL="0" marR="0" lvl="0" indent="0" algn="ctr" defTabSz="914400" rtl="0" eaLnBrk="1" fontAlgn="auto" latinLnBrk="0" hangingPunct="1">
              <a:lnSpc>
                <a:spcPct val="90000"/>
              </a:lnSpc>
              <a:spcBef>
                <a:spcPts val="800"/>
              </a:spcBef>
              <a:spcAft>
                <a:spcPts val="0"/>
              </a:spcAft>
              <a:buClrTx/>
              <a:buSzTx/>
              <a:buFont typeface="Arial" pitchFamily="34" charset="0"/>
              <a:buNone/>
              <a:tabLst/>
              <a:defRPr/>
            </a:pPr>
            <a:r>
              <a:rPr lang="en-US" sz="3200" b="1" dirty="0" smtClean="0"/>
              <a:t>No</a:t>
            </a:r>
          </a:p>
          <a:p>
            <a:pPr marL="0" marR="0" lvl="0" indent="0" algn="ctr" defTabSz="914400" rtl="0" eaLnBrk="1" fontAlgn="auto" latinLnBrk="0" hangingPunct="1">
              <a:lnSpc>
                <a:spcPct val="90000"/>
              </a:lnSpc>
              <a:spcBef>
                <a:spcPts val="800"/>
              </a:spcBef>
              <a:spcAft>
                <a:spcPts val="0"/>
              </a:spcAft>
              <a:buClrTx/>
              <a:buSzTx/>
              <a:buFont typeface="Arial" pitchFamily="34" charset="0"/>
              <a:buNone/>
              <a:tabLst/>
              <a:defRPr/>
            </a:pPr>
            <a:r>
              <a:rPr lang="en-US" sz="3200" b="1" dirty="0" smtClean="0"/>
              <a:t>Yes</a:t>
            </a:r>
          </a:p>
          <a:p>
            <a:pPr marL="0" marR="0" lvl="0" indent="0" algn="ctr" defTabSz="914400" rtl="0" eaLnBrk="1" fontAlgn="auto" latinLnBrk="0" hangingPunct="1">
              <a:lnSpc>
                <a:spcPct val="90000"/>
              </a:lnSpc>
              <a:spcBef>
                <a:spcPts val="800"/>
              </a:spcBef>
              <a:spcAft>
                <a:spcPts val="0"/>
              </a:spcAft>
              <a:buClrTx/>
              <a:buSzTx/>
              <a:buFont typeface="Arial" pitchFamily="34" charset="0"/>
              <a:buNone/>
              <a:tabLst/>
              <a:defRPr/>
            </a:pPr>
            <a:r>
              <a:rPr lang="en-US" sz="3200" b="1" dirty="0" smtClean="0"/>
              <a:t>No</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3"/>
          <p:cNvSpPr txBox="1">
            <a:spLocks noChangeArrowheads="1"/>
          </p:cNvSpPr>
          <p:nvPr/>
        </p:nvSpPr>
        <p:spPr>
          <a:xfrm>
            <a:off x="5867400" y="1600200"/>
            <a:ext cx="2362200" cy="3200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strike="noStrike" kern="1200" cap="none" spc="0" normalizeH="0" baseline="0" noProof="0" dirty="0" smtClean="0">
                <a:ln>
                  <a:noFill/>
                </a:ln>
                <a:solidFill>
                  <a:srgbClr val="0000CC"/>
                </a:solidFill>
                <a:effectLst/>
                <a:uLnTx/>
                <a:uFillTx/>
                <a:latin typeface="+mn-lt"/>
                <a:ea typeface="+mn-ea"/>
                <a:cs typeface="+mn-cs"/>
              </a:rPr>
              <a:t>Ezra 6 </a:t>
            </a:r>
            <a:r>
              <a:rPr kumimoji="0" lang="en-US" sz="3200" b="1" i="0" u="sng" strike="noStrike" kern="1200" cap="none" spc="0" normalizeH="0" baseline="0" noProof="0" dirty="0" smtClean="0">
                <a:ln>
                  <a:noFill/>
                </a:ln>
                <a:solidFill>
                  <a:srgbClr val="0000CC"/>
                </a:solidFill>
                <a:effectLst/>
                <a:uLnTx/>
                <a:uFillTx/>
                <a:latin typeface="+mn-lt"/>
                <a:ea typeface="+mn-ea"/>
                <a:cs typeface="+mn-cs"/>
              </a:rPr>
              <a:t>(Aramaic)</a:t>
            </a:r>
          </a:p>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lang="en-US" sz="3200" b="1" dirty="0" smtClean="0"/>
              <a:t>No</a:t>
            </a:r>
          </a:p>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Yes</a:t>
            </a:r>
          </a:p>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lang="en-US" sz="3200" b="1" dirty="0" smtClean="0"/>
              <a:t>No</a:t>
            </a:r>
          </a:p>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Yes</a:t>
            </a:r>
          </a:p>
        </p:txBody>
      </p:sp>
    </p:spTree>
    <p:extLst>
      <p:ext uri="{BB962C8B-B14F-4D97-AF65-F5344CB8AC3E}">
        <p14:creationId xmlns:p14="http://schemas.microsoft.com/office/powerpoint/2010/main" val="2711839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normAutofit fontScale="90000"/>
          </a:bodyPr>
          <a:lstStyle/>
          <a:p>
            <a:r>
              <a:rPr lang="en-US" sz="4000" b="1" dirty="0" smtClean="0">
                <a:solidFill>
                  <a:srgbClr val="FF0000"/>
                </a:solidFill>
              </a:rPr>
              <a:t>Look at what the Angels accomplished behind the scenes!</a:t>
            </a:r>
          </a:p>
        </p:txBody>
      </p:sp>
      <p:sp>
        <p:nvSpPr>
          <p:cNvPr id="4099" name="Rectangle 3"/>
          <p:cNvSpPr>
            <a:spLocks noGrp="1" noChangeArrowheads="1"/>
          </p:cNvSpPr>
          <p:nvPr>
            <p:ph type="body" idx="1"/>
          </p:nvPr>
        </p:nvSpPr>
        <p:spPr>
          <a:xfrm>
            <a:off x="457200" y="1295400"/>
            <a:ext cx="8229600" cy="4495800"/>
          </a:xfrm>
        </p:spPr>
        <p:txBody>
          <a:bodyPr>
            <a:normAutofit/>
          </a:bodyPr>
          <a:lstStyle/>
          <a:p>
            <a:pPr marL="744538" indent="-744538">
              <a:buNone/>
            </a:pPr>
            <a:r>
              <a:rPr lang="en-US" b="1" dirty="0" smtClean="0">
                <a:solidFill>
                  <a:srgbClr val="0000CC"/>
                </a:solidFill>
              </a:rPr>
              <a:t> v.6  </a:t>
            </a:r>
            <a:r>
              <a:rPr lang="en-US" dirty="0" smtClean="0"/>
              <a:t>Keep yourselves far from there</a:t>
            </a:r>
          </a:p>
          <a:p>
            <a:pPr marL="744538" indent="-744538">
              <a:buNone/>
            </a:pPr>
            <a:r>
              <a:rPr lang="en-US" dirty="0" smtClean="0"/>
              <a:t> </a:t>
            </a:r>
            <a:r>
              <a:rPr lang="en-US" b="1" dirty="0" smtClean="0">
                <a:solidFill>
                  <a:srgbClr val="0000CC"/>
                </a:solidFill>
              </a:rPr>
              <a:t>v.7</a:t>
            </a:r>
            <a:r>
              <a:rPr lang="en-US" dirty="0" smtClean="0"/>
              <a:t>  Let the work of this house of God alone</a:t>
            </a:r>
          </a:p>
          <a:p>
            <a:pPr marL="744538" indent="-744538">
              <a:buNone/>
            </a:pPr>
            <a:r>
              <a:rPr lang="en-US" dirty="0" smtClean="0"/>
              <a:t> </a:t>
            </a:r>
            <a:r>
              <a:rPr lang="en-US" b="1" dirty="0" smtClean="0">
                <a:solidFill>
                  <a:srgbClr val="0000CC"/>
                </a:solidFill>
              </a:rPr>
              <a:t>v.8</a:t>
            </a:r>
            <a:r>
              <a:rPr lang="en-US" dirty="0" smtClean="0"/>
              <a:t>  Let the cost be paid from the King’s expense from taxes (so the adversaries of Ezra 4 ended up paying to finish the temple!)</a:t>
            </a:r>
          </a:p>
          <a:p>
            <a:pPr marL="744538" indent="-744538">
              <a:buNone/>
            </a:pPr>
            <a:r>
              <a:rPr lang="en-US" b="1" dirty="0" smtClean="0">
                <a:solidFill>
                  <a:srgbClr val="0000CC"/>
                </a:solidFill>
              </a:rPr>
              <a:t> v.9  </a:t>
            </a:r>
            <a:r>
              <a:rPr lang="en-US" dirty="0" smtClean="0"/>
              <a:t>And whatever else they need --- let it be given them day by day without fail!</a:t>
            </a:r>
          </a:p>
        </p:txBody>
      </p:sp>
      <p:sp>
        <p:nvSpPr>
          <p:cNvPr id="4100" name="Text Box 5"/>
          <p:cNvSpPr txBox="1">
            <a:spLocks noChangeArrowheads="1"/>
          </p:cNvSpPr>
          <p:nvPr/>
        </p:nvSpPr>
        <p:spPr bwMode="auto">
          <a:xfrm>
            <a:off x="381000" y="5334000"/>
            <a:ext cx="8229600" cy="1384995"/>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Now to him who by the power at work within us is able to do far more abundantly than all that we ask or think  (Eph 3:20 RSV)</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454946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76200"/>
            <a:ext cx="5715000" cy="1143000"/>
          </a:xfrm>
        </p:spPr>
        <p:txBody>
          <a:bodyPr>
            <a:normAutofit/>
          </a:bodyPr>
          <a:lstStyle/>
          <a:p>
            <a:pPr eaLnBrk="1" hangingPunct="1"/>
            <a:r>
              <a:rPr lang="en-US" sz="4800" b="1" dirty="0" smtClean="0">
                <a:solidFill>
                  <a:srgbClr val="FF0000"/>
                </a:solidFill>
              </a:rPr>
              <a:t>Temple is Finished!</a:t>
            </a:r>
          </a:p>
        </p:txBody>
      </p:sp>
      <p:sp>
        <p:nvSpPr>
          <p:cNvPr id="4099" name="Rectangle 3"/>
          <p:cNvSpPr>
            <a:spLocks noGrp="1" noChangeArrowheads="1"/>
          </p:cNvSpPr>
          <p:nvPr>
            <p:ph type="body" idx="1"/>
          </p:nvPr>
        </p:nvSpPr>
        <p:spPr>
          <a:xfrm>
            <a:off x="457200" y="1143000"/>
            <a:ext cx="7924800" cy="4343400"/>
          </a:xfrm>
        </p:spPr>
        <p:txBody>
          <a:bodyPr>
            <a:normAutofit fontScale="92500" lnSpcReduction="20000"/>
          </a:bodyPr>
          <a:lstStyle/>
          <a:p>
            <a:pPr eaLnBrk="1" hangingPunct="1">
              <a:lnSpc>
                <a:spcPct val="90000"/>
              </a:lnSpc>
            </a:pPr>
            <a:r>
              <a:rPr lang="en-US" b="1" dirty="0" smtClean="0">
                <a:solidFill>
                  <a:srgbClr val="0000CC"/>
                </a:solidFill>
              </a:rPr>
              <a:t>Pray for King &amp; Son </a:t>
            </a:r>
            <a:r>
              <a:rPr lang="en-US" dirty="0" smtClean="0"/>
              <a:t>- Persians asked                       everyone in empire to pray to their                           god for the empire (v.10)</a:t>
            </a:r>
          </a:p>
          <a:p>
            <a:pPr eaLnBrk="1" hangingPunct="1">
              <a:lnSpc>
                <a:spcPct val="90000"/>
              </a:lnSpc>
            </a:pPr>
            <a:r>
              <a:rPr lang="en-US" b="1" dirty="0" smtClean="0">
                <a:solidFill>
                  <a:srgbClr val="0000CC"/>
                </a:solidFill>
              </a:rPr>
              <a:t>Cyrus &amp; Darius &amp; Artaxerxes </a:t>
            </a:r>
            <a:r>
              <a:rPr lang="en-US" dirty="0" smtClean="0"/>
              <a:t>– we will                     look at this tomorrow!</a:t>
            </a:r>
          </a:p>
          <a:p>
            <a:pPr eaLnBrk="1" hangingPunct="1">
              <a:lnSpc>
                <a:spcPct val="90000"/>
              </a:lnSpc>
            </a:pPr>
            <a:r>
              <a:rPr lang="en-US" b="1" dirty="0" smtClean="0">
                <a:solidFill>
                  <a:srgbClr val="0000CC"/>
                </a:solidFill>
              </a:rPr>
              <a:t>Adar = 12</a:t>
            </a:r>
            <a:r>
              <a:rPr lang="en-US" b="1" baseline="30000" dirty="0" smtClean="0">
                <a:solidFill>
                  <a:srgbClr val="0000CC"/>
                </a:solidFill>
              </a:rPr>
              <a:t>th</a:t>
            </a:r>
            <a:r>
              <a:rPr lang="en-US" b="1" dirty="0" smtClean="0">
                <a:solidFill>
                  <a:srgbClr val="0000CC"/>
                </a:solidFill>
              </a:rPr>
              <a:t> month</a:t>
            </a:r>
            <a:r>
              <a:rPr lang="en-US" dirty="0" smtClean="0"/>
              <a:t>. Ready for 1</a:t>
            </a:r>
            <a:r>
              <a:rPr lang="en-US" baseline="30000" dirty="0" smtClean="0"/>
              <a:t>st</a:t>
            </a:r>
            <a:r>
              <a:rPr lang="en-US" dirty="0" smtClean="0"/>
              <a:t> month of new year for Passover &amp; Feast of Unleavened Bread</a:t>
            </a:r>
          </a:p>
          <a:p>
            <a:pPr eaLnBrk="1" hangingPunct="1">
              <a:lnSpc>
                <a:spcPct val="90000"/>
              </a:lnSpc>
            </a:pPr>
            <a:r>
              <a:rPr lang="en-US" b="1" dirty="0" smtClean="0">
                <a:solidFill>
                  <a:srgbClr val="0000CC"/>
                </a:solidFill>
              </a:rPr>
              <a:t>Temple took about 20 yrs to build </a:t>
            </a:r>
            <a:r>
              <a:rPr lang="en-US" dirty="0" smtClean="0"/>
              <a:t>– Cyrus (6) + Cambyses (8) + Darius (6)</a:t>
            </a:r>
          </a:p>
          <a:p>
            <a:pPr eaLnBrk="1" hangingPunct="1">
              <a:lnSpc>
                <a:spcPct val="90000"/>
              </a:lnSpc>
            </a:pPr>
            <a:r>
              <a:rPr lang="en-US" b="1" dirty="0" smtClean="0">
                <a:solidFill>
                  <a:srgbClr val="0000CC"/>
                </a:solidFill>
              </a:rPr>
              <a:t>Celebrated with joy! </a:t>
            </a:r>
            <a:r>
              <a:rPr lang="en-US" dirty="0" smtClean="0"/>
              <a:t>(v.16) – remember Zech 4 “whoever despises the day of small things will rejoice”</a:t>
            </a:r>
          </a:p>
        </p:txBody>
      </p:sp>
      <p:sp>
        <p:nvSpPr>
          <p:cNvPr id="4100" name="Text Box 5"/>
          <p:cNvSpPr txBox="1">
            <a:spLocks noChangeArrowheads="1"/>
          </p:cNvSpPr>
          <p:nvPr/>
        </p:nvSpPr>
        <p:spPr bwMode="auto">
          <a:xfrm>
            <a:off x="152400" y="5562600"/>
            <a:ext cx="88392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Never despise or discourage God’s work today, no matter how small it is!</a:t>
            </a:r>
            <a:endParaRPr lang="en-US" sz="3600" b="1" dirty="0">
              <a:solidFill>
                <a:srgbClr val="00B050"/>
              </a:solidFill>
              <a:latin typeface="Comic Sans MS" pitchFamily="66" charset="0"/>
            </a:endParaRPr>
          </a:p>
        </p:txBody>
      </p:sp>
      <p:pic>
        <p:nvPicPr>
          <p:cNvPr id="205826" name="Picture 2" descr="https://encrypted-tbn1.google.com/images?q=tbn:ANd9GcT53Xa4L1M17f8c6d4Ujb0NZ9M7ieUctMFIOOm4yOsD75x7yzqJvg"/>
          <p:cNvPicPr>
            <a:picLocks noChangeAspect="1" noChangeArrowheads="1"/>
          </p:cNvPicPr>
          <p:nvPr/>
        </p:nvPicPr>
        <p:blipFill>
          <a:blip r:embed="rId3" cstate="print"/>
          <a:srcRect/>
          <a:stretch>
            <a:fillRect/>
          </a:stretch>
        </p:blipFill>
        <p:spPr bwMode="auto">
          <a:xfrm>
            <a:off x="6705600" y="0"/>
            <a:ext cx="2324100" cy="2905125"/>
          </a:xfrm>
          <a:prstGeom prst="rect">
            <a:avLst/>
          </a:prstGeom>
          <a:noFill/>
        </p:spPr>
      </p:pic>
    </p:spTree>
    <p:extLst>
      <p:ext uri="{BB962C8B-B14F-4D97-AF65-F5344CB8AC3E}">
        <p14:creationId xmlns:p14="http://schemas.microsoft.com/office/powerpoint/2010/main" val="2743651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0"/>
            <a:ext cx="6858000" cy="1143000"/>
          </a:xfrm>
        </p:spPr>
        <p:txBody>
          <a:bodyPr>
            <a:normAutofit/>
          </a:bodyPr>
          <a:lstStyle/>
          <a:p>
            <a:pPr eaLnBrk="1" hangingPunct="1"/>
            <a:r>
              <a:rPr lang="en-US" b="1" dirty="0" smtClean="0">
                <a:solidFill>
                  <a:srgbClr val="FF0000"/>
                </a:solidFill>
              </a:rPr>
              <a:t>Temple service organized</a:t>
            </a:r>
          </a:p>
        </p:txBody>
      </p:sp>
      <p:sp>
        <p:nvSpPr>
          <p:cNvPr id="4099" name="Rectangle 3"/>
          <p:cNvSpPr>
            <a:spLocks noGrp="1" noChangeArrowheads="1"/>
          </p:cNvSpPr>
          <p:nvPr>
            <p:ph type="body" idx="1"/>
          </p:nvPr>
        </p:nvSpPr>
        <p:spPr>
          <a:xfrm>
            <a:off x="381000" y="990600"/>
            <a:ext cx="7924800" cy="4343400"/>
          </a:xfrm>
        </p:spPr>
        <p:txBody>
          <a:bodyPr>
            <a:normAutofit fontScale="92500" lnSpcReduction="10000"/>
          </a:bodyPr>
          <a:lstStyle/>
          <a:p>
            <a:pPr eaLnBrk="1" hangingPunct="1">
              <a:lnSpc>
                <a:spcPct val="90000"/>
              </a:lnSpc>
            </a:pPr>
            <a:r>
              <a:rPr lang="en-US" sz="2800" b="1" dirty="0" smtClean="0">
                <a:solidFill>
                  <a:srgbClr val="0000CC"/>
                </a:solidFill>
              </a:rPr>
              <a:t>Offerings</a:t>
            </a:r>
            <a:r>
              <a:rPr lang="en-US" sz="2800" dirty="0" smtClean="0"/>
              <a:t> (v.17):  small compared to                           Solomon’s (1 Kings 8:63)</a:t>
            </a:r>
          </a:p>
          <a:p>
            <a:pPr eaLnBrk="1" hangingPunct="1">
              <a:lnSpc>
                <a:spcPct val="90000"/>
              </a:lnSpc>
            </a:pPr>
            <a:r>
              <a:rPr lang="en-US" sz="2800" b="1" dirty="0" smtClean="0">
                <a:solidFill>
                  <a:srgbClr val="0000CC"/>
                </a:solidFill>
              </a:rPr>
              <a:t>Sin offering:  </a:t>
            </a:r>
            <a:r>
              <a:rPr lang="en-US" sz="2800" dirty="0" smtClean="0"/>
              <a:t>Solomon didn’t have these                           [maybe exiles were confessing their sins                        that had caused the exile]</a:t>
            </a:r>
          </a:p>
          <a:p>
            <a:pPr eaLnBrk="1" hangingPunct="1">
              <a:lnSpc>
                <a:spcPct val="90000"/>
              </a:lnSpc>
            </a:pPr>
            <a:r>
              <a:rPr lang="en-US" sz="2800" b="1" dirty="0" smtClean="0">
                <a:solidFill>
                  <a:srgbClr val="0000CC"/>
                </a:solidFill>
              </a:rPr>
              <a:t>12 Tribes:  </a:t>
            </a:r>
            <a:r>
              <a:rPr lang="en-US" sz="2800" dirty="0" smtClean="0"/>
              <a:t>implies some from all 12 tribes did return</a:t>
            </a:r>
          </a:p>
          <a:p>
            <a:pPr eaLnBrk="1" hangingPunct="1">
              <a:lnSpc>
                <a:spcPct val="90000"/>
              </a:lnSpc>
            </a:pPr>
            <a:r>
              <a:rPr lang="en-US" sz="2800" b="1" dirty="0" smtClean="0">
                <a:solidFill>
                  <a:srgbClr val="0000CC"/>
                </a:solidFill>
              </a:rPr>
              <a:t>Priests &amp; Levites organized </a:t>
            </a:r>
            <a:r>
              <a:rPr lang="en-US" sz="2800" dirty="0" smtClean="0"/>
              <a:t>(v.18): as per 1 </a:t>
            </a:r>
            <a:r>
              <a:rPr lang="en-US" sz="2800" dirty="0" err="1" smtClean="0"/>
              <a:t>Chr</a:t>
            </a:r>
            <a:r>
              <a:rPr lang="en-US" sz="2800" dirty="0" smtClean="0"/>
              <a:t> 23:6-24;  24:1-19</a:t>
            </a:r>
          </a:p>
          <a:p>
            <a:pPr eaLnBrk="1" hangingPunct="1">
              <a:lnSpc>
                <a:spcPct val="90000"/>
              </a:lnSpc>
            </a:pPr>
            <a:r>
              <a:rPr lang="en-US" sz="2800" b="1" dirty="0" smtClean="0">
                <a:solidFill>
                  <a:srgbClr val="0000CC"/>
                </a:solidFill>
              </a:rPr>
              <a:t>Ate together with all </a:t>
            </a:r>
            <a:r>
              <a:rPr lang="en-US" sz="2800" dirty="0" smtClean="0"/>
              <a:t>(v.21) – included Gentiles! Worship Yahweh, the God of Israel</a:t>
            </a:r>
          </a:p>
          <a:p>
            <a:pPr eaLnBrk="1" hangingPunct="1">
              <a:lnSpc>
                <a:spcPct val="90000"/>
              </a:lnSpc>
            </a:pPr>
            <a:r>
              <a:rPr lang="en-US" sz="2800" b="1" dirty="0" smtClean="0">
                <a:solidFill>
                  <a:srgbClr val="0000CC"/>
                </a:solidFill>
              </a:rPr>
              <a:t>King of Assyria </a:t>
            </a:r>
            <a:r>
              <a:rPr lang="en-US" sz="2800" dirty="0" smtClean="0"/>
              <a:t>(v.22):  An Assyrian king began the exile, now the temple is finished during another</a:t>
            </a:r>
          </a:p>
          <a:p>
            <a:pPr eaLnBrk="1" hangingPunct="1">
              <a:lnSpc>
                <a:spcPct val="90000"/>
              </a:lnSpc>
            </a:pPr>
            <a:endParaRPr lang="en-US" dirty="0" smtClean="0"/>
          </a:p>
        </p:txBody>
      </p:sp>
      <p:sp>
        <p:nvSpPr>
          <p:cNvPr id="4100" name="Text Box 5"/>
          <p:cNvSpPr txBox="1">
            <a:spLocks noChangeArrowheads="1"/>
          </p:cNvSpPr>
          <p:nvPr/>
        </p:nvSpPr>
        <p:spPr bwMode="auto">
          <a:xfrm>
            <a:off x="457200" y="5334000"/>
            <a:ext cx="8229600" cy="1407245"/>
          </a:xfrm>
          <a:prstGeom prst="rect">
            <a:avLst/>
          </a:prstGeom>
          <a:noFill/>
          <a:ln w="9525">
            <a:noFill/>
            <a:miter lim="800000"/>
            <a:headEnd/>
            <a:tailEnd/>
          </a:ln>
        </p:spPr>
        <p:txBody>
          <a:bodyPr>
            <a:spAutoFit/>
          </a:bodyPr>
          <a:lstStyle/>
          <a:p>
            <a:pPr algn="ctr">
              <a:lnSpc>
                <a:spcPts val="3400"/>
              </a:lnSpc>
            </a:pPr>
            <a:r>
              <a:rPr lang="en-US" sz="3600" b="1" dirty="0" smtClean="0">
                <a:solidFill>
                  <a:srgbClr val="00B050"/>
                </a:solidFill>
                <a:latin typeface="Comic Sans MS" pitchFamily="66" charset="0"/>
              </a:rPr>
              <a:t>God wants us to rejoice in our service to Him – it’s time to celebrate what He has done for us!</a:t>
            </a:r>
            <a:endParaRPr lang="en-US" sz="3600" b="1" dirty="0">
              <a:solidFill>
                <a:srgbClr val="00B050"/>
              </a:solidFill>
              <a:latin typeface="Comic Sans MS" pitchFamily="66" charset="0"/>
            </a:endParaRPr>
          </a:p>
        </p:txBody>
      </p:sp>
      <p:pic>
        <p:nvPicPr>
          <p:cNvPr id="207874" name="Picture 2" descr="https://encrypted-tbn1.google.com/images?q=tbn:ANd9GcT-fgPuz68yqYUZiFHWA1zEnSI7EFppSKbMGq2fCmb-nxea-jPTsw"/>
          <p:cNvPicPr>
            <a:picLocks noChangeAspect="1" noChangeArrowheads="1"/>
          </p:cNvPicPr>
          <p:nvPr/>
        </p:nvPicPr>
        <p:blipFill>
          <a:blip r:embed="rId3" cstate="print"/>
          <a:srcRect/>
          <a:stretch>
            <a:fillRect/>
          </a:stretch>
        </p:blipFill>
        <p:spPr bwMode="auto">
          <a:xfrm>
            <a:off x="7010400" y="152400"/>
            <a:ext cx="1952625" cy="2514600"/>
          </a:xfrm>
          <a:prstGeom prst="rect">
            <a:avLst/>
          </a:prstGeom>
          <a:noFill/>
        </p:spPr>
      </p:pic>
    </p:spTree>
    <p:extLst>
      <p:ext uri="{BB962C8B-B14F-4D97-AF65-F5344CB8AC3E}">
        <p14:creationId xmlns:p14="http://schemas.microsoft.com/office/powerpoint/2010/main" val="1238490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622"/>
          <a:stretch/>
        </p:blipFill>
        <p:spPr bwMode="auto">
          <a:xfrm>
            <a:off x="990600" y="76200"/>
            <a:ext cx="6400800" cy="659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title"/>
          </p:nvPr>
        </p:nvSpPr>
        <p:spPr>
          <a:xfrm>
            <a:off x="2895600" y="1905000"/>
            <a:ext cx="6019800" cy="1905000"/>
          </a:xfrm>
        </p:spPr>
        <p:txBody>
          <a:bodyPr>
            <a:noAutofit/>
          </a:bodyPr>
          <a:lstStyle/>
          <a:p>
            <a:pPr marL="1600200" indent="-1600200" eaLnBrk="1" hangingPunct="1"/>
            <a:r>
              <a:rPr lang="en-US" sz="5400" b="1" dirty="0" smtClean="0">
                <a:solidFill>
                  <a:srgbClr val="FF0000"/>
                </a:solidFill>
              </a:rPr>
              <a:t>Family Line of               Jeshua (          )</a:t>
            </a:r>
          </a:p>
        </p:txBody>
      </p:sp>
      <p:sp>
        <p:nvSpPr>
          <p:cNvPr id="4100" name="Text Box 5"/>
          <p:cNvSpPr txBox="1">
            <a:spLocks noChangeArrowheads="1"/>
          </p:cNvSpPr>
          <p:nvPr/>
        </p:nvSpPr>
        <p:spPr bwMode="auto">
          <a:xfrm>
            <a:off x="5638800" y="5334000"/>
            <a:ext cx="3034791"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00CC"/>
                </a:solidFill>
                <a:latin typeface="Comic Sans MS" pitchFamily="66" charset="0"/>
              </a:rPr>
              <a:t>Ezra was his Uncle</a:t>
            </a:r>
            <a:endParaRPr lang="en-US" sz="4000" b="1" dirty="0">
              <a:solidFill>
                <a:srgbClr val="0000CC"/>
              </a:solidFill>
              <a:latin typeface="Comic Sans MS" pitchFamily="66" charset="0"/>
            </a:endParaRPr>
          </a:p>
        </p:txBody>
      </p:sp>
      <p:sp>
        <p:nvSpPr>
          <p:cNvPr id="6" name="Oval 5"/>
          <p:cNvSpPr/>
          <p:nvPr/>
        </p:nvSpPr>
        <p:spPr>
          <a:xfrm>
            <a:off x="762000" y="5410200"/>
            <a:ext cx="2895600" cy="1219200"/>
          </a:xfrm>
          <a:prstGeom prst="ellipse">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72000" y="4038600"/>
            <a:ext cx="1905000" cy="1066800"/>
          </a:xfrm>
          <a:prstGeom prst="ellipse">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5"/>
          <p:cNvSpPr txBox="1">
            <a:spLocks noChangeArrowheads="1"/>
          </p:cNvSpPr>
          <p:nvPr/>
        </p:nvSpPr>
        <p:spPr bwMode="auto">
          <a:xfrm>
            <a:off x="6781800" y="2895600"/>
            <a:ext cx="19050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“God is Salvation”</a:t>
            </a:r>
            <a:endParaRPr lang="en-US" sz="2400" b="1" dirty="0">
              <a:solidFill>
                <a:srgbClr val="00B050"/>
              </a:solidFill>
              <a:latin typeface="Comic Sans MS" pitchFamily="66" charset="0"/>
            </a:endParaRPr>
          </a:p>
        </p:txBody>
      </p:sp>
      <p:sp>
        <p:nvSpPr>
          <p:cNvPr id="9" name="Text Box 5"/>
          <p:cNvSpPr txBox="1">
            <a:spLocks noChangeArrowheads="1"/>
          </p:cNvSpPr>
          <p:nvPr/>
        </p:nvSpPr>
        <p:spPr bwMode="auto">
          <a:xfrm>
            <a:off x="0" y="3962400"/>
            <a:ext cx="1524000" cy="980718"/>
          </a:xfrm>
          <a:prstGeom prst="rect">
            <a:avLst/>
          </a:prstGeom>
          <a:noFill/>
          <a:ln w="9525">
            <a:noFill/>
            <a:miter lim="800000"/>
            <a:headEnd/>
            <a:tailEnd/>
          </a:ln>
        </p:spPr>
        <p:txBody>
          <a:bodyPr wrap="square">
            <a:spAutoFit/>
          </a:bodyPr>
          <a:lstStyle/>
          <a:p>
            <a:pPr algn="ctr">
              <a:lnSpc>
                <a:spcPts val="2300"/>
              </a:lnSpc>
            </a:pPr>
            <a:r>
              <a:rPr lang="en-US" sz="2400" b="1" dirty="0" smtClean="0">
                <a:solidFill>
                  <a:srgbClr val="00B0F0"/>
                </a:solidFill>
                <a:latin typeface="Comic Sans MS" pitchFamily="66" charset="0"/>
              </a:rPr>
              <a:t>Carried away captive</a:t>
            </a:r>
            <a:endParaRPr lang="en-US" sz="2400" b="1" dirty="0">
              <a:solidFill>
                <a:srgbClr val="00B0F0"/>
              </a:solidFill>
              <a:latin typeface="Comic Sans MS" pitchFamily="66" charset="0"/>
            </a:endParaRPr>
          </a:p>
        </p:txBody>
      </p:sp>
    </p:spTree>
    <p:extLst>
      <p:ext uri="{BB962C8B-B14F-4D97-AF65-F5344CB8AC3E}">
        <p14:creationId xmlns:p14="http://schemas.microsoft.com/office/powerpoint/2010/main" val="4011166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normAutofit/>
          </a:bodyPr>
          <a:lstStyle/>
          <a:p>
            <a:r>
              <a:rPr lang="en-US" sz="5400" b="1" dirty="0" smtClean="0">
                <a:solidFill>
                  <a:srgbClr val="FF0000"/>
                </a:solidFill>
              </a:rPr>
              <a:t>Philippians 1:6  (RSV)</a:t>
            </a:r>
          </a:p>
        </p:txBody>
      </p:sp>
      <p:sp>
        <p:nvSpPr>
          <p:cNvPr id="4099" name="Rectangle 3"/>
          <p:cNvSpPr>
            <a:spLocks noGrp="1" noChangeArrowheads="1"/>
          </p:cNvSpPr>
          <p:nvPr>
            <p:ph type="body" idx="1"/>
          </p:nvPr>
        </p:nvSpPr>
        <p:spPr>
          <a:xfrm>
            <a:off x="457200" y="1143000"/>
            <a:ext cx="8305800" cy="3048000"/>
          </a:xfrm>
        </p:spPr>
        <p:txBody>
          <a:bodyPr/>
          <a:lstStyle/>
          <a:p>
            <a:pPr marL="0" indent="0">
              <a:buNone/>
            </a:pPr>
            <a:r>
              <a:rPr lang="en-US" sz="4800" dirty="0" smtClean="0"/>
              <a:t>And I am sure that he who began a good work in you </a:t>
            </a:r>
            <a:r>
              <a:rPr lang="en-US" sz="4800" b="1" i="1" dirty="0" smtClean="0">
                <a:solidFill>
                  <a:srgbClr val="7030A0"/>
                </a:solidFill>
              </a:rPr>
              <a:t>will bring it to completion </a:t>
            </a:r>
            <a:r>
              <a:rPr lang="en-US" sz="4800" dirty="0" smtClean="0"/>
              <a:t>at the day of Jesus Christ.</a:t>
            </a:r>
          </a:p>
          <a:p>
            <a:pPr eaLnBrk="1" hangingPunct="1">
              <a:lnSpc>
                <a:spcPct val="90000"/>
              </a:lnSpc>
              <a:buNone/>
            </a:pPr>
            <a:endParaRPr lang="en-US" dirty="0" smtClean="0"/>
          </a:p>
        </p:txBody>
      </p:sp>
      <p:sp>
        <p:nvSpPr>
          <p:cNvPr id="4100" name="Text Box 5"/>
          <p:cNvSpPr txBox="1">
            <a:spLocks noChangeArrowheads="1"/>
          </p:cNvSpPr>
          <p:nvPr/>
        </p:nvSpPr>
        <p:spPr bwMode="auto">
          <a:xfrm>
            <a:off x="609600" y="4343400"/>
            <a:ext cx="7848600" cy="2308324"/>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Whatever our current trials &amp; problems, never lose Paul’s confidence in God’s ability to finish His work! </a:t>
            </a:r>
            <a:endParaRPr lang="en-US" sz="3600" b="1" dirty="0">
              <a:solidFill>
                <a:srgbClr val="00B050"/>
              </a:solidFill>
              <a:latin typeface="Comic Sans MS" pitchFamily="66" charset="0"/>
            </a:endParaRPr>
          </a:p>
        </p:txBody>
      </p:sp>
    </p:spTree>
    <p:extLst>
      <p:ext uri="{BB962C8B-B14F-4D97-AF65-F5344CB8AC3E}">
        <p14:creationId xmlns:p14="http://schemas.microsoft.com/office/powerpoint/2010/main" val="1197533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0.google.com/images?q=tbn:ANd9GcTPOwR4BSEtMrv9xBT85uM6zieksWvchrSBJ9xK0Aw-izvcmVIj7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124200"/>
            <a:ext cx="4652342" cy="3124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3.bp.blogspot.com/-hwR60eFfpKY/T6OrUF6iPGI/AAAAAAAABFE/9k2_AavRDWo/s1600/building_altar_galle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3505200"/>
            <a:ext cx="3371850" cy="22389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ncrypted-tbn2.gstatic.com/images?q=tbn:ANd9GcTHoJmR6szho9Skf70-YYOpthjWn9pxHEoZuUAkrYz72m33FuwY"/>
          <p:cNvPicPr>
            <a:picLocks noChangeAspect="1" noChangeArrowheads="1"/>
          </p:cNvPicPr>
          <p:nvPr/>
        </p:nvPicPr>
        <p:blipFill>
          <a:blip r:embed="rId5" cstate="print"/>
          <a:srcRect/>
          <a:stretch>
            <a:fillRect/>
          </a:stretch>
        </p:blipFill>
        <p:spPr bwMode="auto">
          <a:xfrm>
            <a:off x="685800" y="381000"/>
            <a:ext cx="4648200" cy="2390929"/>
          </a:xfrm>
          <a:prstGeom prst="rect">
            <a:avLst/>
          </a:prstGeom>
          <a:noFill/>
        </p:spPr>
      </p:pic>
      <p:sp>
        <p:nvSpPr>
          <p:cNvPr id="7" name="Rectangle 3"/>
          <p:cNvSpPr>
            <a:spLocks noGrp="1" noChangeArrowheads="1"/>
          </p:cNvSpPr>
          <p:nvPr>
            <p:ph type="subTitle" idx="1"/>
          </p:nvPr>
        </p:nvSpPr>
        <p:spPr>
          <a:xfrm>
            <a:off x="5410200" y="457200"/>
            <a:ext cx="3429000" cy="2362200"/>
          </a:xfrm>
        </p:spPr>
        <p:txBody>
          <a:bodyPr>
            <a:noAutofit/>
          </a:bodyPr>
          <a:lstStyle/>
          <a:p>
            <a:pPr eaLnBrk="1" hangingPunct="1">
              <a:lnSpc>
                <a:spcPts val="4300"/>
              </a:lnSpc>
              <a:spcBef>
                <a:spcPts val="0"/>
              </a:spcBef>
            </a:pPr>
            <a:r>
              <a:rPr lang="en-US" sz="4000" b="1" dirty="0" smtClean="0">
                <a:solidFill>
                  <a:srgbClr val="0000CC"/>
                </a:solidFill>
                <a:latin typeface="Comic Sans MS" pitchFamily="66" charset="0"/>
              </a:rPr>
              <a:t>Class 3: Preparation for Service is Essential</a:t>
            </a:r>
          </a:p>
        </p:txBody>
      </p:sp>
    </p:spTree>
    <p:extLst>
      <p:ext uri="{BB962C8B-B14F-4D97-AF65-F5344CB8AC3E}">
        <p14:creationId xmlns:p14="http://schemas.microsoft.com/office/powerpoint/2010/main" val="997487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extLst>
      <p:ext uri="{BB962C8B-B14F-4D97-AF65-F5344CB8AC3E}">
        <p14:creationId xmlns:p14="http://schemas.microsoft.com/office/powerpoint/2010/main" val="2195775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r>
              <a:rPr lang="en-US" b="1" dirty="0" smtClean="0">
                <a:solidFill>
                  <a:schemeClr val="bg1"/>
                </a:solidFill>
                <a:latin typeface="EraserDust" pitchFamily="34" charset="0"/>
              </a:rPr>
              <a:t>Lessons from Today </a:t>
            </a:r>
          </a:p>
        </p:txBody>
      </p:sp>
      <p:sp>
        <p:nvSpPr>
          <p:cNvPr id="4099" name="Rectangle 3"/>
          <p:cNvSpPr>
            <a:spLocks noGrp="1" noChangeArrowheads="1"/>
          </p:cNvSpPr>
          <p:nvPr>
            <p:ph type="body" idx="1"/>
          </p:nvPr>
        </p:nvSpPr>
        <p:spPr>
          <a:xfrm>
            <a:off x="609600" y="1143000"/>
            <a:ext cx="8001000" cy="5029200"/>
          </a:xfrm>
        </p:spPr>
        <p:txBody>
          <a:bodyPr>
            <a:normAutofit/>
          </a:bodyPr>
          <a:lstStyle/>
          <a:p>
            <a:pPr hangingPunct="0"/>
            <a:r>
              <a:rPr lang="en-US" b="1" dirty="0" smtClean="0">
                <a:solidFill>
                  <a:srgbClr val="FFC000"/>
                </a:solidFill>
                <a:latin typeface="EraserDust" pitchFamily="34" charset="0"/>
              </a:rPr>
              <a:t> </a:t>
            </a:r>
            <a:r>
              <a:rPr lang="en-US" dirty="0" smtClean="0">
                <a:solidFill>
                  <a:srgbClr val="FFC000"/>
                </a:solidFill>
                <a:latin typeface="EraserDust" pitchFamily="34" charset="0"/>
              </a:rPr>
              <a:t>Remember</a:t>
            </a:r>
            <a:endParaRPr lang="en-US" dirty="0" smtClean="0"/>
          </a:p>
        </p:txBody>
      </p:sp>
    </p:spTree>
    <p:extLst>
      <p:ext uri="{BB962C8B-B14F-4D97-AF65-F5344CB8AC3E}">
        <p14:creationId xmlns:p14="http://schemas.microsoft.com/office/powerpoint/2010/main" val="265639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3344752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crypted-tbn3.gstatic.com/images?q=tbn:ANd9GcS4xGRh3m-pMu2Fe3RQEPNJSamnaTRREpf33cR75nNg7QrRFOjV"/>
          <p:cNvPicPr>
            <a:picLocks noChangeAspect="1" noChangeArrowheads="1"/>
          </p:cNvPicPr>
          <p:nvPr/>
        </p:nvPicPr>
        <p:blipFill>
          <a:blip r:embed="rId3" cstate="print"/>
          <a:srcRect/>
          <a:stretch>
            <a:fillRect/>
          </a:stretch>
        </p:blipFill>
        <p:spPr bwMode="auto">
          <a:xfrm rot="5400000">
            <a:off x="1116419" y="-1116420"/>
            <a:ext cx="6911161" cy="9144001"/>
          </a:xfrm>
          <a:prstGeom prst="rect">
            <a:avLst/>
          </a:prstGeom>
          <a:noFill/>
        </p:spPr>
      </p:pic>
      <p:sp>
        <p:nvSpPr>
          <p:cNvPr id="4098" name="Rectangle 2"/>
          <p:cNvSpPr>
            <a:spLocks noGrp="1" noChangeArrowheads="1"/>
          </p:cNvSpPr>
          <p:nvPr>
            <p:ph type="title"/>
          </p:nvPr>
        </p:nvSpPr>
        <p:spPr>
          <a:xfrm>
            <a:off x="381000" y="45720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1295400" y="1752600"/>
            <a:ext cx="6629400" cy="37338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7150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extLst>
      <p:ext uri="{BB962C8B-B14F-4D97-AF65-F5344CB8AC3E}">
        <p14:creationId xmlns:p14="http://schemas.microsoft.com/office/powerpoint/2010/main" val="2392183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00456"/>
            <a:ext cx="8839200" cy="647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Text Box 5"/>
          <p:cNvSpPr txBox="1">
            <a:spLocks noChangeArrowheads="1"/>
          </p:cNvSpPr>
          <p:nvPr/>
        </p:nvSpPr>
        <p:spPr bwMode="auto">
          <a:xfrm>
            <a:off x="5410200" y="228600"/>
            <a:ext cx="34290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00CC"/>
                </a:solidFill>
                <a:latin typeface="Comic Sans MS" pitchFamily="66" charset="0"/>
              </a:rPr>
              <a:t>1Chr 3:17-20</a:t>
            </a:r>
            <a:endParaRPr lang="en-US" sz="3600" b="1" dirty="0">
              <a:solidFill>
                <a:srgbClr val="0000CC"/>
              </a:solidFill>
              <a:latin typeface="Comic Sans MS" pitchFamily="66" charset="0"/>
            </a:endParaRPr>
          </a:p>
        </p:txBody>
      </p:sp>
      <p:sp>
        <p:nvSpPr>
          <p:cNvPr id="6" name="Text Box 5"/>
          <p:cNvSpPr txBox="1">
            <a:spLocks noChangeArrowheads="1"/>
          </p:cNvSpPr>
          <p:nvPr/>
        </p:nvSpPr>
        <p:spPr bwMode="auto">
          <a:xfrm>
            <a:off x="304800" y="304800"/>
            <a:ext cx="3429000" cy="646331"/>
          </a:xfrm>
          <a:prstGeom prst="rect">
            <a:avLst/>
          </a:prstGeom>
          <a:solidFill>
            <a:schemeClr val="bg1"/>
          </a:solidFill>
          <a:ln w="9525">
            <a:noFill/>
            <a:miter lim="800000"/>
            <a:headEnd/>
            <a:tailEnd/>
          </a:ln>
        </p:spPr>
        <p:txBody>
          <a:bodyPr wrap="square">
            <a:spAutoFit/>
          </a:bodyPr>
          <a:lstStyle/>
          <a:p>
            <a:pPr algn="ctr">
              <a:spcBef>
                <a:spcPct val="50000"/>
              </a:spcBef>
            </a:pPr>
            <a:r>
              <a:rPr lang="en-US" sz="3600" b="1" dirty="0" smtClean="0">
                <a:solidFill>
                  <a:schemeClr val="bg1"/>
                </a:solidFill>
                <a:latin typeface="Comic Sans MS" pitchFamily="66" charset="0"/>
              </a:rPr>
              <a:t>1Chr 3:17-20</a:t>
            </a:r>
            <a:endParaRPr lang="en-US" sz="3600" b="1" dirty="0">
              <a:solidFill>
                <a:schemeClr val="bg1"/>
              </a:solidFill>
              <a:latin typeface="Comic Sans MS" pitchFamily="66" charset="0"/>
            </a:endParaRPr>
          </a:p>
        </p:txBody>
      </p:sp>
      <p:sp>
        <p:nvSpPr>
          <p:cNvPr id="4098" name="Rectangle 2"/>
          <p:cNvSpPr>
            <a:spLocks noGrp="1" noChangeArrowheads="1"/>
          </p:cNvSpPr>
          <p:nvPr>
            <p:ph type="title"/>
          </p:nvPr>
        </p:nvSpPr>
        <p:spPr>
          <a:xfrm>
            <a:off x="7374" y="0"/>
            <a:ext cx="3352800" cy="1600200"/>
          </a:xfrm>
        </p:spPr>
        <p:txBody>
          <a:bodyPr>
            <a:normAutofit/>
          </a:bodyPr>
          <a:lstStyle/>
          <a:p>
            <a:pPr eaLnBrk="1" hangingPunct="1">
              <a:lnSpc>
                <a:spcPts val="3900"/>
              </a:lnSpc>
            </a:pPr>
            <a:r>
              <a:rPr lang="en-US" sz="4000" b="1" dirty="0" err="1" smtClean="0">
                <a:solidFill>
                  <a:srgbClr val="FF0000"/>
                </a:solidFill>
              </a:rPr>
              <a:t>Zerubbabel’s</a:t>
            </a:r>
            <a:r>
              <a:rPr lang="en-US" sz="4000" b="1" dirty="0" smtClean="0">
                <a:solidFill>
                  <a:srgbClr val="FF0000"/>
                </a:solidFill>
              </a:rPr>
              <a:t> Family Tree</a:t>
            </a:r>
          </a:p>
        </p:txBody>
      </p:sp>
      <p:sp>
        <p:nvSpPr>
          <p:cNvPr id="7" name="Bent Arrow 6"/>
          <p:cNvSpPr/>
          <p:nvPr/>
        </p:nvSpPr>
        <p:spPr>
          <a:xfrm flipV="1">
            <a:off x="838200" y="2895600"/>
            <a:ext cx="762000" cy="1219200"/>
          </a:xfrm>
          <a:prstGeom prst="bentArrow">
            <a:avLst>
              <a:gd name="adj1" fmla="val 15424"/>
              <a:gd name="adj2" fmla="val 11780"/>
              <a:gd name="adj3" fmla="val 25000"/>
              <a:gd name="adj4" fmla="val 4375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 Box 5"/>
          <p:cNvSpPr txBox="1">
            <a:spLocks noChangeArrowheads="1"/>
          </p:cNvSpPr>
          <p:nvPr/>
        </p:nvSpPr>
        <p:spPr bwMode="auto">
          <a:xfrm>
            <a:off x="4800600" y="3200400"/>
            <a:ext cx="4114800" cy="1569660"/>
          </a:xfrm>
          <a:prstGeom prst="rect">
            <a:avLst/>
          </a:prstGeom>
          <a:noFill/>
          <a:ln w="9525">
            <a:noFill/>
            <a:miter lim="800000"/>
            <a:headEnd/>
            <a:tailEnd/>
          </a:ln>
        </p:spPr>
        <p:txBody>
          <a:bodyPr wrap="square">
            <a:spAutoFit/>
          </a:bodyPr>
          <a:lstStyle/>
          <a:p>
            <a:pPr algn="ctr">
              <a:spcBef>
                <a:spcPct val="50000"/>
              </a:spcBef>
            </a:pPr>
            <a:r>
              <a:rPr lang="en-US" sz="2400" b="1" dirty="0" err="1" smtClean="0">
                <a:solidFill>
                  <a:srgbClr val="00B050"/>
                </a:solidFill>
                <a:latin typeface="Comic Sans MS" pitchFamily="66" charset="0"/>
              </a:rPr>
              <a:t>Zerubbabel</a:t>
            </a:r>
            <a:r>
              <a:rPr lang="en-US" sz="2400" b="1" dirty="0" smtClean="0">
                <a:solidFill>
                  <a:srgbClr val="00B050"/>
                </a:solidFill>
                <a:latin typeface="Comic Sans MS" pitchFamily="66" charset="0"/>
              </a:rPr>
              <a:t> is called the “son of </a:t>
            </a:r>
            <a:r>
              <a:rPr lang="en-US" sz="2400" b="1" dirty="0" err="1" smtClean="0">
                <a:solidFill>
                  <a:srgbClr val="00B050"/>
                </a:solidFill>
                <a:latin typeface="Comic Sans MS" pitchFamily="66" charset="0"/>
              </a:rPr>
              <a:t>Shealtiel</a:t>
            </a:r>
            <a:r>
              <a:rPr lang="en-US" sz="2400" b="1" dirty="0" smtClean="0">
                <a:solidFill>
                  <a:srgbClr val="00B050"/>
                </a:solidFill>
                <a:latin typeface="Comic Sans MS" pitchFamily="66" charset="0"/>
              </a:rPr>
              <a:t>” so there was probably a Levirate marriage involved</a:t>
            </a:r>
            <a:endParaRPr lang="en-US" sz="2400" b="1" dirty="0">
              <a:solidFill>
                <a:srgbClr val="00B050"/>
              </a:solidFill>
              <a:latin typeface="Comic Sans MS" pitchFamily="66" charset="0"/>
            </a:endParaRPr>
          </a:p>
        </p:txBody>
      </p:sp>
    </p:spTree>
    <p:extLst>
      <p:ext uri="{BB962C8B-B14F-4D97-AF65-F5344CB8AC3E}">
        <p14:creationId xmlns:p14="http://schemas.microsoft.com/office/powerpoint/2010/main" val="1455862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Josiah's Family Tree to Zerubbabel"/>
          <p:cNvPicPr>
            <a:picLocks noChangeAspect="1" noChangeArrowheads="1"/>
          </p:cNvPicPr>
          <p:nvPr/>
        </p:nvPicPr>
        <p:blipFill>
          <a:blip r:embed="rId2" cstate="print"/>
          <a:srcRect/>
          <a:stretch>
            <a:fillRect/>
          </a:stretch>
        </p:blipFill>
        <p:spPr bwMode="auto">
          <a:xfrm>
            <a:off x="228600" y="0"/>
            <a:ext cx="8915400" cy="6426200"/>
          </a:xfrm>
          <a:prstGeom prst="rect">
            <a:avLst/>
          </a:prstGeom>
          <a:noFill/>
          <a:ln w="9525">
            <a:noFill/>
            <a:miter lim="800000"/>
            <a:headEnd/>
            <a:tailEnd/>
          </a:ln>
        </p:spPr>
      </p:pic>
      <p:sp>
        <p:nvSpPr>
          <p:cNvPr id="21509" name="Oval 5"/>
          <p:cNvSpPr>
            <a:spLocks noChangeArrowheads="1"/>
          </p:cNvSpPr>
          <p:nvPr/>
        </p:nvSpPr>
        <p:spPr bwMode="auto">
          <a:xfrm>
            <a:off x="4648200" y="2209800"/>
            <a:ext cx="2286000" cy="1143000"/>
          </a:xfrm>
          <a:prstGeom prst="ellipse">
            <a:avLst/>
          </a:prstGeom>
          <a:noFill/>
          <a:ln w="57150">
            <a:solidFill>
              <a:srgbClr val="FF3300"/>
            </a:solidFill>
            <a:round/>
            <a:headEnd/>
            <a:tailEnd/>
          </a:ln>
        </p:spPr>
        <p:txBody>
          <a:bodyPr wrap="none" anchor="ctr"/>
          <a:lstStyle/>
          <a:p>
            <a:endParaRPr lang="en-US"/>
          </a:p>
        </p:txBody>
      </p:sp>
      <p:sp>
        <p:nvSpPr>
          <p:cNvPr id="21510" name="Oval 6"/>
          <p:cNvSpPr>
            <a:spLocks noChangeArrowheads="1"/>
          </p:cNvSpPr>
          <p:nvPr/>
        </p:nvSpPr>
        <p:spPr bwMode="auto">
          <a:xfrm>
            <a:off x="2133600" y="2209800"/>
            <a:ext cx="2286000" cy="838200"/>
          </a:xfrm>
          <a:prstGeom prst="ellipse">
            <a:avLst/>
          </a:prstGeom>
          <a:noFill/>
          <a:ln w="57150">
            <a:solidFill>
              <a:srgbClr val="FF3300"/>
            </a:solidFill>
            <a:round/>
            <a:headEnd/>
            <a:tailEnd/>
          </a:ln>
        </p:spPr>
        <p:txBody>
          <a:bodyPr wrap="none" anchor="ctr"/>
          <a:lstStyle/>
          <a:p>
            <a:endParaRPr lang="en-US"/>
          </a:p>
        </p:txBody>
      </p:sp>
      <p:sp>
        <p:nvSpPr>
          <p:cNvPr id="21511" name="Oval 7"/>
          <p:cNvSpPr>
            <a:spLocks noChangeArrowheads="1"/>
          </p:cNvSpPr>
          <p:nvPr/>
        </p:nvSpPr>
        <p:spPr bwMode="auto">
          <a:xfrm>
            <a:off x="2133600" y="3810000"/>
            <a:ext cx="2286000" cy="1143000"/>
          </a:xfrm>
          <a:prstGeom prst="ellipse">
            <a:avLst/>
          </a:prstGeom>
          <a:noFill/>
          <a:ln w="57150">
            <a:solidFill>
              <a:srgbClr val="FF3300"/>
            </a:solidFill>
            <a:round/>
            <a:headEnd/>
            <a:tailEnd/>
          </a:ln>
        </p:spPr>
        <p:txBody>
          <a:bodyPr wrap="none" anchor="ctr"/>
          <a:lstStyle/>
          <a:p>
            <a:endParaRPr lang="en-US"/>
          </a:p>
        </p:txBody>
      </p:sp>
      <p:sp>
        <p:nvSpPr>
          <p:cNvPr id="21512" name="Oval 8"/>
          <p:cNvSpPr>
            <a:spLocks noChangeArrowheads="1"/>
          </p:cNvSpPr>
          <p:nvPr/>
        </p:nvSpPr>
        <p:spPr bwMode="auto">
          <a:xfrm>
            <a:off x="7239000" y="2209800"/>
            <a:ext cx="1905000" cy="1524000"/>
          </a:xfrm>
          <a:prstGeom prst="ellipse">
            <a:avLst/>
          </a:prstGeom>
          <a:noFill/>
          <a:ln w="57150">
            <a:solidFill>
              <a:srgbClr val="FF3300"/>
            </a:solidFill>
            <a:round/>
            <a:headEnd/>
            <a:tailEnd/>
          </a:ln>
        </p:spPr>
        <p:txBody>
          <a:bodyPr wrap="none" anchor="ctr"/>
          <a:lstStyle/>
          <a:p>
            <a:endParaRPr lang="en-US"/>
          </a:p>
        </p:txBody>
      </p:sp>
      <p:sp>
        <p:nvSpPr>
          <p:cNvPr id="5127" name="Rectangle 2"/>
          <p:cNvSpPr>
            <a:spLocks noGrp="1" noChangeArrowheads="1"/>
          </p:cNvSpPr>
          <p:nvPr>
            <p:ph type="title"/>
          </p:nvPr>
        </p:nvSpPr>
        <p:spPr>
          <a:xfrm>
            <a:off x="457200" y="0"/>
            <a:ext cx="8229600" cy="838200"/>
          </a:xfrm>
          <a:solidFill>
            <a:schemeClr val="bg1"/>
          </a:solidFill>
        </p:spPr>
        <p:txBody>
          <a:bodyPr/>
          <a:lstStyle/>
          <a:p>
            <a:pPr eaLnBrk="1" hangingPunct="1"/>
            <a:r>
              <a:rPr lang="en-US" b="1" dirty="0" smtClean="0">
                <a:solidFill>
                  <a:srgbClr val="0000CC"/>
                </a:solidFill>
              </a:rPr>
              <a:t>King Josiah’s Descendants</a:t>
            </a:r>
          </a:p>
        </p:txBody>
      </p:sp>
      <p:sp>
        <p:nvSpPr>
          <p:cNvPr id="8" name="Rectangle 2"/>
          <p:cNvSpPr txBox="1">
            <a:spLocks noChangeArrowheads="1"/>
          </p:cNvSpPr>
          <p:nvPr/>
        </p:nvSpPr>
        <p:spPr bwMode="auto">
          <a:xfrm>
            <a:off x="2209800" y="22860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2</a:t>
            </a:r>
          </a:p>
        </p:txBody>
      </p:sp>
      <p:sp>
        <p:nvSpPr>
          <p:cNvPr id="9" name="Rectangle 2"/>
          <p:cNvSpPr txBox="1">
            <a:spLocks noChangeArrowheads="1"/>
          </p:cNvSpPr>
          <p:nvPr/>
        </p:nvSpPr>
        <p:spPr bwMode="auto">
          <a:xfrm>
            <a:off x="4724400" y="22860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1</a:t>
            </a:r>
          </a:p>
        </p:txBody>
      </p:sp>
      <p:sp>
        <p:nvSpPr>
          <p:cNvPr id="10" name="Rectangle 2"/>
          <p:cNvSpPr txBox="1">
            <a:spLocks noChangeArrowheads="1"/>
          </p:cNvSpPr>
          <p:nvPr/>
        </p:nvSpPr>
        <p:spPr bwMode="auto">
          <a:xfrm>
            <a:off x="1524000" y="38862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3</a:t>
            </a:r>
          </a:p>
        </p:txBody>
      </p:sp>
      <p:sp>
        <p:nvSpPr>
          <p:cNvPr id="11" name="Rectangle 2"/>
          <p:cNvSpPr txBox="1">
            <a:spLocks noChangeArrowheads="1"/>
          </p:cNvSpPr>
          <p:nvPr/>
        </p:nvSpPr>
        <p:spPr bwMode="auto">
          <a:xfrm>
            <a:off x="7239000" y="22860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4</a:t>
            </a:r>
          </a:p>
        </p:txBody>
      </p:sp>
      <p:sp>
        <p:nvSpPr>
          <p:cNvPr id="12" name="Rectangle 2"/>
          <p:cNvSpPr txBox="1">
            <a:spLocks noChangeArrowheads="1"/>
          </p:cNvSpPr>
          <p:nvPr/>
        </p:nvSpPr>
        <p:spPr bwMode="auto">
          <a:xfrm>
            <a:off x="3124200" y="838200"/>
            <a:ext cx="2286000" cy="457200"/>
          </a:xfrm>
          <a:prstGeom prst="rect">
            <a:avLst/>
          </a:prstGeom>
          <a:solidFill>
            <a:schemeClr val="bg1"/>
          </a:solidFill>
          <a:ln w="9525">
            <a:noFill/>
            <a:miter lim="800000"/>
            <a:headEnd/>
            <a:tailEnd/>
          </a:ln>
        </p:spPr>
        <p:txBody>
          <a:bodyPr anchor="ctr"/>
          <a:lstStyle/>
          <a:p>
            <a:pPr algn="ctr">
              <a:defRPr/>
            </a:pPr>
            <a:r>
              <a:rPr lang="en-US" sz="3400" b="1" kern="0" dirty="0">
                <a:solidFill>
                  <a:srgbClr val="FF0000"/>
                </a:solidFill>
                <a:latin typeface="Comic Sans MS" pitchFamily="66" charset="0"/>
                <a:ea typeface="+mj-ea"/>
                <a:cs typeface="+mj-cs"/>
              </a:rPr>
              <a:t>Josiah</a:t>
            </a:r>
          </a:p>
        </p:txBody>
      </p:sp>
      <p:sp>
        <p:nvSpPr>
          <p:cNvPr id="13" name="Rectangle 2"/>
          <p:cNvSpPr txBox="1">
            <a:spLocks noChangeArrowheads="1"/>
          </p:cNvSpPr>
          <p:nvPr/>
        </p:nvSpPr>
        <p:spPr bwMode="auto">
          <a:xfrm>
            <a:off x="5562600" y="4191000"/>
            <a:ext cx="3276600" cy="2133600"/>
          </a:xfrm>
          <a:prstGeom prst="rect">
            <a:avLst/>
          </a:prstGeom>
          <a:noFill/>
          <a:ln w="9525">
            <a:noFill/>
            <a:miter lim="800000"/>
            <a:headEnd/>
            <a:tailEnd/>
          </a:ln>
        </p:spPr>
        <p:txBody>
          <a:bodyPr anchor="ctr"/>
          <a:lstStyle/>
          <a:p>
            <a:pPr algn="ctr">
              <a:defRPr/>
            </a:pPr>
            <a:r>
              <a:rPr lang="en-US" sz="3400" b="1" kern="0" dirty="0">
                <a:solidFill>
                  <a:srgbClr val="7030A0"/>
                </a:solidFill>
                <a:latin typeface="Comic Sans MS" pitchFamily="66" charset="0"/>
                <a:ea typeface="+mj-ea"/>
                <a:cs typeface="+mj-cs"/>
              </a:rPr>
              <a:t>Good King Josiah had no children who were like him! </a:t>
            </a:r>
          </a:p>
        </p:txBody>
      </p:sp>
      <p:sp>
        <p:nvSpPr>
          <p:cNvPr id="14" name="Oval 7"/>
          <p:cNvSpPr>
            <a:spLocks noChangeArrowheads="1"/>
          </p:cNvSpPr>
          <p:nvPr/>
        </p:nvSpPr>
        <p:spPr bwMode="auto">
          <a:xfrm>
            <a:off x="3874477" y="5978769"/>
            <a:ext cx="1688123" cy="523631"/>
          </a:xfrm>
          <a:prstGeom prst="ellipse">
            <a:avLst/>
          </a:prstGeom>
          <a:noFill/>
          <a:ln w="57150">
            <a:solidFill>
              <a:srgbClr val="FF3300"/>
            </a:solidFill>
            <a:round/>
            <a:headEnd/>
            <a:tailEnd/>
          </a:ln>
        </p:spPr>
        <p:txBody>
          <a:bodyPr wrap="none" anchor="ctr"/>
          <a:lstStyle/>
          <a:p>
            <a:endParaRPr lang="en-US"/>
          </a:p>
        </p:txBody>
      </p:sp>
    </p:spTree>
    <p:extLst>
      <p:ext uri="{BB962C8B-B14F-4D97-AF65-F5344CB8AC3E}">
        <p14:creationId xmlns:p14="http://schemas.microsoft.com/office/powerpoint/2010/main" val="2254847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76600" y="152400"/>
            <a:ext cx="3352800" cy="1981200"/>
          </a:xfrm>
        </p:spPr>
        <p:txBody>
          <a:bodyPr>
            <a:normAutofit/>
          </a:bodyPr>
          <a:lstStyle/>
          <a:p>
            <a:pPr eaLnBrk="1" hangingPunct="1"/>
            <a:r>
              <a:rPr lang="en-US" sz="5400" b="1" dirty="0" smtClean="0">
                <a:solidFill>
                  <a:srgbClr val="FF0000"/>
                </a:solidFill>
              </a:rPr>
              <a:t>Judgment  &amp; Mercy</a:t>
            </a:r>
          </a:p>
        </p:txBody>
      </p:sp>
      <p:sp>
        <p:nvSpPr>
          <p:cNvPr id="4099" name="Rectangle 3"/>
          <p:cNvSpPr>
            <a:spLocks noGrp="1" noChangeArrowheads="1"/>
          </p:cNvSpPr>
          <p:nvPr>
            <p:ph type="body" idx="1"/>
          </p:nvPr>
        </p:nvSpPr>
        <p:spPr>
          <a:xfrm>
            <a:off x="457200" y="2133600"/>
            <a:ext cx="7924800" cy="3352800"/>
          </a:xfrm>
        </p:spPr>
        <p:txBody>
          <a:bodyPr>
            <a:normAutofit/>
          </a:bodyPr>
          <a:lstStyle/>
          <a:p>
            <a:r>
              <a:rPr lang="en-US" sz="4000" b="1" dirty="0" err="1">
                <a:solidFill>
                  <a:srgbClr val="CC0099"/>
                </a:solidFill>
              </a:rPr>
              <a:t>Zerubabbel</a:t>
            </a:r>
            <a:r>
              <a:rPr lang="en-US" sz="4000" dirty="0">
                <a:solidFill>
                  <a:srgbClr val="CC0099"/>
                </a:solidFill>
              </a:rPr>
              <a:t> </a:t>
            </a:r>
            <a:r>
              <a:rPr lang="en-US" sz="4000" dirty="0"/>
              <a:t>– </a:t>
            </a:r>
            <a:r>
              <a:rPr lang="en-US" sz="4000" b="1" dirty="0"/>
              <a:t>King</a:t>
            </a:r>
            <a:r>
              <a:rPr lang="en-US" sz="4000" dirty="0"/>
              <a:t> – </a:t>
            </a:r>
            <a:r>
              <a:rPr lang="en-US" sz="4000" b="1" dirty="0" smtClean="0"/>
              <a:t>Judgment</a:t>
            </a:r>
            <a:endParaRPr lang="en-US" sz="4000" dirty="0"/>
          </a:p>
          <a:p>
            <a:r>
              <a:rPr lang="en-US" sz="4000" b="1" dirty="0">
                <a:solidFill>
                  <a:srgbClr val="CC0099"/>
                </a:solidFill>
              </a:rPr>
              <a:t>Joshua</a:t>
            </a:r>
            <a:r>
              <a:rPr lang="en-US" sz="4000" dirty="0"/>
              <a:t> – </a:t>
            </a:r>
            <a:r>
              <a:rPr lang="en-US" sz="4000" b="1" dirty="0"/>
              <a:t>Priest</a:t>
            </a:r>
            <a:r>
              <a:rPr lang="en-US" sz="4000" dirty="0"/>
              <a:t> – </a:t>
            </a:r>
            <a:r>
              <a:rPr lang="en-US" sz="4000" b="1" dirty="0" smtClean="0"/>
              <a:t>Mercy</a:t>
            </a:r>
            <a:endParaRPr lang="en-US" sz="4000" dirty="0"/>
          </a:p>
        </p:txBody>
      </p:sp>
      <p:sp>
        <p:nvSpPr>
          <p:cNvPr id="4100" name="Text Box 5"/>
          <p:cNvSpPr txBox="1">
            <a:spLocks noChangeArrowheads="1"/>
          </p:cNvSpPr>
          <p:nvPr/>
        </p:nvSpPr>
        <p:spPr bwMode="auto">
          <a:xfrm>
            <a:off x="381000" y="3657600"/>
            <a:ext cx="80010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00CC"/>
                </a:solidFill>
                <a:latin typeface="Comic Sans MS" pitchFamily="66" charset="0"/>
              </a:rPr>
              <a:t>The </a:t>
            </a:r>
            <a:r>
              <a:rPr lang="en-US" sz="2800" b="1" dirty="0">
                <a:solidFill>
                  <a:srgbClr val="0000CC"/>
                </a:solidFill>
                <a:latin typeface="Comic Sans MS" pitchFamily="66" charset="0"/>
              </a:rPr>
              <a:t>Law of Moses separated these two offices until Messiah would come who could perfectly balance judgment and </a:t>
            </a:r>
            <a:r>
              <a:rPr lang="en-US" sz="2800" b="1" dirty="0" smtClean="0">
                <a:solidFill>
                  <a:srgbClr val="0000CC"/>
                </a:solidFill>
                <a:latin typeface="Comic Sans MS" pitchFamily="66" charset="0"/>
              </a:rPr>
              <a:t>mercy</a:t>
            </a:r>
            <a:endParaRPr lang="en-US" sz="3600" b="1" dirty="0">
              <a:solidFill>
                <a:srgbClr val="0000CC"/>
              </a:solidFill>
              <a:latin typeface="Comic Sans MS" pitchFamily="66" charset="0"/>
            </a:endParaRPr>
          </a:p>
        </p:txBody>
      </p:sp>
      <p:sp>
        <p:nvSpPr>
          <p:cNvPr id="5" name="Text Box 5"/>
          <p:cNvSpPr txBox="1">
            <a:spLocks noChangeArrowheads="1"/>
          </p:cNvSpPr>
          <p:nvPr/>
        </p:nvSpPr>
        <p:spPr bwMode="auto">
          <a:xfrm>
            <a:off x="762000" y="5181600"/>
            <a:ext cx="7086599" cy="1569660"/>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This is the challenge of every parent &amp; Ecclesial leader:  properly balance judgment &amp; mercy!  Two parents &amp; many ecclesial leaders help us to find a balance.</a:t>
            </a:r>
            <a:endParaRPr lang="en-US" sz="3200" b="1" dirty="0">
              <a:solidFill>
                <a:srgbClr val="00B050"/>
              </a:solidFill>
              <a:latin typeface="Comic Sans MS" pitchFamily="66" charset="0"/>
            </a:endParaRPr>
          </a:p>
        </p:txBody>
      </p:sp>
      <p:pic>
        <p:nvPicPr>
          <p:cNvPr id="46084" name="Picture 4" descr="https://encrypted-tbn1.google.com/images?q=tbn:ANd9GcRO_9fEVn88u-cInjeQ6txXbMUDKsZLUHiOLH7H7LC1iZAbZTds"/>
          <p:cNvPicPr>
            <a:picLocks noChangeAspect="1" noChangeArrowheads="1"/>
          </p:cNvPicPr>
          <p:nvPr/>
        </p:nvPicPr>
        <p:blipFill>
          <a:blip r:embed="rId3" cstate="print"/>
          <a:srcRect/>
          <a:stretch>
            <a:fillRect/>
          </a:stretch>
        </p:blipFill>
        <p:spPr bwMode="auto">
          <a:xfrm>
            <a:off x="7315200" y="152400"/>
            <a:ext cx="1724025" cy="3266575"/>
          </a:xfrm>
          <a:prstGeom prst="rect">
            <a:avLst/>
          </a:prstGeom>
          <a:noFill/>
        </p:spPr>
      </p:pic>
      <p:pic>
        <p:nvPicPr>
          <p:cNvPr id="46086" name="Picture 6" descr="https://encrypted-tbn1.google.com/images?q=tbn:ANd9GcTOZT2LAFKl9_qv94uIR3K01fHi3BrLDgi5RueUXbID9xC6uSxx"/>
          <p:cNvPicPr>
            <a:picLocks noChangeAspect="1" noChangeArrowheads="1"/>
          </p:cNvPicPr>
          <p:nvPr/>
        </p:nvPicPr>
        <p:blipFill>
          <a:blip r:embed="rId4" cstate="print"/>
          <a:srcRect/>
          <a:stretch>
            <a:fillRect/>
          </a:stretch>
        </p:blipFill>
        <p:spPr bwMode="auto">
          <a:xfrm>
            <a:off x="304800" y="228600"/>
            <a:ext cx="2447925" cy="1866901"/>
          </a:xfrm>
          <a:prstGeom prst="rect">
            <a:avLst/>
          </a:prstGeom>
          <a:noFill/>
        </p:spPr>
      </p:pic>
    </p:spTree>
    <p:extLst>
      <p:ext uri="{BB962C8B-B14F-4D97-AF65-F5344CB8AC3E}">
        <p14:creationId xmlns:p14="http://schemas.microsoft.com/office/powerpoint/2010/main" val="4193022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410200" cy="1143000"/>
          </a:xfrm>
        </p:spPr>
        <p:txBody>
          <a:bodyPr/>
          <a:lstStyle/>
          <a:p>
            <a:pPr eaLnBrk="1" hangingPunct="1"/>
            <a:r>
              <a:rPr lang="en-US" sz="4000" b="1" dirty="0" smtClean="0">
                <a:solidFill>
                  <a:srgbClr val="FF0000"/>
                </a:solidFill>
              </a:rPr>
              <a:t>“As one Man” (3:1)</a:t>
            </a:r>
          </a:p>
        </p:txBody>
      </p:sp>
      <p:sp>
        <p:nvSpPr>
          <p:cNvPr id="4099" name="Rectangle 3"/>
          <p:cNvSpPr>
            <a:spLocks noGrp="1" noChangeArrowheads="1"/>
          </p:cNvSpPr>
          <p:nvPr>
            <p:ph type="body" idx="1"/>
          </p:nvPr>
        </p:nvSpPr>
        <p:spPr>
          <a:xfrm>
            <a:off x="381000" y="1143000"/>
            <a:ext cx="8153400" cy="4343400"/>
          </a:xfrm>
        </p:spPr>
        <p:txBody>
          <a:bodyPr>
            <a:normAutofit lnSpcReduction="10000"/>
          </a:bodyPr>
          <a:lstStyle/>
          <a:p>
            <a:pPr eaLnBrk="1" hangingPunct="1">
              <a:lnSpc>
                <a:spcPct val="90000"/>
              </a:lnSpc>
            </a:pPr>
            <a:r>
              <a:rPr lang="en-US" dirty="0" smtClean="0"/>
              <a:t>Judah &amp; Israel were finally                            united!  </a:t>
            </a:r>
          </a:p>
          <a:p>
            <a:pPr eaLnBrk="1" hangingPunct="1">
              <a:lnSpc>
                <a:spcPct val="90000"/>
              </a:lnSpc>
            </a:pPr>
            <a:r>
              <a:rPr lang="en-US" b="1" dirty="0" smtClean="0">
                <a:solidFill>
                  <a:srgbClr val="0000CC"/>
                </a:solidFill>
              </a:rPr>
              <a:t>Cost to bring about unity was huge: </a:t>
            </a:r>
            <a:r>
              <a:rPr lang="en-US" dirty="0" smtClean="0"/>
              <a:t>70 years of captivity</a:t>
            </a:r>
          </a:p>
          <a:p>
            <a:pPr eaLnBrk="1" hangingPunct="1">
              <a:lnSpc>
                <a:spcPct val="90000"/>
              </a:lnSpc>
            </a:pPr>
            <a:r>
              <a:rPr lang="en-US" dirty="0" smtClean="0"/>
              <a:t>Learn to value ecclesial unity and work for it constantly</a:t>
            </a:r>
          </a:p>
          <a:p>
            <a:pPr lvl="1">
              <a:lnSpc>
                <a:spcPct val="90000"/>
              </a:lnSpc>
            </a:pPr>
            <a:r>
              <a:rPr lang="en-US" dirty="0" smtClean="0"/>
              <a:t>Many years of working for unity can be overturned in a moment</a:t>
            </a:r>
          </a:p>
          <a:p>
            <a:pPr lvl="1">
              <a:lnSpc>
                <a:spcPct val="90000"/>
              </a:lnSpc>
            </a:pPr>
            <a:r>
              <a:rPr lang="en-US" dirty="0" smtClean="0"/>
              <a:t>Ecclesial leaders need to provide activities that will encourage unity of the members</a:t>
            </a:r>
          </a:p>
        </p:txBody>
      </p:sp>
      <p:sp>
        <p:nvSpPr>
          <p:cNvPr id="4100" name="Text Box 5"/>
          <p:cNvSpPr txBox="1">
            <a:spLocks noChangeArrowheads="1"/>
          </p:cNvSpPr>
          <p:nvPr/>
        </p:nvSpPr>
        <p:spPr bwMode="auto">
          <a:xfrm>
            <a:off x="228600" y="5562600"/>
            <a:ext cx="86868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Behold, how good and how pleasant it is for brethren to dwell together in unity! (Ps 133:1)</a:t>
            </a:r>
            <a:endParaRPr lang="en-US" sz="4000" b="1" dirty="0">
              <a:solidFill>
                <a:srgbClr val="0000CC"/>
              </a:solidFill>
              <a:latin typeface="Comic Sans MS" pitchFamily="66" charset="0"/>
            </a:endParaRPr>
          </a:p>
        </p:txBody>
      </p:sp>
      <p:pic>
        <p:nvPicPr>
          <p:cNvPr id="95234" name="Picture 2" descr="https://encrypted-tbn1.google.com/images?q=tbn:ANd9GcTElE6cKkZODFlNJYtgy-BTfpG3nbOw1Zz0AX-YxPWmk3CN9Xwlbg"/>
          <p:cNvPicPr>
            <a:picLocks noChangeAspect="1" noChangeArrowheads="1"/>
          </p:cNvPicPr>
          <p:nvPr/>
        </p:nvPicPr>
        <p:blipFill>
          <a:blip r:embed="rId3" cstate="print"/>
          <a:srcRect/>
          <a:stretch>
            <a:fillRect/>
          </a:stretch>
        </p:blipFill>
        <p:spPr bwMode="auto">
          <a:xfrm>
            <a:off x="6019800" y="152400"/>
            <a:ext cx="2847975" cy="1791307"/>
          </a:xfrm>
          <a:prstGeom prst="rect">
            <a:avLst/>
          </a:prstGeom>
          <a:noFill/>
        </p:spPr>
      </p:pic>
    </p:spTree>
    <p:extLst>
      <p:ext uri="{BB962C8B-B14F-4D97-AF65-F5344CB8AC3E}">
        <p14:creationId xmlns:p14="http://schemas.microsoft.com/office/powerpoint/2010/main" val="418810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1732</TotalTime>
  <Words>2923</Words>
  <Application>Microsoft Office PowerPoint</Application>
  <PresentationFormat>On-screen Show (4:3)</PresentationFormat>
  <Paragraphs>437</Paragraphs>
  <Slides>57</Slides>
  <Notes>52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8" baseType="lpstr">
      <vt:lpstr>Arial</vt:lpstr>
      <vt:lpstr>Calibri</vt:lpstr>
      <vt:lpstr>Comic Sans MS</vt:lpstr>
      <vt:lpstr>Creepy</vt:lpstr>
      <vt:lpstr>EraserDust</vt:lpstr>
      <vt:lpstr>Space Toaster</vt:lpstr>
      <vt:lpstr>Times New Roman</vt:lpstr>
      <vt:lpstr>Vagabond</vt:lpstr>
      <vt:lpstr>Office Theme</vt:lpstr>
      <vt:lpstr>Photo Editor Photo</vt:lpstr>
      <vt:lpstr>Bitmap Image</vt:lpstr>
      <vt:lpstr>Ezra:   Working together in God’s service</vt:lpstr>
      <vt:lpstr>Freewill Offerings to God</vt:lpstr>
      <vt:lpstr>Now the 7th month (Ethanim) [3:1]</vt:lpstr>
      <vt:lpstr>Zerubbabel =              “shoot of Babylon” (Yg)</vt:lpstr>
      <vt:lpstr>Family Line of               Jeshua (          )</vt:lpstr>
      <vt:lpstr>Zerubbabel’s Family Tree</vt:lpstr>
      <vt:lpstr>King Josiah’s Descendants</vt:lpstr>
      <vt:lpstr>Judgment  &amp; Mercy</vt:lpstr>
      <vt:lpstr>“As one Man” (3:1)</vt:lpstr>
      <vt:lpstr>The Order of the Building</vt:lpstr>
      <vt:lpstr>Feast of Tabernacles (v.4)</vt:lpstr>
      <vt:lpstr>Use of foreign supplies (v.7)</vt:lpstr>
      <vt:lpstr>Years to Build the Temple</vt:lpstr>
      <vt:lpstr>People’s Reaction to the Laying of the Foundation</vt:lpstr>
      <vt:lpstr>The Adversaries Challenge!</vt:lpstr>
      <vt:lpstr>Background to the Samaritans:       2 Kings 17:28-41</vt:lpstr>
      <vt:lpstr>Background to the Samaritans:       2 Kings 17:28-41</vt:lpstr>
      <vt:lpstr>Test #1:              Return to Idols?</vt:lpstr>
      <vt:lpstr>Compromising Alliances with the World are Destructive</vt:lpstr>
      <vt:lpstr>Joshua &amp; Zerubbabel’s Defense</vt:lpstr>
      <vt:lpstr>Test #2:   Pressure &amp; Endurance</vt:lpstr>
      <vt:lpstr>Ezra 4:4-7</vt:lpstr>
      <vt:lpstr>Persian Kings:  Cyrus to Longimanus</vt:lpstr>
      <vt:lpstr>Ezra 4:23-24  Shows that entire chapter is about the Temple</vt:lpstr>
      <vt:lpstr>Ezra 4:4-7, 23-24</vt:lpstr>
      <vt:lpstr>The Key!</vt:lpstr>
      <vt:lpstr>Persian Kings</vt:lpstr>
      <vt:lpstr>PowerPoint Presentation</vt:lpstr>
      <vt:lpstr>PowerPoint Presentation</vt:lpstr>
      <vt:lpstr>PowerPoint Presentation</vt:lpstr>
      <vt:lpstr>The Samaritans’ Letter</vt:lpstr>
      <vt:lpstr>Lies of the Samaritans</vt:lpstr>
      <vt:lpstr>God gives them what they wanted</vt:lpstr>
      <vt:lpstr>Why did God stop the work?</vt:lpstr>
      <vt:lpstr>Ezra:   Working together in God’s service</vt:lpstr>
      <vt:lpstr>God stopped the work</vt:lpstr>
      <vt:lpstr>God gets the work going again!</vt:lpstr>
      <vt:lpstr>PowerPoint Presentation</vt:lpstr>
      <vt:lpstr>“The Prophets of God Helping them”     (Ezra 5:1-2 )</vt:lpstr>
      <vt:lpstr>God raises up Darius to be King!</vt:lpstr>
      <vt:lpstr>People challenged again (vs 3-4)</vt:lpstr>
      <vt:lpstr>The Eye of God upon them                        (but not visible to human eyes!)</vt:lpstr>
      <vt:lpstr>The People Respond in Faith</vt:lpstr>
      <vt:lpstr>Evidence that Sheshbazzar of v.16 is Zerubbabel</vt:lpstr>
      <vt:lpstr> Achmetha (6:2) = Ecbatana         (capital city of Cyrus)</vt:lpstr>
      <vt:lpstr>Comparison of the Decrees in Ezra 1 &amp; Ezra 6</vt:lpstr>
      <vt:lpstr>Look at what the Angels accomplished behind the scenes!</vt:lpstr>
      <vt:lpstr>Temple is Finished!</vt:lpstr>
      <vt:lpstr>Temple service organized</vt:lpstr>
      <vt:lpstr>Philippians 1:6  (RSV)</vt:lpstr>
      <vt:lpstr>PowerPoint Presentation</vt:lpstr>
      <vt:lpstr>2</vt:lpstr>
      <vt:lpstr>2</vt:lpstr>
      <vt:lpstr>Lessons from Today </vt:lpstr>
      <vt:lpstr>2</vt:lpstr>
      <vt:lpstr>2</vt:lpstr>
      <vt:lpstr>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64</cp:revision>
  <dcterms:created xsi:type="dcterms:W3CDTF">2010-08-16T17:29:37Z</dcterms:created>
  <dcterms:modified xsi:type="dcterms:W3CDTF">2013-07-01T17:40:04Z</dcterms:modified>
</cp:coreProperties>
</file>