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04" r:id="rId2"/>
    <p:sldId id="343" r:id="rId3"/>
    <p:sldId id="345" r:id="rId4"/>
    <p:sldId id="346" r:id="rId5"/>
    <p:sldId id="347" r:id="rId6"/>
    <p:sldId id="350" r:id="rId7"/>
    <p:sldId id="278" r:id="rId8"/>
    <p:sldId id="312" r:id="rId9"/>
    <p:sldId id="279" r:id="rId10"/>
    <p:sldId id="283" r:id="rId11"/>
    <p:sldId id="357" r:id="rId12"/>
    <p:sldId id="282" r:id="rId13"/>
    <p:sldId id="284" r:id="rId14"/>
    <p:sldId id="285" r:id="rId15"/>
    <p:sldId id="286" r:id="rId16"/>
    <p:sldId id="288" r:id="rId17"/>
    <p:sldId id="313" r:id="rId18"/>
    <p:sldId id="290" r:id="rId19"/>
    <p:sldId id="317" r:id="rId20"/>
    <p:sldId id="318" r:id="rId21"/>
    <p:sldId id="319" r:id="rId22"/>
    <p:sldId id="320" r:id="rId23"/>
    <p:sldId id="321" r:id="rId24"/>
    <p:sldId id="322" r:id="rId25"/>
    <p:sldId id="324" r:id="rId26"/>
    <p:sldId id="325" r:id="rId27"/>
    <p:sldId id="326" r:id="rId28"/>
    <p:sldId id="327" r:id="rId29"/>
    <p:sldId id="358" r:id="rId30"/>
    <p:sldId id="360" r:id="rId31"/>
    <p:sldId id="328" r:id="rId32"/>
    <p:sldId id="329" r:id="rId33"/>
    <p:sldId id="330" r:id="rId34"/>
    <p:sldId id="331" r:id="rId35"/>
    <p:sldId id="332" r:id="rId36"/>
    <p:sldId id="333" r:id="rId37"/>
    <p:sldId id="335" r:id="rId38"/>
    <p:sldId id="336" r:id="rId39"/>
    <p:sldId id="337" r:id="rId40"/>
    <p:sldId id="338" r:id="rId41"/>
    <p:sldId id="339" r:id="rId42"/>
    <p:sldId id="340" r:id="rId43"/>
    <p:sldId id="341" r:id="rId44"/>
    <p:sldId id="359" r:id="rId45"/>
    <p:sldId id="292" r:id="rId46"/>
    <p:sldId id="293" r:id="rId47"/>
    <p:sldId id="342" r:id="rId48"/>
    <p:sldId id="305" r:id="rId49"/>
    <p:sldId id="308" r:id="rId50"/>
    <p:sldId id="309" r:id="rId51"/>
    <p:sldId id="310" r:id="rId52"/>
    <p:sldId id="298" r:id="rId53"/>
    <p:sldId id="355" r:id="rId54"/>
    <p:sldId id="356" r:id="rId55"/>
    <p:sldId id="353" r:id="rId56"/>
    <p:sldId id="354" r:id="rId57"/>
    <p:sldId id="257"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0000CC"/>
    <a:srgbClr val="996633"/>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09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7/4/2013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38351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1</a:t>
            </a:fld>
            <a:endParaRPr lang="en-US"/>
          </a:p>
        </p:txBody>
      </p:sp>
    </p:spTree>
    <p:extLst>
      <p:ext uri="{BB962C8B-B14F-4D97-AF65-F5344CB8AC3E}">
        <p14:creationId xmlns:p14="http://schemas.microsoft.com/office/powerpoint/2010/main" val="232149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10</a:t>
            </a:fld>
            <a:endParaRPr lang="en-US"/>
          </a:p>
        </p:txBody>
      </p:sp>
    </p:spTree>
    <p:extLst>
      <p:ext uri="{BB962C8B-B14F-4D97-AF65-F5344CB8AC3E}">
        <p14:creationId xmlns:p14="http://schemas.microsoft.com/office/powerpoint/2010/main" val="4126537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11</a:t>
            </a:fld>
            <a:endParaRPr lang="en-US"/>
          </a:p>
        </p:txBody>
      </p:sp>
    </p:spTree>
    <p:extLst>
      <p:ext uri="{BB962C8B-B14F-4D97-AF65-F5344CB8AC3E}">
        <p14:creationId xmlns:p14="http://schemas.microsoft.com/office/powerpoint/2010/main" val="4195499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12</a:t>
            </a:fld>
            <a:endParaRPr lang="en-US"/>
          </a:p>
        </p:txBody>
      </p:sp>
    </p:spTree>
    <p:extLst>
      <p:ext uri="{BB962C8B-B14F-4D97-AF65-F5344CB8AC3E}">
        <p14:creationId xmlns:p14="http://schemas.microsoft.com/office/powerpoint/2010/main" val="1580953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13</a:t>
            </a:fld>
            <a:endParaRPr lang="en-US"/>
          </a:p>
        </p:txBody>
      </p:sp>
    </p:spTree>
    <p:extLst>
      <p:ext uri="{BB962C8B-B14F-4D97-AF65-F5344CB8AC3E}">
        <p14:creationId xmlns:p14="http://schemas.microsoft.com/office/powerpoint/2010/main" val="2774391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14</a:t>
            </a:fld>
            <a:endParaRPr lang="en-US"/>
          </a:p>
        </p:txBody>
      </p:sp>
    </p:spTree>
    <p:extLst>
      <p:ext uri="{BB962C8B-B14F-4D97-AF65-F5344CB8AC3E}">
        <p14:creationId xmlns:p14="http://schemas.microsoft.com/office/powerpoint/2010/main" val="1494882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15</a:t>
            </a:fld>
            <a:endParaRPr lang="en-US"/>
          </a:p>
        </p:txBody>
      </p:sp>
    </p:spTree>
    <p:extLst>
      <p:ext uri="{BB962C8B-B14F-4D97-AF65-F5344CB8AC3E}">
        <p14:creationId xmlns:p14="http://schemas.microsoft.com/office/powerpoint/2010/main" val="3909277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16</a:t>
            </a:fld>
            <a:endParaRPr lang="en-US"/>
          </a:p>
        </p:txBody>
      </p:sp>
    </p:spTree>
    <p:extLst>
      <p:ext uri="{BB962C8B-B14F-4D97-AF65-F5344CB8AC3E}">
        <p14:creationId xmlns:p14="http://schemas.microsoft.com/office/powerpoint/2010/main" val="1341373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D8E2EA-F3E3-4A32-A026-2D9D1E561389}" type="slidenum">
              <a:rPr lang="en-US" smtClean="0"/>
              <a:pPr/>
              <a:t>17</a:t>
            </a:fld>
            <a:endParaRPr lang="en-US"/>
          </a:p>
        </p:txBody>
      </p:sp>
    </p:spTree>
    <p:extLst>
      <p:ext uri="{BB962C8B-B14F-4D97-AF65-F5344CB8AC3E}">
        <p14:creationId xmlns:p14="http://schemas.microsoft.com/office/powerpoint/2010/main" val="2919834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18</a:t>
            </a:fld>
            <a:endParaRPr lang="en-US"/>
          </a:p>
        </p:txBody>
      </p:sp>
    </p:spTree>
    <p:extLst>
      <p:ext uri="{BB962C8B-B14F-4D97-AF65-F5344CB8AC3E}">
        <p14:creationId xmlns:p14="http://schemas.microsoft.com/office/powerpoint/2010/main" val="4169818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19</a:t>
            </a:fld>
            <a:endParaRPr lang="en-US"/>
          </a:p>
        </p:txBody>
      </p:sp>
    </p:spTree>
    <p:extLst>
      <p:ext uri="{BB962C8B-B14F-4D97-AF65-F5344CB8AC3E}">
        <p14:creationId xmlns:p14="http://schemas.microsoft.com/office/powerpoint/2010/main" val="1917545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a:t>
            </a:fld>
            <a:endParaRPr lang="en-US"/>
          </a:p>
        </p:txBody>
      </p:sp>
    </p:spTree>
    <p:extLst>
      <p:ext uri="{BB962C8B-B14F-4D97-AF65-F5344CB8AC3E}">
        <p14:creationId xmlns:p14="http://schemas.microsoft.com/office/powerpoint/2010/main" val="4281875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20</a:t>
            </a:fld>
            <a:endParaRPr lang="en-US"/>
          </a:p>
        </p:txBody>
      </p:sp>
    </p:spTree>
    <p:extLst>
      <p:ext uri="{BB962C8B-B14F-4D97-AF65-F5344CB8AC3E}">
        <p14:creationId xmlns:p14="http://schemas.microsoft.com/office/powerpoint/2010/main" val="3320398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21</a:t>
            </a:fld>
            <a:endParaRPr lang="en-US"/>
          </a:p>
        </p:txBody>
      </p:sp>
    </p:spTree>
    <p:extLst>
      <p:ext uri="{BB962C8B-B14F-4D97-AF65-F5344CB8AC3E}">
        <p14:creationId xmlns:p14="http://schemas.microsoft.com/office/powerpoint/2010/main" val="1974264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22</a:t>
            </a:fld>
            <a:endParaRPr lang="en-US"/>
          </a:p>
        </p:txBody>
      </p:sp>
    </p:spTree>
    <p:extLst>
      <p:ext uri="{BB962C8B-B14F-4D97-AF65-F5344CB8AC3E}">
        <p14:creationId xmlns:p14="http://schemas.microsoft.com/office/powerpoint/2010/main" val="129470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23</a:t>
            </a:fld>
            <a:endParaRPr lang="en-US"/>
          </a:p>
        </p:txBody>
      </p:sp>
    </p:spTree>
    <p:extLst>
      <p:ext uri="{BB962C8B-B14F-4D97-AF65-F5344CB8AC3E}">
        <p14:creationId xmlns:p14="http://schemas.microsoft.com/office/powerpoint/2010/main" val="1043080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24</a:t>
            </a:fld>
            <a:endParaRPr lang="en-US"/>
          </a:p>
        </p:txBody>
      </p:sp>
    </p:spTree>
    <p:extLst>
      <p:ext uri="{BB962C8B-B14F-4D97-AF65-F5344CB8AC3E}">
        <p14:creationId xmlns:p14="http://schemas.microsoft.com/office/powerpoint/2010/main" val="3942237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25</a:t>
            </a:fld>
            <a:endParaRPr lang="en-US"/>
          </a:p>
        </p:txBody>
      </p:sp>
    </p:spTree>
    <p:extLst>
      <p:ext uri="{BB962C8B-B14F-4D97-AF65-F5344CB8AC3E}">
        <p14:creationId xmlns:p14="http://schemas.microsoft.com/office/powerpoint/2010/main" val="3028527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26</a:t>
            </a:fld>
            <a:endParaRPr lang="en-US"/>
          </a:p>
        </p:txBody>
      </p:sp>
    </p:spTree>
    <p:extLst>
      <p:ext uri="{BB962C8B-B14F-4D97-AF65-F5344CB8AC3E}">
        <p14:creationId xmlns:p14="http://schemas.microsoft.com/office/powerpoint/2010/main" val="3305397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27</a:t>
            </a:fld>
            <a:endParaRPr lang="en-US"/>
          </a:p>
        </p:txBody>
      </p:sp>
    </p:spTree>
    <p:extLst>
      <p:ext uri="{BB962C8B-B14F-4D97-AF65-F5344CB8AC3E}">
        <p14:creationId xmlns:p14="http://schemas.microsoft.com/office/powerpoint/2010/main" val="2833990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28</a:t>
            </a:fld>
            <a:endParaRPr lang="en-US"/>
          </a:p>
        </p:txBody>
      </p:sp>
    </p:spTree>
    <p:extLst>
      <p:ext uri="{BB962C8B-B14F-4D97-AF65-F5344CB8AC3E}">
        <p14:creationId xmlns:p14="http://schemas.microsoft.com/office/powerpoint/2010/main" val="1209231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31</a:t>
            </a:fld>
            <a:endParaRPr lang="en-US"/>
          </a:p>
        </p:txBody>
      </p:sp>
    </p:spTree>
    <p:extLst>
      <p:ext uri="{BB962C8B-B14F-4D97-AF65-F5344CB8AC3E}">
        <p14:creationId xmlns:p14="http://schemas.microsoft.com/office/powerpoint/2010/main" val="1955719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a:t>
            </a:fld>
            <a:endParaRPr lang="en-US"/>
          </a:p>
        </p:txBody>
      </p:sp>
    </p:spTree>
    <p:extLst>
      <p:ext uri="{BB962C8B-B14F-4D97-AF65-F5344CB8AC3E}">
        <p14:creationId xmlns:p14="http://schemas.microsoft.com/office/powerpoint/2010/main" val="18192961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32</a:t>
            </a:fld>
            <a:endParaRPr lang="en-US"/>
          </a:p>
        </p:txBody>
      </p:sp>
    </p:spTree>
    <p:extLst>
      <p:ext uri="{BB962C8B-B14F-4D97-AF65-F5344CB8AC3E}">
        <p14:creationId xmlns:p14="http://schemas.microsoft.com/office/powerpoint/2010/main" val="1477431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33</a:t>
            </a:fld>
            <a:endParaRPr lang="en-US"/>
          </a:p>
        </p:txBody>
      </p:sp>
    </p:spTree>
    <p:extLst>
      <p:ext uri="{BB962C8B-B14F-4D97-AF65-F5344CB8AC3E}">
        <p14:creationId xmlns:p14="http://schemas.microsoft.com/office/powerpoint/2010/main" val="32535247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34</a:t>
            </a:fld>
            <a:endParaRPr lang="en-US"/>
          </a:p>
        </p:txBody>
      </p:sp>
    </p:spTree>
    <p:extLst>
      <p:ext uri="{BB962C8B-B14F-4D97-AF65-F5344CB8AC3E}">
        <p14:creationId xmlns:p14="http://schemas.microsoft.com/office/powerpoint/2010/main" val="838501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35</a:t>
            </a:fld>
            <a:endParaRPr lang="en-US"/>
          </a:p>
        </p:txBody>
      </p:sp>
    </p:spTree>
    <p:extLst>
      <p:ext uri="{BB962C8B-B14F-4D97-AF65-F5344CB8AC3E}">
        <p14:creationId xmlns:p14="http://schemas.microsoft.com/office/powerpoint/2010/main" val="2157978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36</a:t>
            </a:fld>
            <a:endParaRPr lang="en-US"/>
          </a:p>
        </p:txBody>
      </p:sp>
    </p:spTree>
    <p:extLst>
      <p:ext uri="{BB962C8B-B14F-4D97-AF65-F5344CB8AC3E}">
        <p14:creationId xmlns:p14="http://schemas.microsoft.com/office/powerpoint/2010/main" val="2589527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37</a:t>
            </a:fld>
            <a:endParaRPr lang="en-US"/>
          </a:p>
        </p:txBody>
      </p:sp>
    </p:spTree>
    <p:extLst>
      <p:ext uri="{BB962C8B-B14F-4D97-AF65-F5344CB8AC3E}">
        <p14:creationId xmlns:p14="http://schemas.microsoft.com/office/powerpoint/2010/main" val="895880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38</a:t>
            </a:fld>
            <a:endParaRPr lang="en-US"/>
          </a:p>
        </p:txBody>
      </p:sp>
    </p:spTree>
    <p:extLst>
      <p:ext uri="{BB962C8B-B14F-4D97-AF65-F5344CB8AC3E}">
        <p14:creationId xmlns:p14="http://schemas.microsoft.com/office/powerpoint/2010/main" val="21448143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39</a:t>
            </a:fld>
            <a:endParaRPr lang="en-US"/>
          </a:p>
        </p:txBody>
      </p:sp>
    </p:spTree>
    <p:extLst>
      <p:ext uri="{BB962C8B-B14F-4D97-AF65-F5344CB8AC3E}">
        <p14:creationId xmlns:p14="http://schemas.microsoft.com/office/powerpoint/2010/main" val="1309634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40</a:t>
            </a:fld>
            <a:endParaRPr lang="en-US"/>
          </a:p>
        </p:txBody>
      </p:sp>
    </p:spTree>
    <p:extLst>
      <p:ext uri="{BB962C8B-B14F-4D97-AF65-F5344CB8AC3E}">
        <p14:creationId xmlns:p14="http://schemas.microsoft.com/office/powerpoint/2010/main" val="28028604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41</a:t>
            </a:fld>
            <a:endParaRPr lang="en-US"/>
          </a:p>
        </p:txBody>
      </p:sp>
    </p:spTree>
    <p:extLst>
      <p:ext uri="{BB962C8B-B14F-4D97-AF65-F5344CB8AC3E}">
        <p14:creationId xmlns:p14="http://schemas.microsoft.com/office/powerpoint/2010/main" val="3928587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a:t>
            </a:fld>
            <a:endParaRPr lang="en-US"/>
          </a:p>
        </p:txBody>
      </p:sp>
    </p:spTree>
    <p:extLst>
      <p:ext uri="{BB962C8B-B14F-4D97-AF65-F5344CB8AC3E}">
        <p14:creationId xmlns:p14="http://schemas.microsoft.com/office/powerpoint/2010/main" val="21500196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42</a:t>
            </a:fld>
            <a:endParaRPr lang="en-US"/>
          </a:p>
        </p:txBody>
      </p:sp>
    </p:spTree>
    <p:extLst>
      <p:ext uri="{BB962C8B-B14F-4D97-AF65-F5344CB8AC3E}">
        <p14:creationId xmlns:p14="http://schemas.microsoft.com/office/powerpoint/2010/main" val="7610929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43</a:t>
            </a:fld>
            <a:endParaRPr lang="en-US"/>
          </a:p>
        </p:txBody>
      </p:sp>
    </p:spTree>
    <p:extLst>
      <p:ext uri="{BB962C8B-B14F-4D97-AF65-F5344CB8AC3E}">
        <p14:creationId xmlns:p14="http://schemas.microsoft.com/office/powerpoint/2010/main" val="39505173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45</a:t>
            </a:fld>
            <a:endParaRPr lang="en-US"/>
          </a:p>
        </p:txBody>
      </p:sp>
    </p:spTree>
    <p:extLst>
      <p:ext uri="{BB962C8B-B14F-4D97-AF65-F5344CB8AC3E}">
        <p14:creationId xmlns:p14="http://schemas.microsoft.com/office/powerpoint/2010/main" val="13251799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46</a:t>
            </a:fld>
            <a:endParaRPr lang="en-US"/>
          </a:p>
        </p:txBody>
      </p:sp>
    </p:spTree>
    <p:extLst>
      <p:ext uri="{BB962C8B-B14F-4D97-AF65-F5344CB8AC3E}">
        <p14:creationId xmlns:p14="http://schemas.microsoft.com/office/powerpoint/2010/main" val="4796463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5166E-042E-477A-8CA1-B8E10594A22A}" type="slidenum">
              <a:rPr lang="en-US" smtClean="0"/>
              <a:pPr/>
              <a:t>47</a:t>
            </a:fld>
            <a:endParaRPr lang="en-US"/>
          </a:p>
        </p:txBody>
      </p:sp>
    </p:spTree>
    <p:extLst>
      <p:ext uri="{BB962C8B-B14F-4D97-AF65-F5344CB8AC3E}">
        <p14:creationId xmlns:p14="http://schemas.microsoft.com/office/powerpoint/2010/main" val="12909283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48</a:t>
            </a:fld>
            <a:endParaRPr lang="en-US"/>
          </a:p>
        </p:txBody>
      </p:sp>
    </p:spTree>
    <p:extLst>
      <p:ext uri="{BB962C8B-B14F-4D97-AF65-F5344CB8AC3E}">
        <p14:creationId xmlns:p14="http://schemas.microsoft.com/office/powerpoint/2010/main" val="28288643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D8E2EA-F3E3-4A32-A026-2D9D1E561389}" type="slidenum">
              <a:rPr lang="en-US" smtClean="0"/>
              <a:pPr/>
              <a:t>49</a:t>
            </a:fld>
            <a:endParaRPr lang="en-US"/>
          </a:p>
        </p:txBody>
      </p:sp>
    </p:spTree>
    <p:extLst>
      <p:ext uri="{BB962C8B-B14F-4D97-AF65-F5344CB8AC3E}">
        <p14:creationId xmlns:p14="http://schemas.microsoft.com/office/powerpoint/2010/main" val="25356052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D8E2EA-F3E3-4A32-A026-2D9D1E561389}" type="slidenum">
              <a:rPr lang="en-US" smtClean="0"/>
              <a:pPr/>
              <a:t>50</a:t>
            </a:fld>
            <a:endParaRPr lang="en-US"/>
          </a:p>
        </p:txBody>
      </p:sp>
    </p:spTree>
    <p:extLst>
      <p:ext uri="{BB962C8B-B14F-4D97-AF65-F5344CB8AC3E}">
        <p14:creationId xmlns:p14="http://schemas.microsoft.com/office/powerpoint/2010/main" val="5110647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D8E2EA-F3E3-4A32-A026-2D9D1E561389}" type="slidenum">
              <a:rPr lang="en-US" smtClean="0"/>
              <a:pPr/>
              <a:t>51</a:t>
            </a:fld>
            <a:endParaRPr lang="en-US"/>
          </a:p>
        </p:txBody>
      </p:sp>
    </p:spTree>
    <p:extLst>
      <p:ext uri="{BB962C8B-B14F-4D97-AF65-F5344CB8AC3E}">
        <p14:creationId xmlns:p14="http://schemas.microsoft.com/office/powerpoint/2010/main" val="14504716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52</a:t>
            </a:fld>
            <a:endParaRPr lang="en-US"/>
          </a:p>
        </p:txBody>
      </p:sp>
    </p:spTree>
    <p:extLst>
      <p:ext uri="{BB962C8B-B14F-4D97-AF65-F5344CB8AC3E}">
        <p14:creationId xmlns:p14="http://schemas.microsoft.com/office/powerpoint/2010/main" val="1516939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D8E2EA-F3E3-4A32-A026-2D9D1E561389}" type="slidenum">
              <a:rPr lang="en-US" smtClean="0"/>
              <a:pPr/>
              <a:t>5</a:t>
            </a:fld>
            <a:endParaRPr lang="en-US"/>
          </a:p>
        </p:txBody>
      </p:sp>
    </p:spTree>
    <p:extLst>
      <p:ext uri="{BB962C8B-B14F-4D97-AF65-F5344CB8AC3E}">
        <p14:creationId xmlns:p14="http://schemas.microsoft.com/office/powerpoint/2010/main" val="11900769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53</a:t>
            </a:fld>
            <a:endParaRPr lang="en-US"/>
          </a:p>
        </p:txBody>
      </p:sp>
    </p:spTree>
    <p:extLst>
      <p:ext uri="{BB962C8B-B14F-4D97-AF65-F5344CB8AC3E}">
        <p14:creationId xmlns:p14="http://schemas.microsoft.com/office/powerpoint/2010/main" val="38864124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54</a:t>
            </a:fld>
            <a:endParaRPr lang="en-US"/>
          </a:p>
        </p:txBody>
      </p:sp>
    </p:spTree>
    <p:extLst>
      <p:ext uri="{BB962C8B-B14F-4D97-AF65-F5344CB8AC3E}">
        <p14:creationId xmlns:p14="http://schemas.microsoft.com/office/powerpoint/2010/main" val="11389769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55</a:t>
            </a:fld>
            <a:endParaRPr lang="en-US"/>
          </a:p>
        </p:txBody>
      </p:sp>
    </p:spTree>
    <p:extLst>
      <p:ext uri="{BB962C8B-B14F-4D97-AF65-F5344CB8AC3E}">
        <p14:creationId xmlns:p14="http://schemas.microsoft.com/office/powerpoint/2010/main" val="32505860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56</a:t>
            </a:fld>
            <a:endParaRPr lang="en-US"/>
          </a:p>
        </p:txBody>
      </p:sp>
    </p:spTree>
    <p:extLst>
      <p:ext uri="{BB962C8B-B14F-4D97-AF65-F5344CB8AC3E}">
        <p14:creationId xmlns:p14="http://schemas.microsoft.com/office/powerpoint/2010/main" val="20918298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5166E-042E-477A-8CA1-B8E10594A22A}" type="slidenum">
              <a:rPr lang="en-US" smtClean="0"/>
              <a:pPr/>
              <a:t>57</a:t>
            </a:fld>
            <a:endParaRPr lang="en-US"/>
          </a:p>
        </p:txBody>
      </p:sp>
    </p:spTree>
    <p:extLst>
      <p:ext uri="{BB962C8B-B14F-4D97-AF65-F5344CB8AC3E}">
        <p14:creationId xmlns:p14="http://schemas.microsoft.com/office/powerpoint/2010/main" val="2835824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a:t>
            </a:fld>
            <a:endParaRPr lang="en-US"/>
          </a:p>
        </p:txBody>
      </p:sp>
    </p:spTree>
    <p:extLst>
      <p:ext uri="{BB962C8B-B14F-4D97-AF65-F5344CB8AC3E}">
        <p14:creationId xmlns:p14="http://schemas.microsoft.com/office/powerpoint/2010/main" val="1236793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a:t>
            </a:fld>
            <a:endParaRPr lang="en-US"/>
          </a:p>
        </p:txBody>
      </p:sp>
    </p:spTree>
    <p:extLst>
      <p:ext uri="{BB962C8B-B14F-4D97-AF65-F5344CB8AC3E}">
        <p14:creationId xmlns:p14="http://schemas.microsoft.com/office/powerpoint/2010/main" val="2019656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a:t>
            </a:fld>
            <a:endParaRPr lang="en-US"/>
          </a:p>
        </p:txBody>
      </p:sp>
    </p:spTree>
    <p:extLst>
      <p:ext uri="{BB962C8B-B14F-4D97-AF65-F5344CB8AC3E}">
        <p14:creationId xmlns:p14="http://schemas.microsoft.com/office/powerpoint/2010/main" val="1478138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9</a:t>
            </a:fld>
            <a:endParaRPr lang="en-US"/>
          </a:p>
        </p:txBody>
      </p:sp>
    </p:spTree>
    <p:extLst>
      <p:ext uri="{BB962C8B-B14F-4D97-AF65-F5344CB8AC3E}">
        <p14:creationId xmlns:p14="http://schemas.microsoft.com/office/powerpoint/2010/main" val="2417579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AE4268B7-E9B2-4232-B8FD-DF2F6C509027}" type="slidenum">
              <a:rPr lang="en-US"/>
              <a:pPr>
                <a:defRPr/>
              </a:pPr>
              <a:t>‹#›</a:t>
            </a:fld>
            <a:endParaRPr lang="en-US"/>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7/4/2013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7/4/2013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7/4/2013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7/4/2013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7/4/2013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7/4/2013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7/4/2013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split orient="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228600" y="457200"/>
            <a:ext cx="5124450" cy="2362200"/>
          </a:xfrm>
        </p:spPr>
        <p:txBody>
          <a:bodyPr>
            <a:noAutofit/>
          </a:bodyPr>
          <a:lstStyle/>
          <a:p>
            <a:pPr eaLnBrk="1" hangingPunct="1">
              <a:lnSpc>
                <a:spcPts val="5000"/>
              </a:lnSpc>
            </a:pPr>
            <a:r>
              <a:rPr lang="en-US" sz="8800" b="1" dirty="0" smtClean="0">
                <a:solidFill>
                  <a:srgbClr val="FF0000"/>
                </a:solidFill>
                <a:latin typeface="Comic Sans MS" pitchFamily="66" charset="0"/>
              </a:rPr>
              <a:t>Ezra:   </a:t>
            </a:r>
            <a:r>
              <a:rPr lang="en-US" b="1" dirty="0" smtClean="0">
                <a:solidFill>
                  <a:srgbClr val="FF0000"/>
                </a:solidFill>
                <a:latin typeface="Comic Sans MS" pitchFamily="66" charset="0"/>
              </a:rPr>
              <a:t>Working together in God’s service</a:t>
            </a:r>
            <a:endParaRPr lang="en-US" sz="5400" b="1" dirty="0" smtClean="0">
              <a:solidFill>
                <a:srgbClr val="FF0000"/>
              </a:solidFill>
              <a:latin typeface="Comic Sans MS" pitchFamily="66" charset="0"/>
            </a:endParaRPr>
          </a:p>
        </p:txBody>
      </p:sp>
      <p:sp>
        <p:nvSpPr>
          <p:cNvPr id="2052" name="Rectangle 3"/>
          <p:cNvSpPr>
            <a:spLocks noGrp="1" noChangeArrowheads="1"/>
          </p:cNvSpPr>
          <p:nvPr>
            <p:ph type="subTitle" idx="1"/>
          </p:nvPr>
        </p:nvSpPr>
        <p:spPr>
          <a:xfrm>
            <a:off x="152400" y="5029200"/>
            <a:ext cx="5181600" cy="1584223"/>
          </a:xfrm>
        </p:spPr>
        <p:txBody>
          <a:bodyPr>
            <a:noAutofit/>
          </a:bodyPr>
          <a:lstStyle/>
          <a:p>
            <a:pPr eaLnBrk="1" hangingPunct="1">
              <a:lnSpc>
                <a:spcPts val="4300"/>
              </a:lnSpc>
              <a:spcBef>
                <a:spcPts val="0"/>
              </a:spcBef>
            </a:pPr>
            <a:r>
              <a:rPr lang="en-US" sz="4000" b="1" dirty="0" smtClean="0">
                <a:solidFill>
                  <a:srgbClr val="0000CC"/>
                </a:solidFill>
                <a:latin typeface="Comic Sans MS" pitchFamily="66" charset="0"/>
              </a:rPr>
              <a:t>Class 3: Preparation for Service is Essential</a:t>
            </a:r>
          </a:p>
        </p:txBody>
      </p:sp>
      <p:pic>
        <p:nvPicPr>
          <p:cNvPr id="4098" name="Picture 2" descr="https://encrypted-tbn0.google.com/images?q=tbn:ANd9GcTPOwR4BSEtMrv9xBT85uM6zieksWvchrSBJ9xK0Aw-izvcmVIj7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2743200"/>
            <a:ext cx="3177209" cy="2133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3.bp.blogspot.com/-hwR60eFfpKY/T6OrUF6iPGI/AAAAAAAABFE/9k2_AavRDWo/s1600/building_altar_galler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0003" y="4038600"/>
            <a:ext cx="3371850" cy="223890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artchive.com/web_gallery/reproductions/201501-202000/201788/size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868"/>
          <a:stretch/>
        </p:blipFill>
        <p:spPr bwMode="auto">
          <a:xfrm>
            <a:off x="5771535" y="213852"/>
            <a:ext cx="3030486" cy="293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248189"/>
      </p:ext>
    </p:extLst>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s://encrypted-tbn2.google.com/images?q=tbn:ANd9GcQN2U_rFdt6PrsDHbrwVfBDXq5uBi7Vo2FeEsJkOfSVsZZQHqvCVg"/>
          <p:cNvPicPr>
            <a:picLocks noChangeAspect="1" noChangeArrowheads="1"/>
          </p:cNvPicPr>
          <p:nvPr/>
        </p:nvPicPr>
        <p:blipFill>
          <a:blip r:embed="rId3" cstate="print"/>
          <a:srcRect/>
          <a:stretch>
            <a:fillRect/>
          </a:stretch>
        </p:blipFill>
        <p:spPr bwMode="auto">
          <a:xfrm>
            <a:off x="6324600" y="-76200"/>
            <a:ext cx="2305050" cy="2274452"/>
          </a:xfrm>
          <a:prstGeom prst="rect">
            <a:avLst/>
          </a:prstGeom>
          <a:noFill/>
        </p:spPr>
      </p:pic>
      <p:sp>
        <p:nvSpPr>
          <p:cNvPr id="4098" name="Rectangle 2"/>
          <p:cNvSpPr>
            <a:spLocks noGrp="1" noChangeArrowheads="1"/>
          </p:cNvSpPr>
          <p:nvPr>
            <p:ph type="title"/>
          </p:nvPr>
        </p:nvSpPr>
        <p:spPr>
          <a:xfrm>
            <a:off x="179998" y="84015"/>
            <a:ext cx="6496050" cy="1219200"/>
          </a:xfrm>
        </p:spPr>
        <p:txBody>
          <a:bodyPr>
            <a:noAutofit/>
          </a:bodyPr>
          <a:lstStyle/>
          <a:p>
            <a:pPr eaLnBrk="1" hangingPunct="1">
              <a:lnSpc>
                <a:spcPts val="5200"/>
              </a:lnSpc>
            </a:pPr>
            <a:r>
              <a:rPr lang="en-US" sz="4800" b="1" dirty="0" smtClean="0">
                <a:solidFill>
                  <a:srgbClr val="FF0000"/>
                </a:solidFill>
              </a:rPr>
              <a:t>Ezra 6:14 is a key to understanding the kings</a:t>
            </a:r>
          </a:p>
        </p:txBody>
      </p:sp>
      <p:sp>
        <p:nvSpPr>
          <p:cNvPr id="4099" name="Rectangle 3"/>
          <p:cNvSpPr>
            <a:spLocks noGrp="1" noChangeArrowheads="1"/>
          </p:cNvSpPr>
          <p:nvPr>
            <p:ph type="body" idx="1"/>
          </p:nvPr>
        </p:nvSpPr>
        <p:spPr>
          <a:xfrm>
            <a:off x="457200" y="1295400"/>
            <a:ext cx="7924800" cy="4191000"/>
          </a:xfrm>
        </p:spPr>
        <p:txBody>
          <a:bodyPr>
            <a:normAutofit fontScale="92500" lnSpcReduction="10000"/>
          </a:bodyPr>
          <a:lstStyle/>
          <a:p>
            <a:pPr algn="ctr">
              <a:buNone/>
            </a:pPr>
            <a:r>
              <a:rPr lang="en-US" b="1" dirty="0" smtClean="0">
                <a:solidFill>
                  <a:srgbClr val="0000CC"/>
                </a:solidFill>
              </a:rPr>
              <a:t>Ezra 6:14 (RSV)</a:t>
            </a:r>
          </a:p>
          <a:p>
            <a:pPr marL="0" indent="0">
              <a:spcBef>
                <a:spcPts val="0"/>
              </a:spcBef>
              <a:buNone/>
            </a:pPr>
            <a:r>
              <a:rPr lang="en-US" dirty="0" smtClean="0"/>
              <a:t>They finished their building by                         command of the God of Israel and by decree of </a:t>
            </a:r>
            <a:r>
              <a:rPr lang="en-US" u="sng" dirty="0" smtClean="0"/>
              <a:t>Cyrus</a:t>
            </a:r>
            <a:r>
              <a:rPr lang="en-US" dirty="0" smtClean="0"/>
              <a:t> and </a:t>
            </a:r>
            <a:r>
              <a:rPr lang="en-US" u="sng" dirty="0" smtClean="0"/>
              <a:t>Darius</a:t>
            </a:r>
            <a:r>
              <a:rPr lang="en-US" dirty="0" smtClean="0"/>
              <a:t> and </a:t>
            </a:r>
            <a:r>
              <a:rPr lang="en-US" u="sng" dirty="0" smtClean="0"/>
              <a:t>Artaxerxes</a:t>
            </a:r>
            <a:r>
              <a:rPr lang="en-US" dirty="0" smtClean="0"/>
              <a:t> king of Persia</a:t>
            </a:r>
          </a:p>
          <a:p>
            <a:pPr algn="ctr">
              <a:spcBef>
                <a:spcPts val="3000"/>
              </a:spcBef>
              <a:buNone/>
            </a:pPr>
            <a:r>
              <a:rPr lang="en-US" dirty="0" smtClean="0"/>
              <a:t> </a:t>
            </a:r>
            <a:r>
              <a:rPr lang="en-US" b="1" dirty="0" smtClean="0">
                <a:solidFill>
                  <a:srgbClr val="0000CC"/>
                </a:solidFill>
              </a:rPr>
              <a:t>Ezra 6:14 (H.P.M.)</a:t>
            </a:r>
          </a:p>
          <a:p>
            <a:pPr marL="0" indent="0">
              <a:spcBef>
                <a:spcPts val="0"/>
              </a:spcBef>
              <a:buNone/>
            </a:pPr>
            <a:r>
              <a:rPr lang="en-US" dirty="0" smtClean="0"/>
              <a:t>They finished their building by command of the God of Israel and by decree of </a:t>
            </a:r>
            <a:r>
              <a:rPr lang="en-US" dirty="0" smtClean="0">
                <a:solidFill>
                  <a:srgbClr val="996633"/>
                </a:solidFill>
              </a:rPr>
              <a:t>Cyrus and Darius </a:t>
            </a:r>
            <a:r>
              <a:rPr lang="en-US" b="1" i="1" dirty="0" smtClean="0">
                <a:solidFill>
                  <a:srgbClr val="996633"/>
                </a:solidFill>
              </a:rPr>
              <a:t>even</a:t>
            </a:r>
            <a:r>
              <a:rPr lang="en-US" dirty="0" smtClean="0">
                <a:solidFill>
                  <a:srgbClr val="996633"/>
                </a:solidFill>
              </a:rPr>
              <a:t> Artaxerxes</a:t>
            </a:r>
            <a:r>
              <a:rPr lang="en-US" dirty="0" smtClean="0"/>
              <a:t> king of Persia. </a:t>
            </a:r>
            <a:r>
              <a:rPr lang="en-US" i="1" dirty="0" smtClean="0"/>
              <a:t>[there was only 1 decree, supported by only one later king]</a:t>
            </a:r>
          </a:p>
          <a:p>
            <a:pPr>
              <a:buNone/>
            </a:pPr>
            <a:endParaRPr lang="en-US" dirty="0" smtClean="0"/>
          </a:p>
        </p:txBody>
      </p:sp>
      <p:sp>
        <p:nvSpPr>
          <p:cNvPr id="4100" name="Text Box 5"/>
          <p:cNvSpPr txBox="1">
            <a:spLocks noChangeArrowheads="1"/>
          </p:cNvSpPr>
          <p:nvPr/>
        </p:nvSpPr>
        <p:spPr bwMode="auto">
          <a:xfrm>
            <a:off x="228600" y="5410200"/>
            <a:ext cx="8686800"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Darius and Artaxerxes are different titles for the same king</a:t>
            </a:r>
            <a:endParaRPr lang="en-US" sz="4000" b="1" dirty="0">
              <a:solidFill>
                <a:srgbClr val="00B050"/>
              </a:solidFill>
              <a:latin typeface="Comic Sans MS" pitchFamily="66" charset="0"/>
            </a:endParaRPr>
          </a:p>
        </p:txBody>
      </p:sp>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400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533400"/>
            <a:ext cx="7010400" cy="914400"/>
          </a:xfrm>
        </p:spPr>
        <p:txBody>
          <a:bodyPr>
            <a:noAutofit/>
          </a:bodyPr>
          <a:lstStyle/>
          <a:p>
            <a:r>
              <a:rPr lang="en-US" sz="4800" b="1" dirty="0" smtClean="0">
                <a:solidFill>
                  <a:srgbClr val="663300"/>
                </a:solidFill>
              </a:rPr>
              <a:t>Ezra 7:8-10</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495800"/>
          </a:xfrm>
        </p:spPr>
        <p:txBody>
          <a:bodyPr>
            <a:normAutofit fontScale="92500" lnSpcReduction="10000"/>
          </a:bodyPr>
          <a:lstStyle/>
          <a:p>
            <a:pPr marL="0" indent="228600" hangingPunct="0">
              <a:buNone/>
            </a:pPr>
            <a:r>
              <a:rPr lang="en-US" dirty="0"/>
              <a:t>And Ezra </a:t>
            </a:r>
            <a:r>
              <a:rPr lang="en-US" b="1" dirty="0">
                <a:solidFill>
                  <a:srgbClr val="0000CC"/>
                </a:solidFill>
              </a:rPr>
              <a:t>came to Jerusalem in the fifth month, which was in the seventh year of the king. </a:t>
            </a:r>
            <a:r>
              <a:rPr lang="en-US" dirty="0"/>
              <a:t>9 On the first day of the first month he began his journey from Babylon, and on the first day of the fifth month he came to Jerusalem, according to the good hand of his God upon him. 10 </a:t>
            </a:r>
            <a:r>
              <a:rPr lang="en-US" b="1" dirty="0">
                <a:solidFill>
                  <a:srgbClr val="0000CC"/>
                </a:solidFill>
              </a:rPr>
              <a:t>For Ezra had prepared his heart to seek the Law of the Lord, and to do it, and to teach </a:t>
            </a:r>
            <a:r>
              <a:rPr lang="en-US" dirty="0"/>
              <a:t>statutes and ordinances in Israel. </a:t>
            </a:r>
          </a:p>
        </p:txBody>
      </p:sp>
      <p:sp>
        <p:nvSpPr>
          <p:cNvPr id="6" name="Text Box 5"/>
          <p:cNvSpPr txBox="1">
            <a:spLocks noChangeArrowheads="1"/>
          </p:cNvSpPr>
          <p:nvPr/>
        </p:nvSpPr>
        <p:spPr bwMode="auto">
          <a:xfrm>
            <a:off x="1066800" y="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Ezra’s preparation to serve</a:t>
            </a:r>
          </a:p>
        </p:txBody>
      </p:sp>
      <p:sp>
        <p:nvSpPr>
          <p:cNvPr id="7" name="Text Box 5"/>
          <p:cNvSpPr txBox="1">
            <a:spLocks noChangeArrowheads="1"/>
          </p:cNvSpPr>
          <p:nvPr/>
        </p:nvSpPr>
        <p:spPr bwMode="auto">
          <a:xfrm>
            <a:off x="1066800" y="6149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Ezra came ready to work!</a:t>
            </a:r>
          </a:p>
        </p:txBody>
      </p:sp>
    </p:spTree>
    <p:extLst>
      <p:ext uri="{BB962C8B-B14F-4D97-AF65-F5344CB8AC3E}">
        <p14:creationId xmlns:p14="http://schemas.microsoft.com/office/powerpoint/2010/main" val="195718536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0" y="0"/>
            <a:ext cx="7162800" cy="1143000"/>
          </a:xfrm>
        </p:spPr>
        <p:txBody>
          <a:bodyPr/>
          <a:lstStyle/>
          <a:p>
            <a:r>
              <a:rPr lang="en-US" sz="4000" b="1" dirty="0" smtClean="0">
                <a:solidFill>
                  <a:srgbClr val="FF0000"/>
                </a:solidFill>
              </a:rPr>
              <a:t>Ezra’s Preparation  (7:10)</a:t>
            </a:r>
          </a:p>
        </p:txBody>
      </p:sp>
      <p:sp>
        <p:nvSpPr>
          <p:cNvPr id="4099" name="Rectangle 3"/>
          <p:cNvSpPr>
            <a:spLocks noGrp="1" noChangeArrowheads="1"/>
          </p:cNvSpPr>
          <p:nvPr>
            <p:ph type="body" idx="1"/>
          </p:nvPr>
        </p:nvSpPr>
        <p:spPr>
          <a:xfrm>
            <a:off x="457200" y="1828800"/>
            <a:ext cx="7924800" cy="3657600"/>
          </a:xfrm>
        </p:spPr>
        <p:txBody>
          <a:bodyPr>
            <a:normAutofit fontScale="92500" lnSpcReduction="10000"/>
          </a:bodyPr>
          <a:lstStyle/>
          <a:p>
            <a:pPr marL="457200" indent="-457200">
              <a:buNone/>
            </a:pPr>
            <a:r>
              <a:rPr lang="en-US" b="1" dirty="0" smtClean="0">
                <a:solidFill>
                  <a:srgbClr val="0000CC"/>
                </a:solidFill>
              </a:rPr>
              <a:t>1) Seek</a:t>
            </a:r>
            <a:r>
              <a:rPr lang="en-US" dirty="0" smtClean="0">
                <a:solidFill>
                  <a:srgbClr val="0000CC"/>
                </a:solidFill>
              </a:rPr>
              <a:t> </a:t>
            </a:r>
            <a:r>
              <a:rPr lang="en-US" dirty="0" smtClean="0"/>
              <a:t>[study (RSV, NASB, </a:t>
            </a:r>
            <a:r>
              <a:rPr lang="en-US" dirty="0" err="1" smtClean="0"/>
              <a:t>NKJVmg</a:t>
            </a:r>
            <a:r>
              <a:rPr lang="en-US" dirty="0" smtClean="0"/>
              <a:t>)]: </a:t>
            </a:r>
            <a:r>
              <a:rPr lang="en-US" i="1" dirty="0" smtClean="0"/>
              <a:t>“to tread or frequent” </a:t>
            </a:r>
            <a:r>
              <a:rPr lang="en-US" dirty="0" smtClean="0"/>
              <a:t>(</a:t>
            </a:r>
            <a:r>
              <a:rPr lang="en-US" dirty="0" err="1" smtClean="0"/>
              <a:t>Strongs</a:t>
            </a:r>
            <a:r>
              <a:rPr lang="en-US" dirty="0" smtClean="0"/>
              <a:t>) – </a:t>
            </a:r>
            <a:r>
              <a:rPr lang="en-US" i="1" dirty="0" smtClean="0"/>
              <a:t>He poured over the Scriptures</a:t>
            </a:r>
          </a:p>
          <a:p>
            <a:pPr marL="457200" indent="-457200">
              <a:buNone/>
            </a:pPr>
            <a:r>
              <a:rPr lang="en-US" dirty="0" smtClean="0"/>
              <a:t> </a:t>
            </a:r>
            <a:r>
              <a:rPr lang="en-US" b="1" dirty="0" smtClean="0">
                <a:solidFill>
                  <a:srgbClr val="0000CC"/>
                </a:solidFill>
              </a:rPr>
              <a:t>2) Do it</a:t>
            </a:r>
            <a:r>
              <a:rPr lang="en-US" dirty="0" smtClean="0">
                <a:solidFill>
                  <a:srgbClr val="0000CC"/>
                </a:solidFill>
              </a:rPr>
              <a:t> </a:t>
            </a:r>
            <a:r>
              <a:rPr lang="en-US" dirty="0" smtClean="0"/>
              <a:t>– </a:t>
            </a:r>
            <a:r>
              <a:rPr lang="en-US" i="1" dirty="0" smtClean="0"/>
              <a:t>he lived his message, it was not just an academic study! [like Paul showing Gentiles Jesus Christ crucified]</a:t>
            </a:r>
            <a:endParaRPr lang="en-US" dirty="0" smtClean="0"/>
          </a:p>
          <a:p>
            <a:pPr marL="457200" indent="-457200">
              <a:buNone/>
            </a:pPr>
            <a:r>
              <a:rPr lang="en-US" dirty="0" smtClean="0">
                <a:solidFill>
                  <a:srgbClr val="0000CC"/>
                </a:solidFill>
              </a:rPr>
              <a:t> </a:t>
            </a:r>
            <a:r>
              <a:rPr lang="en-US" b="1" dirty="0" smtClean="0">
                <a:solidFill>
                  <a:srgbClr val="0000CC"/>
                </a:solidFill>
              </a:rPr>
              <a:t>3) Teach</a:t>
            </a:r>
            <a:r>
              <a:rPr lang="en-US" dirty="0" smtClean="0">
                <a:solidFill>
                  <a:srgbClr val="0000CC"/>
                </a:solidFill>
              </a:rPr>
              <a:t> </a:t>
            </a:r>
            <a:r>
              <a:rPr lang="en-US" dirty="0" smtClean="0"/>
              <a:t>– </a:t>
            </a:r>
            <a:r>
              <a:rPr lang="en-US" i="1" dirty="0" smtClean="0"/>
              <a:t>he felt the responsibility and privilege to share with others – that’s the goal</a:t>
            </a:r>
            <a:endParaRPr lang="en-US" dirty="0" smtClean="0"/>
          </a:p>
          <a:p>
            <a:pPr eaLnBrk="1" hangingPunct="1">
              <a:lnSpc>
                <a:spcPct val="90000"/>
              </a:lnSpc>
            </a:pPr>
            <a:endParaRPr lang="en-US" dirty="0" smtClean="0"/>
          </a:p>
        </p:txBody>
      </p:sp>
      <p:sp>
        <p:nvSpPr>
          <p:cNvPr id="4100" name="Text Box 5"/>
          <p:cNvSpPr txBox="1">
            <a:spLocks noChangeArrowheads="1"/>
          </p:cNvSpPr>
          <p:nvPr/>
        </p:nvSpPr>
        <p:spPr bwMode="auto">
          <a:xfrm>
            <a:off x="457200" y="5562600"/>
            <a:ext cx="8229600" cy="1200329"/>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B050"/>
                </a:solidFill>
                <a:latin typeface="Comic Sans MS" pitchFamily="66" charset="0"/>
              </a:rPr>
              <a:t>This helps us today to be effective workers in God’s ecclesia</a:t>
            </a:r>
            <a:endParaRPr lang="en-US" sz="3600" b="1" dirty="0">
              <a:solidFill>
                <a:srgbClr val="00B050"/>
              </a:solidFill>
              <a:latin typeface="Comic Sans MS" pitchFamily="66" charset="0"/>
            </a:endParaRPr>
          </a:p>
        </p:txBody>
      </p:sp>
      <p:sp>
        <p:nvSpPr>
          <p:cNvPr id="5" name="Rectangle 4"/>
          <p:cNvSpPr/>
          <p:nvPr/>
        </p:nvSpPr>
        <p:spPr>
          <a:xfrm>
            <a:off x="1447800" y="914400"/>
            <a:ext cx="7315200" cy="461665"/>
          </a:xfrm>
          <a:prstGeom prst="rect">
            <a:avLst/>
          </a:prstGeom>
        </p:spPr>
        <p:txBody>
          <a:bodyPr wrap="square">
            <a:spAutoFit/>
          </a:bodyPr>
          <a:lstStyle/>
          <a:p>
            <a:pPr algn="ctr"/>
            <a:r>
              <a:rPr lang="en-US" sz="2400" b="1" i="1" dirty="0" smtClean="0">
                <a:solidFill>
                  <a:srgbClr val="00B0F0"/>
                </a:solidFill>
              </a:rPr>
              <a:t>His heart was immersed in the Law of the Lord</a:t>
            </a:r>
            <a:endParaRPr lang="en-US" sz="2400" b="1" dirty="0" smtClean="0">
              <a:solidFill>
                <a:srgbClr val="00B0F0"/>
              </a:solidFill>
            </a:endParaRPr>
          </a:p>
        </p:txBody>
      </p:sp>
      <p:pic>
        <p:nvPicPr>
          <p:cNvPr id="45058" name="Picture 2" descr="https://encrypted-tbn1.google.com/images?q=tbn:ANd9GcSLXfDEsLDpAitEDOZY5DhlHRsEGgwBG-cE08ymn5AFh4aQogcmYg"/>
          <p:cNvPicPr>
            <a:picLocks noChangeAspect="1" noChangeArrowheads="1"/>
          </p:cNvPicPr>
          <p:nvPr/>
        </p:nvPicPr>
        <p:blipFill>
          <a:blip r:embed="rId3" cstate="print"/>
          <a:srcRect/>
          <a:stretch>
            <a:fillRect/>
          </a:stretch>
        </p:blipFill>
        <p:spPr bwMode="auto">
          <a:xfrm>
            <a:off x="228600" y="76200"/>
            <a:ext cx="1466850" cy="1447801"/>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0"/>
            <a:ext cx="6096000" cy="1143000"/>
          </a:xfrm>
        </p:spPr>
        <p:txBody>
          <a:bodyPr>
            <a:noAutofit/>
          </a:bodyPr>
          <a:lstStyle/>
          <a:p>
            <a:pPr eaLnBrk="1" hangingPunct="1"/>
            <a:r>
              <a:rPr lang="en-US" sz="4000" b="1" dirty="0" err="1" smtClean="0">
                <a:solidFill>
                  <a:srgbClr val="FF0000"/>
                </a:solidFill>
              </a:rPr>
              <a:t>Artaxerxes</a:t>
            </a:r>
            <a:r>
              <a:rPr lang="en-US" sz="4000" b="1" dirty="0" smtClean="0">
                <a:solidFill>
                  <a:srgbClr val="FF0000"/>
                </a:solidFill>
              </a:rPr>
              <a:t>’ Decree in Ezra 7</a:t>
            </a:r>
            <a:br>
              <a:rPr lang="en-US" sz="4000" b="1" dirty="0" smtClean="0">
                <a:solidFill>
                  <a:srgbClr val="FF0000"/>
                </a:solidFill>
              </a:rPr>
            </a:br>
            <a:r>
              <a:rPr lang="en-US" sz="3200" b="1" i="1" dirty="0" smtClean="0">
                <a:solidFill>
                  <a:srgbClr val="7030A0"/>
                </a:solidFill>
              </a:rPr>
              <a:t>Esther was probably now queen!</a:t>
            </a:r>
          </a:p>
        </p:txBody>
      </p:sp>
      <p:sp>
        <p:nvSpPr>
          <p:cNvPr id="4099" name="Rectangle 3"/>
          <p:cNvSpPr>
            <a:spLocks noGrp="1" noChangeArrowheads="1"/>
          </p:cNvSpPr>
          <p:nvPr>
            <p:ph type="body" idx="1"/>
          </p:nvPr>
        </p:nvSpPr>
        <p:spPr>
          <a:xfrm>
            <a:off x="228600" y="1371600"/>
            <a:ext cx="8153400" cy="4343400"/>
          </a:xfrm>
        </p:spPr>
        <p:txBody>
          <a:bodyPr>
            <a:normAutofit fontScale="77500" lnSpcReduction="20000"/>
          </a:bodyPr>
          <a:lstStyle/>
          <a:p>
            <a:pPr eaLnBrk="1" hangingPunct="1">
              <a:lnSpc>
                <a:spcPct val="90000"/>
              </a:lnSpc>
            </a:pPr>
            <a:r>
              <a:rPr lang="en-US" dirty="0" smtClean="0"/>
              <a:t>Allowed any Jews to return (13)</a:t>
            </a:r>
          </a:p>
          <a:p>
            <a:pPr eaLnBrk="1" hangingPunct="1">
              <a:lnSpc>
                <a:spcPct val="90000"/>
              </a:lnSpc>
            </a:pPr>
            <a:r>
              <a:rPr lang="en-US" dirty="0" smtClean="0"/>
              <a:t>Inquire about Jews following God’s laws in                           Judah (14)</a:t>
            </a:r>
          </a:p>
          <a:p>
            <a:pPr eaLnBrk="1" hangingPunct="1">
              <a:lnSpc>
                <a:spcPct val="90000"/>
              </a:lnSpc>
            </a:pPr>
            <a:r>
              <a:rPr lang="en-US" dirty="0" smtClean="0"/>
              <a:t>Convey silver &amp; gold offered by King &amp; counselors &amp; Jews to buy animals, grains &amp; wine for offerings (15-18)</a:t>
            </a:r>
          </a:p>
          <a:p>
            <a:pPr eaLnBrk="1" hangingPunct="1">
              <a:lnSpc>
                <a:spcPct val="90000"/>
              </a:lnSpc>
            </a:pPr>
            <a:r>
              <a:rPr lang="en-US" dirty="0" smtClean="0"/>
              <a:t>Convey vessels to temple for service (19)</a:t>
            </a:r>
          </a:p>
          <a:p>
            <a:pPr eaLnBrk="1" hangingPunct="1">
              <a:lnSpc>
                <a:spcPct val="90000"/>
              </a:lnSpc>
            </a:pPr>
            <a:r>
              <a:rPr lang="en-US" dirty="0" smtClean="0"/>
              <a:t>Buy anything else needed out of King’s treasury (20)</a:t>
            </a:r>
          </a:p>
          <a:p>
            <a:pPr eaLnBrk="1" hangingPunct="1">
              <a:lnSpc>
                <a:spcPct val="90000"/>
              </a:lnSpc>
            </a:pPr>
            <a:r>
              <a:rPr lang="en-US" dirty="0" smtClean="0"/>
              <a:t>Told treasurers in province to supply silver, wheat, wine, oil &amp; salt (21-23)</a:t>
            </a:r>
          </a:p>
          <a:p>
            <a:pPr eaLnBrk="1" hangingPunct="1">
              <a:lnSpc>
                <a:spcPct val="90000"/>
              </a:lnSpc>
            </a:pPr>
            <a:r>
              <a:rPr lang="en-US" dirty="0" smtClean="0"/>
              <a:t>Treasurers not to tax temple workers (24)</a:t>
            </a:r>
          </a:p>
          <a:p>
            <a:pPr eaLnBrk="1" hangingPunct="1">
              <a:lnSpc>
                <a:spcPct val="90000"/>
              </a:lnSpc>
            </a:pPr>
            <a:r>
              <a:rPr lang="en-US" dirty="0" smtClean="0"/>
              <a:t>Gave Ezra authority to appoint officials &amp; judges, and to impose punishments (25-26) – Became useful in implementing the demands of the curse of </a:t>
            </a:r>
            <a:r>
              <a:rPr lang="en-US" dirty="0" err="1" smtClean="0"/>
              <a:t>Zech</a:t>
            </a:r>
            <a:r>
              <a:rPr lang="en-US" dirty="0" smtClean="0"/>
              <a:t> 5</a:t>
            </a:r>
          </a:p>
        </p:txBody>
      </p:sp>
      <p:sp>
        <p:nvSpPr>
          <p:cNvPr id="4100" name="Text Box 5"/>
          <p:cNvSpPr txBox="1">
            <a:spLocks noChangeArrowheads="1"/>
          </p:cNvSpPr>
          <p:nvPr/>
        </p:nvSpPr>
        <p:spPr bwMode="auto">
          <a:xfrm>
            <a:off x="381000" y="5410200"/>
            <a:ext cx="8229600" cy="1323439"/>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God gave them far more than they could “ask or think”</a:t>
            </a:r>
            <a:endParaRPr lang="en-US" sz="4000" b="1" dirty="0">
              <a:solidFill>
                <a:srgbClr val="00B050"/>
              </a:solidFill>
              <a:latin typeface="Comic Sans MS" pitchFamily="66" charset="0"/>
            </a:endParaRPr>
          </a:p>
        </p:txBody>
      </p:sp>
      <p:pic>
        <p:nvPicPr>
          <p:cNvPr id="65538" name="Picture 2" descr="https://encrypted-tbn1.google.com/images?q=tbn:ANd9GcR2S8xNuBSJDFJHLgVGBOW0wTYLOwnJDtgMi12EHLaPV29nbKK_Xw"/>
          <p:cNvPicPr>
            <a:picLocks noChangeAspect="1" noChangeArrowheads="1"/>
          </p:cNvPicPr>
          <p:nvPr/>
        </p:nvPicPr>
        <p:blipFill>
          <a:blip r:embed="rId3" cstate="print"/>
          <a:srcRect b="26121"/>
          <a:stretch>
            <a:fillRect/>
          </a:stretch>
        </p:blipFill>
        <p:spPr bwMode="auto">
          <a:xfrm>
            <a:off x="6400800" y="76199"/>
            <a:ext cx="2438400" cy="2200813"/>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s://encrypted-tbn2.google.com/images?q=tbn:ANd9GcQ6Mh_Z1_76PbeqvGWeOVts7NGBhV11MVth8ikzdeBUykSxjc2Qjw"/>
          <p:cNvPicPr>
            <a:picLocks noChangeAspect="1" noChangeArrowheads="1"/>
          </p:cNvPicPr>
          <p:nvPr/>
        </p:nvPicPr>
        <p:blipFill>
          <a:blip r:embed="rId3" cstate="print"/>
          <a:srcRect/>
          <a:stretch>
            <a:fillRect/>
          </a:stretch>
        </p:blipFill>
        <p:spPr bwMode="auto">
          <a:xfrm>
            <a:off x="7467600" y="0"/>
            <a:ext cx="1333500" cy="1333501"/>
          </a:xfrm>
          <a:prstGeom prst="rect">
            <a:avLst/>
          </a:prstGeom>
          <a:noFill/>
        </p:spPr>
      </p:pic>
      <p:sp>
        <p:nvSpPr>
          <p:cNvPr id="4098" name="Rectangle 2"/>
          <p:cNvSpPr>
            <a:spLocks noGrp="1" noChangeArrowheads="1"/>
          </p:cNvSpPr>
          <p:nvPr>
            <p:ph type="title"/>
          </p:nvPr>
        </p:nvSpPr>
        <p:spPr>
          <a:xfrm>
            <a:off x="457200" y="0"/>
            <a:ext cx="6934200" cy="1143000"/>
          </a:xfrm>
        </p:spPr>
        <p:txBody>
          <a:bodyPr/>
          <a:lstStyle/>
          <a:p>
            <a:pPr eaLnBrk="1" hangingPunct="1"/>
            <a:r>
              <a:rPr lang="en-US" sz="4000" b="1" dirty="0" smtClean="0">
                <a:solidFill>
                  <a:srgbClr val="FF0000"/>
                </a:solidFill>
              </a:rPr>
              <a:t>Artaxerxes helps Ezra out!</a:t>
            </a:r>
          </a:p>
        </p:txBody>
      </p:sp>
      <p:sp>
        <p:nvSpPr>
          <p:cNvPr id="4099" name="Rectangle 3"/>
          <p:cNvSpPr>
            <a:spLocks noGrp="1" noChangeArrowheads="1"/>
          </p:cNvSpPr>
          <p:nvPr>
            <p:ph type="body" idx="1"/>
          </p:nvPr>
        </p:nvSpPr>
        <p:spPr>
          <a:xfrm>
            <a:off x="457200" y="1143000"/>
            <a:ext cx="8305800" cy="4343400"/>
          </a:xfrm>
        </p:spPr>
        <p:txBody>
          <a:bodyPr/>
          <a:lstStyle/>
          <a:p>
            <a:pPr eaLnBrk="1" hangingPunct="1">
              <a:lnSpc>
                <a:spcPct val="90000"/>
              </a:lnSpc>
            </a:pPr>
            <a:r>
              <a:rPr lang="en-US" b="1" dirty="0" smtClean="0">
                <a:solidFill>
                  <a:srgbClr val="0000CC"/>
                </a:solidFill>
              </a:rPr>
              <a:t>7 counselors (v.14) </a:t>
            </a:r>
            <a:r>
              <a:rPr lang="en-US" dirty="0" smtClean="0"/>
              <a:t>= 7 princes of Esther 1:14</a:t>
            </a:r>
          </a:p>
          <a:p>
            <a:pPr eaLnBrk="1" hangingPunct="1">
              <a:lnSpc>
                <a:spcPct val="90000"/>
              </a:lnSpc>
            </a:pPr>
            <a:r>
              <a:rPr lang="en-US" b="1" dirty="0" smtClean="0">
                <a:solidFill>
                  <a:srgbClr val="0000CC"/>
                </a:solidFill>
              </a:rPr>
              <a:t>Silver &amp; gold </a:t>
            </a:r>
            <a:r>
              <a:rPr lang="en-US" dirty="0" smtClean="0"/>
              <a:t>– amounts in 8:25-27</a:t>
            </a:r>
          </a:p>
          <a:p>
            <a:pPr eaLnBrk="1" hangingPunct="1">
              <a:lnSpc>
                <a:spcPct val="90000"/>
              </a:lnSpc>
            </a:pPr>
            <a:r>
              <a:rPr lang="en-US" b="1" dirty="0" smtClean="0">
                <a:solidFill>
                  <a:srgbClr val="0000CC"/>
                </a:solidFill>
              </a:rPr>
              <a:t>Lest His wrath be against the king: </a:t>
            </a:r>
          </a:p>
          <a:p>
            <a:pPr lvl="1">
              <a:lnSpc>
                <a:spcPct val="90000"/>
              </a:lnSpc>
            </a:pPr>
            <a:r>
              <a:rPr lang="en-US" dirty="0" smtClean="0"/>
              <a:t>Ezra used this as a motive in 8:22</a:t>
            </a:r>
          </a:p>
          <a:p>
            <a:pPr lvl="1">
              <a:lnSpc>
                <a:spcPct val="90000"/>
              </a:lnSpc>
            </a:pPr>
            <a:r>
              <a:rPr lang="en-US" dirty="0" smtClean="0"/>
              <a:t>Pray for the King and his sons (back in 6:10) </a:t>
            </a:r>
          </a:p>
          <a:p>
            <a:pPr eaLnBrk="1" hangingPunct="1">
              <a:lnSpc>
                <a:spcPct val="90000"/>
              </a:lnSpc>
            </a:pPr>
            <a:r>
              <a:rPr lang="en-US" b="1" dirty="0" smtClean="0">
                <a:solidFill>
                  <a:srgbClr val="0000CC"/>
                </a:solidFill>
              </a:rPr>
              <a:t>Note use of “me” and “I” </a:t>
            </a:r>
            <a:r>
              <a:rPr lang="en-US" dirty="0" smtClean="0"/>
              <a:t>– implies Ezra was the author of the book.  </a:t>
            </a:r>
          </a:p>
        </p:txBody>
      </p:sp>
      <p:sp>
        <p:nvSpPr>
          <p:cNvPr id="4100" name="Text Box 5"/>
          <p:cNvSpPr txBox="1">
            <a:spLocks noChangeArrowheads="1"/>
          </p:cNvSpPr>
          <p:nvPr/>
        </p:nvSpPr>
        <p:spPr bwMode="auto">
          <a:xfrm>
            <a:off x="457200" y="4800600"/>
            <a:ext cx="8229600" cy="1938992"/>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Ezra prepared to seek God’s law, then God did more than Ezra could have imagined</a:t>
            </a:r>
            <a:endParaRPr lang="en-US" sz="4000" b="1" dirty="0">
              <a:solidFill>
                <a:srgbClr val="00B050"/>
              </a:solidFill>
              <a:latin typeface="Comic Sans MS" pitchFamily="66" charset="0"/>
            </a:endParaRPr>
          </a:p>
        </p:txBody>
      </p:sp>
    </p:spTree>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5562600" cy="1143000"/>
          </a:xfrm>
        </p:spPr>
        <p:txBody>
          <a:bodyPr>
            <a:normAutofit fontScale="90000"/>
          </a:bodyPr>
          <a:lstStyle/>
          <a:p>
            <a:pPr eaLnBrk="1" hangingPunct="1"/>
            <a:r>
              <a:rPr lang="en-US" sz="4000" b="1" dirty="0" smtClean="0">
                <a:solidFill>
                  <a:srgbClr val="FF0000"/>
                </a:solidFill>
              </a:rPr>
              <a:t>The Exiles that Returned with Ezra (Ezra 8)</a:t>
            </a:r>
          </a:p>
        </p:txBody>
      </p:sp>
      <p:sp>
        <p:nvSpPr>
          <p:cNvPr id="4099" name="Rectangle 3"/>
          <p:cNvSpPr>
            <a:spLocks noGrp="1" noChangeArrowheads="1"/>
          </p:cNvSpPr>
          <p:nvPr>
            <p:ph type="body" idx="1"/>
          </p:nvPr>
        </p:nvSpPr>
        <p:spPr>
          <a:xfrm>
            <a:off x="457200" y="1219200"/>
            <a:ext cx="7924800" cy="4267200"/>
          </a:xfrm>
        </p:spPr>
        <p:txBody>
          <a:bodyPr>
            <a:normAutofit lnSpcReduction="10000"/>
          </a:bodyPr>
          <a:lstStyle/>
          <a:p>
            <a:pPr>
              <a:lnSpc>
                <a:spcPct val="90000"/>
              </a:lnSpc>
            </a:pPr>
            <a:r>
              <a:rPr lang="en-US" b="1" dirty="0" err="1" smtClean="0">
                <a:solidFill>
                  <a:srgbClr val="0000CC"/>
                </a:solidFill>
              </a:rPr>
              <a:t>Phinehas</a:t>
            </a:r>
            <a:r>
              <a:rPr lang="en-US" b="1" dirty="0" smtClean="0">
                <a:solidFill>
                  <a:srgbClr val="0000CC"/>
                </a:solidFill>
              </a:rPr>
              <a:t> &amp; </a:t>
            </a:r>
            <a:r>
              <a:rPr lang="en-US" b="1" dirty="0" err="1" smtClean="0">
                <a:solidFill>
                  <a:srgbClr val="0000CC"/>
                </a:solidFill>
              </a:rPr>
              <a:t>Ithamar</a:t>
            </a:r>
            <a:r>
              <a:rPr lang="en-US" b="1" dirty="0" smtClean="0">
                <a:solidFill>
                  <a:srgbClr val="0000CC"/>
                </a:solidFill>
              </a:rPr>
              <a:t> (v.2) </a:t>
            </a:r>
            <a:r>
              <a:rPr lang="en-US" dirty="0" smtClean="0"/>
              <a:t>= families</a:t>
            </a:r>
          </a:p>
          <a:p>
            <a:pPr lvl="1">
              <a:lnSpc>
                <a:spcPct val="90000"/>
              </a:lnSpc>
            </a:pPr>
            <a:r>
              <a:rPr lang="en-US" dirty="0" err="1" smtClean="0"/>
              <a:t>Nadab</a:t>
            </a:r>
            <a:r>
              <a:rPr lang="en-US" dirty="0" smtClean="0"/>
              <a:t> &amp; </a:t>
            </a:r>
            <a:r>
              <a:rPr lang="en-US" dirty="0" err="1" smtClean="0"/>
              <a:t>Abihu</a:t>
            </a:r>
            <a:r>
              <a:rPr lang="en-US" dirty="0" smtClean="0"/>
              <a:t> were killed (Lev 10)</a:t>
            </a:r>
          </a:p>
          <a:p>
            <a:pPr lvl="1">
              <a:lnSpc>
                <a:spcPct val="90000"/>
              </a:lnSpc>
            </a:pPr>
            <a:r>
              <a:rPr lang="en-US" dirty="0" err="1" smtClean="0"/>
              <a:t>Eleazar</a:t>
            </a:r>
            <a:r>
              <a:rPr lang="en-US" dirty="0" smtClean="0"/>
              <a:t> was in the line of </a:t>
            </a:r>
            <a:r>
              <a:rPr lang="en-US" dirty="0" err="1" smtClean="0"/>
              <a:t>Phinehas</a:t>
            </a:r>
            <a:endParaRPr lang="en-US" dirty="0" smtClean="0"/>
          </a:p>
          <a:p>
            <a:pPr>
              <a:lnSpc>
                <a:spcPct val="90000"/>
              </a:lnSpc>
              <a:spcBef>
                <a:spcPts val="1800"/>
              </a:spcBef>
            </a:pPr>
            <a:r>
              <a:rPr lang="en-US" b="1" dirty="0" smtClean="0">
                <a:solidFill>
                  <a:srgbClr val="0000CC"/>
                </a:solidFill>
              </a:rPr>
              <a:t>Made it to River </a:t>
            </a:r>
            <a:r>
              <a:rPr lang="en-US" b="1" dirty="0" err="1" smtClean="0">
                <a:solidFill>
                  <a:srgbClr val="0000CC"/>
                </a:solidFill>
              </a:rPr>
              <a:t>Ahava</a:t>
            </a:r>
            <a:r>
              <a:rPr lang="en-US" b="1" dirty="0" smtClean="0">
                <a:solidFill>
                  <a:srgbClr val="0000CC"/>
                </a:solidFill>
              </a:rPr>
              <a:t> </a:t>
            </a:r>
            <a:r>
              <a:rPr lang="en-US" dirty="0" smtClean="0"/>
              <a:t>(v.15) – took 9 days &amp; stayed 3 (see 7:9 &amp; 8:31)</a:t>
            </a:r>
          </a:p>
          <a:p>
            <a:pPr>
              <a:lnSpc>
                <a:spcPct val="90000"/>
              </a:lnSpc>
              <a:spcBef>
                <a:spcPts val="1800"/>
              </a:spcBef>
            </a:pPr>
            <a:r>
              <a:rPr lang="en-US" b="1" dirty="0" smtClean="0">
                <a:solidFill>
                  <a:srgbClr val="0000CC"/>
                </a:solidFill>
              </a:rPr>
              <a:t>No Levites! </a:t>
            </a:r>
            <a:r>
              <a:rPr lang="en-US" dirty="0" smtClean="0"/>
              <a:t>Similar problem in 2:40-42</a:t>
            </a:r>
          </a:p>
          <a:p>
            <a:pPr lvl="1">
              <a:lnSpc>
                <a:spcPct val="90000"/>
              </a:lnSpc>
            </a:pPr>
            <a:r>
              <a:rPr lang="en-US" dirty="0" smtClean="0"/>
              <a:t>Rough life in Israel. Couldn’t own land.</a:t>
            </a:r>
          </a:p>
          <a:p>
            <a:pPr lvl="1">
              <a:lnSpc>
                <a:spcPct val="90000"/>
              </a:lnSpc>
            </a:pPr>
            <a:r>
              <a:rPr lang="en-US" dirty="0" smtClean="0"/>
              <a:t>Depended on people for support</a:t>
            </a:r>
          </a:p>
          <a:p>
            <a:pPr lvl="1">
              <a:lnSpc>
                <a:spcPct val="90000"/>
              </a:lnSpc>
            </a:pPr>
            <a:r>
              <a:rPr lang="en-US" dirty="0" smtClean="0"/>
              <a:t>Some (38) did come when pressured a bit!</a:t>
            </a:r>
          </a:p>
          <a:p>
            <a:pPr>
              <a:lnSpc>
                <a:spcPct val="90000"/>
              </a:lnSpc>
            </a:pPr>
            <a:endParaRPr lang="en-US" dirty="0" smtClean="0"/>
          </a:p>
          <a:p>
            <a:pPr eaLnBrk="1" hangingPunct="1">
              <a:lnSpc>
                <a:spcPct val="90000"/>
              </a:lnSpc>
              <a:buNone/>
            </a:pPr>
            <a:endParaRPr lang="en-US" dirty="0" smtClean="0"/>
          </a:p>
        </p:txBody>
      </p:sp>
      <p:sp>
        <p:nvSpPr>
          <p:cNvPr id="4100" name="Text Box 5"/>
          <p:cNvSpPr txBox="1">
            <a:spLocks noChangeArrowheads="1"/>
          </p:cNvSpPr>
          <p:nvPr/>
        </p:nvSpPr>
        <p:spPr bwMode="auto">
          <a:xfrm>
            <a:off x="457200" y="5410200"/>
            <a:ext cx="8229600" cy="1323439"/>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Some folks need a push to get involved. Start out gently!</a:t>
            </a:r>
            <a:endParaRPr lang="en-US" sz="4000" b="1" dirty="0">
              <a:solidFill>
                <a:srgbClr val="00B050"/>
              </a:solidFill>
              <a:latin typeface="Comic Sans MS" pitchFamily="66" charset="0"/>
            </a:endParaRPr>
          </a:p>
        </p:txBody>
      </p:sp>
      <p:pic>
        <p:nvPicPr>
          <p:cNvPr id="61442" name="Picture 2" descr="https://encrypted-tbn0.google.com/images?q=tbn:ANd9GcSfHqRWcQIEWelcNbwom5wsBlGZqKtkV2-8-ex1mVZEvz2PF3jqWg"/>
          <p:cNvPicPr>
            <a:picLocks noChangeAspect="1" noChangeArrowheads="1"/>
          </p:cNvPicPr>
          <p:nvPr/>
        </p:nvPicPr>
        <p:blipFill>
          <a:blip r:embed="rId3" cstate="print"/>
          <a:srcRect t="25600" b="7200"/>
          <a:stretch>
            <a:fillRect/>
          </a:stretch>
        </p:blipFill>
        <p:spPr bwMode="auto">
          <a:xfrm>
            <a:off x="7010400" y="76200"/>
            <a:ext cx="1924050" cy="1600200"/>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0"/>
            <a:ext cx="6324600" cy="1143000"/>
          </a:xfrm>
        </p:spPr>
        <p:txBody>
          <a:bodyPr>
            <a:normAutofit fontScale="90000"/>
          </a:bodyPr>
          <a:lstStyle/>
          <a:p>
            <a:pPr eaLnBrk="1" hangingPunct="1"/>
            <a:r>
              <a:rPr lang="en-US" sz="4000" b="1" dirty="0" smtClean="0">
                <a:solidFill>
                  <a:srgbClr val="FF0000"/>
                </a:solidFill>
              </a:rPr>
              <a:t>Ezra starts with humility (8:21)</a:t>
            </a:r>
          </a:p>
        </p:txBody>
      </p:sp>
      <p:sp>
        <p:nvSpPr>
          <p:cNvPr id="4099" name="Rectangle 3"/>
          <p:cNvSpPr>
            <a:spLocks noGrp="1" noChangeArrowheads="1"/>
          </p:cNvSpPr>
          <p:nvPr>
            <p:ph type="body" idx="1"/>
          </p:nvPr>
        </p:nvSpPr>
        <p:spPr>
          <a:xfrm>
            <a:off x="304800" y="1143000"/>
            <a:ext cx="8534400" cy="3886200"/>
          </a:xfrm>
        </p:spPr>
        <p:txBody>
          <a:bodyPr>
            <a:normAutofit/>
          </a:bodyPr>
          <a:lstStyle/>
          <a:p>
            <a:pPr eaLnBrk="1" hangingPunct="1">
              <a:lnSpc>
                <a:spcPct val="90000"/>
              </a:lnSpc>
            </a:pPr>
            <a:r>
              <a:rPr lang="en-US" sz="2800" b="1" dirty="0" smtClean="0">
                <a:solidFill>
                  <a:srgbClr val="0000CC"/>
                </a:solidFill>
              </a:rPr>
              <a:t>Ezra proclaims fast to humble themselves</a:t>
            </a:r>
          </a:p>
          <a:p>
            <a:pPr lvl="1">
              <a:lnSpc>
                <a:spcPct val="90000"/>
              </a:lnSpc>
            </a:pPr>
            <a:r>
              <a:rPr lang="en-US" sz="2400" dirty="0" smtClean="0"/>
              <a:t>Ezra starts with humility – good lesson for us!</a:t>
            </a:r>
          </a:p>
          <a:p>
            <a:pPr lvl="1">
              <a:lnSpc>
                <a:spcPct val="90000"/>
              </a:lnSpc>
            </a:pPr>
            <a:r>
              <a:rPr lang="en-US" sz="2400" dirty="0" smtClean="0"/>
              <a:t>Contrast Nehemiah who brought whole army (2:9)</a:t>
            </a:r>
          </a:p>
          <a:p>
            <a:pPr lvl="1">
              <a:lnSpc>
                <a:spcPct val="90000"/>
              </a:lnSpc>
            </a:pPr>
            <a:r>
              <a:rPr lang="en-US" sz="2400" dirty="0" smtClean="0"/>
              <a:t>Nehemiah was faithful too…. Not only one way!</a:t>
            </a:r>
          </a:p>
          <a:p>
            <a:pPr lvl="1">
              <a:lnSpc>
                <a:spcPct val="90000"/>
              </a:lnSpc>
            </a:pPr>
            <a:r>
              <a:rPr lang="en-US" sz="2400" dirty="0" smtClean="0"/>
              <a:t>Ezra backed word with actions showing great faith! (note ambushes in v.31)</a:t>
            </a:r>
          </a:p>
          <a:p>
            <a:pPr eaLnBrk="1" hangingPunct="1">
              <a:lnSpc>
                <a:spcPct val="90000"/>
              </a:lnSpc>
            </a:pPr>
            <a:r>
              <a:rPr lang="en-US" sz="2800" b="1" dirty="0" smtClean="0">
                <a:solidFill>
                  <a:srgbClr val="0000CC"/>
                </a:solidFill>
              </a:rPr>
              <a:t>Fasted &amp; prayed (v.23): </a:t>
            </a:r>
            <a:r>
              <a:rPr lang="en-US" sz="2800" dirty="0" smtClean="0"/>
              <a:t>Actions that allowed God to act for them</a:t>
            </a:r>
          </a:p>
          <a:p>
            <a:pPr lvl="1">
              <a:lnSpc>
                <a:spcPct val="90000"/>
              </a:lnSpc>
            </a:pPr>
            <a:r>
              <a:rPr lang="en-US" sz="2400" b="1" dirty="0" smtClean="0">
                <a:solidFill>
                  <a:srgbClr val="996633"/>
                </a:solidFill>
              </a:rPr>
              <a:t>Isa 58</a:t>
            </a:r>
            <a:r>
              <a:rPr lang="en-US" sz="2400" dirty="0" smtClean="0"/>
              <a:t>: purpose of fast – neglect self &amp; serve others</a:t>
            </a:r>
          </a:p>
        </p:txBody>
      </p:sp>
      <p:sp>
        <p:nvSpPr>
          <p:cNvPr id="4100" name="Text Box 5"/>
          <p:cNvSpPr txBox="1">
            <a:spLocks noChangeArrowheads="1"/>
          </p:cNvSpPr>
          <p:nvPr/>
        </p:nvSpPr>
        <p:spPr bwMode="auto">
          <a:xfrm>
            <a:off x="685800" y="5029200"/>
            <a:ext cx="7620000" cy="1569660"/>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Ezra completely trusted God’s involvement in his life. He was willing to accept God’s direction &amp; decisions</a:t>
            </a:r>
            <a:endParaRPr lang="en-US" sz="3200" b="1" dirty="0">
              <a:solidFill>
                <a:srgbClr val="00B050"/>
              </a:solidFill>
              <a:latin typeface="Comic Sans MS" pitchFamily="66" charset="0"/>
            </a:endParaRPr>
          </a:p>
        </p:txBody>
      </p:sp>
      <p:pic>
        <p:nvPicPr>
          <p:cNvPr id="57346" name="Picture 2" descr="https://encrypted-tbn1.google.com/images?q=tbn:ANd9GcTKCEGLFCt4v91OiLsDgBN0tY5MTLDr3vYIeR5_x8D8s8pEXQwlvw"/>
          <p:cNvPicPr>
            <a:picLocks noChangeAspect="1" noChangeArrowheads="1"/>
          </p:cNvPicPr>
          <p:nvPr/>
        </p:nvPicPr>
        <p:blipFill>
          <a:blip r:embed="rId3" cstate="print"/>
          <a:srcRect/>
          <a:stretch>
            <a:fillRect/>
          </a:stretch>
        </p:blipFill>
        <p:spPr bwMode="auto">
          <a:xfrm>
            <a:off x="6886724" y="228600"/>
            <a:ext cx="2098491" cy="1524000"/>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sz="5400" b="1" dirty="0" smtClean="0">
                <a:solidFill>
                  <a:srgbClr val="FF0000"/>
                </a:solidFill>
              </a:rPr>
              <a:t> The Exiles Return</a:t>
            </a:r>
            <a:endParaRPr lang="en-US" sz="5400" b="1" dirty="0">
              <a:solidFill>
                <a:srgbClr val="FF0000"/>
              </a:solidFill>
            </a:endParaRPr>
          </a:p>
        </p:txBody>
      </p:sp>
      <p:pic>
        <p:nvPicPr>
          <p:cNvPr id="5123" name="Picture 2"/>
          <p:cNvPicPr>
            <a:picLocks noChangeAspect="1" noChangeArrowheads="1"/>
          </p:cNvPicPr>
          <p:nvPr/>
        </p:nvPicPr>
        <p:blipFill>
          <a:blip r:embed="rId3" cstate="print"/>
          <a:srcRect/>
          <a:stretch>
            <a:fillRect/>
          </a:stretch>
        </p:blipFill>
        <p:spPr bwMode="auto">
          <a:xfrm>
            <a:off x="228600" y="914400"/>
            <a:ext cx="8610600" cy="4357688"/>
          </a:xfrm>
          <a:prstGeom prst="rect">
            <a:avLst/>
          </a:prstGeom>
          <a:noFill/>
          <a:ln w="9525">
            <a:noFill/>
            <a:miter lim="800000"/>
            <a:headEnd/>
            <a:tailEnd/>
          </a:ln>
        </p:spPr>
      </p:pic>
      <p:sp>
        <p:nvSpPr>
          <p:cNvPr id="4" name="TextBox 3"/>
          <p:cNvSpPr txBox="1"/>
          <p:nvPr/>
        </p:nvSpPr>
        <p:spPr>
          <a:xfrm>
            <a:off x="838200" y="5486400"/>
            <a:ext cx="7696200" cy="954107"/>
          </a:xfrm>
          <a:prstGeom prst="rect">
            <a:avLst/>
          </a:prstGeom>
          <a:noFill/>
        </p:spPr>
        <p:txBody>
          <a:bodyPr wrap="square" rtlCol="0">
            <a:spAutoFit/>
          </a:bodyPr>
          <a:lstStyle/>
          <a:p>
            <a:pPr algn="ctr"/>
            <a:r>
              <a:rPr lang="en-US" sz="2800" b="1" dirty="0" smtClean="0">
                <a:solidFill>
                  <a:srgbClr val="00B050"/>
                </a:solidFill>
                <a:latin typeface="Comic Sans MS" pitchFamily="66" charset="0"/>
              </a:rPr>
              <a:t>Ezra took the dangerous route, and trusted in God to protect them!</a:t>
            </a:r>
            <a:endParaRPr lang="en-US" sz="2800" b="1" dirty="0">
              <a:solidFill>
                <a:srgbClr val="00B050"/>
              </a:solidFill>
              <a:latin typeface="Comic Sans MS" pitchFamily="66" charset="0"/>
            </a:endParaRPr>
          </a:p>
        </p:txBody>
      </p:sp>
      <p:sp>
        <p:nvSpPr>
          <p:cNvPr id="5" name="TextBox 4"/>
          <p:cNvSpPr txBox="1"/>
          <p:nvPr/>
        </p:nvSpPr>
        <p:spPr>
          <a:xfrm rot="902496">
            <a:off x="2201592" y="1790446"/>
            <a:ext cx="3276600" cy="369332"/>
          </a:xfrm>
          <a:prstGeom prst="rect">
            <a:avLst/>
          </a:prstGeom>
          <a:noFill/>
        </p:spPr>
        <p:txBody>
          <a:bodyPr wrap="square" rtlCol="0">
            <a:spAutoFit/>
          </a:bodyPr>
          <a:lstStyle/>
          <a:p>
            <a:r>
              <a:rPr lang="en-US" dirty="0" smtClean="0">
                <a:solidFill>
                  <a:srgbClr val="0000CC"/>
                </a:solidFill>
              </a:rPr>
              <a:t>1000 miles (1600 km)</a:t>
            </a:r>
            <a:endParaRPr lang="en-US" dirty="0">
              <a:solidFill>
                <a:srgbClr val="0000CC"/>
              </a:solidFill>
            </a:endParaRPr>
          </a:p>
        </p:txBody>
      </p:sp>
      <p:sp>
        <p:nvSpPr>
          <p:cNvPr id="6" name="TextBox 5"/>
          <p:cNvSpPr txBox="1"/>
          <p:nvPr/>
        </p:nvSpPr>
        <p:spPr>
          <a:xfrm>
            <a:off x="2667000" y="2971800"/>
            <a:ext cx="3352800" cy="369332"/>
          </a:xfrm>
          <a:prstGeom prst="rect">
            <a:avLst/>
          </a:prstGeom>
          <a:noFill/>
        </p:spPr>
        <p:txBody>
          <a:bodyPr wrap="square" rtlCol="0">
            <a:spAutoFit/>
          </a:bodyPr>
          <a:lstStyle/>
          <a:p>
            <a:r>
              <a:rPr lang="en-US" dirty="0" smtClean="0">
                <a:solidFill>
                  <a:srgbClr val="00B050"/>
                </a:solidFill>
              </a:rPr>
              <a:t> 800 miles (1300km)</a:t>
            </a:r>
            <a:endParaRPr lang="en-US" dirty="0">
              <a:solidFill>
                <a:srgbClr val="00B050"/>
              </a:solidFill>
            </a:endParaRPr>
          </a:p>
        </p:txBody>
      </p:sp>
    </p:spTree>
  </p:cSld>
  <p:clrMapOvr>
    <a:masterClrMapping/>
  </p:clrMapOvr>
  <p:transition>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228600"/>
            <a:ext cx="6172200" cy="1143000"/>
          </a:xfrm>
        </p:spPr>
        <p:txBody>
          <a:bodyPr>
            <a:normAutofit fontScale="90000"/>
          </a:bodyPr>
          <a:lstStyle/>
          <a:p>
            <a:r>
              <a:rPr lang="en-US" sz="4000" b="1" u="sng" dirty="0" smtClean="0">
                <a:solidFill>
                  <a:srgbClr val="FF0000"/>
                </a:solidFill>
              </a:rPr>
              <a:t>Flexibility</a:t>
            </a:r>
            <a:r>
              <a:rPr lang="en-US" sz="4000" b="1" dirty="0" smtClean="0">
                <a:solidFill>
                  <a:srgbClr val="FF0000"/>
                </a:solidFill>
              </a:rPr>
              <a:t>:  a key characteristic in families and ecclesias</a:t>
            </a:r>
          </a:p>
        </p:txBody>
      </p:sp>
      <p:sp>
        <p:nvSpPr>
          <p:cNvPr id="4099" name="Rectangle 3"/>
          <p:cNvSpPr>
            <a:spLocks noGrp="1" noChangeArrowheads="1"/>
          </p:cNvSpPr>
          <p:nvPr>
            <p:ph type="body" idx="1"/>
          </p:nvPr>
        </p:nvSpPr>
        <p:spPr>
          <a:xfrm>
            <a:off x="304800" y="1447800"/>
            <a:ext cx="8305800" cy="4267200"/>
          </a:xfrm>
          <a:noFill/>
        </p:spPr>
        <p:txBody>
          <a:bodyPr>
            <a:normAutofit fontScale="85000" lnSpcReduction="10000"/>
          </a:bodyPr>
          <a:lstStyle/>
          <a:p>
            <a:r>
              <a:rPr lang="en-US" dirty="0" smtClean="0"/>
              <a:t>Many times in life there is more than                                    one acceptable way to get a job done.</a:t>
            </a:r>
          </a:p>
          <a:p>
            <a:pPr lvl="1"/>
            <a:r>
              <a:rPr lang="en-US" dirty="0" smtClean="0"/>
              <a:t>Ezra verses Nehemiah</a:t>
            </a:r>
          </a:p>
          <a:p>
            <a:pPr lvl="1"/>
            <a:r>
              <a:rPr lang="en-US" dirty="0" smtClean="0"/>
              <a:t>Ezra verses Josiah</a:t>
            </a:r>
          </a:p>
          <a:p>
            <a:r>
              <a:rPr lang="en-US" dirty="0" smtClean="0"/>
              <a:t> It’s our responsibility to look at the options, pray about it, and </a:t>
            </a:r>
            <a:r>
              <a:rPr lang="en-US" b="1" i="1" dirty="0" smtClean="0"/>
              <a:t>ask God to bless the choice </a:t>
            </a:r>
            <a:r>
              <a:rPr lang="en-US" dirty="0" smtClean="0"/>
              <a:t>we think will work best for our family or ecclesia.</a:t>
            </a:r>
          </a:p>
          <a:p>
            <a:r>
              <a:rPr lang="en-US" dirty="0" smtClean="0"/>
              <a:t>When ecclesias make choices that differ from ours, be flexible and realize that God can work in either decision if we proceed in faith, asking God to make it work</a:t>
            </a:r>
          </a:p>
          <a:p>
            <a:pPr eaLnBrk="1" hangingPunct="1">
              <a:lnSpc>
                <a:spcPct val="90000"/>
              </a:lnSpc>
            </a:pPr>
            <a:endParaRPr lang="en-US" dirty="0" smtClean="0"/>
          </a:p>
        </p:txBody>
      </p:sp>
      <p:sp>
        <p:nvSpPr>
          <p:cNvPr id="4100" name="Text Box 5"/>
          <p:cNvSpPr txBox="1">
            <a:spLocks noChangeArrowheads="1"/>
          </p:cNvSpPr>
          <p:nvPr/>
        </p:nvSpPr>
        <p:spPr bwMode="auto">
          <a:xfrm>
            <a:off x="457200" y="5638800"/>
            <a:ext cx="8229600" cy="1200329"/>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B050"/>
                </a:solidFill>
                <a:latin typeface="Comic Sans MS" pitchFamily="66" charset="0"/>
              </a:rPr>
              <a:t>Even God is flexible! He listens to our prayers &amp; modifies His plans.</a:t>
            </a:r>
            <a:endParaRPr lang="en-US" sz="3600" b="1" dirty="0">
              <a:solidFill>
                <a:srgbClr val="00B050"/>
              </a:solidFill>
              <a:latin typeface="Comic Sans MS" pitchFamily="66" charset="0"/>
            </a:endParaRPr>
          </a:p>
        </p:txBody>
      </p:sp>
      <p:pic>
        <p:nvPicPr>
          <p:cNvPr id="53250" name="Picture 2" descr="https://encrypted-tbn2.google.com/images?q=tbn:ANd9GcR_Ed9HH9W1tEyZsPzVFJoQyuDbEdZb2syr4liqTj9uRpZJOrUA"/>
          <p:cNvPicPr>
            <a:picLocks noChangeAspect="1" noChangeArrowheads="1"/>
          </p:cNvPicPr>
          <p:nvPr/>
        </p:nvPicPr>
        <p:blipFill>
          <a:blip r:embed="rId3" cstate="print"/>
          <a:srcRect l="14222" t="7111" r="14667" b="4000"/>
          <a:stretch>
            <a:fillRect/>
          </a:stretch>
        </p:blipFill>
        <p:spPr bwMode="auto">
          <a:xfrm>
            <a:off x="6553200" y="152400"/>
            <a:ext cx="2286000" cy="2857500"/>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228600" y="457200"/>
            <a:ext cx="5124450" cy="2362200"/>
          </a:xfrm>
        </p:spPr>
        <p:txBody>
          <a:bodyPr>
            <a:noAutofit/>
          </a:bodyPr>
          <a:lstStyle/>
          <a:p>
            <a:pPr eaLnBrk="1" hangingPunct="1">
              <a:lnSpc>
                <a:spcPts val="5000"/>
              </a:lnSpc>
            </a:pPr>
            <a:r>
              <a:rPr lang="en-US" sz="8800" b="1" dirty="0" smtClean="0">
                <a:solidFill>
                  <a:srgbClr val="FF0000"/>
                </a:solidFill>
                <a:latin typeface="Comic Sans MS" pitchFamily="66" charset="0"/>
              </a:rPr>
              <a:t>Ezra:   </a:t>
            </a:r>
            <a:r>
              <a:rPr lang="en-US" b="1" dirty="0" smtClean="0">
                <a:solidFill>
                  <a:srgbClr val="FF0000"/>
                </a:solidFill>
                <a:latin typeface="Comic Sans MS" pitchFamily="66" charset="0"/>
              </a:rPr>
              <a:t>Working together in God’s service</a:t>
            </a:r>
            <a:endParaRPr lang="en-US" sz="5400" b="1" dirty="0" smtClean="0">
              <a:solidFill>
                <a:srgbClr val="FF0000"/>
              </a:solidFill>
              <a:latin typeface="Comic Sans MS" pitchFamily="66" charset="0"/>
            </a:endParaRPr>
          </a:p>
        </p:txBody>
      </p:sp>
      <p:sp>
        <p:nvSpPr>
          <p:cNvPr id="2052" name="Rectangle 3"/>
          <p:cNvSpPr>
            <a:spLocks noGrp="1" noChangeArrowheads="1"/>
          </p:cNvSpPr>
          <p:nvPr>
            <p:ph type="subTitle" idx="1"/>
          </p:nvPr>
        </p:nvSpPr>
        <p:spPr>
          <a:xfrm>
            <a:off x="647699" y="4953000"/>
            <a:ext cx="4472609" cy="1584223"/>
          </a:xfrm>
        </p:spPr>
        <p:txBody>
          <a:bodyPr>
            <a:noAutofit/>
          </a:bodyPr>
          <a:lstStyle/>
          <a:p>
            <a:pPr eaLnBrk="1" hangingPunct="1">
              <a:lnSpc>
                <a:spcPts val="4300"/>
              </a:lnSpc>
              <a:spcBef>
                <a:spcPts val="0"/>
              </a:spcBef>
            </a:pPr>
            <a:r>
              <a:rPr lang="en-US" sz="3600" b="1" dirty="0" smtClean="0">
                <a:solidFill>
                  <a:srgbClr val="00B050"/>
                </a:solidFill>
                <a:latin typeface="Comic Sans MS" pitchFamily="66" charset="0"/>
              </a:rPr>
              <a:t>We must provide an inheritance for our children (9-10)</a:t>
            </a:r>
          </a:p>
        </p:txBody>
      </p:sp>
      <p:pic>
        <p:nvPicPr>
          <p:cNvPr id="4098" name="Picture 2" descr="https://encrypted-tbn0.google.com/images?q=tbn:ANd9GcTPOwR4BSEtMrv9xBT85uM6zieksWvchrSBJ9xK0Aw-izvcmVIj7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2743200"/>
            <a:ext cx="3177209" cy="2133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3.bp.blogspot.com/-hwR60eFfpKY/T6OrUF6iPGI/AAAAAAAABFE/9k2_AavRDWo/s1600/building_altar_galler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0003" y="4038600"/>
            <a:ext cx="3371850" cy="223890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artchive.com/web_gallery/reproductions/201501-202000/201788/size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868"/>
          <a:stretch/>
        </p:blipFill>
        <p:spPr bwMode="auto">
          <a:xfrm>
            <a:off x="5771535" y="213852"/>
            <a:ext cx="3030486" cy="293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25846"/>
      </p:ext>
    </p:extLst>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7391400" cy="1143000"/>
          </a:xfrm>
        </p:spPr>
        <p:txBody>
          <a:bodyPr/>
          <a:lstStyle/>
          <a:p>
            <a:pPr eaLnBrk="1" hangingPunct="1"/>
            <a:r>
              <a:rPr lang="en-US" sz="4000" b="1" dirty="0" smtClean="0">
                <a:solidFill>
                  <a:srgbClr val="FF0000"/>
                </a:solidFill>
              </a:rPr>
              <a:t>People challenged again (</a:t>
            </a:r>
            <a:r>
              <a:rPr lang="en-US" sz="4000" b="1" dirty="0" err="1" smtClean="0">
                <a:solidFill>
                  <a:srgbClr val="FF0000"/>
                </a:solidFill>
              </a:rPr>
              <a:t>vs</a:t>
            </a:r>
            <a:r>
              <a:rPr lang="en-US" sz="4000" b="1" dirty="0" smtClean="0">
                <a:solidFill>
                  <a:srgbClr val="FF0000"/>
                </a:solidFill>
              </a:rPr>
              <a:t> 3-4)</a:t>
            </a:r>
          </a:p>
        </p:txBody>
      </p:sp>
      <p:sp>
        <p:nvSpPr>
          <p:cNvPr id="4099" name="Rectangle 3"/>
          <p:cNvSpPr>
            <a:spLocks noGrp="1" noChangeArrowheads="1"/>
          </p:cNvSpPr>
          <p:nvPr>
            <p:ph type="body" idx="1"/>
          </p:nvPr>
        </p:nvSpPr>
        <p:spPr>
          <a:xfrm>
            <a:off x="304800" y="1143000"/>
            <a:ext cx="7924800" cy="4267200"/>
          </a:xfrm>
        </p:spPr>
        <p:txBody>
          <a:bodyPr/>
          <a:lstStyle/>
          <a:p>
            <a:pPr eaLnBrk="1" hangingPunct="1">
              <a:lnSpc>
                <a:spcPct val="90000"/>
              </a:lnSpc>
            </a:pPr>
            <a:r>
              <a:rPr lang="en-US" b="1" dirty="0" err="1" smtClean="0">
                <a:solidFill>
                  <a:srgbClr val="0000CC"/>
                </a:solidFill>
              </a:rPr>
              <a:t>Tatnai</a:t>
            </a:r>
            <a:r>
              <a:rPr lang="en-US" dirty="0" smtClean="0"/>
              <a:t> = </a:t>
            </a:r>
            <a:r>
              <a:rPr lang="en-US" dirty="0" err="1" smtClean="0"/>
              <a:t>Tattenai</a:t>
            </a:r>
            <a:r>
              <a:rPr lang="en-US" dirty="0" smtClean="0"/>
              <a:t> (Governor of province)</a:t>
            </a:r>
          </a:p>
          <a:p>
            <a:pPr eaLnBrk="1" hangingPunct="1">
              <a:lnSpc>
                <a:spcPct val="90000"/>
              </a:lnSpc>
            </a:pPr>
            <a:r>
              <a:rPr lang="en-US" dirty="0" smtClean="0"/>
              <a:t>It’s been about 16 years since Cyrus’ decree</a:t>
            </a:r>
          </a:p>
          <a:p>
            <a:pPr eaLnBrk="1" hangingPunct="1">
              <a:lnSpc>
                <a:spcPct val="90000"/>
              </a:lnSpc>
            </a:pPr>
            <a:r>
              <a:rPr lang="en-US" dirty="0" smtClean="0"/>
              <a:t>Work stopped for about 2 years</a:t>
            </a:r>
          </a:p>
          <a:p>
            <a:pPr eaLnBrk="1" hangingPunct="1">
              <a:lnSpc>
                <a:spcPct val="90000"/>
              </a:lnSpc>
            </a:pPr>
            <a:r>
              <a:rPr lang="en-US" dirty="0" smtClean="0"/>
              <a:t>These people are not as nasty as Samaritans  - they ask questions but don’t push their view.</a:t>
            </a:r>
          </a:p>
          <a:p>
            <a:pPr eaLnBrk="1" hangingPunct="1">
              <a:lnSpc>
                <a:spcPct val="90000"/>
              </a:lnSpc>
            </a:pPr>
            <a:r>
              <a:rPr lang="en-US" dirty="0" smtClean="0"/>
              <a:t>Elders individually challenged – need to stand up personally for our beliefs</a:t>
            </a:r>
          </a:p>
        </p:txBody>
      </p:sp>
      <p:sp>
        <p:nvSpPr>
          <p:cNvPr id="4100" name="Text Box 5"/>
          <p:cNvSpPr txBox="1">
            <a:spLocks noChangeArrowheads="1"/>
          </p:cNvSpPr>
          <p:nvPr/>
        </p:nvSpPr>
        <p:spPr bwMode="auto">
          <a:xfrm>
            <a:off x="457200" y="5562600"/>
            <a:ext cx="8229600" cy="1077218"/>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God will continually challenge us too – He’s hoping we will grow and triumph!</a:t>
            </a:r>
            <a:endParaRPr lang="en-US" sz="3200" b="1" dirty="0">
              <a:solidFill>
                <a:srgbClr val="00B050"/>
              </a:solidFill>
              <a:latin typeface="Comic Sans MS" pitchFamily="66" charset="0"/>
            </a:endParaRPr>
          </a:p>
        </p:txBody>
      </p:sp>
      <p:pic>
        <p:nvPicPr>
          <p:cNvPr id="201730" name="Picture 2" descr="https://encrypted-tbn1.google.com/images?q=tbn:ANd9GcQ7EuQk62QtsbLLp8BTzmD7seKUKBgSDByKYgw5x3U_8HYDFzCL"/>
          <p:cNvPicPr>
            <a:picLocks noChangeAspect="1" noChangeArrowheads="1"/>
          </p:cNvPicPr>
          <p:nvPr/>
        </p:nvPicPr>
        <p:blipFill>
          <a:blip r:embed="rId3" cstate="print"/>
          <a:srcRect/>
          <a:stretch>
            <a:fillRect/>
          </a:stretch>
        </p:blipFill>
        <p:spPr bwMode="auto">
          <a:xfrm>
            <a:off x="7391400" y="152400"/>
            <a:ext cx="1600200" cy="1589088"/>
          </a:xfrm>
          <a:prstGeom prst="rect">
            <a:avLst/>
          </a:prstGeom>
          <a:noFill/>
        </p:spPr>
      </p:pic>
    </p:spTree>
    <p:extLst>
      <p:ext uri="{BB962C8B-B14F-4D97-AF65-F5344CB8AC3E}">
        <p14:creationId xmlns:p14="http://schemas.microsoft.com/office/powerpoint/2010/main" val="3296354802"/>
      </p:ext>
    </p:extLst>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304800"/>
            <a:ext cx="5105400" cy="1600200"/>
          </a:xfrm>
        </p:spPr>
        <p:txBody>
          <a:bodyPr>
            <a:noAutofit/>
          </a:bodyPr>
          <a:lstStyle/>
          <a:p>
            <a:r>
              <a:rPr lang="en-US" sz="4000" b="1" dirty="0" smtClean="0">
                <a:solidFill>
                  <a:srgbClr val="FF0000"/>
                </a:solidFill>
              </a:rPr>
              <a:t>Considered how some Ecclesial Problems were solved:</a:t>
            </a:r>
          </a:p>
        </p:txBody>
      </p:sp>
      <p:sp>
        <p:nvSpPr>
          <p:cNvPr id="4099" name="Rectangle 3"/>
          <p:cNvSpPr>
            <a:spLocks noGrp="1" noChangeArrowheads="1"/>
          </p:cNvSpPr>
          <p:nvPr>
            <p:ph type="body" idx="1"/>
          </p:nvPr>
        </p:nvSpPr>
        <p:spPr>
          <a:xfrm>
            <a:off x="381000" y="2133600"/>
            <a:ext cx="8534400" cy="3733800"/>
          </a:xfrm>
        </p:spPr>
        <p:txBody>
          <a:bodyPr>
            <a:normAutofit fontScale="85000" lnSpcReduction="10000"/>
          </a:bodyPr>
          <a:lstStyle/>
          <a:p>
            <a:pPr>
              <a:buNone/>
            </a:pPr>
            <a:r>
              <a:rPr lang="en-US" b="1" dirty="0" smtClean="0">
                <a:solidFill>
                  <a:srgbClr val="0000CC"/>
                </a:solidFill>
              </a:rPr>
              <a:t>1) Joshua 22:</a:t>
            </a:r>
            <a:r>
              <a:rPr lang="en-US" dirty="0" smtClean="0">
                <a:solidFill>
                  <a:srgbClr val="0000CC"/>
                </a:solidFill>
              </a:rPr>
              <a:t>  </a:t>
            </a:r>
            <a:r>
              <a:rPr lang="en-US" dirty="0" smtClean="0"/>
              <a:t>The 2</a:t>
            </a:r>
            <a:r>
              <a:rPr lang="en-US" baseline="30000" dirty="0" smtClean="0"/>
              <a:t>nd</a:t>
            </a:r>
            <a:r>
              <a:rPr lang="en-US" dirty="0" smtClean="0"/>
              <a:t> altar the 2.5 tribes built</a:t>
            </a:r>
          </a:p>
          <a:p>
            <a:pPr>
              <a:buNone/>
            </a:pPr>
            <a:r>
              <a:rPr lang="en-US" b="1" dirty="0" smtClean="0">
                <a:solidFill>
                  <a:srgbClr val="0000CC"/>
                </a:solidFill>
              </a:rPr>
              <a:t>2) Lev 10:</a:t>
            </a:r>
            <a:r>
              <a:rPr lang="en-US" dirty="0" smtClean="0">
                <a:solidFill>
                  <a:srgbClr val="0000CC"/>
                </a:solidFill>
              </a:rPr>
              <a:t>  </a:t>
            </a:r>
            <a:r>
              <a:rPr lang="en-US" dirty="0" smtClean="0"/>
              <a:t>Moses angry at </a:t>
            </a:r>
            <a:r>
              <a:rPr lang="en-US" dirty="0" err="1" smtClean="0"/>
              <a:t>Eleazar</a:t>
            </a:r>
            <a:r>
              <a:rPr lang="en-US" dirty="0" smtClean="0"/>
              <a:t> &amp; </a:t>
            </a:r>
            <a:r>
              <a:rPr lang="en-US" dirty="0" err="1" smtClean="0"/>
              <a:t>Ithamar</a:t>
            </a:r>
            <a:r>
              <a:rPr lang="en-US" dirty="0" smtClean="0"/>
              <a:t> </a:t>
            </a:r>
          </a:p>
          <a:p>
            <a:pPr>
              <a:buNone/>
            </a:pPr>
            <a:r>
              <a:rPr lang="en-US" b="1" dirty="0" smtClean="0">
                <a:solidFill>
                  <a:srgbClr val="0000CC"/>
                </a:solidFill>
              </a:rPr>
              <a:t>3) Acts 15</a:t>
            </a:r>
            <a:r>
              <a:rPr lang="en-US" dirty="0" smtClean="0">
                <a:solidFill>
                  <a:srgbClr val="0000CC"/>
                </a:solidFill>
              </a:rPr>
              <a:t>  </a:t>
            </a:r>
            <a:r>
              <a:rPr lang="en-US" dirty="0" smtClean="0"/>
              <a:t>Problem of fellowshipping Gentiles  </a:t>
            </a:r>
          </a:p>
          <a:p>
            <a:pPr>
              <a:buNone/>
            </a:pPr>
            <a:r>
              <a:rPr lang="en-US" b="1" dirty="0" smtClean="0">
                <a:solidFill>
                  <a:srgbClr val="0000CC"/>
                </a:solidFill>
              </a:rPr>
              <a:t>4) Joshua 9</a:t>
            </a:r>
            <a:r>
              <a:rPr lang="en-US" dirty="0" smtClean="0">
                <a:solidFill>
                  <a:srgbClr val="0000CC"/>
                </a:solidFill>
              </a:rPr>
              <a:t>  </a:t>
            </a:r>
            <a:r>
              <a:rPr lang="en-US" dirty="0" err="1" smtClean="0"/>
              <a:t>Gibeonites</a:t>
            </a:r>
            <a:r>
              <a:rPr lang="en-US" dirty="0" smtClean="0"/>
              <a:t> deceive Joshua &amp; leaders</a:t>
            </a:r>
          </a:p>
          <a:p>
            <a:pPr>
              <a:buNone/>
            </a:pPr>
            <a:r>
              <a:rPr lang="en-US" b="1" dirty="0" smtClean="0">
                <a:solidFill>
                  <a:srgbClr val="0000CC"/>
                </a:solidFill>
              </a:rPr>
              <a:t>5) Judges 20-21</a:t>
            </a:r>
            <a:r>
              <a:rPr lang="en-US" dirty="0" smtClean="0">
                <a:solidFill>
                  <a:srgbClr val="0000CC"/>
                </a:solidFill>
              </a:rPr>
              <a:t>  </a:t>
            </a:r>
            <a:r>
              <a:rPr lang="en-US" dirty="0" smtClean="0"/>
              <a:t>Levite &amp; concubine. Benjamin nearly wiped out completely!  People emotionally reacted, rather than patiently discussing a solution</a:t>
            </a:r>
          </a:p>
          <a:p>
            <a:pPr>
              <a:buNone/>
            </a:pPr>
            <a:r>
              <a:rPr lang="en-US" b="1" dirty="0" smtClean="0">
                <a:solidFill>
                  <a:srgbClr val="0000CC"/>
                </a:solidFill>
              </a:rPr>
              <a:t>6) Num 27 &amp; 36</a:t>
            </a:r>
            <a:r>
              <a:rPr lang="en-US" dirty="0" smtClean="0">
                <a:solidFill>
                  <a:srgbClr val="0000CC"/>
                </a:solidFill>
              </a:rPr>
              <a:t>  </a:t>
            </a:r>
            <a:r>
              <a:rPr lang="en-US" dirty="0" smtClean="0"/>
              <a:t>Daughters of </a:t>
            </a:r>
            <a:r>
              <a:rPr lang="en-US" dirty="0" err="1" smtClean="0"/>
              <a:t>Zelophehad’s</a:t>
            </a:r>
            <a:r>
              <a:rPr lang="en-US" dirty="0" smtClean="0"/>
              <a:t> inheritance</a:t>
            </a:r>
          </a:p>
          <a:p>
            <a:pPr eaLnBrk="1" hangingPunct="1">
              <a:lnSpc>
                <a:spcPct val="90000"/>
              </a:lnSpc>
              <a:buNone/>
            </a:pPr>
            <a:endParaRPr lang="en-US" dirty="0" smtClean="0"/>
          </a:p>
        </p:txBody>
      </p:sp>
      <p:pic>
        <p:nvPicPr>
          <p:cNvPr id="51202" name="Picture 2" descr="https://encrypted-tbn0.google.com/images?q=tbn:ANd9GcTHTFec4oRTeJ8CLLDHxTt51ujN-IOhGIekIvZvMnugLTLP49b-"/>
          <p:cNvPicPr>
            <a:picLocks noChangeAspect="1" noChangeArrowheads="1"/>
          </p:cNvPicPr>
          <p:nvPr/>
        </p:nvPicPr>
        <p:blipFill>
          <a:blip r:embed="rId3" cstate="print"/>
          <a:srcRect l="6227" t="8649" r="17582" b="4865"/>
          <a:stretch>
            <a:fillRect/>
          </a:stretch>
        </p:blipFill>
        <p:spPr bwMode="auto">
          <a:xfrm>
            <a:off x="6324600" y="76200"/>
            <a:ext cx="2674620" cy="2057400"/>
          </a:xfrm>
          <a:prstGeom prst="rect">
            <a:avLst/>
          </a:prstGeom>
          <a:noFill/>
        </p:spPr>
      </p:pic>
      <p:sp>
        <p:nvSpPr>
          <p:cNvPr id="6" name="Text Box 5"/>
          <p:cNvSpPr txBox="1">
            <a:spLocks noChangeArrowheads="1"/>
          </p:cNvSpPr>
          <p:nvPr/>
        </p:nvSpPr>
        <p:spPr bwMode="auto">
          <a:xfrm>
            <a:off x="304800" y="5715000"/>
            <a:ext cx="86868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has given us examples in the Bible so we can use them as patterns to solve our problems</a:t>
            </a:r>
            <a:endParaRPr lang="en-US" sz="2800" b="1" dirty="0">
              <a:solidFill>
                <a:srgbClr val="00B050"/>
              </a:solidFill>
              <a:latin typeface="Comic Sans MS" pitchFamily="66" charset="0"/>
            </a:endParaRPr>
          </a:p>
        </p:txBody>
      </p:sp>
    </p:spTree>
    <p:extLst>
      <p:ext uri="{BB962C8B-B14F-4D97-AF65-F5344CB8AC3E}">
        <p14:creationId xmlns:p14="http://schemas.microsoft.com/office/powerpoint/2010/main" val="1451984403"/>
      </p:ext>
    </p:extLst>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4724400" cy="1600200"/>
          </a:xfrm>
        </p:spPr>
        <p:txBody>
          <a:bodyPr>
            <a:normAutofit/>
          </a:bodyPr>
          <a:lstStyle/>
          <a:p>
            <a:pPr eaLnBrk="1" hangingPunct="1"/>
            <a:r>
              <a:rPr lang="en-US" sz="4000" b="1" dirty="0" smtClean="0">
                <a:solidFill>
                  <a:srgbClr val="FF0000"/>
                </a:solidFill>
                <a:latin typeface="Comic Sans MS" pitchFamily="66" charset="0"/>
              </a:rPr>
              <a:t>Now we’ll look at 2 tough issues:</a:t>
            </a:r>
          </a:p>
        </p:txBody>
      </p:sp>
      <p:sp>
        <p:nvSpPr>
          <p:cNvPr id="4099" name="Rectangle 3"/>
          <p:cNvSpPr>
            <a:spLocks noGrp="1" noChangeArrowheads="1"/>
          </p:cNvSpPr>
          <p:nvPr>
            <p:ph type="body" idx="1"/>
          </p:nvPr>
        </p:nvSpPr>
        <p:spPr>
          <a:xfrm>
            <a:off x="457200" y="1752600"/>
            <a:ext cx="5181600" cy="1295400"/>
          </a:xfrm>
        </p:spPr>
        <p:txBody>
          <a:bodyPr/>
          <a:lstStyle/>
          <a:p>
            <a:pPr marL="514350" indent="-514350" eaLnBrk="1" hangingPunct="1">
              <a:lnSpc>
                <a:spcPct val="90000"/>
              </a:lnSpc>
              <a:buFont typeface="+mj-lt"/>
              <a:buAutoNum type="arabicPeriod"/>
            </a:pPr>
            <a:r>
              <a:rPr lang="en-US" dirty="0" smtClean="0"/>
              <a:t>Marriage to unbelievers</a:t>
            </a:r>
          </a:p>
          <a:p>
            <a:pPr marL="514350" indent="-514350" eaLnBrk="1" hangingPunct="1">
              <a:lnSpc>
                <a:spcPct val="90000"/>
              </a:lnSpc>
              <a:buFont typeface="+mj-lt"/>
              <a:buAutoNum type="arabicPeriod"/>
            </a:pPr>
            <a:r>
              <a:rPr lang="en-US" dirty="0" smtClean="0"/>
              <a:t>Divorce</a:t>
            </a:r>
          </a:p>
        </p:txBody>
      </p:sp>
      <p:sp>
        <p:nvSpPr>
          <p:cNvPr id="4100" name="Text Box 5"/>
          <p:cNvSpPr txBox="1">
            <a:spLocks noChangeArrowheads="1"/>
          </p:cNvSpPr>
          <p:nvPr/>
        </p:nvSpPr>
        <p:spPr bwMode="auto">
          <a:xfrm>
            <a:off x="228600" y="5562600"/>
            <a:ext cx="86868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Remember: God may be more interested in how we solve our problems than the end result!</a:t>
            </a:r>
            <a:endParaRPr lang="en-US" sz="2800" b="1" dirty="0">
              <a:solidFill>
                <a:srgbClr val="00B050"/>
              </a:solidFill>
              <a:latin typeface="Comic Sans MS" pitchFamily="66" charset="0"/>
            </a:endParaRPr>
          </a:p>
        </p:txBody>
      </p:sp>
      <p:sp>
        <p:nvSpPr>
          <p:cNvPr id="5" name="Rectangle 3"/>
          <p:cNvSpPr txBox="1">
            <a:spLocks noChangeArrowheads="1"/>
          </p:cNvSpPr>
          <p:nvPr/>
        </p:nvSpPr>
        <p:spPr>
          <a:xfrm>
            <a:off x="457200" y="3733800"/>
            <a:ext cx="8077200" cy="1676400"/>
          </a:xfrm>
          <a:prstGeom prst="rect">
            <a:avLst/>
          </a:prstGeom>
        </p:spPr>
        <p:txBody>
          <a:bodyPr vert="horz" lIns="91440" tIns="45720" rIns="91440" bIns="45720" rtlCol="0">
            <a:normAutofit fontScale="92500" lnSpcReduction="10000"/>
          </a:bodyPr>
          <a:lstStyle/>
          <a:p>
            <a:pPr marL="514350" marR="0" lvl="0" indent="-514350" algn="l" defTabSz="914400" rtl="0" eaLnBrk="1" fontAlgn="auto" latinLnBrk="0" hangingPunct="1">
              <a:lnSpc>
                <a:spcPct val="90000"/>
              </a:lnSpc>
              <a:spcBef>
                <a:spcPct val="20000"/>
              </a:spcBef>
              <a:spcAft>
                <a:spcPts val="0"/>
              </a:spcAft>
              <a:buClrTx/>
              <a:buSzTx/>
              <a:buFont typeface="Arial" pitchFamily="34" charset="0"/>
              <a:buChar char="•"/>
              <a:tabLst/>
              <a:defRPr/>
            </a:pPr>
            <a:r>
              <a:rPr lang="en-US" sz="3200" dirty="0" smtClean="0"/>
              <a:t>Understand how the people of Ezra’s day solved their problem</a:t>
            </a:r>
          </a:p>
          <a:p>
            <a:pPr marL="514350" marR="0" lvl="0" indent="-514350" algn="l" defTabSz="914400" rtl="0" eaLnBrk="1" fontAlgn="auto" latinLnBrk="0" hangingPunct="1">
              <a:lnSpc>
                <a:spcPct val="90000"/>
              </a:lnSpc>
              <a:spcBef>
                <a:spcPct val="20000"/>
              </a:spcBef>
              <a:spcAft>
                <a:spcPts val="0"/>
              </a:spcAft>
              <a:buClrTx/>
              <a:buSzTx/>
              <a:buFont typeface="Arial" pitchFamily="34" charset="0"/>
              <a:buChar char="•"/>
              <a:tabLst/>
              <a:defRPr/>
            </a:pPr>
            <a:r>
              <a:rPr lang="en-US" sz="3200" dirty="0" smtClean="0"/>
              <a:t>This should help us in making decisions with our problems today</a:t>
            </a:r>
          </a:p>
        </p:txBody>
      </p:sp>
      <p:sp>
        <p:nvSpPr>
          <p:cNvPr id="6" name="Rectangle 2"/>
          <p:cNvSpPr txBox="1">
            <a:spLocks noChangeArrowheads="1"/>
          </p:cNvSpPr>
          <p:nvPr/>
        </p:nvSpPr>
        <p:spPr>
          <a:xfrm>
            <a:off x="1905000" y="2971800"/>
            <a:ext cx="48768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FF0000"/>
                </a:solidFill>
                <a:latin typeface="Comic Sans MS" pitchFamily="66" charset="0"/>
                <a:ea typeface="+mj-ea"/>
                <a:cs typeface="+mj-cs"/>
              </a:rPr>
              <a:t>Our</a:t>
            </a:r>
            <a:r>
              <a:rPr kumimoji="0" lang="en-US" sz="4000" b="1" i="0" u="none" strike="noStrike" kern="1200" cap="none" spc="0" normalizeH="0" baseline="0" noProof="0" dirty="0" smtClean="0">
                <a:ln>
                  <a:noFill/>
                </a:ln>
                <a:solidFill>
                  <a:srgbClr val="FF0000"/>
                </a:solidFill>
                <a:effectLst/>
                <a:uLnTx/>
                <a:uFillTx/>
                <a:latin typeface="Comic Sans MS" pitchFamily="66" charset="0"/>
                <a:ea typeface="+mj-ea"/>
                <a:cs typeface="+mj-cs"/>
              </a:rPr>
              <a:t> Goal Today:</a:t>
            </a:r>
          </a:p>
        </p:txBody>
      </p:sp>
      <p:pic>
        <p:nvPicPr>
          <p:cNvPr id="69634" name="Picture 2" descr="https://encrypted-tbn1.google.com/images?q=tbn:ANd9GcQqO-24IzsaPT0rQMitQmKZmD-a9CNPSRwYkB5v_4s3Yv_f7Xrw8w"/>
          <p:cNvPicPr>
            <a:picLocks noChangeAspect="1" noChangeArrowheads="1"/>
          </p:cNvPicPr>
          <p:nvPr/>
        </p:nvPicPr>
        <p:blipFill>
          <a:blip r:embed="rId3" cstate="print"/>
          <a:srcRect/>
          <a:stretch>
            <a:fillRect/>
          </a:stretch>
        </p:blipFill>
        <p:spPr bwMode="auto">
          <a:xfrm>
            <a:off x="5334000" y="685800"/>
            <a:ext cx="3555998" cy="2133600"/>
          </a:xfrm>
          <a:prstGeom prst="rect">
            <a:avLst/>
          </a:prstGeom>
          <a:noFill/>
        </p:spPr>
      </p:pic>
    </p:spTree>
    <p:extLst>
      <p:ext uri="{BB962C8B-B14F-4D97-AF65-F5344CB8AC3E}">
        <p14:creationId xmlns:p14="http://schemas.microsoft.com/office/powerpoint/2010/main" val="2151897196"/>
      </p:ext>
    </p:extLst>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52400"/>
            <a:ext cx="6019800" cy="1143000"/>
          </a:xfrm>
        </p:spPr>
        <p:txBody>
          <a:bodyPr>
            <a:normAutofit fontScale="90000"/>
          </a:bodyPr>
          <a:lstStyle/>
          <a:p>
            <a:pPr eaLnBrk="1" hangingPunct="1"/>
            <a:r>
              <a:rPr lang="en-US" sz="4000" b="1" dirty="0" smtClean="0">
                <a:solidFill>
                  <a:srgbClr val="FF0000"/>
                </a:solidFill>
              </a:rPr>
              <a:t>1) Acknowledge the Problem and openly discuss it</a:t>
            </a:r>
          </a:p>
        </p:txBody>
      </p:sp>
      <p:sp>
        <p:nvSpPr>
          <p:cNvPr id="4099" name="Rectangle 3"/>
          <p:cNvSpPr>
            <a:spLocks noGrp="1" noChangeArrowheads="1"/>
          </p:cNvSpPr>
          <p:nvPr>
            <p:ph type="body" idx="1"/>
          </p:nvPr>
        </p:nvSpPr>
        <p:spPr>
          <a:xfrm>
            <a:off x="457200" y="1447800"/>
            <a:ext cx="7924800" cy="4343400"/>
          </a:xfrm>
        </p:spPr>
        <p:txBody>
          <a:bodyPr>
            <a:normAutofit lnSpcReduction="10000"/>
          </a:bodyPr>
          <a:lstStyle/>
          <a:p>
            <a:pPr eaLnBrk="1" hangingPunct="1">
              <a:lnSpc>
                <a:spcPct val="90000"/>
              </a:lnSpc>
            </a:pPr>
            <a:r>
              <a:rPr lang="en-US" b="1" dirty="0" smtClean="0">
                <a:solidFill>
                  <a:srgbClr val="0000CC"/>
                </a:solidFill>
              </a:rPr>
              <a:t>Officials approach Ezra (9:1)</a:t>
            </a:r>
          </a:p>
          <a:p>
            <a:pPr lvl="1">
              <a:lnSpc>
                <a:spcPct val="90000"/>
              </a:lnSpc>
            </a:pPr>
            <a:r>
              <a:rPr lang="en-US" dirty="0" smtClean="0"/>
              <a:t>Indicates Ezra has become a spiritual leader</a:t>
            </a:r>
          </a:p>
          <a:p>
            <a:pPr lvl="1">
              <a:lnSpc>
                <a:spcPct val="90000"/>
              </a:lnSpc>
            </a:pPr>
            <a:r>
              <a:rPr lang="en-US" dirty="0" smtClean="0"/>
              <a:t>Ezra has wisdom and authority</a:t>
            </a:r>
          </a:p>
          <a:p>
            <a:pPr lvl="1">
              <a:lnSpc>
                <a:spcPct val="90000"/>
              </a:lnSpc>
            </a:pPr>
            <a:endParaRPr lang="en-US" dirty="0" smtClean="0"/>
          </a:p>
          <a:p>
            <a:pPr eaLnBrk="1" hangingPunct="1">
              <a:lnSpc>
                <a:spcPct val="90000"/>
              </a:lnSpc>
            </a:pPr>
            <a:r>
              <a:rPr lang="en-US" b="1" dirty="0" smtClean="0">
                <a:solidFill>
                  <a:srgbClr val="0000CC"/>
                </a:solidFill>
              </a:rPr>
              <a:t>People – Priests – Levites:  </a:t>
            </a:r>
            <a:r>
              <a:rPr lang="en-US" dirty="0" smtClean="0"/>
              <a:t>problem throughout Israel!</a:t>
            </a:r>
          </a:p>
          <a:p>
            <a:pPr lvl="1">
              <a:lnSpc>
                <a:spcPct val="90000"/>
              </a:lnSpc>
            </a:pPr>
            <a:r>
              <a:rPr lang="en-US" dirty="0" smtClean="0"/>
              <a:t>May have resulted from Gentiles who were attracted back in Ezra 7</a:t>
            </a:r>
          </a:p>
          <a:p>
            <a:pPr lvl="1">
              <a:lnSpc>
                <a:spcPct val="90000"/>
              </a:lnSpc>
            </a:pPr>
            <a:r>
              <a:rPr lang="en-US" dirty="0" smtClean="0"/>
              <a:t>Some Jews then took Gentile wives who were not believers</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p:txBody>
      </p:sp>
      <p:sp>
        <p:nvSpPr>
          <p:cNvPr id="4100" name="Text Box 5"/>
          <p:cNvSpPr txBox="1">
            <a:spLocks noChangeArrowheads="1"/>
          </p:cNvSpPr>
          <p:nvPr/>
        </p:nvSpPr>
        <p:spPr bwMode="auto">
          <a:xfrm>
            <a:off x="457200" y="5562600"/>
            <a:ext cx="8229600" cy="1323439"/>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Communication is a key to all family &amp; ecclesial problems</a:t>
            </a:r>
            <a:endParaRPr lang="en-US" sz="4000" b="1" dirty="0">
              <a:solidFill>
                <a:srgbClr val="00B050"/>
              </a:solidFill>
              <a:latin typeface="Comic Sans MS" pitchFamily="66" charset="0"/>
            </a:endParaRPr>
          </a:p>
        </p:txBody>
      </p:sp>
      <p:pic>
        <p:nvPicPr>
          <p:cNvPr id="67586" name="Picture 2" descr="https://encrypted-tbn0.google.com/images?q=tbn:ANd9GcQPuhLlQnv86fSMNYJ2WYalOiDTqWqby5lRM3m53mZTgcFhAfM-6Q"/>
          <p:cNvPicPr>
            <a:picLocks noChangeAspect="1" noChangeArrowheads="1"/>
          </p:cNvPicPr>
          <p:nvPr/>
        </p:nvPicPr>
        <p:blipFill>
          <a:blip r:embed="rId3" cstate="print"/>
          <a:srcRect/>
          <a:stretch>
            <a:fillRect/>
          </a:stretch>
        </p:blipFill>
        <p:spPr bwMode="auto">
          <a:xfrm>
            <a:off x="5943600" y="228600"/>
            <a:ext cx="3048000" cy="1504951"/>
          </a:xfrm>
          <a:prstGeom prst="rect">
            <a:avLst/>
          </a:prstGeom>
          <a:noFill/>
        </p:spPr>
      </p:pic>
    </p:spTree>
    <p:extLst>
      <p:ext uri="{BB962C8B-B14F-4D97-AF65-F5344CB8AC3E}">
        <p14:creationId xmlns:p14="http://schemas.microsoft.com/office/powerpoint/2010/main" val="3846497595"/>
      </p:ext>
    </p:extLst>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09800" y="228600"/>
            <a:ext cx="4267200" cy="2057400"/>
          </a:xfrm>
        </p:spPr>
        <p:txBody>
          <a:bodyPr>
            <a:normAutofit fontScale="90000"/>
          </a:bodyPr>
          <a:lstStyle/>
          <a:p>
            <a:pPr eaLnBrk="1" hangingPunct="1"/>
            <a:r>
              <a:rPr lang="en-US" sz="6000" b="1" dirty="0" smtClean="0">
                <a:solidFill>
                  <a:srgbClr val="FF0000"/>
                </a:solidFill>
              </a:rPr>
              <a:t>Holiness:             </a:t>
            </a:r>
            <a:r>
              <a:rPr lang="en-US" sz="4000" b="1" dirty="0" smtClean="0">
                <a:solidFill>
                  <a:srgbClr val="FF0000"/>
                </a:solidFill>
              </a:rPr>
              <a:t>Not separated themselves</a:t>
            </a:r>
          </a:p>
        </p:txBody>
      </p:sp>
      <p:sp>
        <p:nvSpPr>
          <p:cNvPr id="4099" name="Rectangle 3"/>
          <p:cNvSpPr>
            <a:spLocks noGrp="1" noChangeArrowheads="1"/>
          </p:cNvSpPr>
          <p:nvPr>
            <p:ph type="body" idx="1"/>
          </p:nvPr>
        </p:nvSpPr>
        <p:spPr>
          <a:xfrm>
            <a:off x="457200" y="2743200"/>
            <a:ext cx="7924800" cy="2209800"/>
          </a:xfrm>
        </p:spPr>
        <p:txBody>
          <a:bodyPr/>
          <a:lstStyle/>
          <a:p>
            <a:pPr eaLnBrk="1" hangingPunct="1">
              <a:lnSpc>
                <a:spcPct val="90000"/>
              </a:lnSpc>
            </a:pPr>
            <a:r>
              <a:rPr lang="en-US" sz="3600" b="1" dirty="0" smtClean="0">
                <a:solidFill>
                  <a:srgbClr val="0000CC"/>
                </a:solidFill>
              </a:rPr>
              <a:t>Ex 22:31 </a:t>
            </a:r>
            <a:r>
              <a:rPr lang="en-US" sz="3600" dirty="0" smtClean="0"/>
              <a:t>“Be you holy for I am holy”</a:t>
            </a:r>
          </a:p>
          <a:p>
            <a:pPr eaLnBrk="1" hangingPunct="1">
              <a:lnSpc>
                <a:spcPct val="90000"/>
              </a:lnSpc>
            </a:pPr>
            <a:r>
              <a:rPr lang="en-US" sz="3600" b="1" dirty="0" smtClean="0">
                <a:solidFill>
                  <a:srgbClr val="0000CC"/>
                </a:solidFill>
              </a:rPr>
              <a:t>Lev 11-22 </a:t>
            </a:r>
            <a:r>
              <a:rPr lang="en-US" sz="3600" dirty="0" smtClean="0"/>
              <a:t>Clean/unclean, defilement – God tried to impress the people</a:t>
            </a:r>
          </a:p>
          <a:p>
            <a:pPr eaLnBrk="1" hangingPunct="1">
              <a:lnSpc>
                <a:spcPct val="90000"/>
              </a:lnSpc>
            </a:pPr>
            <a:endParaRPr lang="en-US" dirty="0" smtClean="0"/>
          </a:p>
        </p:txBody>
      </p:sp>
      <p:sp>
        <p:nvSpPr>
          <p:cNvPr id="4100" name="Text Box 5"/>
          <p:cNvSpPr txBox="1">
            <a:spLocks noChangeArrowheads="1"/>
          </p:cNvSpPr>
          <p:nvPr/>
        </p:nvSpPr>
        <p:spPr bwMode="auto">
          <a:xfrm>
            <a:off x="228600" y="4953000"/>
            <a:ext cx="8610600"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You shall be holy, for I the Lord your God am holy (Lev 19:2)</a:t>
            </a:r>
            <a:endParaRPr lang="en-US" sz="4000" b="1" dirty="0">
              <a:solidFill>
                <a:srgbClr val="00B050"/>
              </a:solidFill>
              <a:latin typeface="Comic Sans MS" pitchFamily="66" charset="0"/>
            </a:endParaRPr>
          </a:p>
        </p:txBody>
      </p:sp>
      <p:pic>
        <p:nvPicPr>
          <p:cNvPr id="71682" name="Picture 2" descr="https://encrypted-tbn1.google.com/images?q=tbn:ANd9GcSNPl1VpSWljbrU31ievPwJpRt5Q_6McqwT41I4gUfXzoBn_2GM"/>
          <p:cNvPicPr>
            <a:picLocks noChangeAspect="1" noChangeArrowheads="1"/>
          </p:cNvPicPr>
          <p:nvPr/>
        </p:nvPicPr>
        <p:blipFill>
          <a:blip r:embed="rId3" cstate="print"/>
          <a:srcRect/>
          <a:stretch>
            <a:fillRect/>
          </a:stretch>
        </p:blipFill>
        <p:spPr bwMode="auto">
          <a:xfrm>
            <a:off x="0" y="76200"/>
            <a:ext cx="1762125" cy="2590800"/>
          </a:xfrm>
          <a:prstGeom prst="rect">
            <a:avLst/>
          </a:prstGeom>
          <a:noFill/>
        </p:spPr>
      </p:pic>
      <p:pic>
        <p:nvPicPr>
          <p:cNvPr id="71684" name="Picture 4" descr="https://encrypted-tbn3.google.com/images?q=tbn:ANd9GcQaEF0A_JxPpOTwULDTe-uBYILpKqz84WVLR-OJzlEKMYjwsOVnyQ"/>
          <p:cNvPicPr>
            <a:picLocks noChangeAspect="1" noChangeArrowheads="1"/>
          </p:cNvPicPr>
          <p:nvPr/>
        </p:nvPicPr>
        <p:blipFill>
          <a:blip r:embed="rId4" cstate="print"/>
          <a:srcRect/>
          <a:stretch>
            <a:fillRect/>
          </a:stretch>
        </p:blipFill>
        <p:spPr bwMode="auto">
          <a:xfrm>
            <a:off x="6553200" y="533400"/>
            <a:ext cx="2381250" cy="1914525"/>
          </a:xfrm>
          <a:prstGeom prst="rect">
            <a:avLst/>
          </a:prstGeom>
          <a:noFill/>
        </p:spPr>
      </p:pic>
    </p:spTree>
    <p:extLst>
      <p:ext uri="{BB962C8B-B14F-4D97-AF65-F5344CB8AC3E}">
        <p14:creationId xmlns:p14="http://schemas.microsoft.com/office/powerpoint/2010/main" val="836000607"/>
      </p:ext>
    </p:extLst>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381000" y="304800"/>
            <a:ext cx="8229600" cy="1143000"/>
          </a:xfrm>
        </p:spPr>
        <p:txBody>
          <a:bodyPr>
            <a:normAutofit/>
          </a:bodyPr>
          <a:lstStyle/>
          <a:p>
            <a:r>
              <a:rPr lang="en-US" sz="4000" b="1" dirty="0" smtClean="0">
                <a:solidFill>
                  <a:srgbClr val="663300"/>
                </a:solidFill>
              </a:rPr>
              <a:t>Lev 20:24-26</a:t>
            </a:r>
          </a:p>
        </p:txBody>
      </p:sp>
      <p:sp>
        <p:nvSpPr>
          <p:cNvPr id="4099" name="Rectangle 3"/>
          <p:cNvSpPr>
            <a:spLocks noGrp="1" noChangeArrowheads="1"/>
          </p:cNvSpPr>
          <p:nvPr>
            <p:ph type="body" idx="1"/>
          </p:nvPr>
        </p:nvSpPr>
        <p:spPr>
          <a:xfrm>
            <a:off x="1066800" y="1143000"/>
            <a:ext cx="7010400" cy="4648200"/>
          </a:xfrm>
        </p:spPr>
        <p:txBody>
          <a:bodyPr>
            <a:normAutofit fontScale="77500" lnSpcReduction="20000"/>
          </a:bodyPr>
          <a:lstStyle/>
          <a:p>
            <a:pPr marL="0" indent="231775">
              <a:buNone/>
            </a:pPr>
            <a:r>
              <a:rPr lang="en-US" dirty="0" smtClean="0"/>
              <a:t> 24  'But I have said to you, "You shall inherit their land, and I will give it to you to possess, a land flowing with milk and honey." I am the LORD your God, </a:t>
            </a:r>
            <a:r>
              <a:rPr lang="en-US" b="1" dirty="0" smtClean="0">
                <a:solidFill>
                  <a:srgbClr val="7030A0"/>
                </a:solidFill>
              </a:rPr>
              <a:t>who has separated </a:t>
            </a:r>
            <a:r>
              <a:rPr lang="en-US" b="1" i="1" dirty="0" smtClean="0">
                <a:solidFill>
                  <a:srgbClr val="7030A0"/>
                </a:solidFill>
              </a:rPr>
              <a:t>[</a:t>
            </a:r>
            <a:r>
              <a:rPr lang="en-US" b="1" i="1" dirty="0" err="1" smtClean="0">
                <a:solidFill>
                  <a:srgbClr val="7030A0"/>
                </a:solidFill>
              </a:rPr>
              <a:t>badal</a:t>
            </a:r>
            <a:r>
              <a:rPr lang="en-US" b="1" i="1" dirty="0" smtClean="0">
                <a:solidFill>
                  <a:srgbClr val="7030A0"/>
                </a:solidFill>
              </a:rPr>
              <a:t>]</a:t>
            </a:r>
            <a:r>
              <a:rPr lang="en-US" b="1" dirty="0" smtClean="0">
                <a:solidFill>
                  <a:srgbClr val="7030A0"/>
                </a:solidFill>
              </a:rPr>
              <a:t> you from the peoples.</a:t>
            </a:r>
          </a:p>
          <a:p>
            <a:pPr marL="0" indent="231775">
              <a:buNone/>
            </a:pPr>
            <a:r>
              <a:rPr lang="en-US" dirty="0" smtClean="0"/>
              <a:t> 25   </a:t>
            </a:r>
            <a:r>
              <a:rPr lang="en-US" b="1" dirty="0" smtClean="0">
                <a:solidFill>
                  <a:srgbClr val="7030A0"/>
                </a:solidFill>
              </a:rPr>
              <a:t>'You shall therefore distinguish</a:t>
            </a:r>
            <a:r>
              <a:rPr lang="en-US" b="1" i="1" dirty="0" smtClean="0">
                <a:solidFill>
                  <a:srgbClr val="7030A0"/>
                </a:solidFill>
              </a:rPr>
              <a:t>[</a:t>
            </a:r>
            <a:r>
              <a:rPr lang="en-US" b="1" i="1" dirty="0" err="1" smtClean="0">
                <a:solidFill>
                  <a:srgbClr val="7030A0"/>
                </a:solidFill>
              </a:rPr>
              <a:t>badal</a:t>
            </a:r>
            <a:r>
              <a:rPr lang="en-US" b="1" i="1" dirty="0" smtClean="0">
                <a:solidFill>
                  <a:srgbClr val="7030A0"/>
                </a:solidFill>
              </a:rPr>
              <a:t>]</a:t>
            </a:r>
            <a:r>
              <a:rPr lang="en-US" b="1" dirty="0" smtClean="0">
                <a:solidFill>
                  <a:srgbClr val="7030A0"/>
                </a:solidFill>
              </a:rPr>
              <a:t>  between </a:t>
            </a:r>
            <a:r>
              <a:rPr lang="en-US" dirty="0" smtClean="0"/>
              <a:t>clean animals and unclean, between unclean birds and clean, and you shall not make yourselves abominable by beast or by bird, or by any kind of living thing that creeps on the ground, which </a:t>
            </a:r>
            <a:r>
              <a:rPr lang="en-US" b="1" dirty="0" smtClean="0">
                <a:solidFill>
                  <a:srgbClr val="7030A0"/>
                </a:solidFill>
              </a:rPr>
              <a:t>I have separated </a:t>
            </a:r>
            <a:r>
              <a:rPr lang="en-US" b="1" i="1" dirty="0" smtClean="0">
                <a:solidFill>
                  <a:srgbClr val="7030A0"/>
                </a:solidFill>
              </a:rPr>
              <a:t>[</a:t>
            </a:r>
            <a:r>
              <a:rPr lang="en-US" b="1" i="1" dirty="0" err="1" smtClean="0">
                <a:solidFill>
                  <a:srgbClr val="7030A0"/>
                </a:solidFill>
              </a:rPr>
              <a:t>badal</a:t>
            </a:r>
            <a:r>
              <a:rPr lang="en-US" b="1" i="1" dirty="0" smtClean="0">
                <a:solidFill>
                  <a:srgbClr val="7030A0"/>
                </a:solidFill>
              </a:rPr>
              <a:t>]</a:t>
            </a:r>
            <a:r>
              <a:rPr lang="en-US" b="1" dirty="0" smtClean="0">
                <a:solidFill>
                  <a:srgbClr val="7030A0"/>
                </a:solidFill>
              </a:rPr>
              <a:t> from you as unclean.</a:t>
            </a:r>
          </a:p>
          <a:p>
            <a:pPr marL="0" indent="231775">
              <a:buNone/>
            </a:pPr>
            <a:r>
              <a:rPr lang="en-US" dirty="0" smtClean="0"/>
              <a:t> </a:t>
            </a:r>
            <a:r>
              <a:rPr lang="en-US" b="1" dirty="0" smtClean="0">
                <a:solidFill>
                  <a:srgbClr val="0000CC"/>
                </a:solidFill>
              </a:rPr>
              <a:t>26  'And you shall be holy to Me, for I the LORD am holy, </a:t>
            </a:r>
            <a:r>
              <a:rPr lang="en-US" dirty="0" smtClean="0"/>
              <a:t>and </a:t>
            </a:r>
            <a:r>
              <a:rPr lang="en-US" b="1" dirty="0" smtClean="0">
                <a:solidFill>
                  <a:srgbClr val="7030A0"/>
                </a:solidFill>
              </a:rPr>
              <a:t>have separated </a:t>
            </a:r>
            <a:r>
              <a:rPr lang="en-US" b="1" i="1" dirty="0" smtClean="0">
                <a:solidFill>
                  <a:srgbClr val="7030A0"/>
                </a:solidFill>
              </a:rPr>
              <a:t>[</a:t>
            </a:r>
            <a:r>
              <a:rPr lang="en-US" b="1" i="1" dirty="0" err="1" smtClean="0">
                <a:solidFill>
                  <a:srgbClr val="7030A0"/>
                </a:solidFill>
              </a:rPr>
              <a:t>badal</a:t>
            </a:r>
            <a:r>
              <a:rPr lang="en-US" b="1" i="1" dirty="0" smtClean="0">
                <a:solidFill>
                  <a:srgbClr val="7030A0"/>
                </a:solidFill>
              </a:rPr>
              <a:t>]</a:t>
            </a:r>
            <a:r>
              <a:rPr lang="en-US" b="1" dirty="0" smtClean="0">
                <a:solidFill>
                  <a:srgbClr val="7030A0"/>
                </a:solidFill>
              </a:rPr>
              <a:t>  you from the peoples, </a:t>
            </a:r>
            <a:r>
              <a:rPr lang="en-US" dirty="0" smtClean="0"/>
              <a:t>that you should be Mine.      </a:t>
            </a:r>
            <a:endParaRPr lang="en-US" dirty="0"/>
          </a:p>
        </p:txBody>
      </p:sp>
    </p:spTree>
    <p:extLst>
      <p:ext uri="{BB962C8B-B14F-4D97-AF65-F5344CB8AC3E}">
        <p14:creationId xmlns:p14="http://schemas.microsoft.com/office/powerpoint/2010/main" val="4168791240"/>
      </p:ext>
    </p:extLst>
  </p:cSld>
  <p:clrMapOvr>
    <a:masterClrMapping/>
  </p:clrMapOvr>
  <p:transition>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533400"/>
            <a:ext cx="8229600" cy="914400"/>
          </a:xfrm>
        </p:spPr>
        <p:txBody>
          <a:bodyPr>
            <a:noAutofit/>
          </a:bodyPr>
          <a:lstStyle/>
          <a:p>
            <a:r>
              <a:rPr lang="en-US" sz="4800" b="1" dirty="0" smtClean="0">
                <a:solidFill>
                  <a:srgbClr val="663300"/>
                </a:solidFill>
              </a:rPr>
              <a:t>Deuteronomy 7:1-6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143000" y="1524000"/>
            <a:ext cx="6934200" cy="4572000"/>
          </a:xfrm>
        </p:spPr>
        <p:txBody>
          <a:bodyPr>
            <a:normAutofit fontScale="55000" lnSpcReduction="20000"/>
          </a:bodyPr>
          <a:lstStyle/>
          <a:p>
            <a:pPr marL="0" indent="231775">
              <a:buNone/>
            </a:pPr>
            <a:r>
              <a:rPr lang="en-US" dirty="0" smtClean="0"/>
              <a:t>1  "When the LORD your God brings you into the land which you go to possess, and has cast out many nations before you, the </a:t>
            </a:r>
            <a:r>
              <a:rPr lang="en-US" b="1" dirty="0" smtClean="0"/>
              <a:t>Hittites</a:t>
            </a:r>
            <a:r>
              <a:rPr lang="en-US" dirty="0" smtClean="0"/>
              <a:t> and the </a:t>
            </a:r>
            <a:r>
              <a:rPr lang="en-US" b="1" dirty="0" err="1" smtClean="0"/>
              <a:t>Girgashites</a:t>
            </a:r>
            <a:r>
              <a:rPr lang="en-US" dirty="0" smtClean="0"/>
              <a:t> and the </a:t>
            </a:r>
            <a:r>
              <a:rPr lang="en-US" b="1" dirty="0" smtClean="0"/>
              <a:t>Amorites</a:t>
            </a:r>
            <a:r>
              <a:rPr lang="en-US" dirty="0" smtClean="0"/>
              <a:t> and the </a:t>
            </a:r>
            <a:r>
              <a:rPr lang="en-US" b="1" dirty="0" smtClean="0"/>
              <a:t>Canaanites</a:t>
            </a:r>
            <a:r>
              <a:rPr lang="en-US" dirty="0" smtClean="0"/>
              <a:t> and the </a:t>
            </a:r>
            <a:r>
              <a:rPr lang="en-US" b="1" dirty="0" err="1" smtClean="0"/>
              <a:t>Perizzites</a:t>
            </a:r>
            <a:r>
              <a:rPr lang="en-US" dirty="0" smtClean="0"/>
              <a:t> and the </a:t>
            </a:r>
            <a:r>
              <a:rPr lang="en-US" b="1" dirty="0" err="1" smtClean="0"/>
              <a:t>Hivites</a:t>
            </a:r>
            <a:r>
              <a:rPr lang="en-US" dirty="0" smtClean="0"/>
              <a:t> and the </a:t>
            </a:r>
            <a:r>
              <a:rPr lang="en-US" b="1" dirty="0" err="1" smtClean="0"/>
              <a:t>Jebusites</a:t>
            </a:r>
            <a:r>
              <a:rPr lang="en-US" dirty="0" smtClean="0"/>
              <a:t>, seven nations greater and mightier than you,</a:t>
            </a:r>
          </a:p>
          <a:p>
            <a:pPr marL="0" indent="231775">
              <a:buNone/>
            </a:pPr>
            <a:r>
              <a:rPr lang="en-US" dirty="0" smtClean="0"/>
              <a:t>2  "and when the LORD your God delivers them over to you, you shall conquer them and utterly destroy them. </a:t>
            </a:r>
            <a:r>
              <a:rPr lang="en-US" b="1" dirty="0" smtClean="0">
                <a:solidFill>
                  <a:srgbClr val="7030A0"/>
                </a:solidFill>
              </a:rPr>
              <a:t>You shall make no covenant with them </a:t>
            </a:r>
            <a:r>
              <a:rPr lang="en-US" dirty="0" smtClean="0"/>
              <a:t>nor show mercy to them.</a:t>
            </a:r>
          </a:p>
          <a:p>
            <a:pPr marL="0" indent="231775">
              <a:buNone/>
            </a:pPr>
            <a:r>
              <a:rPr lang="en-US" dirty="0" smtClean="0"/>
              <a:t>3  "</a:t>
            </a:r>
            <a:r>
              <a:rPr lang="en-US" b="1" dirty="0" smtClean="0">
                <a:solidFill>
                  <a:srgbClr val="7030A0"/>
                </a:solidFill>
              </a:rPr>
              <a:t>Nor shall you make marriages with them</a:t>
            </a:r>
            <a:r>
              <a:rPr lang="en-US" dirty="0" smtClean="0"/>
              <a:t>. You shall not give your daughter to their son, nor take their daughter for your son.</a:t>
            </a:r>
          </a:p>
          <a:p>
            <a:pPr marL="0" indent="231775">
              <a:buNone/>
            </a:pPr>
            <a:r>
              <a:rPr lang="en-US" dirty="0" smtClean="0"/>
              <a:t>4  </a:t>
            </a:r>
            <a:r>
              <a:rPr lang="en-US" b="1" dirty="0" smtClean="0">
                <a:solidFill>
                  <a:srgbClr val="0000CC"/>
                </a:solidFill>
              </a:rPr>
              <a:t>"For they will turn your sons away from following Me, to serve other gods;</a:t>
            </a:r>
            <a:r>
              <a:rPr lang="en-US" dirty="0" smtClean="0"/>
              <a:t> so the anger of the LORD will be aroused against you and destroy you suddenly.</a:t>
            </a:r>
          </a:p>
          <a:p>
            <a:pPr marL="0" indent="231775">
              <a:buNone/>
            </a:pPr>
            <a:r>
              <a:rPr lang="en-US" dirty="0" smtClean="0"/>
              <a:t>5  "But thus you shall deal with them: you shall destroy their altars, and break down their sacred pillars, and cut down their wooden images, and burn their carved images with fire.</a:t>
            </a:r>
          </a:p>
          <a:p>
            <a:pPr marL="0" indent="231775">
              <a:buNone/>
            </a:pPr>
            <a:r>
              <a:rPr lang="en-US" dirty="0" smtClean="0"/>
              <a:t>6  </a:t>
            </a:r>
            <a:r>
              <a:rPr lang="en-US" b="1" dirty="0" smtClean="0">
                <a:solidFill>
                  <a:srgbClr val="7030A0"/>
                </a:solidFill>
              </a:rPr>
              <a:t>"For you are a holy people to the LORD your God; the LORD your God has chosen you to be a people for Himself, a special treasure above all the peoples on the face of the earth.    </a:t>
            </a:r>
            <a:endParaRPr lang="en-US" b="1" dirty="0">
              <a:solidFill>
                <a:srgbClr val="7030A0"/>
              </a:solidFill>
            </a:endParaRPr>
          </a:p>
        </p:txBody>
      </p:sp>
      <p:sp>
        <p:nvSpPr>
          <p:cNvPr id="4100" name="Text Box 5"/>
          <p:cNvSpPr txBox="1">
            <a:spLocks noChangeArrowheads="1"/>
          </p:cNvSpPr>
          <p:nvPr/>
        </p:nvSpPr>
        <p:spPr bwMode="auto">
          <a:xfrm>
            <a:off x="381000" y="633478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B050"/>
                </a:solidFill>
                <a:latin typeface="Comic Sans MS" pitchFamily="66" charset="0"/>
              </a:rPr>
              <a:t>This was the principle</a:t>
            </a:r>
          </a:p>
        </p:txBody>
      </p:sp>
    </p:spTree>
    <p:extLst>
      <p:ext uri="{BB962C8B-B14F-4D97-AF65-F5344CB8AC3E}">
        <p14:creationId xmlns:p14="http://schemas.microsoft.com/office/powerpoint/2010/main" val="3451539800"/>
      </p:ext>
    </p:extLst>
  </p:cSld>
  <p:clrMapOvr>
    <a:masterClrMapping/>
  </p:clrMapOvr>
  <p:transition>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5638800" cy="1143000"/>
          </a:xfrm>
        </p:spPr>
        <p:txBody>
          <a:bodyPr/>
          <a:lstStyle/>
          <a:p>
            <a:pPr eaLnBrk="1" hangingPunct="1"/>
            <a:r>
              <a:rPr lang="en-US" sz="4000" b="1" dirty="0" smtClean="0">
                <a:solidFill>
                  <a:srgbClr val="FF0000"/>
                </a:solidFill>
              </a:rPr>
              <a:t>Applying the principles</a:t>
            </a:r>
          </a:p>
        </p:txBody>
      </p:sp>
      <p:sp>
        <p:nvSpPr>
          <p:cNvPr id="4099" name="Rectangle 3"/>
          <p:cNvSpPr>
            <a:spLocks noGrp="1" noChangeArrowheads="1"/>
          </p:cNvSpPr>
          <p:nvPr>
            <p:ph type="body" idx="1"/>
          </p:nvPr>
        </p:nvSpPr>
        <p:spPr>
          <a:xfrm>
            <a:off x="218560" y="952500"/>
            <a:ext cx="8763000" cy="4343400"/>
          </a:xfrm>
        </p:spPr>
        <p:txBody>
          <a:bodyPr>
            <a:normAutofit/>
          </a:bodyPr>
          <a:lstStyle/>
          <a:p>
            <a:pPr eaLnBrk="1" hangingPunct="1">
              <a:lnSpc>
                <a:spcPct val="90000"/>
              </a:lnSpc>
            </a:pPr>
            <a:r>
              <a:rPr lang="en-US" b="1" dirty="0" smtClean="0">
                <a:solidFill>
                  <a:srgbClr val="0000CC"/>
                </a:solidFill>
              </a:rPr>
              <a:t>Ammonites, Moabites, Egyptians</a:t>
            </a:r>
          </a:p>
          <a:p>
            <a:pPr lvl="1">
              <a:lnSpc>
                <a:spcPct val="90000"/>
              </a:lnSpc>
            </a:pPr>
            <a:r>
              <a:rPr lang="en-US" dirty="0" smtClean="0"/>
              <a:t>not specifically mentioned in Deut 7</a:t>
            </a:r>
          </a:p>
          <a:p>
            <a:pPr lvl="1">
              <a:lnSpc>
                <a:spcPct val="90000"/>
              </a:lnSpc>
            </a:pPr>
            <a:r>
              <a:rPr lang="en-US" dirty="0" smtClean="0"/>
              <a:t>Principle was extended to apply</a:t>
            </a:r>
          </a:p>
          <a:p>
            <a:pPr lvl="1">
              <a:lnSpc>
                <a:spcPct val="90000"/>
              </a:lnSpc>
            </a:pPr>
            <a:r>
              <a:rPr lang="en-US" dirty="0" smtClean="0"/>
              <a:t>Legalists would have claimed it did not apply!</a:t>
            </a:r>
          </a:p>
          <a:p>
            <a:pPr eaLnBrk="1" hangingPunct="1">
              <a:lnSpc>
                <a:spcPct val="90000"/>
              </a:lnSpc>
            </a:pPr>
            <a:r>
              <a:rPr lang="en-US" b="1" dirty="0" smtClean="0">
                <a:solidFill>
                  <a:srgbClr val="0000CC"/>
                </a:solidFill>
              </a:rPr>
              <a:t>Lesson: </a:t>
            </a:r>
            <a:r>
              <a:rPr lang="en-US" dirty="0" smtClean="0"/>
              <a:t>learn principles &amp; apply them in faith</a:t>
            </a:r>
          </a:p>
          <a:p>
            <a:pPr lvl="1">
              <a:lnSpc>
                <a:spcPct val="90000"/>
              </a:lnSpc>
            </a:pPr>
            <a:r>
              <a:rPr lang="en-US" dirty="0" smtClean="0"/>
              <a:t>Adam to Eve:  “neither shall you touch it”</a:t>
            </a:r>
          </a:p>
          <a:p>
            <a:pPr lvl="1">
              <a:lnSpc>
                <a:spcPct val="90000"/>
              </a:lnSpc>
            </a:pPr>
            <a:r>
              <a:rPr lang="en-US" dirty="0" smtClean="0"/>
              <a:t>If wrong to murder, then wrong to hate in heart</a:t>
            </a:r>
          </a:p>
          <a:p>
            <a:pPr lvl="1">
              <a:lnSpc>
                <a:spcPct val="90000"/>
              </a:lnSpc>
            </a:pPr>
            <a:r>
              <a:rPr lang="en-US" dirty="0" smtClean="0"/>
              <a:t>If wrong to commit adultery, then wrong to look &amp; lust</a:t>
            </a:r>
          </a:p>
          <a:p>
            <a:pPr lvl="1">
              <a:lnSpc>
                <a:spcPct val="90000"/>
              </a:lnSpc>
              <a:buNone/>
            </a:pPr>
            <a:endParaRPr lang="en-US" dirty="0" smtClean="0"/>
          </a:p>
        </p:txBody>
      </p:sp>
      <p:sp>
        <p:nvSpPr>
          <p:cNvPr id="4100" name="Text Box 5"/>
          <p:cNvSpPr txBox="1">
            <a:spLocks noChangeArrowheads="1"/>
          </p:cNvSpPr>
          <p:nvPr/>
        </p:nvSpPr>
        <p:spPr bwMode="auto">
          <a:xfrm>
            <a:off x="304800" y="5105400"/>
            <a:ext cx="8686800" cy="1569660"/>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Look for ways to apply God’s principles – don’t condense them to letter of the Law. </a:t>
            </a:r>
            <a:r>
              <a:rPr lang="en-US" sz="3200" b="1" dirty="0" smtClean="0">
                <a:solidFill>
                  <a:srgbClr val="CC3399"/>
                </a:solidFill>
                <a:latin typeface="Comic Sans MS" pitchFamily="66" charset="0"/>
              </a:rPr>
              <a:t>God wants us to marry believers!</a:t>
            </a:r>
            <a:endParaRPr lang="en-US" sz="3200" b="1" dirty="0">
              <a:solidFill>
                <a:srgbClr val="CC3399"/>
              </a:solidFill>
              <a:latin typeface="Comic Sans MS" pitchFamily="66" charset="0"/>
            </a:endParaRPr>
          </a:p>
        </p:txBody>
      </p:sp>
      <p:pic>
        <p:nvPicPr>
          <p:cNvPr id="61444" name="Picture 4" descr="https://encrypted-tbn0.google.com/images?q=tbn:ANd9GcThe4gtX0NbkFDTbTPTnQ6GfveF7vhyDRzv66EE_aNTRU06lUIb6w"/>
          <p:cNvPicPr>
            <a:picLocks noChangeAspect="1" noChangeArrowheads="1"/>
          </p:cNvPicPr>
          <p:nvPr/>
        </p:nvPicPr>
        <p:blipFill>
          <a:blip r:embed="rId3" cstate="print"/>
          <a:srcRect/>
          <a:stretch>
            <a:fillRect/>
          </a:stretch>
        </p:blipFill>
        <p:spPr bwMode="auto">
          <a:xfrm>
            <a:off x="6477000" y="228600"/>
            <a:ext cx="2486025" cy="1838325"/>
          </a:xfrm>
          <a:prstGeom prst="rect">
            <a:avLst/>
          </a:prstGeom>
          <a:noFill/>
        </p:spPr>
      </p:pic>
    </p:spTree>
    <p:extLst>
      <p:ext uri="{BB962C8B-B14F-4D97-AF65-F5344CB8AC3E}">
        <p14:creationId xmlns:p14="http://schemas.microsoft.com/office/powerpoint/2010/main" val="3778464868"/>
      </p:ext>
    </p:extLst>
  </p:cSld>
  <p:clrMapOvr>
    <a:masterClrMapping/>
  </p:clrMapOvr>
  <p:transition>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6096000" cy="838200"/>
          </a:xfrm>
        </p:spPr>
        <p:txBody>
          <a:bodyPr/>
          <a:lstStyle/>
          <a:p>
            <a:pPr eaLnBrk="1" hangingPunct="1"/>
            <a:r>
              <a:rPr lang="en-US" sz="4000" b="1" dirty="0" smtClean="0">
                <a:solidFill>
                  <a:srgbClr val="FF0000"/>
                </a:solidFill>
              </a:rPr>
              <a:t>Extent of the Problem</a:t>
            </a:r>
          </a:p>
        </p:txBody>
      </p:sp>
      <p:sp>
        <p:nvSpPr>
          <p:cNvPr id="4099" name="Rectangle 3"/>
          <p:cNvSpPr>
            <a:spLocks noGrp="1" noChangeArrowheads="1"/>
          </p:cNvSpPr>
          <p:nvPr>
            <p:ph type="body" idx="1"/>
          </p:nvPr>
        </p:nvSpPr>
        <p:spPr>
          <a:xfrm>
            <a:off x="228600" y="914400"/>
            <a:ext cx="8534400" cy="5029200"/>
          </a:xfrm>
        </p:spPr>
        <p:txBody>
          <a:bodyPr>
            <a:normAutofit fontScale="85000" lnSpcReduction="20000"/>
          </a:bodyPr>
          <a:lstStyle/>
          <a:p>
            <a:pPr eaLnBrk="1" hangingPunct="1">
              <a:lnSpc>
                <a:spcPct val="90000"/>
              </a:lnSpc>
            </a:pPr>
            <a:r>
              <a:rPr lang="en-US" b="1" dirty="0" smtClean="0">
                <a:solidFill>
                  <a:srgbClr val="0000CC"/>
                </a:solidFill>
              </a:rPr>
              <a:t>They have taken wives </a:t>
            </a:r>
            <a:r>
              <a:rPr lang="en-US" dirty="0" smtClean="0"/>
              <a:t>for themselves &amp;                                their sons</a:t>
            </a:r>
          </a:p>
          <a:p>
            <a:pPr lvl="1">
              <a:lnSpc>
                <a:spcPct val="90000"/>
              </a:lnSpc>
            </a:pPr>
            <a:r>
              <a:rPr lang="en-US" dirty="0" smtClean="0"/>
              <a:t>Elders have tremendous responsibility to                                    live by God’s standard</a:t>
            </a:r>
          </a:p>
          <a:p>
            <a:pPr lvl="1">
              <a:lnSpc>
                <a:spcPct val="90000"/>
              </a:lnSpc>
            </a:pPr>
            <a:r>
              <a:rPr lang="en-US" dirty="0" smtClean="0"/>
              <a:t>Children do as parents, so parents must live by God’s standard</a:t>
            </a:r>
          </a:p>
          <a:p>
            <a:pPr eaLnBrk="1" hangingPunct="1">
              <a:lnSpc>
                <a:spcPct val="90000"/>
              </a:lnSpc>
            </a:pPr>
            <a:r>
              <a:rPr lang="en-US" b="1" dirty="0" smtClean="0">
                <a:solidFill>
                  <a:srgbClr val="0000CC"/>
                </a:solidFill>
              </a:rPr>
              <a:t>Holy race has mixed itself: </a:t>
            </a:r>
            <a:r>
              <a:rPr lang="en-US" dirty="0" smtClean="0"/>
              <a:t>divided loyalties &amp; interests</a:t>
            </a:r>
          </a:p>
          <a:p>
            <a:pPr lvl="1">
              <a:lnSpc>
                <a:spcPct val="90000"/>
              </a:lnSpc>
            </a:pPr>
            <a:r>
              <a:rPr lang="en-US" dirty="0" smtClean="0"/>
              <a:t>Talk to folks who have unbelieving spouses &amp; discover the tough decisions they face</a:t>
            </a:r>
          </a:p>
          <a:p>
            <a:pPr lvl="1">
              <a:lnSpc>
                <a:spcPct val="90000"/>
              </a:lnSpc>
            </a:pPr>
            <a:r>
              <a:rPr lang="en-US" dirty="0" smtClean="0"/>
              <a:t>Have someone share the issue with our CYCs</a:t>
            </a:r>
          </a:p>
          <a:p>
            <a:pPr eaLnBrk="1" hangingPunct="1">
              <a:lnSpc>
                <a:spcPct val="90000"/>
              </a:lnSpc>
            </a:pPr>
            <a:r>
              <a:rPr lang="en-US" b="1" dirty="0" smtClean="0">
                <a:solidFill>
                  <a:srgbClr val="0000CC"/>
                </a:solidFill>
              </a:rPr>
              <a:t>Note: </a:t>
            </a:r>
            <a:r>
              <a:rPr lang="en-US" dirty="0" smtClean="0"/>
              <a:t>mixed marriages &amp; idolatry that followed were what caused the exile (v.14)</a:t>
            </a:r>
          </a:p>
          <a:p>
            <a:pPr lvl="1">
              <a:lnSpc>
                <a:spcPct val="90000"/>
              </a:lnSpc>
            </a:pPr>
            <a:r>
              <a:rPr lang="en-US" dirty="0" smtClean="0">
                <a:solidFill>
                  <a:srgbClr val="C00000"/>
                </a:solidFill>
              </a:rPr>
              <a:t>Fear of punishment </a:t>
            </a:r>
            <a:r>
              <a:rPr lang="en-US" dirty="0" smtClean="0"/>
              <a:t>is not a powerful motivation in the long run</a:t>
            </a:r>
          </a:p>
          <a:p>
            <a:pPr lvl="1">
              <a:lnSpc>
                <a:spcPct val="90000"/>
              </a:lnSpc>
            </a:pPr>
            <a:r>
              <a:rPr lang="en-US" dirty="0" smtClean="0">
                <a:solidFill>
                  <a:srgbClr val="CC3399"/>
                </a:solidFill>
              </a:rPr>
              <a:t>Must learn to love the Lord our God </a:t>
            </a:r>
            <a:r>
              <a:rPr lang="en-US" dirty="0" smtClean="0"/>
              <a:t>with all our heart, soul, strength &amp; mind (Mat 22:37; Deut 6:5)</a:t>
            </a:r>
          </a:p>
          <a:p>
            <a:pPr eaLnBrk="1" hangingPunct="1">
              <a:lnSpc>
                <a:spcPct val="90000"/>
              </a:lnSpc>
            </a:pPr>
            <a:endParaRPr lang="en-US" dirty="0" smtClean="0"/>
          </a:p>
        </p:txBody>
      </p:sp>
      <p:sp>
        <p:nvSpPr>
          <p:cNvPr id="4100" name="Text Box 5"/>
          <p:cNvSpPr txBox="1">
            <a:spLocks noChangeArrowheads="1"/>
          </p:cNvSpPr>
          <p:nvPr/>
        </p:nvSpPr>
        <p:spPr bwMode="auto">
          <a:xfrm>
            <a:off x="457200" y="6156325"/>
            <a:ext cx="8229600" cy="584775"/>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Ecclesial elders &amp; Parents must lead!</a:t>
            </a:r>
            <a:endParaRPr lang="en-US" sz="3200" b="1" dirty="0">
              <a:solidFill>
                <a:srgbClr val="00B050"/>
              </a:solidFill>
              <a:latin typeface="Comic Sans MS" pitchFamily="66" charset="0"/>
            </a:endParaRPr>
          </a:p>
        </p:txBody>
      </p:sp>
      <p:pic>
        <p:nvPicPr>
          <p:cNvPr id="59394" name="Picture 2" descr="https://encrypted-tbn1.google.com/images?q=tbn:ANd9GcRx-lRBbrJ9daYDXojlczIgJ1IBAjWBH_t870Q8i2zCGbdYhRu9Kw"/>
          <p:cNvPicPr>
            <a:picLocks noChangeAspect="1" noChangeArrowheads="1"/>
          </p:cNvPicPr>
          <p:nvPr/>
        </p:nvPicPr>
        <p:blipFill>
          <a:blip r:embed="rId3" cstate="print"/>
          <a:srcRect/>
          <a:stretch>
            <a:fillRect/>
          </a:stretch>
        </p:blipFill>
        <p:spPr bwMode="auto">
          <a:xfrm>
            <a:off x="6400800" y="228600"/>
            <a:ext cx="2541268" cy="1752600"/>
          </a:xfrm>
          <a:prstGeom prst="rect">
            <a:avLst/>
          </a:prstGeom>
          <a:noFill/>
        </p:spPr>
      </p:pic>
    </p:spTree>
    <p:extLst>
      <p:ext uri="{BB962C8B-B14F-4D97-AF65-F5344CB8AC3E}">
        <p14:creationId xmlns:p14="http://schemas.microsoft.com/office/powerpoint/2010/main" val="813090703"/>
      </p:ext>
    </p:extLst>
  </p:cSld>
  <p:clrMapOvr>
    <a:masterClrMapping/>
  </p:clrMapOvr>
  <p:transition>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0" y="76200"/>
            <a:ext cx="5410200" cy="1143000"/>
          </a:xfrm>
        </p:spPr>
        <p:txBody>
          <a:bodyPr/>
          <a:lstStyle/>
          <a:p>
            <a:pPr eaLnBrk="1" hangingPunct="1"/>
            <a:r>
              <a:rPr lang="en-US" sz="4000" b="1" dirty="0" smtClean="0">
                <a:solidFill>
                  <a:srgbClr val="FF0000"/>
                </a:solidFill>
              </a:rPr>
              <a:t>Dealing with the Issue        </a:t>
            </a:r>
          </a:p>
        </p:txBody>
      </p:sp>
      <p:sp>
        <p:nvSpPr>
          <p:cNvPr id="4099" name="Rectangle 3"/>
          <p:cNvSpPr>
            <a:spLocks noGrp="1" noChangeArrowheads="1"/>
          </p:cNvSpPr>
          <p:nvPr>
            <p:ph type="body" idx="1"/>
          </p:nvPr>
        </p:nvSpPr>
        <p:spPr>
          <a:xfrm>
            <a:off x="457200" y="1219200"/>
            <a:ext cx="8305800" cy="4495800"/>
          </a:xfrm>
        </p:spPr>
        <p:txBody>
          <a:bodyPr>
            <a:normAutofit fontScale="85000" lnSpcReduction="20000"/>
          </a:bodyPr>
          <a:lstStyle/>
          <a:p>
            <a:pPr eaLnBrk="1" hangingPunct="1">
              <a:lnSpc>
                <a:spcPct val="90000"/>
              </a:lnSpc>
            </a:pPr>
            <a:r>
              <a:rPr lang="en-US" b="1" dirty="0" smtClean="0">
                <a:solidFill>
                  <a:srgbClr val="0000CC"/>
                </a:solidFill>
              </a:rPr>
              <a:t>Rent garments, mantle, pull out hair (v.3)</a:t>
            </a:r>
          </a:p>
          <a:p>
            <a:pPr lvl="1">
              <a:lnSpc>
                <a:spcPct val="90000"/>
              </a:lnSpc>
            </a:pPr>
            <a:r>
              <a:rPr lang="en-US" dirty="0" smtClean="0"/>
              <a:t>Some think Ezra over-reacted, but he was terrified about the future of God’s ecclesia</a:t>
            </a:r>
          </a:p>
          <a:p>
            <a:pPr lvl="1">
              <a:lnSpc>
                <a:spcPct val="90000"/>
              </a:lnSpc>
            </a:pPr>
            <a:r>
              <a:rPr lang="en-US" dirty="0" smtClean="0"/>
              <a:t>This issue had led to the captivity in the first place, and the death of Ezra’s Dad (Seraiah)</a:t>
            </a:r>
          </a:p>
          <a:p>
            <a:pPr eaLnBrk="1" hangingPunct="1">
              <a:lnSpc>
                <a:spcPct val="90000"/>
              </a:lnSpc>
            </a:pPr>
            <a:r>
              <a:rPr lang="en-US" b="1" dirty="0" smtClean="0">
                <a:solidFill>
                  <a:srgbClr val="0000CC"/>
                </a:solidFill>
              </a:rPr>
              <a:t>All who trembled at God’s word (v.4)</a:t>
            </a:r>
          </a:p>
          <a:p>
            <a:pPr lvl="1">
              <a:lnSpc>
                <a:spcPct val="90000"/>
              </a:lnSpc>
            </a:pPr>
            <a:r>
              <a:rPr lang="en-US" dirty="0" smtClean="0"/>
              <a:t>They were concerned about the future</a:t>
            </a:r>
          </a:p>
          <a:p>
            <a:pPr lvl="1">
              <a:lnSpc>
                <a:spcPct val="90000"/>
              </a:lnSpc>
            </a:pPr>
            <a:r>
              <a:rPr lang="en-US" dirty="0" smtClean="0"/>
              <a:t>Note how the faithful were attracted to Ezra</a:t>
            </a:r>
          </a:p>
          <a:p>
            <a:pPr eaLnBrk="1" hangingPunct="1">
              <a:lnSpc>
                <a:spcPct val="90000"/>
              </a:lnSpc>
            </a:pPr>
            <a:r>
              <a:rPr lang="en-US" b="1" dirty="0" smtClean="0">
                <a:solidFill>
                  <a:srgbClr val="0000CC"/>
                </a:solidFill>
              </a:rPr>
              <a:t>Evening sacrifice (v.5): </a:t>
            </a:r>
            <a:r>
              <a:rPr lang="en-US" dirty="0" smtClean="0"/>
              <a:t>time of continual burnt offering – time for dedication!</a:t>
            </a:r>
          </a:p>
          <a:p>
            <a:pPr eaLnBrk="1" hangingPunct="1">
              <a:lnSpc>
                <a:spcPct val="90000"/>
              </a:lnSpc>
            </a:pPr>
            <a:r>
              <a:rPr lang="en-US" b="1" dirty="0" smtClean="0">
                <a:solidFill>
                  <a:srgbClr val="0000CC"/>
                </a:solidFill>
              </a:rPr>
              <a:t>Fell on my knees:  </a:t>
            </a:r>
            <a:r>
              <a:rPr lang="en-US" dirty="0" smtClean="0"/>
              <a:t>before the temple (10:1)</a:t>
            </a:r>
          </a:p>
          <a:p>
            <a:pPr eaLnBrk="1" hangingPunct="1">
              <a:lnSpc>
                <a:spcPct val="90000"/>
              </a:lnSpc>
            </a:pPr>
            <a:r>
              <a:rPr lang="en-US" b="1" dirty="0" smtClean="0">
                <a:solidFill>
                  <a:srgbClr val="0000CC"/>
                </a:solidFill>
              </a:rPr>
              <a:t>Prayer: </a:t>
            </a:r>
            <a:r>
              <a:rPr lang="en-US" dirty="0" smtClean="0"/>
              <a:t>note that the language is normal Hebrew</a:t>
            </a:r>
          </a:p>
          <a:p>
            <a:pPr lvl="1">
              <a:lnSpc>
                <a:spcPct val="90000"/>
              </a:lnSpc>
            </a:pPr>
            <a:r>
              <a:rPr lang="en-US" dirty="0" smtClean="0"/>
              <a:t>Like Paul in the NT</a:t>
            </a:r>
          </a:p>
        </p:txBody>
      </p:sp>
      <p:sp>
        <p:nvSpPr>
          <p:cNvPr id="4100" name="Text Box 5"/>
          <p:cNvSpPr txBox="1">
            <a:spLocks noChangeArrowheads="1"/>
          </p:cNvSpPr>
          <p:nvPr/>
        </p:nvSpPr>
        <p:spPr bwMode="auto">
          <a:xfrm>
            <a:off x="457200" y="56388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This is true Leadership</a:t>
            </a:r>
            <a:endParaRPr lang="en-US" sz="4000" b="1" dirty="0">
              <a:solidFill>
                <a:srgbClr val="00B050"/>
              </a:solidFill>
              <a:latin typeface="Comic Sans MS" pitchFamily="66" charset="0"/>
            </a:endParaRPr>
          </a:p>
        </p:txBody>
      </p:sp>
      <p:pic>
        <p:nvPicPr>
          <p:cNvPr id="59394" name="Picture 2" descr="https://encrypted-tbn3.google.com/images?q=tbn:ANd9GcQQWtOTerMADv_kYKp0ofyzOEF4D7j6SxCValcBGAqJXX9ebmiz"/>
          <p:cNvPicPr>
            <a:picLocks noChangeAspect="1" noChangeArrowheads="1"/>
          </p:cNvPicPr>
          <p:nvPr/>
        </p:nvPicPr>
        <p:blipFill>
          <a:blip r:embed="rId3" cstate="print"/>
          <a:srcRect/>
          <a:stretch>
            <a:fillRect/>
          </a:stretch>
        </p:blipFill>
        <p:spPr bwMode="auto">
          <a:xfrm>
            <a:off x="6858000" y="76200"/>
            <a:ext cx="2143125" cy="1452302"/>
          </a:xfrm>
          <a:prstGeom prst="rect">
            <a:avLst/>
          </a:prstGeom>
          <a:noFill/>
        </p:spPr>
      </p:pic>
    </p:spTree>
    <p:extLst>
      <p:ext uri="{BB962C8B-B14F-4D97-AF65-F5344CB8AC3E}">
        <p14:creationId xmlns:p14="http://schemas.microsoft.com/office/powerpoint/2010/main" val="1298209822"/>
      </p:ext>
    </p:extLst>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70709241"/>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76200"/>
            <a:ext cx="4953000" cy="1371600"/>
          </a:xfrm>
        </p:spPr>
        <p:txBody>
          <a:bodyPr>
            <a:noAutofit/>
          </a:bodyPr>
          <a:lstStyle/>
          <a:p>
            <a:pPr eaLnBrk="1" hangingPunct="1"/>
            <a:r>
              <a:rPr lang="en-US" sz="4800" b="1" dirty="0" smtClean="0">
                <a:solidFill>
                  <a:srgbClr val="FF0000"/>
                </a:solidFill>
              </a:rPr>
              <a:t>The People Respond in Faith</a:t>
            </a:r>
          </a:p>
        </p:txBody>
      </p:sp>
      <p:sp>
        <p:nvSpPr>
          <p:cNvPr id="4099" name="Rectangle 3"/>
          <p:cNvSpPr>
            <a:spLocks noGrp="1" noChangeArrowheads="1"/>
          </p:cNvSpPr>
          <p:nvPr>
            <p:ph type="body" idx="1"/>
          </p:nvPr>
        </p:nvSpPr>
        <p:spPr>
          <a:xfrm>
            <a:off x="457200" y="1524000"/>
            <a:ext cx="7924800" cy="4191000"/>
          </a:xfrm>
        </p:spPr>
        <p:txBody>
          <a:bodyPr>
            <a:normAutofit fontScale="92500" lnSpcReduction="20000"/>
          </a:bodyPr>
          <a:lstStyle/>
          <a:p>
            <a:pPr eaLnBrk="1" hangingPunct="1">
              <a:lnSpc>
                <a:spcPct val="90000"/>
              </a:lnSpc>
            </a:pPr>
            <a:r>
              <a:rPr lang="en-US" b="1" dirty="0" smtClean="0">
                <a:solidFill>
                  <a:srgbClr val="0000CC"/>
                </a:solidFill>
              </a:rPr>
              <a:t>Continued working this time </a:t>
            </a:r>
            <a:r>
              <a:rPr lang="en-US" dirty="0" smtClean="0"/>
              <a:t>– endurance through persecution &amp; pressure</a:t>
            </a:r>
          </a:p>
          <a:p>
            <a:pPr eaLnBrk="1" hangingPunct="1">
              <a:lnSpc>
                <a:spcPct val="90000"/>
              </a:lnSpc>
            </a:pPr>
            <a:r>
              <a:rPr lang="en-US" b="1" dirty="0" smtClean="0">
                <a:solidFill>
                  <a:srgbClr val="0000CC"/>
                </a:solidFill>
              </a:rPr>
              <a:t>Unbelievers noticed the commitment </a:t>
            </a:r>
            <a:r>
              <a:rPr lang="en-US" dirty="0" smtClean="0"/>
              <a:t>of God’s people (v.8)</a:t>
            </a:r>
          </a:p>
          <a:p>
            <a:pPr eaLnBrk="1" hangingPunct="1">
              <a:lnSpc>
                <a:spcPct val="90000"/>
              </a:lnSpc>
            </a:pPr>
            <a:r>
              <a:rPr lang="en-US" b="1" dirty="0" smtClean="0">
                <a:solidFill>
                  <a:srgbClr val="0000CC"/>
                </a:solidFill>
              </a:rPr>
              <a:t>Faithfully witnessed to God </a:t>
            </a:r>
            <a:r>
              <a:rPr lang="en-US" dirty="0" smtClean="0"/>
              <a:t>(v.10) &amp; gave God the credit (v.11) </a:t>
            </a:r>
          </a:p>
          <a:p>
            <a:pPr eaLnBrk="1" hangingPunct="1">
              <a:lnSpc>
                <a:spcPct val="90000"/>
              </a:lnSpc>
            </a:pPr>
            <a:r>
              <a:rPr lang="en-US" b="1" dirty="0" smtClean="0">
                <a:solidFill>
                  <a:srgbClr val="0000CC"/>
                </a:solidFill>
              </a:rPr>
              <a:t>Accepted the blame: </a:t>
            </a:r>
            <a:r>
              <a:rPr lang="en-US" dirty="0" smtClean="0"/>
              <a:t>“our fathers angered God” (v.12)</a:t>
            </a:r>
          </a:p>
          <a:p>
            <a:pPr eaLnBrk="1" hangingPunct="1">
              <a:lnSpc>
                <a:spcPct val="90000"/>
              </a:lnSpc>
            </a:pPr>
            <a:r>
              <a:rPr lang="en-US" b="1" dirty="0" smtClean="0">
                <a:solidFill>
                  <a:srgbClr val="0000CC"/>
                </a:solidFill>
              </a:rPr>
              <a:t>Acknowledged God brought the captivity </a:t>
            </a:r>
          </a:p>
          <a:p>
            <a:pPr eaLnBrk="1" hangingPunct="1">
              <a:lnSpc>
                <a:spcPct val="90000"/>
              </a:lnSpc>
            </a:pPr>
            <a:r>
              <a:rPr lang="en-US" b="1" dirty="0" smtClean="0">
                <a:solidFill>
                  <a:srgbClr val="0000CC"/>
                </a:solidFill>
              </a:rPr>
              <a:t>Referred to the political authority </a:t>
            </a:r>
            <a:r>
              <a:rPr lang="en-US" dirty="0" smtClean="0"/>
              <a:t>to build – Cyrus’ decree (v.13)</a:t>
            </a:r>
          </a:p>
        </p:txBody>
      </p:sp>
      <p:sp>
        <p:nvSpPr>
          <p:cNvPr id="4100" name="Text Box 5"/>
          <p:cNvSpPr txBox="1">
            <a:spLocks noChangeArrowheads="1"/>
          </p:cNvSpPr>
          <p:nvPr/>
        </p:nvSpPr>
        <p:spPr bwMode="auto">
          <a:xfrm>
            <a:off x="457200" y="5657671"/>
            <a:ext cx="8229600" cy="1200329"/>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B050"/>
                </a:solidFill>
                <a:latin typeface="Comic Sans MS" pitchFamily="66" charset="0"/>
              </a:rPr>
              <a:t>Faith in God can motivate us to move mountains &amp; conquer giants</a:t>
            </a:r>
            <a:endParaRPr lang="en-US" sz="3600" b="1" dirty="0">
              <a:solidFill>
                <a:srgbClr val="00B050"/>
              </a:solidFill>
              <a:latin typeface="Comic Sans MS" pitchFamily="66" charset="0"/>
            </a:endParaRPr>
          </a:p>
        </p:txBody>
      </p:sp>
      <p:pic>
        <p:nvPicPr>
          <p:cNvPr id="203778" name="Picture 2" descr="https://encrypted-tbn0.google.com/images?q=tbn:ANd9GcQo94QRpHIeC-4TNsqw6KjUg3LtBeZv-USWMVogTCZtpZM-_HCi"/>
          <p:cNvPicPr>
            <a:picLocks noChangeAspect="1" noChangeArrowheads="1"/>
          </p:cNvPicPr>
          <p:nvPr/>
        </p:nvPicPr>
        <p:blipFill>
          <a:blip r:embed="rId3" cstate="print"/>
          <a:srcRect/>
          <a:stretch>
            <a:fillRect/>
          </a:stretch>
        </p:blipFill>
        <p:spPr bwMode="auto">
          <a:xfrm>
            <a:off x="5486400" y="152400"/>
            <a:ext cx="3543300" cy="1285876"/>
          </a:xfrm>
          <a:prstGeom prst="rect">
            <a:avLst/>
          </a:prstGeom>
          <a:noFill/>
        </p:spPr>
      </p:pic>
    </p:spTree>
    <p:extLst>
      <p:ext uri="{BB962C8B-B14F-4D97-AF65-F5344CB8AC3E}">
        <p14:creationId xmlns:p14="http://schemas.microsoft.com/office/powerpoint/2010/main" val="1615117529"/>
      </p:ext>
    </p:extLst>
  </p:cSld>
  <p:clrMapOvr>
    <a:masterClrMapping/>
  </p:clrMapOvr>
  <p:transition>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64556" y="685800"/>
            <a:ext cx="4191000" cy="2136775"/>
          </a:xfrm>
          <a:prstGeom prst="rect">
            <a:avLst/>
          </a:prstGeom>
          <a:noFill/>
          <a:ln w="9525">
            <a:noFill/>
            <a:miter lim="800000"/>
            <a:headEnd/>
            <a:tailEnd/>
          </a:ln>
        </p:spPr>
        <p:txBody>
          <a:bodyPr anchor="ctr"/>
          <a:lstStyle/>
          <a:p>
            <a:pPr algn="ctr">
              <a:lnSpc>
                <a:spcPts val="4800"/>
              </a:lnSpc>
              <a:defRPr/>
            </a:pPr>
            <a:r>
              <a:rPr lang="en-US" sz="4400" b="1" kern="0" dirty="0" smtClean="0">
                <a:solidFill>
                  <a:srgbClr val="FF0000"/>
                </a:solidFill>
                <a:latin typeface="Comic Sans MS" pitchFamily="66" charset="0"/>
                <a:ea typeface="+mj-ea"/>
                <a:cs typeface="+mj-cs"/>
              </a:rPr>
              <a:t>Esther:</a:t>
            </a:r>
          </a:p>
          <a:p>
            <a:pPr algn="ctr">
              <a:lnSpc>
                <a:spcPts val="4800"/>
              </a:lnSpc>
              <a:spcBef>
                <a:spcPts val="1200"/>
              </a:spcBef>
              <a:defRPr/>
            </a:pPr>
            <a:r>
              <a:rPr lang="en-US" sz="4400" b="1" kern="0" dirty="0" smtClean="0">
                <a:solidFill>
                  <a:srgbClr val="0000CC"/>
                </a:solidFill>
                <a:latin typeface="Comic Sans MS" pitchFamily="66" charset="0"/>
                <a:ea typeface="+mj-ea"/>
                <a:cs typeface="+mj-cs"/>
              </a:rPr>
              <a:t>Childlike  trust in God</a:t>
            </a:r>
            <a:endParaRPr lang="en-US" sz="4400" b="1" kern="0" dirty="0">
              <a:solidFill>
                <a:srgbClr val="0000CC"/>
              </a:solidFill>
              <a:latin typeface="Comic Sans MS" pitchFamily="66" charset="0"/>
              <a:ea typeface="+mj-ea"/>
              <a:cs typeface="+mj-cs"/>
            </a:endParaRPr>
          </a:p>
        </p:txBody>
      </p:sp>
      <p:sp>
        <p:nvSpPr>
          <p:cNvPr id="7" name="Rectangle 2"/>
          <p:cNvSpPr txBox="1">
            <a:spLocks noChangeArrowheads="1"/>
          </p:cNvSpPr>
          <p:nvPr/>
        </p:nvSpPr>
        <p:spPr bwMode="auto">
          <a:xfrm>
            <a:off x="4777482" y="4343400"/>
            <a:ext cx="4046002" cy="2133600"/>
          </a:xfrm>
          <a:prstGeom prst="rect">
            <a:avLst/>
          </a:prstGeom>
          <a:noFill/>
          <a:ln w="9525">
            <a:noFill/>
            <a:miter lim="800000"/>
            <a:headEnd/>
            <a:tailEnd/>
          </a:ln>
        </p:spPr>
        <p:txBody>
          <a:bodyPr anchor="ctr"/>
          <a:lstStyle/>
          <a:p>
            <a:pPr algn="ctr">
              <a:lnSpc>
                <a:spcPts val="4800"/>
              </a:lnSpc>
              <a:defRPr/>
            </a:pPr>
            <a:r>
              <a:rPr lang="en-US" sz="4400" b="1" kern="0" dirty="0" smtClean="0">
                <a:solidFill>
                  <a:srgbClr val="00B050"/>
                </a:solidFill>
                <a:latin typeface="Comic Sans MS" pitchFamily="66" charset="0"/>
                <a:ea typeface="+mj-ea"/>
                <a:cs typeface="+mj-cs"/>
              </a:rPr>
              <a:t>Mordecai</a:t>
            </a:r>
          </a:p>
          <a:p>
            <a:pPr algn="ctr">
              <a:lnSpc>
                <a:spcPts val="4800"/>
              </a:lnSpc>
              <a:spcBef>
                <a:spcPts val="1200"/>
              </a:spcBef>
              <a:defRPr/>
            </a:pPr>
            <a:r>
              <a:rPr lang="en-US" sz="4400" b="1" kern="0" dirty="0" smtClean="0">
                <a:solidFill>
                  <a:srgbClr val="7030A0"/>
                </a:solidFill>
                <a:latin typeface="Comic Sans MS" pitchFamily="66" charset="0"/>
                <a:ea typeface="+mj-ea"/>
                <a:cs typeface="+mj-cs"/>
              </a:rPr>
              <a:t>God’s faithful leader</a:t>
            </a:r>
            <a:endParaRPr lang="en-US" sz="4400" b="1" kern="0" dirty="0">
              <a:solidFill>
                <a:srgbClr val="7030A0"/>
              </a:solidFill>
              <a:latin typeface="Comic Sans MS" pitchFamily="66" charset="0"/>
              <a:ea typeface="+mj-ea"/>
              <a:cs typeface="+mj-cs"/>
            </a:endParaRPr>
          </a:p>
        </p:txBody>
      </p:sp>
      <p:pic>
        <p:nvPicPr>
          <p:cNvPr id="2" name="Picture 2" descr="http://www.tektonics.org/af/est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8600"/>
            <a:ext cx="3771900" cy="37467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workersforjesus.com/hamanhumiliatedesther6-1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077" y="3581400"/>
            <a:ext cx="4587959" cy="305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635721"/>
      </p:ext>
    </p:extLst>
  </p:cSld>
  <p:clrMapOvr>
    <a:masterClrMapping/>
  </p:clrMapOvr>
  <p:transition>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0"/>
            <a:ext cx="4343400" cy="1447800"/>
          </a:xfrm>
        </p:spPr>
        <p:txBody>
          <a:bodyPr>
            <a:normAutofit/>
          </a:bodyPr>
          <a:lstStyle/>
          <a:p>
            <a:r>
              <a:rPr lang="en-US" b="1" dirty="0" smtClean="0">
                <a:solidFill>
                  <a:srgbClr val="FF0000"/>
                </a:solidFill>
              </a:rPr>
              <a:t>Ezra’s Approach to Mistakes:</a:t>
            </a:r>
          </a:p>
        </p:txBody>
      </p:sp>
      <p:sp>
        <p:nvSpPr>
          <p:cNvPr id="4099" name="Rectangle 3"/>
          <p:cNvSpPr>
            <a:spLocks noGrp="1" noChangeArrowheads="1"/>
          </p:cNvSpPr>
          <p:nvPr>
            <p:ph type="body" idx="1"/>
          </p:nvPr>
        </p:nvSpPr>
        <p:spPr>
          <a:xfrm>
            <a:off x="457200" y="1524000"/>
            <a:ext cx="7924800" cy="4343400"/>
          </a:xfrm>
        </p:spPr>
        <p:txBody>
          <a:bodyPr>
            <a:normAutofit fontScale="92500" lnSpcReduction="20000"/>
          </a:bodyPr>
          <a:lstStyle/>
          <a:p>
            <a:pPr marL="511175" indent="-511175">
              <a:buNone/>
            </a:pPr>
            <a:r>
              <a:rPr lang="en-US" dirty="0" smtClean="0"/>
              <a:t>1)  Publicly acknowledge the issue is wrong and mistakes have been made  (9:3)</a:t>
            </a:r>
          </a:p>
          <a:p>
            <a:pPr marL="511175" indent="-511175">
              <a:buNone/>
            </a:pPr>
            <a:r>
              <a:rPr lang="en-US" dirty="0" smtClean="0"/>
              <a:t>2)  Think about what we have done and the  consequences of our mistakes  (9:4)	  </a:t>
            </a:r>
          </a:p>
          <a:p>
            <a:pPr marL="511175" indent="-511175">
              <a:buNone/>
            </a:pPr>
            <a:r>
              <a:rPr lang="en-US" dirty="0" smtClean="0"/>
              <a:t>3)  Pray:  admit mistakes and ask for God’s mercy and help  (9:5-15)</a:t>
            </a:r>
          </a:p>
          <a:p>
            <a:pPr marL="511175" indent="-511175">
              <a:buNone/>
            </a:pPr>
            <a:r>
              <a:rPr lang="en-US" dirty="0" smtClean="0"/>
              <a:t>4)  Consider possible plans to move forward to correct the mistake  (10:1-4)</a:t>
            </a:r>
          </a:p>
          <a:p>
            <a:pPr marL="511175" indent="-511175">
              <a:buNone/>
            </a:pPr>
            <a:r>
              <a:rPr lang="en-US" dirty="0" smtClean="0"/>
              <a:t>5)  Implement the plan, trusting in God to bless the efforts  (10:5-44)</a:t>
            </a:r>
          </a:p>
        </p:txBody>
      </p:sp>
      <p:sp>
        <p:nvSpPr>
          <p:cNvPr id="4100" name="Text Box 5"/>
          <p:cNvSpPr txBox="1">
            <a:spLocks noChangeArrowheads="1"/>
          </p:cNvSpPr>
          <p:nvPr/>
        </p:nvSpPr>
        <p:spPr bwMode="auto">
          <a:xfrm>
            <a:off x="381000" y="5638800"/>
            <a:ext cx="84582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Similar strategy used by Joshua for solving the </a:t>
            </a:r>
            <a:r>
              <a:rPr lang="en-US" sz="3200" b="1" dirty="0" err="1" smtClean="0">
                <a:solidFill>
                  <a:srgbClr val="00B050"/>
                </a:solidFill>
                <a:latin typeface="Comic Sans MS" pitchFamily="66" charset="0"/>
              </a:rPr>
              <a:t>Gibeonite</a:t>
            </a:r>
            <a:r>
              <a:rPr lang="en-US" sz="3200" b="1" dirty="0" smtClean="0">
                <a:solidFill>
                  <a:srgbClr val="00B050"/>
                </a:solidFill>
                <a:latin typeface="Comic Sans MS" pitchFamily="66" charset="0"/>
              </a:rPr>
              <a:t> mistake in Joshua 9</a:t>
            </a:r>
            <a:endParaRPr lang="en-US" sz="3200" b="1" dirty="0">
              <a:solidFill>
                <a:srgbClr val="00B050"/>
              </a:solidFill>
              <a:latin typeface="Comic Sans MS" pitchFamily="66" charset="0"/>
            </a:endParaRPr>
          </a:p>
        </p:txBody>
      </p:sp>
      <p:pic>
        <p:nvPicPr>
          <p:cNvPr id="55298" name="Picture 2" descr="https://encrypted-tbn0.google.com/images?q=tbn:ANd9GcQPuhLlQnv86fSMNYJ2WYalOiDTqWqby5lRM3m53mZTgcFhAfM-6Q"/>
          <p:cNvPicPr>
            <a:picLocks noChangeAspect="1" noChangeArrowheads="1"/>
          </p:cNvPicPr>
          <p:nvPr/>
        </p:nvPicPr>
        <p:blipFill>
          <a:blip r:embed="rId3" cstate="print"/>
          <a:srcRect/>
          <a:stretch>
            <a:fillRect/>
          </a:stretch>
        </p:blipFill>
        <p:spPr bwMode="auto">
          <a:xfrm>
            <a:off x="5562600" y="152400"/>
            <a:ext cx="2743200" cy="1354456"/>
          </a:xfrm>
          <a:prstGeom prst="rect">
            <a:avLst/>
          </a:prstGeom>
          <a:noFill/>
        </p:spPr>
      </p:pic>
    </p:spTree>
    <p:extLst>
      <p:ext uri="{BB962C8B-B14F-4D97-AF65-F5344CB8AC3E}">
        <p14:creationId xmlns:p14="http://schemas.microsoft.com/office/powerpoint/2010/main" val="1075791167"/>
      </p:ext>
    </p:extLst>
  </p:cSld>
  <p:clrMapOvr>
    <a:masterClrMapping/>
  </p:clrMapOvr>
  <p:transition>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6172200" cy="914400"/>
          </a:xfrm>
        </p:spPr>
        <p:txBody>
          <a:bodyPr/>
          <a:lstStyle/>
          <a:p>
            <a:pPr eaLnBrk="1" hangingPunct="1"/>
            <a:r>
              <a:rPr lang="en-US" sz="4000" b="1" dirty="0" smtClean="0">
                <a:solidFill>
                  <a:srgbClr val="FF0000"/>
                </a:solidFill>
              </a:rPr>
              <a:t>Ezra’s Prayer (9:6-15)</a:t>
            </a:r>
          </a:p>
        </p:txBody>
      </p:sp>
      <p:sp>
        <p:nvSpPr>
          <p:cNvPr id="4099" name="Rectangle 3"/>
          <p:cNvSpPr>
            <a:spLocks noGrp="1" noChangeArrowheads="1"/>
          </p:cNvSpPr>
          <p:nvPr>
            <p:ph type="body" idx="1"/>
          </p:nvPr>
        </p:nvSpPr>
        <p:spPr>
          <a:xfrm>
            <a:off x="304800" y="914400"/>
            <a:ext cx="8534400" cy="4876800"/>
          </a:xfrm>
        </p:spPr>
        <p:txBody>
          <a:bodyPr>
            <a:normAutofit fontScale="92500" lnSpcReduction="20000"/>
          </a:bodyPr>
          <a:lstStyle/>
          <a:p>
            <a:pPr eaLnBrk="1" hangingPunct="1">
              <a:lnSpc>
                <a:spcPct val="90000"/>
              </a:lnSpc>
            </a:pPr>
            <a:r>
              <a:rPr lang="en-US" dirty="0" smtClean="0"/>
              <a:t>Begins with humility (v.6)</a:t>
            </a:r>
          </a:p>
          <a:p>
            <a:pPr eaLnBrk="1" hangingPunct="1">
              <a:lnSpc>
                <a:spcPct val="90000"/>
              </a:lnSpc>
            </a:pPr>
            <a:r>
              <a:rPr lang="en-US" dirty="0" smtClean="0"/>
              <a:t>Confession of sin (v.7)</a:t>
            </a:r>
          </a:p>
          <a:p>
            <a:pPr eaLnBrk="1" hangingPunct="1">
              <a:lnSpc>
                <a:spcPct val="90000"/>
              </a:lnSpc>
            </a:pPr>
            <a:r>
              <a:rPr lang="en-US" dirty="0" smtClean="0"/>
              <a:t>God’s kindness &amp; mercy (v.8)</a:t>
            </a:r>
          </a:p>
          <a:p>
            <a:pPr eaLnBrk="1" hangingPunct="1">
              <a:lnSpc>
                <a:spcPct val="90000"/>
              </a:lnSpc>
            </a:pPr>
            <a:r>
              <a:rPr lang="en-US" dirty="0" smtClean="0"/>
              <a:t>Purpose of Freedom: build temple (9)</a:t>
            </a:r>
          </a:p>
          <a:p>
            <a:pPr eaLnBrk="1" hangingPunct="1">
              <a:lnSpc>
                <a:spcPct val="90000"/>
              </a:lnSpc>
            </a:pPr>
            <a:r>
              <a:rPr lang="en-US" dirty="0" smtClean="0"/>
              <a:t>Acknowledged Peoples’ failure (v.10)</a:t>
            </a:r>
          </a:p>
          <a:p>
            <a:pPr eaLnBrk="1" hangingPunct="1">
              <a:lnSpc>
                <a:spcPct val="90000"/>
              </a:lnSpc>
            </a:pPr>
            <a:r>
              <a:rPr lang="en-US" dirty="0" smtClean="0"/>
              <a:t>God warned of the danger (v.11)</a:t>
            </a:r>
          </a:p>
          <a:p>
            <a:pPr eaLnBrk="1" hangingPunct="1">
              <a:lnSpc>
                <a:spcPct val="90000"/>
              </a:lnSpc>
            </a:pPr>
            <a:r>
              <a:rPr lang="en-US" dirty="0" smtClean="0"/>
              <a:t>God commanded separateness (v.12)</a:t>
            </a:r>
          </a:p>
          <a:p>
            <a:pPr eaLnBrk="1" hangingPunct="1">
              <a:lnSpc>
                <a:spcPct val="90000"/>
              </a:lnSpc>
            </a:pPr>
            <a:r>
              <a:rPr lang="en-US" dirty="0" smtClean="0"/>
              <a:t>Not punished as sins deserve [mercy] (v.13)</a:t>
            </a:r>
          </a:p>
          <a:p>
            <a:pPr eaLnBrk="1" hangingPunct="1">
              <a:lnSpc>
                <a:spcPct val="90000"/>
              </a:lnSpc>
            </a:pPr>
            <a:r>
              <a:rPr lang="en-US" dirty="0" smtClean="0"/>
              <a:t>If break commands, there will be no remnant (v.14)</a:t>
            </a:r>
          </a:p>
          <a:p>
            <a:pPr eaLnBrk="1" hangingPunct="1">
              <a:lnSpc>
                <a:spcPct val="90000"/>
              </a:lnSpc>
            </a:pPr>
            <a:r>
              <a:rPr lang="en-US" dirty="0" smtClean="0"/>
              <a:t>God is just, no one is righteous (v.15)</a:t>
            </a:r>
            <a:br>
              <a:rPr lang="en-US" dirty="0" smtClean="0"/>
            </a:br>
            <a:endParaRPr lang="en-US" dirty="0" smtClean="0"/>
          </a:p>
        </p:txBody>
      </p:sp>
      <p:sp>
        <p:nvSpPr>
          <p:cNvPr id="4100" name="Text Box 5"/>
          <p:cNvSpPr txBox="1">
            <a:spLocks noChangeArrowheads="1"/>
          </p:cNvSpPr>
          <p:nvPr/>
        </p:nvSpPr>
        <p:spPr bwMode="auto">
          <a:xfrm>
            <a:off x="457200" y="5334000"/>
            <a:ext cx="8229600" cy="1077218"/>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Great leaders identify with the peoples’ sin &amp; plead for God’s help to recover</a:t>
            </a:r>
            <a:endParaRPr lang="en-US" sz="3200" b="1" dirty="0">
              <a:solidFill>
                <a:srgbClr val="00B050"/>
              </a:solidFill>
              <a:latin typeface="Comic Sans MS" pitchFamily="66" charset="0"/>
            </a:endParaRPr>
          </a:p>
        </p:txBody>
      </p:sp>
      <p:pic>
        <p:nvPicPr>
          <p:cNvPr id="53250" name="Picture 2" descr="https://encrypted-tbn3.google.com/images?q=tbn:ANd9GcTqx663B6CT-uOJjVK1jCYU8nItor58B4WdUXgpgdYgE-5QQHLE"/>
          <p:cNvPicPr>
            <a:picLocks noChangeAspect="1" noChangeArrowheads="1"/>
          </p:cNvPicPr>
          <p:nvPr/>
        </p:nvPicPr>
        <p:blipFill>
          <a:blip r:embed="rId3" cstate="print"/>
          <a:srcRect/>
          <a:stretch>
            <a:fillRect/>
          </a:stretch>
        </p:blipFill>
        <p:spPr bwMode="auto">
          <a:xfrm>
            <a:off x="6629400" y="228600"/>
            <a:ext cx="2381250" cy="2935304"/>
          </a:xfrm>
          <a:prstGeom prst="rect">
            <a:avLst/>
          </a:prstGeom>
          <a:noFill/>
        </p:spPr>
      </p:pic>
    </p:spTree>
    <p:extLst>
      <p:ext uri="{BB962C8B-B14F-4D97-AF65-F5344CB8AC3E}">
        <p14:creationId xmlns:p14="http://schemas.microsoft.com/office/powerpoint/2010/main" val="825703977"/>
      </p:ext>
    </p:extLst>
  </p:cSld>
  <p:clrMapOvr>
    <a:masterClrMapping/>
  </p:clrMapOvr>
  <p:transition>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Finding a Solution (Ezra 10)</a:t>
            </a:r>
          </a:p>
        </p:txBody>
      </p:sp>
      <p:sp>
        <p:nvSpPr>
          <p:cNvPr id="4099" name="Rectangle 3"/>
          <p:cNvSpPr>
            <a:spLocks noGrp="1" noChangeArrowheads="1"/>
          </p:cNvSpPr>
          <p:nvPr>
            <p:ph type="body" idx="1"/>
          </p:nvPr>
        </p:nvSpPr>
        <p:spPr>
          <a:xfrm>
            <a:off x="457200" y="1143000"/>
            <a:ext cx="7924800" cy="4343400"/>
          </a:xfrm>
        </p:spPr>
        <p:txBody>
          <a:bodyPr>
            <a:normAutofit fontScale="92500" lnSpcReduction="20000"/>
          </a:bodyPr>
          <a:lstStyle/>
          <a:p>
            <a:pPr eaLnBrk="1" hangingPunct="1">
              <a:lnSpc>
                <a:spcPct val="90000"/>
              </a:lnSpc>
            </a:pPr>
            <a:r>
              <a:rPr lang="en-US" b="1" dirty="0" smtClean="0">
                <a:solidFill>
                  <a:srgbClr val="0000CC"/>
                </a:solidFill>
              </a:rPr>
              <a:t>Ezra’s sincerity, </a:t>
            </a:r>
            <a:r>
              <a:rPr lang="en-US" dirty="0" smtClean="0"/>
              <a:t>commitment &amp; example cause others to join (v.1)</a:t>
            </a:r>
          </a:p>
          <a:p>
            <a:pPr eaLnBrk="1" hangingPunct="1">
              <a:lnSpc>
                <a:spcPct val="90000"/>
              </a:lnSpc>
            </a:pPr>
            <a:r>
              <a:rPr lang="en-US" b="1" dirty="0" smtClean="0">
                <a:solidFill>
                  <a:srgbClr val="0000CC"/>
                </a:solidFill>
              </a:rPr>
              <a:t>Before the house of God:  </a:t>
            </a:r>
            <a:r>
              <a:rPr lang="en-US" dirty="0" smtClean="0"/>
              <a:t>Note Solomon’s prayer in 1Kgs 8:30,35 “when they pray toward this place”</a:t>
            </a:r>
          </a:p>
          <a:p>
            <a:pPr>
              <a:lnSpc>
                <a:spcPct val="90000"/>
              </a:lnSpc>
            </a:pPr>
            <a:r>
              <a:rPr lang="en-US" b="1" dirty="0" smtClean="0">
                <a:solidFill>
                  <a:srgbClr val="0000CC"/>
                </a:solidFill>
              </a:rPr>
              <a:t>People wept bitterly: </a:t>
            </a:r>
            <a:r>
              <a:rPr lang="en-US" dirty="0" smtClean="0"/>
              <a:t>Not a sign of weakness, but a part of confession &amp; true repentance</a:t>
            </a:r>
          </a:p>
          <a:p>
            <a:pPr>
              <a:lnSpc>
                <a:spcPct val="90000"/>
              </a:lnSpc>
            </a:pPr>
            <a:r>
              <a:rPr lang="en-US" b="1" dirty="0" err="1" smtClean="0">
                <a:solidFill>
                  <a:srgbClr val="0000CC"/>
                </a:solidFill>
              </a:rPr>
              <a:t>Shecaniah</a:t>
            </a:r>
            <a:r>
              <a:rPr lang="en-US" b="1" dirty="0" smtClean="0">
                <a:solidFill>
                  <a:srgbClr val="0000CC"/>
                </a:solidFill>
              </a:rPr>
              <a:t> (v.2):  </a:t>
            </a:r>
            <a:r>
              <a:rPr lang="en-US" dirty="0" smtClean="0"/>
              <a:t>his Dad (</a:t>
            </a:r>
            <a:r>
              <a:rPr lang="en-US" dirty="0" err="1" smtClean="0"/>
              <a:t>Jehiel</a:t>
            </a:r>
            <a:r>
              <a:rPr lang="en-US" dirty="0" smtClean="0"/>
              <a:t>) has a foreign wife (v.26), but he’s still willing to deal with the problem</a:t>
            </a:r>
          </a:p>
          <a:p>
            <a:pPr>
              <a:lnSpc>
                <a:spcPct val="90000"/>
              </a:lnSpc>
            </a:pPr>
            <a:r>
              <a:rPr lang="en-US" b="1" dirty="0" smtClean="0">
                <a:solidFill>
                  <a:srgbClr val="0000CC"/>
                </a:solidFill>
              </a:rPr>
              <a:t>There is hope:  </a:t>
            </a:r>
            <a:r>
              <a:rPr lang="en-US" dirty="0" smtClean="0"/>
              <a:t>he knew about God’s great mercy when there is true repentance</a:t>
            </a:r>
          </a:p>
        </p:txBody>
      </p:sp>
      <p:sp>
        <p:nvSpPr>
          <p:cNvPr id="4100" name="Text Box 5"/>
          <p:cNvSpPr txBox="1">
            <a:spLocks noChangeArrowheads="1"/>
          </p:cNvSpPr>
          <p:nvPr/>
        </p:nvSpPr>
        <p:spPr bwMode="auto">
          <a:xfrm>
            <a:off x="457200" y="5562600"/>
            <a:ext cx="8229600" cy="1200329"/>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B050"/>
                </a:solidFill>
                <a:latin typeface="Comic Sans MS" pitchFamily="66" charset="0"/>
              </a:rPr>
              <a:t>Ezra’s leadership caused </a:t>
            </a:r>
            <a:r>
              <a:rPr lang="en-US" sz="3600" b="1" dirty="0" err="1" smtClean="0">
                <a:solidFill>
                  <a:srgbClr val="00B050"/>
                </a:solidFill>
                <a:latin typeface="Comic Sans MS" pitchFamily="66" charset="0"/>
              </a:rPr>
              <a:t>Shecaniah</a:t>
            </a:r>
            <a:r>
              <a:rPr lang="en-US" sz="3600" b="1" dirty="0" smtClean="0">
                <a:solidFill>
                  <a:srgbClr val="00B050"/>
                </a:solidFill>
                <a:latin typeface="Comic Sans MS" pitchFamily="66" charset="0"/>
              </a:rPr>
              <a:t> to rise to the occasion</a:t>
            </a:r>
            <a:endParaRPr lang="en-US" sz="3600" b="1" dirty="0">
              <a:solidFill>
                <a:srgbClr val="00B050"/>
              </a:solidFill>
              <a:latin typeface="Comic Sans MS" pitchFamily="66" charset="0"/>
            </a:endParaRPr>
          </a:p>
        </p:txBody>
      </p:sp>
    </p:spTree>
    <p:extLst>
      <p:ext uri="{BB962C8B-B14F-4D97-AF65-F5344CB8AC3E}">
        <p14:creationId xmlns:p14="http://schemas.microsoft.com/office/powerpoint/2010/main" val="4080545623"/>
      </p:ext>
    </p:extLst>
  </p:cSld>
  <p:clrMapOvr>
    <a:masterClrMapping/>
  </p:clrMapOvr>
  <p:transition>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s://encrypted-tbn3.google.com/images?q=tbn:ANd9GcR_iNWFcs27Ru-jRt1y7K6e339sPTgJHkYky9bARmRuajUfNLQcsA"/>
          <p:cNvPicPr>
            <a:picLocks noChangeAspect="1" noChangeArrowheads="1"/>
          </p:cNvPicPr>
          <p:nvPr/>
        </p:nvPicPr>
        <p:blipFill>
          <a:blip r:embed="rId3" cstate="print"/>
          <a:srcRect/>
          <a:stretch>
            <a:fillRect/>
          </a:stretch>
        </p:blipFill>
        <p:spPr bwMode="auto">
          <a:xfrm>
            <a:off x="7010400" y="-228600"/>
            <a:ext cx="1914525" cy="2381250"/>
          </a:xfrm>
          <a:prstGeom prst="rect">
            <a:avLst/>
          </a:prstGeom>
          <a:noFill/>
        </p:spPr>
      </p:pic>
      <p:sp>
        <p:nvSpPr>
          <p:cNvPr id="4098" name="Rectangle 2"/>
          <p:cNvSpPr>
            <a:spLocks noGrp="1" noChangeArrowheads="1"/>
          </p:cNvSpPr>
          <p:nvPr>
            <p:ph type="title"/>
          </p:nvPr>
        </p:nvSpPr>
        <p:spPr>
          <a:xfrm>
            <a:off x="228600" y="0"/>
            <a:ext cx="6324600" cy="1143000"/>
          </a:xfrm>
        </p:spPr>
        <p:txBody>
          <a:bodyPr>
            <a:normAutofit fontScale="90000"/>
          </a:bodyPr>
          <a:lstStyle/>
          <a:p>
            <a:pPr eaLnBrk="1" hangingPunct="1"/>
            <a:r>
              <a:rPr lang="en-US" sz="3200" b="1" dirty="0" smtClean="0">
                <a:solidFill>
                  <a:srgbClr val="FF0000"/>
                </a:solidFill>
              </a:rPr>
              <a:t>Solution:  Divorce the foreign wives who were not committed to Yahweh</a:t>
            </a:r>
          </a:p>
        </p:txBody>
      </p:sp>
      <p:sp>
        <p:nvSpPr>
          <p:cNvPr id="4099" name="Rectangle 3"/>
          <p:cNvSpPr>
            <a:spLocks noGrp="1" noChangeArrowheads="1"/>
          </p:cNvSpPr>
          <p:nvPr>
            <p:ph type="body" idx="1"/>
          </p:nvPr>
        </p:nvSpPr>
        <p:spPr>
          <a:xfrm>
            <a:off x="152400" y="1143000"/>
            <a:ext cx="8610600" cy="4343400"/>
          </a:xfrm>
        </p:spPr>
        <p:txBody>
          <a:bodyPr>
            <a:normAutofit fontScale="70000" lnSpcReduction="20000"/>
          </a:bodyPr>
          <a:lstStyle/>
          <a:p>
            <a:pPr eaLnBrk="1" hangingPunct="1">
              <a:lnSpc>
                <a:spcPct val="90000"/>
              </a:lnSpc>
            </a:pPr>
            <a:r>
              <a:rPr lang="en-US" b="1" dirty="0" smtClean="0">
                <a:solidFill>
                  <a:srgbClr val="0000CC"/>
                </a:solidFill>
              </a:rPr>
              <a:t>Put away (v.3):  </a:t>
            </a:r>
            <a:r>
              <a:rPr lang="en-US" dirty="0" smtClean="0"/>
              <a:t>same Hebrew word as in Deut 24:2  </a:t>
            </a:r>
          </a:p>
          <a:p>
            <a:pPr lvl="1">
              <a:lnSpc>
                <a:spcPct val="90000"/>
              </a:lnSpc>
            </a:pPr>
            <a:r>
              <a:rPr lang="en-US" dirty="0" smtClean="0"/>
              <a:t>Some Christadelphians claim these men only “lived with”                          these foreign women, but did not marry them or divorce them</a:t>
            </a:r>
          </a:p>
          <a:p>
            <a:pPr lvl="1">
              <a:lnSpc>
                <a:spcPct val="90000"/>
              </a:lnSpc>
            </a:pPr>
            <a:r>
              <a:rPr lang="en-US" dirty="0" smtClean="0"/>
              <a:t>However, these foreign women were taken as wives in Ezra 9:2 (compare Deut 7:3; Gen 34:9) &amp; as acknowledged by Ezra in 9:12 – that’s why the solution was so difficult to implement </a:t>
            </a:r>
          </a:p>
          <a:p>
            <a:pPr eaLnBrk="1" hangingPunct="1">
              <a:lnSpc>
                <a:spcPct val="90000"/>
              </a:lnSpc>
            </a:pPr>
            <a:r>
              <a:rPr lang="en-US" b="1" dirty="0" smtClean="0">
                <a:solidFill>
                  <a:srgbClr val="0000CC"/>
                </a:solidFill>
              </a:rPr>
              <a:t>Wives &amp; their children </a:t>
            </a:r>
            <a:r>
              <a:rPr lang="en-US" dirty="0" smtClean="0"/>
              <a:t>= wives &amp; children who still lived as foreigners (worshipped idols)</a:t>
            </a:r>
          </a:p>
          <a:p>
            <a:pPr lvl="1">
              <a:lnSpc>
                <a:spcPct val="90000"/>
              </a:lnSpc>
            </a:pPr>
            <a:r>
              <a:rPr lang="en-US" dirty="0" smtClean="0"/>
              <a:t>In </a:t>
            </a:r>
            <a:r>
              <a:rPr lang="en-US" dirty="0" err="1" smtClean="0"/>
              <a:t>Neh</a:t>
            </a:r>
            <a:r>
              <a:rPr lang="en-US" dirty="0" smtClean="0"/>
              <a:t> 13:24, where this occurs again, the children did not know the Hebrew language</a:t>
            </a:r>
          </a:p>
          <a:p>
            <a:pPr lvl="1">
              <a:lnSpc>
                <a:spcPct val="90000"/>
              </a:lnSpc>
            </a:pPr>
            <a:r>
              <a:rPr lang="en-US" dirty="0" smtClean="0"/>
              <a:t>Maybe this became a test of the commitment of the foreign wives to Yahweh</a:t>
            </a:r>
          </a:p>
          <a:p>
            <a:pPr eaLnBrk="1" hangingPunct="1">
              <a:lnSpc>
                <a:spcPct val="90000"/>
              </a:lnSpc>
            </a:pPr>
            <a:r>
              <a:rPr lang="en-US" b="1" dirty="0" smtClean="0">
                <a:solidFill>
                  <a:srgbClr val="0000CC"/>
                </a:solidFill>
              </a:rPr>
              <a:t>Note: this was not a simple solution of demanding every foreign wife be divorced.  </a:t>
            </a:r>
          </a:p>
          <a:p>
            <a:pPr lvl="1">
              <a:lnSpc>
                <a:spcPct val="90000"/>
              </a:lnSpc>
            </a:pPr>
            <a:r>
              <a:rPr lang="en-US" dirty="0" smtClean="0"/>
              <a:t>Some foreigners had joined Israel &amp; participated in the Passover back in Ezra 6:21</a:t>
            </a:r>
          </a:p>
          <a:p>
            <a:pPr lvl="1">
              <a:lnSpc>
                <a:spcPct val="90000"/>
              </a:lnSpc>
            </a:pPr>
            <a:r>
              <a:rPr lang="en-US" dirty="0" smtClean="0"/>
              <a:t>This was a selective process &amp; took 3 months to implement</a:t>
            </a:r>
          </a:p>
        </p:txBody>
      </p:sp>
      <p:sp>
        <p:nvSpPr>
          <p:cNvPr id="4100" name="Text Box 5"/>
          <p:cNvSpPr txBox="1">
            <a:spLocks noChangeArrowheads="1"/>
          </p:cNvSpPr>
          <p:nvPr/>
        </p:nvSpPr>
        <p:spPr bwMode="auto">
          <a:xfrm>
            <a:off x="457200" y="5562600"/>
            <a:ext cx="8229600" cy="1200329"/>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B050"/>
                </a:solidFill>
                <a:latin typeface="Comic Sans MS" pitchFamily="66" charset="0"/>
              </a:rPr>
              <a:t>Good solutions take time and involve examining each case</a:t>
            </a:r>
            <a:endParaRPr lang="en-US" sz="3600" b="1" dirty="0">
              <a:solidFill>
                <a:srgbClr val="00B050"/>
              </a:solidFill>
              <a:latin typeface="Comic Sans MS" pitchFamily="66" charset="0"/>
            </a:endParaRPr>
          </a:p>
        </p:txBody>
      </p:sp>
    </p:spTree>
    <p:extLst>
      <p:ext uri="{BB962C8B-B14F-4D97-AF65-F5344CB8AC3E}">
        <p14:creationId xmlns:p14="http://schemas.microsoft.com/office/powerpoint/2010/main" val="1002073422"/>
      </p:ext>
    </p:extLst>
  </p:cSld>
  <p:clrMapOvr>
    <a:masterClrMapping/>
  </p:clrMapOvr>
  <p:transition>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152400"/>
            <a:ext cx="5410200" cy="1524000"/>
          </a:xfrm>
        </p:spPr>
        <p:txBody>
          <a:bodyPr>
            <a:noAutofit/>
          </a:bodyPr>
          <a:lstStyle/>
          <a:p>
            <a:r>
              <a:rPr lang="en-US" sz="4000" b="1" dirty="0" smtClean="0">
                <a:solidFill>
                  <a:srgbClr val="FF0000"/>
                </a:solidFill>
              </a:rPr>
              <a:t>Paul’s marriage counsel </a:t>
            </a:r>
            <a:br>
              <a:rPr lang="en-US" sz="4000" b="1" dirty="0" smtClean="0">
                <a:solidFill>
                  <a:srgbClr val="FF0000"/>
                </a:solidFill>
              </a:rPr>
            </a:br>
            <a:r>
              <a:rPr lang="en-US" sz="4000" b="1" dirty="0" smtClean="0">
                <a:solidFill>
                  <a:srgbClr val="FF0000"/>
                </a:solidFill>
              </a:rPr>
              <a:t>in 1 Corinthians 7</a:t>
            </a:r>
          </a:p>
        </p:txBody>
      </p:sp>
      <p:sp>
        <p:nvSpPr>
          <p:cNvPr id="4099" name="Rectangle 3"/>
          <p:cNvSpPr>
            <a:spLocks noGrp="1" noChangeArrowheads="1"/>
          </p:cNvSpPr>
          <p:nvPr>
            <p:ph type="body" idx="1"/>
          </p:nvPr>
        </p:nvSpPr>
        <p:spPr>
          <a:xfrm>
            <a:off x="381000" y="1905000"/>
            <a:ext cx="8382000" cy="3581400"/>
          </a:xfrm>
        </p:spPr>
        <p:txBody>
          <a:bodyPr>
            <a:normAutofit lnSpcReduction="10000"/>
          </a:bodyPr>
          <a:lstStyle/>
          <a:p>
            <a:pPr>
              <a:buNone/>
            </a:pPr>
            <a:r>
              <a:rPr lang="en-US" dirty="0" smtClean="0">
                <a:solidFill>
                  <a:srgbClr val="0000CC"/>
                </a:solidFill>
              </a:rPr>
              <a:t> </a:t>
            </a:r>
            <a:r>
              <a:rPr lang="en-US" b="1" dirty="0" smtClean="0">
                <a:solidFill>
                  <a:srgbClr val="0000CC"/>
                </a:solidFill>
              </a:rPr>
              <a:t>v.12-14</a:t>
            </a:r>
            <a:r>
              <a:rPr lang="en-US" dirty="0" smtClean="0">
                <a:solidFill>
                  <a:srgbClr val="0000CC"/>
                </a:solidFill>
              </a:rPr>
              <a:t>    </a:t>
            </a:r>
            <a:r>
              <a:rPr lang="en-US" dirty="0" smtClean="0"/>
              <a:t>If an unbeliever is willing to stay, then give it a try.  Who knows, maybe the unbeliever will be won over to God.</a:t>
            </a:r>
          </a:p>
          <a:p>
            <a:pPr>
              <a:buNone/>
            </a:pPr>
            <a:r>
              <a:rPr lang="en-US" dirty="0" smtClean="0">
                <a:solidFill>
                  <a:srgbClr val="0000CC"/>
                </a:solidFill>
              </a:rPr>
              <a:t> </a:t>
            </a:r>
            <a:r>
              <a:rPr lang="en-US" b="1" dirty="0" smtClean="0">
                <a:solidFill>
                  <a:srgbClr val="0000CC"/>
                </a:solidFill>
              </a:rPr>
              <a:t>v.15</a:t>
            </a:r>
            <a:r>
              <a:rPr lang="en-US" dirty="0" smtClean="0">
                <a:solidFill>
                  <a:srgbClr val="0000CC"/>
                </a:solidFill>
              </a:rPr>
              <a:t>    </a:t>
            </a:r>
            <a:r>
              <a:rPr lang="en-US" dirty="0" smtClean="0"/>
              <a:t>If an unbeliever departs (not interested), let them go.  </a:t>
            </a:r>
            <a:r>
              <a:rPr lang="en-US" b="1" dirty="0" smtClean="0">
                <a:solidFill>
                  <a:srgbClr val="7030A0"/>
                </a:solidFill>
              </a:rPr>
              <a:t>God has called us to peace!  </a:t>
            </a:r>
            <a:r>
              <a:rPr lang="en-US" dirty="0" smtClean="0"/>
              <a:t>(note: this only works if the believer is walking with God!</a:t>
            </a:r>
          </a:p>
          <a:p>
            <a:pPr eaLnBrk="1" hangingPunct="1">
              <a:lnSpc>
                <a:spcPct val="90000"/>
              </a:lnSpc>
              <a:buNone/>
            </a:pPr>
            <a:endParaRPr lang="en-US" dirty="0" smtClean="0"/>
          </a:p>
        </p:txBody>
      </p:sp>
      <p:sp>
        <p:nvSpPr>
          <p:cNvPr id="4100" name="Text Box 5"/>
          <p:cNvSpPr txBox="1">
            <a:spLocks noChangeArrowheads="1"/>
          </p:cNvSpPr>
          <p:nvPr/>
        </p:nvSpPr>
        <p:spPr bwMode="auto">
          <a:xfrm>
            <a:off x="381000" y="5181600"/>
            <a:ext cx="8534400" cy="1569660"/>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There wouldn’t be peace if an unbelieving spouse taught our children another language and how to worship another god!</a:t>
            </a:r>
            <a:endParaRPr lang="en-US" sz="3200" b="1" dirty="0">
              <a:solidFill>
                <a:srgbClr val="00B050"/>
              </a:solidFill>
              <a:latin typeface="Comic Sans MS" pitchFamily="66" charset="0"/>
            </a:endParaRPr>
          </a:p>
        </p:txBody>
      </p:sp>
      <p:pic>
        <p:nvPicPr>
          <p:cNvPr id="47106" name="Picture 2" descr="https://encrypted-tbn3.google.com/images?q=tbn:ANd9GcSKApsgMJFLVSq4lfCX6q5ejn_r1sDjCTu1DfwmIlC_O58MjGpRLw"/>
          <p:cNvPicPr>
            <a:picLocks noChangeAspect="1" noChangeArrowheads="1"/>
          </p:cNvPicPr>
          <p:nvPr/>
        </p:nvPicPr>
        <p:blipFill>
          <a:blip r:embed="rId3" cstate="print"/>
          <a:srcRect/>
          <a:stretch>
            <a:fillRect/>
          </a:stretch>
        </p:blipFill>
        <p:spPr bwMode="auto">
          <a:xfrm>
            <a:off x="6324600" y="152400"/>
            <a:ext cx="2076450" cy="1784718"/>
          </a:xfrm>
          <a:prstGeom prst="rect">
            <a:avLst/>
          </a:prstGeom>
          <a:noFill/>
        </p:spPr>
      </p:pic>
    </p:spTree>
    <p:extLst>
      <p:ext uri="{BB962C8B-B14F-4D97-AF65-F5344CB8AC3E}">
        <p14:creationId xmlns:p14="http://schemas.microsoft.com/office/powerpoint/2010/main" val="405234822"/>
      </p:ext>
    </p:extLst>
  </p:cSld>
  <p:clrMapOvr>
    <a:masterClrMapping/>
  </p:clrMapOvr>
  <p:transition>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52400"/>
            <a:ext cx="5257800" cy="1143000"/>
          </a:xfrm>
        </p:spPr>
        <p:txBody>
          <a:bodyPr>
            <a:normAutofit fontScale="90000"/>
          </a:bodyPr>
          <a:lstStyle/>
          <a:p>
            <a:r>
              <a:rPr lang="en-US" sz="4000" b="1" dirty="0" smtClean="0">
                <a:solidFill>
                  <a:srgbClr val="FF0000"/>
                </a:solidFill>
              </a:rPr>
              <a:t>Principles Involved in </a:t>
            </a:r>
            <a:br>
              <a:rPr lang="en-US" sz="4000" b="1" dirty="0" smtClean="0">
                <a:solidFill>
                  <a:srgbClr val="FF0000"/>
                </a:solidFill>
              </a:rPr>
            </a:br>
            <a:r>
              <a:rPr lang="en-US" sz="4000" b="1" dirty="0" smtClean="0">
                <a:solidFill>
                  <a:srgbClr val="FF0000"/>
                </a:solidFill>
              </a:rPr>
              <a:t>the Law used by Ezra:</a:t>
            </a:r>
          </a:p>
        </p:txBody>
      </p:sp>
      <p:sp>
        <p:nvSpPr>
          <p:cNvPr id="4099" name="Rectangle 3"/>
          <p:cNvSpPr>
            <a:spLocks noGrp="1" noChangeArrowheads="1"/>
          </p:cNvSpPr>
          <p:nvPr>
            <p:ph type="body" idx="1"/>
          </p:nvPr>
        </p:nvSpPr>
        <p:spPr>
          <a:xfrm>
            <a:off x="228600" y="1447800"/>
            <a:ext cx="8686800" cy="3581400"/>
          </a:xfrm>
        </p:spPr>
        <p:txBody>
          <a:bodyPr>
            <a:normAutofit fontScale="85000" lnSpcReduction="10000"/>
          </a:bodyPr>
          <a:lstStyle/>
          <a:p>
            <a:pPr marL="511175" indent="-511175">
              <a:buNone/>
            </a:pPr>
            <a:r>
              <a:rPr lang="en-US" b="1" dirty="0" smtClean="0">
                <a:solidFill>
                  <a:srgbClr val="0000CC"/>
                </a:solidFill>
              </a:rPr>
              <a:t>1)  Separate ourselves to God – “be you holy”: don’t marry unbelievers</a:t>
            </a:r>
            <a:r>
              <a:rPr lang="en-US" dirty="0" smtClean="0">
                <a:solidFill>
                  <a:srgbClr val="0000CC"/>
                </a:solidFill>
              </a:rPr>
              <a:t>: </a:t>
            </a:r>
            <a:r>
              <a:rPr lang="en-US" dirty="0" smtClean="0"/>
              <a:t>(Deut 7:1-5)</a:t>
            </a:r>
          </a:p>
          <a:p>
            <a:pPr marL="511175" indent="-511175">
              <a:spcBef>
                <a:spcPts val="1800"/>
              </a:spcBef>
              <a:buNone/>
            </a:pPr>
            <a:r>
              <a:rPr lang="en-US" b="1" dirty="0" smtClean="0">
                <a:solidFill>
                  <a:srgbClr val="0000CC"/>
                </a:solidFill>
              </a:rPr>
              <a:t>2)  Marriage should be for life </a:t>
            </a:r>
            <a:r>
              <a:rPr lang="en-US" dirty="0" smtClean="0"/>
              <a:t>(Gen 2:24, Mat 19:8) </a:t>
            </a:r>
            <a:r>
              <a:rPr lang="en-US" b="1" dirty="0" smtClean="0"/>
              <a:t> </a:t>
            </a:r>
            <a:r>
              <a:rPr lang="en-US" dirty="0" smtClean="0"/>
              <a:t>Divorce was permitted (Deut 24:2), but not the Divine ideal! “for the hardness of your hearts” (Mat 19:8)</a:t>
            </a:r>
          </a:p>
          <a:p>
            <a:pPr marL="511175" indent="-511175">
              <a:spcBef>
                <a:spcPts val="1800"/>
              </a:spcBef>
              <a:buNone/>
            </a:pPr>
            <a:r>
              <a:rPr lang="en-US" b="1" dirty="0" smtClean="0">
                <a:solidFill>
                  <a:srgbClr val="0000CC"/>
                </a:solidFill>
              </a:rPr>
              <a:t>3)  God wants us to raise Godly children, so he “hates divorce”</a:t>
            </a:r>
            <a:r>
              <a:rPr lang="en-US" dirty="0" smtClean="0">
                <a:solidFill>
                  <a:srgbClr val="0000CC"/>
                </a:solidFill>
              </a:rPr>
              <a:t> </a:t>
            </a:r>
            <a:r>
              <a:rPr lang="en-US" dirty="0" smtClean="0"/>
              <a:t>(Mal 2:15) – but these families were not Godly &amp; not raising Godly children!</a:t>
            </a:r>
          </a:p>
          <a:p>
            <a:pPr eaLnBrk="1" hangingPunct="1">
              <a:lnSpc>
                <a:spcPct val="90000"/>
              </a:lnSpc>
              <a:buNone/>
            </a:pPr>
            <a:endParaRPr lang="en-US" dirty="0" smtClean="0"/>
          </a:p>
        </p:txBody>
      </p:sp>
      <p:sp>
        <p:nvSpPr>
          <p:cNvPr id="4100" name="Text Box 5"/>
          <p:cNvSpPr txBox="1">
            <a:spLocks noChangeArrowheads="1"/>
          </p:cNvSpPr>
          <p:nvPr/>
        </p:nvSpPr>
        <p:spPr bwMode="auto">
          <a:xfrm>
            <a:off x="457200" y="5334000"/>
            <a:ext cx="8229600" cy="1200329"/>
          </a:xfrm>
          <a:prstGeom prst="rect">
            <a:avLst/>
          </a:prstGeom>
          <a:noFill/>
          <a:ln w="9525">
            <a:noFill/>
            <a:miter lim="800000"/>
            <a:headEnd/>
            <a:tailEnd/>
          </a:ln>
        </p:spPr>
        <p:txBody>
          <a:bodyPr>
            <a:spAutoFit/>
          </a:bodyPr>
          <a:lstStyle/>
          <a:p>
            <a:pPr algn="ctr">
              <a:spcBef>
                <a:spcPct val="50000"/>
              </a:spcBef>
            </a:pPr>
            <a:r>
              <a:rPr lang="en-US" sz="2400" b="1" dirty="0" smtClean="0">
                <a:solidFill>
                  <a:srgbClr val="00B050"/>
                </a:solidFill>
                <a:latin typeface="Comic Sans MS" pitchFamily="66" charset="0"/>
              </a:rPr>
              <a:t>The challenge of living the Truth is to weigh up all the principles, and then prayerfully choose a pathway that attempts to faithfully follow God’s way!</a:t>
            </a:r>
            <a:endParaRPr lang="en-US" sz="2400" dirty="0" smtClean="0">
              <a:solidFill>
                <a:srgbClr val="00B050"/>
              </a:solidFill>
              <a:latin typeface="Comic Sans MS" pitchFamily="66" charset="0"/>
            </a:endParaRPr>
          </a:p>
        </p:txBody>
      </p:sp>
      <p:pic>
        <p:nvPicPr>
          <p:cNvPr id="45058" name="Picture 2" descr="https://encrypted-tbn3.google.com/images?q=tbn:ANd9GcQCB6l9tzsn4u8yLQ0Nu9X1EVoHb8Y6geoE3bnqxMnAjaTpn7iFng"/>
          <p:cNvPicPr>
            <a:picLocks noChangeAspect="1" noChangeArrowheads="1"/>
          </p:cNvPicPr>
          <p:nvPr/>
        </p:nvPicPr>
        <p:blipFill>
          <a:blip r:embed="rId3" cstate="print"/>
          <a:srcRect/>
          <a:stretch>
            <a:fillRect/>
          </a:stretch>
        </p:blipFill>
        <p:spPr bwMode="auto">
          <a:xfrm>
            <a:off x="6096000" y="76200"/>
            <a:ext cx="1930263" cy="1341856"/>
          </a:xfrm>
          <a:prstGeom prst="rect">
            <a:avLst/>
          </a:prstGeom>
          <a:noFill/>
        </p:spPr>
      </p:pic>
    </p:spTree>
    <p:extLst>
      <p:ext uri="{BB962C8B-B14F-4D97-AF65-F5344CB8AC3E}">
        <p14:creationId xmlns:p14="http://schemas.microsoft.com/office/powerpoint/2010/main" val="2362548963"/>
      </p:ext>
    </p:extLst>
  </p:cSld>
  <p:clrMapOvr>
    <a:masterClrMapping/>
  </p:clrMapOvr>
  <p:transition>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s://encrypted-tbn2.google.com/images?q=tbn:ANd9GcSlkl-rnPi5rCbW_Ysb5tE-CiTy5eRmXnDbi4vRQGdq-Uigtreh"/>
          <p:cNvPicPr>
            <a:picLocks noChangeAspect="1" noChangeArrowheads="1"/>
          </p:cNvPicPr>
          <p:nvPr/>
        </p:nvPicPr>
        <p:blipFill>
          <a:blip r:embed="rId3" cstate="print"/>
          <a:srcRect/>
          <a:stretch>
            <a:fillRect/>
          </a:stretch>
        </p:blipFill>
        <p:spPr bwMode="auto">
          <a:xfrm>
            <a:off x="6858000" y="0"/>
            <a:ext cx="2038350" cy="2238376"/>
          </a:xfrm>
          <a:prstGeom prst="rect">
            <a:avLst/>
          </a:prstGeom>
          <a:noFill/>
        </p:spPr>
      </p:pic>
      <p:sp>
        <p:nvSpPr>
          <p:cNvPr id="4098" name="Rectangle 2"/>
          <p:cNvSpPr>
            <a:spLocks noGrp="1" noChangeArrowheads="1"/>
          </p:cNvSpPr>
          <p:nvPr>
            <p:ph type="title"/>
          </p:nvPr>
        </p:nvSpPr>
        <p:spPr>
          <a:xfrm>
            <a:off x="381000" y="152400"/>
            <a:ext cx="5638800" cy="1143000"/>
          </a:xfrm>
        </p:spPr>
        <p:txBody>
          <a:bodyPr>
            <a:normAutofit fontScale="90000"/>
          </a:bodyPr>
          <a:lstStyle/>
          <a:p>
            <a:r>
              <a:rPr lang="en-US" sz="4000" b="1" dirty="0" smtClean="0">
                <a:solidFill>
                  <a:srgbClr val="FF0000"/>
                </a:solidFill>
              </a:rPr>
              <a:t>Marriage Relationship is not always the primary Issue</a:t>
            </a:r>
          </a:p>
        </p:txBody>
      </p:sp>
      <p:sp>
        <p:nvSpPr>
          <p:cNvPr id="4099" name="Rectangle 3"/>
          <p:cNvSpPr>
            <a:spLocks noGrp="1" noChangeArrowheads="1"/>
          </p:cNvSpPr>
          <p:nvPr>
            <p:ph type="body" idx="1"/>
          </p:nvPr>
        </p:nvSpPr>
        <p:spPr>
          <a:xfrm>
            <a:off x="457200" y="1447800"/>
            <a:ext cx="8305800" cy="4038600"/>
          </a:xfrm>
        </p:spPr>
        <p:txBody>
          <a:bodyPr>
            <a:normAutofit fontScale="92500" lnSpcReduction="10000"/>
          </a:bodyPr>
          <a:lstStyle/>
          <a:p>
            <a:pPr>
              <a:buNone/>
            </a:pPr>
            <a:r>
              <a:rPr lang="en-US" dirty="0" smtClean="0"/>
              <a:t>1) </a:t>
            </a:r>
            <a:r>
              <a:rPr lang="en-US" b="1" dirty="0" smtClean="0">
                <a:solidFill>
                  <a:srgbClr val="0000CC"/>
                </a:solidFill>
              </a:rPr>
              <a:t>Master/slave relationship </a:t>
            </a:r>
            <a:r>
              <a:rPr lang="en-US" dirty="0" smtClean="0"/>
              <a:t>rated higher              than a marriage relationship (Ex 21:1-11)</a:t>
            </a:r>
          </a:p>
          <a:p>
            <a:pPr>
              <a:buNone/>
            </a:pPr>
            <a:r>
              <a:rPr lang="en-US" dirty="0" smtClean="0"/>
              <a:t>2) </a:t>
            </a:r>
            <a:r>
              <a:rPr lang="en-US" b="1" dirty="0" smtClean="0">
                <a:solidFill>
                  <a:srgbClr val="0000CC"/>
                </a:solidFill>
              </a:rPr>
              <a:t>Marriage to ungodly unbelievers </a:t>
            </a:r>
            <a:r>
              <a:rPr lang="en-US" dirty="0" smtClean="0"/>
              <a:t>who brought evil practices into the family  (Ezra 10:11, 19, 44; </a:t>
            </a:r>
            <a:r>
              <a:rPr lang="en-US" dirty="0" err="1" smtClean="0"/>
              <a:t>Neh</a:t>
            </a:r>
            <a:r>
              <a:rPr lang="en-US" dirty="0" smtClean="0"/>
              <a:t> 13:23-27)</a:t>
            </a:r>
          </a:p>
          <a:p>
            <a:pPr>
              <a:buNone/>
            </a:pPr>
            <a:r>
              <a:rPr lang="en-US" dirty="0" smtClean="0"/>
              <a:t> 3) </a:t>
            </a:r>
            <a:r>
              <a:rPr lang="en-US" b="1" dirty="0" smtClean="0">
                <a:solidFill>
                  <a:srgbClr val="0000CC"/>
                </a:solidFill>
              </a:rPr>
              <a:t>Converts to Christ whose spouses desired to leave </a:t>
            </a:r>
            <a:r>
              <a:rPr lang="en-US" dirty="0" smtClean="0"/>
              <a:t>the marriage.  Converts were </a:t>
            </a:r>
            <a:r>
              <a:rPr lang="en-US" i="1" dirty="0" smtClean="0"/>
              <a:t>“not under bondage”</a:t>
            </a:r>
            <a:r>
              <a:rPr lang="en-US" dirty="0" smtClean="0"/>
              <a:t> because </a:t>
            </a:r>
            <a:r>
              <a:rPr lang="en-US" i="1" dirty="0" smtClean="0"/>
              <a:t>“God has called us to peace” </a:t>
            </a:r>
            <a:r>
              <a:rPr lang="en-US" dirty="0" smtClean="0"/>
              <a:t>(1 </a:t>
            </a:r>
            <a:r>
              <a:rPr lang="en-US" dirty="0" err="1" smtClean="0"/>
              <a:t>Cor</a:t>
            </a:r>
            <a:r>
              <a:rPr lang="en-US" dirty="0" smtClean="0"/>
              <a:t> 7:12-16)</a:t>
            </a:r>
          </a:p>
          <a:p>
            <a:pPr eaLnBrk="1" hangingPunct="1">
              <a:lnSpc>
                <a:spcPct val="90000"/>
              </a:lnSpc>
              <a:buNone/>
            </a:pPr>
            <a:endParaRPr lang="en-US" dirty="0" smtClean="0"/>
          </a:p>
        </p:txBody>
      </p:sp>
      <p:sp>
        <p:nvSpPr>
          <p:cNvPr id="4100" name="Text Box 5"/>
          <p:cNvSpPr txBox="1">
            <a:spLocks noChangeArrowheads="1"/>
          </p:cNvSpPr>
          <p:nvPr/>
        </p:nvSpPr>
        <p:spPr bwMode="auto">
          <a:xfrm>
            <a:off x="152400" y="5486400"/>
            <a:ext cx="8839200" cy="1015663"/>
          </a:xfrm>
          <a:prstGeom prst="rect">
            <a:avLst/>
          </a:prstGeom>
          <a:noFill/>
          <a:ln w="9525">
            <a:noFill/>
            <a:miter lim="800000"/>
            <a:headEnd/>
            <a:tailEnd/>
          </a:ln>
        </p:spPr>
        <p:txBody>
          <a:bodyPr wrap="square">
            <a:spAutoFit/>
          </a:bodyPr>
          <a:lstStyle/>
          <a:p>
            <a:pPr algn="ctr">
              <a:spcBef>
                <a:spcPct val="50000"/>
              </a:spcBef>
            </a:pPr>
            <a:r>
              <a:rPr lang="en-US" sz="3000" b="1" dirty="0" smtClean="0">
                <a:solidFill>
                  <a:srgbClr val="00B050"/>
                </a:solidFill>
                <a:latin typeface="Comic Sans MS" pitchFamily="66" charset="0"/>
              </a:rPr>
              <a:t>When Biblical principles conflict, we have to wisely rank them according to God’s ways</a:t>
            </a:r>
            <a:endParaRPr lang="en-US" sz="3000" b="1" dirty="0">
              <a:solidFill>
                <a:srgbClr val="00B050"/>
              </a:solidFill>
              <a:latin typeface="Comic Sans MS" pitchFamily="66" charset="0"/>
            </a:endParaRPr>
          </a:p>
        </p:txBody>
      </p:sp>
    </p:spTree>
    <p:extLst>
      <p:ext uri="{BB962C8B-B14F-4D97-AF65-F5344CB8AC3E}">
        <p14:creationId xmlns:p14="http://schemas.microsoft.com/office/powerpoint/2010/main" val="732728069"/>
      </p:ext>
    </p:extLst>
  </p:cSld>
  <p:clrMapOvr>
    <a:masterClrMapping/>
  </p:clrMapOvr>
  <p:transition>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http://2.bp.blogspot.com/-B2jXv7UoUsM/T-QJMXv_osI/AAAAAAAAANo/jUIyMQ2w8OI/s1600/ID-10020142.jpg"/>
          <p:cNvPicPr>
            <a:picLocks noChangeAspect="1" noChangeArrowheads="1"/>
          </p:cNvPicPr>
          <p:nvPr/>
        </p:nvPicPr>
        <p:blipFill>
          <a:blip r:embed="rId3" cstate="print"/>
          <a:srcRect/>
          <a:stretch>
            <a:fillRect/>
          </a:stretch>
        </p:blipFill>
        <p:spPr bwMode="auto">
          <a:xfrm>
            <a:off x="5943600" y="0"/>
            <a:ext cx="2971800" cy="2228850"/>
          </a:xfrm>
          <a:prstGeom prst="rect">
            <a:avLst/>
          </a:prstGeom>
          <a:noFill/>
        </p:spPr>
      </p:pic>
      <p:sp>
        <p:nvSpPr>
          <p:cNvPr id="4098" name="Rectangle 2"/>
          <p:cNvSpPr>
            <a:spLocks noGrp="1" noChangeArrowheads="1"/>
          </p:cNvSpPr>
          <p:nvPr>
            <p:ph type="title"/>
          </p:nvPr>
        </p:nvSpPr>
        <p:spPr>
          <a:xfrm>
            <a:off x="990600" y="0"/>
            <a:ext cx="4800600" cy="1524000"/>
          </a:xfrm>
        </p:spPr>
        <p:txBody>
          <a:bodyPr>
            <a:normAutofit/>
          </a:bodyPr>
          <a:lstStyle/>
          <a:p>
            <a:r>
              <a:rPr lang="en-US" sz="4000" b="1" dirty="0" smtClean="0">
                <a:solidFill>
                  <a:srgbClr val="FF0000"/>
                </a:solidFill>
              </a:rPr>
              <a:t>Conflicting Principles in the Bible:</a:t>
            </a:r>
          </a:p>
        </p:txBody>
      </p:sp>
      <p:sp>
        <p:nvSpPr>
          <p:cNvPr id="4099" name="Rectangle 3"/>
          <p:cNvSpPr>
            <a:spLocks noGrp="1" noChangeArrowheads="1"/>
          </p:cNvSpPr>
          <p:nvPr>
            <p:ph type="body" idx="1"/>
          </p:nvPr>
        </p:nvSpPr>
        <p:spPr>
          <a:xfrm>
            <a:off x="304800" y="1447800"/>
            <a:ext cx="8610600" cy="4038600"/>
          </a:xfrm>
        </p:spPr>
        <p:txBody>
          <a:bodyPr>
            <a:normAutofit/>
          </a:bodyPr>
          <a:lstStyle/>
          <a:p>
            <a:pPr>
              <a:buNone/>
            </a:pPr>
            <a:r>
              <a:rPr lang="en-US" b="1" i="1" dirty="0" smtClean="0">
                <a:solidFill>
                  <a:srgbClr val="7030A0"/>
                </a:solidFill>
              </a:rPr>
              <a:t>          </a:t>
            </a:r>
            <a:r>
              <a:rPr lang="en-US" b="1" i="1" dirty="0" smtClean="0">
                <a:solidFill>
                  <a:srgbClr val="00B0F0"/>
                </a:solidFill>
              </a:rPr>
              <a:t>We have to make a choice!</a:t>
            </a:r>
            <a:endParaRPr lang="en-US" b="1" dirty="0" smtClean="0">
              <a:solidFill>
                <a:srgbClr val="00B0F0"/>
              </a:solidFill>
            </a:endParaRPr>
          </a:p>
          <a:p>
            <a:pPr>
              <a:buNone/>
            </a:pPr>
            <a:r>
              <a:rPr lang="en-US" dirty="0" smtClean="0"/>
              <a:t>     Sabbath        </a:t>
            </a:r>
            <a:r>
              <a:rPr lang="en-US" b="1" dirty="0" smtClean="0">
                <a:solidFill>
                  <a:srgbClr val="0000CC"/>
                </a:solidFill>
              </a:rPr>
              <a:t>OR</a:t>
            </a:r>
            <a:r>
              <a:rPr lang="en-US" dirty="0" smtClean="0"/>
              <a:t>       Circumcision on 8</a:t>
            </a:r>
            <a:r>
              <a:rPr lang="en-US" baseline="30000" dirty="0" smtClean="0"/>
              <a:t>th</a:t>
            </a:r>
            <a:r>
              <a:rPr lang="en-US" dirty="0" smtClean="0"/>
              <a:t> day </a:t>
            </a:r>
          </a:p>
          <a:p>
            <a:pPr>
              <a:buNone/>
            </a:pPr>
            <a:r>
              <a:rPr lang="en-US" dirty="0" smtClean="0"/>
              <a:t>     Sabbath        </a:t>
            </a:r>
            <a:r>
              <a:rPr lang="en-US" b="1" dirty="0" smtClean="0">
                <a:solidFill>
                  <a:srgbClr val="0000CC"/>
                </a:solidFill>
              </a:rPr>
              <a:t>OR</a:t>
            </a:r>
            <a:r>
              <a:rPr lang="en-US" dirty="0" smtClean="0"/>
              <a:t>       Priests’ daily temple work </a:t>
            </a:r>
          </a:p>
          <a:p>
            <a:pPr>
              <a:buNone/>
            </a:pPr>
            <a:r>
              <a:rPr lang="en-US" dirty="0" smtClean="0"/>
              <a:t>Showbread rules   </a:t>
            </a:r>
            <a:r>
              <a:rPr lang="en-US" b="1" dirty="0" smtClean="0">
                <a:solidFill>
                  <a:srgbClr val="0000CC"/>
                </a:solidFill>
              </a:rPr>
              <a:t>OR</a:t>
            </a:r>
            <a:r>
              <a:rPr lang="en-US" dirty="0" smtClean="0"/>
              <a:t>     David’s men need food </a:t>
            </a:r>
          </a:p>
          <a:p>
            <a:pPr>
              <a:buNone/>
            </a:pPr>
            <a:r>
              <a:rPr lang="en-US" dirty="0" smtClean="0"/>
              <a:t>Marriage for life	   </a:t>
            </a:r>
            <a:r>
              <a:rPr lang="en-US" b="1" dirty="0" smtClean="0">
                <a:solidFill>
                  <a:srgbClr val="0000CC"/>
                </a:solidFill>
              </a:rPr>
              <a:t>OR</a:t>
            </a:r>
            <a:r>
              <a:rPr lang="en-US" dirty="0" smtClean="0"/>
              <a:t>     Separateness to God </a:t>
            </a:r>
          </a:p>
          <a:p>
            <a:pPr eaLnBrk="1" hangingPunct="1">
              <a:lnSpc>
                <a:spcPct val="90000"/>
              </a:lnSpc>
              <a:buNone/>
            </a:pPr>
            <a:r>
              <a:rPr lang="en-US" dirty="0" err="1" smtClean="0"/>
              <a:t>Gibeonites</a:t>
            </a:r>
            <a:r>
              <a:rPr lang="en-US" dirty="0" smtClean="0"/>
              <a:t> should die  </a:t>
            </a:r>
            <a:r>
              <a:rPr lang="en-US" b="1" dirty="0" smtClean="0">
                <a:solidFill>
                  <a:srgbClr val="0000CC"/>
                </a:solidFill>
              </a:rPr>
              <a:t>OR </a:t>
            </a:r>
            <a:r>
              <a:rPr lang="en-US" dirty="0" smtClean="0"/>
              <a:t> faithfulness to covenant</a:t>
            </a:r>
          </a:p>
        </p:txBody>
      </p:sp>
      <p:sp>
        <p:nvSpPr>
          <p:cNvPr id="4100" name="Text Box 5"/>
          <p:cNvSpPr txBox="1">
            <a:spLocks noChangeArrowheads="1"/>
          </p:cNvSpPr>
          <p:nvPr/>
        </p:nvSpPr>
        <p:spPr bwMode="auto">
          <a:xfrm>
            <a:off x="457200" y="5181600"/>
            <a:ext cx="8229600" cy="1323439"/>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These are the issues that help us learn to live like God</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744937745"/>
      </p:ext>
    </p:extLst>
  </p:cSld>
  <p:clrMapOvr>
    <a:masterClrMapping/>
  </p:clrMapOvr>
  <p:transition>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https://encrypted-tbn0.google.com/images?q=tbn:ANd9GcSH5jqxzaWfDnxNqN6dsXxm-cGxWYJch4b-nK0HimUYWfPMyAQt"/>
          <p:cNvPicPr>
            <a:picLocks noChangeAspect="1" noChangeArrowheads="1"/>
          </p:cNvPicPr>
          <p:nvPr/>
        </p:nvPicPr>
        <p:blipFill>
          <a:blip r:embed="rId3" cstate="print"/>
          <a:srcRect/>
          <a:stretch>
            <a:fillRect/>
          </a:stretch>
        </p:blipFill>
        <p:spPr bwMode="auto">
          <a:xfrm>
            <a:off x="830285" y="762000"/>
            <a:ext cx="6789715" cy="6102152"/>
          </a:xfrm>
          <a:prstGeom prst="rect">
            <a:avLst/>
          </a:prstGeom>
          <a:noFill/>
        </p:spPr>
      </p:pic>
      <p:sp>
        <p:nvSpPr>
          <p:cNvPr id="4098" name="Rectangle 2"/>
          <p:cNvSpPr>
            <a:spLocks noGrp="1" noChangeArrowheads="1"/>
          </p:cNvSpPr>
          <p:nvPr>
            <p:ph type="title"/>
          </p:nvPr>
        </p:nvSpPr>
        <p:spPr>
          <a:xfrm>
            <a:off x="457200" y="0"/>
            <a:ext cx="7924800" cy="838200"/>
          </a:xfrm>
        </p:spPr>
        <p:txBody>
          <a:bodyPr>
            <a:normAutofit/>
          </a:bodyPr>
          <a:lstStyle/>
          <a:p>
            <a:r>
              <a:rPr lang="en-US" sz="4000" b="1" dirty="0" smtClean="0">
                <a:solidFill>
                  <a:srgbClr val="FF0000"/>
                </a:solidFill>
              </a:rPr>
              <a:t>Weighing the Issues in Ezra</a:t>
            </a:r>
          </a:p>
        </p:txBody>
      </p:sp>
      <p:sp>
        <p:nvSpPr>
          <p:cNvPr id="4099" name="Rectangle 3"/>
          <p:cNvSpPr>
            <a:spLocks noGrp="1" noChangeArrowheads="1"/>
          </p:cNvSpPr>
          <p:nvPr>
            <p:ph type="body" idx="1"/>
          </p:nvPr>
        </p:nvSpPr>
        <p:spPr>
          <a:xfrm>
            <a:off x="5638800" y="4572000"/>
            <a:ext cx="1524000" cy="914400"/>
          </a:xfrm>
        </p:spPr>
        <p:txBody>
          <a:bodyPr>
            <a:noAutofit/>
          </a:bodyPr>
          <a:lstStyle/>
          <a:p>
            <a:pPr marL="0" indent="0" algn="ctr">
              <a:lnSpc>
                <a:spcPts val="1900"/>
              </a:lnSpc>
              <a:spcBef>
                <a:spcPts val="0"/>
              </a:spcBef>
              <a:buNone/>
            </a:pPr>
            <a:r>
              <a:rPr lang="en-US" sz="2000" b="1" dirty="0" smtClean="0"/>
              <a:t>Unbeliever marriage was primary</a:t>
            </a:r>
          </a:p>
        </p:txBody>
      </p:sp>
      <p:sp>
        <p:nvSpPr>
          <p:cNvPr id="4100" name="Text Box 5"/>
          <p:cNvSpPr txBox="1">
            <a:spLocks noChangeArrowheads="1"/>
          </p:cNvSpPr>
          <p:nvPr/>
        </p:nvSpPr>
        <p:spPr bwMode="auto">
          <a:xfrm>
            <a:off x="609600" y="5410200"/>
            <a:ext cx="2590800" cy="1200329"/>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Rigid rules don’t always produce wise solutions</a:t>
            </a:r>
            <a:endParaRPr lang="en-US" sz="2400" b="1" dirty="0">
              <a:solidFill>
                <a:srgbClr val="00B050"/>
              </a:solidFill>
              <a:latin typeface="Comic Sans MS" pitchFamily="66" charset="0"/>
            </a:endParaRPr>
          </a:p>
        </p:txBody>
      </p:sp>
      <p:sp>
        <p:nvSpPr>
          <p:cNvPr id="8" name="Rectangle 3"/>
          <p:cNvSpPr txBox="1">
            <a:spLocks noChangeArrowheads="1"/>
          </p:cNvSpPr>
          <p:nvPr/>
        </p:nvSpPr>
        <p:spPr>
          <a:xfrm>
            <a:off x="1371600" y="3733800"/>
            <a:ext cx="1295400" cy="1219200"/>
          </a:xfrm>
          <a:prstGeom prst="rect">
            <a:avLst/>
          </a:prstGeom>
        </p:spPr>
        <p:txBody>
          <a:bodyPr vert="horz" lIns="91440" tIns="45720" rIns="91440" bIns="45720" rtlCol="0">
            <a:noAutofit/>
          </a:body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Divorce was secondary</a:t>
            </a:r>
          </a:p>
        </p:txBody>
      </p:sp>
    </p:spTree>
    <p:extLst>
      <p:ext uri="{BB962C8B-B14F-4D97-AF65-F5344CB8AC3E}">
        <p14:creationId xmlns:p14="http://schemas.microsoft.com/office/powerpoint/2010/main" val="4076547286"/>
      </p:ext>
    </p:extLst>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228600"/>
            <a:ext cx="6934200" cy="1371600"/>
          </a:xfrm>
        </p:spPr>
        <p:txBody>
          <a:bodyPr>
            <a:noAutofit/>
          </a:bodyPr>
          <a:lstStyle/>
          <a:p>
            <a:pPr eaLnBrk="1" hangingPunct="1"/>
            <a:r>
              <a:rPr lang="en-US" sz="4800" b="1" dirty="0" smtClean="0">
                <a:solidFill>
                  <a:srgbClr val="FF0000"/>
                </a:solidFill>
              </a:rPr>
              <a:t>Evidence that </a:t>
            </a:r>
            <a:r>
              <a:rPr lang="en-US" sz="4800" b="1" dirty="0" err="1" smtClean="0">
                <a:solidFill>
                  <a:srgbClr val="FF0000"/>
                </a:solidFill>
              </a:rPr>
              <a:t>Sheshbazzar</a:t>
            </a:r>
            <a:r>
              <a:rPr lang="en-US" sz="4800" b="1" dirty="0" smtClean="0">
                <a:solidFill>
                  <a:srgbClr val="FF0000"/>
                </a:solidFill>
              </a:rPr>
              <a:t> of v.16 is </a:t>
            </a:r>
            <a:r>
              <a:rPr lang="en-US" sz="4800" b="1" dirty="0" err="1" smtClean="0">
                <a:solidFill>
                  <a:srgbClr val="FF0000"/>
                </a:solidFill>
              </a:rPr>
              <a:t>Zerubbabel</a:t>
            </a:r>
            <a:endParaRPr lang="en-US" sz="4800" b="1" dirty="0" smtClean="0">
              <a:solidFill>
                <a:srgbClr val="FF0000"/>
              </a:solidFill>
            </a:endParaRPr>
          </a:p>
        </p:txBody>
      </p:sp>
      <p:sp>
        <p:nvSpPr>
          <p:cNvPr id="4099" name="Rectangle 3"/>
          <p:cNvSpPr>
            <a:spLocks noGrp="1" noChangeArrowheads="1"/>
          </p:cNvSpPr>
          <p:nvPr>
            <p:ph type="body" idx="1"/>
          </p:nvPr>
        </p:nvSpPr>
        <p:spPr>
          <a:xfrm>
            <a:off x="457200" y="2362200"/>
            <a:ext cx="2362200" cy="2057400"/>
          </a:xfrm>
        </p:spPr>
        <p:txBody>
          <a:bodyPr/>
          <a:lstStyle/>
          <a:p>
            <a:pPr marL="0" indent="0" algn="ctr" eaLnBrk="1" hangingPunct="1">
              <a:lnSpc>
                <a:spcPct val="90000"/>
              </a:lnSpc>
              <a:buNone/>
            </a:pPr>
            <a:r>
              <a:rPr lang="en-US" b="1" dirty="0" smtClean="0"/>
              <a:t>Governor:</a:t>
            </a:r>
          </a:p>
          <a:p>
            <a:pPr marL="0" indent="0" algn="ctr" eaLnBrk="1" hangingPunct="1">
              <a:lnSpc>
                <a:spcPct val="90000"/>
              </a:lnSpc>
              <a:spcBef>
                <a:spcPts val="1800"/>
              </a:spcBef>
              <a:buNone/>
            </a:pPr>
            <a:r>
              <a:rPr lang="en-US" b="1" dirty="0" smtClean="0"/>
              <a:t>Laid Temple Foundation</a:t>
            </a:r>
          </a:p>
        </p:txBody>
      </p:sp>
      <p:sp>
        <p:nvSpPr>
          <p:cNvPr id="4100" name="Text Box 5"/>
          <p:cNvSpPr txBox="1">
            <a:spLocks noChangeArrowheads="1"/>
          </p:cNvSpPr>
          <p:nvPr/>
        </p:nvSpPr>
        <p:spPr bwMode="auto">
          <a:xfrm>
            <a:off x="762000" y="4191000"/>
            <a:ext cx="7696200" cy="1938992"/>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7030A0"/>
                </a:solidFill>
                <a:latin typeface="Comic Sans MS" pitchFamily="66" charset="0"/>
              </a:rPr>
              <a:t>According to </a:t>
            </a:r>
            <a:r>
              <a:rPr lang="en-US" sz="4000" b="1" dirty="0" err="1" smtClean="0">
                <a:solidFill>
                  <a:srgbClr val="7030A0"/>
                </a:solidFill>
                <a:latin typeface="Comic Sans MS" pitchFamily="66" charset="0"/>
              </a:rPr>
              <a:t>Neh</a:t>
            </a:r>
            <a:r>
              <a:rPr lang="en-US" sz="4000" b="1" dirty="0" smtClean="0">
                <a:solidFill>
                  <a:srgbClr val="7030A0"/>
                </a:solidFill>
                <a:latin typeface="Comic Sans MS" pitchFamily="66" charset="0"/>
              </a:rPr>
              <a:t> 7:5 </a:t>
            </a:r>
            <a:r>
              <a:rPr lang="en-US" sz="4000" b="1" dirty="0" err="1" smtClean="0">
                <a:solidFill>
                  <a:srgbClr val="7030A0"/>
                </a:solidFill>
                <a:latin typeface="Comic Sans MS" pitchFamily="66" charset="0"/>
              </a:rPr>
              <a:t>Zerubbabel</a:t>
            </a:r>
            <a:r>
              <a:rPr lang="en-US" sz="4000" b="1" dirty="0" smtClean="0">
                <a:solidFill>
                  <a:srgbClr val="7030A0"/>
                </a:solidFill>
                <a:latin typeface="Comic Sans MS" pitchFamily="66" charset="0"/>
              </a:rPr>
              <a:t> led the </a:t>
            </a:r>
            <a:r>
              <a:rPr lang="en-US" sz="4000" b="1" u="sng" dirty="0" smtClean="0">
                <a:solidFill>
                  <a:srgbClr val="7030A0"/>
                </a:solidFill>
                <a:latin typeface="Comic Sans MS" pitchFamily="66" charset="0"/>
              </a:rPr>
              <a:t>first</a:t>
            </a:r>
            <a:r>
              <a:rPr lang="en-US" sz="4000" b="1" dirty="0" smtClean="0">
                <a:solidFill>
                  <a:srgbClr val="7030A0"/>
                </a:solidFill>
                <a:latin typeface="Comic Sans MS" pitchFamily="66" charset="0"/>
              </a:rPr>
              <a:t> return of the exiles!</a:t>
            </a:r>
            <a:endParaRPr lang="en-US" sz="4000" b="1" dirty="0">
              <a:solidFill>
                <a:srgbClr val="7030A0"/>
              </a:solidFill>
              <a:latin typeface="Comic Sans MS" pitchFamily="66" charset="0"/>
            </a:endParaRPr>
          </a:p>
        </p:txBody>
      </p:sp>
      <p:sp>
        <p:nvSpPr>
          <p:cNvPr id="5" name="Rectangle 3"/>
          <p:cNvSpPr txBox="1">
            <a:spLocks noChangeArrowheads="1"/>
          </p:cNvSpPr>
          <p:nvPr/>
        </p:nvSpPr>
        <p:spPr>
          <a:xfrm>
            <a:off x="3124200" y="1828800"/>
            <a:ext cx="2362200" cy="4343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3200" b="1" i="0" u="sng" strike="noStrike" kern="1200" cap="none" spc="0" normalizeH="0" baseline="0" noProof="0" dirty="0" err="1" smtClean="0">
                <a:ln>
                  <a:noFill/>
                </a:ln>
                <a:solidFill>
                  <a:srgbClr val="0000CC"/>
                </a:solidFill>
                <a:effectLst/>
                <a:uLnTx/>
                <a:uFillTx/>
                <a:latin typeface="+mn-lt"/>
                <a:ea typeface="+mn-ea"/>
                <a:cs typeface="+mn-cs"/>
              </a:rPr>
              <a:t>Sheshbazzar</a:t>
            </a:r>
            <a:endParaRPr kumimoji="0" lang="en-US" sz="3200" b="1" i="0" u="sng" strike="noStrike" kern="1200" cap="none" spc="0" normalizeH="0" baseline="0" noProof="0" dirty="0" smtClean="0">
              <a:ln>
                <a:noFill/>
              </a:ln>
              <a:solidFill>
                <a:srgbClr val="0000CC"/>
              </a:solidFill>
              <a:effectLst/>
              <a:uLnTx/>
              <a:uFillTx/>
              <a:latin typeface="+mn-lt"/>
              <a:ea typeface="+mn-ea"/>
              <a:cs typeface="+mn-cs"/>
            </a:endParaRPr>
          </a:p>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lang="en-US" sz="3200" b="1" dirty="0" smtClean="0"/>
              <a:t>Ezra 5:14</a:t>
            </a:r>
          </a:p>
          <a:p>
            <a:pPr marL="0" marR="0" lvl="0" indent="0" algn="ctr" defTabSz="914400" rtl="0" eaLnBrk="1" fontAlgn="auto" latinLnBrk="0" hangingPunct="1">
              <a:lnSpc>
                <a:spcPct val="90000"/>
              </a:lnSpc>
              <a:spcBef>
                <a:spcPts val="3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Ezra 5:16</a:t>
            </a:r>
          </a:p>
        </p:txBody>
      </p:sp>
      <p:sp>
        <p:nvSpPr>
          <p:cNvPr id="6" name="Rectangle 3"/>
          <p:cNvSpPr txBox="1">
            <a:spLocks noChangeArrowheads="1"/>
          </p:cNvSpPr>
          <p:nvPr/>
        </p:nvSpPr>
        <p:spPr>
          <a:xfrm>
            <a:off x="5943600" y="1828800"/>
            <a:ext cx="2362200" cy="2133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3200" b="1" i="0" u="sng" strike="noStrike" kern="1200" cap="none" spc="0" normalizeH="0" baseline="0" noProof="0" dirty="0" err="1" smtClean="0">
                <a:ln>
                  <a:noFill/>
                </a:ln>
                <a:solidFill>
                  <a:srgbClr val="0000CC"/>
                </a:solidFill>
                <a:effectLst/>
                <a:uLnTx/>
                <a:uFillTx/>
                <a:latin typeface="+mn-lt"/>
                <a:ea typeface="+mn-ea"/>
                <a:cs typeface="+mn-cs"/>
              </a:rPr>
              <a:t>Zerubbabel</a:t>
            </a:r>
            <a:endParaRPr kumimoji="0" lang="en-US" sz="3200" b="1" i="0" u="sng" strike="noStrike" kern="1200" cap="none" spc="0" normalizeH="0" baseline="0" noProof="0" dirty="0" smtClean="0">
              <a:ln>
                <a:noFill/>
              </a:ln>
              <a:solidFill>
                <a:srgbClr val="0000CC"/>
              </a:solidFill>
              <a:effectLst/>
              <a:uLnTx/>
              <a:uFillTx/>
              <a:latin typeface="+mn-lt"/>
              <a:ea typeface="+mn-ea"/>
              <a:cs typeface="+mn-cs"/>
            </a:endParaRPr>
          </a:p>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lang="en-US" sz="3200" b="1" dirty="0" smtClean="0"/>
              <a:t>Hag 1:1</a:t>
            </a:r>
          </a:p>
          <a:p>
            <a:pPr marL="0" marR="0" lvl="0" indent="0" algn="ctr" defTabSz="914400" rtl="0" eaLnBrk="1" fontAlgn="auto" latinLnBrk="0" hangingPunct="1">
              <a:lnSpc>
                <a:spcPct val="90000"/>
              </a:lnSpc>
              <a:spcBef>
                <a:spcPts val="3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Zech 4:9</a:t>
            </a:r>
          </a:p>
        </p:txBody>
      </p:sp>
      <p:pic>
        <p:nvPicPr>
          <p:cNvPr id="195586" name="Picture 2" descr="https://encrypted-tbn2.google.com/images?q=tbn:ANd9GcSdqbGvWLgPXP1QSWLRWwZ-adpiWIenPgEbHO7hNqY7I7j3E2zY"/>
          <p:cNvPicPr>
            <a:picLocks noChangeAspect="1" noChangeArrowheads="1"/>
          </p:cNvPicPr>
          <p:nvPr/>
        </p:nvPicPr>
        <p:blipFill>
          <a:blip r:embed="rId3" cstate="print"/>
          <a:srcRect t="4017" b="3582"/>
          <a:stretch>
            <a:fillRect/>
          </a:stretch>
        </p:blipFill>
        <p:spPr bwMode="auto">
          <a:xfrm>
            <a:off x="7391400" y="76200"/>
            <a:ext cx="1552575" cy="1752600"/>
          </a:xfrm>
          <a:prstGeom prst="rect">
            <a:avLst/>
          </a:prstGeom>
          <a:noFill/>
        </p:spPr>
      </p:pic>
    </p:spTree>
    <p:extLst>
      <p:ext uri="{BB962C8B-B14F-4D97-AF65-F5344CB8AC3E}">
        <p14:creationId xmlns:p14="http://schemas.microsoft.com/office/powerpoint/2010/main" val="327973892"/>
      </p:ext>
    </p:extLst>
  </p:cSld>
  <p:clrMapOvr>
    <a:masterClrMapping/>
  </p:clrMapOvr>
  <p:transition>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228600"/>
            <a:ext cx="6629400" cy="762000"/>
          </a:xfrm>
        </p:spPr>
        <p:txBody>
          <a:bodyPr>
            <a:normAutofit/>
          </a:bodyPr>
          <a:lstStyle/>
          <a:p>
            <a:pPr eaLnBrk="1" hangingPunct="1"/>
            <a:r>
              <a:rPr lang="en-US" sz="4000" b="1" dirty="0" smtClean="0">
                <a:solidFill>
                  <a:srgbClr val="FF0000"/>
                </a:solidFill>
              </a:rPr>
              <a:t>Conflicting principles in Christ</a:t>
            </a:r>
          </a:p>
        </p:txBody>
      </p:sp>
      <p:sp>
        <p:nvSpPr>
          <p:cNvPr id="4099" name="Rectangle 3"/>
          <p:cNvSpPr>
            <a:spLocks noGrp="1" noChangeArrowheads="1"/>
          </p:cNvSpPr>
          <p:nvPr>
            <p:ph type="body" idx="1"/>
          </p:nvPr>
        </p:nvSpPr>
        <p:spPr>
          <a:xfrm>
            <a:off x="533400" y="990600"/>
            <a:ext cx="5715000" cy="685800"/>
          </a:xfrm>
        </p:spPr>
        <p:txBody>
          <a:bodyPr/>
          <a:lstStyle/>
          <a:p>
            <a:pPr algn="ctr" eaLnBrk="1" hangingPunct="1">
              <a:lnSpc>
                <a:spcPct val="90000"/>
              </a:lnSpc>
              <a:buNone/>
            </a:pPr>
            <a:r>
              <a:rPr lang="en-US" b="1" dirty="0" smtClean="0">
                <a:solidFill>
                  <a:srgbClr val="00B0F0"/>
                </a:solidFill>
                <a:latin typeface="Comic Sans MS" pitchFamily="66" charset="0"/>
              </a:rPr>
              <a:t>We have to make a choice!</a:t>
            </a:r>
          </a:p>
        </p:txBody>
      </p:sp>
      <p:sp>
        <p:nvSpPr>
          <p:cNvPr id="4100" name="Text Box 5"/>
          <p:cNvSpPr txBox="1">
            <a:spLocks noChangeArrowheads="1"/>
          </p:cNvSpPr>
          <p:nvPr/>
        </p:nvSpPr>
        <p:spPr bwMode="auto">
          <a:xfrm>
            <a:off x="457200" y="5334000"/>
            <a:ext cx="8229600" cy="1200329"/>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B050"/>
                </a:solidFill>
                <a:latin typeface="Comic Sans MS" pitchFamily="66" charset="0"/>
              </a:rPr>
              <a:t>The choices we make reveal our understanding of God’s character</a:t>
            </a:r>
            <a:endParaRPr lang="en-US" sz="3600" b="1" dirty="0">
              <a:solidFill>
                <a:srgbClr val="00B050"/>
              </a:solidFill>
              <a:latin typeface="Comic Sans MS" pitchFamily="66" charset="0"/>
            </a:endParaRPr>
          </a:p>
        </p:txBody>
      </p:sp>
      <p:sp>
        <p:nvSpPr>
          <p:cNvPr id="5" name="Rectangle 3"/>
          <p:cNvSpPr txBox="1">
            <a:spLocks noChangeArrowheads="1"/>
          </p:cNvSpPr>
          <p:nvPr/>
        </p:nvSpPr>
        <p:spPr>
          <a:xfrm>
            <a:off x="381000" y="1752600"/>
            <a:ext cx="3505200" cy="914400"/>
          </a:xfrm>
          <a:prstGeom prst="rect">
            <a:avLst/>
          </a:prstGeom>
        </p:spPr>
        <p:txBody>
          <a:bodyPr vert="horz" lIns="91440" tIns="45720" rIns="91440" bIns="45720" rtlCol="0">
            <a:normAutofit fontScale="92500"/>
          </a:bodyPr>
          <a:lstStyle/>
          <a:p>
            <a:pPr marR="0" lvl="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Use freedom to eat meat offered to idols</a:t>
            </a:r>
          </a:p>
        </p:txBody>
      </p:sp>
      <p:sp>
        <p:nvSpPr>
          <p:cNvPr id="6" name="Rectangle 3"/>
          <p:cNvSpPr txBox="1">
            <a:spLocks noChangeArrowheads="1"/>
          </p:cNvSpPr>
          <p:nvPr/>
        </p:nvSpPr>
        <p:spPr>
          <a:xfrm>
            <a:off x="457200" y="2971800"/>
            <a:ext cx="3505200" cy="914400"/>
          </a:xfrm>
          <a:prstGeom prst="rect">
            <a:avLst/>
          </a:prstGeom>
        </p:spPr>
        <p:txBody>
          <a:bodyPr vert="horz" lIns="91440" tIns="45720" rIns="91440" bIns="45720" rtlCol="0">
            <a:normAutofit lnSpcReduction="10000"/>
          </a:bodyPr>
          <a:lstStyle/>
          <a:p>
            <a:pPr marR="0" lvl="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Exercise liberties we have in Christ</a:t>
            </a:r>
          </a:p>
        </p:txBody>
      </p:sp>
      <p:sp>
        <p:nvSpPr>
          <p:cNvPr id="7" name="Rectangle 3"/>
          <p:cNvSpPr txBox="1">
            <a:spLocks noChangeArrowheads="1"/>
          </p:cNvSpPr>
          <p:nvPr/>
        </p:nvSpPr>
        <p:spPr>
          <a:xfrm>
            <a:off x="533400" y="4191000"/>
            <a:ext cx="3505200" cy="914400"/>
          </a:xfrm>
          <a:prstGeom prst="rect">
            <a:avLst/>
          </a:prstGeom>
        </p:spPr>
        <p:txBody>
          <a:bodyPr vert="horz" lIns="91440" tIns="45720" rIns="91440" bIns="45720" rtlCol="0">
            <a:normAutofit fontScale="92500"/>
          </a:bodyPr>
          <a:lstStyle/>
          <a:p>
            <a:pPr marR="0" lvl="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Carry out judgments</a:t>
            </a:r>
            <a:r>
              <a:rPr kumimoji="0" lang="en-US" sz="3200" b="1" i="0" u="none" strike="noStrike" kern="1200" cap="none" spc="0" normalizeH="0" noProof="0" dirty="0" smtClean="0">
                <a:ln>
                  <a:noFill/>
                </a:ln>
                <a:solidFill>
                  <a:schemeClr val="tx1"/>
                </a:solidFill>
                <a:effectLst/>
                <a:uLnTx/>
                <a:uFillTx/>
                <a:latin typeface="+mn-lt"/>
                <a:ea typeface="+mn-ea"/>
                <a:cs typeface="+mn-cs"/>
              </a:rPr>
              <a:t> against one another</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3"/>
          <p:cNvSpPr txBox="1">
            <a:spLocks noChangeArrowheads="1"/>
          </p:cNvSpPr>
          <p:nvPr/>
        </p:nvSpPr>
        <p:spPr>
          <a:xfrm>
            <a:off x="5257800" y="1752600"/>
            <a:ext cx="3505200" cy="914400"/>
          </a:xfrm>
          <a:prstGeom prst="rect">
            <a:avLst/>
          </a:prstGeom>
        </p:spPr>
        <p:txBody>
          <a:bodyPr vert="horz" lIns="91440" tIns="45720" rIns="91440" bIns="45720" rtlCol="0">
            <a:normAutofit lnSpcReduction="10000"/>
          </a:bodyPr>
          <a:lstStyle/>
          <a:p>
            <a:pPr marR="0" lvl="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Try not to cause others to sin</a:t>
            </a:r>
          </a:p>
        </p:txBody>
      </p:sp>
      <p:sp>
        <p:nvSpPr>
          <p:cNvPr id="9" name="Rectangle 3"/>
          <p:cNvSpPr txBox="1">
            <a:spLocks noChangeArrowheads="1"/>
          </p:cNvSpPr>
          <p:nvPr/>
        </p:nvSpPr>
        <p:spPr>
          <a:xfrm>
            <a:off x="5410200" y="2971800"/>
            <a:ext cx="3505200" cy="914400"/>
          </a:xfrm>
          <a:prstGeom prst="rect">
            <a:avLst/>
          </a:prstGeom>
        </p:spPr>
        <p:txBody>
          <a:bodyPr vert="horz" lIns="91440" tIns="45720" rIns="91440" bIns="45720" rtlCol="0">
            <a:normAutofit lnSpcReduction="10000"/>
          </a:bodyPr>
          <a:lstStyle/>
          <a:p>
            <a:pPr marR="0" lvl="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Through love serve one another</a:t>
            </a:r>
          </a:p>
        </p:txBody>
      </p:sp>
      <p:sp>
        <p:nvSpPr>
          <p:cNvPr id="10" name="Rectangle 3"/>
          <p:cNvSpPr txBox="1">
            <a:spLocks noChangeArrowheads="1"/>
          </p:cNvSpPr>
          <p:nvPr/>
        </p:nvSpPr>
        <p:spPr>
          <a:xfrm>
            <a:off x="5486400" y="4191000"/>
            <a:ext cx="3200400" cy="914400"/>
          </a:xfrm>
          <a:prstGeom prst="rect">
            <a:avLst/>
          </a:prstGeom>
        </p:spPr>
        <p:txBody>
          <a:bodyPr vert="horz" lIns="91440" tIns="45720" rIns="91440" bIns="45720" rtlCol="0">
            <a:normAutofit lnSpcReduction="10000"/>
          </a:bodyPr>
          <a:lstStyle/>
          <a:p>
            <a:pPr marR="0" lvl="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Extend</a:t>
            </a:r>
            <a:r>
              <a:rPr kumimoji="0" lang="en-US" sz="3200" b="1" i="0" u="none" strike="noStrike" kern="1200" cap="none" spc="0" normalizeH="0" noProof="0" dirty="0" smtClean="0">
                <a:ln>
                  <a:noFill/>
                </a:ln>
                <a:solidFill>
                  <a:schemeClr val="tx1"/>
                </a:solidFill>
                <a:effectLst/>
                <a:uLnTx/>
                <a:uFillTx/>
                <a:latin typeface="+mn-lt"/>
                <a:ea typeface="+mn-ea"/>
                <a:cs typeface="+mn-cs"/>
              </a:rPr>
              <a:t> God’s mercy to others</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Text Box 5"/>
          <p:cNvSpPr txBox="1">
            <a:spLocks noChangeArrowheads="1"/>
          </p:cNvSpPr>
          <p:nvPr/>
        </p:nvSpPr>
        <p:spPr bwMode="auto">
          <a:xfrm>
            <a:off x="3810000" y="1828800"/>
            <a:ext cx="1524000" cy="701675"/>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00CC"/>
                </a:solidFill>
                <a:latin typeface="Comic Sans MS" pitchFamily="66" charset="0"/>
              </a:rPr>
              <a:t>OR</a:t>
            </a:r>
            <a:endParaRPr lang="en-US" sz="4000" b="1" dirty="0">
              <a:solidFill>
                <a:srgbClr val="0000CC"/>
              </a:solidFill>
              <a:latin typeface="Comic Sans MS" pitchFamily="66" charset="0"/>
            </a:endParaRPr>
          </a:p>
        </p:txBody>
      </p:sp>
      <p:sp>
        <p:nvSpPr>
          <p:cNvPr id="12" name="Text Box 5"/>
          <p:cNvSpPr txBox="1">
            <a:spLocks noChangeArrowheads="1"/>
          </p:cNvSpPr>
          <p:nvPr/>
        </p:nvSpPr>
        <p:spPr bwMode="auto">
          <a:xfrm>
            <a:off x="3810000" y="3048000"/>
            <a:ext cx="1524000" cy="701675"/>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00CC"/>
                </a:solidFill>
                <a:latin typeface="Comic Sans MS" pitchFamily="66" charset="0"/>
              </a:rPr>
              <a:t>OR</a:t>
            </a:r>
            <a:endParaRPr lang="en-US" sz="4000" b="1" dirty="0">
              <a:solidFill>
                <a:srgbClr val="0000CC"/>
              </a:solidFill>
              <a:latin typeface="Comic Sans MS" pitchFamily="66" charset="0"/>
            </a:endParaRPr>
          </a:p>
        </p:txBody>
      </p:sp>
      <p:sp>
        <p:nvSpPr>
          <p:cNvPr id="13" name="Text Box 5"/>
          <p:cNvSpPr txBox="1">
            <a:spLocks noChangeArrowheads="1"/>
          </p:cNvSpPr>
          <p:nvPr/>
        </p:nvSpPr>
        <p:spPr bwMode="auto">
          <a:xfrm>
            <a:off x="3886200" y="4343400"/>
            <a:ext cx="1524000" cy="701675"/>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00CC"/>
                </a:solidFill>
                <a:latin typeface="Comic Sans MS" pitchFamily="66" charset="0"/>
              </a:rPr>
              <a:t>OR</a:t>
            </a:r>
            <a:endParaRPr lang="en-US" sz="4000" b="1" dirty="0">
              <a:solidFill>
                <a:srgbClr val="0000CC"/>
              </a:solidFill>
              <a:latin typeface="Comic Sans MS" pitchFamily="66" charset="0"/>
            </a:endParaRPr>
          </a:p>
        </p:txBody>
      </p:sp>
      <p:pic>
        <p:nvPicPr>
          <p:cNvPr id="36866" name="Picture 2" descr="https://encrypted-tbn2.google.com/images?q=tbn:ANd9GcQxZgQ46t2rlMcV6vofRFfzbzn-rZM5MAZAPSyLgAmUlPOQiXza"/>
          <p:cNvPicPr>
            <a:picLocks noChangeAspect="1" noChangeArrowheads="1"/>
          </p:cNvPicPr>
          <p:nvPr/>
        </p:nvPicPr>
        <p:blipFill>
          <a:blip r:embed="rId3" cstate="print"/>
          <a:srcRect t="7306" b="15982"/>
          <a:stretch>
            <a:fillRect/>
          </a:stretch>
        </p:blipFill>
        <p:spPr bwMode="auto">
          <a:xfrm>
            <a:off x="6629400" y="76200"/>
            <a:ext cx="2190750" cy="1600200"/>
          </a:xfrm>
          <a:prstGeom prst="rect">
            <a:avLst/>
          </a:prstGeom>
          <a:noFill/>
        </p:spPr>
      </p:pic>
    </p:spTree>
    <p:extLst>
      <p:ext uri="{BB962C8B-B14F-4D97-AF65-F5344CB8AC3E}">
        <p14:creationId xmlns:p14="http://schemas.microsoft.com/office/powerpoint/2010/main" val="107555274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par>
                          <p:cTn id="36" fill="hold">
                            <p:stCondLst>
                              <p:cond delay="500"/>
                            </p:stCondLst>
                            <p:childTnLst>
                              <p:par>
                                <p:cTn id="37" presetID="23" presetClass="entr" presetSubtype="16" fill="hold" grpId="0" nodeType="afterEffect">
                                  <p:stCondLst>
                                    <p:cond delay="3000"/>
                                  </p:stCondLst>
                                  <p:iterate type="lt">
                                    <p:tmPct val="0"/>
                                  </p:iterate>
                                  <p:childTnLst>
                                    <p:set>
                                      <p:cBhvr>
                                        <p:cTn id="38" dur="1" fill="hold">
                                          <p:stCondLst>
                                            <p:cond delay="0"/>
                                          </p:stCondLst>
                                        </p:cTn>
                                        <p:tgtEl>
                                          <p:spTgt spid="4100"/>
                                        </p:tgtEl>
                                        <p:attrNameLst>
                                          <p:attrName>style.visibility</p:attrName>
                                        </p:attrNameLst>
                                      </p:cBhvr>
                                      <p:to>
                                        <p:strVal val="visible"/>
                                      </p:to>
                                    </p:set>
                                    <p:anim calcmode="lin" valueType="num">
                                      <p:cBhvr>
                                        <p:cTn id="39" dur="500" fill="hold"/>
                                        <p:tgtEl>
                                          <p:spTgt spid="4100"/>
                                        </p:tgtEl>
                                        <p:attrNameLst>
                                          <p:attrName>ppt_w</p:attrName>
                                        </p:attrNameLst>
                                      </p:cBhvr>
                                      <p:tavLst>
                                        <p:tav tm="0">
                                          <p:val>
                                            <p:fltVal val="0"/>
                                          </p:val>
                                        </p:tav>
                                        <p:tav tm="100000">
                                          <p:val>
                                            <p:strVal val="#ppt_w"/>
                                          </p:val>
                                        </p:tav>
                                      </p:tavLst>
                                    </p:anim>
                                    <p:anim calcmode="lin" valueType="num">
                                      <p:cBhvr>
                                        <p:cTn id="40" dur="500" fill="hold"/>
                                        <p:tgtEl>
                                          <p:spTgt spid="4100"/>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34" presetClass="emph" presetSubtype="0" fill="hold" grpId="1" nodeType="clickEffect">
                                  <p:stCondLst>
                                    <p:cond delay="0"/>
                                  </p:stCondLst>
                                  <p:iterate type="lt">
                                    <p:tmPct val="10000"/>
                                  </p:iterate>
                                  <p:childTnLst>
                                    <p:animMotion origin="layout" path="M 0.0 0.0 L 0.0 -0.07213" pathEditMode="relative" ptsTypes="">
                                      <p:cBhvr>
                                        <p:cTn id="44" dur="250" accel="50000" decel="50000" autoRev="1" fill="hold">
                                          <p:stCondLst>
                                            <p:cond delay="0"/>
                                          </p:stCondLst>
                                        </p:cTn>
                                        <p:tgtEl>
                                          <p:spTgt spid="4100"/>
                                        </p:tgtEl>
                                        <p:attrNameLst>
                                          <p:attrName>ppt_x</p:attrName>
                                          <p:attrName>ppt_y</p:attrName>
                                        </p:attrNameLst>
                                      </p:cBhvr>
                                    </p:animMotion>
                                    <p:animRot by="1500000">
                                      <p:cBhvr>
                                        <p:cTn id="45" dur="125" fill="hold">
                                          <p:stCondLst>
                                            <p:cond delay="0"/>
                                          </p:stCondLst>
                                        </p:cTn>
                                        <p:tgtEl>
                                          <p:spTgt spid="4100"/>
                                        </p:tgtEl>
                                        <p:attrNameLst>
                                          <p:attrName>r</p:attrName>
                                        </p:attrNameLst>
                                      </p:cBhvr>
                                    </p:animRot>
                                    <p:animRot by="-1500000">
                                      <p:cBhvr>
                                        <p:cTn id="46" dur="125" fill="hold">
                                          <p:stCondLst>
                                            <p:cond delay="125"/>
                                          </p:stCondLst>
                                        </p:cTn>
                                        <p:tgtEl>
                                          <p:spTgt spid="4100"/>
                                        </p:tgtEl>
                                        <p:attrNameLst>
                                          <p:attrName>r</p:attrName>
                                        </p:attrNameLst>
                                      </p:cBhvr>
                                    </p:animRot>
                                    <p:animRot by="-1500000">
                                      <p:cBhvr>
                                        <p:cTn id="47" dur="125" fill="hold">
                                          <p:stCondLst>
                                            <p:cond delay="250"/>
                                          </p:stCondLst>
                                        </p:cTn>
                                        <p:tgtEl>
                                          <p:spTgt spid="4100"/>
                                        </p:tgtEl>
                                        <p:attrNameLst>
                                          <p:attrName>r</p:attrName>
                                        </p:attrNameLst>
                                      </p:cBhvr>
                                    </p:animRot>
                                    <p:animRot by="1500000">
                                      <p:cBhvr>
                                        <p:cTn id="48" dur="125" fill="hold">
                                          <p:stCondLst>
                                            <p:cond delay="375"/>
                                          </p:stCondLst>
                                        </p:cTn>
                                        <p:tgtEl>
                                          <p:spTgt spid="410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0" grpId="1"/>
      <p:bldP spid="5" grpId="0"/>
      <p:bldP spid="6" grpId="0"/>
      <p:bldP spid="7" grpId="0"/>
      <p:bldP spid="8" grpId="0"/>
      <p:bldP spid="9" grpId="0"/>
      <p:bldP spid="10" grpId="0"/>
      <p:bldP spid="11" grpId="0"/>
      <p:bldP spid="12"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228600"/>
            <a:ext cx="4953000" cy="914400"/>
          </a:xfrm>
        </p:spPr>
        <p:txBody>
          <a:bodyPr>
            <a:normAutofit fontScale="90000"/>
          </a:bodyPr>
          <a:lstStyle/>
          <a:p>
            <a:pPr eaLnBrk="1" hangingPunct="1"/>
            <a:r>
              <a:rPr lang="en-US" sz="4000" b="1" dirty="0" smtClean="0">
                <a:solidFill>
                  <a:srgbClr val="FF0000"/>
                </a:solidFill>
              </a:rPr>
              <a:t>Solution is implemented</a:t>
            </a:r>
          </a:p>
        </p:txBody>
      </p:sp>
      <p:sp>
        <p:nvSpPr>
          <p:cNvPr id="4099" name="Rectangle 3"/>
          <p:cNvSpPr>
            <a:spLocks noGrp="1" noChangeArrowheads="1"/>
          </p:cNvSpPr>
          <p:nvPr>
            <p:ph type="body" idx="1"/>
          </p:nvPr>
        </p:nvSpPr>
        <p:spPr>
          <a:xfrm>
            <a:off x="304800" y="1295400"/>
            <a:ext cx="8534400" cy="4800600"/>
          </a:xfrm>
        </p:spPr>
        <p:txBody>
          <a:bodyPr>
            <a:normAutofit fontScale="70000" lnSpcReduction="20000"/>
          </a:bodyPr>
          <a:lstStyle/>
          <a:p>
            <a:pPr eaLnBrk="1" hangingPunct="1">
              <a:lnSpc>
                <a:spcPct val="90000"/>
              </a:lnSpc>
            </a:pPr>
            <a:r>
              <a:rPr lang="en-US" dirty="0" smtClean="0"/>
              <a:t>“</a:t>
            </a:r>
            <a:r>
              <a:rPr lang="en-US" b="1" dirty="0" smtClean="0">
                <a:solidFill>
                  <a:srgbClr val="0000CC"/>
                </a:solidFill>
              </a:rPr>
              <a:t>Be courageous (strong) &amp; do it” (10:4) </a:t>
            </a:r>
            <a:r>
              <a:rPr lang="en-US" dirty="0" smtClean="0"/>
              <a:t>from 1Chr 28:10  David to Solomon</a:t>
            </a:r>
          </a:p>
          <a:p>
            <a:pPr eaLnBrk="1" hangingPunct="1">
              <a:lnSpc>
                <a:spcPct val="90000"/>
              </a:lnSpc>
            </a:pPr>
            <a:r>
              <a:rPr lang="en-US" b="1" dirty="0" smtClean="0">
                <a:solidFill>
                  <a:srgbClr val="0000CC"/>
                </a:solidFill>
              </a:rPr>
              <a:t>Ezra made them swear on oath (v.5) </a:t>
            </a:r>
          </a:p>
          <a:p>
            <a:pPr lvl="1">
              <a:lnSpc>
                <a:spcPct val="90000"/>
              </a:lnSpc>
            </a:pPr>
            <a:r>
              <a:rPr lang="en-US" dirty="0" err="1" smtClean="0"/>
              <a:t>Asa</a:t>
            </a:r>
            <a:r>
              <a:rPr lang="en-US" dirty="0" smtClean="0"/>
              <a:t> (2 </a:t>
            </a:r>
            <a:r>
              <a:rPr lang="en-US" dirty="0" err="1" smtClean="0"/>
              <a:t>Chr</a:t>
            </a:r>
            <a:r>
              <a:rPr lang="en-US" dirty="0" smtClean="0"/>
              <a:t> 15:12-14)</a:t>
            </a:r>
          </a:p>
          <a:p>
            <a:pPr lvl="1">
              <a:lnSpc>
                <a:spcPct val="90000"/>
              </a:lnSpc>
            </a:pPr>
            <a:r>
              <a:rPr lang="en-US" dirty="0" smtClean="0"/>
              <a:t>Hezekiah (2 </a:t>
            </a:r>
            <a:r>
              <a:rPr lang="en-US" dirty="0" err="1" smtClean="0"/>
              <a:t>Chr</a:t>
            </a:r>
            <a:r>
              <a:rPr lang="en-US" dirty="0" smtClean="0"/>
              <a:t> 29:10)</a:t>
            </a:r>
          </a:p>
          <a:p>
            <a:pPr lvl="1">
              <a:lnSpc>
                <a:spcPct val="90000"/>
              </a:lnSpc>
            </a:pPr>
            <a:r>
              <a:rPr lang="en-US" dirty="0" smtClean="0"/>
              <a:t>Josiah (2 </a:t>
            </a:r>
            <a:r>
              <a:rPr lang="en-US" dirty="0" err="1" smtClean="0"/>
              <a:t>Chr</a:t>
            </a:r>
            <a:r>
              <a:rPr lang="en-US" dirty="0" smtClean="0"/>
              <a:t> 34:31-32)</a:t>
            </a:r>
          </a:p>
          <a:p>
            <a:pPr lvl="1">
              <a:lnSpc>
                <a:spcPct val="90000"/>
              </a:lnSpc>
            </a:pPr>
            <a:r>
              <a:rPr lang="en-US" dirty="0" smtClean="0"/>
              <a:t>Nehemiah (</a:t>
            </a:r>
            <a:r>
              <a:rPr lang="en-US" dirty="0" err="1" smtClean="0"/>
              <a:t>Neh</a:t>
            </a:r>
            <a:r>
              <a:rPr lang="en-US" dirty="0" smtClean="0"/>
              <a:t> 5:12 restore land, no interest)</a:t>
            </a:r>
          </a:p>
          <a:p>
            <a:pPr lvl="1">
              <a:lnSpc>
                <a:spcPct val="90000"/>
              </a:lnSpc>
              <a:buNone/>
            </a:pPr>
            <a:r>
              <a:rPr lang="en-US" dirty="0" smtClean="0"/>
              <a:t>		   10:29 (put away foreign wives)</a:t>
            </a:r>
          </a:p>
          <a:p>
            <a:pPr eaLnBrk="1" hangingPunct="1">
              <a:lnSpc>
                <a:spcPct val="90000"/>
              </a:lnSpc>
            </a:pPr>
            <a:r>
              <a:rPr lang="en-US" b="1" dirty="0" smtClean="0">
                <a:solidFill>
                  <a:srgbClr val="0000CC"/>
                </a:solidFill>
              </a:rPr>
              <a:t>Chamber (v.6):  </a:t>
            </a:r>
            <a:r>
              <a:rPr lang="en-US" dirty="0" smtClean="0"/>
              <a:t>in side of temple (1Kgs 6:5)</a:t>
            </a:r>
          </a:p>
          <a:p>
            <a:pPr lvl="1">
              <a:lnSpc>
                <a:spcPct val="90000"/>
              </a:lnSpc>
            </a:pPr>
            <a:r>
              <a:rPr lang="en-US" dirty="0" err="1" smtClean="0"/>
              <a:t>Eliashib</a:t>
            </a:r>
            <a:r>
              <a:rPr lang="en-US" dirty="0" smtClean="0"/>
              <a:t> = high priest in </a:t>
            </a:r>
            <a:r>
              <a:rPr lang="en-US" dirty="0" err="1" smtClean="0"/>
              <a:t>Neh</a:t>
            </a:r>
            <a:r>
              <a:rPr lang="en-US" dirty="0" smtClean="0"/>
              <a:t> 3:1</a:t>
            </a:r>
          </a:p>
          <a:p>
            <a:pPr lvl="1">
              <a:lnSpc>
                <a:spcPct val="90000"/>
              </a:lnSpc>
            </a:pPr>
            <a:r>
              <a:rPr lang="en-US" dirty="0" smtClean="0"/>
              <a:t>No bread or water:  Ezra willing to make personal sacrifices for the sake of the community</a:t>
            </a:r>
          </a:p>
          <a:p>
            <a:pPr eaLnBrk="1" hangingPunct="1">
              <a:lnSpc>
                <a:spcPct val="90000"/>
              </a:lnSpc>
            </a:pPr>
            <a:r>
              <a:rPr lang="en-US" b="1" dirty="0" smtClean="0">
                <a:solidFill>
                  <a:srgbClr val="0000CC"/>
                </a:solidFill>
              </a:rPr>
              <a:t>Within 3 days (v.8):  </a:t>
            </a:r>
            <a:r>
              <a:rPr lang="en-US" dirty="0" smtClean="0"/>
              <a:t>no one lived more than 3 away</a:t>
            </a:r>
          </a:p>
          <a:p>
            <a:pPr lvl="1">
              <a:lnSpc>
                <a:spcPct val="90000"/>
              </a:lnSpc>
            </a:pPr>
            <a:r>
              <a:rPr lang="en-US" dirty="0" smtClean="0"/>
              <a:t>Note:  Ezra’s authority &amp; willingness to </a:t>
            </a:r>
            <a:r>
              <a:rPr lang="en-US" dirty="0" err="1" smtClean="0"/>
              <a:t>disfellowship</a:t>
            </a:r>
            <a:r>
              <a:rPr lang="en-US" dirty="0" smtClean="0"/>
              <a:t> </a:t>
            </a:r>
          </a:p>
          <a:p>
            <a:pPr eaLnBrk="1" hangingPunct="1">
              <a:lnSpc>
                <a:spcPct val="90000"/>
              </a:lnSpc>
            </a:pPr>
            <a:r>
              <a:rPr lang="en-US" b="1" dirty="0" smtClean="0">
                <a:solidFill>
                  <a:srgbClr val="0000CC"/>
                </a:solidFill>
              </a:rPr>
              <a:t>9</a:t>
            </a:r>
            <a:r>
              <a:rPr lang="en-US" b="1" baseline="30000" dirty="0" smtClean="0">
                <a:solidFill>
                  <a:srgbClr val="0000CC"/>
                </a:solidFill>
              </a:rPr>
              <a:t>th</a:t>
            </a:r>
            <a:r>
              <a:rPr lang="en-US" b="1" dirty="0" smtClean="0">
                <a:solidFill>
                  <a:srgbClr val="0000CC"/>
                </a:solidFill>
              </a:rPr>
              <a:t> month, 20</a:t>
            </a:r>
            <a:r>
              <a:rPr lang="en-US" b="1" baseline="30000" dirty="0" smtClean="0">
                <a:solidFill>
                  <a:srgbClr val="0000CC"/>
                </a:solidFill>
              </a:rPr>
              <a:t>th</a:t>
            </a:r>
            <a:r>
              <a:rPr lang="en-US" b="1" dirty="0" smtClean="0">
                <a:solidFill>
                  <a:srgbClr val="0000CC"/>
                </a:solidFill>
              </a:rPr>
              <a:t> day:  </a:t>
            </a:r>
            <a:r>
              <a:rPr lang="en-US" dirty="0" smtClean="0"/>
              <a:t>4.5 months after Ezra’s arrival in Jerusalem (7:9)</a:t>
            </a:r>
          </a:p>
          <a:p>
            <a:pPr lvl="1">
              <a:lnSpc>
                <a:spcPct val="90000"/>
              </a:lnSpc>
            </a:pPr>
            <a:r>
              <a:rPr lang="en-US" dirty="0" smtClean="0"/>
              <a:t>Open square = temple court</a:t>
            </a:r>
          </a:p>
          <a:p>
            <a:pPr lvl="1">
              <a:lnSpc>
                <a:spcPct val="90000"/>
              </a:lnSpc>
            </a:pPr>
            <a:r>
              <a:rPr lang="en-US" dirty="0" smtClean="0"/>
              <a:t>Heavy rain:  possible drought before this?  (see Hag 1:10)</a:t>
            </a:r>
          </a:p>
        </p:txBody>
      </p:sp>
      <p:sp>
        <p:nvSpPr>
          <p:cNvPr id="4100" name="Text Box 5"/>
          <p:cNvSpPr txBox="1">
            <a:spLocks noChangeArrowheads="1"/>
          </p:cNvSpPr>
          <p:nvPr/>
        </p:nvSpPr>
        <p:spPr bwMode="auto">
          <a:xfrm>
            <a:off x="457200" y="6019800"/>
            <a:ext cx="8229600" cy="646331"/>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B050"/>
                </a:solidFill>
                <a:latin typeface="Comic Sans MS" pitchFamily="66" charset="0"/>
              </a:rPr>
              <a:t>Go forward, trusting God</a:t>
            </a:r>
            <a:endParaRPr lang="en-US" sz="3600" b="1" dirty="0">
              <a:solidFill>
                <a:srgbClr val="00B050"/>
              </a:solidFill>
              <a:latin typeface="Comic Sans MS" pitchFamily="66" charset="0"/>
            </a:endParaRPr>
          </a:p>
        </p:txBody>
      </p:sp>
      <p:pic>
        <p:nvPicPr>
          <p:cNvPr id="34820" name="Picture 4" descr="https://encrypted-tbn2.google.com/images?q=tbn:ANd9GcQFH8uVd87NmswArGe11ngLYiYwRhZklaXOPE10py4v432aSt2e"/>
          <p:cNvPicPr>
            <a:picLocks noChangeAspect="1" noChangeArrowheads="1"/>
          </p:cNvPicPr>
          <p:nvPr/>
        </p:nvPicPr>
        <p:blipFill>
          <a:blip r:embed="rId3" cstate="print"/>
          <a:srcRect b="29897"/>
          <a:stretch>
            <a:fillRect/>
          </a:stretch>
        </p:blipFill>
        <p:spPr bwMode="auto">
          <a:xfrm>
            <a:off x="6096000" y="0"/>
            <a:ext cx="2466975" cy="1295400"/>
          </a:xfrm>
          <a:prstGeom prst="rect">
            <a:avLst/>
          </a:prstGeom>
          <a:noFill/>
        </p:spPr>
      </p:pic>
    </p:spTree>
    <p:extLst>
      <p:ext uri="{BB962C8B-B14F-4D97-AF65-F5344CB8AC3E}">
        <p14:creationId xmlns:p14="http://schemas.microsoft.com/office/powerpoint/2010/main" val="2002257258"/>
      </p:ext>
    </p:extLst>
  </p:cSld>
  <p:clrMapOvr>
    <a:masterClrMapping/>
  </p:clrMapOvr>
  <p:transition>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7543800" cy="1143000"/>
          </a:xfrm>
        </p:spPr>
        <p:txBody>
          <a:bodyPr/>
          <a:lstStyle/>
          <a:p>
            <a:pPr eaLnBrk="1" hangingPunct="1"/>
            <a:r>
              <a:rPr lang="en-US" sz="4000" b="1" dirty="0" smtClean="0">
                <a:solidFill>
                  <a:srgbClr val="FF0000"/>
                </a:solidFill>
              </a:rPr>
              <a:t>The Result:  113 divorced families </a:t>
            </a:r>
          </a:p>
        </p:txBody>
      </p:sp>
      <p:sp>
        <p:nvSpPr>
          <p:cNvPr id="4099" name="Rectangle 3"/>
          <p:cNvSpPr>
            <a:spLocks noGrp="1" noChangeArrowheads="1"/>
          </p:cNvSpPr>
          <p:nvPr>
            <p:ph type="body" idx="1"/>
          </p:nvPr>
        </p:nvSpPr>
        <p:spPr>
          <a:xfrm>
            <a:off x="457200" y="1143000"/>
            <a:ext cx="8229600" cy="4724400"/>
          </a:xfrm>
        </p:spPr>
        <p:txBody>
          <a:bodyPr>
            <a:normAutofit fontScale="85000" lnSpcReduction="20000"/>
          </a:bodyPr>
          <a:lstStyle/>
          <a:p>
            <a:pPr eaLnBrk="1" hangingPunct="1">
              <a:lnSpc>
                <a:spcPct val="90000"/>
              </a:lnSpc>
            </a:pPr>
            <a:r>
              <a:rPr lang="en-US" b="1" dirty="0" smtClean="0">
                <a:solidFill>
                  <a:srgbClr val="0000CC"/>
                </a:solidFill>
              </a:rPr>
              <a:t>Took 90 days (v.16): </a:t>
            </a:r>
            <a:r>
              <a:rPr lang="en-US" dirty="0" smtClean="0"/>
              <a:t>didn’t rush thru in 1 week</a:t>
            </a:r>
          </a:p>
          <a:p>
            <a:pPr lvl="1">
              <a:lnSpc>
                <a:spcPct val="90000"/>
              </a:lnSpc>
            </a:pPr>
            <a:r>
              <a:rPr lang="en-US" dirty="0" smtClean="0"/>
              <a:t>Note: no women married foreign men</a:t>
            </a:r>
          </a:p>
          <a:p>
            <a:pPr eaLnBrk="1" hangingPunct="1">
              <a:lnSpc>
                <a:spcPct val="90000"/>
              </a:lnSpc>
              <a:spcBef>
                <a:spcPts val="2400"/>
              </a:spcBef>
            </a:pPr>
            <a:r>
              <a:rPr lang="en-US" b="1" dirty="0" smtClean="0">
                <a:solidFill>
                  <a:srgbClr val="0000CC"/>
                </a:solidFill>
              </a:rPr>
              <a:t>Total in the list:  113 men</a:t>
            </a:r>
          </a:p>
          <a:p>
            <a:pPr lvl="1">
              <a:lnSpc>
                <a:spcPct val="90000"/>
              </a:lnSpc>
            </a:pPr>
            <a:r>
              <a:rPr lang="en-US" dirty="0" smtClean="0"/>
              <a:t>4 of High priest’s family</a:t>
            </a:r>
          </a:p>
          <a:p>
            <a:pPr lvl="1">
              <a:lnSpc>
                <a:spcPct val="90000"/>
              </a:lnSpc>
            </a:pPr>
            <a:r>
              <a:rPr lang="en-US" dirty="0" smtClean="0"/>
              <a:t>13 of other priests</a:t>
            </a:r>
          </a:p>
          <a:p>
            <a:pPr lvl="1">
              <a:lnSpc>
                <a:spcPct val="90000"/>
              </a:lnSpc>
            </a:pPr>
            <a:r>
              <a:rPr lang="en-US" dirty="0" smtClean="0"/>
              <a:t>10 Levites</a:t>
            </a:r>
          </a:p>
          <a:p>
            <a:pPr lvl="1">
              <a:lnSpc>
                <a:spcPct val="90000"/>
              </a:lnSpc>
            </a:pPr>
            <a:r>
              <a:rPr lang="en-US" dirty="0" smtClean="0"/>
              <a:t>86 common Israelites</a:t>
            </a:r>
          </a:p>
          <a:p>
            <a:pPr eaLnBrk="1" hangingPunct="1">
              <a:lnSpc>
                <a:spcPct val="90000"/>
              </a:lnSpc>
              <a:spcBef>
                <a:spcPts val="2400"/>
              </a:spcBef>
            </a:pPr>
            <a:r>
              <a:rPr lang="en-US" b="1" dirty="0" smtClean="0">
                <a:solidFill>
                  <a:srgbClr val="0000CC"/>
                </a:solidFill>
              </a:rPr>
              <a:t>Indicates problem was spread through community, but not very many affected</a:t>
            </a:r>
          </a:p>
          <a:p>
            <a:pPr lvl="1">
              <a:lnSpc>
                <a:spcPct val="90000"/>
              </a:lnSpc>
            </a:pPr>
            <a:r>
              <a:rPr lang="en-US" dirty="0" smtClean="0"/>
              <a:t>Low percentage of men – only 0.3%</a:t>
            </a:r>
          </a:p>
          <a:p>
            <a:pPr lvl="1">
              <a:lnSpc>
                <a:spcPct val="90000"/>
              </a:lnSpc>
            </a:pPr>
            <a:r>
              <a:rPr lang="en-US" dirty="0" smtClean="0"/>
              <a:t>Much lower than our community today</a:t>
            </a:r>
          </a:p>
          <a:p>
            <a:pPr lvl="1">
              <a:lnSpc>
                <a:spcPct val="90000"/>
              </a:lnSpc>
            </a:pPr>
            <a:r>
              <a:rPr lang="en-US" dirty="0" smtClean="0"/>
              <a:t>27 priests &amp; Levites:  </a:t>
            </a:r>
            <a:r>
              <a:rPr lang="en-US" i="1" dirty="0" smtClean="0"/>
              <a:t>Leaders were the worst offenders!</a:t>
            </a:r>
          </a:p>
          <a:p>
            <a:pPr eaLnBrk="1" hangingPunct="1">
              <a:lnSpc>
                <a:spcPct val="90000"/>
              </a:lnSpc>
            </a:pPr>
            <a:endParaRPr lang="en-US" dirty="0" smtClean="0"/>
          </a:p>
        </p:txBody>
      </p:sp>
      <p:sp>
        <p:nvSpPr>
          <p:cNvPr id="4100" name="Text Box 5"/>
          <p:cNvSpPr txBox="1">
            <a:spLocks noChangeArrowheads="1"/>
          </p:cNvSpPr>
          <p:nvPr/>
        </p:nvSpPr>
        <p:spPr bwMode="auto">
          <a:xfrm>
            <a:off x="457200" y="5657671"/>
            <a:ext cx="8229600" cy="1200329"/>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B050"/>
                </a:solidFill>
                <a:latin typeface="Comic Sans MS" pitchFamily="66" charset="0"/>
              </a:rPr>
              <a:t>Maybe Ezra’s reaction was based on the failure of the Leaders</a:t>
            </a:r>
            <a:endParaRPr lang="en-US" sz="3600" b="1" dirty="0">
              <a:solidFill>
                <a:srgbClr val="00B050"/>
              </a:solidFill>
              <a:latin typeface="Comic Sans MS" pitchFamily="66" charset="0"/>
            </a:endParaRPr>
          </a:p>
        </p:txBody>
      </p:sp>
      <p:pic>
        <p:nvPicPr>
          <p:cNvPr id="32770" name="Picture 2" descr="https://encrypted-tbn0.google.com/images?q=tbn:ANd9GcTTiXv8RP6L6WQ4vhTwF61iC3_klBMk2JiDs-W8Rf4QBJbLLBuR"/>
          <p:cNvPicPr>
            <a:picLocks noChangeAspect="1" noChangeArrowheads="1"/>
          </p:cNvPicPr>
          <p:nvPr/>
        </p:nvPicPr>
        <p:blipFill>
          <a:blip r:embed="rId3" cstate="print"/>
          <a:srcRect/>
          <a:stretch>
            <a:fillRect/>
          </a:stretch>
        </p:blipFill>
        <p:spPr bwMode="auto">
          <a:xfrm>
            <a:off x="6248400" y="1676400"/>
            <a:ext cx="2057400" cy="2150918"/>
          </a:xfrm>
          <a:prstGeom prst="rect">
            <a:avLst/>
          </a:prstGeom>
          <a:noFill/>
        </p:spPr>
      </p:pic>
    </p:spTree>
    <p:extLst>
      <p:ext uri="{BB962C8B-B14F-4D97-AF65-F5344CB8AC3E}">
        <p14:creationId xmlns:p14="http://schemas.microsoft.com/office/powerpoint/2010/main" val="162690035"/>
      </p:ext>
    </p:extLst>
  </p:cSld>
  <p:clrMapOvr>
    <a:masterClrMapping/>
  </p:clrMapOvr>
  <p:transition>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6172200" cy="914400"/>
          </a:xfrm>
        </p:spPr>
        <p:txBody>
          <a:bodyPr>
            <a:normAutofit/>
          </a:bodyPr>
          <a:lstStyle/>
          <a:p>
            <a:r>
              <a:rPr lang="en-US" sz="4000" b="1" dirty="0" smtClean="0">
                <a:solidFill>
                  <a:srgbClr val="FF0000"/>
                </a:solidFill>
              </a:rPr>
              <a:t>Ezra’s success based on:</a:t>
            </a:r>
          </a:p>
        </p:txBody>
      </p:sp>
      <p:sp>
        <p:nvSpPr>
          <p:cNvPr id="4099" name="Rectangle 3"/>
          <p:cNvSpPr>
            <a:spLocks noGrp="1" noChangeArrowheads="1"/>
          </p:cNvSpPr>
          <p:nvPr>
            <p:ph type="body" idx="1"/>
          </p:nvPr>
        </p:nvSpPr>
        <p:spPr>
          <a:xfrm>
            <a:off x="457200" y="914400"/>
            <a:ext cx="7924800" cy="4419600"/>
          </a:xfrm>
        </p:spPr>
        <p:txBody>
          <a:bodyPr>
            <a:noAutofit/>
          </a:bodyPr>
          <a:lstStyle/>
          <a:p>
            <a:pPr>
              <a:buNone/>
            </a:pPr>
            <a:r>
              <a:rPr lang="en-US" dirty="0" smtClean="0"/>
              <a:t>1) Admitted the problem existed</a:t>
            </a:r>
          </a:p>
          <a:p>
            <a:pPr>
              <a:buNone/>
            </a:pPr>
            <a:r>
              <a:rPr lang="en-US" dirty="0" smtClean="0"/>
              <a:t>2) Identified with the people:  </a:t>
            </a:r>
            <a:r>
              <a:rPr lang="en-US" i="1" dirty="0" smtClean="0"/>
              <a:t>“our iniquities”</a:t>
            </a:r>
            <a:endParaRPr lang="en-US" dirty="0" smtClean="0"/>
          </a:p>
          <a:p>
            <a:pPr>
              <a:buNone/>
            </a:pPr>
            <a:r>
              <a:rPr lang="en-US" dirty="0" smtClean="0"/>
              <a:t>3) Prayed to God for help</a:t>
            </a:r>
          </a:p>
          <a:p>
            <a:pPr>
              <a:buNone/>
            </a:pPr>
            <a:r>
              <a:rPr lang="en-US" dirty="0" smtClean="0"/>
              <a:t>4) Let people develop a solution</a:t>
            </a:r>
          </a:p>
          <a:p>
            <a:pPr>
              <a:spcBef>
                <a:spcPts val="0"/>
              </a:spcBef>
              <a:buNone/>
            </a:pPr>
            <a:r>
              <a:rPr lang="en-US" dirty="0" smtClean="0"/>
              <a:t>     It was not Ezra’s mandate</a:t>
            </a:r>
          </a:p>
          <a:p>
            <a:pPr>
              <a:buNone/>
            </a:pPr>
            <a:r>
              <a:rPr lang="en-US" dirty="0" smtClean="0"/>
              <a:t>5) Got most people to agree with plan</a:t>
            </a:r>
          </a:p>
          <a:p>
            <a:pPr>
              <a:buNone/>
            </a:pPr>
            <a:r>
              <a:rPr lang="en-US" dirty="0" smtClean="0"/>
              <a:t>6) Took the time to examine each case.  </a:t>
            </a:r>
          </a:p>
          <a:p>
            <a:pPr>
              <a:spcBef>
                <a:spcPts val="0"/>
              </a:spcBef>
              <a:buNone/>
            </a:pPr>
            <a:r>
              <a:rPr lang="en-US" dirty="0" smtClean="0"/>
              <a:t>	  Did not mandate blanket rule!</a:t>
            </a:r>
          </a:p>
        </p:txBody>
      </p:sp>
      <p:sp>
        <p:nvSpPr>
          <p:cNvPr id="4100" name="Text Box 5"/>
          <p:cNvSpPr txBox="1">
            <a:spLocks noChangeArrowheads="1"/>
          </p:cNvSpPr>
          <p:nvPr/>
        </p:nvSpPr>
        <p:spPr bwMode="auto">
          <a:xfrm>
            <a:off x="381000" y="5410200"/>
            <a:ext cx="8229600" cy="1323439"/>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This problem &amp; solution is in the Bible to help us today</a:t>
            </a:r>
            <a:endParaRPr lang="en-US" sz="4000" b="1" dirty="0">
              <a:solidFill>
                <a:srgbClr val="00B050"/>
              </a:solidFill>
              <a:latin typeface="Comic Sans MS" pitchFamily="66" charset="0"/>
            </a:endParaRPr>
          </a:p>
        </p:txBody>
      </p:sp>
      <p:pic>
        <p:nvPicPr>
          <p:cNvPr id="30722" name="Picture 2" descr="https://encrypted-tbn0.google.com/images?q=tbn:ANd9GcSlz0r1pRt_Go8SSnzEbF4kn3sUW33Eye77vwFKYVqiWJnxN-FOKg"/>
          <p:cNvPicPr>
            <a:picLocks noChangeAspect="1" noChangeArrowheads="1"/>
          </p:cNvPicPr>
          <p:nvPr/>
        </p:nvPicPr>
        <p:blipFill>
          <a:blip r:embed="rId3" cstate="print"/>
          <a:srcRect r="10425" b="25773"/>
          <a:stretch>
            <a:fillRect/>
          </a:stretch>
        </p:blipFill>
        <p:spPr bwMode="auto">
          <a:xfrm>
            <a:off x="6477000" y="152400"/>
            <a:ext cx="2209800" cy="1371600"/>
          </a:xfrm>
          <a:prstGeom prst="rect">
            <a:avLst/>
          </a:prstGeom>
          <a:noFill/>
        </p:spPr>
      </p:pic>
    </p:spTree>
    <p:extLst>
      <p:ext uri="{BB962C8B-B14F-4D97-AF65-F5344CB8AC3E}">
        <p14:creationId xmlns:p14="http://schemas.microsoft.com/office/powerpoint/2010/main" val="1292224703"/>
      </p:ext>
    </p:extLst>
  </p:cSld>
  <p:clrMapOvr>
    <a:masterClrMapping/>
  </p:clrMapOvr>
  <p:transition>
    <p:split orient="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74" y="0"/>
            <a:ext cx="9170773" cy="6878080"/>
          </a:xfrm>
        </p:spPr>
      </p:pic>
      <p:sp>
        <p:nvSpPr>
          <p:cNvPr id="5" name="Oval Callout 4"/>
          <p:cNvSpPr/>
          <p:nvPr/>
        </p:nvSpPr>
        <p:spPr>
          <a:xfrm>
            <a:off x="1066800" y="152400"/>
            <a:ext cx="3505200" cy="2895600"/>
          </a:xfrm>
          <a:prstGeom prst="wedgeEllipseCallout">
            <a:avLst>
              <a:gd name="adj1" fmla="val 103256"/>
              <a:gd name="adj2" fmla="val 164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81100" y="594519"/>
            <a:ext cx="3276600" cy="2011362"/>
          </a:xfrm>
        </p:spPr>
        <p:txBody>
          <a:bodyPr>
            <a:normAutofit/>
          </a:bodyPr>
          <a:lstStyle/>
          <a:p>
            <a:r>
              <a:rPr lang="en-US" sz="4000" b="1" dirty="0" smtClean="0">
                <a:solidFill>
                  <a:srgbClr val="FFFF00"/>
                </a:solidFill>
                <a:latin typeface="Creepy" panose="04010502060101010303" pitchFamily="82" charset="0"/>
              </a:rPr>
              <a:t>Snack Sale  is still available till tomorrow</a:t>
            </a:r>
            <a:endParaRPr lang="en-US" sz="4000" b="1" dirty="0">
              <a:solidFill>
                <a:srgbClr val="FFFF00"/>
              </a:solidFill>
              <a:latin typeface="Creepy" panose="04010502060101010303" pitchFamily="82" charset="0"/>
            </a:endParaRPr>
          </a:p>
        </p:txBody>
      </p:sp>
    </p:spTree>
    <p:extLst>
      <p:ext uri="{BB962C8B-B14F-4D97-AF65-F5344CB8AC3E}">
        <p14:creationId xmlns:p14="http://schemas.microsoft.com/office/powerpoint/2010/main" val="2073117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spTree>
  </p:cSld>
  <p:clrMapOvr>
    <a:masterClrMapping/>
  </p:clrMapOvr>
  <p:transition>
    <p:split orient="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spTree>
  </p:cSld>
  <p:clrMapOvr>
    <a:masterClrMapping/>
  </p:clrMapOvr>
  <p:transition>
    <p:split orient="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6400800" cy="1143000"/>
          </a:xfrm>
        </p:spPr>
        <p:txBody>
          <a:bodyPr>
            <a:normAutofit/>
          </a:bodyPr>
          <a:lstStyle/>
          <a:p>
            <a:r>
              <a:rPr lang="en-US" b="1" smtClean="0">
                <a:solidFill>
                  <a:srgbClr val="FF0000"/>
                </a:solidFill>
              </a:rPr>
              <a:t>When </a:t>
            </a:r>
            <a:r>
              <a:rPr lang="en-US" b="1" dirty="0" smtClean="0">
                <a:solidFill>
                  <a:srgbClr val="FF0000"/>
                </a:solidFill>
              </a:rPr>
              <a:t>we return home…</a:t>
            </a:r>
            <a:endParaRPr lang="en-US" dirty="0">
              <a:solidFill>
                <a:srgbClr val="FF0000"/>
              </a:solidFill>
            </a:endParaRPr>
          </a:p>
        </p:txBody>
      </p:sp>
      <p:sp>
        <p:nvSpPr>
          <p:cNvPr id="3" name="Content Placeholder 2"/>
          <p:cNvSpPr>
            <a:spLocks noGrp="1"/>
          </p:cNvSpPr>
          <p:nvPr>
            <p:ph idx="1"/>
          </p:nvPr>
        </p:nvSpPr>
        <p:spPr>
          <a:xfrm>
            <a:off x="457200" y="1371600"/>
            <a:ext cx="8229600" cy="3581401"/>
          </a:xfrm>
        </p:spPr>
        <p:txBody>
          <a:bodyPr>
            <a:normAutofit fontScale="85000" lnSpcReduction="10000"/>
          </a:bodyPr>
          <a:lstStyle/>
          <a:p>
            <a:pPr>
              <a:buNone/>
            </a:pPr>
            <a:r>
              <a:rPr lang="en-US" b="1" i="1" dirty="0" smtClean="0">
                <a:solidFill>
                  <a:srgbClr val="00B0F0"/>
                </a:solidFill>
                <a:latin typeface="Tubular" pitchFamily="2" charset="0"/>
                <a:cs typeface="Times New Roman" pitchFamily="18" charset="0"/>
              </a:rPr>
              <a:t>Remember: </a:t>
            </a:r>
          </a:p>
          <a:p>
            <a:pPr>
              <a:buNone/>
            </a:pPr>
            <a:r>
              <a:rPr lang="en-US" dirty="0" smtClean="0"/>
              <a:t>  </a:t>
            </a:r>
            <a:r>
              <a:rPr lang="en-US" b="1" dirty="0" smtClean="0">
                <a:solidFill>
                  <a:srgbClr val="0000CC"/>
                </a:solidFill>
              </a:rPr>
              <a:t>You set the standards </a:t>
            </a:r>
            <a:r>
              <a:rPr lang="en-US" dirty="0" smtClean="0"/>
              <a:t>for your families &amp; ecclesias.  So pray for God’s wisdom!  Study &amp; then do it!</a:t>
            </a:r>
          </a:p>
          <a:p>
            <a:pPr>
              <a:buNone/>
            </a:pPr>
            <a:r>
              <a:rPr lang="en-US" dirty="0" smtClean="0"/>
              <a:t> </a:t>
            </a:r>
            <a:r>
              <a:rPr lang="en-US" b="1" dirty="0" smtClean="0">
                <a:solidFill>
                  <a:srgbClr val="0000CC"/>
                </a:solidFill>
              </a:rPr>
              <a:t>Look to the future! </a:t>
            </a:r>
            <a:r>
              <a:rPr lang="en-US" dirty="0" smtClean="0"/>
              <a:t>Make tough decisions today for sake of your families, your children and grandchildren, so you can leave them a Godly inheritance!</a:t>
            </a:r>
          </a:p>
          <a:p>
            <a:pPr>
              <a:buNone/>
            </a:pPr>
            <a:r>
              <a:rPr lang="en-US" b="1" dirty="0" smtClean="0">
                <a:solidFill>
                  <a:srgbClr val="0000CC"/>
                </a:solidFill>
              </a:rPr>
              <a:t>Pray for God’s help &amp; blessing:  </a:t>
            </a:r>
            <a:r>
              <a:rPr lang="en-US" dirty="0" smtClean="0"/>
              <a:t>Unless the Lord builds the house we labor in vain (</a:t>
            </a:r>
            <a:r>
              <a:rPr lang="en-US" dirty="0" err="1" smtClean="0"/>
              <a:t>Psa</a:t>
            </a:r>
            <a:r>
              <a:rPr lang="en-US" dirty="0" smtClean="0"/>
              <a:t> 127:1)</a:t>
            </a:r>
          </a:p>
        </p:txBody>
      </p:sp>
      <p:sp>
        <p:nvSpPr>
          <p:cNvPr id="6" name="Text Box 5"/>
          <p:cNvSpPr txBox="1">
            <a:spLocks noChangeArrowheads="1"/>
          </p:cNvSpPr>
          <p:nvPr/>
        </p:nvSpPr>
        <p:spPr bwMode="auto">
          <a:xfrm>
            <a:off x="457200" y="4953000"/>
            <a:ext cx="8229600" cy="1754326"/>
          </a:xfrm>
          <a:prstGeom prst="rect">
            <a:avLst/>
          </a:prstGeom>
          <a:noFill/>
          <a:ln w="9525">
            <a:noFill/>
            <a:miter lim="800000"/>
            <a:headEnd/>
            <a:tailEnd/>
          </a:ln>
        </p:spPr>
        <p:txBody>
          <a:bodyPr>
            <a:spAutoFit/>
          </a:bodyPr>
          <a:lstStyle/>
          <a:p>
            <a:pPr algn="ctr">
              <a:spcBef>
                <a:spcPct val="50000"/>
              </a:spcBef>
            </a:pPr>
            <a:r>
              <a:rPr lang="en-US" sz="3600" b="1" i="1" dirty="0" smtClean="0">
                <a:solidFill>
                  <a:srgbClr val="00B050"/>
                </a:solidFill>
                <a:latin typeface="Comic Sans MS" pitchFamily="66" charset="0"/>
              </a:rPr>
              <a:t>“I have no greater joy than to hear that my children are walking in the truth”</a:t>
            </a:r>
            <a:r>
              <a:rPr lang="en-US" sz="3600" dirty="0" smtClean="0">
                <a:solidFill>
                  <a:srgbClr val="00B050"/>
                </a:solidFill>
                <a:latin typeface="Comic Sans MS" pitchFamily="66" charset="0"/>
              </a:rPr>
              <a:t>  (3 </a:t>
            </a:r>
            <a:r>
              <a:rPr lang="en-US" sz="3600" dirty="0" err="1" smtClean="0">
                <a:solidFill>
                  <a:srgbClr val="00B050"/>
                </a:solidFill>
                <a:latin typeface="Comic Sans MS" pitchFamily="66" charset="0"/>
              </a:rPr>
              <a:t>Jn</a:t>
            </a:r>
            <a:r>
              <a:rPr lang="en-US" sz="3600" dirty="0" smtClean="0">
                <a:solidFill>
                  <a:srgbClr val="00B050"/>
                </a:solidFill>
                <a:latin typeface="Comic Sans MS" pitchFamily="66" charset="0"/>
              </a:rPr>
              <a:t> 4  NIV)</a:t>
            </a:r>
            <a:endParaRPr lang="en-US" sz="4000" b="1" dirty="0">
              <a:solidFill>
                <a:srgbClr val="00B050"/>
              </a:solidFill>
              <a:latin typeface="Comic Sans MS" pitchFamily="66" charset="0"/>
            </a:endParaRPr>
          </a:p>
        </p:txBody>
      </p:sp>
      <p:pic>
        <p:nvPicPr>
          <p:cNvPr id="28674" name="Picture 2" descr="https://encrypted-tbn3.google.com/images?q=tbn:ANd9GcScLpNdU1Nfff3Kj6dUCC5gJNj1d_T9ZlHiqbPfI6ankeOXhZOE"/>
          <p:cNvPicPr>
            <a:picLocks noChangeAspect="1" noChangeArrowheads="1"/>
          </p:cNvPicPr>
          <p:nvPr/>
        </p:nvPicPr>
        <p:blipFill>
          <a:blip r:embed="rId3" cstate="print"/>
          <a:srcRect/>
          <a:stretch>
            <a:fillRect/>
          </a:stretch>
        </p:blipFill>
        <p:spPr bwMode="auto">
          <a:xfrm flipH="1">
            <a:off x="6019800" y="0"/>
            <a:ext cx="2781300" cy="1695451"/>
          </a:xfrm>
          <a:prstGeom prst="rect">
            <a:avLst/>
          </a:prstGeom>
          <a:noFill/>
        </p:spPr>
      </p:pic>
    </p:spTree>
    <p:extLst>
      <p:ext uri="{BB962C8B-B14F-4D97-AF65-F5344CB8AC3E}">
        <p14:creationId xmlns:p14="http://schemas.microsoft.com/office/powerpoint/2010/main" val="2060219738"/>
      </p:ext>
    </p:extLst>
  </p:cSld>
  <p:clrMapOvr>
    <a:masterClrMapping/>
  </p:clrMapOvr>
  <p:transition>
    <p:split orient="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914400"/>
            <a:ext cx="8229600" cy="914400"/>
          </a:xfrm>
        </p:spPr>
        <p:txBody>
          <a:bodyPr>
            <a:noAutofit/>
          </a:bodyPr>
          <a:lstStyle/>
          <a:p>
            <a:r>
              <a:rPr lang="en-US" sz="4800" b="1" dirty="0" smtClean="0">
                <a:solidFill>
                  <a:srgbClr val="663300"/>
                </a:solidFill>
              </a:rPr>
              <a:t>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76400"/>
            <a:ext cx="7162800" cy="3810000"/>
          </a:xfrm>
        </p:spPr>
        <p:txBody>
          <a:bodyPr>
            <a:normAutofit/>
          </a:bodyPr>
          <a:lstStyle/>
          <a:p>
            <a:pPr marL="0" indent="228600" hangingPunct="0">
              <a:buNone/>
            </a:pPr>
            <a:r>
              <a:rPr lang="en-US" dirty="0" smtClean="0"/>
              <a:t>5   </a:t>
            </a:r>
          </a:p>
          <a:p>
            <a:pPr marL="514350" indent="-514350" eaLnBrk="1" hangingPunct="1">
              <a:lnSpc>
                <a:spcPct val="90000"/>
              </a:lnSpc>
              <a:buNone/>
            </a:pPr>
            <a:endParaRPr lang="en-US" dirty="0" smtClean="0"/>
          </a:p>
        </p:txBody>
      </p:sp>
      <p:sp>
        <p:nvSpPr>
          <p:cNvPr id="4100" name="Text Box 5"/>
          <p:cNvSpPr txBox="1">
            <a:spLocks noChangeArrowheads="1"/>
          </p:cNvSpPr>
          <p:nvPr/>
        </p:nvSpPr>
        <p:spPr bwMode="auto">
          <a:xfrm>
            <a:off x="457200" y="49530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00CC"/>
                </a:solidFill>
                <a:latin typeface="Comic Sans MS" pitchFamily="66" charset="0"/>
              </a:rPr>
              <a:t>G</a:t>
            </a:r>
          </a:p>
        </p:txBody>
      </p:sp>
    </p:spTree>
  </p:cSld>
  <p:clrMapOvr>
    <a:masterClrMapping/>
  </p:clrMapOvr>
  <p:transition>
    <p:split orient="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5" descr="PersianKingsTimeline"/>
          <p:cNvPicPr>
            <a:picLocks noGrp="1" noChangeAspect="1" noChangeArrowheads="1"/>
          </p:cNvPicPr>
          <p:nvPr>
            <p:ph/>
          </p:nvPr>
        </p:nvPicPr>
        <p:blipFill>
          <a:blip r:embed="rId3" cstate="print"/>
          <a:srcRect/>
          <a:stretch>
            <a:fillRect/>
          </a:stretch>
        </p:blipFill>
        <p:spPr>
          <a:xfrm>
            <a:off x="0" y="-495300"/>
            <a:ext cx="9906000" cy="7353300"/>
          </a:xfrm>
          <a:noFill/>
        </p:spPr>
      </p:pic>
      <p:sp>
        <p:nvSpPr>
          <p:cNvPr id="12291" name="Text Box 7"/>
          <p:cNvSpPr txBox="1">
            <a:spLocks noChangeArrowheads="1"/>
          </p:cNvSpPr>
          <p:nvPr/>
        </p:nvSpPr>
        <p:spPr bwMode="auto">
          <a:xfrm>
            <a:off x="0" y="152400"/>
            <a:ext cx="3429000" cy="1569660"/>
          </a:xfrm>
          <a:prstGeom prst="rect">
            <a:avLst/>
          </a:prstGeom>
          <a:noFill/>
          <a:ln w="9525">
            <a:noFill/>
            <a:miter lim="800000"/>
            <a:headEnd/>
            <a:tailEnd/>
          </a:ln>
        </p:spPr>
        <p:txBody>
          <a:bodyPr>
            <a:spAutoFit/>
          </a:bodyPr>
          <a:lstStyle/>
          <a:p>
            <a:pPr marL="287338" indent="-287338">
              <a:buFont typeface="Arial" pitchFamily="34" charset="0"/>
              <a:buChar char="•"/>
            </a:pPr>
            <a:r>
              <a:rPr lang="en-US" sz="2400" b="1" dirty="0" smtClean="0">
                <a:solidFill>
                  <a:srgbClr val="0000FF"/>
                </a:solidFill>
              </a:rPr>
              <a:t>Temple is finished</a:t>
            </a:r>
          </a:p>
          <a:p>
            <a:pPr marL="287338" indent="-287338">
              <a:buFont typeface="Arial" pitchFamily="34" charset="0"/>
              <a:buChar char="•"/>
            </a:pPr>
            <a:r>
              <a:rPr lang="en-US" sz="2400" b="1" dirty="0" smtClean="0">
                <a:solidFill>
                  <a:srgbClr val="0000FF"/>
                </a:solidFill>
              </a:rPr>
              <a:t>Then Ezra returns</a:t>
            </a:r>
          </a:p>
          <a:p>
            <a:pPr marL="287338" indent="-287338">
              <a:buFont typeface="Arial" pitchFamily="34" charset="0"/>
              <a:buChar char="•"/>
            </a:pPr>
            <a:r>
              <a:rPr lang="en-US" sz="2400" b="1" dirty="0" smtClean="0">
                <a:solidFill>
                  <a:srgbClr val="0000FF"/>
                </a:solidFill>
              </a:rPr>
              <a:t>Then Nehemiah builds the wall</a:t>
            </a:r>
            <a:endParaRPr lang="en-US" sz="2400" b="1" dirty="0">
              <a:solidFill>
                <a:srgbClr val="0000FF"/>
              </a:solidFill>
            </a:endParaRPr>
          </a:p>
        </p:txBody>
      </p:sp>
      <p:sp>
        <p:nvSpPr>
          <p:cNvPr id="12292" name="TextBox 3"/>
          <p:cNvSpPr txBox="1">
            <a:spLocks noChangeArrowheads="1"/>
          </p:cNvSpPr>
          <p:nvPr/>
        </p:nvSpPr>
        <p:spPr bwMode="auto">
          <a:xfrm rot="-2046364">
            <a:off x="7118350" y="3468688"/>
            <a:ext cx="2408238" cy="306387"/>
          </a:xfrm>
          <a:prstGeom prst="rect">
            <a:avLst/>
          </a:prstGeom>
          <a:noFill/>
          <a:ln w="9525">
            <a:noFill/>
            <a:miter lim="800000"/>
            <a:headEnd/>
            <a:tailEnd/>
          </a:ln>
        </p:spPr>
        <p:txBody>
          <a:bodyPr>
            <a:spAutoFit/>
          </a:bodyPr>
          <a:lstStyle/>
          <a:p>
            <a:r>
              <a:rPr lang="en-US" sz="1400" b="1">
                <a:solidFill>
                  <a:srgbClr val="0000FF"/>
                </a:solidFill>
                <a:latin typeface="Arial" charset="0"/>
              </a:rPr>
              <a:t>-- 502  Nehemiah returns</a:t>
            </a:r>
          </a:p>
        </p:txBody>
      </p:sp>
      <p:sp>
        <p:nvSpPr>
          <p:cNvPr id="12293" name="TextBox 4"/>
          <p:cNvSpPr txBox="1">
            <a:spLocks noChangeArrowheads="1"/>
          </p:cNvSpPr>
          <p:nvPr/>
        </p:nvSpPr>
        <p:spPr bwMode="auto">
          <a:xfrm rot="-2190693">
            <a:off x="4656138" y="3429000"/>
            <a:ext cx="2408237" cy="307975"/>
          </a:xfrm>
          <a:prstGeom prst="rect">
            <a:avLst/>
          </a:prstGeom>
          <a:noFill/>
          <a:ln w="9525">
            <a:noFill/>
            <a:miter lim="800000"/>
            <a:headEnd/>
            <a:tailEnd/>
          </a:ln>
        </p:spPr>
        <p:txBody>
          <a:bodyPr>
            <a:spAutoFit/>
          </a:bodyPr>
          <a:lstStyle/>
          <a:p>
            <a:r>
              <a:rPr lang="en-US" sz="1400" b="1">
                <a:solidFill>
                  <a:srgbClr val="0000FF"/>
                </a:solidFill>
                <a:latin typeface="Arial" charset="0"/>
              </a:rPr>
              <a:t>-- 515 Ezra returns</a:t>
            </a:r>
          </a:p>
        </p:txBody>
      </p:sp>
      <p:sp>
        <p:nvSpPr>
          <p:cNvPr id="12294" name="TextBox 5"/>
          <p:cNvSpPr txBox="1">
            <a:spLocks noChangeArrowheads="1"/>
          </p:cNvSpPr>
          <p:nvPr/>
        </p:nvSpPr>
        <p:spPr bwMode="auto">
          <a:xfrm>
            <a:off x="0" y="4191000"/>
            <a:ext cx="1295400" cy="307975"/>
          </a:xfrm>
          <a:prstGeom prst="rect">
            <a:avLst/>
          </a:prstGeom>
          <a:noFill/>
          <a:ln w="9525">
            <a:noFill/>
            <a:miter lim="800000"/>
            <a:headEnd/>
            <a:tailEnd/>
          </a:ln>
        </p:spPr>
        <p:txBody>
          <a:bodyPr>
            <a:spAutoFit/>
          </a:bodyPr>
          <a:lstStyle/>
          <a:p>
            <a:r>
              <a:rPr lang="en-US" sz="1400" b="1" dirty="0">
                <a:solidFill>
                  <a:srgbClr val="FF0000"/>
                </a:solidFill>
                <a:latin typeface="Arial" charset="0"/>
              </a:rPr>
              <a:t>[ 10 years ]</a:t>
            </a:r>
          </a:p>
        </p:txBody>
      </p:sp>
      <p:sp>
        <p:nvSpPr>
          <p:cNvPr id="7" name="TextBox 5"/>
          <p:cNvSpPr txBox="1">
            <a:spLocks noChangeArrowheads="1"/>
          </p:cNvSpPr>
          <p:nvPr/>
        </p:nvSpPr>
        <p:spPr bwMode="auto">
          <a:xfrm>
            <a:off x="7239000" y="4267200"/>
            <a:ext cx="533400" cy="307975"/>
          </a:xfrm>
          <a:prstGeom prst="rect">
            <a:avLst/>
          </a:prstGeom>
          <a:noFill/>
          <a:ln w="9525">
            <a:noFill/>
            <a:miter lim="800000"/>
            <a:headEnd/>
            <a:tailEnd/>
          </a:ln>
        </p:spPr>
        <p:txBody>
          <a:bodyPr wrap="square">
            <a:spAutoFit/>
          </a:bodyPr>
          <a:lstStyle/>
          <a:p>
            <a:r>
              <a:rPr lang="en-US" sz="1400" b="1" dirty="0" smtClean="0">
                <a:solidFill>
                  <a:srgbClr val="FF0000"/>
                </a:solidFill>
                <a:latin typeface="Arial" charset="0"/>
              </a:rPr>
              <a:t>20</a:t>
            </a:r>
            <a:endParaRPr lang="en-US" sz="1400" b="1" dirty="0">
              <a:solidFill>
                <a:srgbClr val="FF0000"/>
              </a:solidFill>
              <a:latin typeface="Arial" charset="0"/>
            </a:endParaRPr>
          </a:p>
        </p:txBody>
      </p:sp>
      <p:sp>
        <p:nvSpPr>
          <p:cNvPr id="8" name="TextBox 5"/>
          <p:cNvSpPr txBox="1">
            <a:spLocks noChangeArrowheads="1"/>
          </p:cNvSpPr>
          <p:nvPr/>
        </p:nvSpPr>
        <p:spPr bwMode="auto">
          <a:xfrm>
            <a:off x="4495800" y="4267200"/>
            <a:ext cx="304800" cy="307975"/>
          </a:xfrm>
          <a:prstGeom prst="rect">
            <a:avLst/>
          </a:prstGeom>
          <a:noFill/>
          <a:ln w="9525">
            <a:noFill/>
            <a:miter lim="800000"/>
            <a:headEnd/>
            <a:tailEnd/>
          </a:ln>
        </p:spPr>
        <p:txBody>
          <a:bodyPr wrap="square">
            <a:spAutoFit/>
          </a:bodyPr>
          <a:lstStyle/>
          <a:p>
            <a:r>
              <a:rPr lang="en-US" sz="1400" b="1" dirty="0" smtClean="0">
                <a:solidFill>
                  <a:srgbClr val="FF0000"/>
                </a:solidFill>
                <a:latin typeface="Arial" charset="0"/>
              </a:rPr>
              <a:t>6</a:t>
            </a:r>
            <a:endParaRPr lang="en-US" sz="1400" b="1" dirty="0">
              <a:solidFill>
                <a:srgbClr val="FF0000"/>
              </a:solidFill>
              <a:latin typeface="Arial" charset="0"/>
            </a:endParaRPr>
          </a:p>
        </p:txBody>
      </p:sp>
      <p:sp>
        <p:nvSpPr>
          <p:cNvPr id="10" name="TextBox 5"/>
          <p:cNvSpPr txBox="1">
            <a:spLocks noChangeArrowheads="1"/>
          </p:cNvSpPr>
          <p:nvPr/>
        </p:nvSpPr>
        <p:spPr bwMode="auto">
          <a:xfrm>
            <a:off x="4800600" y="4267200"/>
            <a:ext cx="304800" cy="307975"/>
          </a:xfrm>
          <a:prstGeom prst="rect">
            <a:avLst/>
          </a:prstGeom>
          <a:noFill/>
          <a:ln w="9525">
            <a:noFill/>
            <a:miter lim="800000"/>
            <a:headEnd/>
            <a:tailEnd/>
          </a:ln>
        </p:spPr>
        <p:txBody>
          <a:bodyPr wrap="square">
            <a:spAutoFit/>
          </a:bodyPr>
          <a:lstStyle/>
          <a:p>
            <a:r>
              <a:rPr lang="en-US" sz="1400" b="1" dirty="0" smtClean="0">
                <a:solidFill>
                  <a:srgbClr val="FF0000"/>
                </a:solidFill>
                <a:latin typeface="Arial" charset="0"/>
              </a:rPr>
              <a:t>7</a:t>
            </a:r>
            <a:endParaRPr lang="en-US" sz="1400" b="1" dirty="0">
              <a:solidFill>
                <a:srgbClr val="FF0000"/>
              </a:solidFill>
              <a:latin typeface="Arial" charset="0"/>
            </a:endParaRPr>
          </a:p>
        </p:txBody>
      </p:sp>
      <p:sp>
        <p:nvSpPr>
          <p:cNvPr id="11" name="TextBox 5"/>
          <p:cNvSpPr txBox="1">
            <a:spLocks noChangeArrowheads="1"/>
          </p:cNvSpPr>
          <p:nvPr/>
        </p:nvSpPr>
        <p:spPr bwMode="auto">
          <a:xfrm>
            <a:off x="3810000" y="4267200"/>
            <a:ext cx="304800" cy="307975"/>
          </a:xfrm>
          <a:prstGeom prst="rect">
            <a:avLst/>
          </a:prstGeom>
          <a:noFill/>
          <a:ln w="9525">
            <a:noFill/>
            <a:miter lim="800000"/>
            <a:headEnd/>
            <a:tailEnd/>
          </a:ln>
        </p:spPr>
        <p:txBody>
          <a:bodyPr wrap="square">
            <a:spAutoFit/>
          </a:bodyPr>
          <a:lstStyle/>
          <a:p>
            <a:r>
              <a:rPr lang="en-US" sz="1400" b="1" dirty="0" smtClean="0">
                <a:solidFill>
                  <a:srgbClr val="FF0000"/>
                </a:solidFill>
                <a:latin typeface="Arial" charset="0"/>
              </a:rPr>
              <a:t>2</a:t>
            </a:r>
            <a:endParaRPr lang="en-US" sz="1400" b="1" dirty="0">
              <a:solidFill>
                <a:srgbClr val="FF0000"/>
              </a:solidFill>
              <a:latin typeface="Arial" charset="0"/>
            </a:endParaRPr>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rmAutofit/>
          </a:bodyPr>
          <a:lstStyle/>
          <a:p>
            <a:pPr>
              <a:lnSpc>
                <a:spcPts val="3900"/>
              </a:lnSpc>
              <a:defRPr/>
            </a:pPr>
            <a:r>
              <a:rPr lang="en-US" sz="5400" dirty="0" smtClean="0">
                <a:solidFill>
                  <a:srgbClr val="FFCC00"/>
                </a:solidFill>
              </a:rPr>
              <a:t> </a:t>
            </a:r>
            <a:r>
              <a:rPr lang="en-US" sz="5400" b="1" dirty="0" err="1" smtClean="0">
                <a:solidFill>
                  <a:srgbClr val="FF0000"/>
                </a:solidFill>
              </a:rPr>
              <a:t>Achmetha</a:t>
            </a:r>
            <a:r>
              <a:rPr lang="en-US" sz="5400" b="1" dirty="0" smtClean="0">
                <a:solidFill>
                  <a:srgbClr val="FF0000"/>
                </a:solidFill>
              </a:rPr>
              <a:t> </a:t>
            </a:r>
            <a:r>
              <a:rPr lang="en-US" sz="4000" b="1" dirty="0" smtClean="0">
                <a:solidFill>
                  <a:srgbClr val="FF0000"/>
                </a:solidFill>
              </a:rPr>
              <a:t>(6:2) </a:t>
            </a:r>
            <a:r>
              <a:rPr lang="en-US" sz="5400" b="1" dirty="0" smtClean="0">
                <a:solidFill>
                  <a:srgbClr val="FF0000"/>
                </a:solidFill>
              </a:rPr>
              <a:t>= Ecbatana         </a:t>
            </a:r>
            <a:r>
              <a:rPr lang="en-US" sz="3600" dirty="0" smtClean="0">
                <a:solidFill>
                  <a:srgbClr val="FF0000"/>
                </a:solidFill>
              </a:rPr>
              <a:t>(capital city of Cyrus)</a:t>
            </a:r>
            <a:endParaRPr lang="en-US" sz="7300" dirty="0">
              <a:solidFill>
                <a:srgbClr val="FF0000"/>
              </a:solidFill>
            </a:endParaRPr>
          </a:p>
        </p:txBody>
      </p:sp>
      <p:pic>
        <p:nvPicPr>
          <p:cNvPr id="5123" name="Picture 2"/>
          <p:cNvPicPr>
            <a:picLocks noChangeAspect="1" noChangeArrowheads="1"/>
          </p:cNvPicPr>
          <p:nvPr/>
        </p:nvPicPr>
        <p:blipFill>
          <a:blip r:embed="rId3" cstate="print"/>
          <a:srcRect/>
          <a:stretch>
            <a:fillRect/>
          </a:stretch>
        </p:blipFill>
        <p:spPr bwMode="auto">
          <a:xfrm>
            <a:off x="228600" y="1371600"/>
            <a:ext cx="8610600" cy="4357688"/>
          </a:xfrm>
          <a:prstGeom prst="rect">
            <a:avLst/>
          </a:prstGeom>
          <a:noFill/>
          <a:ln w="9525">
            <a:noFill/>
            <a:miter lim="800000"/>
            <a:headEnd/>
            <a:tailEnd/>
          </a:ln>
        </p:spPr>
      </p:pic>
      <p:sp>
        <p:nvSpPr>
          <p:cNvPr id="4" name="TextBox 3"/>
          <p:cNvSpPr txBox="1"/>
          <p:nvPr/>
        </p:nvSpPr>
        <p:spPr>
          <a:xfrm>
            <a:off x="838200" y="5791200"/>
            <a:ext cx="7696200" cy="954107"/>
          </a:xfrm>
          <a:prstGeom prst="rect">
            <a:avLst/>
          </a:prstGeom>
          <a:noFill/>
        </p:spPr>
        <p:txBody>
          <a:bodyPr wrap="square" rtlCol="0">
            <a:spAutoFit/>
          </a:bodyPr>
          <a:lstStyle/>
          <a:p>
            <a:pPr algn="ctr"/>
            <a:r>
              <a:rPr lang="en-US" sz="2800" b="1" dirty="0" smtClean="0">
                <a:solidFill>
                  <a:srgbClr val="00B050"/>
                </a:solidFill>
                <a:latin typeface="Comic Sans MS" pitchFamily="66" charset="0"/>
              </a:rPr>
              <a:t>Ecbatana was the summer residence of Persian kings, Susa was used in winter</a:t>
            </a:r>
            <a:endParaRPr lang="en-US" sz="2800" b="1" dirty="0">
              <a:solidFill>
                <a:srgbClr val="00B050"/>
              </a:solidFill>
              <a:latin typeface="Comic Sans MS" pitchFamily="66" charset="0"/>
            </a:endParaRPr>
          </a:p>
        </p:txBody>
      </p:sp>
      <p:sp>
        <p:nvSpPr>
          <p:cNvPr id="5" name="TextBox 4"/>
          <p:cNvSpPr txBox="1"/>
          <p:nvPr/>
        </p:nvSpPr>
        <p:spPr>
          <a:xfrm>
            <a:off x="2286000" y="1905000"/>
            <a:ext cx="3276600" cy="369332"/>
          </a:xfrm>
          <a:prstGeom prst="rect">
            <a:avLst/>
          </a:prstGeom>
          <a:noFill/>
        </p:spPr>
        <p:txBody>
          <a:bodyPr wrap="square" rtlCol="0">
            <a:spAutoFit/>
          </a:bodyPr>
          <a:lstStyle/>
          <a:p>
            <a:r>
              <a:rPr lang="en-US" dirty="0" smtClean="0">
                <a:solidFill>
                  <a:srgbClr val="0000CC"/>
                </a:solidFill>
              </a:rPr>
              <a:t>1000 miles (1600 km)</a:t>
            </a:r>
            <a:endParaRPr lang="en-US" dirty="0">
              <a:solidFill>
                <a:srgbClr val="0000CC"/>
              </a:solidFill>
            </a:endParaRPr>
          </a:p>
        </p:txBody>
      </p:sp>
      <p:sp>
        <p:nvSpPr>
          <p:cNvPr id="6" name="TextBox 5"/>
          <p:cNvSpPr txBox="1"/>
          <p:nvPr/>
        </p:nvSpPr>
        <p:spPr>
          <a:xfrm>
            <a:off x="2209800" y="3505200"/>
            <a:ext cx="3276600" cy="369332"/>
          </a:xfrm>
          <a:prstGeom prst="rect">
            <a:avLst/>
          </a:prstGeom>
          <a:noFill/>
        </p:spPr>
        <p:txBody>
          <a:bodyPr wrap="square" rtlCol="0">
            <a:spAutoFit/>
          </a:bodyPr>
          <a:lstStyle/>
          <a:p>
            <a:r>
              <a:rPr lang="en-US" dirty="0" smtClean="0">
                <a:solidFill>
                  <a:srgbClr val="00B050"/>
                </a:solidFill>
              </a:rPr>
              <a:t>800 miles (1300 km)</a:t>
            </a:r>
            <a:endParaRPr lang="en-US" dirty="0">
              <a:solidFill>
                <a:srgbClr val="00B050"/>
              </a:solidFill>
            </a:endParaRPr>
          </a:p>
        </p:txBody>
      </p:sp>
      <p:sp>
        <p:nvSpPr>
          <p:cNvPr id="7" name="Oval 6"/>
          <p:cNvSpPr/>
          <p:nvPr/>
        </p:nvSpPr>
        <p:spPr>
          <a:xfrm>
            <a:off x="7315200" y="1676400"/>
            <a:ext cx="1676400" cy="838200"/>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Tree>
    <p:extLst>
      <p:ext uri="{BB962C8B-B14F-4D97-AF65-F5344CB8AC3E}">
        <p14:creationId xmlns:p14="http://schemas.microsoft.com/office/powerpoint/2010/main" val="3029983475"/>
      </p:ext>
    </p:extLst>
  </p:cSld>
  <p:clrMapOvr>
    <a:masterClrMapping/>
  </p:clrMapOvr>
  <p:transition>
    <p:split orient="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5" descr="PersianKingsTimeline"/>
          <p:cNvPicPr>
            <a:picLocks noGrp="1" noChangeAspect="1" noChangeArrowheads="1"/>
          </p:cNvPicPr>
          <p:nvPr>
            <p:ph/>
          </p:nvPr>
        </p:nvPicPr>
        <p:blipFill>
          <a:blip r:embed="rId3" cstate="print"/>
          <a:srcRect/>
          <a:stretch>
            <a:fillRect/>
          </a:stretch>
        </p:blipFill>
        <p:spPr>
          <a:xfrm>
            <a:off x="0" y="-495300"/>
            <a:ext cx="9906000" cy="7353300"/>
          </a:xfrm>
          <a:noFill/>
        </p:spPr>
      </p:pic>
      <p:sp>
        <p:nvSpPr>
          <p:cNvPr id="12291" name="Text Box 7"/>
          <p:cNvSpPr txBox="1">
            <a:spLocks noChangeArrowheads="1"/>
          </p:cNvSpPr>
          <p:nvPr/>
        </p:nvSpPr>
        <p:spPr bwMode="auto">
          <a:xfrm>
            <a:off x="0" y="152400"/>
            <a:ext cx="3429000" cy="1569660"/>
          </a:xfrm>
          <a:prstGeom prst="rect">
            <a:avLst/>
          </a:prstGeom>
          <a:noFill/>
          <a:ln w="9525">
            <a:noFill/>
            <a:miter lim="800000"/>
            <a:headEnd/>
            <a:tailEnd/>
          </a:ln>
        </p:spPr>
        <p:txBody>
          <a:bodyPr>
            <a:spAutoFit/>
          </a:bodyPr>
          <a:lstStyle/>
          <a:p>
            <a:pPr marL="287338" indent="-287338">
              <a:buFont typeface="Arial" pitchFamily="34" charset="0"/>
              <a:buChar char="•"/>
            </a:pPr>
            <a:r>
              <a:rPr lang="en-US" sz="2400" b="1" dirty="0" smtClean="0">
                <a:solidFill>
                  <a:srgbClr val="0000FF"/>
                </a:solidFill>
              </a:rPr>
              <a:t>Temple is finished</a:t>
            </a:r>
          </a:p>
          <a:p>
            <a:pPr marL="287338" indent="-287338">
              <a:buFont typeface="Arial" pitchFamily="34" charset="0"/>
              <a:buChar char="•"/>
            </a:pPr>
            <a:r>
              <a:rPr lang="en-US" sz="2400" b="1" dirty="0" smtClean="0">
                <a:solidFill>
                  <a:srgbClr val="0000FF"/>
                </a:solidFill>
              </a:rPr>
              <a:t>Then Ezra returns</a:t>
            </a:r>
          </a:p>
          <a:p>
            <a:pPr marL="287338" indent="-287338">
              <a:buFont typeface="Arial" pitchFamily="34" charset="0"/>
              <a:buChar char="•"/>
            </a:pPr>
            <a:r>
              <a:rPr lang="en-US" sz="2400" b="1" dirty="0" smtClean="0">
                <a:solidFill>
                  <a:srgbClr val="0000FF"/>
                </a:solidFill>
              </a:rPr>
              <a:t>Then Nehemiah builds the wall</a:t>
            </a:r>
            <a:endParaRPr lang="en-US" sz="2400" b="1" dirty="0">
              <a:solidFill>
                <a:srgbClr val="0000FF"/>
              </a:solidFill>
            </a:endParaRPr>
          </a:p>
        </p:txBody>
      </p:sp>
      <p:sp>
        <p:nvSpPr>
          <p:cNvPr id="12292" name="TextBox 3"/>
          <p:cNvSpPr txBox="1">
            <a:spLocks noChangeArrowheads="1"/>
          </p:cNvSpPr>
          <p:nvPr/>
        </p:nvSpPr>
        <p:spPr bwMode="auto">
          <a:xfrm rot="-2046364">
            <a:off x="7118350" y="3468688"/>
            <a:ext cx="2408238" cy="306387"/>
          </a:xfrm>
          <a:prstGeom prst="rect">
            <a:avLst/>
          </a:prstGeom>
          <a:noFill/>
          <a:ln w="9525">
            <a:noFill/>
            <a:miter lim="800000"/>
            <a:headEnd/>
            <a:tailEnd/>
          </a:ln>
        </p:spPr>
        <p:txBody>
          <a:bodyPr>
            <a:spAutoFit/>
          </a:bodyPr>
          <a:lstStyle/>
          <a:p>
            <a:r>
              <a:rPr lang="en-US" sz="1400" b="1">
                <a:solidFill>
                  <a:srgbClr val="0000FF"/>
                </a:solidFill>
                <a:latin typeface="Arial" charset="0"/>
              </a:rPr>
              <a:t>-- 502  Nehemiah returns</a:t>
            </a:r>
          </a:p>
        </p:txBody>
      </p:sp>
      <p:sp>
        <p:nvSpPr>
          <p:cNvPr id="12293" name="TextBox 4"/>
          <p:cNvSpPr txBox="1">
            <a:spLocks noChangeArrowheads="1"/>
          </p:cNvSpPr>
          <p:nvPr/>
        </p:nvSpPr>
        <p:spPr bwMode="auto">
          <a:xfrm rot="-2190693">
            <a:off x="4656138" y="3429000"/>
            <a:ext cx="2408237" cy="307975"/>
          </a:xfrm>
          <a:prstGeom prst="rect">
            <a:avLst/>
          </a:prstGeom>
          <a:noFill/>
          <a:ln w="9525">
            <a:noFill/>
            <a:miter lim="800000"/>
            <a:headEnd/>
            <a:tailEnd/>
          </a:ln>
        </p:spPr>
        <p:txBody>
          <a:bodyPr>
            <a:spAutoFit/>
          </a:bodyPr>
          <a:lstStyle/>
          <a:p>
            <a:r>
              <a:rPr lang="en-US" sz="1400" b="1">
                <a:solidFill>
                  <a:srgbClr val="0000FF"/>
                </a:solidFill>
                <a:latin typeface="Arial" charset="0"/>
              </a:rPr>
              <a:t>-- 515 Ezra returns</a:t>
            </a:r>
          </a:p>
        </p:txBody>
      </p:sp>
      <p:sp>
        <p:nvSpPr>
          <p:cNvPr id="12294" name="TextBox 5"/>
          <p:cNvSpPr txBox="1">
            <a:spLocks noChangeArrowheads="1"/>
          </p:cNvSpPr>
          <p:nvPr/>
        </p:nvSpPr>
        <p:spPr bwMode="auto">
          <a:xfrm>
            <a:off x="0" y="4191000"/>
            <a:ext cx="1295400" cy="307975"/>
          </a:xfrm>
          <a:prstGeom prst="rect">
            <a:avLst/>
          </a:prstGeom>
          <a:noFill/>
          <a:ln w="9525">
            <a:noFill/>
            <a:miter lim="800000"/>
            <a:headEnd/>
            <a:tailEnd/>
          </a:ln>
        </p:spPr>
        <p:txBody>
          <a:bodyPr>
            <a:spAutoFit/>
          </a:bodyPr>
          <a:lstStyle/>
          <a:p>
            <a:r>
              <a:rPr lang="en-US" sz="1400" b="1" dirty="0">
                <a:solidFill>
                  <a:srgbClr val="FF0000"/>
                </a:solidFill>
                <a:latin typeface="Arial" charset="0"/>
              </a:rPr>
              <a:t>[ 10 years ]</a:t>
            </a:r>
          </a:p>
        </p:txBody>
      </p:sp>
      <p:sp>
        <p:nvSpPr>
          <p:cNvPr id="7" name="TextBox 5"/>
          <p:cNvSpPr txBox="1">
            <a:spLocks noChangeArrowheads="1"/>
          </p:cNvSpPr>
          <p:nvPr/>
        </p:nvSpPr>
        <p:spPr bwMode="auto">
          <a:xfrm>
            <a:off x="7239000" y="4267200"/>
            <a:ext cx="533400" cy="307975"/>
          </a:xfrm>
          <a:prstGeom prst="rect">
            <a:avLst/>
          </a:prstGeom>
          <a:noFill/>
          <a:ln w="9525">
            <a:noFill/>
            <a:miter lim="800000"/>
            <a:headEnd/>
            <a:tailEnd/>
          </a:ln>
        </p:spPr>
        <p:txBody>
          <a:bodyPr wrap="square">
            <a:spAutoFit/>
          </a:bodyPr>
          <a:lstStyle/>
          <a:p>
            <a:r>
              <a:rPr lang="en-US" sz="1400" b="1" dirty="0" smtClean="0">
                <a:solidFill>
                  <a:srgbClr val="FF0000"/>
                </a:solidFill>
                <a:latin typeface="Arial" charset="0"/>
              </a:rPr>
              <a:t>20</a:t>
            </a:r>
            <a:endParaRPr lang="en-US" sz="1400" b="1" dirty="0">
              <a:solidFill>
                <a:srgbClr val="FF0000"/>
              </a:solidFill>
              <a:latin typeface="Arial" charset="0"/>
            </a:endParaRPr>
          </a:p>
        </p:txBody>
      </p:sp>
      <p:sp>
        <p:nvSpPr>
          <p:cNvPr id="8" name="TextBox 5"/>
          <p:cNvSpPr txBox="1">
            <a:spLocks noChangeArrowheads="1"/>
          </p:cNvSpPr>
          <p:nvPr/>
        </p:nvSpPr>
        <p:spPr bwMode="auto">
          <a:xfrm>
            <a:off x="4495800" y="4267200"/>
            <a:ext cx="304800" cy="307975"/>
          </a:xfrm>
          <a:prstGeom prst="rect">
            <a:avLst/>
          </a:prstGeom>
          <a:noFill/>
          <a:ln w="9525">
            <a:noFill/>
            <a:miter lim="800000"/>
            <a:headEnd/>
            <a:tailEnd/>
          </a:ln>
        </p:spPr>
        <p:txBody>
          <a:bodyPr wrap="square">
            <a:spAutoFit/>
          </a:bodyPr>
          <a:lstStyle/>
          <a:p>
            <a:r>
              <a:rPr lang="en-US" sz="1400" b="1" dirty="0" smtClean="0">
                <a:solidFill>
                  <a:srgbClr val="FF0000"/>
                </a:solidFill>
                <a:latin typeface="Arial" charset="0"/>
              </a:rPr>
              <a:t>6</a:t>
            </a:r>
            <a:endParaRPr lang="en-US" sz="1400" b="1" dirty="0">
              <a:solidFill>
                <a:srgbClr val="FF0000"/>
              </a:solidFill>
              <a:latin typeface="Arial" charset="0"/>
            </a:endParaRPr>
          </a:p>
        </p:txBody>
      </p:sp>
      <p:sp>
        <p:nvSpPr>
          <p:cNvPr id="10" name="TextBox 5"/>
          <p:cNvSpPr txBox="1">
            <a:spLocks noChangeArrowheads="1"/>
          </p:cNvSpPr>
          <p:nvPr/>
        </p:nvSpPr>
        <p:spPr bwMode="auto">
          <a:xfrm>
            <a:off x="4800600" y="4267200"/>
            <a:ext cx="304800" cy="307975"/>
          </a:xfrm>
          <a:prstGeom prst="rect">
            <a:avLst/>
          </a:prstGeom>
          <a:noFill/>
          <a:ln w="9525">
            <a:noFill/>
            <a:miter lim="800000"/>
            <a:headEnd/>
            <a:tailEnd/>
          </a:ln>
        </p:spPr>
        <p:txBody>
          <a:bodyPr wrap="square">
            <a:spAutoFit/>
          </a:bodyPr>
          <a:lstStyle/>
          <a:p>
            <a:r>
              <a:rPr lang="en-US" sz="1400" b="1" dirty="0" smtClean="0">
                <a:solidFill>
                  <a:srgbClr val="FF0000"/>
                </a:solidFill>
                <a:latin typeface="Arial" charset="0"/>
              </a:rPr>
              <a:t>7</a:t>
            </a:r>
            <a:endParaRPr lang="en-US" sz="1400" b="1" dirty="0">
              <a:solidFill>
                <a:srgbClr val="FF0000"/>
              </a:solidFill>
              <a:latin typeface="Arial" charset="0"/>
            </a:endParaRPr>
          </a:p>
        </p:txBody>
      </p:sp>
      <p:sp>
        <p:nvSpPr>
          <p:cNvPr id="11" name="TextBox 5"/>
          <p:cNvSpPr txBox="1">
            <a:spLocks noChangeArrowheads="1"/>
          </p:cNvSpPr>
          <p:nvPr/>
        </p:nvSpPr>
        <p:spPr bwMode="auto">
          <a:xfrm>
            <a:off x="3810000" y="4267200"/>
            <a:ext cx="304800" cy="307975"/>
          </a:xfrm>
          <a:prstGeom prst="rect">
            <a:avLst/>
          </a:prstGeom>
          <a:noFill/>
          <a:ln w="9525">
            <a:noFill/>
            <a:miter lim="800000"/>
            <a:headEnd/>
            <a:tailEnd/>
          </a:ln>
        </p:spPr>
        <p:txBody>
          <a:bodyPr wrap="square">
            <a:spAutoFit/>
          </a:bodyPr>
          <a:lstStyle/>
          <a:p>
            <a:r>
              <a:rPr lang="en-US" sz="1400" b="1" dirty="0" smtClean="0">
                <a:solidFill>
                  <a:srgbClr val="FF0000"/>
                </a:solidFill>
                <a:latin typeface="Arial" charset="0"/>
              </a:rPr>
              <a:t>2</a:t>
            </a:r>
            <a:endParaRPr lang="en-US" sz="1400" b="1" dirty="0">
              <a:solidFill>
                <a:srgbClr val="FF0000"/>
              </a:solidFill>
              <a:latin typeface="Arial" charset="0"/>
            </a:endParaRPr>
          </a:p>
        </p:txBody>
      </p:sp>
    </p:spTree>
  </p:cSld>
  <p:clrMapOvr>
    <a:masterClrMapping/>
  </p:clrMapOvr>
  <p:transition>
    <p:split orient="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5400" b="1" dirty="0" smtClean="0">
                <a:solidFill>
                  <a:srgbClr val="FF0000"/>
                </a:solidFill>
              </a:rPr>
              <a:t> The Exiles Return</a:t>
            </a:r>
            <a:endParaRPr lang="en-US" sz="5400" b="1" dirty="0">
              <a:solidFill>
                <a:srgbClr val="FF0000"/>
              </a:solidFill>
            </a:endParaRPr>
          </a:p>
        </p:txBody>
      </p:sp>
      <p:pic>
        <p:nvPicPr>
          <p:cNvPr id="5123" name="Picture 2"/>
          <p:cNvPicPr>
            <a:picLocks noChangeAspect="1" noChangeArrowheads="1"/>
          </p:cNvPicPr>
          <p:nvPr/>
        </p:nvPicPr>
        <p:blipFill>
          <a:blip r:embed="rId3" cstate="print"/>
          <a:srcRect/>
          <a:stretch>
            <a:fillRect/>
          </a:stretch>
        </p:blipFill>
        <p:spPr bwMode="auto">
          <a:xfrm>
            <a:off x="228600" y="1371600"/>
            <a:ext cx="8610600" cy="4357688"/>
          </a:xfrm>
          <a:prstGeom prst="rect">
            <a:avLst/>
          </a:prstGeom>
          <a:noFill/>
          <a:ln w="9525">
            <a:noFill/>
            <a:miter lim="800000"/>
            <a:headEnd/>
            <a:tailEnd/>
          </a:ln>
        </p:spPr>
      </p:pic>
      <p:sp>
        <p:nvSpPr>
          <p:cNvPr id="4" name="TextBox 3"/>
          <p:cNvSpPr txBox="1"/>
          <p:nvPr/>
        </p:nvSpPr>
        <p:spPr>
          <a:xfrm>
            <a:off x="838200" y="5943600"/>
            <a:ext cx="7696200" cy="523220"/>
          </a:xfrm>
          <a:prstGeom prst="rect">
            <a:avLst/>
          </a:prstGeom>
          <a:noFill/>
        </p:spPr>
        <p:txBody>
          <a:bodyPr wrap="square" rtlCol="0">
            <a:spAutoFit/>
          </a:bodyPr>
          <a:lstStyle/>
          <a:p>
            <a:r>
              <a:rPr lang="en-US" sz="2800" b="1" dirty="0" smtClean="0">
                <a:solidFill>
                  <a:srgbClr val="0000CC"/>
                </a:solidFill>
                <a:latin typeface="Comic Sans MS" pitchFamily="66" charset="0"/>
              </a:rPr>
              <a:t>Just to get to Jerusalem was a major trip!</a:t>
            </a:r>
            <a:endParaRPr lang="en-US" sz="2800" b="1" dirty="0">
              <a:solidFill>
                <a:srgbClr val="0000CC"/>
              </a:solidFill>
              <a:latin typeface="Comic Sans MS" pitchFamily="66" charset="0"/>
            </a:endParaRPr>
          </a:p>
        </p:txBody>
      </p:sp>
      <p:sp>
        <p:nvSpPr>
          <p:cNvPr id="5" name="TextBox 4"/>
          <p:cNvSpPr txBox="1"/>
          <p:nvPr/>
        </p:nvSpPr>
        <p:spPr>
          <a:xfrm>
            <a:off x="2286000" y="1905000"/>
            <a:ext cx="3276600" cy="369332"/>
          </a:xfrm>
          <a:prstGeom prst="rect">
            <a:avLst/>
          </a:prstGeom>
          <a:noFill/>
        </p:spPr>
        <p:txBody>
          <a:bodyPr wrap="square" rtlCol="0">
            <a:spAutoFit/>
          </a:bodyPr>
          <a:lstStyle/>
          <a:p>
            <a:r>
              <a:rPr lang="en-US" dirty="0" smtClean="0">
                <a:solidFill>
                  <a:srgbClr val="0000CC"/>
                </a:solidFill>
              </a:rPr>
              <a:t>1000 miles (1600 km)</a:t>
            </a:r>
            <a:endParaRPr lang="en-US" dirty="0">
              <a:solidFill>
                <a:srgbClr val="0000CC"/>
              </a:solidFill>
            </a:endParaRPr>
          </a:p>
        </p:txBody>
      </p:sp>
      <p:sp>
        <p:nvSpPr>
          <p:cNvPr id="6" name="TextBox 5"/>
          <p:cNvSpPr txBox="1"/>
          <p:nvPr/>
        </p:nvSpPr>
        <p:spPr>
          <a:xfrm>
            <a:off x="2209800" y="3505200"/>
            <a:ext cx="3276600" cy="369332"/>
          </a:xfrm>
          <a:prstGeom prst="rect">
            <a:avLst/>
          </a:prstGeom>
          <a:noFill/>
        </p:spPr>
        <p:txBody>
          <a:bodyPr wrap="square" rtlCol="0">
            <a:spAutoFit/>
          </a:bodyPr>
          <a:lstStyle/>
          <a:p>
            <a:r>
              <a:rPr lang="en-US" dirty="0" smtClean="0">
                <a:solidFill>
                  <a:srgbClr val="00B050"/>
                </a:solidFill>
              </a:rPr>
              <a:t>800 miles (1300 km)</a:t>
            </a:r>
            <a:endParaRPr lang="en-US" dirty="0">
              <a:solidFill>
                <a:srgbClr val="00B050"/>
              </a:solidFill>
            </a:endParaRPr>
          </a:p>
        </p:txBody>
      </p:sp>
    </p:spTree>
  </p:cSld>
  <p:clrMapOvr>
    <a:masterClrMapping/>
  </p:clrMapOvr>
  <p:transition>
    <p:split orient="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spTree>
  </p:cSld>
  <p:clrMapOvr>
    <a:masterClrMapping/>
  </p:clrMapOvr>
  <p:transition>
    <p:split orient="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5334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66800" y="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990600" y="633478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310708567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clipartpal.com/_thumbs/pd/education/chalkboard_background_full_page.png"/>
          <p:cNvPicPr>
            <a:picLocks noChangeAspect="1" noChangeArrowheads="1"/>
          </p:cNvPicPr>
          <p:nvPr/>
        </p:nvPicPr>
        <p:blipFill>
          <a:blip r:embed="rId3" cstate="print"/>
          <a:srcRect l="1270" t="1643" r="3492" b="4723"/>
          <a:stretch>
            <a:fillRect/>
          </a:stretch>
        </p:blipFill>
        <p:spPr bwMode="auto">
          <a:xfrm>
            <a:off x="0" y="0"/>
            <a:ext cx="9144000" cy="6891528"/>
          </a:xfrm>
          <a:prstGeom prst="rect">
            <a:avLst/>
          </a:prstGeom>
          <a:noFill/>
        </p:spPr>
      </p:pic>
      <p:sp>
        <p:nvSpPr>
          <p:cNvPr id="4098" name="Rectangle 2"/>
          <p:cNvSpPr>
            <a:spLocks noGrp="1" noChangeArrowheads="1"/>
          </p:cNvSpPr>
          <p:nvPr>
            <p:ph type="title"/>
          </p:nvPr>
        </p:nvSpPr>
        <p:spPr>
          <a:xfrm>
            <a:off x="381000" y="152400"/>
            <a:ext cx="8229600" cy="1143000"/>
          </a:xfrm>
        </p:spPr>
        <p:txBody>
          <a:bodyPr>
            <a:normAutofit/>
          </a:bodyPr>
          <a:lstStyle/>
          <a:p>
            <a:r>
              <a:rPr lang="en-US" b="1" dirty="0" smtClean="0">
                <a:solidFill>
                  <a:schemeClr val="bg1"/>
                </a:solidFill>
                <a:latin typeface="EraserDust" pitchFamily="34" charset="0"/>
              </a:rPr>
              <a:t>Lessons from Haggai</a:t>
            </a:r>
          </a:p>
        </p:txBody>
      </p:sp>
      <p:sp>
        <p:nvSpPr>
          <p:cNvPr id="4099" name="Rectangle 3"/>
          <p:cNvSpPr>
            <a:spLocks noGrp="1" noChangeArrowheads="1"/>
          </p:cNvSpPr>
          <p:nvPr>
            <p:ph type="body" idx="1"/>
          </p:nvPr>
        </p:nvSpPr>
        <p:spPr>
          <a:xfrm>
            <a:off x="609600" y="1143000"/>
            <a:ext cx="8001000" cy="5029200"/>
          </a:xfrm>
        </p:spPr>
        <p:txBody>
          <a:bodyPr>
            <a:normAutofit/>
          </a:bodyPr>
          <a:lstStyle/>
          <a:p>
            <a:pPr hangingPunct="0"/>
            <a:r>
              <a:rPr lang="en-US" b="1" dirty="0" smtClean="0">
                <a:solidFill>
                  <a:srgbClr val="FFC000"/>
                </a:solidFill>
                <a:latin typeface="EraserDust" pitchFamily="34" charset="0"/>
              </a:rPr>
              <a:t> </a:t>
            </a:r>
            <a:r>
              <a:rPr lang="en-US" dirty="0" smtClean="0">
                <a:solidFill>
                  <a:srgbClr val="FFC000"/>
                </a:solidFill>
                <a:latin typeface="EraserDust" pitchFamily="34" charset="0"/>
              </a:rPr>
              <a:t>Even</a:t>
            </a:r>
            <a:endParaRPr lang="en-US" dirty="0" smtClean="0"/>
          </a:p>
        </p:txBody>
      </p:sp>
    </p:spTree>
    <p:extLst>
      <p:ext uri="{BB962C8B-B14F-4D97-AF65-F5344CB8AC3E}">
        <p14:creationId xmlns:p14="http://schemas.microsoft.com/office/powerpoint/2010/main" val="187206846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5334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66800" y="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990600" y="633478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464839423"/>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clipartpal.com/_thumbs/pd/education/chalkboard_background_full_page.png"/>
          <p:cNvPicPr>
            <a:picLocks noChangeAspect="1" noChangeArrowheads="1"/>
          </p:cNvPicPr>
          <p:nvPr/>
        </p:nvPicPr>
        <p:blipFill>
          <a:blip r:embed="rId3" cstate="print"/>
          <a:srcRect l="1270" t="1643" r="3492" b="4723"/>
          <a:stretch>
            <a:fillRect/>
          </a:stretch>
        </p:blipFill>
        <p:spPr bwMode="auto">
          <a:xfrm>
            <a:off x="0" y="0"/>
            <a:ext cx="9144000" cy="6891528"/>
          </a:xfrm>
          <a:prstGeom prst="rect">
            <a:avLst/>
          </a:prstGeom>
          <a:noFill/>
        </p:spPr>
      </p:pic>
      <p:sp>
        <p:nvSpPr>
          <p:cNvPr id="4098" name="Rectangle 2"/>
          <p:cNvSpPr>
            <a:spLocks noGrp="1" noChangeArrowheads="1"/>
          </p:cNvSpPr>
          <p:nvPr>
            <p:ph type="title"/>
          </p:nvPr>
        </p:nvSpPr>
        <p:spPr>
          <a:xfrm>
            <a:off x="381000" y="152400"/>
            <a:ext cx="8229600" cy="1143000"/>
          </a:xfrm>
        </p:spPr>
        <p:txBody>
          <a:bodyPr>
            <a:normAutofit/>
          </a:bodyPr>
          <a:lstStyle/>
          <a:p>
            <a:r>
              <a:rPr lang="en-US" b="1" dirty="0" smtClean="0">
                <a:solidFill>
                  <a:schemeClr val="bg1"/>
                </a:solidFill>
                <a:latin typeface="EraserDust" pitchFamily="34" charset="0"/>
              </a:rPr>
              <a:t>Lessons from Haggai</a:t>
            </a:r>
          </a:p>
        </p:txBody>
      </p:sp>
      <p:sp>
        <p:nvSpPr>
          <p:cNvPr id="4099" name="Rectangle 3"/>
          <p:cNvSpPr>
            <a:spLocks noGrp="1" noChangeArrowheads="1"/>
          </p:cNvSpPr>
          <p:nvPr>
            <p:ph type="body" idx="1"/>
          </p:nvPr>
        </p:nvSpPr>
        <p:spPr>
          <a:xfrm>
            <a:off x="609600" y="1143000"/>
            <a:ext cx="8001000" cy="5029200"/>
          </a:xfrm>
        </p:spPr>
        <p:txBody>
          <a:bodyPr>
            <a:normAutofit/>
          </a:bodyPr>
          <a:lstStyle/>
          <a:p>
            <a:pPr hangingPunct="0"/>
            <a:r>
              <a:rPr lang="en-US" b="1" dirty="0" smtClean="0">
                <a:solidFill>
                  <a:srgbClr val="FFC000"/>
                </a:solidFill>
                <a:latin typeface="EraserDust" pitchFamily="34" charset="0"/>
              </a:rPr>
              <a:t> </a:t>
            </a:r>
            <a:r>
              <a:rPr lang="en-US" dirty="0" smtClean="0">
                <a:solidFill>
                  <a:srgbClr val="FFC000"/>
                </a:solidFill>
                <a:latin typeface="EraserDust" pitchFamily="34" charset="0"/>
              </a:rPr>
              <a:t>Even</a:t>
            </a:r>
            <a:endParaRPr lang="en-US" dirty="0" smtClean="0"/>
          </a:p>
        </p:txBody>
      </p:sp>
    </p:spTree>
    <p:extLst>
      <p:ext uri="{BB962C8B-B14F-4D97-AF65-F5344CB8AC3E}">
        <p14:creationId xmlns:p14="http://schemas.microsoft.com/office/powerpoint/2010/main" val="3913229403"/>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mtClean="0"/>
              <a:t> </a:t>
            </a:r>
            <a:endParaRPr lang="en-US" dirty="0" smtClean="0"/>
          </a:p>
          <a:p>
            <a:endParaRPr lang="en-US" dirty="0"/>
          </a:p>
        </p:txBody>
      </p:sp>
      <p:pic>
        <p:nvPicPr>
          <p:cNvPr id="38913" name="Picture 1"/>
          <p:cNvPicPr>
            <a:picLocks noChangeAspect="1" noChangeArrowheads="1"/>
          </p:cNvPicPr>
          <p:nvPr/>
        </p:nvPicPr>
        <p:blipFill>
          <a:blip r:embed="rId3" cstate="print"/>
          <a:srcRect l="22083" t="18000" r="20000" b="27333"/>
          <a:stretch>
            <a:fillRect/>
          </a:stretch>
        </p:blipFill>
        <p:spPr bwMode="auto">
          <a:xfrm>
            <a:off x="228600" y="1981200"/>
            <a:ext cx="8525107" cy="5029200"/>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76200"/>
            <a:ext cx="5715000" cy="1143000"/>
          </a:xfrm>
        </p:spPr>
        <p:txBody>
          <a:bodyPr>
            <a:normAutofit/>
          </a:bodyPr>
          <a:lstStyle/>
          <a:p>
            <a:pPr eaLnBrk="1" hangingPunct="1"/>
            <a:r>
              <a:rPr lang="en-US" sz="4800" b="1" dirty="0" smtClean="0">
                <a:solidFill>
                  <a:srgbClr val="FF0000"/>
                </a:solidFill>
              </a:rPr>
              <a:t>Temple is Finished!</a:t>
            </a:r>
          </a:p>
        </p:txBody>
      </p:sp>
      <p:sp>
        <p:nvSpPr>
          <p:cNvPr id="4099" name="Rectangle 3"/>
          <p:cNvSpPr>
            <a:spLocks noGrp="1" noChangeArrowheads="1"/>
          </p:cNvSpPr>
          <p:nvPr>
            <p:ph type="body" idx="1"/>
          </p:nvPr>
        </p:nvSpPr>
        <p:spPr>
          <a:xfrm>
            <a:off x="304800" y="1143000"/>
            <a:ext cx="8610600" cy="4572000"/>
          </a:xfrm>
        </p:spPr>
        <p:txBody>
          <a:bodyPr>
            <a:normAutofit fontScale="92500" lnSpcReduction="10000"/>
          </a:bodyPr>
          <a:lstStyle/>
          <a:p>
            <a:pPr eaLnBrk="1" hangingPunct="1">
              <a:lnSpc>
                <a:spcPct val="90000"/>
              </a:lnSpc>
            </a:pPr>
            <a:r>
              <a:rPr lang="en-US" b="1" dirty="0" smtClean="0">
                <a:solidFill>
                  <a:srgbClr val="0000CC"/>
                </a:solidFill>
              </a:rPr>
              <a:t>Pray for King &amp; Son </a:t>
            </a:r>
            <a:r>
              <a:rPr lang="en-US" dirty="0" smtClean="0"/>
              <a:t>- Persians asked                       everyone in empire to pray to their                           god for the empire (v.10)</a:t>
            </a:r>
          </a:p>
          <a:p>
            <a:pPr eaLnBrk="1" hangingPunct="1">
              <a:lnSpc>
                <a:spcPct val="90000"/>
              </a:lnSpc>
            </a:pPr>
            <a:r>
              <a:rPr lang="en-US" b="1" dirty="0" smtClean="0">
                <a:solidFill>
                  <a:srgbClr val="0000CC"/>
                </a:solidFill>
              </a:rPr>
              <a:t>Cyrus &amp; Darius &amp; Artaxerxes </a:t>
            </a:r>
            <a:r>
              <a:rPr lang="en-US" dirty="0" smtClean="0"/>
              <a:t>– spans                             the 20 years of building. “Darius, even </a:t>
            </a:r>
            <a:r>
              <a:rPr lang="en-US" dirty="0" err="1" smtClean="0"/>
              <a:t>Artaxerxes</a:t>
            </a:r>
            <a:r>
              <a:rPr lang="en-US" dirty="0" smtClean="0"/>
              <a:t>”</a:t>
            </a:r>
          </a:p>
          <a:p>
            <a:pPr eaLnBrk="1" hangingPunct="1">
              <a:lnSpc>
                <a:spcPct val="90000"/>
              </a:lnSpc>
            </a:pPr>
            <a:r>
              <a:rPr lang="en-US" b="1" dirty="0" smtClean="0">
                <a:solidFill>
                  <a:srgbClr val="0000CC"/>
                </a:solidFill>
              </a:rPr>
              <a:t>Adar = 12</a:t>
            </a:r>
            <a:r>
              <a:rPr lang="en-US" b="1" baseline="30000" dirty="0" smtClean="0">
                <a:solidFill>
                  <a:srgbClr val="0000CC"/>
                </a:solidFill>
              </a:rPr>
              <a:t>th</a:t>
            </a:r>
            <a:r>
              <a:rPr lang="en-US" b="1" dirty="0" smtClean="0">
                <a:solidFill>
                  <a:srgbClr val="0000CC"/>
                </a:solidFill>
              </a:rPr>
              <a:t> month</a:t>
            </a:r>
            <a:r>
              <a:rPr lang="en-US" dirty="0" smtClean="0"/>
              <a:t>. Ready for 1</a:t>
            </a:r>
            <a:r>
              <a:rPr lang="en-US" baseline="30000" dirty="0" smtClean="0"/>
              <a:t>st</a:t>
            </a:r>
            <a:r>
              <a:rPr lang="en-US" dirty="0" smtClean="0"/>
              <a:t> month of new year for Passover &amp; Feast of Unleavened Bread</a:t>
            </a:r>
          </a:p>
          <a:p>
            <a:pPr eaLnBrk="1" hangingPunct="1">
              <a:lnSpc>
                <a:spcPct val="90000"/>
              </a:lnSpc>
            </a:pPr>
            <a:r>
              <a:rPr lang="en-US" b="1" dirty="0" smtClean="0">
                <a:solidFill>
                  <a:srgbClr val="0000CC"/>
                </a:solidFill>
              </a:rPr>
              <a:t>Temple took about 20 yrs to build </a:t>
            </a:r>
            <a:r>
              <a:rPr lang="en-US" dirty="0" smtClean="0"/>
              <a:t>– Cyrus (6) + Cambyses (8) + Darius (6)</a:t>
            </a:r>
          </a:p>
          <a:p>
            <a:pPr>
              <a:lnSpc>
                <a:spcPct val="90000"/>
              </a:lnSpc>
            </a:pPr>
            <a:r>
              <a:rPr lang="en-US" b="1" dirty="0" smtClean="0">
                <a:solidFill>
                  <a:srgbClr val="0000CC"/>
                </a:solidFill>
              </a:rPr>
              <a:t>Celebrated with joy! </a:t>
            </a:r>
            <a:r>
              <a:rPr lang="en-US" dirty="0" smtClean="0"/>
              <a:t>(v.16) – remember “whoever despises the day of small things will rejoice</a:t>
            </a:r>
            <a:r>
              <a:rPr lang="en-US" dirty="0"/>
              <a:t>” </a:t>
            </a:r>
            <a:r>
              <a:rPr lang="en-US" dirty="0" smtClean="0"/>
              <a:t> </a:t>
            </a:r>
            <a:r>
              <a:rPr lang="en-US" dirty="0" err="1" smtClean="0"/>
              <a:t>Zech</a:t>
            </a:r>
            <a:r>
              <a:rPr lang="en-US" dirty="0" smtClean="0"/>
              <a:t> </a:t>
            </a:r>
            <a:r>
              <a:rPr lang="en-US" dirty="0"/>
              <a:t>4</a:t>
            </a:r>
            <a:endParaRPr lang="en-US" dirty="0" smtClean="0"/>
          </a:p>
        </p:txBody>
      </p:sp>
      <p:sp>
        <p:nvSpPr>
          <p:cNvPr id="4100" name="Text Box 5"/>
          <p:cNvSpPr txBox="1">
            <a:spLocks noChangeArrowheads="1"/>
          </p:cNvSpPr>
          <p:nvPr/>
        </p:nvSpPr>
        <p:spPr bwMode="auto">
          <a:xfrm>
            <a:off x="152400" y="5562600"/>
            <a:ext cx="88392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Never despise or discourage God’s work today, no matter how small it is!</a:t>
            </a:r>
            <a:endParaRPr lang="en-US" sz="3600" b="1" dirty="0">
              <a:solidFill>
                <a:srgbClr val="00B050"/>
              </a:solidFill>
              <a:latin typeface="Comic Sans MS" pitchFamily="66" charset="0"/>
            </a:endParaRPr>
          </a:p>
        </p:txBody>
      </p:sp>
      <p:pic>
        <p:nvPicPr>
          <p:cNvPr id="205826" name="Picture 2" descr="https://encrypted-tbn1.google.com/images?q=tbn:ANd9GcT53Xa4L1M17f8c6d4Ujb0NZ9M7ieUctMFIOOm4yOsD75x7yzqJvg"/>
          <p:cNvPicPr>
            <a:picLocks noChangeAspect="1" noChangeArrowheads="1"/>
          </p:cNvPicPr>
          <p:nvPr/>
        </p:nvPicPr>
        <p:blipFill>
          <a:blip r:embed="rId3" cstate="print"/>
          <a:srcRect/>
          <a:stretch>
            <a:fillRect/>
          </a:stretch>
        </p:blipFill>
        <p:spPr bwMode="auto">
          <a:xfrm>
            <a:off x="6703255" y="0"/>
            <a:ext cx="2194560" cy="2743200"/>
          </a:xfrm>
          <a:prstGeom prst="rect">
            <a:avLst/>
          </a:prstGeom>
          <a:noFill/>
        </p:spPr>
      </p:pic>
    </p:spTree>
    <p:extLst>
      <p:ext uri="{BB962C8B-B14F-4D97-AF65-F5344CB8AC3E}">
        <p14:creationId xmlns:p14="http://schemas.microsoft.com/office/powerpoint/2010/main" val="1405587548"/>
      </p:ext>
    </p:extLst>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8229600" cy="914400"/>
          </a:xfrm>
        </p:spPr>
        <p:txBody>
          <a:bodyPr/>
          <a:lstStyle/>
          <a:p>
            <a:pPr eaLnBrk="1" hangingPunct="1"/>
            <a:r>
              <a:rPr lang="en-US" sz="4000" b="1" dirty="0" smtClean="0">
                <a:solidFill>
                  <a:srgbClr val="FF0000"/>
                </a:solidFill>
              </a:rPr>
              <a:t>Who is Artaxerxes of Ezra 7?</a:t>
            </a:r>
          </a:p>
        </p:txBody>
      </p:sp>
      <p:sp>
        <p:nvSpPr>
          <p:cNvPr id="4099" name="Rectangle 3"/>
          <p:cNvSpPr>
            <a:spLocks noGrp="1" noChangeArrowheads="1"/>
          </p:cNvSpPr>
          <p:nvPr>
            <p:ph type="body" idx="1"/>
          </p:nvPr>
        </p:nvSpPr>
        <p:spPr>
          <a:xfrm>
            <a:off x="457200" y="3048000"/>
            <a:ext cx="8305800" cy="2057400"/>
          </a:xfrm>
        </p:spPr>
        <p:txBody>
          <a:bodyPr>
            <a:noAutofit/>
          </a:bodyPr>
          <a:lstStyle/>
          <a:p>
            <a:pPr marL="0" indent="0">
              <a:lnSpc>
                <a:spcPct val="90000"/>
              </a:lnSpc>
              <a:buNone/>
            </a:pPr>
            <a:r>
              <a:rPr lang="en-US" sz="3600" b="1" dirty="0" err="1" smtClean="0">
                <a:solidFill>
                  <a:srgbClr val="0000CC"/>
                </a:solidFill>
              </a:rPr>
              <a:t>Neh</a:t>
            </a:r>
            <a:r>
              <a:rPr lang="en-US" sz="3600" b="1" dirty="0" smtClean="0">
                <a:solidFill>
                  <a:srgbClr val="0000CC"/>
                </a:solidFill>
              </a:rPr>
              <a:t> 5:14; 13:6 indicates that Artaxerxes reigned at least 32 years.  Darius Hystaspes &amp; Artaxerxes Longimanus are the only Persians kings to reign that long.</a:t>
            </a:r>
            <a:endParaRPr lang="en-US" sz="3600" dirty="0" smtClean="0"/>
          </a:p>
        </p:txBody>
      </p:sp>
      <p:sp>
        <p:nvSpPr>
          <p:cNvPr id="4100" name="Text Box 5"/>
          <p:cNvSpPr txBox="1">
            <a:spLocks noChangeArrowheads="1"/>
          </p:cNvSpPr>
          <p:nvPr/>
        </p:nvSpPr>
        <p:spPr bwMode="auto">
          <a:xfrm>
            <a:off x="0" y="5334000"/>
            <a:ext cx="91440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That narrows it down to only 2</a:t>
            </a:r>
            <a:endParaRPr lang="en-US" sz="3600" b="1" dirty="0">
              <a:solidFill>
                <a:srgbClr val="00B050"/>
              </a:solidFill>
              <a:latin typeface="Comic Sans MS" pitchFamily="66" charset="0"/>
            </a:endParaRPr>
          </a:p>
        </p:txBody>
      </p:sp>
      <p:pic>
        <p:nvPicPr>
          <p:cNvPr id="1026" name="Picture 2"/>
          <p:cNvPicPr>
            <a:picLocks noChangeAspect="1" noChangeArrowheads="1"/>
          </p:cNvPicPr>
          <p:nvPr/>
        </p:nvPicPr>
        <p:blipFill>
          <a:blip r:embed="rId3" cstate="print"/>
          <a:srcRect t="53981"/>
          <a:stretch>
            <a:fillRect/>
          </a:stretch>
        </p:blipFill>
        <p:spPr bwMode="auto">
          <a:xfrm>
            <a:off x="0" y="1066800"/>
            <a:ext cx="9044667" cy="1624013"/>
          </a:xfrm>
          <a:prstGeom prst="rect">
            <a:avLst/>
          </a:prstGeom>
          <a:noFill/>
          <a:ln w="9525">
            <a:noFill/>
            <a:miter lim="800000"/>
            <a:headEnd/>
            <a:tailEnd/>
          </a:ln>
        </p:spPr>
      </p:pic>
      <p:sp>
        <p:nvSpPr>
          <p:cNvPr id="6" name="Freeform 5"/>
          <p:cNvSpPr/>
          <p:nvPr/>
        </p:nvSpPr>
        <p:spPr>
          <a:xfrm>
            <a:off x="1752600" y="1676401"/>
            <a:ext cx="228600" cy="609600"/>
          </a:xfrm>
          <a:custGeom>
            <a:avLst/>
            <a:gdLst>
              <a:gd name="connsiteX0" fmla="*/ 95573 w 374542"/>
              <a:gd name="connsiteY0" fmla="*/ 645763 h 645763"/>
              <a:gd name="connsiteX1" fmla="*/ 328047 w 374542"/>
              <a:gd name="connsiteY1" fmla="*/ 390041 h 645763"/>
              <a:gd name="connsiteX2" fmla="*/ 328047 w 374542"/>
              <a:gd name="connsiteY2" fmla="*/ 266055 h 645763"/>
              <a:gd name="connsiteX3" fmla="*/ 49078 w 374542"/>
              <a:gd name="connsiteY3" fmla="*/ 41329 h 645763"/>
              <a:gd name="connsiteX4" fmla="*/ 33580 w 374542"/>
              <a:gd name="connsiteY4" fmla="*/ 18082 h 645763"/>
              <a:gd name="connsiteX5" fmla="*/ 41329 w 374542"/>
              <a:gd name="connsiteY5" fmla="*/ 18082 h 64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542" h="645763">
                <a:moveTo>
                  <a:pt x="95573" y="645763"/>
                </a:moveTo>
                <a:cubicBezTo>
                  <a:pt x="192437" y="549544"/>
                  <a:pt x="289301" y="453326"/>
                  <a:pt x="328047" y="390041"/>
                </a:cubicBezTo>
                <a:cubicBezTo>
                  <a:pt x="366793" y="326756"/>
                  <a:pt x="374542" y="324174"/>
                  <a:pt x="328047" y="266055"/>
                </a:cubicBezTo>
                <a:cubicBezTo>
                  <a:pt x="281552" y="207936"/>
                  <a:pt x="98156" y="82658"/>
                  <a:pt x="49078" y="41329"/>
                </a:cubicBezTo>
                <a:cubicBezTo>
                  <a:pt x="0" y="0"/>
                  <a:pt x="34871" y="21956"/>
                  <a:pt x="33580" y="18082"/>
                </a:cubicBezTo>
                <a:cubicBezTo>
                  <a:pt x="32289" y="14208"/>
                  <a:pt x="41329" y="18082"/>
                  <a:pt x="41329" y="18082"/>
                </a:cubicBezTo>
              </a:path>
            </a:pathLst>
          </a:cu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Oval 6"/>
          <p:cNvSpPr/>
          <p:nvPr/>
        </p:nvSpPr>
        <p:spPr>
          <a:xfrm>
            <a:off x="1752600" y="1447800"/>
            <a:ext cx="2590800" cy="762000"/>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096000" y="1447800"/>
            <a:ext cx="2667000" cy="838200"/>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5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0" fill="hold"/>
                                        <p:tgtEl>
                                          <p:spTgt spid="7"/>
                                        </p:tgtEl>
                                        <p:attrNameLst>
                                          <p:attrName>ppt_w</p:attrName>
                                        </p:attrNameLst>
                                      </p:cBhvr>
                                      <p:tavLst>
                                        <p:tav tm="0" fmla="#ppt_w*sin(2.5*pi*$)">
                                          <p:val>
                                            <p:fltVal val="0"/>
                                          </p:val>
                                        </p:tav>
                                        <p:tav tm="100000">
                                          <p:val>
                                            <p:fltVal val="1"/>
                                          </p:val>
                                        </p:tav>
                                      </p:tavLst>
                                    </p:anim>
                                    <p:anim calcmode="lin" valueType="num">
                                      <p:cBhvr>
                                        <p:cTn id="8" dur="5000" fill="hold"/>
                                        <p:tgtEl>
                                          <p:spTgt spid="7"/>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5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0" fill="hold"/>
                                        <p:tgtEl>
                                          <p:spTgt spid="8"/>
                                        </p:tgtEl>
                                        <p:attrNameLst>
                                          <p:attrName>ppt_w</p:attrName>
                                        </p:attrNameLst>
                                      </p:cBhvr>
                                      <p:tavLst>
                                        <p:tav tm="0" fmla="#ppt_w*sin(2.5*pi*$)">
                                          <p:val>
                                            <p:fltVal val="0"/>
                                          </p:val>
                                        </p:tav>
                                        <p:tav tm="100000">
                                          <p:val>
                                            <p:fltVal val="1"/>
                                          </p:val>
                                        </p:tav>
                                      </p:tavLst>
                                    </p:anim>
                                    <p:anim calcmode="lin" valueType="num">
                                      <p:cBhvr>
                                        <p:cTn id="12" dur="5000" fill="hold"/>
                                        <p:tgtEl>
                                          <p:spTgt spid="8"/>
                                        </p:tgtEl>
                                        <p:attrNameLst>
                                          <p:attrName>ppt_h</p:attrName>
                                        </p:attrNameLst>
                                      </p:cBhvr>
                                      <p:tavLst>
                                        <p:tav tm="0">
                                          <p:val>
                                            <p:strVal val="#ppt_h"/>
                                          </p:val>
                                        </p:tav>
                                        <p:tav tm="100000">
                                          <p:val>
                                            <p:strVal val="#ppt_h"/>
                                          </p:val>
                                        </p:tav>
                                      </p:tavLst>
                                    </p:anim>
                                  </p:childTnLst>
                                </p:cTn>
                              </p:par>
                              <p:par>
                                <p:cTn id="13" presetID="8" presetClass="entr" presetSubtype="16" fill="hold" grpId="0" nodeType="withEffect">
                                  <p:stCondLst>
                                    <p:cond delay="5000"/>
                                  </p:stCondLst>
                                  <p:childTnLst>
                                    <p:set>
                                      <p:cBhvr>
                                        <p:cTn id="14" dur="1" fill="hold">
                                          <p:stCondLst>
                                            <p:cond delay="0"/>
                                          </p:stCondLst>
                                        </p:cTn>
                                        <p:tgtEl>
                                          <p:spTgt spid="4100"/>
                                        </p:tgtEl>
                                        <p:attrNameLst>
                                          <p:attrName>style.visibility</p:attrName>
                                        </p:attrNameLst>
                                      </p:cBhvr>
                                      <p:to>
                                        <p:strVal val="visible"/>
                                      </p:to>
                                    </p:set>
                                    <p:animEffect transition="in" filter="diamond(in)">
                                      <p:cBhvr>
                                        <p:cTn id="15"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914400"/>
          </a:xfrm>
        </p:spPr>
        <p:txBody>
          <a:bodyPr/>
          <a:lstStyle/>
          <a:p>
            <a:pPr eaLnBrk="1" hangingPunct="1"/>
            <a:r>
              <a:rPr lang="en-US" sz="4000" b="1" dirty="0" smtClean="0">
                <a:solidFill>
                  <a:srgbClr val="FF0000"/>
                </a:solidFill>
              </a:rPr>
              <a:t>Who is Artaxerxes of Ezra 7?</a:t>
            </a:r>
          </a:p>
        </p:txBody>
      </p:sp>
      <p:sp>
        <p:nvSpPr>
          <p:cNvPr id="4099" name="Rectangle 3"/>
          <p:cNvSpPr>
            <a:spLocks noGrp="1" noChangeArrowheads="1"/>
          </p:cNvSpPr>
          <p:nvPr>
            <p:ph type="body" idx="1"/>
          </p:nvPr>
        </p:nvSpPr>
        <p:spPr>
          <a:xfrm>
            <a:off x="381000" y="2438400"/>
            <a:ext cx="8305800" cy="3810000"/>
          </a:xfrm>
        </p:spPr>
        <p:txBody>
          <a:bodyPr>
            <a:normAutofit fontScale="77500" lnSpcReduction="20000"/>
          </a:bodyPr>
          <a:lstStyle/>
          <a:p>
            <a:pPr>
              <a:lnSpc>
                <a:spcPct val="90000"/>
              </a:lnSpc>
            </a:pPr>
            <a:r>
              <a:rPr lang="en-US" b="1" dirty="0" smtClean="0">
                <a:solidFill>
                  <a:srgbClr val="0000CC"/>
                </a:solidFill>
              </a:rPr>
              <a:t>Artaxerxes is just a title</a:t>
            </a:r>
            <a:r>
              <a:rPr lang="en-US" dirty="0" smtClean="0"/>
              <a:t>, not a specific individual.                     Now his 7</a:t>
            </a:r>
            <a:r>
              <a:rPr lang="en-US" baseline="30000" dirty="0" smtClean="0"/>
              <a:t>th</a:t>
            </a:r>
            <a:r>
              <a:rPr lang="en-US" dirty="0" smtClean="0"/>
              <a:t> year (v.7)</a:t>
            </a:r>
          </a:p>
          <a:p>
            <a:pPr eaLnBrk="1" hangingPunct="1">
              <a:lnSpc>
                <a:spcPct val="90000"/>
              </a:lnSpc>
              <a:spcBef>
                <a:spcPts val="2400"/>
              </a:spcBef>
            </a:pPr>
            <a:r>
              <a:rPr lang="en-US" b="1" dirty="0" smtClean="0">
                <a:solidFill>
                  <a:srgbClr val="0000CC"/>
                </a:solidFill>
              </a:rPr>
              <a:t>Most say Longimanus </a:t>
            </a:r>
            <a:r>
              <a:rPr lang="en-US" dirty="0" smtClean="0"/>
              <a:t>(58 years after Hystaspes)</a:t>
            </a:r>
          </a:p>
          <a:p>
            <a:pPr lvl="1">
              <a:lnSpc>
                <a:spcPct val="90000"/>
              </a:lnSpc>
            </a:pPr>
            <a:r>
              <a:rPr lang="en-US" dirty="0" smtClean="0"/>
              <a:t>But…..Longimanus did not build the temple</a:t>
            </a:r>
          </a:p>
          <a:p>
            <a:pPr lvl="1">
              <a:lnSpc>
                <a:spcPct val="90000"/>
              </a:lnSpc>
            </a:pPr>
            <a:r>
              <a:rPr lang="en-US" dirty="0" smtClean="0"/>
              <a:t>Longimanus was not mentioned before this in Ezra</a:t>
            </a:r>
          </a:p>
          <a:p>
            <a:pPr eaLnBrk="1" hangingPunct="1">
              <a:lnSpc>
                <a:spcPct val="90000"/>
              </a:lnSpc>
              <a:spcBef>
                <a:spcPts val="2400"/>
              </a:spcBef>
            </a:pPr>
            <a:r>
              <a:rPr lang="en-US" b="1" dirty="0" smtClean="0">
                <a:solidFill>
                  <a:srgbClr val="0000CC"/>
                </a:solidFill>
              </a:rPr>
              <a:t>Probably Darius Hystaspes</a:t>
            </a:r>
          </a:p>
          <a:p>
            <a:pPr lvl="1">
              <a:lnSpc>
                <a:spcPct val="90000"/>
              </a:lnSpc>
            </a:pPr>
            <a:r>
              <a:rPr lang="en-US" dirty="0" smtClean="0"/>
              <a:t>Darius &amp; Artaxerxes are titles like: President, Prime Minister, King, etc.</a:t>
            </a:r>
          </a:p>
          <a:p>
            <a:pPr lvl="1">
              <a:lnSpc>
                <a:spcPct val="90000"/>
              </a:lnSpc>
            </a:pPr>
            <a:r>
              <a:rPr lang="en-US" dirty="0" smtClean="0"/>
              <a:t>Ezra compiled information from returned exiles in Israel and added his own experience.  Different sources probably used different titles for the King.</a:t>
            </a:r>
          </a:p>
        </p:txBody>
      </p:sp>
      <p:sp>
        <p:nvSpPr>
          <p:cNvPr id="4100" name="Text Box 5"/>
          <p:cNvSpPr txBox="1">
            <a:spLocks noChangeArrowheads="1"/>
          </p:cNvSpPr>
          <p:nvPr/>
        </p:nvSpPr>
        <p:spPr bwMode="auto">
          <a:xfrm>
            <a:off x="0" y="6156325"/>
            <a:ext cx="91440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Ezra returned as soon as the temple was finished!</a:t>
            </a:r>
            <a:endParaRPr lang="en-US" sz="2800" b="1" dirty="0">
              <a:solidFill>
                <a:srgbClr val="00B050"/>
              </a:solidFill>
              <a:latin typeface="Comic Sans MS" pitchFamily="66" charset="0"/>
            </a:endParaRPr>
          </a:p>
        </p:txBody>
      </p:sp>
      <p:pic>
        <p:nvPicPr>
          <p:cNvPr id="1026" name="Picture 2"/>
          <p:cNvPicPr>
            <a:picLocks noChangeAspect="1" noChangeArrowheads="1"/>
          </p:cNvPicPr>
          <p:nvPr/>
        </p:nvPicPr>
        <p:blipFill>
          <a:blip r:embed="rId3" cstate="print"/>
          <a:srcRect t="53981"/>
          <a:stretch>
            <a:fillRect/>
          </a:stretch>
        </p:blipFill>
        <p:spPr bwMode="auto">
          <a:xfrm>
            <a:off x="0" y="685800"/>
            <a:ext cx="9044667" cy="1624013"/>
          </a:xfrm>
          <a:prstGeom prst="rect">
            <a:avLst/>
          </a:prstGeom>
          <a:noFill/>
          <a:ln w="9525">
            <a:noFill/>
            <a:miter lim="800000"/>
            <a:headEnd/>
            <a:tailEnd/>
          </a:ln>
        </p:spPr>
      </p:pic>
      <p:sp>
        <p:nvSpPr>
          <p:cNvPr id="6" name="Freeform 5"/>
          <p:cNvSpPr/>
          <p:nvPr/>
        </p:nvSpPr>
        <p:spPr>
          <a:xfrm>
            <a:off x="1752600" y="1295401"/>
            <a:ext cx="228600" cy="609600"/>
          </a:xfrm>
          <a:custGeom>
            <a:avLst/>
            <a:gdLst>
              <a:gd name="connsiteX0" fmla="*/ 95573 w 374542"/>
              <a:gd name="connsiteY0" fmla="*/ 645763 h 645763"/>
              <a:gd name="connsiteX1" fmla="*/ 328047 w 374542"/>
              <a:gd name="connsiteY1" fmla="*/ 390041 h 645763"/>
              <a:gd name="connsiteX2" fmla="*/ 328047 w 374542"/>
              <a:gd name="connsiteY2" fmla="*/ 266055 h 645763"/>
              <a:gd name="connsiteX3" fmla="*/ 49078 w 374542"/>
              <a:gd name="connsiteY3" fmla="*/ 41329 h 645763"/>
              <a:gd name="connsiteX4" fmla="*/ 33580 w 374542"/>
              <a:gd name="connsiteY4" fmla="*/ 18082 h 645763"/>
              <a:gd name="connsiteX5" fmla="*/ 41329 w 374542"/>
              <a:gd name="connsiteY5" fmla="*/ 18082 h 64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542" h="645763">
                <a:moveTo>
                  <a:pt x="95573" y="645763"/>
                </a:moveTo>
                <a:cubicBezTo>
                  <a:pt x="192437" y="549544"/>
                  <a:pt x="289301" y="453326"/>
                  <a:pt x="328047" y="390041"/>
                </a:cubicBezTo>
                <a:cubicBezTo>
                  <a:pt x="366793" y="326756"/>
                  <a:pt x="374542" y="324174"/>
                  <a:pt x="328047" y="266055"/>
                </a:cubicBezTo>
                <a:cubicBezTo>
                  <a:pt x="281552" y="207936"/>
                  <a:pt x="98156" y="82658"/>
                  <a:pt x="49078" y="41329"/>
                </a:cubicBezTo>
                <a:cubicBezTo>
                  <a:pt x="0" y="0"/>
                  <a:pt x="34871" y="21956"/>
                  <a:pt x="33580" y="18082"/>
                </a:cubicBezTo>
                <a:cubicBezTo>
                  <a:pt x="32289" y="14208"/>
                  <a:pt x="41329" y="18082"/>
                  <a:pt x="41329" y="18082"/>
                </a:cubicBezTo>
              </a:path>
            </a:pathLst>
          </a:cu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6172200" cy="1295400"/>
          </a:xfrm>
        </p:spPr>
        <p:txBody>
          <a:bodyPr>
            <a:noAutofit/>
          </a:bodyPr>
          <a:lstStyle/>
          <a:p>
            <a:pPr eaLnBrk="1" hangingPunct="1"/>
            <a:r>
              <a:rPr lang="en-US" sz="4000" b="1" dirty="0" smtClean="0">
                <a:solidFill>
                  <a:srgbClr val="FF0000"/>
                </a:solidFill>
              </a:rPr>
              <a:t>Evidence that Artaxerxes is Darius Hystaspes</a:t>
            </a:r>
          </a:p>
        </p:txBody>
      </p:sp>
      <p:sp>
        <p:nvSpPr>
          <p:cNvPr id="4099" name="Rectangle 3"/>
          <p:cNvSpPr>
            <a:spLocks noGrp="1" noChangeArrowheads="1"/>
          </p:cNvSpPr>
          <p:nvPr>
            <p:ph type="body" idx="1"/>
          </p:nvPr>
        </p:nvSpPr>
        <p:spPr>
          <a:xfrm>
            <a:off x="304800" y="1447800"/>
            <a:ext cx="8610600" cy="4572000"/>
          </a:xfrm>
        </p:spPr>
        <p:txBody>
          <a:bodyPr>
            <a:normAutofit fontScale="77500" lnSpcReduction="20000"/>
          </a:bodyPr>
          <a:lstStyle/>
          <a:p>
            <a:pPr eaLnBrk="1" hangingPunct="1">
              <a:lnSpc>
                <a:spcPct val="90000"/>
              </a:lnSpc>
            </a:pPr>
            <a:r>
              <a:rPr lang="en-US" b="1" dirty="0" smtClean="0">
                <a:solidFill>
                  <a:srgbClr val="0000CC"/>
                </a:solidFill>
              </a:rPr>
              <a:t>Temple finished in his reign</a:t>
            </a:r>
            <a:r>
              <a:rPr lang="en-US" dirty="0" smtClean="0"/>
              <a:t>. Ezra 6:14 says                              </a:t>
            </a:r>
            <a:r>
              <a:rPr lang="en-US" i="1" dirty="0" smtClean="0"/>
              <a:t>“Cyrus and Darius and [even] Artaxerxes”</a:t>
            </a:r>
          </a:p>
          <a:p>
            <a:pPr eaLnBrk="1" hangingPunct="1">
              <a:lnSpc>
                <a:spcPct val="90000"/>
              </a:lnSpc>
              <a:spcBef>
                <a:spcPts val="1800"/>
              </a:spcBef>
            </a:pPr>
            <a:r>
              <a:rPr lang="en-US" b="1" dirty="0" smtClean="0">
                <a:solidFill>
                  <a:srgbClr val="0000CC"/>
                </a:solidFill>
              </a:rPr>
              <a:t>Artaxerxes sends Ezra back in 7</a:t>
            </a:r>
            <a:r>
              <a:rPr lang="en-US" b="1" baseline="30000" dirty="0" smtClean="0">
                <a:solidFill>
                  <a:srgbClr val="0000CC"/>
                </a:solidFill>
              </a:rPr>
              <a:t>th</a:t>
            </a:r>
            <a:r>
              <a:rPr lang="en-US" b="1" dirty="0" smtClean="0">
                <a:solidFill>
                  <a:srgbClr val="0000CC"/>
                </a:solidFill>
              </a:rPr>
              <a:t> year </a:t>
            </a:r>
            <a:r>
              <a:rPr lang="en-US" dirty="0" smtClean="0"/>
              <a:t>to                                 work in Temple, offer sacrifices &amp; teach                                   Jews how to worship Yahweh.  Why wait                                      58 years to do this?</a:t>
            </a:r>
          </a:p>
          <a:p>
            <a:pPr eaLnBrk="1" hangingPunct="1">
              <a:lnSpc>
                <a:spcPct val="90000"/>
              </a:lnSpc>
              <a:spcBef>
                <a:spcPts val="1800"/>
              </a:spcBef>
            </a:pPr>
            <a:r>
              <a:rPr lang="en-US" b="1" dirty="0" smtClean="0">
                <a:solidFill>
                  <a:srgbClr val="0000CC"/>
                </a:solidFill>
              </a:rPr>
              <a:t>Ezra’s age: </a:t>
            </a:r>
            <a:r>
              <a:rPr lang="en-US" dirty="0" smtClean="0"/>
              <a:t>he was born before captivity began. In 7</a:t>
            </a:r>
            <a:r>
              <a:rPr lang="en-US" baseline="30000" dirty="0" smtClean="0"/>
              <a:t>th</a:t>
            </a:r>
            <a:r>
              <a:rPr lang="en-US" dirty="0" smtClean="0"/>
              <a:t> year of Hystaspes he would be at least 94 years old. In 7</a:t>
            </a:r>
            <a:r>
              <a:rPr lang="en-US" baseline="30000" dirty="0" smtClean="0"/>
              <a:t>th</a:t>
            </a:r>
            <a:r>
              <a:rPr lang="en-US" dirty="0" smtClean="0"/>
              <a:t> of Longimanus he would be over 152 &amp; even older in Nehemiah!</a:t>
            </a:r>
          </a:p>
          <a:p>
            <a:pPr eaLnBrk="1" hangingPunct="1">
              <a:lnSpc>
                <a:spcPct val="90000"/>
              </a:lnSpc>
              <a:spcBef>
                <a:spcPts val="1200"/>
              </a:spcBef>
            </a:pPr>
            <a:r>
              <a:rPr lang="en-US" b="1" dirty="0" smtClean="0">
                <a:solidFill>
                  <a:srgbClr val="0000CC"/>
                </a:solidFill>
              </a:rPr>
              <a:t>Compare </a:t>
            </a:r>
            <a:r>
              <a:rPr lang="en-US" b="1" dirty="0" err="1" smtClean="0">
                <a:solidFill>
                  <a:srgbClr val="0000CC"/>
                </a:solidFill>
              </a:rPr>
              <a:t>Neh</a:t>
            </a:r>
            <a:r>
              <a:rPr lang="en-US" b="1" dirty="0" smtClean="0">
                <a:solidFill>
                  <a:srgbClr val="0000CC"/>
                </a:solidFill>
              </a:rPr>
              <a:t> 10:2-10 with Ezra 2.  </a:t>
            </a:r>
            <a:r>
              <a:rPr lang="en-US" dirty="0" smtClean="0"/>
              <a:t>Out of 30 priests &amp; Levites who returned with </a:t>
            </a:r>
            <a:r>
              <a:rPr lang="en-US" dirty="0" err="1" smtClean="0"/>
              <a:t>Zerubbabel</a:t>
            </a:r>
            <a:r>
              <a:rPr lang="en-US" dirty="0" smtClean="0"/>
              <a:t>,  20 of them signed the covenant with Nehemiah.    In Longimanus’ reign they would all be alive 92 years after </a:t>
            </a:r>
            <a:r>
              <a:rPr lang="en-US" dirty="0" err="1" smtClean="0"/>
              <a:t>Zerubbabel’s</a:t>
            </a:r>
            <a:r>
              <a:rPr lang="en-US" dirty="0" smtClean="0"/>
              <a:t> return – not very likely!</a:t>
            </a:r>
          </a:p>
        </p:txBody>
      </p:sp>
      <p:pic>
        <p:nvPicPr>
          <p:cNvPr id="75778" name="Picture 2" descr="https://encrypted-tbn1.google.com/images?q=tbn:ANd9GcQIpdLIX6KjRb3UhfYyJPUY2Grk6RjpADSDNug1mmI0JbvJYQ-f"/>
          <p:cNvPicPr>
            <a:picLocks noChangeAspect="1" noChangeArrowheads="1"/>
          </p:cNvPicPr>
          <p:nvPr/>
        </p:nvPicPr>
        <p:blipFill>
          <a:blip r:embed="rId3" cstate="print"/>
          <a:srcRect/>
          <a:stretch>
            <a:fillRect/>
          </a:stretch>
        </p:blipFill>
        <p:spPr bwMode="auto">
          <a:xfrm>
            <a:off x="6934200" y="76200"/>
            <a:ext cx="1752600" cy="3129643"/>
          </a:xfrm>
          <a:prstGeom prst="rect">
            <a:avLst/>
          </a:prstGeom>
          <a:noFill/>
        </p:spPr>
      </p:pic>
      <p:sp>
        <p:nvSpPr>
          <p:cNvPr id="5" name="Text Box 5"/>
          <p:cNvSpPr txBox="1">
            <a:spLocks noChangeArrowheads="1"/>
          </p:cNvSpPr>
          <p:nvPr/>
        </p:nvSpPr>
        <p:spPr bwMode="auto">
          <a:xfrm>
            <a:off x="0" y="5791200"/>
            <a:ext cx="91440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Artaxerxes is just a title</a:t>
            </a:r>
            <a:endParaRPr lang="en-US" sz="3600" b="1" dirty="0">
              <a:solidFill>
                <a:srgbClr val="00B050"/>
              </a:solidFill>
              <a:latin typeface="Comic Sans MS" pitchFamily="66"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500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1946</TotalTime>
  <Words>3452</Words>
  <Application>Microsoft Office PowerPoint</Application>
  <PresentationFormat>On-screen Show (4:3)</PresentationFormat>
  <Paragraphs>425</Paragraphs>
  <Slides>57</Slides>
  <Notes>54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Arial</vt:lpstr>
      <vt:lpstr>Calibri</vt:lpstr>
      <vt:lpstr>Comic Sans MS</vt:lpstr>
      <vt:lpstr>Creepy</vt:lpstr>
      <vt:lpstr>EraserDust</vt:lpstr>
      <vt:lpstr>Times New Roman</vt:lpstr>
      <vt:lpstr>Tubular</vt:lpstr>
      <vt:lpstr>Office Theme</vt:lpstr>
      <vt:lpstr>Ezra:   Working together in God’s service</vt:lpstr>
      <vt:lpstr>People challenged again (vs 3-4)</vt:lpstr>
      <vt:lpstr>The People Respond in Faith</vt:lpstr>
      <vt:lpstr>Evidence that Sheshbazzar of v.16 is Zerubbabel</vt:lpstr>
      <vt:lpstr> Achmetha (6:2) = Ecbatana         (capital city of Cyrus)</vt:lpstr>
      <vt:lpstr>Temple is Finished!</vt:lpstr>
      <vt:lpstr>Who is Artaxerxes of Ezra 7?</vt:lpstr>
      <vt:lpstr>Who is Artaxerxes of Ezra 7?</vt:lpstr>
      <vt:lpstr>Evidence that Artaxerxes is Darius Hystaspes</vt:lpstr>
      <vt:lpstr>Ezra 6:14 is a key to understanding the kings</vt:lpstr>
      <vt:lpstr>Ezra 7:8-10</vt:lpstr>
      <vt:lpstr>Ezra’s Preparation  (7:10)</vt:lpstr>
      <vt:lpstr>Artaxerxes’ Decree in Ezra 7 Esther was probably now queen!</vt:lpstr>
      <vt:lpstr>Artaxerxes helps Ezra out!</vt:lpstr>
      <vt:lpstr>The Exiles that Returned with Ezra (Ezra 8)</vt:lpstr>
      <vt:lpstr>Ezra starts with humility (8:21)</vt:lpstr>
      <vt:lpstr> The Exiles Return</vt:lpstr>
      <vt:lpstr>Flexibility:  a key characteristic in families and ecclesias</vt:lpstr>
      <vt:lpstr>Ezra:   Working together in God’s service</vt:lpstr>
      <vt:lpstr>Considered how some Ecclesial Problems were solved:</vt:lpstr>
      <vt:lpstr>Now we’ll look at 2 tough issues:</vt:lpstr>
      <vt:lpstr>1) Acknowledge the Problem and openly discuss it</vt:lpstr>
      <vt:lpstr>Holiness:             Not separated themselves</vt:lpstr>
      <vt:lpstr>Lev 20:24-26</vt:lpstr>
      <vt:lpstr>Deuteronomy 7:1-6</vt:lpstr>
      <vt:lpstr>Applying the principles</vt:lpstr>
      <vt:lpstr>Extent of the Problem</vt:lpstr>
      <vt:lpstr>Dealing with the Issue        </vt:lpstr>
      <vt:lpstr>PowerPoint Presentation</vt:lpstr>
      <vt:lpstr>PowerPoint Presentation</vt:lpstr>
      <vt:lpstr>Ezra’s Approach to Mistakes:</vt:lpstr>
      <vt:lpstr>Ezra’s Prayer (9:6-15)</vt:lpstr>
      <vt:lpstr>Finding a Solution (Ezra 10)</vt:lpstr>
      <vt:lpstr>Solution:  Divorce the foreign wives who were not committed to Yahweh</vt:lpstr>
      <vt:lpstr>Paul’s marriage counsel  in 1 Corinthians 7</vt:lpstr>
      <vt:lpstr>Principles Involved in  the Law used by Ezra:</vt:lpstr>
      <vt:lpstr>Marriage Relationship is not always the primary Issue</vt:lpstr>
      <vt:lpstr>Conflicting Principles in the Bible:</vt:lpstr>
      <vt:lpstr>Weighing the Issues in Ezra</vt:lpstr>
      <vt:lpstr>Conflicting principles in Christ</vt:lpstr>
      <vt:lpstr>Solution is implemented</vt:lpstr>
      <vt:lpstr>The Result:  113 divorced families </vt:lpstr>
      <vt:lpstr>Ezra’s success based on:</vt:lpstr>
      <vt:lpstr>Snack Sale  is still available till tomorrow</vt:lpstr>
      <vt:lpstr>2</vt:lpstr>
      <vt:lpstr>2</vt:lpstr>
      <vt:lpstr>When we return home…</vt:lpstr>
      <vt:lpstr>1</vt:lpstr>
      <vt:lpstr>PowerPoint Presentation</vt:lpstr>
      <vt:lpstr>PowerPoint Presentation</vt:lpstr>
      <vt:lpstr> The Exiles Return</vt:lpstr>
      <vt:lpstr>2</vt:lpstr>
      <vt:lpstr>2</vt:lpstr>
      <vt:lpstr>Lessons from Haggai</vt:lpstr>
      <vt:lpstr>2</vt:lpstr>
      <vt:lpstr>Lessons from Haggai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Jim</cp:lastModifiedBy>
  <cp:revision>68</cp:revision>
  <dcterms:created xsi:type="dcterms:W3CDTF">2010-08-16T17:29:37Z</dcterms:created>
  <dcterms:modified xsi:type="dcterms:W3CDTF">2013-07-04T17:17:28Z</dcterms:modified>
</cp:coreProperties>
</file>