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52"/>
  </p:notesMasterIdLst>
  <p:sldIdLst>
    <p:sldId id="365" r:id="rId2"/>
    <p:sldId id="353" r:id="rId3"/>
    <p:sldId id="354" r:id="rId4"/>
    <p:sldId id="355" r:id="rId5"/>
    <p:sldId id="356" r:id="rId6"/>
    <p:sldId id="357" r:id="rId7"/>
    <p:sldId id="358" r:id="rId8"/>
    <p:sldId id="359" r:id="rId9"/>
    <p:sldId id="360" r:id="rId10"/>
    <p:sldId id="361" r:id="rId11"/>
    <p:sldId id="362" r:id="rId12"/>
    <p:sldId id="306" r:id="rId13"/>
    <p:sldId id="309" r:id="rId14"/>
    <p:sldId id="259" r:id="rId15"/>
    <p:sldId id="337" r:id="rId16"/>
    <p:sldId id="338" r:id="rId17"/>
    <p:sldId id="339" r:id="rId18"/>
    <p:sldId id="335" r:id="rId19"/>
    <p:sldId id="334" r:id="rId20"/>
    <p:sldId id="317" r:id="rId21"/>
    <p:sldId id="261" r:id="rId22"/>
    <p:sldId id="326" r:id="rId23"/>
    <p:sldId id="327" r:id="rId24"/>
    <p:sldId id="333" r:id="rId25"/>
    <p:sldId id="336" r:id="rId26"/>
    <p:sldId id="329" r:id="rId27"/>
    <p:sldId id="349" r:id="rId28"/>
    <p:sldId id="347" r:id="rId29"/>
    <p:sldId id="330" r:id="rId30"/>
    <p:sldId id="331" r:id="rId31"/>
    <p:sldId id="318" r:id="rId32"/>
    <p:sldId id="319" r:id="rId33"/>
    <p:sldId id="340" r:id="rId34"/>
    <p:sldId id="366" r:id="rId35"/>
    <p:sldId id="320" r:id="rId36"/>
    <p:sldId id="321" r:id="rId37"/>
    <p:sldId id="350" r:id="rId38"/>
    <p:sldId id="348" r:id="rId39"/>
    <p:sldId id="343" r:id="rId40"/>
    <p:sldId id="322" r:id="rId41"/>
    <p:sldId id="351" r:id="rId42"/>
    <p:sldId id="352" r:id="rId43"/>
    <p:sldId id="344" r:id="rId44"/>
    <p:sldId id="312" r:id="rId45"/>
    <p:sldId id="345" r:id="rId46"/>
    <p:sldId id="313" r:id="rId47"/>
    <p:sldId id="342" r:id="rId48"/>
    <p:sldId id="314" r:id="rId49"/>
    <p:sldId id="315" r:id="rId50"/>
    <p:sldId id="316"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0000FF"/>
    <a:srgbClr val="663300"/>
    <a:srgbClr val="76B531"/>
    <a:srgbClr val="7EC234"/>
    <a:srgbClr val="5A8B25"/>
    <a:srgbClr val="FFCCFF"/>
    <a:srgbClr val="FF3300"/>
    <a:srgbClr val="FF99FF"/>
    <a:srgbClr val="FAFA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092" y="8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Arial" charset="0"/>
              </a:defRPr>
            </a:lvl1pPr>
          </a:lstStyle>
          <a:p>
            <a:pPr>
              <a:defRPr/>
            </a:pPr>
            <a:fld id="{2D93DD59-D424-43E5-A1B9-3D6C8A03DFB8}" type="datetimeFigureOut">
              <a:rPr lang="en-US"/>
              <a:pPr>
                <a:defRPr/>
              </a:pPr>
              <a:t>7/1/2013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E83D89D-30FD-4CC3-9E0A-124B45112CA9}" type="slidenum">
              <a:rPr lang="en-US"/>
              <a:pPr/>
              <a:t>‹#›</a:t>
            </a:fld>
            <a:endParaRPr lang="en-US"/>
          </a:p>
        </p:txBody>
      </p:sp>
    </p:spTree>
    <p:extLst>
      <p:ext uri="{BB962C8B-B14F-4D97-AF65-F5344CB8AC3E}">
        <p14:creationId xmlns:p14="http://schemas.microsoft.com/office/powerpoint/2010/main" val="42732917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2</a:t>
            </a:fld>
            <a:endParaRPr lang="en-US"/>
          </a:p>
        </p:txBody>
      </p:sp>
    </p:spTree>
    <p:extLst>
      <p:ext uri="{BB962C8B-B14F-4D97-AF65-F5344CB8AC3E}">
        <p14:creationId xmlns:p14="http://schemas.microsoft.com/office/powerpoint/2010/main" val="1895970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11</a:t>
            </a:fld>
            <a:endParaRPr lang="en-US"/>
          </a:p>
        </p:txBody>
      </p:sp>
    </p:spTree>
    <p:extLst>
      <p:ext uri="{BB962C8B-B14F-4D97-AF65-F5344CB8AC3E}">
        <p14:creationId xmlns:p14="http://schemas.microsoft.com/office/powerpoint/2010/main" val="4274805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19</a:t>
            </a:fld>
            <a:endParaRPr lang="en-US"/>
          </a:p>
        </p:txBody>
      </p:sp>
    </p:spTree>
    <p:extLst>
      <p:ext uri="{BB962C8B-B14F-4D97-AF65-F5344CB8AC3E}">
        <p14:creationId xmlns:p14="http://schemas.microsoft.com/office/powerpoint/2010/main" val="769125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extLst>
      <p:ext uri="{BB962C8B-B14F-4D97-AF65-F5344CB8AC3E}">
        <p14:creationId xmlns:p14="http://schemas.microsoft.com/office/powerpoint/2010/main" val="3495966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extLst>
      <p:ext uri="{BB962C8B-B14F-4D97-AF65-F5344CB8AC3E}">
        <p14:creationId xmlns:p14="http://schemas.microsoft.com/office/powerpoint/2010/main" val="1383941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23</a:t>
            </a:fld>
            <a:endParaRPr lang="en-US"/>
          </a:p>
        </p:txBody>
      </p:sp>
    </p:spTree>
    <p:extLst>
      <p:ext uri="{BB962C8B-B14F-4D97-AF65-F5344CB8AC3E}">
        <p14:creationId xmlns:p14="http://schemas.microsoft.com/office/powerpoint/2010/main" val="697189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25</a:t>
            </a:fld>
            <a:endParaRPr lang="en-US"/>
          </a:p>
        </p:txBody>
      </p:sp>
    </p:spTree>
    <p:extLst>
      <p:ext uri="{BB962C8B-B14F-4D97-AF65-F5344CB8AC3E}">
        <p14:creationId xmlns:p14="http://schemas.microsoft.com/office/powerpoint/2010/main" val="184516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26</a:t>
            </a:fld>
            <a:endParaRPr lang="en-US"/>
          </a:p>
        </p:txBody>
      </p:sp>
    </p:spTree>
    <p:extLst>
      <p:ext uri="{BB962C8B-B14F-4D97-AF65-F5344CB8AC3E}">
        <p14:creationId xmlns:p14="http://schemas.microsoft.com/office/powerpoint/2010/main" val="454657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3D89D-30FD-4CC3-9E0A-124B45112CA9}" type="slidenum">
              <a:rPr lang="en-US" smtClean="0"/>
              <a:pPr/>
              <a:t>27</a:t>
            </a:fld>
            <a:endParaRPr lang="en-US"/>
          </a:p>
        </p:txBody>
      </p:sp>
    </p:spTree>
    <p:extLst>
      <p:ext uri="{BB962C8B-B14F-4D97-AF65-F5344CB8AC3E}">
        <p14:creationId xmlns:p14="http://schemas.microsoft.com/office/powerpoint/2010/main" val="646870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29</a:t>
            </a:fld>
            <a:endParaRPr lang="en-US"/>
          </a:p>
        </p:txBody>
      </p:sp>
    </p:spTree>
    <p:extLst>
      <p:ext uri="{BB962C8B-B14F-4D97-AF65-F5344CB8AC3E}">
        <p14:creationId xmlns:p14="http://schemas.microsoft.com/office/powerpoint/2010/main" val="2103037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30</a:t>
            </a:fld>
            <a:endParaRPr lang="en-US"/>
          </a:p>
        </p:txBody>
      </p:sp>
    </p:spTree>
    <p:extLst>
      <p:ext uri="{BB962C8B-B14F-4D97-AF65-F5344CB8AC3E}">
        <p14:creationId xmlns:p14="http://schemas.microsoft.com/office/powerpoint/2010/main" val="3411934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3</a:t>
            </a:fld>
            <a:endParaRPr lang="en-US"/>
          </a:p>
        </p:txBody>
      </p:sp>
    </p:spTree>
    <p:extLst>
      <p:ext uri="{BB962C8B-B14F-4D97-AF65-F5344CB8AC3E}">
        <p14:creationId xmlns:p14="http://schemas.microsoft.com/office/powerpoint/2010/main" val="113417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31</a:t>
            </a:fld>
            <a:endParaRPr lang="en-US"/>
          </a:p>
        </p:txBody>
      </p:sp>
    </p:spTree>
    <p:extLst>
      <p:ext uri="{BB962C8B-B14F-4D97-AF65-F5344CB8AC3E}">
        <p14:creationId xmlns:p14="http://schemas.microsoft.com/office/powerpoint/2010/main" val="344341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32</a:t>
            </a:fld>
            <a:endParaRPr lang="en-US"/>
          </a:p>
        </p:txBody>
      </p:sp>
    </p:spTree>
    <p:extLst>
      <p:ext uri="{BB962C8B-B14F-4D97-AF65-F5344CB8AC3E}">
        <p14:creationId xmlns:p14="http://schemas.microsoft.com/office/powerpoint/2010/main" val="2288070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34</a:t>
            </a:fld>
            <a:endParaRPr lang="en-US"/>
          </a:p>
        </p:txBody>
      </p:sp>
    </p:spTree>
    <p:extLst>
      <p:ext uri="{BB962C8B-B14F-4D97-AF65-F5344CB8AC3E}">
        <p14:creationId xmlns:p14="http://schemas.microsoft.com/office/powerpoint/2010/main" val="63875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35</a:t>
            </a:fld>
            <a:endParaRPr lang="en-US"/>
          </a:p>
        </p:txBody>
      </p:sp>
    </p:spTree>
    <p:extLst>
      <p:ext uri="{BB962C8B-B14F-4D97-AF65-F5344CB8AC3E}">
        <p14:creationId xmlns:p14="http://schemas.microsoft.com/office/powerpoint/2010/main" val="2604185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36</a:t>
            </a:fld>
            <a:endParaRPr lang="en-US"/>
          </a:p>
        </p:txBody>
      </p:sp>
    </p:spTree>
    <p:extLst>
      <p:ext uri="{BB962C8B-B14F-4D97-AF65-F5344CB8AC3E}">
        <p14:creationId xmlns:p14="http://schemas.microsoft.com/office/powerpoint/2010/main" val="1950183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39</a:t>
            </a:fld>
            <a:endParaRPr lang="en-US"/>
          </a:p>
        </p:txBody>
      </p:sp>
    </p:spTree>
    <p:extLst>
      <p:ext uri="{BB962C8B-B14F-4D97-AF65-F5344CB8AC3E}">
        <p14:creationId xmlns:p14="http://schemas.microsoft.com/office/powerpoint/2010/main" val="2237400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40</a:t>
            </a:fld>
            <a:endParaRPr lang="en-US"/>
          </a:p>
        </p:txBody>
      </p:sp>
    </p:spTree>
    <p:extLst>
      <p:ext uri="{BB962C8B-B14F-4D97-AF65-F5344CB8AC3E}">
        <p14:creationId xmlns:p14="http://schemas.microsoft.com/office/powerpoint/2010/main" val="3550188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43</a:t>
            </a:fld>
            <a:endParaRPr lang="en-US"/>
          </a:p>
        </p:txBody>
      </p:sp>
    </p:spTree>
    <p:extLst>
      <p:ext uri="{BB962C8B-B14F-4D97-AF65-F5344CB8AC3E}">
        <p14:creationId xmlns:p14="http://schemas.microsoft.com/office/powerpoint/2010/main" val="2326235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44</a:t>
            </a:fld>
            <a:endParaRPr lang="en-US"/>
          </a:p>
        </p:txBody>
      </p:sp>
    </p:spTree>
    <p:extLst>
      <p:ext uri="{BB962C8B-B14F-4D97-AF65-F5344CB8AC3E}">
        <p14:creationId xmlns:p14="http://schemas.microsoft.com/office/powerpoint/2010/main" val="493578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45</a:t>
            </a:fld>
            <a:endParaRPr lang="en-US"/>
          </a:p>
        </p:txBody>
      </p:sp>
    </p:spTree>
    <p:extLst>
      <p:ext uri="{BB962C8B-B14F-4D97-AF65-F5344CB8AC3E}">
        <p14:creationId xmlns:p14="http://schemas.microsoft.com/office/powerpoint/2010/main" val="119275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860641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46</a:t>
            </a:fld>
            <a:endParaRPr lang="en-US"/>
          </a:p>
        </p:txBody>
      </p:sp>
    </p:spTree>
    <p:extLst>
      <p:ext uri="{BB962C8B-B14F-4D97-AF65-F5344CB8AC3E}">
        <p14:creationId xmlns:p14="http://schemas.microsoft.com/office/powerpoint/2010/main" val="2501368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47</a:t>
            </a:fld>
            <a:endParaRPr lang="en-US"/>
          </a:p>
        </p:txBody>
      </p:sp>
    </p:spTree>
    <p:extLst>
      <p:ext uri="{BB962C8B-B14F-4D97-AF65-F5344CB8AC3E}">
        <p14:creationId xmlns:p14="http://schemas.microsoft.com/office/powerpoint/2010/main" val="3948868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48</a:t>
            </a:fld>
            <a:endParaRPr lang="en-US"/>
          </a:p>
        </p:txBody>
      </p:sp>
    </p:spTree>
    <p:extLst>
      <p:ext uri="{BB962C8B-B14F-4D97-AF65-F5344CB8AC3E}">
        <p14:creationId xmlns:p14="http://schemas.microsoft.com/office/powerpoint/2010/main" val="3099321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49</a:t>
            </a:fld>
            <a:endParaRPr lang="en-US"/>
          </a:p>
        </p:txBody>
      </p:sp>
    </p:spTree>
    <p:extLst>
      <p:ext uri="{BB962C8B-B14F-4D97-AF65-F5344CB8AC3E}">
        <p14:creationId xmlns:p14="http://schemas.microsoft.com/office/powerpoint/2010/main" val="1059330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50</a:t>
            </a:fld>
            <a:endParaRPr lang="en-US"/>
          </a:p>
        </p:txBody>
      </p:sp>
    </p:spTree>
    <p:extLst>
      <p:ext uri="{BB962C8B-B14F-4D97-AF65-F5344CB8AC3E}">
        <p14:creationId xmlns:p14="http://schemas.microsoft.com/office/powerpoint/2010/main" val="1258477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392294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2029355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7</a:t>
            </a:fld>
            <a:endParaRPr lang="en-US"/>
          </a:p>
        </p:txBody>
      </p:sp>
    </p:spTree>
    <p:extLst>
      <p:ext uri="{BB962C8B-B14F-4D97-AF65-F5344CB8AC3E}">
        <p14:creationId xmlns:p14="http://schemas.microsoft.com/office/powerpoint/2010/main" val="2111897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8</a:t>
            </a:fld>
            <a:endParaRPr lang="en-US"/>
          </a:p>
        </p:txBody>
      </p:sp>
    </p:spTree>
    <p:extLst>
      <p:ext uri="{BB962C8B-B14F-4D97-AF65-F5344CB8AC3E}">
        <p14:creationId xmlns:p14="http://schemas.microsoft.com/office/powerpoint/2010/main" val="3151447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9</a:t>
            </a:fld>
            <a:endParaRPr lang="en-US"/>
          </a:p>
        </p:txBody>
      </p:sp>
    </p:spTree>
    <p:extLst>
      <p:ext uri="{BB962C8B-B14F-4D97-AF65-F5344CB8AC3E}">
        <p14:creationId xmlns:p14="http://schemas.microsoft.com/office/powerpoint/2010/main" val="288828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extLst>
      <p:ext uri="{BB962C8B-B14F-4D97-AF65-F5344CB8AC3E}">
        <p14:creationId xmlns:p14="http://schemas.microsoft.com/office/powerpoint/2010/main" val="980299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F78149F-E47F-4BDF-9162-FB509AFAA8DC}" type="slidenum">
              <a:rPr lang="en-US"/>
              <a:pPr/>
              <a:t>‹#›</a:t>
            </a:fld>
            <a:endParaRPr lang="en-US"/>
          </a:p>
        </p:txBody>
      </p:sp>
    </p:spTree>
    <p:extLst>
      <p:ext uri="{BB962C8B-B14F-4D97-AF65-F5344CB8AC3E}">
        <p14:creationId xmlns:p14="http://schemas.microsoft.com/office/powerpoint/2010/main" val="197270730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02349A8-7184-4927-AF8B-1083B0490064}" type="slidenum">
              <a:rPr lang="en-US"/>
              <a:pPr/>
              <a:t>‹#›</a:t>
            </a:fld>
            <a:endParaRPr lang="en-US"/>
          </a:p>
        </p:txBody>
      </p:sp>
    </p:spTree>
    <p:extLst>
      <p:ext uri="{BB962C8B-B14F-4D97-AF65-F5344CB8AC3E}">
        <p14:creationId xmlns:p14="http://schemas.microsoft.com/office/powerpoint/2010/main" val="296890641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66B8A25-99F5-42BE-A6DE-C0FD3FD0DE53}" type="slidenum">
              <a:rPr lang="en-US"/>
              <a:pPr/>
              <a:t>‹#›</a:t>
            </a:fld>
            <a:endParaRPr lang="en-US"/>
          </a:p>
        </p:txBody>
      </p:sp>
    </p:spTree>
    <p:extLst>
      <p:ext uri="{BB962C8B-B14F-4D97-AF65-F5344CB8AC3E}">
        <p14:creationId xmlns:p14="http://schemas.microsoft.com/office/powerpoint/2010/main" val="387039792"/>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fld id="{C9DD95F9-BB5D-47BB-A50A-DFC6B3CCE5EC}" type="slidenum">
              <a:rPr lang="en-US"/>
              <a:pPr/>
              <a:t>‹#›</a:t>
            </a:fld>
            <a:endParaRPr lang="en-US"/>
          </a:p>
        </p:txBody>
      </p:sp>
    </p:spTree>
    <p:extLst>
      <p:ext uri="{BB962C8B-B14F-4D97-AF65-F5344CB8AC3E}">
        <p14:creationId xmlns:p14="http://schemas.microsoft.com/office/powerpoint/2010/main" val="1422981500"/>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fld id="{7829200F-7200-4553-A055-1369BE9C8DB6}" type="slidenum">
              <a:rPr lang="en-US"/>
              <a:pPr/>
              <a:t>‹#›</a:t>
            </a:fld>
            <a:endParaRPr lang="en-US"/>
          </a:p>
        </p:txBody>
      </p:sp>
    </p:spTree>
    <p:extLst>
      <p:ext uri="{BB962C8B-B14F-4D97-AF65-F5344CB8AC3E}">
        <p14:creationId xmlns:p14="http://schemas.microsoft.com/office/powerpoint/2010/main" val="72075837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46B3E46-E7DF-4C26-8656-6E004E64FF5F}" type="slidenum">
              <a:rPr lang="en-US"/>
              <a:pPr/>
              <a:t>‹#›</a:t>
            </a:fld>
            <a:endParaRPr lang="en-US"/>
          </a:p>
        </p:txBody>
      </p:sp>
    </p:spTree>
    <p:extLst>
      <p:ext uri="{BB962C8B-B14F-4D97-AF65-F5344CB8AC3E}">
        <p14:creationId xmlns:p14="http://schemas.microsoft.com/office/powerpoint/2010/main" val="398107431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59D868A-945C-4D14-A46C-8ADFFDC1B2D7}" type="slidenum">
              <a:rPr lang="en-US"/>
              <a:pPr/>
              <a:t>‹#›</a:t>
            </a:fld>
            <a:endParaRPr lang="en-US"/>
          </a:p>
        </p:txBody>
      </p:sp>
    </p:spTree>
    <p:extLst>
      <p:ext uri="{BB962C8B-B14F-4D97-AF65-F5344CB8AC3E}">
        <p14:creationId xmlns:p14="http://schemas.microsoft.com/office/powerpoint/2010/main" val="63405317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DB8DA0B-F043-4860-8CF3-281505BF77D1}" type="slidenum">
              <a:rPr lang="en-US"/>
              <a:pPr/>
              <a:t>‹#›</a:t>
            </a:fld>
            <a:endParaRPr lang="en-US"/>
          </a:p>
        </p:txBody>
      </p:sp>
    </p:spTree>
    <p:extLst>
      <p:ext uri="{BB962C8B-B14F-4D97-AF65-F5344CB8AC3E}">
        <p14:creationId xmlns:p14="http://schemas.microsoft.com/office/powerpoint/2010/main" val="287415397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2F15A28-9084-4C7C-92CB-BEB946E97DBF}" type="slidenum">
              <a:rPr lang="en-US"/>
              <a:pPr/>
              <a:t>‹#›</a:t>
            </a:fld>
            <a:endParaRPr lang="en-US"/>
          </a:p>
        </p:txBody>
      </p:sp>
    </p:spTree>
    <p:extLst>
      <p:ext uri="{BB962C8B-B14F-4D97-AF65-F5344CB8AC3E}">
        <p14:creationId xmlns:p14="http://schemas.microsoft.com/office/powerpoint/2010/main" val="239581884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E7A85DC-79FD-4381-B3DD-C532648930C6}" type="slidenum">
              <a:rPr lang="en-US"/>
              <a:pPr/>
              <a:t>‹#›</a:t>
            </a:fld>
            <a:endParaRPr lang="en-US"/>
          </a:p>
        </p:txBody>
      </p:sp>
    </p:spTree>
    <p:extLst>
      <p:ext uri="{BB962C8B-B14F-4D97-AF65-F5344CB8AC3E}">
        <p14:creationId xmlns:p14="http://schemas.microsoft.com/office/powerpoint/2010/main" val="329184052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D151E81-28E6-4B4C-A41C-C48483C77771}" type="slidenum">
              <a:rPr lang="en-US"/>
              <a:pPr/>
              <a:t>‹#›</a:t>
            </a:fld>
            <a:endParaRPr lang="en-US"/>
          </a:p>
        </p:txBody>
      </p:sp>
    </p:spTree>
    <p:extLst>
      <p:ext uri="{BB962C8B-B14F-4D97-AF65-F5344CB8AC3E}">
        <p14:creationId xmlns:p14="http://schemas.microsoft.com/office/powerpoint/2010/main" val="47169291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DA4A70-3CCE-41A4-A45A-E9D9982B88DA}" type="slidenum">
              <a:rPr lang="en-US"/>
              <a:pPr/>
              <a:t>‹#›</a:t>
            </a:fld>
            <a:endParaRPr lang="en-US"/>
          </a:p>
        </p:txBody>
      </p:sp>
    </p:spTree>
    <p:extLst>
      <p:ext uri="{BB962C8B-B14F-4D97-AF65-F5344CB8AC3E}">
        <p14:creationId xmlns:p14="http://schemas.microsoft.com/office/powerpoint/2010/main" val="35349286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BEBAB9E-5522-465D-9AB9-F1AC9DD8329C}" type="slidenum">
              <a:rPr lang="en-US"/>
              <a:pPr/>
              <a:t>‹#›</a:t>
            </a:fld>
            <a:endParaRPr lang="en-US"/>
          </a:p>
        </p:txBody>
      </p:sp>
    </p:spTree>
    <p:extLst>
      <p:ext uri="{BB962C8B-B14F-4D97-AF65-F5344CB8AC3E}">
        <p14:creationId xmlns:p14="http://schemas.microsoft.com/office/powerpoint/2010/main" val="371242382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03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a:defRPr/>
            </a:pPr>
            <a:endParaRPr lang="en-US"/>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a:defRPr/>
            </a:pPr>
            <a:endParaRPr lang="en-US"/>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4359996B-9759-4BC9-A8E6-A5B3E85C4F3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54" r:id="rId12"/>
    <p:sldLayoutId id="2147483856" r:id="rId13"/>
  </p:sldLayoutIdLst>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20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fade">
                                      <p:cBhvr>
                                        <p:cTn id="12" dur="2000"/>
                                        <p:tgtEl>
                                          <p:spTgt spid="4403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4035">
                                            <p:txEl>
                                              <p:pRg st="1" end="1"/>
                                            </p:txEl>
                                          </p:spTgt>
                                        </p:tgtEl>
                                        <p:attrNameLst>
                                          <p:attrName>style.visibility</p:attrName>
                                        </p:attrNameLst>
                                      </p:cBhvr>
                                      <p:to>
                                        <p:strVal val="visible"/>
                                      </p:to>
                                    </p:set>
                                    <p:animEffect transition="in" filter="fade">
                                      <p:cBhvr>
                                        <p:cTn id="15" dur="2000"/>
                                        <p:tgtEl>
                                          <p:spTgt spid="4403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035">
                                            <p:txEl>
                                              <p:pRg st="2" end="2"/>
                                            </p:txEl>
                                          </p:spTgt>
                                        </p:tgtEl>
                                        <p:attrNameLst>
                                          <p:attrName>style.visibility</p:attrName>
                                        </p:attrNameLst>
                                      </p:cBhvr>
                                      <p:to>
                                        <p:strVal val="visible"/>
                                      </p:to>
                                    </p:set>
                                    <p:animEffect transition="in" filter="fade">
                                      <p:cBhvr>
                                        <p:cTn id="18" dur="2000"/>
                                        <p:tgtEl>
                                          <p:spTgt spid="4403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035">
                                            <p:txEl>
                                              <p:pRg st="3" end="3"/>
                                            </p:txEl>
                                          </p:spTgt>
                                        </p:tgtEl>
                                        <p:attrNameLst>
                                          <p:attrName>style.visibility</p:attrName>
                                        </p:attrNameLst>
                                      </p:cBhvr>
                                      <p:to>
                                        <p:strVal val="visible"/>
                                      </p:to>
                                    </p:set>
                                    <p:animEffect transition="in" filter="fade">
                                      <p:cBhvr>
                                        <p:cTn id="21" dur="2000"/>
                                        <p:tgtEl>
                                          <p:spTgt spid="4403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4035">
                                            <p:txEl>
                                              <p:pRg st="4" end="4"/>
                                            </p:txEl>
                                          </p:spTgt>
                                        </p:tgtEl>
                                        <p:attrNameLst>
                                          <p:attrName>style.visibility</p:attrName>
                                        </p:attrNameLst>
                                      </p:cBhvr>
                                      <p:to>
                                        <p:strVal val="visible"/>
                                      </p:to>
                                    </p:set>
                                    <p:animEffect transition="in" filter="fade">
                                      <p:cBhvr>
                                        <p:cTn id="24" dur="20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tmplLst>
          <p:tmpl lvl="1">
            <p:tnLst>
              <p:par>
                <p:cTn presetID="10" presetClass="entr" presetSubtype="0" fill="hold" nodeType="clickEffect">
                  <p:stCondLst>
                    <p:cond delay="0"/>
                  </p:stCondLst>
                  <p:childTnLst>
                    <p:set>
                      <p:cBhvr>
                        <p:cTn dur="1" fill="hold">
                          <p:stCondLst>
                            <p:cond delay="0"/>
                          </p:stCondLst>
                        </p:cTn>
                        <p:tgtEl>
                          <p:spTgt spid="44035"/>
                        </p:tgtEl>
                        <p:attrNameLst>
                          <p:attrName>style.visibility</p:attrName>
                        </p:attrNameLst>
                      </p:cBhvr>
                      <p:to>
                        <p:strVal val="visible"/>
                      </p:to>
                    </p:set>
                    <p:animEffect transition="in" filter="fade">
                      <p:cBhvr>
                        <p:cTn dur="2000"/>
                        <p:tgtEl>
                          <p:spTgt spid="4403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4035"/>
                        </p:tgtEl>
                        <p:attrNameLst>
                          <p:attrName>style.visibility</p:attrName>
                        </p:attrNameLst>
                      </p:cBhvr>
                      <p:to>
                        <p:strVal val="visible"/>
                      </p:to>
                    </p:set>
                    <p:animEffect transition="in" filter="fade">
                      <p:cBhvr>
                        <p:cTn dur="2000"/>
                        <p:tgtEl>
                          <p:spTgt spid="4403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4035"/>
                        </p:tgtEl>
                        <p:attrNameLst>
                          <p:attrName>style.visibility</p:attrName>
                        </p:attrNameLst>
                      </p:cBhvr>
                      <p:to>
                        <p:strVal val="visible"/>
                      </p:to>
                    </p:set>
                    <p:animEffect transition="in" filter="fade">
                      <p:cBhvr>
                        <p:cTn dur="2000"/>
                        <p:tgtEl>
                          <p:spTgt spid="4403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4035"/>
                        </p:tgtEl>
                        <p:attrNameLst>
                          <p:attrName>style.visibility</p:attrName>
                        </p:attrNameLst>
                      </p:cBhvr>
                      <p:to>
                        <p:strVal val="visible"/>
                      </p:to>
                    </p:set>
                    <p:animEffect transition="in" filter="fade">
                      <p:cBhvr>
                        <p:cTn dur="2000"/>
                        <p:tgtEl>
                          <p:spTgt spid="4403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4035"/>
                        </p:tgtEl>
                        <p:attrNameLst>
                          <p:attrName>style.visibility</p:attrName>
                        </p:attrNameLst>
                      </p:cBhvr>
                      <p:to>
                        <p:strVal val="visible"/>
                      </p:to>
                    </p:set>
                    <p:animEffect transition="in" filter="fade">
                      <p:cBhvr>
                        <p:cTn dur="2000"/>
                        <p:tgtEl>
                          <p:spTgt spid="44035"/>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oleObject2.bin"/><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oleObject" Target="../embeddings/oleObject4.bin"/><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0594" name="Picture 2" descr="https://encrypted-tbn3.gstatic.com/images?q=tbn:ANd9GcR5YFJ9YBmcS_eePK435lQdiq40M2AAD_u5gXdjvT5JbbuoPEyN"/>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52400" y="152400"/>
            <a:ext cx="4114800" cy="3080490"/>
          </a:xfrm>
          <a:prstGeom prst="rect">
            <a:avLst/>
          </a:prstGeom>
          <a:noFill/>
          <a:effectLst>
            <a:glow rad="127000">
              <a:schemeClr val="accent1">
                <a:alpha val="37000"/>
              </a:schemeClr>
            </a:glow>
          </a:effectLst>
          <a:extLst>
            <a:ext uri="{909E8E84-426E-40DD-AFC4-6F175D3DCCD1}">
              <a14:hiddenFill xmlns:a14="http://schemas.microsoft.com/office/drawing/2010/main">
                <a:solidFill>
                  <a:srgbClr val="FFFFFF"/>
                </a:solidFill>
              </a14:hiddenFill>
            </a:ext>
          </a:extLst>
        </p:spPr>
      </p:pic>
      <p:sp>
        <p:nvSpPr>
          <p:cNvPr id="119810" name="Rectangle 2"/>
          <p:cNvSpPr>
            <a:spLocks noGrp="1" noChangeArrowheads="1"/>
          </p:cNvSpPr>
          <p:nvPr>
            <p:ph type="title"/>
          </p:nvPr>
        </p:nvSpPr>
        <p:spPr>
          <a:xfrm>
            <a:off x="4419600" y="381000"/>
            <a:ext cx="4191000" cy="1295400"/>
          </a:xfrm>
        </p:spPr>
        <p:txBody>
          <a:bodyPr/>
          <a:lstStyle/>
          <a:p>
            <a:pPr eaLnBrk="1" hangingPunct="1"/>
            <a:r>
              <a:rPr lang="en-US" sz="8800" b="1" dirty="0" smtClean="0">
                <a:solidFill>
                  <a:srgbClr val="FF0000"/>
                </a:solidFill>
                <a:latin typeface="Comic Sans MS" panose="030F0702030302020204" pitchFamily="66" charset="0"/>
              </a:rPr>
              <a:t>Haggai</a:t>
            </a:r>
            <a:endParaRPr lang="en-US" sz="6600" b="1" dirty="0" smtClean="0">
              <a:solidFill>
                <a:srgbClr val="FFFF00"/>
              </a:solidFill>
              <a:latin typeface="Comic Sans MS" panose="030F0702030302020204" pitchFamily="66" charset="0"/>
            </a:endParaRPr>
          </a:p>
        </p:txBody>
      </p:sp>
      <p:sp>
        <p:nvSpPr>
          <p:cNvPr id="4" name="Text Box 5"/>
          <p:cNvSpPr txBox="1">
            <a:spLocks noChangeArrowheads="1"/>
          </p:cNvSpPr>
          <p:nvPr/>
        </p:nvSpPr>
        <p:spPr bwMode="auto">
          <a:xfrm>
            <a:off x="304800" y="3352800"/>
            <a:ext cx="3619501" cy="3416320"/>
          </a:xfrm>
          <a:prstGeom prst="rect">
            <a:avLst/>
          </a:prstGeom>
          <a:noFill/>
          <a:ln w="9525">
            <a:noFill/>
            <a:miter lim="800000"/>
            <a:headEnd/>
            <a:tailEnd/>
          </a:ln>
        </p:spPr>
        <p:txBody>
          <a:bodyPr wrap="square">
            <a:spAutoFit/>
          </a:bodyPr>
          <a:lstStyle/>
          <a:p>
            <a:pPr algn="ctr">
              <a:spcBef>
                <a:spcPct val="50000"/>
              </a:spcBef>
            </a:pPr>
            <a:r>
              <a:rPr lang="en-US" sz="5400" b="1" dirty="0" smtClean="0">
                <a:solidFill>
                  <a:srgbClr val="00B050"/>
                </a:solidFill>
                <a:latin typeface="Comic Sans MS" pitchFamily="66" charset="0"/>
              </a:rPr>
              <a:t>Consider how you have fared!</a:t>
            </a:r>
            <a:endParaRPr lang="en-US" sz="5400" b="1" dirty="0">
              <a:solidFill>
                <a:srgbClr val="00B050"/>
              </a:solidFill>
              <a:latin typeface="Comic Sans MS" pitchFamily="66" charset="0"/>
            </a:endParaRPr>
          </a:p>
        </p:txBody>
      </p:sp>
      <p:pic>
        <p:nvPicPr>
          <p:cNvPr id="114690" name="Picture 2" descr="http://myteeth.co.za/blog/wp-content/uploads/2012/08/empty-pocke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057400"/>
            <a:ext cx="2876550" cy="435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8799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19810"/>
                                        </p:tgtEl>
                                        <p:attrNameLst>
                                          <p:attrName>style.visibility</p:attrName>
                                        </p:attrNameLst>
                                      </p:cBhvr>
                                      <p:to>
                                        <p:strVal val="visible"/>
                                      </p:to>
                                    </p:set>
                                    <p:set>
                                      <p:cBhvr>
                                        <p:cTn id="7" dur="2275" fill="hold">
                                          <p:stCondLst>
                                            <p:cond delay="0"/>
                                          </p:stCondLst>
                                        </p:cTn>
                                        <p:tgtEl>
                                          <p:spTgt spid="119810"/>
                                        </p:tgtEl>
                                        <p:attrNameLst>
                                          <p:attrName>style.rotation</p:attrName>
                                        </p:attrNameLst>
                                      </p:cBhvr>
                                      <p:to>
                                        <p:strVal val="-45.0"/>
                                      </p:to>
                                    </p:set>
                                    <p:anim calcmode="lin" valueType="num">
                                      <p:cBhvr>
                                        <p:cTn id="8" dur="2275" fill="hold">
                                          <p:stCondLst>
                                            <p:cond delay="2275"/>
                                          </p:stCondLst>
                                        </p:cTn>
                                        <p:tgtEl>
                                          <p:spTgt spid="119810"/>
                                        </p:tgtEl>
                                        <p:attrNameLst>
                                          <p:attrName>style.rotation</p:attrName>
                                        </p:attrNameLst>
                                      </p:cBhvr>
                                      <p:tavLst>
                                        <p:tav tm="0">
                                          <p:val>
                                            <p:fltVal val="-45"/>
                                          </p:val>
                                        </p:tav>
                                        <p:tav tm="69900">
                                          <p:val>
                                            <p:fltVal val="45"/>
                                          </p:val>
                                        </p:tav>
                                        <p:tav tm="100000">
                                          <p:val>
                                            <p:fltVal val="0"/>
                                          </p:val>
                                        </p:tav>
                                      </p:tavLst>
                                    </p:anim>
                                    <p:anim calcmode="lin" valueType="num">
                                      <p:cBhvr>
                                        <p:cTn id="9" dur="2275" fill="hold">
                                          <p:stCondLst>
                                            <p:cond delay="0"/>
                                          </p:stCondLst>
                                        </p:cTn>
                                        <p:tgtEl>
                                          <p:spTgt spid="119810"/>
                                        </p:tgtEl>
                                        <p:attrNameLst>
                                          <p:attrName>ppt_y</p:attrName>
                                        </p:attrNameLst>
                                      </p:cBhvr>
                                      <p:tavLst>
                                        <p:tav tm="0">
                                          <p:val>
                                            <p:strVal val="#ppt_y-1"/>
                                          </p:val>
                                        </p:tav>
                                        <p:tav tm="100000">
                                          <p:val>
                                            <p:strVal val="#ppt_y-(0.354*#ppt_w-0.172*#ppt_h)"/>
                                          </p:val>
                                        </p:tav>
                                      </p:tavLst>
                                    </p:anim>
                                    <p:anim calcmode="lin" valueType="num">
                                      <p:cBhvr>
                                        <p:cTn id="10" dur="780" decel="50000" autoRev="1" fill="hold">
                                          <p:stCondLst>
                                            <p:cond delay="2275"/>
                                          </p:stCondLst>
                                        </p:cTn>
                                        <p:tgtEl>
                                          <p:spTgt spid="119810"/>
                                        </p:tgtEl>
                                        <p:attrNameLst>
                                          <p:attrName>ppt_y</p:attrName>
                                        </p:attrNameLst>
                                      </p:cBhvr>
                                      <p:tavLst>
                                        <p:tav tm="0">
                                          <p:val>
                                            <p:strVal val="#ppt_y-(0.354*#ppt_w-0.172*#ppt_h)"/>
                                          </p:val>
                                        </p:tav>
                                        <p:tav tm="100000">
                                          <p:val>
                                            <p:strVal val="#ppt_y-(0.354*#ppt_w-0.172*#ppt_h)-#ppt_h/2"/>
                                          </p:val>
                                        </p:tav>
                                      </p:tavLst>
                                    </p:anim>
                                    <p:anim calcmode="lin" valueType="num">
                                      <p:cBhvr>
                                        <p:cTn id="11" dur="680" fill="hold">
                                          <p:stCondLst>
                                            <p:cond delay="4320"/>
                                          </p:stCondLst>
                                        </p:cTn>
                                        <p:tgtEl>
                                          <p:spTgt spid="119810"/>
                                        </p:tgtEl>
                                        <p:attrNameLst>
                                          <p:attrName>ppt_y</p:attrName>
                                        </p:attrNameLst>
                                      </p:cBhvr>
                                      <p:tavLst>
                                        <p:tav tm="0">
                                          <p:val>
                                            <p:strVal val="#ppt_y-(0.354*#ppt_w-0.172*#ppt_h)"/>
                                          </p:val>
                                        </p:tav>
                                        <p:tav tm="100000">
                                          <p:val>
                                            <p:strVal val="#ppt_y"/>
                                          </p:val>
                                        </p:tav>
                                      </p:tavLst>
                                    </p:anim>
                                  </p:childTnLst>
                                </p:cTn>
                              </p:par>
                            </p:childTnLst>
                          </p:cTn>
                        </p:par>
                        <p:par>
                          <p:cTn id="12" fill="hold" nodeType="afterGroup">
                            <p:stCondLst>
                              <p:cond delay="17500"/>
                            </p:stCondLst>
                            <p:childTnLst>
                              <p:par>
                                <p:cTn id="13" presetID="19" presetClass="entr" presetSubtype="10" repeatCount="indefinite" fill="remove" grpId="1" nodeType="afterEffect">
                                  <p:stCondLst>
                                    <p:cond delay="5000"/>
                                  </p:stCondLst>
                                  <p:endCondLst>
                                    <p:cond evt="onNext" delay="0">
                                      <p:tgtEl>
                                        <p:sldTgt/>
                                      </p:tgtEl>
                                    </p:cond>
                                  </p:endCondLst>
                                  <p:iterate type="lt">
                                    <p:tmPct val="0"/>
                                  </p:iterate>
                                  <p:childTnLst>
                                    <p:set>
                                      <p:cBhvr>
                                        <p:cTn id="14" dur="1" fill="hold">
                                          <p:stCondLst>
                                            <p:cond delay="0"/>
                                          </p:stCondLst>
                                        </p:cTn>
                                        <p:tgtEl>
                                          <p:spTgt spid="119810"/>
                                        </p:tgtEl>
                                        <p:attrNameLst>
                                          <p:attrName>style.visibility</p:attrName>
                                        </p:attrNameLst>
                                      </p:cBhvr>
                                      <p:to>
                                        <p:strVal val="visible"/>
                                      </p:to>
                                    </p:set>
                                    <p:anim calcmode="lin" valueType="num">
                                      <p:cBhvr>
                                        <p:cTn id="15" dur="5000" fill="hold"/>
                                        <p:tgtEl>
                                          <p:spTgt spid="119810"/>
                                        </p:tgtEl>
                                        <p:attrNameLst>
                                          <p:attrName>ppt_w</p:attrName>
                                        </p:attrNameLst>
                                      </p:cBhvr>
                                      <p:tavLst>
                                        <p:tav tm="0" fmla="#ppt_w*sin(2.5*pi*$)">
                                          <p:val>
                                            <p:fltVal val="0"/>
                                          </p:val>
                                        </p:tav>
                                        <p:tav tm="100000">
                                          <p:val>
                                            <p:fltVal val="1"/>
                                          </p:val>
                                        </p:tav>
                                      </p:tavLst>
                                    </p:anim>
                                    <p:anim calcmode="lin" valueType="num">
                                      <p:cBhvr>
                                        <p:cTn id="16" dur="5000" fill="hold"/>
                                        <p:tgtEl>
                                          <p:spTgt spid="1198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P spid="1198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52400"/>
            <a:ext cx="5029200" cy="1295400"/>
          </a:xfrm>
        </p:spPr>
        <p:txBody>
          <a:bodyPr>
            <a:noAutofit/>
          </a:bodyPr>
          <a:lstStyle/>
          <a:p>
            <a:pPr eaLnBrk="1" hangingPunct="1"/>
            <a:r>
              <a:rPr lang="en-US" sz="4000" b="1" dirty="0" smtClean="0">
                <a:solidFill>
                  <a:srgbClr val="FF0000"/>
                </a:solidFill>
              </a:rPr>
              <a:t>God gets the work going again!</a:t>
            </a:r>
          </a:p>
        </p:txBody>
      </p:sp>
      <p:sp>
        <p:nvSpPr>
          <p:cNvPr id="4099" name="Rectangle 3"/>
          <p:cNvSpPr>
            <a:spLocks noGrp="1" noChangeArrowheads="1"/>
          </p:cNvSpPr>
          <p:nvPr>
            <p:ph type="body" idx="1"/>
          </p:nvPr>
        </p:nvSpPr>
        <p:spPr>
          <a:xfrm>
            <a:off x="457200" y="1524000"/>
            <a:ext cx="8077200" cy="4343400"/>
          </a:xfrm>
        </p:spPr>
        <p:txBody>
          <a:bodyPr/>
          <a:lstStyle/>
          <a:p>
            <a:pPr eaLnBrk="1" hangingPunct="1">
              <a:lnSpc>
                <a:spcPct val="90000"/>
              </a:lnSpc>
            </a:pPr>
            <a:r>
              <a:rPr lang="en-US" dirty="0" smtClean="0"/>
              <a:t>Used Haggai &amp; Zechariah</a:t>
            </a:r>
          </a:p>
          <a:p>
            <a:pPr eaLnBrk="1" hangingPunct="1">
              <a:lnSpc>
                <a:spcPct val="90000"/>
              </a:lnSpc>
            </a:pPr>
            <a:r>
              <a:rPr lang="en-US" dirty="0" smtClean="0"/>
              <a:t>Similar to today: no angel visits, no spirit gifts</a:t>
            </a:r>
          </a:p>
          <a:p>
            <a:pPr eaLnBrk="1" hangingPunct="1">
              <a:lnSpc>
                <a:spcPct val="90000"/>
              </a:lnSpc>
            </a:pPr>
            <a:r>
              <a:rPr lang="en-US" dirty="0" smtClean="0"/>
              <a:t>People needed faith to see what God &amp; His angels were doing for them behind the scenes</a:t>
            </a:r>
          </a:p>
          <a:p>
            <a:pPr eaLnBrk="1" hangingPunct="1">
              <a:lnSpc>
                <a:spcPct val="90000"/>
              </a:lnSpc>
            </a:pPr>
            <a:r>
              <a:rPr lang="en-US" dirty="0" smtClean="0"/>
              <a:t>Only took 4 more years to finish</a:t>
            </a:r>
          </a:p>
        </p:txBody>
      </p:sp>
      <p:sp>
        <p:nvSpPr>
          <p:cNvPr id="4100" name="Text Box 5"/>
          <p:cNvSpPr txBox="1">
            <a:spLocks noChangeArrowheads="1"/>
          </p:cNvSpPr>
          <p:nvPr/>
        </p:nvSpPr>
        <p:spPr bwMode="auto">
          <a:xfrm>
            <a:off x="457200" y="508257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It’s amazing what can be accomplished in families &amp; ecclesias when we have the faith to get involved in God’s work!</a:t>
            </a:r>
            <a:endParaRPr lang="en-US" sz="3200" b="1" dirty="0">
              <a:solidFill>
                <a:srgbClr val="00B050"/>
              </a:solidFill>
              <a:latin typeface="Comic Sans MS" pitchFamily="66" charset="0"/>
            </a:endParaRPr>
          </a:p>
        </p:txBody>
      </p:sp>
      <p:pic>
        <p:nvPicPr>
          <p:cNvPr id="69634" name="Picture 2" descr="https://encrypted-tbn2.google.com/images?q=tbn:ANd9GcTmslS3ZR4YQeISEEm_46mn67fZR_JoUWIA48f_6W9POqCnTOT7HQ"/>
          <p:cNvPicPr>
            <a:picLocks noChangeAspect="1" noChangeArrowheads="1"/>
          </p:cNvPicPr>
          <p:nvPr/>
        </p:nvPicPr>
        <p:blipFill>
          <a:blip r:embed="rId3" cstate="print"/>
          <a:srcRect/>
          <a:stretch>
            <a:fillRect/>
          </a:stretch>
        </p:blipFill>
        <p:spPr bwMode="auto">
          <a:xfrm>
            <a:off x="6477000" y="152400"/>
            <a:ext cx="2466975" cy="1847851"/>
          </a:xfrm>
          <a:prstGeom prst="rect">
            <a:avLst/>
          </a:prstGeom>
          <a:noFill/>
        </p:spPr>
      </p:pic>
    </p:spTree>
    <p:extLst>
      <p:ext uri="{BB962C8B-B14F-4D97-AF65-F5344CB8AC3E}">
        <p14:creationId xmlns:p14="http://schemas.microsoft.com/office/powerpoint/2010/main" val="261192232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5" descr="PersianKingsTimeline"/>
          <p:cNvPicPr>
            <a:picLocks noGrp="1" noChangeAspect="1" noChangeArrowheads="1"/>
          </p:cNvPicPr>
          <p:nvPr>
            <p:ph/>
          </p:nvPr>
        </p:nvPicPr>
        <p:blipFill>
          <a:blip r:embed="rId3" cstate="print"/>
          <a:srcRect/>
          <a:stretch>
            <a:fillRect/>
          </a:stretch>
        </p:blipFill>
        <p:spPr>
          <a:xfrm>
            <a:off x="0" y="-495300"/>
            <a:ext cx="9906000" cy="7353300"/>
          </a:xfrm>
          <a:noFill/>
        </p:spPr>
      </p:pic>
      <p:sp>
        <p:nvSpPr>
          <p:cNvPr id="12291" name="Text Box 7"/>
          <p:cNvSpPr txBox="1">
            <a:spLocks noChangeArrowheads="1"/>
          </p:cNvSpPr>
          <p:nvPr/>
        </p:nvSpPr>
        <p:spPr bwMode="auto">
          <a:xfrm>
            <a:off x="0" y="152400"/>
            <a:ext cx="3429000" cy="1569660"/>
          </a:xfrm>
          <a:prstGeom prst="rect">
            <a:avLst/>
          </a:prstGeom>
          <a:noFill/>
          <a:ln w="9525">
            <a:noFill/>
            <a:miter lim="800000"/>
            <a:headEnd/>
            <a:tailEnd/>
          </a:ln>
        </p:spPr>
        <p:txBody>
          <a:bodyPr>
            <a:spAutoFit/>
          </a:bodyPr>
          <a:lstStyle/>
          <a:p>
            <a:pPr marL="287338" indent="-287338">
              <a:buFont typeface="Arial" pitchFamily="34" charset="0"/>
              <a:buChar char="•"/>
            </a:pPr>
            <a:r>
              <a:rPr lang="en-US" sz="2400" b="1" dirty="0" smtClean="0">
                <a:solidFill>
                  <a:srgbClr val="0000FF"/>
                </a:solidFill>
              </a:rPr>
              <a:t>Temple is finished</a:t>
            </a:r>
          </a:p>
          <a:p>
            <a:pPr marL="287338" indent="-287338">
              <a:buFont typeface="Arial" pitchFamily="34" charset="0"/>
              <a:buChar char="•"/>
            </a:pPr>
            <a:r>
              <a:rPr lang="en-US" sz="2400" b="1" dirty="0" smtClean="0">
                <a:solidFill>
                  <a:srgbClr val="0000FF"/>
                </a:solidFill>
              </a:rPr>
              <a:t>Then Ezra returns</a:t>
            </a:r>
          </a:p>
          <a:p>
            <a:pPr marL="287338" indent="-287338">
              <a:buFont typeface="Arial" pitchFamily="34" charset="0"/>
              <a:buChar char="•"/>
            </a:pPr>
            <a:r>
              <a:rPr lang="en-US" sz="2400" b="1" dirty="0" smtClean="0">
                <a:solidFill>
                  <a:srgbClr val="0000FF"/>
                </a:solidFill>
              </a:rPr>
              <a:t>Then Nehemiah builds the wall</a:t>
            </a:r>
            <a:endParaRPr lang="en-US" sz="2400" b="1" dirty="0">
              <a:solidFill>
                <a:srgbClr val="0000FF"/>
              </a:solidFill>
            </a:endParaRPr>
          </a:p>
        </p:txBody>
      </p:sp>
      <p:sp>
        <p:nvSpPr>
          <p:cNvPr id="12292" name="TextBox 3"/>
          <p:cNvSpPr txBox="1">
            <a:spLocks noChangeArrowheads="1"/>
          </p:cNvSpPr>
          <p:nvPr/>
        </p:nvSpPr>
        <p:spPr bwMode="auto">
          <a:xfrm rot="-2046364">
            <a:off x="7118350" y="3468688"/>
            <a:ext cx="2408238" cy="306387"/>
          </a:xfrm>
          <a:prstGeom prst="rect">
            <a:avLst/>
          </a:prstGeom>
          <a:noFill/>
          <a:ln w="9525">
            <a:noFill/>
            <a:miter lim="800000"/>
            <a:headEnd/>
            <a:tailEnd/>
          </a:ln>
        </p:spPr>
        <p:txBody>
          <a:bodyPr>
            <a:spAutoFit/>
          </a:bodyPr>
          <a:lstStyle/>
          <a:p>
            <a:r>
              <a:rPr lang="en-US" sz="1400" b="1">
                <a:solidFill>
                  <a:srgbClr val="0000FF"/>
                </a:solidFill>
                <a:latin typeface="Arial" charset="0"/>
              </a:rPr>
              <a:t>-- 502  Nehemiah returns</a:t>
            </a:r>
          </a:p>
        </p:txBody>
      </p:sp>
      <p:sp>
        <p:nvSpPr>
          <p:cNvPr id="12293" name="TextBox 4"/>
          <p:cNvSpPr txBox="1">
            <a:spLocks noChangeArrowheads="1"/>
          </p:cNvSpPr>
          <p:nvPr/>
        </p:nvSpPr>
        <p:spPr bwMode="auto">
          <a:xfrm rot="-2190693">
            <a:off x="4656138" y="3429000"/>
            <a:ext cx="2408237" cy="307975"/>
          </a:xfrm>
          <a:prstGeom prst="rect">
            <a:avLst/>
          </a:prstGeom>
          <a:noFill/>
          <a:ln w="9525">
            <a:noFill/>
            <a:miter lim="800000"/>
            <a:headEnd/>
            <a:tailEnd/>
          </a:ln>
        </p:spPr>
        <p:txBody>
          <a:bodyPr>
            <a:spAutoFit/>
          </a:bodyPr>
          <a:lstStyle/>
          <a:p>
            <a:r>
              <a:rPr lang="en-US" sz="1400" b="1">
                <a:solidFill>
                  <a:srgbClr val="0000FF"/>
                </a:solidFill>
                <a:latin typeface="Arial" charset="0"/>
              </a:rPr>
              <a:t>-- 515 Ezra returns</a:t>
            </a:r>
          </a:p>
        </p:txBody>
      </p:sp>
      <p:sp>
        <p:nvSpPr>
          <p:cNvPr id="12294" name="TextBox 5"/>
          <p:cNvSpPr txBox="1">
            <a:spLocks noChangeArrowheads="1"/>
          </p:cNvSpPr>
          <p:nvPr/>
        </p:nvSpPr>
        <p:spPr bwMode="auto">
          <a:xfrm>
            <a:off x="0" y="4191000"/>
            <a:ext cx="1295400" cy="307975"/>
          </a:xfrm>
          <a:prstGeom prst="rect">
            <a:avLst/>
          </a:prstGeom>
          <a:noFill/>
          <a:ln w="9525">
            <a:noFill/>
            <a:miter lim="800000"/>
            <a:headEnd/>
            <a:tailEnd/>
          </a:ln>
        </p:spPr>
        <p:txBody>
          <a:bodyPr>
            <a:spAutoFit/>
          </a:bodyPr>
          <a:lstStyle/>
          <a:p>
            <a:r>
              <a:rPr lang="en-US" sz="1400" b="1" dirty="0">
                <a:solidFill>
                  <a:srgbClr val="FF0000"/>
                </a:solidFill>
                <a:latin typeface="Arial" charset="0"/>
              </a:rPr>
              <a:t>[ 10 years ]</a:t>
            </a:r>
          </a:p>
        </p:txBody>
      </p:sp>
      <p:sp>
        <p:nvSpPr>
          <p:cNvPr id="7" name="TextBox 5"/>
          <p:cNvSpPr txBox="1">
            <a:spLocks noChangeArrowheads="1"/>
          </p:cNvSpPr>
          <p:nvPr/>
        </p:nvSpPr>
        <p:spPr bwMode="auto">
          <a:xfrm>
            <a:off x="7239000" y="4267200"/>
            <a:ext cx="5334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20</a:t>
            </a:r>
            <a:endParaRPr lang="en-US" sz="1400" b="1" dirty="0">
              <a:solidFill>
                <a:srgbClr val="FF0000"/>
              </a:solidFill>
              <a:latin typeface="Arial" charset="0"/>
            </a:endParaRPr>
          </a:p>
        </p:txBody>
      </p:sp>
      <p:sp>
        <p:nvSpPr>
          <p:cNvPr id="8" name="TextBox 5"/>
          <p:cNvSpPr txBox="1">
            <a:spLocks noChangeArrowheads="1"/>
          </p:cNvSpPr>
          <p:nvPr/>
        </p:nvSpPr>
        <p:spPr bwMode="auto">
          <a:xfrm>
            <a:off x="4495800" y="4267200"/>
            <a:ext cx="3048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6</a:t>
            </a:r>
            <a:endParaRPr lang="en-US" sz="1400" b="1" dirty="0">
              <a:solidFill>
                <a:srgbClr val="FF0000"/>
              </a:solidFill>
              <a:latin typeface="Arial" charset="0"/>
            </a:endParaRPr>
          </a:p>
        </p:txBody>
      </p:sp>
      <p:sp>
        <p:nvSpPr>
          <p:cNvPr id="10" name="TextBox 5"/>
          <p:cNvSpPr txBox="1">
            <a:spLocks noChangeArrowheads="1"/>
          </p:cNvSpPr>
          <p:nvPr/>
        </p:nvSpPr>
        <p:spPr bwMode="auto">
          <a:xfrm>
            <a:off x="4800600" y="4267200"/>
            <a:ext cx="3048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7</a:t>
            </a:r>
            <a:endParaRPr lang="en-US" sz="1400" b="1" dirty="0">
              <a:solidFill>
                <a:srgbClr val="FF0000"/>
              </a:solidFill>
              <a:latin typeface="Arial" charset="0"/>
            </a:endParaRPr>
          </a:p>
        </p:txBody>
      </p:sp>
      <p:sp>
        <p:nvSpPr>
          <p:cNvPr id="11" name="TextBox 5"/>
          <p:cNvSpPr txBox="1">
            <a:spLocks noChangeArrowheads="1"/>
          </p:cNvSpPr>
          <p:nvPr/>
        </p:nvSpPr>
        <p:spPr bwMode="auto">
          <a:xfrm>
            <a:off x="3810000" y="4267200"/>
            <a:ext cx="3048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2</a:t>
            </a:r>
            <a:endParaRPr lang="en-US" sz="1400" b="1" dirty="0">
              <a:solidFill>
                <a:srgbClr val="FF0000"/>
              </a:solidFill>
              <a:latin typeface="Arial" charset="0"/>
            </a:endParaRPr>
          </a:p>
        </p:txBody>
      </p:sp>
    </p:spTree>
    <p:extLst>
      <p:ext uri="{BB962C8B-B14F-4D97-AF65-F5344CB8AC3E}">
        <p14:creationId xmlns:p14="http://schemas.microsoft.com/office/powerpoint/2010/main" val="39349846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110594" name="Picture 2" descr="https://encrypted-tbn3.gstatic.com/images?q=tbn:ANd9GcR5YFJ9YBmcS_eePK435lQdiq40M2AAD_u5gXdjvT5JbbuoPEyN"/>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52400" y="152400"/>
            <a:ext cx="4114800" cy="3080490"/>
          </a:xfrm>
          <a:prstGeom prst="rect">
            <a:avLst/>
          </a:prstGeom>
          <a:noFill/>
          <a:effectLst>
            <a:glow rad="127000">
              <a:schemeClr val="accent1">
                <a:alpha val="37000"/>
              </a:schemeClr>
            </a:glow>
          </a:effectLst>
          <a:extLst>
            <a:ext uri="{909E8E84-426E-40DD-AFC4-6F175D3DCCD1}">
              <a14:hiddenFill xmlns:a14="http://schemas.microsoft.com/office/drawing/2010/main">
                <a:solidFill>
                  <a:srgbClr val="FFFFFF"/>
                </a:solidFill>
              </a14:hiddenFill>
            </a:ext>
          </a:extLst>
        </p:spPr>
      </p:pic>
      <p:sp>
        <p:nvSpPr>
          <p:cNvPr id="119810" name="Rectangle 2"/>
          <p:cNvSpPr>
            <a:spLocks noGrp="1" noChangeArrowheads="1"/>
          </p:cNvSpPr>
          <p:nvPr>
            <p:ph type="title"/>
          </p:nvPr>
        </p:nvSpPr>
        <p:spPr>
          <a:xfrm>
            <a:off x="4419600" y="381000"/>
            <a:ext cx="4191000" cy="1295400"/>
          </a:xfrm>
        </p:spPr>
        <p:txBody>
          <a:bodyPr/>
          <a:lstStyle/>
          <a:p>
            <a:pPr eaLnBrk="1" hangingPunct="1"/>
            <a:r>
              <a:rPr lang="en-US" sz="8800" b="1" dirty="0" smtClean="0">
                <a:solidFill>
                  <a:srgbClr val="FF0000"/>
                </a:solidFill>
                <a:latin typeface="Comic Sans MS" panose="030F0702030302020204" pitchFamily="66" charset="0"/>
              </a:rPr>
              <a:t>Haggai</a:t>
            </a:r>
            <a:endParaRPr lang="en-US" sz="6600" b="1" dirty="0" smtClean="0">
              <a:solidFill>
                <a:srgbClr val="FFFF00"/>
              </a:solidFill>
              <a:latin typeface="Comic Sans MS" panose="030F0702030302020204" pitchFamily="66" charset="0"/>
            </a:endParaRPr>
          </a:p>
        </p:txBody>
      </p:sp>
      <p:sp>
        <p:nvSpPr>
          <p:cNvPr id="4" name="Text Box 5"/>
          <p:cNvSpPr txBox="1">
            <a:spLocks noChangeArrowheads="1"/>
          </p:cNvSpPr>
          <p:nvPr/>
        </p:nvSpPr>
        <p:spPr bwMode="auto">
          <a:xfrm>
            <a:off x="304800" y="3352800"/>
            <a:ext cx="3619501" cy="3416320"/>
          </a:xfrm>
          <a:prstGeom prst="rect">
            <a:avLst/>
          </a:prstGeom>
          <a:noFill/>
          <a:ln w="9525">
            <a:noFill/>
            <a:miter lim="800000"/>
            <a:headEnd/>
            <a:tailEnd/>
          </a:ln>
        </p:spPr>
        <p:txBody>
          <a:bodyPr wrap="square">
            <a:spAutoFit/>
          </a:bodyPr>
          <a:lstStyle/>
          <a:p>
            <a:pPr algn="ctr">
              <a:spcBef>
                <a:spcPct val="50000"/>
              </a:spcBef>
            </a:pPr>
            <a:r>
              <a:rPr lang="en-US" sz="5400" b="1" dirty="0" smtClean="0">
                <a:solidFill>
                  <a:srgbClr val="00B050"/>
                </a:solidFill>
                <a:latin typeface="Comic Sans MS" pitchFamily="66" charset="0"/>
              </a:rPr>
              <a:t>Consider how you have fared!</a:t>
            </a:r>
            <a:endParaRPr lang="en-US" sz="5400" b="1" dirty="0">
              <a:solidFill>
                <a:srgbClr val="00B050"/>
              </a:solidFill>
              <a:latin typeface="Comic Sans MS" pitchFamily="66" charset="0"/>
            </a:endParaRPr>
          </a:p>
        </p:txBody>
      </p:sp>
      <p:pic>
        <p:nvPicPr>
          <p:cNvPr id="114690" name="Picture 2" descr="http://myteeth.co.za/blog/wp-content/uploads/2012/08/empty-pocke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057400"/>
            <a:ext cx="2876550" cy="4352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19810"/>
                                        </p:tgtEl>
                                        <p:attrNameLst>
                                          <p:attrName>style.visibility</p:attrName>
                                        </p:attrNameLst>
                                      </p:cBhvr>
                                      <p:to>
                                        <p:strVal val="visible"/>
                                      </p:to>
                                    </p:set>
                                    <p:set>
                                      <p:cBhvr>
                                        <p:cTn id="7" dur="2275" fill="hold">
                                          <p:stCondLst>
                                            <p:cond delay="0"/>
                                          </p:stCondLst>
                                        </p:cTn>
                                        <p:tgtEl>
                                          <p:spTgt spid="119810"/>
                                        </p:tgtEl>
                                        <p:attrNameLst>
                                          <p:attrName>style.rotation</p:attrName>
                                        </p:attrNameLst>
                                      </p:cBhvr>
                                      <p:to>
                                        <p:strVal val="-45.0"/>
                                      </p:to>
                                    </p:set>
                                    <p:anim calcmode="lin" valueType="num">
                                      <p:cBhvr>
                                        <p:cTn id="8" dur="2275" fill="hold">
                                          <p:stCondLst>
                                            <p:cond delay="2275"/>
                                          </p:stCondLst>
                                        </p:cTn>
                                        <p:tgtEl>
                                          <p:spTgt spid="119810"/>
                                        </p:tgtEl>
                                        <p:attrNameLst>
                                          <p:attrName>style.rotation</p:attrName>
                                        </p:attrNameLst>
                                      </p:cBhvr>
                                      <p:tavLst>
                                        <p:tav tm="0">
                                          <p:val>
                                            <p:fltVal val="-45"/>
                                          </p:val>
                                        </p:tav>
                                        <p:tav tm="69900">
                                          <p:val>
                                            <p:fltVal val="45"/>
                                          </p:val>
                                        </p:tav>
                                        <p:tav tm="100000">
                                          <p:val>
                                            <p:fltVal val="0"/>
                                          </p:val>
                                        </p:tav>
                                      </p:tavLst>
                                    </p:anim>
                                    <p:anim calcmode="lin" valueType="num">
                                      <p:cBhvr>
                                        <p:cTn id="9" dur="2275" fill="hold">
                                          <p:stCondLst>
                                            <p:cond delay="0"/>
                                          </p:stCondLst>
                                        </p:cTn>
                                        <p:tgtEl>
                                          <p:spTgt spid="119810"/>
                                        </p:tgtEl>
                                        <p:attrNameLst>
                                          <p:attrName>ppt_y</p:attrName>
                                        </p:attrNameLst>
                                      </p:cBhvr>
                                      <p:tavLst>
                                        <p:tav tm="0">
                                          <p:val>
                                            <p:strVal val="#ppt_y-1"/>
                                          </p:val>
                                        </p:tav>
                                        <p:tav tm="100000">
                                          <p:val>
                                            <p:strVal val="#ppt_y-(0.354*#ppt_w-0.172*#ppt_h)"/>
                                          </p:val>
                                        </p:tav>
                                      </p:tavLst>
                                    </p:anim>
                                    <p:anim calcmode="lin" valueType="num">
                                      <p:cBhvr>
                                        <p:cTn id="10" dur="780" decel="50000" autoRev="1" fill="hold">
                                          <p:stCondLst>
                                            <p:cond delay="2275"/>
                                          </p:stCondLst>
                                        </p:cTn>
                                        <p:tgtEl>
                                          <p:spTgt spid="119810"/>
                                        </p:tgtEl>
                                        <p:attrNameLst>
                                          <p:attrName>ppt_y</p:attrName>
                                        </p:attrNameLst>
                                      </p:cBhvr>
                                      <p:tavLst>
                                        <p:tav tm="0">
                                          <p:val>
                                            <p:strVal val="#ppt_y-(0.354*#ppt_w-0.172*#ppt_h)"/>
                                          </p:val>
                                        </p:tav>
                                        <p:tav tm="100000">
                                          <p:val>
                                            <p:strVal val="#ppt_y-(0.354*#ppt_w-0.172*#ppt_h)-#ppt_h/2"/>
                                          </p:val>
                                        </p:tav>
                                      </p:tavLst>
                                    </p:anim>
                                    <p:anim calcmode="lin" valueType="num">
                                      <p:cBhvr>
                                        <p:cTn id="11" dur="680" fill="hold">
                                          <p:stCondLst>
                                            <p:cond delay="4320"/>
                                          </p:stCondLst>
                                        </p:cTn>
                                        <p:tgtEl>
                                          <p:spTgt spid="119810"/>
                                        </p:tgtEl>
                                        <p:attrNameLst>
                                          <p:attrName>ppt_y</p:attrName>
                                        </p:attrNameLst>
                                      </p:cBhvr>
                                      <p:tavLst>
                                        <p:tav tm="0">
                                          <p:val>
                                            <p:strVal val="#ppt_y-(0.354*#ppt_w-0.172*#ppt_h)"/>
                                          </p:val>
                                        </p:tav>
                                        <p:tav tm="100000">
                                          <p:val>
                                            <p:strVal val="#ppt_y"/>
                                          </p:val>
                                        </p:tav>
                                      </p:tavLst>
                                    </p:anim>
                                  </p:childTnLst>
                                </p:cTn>
                              </p:par>
                            </p:childTnLst>
                          </p:cTn>
                        </p:par>
                        <p:par>
                          <p:cTn id="12" fill="hold" nodeType="afterGroup">
                            <p:stCondLst>
                              <p:cond delay="17500"/>
                            </p:stCondLst>
                            <p:childTnLst>
                              <p:par>
                                <p:cTn id="13" presetID="19" presetClass="entr" presetSubtype="10" repeatCount="indefinite" fill="remove" grpId="1" nodeType="afterEffect">
                                  <p:stCondLst>
                                    <p:cond delay="5000"/>
                                  </p:stCondLst>
                                  <p:endCondLst>
                                    <p:cond evt="onNext" delay="0">
                                      <p:tgtEl>
                                        <p:sldTgt/>
                                      </p:tgtEl>
                                    </p:cond>
                                  </p:endCondLst>
                                  <p:iterate type="lt">
                                    <p:tmPct val="0"/>
                                  </p:iterate>
                                  <p:childTnLst>
                                    <p:set>
                                      <p:cBhvr>
                                        <p:cTn id="14" dur="1" fill="hold">
                                          <p:stCondLst>
                                            <p:cond delay="0"/>
                                          </p:stCondLst>
                                        </p:cTn>
                                        <p:tgtEl>
                                          <p:spTgt spid="119810"/>
                                        </p:tgtEl>
                                        <p:attrNameLst>
                                          <p:attrName>style.visibility</p:attrName>
                                        </p:attrNameLst>
                                      </p:cBhvr>
                                      <p:to>
                                        <p:strVal val="visible"/>
                                      </p:to>
                                    </p:set>
                                    <p:anim calcmode="lin" valueType="num">
                                      <p:cBhvr>
                                        <p:cTn id="15" dur="5000" fill="hold"/>
                                        <p:tgtEl>
                                          <p:spTgt spid="119810"/>
                                        </p:tgtEl>
                                        <p:attrNameLst>
                                          <p:attrName>ppt_w</p:attrName>
                                        </p:attrNameLst>
                                      </p:cBhvr>
                                      <p:tavLst>
                                        <p:tav tm="0" fmla="#ppt_w*sin(2.5*pi*$)">
                                          <p:val>
                                            <p:fltVal val="0"/>
                                          </p:val>
                                        </p:tav>
                                        <p:tav tm="100000">
                                          <p:val>
                                            <p:fltVal val="1"/>
                                          </p:val>
                                        </p:tav>
                                      </p:tavLst>
                                    </p:anim>
                                    <p:anim calcmode="lin" valueType="num">
                                      <p:cBhvr>
                                        <p:cTn id="16" dur="5000" fill="hold"/>
                                        <p:tgtEl>
                                          <p:spTgt spid="1198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P spid="119810" grpId="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a:xfrm>
            <a:off x="304800" y="152400"/>
            <a:ext cx="8534400" cy="1066800"/>
          </a:xfrm>
        </p:spPr>
        <p:txBody>
          <a:bodyPr/>
          <a:lstStyle/>
          <a:p>
            <a:pPr eaLnBrk="1" hangingPunct="1">
              <a:defRPr/>
            </a:pPr>
            <a:r>
              <a:rPr lang="en-US" sz="4000" b="1" dirty="0" smtClean="0">
                <a:solidFill>
                  <a:srgbClr val="FF0000"/>
                </a:solidFill>
                <a:latin typeface="Comic Sans MS" panose="030F0702030302020204" pitchFamily="66" charset="0"/>
              </a:rPr>
              <a:t>When did Haggai prophesy?</a:t>
            </a:r>
          </a:p>
        </p:txBody>
      </p:sp>
      <p:graphicFrame>
        <p:nvGraphicFramePr>
          <p:cNvPr id="95235" name="Object 3"/>
          <p:cNvGraphicFramePr>
            <a:graphicFrameLocks noGrp="1" noChangeAspect="1"/>
          </p:cNvGraphicFramePr>
          <p:nvPr>
            <p:ph sz="half" idx="1"/>
          </p:nvPr>
        </p:nvGraphicFramePr>
        <p:xfrm>
          <a:off x="4799013" y="1524000"/>
          <a:ext cx="4413250" cy="4876800"/>
        </p:xfrm>
        <a:graphic>
          <a:graphicData uri="http://schemas.openxmlformats.org/presentationml/2006/ole">
            <mc:AlternateContent xmlns:mc="http://schemas.openxmlformats.org/markup-compatibility/2006">
              <mc:Choice xmlns:v="urn:schemas-microsoft-com:vml" Requires="v">
                <p:oleObj spid="_x0000_s109620" name="Photo Editor Photo" r:id="rId3" imgW="4990476" imgH="5514286" progId="MSPhotoEd.3">
                  <p:embed/>
                </p:oleObj>
              </mc:Choice>
              <mc:Fallback>
                <p:oleObj name="Photo Editor Photo" r:id="rId3" imgW="4990476" imgH="55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013" y="1524000"/>
                        <a:ext cx="441325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36" name="Object 4"/>
          <p:cNvGraphicFramePr>
            <a:graphicFrameLocks noGrp="1" noChangeAspect="1"/>
          </p:cNvGraphicFramePr>
          <p:nvPr>
            <p:ph sz="half" idx="2"/>
          </p:nvPr>
        </p:nvGraphicFramePr>
        <p:xfrm>
          <a:off x="0" y="1524000"/>
          <a:ext cx="4951413" cy="4892675"/>
        </p:xfrm>
        <a:graphic>
          <a:graphicData uri="http://schemas.openxmlformats.org/presentationml/2006/ole">
            <mc:AlternateContent xmlns:mc="http://schemas.openxmlformats.org/markup-compatibility/2006">
              <mc:Choice xmlns:v="urn:schemas-microsoft-com:vml" Requires="v">
                <p:oleObj spid="_x0000_s109621" name="Photo Editor Photo" r:id="rId5" imgW="5582429" imgH="5514286" progId="MSPhotoEd.3">
                  <p:embed/>
                </p:oleObj>
              </mc:Choice>
              <mc:Fallback>
                <p:oleObj name="Photo Editor Photo" r:id="rId5" imgW="5582429" imgH="5514286"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0"/>
                        <a:ext cx="4951413"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544341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fade">
                                      <p:cBhvr>
                                        <p:cTn id="7" dur="2000"/>
                                        <p:tgtEl>
                                          <p:spTgt spid="952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235">
                                            <p:bg/>
                                          </p:spTgt>
                                        </p:tgtEl>
                                        <p:attrNameLst>
                                          <p:attrName>style.visibility</p:attrName>
                                        </p:attrNameLst>
                                      </p:cBhvr>
                                      <p:to>
                                        <p:strVal val="visible"/>
                                      </p:to>
                                    </p:set>
                                    <p:animEffect transition="in" filter="fade">
                                      <p:cBhvr>
                                        <p:cTn id="10" dur="2000"/>
                                        <p:tgtEl>
                                          <p:spTgt spid="95235">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5236">
                                            <p:bg/>
                                          </p:spTgt>
                                        </p:tgtEl>
                                        <p:attrNameLst>
                                          <p:attrName>style.visibility</p:attrName>
                                        </p:attrNameLst>
                                      </p:cBhvr>
                                      <p:to>
                                        <p:strVal val="visible"/>
                                      </p:to>
                                    </p:set>
                                    <p:animEffect transition="in" filter="fade">
                                      <p:cBhvr>
                                        <p:cTn id="13" dur="2000"/>
                                        <p:tgtEl>
                                          <p:spTgt spid="95236">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5" grpId="0" build="p"/>
      <p:bldP spid="95236"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9" name="Picture 5" descr="PersianKingsTimeline"/>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11598" y="0"/>
            <a:ext cx="9742002" cy="70775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1" name="Text Box 7"/>
          <p:cNvSpPr txBox="1">
            <a:spLocks noChangeArrowheads="1"/>
          </p:cNvSpPr>
          <p:nvPr/>
        </p:nvSpPr>
        <p:spPr bwMode="auto">
          <a:xfrm>
            <a:off x="-152400" y="152400"/>
            <a:ext cx="426719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2800" b="1" dirty="0">
                <a:solidFill>
                  <a:srgbClr val="FF0000"/>
                </a:solidFill>
              </a:rPr>
              <a:t>Timeline of the Persian Kings during the temple building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 nodeType="with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149">
                                            <p:bg/>
                                          </p:spTgt>
                                        </p:tgtEl>
                                        <p:attrNameLst>
                                          <p:attrName>style.visibility</p:attrName>
                                        </p:attrNameLst>
                                      </p:cBhvr>
                                      <p:to>
                                        <p:strVal val="visible"/>
                                      </p:to>
                                    </p:set>
                                    <p:animEffect transition="in" filter="fade">
                                      <p:cBhvr>
                                        <p:cTn id="9" dur="2000"/>
                                        <p:tgtEl>
                                          <p:spTgt spid="614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p:bldP spid="615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en-US" sz="4000" b="1" i="1" dirty="0" smtClean="0">
                <a:solidFill>
                  <a:srgbClr val="FF0000"/>
                </a:solidFill>
              </a:rPr>
              <a:t>“The Prophets of God Helping them”</a:t>
            </a:r>
            <a:r>
              <a:rPr lang="en-US" sz="4000" b="1" dirty="0" smtClean="0">
                <a:solidFill>
                  <a:srgbClr val="FF0000"/>
                </a:solidFill>
              </a:rPr>
              <a:t> (Ezra 5:1-2 )</a:t>
            </a:r>
          </a:p>
        </p:txBody>
      </p:sp>
      <p:sp>
        <p:nvSpPr>
          <p:cNvPr id="32771" name="Rectangle 3"/>
          <p:cNvSpPr>
            <a:spLocks noGrp="1" noRot="1" noChangeArrowheads="1"/>
          </p:cNvSpPr>
          <p:nvPr>
            <p:ph idx="1"/>
          </p:nvPr>
        </p:nvSpPr>
        <p:spPr>
          <a:xfrm>
            <a:off x="301625" y="3276600"/>
            <a:ext cx="8540750" cy="4270375"/>
          </a:xfrm>
        </p:spPr>
        <p:txBody>
          <a:bodyPr/>
          <a:lstStyle/>
          <a:p>
            <a:pPr eaLnBrk="1" hangingPunct="1">
              <a:buFont typeface="Arial" charset="0"/>
              <a:buNone/>
              <a:defRPr/>
            </a:pPr>
            <a:endParaRPr lang="en-US" sz="1400" i="1" dirty="0" smtClean="0">
              <a:solidFill>
                <a:srgbClr val="FFFF00"/>
              </a:solidFill>
              <a:latin typeface="Times New Roman" pitchFamily="18" charset="0"/>
              <a:cs typeface="Times New Roman" pitchFamily="18" charset="0"/>
            </a:endParaRPr>
          </a:p>
          <a:p>
            <a:pPr eaLnBrk="1" hangingPunct="1">
              <a:buFont typeface="Arial" charset="0"/>
              <a:buNone/>
              <a:defRPr/>
            </a:pPr>
            <a:r>
              <a:rPr lang="en-US" b="1" dirty="0" smtClean="0">
                <a:solidFill>
                  <a:srgbClr val="7030A0"/>
                </a:solidFill>
              </a:rPr>
              <a:t>Haggai:</a:t>
            </a:r>
            <a:r>
              <a:rPr lang="en-US" dirty="0" smtClean="0">
                <a:solidFill>
                  <a:srgbClr val="7030A0"/>
                </a:solidFill>
              </a:rPr>
              <a:t>  </a:t>
            </a:r>
            <a:r>
              <a:rPr lang="en-US" dirty="0" smtClean="0"/>
              <a:t>Exhorts and reprimands the people for their poor choices and lack of faith.</a:t>
            </a:r>
          </a:p>
          <a:p>
            <a:pPr eaLnBrk="1" hangingPunct="1">
              <a:buFont typeface="Arial" charset="0"/>
              <a:buNone/>
              <a:defRPr/>
            </a:pPr>
            <a:endParaRPr lang="en-US" sz="1800" dirty="0" smtClean="0"/>
          </a:p>
          <a:p>
            <a:pPr eaLnBrk="1" hangingPunct="1">
              <a:buFont typeface="Arial" charset="0"/>
              <a:buNone/>
              <a:defRPr/>
            </a:pPr>
            <a:r>
              <a:rPr lang="en-US" b="1" dirty="0" smtClean="0">
                <a:solidFill>
                  <a:srgbClr val="7030A0"/>
                </a:solidFill>
              </a:rPr>
              <a:t>Zechariah:</a:t>
            </a:r>
            <a:r>
              <a:rPr lang="en-US" dirty="0" smtClean="0">
                <a:solidFill>
                  <a:srgbClr val="7030A0"/>
                </a:solidFill>
              </a:rPr>
              <a:t> </a:t>
            </a:r>
            <a:r>
              <a:rPr lang="en-US" dirty="0" smtClean="0"/>
              <a:t>Encourages the people that the angels are working behind the scenes and they will help finish the temple!</a:t>
            </a:r>
          </a:p>
        </p:txBody>
      </p:sp>
      <p:pic>
        <p:nvPicPr>
          <p:cNvPr id="114690" name="Picture 2" descr="http://www.templeinstitute.org/gallery_images/haggai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53668"/>
            <a:ext cx="2479675" cy="16613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89742" y="1876336"/>
            <a:ext cx="4572000" cy="1200329"/>
          </a:xfrm>
          <a:prstGeom prst="rect">
            <a:avLst/>
          </a:prstGeom>
        </p:spPr>
        <p:txBody>
          <a:bodyPr>
            <a:spAutoFit/>
          </a:bodyPr>
          <a:lstStyle/>
          <a:p>
            <a:pPr algn="ctr" eaLnBrk="1" hangingPunct="1">
              <a:buFont typeface="Arial" charset="0"/>
              <a:buNone/>
              <a:defRPr/>
            </a:pPr>
            <a:r>
              <a:rPr lang="en-US" sz="3600" b="1" i="1" dirty="0">
                <a:solidFill>
                  <a:srgbClr val="0000FF"/>
                </a:solidFill>
                <a:latin typeface="Times New Roman" pitchFamily="18" charset="0"/>
                <a:cs typeface="Times New Roman" pitchFamily="18" charset="0"/>
              </a:rPr>
              <a:t>Coordinated efforts </a:t>
            </a:r>
            <a:r>
              <a:rPr lang="en-US" sz="3600" b="1" i="1" dirty="0" smtClean="0">
                <a:solidFill>
                  <a:srgbClr val="0000FF"/>
                </a:solidFill>
                <a:latin typeface="Times New Roman" pitchFamily="18" charset="0"/>
                <a:cs typeface="Times New Roman" pitchFamily="18" charset="0"/>
              </a:rPr>
              <a:t>of                              </a:t>
            </a:r>
            <a:r>
              <a:rPr lang="en-US" sz="3600" b="1" i="1" dirty="0">
                <a:solidFill>
                  <a:srgbClr val="0000FF"/>
                </a:solidFill>
                <a:latin typeface="Times New Roman" pitchFamily="18" charset="0"/>
                <a:cs typeface="Times New Roman" pitchFamily="18" charset="0"/>
              </a:rPr>
              <a:t>Haggai &amp; Zechariah</a:t>
            </a:r>
          </a:p>
        </p:txBody>
      </p:sp>
    </p:spTree>
    <p:extLst>
      <p:ext uri="{BB962C8B-B14F-4D97-AF65-F5344CB8AC3E}">
        <p14:creationId xmlns:p14="http://schemas.microsoft.com/office/powerpoint/2010/main" val="46355201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301625" y="228600"/>
            <a:ext cx="8540750" cy="990600"/>
          </a:xfrm>
        </p:spPr>
        <p:txBody>
          <a:bodyPr/>
          <a:lstStyle/>
          <a:p>
            <a:pPr eaLnBrk="1" hangingPunct="1">
              <a:defRPr/>
            </a:pPr>
            <a:r>
              <a:rPr lang="en-US" b="1" dirty="0" smtClean="0">
                <a:solidFill>
                  <a:srgbClr val="FF0000"/>
                </a:solidFill>
              </a:rPr>
              <a:t>Haggai &amp; Zechariah together</a:t>
            </a:r>
          </a:p>
        </p:txBody>
      </p:sp>
      <p:sp>
        <p:nvSpPr>
          <p:cNvPr id="33795" name="Rectangle 3"/>
          <p:cNvSpPr>
            <a:spLocks noGrp="1" noRot="1" noChangeArrowheads="1"/>
          </p:cNvSpPr>
          <p:nvPr>
            <p:ph idx="1"/>
          </p:nvPr>
        </p:nvSpPr>
        <p:spPr>
          <a:xfrm>
            <a:off x="301625" y="1295400"/>
            <a:ext cx="8540750" cy="5334000"/>
          </a:xfrm>
        </p:spPr>
        <p:txBody>
          <a:bodyPr/>
          <a:lstStyle/>
          <a:p>
            <a:pPr algn="ctr" eaLnBrk="1" hangingPunct="1">
              <a:buFont typeface="Arial" charset="0"/>
              <a:buNone/>
              <a:defRPr/>
            </a:pPr>
            <a:r>
              <a:rPr lang="en-US" b="1" dirty="0" smtClean="0">
                <a:solidFill>
                  <a:srgbClr val="0000FF"/>
                </a:solidFill>
              </a:rPr>
              <a:t>2</a:t>
            </a:r>
            <a:r>
              <a:rPr lang="en-US" b="1" baseline="30000" dirty="0" smtClean="0">
                <a:solidFill>
                  <a:srgbClr val="0000FF"/>
                </a:solidFill>
              </a:rPr>
              <a:t>nd</a:t>
            </a:r>
            <a:r>
              <a:rPr lang="en-US" b="1" dirty="0" smtClean="0">
                <a:solidFill>
                  <a:srgbClr val="0000FF"/>
                </a:solidFill>
              </a:rPr>
              <a:t> Year of Darius</a:t>
            </a:r>
          </a:p>
          <a:p>
            <a:pPr algn="ctr" eaLnBrk="1" hangingPunct="1">
              <a:buFont typeface="Arial" charset="0"/>
              <a:buNone/>
              <a:defRPr/>
            </a:pPr>
            <a:endParaRPr lang="en-US" sz="1000" b="1" dirty="0" smtClean="0">
              <a:solidFill>
                <a:srgbClr val="FFFF00"/>
              </a:solidFill>
            </a:endParaRPr>
          </a:p>
          <a:p>
            <a:pPr eaLnBrk="1" hangingPunct="1">
              <a:buFont typeface="Arial" charset="0"/>
              <a:buNone/>
              <a:defRPr/>
            </a:pPr>
            <a:r>
              <a:rPr lang="en-US" b="1" dirty="0" smtClean="0">
                <a:solidFill>
                  <a:srgbClr val="7030A0"/>
                </a:solidFill>
              </a:rPr>
              <a:t>Hag 1:1-11</a:t>
            </a:r>
            <a:r>
              <a:rPr lang="en-US" dirty="0" smtClean="0">
                <a:solidFill>
                  <a:srgbClr val="7030A0"/>
                </a:solidFill>
              </a:rPr>
              <a:t>  </a:t>
            </a:r>
            <a:r>
              <a:rPr lang="en-US" dirty="0" smtClean="0"/>
              <a:t>6</a:t>
            </a:r>
            <a:r>
              <a:rPr lang="en-US" baseline="30000" dirty="0" smtClean="0"/>
              <a:t>th</a:t>
            </a:r>
            <a:r>
              <a:rPr lang="en-US" dirty="0" smtClean="0"/>
              <a:t> month, 1</a:t>
            </a:r>
            <a:r>
              <a:rPr lang="en-US" baseline="30000" dirty="0" smtClean="0"/>
              <a:t>st</a:t>
            </a:r>
            <a:r>
              <a:rPr lang="en-US" dirty="0" smtClean="0"/>
              <a:t> day</a:t>
            </a:r>
          </a:p>
          <a:p>
            <a:pPr eaLnBrk="1" hangingPunct="1">
              <a:buFont typeface="Arial" charset="0"/>
              <a:buNone/>
              <a:defRPr/>
            </a:pPr>
            <a:r>
              <a:rPr lang="en-US" dirty="0" smtClean="0"/>
              <a:t>   consider how your have fared!</a:t>
            </a:r>
          </a:p>
          <a:p>
            <a:pPr eaLnBrk="1" hangingPunct="1">
              <a:buFont typeface="Arial" charset="0"/>
              <a:buNone/>
              <a:defRPr/>
            </a:pPr>
            <a:endParaRPr lang="en-US" sz="1600" dirty="0" smtClean="0"/>
          </a:p>
          <a:p>
            <a:pPr eaLnBrk="1" hangingPunct="1">
              <a:buFont typeface="Arial" charset="0"/>
              <a:buNone/>
              <a:defRPr/>
            </a:pPr>
            <a:r>
              <a:rPr lang="en-US" b="1" dirty="0" smtClean="0">
                <a:solidFill>
                  <a:srgbClr val="7030A0"/>
                </a:solidFill>
              </a:rPr>
              <a:t>Hag 1:12-15</a:t>
            </a:r>
            <a:r>
              <a:rPr lang="en-US" dirty="0" smtClean="0">
                <a:solidFill>
                  <a:srgbClr val="7030A0"/>
                </a:solidFill>
              </a:rPr>
              <a:t>   </a:t>
            </a:r>
            <a:r>
              <a:rPr lang="en-US" dirty="0" smtClean="0"/>
              <a:t>6</a:t>
            </a:r>
            <a:r>
              <a:rPr lang="en-US" baseline="30000" dirty="0" smtClean="0"/>
              <a:t>th</a:t>
            </a:r>
            <a:r>
              <a:rPr lang="en-US" dirty="0" smtClean="0"/>
              <a:t> month, 24</a:t>
            </a:r>
            <a:r>
              <a:rPr lang="en-US" baseline="30000" dirty="0" smtClean="0"/>
              <a:t>th</a:t>
            </a:r>
            <a:r>
              <a:rPr lang="en-US" dirty="0" smtClean="0"/>
              <a:t> day</a:t>
            </a:r>
          </a:p>
          <a:p>
            <a:pPr eaLnBrk="1" hangingPunct="1">
              <a:buFont typeface="Arial" charset="0"/>
              <a:buNone/>
              <a:defRPr/>
            </a:pPr>
            <a:r>
              <a:rPr lang="en-US" dirty="0" smtClean="0"/>
              <a:t>   Began working on the temple again</a:t>
            </a:r>
          </a:p>
          <a:p>
            <a:pPr eaLnBrk="1" hangingPunct="1">
              <a:buFont typeface="Arial" charset="0"/>
              <a:buNone/>
              <a:defRPr/>
            </a:pPr>
            <a:endParaRPr lang="en-US" sz="1600" dirty="0" smtClean="0"/>
          </a:p>
          <a:p>
            <a:pPr eaLnBrk="1" hangingPunct="1">
              <a:buFont typeface="Arial" charset="0"/>
              <a:buNone/>
              <a:defRPr/>
            </a:pPr>
            <a:r>
              <a:rPr lang="en-US" b="1" dirty="0" smtClean="0">
                <a:solidFill>
                  <a:srgbClr val="7030A0"/>
                </a:solidFill>
              </a:rPr>
              <a:t>Hag 2:1-9</a:t>
            </a:r>
            <a:r>
              <a:rPr lang="en-US" dirty="0" smtClean="0">
                <a:solidFill>
                  <a:srgbClr val="7030A0"/>
                </a:solidFill>
              </a:rPr>
              <a:t>   </a:t>
            </a:r>
            <a:r>
              <a:rPr lang="en-US" dirty="0" smtClean="0"/>
              <a:t>7</a:t>
            </a:r>
            <a:r>
              <a:rPr lang="en-US" baseline="30000" dirty="0" smtClean="0"/>
              <a:t>th</a:t>
            </a:r>
            <a:r>
              <a:rPr lang="en-US" dirty="0" smtClean="0"/>
              <a:t> month, 21</a:t>
            </a:r>
            <a:r>
              <a:rPr lang="en-US" baseline="30000" dirty="0" smtClean="0"/>
              <a:t>st</a:t>
            </a:r>
            <a:r>
              <a:rPr lang="en-US" dirty="0" smtClean="0"/>
              <a:t> day</a:t>
            </a:r>
          </a:p>
          <a:p>
            <a:pPr eaLnBrk="1" hangingPunct="1">
              <a:buFont typeface="Arial" charset="0"/>
              <a:buNone/>
              <a:defRPr/>
            </a:pPr>
            <a:r>
              <a:rPr lang="en-US" dirty="0" smtClean="0"/>
              <a:t>   End of Tabernacles – </a:t>
            </a:r>
            <a:r>
              <a:rPr lang="en-US" i="1" dirty="0" smtClean="0"/>
              <a:t>“I am with you”</a:t>
            </a:r>
          </a:p>
        </p:txBody>
      </p:sp>
    </p:spTree>
    <p:extLst>
      <p:ext uri="{BB962C8B-B14F-4D97-AF65-F5344CB8AC3E}">
        <p14:creationId xmlns:p14="http://schemas.microsoft.com/office/powerpoint/2010/main" val="33840199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fade">
                                      <p:cBhvr>
                                        <p:cTn id="12" dur="2000"/>
                                        <p:tgtEl>
                                          <p:spTgt spid="337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fade">
                                      <p:cBhvr>
                                        <p:cTn id="17" dur="2000"/>
                                        <p:tgtEl>
                                          <p:spTgt spid="3379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3795">
                                            <p:txEl>
                                              <p:pRg st="3" end="3"/>
                                            </p:txEl>
                                          </p:spTgt>
                                        </p:tgtEl>
                                        <p:attrNameLst>
                                          <p:attrName>style.visibility</p:attrName>
                                        </p:attrNameLst>
                                      </p:cBhvr>
                                      <p:to>
                                        <p:strVal val="visible"/>
                                      </p:to>
                                    </p:set>
                                    <p:animEffect transition="in" filter="fade">
                                      <p:cBhvr>
                                        <p:cTn id="20" dur="2000"/>
                                        <p:tgtEl>
                                          <p:spTgt spid="33795">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795">
                                            <p:txEl>
                                              <p:pRg st="5" end="5"/>
                                            </p:txEl>
                                          </p:spTgt>
                                        </p:tgtEl>
                                        <p:attrNameLst>
                                          <p:attrName>style.visibility</p:attrName>
                                        </p:attrNameLst>
                                      </p:cBhvr>
                                      <p:to>
                                        <p:strVal val="visible"/>
                                      </p:to>
                                    </p:set>
                                    <p:animEffect transition="in" filter="fade">
                                      <p:cBhvr>
                                        <p:cTn id="25" dur="2000"/>
                                        <p:tgtEl>
                                          <p:spTgt spid="33795">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795">
                                            <p:txEl>
                                              <p:pRg st="6" end="6"/>
                                            </p:txEl>
                                          </p:spTgt>
                                        </p:tgtEl>
                                        <p:attrNameLst>
                                          <p:attrName>style.visibility</p:attrName>
                                        </p:attrNameLst>
                                      </p:cBhvr>
                                      <p:to>
                                        <p:strVal val="visible"/>
                                      </p:to>
                                    </p:set>
                                    <p:animEffect transition="in" filter="fade">
                                      <p:cBhvr>
                                        <p:cTn id="28" dur="2000"/>
                                        <p:tgtEl>
                                          <p:spTgt spid="33795">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795">
                                            <p:txEl>
                                              <p:pRg st="8" end="8"/>
                                            </p:txEl>
                                          </p:spTgt>
                                        </p:tgtEl>
                                        <p:attrNameLst>
                                          <p:attrName>style.visibility</p:attrName>
                                        </p:attrNameLst>
                                      </p:cBhvr>
                                      <p:to>
                                        <p:strVal val="visible"/>
                                      </p:to>
                                    </p:set>
                                    <p:animEffect transition="in" filter="fade">
                                      <p:cBhvr>
                                        <p:cTn id="33" dur="2000"/>
                                        <p:tgtEl>
                                          <p:spTgt spid="33795">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795">
                                            <p:txEl>
                                              <p:pRg st="9" end="9"/>
                                            </p:txEl>
                                          </p:spTgt>
                                        </p:tgtEl>
                                        <p:attrNameLst>
                                          <p:attrName>style.visibility</p:attrName>
                                        </p:attrNameLst>
                                      </p:cBhvr>
                                      <p:to>
                                        <p:strVal val="visible"/>
                                      </p:to>
                                    </p:set>
                                    <p:animEffect transition="in" filter="fade">
                                      <p:cBhvr>
                                        <p:cTn id="36" dur="2000"/>
                                        <p:tgtEl>
                                          <p:spTgt spid="337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r>
              <a:rPr lang="en-US" b="1" dirty="0" smtClean="0">
                <a:solidFill>
                  <a:srgbClr val="FF0000"/>
                </a:solidFill>
              </a:rPr>
              <a:t>Haggai &amp; Zechariah together</a:t>
            </a:r>
          </a:p>
        </p:txBody>
      </p:sp>
      <p:sp>
        <p:nvSpPr>
          <p:cNvPr id="34819" name="Rectangle 3"/>
          <p:cNvSpPr>
            <a:spLocks noGrp="1" noRot="1" noChangeArrowheads="1"/>
          </p:cNvSpPr>
          <p:nvPr>
            <p:ph idx="1"/>
          </p:nvPr>
        </p:nvSpPr>
        <p:spPr>
          <a:xfrm>
            <a:off x="301625" y="1371600"/>
            <a:ext cx="8540750" cy="5257800"/>
          </a:xfrm>
        </p:spPr>
        <p:txBody>
          <a:bodyPr/>
          <a:lstStyle/>
          <a:p>
            <a:pPr algn="ctr" eaLnBrk="1" hangingPunct="1">
              <a:buFont typeface="Arial" charset="0"/>
              <a:buNone/>
              <a:defRPr/>
            </a:pPr>
            <a:r>
              <a:rPr lang="en-US" b="1" dirty="0" smtClean="0">
                <a:solidFill>
                  <a:srgbClr val="0000FF"/>
                </a:solidFill>
              </a:rPr>
              <a:t>2</a:t>
            </a:r>
            <a:r>
              <a:rPr lang="en-US" b="1" baseline="30000" dirty="0" smtClean="0">
                <a:solidFill>
                  <a:srgbClr val="0000FF"/>
                </a:solidFill>
              </a:rPr>
              <a:t>nd</a:t>
            </a:r>
            <a:r>
              <a:rPr lang="en-US" b="1" dirty="0" smtClean="0">
                <a:solidFill>
                  <a:srgbClr val="0000FF"/>
                </a:solidFill>
              </a:rPr>
              <a:t> Year of Darius</a:t>
            </a:r>
          </a:p>
          <a:p>
            <a:pPr eaLnBrk="1" hangingPunct="1">
              <a:buFont typeface="Arial" charset="0"/>
              <a:buNone/>
              <a:defRPr/>
            </a:pPr>
            <a:endParaRPr lang="en-US" sz="1000" b="1" dirty="0" smtClean="0"/>
          </a:p>
          <a:p>
            <a:pPr eaLnBrk="1" hangingPunct="1">
              <a:buFont typeface="Arial" charset="0"/>
              <a:buNone/>
              <a:defRPr/>
            </a:pPr>
            <a:r>
              <a:rPr lang="en-US" b="1" dirty="0" err="1" smtClean="0">
                <a:solidFill>
                  <a:srgbClr val="7030A0"/>
                </a:solidFill>
              </a:rPr>
              <a:t>Zech</a:t>
            </a:r>
            <a:r>
              <a:rPr lang="en-US" b="1" dirty="0" smtClean="0">
                <a:solidFill>
                  <a:srgbClr val="7030A0"/>
                </a:solidFill>
              </a:rPr>
              <a:t> 1:1-6</a:t>
            </a:r>
            <a:r>
              <a:rPr lang="en-US" dirty="0" smtClean="0">
                <a:solidFill>
                  <a:srgbClr val="7030A0"/>
                </a:solidFill>
              </a:rPr>
              <a:t>   </a:t>
            </a:r>
            <a:r>
              <a:rPr lang="en-US" dirty="0" smtClean="0"/>
              <a:t>8</a:t>
            </a:r>
            <a:r>
              <a:rPr lang="en-US" baseline="30000" dirty="0" smtClean="0"/>
              <a:t>th</a:t>
            </a:r>
            <a:r>
              <a:rPr lang="en-US" dirty="0" smtClean="0"/>
              <a:t> month</a:t>
            </a:r>
          </a:p>
          <a:p>
            <a:pPr eaLnBrk="1" hangingPunct="1">
              <a:buFont typeface="Arial" charset="0"/>
              <a:buNone/>
              <a:defRPr/>
            </a:pPr>
            <a:r>
              <a:rPr lang="en-US" dirty="0" smtClean="0"/>
              <a:t>   Return to God or face captivity again!</a:t>
            </a:r>
          </a:p>
          <a:p>
            <a:pPr eaLnBrk="1" hangingPunct="1">
              <a:buFont typeface="Arial" charset="0"/>
              <a:buNone/>
              <a:defRPr/>
            </a:pPr>
            <a:endParaRPr lang="en-US" sz="1600" dirty="0" smtClean="0"/>
          </a:p>
          <a:p>
            <a:pPr eaLnBrk="1" hangingPunct="1">
              <a:buFont typeface="Arial" charset="0"/>
              <a:buNone/>
              <a:defRPr/>
            </a:pPr>
            <a:r>
              <a:rPr lang="en-US" b="1" dirty="0" smtClean="0">
                <a:solidFill>
                  <a:srgbClr val="7030A0"/>
                </a:solidFill>
              </a:rPr>
              <a:t>Hag 2:10-23</a:t>
            </a:r>
            <a:r>
              <a:rPr lang="en-US" dirty="0" smtClean="0">
                <a:solidFill>
                  <a:srgbClr val="7030A0"/>
                </a:solidFill>
              </a:rPr>
              <a:t>  </a:t>
            </a:r>
            <a:r>
              <a:rPr lang="en-US" dirty="0" smtClean="0"/>
              <a:t>9</a:t>
            </a:r>
            <a:r>
              <a:rPr lang="en-US" baseline="30000" dirty="0" smtClean="0"/>
              <a:t>th</a:t>
            </a:r>
            <a:r>
              <a:rPr lang="en-US" dirty="0" smtClean="0"/>
              <a:t> month, 24</a:t>
            </a:r>
            <a:r>
              <a:rPr lang="en-US" baseline="30000" dirty="0" smtClean="0"/>
              <a:t>th</a:t>
            </a:r>
            <a:r>
              <a:rPr lang="en-US" dirty="0" smtClean="0"/>
              <a:t> day</a:t>
            </a:r>
          </a:p>
          <a:p>
            <a:pPr eaLnBrk="1" hangingPunct="1">
              <a:buFont typeface="Arial" charset="0"/>
              <a:buNone/>
              <a:defRPr/>
            </a:pPr>
            <a:r>
              <a:rPr lang="en-US" dirty="0" smtClean="0"/>
              <a:t>   Nation unclean, but God will bless them!</a:t>
            </a:r>
          </a:p>
          <a:p>
            <a:pPr eaLnBrk="1" hangingPunct="1">
              <a:buFont typeface="Arial" charset="0"/>
              <a:buNone/>
              <a:defRPr/>
            </a:pPr>
            <a:endParaRPr lang="en-US" sz="1600" dirty="0" smtClean="0"/>
          </a:p>
          <a:p>
            <a:pPr eaLnBrk="1" hangingPunct="1">
              <a:buFont typeface="Arial" charset="0"/>
              <a:buNone/>
              <a:defRPr/>
            </a:pPr>
            <a:r>
              <a:rPr lang="en-US" b="1" dirty="0" err="1" smtClean="0">
                <a:solidFill>
                  <a:srgbClr val="7030A0"/>
                </a:solidFill>
              </a:rPr>
              <a:t>Zech</a:t>
            </a:r>
            <a:r>
              <a:rPr lang="en-US" b="1" dirty="0" smtClean="0">
                <a:solidFill>
                  <a:srgbClr val="7030A0"/>
                </a:solidFill>
              </a:rPr>
              <a:t> 1:7-6:15</a:t>
            </a:r>
            <a:r>
              <a:rPr lang="en-US" dirty="0" smtClean="0">
                <a:solidFill>
                  <a:srgbClr val="7030A0"/>
                </a:solidFill>
              </a:rPr>
              <a:t>   </a:t>
            </a:r>
            <a:r>
              <a:rPr lang="en-US" dirty="0" smtClean="0"/>
              <a:t>11</a:t>
            </a:r>
            <a:r>
              <a:rPr lang="en-US" baseline="30000" dirty="0" smtClean="0"/>
              <a:t>th</a:t>
            </a:r>
            <a:r>
              <a:rPr lang="en-US" dirty="0" smtClean="0"/>
              <a:t> month, 24</a:t>
            </a:r>
            <a:r>
              <a:rPr lang="en-US" baseline="30000" dirty="0" smtClean="0"/>
              <a:t>th</a:t>
            </a:r>
            <a:r>
              <a:rPr lang="en-US" dirty="0" smtClean="0"/>
              <a:t> day</a:t>
            </a:r>
          </a:p>
          <a:p>
            <a:pPr eaLnBrk="1" hangingPunct="1">
              <a:buFont typeface="Arial" charset="0"/>
              <a:buNone/>
              <a:defRPr/>
            </a:pPr>
            <a:r>
              <a:rPr lang="en-US" dirty="0" smtClean="0"/>
              <a:t>    Night visions: God will finish the temple!</a:t>
            </a:r>
          </a:p>
        </p:txBody>
      </p:sp>
    </p:spTree>
    <p:extLst>
      <p:ext uri="{BB962C8B-B14F-4D97-AF65-F5344CB8AC3E}">
        <p14:creationId xmlns:p14="http://schemas.microsoft.com/office/powerpoint/2010/main" val="211602388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2000"/>
                                        <p:tgtEl>
                                          <p:spTgt spid="348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19">
                                            <p:txEl>
                                              <p:pRg st="0" end="0"/>
                                            </p:txEl>
                                          </p:spTgt>
                                        </p:tgtEl>
                                        <p:attrNameLst>
                                          <p:attrName>style.visibility</p:attrName>
                                        </p:attrNameLst>
                                      </p:cBhvr>
                                      <p:to>
                                        <p:strVal val="visible"/>
                                      </p:to>
                                    </p:set>
                                    <p:animEffect transition="in" filter="fade">
                                      <p:cBhvr>
                                        <p:cTn id="10" dur="2000"/>
                                        <p:tgtEl>
                                          <p:spTgt spid="3481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animEffect transition="in" filter="fade">
                                      <p:cBhvr>
                                        <p:cTn id="15" dur="2000"/>
                                        <p:tgtEl>
                                          <p:spTgt spid="3481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819">
                                            <p:txEl>
                                              <p:pRg st="3" end="3"/>
                                            </p:txEl>
                                          </p:spTgt>
                                        </p:tgtEl>
                                        <p:attrNameLst>
                                          <p:attrName>style.visibility</p:attrName>
                                        </p:attrNameLst>
                                      </p:cBhvr>
                                      <p:to>
                                        <p:strVal val="visible"/>
                                      </p:to>
                                    </p:set>
                                    <p:animEffect transition="in" filter="fade">
                                      <p:cBhvr>
                                        <p:cTn id="18" dur="2000"/>
                                        <p:tgtEl>
                                          <p:spTgt spid="3481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4819">
                                            <p:txEl>
                                              <p:pRg st="5" end="5"/>
                                            </p:txEl>
                                          </p:spTgt>
                                        </p:tgtEl>
                                        <p:attrNameLst>
                                          <p:attrName>style.visibility</p:attrName>
                                        </p:attrNameLst>
                                      </p:cBhvr>
                                      <p:to>
                                        <p:strVal val="visible"/>
                                      </p:to>
                                    </p:set>
                                    <p:animEffect transition="in" filter="fade">
                                      <p:cBhvr>
                                        <p:cTn id="23" dur="2000"/>
                                        <p:tgtEl>
                                          <p:spTgt spid="34819">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819">
                                            <p:txEl>
                                              <p:pRg st="6" end="6"/>
                                            </p:txEl>
                                          </p:spTgt>
                                        </p:tgtEl>
                                        <p:attrNameLst>
                                          <p:attrName>style.visibility</p:attrName>
                                        </p:attrNameLst>
                                      </p:cBhvr>
                                      <p:to>
                                        <p:strVal val="visible"/>
                                      </p:to>
                                    </p:set>
                                    <p:animEffect transition="in" filter="fade">
                                      <p:cBhvr>
                                        <p:cTn id="26" dur="2000"/>
                                        <p:tgtEl>
                                          <p:spTgt spid="34819">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4819">
                                            <p:txEl>
                                              <p:pRg st="8" end="8"/>
                                            </p:txEl>
                                          </p:spTgt>
                                        </p:tgtEl>
                                        <p:attrNameLst>
                                          <p:attrName>style.visibility</p:attrName>
                                        </p:attrNameLst>
                                      </p:cBhvr>
                                      <p:to>
                                        <p:strVal val="visible"/>
                                      </p:to>
                                    </p:set>
                                    <p:animEffect transition="in" filter="fade">
                                      <p:cBhvr>
                                        <p:cTn id="31" dur="2000"/>
                                        <p:tgtEl>
                                          <p:spTgt spid="34819">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819">
                                            <p:txEl>
                                              <p:pRg st="9" end="9"/>
                                            </p:txEl>
                                          </p:spTgt>
                                        </p:tgtEl>
                                        <p:attrNameLst>
                                          <p:attrName>style.visibility</p:attrName>
                                        </p:attrNameLst>
                                      </p:cBhvr>
                                      <p:to>
                                        <p:strVal val="visible"/>
                                      </p:to>
                                    </p:set>
                                    <p:animEffect transition="in" filter="fade">
                                      <p:cBhvr>
                                        <p:cTn id="34" dur="2000"/>
                                        <p:tgtEl>
                                          <p:spTgt spid="348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152400" y="152400"/>
            <a:ext cx="7010400" cy="838200"/>
          </a:xfrm>
        </p:spPr>
        <p:txBody>
          <a:bodyPr/>
          <a:lstStyle/>
          <a:p>
            <a:pPr eaLnBrk="1" hangingPunct="1">
              <a:defRPr/>
            </a:pPr>
            <a:r>
              <a:rPr lang="en-US" sz="3600" b="1" dirty="0" smtClean="0">
                <a:solidFill>
                  <a:srgbClr val="FF0000"/>
                </a:solidFill>
                <a:latin typeface="Comic Sans MS" panose="030F0702030302020204" pitchFamily="66" charset="0"/>
              </a:rPr>
              <a:t>Why did God stop the work?</a:t>
            </a:r>
          </a:p>
        </p:txBody>
      </p:sp>
      <p:sp>
        <p:nvSpPr>
          <p:cNvPr id="58371" name="Rectangle 3"/>
          <p:cNvSpPr>
            <a:spLocks noGrp="1" noRot="1" noChangeArrowheads="1"/>
          </p:cNvSpPr>
          <p:nvPr>
            <p:ph idx="1"/>
          </p:nvPr>
        </p:nvSpPr>
        <p:spPr>
          <a:xfrm>
            <a:off x="457200" y="990600"/>
            <a:ext cx="8156575" cy="4038600"/>
          </a:xfrm>
        </p:spPr>
        <p:txBody>
          <a:bodyPr/>
          <a:lstStyle/>
          <a:p>
            <a:pPr eaLnBrk="1" hangingPunct="1">
              <a:spcAft>
                <a:spcPct val="30000"/>
              </a:spcAft>
              <a:defRPr/>
            </a:pPr>
            <a:r>
              <a:rPr lang="en-US" sz="2800" dirty="0" smtClean="0"/>
              <a:t>15 years of work had worn out and                      discouraged the people</a:t>
            </a:r>
          </a:p>
          <a:p>
            <a:pPr eaLnBrk="1" hangingPunct="1">
              <a:spcAft>
                <a:spcPct val="30000"/>
              </a:spcAft>
              <a:defRPr/>
            </a:pPr>
            <a:r>
              <a:rPr lang="en-US" sz="2800" dirty="0" smtClean="0"/>
              <a:t> Older people didn’t like the new temple</a:t>
            </a:r>
          </a:p>
          <a:p>
            <a:pPr eaLnBrk="1" hangingPunct="1">
              <a:spcAft>
                <a:spcPct val="30000"/>
              </a:spcAft>
              <a:defRPr/>
            </a:pPr>
            <a:r>
              <a:rPr lang="en-US" sz="2800" dirty="0" smtClean="0"/>
              <a:t>Adversaries hired counselors against them</a:t>
            </a:r>
          </a:p>
          <a:p>
            <a:pPr eaLnBrk="1" hangingPunct="1">
              <a:spcAft>
                <a:spcPct val="30000"/>
              </a:spcAft>
              <a:defRPr/>
            </a:pPr>
            <a:r>
              <a:rPr lang="en-US" sz="2800" dirty="0" smtClean="0"/>
              <a:t>Workers wanted to spend time on their own houses, farms and businesses</a:t>
            </a:r>
          </a:p>
          <a:p>
            <a:pPr eaLnBrk="1" hangingPunct="1">
              <a:spcAft>
                <a:spcPct val="30000"/>
              </a:spcAft>
              <a:defRPr/>
            </a:pPr>
            <a:r>
              <a:rPr lang="en-US" sz="2800" dirty="0" smtClean="0"/>
              <a:t>People were afraid of adversaries (8:4-5)</a:t>
            </a:r>
          </a:p>
          <a:p>
            <a:pPr eaLnBrk="1" hangingPunct="1">
              <a:spcAft>
                <a:spcPct val="30000"/>
              </a:spcAft>
              <a:buFont typeface="Arial" charset="0"/>
              <a:buNone/>
              <a:defRPr/>
            </a:pPr>
            <a:endParaRPr lang="en-US" sz="1200" dirty="0" smtClean="0"/>
          </a:p>
          <a:p>
            <a:pPr eaLnBrk="1" hangingPunct="1">
              <a:buFont typeface="Arial" charset="0"/>
              <a:buNone/>
              <a:defRPr/>
            </a:pPr>
            <a:r>
              <a:rPr lang="en-US" sz="2400" dirty="0" smtClean="0">
                <a:solidFill>
                  <a:srgbClr val="00B050"/>
                </a:solidFill>
              </a:rPr>
              <a:t>    </a:t>
            </a:r>
            <a:endParaRPr lang="en-US" sz="2800" b="1" dirty="0" smtClean="0">
              <a:solidFill>
                <a:srgbClr val="00B050"/>
              </a:solidFill>
              <a:latin typeface="Comic Sans MS" pitchFamily="66" charset="0"/>
            </a:endParaRPr>
          </a:p>
        </p:txBody>
      </p:sp>
      <p:sp>
        <p:nvSpPr>
          <p:cNvPr id="2" name="Rectangle 1"/>
          <p:cNvSpPr/>
          <p:nvPr/>
        </p:nvSpPr>
        <p:spPr>
          <a:xfrm>
            <a:off x="914400" y="5181600"/>
            <a:ext cx="7543800" cy="1592744"/>
          </a:xfrm>
          <a:prstGeom prst="rect">
            <a:avLst/>
          </a:prstGeom>
        </p:spPr>
        <p:txBody>
          <a:bodyPr wrap="square">
            <a:spAutoFit/>
          </a:bodyPr>
          <a:lstStyle/>
          <a:p>
            <a:pPr algn="ctr" eaLnBrk="1" hangingPunct="1">
              <a:lnSpc>
                <a:spcPts val="3900"/>
              </a:lnSpc>
              <a:buFont typeface="Arial" charset="0"/>
              <a:buNone/>
              <a:defRPr/>
            </a:pPr>
            <a:r>
              <a:rPr lang="en-US" sz="3600" b="1" dirty="0">
                <a:solidFill>
                  <a:srgbClr val="00B050"/>
                </a:solidFill>
                <a:latin typeface="Comic Sans MS" pitchFamily="66" charset="0"/>
              </a:rPr>
              <a:t>Be careful! Sometimes God gives us what we want so we will learn to quit dreaming for it!</a:t>
            </a:r>
          </a:p>
        </p:txBody>
      </p:sp>
      <p:pic>
        <p:nvPicPr>
          <p:cNvPr id="115714" name="Picture 2" descr="http://ericsaintguillain.files.wordpress.com/2009/12/stop20working.jpg"/>
          <p:cNvPicPr>
            <a:picLocks noChangeAspect="1" noChangeArrowheads="1"/>
          </p:cNvPicPr>
          <p:nvPr/>
        </p:nvPicPr>
        <p:blipFill rotWithShape="1">
          <a:blip r:embed="rId2">
            <a:extLst>
              <a:ext uri="{28A0092B-C50C-407E-A947-70E740481C1C}">
                <a14:useLocalDpi xmlns:a14="http://schemas.microsoft.com/office/drawing/2010/main" val="0"/>
              </a:ext>
            </a:extLst>
          </a:blip>
          <a:srcRect l="5751" t="10331" b="14395"/>
          <a:stretch/>
        </p:blipFill>
        <p:spPr bwMode="auto">
          <a:xfrm>
            <a:off x="7239000" y="114300"/>
            <a:ext cx="1757434"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37314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457200" y="274638"/>
            <a:ext cx="5638800" cy="1325562"/>
          </a:xfrm>
        </p:spPr>
        <p:txBody>
          <a:bodyPr/>
          <a:lstStyle/>
          <a:p>
            <a:pPr eaLnBrk="1" hangingPunct="1">
              <a:defRPr/>
            </a:pPr>
            <a:r>
              <a:rPr lang="en-US" b="1" dirty="0" smtClean="0">
                <a:solidFill>
                  <a:srgbClr val="FF0000"/>
                </a:solidFill>
              </a:rPr>
              <a:t>God raises up Darius to be King!</a:t>
            </a:r>
          </a:p>
        </p:txBody>
      </p:sp>
      <p:sp>
        <p:nvSpPr>
          <p:cNvPr id="59395" name="Rectangle 3"/>
          <p:cNvSpPr>
            <a:spLocks noGrp="1" noRot="1" noChangeArrowheads="1"/>
          </p:cNvSpPr>
          <p:nvPr>
            <p:ph type="body" idx="1"/>
          </p:nvPr>
        </p:nvSpPr>
        <p:spPr/>
        <p:txBody>
          <a:bodyPr/>
          <a:lstStyle/>
          <a:p>
            <a:pPr eaLnBrk="1" hangingPunct="1">
              <a:spcAft>
                <a:spcPct val="25000"/>
              </a:spcAft>
              <a:defRPr/>
            </a:pPr>
            <a:r>
              <a:rPr lang="en-US" dirty="0" smtClean="0"/>
              <a:t>A few months after the temple                             work was forced to stop, God                          opened a door by bringing                            Darius to the throne</a:t>
            </a:r>
          </a:p>
          <a:p>
            <a:pPr eaLnBrk="1" hangingPunct="1">
              <a:spcAft>
                <a:spcPct val="25000"/>
              </a:spcAft>
              <a:defRPr/>
            </a:pPr>
            <a:r>
              <a:rPr lang="en-US" dirty="0" smtClean="0"/>
              <a:t>Some of the Jews realized this was their opportunity and began working on the temple again, but they needed more help</a:t>
            </a:r>
          </a:p>
        </p:txBody>
      </p:sp>
      <p:sp>
        <p:nvSpPr>
          <p:cNvPr id="4" name="Text Box 5"/>
          <p:cNvSpPr txBox="1">
            <a:spLocks noChangeArrowheads="1"/>
          </p:cNvSpPr>
          <p:nvPr/>
        </p:nvSpPr>
        <p:spPr bwMode="auto">
          <a:xfrm>
            <a:off x="838200" y="5334000"/>
            <a:ext cx="75438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The angels were busy at work in the Persian Empire so that the work on the Temple could finish</a:t>
            </a:r>
            <a:endParaRPr lang="en-US" sz="2800" b="1" dirty="0">
              <a:solidFill>
                <a:srgbClr val="00B050"/>
              </a:solidFill>
              <a:latin typeface="Comic Sans MS" pitchFamily="66" charset="0"/>
            </a:endParaRPr>
          </a:p>
        </p:txBody>
      </p:sp>
      <p:pic>
        <p:nvPicPr>
          <p:cNvPr id="122882" name="Picture 2" descr="http://www.livius.org/a/1/iran/dari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89693"/>
            <a:ext cx="2554116" cy="3403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87632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388938" y="-15875"/>
            <a:ext cx="8297862" cy="1128713"/>
          </a:xfrm>
          <a:prstGeom prst="rect">
            <a:avLst/>
          </a:prstGeom>
          <a:noFill/>
          <a:ln w="9525">
            <a:noFill/>
            <a:miter lim="800000"/>
            <a:headEnd/>
            <a:tailEnd/>
          </a:ln>
        </p:spPr>
        <p:txBody>
          <a:bodyPr anchor="ctr">
            <a:spAutoFit/>
          </a:bodyPr>
          <a:lstStyle/>
          <a:p>
            <a:pPr algn="ctr"/>
            <a:r>
              <a:rPr lang="en-US" sz="5000" b="1">
                <a:latin typeface="Vagabond" pitchFamily="2" charset="0"/>
                <a:cs typeface="Times New Roman" pitchFamily="18" charset="0"/>
              </a:rPr>
              <a:t>The Kings of Ezra 4</a:t>
            </a:r>
            <a:endParaRPr lang="en-US" sz="1100"/>
          </a:p>
          <a:p>
            <a:pPr eaLnBrk="0" hangingPunct="0"/>
            <a:endParaRPr lang="en-US">
              <a:latin typeface="Arial" charset="0"/>
            </a:endParaRPr>
          </a:p>
        </p:txBody>
      </p:sp>
      <p:graphicFrame>
        <p:nvGraphicFramePr>
          <p:cNvPr id="31911" name="Group 167"/>
          <p:cNvGraphicFramePr>
            <a:graphicFrameLocks noGrp="1"/>
          </p:cNvGraphicFramePr>
          <p:nvPr/>
        </p:nvGraphicFramePr>
        <p:xfrm>
          <a:off x="228600" y="1090613"/>
          <a:ext cx="8763000" cy="5233990"/>
        </p:xfrm>
        <a:graphic>
          <a:graphicData uri="http://schemas.openxmlformats.org/drawingml/2006/table">
            <a:tbl>
              <a:tblPr/>
              <a:tblGrid>
                <a:gridCol w="2432050"/>
                <a:gridCol w="2078038"/>
                <a:gridCol w="2347912"/>
                <a:gridCol w="1905000"/>
              </a:tblGrid>
              <a:tr h="1087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Vagabond" pitchFamily="2" charset="0"/>
                          <a:cs typeface="Times New Roman" pitchFamily="18" charset="0"/>
                        </a:rPr>
                        <a:t>Effect on Temple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Vagabond" pitchFamily="2" charset="0"/>
                          <a:cs typeface="Times New Roman" pitchFamily="18" charset="0"/>
                        </a:rPr>
                        <a:t>Name in Ezra 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Vagabond" pitchFamily="2" charset="0"/>
                          <a:cs typeface="Times New Roman" pitchFamily="18" charset="0"/>
                        </a:rPr>
                        <a:t>Actual     Name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Vagabond" pitchFamily="2" charset="0"/>
                          <a:cs typeface="Times New Roman" pitchFamily="18" charset="0"/>
                        </a:rPr>
                        <a:t>Length of Reign</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995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Issued decree to build temple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FF0000"/>
                        </a:solidFill>
                        <a:effectLst/>
                        <a:latin typeface="Arial"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Cyrus</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339966"/>
                          </a:solidFill>
                          <a:effectLst/>
                          <a:latin typeface="Arial" charset="0"/>
                          <a:cs typeface="Arial" charset="0"/>
                        </a:rPr>
                        <a:t>Cyrus the Great</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9 years </a:t>
                      </a:r>
                      <a:r>
                        <a:rPr kumimoji="0" lang="en-US" sz="2000" b="0" i="0" u="none" strike="noStrike" cap="none" normalizeH="0" baseline="0" smtClean="0">
                          <a:ln>
                            <a:noFill/>
                          </a:ln>
                          <a:solidFill>
                            <a:schemeClr val="tx1"/>
                          </a:solidFill>
                          <a:effectLst/>
                          <a:latin typeface="Arial" charset="0"/>
                          <a:cs typeface="Times New Roman" pitchFamily="18" charset="0"/>
                        </a:rPr>
                        <a:t>after decree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5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Did not hinder the work</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rgbClr val="FF0000"/>
                        </a:solidFill>
                        <a:effectLst/>
                        <a:latin typeface="Arial"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Ahaseurus</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rgbClr val="339966"/>
                        </a:solidFill>
                        <a:effectLst/>
                        <a:latin typeface="Arial"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339966"/>
                          </a:solidFill>
                          <a:effectLst/>
                          <a:latin typeface="Arial" charset="0"/>
                          <a:cs typeface="Arial" charset="0"/>
                        </a:rPr>
                        <a:t>Cambyses II</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8 years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5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Stopped work on temple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rgbClr val="FF0000"/>
                        </a:solidFill>
                        <a:effectLst/>
                        <a:latin typeface="Arial"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Artaxerxes</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339966"/>
                          </a:solidFill>
                          <a:effectLst/>
                          <a:latin typeface="Arial" charset="0"/>
                          <a:cs typeface="Times New Roman" pitchFamily="18" charset="0"/>
                        </a:rPr>
                        <a:t>Gomates</a:t>
                      </a:r>
                      <a:r>
                        <a:rPr kumimoji="0" lang="en-US" sz="2800" b="0" i="0" u="none" strike="noStrike" cap="none" normalizeH="0" baseline="0" smtClean="0">
                          <a:ln>
                            <a:noFill/>
                          </a:ln>
                          <a:solidFill>
                            <a:srgbClr val="339966"/>
                          </a:solidFill>
                          <a:effectLst/>
                          <a:latin typeface="Arial" charset="0"/>
                          <a:cs typeface="Times New Roman" pitchFamily="18" charset="0"/>
                        </a:rPr>
                        <a:t> </a:t>
                      </a:r>
                      <a:r>
                        <a:rPr kumimoji="0" lang="en-US" sz="2000" b="0" i="0" u="none" strike="noStrike" cap="none" normalizeH="0" baseline="0" smtClean="0">
                          <a:ln>
                            <a:noFill/>
                          </a:ln>
                          <a:solidFill>
                            <a:srgbClr val="339966"/>
                          </a:solidFill>
                          <a:effectLst/>
                          <a:latin typeface="Arial" charset="0"/>
                          <a:cs typeface="Times New Roman" pitchFamily="18" charset="0"/>
                        </a:rPr>
                        <a:t>(Pseudo-Smerdis)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7 months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0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Encouraged work to finish</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FF0000"/>
                        </a:solidFill>
                        <a:effectLst/>
                        <a:latin typeface="Arial"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Darius</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 b="1" i="0" u="none" strike="noStrike" cap="none" normalizeH="0" baseline="0" smtClean="0">
                        <a:ln>
                          <a:noFill/>
                        </a:ln>
                        <a:solidFill>
                          <a:srgbClr val="339966"/>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339966"/>
                          </a:solidFill>
                          <a:effectLst/>
                          <a:latin typeface="Arial" charset="0"/>
                          <a:cs typeface="Times New Roman" pitchFamily="18" charset="0"/>
                        </a:rPr>
                        <a:t>Darius Hystaspes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339966"/>
                          </a:solidFill>
                          <a:effectLst/>
                          <a:latin typeface="Arial" charset="0"/>
                          <a:cs typeface="Times New Roman" pitchFamily="18" charset="0"/>
                        </a:rPr>
                        <a:t>(Darius the Great)</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36 years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2029162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81000"/>
            <a:ext cx="9158514" cy="5638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980420"/>
            <a:ext cx="7010400" cy="914400"/>
          </a:xfrm>
        </p:spPr>
        <p:txBody>
          <a:bodyPr>
            <a:noAutofit/>
          </a:bodyPr>
          <a:lstStyle/>
          <a:p>
            <a:r>
              <a:rPr lang="en-US" sz="4800" b="1" dirty="0" smtClean="0">
                <a:solidFill>
                  <a:srgbClr val="663300"/>
                </a:solidFill>
              </a:rPr>
              <a:t>Haggai 1:1-2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85000" lnSpcReduction="20000"/>
          </a:bodyPr>
          <a:lstStyle/>
          <a:p>
            <a:pPr marL="0" indent="231775">
              <a:buNone/>
            </a:pPr>
            <a:endParaRPr lang="en-US" dirty="0"/>
          </a:p>
          <a:p>
            <a:pPr marL="0" indent="231775">
              <a:buNone/>
            </a:pPr>
            <a:r>
              <a:rPr lang="en-US" dirty="0"/>
              <a:t>1 </a:t>
            </a:r>
            <a:r>
              <a:rPr lang="en-US" b="1" dirty="0">
                <a:solidFill>
                  <a:srgbClr val="0000FF"/>
                </a:solidFill>
              </a:rPr>
              <a:t>In the second year of King Darius, in the sixth month, on the first day of the month, </a:t>
            </a:r>
            <a:r>
              <a:rPr lang="en-US" dirty="0"/>
              <a:t>the word of the Lord came by Haggai the prophet to </a:t>
            </a:r>
            <a:r>
              <a:rPr lang="en-US" b="1" dirty="0" err="1">
                <a:solidFill>
                  <a:srgbClr val="7030A0"/>
                </a:solidFill>
              </a:rPr>
              <a:t>Zerubbabel</a:t>
            </a:r>
            <a:r>
              <a:rPr lang="en-US" dirty="0">
                <a:solidFill>
                  <a:srgbClr val="7030A0"/>
                </a:solidFill>
              </a:rPr>
              <a:t> </a:t>
            </a:r>
            <a:r>
              <a:rPr lang="en-US" dirty="0"/>
              <a:t>the son of </a:t>
            </a:r>
            <a:r>
              <a:rPr lang="en-US" dirty="0" err="1"/>
              <a:t>Shealtiel</a:t>
            </a:r>
            <a:r>
              <a:rPr lang="en-US" dirty="0"/>
              <a:t>, governor of Judah, and to </a:t>
            </a:r>
            <a:r>
              <a:rPr lang="en-US" b="1" dirty="0">
                <a:solidFill>
                  <a:srgbClr val="7030A0"/>
                </a:solidFill>
              </a:rPr>
              <a:t>Joshua</a:t>
            </a:r>
            <a:r>
              <a:rPr lang="en-US" dirty="0">
                <a:solidFill>
                  <a:srgbClr val="7030A0"/>
                </a:solidFill>
              </a:rPr>
              <a:t> </a:t>
            </a:r>
            <a:r>
              <a:rPr lang="en-US" dirty="0"/>
              <a:t>the son of </a:t>
            </a:r>
            <a:r>
              <a:rPr lang="en-US" dirty="0" err="1"/>
              <a:t>Jehozadak</a:t>
            </a:r>
            <a:r>
              <a:rPr lang="en-US" dirty="0"/>
              <a:t>, the high priest, saying, 2 "Thus speaks the Lord of hosts, saying: </a:t>
            </a:r>
            <a:r>
              <a:rPr lang="en-US" b="1" dirty="0">
                <a:solidFill>
                  <a:srgbClr val="FF0000"/>
                </a:solidFill>
              </a:rPr>
              <a:t>'This people says, "The time has not come, the time that the Lord's house should be built."'" </a:t>
            </a:r>
          </a:p>
        </p:txBody>
      </p:sp>
      <p:sp>
        <p:nvSpPr>
          <p:cNvPr id="6" name="Text Box 5"/>
          <p:cNvSpPr txBox="1">
            <a:spLocks noChangeArrowheads="1"/>
          </p:cNvSpPr>
          <p:nvPr/>
        </p:nvSpPr>
        <p:spPr bwMode="auto">
          <a:xfrm>
            <a:off x="1066800" y="18541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The setting…</a:t>
            </a:r>
          </a:p>
        </p:txBody>
      </p:sp>
      <p:sp>
        <p:nvSpPr>
          <p:cNvPr id="7" name="Text Box 5"/>
          <p:cNvSpPr txBox="1">
            <a:spLocks noChangeArrowheads="1"/>
          </p:cNvSpPr>
          <p:nvPr/>
        </p:nvSpPr>
        <p:spPr bwMode="auto">
          <a:xfrm>
            <a:off x="990600" y="5738336"/>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Many people were looking for an excuse not to get involved in the work!</a:t>
            </a:r>
          </a:p>
        </p:txBody>
      </p:sp>
    </p:spTree>
    <p:extLst>
      <p:ext uri="{BB962C8B-B14F-4D97-AF65-F5344CB8AC3E}">
        <p14:creationId xmlns:p14="http://schemas.microsoft.com/office/powerpoint/2010/main" val="30722379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152400" y="228600"/>
            <a:ext cx="8991600" cy="1371600"/>
          </a:xfrm>
        </p:spPr>
        <p:txBody>
          <a:bodyPr/>
          <a:lstStyle/>
          <a:p>
            <a:pPr eaLnBrk="1" hangingPunct="1">
              <a:defRPr/>
            </a:pPr>
            <a:r>
              <a:rPr lang="en-US" sz="4800" b="1" dirty="0" smtClean="0">
                <a:solidFill>
                  <a:srgbClr val="FF0000"/>
                </a:solidFill>
              </a:rPr>
              <a:t>People’s Reaction to Laying the Foundation (Ezra 3:12 )</a:t>
            </a:r>
          </a:p>
        </p:txBody>
      </p:sp>
      <p:sp>
        <p:nvSpPr>
          <p:cNvPr id="30723" name="Rectangle 3"/>
          <p:cNvSpPr>
            <a:spLocks noGrp="1" noRot="1" noChangeArrowheads="1"/>
          </p:cNvSpPr>
          <p:nvPr>
            <p:ph idx="1"/>
          </p:nvPr>
        </p:nvSpPr>
        <p:spPr>
          <a:xfrm>
            <a:off x="228600" y="2057400"/>
            <a:ext cx="8540750" cy="4194175"/>
          </a:xfrm>
        </p:spPr>
        <p:txBody>
          <a:bodyPr/>
          <a:lstStyle/>
          <a:p>
            <a:pPr eaLnBrk="1" hangingPunct="1">
              <a:lnSpc>
                <a:spcPct val="90000"/>
              </a:lnSpc>
              <a:buFont typeface="Arial" charset="0"/>
              <a:buNone/>
              <a:defRPr/>
            </a:pPr>
            <a:r>
              <a:rPr lang="en-US" sz="4000" b="1" dirty="0" smtClean="0">
                <a:solidFill>
                  <a:srgbClr val="0000FF"/>
                </a:solidFill>
              </a:rPr>
              <a:t>Younger:</a:t>
            </a:r>
            <a:r>
              <a:rPr lang="en-US" dirty="0" smtClean="0">
                <a:solidFill>
                  <a:srgbClr val="0000FF"/>
                </a:solidFill>
              </a:rPr>
              <a:t>    </a:t>
            </a:r>
            <a:r>
              <a:rPr lang="en-US" dirty="0" smtClean="0"/>
              <a:t>Shouted &amp; praised (excited!)</a:t>
            </a:r>
          </a:p>
          <a:p>
            <a:pPr eaLnBrk="1" hangingPunct="1">
              <a:lnSpc>
                <a:spcPct val="90000"/>
              </a:lnSpc>
              <a:buFont typeface="Arial" charset="0"/>
              <a:buNone/>
              <a:defRPr/>
            </a:pPr>
            <a:endParaRPr lang="en-US" sz="1800" dirty="0" smtClean="0"/>
          </a:p>
          <a:p>
            <a:pPr eaLnBrk="1" hangingPunct="1">
              <a:lnSpc>
                <a:spcPct val="90000"/>
              </a:lnSpc>
              <a:buFont typeface="Arial" charset="0"/>
              <a:buNone/>
              <a:defRPr/>
            </a:pPr>
            <a:r>
              <a:rPr lang="en-US" sz="4000" b="1" dirty="0" smtClean="0">
                <a:solidFill>
                  <a:srgbClr val="0000FF"/>
                </a:solidFill>
              </a:rPr>
              <a:t>Older:</a:t>
            </a:r>
            <a:r>
              <a:rPr lang="en-US" dirty="0" smtClean="0">
                <a:solidFill>
                  <a:srgbClr val="0000FF"/>
                </a:solidFill>
              </a:rPr>
              <a:t>    </a:t>
            </a:r>
            <a:r>
              <a:rPr lang="en-US" dirty="0" smtClean="0"/>
              <a:t>Wept (disappointed)  </a:t>
            </a:r>
            <a:r>
              <a:rPr lang="en-US" dirty="0" smtClean="0">
                <a:solidFill>
                  <a:srgbClr val="33CCFF"/>
                </a:solidFill>
                <a:sym typeface="Wingdings" pitchFamily="2" charset="2"/>
              </a:rPr>
              <a:t></a:t>
            </a:r>
          </a:p>
          <a:p>
            <a:pPr eaLnBrk="1" hangingPunct="1">
              <a:lnSpc>
                <a:spcPct val="90000"/>
              </a:lnSpc>
              <a:buFont typeface="Arial" charset="0"/>
              <a:buNone/>
              <a:defRPr/>
            </a:pPr>
            <a:endParaRPr lang="en-US" dirty="0" smtClean="0">
              <a:sym typeface="Wingdings" pitchFamily="2" charset="2"/>
            </a:endParaRPr>
          </a:p>
          <a:p>
            <a:pPr eaLnBrk="1" hangingPunct="1">
              <a:lnSpc>
                <a:spcPct val="90000"/>
              </a:lnSpc>
              <a:buFont typeface="Arial" charset="0"/>
              <a:buNone/>
              <a:defRPr/>
            </a:pPr>
            <a:r>
              <a:rPr lang="en-US" b="1" dirty="0" smtClean="0">
                <a:latin typeface="Times New Roman" pitchFamily="18" charset="0"/>
                <a:cs typeface="Times New Roman" pitchFamily="18" charset="0"/>
                <a:sym typeface="Wingdings" pitchFamily="2" charset="2"/>
              </a:rPr>
              <a:t>    </a:t>
            </a:r>
            <a:r>
              <a:rPr lang="en-US" b="1" dirty="0" smtClean="0">
                <a:solidFill>
                  <a:srgbClr val="00B050"/>
                </a:solidFill>
                <a:latin typeface="Times New Roman" pitchFamily="18" charset="0"/>
                <a:cs typeface="Times New Roman" pitchFamily="18" charset="0"/>
                <a:sym typeface="Wingdings" pitchFamily="2" charset="2"/>
              </a:rPr>
              <a:t>Hag 2:3-4</a:t>
            </a:r>
            <a:r>
              <a:rPr lang="en-US" dirty="0" smtClean="0">
                <a:solidFill>
                  <a:srgbClr val="00B050"/>
                </a:solidFill>
                <a:sym typeface="Wingdings" pitchFamily="2" charset="2"/>
              </a:rPr>
              <a:t>  </a:t>
            </a:r>
            <a:r>
              <a:rPr lang="en-US" i="1" dirty="0" smtClean="0">
                <a:latin typeface="Times New Roman" pitchFamily="18" charset="0"/>
                <a:cs typeface="Times New Roman" pitchFamily="18" charset="0"/>
                <a:sym typeface="Wingdings" pitchFamily="2" charset="2"/>
              </a:rPr>
              <a:t>Is it not in your sight as nothing?</a:t>
            </a:r>
          </a:p>
          <a:p>
            <a:pPr eaLnBrk="1" hangingPunct="1">
              <a:lnSpc>
                <a:spcPct val="90000"/>
              </a:lnSpc>
              <a:buFont typeface="Arial" charset="0"/>
              <a:buNone/>
              <a:defRPr/>
            </a:pPr>
            <a:endParaRPr lang="en-US" sz="1600" i="1" dirty="0" smtClean="0">
              <a:latin typeface="Times New Roman" pitchFamily="18" charset="0"/>
              <a:cs typeface="Times New Roman" pitchFamily="18" charset="0"/>
              <a:sym typeface="Wingdings" pitchFamily="2" charset="2"/>
            </a:endParaRPr>
          </a:p>
          <a:p>
            <a:pPr eaLnBrk="1" hangingPunct="1">
              <a:lnSpc>
                <a:spcPct val="90000"/>
              </a:lnSpc>
              <a:buFont typeface="Arial" charset="0"/>
              <a:buNone/>
              <a:defRPr/>
            </a:pPr>
            <a:r>
              <a:rPr lang="en-US" b="1" dirty="0" smtClean="0">
                <a:latin typeface="Times New Roman" pitchFamily="18" charset="0"/>
                <a:cs typeface="Times New Roman" pitchFamily="18" charset="0"/>
                <a:sym typeface="Wingdings" pitchFamily="2" charset="2"/>
              </a:rPr>
              <a:t>    </a:t>
            </a:r>
            <a:r>
              <a:rPr lang="en-US" b="1" dirty="0" err="1" smtClean="0">
                <a:solidFill>
                  <a:srgbClr val="00B050"/>
                </a:solidFill>
                <a:latin typeface="Times New Roman" pitchFamily="18" charset="0"/>
                <a:cs typeface="Times New Roman" pitchFamily="18" charset="0"/>
                <a:sym typeface="Wingdings" pitchFamily="2" charset="2"/>
              </a:rPr>
              <a:t>Zech</a:t>
            </a:r>
            <a:r>
              <a:rPr lang="en-US" b="1" dirty="0" smtClean="0">
                <a:solidFill>
                  <a:srgbClr val="00B050"/>
                </a:solidFill>
                <a:latin typeface="Times New Roman" pitchFamily="18" charset="0"/>
                <a:cs typeface="Times New Roman" pitchFamily="18" charset="0"/>
                <a:sym typeface="Wingdings" pitchFamily="2" charset="2"/>
              </a:rPr>
              <a:t> 4:8-10</a:t>
            </a:r>
            <a:r>
              <a:rPr lang="en-US" dirty="0" smtClean="0">
                <a:solidFill>
                  <a:srgbClr val="00B050"/>
                </a:solidFill>
                <a:sym typeface="Wingdings" pitchFamily="2" charset="2"/>
              </a:rPr>
              <a:t>  </a:t>
            </a:r>
            <a:r>
              <a:rPr lang="en-US" i="1" dirty="0" smtClean="0">
                <a:latin typeface="Times New Roman" pitchFamily="18" charset="0"/>
                <a:cs typeface="Times New Roman" pitchFamily="18" charset="0"/>
                <a:sym typeface="Wingdings" pitchFamily="2" charset="2"/>
              </a:rPr>
              <a:t>Who has despised the day of                                       		         small things?</a:t>
            </a:r>
            <a:endParaRPr lang="en-US" i="1" dirty="0" smtClean="0">
              <a:latin typeface="Times New Roman" pitchFamily="18" charset="0"/>
              <a:cs typeface="Times New Roman" pitchFamily="18" charset="0"/>
            </a:endParaRPr>
          </a:p>
        </p:txBody>
      </p:sp>
      <p:sp>
        <p:nvSpPr>
          <p:cNvPr id="2" name="AutoShape 2" descr="data:image/jpeg;base64,/9j/4AAQSkZJRgABAQAAAQABAAD/2wCEAAkGBxQTEhUUExQWFhUXGR4aGBgYGRogHhwfGhscGBgbGhkeHSkgHB8lHBkaJDEiJSkrLi4uGh8zODMsNygtLisBCgoKDg0OGhAQGiwkHCQsLCwsLCwsLCwsLCwsLCwsLCwsLCwsLCwsLCwsLCwsLCwsLCwsLCwsLCwsLCwsLCwsLP/AABEIALcBEwMBIgACEQEDEQH/xAAbAAABBQEBAAAAAAAAAAAAAAAEAAIDBQYBB//EAD4QAAECBAQEAwYFAgUEAwAAAAECEQADITEEEkFRBSJhcYGRoQYTMrHB8CNC0eHxFFJicoKSsgcVM9IWQ6L/xAAYAQEBAQEBAAAAAAAAAAAAAAABAAIDBP/EACARAQEBAAMAAwEBAQEAAAAAAAABEQISITFBUWETcTL/2gAMAwEAAhEDEQA/ANgrEOHKSRVSUWVrQgsztBmE4nLmzZZDi4KVpyqBazajs46xksF7SzGAmKSoalSDpU5QWenXaNVNkSZqErSwzZSzjVnGV/to82WPRso+Zk/qEEAFRSU5g1qljFB7fYeaZspYQDKyFKjmIILlyQDUMoHW0N4NiFjElLBgSKdPQW01Man2iw+fCzRlBGVykhwQKkXDUesbnsrF+Y8+l4CaicJWaWUzAVpz1CWrlDKFHqztW0XiJM9XJlKV+8CXQygxYqIBcJDJuSanwinVwRPv5QzS1AMBUukAhm5+pbtGx4Nw4JyqIzO5LE3dwWdq6xn0+GmaCoAGvwncUBrp/MDysKBOmCuZ3J6qA7CDJaQJhLfEaU6C/wAvCHy5jT1jVgruGA+hjUDSSkskDYAekOhqLDtDo7uRQoUKJFChQokUKFCiBQoim4lCfiWkdyBAiuNSBeam7ecRWEKK1fHZALZq9j9e8BYz2skIB+IkFmbU0HaBL+FGawPteiYQyCAQS5VsW23hsn2uCpSpgQOUkEO7FJYiLU08KMWfbcqScstle7zgK6k0NegPjFfxD2/moUJYQhyl8zGn+knWLU9Ein4zxwSaAOfG+1I86V7YYgrze9UOjsPK0VeJ4nNmOpS1F+v00iT1/AcYQtGZakoPUgeTw2b7RYZN5yPAv8o8QnYoihJOgvrSIF4pyC5t9Yk91HtDh6c/xO1Gdr3iv4/xmTMkTUBbOGKrtV7A9DHkP9QokrJ1cJOofTpRosOK+0CJp5JSZQb8ocndywp4Ramx4PJkpQMigovXKBzO71U1GfyiTGcQQUzFBJdJCU1dyfhDdS57R57/ANzIcpcHu172iM4pSkhyTWt2GiT4QJ6NhOPBKACxWRmUctANKDpDJftElYUvOcoUEDK+zmlwHf8A29YwQx4AIGVwaE38e8DScessgMlJVn76FybaVA+USemzOMS3/wDKB0N/nCjy3EYpWZTGjn7eOxJ6LwmWShAUFKSkKIC0oU4UcpD2208IMTJk+9UkZQCKWFdQCPC1ozHD/aHDyW55iqMMhWwY7FQBp0ixne2GGUkkS15gNct9NxHG8K7TnGlThUJIUlHMFB1d+r9Yu0JzIUk6gjzDWjzP/wCY5WyywLVzq+Vo5N/6gz7JCR2H6xvjKxysrU4bgMgoR+FLcJAoAH+vnFzg+G+6rLCXNC48dI88HtusBSWD0KW8H0iqPthPUTmUsgob4jd3f6dosWvURhFpU6mY7HU1tEcydLTMzqWkDKAXI609Y8uw3tFOzDmpmBq5o4o92Z/MwPxPiK1FQK3IOlAwsYeo7PY8Lx/DpFZyeZiLm9KUhnEPbDCyiylEnYJP1jxfD4kh6m0PVOcXcxrWXrI9vcOVZQF9yzafrAmI/wCoCeYIlu2pVTuzbx5gZjgkPb6P9IiQtxDqejr/AOoS3olDZX1d9rmBZft3OKg6hlZ6JALsWALfbRhJZO+kTJVUMbVEWrGpV7azytjMLJURs4cgEtrFbN49NK83vFHuSbm3rFNjR+NMOuZT+NfrAvvamJLzEcWmTVitSeXppS/SveARiV5y5JdVfPpXcU3gbh0slRZiQkmraEP4tE87luK/3alw97xlpJ/XqrUghhQkUFP0gz+umLQiWVAc3LXUnU9/nFNJByqId286h/SDZKQJYIcjsxFtNLmKgd7OzVZxzUGm/b1jnBcWrLNlOcwCmoWDkiqgLvpHOFS1DIwD5rEdCAd99dol4I4TMCSfiAB7GpL7/WC04fj5U58ydRlPYfLS0UuPnEzlklyEpBfdnPyEambPExgAtLqVcVoWpoQXJDXpGZ4hLKZs0K+Ll0vyg28YtWBZs6lBoIfKmUc1r908IFcnQjuG9ImwgDOaMfF/3i1Y6uYCN/3iOYixiebKjipeZeW+3qYtSOZLIFHNKs5b9oDK/wB4ssSAQGLGoIfan2IrZqjlbb61hlGHJnbQXLVSm3yrFegbQ9ZOV3apDPsK/SKolzgXJSC99zV76Q9CXqLHQAsHNA58ddIFSC1NaedINwErnUCSwNSxvasFgRLJBaFBq8OH1hQ6VSldPGCpSojlYNS1KSkEkAq8oJygACytBWsKL9YUmQSCdj8o6uWQ41g6RLZPy6vBaoEnSTnAGwiMSagNFndaafl+pP1jgknO+xeMa3hpwmVJy/Fl5X/vLZR4qaDuI4dPvFkUPKKWqkBUEAVCikFim9G5gX8ImxcglZDXsezfpGpWbGXEsBSXezFiBV6X0hgVUsbG3nFpMw1WZ6tHMNw0Bd7kp7detIQqyqngr0BjoPInx+QiynYLmBSxBSssXcsmtPE+RgReFUEAH7aFGSK/L94IlGzVaOYSUczNrVvWLXh2AGZOZIILPXwDN91iSux0opmLF1O56PAkuSSFUjamShU6YUgOmhJa4CeWzm3W8RL4WkOSLhyNvv6RmXTjI4RRSeW6gUnrUFvTyEWC05i3QU6CjxNgOHDMDUJ5h8h8qxaTMLlNNDr2Pn4QpmxLyuNLCnY3iVC+Ru/zifFIGRnc5j+0KTK5U9i9OsSXnCpRWgN8Tj019YgwPBEzGzKWEpWolILBVKZtTUbtF3wXDpSlt99z0jnCZQAZi4UXYnXcaxmmB8Xg0oHLZIZCBZICQKAdtoy8/DkzZjqKiGqpnJKUk2Fg9Ng0brEYkWCTtUN49o8u9tMRkxykhakZ0B2PK4AFR2N+kBTkEKINa/xSCJUwO+UsCzGj1qx+7dolmcNWhKQpPMEJc78oqSLkw5Uhi19frDoxBmo5bXyG8DJn5QVAuXLM1SNtImmYdbDL6ah7QpeEBKSpDO3LSo3pTrvAVdh8F73mXQAu25fXbzqYKXhRmUxdh+sW06QCOQkDbtV38YqfdFySo31UpvJ2PjGoyFIa+jwOCLBneDZwSLkBxqb/AKwMlAMoq/MTynpUfMfKECMDhySks9FKb/KCfOloajEKcgEsoh66sw8Q8S8NxmRGYgu7AVfrXX6vDJ6RmJS5rtqaxIzETRmLER2Bji0ilfOFBpWAUuXOKkH+5LjYhtO4PcRHhMO5epIr5VjUcCwkpQUFIQpW5SknuSQ8WX/apBAeShlJfMEgEGzAtTcVe8FpxU8Y4cApBQHBD077sw7RIrBJSgOQkEgB6OTQMfGDlyMFKTzJcpSlJ5pmlCQl99WrWHy04JlLMpJOxKlaPY0eDVitPDKoLhyPR28NYhmDnO9vQRo53CsJMwqiJMtOZJchNqavtFRK4DhkSEASUKQUDmUgHMwuSd61pcQb619Oe/8Aw12JAcAmhavhE07Hy5jLTMSxYCo1FH2guTwDCTE/iYaWWsQB3EHTcGlLBKQEpAAtYUAimi4zk8pDkqToXzDTxgPCYpPPzo/uLnruLRc4zDigKEXH5RSt+9oNwuBlGYJmRJIqC2pIJI8Ybb9CSKTH8RQhGYZFJKVAgLQCAU/OppFdj8TLWRkmy2ygnnFyHYglx2jS8U9jpE2aZpQkLJezuTejivWJP+2y5eZATzG5AqAqgNQ1k6WMZnK61eMxjsItlHmAc3q3gpmPnF1wzGyUkKXPQDlAZwTeobSmsWGFkkITUPnZ/G5i7UgXAB0+941bWZIxvCcTNGLXNlJmTJC1EkgUyigNb9wNIsZuNBBLqBZrH7rGqMvKks1Iz+JkqzZR8OYaHTwtGeE6rJFVK4nJQsIMwJITmIIU7UqzQRiOKoIcBbB3Pu5jH/LSDJaUyZsyZldeSUiiXsCTQC1Uk9ofN9p6ABKsxP8AYpm1o0auqYy6sbJU4zub/Cum5+GEOLSBlGYkszhKm+UamRxaV+aWXIqQg1qNW8YIXxXDBIORLgG6CTSg0pBtayKLhHtBhQpP4pzFbkZVvSjUFa7Qf/8AJcPLbOpSDq8uYGo1imCEcQwifxEy0hT3Zq7tE2LwMrFJJzA0fMBuLRm8qZxiqxPtrhSk5F5nFHQtierJf+IzmJ4LisTM997gMoENmQAxJ0UXO9o1+C4EiXISlgWc+an7/wAxdYaUALgOAPKkEumzGGzzUgJmSlOlgycpSAAwbm2EQz5szNnEhZRpmKUuaszk/TSNTjsMTMNKnQdIKUGkFIYEDxPRIjXrPjDpTPWtJGFV7sPmGZOxsXal4fORNRKMxUiYGDsVS7WtnfaNVgUqYOQxLmjB7ffaDsdIzJUk1/DUCT2f5weteMdLwuKVKlKRhUhwOVS2IDfmBFD4mA8RwzHO3uEBw5JmUGjuB6GPQJ8wqGVCVABLBRoKMKG57gNFXNlLBcErW7OoEhIAPncVd4ZrNxjpfsxi8TcS0ZdakEa83VtAYZM9mcWhOVEuUpJN/en/AI5XSd72jeYTEzCKSwvYhQ0AF1W1sIdI55ikrBSQ3LmcAjUEfKNBhuD+z+LmGkuWwoSZhSxp/hJLMdoKmf8AT7EjmE6WFvdJUD1qAI1+JXNkpJkoKmDkE1LBixPYUpB+GJCQqYfxGc9HqwH1iDzhXsNiP7knrlP/ALj5Qo9DlzhsRU0LakneOxJnOD4bKpZN/mItpC2QAQwBo5Ft+g77GIcKkAkd4llBmF6mnnBaZFOmXh5ilWTmLA+9mAqFyWsKmhcDvaLfA8MwxSE5lX5R74lR2Zj1jIcdwbzgAgXBNKnN18PSLzg/DwhAzJKXSy2JFlFmrtr+8KbOVw+XLlEJDJqS53FSYpkqoKAjbRrRNh5hVIVlDhIOWqqlnAId/PeK/hMnLLSVKJJSbmgd2HgAB4mM2mQXg5gegZLUHpBykgxVSsQHF238wYLTNdqxTkrxC4tNTRz0+cP4arMkFiASkgENRg7jd0m3hEuNTQB2PRnv+sRcNlklXxZSzPQ0JBobAaNtG9ZWSfi6QpiQ/wDMOQhjHSn1L/SBKsjJKdYdlCw63PYX7RYpR1+UcDB+rX3hSzQa9fGkKPUgDMa1/QD5CK3FSFO7hr3+jRZKS7fXxhi0ioAAYA+bt8oIapOJ4xCFtMSsgimQgO2UXzA0b1iqXjJBHw4gHT8Sn/OFxvDzpk1SgtGUUAKFeT5w937mKmdJmV55bO1ArTbnMPgXcmfI/uxVNc7l9GZW1IfKnSprurEFLi+ckdO94ocHhZhCnKSEh6uGFa0Hl4QXw/Ez5TZQi4NVK0DBx7u4c+cHh9aeVICspE7FAVYKC2d6O4ppB8gBJbOVPYkHSh6b+cZ6djMVNdJlhioGkwdWAdIa163iyRMnJErOgID3zAln6X70jNzNM+cHrXygJDuSKdCQfWCJQYAM/wB6wBhcyQokv+Kogf6jTzfzi1G5vBxPJn+ITgmcMpD6h7GjPtFnhzmSosCWoCHq/faB1pRLeylZnt6nrW8ScLJUZiQSlgGIZw5fV9o1w/8AUZ5fBwmhKeWUASCSGNGJvVtN47PnHmTkYqcOHdi4zX2b7pHJaMU3MWPTLuN9G+sTTvfvyluQVIS2ZlP1qcserrP44bUM3FgAD3YqLEl75XvbXehtDBihzugMkMSFG7sW8frDxicRTMlSXuwBYZQ5o7kEKYauLwxeMnt8Jd/7CwDgFiAdxvrsWes/ItqKfO5XAGVvykmxIoRU/CPWBeGSzmUpqpDjRn1bzizxUp1ELqcrEilybB+sV0sFyyWUWfK1SCS9RYjo8efl8us+FkvEBTBYyliWqLBj8x6QP7iwUCohyCVE/wD6OkdnSgEhZJUsb1fQpG3TrD0omkJUBmOgJDgPXavS0ZIiUC1MxHQ0+UKBVggsSU/4XTT1hQjGfwLuVDEAdFySGH+lZg8KUASZkpYuMoWkij/moT4iBDMDPQ99abecSqHID1r5GM1uK3GlQmIXlLf3OnexYvrtBxmAABlgs7ZVHrRru8LGYcqksk2Fj0r+sTScyvdqIylmcMWatXFH/WKqDuHzB7ogBb3yZVbG4a9qRFLlL92kGVMBA/sV+kEYoUcPetd7xVY2atIUkFTAuBXoYxeLU5CkoKVAZFP1SoC+pZnglJAuQfCM4OKYjmyzFsNAohn2+UGSeKzmSozlOSynqHFAzjz/AFi6f1d10mehJFgH06VtDOG40KzpCkuCVAPUpzGp228Ihl8QVlKlCXMdmKkpBqW177wEZnN7xUiUr8MF8oBBPxV17RqeM1eScYmhFi7P0u0dOIDsPn9+kZvF8UlpYjDpSFE1BUOv5SN4WB4hLms8laTQuia4a1HO4MXq8XqJpK5gUEsyVJFfFw98zm1mghADuGL76PpFROVJFVe+Qa2Ul9BqhtqPEmE92RSdNBFwyD0rY/KL1LZCjQEDd370aEmxfbt9+cRS2LAThWwMtQ1rXP8AKA58iaoqTyKSLsVg0LpYN4u+hg2nIjxaa2cD4tgSQBT70gQ4VgGNUuQhnqCA58D84NBmKl5RLWxd2KK6f3uUuKUiuxs1SCV5VJOxSSd7Jcd42y4pIzrSHOYSwQA2YjKpQprcHvHFpSqZQUJ+HwBNO9PKGYJSSplJUW5iFJUOYvUAgPQilQS1otOGy0ZlZSkHKaKD7PVxFVES5gSvlHUba6N1g+cHQDqDaKWVjylSVTEF1Atl5mBcOoH4R0eLOfxBHu0kqSApiAToTSkcud8rpxno7hoDKzf3r6/nP6aRYy5dWJoYoeF44LlJIILlRcGhdaj1i0lY6Ljyg5caZiuGihqGq9dP1gf+mA94XCQcpdiRyqe0ETuIB2cdnDwwT6EM+YMat9DWOnHnxnJm8bYjUhJSB71NCSakOwJAPkX6Awghm/HSWBCudn+IBR7HtbpHV4SWasQdCFWuxYhjc33gefh05SXmCmpS3j2DB+nUmO/+3D9cv8+X4lRInOwmjt7wk6HXofUQQiVNIPPVktzEhwKm9n01rWsQqAClHncpyuwZqPTNU994CmSEgfGBQD/xqNhT8x8resa/0437HTl+D0uCM75soBrrU7neAVyy9Kqd/vygpE9DqUn4WYUI061vDPfgq5WvHDlZa6SWQPPxCVcuYOkcwGhvXpHcLPWATUEu2Y6aEV1gyfKBYPl7NqX/AFgKbmQHYrCejBt3c+Nox9tfS3kqWwdD+P7Qo4iapqsOh/iFGmXnkri8hSWE1DgsRmEFK4uB7pCUlWZYBUkghPeML/RyifeA8+9/FiTWCJU1YKCCkEKcqBc+RFfOK8aZyeoJUMtvu0OwkzkCR4vdq+RrGWl+1pCBnkuNVJUP+Jq/j4wTg/aaR+crQSKOgt0YgGM3T40U85cyg5UwoDQtW2mveIOJqSLuH18tdIBxHHMPlJTiEOQWAIcljYPfp0iSfxbDrH/kR0zcr9szekHpNlyMwVUcybjz8/HSOCSco3D/AChsjFoKylKwS2lfF7fpBiBRi+sSMTIBQUEslTAi+ooNnIPnBM8sldqpy07k/IiJEHl3qOuo/mJp8sEAEUiShwhdYBaxynx5n8G7MIs5EmuYMSWsB01gZMhIVUAA2V6sC4N79oLTLKbOAN62a5vaJO4uaEoKlXej7s3K3UmJcPPJHL8VWdJDkMCS/wCUP6QwqLBqVFj2fSJJSyAcl9iT83h0GqlA5iUpzs/ISaks4cDQCgtSK/AEIda1LIS2YAmh0J1Ykl+vmbNQJSQlOcvY001ezttEPC5LKK8oE0jmUHbskvbrRzAhMnGAoTlAAsAKAcxF+kVXFUF1EjcDVqMYJkT0c6SQFBSxlcAvmKhy9iICxmY1+/GHVgRl5wQ4tYkRe4eYtNVEua5qmur1ivlfE4vQH6NFiqZUfKLfFiXhvEjMPu5iVCYkOXHKrQqSXIIfrBLJzH8JBa5KEH1v5wAcKCEKBZaC6CHo7ZgQ4cEBjDv6opzOxrp6axnseqYCWL4eTen4aR8hD5ok5ZakoSklWVQBIpqRXow6kd4rlY1glwkhvEOQN/SDVJBMovQBZHchIYeBMdPGfQ+JnyHV+COUgJUFKSH6gK6Hd4mnzpKQOSYHIAImE/N9H9YGWlLpajkqADCrAP5n1h65NEJLFj2sGe/X5wZDLRi50olkqnOGtk+o6xHP4e5KTiVB6ELQg9gGIIprFbh5OUqIfT7fSIK5FKJ3rXVg56W9Yz14/h2iv6VSxLEvGywdjLIKqsx5y0I4HEKAAnYdRNaLUHFxTKdIqU4S77t2o7+bw4TMpzOxFQXq7MD8ouvEbRGN4RjmAT7gq1HvTto6QdoHkSsXVIk55iBVpqGch0g1CrMYbhJiuZRUVKZ6ly7ULvFzwydLQmZMmjmmzMzEv8DS0vdvg03jU4wXlQhxGIASuZhp+YBjlCMrvU0NQOsDzeOroU4fEKBoQEKLauCAXFtos+I8byh0jKl6ZQAXLl3q7iBkzp6x70TinSiGN6XJBbsLQ9YtohHHZBAKkzUq1BlzaH/ZHItJGOWUgln7KHagAFoUWf0a8URIGVT62PX7MCKCgoh2baLXFYJSDkKs4V8OVJJNHo1/QwOrBTgSVoylWhcFtDZiexjWjDZWImFuYlj4aQT/AFrLcBxftX5wHNJcg6lmsOjP84uThE/0ZUlKc2Z1EXABKcr6VYtW4PZ2LAyuMBRyqFNmcCOy58pQqFADuWYvTb1iuRIsRUk2F47JDOnN56Vb9IPPhLubMk5Wki1ytlO96aaUEDzpqlZcswgpsAtbGmuWvXekCiQpINHSRp2gYS2pc2+9opitXuGnTgQoTlqAZWRSqEpILE5HI8ot8X7Wz0gE4RZS1SlbsToxSH7xkl4tYDAkv6d6RKJS7lRtRydNIusXZrMD7WywQVImIcPzIfK/UO0FYP2pkKUlHvnJBZRYOeqdO1KbxhUYtdQpTs9Xv4QfIxcl7KDCouXbUlvSDoezdJ4gn4gUk6kGlqF+u8WGExQLpABBu5ajaR5zOmylMSAXF1FyO9g0SyJmX4VKLOHStSgLUHMw/wBMHSrtHosqek1SQFM7O9WYA7ftEWGmA2cKar2BLvGCwc3ESyfdKSEljlUgkA6sQQ3i8SzPaXFpNcOJ4JZ5RUBQWLg94LxrUsbPBFC0VSkqSSFOkOFAl+Y1B66vDJpuLHofV2jznD8exCMSqdMlzky1jmlprWgBKTamxesXWD9sMMqhXkJJJBSU3qS5SzkxnLD5WnlfE1dxsfLaDdaeUU+D4tJVVMyWeygYPlYgFiLaGDTgmVLZROZZ0yqykeBA+dYgHOk5klLEggs9LEF2I6j9REiZr1B/f736wOMKhIysSHJqomvUlRMZaQzpFmf7P8QTPB/DBNQFM3TJ0jklAygPbf69Y7iMVzyxoy380N99Y3rGEnRw5ct9fA08omE2hNdbXjmcrmIRLSktzLX/AGgg06EtbxglKUtUsLW1iSuSoBCu+v6mGKRnQkCz0PU9PLzglR5GoSmjkN6W/mCcNLcA6NTmL6MRTpCleuQSCRW3bvAmOQSliK3NaM+3ciLjCylKMxJ+FwxBqQzkGm/zhmPwKxlKUpI/MVUp0Gpv5xYlNIQOZJJ0+dvnEOMXlSkO5BVrutWnl5RZIww9aee31ipnjW9S/wDuLtS8WrHJtUkgXo7v3qaxHLnzkihoC5AND5WNINm4d23pu37Xhk7AKSGKmcuxIaj2oNeusWjFnhuKEpSfdqLi7fqIUTSJPKPxmpakKL0MBgZwQolBDNS71d6d4NnzlLAqAoUDhwRsoG4jMCevM4SWTRZ0rq9j4RZScUCBWkb1Ydg0pmZkqoqxCSwfoLeEQTESZaS03IuxlVD1ADsVZlUDGOYCc02iQczpIVYm4fwjnFfidGQAKSVAl2yl6Utt3iQrCcNnIZShmS1SkglIblBAF/SkR4OdKUGWgBQFCCvuS4SyhXqKdospOJdSSknoBq+kV/EBzqyCqjlL1FXJ5XDHqPlGcQ3CYkpIUhCloyl05S9CKofvbwgTEypSphyOynIQRzCtWs4fSOYfh5YrdC1BvyNYuWykUtcQkzgUFOUuXy1Jcagu+U+Gg6w5gAKw4UoAKCVGySS7ilSzCv3rEUqcyilfKpJYhw3cH9I0OHXLErMpShTnQtqHrTQ11LCK2RMly0EvnK6nKCTqzylgMlizi28W2eIKFpLgkPpDlSwCTukFt+vlBsgqSoEylpS4KWQDl3AaxPnA+LWlEznzpB/MpJAvo9bdIePL9H/Ak4NkSC4JqPRvOOZ8qqEhQNx+sWOGSmZRJExkqoggqFU1IJ8m3iObIGVKgDWtX8u8a1YhlTlkZipZbVzXoX06wUri8xLJB5RRvpAObKlXTcQlAkCj9odGLocb5XKQQTYkEbWaFMxWFUlRVJS7Uo3kW+cUwS+5q4HrHMXJ5FK/w66ViuVL3A4DDqlul0Zg6kggpez8zmw84Fkezqiphi5stLsFAlSWZ/hHXQUihwWIzITmu2sESppBooiun3eDIdrSSf6mTT+pM1LaBAb/AHIBPj/AU72gxxIKUlhRihyXZqpAiu/7qQQJhMxL/DmZx3HZoLk8bXzMCkHRJLXo73YU3pGbwn0Zy/TJ/tnjJZBVJS7bKD6O0AYv22xK1yVrQEolrzFkq5gWCkkvUEC0XA4ukgO5INKlgH2t5QanFS1HLRz/ABr8oZxV5NHwn2jkTEpVLnJFHykhLClMun7RoRjkFGYh31ob2MeZzJcpSghKgFChCAA7VLnU6UbS8EYHACUsKTWjF7Hfl3NKxnrfo7Ptt0YlKqKYqANm10LV/mDVzguWQCRGXn4oGU0qUAoJYAMKixCqG8U+F4vi0g+8OUtYovQuaF7/AOFoz7PlrxspU4pJL+P6wWnHgit2oNPGPO1+102WWnygQLFCq0Z3Bv5i8TSvbiWW/CWz1YadozNh8aTiOIyfnYqs1SG17PActAKJZNXSC51fWM1jfaKRMWVFYCbBJcENqRlq8W/DONS5suWQtAOUUeoblq9resHrVxdpwpUAATuH8LF4NUkZQFkqIZ3AIrTu0Vq1EhgQb6A3reCpWNKEgcrnU/K4jUrNglWBGyfX9Y5DkY1LVBfv+0KHxn15NNwZNprpNQFAMxLUa1P4js3CqLf+MJGVgCQWtcM3brBGL4WsfCXBDhKVANsVA1LtpEaZrKyLDGx60jYCy15ZhSBb8odyTso3pq+1YJUsAZVhJSNT+U3U6jSj/wAxLOQlEwTEJylmKatbQnWG4koLKAVW4GYg01CbUcQasDplTpRdCcydADUbNvUUpEiJxJeYMqnLnvSpF7GHYXFJAIUZgJqCluTZksH8XiKbJUo7hnBINWux+kWYtXvCuIpy5NutO9/v5V5UffsSCLipoBpet4EM9NUqCkBwxDBwGOusSSCACBnIzO5SAW8vH1in7VVjiVpoDlOjs/lS0GSQWPUMSNrNtFIJodswdu/nV4v8OFMCB/BEatEgZHDcqnC1ijMpRKdLC+m8EysQqWoKWUABwCp1AvSqmGToWNIJVPoAoXtDFSj8LAhQI+zr2g04FlIQuconOWLhMlSMgBFnLKO5elRaAVSZQSrNMmIY1Ss2/MxKVa9f7o7hEhCMoBAKiQzau5PSCZ/BZqSyJyBmdROUF31zEP5vQQ3IPVVhchVnShE1Q/KiaCw0OQs5aCk4xM0ASwiUlIKQVp1FQkgKDDr86RImb7sEzpMqZUqM1CX6VBqO4DUiL3yiorlp/DUA4AQHeoVWDEGnrmhnly31Ulbgf5kgOkHe3WGolKmCYgISSzHnOt2o9rimkTrmrcpMtQdQzBiEkbqUimtas0TTggqlVNCWMtTlJIc0YFSaaaRerxQS8OpDpKFACxKfP7MKYg9/D5xepmTKBU5WVJpMCcoJrq12e5bppBEzDBWaZLClUdQWtLVuRyj69otxYzqJYKkFnverU9BBc02Yjwt5ekTTsGtiZYTYgpzcwsQWYBnY30tEE7CrSkFaDLtzO4c7KFPC9IewxFNSKkH72Zo4Zwe77aN3iRGDXrV7G4I729YUvCKB+H5w6kVXKgSwP0H16wajiCwXzGtrfvFdMAC1JeoNbbOfn6R3DkV7fXeLVi6k8YKWdvGDJ3Eyamut29IzoV/II+sOzE008H9Wh0NFIx8tQZSiNKgEj9NR1eIp2CkqJynLUWAGn5khnpr3imnIYpZVNfL9WiFWKDkAM5qXPlXtBkvp2xeY72WkKBLqCmcAKHiS4t0EVeE4JMl+8ShCJiSf/sALNR0kj7pDRxeYn8ztWsWGH4/qpLh7h+lxBOP9Pb+A5vB59FJPu2LqCFkUFxlLJGtYZxPhykpzJxCgrVC7/qKbjSLtHFUPVWUvcj9OsNxPEpX5hmNMxGZy3+I1Y0JqdLQWfhl/WTRxPEgN7+Z5H/2jka88XlH8if8AYfpCi6jQszHFQ5Qxe6j8k6eEOGJBPMxVqSlybGtR5wPPlIQSlS2ILA0rW9+8PChQopSr1frFh0XjuGoUfzOQFAO1xQg2rcQBOwKqhOcDcXI1oA4vvBykzHBVn/w8xT5NUQ7hs7KonMugeqnDjueYtSDGmcm8NmAk/BqQujEM4djWrw3h+IWxSsFIFXNvuxjb8NRMKlj3aZhXzBTi5ZkqJZI/UHvAEzg6io+8AOYkbl2YMGys7PfW8WjFOJwUwPNplNQwBPkwgeUVGYsF9GBU9LNc0puYIxHCFoDpS5BYUYih01EApkqQ6kuFNVKnc/5bu3UxfK+Ft/QHI4Vr8FOhoTV+rwNJ44UEpW6NlKseguPKG4fizFhytcWr9I5xHFKYLBZBLZil/C4+xFiWmH4vmDFJWDY2I8a0h0riAUpiFLIshBTmuxJzEOP27RVcPcMSXBJfzcDoaCD8TIlpT71JCVjXWt81vOLqtOwU45Qap3cCnWHCYQtNSXq4p08KAQIickpzBQA0PjUA2PTwhq8SCtztlvV9a2u9YdGD1zXWkIrWj6XoSdw4MQYSYKgi3T79YHJzPQmlC5PZ4dh5nOrMWe48fD1Ea1miiCbFvveOpwqblu/1B3iOZLTuaxCkCrKObTr0oYQKXNSXSFqLEElgbDYZT4vApw6ASVpUrN+aWVgKA0KUFwW3d9DtNLwqqPb/AA/zDszGhp9229DBhVeM4k60pl5wl0jm+JGZxmSVByBsaVi5m4eYkpWheZr8xSthoKlLwJOnqE1JzmZKUk8q2UxcAglTlg9P1gtGElWAygg1QwIOjWcdIIkScaFKzqSvMOVaWyuCaLMyXRRobgGFiJ3u7ZihQqCpJUHN0qNSHNyl4ATIUJgl53KXJKk0KXZmBDjW+vYRbypqQVEIkmjEKBNNgClTDsYMOqxGCWX/AA5IBFFM/gdnqP0gaZwwgZkLQ71D8o7V+pi3wks5lZllKXdIRlWB0NM9N8rfV/EseyAJaJ0zKWIVJNBqoEoA8LxVRl5c1TtlKjblr+8S++AICs6T2/aLGZj5QS0ycxYZRlU6elWy00eJkIkTUfhn3qkiyip2P9oJ/wCJg2nAgyLLiga+lWp0NNYjm4YNQg9BHRi1JXl90CuxAZDtbMLP11ptD5mJUGSqUoF7jKaXoQaihp3jUANGHozPv+0NKGDUZ6irxZy8bIIZRy6FwQz6kEUicYKUKpUmu5r0fSHRipSqwrsD3oY6pJLk0ZTV6gV2i1XgdmfYHyiuXJBBWCHSopWK3BYBVb2YtBqwAsh7GFDps+W5eh1FIUOj1s58uWUFUtAZKi1ACQ5foNWFPKkBysC5KkuEuSQdGbYl6v5awoUWRrdEcQlkMoi5ajUcaOYHlJQ/Nmbo31NYUKDDatcPj8PLByomKP8AiIA9HiHF8WMxwlAQLliXNGvTSFCixaFnonJzkEOEOzBgHIe4cuAK1pDuFIWtBKyjOVZQEvUs+oo7HVqQoUY3fG89Mx/C8OT7wpJLux2vfxPnAGL4alCSpGYySoOAojISQBR+YVEchRqzKwHmUoA6TZXzcRJh1pY5gSXhQoL8mfAGaiWlOUZylRbK4GUqPycwZIlpUn3bACgDAUGz30u8chRplyXxAAlLkEUJIrbVix8vKGpxSS+fMf7lMPivSrsxhQozY1qeShJSlUtRruLnUaNWFPn+6BCkF2CsyVUFe7l+0dhQ8bcHKTUmF4oWszikOxM7MkBgDr93hQo3GVcJ7zCg6AN6uKVrBslZDupWYUGtnaFCgTk/FlSkKPVPex8BDp+GqD8IhQogLkYcix79u8PTiCKVpsW9YUKFHfGObKv/ADgLbzS57vAOK4TIJ55WVVKoUw7gEFu0KFBYYbMwJKswnKdLACYhKgf8zMS2huI7jhMlyi+HSHFFy5hCHGvuzaot6woUF+FB+AweZGYqAcVypF763vFLi+G4VK8kxS0kk5ZiRQkmuZDOG6UhQoManoTA4PNSViDmH5SFNTUHTeD0+/lKSChKSz5kqDHQnfWFCgQpOPeqmfX8IH1KwTHYUKB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15631"/>
            <a:ext cx="5496829" cy="2667000"/>
          </a:xfrm>
        </p:spPr>
        <p:txBody>
          <a:bodyPr>
            <a:normAutofit/>
          </a:bodyPr>
          <a:lstStyle/>
          <a:p>
            <a:pPr eaLnBrk="1" hangingPunct="1"/>
            <a:r>
              <a:rPr lang="en-US" sz="4000" b="1" dirty="0" smtClean="0">
                <a:solidFill>
                  <a:srgbClr val="FF0000"/>
                </a:solidFill>
                <a:latin typeface="Comic Sans MS" pitchFamily="66" charset="0"/>
              </a:rPr>
              <a:t>What had the People been doing over the last 15 years?        </a:t>
            </a:r>
            <a:r>
              <a:rPr lang="en-US" sz="2400" b="1" dirty="0" smtClean="0">
                <a:solidFill>
                  <a:srgbClr val="FF0000"/>
                </a:solidFill>
                <a:latin typeface="Comic Sans MS" pitchFamily="66" charset="0"/>
              </a:rPr>
              <a:t>(see Haggai 1:1-6)</a:t>
            </a:r>
            <a:endParaRPr lang="en-US" sz="4000" b="1" dirty="0" smtClean="0">
              <a:solidFill>
                <a:srgbClr val="FF0000"/>
              </a:solidFill>
              <a:latin typeface="Comic Sans MS" pitchFamily="66" charset="0"/>
            </a:endParaRPr>
          </a:p>
        </p:txBody>
      </p:sp>
      <p:sp>
        <p:nvSpPr>
          <p:cNvPr id="4099" name="Rectangle 3"/>
          <p:cNvSpPr>
            <a:spLocks noGrp="1" noChangeArrowheads="1"/>
          </p:cNvSpPr>
          <p:nvPr>
            <p:ph type="body" idx="1"/>
          </p:nvPr>
        </p:nvSpPr>
        <p:spPr>
          <a:xfrm>
            <a:off x="3657600" y="3048000"/>
            <a:ext cx="4800600" cy="2514600"/>
          </a:xfrm>
        </p:spPr>
        <p:txBody>
          <a:bodyPr>
            <a:normAutofit/>
          </a:bodyPr>
          <a:lstStyle/>
          <a:p>
            <a:pPr>
              <a:buNone/>
            </a:pPr>
            <a:r>
              <a:rPr lang="en-US" dirty="0" smtClean="0"/>
              <a:t>1) Claimed the time was not right (v. 2) because it was not yet the end of the 70 years </a:t>
            </a:r>
          </a:p>
        </p:txBody>
      </p:sp>
      <p:pic>
        <p:nvPicPr>
          <p:cNvPr id="6" name="Picture 6" descr="http://macbuilders.us/images/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5429" y="152400"/>
            <a:ext cx="3302635" cy="2204354"/>
          </a:xfrm>
          <a:prstGeom prst="rect">
            <a:avLst/>
          </a:prstGeom>
          <a:noFill/>
          <a:extLst>
            <a:ext uri="{909E8E84-426E-40DD-AFC4-6F175D3DCCD1}">
              <a14:hiddenFill xmlns:a14="http://schemas.microsoft.com/office/drawing/2010/main">
                <a:solidFill>
                  <a:srgbClr val="FFFFFF"/>
                </a:solidFill>
              </a14:hiddenFill>
            </a:ext>
          </a:extLst>
        </p:spPr>
      </p:pic>
      <p:pic>
        <p:nvPicPr>
          <p:cNvPr id="115714" name="Picture 2" descr="http://a.wattpad.net/cover/1138027-256-k23122.jpg"/>
          <p:cNvPicPr>
            <a:picLocks noChangeAspect="1" noChangeArrowheads="1"/>
          </p:cNvPicPr>
          <p:nvPr/>
        </p:nvPicPr>
        <p:blipFill rotWithShape="1">
          <a:blip r:embed="rId4">
            <a:extLst>
              <a:ext uri="{28A0092B-C50C-407E-A947-70E740481C1C}">
                <a14:useLocalDpi xmlns:a14="http://schemas.microsoft.com/office/drawing/2010/main" val="0"/>
              </a:ext>
            </a:extLst>
          </a:blip>
          <a:srcRect l="1282" t="318" b="8564"/>
          <a:stretch/>
        </p:blipFill>
        <p:spPr bwMode="auto">
          <a:xfrm>
            <a:off x="301551" y="2682631"/>
            <a:ext cx="2933700" cy="347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91800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fade">
                                      <p:cBhvr>
                                        <p:cTn id="10" dur="2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457200" y="0"/>
            <a:ext cx="8229600" cy="1858962"/>
          </a:xfrm>
        </p:spPr>
        <p:txBody>
          <a:bodyPr/>
          <a:lstStyle/>
          <a:p>
            <a:pPr eaLnBrk="1" hangingPunct="1">
              <a:defRPr/>
            </a:pPr>
            <a:r>
              <a:rPr lang="en-US" sz="5400" b="1" dirty="0" smtClean="0">
                <a:solidFill>
                  <a:srgbClr val="FF0000"/>
                </a:solidFill>
              </a:rPr>
              <a:t>Jeremiah’s Prophecies </a:t>
            </a:r>
            <a:br>
              <a:rPr lang="en-US" sz="5400" b="1" dirty="0" smtClean="0">
                <a:solidFill>
                  <a:srgbClr val="FF0000"/>
                </a:solidFill>
              </a:rPr>
            </a:br>
            <a:r>
              <a:rPr lang="en-US" sz="5400" b="1" dirty="0" smtClean="0">
                <a:solidFill>
                  <a:srgbClr val="FF0000"/>
                </a:solidFill>
              </a:rPr>
              <a:t>about the 70 years</a:t>
            </a:r>
          </a:p>
        </p:txBody>
      </p:sp>
      <p:sp>
        <p:nvSpPr>
          <p:cNvPr id="5123" name="Rectangle 3"/>
          <p:cNvSpPr>
            <a:spLocks noGrp="1" noRot="1" noChangeArrowheads="1"/>
          </p:cNvSpPr>
          <p:nvPr>
            <p:ph type="body" idx="1"/>
          </p:nvPr>
        </p:nvSpPr>
        <p:spPr>
          <a:xfrm>
            <a:off x="381000" y="1828800"/>
            <a:ext cx="8613775" cy="3513138"/>
          </a:xfrm>
        </p:spPr>
        <p:txBody>
          <a:bodyPr/>
          <a:lstStyle/>
          <a:p>
            <a:pPr eaLnBrk="1" hangingPunct="1">
              <a:lnSpc>
                <a:spcPct val="90000"/>
              </a:lnSpc>
              <a:buFont typeface="Arial" charset="0"/>
              <a:buNone/>
              <a:defRPr/>
            </a:pPr>
            <a:r>
              <a:rPr lang="en-US" b="1" dirty="0" err="1" smtClean="0">
                <a:solidFill>
                  <a:srgbClr val="0000CC"/>
                </a:solidFill>
              </a:rPr>
              <a:t>Jer</a:t>
            </a:r>
            <a:r>
              <a:rPr lang="en-US" b="1" dirty="0" smtClean="0">
                <a:solidFill>
                  <a:srgbClr val="0000CC"/>
                </a:solidFill>
              </a:rPr>
              <a:t> 25:11-14</a:t>
            </a:r>
            <a:r>
              <a:rPr lang="en-US" dirty="0" smtClean="0">
                <a:solidFill>
                  <a:srgbClr val="0000CC"/>
                </a:solidFill>
              </a:rPr>
              <a:t>   </a:t>
            </a:r>
            <a:r>
              <a:rPr lang="en-US" i="1" dirty="0" smtClean="0">
                <a:solidFill>
                  <a:srgbClr val="00B050"/>
                </a:solidFill>
              </a:rPr>
              <a:t>(during early years of </a:t>
            </a:r>
            <a:r>
              <a:rPr lang="en-US" i="1" dirty="0" err="1" smtClean="0">
                <a:solidFill>
                  <a:srgbClr val="00B050"/>
                </a:solidFill>
              </a:rPr>
              <a:t>Jehoiakim’s</a:t>
            </a:r>
            <a:r>
              <a:rPr lang="en-US" i="1" dirty="0" smtClean="0">
                <a:solidFill>
                  <a:srgbClr val="00B050"/>
                </a:solidFill>
              </a:rPr>
              <a:t> reign) </a:t>
            </a:r>
            <a:r>
              <a:rPr lang="en-US" dirty="0" smtClean="0"/>
              <a:t>after 70 years God will punish Babylon</a:t>
            </a:r>
          </a:p>
          <a:p>
            <a:pPr eaLnBrk="1" hangingPunct="1">
              <a:lnSpc>
                <a:spcPct val="90000"/>
              </a:lnSpc>
              <a:buFont typeface="Arial" charset="0"/>
              <a:buNone/>
              <a:defRPr/>
            </a:pPr>
            <a:endParaRPr lang="en-US" sz="1400" dirty="0" smtClean="0"/>
          </a:p>
          <a:p>
            <a:pPr eaLnBrk="1" hangingPunct="1">
              <a:lnSpc>
                <a:spcPct val="90000"/>
              </a:lnSpc>
              <a:buFont typeface="Arial" charset="0"/>
              <a:buNone/>
              <a:defRPr/>
            </a:pPr>
            <a:r>
              <a:rPr lang="en-US" b="1" dirty="0" err="1" smtClean="0">
                <a:solidFill>
                  <a:srgbClr val="0000CC"/>
                </a:solidFill>
              </a:rPr>
              <a:t>Jer</a:t>
            </a:r>
            <a:r>
              <a:rPr lang="en-US" b="1" dirty="0" smtClean="0">
                <a:solidFill>
                  <a:srgbClr val="0000CC"/>
                </a:solidFill>
              </a:rPr>
              <a:t> 29:10-14</a:t>
            </a:r>
            <a:r>
              <a:rPr lang="en-US" dirty="0" smtClean="0">
                <a:solidFill>
                  <a:srgbClr val="0000CC"/>
                </a:solidFill>
              </a:rPr>
              <a:t>  </a:t>
            </a:r>
            <a:r>
              <a:rPr lang="en-US" i="1" dirty="0" smtClean="0">
                <a:solidFill>
                  <a:srgbClr val="00B050"/>
                </a:solidFill>
              </a:rPr>
              <a:t>(during early years of Zedekiah) </a:t>
            </a:r>
            <a:r>
              <a:rPr lang="en-US" dirty="0" smtClean="0"/>
              <a:t>after 70 years God will bring the Jews back and give them a future with peace and hope</a:t>
            </a:r>
          </a:p>
        </p:txBody>
      </p:sp>
      <p:pic>
        <p:nvPicPr>
          <p:cNvPr id="4" name="Picture 2"/>
          <p:cNvPicPr>
            <a:picLocks noChangeAspect="1" noChangeArrowheads="1"/>
          </p:cNvPicPr>
          <p:nvPr/>
        </p:nvPicPr>
        <p:blipFill>
          <a:blip r:embed="rId3" cstate="print"/>
          <a:srcRect l="14167" t="69501" r="29167" b="13951"/>
          <a:stretch>
            <a:fillRect/>
          </a:stretch>
        </p:blipFill>
        <p:spPr bwMode="auto">
          <a:xfrm>
            <a:off x="1447800" y="5029200"/>
            <a:ext cx="6136640" cy="1353671"/>
          </a:xfrm>
          <a:prstGeom prst="rect">
            <a:avLst/>
          </a:prstGeom>
          <a:noFill/>
          <a:ln w="9525">
            <a:noFill/>
            <a:miter lim="800000"/>
            <a:headEnd/>
            <a:tailEnd/>
          </a:ln>
        </p:spPr>
      </p:pic>
    </p:spTree>
    <p:extLst>
      <p:ext uri="{BB962C8B-B14F-4D97-AF65-F5344CB8AC3E}">
        <p14:creationId xmlns:p14="http://schemas.microsoft.com/office/powerpoint/2010/main" val="423778277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71" name="Rectangle 7"/>
          <p:cNvSpPr>
            <a:spLocks noGrp="1" noRot="1" noChangeArrowheads="1"/>
          </p:cNvSpPr>
          <p:nvPr>
            <p:ph type="title" sz="quarter"/>
          </p:nvPr>
        </p:nvSpPr>
        <p:spPr/>
        <p:txBody>
          <a:bodyPr/>
          <a:lstStyle/>
          <a:p>
            <a:pPr eaLnBrk="1" hangingPunct="1">
              <a:defRPr/>
            </a:pPr>
            <a:r>
              <a:rPr lang="en-US" b="1" dirty="0" smtClean="0">
                <a:solidFill>
                  <a:srgbClr val="FF0000"/>
                </a:solidFill>
                <a:latin typeface="Comic Sans MS" panose="030F0702030302020204" pitchFamily="66" charset="0"/>
              </a:rPr>
              <a:t>When did the 70 years start?</a:t>
            </a:r>
          </a:p>
        </p:txBody>
      </p:sp>
      <p:graphicFrame>
        <p:nvGraphicFramePr>
          <p:cNvPr id="88079" name="Object 15"/>
          <p:cNvGraphicFramePr>
            <a:graphicFrameLocks noGrp="1" noChangeAspect="1"/>
          </p:cNvGraphicFramePr>
          <p:nvPr>
            <p:ph sz="quarter" idx="1"/>
          </p:nvPr>
        </p:nvGraphicFramePr>
        <p:xfrm>
          <a:off x="4495800" y="1847850"/>
          <a:ext cx="4192588" cy="1485900"/>
        </p:xfrm>
        <a:graphic>
          <a:graphicData uri="http://schemas.openxmlformats.org/presentationml/2006/ole">
            <mc:AlternateContent xmlns:mc="http://schemas.openxmlformats.org/markup-compatibility/2006">
              <mc:Choice xmlns:v="urn:schemas-microsoft-com:vml" Requires="v">
                <p:oleObj spid="_x0000_s113700" name="Photo Editor Photo" r:id="rId3" imgW="4971429" imgH="1762371" progId="MSPhotoEd.3">
                  <p:embed/>
                </p:oleObj>
              </mc:Choice>
              <mc:Fallback>
                <p:oleObj name="Photo Editor Photo" r:id="rId3" imgW="4971429" imgH="1762371" progId="MSPhotoEd.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847850"/>
                        <a:ext cx="4192588"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82" name="Object 18"/>
          <p:cNvGraphicFramePr>
            <a:graphicFrameLocks noGrp="1" noChangeAspect="1"/>
          </p:cNvGraphicFramePr>
          <p:nvPr>
            <p:ph sz="quarter" idx="2"/>
          </p:nvPr>
        </p:nvGraphicFramePr>
        <p:xfrm>
          <a:off x="457200" y="1828800"/>
          <a:ext cx="4192588" cy="1519238"/>
        </p:xfrm>
        <a:graphic>
          <a:graphicData uri="http://schemas.openxmlformats.org/presentationml/2006/ole">
            <mc:AlternateContent xmlns:mc="http://schemas.openxmlformats.org/markup-compatibility/2006">
              <mc:Choice xmlns:v="urn:schemas-microsoft-com:vml" Requires="v">
                <p:oleObj spid="_x0000_s113701" name="Photo Editor Photo" r:id="rId5" imgW="5571429" imgH="2019048" progId="MSPhotoEd.3">
                  <p:embed/>
                </p:oleObj>
              </mc:Choice>
              <mc:Fallback>
                <p:oleObj name="Photo Editor Photo" r:id="rId5" imgW="5571429" imgH="2019048"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828800"/>
                        <a:ext cx="4192588" cy="151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87" name="Line 23"/>
          <p:cNvSpPr>
            <a:spLocks noChangeShapeType="1"/>
          </p:cNvSpPr>
          <p:nvPr/>
        </p:nvSpPr>
        <p:spPr bwMode="auto">
          <a:xfrm>
            <a:off x="1905000" y="3886200"/>
            <a:ext cx="3657600" cy="0"/>
          </a:xfrm>
          <a:prstGeom prst="line">
            <a:avLst/>
          </a:prstGeom>
          <a:noFill/>
          <a:ln w="57150">
            <a:solidFill>
              <a:srgbClr val="7030A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89" name="Line 25"/>
          <p:cNvSpPr>
            <a:spLocks noChangeShapeType="1"/>
          </p:cNvSpPr>
          <p:nvPr/>
        </p:nvSpPr>
        <p:spPr bwMode="auto">
          <a:xfrm>
            <a:off x="2819400" y="4572000"/>
            <a:ext cx="3886200" cy="0"/>
          </a:xfrm>
          <a:prstGeom prst="line">
            <a:avLst/>
          </a:prstGeom>
          <a:noFill/>
          <a:ln w="57150">
            <a:solidFill>
              <a:srgbClr val="00B05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90" name="Text Box 26"/>
          <p:cNvSpPr txBox="1">
            <a:spLocks noChangeArrowheads="1"/>
          </p:cNvSpPr>
          <p:nvPr/>
        </p:nvSpPr>
        <p:spPr bwMode="auto">
          <a:xfrm>
            <a:off x="3200400" y="3429000"/>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000" b="1" dirty="0">
                <a:solidFill>
                  <a:srgbClr val="7030A0"/>
                </a:solidFill>
              </a:rPr>
              <a:t>70 years</a:t>
            </a:r>
          </a:p>
        </p:txBody>
      </p:sp>
      <p:sp>
        <p:nvSpPr>
          <p:cNvPr id="88091" name="Text Box 27"/>
          <p:cNvSpPr txBox="1">
            <a:spLocks noChangeArrowheads="1"/>
          </p:cNvSpPr>
          <p:nvPr/>
        </p:nvSpPr>
        <p:spPr bwMode="auto">
          <a:xfrm>
            <a:off x="4038600" y="4114800"/>
            <a:ext cx="205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sz="2000" b="1" dirty="0">
                <a:solidFill>
                  <a:srgbClr val="00B050"/>
                </a:solidFill>
              </a:rPr>
              <a:t>70 years</a:t>
            </a:r>
          </a:p>
        </p:txBody>
      </p:sp>
      <p:sp>
        <p:nvSpPr>
          <p:cNvPr id="9" name="Rectangle 7"/>
          <p:cNvSpPr txBox="1">
            <a:spLocks noRot="1" noChangeArrowheads="1"/>
          </p:cNvSpPr>
          <p:nvPr/>
        </p:nvSpPr>
        <p:spPr bwMode="auto">
          <a:xfrm>
            <a:off x="299671" y="48768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sz="2600" b="1" kern="0" dirty="0" smtClean="0">
                <a:solidFill>
                  <a:srgbClr val="0000FF"/>
                </a:solidFill>
                <a:latin typeface="Comic Sans MS" panose="030F0702030302020204" pitchFamily="66" charset="0"/>
              </a:rPr>
              <a:t>In the 4</a:t>
            </a:r>
            <a:r>
              <a:rPr lang="en-US" sz="2600" b="1" kern="0" baseline="30000" dirty="0" smtClean="0">
                <a:solidFill>
                  <a:srgbClr val="0000FF"/>
                </a:solidFill>
                <a:latin typeface="Comic Sans MS" panose="030F0702030302020204" pitchFamily="66" charset="0"/>
              </a:rPr>
              <a:t>th</a:t>
            </a:r>
            <a:r>
              <a:rPr lang="en-US" sz="2600" b="1" kern="0" dirty="0" smtClean="0">
                <a:solidFill>
                  <a:srgbClr val="0000FF"/>
                </a:solidFill>
                <a:latin typeface="Comic Sans MS" panose="030F0702030302020204" pitchFamily="66" charset="0"/>
              </a:rPr>
              <a:t> year of </a:t>
            </a:r>
            <a:r>
              <a:rPr lang="en-US" sz="2600" b="1" kern="0" dirty="0" err="1" smtClean="0">
                <a:solidFill>
                  <a:srgbClr val="0000FF"/>
                </a:solidFill>
                <a:latin typeface="Comic Sans MS" panose="030F0702030302020204" pitchFamily="66" charset="0"/>
              </a:rPr>
              <a:t>Jehoiakim</a:t>
            </a:r>
            <a:r>
              <a:rPr lang="en-US" sz="2600" b="1" kern="0" dirty="0" smtClean="0">
                <a:solidFill>
                  <a:srgbClr val="0000FF"/>
                </a:solidFill>
                <a:latin typeface="Comic Sans MS" panose="030F0702030302020204" pitchFamily="66" charset="0"/>
              </a:rPr>
              <a:t> when the good figs (like Daniel) were taken captive, or at the end of Zedekiah when the temple was destroyed?</a:t>
            </a:r>
          </a:p>
        </p:txBody>
      </p:sp>
      <p:sp>
        <p:nvSpPr>
          <p:cNvPr id="10" name="Text Box 5"/>
          <p:cNvSpPr txBox="1">
            <a:spLocks noChangeArrowheads="1"/>
          </p:cNvSpPr>
          <p:nvPr/>
        </p:nvSpPr>
        <p:spPr bwMode="auto">
          <a:xfrm>
            <a:off x="226646" y="6172200"/>
            <a:ext cx="86868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People justified what they really wanted to do!</a:t>
            </a:r>
            <a:endParaRPr lang="en-US" sz="2800" b="1" dirty="0">
              <a:solidFill>
                <a:srgbClr val="00B050"/>
              </a:solidFill>
              <a:latin typeface="Comic Sans MS" pitchFamily="66" charset="0"/>
            </a:endParaRPr>
          </a:p>
        </p:txBody>
      </p:sp>
    </p:spTree>
    <p:extLst>
      <p:ext uri="{BB962C8B-B14F-4D97-AF65-F5344CB8AC3E}">
        <p14:creationId xmlns:p14="http://schemas.microsoft.com/office/powerpoint/2010/main" val="19370904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8071"/>
                                        </p:tgtEl>
                                        <p:attrNameLst>
                                          <p:attrName>style.visibility</p:attrName>
                                        </p:attrNameLst>
                                      </p:cBhvr>
                                      <p:to>
                                        <p:strVal val="visible"/>
                                      </p:to>
                                    </p:set>
                                    <p:animEffect transition="in" filter="fade">
                                      <p:cBhvr>
                                        <p:cTn id="7" dur="2000"/>
                                        <p:tgtEl>
                                          <p:spTgt spid="88071"/>
                                        </p:tgtEl>
                                      </p:cBhvr>
                                    </p:animEffect>
                                  </p:childTnLst>
                                </p:cTn>
                              </p:par>
                              <p:par>
                                <p:cTn id="8" presetID="10" presetClass="entr" presetSubtype="0" fill="hold" nodeType="withEffect">
                                  <p:stCondLst>
                                    <p:cond delay="0"/>
                                  </p:stCondLst>
                                  <p:childTnLst>
                                    <p:set>
                                      <p:cBhvr>
                                        <p:cTn id="9" dur="1" fill="hold">
                                          <p:stCondLst>
                                            <p:cond delay="0"/>
                                          </p:stCondLst>
                                        </p:cTn>
                                        <p:tgtEl>
                                          <p:spTgt spid="88079"/>
                                        </p:tgtEl>
                                        <p:attrNameLst>
                                          <p:attrName>style.visibility</p:attrName>
                                        </p:attrNameLst>
                                      </p:cBhvr>
                                      <p:to>
                                        <p:strVal val="visible"/>
                                      </p:to>
                                    </p:set>
                                    <p:animEffect transition="in" filter="fade">
                                      <p:cBhvr>
                                        <p:cTn id="10" dur="2000"/>
                                        <p:tgtEl>
                                          <p:spTgt spid="88079"/>
                                        </p:tgtEl>
                                      </p:cBhvr>
                                    </p:animEffect>
                                  </p:childTnLst>
                                </p:cTn>
                              </p:par>
                              <p:par>
                                <p:cTn id="11" presetID="10" presetClass="entr" presetSubtype="0" fill="hold" nodeType="withEffect">
                                  <p:stCondLst>
                                    <p:cond delay="0"/>
                                  </p:stCondLst>
                                  <p:childTnLst>
                                    <p:set>
                                      <p:cBhvr>
                                        <p:cTn id="12" dur="1" fill="hold">
                                          <p:stCondLst>
                                            <p:cond delay="0"/>
                                          </p:stCondLst>
                                        </p:cTn>
                                        <p:tgtEl>
                                          <p:spTgt spid="88082"/>
                                        </p:tgtEl>
                                        <p:attrNameLst>
                                          <p:attrName>style.visibility</p:attrName>
                                        </p:attrNameLst>
                                      </p:cBhvr>
                                      <p:to>
                                        <p:strVal val="visible"/>
                                      </p:to>
                                    </p:set>
                                    <p:animEffect transition="in" filter="fade">
                                      <p:cBhvr>
                                        <p:cTn id="13" dur="2000"/>
                                        <p:tgtEl>
                                          <p:spTgt spid="8808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8090"/>
                                        </p:tgtEl>
                                        <p:attrNameLst>
                                          <p:attrName>style.visibility</p:attrName>
                                        </p:attrNameLst>
                                      </p:cBhvr>
                                      <p:to>
                                        <p:strVal val="visible"/>
                                      </p:to>
                                    </p:set>
                                    <p:animEffect transition="in" filter="dissolve">
                                      <p:cBhvr>
                                        <p:cTn id="16" dur="500"/>
                                        <p:tgtEl>
                                          <p:spTgt spid="8809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8087"/>
                                        </p:tgtEl>
                                        <p:attrNameLst>
                                          <p:attrName>style.visibility</p:attrName>
                                        </p:attrNameLst>
                                      </p:cBhvr>
                                      <p:to>
                                        <p:strVal val="visible"/>
                                      </p:to>
                                    </p:set>
                                    <p:animEffect transition="in" filter="dissolve">
                                      <p:cBhvr>
                                        <p:cTn id="19" dur="500"/>
                                        <p:tgtEl>
                                          <p:spTgt spid="8808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8091"/>
                                        </p:tgtEl>
                                        <p:attrNameLst>
                                          <p:attrName>style.visibility</p:attrName>
                                        </p:attrNameLst>
                                      </p:cBhvr>
                                      <p:to>
                                        <p:strVal val="visible"/>
                                      </p:to>
                                    </p:set>
                                    <p:animEffect transition="in" filter="dissolve">
                                      <p:cBhvr>
                                        <p:cTn id="22" dur="500"/>
                                        <p:tgtEl>
                                          <p:spTgt spid="8809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8089"/>
                                        </p:tgtEl>
                                        <p:attrNameLst>
                                          <p:attrName>style.visibility</p:attrName>
                                        </p:attrNameLst>
                                      </p:cBhvr>
                                      <p:to>
                                        <p:strVal val="visible"/>
                                      </p:to>
                                    </p:set>
                                    <p:animEffect transition="in" filter="dissolve">
                                      <p:cBhvr>
                                        <p:cTn id="25" dur="500"/>
                                        <p:tgtEl>
                                          <p:spTgt spid="8808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1" grpId="0"/>
      <p:bldP spid="88087" grpId="0" animBg="1"/>
      <p:bldP spid="88089" grpId="0" animBg="1"/>
      <p:bldP spid="88090" grpId="0"/>
      <p:bldP spid="88091"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15631"/>
            <a:ext cx="5496829" cy="2667000"/>
          </a:xfrm>
        </p:spPr>
        <p:txBody>
          <a:bodyPr>
            <a:normAutofit/>
          </a:bodyPr>
          <a:lstStyle/>
          <a:p>
            <a:pPr eaLnBrk="1" hangingPunct="1"/>
            <a:r>
              <a:rPr lang="en-US" sz="4000" b="1" dirty="0" smtClean="0">
                <a:solidFill>
                  <a:srgbClr val="FF0000"/>
                </a:solidFill>
                <a:latin typeface="Comic Sans MS" pitchFamily="66" charset="0"/>
              </a:rPr>
              <a:t>What had the People been doing over the last 15 years?        </a:t>
            </a:r>
            <a:r>
              <a:rPr lang="en-US" sz="2400" b="1" dirty="0" smtClean="0">
                <a:solidFill>
                  <a:srgbClr val="FF0000"/>
                </a:solidFill>
                <a:latin typeface="Comic Sans MS" pitchFamily="66" charset="0"/>
              </a:rPr>
              <a:t>(see Haggai 1:1-6)</a:t>
            </a:r>
            <a:endParaRPr lang="en-US" sz="4000" b="1" dirty="0" smtClean="0">
              <a:solidFill>
                <a:srgbClr val="FF0000"/>
              </a:solidFill>
              <a:latin typeface="Comic Sans MS" pitchFamily="66" charset="0"/>
            </a:endParaRPr>
          </a:p>
        </p:txBody>
      </p:sp>
      <p:sp>
        <p:nvSpPr>
          <p:cNvPr id="4099" name="Rectangle 3"/>
          <p:cNvSpPr>
            <a:spLocks noGrp="1" noChangeArrowheads="1"/>
          </p:cNvSpPr>
          <p:nvPr>
            <p:ph type="body" idx="1"/>
          </p:nvPr>
        </p:nvSpPr>
        <p:spPr>
          <a:xfrm>
            <a:off x="304800" y="2590800"/>
            <a:ext cx="7924800" cy="2514600"/>
          </a:xfrm>
        </p:spPr>
        <p:txBody>
          <a:bodyPr>
            <a:normAutofit fontScale="92500" lnSpcReduction="10000"/>
          </a:bodyPr>
          <a:lstStyle/>
          <a:p>
            <a:pPr>
              <a:buNone/>
            </a:pPr>
            <a:r>
              <a:rPr lang="en-US" dirty="0" smtClean="0"/>
              <a:t>1) Claimed the time was not right (v. 2)</a:t>
            </a:r>
          </a:p>
          <a:p>
            <a:pPr>
              <a:buNone/>
            </a:pPr>
            <a:r>
              <a:rPr lang="en-US" dirty="0" smtClean="0"/>
              <a:t>	 - not yet the end of the 70 years </a:t>
            </a:r>
          </a:p>
          <a:p>
            <a:pPr>
              <a:buNone/>
            </a:pPr>
            <a:r>
              <a:rPr lang="en-US" dirty="0" smtClean="0"/>
              <a:t>2) Paneled their own homes (v. 4)</a:t>
            </a:r>
          </a:p>
          <a:p>
            <a:pPr>
              <a:buNone/>
            </a:pPr>
            <a:r>
              <a:rPr lang="en-US" dirty="0" smtClean="0"/>
              <a:t>3) Tried to improve their economic                 situation (v. 6)</a:t>
            </a:r>
          </a:p>
        </p:txBody>
      </p:sp>
      <p:sp>
        <p:nvSpPr>
          <p:cNvPr id="4100" name="Text Box 5"/>
          <p:cNvSpPr txBox="1">
            <a:spLocks noChangeArrowheads="1"/>
          </p:cNvSpPr>
          <p:nvPr/>
        </p:nvSpPr>
        <p:spPr bwMode="auto">
          <a:xfrm>
            <a:off x="419100" y="5029200"/>
            <a:ext cx="6019800" cy="1754326"/>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When we aren’t involved in God’s work, we tend to serve ourselves</a:t>
            </a:r>
            <a:endParaRPr lang="en-US" sz="3600" b="1" dirty="0">
              <a:solidFill>
                <a:srgbClr val="00B050"/>
              </a:solidFill>
              <a:latin typeface="Comic Sans MS" pitchFamily="66" charset="0"/>
            </a:endParaRPr>
          </a:p>
        </p:txBody>
      </p:sp>
      <p:pic>
        <p:nvPicPr>
          <p:cNvPr id="6" name="Picture 6" descr="http://macbuilders.us/images/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5429" y="152400"/>
            <a:ext cx="3302635" cy="22043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avemymoney.us/wp-content/uploads/2010/02/money-saving-tip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267200"/>
            <a:ext cx="22479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14690" name="Picture 2" descr="http://superiorhardwood.files.wordpress.com/2012/11/diy-wood-paneling-installation.jpg?w=5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4991" y="2534591"/>
            <a:ext cx="1898650" cy="1732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8182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fade">
                                      <p:cBhvr>
                                        <p:cTn id="10" dur="2000"/>
                                        <p:tgtEl>
                                          <p:spTgt spid="409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fade">
                                      <p:cBhvr>
                                        <p:cTn id="13" dur="2000"/>
                                        <p:tgtEl>
                                          <p:spTgt spid="409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fade">
                                      <p:cBhvr>
                                        <p:cTn id="16" dur="2000"/>
                                        <p:tgtEl>
                                          <p:spTgt spid="4099">
                                            <p:txEl>
                                              <p:pRg st="2" end="2"/>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14690"/>
                                        </p:tgtEl>
                                        <p:attrNameLst>
                                          <p:attrName>style.visibility</p:attrName>
                                        </p:attrNameLst>
                                      </p:cBhvr>
                                      <p:to>
                                        <p:strVal val="visible"/>
                                      </p:to>
                                    </p:set>
                                    <p:animEffect transition="in" filter="wipe(down)">
                                      <p:cBhvr>
                                        <p:cTn id="19" dur="500"/>
                                        <p:tgtEl>
                                          <p:spTgt spid="11469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099">
                                            <p:txEl>
                                              <p:pRg st="3" end="3"/>
                                            </p:txEl>
                                          </p:spTgt>
                                        </p:tgtEl>
                                        <p:attrNameLst>
                                          <p:attrName>style.visibility</p:attrName>
                                        </p:attrNameLst>
                                      </p:cBhvr>
                                      <p:to>
                                        <p:strVal val="visible"/>
                                      </p:to>
                                    </p:set>
                                    <p:animEffect transition="in" filter="fade">
                                      <p:cBhvr>
                                        <p:cTn id="24" dur="2000"/>
                                        <p:tgtEl>
                                          <p:spTgt spid="4099">
                                            <p:txEl>
                                              <p:pRg st="3" end="3"/>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2000"/>
                            </p:stCondLst>
                            <p:childTnLst>
                              <p:par>
                                <p:cTn id="29" presetID="22" presetClass="entr" presetSubtype="4" fill="hold" grpId="0" nodeType="afterEffect">
                                  <p:stCondLst>
                                    <p:cond delay="1500"/>
                                  </p:stCondLst>
                                  <p:childTnLst>
                                    <p:set>
                                      <p:cBhvr>
                                        <p:cTn id="30" dur="1" fill="hold">
                                          <p:stCondLst>
                                            <p:cond delay="0"/>
                                          </p:stCondLst>
                                        </p:cTn>
                                        <p:tgtEl>
                                          <p:spTgt spid="4100"/>
                                        </p:tgtEl>
                                        <p:attrNameLst>
                                          <p:attrName>style.visibility</p:attrName>
                                        </p:attrNameLst>
                                      </p:cBhvr>
                                      <p:to>
                                        <p:strVal val="visible"/>
                                      </p:to>
                                    </p:set>
                                    <p:animEffect transition="in" filter="wipe(down)">
                                      <p:cBhvr>
                                        <p:cTn id="31"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uiExpand="1" build="p"/>
      <p:bldP spid="410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0"/>
            <a:ext cx="5791200" cy="2209800"/>
          </a:xfrm>
        </p:spPr>
        <p:txBody>
          <a:bodyPr>
            <a:noAutofit/>
          </a:bodyPr>
          <a:lstStyle/>
          <a:p>
            <a:pPr marL="0">
              <a:spcBef>
                <a:spcPts val="1800"/>
              </a:spcBef>
            </a:pPr>
            <a:r>
              <a:rPr lang="en-US" sz="3600" b="1" dirty="0" smtClean="0">
                <a:solidFill>
                  <a:srgbClr val="FF0000"/>
                </a:solidFill>
              </a:rPr>
              <a:t>God tried to talk to the people by influencing the conditions in the land </a:t>
            </a:r>
            <a:r>
              <a:rPr lang="en-US" sz="2800" b="1" dirty="0" smtClean="0">
                <a:solidFill>
                  <a:srgbClr val="FF0000"/>
                </a:solidFill>
              </a:rPr>
              <a:t>(Hag 1:5)</a:t>
            </a:r>
            <a:endParaRPr lang="en-US" sz="3600" dirty="0" smtClean="0">
              <a:solidFill>
                <a:srgbClr val="FF0000"/>
              </a:solidFill>
            </a:endParaRPr>
          </a:p>
        </p:txBody>
      </p:sp>
      <p:sp>
        <p:nvSpPr>
          <p:cNvPr id="4099" name="Rectangle 3"/>
          <p:cNvSpPr>
            <a:spLocks noGrp="1" noChangeArrowheads="1"/>
          </p:cNvSpPr>
          <p:nvPr>
            <p:ph type="body" idx="1"/>
          </p:nvPr>
        </p:nvSpPr>
        <p:spPr>
          <a:xfrm>
            <a:off x="381000" y="2286000"/>
            <a:ext cx="5257800" cy="3505200"/>
          </a:xfrm>
        </p:spPr>
        <p:txBody>
          <a:bodyPr>
            <a:normAutofit/>
          </a:bodyPr>
          <a:lstStyle/>
          <a:p>
            <a:pPr>
              <a:buNone/>
            </a:pPr>
            <a:r>
              <a:rPr lang="en-US" dirty="0" smtClean="0"/>
              <a:t> 1) Small harvests:  blight, mildew &amp; hail (2:17)</a:t>
            </a:r>
          </a:p>
          <a:p>
            <a:pPr>
              <a:buNone/>
            </a:pPr>
            <a:r>
              <a:rPr lang="en-US" dirty="0" smtClean="0"/>
              <a:t> 2) Droughts</a:t>
            </a:r>
          </a:p>
          <a:p>
            <a:pPr>
              <a:buNone/>
            </a:pPr>
            <a:r>
              <a:rPr lang="en-US" dirty="0" smtClean="0"/>
              <a:t> 3) Cold</a:t>
            </a:r>
          </a:p>
          <a:p>
            <a:pPr>
              <a:buNone/>
            </a:pPr>
            <a:r>
              <a:rPr lang="en-US" dirty="0" smtClean="0"/>
              <a:t> 4) Inflation</a:t>
            </a:r>
            <a:endParaRPr lang="en-US" dirty="0"/>
          </a:p>
        </p:txBody>
      </p:sp>
      <p:sp>
        <p:nvSpPr>
          <p:cNvPr id="4100" name="Text Box 5"/>
          <p:cNvSpPr txBox="1">
            <a:spLocks noChangeArrowheads="1"/>
          </p:cNvSpPr>
          <p:nvPr/>
        </p:nvSpPr>
        <p:spPr bwMode="auto">
          <a:xfrm>
            <a:off x="457200" y="5334000"/>
            <a:ext cx="8229600" cy="1200329"/>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7030A0"/>
                </a:solidFill>
                <a:latin typeface="Comic Sans MS" pitchFamily="66" charset="0"/>
              </a:rPr>
              <a:t>We need to examine our own lives and consider how we have fared</a:t>
            </a:r>
            <a:endParaRPr lang="en-US" sz="3600" b="1" dirty="0">
              <a:solidFill>
                <a:srgbClr val="7030A0"/>
              </a:solidFill>
              <a:latin typeface="Comic Sans MS" pitchFamily="66" charset="0"/>
            </a:endParaRPr>
          </a:p>
        </p:txBody>
      </p:sp>
      <p:sp>
        <p:nvSpPr>
          <p:cNvPr id="6" name="Text Box 5"/>
          <p:cNvSpPr txBox="1">
            <a:spLocks noChangeArrowheads="1"/>
          </p:cNvSpPr>
          <p:nvPr/>
        </p:nvSpPr>
        <p:spPr bwMode="auto">
          <a:xfrm>
            <a:off x="5638800" y="2743200"/>
            <a:ext cx="2971800" cy="255454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God talked to them through economic &amp; environmental events</a:t>
            </a:r>
            <a:endParaRPr lang="en-US" sz="3200" b="1" dirty="0">
              <a:solidFill>
                <a:srgbClr val="00B050"/>
              </a:solidFill>
              <a:latin typeface="Comic Sans MS" pitchFamily="66" charset="0"/>
            </a:endParaRPr>
          </a:p>
        </p:txBody>
      </p:sp>
      <p:pic>
        <p:nvPicPr>
          <p:cNvPr id="199684" name="Picture 4" descr="https://encrypted-tbn0.google.com/images?q=tbn:ANd9GcSwJvOPj1Kh0L2R12xQf8GWYMQ-53kyq7Tt1Ay9CFN-YNxahX-63g"/>
          <p:cNvPicPr>
            <a:picLocks noChangeAspect="1" noChangeArrowheads="1"/>
          </p:cNvPicPr>
          <p:nvPr/>
        </p:nvPicPr>
        <p:blipFill>
          <a:blip r:embed="rId3" cstate="print"/>
          <a:srcRect/>
          <a:stretch>
            <a:fillRect/>
          </a:stretch>
        </p:blipFill>
        <p:spPr bwMode="auto">
          <a:xfrm>
            <a:off x="2819400" y="3491852"/>
            <a:ext cx="2286000" cy="1535124"/>
          </a:xfrm>
          <a:prstGeom prst="rect">
            <a:avLst/>
          </a:prstGeom>
          <a:noFill/>
        </p:spPr>
      </p:pic>
      <p:pic>
        <p:nvPicPr>
          <p:cNvPr id="199686" name="Picture 6" descr="https://encrypted-tbn2.google.com/images?q=tbn:ANd9GcT3JEIA1AhkYhKvlqvxYSj-S1oAOBljF6ZzDLCWMDd0YUU4Uv104w"/>
          <p:cNvPicPr>
            <a:picLocks noChangeAspect="1" noChangeArrowheads="1"/>
          </p:cNvPicPr>
          <p:nvPr/>
        </p:nvPicPr>
        <p:blipFill>
          <a:blip r:embed="rId4" cstate="print"/>
          <a:srcRect/>
          <a:stretch>
            <a:fillRect/>
          </a:stretch>
        </p:blipFill>
        <p:spPr bwMode="auto">
          <a:xfrm>
            <a:off x="6324600" y="76200"/>
            <a:ext cx="2438400" cy="2605505"/>
          </a:xfrm>
          <a:prstGeom prst="rect">
            <a:avLst/>
          </a:prstGeom>
          <a:noFill/>
        </p:spPr>
      </p:pic>
    </p:spTree>
    <p:extLst>
      <p:ext uri="{BB962C8B-B14F-4D97-AF65-F5344CB8AC3E}">
        <p14:creationId xmlns:p14="http://schemas.microsoft.com/office/powerpoint/2010/main" val="2402769355"/>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http://cdn2-b.examiner.com/sites/default/files/styles/large_lightbox/hash/03/a6/03a6a52aae14af3cd7af3bfec4f2125e.jpg?itok=RpuGjGh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4648200" cy="3876328"/>
          </a:xfrm>
          <a:prstGeom prst="rect">
            <a:avLst/>
          </a:prstGeom>
          <a:noFill/>
          <a:extLst>
            <a:ext uri="{909E8E84-426E-40DD-AFC4-6F175D3DCCD1}">
              <a14:hiddenFill xmlns:a14="http://schemas.microsoft.com/office/drawing/2010/main">
                <a:solidFill>
                  <a:srgbClr val="FFFFFF"/>
                </a:solidFill>
              </a14:hiddenFill>
            </a:ext>
          </a:extLst>
        </p:spPr>
      </p:pic>
      <p:pic>
        <p:nvPicPr>
          <p:cNvPr id="116740" name="Picture 4" descr="http://www.bearcares.co/storage/2012-08-20%2009.47.21.jpg?__SQUARESPACE_CACHEVERSION=1345480696833"/>
          <p:cNvPicPr>
            <a:picLocks noChangeAspect="1" noChangeArrowheads="1"/>
          </p:cNvPicPr>
          <p:nvPr/>
        </p:nvPicPr>
        <p:blipFill rotWithShape="1">
          <a:blip r:embed="rId4">
            <a:extLst>
              <a:ext uri="{28A0092B-C50C-407E-A947-70E740481C1C}">
                <a14:useLocalDpi xmlns:a14="http://schemas.microsoft.com/office/drawing/2010/main" val="0"/>
              </a:ext>
            </a:extLst>
          </a:blip>
          <a:srcRect l="2020" t="2693"/>
          <a:stretch/>
        </p:blipFill>
        <p:spPr bwMode="auto">
          <a:xfrm>
            <a:off x="5181600" y="457200"/>
            <a:ext cx="3695700" cy="2752726"/>
          </a:xfrm>
          <a:prstGeom prst="rect">
            <a:avLst/>
          </a:prstGeom>
          <a:noFill/>
          <a:extLst>
            <a:ext uri="{909E8E84-426E-40DD-AFC4-6F175D3DCCD1}">
              <a14:hiddenFill xmlns:a14="http://schemas.microsoft.com/office/drawing/2010/main">
                <a:solidFill>
                  <a:srgbClr val="FFFFFF"/>
                </a:solidFill>
              </a14:hiddenFill>
            </a:ext>
          </a:extLst>
        </p:spPr>
      </p:pic>
      <p:pic>
        <p:nvPicPr>
          <p:cNvPr id="116742" name="Picture 6" descr="http://alilyamongthethorns.files.wordpress.com/2008/02/hear-from-go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700462"/>
            <a:ext cx="4019550" cy="3014663"/>
          </a:xfrm>
          <a:prstGeom prst="rect">
            <a:avLst/>
          </a:prstGeom>
          <a:noFill/>
          <a:extLst>
            <a:ext uri="{909E8E84-426E-40DD-AFC4-6F175D3DCCD1}">
              <a14:hiddenFill xmlns:a14="http://schemas.microsoft.com/office/drawing/2010/main">
                <a:solidFill>
                  <a:srgbClr val="FFFFFF"/>
                </a:solidFill>
              </a14:hiddenFill>
            </a:ext>
          </a:extLst>
        </p:spPr>
      </p:pic>
      <p:pic>
        <p:nvPicPr>
          <p:cNvPr id="116744" name="Picture 8" descr="http://www.mariemcgaha.com/GodTalks2x3.jpg"/>
          <p:cNvPicPr>
            <a:picLocks noChangeAspect="1" noChangeArrowheads="1"/>
          </p:cNvPicPr>
          <p:nvPr/>
        </p:nvPicPr>
        <p:blipFill rotWithShape="1">
          <a:blip r:embed="rId6">
            <a:extLst>
              <a:ext uri="{28A0092B-C50C-407E-A947-70E740481C1C}">
                <a14:useLocalDpi xmlns:a14="http://schemas.microsoft.com/office/drawing/2010/main" val="0"/>
              </a:ext>
            </a:extLst>
          </a:blip>
          <a:srcRect t="8166" b="35445"/>
          <a:stretch/>
        </p:blipFill>
        <p:spPr bwMode="auto">
          <a:xfrm>
            <a:off x="990600" y="4050078"/>
            <a:ext cx="3200400" cy="266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04872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4757598" cy="1782762"/>
          </a:xfrm>
        </p:spPr>
        <p:txBody>
          <a:bodyPr/>
          <a:lstStyle/>
          <a:p>
            <a:r>
              <a:rPr lang="en-US" sz="4800" b="1" dirty="0" smtClean="0">
                <a:solidFill>
                  <a:srgbClr val="FF0000"/>
                </a:solidFill>
              </a:rPr>
              <a:t>Put God First in your life!</a:t>
            </a:r>
            <a:endParaRPr lang="en-US" sz="4800" b="1" dirty="0">
              <a:solidFill>
                <a:srgbClr val="FF0000"/>
              </a:solidFill>
            </a:endParaRPr>
          </a:p>
        </p:txBody>
      </p:sp>
      <p:sp>
        <p:nvSpPr>
          <p:cNvPr id="3" name="Content Placeholder 2"/>
          <p:cNvSpPr>
            <a:spLocks noGrp="1"/>
          </p:cNvSpPr>
          <p:nvPr>
            <p:ph idx="1"/>
          </p:nvPr>
        </p:nvSpPr>
        <p:spPr>
          <a:xfrm>
            <a:off x="1447800" y="2133600"/>
            <a:ext cx="3200400" cy="3992563"/>
          </a:xfrm>
        </p:spPr>
        <p:txBody>
          <a:bodyPr/>
          <a:lstStyle/>
          <a:p>
            <a:r>
              <a:rPr lang="en-US" sz="4000" b="1" dirty="0" smtClean="0"/>
              <a:t>School</a:t>
            </a:r>
          </a:p>
          <a:p>
            <a:r>
              <a:rPr lang="en-US" sz="4000" b="1" dirty="0" smtClean="0"/>
              <a:t>Work</a:t>
            </a:r>
          </a:p>
          <a:p>
            <a:r>
              <a:rPr lang="en-US" sz="4000" b="1" dirty="0" smtClean="0"/>
              <a:t>Friends</a:t>
            </a:r>
          </a:p>
          <a:p>
            <a:r>
              <a:rPr lang="en-US" sz="4000" b="1" dirty="0" smtClean="0"/>
              <a:t>Hobbies</a:t>
            </a:r>
          </a:p>
          <a:p>
            <a:r>
              <a:rPr lang="en-US" sz="4000" b="1" dirty="0" smtClean="0"/>
              <a:t>Free time</a:t>
            </a:r>
            <a:endParaRPr lang="en-US" sz="4000" b="1" dirty="0"/>
          </a:p>
        </p:txBody>
      </p:sp>
      <p:pic>
        <p:nvPicPr>
          <p:cNvPr id="120834" name="Picture 2" descr="http://profile.ak.fbcdn.net/hprofile-ak-prn1/174600_178776435488500_672670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2400"/>
            <a:ext cx="3319602"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5181600" y="3505200"/>
            <a:ext cx="2971800" cy="2062103"/>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7030A0"/>
                </a:solidFill>
                <a:latin typeface="Comic Sans MS" pitchFamily="66" charset="0"/>
              </a:rPr>
              <a:t>When you put God first, He takes care of all your needs</a:t>
            </a:r>
            <a:endParaRPr lang="en-US" sz="3200" b="1" dirty="0">
              <a:solidFill>
                <a:srgbClr val="7030A0"/>
              </a:solidFill>
              <a:latin typeface="Comic Sans MS" pitchFamily="66" charset="0"/>
            </a:endParaRPr>
          </a:p>
        </p:txBody>
      </p:sp>
      <p:sp>
        <p:nvSpPr>
          <p:cNvPr id="4" name="Rectangle 3"/>
          <p:cNvSpPr/>
          <p:nvPr/>
        </p:nvSpPr>
        <p:spPr>
          <a:xfrm>
            <a:off x="199412" y="5867400"/>
            <a:ext cx="8807116" cy="1107996"/>
          </a:xfrm>
          <a:prstGeom prst="rect">
            <a:avLst/>
          </a:prstGeom>
        </p:spPr>
        <p:txBody>
          <a:bodyPr wrap="square">
            <a:spAutoFit/>
          </a:bodyPr>
          <a:lstStyle/>
          <a:p>
            <a:r>
              <a:rPr lang="en-US" sz="2400" b="1" dirty="0" smtClean="0">
                <a:solidFill>
                  <a:srgbClr val="00B050"/>
                </a:solidFill>
                <a:latin typeface="Comic Sans MS" panose="030F0702030302020204" pitchFamily="66" charset="0"/>
              </a:rPr>
              <a:t>And </a:t>
            </a:r>
            <a:r>
              <a:rPr lang="en-US" sz="2400" b="1" dirty="0">
                <a:solidFill>
                  <a:srgbClr val="00B050"/>
                </a:solidFill>
                <a:latin typeface="Comic Sans MS" panose="030F0702030302020204" pitchFamily="66" charset="0"/>
              </a:rPr>
              <a:t>my God will supply every need of yours according to his riches in glory in Christ Jesus. </a:t>
            </a:r>
            <a:r>
              <a:rPr lang="en-US" sz="2400" b="1" dirty="0" smtClean="0">
                <a:solidFill>
                  <a:srgbClr val="00B050"/>
                </a:solidFill>
                <a:latin typeface="Comic Sans MS" panose="030F0702030302020204" pitchFamily="66" charset="0"/>
              </a:rPr>
              <a:t>(Phil 4:19-20  RSV)</a:t>
            </a:r>
            <a:endParaRPr lang="en-US" sz="2400" b="1" dirty="0">
              <a:solidFill>
                <a:srgbClr val="00B050"/>
              </a:solidFill>
              <a:latin typeface="Comic Sans MS" panose="030F0702030302020204" pitchFamily="66" charset="0"/>
            </a:endParaRPr>
          </a:p>
          <a:p>
            <a:endParaRPr lang="en-US" dirty="0"/>
          </a:p>
        </p:txBody>
      </p:sp>
    </p:spTree>
    <p:extLst>
      <p:ext uri="{BB962C8B-B14F-4D97-AF65-F5344CB8AC3E}">
        <p14:creationId xmlns:p14="http://schemas.microsoft.com/office/powerpoint/2010/main" val="155963431"/>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0"/>
            <a:ext cx="6477000" cy="1143000"/>
          </a:xfrm>
        </p:spPr>
        <p:txBody>
          <a:bodyPr>
            <a:normAutofit fontScale="90000"/>
          </a:bodyPr>
          <a:lstStyle/>
          <a:p>
            <a:pPr eaLnBrk="1" hangingPunct="1"/>
            <a:r>
              <a:rPr lang="en-US" sz="4000" b="1" dirty="0" smtClean="0">
                <a:solidFill>
                  <a:srgbClr val="FF0000"/>
                </a:solidFill>
                <a:latin typeface="Comic Sans MS" panose="030F0702030302020204" pitchFamily="66" charset="0"/>
              </a:rPr>
              <a:t>Haggai’s Message: Consider how you have fared!</a:t>
            </a:r>
          </a:p>
        </p:txBody>
      </p:sp>
      <p:sp>
        <p:nvSpPr>
          <p:cNvPr id="4099" name="Rectangle 3"/>
          <p:cNvSpPr>
            <a:spLocks noGrp="1" noChangeArrowheads="1"/>
          </p:cNvSpPr>
          <p:nvPr>
            <p:ph type="body" idx="1"/>
          </p:nvPr>
        </p:nvSpPr>
        <p:spPr>
          <a:xfrm>
            <a:off x="457200" y="1143000"/>
            <a:ext cx="7924800" cy="5029200"/>
          </a:xfrm>
        </p:spPr>
        <p:txBody>
          <a:bodyPr>
            <a:normAutofit fontScale="70000" lnSpcReduction="20000"/>
          </a:bodyPr>
          <a:lstStyle/>
          <a:p>
            <a:pPr>
              <a:buNone/>
            </a:pPr>
            <a:r>
              <a:rPr lang="en-US" sz="3400" b="1" dirty="0" smtClean="0">
                <a:solidFill>
                  <a:srgbClr val="0000CC"/>
                </a:solidFill>
              </a:rPr>
              <a:t>             </a:t>
            </a:r>
            <a:r>
              <a:rPr lang="en-US" sz="3400" b="1" dirty="0" smtClean="0">
                <a:solidFill>
                  <a:srgbClr val="7030A0"/>
                </a:solidFill>
              </a:rPr>
              <a:t>God had influenced their lives</a:t>
            </a:r>
            <a:endParaRPr lang="en-US" sz="3400" dirty="0" smtClean="0">
              <a:solidFill>
                <a:srgbClr val="7030A0"/>
              </a:solidFill>
            </a:endParaRPr>
          </a:p>
          <a:p>
            <a:pPr>
              <a:buNone/>
            </a:pPr>
            <a:r>
              <a:rPr lang="en-US" b="1" dirty="0" smtClean="0">
                <a:solidFill>
                  <a:srgbClr val="0000CC"/>
                </a:solidFill>
              </a:rPr>
              <a:t>1:6</a:t>
            </a:r>
            <a:r>
              <a:rPr lang="en-US" dirty="0" smtClean="0"/>
              <a:t>   Small harvest, not enough to eat or drink, cold temperatures, high inflation</a:t>
            </a:r>
          </a:p>
          <a:p>
            <a:pPr>
              <a:buNone/>
            </a:pPr>
            <a:r>
              <a:rPr lang="en-US" b="1" dirty="0" smtClean="0">
                <a:solidFill>
                  <a:srgbClr val="0000CC"/>
                </a:solidFill>
              </a:rPr>
              <a:t>1:11; 2:17</a:t>
            </a:r>
            <a:r>
              <a:rPr lang="en-US" dirty="0" smtClean="0">
                <a:solidFill>
                  <a:srgbClr val="0000CC"/>
                </a:solidFill>
              </a:rPr>
              <a:t>   </a:t>
            </a:r>
            <a:r>
              <a:rPr lang="en-US" dirty="0" smtClean="0"/>
              <a:t>drought, blight, mildew on crops  </a:t>
            </a:r>
          </a:p>
          <a:p>
            <a:pPr>
              <a:buNone/>
            </a:pPr>
            <a:r>
              <a:rPr lang="en-US" b="1" dirty="0" smtClean="0">
                <a:solidFill>
                  <a:srgbClr val="0000CC"/>
                </a:solidFill>
              </a:rPr>
              <a:t>1:9</a:t>
            </a:r>
            <a:r>
              <a:rPr lang="en-US" dirty="0" smtClean="0"/>
              <a:t>   God blew it away!</a:t>
            </a:r>
          </a:p>
          <a:p>
            <a:pPr>
              <a:buNone/>
            </a:pPr>
            <a:r>
              <a:rPr lang="en-US" dirty="0" smtClean="0"/>
              <a:t> </a:t>
            </a:r>
            <a:r>
              <a:rPr lang="en-US" b="1" dirty="0" smtClean="0">
                <a:solidFill>
                  <a:srgbClr val="0000CC"/>
                </a:solidFill>
              </a:rPr>
              <a:t>1:8 </a:t>
            </a:r>
            <a:r>
              <a:rPr lang="en-US" b="1" dirty="0" smtClean="0"/>
              <a:t>Solution</a:t>
            </a:r>
            <a:r>
              <a:rPr lang="en-US" dirty="0" smtClean="0"/>
              <a:t>: Get involved in building temple! </a:t>
            </a:r>
          </a:p>
          <a:p>
            <a:pPr>
              <a:buNone/>
            </a:pPr>
            <a:r>
              <a:rPr lang="en-US" dirty="0" smtClean="0"/>
              <a:t> </a:t>
            </a:r>
            <a:r>
              <a:rPr lang="en-US" b="1" dirty="0" smtClean="0">
                <a:solidFill>
                  <a:srgbClr val="0000CC"/>
                </a:solidFill>
              </a:rPr>
              <a:t>1:13  </a:t>
            </a:r>
            <a:r>
              <a:rPr lang="en-US" b="1" dirty="0" smtClean="0"/>
              <a:t>God’s assurance</a:t>
            </a:r>
            <a:r>
              <a:rPr lang="en-US" dirty="0" smtClean="0"/>
              <a:t>: “I am with you”.  </a:t>
            </a:r>
          </a:p>
          <a:p>
            <a:pPr>
              <a:buNone/>
            </a:pPr>
            <a:r>
              <a:rPr lang="en-US" b="1" dirty="0" smtClean="0"/>
              <a:t>    </a:t>
            </a:r>
            <a:r>
              <a:rPr lang="en-US" dirty="0" smtClean="0"/>
              <a:t>He stirred up the spirit of the people</a:t>
            </a:r>
          </a:p>
          <a:p>
            <a:pPr>
              <a:buNone/>
            </a:pPr>
            <a:r>
              <a:rPr lang="en-US" dirty="0" smtClean="0"/>
              <a:t> </a:t>
            </a:r>
            <a:r>
              <a:rPr lang="en-US" b="1" dirty="0" smtClean="0">
                <a:solidFill>
                  <a:srgbClr val="0000CC"/>
                </a:solidFill>
              </a:rPr>
              <a:t>1:14  </a:t>
            </a:r>
            <a:r>
              <a:rPr lang="en-US" b="1" dirty="0" smtClean="0"/>
              <a:t>Response</a:t>
            </a:r>
            <a:r>
              <a:rPr lang="en-US" dirty="0" smtClean="0"/>
              <a:t>:  they came and worked</a:t>
            </a:r>
          </a:p>
          <a:p>
            <a:pPr>
              <a:buNone/>
            </a:pPr>
            <a:r>
              <a:rPr lang="en-US" dirty="0" smtClean="0">
                <a:solidFill>
                  <a:srgbClr val="0000CC"/>
                </a:solidFill>
              </a:rPr>
              <a:t> </a:t>
            </a:r>
            <a:r>
              <a:rPr lang="en-US" b="1" dirty="0" smtClean="0">
                <a:solidFill>
                  <a:srgbClr val="0000CC"/>
                </a:solidFill>
              </a:rPr>
              <a:t>2:1-9</a:t>
            </a:r>
            <a:r>
              <a:rPr lang="en-US" dirty="0" smtClean="0">
                <a:solidFill>
                  <a:srgbClr val="0000CC"/>
                </a:solidFill>
              </a:rPr>
              <a:t>  </a:t>
            </a:r>
            <a:r>
              <a:rPr lang="en-US" dirty="0" smtClean="0"/>
              <a:t>Don’t worry that this temple is not as good as the former.  It’s latter glory will be greater</a:t>
            </a:r>
          </a:p>
          <a:p>
            <a:pPr>
              <a:buNone/>
            </a:pPr>
            <a:r>
              <a:rPr lang="en-US" dirty="0" smtClean="0"/>
              <a:t> </a:t>
            </a:r>
            <a:r>
              <a:rPr lang="en-US" b="1" dirty="0" smtClean="0">
                <a:solidFill>
                  <a:srgbClr val="0000CC"/>
                </a:solidFill>
              </a:rPr>
              <a:t>2:10-14</a:t>
            </a:r>
            <a:r>
              <a:rPr lang="en-US" dirty="0" smtClean="0"/>
              <a:t>  Nation is unclean.  Much easier to learn wickedness than righteousness</a:t>
            </a:r>
          </a:p>
          <a:p>
            <a:pPr>
              <a:buNone/>
            </a:pPr>
            <a:r>
              <a:rPr lang="en-US" dirty="0" smtClean="0"/>
              <a:t> </a:t>
            </a:r>
            <a:r>
              <a:rPr lang="en-US" b="1" dirty="0" smtClean="0">
                <a:solidFill>
                  <a:srgbClr val="0000CC"/>
                </a:solidFill>
              </a:rPr>
              <a:t>2:15-23</a:t>
            </a:r>
            <a:r>
              <a:rPr lang="en-US" dirty="0" smtClean="0"/>
              <a:t>  God will bless Israel from now on because they involved again in God’s work of building</a:t>
            </a:r>
          </a:p>
          <a:p>
            <a:pPr eaLnBrk="1" hangingPunct="1">
              <a:lnSpc>
                <a:spcPct val="90000"/>
              </a:lnSpc>
              <a:buNone/>
            </a:pPr>
            <a:endParaRPr lang="en-US" dirty="0" smtClean="0"/>
          </a:p>
        </p:txBody>
      </p:sp>
      <p:sp>
        <p:nvSpPr>
          <p:cNvPr id="4100" name="Text Box 5"/>
          <p:cNvSpPr txBox="1">
            <a:spLocks noChangeArrowheads="1"/>
          </p:cNvSpPr>
          <p:nvPr/>
        </p:nvSpPr>
        <p:spPr bwMode="auto">
          <a:xfrm>
            <a:off x="457200" y="60198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Get priorities right: Spiritual issues first!</a:t>
            </a:r>
            <a:endParaRPr lang="en-US" sz="2800" b="1" dirty="0">
              <a:solidFill>
                <a:srgbClr val="00B050"/>
              </a:solidFill>
              <a:latin typeface="Comic Sans MS" pitchFamily="66" charset="0"/>
            </a:endParaRPr>
          </a:p>
        </p:txBody>
      </p:sp>
      <p:pic>
        <p:nvPicPr>
          <p:cNvPr id="67586" name="Picture 2" descr="https://encrypted-tbn1.google.com/images?q=tbn:ANd9GcS7vyqo0jiNccqbC8zso4j9o6sgekNJdTqk3290Ob0fin2vXW4V"/>
          <p:cNvPicPr>
            <a:picLocks noChangeAspect="1" noChangeArrowheads="1"/>
          </p:cNvPicPr>
          <p:nvPr/>
        </p:nvPicPr>
        <p:blipFill>
          <a:blip r:embed="rId3" cstate="print"/>
          <a:srcRect/>
          <a:stretch>
            <a:fillRect/>
          </a:stretch>
        </p:blipFill>
        <p:spPr bwMode="auto">
          <a:xfrm>
            <a:off x="6781800" y="152400"/>
            <a:ext cx="1905000" cy="1276350"/>
          </a:xfrm>
          <a:prstGeom prst="rect">
            <a:avLst/>
          </a:prstGeom>
          <a:noFill/>
        </p:spPr>
      </p:pic>
      <p:pic>
        <p:nvPicPr>
          <p:cNvPr id="67588" name="Picture 4" descr="https://encrypted-tbn1.google.com/images?q=tbn:ANd9GcQ1MYcEUgN8QZZtoaFJNqI68sedW7qvtTY1cS6kwVnegLz6RiUv"/>
          <p:cNvPicPr>
            <a:picLocks noChangeAspect="1" noChangeArrowheads="1"/>
          </p:cNvPicPr>
          <p:nvPr/>
        </p:nvPicPr>
        <p:blipFill>
          <a:blip r:embed="rId4" cstate="print"/>
          <a:srcRect/>
          <a:stretch>
            <a:fillRect/>
          </a:stretch>
        </p:blipFill>
        <p:spPr bwMode="auto">
          <a:xfrm>
            <a:off x="6237148" y="1818766"/>
            <a:ext cx="1306652" cy="962534"/>
          </a:xfrm>
          <a:prstGeom prst="rect">
            <a:avLst/>
          </a:prstGeom>
          <a:noFill/>
        </p:spPr>
      </p:pic>
      <p:pic>
        <p:nvPicPr>
          <p:cNvPr id="67590" name="Picture 6" descr="https://encrypted-tbn2.google.com/images?q=tbn:ANd9GcQa4BwxtZPjsxl1IhhqaF7vhNY_oRZzr4eHog3hfBJurwUjNa3Bcw"/>
          <p:cNvPicPr>
            <a:picLocks noChangeAspect="1" noChangeArrowheads="1"/>
          </p:cNvPicPr>
          <p:nvPr/>
        </p:nvPicPr>
        <p:blipFill>
          <a:blip r:embed="rId5" cstate="print"/>
          <a:srcRect l="6452" r="6452" b="9360"/>
          <a:stretch>
            <a:fillRect/>
          </a:stretch>
        </p:blipFill>
        <p:spPr bwMode="auto">
          <a:xfrm>
            <a:off x="7620000" y="1748288"/>
            <a:ext cx="1295400" cy="1103489"/>
          </a:xfrm>
          <a:prstGeom prst="rect">
            <a:avLst/>
          </a:prstGeom>
          <a:noFill/>
        </p:spPr>
      </p:pic>
      <p:pic>
        <p:nvPicPr>
          <p:cNvPr id="67592" name="Picture 8" descr="https://encrypted-tbn1.google.com/images?q=tbn:ANd9GcRbyBFhZDenav-cJfvRte1GveRGA6c3ldt-gKtmKxk1H8Vx4mr4Jw"/>
          <p:cNvPicPr>
            <a:picLocks noChangeAspect="1" noChangeArrowheads="1"/>
          </p:cNvPicPr>
          <p:nvPr/>
        </p:nvPicPr>
        <p:blipFill>
          <a:blip r:embed="rId6" cstate="print"/>
          <a:srcRect/>
          <a:stretch>
            <a:fillRect/>
          </a:stretch>
        </p:blipFill>
        <p:spPr bwMode="auto">
          <a:xfrm>
            <a:off x="6629400" y="2971800"/>
            <a:ext cx="1447800" cy="1095376"/>
          </a:xfrm>
          <a:prstGeom prst="rect">
            <a:avLst/>
          </a:prstGeom>
          <a:noFill/>
        </p:spPr>
      </p:pic>
    </p:spTree>
    <p:extLst>
      <p:ext uri="{BB962C8B-B14F-4D97-AF65-F5344CB8AC3E}">
        <p14:creationId xmlns:p14="http://schemas.microsoft.com/office/powerpoint/2010/main" val="214918144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5" descr="PersianKingsTimeline"/>
          <p:cNvPicPr>
            <a:picLocks noGrp="1" noChangeAspect="1" noChangeArrowheads="1"/>
          </p:cNvPicPr>
          <p:nvPr>
            <p:ph/>
          </p:nvPr>
        </p:nvPicPr>
        <p:blipFill>
          <a:blip r:embed="rId3" cstate="print"/>
          <a:srcRect/>
          <a:stretch>
            <a:fillRect/>
          </a:stretch>
        </p:blipFill>
        <p:spPr>
          <a:xfrm>
            <a:off x="0" y="-495300"/>
            <a:ext cx="9906000" cy="7353300"/>
          </a:xfrm>
          <a:noFill/>
        </p:spPr>
      </p:pic>
      <p:sp>
        <p:nvSpPr>
          <p:cNvPr id="12292" name="TextBox 3"/>
          <p:cNvSpPr txBox="1">
            <a:spLocks noChangeArrowheads="1"/>
          </p:cNvSpPr>
          <p:nvPr/>
        </p:nvSpPr>
        <p:spPr bwMode="auto">
          <a:xfrm rot="-2046364">
            <a:off x="7118350" y="3468688"/>
            <a:ext cx="2408238" cy="306387"/>
          </a:xfrm>
          <a:prstGeom prst="rect">
            <a:avLst/>
          </a:prstGeom>
          <a:noFill/>
          <a:ln w="9525">
            <a:noFill/>
            <a:miter lim="800000"/>
            <a:headEnd/>
            <a:tailEnd/>
          </a:ln>
        </p:spPr>
        <p:txBody>
          <a:bodyPr>
            <a:spAutoFit/>
          </a:bodyPr>
          <a:lstStyle/>
          <a:p>
            <a:r>
              <a:rPr lang="en-US" sz="1400" b="1">
                <a:solidFill>
                  <a:srgbClr val="0000FF"/>
                </a:solidFill>
                <a:latin typeface="Arial" charset="0"/>
              </a:rPr>
              <a:t>-- 502  Nehemiah returns</a:t>
            </a:r>
          </a:p>
        </p:txBody>
      </p:sp>
      <p:sp>
        <p:nvSpPr>
          <p:cNvPr id="12293" name="TextBox 4"/>
          <p:cNvSpPr txBox="1">
            <a:spLocks noChangeArrowheads="1"/>
          </p:cNvSpPr>
          <p:nvPr/>
        </p:nvSpPr>
        <p:spPr bwMode="auto">
          <a:xfrm rot="-2190693">
            <a:off x="4656138" y="3429000"/>
            <a:ext cx="2408237" cy="307975"/>
          </a:xfrm>
          <a:prstGeom prst="rect">
            <a:avLst/>
          </a:prstGeom>
          <a:noFill/>
          <a:ln w="9525">
            <a:noFill/>
            <a:miter lim="800000"/>
            <a:headEnd/>
            <a:tailEnd/>
          </a:ln>
        </p:spPr>
        <p:txBody>
          <a:bodyPr>
            <a:spAutoFit/>
          </a:bodyPr>
          <a:lstStyle/>
          <a:p>
            <a:r>
              <a:rPr lang="en-US" sz="1400" b="1">
                <a:solidFill>
                  <a:srgbClr val="0000FF"/>
                </a:solidFill>
                <a:latin typeface="Arial" charset="0"/>
              </a:rPr>
              <a:t>-- 515 Ezra returns</a:t>
            </a:r>
          </a:p>
        </p:txBody>
      </p:sp>
      <p:sp>
        <p:nvSpPr>
          <p:cNvPr id="12294" name="TextBox 5"/>
          <p:cNvSpPr txBox="1">
            <a:spLocks noChangeArrowheads="1"/>
          </p:cNvSpPr>
          <p:nvPr/>
        </p:nvSpPr>
        <p:spPr bwMode="auto">
          <a:xfrm>
            <a:off x="0" y="4191000"/>
            <a:ext cx="1295400" cy="307975"/>
          </a:xfrm>
          <a:prstGeom prst="rect">
            <a:avLst/>
          </a:prstGeom>
          <a:noFill/>
          <a:ln w="9525">
            <a:noFill/>
            <a:miter lim="800000"/>
            <a:headEnd/>
            <a:tailEnd/>
          </a:ln>
        </p:spPr>
        <p:txBody>
          <a:bodyPr>
            <a:spAutoFit/>
          </a:bodyPr>
          <a:lstStyle/>
          <a:p>
            <a:r>
              <a:rPr lang="en-US" sz="1400" b="1" dirty="0">
                <a:solidFill>
                  <a:srgbClr val="FF0000"/>
                </a:solidFill>
                <a:latin typeface="Arial" charset="0"/>
              </a:rPr>
              <a:t>[ 10 years ]</a:t>
            </a:r>
          </a:p>
        </p:txBody>
      </p:sp>
      <p:sp>
        <p:nvSpPr>
          <p:cNvPr id="7" name="TextBox 5"/>
          <p:cNvSpPr txBox="1">
            <a:spLocks noChangeArrowheads="1"/>
          </p:cNvSpPr>
          <p:nvPr/>
        </p:nvSpPr>
        <p:spPr bwMode="auto">
          <a:xfrm>
            <a:off x="7239000" y="4267200"/>
            <a:ext cx="5334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20</a:t>
            </a:r>
            <a:endParaRPr lang="en-US" sz="1400" b="1" dirty="0">
              <a:solidFill>
                <a:srgbClr val="FF0000"/>
              </a:solidFill>
              <a:latin typeface="Arial" charset="0"/>
            </a:endParaRPr>
          </a:p>
        </p:txBody>
      </p:sp>
      <p:sp>
        <p:nvSpPr>
          <p:cNvPr id="8" name="TextBox 5"/>
          <p:cNvSpPr txBox="1">
            <a:spLocks noChangeArrowheads="1"/>
          </p:cNvSpPr>
          <p:nvPr/>
        </p:nvSpPr>
        <p:spPr bwMode="auto">
          <a:xfrm>
            <a:off x="4495800" y="4267200"/>
            <a:ext cx="3048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6</a:t>
            </a:r>
            <a:endParaRPr lang="en-US" sz="1400" b="1" dirty="0">
              <a:solidFill>
                <a:srgbClr val="FF0000"/>
              </a:solidFill>
              <a:latin typeface="Arial" charset="0"/>
            </a:endParaRPr>
          </a:p>
        </p:txBody>
      </p:sp>
      <p:sp>
        <p:nvSpPr>
          <p:cNvPr id="10" name="TextBox 5"/>
          <p:cNvSpPr txBox="1">
            <a:spLocks noChangeArrowheads="1"/>
          </p:cNvSpPr>
          <p:nvPr/>
        </p:nvSpPr>
        <p:spPr bwMode="auto">
          <a:xfrm>
            <a:off x="4800600" y="4267200"/>
            <a:ext cx="3048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7</a:t>
            </a:r>
            <a:endParaRPr lang="en-US" sz="1400" b="1" dirty="0">
              <a:solidFill>
                <a:srgbClr val="FF0000"/>
              </a:solidFill>
              <a:latin typeface="Arial" charset="0"/>
            </a:endParaRPr>
          </a:p>
        </p:txBody>
      </p:sp>
      <p:sp>
        <p:nvSpPr>
          <p:cNvPr id="11" name="Text Box 7"/>
          <p:cNvSpPr txBox="1">
            <a:spLocks noChangeArrowheads="1"/>
          </p:cNvSpPr>
          <p:nvPr/>
        </p:nvSpPr>
        <p:spPr bwMode="auto">
          <a:xfrm>
            <a:off x="0" y="0"/>
            <a:ext cx="3429000" cy="1384995"/>
          </a:xfrm>
          <a:prstGeom prst="rect">
            <a:avLst/>
          </a:prstGeom>
          <a:noFill/>
          <a:ln w="9525">
            <a:noFill/>
            <a:miter lim="800000"/>
            <a:headEnd/>
            <a:tailEnd/>
          </a:ln>
        </p:spPr>
        <p:txBody>
          <a:bodyPr>
            <a:spAutoFit/>
          </a:bodyPr>
          <a:lstStyle/>
          <a:p>
            <a:pPr algn="ctr"/>
            <a:r>
              <a:rPr lang="en-US" sz="2800" b="1" dirty="0">
                <a:solidFill>
                  <a:srgbClr val="0000FF"/>
                </a:solidFill>
              </a:rPr>
              <a:t>Timeline of the Persian Kings during the temple building</a:t>
            </a:r>
          </a:p>
        </p:txBody>
      </p:sp>
    </p:spTree>
    <p:extLst>
      <p:ext uri="{BB962C8B-B14F-4D97-AF65-F5344CB8AC3E}">
        <p14:creationId xmlns:p14="http://schemas.microsoft.com/office/powerpoint/2010/main" val="108742707"/>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00400" y="381000"/>
            <a:ext cx="5638800" cy="1143000"/>
          </a:xfrm>
        </p:spPr>
        <p:txBody>
          <a:bodyPr>
            <a:noAutofit/>
          </a:bodyPr>
          <a:lstStyle/>
          <a:p>
            <a:pPr eaLnBrk="1" hangingPunct="1"/>
            <a:r>
              <a:rPr lang="en-US" sz="4000" b="1" dirty="0" smtClean="0">
                <a:solidFill>
                  <a:srgbClr val="FF0000"/>
                </a:solidFill>
              </a:rPr>
              <a:t>God talks to us through the experiences of life</a:t>
            </a:r>
          </a:p>
        </p:txBody>
      </p:sp>
      <p:sp>
        <p:nvSpPr>
          <p:cNvPr id="4099" name="Rectangle 3"/>
          <p:cNvSpPr>
            <a:spLocks noGrp="1" noChangeArrowheads="1"/>
          </p:cNvSpPr>
          <p:nvPr>
            <p:ph type="body" idx="1"/>
          </p:nvPr>
        </p:nvSpPr>
        <p:spPr>
          <a:xfrm>
            <a:off x="245672" y="1981200"/>
            <a:ext cx="8500255" cy="3581400"/>
          </a:xfrm>
        </p:spPr>
        <p:txBody>
          <a:bodyPr/>
          <a:lstStyle/>
          <a:p>
            <a:pPr eaLnBrk="1" hangingPunct="1">
              <a:lnSpc>
                <a:spcPct val="90000"/>
              </a:lnSpc>
            </a:pPr>
            <a:r>
              <a:rPr lang="en-US" dirty="0" smtClean="0"/>
              <a:t>We need to meditate and consider the events of our lives – they are not by chance!</a:t>
            </a:r>
          </a:p>
          <a:p>
            <a:pPr eaLnBrk="1" hangingPunct="1">
              <a:lnSpc>
                <a:spcPct val="90000"/>
              </a:lnSpc>
            </a:pPr>
            <a:r>
              <a:rPr lang="en-US" dirty="0" smtClean="0"/>
              <a:t>God attempts to influence us through life events – if we are listening</a:t>
            </a:r>
          </a:p>
          <a:p>
            <a:pPr eaLnBrk="1" hangingPunct="1">
              <a:lnSpc>
                <a:spcPct val="90000"/>
              </a:lnSpc>
            </a:pPr>
            <a:r>
              <a:rPr lang="en-US" dirty="0" smtClean="0"/>
              <a:t>He uses economics, jobs, health,             family troubles, accidents, friends    </a:t>
            </a:r>
          </a:p>
        </p:txBody>
      </p:sp>
      <p:sp>
        <p:nvSpPr>
          <p:cNvPr id="4100" name="Text Box 5"/>
          <p:cNvSpPr txBox="1">
            <a:spLocks noChangeArrowheads="1"/>
          </p:cNvSpPr>
          <p:nvPr/>
        </p:nvSpPr>
        <p:spPr bwMode="auto">
          <a:xfrm>
            <a:off x="304800" y="4876800"/>
            <a:ext cx="7924800" cy="1200329"/>
          </a:xfrm>
          <a:prstGeom prst="rect">
            <a:avLst/>
          </a:prstGeom>
          <a:noFill/>
          <a:ln w="9525">
            <a:noFill/>
            <a:miter lim="800000"/>
            <a:headEnd/>
            <a:tailEnd/>
          </a:ln>
        </p:spPr>
        <p:txBody>
          <a:bodyPr wrap="square">
            <a:spAutoFit/>
          </a:bodyPr>
          <a:lstStyle/>
          <a:p>
            <a:r>
              <a:rPr lang="en-US" sz="3600" b="1" dirty="0" smtClean="0">
                <a:solidFill>
                  <a:srgbClr val="0000CC"/>
                </a:solidFill>
                <a:latin typeface="Comic Sans MS" pitchFamily="66" charset="0"/>
              </a:rPr>
              <a:t>    We need to meditate</a:t>
            </a:r>
          </a:p>
          <a:p>
            <a:r>
              <a:rPr lang="en-US" sz="3600" b="1" dirty="0" smtClean="0">
                <a:solidFill>
                  <a:srgbClr val="0000CC"/>
                </a:solidFill>
                <a:latin typeface="Comic Sans MS" pitchFamily="66" charset="0"/>
              </a:rPr>
              <a:t>  &amp; consider how we have fared!</a:t>
            </a:r>
            <a:endParaRPr lang="en-US" sz="3600" b="1" dirty="0">
              <a:solidFill>
                <a:srgbClr val="0000CC"/>
              </a:solidFill>
              <a:latin typeface="Comic Sans MS" pitchFamily="66" charset="0"/>
            </a:endParaRPr>
          </a:p>
        </p:txBody>
      </p:sp>
      <p:pic>
        <p:nvPicPr>
          <p:cNvPr id="117762" name="Picture 2" descr="https://encrypted-tbn0.google.com/images?q=tbn:ANd9GcTDXgNslPUY5R_iA9TKi5Zfrls5aYqz6O6ikkZjD2-i6ZHf3ftR"/>
          <p:cNvPicPr>
            <a:picLocks noChangeAspect="1" noChangeArrowheads="1"/>
          </p:cNvPicPr>
          <p:nvPr/>
        </p:nvPicPr>
        <p:blipFill>
          <a:blip r:embed="rId3" cstate="print"/>
          <a:srcRect r="24638"/>
          <a:stretch>
            <a:fillRect/>
          </a:stretch>
        </p:blipFill>
        <p:spPr bwMode="auto">
          <a:xfrm>
            <a:off x="6858000" y="3563082"/>
            <a:ext cx="2099455" cy="1847117"/>
          </a:xfrm>
          <a:prstGeom prst="rect">
            <a:avLst/>
          </a:prstGeom>
          <a:noFill/>
        </p:spPr>
      </p:pic>
      <p:pic>
        <p:nvPicPr>
          <p:cNvPr id="117764" name="Picture 4" descr="https://encrypted-tbn0.google.com/images?q=tbn:ANd9GcTWvg9deYT8Fjkgm-3kDeFqMdOCH9MvjI26j_IJuoUXipssbFwKaw"/>
          <p:cNvPicPr>
            <a:picLocks noChangeAspect="1" noChangeArrowheads="1"/>
          </p:cNvPicPr>
          <p:nvPr/>
        </p:nvPicPr>
        <p:blipFill>
          <a:blip r:embed="rId4" cstate="print"/>
          <a:srcRect/>
          <a:stretch>
            <a:fillRect/>
          </a:stretch>
        </p:blipFill>
        <p:spPr bwMode="auto">
          <a:xfrm>
            <a:off x="381000" y="152400"/>
            <a:ext cx="2819400" cy="1741714"/>
          </a:xfrm>
          <a:prstGeom prst="rect">
            <a:avLst/>
          </a:prstGeom>
          <a:noFill/>
        </p:spPr>
      </p:pic>
      <p:sp>
        <p:nvSpPr>
          <p:cNvPr id="7" name="Text Box 5"/>
          <p:cNvSpPr txBox="1">
            <a:spLocks noChangeArrowheads="1"/>
          </p:cNvSpPr>
          <p:nvPr/>
        </p:nvSpPr>
        <p:spPr bwMode="auto">
          <a:xfrm>
            <a:off x="533400" y="6096000"/>
            <a:ext cx="7924800" cy="646331"/>
          </a:xfrm>
          <a:prstGeom prst="rect">
            <a:avLst/>
          </a:prstGeom>
          <a:noFill/>
          <a:ln w="9525">
            <a:noFill/>
            <a:miter lim="800000"/>
            <a:headEnd/>
            <a:tailEnd/>
          </a:ln>
        </p:spPr>
        <p:txBody>
          <a:bodyPr wrap="square">
            <a:spAutoFit/>
          </a:bodyPr>
          <a:lstStyle/>
          <a:p>
            <a:pPr algn="ctr"/>
            <a:r>
              <a:rPr lang="en-US" sz="3600" b="1" dirty="0" smtClean="0">
                <a:solidFill>
                  <a:srgbClr val="00B050"/>
                </a:solidFill>
                <a:latin typeface="Comic Sans MS" pitchFamily="66" charset="0"/>
              </a:rPr>
              <a:t>God’s talking…are we listening?</a:t>
            </a:r>
            <a:endParaRPr lang="en-US" sz="3600" b="1" dirty="0">
              <a:solidFill>
                <a:srgbClr val="00B050"/>
              </a:solidFill>
              <a:latin typeface="Comic Sans MS" pitchFamily="66" charset="0"/>
            </a:endParaRPr>
          </a:p>
        </p:txBody>
      </p:sp>
    </p:spTree>
    <p:extLst>
      <p:ext uri="{BB962C8B-B14F-4D97-AF65-F5344CB8AC3E}">
        <p14:creationId xmlns:p14="http://schemas.microsoft.com/office/powerpoint/2010/main" val="2947747923"/>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5867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00369" y="685800"/>
            <a:ext cx="7010400" cy="914400"/>
          </a:xfrm>
        </p:spPr>
        <p:txBody>
          <a:bodyPr>
            <a:noAutofit/>
          </a:bodyPr>
          <a:lstStyle/>
          <a:p>
            <a:r>
              <a:rPr lang="en-US" sz="4800" b="1" dirty="0" smtClean="0">
                <a:solidFill>
                  <a:srgbClr val="663300"/>
                </a:solidFill>
              </a:rPr>
              <a:t>Haggai 1:14-15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00369" y="1746738"/>
            <a:ext cx="7086600" cy="4191000"/>
          </a:xfrm>
        </p:spPr>
        <p:txBody>
          <a:bodyPr>
            <a:normAutofit fontScale="92500" lnSpcReduction="20000"/>
          </a:bodyPr>
          <a:lstStyle/>
          <a:p>
            <a:pPr marL="0" indent="231775">
              <a:buNone/>
            </a:pPr>
            <a:r>
              <a:rPr lang="en-US" b="1" dirty="0" smtClean="0">
                <a:solidFill>
                  <a:srgbClr val="0000CC"/>
                </a:solidFill>
              </a:rPr>
              <a:t>So </a:t>
            </a:r>
            <a:r>
              <a:rPr lang="en-US" b="1" dirty="0">
                <a:solidFill>
                  <a:srgbClr val="0000CC"/>
                </a:solidFill>
              </a:rPr>
              <a:t>the Lord stirred up the spirit of </a:t>
            </a:r>
            <a:r>
              <a:rPr lang="en-US" b="1" dirty="0" err="1">
                <a:solidFill>
                  <a:srgbClr val="0000CC"/>
                </a:solidFill>
              </a:rPr>
              <a:t>Zerubbabel</a:t>
            </a:r>
            <a:r>
              <a:rPr lang="en-US" b="1" dirty="0">
                <a:solidFill>
                  <a:srgbClr val="0000CC"/>
                </a:solidFill>
              </a:rPr>
              <a:t> the son of </a:t>
            </a:r>
            <a:r>
              <a:rPr lang="en-US" b="1" dirty="0" err="1">
                <a:solidFill>
                  <a:srgbClr val="0000CC"/>
                </a:solidFill>
              </a:rPr>
              <a:t>Shealtiel</a:t>
            </a:r>
            <a:r>
              <a:rPr lang="en-US" dirty="0"/>
              <a:t>, governor of Judah, and the </a:t>
            </a:r>
            <a:r>
              <a:rPr lang="en-US" b="1" dirty="0">
                <a:solidFill>
                  <a:srgbClr val="0000CC"/>
                </a:solidFill>
              </a:rPr>
              <a:t>spirit of Joshua the son of </a:t>
            </a:r>
            <a:r>
              <a:rPr lang="en-US" b="1" dirty="0" err="1">
                <a:solidFill>
                  <a:srgbClr val="0000CC"/>
                </a:solidFill>
              </a:rPr>
              <a:t>Jehozadak</a:t>
            </a:r>
            <a:r>
              <a:rPr lang="en-US" dirty="0"/>
              <a:t>, the high priest, and the </a:t>
            </a:r>
            <a:r>
              <a:rPr lang="en-US" b="1" dirty="0">
                <a:solidFill>
                  <a:srgbClr val="0000CC"/>
                </a:solidFill>
              </a:rPr>
              <a:t>spirit of all the remnant of the people; </a:t>
            </a:r>
            <a:r>
              <a:rPr lang="en-US" dirty="0"/>
              <a:t>and they came and worked on the house of the Lord of hosts, their God, 15 on the twenty-fourth day of the sixth month, in the second year of King Darius. </a:t>
            </a: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helped out</a:t>
            </a:r>
          </a:p>
        </p:txBody>
      </p:sp>
      <p:sp>
        <p:nvSpPr>
          <p:cNvPr id="7" name="Text Box 5"/>
          <p:cNvSpPr txBox="1">
            <a:spLocks noChangeArrowheads="1"/>
          </p:cNvSpPr>
          <p:nvPr/>
        </p:nvSpPr>
        <p:spPr bwMode="auto">
          <a:xfrm>
            <a:off x="1139092" y="5827693"/>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is thrilled when we respond to His work and He joyfully helps us out</a:t>
            </a:r>
          </a:p>
        </p:txBody>
      </p:sp>
    </p:spTree>
    <p:extLst>
      <p:ext uri="{BB962C8B-B14F-4D97-AF65-F5344CB8AC3E}">
        <p14:creationId xmlns:p14="http://schemas.microsoft.com/office/powerpoint/2010/main" val="2600273162"/>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096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08185" y="685800"/>
            <a:ext cx="7010400" cy="914400"/>
          </a:xfrm>
        </p:spPr>
        <p:txBody>
          <a:bodyPr>
            <a:noAutofit/>
          </a:bodyPr>
          <a:lstStyle/>
          <a:p>
            <a:r>
              <a:rPr lang="en-US" sz="4800" b="1" dirty="0" smtClean="0">
                <a:solidFill>
                  <a:srgbClr val="663300"/>
                </a:solidFill>
              </a:rPr>
              <a:t>Haggai 2:1-5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70000" lnSpcReduction="20000"/>
          </a:bodyPr>
          <a:lstStyle/>
          <a:p>
            <a:pPr marL="0" indent="231775">
              <a:buNone/>
            </a:pPr>
            <a:r>
              <a:rPr lang="en-US" b="1" dirty="0" smtClean="0">
                <a:solidFill>
                  <a:srgbClr val="7030A0"/>
                </a:solidFill>
              </a:rPr>
              <a:t>In </a:t>
            </a:r>
            <a:r>
              <a:rPr lang="en-US" b="1" dirty="0">
                <a:solidFill>
                  <a:srgbClr val="7030A0"/>
                </a:solidFill>
              </a:rPr>
              <a:t>the seventh month, on the twenty-first of the month</a:t>
            </a:r>
            <a:r>
              <a:rPr lang="en-US" dirty="0"/>
              <a:t>, the word of the Lord came by Haggai the prophet, saying: 2 "Speak now to </a:t>
            </a:r>
            <a:r>
              <a:rPr lang="en-US" dirty="0" err="1"/>
              <a:t>Zerubbabel</a:t>
            </a:r>
            <a:r>
              <a:rPr lang="en-US" dirty="0"/>
              <a:t> the son of </a:t>
            </a:r>
            <a:r>
              <a:rPr lang="en-US" dirty="0" err="1"/>
              <a:t>Shealtiel</a:t>
            </a:r>
            <a:r>
              <a:rPr lang="en-US" dirty="0"/>
              <a:t>, governor of Judah, and to Joshua the son of </a:t>
            </a:r>
            <a:r>
              <a:rPr lang="en-US" dirty="0" err="1"/>
              <a:t>Jehozadak</a:t>
            </a:r>
            <a:r>
              <a:rPr lang="en-US" dirty="0"/>
              <a:t>, the high priest, and to the remnant of the people, saying: 3</a:t>
            </a:r>
            <a:r>
              <a:rPr lang="en-US" b="1" dirty="0">
                <a:solidFill>
                  <a:srgbClr val="0000FF"/>
                </a:solidFill>
              </a:rPr>
              <a:t> 'Who is left among you who saw this temple in its former glory? And how do you see it now? In comparison with it, is this not in your eyes as nothing?</a:t>
            </a:r>
            <a:r>
              <a:rPr lang="en-US" dirty="0"/>
              <a:t> 4 Yet now be strong, </a:t>
            </a:r>
            <a:r>
              <a:rPr lang="en-US" dirty="0" err="1"/>
              <a:t>Zerubbabel</a:t>
            </a:r>
            <a:r>
              <a:rPr lang="en-US" dirty="0"/>
              <a:t>,' says the Lord; 'and be strong, Joshua, son of </a:t>
            </a:r>
            <a:r>
              <a:rPr lang="en-US" dirty="0" err="1"/>
              <a:t>Jehozadak</a:t>
            </a:r>
            <a:r>
              <a:rPr lang="en-US" dirty="0"/>
              <a:t>, the high priest; and be strong, all you people of the land,' says the Lord, 'and work; for I am with you,' says the Lord of hosts. 5 'According to the word that I covenanted with you when you came out of Egypt, so My Spirit remains among you; do not fear!' </a:t>
            </a: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This temple was not like Solomon’s</a:t>
            </a:r>
          </a:p>
        </p:txBody>
      </p:sp>
      <p:sp>
        <p:nvSpPr>
          <p:cNvPr id="7" name="Text Box 5"/>
          <p:cNvSpPr txBox="1">
            <a:spLocks noChangeArrowheads="1"/>
          </p:cNvSpPr>
          <p:nvPr/>
        </p:nvSpPr>
        <p:spPr bwMode="auto">
          <a:xfrm>
            <a:off x="1524000" y="5892170"/>
            <a:ext cx="5735515"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wants us to do the best we can with what we have!</a:t>
            </a:r>
          </a:p>
        </p:txBody>
      </p:sp>
    </p:spTree>
    <p:extLst>
      <p:ext uri="{BB962C8B-B14F-4D97-AF65-F5344CB8AC3E}">
        <p14:creationId xmlns:p14="http://schemas.microsoft.com/office/powerpoint/2010/main" val="4129247000"/>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8600" y="381000"/>
            <a:ext cx="6553200" cy="1066800"/>
          </a:xfrm>
        </p:spPr>
        <p:txBody>
          <a:bodyPr/>
          <a:lstStyle/>
          <a:p>
            <a:r>
              <a:rPr lang="en-US" sz="3500" b="1" i="1" dirty="0">
                <a:solidFill>
                  <a:srgbClr val="FF0000"/>
                </a:solidFill>
              </a:rPr>
              <a:t>Who has despised the </a:t>
            </a:r>
            <a:br>
              <a:rPr lang="en-US" sz="3500" b="1" i="1" dirty="0">
                <a:solidFill>
                  <a:srgbClr val="FF0000"/>
                </a:solidFill>
              </a:rPr>
            </a:br>
            <a:r>
              <a:rPr lang="en-US" sz="3500" b="1" i="1" dirty="0">
                <a:solidFill>
                  <a:srgbClr val="FF0000"/>
                </a:solidFill>
              </a:rPr>
              <a:t>day of small things?</a:t>
            </a:r>
            <a:r>
              <a:rPr lang="en-US" sz="4000" b="1" dirty="0">
                <a:solidFill>
                  <a:srgbClr val="FF0000"/>
                </a:solidFill>
              </a:rPr>
              <a:t> </a:t>
            </a:r>
          </a:p>
        </p:txBody>
      </p:sp>
      <p:sp>
        <p:nvSpPr>
          <p:cNvPr id="70659" name="Rectangle 3"/>
          <p:cNvSpPr>
            <a:spLocks noGrp="1" noChangeArrowheads="1"/>
          </p:cNvSpPr>
          <p:nvPr>
            <p:ph type="body" idx="1"/>
          </p:nvPr>
        </p:nvSpPr>
        <p:spPr>
          <a:xfrm>
            <a:off x="457200" y="1600200"/>
            <a:ext cx="8229600" cy="3505200"/>
          </a:xfrm>
        </p:spPr>
        <p:txBody>
          <a:bodyPr/>
          <a:lstStyle/>
          <a:p>
            <a:r>
              <a:rPr lang="en-US" dirty="0"/>
              <a:t>Most ecclesias today are small</a:t>
            </a:r>
          </a:p>
          <a:p>
            <a:r>
              <a:rPr lang="en-US" dirty="0"/>
              <a:t>Many have simple buildings, rent, </a:t>
            </a:r>
            <a:r>
              <a:rPr lang="en-US" dirty="0" smtClean="0"/>
              <a:t>          or </a:t>
            </a:r>
            <a:r>
              <a:rPr lang="en-US" dirty="0"/>
              <a:t>use homes</a:t>
            </a:r>
          </a:p>
          <a:p>
            <a:r>
              <a:rPr lang="en-US" dirty="0"/>
              <a:t>Witnessing projects may appear simple and small</a:t>
            </a:r>
          </a:p>
          <a:p>
            <a:r>
              <a:rPr lang="en-US" dirty="0"/>
              <a:t>Services:  we try to use everyone</a:t>
            </a:r>
          </a:p>
        </p:txBody>
      </p:sp>
      <p:sp>
        <p:nvSpPr>
          <p:cNvPr id="70660" name="Text Box 4"/>
          <p:cNvSpPr txBox="1">
            <a:spLocks noChangeArrowheads="1"/>
          </p:cNvSpPr>
          <p:nvPr/>
        </p:nvSpPr>
        <p:spPr bwMode="auto">
          <a:xfrm>
            <a:off x="533400" y="5181600"/>
            <a:ext cx="8305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00B050"/>
                </a:solidFill>
                <a:latin typeface="Comic Sans MS" panose="030F0702030302020204" pitchFamily="66" charset="0"/>
              </a:rPr>
              <a:t>Warning:  Don’t despise what God has given us and He is using to build His house!  Get involved and appreciate what He has provided!</a:t>
            </a:r>
          </a:p>
        </p:txBody>
      </p:sp>
      <p:pic>
        <p:nvPicPr>
          <p:cNvPr id="114690" name="Picture 2" descr="https://encrypted-tbn1.gstatic.com/images?q=tbn:ANd9GcTABltRUJMAjeeIFBI2tmLxXGWIWCI-cRU4n1rbD8NdLqnPa-c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
            <a:ext cx="202882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284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2000"/>
                                        <p:tgtEl>
                                          <p:spTgt spid="70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659">
                                            <p:txEl>
                                              <p:pRg st="0" end="0"/>
                                            </p:txEl>
                                          </p:spTgt>
                                        </p:tgtEl>
                                        <p:attrNameLst>
                                          <p:attrName>style.visibility</p:attrName>
                                        </p:attrNameLst>
                                      </p:cBhvr>
                                      <p:to>
                                        <p:strVal val="visible"/>
                                      </p:to>
                                    </p:set>
                                    <p:animEffect transition="in" filter="fade">
                                      <p:cBhvr>
                                        <p:cTn id="12" dur="2000"/>
                                        <p:tgtEl>
                                          <p:spTgt spid="706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659">
                                            <p:txEl>
                                              <p:pRg st="1" end="1"/>
                                            </p:txEl>
                                          </p:spTgt>
                                        </p:tgtEl>
                                        <p:attrNameLst>
                                          <p:attrName>style.visibility</p:attrName>
                                        </p:attrNameLst>
                                      </p:cBhvr>
                                      <p:to>
                                        <p:strVal val="visible"/>
                                      </p:to>
                                    </p:set>
                                    <p:animEffect transition="in" filter="fade">
                                      <p:cBhvr>
                                        <p:cTn id="17" dur="2000"/>
                                        <p:tgtEl>
                                          <p:spTgt spid="706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659">
                                            <p:txEl>
                                              <p:pRg st="2" end="2"/>
                                            </p:txEl>
                                          </p:spTgt>
                                        </p:tgtEl>
                                        <p:attrNameLst>
                                          <p:attrName>style.visibility</p:attrName>
                                        </p:attrNameLst>
                                      </p:cBhvr>
                                      <p:to>
                                        <p:strVal val="visible"/>
                                      </p:to>
                                    </p:set>
                                    <p:animEffect transition="in" filter="fade">
                                      <p:cBhvr>
                                        <p:cTn id="22" dur="2000"/>
                                        <p:tgtEl>
                                          <p:spTgt spid="7065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0659">
                                            <p:txEl>
                                              <p:pRg st="3" end="3"/>
                                            </p:txEl>
                                          </p:spTgt>
                                        </p:tgtEl>
                                        <p:attrNameLst>
                                          <p:attrName>style.visibility</p:attrName>
                                        </p:attrNameLst>
                                      </p:cBhvr>
                                      <p:to>
                                        <p:strVal val="visible"/>
                                      </p:to>
                                    </p:set>
                                    <p:animEffect transition="in" filter="fade">
                                      <p:cBhvr>
                                        <p:cTn id="27" dur="2000"/>
                                        <p:tgtEl>
                                          <p:spTgt spid="7065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ntr" presetSubtype="0" fill="hold" grpId="0" nodeType="clickEffect">
                                  <p:stCondLst>
                                    <p:cond delay="0"/>
                                  </p:stCondLst>
                                  <p:iterate type="lt">
                                    <p:tmPct val="5000"/>
                                  </p:iterate>
                                  <p:childTnLst>
                                    <p:set>
                                      <p:cBhvr>
                                        <p:cTn id="31" dur="1" fill="hold">
                                          <p:stCondLst>
                                            <p:cond delay="0"/>
                                          </p:stCondLst>
                                        </p:cTn>
                                        <p:tgtEl>
                                          <p:spTgt spid="70660"/>
                                        </p:tgtEl>
                                        <p:attrNameLst>
                                          <p:attrName>style.visibility</p:attrName>
                                        </p:attrNameLst>
                                      </p:cBhvr>
                                      <p:to>
                                        <p:strVal val="visible"/>
                                      </p:to>
                                    </p:set>
                                    <p:anim calcmode="lin" valueType="num">
                                      <p:cBhvr>
                                        <p:cTn id="32" dur="1000" fill="hold"/>
                                        <p:tgtEl>
                                          <p:spTgt spid="70660"/>
                                        </p:tgtEl>
                                        <p:attrNameLst>
                                          <p:attrName>ppt_w</p:attrName>
                                        </p:attrNameLst>
                                      </p:cBhvr>
                                      <p:tavLst>
                                        <p:tav tm="0">
                                          <p:val>
                                            <p:fltVal val="0"/>
                                          </p:val>
                                        </p:tav>
                                        <p:tav tm="100000">
                                          <p:val>
                                            <p:strVal val="#ppt_w"/>
                                          </p:val>
                                        </p:tav>
                                      </p:tavLst>
                                    </p:anim>
                                    <p:anim calcmode="lin" valueType="num">
                                      <p:cBhvr>
                                        <p:cTn id="33" dur="1000" fill="hold"/>
                                        <p:tgtEl>
                                          <p:spTgt spid="70660"/>
                                        </p:tgtEl>
                                        <p:attrNameLst>
                                          <p:attrName>ppt_h</p:attrName>
                                        </p:attrNameLst>
                                      </p:cBhvr>
                                      <p:tavLst>
                                        <p:tav tm="0">
                                          <p:val>
                                            <p:fltVal val="0"/>
                                          </p:val>
                                        </p:tav>
                                        <p:tav tm="100000">
                                          <p:val>
                                            <p:strVal val="#ppt_h"/>
                                          </p:val>
                                        </p:tav>
                                      </p:tavLst>
                                    </p:anim>
                                    <p:anim calcmode="lin" valueType="num">
                                      <p:cBhvr>
                                        <p:cTn id="34" dur="1000" fill="hold"/>
                                        <p:tgtEl>
                                          <p:spTgt spid="70660"/>
                                        </p:tgtEl>
                                        <p:attrNameLst>
                                          <p:attrName>style.rotation</p:attrName>
                                        </p:attrNameLst>
                                      </p:cBhvr>
                                      <p:tavLst>
                                        <p:tav tm="0">
                                          <p:val>
                                            <p:fltVal val="90"/>
                                          </p:val>
                                        </p:tav>
                                        <p:tav tm="100000">
                                          <p:val>
                                            <p:fltVal val="0"/>
                                          </p:val>
                                        </p:tav>
                                      </p:tavLst>
                                    </p:anim>
                                    <p:animEffect transition="in" filter="fade">
                                      <p:cBhvr>
                                        <p:cTn id="35" dur="10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59" grpId="0" build="p"/>
      <p:bldP spid="7066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r>
              <a:rPr lang="en-US" b="1" dirty="0" smtClean="0">
                <a:solidFill>
                  <a:schemeClr val="bg1"/>
                </a:solidFill>
                <a:latin typeface="EraserDust" pitchFamily="34" charset="0"/>
              </a:rPr>
              <a:t>Lessons from Haggai</a:t>
            </a:r>
          </a:p>
        </p:txBody>
      </p:sp>
      <p:sp>
        <p:nvSpPr>
          <p:cNvPr id="4099" name="Rectangle 3"/>
          <p:cNvSpPr>
            <a:spLocks noGrp="1" noChangeArrowheads="1"/>
          </p:cNvSpPr>
          <p:nvPr>
            <p:ph type="body" idx="1"/>
          </p:nvPr>
        </p:nvSpPr>
        <p:spPr>
          <a:xfrm>
            <a:off x="609600" y="1143000"/>
            <a:ext cx="8001000" cy="5029200"/>
          </a:xfrm>
        </p:spPr>
        <p:txBody>
          <a:bodyPr>
            <a:normAutofit lnSpcReduction="10000"/>
          </a:bodyPr>
          <a:lstStyle/>
          <a:p>
            <a:pPr eaLnBrk="1" hangingPunct="1">
              <a:spcAft>
                <a:spcPct val="40000"/>
              </a:spcAft>
              <a:tabLst>
                <a:tab pos="568325" algn="l"/>
              </a:tabLst>
              <a:defRPr/>
            </a:pPr>
            <a:r>
              <a:rPr lang="en-US" sz="3600" b="1" dirty="0" smtClean="0">
                <a:solidFill>
                  <a:srgbClr val="FFC000"/>
                </a:solidFill>
                <a:latin typeface="EraserDust" pitchFamily="34" charset="0"/>
              </a:rPr>
              <a:t> </a:t>
            </a:r>
            <a:r>
              <a:rPr lang="en-US" sz="3600" dirty="0" smtClean="0">
                <a:solidFill>
                  <a:srgbClr val="FFC000"/>
                </a:solidFill>
                <a:latin typeface="EraserDust" panose="020C0804040000000001" pitchFamily="34" charset="0"/>
              </a:rPr>
              <a:t>Get </a:t>
            </a:r>
            <a:r>
              <a:rPr lang="en-US" sz="3600" dirty="0">
                <a:solidFill>
                  <a:srgbClr val="FFC000"/>
                </a:solidFill>
                <a:latin typeface="EraserDust" panose="020C0804040000000001" pitchFamily="34" charset="0"/>
              </a:rPr>
              <a:t>involved in God’s work today</a:t>
            </a:r>
          </a:p>
          <a:p>
            <a:pPr eaLnBrk="1" hangingPunct="1">
              <a:spcAft>
                <a:spcPct val="40000"/>
              </a:spcAft>
              <a:tabLst>
                <a:tab pos="568325" algn="l"/>
              </a:tabLst>
              <a:defRPr/>
            </a:pPr>
            <a:r>
              <a:rPr lang="en-US" sz="3600" dirty="0">
                <a:solidFill>
                  <a:srgbClr val="FFC000"/>
                </a:solidFill>
                <a:latin typeface="EraserDust" panose="020C0804040000000001" pitchFamily="34" charset="0"/>
              </a:rPr>
              <a:t>Stay involved even in tough times</a:t>
            </a:r>
          </a:p>
          <a:p>
            <a:pPr eaLnBrk="1" hangingPunct="1">
              <a:spcAft>
                <a:spcPct val="10000"/>
              </a:spcAft>
              <a:tabLst>
                <a:tab pos="568325" algn="l"/>
              </a:tabLst>
              <a:defRPr/>
            </a:pPr>
            <a:r>
              <a:rPr lang="en-US" sz="3600" dirty="0">
                <a:solidFill>
                  <a:srgbClr val="FFC000"/>
                </a:solidFill>
                <a:latin typeface="EraserDust" panose="020C0804040000000001" pitchFamily="34" charset="0"/>
              </a:rPr>
              <a:t>When we get discouraged, remember:</a:t>
            </a:r>
          </a:p>
          <a:p>
            <a:pPr lvl="1" eaLnBrk="1" hangingPunct="1">
              <a:tabLst>
                <a:tab pos="568325" algn="l"/>
              </a:tabLst>
              <a:defRPr/>
            </a:pPr>
            <a:r>
              <a:rPr lang="en-US" sz="3200" dirty="0">
                <a:solidFill>
                  <a:srgbClr val="FFC000"/>
                </a:solidFill>
                <a:latin typeface="EraserDust" panose="020C0804040000000001" pitchFamily="34" charset="0"/>
              </a:rPr>
              <a:t>the angels are on our side and enthusiastically work for our spiritual success!</a:t>
            </a:r>
          </a:p>
          <a:p>
            <a:pPr lvl="1" eaLnBrk="1" hangingPunct="1">
              <a:tabLst>
                <a:tab pos="568325" algn="l"/>
              </a:tabLst>
              <a:defRPr/>
            </a:pPr>
            <a:r>
              <a:rPr lang="en-US" sz="3200" dirty="0">
                <a:solidFill>
                  <a:srgbClr val="FFC000"/>
                </a:solidFill>
                <a:latin typeface="EraserDust" panose="020C0804040000000001" pitchFamily="34" charset="0"/>
              </a:rPr>
              <a:t>God loves us and is zealous for us to grow and develop in His family </a:t>
            </a:r>
          </a:p>
          <a:p>
            <a:pPr hangingPunct="0"/>
            <a:endParaRPr lang="en-US" dirty="0" smtClean="0"/>
          </a:p>
        </p:txBody>
      </p:sp>
    </p:spTree>
    <p:extLst>
      <p:ext uri="{BB962C8B-B14F-4D97-AF65-F5344CB8AC3E}">
        <p14:creationId xmlns:p14="http://schemas.microsoft.com/office/powerpoint/2010/main" val="1198204745"/>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566409"/>
            <a:ext cx="7010400" cy="914400"/>
          </a:xfrm>
        </p:spPr>
        <p:txBody>
          <a:bodyPr>
            <a:noAutofit/>
          </a:bodyPr>
          <a:lstStyle/>
          <a:p>
            <a:r>
              <a:rPr lang="en-US" sz="4800" b="1" dirty="0" smtClean="0">
                <a:solidFill>
                  <a:srgbClr val="663300"/>
                </a:solidFill>
              </a:rPr>
              <a:t>Haggai 2:6-9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72064" y="1447800"/>
            <a:ext cx="7181335" cy="4379893"/>
          </a:xfrm>
        </p:spPr>
        <p:txBody>
          <a:bodyPr>
            <a:normAutofit fontScale="85000" lnSpcReduction="20000"/>
          </a:bodyPr>
          <a:lstStyle/>
          <a:p>
            <a:pPr marL="0" indent="231775">
              <a:buNone/>
            </a:pPr>
            <a:r>
              <a:rPr lang="en-US" dirty="0" smtClean="0"/>
              <a:t>6 </a:t>
            </a:r>
            <a:r>
              <a:rPr lang="en-US" dirty="0"/>
              <a:t>"For thus says the Lord of hosts: </a:t>
            </a:r>
            <a:r>
              <a:rPr lang="en-US" b="1" dirty="0">
                <a:solidFill>
                  <a:srgbClr val="0000CC"/>
                </a:solidFill>
              </a:rPr>
              <a:t>'Once more (it is a little while) I will shake heaven and earth, the sea and dry land; 7 and I will shake all nations, and they shall come to the Desire of All Nations,</a:t>
            </a:r>
            <a:r>
              <a:rPr lang="en-US" dirty="0"/>
              <a:t> and I will fill this temple with glory,' says the Lord of hosts. 8 'The silver is Mine, and the gold is Mine,' says the Lord of hosts. 9 </a:t>
            </a:r>
            <a:r>
              <a:rPr lang="en-US" b="1" dirty="0">
                <a:solidFill>
                  <a:srgbClr val="0000CC"/>
                </a:solidFill>
              </a:rPr>
              <a:t>'The glory of this latter temple </a:t>
            </a:r>
            <a:r>
              <a:rPr lang="en-US" b="1" dirty="0" smtClean="0">
                <a:solidFill>
                  <a:srgbClr val="0000CC"/>
                </a:solidFill>
              </a:rPr>
              <a:t>[the latter glory of this temple – NASB] shall </a:t>
            </a:r>
            <a:r>
              <a:rPr lang="en-US" b="1" dirty="0">
                <a:solidFill>
                  <a:srgbClr val="0000CC"/>
                </a:solidFill>
              </a:rPr>
              <a:t>be greater than the former,</a:t>
            </a:r>
            <a:r>
              <a:rPr lang="en-US" dirty="0"/>
              <a:t>' says the Lord of hosts. 'And in this place I will give peace,' says the Lord of hosts." </a:t>
            </a:r>
          </a:p>
        </p:txBody>
      </p:sp>
      <p:sp>
        <p:nvSpPr>
          <p:cNvPr id="6" name="Text Box 5"/>
          <p:cNvSpPr txBox="1">
            <a:spLocks noChangeArrowheads="1"/>
          </p:cNvSpPr>
          <p:nvPr/>
        </p:nvSpPr>
        <p:spPr bwMode="auto">
          <a:xfrm>
            <a:off x="1066800" y="0"/>
            <a:ext cx="70866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will provide a more glorious temple</a:t>
            </a:r>
          </a:p>
        </p:txBody>
      </p:sp>
      <p:sp>
        <p:nvSpPr>
          <p:cNvPr id="7" name="Text Box 5"/>
          <p:cNvSpPr txBox="1">
            <a:spLocks noChangeArrowheads="1"/>
          </p:cNvSpPr>
          <p:nvPr/>
        </p:nvSpPr>
        <p:spPr bwMode="auto">
          <a:xfrm>
            <a:off x="635977" y="5903893"/>
            <a:ext cx="7872046"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intends to build another temple on this site which will surpass all previous temples!</a:t>
            </a:r>
          </a:p>
        </p:txBody>
      </p:sp>
    </p:spTree>
    <p:extLst>
      <p:ext uri="{BB962C8B-B14F-4D97-AF65-F5344CB8AC3E}">
        <p14:creationId xmlns:p14="http://schemas.microsoft.com/office/powerpoint/2010/main" val="1446767487"/>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248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59543" y="621839"/>
            <a:ext cx="7010400" cy="914400"/>
          </a:xfrm>
        </p:spPr>
        <p:txBody>
          <a:bodyPr>
            <a:noAutofit/>
          </a:bodyPr>
          <a:lstStyle/>
          <a:p>
            <a:r>
              <a:rPr lang="en-US" sz="4800" b="1" dirty="0" smtClean="0">
                <a:solidFill>
                  <a:srgbClr val="663300"/>
                </a:solidFill>
              </a:rPr>
              <a:t>Haggai 2:10-14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810780"/>
          </a:xfrm>
        </p:spPr>
        <p:txBody>
          <a:bodyPr>
            <a:normAutofit fontScale="62500" lnSpcReduction="20000"/>
          </a:bodyPr>
          <a:lstStyle/>
          <a:p>
            <a:pPr marL="0" indent="231775">
              <a:buNone/>
            </a:pPr>
            <a:r>
              <a:rPr lang="en-US" dirty="0" smtClean="0"/>
              <a:t>10 </a:t>
            </a:r>
            <a:r>
              <a:rPr lang="en-US" b="1" dirty="0">
                <a:solidFill>
                  <a:srgbClr val="7030A0"/>
                </a:solidFill>
              </a:rPr>
              <a:t>On the twenty-fourth day of the ninth month, in the second year of Darius</a:t>
            </a:r>
            <a:r>
              <a:rPr lang="en-US" dirty="0"/>
              <a:t>, the word of the Lord came by Haggai the prophet, saying, 11 "Thus says the Lord of hosts: 'Now, ask the priests concerning the law, saying, 12 </a:t>
            </a:r>
            <a:r>
              <a:rPr lang="en-US" b="1" dirty="0">
                <a:solidFill>
                  <a:srgbClr val="0000FF"/>
                </a:solidFill>
              </a:rPr>
              <a:t>"If one carries holy meat in the fold of his garment, and with the edge he touches bread or stew, wine or oil, or any food, will it become holy?"'"</a:t>
            </a:r>
          </a:p>
          <a:p>
            <a:pPr marL="0" indent="231775">
              <a:buNone/>
            </a:pPr>
            <a:r>
              <a:rPr lang="en-US" dirty="0" smtClean="0"/>
              <a:t>Then </a:t>
            </a:r>
            <a:r>
              <a:rPr lang="en-US" dirty="0"/>
              <a:t>the priests answered and said, </a:t>
            </a:r>
            <a:r>
              <a:rPr lang="en-US" b="1" dirty="0">
                <a:solidFill>
                  <a:srgbClr val="00B050"/>
                </a:solidFill>
              </a:rPr>
              <a:t>"No." </a:t>
            </a:r>
            <a:r>
              <a:rPr lang="en-US" b="1" dirty="0" smtClean="0">
                <a:solidFill>
                  <a:srgbClr val="00B050"/>
                </a:solidFill>
              </a:rPr>
              <a:t>(Lev 6)</a:t>
            </a:r>
            <a:endParaRPr lang="en-US" b="1" dirty="0">
              <a:solidFill>
                <a:srgbClr val="00B050"/>
              </a:solidFill>
            </a:endParaRPr>
          </a:p>
          <a:p>
            <a:pPr marL="0" indent="231775">
              <a:buNone/>
            </a:pPr>
            <a:endParaRPr lang="en-US" sz="1900" dirty="0"/>
          </a:p>
          <a:p>
            <a:pPr marL="0" indent="231775">
              <a:buNone/>
            </a:pPr>
            <a:r>
              <a:rPr lang="en-US" dirty="0"/>
              <a:t>13 And Haggai said, </a:t>
            </a:r>
            <a:r>
              <a:rPr lang="en-US" b="1" dirty="0">
                <a:solidFill>
                  <a:srgbClr val="0000FF"/>
                </a:solidFill>
              </a:rPr>
              <a:t>"If one who is unclean because of a dead body touches any of these, will it be unclean?"</a:t>
            </a:r>
          </a:p>
          <a:p>
            <a:pPr marL="0" indent="231775">
              <a:buNone/>
            </a:pPr>
            <a:r>
              <a:rPr lang="en-US" dirty="0" smtClean="0"/>
              <a:t>So </a:t>
            </a:r>
            <a:r>
              <a:rPr lang="en-US" dirty="0"/>
              <a:t>the priests answered and said, </a:t>
            </a:r>
            <a:r>
              <a:rPr lang="en-US" b="1" dirty="0">
                <a:solidFill>
                  <a:srgbClr val="00B050"/>
                </a:solidFill>
              </a:rPr>
              <a:t>"It shall be unclean." </a:t>
            </a:r>
          </a:p>
          <a:p>
            <a:pPr marL="0" indent="231775">
              <a:buNone/>
            </a:pPr>
            <a:endParaRPr lang="en-US" sz="1900" b="1" dirty="0">
              <a:solidFill>
                <a:srgbClr val="00B050"/>
              </a:solidFill>
            </a:endParaRPr>
          </a:p>
          <a:p>
            <a:pPr marL="0" indent="231775">
              <a:buNone/>
            </a:pPr>
            <a:r>
              <a:rPr lang="en-US" dirty="0"/>
              <a:t>14 Then Haggai answered and said, </a:t>
            </a:r>
            <a:r>
              <a:rPr lang="en-US" b="1" dirty="0">
                <a:solidFill>
                  <a:srgbClr val="C00000"/>
                </a:solidFill>
              </a:rPr>
              <a:t>"'So is this people, and so is this nation before Me,'</a:t>
            </a:r>
            <a:r>
              <a:rPr lang="en-US" dirty="0"/>
              <a:t> says the Lord, 'and so is every work of their hands; and what they offer there is unclean. </a:t>
            </a: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Transferring clean &amp; unclean</a:t>
            </a:r>
          </a:p>
        </p:txBody>
      </p:sp>
      <p:sp>
        <p:nvSpPr>
          <p:cNvPr id="7" name="Text Box 5"/>
          <p:cNvSpPr txBox="1">
            <a:spLocks noChangeArrowheads="1"/>
          </p:cNvSpPr>
          <p:nvPr/>
        </p:nvSpPr>
        <p:spPr bwMode="auto">
          <a:xfrm>
            <a:off x="10668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Much easier to transfer uncleanness</a:t>
            </a:r>
          </a:p>
        </p:txBody>
      </p:sp>
    </p:spTree>
    <p:extLst>
      <p:ext uri="{BB962C8B-B14F-4D97-AF65-F5344CB8AC3E}">
        <p14:creationId xmlns:p14="http://schemas.microsoft.com/office/powerpoint/2010/main" val="29526290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https://encrypted-tbn0.gstatic.com/images?q=tbn:ANd9GcQytp59F0WCTmB9UI3K7wmhZCcA1-SV3nKpMkGAtwthwLuC1lnx"/>
          <p:cNvPicPr>
            <a:picLocks noChangeAspect="1" noChangeArrowheads="1"/>
          </p:cNvPicPr>
          <p:nvPr/>
        </p:nvPicPr>
        <p:blipFill rotWithShape="1">
          <a:blip r:embed="rId2">
            <a:extLst>
              <a:ext uri="{28A0092B-C50C-407E-A947-70E740481C1C}">
                <a14:useLocalDpi xmlns:a14="http://schemas.microsoft.com/office/drawing/2010/main" val="0"/>
              </a:ext>
            </a:extLst>
          </a:blip>
          <a:srcRect b="21225"/>
          <a:stretch/>
        </p:blipFill>
        <p:spPr bwMode="auto">
          <a:xfrm>
            <a:off x="304800" y="381000"/>
            <a:ext cx="3760258"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457200" y="4770567"/>
            <a:ext cx="5867400" cy="1754326"/>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But you have to work at it every day and pray for God’s help!</a:t>
            </a:r>
          </a:p>
        </p:txBody>
      </p:sp>
      <p:sp>
        <p:nvSpPr>
          <p:cNvPr id="6" name="Text Box 5"/>
          <p:cNvSpPr txBox="1">
            <a:spLocks noChangeArrowheads="1"/>
          </p:cNvSpPr>
          <p:nvPr/>
        </p:nvSpPr>
        <p:spPr bwMode="auto">
          <a:xfrm>
            <a:off x="4267200" y="257175"/>
            <a:ext cx="4671646" cy="4324261"/>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7030A0"/>
                </a:solidFill>
                <a:latin typeface="Comic Sans MS" pitchFamily="66" charset="0"/>
              </a:rPr>
              <a:t>1 Tim </a:t>
            </a:r>
            <a:r>
              <a:rPr lang="en-US" sz="2800" b="1" dirty="0" smtClean="0">
                <a:solidFill>
                  <a:srgbClr val="7030A0"/>
                </a:solidFill>
                <a:latin typeface="Comic Sans MS" pitchFamily="66" charset="0"/>
              </a:rPr>
              <a:t>4:7-10 (RSV)</a:t>
            </a:r>
            <a:endParaRPr lang="en-US" sz="2800" b="1" dirty="0">
              <a:solidFill>
                <a:srgbClr val="7030A0"/>
              </a:solidFill>
              <a:latin typeface="Comic Sans MS" pitchFamily="66" charset="0"/>
            </a:endParaRPr>
          </a:p>
          <a:p>
            <a:pPr algn="ctr">
              <a:spcBef>
                <a:spcPct val="50000"/>
              </a:spcBef>
            </a:pPr>
            <a:r>
              <a:rPr lang="en-US" sz="2600" b="1" dirty="0">
                <a:solidFill>
                  <a:srgbClr val="663300"/>
                </a:solidFill>
                <a:latin typeface="Comic Sans MS" pitchFamily="66" charset="0"/>
              </a:rPr>
              <a:t>Train yourself in godliness; </a:t>
            </a:r>
            <a:r>
              <a:rPr lang="en-US" sz="2600" b="1" dirty="0" smtClean="0">
                <a:solidFill>
                  <a:srgbClr val="663300"/>
                </a:solidFill>
                <a:latin typeface="Comic Sans MS" pitchFamily="66" charset="0"/>
              </a:rPr>
              <a:t>  for </a:t>
            </a:r>
            <a:r>
              <a:rPr lang="en-US" sz="2600" b="1" dirty="0">
                <a:solidFill>
                  <a:srgbClr val="663300"/>
                </a:solidFill>
                <a:latin typeface="Comic Sans MS" pitchFamily="66" charset="0"/>
              </a:rPr>
              <a:t>while bodily training is of some value, godliness is of value in every way, as it holds promise for the present life and also for the life to come. </a:t>
            </a:r>
            <a:r>
              <a:rPr lang="en-US" sz="2600" b="1" dirty="0" smtClean="0">
                <a:solidFill>
                  <a:srgbClr val="663300"/>
                </a:solidFill>
                <a:latin typeface="Comic Sans MS" pitchFamily="66" charset="0"/>
              </a:rPr>
              <a:t>The </a:t>
            </a:r>
            <a:r>
              <a:rPr lang="en-US" sz="2600" b="1" dirty="0">
                <a:solidFill>
                  <a:srgbClr val="663300"/>
                </a:solidFill>
                <a:latin typeface="Comic Sans MS" pitchFamily="66" charset="0"/>
              </a:rPr>
              <a:t>saying is sure and worthy of full acceptance. </a:t>
            </a:r>
          </a:p>
        </p:txBody>
      </p:sp>
      <p:pic>
        <p:nvPicPr>
          <p:cNvPr id="118788" name="Picture 4" descr="http://images.sciencedaily.com/2008/02/080205121740-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462" y="4868113"/>
            <a:ext cx="2491398" cy="165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67917"/>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http://4.bp.blogspot.com/-lC4XUj1z8Ck/UHX50BEIlRI/AAAAAAAAAgA/1WcYTZBa-6I/s1600/better_way_poster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133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71800" y="2514600"/>
            <a:ext cx="3124200" cy="1066800"/>
          </a:xfrm>
          <a:solidFill>
            <a:srgbClr val="76B531"/>
          </a:solidFill>
        </p:spPr>
        <p:txBody>
          <a:bodyPr/>
          <a:lstStyle/>
          <a:p>
            <a:pPr>
              <a:lnSpc>
                <a:spcPts val="4500"/>
              </a:lnSpc>
              <a:spcBef>
                <a:spcPts val="600"/>
              </a:spcBef>
            </a:pPr>
            <a:r>
              <a:rPr lang="en-US" b="1" dirty="0" smtClean="0">
                <a:solidFill>
                  <a:srgbClr val="FFFF00"/>
                </a:solidFill>
              </a:rPr>
              <a:t>It’s your choice!</a:t>
            </a:r>
            <a:endParaRPr lang="en-US" b="1" dirty="0">
              <a:solidFill>
                <a:srgbClr val="FFFF00"/>
              </a:solidFill>
            </a:endParaRPr>
          </a:p>
        </p:txBody>
      </p:sp>
    </p:spTree>
    <p:extLst>
      <p:ext uri="{BB962C8B-B14F-4D97-AF65-F5344CB8AC3E}">
        <p14:creationId xmlns:p14="http://schemas.microsoft.com/office/powerpoint/2010/main" val="2683777958"/>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15631"/>
            <a:ext cx="5496829" cy="2667000"/>
          </a:xfrm>
        </p:spPr>
        <p:txBody>
          <a:bodyPr>
            <a:normAutofit/>
          </a:bodyPr>
          <a:lstStyle/>
          <a:p>
            <a:pPr eaLnBrk="1" hangingPunct="1"/>
            <a:r>
              <a:rPr lang="en-US" sz="4000" b="1" dirty="0" smtClean="0">
                <a:solidFill>
                  <a:srgbClr val="FF0000"/>
                </a:solidFill>
                <a:latin typeface="Comic Sans MS" pitchFamily="66" charset="0"/>
              </a:rPr>
              <a:t>W</a:t>
            </a:r>
          </a:p>
        </p:txBody>
      </p:sp>
      <p:sp>
        <p:nvSpPr>
          <p:cNvPr id="4100" name="Text Box 5"/>
          <p:cNvSpPr txBox="1">
            <a:spLocks noChangeArrowheads="1"/>
          </p:cNvSpPr>
          <p:nvPr/>
        </p:nvSpPr>
        <p:spPr bwMode="auto">
          <a:xfrm>
            <a:off x="4714631" y="473298"/>
            <a:ext cx="3886200" cy="2308324"/>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0000"/>
                </a:solidFill>
                <a:latin typeface="Comic Sans MS" pitchFamily="66" charset="0"/>
              </a:rPr>
              <a:t>The way of Sin is the easy way &amp; it is very contagious!</a:t>
            </a:r>
            <a:endParaRPr lang="en-US" sz="3600" b="1" dirty="0">
              <a:solidFill>
                <a:srgbClr val="FF0000"/>
              </a:solidFill>
              <a:latin typeface="Comic Sans MS" pitchFamily="66" charset="0"/>
            </a:endParaRPr>
          </a:p>
        </p:txBody>
      </p:sp>
      <p:pic>
        <p:nvPicPr>
          <p:cNvPr id="117762" name="Picture 2" descr="http://rlv.zcache.com/the_most_contagious_disease_is_a_bad_attitude_postcard-rffbfa951b62b486b871015972acc9cdd_vgbaq_8byvr_512.jpg"/>
          <p:cNvPicPr>
            <a:picLocks noChangeAspect="1" noChangeArrowheads="1"/>
          </p:cNvPicPr>
          <p:nvPr/>
        </p:nvPicPr>
        <p:blipFill rotWithShape="1">
          <a:blip r:embed="rId3">
            <a:extLst>
              <a:ext uri="{28A0092B-C50C-407E-A947-70E740481C1C}">
                <a14:useLocalDpi xmlns:a14="http://schemas.microsoft.com/office/drawing/2010/main" val="0"/>
              </a:ext>
            </a:extLst>
          </a:blip>
          <a:srcRect l="1860" t="12161" b="10816"/>
          <a:stretch/>
        </p:blipFill>
        <p:spPr bwMode="auto">
          <a:xfrm>
            <a:off x="4732216" y="3096203"/>
            <a:ext cx="4271962" cy="3352801"/>
          </a:xfrm>
          <a:prstGeom prst="rect">
            <a:avLst/>
          </a:prstGeom>
          <a:noFill/>
          <a:extLst>
            <a:ext uri="{909E8E84-426E-40DD-AFC4-6F175D3DCCD1}">
              <a14:hiddenFill xmlns:a14="http://schemas.microsoft.com/office/drawing/2010/main">
                <a:solidFill>
                  <a:srgbClr val="FFFFFF"/>
                </a:solidFill>
              </a14:hiddenFill>
            </a:ext>
          </a:extLst>
        </p:spPr>
      </p:pic>
      <p:pic>
        <p:nvPicPr>
          <p:cNvPr id="117764" name="Picture 4" descr="http://cdn2.planetminecraft.com/files/resource_media/screenshot/1228/easy-way_28814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4" y="228600"/>
            <a:ext cx="3990975" cy="2652012"/>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429051" y="3096203"/>
            <a:ext cx="38862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663300"/>
                </a:solidFill>
                <a:latin typeface="Comic Sans MS" pitchFamily="66" charset="0"/>
              </a:rPr>
              <a:t>Sin spreads like wild fires!</a:t>
            </a:r>
            <a:endParaRPr lang="en-US" sz="3600" b="1" dirty="0">
              <a:solidFill>
                <a:srgbClr val="663300"/>
              </a:solidFill>
              <a:latin typeface="Comic Sans MS" pitchFamily="66" charset="0"/>
            </a:endParaRPr>
          </a:p>
        </p:txBody>
      </p:sp>
      <p:pic>
        <p:nvPicPr>
          <p:cNvPr id="117766" name="Picture 6" descr="https://encrypted-tbn2.gstatic.com/images?q=tbn:ANd9GcRztC2lJ71uqdjLcKt-haZ6Wrl_qqDF8Xf6qK25cQYCiC-77hOzb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1" y="4418314"/>
            <a:ext cx="4239481" cy="216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4130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par>
                          <p:cTn id="8" fill="hold">
                            <p:stCondLst>
                              <p:cond delay="2000"/>
                            </p:stCondLst>
                            <p:childTnLst>
                              <p:par>
                                <p:cTn id="9" presetID="22" presetClass="entr" presetSubtype="4" fill="hold" grpId="0" nodeType="afterEffect">
                                  <p:stCondLst>
                                    <p:cond delay="1500"/>
                                  </p:stCondLst>
                                  <p:childTnLst>
                                    <p:set>
                                      <p:cBhvr>
                                        <p:cTn id="10" dur="1" fill="hold">
                                          <p:stCondLst>
                                            <p:cond delay="0"/>
                                          </p:stCondLst>
                                        </p:cTn>
                                        <p:tgtEl>
                                          <p:spTgt spid="4100"/>
                                        </p:tgtEl>
                                        <p:attrNameLst>
                                          <p:attrName>style.visibility</p:attrName>
                                        </p:attrNameLst>
                                      </p:cBhvr>
                                      <p:to>
                                        <p:strVal val="visible"/>
                                      </p:to>
                                    </p:set>
                                    <p:animEffect transition="in" filter="wipe(down)">
                                      <p:cBhvr>
                                        <p:cTn id="11" dur="500"/>
                                        <p:tgtEl>
                                          <p:spTgt spid="4100"/>
                                        </p:tgtEl>
                                      </p:cBhvr>
                                    </p:animEffect>
                                  </p:childTnLst>
                                </p:cTn>
                              </p:par>
                            </p:childTnLst>
                          </p:cTn>
                        </p:par>
                        <p:par>
                          <p:cTn id="12" fill="hold">
                            <p:stCondLst>
                              <p:cond delay="4000"/>
                            </p:stCondLst>
                            <p:childTnLst>
                              <p:par>
                                <p:cTn id="13" presetID="22" presetClass="entr" presetSubtype="4" fill="hold" grpId="0" nodeType="afterEffect">
                                  <p:stCondLst>
                                    <p:cond delay="150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0"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s://encrypted-tbn3.google.com/images?q=tbn:ANd9GcS1aRF8YZlxO21kLW8qBTQHn3YrNr7oplHgz9QdS5TD0vt-iVn-SQ"/>
          <p:cNvPicPr>
            <a:picLocks noChangeAspect="1" noChangeArrowheads="1"/>
          </p:cNvPicPr>
          <p:nvPr/>
        </p:nvPicPr>
        <p:blipFill>
          <a:blip r:embed="rId3" cstate="print"/>
          <a:srcRect/>
          <a:stretch>
            <a:fillRect/>
          </a:stretch>
        </p:blipFill>
        <p:spPr bwMode="auto">
          <a:xfrm rot="5400000">
            <a:off x="6019800" y="-381000"/>
            <a:ext cx="2981325" cy="2981325"/>
          </a:xfrm>
          <a:prstGeom prst="rect">
            <a:avLst/>
          </a:prstGeom>
          <a:noFill/>
        </p:spPr>
      </p:pic>
      <p:sp>
        <p:nvSpPr>
          <p:cNvPr id="4098" name="Rectangle 2"/>
          <p:cNvSpPr>
            <a:spLocks noGrp="1" noChangeArrowheads="1"/>
          </p:cNvSpPr>
          <p:nvPr>
            <p:ph type="title"/>
          </p:nvPr>
        </p:nvSpPr>
        <p:spPr>
          <a:xfrm>
            <a:off x="457200" y="0"/>
            <a:ext cx="5638800" cy="1371600"/>
          </a:xfrm>
        </p:spPr>
        <p:txBody>
          <a:bodyPr>
            <a:normAutofit fontScale="90000"/>
          </a:bodyPr>
          <a:lstStyle/>
          <a:p>
            <a:pPr eaLnBrk="1" hangingPunct="1"/>
            <a:r>
              <a:rPr lang="en-US" b="1" dirty="0" smtClean="0">
                <a:solidFill>
                  <a:srgbClr val="FF0000"/>
                </a:solidFill>
              </a:rPr>
              <a:t>The Samaritans’ Letter</a:t>
            </a:r>
          </a:p>
        </p:txBody>
      </p:sp>
      <p:sp>
        <p:nvSpPr>
          <p:cNvPr id="4099" name="Rectangle 3"/>
          <p:cNvSpPr>
            <a:spLocks noGrp="1" noChangeArrowheads="1"/>
          </p:cNvSpPr>
          <p:nvPr>
            <p:ph type="body" idx="1"/>
          </p:nvPr>
        </p:nvSpPr>
        <p:spPr>
          <a:xfrm>
            <a:off x="304800" y="1295400"/>
            <a:ext cx="8229600" cy="4495800"/>
          </a:xfrm>
        </p:spPr>
        <p:txBody>
          <a:bodyPr>
            <a:normAutofit fontScale="85000" lnSpcReduction="20000"/>
          </a:bodyPr>
          <a:lstStyle/>
          <a:p>
            <a:pPr eaLnBrk="1" hangingPunct="1">
              <a:lnSpc>
                <a:spcPct val="90000"/>
              </a:lnSpc>
            </a:pPr>
            <a:r>
              <a:rPr lang="en-US" b="1" dirty="0" smtClean="0">
                <a:solidFill>
                  <a:srgbClr val="0000CC"/>
                </a:solidFill>
              </a:rPr>
              <a:t>Artaxerxes (v.7) </a:t>
            </a:r>
            <a:r>
              <a:rPr lang="en-US" dirty="0" smtClean="0"/>
              <a:t>= Gomates</a:t>
            </a:r>
          </a:p>
          <a:p>
            <a:pPr eaLnBrk="1" hangingPunct="1">
              <a:lnSpc>
                <a:spcPct val="90000"/>
              </a:lnSpc>
            </a:pPr>
            <a:r>
              <a:rPr lang="en-US" b="1" dirty="0" smtClean="0">
                <a:solidFill>
                  <a:srgbClr val="0000CC"/>
                </a:solidFill>
              </a:rPr>
              <a:t>V.10</a:t>
            </a:r>
            <a:r>
              <a:rPr lang="en-US" dirty="0" smtClean="0"/>
              <a:t>   check a modern version</a:t>
            </a:r>
          </a:p>
          <a:p>
            <a:pPr eaLnBrk="1" hangingPunct="1">
              <a:lnSpc>
                <a:spcPct val="90000"/>
              </a:lnSpc>
            </a:pPr>
            <a:r>
              <a:rPr lang="en-US" b="1" dirty="0" smtClean="0">
                <a:solidFill>
                  <a:srgbClr val="0000CC"/>
                </a:solidFill>
              </a:rPr>
              <a:t>Rebellious &amp; evil city (v.12): </a:t>
            </a:r>
            <a:r>
              <a:rPr lang="en-US" dirty="0" smtClean="0"/>
              <a:t>trying to make Jerusalem look bad for the Persians</a:t>
            </a:r>
          </a:p>
          <a:p>
            <a:pPr lvl="1">
              <a:lnSpc>
                <a:spcPct val="90000"/>
              </a:lnSpc>
            </a:pPr>
            <a:r>
              <a:rPr lang="en-US" dirty="0" smtClean="0"/>
              <a:t>v.15 “harmful to kings”  &amp;  “incited sedition”</a:t>
            </a:r>
          </a:p>
          <a:p>
            <a:pPr eaLnBrk="1" hangingPunct="1">
              <a:lnSpc>
                <a:spcPct val="90000"/>
              </a:lnSpc>
            </a:pPr>
            <a:r>
              <a:rPr lang="en-US" b="1" dirty="0" smtClean="0">
                <a:solidFill>
                  <a:srgbClr val="0000CC"/>
                </a:solidFill>
              </a:rPr>
              <a:t>Rebuilding the walls:  </a:t>
            </a:r>
            <a:r>
              <a:rPr lang="en-US" dirty="0" smtClean="0"/>
              <a:t>a lie!  Misleading.</a:t>
            </a:r>
          </a:p>
          <a:p>
            <a:pPr eaLnBrk="1" hangingPunct="1">
              <a:lnSpc>
                <a:spcPct val="90000"/>
              </a:lnSpc>
            </a:pPr>
            <a:r>
              <a:rPr lang="en-US" b="1" dirty="0" smtClean="0">
                <a:solidFill>
                  <a:srgbClr val="0000CC"/>
                </a:solidFill>
              </a:rPr>
              <a:t>Search (v.15): </a:t>
            </a:r>
            <a:r>
              <a:rPr lang="en-US" dirty="0" smtClean="0"/>
              <a:t>about Jerusalem (not Cyrus’ decree)</a:t>
            </a:r>
          </a:p>
          <a:p>
            <a:pPr lvl="1">
              <a:lnSpc>
                <a:spcPct val="90000"/>
              </a:lnSpc>
            </a:pPr>
            <a:r>
              <a:rPr lang="en-US" dirty="0" smtClean="0"/>
              <a:t>These people are not interested in Truth!</a:t>
            </a:r>
          </a:p>
          <a:p>
            <a:pPr eaLnBrk="1" hangingPunct="1">
              <a:lnSpc>
                <a:spcPct val="90000"/>
              </a:lnSpc>
            </a:pPr>
            <a:r>
              <a:rPr lang="en-US" b="1" dirty="0" smtClean="0">
                <a:solidFill>
                  <a:srgbClr val="0000CC"/>
                </a:solidFill>
              </a:rPr>
              <a:t>Mighty kings:  </a:t>
            </a:r>
            <a:r>
              <a:rPr lang="en-US" dirty="0" smtClean="0"/>
              <a:t>David, Solomon</a:t>
            </a:r>
          </a:p>
          <a:p>
            <a:pPr lvl="1">
              <a:lnSpc>
                <a:spcPct val="90000"/>
              </a:lnSpc>
            </a:pPr>
            <a:r>
              <a:rPr lang="en-US" dirty="0" err="1" smtClean="0"/>
              <a:t>Menahem</a:t>
            </a:r>
            <a:r>
              <a:rPr lang="en-US" dirty="0" smtClean="0"/>
              <a:t> (2Kgs 15:16)</a:t>
            </a:r>
          </a:p>
          <a:p>
            <a:pPr lvl="1">
              <a:lnSpc>
                <a:spcPct val="90000"/>
              </a:lnSpc>
            </a:pPr>
            <a:r>
              <a:rPr lang="en-US" dirty="0" smtClean="0"/>
              <a:t>Josiah (2 Chron 34:6,7;  35:18)</a:t>
            </a:r>
          </a:p>
        </p:txBody>
      </p:sp>
      <p:sp>
        <p:nvSpPr>
          <p:cNvPr id="4100" name="Text Box 5"/>
          <p:cNvSpPr txBox="1">
            <a:spLocks noChangeArrowheads="1"/>
          </p:cNvSpPr>
          <p:nvPr/>
        </p:nvSpPr>
        <p:spPr bwMode="auto">
          <a:xfrm>
            <a:off x="457200" y="57150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Remember: God is in Control!</a:t>
            </a:r>
            <a:endParaRPr lang="en-US" sz="4000" b="1" dirty="0">
              <a:solidFill>
                <a:srgbClr val="00B050"/>
              </a:solidFill>
              <a:latin typeface="Comic Sans MS" pitchFamily="66" charset="0"/>
            </a:endParaRPr>
          </a:p>
        </p:txBody>
      </p:sp>
      <p:sp>
        <p:nvSpPr>
          <p:cNvPr id="7" name="Text Box 5"/>
          <p:cNvSpPr txBox="1">
            <a:spLocks noChangeArrowheads="1"/>
          </p:cNvSpPr>
          <p:nvPr/>
        </p:nvSpPr>
        <p:spPr bwMode="auto">
          <a:xfrm>
            <a:off x="6400800" y="533400"/>
            <a:ext cx="2362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00CC"/>
                </a:solidFill>
                <a:latin typeface="Comic Sans MS" pitchFamily="66" charset="0"/>
              </a:rPr>
              <a:t>Lies..lies.. More lies</a:t>
            </a:r>
            <a:endParaRPr lang="en-US" sz="2800" b="1" dirty="0">
              <a:solidFill>
                <a:srgbClr val="0000CC"/>
              </a:solidFill>
              <a:latin typeface="Comic Sans MS" pitchFamily="66" charset="0"/>
            </a:endParaRPr>
          </a:p>
        </p:txBody>
      </p:sp>
    </p:spTree>
    <p:extLst>
      <p:ext uri="{BB962C8B-B14F-4D97-AF65-F5344CB8AC3E}">
        <p14:creationId xmlns:p14="http://schemas.microsoft.com/office/powerpoint/2010/main" val="3232866195"/>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33400"/>
            <a:ext cx="7010400" cy="914400"/>
          </a:xfrm>
        </p:spPr>
        <p:txBody>
          <a:bodyPr>
            <a:noAutofit/>
          </a:bodyPr>
          <a:lstStyle/>
          <a:p>
            <a:r>
              <a:rPr lang="en-US" sz="4800" b="1" dirty="0" smtClean="0">
                <a:solidFill>
                  <a:srgbClr val="663300"/>
                </a:solidFill>
              </a:rPr>
              <a:t>Haggai 2:15-19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239000" cy="5029200"/>
          </a:xfrm>
        </p:spPr>
        <p:txBody>
          <a:bodyPr>
            <a:normAutofit fontScale="77500" lnSpcReduction="20000"/>
          </a:bodyPr>
          <a:lstStyle/>
          <a:p>
            <a:pPr marL="0" indent="231775">
              <a:buNone/>
            </a:pPr>
            <a:r>
              <a:rPr lang="en-US" dirty="0" smtClean="0"/>
              <a:t>15 </a:t>
            </a:r>
            <a:r>
              <a:rPr lang="en-US" dirty="0"/>
              <a:t>'And now, </a:t>
            </a:r>
            <a:r>
              <a:rPr lang="en-US" b="1" dirty="0">
                <a:solidFill>
                  <a:srgbClr val="0000FF"/>
                </a:solidFill>
              </a:rPr>
              <a:t>carefully consider from this day forward: </a:t>
            </a:r>
            <a:r>
              <a:rPr lang="en-US" dirty="0"/>
              <a:t>from before stone was laid upon stone in the temple of the Lord —  16 since those days, when one came to a heap of twenty </a:t>
            </a:r>
            <a:r>
              <a:rPr lang="en-US" dirty="0" err="1"/>
              <a:t>ephahs</a:t>
            </a:r>
            <a:r>
              <a:rPr lang="en-US" dirty="0"/>
              <a:t>, there were but ten; when one came to the wine vat to draw out fifty baths from the press, there were but twenty. 17 I struck you with blight and mildew and hail in all the labors of your hands; </a:t>
            </a:r>
            <a:r>
              <a:rPr lang="en-US" b="1" dirty="0">
                <a:solidFill>
                  <a:srgbClr val="C00000"/>
                </a:solidFill>
              </a:rPr>
              <a:t>yet you did not turn to Me,' </a:t>
            </a:r>
            <a:r>
              <a:rPr lang="en-US" dirty="0"/>
              <a:t>says the Lord. 18 'Consider now from this day forward, </a:t>
            </a:r>
            <a:r>
              <a:rPr lang="en-US" b="1" dirty="0">
                <a:solidFill>
                  <a:srgbClr val="7030A0"/>
                </a:solidFill>
              </a:rPr>
              <a:t>from the twenty-fourth day of the ninth month, from the day that the foundation of the Lord's temple was laid — consider it: </a:t>
            </a:r>
            <a:r>
              <a:rPr lang="en-US" dirty="0"/>
              <a:t>19 Is the seed still in the barn? As yet the vine, the fig tree, the pomegranate, and the olive tree have not yielded fruit. </a:t>
            </a:r>
            <a:r>
              <a:rPr lang="en-US" b="1" dirty="0">
                <a:solidFill>
                  <a:srgbClr val="0000FF"/>
                </a:solidFill>
              </a:rPr>
              <a:t>But from this day I will bless you.'" </a:t>
            </a: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wants to bless them!</a:t>
            </a:r>
          </a:p>
        </p:txBody>
      </p:sp>
      <p:sp>
        <p:nvSpPr>
          <p:cNvPr id="7" name="Text Box 5"/>
          <p:cNvSpPr txBox="1">
            <a:spLocks noChangeArrowheads="1"/>
          </p:cNvSpPr>
          <p:nvPr/>
        </p:nvSpPr>
        <p:spPr bwMode="auto">
          <a:xfrm>
            <a:off x="990600" y="63398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He’s waiting for our commitment!</a:t>
            </a:r>
          </a:p>
        </p:txBody>
      </p:sp>
    </p:spTree>
    <p:extLst>
      <p:ext uri="{BB962C8B-B14F-4D97-AF65-F5344CB8AC3E}">
        <p14:creationId xmlns:p14="http://schemas.microsoft.com/office/powerpoint/2010/main" val="32694783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fade">
                                      <p:cBhvr>
                                        <p:cTn id="10" dur="2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http://alishagratehouse.com/wp-content/uploads/2012/07/joyfulwo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15"/>
            <a:ext cx="10331413" cy="686581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0" y="228600"/>
            <a:ext cx="46482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FF00"/>
                </a:solidFill>
                <a:latin typeface="Comic Sans MS" pitchFamily="66" charset="0"/>
              </a:rPr>
              <a:t>God loves you and wants to bless you!</a:t>
            </a:r>
            <a:endParaRPr lang="en-US" sz="3600" b="1" dirty="0">
              <a:solidFill>
                <a:srgbClr val="FFFF00"/>
              </a:solidFill>
              <a:latin typeface="Comic Sans MS" pitchFamily="66" charset="0"/>
            </a:endParaRPr>
          </a:p>
        </p:txBody>
      </p:sp>
    </p:spTree>
    <p:extLst>
      <p:ext uri="{BB962C8B-B14F-4D97-AF65-F5344CB8AC3E}">
        <p14:creationId xmlns:p14="http://schemas.microsoft.com/office/powerpoint/2010/main" val="22983334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http://www.livingwaterlutheran.org/img/God%27s%20Work.%20Our%20Hands.jpg"/>
          <p:cNvPicPr>
            <a:picLocks noChangeAspect="1" noChangeArrowheads="1"/>
          </p:cNvPicPr>
          <p:nvPr/>
        </p:nvPicPr>
        <p:blipFill rotWithShape="1">
          <a:blip r:embed="rId2">
            <a:extLst>
              <a:ext uri="{28A0092B-C50C-407E-A947-70E740481C1C}">
                <a14:useLocalDpi xmlns:a14="http://schemas.microsoft.com/office/drawing/2010/main" val="0"/>
              </a:ext>
            </a:extLst>
          </a:blip>
          <a:srcRect l="10579" t="5882" r="12338" b="11765"/>
          <a:stretch/>
        </p:blipFill>
        <p:spPr bwMode="auto">
          <a:xfrm>
            <a:off x="0" y="0"/>
            <a:ext cx="1049274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3581400" y="4724400"/>
            <a:ext cx="2743200" cy="1938992"/>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FFFF00"/>
                </a:solidFill>
                <a:latin typeface="Comic Sans MS" pitchFamily="66" charset="0"/>
              </a:rPr>
              <a:t>Go home and get involved!</a:t>
            </a:r>
            <a:endParaRPr lang="en-US" sz="4000" b="1" dirty="0">
              <a:solidFill>
                <a:srgbClr val="FFFF00"/>
              </a:solidFill>
              <a:latin typeface="Comic Sans MS" pitchFamily="66" charset="0"/>
            </a:endParaRPr>
          </a:p>
        </p:txBody>
      </p:sp>
    </p:spTree>
    <p:extLst>
      <p:ext uri="{BB962C8B-B14F-4D97-AF65-F5344CB8AC3E}">
        <p14:creationId xmlns:p14="http://schemas.microsoft.com/office/powerpoint/2010/main" val="29011972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15631"/>
            <a:ext cx="5496829" cy="2667000"/>
          </a:xfrm>
        </p:spPr>
        <p:txBody>
          <a:bodyPr>
            <a:normAutofit/>
          </a:bodyPr>
          <a:lstStyle/>
          <a:p>
            <a:pPr eaLnBrk="1" hangingPunct="1"/>
            <a:r>
              <a:rPr lang="en-US" sz="4000" b="1" dirty="0" smtClean="0">
                <a:solidFill>
                  <a:srgbClr val="FF0000"/>
                </a:solidFill>
                <a:latin typeface="Comic Sans MS" pitchFamily="66" charset="0"/>
              </a:rPr>
              <a:t>W</a:t>
            </a:r>
          </a:p>
        </p:txBody>
      </p:sp>
      <p:sp>
        <p:nvSpPr>
          <p:cNvPr id="4099" name="Rectangle 3"/>
          <p:cNvSpPr>
            <a:spLocks noGrp="1" noChangeArrowheads="1"/>
          </p:cNvSpPr>
          <p:nvPr>
            <p:ph type="body" idx="1"/>
          </p:nvPr>
        </p:nvSpPr>
        <p:spPr>
          <a:xfrm>
            <a:off x="304800" y="2590800"/>
            <a:ext cx="7924800" cy="2514600"/>
          </a:xfrm>
        </p:spPr>
        <p:txBody>
          <a:bodyPr>
            <a:normAutofit/>
          </a:bodyPr>
          <a:lstStyle/>
          <a:p>
            <a:pPr>
              <a:buNone/>
            </a:pPr>
            <a:r>
              <a:rPr lang="en-US" dirty="0" smtClean="0"/>
              <a:t>1) C</a:t>
            </a:r>
          </a:p>
        </p:txBody>
      </p:sp>
      <p:sp>
        <p:nvSpPr>
          <p:cNvPr id="4100" name="Text Box 5"/>
          <p:cNvSpPr txBox="1">
            <a:spLocks noChangeArrowheads="1"/>
          </p:cNvSpPr>
          <p:nvPr/>
        </p:nvSpPr>
        <p:spPr bwMode="auto">
          <a:xfrm>
            <a:off x="419100" y="5029200"/>
            <a:ext cx="60198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W</a:t>
            </a:r>
            <a:endParaRPr lang="en-US" sz="3600" b="1" dirty="0">
              <a:solidFill>
                <a:srgbClr val="00B050"/>
              </a:solidFill>
              <a:latin typeface="Comic Sans MS" pitchFamily="66" charset="0"/>
            </a:endParaRPr>
          </a:p>
        </p:txBody>
      </p:sp>
    </p:spTree>
    <p:extLst>
      <p:ext uri="{BB962C8B-B14F-4D97-AF65-F5344CB8AC3E}">
        <p14:creationId xmlns:p14="http://schemas.microsoft.com/office/powerpoint/2010/main" val="13238496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fade">
                                      <p:cBhvr>
                                        <p:cTn id="10" dur="2000"/>
                                        <p:tgtEl>
                                          <p:spTgt spid="4099">
                                            <p:txEl>
                                              <p:pRg st="0" end="0"/>
                                            </p:txEl>
                                          </p:spTgt>
                                        </p:tgtEl>
                                      </p:cBhvr>
                                    </p:animEffect>
                                  </p:childTnLst>
                                </p:cTn>
                              </p:par>
                            </p:childTnLst>
                          </p:cTn>
                        </p:par>
                        <p:par>
                          <p:cTn id="11" fill="hold">
                            <p:stCondLst>
                              <p:cond delay="2000"/>
                            </p:stCondLst>
                            <p:childTnLst>
                              <p:par>
                                <p:cTn id="12" presetID="22" presetClass="entr" presetSubtype="4" fill="hold" grpId="0" nodeType="afterEffect">
                                  <p:stCondLst>
                                    <p:cond delay="1500"/>
                                  </p:stCondLst>
                                  <p:childTnLst>
                                    <p:set>
                                      <p:cBhvr>
                                        <p:cTn id="13" dur="1" fill="hold">
                                          <p:stCondLst>
                                            <p:cond delay="0"/>
                                          </p:stCondLst>
                                        </p:cTn>
                                        <p:tgtEl>
                                          <p:spTgt spid="4100"/>
                                        </p:tgtEl>
                                        <p:attrNameLst>
                                          <p:attrName>style.visibility</p:attrName>
                                        </p:attrNameLst>
                                      </p:cBhvr>
                                      <p:to>
                                        <p:strVal val="visible"/>
                                      </p:to>
                                    </p:set>
                                    <p:animEffect transition="in" filter="wipe(down)">
                                      <p:cBhvr>
                                        <p:cTn id="14"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P spid="410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334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990600" y="633478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2100850111"/>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15631"/>
            <a:ext cx="5496829" cy="2667000"/>
          </a:xfrm>
        </p:spPr>
        <p:txBody>
          <a:bodyPr>
            <a:normAutofit/>
          </a:bodyPr>
          <a:lstStyle/>
          <a:p>
            <a:pPr eaLnBrk="1" hangingPunct="1"/>
            <a:r>
              <a:rPr lang="en-US" sz="4000" b="1" dirty="0" smtClean="0">
                <a:solidFill>
                  <a:srgbClr val="FF0000"/>
                </a:solidFill>
                <a:latin typeface="Comic Sans MS" pitchFamily="66" charset="0"/>
              </a:rPr>
              <a:t>W</a:t>
            </a:r>
          </a:p>
        </p:txBody>
      </p:sp>
      <p:sp>
        <p:nvSpPr>
          <p:cNvPr id="4099" name="Rectangle 3"/>
          <p:cNvSpPr>
            <a:spLocks noGrp="1" noChangeArrowheads="1"/>
          </p:cNvSpPr>
          <p:nvPr>
            <p:ph type="body" idx="1"/>
          </p:nvPr>
        </p:nvSpPr>
        <p:spPr>
          <a:xfrm>
            <a:off x="304800" y="2590800"/>
            <a:ext cx="7924800" cy="2514600"/>
          </a:xfrm>
        </p:spPr>
        <p:txBody>
          <a:bodyPr>
            <a:normAutofit/>
          </a:bodyPr>
          <a:lstStyle/>
          <a:p>
            <a:pPr>
              <a:buNone/>
            </a:pPr>
            <a:r>
              <a:rPr lang="en-US" dirty="0" smtClean="0"/>
              <a:t>1) C</a:t>
            </a:r>
          </a:p>
        </p:txBody>
      </p:sp>
      <p:sp>
        <p:nvSpPr>
          <p:cNvPr id="4100" name="Text Box 5"/>
          <p:cNvSpPr txBox="1">
            <a:spLocks noChangeArrowheads="1"/>
          </p:cNvSpPr>
          <p:nvPr/>
        </p:nvSpPr>
        <p:spPr bwMode="auto">
          <a:xfrm>
            <a:off x="419100" y="5029200"/>
            <a:ext cx="60198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W</a:t>
            </a:r>
            <a:endParaRPr lang="en-US" sz="3600" b="1" dirty="0">
              <a:solidFill>
                <a:srgbClr val="00B050"/>
              </a:solidFill>
              <a:latin typeface="Comic Sans MS" pitchFamily="66" charset="0"/>
            </a:endParaRPr>
          </a:p>
        </p:txBody>
      </p:sp>
    </p:spTree>
    <p:extLst>
      <p:ext uri="{BB962C8B-B14F-4D97-AF65-F5344CB8AC3E}">
        <p14:creationId xmlns:p14="http://schemas.microsoft.com/office/powerpoint/2010/main" val="7192013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fade">
                                      <p:cBhvr>
                                        <p:cTn id="10" dur="2000"/>
                                        <p:tgtEl>
                                          <p:spTgt spid="4099">
                                            <p:txEl>
                                              <p:pRg st="0" end="0"/>
                                            </p:txEl>
                                          </p:spTgt>
                                        </p:tgtEl>
                                      </p:cBhvr>
                                    </p:animEffect>
                                  </p:childTnLst>
                                </p:cTn>
                              </p:par>
                            </p:childTnLst>
                          </p:cTn>
                        </p:par>
                        <p:par>
                          <p:cTn id="11" fill="hold">
                            <p:stCondLst>
                              <p:cond delay="2000"/>
                            </p:stCondLst>
                            <p:childTnLst>
                              <p:par>
                                <p:cTn id="12" presetID="22" presetClass="entr" presetSubtype="4" fill="hold" grpId="0" nodeType="afterEffect">
                                  <p:stCondLst>
                                    <p:cond delay="1500"/>
                                  </p:stCondLst>
                                  <p:childTnLst>
                                    <p:set>
                                      <p:cBhvr>
                                        <p:cTn id="13" dur="1" fill="hold">
                                          <p:stCondLst>
                                            <p:cond delay="0"/>
                                          </p:stCondLst>
                                        </p:cTn>
                                        <p:tgtEl>
                                          <p:spTgt spid="4100"/>
                                        </p:tgtEl>
                                        <p:attrNameLst>
                                          <p:attrName>style.visibility</p:attrName>
                                        </p:attrNameLst>
                                      </p:cBhvr>
                                      <p:to>
                                        <p:strVal val="visible"/>
                                      </p:to>
                                    </p:set>
                                    <p:animEffect transition="in" filter="wipe(down)">
                                      <p:cBhvr>
                                        <p:cTn id="14"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P spid="410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334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990600" y="633478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1527513512"/>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15631"/>
            <a:ext cx="5496829" cy="2667000"/>
          </a:xfrm>
        </p:spPr>
        <p:txBody>
          <a:bodyPr>
            <a:normAutofit/>
          </a:bodyPr>
          <a:lstStyle/>
          <a:p>
            <a:pPr eaLnBrk="1" hangingPunct="1"/>
            <a:r>
              <a:rPr lang="en-US" sz="4000" b="1" dirty="0" smtClean="0">
                <a:solidFill>
                  <a:srgbClr val="FF0000"/>
                </a:solidFill>
                <a:latin typeface="Comic Sans MS" pitchFamily="66" charset="0"/>
              </a:rPr>
              <a:t>W</a:t>
            </a:r>
          </a:p>
        </p:txBody>
      </p:sp>
      <p:sp>
        <p:nvSpPr>
          <p:cNvPr id="4099" name="Rectangle 3"/>
          <p:cNvSpPr>
            <a:spLocks noGrp="1" noChangeArrowheads="1"/>
          </p:cNvSpPr>
          <p:nvPr>
            <p:ph type="body" idx="1"/>
          </p:nvPr>
        </p:nvSpPr>
        <p:spPr>
          <a:xfrm>
            <a:off x="304800" y="2590800"/>
            <a:ext cx="7924800" cy="2514600"/>
          </a:xfrm>
        </p:spPr>
        <p:txBody>
          <a:bodyPr>
            <a:normAutofit/>
          </a:bodyPr>
          <a:lstStyle/>
          <a:p>
            <a:pPr>
              <a:buNone/>
            </a:pPr>
            <a:r>
              <a:rPr lang="en-US" dirty="0" smtClean="0"/>
              <a:t>1) C</a:t>
            </a:r>
          </a:p>
        </p:txBody>
      </p:sp>
      <p:sp>
        <p:nvSpPr>
          <p:cNvPr id="4100" name="Text Box 5"/>
          <p:cNvSpPr txBox="1">
            <a:spLocks noChangeArrowheads="1"/>
          </p:cNvSpPr>
          <p:nvPr/>
        </p:nvSpPr>
        <p:spPr bwMode="auto">
          <a:xfrm>
            <a:off x="419100" y="5029200"/>
            <a:ext cx="60198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W</a:t>
            </a:r>
            <a:endParaRPr lang="en-US" sz="3600" b="1" dirty="0">
              <a:solidFill>
                <a:srgbClr val="00B050"/>
              </a:solidFill>
              <a:latin typeface="Comic Sans MS" pitchFamily="66" charset="0"/>
            </a:endParaRPr>
          </a:p>
        </p:txBody>
      </p:sp>
    </p:spTree>
    <p:extLst>
      <p:ext uri="{BB962C8B-B14F-4D97-AF65-F5344CB8AC3E}">
        <p14:creationId xmlns:p14="http://schemas.microsoft.com/office/powerpoint/2010/main" val="11004529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fade">
                                      <p:cBhvr>
                                        <p:cTn id="10" dur="2000"/>
                                        <p:tgtEl>
                                          <p:spTgt spid="4099">
                                            <p:txEl>
                                              <p:pRg st="0" end="0"/>
                                            </p:txEl>
                                          </p:spTgt>
                                        </p:tgtEl>
                                      </p:cBhvr>
                                    </p:animEffect>
                                  </p:childTnLst>
                                </p:cTn>
                              </p:par>
                            </p:childTnLst>
                          </p:cTn>
                        </p:par>
                        <p:par>
                          <p:cTn id="11" fill="hold">
                            <p:stCondLst>
                              <p:cond delay="2000"/>
                            </p:stCondLst>
                            <p:childTnLst>
                              <p:par>
                                <p:cTn id="12" presetID="22" presetClass="entr" presetSubtype="4" fill="hold" grpId="0" nodeType="afterEffect">
                                  <p:stCondLst>
                                    <p:cond delay="1500"/>
                                  </p:stCondLst>
                                  <p:childTnLst>
                                    <p:set>
                                      <p:cBhvr>
                                        <p:cTn id="13" dur="1" fill="hold">
                                          <p:stCondLst>
                                            <p:cond delay="0"/>
                                          </p:stCondLst>
                                        </p:cTn>
                                        <p:tgtEl>
                                          <p:spTgt spid="4100"/>
                                        </p:tgtEl>
                                        <p:attrNameLst>
                                          <p:attrName>style.visibility</p:attrName>
                                        </p:attrNameLst>
                                      </p:cBhvr>
                                      <p:to>
                                        <p:strVal val="visible"/>
                                      </p:to>
                                    </p:set>
                                    <p:animEffect transition="in" filter="wipe(down)">
                                      <p:cBhvr>
                                        <p:cTn id="14"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P spid="410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914400"/>
            <a:ext cx="82296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447800" y="1905000"/>
            <a:ext cx="6324600" cy="3352800"/>
          </a:xfrm>
        </p:spPr>
        <p:txBody>
          <a:bodyPr>
            <a:normAutofit/>
          </a:bodyPr>
          <a:lstStyle/>
          <a:p>
            <a:pPr marL="0" indent="231775">
              <a:buNone/>
            </a:pPr>
            <a:r>
              <a:rPr lang="en-US" dirty="0" smtClean="0"/>
              <a:t> 17</a:t>
            </a:r>
          </a:p>
        </p:txBody>
      </p:sp>
      <p:sp>
        <p:nvSpPr>
          <p:cNvPr id="4100" name="Text Box 5"/>
          <p:cNvSpPr txBox="1">
            <a:spLocks noChangeArrowheads="1"/>
          </p:cNvSpPr>
          <p:nvPr/>
        </p:nvSpPr>
        <p:spPr bwMode="auto">
          <a:xfrm>
            <a:off x="457200" y="55626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00CC"/>
                </a:solidFill>
                <a:latin typeface="Comic Sans MS" pitchFamily="66" charset="0"/>
              </a:rPr>
              <a:t>G</a:t>
            </a:r>
          </a:p>
        </p:txBody>
      </p:sp>
    </p:spTree>
    <p:extLst>
      <p:ext uri="{BB962C8B-B14F-4D97-AF65-F5344CB8AC3E}">
        <p14:creationId xmlns:p14="http://schemas.microsoft.com/office/powerpoint/2010/main" val="1723182586"/>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914400"/>
            <a:ext cx="82296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447800" y="1905000"/>
            <a:ext cx="6324600" cy="3352800"/>
          </a:xfrm>
        </p:spPr>
        <p:txBody>
          <a:bodyPr>
            <a:normAutofit/>
          </a:bodyPr>
          <a:lstStyle/>
          <a:p>
            <a:pPr marL="0" indent="231775">
              <a:buNone/>
            </a:pPr>
            <a:r>
              <a:rPr lang="en-US" dirty="0" smtClean="0"/>
              <a:t> 17</a:t>
            </a:r>
          </a:p>
        </p:txBody>
      </p:sp>
      <p:sp>
        <p:nvSpPr>
          <p:cNvPr id="4100" name="Text Box 5"/>
          <p:cNvSpPr txBox="1">
            <a:spLocks noChangeArrowheads="1"/>
          </p:cNvSpPr>
          <p:nvPr/>
        </p:nvSpPr>
        <p:spPr bwMode="auto">
          <a:xfrm>
            <a:off x="457200" y="55626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00CC"/>
                </a:solidFill>
                <a:latin typeface="Comic Sans MS" pitchFamily="66" charset="0"/>
              </a:rPr>
              <a:t>G</a:t>
            </a:r>
          </a:p>
        </p:txBody>
      </p:sp>
    </p:spTree>
    <p:extLst>
      <p:ext uri="{BB962C8B-B14F-4D97-AF65-F5344CB8AC3E}">
        <p14:creationId xmlns:p14="http://schemas.microsoft.com/office/powerpoint/2010/main" val="173916180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https://encrypted-tbn3.gstatic.com/images?q=tbn:ANd9GcSAnAwFPJdWVJMy5OxgsNvb75Mky62wO31_jgT9WHXkw5gKNjX-Yw"/>
          <p:cNvPicPr>
            <a:picLocks noChangeAspect="1" noChangeArrowheads="1"/>
          </p:cNvPicPr>
          <p:nvPr/>
        </p:nvPicPr>
        <p:blipFill>
          <a:blip r:embed="rId3" cstate="print"/>
          <a:srcRect/>
          <a:stretch>
            <a:fillRect/>
          </a:stretch>
        </p:blipFill>
        <p:spPr bwMode="auto">
          <a:xfrm>
            <a:off x="6524625" y="0"/>
            <a:ext cx="2619375" cy="1743076"/>
          </a:xfrm>
          <a:prstGeom prst="rect">
            <a:avLst/>
          </a:prstGeom>
          <a:noFill/>
        </p:spPr>
      </p:pic>
      <p:sp>
        <p:nvSpPr>
          <p:cNvPr id="4098" name="Rectangle 2"/>
          <p:cNvSpPr>
            <a:spLocks noGrp="1" noChangeArrowheads="1"/>
          </p:cNvSpPr>
          <p:nvPr>
            <p:ph type="title"/>
          </p:nvPr>
        </p:nvSpPr>
        <p:spPr>
          <a:xfrm>
            <a:off x="76200" y="0"/>
            <a:ext cx="6705600" cy="1143000"/>
          </a:xfrm>
        </p:spPr>
        <p:txBody>
          <a:bodyPr>
            <a:normAutofit/>
          </a:bodyPr>
          <a:lstStyle/>
          <a:p>
            <a:r>
              <a:rPr lang="en-US" sz="6000" b="1" dirty="0" smtClean="0">
                <a:solidFill>
                  <a:srgbClr val="FF0000"/>
                </a:solidFill>
                <a:latin typeface="Creepy" pitchFamily="82" charset="0"/>
              </a:rPr>
              <a:t>Lies of the Samaritans</a:t>
            </a:r>
          </a:p>
        </p:txBody>
      </p:sp>
      <p:sp>
        <p:nvSpPr>
          <p:cNvPr id="4099" name="Rectangle 3"/>
          <p:cNvSpPr>
            <a:spLocks noGrp="1" noChangeArrowheads="1"/>
          </p:cNvSpPr>
          <p:nvPr>
            <p:ph type="body" idx="1"/>
          </p:nvPr>
        </p:nvSpPr>
        <p:spPr>
          <a:xfrm>
            <a:off x="457200" y="1143000"/>
            <a:ext cx="7924800" cy="4343400"/>
          </a:xfrm>
        </p:spPr>
        <p:txBody>
          <a:bodyPr>
            <a:normAutofit fontScale="92500" lnSpcReduction="10000"/>
          </a:bodyPr>
          <a:lstStyle/>
          <a:p>
            <a:pPr marL="457200" indent="-457200">
              <a:buNone/>
            </a:pPr>
            <a:r>
              <a:rPr lang="en-US" b="1" dirty="0" smtClean="0"/>
              <a:t>1)  Jews are rebuilding the city and                    finishing the walls (v.12) </a:t>
            </a:r>
          </a:p>
          <a:p>
            <a:pPr marL="457200" indent="-457200">
              <a:buNone/>
            </a:pPr>
            <a:r>
              <a:rPr lang="en-US" b="1" i="1" dirty="0" smtClean="0"/>
              <a:t>               [no mention of temple]</a:t>
            </a:r>
            <a:endParaRPr lang="en-US" dirty="0" smtClean="0"/>
          </a:p>
          <a:p>
            <a:pPr marL="457200" indent="-457200">
              <a:buNone/>
            </a:pPr>
            <a:r>
              <a:rPr lang="en-US" b="1" dirty="0" smtClean="0"/>
              <a:t>2)  Jews will not pay taxes, tribute (v. 13)</a:t>
            </a:r>
            <a:endParaRPr lang="en-US" dirty="0" smtClean="0"/>
          </a:p>
          <a:p>
            <a:pPr marL="457200" indent="-457200">
              <a:buNone/>
            </a:pPr>
            <a:r>
              <a:rPr lang="en-US" b="1" dirty="0" smtClean="0"/>
              <a:t>3)  Jerusalem is rebellious, harmful to kings, incited sedition - that’s the reason it was destroyed (v.15)</a:t>
            </a:r>
            <a:endParaRPr lang="en-US" dirty="0" smtClean="0"/>
          </a:p>
          <a:p>
            <a:pPr marL="457200" indent="-457200">
              <a:buNone/>
            </a:pPr>
            <a:r>
              <a:rPr lang="en-US" b="1" dirty="0" smtClean="0"/>
              <a:t>4)  if city is finished, Persia will lose its dominion this side of  Euphrates (v.16)</a:t>
            </a:r>
            <a:endParaRPr lang="en-US" dirty="0" smtClean="0"/>
          </a:p>
          <a:p>
            <a:pPr eaLnBrk="1" hangingPunct="1">
              <a:lnSpc>
                <a:spcPct val="90000"/>
              </a:lnSpc>
              <a:buNone/>
            </a:pPr>
            <a:endParaRPr lang="en-US" dirty="0" smtClean="0"/>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God used this to stop the work</a:t>
            </a:r>
            <a:endParaRPr lang="en-US" sz="4000" b="1" dirty="0">
              <a:solidFill>
                <a:srgbClr val="00B050"/>
              </a:solidFill>
              <a:latin typeface="Comic Sans MS" pitchFamily="66" charset="0"/>
            </a:endParaRPr>
          </a:p>
        </p:txBody>
      </p:sp>
      <p:pic>
        <p:nvPicPr>
          <p:cNvPr id="64514" name="Picture 2" descr="https://encrypted-tbn0.gstatic.com/images?q=tbn:ANd9GcTKr7rS_HerjLbGrltAJ-S9QVuhGNpbphP7OABQC0sce0FFomlxxg"/>
          <p:cNvPicPr>
            <a:picLocks noChangeAspect="1" noChangeArrowheads="1"/>
          </p:cNvPicPr>
          <p:nvPr/>
        </p:nvPicPr>
        <p:blipFill>
          <a:blip r:embed="rId4" cstate="print"/>
          <a:srcRect/>
          <a:stretch>
            <a:fillRect/>
          </a:stretch>
        </p:blipFill>
        <p:spPr bwMode="auto">
          <a:xfrm>
            <a:off x="7696200" y="3200400"/>
            <a:ext cx="1152525" cy="1152525"/>
          </a:xfrm>
          <a:prstGeom prst="rect">
            <a:avLst/>
          </a:prstGeom>
          <a:noFill/>
        </p:spPr>
      </p:pic>
    </p:spTree>
    <p:extLst>
      <p:ext uri="{BB962C8B-B14F-4D97-AF65-F5344CB8AC3E}">
        <p14:creationId xmlns:p14="http://schemas.microsoft.com/office/powerpoint/2010/main" val="1794018724"/>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r>
              <a:rPr lang="en-US" b="1" dirty="0" smtClean="0">
                <a:solidFill>
                  <a:schemeClr val="bg1"/>
                </a:solidFill>
                <a:latin typeface="EraserDust" pitchFamily="34" charset="0"/>
              </a:rPr>
              <a:t>Lessons from Haggai</a:t>
            </a:r>
          </a:p>
        </p:txBody>
      </p:sp>
      <p:sp>
        <p:nvSpPr>
          <p:cNvPr id="4099" name="Rectangle 3"/>
          <p:cNvSpPr>
            <a:spLocks noGrp="1" noChangeArrowheads="1"/>
          </p:cNvSpPr>
          <p:nvPr>
            <p:ph type="body" idx="1"/>
          </p:nvPr>
        </p:nvSpPr>
        <p:spPr>
          <a:xfrm>
            <a:off x="609600" y="1143000"/>
            <a:ext cx="8001000" cy="5029200"/>
          </a:xfrm>
        </p:spPr>
        <p:txBody>
          <a:bodyPr>
            <a:normAutofit/>
          </a:bodyPr>
          <a:lstStyle/>
          <a:p>
            <a:pPr hangingPunct="0"/>
            <a:r>
              <a:rPr lang="en-US" b="1" dirty="0" smtClean="0">
                <a:solidFill>
                  <a:srgbClr val="FFC000"/>
                </a:solidFill>
                <a:latin typeface="EraserDust" pitchFamily="34" charset="0"/>
              </a:rPr>
              <a:t> </a:t>
            </a:r>
            <a:r>
              <a:rPr lang="en-US" dirty="0" smtClean="0">
                <a:solidFill>
                  <a:srgbClr val="FFC000"/>
                </a:solidFill>
                <a:latin typeface="EraserDust" pitchFamily="34" charset="0"/>
              </a:rPr>
              <a:t>Even</a:t>
            </a:r>
            <a:endParaRPr lang="en-US" dirty="0" smtClean="0"/>
          </a:p>
        </p:txBody>
      </p:sp>
    </p:spTree>
    <p:extLst>
      <p:ext uri="{BB962C8B-B14F-4D97-AF65-F5344CB8AC3E}">
        <p14:creationId xmlns:p14="http://schemas.microsoft.com/office/powerpoint/2010/main" val="413151828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s://encrypted-tbn2.gstatic.com/images?q=tbn:ANd9GcSdOhNdrIf2s7BY5VqaTypK-jB_w2CGiowJyPOXr9L_6_awzZz6kQ"/>
          <p:cNvPicPr>
            <a:picLocks noChangeAspect="1" noChangeArrowheads="1"/>
          </p:cNvPicPr>
          <p:nvPr/>
        </p:nvPicPr>
        <p:blipFill>
          <a:blip r:embed="rId3" cstate="print"/>
          <a:srcRect/>
          <a:stretch>
            <a:fillRect/>
          </a:stretch>
        </p:blipFill>
        <p:spPr bwMode="auto">
          <a:xfrm>
            <a:off x="5257800" y="0"/>
            <a:ext cx="2247900" cy="2038350"/>
          </a:xfrm>
          <a:prstGeom prst="rect">
            <a:avLst/>
          </a:prstGeom>
          <a:noFill/>
        </p:spPr>
      </p:pic>
      <p:sp>
        <p:nvSpPr>
          <p:cNvPr id="4098" name="Rectangle 2"/>
          <p:cNvSpPr>
            <a:spLocks noGrp="1" noChangeArrowheads="1"/>
          </p:cNvSpPr>
          <p:nvPr>
            <p:ph type="title"/>
          </p:nvPr>
        </p:nvSpPr>
        <p:spPr>
          <a:xfrm>
            <a:off x="457200" y="0"/>
            <a:ext cx="5029200" cy="1524000"/>
          </a:xfrm>
        </p:spPr>
        <p:txBody>
          <a:bodyPr/>
          <a:lstStyle/>
          <a:p>
            <a:pPr eaLnBrk="1" hangingPunct="1"/>
            <a:r>
              <a:rPr lang="en-US" sz="4000" b="1" dirty="0" smtClean="0">
                <a:solidFill>
                  <a:srgbClr val="FF0000"/>
                </a:solidFill>
              </a:rPr>
              <a:t>God gives them what they wanted</a:t>
            </a:r>
          </a:p>
        </p:txBody>
      </p:sp>
      <p:sp>
        <p:nvSpPr>
          <p:cNvPr id="4099" name="Rectangle 3"/>
          <p:cNvSpPr>
            <a:spLocks noGrp="1" noChangeArrowheads="1"/>
          </p:cNvSpPr>
          <p:nvPr>
            <p:ph type="body" idx="1"/>
          </p:nvPr>
        </p:nvSpPr>
        <p:spPr>
          <a:xfrm>
            <a:off x="381000" y="1752600"/>
            <a:ext cx="7924800" cy="4343400"/>
          </a:xfrm>
        </p:spPr>
        <p:txBody>
          <a:bodyPr>
            <a:normAutofit fontScale="92500" lnSpcReduction="20000"/>
          </a:bodyPr>
          <a:lstStyle/>
          <a:p>
            <a:pPr eaLnBrk="1" hangingPunct="1">
              <a:lnSpc>
                <a:spcPct val="90000"/>
              </a:lnSpc>
            </a:pPr>
            <a:r>
              <a:rPr lang="en-US" b="1" dirty="0" smtClean="0">
                <a:solidFill>
                  <a:srgbClr val="0000CC"/>
                </a:solidFill>
              </a:rPr>
              <a:t>By force and power (v.23):</a:t>
            </a:r>
          </a:p>
          <a:p>
            <a:pPr lvl="1">
              <a:lnSpc>
                <a:spcPct val="90000"/>
              </a:lnSpc>
            </a:pPr>
            <a:r>
              <a:rPr lang="en-US" dirty="0" smtClean="0"/>
              <a:t>When we complain about life God sometimes gives us what we really want</a:t>
            </a:r>
          </a:p>
          <a:p>
            <a:pPr lvl="1">
              <a:lnSpc>
                <a:spcPct val="90000"/>
              </a:lnSpc>
            </a:pPr>
            <a:r>
              <a:rPr lang="en-US" dirty="0" smtClean="0"/>
              <a:t>Makes us re-think our situation</a:t>
            </a:r>
          </a:p>
          <a:p>
            <a:pPr lvl="1">
              <a:lnSpc>
                <a:spcPct val="90000"/>
              </a:lnSpc>
            </a:pPr>
            <a:r>
              <a:rPr lang="en-US" dirty="0" smtClean="0"/>
              <a:t>Don’t complain about your family, ecclesia or job!</a:t>
            </a:r>
          </a:p>
          <a:p>
            <a:pPr eaLnBrk="1" hangingPunct="1">
              <a:lnSpc>
                <a:spcPct val="90000"/>
              </a:lnSpc>
            </a:pPr>
            <a:r>
              <a:rPr lang="en-US" b="1" dirty="0" smtClean="0">
                <a:solidFill>
                  <a:srgbClr val="0000CC"/>
                </a:solidFill>
              </a:rPr>
              <a:t>The work stopped:</a:t>
            </a:r>
          </a:p>
          <a:p>
            <a:pPr lvl="1">
              <a:lnSpc>
                <a:spcPct val="90000"/>
              </a:lnSpc>
            </a:pPr>
            <a:r>
              <a:rPr lang="en-US" dirty="0" smtClean="0"/>
              <a:t>Only for about 2 years</a:t>
            </a:r>
          </a:p>
          <a:p>
            <a:pPr lvl="1">
              <a:lnSpc>
                <a:spcPct val="90000"/>
              </a:lnSpc>
            </a:pPr>
            <a:r>
              <a:rPr lang="en-US" dirty="0" smtClean="0"/>
              <a:t>True believers were probably frustrated</a:t>
            </a:r>
          </a:p>
          <a:p>
            <a:pPr lvl="1">
              <a:lnSpc>
                <a:spcPct val="90000"/>
              </a:lnSpc>
            </a:pPr>
            <a:r>
              <a:rPr lang="en-US" dirty="0" smtClean="0"/>
              <a:t>It was a time to test their Faith: do we really believe God is in control and using these events to save His people? </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457200" y="6019800"/>
            <a:ext cx="8229600" cy="584775"/>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This is when faith gets you through!</a:t>
            </a:r>
            <a:endParaRPr lang="en-US" sz="3200" b="1" dirty="0">
              <a:solidFill>
                <a:srgbClr val="00B050"/>
              </a:solidFill>
              <a:latin typeface="Comic Sans MS" pitchFamily="66" charset="0"/>
            </a:endParaRPr>
          </a:p>
        </p:txBody>
      </p:sp>
      <p:sp>
        <p:nvSpPr>
          <p:cNvPr id="6" name="Text Box 5"/>
          <p:cNvSpPr txBox="1">
            <a:spLocks noChangeArrowheads="1"/>
          </p:cNvSpPr>
          <p:nvPr/>
        </p:nvSpPr>
        <p:spPr bwMode="auto">
          <a:xfrm>
            <a:off x="6934200" y="457200"/>
            <a:ext cx="2057400" cy="1200329"/>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00CC"/>
                </a:solidFill>
                <a:latin typeface="Comic Sans MS" pitchFamily="66" charset="0"/>
              </a:rPr>
              <a:t>Have your cake &amp; eat it too!</a:t>
            </a:r>
            <a:endParaRPr lang="en-US" sz="2400" b="1" dirty="0">
              <a:solidFill>
                <a:srgbClr val="0000CC"/>
              </a:solidFill>
              <a:latin typeface="Comic Sans MS" pitchFamily="66" charset="0"/>
            </a:endParaRPr>
          </a:p>
        </p:txBody>
      </p:sp>
    </p:spTree>
    <p:extLst>
      <p:ext uri="{BB962C8B-B14F-4D97-AF65-F5344CB8AC3E}">
        <p14:creationId xmlns:p14="http://schemas.microsoft.com/office/powerpoint/2010/main" val="2237292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842620" y="228600"/>
            <a:ext cx="5257800" cy="838200"/>
          </a:xfrm>
        </p:spPr>
        <p:txBody>
          <a:bodyPr>
            <a:normAutofit fontScale="90000"/>
          </a:bodyPr>
          <a:lstStyle/>
          <a:p>
            <a:pPr eaLnBrk="1" hangingPunct="1">
              <a:defRPr/>
            </a:pPr>
            <a:r>
              <a:rPr lang="en-US" b="1" dirty="0" smtClean="0">
                <a:solidFill>
                  <a:srgbClr val="FF0000"/>
                </a:solidFill>
              </a:rPr>
              <a:t>Why did God stop the work?</a:t>
            </a:r>
          </a:p>
        </p:txBody>
      </p:sp>
      <p:sp>
        <p:nvSpPr>
          <p:cNvPr id="58371" name="Rectangle 3"/>
          <p:cNvSpPr>
            <a:spLocks noGrp="1" noRot="1" noChangeArrowheads="1"/>
          </p:cNvSpPr>
          <p:nvPr>
            <p:ph type="body" idx="1"/>
          </p:nvPr>
        </p:nvSpPr>
        <p:spPr>
          <a:xfrm>
            <a:off x="381000" y="1211694"/>
            <a:ext cx="8156575" cy="4038600"/>
          </a:xfrm>
        </p:spPr>
        <p:txBody>
          <a:bodyPr>
            <a:normAutofit fontScale="92500"/>
          </a:bodyPr>
          <a:lstStyle/>
          <a:p>
            <a:pPr eaLnBrk="1" hangingPunct="1">
              <a:spcBef>
                <a:spcPts val="0"/>
              </a:spcBef>
              <a:defRPr/>
            </a:pPr>
            <a:r>
              <a:rPr lang="en-US" dirty="0" smtClean="0"/>
              <a:t>15 years of work had worn out and discouraged the people</a:t>
            </a:r>
          </a:p>
          <a:p>
            <a:pPr eaLnBrk="1" hangingPunct="1">
              <a:spcBef>
                <a:spcPts val="0"/>
              </a:spcBef>
              <a:defRPr/>
            </a:pPr>
            <a:r>
              <a:rPr lang="en-US" dirty="0" smtClean="0"/>
              <a:t>Older people didn’t like the new                   temple</a:t>
            </a:r>
          </a:p>
          <a:p>
            <a:pPr eaLnBrk="1" hangingPunct="1">
              <a:spcBef>
                <a:spcPts val="0"/>
              </a:spcBef>
              <a:defRPr/>
            </a:pPr>
            <a:r>
              <a:rPr lang="en-US" dirty="0" smtClean="0"/>
              <a:t>Adversaries hired counselors against them</a:t>
            </a:r>
          </a:p>
          <a:p>
            <a:pPr eaLnBrk="1" hangingPunct="1">
              <a:spcBef>
                <a:spcPts val="0"/>
              </a:spcBef>
              <a:defRPr/>
            </a:pPr>
            <a:r>
              <a:rPr lang="en-US" dirty="0" smtClean="0"/>
              <a:t>Workers wanted to spend time on their own houses, farms and businesses</a:t>
            </a:r>
          </a:p>
          <a:p>
            <a:pPr eaLnBrk="1" hangingPunct="1">
              <a:spcBef>
                <a:spcPts val="0"/>
              </a:spcBef>
              <a:defRPr/>
            </a:pPr>
            <a:r>
              <a:rPr lang="en-US" dirty="0" smtClean="0"/>
              <a:t>People were afraid of adversaries (8:4-5)</a:t>
            </a:r>
            <a:endParaRPr lang="en-US" sz="1400" dirty="0" smtClean="0"/>
          </a:p>
        </p:txBody>
      </p:sp>
      <p:sp>
        <p:nvSpPr>
          <p:cNvPr id="4" name="Text Box 5"/>
          <p:cNvSpPr txBox="1">
            <a:spLocks noChangeArrowheads="1"/>
          </p:cNvSpPr>
          <p:nvPr/>
        </p:nvSpPr>
        <p:spPr bwMode="auto">
          <a:xfrm>
            <a:off x="457200" y="510540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Now was the time for faithful believers to step forward and stir up the community to finish God’s house</a:t>
            </a:r>
            <a:endParaRPr lang="en-US" sz="3200" b="1" dirty="0">
              <a:solidFill>
                <a:srgbClr val="00B050"/>
              </a:solidFill>
              <a:latin typeface="Comic Sans MS" pitchFamily="66" charset="0"/>
            </a:endParaRPr>
          </a:p>
        </p:txBody>
      </p:sp>
      <p:pic>
        <p:nvPicPr>
          <p:cNvPr id="94210" name="Picture 2" descr="https://encrypted-tbn0.google.com/images?q=tbn:ANd9GcTan9wHgU9nx4lQLT_oPHP3_NH5tlS76FbfEmR6Dz5W4Iuytq-g"/>
          <p:cNvPicPr>
            <a:picLocks noChangeAspect="1" noChangeArrowheads="1"/>
          </p:cNvPicPr>
          <p:nvPr/>
        </p:nvPicPr>
        <p:blipFill>
          <a:blip r:embed="rId3" cstate="print"/>
          <a:srcRect/>
          <a:stretch>
            <a:fillRect/>
          </a:stretch>
        </p:blipFill>
        <p:spPr bwMode="auto">
          <a:xfrm>
            <a:off x="6781800" y="228600"/>
            <a:ext cx="2114550" cy="2712606"/>
          </a:xfrm>
          <a:prstGeom prst="rect">
            <a:avLst/>
          </a:prstGeom>
          <a:noFill/>
        </p:spPr>
      </p:pic>
    </p:spTree>
    <p:extLst>
      <p:ext uri="{BB962C8B-B14F-4D97-AF65-F5344CB8AC3E}">
        <p14:creationId xmlns:p14="http://schemas.microsoft.com/office/powerpoint/2010/main" val="198723084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28600" y="457200"/>
            <a:ext cx="5124450" cy="2362200"/>
          </a:xfrm>
        </p:spPr>
        <p:txBody>
          <a:bodyPr>
            <a:noAutofit/>
          </a:bodyPr>
          <a:lstStyle/>
          <a:p>
            <a:pPr eaLnBrk="1" hangingPunct="1">
              <a:lnSpc>
                <a:spcPts val="5000"/>
              </a:lnSpc>
            </a:pPr>
            <a:r>
              <a:rPr lang="en-US" sz="8800" b="1" dirty="0" smtClean="0">
                <a:solidFill>
                  <a:srgbClr val="FF0000"/>
                </a:solidFill>
                <a:latin typeface="Comic Sans MS" pitchFamily="66" charset="0"/>
              </a:rPr>
              <a:t>Ezra:   </a:t>
            </a:r>
            <a:r>
              <a:rPr lang="en-US" b="1" dirty="0" smtClean="0">
                <a:solidFill>
                  <a:srgbClr val="FF0000"/>
                </a:solidFill>
                <a:latin typeface="Comic Sans MS" pitchFamily="66" charset="0"/>
              </a:rPr>
              <a:t>Working together in God’s service</a:t>
            </a:r>
            <a:endParaRPr lang="en-US" sz="5400" b="1" dirty="0" smtClean="0">
              <a:solidFill>
                <a:srgbClr val="FF0000"/>
              </a:solidFill>
              <a:latin typeface="Comic Sans MS" pitchFamily="66" charset="0"/>
            </a:endParaRPr>
          </a:p>
        </p:txBody>
      </p:sp>
      <p:sp>
        <p:nvSpPr>
          <p:cNvPr id="2052" name="Rectangle 3"/>
          <p:cNvSpPr>
            <a:spLocks noGrp="1" noChangeArrowheads="1"/>
          </p:cNvSpPr>
          <p:nvPr>
            <p:ph type="subTitle" idx="1"/>
          </p:nvPr>
        </p:nvSpPr>
        <p:spPr>
          <a:xfrm>
            <a:off x="152400" y="5029200"/>
            <a:ext cx="5257800" cy="1584223"/>
          </a:xfrm>
        </p:spPr>
        <p:txBody>
          <a:bodyPr>
            <a:noAutofit/>
          </a:bodyPr>
          <a:lstStyle/>
          <a:p>
            <a:pPr eaLnBrk="1" hangingPunct="1">
              <a:lnSpc>
                <a:spcPts val="4300"/>
              </a:lnSpc>
              <a:spcBef>
                <a:spcPts val="0"/>
              </a:spcBef>
            </a:pPr>
            <a:r>
              <a:rPr lang="en-US" sz="4000" b="1" dirty="0" smtClean="0">
                <a:solidFill>
                  <a:srgbClr val="0000CC"/>
                </a:solidFill>
                <a:latin typeface="Comic Sans MS" pitchFamily="66" charset="0"/>
              </a:rPr>
              <a:t>Ezra 5: God will Provide the Motivation to Finish!</a:t>
            </a:r>
          </a:p>
        </p:txBody>
      </p:sp>
      <p:pic>
        <p:nvPicPr>
          <p:cNvPr id="4098" name="Picture 2" descr="https://encrypted-tbn0.google.com/images?q=tbn:ANd9GcTPOwR4BSEtMrv9xBT85uM6zieksWvchrSBJ9xK0Aw-izvcmVIj7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743200"/>
            <a:ext cx="317720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3.bp.blogspot.com/-hwR60eFfpKY/T6OrUF6iPGI/AAAAAAAABFE/9k2_AavRDWo/s1600/building_altar_galle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4038600"/>
            <a:ext cx="3371850" cy="22389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artchive.com/web_gallery/reproductions/201501-202000/201788/size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68"/>
          <a:stretch/>
        </p:blipFill>
        <p:spPr bwMode="auto">
          <a:xfrm>
            <a:off x="5771535" y="213852"/>
            <a:ext cx="3030486" cy="293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08316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838200" y="266700"/>
            <a:ext cx="4648200" cy="1143000"/>
          </a:xfrm>
        </p:spPr>
        <p:txBody>
          <a:bodyPr/>
          <a:lstStyle/>
          <a:p>
            <a:pPr eaLnBrk="1" hangingPunct="1">
              <a:lnSpc>
                <a:spcPts val="5400"/>
              </a:lnSpc>
              <a:defRPr/>
            </a:pPr>
            <a:r>
              <a:rPr lang="en-US" sz="5400" b="1" dirty="0" smtClean="0">
                <a:solidFill>
                  <a:srgbClr val="FF0000"/>
                </a:solidFill>
              </a:rPr>
              <a:t>God stopped the work</a:t>
            </a:r>
          </a:p>
        </p:txBody>
      </p:sp>
      <p:sp>
        <p:nvSpPr>
          <p:cNvPr id="58371" name="Rectangle 3"/>
          <p:cNvSpPr>
            <a:spLocks noGrp="1" noRot="1" noChangeArrowheads="1"/>
          </p:cNvSpPr>
          <p:nvPr>
            <p:ph type="body" idx="1"/>
          </p:nvPr>
        </p:nvSpPr>
        <p:spPr>
          <a:xfrm>
            <a:off x="379412" y="1524000"/>
            <a:ext cx="8156575" cy="4114800"/>
          </a:xfrm>
        </p:spPr>
        <p:txBody>
          <a:bodyPr>
            <a:normAutofit lnSpcReduction="10000"/>
          </a:bodyPr>
          <a:lstStyle/>
          <a:p>
            <a:pPr eaLnBrk="1" hangingPunct="1">
              <a:spcAft>
                <a:spcPct val="30000"/>
              </a:spcAft>
              <a:defRPr/>
            </a:pPr>
            <a:r>
              <a:rPr lang="en-US" sz="2800" dirty="0" smtClean="0"/>
              <a:t>15 years of work had worn out                                        &amp; discouraged the people – they                                             gradually stopped working</a:t>
            </a:r>
          </a:p>
          <a:p>
            <a:pPr eaLnBrk="1" hangingPunct="1">
              <a:spcAft>
                <a:spcPct val="30000"/>
              </a:spcAft>
              <a:defRPr/>
            </a:pPr>
            <a:r>
              <a:rPr lang="en-US" sz="2800" dirty="0" smtClean="0"/>
              <a:t>Older people didn’t like the new temple</a:t>
            </a:r>
          </a:p>
          <a:p>
            <a:pPr eaLnBrk="1" hangingPunct="1">
              <a:spcAft>
                <a:spcPct val="30000"/>
              </a:spcAft>
              <a:defRPr/>
            </a:pPr>
            <a:r>
              <a:rPr lang="en-US" sz="2800" dirty="0" smtClean="0"/>
              <a:t>Adversaries hired counselors against them</a:t>
            </a:r>
          </a:p>
          <a:p>
            <a:pPr eaLnBrk="1" hangingPunct="1">
              <a:spcAft>
                <a:spcPct val="30000"/>
              </a:spcAft>
              <a:defRPr/>
            </a:pPr>
            <a:r>
              <a:rPr lang="en-US" sz="2800" dirty="0" smtClean="0"/>
              <a:t>Workers wanted to spend time on their own houses, farms and businesses</a:t>
            </a:r>
          </a:p>
          <a:p>
            <a:pPr eaLnBrk="1" hangingPunct="1">
              <a:spcAft>
                <a:spcPct val="30000"/>
              </a:spcAft>
              <a:defRPr/>
            </a:pPr>
            <a:r>
              <a:rPr lang="en-US" sz="2800" dirty="0" smtClean="0"/>
              <a:t>People were afraid of adversaries (8:4-5)</a:t>
            </a:r>
          </a:p>
        </p:txBody>
      </p:sp>
      <p:sp>
        <p:nvSpPr>
          <p:cNvPr id="4" name="Rectangle 3"/>
          <p:cNvSpPr/>
          <p:nvPr/>
        </p:nvSpPr>
        <p:spPr>
          <a:xfrm>
            <a:off x="1066799" y="5624384"/>
            <a:ext cx="6781800" cy="1077218"/>
          </a:xfrm>
          <a:prstGeom prst="rect">
            <a:avLst/>
          </a:prstGeom>
        </p:spPr>
        <p:txBody>
          <a:bodyPr wrap="square">
            <a:spAutoFit/>
          </a:bodyPr>
          <a:lstStyle/>
          <a:p>
            <a:pPr algn="ctr"/>
            <a:r>
              <a:rPr lang="en-US" sz="3200" b="1" dirty="0" smtClean="0">
                <a:solidFill>
                  <a:srgbClr val="00B050"/>
                </a:solidFill>
                <a:latin typeface="Comic Sans MS" pitchFamily="66" charset="0"/>
              </a:rPr>
              <a:t>Be careful!  When we think we have it rough, it can get worse!</a:t>
            </a:r>
            <a:endParaRPr lang="en-US" sz="3200" dirty="0">
              <a:solidFill>
                <a:srgbClr val="00B050"/>
              </a:solidFill>
            </a:endParaRPr>
          </a:p>
        </p:txBody>
      </p:sp>
      <p:pic>
        <p:nvPicPr>
          <p:cNvPr id="125954" name="Picture 2" descr="https://encrypted-tbn1.google.com/images?q=tbn:ANd9GcQwDAMmgn5Tf1r7QrlRHQaJeBQ2THLbf2kCJidr7iszWIrIwpkhFQ"/>
          <p:cNvPicPr>
            <a:picLocks noChangeAspect="1" noChangeArrowheads="1"/>
          </p:cNvPicPr>
          <p:nvPr/>
        </p:nvPicPr>
        <p:blipFill>
          <a:blip r:embed="rId3" cstate="print"/>
          <a:srcRect/>
          <a:stretch>
            <a:fillRect/>
          </a:stretch>
        </p:blipFill>
        <p:spPr bwMode="auto">
          <a:xfrm>
            <a:off x="6129238" y="152400"/>
            <a:ext cx="2824262" cy="1981200"/>
          </a:xfrm>
          <a:prstGeom prst="rect">
            <a:avLst/>
          </a:prstGeom>
          <a:noFill/>
        </p:spPr>
      </p:pic>
    </p:spTree>
    <p:extLst>
      <p:ext uri="{BB962C8B-B14F-4D97-AF65-F5344CB8AC3E}">
        <p14:creationId xmlns:p14="http://schemas.microsoft.com/office/powerpoint/2010/main" val="1088437006"/>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1367</TotalTime>
  <Words>2508</Words>
  <Application>Microsoft Office PowerPoint</Application>
  <PresentationFormat>On-screen Show (4:3)</PresentationFormat>
  <Paragraphs>322</Paragraphs>
  <Slides>50</Slides>
  <Notes>34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1" baseType="lpstr">
      <vt:lpstr>Arial</vt:lpstr>
      <vt:lpstr>Calibri</vt:lpstr>
      <vt:lpstr>Comic Sans MS</vt:lpstr>
      <vt:lpstr>Creepy</vt:lpstr>
      <vt:lpstr>EraserDust</vt:lpstr>
      <vt:lpstr>Tahoma</vt:lpstr>
      <vt:lpstr>Times New Roman</vt:lpstr>
      <vt:lpstr>Vagabond</vt:lpstr>
      <vt:lpstr>Wingdings</vt:lpstr>
      <vt:lpstr>Default Design</vt:lpstr>
      <vt:lpstr>Photo Editor Photo</vt:lpstr>
      <vt:lpstr>Haggai</vt:lpstr>
      <vt:lpstr>PowerPoint Presentation</vt:lpstr>
      <vt:lpstr>PowerPoint Presentation</vt:lpstr>
      <vt:lpstr>The Samaritans’ Letter</vt:lpstr>
      <vt:lpstr>Lies of the Samaritans</vt:lpstr>
      <vt:lpstr>God gives them what they wanted</vt:lpstr>
      <vt:lpstr>Why did God stop the work?</vt:lpstr>
      <vt:lpstr>Ezra:   Working together in God’s service</vt:lpstr>
      <vt:lpstr>God stopped the work</vt:lpstr>
      <vt:lpstr>God gets the work going again!</vt:lpstr>
      <vt:lpstr>PowerPoint Presentation</vt:lpstr>
      <vt:lpstr>Haggai</vt:lpstr>
      <vt:lpstr>When did Haggai prophesy?</vt:lpstr>
      <vt:lpstr>PowerPoint Presentation</vt:lpstr>
      <vt:lpstr>“The Prophets of God Helping them” (Ezra 5:1-2 )</vt:lpstr>
      <vt:lpstr>Haggai &amp; Zechariah together</vt:lpstr>
      <vt:lpstr>Haggai &amp; Zechariah together</vt:lpstr>
      <vt:lpstr>Why did God stop the work?</vt:lpstr>
      <vt:lpstr>God raises up Darius to be King!</vt:lpstr>
      <vt:lpstr>Haggai 1:1-2</vt:lpstr>
      <vt:lpstr>People’s Reaction to Laying the Foundation (Ezra 3:12 )</vt:lpstr>
      <vt:lpstr>What had the People been doing over the last 15 years?        (see Haggai 1:1-6)</vt:lpstr>
      <vt:lpstr>Jeremiah’s Prophecies  about the 70 years</vt:lpstr>
      <vt:lpstr>When did the 70 years start?</vt:lpstr>
      <vt:lpstr>What had the People been doing over the last 15 years?        (see Haggai 1:1-6)</vt:lpstr>
      <vt:lpstr>God tried to talk to the people by influencing the conditions in the land (Hag 1:5)</vt:lpstr>
      <vt:lpstr>PowerPoint Presentation</vt:lpstr>
      <vt:lpstr>Put God First in your life!</vt:lpstr>
      <vt:lpstr>Haggai’s Message: Consider how you have fared!</vt:lpstr>
      <vt:lpstr>God talks to us through the experiences of life</vt:lpstr>
      <vt:lpstr>Haggai 1:14-15</vt:lpstr>
      <vt:lpstr>Haggai 2:1-5</vt:lpstr>
      <vt:lpstr>Who has despised the  day of small things? </vt:lpstr>
      <vt:lpstr>Lessons from Haggai</vt:lpstr>
      <vt:lpstr>Haggai 2:6-9</vt:lpstr>
      <vt:lpstr>Haggai 2:10-14</vt:lpstr>
      <vt:lpstr>PowerPoint Presentation</vt:lpstr>
      <vt:lpstr>It’s your choice!</vt:lpstr>
      <vt:lpstr>W</vt:lpstr>
      <vt:lpstr>Haggai 2:15-19</vt:lpstr>
      <vt:lpstr>PowerPoint Presentation</vt:lpstr>
      <vt:lpstr>PowerPoint Presentation</vt:lpstr>
      <vt:lpstr>W</vt:lpstr>
      <vt:lpstr>2</vt:lpstr>
      <vt:lpstr>W</vt:lpstr>
      <vt:lpstr>2</vt:lpstr>
      <vt:lpstr>W</vt:lpstr>
      <vt:lpstr>2</vt:lpstr>
      <vt:lpstr>2</vt:lpstr>
      <vt:lpstr>Lessons from Haggai</vt:lpstr>
    </vt:vector>
  </TitlesOfParts>
  <Company>Crestwood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Zechariah’s Night Visions</dc:title>
  <dc:creator>Jim Styles</dc:creator>
  <cp:lastModifiedBy>Jim</cp:lastModifiedBy>
  <cp:revision>104</cp:revision>
  <dcterms:created xsi:type="dcterms:W3CDTF">2005-01-06T18:24:46Z</dcterms:created>
  <dcterms:modified xsi:type="dcterms:W3CDTF">2013-07-02T04:29:53Z</dcterms:modified>
</cp:coreProperties>
</file>