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44" r:id="rId2"/>
    <p:sldId id="345" r:id="rId3"/>
    <p:sldId id="348" r:id="rId4"/>
    <p:sldId id="346" r:id="rId5"/>
    <p:sldId id="315" r:id="rId6"/>
    <p:sldId id="349" r:id="rId7"/>
    <p:sldId id="350" r:id="rId8"/>
    <p:sldId id="351" r:id="rId9"/>
    <p:sldId id="352" r:id="rId10"/>
    <p:sldId id="353" r:id="rId11"/>
    <p:sldId id="354" r:id="rId12"/>
    <p:sldId id="356" r:id="rId13"/>
    <p:sldId id="357" r:id="rId14"/>
    <p:sldId id="372" r:id="rId15"/>
    <p:sldId id="316" r:id="rId16"/>
    <p:sldId id="277" r:id="rId17"/>
    <p:sldId id="358" r:id="rId18"/>
    <p:sldId id="370" r:id="rId19"/>
    <p:sldId id="317" r:id="rId20"/>
    <p:sldId id="359" r:id="rId21"/>
    <p:sldId id="318" r:id="rId22"/>
    <p:sldId id="360" r:id="rId23"/>
    <p:sldId id="361" r:id="rId24"/>
    <p:sldId id="364" r:id="rId25"/>
    <p:sldId id="365" r:id="rId26"/>
    <p:sldId id="367" r:id="rId27"/>
    <p:sldId id="368" r:id="rId28"/>
    <p:sldId id="369" r:id="rId29"/>
    <p:sldId id="371" r:id="rId30"/>
    <p:sldId id="363" r:id="rId31"/>
    <p:sldId id="362" r:id="rId32"/>
    <p:sldId id="319" r:id="rId33"/>
    <p:sldId id="327" r:id="rId34"/>
    <p:sldId id="373" r:id="rId35"/>
    <p:sldId id="328" r:id="rId36"/>
    <p:sldId id="329" r:id="rId37"/>
    <p:sldId id="330" r:id="rId38"/>
    <p:sldId id="331" r:id="rId39"/>
    <p:sldId id="320" r:id="rId40"/>
    <p:sldId id="332" r:id="rId41"/>
    <p:sldId id="321" r:id="rId42"/>
    <p:sldId id="333" r:id="rId43"/>
    <p:sldId id="322" r:id="rId44"/>
    <p:sldId id="334" r:id="rId45"/>
    <p:sldId id="323" r:id="rId46"/>
    <p:sldId id="335" r:id="rId47"/>
    <p:sldId id="324" r:id="rId48"/>
    <p:sldId id="336" r:id="rId49"/>
    <p:sldId id="325" r:id="rId50"/>
    <p:sldId id="337" r:id="rId51"/>
    <p:sldId id="326" r:id="rId52"/>
    <p:sldId id="338" r:id="rId53"/>
    <p:sldId id="341" r:id="rId54"/>
    <p:sldId id="340" r:id="rId55"/>
    <p:sldId id="339" r:id="rId56"/>
    <p:sldId id="257" r:id="rId57"/>
    <p:sldId id="269" r:id="rId58"/>
    <p:sldId id="275" r:id="rId59"/>
    <p:sldId id="276" r:id="rId60"/>
    <p:sldId id="342" r:id="rId61"/>
    <p:sldId id="343" r:id="rId62"/>
    <p:sldId id="314" r:id="rId63"/>
    <p:sldId id="304" r:id="rId64"/>
    <p:sldId id="313" r:id="rId65"/>
    <p:sldId id="312" r:id="rId66"/>
    <p:sldId id="311" r:id="rId67"/>
    <p:sldId id="31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09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7/4/2013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1</a:t>
            </a:fld>
            <a:endParaRPr lang="en-US"/>
          </a:p>
        </p:txBody>
      </p:sp>
    </p:spTree>
    <p:extLst>
      <p:ext uri="{BB962C8B-B14F-4D97-AF65-F5344CB8AC3E}">
        <p14:creationId xmlns:p14="http://schemas.microsoft.com/office/powerpoint/2010/main" val="167298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831993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422202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2288974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314177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372132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1123368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210155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305019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62422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391892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338646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1128627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3958994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2493690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260859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3609061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3107212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extLst>
      <p:ext uri="{BB962C8B-B14F-4D97-AF65-F5344CB8AC3E}">
        <p14:creationId xmlns:p14="http://schemas.microsoft.com/office/powerpoint/2010/main" val="3592572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3153780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1331540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extLst>
      <p:ext uri="{BB962C8B-B14F-4D97-AF65-F5344CB8AC3E}">
        <p14:creationId xmlns:p14="http://schemas.microsoft.com/office/powerpoint/2010/main" val="322298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1260287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41</a:t>
            </a:fld>
            <a:endParaRPr lang="en-US"/>
          </a:p>
        </p:txBody>
      </p:sp>
    </p:spTree>
    <p:extLst>
      <p:ext uri="{BB962C8B-B14F-4D97-AF65-F5344CB8AC3E}">
        <p14:creationId xmlns:p14="http://schemas.microsoft.com/office/powerpoint/2010/main" val="4235937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3763721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43</a:t>
            </a:fld>
            <a:endParaRPr lang="en-US"/>
          </a:p>
        </p:txBody>
      </p:sp>
    </p:spTree>
    <p:extLst>
      <p:ext uri="{BB962C8B-B14F-4D97-AF65-F5344CB8AC3E}">
        <p14:creationId xmlns:p14="http://schemas.microsoft.com/office/powerpoint/2010/main" val="3113908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44</a:t>
            </a:fld>
            <a:endParaRPr lang="en-US"/>
          </a:p>
        </p:txBody>
      </p:sp>
    </p:spTree>
    <p:extLst>
      <p:ext uri="{BB962C8B-B14F-4D97-AF65-F5344CB8AC3E}">
        <p14:creationId xmlns:p14="http://schemas.microsoft.com/office/powerpoint/2010/main" val="785225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45</a:t>
            </a:fld>
            <a:endParaRPr lang="en-US"/>
          </a:p>
        </p:txBody>
      </p:sp>
    </p:spTree>
    <p:extLst>
      <p:ext uri="{BB962C8B-B14F-4D97-AF65-F5344CB8AC3E}">
        <p14:creationId xmlns:p14="http://schemas.microsoft.com/office/powerpoint/2010/main" val="1884532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46</a:t>
            </a:fld>
            <a:endParaRPr lang="en-US"/>
          </a:p>
        </p:txBody>
      </p:sp>
    </p:spTree>
    <p:extLst>
      <p:ext uri="{BB962C8B-B14F-4D97-AF65-F5344CB8AC3E}">
        <p14:creationId xmlns:p14="http://schemas.microsoft.com/office/powerpoint/2010/main" val="2457209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47</a:t>
            </a:fld>
            <a:endParaRPr lang="en-US"/>
          </a:p>
        </p:txBody>
      </p:sp>
    </p:spTree>
    <p:extLst>
      <p:ext uri="{BB962C8B-B14F-4D97-AF65-F5344CB8AC3E}">
        <p14:creationId xmlns:p14="http://schemas.microsoft.com/office/powerpoint/2010/main" val="3982047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48</a:t>
            </a:fld>
            <a:endParaRPr lang="en-US"/>
          </a:p>
        </p:txBody>
      </p:sp>
    </p:spTree>
    <p:extLst>
      <p:ext uri="{BB962C8B-B14F-4D97-AF65-F5344CB8AC3E}">
        <p14:creationId xmlns:p14="http://schemas.microsoft.com/office/powerpoint/2010/main" val="26984550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49</a:t>
            </a:fld>
            <a:endParaRPr lang="en-US"/>
          </a:p>
        </p:txBody>
      </p:sp>
    </p:spTree>
    <p:extLst>
      <p:ext uri="{BB962C8B-B14F-4D97-AF65-F5344CB8AC3E}">
        <p14:creationId xmlns:p14="http://schemas.microsoft.com/office/powerpoint/2010/main" val="1285790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50</a:t>
            </a:fld>
            <a:endParaRPr lang="en-US"/>
          </a:p>
        </p:txBody>
      </p:sp>
    </p:spTree>
    <p:extLst>
      <p:ext uri="{BB962C8B-B14F-4D97-AF65-F5344CB8AC3E}">
        <p14:creationId xmlns:p14="http://schemas.microsoft.com/office/powerpoint/2010/main" val="4273156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1811736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51</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52</a:t>
            </a:fld>
            <a:endParaRPr lang="en-US"/>
          </a:p>
        </p:txBody>
      </p:sp>
    </p:spTree>
    <p:extLst>
      <p:ext uri="{BB962C8B-B14F-4D97-AF65-F5344CB8AC3E}">
        <p14:creationId xmlns:p14="http://schemas.microsoft.com/office/powerpoint/2010/main" val="1339573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53</a:t>
            </a:fld>
            <a:endParaRPr lang="en-US"/>
          </a:p>
        </p:txBody>
      </p:sp>
    </p:spTree>
    <p:extLst>
      <p:ext uri="{BB962C8B-B14F-4D97-AF65-F5344CB8AC3E}">
        <p14:creationId xmlns:p14="http://schemas.microsoft.com/office/powerpoint/2010/main" val="1662686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54</a:t>
            </a:fld>
            <a:endParaRPr lang="en-US"/>
          </a:p>
        </p:txBody>
      </p:sp>
    </p:spTree>
    <p:extLst>
      <p:ext uri="{BB962C8B-B14F-4D97-AF65-F5344CB8AC3E}">
        <p14:creationId xmlns:p14="http://schemas.microsoft.com/office/powerpoint/2010/main" val="358370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55</a:t>
            </a:fld>
            <a:endParaRPr lang="en-US"/>
          </a:p>
        </p:txBody>
      </p:sp>
    </p:spTree>
    <p:extLst>
      <p:ext uri="{BB962C8B-B14F-4D97-AF65-F5344CB8AC3E}">
        <p14:creationId xmlns:p14="http://schemas.microsoft.com/office/powerpoint/2010/main" val="1967342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56</a:t>
            </a:fld>
            <a:endParaRPr lang="en-US"/>
          </a:p>
        </p:txBody>
      </p:sp>
    </p:spTree>
    <p:extLst>
      <p:ext uri="{BB962C8B-B14F-4D97-AF65-F5344CB8AC3E}">
        <p14:creationId xmlns:p14="http://schemas.microsoft.com/office/powerpoint/2010/main" val="809549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57</a:t>
            </a:fld>
            <a:endParaRPr lang="en-US"/>
          </a:p>
        </p:txBody>
      </p:sp>
    </p:spTree>
    <p:extLst>
      <p:ext uri="{BB962C8B-B14F-4D97-AF65-F5344CB8AC3E}">
        <p14:creationId xmlns:p14="http://schemas.microsoft.com/office/powerpoint/2010/main" val="2090653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58</a:t>
            </a:fld>
            <a:endParaRPr lang="en-US"/>
          </a:p>
        </p:txBody>
      </p:sp>
    </p:spTree>
    <p:extLst>
      <p:ext uri="{BB962C8B-B14F-4D97-AF65-F5344CB8AC3E}">
        <p14:creationId xmlns:p14="http://schemas.microsoft.com/office/powerpoint/2010/main" val="33909448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59</a:t>
            </a:fld>
            <a:endParaRPr lang="en-US"/>
          </a:p>
        </p:txBody>
      </p:sp>
    </p:spTree>
    <p:extLst>
      <p:ext uri="{BB962C8B-B14F-4D97-AF65-F5344CB8AC3E}">
        <p14:creationId xmlns:p14="http://schemas.microsoft.com/office/powerpoint/2010/main" val="2639485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60</a:t>
            </a:fld>
            <a:endParaRPr lang="en-US"/>
          </a:p>
        </p:txBody>
      </p:sp>
    </p:spTree>
    <p:extLst>
      <p:ext uri="{BB962C8B-B14F-4D97-AF65-F5344CB8AC3E}">
        <p14:creationId xmlns:p14="http://schemas.microsoft.com/office/powerpoint/2010/main" val="291099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3758879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61</a:t>
            </a:fld>
            <a:endParaRPr lang="en-US"/>
          </a:p>
        </p:txBody>
      </p:sp>
    </p:spTree>
    <p:extLst>
      <p:ext uri="{BB962C8B-B14F-4D97-AF65-F5344CB8AC3E}">
        <p14:creationId xmlns:p14="http://schemas.microsoft.com/office/powerpoint/2010/main" val="38852795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62</a:t>
            </a:fld>
            <a:endParaRPr lang="en-US"/>
          </a:p>
        </p:txBody>
      </p:sp>
    </p:spTree>
    <p:extLst>
      <p:ext uri="{BB962C8B-B14F-4D97-AF65-F5344CB8AC3E}">
        <p14:creationId xmlns:p14="http://schemas.microsoft.com/office/powerpoint/2010/main" val="39875547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63</a:t>
            </a:fld>
            <a:endParaRPr lang="en-US"/>
          </a:p>
        </p:txBody>
      </p:sp>
    </p:spTree>
    <p:extLst>
      <p:ext uri="{BB962C8B-B14F-4D97-AF65-F5344CB8AC3E}">
        <p14:creationId xmlns:p14="http://schemas.microsoft.com/office/powerpoint/2010/main" val="33906447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64</a:t>
            </a:fld>
            <a:endParaRPr lang="en-US"/>
          </a:p>
        </p:txBody>
      </p:sp>
    </p:spTree>
    <p:extLst>
      <p:ext uri="{BB962C8B-B14F-4D97-AF65-F5344CB8AC3E}">
        <p14:creationId xmlns:p14="http://schemas.microsoft.com/office/powerpoint/2010/main" val="256670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65</a:t>
            </a:fld>
            <a:endParaRPr lang="en-US"/>
          </a:p>
        </p:txBody>
      </p:sp>
    </p:spTree>
    <p:extLst>
      <p:ext uri="{BB962C8B-B14F-4D97-AF65-F5344CB8AC3E}">
        <p14:creationId xmlns:p14="http://schemas.microsoft.com/office/powerpoint/2010/main" val="36084775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66</a:t>
            </a:fld>
            <a:endParaRPr lang="en-US"/>
          </a:p>
        </p:txBody>
      </p:sp>
    </p:spTree>
    <p:extLst>
      <p:ext uri="{BB962C8B-B14F-4D97-AF65-F5344CB8AC3E}">
        <p14:creationId xmlns:p14="http://schemas.microsoft.com/office/powerpoint/2010/main" val="15283777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67</a:t>
            </a:fld>
            <a:endParaRPr lang="en-US"/>
          </a:p>
        </p:txBody>
      </p:sp>
    </p:spTree>
    <p:extLst>
      <p:ext uri="{BB962C8B-B14F-4D97-AF65-F5344CB8AC3E}">
        <p14:creationId xmlns:p14="http://schemas.microsoft.com/office/powerpoint/2010/main" val="227188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125594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336672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3314810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315444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7/4/2013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7/4/2013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7/4/2013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7/4/2013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4346575" cy="2743200"/>
          </a:xfrm>
        </p:spPr>
        <p:txBody>
          <a:bodyPr>
            <a:normAutofit/>
          </a:bodyPr>
          <a:lstStyle/>
          <a:p>
            <a:pPr>
              <a:defRPr/>
            </a:pPr>
            <a:r>
              <a:rPr lang="en-US" sz="6600" b="1" dirty="0" smtClean="0">
                <a:solidFill>
                  <a:srgbClr val="FF0000"/>
                </a:solidFill>
              </a:rPr>
              <a:t>Malachi: </a:t>
            </a:r>
            <a:r>
              <a:rPr lang="en-US" sz="4800" b="1" dirty="0" smtClean="0">
                <a:solidFill>
                  <a:srgbClr val="FF0000"/>
                </a:solidFill>
              </a:rPr>
              <a:t>God’s love for His people</a:t>
            </a:r>
            <a:endParaRPr lang="en-US" sz="4800" b="1" dirty="0">
              <a:solidFill>
                <a:srgbClr val="FF0000"/>
              </a:solidFill>
            </a:endParaRPr>
          </a:p>
        </p:txBody>
      </p:sp>
      <p:sp>
        <p:nvSpPr>
          <p:cNvPr id="7" name="Title 1"/>
          <p:cNvSpPr txBox="1">
            <a:spLocks/>
          </p:cNvSpPr>
          <p:nvPr/>
        </p:nvSpPr>
        <p:spPr bwMode="auto">
          <a:xfrm>
            <a:off x="5181600" y="3695700"/>
            <a:ext cx="36576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0" cap="none" spc="0" normalizeH="0" baseline="0" noProof="0" dirty="0" smtClean="0">
                <a:ln>
                  <a:noFill/>
                </a:ln>
                <a:solidFill>
                  <a:srgbClr val="00B050"/>
                </a:solidFill>
                <a:effectLst>
                  <a:outerShdw blurRad="38100" dist="38100" dir="2700000" algn="tl">
                    <a:srgbClr val="000000"/>
                  </a:outerShdw>
                </a:effectLst>
                <a:uLnTx/>
                <a:uFillTx/>
                <a:latin typeface="+mj-lt"/>
                <a:ea typeface="+mj-ea"/>
                <a:cs typeface="+mj-cs"/>
              </a:rPr>
              <a:t>Warning not to trust in rituals</a:t>
            </a:r>
            <a:endParaRPr kumimoji="0" lang="en-US" sz="5400" b="0" i="0" u="none" strike="noStrike" kern="0" cap="none" spc="0" normalizeH="0" baseline="0" noProof="0" dirty="0">
              <a:ln>
                <a:noFill/>
              </a:ln>
              <a:solidFill>
                <a:srgbClr val="00B050"/>
              </a:solidFill>
              <a:effectLst>
                <a:outerShdw blurRad="38100" dist="38100" dir="2700000" algn="tl">
                  <a:srgbClr val="000000"/>
                </a:outerShdw>
              </a:effectLst>
              <a:uLnTx/>
              <a:uFillTx/>
              <a:latin typeface="+mj-lt"/>
              <a:ea typeface="+mj-ea"/>
              <a:cs typeface="+mj-cs"/>
            </a:endParaRPr>
          </a:p>
        </p:txBody>
      </p:sp>
      <p:pic>
        <p:nvPicPr>
          <p:cNvPr id="1026" name="Picture 2" descr="http://www.razzberrypress.com/uploads/page86-malac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4800"/>
            <a:ext cx="4546161"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aebear.net/faith/biblestudy/hebrews/tabernacle-priestly-dut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57" y="3429000"/>
            <a:ext cx="466164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629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p:cNvPicPr>
            <a:picLocks noChangeAspect="1" noChangeArrowheads="1"/>
          </p:cNvPicPr>
          <p:nvPr/>
        </p:nvPicPr>
        <p:blipFill>
          <a:blip r:embed="rId2" cstate="print"/>
          <a:srcRect/>
          <a:stretch>
            <a:fillRect/>
          </a:stretch>
        </p:blipFill>
        <p:spPr bwMode="auto">
          <a:xfrm>
            <a:off x="228600" y="304800"/>
            <a:ext cx="5789613" cy="6172200"/>
          </a:xfrm>
          <a:prstGeom prst="rect">
            <a:avLst/>
          </a:prstGeom>
          <a:noFill/>
          <a:ln w="9525">
            <a:noFill/>
            <a:miter lim="800000"/>
            <a:headEnd/>
            <a:tailEnd/>
          </a:ln>
        </p:spPr>
      </p:pic>
      <p:sp>
        <p:nvSpPr>
          <p:cNvPr id="15363" name="Text Box 3"/>
          <p:cNvSpPr txBox="1">
            <a:spLocks noChangeArrowheads="1"/>
          </p:cNvSpPr>
          <p:nvPr/>
        </p:nvSpPr>
        <p:spPr bwMode="auto">
          <a:xfrm>
            <a:off x="6172200" y="1676400"/>
            <a:ext cx="2819400" cy="2308324"/>
          </a:xfrm>
          <a:prstGeom prst="rect">
            <a:avLst/>
          </a:prstGeom>
          <a:noFill/>
          <a:ln w="9525">
            <a:noFill/>
            <a:miter lim="800000"/>
            <a:headEnd/>
            <a:tailEnd/>
          </a:ln>
        </p:spPr>
        <p:txBody>
          <a:bodyPr wrap="square">
            <a:spAutoFit/>
          </a:bodyPr>
          <a:lstStyle/>
          <a:p>
            <a:pPr algn="ctr">
              <a:spcBef>
                <a:spcPct val="50000"/>
              </a:spcBef>
            </a:pPr>
            <a:r>
              <a:rPr lang="en-US" sz="3600" b="1" dirty="0">
                <a:solidFill>
                  <a:srgbClr val="0000CC"/>
                </a:solidFill>
              </a:rPr>
              <a:t>One man, two </a:t>
            </a:r>
            <a:r>
              <a:rPr lang="en-US" sz="3600" b="1" dirty="0" smtClean="0">
                <a:solidFill>
                  <a:srgbClr val="0000CC"/>
                </a:solidFill>
              </a:rPr>
              <a:t>women, (Hagar was a bondwoman)</a:t>
            </a:r>
            <a:endParaRPr lang="en-US" sz="3600" b="1" dirty="0">
              <a:solidFill>
                <a:srgbClr val="0000CC"/>
              </a:solidFill>
            </a:endParaRPr>
          </a:p>
        </p:txBody>
      </p:sp>
      <p:sp>
        <p:nvSpPr>
          <p:cNvPr id="15364" name="Text Box 4"/>
          <p:cNvSpPr txBox="1">
            <a:spLocks noChangeArrowheads="1"/>
          </p:cNvSpPr>
          <p:nvPr/>
        </p:nvSpPr>
        <p:spPr bwMode="auto">
          <a:xfrm>
            <a:off x="6019800" y="0"/>
            <a:ext cx="3124200" cy="1736725"/>
          </a:xfrm>
          <a:prstGeom prst="rect">
            <a:avLst/>
          </a:prstGeom>
          <a:noFill/>
          <a:ln w="9525">
            <a:noFill/>
            <a:miter lim="800000"/>
            <a:headEnd/>
            <a:tailEnd/>
          </a:ln>
        </p:spPr>
        <p:txBody>
          <a:bodyPr>
            <a:spAutoFit/>
          </a:bodyPr>
          <a:lstStyle/>
          <a:p>
            <a:pPr algn="ctr">
              <a:spcBef>
                <a:spcPct val="50000"/>
              </a:spcBef>
            </a:pPr>
            <a:r>
              <a:rPr lang="en-US" sz="5400" b="1" dirty="0">
                <a:solidFill>
                  <a:srgbClr val="FF3300"/>
                </a:solidFill>
              </a:rPr>
              <a:t>God’s Election</a:t>
            </a:r>
          </a:p>
        </p:txBody>
      </p:sp>
      <p:sp>
        <p:nvSpPr>
          <p:cNvPr id="21509" name="Oval 5"/>
          <p:cNvSpPr>
            <a:spLocks noChangeArrowheads="1"/>
          </p:cNvSpPr>
          <p:nvPr/>
        </p:nvSpPr>
        <p:spPr bwMode="auto">
          <a:xfrm>
            <a:off x="4038600" y="4191000"/>
            <a:ext cx="2286000" cy="2514600"/>
          </a:xfrm>
          <a:prstGeom prst="ellipse">
            <a:avLst/>
          </a:prstGeom>
          <a:noFill/>
          <a:ln w="57150">
            <a:solidFill>
              <a:srgbClr val="FF3300"/>
            </a:solidFill>
            <a:round/>
            <a:headEnd/>
            <a:tailEnd/>
          </a:ln>
        </p:spPr>
        <p:txBody>
          <a:bodyPr wrap="none" anchor="ctr"/>
          <a:lstStyle/>
          <a:p>
            <a:endParaRPr lang="en-US"/>
          </a:p>
        </p:txBody>
      </p:sp>
      <p:sp>
        <p:nvSpPr>
          <p:cNvPr id="21510" name="Text Box 6"/>
          <p:cNvSpPr txBox="1">
            <a:spLocks noChangeArrowheads="1"/>
          </p:cNvSpPr>
          <p:nvPr/>
        </p:nvSpPr>
        <p:spPr bwMode="auto">
          <a:xfrm>
            <a:off x="1676400" y="2438400"/>
            <a:ext cx="2971800" cy="2062103"/>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CC00CC"/>
                </a:solidFill>
              </a:rPr>
              <a:t>In Isaac your seed shall be called   (Gen 21:12; Rom 9:7)</a:t>
            </a:r>
          </a:p>
        </p:txBody>
      </p:sp>
      <p:sp>
        <p:nvSpPr>
          <p:cNvPr id="21511" name="AutoShape 7"/>
          <p:cNvSpPr>
            <a:spLocks noChangeArrowheads="1"/>
          </p:cNvSpPr>
          <p:nvPr/>
        </p:nvSpPr>
        <p:spPr bwMode="auto">
          <a:xfrm rot="2778016">
            <a:off x="-46831" y="4234657"/>
            <a:ext cx="2420937" cy="2286000"/>
          </a:xfrm>
          <a:custGeom>
            <a:avLst/>
            <a:gdLst>
              <a:gd name="T0" fmla="*/ 2420937 w 21600"/>
              <a:gd name="T1" fmla="*/ 1143000 h 21600"/>
              <a:gd name="T2" fmla="*/ 1210469 w 21600"/>
              <a:gd name="T3" fmla="*/ 2286000 h 21600"/>
              <a:gd name="T4" fmla="*/ 0 w 21600"/>
              <a:gd name="T5" fmla="*/ 1143000 h 21600"/>
              <a:gd name="T6" fmla="*/ 1210469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5368" name="Line 8"/>
          <p:cNvSpPr>
            <a:spLocks noChangeShapeType="1"/>
          </p:cNvSpPr>
          <p:nvPr/>
        </p:nvSpPr>
        <p:spPr bwMode="auto">
          <a:xfrm>
            <a:off x="1752600" y="1143000"/>
            <a:ext cx="1143000" cy="0"/>
          </a:xfrm>
          <a:prstGeom prst="line">
            <a:avLst/>
          </a:prstGeom>
          <a:noFill/>
          <a:ln w="76200">
            <a:solidFill>
              <a:srgbClr val="996633"/>
            </a:solidFill>
            <a:round/>
            <a:headEnd/>
            <a:tailEnd/>
          </a:ln>
        </p:spPr>
        <p:txBody>
          <a:bodyPr/>
          <a:lstStyle/>
          <a:p>
            <a:endParaRPr lang="en-US"/>
          </a:p>
        </p:txBody>
      </p:sp>
      <p:sp>
        <p:nvSpPr>
          <p:cNvPr id="15369" name="Line 9"/>
          <p:cNvSpPr>
            <a:spLocks noChangeShapeType="1"/>
          </p:cNvSpPr>
          <p:nvPr/>
        </p:nvSpPr>
        <p:spPr bwMode="auto">
          <a:xfrm>
            <a:off x="3581400" y="1143000"/>
            <a:ext cx="1143000" cy="0"/>
          </a:xfrm>
          <a:prstGeom prst="line">
            <a:avLst/>
          </a:prstGeom>
          <a:noFill/>
          <a:ln w="76200">
            <a:solidFill>
              <a:srgbClr val="996633"/>
            </a:solidFill>
            <a:round/>
            <a:headEnd/>
            <a:tailEnd/>
          </a:ln>
        </p:spPr>
        <p:txBody>
          <a:bodyPr/>
          <a:lstStyle/>
          <a:p>
            <a:endParaRPr lang="en-US"/>
          </a:p>
        </p:txBody>
      </p:sp>
      <p:sp>
        <p:nvSpPr>
          <p:cNvPr id="10" name="Text Box 3"/>
          <p:cNvSpPr txBox="1">
            <a:spLocks noChangeArrowheads="1"/>
          </p:cNvSpPr>
          <p:nvPr/>
        </p:nvSpPr>
        <p:spPr bwMode="auto">
          <a:xfrm>
            <a:off x="6248400" y="3962400"/>
            <a:ext cx="2667000"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God doesn’t call Ishmael Abraham’s son (Gen 21:11-14)</a:t>
            </a:r>
            <a:endParaRPr lang="en-US" sz="2400" b="1" dirty="0">
              <a:solidFill>
                <a:srgbClr val="00B050"/>
              </a:solidFill>
              <a:latin typeface="Comic Sans MS" pitchFamily="66" charset="0"/>
            </a:endParaRPr>
          </a:p>
        </p:txBody>
      </p:sp>
      <p:sp>
        <p:nvSpPr>
          <p:cNvPr id="11" name="Text Box 3"/>
          <p:cNvSpPr txBox="1">
            <a:spLocks noChangeArrowheads="1"/>
          </p:cNvSpPr>
          <p:nvPr/>
        </p:nvSpPr>
        <p:spPr bwMode="auto">
          <a:xfrm>
            <a:off x="6248400" y="5562600"/>
            <a:ext cx="26670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7030A0"/>
                </a:solidFill>
                <a:latin typeface="Comic Sans MS" pitchFamily="66" charset="0"/>
              </a:rPr>
              <a:t>Which one was circumcised?</a:t>
            </a:r>
            <a:endParaRPr lang="en-US" sz="2400" b="1" dirty="0">
              <a:solidFill>
                <a:srgbClr val="7030A0"/>
              </a:solidFill>
              <a:latin typeface="Comic Sans MS" pitchFamily="66" charset="0"/>
            </a:endParaRPr>
          </a:p>
        </p:txBody>
      </p:sp>
      <p:sp>
        <p:nvSpPr>
          <p:cNvPr id="12" name="Text Box 3"/>
          <p:cNvSpPr txBox="1">
            <a:spLocks noChangeArrowheads="1"/>
          </p:cNvSpPr>
          <p:nvPr/>
        </p:nvSpPr>
        <p:spPr bwMode="auto">
          <a:xfrm>
            <a:off x="6248400" y="6334780"/>
            <a:ext cx="2667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F0"/>
                </a:solidFill>
                <a:latin typeface="Comic Sans MS" pitchFamily="66" charset="0"/>
              </a:rPr>
              <a:t>BOTH!</a:t>
            </a:r>
            <a:endParaRPr lang="en-US" sz="2800" b="1" dirty="0">
              <a:solidFill>
                <a:srgbClr val="00B0F0"/>
              </a:solidFill>
              <a:latin typeface="Comic Sans MS" pitchFamily="66" charset="0"/>
            </a:endParaRPr>
          </a:p>
        </p:txBody>
      </p:sp>
      <p:sp>
        <p:nvSpPr>
          <p:cNvPr id="13" name="Text Box 6"/>
          <p:cNvSpPr txBox="1">
            <a:spLocks noChangeArrowheads="1"/>
          </p:cNvSpPr>
          <p:nvPr/>
        </p:nvSpPr>
        <p:spPr bwMode="auto">
          <a:xfrm>
            <a:off x="1828800" y="5288340"/>
            <a:ext cx="25146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F0"/>
                </a:solidFill>
              </a:rPr>
              <a:t>So it’s not about circumcision!</a:t>
            </a:r>
            <a:endParaRPr lang="en-US" sz="3200" b="1" dirty="0">
              <a:solidFill>
                <a:srgbClr val="00B0F0"/>
              </a:solidFill>
            </a:endParaRPr>
          </a:p>
        </p:txBody>
      </p:sp>
    </p:spTree>
    <p:extLst>
      <p:ext uri="{BB962C8B-B14F-4D97-AF65-F5344CB8AC3E}">
        <p14:creationId xmlns:p14="http://schemas.microsoft.com/office/powerpoint/2010/main" val="30013048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Effect transition="in" filter="wipe(down)">
                                      <p:cBhvr>
                                        <p:cTn id="7" dur="500"/>
                                        <p:tgtEl>
                                          <p:spTgt spid="215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fade">
                                      <p:cBhvr>
                                        <p:cTn id="12" dur="770" decel="100000"/>
                                        <p:tgtEl>
                                          <p:spTgt spid="21511"/>
                                        </p:tgtEl>
                                      </p:cBhvr>
                                    </p:animEffect>
                                    <p:animScale>
                                      <p:cBhvr>
                                        <p:cTn id="13" dur="770" decel="100000"/>
                                        <p:tgtEl>
                                          <p:spTgt spid="21511"/>
                                        </p:tgtEl>
                                      </p:cBhvr>
                                      <p:from x="10000" y="10000"/>
                                      <p:to x="200000" y="450000"/>
                                    </p:animScale>
                                    <p:animScale>
                                      <p:cBhvr>
                                        <p:cTn id="14" dur="1230" accel="100000" fill="hold">
                                          <p:stCondLst>
                                            <p:cond delay="770"/>
                                          </p:stCondLst>
                                        </p:cTn>
                                        <p:tgtEl>
                                          <p:spTgt spid="21511"/>
                                        </p:tgtEl>
                                      </p:cBhvr>
                                      <p:from x="200000" y="450000"/>
                                      <p:to x="100000" y="100000"/>
                                    </p:animScale>
                                    <p:set>
                                      <p:cBhvr>
                                        <p:cTn id="15" dur="770" fill="hold"/>
                                        <p:tgtEl>
                                          <p:spTgt spid="21511"/>
                                        </p:tgtEl>
                                        <p:attrNameLst>
                                          <p:attrName>ppt_x</p:attrName>
                                        </p:attrNameLst>
                                      </p:cBhvr>
                                      <p:to>
                                        <p:strVal val="(0.5)"/>
                                      </p:to>
                                    </p:set>
                                    <p:anim from="(0.5)" to="(#ppt_x)" calcmode="lin" valueType="num">
                                      <p:cBhvr>
                                        <p:cTn id="16" dur="1230" accel="100000" fill="hold">
                                          <p:stCondLst>
                                            <p:cond delay="770"/>
                                          </p:stCondLst>
                                        </p:cTn>
                                        <p:tgtEl>
                                          <p:spTgt spid="21511"/>
                                        </p:tgtEl>
                                        <p:attrNameLst>
                                          <p:attrName>ppt_x</p:attrName>
                                        </p:attrNameLst>
                                      </p:cBhvr>
                                    </p:anim>
                                    <p:set>
                                      <p:cBhvr>
                                        <p:cTn id="17" dur="770" fill="hold"/>
                                        <p:tgtEl>
                                          <p:spTgt spid="21511"/>
                                        </p:tgtEl>
                                        <p:attrNameLst>
                                          <p:attrName>ppt_y</p:attrName>
                                        </p:attrNameLst>
                                      </p:cBhvr>
                                      <p:to>
                                        <p:strVal val="(#ppt_y+0.4)"/>
                                      </p:to>
                                    </p:set>
                                    <p:anim from="(#ppt_y+0.4)" to="(#ppt_y)" calcmode="lin" valueType="num">
                                      <p:cBhvr>
                                        <p:cTn id="18" dur="1230" accel="100000" fill="hold">
                                          <p:stCondLst>
                                            <p:cond delay="770"/>
                                          </p:stCondLst>
                                        </p:cTn>
                                        <p:tgtEl>
                                          <p:spTgt spid="21511"/>
                                        </p:tgtEl>
                                        <p:attrNameLst>
                                          <p:attrName>ppt_y</p:attrName>
                                        </p:attrNameLst>
                                      </p:cBhvr>
                                    </p:anim>
                                  </p:childTnLst>
                                </p:cTn>
                              </p:par>
                            </p:childTnLst>
                          </p:cTn>
                        </p:par>
                        <p:par>
                          <p:cTn id="19" fill="hold">
                            <p:stCondLst>
                              <p:cond delay="2000"/>
                            </p:stCondLst>
                            <p:childTnLst>
                              <p:par>
                                <p:cTn id="20" presetID="19" presetClass="entr" presetSubtype="10" fill="hold" grpId="0" nodeType="afterEffect">
                                  <p:stCondLst>
                                    <p:cond delay="0"/>
                                  </p:stCondLst>
                                  <p:childTnLst>
                                    <p:set>
                                      <p:cBhvr>
                                        <p:cTn id="21" dur="1" fill="hold">
                                          <p:stCondLst>
                                            <p:cond delay="0"/>
                                          </p:stCondLst>
                                        </p:cTn>
                                        <p:tgtEl>
                                          <p:spTgt spid="21509"/>
                                        </p:tgtEl>
                                        <p:attrNameLst>
                                          <p:attrName>style.visibility</p:attrName>
                                        </p:attrNameLst>
                                      </p:cBhvr>
                                      <p:to>
                                        <p:strVal val="visible"/>
                                      </p:to>
                                    </p:set>
                                    <p:anim calcmode="lin" valueType="num">
                                      <p:cBhvr>
                                        <p:cTn id="22" dur="5000" fill="hold"/>
                                        <p:tgtEl>
                                          <p:spTgt spid="21509"/>
                                        </p:tgtEl>
                                        <p:attrNameLst>
                                          <p:attrName>ppt_w</p:attrName>
                                        </p:attrNameLst>
                                      </p:cBhvr>
                                      <p:tavLst>
                                        <p:tav tm="0" fmla="#ppt_w*sin(2.5*pi*$)">
                                          <p:val>
                                            <p:fltVal val="0"/>
                                          </p:val>
                                        </p:tav>
                                        <p:tav tm="100000">
                                          <p:val>
                                            <p:fltVal val="1"/>
                                          </p:val>
                                        </p:tav>
                                      </p:tavLst>
                                    </p:anim>
                                    <p:anim calcmode="lin" valueType="num">
                                      <p:cBhvr>
                                        <p:cTn id="23" dur="5000" fill="hold"/>
                                        <p:tgtEl>
                                          <p:spTgt spid="2150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anim calcmode="lin" valueType="num">
                                      <p:cBhvr>
                                        <p:cTn id="47" dur="2000" fill="hold"/>
                                        <p:tgtEl>
                                          <p:spTgt spid="12"/>
                                        </p:tgtEl>
                                        <p:attrNameLst>
                                          <p:attrName>style.rotation</p:attrName>
                                        </p:attrNameLst>
                                      </p:cBhvr>
                                      <p:tavLst>
                                        <p:tav tm="0">
                                          <p:val>
                                            <p:fltVal val="720"/>
                                          </p:val>
                                        </p:tav>
                                        <p:tav tm="100000">
                                          <p:val>
                                            <p:fltVal val="0"/>
                                          </p:val>
                                        </p:tav>
                                      </p:tavLst>
                                    </p:anim>
                                    <p:anim calcmode="lin" valueType="num">
                                      <p:cBhvr>
                                        <p:cTn id="48" dur="2000" fill="hold"/>
                                        <p:tgtEl>
                                          <p:spTgt spid="12"/>
                                        </p:tgtEl>
                                        <p:attrNameLst>
                                          <p:attrName>ppt_h</p:attrName>
                                        </p:attrNameLst>
                                      </p:cBhvr>
                                      <p:tavLst>
                                        <p:tav tm="0">
                                          <p:val>
                                            <p:fltVal val="0"/>
                                          </p:val>
                                        </p:tav>
                                        <p:tav tm="100000">
                                          <p:val>
                                            <p:strVal val="#ppt_h"/>
                                          </p:val>
                                        </p:tav>
                                      </p:tavLst>
                                    </p:anim>
                                    <p:anim calcmode="lin" valueType="num">
                                      <p:cBhvr>
                                        <p:cTn id="49" dur="2000" fill="hold"/>
                                        <p:tgtEl>
                                          <p:spTgt spid="12"/>
                                        </p:tgtEl>
                                        <p:attrNameLst>
                                          <p:attrName>ppt_w</p:attrName>
                                        </p:attrNameLst>
                                      </p:cBhvr>
                                      <p:tavLst>
                                        <p:tav tm="0">
                                          <p:val>
                                            <p:fltVal val="0"/>
                                          </p:val>
                                        </p:tav>
                                        <p:tav tm="100000">
                                          <p:val>
                                            <p:strVal val="#ppt_w"/>
                                          </p:val>
                                        </p:tav>
                                      </p:tavLst>
                                    </p:anim>
                                  </p:childTnLst>
                                </p:cTn>
                              </p:par>
                            </p:childTnLst>
                          </p:cTn>
                        </p:par>
                        <p:par>
                          <p:cTn id="50" fill="hold">
                            <p:stCondLst>
                              <p:cond delay="2000"/>
                            </p:stCondLst>
                            <p:childTnLst>
                              <p:par>
                                <p:cTn id="51" presetID="22" presetClass="entr" presetSubtype="4" fill="hold" nodeType="afterEffect">
                                  <p:stCondLst>
                                    <p:cond delay="100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down)">
                                      <p:cBhvr>
                                        <p:cTn id="5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1"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rPr>
              <a:t>Romans 9:9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371600" y="1371600"/>
            <a:ext cx="6477000" cy="3276600"/>
          </a:xfrm>
        </p:spPr>
        <p:txBody>
          <a:bodyPr>
            <a:normAutofit/>
          </a:bodyPr>
          <a:lstStyle/>
          <a:p>
            <a:pPr marL="0" indent="231775">
              <a:buNone/>
            </a:pPr>
            <a:r>
              <a:rPr lang="en-US" sz="4400" dirty="0" smtClean="0"/>
              <a:t>9	For this is the word of </a:t>
            </a:r>
            <a:r>
              <a:rPr lang="en-US" sz="4400" b="1" dirty="0" smtClean="0">
                <a:solidFill>
                  <a:srgbClr val="0000CC"/>
                </a:solidFill>
              </a:rPr>
              <a:t>promise</a:t>
            </a:r>
            <a:r>
              <a:rPr lang="en-US" sz="4400" dirty="0" smtClean="0"/>
              <a:t>: "At this time </a:t>
            </a:r>
            <a:r>
              <a:rPr lang="en-US" sz="4400" b="1" dirty="0" smtClean="0">
                <a:solidFill>
                  <a:srgbClr val="0000CC"/>
                </a:solidFill>
              </a:rPr>
              <a:t>I will come</a:t>
            </a:r>
            <a:r>
              <a:rPr lang="en-US" sz="4400" dirty="0" smtClean="0"/>
              <a:t> and Sarah shall have a son.”</a:t>
            </a:r>
          </a:p>
          <a:p>
            <a:pPr marL="0" indent="231775">
              <a:buNone/>
            </a:pPr>
            <a:endParaRPr lang="en-US" dirty="0" smtClean="0"/>
          </a:p>
        </p:txBody>
      </p:sp>
      <p:sp>
        <p:nvSpPr>
          <p:cNvPr id="4100" name="Text Box 5"/>
          <p:cNvSpPr txBox="1">
            <a:spLocks noChangeArrowheads="1"/>
          </p:cNvSpPr>
          <p:nvPr/>
        </p:nvSpPr>
        <p:spPr bwMode="auto">
          <a:xfrm>
            <a:off x="1219200" y="4267200"/>
            <a:ext cx="67818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It’s all of God!  It’s His election! Isaac was not selected just because he was Abraham’s son! </a:t>
            </a:r>
          </a:p>
        </p:txBody>
      </p:sp>
    </p:spTree>
    <p:extLst>
      <p:ext uri="{BB962C8B-B14F-4D97-AF65-F5344CB8AC3E}">
        <p14:creationId xmlns:p14="http://schemas.microsoft.com/office/powerpoint/2010/main" val="16974338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533400" y="457200"/>
            <a:ext cx="8229600" cy="914400"/>
          </a:xfrm>
        </p:spPr>
        <p:txBody>
          <a:bodyPr>
            <a:noAutofit/>
          </a:bodyPr>
          <a:lstStyle/>
          <a:p>
            <a:r>
              <a:rPr lang="en-US" sz="4800" b="1" dirty="0" smtClean="0">
                <a:solidFill>
                  <a:srgbClr val="663300"/>
                </a:solidFill>
              </a:rPr>
              <a:t>Romans 9:10-13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219200"/>
            <a:ext cx="7010400" cy="4038600"/>
          </a:xfrm>
        </p:spPr>
        <p:txBody>
          <a:bodyPr>
            <a:normAutofit fontScale="85000" lnSpcReduction="20000"/>
          </a:bodyPr>
          <a:lstStyle/>
          <a:p>
            <a:pPr marL="0" indent="231775">
              <a:buNone/>
            </a:pPr>
            <a:r>
              <a:rPr lang="en-US" dirty="0" smtClean="0"/>
              <a:t>10	And not only this, but when Rebecca also had conceived by </a:t>
            </a:r>
            <a:r>
              <a:rPr lang="en-US" b="1" dirty="0" smtClean="0">
                <a:solidFill>
                  <a:srgbClr val="0000CC"/>
                </a:solidFill>
              </a:rPr>
              <a:t>one man</a:t>
            </a:r>
            <a:r>
              <a:rPr lang="en-US" dirty="0" smtClean="0"/>
              <a:t>, even by our father Isaac</a:t>
            </a:r>
          </a:p>
          <a:p>
            <a:pPr marL="0" indent="231775">
              <a:buNone/>
            </a:pPr>
            <a:r>
              <a:rPr lang="en-US" dirty="0" smtClean="0"/>
              <a:t>11	</a:t>
            </a:r>
            <a:r>
              <a:rPr lang="en-US" b="1" dirty="0" smtClean="0">
                <a:solidFill>
                  <a:srgbClr val="0000CC"/>
                </a:solidFill>
              </a:rPr>
              <a:t>(for the children not yet being born, nor having done any good or evil, that the purpose of God according to election might stand, not of works but of Him who calls),</a:t>
            </a:r>
          </a:p>
          <a:p>
            <a:pPr marL="0" indent="231775">
              <a:buNone/>
            </a:pPr>
            <a:r>
              <a:rPr lang="en-US" dirty="0" smtClean="0"/>
              <a:t>12	it was said to her, "The older shall serve the younger."</a:t>
            </a:r>
          </a:p>
          <a:p>
            <a:pPr marL="0" indent="231775">
              <a:buNone/>
            </a:pPr>
            <a:r>
              <a:rPr lang="en-US" dirty="0" smtClean="0"/>
              <a:t>13	As it is written, </a:t>
            </a:r>
            <a:r>
              <a:rPr lang="en-US" b="1" dirty="0" smtClean="0">
                <a:solidFill>
                  <a:srgbClr val="0000CC"/>
                </a:solidFill>
              </a:rPr>
              <a:t>"Jacob I have loved, but Esau I have hated.”</a:t>
            </a:r>
            <a:endParaRPr lang="en-US" dirty="0" smtClean="0"/>
          </a:p>
          <a:p>
            <a:pPr marL="0" indent="231775">
              <a:buNone/>
            </a:pPr>
            <a:endParaRPr lang="en-US" dirty="0" smtClean="0"/>
          </a:p>
        </p:txBody>
      </p:sp>
      <p:sp>
        <p:nvSpPr>
          <p:cNvPr id="4100" name="Text Box 5"/>
          <p:cNvSpPr txBox="1">
            <a:spLocks noChangeArrowheads="1"/>
          </p:cNvSpPr>
          <p:nvPr/>
        </p:nvSpPr>
        <p:spPr bwMode="auto">
          <a:xfrm>
            <a:off x="990600" y="5181600"/>
            <a:ext cx="7010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made His choice before the kids had done anything good or evil!</a:t>
            </a:r>
          </a:p>
        </p:txBody>
      </p:sp>
    </p:spTree>
    <p:extLst>
      <p:ext uri="{BB962C8B-B14F-4D97-AF65-F5344CB8AC3E}">
        <p14:creationId xmlns:p14="http://schemas.microsoft.com/office/powerpoint/2010/main" val="30084041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p:cNvPicPr>
            <a:picLocks noChangeAspect="1" noChangeArrowheads="1"/>
          </p:cNvPicPr>
          <p:nvPr/>
        </p:nvPicPr>
        <p:blipFill>
          <a:blip r:embed="rId2" cstate="print"/>
          <a:srcRect/>
          <a:stretch>
            <a:fillRect/>
          </a:stretch>
        </p:blipFill>
        <p:spPr bwMode="auto">
          <a:xfrm>
            <a:off x="228600" y="152400"/>
            <a:ext cx="5468938" cy="6324600"/>
          </a:xfrm>
          <a:prstGeom prst="rect">
            <a:avLst/>
          </a:prstGeom>
          <a:noFill/>
          <a:ln w="9525">
            <a:noFill/>
            <a:miter lim="800000"/>
            <a:headEnd/>
            <a:tailEnd/>
          </a:ln>
        </p:spPr>
      </p:pic>
      <p:sp>
        <p:nvSpPr>
          <p:cNvPr id="16387" name="Text Box 3"/>
          <p:cNvSpPr txBox="1">
            <a:spLocks noChangeArrowheads="1"/>
          </p:cNvSpPr>
          <p:nvPr/>
        </p:nvSpPr>
        <p:spPr bwMode="auto">
          <a:xfrm>
            <a:off x="5791200" y="1447800"/>
            <a:ext cx="3352800"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0000CC"/>
                </a:solidFill>
              </a:rPr>
              <a:t>One man, one </a:t>
            </a:r>
            <a:r>
              <a:rPr lang="en-US" sz="2800" b="1" dirty="0" smtClean="0">
                <a:solidFill>
                  <a:srgbClr val="0000CC"/>
                </a:solidFill>
              </a:rPr>
              <a:t>wife</a:t>
            </a:r>
            <a:endParaRPr lang="en-US" sz="2800" b="1" dirty="0">
              <a:solidFill>
                <a:srgbClr val="0000CC"/>
              </a:solidFill>
            </a:endParaRPr>
          </a:p>
        </p:txBody>
      </p:sp>
      <p:sp>
        <p:nvSpPr>
          <p:cNvPr id="16388" name="Text Box 4"/>
          <p:cNvSpPr txBox="1">
            <a:spLocks noChangeArrowheads="1"/>
          </p:cNvSpPr>
          <p:nvPr/>
        </p:nvSpPr>
        <p:spPr bwMode="auto">
          <a:xfrm>
            <a:off x="5791200" y="0"/>
            <a:ext cx="3124200" cy="1446550"/>
          </a:xfrm>
          <a:prstGeom prst="rect">
            <a:avLst/>
          </a:prstGeom>
          <a:noFill/>
          <a:ln w="9525">
            <a:noFill/>
            <a:miter lim="800000"/>
            <a:headEnd/>
            <a:tailEnd/>
          </a:ln>
        </p:spPr>
        <p:txBody>
          <a:bodyPr>
            <a:spAutoFit/>
          </a:bodyPr>
          <a:lstStyle/>
          <a:p>
            <a:pPr algn="ctr">
              <a:spcBef>
                <a:spcPct val="50000"/>
              </a:spcBef>
            </a:pPr>
            <a:r>
              <a:rPr lang="en-US" sz="4400" b="1" dirty="0">
                <a:solidFill>
                  <a:srgbClr val="FF3300"/>
                </a:solidFill>
              </a:rPr>
              <a:t>God’s Election</a:t>
            </a:r>
          </a:p>
        </p:txBody>
      </p:sp>
      <p:sp>
        <p:nvSpPr>
          <p:cNvPr id="22533" name="Oval 5"/>
          <p:cNvSpPr>
            <a:spLocks noChangeArrowheads="1"/>
          </p:cNvSpPr>
          <p:nvPr/>
        </p:nvSpPr>
        <p:spPr bwMode="auto">
          <a:xfrm>
            <a:off x="3124200" y="3810000"/>
            <a:ext cx="1981200" cy="2895600"/>
          </a:xfrm>
          <a:prstGeom prst="ellipse">
            <a:avLst/>
          </a:prstGeom>
          <a:noFill/>
          <a:ln w="57150">
            <a:solidFill>
              <a:srgbClr val="FF3300"/>
            </a:solidFill>
            <a:round/>
            <a:headEnd/>
            <a:tailEnd/>
          </a:ln>
        </p:spPr>
        <p:txBody>
          <a:bodyPr wrap="none" anchor="ctr"/>
          <a:lstStyle/>
          <a:p>
            <a:endParaRPr lang="en-US"/>
          </a:p>
        </p:txBody>
      </p:sp>
      <p:sp>
        <p:nvSpPr>
          <p:cNvPr id="22534" name="Text Box 6"/>
          <p:cNvSpPr txBox="1">
            <a:spLocks noChangeArrowheads="1"/>
          </p:cNvSpPr>
          <p:nvPr/>
        </p:nvSpPr>
        <p:spPr bwMode="auto">
          <a:xfrm>
            <a:off x="2209800" y="152400"/>
            <a:ext cx="1905000" cy="1554163"/>
          </a:xfrm>
          <a:prstGeom prst="rect">
            <a:avLst/>
          </a:prstGeom>
          <a:noFill/>
          <a:ln w="9525">
            <a:noFill/>
            <a:miter lim="800000"/>
            <a:headEnd/>
            <a:tailEnd/>
          </a:ln>
        </p:spPr>
        <p:txBody>
          <a:bodyPr>
            <a:spAutoFit/>
          </a:bodyPr>
          <a:lstStyle/>
          <a:p>
            <a:pPr algn="ctr">
              <a:spcBef>
                <a:spcPct val="50000"/>
              </a:spcBef>
            </a:pPr>
            <a:r>
              <a:rPr lang="en-US" sz="3200" b="1">
                <a:solidFill>
                  <a:srgbClr val="CC00CC"/>
                </a:solidFill>
              </a:rPr>
              <a:t>Jacob I have loved, </a:t>
            </a:r>
          </a:p>
        </p:txBody>
      </p:sp>
      <p:sp>
        <p:nvSpPr>
          <p:cNvPr id="22535" name="AutoShape 7"/>
          <p:cNvSpPr>
            <a:spLocks noChangeArrowheads="1"/>
          </p:cNvSpPr>
          <p:nvPr/>
        </p:nvSpPr>
        <p:spPr bwMode="auto">
          <a:xfrm rot="2778016">
            <a:off x="452175" y="3950808"/>
            <a:ext cx="2420938" cy="2286000"/>
          </a:xfrm>
          <a:custGeom>
            <a:avLst/>
            <a:gdLst>
              <a:gd name="T0" fmla="*/ 2420938 w 21600"/>
              <a:gd name="T1" fmla="*/ 1143000 h 21600"/>
              <a:gd name="T2" fmla="*/ 1210469 w 21600"/>
              <a:gd name="T3" fmla="*/ 2286000 h 21600"/>
              <a:gd name="T4" fmla="*/ 0 w 21600"/>
              <a:gd name="T5" fmla="*/ 1143000 h 21600"/>
              <a:gd name="T6" fmla="*/ 1210469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6392" name="Line 8"/>
          <p:cNvSpPr>
            <a:spLocks noChangeShapeType="1"/>
          </p:cNvSpPr>
          <p:nvPr/>
        </p:nvSpPr>
        <p:spPr bwMode="auto">
          <a:xfrm flipH="1">
            <a:off x="1905000" y="1219200"/>
            <a:ext cx="1143000" cy="2743200"/>
          </a:xfrm>
          <a:prstGeom prst="line">
            <a:avLst/>
          </a:prstGeom>
          <a:noFill/>
          <a:ln w="76200">
            <a:solidFill>
              <a:srgbClr val="996633">
                <a:alpha val="50195"/>
              </a:srgbClr>
            </a:solidFill>
            <a:round/>
            <a:headEnd/>
            <a:tailEnd/>
          </a:ln>
        </p:spPr>
        <p:txBody>
          <a:bodyPr/>
          <a:lstStyle/>
          <a:p>
            <a:endParaRPr lang="en-US"/>
          </a:p>
        </p:txBody>
      </p:sp>
      <p:sp>
        <p:nvSpPr>
          <p:cNvPr id="16393" name="Line 9"/>
          <p:cNvSpPr>
            <a:spLocks noChangeShapeType="1"/>
          </p:cNvSpPr>
          <p:nvPr/>
        </p:nvSpPr>
        <p:spPr bwMode="auto">
          <a:xfrm>
            <a:off x="1981200" y="1143000"/>
            <a:ext cx="2133600" cy="0"/>
          </a:xfrm>
          <a:prstGeom prst="line">
            <a:avLst/>
          </a:prstGeom>
          <a:noFill/>
          <a:ln w="76200">
            <a:solidFill>
              <a:srgbClr val="996633">
                <a:alpha val="50195"/>
              </a:srgbClr>
            </a:solidFill>
            <a:round/>
            <a:headEnd/>
            <a:tailEnd/>
          </a:ln>
        </p:spPr>
        <p:txBody>
          <a:bodyPr/>
          <a:lstStyle/>
          <a:p>
            <a:endParaRPr lang="en-US"/>
          </a:p>
        </p:txBody>
      </p:sp>
      <p:sp>
        <p:nvSpPr>
          <p:cNvPr id="22538" name="Text Box 10"/>
          <p:cNvSpPr txBox="1">
            <a:spLocks noChangeArrowheads="1"/>
          </p:cNvSpPr>
          <p:nvPr/>
        </p:nvSpPr>
        <p:spPr bwMode="auto">
          <a:xfrm>
            <a:off x="2133600" y="1600200"/>
            <a:ext cx="1828800" cy="3503613"/>
          </a:xfrm>
          <a:prstGeom prst="rect">
            <a:avLst/>
          </a:prstGeom>
          <a:noFill/>
          <a:ln w="9525">
            <a:noFill/>
            <a:miter lim="800000"/>
            <a:headEnd/>
            <a:tailEnd/>
          </a:ln>
        </p:spPr>
        <p:txBody>
          <a:bodyPr>
            <a:spAutoFit/>
          </a:bodyPr>
          <a:lstStyle/>
          <a:p>
            <a:pPr algn="ctr">
              <a:spcBef>
                <a:spcPct val="50000"/>
              </a:spcBef>
            </a:pPr>
            <a:r>
              <a:rPr lang="en-US" sz="3200" b="1">
                <a:solidFill>
                  <a:srgbClr val="CC00CC"/>
                </a:solidFill>
              </a:rPr>
              <a:t>but Esau I have hated (Mal 1:2; Rom 9:11)</a:t>
            </a:r>
          </a:p>
        </p:txBody>
      </p:sp>
      <p:sp>
        <p:nvSpPr>
          <p:cNvPr id="16395" name="Line 11"/>
          <p:cNvSpPr>
            <a:spLocks noChangeShapeType="1"/>
          </p:cNvSpPr>
          <p:nvPr/>
        </p:nvSpPr>
        <p:spPr bwMode="auto">
          <a:xfrm>
            <a:off x="3048000" y="1143000"/>
            <a:ext cx="914400" cy="2743200"/>
          </a:xfrm>
          <a:prstGeom prst="line">
            <a:avLst/>
          </a:prstGeom>
          <a:noFill/>
          <a:ln w="76200">
            <a:solidFill>
              <a:srgbClr val="996633">
                <a:alpha val="50195"/>
              </a:srgbClr>
            </a:solidFill>
            <a:round/>
            <a:headEnd/>
            <a:tailEnd/>
          </a:ln>
        </p:spPr>
        <p:txBody>
          <a:bodyPr/>
          <a:lstStyle/>
          <a:p>
            <a:endParaRPr lang="en-US"/>
          </a:p>
        </p:txBody>
      </p:sp>
      <p:sp>
        <p:nvSpPr>
          <p:cNvPr id="12" name="Text Box 3"/>
          <p:cNvSpPr txBox="1">
            <a:spLocks noChangeArrowheads="1"/>
          </p:cNvSpPr>
          <p:nvPr/>
        </p:nvSpPr>
        <p:spPr bwMode="auto">
          <a:xfrm>
            <a:off x="5791200" y="2057400"/>
            <a:ext cx="3352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Two boys born at the same time!</a:t>
            </a:r>
            <a:endParaRPr lang="en-US" sz="2800" b="1" dirty="0">
              <a:solidFill>
                <a:srgbClr val="00B050"/>
              </a:solidFill>
              <a:latin typeface="Comic Sans MS" pitchFamily="66" charset="0"/>
            </a:endParaRPr>
          </a:p>
        </p:txBody>
      </p:sp>
      <p:sp>
        <p:nvSpPr>
          <p:cNvPr id="13" name="Text Box 3"/>
          <p:cNvSpPr txBox="1">
            <a:spLocks noChangeArrowheads="1"/>
          </p:cNvSpPr>
          <p:nvPr/>
        </p:nvSpPr>
        <p:spPr bwMode="auto">
          <a:xfrm>
            <a:off x="5943600" y="5257800"/>
            <a:ext cx="2971800"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F0"/>
                </a:solidFill>
                <a:latin typeface="Comic Sans MS" pitchFamily="66" charset="0"/>
              </a:rPr>
              <a:t>His selection involved 2 nations! Not just 2 boys! (Malachi 1:2-3)</a:t>
            </a:r>
            <a:endParaRPr lang="en-US" sz="2400" b="1" dirty="0">
              <a:solidFill>
                <a:srgbClr val="00B0F0"/>
              </a:solidFill>
              <a:latin typeface="Comic Sans MS" pitchFamily="66" charset="0"/>
            </a:endParaRPr>
          </a:p>
        </p:txBody>
      </p:sp>
      <p:sp>
        <p:nvSpPr>
          <p:cNvPr id="14" name="Text Box 3"/>
          <p:cNvSpPr txBox="1">
            <a:spLocks noChangeArrowheads="1"/>
          </p:cNvSpPr>
          <p:nvPr/>
        </p:nvSpPr>
        <p:spPr bwMode="auto">
          <a:xfrm>
            <a:off x="5867400" y="3352800"/>
            <a:ext cx="3048000" cy="1815882"/>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7030A0"/>
                </a:solidFill>
                <a:latin typeface="Comic Sans MS" pitchFamily="66" charset="0"/>
              </a:rPr>
              <a:t>God made his selection before they had done anything!</a:t>
            </a:r>
            <a:endParaRPr lang="en-US" sz="2800" b="1" dirty="0">
              <a:solidFill>
                <a:srgbClr val="7030A0"/>
              </a:solidFill>
              <a:latin typeface="Comic Sans MS" pitchFamily="66" charset="0"/>
            </a:endParaRPr>
          </a:p>
        </p:txBody>
      </p:sp>
    </p:spTree>
    <p:extLst>
      <p:ext uri="{BB962C8B-B14F-4D97-AF65-F5344CB8AC3E}">
        <p14:creationId xmlns:p14="http://schemas.microsoft.com/office/powerpoint/2010/main" val="20362980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wipe(down)">
                                      <p:cBhvr>
                                        <p:cTn id="7" dur="500"/>
                                        <p:tgtEl>
                                          <p:spTgt spid="2253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2538">
                                            <p:txEl>
                                              <p:pRg st="0" end="0"/>
                                            </p:txEl>
                                          </p:spTgt>
                                        </p:tgtEl>
                                        <p:attrNameLst>
                                          <p:attrName>style.visibility</p:attrName>
                                        </p:attrNameLst>
                                      </p:cBhvr>
                                      <p:to>
                                        <p:strVal val="visible"/>
                                      </p:to>
                                    </p:set>
                                    <p:animEffect transition="in" filter="wipe(down)">
                                      <p:cBhvr>
                                        <p:cTn id="10" dur="500"/>
                                        <p:tgtEl>
                                          <p:spTgt spid="225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22535"/>
                                        </p:tgtEl>
                                        <p:attrNameLst>
                                          <p:attrName>style.visibility</p:attrName>
                                        </p:attrNameLst>
                                      </p:cBhvr>
                                      <p:to>
                                        <p:strVal val="visible"/>
                                      </p:to>
                                    </p:set>
                                    <p:animEffect transition="in" filter="fade">
                                      <p:cBhvr>
                                        <p:cTn id="15" dur="770" decel="100000"/>
                                        <p:tgtEl>
                                          <p:spTgt spid="22535"/>
                                        </p:tgtEl>
                                      </p:cBhvr>
                                    </p:animEffect>
                                    <p:animScale>
                                      <p:cBhvr>
                                        <p:cTn id="16" dur="770" decel="100000"/>
                                        <p:tgtEl>
                                          <p:spTgt spid="22535"/>
                                        </p:tgtEl>
                                      </p:cBhvr>
                                      <p:from x="10000" y="10000"/>
                                      <p:to x="200000" y="450000"/>
                                    </p:animScale>
                                    <p:animScale>
                                      <p:cBhvr>
                                        <p:cTn id="17" dur="1230" accel="100000" fill="hold">
                                          <p:stCondLst>
                                            <p:cond delay="770"/>
                                          </p:stCondLst>
                                        </p:cTn>
                                        <p:tgtEl>
                                          <p:spTgt spid="22535"/>
                                        </p:tgtEl>
                                      </p:cBhvr>
                                      <p:from x="200000" y="450000"/>
                                      <p:to x="100000" y="100000"/>
                                    </p:animScale>
                                    <p:set>
                                      <p:cBhvr>
                                        <p:cTn id="18" dur="770" fill="hold"/>
                                        <p:tgtEl>
                                          <p:spTgt spid="22535"/>
                                        </p:tgtEl>
                                        <p:attrNameLst>
                                          <p:attrName>ppt_x</p:attrName>
                                        </p:attrNameLst>
                                      </p:cBhvr>
                                      <p:to>
                                        <p:strVal val="(0.5)"/>
                                      </p:to>
                                    </p:set>
                                    <p:anim from="(0.5)" to="(#ppt_x)" calcmode="lin" valueType="num">
                                      <p:cBhvr>
                                        <p:cTn id="19" dur="1230" accel="100000" fill="hold">
                                          <p:stCondLst>
                                            <p:cond delay="770"/>
                                          </p:stCondLst>
                                        </p:cTn>
                                        <p:tgtEl>
                                          <p:spTgt spid="22535"/>
                                        </p:tgtEl>
                                        <p:attrNameLst>
                                          <p:attrName>ppt_x</p:attrName>
                                        </p:attrNameLst>
                                      </p:cBhvr>
                                    </p:anim>
                                    <p:set>
                                      <p:cBhvr>
                                        <p:cTn id="20" dur="770" fill="hold"/>
                                        <p:tgtEl>
                                          <p:spTgt spid="22535"/>
                                        </p:tgtEl>
                                        <p:attrNameLst>
                                          <p:attrName>ppt_y</p:attrName>
                                        </p:attrNameLst>
                                      </p:cBhvr>
                                      <p:to>
                                        <p:strVal val="(#ppt_y+0.4)"/>
                                      </p:to>
                                    </p:set>
                                    <p:anim from="(#ppt_y+0.4)" to="(#ppt_y)" calcmode="lin" valueType="num">
                                      <p:cBhvr>
                                        <p:cTn id="21" dur="1230" accel="100000" fill="hold">
                                          <p:stCondLst>
                                            <p:cond delay="770"/>
                                          </p:stCondLst>
                                        </p:cTn>
                                        <p:tgtEl>
                                          <p:spTgt spid="22535"/>
                                        </p:tgtEl>
                                        <p:attrNameLst>
                                          <p:attrName>ppt_y</p:attrName>
                                        </p:attrNameLst>
                                      </p:cBhvr>
                                    </p:anim>
                                  </p:childTnLst>
                                </p:cTn>
                              </p:par>
                            </p:childTnLst>
                          </p:cTn>
                        </p:par>
                        <p:par>
                          <p:cTn id="22" fill="hold">
                            <p:stCondLst>
                              <p:cond delay="2000"/>
                            </p:stCondLst>
                            <p:childTnLst>
                              <p:par>
                                <p:cTn id="23" presetID="19" presetClass="entr" presetSubtype="10" fill="hold" grpId="0" nodeType="afterEffect">
                                  <p:stCondLst>
                                    <p:cond delay="0"/>
                                  </p:stCondLst>
                                  <p:childTnLst>
                                    <p:set>
                                      <p:cBhvr>
                                        <p:cTn id="24" dur="1" fill="hold">
                                          <p:stCondLst>
                                            <p:cond delay="0"/>
                                          </p:stCondLst>
                                        </p:cTn>
                                        <p:tgtEl>
                                          <p:spTgt spid="22533"/>
                                        </p:tgtEl>
                                        <p:attrNameLst>
                                          <p:attrName>style.visibility</p:attrName>
                                        </p:attrNameLst>
                                      </p:cBhvr>
                                      <p:to>
                                        <p:strVal val="visible"/>
                                      </p:to>
                                    </p:set>
                                    <p:anim calcmode="lin" valueType="num">
                                      <p:cBhvr>
                                        <p:cTn id="25" dur="5000" fill="hold"/>
                                        <p:tgtEl>
                                          <p:spTgt spid="22533"/>
                                        </p:tgtEl>
                                        <p:attrNameLst>
                                          <p:attrName>ppt_w</p:attrName>
                                        </p:attrNameLst>
                                      </p:cBhvr>
                                      <p:tavLst>
                                        <p:tav tm="0" fmla="#ppt_w*sin(2.5*pi*$)">
                                          <p:val>
                                            <p:fltVal val="0"/>
                                          </p:val>
                                        </p:tav>
                                        <p:tav tm="100000">
                                          <p:val>
                                            <p:fltVal val="1"/>
                                          </p:val>
                                        </p:tav>
                                      </p:tavLst>
                                    </p:anim>
                                    <p:anim calcmode="lin" valueType="num">
                                      <p:cBhvr>
                                        <p:cTn id="26" dur="5000" fill="hold"/>
                                        <p:tgtEl>
                                          <p:spTgt spid="2253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5"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cdn.zmescience.com/wp-content/uploads/2011/08/world-population-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9590"/>
            <a:ext cx="9170744" cy="56436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40150"/>
            <a:ext cx="8836270" cy="769441"/>
          </a:xfrm>
          <a:prstGeom prst="rect">
            <a:avLst/>
          </a:prstGeom>
          <a:noFill/>
        </p:spPr>
        <p:txBody>
          <a:bodyPr wrap="square" rtlCol="0">
            <a:spAutoFit/>
          </a:bodyPr>
          <a:lstStyle/>
          <a:p>
            <a:pPr algn="ctr"/>
            <a:r>
              <a:rPr lang="en-US" sz="4400" b="1" dirty="0">
                <a:solidFill>
                  <a:srgbClr val="FF0000"/>
                </a:solidFill>
                <a:latin typeface="Comic Sans MS" panose="030F0702030302020204" pitchFamily="66" charset="0"/>
              </a:rPr>
              <a:t>God’s </a:t>
            </a:r>
            <a:r>
              <a:rPr lang="en-US" sz="4400" b="1" dirty="0" smtClean="0">
                <a:solidFill>
                  <a:srgbClr val="FF0000"/>
                </a:solidFill>
                <a:latin typeface="Comic Sans MS" panose="030F0702030302020204" pitchFamily="66" charset="0"/>
              </a:rPr>
              <a:t>Election: He’s the potter </a:t>
            </a:r>
            <a:endParaRPr lang="en-US" sz="4400" b="1" dirty="0">
              <a:solidFill>
                <a:srgbClr val="FF0000"/>
              </a:solidFill>
              <a:latin typeface="Comic Sans MS" panose="030F0702030302020204" pitchFamily="66" charset="0"/>
            </a:endParaRPr>
          </a:p>
        </p:txBody>
      </p:sp>
      <p:sp>
        <p:nvSpPr>
          <p:cNvPr id="5" name="Oval 4"/>
          <p:cNvSpPr/>
          <p:nvPr/>
        </p:nvSpPr>
        <p:spPr>
          <a:xfrm>
            <a:off x="1178169" y="3600449"/>
            <a:ext cx="2655277" cy="2952749"/>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6172200" y="4107784"/>
            <a:ext cx="2769577" cy="830997"/>
          </a:xfrm>
          <a:prstGeom prst="rect">
            <a:avLst/>
          </a:prstGeom>
          <a:noFill/>
        </p:spPr>
        <p:txBody>
          <a:bodyPr wrap="square" rtlCol="0">
            <a:spAutoFit/>
          </a:bodyPr>
          <a:lstStyle/>
          <a:p>
            <a:pPr algn="ctr"/>
            <a:r>
              <a:rPr lang="en-US" sz="2400" b="1" dirty="0">
                <a:solidFill>
                  <a:srgbClr val="FFC000"/>
                </a:solidFill>
                <a:latin typeface="Comic Sans MS" panose="030F0702030302020204" pitchFamily="66" charset="0"/>
              </a:rPr>
              <a:t>7 Billion people on earth today</a:t>
            </a:r>
            <a:endParaRPr lang="en-US" sz="2400" b="1" dirty="0">
              <a:solidFill>
                <a:srgbClr val="FFC000"/>
              </a:solidFill>
              <a:latin typeface="Comic Sans MS" panose="030F0702030302020204" pitchFamily="66" charset="0"/>
            </a:endParaRPr>
          </a:p>
        </p:txBody>
      </p:sp>
      <p:sp>
        <p:nvSpPr>
          <p:cNvPr id="8" name="TextBox 7"/>
          <p:cNvSpPr txBox="1"/>
          <p:nvPr/>
        </p:nvSpPr>
        <p:spPr>
          <a:xfrm>
            <a:off x="4172436" y="5081656"/>
            <a:ext cx="5029200" cy="1200329"/>
          </a:xfrm>
          <a:prstGeom prst="rect">
            <a:avLst/>
          </a:prstGeom>
          <a:noFill/>
        </p:spPr>
        <p:txBody>
          <a:bodyPr wrap="square" rtlCol="0">
            <a:spAutoFit/>
          </a:bodyPr>
          <a:lstStyle/>
          <a:p>
            <a:pPr algn="ctr"/>
            <a:r>
              <a:rPr lang="en-US" sz="2400" b="1" dirty="0">
                <a:solidFill>
                  <a:srgbClr val="FFFF00"/>
                </a:solidFill>
                <a:latin typeface="Comic Sans MS" panose="030F0702030302020204" pitchFamily="66" charset="0"/>
              </a:rPr>
              <a:t>What if God decides to only work with the people in South America?  Is that fair?</a:t>
            </a:r>
            <a:endParaRPr lang="en-US" sz="2400" b="1"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42402689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629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Malachi 1:6-9  </a:t>
            </a:r>
            <a:r>
              <a:rPr lang="en-US" sz="3200" b="1" dirty="0" smtClean="0">
                <a:solidFill>
                  <a:srgbClr val="663300"/>
                </a:solidFill>
              </a:rPr>
              <a:t>(NIV)</a:t>
            </a:r>
            <a:endParaRPr lang="en-US" sz="32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5062210"/>
          </a:xfrm>
        </p:spPr>
        <p:txBody>
          <a:bodyPr>
            <a:normAutofit/>
          </a:bodyPr>
          <a:lstStyle/>
          <a:p>
            <a:pPr marL="0" indent="231775">
              <a:buNone/>
            </a:pPr>
            <a:r>
              <a:rPr lang="en-US" sz="2000" dirty="0" smtClean="0"/>
              <a:t>6 </a:t>
            </a:r>
            <a:r>
              <a:rPr lang="en-US" sz="2000" dirty="0"/>
              <a:t>"A son honors his father, and a servant his master. If I am a father, where is the honor due me? If I am a master, where is the respect due me?" says the Lord Almighty. "It is you, O priests, who show contempt for my name.</a:t>
            </a:r>
          </a:p>
          <a:p>
            <a:pPr marL="0" indent="231775">
              <a:buNone/>
            </a:pPr>
            <a:r>
              <a:rPr lang="en-US" sz="2000" dirty="0" smtClean="0"/>
              <a:t>"</a:t>
            </a:r>
            <a:r>
              <a:rPr lang="en-US" sz="2000" dirty="0"/>
              <a:t>But you ask, </a:t>
            </a:r>
            <a:r>
              <a:rPr lang="en-US" sz="2000" b="1" dirty="0">
                <a:solidFill>
                  <a:srgbClr val="C00000"/>
                </a:solidFill>
              </a:rPr>
              <a:t>'How have we shown contempt for your name?' </a:t>
            </a:r>
          </a:p>
          <a:p>
            <a:pPr marL="0" indent="231775">
              <a:buNone/>
            </a:pPr>
            <a:r>
              <a:rPr lang="en-US" sz="2000" dirty="0" smtClean="0"/>
              <a:t>7 </a:t>
            </a:r>
            <a:r>
              <a:rPr lang="en-US" sz="2000" dirty="0"/>
              <a:t>"You place defiled food on my altar.</a:t>
            </a:r>
          </a:p>
          <a:p>
            <a:pPr marL="0" indent="231775">
              <a:buNone/>
            </a:pPr>
            <a:r>
              <a:rPr lang="en-US" sz="2000" dirty="0" smtClean="0"/>
              <a:t>"</a:t>
            </a:r>
            <a:r>
              <a:rPr lang="en-US" sz="2000" dirty="0"/>
              <a:t>But you ask, </a:t>
            </a:r>
            <a:r>
              <a:rPr lang="en-US" sz="2000" b="1" dirty="0">
                <a:solidFill>
                  <a:srgbClr val="C00000"/>
                </a:solidFill>
              </a:rPr>
              <a:t>'How have we defiled you?'</a:t>
            </a:r>
          </a:p>
          <a:p>
            <a:pPr marL="0" indent="231775">
              <a:buNone/>
            </a:pPr>
            <a:r>
              <a:rPr lang="en-US" sz="2000" dirty="0" smtClean="0"/>
              <a:t>"</a:t>
            </a:r>
            <a:r>
              <a:rPr lang="en-US" sz="2000" dirty="0"/>
              <a:t>By saying that the Lord's table is contemptible. 8 When you bring blind animals for sacrifice, is that not wrong? When you sacrifice crippled or diseased animals, is that not wrong? Try offering them to your governor! Would he be pleased with you? Would he accept you?" says the Lord Almighty. </a:t>
            </a:r>
          </a:p>
          <a:p>
            <a:pPr marL="0" indent="231775">
              <a:buNone/>
            </a:pPr>
            <a:r>
              <a:rPr lang="en-US" sz="2000" dirty="0" smtClean="0"/>
              <a:t>9 </a:t>
            </a:r>
            <a:r>
              <a:rPr lang="en-US" sz="2000" dirty="0"/>
              <a:t>"Now implore God to be gracious to us. With such offerings from your hands, will he accept you</a:t>
            </a:r>
            <a:r>
              <a:rPr lang="en-US" sz="2000" dirty="0" smtClean="0"/>
              <a:t>?“  says </a:t>
            </a:r>
            <a:r>
              <a:rPr lang="en-US" sz="2000" dirty="0"/>
              <a:t>the Lord Almighty</a:t>
            </a:r>
            <a:r>
              <a:rPr lang="en-US" sz="2000" dirty="0" smtClean="0"/>
              <a:t>.</a:t>
            </a:r>
            <a:endParaRPr lang="en-US" sz="2000" dirty="0"/>
          </a:p>
        </p:txBody>
      </p:sp>
    </p:spTree>
    <p:extLst>
      <p:ext uri="{BB962C8B-B14F-4D97-AF65-F5344CB8AC3E}">
        <p14:creationId xmlns:p14="http://schemas.microsoft.com/office/powerpoint/2010/main" val="9626615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encrypted-tbn3.gstatic.com/images?q=tbn:ANd9GcTopgrXukD99HchLtJGkV-pgAHUH4FDrArBOGL1kVCp83Ym7AQr"/>
          <p:cNvPicPr>
            <a:picLocks noChangeAspect="1" noChangeArrowheads="1"/>
          </p:cNvPicPr>
          <p:nvPr/>
        </p:nvPicPr>
        <p:blipFill rotWithShape="1">
          <a:blip r:embed="rId3">
            <a:extLst>
              <a:ext uri="{28A0092B-C50C-407E-A947-70E740481C1C}">
                <a14:useLocalDpi xmlns:a14="http://schemas.microsoft.com/office/drawing/2010/main" val="0"/>
              </a:ext>
            </a:extLst>
          </a:blip>
          <a:srcRect l="26667" t="7500" r="13333" b="2500"/>
          <a:stretch/>
        </p:blipFill>
        <p:spPr bwMode="auto">
          <a:xfrm>
            <a:off x="152400" y="4988022"/>
            <a:ext cx="2015392" cy="201539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76200" y="142339"/>
            <a:ext cx="6477000" cy="1447800"/>
          </a:xfrm>
        </p:spPr>
        <p:txBody>
          <a:bodyPr/>
          <a:lstStyle/>
          <a:p>
            <a:pPr eaLnBrk="1" hangingPunct="1"/>
            <a:r>
              <a:rPr lang="en-US" sz="4000" b="1" dirty="0" smtClean="0">
                <a:solidFill>
                  <a:srgbClr val="FF0000"/>
                </a:solidFill>
                <a:latin typeface="Comic Sans MS" pitchFamily="66" charset="0"/>
              </a:rPr>
              <a:t>Tired of the Rituals?</a:t>
            </a:r>
          </a:p>
        </p:txBody>
      </p:sp>
      <p:sp>
        <p:nvSpPr>
          <p:cNvPr id="4099" name="Rectangle 3"/>
          <p:cNvSpPr>
            <a:spLocks noGrp="1" noChangeArrowheads="1"/>
          </p:cNvSpPr>
          <p:nvPr>
            <p:ph type="body" idx="1"/>
          </p:nvPr>
        </p:nvSpPr>
        <p:spPr>
          <a:xfrm>
            <a:off x="381000" y="1447800"/>
            <a:ext cx="8169031" cy="4343400"/>
          </a:xfrm>
        </p:spPr>
        <p:txBody>
          <a:bodyPr>
            <a:normAutofit lnSpcReduction="10000"/>
          </a:bodyPr>
          <a:lstStyle/>
          <a:p>
            <a:pPr eaLnBrk="1" hangingPunct="1">
              <a:lnSpc>
                <a:spcPct val="90000"/>
              </a:lnSpc>
            </a:pPr>
            <a:r>
              <a:rPr lang="en-US" dirty="0" smtClean="0"/>
              <a:t>The Jews of Nehemiah’s time                                   were just going through the motions, without any moral meaning to their lives</a:t>
            </a:r>
          </a:p>
          <a:p>
            <a:pPr eaLnBrk="1" hangingPunct="1">
              <a:lnSpc>
                <a:spcPct val="90000"/>
              </a:lnSpc>
            </a:pPr>
            <a:r>
              <a:rPr lang="en-US" dirty="0" smtClean="0"/>
              <a:t>Without any meaning, people tend to go through the motions without even following God’s directions!  </a:t>
            </a:r>
          </a:p>
          <a:p>
            <a:pPr lvl="1">
              <a:lnSpc>
                <a:spcPct val="90000"/>
              </a:lnSpc>
            </a:pPr>
            <a:r>
              <a:rPr lang="en-US" dirty="0"/>
              <a:t>Repetitive rituals without meaning become boring and </a:t>
            </a:r>
            <a:r>
              <a:rPr lang="en-US" dirty="0" smtClean="0"/>
              <a:t>useless</a:t>
            </a:r>
          </a:p>
          <a:p>
            <a:pPr lvl="1">
              <a:lnSpc>
                <a:spcPct val="90000"/>
              </a:lnSpc>
            </a:pPr>
            <a:r>
              <a:rPr lang="en-US" dirty="0" smtClean="0"/>
              <a:t>Without God’s directions, the moral meanings are lost </a:t>
            </a:r>
            <a:endParaRPr lang="en-US" dirty="0"/>
          </a:p>
          <a:p>
            <a:pPr lvl="1">
              <a:lnSpc>
                <a:spcPct val="90000"/>
              </a:lnSpc>
            </a:pPr>
            <a:endParaRPr lang="en-US" dirty="0" smtClean="0"/>
          </a:p>
        </p:txBody>
      </p:sp>
      <p:sp>
        <p:nvSpPr>
          <p:cNvPr id="4100" name="Text Box 5"/>
          <p:cNvSpPr txBox="1">
            <a:spLocks noChangeArrowheads="1"/>
          </p:cNvSpPr>
          <p:nvPr/>
        </p:nvSpPr>
        <p:spPr bwMode="auto">
          <a:xfrm>
            <a:off x="2514600" y="5257800"/>
            <a:ext cx="59436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Don’t ever get trapped into ritual religion!</a:t>
            </a:r>
            <a:endParaRPr lang="en-US" sz="4000" b="1" dirty="0">
              <a:solidFill>
                <a:srgbClr val="00B050"/>
              </a:solidFill>
              <a:latin typeface="Comic Sans MS" pitchFamily="66" charset="0"/>
            </a:endParaRPr>
          </a:p>
        </p:txBody>
      </p:sp>
      <p:pic>
        <p:nvPicPr>
          <p:cNvPr id="3074" name="Picture 2" descr="http://i.huffpost.com/gen/91540/thumbs/s-ANIMAL-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71169"/>
            <a:ext cx="2476500" cy="17576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199.photobucket.com/albums/aa13/frmatkin/USNewsritual.jpg"/>
          <p:cNvPicPr>
            <a:picLocks noChangeAspect="1" noChangeArrowheads="1"/>
          </p:cNvPicPr>
          <p:nvPr/>
        </p:nvPicPr>
        <p:blipFill rotWithShape="1">
          <a:blip r:embed="rId2">
            <a:extLst>
              <a:ext uri="{28A0092B-C50C-407E-A947-70E740481C1C}">
                <a14:useLocalDpi xmlns:a14="http://schemas.microsoft.com/office/drawing/2010/main" val="0"/>
              </a:ext>
            </a:extLst>
          </a:blip>
          <a:srcRect t="5783"/>
          <a:stretch/>
        </p:blipFill>
        <p:spPr bwMode="auto">
          <a:xfrm>
            <a:off x="228600" y="228600"/>
            <a:ext cx="4911098" cy="640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5638800" y="1443841"/>
            <a:ext cx="3048000" cy="3970318"/>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Some people like rituals because it gives them a good feeling of stability &amp; safety</a:t>
            </a:r>
            <a:endParaRPr lang="en-US" sz="3600" b="1" dirty="0">
              <a:solidFill>
                <a:srgbClr val="00B050"/>
              </a:solidFill>
              <a:latin typeface="Comic Sans MS" pitchFamily="66" charset="0"/>
            </a:endParaRPr>
          </a:p>
        </p:txBody>
      </p:sp>
    </p:spTree>
    <p:extLst>
      <p:ext uri="{BB962C8B-B14F-4D97-AF65-F5344CB8AC3E}">
        <p14:creationId xmlns:p14="http://schemas.microsoft.com/office/powerpoint/2010/main" val="7094403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81000" y="2209800"/>
            <a:ext cx="7924800" cy="3505200"/>
          </a:xfrm>
        </p:spPr>
        <p:txBody>
          <a:bodyPr/>
          <a:lstStyle/>
          <a:p>
            <a:pPr eaLnBrk="1" hangingPunct="1">
              <a:lnSpc>
                <a:spcPct val="90000"/>
              </a:lnSpc>
            </a:pPr>
            <a:r>
              <a:rPr lang="en-US" dirty="0" smtClean="0"/>
              <a:t>We have the true understanding of the Bible</a:t>
            </a:r>
          </a:p>
          <a:p>
            <a:pPr>
              <a:lnSpc>
                <a:spcPct val="90000"/>
              </a:lnSpc>
            </a:pPr>
            <a:r>
              <a:rPr lang="en-US" dirty="0" smtClean="0"/>
              <a:t>We have our marked, wide-margin Bibles</a:t>
            </a:r>
          </a:p>
          <a:p>
            <a:pPr>
              <a:lnSpc>
                <a:spcPct val="90000"/>
              </a:lnSpc>
            </a:pPr>
            <a:r>
              <a:rPr lang="en-US" dirty="0" smtClean="0"/>
              <a:t>We have been baptized into Christ</a:t>
            </a:r>
          </a:p>
          <a:p>
            <a:pPr eaLnBrk="1" hangingPunct="1">
              <a:lnSpc>
                <a:spcPct val="90000"/>
              </a:lnSpc>
            </a:pPr>
            <a:r>
              <a:rPr lang="en-US" dirty="0" smtClean="0"/>
              <a:t>We are God’s special people</a:t>
            </a:r>
          </a:p>
          <a:p>
            <a:pPr>
              <a:lnSpc>
                <a:spcPct val="90000"/>
              </a:lnSpc>
            </a:pPr>
            <a:r>
              <a:rPr lang="en-US" dirty="0" smtClean="0"/>
              <a:t>We do our daily Bible readings</a:t>
            </a:r>
          </a:p>
          <a:p>
            <a:pPr eaLnBrk="1" hangingPunct="1">
              <a:lnSpc>
                <a:spcPct val="90000"/>
              </a:lnSpc>
            </a:pPr>
            <a:r>
              <a:rPr lang="en-US" dirty="0" smtClean="0"/>
              <a:t>We have the bread &amp; wine</a:t>
            </a:r>
          </a:p>
        </p:txBody>
      </p:sp>
      <p:sp>
        <p:nvSpPr>
          <p:cNvPr id="4100" name="Text Box 5"/>
          <p:cNvSpPr txBox="1">
            <a:spLocks noChangeArrowheads="1"/>
          </p:cNvSpPr>
          <p:nvPr/>
        </p:nvSpPr>
        <p:spPr bwMode="auto">
          <a:xfrm>
            <a:off x="381000" y="5562600"/>
            <a:ext cx="85344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Yet for all this, we could hear “depart from me, I never knew you”</a:t>
            </a:r>
            <a:endParaRPr lang="en-US" sz="3600" b="1" dirty="0">
              <a:solidFill>
                <a:srgbClr val="00B050"/>
              </a:solidFill>
              <a:latin typeface="Comic Sans MS" pitchFamily="66" charset="0"/>
            </a:endParaRPr>
          </a:p>
        </p:txBody>
      </p:sp>
      <p:pic>
        <p:nvPicPr>
          <p:cNvPr id="56322" name="Picture 2" descr="https://encrypted-tbn0.google.com/images?q=tbn:ANd9GcRrcH1eYTnmeNPRJHPHCvXTyBQ6qUfhtcF2MupEqzCUkfBLPVIK"/>
          <p:cNvPicPr>
            <a:picLocks noChangeAspect="1" noChangeArrowheads="1"/>
          </p:cNvPicPr>
          <p:nvPr/>
        </p:nvPicPr>
        <p:blipFill>
          <a:blip r:embed="rId3" cstate="print"/>
          <a:srcRect/>
          <a:stretch>
            <a:fillRect/>
          </a:stretch>
        </p:blipFill>
        <p:spPr bwMode="auto">
          <a:xfrm>
            <a:off x="533400" y="152400"/>
            <a:ext cx="2514600" cy="1819276"/>
          </a:xfrm>
          <a:prstGeom prst="rect">
            <a:avLst/>
          </a:prstGeom>
          <a:noFill/>
        </p:spPr>
      </p:pic>
      <p:pic>
        <p:nvPicPr>
          <p:cNvPr id="56324" name="Picture 4" descr="https://encrypted-tbn2.google.com/images?q=tbn:ANd9GcR_eMe5Il0_-rV9PlyHytrrW2iEkMLl-XIwZGVKMqzc_BgEV4vx"/>
          <p:cNvPicPr>
            <a:picLocks noChangeAspect="1" noChangeArrowheads="1"/>
          </p:cNvPicPr>
          <p:nvPr/>
        </p:nvPicPr>
        <p:blipFill>
          <a:blip r:embed="rId4" cstate="print"/>
          <a:srcRect/>
          <a:stretch>
            <a:fillRect/>
          </a:stretch>
        </p:blipFill>
        <p:spPr bwMode="auto">
          <a:xfrm>
            <a:off x="6858000" y="152400"/>
            <a:ext cx="1971675" cy="1712542"/>
          </a:xfrm>
          <a:prstGeom prst="rect">
            <a:avLst/>
          </a:prstGeom>
          <a:noFill/>
        </p:spPr>
      </p:pic>
      <p:pic>
        <p:nvPicPr>
          <p:cNvPr id="56326" name="Picture 6" descr="https://encrypted-tbn2.google.com/images?q=tbn:ANd9GcS0Hsgj-qihi1jEFkkEQnQQFiw5EPW2RNBT1WQVowWXkiGogym9"/>
          <p:cNvPicPr>
            <a:picLocks noChangeAspect="1" noChangeArrowheads="1"/>
          </p:cNvPicPr>
          <p:nvPr/>
        </p:nvPicPr>
        <p:blipFill>
          <a:blip r:embed="rId5" cstate="print"/>
          <a:srcRect/>
          <a:stretch>
            <a:fillRect/>
          </a:stretch>
        </p:blipFill>
        <p:spPr bwMode="auto">
          <a:xfrm>
            <a:off x="3733800" y="0"/>
            <a:ext cx="2466975" cy="1847851"/>
          </a:xfrm>
          <a:prstGeom prst="rect">
            <a:avLst/>
          </a:prstGeom>
          <a:noFill/>
        </p:spPr>
      </p:pic>
      <p:pic>
        <p:nvPicPr>
          <p:cNvPr id="56328" name="Picture 8" descr="https://encrypted-tbn2.google.com/images?q=tbn:ANd9GcTdG6kmT3Vz-rIr25Sun_DgACwYqYjZAvW0GScGAJ5cHj0egsz2"/>
          <p:cNvPicPr>
            <a:picLocks noChangeAspect="1" noChangeArrowheads="1"/>
          </p:cNvPicPr>
          <p:nvPr/>
        </p:nvPicPr>
        <p:blipFill>
          <a:blip r:embed="rId6" cstate="print"/>
          <a:srcRect/>
          <a:stretch>
            <a:fillRect/>
          </a:stretch>
        </p:blipFill>
        <p:spPr bwMode="auto">
          <a:xfrm>
            <a:off x="6172200" y="3886200"/>
            <a:ext cx="2486025" cy="1459373"/>
          </a:xfrm>
          <a:prstGeom prst="rect">
            <a:avLst/>
          </a:prstGeom>
          <a:noFill/>
        </p:spPr>
      </p:pic>
    </p:spTree>
    <p:extLst>
      <p:ext uri="{BB962C8B-B14F-4D97-AF65-F5344CB8AC3E}">
        <p14:creationId xmlns:p14="http://schemas.microsoft.com/office/powerpoint/2010/main" val="2543420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5486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882943"/>
            <a:ext cx="7010400" cy="914400"/>
          </a:xfrm>
        </p:spPr>
        <p:txBody>
          <a:bodyPr>
            <a:noAutofit/>
          </a:bodyPr>
          <a:lstStyle/>
          <a:p>
            <a:r>
              <a:rPr lang="en-US" sz="4800" b="1" dirty="0" smtClean="0">
                <a:solidFill>
                  <a:srgbClr val="663300"/>
                </a:solidFill>
              </a:rPr>
              <a:t>Malachi 1:10-14 </a:t>
            </a:r>
            <a:r>
              <a:rPr lang="en-US" sz="3600" b="1" i="1" dirty="0" smtClean="0">
                <a:solidFill>
                  <a:srgbClr val="663300"/>
                </a:solidFill>
              </a:rPr>
              <a:t>(NIV)</a:t>
            </a:r>
            <a:endParaRPr lang="en-US" sz="4800" b="1" i="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191000"/>
          </a:xfrm>
        </p:spPr>
        <p:txBody>
          <a:bodyPr>
            <a:normAutofit fontScale="55000" lnSpcReduction="20000"/>
          </a:bodyPr>
          <a:lstStyle/>
          <a:p>
            <a:pPr marL="0" indent="231775">
              <a:buNone/>
            </a:pPr>
            <a:r>
              <a:rPr lang="en-US" dirty="0" smtClean="0"/>
              <a:t> 10 </a:t>
            </a:r>
            <a:r>
              <a:rPr lang="en-US" dirty="0"/>
              <a:t>"Oh, that one of you would shut the temple doors, so that you would not light useless fires on my altar! I am not pleased with you," says the Lord Almighty, "and I will accept no offering from your hands. 11 My name will be great among the nations, from the rising to the setting of the sun. In every place incense and pure offerings will be brought to my name, because my name will be great among the nations," says the Lord Almighty. </a:t>
            </a:r>
          </a:p>
          <a:p>
            <a:pPr marL="0" indent="231775">
              <a:buNone/>
            </a:pPr>
            <a:r>
              <a:rPr lang="en-US" b="1" dirty="0" smtClean="0">
                <a:solidFill>
                  <a:srgbClr val="C00000"/>
                </a:solidFill>
              </a:rPr>
              <a:t>12 </a:t>
            </a:r>
            <a:r>
              <a:rPr lang="en-US" b="1" dirty="0">
                <a:solidFill>
                  <a:srgbClr val="C00000"/>
                </a:solidFill>
              </a:rPr>
              <a:t>"But you profane it by saying of the Lord's table, 'It is defiled,' and of its food, 'It is contemptible.' 13 And you say, 'What a burden!' and you sniff at it contemptuously,"</a:t>
            </a:r>
            <a:r>
              <a:rPr lang="en-US" dirty="0"/>
              <a:t> says the Lord Almighty.</a:t>
            </a:r>
          </a:p>
          <a:p>
            <a:pPr marL="0" indent="231775">
              <a:buNone/>
            </a:pPr>
            <a:r>
              <a:rPr lang="en-US" dirty="0" smtClean="0"/>
              <a:t>"</a:t>
            </a:r>
            <a:r>
              <a:rPr lang="en-US" dirty="0"/>
              <a:t>When you bring injured, crippled or diseased animals and offer them as sacrifices, should I accept them from your hands?" says the Lord. 14 "Cursed is the cheat who has an acceptable male in his flock and vows to give it, but then sacrifices a blemished animal to the Lord. For I am a great king," says the Lord Almighty, "and my name is to be feared among the nations. </a:t>
            </a:r>
          </a:p>
        </p:txBody>
      </p:sp>
      <p:sp>
        <p:nvSpPr>
          <p:cNvPr id="6" name="Text Box 5"/>
          <p:cNvSpPr txBox="1">
            <a:spLocks noChangeArrowheads="1"/>
          </p:cNvSpPr>
          <p:nvPr/>
        </p:nvSpPr>
        <p:spPr bwMode="auto">
          <a:xfrm>
            <a:off x="912024" y="146852"/>
            <a:ext cx="6934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Robbing God</a:t>
            </a:r>
          </a:p>
        </p:txBody>
      </p:sp>
      <p:sp>
        <p:nvSpPr>
          <p:cNvPr id="7" name="Text Box 5"/>
          <p:cNvSpPr txBox="1">
            <a:spLocks noChangeArrowheads="1"/>
          </p:cNvSpPr>
          <p:nvPr/>
        </p:nvSpPr>
        <p:spPr bwMode="auto">
          <a:xfrm>
            <a:off x="920262" y="5641776"/>
            <a:ext cx="73533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Be careful lest you rob God of your time, money, or service -  He knows!</a:t>
            </a:r>
          </a:p>
        </p:txBody>
      </p:sp>
    </p:spTree>
    <p:extLst>
      <p:ext uri="{BB962C8B-B14F-4D97-AF65-F5344CB8AC3E}">
        <p14:creationId xmlns:p14="http://schemas.microsoft.com/office/powerpoint/2010/main" val="25546472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xfrm>
            <a:off x="304800" y="152400"/>
            <a:ext cx="8534400" cy="1066800"/>
          </a:xfrm>
        </p:spPr>
        <p:txBody>
          <a:bodyPr/>
          <a:lstStyle/>
          <a:p>
            <a:pPr eaLnBrk="1" hangingPunct="1">
              <a:defRPr/>
            </a:pPr>
            <a:r>
              <a:rPr lang="en-US" sz="4000" b="1" dirty="0" smtClean="0">
                <a:solidFill>
                  <a:srgbClr val="FF0000"/>
                </a:solidFill>
                <a:latin typeface="Comic Sans MS" panose="030F0702030302020204" pitchFamily="66" charset="0"/>
              </a:rPr>
              <a:t>Where are we on the timeline?</a:t>
            </a:r>
          </a:p>
        </p:txBody>
      </p:sp>
      <p:graphicFrame>
        <p:nvGraphicFramePr>
          <p:cNvPr id="95235" name="Object 3"/>
          <p:cNvGraphicFramePr>
            <a:graphicFrameLocks noGrp="1" noChangeAspect="1"/>
          </p:cNvGraphicFramePr>
          <p:nvPr>
            <p:ph sz="half" idx="1"/>
          </p:nvPr>
        </p:nvGraphicFramePr>
        <p:xfrm>
          <a:off x="4799013" y="1524000"/>
          <a:ext cx="4413250" cy="4876800"/>
        </p:xfrm>
        <a:graphic>
          <a:graphicData uri="http://schemas.openxmlformats.org/presentationml/2006/ole">
            <mc:AlternateContent xmlns:mc="http://schemas.openxmlformats.org/markup-compatibility/2006">
              <mc:Choice xmlns:v="urn:schemas-microsoft-com:vml" Requires="v">
                <p:oleObj spid="_x0000_s2085" name="Photo Editor Photo" r:id="rId3" imgW="4990476" imgH="5514286" progId="MSPhotoEd.3">
                  <p:embed/>
                </p:oleObj>
              </mc:Choice>
              <mc:Fallback>
                <p:oleObj name="Photo Editor Photo" r:id="rId3" imgW="4990476" imgH="55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3" y="1524000"/>
                        <a:ext cx="44132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6" name="Object 4"/>
          <p:cNvGraphicFramePr>
            <a:graphicFrameLocks noGrp="1" noChangeAspect="1"/>
          </p:cNvGraphicFramePr>
          <p:nvPr>
            <p:ph sz="half" idx="2"/>
          </p:nvPr>
        </p:nvGraphicFramePr>
        <p:xfrm>
          <a:off x="0" y="1524000"/>
          <a:ext cx="4951413" cy="4892675"/>
        </p:xfrm>
        <a:graphic>
          <a:graphicData uri="http://schemas.openxmlformats.org/presentationml/2006/ole">
            <mc:AlternateContent xmlns:mc="http://schemas.openxmlformats.org/markup-compatibility/2006">
              <mc:Choice xmlns:v="urn:schemas-microsoft-com:vml" Requires="v">
                <p:oleObj spid="_x0000_s2086" name="Photo Editor Photo" r:id="rId5" imgW="5582429" imgH="5514286" progId="MSPhotoEd.3">
                  <p:embed/>
                </p:oleObj>
              </mc:Choice>
              <mc:Fallback>
                <p:oleObj name="Photo Editor Photo" r:id="rId5" imgW="5582429" imgH="5514286"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4951413"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72255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2000"/>
                                        <p:tgtEl>
                                          <p:spTgt spid="952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235">
                                            <p:bg/>
                                          </p:spTgt>
                                        </p:tgtEl>
                                        <p:attrNameLst>
                                          <p:attrName>style.visibility</p:attrName>
                                        </p:attrNameLst>
                                      </p:cBhvr>
                                      <p:to>
                                        <p:strVal val="visible"/>
                                      </p:to>
                                    </p:set>
                                    <p:animEffect transition="in" filter="fade">
                                      <p:cBhvr>
                                        <p:cTn id="10" dur="2000"/>
                                        <p:tgtEl>
                                          <p:spTgt spid="95235">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236">
                                            <p:bg/>
                                          </p:spTgt>
                                        </p:tgtEl>
                                        <p:attrNameLst>
                                          <p:attrName>style.visibility</p:attrName>
                                        </p:attrNameLst>
                                      </p:cBhvr>
                                      <p:to>
                                        <p:strVal val="visible"/>
                                      </p:to>
                                    </p:set>
                                    <p:animEffect transition="in" filter="fade">
                                      <p:cBhvr>
                                        <p:cTn id="13" dur="2000"/>
                                        <p:tgtEl>
                                          <p:spTgt spid="9523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P spid="9523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52944" y="161897"/>
            <a:ext cx="9158514" cy="608650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76777"/>
            <a:ext cx="7010400" cy="914400"/>
          </a:xfrm>
        </p:spPr>
        <p:txBody>
          <a:bodyPr>
            <a:noAutofit/>
          </a:bodyPr>
          <a:lstStyle/>
          <a:p>
            <a:r>
              <a:rPr lang="en-US" sz="4800" b="1" dirty="0" smtClean="0">
                <a:solidFill>
                  <a:srgbClr val="663300"/>
                </a:solidFill>
              </a:rPr>
              <a:t>Malachi 2:1-9 </a:t>
            </a:r>
            <a:r>
              <a:rPr lang="en-US" sz="3200" b="1" dirty="0" smtClean="0">
                <a:solidFill>
                  <a:srgbClr val="663300"/>
                </a:solidFill>
              </a:rPr>
              <a:t>(NIV)</a:t>
            </a:r>
            <a:endParaRPr lang="en-US" sz="32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52500" y="1338776"/>
            <a:ext cx="7239000" cy="5027648"/>
          </a:xfrm>
        </p:spPr>
        <p:txBody>
          <a:bodyPr>
            <a:normAutofit fontScale="55000" lnSpcReduction="20000"/>
          </a:bodyPr>
          <a:lstStyle/>
          <a:p>
            <a:pPr marL="0" indent="231775">
              <a:buNone/>
            </a:pPr>
            <a:r>
              <a:rPr lang="en-US" dirty="0" smtClean="0"/>
              <a:t>"</a:t>
            </a:r>
            <a:r>
              <a:rPr lang="en-US" dirty="0"/>
              <a:t>And now </a:t>
            </a:r>
            <a:r>
              <a:rPr lang="en-US" b="1" dirty="0">
                <a:solidFill>
                  <a:srgbClr val="0000CC"/>
                </a:solidFill>
              </a:rPr>
              <a:t>this admonition is for you, O priests. </a:t>
            </a:r>
            <a:r>
              <a:rPr lang="en-US" dirty="0"/>
              <a:t>2 If you do not listen, and if you do not set your heart to honor my name," says the Lord Almighty, "I will send a curse upon you, and I will curse your blessings. Yes, I have already cursed them, because </a:t>
            </a:r>
            <a:r>
              <a:rPr lang="en-US" b="1" dirty="0">
                <a:solidFill>
                  <a:srgbClr val="C00000"/>
                </a:solidFill>
              </a:rPr>
              <a:t>you have not set your heart to honor me. </a:t>
            </a:r>
          </a:p>
          <a:p>
            <a:pPr marL="0" indent="231775">
              <a:buNone/>
            </a:pPr>
            <a:r>
              <a:rPr lang="en-US" dirty="0" smtClean="0"/>
              <a:t>3 </a:t>
            </a:r>
            <a:r>
              <a:rPr lang="en-US" dirty="0"/>
              <a:t>"Because of you I will rebuke your descendants; I will spread on your faces the offal from your festival sacrifices, and you will be carried off with it. 4 And you will know that </a:t>
            </a:r>
            <a:r>
              <a:rPr lang="en-US" b="1" dirty="0">
                <a:solidFill>
                  <a:srgbClr val="0000CC"/>
                </a:solidFill>
              </a:rPr>
              <a:t>I have sent you this admonition so that my covenant with Levi may continue</a:t>
            </a:r>
            <a:r>
              <a:rPr lang="en-US" dirty="0"/>
              <a:t>," says the Lord Almighty. 5 "My covenant was with him, a covenant of life and peace, and I gave them to him; this called for reverence and he revered me and stood in awe of my name. 6 </a:t>
            </a:r>
            <a:r>
              <a:rPr lang="en-US" b="1" dirty="0">
                <a:solidFill>
                  <a:srgbClr val="0000CC"/>
                </a:solidFill>
              </a:rPr>
              <a:t>True instruction was in his mouth and nothing false was found on his lips. He walked with me in peace and uprightness, and turned many from sin. </a:t>
            </a:r>
          </a:p>
          <a:p>
            <a:pPr marL="0" indent="231775">
              <a:buNone/>
            </a:pPr>
            <a:r>
              <a:rPr lang="en-US" dirty="0" smtClean="0"/>
              <a:t>7 </a:t>
            </a:r>
            <a:r>
              <a:rPr lang="en-US" dirty="0"/>
              <a:t>"For the lips of a priest ought to preserve knowledge, and from his mouth men should seek instruction — because he is the messenger of the Lord Almighty. 8 </a:t>
            </a:r>
            <a:r>
              <a:rPr lang="en-US" b="1" dirty="0">
                <a:solidFill>
                  <a:srgbClr val="C00000"/>
                </a:solidFill>
              </a:rPr>
              <a:t>But you have turned from the way and by your teaching have caused many to stumble; you have violated the covenant with Levi," </a:t>
            </a:r>
            <a:r>
              <a:rPr lang="en-US" dirty="0"/>
              <a:t>says the Lord Almighty. 9 "So I have caused you to be despised and humiliated before all the people, because you have not followed my ways but have shown partiality in matters of the law."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Warning for the Priests</a:t>
            </a:r>
          </a:p>
        </p:txBody>
      </p:sp>
      <p:sp>
        <p:nvSpPr>
          <p:cNvPr id="7" name="Text Box 5"/>
          <p:cNvSpPr txBox="1">
            <a:spLocks noChangeArrowheads="1"/>
          </p:cNvSpPr>
          <p:nvPr/>
        </p:nvSpPr>
        <p:spPr bwMode="auto">
          <a:xfrm>
            <a:off x="609600" y="5891914"/>
            <a:ext cx="79248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Ex 32:28  Levites killed 3,000 Israelites!  </a:t>
            </a:r>
            <a:r>
              <a:rPr lang="en-US" sz="2400" b="1" dirty="0" smtClean="0">
                <a:solidFill>
                  <a:srgbClr val="00B050"/>
                </a:solidFill>
                <a:latin typeface="Comic Sans MS" pitchFamily="66" charset="0"/>
              </a:rPr>
              <a:t>     </a:t>
            </a:r>
            <a:r>
              <a:rPr lang="en-US" sz="2400" b="1" dirty="0" err="1" smtClean="0">
                <a:solidFill>
                  <a:srgbClr val="00B050"/>
                </a:solidFill>
                <a:latin typeface="Comic Sans MS" pitchFamily="66" charset="0"/>
              </a:rPr>
              <a:t>Num</a:t>
            </a:r>
            <a:r>
              <a:rPr lang="en-US" sz="2400" b="1" dirty="0" smtClean="0">
                <a:solidFill>
                  <a:srgbClr val="00B050"/>
                </a:solidFill>
                <a:latin typeface="Comic Sans MS" pitchFamily="66" charset="0"/>
              </a:rPr>
              <a:t> </a:t>
            </a:r>
            <a:r>
              <a:rPr lang="en-US" sz="2400" b="1" dirty="0" smtClean="0">
                <a:solidFill>
                  <a:srgbClr val="00B050"/>
                </a:solidFill>
                <a:latin typeface="Comic Sans MS" pitchFamily="66" charset="0"/>
              </a:rPr>
              <a:t>25:12</a:t>
            </a:r>
            <a:r>
              <a:rPr lang="en-US" sz="2400" b="1" dirty="0" smtClean="0">
                <a:solidFill>
                  <a:srgbClr val="00B050"/>
                </a:solidFill>
                <a:latin typeface="Comic Sans MS" pitchFamily="66" charset="0"/>
              </a:rPr>
              <a:t>  God’s covenant with </a:t>
            </a:r>
            <a:r>
              <a:rPr lang="en-US" sz="2400" b="1" dirty="0" err="1" smtClean="0">
                <a:solidFill>
                  <a:srgbClr val="00B050"/>
                </a:solidFill>
                <a:latin typeface="Comic Sans MS" pitchFamily="66" charset="0"/>
              </a:rPr>
              <a:t>Phinehas</a:t>
            </a:r>
            <a:r>
              <a:rPr lang="en-US" sz="2400" b="1" dirty="0" smtClean="0">
                <a:solidFill>
                  <a:srgbClr val="00B050"/>
                </a:solidFill>
                <a:latin typeface="Comic Sans MS" pitchFamily="66" charset="0"/>
              </a:rPr>
              <a:t> &amp; Levites </a:t>
            </a:r>
            <a:endParaRPr lang="en-US" sz="2400" b="1" dirty="0" smtClean="0">
              <a:solidFill>
                <a:srgbClr val="00B050"/>
              </a:solidFill>
              <a:latin typeface="Comic Sans MS" pitchFamily="66" charset="0"/>
            </a:endParaRPr>
          </a:p>
        </p:txBody>
      </p:sp>
    </p:spTree>
    <p:extLst>
      <p:ext uri="{BB962C8B-B14F-4D97-AF65-F5344CB8AC3E}">
        <p14:creationId xmlns:p14="http://schemas.microsoft.com/office/powerpoint/2010/main" val="164119995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Malachi 2:10-12 </a:t>
            </a:r>
            <a:r>
              <a:rPr lang="en-US" sz="3600" b="1" dirty="0" smtClean="0">
                <a:solidFill>
                  <a:srgbClr val="663300"/>
                </a:solidFill>
              </a:rPr>
              <a:t>(NIRV)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7500" lnSpcReduction="20000"/>
          </a:bodyPr>
          <a:lstStyle/>
          <a:p>
            <a:pPr marL="0" indent="231775">
              <a:buNone/>
            </a:pPr>
            <a:r>
              <a:rPr lang="en-US" dirty="0" smtClean="0"/>
              <a:t>10 </a:t>
            </a:r>
            <a:r>
              <a:rPr lang="en-US" dirty="0"/>
              <a:t>People of Judah, all of us have one Father. One God created us. </a:t>
            </a:r>
            <a:r>
              <a:rPr lang="en-US" b="1" dirty="0">
                <a:solidFill>
                  <a:srgbClr val="C00000"/>
                </a:solidFill>
              </a:rPr>
              <a:t>So why do we break the covenant the Lord made with our people long ago? We don’t even keep our promises to one another.</a:t>
            </a:r>
          </a:p>
          <a:p>
            <a:pPr marL="0" indent="231775">
              <a:buNone/>
            </a:pPr>
            <a:r>
              <a:rPr lang="en-US" dirty="0" smtClean="0"/>
              <a:t>11 </a:t>
            </a:r>
            <a:r>
              <a:rPr lang="en-US" dirty="0"/>
              <a:t>You have broken your promises. A hateful thing has been done in Israel and Jerusalem. </a:t>
            </a:r>
            <a:r>
              <a:rPr lang="en-US" b="1" dirty="0">
                <a:solidFill>
                  <a:srgbClr val="0000CC"/>
                </a:solidFill>
              </a:rPr>
              <a:t>The Lord loves his temple</a:t>
            </a:r>
            <a:r>
              <a:rPr lang="en-US" dirty="0"/>
              <a:t>. </a:t>
            </a:r>
            <a:r>
              <a:rPr lang="en-US" b="1" dirty="0">
                <a:solidFill>
                  <a:srgbClr val="C00000"/>
                </a:solidFill>
              </a:rPr>
              <a:t>But you have polluted it. You men have married women who worship other gods.</a:t>
            </a:r>
          </a:p>
          <a:p>
            <a:pPr marL="0" indent="231775">
              <a:buNone/>
            </a:pPr>
            <a:r>
              <a:rPr lang="en-US" dirty="0" smtClean="0"/>
              <a:t>12 </a:t>
            </a:r>
            <a:r>
              <a:rPr lang="en-US" dirty="0"/>
              <a:t>May the Lord punish you who do that. It doesn’t matter who you are. May the Lord who rules over all cut you off from the tents of Jacob’s people. May he remove you even if you bring offerings to him</a:t>
            </a:r>
            <a:r>
              <a:rPr lang="en-US" dirty="0" smtClean="0"/>
              <a:t>.</a:t>
            </a:r>
            <a:endParaRPr lang="en-US" dirty="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Failure to be faithful to covenants</a:t>
            </a:r>
          </a:p>
        </p:txBody>
      </p:sp>
      <p:sp>
        <p:nvSpPr>
          <p:cNvPr id="7" name="Text Box 5"/>
          <p:cNvSpPr txBox="1">
            <a:spLocks noChangeArrowheads="1"/>
          </p:cNvSpPr>
          <p:nvPr/>
        </p:nvSpPr>
        <p:spPr bwMode="auto">
          <a:xfrm>
            <a:off x="914400" y="5695147"/>
            <a:ext cx="7315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expects faithfulness. Marriage to people who do not worship Him is failure!</a:t>
            </a:r>
          </a:p>
        </p:txBody>
      </p:sp>
    </p:spTree>
    <p:extLst>
      <p:ext uri="{BB962C8B-B14F-4D97-AF65-F5344CB8AC3E}">
        <p14:creationId xmlns:p14="http://schemas.microsoft.com/office/powerpoint/2010/main" val="14102122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943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Malachi 2:13-16 </a:t>
            </a:r>
            <a:r>
              <a:rPr lang="en-US" sz="3600" b="1" dirty="0" smtClean="0">
                <a:solidFill>
                  <a:srgbClr val="663300"/>
                </a:solidFill>
              </a:rPr>
              <a:t>(NKJV)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45243" y="1524000"/>
            <a:ext cx="7086600" cy="4191000"/>
          </a:xfrm>
        </p:spPr>
        <p:txBody>
          <a:bodyPr>
            <a:normAutofit fontScale="62500" lnSpcReduction="20000"/>
          </a:bodyPr>
          <a:lstStyle/>
          <a:p>
            <a:pPr marL="0" indent="231775">
              <a:buNone/>
            </a:pPr>
            <a:r>
              <a:rPr lang="en-US" dirty="0" smtClean="0"/>
              <a:t>13 </a:t>
            </a:r>
            <a:r>
              <a:rPr lang="en-US" dirty="0"/>
              <a:t>And this is the second thing you do</a:t>
            </a:r>
            <a:r>
              <a:rPr lang="en-US" dirty="0" smtClean="0"/>
              <a:t>: You </a:t>
            </a:r>
            <a:r>
              <a:rPr lang="en-US" dirty="0"/>
              <a:t>cover the altar of the Lord with tears</a:t>
            </a:r>
            <a:r>
              <a:rPr lang="en-US" dirty="0" smtClean="0"/>
              <a:t>, with </a:t>
            </a:r>
            <a:r>
              <a:rPr lang="en-US" dirty="0"/>
              <a:t>weeping and crying</a:t>
            </a:r>
            <a:r>
              <a:rPr lang="en-US" dirty="0" smtClean="0"/>
              <a:t>; so </a:t>
            </a:r>
            <a:r>
              <a:rPr lang="en-US" dirty="0"/>
              <a:t>He does not regard the offering anymore</a:t>
            </a:r>
            <a:r>
              <a:rPr lang="en-US" dirty="0" smtClean="0"/>
              <a:t>, nor </a:t>
            </a:r>
            <a:r>
              <a:rPr lang="en-US" dirty="0"/>
              <a:t>receive it with goodwill from your hands. </a:t>
            </a:r>
          </a:p>
          <a:p>
            <a:pPr marL="0" indent="231775">
              <a:buNone/>
            </a:pPr>
            <a:r>
              <a:rPr lang="en-US" dirty="0"/>
              <a:t>14 Yet you say, "For what reason</a:t>
            </a:r>
            <a:r>
              <a:rPr lang="en-US" dirty="0" smtClean="0"/>
              <a:t>?“ </a:t>
            </a:r>
            <a:r>
              <a:rPr lang="en-US" b="1" dirty="0" smtClean="0">
                <a:solidFill>
                  <a:srgbClr val="0000CC"/>
                </a:solidFill>
              </a:rPr>
              <a:t>Because </a:t>
            </a:r>
            <a:r>
              <a:rPr lang="en-US" b="1" dirty="0">
                <a:solidFill>
                  <a:srgbClr val="0000CC"/>
                </a:solidFill>
              </a:rPr>
              <a:t>the Lord has been </a:t>
            </a:r>
            <a:r>
              <a:rPr lang="en-US" b="1" dirty="0" smtClean="0">
                <a:solidFill>
                  <a:srgbClr val="0000CC"/>
                </a:solidFill>
              </a:rPr>
              <a:t>witness between </a:t>
            </a:r>
            <a:r>
              <a:rPr lang="en-US" b="1" dirty="0">
                <a:solidFill>
                  <a:srgbClr val="0000CC"/>
                </a:solidFill>
              </a:rPr>
              <a:t>you and the wife of your youth</a:t>
            </a:r>
            <a:r>
              <a:rPr lang="en-US" b="1" dirty="0" smtClean="0">
                <a:solidFill>
                  <a:srgbClr val="0000CC"/>
                </a:solidFill>
              </a:rPr>
              <a:t>, with </a:t>
            </a:r>
            <a:r>
              <a:rPr lang="en-US" b="1" dirty="0">
                <a:solidFill>
                  <a:srgbClr val="0000CC"/>
                </a:solidFill>
              </a:rPr>
              <a:t>whom you have dealt treacherously</a:t>
            </a:r>
            <a:r>
              <a:rPr lang="en-US" b="1" dirty="0" smtClean="0">
                <a:solidFill>
                  <a:srgbClr val="0000CC"/>
                </a:solidFill>
              </a:rPr>
              <a:t>; Yet </a:t>
            </a:r>
            <a:r>
              <a:rPr lang="en-US" b="1" dirty="0">
                <a:solidFill>
                  <a:srgbClr val="0000CC"/>
                </a:solidFill>
              </a:rPr>
              <a:t>she is your </a:t>
            </a:r>
            <a:r>
              <a:rPr lang="en-US" b="1" dirty="0" smtClean="0">
                <a:solidFill>
                  <a:srgbClr val="0000CC"/>
                </a:solidFill>
              </a:rPr>
              <a:t>companion and </a:t>
            </a:r>
            <a:r>
              <a:rPr lang="en-US" b="1" dirty="0">
                <a:solidFill>
                  <a:srgbClr val="0000CC"/>
                </a:solidFill>
              </a:rPr>
              <a:t>your wife by covenant. </a:t>
            </a:r>
          </a:p>
          <a:p>
            <a:pPr marL="0" indent="231775">
              <a:buNone/>
            </a:pPr>
            <a:r>
              <a:rPr lang="en-US" dirty="0"/>
              <a:t>15 But did He not make </a:t>
            </a:r>
            <a:r>
              <a:rPr lang="en-US" i="1" strike="sngStrike" dirty="0">
                <a:solidFill>
                  <a:srgbClr val="7030A0"/>
                </a:solidFill>
              </a:rPr>
              <a:t>them</a:t>
            </a:r>
            <a:r>
              <a:rPr lang="en-US" dirty="0"/>
              <a:t> </a:t>
            </a:r>
            <a:r>
              <a:rPr lang="en-US" dirty="0" smtClean="0"/>
              <a:t>one (Eve for Adam), having </a:t>
            </a:r>
            <a:r>
              <a:rPr lang="en-US" dirty="0"/>
              <a:t>a remnant of the Spirit</a:t>
            </a:r>
            <a:r>
              <a:rPr lang="en-US" dirty="0" smtClean="0"/>
              <a:t>?  And </a:t>
            </a:r>
            <a:r>
              <a:rPr lang="en-US" dirty="0"/>
              <a:t>why one</a:t>
            </a:r>
            <a:r>
              <a:rPr lang="en-US" dirty="0" smtClean="0"/>
              <a:t>?  </a:t>
            </a:r>
            <a:r>
              <a:rPr lang="en-US" b="1" dirty="0" smtClean="0">
                <a:solidFill>
                  <a:srgbClr val="0000CC"/>
                </a:solidFill>
              </a:rPr>
              <a:t>He </a:t>
            </a:r>
            <a:r>
              <a:rPr lang="en-US" b="1" dirty="0">
                <a:solidFill>
                  <a:srgbClr val="0000CC"/>
                </a:solidFill>
              </a:rPr>
              <a:t>seeks godly offspring</a:t>
            </a:r>
            <a:r>
              <a:rPr lang="en-US" b="1" dirty="0" smtClean="0">
                <a:solidFill>
                  <a:srgbClr val="0000CC"/>
                </a:solidFill>
              </a:rPr>
              <a:t>. </a:t>
            </a:r>
            <a:r>
              <a:rPr lang="en-US" dirty="0" smtClean="0"/>
              <a:t>Therefore </a:t>
            </a:r>
            <a:r>
              <a:rPr lang="en-US" dirty="0"/>
              <a:t>take heed to your spirit</a:t>
            </a:r>
            <a:r>
              <a:rPr lang="en-US" dirty="0" smtClean="0"/>
              <a:t>, and </a:t>
            </a:r>
            <a:r>
              <a:rPr lang="en-US" dirty="0"/>
              <a:t>let none deal treacherously with the wife of his youth. </a:t>
            </a:r>
          </a:p>
          <a:p>
            <a:pPr marL="0" indent="231775">
              <a:buNone/>
            </a:pPr>
            <a:r>
              <a:rPr lang="en-US" dirty="0" smtClean="0"/>
              <a:t>16 </a:t>
            </a:r>
            <a:r>
              <a:rPr lang="en-US" dirty="0"/>
              <a:t>"For </a:t>
            </a:r>
            <a:r>
              <a:rPr lang="en-US" b="1" dirty="0">
                <a:solidFill>
                  <a:srgbClr val="0000CC"/>
                </a:solidFill>
              </a:rPr>
              <a:t>the Lord God of Israel </a:t>
            </a:r>
            <a:r>
              <a:rPr lang="en-US" b="1" dirty="0" smtClean="0">
                <a:solidFill>
                  <a:srgbClr val="0000CC"/>
                </a:solidFill>
              </a:rPr>
              <a:t>says that </a:t>
            </a:r>
            <a:r>
              <a:rPr lang="en-US" b="1" dirty="0">
                <a:solidFill>
                  <a:srgbClr val="0000CC"/>
                </a:solidFill>
              </a:rPr>
              <a:t>He hates divorce</a:t>
            </a:r>
            <a:r>
              <a:rPr lang="en-US" b="1" dirty="0" smtClean="0">
                <a:solidFill>
                  <a:srgbClr val="0000CC"/>
                </a:solidFill>
              </a:rPr>
              <a:t>, for </a:t>
            </a:r>
            <a:r>
              <a:rPr lang="en-US" b="1" dirty="0">
                <a:solidFill>
                  <a:srgbClr val="0000CC"/>
                </a:solidFill>
              </a:rPr>
              <a:t>it covers one's garment with violence</a:t>
            </a:r>
            <a:r>
              <a:rPr lang="en-US" b="1" dirty="0" smtClean="0">
                <a:solidFill>
                  <a:srgbClr val="0000CC"/>
                </a:solidFill>
              </a:rPr>
              <a:t>,“ </a:t>
            </a:r>
            <a:r>
              <a:rPr lang="en-US" dirty="0" smtClean="0"/>
              <a:t>says </a:t>
            </a:r>
            <a:r>
              <a:rPr lang="en-US" dirty="0"/>
              <a:t>the Lord of hosts</a:t>
            </a:r>
            <a:r>
              <a:rPr lang="en-US" dirty="0" smtClean="0"/>
              <a:t>. "</a:t>
            </a:r>
            <a:r>
              <a:rPr lang="en-US" dirty="0"/>
              <a:t>Therefore take heed to your spirit</a:t>
            </a:r>
            <a:r>
              <a:rPr lang="en-US" dirty="0" smtClean="0"/>
              <a:t>, that </a:t>
            </a:r>
            <a:r>
              <a:rPr lang="en-US" dirty="0"/>
              <a:t>you do not deal treacherously."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Failure to be faithful in marriage</a:t>
            </a:r>
          </a:p>
        </p:txBody>
      </p:sp>
      <p:sp>
        <p:nvSpPr>
          <p:cNvPr id="7" name="Text Box 5"/>
          <p:cNvSpPr txBox="1">
            <a:spLocks noChangeArrowheads="1"/>
          </p:cNvSpPr>
          <p:nvPr/>
        </p:nvSpPr>
        <p:spPr bwMode="auto">
          <a:xfrm>
            <a:off x="1143000" y="5880556"/>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designed marriage to train our children to become children of God</a:t>
            </a:r>
          </a:p>
        </p:txBody>
      </p:sp>
    </p:spTree>
    <p:extLst>
      <p:ext uri="{BB962C8B-B14F-4D97-AF65-F5344CB8AC3E}">
        <p14:creationId xmlns:p14="http://schemas.microsoft.com/office/powerpoint/2010/main" val="42446034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562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Malachi 2:17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17 </a:t>
            </a:r>
            <a:r>
              <a:rPr lang="en-US" dirty="0"/>
              <a:t>You have tired the Lord with your words.</a:t>
            </a:r>
          </a:p>
          <a:p>
            <a:pPr marL="0" indent="231775">
              <a:buNone/>
            </a:pPr>
            <a:r>
              <a:rPr lang="en-US" dirty="0" smtClean="0"/>
              <a:t>You </a:t>
            </a:r>
            <a:r>
              <a:rPr lang="en-US" dirty="0"/>
              <a:t>ask, </a:t>
            </a:r>
            <a:r>
              <a:rPr lang="en-US" b="1" dirty="0">
                <a:solidFill>
                  <a:srgbClr val="C00000"/>
                </a:solidFill>
              </a:rPr>
              <a:t>"How have we tired him?"</a:t>
            </a:r>
          </a:p>
          <a:p>
            <a:pPr marL="0" indent="231775">
              <a:buNone/>
            </a:pPr>
            <a:r>
              <a:rPr lang="en-US" dirty="0" smtClean="0"/>
              <a:t>You </a:t>
            </a:r>
            <a:r>
              <a:rPr lang="en-US" dirty="0"/>
              <a:t>did it by saying, </a:t>
            </a:r>
            <a:r>
              <a:rPr lang="en-US" b="1" dirty="0">
                <a:solidFill>
                  <a:srgbClr val="C00000"/>
                </a:solidFill>
              </a:rPr>
              <a:t>"The Lord thinks anyone who does evil is good, and he is pleased with them." </a:t>
            </a:r>
            <a:r>
              <a:rPr lang="en-US" dirty="0"/>
              <a:t>Or you asked, </a:t>
            </a:r>
            <a:r>
              <a:rPr lang="en-US" b="1" dirty="0">
                <a:solidFill>
                  <a:srgbClr val="C00000"/>
                </a:solidFill>
              </a:rPr>
              <a:t>"Where is the God who is fair?"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The heart is deceitful</a:t>
            </a:r>
          </a:p>
        </p:txBody>
      </p:sp>
      <p:sp>
        <p:nvSpPr>
          <p:cNvPr id="7" name="Text Box 5"/>
          <p:cNvSpPr txBox="1">
            <a:spLocks noChangeArrowheads="1"/>
          </p:cNvSpPr>
          <p:nvPr/>
        </p:nvSpPr>
        <p:spPr bwMode="auto">
          <a:xfrm>
            <a:off x="411843" y="5782239"/>
            <a:ext cx="83058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These people envied the prosperity of the wicked &amp; used it as an excuse to justify their own wicked lives</a:t>
            </a:r>
          </a:p>
        </p:txBody>
      </p:sp>
    </p:spTree>
    <p:extLst>
      <p:ext uri="{BB962C8B-B14F-4D97-AF65-F5344CB8AC3E}">
        <p14:creationId xmlns:p14="http://schemas.microsoft.com/office/powerpoint/2010/main" val="6575906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s://encrypted-tbn1.gstatic.com/images?q=tbn:ANd9GcSKzSmA6DPBvJIiTxrGBd9Fd8h2Si_ie_s_2hMwnIkWeEe9kkE09A"/>
          <p:cNvPicPr>
            <a:picLocks noChangeAspect="1" noChangeArrowheads="1"/>
          </p:cNvPicPr>
          <p:nvPr/>
        </p:nvPicPr>
        <p:blipFill>
          <a:blip r:embed="rId2" cstate="print"/>
          <a:srcRect/>
          <a:stretch>
            <a:fillRect/>
          </a:stretch>
        </p:blipFill>
        <p:spPr bwMode="auto">
          <a:xfrm>
            <a:off x="5638800" y="5334000"/>
            <a:ext cx="3238500" cy="1409700"/>
          </a:xfrm>
          <a:prstGeom prst="rect">
            <a:avLst/>
          </a:prstGeom>
          <a:noFill/>
        </p:spPr>
      </p:pic>
      <p:sp>
        <p:nvSpPr>
          <p:cNvPr id="25602" name="Rectangle 2"/>
          <p:cNvSpPr>
            <a:spLocks noGrp="1" noChangeArrowheads="1"/>
          </p:cNvSpPr>
          <p:nvPr>
            <p:ph type="title"/>
          </p:nvPr>
        </p:nvSpPr>
        <p:spPr>
          <a:xfrm>
            <a:off x="533400" y="228600"/>
            <a:ext cx="5638800" cy="1676400"/>
          </a:xfrm>
        </p:spPr>
        <p:txBody>
          <a:bodyPr>
            <a:noAutofit/>
          </a:bodyPr>
          <a:lstStyle/>
          <a:p>
            <a:r>
              <a:rPr lang="en-US" sz="4000" b="1" dirty="0">
                <a:solidFill>
                  <a:srgbClr val="FF0000"/>
                </a:solidFill>
                <a:latin typeface="Vagabond" pitchFamily="2" charset="0"/>
              </a:rPr>
              <a:t>Good Marriages are the </a:t>
            </a:r>
            <a:r>
              <a:rPr lang="en-US" sz="4000" b="1" dirty="0" smtClean="0">
                <a:solidFill>
                  <a:srgbClr val="FF0000"/>
                </a:solidFill>
                <a:latin typeface="Vagabond" pitchFamily="2" charset="0"/>
              </a:rPr>
              <a:t>result of </a:t>
            </a:r>
            <a:r>
              <a:rPr lang="en-US" sz="4000" b="1" dirty="0">
                <a:solidFill>
                  <a:srgbClr val="FF0000"/>
                </a:solidFill>
                <a:latin typeface="Vagabond" pitchFamily="2" charset="0"/>
              </a:rPr>
              <a:t>Daily Prayer and effort! </a:t>
            </a:r>
            <a:endParaRPr lang="en-US" sz="4000" dirty="0">
              <a:solidFill>
                <a:srgbClr val="FF0000"/>
              </a:solidFill>
            </a:endParaRPr>
          </a:p>
        </p:txBody>
      </p:sp>
      <p:sp>
        <p:nvSpPr>
          <p:cNvPr id="25603" name="Rectangle 3"/>
          <p:cNvSpPr>
            <a:spLocks noGrp="1" noChangeArrowheads="1"/>
          </p:cNvSpPr>
          <p:nvPr>
            <p:ph idx="1"/>
          </p:nvPr>
        </p:nvSpPr>
        <p:spPr>
          <a:xfrm>
            <a:off x="685800" y="2057400"/>
            <a:ext cx="7772400" cy="3581400"/>
          </a:xfrm>
        </p:spPr>
        <p:txBody>
          <a:bodyPr>
            <a:normAutofit fontScale="92500" lnSpcReduction="10000"/>
          </a:bodyPr>
          <a:lstStyle/>
          <a:p>
            <a:pPr marL="0" indent="350838"/>
            <a:r>
              <a:rPr lang="en-US" b="1" dirty="0"/>
              <a:t>Pray for God’s help and blessing</a:t>
            </a:r>
          </a:p>
          <a:p>
            <a:pPr marL="0" indent="350838"/>
            <a:r>
              <a:rPr lang="en-US" b="1" dirty="0"/>
              <a:t>Recognize it takes daily effort</a:t>
            </a:r>
          </a:p>
          <a:p>
            <a:pPr marL="0" indent="350838"/>
            <a:r>
              <a:rPr lang="en-US" b="1" dirty="0"/>
              <a:t>Read the Bible together</a:t>
            </a:r>
          </a:p>
          <a:p>
            <a:pPr marL="0" indent="350838"/>
            <a:r>
              <a:rPr lang="en-US" b="1" dirty="0"/>
              <a:t>Work on projects together</a:t>
            </a:r>
          </a:p>
          <a:p>
            <a:pPr marL="0" indent="350838"/>
            <a:r>
              <a:rPr lang="en-US" b="1" dirty="0"/>
              <a:t>Don’t try to change your partner!   </a:t>
            </a:r>
            <a:r>
              <a:rPr lang="en-US" b="1" dirty="0" smtClean="0"/>
              <a:t>        </a:t>
            </a:r>
            <a:r>
              <a:rPr lang="en-US" b="1" dirty="0"/>
              <a:t>	Change </a:t>
            </a:r>
            <a:r>
              <a:rPr lang="en-US" b="1" dirty="0" smtClean="0"/>
              <a:t>yourself                             </a:t>
            </a:r>
            <a:r>
              <a:rPr lang="en-US" b="1" dirty="0"/>
              <a:t>	</a:t>
            </a:r>
            <a:r>
              <a:rPr lang="en-US" b="1" dirty="0" smtClean="0"/>
              <a:t>          	Let </a:t>
            </a:r>
            <a:r>
              <a:rPr lang="en-US" b="1" dirty="0"/>
              <a:t>God change your partner</a:t>
            </a:r>
            <a:endParaRPr lang="en-US" dirty="0"/>
          </a:p>
        </p:txBody>
      </p:sp>
      <p:pic>
        <p:nvPicPr>
          <p:cNvPr id="50178" name="Picture 2" descr="https://encrypted-tbn3.gstatic.com/images?q=tbn:ANd9GcSun4eNzsVsoI-7zzWyDfRyIY2CWp94MksR2R1suoRdkVxaAeQVnQ"/>
          <p:cNvPicPr>
            <a:picLocks noChangeAspect="1" noChangeArrowheads="1"/>
          </p:cNvPicPr>
          <p:nvPr/>
        </p:nvPicPr>
        <p:blipFill>
          <a:blip r:embed="rId3" cstate="print"/>
          <a:srcRect/>
          <a:stretch>
            <a:fillRect/>
          </a:stretch>
        </p:blipFill>
        <p:spPr bwMode="auto">
          <a:xfrm>
            <a:off x="6477000" y="152400"/>
            <a:ext cx="2466975" cy="1847851"/>
          </a:xfrm>
          <a:prstGeom prst="rect">
            <a:avLst/>
          </a:prstGeom>
          <a:noFill/>
        </p:spPr>
      </p:pic>
      <p:pic>
        <p:nvPicPr>
          <p:cNvPr id="50181" name="Picture 5"/>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pic>
        <p:nvPicPr>
          <p:cNvPr id="50182" name="Picture 6"/>
          <p:cNvPicPr>
            <a:picLocks noChangeAspect="1" noChangeArrowheads="1"/>
          </p:cNvPicPr>
          <p:nvPr/>
        </p:nvPicPr>
        <p:blipFill>
          <a:blip r:embed="rId5" cstate="print"/>
          <a:srcRect/>
          <a:stretch>
            <a:fillRect/>
          </a:stretch>
        </p:blipFill>
        <p:spPr bwMode="auto">
          <a:xfrm>
            <a:off x="6629400" y="2514600"/>
            <a:ext cx="2143125" cy="2143125"/>
          </a:xfrm>
          <a:prstGeom prst="rect">
            <a:avLst/>
          </a:prstGeom>
          <a:noFill/>
          <a:ln w="9525">
            <a:noFill/>
            <a:miter lim="800000"/>
            <a:headEnd/>
            <a:tailEnd/>
          </a:ln>
        </p:spPr>
      </p:pic>
      <p:sp>
        <p:nvSpPr>
          <p:cNvPr id="8" name="Text Box 5"/>
          <p:cNvSpPr txBox="1">
            <a:spLocks noChangeArrowheads="1"/>
          </p:cNvSpPr>
          <p:nvPr/>
        </p:nvSpPr>
        <p:spPr bwMode="auto">
          <a:xfrm>
            <a:off x="2590800" y="5562600"/>
            <a:ext cx="3200400" cy="954107"/>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00B050"/>
                </a:solidFill>
                <a:latin typeface="Comic Sans MS" pitchFamily="66" charset="0"/>
              </a:rPr>
              <a:t>Marriage is a work in progress!</a:t>
            </a:r>
            <a:endParaRPr lang="en-US" sz="2800" b="1" dirty="0">
              <a:solidFill>
                <a:srgbClr val="00B050"/>
              </a:solidFill>
              <a:latin typeface="Comic Sans MS" pitchFamily="66" charset="0"/>
            </a:endParaRPr>
          </a:p>
        </p:txBody>
      </p:sp>
      <p:pic>
        <p:nvPicPr>
          <p:cNvPr id="50184" name="Picture 8" descr="https://encrypted-tbn2.gstatic.com/images?q=tbn:ANd9GcQ6v6IvtYHDRxWWUeTRBuxe_kAmRWodRGH-WqqD5g98m736LVHs"/>
          <p:cNvPicPr>
            <a:picLocks noChangeAspect="1" noChangeArrowheads="1"/>
          </p:cNvPicPr>
          <p:nvPr/>
        </p:nvPicPr>
        <p:blipFill>
          <a:blip r:embed="rId6" cstate="print"/>
          <a:srcRect/>
          <a:stretch>
            <a:fillRect/>
          </a:stretch>
        </p:blipFill>
        <p:spPr bwMode="auto">
          <a:xfrm>
            <a:off x="457200" y="5334000"/>
            <a:ext cx="1828800" cy="1369391"/>
          </a:xfrm>
          <a:prstGeom prst="rect">
            <a:avLst/>
          </a:prstGeom>
          <a:noFill/>
        </p:spPr>
      </p:pic>
    </p:spTree>
    <p:extLst>
      <p:ext uri="{BB962C8B-B14F-4D97-AF65-F5344CB8AC3E}">
        <p14:creationId xmlns:p14="http://schemas.microsoft.com/office/powerpoint/2010/main" val="320972853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6096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1143000"/>
            <a:ext cx="8229600" cy="914400"/>
          </a:xfrm>
        </p:spPr>
        <p:txBody>
          <a:bodyPr>
            <a:noAutofit/>
          </a:bodyPr>
          <a:lstStyle/>
          <a:p>
            <a:r>
              <a:rPr lang="en-US" sz="4800" b="1" dirty="0" smtClean="0">
                <a:solidFill>
                  <a:srgbClr val="663300"/>
                </a:solidFill>
              </a:rPr>
              <a:t>Proverbs 19:14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981200"/>
            <a:ext cx="7086600" cy="2133600"/>
          </a:xfrm>
        </p:spPr>
        <p:txBody>
          <a:bodyPr>
            <a:normAutofit/>
          </a:bodyPr>
          <a:lstStyle/>
          <a:p>
            <a:pPr marL="0" indent="0" algn="ctr">
              <a:buFontTx/>
              <a:buNone/>
            </a:pPr>
            <a:r>
              <a:rPr lang="en-US" sz="4000" dirty="0" smtClean="0"/>
              <a:t>Houses and riches are an inheritance from fathers, but </a:t>
            </a:r>
            <a:r>
              <a:rPr lang="en-US" sz="4000" b="1" dirty="0" smtClean="0">
                <a:solidFill>
                  <a:srgbClr val="0000CC"/>
                </a:solidFill>
              </a:rPr>
              <a:t>a prudent wife is from the LORD.</a:t>
            </a:r>
            <a:endParaRPr lang="en-US" sz="4000" b="1" dirty="0">
              <a:solidFill>
                <a:srgbClr val="0000CC"/>
              </a:solidFill>
            </a:endParaRPr>
          </a:p>
        </p:txBody>
      </p:sp>
      <p:sp>
        <p:nvSpPr>
          <p:cNvPr id="4100" name="Text Box 5"/>
          <p:cNvSpPr txBox="1">
            <a:spLocks noChangeArrowheads="1"/>
          </p:cNvSpPr>
          <p:nvPr/>
        </p:nvSpPr>
        <p:spPr bwMode="auto">
          <a:xfrm>
            <a:off x="1066800" y="4343401"/>
            <a:ext cx="6934200" cy="203132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Thank God daily for success in marriage. One plants, another waters, but it is God who gives the growth!</a:t>
            </a:r>
          </a:p>
          <a:p>
            <a:pPr algn="ctr">
              <a:spcBef>
                <a:spcPct val="50000"/>
              </a:spcBef>
            </a:pPr>
            <a:endParaRPr lang="en-US" sz="2800" b="1" dirty="0" smtClean="0">
              <a:solidFill>
                <a:srgbClr val="0000CC"/>
              </a:solidFill>
              <a:latin typeface="Comic Sans MS" pitchFamily="66" charset="0"/>
            </a:endParaRPr>
          </a:p>
        </p:txBody>
      </p:sp>
      <p:sp>
        <p:nvSpPr>
          <p:cNvPr id="6" name="Rectangle 2"/>
          <p:cNvSpPr txBox="1">
            <a:spLocks noChangeArrowheads="1"/>
          </p:cNvSpPr>
          <p:nvPr/>
        </p:nvSpPr>
        <p:spPr>
          <a:xfrm>
            <a:off x="609600" y="152400"/>
            <a:ext cx="8229600" cy="9604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Vagabond" pitchFamily="2" charset="0"/>
                <a:ea typeface="+mj-ea"/>
                <a:cs typeface="+mj-cs"/>
              </a:rPr>
              <a:t>Thank God for success!</a:t>
            </a:r>
            <a:endParaRPr kumimoji="0" lang="en-US" sz="40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spTree>
    <p:extLst>
      <p:ext uri="{BB962C8B-B14F-4D97-AF65-F5344CB8AC3E}">
        <p14:creationId xmlns:p14="http://schemas.microsoft.com/office/powerpoint/2010/main" val="41955475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5791200" cy="1066800"/>
          </a:xfrm>
        </p:spPr>
        <p:txBody>
          <a:bodyPr>
            <a:normAutofit fontScale="90000"/>
          </a:bodyPr>
          <a:lstStyle/>
          <a:p>
            <a:r>
              <a:rPr lang="en-US" sz="4000" b="1" dirty="0">
                <a:solidFill>
                  <a:srgbClr val="FF0000"/>
                </a:solidFill>
                <a:latin typeface="Vagabond" pitchFamily="2" charset="0"/>
              </a:rPr>
              <a:t>Goals &amp; emphasis today may be in the wrong place</a:t>
            </a:r>
            <a:r>
              <a:rPr lang="en-US" sz="4000" dirty="0">
                <a:solidFill>
                  <a:srgbClr val="FF0000"/>
                </a:solidFill>
              </a:rPr>
              <a:t> </a:t>
            </a:r>
          </a:p>
        </p:txBody>
      </p:sp>
      <p:sp>
        <p:nvSpPr>
          <p:cNvPr id="31747" name="Rectangle 3"/>
          <p:cNvSpPr>
            <a:spLocks noGrp="1" noChangeArrowheads="1"/>
          </p:cNvSpPr>
          <p:nvPr>
            <p:ph idx="1"/>
          </p:nvPr>
        </p:nvSpPr>
        <p:spPr>
          <a:xfrm>
            <a:off x="685800" y="1524000"/>
            <a:ext cx="7772400" cy="3733800"/>
          </a:xfrm>
        </p:spPr>
        <p:txBody>
          <a:bodyPr>
            <a:normAutofit fontScale="92500" lnSpcReduction="10000"/>
          </a:bodyPr>
          <a:lstStyle/>
          <a:p>
            <a:r>
              <a:rPr lang="en-US" dirty="0"/>
              <a:t>Lot’s of looking and choosing by us</a:t>
            </a:r>
          </a:p>
          <a:p>
            <a:r>
              <a:rPr lang="en-US" dirty="0"/>
              <a:t>Later leads to 2</a:t>
            </a:r>
            <a:r>
              <a:rPr lang="en-US" baseline="30000" dirty="0"/>
              <a:t>nd</a:t>
            </a:r>
            <a:r>
              <a:rPr lang="en-US" dirty="0"/>
              <a:t> guessing: “I made a mistake”  “I married the wrong person”</a:t>
            </a:r>
          </a:p>
          <a:p>
            <a:r>
              <a:rPr lang="en-US" dirty="0"/>
              <a:t>Too much emphasis put on </a:t>
            </a:r>
            <a:r>
              <a:rPr lang="en-US" dirty="0" smtClean="0"/>
              <a:t>                         expensive</a:t>
            </a:r>
            <a:r>
              <a:rPr lang="en-US" dirty="0"/>
              <a:t>, elaborate weddings</a:t>
            </a:r>
          </a:p>
          <a:p>
            <a:pPr lvl="1"/>
            <a:r>
              <a:rPr lang="en-US" dirty="0"/>
              <a:t>The wedding doesn’t make the marriage</a:t>
            </a:r>
          </a:p>
          <a:p>
            <a:pPr lvl="1"/>
            <a:r>
              <a:rPr lang="en-US" dirty="0"/>
              <a:t>24:67  Isaac simply “brought </a:t>
            </a:r>
            <a:r>
              <a:rPr lang="en-US" dirty="0" err="1"/>
              <a:t>Rebekah</a:t>
            </a:r>
            <a:r>
              <a:rPr lang="en-US" dirty="0"/>
              <a:t> into his mother Sarah’s tent”</a:t>
            </a:r>
          </a:p>
        </p:txBody>
      </p:sp>
      <p:sp>
        <p:nvSpPr>
          <p:cNvPr id="31748" name="Text Box 4"/>
          <p:cNvSpPr txBox="1">
            <a:spLocks noChangeArrowheads="1"/>
          </p:cNvSpPr>
          <p:nvPr/>
        </p:nvSpPr>
        <p:spPr bwMode="auto">
          <a:xfrm>
            <a:off x="1905000" y="5410200"/>
            <a:ext cx="4038600" cy="107721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CC0099"/>
                </a:solidFill>
                <a:latin typeface="Comic Sans MS" pitchFamily="66" charset="0"/>
              </a:rPr>
              <a:t>Godly partners let God make it work!</a:t>
            </a:r>
          </a:p>
        </p:txBody>
      </p:sp>
      <p:pic>
        <p:nvPicPr>
          <p:cNvPr id="43010" name="Picture 2" descr="https://encrypted-tbn3.gstatic.com/images?q=tbn:ANd9GcSwycexD7iysnGsEB4iirGYm0FjDkFBYElcYUE9eH-XNylqCBUHBA"/>
          <p:cNvPicPr>
            <a:picLocks noChangeAspect="1" noChangeArrowheads="1"/>
          </p:cNvPicPr>
          <p:nvPr/>
        </p:nvPicPr>
        <p:blipFill>
          <a:blip r:embed="rId2" cstate="print"/>
          <a:srcRect/>
          <a:stretch>
            <a:fillRect/>
          </a:stretch>
        </p:blipFill>
        <p:spPr bwMode="auto">
          <a:xfrm>
            <a:off x="304800" y="5181600"/>
            <a:ext cx="1447800" cy="1447801"/>
          </a:xfrm>
          <a:prstGeom prst="rect">
            <a:avLst/>
          </a:prstGeom>
          <a:noFill/>
        </p:spPr>
      </p:pic>
      <p:pic>
        <p:nvPicPr>
          <p:cNvPr id="43012" name="Picture 4" descr="https://encrypted-tbn0.gstatic.com/images?q=tbn:ANd9GcR64V5ic8Dz648AOnV63MgqL3FWsZ4maXQIJszHJybMql99ZZiZ"/>
          <p:cNvPicPr>
            <a:picLocks noChangeAspect="1" noChangeArrowheads="1"/>
          </p:cNvPicPr>
          <p:nvPr/>
        </p:nvPicPr>
        <p:blipFill>
          <a:blip r:embed="rId3" cstate="print"/>
          <a:srcRect/>
          <a:stretch>
            <a:fillRect/>
          </a:stretch>
        </p:blipFill>
        <p:spPr bwMode="auto">
          <a:xfrm>
            <a:off x="6934200" y="0"/>
            <a:ext cx="2143125" cy="2143125"/>
          </a:xfrm>
          <a:prstGeom prst="rect">
            <a:avLst/>
          </a:prstGeom>
          <a:noFill/>
        </p:spPr>
      </p:pic>
      <p:pic>
        <p:nvPicPr>
          <p:cNvPr id="43014" name="Picture 6" descr="https://encrypted-tbn3.gstatic.com/images?q=tbn:ANd9GcQsrLiRB9Im7i7lo-I_FdZ6SmNseiUBFyhHoDuYThG1d_xCJwzcEw"/>
          <p:cNvPicPr>
            <a:picLocks noChangeAspect="1" noChangeArrowheads="1"/>
          </p:cNvPicPr>
          <p:nvPr/>
        </p:nvPicPr>
        <p:blipFill>
          <a:blip r:embed="rId4" cstate="print"/>
          <a:srcRect/>
          <a:stretch>
            <a:fillRect/>
          </a:stretch>
        </p:blipFill>
        <p:spPr bwMode="auto">
          <a:xfrm>
            <a:off x="6096000" y="5029200"/>
            <a:ext cx="2847975" cy="1609726"/>
          </a:xfrm>
          <a:prstGeom prst="rect">
            <a:avLst/>
          </a:prstGeom>
          <a:noFill/>
        </p:spPr>
      </p:pic>
      <p:pic>
        <p:nvPicPr>
          <p:cNvPr id="2" name="Picture 2" descr="http://t0.gstatic.com/images?q=tbn:ANd9GcQ5HuGy-2r_8ijP0ajjW721qJhhc3PXf3dh4OnlECdepHsJz0Mu"/>
          <p:cNvPicPr>
            <a:picLocks noChangeAspect="1" noChangeArrowheads="1"/>
          </p:cNvPicPr>
          <p:nvPr/>
        </p:nvPicPr>
        <p:blipFill>
          <a:blip r:embed="rId5" cstate="print"/>
          <a:srcRect t="13115"/>
          <a:stretch>
            <a:fillRect/>
          </a:stretch>
        </p:blipFill>
        <p:spPr bwMode="auto">
          <a:xfrm>
            <a:off x="6477000" y="2514600"/>
            <a:ext cx="2286000" cy="1321724"/>
          </a:xfrm>
          <a:prstGeom prst="rect">
            <a:avLst/>
          </a:prstGeom>
          <a:noFill/>
        </p:spPr>
      </p:pic>
    </p:spTree>
    <p:extLst>
      <p:ext uri="{BB962C8B-B14F-4D97-AF65-F5344CB8AC3E}">
        <p14:creationId xmlns:p14="http://schemas.microsoft.com/office/powerpoint/2010/main" val="2763576642"/>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a:xfrm>
            <a:off x="685800" y="228600"/>
            <a:ext cx="7772400" cy="838200"/>
          </a:xfrm>
        </p:spPr>
        <p:txBody>
          <a:bodyPr>
            <a:normAutofit fontScale="90000"/>
          </a:bodyPr>
          <a:lstStyle/>
          <a:p>
            <a:r>
              <a:rPr lang="en-US" sz="4000" b="1" dirty="0">
                <a:solidFill>
                  <a:srgbClr val="FF3300"/>
                </a:solidFill>
                <a:latin typeface="Vagabond" pitchFamily="2" charset="0"/>
              </a:rPr>
              <a:t>Why Couples Don’t Tie the Knot</a:t>
            </a:r>
            <a:br>
              <a:rPr lang="en-US" sz="4000" b="1" dirty="0">
                <a:solidFill>
                  <a:srgbClr val="FF3300"/>
                </a:solidFill>
                <a:latin typeface="Vagabond" pitchFamily="2" charset="0"/>
              </a:rPr>
            </a:br>
            <a:r>
              <a:rPr lang="en-US" sz="2400" b="1" dirty="0">
                <a:solidFill>
                  <a:srgbClr val="0000CC"/>
                </a:solidFill>
                <a:latin typeface="Vagabond" pitchFamily="2" charset="0"/>
              </a:rPr>
              <a:t>Detroit News: April 12, 2000</a:t>
            </a:r>
          </a:p>
        </p:txBody>
      </p:sp>
      <p:graphicFrame>
        <p:nvGraphicFramePr>
          <p:cNvPr id="41992" name="Object 8"/>
          <p:cNvGraphicFramePr>
            <a:graphicFrameLocks noGrp="1" noChangeAspect="1"/>
          </p:cNvGraphicFramePr>
          <p:nvPr>
            <p:ph idx="1"/>
          </p:nvPr>
        </p:nvGraphicFramePr>
        <p:xfrm>
          <a:off x="609600" y="1135063"/>
          <a:ext cx="7543800" cy="5707062"/>
        </p:xfrm>
        <a:graphic>
          <a:graphicData uri="http://schemas.openxmlformats.org/presentationml/2006/ole">
            <mc:AlternateContent xmlns:mc="http://schemas.openxmlformats.org/markup-compatibility/2006">
              <mc:Choice xmlns:v="urn:schemas-microsoft-com:vml" Requires="v">
                <p:oleObj spid="_x0000_s3083" name="Photo Editor Photo" r:id="rId3" imgW="15019048" imgH="11361905" progId="MSPhotoEd.3">
                  <p:embed/>
                </p:oleObj>
              </mc:Choice>
              <mc:Fallback>
                <p:oleObj name="Photo Editor Photo" r:id="rId3" imgW="15019048" imgH="11361905" progId="MSPhotoEd.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35063"/>
                        <a:ext cx="7543800" cy="570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3" name="Oval 9"/>
          <p:cNvSpPr>
            <a:spLocks noChangeArrowheads="1"/>
          </p:cNvSpPr>
          <p:nvPr/>
        </p:nvSpPr>
        <p:spPr bwMode="auto">
          <a:xfrm>
            <a:off x="3886200" y="2895600"/>
            <a:ext cx="2514600" cy="1447800"/>
          </a:xfrm>
          <a:prstGeom prst="ellipse">
            <a:avLst/>
          </a:prstGeom>
          <a:noFill/>
          <a:ln w="38100">
            <a:solidFill>
              <a:srgbClr val="FF3300"/>
            </a:solidFill>
            <a:round/>
            <a:headEnd/>
            <a:tailEnd/>
          </a:ln>
          <a:effectLst/>
        </p:spPr>
        <p:txBody>
          <a:bodyPr wrap="none" anchor="ctr"/>
          <a:lstStyle/>
          <a:p>
            <a:endParaRPr lang="en-US"/>
          </a:p>
        </p:txBody>
      </p:sp>
    </p:spTree>
    <p:extLst>
      <p:ext uri="{BB962C8B-B14F-4D97-AF65-F5344CB8AC3E}">
        <p14:creationId xmlns:p14="http://schemas.microsoft.com/office/powerpoint/2010/main" val="183060204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4800600" cy="1752600"/>
          </a:xfrm>
        </p:spPr>
        <p:txBody>
          <a:bodyPr>
            <a:noAutofit/>
          </a:bodyPr>
          <a:lstStyle/>
          <a:p>
            <a:pPr eaLnBrk="1" hangingPunct="1"/>
            <a:r>
              <a:rPr lang="en-US" sz="4800" b="1" dirty="0" smtClean="0">
                <a:solidFill>
                  <a:srgbClr val="FF0000"/>
                </a:solidFill>
              </a:rPr>
              <a:t>Marriage is not like buying a car!</a:t>
            </a:r>
          </a:p>
        </p:txBody>
      </p:sp>
      <p:sp>
        <p:nvSpPr>
          <p:cNvPr id="4100" name="Text Box 5"/>
          <p:cNvSpPr txBox="1">
            <a:spLocks noChangeArrowheads="1"/>
          </p:cNvSpPr>
          <p:nvPr/>
        </p:nvSpPr>
        <p:spPr bwMode="auto">
          <a:xfrm>
            <a:off x="4953000" y="4724400"/>
            <a:ext cx="3733800" cy="2041585"/>
          </a:xfrm>
          <a:prstGeom prst="rect">
            <a:avLst/>
          </a:prstGeom>
          <a:noFill/>
          <a:ln w="9525">
            <a:noFill/>
            <a:miter lim="800000"/>
            <a:headEnd/>
            <a:tailEnd/>
          </a:ln>
        </p:spPr>
        <p:txBody>
          <a:bodyPr wrap="square">
            <a:spAutoFit/>
          </a:bodyPr>
          <a:lstStyle/>
          <a:p>
            <a:pPr algn="ctr">
              <a:lnSpc>
                <a:spcPts val="3800"/>
              </a:lnSpc>
              <a:spcBef>
                <a:spcPts val="0"/>
              </a:spcBef>
            </a:pPr>
            <a:r>
              <a:rPr lang="en-US" sz="3600" b="1" dirty="0" smtClean="0">
                <a:solidFill>
                  <a:srgbClr val="00B050"/>
                </a:solidFill>
                <a:latin typeface="Comic Sans MS" pitchFamily="66" charset="0"/>
              </a:rPr>
              <a:t>God’s way requires Faith that He will keep it running!</a:t>
            </a:r>
            <a:endParaRPr lang="en-US" sz="3600" b="1" dirty="0">
              <a:solidFill>
                <a:srgbClr val="00B050"/>
              </a:solidFill>
              <a:latin typeface="Comic Sans MS" pitchFamily="66" charset="0"/>
            </a:endParaRPr>
          </a:p>
        </p:txBody>
      </p:sp>
      <p:pic>
        <p:nvPicPr>
          <p:cNvPr id="108546" name="Picture 2" descr="http://t3.gstatic.com/images?q=tbn:ANd9GcS036uojxmOz84KqACllFKIl4NTCjyzSp8w5Wav1afX9nTTSIQNCw"/>
          <p:cNvPicPr>
            <a:picLocks noChangeAspect="1" noChangeArrowheads="1"/>
          </p:cNvPicPr>
          <p:nvPr/>
        </p:nvPicPr>
        <p:blipFill>
          <a:blip r:embed="rId3" cstate="print"/>
          <a:srcRect/>
          <a:stretch>
            <a:fillRect/>
          </a:stretch>
        </p:blipFill>
        <p:spPr bwMode="auto">
          <a:xfrm>
            <a:off x="5486400" y="76200"/>
            <a:ext cx="2628900" cy="1743076"/>
          </a:xfrm>
          <a:prstGeom prst="rect">
            <a:avLst/>
          </a:prstGeom>
          <a:noFill/>
        </p:spPr>
      </p:pic>
      <p:sp>
        <p:nvSpPr>
          <p:cNvPr id="108548" name="AutoShape 4" descr="data:image/jpeg;base64,/9j/4AAQSkZJRgABAQAAAQABAAD/2wCEAAkGBhQREBUUEhQUFBQUFBUWFRYUGRgYGRgYFRcYFRcXGBgXHCYeGBskHRUXHy8gIycpLC0sFR8xNTAqNSYrLCkBCQoKDgwOGg8PGiwkHyUsKiwsLCwsLywsLCwuLSwsLCwsLCksLCwsLCwsLCwsLCwpLCwpKSwsLCwsKSkpLCwpLP/AABEIAOEA4QMBIgACEQEDEQH/xAAcAAAABwEBAAAAAAAAAAAAAAAAAQIEBQYHAwj/xABUEAACAQIDBAYEBwgPCAIDAAABAgMAEQQSIQUGMUEHEyJRYXEygZGhFDQ1UnOxsiNCYoKSs8HCFyQzQ1RydIOEk6Kj0dPwFiVTY2TD0uEV40SUtP/EABkBAQADAQEAAAAAAAAAAAAAAAABAgQDBf/EADIRAAICAQQAAggFBAMAAAAAAAABAhEDBBIhMUFREyJhcYGhscEyM5Hh8CM0UtEFFEL/2gAMAwEAAhEDEQA/ANxoUKFAChQoUAKFChQAoqOioDhjMRkU29KxyjvNNdmbT6wlTcMOIOh9n6aPawByg3BubMOX+P8A6qNkmkRgQVI8DY6+BB9l6zzm4y9hpx41KNeJYaFcsNLmUHw18661oXJnargFFQoUICoUKFAFRUdFQBUVCiNAEaI0ZpJoAjRGgaI0ARNJJozSTQBE0k0ZpJoAXo6TehQExQoUx2vtmLCx9ZM2Vb24Ekk8AAOelAPqFZttPpeUkrh0APzpSCfUin9NQb744ya5XEG4GoXsD1af676q5JF1Bs2WhWGN0k4/BsMzdYhNwJBnBHMZwcyn1mtM3M39h2ill7Eyrd4yb+F1P3y39eutSnZDi0WahQoVJUgd4MbawCmTL6agA2uLg2PH/wB0zwcBnVHWMhDc/N524eBvxHKp7H7NWUX4OPRYcR4HvHhXTBxFUAa1xe+XhxJ51nli3SuRqjmUIJR7F4eEIoUcq6URFReysNaSbtSHJIEUPI7AAxxtwZiCbsdeOtd+jP3bZKUKhNpbbCTgdYqrFlzqSLt1mmn8QWb10621ijHGrLc2kXQEi4N+NuXM6HQUsbXwSFFTbDoQhYuXLDNmB7PDTIOAFMTNIcPAUazsYtW1vdSSG5kHnQUS1FUemOzyRWup+6B0vwYKDY9/G4Pcb0WQzSSAu6pGwQKjFSSUVyxZe1btgAAjgeNBtJA0Rphs6dczIJHewuBIrXA4HtMAWF++/nT5jUkNUEaSahtl7ZEkpHWKwlBZFBF0yaWP8ZbN6jUyaBprsI0k0ZpJoQEaSaM0k0ARpBNKNIJoA70KTQoCbrB+k/emWbFvFciKFmVVA5jQsRzPH1Vu5rz1idktLjZlNs5me4F7DtG9vCobovBWyL2Ns2SdwF7RJsBbvrW93Oj+KBLyfdHPpfNHkK6bq7sRYZQwF37/APCrOrVmk9xqS2kDtrdCCeMqUAPIjQ1l2L2PLs3ECVLo0bXRvcfURe/ma2I7RzyFERiq+lIbBL9wubk+QprtLZqYmJo2sbi1xyPeKopbeizjfY63f3zhxUUbi6F7gg8A4Nit/PhVgrPNkbGbCYbqjkYBmzX4NmbsHXgdQKu2x5S0K5uI7Jv4Gw91q7wybnRxy4VCKkh7SJZQoLMQoHEkgAeZNLqgdMO0+qwsKEApJOvWKxsGWL7pkvyuQNbHhwrrJ0rOeLH6Sah5l7edRa7AZjZbkC57h3mmUOKhR5Pu0eZ3uQXXRgqx2tf8Aeus73g3wvtDZjsgy9VFKsQfTPirxXvl7WQG40F7cqom8GmNxTADMMViCD4iZyPeK5SyUbMWicu3Vr7noWOBIoyGIyksXZyBcsbkseHO3sFN8N1TKkayq5jIYWZWNl4Xty1AvVb6SNoZtjll/fvg/rDOjkfkg1TuiBANoNYD4u/20qzn61HKGn3YpZG+jVVkhiLL1qKDrkZlGW41sCbgG97eNKTDoIo7P2I8rBrixCDiTwtbW9Ydvoeu2hjJBYhJACe4J1eHH9qwrQNi4rrN25fwMJi4/wAhZAPdaoU7bRael2xjK+6+FlrefDmVZetizqCtw66g8jrrb9JpeJw6n7qspj0GZ1K5SBwzZgVNr8axvcvcVdoLKes6sxlQOwGBzAnXUW4U22NjHhix+Fv2DhsRdQeyHhcLmUcBe7a89O6o9I/FHR6RW1GXKrwNnw2IgQljOju1gWZ0vYcAALADU6DvpxjUV4mDMFQjtNcAZTxFzwBGnrrG90dwhj4JZBII2jcoqlAQTkVwSbgj0rcKRuztBxgNoQEnq/gxdV5IwazZe69xp+D4mnpPNFZaSNupcpq+PM2R8kyjI4OVlIKEHKV1HDThpbuNE+04hcGWMEcQXXS3rql9EBC4Oc8AJyT6o0rK8QhlV5iNJHNz+HKGkt7ial5KSZENIpTlG+FXzPR5qLO82F6zq/hMGe9svWJe/da9VbfnbrHZMLxsR8JEQJHHKyZyPXax8Caq67hp/wDFHGGRswiMnVgLkyg+jwvew43t4VLm/Apj08XG5uuaRrs+JRAC7KoPAsQL+V6bnakP/Fi/LX/Gsc2jjml2Th1c5uqxbot9ez1JZR5C9h4AVM7E6LkxGGimM5XrY1fL1YNswva+bWoU2+kWlpYQVzlXNdGoJIGF1IIPAg3B9YojTPYmyxhsPHCGzCNcua1r+NuVOzXUxOr4BQoqFCCdrM9u7KGG2mZWACYi5U9xsMwP42t/wq0yozeDYSYuIo2h4ow4qf0jvH+FQ1ZaLp2QWExaqCXbKFFzfgLV3h3hha1m0bgSCL+OtQy4TjHOAzwkZ15MOKtbmDpXPC4aSZWeZh2tUQC2QW4G3GsjTiehCpk3tTZInAVmOW9yFJW+oI1U8OIt40+w2GVFyoAoHIC31VGbDxRZSjH0NLmnTzDKWJYDlbifIDjfuqtlnHmg8XHepnZgXqxlPnfv51W8JiTJEHIIDaqG0YA3tmHfwProoNqmJ7jUcGHeKQyKD5KZcTkqRcKRJEG4gHzAP11Xdo74BVAiW7Hm3ADmbDjaprZc7PCjPbMy3NuFao5Iye1HnPh0zscOunZXThoNLVgG1MLnxG0Ta5jmmf1fCwh9z+6vQdYtsbB9djtqx/PTHgefXkj32quRXR6Gilt3P3fU7be2h1+yNmRg6vL1Z8TFmw/1sD7KX0Z2Tak45ImIHqSVR+ioLdaX4RidnwH0Yp2cdxuwxB/N++nO7+M6rEbSfmsGOt5mWw95Fc0+UzdOFQlBe35t0L3awhxGH2rNa94C6/xi7zn7Cn11L7l4onYm0kP3keII8nw3+KtUNudvhFgcPPC8LydceKlQApjCW1PmfXQ3Hny4XacZPpbPkYecaSAn+37qJ9fEjJFvda4uNfJHTcTfSLZ6zCSOVzIUK9WEt2QfSLuLcRwBptsjZbywbRxhACdRiANQbvM4cgc7KOZGuYdxqZ6MN3sPi0xHwiJZMpQKW4rmDXykag+I7qrmAYwvtCFT2Pg+KQjv6mSyE+I7X5RpzSsXFzko98WSu5G/MeAw80bxyu8kmdMmTL6CoAxZgRqvIHSuW7ux3GzdoYlrBGw5jTXUkHM5tyHogX8fXLdG27GHxmFn6+JXYTFFfgygxIeyw1GpJqvbtYgrhdox37LYUsRyzIwW9u+zW9Q7qc0r9pD2uUtvdxssG5mLMWxce44qZcvmYVA95FQcOzANhvLbhjEI8soh+tvrrrgcTk2HiQDYyYuNPVaNm9ykeukQ73RLss4LqXzEMesuuXMX6y9r341Nr5EbZW3H/JfoOds4vrNhYL8CZo/6sSKPcBVjwe8cGE2RhPhETypLHkyKqMDxJDCRgCLedUY4rNsrJ8zG3Hk8JP1hvZVzmwSPu8rOis0WFZ4yRcq1j2h3GpT+hzyxXCl1ufzsr+9+1MNiMDE2Eg+DoMWwZckcd26knNaIkHQgX46UeyOlU4aCKD4OjdUipmM2UnKLXy9WbeV6hZfkxP5c3/8APWrbmwqdnYUlVJMEfED5tI23wMzhjx1JWr8ycvSTRmkmtB5AKFFQoCeoUKFAV7eHY7GQYiP0lQhl+cBqPPmCPHThTDDTA2I9Fhpfl4Hxq4Uxl2PGxY2ILCxsdPO3fXKcL6NGPNt7KFtbFRQSqXa2dyEW9rse+3AacToL+NTeGxQIARgznRnT0YxzVCeJ5ZvPypzjdkuosUDr3ga+sUww6CPS1h3VmSce0blkhNEiyALYcAPqqD778zTrHbUFsqcTxNchB2bmuM6cuCY+ZFYlbe2r/sBr4WI96CqHjQLVet2/ikP0a1206qfwMWqrevcSVZ5uhuviYdqYqaaIrDK2JyPmjIYSTZ17KsWF111Arj0lb24rCYpEw8vVqYQxGSNtczC93UngBVS/ZJ2j/Cf7qH/LrRKavnwO+DT5Xjbi1UvOyxbj7i4nD7SEk0OSGLrerfPGQb3jSyqxYXVidRpUTLuNtANisuGa0zOFIkg1VsQsvOTS4Xn30z/ZJ2h/Cf7qH/Loz0kbQyg/COZ/eoeQH/L8a53CvE2bc+7d6vh5+Bou5u5kcWCjXFYaEzXcv1iRyMLuxAzag9m3A1UI9x8ZFisZ1eHPUzQY2KNg8QFpkYxqFz3AzBF1GngKh/2Sdo/wn+6h/wAuiPSTtD+Ef3UP+XVnKLRzjhzxlJ2ufeXnow3exGEWcYiIxF2jK3ZGvYNf0Ga3EcarMu42N+E41hASsyYsRtniseuYsmhe4v4gVZdv7/thcHh7WkxU8KP2h2VBAvIwW3E3sotex7qz+XfzHsSfhUgvyVYwB5DJUycVSKYo5pSlk4V+/wAPI0fox2FPhMPKuIjMbNPnUFka69Wi3ujEcVNVLZO5ONjXGK2HP3XDSRxnrIrM2dSo0e4uATc24V03W6UJkkVMYwliYhTJYB0ubXOUAMovrpcC51qNxvSHj1lkUYiwWWRVHVw+irsF1ya6AVDcaRKx598uua8648v3O0m5eP8AgKwjDNm+EvKR1kPARKi3PWWNyW/J8r6Fh90MOuGWM4eAuIghYxoWzZbElrXJvzvWYfsjbQ/hH93D/l0lukbaH8I/uof/AAopRROTDnn4pe6yQ2H0eYtoMRHNH1TMsLxMzxsDJEXupyMxAIkIvauC7J2uIPgnVS9STYreG1r3tnzejfW17VrGyZ2fDxOxuzRIzHQXJUEmw0FOTV/RqjK9ZPc7SMy2zuHiF2dh4YkEsonaWXKygDMjLoXK3A7I99McNszbcSKkYlREAVVD4WwA4AXa9ayaSan0aKLVyqmk/eiM2AswwsQxN+uy/dLlSc1+9ez7KfGlGkmuhlbt2FejoqFCCfoUKFAChQoUAVQO39li3WLYd47/ABHj4VOu1hc8BVHxG03xMspPZjR3iiXvCNleQ+LMth3AfhGuOaUVHk6YrcuAo8OLhhqfGlYqckWAqOlleM66ijbFv3AisO6z0drDTD9ZIFsWGpYDmF1I9fD11e9lTK0SlVyrawBBW1uVjqKpOzMWgZ8ysbgWy3uPLLrzq5bFH3IHt2Ooz+lbxB4Vo01O2Y8tSTl7aEbT3bw2JYNPBFKwFgXUMQONhfzNZT0pbHhw2JiWCJIlaIsQgCgnORcgc7Vs9ZH0y/G4PoD9s13yJUddFOXpUr45HPRXu9hsTh5mxEEUrLPlUyKGIXq42sL8rkn11G9KmyIcNNh1giSJWjlZggCgkMgBNudqsfQx8VxH8p/7UdQ/TR8Ywv0Uv20qjS2WaYyl/wBvbfHP0F9FewMPiYZziIY5SkwVTIoawMamwv4mrudxcB/A8P8A1a1T+iLaUUUGIEsscZMykB3Vbjq1FxmOovWgRbZgdgqTwsx4KsiEnyANzV4JbTNqp5FldN0Yt0iMBtGVFAVYUhiQDgFEauAB3XkNXfo73Wwz4BZJIY5XlLljIoawDFQovwFhy5mq70t7IaPFrPb7nMirf/mJcEHzXKR/FPdXbox3xWA/BZzlR3vE54K7cUPcGOoPeT3iqKlPk1ZN09PFw9ny7K/vLuvLFi5khw+IaJX+5lIpXXKQG0YKb2JI48q0nYe5OEfDQtLhY+saKMyZlIbOVBbMDqDfvq2mk10WNJmLJq5zil1XtPOm2Iwk86qLKs0qqByCuwA9QFbHszc3BNBEzYWAs0aEkoLklQSTWPbe+M4n6ef841b1sj4vD9FH9kVTGk2zXrJSjGNM7xRBFCqAFUAADgANABQNKNJNdzyRJpBpRpJoBJpJpRpBoAUKK9CgLBQoU1xu0FiF2OvIczQDqhWeb0b0zsuWKX4Oc18yhWNu65uLHnbXuqCXfDGAhHlIbSzLbXuNrEVzc0i6g2abt3F5Y8o4t9Q4/oqrRjKSe83PnVZj3wxTFvubYnKdSAb6dwUH2VJ7O240g7cLoTyyvp5gqLVjzPc7IePJB7okhipR3VGSS6WA9tO8QzcwVHsJqPxJAFZd7fic3qcnV0cuvK6g2NaVsCQthYiTclASfOskxWItWr7rtfBQH/lL9Va9KqbKY2+iTrI+mX43B9AftmtcrI+mX43B9AftmteT8J6Oi/OXxJroY+K4j+U/9qOofpo+MYX6KX7aVMdDHxXEfyn/ALUdQ/TR8Yw30Uv20qj/ACzTD+8fx+hTdm7v4jEgtBC8oU5WK5dDa9jmI5GrJubuhjItoYeSXDSIiOxZjksAY3XkxPEirB0MfuGJ+nX80taGaQxp0xqdXKMpY0lXX6r3jDbWx48XC0Mwurd3FSODKeRBrD96d1ZcDLkkGaNr9XJbsuPmnuYcx6x4avtXpFwmGmeGRpM8ZAbLGzC5UMNR4MKkcThYdo4MBgTFPGrKSLMMwzI4vwYaGryipddmfBlyYKck9r/loovRzv02ZcJiWJBssEjam/KNz4/ek+XdWmV5zx+DeCV4ybPE5W407SHRh3cARXoDY2P6/DQy/wDFiR/ylB/TUY5N8MvrcUYtTj4mBbe+M4n6ef8AONW87I+Lw/RR/ZFYNt74zifp5/zjVvOyPi8P0Uf2RUYu2dNd+GI6NINLNINdjyxJpJpRpJoBBpJpRpJoAqFChQE+ay3b+3jPico9DrDGB87LbMfIXF/HStI2rjephd+JVSR58qxLZeOBxMbMdFIUfx5Flkc+ZYLVWWRLYmEspEmgNmBPiLMvtF6Zbs7H6+cot8qE3N+V9NaXvdtm0jw8Bkzp43108jf21ZOjrDBIc3Nqz5PI04Vw2WjAbJSJQqKABUI+3WGPEAKhQCSCDmYtmsQb6BRGb6a5xrprZs9Rc2CiMgkNg459/wDq9QopHS2+x+9iDmtbx4VXdr7BDqWh4jih5/xfHwqfNm5ggU0cMkmcHNG7BWX5jBRYqe421Hf51SWPfwVnijNUyi4bZCyMDNIsSX4MwDNb5oOoHia1TY6KIIwlsgQBbai3Kx51VNt7EWzyILE6uBz8ase7bftSH6NajSpxk4s4TwRxwTTJOsj6ZfjcH0B+2a1p5AOJA89Kpe+25Q2hLHIuKjiyJksVz37Ra9xItuNbMibXB00s4wyKUnwM+hj4riP5T/2Y6h+mf4zhvopftpVz3G3ZGAikj69ZjJL1l1XLbsKlrZmv6N73501343DO0JInE4i6pHWxjL3zEG/prb0ao4vZR2jmgtTvb4/Yo24e/EWz45UkjlcySBx1eSwAQLY5nGulWY9MuG/g+J9kX+ZUT+xD/wBfF/Vf/dQ/YgJ//Oi/qv8A7qqvSLhHeb0s5bpPn4/6K7v2t8a0wBCYmOKdM3GzRqhBtpcFDe3eKtO6/SbBh8HHDMkheFAgyAEOFFl1JFjawN6tO1Nx4sThIoJWOaFFVJUFmBCgHQ3BU21U39ovVJk6JJASBi4Dr98Cp9YufrqXGUXaKrNgywUJvr7FL2tj2nnklI7Urs2VdfSOijvPAeNb7sPA9RhYYjxjijQ/iqB+iqnux0cw4WRZZ5lmkWxQCyop4hrEksRyJNvCrwrg6ggjw1q2OLXLOGrzRnUYdI877f8AjOJ+nn/ONW87I+Lw/RR/ZFUTafRK0kssnwtFEkjvYwnTOxa1+tF+Nr1fcGVjjRM6nIire4F8oAva+lMcWm7J1eWGSMVF2ODSDSTiU+cvtFJOJT5y+0V1MAo0k0RnW18y24XuLUkTKeDA+RFAA0k0XwhfnL7RRmgCoUKFAOd7GtgpyPvYy35Pa/RXnbHSMt+Wdw6eaH67H316V2vhusw8qfPjdfapFYHjdkh2jRtA6sRb71hlJ/14VDLITj8YuISJjq4GQ8bg8QfVqPI1et0dphIwp42rMcNs2U3OY5Q5U9+hI4+Nj7Km5HdMrQsA4ANr9lxyt3N4eyuGSDfRpxTiuGa7LjewT3DT9FV7djEjEM5YG6u6G/DRyAR42F/XUBsPe4TDI5yyAi6todDfnVu2U0cQbqwBndnb+M5ux9ZN65xl/kaK8hy2FZHt96bEG/dytXCLbKyDq0Ic5yzkfe/NBPfbW3jT+WcOLE2qPmliw6hVsO5VAHr/APdNyjZPfZJPMMjDvBHup5u8P2rD/EFVCXaxIJPcat+7HxOA98a0wT3ZH7jhqY7YL3le6WxfZpvr92i4+ZrG8NswyNlihaRrXyxxl2sOJsgJtqNfGtm6Wh/u7+ei+s1S+iX5S/o8v2o66ZFc6Nekm4adyXhZUZNnyQMM0UsDciyPE34pIB9lal0b73SYmOXDztneOMsjn0mTgQ3eVNte5h3XqQ6WYgdmsxAuksJU92Zwht6mIqhdGJ/3h54af9T/AAqEtkqJlNajA5tcr7FOw2GUqvZBJCgWFySbAADiSTTzE7EkhGaTDyxC4s0kLxi54asoF70nY37ph/pcP+cSt/3sgD4HFK3A4eb1EIxBHiCAfVVYQ3I0ajUvFNLzMz6ON7ZY8SmHkdnhlOVQxJKOdVyk6gH0cviLW1vXd9oVO0cUSAfuzcQO4U22Gf23hv5Th/zyU830+UcV9M31Cl3GiFBRzbl4r7oTvXgQGwpyiz4DCtw5hWQ/ZHurSeiacHZ2Qfvc0i/lWk/X91VHfjC/tLZkn/TBD+RGw/W99THQ3itMVF3NFJ+WGQ/mx7avDiZnzvfp78n96JLpbnAwAQ/vkyC3flu9v7I9lZdgcEpwmMfKOyMKt7D98muR/dir50yYrXDR/SufVkUfaaq9hMLbYeJk+fi4APJCmntZvbUT5kydM9mGPta+v7FXw+zjI2WOIyNqcsaF2sOJyqCbU5/2XxH8DxH/AOvL/wCFWHow+Ul+il/VrYzSGNSROo1csUttGNjYcw2OY/g02b4aGydTJmyiIjNky3y8r2tXfoth7WLyrxw4HZHEsWsNON7GtM2+krYaVYBeVo2VLkDVha9zppe/qqJ3G3bOCwuVwBK7FpLagclW442Ue0mr7KkjK9TuxSvtsybd3ZzR43DI8TJIJYrq6FW4g3swB4Amt2NVHYe7E3/yU+LxKgat1IzBtD2QdPRIRQPxzVuNWxxpHPV5VkkvcFQoWoV0MZYDWPb57J6lwwGkcuYeRuT9b/k1sNVre3ZAlibTXl58R7Tceuqy6LRfJiuClIlmjHA3t5jUfWaViScq8jc+9Q3139tLxWEaGcNa409dv/WtSGMwt3S2oy3v4W0rk5nZRI/AQGVXEg9D0X4HnxPhapXCYmSMBSz5wOHIEjTjwF+dOvg33I5RxBB8uftpe18E0fVPftBAAfnLra/fa1vVVHFSVs6xyOPCIbaW2sYoA65wO8BNfXl0PkaZYPak4kVWdnDLcljds1zzqxKgnTMQA2gccr8mH1Uf/wAFpcalNQOeUqCbd4Bvp3VnydHfFLlAjLMOJ1rVd2ltg4B3Rr9VZhFZVu1aju818JCf+WtW0n4mV1t7V7yudLfyd/PRfWapfRL8pf0eX7UdXTpb+Tv56L6zVL6JflI/yeX7UdaZfmItg/tZfEu/Sv8AJcn0kH51az7oy+Uf6NP+pWgdK3yXJ9JB+dWqB0ZfKP8ARp/1KT/MROn/ALWXx+iKvslwHgJ0CyQsT3BXUk+wVru93SBhPgkyQzLLJLG8aBASAXUrmJtYAXvr3WrHsDGWEaji2RR5tZR7yKndsblYvCoXli7A4srKwHnY3A8bVzi2lwbM+PHOcd7669oe4+yTiMfCoByxOsznuWJg4v5soHrPdXPfP5RxX0zfUKnui/eXqZ/gzBck57LAAMJANAzD0lIFhfgbW42qA3z+UcV9M31Cp42fEqnJ52n1XH6lw3wwubYODf8A4a4Y/lx9X+sKjOiTFZcc6f8AEgJ9cbKQPYx9lWnamGz7ujnlwcUnriVZP1aoHR/iur2lh+52ZD+MjW94Aqz4kmcIethnH2v/AGSPSxiS20AvJIE9rM7H3ZfZTvGYXq92k/DlST8ue491qr2/+LzbRxLHgrhR5IiqfeD7avG+2D6nYUcfzBhF9jIKd7mS/Vjij7V/PmULdHbi4PFCZ1Z1COuVLXu1rHtEDlV4fphw4BJgxGn0X/nVD3Z2CcbiBCJBGSjNmK5/RtplzL399W2ToaYgj4Yuot+4H/OqI7q9UnOtPu/qvn4/Y0iN8yg94B9ovRGjijyqBxsAL+QtQNaTxRBpJpZpBoAqFC1CgJ+uOJhzKRzI08xXaiNAZptrYIdjYW1uPr/15U0TYnZXT0Lr6joR6iB7aum1sJaS/I39hqOi4nhmtZhyYcmFZJKjTGVoqcCZS8Z8x7Lg+w29VSOOYSRIDxAK++6+4092tsw5lcA3tY2F/EcByuaYYeMiFswPYcDx43X3X9lQn4EteJA4YmJweR4jvBsP9eVW/ZWHDMVvrlDKe62g91QW1cHoGA76lNky2xEVj+96+WtvfauPsZ1lyrQNsbMygsF0+/Ufe/hD8H6que7ZBwkJGo6tbeVMMYumYaEVMbM/cU0t2eVd8ENsmZ8uVzgkyq9LXyd/PRfWapfRL8pf0eX7UdXTpa+Tv56L6zWT7E25LhJetgKh8pS7DMLMQTp+KK6TdTs36WLnpnFeNmtdK5/3Y/jLB+cU/oqgdGXyh/Rp/wBSo3bu9mJxgAnkuqm4VQFW9rXsOJsTxq29FOwWtLi3WymJo4ifvgdXYfg9lQDz17qi907RZQ9BppRk/P58Ge7G/dMP9Lh/ziV6A3ojDYLFAi4OHmv/AFbV5/2N+6Yf6XD/AJxK9CbfjLYXEAcTBKB60YVOHplf+QdZIe9/YwPYR/beG/lOH/PJTzfP5RxX0zfUKY7Fe2Jw5/6jDn+9Q0/3z+UcV9M31CuX/k2v834P6o17YeFEuyoYyLiTBohHeGiy299YhsTEGLEQOdCk0LN4WdS3uvW77pfEML/J4fsCsN29hOqxc8fzZpAPIsSB7CK6ZOkzFpHcpx/niFKvwrFkcRPibfiyy29yt7q1bpU+TX+lh/OLWdbiYXrNpYcclcufxFZh/aC1ovSr8mP9LD+cWkfwtk53/Xxx931/YovRf8pL9FL+rWxmvP2x9sSYWUSwkBwrLdhmFm46eqp39k7HfPi/qx/jSE1FckanTTyT3RNiNINVvcDb02Mw7vOVLLKVGVcotlU8PXVlNd07VnmTg4ScWINJNLNINSUCoULUdATtChQoBtjsKHXx5GqxLFqVIvb/AFpVvNRc+zBKgYHUjN7ddK5zjfRaLoqWMxzIh6uQCxsVksbDhobH9FcoWLI+e1yBfLbkfDwZq5bYjJDBgL6gEc/A132PASF53svmeFZ1yzR0iL2idDbwv7Lf68qKOUiWGzZcxRL/AMY219Zp5tjZ5W5PEaHyPA/68KjmYdXFbWTrPRPDKgzanzB9lcZLk7LmJbpJ3X7nIpDDS66irHss/cU8qiJ5hJldc6B0R9ORYX1GtjwqS2TiQyZc2Zk0J4X141sxqpGWcPU3HTaey4sRH1c6LIlwcrcLjgaif9gcB/BYvf8A40520xciJVdhbO/V5bjj1fpMPvhm/E8ae7OxRkjBYWYdlweTDQ/4+RFdqTZRSnGPDIpdy8BGQ3waAWOhYXAPL0ja9TSlWXSxW1tOFuFtKa7YBypZVY9allY2B48TY29hosDhGUuzKiF7diMkqMoIvcqtyfIcBRKuiJSclcmReH3M2eGBSCHMpBGUkkFTcHQ8iKm5p0GjMouOBIGh86g9kKXMQMccfVqrhgbu6lSNOyLC5sdTw8jTuaFmxL5VjP3OP90BPOThai9hM7b9Z2M/9idnrZvg8S2sQbkeIsb13n3MwcrtJJh42d2uzG9ye8605x2GzZNEZ0VvubeiwIAa1+HIA25250iaZThkK3SNjGG5FYyQCL8u4nkL0aXkSpzbvc/1HuEjjRVjjyhY1ChFPohRYC3HSonaG6uBkkaSaGIyObszGxJ4X4+FSUmz4VC9hECkZSAFsb6WItx4eN6j9rTFJs3VpIBEoYubBAXbteg2nfUMRbvhsVgN18Jh3EkUMcb2IDC/BtLannTjauDhmTq8QEZCQcrmwJU3B48jXDEYbq8MimxtJDw4ayqbDwF7DwFHjkYzjLHHJ9zNxI2UDtDh2Gv7qC23dkfJuRs9Rc4eEDvNx9ZpI3K2eRcYeEjhcE29t6kpMFkwrIwU2Rza2guGICg8AL2HlXPGRgYZbADWHgLffpUUvIt6Sf8Ak/1Omz9lQ4ZCsKLEhOYgcL6C5ufAU4VwwuCCO8G9NcXErzosliuUsqngzgi9xzIFrDxJpEsKpPH1YCs+bOFsLoFPaIHc2UA/hGpOb55Y8NIvfhUeVZZpXS5sUDJ85cgPZ7mHLv4d1umyZAyMym4MspB82NA1wPLUKO1CpKk5QoUKAFN1OS45WLD9I9p99OK5Ylbj1j66Ao28+BaUPlFmzXHj38OXMVJbs7NN1DfvRzEcy5BA9gLeu1NtuYopiEIBKrHdx4aX9Yte3gamtnAJKSpurqCCOd9Qfr9tZ0vWs7N+rQ6xGz0drML6Eezh7m91Z/icGsGKAk1iEmSQjTLe4v5ai/hetLkXgfH3GqfjtjviMRJIqlohIVZb2JKWVivhcEeqmWN1QxSqyU2jKqSAl8oZVtwym2lx6rc6dbMILMQQb21A+uuE5MqAwBleMBWjkBBA5aHjz56092VERGC3pG5bS2tzyrrFetYlL1KCfFhJGVYpHY5WcpktqLLfM4PBeQpeInSI3sS0h9FBdmIAF7cNABroK4NgQ88hJkFljtkd0B9O/okA8qXiyY5RJlLLkKHKLldQwNhqQbWNu4erocuBUWMWRgrIyOO0FcAE25gqSDa/I86TPtPKzL1cjBLZmUKQLi/AsGOncKR1vXSRlA2WNixdlK3ujJlUMAT6Vzy0ppjMM5klYNIEuodE0LLkAJU2vceB1sRxqCUlZJxQIVQqBZRdCOQItp4EUxx4Qy2MUkj5FJKEDsksFBu68w1SUagKAugAAHlbSo6fB58QxJkAEUYBR3S5zyXF1Ivy9vjViqZ2xeGjKXkUZUBOvFRbXUG/DjXbBOrxKVAyMNBbS1uFvdame042fLEhtftMxBYZUINjqL5jYWvwvS9lo8bsjkMGJkVlUqtybOtrm2tm465z3VDJXXZzhhgVBKsdgGsunokv1fZBNl17uVPMWyxq8rC+VDmtqSq3Yix07/bUeVIwmoOklyLEmwnvwGvDWnWLcTwSrHclkdRcMupUgekB31Us+w5EjURx5eySAg5AoM458sv1VxnxwWRvuUjFFAZlCkAHtWsWBPfoKIYnrZIsquMhZnzKy5ewVC6gXNzy7jTXG4ZzJIwaQIMmdE0LLl1Km17juB14caBLzHuLxahAcrSCSygJbtZlJ++IFrA86EQEiWaNkAIsr5fvbEEZWPMd/KuG1I1CRDtBBIv7nmBChGAtk7Q5Cu+AyZTkMhF/3wyE/wB5rb3UI8BWJwyyCzqGHGx7xwI7j41zgwSR3yKATxPEm3C5Opp0aQRUlbOQiAJIGrWv42Fh7qSkQW9gBckm3edSa6mkmgE2oUdCgJqhQoUAKIijoUBEz7MWbrQdCHGVhxBVBr/aPtqC2fhpcNKsLaqzHqz96DYtoeQNuHI2tzta4eyzjvIYeRAH1j3ikSYPO6M33hJAHkR6+NUcbLqVcBjFi3b7J55tB7eFNYcMykmJwUYlrWzAMeJ0qTogKmitjbCRm5ZjdjYaAjQXt9ZPrruaXSDVkVYVChQqxAVJpVFUgKkGl0g0IEmlxcKQa6RcPXUMIOiNKNJqpcI0k0o0RoBBpJpZpJoBJFJNKIojQHM0k10IpJFAItR0dqFAS9ChQoAURoUKAbz/ALon431U4FHQoAjQoUKAFJNFQqUQwjQoUKkgI0VChUgTSTQoUIEmukXD10KFQwuxVEaFCqlwjSTQoUAk0RoUKASaSaFCgEmkmjoUAVChQoD/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8550" name="AutoShape 6" descr="data:image/jpeg;base64,/9j/4AAQSkZJRgABAQAAAQABAAD/2wCEAAkGBhQREBUUEhQUFBQUFBUWFRYUGRgYGRgYFRcYFRcXGBgXHCYeGBskHRUXHy8gIycpLC0sFR8xNTAqNSYrLCkBCQoKDgwOGg8PGiwkHyUsKiwsLCwsLywsLCwuLSwsLCwsLCksLCwsLCwsLCwsLCwpLCwpKSwsLCwsKSkpLCwpLP/AABEIAOEA4QMBIgACEQEDEQH/xAAcAAAABwEBAAAAAAAAAAAAAAAAAQIEBQYHAwj/xABUEAACAQIDBAYEBwgPCAIDAAABAgMAEQQSIQUGMUEHEyJRYXEygZGhFDQ1UnOxsiNCYoKSs8HCFyQzQ1RydIOEk6Kj0dPwFiVTY2TD0uEV40SUtP/EABkBAQADAQEAAAAAAAAAAAAAAAABAgQDBf/EADIRAAICAQQAAggFBAMAAAAAAAABAhEDBBIhMUFREyJhcYGhscEyM5Hh8CM0UtEFFEL/2gAMAwEAAhEDEQA/ANxoUKFAChQoUAKFChQAoqOioDhjMRkU29KxyjvNNdmbT6wlTcMOIOh9n6aPawByg3BubMOX+P8A6qNkmkRgQVI8DY6+BB9l6zzm4y9hpx41KNeJYaFcsNLmUHw18661oXJnargFFQoUICoUKFAFRUdFQBUVCiNAEaI0ZpJoAjRGgaI0ARNJJozSTQBE0k0ZpJoAXo6TehQExQoUx2vtmLCx9ZM2Vb24Ekk8AAOelAPqFZttPpeUkrh0APzpSCfUin9NQb744ya5XEG4GoXsD1af676q5JF1Bs2WhWGN0k4/BsMzdYhNwJBnBHMZwcyn1mtM3M39h2ill7Eyrd4yb+F1P3y39eutSnZDi0WahQoVJUgd4MbawCmTL6agA2uLg2PH/wB0zwcBnVHWMhDc/N524eBvxHKp7H7NWUX4OPRYcR4HvHhXTBxFUAa1xe+XhxJ51nli3SuRqjmUIJR7F4eEIoUcq6URFReysNaSbtSHJIEUPI7AAxxtwZiCbsdeOtd+jP3bZKUKhNpbbCTgdYqrFlzqSLt1mmn8QWb10621ijHGrLc2kXQEi4N+NuXM6HQUsbXwSFFTbDoQhYuXLDNmB7PDTIOAFMTNIcPAUazsYtW1vdSSG5kHnQUS1FUemOzyRWup+6B0vwYKDY9/G4Pcb0WQzSSAu6pGwQKjFSSUVyxZe1btgAAjgeNBtJA0Rphs6dczIJHewuBIrXA4HtMAWF++/nT5jUkNUEaSahtl7ZEkpHWKwlBZFBF0yaWP8ZbN6jUyaBprsI0k0ZpJoQEaSaM0k0ARpBNKNIJoA70KTQoCbrB+k/emWbFvFciKFmVVA5jQsRzPH1Vu5rz1idktLjZlNs5me4F7DtG9vCobovBWyL2Ns2SdwF7RJsBbvrW93Oj+KBLyfdHPpfNHkK6bq7sRYZQwF37/APCrOrVmk9xqS2kDtrdCCeMqUAPIjQ1l2L2PLs3ECVLo0bXRvcfURe/ma2I7RzyFERiq+lIbBL9wubk+QprtLZqYmJo2sbi1xyPeKopbeizjfY63f3zhxUUbi6F7gg8A4Nit/PhVgrPNkbGbCYbqjkYBmzX4NmbsHXgdQKu2x5S0K5uI7Jv4Gw91q7wybnRxy4VCKkh7SJZQoLMQoHEkgAeZNLqgdMO0+qwsKEApJOvWKxsGWL7pkvyuQNbHhwrrJ0rOeLH6Sah5l7edRa7AZjZbkC57h3mmUOKhR5Pu0eZ3uQXXRgqx2tf8Aeus73g3wvtDZjsgy9VFKsQfTPirxXvl7WQG40F7cqom8GmNxTADMMViCD4iZyPeK5SyUbMWicu3Vr7noWOBIoyGIyksXZyBcsbkseHO3sFN8N1TKkayq5jIYWZWNl4Xty1AvVb6SNoZtjll/fvg/rDOjkfkg1TuiBANoNYD4u/20qzn61HKGn3YpZG+jVVkhiLL1qKDrkZlGW41sCbgG97eNKTDoIo7P2I8rBrixCDiTwtbW9Ydvoeu2hjJBYhJACe4J1eHH9qwrQNi4rrN25fwMJi4/wAhZAPdaoU7bRael2xjK+6+FlrefDmVZetizqCtw66g8jrrb9JpeJw6n7qspj0GZ1K5SBwzZgVNr8axvcvcVdoLKes6sxlQOwGBzAnXUW4U22NjHhix+Fv2DhsRdQeyHhcLmUcBe7a89O6o9I/FHR6RW1GXKrwNnw2IgQljOju1gWZ0vYcAALADU6DvpxjUV4mDMFQjtNcAZTxFzwBGnrrG90dwhj4JZBII2jcoqlAQTkVwSbgj0rcKRuztBxgNoQEnq/gxdV5IwazZe69xp+D4mnpPNFZaSNupcpq+PM2R8kyjI4OVlIKEHKV1HDThpbuNE+04hcGWMEcQXXS3rql9EBC4Oc8AJyT6o0rK8QhlV5iNJHNz+HKGkt7ial5KSZENIpTlG+FXzPR5qLO82F6zq/hMGe9svWJe/da9VbfnbrHZMLxsR8JEQJHHKyZyPXax8Caq67hp/wDFHGGRswiMnVgLkyg+jwvew43t4VLm/Apj08XG5uuaRrs+JRAC7KoPAsQL+V6bnakP/Fi/LX/Gsc2jjml2Th1c5uqxbot9ez1JZR5C9h4AVM7E6LkxGGimM5XrY1fL1YNswva+bWoU2+kWlpYQVzlXNdGoJIGF1IIPAg3B9YojTPYmyxhsPHCGzCNcua1r+NuVOzXUxOr4BQoqFCCdrM9u7KGG2mZWACYi5U9xsMwP42t/wq0yozeDYSYuIo2h4ow4qf0jvH+FQ1ZaLp2QWExaqCXbKFFzfgLV3h3hha1m0bgSCL+OtQy4TjHOAzwkZ15MOKtbmDpXPC4aSZWeZh2tUQC2QW4G3GsjTiehCpk3tTZInAVmOW9yFJW+oI1U8OIt40+w2GVFyoAoHIC31VGbDxRZSjH0NLmnTzDKWJYDlbifIDjfuqtlnHmg8XHepnZgXqxlPnfv51W8JiTJEHIIDaqG0YA3tmHfwProoNqmJ7jUcGHeKQyKD5KZcTkqRcKRJEG4gHzAP11Xdo74BVAiW7Hm3ADmbDjaprZc7PCjPbMy3NuFao5Iye1HnPh0zscOunZXThoNLVgG1MLnxG0Ta5jmmf1fCwh9z+6vQdYtsbB9djtqx/PTHgefXkj32quRXR6Gilt3P3fU7be2h1+yNmRg6vL1Z8TFmw/1sD7KX0Z2Tak45ImIHqSVR+ioLdaX4RidnwH0Yp2cdxuwxB/N++nO7+M6rEbSfmsGOt5mWw95Fc0+UzdOFQlBe35t0L3awhxGH2rNa94C6/xi7zn7Cn11L7l4onYm0kP3keII8nw3+KtUNudvhFgcPPC8LydceKlQApjCW1PmfXQ3Hny4XacZPpbPkYecaSAn+37qJ9fEjJFvda4uNfJHTcTfSLZ6zCSOVzIUK9WEt2QfSLuLcRwBptsjZbywbRxhACdRiANQbvM4cgc7KOZGuYdxqZ6MN3sPi0xHwiJZMpQKW4rmDXykag+I7qrmAYwvtCFT2Pg+KQjv6mSyE+I7X5RpzSsXFzko98WSu5G/MeAw80bxyu8kmdMmTL6CoAxZgRqvIHSuW7ux3GzdoYlrBGw5jTXUkHM5tyHogX8fXLdG27GHxmFn6+JXYTFFfgygxIeyw1GpJqvbtYgrhdox37LYUsRyzIwW9u+zW9Q7qc0r9pD2uUtvdxssG5mLMWxce44qZcvmYVA95FQcOzANhvLbhjEI8soh+tvrrrgcTk2HiQDYyYuNPVaNm9ykeukQ73RLss4LqXzEMesuuXMX6y9r341Nr5EbZW3H/JfoOds4vrNhYL8CZo/6sSKPcBVjwe8cGE2RhPhETypLHkyKqMDxJDCRgCLedUY4rNsrJ8zG3Hk8JP1hvZVzmwSPu8rOis0WFZ4yRcq1j2h3GpT+hzyxXCl1ufzsr+9+1MNiMDE2Eg+DoMWwZckcd26knNaIkHQgX46UeyOlU4aCKD4OjdUipmM2UnKLXy9WbeV6hZfkxP5c3/8APWrbmwqdnYUlVJMEfED5tI23wMzhjx1JWr8ycvSTRmkmtB5AKFFQoCeoUKFAV7eHY7GQYiP0lQhl+cBqPPmCPHThTDDTA2I9Fhpfl4Hxq4Uxl2PGxY2ILCxsdPO3fXKcL6NGPNt7KFtbFRQSqXa2dyEW9rse+3AacToL+NTeGxQIARgznRnT0YxzVCeJ5ZvPypzjdkuosUDr3ga+sUww6CPS1h3VmSce0blkhNEiyALYcAPqqD778zTrHbUFsqcTxNchB2bmuM6cuCY+ZFYlbe2r/sBr4WI96CqHjQLVet2/ikP0a1206qfwMWqrevcSVZ5uhuviYdqYqaaIrDK2JyPmjIYSTZ17KsWF111Arj0lb24rCYpEw8vVqYQxGSNtczC93UngBVS/ZJ2j/Cf7qH/LrRKavnwO+DT5Xjbi1UvOyxbj7i4nD7SEk0OSGLrerfPGQb3jSyqxYXVidRpUTLuNtANisuGa0zOFIkg1VsQsvOTS4Xn30z/ZJ2h/Cf7qH/Loz0kbQyg/COZ/eoeQH/L8a53CvE2bc+7d6vh5+Bou5u5kcWCjXFYaEzXcv1iRyMLuxAzag9m3A1UI9x8ZFisZ1eHPUzQY2KNg8QFpkYxqFz3AzBF1GngKh/2Sdo/wn+6h/wAuiPSTtD+Ef3UP+XVnKLRzjhzxlJ2ufeXnow3exGEWcYiIxF2jK3ZGvYNf0Ga3EcarMu42N+E41hASsyYsRtniseuYsmhe4v4gVZdv7/thcHh7WkxU8KP2h2VBAvIwW3E3sotex7qz+XfzHsSfhUgvyVYwB5DJUycVSKYo5pSlk4V+/wAPI0fox2FPhMPKuIjMbNPnUFka69Wi3ujEcVNVLZO5ONjXGK2HP3XDSRxnrIrM2dSo0e4uATc24V03W6UJkkVMYwliYhTJYB0ubXOUAMovrpcC51qNxvSHj1lkUYiwWWRVHVw+irsF1ya6AVDcaRKx598uua8648v3O0m5eP8AgKwjDNm+EvKR1kPARKi3PWWNyW/J8r6Fh90MOuGWM4eAuIghYxoWzZbElrXJvzvWYfsjbQ/hH93D/l0lukbaH8I/uof/AAopRROTDnn4pe6yQ2H0eYtoMRHNH1TMsLxMzxsDJEXupyMxAIkIvauC7J2uIPgnVS9STYreG1r3tnzejfW17VrGyZ2fDxOxuzRIzHQXJUEmw0FOTV/RqjK9ZPc7SMy2zuHiF2dh4YkEsonaWXKygDMjLoXK3A7I99McNszbcSKkYlREAVVD4WwA4AXa9ayaSan0aKLVyqmk/eiM2AswwsQxN+uy/dLlSc1+9ez7KfGlGkmuhlbt2FejoqFCCfoUKFAChQoUAVQO39li3WLYd47/ABHj4VOu1hc8BVHxG03xMspPZjR3iiXvCNleQ+LMth3AfhGuOaUVHk6YrcuAo8OLhhqfGlYqckWAqOlleM66ijbFv3AisO6z0drDTD9ZIFsWGpYDmF1I9fD11e9lTK0SlVyrawBBW1uVjqKpOzMWgZ8ysbgWy3uPLLrzq5bFH3IHt2Ooz+lbxB4Vo01O2Y8tSTl7aEbT3bw2JYNPBFKwFgXUMQONhfzNZT0pbHhw2JiWCJIlaIsQgCgnORcgc7Vs9ZH0y/G4PoD9s13yJUddFOXpUr45HPRXu9hsTh5mxEEUrLPlUyKGIXq42sL8rkn11G9KmyIcNNh1giSJWjlZggCgkMgBNudqsfQx8VxH8p/7UdQ/TR8Ywv0Uv20qjS2WaYyl/wBvbfHP0F9FewMPiYZziIY5SkwVTIoawMamwv4mrudxcB/A8P8A1a1T+iLaUUUGIEsscZMykB3Vbjq1FxmOovWgRbZgdgqTwsx4KsiEnyANzV4JbTNqp5FldN0Yt0iMBtGVFAVYUhiQDgFEauAB3XkNXfo73Wwz4BZJIY5XlLljIoawDFQovwFhy5mq70t7IaPFrPb7nMirf/mJcEHzXKR/FPdXbox3xWA/BZzlR3vE54K7cUPcGOoPeT3iqKlPk1ZN09PFw9ny7K/vLuvLFi5khw+IaJX+5lIpXXKQG0YKb2JI48q0nYe5OEfDQtLhY+saKMyZlIbOVBbMDqDfvq2mk10WNJmLJq5zil1XtPOm2Iwk86qLKs0qqByCuwA9QFbHszc3BNBEzYWAs0aEkoLklQSTWPbe+M4n6ef841b1sj4vD9FH9kVTGk2zXrJSjGNM7xRBFCqAFUAADgANABQNKNJNdzyRJpBpRpJoBJpJpRpBoAUKK9CgLBQoU1xu0FiF2OvIczQDqhWeb0b0zsuWKX4Oc18yhWNu65uLHnbXuqCXfDGAhHlIbSzLbXuNrEVzc0i6g2abt3F5Y8o4t9Q4/oqrRjKSe83PnVZj3wxTFvubYnKdSAb6dwUH2VJ7O240g7cLoTyyvp5gqLVjzPc7IePJB7okhipR3VGSS6WA9tO8QzcwVHsJqPxJAFZd7fic3qcnV0cuvK6g2NaVsCQthYiTclASfOskxWItWr7rtfBQH/lL9Va9KqbKY2+iTrI+mX43B9AftmtcrI+mX43B9AftmteT8J6Oi/OXxJroY+K4j+U/9qOofpo+MYX6KX7aVMdDHxXEfyn/ALUdQ/TR8Yw30Uv20qj/ACzTD+8fx+hTdm7v4jEgtBC8oU5WK5dDa9jmI5GrJubuhjItoYeSXDSIiOxZjksAY3XkxPEirB0MfuGJ+nX80taGaQxp0xqdXKMpY0lXX6r3jDbWx48XC0Mwurd3FSODKeRBrD96d1ZcDLkkGaNr9XJbsuPmnuYcx6x4avtXpFwmGmeGRpM8ZAbLGzC5UMNR4MKkcThYdo4MBgTFPGrKSLMMwzI4vwYaGryipddmfBlyYKck9r/loovRzv02ZcJiWJBssEjam/KNz4/ek+XdWmV5zx+DeCV4ybPE5W407SHRh3cARXoDY2P6/DQy/wDFiR/ylB/TUY5N8MvrcUYtTj4mBbe+M4n6ef8AONW87I+Lw/RR/ZFYNt74zifp5/zjVvOyPi8P0Uf2RUYu2dNd+GI6NINLNINdjyxJpJpRpJoBBpJpRpJoAqFChQE+ay3b+3jPico9DrDGB87LbMfIXF/HStI2rjephd+JVSR58qxLZeOBxMbMdFIUfx5Flkc+ZYLVWWRLYmEspEmgNmBPiLMvtF6Zbs7H6+cot8qE3N+V9NaXvdtm0jw8Bkzp43108jf21ZOjrDBIc3Nqz5PI04Vw2WjAbJSJQqKABUI+3WGPEAKhQCSCDmYtmsQb6BRGb6a5xrprZs9Rc2CiMgkNg459/wDq9QopHS2+x+9iDmtbx4VXdr7BDqWh4jih5/xfHwqfNm5ggU0cMkmcHNG7BWX5jBRYqe421Hf51SWPfwVnijNUyi4bZCyMDNIsSX4MwDNb5oOoHia1TY6KIIwlsgQBbai3Kx51VNt7EWzyILE6uBz8ase7bftSH6NajSpxk4s4TwRxwTTJOsj6ZfjcH0B+2a1p5AOJA89Kpe+25Q2hLHIuKjiyJksVz37Ra9xItuNbMibXB00s4wyKUnwM+hj4riP5T/2Y6h+mf4zhvopftpVz3G3ZGAikj69ZjJL1l1XLbsKlrZmv6N73501343DO0JInE4i6pHWxjL3zEG/prb0ao4vZR2jmgtTvb4/Yo24e/EWz45UkjlcySBx1eSwAQLY5nGulWY9MuG/g+J9kX+ZUT+xD/wBfF/Vf/dQ/YgJ//Oi/qv8A7qqvSLhHeb0s5bpPn4/6K7v2t8a0wBCYmOKdM3GzRqhBtpcFDe3eKtO6/SbBh8HHDMkheFAgyAEOFFl1JFjawN6tO1Nx4sThIoJWOaFFVJUFmBCgHQ3BU21U39ovVJk6JJASBi4Dr98Cp9YufrqXGUXaKrNgywUJvr7FL2tj2nnklI7Urs2VdfSOijvPAeNb7sPA9RhYYjxjijQ/iqB+iqnux0cw4WRZZ5lmkWxQCyop4hrEksRyJNvCrwrg6ggjw1q2OLXLOGrzRnUYdI877f8AjOJ+nn/ONW87I+Lw/RR/ZFUTafRK0kssnwtFEkjvYwnTOxa1+tF+Nr1fcGVjjRM6nIire4F8oAva+lMcWm7J1eWGSMVF2ODSDSTiU+cvtFJOJT5y+0V1MAo0k0RnW18y24XuLUkTKeDA+RFAA0k0XwhfnL7RRmgCoUKFAOd7GtgpyPvYy35Pa/RXnbHSMt+Wdw6eaH67H316V2vhusw8qfPjdfapFYHjdkh2jRtA6sRb71hlJ/14VDLITj8YuISJjq4GQ8bg8QfVqPI1et0dphIwp42rMcNs2U3OY5Q5U9+hI4+Nj7Km5HdMrQsA4ANr9lxyt3N4eyuGSDfRpxTiuGa7LjewT3DT9FV7djEjEM5YG6u6G/DRyAR42F/XUBsPe4TDI5yyAi6todDfnVu2U0cQbqwBndnb+M5ux9ZN65xl/kaK8hy2FZHt96bEG/dytXCLbKyDq0Ic5yzkfe/NBPfbW3jT+WcOLE2qPmliw6hVsO5VAHr/APdNyjZPfZJPMMjDvBHup5u8P2rD/EFVCXaxIJPcat+7HxOA98a0wT3ZH7jhqY7YL3le6WxfZpvr92i4+ZrG8NswyNlihaRrXyxxl2sOJsgJtqNfGtm6Wh/u7+ei+s1S+iX5S/o8v2o66ZFc6Nekm4adyXhZUZNnyQMM0UsDciyPE34pIB9lal0b73SYmOXDztneOMsjn0mTgQ3eVNte5h3XqQ6WYgdmsxAuksJU92Zwht6mIqhdGJ/3h54af9T/AAqEtkqJlNajA5tcr7FOw2GUqvZBJCgWFySbAADiSTTzE7EkhGaTDyxC4s0kLxi54asoF70nY37ph/pcP+cSt/3sgD4HFK3A4eb1EIxBHiCAfVVYQ3I0ajUvFNLzMz6ON7ZY8SmHkdnhlOVQxJKOdVyk6gH0cviLW1vXd9oVO0cUSAfuzcQO4U22Gf23hv5Th/zyU830+UcV9M31Cl3GiFBRzbl4r7oTvXgQGwpyiz4DCtw5hWQ/ZHurSeiacHZ2Qfvc0i/lWk/X91VHfjC/tLZkn/TBD+RGw/W99THQ3itMVF3NFJ+WGQ/mx7avDiZnzvfp78n96JLpbnAwAQ/vkyC3flu9v7I9lZdgcEpwmMfKOyMKt7D98muR/dir50yYrXDR/SufVkUfaaq9hMLbYeJk+fi4APJCmntZvbUT5kydM9mGPta+v7FXw+zjI2WOIyNqcsaF2sOJyqCbU5/2XxH8DxH/AOvL/wCFWHow+Ul+il/VrYzSGNSROo1csUttGNjYcw2OY/g02b4aGydTJmyiIjNky3y8r2tXfoth7WLyrxw4HZHEsWsNON7GtM2+krYaVYBeVo2VLkDVha9zppe/qqJ3G3bOCwuVwBK7FpLagclW442Ue0mr7KkjK9TuxSvtsybd3ZzR43DI8TJIJYrq6FW4g3swB4Amt2NVHYe7E3/yU+LxKgat1IzBtD2QdPRIRQPxzVuNWxxpHPV5VkkvcFQoWoV0MZYDWPb57J6lwwGkcuYeRuT9b/k1sNVre3ZAlibTXl58R7Tceuqy6LRfJiuClIlmjHA3t5jUfWaViScq8jc+9Q3139tLxWEaGcNa409dv/WtSGMwt3S2oy3v4W0rk5nZRI/AQGVXEg9D0X4HnxPhapXCYmSMBSz5wOHIEjTjwF+dOvg33I5RxBB8uftpe18E0fVPftBAAfnLra/fa1vVVHFSVs6xyOPCIbaW2sYoA65wO8BNfXl0PkaZYPak4kVWdnDLcljds1zzqxKgnTMQA2gccr8mH1Uf/wAFpcalNQOeUqCbd4Bvp3VnydHfFLlAjLMOJ1rVd2ltg4B3Rr9VZhFZVu1aju818JCf+WtW0n4mV1t7V7yudLfyd/PRfWapfRL8pf0eX7UdXTpb+Tv56L6zVL6JflI/yeX7UdaZfmItg/tZfEu/Sv8AJcn0kH51az7oy+Uf6NP+pWgdK3yXJ9JB+dWqB0ZfKP8ARp/1KT/MROn/ALWXx+iKvslwHgJ0CyQsT3BXUk+wVru93SBhPgkyQzLLJLG8aBASAXUrmJtYAXvr3WrHsDGWEaji2RR5tZR7yKndsblYvCoXli7A4srKwHnY3A8bVzi2lwbM+PHOcd7669oe4+yTiMfCoByxOsznuWJg4v5soHrPdXPfP5RxX0zfUKnui/eXqZ/gzBck57LAAMJANAzD0lIFhfgbW42qA3z+UcV9M31Cp42fEqnJ52n1XH6lw3wwubYODf8A4a4Y/lx9X+sKjOiTFZcc6f8AEgJ9cbKQPYx9lWnamGz7ujnlwcUnriVZP1aoHR/iur2lh+52ZD+MjW94Aqz4kmcIethnH2v/AGSPSxiS20AvJIE9rM7H3ZfZTvGYXq92k/DlST8ue491qr2/+LzbRxLHgrhR5IiqfeD7avG+2D6nYUcfzBhF9jIKd7mS/Vjij7V/PmULdHbi4PFCZ1Z1COuVLXu1rHtEDlV4fphw4BJgxGn0X/nVD3Z2CcbiBCJBGSjNmK5/RtplzL399W2ToaYgj4Yuot+4H/OqI7q9UnOtPu/qvn4/Y0iN8yg94B9ovRGjijyqBxsAL+QtQNaTxRBpJpZpBoAqFC1CgJ+uOJhzKRzI08xXaiNAZptrYIdjYW1uPr/15U0TYnZXT0Lr6joR6iB7aum1sJaS/I39hqOi4nhmtZhyYcmFZJKjTGVoqcCZS8Z8x7Lg+w29VSOOYSRIDxAK++6+4092tsw5lcA3tY2F/EcByuaYYeMiFswPYcDx43X3X9lQn4EteJA4YmJweR4jvBsP9eVW/ZWHDMVvrlDKe62g91QW1cHoGA76lNky2xEVj+96+WtvfauPsZ1lyrQNsbMygsF0+/Ufe/hD8H6que7ZBwkJGo6tbeVMMYumYaEVMbM/cU0t2eVd8ENsmZ8uVzgkyq9LXyd/PRfWapfRL8pf0eX7UdXTpa+Tv56L6zWT7E25LhJetgKh8pS7DMLMQTp+KK6TdTs36WLnpnFeNmtdK5/3Y/jLB+cU/oqgdGXyh/Rp/wBSo3bu9mJxgAnkuqm4VQFW9rXsOJsTxq29FOwWtLi3WymJo4ifvgdXYfg9lQDz17qi907RZQ9BppRk/P58Ge7G/dMP9Lh/ziV6A3ojDYLFAi4OHmv/AFbV5/2N+6Yf6XD/AJxK9CbfjLYXEAcTBKB60YVOHplf+QdZIe9/YwPYR/beG/lOH/PJTzfP5RxX0zfUKY7Fe2Jw5/6jDn+9Q0/3z+UcV9M31CuX/k2v834P6o17YeFEuyoYyLiTBohHeGiy299YhsTEGLEQOdCk0LN4WdS3uvW77pfEML/J4fsCsN29hOqxc8fzZpAPIsSB7CK6ZOkzFpHcpx/niFKvwrFkcRPibfiyy29yt7q1bpU+TX+lh/OLWdbiYXrNpYcclcufxFZh/aC1ovSr8mP9LD+cWkfwtk53/Xxx931/YovRf8pL9FL+rWxmvP2x9sSYWUSwkBwrLdhmFm46eqp39k7HfPi/qx/jSE1FckanTTyT3RNiNINVvcDb02Mw7vOVLLKVGVcotlU8PXVlNd07VnmTg4ScWINJNLNINSUCoULUdATtChQoBtjsKHXx5GqxLFqVIvb/AFpVvNRc+zBKgYHUjN7ddK5zjfRaLoqWMxzIh6uQCxsVksbDhobH9FcoWLI+e1yBfLbkfDwZq5bYjJDBgL6gEc/A132PASF53svmeFZ1yzR0iL2idDbwv7Lf68qKOUiWGzZcxRL/AMY219Zp5tjZ5W5PEaHyPA/68KjmYdXFbWTrPRPDKgzanzB9lcZLk7LmJbpJ3X7nIpDDS66irHss/cU8qiJ5hJldc6B0R9ORYX1GtjwqS2TiQyZc2Zk0J4X141sxqpGWcPU3HTaey4sRH1c6LIlwcrcLjgaif9gcB/BYvf8A40520xciJVdhbO/V5bjj1fpMPvhm/E8ae7OxRkjBYWYdlweTDQ/4+RFdqTZRSnGPDIpdy8BGQ3waAWOhYXAPL0ja9TSlWXSxW1tOFuFtKa7YBypZVY9allY2B48TY29hosDhGUuzKiF7diMkqMoIvcqtyfIcBRKuiJSclcmReH3M2eGBSCHMpBGUkkFTcHQ8iKm5p0GjMouOBIGh86g9kKXMQMccfVqrhgbu6lSNOyLC5sdTw8jTuaFmxL5VjP3OP90BPOThai9hM7b9Z2M/9idnrZvg8S2sQbkeIsb13n3MwcrtJJh42d2uzG9ye8605x2GzZNEZ0VvubeiwIAa1+HIA25250iaZThkK3SNjGG5FYyQCL8u4nkL0aXkSpzbvc/1HuEjjRVjjyhY1ChFPohRYC3HSonaG6uBkkaSaGIyObszGxJ4X4+FSUmz4VC9hECkZSAFsb6WItx4eN6j9rTFJs3VpIBEoYubBAXbteg2nfUMRbvhsVgN18Jh3EkUMcb2IDC/BtLannTjauDhmTq8QEZCQcrmwJU3B48jXDEYbq8MimxtJDw4ayqbDwF7DwFHjkYzjLHHJ9zNxI2UDtDh2Gv7qC23dkfJuRs9Rc4eEDvNx9ZpI3K2eRcYeEjhcE29t6kpMFkwrIwU2Rza2guGICg8AL2HlXPGRgYZbADWHgLffpUUvIt6Sf8Ak/1Omz9lQ4ZCsKLEhOYgcL6C5ufAU4VwwuCCO8G9NcXErzosliuUsqngzgi9xzIFrDxJpEsKpPH1YCs+bOFsLoFPaIHc2UA/hGpOb55Y8NIvfhUeVZZpXS5sUDJ85cgPZ7mHLv4d1umyZAyMym4MspB82NA1wPLUKO1CpKk5QoUKAFN1OS45WLD9I9p99OK5Ylbj1j66Ao28+BaUPlFmzXHj38OXMVJbs7NN1DfvRzEcy5BA9gLeu1NtuYopiEIBKrHdx4aX9Yte3gamtnAJKSpurqCCOd9Qfr9tZ0vWs7N+rQ6xGz0drML6Eezh7m91Z/icGsGKAk1iEmSQjTLe4v5ai/hetLkXgfH3GqfjtjviMRJIqlohIVZb2JKWVivhcEeqmWN1QxSqyU2jKqSAl8oZVtwym2lx6rc6dbMILMQQb21A+uuE5MqAwBleMBWjkBBA5aHjz56092VERGC3pG5bS2tzyrrFetYlL1KCfFhJGVYpHY5WcpktqLLfM4PBeQpeInSI3sS0h9FBdmIAF7cNABroK4NgQ88hJkFljtkd0B9O/okA8qXiyY5RJlLLkKHKLldQwNhqQbWNu4erocuBUWMWRgrIyOO0FcAE25gqSDa/I86TPtPKzL1cjBLZmUKQLi/AsGOncKR1vXSRlA2WNixdlK3ujJlUMAT6Vzy0ppjMM5klYNIEuodE0LLkAJU2vceB1sRxqCUlZJxQIVQqBZRdCOQItp4EUxx4Qy2MUkj5FJKEDsksFBu68w1SUagKAugAAHlbSo6fB58QxJkAEUYBR3S5zyXF1Ivy9vjViqZ2xeGjKXkUZUBOvFRbXUG/DjXbBOrxKVAyMNBbS1uFvdame042fLEhtftMxBYZUINjqL5jYWvwvS9lo8bsjkMGJkVlUqtybOtrm2tm465z3VDJXXZzhhgVBKsdgGsunokv1fZBNl17uVPMWyxq8rC+VDmtqSq3Yix07/bUeVIwmoOklyLEmwnvwGvDWnWLcTwSrHclkdRcMupUgekB31Us+w5EjURx5eySAg5AoM458sv1VxnxwWRvuUjFFAZlCkAHtWsWBPfoKIYnrZIsquMhZnzKy5ewVC6gXNzy7jTXG4ZzJIwaQIMmdE0LLl1Km17juB14caBLzHuLxahAcrSCSygJbtZlJ++IFrA86EQEiWaNkAIsr5fvbEEZWPMd/KuG1I1CRDtBBIv7nmBChGAtk7Q5Cu+AyZTkMhF/3wyE/wB5rb3UI8BWJwyyCzqGHGx7xwI7j41zgwSR3yKATxPEm3C5Opp0aQRUlbOQiAJIGrWv42Fh7qSkQW9gBckm3edSa6mkmgE2oUdCgJqhQoUAKIijoUBEz7MWbrQdCHGVhxBVBr/aPtqC2fhpcNKsLaqzHqz96DYtoeQNuHI2tzta4eyzjvIYeRAH1j3ikSYPO6M33hJAHkR6+NUcbLqVcBjFi3b7J55tB7eFNYcMykmJwUYlrWzAMeJ0qTogKmitjbCRm5ZjdjYaAjQXt9ZPrruaXSDVkVYVChQqxAVJpVFUgKkGl0g0IEmlxcKQa6RcPXUMIOiNKNJqpcI0k0o0RoBBpJpZpJoBJFJNKIojQHM0k10IpJFAItR0dqFAS9ChQoAURoUKAbz/ALon431U4FHQoAjQoUKAFJNFQqUQwjQoUKkgI0VChUgTSTQoUIEmukXD10KFQwuxVEaFCqlwjSTQoUAk0RoUKASaSaFCgEmkmjoUAVChQoD/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8552" name="Picture 8" descr="http://thecapitolwatch.com/wp-content/uploads/2012/04/marriagetest.jpg"/>
          <p:cNvPicPr>
            <a:picLocks noChangeAspect="1" noChangeArrowheads="1"/>
          </p:cNvPicPr>
          <p:nvPr/>
        </p:nvPicPr>
        <p:blipFill>
          <a:blip r:embed="rId4" cstate="print"/>
          <a:srcRect/>
          <a:stretch>
            <a:fillRect/>
          </a:stretch>
        </p:blipFill>
        <p:spPr bwMode="auto">
          <a:xfrm>
            <a:off x="152400" y="2133600"/>
            <a:ext cx="4419600" cy="4419601"/>
          </a:xfrm>
          <a:prstGeom prst="rect">
            <a:avLst/>
          </a:prstGeom>
          <a:noFill/>
        </p:spPr>
      </p:pic>
      <p:sp>
        <p:nvSpPr>
          <p:cNvPr id="108556" name="AutoShape 12" descr="data:image/jpeg;base64,/9j/4AAQSkZJRgABAQAAAQABAAD/2wCEAAkGBhMSEBISExQWFBUSFA8UFBcUFBUUFBUVFBQVFBQUEhQXGyYeFxkjGRQUHy8gJCcpLCwsFR4xNTAqNSYrLCkBCQoKDgwOGg8PGikgHCQpKSkqKSwsKSkpKSksKSwpLCktKSksKSwpKSkpLCkpKSwpLCwsNSwpKTU1KiwpKSwuKf/AABEIAI4AyAMBIgACEQEDEQH/xAAcAAABBQEBAQAAAAAAAAAAAAAEAQIDBQYABwj/xAA7EAABAwIDBgMFBgYDAQEAAAABAAIDBBEFEiEGMUFRYXETIoEHMpGhsRRCUpLB0SMzYnLh8IKi0rIX/8QAGQEAAgMBAAAAAAAAAAAAAAAAAgMAAQQF/8QAJxEAAgIBAwQCAgMBAAAAAAAAAAECEQMSITEEE1FhMkEUInGBoTP/2gAMAwEAAhEDEQA/AFYpWkIQOUkawtG5BTHKZupUEYspxIhCJmRaopgCC8ZSNcVLoFoPjeNwC0tDFZoWcweHM/stZC1Pw77mfL4CQNFzGriVJGFpM49oUiY1PUBGFNIT01ypkI3KFwUxCaAqCBJhros9thV5IHHjbRaaVvFYP2gVPlDL70nI6Rowq5JHnBYSbniVZUUdgo2Raq1o6MkaNJ9CsUVZ1NkTwOsiA5czDZODCp48ImO5hT0mKbQ6jpvEe1o47+y05w8kBoGgTdk8Ec3M6RtjuA6LUspAE6MPJiy5FexXU9DlY1vILlZ+GuT9Jl1HjTdSiIY02NiJjasMjoLgcGpr32UhYo5GqkQTxVNG9QtYjaGPM4AcUzTYDlRo9n6WzLnirynCFp2ZWgI2AWC1QikjJOVslspwNFFGNVMUQI5oSlI1cSoCIkKVNKosaQuDUqUlUWgeo0CzNZhkUsmaQXtuWjxF9mErM+JrrxukZGPxk8WEQNHlYNFLHKxp8rAb6KGmkDQZJCWs6e87oB9UINoKUvOW7QGlxIdx4b+arUqHxxTnut0WkdTe4tYjeFDJWu4DS+tt6E+05jnjdmDh2UlJKWyNG/MR81eqxbhp5NdQsAY3spJDoomy6dkhenmR8iuK5RucuV2SjyWM2U8b0M0qQOWF7nTWxOXpC1R3Sl6ELYkAV9s5SgnMqBgvZbTCKfJGE7FbZny0kHg62RrdyEpIi52g9eCNmkDeFzwHPstLkkjLpciSMJzAooXSb3BrB11Ke6vYON0PcQXbf8k1kuVAHGATYC/Qan05prquV18sZ9fL9VXcRO0/sLmqQ1RMqr/dK6mgO+QtueAOg9U6WuY3iEu2M0xf1ZRYttK+E2MTmdS0kfHcjcJxgTw5xvBINvkrCF2fW2h5/wCbpW0bACA0AE3OUWufRSOq7Yc5RlGlHcpcYmORV1HRSSC7Wm3PcPnvWjrMNY5ut7DXesXtZtSWfw4zY8hoEMlvbDwY3PaIFtfM5rCw6ZWAWusOJ8sW/WQhvoPeUtdtE6Vzmk5gNL8zvNuiAqyC9g4ZfmTvWfVZ2ku1FRR6Vs60sgY48S4enBWtGLyA8iqfAqmIUkQdK0HzANN7+8Ve0TLa21PFPi7/AKOPmUtTb+y3im4okv0QMRU0r1pTsxUOMqVCmRcpZVHk1NjDDv0VjFK124g9isO+pXMrTfQ/OyZLp4t7Oi455r2bwsK7wisvTY1K21nX76/VHv2xEbbyNB7XBKTLp2hq6hM1WEUxdIOi3TYWsaC825N3X7lZ3YWeOWCOoLXAzZjHGRZxAOUu/svuPFX1dTwtcZXm97WYXeQEdOKCtEQ61vclhqXyizBkj/Edx/tH3kslVFACb5nfiJ19OSon7QPlcY4mue7k0aNH0A6lS0+z5JzVL9N/hsP/ANu3/BJ1N8D+0l89vSIJcX8d5YzxHu/C06d3cAPX0VpFhDI25qh+v4QSGjpfeVNDVhrclPFoPwNH1P6powqWTzyv8MctHG3UnQKaX/JTn9fFf6LDjEI/ltFtdR+5VVTbTyOnkgyOkLPM2Rrb3jLSckltM4cDbdcWVgYqZly67/7jcfAaKN200MYtG1redhb481eprlldvVxFslbTVMm8CIc3m59Gj91IzBYmkOke6QjmbM/KP1Kpp9pRbWTMDuFhp68VUVW0fN2//f8AbJbyRXsfHpsr9I3UuLxtFr2TKauL7kaNG9x3BZChwmaQeNOTDCNTm/mPG/RvAKu2l23aW+FB5WjQAHlzRa3yyl0ybqLvy/pFptdtyGXiYb20vf6LyzGcSc4jU5iDc9CjGhrg+SVxDWgnq533Wt7qlp4y9xd/vZBJt8m+EY4lUQiiptOgCSFpe8u4cOgCnqHZWBg95/04lJN5Ijzd5W/qqQF2w7ZynfUzsY3Ul1hyANgT6NF17VXizGtaNG6C3a1/kvJdgW+HM6T8LCB3d/gL0OHaIEW5o4tIz9VqnJV9FrTt931KWV6go63MD0sEkr1pi9rOZKLTEe9KhXvXIiaT52iqyONxyd+4Rcdaz7zbd9R6EKnBT2yFMWVoTpLs1zWjRXWxWzn26oa6Z2WJtzqL7uAHMrHMGYgbrmx7HevV8C2khpIGhtri17bzpxQZcr4NPTYtX7G2btXFHaOmju6zWNOhu0aN3cBySjAC4ulq5sgdrkabE87nW3YLxvHdpXSSF0P8JxdmLo/Lc87cD1CLo9tZ8o8aWSTLuJOY+o5rNr87nRWGvi68s9fqMfgpIgImhrTfQ++f6jfXXqsPjXtCI82l9CAb2JHPosTiW1Ekh8oOv3nm59EPhtPmfnkOY9d3wS3Jy9DIQxw9s39J7Y3ubZ7WMsPdbdl/8ICv9qckpytN+GVgv8Fm6rDmPdmKvMHngpyCAL8yApzy2Eowi/1ig+hpMTqReOItaeMrwzTtvVnTbBYi42fJBG3icz5HdgAAmD2g2sAdFHJ7RXG9jYfNTTjXJblnfxpF/S+zJmhmqpX24RhsY+eY/NcKOhw5xkbmkkOodK7OWdGbsv1WVqdu5HXAKoKuufIbuN1NUV8UA4Tf/Sbfr6LzajbR9QSASBrpdZOV+UZnG3IcT6JlTWBmg8zvkE12HPNnva6xFy77paT5TfgbhwI6Kt3uTXGH6rZEPjPk3ny8B+p6oqAW04DeVP8AZQ1tzoP93BRGEu6N5dOqoKxkb8zy89m9giJIs7geA0HrvTGRgEcT0RroLDX16dlb2ItwyiqgxuUep5lEsriHAqmJspmyquRbdHpODVF42nmLqwkkWdw6TKyMcmM+bQf1VtFNfeta4OfNWxJJVyhq4yNRuXIgKPni6VIuVGcLw9l3X5K0c1QYXSksB5kqzNMbJE3bOngWmJW+Hql8JHfZdUopksdbAGwouMEImOl6IllKeShE2CsLjqniI8UfFRnkiG0XNQKypfEubCrptI0BQzt5NUoNMAjjUdXObZWbz8kVJC7lZJFThup3qmSwWjw0Df63/daTDNqDFA+mLBKwh4boPJn95pJ95u826lVMFLJO8RxtLidzW7z1J4BbTBtimR2dNZ7xuYNWN78z30RxT+hGWUEv2MvhuASzataS0fecbNHYnf6K8bsIcv8AEmt/TG2//Y/stXmtpw5cPglBuEehGd55PgyuG4LTxOuY85B1LiT9LJ2MYbHKSY2hhtoBexReIRFj83ArmPB3K0kBqknZiaqlc0kEEEc/qFA0G4HMgfHRbbGaLx2ZtA5jdLcRy7rJ0cF54mnjIz5OBS3Gmaoz1RNi51tBwsPgLImnqUBM/UpGSrTRkL5koK5VcFSuUIeEpClSFQyFrQ40GANI0Gm64WuwHDJKxhfCAWg5ST5NeXmXnbWkmwFySABzJ0aPiR8F9AbPYSKSkigG9rbv6vdq4nrf6KRxKW7HfkSiqRm4tiZybeT83+Fd0XsykcLvkjb2DnFX9Ay71pW6BM7MUV+VkoxjPZnGN8xPaMD9VMPZ5Fwld+Qf+lqnuXRq+3HwD+Rk8nlW3NF9idG2K78wdmLxoCOVllYsTncQLN14Blz9V7xiOCwT28WNr7W39ElFglPCbxQxsPMNF/iVnl08nJtcGyHWQjCmtzzXAtkq2exc1sbD957Q3To3eVsWbA0waLl5PEhzWgnoMpstO46KFzk2OJR5M+TqZzdrYzEns/puDph/yZ/4Q3/5pTZrmSYjldg+YatYXLrou3HwAs2TyAUOEQ00ZELAy48x3uPd29BT7rq1rPdNlVNjNtUMkuCW5O2BvkTfGsUlWwjchhJcJS9hkeMjOy/LVUkNVuF1oCy4I56LJVYyvcORS5L7GIvmTHwna7zYKshpAaiJ3JxJ/KUWz+SzrcqGgfecdA8/BpReCJtE0qYCppmFDFPKRM2VcoA5ciJZ48kKVIUsymm9nGD+PXsJ9yAeM7kSNGD8xv8A8V7LK9Yj2U4f4dJLMRrNIAD/AERafNxctg911oiqQD3LjA476q9e5V+EwZWBGOciZVUNcVLEEODqiGblRCRxTQm3TgUJZz3KFxT3uULnKBI6666YCnKFkdRJYIR9Rbgpqo7lA+McUqYaGCpYdCEJV4SCC6MjsiJKC+rSgJpXxnUWSX7DW/BXtmymx0Wf2i/mBw4hauSl8e2W1+aHrtknvZ7zbjcqpy4DtLkqKh9omf2hNwWheJHPeLXY6w46kaq3ZRiNhMlrtsOaAo68PkktwjJ/7NH6q0t9yN2tgqvPlBHIKqLr6hWZOZnb9VTSgtOnqngqQ5wXJYzmc0cyEqhbZ5AkyEkAC5Og7nQD4pVqPZxhLJqtzni4gYJGj+vMA0ntvVJW6M56fhlGIKeKAbomNaergPMfVxJR1BFmeOiEfJe6vtnqbTMtDKLpos2ya92ikcFDIqBYke9Eg6KGNqlKhQqUlNaVznKFjHqJxTnFROcqYSFBT7qMJXHRCywKuqbEIOWqIQWL1Bz9ijmwhzQkSe41R23B/tzhuKbLjfAgHopJKDqoKmnETc1rnnyQVIJULR1eXM62W+5JPjFmk3vYHcs5JVSGTePVVU+LOBcxwBtcadVFkovt2WdY6Wa2d3hMPEa39URg+Hwxl+QlxLLOJO8Zm/rZVeDYoXh0TxmZwHEdlZUOHmJ8tnEtMVwDvHnZxUi02Rlm3Llc0Dhf4KrqW+buiIZtR6fNdOzUf3D62ThZHhtJaW/BoJHfqkR7PLfqUqIpn//Z"/>
          <p:cNvSpPr>
            <a:spLocks noChangeAspect="1" noChangeArrowheads="1"/>
          </p:cNvSpPr>
          <p:nvPr/>
        </p:nvSpPr>
        <p:spPr bwMode="auto">
          <a:xfrm>
            <a:off x="0" y="-647700"/>
            <a:ext cx="1905000" cy="1352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8558" name="AutoShape 14" descr="data:image/jpeg;base64,/9j/4AAQSkZJRgABAQAAAQABAAD/2wCEAAkGBhMSEBISExQWFBUSFA8UFBcUFBUUFBUVFBQVFBQUEhQXGyYeFxkjGRQUHy8gJCcpLCwsFR4xNTAqNSYrLCkBCQoKDgwOGg8PGikgHCQpKSkqKSwsKSkpKSksKSwpLCktKSksKSwpKSkpLCkpKSwpLCwsNSwpKTU1KiwpKSwuKf/AABEIAI4AyAMBIgACEQEDEQH/xAAcAAABBQEBAQAAAAAAAAAAAAAEAQIDBQYABwj/xAA7EAABAwIDBgMFBgYDAQEAAAABAAIDBBEFEiEGMUFRYXETIoEHMpGhsRRCUpLB0SMzYnLh8IKi0rIX/8QAGQEAAgMBAAAAAAAAAAAAAAAAAgMAAQQF/8QAJxEAAgIBAwQCAgMBAAAAAAAAAAECEQMSITEEE1FhMkEUInGBoTP/2gAMAwEAAhEDEQA/AFYpWkIQOUkawtG5BTHKZupUEYspxIhCJmRaopgCC8ZSNcVLoFoPjeNwC0tDFZoWcweHM/stZC1Pw77mfL4CQNFzGriVJGFpM49oUiY1PUBGFNIT01ypkI3KFwUxCaAqCBJhros9thV5IHHjbRaaVvFYP2gVPlDL70nI6Rowq5JHnBYSbniVZUUdgo2Raq1o6MkaNJ9CsUVZ1NkTwOsiA5czDZODCp48ImO5hT0mKbQ6jpvEe1o47+y05w8kBoGgTdk8Ec3M6RtjuA6LUspAE6MPJiy5FexXU9DlY1vILlZ+GuT9Jl1HjTdSiIY02NiJjasMjoLgcGpr32UhYo5GqkQTxVNG9QtYjaGPM4AcUzTYDlRo9n6WzLnirynCFp2ZWgI2AWC1QikjJOVslspwNFFGNVMUQI5oSlI1cSoCIkKVNKosaQuDUqUlUWgeo0CzNZhkUsmaQXtuWjxF9mErM+JrrxukZGPxk8WEQNHlYNFLHKxp8rAb6KGmkDQZJCWs6e87oB9UINoKUvOW7QGlxIdx4b+arUqHxxTnut0WkdTe4tYjeFDJWu4DS+tt6E+05jnjdmDh2UlJKWyNG/MR81eqxbhp5NdQsAY3spJDoomy6dkhenmR8iuK5RucuV2SjyWM2U8b0M0qQOWF7nTWxOXpC1R3Sl6ELYkAV9s5SgnMqBgvZbTCKfJGE7FbZny0kHg62RrdyEpIi52g9eCNmkDeFzwHPstLkkjLpciSMJzAooXSb3BrB11Ke6vYON0PcQXbf8k1kuVAHGATYC/Qan05prquV18sZ9fL9VXcRO0/sLmqQ1RMqr/dK6mgO+QtueAOg9U6WuY3iEu2M0xf1ZRYttK+E2MTmdS0kfHcjcJxgTw5xvBINvkrCF2fW2h5/wCbpW0bACA0AE3OUWufRSOq7Yc5RlGlHcpcYmORV1HRSSC7Wm3PcPnvWjrMNY5ut7DXesXtZtSWfw4zY8hoEMlvbDwY3PaIFtfM5rCw6ZWAWusOJ8sW/WQhvoPeUtdtE6Vzmk5gNL8zvNuiAqyC9g4ZfmTvWfVZ2ku1FRR6Vs60sgY48S4enBWtGLyA8iqfAqmIUkQdK0HzANN7+8Ve0TLa21PFPi7/AKOPmUtTb+y3im4okv0QMRU0r1pTsxUOMqVCmRcpZVHk1NjDDv0VjFK124g9isO+pXMrTfQ/OyZLp4t7Oi455r2bwsK7wisvTY1K21nX76/VHv2xEbbyNB7XBKTLp2hq6hM1WEUxdIOi3TYWsaC825N3X7lZ3YWeOWCOoLXAzZjHGRZxAOUu/svuPFX1dTwtcZXm97WYXeQEdOKCtEQ61vclhqXyizBkj/Edx/tH3kslVFACb5nfiJ19OSon7QPlcY4mue7k0aNH0A6lS0+z5JzVL9N/hsP/ANu3/BJ1N8D+0l89vSIJcX8d5YzxHu/C06d3cAPX0VpFhDI25qh+v4QSGjpfeVNDVhrclPFoPwNH1P6powqWTzyv8MctHG3UnQKaX/JTn9fFf6LDjEI/ltFtdR+5VVTbTyOnkgyOkLPM2Rrb3jLSckltM4cDbdcWVgYqZly67/7jcfAaKN200MYtG1redhb481eprlldvVxFslbTVMm8CIc3m59Gj91IzBYmkOke6QjmbM/KP1Kpp9pRbWTMDuFhp68VUVW0fN2//f8AbJbyRXsfHpsr9I3UuLxtFr2TKauL7kaNG9x3BZChwmaQeNOTDCNTm/mPG/RvAKu2l23aW+FB5WjQAHlzRa3yyl0ybqLvy/pFptdtyGXiYb20vf6LyzGcSc4jU5iDc9CjGhrg+SVxDWgnq533Wt7qlp4y9xd/vZBJt8m+EY4lUQiiptOgCSFpe8u4cOgCnqHZWBg95/04lJN5Ijzd5W/qqQF2w7ZynfUzsY3Ul1hyANgT6NF17VXizGtaNG6C3a1/kvJdgW+HM6T8LCB3d/gL0OHaIEW5o4tIz9VqnJV9FrTt931KWV6go63MD0sEkr1pi9rOZKLTEe9KhXvXIiaT52iqyONxyd+4Rcdaz7zbd9R6EKnBT2yFMWVoTpLs1zWjRXWxWzn26oa6Z2WJtzqL7uAHMrHMGYgbrmx7HevV8C2khpIGhtri17bzpxQZcr4NPTYtX7G2btXFHaOmju6zWNOhu0aN3cBySjAC4ulq5sgdrkabE87nW3YLxvHdpXSSF0P8JxdmLo/Lc87cD1CLo9tZ8o8aWSTLuJOY+o5rNr87nRWGvi68s9fqMfgpIgImhrTfQ++f6jfXXqsPjXtCI82l9CAb2JHPosTiW1Ekh8oOv3nm59EPhtPmfnkOY9d3wS3Jy9DIQxw9s39J7Y3ubZ7WMsPdbdl/8ICv9qckpytN+GVgv8Fm6rDmPdmKvMHngpyCAL8yApzy2Eowi/1ig+hpMTqReOItaeMrwzTtvVnTbBYi42fJBG3icz5HdgAAmD2g2sAdFHJ7RXG9jYfNTTjXJblnfxpF/S+zJmhmqpX24RhsY+eY/NcKOhw5xkbmkkOodK7OWdGbsv1WVqdu5HXAKoKuufIbuN1NUV8UA4Tf/Sbfr6LzajbR9QSASBrpdZOV+UZnG3IcT6JlTWBmg8zvkE12HPNnva6xFy77paT5TfgbhwI6Kt3uTXGH6rZEPjPk3ny8B+p6oqAW04DeVP8AZQ1tzoP93BRGEu6N5dOqoKxkb8zy89m9giJIs7geA0HrvTGRgEcT0RroLDX16dlb2ItwyiqgxuUep5lEsriHAqmJspmyquRbdHpODVF42nmLqwkkWdw6TKyMcmM+bQf1VtFNfeta4OfNWxJJVyhq4yNRuXIgKPni6VIuVGcLw9l3X5K0c1QYXSksB5kqzNMbJE3bOngWmJW+Hql8JHfZdUopksdbAGwouMEImOl6IllKeShE2CsLjqniI8UfFRnkiG0XNQKypfEubCrptI0BQzt5NUoNMAjjUdXObZWbz8kVJC7lZJFThup3qmSwWjw0Df63/daTDNqDFA+mLBKwh4boPJn95pJ95u826lVMFLJO8RxtLidzW7z1J4BbTBtimR2dNZ7xuYNWN78z30RxT+hGWUEv2MvhuASzataS0fecbNHYnf6K8bsIcv8AEmt/TG2//Y/stXmtpw5cPglBuEehGd55PgyuG4LTxOuY85B1LiT9LJ2MYbHKSY2hhtoBexReIRFj83ArmPB3K0kBqknZiaqlc0kEEEc/qFA0G4HMgfHRbbGaLx2ZtA5jdLcRy7rJ0cF54mnjIz5OBS3Gmaoz1RNi51tBwsPgLImnqUBM/UpGSrTRkL5koK5VcFSuUIeEpClSFQyFrQ40GANI0Gm64WuwHDJKxhfCAWg5ST5NeXmXnbWkmwFySABzJ0aPiR8F9AbPYSKSkigG9rbv6vdq4nrf6KRxKW7HfkSiqRm4tiZybeT83+Fd0XsykcLvkjb2DnFX9Ay71pW6BM7MUV+VkoxjPZnGN8xPaMD9VMPZ5Fwld+Qf+lqnuXRq+3HwD+Rk8nlW3NF9idG2K78wdmLxoCOVllYsTncQLN14Blz9V7xiOCwT28WNr7W39ElFglPCbxQxsPMNF/iVnl08nJtcGyHWQjCmtzzXAtkq2exc1sbD957Q3To3eVsWbA0waLl5PEhzWgnoMpstO46KFzk2OJR5M+TqZzdrYzEns/puDph/yZ/4Q3/5pTZrmSYjldg+YatYXLrou3HwAs2TyAUOEQ00ZELAy48x3uPd29BT7rq1rPdNlVNjNtUMkuCW5O2BvkTfGsUlWwjchhJcJS9hkeMjOy/LVUkNVuF1oCy4I56LJVYyvcORS5L7GIvmTHwna7zYKshpAaiJ3JxJ/KUWz+SzrcqGgfecdA8/BpReCJtE0qYCppmFDFPKRM2VcoA5ciJZ48kKVIUsymm9nGD+PXsJ9yAeM7kSNGD8xv8A8V7LK9Yj2U4f4dJLMRrNIAD/AERafNxctg911oiqQD3LjA476q9e5V+EwZWBGOciZVUNcVLEEODqiGblRCRxTQm3TgUJZz3KFxT3uULnKBI6666YCnKFkdRJYIR9Rbgpqo7lA+McUqYaGCpYdCEJV4SCC6MjsiJKC+rSgJpXxnUWSX7DW/BXtmymx0Wf2i/mBw4hauSl8e2W1+aHrtknvZ7zbjcqpy4DtLkqKh9omf2hNwWheJHPeLXY6w46kaq3ZRiNhMlrtsOaAo68PkktwjJ/7NH6q0t9yN2tgqvPlBHIKqLr6hWZOZnb9VTSgtOnqngqQ5wXJYzmc0cyEqhbZ5AkyEkAC5Og7nQD4pVqPZxhLJqtzni4gYJGj+vMA0ntvVJW6M56fhlGIKeKAbomNaergPMfVxJR1BFmeOiEfJe6vtnqbTMtDKLpos2ya92ikcFDIqBYke9Eg6KGNqlKhQqUlNaVznKFjHqJxTnFROcqYSFBT7qMJXHRCywKuqbEIOWqIQWL1Bz9ijmwhzQkSe41R23B/tzhuKbLjfAgHopJKDqoKmnETc1rnnyQVIJULR1eXM62W+5JPjFmk3vYHcs5JVSGTePVVU+LOBcxwBtcadVFkovt2WdY6Wa2d3hMPEa39URg+Hwxl+QlxLLOJO8Zm/rZVeDYoXh0TxmZwHEdlZUOHmJ8tnEtMVwDvHnZxUi02Rlm3Llc0Dhf4KrqW+buiIZtR6fNdOzUf3D62ThZHhtJaW/BoJHfqkR7PLfqUqIpn//Z"/>
          <p:cNvSpPr>
            <a:spLocks noChangeAspect="1" noChangeArrowheads="1"/>
          </p:cNvSpPr>
          <p:nvPr/>
        </p:nvSpPr>
        <p:spPr bwMode="auto">
          <a:xfrm>
            <a:off x="0" y="-647700"/>
            <a:ext cx="1905000" cy="1352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8560" name="AutoShape 16" descr="data:image/jpeg;base64,/9j/4AAQSkZJRgABAQAAAQABAAD/2wCEAAkGBhMSEBISExQWFBUSFA8UFBcUFBUUFBUVFBQVFBQUEhQXGyYeFxkjGRQUHy8gJCcpLCwsFR4xNTAqNSYrLCkBCQoKDgwOGg8PGikgHCQpKSkqKSwsKSkpKSksKSwpLCktKSksKSwpKSkpLCkpKSwpLCwsNSwpKTU1KiwpKSwuKf/AABEIAI4AyAMBIgACEQEDEQH/xAAcAAABBQEBAQAAAAAAAAAAAAAEAQIDBQYABwj/xAA7EAABAwIDBgMFBgYDAQEAAAABAAIDBBEFEiEGMUFRYXETIoEHMpGhsRRCUpLB0SMzYnLh8IKi0rIX/8QAGQEAAgMBAAAAAAAAAAAAAAAAAgMAAQQF/8QAJxEAAgIBAwQCAgMBAAAAAAAAAAECEQMSITEEE1FhMkEUInGBoTP/2gAMAwEAAhEDEQA/AFYpWkIQOUkawtG5BTHKZupUEYspxIhCJmRaopgCC8ZSNcVLoFoPjeNwC0tDFZoWcweHM/stZC1Pw77mfL4CQNFzGriVJGFpM49oUiY1PUBGFNIT01ypkI3KFwUxCaAqCBJhros9thV5IHHjbRaaVvFYP2gVPlDL70nI6Rowq5JHnBYSbniVZUUdgo2Raq1o6MkaNJ9CsUVZ1NkTwOsiA5czDZODCp48ImO5hT0mKbQ6jpvEe1o47+y05w8kBoGgTdk8Ec3M6RtjuA6LUspAE6MPJiy5FexXU9DlY1vILlZ+GuT9Jl1HjTdSiIY02NiJjasMjoLgcGpr32UhYo5GqkQTxVNG9QtYjaGPM4AcUzTYDlRo9n6WzLnirynCFp2ZWgI2AWC1QikjJOVslspwNFFGNVMUQI5oSlI1cSoCIkKVNKosaQuDUqUlUWgeo0CzNZhkUsmaQXtuWjxF9mErM+JrrxukZGPxk8WEQNHlYNFLHKxp8rAb6KGmkDQZJCWs6e87oB9UINoKUvOW7QGlxIdx4b+arUqHxxTnut0WkdTe4tYjeFDJWu4DS+tt6E+05jnjdmDh2UlJKWyNG/MR81eqxbhp5NdQsAY3spJDoomy6dkhenmR8iuK5RucuV2SjyWM2U8b0M0qQOWF7nTWxOXpC1R3Sl6ELYkAV9s5SgnMqBgvZbTCKfJGE7FbZny0kHg62RrdyEpIi52g9eCNmkDeFzwHPstLkkjLpciSMJzAooXSb3BrB11Ke6vYON0PcQXbf8k1kuVAHGATYC/Qan05prquV18sZ9fL9VXcRO0/sLmqQ1RMqr/dK6mgO+QtueAOg9U6WuY3iEu2M0xf1ZRYttK+E2MTmdS0kfHcjcJxgTw5xvBINvkrCF2fW2h5/wCbpW0bACA0AE3OUWufRSOq7Yc5RlGlHcpcYmORV1HRSSC7Wm3PcPnvWjrMNY5ut7DXesXtZtSWfw4zY8hoEMlvbDwY3PaIFtfM5rCw6ZWAWusOJ8sW/WQhvoPeUtdtE6Vzmk5gNL8zvNuiAqyC9g4ZfmTvWfVZ2ku1FRR6Vs60sgY48S4enBWtGLyA8iqfAqmIUkQdK0HzANN7+8Ve0TLa21PFPi7/AKOPmUtTb+y3im4okv0QMRU0r1pTsxUOMqVCmRcpZVHk1NjDDv0VjFK124g9isO+pXMrTfQ/OyZLp4t7Oi455r2bwsK7wisvTY1K21nX76/VHv2xEbbyNB7XBKTLp2hq6hM1WEUxdIOi3TYWsaC825N3X7lZ3YWeOWCOoLXAzZjHGRZxAOUu/svuPFX1dTwtcZXm97WYXeQEdOKCtEQ61vclhqXyizBkj/Edx/tH3kslVFACb5nfiJ19OSon7QPlcY4mue7k0aNH0A6lS0+z5JzVL9N/hsP/ANu3/BJ1N8D+0l89vSIJcX8d5YzxHu/C06d3cAPX0VpFhDI25qh+v4QSGjpfeVNDVhrclPFoPwNH1P6powqWTzyv8MctHG3UnQKaX/JTn9fFf6LDjEI/ltFtdR+5VVTbTyOnkgyOkLPM2Rrb3jLSckltM4cDbdcWVgYqZly67/7jcfAaKN200MYtG1redhb481eprlldvVxFslbTVMm8CIc3m59Gj91IzBYmkOke6QjmbM/KP1Kpp9pRbWTMDuFhp68VUVW0fN2//f8AbJbyRXsfHpsr9I3UuLxtFr2TKauL7kaNG9x3BZChwmaQeNOTDCNTm/mPG/RvAKu2l23aW+FB5WjQAHlzRa3yyl0ybqLvy/pFptdtyGXiYb20vf6LyzGcSc4jU5iDc9CjGhrg+SVxDWgnq533Wt7qlp4y9xd/vZBJt8m+EY4lUQiiptOgCSFpe8u4cOgCnqHZWBg95/04lJN5Ijzd5W/qqQF2w7ZynfUzsY3Ul1hyANgT6NF17VXizGtaNG6C3a1/kvJdgW+HM6T8LCB3d/gL0OHaIEW5o4tIz9VqnJV9FrTt931KWV6go63MD0sEkr1pi9rOZKLTEe9KhXvXIiaT52iqyONxyd+4Rcdaz7zbd9R6EKnBT2yFMWVoTpLs1zWjRXWxWzn26oa6Z2WJtzqL7uAHMrHMGYgbrmx7HevV8C2khpIGhtri17bzpxQZcr4NPTYtX7G2btXFHaOmju6zWNOhu0aN3cBySjAC4ulq5sgdrkabE87nW3YLxvHdpXSSF0P8JxdmLo/Lc87cD1CLo9tZ8o8aWSTLuJOY+o5rNr87nRWGvi68s9fqMfgpIgImhrTfQ++f6jfXXqsPjXtCI82l9CAb2JHPosTiW1Ekh8oOv3nm59EPhtPmfnkOY9d3wS3Jy9DIQxw9s39J7Y3ubZ7WMsPdbdl/8ICv9qckpytN+GVgv8Fm6rDmPdmKvMHngpyCAL8yApzy2Eowi/1ig+hpMTqReOItaeMrwzTtvVnTbBYi42fJBG3icz5HdgAAmD2g2sAdFHJ7RXG9jYfNTTjXJblnfxpF/S+zJmhmqpX24RhsY+eY/NcKOhw5xkbmkkOodK7OWdGbsv1WVqdu5HXAKoKuufIbuN1NUV8UA4Tf/Sbfr6LzajbR9QSASBrpdZOV+UZnG3IcT6JlTWBmg8zvkE12HPNnva6xFy77paT5TfgbhwI6Kt3uTXGH6rZEPjPk3ny8B+p6oqAW04DeVP8AZQ1tzoP93BRGEu6N5dOqoKxkb8zy89m9giJIs7geA0HrvTGRgEcT0RroLDX16dlb2ItwyiqgxuUep5lEsriHAqmJspmyquRbdHpODVF42nmLqwkkWdw6TKyMcmM+bQf1VtFNfeta4OfNWxJJVyhq4yNRuXIgKPni6VIuVGcLw9l3X5K0c1QYXSksB5kqzNMbJE3bOngWmJW+Hql8JHfZdUopksdbAGwouMEImOl6IllKeShE2CsLjqniI8UfFRnkiG0XNQKypfEubCrptI0BQzt5NUoNMAjjUdXObZWbz8kVJC7lZJFThup3qmSwWjw0Df63/daTDNqDFA+mLBKwh4boPJn95pJ95u826lVMFLJO8RxtLidzW7z1J4BbTBtimR2dNZ7xuYNWN78z30RxT+hGWUEv2MvhuASzataS0fecbNHYnf6K8bsIcv8AEmt/TG2//Y/stXmtpw5cPglBuEehGd55PgyuG4LTxOuY85B1LiT9LJ2MYbHKSY2hhtoBexReIRFj83ArmPB3K0kBqknZiaqlc0kEEEc/qFA0G4HMgfHRbbGaLx2ZtA5jdLcRy7rJ0cF54mnjIz5OBS3Gmaoz1RNi51tBwsPgLImnqUBM/UpGSrTRkL5koK5VcFSuUIeEpClSFQyFrQ40GANI0Gm64WuwHDJKxhfCAWg5ST5NeXmXnbWkmwFySABzJ0aPiR8F9AbPYSKSkigG9rbv6vdq4nrf6KRxKW7HfkSiqRm4tiZybeT83+Fd0XsykcLvkjb2DnFX9Ay71pW6BM7MUV+VkoxjPZnGN8xPaMD9VMPZ5Fwld+Qf+lqnuXRq+3HwD+Rk8nlW3NF9idG2K78wdmLxoCOVllYsTncQLN14Blz9V7xiOCwT28WNr7W39ElFglPCbxQxsPMNF/iVnl08nJtcGyHWQjCmtzzXAtkq2exc1sbD957Q3To3eVsWbA0waLl5PEhzWgnoMpstO46KFzk2OJR5M+TqZzdrYzEns/puDph/yZ/4Q3/5pTZrmSYjldg+YatYXLrou3HwAs2TyAUOEQ00ZELAy48x3uPd29BT7rq1rPdNlVNjNtUMkuCW5O2BvkTfGsUlWwjchhJcJS9hkeMjOy/LVUkNVuF1oCy4I56LJVYyvcORS5L7GIvmTHwna7zYKshpAaiJ3JxJ/KUWz+SzrcqGgfecdA8/BpReCJtE0qYCppmFDFPKRM2VcoA5ciJZ48kKVIUsymm9nGD+PXsJ9yAeM7kSNGD8xv8A8V7LK9Yj2U4f4dJLMRrNIAD/AERafNxctg911oiqQD3LjA476q9e5V+EwZWBGOciZVUNcVLEEODqiGblRCRxTQm3TgUJZz3KFxT3uULnKBI6666YCnKFkdRJYIR9Rbgpqo7lA+McUqYaGCpYdCEJV4SCC6MjsiJKC+rSgJpXxnUWSX7DW/BXtmymx0Wf2i/mBw4hauSl8e2W1+aHrtknvZ7zbjcqpy4DtLkqKh9omf2hNwWheJHPeLXY6w46kaq3ZRiNhMlrtsOaAo68PkktwjJ/7NH6q0t9yN2tgqvPlBHIKqLr6hWZOZnb9VTSgtOnqngqQ5wXJYzmc0cyEqhbZ5AkyEkAC5Og7nQD4pVqPZxhLJqtzni4gYJGj+vMA0ntvVJW6M56fhlGIKeKAbomNaergPMfVxJR1BFmeOiEfJe6vtnqbTMtDKLpos2ya92ikcFDIqBYke9Eg6KGNqlKhQqUlNaVznKFjHqJxTnFROcqYSFBT7qMJXHRCywKuqbEIOWqIQWL1Bz9ijmwhzQkSe41R23B/tzhuKbLjfAgHopJKDqoKmnETc1rnnyQVIJULR1eXM62W+5JPjFmk3vYHcs5JVSGTePVVU+LOBcxwBtcadVFkovt2WdY6Wa2d3hMPEa39URg+Hwxl+QlxLLOJO8Zm/rZVeDYoXh0TxmZwHEdlZUOHmJ8tnEtMVwDvHnZxUi02Rlm3Llc0Dhf4KrqW+buiIZtR6fNdOzUf3D62ThZHhtJaW/BoJHfqkR7PLfqUqIpn//Z"/>
          <p:cNvSpPr>
            <a:spLocks noChangeAspect="1" noChangeArrowheads="1"/>
          </p:cNvSpPr>
          <p:nvPr/>
        </p:nvSpPr>
        <p:spPr bwMode="auto">
          <a:xfrm>
            <a:off x="0" y="-647700"/>
            <a:ext cx="1905000" cy="1352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8562" name="Picture 18" descr="http://scrapetv.com/News/News%20Pages/usa/images-2/wedding-rings-hands.jpeg"/>
          <p:cNvPicPr>
            <a:picLocks noChangeAspect="1" noChangeArrowheads="1"/>
          </p:cNvPicPr>
          <p:nvPr/>
        </p:nvPicPr>
        <p:blipFill>
          <a:blip r:embed="rId5" cstate="print"/>
          <a:srcRect/>
          <a:stretch>
            <a:fillRect/>
          </a:stretch>
        </p:blipFill>
        <p:spPr bwMode="auto">
          <a:xfrm>
            <a:off x="4876800" y="1905000"/>
            <a:ext cx="3820276" cy="2720036"/>
          </a:xfrm>
          <a:prstGeom prst="rect">
            <a:avLst/>
          </a:prstGeom>
          <a:noFill/>
        </p:spPr>
      </p:pic>
      <p:sp>
        <p:nvSpPr>
          <p:cNvPr id="15" name="TextBox 14"/>
          <p:cNvSpPr txBox="1"/>
          <p:nvPr/>
        </p:nvSpPr>
        <p:spPr>
          <a:xfrm>
            <a:off x="4876800" y="2057400"/>
            <a:ext cx="3733800" cy="523220"/>
          </a:xfrm>
          <a:prstGeom prst="rect">
            <a:avLst/>
          </a:prstGeom>
          <a:noFill/>
        </p:spPr>
        <p:txBody>
          <a:bodyPr wrap="square" rtlCol="0">
            <a:spAutoFit/>
          </a:bodyPr>
          <a:lstStyle/>
          <a:p>
            <a:pPr algn="ctr"/>
            <a:r>
              <a:rPr lang="en-US" sz="1400" b="1" dirty="0" smtClean="0">
                <a:solidFill>
                  <a:srgbClr val="0000CC"/>
                </a:solidFill>
                <a:latin typeface="Comic Sans MS" pitchFamily="66" charset="0"/>
              </a:rPr>
              <a:t>Trust in the Lord with all your heart, and lean not on your own understanding </a:t>
            </a:r>
            <a:endParaRPr lang="en-US" sz="1400" b="1" dirty="0">
              <a:solidFill>
                <a:srgbClr val="0000CC"/>
              </a:solidFill>
              <a:latin typeface="Comic Sans MS" pitchFamily="66" charset="0"/>
            </a:endParaRPr>
          </a:p>
        </p:txBody>
      </p:sp>
      <p:sp>
        <p:nvSpPr>
          <p:cNvPr id="16" name="TextBox 15"/>
          <p:cNvSpPr txBox="1"/>
          <p:nvPr/>
        </p:nvSpPr>
        <p:spPr>
          <a:xfrm>
            <a:off x="5181600" y="4038600"/>
            <a:ext cx="3581400" cy="523220"/>
          </a:xfrm>
          <a:prstGeom prst="rect">
            <a:avLst/>
          </a:prstGeom>
          <a:noFill/>
        </p:spPr>
        <p:txBody>
          <a:bodyPr wrap="square" rtlCol="0">
            <a:spAutoFit/>
          </a:bodyPr>
          <a:lstStyle/>
          <a:p>
            <a:pPr algn="ctr"/>
            <a:r>
              <a:rPr lang="en-US" sz="1400" b="1" dirty="0" smtClean="0">
                <a:solidFill>
                  <a:srgbClr val="0000CC"/>
                </a:solidFill>
                <a:latin typeface="Comic Sans MS" pitchFamily="66" charset="0"/>
              </a:rPr>
              <a:t>In all your ways acknowledge him, and He will direct your paths (</a:t>
            </a:r>
            <a:r>
              <a:rPr lang="en-US" sz="1400" b="1" dirty="0" err="1" smtClean="0">
                <a:solidFill>
                  <a:srgbClr val="0000CC"/>
                </a:solidFill>
                <a:latin typeface="Comic Sans MS" pitchFamily="66" charset="0"/>
              </a:rPr>
              <a:t>Prov</a:t>
            </a:r>
            <a:r>
              <a:rPr lang="en-US" sz="1400" b="1" dirty="0" smtClean="0">
                <a:solidFill>
                  <a:srgbClr val="0000CC"/>
                </a:solidFill>
                <a:latin typeface="Comic Sans MS" pitchFamily="66" charset="0"/>
              </a:rPr>
              <a:t> 3:5-6)</a:t>
            </a:r>
            <a:endParaRPr lang="en-US" sz="1400" b="1" dirty="0">
              <a:solidFill>
                <a:srgbClr val="0000CC"/>
              </a:solidFill>
              <a:latin typeface="Comic Sans MS" pitchFamily="66" charset="0"/>
            </a:endParaRPr>
          </a:p>
        </p:txBody>
      </p:sp>
    </p:spTree>
    <p:extLst>
      <p:ext uri="{BB962C8B-B14F-4D97-AF65-F5344CB8AC3E}">
        <p14:creationId xmlns:p14="http://schemas.microsoft.com/office/powerpoint/2010/main" val="260328773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Malachi 3:1-5 </a:t>
            </a:r>
            <a:r>
              <a:rPr lang="en-US" sz="3600" b="1" dirty="0" smtClean="0">
                <a:solidFill>
                  <a:srgbClr val="663300"/>
                </a:solidFill>
              </a:rPr>
              <a:t>(NIV)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62500" lnSpcReduction="20000"/>
          </a:bodyPr>
          <a:lstStyle/>
          <a:p>
            <a:pPr marL="0" indent="231775">
              <a:buNone/>
            </a:pPr>
            <a:r>
              <a:rPr lang="en-US" dirty="0" smtClean="0"/>
              <a:t>"</a:t>
            </a:r>
            <a:r>
              <a:rPr lang="en-US" dirty="0"/>
              <a:t>See, </a:t>
            </a:r>
            <a:r>
              <a:rPr lang="en-US" b="1" dirty="0">
                <a:solidFill>
                  <a:srgbClr val="0000CC"/>
                </a:solidFill>
              </a:rPr>
              <a:t>I will send my messenger, who will prepare the way before me</a:t>
            </a:r>
            <a:r>
              <a:rPr lang="en-US" dirty="0"/>
              <a:t>. Then suddenly </a:t>
            </a:r>
            <a:r>
              <a:rPr lang="en-US" b="1" dirty="0">
                <a:solidFill>
                  <a:srgbClr val="0000CC"/>
                </a:solidFill>
              </a:rPr>
              <a:t>the Lord you are seeking will come to his temple; </a:t>
            </a:r>
            <a:r>
              <a:rPr lang="en-US" dirty="0"/>
              <a:t>the messenger of the covenant, whom you desire, will come," says the Lord Almighty. </a:t>
            </a:r>
          </a:p>
          <a:p>
            <a:pPr marL="0" indent="231775">
              <a:buNone/>
            </a:pPr>
            <a:r>
              <a:rPr lang="en-US" dirty="0" smtClean="0"/>
              <a:t>2 </a:t>
            </a:r>
            <a:r>
              <a:rPr lang="en-US" dirty="0"/>
              <a:t>But who can endure the day of his coming? Who can stand when he appears? For he will be like a refiner's fire or a launderer's soap. 3 He will sit as a refiner and purifier of silver; </a:t>
            </a:r>
            <a:r>
              <a:rPr lang="en-US" b="1" dirty="0">
                <a:solidFill>
                  <a:srgbClr val="0000CC"/>
                </a:solidFill>
              </a:rPr>
              <a:t>he will purify the Levites and refine them like gold and silver.</a:t>
            </a:r>
            <a:r>
              <a:rPr lang="en-US" dirty="0"/>
              <a:t> Then the Lord will have men who will bring offerings in righteousness, 4 and the offerings of Judah and Jerusalem will be acceptable to the Lord, as in days gone by, as in former years. </a:t>
            </a:r>
          </a:p>
          <a:p>
            <a:pPr marL="0" indent="231775">
              <a:buNone/>
            </a:pPr>
            <a:r>
              <a:rPr lang="en-US" dirty="0" smtClean="0"/>
              <a:t>5 </a:t>
            </a:r>
            <a:r>
              <a:rPr lang="en-US" dirty="0"/>
              <a:t>"So I will come near to you for judgment. I will be quick to testify against </a:t>
            </a:r>
            <a:r>
              <a:rPr lang="en-US" b="1" dirty="0">
                <a:solidFill>
                  <a:srgbClr val="C00000"/>
                </a:solidFill>
              </a:rPr>
              <a:t>sorcerers, adulterers and perjurers, against those who defraud laborers of their wages, who oppress the widows and the fatherless, and deprive aliens of justice, but do not fear me," </a:t>
            </a:r>
            <a:r>
              <a:rPr lang="en-US" dirty="0"/>
              <a:t>says the Lord Almighty.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God’s messenger will purify</a:t>
            </a:r>
          </a:p>
        </p:txBody>
      </p:sp>
      <p:sp>
        <p:nvSpPr>
          <p:cNvPr id="7" name="Text Box 5"/>
          <p:cNvSpPr txBox="1">
            <a:spLocks noChangeArrowheads="1"/>
          </p:cNvSpPr>
          <p:nvPr/>
        </p:nvSpPr>
        <p:spPr bwMode="auto">
          <a:xfrm>
            <a:off x="1094509" y="583076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Don’t be deceived!  </a:t>
            </a:r>
            <a:r>
              <a:rPr lang="en-US" sz="2800" b="1" dirty="0" smtClean="0">
                <a:solidFill>
                  <a:srgbClr val="00B050"/>
                </a:solidFill>
                <a:latin typeface="Comic Sans MS" pitchFamily="66" charset="0"/>
              </a:rPr>
              <a:t>                   God </a:t>
            </a:r>
            <a:r>
              <a:rPr lang="en-US" sz="2800" b="1" dirty="0" smtClean="0">
                <a:solidFill>
                  <a:srgbClr val="00B050"/>
                </a:solidFill>
                <a:latin typeface="Comic Sans MS" pitchFamily="66" charset="0"/>
              </a:rPr>
              <a:t>will not justify the wicked.</a:t>
            </a:r>
          </a:p>
        </p:txBody>
      </p:sp>
    </p:spTree>
    <p:extLst>
      <p:ext uri="{BB962C8B-B14F-4D97-AF65-F5344CB8AC3E}">
        <p14:creationId xmlns:p14="http://schemas.microsoft.com/office/powerpoint/2010/main" val="20246368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16" t="44665" r="2916" b="12001"/>
          <a:stretch/>
        </p:blipFill>
        <p:spPr>
          <a:xfrm>
            <a:off x="192258" y="2590800"/>
            <a:ext cx="8743072" cy="2514600"/>
          </a:xfrm>
          <a:prstGeom prst="rect">
            <a:avLst/>
          </a:prstGeom>
        </p:spPr>
      </p:pic>
      <p:sp>
        <p:nvSpPr>
          <p:cNvPr id="3" name="Text Box 7"/>
          <p:cNvSpPr txBox="1">
            <a:spLocks noChangeArrowheads="1"/>
          </p:cNvSpPr>
          <p:nvPr/>
        </p:nvSpPr>
        <p:spPr bwMode="auto">
          <a:xfrm>
            <a:off x="61837" y="247604"/>
            <a:ext cx="80601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3600" b="1" dirty="0" smtClean="0">
                <a:solidFill>
                  <a:srgbClr val="FF0000"/>
                </a:solidFill>
              </a:rPr>
              <a:t>Time for Malachi’s prophecy</a:t>
            </a:r>
            <a:endParaRPr lang="en-US" sz="3600" b="1" dirty="0">
              <a:solidFill>
                <a:srgbClr val="FF0000"/>
              </a:solidFill>
            </a:endParaRPr>
          </a:p>
        </p:txBody>
      </p:sp>
      <p:sp>
        <p:nvSpPr>
          <p:cNvPr id="4" name="TextBox 3"/>
          <p:cNvSpPr txBox="1"/>
          <p:nvPr/>
        </p:nvSpPr>
        <p:spPr>
          <a:xfrm rot="19271844">
            <a:off x="5790945" y="2538565"/>
            <a:ext cx="3035300" cy="338554"/>
          </a:xfrm>
          <a:prstGeom prst="rect">
            <a:avLst/>
          </a:prstGeom>
          <a:noFill/>
        </p:spPr>
        <p:txBody>
          <a:bodyPr wrap="square" rtlCol="0">
            <a:spAutoFit/>
          </a:bodyPr>
          <a:lstStyle/>
          <a:p>
            <a:r>
              <a:rPr lang="en-US" sz="1600" b="1" dirty="0" smtClean="0"/>
              <a:t>Nehemiah builds wall</a:t>
            </a:r>
            <a:endParaRPr lang="en-US" sz="1600" b="1" dirty="0"/>
          </a:p>
        </p:txBody>
      </p:sp>
      <p:sp>
        <p:nvSpPr>
          <p:cNvPr id="5" name="TextBox 4"/>
          <p:cNvSpPr txBox="1"/>
          <p:nvPr/>
        </p:nvSpPr>
        <p:spPr>
          <a:xfrm rot="19271844">
            <a:off x="6853667" y="2423072"/>
            <a:ext cx="2573081" cy="502702"/>
          </a:xfrm>
          <a:prstGeom prst="rect">
            <a:avLst/>
          </a:prstGeom>
          <a:noFill/>
        </p:spPr>
        <p:txBody>
          <a:bodyPr wrap="square" rtlCol="0">
            <a:spAutoFit/>
          </a:bodyPr>
          <a:lstStyle/>
          <a:p>
            <a:pPr>
              <a:lnSpc>
                <a:spcPts val="1600"/>
              </a:lnSpc>
            </a:pPr>
            <a:r>
              <a:rPr lang="en-US" sz="1600" b="1" dirty="0" smtClean="0"/>
              <a:t>Nehemiah returned to king, then </a:t>
            </a:r>
            <a:r>
              <a:rPr lang="en-US" sz="1600" b="1" dirty="0" smtClean="0"/>
              <a:t>later came </a:t>
            </a:r>
            <a:r>
              <a:rPr lang="en-US" sz="1600" b="1" dirty="0" smtClean="0"/>
              <a:t>back</a:t>
            </a:r>
            <a:endParaRPr lang="en-US" sz="1600" b="1" dirty="0"/>
          </a:p>
        </p:txBody>
      </p:sp>
      <p:sp>
        <p:nvSpPr>
          <p:cNvPr id="6" name="TextBox 5"/>
          <p:cNvSpPr txBox="1"/>
          <p:nvPr/>
        </p:nvSpPr>
        <p:spPr>
          <a:xfrm>
            <a:off x="7619229" y="4898927"/>
            <a:ext cx="1498600" cy="830997"/>
          </a:xfrm>
          <a:prstGeom prst="rect">
            <a:avLst/>
          </a:prstGeom>
          <a:noFill/>
        </p:spPr>
        <p:txBody>
          <a:bodyPr wrap="square" rtlCol="0">
            <a:spAutoFit/>
          </a:bodyPr>
          <a:lstStyle/>
          <a:p>
            <a:r>
              <a:rPr lang="en-US" sz="2400" b="1" dirty="0" smtClean="0">
                <a:solidFill>
                  <a:srgbClr val="FF0000"/>
                </a:solidFill>
              </a:rPr>
              <a:t>Malachi’s Prophesy</a:t>
            </a:r>
            <a:endParaRPr lang="en-US" sz="2400" b="1" dirty="0">
              <a:solidFill>
                <a:srgbClr val="FF0000"/>
              </a:solidFill>
            </a:endParaRPr>
          </a:p>
        </p:txBody>
      </p:sp>
      <p:sp>
        <p:nvSpPr>
          <p:cNvPr id="7" name="TextBox 6"/>
          <p:cNvSpPr txBox="1"/>
          <p:nvPr/>
        </p:nvSpPr>
        <p:spPr>
          <a:xfrm>
            <a:off x="7875461" y="3768810"/>
            <a:ext cx="529492" cy="461665"/>
          </a:xfrm>
          <a:prstGeom prst="rect">
            <a:avLst/>
          </a:prstGeom>
          <a:noFill/>
        </p:spPr>
        <p:txBody>
          <a:bodyPr wrap="square" rtlCol="0">
            <a:spAutoFit/>
          </a:bodyPr>
          <a:lstStyle/>
          <a:p>
            <a:r>
              <a:rPr lang="en-US" sz="2400" b="1" dirty="0" smtClean="0">
                <a:solidFill>
                  <a:srgbClr val="FF0000"/>
                </a:solidFill>
              </a:rPr>
              <a:t>32</a:t>
            </a:r>
            <a:endParaRPr lang="en-US" sz="2400" b="1" dirty="0">
              <a:solidFill>
                <a:srgbClr val="FF0000"/>
              </a:solidFill>
            </a:endParaRPr>
          </a:p>
        </p:txBody>
      </p:sp>
      <p:sp>
        <p:nvSpPr>
          <p:cNvPr id="8" name="TextBox 7"/>
          <p:cNvSpPr txBox="1"/>
          <p:nvPr/>
        </p:nvSpPr>
        <p:spPr>
          <a:xfrm>
            <a:off x="6121268" y="3768810"/>
            <a:ext cx="529492" cy="461665"/>
          </a:xfrm>
          <a:prstGeom prst="rect">
            <a:avLst/>
          </a:prstGeom>
          <a:noFill/>
        </p:spPr>
        <p:txBody>
          <a:bodyPr wrap="square" rtlCol="0">
            <a:spAutoFit/>
          </a:bodyPr>
          <a:lstStyle/>
          <a:p>
            <a:r>
              <a:rPr lang="en-US" sz="2400" b="1" dirty="0" smtClean="0">
                <a:solidFill>
                  <a:srgbClr val="FF0000"/>
                </a:solidFill>
              </a:rPr>
              <a:t>20</a:t>
            </a:r>
            <a:endParaRPr lang="en-US" sz="2400" b="1" dirty="0">
              <a:solidFill>
                <a:srgbClr val="FF0000"/>
              </a:solidFill>
            </a:endParaRPr>
          </a:p>
        </p:txBody>
      </p:sp>
      <p:sp>
        <p:nvSpPr>
          <p:cNvPr id="9" name="TextBox 8"/>
          <p:cNvSpPr txBox="1"/>
          <p:nvPr/>
        </p:nvSpPr>
        <p:spPr>
          <a:xfrm>
            <a:off x="3124200" y="3768809"/>
            <a:ext cx="762000" cy="461665"/>
          </a:xfrm>
          <a:prstGeom prst="rect">
            <a:avLst/>
          </a:prstGeom>
          <a:noFill/>
        </p:spPr>
        <p:txBody>
          <a:bodyPr wrap="square" rtlCol="0">
            <a:spAutoFit/>
          </a:bodyPr>
          <a:lstStyle/>
          <a:p>
            <a:r>
              <a:rPr lang="en-US" sz="2400" b="1" dirty="0" smtClean="0">
                <a:solidFill>
                  <a:srgbClr val="FF0000"/>
                </a:solidFill>
              </a:rPr>
              <a:t>6  7</a:t>
            </a:r>
            <a:endParaRPr lang="en-US" sz="2400" b="1" dirty="0">
              <a:solidFill>
                <a:srgbClr val="FF0000"/>
              </a:solidFill>
            </a:endParaRPr>
          </a:p>
        </p:txBody>
      </p:sp>
      <p:sp>
        <p:nvSpPr>
          <p:cNvPr id="10" name="TextBox 9"/>
          <p:cNvSpPr txBox="1"/>
          <p:nvPr/>
        </p:nvSpPr>
        <p:spPr>
          <a:xfrm rot="19271844">
            <a:off x="3025655" y="2916769"/>
            <a:ext cx="2011159" cy="338554"/>
          </a:xfrm>
          <a:prstGeom prst="rect">
            <a:avLst/>
          </a:prstGeom>
          <a:noFill/>
        </p:spPr>
        <p:txBody>
          <a:bodyPr wrap="square" rtlCol="0">
            <a:spAutoFit/>
          </a:bodyPr>
          <a:lstStyle/>
          <a:p>
            <a:r>
              <a:rPr lang="en-US" sz="1600" b="1" dirty="0" smtClean="0"/>
              <a:t>Temple finished</a:t>
            </a:r>
            <a:endParaRPr lang="en-US" sz="1600" b="1" dirty="0"/>
          </a:p>
        </p:txBody>
      </p:sp>
      <p:sp>
        <p:nvSpPr>
          <p:cNvPr id="11" name="TextBox 10"/>
          <p:cNvSpPr txBox="1"/>
          <p:nvPr/>
        </p:nvSpPr>
        <p:spPr>
          <a:xfrm rot="19271844">
            <a:off x="3344979" y="2974552"/>
            <a:ext cx="2011159" cy="338554"/>
          </a:xfrm>
          <a:prstGeom prst="rect">
            <a:avLst/>
          </a:prstGeom>
          <a:noFill/>
        </p:spPr>
        <p:txBody>
          <a:bodyPr wrap="square" rtlCol="0">
            <a:spAutoFit/>
          </a:bodyPr>
          <a:lstStyle/>
          <a:p>
            <a:r>
              <a:rPr lang="en-US" sz="1600" b="1" dirty="0" smtClean="0"/>
              <a:t>Ezra returns</a:t>
            </a:r>
            <a:endParaRPr lang="en-US" sz="1600" b="1" dirty="0"/>
          </a:p>
        </p:txBody>
      </p:sp>
      <p:cxnSp>
        <p:nvCxnSpPr>
          <p:cNvPr id="12" name="Straight Arrow Connector 11"/>
          <p:cNvCxnSpPr/>
          <p:nvPr/>
        </p:nvCxnSpPr>
        <p:spPr>
          <a:xfrm flipV="1">
            <a:off x="8404953" y="3962400"/>
            <a:ext cx="0" cy="8385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862061" y="3216916"/>
            <a:ext cx="208587" cy="4972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86200" y="1098536"/>
            <a:ext cx="3657600" cy="1200329"/>
          </a:xfrm>
          <a:prstGeom prst="rect">
            <a:avLst/>
          </a:prstGeom>
          <a:noFill/>
        </p:spPr>
        <p:txBody>
          <a:bodyPr wrap="square" rtlCol="0">
            <a:spAutoFit/>
          </a:bodyPr>
          <a:lstStyle/>
          <a:p>
            <a:pPr algn="ctr"/>
            <a:r>
              <a:rPr lang="en-US" sz="2400" b="1" dirty="0" smtClean="0">
                <a:solidFill>
                  <a:srgbClr val="0070C0"/>
                </a:solidFill>
                <a:latin typeface="Comic Sans MS" panose="030F0702030302020204" pitchFamily="66" charset="0"/>
              </a:rPr>
              <a:t>Probably occurred right before Nehemiah returned to Jerusalem </a:t>
            </a:r>
            <a:endParaRPr lang="en-US" sz="2400" b="1" dirty="0">
              <a:solidFill>
                <a:srgbClr val="0070C0"/>
              </a:solidFill>
              <a:latin typeface="Comic Sans MS" panose="030F0702030302020204" pitchFamily="66" charset="0"/>
            </a:endParaRPr>
          </a:p>
        </p:txBody>
      </p:sp>
      <p:sp>
        <p:nvSpPr>
          <p:cNvPr id="19" name="Left-Up Arrow 18"/>
          <p:cNvSpPr/>
          <p:nvPr/>
        </p:nvSpPr>
        <p:spPr>
          <a:xfrm rot="16200000">
            <a:off x="7473389" y="1557310"/>
            <a:ext cx="838200" cy="7620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2085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00"/>
                                        <p:tgtEl>
                                          <p:spTgt spid="6"/>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Malachi 3:6-12 </a:t>
            </a:r>
            <a:r>
              <a:rPr lang="en-US" sz="3600" b="1" dirty="0" smtClean="0">
                <a:solidFill>
                  <a:srgbClr val="663300"/>
                </a:solidFill>
              </a:rPr>
              <a:t>(NIV)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55000" lnSpcReduction="20000"/>
          </a:bodyPr>
          <a:lstStyle/>
          <a:p>
            <a:pPr marL="0" indent="231775">
              <a:buNone/>
            </a:pPr>
            <a:r>
              <a:rPr lang="en-US" dirty="0" smtClean="0"/>
              <a:t>6 </a:t>
            </a:r>
            <a:r>
              <a:rPr lang="en-US" dirty="0"/>
              <a:t>"</a:t>
            </a:r>
            <a:r>
              <a:rPr lang="en-US" b="1" dirty="0">
                <a:solidFill>
                  <a:srgbClr val="0000CC"/>
                </a:solidFill>
              </a:rPr>
              <a:t>I the Lord do not </a:t>
            </a:r>
            <a:r>
              <a:rPr lang="en-US" b="1" dirty="0" smtClean="0">
                <a:solidFill>
                  <a:srgbClr val="0000CC"/>
                </a:solidFill>
              </a:rPr>
              <a:t>change [God is faithful to his covenant]. </a:t>
            </a:r>
            <a:r>
              <a:rPr lang="en-US" dirty="0"/>
              <a:t>So you, O descendants of Jacob, are not destroyed. 7 Ever since the time of your forefathers you have turned away from my decrees and have not kept them. </a:t>
            </a:r>
            <a:r>
              <a:rPr lang="en-US" b="1" dirty="0">
                <a:solidFill>
                  <a:srgbClr val="0000CC"/>
                </a:solidFill>
              </a:rPr>
              <a:t>Return to me, and I will return to you," </a:t>
            </a:r>
            <a:r>
              <a:rPr lang="en-US" dirty="0"/>
              <a:t>says the Lord Almighty.</a:t>
            </a:r>
          </a:p>
          <a:p>
            <a:pPr marL="0" indent="231775">
              <a:buNone/>
            </a:pPr>
            <a:r>
              <a:rPr lang="en-US" dirty="0" smtClean="0"/>
              <a:t>"</a:t>
            </a:r>
            <a:r>
              <a:rPr lang="en-US" dirty="0"/>
              <a:t>But you ask, 'How are we to return?' </a:t>
            </a:r>
          </a:p>
          <a:p>
            <a:pPr marL="0" indent="231775">
              <a:buNone/>
            </a:pPr>
            <a:r>
              <a:rPr lang="en-US" dirty="0" smtClean="0"/>
              <a:t>8 </a:t>
            </a:r>
            <a:r>
              <a:rPr lang="en-US" dirty="0"/>
              <a:t>"Will a man rob God? </a:t>
            </a:r>
            <a:r>
              <a:rPr lang="en-US" b="1" dirty="0">
                <a:solidFill>
                  <a:srgbClr val="C00000"/>
                </a:solidFill>
              </a:rPr>
              <a:t>Yet you rob me.</a:t>
            </a:r>
          </a:p>
          <a:p>
            <a:pPr marL="0" indent="231775">
              <a:buNone/>
            </a:pPr>
            <a:r>
              <a:rPr lang="en-US" dirty="0" smtClean="0"/>
              <a:t>"</a:t>
            </a:r>
            <a:r>
              <a:rPr lang="en-US" dirty="0"/>
              <a:t>But you ask, 'How do we rob you?'</a:t>
            </a:r>
          </a:p>
          <a:p>
            <a:pPr marL="0" indent="231775">
              <a:buNone/>
            </a:pPr>
            <a:r>
              <a:rPr lang="en-US" dirty="0" smtClean="0"/>
              <a:t>"</a:t>
            </a:r>
            <a:r>
              <a:rPr lang="en-US" dirty="0"/>
              <a:t>In tithes and offerings. 9 You are under a curse — the whole nation of you — because you are robbing me. 10 </a:t>
            </a:r>
            <a:r>
              <a:rPr lang="en-US" b="1" dirty="0">
                <a:solidFill>
                  <a:srgbClr val="0000CC"/>
                </a:solidFill>
              </a:rPr>
              <a:t>Bring the </a:t>
            </a:r>
            <a:r>
              <a:rPr lang="en-US" b="1" u="sng" dirty="0">
                <a:solidFill>
                  <a:srgbClr val="0000CC"/>
                </a:solidFill>
              </a:rPr>
              <a:t>whole</a:t>
            </a:r>
            <a:r>
              <a:rPr lang="en-US" b="1" dirty="0">
                <a:solidFill>
                  <a:srgbClr val="0000CC"/>
                </a:solidFill>
              </a:rPr>
              <a:t> tithe </a:t>
            </a:r>
            <a:r>
              <a:rPr lang="en-US" dirty="0"/>
              <a:t>into the storehouse, that there may be food in my house. </a:t>
            </a:r>
            <a:r>
              <a:rPr lang="en-US" b="1" dirty="0">
                <a:solidFill>
                  <a:srgbClr val="7030A0"/>
                </a:solidFill>
              </a:rPr>
              <a:t>Test me in this</a:t>
            </a:r>
            <a:r>
              <a:rPr lang="en-US" dirty="0"/>
              <a:t>," says the Lord Almighty, "and see if I will not throw open the floodgates of heaven and pour out so much blessing that you will not have room enough for it. 11 </a:t>
            </a:r>
            <a:r>
              <a:rPr lang="en-US" b="1" dirty="0">
                <a:solidFill>
                  <a:srgbClr val="0000CC"/>
                </a:solidFill>
              </a:rPr>
              <a:t>I will prevent pests from devouring your crops, and the vines in your fields will not cast their fruit," </a:t>
            </a:r>
            <a:r>
              <a:rPr lang="en-US" dirty="0"/>
              <a:t>says the Lord Almighty. 12 "Then all the nations will call you blessed, for yours will be a delightful land," says the Lord Almighty.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is faithful to His promises</a:t>
            </a:r>
          </a:p>
        </p:txBody>
      </p:sp>
      <p:sp>
        <p:nvSpPr>
          <p:cNvPr id="7" name="Text Box 5"/>
          <p:cNvSpPr txBox="1">
            <a:spLocks noChangeArrowheads="1"/>
          </p:cNvSpPr>
          <p:nvPr/>
        </p:nvSpPr>
        <p:spPr bwMode="auto">
          <a:xfrm>
            <a:off x="914400" y="5641776"/>
            <a:ext cx="7239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can control our economic situation  &amp; bless us when we faithfully follow Him</a:t>
            </a:r>
          </a:p>
        </p:txBody>
      </p:sp>
    </p:spTree>
    <p:extLst>
      <p:ext uri="{BB962C8B-B14F-4D97-AF65-F5344CB8AC3E}">
        <p14:creationId xmlns:p14="http://schemas.microsoft.com/office/powerpoint/2010/main" val="73090484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Malachi 3:13-18 </a:t>
            </a:r>
            <a:r>
              <a:rPr lang="en-US" sz="3600" b="1" dirty="0" smtClean="0">
                <a:solidFill>
                  <a:srgbClr val="663300"/>
                </a:solidFill>
              </a:rPr>
              <a:t>(NIV)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62500" lnSpcReduction="20000"/>
          </a:bodyPr>
          <a:lstStyle/>
          <a:p>
            <a:pPr marL="0" indent="231775">
              <a:buNone/>
            </a:pPr>
            <a:r>
              <a:rPr lang="en-US" dirty="0" smtClean="0"/>
              <a:t>13 </a:t>
            </a:r>
            <a:r>
              <a:rPr lang="en-US" b="1" dirty="0">
                <a:solidFill>
                  <a:srgbClr val="C00000"/>
                </a:solidFill>
              </a:rPr>
              <a:t>"You have said harsh things against me," </a:t>
            </a:r>
            <a:r>
              <a:rPr lang="en-US" dirty="0"/>
              <a:t>says the Lord.</a:t>
            </a:r>
          </a:p>
          <a:p>
            <a:pPr marL="0" indent="231775">
              <a:buNone/>
            </a:pPr>
            <a:r>
              <a:rPr lang="en-US" dirty="0" smtClean="0"/>
              <a:t>"</a:t>
            </a:r>
            <a:r>
              <a:rPr lang="en-US" dirty="0"/>
              <a:t>Yet you ask, </a:t>
            </a:r>
            <a:r>
              <a:rPr lang="en-US" b="1" dirty="0">
                <a:solidFill>
                  <a:srgbClr val="C00000"/>
                </a:solidFill>
              </a:rPr>
              <a:t>'What have we said against you?' </a:t>
            </a:r>
          </a:p>
          <a:p>
            <a:pPr marL="0" indent="231775">
              <a:buNone/>
            </a:pPr>
            <a:r>
              <a:rPr lang="en-US" dirty="0" smtClean="0"/>
              <a:t>14 </a:t>
            </a:r>
            <a:r>
              <a:rPr lang="en-US" dirty="0"/>
              <a:t>"You have said, </a:t>
            </a:r>
            <a:r>
              <a:rPr lang="en-US" b="1" dirty="0">
                <a:solidFill>
                  <a:srgbClr val="C00000"/>
                </a:solidFill>
              </a:rPr>
              <a:t>'It is futile to serve God. What did we gain by carrying out his requirements and going about like mourners before the Lord Almighty? </a:t>
            </a:r>
            <a:r>
              <a:rPr lang="en-US" dirty="0">
                <a:solidFill>
                  <a:srgbClr val="C00000"/>
                </a:solidFill>
              </a:rPr>
              <a:t>15</a:t>
            </a:r>
            <a:r>
              <a:rPr lang="en-US" b="1" dirty="0">
                <a:solidFill>
                  <a:srgbClr val="C00000"/>
                </a:solidFill>
              </a:rPr>
              <a:t> But now we call the arrogant blessed. Certainly the evildoers prosper, and even those who challenge God escape.'" </a:t>
            </a:r>
          </a:p>
          <a:p>
            <a:pPr marL="0" indent="231775">
              <a:buNone/>
            </a:pPr>
            <a:r>
              <a:rPr lang="en-US" dirty="0" smtClean="0"/>
              <a:t>16 </a:t>
            </a:r>
            <a:r>
              <a:rPr lang="en-US" b="1" dirty="0">
                <a:solidFill>
                  <a:srgbClr val="0000CC"/>
                </a:solidFill>
              </a:rPr>
              <a:t>Then those who feared the Lord talked with each other, and the Lord listened and heard. A scroll of remembrance was written in his presence concerning those who feared the Lord and honored his name. </a:t>
            </a:r>
          </a:p>
          <a:p>
            <a:pPr marL="0" indent="231775">
              <a:buNone/>
            </a:pPr>
            <a:r>
              <a:rPr lang="en-US" dirty="0" smtClean="0"/>
              <a:t>17 </a:t>
            </a:r>
            <a:r>
              <a:rPr lang="en-US" dirty="0"/>
              <a:t>"They will be mine," says the Lord Almighty, "in the day when I make up my treasured possession. I will spare them, just as in compassion a man spares his son who serves him. 18 </a:t>
            </a:r>
            <a:r>
              <a:rPr lang="en-US" b="1" dirty="0">
                <a:solidFill>
                  <a:srgbClr val="0000CC"/>
                </a:solidFill>
              </a:rPr>
              <a:t>And you will again see the distinction between the righteous and the wicked, between those who serve God and those who do not. </a:t>
            </a:r>
          </a:p>
        </p:txBody>
      </p:sp>
      <p:sp>
        <p:nvSpPr>
          <p:cNvPr id="6" name="Text Box 5"/>
          <p:cNvSpPr txBox="1">
            <a:spLocks noChangeArrowheads="1"/>
          </p:cNvSpPr>
          <p:nvPr/>
        </p:nvSpPr>
        <p:spPr bwMode="auto">
          <a:xfrm>
            <a:off x="-14514" y="38725"/>
            <a:ext cx="89916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FF0000"/>
                </a:solidFill>
                <a:latin typeface="Comic Sans MS" pitchFamily="66" charset="0"/>
              </a:rPr>
              <a:t>They didn’t think God distinguishes between good &amp; evil people</a:t>
            </a:r>
          </a:p>
        </p:txBody>
      </p:sp>
      <p:sp>
        <p:nvSpPr>
          <p:cNvPr id="7" name="Text Box 5"/>
          <p:cNvSpPr txBox="1">
            <a:spLocks noChangeArrowheads="1"/>
          </p:cNvSpPr>
          <p:nvPr/>
        </p:nvSpPr>
        <p:spPr bwMode="auto">
          <a:xfrm>
            <a:off x="928749" y="5928380"/>
            <a:ext cx="7286501"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Sometimes in this life we can’t tell the difference, but we will at the judgment seat!</a:t>
            </a:r>
          </a:p>
        </p:txBody>
      </p:sp>
    </p:spTree>
    <p:extLst>
      <p:ext uri="{BB962C8B-B14F-4D97-AF65-F5344CB8AC3E}">
        <p14:creationId xmlns:p14="http://schemas.microsoft.com/office/powerpoint/2010/main" val="162856136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Malachi 4:1-6 </a:t>
            </a:r>
            <a:r>
              <a:rPr lang="en-US" sz="3600" b="1" dirty="0" smtClean="0">
                <a:solidFill>
                  <a:srgbClr val="663300"/>
                </a:solidFill>
              </a:rPr>
              <a:t>(NIV)</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62500" lnSpcReduction="20000"/>
          </a:bodyPr>
          <a:lstStyle/>
          <a:p>
            <a:pPr marL="0" indent="231775">
              <a:buNone/>
            </a:pPr>
            <a:r>
              <a:rPr lang="en-US" dirty="0" smtClean="0"/>
              <a:t>4 </a:t>
            </a:r>
            <a:r>
              <a:rPr lang="en-US" dirty="0"/>
              <a:t>"</a:t>
            </a:r>
            <a:r>
              <a:rPr lang="en-US" b="1" dirty="0">
                <a:solidFill>
                  <a:srgbClr val="0000CC"/>
                </a:solidFill>
              </a:rPr>
              <a:t>Surely the day is coming</a:t>
            </a:r>
            <a:r>
              <a:rPr lang="en-US" dirty="0"/>
              <a:t>; it will burn like a furnace. All the arrogant and every evildoer will be stubble, and that day that is coming will set them on fire," says the Lord Almighty. "Not a root or a branch will be left to them. 2 </a:t>
            </a:r>
            <a:r>
              <a:rPr lang="en-US" b="1" dirty="0">
                <a:solidFill>
                  <a:srgbClr val="0000CC"/>
                </a:solidFill>
              </a:rPr>
              <a:t>But for you who revere my name, the sun of righteousness will rise with healing in its wings. And you will go out and leap like calves released from the stall. 3 Then you will trample down the wicked; they will be ashes under the soles of your feet on the day when I do these things</a:t>
            </a:r>
            <a:r>
              <a:rPr lang="en-US" dirty="0"/>
              <a:t>," says the Lord Almighty. </a:t>
            </a:r>
          </a:p>
          <a:p>
            <a:pPr marL="0" indent="231775">
              <a:buNone/>
            </a:pPr>
            <a:r>
              <a:rPr lang="en-US" dirty="0" smtClean="0"/>
              <a:t>4 </a:t>
            </a:r>
            <a:r>
              <a:rPr lang="en-US" dirty="0"/>
              <a:t>"Remember the law of my servant Moses, the decrees and laws I gave him at </a:t>
            </a:r>
            <a:r>
              <a:rPr lang="en-US" dirty="0" err="1"/>
              <a:t>Horeb</a:t>
            </a:r>
            <a:r>
              <a:rPr lang="en-US" dirty="0"/>
              <a:t> </a:t>
            </a:r>
            <a:r>
              <a:rPr lang="en-US" b="1" i="1" dirty="0"/>
              <a:t>for all Israel. </a:t>
            </a:r>
          </a:p>
          <a:p>
            <a:pPr marL="0" indent="231775">
              <a:buNone/>
            </a:pPr>
            <a:r>
              <a:rPr lang="en-US" dirty="0" smtClean="0"/>
              <a:t>5 </a:t>
            </a:r>
            <a:r>
              <a:rPr lang="en-US" dirty="0"/>
              <a:t>"See, </a:t>
            </a:r>
            <a:r>
              <a:rPr lang="en-US" b="1" dirty="0">
                <a:solidFill>
                  <a:srgbClr val="0000CC"/>
                </a:solidFill>
              </a:rPr>
              <a:t>I will send you the prophet Elijah before that great and dreadful day of the Lord comes</a:t>
            </a:r>
            <a:r>
              <a:rPr lang="en-US" dirty="0"/>
              <a:t>. 6 He will turn the hearts of the fathers to their children, and the hearts of the children to their fathers; or else I will come and strike the land with a curse</a:t>
            </a:r>
            <a:r>
              <a:rPr lang="en-US" dirty="0" smtClean="0"/>
              <a:t>."</a:t>
            </a:r>
            <a:endParaRPr lang="en-US" dirty="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God’s righteous judgment is coming</a:t>
            </a:r>
          </a:p>
        </p:txBody>
      </p:sp>
      <p:sp>
        <p:nvSpPr>
          <p:cNvPr id="7" name="Text Box 5"/>
          <p:cNvSpPr txBox="1">
            <a:spLocks noChangeArrowheads="1"/>
          </p:cNvSpPr>
          <p:nvPr/>
        </p:nvSpPr>
        <p:spPr bwMode="auto">
          <a:xfrm>
            <a:off x="1163782" y="57150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Time to change our hearts before the day of the Lord comes!</a:t>
            </a:r>
          </a:p>
        </p:txBody>
      </p:sp>
    </p:spTree>
    <p:extLst>
      <p:ext uri="{BB962C8B-B14F-4D97-AF65-F5344CB8AC3E}">
        <p14:creationId xmlns:p14="http://schemas.microsoft.com/office/powerpoint/2010/main" val="107865654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hecrackeddoor.com/Main/wp-content/uploads/2013/03/power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946"/>
            <a:ext cx="9188229" cy="6894945"/>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0"/>
            <a:ext cx="8305800" cy="1752600"/>
          </a:xfrm>
        </p:spPr>
        <p:txBody>
          <a:bodyPr>
            <a:noAutofit/>
          </a:bodyPr>
          <a:lstStyle/>
          <a:p>
            <a:pPr eaLnBrk="1" hangingPunct="1"/>
            <a:r>
              <a:rPr lang="en-US" sz="5400" b="1" dirty="0" smtClean="0">
                <a:solidFill>
                  <a:srgbClr val="FFFF00"/>
                </a:solidFill>
                <a:latin typeface="Comic Sans MS" pitchFamily="66" charset="0"/>
              </a:rPr>
              <a:t>Our hearts can be changed by…</a:t>
            </a:r>
          </a:p>
        </p:txBody>
      </p:sp>
    </p:spTree>
    <p:extLst>
      <p:ext uri="{BB962C8B-B14F-4D97-AF65-F5344CB8AC3E}">
        <p14:creationId xmlns:p14="http://schemas.microsoft.com/office/powerpoint/2010/main" val="3462960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724400" y="0"/>
            <a:ext cx="4191000" cy="5181600"/>
          </a:xfrm>
        </p:spPr>
        <p:txBody>
          <a:bodyPr>
            <a:normAutofit fontScale="90000"/>
          </a:bodyPr>
          <a:lstStyle/>
          <a:p>
            <a:pPr eaLnBrk="1" hangingPunct="1"/>
            <a:r>
              <a:rPr lang="en-US" sz="4000" b="1" dirty="0" smtClean="0">
                <a:solidFill>
                  <a:srgbClr val="FF0000"/>
                </a:solidFill>
                <a:latin typeface="Comic Sans MS" pitchFamily="66" charset="0"/>
              </a:rPr>
              <a:t>Let’s leave camp</a:t>
            </a:r>
            <a:r>
              <a:rPr lang="en-US" sz="4000" b="1" dirty="0">
                <a:solidFill>
                  <a:srgbClr val="FF0000"/>
                </a:solidFill>
                <a:latin typeface="Comic Sans MS" pitchFamily="66" charset="0"/>
              </a:rPr>
              <a:t> </a:t>
            </a:r>
            <a:r>
              <a:rPr lang="en-US" sz="4000" b="1" dirty="0" smtClean="0">
                <a:solidFill>
                  <a:srgbClr val="FF0000"/>
                </a:solidFill>
                <a:latin typeface="Comic Sans MS" pitchFamily="66" charset="0"/>
              </a:rPr>
              <a:t>and try to be a leader like Nehemiah, or at least support our leaders who try to help us doing God’s work</a:t>
            </a:r>
          </a:p>
        </p:txBody>
      </p:sp>
      <p:sp>
        <p:nvSpPr>
          <p:cNvPr id="4100" name="Text Box 5"/>
          <p:cNvSpPr txBox="1">
            <a:spLocks noChangeArrowheads="1"/>
          </p:cNvSpPr>
          <p:nvPr/>
        </p:nvSpPr>
        <p:spPr bwMode="auto">
          <a:xfrm>
            <a:off x="457200" y="4876800"/>
            <a:ext cx="8166760" cy="1938992"/>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Shepherd </a:t>
            </a:r>
            <a:r>
              <a:rPr lang="en-US" sz="2400" b="1" dirty="0">
                <a:solidFill>
                  <a:srgbClr val="00B050"/>
                </a:solidFill>
                <a:latin typeface="Comic Sans MS" pitchFamily="66" charset="0"/>
              </a:rPr>
              <a:t>the flock of God which is among you, serving as overseers, not by compulsion but willingly, not for dishonest gain but eagerly; 3 nor as being lords over those entrusted to you, but being examples to the flock</a:t>
            </a:r>
            <a:r>
              <a:rPr lang="en-US" sz="2400" b="1" dirty="0" smtClean="0">
                <a:solidFill>
                  <a:srgbClr val="00B050"/>
                </a:solidFill>
                <a:latin typeface="Comic Sans MS" pitchFamily="66" charset="0"/>
              </a:rPr>
              <a:t>;</a:t>
            </a:r>
            <a:r>
              <a:rPr lang="en-US" sz="2400" b="1" dirty="0">
                <a:solidFill>
                  <a:srgbClr val="00B050"/>
                </a:solidFill>
                <a:latin typeface="Comic Sans MS" pitchFamily="66" charset="0"/>
              </a:rPr>
              <a:t> </a:t>
            </a:r>
            <a:r>
              <a:rPr lang="en-US" sz="2400" b="1" dirty="0" smtClean="0">
                <a:solidFill>
                  <a:srgbClr val="00B050"/>
                </a:solidFill>
                <a:latin typeface="Comic Sans MS" pitchFamily="66" charset="0"/>
              </a:rPr>
              <a:t>  1 </a:t>
            </a:r>
            <a:r>
              <a:rPr lang="en-US" sz="2400" b="1" dirty="0">
                <a:solidFill>
                  <a:srgbClr val="00B050"/>
                </a:solidFill>
                <a:latin typeface="Comic Sans MS" pitchFamily="66" charset="0"/>
              </a:rPr>
              <a:t>Peter </a:t>
            </a:r>
            <a:r>
              <a:rPr lang="en-US" sz="2400" b="1" dirty="0" smtClean="0">
                <a:solidFill>
                  <a:srgbClr val="00B050"/>
                </a:solidFill>
                <a:latin typeface="Comic Sans MS" pitchFamily="66" charset="0"/>
              </a:rPr>
              <a:t>5:2-3</a:t>
            </a:r>
            <a:endParaRPr lang="en-US" sz="2400" b="1" dirty="0">
              <a:solidFill>
                <a:srgbClr val="00B050"/>
              </a:solidFill>
              <a:latin typeface="Comic Sans MS" pitchFamily="66" charset="0"/>
            </a:endParaRPr>
          </a:p>
        </p:txBody>
      </p:sp>
      <p:pic>
        <p:nvPicPr>
          <p:cNvPr id="6146" name="Picture 2" descr="http://3.bp.blogspot.com/_a1ZIk2hsyTc/ShQIIaQ_1MI/AAAAAAAAB-A/DyxdLrmhxxU/s400/vacation-family-c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2131" y="381000"/>
            <a:ext cx="450668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02754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560053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10951767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35351902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39095398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2000652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486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Malachi 1:1-6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51920"/>
            <a:ext cx="7086600" cy="3810000"/>
          </a:xfrm>
        </p:spPr>
        <p:txBody>
          <a:bodyPr>
            <a:normAutofit fontScale="62500" lnSpcReduction="20000"/>
          </a:bodyPr>
          <a:lstStyle/>
          <a:p>
            <a:pPr marL="0" indent="231775">
              <a:buNone/>
            </a:pPr>
            <a:r>
              <a:rPr lang="en-US" dirty="0" smtClean="0"/>
              <a:t>The </a:t>
            </a:r>
            <a:r>
              <a:rPr lang="en-US" dirty="0"/>
              <a:t>burden of the word of the Lord to Israel by Malachi. </a:t>
            </a:r>
            <a:r>
              <a:rPr lang="en-US" b="1" dirty="0" smtClean="0">
                <a:solidFill>
                  <a:srgbClr val="0000CC"/>
                </a:solidFill>
              </a:rPr>
              <a:t>2 </a:t>
            </a:r>
            <a:r>
              <a:rPr lang="en-US" b="1" dirty="0">
                <a:solidFill>
                  <a:srgbClr val="0000CC"/>
                </a:solidFill>
              </a:rPr>
              <a:t>"I have loved you," </a:t>
            </a:r>
            <a:r>
              <a:rPr lang="en-US" dirty="0"/>
              <a:t>says the Lord</a:t>
            </a:r>
            <a:r>
              <a:rPr lang="en-US" dirty="0" smtClean="0"/>
              <a:t>.“  </a:t>
            </a:r>
            <a:r>
              <a:rPr lang="en-US" b="1" dirty="0" smtClean="0">
                <a:solidFill>
                  <a:srgbClr val="C00000"/>
                </a:solidFill>
              </a:rPr>
              <a:t>Yet </a:t>
            </a:r>
            <a:r>
              <a:rPr lang="en-US" b="1" dirty="0">
                <a:solidFill>
                  <a:srgbClr val="C00000"/>
                </a:solidFill>
              </a:rPr>
              <a:t>you say, 'In what way have You loved us</a:t>
            </a:r>
            <a:r>
              <a:rPr lang="en-US" b="1" dirty="0" smtClean="0">
                <a:solidFill>
                  <a:srgbClr val="C00000"/>
                </a:solidFill>
              </a:rPr>
              <a:t>?‘  </a:t>
            </a:r>
            <a:r>
              <a:rPr lang="en-US" b="1" dirty="0" smtClean="0">
                <a:solidFill>
                  <a:srgbClr val="7030A0"/>
                </a:solidFill>
              </a:rPr>
              <a:t>Was </a:t>
            </a:r>
            <a:r>
              <a:rPr lang="en-US" b="1" dirty="0">
                <a:solidFill>
                  <a:srgbClr val="7030A0"/>
                </a:solidFill>
              </a:rPr>
              <a:t>not Esau Jacob's brother</a:t>
            </a:r>
            <a:r>
              <a:rPr lang="en-US" b="1" dirty="0" smtClean="0">
                <a:solidFill>
                  <a:srgbClr val="7030A0"/>
                </a:solidFill>
              </a:rPr>
              <a:t>?“ Says </a:t>
            </a:r>
            <a:r>
              <a:rPr lang="en-US" b="1" dirty="0">
                <a:solidFill>
                  <a:srgbClr val="7030A0"/>
                </a:solidFill>
              </a:rPr>
              <a:t>the Lord.</a:t>
            </a:r>
          </a:p>
          <a:p>
            <a:pPr marL="0" indent="231775">
              <a:buNone/>
            </a:pPr>
            <a:r>
              <a:rPr lang="en-US" b="1" dirty="0">
                <a:solidFill>
                  <a:srgbClr val="7030A0"/>
                </a:solidFill>
              </a:rPr>
              <a:t>"Yet Jacob I have loved; </a:t>
            </a:r>
            <a:r>
              <a:rPr lang="en-US" b="1" dirty="0" smtClean="0">
                <a:solidFill>
                  <a:srgbClr val="7030A0"/>
                </a:solidFill>
              </a:rPr>
              <a:t>3 </a:t>
            </a:r>
            <a:r>
              <a:rPr lang="en-US" b="1" dirty="0">
                <a:solidFill>
                  <a:srgbClr val="7030A0"/>
                </a:solidFill>
              </a:rPr>
              <a:t>But Esau I have hated</a:t>
            </a:r>
            <a:r>
              <a:rPr lang="en-US" b="1" dirty="0" smtClean="0">
                <a:solidFill>
                  <a:srgbClr val="7030A0"/>
                </a:solidFill>
              </a:rPr>
              <a:t>, </a:t>
            </a:r>
            <a:r>
              <a:rPr lang="en-US" dirty="0" smtClean="0"/>
              <a:t>And </a:t>
            </a:r>
            <a:r>
              <a:rPr lang="en-US" dirty="0"/>
              <a:t>laid waste his mountains and his </a:t>
            </a:r>
            <a:r>
              <a:rPr lang="en-US" dirty="0" smtClean="0"/>
              <a:t>heritage for </a:t>
            </a:r>
            <a:r>
              <a:rPr lang="en-US" dirty="0"/>
              <a:t>the jackals of the wilderness." </a:t>
            </a:r>
          </a:p>
          <a:p>
            <a:pPr marL="0" indent="231775">
              <a:buNone/>
            </a:pPr>
            <a:r>
              <a:rPr lang="en-US" dirty="0" smtClean="0"/>
              <a:t>4 </a:t>
            </a:r>
            <a:r>
              <a:rPr lang="en-US" dirty="0"/>
              <a:t>Even though Edom has said</a:t>
            </a:r>
            <a:r>
              <a:rPr lang="en-US" dirty="0" smtClean="0"/>
              <a:t>, "</a:t>
            </a:r>
            <a:r>
              <a:rPr lang="en-US" dirty="0"/>
              <a:t>We have been impoverished</a:t>
            </a:r>
            <a:r>
              <a:rPr lang="en-US" dirty="0" smtClean="0"/>
              <a:t>, but </a:t>
            </a:r>
            <a:r>
              <a:rPr lang="en-US" dirty="0"/>
              <a:t>we will return and build the desolate places</a:t>
            </a:r>
            <a:r>
              <a:rPr lang="en-US" dirty="0" smtClean="0"/>
              <a:t>,“ Thus </a:t>
            </a:r>
            <a:r>
              <a:rPr lang="en-US" dirty="0"/>
              <a:t>says the Lord of hosts:</a:t>
            </a:r>
          </a:p>
          <a:p>
            <a:pPr marL="0" indent="231775">
              <a:buNone/>
            </a:pPr>
            <a:r>
              <a:rPr lang="en-US" dirty="0" smtClean="0"/>
              <a:t>"</a:t>
            </a:r>
            <a:r>
              <a:rPr lang="en-US" dirty="0"/>
              <a:t>They may build, but I will throw down;</a:t>
            </a:r>
          </a:p>
          <a:p>
            <a:pPr marL="0" indent="231775">
              <a:buNone/>
            </a:pPr>
            <a:r>
              <a:rPr lang="en-US" dirty="0"/>
              <a:t>They shall be called the Territory of Wickedness</a:t>
            </a:r>
            <a:r>
              <a:rPr lang="en-US" dirty="0" smtClean="0"/>
              <a:t>,  and </a:t>
            </a:r>
            <a:r>
              <a:rPr lang="en-US" dirty="0"/>
              <a:t>the people against whom the Lord will have indignation forever. </a:t>
            </a:r>
            <a:r>
              <a:rPr lang="en-US" dirty="0" smtClean="0"/>
              <a:t> 5 </a:t>
            </a:r>
            <a:r>
              <a:rPr lang="en-US" dirty="0"/>
              <a:t>Your eyes shall see</a:t>
            </a:r>
            <a:r>
              <a:rPr lang="en-US" dirty="0" smtClean="0"/>
              <a:t>, and </a:t>
            </a:r>
            <a:r>
              <a:rPr lang="en-US" dirty="0"/>
              <a:t>you shall say,</a:t>
            </a:r>
          </a:p>
          <a:p>
            <a:pPr marL="0" indent="231775">
              <a:buNone/>
            </a:pPr>
            <a:r>
              <a:rPr lang="en-US" dirty="0"/>
              <a:t>'The Lord is magnified beyond the border of Israel.' </a:t>
            </a:r>
          </a:p>
        </p:txBody>
      </p:sp>
      <p:sp>
        <p:nvSpPr>
          <p:cNvPr id="6" name="Text Box 5"/>
          <p:cNvSpPr txBox="1">
            <a:spLocks noChangeArrowheads="1"/>
          </p:cNvSpPr>
          <p:nvPr/>
        </p:nvSpPr>
        <p:spPr bwMode="auto">
          <a:xfrm>
            <a:off x="1066800" y="115199"/>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has consistently loved Israel</a:t>
            </a:r>
          </a:p>
        </p:txBody>
      </p:sp>
      <p:sp>
        <p:nvSpPr>
          <p:cNvPr id="7" name="Text Box 5"/>
          <p:cNvSpPr txBox="1">
            <a:spLocks noChangeArrowheads="1"/>
          </p:cNvSpPr>
          <p:nvPr/>
        </p:nvSpPr>
        <p:spPr bwMode="auto">
          <a:xfrm>
            <a:off x="769815" y="5643087"/>
            <a:ext cx="760436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Israel had a special place in God’s plan, but they began to trust in their status</a:t>
            </a:r>
          </a:p>
        </p:txBody>
      </p:sp>
    </p:spTree>
    <p:extLst>
      <p:ext uri="{BB962C8B-B14F-4D97-AF65-F5344CB8AC3E}">
        <p14:creationId xmlns:p14="http://schemas.microsoft.com/office/powerpoint/2010/main" val="1322910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4140732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7900574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6343173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5985338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9045366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894256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32965324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0288213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908751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618634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Romans 9:1-5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20000"/>
          </a:bodyPr>
          <a:lstStyle/>
          <a:p>
            <a:pPr marL="0" indent="231775">
              <a:buNone/>
            </a:pPr>
            <a:r>
              <a:rPr lang="en-US" dirty="0" smtClean="0"/>
              <a:t>9 </a:t>
            </a:r>
            <a:r>
              <a:rPr lang="en-US" dirty="0"/>
              <a:t>I tell the truth in Christ, I am not lying, my conscience also bearing me witness in the Holy Spirit, 2 that I have great sorrow and continual grief in my heart. 3 For I could wish that I myself were accursed from Christ for my brethren, my countrymen according to the flesh, 4 who are </a:t>
            </a:r>
            <a:r>
              <a:rPr lang="en-US" b="1" dirty="0">
                <a:solidFill>
                  <a:srgbClr val="0000CC"/>
                </a:solidFill>
              </a:rPr>
              <a:t>Israelites, to whom pertain the adoption, the glory, the covenants, the giving of the law, the service of God, and the promises; 5 of whom are the fathers and from whom, according to the flesh, Christ came, </a:t>
            </a:r>
            <a:r>
              <a:rPr lang="en-US" dirty="0"/>
              <a:t>who is over all, the eternally blessed God. Amen.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Jews were given special privileges</a:t>
            </a:r>
          </a:p>
        </p:txBody>
      </p:sp>
      <p:sp>
        <p:nvSpPr>
          <p:cNvPr id="7" name="Text Box 5"/>
          <p:cNvSpPr txBox="1">
            <a:spLocks noChangeArrowheads="1"/>
          </p:cNvSpPr>
          <p:nvPr/>
        </p:nvSpPr>
        <p:spPr bwMode="auto">
          <a:xfrm>
            <a:off x="876300" y="6215390"/>
            <a:ext cx="7315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But with privileges comes responsibility!</a:t>
            </a:r>
          </a:p>
        </p:txBody>
      </p:sp>
    </p:spTree>
    <p:extLst>
      <p:ext uri="{BB962C8B-B14F-4D97-AF65-F5344CB8AC3E}">
        <p14:creationId xmlns:p14="http://schemas.microsoft.com/office/powerpoint/2010/main" val="424969039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18138637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8736477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35734350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14230825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937371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10371718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mtClean="0"/>
              <a:t> </a:t>
            </a:r>
            <a:endParaRPr lang="en-US" dirty="0" smtClean="0"/>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096000" cy="1143000"/>
          </a:xfrm>
        </p:spPr>
        <p:txBody>
          <a:bodyPr/>
          <a:lstStyle/>
          <a:p>
            <a:pPr eaLnBrk="1" hangingPunct="1"/>
            <a:r>
              <a:rPr lang="en-US" sz="4000" b="1" dirty="0" smtClean="0">
                <a:solidFill>
                  <a:srgbClr val="FF0000"/>
                </a:solidFill>
              </a:rPr>
              <a:t>Privileges of </a:t>
            </a:r>
            <a:r>
              <a:rPr lang="en-US" sz="4000" b="1" dirty="0" smtClean="0">
                <a:solidFill>
                  <a:srgbClr val="FF0000"/>
                </a:solidFill>
              </a:rPr>
              <a:t>Israel (Rom 9)</a:t>
            </a:r>
            <a:endParaRPr lang="en-US" sz="4000" b="1" dirty="0" smtClean="0">
              <a:solidFill>
                <a:srgbClr val="FF0000"/>
              </a:solidFill>
            </a:endParaRPr>
          </a:p>
        </p:txBody>
      </p:sp>
      <p:sp>
        <p:nvSpPr>
          <p:cNvPr id="4099" name="Rectangle 3"/>
          <p:cNvSpPr>
            <a:spLocks noGrp="1" noChangeArrowheads="1"/>
          </p:cNvSpPr>
          <p:nvPr>
            <p:ph type="body" idx="1"/>
          </p:nvPr>
        </p:nvSpPr>
        <p:spPr>
          <a:xfrm>
            <a:off x="381000" y="990600"/>
            <a:ext cx="7924800" cy="4343400"/>
          </a:xfrm>
        </p:spPr>
        <p:txBody>
          <a:bodyPr>
            <a:normAutofit fontScale="92500" lnSpcReduction="20000"/>
          </a:bodyPr>
          <a:lstStyle/>
          <a:p>
            <a:pPr eaLnBrk="1" hangingPunct="1">
              <a:lnSpc>
                <a:spcPct val="90000"/>
              </a:lnSpc>
            </a:pPr>
            <a:r>
              <a:rPr lang="en-US" b="1" dirty="0" smtClean="0">
                <a:solidFill>
                  <a:srgbClr val="0000CC"/>
                </a:solidFill>
              </a:rPr>
              <a:t>Israelites:  </a:t>
            </a:r>
            <a:r>
              <a:rPr lang="en-US" dirty="0" smtClean="0"/>
              <a:t>members of Jacob’s family,                          “power with God”, plead to God with                             tears to save them</a:t>
            </a:r>
          </a:p>
          <a:p>
            <a:pPr eaLnBrk="1" hangingPunct="1">
              <a:lnSpc>
                <a:spcPct val="90000"/>
              </a:lnSpc>
            </a:pPr>
            <a:r>
              <a:rPr lang="en-US" b="1" dirty="0" smtClean="0">
                <a:solidFill>
                  <a:srgbClr val="0000CC"/>
                </a:solidFill>
              </a:rPr>
              <a:t>Adoption: </a:t>
            </a:r>
            <a:r>
              <a:rPr lang="en-US" dirty="0" smtClean="0"/>
              <a:t>taken into God’s family </a:t>
            </a:r>
          </a:p>
          <a:p>
            <a:pPr eaLnBrk="1" hangingPunct="1">
              <a:lnSpc>
                <a:spcPct val="90000"/>
              </a:lnSpc>
            </a:pPr>
            <a:r>
              <a:rPr lang="en-US" b="1" dirty="0" smtClean="0">
                <a:solidFill>
                  <a:srgbClr val="0000CC"/>
                </a:solidFill>
              </a:rPr>
              <a:t>Glory of the covenants:  </a:t>
            </a:r>
            <a:r>
              <a:rPr lang="en-US" dirty="0" smtClean="0"/>
              <a:t>Ex 20 (the 10 commandments) &amp; Deut 29 (the new covenant)</a:t>
            </a:r>
          </a:p>
          <a:p>
            <a:pPr eaLnBrk="1" hangingPunct="1">
              <a:lnSpc>
                <a:spcPct val="90000"/>
              </a:lnSpc>
            </a:pPr>
            <a:r>
              <a:rPr lang="en-US" b="1" dirty="0" smtClean="0">
                <a:solidFill>
                  <a:srgbClr val="0000CC"/>
                </a:solidFill>
              </a:rPr>
              <a:t>Giving of the Law: </a:t>
            </a:r>
            <a:r>
              <a:rPr lang="en-US" dirty="0" smtClean="0"/>
              <a:t>National Law for serving God</a:t>
            </a:r>
          </a:p>
          <a:p>
            <a:pPr eaLnBrk="1" hangingPunct="1">
              <a:lnSpc>
                <a:spcPct val="90000"/>
              </a:lnSpc>
            </a:pPr>
            <a:r>
              <a:rPr lang="en-US" b="1" dirty="0" smtClean="0">
                <a:solidFill>
                  <a:srgbClr val="0000CC"/>
                </a:solidFill>
              </a:rPr>
              <a:t>Service of God:  </a:t>
            </a:r>
            <a:r>
              <a:rPr lang="en-US" dirty="0" smtClean="0"/>
              <a:t>God chose Levites to serve in His house</a:t>
            </a:r>
          </a:p>
          <a:p>
            <a:pPr eaLnBrk="1" hangingPunct="1">
              <a:lnSpc>
                <a:spcPct val="90000"/>
              </a:lnSpc>
            </a:pPr>
            <a:r>
              <a:rPr lang="en-US" b="1" dirty="0" smtClean="0">
                <a:solidFill>
                  <a:srgbClr val="0000CC"/>
                </a:solidFill>
              </a:rPr>
              <a:t>Promises:  </a:t>
            </a:r>
            <a:r>
              <a:rPr lang="en-US" dirty="0" smtClean="0"/>
              <a:t>God’s promises to Abraham</a:t>
            </a:r>
          </a:p>
          <a:p>
            <a:pPr eaLnBrk="1" hangingPunct="1">
              <a:lnSpc>
                <a:spcPct val="90000"/>
              </a:lnSpc>
            </a:pPr>
            <a:r>
              <a:rPr lang="en-US" b="1" dirty="0" smtClean="0">
                <a:solidFill>
                  <a:srgbClr val="0000CC"/>
                </a:solidFill>
              </a:rPr>
              <a:t>Fathers:   </a:t>
            </a:r>
            <a:r>
              <a:rPr lang="en-US" dirty="0" smtClean="0"/>
              <a:t>Abraham, Isaac, Jacob</a:t>
            </a:r>
          </a:p>
        </p:txBody>
      </p:sp>
      <p:sp>
        <p:nvSpPr>
          <p:cNvPr id="4100" name="Text Box 5"/>
          <p:cNvSpPr txBox="1">
            <a:spLocks noChangeArrowheads="1"/>
          </p:cNvSpPr>
          <p:nvPr/>
        </p:nvSpPr>
        <p:spPr bwMode="auto">
          <a:xfrm>
            <a:off x="762000" y="5334000"/>
            <a:ext cx="58674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The Jewish community was truly blessed by God</a:t>
            </a:r>
            <a:endParaRPr lang="en-US" sz="3200" b="1" dirty="0">
              <a:solidFill>
                <a:srgbClr val="00B050"/>
              </a:solidFill>
              <a:latin typeface="Comic Sans MS" pitchFamily="66" charset="0"/>
            </a:endParaRPr>
          </a:p>
        </p:txBody>
      </p:sp>
      <p:pic>
        <p:nvPicPr>
          <p:cNvPr id="59394" name="Picture 2" descr="https://encrypted-tbn0.gstatic.com/images?q=tbn:ANd9GcQbyvW0ItsWgqR0QOB--9n51_P9cb5LQPwDQSiUcvsUhEuaLDgZ"/>
          <p:cNvPicPr>
            <a:picLocks noChangeAspect="1" noChangeArrowheads="1"/>
          </p:cNvPicPr>
          <p:nvPr/>
        </p:nvPicPr>
        <p:blipFill>
          <a:blip r:embed="rId3" cstate="print"/>
          <a:srcRect/>
          <a:stretch>
            <a:fillRect/>
          </a:stretch>
        </p:blipFill>
        <p:spPr bwMode="auto">
          <a:xfrm>
            <a:off x="6934200" y="152400"/>
            <a:ext cx="2066925" cy="2209801"/>
          </a:xfrm>
          <a:prstGeom prst="rect">
            <a:avLst/>
          </a:prstGeom>
          <a:noFill/>
        </p:spPr>
      </p:pic>
      <p:pic>
        <p:nvPicPr>
          <p:cNvPr id="59396" name="Picture 4" descr="https://encrypted-tbn0.gstatic.com/images?q=tbn:ANd9GcSKfznstP0ibwmdieGVZ504O5L6TplvqTWY3m021wmf32_4oRClNA"/>
          <p:cNvPicPr>
            <a:picLocks noChangeAspect="1" noChangeArrowheads="1"/>
          </p:cNvPicPr>
          <p:nvPr/>
        </p:nvPicPr>
        <p:blipFill>
          <a:blip r:embed="rId4" cstate="print"/>
          <a:srcRect/>
          <a:stretch>
            <a:fillRect/>
          </a:stretch>
        </p:blipFill>
        <p:spPr bwMode="auto">
          <a:xfrm>
            <a:off x="6934200" y="4191000"/>
            <a:ext cx="1971675" cy="2314575"/>
          </a:xfrm>
          <a:prstGeom prst="rect">
            <a:avLst/>
          </a:prstGeom>
          <a:noFill/>
        </p:spPr>
      </p:pic>
    </p:spTree>
    <p:extLst>
      <p:ext uri="{BB962C8B-B14F-4D97-AF65-F5344CB8AC3E}">
        <p14:creationId xmlns:p14="http://schemas.microsoft.com/office/powerpoint/2010/main" val="39490774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4167150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5933617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905000"/>
            <a:ext cx="6324600" cy="3352800"/>
          </a:xfrm>
        </p:spPr>
        <p:txBody>
          <a:bodyPr>
            <a:normAutofit/>
          </a:bodyPr>
          <a:lstStyle/>
          <a:p>
            <a:pPr marL="0" indent="231775">
              <a:buNone/>
            </a:pPr>
            <a:r>
              <a:rPr lang="en-US" dirty="0" smtClean="0"/>
              <a:t> 17</a:t>
            </a:r>
          </a:p>
        </p:txBody>
      </p:sp>
      <p:sp>
        <p:nvSpPr>
          <p:cNvPr id="4100" name="Text Box 5"/>
          <p:cNvSpPr txBox="1">
            <a:spLocks noChangeArrowheads="1"/>
          </p:cNvSpPr>
          <p:nvPr/>
        </p:nvSpPr>
        <p:spPr bwMode="auto">
          <a:xfrm>
            <a:off x="457200" y="5562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extLst>
      <p:ext uri="{BB962C8B-B14F-4D97-AF65-F5344CB8AC3E}">
        <p14:creationId xmlns:p14="http://schemas.microsoft.com/office/powerpoint/2010/main" val="11805193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905000"/>
            <a:ext cx="6324600" cy="3352800"/>
          </a:xfrm>
        </p:spPr>
        <p:txBody>
          <a:bodyPr>
            <a:normAutofit/>
          </a:bodyPr>
          <a:lstStyle/>
          <a:p>
            <a:pPr marL="0" indent="231775">
              <a:buNone/>
            </a:pPr>
            <a:r>
              <a:rPr lang="en-US" dirty="0" smtClean="0"/>
              <a:t> 17</a:t>
            </a:r>
          </a:p>
        </p:txBody>
      </p:sp>
      <p:sp>
        <p:nvSpPr>
          <p:cNvPr id="4100" name="Text Box 5"/>
          <p:cNvSpPr txBox="1">
            <a:spLocks noChangeArrowheads="1"/>
          </p:cNvSpPr>
          <p:nvPr/>
        </p:nvSpPr>
        <p:spPr bwMode="auto">
          <a:xfrm>
            <a:off x="457200" y="5562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0074006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6059127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Today </a:t>
            </a:r>
          </a:p>
        </p:txBody>
      </p:sp>
      <p:sp>
        <p:nvSpPr>
          <p:cNvPr id="4099" name="Rectangle 3"/>
          <p:cNvSpPr>
            <a:spLocks noGrp="1" noChangeArrowheads="1"/>
          </p:cNvSpPr>
          <p:nvPr>
            <p:ph type="body" idx="1"/>
          </p:nvPr>
        </p:nvSpPr>
        <p:spPr>
          <a:xfrm>
            <a:off x="609600" y="1143000"/>
            <a:ext cx="8001000" cy="5029200"/>
          </a:xfrm>
        </p:spPr>
        <p:txBody>
          <a:bodyPr>
            <a:normAutofit/>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Even</a:t>
            </a:r>
            <a:endParaRPr lang="en-US" dirty="0" smtClean="0"/>
          </a:p>
        </p:txBody>
      </p:sp>
    </p:spTree>
    <p:extLst>
      <p:ext uri="{BB962C8B-B14F-4D97-AF65-F5344CB8AC3E}">
        <p14:creationId xmlns:p14="http://schemas.microsoft.com/office/powerpoint/2010/main" val="4349998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S4xGRh3m-pMu2Fe3RQEPNJSamnaTRREpf33cR75nNg7QrRFOjV"/>
          <p:cNvPicPr>
            <a:picLocks noChangeAspect="1" noChangeArrowheads="1"/>
          </p:cNvPicPr>
          <p:nvPr/>
        </p:nvPicPr>
        <p:blipFill>
          <a:blip r:embed="rId3" cstate="print"/>
          <a:srcRect/>
          <a:stretch>
            <a:fillRect/>
          </a:stretch>
        </p:blipFill>
        <p:spPr bwMode="auto">
          <a:xfrm rot="5400000">
            <a:off x="1116419" y="-1116420"/>
            <a:ext cx="6911161" cy="9144001"/>
          </a:xfrm>
          <a:prstGeom prst="rect">
            <a:avLst/>
          </a:prstGeom>
          <a:noFill/>
        </p:spPr>
      </p:pic>
      <p:sp>
        <p:nvSpPr>
          <p:cNvPr id="4098" name="Rectangle 2"/>
          <p:cNvSpPr>
            <a:spLocks noGrp="1" noChangeArrowheads="1"/>
          </p:cNvSpPr>
          <p:nvPr>
            <p:ph type="title"/>
          </p:nvPr>
        </p:nvSpPr>
        <p:spPr>
          <a:xfrm>
            <a:off x="381000" y="45720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1295400" y="1752600"/>
            <a:ext cx="6629400" cy="37338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extLst>
      <p:ext uri="{BB962C8B-B14F-4D97-AF65-F5344CB8AC3E}">
        <p14:creationId xmlns:p14="http://schemas.microsoft.com/office/powerpoint/2010/main" val="36870894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172200" cy="1143000"/>
          </a:xfrm>
        </p:spPr>
        <p:txBody>
          <a:bodyPr>
            <a:normAutofit/>
          </a:bodyPr>
          <a:lstStyle/>
          <a:p>
            <a:pPr eaLnBrk="1" hangingPunct="1"/>
            <a:r>
              <a:rPr lang="en-US" sz="6000" b="1" dirty="0" smtClean="0">
                <a:solidFill>
                  <a:srgbClr val="FF0000"/>
                </a:solidFill>
              </a:rPr>
              <a:t>Jewish thinking</a:t>
            </a:r>
          </a:p>
        </p:txBody>
      </p:sp>
      <p:sp>
        <p:nvSpPr>
          <p:cNvPr id="4099" name="Rectangle 3"/>
          <p:cNvSpPr>
            <a:spLocks noGrp="1" noChangeArrowheads="1"/>
          </p:cNvSpPr>
          <p:nvPr>
            <p:ph type="body" idx="1"/>
          </p:nvPr>
        </p:nvSpPr>
        <p:spPr>
          <a:xfrm>
            <a:off x="304800" y="1295400"/>
            <a:ext cx="8458200" cy="3505200"/>
          </a:xfrm>
        </p:spPr>
        <p:txBody>
          <a:bodyPr/>
          <a:lstStyle/>
          <a:p>
            <a:pPr eaLnBrk="1" hangingPunct="1">
              <a:lnSpc>
                <a:spcPct val="90000"/>
              </a:lnSpc>
            </a:pPr>
            <a:r>
              <a:rPr lang="en-US" dirty="0" smtClean="0"/>
              <a:t>God will bless children of Abraham</a:t>
            </a:r>
          </a:p>
          <a:p>
            <a:pPr eaLnBrk="1" hangingPunct="1">
              <a:lnSpc>
                <a:spcPct val="90000"/>
              </a:lnSpc>
            </a:pPr>
            <a:r>
              <a:rPr lang="en-US" dirty="0" smtClean="0"/>
              <a:t>Children of Abraham are viewed in                        a special way by God</a:t>
            </a:r>
          </a:p>
          <a:p>
            <a:pPr eaLnBrk="1" hangingPunct="1">
              <a:lnSpc>
                <a:spcPct val="90000"/>
              </a:lnSpc>
            </a:pPr>
            <a:r>
              <a:rPr lang="en-US" dirty="0" smtClean="0"/>
              <a:t>We are children of Abraham</a:t>
            </a:r>
          </a:p>
          <a:p>
            <a:pPr eaLnBrk="1" hangingPunct="1">
              <a:lnSpc>
                <a:spcPct val="90000"/>
              </a:lnSpc>
            </a:pPr>
            <a:r>
              <a:rPr lang="en-US" dirty="0" smtClean="0"/>
              <a:t>God is obligated to bless us – we have a special claim to God’s blessing</a:t>
            </a:r>
          </a:p>
        </p:txBody>
      </p:sp>
      <p:sp>
        <p:nvSpPr>
          <p:cNvPr id="4100" name="Text Box 5"/>
          <p:cNvSpPr txBox="1">
            <a:spLocks noChangeArrowheads="1"/>
          </p:cNvSpPr>
          <p:nvPr/>
        </p:nvSpPr>
        <p:spPr bwMode="auto">
          <a:xfrm>
            <a:off x="304800" y="4724400"/>
            <a:ext cx="843915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Paul’s answer:  </a:t>
            </a:r>
            <a:r>
              <a:rPr lang="en-US" sz="4000" b="1" dirty="0" smtClean="0">
                <a:solidFill>
                  <a:srgbClr val="00B050"/>
                </a:solidFill>
                <a:latin typeface="Comic Sans MS" pitchFamily="66" charset="0"/>
              </a:rPr>
              <a:t>For they are not all Israel who are of Israel (v.6) </a:t>
            </a:r>
            <a:endParaRPr lang="en-US" sz="4000" b="1" dirty="0">
              <a:solidFill>
                <a:srgbClr val="00B050"/>
              </a:solidFill>
              <a:latin typeface="Comic Sans MS" pitchFamily="66" charset="0"/>
            </a:endParaRPr>
          </a:p>
        </p:txBody>
      </p:sp>
      <p:pic>
        <p:nvPicPr>
          <p:cNvPr id="50178" name="Picture 2" descr="https://encrypted-tbn1.gstatic.com/images?q=tbn:ANd9GcQ7UH8MbyneM5AvE4NDrA2IVUAvZvyEuqX6M8gWg1vyLBIXWq3T"/>
          <p:cNvPicPr>
            <a:picLocks noChangeAspect="1" noChangeArrowheads="1"/>
          </p:cNvPicPr>
          <p:nvPr/>
        </p:nvPicPr>
        <p:blipFill>
          <a:blip r:embed="rId3" cstate="print"/>
          <a:srcRect/>
          <a:stretch>
            <a:fillRect/>
          </a:stretch>
        </p:blipFill>
        <p:spPr bwMode="auto">
          <a:xfrm>
            <a:off x="6705600" y="152400"/>
            <a:ext cx="2190750" cy="2095501"/>
          </a:xfrm>
          <a:prstGeom prst="rect">
            <a:avLst/>
          </a:prstGeom>
          <a:noFill/>
        </p:spPr>
      </p:pic>
    </p:spTree>
    <p:extLst>
      <p:ext uri="{BB962C8B-B14F-4D97-AF65-F5344CB8AC3E}">
        <p14:creationId xmlns:p14="http://schemas.microsoft.com/office/powerpoint/2010/main" val="14605626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76200"/>
            <a:ext cx="6172200" cy="1828800"/>
          </a:xfrm>
        </p:spPr>
        <p:txBody>
          <a:bodyPr>
            <a:noAutofit/>
          </a:bodyPr>
          <a:lstStyle/>
          <a:p>
            <a:pPr eaLnBrk="1" hangingPunct="1">
              <a:lnSpc>
                <a:spcPts val="4000"/>
              </a:lnSpc>
            </a:pPr>
            <a:r>
              <a:rPr lang="en-US" sz="4000" b="1" dirty="0" smtClean="0">
                <a:solidFill>
                  <a:srgbClr val="FF3300"/>
                </a:solidFill>
              </a:rPr>
              <a:t>Not all of Abraham’s offspring are children of Abraham by Faith</a:t>
            </a:r>
          </a:p>
        </p:txBody>
      </p:sp>
      <p:sp>
        <p:nvSpPr>
          <p:cNvPr id="14339" name="Rectangle 3"/>
          <p:cNvSpPr>
            <a:spLocks noGrp="1" noChangeArrowheads="1"/>
          </p:cNvSpPr>
          <p:nvPr>
            <p:ph type="body" idx="1"/>
          </p:nvPr>
        </p:nvSpPr>
        <p:spPr>
          <a:xfrm>
            <a:off x="457200" y="1981200"/>
            <a:ext cx="8229600" cy="3429000"/>
          </a:xfrm>
        </p:spPr>
        <p:txBody>
          <a:bodyPr>
            <a:normAutofit lnSpcReduction="10000"/>
          </a:bodyPr>
          <a:lstStyle/>
          <a:p>
            <a:pPr marL="0" indent="236538" algn="ctr" eaLnBrk="1" hangingPunct="1">
              <a:lnSpc>
                <a:spcPct val="80000"/>
              </a:lnSpc>
              <a:buFontTx/>
              <a:buNone/>
            </a:pPr>
            <a:r>
              <a:rPr lang="en-US" sz="4400" b="1" dirty="0" smtClean="0">
                <a:solidFill>
                  <a:srgbClr val="0000CC"/>
                </a:solidFill>
              </a:rPr>
              <a:t>Romans 9:6-8</a:t>
            </a:r>
          </a:p>
          <a:p>
            <a:pPr marL="0" indent="236538" eaLnBrk="1" hangingPunct="1">
              <a:lnSpc>
                <a:spcPct val="80000"/>
              </a:lnSpc>
              <a:buFontTx/>
              <a:buNone/>
            </a:pPr>
            <a:r>
              <a:rPr lang="en-US" sz="2800" dirty="0" smtClean="0"/>
              <a:t>6  But it is not that the word of God has taken no effect [God’s plan has not failed!]. </a:t>
            </a:r>
            <a:r>
              <a:rPr lang="en-US" sz="2800" b="1" dirty="0" smtClean="0">
                <a:solidFill>
                  <a:srgbClr val="CC00CC"/>
                </a:solidFill>
              </a:rPr>
              <a:t>For they are not all Israel who are of Israel,</a:t>
            </a:r>
          </a:p>
          <a:p>
            <a:pPr marL="0" indent="236538" eaLnBrk="1" hangingPunct="1">
              <a:lnSpc>
                <a:spcPct val="80000"/>
              </a:lnSpc>
              <a:buFontTx/>
              <a:buNone/>
            </a:pPr>
            <a:r>
              <a:rPr lang="en-US" sz="2800" b="1" dirty="0" smtClean="0">
                <a:solidFill>
                  <a:srgbClr val="CC00CC"/>
                </a:solidFill>
              </a:rPr>
              <a:t>7  nor are they all children because they are the seed of Abraham;</a:t>
            </a:r>
            <a:r>
              <a:rPr lang="en-US" sz="2800" dirty="0" smtClean="0"/>
              <a:t> but, "In Isaac your seed shall be called."</a:t>
            </a:r>
          </a:p>
          <a:p>
            <a:pPr marL="0" indent="236538" eaLnBrk="1" hangingPunct="1">
              <a:lnSpc>
                <a:spcPct val="80000"/>
              </a:lnSpc>
              <a:buFontTx/>
              <a:buNone/>
            </a:pPr>
            <a:r>
              <a:rPr lang="en-US" sz="2800" dirty="0" smtClean="0"/>
              <a:t>8  That is, those who are the </a:t>
            </a:r>
            <a:r>
              <a:rPr lang="en-US" sz="2800" b="1" dirty="0" smtClean="0">
                <a:solidFill>
                  <a:srgbClr val="663300"/>
                </a:solidFill>
              </a:rPr>
              <a:t>children of the flesh</a:t>
            </a:r>
            <a:r>
              <a:rPr lang="en-US" sz="2800" dirty="0" smtClean="0"/>
              <a:t>, these are not the children of God; but the </a:t>
            </a:r>
            <a:r>
              <a:rPr lang="en-US" sz="2800" b="1" dirty="0" smtClean="0">
                <a:solidFill>
                  <a:srgbClr val="00B050"/>
                </a:solidFill>
              </a:rPr>
              <a:t>children of the promise </a:t>
            </a:r>
            <a:r>
              <a:rPr lang="en-US" sz="2800" dirty="0" smtClean="0"/>
              <a:t>are counted as the seed.</a:t>
            </a:r>
          </a:p>
        </p:txBody>
      </p:sp>
      <p:pic>
        <p:nvPicPr>
          <p:cNvPr id="4" name="Picture 2" descr="https://encrypted-tbn0.gstatic.com/images?q=tbn:ANd9GcRyb5gE2yu_dHIgzp3yhLrPR2QfstdDW1KIyV_XthvhFZlI5VQK"/>
          <p:cNvPicPr>
            <a:picLocks noChangeAspect="1" noChangeArrowheads="1"/>
          </p:cNvPicPr>
          <p:nvPr/>
        </p:nvPicPr>
        <p:blipFill>
          <a:blip r:embed="rId2" cstate="print"/>
          <a:srcRect/>
          <a:stretch>
            <a:fillRect/>
          </a:stretch>
        </p:blipFill>
        <p:spPr bwMode="auto">
          <a:xfrm>
            <a:off x="6248400" y="76200"/>
            <a:ext cx="2714625" cy="1783617"/>
          </a:xfrm>
          <a:prstGeom prst="rect">
            <a:avLst/>
          </a:prstGeom>
          <a:noFill/>
        </p:spPr>
      </p:pic>
      <p:sp>
        <p:nvSpPr>
          <p:cNvPr id="5" name="Text Box 5"/>
          <p:cNvSpPr txBox="1">
            <a:spLocks noChangeArrowheads="1"/>
          </p:cNvSpPr>
          <p:nvPr/>
        </p:nvSpPr>
        <p:spPr bwMode="auto">
          <a:xfrm>
            <a:off x="685800" y="5334000"/>
            <a:ext cx="6400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7030A0"/>
                </a:solidFill>
                <a:latin typeface="Comic Sans MS" pitchFamily="66" charset="0"/>
              </a:rPr>
              <a:t>So far: Not all of Abraham’s children are God’s children</a:t>
            </a:r>
            <a:endParaRPr lang="en-US" sz="3200" b="1" dirty="0">
              <a:solidFill>
                <a:srgbClr val="7030A0"/>
              </a:solidFill>
              <a:latin typeface="Comic Sans MS" pitchFamily="66" charset="0"/>
            </a:endParaRPr>
          </a:p>
        </p:txBody>
      </p:sp>
      <p:pic>
        <p:nvPicPr>
          <p:cNvPr id="84994" name="Picture 2" descr="https://encrypted-tbn3.gstatic.com/images?q=tbn:ANd9GcQ5mvhgqsArCFoxAT-aMq1fMbsOWvlUHPtDWMsW8SWKoiDmP1OC"/>
          <p:cNvPicPr>
            <a:picLocks noChangeAspect="1" noChangeArrowheads="1"/>
          </p:cNvPicPr>
          <p:nvPr/>
        </p:nvPicPr>
        <p:blipFill>
          <a:blip r:embed="rId3" cstate="print"/>
          <a:srcRect/>
          <a:stretch>
            <a:fillRect/>
          </a:stretch>
        </p:blipFill>
        <p:spPr bwMode="auto">
          <a:xfrm>
            <a:off x="7239000" y="5105400"/>
            <a:ext cx="1197428" cy="1676400"/>
          </a:xfrm>
          <a:prstGeom prst="rect">
            <a:avLst/>
          </a:prstGeom>
          <a:noFill/>
        </p:spPr>
      </p:pic>
    </p:spTree>
    <p:extLst>
      <p:ext uri="{BB962C8B-B14F-4D97-AF65-F5344CB8AC3E}">
        <p14:creationId xmlns:p14="http://schemas.microsoft.com/office/powerpoint/2010/main" val="36226836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136375" cy="6858000"/>
          </a:xfrm>
          <a:prstGeom prst="rect">
            <a:avLst/>
          </a:prstGeom>
          <a:noFill/>
          <a:ln w="9525">
            <a:noFill/>
            <a:miter lim="800000"/>
            <a:headEnd/>
            <a:tailEnd/>
          </a:ln>
          <a:effectLst/>
        </p:spPr>
      </p:pic>
      <p:sp>
        <p:nvSpPr>
          <p:cNvPr id="5" name="Text Box 5"/>
          <p:cNvSpPr txBox="1">
            <a:spLocks noChangeArrowheads="1"/>
          </p:cNvSpPr>
          <p:nvPr/>
        </p:nvSpPr>
        <p:spPr bwMode="auto">
          <a:xfrm>
            <a:off x="381000" y="228600"/>
            <a:ext cx="3200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Abraham’s </a:t>
            </a:r>
            <a:r>
              <a:rPr lang="en-US" sz="2800" b="1" dirty="0" smtClean="0">
                <a:solidFill>
                  <a:srgbClr val="00B050"/>
                </a:solidFill>
                <a:latin typeface="Comic Sans MS" pitchFamily="66" charset="0"/>
              </a:rPr>
              <a:t>Wives</a:t>
            </a:r>
            <a:r>
              <a:rPr lang="en-US" sz="2800" b="1" dirty="0" smtClean="0">
                <a:solidFill>
                  <a:srgbClr val="0000CC"/>
                </a:solidFill>
                <a:latin typeface="Comic Sans MS" pitchFamily="66" charset="0"/>
              </a:rPr>
              <a:t> and </a:t>
            </a:r>
            <a:r>
              <a:rPr lang="en-US" sz="2800" b="1" dirty="0" smtClean="0">
                <a:solidFill>
                  <a:srgbClr val="FF0000"/>
                </a:solidFill>
                <a:latin typeface="Comic Sans MS" pitchFamily="66" charset="0"/>
              </a:rPr>
              <a:t>Children</a:t>
            </a:r>
            <a:r>
              <a:rPr lang="en-US" sz="2800" b="1" dirty="0" smtClean="0">
                <a:solidFill>
                  <a:srgbClr val="0000CC"/>
                </a:solidFill>
                <a:latin typeface="Comic Sans MS" pitchFamily="66" charset="0"/>
              </a:rPr>
              <a:t> </a:t>
            </a:r>
            <a:endParaRPr lang="en-US" sz="2800" b="1" dirty="0">
              <a:solidFill>
                <a:srgbClr val="0000CC"/>
              </a:solidFill>
              <a:latin typeface="Comic Sans MS" pitchFamily="66" charset="0"/>
            </a:endParaRPr>
          </a:p>
        </p:txBody>
      </p:sp>
      <p:sp>
        <p:nvSpPr>
          <p:cNvPr id="6" name="Rounded Rectangle 5"/>
          <p:cNvSpPr/>
          <p:nvPr/>
        </p:nvSpPr>
        <p:spPr>
          <a:xfrm>
            <a:off x="1066800" y="1524000"/>
            <a:ext cx="3276600" cy="1676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90600" y="3657600"/>
            <a:ext cx="3276600" cy="1295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7210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3299</Words>
  <Application>Microsoft Office PowerPoint</Application>
  <PresentationFormat>On-screen Show (4:3)</PresentationFormat>
  <Paragraphs>332</Paragraphs>
  <Slides>67</Slides>
  <Notes>56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5" baseType="lpstr">
      <vt:lpstr>Arial</vt:lpstr>
      <vt:lpstr>Calibri</vt:lpstr>
      <vt:lpstr>Comic Sans MS</vt:lpstr>
      <vt:lpstr>EraserDust</vt:lpstr>
      <vt:lpstr>Tahoma</vt:lpstr>
      <vt:lpstr>Vagabond</vt:lpstr>
      <vt:lpstr>Office Theme</vt:lpstr>
      <vt:lpstr>Photo Editor Photo</vt:lpstr>
      <vt:lpstr>Malachi: God’s love for His people</vt:lpstr>
      <vt:lpstr>Where are we on the timeline?</vt:lpstr>
      <vt:lpstr>PowerPoint Presentation</vt:lpstr>
      <vt:lpstr>Malachi 1:1-6</vt:lpstr>
      <vt:lpstr>Romans 9:1-5</vt:lpstr>
      <vt:lpstr>Privileges of Israel (Rom 9)</vt:lpstr>
      <vt:lpstr>Jewish thinking</vt:lpstr>
      <vt:lpstr>Not all of Abraham’s offspring are children of Abraham by Faith</vt:lpstr>
      <vt:lpstr>PowerPoint Presentation</vt:lpstr>
      <vt:lpstr>PowerPoint Presentation</vt:lpstr>
      <vt:lpstr>Romans 9:9</vt:lpstr>
      <vt:lpstr>Romans 9:10-13</vt:lpstr>
      <vt:lpstr>PowerPoint Presentation</vt:lpstr>
      <vt:lpstr>PowerPoint Presentation</vt:lpstr>
      <vt:lpstr>Malachi 1:6-9  (NIV)</vt:lpstr>
      <vt:lpstr>Tired of the Rituals?</vt:lpstr>
      <vt:lpstr>PowerPoint Presentation</vt:lpstr>
      <vt:lpstr>PowerPoint Presentation</vt:lpstr>
      <vt:lpstr>Malachi 1:10-14 (NIV)</vt:lpstr>
      <vt:lpstr>Malachi 2:1-9 (NIV)</vt:lpstr>
      <vt:lpstr>Malachi 2:10-12 (NIRV)</vt:lpstr>
      <vt:lpstr>Malachi 2:13-16 (NKJV)</vt:lpstr>
      <vt:lpstr>Malachi 2:17</vt:lpstr>
      <vt:lpstr>Good Marriages are the result of Daily Prayer and effort! </vt:lpstr>
      <vt:lpstr>Proverbs 19:14</vt:lpstr>
      <vt:lpstr>Goals &amp; emphasis today may be in the wrong place </vt:lpstr>
      <vt:lpstr>Why Couples Don’t Tie the Knot Detroit News: April 12, 2000</vt:lpstr>
      <vt:lpstr>Marriage is not like buying a car!</vt:lpstr>
      <vt:lpstr>Malachi 3:1-5 (NIV)</vt:lpstr>
      <vt:lpstr>Malachi 3:6-12 (NIV)</vt:lpstr>
      <vt:lpstr>Malachi 3:13-18 (NIV)</vt:lpstr>
      <vt:lpstr>Malachi 4:1-6 (NIV)</vt:lpstr>
      <vt:lpstr>Our hearts can be changed by…</vt:lpstr>
      <vt:lpstr>Let’s leave camp and try to be a leader like Nehemiah, or at least support our leaders who try to help us doing God’s work</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PowerPoint Presentation</vt:lpstr>
      <vt:lpstr>PowerPoint Presentation</vt:lpstr>
      <vt:lpstr>PowerPoint Presentation</vt:lpstr>
      <vt:lpstr>PowerPoint Presentation</vt:lpstr>
      <vt:lpstr>2</vt:lpstr>
      <vt:lpstr>2</vt:lpstr>
      <vt:lpstr>2</vt:lpstr>
      <vt:lpstr>2</vt:lpstr>
      <vt:lpstr>2</vt:lpstr>
      <vt:lpstr>2</vt:lpstr>
      <vt:lpstr>Lessons from Today </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73</cp:revision>
  <dcterms:created xsi:type="dcterms:W3CDTF">2010-08-16T17:29:37Z</dcterms:created>
  <dcterms:modified xsi:type="dcterms:W3CDTF">2013-07-05T04:04:33Z</dcterms:modified>
</cp:coreProperties>
</file>