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7" r:id="rId2"/>
    <p:sldMasterId id="2147483672" r:id="rId3"/>
  </p:sldMasterIdLst>
  <p:notesMasterIdLst>
    <p:notesMasterId r:id="rId44"/>
  </p:notesMasterIdLst>
  <p:sldIdLst>
    <p:sldId id="257" r:id="rId4"/>
    <p:sldId id="294" r:id="rId5"/>
    <p:sldId id="295" r:id="rId6"/>
    <p:sldId id="296" r:id="rId7"/>
    <p:sldId id="297" r:id="rId8"/>
    <p:sldId id="298" r:id="rId9"/>
    <p:sldId id="299" r:id="rId10"/>
    <p:sldId id="300" r:id="rId11"/>
    <p:sldId id="301" r:id="rId12"/>
    <p:sldId id="291" r:id="rId13"/>
    <p:sldId id="280" r:id="rId14"/>
    <p:sldId id="293" r:id="rId15"/>
    <p:sldId id="276" r:id="rId16"/>
    <p:sldId id="268" r:id="rId17"/>
    <p:sldId id="272" r:id="rId18"/>
    <p:sldId id="273" r:id="rId19"/>
    <p:sldId id="286" r:id="rId20"/>
    <p:sldId id="274" r:id="rId21"/>
    <p:sldId id="285" r:id="rId22"/>
    <p:sldId id="275" r:id="rId23"/>
    <p:sldId id="277" r:id="rId24"/>
    <p:sldId id="269" r:id="rId25"/>
    <p:sldId id="278" r:id="rId26"/>
    <p:sldId id="284" r:id="rId27"/>
    <p:sldId id="287" r:id="rId28"/>
    <p:sldId id="270" r:id="rId29"/>
    <p:sldId id="271" r:id="rId30"/>
    <p:sldId id="290" r:id="rId31"/>
    <p:sldId id="279" r:id="rId32"/>
    <p:sldId id="302" r:id="rId33"/>
    <p:sldId id="303" r:id="rId34"/>
    <p:sldId id="304" r:id="rId35"/>
    <p:sldId id="305" r:id="rId36"/>
    <p:sldId id="306" r:id="rId37"/>
    <p:sldId id="307" r:id="rId38"/>
    <p:sldId id="308" r:id="rId39"/>
    <p:sldId id="309" r:id="rId40"/>
    <p:sldId id="310" r:id="rId41"/>
    <p:sldId id="311" r:id="rId42"/>
    <p:sldId id="31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EEEE7C"/>
    <a:srgbClr val="E9D381"/>
    <a:srgbClr val="0000FF"/>
    <a:srgbClr val="FAFAA8"/>
    <a:srgbClr val="00FF00"/>
    <a:srgbClr val="E2C458"/>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CD548-C79A-448B-977A-F03BE20C3D5A}" type="datetimeFigureOut">
              <a:rPr lang="en-US" smtClean="0"/>
              <a:t>7/2/2013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5A4E8-5B1E-4427-9B46-D7BA966D0859}" type="slidenum">
              <a:rPr lang="en-US" smtClean="0"/>
              <a:t>‹#›</a:t>
            </a:fld>
            <a:endParaRPr lang="en-US"/>
          </a:p>
        </p:txBody>
      </p:sp>
    </p:spTree>
    <p:extLst>
      <p:ext uri="{BB962C8B-B14F-4D97-AF65-F5344CB8AC3E}">
        <p14:creationId xmlns:p14="http://schemas.microsoft.com/office/powerpoint/2010/main" val="310299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315418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371516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316274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284363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207029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1422400"/>
            <a:ext cx="9147175" cy="5435600"/>
            <a:chOff x="0" y="896"/>
            <a:chExt cx="5762" cy="3424"/>
          </a:xfrm>
        </p:grpSpPr>
        <p:grpSp>
          <p:nvGrpSpPr>
            <p:cNvPr id="28675" name="Group 3"/>
            <p:cNvGrpSpPr>
              <a:grpSpLocks/>
            </p:cNvGrpSpPr>
            <p:nvPr userDrawn="1"/>
          </p:nvGrpSpPr>
          <p:grpSpPr bwMode="auto">
            <a:xfrm>
              <a:off x="20" y="896"/>
              <a:ext cx="5742" cy="3424"/>
              <a:chOff x="20" y="896"/>
              <a:chExt cx="5742" cy="3424"/>
            </a:xfrm>
          </p:grpSpPr>
          <p:sp>
            <p:nvSpPr>
              <p:cNvPr id="28676"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77"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78"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79"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0"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1"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2"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3"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4"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5"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6"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7"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8"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8689" name="Group 17"/>
            <p:cNvGrpSpPr>
              <a:grpSpLocks/>
            </p:cNvGrpSpPr>
            <p:nvPr userDrawn="1"/>
          </p:nvGrpSpPr>
          <p:grpSpPr bwMode="auto">
            <a:xfrm>
              <a:off x="0" y="2291"/>
              <a:ext cx="1385" cy="1702"/>
              <a:chOff x="0" y="2291"/>
              <a:chExt cx="1385" cy="1702"/>
            </a:xfrm>
          </p:grpSpPr>
          <p:sp>
            <p:nvSpPr>
              <p:cNvPr id="2869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5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22"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2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82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2882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28826"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noProof="0" smtClean="0"/>
              <a:t>Click to edit Master subtitle style</a:t>
            </a:r>
          </a:p>
        </p:txBody>
      </p:sp>
      <p:sp>
        <p:nvSpPr>
          <p:cNvPr id="28827"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28828"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28829"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AA47E34E-C853-41A1-BB41-6422F5DEA63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825"/>
                                        </p:tgtEl>
                                        <p:attrNameLst>
                                          <p:attrName>style.visibility</p:attrName>
                                        </p:attrNameLst>
                                      </p:cBhvr>
                                      <p:to>
                                        <p:strVal val="visible"/>
                                      </p:to>
                                    </p:set>
                                    <p:animEffect transition="in" filter="fade">
                                      <p:cBhvr>
                                        <p:cTn id="7" dur="2000"/>
                                        <p:tgtEl>
                                          <p:spTgt spid="28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826">
                                            <p:txEl>
                                              <p:pRg st="0" end="0"/>
                                            </p:txEl>
                                          </p:spTgt>
                                        </p:tgtEl>
                                        <p:attrNameLst>
                                          <p:attrName>style.visibility</p:attrName>
                                        </p:attrNameLst>
                                      </p:cBhvr>
                                      <p:to>
                                        <p:strVal val="visible"/>
                                      </p:to>
                                    </p:set>
                                    <p:animEffect transition="in" filter="fade">
                                      <p:cBhvr>
                                        <p:cTn id="12" dur="2000"/>
                                        <p:tgtEl>
                                          <p:spTgt spid="288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5" grpId="0"/>
      <p:bldP spid="28826" grpId="0" build="p">
        <p:tmplLst>
          <p:tmpl lvl="1">
            <p:tnLst>
              <p:par>
                <p:cTn presetID="10" presetClass="entr" presetSubtype="0" fill="hold" nodeType="clickEffect">
                  <p:stCondLst>
                    <p:cond delay="0"/>
                  </p:stCondLst>
                  <p:childTnLst>
                    <p:set>
                      <p:cBhvr>
                        <p:cTn dur="1" fill="hold">
                          <p:stCondLst>
                            <p:cond delay="0"/>
                          </p:stCondLst>
                        </p:cTn>
                        <p:tgtEl>
                          <p:spTgt spid="28826"/>
                        </p:tgtEl>
                        <p:attrNameLst>
                          <p:attrName>style.visibility</p:attrName>
                        </p:attrNameLst>
                      </p:cBhvr>
                      <p:to>
                        <p:strVal val="visible"/>
                      </p:to>
                    </p:set>
                    <p:animEffect transition="in" filter="fade">
                      <p:cBhvr>
                        <p:cTn dur="2000"/>
                        <p:tgtEl>
                          <p:spTgt spid="2882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4BEB32-5F9A-4220-BF03-66A3228A8C94}" type="slidenum">
              <a:rPr lang="en-US"/>
              <a:pPr/>
              <a:t>‹#›</a:t>
            </a:fld>
            <a:endParaRPr lang="en-US"/>
          </a:p>
        </p:txBody>
      </p:sp>
    </p:spTree>
    <p:extLst>
      <p:ext uri="{BB962C8B-B14F-4D97-AF65-F5344CB8AC3E}">
        <p14:creationId xmlns:p14="http://schemas.microsoft.com/office/powerpoint/2010/main" val="1139564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C4645C-8C42-4787-A62B-3659B5BE7E41}" type="slidenum">
              <a:rPr lang="en-US"/>
              <a:pPr/>
              <a:t>‹#›</a:t>
            </a:fld>
            <a:endParaRPr lang="en-US"/>
          </a:p>
        </p:txBody>
      </p:sp>
    </p:spTree>
    <p:extLst>
      <p:ext uri="{BB962C8B-B14F-4D97-AF65-F5344CB8AC3E}">
        <p14:creationId xmlns:p14="http://schemas.microsoft.com/office/powerpoint/2010/main" val="424217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1625" y="6245225"/>
            <a:ext cx="2289175"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289175" cy="476250"/>
          </a:xfrm>
        </p:spPr>
        <p:txBody>
          <a:bodyPr/>
          <a:lstStyle>
            <a:lvl1pPr>
              <a:defRPr/>
            </a:lvl1pPr>
          </a:lstStyle>
          <a:p>
            <a:fld id="{59B0FD4C-E450-4E0A-9DC5-BE4160390163}" type="slidenum">
              <a:rPr lang="en-US"/>
              <a:pPr/>
              <a:t>‹#›</a:t>
            </a:fld>
            <a:endParaRPr lang="en-US"/>
          </a:p>
        </p:txBody>
      </p:sp>
    </p:spTree>
    <p:extLst>
      <p:ext uri="{BB962C8B-B14F-4D97-AF65-F5344CB8AC3E}">
        <p14:creationId xmlns:p14="http://schemas.microsoft.com/office/powerpoint/2010/main" val="931336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01625" y="6245225"/>
            <a:ext cx="2289175"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289175" cy="476250"/>
          </a:xfrm>
        </p:spPr>
        <p:txBody>
          <a:bodyPr/>
          <a:lstStyle>
            <a:lvl1pPr>
              <a:defRPr/>
            </a:lvl1pPr>
          </a:lstStyle>
          <a:p>
            <a:fld id="{73F0DE43-E3AB-4E93-BB32-99B4D314CB71}" type="slidenum">
              <a:rPr lang="en-US"/>
              <a:pPr/>
              <a:t>‹#›</a:t>
            </a:fld>
            <a:endParaRPr lang="en-US"/>
          </a:p>
        </p:txBody>
      </p:sp>
    </p:spTree>
    <p:extLst>
      <p:ext uri="{BB962C8B-B14F-4D97-AF65-F5344CB8AC3E}">
        <p14:creationId xmlns:p14="http://schemas.microsoft.com/office/powerpoint/2010/main" val="3239189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fld id="{301EA3BB-D722-4645-93F0-7CCAD1A52540}" type="slidenum">
              <a:rPr lang="en-US"/>
              <a:pPr/>
              <a:t>‹#›</a:t>
            </a:fld>
            <a:endParaRPr lang="en-US"/>
          </a:p>
        </p:txBody>
      </p:sp>
    </p:spTree>
    <p:extLst>
      <p:ext uri="{BB962C8B-B14F-4D97-AF65-F5344CB8AC3E}">
        <p14:creationId xmlns:p14="http://schemas.microsoft.com/office/powerpoint/2010/main" val="28258038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FBF482-AE43-4E72-8C56-101B97A400A8}" type="slidenum">
              <a:rPr lang="en-US"/>
              <a:pPr/>
              <a:t>‹#›</a:t>
            </a:fld>
            <a:endParaRPr lang="en-US"/>
          </a:p>
        </p:txBody>
      </p:sp>
    </p:spTree>
    <p:extLst>
      <p:ext uri="{BB962C8B-B14F-4D97-AF65-F5344CB8AC3E}">
        <p14:creationId xmlns:p14="http://schemas.microsoft.com/office/powerpoint/2010/main" val="38381018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3A3FC3-8848-4DA2-B4EB-73FBBEF6881B}" type="slidenum">
              <a:rPr lang="en-US"/>
              <a:pPr/>
              <a:t>‹#›</a:t>
            </a:fld>
            <a:endParaRPr lang="en-US"/>
          </a:p>
        </p:txBody>
      </p:sp>
    </p:spTree>
    <p:extLst>
      <p:ext uri="{BB962C8B-B14F-4D97-AF65-F5344CB8AC3E}">
        <p14:creationId xmlns:p14="http://schemas.microsoft.com/office/powerpoint/2010/main" val="1934551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1B7AAA-CC9E-4392-9A8D-5E9D406E9824}" type="slidenum">
              <a:rPr lang="en-US"/>
              <a:pPr/>
              <a:t>‹#›</a:t>
            </a:fld>
            <a:endParaRPr lang="en-US"/>
          </a:p>
        </p:txBody>
      </p:sp>
    </p:spTree>
    <p:extLst>
      <p:ext uri="{BB962C8B-B14F-4D97-AF65-F5344CB8AC3E}">
        <p14:creationId xmlns:p14="http://schemas.microsoft.com/office/powerpoint/2010/main" val="1819758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BE20B6-DAC4-4256-B9A3-33AA0CEA69E1}" type="slidenum">
              <a:rPr lang="en-US"/>
              <a:pPr/>
              <a:t>‹#›</a:t>
            </a:fld>
            <a:endParaRPr lang="en-US"/>
          </a:p>
        </p:txBody>
      </p:sp>
    </p:spTree>
    <p:extLst>
      <p:ext uri="{BB962C8B-B14F-4D97-AF65-F5344CB8AC3E}">
        <p14:creationId xmlns:p14="http://schemas.microsoft.com/office/powerpoint/2010/main" val="2719007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A59EBF-3406-46FB-BF2A-CD1A5B3E6C45}" type="slidenum">
              <a:rPr lang="en-US"/>
              <a:pPr/>
              <a:t>‹#›</a:t>
            </a:fld>
            <a:endParaRPr lang="en-US"/>
          </a:p>
        </p:txBody>
      </p:sp>
    </p:spTree>
    <p:extLst>
      <p:ext uri="{BB962C8B-B14F-4D97-AF65-F5344CB8AC3E}">
        <p14:creationId xmlns:p14="http://schemas.microsoft.com/office/powerpoint/2010/main" val="4185995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6C4FC3-320B-4BE9-884E-662E723B8652}" type="slidenum">
              <a:rPr lang="en-US"/>
              <a:pPr/>
              <a:t>‹#›</a:t>
            </a:fld>
            <a:endParaRPr lang="en-US"/>
          </a:p>
        </p:txBody>
      </p:sp>
    </p:spTree>
    <p:extLst>
      <p:ext uri="{BB962C8B-B14F-4D97-AF65-F5344CB8AC3E}">
        <p14:creationId xmlns:p14="http://schemas.microsoft.com/office/powerpoint/2010/main" val="2719125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7E094F-6133-40D0-A35A-D8565975DB67}" type="slidenum">
              <a:rPr lang="en-US"/>
              <a:pPr/>
              <a:t>‹#›</a:t>
            </a:fld>
            <a:endParaRPr lang="en-US"/>
          </a:p>
        </p:txBody>
      </p:sp>
    </p:spTree>
    <p:extLst>
      <p:ext uri="{BB962C8B-B14F-4D97-AF65-F5344CB8AC3E}">
        <p14:creationId xmlns:p14="http://schemas.microsoft.com/office/powerpoint/2010/main" val="3735121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AA8CBA-F450-484C-B092-8A30B68106ED}" type="slidenum">
              <a:rPr lang="en-US"/>
              <a:pPr/>
              <a:t>‹#›</a:t>
            </a:fld>
            <a:endParaRPr lang="en-US"/>
          </a:p>
        </p:txBody>
      </p:sp>
    </p:spTree>
    <p:extLst>
      <p:ext uri="{BB962C8B-B14F-4D97-AF65-F5344CB8AC3E}">
        <p14:creationId xmlns:p14="http://schemas.microsoft.com/office/powerpoint/2010/main" val="28679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D85021-E293-4E98-9551-79525B3FE0DA}" type="slidenum">
              <a:rPr lang="en-US"/>
              <a:pPr/>
              <a:t>‹#›</a:t>
            </a:fld>
            <a:endParaRPr lang="en-US"/>
          </a:p>
        </p:txBody>
      </p:sp>
    </p:spTree>
    <p:extLst>
      <p:ext uri="{BB962C8B-B14F-4D97-AF65-F5344CB8AC3E}">
        <p14:creationId xmlns:p14="http://schemas.microsoft.com/office/powerpoint/2010/main" val="14778582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63FA68-DF72-4E78-A3D6-D5E733FEEB7A}" type="slidenum">
              <a:rPr lang="en-US"/>
              <a:pPr/>
              <a:t>‹#›</a:t>
            </a:fld>
            <a:endParaRPr lang="en-US"/>
          </a:p>
        </p:txBody>
      </p:sp>
    </p:spTree>
    <p:extLst>
      <p:ext uri="{BB962C8B-B14F-4D97-AF65-F5344CB8AC3E}">
        <p14:creationId xmlns:p14="http://schemas.microsoft.com/office/powerpoint/2010/main" val="1070236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00A068-1671-4E03-BAB0-462F91C87DA7}" type="slidenum">
              <a:rPr lang="en-US"/>
              <a:pPr/>
              <a:t>‹#›</a:t>
            </a:fld>
            <a:endParaRPr lang="en-US"/>
          </a:p>
        </p:txBody>
      </p:sp>
    </p:spTree>
    <p:extLst>
      <p:ext uri="{BB962C8B-B14F-4D97-AF65-F5344CB8AC3E}">
        <p14:creationId xmlns:p14="http://schemas.microsoft.com/office/powerpoint/2010/main" val="8741311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B0182D-10D5-4743-A673-F907275FB7CE}" type="slidenum">
              <a:rPr lang="en-US"/>
              <a:pPr/>
              <a:t>‹#›</a:t>
            </a:fld>
            <a:endParaRPr lang="en-US"/>
          </a:p>
        </p:txBody>
      </p:sp>
    </p:spTree>
    <p:extLst>
      <p:ext uri="{BB962C8B-B14F-4D97-AF65-F5344CB8AC3E}">
        <p14:creationId xmlns:p14="http://schemas.microsoft.com/office/powerpoint/2010/main" val="670832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3D50D51-0836-41B2-A008-E0A96A02C202}" type="slidenum">
              <a:rPr lang="en-US"/>
              <a:pPr/>
              <a:t>‹#›</a:t>
            </a:fld>
            <a:endParaRPr lang="en-US"/>
          </a:p>
        </p:txBody>
      </p:sp>
    </p:spTree>
    <p:extLst>
      <p:ext uri="{BB962C8B-B14F-4D97-AF65-F5344CB8AC3E}">
        <p14:creationId xmlns:p14="http://schemas.microsoft.com/office/powerpoint/2010/main" val="1116696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86018" name="Picture 2" descr="sunrise-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248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86019" name="Rectangle 3"/>
          <p:cNvSpPr>
            <a:spLocks noGrp="1" noChangeArrowheads="1"/>
          </p:cNvSpPr>
          <p:nvPr>
            <p:ph type="ctrTitle"/>
          </p:nvPr>
        </p:nvSpPr>
        <p:spPr>
          <a:xfrm>
            <a:off x="1600200" y="1752600"/>
            <a:ext cx="6019800" cy="9144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5000"/>
              </a:lnSpc>
              <a:defRPr sz="5400" b="1"/>
            </a:lvl1pPr>
          </a:lstStyle>
          <a:p>
            <a:pPr lvl="0"/>
            <a:r>
              <a:rPr lang="en-US" noProof="0" smtClean="0"/>
              <a:t>Click to add title</a:t>
            </a:r>
          </a:p>
        </p:txBody>
      </p:sp>
      <p:sp>
        <p:nvSpPr>
          <p:cNvPr id="86020" name="Rectangle 4"/>
          <p:cNvSpPr>
            <a:spLocks noGrp="1" noChangeArrowheads="1"/>
          </p:cNvSpPr>
          <p:nvPr>
            <p:ph type="subTitle" idx="1"/>
          </p:nvPr>
        </p:nvSpPr>
        <p:spPr>
          <a:xfrm>
            <a:off x="1682750" y="3536950"/>
            <a:ext cx="5861050" cy="1257300"/>
          </a:xfrm>
        </p:spPr>
        <p:txBody>
          <a:bodyPr/>
          <a:lstStyle>
            <a:lvl1pPr marL="0" indent="0" algn="ctr">
              <a:buFontTx/>
              <a:buNone/>
              <a:defRPr sz="2800"/>
            </a:lvl1pPr>
          </a:lstStyle>
          <a:p>
            <a:pPr lvl="0"/>
            <a:r>
              <a:rPr lang="en-US" noProof="0" smtClean="0"/>
              <a:t>Click to edit Master subtitle style</a:t>
            </a:r>
          </a:p>
        </p:txBody>
      </p:sp>
      <p:sp>
        <p:nvSpPr>
          <p:cNvPr id="86021" name="Rectangle 5"/>
          <p:cNvSpPr>
            <a:spLocks noGrp="1" noChangeArrowheads="1"/>
          </p:cNvSpPr>
          <p:nvPr>
            <p:ph type="dt" sz="half" idx="2"/>
          </p:nvPr>
        </p:nvSpPr>
        <p:spPr/>
        <p:txBody>
          <a:bodyPr/>
          <a:lstStyle>
            <a:lvl1pPr>
              <a:defRPr/>
            </a:lvl1pPr>
          </a:lstStyle>
          <a:p>
            <a:endParaRPr lang="en-US"/>
          </a:p>
        </p:txBody>
      </p:sp>
      <p:sp>
        <p:nvSpPr>
          <p:cNvPr id="86022" name="Rectangle 6"/>
          <p:cNvSpPr>
            <a:spLocks noGrp="1" noChangeArrowheads="1"/>
          </p:cNvSpPr>
          <p:nvPr>
            <p:ph type="ftr" sz="quarter" idx="3"/>
          </p:nvPr>
        </p:nvSpPr>
        <p:spPr/>
        <p:txBody>
          <a:bodyPr/>
          <a:lstStyle>
            <a:lvl1pPr>
              <a:defRPr/>
            </a:lvl1pPr>
          </a:lstStyle>
          <a:p>
            <a:endParaRPr lang="en-US"/>
          </a:p>
        </p:txBody>
      </p:sp>
      <p:sp>
        <p:nvSpPr>
          <p:cNvPr id="86023" name="Rectangle 7"/>
          <p:cNvSpPr>
            <a:spLocks noGrp="1" noChangeArrowheads="1"/>
          </p:cNvSpPr>
          <p:nvPr>
            <p:ph type="sldNum" sz="quarter" idx="4"/>
          </p:nvPr>
        </p:nvSpPr>
        <p:spPr/>
        <p:txBody>
          <a:bodyPr/>
          <a:lstStyle>
            <a:lvl1pPr>
              <a:defRPr/>
            </a:lvl1pPr>
          </a:lstStyle>
          <a:p>
            <a:fld id="{FCCBF45C-8B31-47ED-9FED-688659BF0109}"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fade">
                                      <p:cBhvr>
                                        <p:cTn id="7" dur="2000"/>
                                        <p:tgtEl>
                                          <p:spTgt spid="86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0">
                                            <p:txEl>
                                              <p:pRg st="0" end="0"/>
                                            </p:txEl>
                                          </p:spTgt>
                                        </p:tgtEl>
                                        <p:attrNameLst>
                                          <p:attrName>style.visibility</p:attrName>
                                        </p:attrNameLst>
                                      </p:cBhvr>
                                      <p:to>
                                        <p:strVal val="visible"/>
                                      </p:to>
                                    </p:set>
                                    <p:animEffect transition="in" filter="fade">
                                      <p:cBhvr>
                                        <p:cTn id="12" dur="2000"/>
                                        <p:tgtEl>
                                          <p:spTgt spid="86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P spid="86020" grpId="0" build="p">
        <p:tmplLst>
          <p:tmpl lvl="1">
            <p:tnLst>
              <p:par>
                <p:cTn presetID="10" presetClass="entr" presetSubtype="0" fill="hold" nodeType="clickEffect">
                  <p:stCondLst>
                    <p:cond delay="0"/>
                  </p:stCondLst>
                  <p:childTnLst>
                    <p:set>
                      <p:cBhvr>
                        <p:cTn dur="1" fill="hold">
                          <p:stCondLst>
                            <p:cond delay="0"/>
                          </p:stCondLst>
                        </p:cTn>
                        <p:tgtEl>
                          <p:spTgt spid="86020"/>
                        </p:tgtEl>
                        <p:attrNameLst>
                          <p:attrName>style.visibility</p:attrName>
                        </p:attrNameLst>
                      </p:cBhvr>
                      <p:to>
                        <p:strVal val="visible"/>
                      </p:to>
                    </p:set>
                    <p:animEffect transition="in" filter="fade">
                      <p:cBhvr>
                        <p:cTn dur="2000"/>
                        <p:tgtEl>
                          <p:spTgt spid="86020"/>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71B0F1-5061-4E2B-B1F8-8D11DCD381B3}" type="slidenum">
              <a:rPr lang="en-US"/>
              <a:pPr/>
              <a:t>‹#›</a:t>
            </a:fld>
            <a:endParaRPr lang="en-US"/>
          </a:p>
        </p:txBody>
      </p:sp>
    </p:spTree>
    <p:extLst>
      <p:ext uri="{BB962C8B-B14F-4D97-AF65-F5344CB8AC3E}">
        <p14:creationId xmlns:p14="http://schemas.microsoft.com/office/powerpoint/2010/main" val="2198386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FE2A2D-BC42-44D2-936B-B43B798CF36D}" type="slidenum">
              <a:rPr lang="en-US"/>
              <a:pPr/>
              <a:t>‹#›</a:t>
            </a:fld>
            <a:endParaRPr lang="en-US"/>
          </a:p>
        </p:txBody>
      </p:sp>
    </p:spTree>
    <p:extLst>
      <p:ext uri="{BB962C8B-B14F-4D97-AF65-F5344CB8AC3E}">
        <p14:creationId xmlns:p14="http://schemas.microsoft.com/office/powerpoint/2010/main" val="19745862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F70542-6181-491D-AE6B-1959AA4F6EFC}" type="slidenum">
              <a:rPr lang="en-US"/>
              <a:pPr/>
              <a:t>‹#›</a:t>
            </a:fld>
            <a:endParaRPr lang="en-US"/>
          </a:p>
        </p:txBody>
      </p:sp>
    </p:spTree>
    <p:extLst>
      <p:ext uri="{BB962C8B-B14F-4D97-AF65-F5344CB8AC3E}">
        <p14:creationId xmlns:p14="http://schemas.microsoft.com/office/powerpoint/2010/main" val="698218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635950-DF20-436E-9A79-27DCB3C3FAEF}" type="slidenum">
              <a:rPr lang="en-US"/>
              <a:pPr/>
              <a:t>‹#›</a:t>
            </a:fld>
            <a:endParaRPr lang="en-US"/>
          </a:p>
        </p:txBody>
      </p:sp>
    </p:spTree>
    <p:extLst>
      <p:ext uri="{BB962C8B-B14F-4D97-AF65-F5344CB8AC3E}">
        <p14:creationId xmlns:p14="http://schemas.microsoft.com/office/powerpoint/2010/main" val="671588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353E9E-1A5F-479D-A7FA-4F87D0F0865F}" type="slidenum">
              <a:rPr lang="en-US"/>
              <a:pPr/>
              <a:t>‹#›</a:t>
            </a:fld>
            <a:endParaRPr lang="en-US"/>
          </a:p>
        </p:txBody>
      </p:sp>
    </p:spTree>
    <p:extLst>
      <p:ext uri="{BB962C8B-B14F-4D97-AF65-F5344CB8AC3E}">
        <p14:creationId xmlns:p14="http://schemas.microsoft.com/office/powerpoint/2010/main" val="1883241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B8E74D-1795-40D2-9A34-1C7009C1875C}" type="slidenum">
              <a:rPr lang="en-US"/>
              <a:pPr/>
              <a:t>‹#›</a:t>
            </a:fld>
            <a:endParaRPr lang="en-US"/>
          </a:p>
        </p:txBody>
      </p:sp>
    </p:spTree>
    <p:extLst>
      <p:ext uri="{BB962C8B-B14F-4D97-AF65-F5344CB8AC3E}">
        <p14:creationId xmlns:p14="http://schemas.microsoft.com/office/powerpoint/2010/main" val="570830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A0E803-76CC-47D4-BCE2-7B371E4AA1DB}" type="slidenum">
              <a:rPr lang="en-US"/>
              <a:pPr/>
              <a:t>‹#›</a:t>
            </a:fld>
            <a:endParaRPr lang="en-US"/>
          </a:p>
        </p:txBody>
      </p:sp>
    </p:spTree>
    <p:extLst>
      <p:ext uri="{BB962C8B-B14F-4D97-AF65-F5344CB8AC3E}">
        <p14:creationId xmlns:p14="http://schemas.microsoft.com/office/powerpoint/2010/main" val="902665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1A6104-419B-4EC2-90AE-FD01E7B93499}" type="slidenum">
              <a:rPr lang="en-US"/>
              <a:pPr/>
              <a:t>‹#›</a:t>
            </a:fld>
            <a:endParaRPr lang="en-US"/>
          </a:p>
        </p:txBody>
      </p:sp>
    </p:spTree>
    <p:extLst>
      <p:ext uri="{BB962C8B-B14F-4D97-AF65-F5344CB8AC3E}">
        <p14:creationId xmlns:p14="http://schemas.microsoft.com/office/powerpoint/2010/main" val="1681027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D56E2E-88FC-4469-813B-76E0FA8B84CF}" type="slidenum">
              <a:rPr lang="en-US"/>
              <a:pPr/>
              <a:t>‹#›</a:t>
            </a:fld>
            <a:endParaRPr lang="en-US"/>
          </a:p>
        </p:txBody>
      </p:sp>
    </p:spTree>
    <p:extLst>
      <p:ext uri="{BB962C8B-B14F-4D97-AF65-F5344CB8AC3E}">
        <p14:creationId xmlns:p14="http://schemas.microsoft.com/office/powerpoint/2010/main" val="13625451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2E3990-45CD-4DA3-9E85-BB75E36EC2F3}" type="slidenum">
              <a:rPr lang="en-US"/>
              <a:pPr/>
              <a:t>‹#›</a:t>
            </a:fld>
            <a:endParaRPr lang="en-US"/>
          </a:p>
        </p:txBody>
      </p:sp>
    </p:spTree>
    <p:extLst>
      <p:ext uri="{BB962C8B-B14F-4D97-AF65-F5344CB8AC3E}">
        <p14:creationId xmlns:p14="http://schemas.microsoft.com/office/powerpoint/2010/main" val="1161193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0988"/>
            <a:ext cx="1943100" cy="5434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0988"/>
            <a:ext cx="5676900" cy="5434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B47FF7-E513-4AE9-9693-54177C33072D}" type="slidenum">
              <a:rPr lang="en-US"/>
              <a:pPr/>
              <a:t>‹#›</a:t>
            </a:fld>
            <a:endParaRPr lang="en-US"/>
          </a:p>
        </p:txBody>
      </p:sp>
    </p:spTree>
    <p:extLst>
      <p:ext uri="{BB962C8B-B14F-4D97-AF65-F5344CB8AC3E}">
        <p14:creationId xmlns:p14="http://schemas.microsoft.com/office/powerpoint/2010/main" val="4224705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6EED82-C833-4D10-A107-A0D09DA7C071}" type="slidenum">
              <a:rPr lang="en-US"/>
              <a:pPr/>
              <a:t>‹#›</a:t>
            </a:fld>
            <a:endParaRPr lang="en-US"/>
          </a:p>
        </p:txBody>
      </p:sp>
    </p:spTree>
    <p:extLst>
      <p:ext uri="{BB962C8B-B14F-4D97-AF65-F5344CB8AC3E}">
        <p14:creationId xmlns:p14="http://schemas.microsoft.com/office/powerpoint/2010/main" val="2783419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C3508C-5E73-46E2-BFCE-B35295B43BD3}" type="slidenum">
              <a:rPr lang="en-US"/>
              <a:pPr/>
              <a:t>‹#›</a:t>
            </a:fld>
            <a:endParaRPr lang="en-US"/>
          </a:p>
        </p:txBody>
      </p:sp>
    </p:spTree>
    <p:extLst>
      <p:ext uri="{BB962C8B-B14F-4D97-AF65-F5344CB8AC3E}">
        <p14:creationId xmlns:p14="http://schemas.microsoft.com/office/powerpoint/2010/main" val="2123409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1027CE-1B14-4848-99E0-0C3AF4869D01}" type="slidenum">
              <a:rPr lang="en-US"/>
              <a:pPr/>
              <a:t>‹#›</a:t>
            </a:fld>
            <a:endParaRPr lang="en-US"/>
          </a:p>
        </p:txBody>
      </p:sp>
    </p:spTree>
    <p:extLst>
      <p:ext uri="{BB962C8B-B14F-4D97-AF65-F5344CB8AC3E}">
        <p14:creationId xmlns:p14="http://schemas.microsoft.com/office/powerpoint/2010/main" val="1410728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19004C-C037-4124-8AB0-70352AB4BF3C}" type="slidenum">
              <a:rPr lang="en-US"/>
              <a:pPr/>
              <a:t>‹#›</a:t>
            </a:fld>
            <a:endParaRPr lang="en-US"/>
          </a:p>
        </p:txBody>
      </p:sp>
    </p:spTree>
    <p:extLst>
      <p:ext uri="{BB962C8B-B14F-4D97-AF65-F5344CB8AC3E}">
        <p14:creationId xmlns:p14="http://schemas.microsoft.com/office/powerpoint/2010/main" val="3031635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BCE988-4BF2-40FC-AD88-FD16EF5FC920}" type="slidenum">
              <a:rPr lang="en-US"/>
              <a:pPr/>
              <a:t>‹#›</a:t>
            </a:fld>
            <a:endParaRPr lang="en-US"/>
          </a:p>
        </p:txBody>
      </p:sp>
    </p:spTree>
    <p:extLst>
      <p:ext uri="{BB962C8B-B14F-4D97-AF65-F5344CB8AC3E}">
        <p14:creationId xmlns:p14="http://schemas.microsoft.com/office/powerpoint/2010/main" val="190522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B352A8-B85D-4362-8E2F-2471B863B2F7}" type="slidenum">
              <a:rPr lang="en-US"/>
              <a:pPr/>
              <a:t>‹#›</a:t>
            </a:fld>
            <a:endParaRPr lang="en-US"/>
          </a:p>
        </p:txBody>
      </p:sp>
    </p:spTree>
    <p:extLst>
      <p:ext uri="{BB962C8B-B14F-4D97-AF65-F5344CB8AC3E}">
        <p14:creationId xmlns:p14="http://schemas.microsoft.com/office/powerpoint/2010/main" val="3056675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422400"/>
            <a:ext cx="9147175" cy="5435600"/>
            <a:chOff x="0" y="896"/>
            <a:chExt cx="5762" cy="3424"/>
          </a:xfrm>
        </p:grpSpPr>
        <p:grpSp>
          <p:nvGrpSpPr>
            <p:cNvPr id="27651" name="Group 3"/>
            <p:cNvGrpSpPr>
              <a:grpSpLocks/>
            </p:cNvGrpSpPr>
            <p:nvPr userDrawn="1"/>
          </p:nvGrpSpPr>
          <p:grpSpPr bwMode="auto">
            <a:xfrm>
              <a:off x="20" y="896"/>
              <a:ext cx="5742" cy="3424"/>
              <a:chOff x="20" y="896"/>
              <a:chExt cx="5742" cy="3424"/>
            </a:xfrm>
          </p:grpSpPr>
          <p:sp>
            <p:nvSpPr>
              <p:cNvPr id="2765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7665" name="Group 17"/>
            <p:cNvGrpSpPr>
              <a:grpSpLocks/>
            </p:cNvGrpSpPr>
            <p:nvPr userDrawn="1"/>
          </p:nvGrpSpPr>
          <p:grpSpPr bwMode="auto">
            <a:xfrm>
              <a:off x="0" y="2291"/>
              <a:ext cx="1385" cy="1702"/>
              <a:chOff x="0" y="2291"/>
              <a:chExt cx="1385" cy="1702"/>
            </a:xfrm>
          </p:grpSpPr>
          <p:sp>
            <p:nvSpPr>
              <p:cNvPr id="27666"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4"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5"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7"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3"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5"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6"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7"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1"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3"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7"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9"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1"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3"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4"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5"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6"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7"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8"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9"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0"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1"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2"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3"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5"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6"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7"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8"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9"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0"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1"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2"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3"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4"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5"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6"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7"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8"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0"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1"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2"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3"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4"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5"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6"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7"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8"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9"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0"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1"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2"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3"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4"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5"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6"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7"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8"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9"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0"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1"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2"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3"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4"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5"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6"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8"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9"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1"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2"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3"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4"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5"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6"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7"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8"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9"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0"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1"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2"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3"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4"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5"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6"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7"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8"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9"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0"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1"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2"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3"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4"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5"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5"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96"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9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8"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9"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80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27801"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802"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anose="020B0604020202020204" pitchFamily="34" charset="0"/>
              </a:defRPr>
            </a:lvl1pPr>
          </a:lstStyle>
          <a:p>
            <a:endParaRPr lang="en-US"/>
          </a:p>
        </p:txBody>
      </p:sp>
      <p:sp>
        <p:nvSpPr>
          <p:cNvPr id="27803"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anose="020B0604020202020204" pitchFamily="34" charset="0"/>
              </a:defRPr>
            </a:lvl1pPr>
          </a:lstStyle>
          <a:p>
            <a:endParaRPr lang="en-US"/>
          </a:p>
        </p:txBody>
      </p:sp>
      <p:sp>
        <p:nvSpPr>
          <p:cNvPr id="27804"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9D7CEF51-4C78-468A-AC9E-4F7AC59C886D}" type="slidenum">
              <a:rPr lang="en-US"/>
              <a:pPr/>
              <a:t>‹#›</a:t>
            </a:fld>
            <a:endParaRPr lang="en-US"/>
          </a:p>
        </p:txBody>
      </p:sp>
      <p:sp>
        <p:nvSpPr>
          <p:cNvPr id="27805"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6"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5" r:id="rId12"/>
    <p:sldLayoutId id="2147483707" r:id="rId13"/>
    <p:sldLayoutId id="2147483708" r:id="rId14"/>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801"/>
                                        </p:tgtEl>
                                        <p:attrNameLst>
                                          <p:attrName>style.visibility</p:attrName>
                                        </p:attrNameLst>
                                      </p:cBhvr>
                                      <p:to>
                                        <p:strVal val="visible"/>
                                      </p:to>
                                    </p:set>
                                    <p:animEffect transition="in" filter="fade">
                                      <p:cBhvr>
                                        <p:cTn id="7" dur="2000"/>
                                        <p:tgtEl>
                                          <p:spTgt spid="27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805">
                                            <p:txEl>
                                              <p:pRg st="0" end="0"/>
                                            </p:txEl>
                                          </p:spTgt>
                                        </p:tgtEl>
                                        <p:attrNameLst>
                                          <p:attrName>style.visibility</p:attrName>
                                        </p:attrNameLst>
                                      </p:cBhvr>
                                      <p:to>
                                        <p:strVal val="visible"/>
                                      </p:to>
                                    </p:set>
                                    <p:animEffect transition="in" filter="fade">
                                      <p:cBhvr>
                                        <p:cTn id="12" dur="2000"/>
                                        <p:tgtEl>
                                          <p:spTgt spid="2780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805">
                                            <p:txEl>
                                              <p:pRg st="1" end="1"/>
                                            </p:txEl>
                                          </p:spTgt>
                                        </p:tgtEl>
                                        <p:attrNameLst>
                                          <p:attrName>style.visibility</p:attrName>
                                        </p:attrNameLst>
                                      </p:cBhvr>
                                      <p:to>
                                        <p:strVal val="visible"/>
                                      </p:to>
                                    </p:set>
                                    <p:animEffect transition="in" filter="fade">
                                      <p:cBhvr>
                                        <p:cTn id="15" dur="2000"/>
                                        <p:tgtEl>
                                          <p:spTgt spid="2780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805">
                                            <p:txEl>
                                              <p:pRg st="2" end="2"/>
                                            </p:txEl>
                                          </p:spTgt>
                                        </p:tgtEl>
                                        <p:attrNameLst>
                                          <p:attrName>style.visibility</p:attrName>
                                        </p:attrNameLst>
                                      </p:cBhvr>
                                      <p:to>
                                        <p:strVal val="visible"/>
                                      </p:to>
                                    </p:set>
                                    <p:animEffect transition="in" filter="fade">
                                      <p:cBhvr>
                                        <p:cTn id="18" dur="2000"/>
                                        <p:tgtEl>
                                          <p:spTgt spid="2780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805">
                                            <p:txEl>
                                              <p:pRg st="3" end="3"/>
                                            </p:txEl>
                                          </p:spTgt>
                                        </p:tgtEl>
                                        <p:attrNameLst>
                                          <p:attrName>style.visibility</p:attrName>
                                        </p:attrNameLst>
                                      </p:cBhvr>
                                      <p:to>
                                        <p:strVal val="visible"/>
                                      </p:to>
                                    </p:set>
                                    <p:animEffect transition="in" filter="fade">
                                      <p:cBhvr>
                                        <p:cTn id="21" dur="2000"/>
                                        <p:tgtEl>
                                          <p:spTgt spid="2780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805">
                                            <p:txEl>
                                              <p:pRg st="4" end="4"/>
                                            </p:txEl>
                                          </p:spTgt>
                                        </p:tgtEl>
                                        <p:attrNameLst>
                                          <p:attrName>style.visibility</p:attrName>
                                        </p:attrNameLst>
                                      </p:cBhvr>
                                      <p:to>
                                        <p:strVal val="visible"/>
                                      </p:to>
                                    </p:set>
                                    <p:animEffect transition="in" filter="fade">
                                      <p:cBhvr>
                                        <p:cTn id="24" dur="2000"/>
                                        <p:tgtEl>
                                          <p:spTgt spid="278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 grpId="0"/>
      <p:bldP spid="27805" grpId="0" uiExpand="1" build="p">
        <p:tmplLst>
          <p:tmpl lvl="1">
            <p:tnLst>
              <p:par>
                <p:cTn presetID="10" presetClass="entr" presetSubtype="0" fill="hold" nodeType="click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Lst>
      </p:b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36C11EA-BDBF-4601-A7F1-440F26C169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06"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685800" y="280988"/>
            <a:ext cx="77724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5" name="Rectangle 3"/>
          <p:cNvSpPr>
            <a:spLocks noGrp="1" noChangeArrowheads="1"/>
          </p:cNvSpPr>
          <p:nvPr>
            <p:ph type="body" idx="1"/>
          </p:nvPr>
        </p:nvSpPr>
        <p:spPr bwMode="auto">
          <a:xfrm>
            <a:off x="685800" y="16764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ADB9C0"/>
                </a:solidFill>
                <a:latin typeface="+mn-lt"/>
              </a:defRPr>
            </a:lvl1pPr>
          </a:lstStyle>
          <a:p>
            <a:endParaRPr lang="en-US"/>
          </a:p>
        </p:txBody>
      </p:sp>
      <p:sp>
        <p:nvSpPr>
          <p:cNvPr id="84997"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ADB9C0"/>
                </a:solidFill>
                <a:latin typeface="+mn-lt"/>
              </a:defRPr>
            </a:lvl1pPr>
          </a:lstStyle>
          <a:p>
            <a:endParaRPr lang="en-US"/>
          </a:p>
        </p:txBody>
      </p:sp>
      <p:sp>
        <p:nvSpPr>
          <p:cNvPr id="8499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ADB9C0"/>
                </a:solidFill>
                <a:latin typeface="+mn-lt"/>
              </a:defRPr>
            </a:lvl1pPr>
          </a:lstStyle>
          <a:p>
            <a:fld id="{84C40EE5-B4C8-4F0C-97FD-85CCE6C4FA2A}" type="slidenum">
              <a:rPr lang="en-US"/>
              <a:pPr/>
              <a:t>‹#›</a:t>
            </a:fld>
            <a:endParaRPr lang="en-US"/>
          </a:p>
        </p:txBody>
      </p:sp>
      <p:sp>
        <p:nvSpPr>
          <p:cNvPr id="84999"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4"/>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ADB9C0"/>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rgbClr val="ADB9C0"/>
          </a:solidFill>
          <a:latin typeface="+mj-lt"/>
          <a:ea typeface="+mj-ea"/>
          <a:cs typeface="+mj-cs"/>
        </a:defRPr>
      </a:lvl1pPr>
      <a:lvl2pPr algn="ctr" rtl="0" fontAlgn="base">
        <a:spcBef>
          <a:spcPct val="0"/>
        </a:spcBef>
        <a:spcAft>
          <a:spcPct val="0"/>
        </a:spcAft>
        <a:defRPr sz="4400">
          <a:solidFill>
            <a:srgbClr val="ADB9C0"/>
          </a:solidFill>
          <a:latin typeface="Arial" panose="020B0604020202020204" pitchFamily="34" charset="0"/>
        </a:defRPr>
      </a:lvl2pPr>
      <a:lvl3pPr algn="ctr" rtl="0" fontAlgn="base">
        <a:spcBef>
          <a:spcPct val="0"/>
        </a:spcBef>
        <a:spcAft>
          <a:spcPct val="0"/>
        </a:spcAft>
        <a:defRPr sz="4400">
          <a:solidFill>
            <a:srgbClr val="ADB9C0"/>
          </a:solidFill>
          <a:latin typeface="Arial" panose="020B0604020202020204" pitchFamily="34" charset="0"/>
        </a:defRPr>
      </a:lvl3pPr>
      <a:lvl4pPr algn="ctr" rtl="0" fontAlgn="base">
        <a:spcBef>
          <a:spcPct val="0"/>
        </a:spcBef>
        <a:spcAft>
          <a:spcPct val="0"/>
        </a:spcAft>
        <a:defRPr sz="4400">
          <a:solidFill>
            <a:srgbClr val="ADB9C0"/>
          </a:solidFill>
          <a:latin typeface="Arial" panose="020B0604020202020204" pitchFamily="34" charset="0"/>
        </a:defRPr>
      </a:lvl4pPr>
      <a:lvl5pPr algn="ctr" rtl="0" fontAlgn="base">
        <a:spcBef>
          <a:spcPct val="0"/>
        </a:spcBef>
        <a:spcAft>
          <a:spcPct val="0"/>
        </a:spcAft>
        <a:defRPr sz="4400">
          <a:solidFill>
            <a:srgbClr val="ADB9C0"/>
          </a:solidFill>
          <a:latin typeface="Arial" panose="020B0604020202020204" pitchFamily="34" charset="0"/>
        </a:defRPr>
      </a:lvl5pPr>
      <a:lvl6pPr marL="457200" algn="ctr" rtl="0" fontAlgn="base">
        <a:spcBef>
          <a:spcPct val="0"/>
        </a:spcBef>
        <a:spcAft>
          <a:spcPct val="0"/>
        </a:spcAft>
        <a:defRPr sz="4400">
          <a:solidFill>
            <a:srgbClr val="ADB9C0"/>
          </a:solidFill>
          <a:latin typeface="Arial" panose="020B0604020202020204" pitchFamily="34" charset="0"/>
        </a:defRPr>
      </a:lvl6pPr>
      <a:lvl7pPr marL="914400" algn="ctr" rtl="0" fontAlgn="base">
        <a:spcBef>
          <a:spcPct val="0"/>
        </a:spcBef>
        <a:spcAft>
          <a:spcPct val="0"/>
        </a:spcAft>
        <a:defRPr sz="4400">
          <a:solidFill>
            <a:srgbClr val="ADB9C0"/>
          </a:solidFill>
          <a:latin typeface="Arial" panose="020B0604020202020204" pitchFamily="34" charset="0"/>
        </a:defRPr>
      </a:lvl7pPr>
      <a:lvl8pPr marL="1371600" algn="ctr" rtl="0" fontAlgn="base">
        <a:spcBef>
          <a:spcPct val="0"/>
        </a:spcBef>
        <a:spcAft>
          <a:spcPct val="0"/>
        </a:spcAft>
        <a:defRPr sz="4400">
          <a:solidFill>
            <a:srgbClr val="ADB9C0"/>
          </a:solidFill>
          <a:latin typeface="Arial" panose="020B0604020202020204" pitchFamily="34" charset="0"/>
        </a:defRPr>
      </a:lvl8pPr>
      <a:lvl9pPr marL="1828800" algn="ctr" rtl="0" fontAlgn="base">
        <a:spcBef>
          <a:spcPct val="0"/>
        </a:spcBef>
        <a:spcAft>
          <a:spcPct val="0"/>
        </a:spcAft>
        <a:defRPr sz="4400">
          <a:solidFill>
            <a:srgbClr val="ADB9C0"/>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rgbClr val="ADB9C0"/>
          </a:solidFill>
          <a:latin typeface="+mn-lt"/>
          <a:ea typeface="+mn-ea"/>
          <a:cs typeface="+mn-cs"/>
        </a:defRPr>
      </a:lvl1pPr>
      <a:lvl2pPr marL="742950" indent="-285750" algn="l" rtl="0" fontAlgn="base">
        <a:spcBef>
          <a:spcPct val="20000"/>
        </a:spcBef>
        <a:spcAft>
          <a:spcPct val="0"/>
        </a:spcAft>
        <a:buChar char="–"/>
        <a:defRPr sz="2800" kern="1200">
          <a:solidFill>
            <a:srgbClr val="ADB9C0"/>
          </a:solidFill>
          <a:latin typeface="+mn-lt"/>
          <a:ea typeface="+mn-ea"/>
          <a:cs typeface="+mn-cs"/>
        </a:defRPr>
      </a:lvl2pPr>
      <a:lvl3pPr marL="1143000" indent="-228600" algn="l" rtl="0" fontAlgn="base">
        <a:spcBef>
          <a:spcPct val="20000"/>
        </a:spcBef>
        <a:spcAft>
          <a:spcPct val="0"/>
        </a:spcAft>
        <a:buChar char="•"/>
        <a:defRPr sz="2400" kern="1200">
          <a:solidFill>
            <a:srgbClr val="ADB9C0"/>
          </a:solidFill>
          <a:latin typeface="+mn-lt"/>
          <a:ea typeface="+mn-ea"/>
          <a:cs typeface="+mn-cs"/>
        </a:defRPr>
      </a:lvl3pPr>
      <a:lvl4pPr marL="1600200" indent="-228600" algn="l" rtl="0" fontAlgn="base">
        <a:spcBef>
          <a:spcPct val="20000"/>
        </a:spcBef>
        <a:spcAft>
          <a:spcPct val="0"/>
        </a:spcAft>
        <a:buChar char="–"/>
        <a:defRPr sz="2000" kern="1200">
          <a:solidFill>
            <a:srgbClr val="ADB9C0"/>
          </a:solidFill>
          <a:latin typeface="+mn-lt"/>
          <a:ea typeface="+mn-ea"/>
          <a:cs typeface="+mn-cs"/>
        </a:defRPr>
      </a:lvl4pPr>
      <a:lvl5pPr marL="2057400" indent="-228600" algn="l" rtl="0" fontAlgn="base">
        <a:spcBef>
          <a:spcPct val="20000"/>
        </a:spcBef>
        <a:spcAft>
          <a:spcPct val="0"/>
        </a:spcAft>
        <a:buChar char="»"/>
        <a:defRPr sz="2000" kern="1200">
          <a:solidFill>
            <a:srgbClr val="ADB9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oleObject" Target="../embeddings/oleObject6.bin"/><Relationship Id="rId1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png"/><Relationship Id="rId17" Type="http://schemas.openxmlformats.org/officeDocument/2006/relationships/oleObject" Target="../embeddings/oleObject8.bin"/><Relationship Id="rId2" Type="http://schemas.openxmlformats.org/officeDocument/2006/relationships/slideLayout" Target="../slideLayouts/slideLayout27.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4.bin"/><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2133600"/>
            <a:ext cx="7772400" cy="2590800"/>
          </a:xfrm>
        </p:spPr>
        <p:txBody>
          <a:bodyPr/>
          <a:lstStyle/>
          <a:p>
            <a:pPr>
              <a:spcAft>
                <a:spcPct val="50000"/>
              </a:spcAft>
            </a:pPr>
            <a:r>
              <a:rPr lang="en-US" sz="5200">
                <a:solidFill>
                  <a:srgbClr val="E2C458"/>
                </a:solidFill>
              </a:rPr>
              <a:t>Zechariah’s</a:t>
            </a:r>
            <a:br>
              <a:rPr lang="en-US" sz="5200">
                <a:solidFill>
                  <a:srgbClr val="E2C458"/>
                </a:solidFill>
              </a:rPr>
            </a:br>
            <a:r>
              <a:rPr lang="en-US" sz="1200">
                <a:solidFill>
                  <a:srgbClr val="E2C458"/>
                </a:solidFill>
              </a:rPr>
              <a:t> </a:t>
            </a:r>
            <a:br>
              <a:rPr lang="en-US" sz="1200">
                <a:solidFill>
                  <a:srgbClr val="E2C458"/>
                </a:solidFill>
              </a:rPr>
            </a:br>
            <a:r>
              <a:rPr lang="en-US" sz="5200">
                <a:solidFill>
                  <a:srgbClr val="E2C458"/>
                </a:solidFill>
              </a:rPr>
              <a:t>Night Visions</a:t>
            </a:r>
            <a:br>
              <a:rPr lang="en-US" sz="5200">
                <a:solidFill>
                  <a:srgbClr val="E2C458"/>
                </a:solidFill>
              </a:rPr>
            </a:br>
            <a:r>
              <a:rPr lang="en-US" sz="1200">
                <a:solidFill>
                  <a:srgbClr val="E2C458"/>
                </a:solidFill>
              </a:rPr>
              <a:t/>
            </a:r>
            <a:br>
              <a:rPr lang="en-US" sz="1200">
                <a:solidFill>
                  <a:srgbClr val="E2C458"/>
                </a:solidFill>
              </a:rPr>
            </a:br>
            <a:r>
              <a:rPr lang="en-US" sz="3200">
                <a:solidFill>
                  <a:srgbClr val="E2C458"/>
                </a:solidFill>
              </a:rPr>
              <a:t>(Zech. 1-6)</a:t>
            </a:r>
          </a:p>
        </p:txBody>
      </p:sp>
      <p:sp>
        <p:nvSpPr>
          <p:cNvPr id="4099" name="Rectangle 3"/>
          <p:cNvSpPr>
            <a:spLocks noGrp="1" noChangeArrowheads="1"/>
          </p:cNvSpPr>
          <p:nvPr>
            <p:ph type="subTitle" idx="1"/>
          </p:nvPr>
        </p:nvSpPr>
        <p:spPr>
          <a:xfrm>
            <a:off x="1295400" y="5181600"/>
            <a:ext cx="6400800" cy="1295400"/>
          </a:xfrm>
        </p:spPr>
        <p:txBody>
          <a:bodyPr/>
          <a:lstStyle/>
          <a:p>
            <a:r>
              <a:rPr lang="en-US"/>
              <a:t>Class 1:  </a:t>
            </a:r>
          </a:p>
          <a:p>
            <a:r>
              <a:rPr lang="en-US"/>
              <a:t>Background and Zech 1</a:t>
            </a:r>
          </a:p>
        </p:txBody>
      </p:sp>
      <p:graphicFrame>
        <p:nvGraphicFramePr>
          <p:cNvPr id="4100" name="Object 4"/>
          <p:cNvGraphicFramePr>
            <a:graphicFrameLocks noChangeAspect="1"/>
          </p:cNvGraphicFramePr>
          <p:nvPr/>
        </p:nvGraphicFramePr>
        <p:xfrm>
          <a:off x="7239000" y="2438400"/>
          <a:ext cx="1501775" cy="1795463"/>
        </p:xfrm>
        <a:graphic>
          <a:graphicData uri="http://schemas.openxmlformats.org/presentationml/2006/ole">
            <mc:AlternateContent xmlns:mc="http://schemas.openxmlformats.org/markup-compatibility/2006">
              <mc:Choice xmlns:v="urn:schemas-microsoft-com:vml" Requires="v">
                <p:oleObj spid="_x0000_s4189" name="QuickTime Picture" r:id="rId3" imgW="5299444" imgH="6333863" progId="ViewerFrameClass">
                  <p:embed/>
                </p:oleObj>
              </mc:Choice>
              <mc:Fallback>
                <p:oleObj name="QuickTime Picture" r:id="rId3" imgW="5299444" imgH="6333863" progId="ViewerFrameClass">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438400"/>
                        <a:ext cx="1501775"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4648200" y="304800"/>
          <a:ext cx="1328738" cy="1828800"/>
        </p:xfrm>
        <a:graphic>
          <a:graphicData uri="http://schemas.openxmlformats.org/presentationml/2006/ole">
            <mc:AlternateContent xmlns:mc="http://schemas.openxmlformats.org/markup-compatibility/2006">
              <mc:Choice xmlns:v="urn:schemas-microsoft-com:vml" Requires="v">
                <p:oleObj spid="_x0000_s4190" name="Photo Editor Photo" r:id="rId5" imgW="4676190" imgH="6439799" progId="MSPhotoEd.3">
                  <p:embed/>
                </p:oleObj>
              </mc:Choice>
              <mc:Fallback>
                <p:oleObj name="Photo Editor Photo" r:id="rId5" imgW="4676190" imgH="6439799"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04800"/>
                        <a:ext cx="13287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2667000" y="304800"/>
          <a:ext cx="1331913" cy="1828800"/>
        </p:xfrm>
        <a:graphic>
          <a:graphicData uri="http://schemas.openxmlformats.org/presentationml/2006/ole">
            <mc:AlternateContent xmlns:mc="http://schemas.openxmlformats.org/markup-compatibility/2006">
              <mc:Choice xmlns:v="urn:schemas-microsoft-com:vml" Requires="v">
                <p:oleObj spid="_x0000_s4191" name="Photo Editor Photo" r:id="rId7" imgW="1552792" imgH="2133898" progId="MSPhotoEd.3">
                  <p:embed/>
                </p:oleObj>
              </mc:Choice>
              <mc:Fallback>
                <p:oleObj name="Photo Editor Photo" r:id="rId7" imgW="1552792" imgH="2133898" progId="MSPhotoEd.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04800"/>
                        <a:ext cx="13319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609600" y="304800"/>
          <a:ext cx="1349375" cy="1885950"/>
        </p:xfrm>
        <a:graphic>
          <a:graphicData uri="http://schemas.openxmlformats.org/presentationml/2006/ole">
            <mc:AlternateContent xmlns:mc="http://schemas.openxmlformats.org/markup-compatibility/2006">
              <mc:Choice xmlns:v="urn:schemas-microsoft-com:vml" Requires="v">
                <p:oleObj spid="_x0000_s4192" name="Photo Editor Photo" r:id="rId9" imgW="1514686" imgH="2114845" progId="MSPhotoEd.3">
                  <p:embed/>
                </p:oleObj>
              </mc:Choice>
              <mc:Fallback>
                <p:oleObj name="Photo Editor Photo" r:id="rId9" imgW="1514686" imgH="2114845" progId="MSPhotoEd.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04800"/>
                        <a:ext cx="13493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6781800" y="304800"/>
          <a:ext cx="1304925" cy="1828800"/>
        </p:xfrm>
        <a:graphic>
          <a:graphicData uri="http://schemas.openxmlformats.org/presentationml/2006/ole">
            <mc:AlternateContent xmlns:mc="http://schemas.openxmlformats.org/markup-compatibility/2006">
              <mc:Choice xmlns:v="urn:schemas-microsoft-com:vml" Requires="v">
                <p:oleObj spid="_x0000_s4193" name="Photo Editor Photo" r:id="rId11" imgW="4563112" imgH="6392167" progId="MSPhotoEd.3">
                  <p:embed/>
                </p:oleObj>
              </mc:Choice>
              <mc:Fallback>
                <p:oleObj name="Photo Editor Photo" r:id="rId11" imgW="4563112" imgH="6392167" progId="MSPhotoEd.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304800"/>
                        <a:ext cx="13049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914400" y="4495800"/>
          <a:ext cx="1460500" cy="2032000"/>
        </p:xfrm>
        <a:graphic>
          <a:graphicData uri="http://schemas.openxmlformats.org/presentationml/2006/ole">
            <mc:AlternateContent xmlns:mc="http://schemas.openxmlformats.org/markup-compatibility/2006">
              <mc:Choice xmlns:v="urn:schemas-microsoft-com:vml" Requires="v">
                <p:oleObj spid="_x0000_s4194" name="QuickTime Picture" r:id="rId13" imgW="5006623" imgH="6963747" progId="ViewerFrameClass">
                  <p:embed/>
                </p:oleObj>
              </mc:Choice>
              <mc:Fallback>
                <p:oleObj name="QuickTime Picture" r:id="rId13" imgW="5006623" imgH="6963747" progId="ViewerFrameClass">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4495800"/>
                        <a:ext cx="14605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6781800" y="4495800"/>
          <a:ext cx="1544638" cy="1928813"/>
        </p:xfrm>
        <a:graphic>
          <a:graphicData uri="http://schemas.openxmlformats.org/presentationml/2006/ole">
            <mc:AlternateContent xmlns:mc="http://schemas.openxmlformats.org/markup-compatibility/2006">
              <mc:Choice xmlns:v="urn:schemas-microsoft-com:vml" Requires="v">
                <p:oleObj spid="_x0000_s4195" name="Photo Editor Photo" r:id="rId15" imgW="5038095" imgH="6295238" progId="MSPhotoEd.3">
                  <p:embed/>
                </p:oleObj>
              </mc:Choice>
              <mc:Fallback>
                <p:oleObj name="Photo Editor Photo" r:id="rId15" imgW="5038095" imgH="6295238" progId="MSPhotoEd.3">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495800"/>
                        <a:ext cx="1544638"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8" name="Object 12"/>
          <p:cNvGraphicFramePr>
            <a:graphicFrameLocks noChangeAspect="1"/>
          </p:cNvGraphicFramePr>
          <p:nvPr/>
        </p:nvGraphicFramePr>
        <p:xfrm>
          <a:off x="381000" y="2438400"/>
          <a:ext cx="1497013" cy="1905000"/>
        </p:xfrm>
        <a:graphic>
          <a:graphicData uri="http://schemas.openxmlformats.org/presentationml/2006/ole">
            <mc:AlternateContent xmlns:mc="http://schemas.openxmlformats.org/markup-compatibility/2006">
              <mc:Choice xmlns:v="urn:schemas-microsoft-com:vml" Requires="v">
                <p:oleObj spid="_x0000_s4196" name="Bitmap Image" r:id="rId17" imgW="5668166" imgH="7209524" progId="Paint.Picture">
                  <p:embed/>
                </p:oleObj>
              </mc:Choice>
              <mc:Fallback>
                <p:oleObj name="Bitmap Image" r:id="rId17" imgW="5668166" imgH="7209524" progId="Paint.Picture">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2438400"/>
                        <a:ext cx="149701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533400"/>
            <a:ext cx="7772400" cy="709613"/>
          </a:xfrm>
        </p:spPr>
        <p:txBody>
          <a:bodyPr/>
          <a:lstStyle/>
          <a:p>
            <a:r>
              <a:rPr lang="en-US" sz="5400" b="1">
                <a:solidFill>
                  <a:srgbClr val="FFCC00"/>
                </a:solidFill>
              </a:rPr>
              <a:t>Zechariah</a:t>
            </a:r>
          </a:p>
        </p:txBody>
      </p:sp>
      <p:sp>
        <p:nvSpPr>
          <p:cNvPr id="93187" name="Rectangle 3"/>
          <p:cNvSpPr>
            <a:spLocks noGrp="1" noChangeArrowheads="1"/>
          </p:cNvSpPr>
          <p:nvPr>
            <p:ph type="body" idx="1"/>
          </p:nvPr>
        </p:nvSpPr>
        <p:spPr/>
        <p:txBody>
          <a:bodyPr/>
          <a:lstStyle/>
          <a:p>
            <a:pPr>
              <a:spcAft>
                <a:spcPct val="35000"/>
              </a:spcAft>
              <a:buClr>
                <a:srgbClr val="33CCFF"/>
              </a:buClr>
              <a:buFont typeface="Wingdings" panose="05000000000000000000" pitchFamily="2" charset="2"/>
              <a:buChar char="ü"/>
            </a:pPr>
            <a:r>
              <a:rPr lang="en-US">
                <a:solidFill>
                  <a:schemeClr val="bg1"/>
                </a:solidFill>
              </a:rPr>
              <a:t>Name means </a:t>
            </a:r>
            <a:r>
              <a:rPr lang="en-US" i="1">
                <a:solidFill>
                  <a:schemeClr val="bg1"/>
                </a:solidFill>
              </a:rPr>
              <a:t>“Yah has remembered”</a:t>
            </a:r>
          </a:p>
          <a:p>
            <a:pPr>
              <a:spcAft>
                <a:spcPct val="35000"/>
              </a:spcAft>
              <a:buClr>
                <a:srgbClr val="33CCFF"/>
              </a:buClr>
              <a:buFont typeface="Wingdings" panose="05000000000000000000" pitchFamily="2" charset="2"/>
              <a:buChar char="ü"/>
            </a:pPr>
            <a:r>
              <a:rPr lang="en-US">
                <a:solidFill>
                  <a:schemeClr val="bg1"/>
                </a:solidFill>
              </a:rPr>
              <a:t>Son of Berechiah: </a:t>
            </a:r>
            <a:r>
              <a:rPr lang="en-US" i="1">
                <a:solidFill>
                  <a:schemeClr val="bg1"/>
                </a:solidFill>
              </a:rPr>
              <a:t>“Blessing of Yah”</a:t>
            </a:r>
          </a:p>
          <a:p>
            <a:pPr>
              <a:spcAft>
                <a:spcPct val="35000"/>
              </a:spcAft>
              <a:buClr>
                <a:srgbClr val="33CCFF"/>
              </a:buClr>
              <a:buFont typeface="Wingdings" panose="05000000000000000000" pitchFamily="2" charset="2"/>
              <a:buChar char="ü"/>
            </a:pPr>
            <a:r>
              <a:rPr lang="en-US">
                <a:solidFill>
                  <a:schemeClr val="bg1"/>
                </a:solidFill>
              </a:rPr>
              <a:t>Grandson of Iddo:  probably the same Iddo who returned with Zerubabbel (Neh 12:16)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0" y="228600"/>
            <a:ext cx="9144000" cy="1371600"/>
          </a:xfrm>
        </p:spPr>
        <p:txBody>
          <a:bodyPr/>
          <a:lstStyle/>
          <a:p>
            <a:r>
              <a:rPr lang="en-US" sz="4000" b="1">
                <a:solidFill>
                  <a:srgbClr val="FFCC00"/>
                </a:solidFill>
              </a:rPr>
              <a:t>Zechariah’s prophecy </a:t>
            </a:r>
            <a:br>
              <a:rPr lang="en-US" sz="4000" b="1">
                <a:solidFill>
                  <a:srgbClr val="FFCC00"/>
                </a:solidFill>
              </a:rPr>
            </a:br>
            <a:r>
              <a:rPr lang="en-US" sz="4000" b="1">
                <a:solidFill>
                  <a:srgbClr val="FFCC00"/>
                </a:solidFill>
              </a:rPr>
              <a:t>has two applications</a:t>
            </a:r>
          </a:p>
        </p:txBody>
      </p:sp>
      <p:sp>
        <p:nvSpPr>
          <p:cNvPr id="54275" name="Rectangle 3"/>
          <p:cNvSpPr>
            <a:spLocks noGrp="1" noRot="1" noChangeArrowheads="1"/>
          </p:cNvSpPr>
          <p:nvPr>
            <p:ph type="body" idx="1"/>
          </p:nvPr>
        </p:nvSpPr>
        <p:spPr>
          <a:xfrm>
            <a:off x="609600" y="1981200"/>
            <a:ext cx="7851775" cy="3352800"/>
          </a:xfrm>
        </p:spPr>
        <p:txBody>
          <a:bodyPr/>
          <a:lstStyle/>
          <a:p>
            <a:pPr marL="609600" indent="-609600">
              <a:spcAft>
                <a:spcPct val="20000"/>
              </a:spcAft>
              <a:buFont typeface="Arial" panose="020B0604020202020204" pitchFamily="34" charset="0"/>
              <a:buNone/>
            </a:pPr>
            <a:r>
              <a:rPr lang="en-US" b="1">
                <a:solidFill>
                  <a:srgbClr val="33CCFF"/>
                </a:solidFill>
              </a:rPr>
              <a:t>1) Original application</a:t>
            </a:r>
            <a:r>
              <a:rPr lang="en-US"/>
              <a:t> to the return of Jeshua &amp; Zerubbabel and the building of God’s physical house (temple).</a:t>
            </a:r>
          </a:p>
          <a:p>
            <a:pPr marL="609600" indent="-609600">
              <a:spcAft>
                <a:spcPct val="20000"/>
              </a:spcAft>
              <a:buFont typeface="Arial" panose="020B0604020202020204" pitchFamily="34" charset="0"/>
              <a:buNone/>
            </a:pPr>
            <a:r>
              <a:rPr lang="en-US" b="1">
                <a:solidFill>
                  <a:srgbClr val="33CCFF"/>
                </a:solidFill>
              </a:rPr>
              <a:t>2) Future application</a:t>
            </a:r>
            <a:r>
              <a:rPr lang="en-US"/>
              <a:t> to Christ’s coming &amp; return, and the building of his spiritual house</a:t>
            </a:r>
            <a:endParaRPr lang="en-US" sz="2000"/>
          </a:p>
        </p:txBody>
      </p:sp>
      <p:sp>
        <p:nvSpPr>
          <p:cNvPr id="54276" name="Rectangle 4"/>
          <p:cNvSpPr>
            <a:spLocks noChangeArrowheads="1"/>
          </p:cNvSpPr>
          <p:nvPr/>
        </p:nvSpPr>
        <p:spPr bwMode="auto">
          <a:xfrm>
            <a:off x="640492" y="5410200"/>
            <a:ext cx="792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hlink"/>
              </a:buClr>
              <a:buSzPct val="80000"/>
              <a:buFont typeface="Arial" panose="020B0604020202020204" pitchFamily="34" charset="0"/>
              <a:buNone/>
            </a:pPr>
            <a:r>
              <a:rPr lang="en-US" sz="3200" b="1" dirty="0">
                <a:solidFill>
                  <a:srgbClr val="FFFF00"/>
                </a:solidFill>
                <a:effectLst>
                  <a:outerShdw blurRad="38100" dist="38100" dir="2700000" algn="tl">
                    <a:srgbClr val="000000"/>
                  </a:outerShdw>
                </a:effectLst>
                <a:latin typeface="Comic Sans MS" panose="030F0702030302020204" pitchFamily="66" charset="0"/>
              </a:rPr>
              <a:t>Understanding the original application helps us to properly apply the future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306" name="Picture 2" descr="PersianKingsTimelin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495300"/>
            <a:ext cx="9906000" cy="735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07" name="Text Box 3"/>
          <p:cNvSpPr txBox="1">
            <a:spLocks noChangeArrowheads="1"/>
          </p:cNvSpPr>
          <p:nvPr/>
        </p:nvSpPr>
        <p:spPr bwMode="auto">
          <a:xfrm>
            <a:off x="0" y="0"/>
            <a:ext cx="342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rgbClr val="0000FF"/>
                </a:solidFill>
              </a:rPr>
              <a:t>Timeline of the Persian Kings during the temple building</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9830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8306">
                                            <p:bg/>
                                          </p:spTgt>
                                        </p:tgtEl>
                                        <p:attrNameLst>
                                          <p:attrName>style.visibility</p:attrName>
                                        </p:attrNameLst>
                                      </p:cBhvr>
                                      <p:to>
                                        <p:strVal val="visible"/>
                                      </p:to>
                                    </p:set>
                                    <p:animEffect transition="in" filter="fade">
                                      <p:cBhvr>
                                        <p:cTn id="9" dur="2000"/>
                                        <p:tgtEl>
                                          <p:spTgt spid="98306">
                                            <p:bg/>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fade">
                                      <p:cBhvr>
                                        <p:cTn id="12" dur="20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P spid="98307" grpId="0"/>
      <p:bldP spid="9830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en-US" b="1">
                <a:solidFill>
                  <a:srgbClr val="FFCC00"/>
                </a:solidFill>
              </a:rPr>
              <a:t>Outline of Zechariah 1</a:t>
            </a:r>
          </a:p>
        </p:txBody>
      </p:sp>
      <p:sp>
        <p:nvSpPr>
          <p:cNvPr id="50179" name="Rectangle 3"/>
          <p:cNvSpPr>
            <a:spLocks noGrp="1" noRot="1" noChangeArrowheads="1"/>
          </p:cNvSpPr>
          <p:nvPr>
            <p:ph type="body" idx="1"/>
          </p:nvPr>
        </p:nvSpPr>
        <p:spPr>
          <a:xfrm>
            <a:off x="301625" y="1524000"/>
            <a:ext cx="8540750" cy="4343400"/>
          </a:xfrm>
        </p:spPr>
        <p:txBody>
          <a:bodyPr/>
          <a:lstStyle/>
          <a:p>
            <a:pPr>
              <a:spcAft>
                <a:spcPct val="40000"/>
              </a:spcAft>
              <a:buFont typeface="Arial" panose="020B0604020202020204" pitchFamily="34" charset="0"/>
              <a:buNone/>
            </a:pPr>
            <a:r>
              <a:rPr lang="en-US" b="1">
                <a:solidFill>
                  <a:srgbClr val="FFFF00"/>
                </a:solidFill>
              </a:rPr>
              <a:t>1-6</a:t>
            </a:r>
            <a:r>
              <a:rPr lang="en-US"/>
              <a:t> </a:t>
            </a:r>
            <a:r>
              <a:rPr lang="en-US" b="1"/>
              <a:t>	 </a:t>
            </a:r>
            <a:r>
              <a:rPr lang="en-US"/>
              <a:t>Return to the Lord, or face captivity     		 again!</a:t>
            </a:r>
            <a:endParaRPr lang="en-US" b="1"/>
          </a:p>
          <a:p>
            <a:pPr>
              <a:spcAft>
                <a:spcPct val="40000"/>
              </a:spcAft>
              <a:buFont typeface="Arial" panose="020B0604020202020204" pitchFamily="34" charset="0"/>
              <a:buNone/>
            </a:pPr>
            <a:r>
              <a:rPr lang="en-US" b="1">
                <a:solidFill>
                  <a:srgbClr val="FFFF00"/>
                </a:solidFill>
              </a:rPr>
              <a:t>7-11</a:t>
            </a:r>
            <a:r>
              <a:rPr lang="en-US"/>
              <a:t>  </a:t>
            </a:r>
            <a:r>
              <a:rPr lang="en-US" i="1"/>
              <a:t>Vision</a:t>
            </a:r>
            <a:r>
              <a:rPr lang="en-US"/>
              <a:t>:  4 horsemen </a:t>
            </a:r>
          </a:p>
          <a:p>
            <a:pPr>
              <a:spcAft>
                <a:spcPct val="40000"/>
              </a:spcAft>
              <a:buFont typeface="Arial" panose="020B0604020202020204" pitchFamily="34" charset="0"/>
              <a:buNone/>
            </a:pPr>
            <a:r>
              <a:rPr lang="en-US" b="1">
                <a:solidFill>
                  <a:srgbClr val="FFFF00"/>
                </a:solidFill>
              </a:rPr>
              <a:t>12-17</a:t>
            </a:r>
            <a:r>
              <a:rPr lang="en-US" b="1"/>
              <a:t> </a:t>
            </a:r>
            <a:r>
              <a:rPr lang="en-US"/>
              <a:t> God will extend mercy to Jerusalem            	    &amp; build His house again</a:t>
            </a:r>
            <a:endParaRPr lang="en-US" b="1"/>
          </a:p>
          <a:p>
            <a:pPr>
              <a:spcAft>
                <a:spcPct val="40000"/>
              </a:spcAft>
              <a:buFont typeface="Arial" panose="020B0604020202020204" pitchFamily="34" charset="0"/>
              <a:buNone/>
            </a:pPr>
            <a:r>
              <a:rPr lang="en-US" b="1">
                <a:solidFill>
                  <a:srgbClr val="FFFF00"/>
                </a:solidFill>
              </a:rPr>
              <a:t>18-21</a:t>
            </a:r>
            <a:r>
              <a:rPr lang="en-US"/>
              <a:t>  </a:t>
            </a:r>
            <a:r>
              <a:rPr lang="en-US" i="1"/>
              <a:t>Vision</a:t>
            </a:r>
            <a:r>
              <a:rPr lang="en-US"/>
              <a:t>:  4 horns &amp; 4 craftsmen</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b="1">
                <a:solidFill>
                  <a:srgbClr val="FFCC00"/>
                </a:solidFill>
              </a:rPr>
              <a:t>1</a:t>
            </a:r>
            <a:r>
              <a:rPr lang="en-US" b="1" baseline="30000">
                <a:solidFill>
                  <a:srgbClr val="FFCC00"/>
                </a:solidFill>
              </a:rPr>
              <a:t>st</a:t>
            </a:r>
            <a:r>
              <a:rPr lang="en-US" b="1">
                <a:solidFill>
                  <a:srgbClr val="FFCC00"/>
                </a:solidFill>
              </a:rPr>
              <a:t> Step:  </a:t>
            </a:r>
            <a:r>
              <a:rPr lang="en-US" b="1" i="1">
                <a:solidFill>
                  <a:srgbClr val="FFCC00"/>
                </a:solidFill>
                <a:latin typeface="Times New Roman" panose="02020603050405020304" pitchFamily="18" charset="0"/>
              </a:rPr>
              <a:t>“Return to Me”</a:t>
            </a:r>
          </a:p>
        </p:txBody>
      </p:sp>
      <p:sp>
        <p:nvSpPr>
          <p:cNvPr id="37891" name="Rectangle 3"/>
          <p:cNvSpPr>
            <a:spLocks noGrp="1" noRot="1" noChangeArrowheads="1"/>
          </p:cNvSpPr>
          <p:nvPr>
            <p:ph type="body" idx="1"/>
          </p:nvPr>
        </p:nvSpPr>
        <p:spPr>
          <a:xfrm>
            <a:off x="301625" y="1905000"/>
            <a:ext cx="8540750" cy="4194175"/>
          </a:xfrm>
        </p:spPr>
        <p:txBody>
          <a:bodyPr/>
          <a:lstStyle/>
          <a:p>
            <a:pPr>
              <a:spcAft>
                <a:spcPct val="35000"/>
              </a:spcAft>
            </a:pPr>
            <a:r>
              <a:rPr lang="en-US" dirty="0"/>
              <a:t>Same message before in Jer 3:1,7; 4:1; 24:7; Isa 44:22</a:t>
            </a:r>
          </a:p>
          <a:p>
            <a:pPr>
              <a:spcAft>
                <a:spcPct val="35000"/>
              </a:spcAft>
            </a:pPr>
            <a:r>
              <a:rPr lang="en-US" dirty="0"/>
              <a:t>Quoted later in Mal </a:t>
            </a:r>
            <a:r>
              <a:rPr lang="en-US" dirty="0" smtClean="0"/>
              <a:t>3:7-10</a:t>
            </a:r>
          </a:p>
          <a:p>
            <a:endParaRPr lang="en-US" dirty="0" smtClean="0"/>
          </a:p>
          <a:p>
            <a:pPr algn="ctr">
              <a:buFont typeface="Arial" panose="020B0604020202020204" pitchFamily="34" charset="0"/>
              <a:buNone/>
            </a:pPr>
            <a:r>
              <a:rPr lang="en-US" sz="4800" dirty="0" smtClean="0">
                <a:solidFill>
                  <a:srgbClr val="FFFF00"/>
                </a:solidFill>
              </a:rPr>
              <a:t>   </a:t>
            </a:r>
            <a:r>
              <a:rPr lang="en-US" sz="4800" b="1" i="1" dirty="0" smtClean="0">
                <a:solidFill>
                  <a:srgbClr val="FFFF00"/>
                </a:solidFill>
                <a:latin typeface="Times New Roman" panose="02020603050405020304" pitchFamily="18" charset="0"/>
              </a:rPr>
              <a:t>Our God is faithful               and will not fail us</a:t>
            </a:r>
            <a:endParaRPr lang="en-US" sz="4800" b="1" i="1" dirty="0">
              <a:solidFill>
                <a:srgbClr val="FFFF00"/>
              </a:solidFill>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en-US" i="1">
                <a:solidFill>
                  <a:srgbClr val="FFCC00"/>
                </a:solidFill>
              </a:rPr>
              <a:t>Turn from your evil ways</a:t>
            </a:r>
            <a:r>
              <a:rPr lang="en-US">
                <a:solidFill>
                  <a:srgbClr val="FFCC00"/>
                </a:solidFill>
              </a:rPr>
              <a:t> (1:4)</a:t>
            </a:r>
          </a:p>
        </p:txBody>
      </p:sp>
      <p:sp>
        <p:nvSpPr>
          <p:cNvPr id="46083" name="Rectangle 3"/>
          <p:cNvSpPr>
            <a:spLocks noGrp="1" noRot="1" noChangeArrowheads="1"/>
          </p:cNvSpPr>
          <p:nvPr>
            <p:ph type="body" idx="1"/>
          </p:nvPr>
        </p:nvSpPr>
        <p:spPr>
          <a:xfrm>
            <a:off x="301625" y="1828800"/>
            <a:ext cx="8540750" cy="4270375"/>
          </a:xfrm>
          <a:noFill/>
        </p:spPr>
        <p:txBody>
          <a:bodyPr/>
          <a:lstStyle/>
          <a:p>
            <a:pPr marL="579438" indent="-579438"/>
            <a:r>
              <a:rPr lang="en-US"/>
              <a:t>Taken from 2 Kings 17:13 when God explained why He had to remove Israel from the land.</a:t>
            </a:r>
          </a:p>
          <a:p>
            <a:pPr marL="579438" indent="-579438"/>
            <a:endParaRPr lang="en-US"/>
          </a:p>
          <a:p>
            <a:pPr marL="579438" indent="-579438"/>
            <a:r>
              <a:rPr lang="en-US"/>
              <a:t>God’s warning is that if the people do not respond, He will have to send them away captive again!</a:t>
            </a:r>
          </a:p>
          <a:p>
            <a:pPr marL="579438" indent="-579438">
              <a:buFont typeface="Arial" panose="020B0604020202020204" pitchFamily="34" charset="0"/>
              <a:buNone/>
            </a:pPr>
            <a:endParaRPr lang="en-US"/>
          </a:p>
          <a:p>
            <a:pPr marL="579438" indent="-579438">
              <a:buFont typeface="Arial" panose="020B0604020202020204" pitchFamily="34" charset="0"/>
              <a:buNone/>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301625" y="228600"/>
            <a:ext cx="8540750" cy="2286000"/>
          </a:xfrm>
        </p:spPr>
        <p:txBody>
          <a:bodyPr/>
          <a:lstStyle/>
          <a:p>
            <a:r>
              <a:rPr lang="en-US" b="1">
                <a:solidFill>
                  <a:srgbClr val="FFCC00"/>
                </a:solidFill>
              </a:rPr>
              <a:t>The people’s response (1:6): </a:t>
            </a:r>
            <a:br>
              <a:rPr lang="en-US" b="1">
                <a:solidFill>
                  <a:srgbClr val="FFCC00"/>
                </a:solidFill>
              </a:rPr>
            </a:br>
            <a:r>
              <a:rPr lang="en-US" sz="2000"/>
              <a:t> </a:t>
            </a:r>
            <a:br>
              <a:rPr lang="en-US" sz="2000"/>
            </a:br>
            <a:r>
              <a:rPr lang="en-US" sz="5000" b="1" i="1">
                <a:solidFill>
                  <a:srgbClr val="FFFF00"/>
                </a:solidFill>
                <a:latin typeface="Comic Sans MS" panose="030F0702030302020204" pitchFamily="66" charset="0"/>
              </a:rPr>
              <a:t>God was right!</a:t>
            </a:r>
          </a:p>
        </p:txBody>
      </p:sp>
      <p:sp>
        <p:nvSpPr>
          <p:cNvPr id="47107" name="Rectangle 3"/>
          <p:cNvSpPr>
            <a:spLocks noGrp="1" noRot="1" noChangeArrowheads="1"/>
          </p:cNvSpPr>
          <p:nvPr>
            <p:ph type="body" idx="1"/>
          </p:nvPr>
        </p:nvSpPr>
        <p:spPr>
          <a:xfrm>
            <a:off x="301625" y="2895600"/>
            <a:ext cx="8540750" cy="3203575"/>
          </a:xfrm>
        </p:spPr>
        <p:txBody>
          <a:bodyPr/>
          <a:lstStyle/>
          <a:p>
            <a:pPr>
              <a:spcAft>
                <a:spcPct val="30000"/>
              </a:spcAft>
            </a:pPr>
            <a:r>
              <a:rPr lang="en-US"/>
              <a:t>People admit they made mistakes</a:t>
            </a:r>
          </a:p>
          <a:p>
            <a:pPr>
              <a:spcAft>
                <a:spcPct val="30000"/>
              </a:spcAft>
            </a:pPr>
            <a:r>
              <a:rPr lang="en-US"/>
              <a:t>Acknowledge God dealt with them according to their deeds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r>
              <a:rPr lang="en-US" b="1">
                <a:solidFill>
                  <a:srgbClr val="FFCC00"/>
                </a:solidFill>
              </a:rPr>
              <a:t>The 1</a:t>
            </a:r>
            <a:r>
              <a:rPr lang="en-US" b="1" baseline="30000">
                <a:solidFill>
                  <a:srgbClr val="FFCC00"/>
                </a:solidFill>
              </a:rPr>
              <a:t>st</a:t>
            </a:r>
            <a:r>
              <a:rPr lang="en-US" b="1">
                <a:solidFill>
                  <a:srgbClr val="FFCC00"/>
                </a:solidFill>
              </a:rPr>
              <a:t> Vision</a:t>
            </a:r>
          </a:p>
        </p:txBody>
      </p:sp>
      <p:graphicFrame>
        <p:nvGraphicFramePr>
          <p:cNvPr id="62468" name="Object 4"/>
          <p:cNvGraphicFramePr>
            <a:graphicFrameLocks noGrp="1" noChangeAspect="1"/>
          </p:cNvGraphicFramePr>
          <p:nvPr>
            <p:ph idx="1"/>
          </p:nvPr>
        </p:nvGraphicFramePr>
        <p:xfrm>
          <a:off x="533400" y="1524000"/>
          <a:ext cx="3535363" cy="4800600"/>
        </p:xfrm>
        <a:graphic>
          <a:graphicData uri="http://schemas.openxmlformats.org/presentationml/2006/ole">
            <mc:AlternateContent xmlns:mc="http://schemas.openxmlformats.org/markup-compatibility/2006">
              <mc:Choice xmlns:v="urn:schemas-microsoft-com:vml" Requires="v">
                <p:oleObj spid="_x0000_s62481" name="Photo Editor Photo" r:id="rId3" imgW="1676634" imgH="2276793" progId="MSPhotoEd.3">
                  <p:embed/>
                </p:oleObj>
              </mc:Choice>
              <mc:Fallback>
                <p:oleObj name="Photo Editor Photo" r:id="rId3" imgW="1676634" imgH="227679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35353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70" name="Text Box 6"/>
          <p:cNvSpPr txBox="1">
            <a:spLocks noChangeArrowheads="1"/>
          </p:cNvSpPr>
          <p:nvPr/>
        </p:nvSpPr>
        <p:spPr bwMode="auto">
          <a:xfrm>
            <a:off x="4495800" y="1524000"/>
            <a:ext cx="4419600" cy="43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33CCFF"/>
                </a:solidFill>
              </a:rPr>
              <a:t>What Zechariah saw:</a:t>
            </a:r>
          </a:p>
          <a:p>
            <a:pPr>
              <a:spcBef>
                <a:spcPct val="50000"/>
              </a:spcBef>
              <a:buFontTx/>
              <a:buChar char="•"/>
            </a:pPr>
            <a:r>
              <a:rPr lang="en-US" sz="2000"/>
              <a:t> A man riding on a red horse</a:t>
            </a:r>
          </a:p>
          <a:p>
            <a:pPr>
              <a:spcBef>
                <a:spcPct val="50000"/>
              </a:spcBef>
              <a:buFontTx/>
              <a:buChar char="•"/>
            </a:pPr>
            <a:r>
              <a:rPr lang="en-US" sz="2000"/>
              <a:t> standing among myrtle trees </a:t>
            </a:r>
          </a:p>
          <a:p>
            <a:pPr>
              <a:spcBef>
                <a:spcPct val="50000"/>
              </a:spcBef>
              <a:buFontTx/>
              <a:buChar char="•"/>
            </a:pPr>
            <a:r>
              <a:rPr lang="en-US" sz="2000"/>
              <a:t> Red, sorrel &amp; white horses behind</a:t>
            </a:r>
          </a:p>
          <a:p>
            <a:pPr>
              <a:spcBef>
                <a:spcPct val="50000"/>
              </a:spcBef>
            </a:pPr>
            <a:endParaRPr lang="en-US" sz="2000"/>
          </a:p>
          <a:p>
            <a:pPr>
              <a:spcBef>
                <a:spcPct val="50000"/>
              </a:spcBef>
            </a:pPr>
            <a:endParaRPr lang="en-US" sz="2000"/>
          </a:p>
          <a:p>
            <a:pPr>
              <a:spcBef>
                <a:spcPct val="50000"/>
              </a:spcBef>
            </a:pPr>
            <a:r>
              <a:rPr lang="en-US" sz="2800" b="1">
                <a:solidFill>
                  <a:srgbClr val="33CCFF"/>
                </a:solidFill>
              </a:rPr>
              <a:t>What had they done?</a:t>
            </a:r>
          </a:p>
          <a:p>
            <a:pPr>
              <a:spcBef>
                <a:spcPct val="50000"/>
              </a:spcBef>
              <a:buFontTx/>
              <a:buChar char="•"/>
            </a:pPr>
            <a:r>
              <a:rPr lang="en-US" sz="2000"/>
              <a:t> Patrol the earth</a:t>
            </a:r>
          </a:p>
          <a:p>
            <a:pPr>
              <a:spcBef>
                <a:spcPct val="50000"/>
              </a:spcBef>
              <a:buFontTx/>
              <a:buChar char="•"/>
            </a:pPr>
            <a:r>
              <a:rPr lang="en-US" sz="2000"/>
              <a:t> Bought rest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n-US" sz="4000" b="1">
                <a:solidFill>
                  <a:srgbClr val="FFCC00"/>
                </a:solidFill>
              </a:rPr>
              <a:t>Vision of the Horses </a:t>
            </a:r>
            <a:br>
              <a:rPr lang="en-US" sz="4000" b="1">
                <a:solidFill>
                  <a:srgbClr val="FFCC00"/>
                </a:solidFill>
              </a:rPr>
            </a:br>
            <a:r>
              <a:rPr lang="en-US" sz="4000" b="1">
                <a:solidFill>
                  <a:srgbClr val="FFCC00"/>
                </a:solidFill>
              </a:rPr>
              <a:t>among the Myrtle Trees</a:t>
            </a:r>
          </a:p>
        </p:txBody>
      </p:sp>
      <p:sp>
        <p:nvSpPr>
          <p:cNvPr id="48131" name="Rectangle 3"/>
          <p:cNvSpPr>
            <a:spLocks noGrp="1" noRot="1" noChangeArrowheads="1"/>
          </p:cNvSpPr>
          <p:nvPr>
            <p:ph type="body" idx="1"/>
          </p:nvPr>
        </p:nvSpPr>
        <p:spPr>
          <a:xfrm>
            <a:off x="304800" y="1676400"/>
            <a:ext cx="8537575" cy="4270375"/>
          </a:xfrm>
        </p:spPr>
        <p:txBody>
          <a:bodyPr/>
          <a:lstStyle/>
          <a:p>
            <a:pPr>
              <a:lnSpc>
                <a:spcPct val="90000"/>
              </a:lnSpc>
              <a:spcAft>
                <a:spcPct val="30000"/>
              </a:spcAft>
            </a:pPr>
            <a:r>
              <a:rPr lang="en-US" sz="2800" b="1" dirty="0">
                <a:solidFill>
                  <a:srgbClr val="FFFF00"/>
                </a:solidFill>
              </a:rPr>
              <a:t>Colored horses</a:t>
            </a:r>
            <a:r>
              <a:rPr lang="en-US" sz="2800" dirty="0">
                <a:solidFill>
                  <a:srgbClr val="FFFF00"/>
                </a:solidFill>
              </a:rPr>
              <a:t> </a:t>
            </a:r>
            <a:r>
              <a:rPr lang="en-US" sz="2800" dirty="0"/>
              <a:t>used to represent God’s  power to enforce war, famine, pestilence and peace throughout the world  </a:t>
            </a:r>
            <a:r>
              <a:rPr lang="en-US" sz="2800" dirty="0" smtClean="0"/>
              <a:t>(</a:t>
            </a:r>
            <a:r>
              <a:rPr lang="en-US" sz="2800" dirty="0" err="1"/>
              <a:t>Zech</a:t>
            </a:r>
            <a:r>
              <a:rPr lang="en-US" sz="2800" dirty="0"/>
              <a:t> 6:1-8; Rev 6:1-8; 19:11-16</a:t>
            </a:r>
            <a:r>
              <a:rPr lang="en-US" sz="2800" dirty="0" smtClean="0"/>
              <a:t>) – Zechariah gives us a basis to understand Revelation, but it doesn’t mean the exact same thing!</a:t>
            </a:r>
            <a:endParaRPr lang="en-US" sz="2800" dirty="0"/>
          </a:p>
          <a:p>
            <a:pPr>
              <a:lnSpc>
                <a:spcPct val="90000"/>
              </a:lnSpc>
              <a:spcAft>
                <a:spcPct val="30000"/>
              </a:spcAft>
            </a:pPr>
            <a:r>
              <a:rPr lang="en-US" sz="2800" b="1" dirty="0">
                <a:solidFill>
                  <a:srgbClr val="FFFF00"/>
                </a:solidFill>
              </a:rPr>
              <a:t>Myrtle trees</a:t>
            </a:r>
            <a:r>
              <a:rPr lang="en-US" sz="2800" dirty="0">
                <a:solidFill>
                  <a:srgbClr val="FFFF00"/>
                </a:solidFill>
              </a:rPr>
              <a:t> </a:t>
            </a:r>
            <a:r>
              <a:rPr lang="en-US" sz="2800" dirty="0"/>
              <a:t>(evergreens) used to represent endurance, stability and peace (Lev 23:40-43 &amp; </a:t>
            </a:r>
            <a:r>
              <a:rPr lang="en-US" sz="2800" dirty="0" err="1"/>
              <a:t>Neh</a:t>
            </a:r>
            <a:r>
              <a:rPr lang="en-US" sz="2800" dirty="0"/>
              <a:t> 8:15; Isa 55:13; 41:19; 61:3</a:t>
            </a:r>
            <a:r>
              <a:rPr lang="en-US" sz="2800" dirty="0" smtClean="0"/>
              <a:t>) – May also be connected to Esther (myrtle</a:t>
            </a:r>
            <a:r>
              <a:rPr lang="en-US" sz="2800" dirty="0" smtClean="0"/>
              <a:t>) because these angels were designing events to replace </a:t>
            </a:r>
            <a:r>
              <a:rPr lang="en-US" sz="2800" dirty="0" err="1" smtClean="0"/>
              <a:t>Vashti</a:t>
            </a:r>
            <a:r>
              <a:rPr lang="en-US" sz="2800" dirty="0" smtClean="0"/>
              <a:t> with Esther as queen for Darius </a:t>
            </a:r>
            <a:r>
              <a:rPr lang="en-US" sz="2800" dirty="0" err="1" smtClean="0"/>
              <a:t>Hystaspes</a:t>
            </a:r>
            <a:r>
              <a:rPr lang="en-US" sz="2800" smtClean="0"/>
              <a:t>!</a:t>
            </a:r>
            <a:endParaRPr lang="en-US" sz="2800" dirty="0"/>
          </a:p>
          <a:p>
            <a:pPr lvl="1">
              <a:lnSpc>
                <a:spcPct val="90000"/>
              </a:lnSpc>
              <a:spcAft>
                <a:spcPct val="30000"/>
              </a:spcAft>
              <a:buFont typeface="Wingdings" panose="05000000000000000000" pitchFamily="2" charset="2"/>
              <a:buNone/>
            </a:pPr>
            <a:endParaRPr lang="en-US" sz="2400" dirty="0"/>
          </a:p>
          <a:p>
            <a:pPr lvl="1">
              <a:lnSpc>
                <a:spcPct val="90000"/>
              </a:lnSpc>
              <a:spcAft>
                <a:spcPct val="30000"/>
              </a:spcAft>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01625" y="152400"/>
            <a:ext cx="8540750" cy="1524000"/>
          </a:xfrm>
          <a:noFill/>
        </p:spPr>
        <p:txBody>
          <a:bodyPr/>
          <a:lstStyle/>
          <a:p>
            <a:r>
              <a:rPr lang="en-US" sz="4000" b="1">
                <a:solidFill>
                  <a:srgbClr val="FFCC00"/>
                </a:solidFill>
              </a:rPr>
              <a:t>Myrtle shrub or small tree</a:t>
            </a:r>
            <a:r>
              <a:rPr lang="en-US" sz="3600"/>
              <a:t/>
            </a:r>
            <a:br>
              <a:rPr lang="en-US" sz="3600"/>
            </a:br>
            <a:r>
              <a:rPr lang="en-US" sz="2400" i="1"/>
              <a:t>(Myrtus communis)</a:t>
            </a:r>
            <a:r>
              <a:rPr lang="en-US" sz="2800" i="1"/>
              <a:t/>
            </a:r>
            <a:br>
              <a:rPr lang="en-US" sz="2800" i="1"/>
            </a:br>
            <a:r>
              <a:rPr lang="en-US" sz="2400"/>
              <a:t>5 to 15 feet tall, 4 to 20 feet spread</a:t>
            </a:r>
            <a:endParaRPr lang="en-US" sz="2000"/>
          </a:p>
        </p:txBody>
      </p:sp>
      <p:pic>
        <p:nvPicPr>
          <p:cNvPr id="61443" name="Picture 3" descr="myrle bus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981200"/>
            <a:ext cx="368141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4" descr="myrtle bush"/>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267200" y="3459163"/>
            <a:ext cx="4648200" cy="3398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5" name="Text Box 5"/>
          <p:cNvSpPr txBox="1">
            <a:spLocks noChangeArrowheads="1"/>
          </p:cNvSpPr>
          <p:nvPr/>
        </p:nvSpPr>
        <p:spPr bwMode="auto">
          <a:xfrm>
            <a:off x="4495800" y="1981200"/>
            <a:ext cx="41910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sz="2400" b="1">
                <a:solidFill>
                  <a:srgbClr val="FFFF00"/>
                </a:solidFill>
                <a:effectLst>
                  <a:outerShdw blurRad="38100" dist="38100" dir="2700000" algn="tl">
                    <a:srgbClr val="000000"/>
                  </a:outerShdw>
                </a:effectLst>
                <a:latin typeface="Comic Sans MS" panose="030F0702030302020204" pitchFamily="66" charset="0"/>
              </a:rPr>
              <a:t>Key Characteristics:</a:t>
            </a:r>
          </a:p>
          <a:p>
            <a:pPr lvl="1">
              <a:spcBef>
                <a:spcPct val="10000"/>
              </a:spcBef>
              <a:buFontTx/>
              <a:buChar char="•"/>
            </a:pPr>
            <a:r>
              <a:rPr lang="en-US" sz="2000">
                <a:solidFill>
                  <a:schemeClr val="tx2"/>
                </a:solidFill>
                <a:effectLst>
                  <a:outerShdw blurRad="38100" dist="38100" dir="2700000" algn="tl">
                    <a:srgbClr val="000000"/>
                  </a:outerShdw>
                </a:effectLst>
                <a:latin typeface="Arial" panose="020B0604020202020204" pitchFamily="34" charset="0"/>
              </a:rPr>
              <a:t> </a:t>
            </a:r>
            <a:r>
              <a:rPr lang="en-US" sz="2400">
                <a:solidFill>
                  <a:schemeClr val="tx2"/>
                </a:solidFill>
                <a:effectLst>
                  <a:outerShdw blurRad="38100" dist="38100" dir="2700000" algn="tl">
                    <a:srgbClr val="000000"/>
                  </a:outerShdw>
                </a:effectLst>
                <a:latin typeface="Arial" panose="020B0604020202020204" pitchFamily="34" charset="0"/>
              </a:rPr>
              <a:t>evergreen</a:t>
            </a:r>
          </a:p>
          <a:p>
            <a:pPr lvl="1">
              <a:spcBef>
                <a:spcPct val="10000"/>
              </a:spcBef>
              <a:buFontTx/>
              <a:buChar char="•"/>
            </a:pPr>
            <a:r>
              <a:rPr lang="en-US" sz="2400">
                <a:solidFill>
                  <a:schemeClr val="tx2"/>
                </a:solidFill>
                <a:effectLst>
                  <a:outerShdw blurRad="38100" dist="38100" dir="2700000" algn="tl">
                    <a:srgbClr val="000000"/>
                  </a:outerShdw>
                </a:effectLst>
                <a:latin typeface="Arial" panose="020B0604020202020204" pitchFamily="34" charset="0"/>
              </a:rPr>
              <a:t> drought tolerant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566409"/>
            <a:ext cx="7010400" cy="914400"/>
          </a:xfrm>
        </p:spPr>
        <p:txBody>
          <a:bodyPr>
            <a:noAutofit/>
          </a:bodyPr>
          <a:lstStyle/>
          <a:p>
            <a:r>
              <a:rPr lang="en-US" sz="4800" b="1" dirty="0" smtClean="0">
                <a:solidFill>
                  <a:srgbClr val="663300"/>
                </a:solidFill>
              </a:rPr>
              <a:t>Haggai 2:6-9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972064" y="1447800"/>
            <a:ext cx="7181335" cy="4379893"/>
          </a:xfrm>
        </p:spPr>
        <p:txBody>
          <a:bodyPr>
            <a:normAutofit fontScale="85000" lnSpcReduction="20000"/>
          </a:bodyPr>
          <a:lstStyle/>
          <a:p>
            <a:pPr marL="0" indent="231775">
              <a:buNone/>
            </a:pPr>
            <a:r>
              <a:rPr lang="en-US" dirty="0" smtClean="0"/>
              <a:t>6 </a:t>
            </a:r>
            <a:r>
              <a:rPr lang="en-US" dirty="0"/>
              <a:t>"For thus says the Lord of hosts: </a:t>
            </a:r>
            <a:r>
              <a:rPr lang="en-US" b="1" dirty="0">
                <a:solidFill>
                  <a:srgbClr val="0000CC"/>
                </a:solidFill>
              </a:rPr>
              <a:t>'Once more (it is a little while) I will shake heaven and earth, the sea and dry land; 7 and I will shake all nations, and they shall come to the Desire of All Nations,</a:t>
            </a:r>
            <a:r>
              <a:rPr lang="en-US" dirty="0"/>
              <a:t> and I will fill this temple with glory,' says the Lord of hosts. 8 'The silver is Mine, and the gold is Mine,' says the Lord of hosts. 9 </a:t>
            </a:r>
            <a:r>
              <a:rPr lang="en-US" b="1" dirty="0">
                <a:solidFill>
                  <a:srgbClr val="0000CC"/>
                </a:solidFill>
              </a:rPr>
              <a:t>'The glory of this latter temple </a:t>
            </a:r>
            <a:r>
              <a:rPr lang="en-US" b="1" dirty="0" smtClean="0">
                <a:solidFill>
                  <a:srgbClr val="0000CC"/>
                </a:solidFill>
              </a:rPr>
              <a:t>[the latter glory of this temple – NASB] shall </a:t>
            </a:r>
            <a:r>
              <a:rPr lang="en-US" b="1" dirty="0">
                <a:solidFill>
                  <a:srgbClr val="0000CC"/>
                </a:solidFill>
              </a:rPr>
              <a:t>be greater than the former,</a:t>
            </a:r>
            <a:r>
              <a:rPr lang="en-US" dirty="0"/>
              <a:t>' says the Lord of hosts. 'And in this place I will give peace,' says the Lord of hosts." </a:t>
            </a:r>
          </a:p>
        </p:txBody>
      </p:sp>
      <p:sp>
        <p:nvSpPr>
          <p:cNvPr id="6" name="Text Box 5"/>
          <p:cNvSpPr txBox="1">
            <a:spLocks noChangeArrowheads="1"/>
          </p:cNvSpPr>
          <p:nvPr/>
        </p:nvSpPr>
        <p:spPr bwMode="auto">
          <a:xfrm>
            <a:off x="1066800" y="0"/>
            <a:ext cx="7086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will provide a more glorious temple</a:t>
            </a:r>
          </a:p>
        </p:txBody>
      </p:sp>
      <p:sp>
        <p:nvSpPr>
          <p:cNvPr id="7" name="Text Box 5"/>
          <p:cNvSpPr txBox="1">
            <a:spLocks noChangeArrowheads="1"/>
          </p:cNvSpPr>
          <p:nvPr/>
        </p:nvSpPr>
        <p:spPr bwMode="auto">
          <a:xfrm>
            <a:off x="635977" y="5903893"/>
            <a:ext cx="7872046"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intends to build another temple on this site which will surpass all previous temples!</a:t>
            </a:r>
          </a:p>
        </p:txBody>
      </p:sp>
    </p:spTree>
    <p:extLst>
      <p:ext uri="{BB962C8B-B14F-4D97-AF65-F5344CB8AC3E}">
        <p14:creationId xmlns:p14="http://schemas.microsoft.com/office/powerpoint/2010/main" val="1556416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r>
              <a:rPr lang="en-US" sz="4800" b="1">
                <a:solidFill>
                  <a:srgbClr val="FFCC00"/>
                </a:solidFill>
              </a:rPr>
              <a:t>Who are the horsemen?</a:t>
            </a:r>
          </a:p>
        </p:txBody>
      </p:sp>
      <p:sp>
        <p:nvSpPr>
          <p:cNvPr id="49155" name="Rectangle 3"/>
          <p:cNvSpPr>
            <a:spLocks noGrp="1" noRot="1" noChangeArrowheads="1"/>
          </p:cNvSpPr>
          <p:nvPr>
            <p:ph type="body" idx="1"/>
          </p:nvPr>
        </p:nvSpPr>
        <p:spPr>
          <a:xfrm>
            <a:off x="301625" y="1600200"/>
            <a:ext cx="8540750" cy="5257800"/>
          </a:xfrm>
        </p:spPr>
        <p:txBody>
          <a:bodyPr/>
          <a:lstStyle/>
          <a:p>
            <a:pPr>
              <a:spcAft>
                <a:spcPct val="30000"/>
              </a:spcAft>
              <a:buFont typeface="Arial" panose="020B0604020202020204" pitchFamily="34" charset="0"/>
              <a:buNone/>
            </a:pPr>
            <a:r>
              <a:rPr lang="en-US" b="1">
                <a:solidFill>
                  <a:srgbClr val="33CCFF"/>
                </a:solidFill>
              </a:rPr>
              <a:t>1:10</a:t>
            </a:r>
            <a:r>
              <a:rPr lang="en-US"/>
              <a:t>  These are the ones whom the LORD has sent to walk to and fro throughout the earth</a:t>
            </a:r>
          </a:p>
          <a:p>
            <a:pPr>
              <a:spcAft>
                <a:spcPct val="30000"/>
              </a:spcAft>
              <a:buFont typeface="Arial" panose="020B0604020202020204" pitchFamily="34" charset="0"/>
              <a:buNone/>
            </a:pPr>
            <a:r>
              <a:rPr lang="en-US" b="1">
                <a:solidFill>
                  <a:srgbClr val="33CCFF"/>
                </a:solidFill>
              </a:rPr>
              <a:t>4:10 </a:t>
            </a:r>
            <a:r>
              <a:rPr lang="en-US">
                <a:solidFill>
                  <a:srgbClr val="33CCFF"/>
                </a:solidFill>
              </a:rPr>
              <a:t> </a:t>
            </a:r>
            <a:r>
              <a:rPr lang="en-US"/>
              <a:t>These seven…they are the eyes of the Lord which scan to and fro throughout the whole earth</a:t>
            </a:r>
          </a:p>
          <a:p>
            <a:pPr>
              <a:spcAft>
                <a:spcPct val="30000"/>
              </a:spcAft>
              <a:buFont typeface="Arial" panose="020B0604020202020204" pitchFamily="34" charset="0"/>
              <a:buNone/>
            </a:pPr>
            <a:r>
              <a:rPr lang="en-US" sz="3600"/>
              <a:t>They are </a:t>
            </a:r>
            <a:r>
              <a:rPr lang="en-US" sz="3600">
                <a:solidFill>
                  <a:srgbClr val="FFFF00"/>
                </a:solidFill>
              </a:rPr>
              <a:t>the Angels!</a:t>
            </a:r>
            <a:r>
              <a:rPr lang="en-US"/>
              <a:t>     God’s eyes that   run to and fro throughout the whole earth           (2 Chron 16:9)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en-US" b="1">
                <a:solidFill>
                  <a:srgbClr val="FFCC00"/>
                </a:solidFill>
              </a:rPr>
              <a:t>What had the Angels done?</a:t>
            </a:r>
          </a:p>
        </p:txBody>
      </p:sp>
      <p:sp>
        <p:nvSpPr>
          <p:cNvPr id="51203" name="Rectangle 3"/>
          <p:cNvSpPr>
            <a:spLocks noGrp="1" noRot="1" noChangeArrowheads="1"/>
          </p:cNvSpPr>
          <p:nvPr>
            <p:ph type="body" idx="1"/>
          </p:nvPr>
        </p:nvSpPr>
        <p:spPr/>
        <p:txBody>
          <a:bodyPr/>
          <a:lstStyle/>
          <a:p>
            <a:pPr>
              <a:spcAft>
                <a:spcPct val="30000"/>
              </a:spcAft>
            </a:pPr>
            <a:r>
              <a:rPr lang="en-US" dirty="0" smtClean="0"/>
              <a:t>Installed Darius </a:t>
            </a:r>
            <a:r>
              <a:rPr lang="en-US" dirty="0" err="1" smtClean="0"/>
              <a:t>Hystaspes</a:t>
            </a:r>
            <a:r>
              <a:rPr lang="en-US" dirty="0" smtClean="0"/>
              <a:t> as king</a:t>
            </a:r>
          </a:p>
          <a:p>
            <a:pPr>
              <a:spcAft>
                <a:spcPct val="30000"/>
              </a:spcAft>
            </a:pPr>
            <a:r>
              <a:rPr lang="en-US" dirty="0" smtClean="0"/>
              <a:t>Put down the rebellions throughout the Persian empire caused by </a:t>
            </a:r>
            <a:r>
              <a:rPr lang="en-US" dirty="0" err="1" smtClean="0"/>
              <a:t>Gomates</a:t>
            </a:r>
            <a:r>
              <a:rPr lang="en-US" dirty="0" smtClean="0"/>
              <a:t>’ 9 month take over and Darius’ overthrow of </a:t>
            </a:r>
            <a:r>
              <a:rPr lang="en-US" dirty="0" err="1" smtClean="0"/>
              <a:t>Gomates</a:t>
            </a:r>
            <a:endParaRPr lang="en-US" dirty="0" smtClean="0"/>
          </a:p>
          <a:p>
            <a:pPr>
              <a:spcAft>
                <a:spcPct val="30000"/>
              </a:spcAft>
            </a:pPr>
            <a:r>
              <a:rPr lang="en-US" dirty="0" smtClean="0"/>
              <a:t>Brought the earth back to “resting quietly” (</a:t>
            </a:r>
            <a:r>
              <a:rPr lang="en-US" dirty="0" err="1" smtClean="0"/>
              <a:t>Zech</a:t>
            </a:r>
            <a:r>
              <a:rPr lang="en-US" dirty="0" smtClean="0"/>
              <a:t> 1:11)</a:t>
            </a:r>
          </a:p>
          <a:p>
            <a:pPr>
              <a:spcAft>
                <a:spcPct val="30000"/>
              </a:spcAft>
            </a:pPr>
            <a:r>
              <a:rPr lang="en-US" dirty="0" smtClean="0"/>
              <a:t>Suppressed </a:t>
            </a:r>
            <a:r>
              <a:rPr lang="en-US" dirty="0"/>
              <a:t>the adversaries of Ezra 4 so the work on the temple could begin </a:t>
            </a:r>
            <a:r>
              <a:rPr lang="en-US" dirty="0" smtClean="0"/>
              <a:t>again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n-US" sz="4000" b="1" dirty="0">
                <a:solidFill>
                  <a:srgbClr val="FFCC00"/>
                </a:solidFill>
              </a:rPr>
              <a:t>Look at what the Angels </a:t>
            </a:r>
            <a:r>
              <a:rPr lang="en-US" sz="4000" b="1" dirty="0" smtClean="0">
                <a:solidFill>
                  <a:srgbClr val="FFCC00"/>
                </a:solidFill>
              </a:rPr>
              <a:t>were doing </a:t>
            </a:r>
            <a:r>
              <a:rPr lang="en-US" sz="4000" b="1" dirty="0" smtClean="0">
                <a:solidFill>
                  <a:srgbClr val="FFCC00"/>
                </a:solidFill>
              </a:rPr>
              <a:t>behind </a:t>
            </a:r>
            <a:r>
              <a:rPr lang="en-US" sz="4000" b="1" dirty="0">
                <a:solidFill>
                  <a:srgbClr val="FFCC00"/>
                </a:solidFill>
              </a:rPr>
              <a:t>the scene!</a:t>
            </a:r>
            <a:r>
              <a:rPr lang="en-US" sz="4000" dirty="0">
                <a:solidFill>
                  <a:srgbClr val="FFCC00"/>
                </a:solidFill>
              </a:rPr>
              <a:t>  (Ezra 5)</a:t>
            </a:r>
          </a:p>
        </p:txBody>
      </p:sp>
      <p:sp>
        <p:nvSpPr>
          <p:cNvPr id="38915" name="Rectangle 3"/>
          <p:cNvSpPr>
            <a:spLocks noGrp="1" noRot="1" noChangeArrowheads="1"/>
          </p:cNvSpPr>
          <p:nvPr>
            <p:ph type="body" idx="1"/>
          </p:nvPr>
        </p:nvSpPr>
        <p:spPr>
          <a:xfrm>
            <a:off x="533400" y="1905000"/>
            <a:ext cx="8382000" cy="4498975"/>
          </a:xfrm>
        </p:spPr>
        <p:txBody>
          <a:bodyPr/>
          <a:lstStyle/>
          <a:p>
            <a:pPr marL="746125" indent="-746125">
              <a:lnSpc>
                <a:spcPct val="90000"/>
              </a:lnSpc>
              <a:spcAft>
                <a:spcPct val="30000"/>
              </a:spcAft>
              <a:buFont typeface="Arial" panose="020B0604020202020204" pitchFamily="34" charset="0"/>
              <a:buNone/>
            </a:pPr>
            <a:r>
              <a:rPr lang="en-US"/>
              <a:t>v.6  Keep yourselves far from there</a:t>
            </a:r>
          </a:p>
          <a:p>
            <a:pPr marL="746125" indent="-746125">
              <a:lnSpc>
                <a:spcPct val="90000"/>
              </a:lnSpc>
              <a:spcAft>
                <a:spcPct val="30000"/>
              </a:spcAft>
              <a:buFont typeface="Arial" panose="020B0604020202020204" pitchFamily="34" charset="0"/>
              <a:buNone/>
            </a:pPr>
            <a:r>
              <a:rPr lang="en-US"/>
              <a:t>v.7  Let the work of this house of God alone</a:t>
            </a:r>
          </a:p>
          <a:p>
            <a:pPr marL="746125" indent="-746125">
              <a:lnSpc>
                <a:spcPct val="90000"/>
              </a:lnSpc>
              <a:spcAft>
                <a:spcPct val="30000"/>
              </a:spcAft>
              <a:buFont typeface="Arial" panose="020B0604020202020204" pitchFamily="34" charset="0"/>
              <a:buNone/>
            </a:pPr>
            <a:r>
              <a:rPr lang="en-US"/>
              <a:t>v.8  Let the cost be paid from the King’s expense from taxes (so the adversaries of Ezra 4 ended up paying to finish the temple!)</a:t>
            </a:r>
          </a:p>
          <a:p>
            <a:pPr marL="746125" indent="-746125">
              <a:lnSpc>
                <a:spcPct val="90000"/>
              </a:lnSpc>
              <a:spcAft>
                <a:spcPct val="30000"/>
              </a:spcAft>
              <a:buFont typeface="Arial" panose="020B0604020202020204" pitchFamily="34" charset="0"/>
              <a:buNone/>
            </a:pPr>
            <a:r>
              <a:rPr lang="en-US"/>
              <a:t>v.9  And whatever else they need…let it be given them day by day without fail!</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0" y="228600"/>
            <a:ext cx="9144000" cy="1143000"/>
          </a:xfrm>
        </p:spPr>
        <p:txBody>
          <a:bodyPr/>
          <a:lstStyle/>
          <a:p>
            <a:r>
              <a:rPr lang="en-US" sz="3900" b="1">
                <a:solidFill>
                  <a:srgbClr val="FFCC00"/>
                </a:solidFill>
              </a:rPr>
              <a:t>How long will God not have Mercy?</a:t>
            </a:r>
          </a:p>
        </p:txBody>
      </p:sp>
      <p:sp>
        <p:nvSpPr>
          <p:cNvPr id="52227" name="Rectangle 3"/>
          <p:cNvSpPr>
            <a:spLocks noGrp="1" noRot="1" noChangeArrowheads="1"/>
          </p:cNvSpPr>
          <p:nvPr>
            <p:ph type="body" idx="1"/>
          </p:nvPr>
        </p:nvSpPr>
        <p:spPr>
          <a:xfrm>
            <a:off x="533400" y="1600200"/>
            <a:ext cx="8308975" cy="4498975"/>
          </a:xfrm>
        </p:spPr>
        <p:txBody>
          <a:bodyPr/>
          <a:lstStyle/>
          <a:p>
            <a:pPr>
              <a:spcAft>
                <a:spcPct val="25000"/>
              </a:spcAft>
            </a:pPr>
            <a:r>
              <a:rPr lang="en-US"/>
              <a:t>God still has great zeal for Jerusalem (14)</a:t>
            </a:r>
          </a:p>
          <a:p>
            <a:pPr>
              <a:spcAft>
                <a:spcPct val="25000"/>
              </a:spcAft>
            </a:pPr>
            <a:r>
              <a:rPr lang="en-US"/>
              <a:t>God is angry at the nations (15)</a:t>
            </a:r>
          </a:p>
          <a:p>
            <a:pPr>
              <a:spcAft>
                <a:spcPct val="25000"/>
              </a:spcAft>
            </a:pPr>
            <a:r>
              <a:rPr lang="en-US"/>
              <a:t>God will show mercy to Jerusalem (16)</a:t>
            </a:r>
          </a:p>
          <a:p>
            <a:pPr>
              <a:spcAft>
                <a:spcPct val="25000"/>
              </a:spcAft>
            </a:pPr>
            <a:r>
              <a:rPr lang="en-US"/>
              <a:t>God’s house will be built (16)</a:t>
            </a:r>
          </a:p>
          <a:p>
            <a:pPr>
              <a:spcAft>
                <a:spcPct val="25000"/>
              </a:spcAft>
            </a:pPr>
            <a:r>
              <a:rPr lang="en-US"/>
              <a:t>God will again choose Jerusalem (17)</a:t>
            </a:r>
          </a:p>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r>
              <a:rPr lang="en-US" sz="6000" b="1">
                <a:solidFill>
                  <a:srgbClr val="FFCC00"/>
                </a:solidFill>
              </a:rPr>
              <a:t>The Lesson for us!</a:t>
            </a:r>
          </a:p>
        </p:txBody>
      </p:sp>
      <p:sp>
        <p:nvSpPr>
          <p:cNvPr id="60419" name="Rectangle 3"/>
          <p:cNvSpPr>
            <a:spLocks noGrp="1" noRot="1" noChangeArrowheads="1"/>
          </p:cNvSpPr>
          <p:nvPr>
            <p:ph type="body" idx="1"/>
          </p:nvPr>
        </p:nvSpPr>
        <p:spPr/>
        <p:txBody>
          <a:bodyPr/>
          <a:lstStyle/>
          <a:p>
            <a:pPr>
              <a:spcAft>
                <a:spcPct val="40000"/>
              </a:spcAft>
            </a:pPr>
            <a:r>
              <a:rPr lang="en-US"/>
              <a:t>Get involved in God’s work today</a:t>
            </a:r>
          </a:p>
          <a:p>
            <a:pPr>
              <a:spcAft>
                <a:spcPct val="40000"/>
              </a:spcAft>
            </a:pPr>
            <a:r>
              <a:rPr lang="en-US"/>
              <a:t>Stay involved even in tough times</a:t>
            </a:r>
          </a:p>
          <a:p>
            <a:pPr>
              <a:spcAft>
                <a:spcPct val="10000"/>
              </a:spcAft>
            </a:pPr>
            <a:r>
              <a:rPr lang="en-US"/>
              <a:t>When we get discouraged, remember:</a:t>
            </a:r>
          </a:p>
          <a:p>
            <a:pPr lvl="1"/>
            <a:r>
              <a:rPr lang="en-US"/>
              <a:t>the angels are on our side and enthusiastically work for our spiritual success!</a:t>
            </a:r>
          </a:p>
          <a:p>
            <a:pPr lvl="1"/>
            <a:r>
              <a:rPr lang="en-US"/>
              <a:t>God loves us and is zealous for us to grow and develop in His family </a:t>
            </a:r>
          </a:p>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en-US" sz="6000" b="1">
                <a:solidFill>
                  <a:srgbClr val="FFCC00"/>
                </a:solidFill>
              </a:rPr>
              <a:t>The 2</a:t>
            </a:r>
            <a:r>
              <a:rPr lang="en-US" sz="6000" b="1" baseline="30000">
                <a:solidFill>
                  <a:srgbClr val="FFCC00"/>
                </a:solidFill>
              </a:rPr>
              <a:t>nd</a:t>
            </a:r>
            <a:r>
              <a:rPr lang="en-US" sz="6000" b="1">
                <a:solidFill>
                  <a:srgbClr val="FFCC00"/>
                </a:solidFill>
              </a:rPr>
              <a:t> Vision</a:t>
            </a:r>
          </a:p>
        </p:txBody>
      </p:sp>
      <p:graphicFrame>
        <p:nvGraphicFramePr>
          <p:cNvPr id="64516" name="Object 4"/>
          <p:cNvGraphicFramePr>
            <a:graphicFrameLocks noGrp="1" noChangeAspect="1"/>
          </p:cNvGraphicFramePr>
          <p:nvPr>
            <p:ph idx="1"/>
          </p:nvPr>
        </p:nvGraphicFramePr>
        <p:xfrm>
          <a:off x="304800" y="1600200"/>
          <a:ext cx="3965575" cy="4876800"/>
        </p:xfrm>
        <a:graphic>
          <a:graphicData uri="http://schemas.openxmlformats.org/presentationml/2006/ole">
            <mc:AlternateContent xmlns:mc="http://schemas.openxmlformats.org/markup-compatibility/2006">
              <mc:Choice xmlns:v="urn:schemas-microsoft-com:vml" Requires="v">
                <p:oleObj spid="_x0000_s64529" name="Photo Editor Photo" r:id="rId3" imgW="1991003" imgH="2448267" progId="MSPhotoEd.3">
                  <p:embed/>
                </p:oleObj>
              </mc:Choice>
              <mc:Fallback>
                <p:oleObj name="Photo Editor Photo" r:id="rId3" imgW="1991003" imgH="2448267"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39655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8" name="Text Box 6"/>
          <p:cNvSpPr txBox="1">
            <a:spLocks noChangeArrowheads="1"/>
          </p:cNvSpPr>
          <p:nvPr/>
        </p:nvSpPr>
        <p:spPr bwMode="auto">
          <a:xfrm>
            <a:off x="4572000" y="1828800"/>
            <a:ext cx="4052888"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5000"/>
              </a:spcAft>
            </a:pPr>
            <a:r>
              <a:rPr lang="en-US" sz="2800" b="1">
                <a:solidFill>
                  <a:srgbClr val="33CCFF"/>
                </a:solidFill>
              </a:rPr>
              <a:t>What Zechariah saw:</a:t>
            </a:r>
          </a:p>
          <a:p>
            <a:pPr>
              <a:spcAft>
                <a:spcPct val="25000"/>
              </a:spcAft>
              <a:buFontTx/>
              <a:buChar char="•"/>
            </a:pPr>
            <a:r>
              <a:rPr lang="en-US" sz="2400"/>
              <a:t> 4 horns</a:t>
            </a:r>
          </a:p>
          <a:p>
            <a:pPr>
              <a:spcAft>
                <a:spcPct val="25000"/>
              </a:spcAft>
              <a:buFontTx/>
              <a:buChar char="•"/>
            </a:pPr>
            <a:r>
              <a:rPr lang="en-US" sz="2400"/>
              <a:t> 4 craftsmen or carpenters</a:t>
            </a:r>
          </a:p>
          <a:p>
            <a:pPr>
              <a:spcAft>
                <a:spcPct val="25000"/>
              </a:spcAft>
            </a:pPr>
            <a:endParaRPr lang="en-US" sz="2400"/>
          </a:p>
          <a:p>
            <a:pPr>
              <a:spcAft>
                <a:spcPct val="25000"/>
              </a:spcAft>
            </a:pPr>
            <a:endParaRPr lang="en-US" sz="800"/>
          </a:p>
          <a:p>
            <a:pPr>
              <a:spcAft>
                <a:spcPct val="25000"/>
              </a:spcAft>
            </a:pPr>
            <a:r>
              <a:rPr lang="en-US" sz="2800" b="1">
                <a:solidFill>
                  <a:srgbClr val="33CCFF"/>
                </a:solidFill>
              </a:rPr>
              <a:t>What happened?</a:t>
            </a:r>
          </a:p>
          <a:p>
            <a:pPr>
              <a:buFontTx/>
              <a:buChar char="•"/>
            </a:pPr>
            <a:r>
              <a:rPr lang="en-US" sz="2400"/>
              <a:t> The horns scattered and</a:t>
            </a:r>
          </a:p>
          <a:p>
            <a:pPr>
              <a:spcAft>
                <a:spcPct val="25000"/>
              </a:spcAft>
            </a:pPr>
            <a:r>
              <a:rPr lang="en-US" sz="2400"/>
              <a:t>   humiliated Israel</a:t>
            </a:r>
          </a:p>
          <a:p>
            <a:pPr>
              <a:buFontTx/>
              <a:buChar char="•"/>
            </a:pPr>
            <a:r>
              <a:rPr lang="en-US" sz="2400"/>
              <a:t> The carpenters will terrify</a:t>
            </a:r>
          </a:p>
          <a:p>
            <a:pPr>
              <a:spcAft>
                <a:spcPct val="25000"/>
              </a:spcAft>
            </a:pPr>
            <a:r>
              <a:rPr lang="en-US" sz="2400"/>
              <a:t>   and cast out the horns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0"/>
            <a:ext cx="8540750" cy="1524000"/>
          </a:xfrm>
        </p:spPr>
        <p:txBody>
          <a:bodyPr/>
          <a:lstStyle/>
          <a:p>
            <a:r>
              <a:rPr lang="en-US" sz="5400" b="1">
                <a:solidFill>
                  <a:srgbClr val="FFCC00"/>
                </a:solidFill>
              </a:rPr>
              <a:t>4 Horns of Zech 1:18-10</a:t>
            </a:r>
            <a:r>
              <a:rPr lang="en-US" sz="4800">
                <a:solidFill>
                  <a:srgbClr val="FFCC00"/>
                </a:solidFill>
              </a:rPr>
              <a:t/>
            </a:r>
            <a:br>
              <a:rPr lang="en-US" sz="4800">
                <a:solidFill>
                  <a:srgbClr val="FFCC00"/>
                </a:solidFill>
              </a:rPr>
            </a:br>
            <a:r>
              <a:rPr lang="en-US" sz="4000"/>
              <a:t>Horns = Kings (Dan 7:24; 8:21)</a:t>
            </a:r>
          </a:p>
        </p:txBody>
      </p:sp>
      <p:sp>
        <p:nvSpPr>
          <p:cNvPr id="39939" name="Rectangle 3"/>
          <p:cNvSpPr>
            <a:spLocks noGrp="1" noRot="1" noChangeArrowheads="1"/>
          </p:cNvSpPr>
          <p:nvPr>
            <p:ph type="body" idx="1"/>
          </p:nvPr>
        </p:nvSpPr>
        <p:spPr>
          <a:xfrm>
            <a:off x="304800" y="1752600"/>
            <a:ext cx="8540750" cy="3581400"/>
          </a:xfrm>
        </p:spPr>
        <p:txBody>
          <a:bodyPr/>
          <a:lstStyle/>
          <a:p>
            <a:pPr marL="609600" indent="-609600">
              <a:buFont typeface="Arial" panose="020B0604020202020204" pitchFamily="34" charset="0"/>
              <a:buNone/>
            </a:pPr>
            <a:r>
              <a:rPr lang="en-US" b="1" i="1">
                <a:solidFill>
                  <a:srgbClr val="FFFF00"/>
                </a:solidFill>
              </a:rPr>
              <a:t>4 Kings responsible for scattering Israel:</a:t>
            </a:r>
          </a:p>
          <a:p>
            <a:pPr marL="609600" indent="-609600">
              <a:buFont typeface="Arial" panose="020B0604020202020204" pitchFamily="34" charset="0"/>
              <a:buNone/>
            </a:pPr>
            <a:endParaRPr lang="en-US" sz="1200" b="1" i="1"/>
          </a:p>
          <a:p>
            <a:pPr marL="609600" indent="-609600"/>
            <a:r>
              <a:rPr lang="en-US" b="1"/>
              <a:t>Shalmaneser</a:t>
            </a:r>
            <a:r>
              <a:rPr lang="en-US"/>
              <a:t> – 2 Kgs 18:9-12</a:t>
            </a:r>
          </a:p>
          <a:p>
            <a:pPr marL="609600" indent="-609600"/>
            <a:r>
              <a:rPr lang="en-US" b="1"/>
              <a:t>Sennacherib</a:t>
            </a:r>
            <a:r>
              <a:rPr lang="en-US"/>
              <a:t> – 2 Kgs 18:13-16</a:t>
            </a:r>
          </a:p>
          <a:p>
            <a:pPr marL="609600" indent="-609600"/>
            <a:r>
              <a:rPr lang="en-US" b="1"/>
              <a:t>Pharaoh Necho</a:t>
            </a:r>
            <a:r>
              <a:rPr lang="en-US"/>
              <a:t> – 2 Kgs 23:31-34</a:t>
            </a:r>
          </a:p>
          <a:p>
            <a:pPr marL="609600" indent="-609600"/>
            <a:r>
              <a:rPr lang="en-US" b="1"/>
              <a:t>Nebuchadnezzar</a:t>
            </a:r>
            <a:r>
              <a:rPr lang="en-US"/>
              <a:t> – 2 Kgs 24:10–25:11 </a:t>
            </a:r>
          </a:p>
        </p:txBody>
      </p:sp>
      <p:sp>
        <p:nvSpPr>
          <p:cNvPr id="39940" name="Text Box 4"/>
          <p:cNvSpPr txBox="1">
            <a:spLocks noChangeArrowheads="1"/>
          </p:cNvSpPr>
          <p:nvPr/>
        </p:nvSpPr>
        <p:spPr bwMode="auto">
          <a:xfrm>
            <a:off x="1111250" y="5029200"/>
            <a:ext cx="692785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buClr>
                <a:schemeClr val="hlink"/>
              </a:buClr>
              <a:buSzPct val="80000"/>
              <a:buFont typeface="Arial" panose="020B0604020202020204" pitchFamily="34" charset="0"/>
              <a:buNone/>
            </a:pPr>
            <a:r>
              <a:rPr lang="en-US" sz="3600" dirty="0">
                <a:solidFill>
                  <a:srgbClr val="FFCC00"/>
                </a:solidFill>
                <a:effectLst>
                  <a:outerShdw blurRad="38100" dist="38100" dir="2700000" algn="tl">
                    <a:srgbClr val="000000"/>
                  </a:outerShdw>
                </a:effectLst>
              </a:rPr>
              <a:t>Or the 4 horns may refer to the adversaries all around Israel that had bothered them until now</a:t>
            </a:r>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sz="5400" b="1">
                <a:solidFill>
                  <a:srgbClr val="FFCC00"/>
                </a:solidFill>
              </a:rPr>
              <a:t>4 Carpenters</a:t>
            </a:r>
            <a:r>
              <a:rPr lang="en-US" sz="4000">
                <a:solidFill>
                  <a:srgbClr val="FFCC00"/>
                </a:solidFill>
              </a:rPr>
              <a:t> (KJV)</a:t>
            </a:r>
            <a:br>
              <a:rPr lang="en-US" sz="4000">
                <a:solidFill>
                  <a:srgbClr val="FFCC00"/>
                </a:solidFill>
              </a:rPr>
            </a:br>
            <a:r>
              <a:rPr lang="en-US" sz="3600" i="1"/>
              <a:t>“craftsmen”</a:t>
            </a:r>
            <a:r>
              <a:rPr lang="en-US" sz="3600"/>
              <a:t> (NKJ, NIV, NASB)</a:t>
            </a:r>
          </a:p>
        </p:txBody>
      </p:sp>
      <p:sp>
        <p:nvSpPr>
          <p:cNvPr id="40963" name="Rectangle 3"/>
          <p:cNvSpPr>
            <a:spLocks noGrp="1" noRot="1" noChangeArrowheads="1"/>
          </p:cNvSpPr>
          <p:nvPr>
            <p:ph type="body" idx="1"/>
          </p:nvPr>
        </p:nvSpPr>
        <p:spPr>
          <a:xfrm>
            <a:off x="301625" y="1752600"/>
            <a:ext cx="8540750" cy="4876800"/>
          </a:xfrm>
        </p:spPr>
        <p:txBody>
          <a:bodyPr/>
          <a:lstStyle/>
          <a:p>
            <a:pPr>
              <a:buFont typeface="Arial" panose="020B0604020202020204" pitchFamily="34" charset="0"/>
              <a:buNone/>
            </a:pPr>
            <a:r>
              <a:rPr lang="en-US" b="1" dirty="0">
                <a:solidFill>
                  <a:srgbClr val="33CCFF"/>
                </a:solidFill>
              </a:rPr>
              <a:t>1 Sam 13:19</a:t>
            </a:r>
            <a:r>
              <a:rPr lang="en-US" dirty="0"/>
              <a:t>  Now there was no </a:t>
            </a:r>
            <a:r>
              <a:rPr lang="en-US" dirty="0">
                <a:solidFill>
                  <a:srgbClr val="FFFF00"/>
                </a:solidFill>
              </a:rPr>
              <a:t>blacksmith</a:t>
            </a:r>
            <a:r>
              <a:rPr lang="en-US" dirty="0"/>
              <a:t> to be found throughout all the land of Israel, for the Philistines said, “Lest the Hebrews make swords or spears.”</a:t>
            </a:r>
          </a:p>
          <a:p>
            <a:pPr>
              <a:spcAft>
                <a:spcPct val="30000"/>
              </a:spcAft>
              <a:buFont typeface="Arial" panose="020B0604020202020204" pitchFamily="34" charset="0"/>
              <a:buNone/>
            </a:pPr>
            <a:r>
              <a:rPr lang="en-US" b="1" dirty="0">
                <a:solidFill>
                  <a:srgbClr val="33CCFF"/>
                </a:solidFill>
              </a:rPr>
              <a:t>Ezra 3:7</a:t>
            </a:r>
            <a:r>
              <a:rPr lang="en-US" dirty="0"/>
              <a:t>  They also gave money to the masons and the </a:t>
            </a:r>
            <a:r>
              <a:rPr lang="en-US" dirty="0">
                <a:solidFill>
                  <a:srgbClr val="FFFF00"/>
                </a:solidFill>
              </a:rPr>
              <a:t>carpenters</a:t>
            </a:r>
            <a:r>
              <a:rPr lang="en-US" dirty="0"/>
              <a:t>…</a:t>
            </a:r>
          </a:p>
          <a:p>
            <a:pPr algn="ctr">
              <a:spcAft>
                <a:spcPct val="30000"/>
              </a:spcAft>
              <a:buFont typeface="Arial" panose="020B0604020202020204" pitchFamily="34" charset="0"/>
              <a:buNone/>
            </a:pPr>
            <a:r>
              <a:rPr lang="en-US" sz="3400" dirty="0">
                <a:solidFill>
                  <a:srgbClr val="33CCFF"/>
                </a:solidFill>
              </a:rPr>
              <a:t>   </a:t>
            </a:r>
            <a:r>
              <a:rPr lang="en-US" sz="3400" b="1" dirty="0">
                <a:solidFill>
                  <a:srgbClr val="00FF00"/>
                </a:solidFill>
                <a:latin typeface="Comic Sans MS" panose="030F0702030302020204" pitchFamily="66" charset="0"/>
              </a:rPr>
              <a:t>God will empower His temple builders to overcome their adversaries so they can finish the temple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r>
              <a:rPr lang="en-US" sz="5400" b="1">
                <a:solidFill>
                  <a:srgbClr val="FFCC00"/>
                </a:solidFill>
              </a:rPr>
              <a:t>Use of </a:t>
            </a:r>
            <a:r>
              <a:rPr lang="en-US" sz="5400" b="1" i="1">
                <a:solidFill>
                  <a:srgbClr val="FFCC00"/>
                </a:solidFill>
              </a:rPr>
              <a:t>“Lord of hosts”</a:t>
            </a:r>
          </a:p>
        </p:txBody>
      </p:sp>
      <p:sp>
        <p:nvSpPr>
          <p:cNvPr id="92163" name="Rectangle 3"/>
          <p:cNvSpPr>
            <a:spLocks noGrp="1" noRot="1" noChangeArrowheads="1"/>
          </p:cNvSpPr>
          <p:nvPr>
            <p:ph type="body" idx="1"/>
          </p:nvPr>
        </p:nvSpPr>
        <p:spPr>
          <a:xfrm>
            <a:off x="838200" y="1828800"/>
            <a:ext cx="7851775" cy="2667000"/>
          </a:xfrm>
        </p:spPr>
        <p:txBody>
          <a:bodyPr/>
          <a:lstStyle/>
          <a:p>
            <a:pPr marL="517525" indent="-517525">
              <a:lnSpc>
                <a:spcPct val="90000"/>
              </a:lnSpc>
            </a:pPr>
            <a:r>
              <a:rPr lang="en-US" sz="4000" b="1">
                <a:solidFill>
                  <a:srgbClr val="33CCFF"/>
                </a:solidFill>
              </a:rPr>
              <a:t>Isaiah</a:t>
            </a:r>
            <a:r>
              <a:rPr lang="en-US" sz="4000"/>
              <a:t> – about 60 times</a:t>
            </a:r>
          </a:p>
          <a:p>
            <a:pPr marL="517525" indent="-517525">
              <a:lnSpc>
                <a:spcPct val="90000"/>
              </a:lnSpc>
            </a:pPr>
            <a:r>
              <a:rPr lang="en-US" sz="4000" b="1">
                <a:solidFill>
                  <a:srgbClr val="33CCFF"/>
                </a:solidFill>
              </a:rPr>
              <a:t>Jeremiah</a:t>
            </a:r>
            <a:r>
              <a:rPr lang="en-US" sz="4000"/>
              <a:t> – about 80 times</a:t>
            </a:r>
          </a:p>
          <a:p>
            <a:pPr marL="517525" indent="-517525">
              <a:lnSpc>
                <a:spcPct val="90000"/>
              </a:lnSpc>
            </a:pPr>
            <a:r>
              <a:rPr lang="en-US" sz="4000" b="1">
                <a:solidFill>
                  <a:srgbClr val="33CCFF"/>
                </a:solidFill>
              </a:rPr>
              <a:t>Zechariah</a:t>
            </a:r>
            <a:r>
              <a:rPr lang="en-US" sz="4000"/>
              <a:t> – about 50 times </a:t>
            </a:r>
          </a:p>
          <a:p>
            <a:pPr marL="517525" indent="-517525">
              <a:lnSpc>
                <a:spcPct val="90000"/>
              </a:lnSpc>
              <a:buFont typeface="Arial" panose="020B0604020202020204" pitchFamily="34" charset="0"/>
              <a:buNone/>
            </a:pPr>
            <a:r>
              <a:rPr lang="en-US" sz="4000"/>
              <a:t>      in only 14 chapters!</a:t>
            </a:r>
          </a:p>
          <a:p>
            <a:pPr marL="517525" indent="-517525">
              <a:lnSpc>
                <a:spcPct val="90000"/>
              </a:lnSpc>
              <a:buFont typeface="Arial" panose="020B0604020202020204" pitchFamily="34" charset="0"/>
              <a:buNone/>
            </a:pPr>
            <a:endParaRPr lang="en-US" sz="4000"/>
          </a:p>
        </p:txBody>
      </p:sp>
      <p:sp>
        <p:nvSpPr>
          <p:cNvPr id="92164" name="Text Box 4"/>
          <p:cNvSpPr txBox="1">
            <a:spLocks noChangeArrowheads="1"/>
          </p:cNvSpPr>
          <p:nvPr/>
        </p:nvSpPr>
        <p:spPr bwMode="auto">
          <a:xfrm>
            <a:off x="762000" y="4724400"/>
            <a:ext cx="7772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00"/>
                </a:solidFill>
              </a:rPr>
              <a:t>The people were scared and needed assurance that Yahweh of armies would be there to save and protect His people!</a:t>
            </a:r>
            <a:r>
              <a:rPr lang="en-US" sz="3200"/>
              <a:t> </a:t>
            </a:r>
          </a:p>
        </p:txBody>
      </p:sp>
    </p:spTree>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0" y="228600"/>
            <a:ext cx="9144000" cy="914400"/>
          </a:xfrm>
        </p:spPr>
        <p:txBody>
          <a:bodyPr/>
          <a:lstStyle/>
          <a:p>
            <a:r>
              <a:rPr lang="en-US" b="1" dirty="0">
                <a:solidFill>
                  <a:srgbClr val="FFCC00"/>
                </a:solidFill>
              </a:rPr>
              <a:t>Nations learned to fear </a:t>
            </a:r>
            <a:r>
              <a:rPr lang="en-US" b="1" dirty="0" smtClean="0">
                <a:solidFill>
                  <a:srgbClr val="FFCC00"/>
                </a:solidFill>
              </a:rPr>
              <a:t>Jews </a:t>
            </a:r>
            <a:endParaRPr lang="en-US" b="1" dirty="0">
              <a:solidFill>
                <a:srgbClr val="FFCC00"/>
              </a:solidFill>
            </a:endParaRPr>
          </a:p>
        </p:txBody>
      </p:sp>
      <p:sp>
        <p:nvSpPr>
          <p:cNvPr id="53251" name="Rectangle 3"/>
          <p:cNvSpPr>
            <a:spLocks noGrp="1" noRot="1" noChangeArrowheads="1"/>
          </p:cNvSpPr>
          <p:nvPr>
            <p:ph type="body" idx="1"/>
          </p:nvPr>
        </p:nvSpPr>
        <p:spPr>
          <a:xfrm>
            <a:off x="301625" y="1371600"/>
            <a:ext cx="8540750" cy="5486400"/>
          </a:xfrm>
        </p:spPr>
        <p:txBody>
          <a:bodyPr/>
          <a:lstStyle/>
          <a:p>
            <a:pPr>
              <a:lnSpc>
                <a:spcPct val="80000"/>
              </a:lnSpc>
              <a:spcAft>
                <a:spcPct val="30000"/>
              </a:spcAft>
              <a:buFont typeface="Arial" panose="020B0604020202020204" pitchFamily="34" charset="0"/>
              <a:buNone/>
            </a:pPr>
            <a:r>
              <a:rPr lang="en-US" sz="2800" b="1" dirty="0" err="1">
                <a:solidFill>
                  <a:srgbClr val="FFFF00"/>
                </a:solidFill>
                <a:latin typeface="Times New Roman" panose="02020603050405020304" pitchFamily="18" charset="0"/>
              </a:rPr>
              <a:t>Deut</a:t>
            </a:r>
            <a:r>
              <a:rPr lang="en-US" sz="2800" b="1" dirty="0">
                <a:solidFill>
                  <a:srgbClr val="FFFF00"/>
                </a:solidFill>
                <a:latin typeface="Times New Roman" panose="02020603050405020304" pitchFamily="18" charset="0"/>
              </a:rPr>
              <a:t> 2:25</a:t>
            </a:r>
            <a:r>
              <a:rPr lang="en-US" sz="2400" dirty="0">
                <a:latin typeface="Times New Roman" panose="02020603050405020304" pitchFamily="18" charset="0"/>
              </a:rPr>
              <a:t>  `This day I will begin to put the dread and fear of you upon the nations under the whole heaven, who shall hear the report of you, and shall tremble and be in anguish because of you.'  </a:t>
            </a:r>
          </a:p>
          <a:p>
            <a:pPr>
              <a:lnSpc>
                <a:spcPct val="80000"/>
              </a:lnSpc>
              <a:spcAft>
                <a:spcPct val="30000"/>
              </a:spcAft>
              <a:buFont typeface="Arial" panose="020B0604020202020204" pitchFamily="34" charset="0"/>
              <a:buNone/>
            </a:pPr>
            <a:r>
              <a:rPr lang="en-US" sz="2800" b="1" dirty="0" err="1">
                <a:solidFill>
                  <a:srgbClr val="FFFF00"/>
                </a:solidFill>
                <a:latin typeface="Times New Roman" panose="02020603050405020304" pitchFamily="18" charset="0"/>
              </a:rPr>
              <a:t>Deut</a:t>
            </a:r>
            <a:r>
              <a:rPr lang="en-US" sz="2800" b="1" dirty="0">
                <a:solidFill>
                  <a:srgbClr val="FFFF00"/>
                </a:solidFill>
                <a:latin typeface="Times New Roman" panose="02020603050405020304" pitchFamily="18" charset="0"/>
              </a:rPr>
              <a:t> 11:25</a:t>
            </a:r>
            <a:r>
              <a:rPr lang="en-US" sz="2400" dirty="0">
                <a:latin typeface="Times New Roman" panose="02020603050405020304" pitchFamily="18" charset="0"/>
              </a:rPr>
              <a:t>  "No man shall be able to stand against you; the LORD your God will put the dread of you and the fear of you upon all the land where you tread, just as He has said to you.  </a:t>
            </a:r>
          </a:p>
          <a:p>
            <a:pPr>
              <a:lnSpc>
                <a:spcPct val="80000"/>
              </a:lnSpc>
              <a:spcAft>
                <a:spcPct val="30000"/>
              </a:spcAft>
              <a:buFont typeface="Arial" panose="020B0604020202020204" pitchFamily="34" charset="0"/>
              <a:buNone/>
            </a:pPr>
            <a:r>
              <a:rPr lang="en-US" sz="2800" b="1" dirty="0">
                <a:solidFill>
                  <a:srgbClr val="FFFF00"/>
                </a:solidFill>
                <a:latin typeface="Times New Roman" panose="02020603050405020304" pitchFamily="18" charset="0"/>
              </a:rPr>
              <a:t>Josh 2:9-11</a:t>
            </a:r>
            <a:r>
              <a:rPr lang="en-US" sz="2400" b="1" dirty="0">
                <a:latin typeface="Times New Roman" panose="02020603050405020304" pitchFamily="18" charset="0"/>
              </a:rPr>
              <a:t>    </a:t>
            </a:r>
            <a:r>
              <a:rPr lang="en-US" sz="2400" dirty="0" err="1">
                <a:latin typeface="Times New Roman" panose="02020603050405020304" pitchFamily="18" charset="0"/>
              </a:rPr>
              <a:t>Rahab</a:t>
            </a:r>
            <a:r>
              <a:rPr lang="en-US" sz="2400" dirty="0">
                <a:latin typeface="Times New Roman" panose="02020603050405020304" pitchFamily="18" charset="0"/>
              </a:rPr>
              <a:t>: "I know that the LORD has given you the land, that the terror of you has fallen on us, and that all the inhabitants of the land are fainthearted because of you.</a:t>
            </a:r>
          </a:p>
          <a:p>
            <a:pPr>
              <a:lnSpc>
                <a:spcPct val="80000"/>
              </a:lnSpc>
              <a:spcAft>
                <a:spcPct val="30000"/>
              </a:spcAft>
              <a:buFont typeface="Arial" panose="020B0604020202020204" pitchFamily="34" charset="0"/>
              <a:buNone/>
            </a:pPr>
            <a:r>
              <a:rPr lang="en-US" sz="2800" b="1" dirty="0">
                <a:solidFill>
                  <a:srgbClr val="FFFF00"/>
                </a:solidFill>
                <a:latin typeface="Times New Roman" panose="02020603050405020304" pitchFamily="18" charset="0"/>
              </a:rPr>
              <a:t>Esther 6:13</a:t>
            </a:r>
            <a:r>
              <a:rPr lang="en-US" sz="2400" dirty="0">
                <a:latin typeface="Times New Roman" panose="02020603050405020304" pitchFamily="18" charset="0"/>
              </a:rPr>
              <a:t>  When Haman told his wife </a:t>
            </a:r>
            <a:r>
              <a:rPr lang="en-US" sz="2400" dirty="0" err="1">
                <a:latin typeface="Times New Roman" panose="02020603050405020304" pitchFamily="18" charset="0"/>
              </a:rPr>
              <a:t>Zeresh</a:t>
            </a:r>
            <a:r>
              <a:rPr lang="en-US" sz="2400" dirty="0">
                <a:latin typeface="Times New Roman" panose="02020603050405020304" pitchFamily="18" charset="0"/>
              </a:rPr>
              <a:t> and all his friends everything that had happened to him, his wise men and his wife </a:t>
            </a:r>
            <a:r>
              <a:rPr lang="en-US" sz="2400" dirty="0" err="1">
                <a:latin typeface="Times New Roman" panose="02020603050405020304" pitchFamily="18" charset="0"/>
              </a:rPr>
              <a:t>Zeresh</a:t>
            </a:r>
            <a:r>
              <a:rPr lang="en-US" sz="2400" dirty="0">
                <a:latin typeface="Times New Roman" panose="02020603050405020304" pitchFamily="18" charset="0"/>
              </a:rPr>
              <a:t> said to him, "If Mordecai, before whom you have begun to fall, is of Jewish descent, you will not prevail against him but will surely fall before him."</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621839"/>
            <a:ext cx="7010400" cy="914400"/>
          </a:xfrm>
        </p:spPr>
        <p:txBody>
          <a:bodyPr>
            <a:noAutofit/>
          </a:bodyPr>
          <a:lstStyle/>
          <a:p>
            <a:r>
              <a:rPr lang="en-US" sz="4800" b="1" dirty="0" smtClean="0">
                <a:solidFill>
                  <a:srgbClr val="663300"/>
                </a:solidFill>
              </a:rPr>
              <a:t>Haggai 2:10-14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990600" y="1524000"/>
            <a:ext cx="7086600" cy="4810780"/>
          </a:xfrm>
        </p:spPr>
        <p:txBody>
          <a:bodyPr>
            <a:normAutofit fontScale="62500" lnSpcReduction="20000"/>
          </a:bodyPr>
          <a:lstStyle/>
          <a:p>
            <a:pPr marL="0" indent="231775">
              <a:buNone/>
            </a:pPr>
            <a:r>
              <a:rPr lang="en-US" dirty="0" smtClean="0"/>
              <a:t>10 </a:t>
            </a:r>
            <a:r>
              <a:rPr lang="en-US" b="1" dirty="0">
                <a:solidFill>
                  <a:srgbClr val="7030A0"/>
                </a:solidFill>
              </a:rPr>
              <a:t>On the twenty-fourth day of the ninth month, in the second year of Darius</a:t>
            </a:r>
            <a:r>
              <a:rPr lang="en-US" dirty="0"/>
              <a:t>, the word of the Lord came by Haggai the prophet, saying, 11 "Thus says the Lord of hosts: 'Now, ask the priests concerning the law, saying, 12 </a:t>
            </a:r>
            <a:r>
              <a:rPr lang="en-US" b="1" dirty="0">
                <a:solidFill>
                  <a:srgbClr val="0000FF"/>
                </a:solidFill>
              </a:rPr>
              <a:t>"If one carries holy meat in the fold of his garment, and with the edge he touches bread or stew, wine or oil, or any food, will it become holy?"'"</a:t>
            </a:r>
          </a:p>
          <a:p>
            <a:pPr marL="0" indent="231775">
              <a:buNone/>
            </a:pPr>
            <a:r>
              <a:rPr lang="en-US" dirty="0" smtClean="0"/>
              <a:t>Then </a:t>
            </a:r>
            <a:r>
              <a:rPr lang="en-US" dirty="0"/>
              <a:t>the priests answered and said, </a:t>
            </a:r>
            <a:r>
              <a:rPr lang="en-US" b="1" dirty="0">
                <a:solidFill>
                  <a:srgbClr val="00B050"/>
                </a:solidFill>
              </a:rPr>
              <a:t>"No." </a:t>
            </a:r>
            <a:r>
              <a:rPr lang="en-US" b="1" dirty="0" smtClean="0">
                <a:solidFill>
                  <a:srgbClr val="00B050"/>
                </a:solidFill>
              </a:rPr>
              <a:t>(Lev 6)</a:t>
            </a:r>
            <a:endParaRPr lang="en-US" b="1" dirty="0">
              <a:solidFill>
                <a:srgbClr val="00B050"/>
              </a:solidFill>
            </a:endParaRPr>
          </a:p>
          <a:p>
            <a:pPr marL="0" indent="231775">
              <a:buNone/>
            </a:pPr>
            <a:endParaRPr lang="en-US" sz="1900" dirty="0"/>
          </a:p>
          <a:p>
            <a:pPr marL="0" indent="231775">
              <a:buNone/>
            </a:pPr>
            <a:r>
              <a:rPr lang="en-US" dirty="0"/>
              <a:t>13 And Haggai said, </a:t>
            </a:r>
            <a:r>
              <a:rPr lang="en-US" b="1" dirty="0">
                <a:solidFill>
                  <a:srgbClr val="0000FF"/>
                </a:solidFill>
              </a:rPr>
              <a:t>"If one who is unclean because of a dead body touches any of these, will it be unclean?"</a:t>
            </a:r>
          </a:p>
          <a:p>
            <a:pPr marL="0" indent="231775">
              <a:buNone/>
            </a:pPr>
            <a:r>
              <a:rPr lang="en-US" dirty="0" smtClean="0"/>
              <a:t>So </a:t>
            </a:r>
            <a:r>
              <a:rPr lang="en-US" dirty="0"/>
              <a:t>the priests answered and said, </a:t>
            </a:r>
            <a:r>
              <a:rPr lang="en-US" b="1" dirty="0">
                <a:solidFill>
                  <a:srgbClr val="00B050"/>
                </a:solidFill>
              </a:rPr>
              <a:t>"It shall be unclean." </a:t>
            </a:r>
          </a:p>
          <a:p>
            <a:pPr marL="0" indent="231775">
              <a:buNone/>
            </a:pPr>
            <a:endParaRPr lang="en-US" sz="1900" b="1" dirty="0">
              <a:solidFill>
                <a:srgbClr val="00B050"/>
              </a:solidFill>
            </a:endParaRPr>
          </a:p>
          <a:p>
            <a:pPr marL="0" indent="231775">
              <a:buNone/>
            </a:pPr>
            <a:r>
              <a:rPr lang="en-US" dirty="0"/>
              <a:t>14 Then Haggai answered and said, </a:t>
            </a:r>
            <a:r>
              <a:rPr lang="en-US" b="1" dirty="0">
                <a:solidFill>
                  <a:srgbClr val="C00000"/>
                </a:solidFill>
              </a:rPr>
              <a:t>"'So is this people, and so is this nation before Me,'</a:t>
            </a:r>
            <a:r>
              <a:rPr lang="en-US" dirty="0"/>
              <a:t> says the Lord, 'and so is every work of their hands; and what they offer there is unclean.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Transferring clean &amp; unclean</a:t>
            </a:r>
          </a:p>
        </p:txBody>
      </p:sp>
      <p:sp>
        <p:nvSpPr>
          <p:cNvPr id="7" name="Text Box 5"/>
          <p:cNvSpPr txBox="1">
            <a:spLocks noChangeArrowheads="1"/>
          </p:cNvSpPr>
          <p:nvPr/>
        </p:nvSpPr>
        <p:spPr bwMode="auto">
          <a:xfrm>
            <a:off x="10668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Much easier to transfer uncleanness</a:t>
            </a:r>
          </a:p>
        </p:txBody>
      </p:sp>
    </p:spTree>
    <p:extLst>
      <p:ext uri="{BB962C8B-B14F-4D97-AF65-F5344CB8AC3E}">
        <p14:creationId xmlns:p14="http://schemas.microsoft.com/office/powerpoint/2010/main" val="3947151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229600" cy="838200"/>
          </a:xfrm>
        </p:spPr>
        <p:txBody>
          <a:bodyPr/>
          <a:lstStyle/>
          <a:p>
            <a:pPr eaLnBrk="1" hangingPunct="1">
              <a:defRPr/>
            </a:pPr>
            <a:r>
              <a:rPr lang="en-US" sz="4800" b="1" dirty="0" smtClean="0">
                <a:solidFill>
                  <a:srgbClr val="FFC000"/>
                </a:solidFill>
              </a:rPr>
              <a:t>The 3</a:t>
            </a:r>
            <a:r>
              <a:rPr lang="en-US" sz="4800" b="1" baseline="30000" dirty="0" smtClean="0">
                <a:solidFill>
                  <a:srgbClr val="FFC000"/>
                </a:solidFill>
              </a:rPr>
              <a:t>rd</a:t>
            </a:r>
            <a:r>
              <a:rPr lang="en-US" sz="4800" b="1" dirty="0" smtClean="0">
                <a:solidFill>
                  <a:srgbClr val="FFC000"/>
                </a:solidFill>
              </a:rPr>
              <a:t> Vision</a:t>
            </a:r>
          </a:p>
        </p:txBody>
      </p:sp>
      <p:graphicFrame>
        <p:nvGraphicFramePr>
          <p:cNvPr id="9219" name="Object 4"/>
          <p:cNvGraphicFramePr>
            <a:graphicFrameLocks noChangeAspect="1"/>
          </p:cNvGraphicFramePr>
          <p:nvPr>
            <p:ph idx="1"/>
          </p:nvPr>
        </p:nvGraphicFramePr>
        <p:xfrm>
          <a:off x="457200" y="1676400"/>
          <a:ext cx="3575050" cy="4876800"/>
        </p:xfrm>
        <a:graphic>
          <a:graphicData uri="http://schemas.openxmlformats.org/presentationml/2006/ole">
            <mc:AlternateContent xmlns:mc="http://schemas.openxmlformats.org/markup-compatibility/2006">
              <mc:Choice xmlns:v="urn:schemas-microsoft-com:vml" Requires="v">
                <p:oleObj spid="_x0000_s65544" name="Photo Editor Photo" r:id="rId3" imgW="4761905" imgH="6496957" progId="MSPhotoEd.3">
                  <p:embed/>
                </p:oleObj>
              </mc:Choice>
              <mc:Fallback>
                <p:oleObj name="Photo Editor Photo" r:id="rId3" imgW="4761905" imgH="64969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35750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Text Box 6"/>
          <p:cNvSpPr txBox="1">
            <a:spLocks noChangeArrowheads="1"/>
          </p:cNvSpPr>
          <p:nvPr/>
        </p:nvSpPr>
        <p:spPr bwMode="auto">
          <a:xfrm>
            <a:off x="4495800" y="1752600"/>
            <a:ext cx="4419600" cy="39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Aft>
                <a:spcPct val="25000"/>
              </a:spcAft>
            </a:pPr>
            <a:r>
              <a:rPr lang="en-US" sz="2800" b="1">
                <a:solidFill>
                  <a:srgbClr val="CCFFFF"/>
                </a:solidFill>
              </a:rPr>
              <a:t>What Zechariah saw:</a:t>
            </a:r>
          </a:p>
          <a:p>
            <a:pPr>
              <a:spcAft>
                <a:spcPct val="25000"/>
              </a:spcAft>
            </a:pPr>
            <a:endParaRPr lang="en-US" sz="1000" b="1">
              <a:solidFill>
                <a:srgbClr val="CCFFFF"/>
              </a:solidFill>
            </a:endParaRPr>
          </a:p>
          <a:p>
            <a:pPr>
              <a:spcAft>
                <a:spcPct val="25000"/>
              </a:spcAft>
              <a:buFontTx/>
              <a:buChar char="•"/>
            </a:pPr>
            <a:r>
              <a:rPr lang="en-US" sz="2000"/>
              <a:t> A man with a measuring line</a:t>
            </a:r>
          </a:p>
          <a:p>
            <a:pPr>
              <a:spcAft>
                <a:spcPct val="25000"/>
              </a:spcAft>
              <a:buFontTx/>
              <a:buChar char="•"/>
            </a:pPr>
            <a:r>
              <a:rPr lang="en-US" sz="2000"/>
              <a:t> Man intends to measure Jerusalem</a:t>
            </a:r>
          </a:p>
          <a:p>
            <a:pPr>
              <a:spcAft>
                <a:spcPct val="25000"/>
              </a:spcAft>
              <a:buFontTx/>
              <a:buChar char="•"/>
            </a:pPr>
            <a:r>
              <a:rPr lang="en-US" sz="2000"/>
              <a:t> Another angel comes out</a:t>
            </a:r>
          </a:p>
          <a:p>
            <a:pPr>
              <a:buFontTx/>
              <a:buChar char="•"/>
            </a:pPr>
            <a:r>
              <a:rPr lang="en-US" sz="2000"/>
              <a:t> This angel says to tell the young </a:t>
            </a:r>
          </a:p>
          <a:p>
            <a:pPr>
              <a:spcAft>
                <a:spcPct val="25000"/>
              </a:spcAft>
            </a:pPr>
            <a:r>
              <a:rPr lang="en-US" sz="2000"/>
              <a:t>   man Jerusalem will not need walls</a:t>
            </a:r>
          </a:p>
          <a:p>
            <a:pPr>
              <a:buFontTx/>
              <a:buChar char="•"/>
            </a:pPr>
            <a:r>
              <a:rPr lang="en-US" sz="2000"/>
              <a:t> Jerusalem will be overflowing with </a:t>
            </a:r>
          </a:p>
          <a:p>
            <a:pPr>
              <a:spcAft>
                <a:spcPct val="25000"/>
              </a:spcAft>
            </a:pPr>
            <a:r>
              <a:rPr lang="en-US" sz="2000"/>
              <a:t>   people and livestock</a:t>
            </a:r>
          </a:p>
          <a:p>
            <a:pPr>
              <a:spcAft>
                <a:spcPct val="25000"/>
              </a:spcAft>
              <a:buFontTx/>
              <a:buChar char="•"/>
            </a:pPr>
            <a:r>
              <a:rPr lang="en-US" sz="2000"/>
              <a:t> God will her wall of fire and glory</a:t>
            </a:r>
          </a:p>
          <a:p>
            <a:pPr>
              <a:buFontTx/>
              <a:buChar char="•"/>
            </a:pPr>
            <a:endParaRPr lang="en-US"/>
          </a:p>
        </p:txBody>
      </p:sp>
    </p:spTree>
    <p:extLst>
      <p:ext uri="{BB962C8B-B14F-4D97-AF65-F5344CB8AC3E}">
        <p14:creationId xmlns:p14="http://schemas.microsoft.com/office/powerpoint/2010/main" val="10935643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solidFill>
                  <a:srgbClr val="FFC000"/>
                </a:solidFill>
              </a:rPr>
              <a:t>Vision of the Measuring Line</a:t>
            </a:r>
          </a:p>
        </p:txBody>
      </p:sp>
      <p:sp>
        <p:nvSpPr>
          <p:cNvPr id="13315" name="Rectangle 3"/>
          <p:cNvSpPr>
            <a:spLocks noGrp="1" noChangeArrowheads="1"/>
          </p:cNvSpPr>
          <p:nvPr>
            <p:ph type="body" idx="1"/>
          </p:nvPr>
        </p:nvSpPr>
        <p:spPr>
          <a:xfrm>
            <a:off x="457200" y="1676400"/>
            <a:ext cx="8229600" cy="3352800"/>
          </a:xfrm>
        </p:spPr>
        <p:txBody>
          <a:bodyPr/>
          <a:lstStyle/>
          <a:p>
            <a:pPr marL="623888" indent="-623888" algn="ctr" eaLnBrk="1" hangingPunct="1">
              <a:buFont typeface="Wingdings" panose="05000000000000000000" pitchFamily="2" charset="2"/>
              <a:buNone/>
              <a:defRPr/>
            </a:pPr>
            <a:r>
              <a:rPr lang="en-US" sz="3600" b="1" i="1" smtClean="0">
                <a:solidFill>
                  <a:srgbClr val="FFFF00"/>
                </a:solidFill>
                <a:latin typeface="Times New Roman" panose="02020603050405020304" pitchFamily="18" charset="0"/>
              </a:rPr>
              <a:t>Consider the situation:</a:t>
            </a:r>
          </a:p>
          <a:p>
            <a:pPr marL="623888" indent="-623888" eaLnBrk="1" hangingPunct="1">
              <a:spcAft>
                <a:spcPct val="25000"/>
              </a:spcAft>
              <a:buFont typeface="Wingdings" panose="05000000000000000000" pitchFamily="2" charset="2"/>
              <a:buNone/>
              <a:defRPr/>
            </a:pPr>
            <a:r>
              <a:rPr lang="en-US" smtClean="0"/>
              <a:t>1)  Only about 40,000 Jews back in the land</a:t>
            </a:r>
          </a:p>
          <a:p>
            <a:pPr marL="623888" indent="-623888" eaLnBrk="1" hangingPunct="1">
              <a:spcAft>
                <a:spcPct val="25000"/>
              </a:spcAft>
              <a:buFont typeface="Wingdings" panose="05000000000000000000" pitchFamily="2" charset="2"/>
              <a:buNone/>
              <a:defRPr/>
            </a:pPr>
            <a:r>
              <a:rPr lang="en-US" smtClean="0"/>
              <a:t>2)  Adversaries discouraged, troubled and         hired counselors against them</a:t>
            </a:r>
          </a:p>
          <a:p>
            <a:pPr marL="623888" indent="-623888" eaLnBrk="1" hangingPunct="1">
              <a:spcAft>
                <a:spcPct val="25000"/>
              </a:spcAft>
              <a:buFont typeface="Wingdings" panose="05000000000000000000" pitchFamily="2" charset="2"/>
              <a:buNone/>
              <a:defRPr/>
            </a:pPr>
            <a:r>
              <a:rPr lang="en-US" smtClean="0"/>
              <a:t>3)  Persian King demanded the work stop</a:t>
            </a:r>
            <a:endParaRPr lang="en-US" smtClean="0">
              <a:solidFill>
                <a:schemeClr val="hlink"/>
              </a:solidFill>
              <a:latin typeface="Comic Sans MS" panose="030F0702030302020204" pitchFamily="66" charset="0"/>
            </a:endParaRPr>
          </a:p>
        </p:txBody>
      </p:sp>
      <p:sp>
        <p:nvSpPr>
          <p:cNvPr id="13316" name="Text Box 4"/>
          <p:cNvSpPr txBox="1">
            <a:spLocks noChangeArrowheads="1"/>
          </p:cNvSpPr>
          <p:nvPr/>
        </p:nvSpPr>
        <p:spPr bwMode="auto">
          <a:xfrm>
            <a:off x="457200" y="5029200"/>
            <a:ext cx="845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65000"/>
              <a:buFont typeface="Wingdings" panose="05000000000000000000" pitchFamily="2" charset="2"/>
              <a:buNone/>
              <a:defRPr/>
            </a:pPr>
            <a:r>
              <a:rPr lang="en-US" sz="3600" dirty="0">
                <a:solidFill>
                  <a:srgbClr val="FFC000"/>
                </a:solidFill>
                <a:effectLst>
                  <a:outerShdw blurRad="38100" dist="38100" dir="2700000" algn="tl">
                    <a:srgbClr val="000000"/>
                  </a:outerShdw>
                </a:effectLst>
              </a:rPr>
              <a:t>Most people would have been thinking about security and protection – walls!</a:t>
            </a:r>
            <a:endParaRPr lang="en-US" sz="3600" dirty="0">
              <a:solidFill>
                <a:srgbClr val="FFC000"/>
              </a:solidFill>
            </a:endParaRPr>
          </a:p>
        </p:txBody>
      </p:sp>
    </p:spTree>
    <p:extLst>
      <p:ext uri="{BB962C8B-B14F-4D97-AF65-F5344CB8AC3E}">
        <p14:creationId xmlns:p14="http://schemas.microsoft.com/office/powerpoint/2010/main" val="6438979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4000" dirty="0" smtClean="0">
                <a:solidFill>
                  <a:srgbClr val="FFC000"/>
                </a:solidFill>
              </a:rPr>
              <a:t>Why doesn’t Jerusalem need walls?</a:t>
            </a:r>
          </a:p>
        </p:txBody>
      </p:sp>
      <p:sp>
        <p:nvSpPr>
          <p:cNvPr id="14339" name="Rectangle 3"/>
          <p:cNvSpPr>
            <a:spLocks noGrp="1" noChangeArrowheads="1"/>
          </p:cNvSpPr>
          <p:nvPr>
            <p:ph type="body" idx="1"/>
          </p:nvPr>
        </p:nvSpPr>
        <p:spPr>
          <a:xfrm>
            <a:off x="457200" y="1981200"/>
            <a:ext cx="8229600" cy="2514600"/>
          </a:xfrm>
        </p:spPr>
        <p:txBody>
          <a:bodyPr/>
          <a:lstStyle/>
          <a:p>
            <a:pPr marL="609600" indent="-609600" eaLnBrk="1" hangingPunct="1">
              <a:spcAft>
                <a:spcPct val="30000"/>
              </a:spcAft>
              <a:defRPr/>
            </a:pPr>
            <a:r>
              <a:rPr lang="en-US" smtClean="0"/>
              <a:t>Because God will bless the city with many people and animals</a:t>
            </a:r>
          </a:p>
          <a:p>
            <a:pPr marL="609600" indent="-609600" eaLnBrk="1" hangingPunct="1">
              <a:spcAft>
                <a:spcPct val="30000"/>
              </a:spcAft>
              <a:defRPr/>
            </a:pPr>
            <a:r>
              <a:rPr lang="en-US" smtClean="0"/>
              <a:t>Because God will be a wall of fire to protect the city</a:t>
            </a:r>
          </a:p>
          <a:p>
            <a:pPr marL="609600" indent="-609600" eaLnBrk="1" hangingPunct="1">
              <a:buFont typeface="Wingdings" panose="05000000000000000000" pitchFamily="2" charset="2"/>
              <a:buNone/>
              <a:defRPr/>
            </a:pPr>
            <a:endParaRPr lang="en-US" smtClean="0"/>
          </a:p>
        </p:txBody>
      </p:sp>
      <p:sp>
        <p:nvSpPr>
          <p:cNvPr id="14340" name="Text Box 4"/>
          <p:cNvSpPr txBox="1">
            <a:spLocks noChangeArrowheads="1"/>
          </p:cNvSpPr>
          <p:nvPr/>
        </p:nvSpPr>
        <p:spPr bwMode="auto">
          <a:xfrm>
            <a:off x="304800" y="5029200"/>
            <a:ext cx="84582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SzPct val="65000"/>
              <a:buFont typeface="Wingdings" panose="05000000000000000000" pitchFamily="2" charset="2"/>
              <a:buNone/>
              <a:defRPr/>
            </a:pPr>
            <a:r>
              <a:rPr lang="en-US" sz="3200">
                <a:solidFill>
                  <a:srgbClr val="FFFF00"/>
                </a:solidFill>
                <a:effectLst>
                  <a:outerShdw blurRad="38100" dist="38100" dir="2700000" algn="tl">
                    <a:srgbClr val="000000"/>
                  </a:outerShdw>
                </a:effectLst>
                <a:latin typeface="Comic Sans MS" panose="030F0702030302020204" pitchFamily="66" charset="0"/>
              </a:rPr>
              <a:t>This vision required the people have faith that God would accomplish his promise!</a:t>
            </a:r>
          </a:p>
          <a:p>
            <a:pPr>
              <a:spcBef>
                <a:spcPct val="50000"/>
              </a:spcBef>
              <a:defRPr/>
            </a:pPr>
            <a:endParaRPr lang="en-US" sz="3200">
              <a:solidFill>
                <a:srgbClr val="FFFF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3138946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4800" b="1" dirty="0" smtClean="0">
                <a:solidFill>
                  <a:srgbClr val="FFC000"/>
                </a:solidFill>
              </a:rPr>
              <a:t>Get out of Babylon!</a:t>
            </a:r>
            <a:r>
              <a:rPr lang="en-US" sz="4000" dirty="0" smtClean="0">
                <a:solidFill>
                  <a:srgbClr val="FFC000"/>
                </a:solidFill>
              </a:rPr>
              <a:t>  </a:t>
            </a:r>
            <a:r>
              <a:rPr lang="en-US" sz="4000" dirty="0" smtClean="0"/>
              <a:t/>
            </a:r>
            <a:br>
              <a:rPr lang="en-US" sz="4000" dirty="0" smtClean="0"/>
            </a:br>
            <a:r>
              <a:rPr lang="en-US" sz="4000" b="1" dirty="0" smtClean="0">
                <a:solidFill>
                  <a:srgbClr val="CCFFFF"/>
                </a:solidFill>
              </a:rPr>
              <a:t>Return to Israel!</a:t>
            </a:r>
          </a:p>
        </p:txBody>
      </p:sp>
      <p:sp>
        <p:nvSpPr>
          <p:cNvPr id="15363" name="Rectangle 3"/>
          <p:cNvSpPr>
            <a:spLocks noGrp="1" noChangeArrowheads="1"/>
          </p:cNvSpPr>
          <p:nvPr>
            <p:ph type="body" idx="1"/>
          </p:nvPr>
        </p:nvSpPr>
        <p:spPr/>
        <p:txBody>
          <a:bodyPr/>
          <a:lstStyle/>
          <a:p>
            <a:pPr eaLnBrk="1" hangingPunct="1">
              <a:defRPr/>
            </a:pPr>
            <a:r>
              <a:rPr lang="en-US" smtClean="0"/>
              <a:t>“Flee” (v.6)  and  “escape” (v.7).  Get out of the places you were held captive!</a:t>
            </a:r>
          </a:p>
          <a:p>
            <a:pPr eaLnBrk="1" hangingPunct="1">
              <a:defRPr/>
            </a:pPr>
            <a:r>
              <a:rPr lang="en-US" smtClean="0"/>
              <a:t>God will shake His hand against the nations</a:t>
            </a:r>
          </a:p>
          <a:p>
            <a:pPr eaLnBrk="1" hangingPunct="1">
              <a:defRPr/>
            </a:pPr>
            <a:r>
              <a:rPr lang="en-US" smtClean="0"/>
              <a:t>Many nations will be joined to the Lord</a:t>
            </a:r>
          </a:p>
          <a:p>
            <a:pPr eaLnBrk="1" hangingPunct="1">
              <a:defRPr/>
            </a:pPr>
            <a:r>
              <a:rPr lang="en-US" smtClean="0"/>
              <a:t>God will dwell in your midst in Jerusalem</a:t>
            </a:r>
          </a:p>
        </p:txBody>
      </p:sp>
    </p:spTree>
    <p:extLst>
      <p:ext uri="{BB962C8B-B14F-4D97-AF65-F5344CB8AC3E}">
        <p14:creationId xmlns:p14="http://schemas.microsoft.com/office/powerpoint/2010/main" val="26401953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solidFill>
                  <a:srgbClr val="FFC000"/>
                </a:solidFill>
              </a:rPr>
              <a:t>Convincing the Jews to Return</a:t>
            </a:r>
          </a:p>
        </p:txBody>
      </p:sp>
      <p:sp>
        <p:nvSpPr>
          <p:cNvPr id="16387" name="Rectangle 3"/>
          <p:cNvSpPr>
            <a:spLocks noGrp="1" noChangeArrowheads="1"/>
          </p:cNvSpPr>
          <p:nvPr>
            <p:ph type="body" idx="1"/>
          </p:nvPr>
        </p:nvSpPr>
        <p:spPr/>
        <p:txBody>
          <a:bodyPr/>
          <a:lstStyle/>
          <a:p>
            <a:pPr eaLnBrk="1" hangingPunct="1">
              <a:spcAft>
                <a:spcPct val="30000"/>
              </a:spcAft>
              <a:defRPr/>
            </a:pPr>
            <a:r>
              <a:rPr lang="en-US" smtClean="0"/>
              <a:t>Only about 42,000 returned with Jeshua and Zerubbabel (Ezra 2), and only 74 of those were Levites!</a:t>
            </a:r>
          </a:p>
          <a:p>
            <a:pPr eaLnBrk="1" hangingPunct="1">
              <a:spcAft>
                <a:spcPct val="30000"/>
              </a:spcAft>
              <a:defRPr/>
            </a:pPr>
            <a:r>
              <a:rPr lang="en-US" smtClean="0"/>
              <a:t>Ezra brought more people back (Ezra 8), but he had trouble convincing any Levites to return (8:15)</a:t>
            </a:r>
          </a:p>
          <a:p>
            <a:pPr eaLnBrk="1" hangingPunct="1">
              <a:defRPr/>
            </a:pPr>
            <a:endParaRPr lang="en-US" smtClean="0"/>
          </a:p>
        </p:txBody>
      </p:sp>
    </p:spTree>
    <p:extLst>
      <p:ext uri="{BB962C8B-B14F-4D97-AF65-F5344CB8AC3E}">
        <p14:creationId xmlns:p14="http://schemas.microsoft.com/office/powerpoint/2010/main" val="29584422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1748" name="Object 4"/>
          <p:cNvGraphicFramePr>
            <a:graphicFrameLocks noChangeAspect="1"/>
          </p:cNvGraphicFramePr>
          <p:nvPr>
            <p:ph/>
          </p:nvPr>
        </p:nvGraphicFramePr>
        <p:xfrm>
          <a:off x="0" y="762000"/>
          <a:ext cx="9144000" cy="5362575"/>
        </p:xfrm>
        <a:graphic>
          <a:graphicData uri="http://schemas.openxmlformats.org/presentationml/2006/ole">
            <mc:AlternateContent xmlns:mc="http://schemas.openxmlformats.org/markup-compatibility/2006">
              <mc:Choice xmlns:v="urn:schemas-microsoft-com:vml" Requires="v">
                <p:oleObj spid="_x0000_s66568" name="Photo Editor Photo" r:id="rId3" imgW="12847619" imgH="7535327" progId="MSPhotoEd.3">
                  <p:embed/>
                </p:oleObj>
              </mc:Choice>
              <mc:Fallback>
                <p:oleObj name="Photo Editor Photo" r:id="rId3" imgW="12847619" imgH="753532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91440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58041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28600"/>
            <a:ext cx="8382000" cy="914400"/>
          </a:xfrm>
        </p:spPr>
        <p:txBody>
          <a:bodyPr/>
          <a:lstStyle/>
          <a:p>
            <a:pPr eaLnBrk="1" hangingPunct="1">
              <a:defRPr/>
            </a:pPr>
            <a:r>
              <a:rPr lang="en-US" sz="4000" dirty="0" smtClean="0">
                <a:solidFill>
                  <a:srgbClr val="FFC000"/>
                </a:solidFill>
              </a:rPr>
              <a:t>Why didn’t the Jews want to return?</a:t>
            </a:r>
          </a:p>
        </p:txBody>
      </p:sp>
      <p:sp>
        <p:nvSpPr>
          <p:cNvPr id="17411" name="Rectangle 3"/>
          <p:cNvSpPr>
            <a:spLocks noGrp="1" noChangeArrowheads="1"/>
          </p:cNvSpPr>
          <p:nvPr>
            <p:ph type="body" idx="1"/>
          </p:nvPr>
        </p:nvSpPr>
        <p:spPr>
          <a:xfrm>
            <a:off x="685800" y="1219200"/>
            <a:ext cx="8001000" cy="5334000"/>
          </a:xfrm>
        </p:spPr>
        <p:txBody>
          <a:bodyPr/>
          <a:lstStyle/>
          <a:p>
            <a:pPr marL="350838" indent="-350838" eaLnBrk="1" hangingPunct="1">
              <a:defRPr/>
            </a:pPr>
            <a:r>
              <a:rPr lang="en-US" smtClean="0"/>
              <a:t>Easier to stay in Persia!</a:t>
            </a:r>
          </a:p>
          <a:p>
            <a:pPr marL="350838" indent="-350838" eaLnBrk="1" hangingPunct="1">
              <a:defRPr/>
            </a:pPr>
            <a:r>
              <a:rPr lang="en-US" smtClean="0"/>
              <a:t>Long journey (400-600 miles) to Israel</a:t>
            </a:r>
          </a:p>
          <a:p>
            <a:pPr marL="350838" indent="-350838" eaLnBrk="1" hangingPunct="1">
              <a:defRPr/>
            </a:pPr>
            <a:r>
              <a:rPr lang="en-US" smtClean="0"/>
              <a:t>The land was a mess (run down for 70 years and lots of rubble)</a:t>
            </a:r>
          </a:p>
          <a:p>
            <a:pPr marL="350838" indent="-350838" eaLnBrk="1" hangingPunct="1">
              <a:defRPr/>
            </a:pPr>
            <a:r>
              <a:rPr lang="en-US" smtClean="0"/>
              <a:t>God had sent drought, famine and economic trouble on the land (Hag 1)</a:t>
            </a:r>
          </a:p>
          <a:p>
            <a:pPr marL="350838" indent="-350838" eaLnBrk="1" hangingPunct="1">
              <a:defRPr/>
            </a:pPr>
            <a:r>
              <a:rPr lang="en-US" smtClean="0"/>
              <a:t>The Levites didn’t trust the people to support them with tithes</a:t>
            </a:r>
          </a:p>
          <a:p>
            <a:pPr marL="350838" indent="-350838" eaLnBrk="1" hangingPunct="1">
              <a:buFont typeface="Wingdings" panose="05000000000000000000" pitchFamily="2" charset="2"/>
              <a:buNone/>
              <a:defRPr/>
            </a:pPr>
            <a:endParaRPr lang="en-US" sz="1400" smtClean="0"/>
          </a:p>
          <a:p>
            <a:pPr marL="350838" indent="-350838" eaLnBrk="1" hangingPunct="1">
              <a:buFont typeface="Wingdings" panose="05000000000000000000" pitchFamily="2" charset="2"/>
              <a:buNone/>
              <a:defRPr/>
            </a:pPr>
            <a:r>
              <a:rPr lang="en-US" sz="3600" i="1" smtClean="0">
                <a:solidFill>
                  <a:srgbClr val="FFFF00"/>
                </a:solidFill>
                <a:latin typeface="Comic Sans MS" panose="030F0702030302020204" pitchFamily="66" charset="0"/>
              </a:rPr>
              <a:t>Required Faith to make the move!</a:t>
            </a:r>
          </a:p>
          <a:p>
            <a:pPr marL="350838" indent="-350838" eaLnBrk="1" hangingPunct="1">
              <a:buFont typeface="Wingdings" panose="05000000000000000000" pitchFamily="2" charset="2"/>
              <a:buNone/>
              <a:defRPr/>
            </a:pPr>
            <a:endParaRPr lang="en-US" sz="3600" i="1" smtClean="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344677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371600"/>
          </a:xfrm>
        </p:spPr>
        <p:txBody>
          <a:bodyPr/>
          <a:lstStyle/>
          <a:p>
            <a:pPr eaLnBrk="1" hangingPunct="1">
              <a:defRPr/>
            </a:pPr>
            <a:r>
              <a:rPr lang="en-US" b="1" dirty="0" smtClean="0">
                <a:solidFill>
                  <a:srgbClr val="FFC000"/>
                </a:solidFill>
              </a:rPr>
              <a:t>God’s Motivation to Return</a:t>
            </a:r>
          </a:p>
        </p:txBody>
      </p:sp>
      <p:sp>
        <p:nvSpPr>
          <p:cNvPr id="18435" name="Rectangle 3"/>
          <p:cNvSpPr>
            <a:spLocks noGrp="1" noChangeArrowheads="1"/>
          </p:cNvSpPr>
          <p:nvPr>
            <p:ph type="body" idx="1"/>
          </p:nvPr>
        </p:nvSpPr>
        <p:spPr>
          <a:xfrm>
            <a:off x="457200" y="1447800"/>
            <a:ext cx="8229600" cy="5410200"/>
          </a:xfrm>
        </p:spPr>
        <p:txBody>
          <a:bodyPr/>
          <a:lstStyle/>
          <a:p>
            <a:pPr eaLnBrk="1" hangingPunct="1">
              <a:defRPr/>
            </a:pPr>
            <a:r>
              <a:rPr lang="en-US" smtClean="0"/>
              <a:t>He promised to bless their economy and food (Hag 2:19)  </a:t>
            </a:r>
          </a:p>
          <a:p>
            <a:pPr eaLnBrk="1" hangingPunct="1">
              <a:defRPr/>
            </a:pPr>
            <a:r>
              <a:rPr lang="en-US" smtClean="0"/>
              <a:t>He promised to protect their cities      (Zech 2:1-5)</a:t>
            </a:r>
          </a:p>
          <a:p>
            <a:pPr eaLnBrk="1" hangingPunct="1">
              <a:defRPr/>
            </a:pPr>
            <a:r>
              <a:rPr lang="en-US" smtClean="0"/>
              <a:t>He promised to dwell in their midst     (Zech 2:11)</a:t>
            </a:r>
          </a:p>
          <a:p>
            <a:pPr eaLnBrk="1" hangingPunct="1">
              <a:defRPr/>
            </a:pPr>
            <a:r>
              <a:rPr lang="en-US" smtClean="0"/>
              <a:t>He raised up Haman to make them face the reality of destruction in a foreign land (Esther 3)         </a:t>
            </a:r>
            <a:r>
              <a:rPr lang="en-US" i="1" smtClean="0">
                <a:latin typeface="Times New Roman" panose="02020603050405020304" pitchFamily="18" charset="0"/>
              </a:rPr>
              <a:t>God’s gentle push!</a:t>
            </a:r>
          </a:p>
        </p:txBody>
      </p:sp>
    </p:spTree>
    <p:extLst>
      <p:ext uri="{BB962C8B-B14F-4D97-AF65-F5344CB8AC3E}">
        <p14:creationId xmlns:p14="http://schemas.microsoft.com/office/powerpoint/2010/main" val="31524728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990600"/>
          </a:xfrm>
        </p:spPr>
        <p:txBody>
          <a:bodyPr/>
          <a:lstStyle/>
          <a:p>
            <a:pPr eaLnBrk="1" hangingPunct="1">
              <a:defRPr/>
            </a:pPr>
            <a:r>
              <a:rPr lang="en-US" sz="4800" b="1" dirty="0" smtClean="0">
                <a:solidFill>
                  <a:srgbClr val="FFC000"/>
                </a:solidFill>
              </a:rPr>
              <a:t>Many Nations (Gentiles!)</a:t>
            </a:r>
          </a:p>
        </p:txBody>
      </p:sp>
      <p:sp>
        <p:nvSpPr>
          <p:cNvPr id="19459" name="Rectangle 3"/>
          <p:cNvSpPr>
            <a:spLocks noGrp="1" noChangeArrowheads="1"/>
          </p:cNvSpPr>
          <p:nvPr>
            <p:ph type="body" idx="1"/>
          </p:nvPr>
        </p:nvSpPr>
        <p:spPr>
          <a:xfrm>
            <a:off x="533400" y="1447800"/>
            <a:ext cx="8153400" cy="5029200"/>
          </a:xfrm>
        </p:spPr>
        <p:txBody>
          <a:bodyPr/>
          <a:lstStyle/>
          <a:p>
            <a:pPr marL="0" indent="0" algn="ctr" eaLnBrk="1" hangingPunct="1">
              <a:lnSpc>
                <a:spcPct val="90000"/>
              </a:lnSpc>
              <a:buFont typeface="Wingdings" panose="05000000000000000000" pitchFamily="2" charset="2"/>
              <a:buNone/>
              <a:defRPr/>
            </a:pPr>
            <a:r>
              <a:rPr lang="en-US" sz="4000" b="1" dirty="0" smtClean="0">
                <a:solidFill>
                  <a:srgbClr val="FFFF00"/>
                </a:solidFill>
              </a:rPr>
              <a:t>Ezra 6:21-22</a:t>
            </a:r>
          </a:p>
          <a:p>
            <a:pPr marL="0" indent="0" eaLnBrk="1" hangingPunct="1">
              <a:lnSpc>
                <a:spcPct val="90000"/>
              </a:lnSpc>
              <a:spcAft>
                <a:spcPct val="25000"/>
              </a:spcAft>
              <a:buFont typeface="Wingdings" panose="05000000000000000000" pitchFamily="2" charset="2"/>
              <a:buNone/>
              <a:defRPr/>
            </a:pPr>
            <a:r>
              <a:rPr lang="en-US" sz="2800" dirty="0" smtClean="0"/>
              <a:t>21  Then the children of Israel who had returned from the captivity ate </a:t>
            </a:r>
            <a:r>
              <a:rPr lang="en-US" sz="2800" b="1" i="1" dirty="0" smtClean="0"/>
              <a:t>together with all who had separated themselves from the filth of the nations of the land in order to seek the LORD God of Israel.</a:t>
            </a:r>
          </a:p>
          <a:p>
            <a:pPr marL="0" indent="0" eaLnBrk="1" hangingPunct="1">
              <a:lnSpc>
                <a:spcPct val="90000"/>
              </a:lnSpc>
              <a:spcAft>
                <a:spcPct val="25000"/>
              </a:spcAft>
              <a:buFont typeface="Wingdings" panose="05000000000000000000" pitchFamily="2" charset="2"/>
              <a:buNone/>
              <a:defRPr/>
            </a:pPr>
            <a:r>
              <a:rPr lang="en-US" sz="2800" dirty="0" smtClean="0"/>
              <a:t>22  And they kept the Feast of Unleavened Bread seven days with joy; for the LORD made them joyful, and turned the heart of the king of Assyria toward them, to strengthen their hands in the work of the house of God, </a:t>
            </a:r>
            <a:r>
              <a:rPr lang="en-US" sz="2800" b="1" i="1" dirty="0" smtClean="0"/>
              <a:t>the God of Israel.</a:t>
            </a:r>
          </a:p>
        </p:txBody>
      </p:sp>
    </p:spTree>
    <p:extLst>
      <p:ext uri="{BB962C8B-B14F-4D97-AF65-F5344CB8AC3E}">
        <p14:creationId xmlns:p14="http://schemas.microsoft.com/office/powerpoint/2010/main" val="3068542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229600" cy="1371600"/>
          </a:xfrm>
        </p:spPr>
        <p:txBody>
          <a:bodyPr/>
          <a:lstStyle/>
          <a:p>
            <a:pPr eaLnBrk="1" hangingPunct="1">
              <a:defRPr/>
            </a:pPr>
            <a:r>
              <a:rPr lang="en-US" sz="4800" b="1" dirty="0" smtClean="0">
                <a:solidFill>
                  <a:srgbClr val="FFC000"/>
                </a:solidFill>
              </a:rPr>
              <a:t>Many Nations (Gentiles!)</a:t>
            </a:r>
          </a:p>
        </p:txBody>
      </p:sp>
      <p:sp>
        <p:nvSpPr>
          <p:cNvPr id="20483" name="Rectangle 3"/>
          <p:cNvSpPr>
            <a:spLocks noGrp="1" noChangeArrowheads="1"/>
          </p:cNvSpPr>
          <p:nvPr>
            <p:ph type="body" idx="1"/>
          </p:nvPr>
        </p:nvSpPr>
        <p:spPr>
          <a:xfrm>
            <a:off x="609600" y="1219200"/>
            <a:ext cx="8077200" cy="4876800"/>
          </a:xfrm>
        </p:spPr>
        <p:txBody>
          <a:bodyPr/>
          <a:lstStyle/>
          <a:p>
            <a:pPr marL="0" indent="0" algn="ctr" eaLnBrk="1" hangingPunct="1">
              <a:lnSpc>
                <a:spcPct val="90000"/>
              </a:lnSpc>
              <a:buFont typeface="Wingdings" panose="05000000000000000000" pitchFamily="2" charset="2"/>
              <a:buNone/>
              <a:defRPr/>
            </a:pPr>
            <a:r>
              <a:rPr lang="en-US" sz="3600" b="1" dirty="0" err="1" smtClean="0">
                <a:solidFill>
                  <a:srgbClr val="FFFF00"/>
                </a:solidFill>
              </a:rPr>
              <a:t>Zech</a:t>
            </a:r>
            <a:r>
              <a:rPr lang="en-US" sz="3600" b="1" dirty="0" smtClean="0">
                <a:solidFill>
                  <a:srgbClr val="FFFF00"/>
                </a:solidFill>
              </a:rPr>
              <a:t> 8:20-23</a:t>
            </a:r>
            <a:r>
              <a:rPr lang="en-US" sz="4000" b="1" dirty="0" smtClean="0">
                <a:solidFill>
                  <a:srgbClr val="FFFF00"/>
                </a:solidFill>
              </a:rPr>
              <a:t>  </a:t>
            </a:r>
            <a:r>
              <a:rPr lang="en-US" sz="2800" b="1" dirty="0" smtClean="0">
                <a:solidFill>
                  <a:srgbClr val="FFFF00"/>
                </a:solidFill>
              </a:rPr>
              <a:t>(4</a:t>
            </a:r>
            <a:r>
              <a:rPr lang="en-US" sz="2800" b="1" baseline="30000" dirty="0" smtClean="0">
                <a:solidFill>
                  <a:srgbClr val="FFFF00"/>
                </a:solidFill>
              </a:rPr>
              <a:t>th</a:t>
            </a:r>
            <a:r>
              <a:rPr lang="en-US" sz="2800" b="1" dirty="0" smtClean="0">
                <a:solidFill>
                  <a:srgbClr val="FFFF00"/>
                </a:solidFill>
              </a:rPr>
              <a:t> of Darius)</a:t>
            </a:r>
          </a:p>
          <a:p>
            <a:pPr marL="0" indent="0" eaLnBrk="1" hangingPunct="1">
              <a:lnSpc>
                <a:spcPct val="90000"/>
              </a:lnSpc>
              <a:spcAft>
                <a:spcPct val="20000"/>
              </a:spcAft>
              <a:buFont typeface="Wingdings" panose="05000000000000000000" pitchFamily="2" charset="2"/>
              <a:buNone/>
              <a:defRPr/>
            </a:pPr>
            <a:r>
              <a:rPr lang="en-US" sz="2200" dirty="0" smtClean="0"/>
              <a:t>20  "Thus says the LORD of hosts: '</a:t>
            </a:r>
            <a:r>
              <a:rPr lang="en-US" sz="2200" dirty="0" smtClean="0">
                <a:solidFill>
                  <a:srgbClr val="66FF33"/>
                </a:solidFill>
              </a:rPr>
              <a:t>Peoples</a:t>
            </a:r>
            <a:r>
              <a:rPr lang="en-US" sz="2200" dirty="0" smtClean="0"/>
              <a:t> shall yet come, inhabitants of many cities;</a:t>
            </a:r>
          </a:p>
          <a:p>
            <a:pPr marL="0" indent="0" eaLnBrk="1" hangingPunct="1">
              <a:lnSpc>
                <a:spcPct val="90000"/>
              </a:lnSpc>
              <a:spcAft>
                <a:spcPct val="20000"/>
              </a:spcAft>
              <a:buFont typeface="Wingdings" panose="05000000000000000000" pitchFamily="2" charset="2"/>
              <a:buNone/>
              <a:defRPr/>
            </a:pPr>
            <a:r>
              <a:rPr lang="en-US" sz="2200" dirty="0" smtClean="0"/>
              <a:t>21  The inhabitants of one city shall go to another, saying, "Let us continue to go and pray before the LORD, and seek the LORD of hosts. I myself will go also."</a:t>
            </a:r>
          </a:p>
          <a:p>
            <a:pPr marL="0" indent="0" eaLnBrk="1" hangingPunct="1">
              <a:lnSpc>
                <a:spcPct val="90000"/>
              </a:lnSpc>
              <a:spcAft>
                <a:spcPct val="20000"/>
              </a:spcAft>
              <a:buFont typeface="Wingdings" panose="05000000000000000000" pitchFamily="2" charset="2"/>
              <a:buNone/>
              <a:defRPr/>
            </a:pPr>
            <a:r>
              <a:rPr lang="en-US" sz="2200" dirty="0" smtClean="0"/>
              <a:t>22  Yes, </a:t>
            </a:r>
            <a:r>
              <a:rPr lang="en-US" sz="2200" dirty="0" smtClean="0">
                <a:solidFill>
                  <a:srgbClr val="66FF33"/>
                </a:solidFill>
              </a:rPr>
              <a:t>many peoples and strong nations</a:t>
            </a:r>
            <a:r>
              <a:rPr lang="en-US" sz="2200" dirty="0" smtClean="0"/>
              <a:t> shall come to seek the LORD of hosts in Jerusalem, and to pray before the LORD.'</a:t>
            </a:r>
          </a:p>
          <a:p>
            <a:pPr marL="0" indent="0" eaLnBrk="1" hangingPunct="1">
              <a:lnSpc>
                <a:spcPct val="90000"/>
              </a:lnSpc>
              <a:spcAft>
                <a:spcPct val="20000"/>
              </a:spcAft>
              <a:buFont typeface="Wingdings" panose="05000000000000000000" pitchFamily="2" charset="2"/>
              <a:buNone/>
              <a:defRPr/>
            </a:pPr>
            <a:r>
              <a:rPr lang="en-US" sz="2200" dirty="0" smtClean="0"/>
              <a:t>23  "Thus says the LORD of hosts: 'In those days ten men </a:t>
            </a:r>
            <a:r>
              <a:rPr lang="en-US" sz="2200" dirty="0" smtClean="0">
                <a:solidFill>
                  <a:srgbClr val="66FF33"/>
                </a:solidFill>
              </a:rPr>
              <a:t>from every language of the nations</a:t>
            </a:r>
            <a:r>
              <a:rPr lang="en-US" sz="2200" dirty="0" smtClean="0"/>
              <a:t> shall grasp the sleeve of a Jewish man, saying, "Let us go with you, for we have heard that God is with you."'"</a:t>
            </a:r>
          </a:p>
          <a:p>
            <a:pPr marL="0" indent="0" eaLnBrk="1" hangingPunct="1">
              <a:lnSpc>
                <a:spcPct val="90000"/>
              </a:lnSpc>
              <a:buFont typeface="Wingdings" panose="05000000000000000000" pitchFamily="2" charset="2"/>
              <a:buNone/>
              <a:defRPr/>
            </a:pPr>
            <a:endParaRPr lang="en-US" sz="2200" dirty="0" smtClean="0"/>
          </a:p>
          <a:p>
            <a:pPr marL="0" indent="0" eaLnBrk="1" hangingPunct="1">
              <a:lnSpc>
                <a:spcPct val="90000"/>
              </a:lnSpc>
              <a:buFont typeface="Wingdings" panose="05000000000000000000" pitchFamily="2" charset="2"/>
              <a:buNone/>
              <a:defRPr/>
            </a:pPr>
            <a:endParaRPr lang="en-US" sz="2400" dirty="0" smtClean="0"/>
          </a:p>
        </p:txBody>
      </p:sp>
    </p:spTree>
    <p:extLst>
      <p:ext uri="{BB962C8B-B14F-4D97-AF65-F5344CB8AC3E}">
        <p14:creationId xmlns:p14="http://schemas.microsoft.com/office/powerpoint/2010/main" val="2637013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descr="https://encrypted-tbn0.gstatic.com/images?q=tbn:ANd9GcQytp59F0WCTmB9UI3K7wmhZCcA1-SV3nKpMkGAtwthwLuC1lnx"/>
          <p:cNvPicPr>
            <a:picLocks noChangeAspect="1" noChangeArrowheads="1"/>
          </p:cNvPicPr>
          <p:nvPr/>
        </p:nvPicPr>
        <p:blipFill rotWithShape="1">
          <a:blip r:embed="rId2">
            <a:extLst>
              <a:ext uri="{28A0092B-C50C-407E-A947-70E740481C1C}">
                <a14:useLocalDpi xmlns:a14="http://schemas.microsoft.com/office/drawing/2010/main" val="0"/>
              </a:ext>
            </a:extLst>
          </a:blip>
          <a:srcRect b="21225"/>
          <a:stretch/>
        </p:blipFill>
        <p:spPr bwMode="auto">
          <a:xfrm>
            <a:off x="304800" y="381000"/>
            <a:ext cx="3760258"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57200" y="4770567"/>
            <a:ext cx="58674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But you have to work at it every day and pray for God’s help!</a:t>
            </a:r>
          </a:p>
        </p:txBody>
      </p:sp>
      <p:sp>
        <p:nvSpPr>
          <p:cNvPr id="6" name="Text Box 5"/>
          <p:cNvSpPr txBox="1">
            <a:spLocks noChangeArrowheads="1"/>
          </p:cNvSpPr>
          <p:nvPr/>
        </p:nvSpPr>
        <p:spPr bwMode="auto">
          <a:xfrm>
            <a:off x="4267200" y="257175"/>
            <a:ext cx="4671646" cy="4324261"/>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7030A0"/>
                </a:solidFill>
                <a:latin typeface="Comic Sans MS" pitchFamily="66" charset="0"/>
              </a:rPr>
              <a:t>1 Tim </a:t>
            </a:r>
            <a:r>
              <a:rPr lang="en-US" sz="2800" b="1" dirty="0" smtClean="0">
                <a:solidFill>
                  <a:srgbClr val="7030A0"/>
                </a:solidFill>
                <a:latin typeface="Comic Sans MS" pitchFamily="66" charset="0"/>
              </a:rPr>
              <a:t>4:7-10 (RSV)</a:t>
            </a:r>
            <a:endParaRPr lang="en-US" sz="2800" b="1" dirty="0">
              <a:solidFill>
                <a:srgbClr val="7030A0"/>
              </a:solidFill>
              <a:latin typeface="Comic Sans MS" pitchFamily="66" charset="0"/>
            </a:endParaRPr>
          </a:p>
          <a:p>
            <a:pPr algn="ctr">
              <a:spcBef>
                <a:spcPct val="50000"/>
              </a:spcBef>
            </a:pPr>
            <a:r>
              <a:rPr lang="en-US" sz="2600" b="1" dirty="0">
                <a:solidFill>
                  <a:srgbClr val="663300"/>
                </a:solidFill>
                <a:latin typeface="Comic Sans MS" pitchFamily="66" charset="0"/>
              </a:rPr>
              <a:t>Train yourself in godliness; </a:t>
            </a:r>
            <a:r>
              <a:rPr lang="en-US" sz="2600" b="1" dirty="0" smtClean="0">
                <a:solidFill>
                  <a:srgbClr val="663300"/>
                </a:solidFill>
                <a:latin typeface="Comic Sans MS" pitchFamily="66" charset="0"/>
              </a:rPr>
              <a:t>  for </a:t>
            </a:r>
            <a:r>
              <a:rPr lang="en-US" sz="2600" b="1" dirty="0">
                <a:solidFill>
                  <a:srgbClr val="663300"/>
                </a:solidFill>
                <a:latin typeface="Comic Sans MS" pitchFamily="66" charset="0"/>
              </a:rPr>
              <a:t>while bodily training is of some value, godliness is of value in every way, as it holds promise for the present life and also for the life to come. </a:t>
            </a:r>
            <a:r>
              <a:rPr lang="en-US" sz="2600" b="1" dirty="0" smtClean="0">
                <a:solidFill>
                  <a:srgbClr val="663300"/>
                </a:solidFill>
                <a:latin typeface="Comic Sans MS" pitchFamily="66" charset="0"/>
              </a:rPr>
              <a:t>The </a:t>
            </a:r>
            <a:r>
              <a:rPr lang="en-US" sz="2600" b="1" dirty="0">
                <a:solidFill>
                  <a:srgbClr val="663300"/>
                </a:solidFill>
                <a:latin typeface="Comic Sans MS" pitchFamily="66" charset="0"/>
              </a:rPr>
              <a:t>saying is sure and worthy of full acceptance. </a:t>
            </a:r>
          </a:p>
        </p:txBody>
      </p:sp>
      <p:pic>
        <p:nvPicPr>
          <p:cNvPr id="118788" name="Picture 4" descr="http://images.sciencedaily.com/2008/02/080205121740-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462" y="4868113"/>
            <a:ext cx="2491398" cy="165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92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rgbClr val="FFFF00"/>
                </a:solidFill>
                <a:latin typeface="EraserDust" pitchFamily="34" charset="0"/>
              </a:rPr>
              <a:t>Lessons from </a:t>
            </a:r>
            <a:r>
              <a:rPr lang="en-US" b="1" dirty="0" smtClean="0">
                <a:solidFill>
                  <a:srgbClr val="FFFF00"/>
                </a:solidFill>
                <a:latin typeface="EraserDust" pitchFamily="34" charset="0"/>
              </a:rPr>
              <a:t>Zechariah</a:t>
            </a:r>
            <a:endParaRPr lang="en-US" b="1" dirty="0" smtClean="0">
              <a:solidFill>
                <a:srgbClr val="FFFF00"/>
              </a:solidFill>
              <a:latin typeface="EraserDust" pitchFamily="34" charset="0"/>
            </a:endParaRPr>
          </a:p>
        </p:txBody>
      </p:sp>
      <p:sp>
        <p:nvSpPr>
          <p:cNvPr id="4099" name="Rectangle 3"/>
          <p:cNvSpPr>
            <a:spLocks noGrp="1" noChangeArrowheads="1"/>
          </p:cNvSpPr>
          <p:nvPr>
            <p:ph type="body" idx="1"/>
          </p:nvPr>
        </p:nvSpPr>
        <p:spPr>
          <a:xfrm>
            <a:off x="609600" y="1143000"/>
            <a:ext cx="8001000" cy="5029200"/>
          </a:xfrm>
        </p:spPr>
        <p:txBody>
          <a:bodyPr>
            <a:normAutofit fontScale="92500" lnSpcReduction="20000"/>
          </a:bodyPr>
          <a:lstStyle/>
          <a:p>
            <a:pPr eaLnBrk="1" hangingPunct="1">
              <a:lnSpc>
                <a:spcPct val="90000"/>
              </a:lnSpc>
              <a:spcAft>
                <a:spcPct val="30000"/>
              </a:spcAft>
              <a:defRPr/>
            </a:pPr>
            <a:r>
              <a:rPr lang="en-US" b="1" dirty="0" smtClean="0">
                <a:solidFill>
                  <a:srgbClr val="FFC000"/>
                </a:solidFill>
                <a:latin typeface="EraserDust" pitchFamily="34" charset="0"/>
              </a:rPr>
              <a:t> </a:t>
            </a:r>
            <a:r>
              <a:rPr lang="en-US" b="1" dirty="0" smtClean="0">
                <a:solidFill>
                  <a:srgbClr val="FFC000"/>
                </a:solidFill>
                <a:latin typeface="EraserDust" pitchFamily="34" charset="0"/>
              </a:rPr>
              <a:t>God loves us and wants to bless us when we make good choices for Him</a:t>
            </a:r>
          </a:p>
          <a:p>
            <a:pPr eaLnBrk="1" hangingPunct="1">
              <a:lnSpc>
                <a:spcPct val="90000"/>
              </a:lnSpc>
              <a:spcAft>
                <a:spcPct val="30000"/>
              </a:spcAft>
              <a:defRPr/>
            </a:pPr>
            <a:r>
              <a:rPr lang="en-US" b="1" dirty="0" smtClean="0">
                <a:solidFill>
                  <a:srgbClr val="FFC000"/>
                </a:solidFill>
                <a:latin typeface="EraserDust" pitchFamily="34" charset="0"/>
              </a:rPr>
              <a:t>God can use craftsmen (ecclesial workers) to accomplish his work – we just need to be involved!</a:t>
            </a:r>
            <a:endParaRPr lang="en-US" b="1" dirty="0">
              <a:solidFill>
                <a:srgbClr val="FFC000"/>
              </a:solidFill>
              <a:latin typeface="EraserDust" pitchFamily="34" charset="0"/>
            </a:endParaRPr>
          </a:p>
          <a:p>
            <a:pPr eaLnBrk="1" hangingPunct="1">
              <a:lnSpc>
                <a:spcPct val="90000"/>
              </a:lnSpc>
              <a:spcAft>
                <a:spcPct val="30000"/>
              </a:spcAft>
              <a:defRPr/>
            </a:pPr>
            <a:r>
              <a:rPr lang="en-US" b="1" dirty="0" smtClean="0">
                <a:solidFill>
                  <a:srgbClr val="FFC000"/>
                </a:solidFill>
                <a:latin typeface="EraserDust" panose="020C0804040000000001" pitchFamily="34" charset="0"/>
              </a:rPr>
              <a:t>God </a:t>
            </a:r>
            <a:r>
              <a:rPr lang="en-US" b="1" dirty="0">
                <a:solidFill>
                  <a:srgbClr val="FFC000"/>
                </a:solidFill>
                <a:latin typeface="EraserDust" panose="020C0804040000000001" pitchFamily="34" charset="0"/>
              </a:rPr>
              <a:t>will protect His ecclesias, if we are working on His house</a:t>
            </a:r>
          </a:p>
          <a:p>
            <a:pPr eaLnBrk="1" hangingPunct="1">
              <a:lnSpc>
                <a:spcPct val="90000"/>
              </a:lnSpc>
              <a:spcAft>
                <a:spcPct val="30000"/>
              </a:spcAft>
              <a:defRPr/>
            </a:pPr>
            <a:r>
              <a:rPr lang="en-US" b="1" dirty="0">
                <a:solidFill>
                  <a:srgbClr val="FFC000"/>
                </a:solidFill>
                <a:latin typeface="EraserDust" panose="020C0804040000000001" pitchFamily="34" charset="0"/>
              </a:rPr>
              <a:t>Flee out of Babylon while we can, before the great and terrible Day of the Lord</a:t>
            </a:r>
          </a:p>
          <a:p>
            <a:pPr eaLnBrk="1" hangingPunct="1">
              <a:lnSpc>
                <a:spcPct val="90000"/>
              </a:lnSpc>
              <a:spcAft>
                <a:spcPct val="30000"/>
              </a:spcAft>
              <a:defRPr/>
            </a:pPr>
            <a:r>
              <a:rPr lang="en-US" b="1" dirty="0" smtClean="0">
                <a:solidFill>
                  <a:srgbClr val="FFC000"/>
                </a:solidFill>
                <a:latin typeface="EraserDust" panose="020C0804040000000001" pitchFamily="34" charset="0"/>
              </a:rPr>
              <a:t>The </a:t>
            </a:r>
            <a:r>
              <a:rPr lang="en-US" b="1" dirty="0">
                <a:solidFill>
                  <a:srgbClr val="FFC000"/>
                </a:solidFill>
                <a:latin typeface="EraserDust" panose="020C0804040000000001" pitchFamily="34" charset="0"/>
              </a:rPr>
              <a:t>angels are watching over our ecclesial work and will make sure God’s </a:t>
            </a:r>
            <a:r>
              <a:rPr lang="en-US" b="1" dirty="0" smtClean="0">
                <a:solidFill>
                  <a:srgbClr val="FFC000"/>
                </a:solidFill>
                <a:latin typeface="EraserDust" panose="020C0804040000000001" pitchFamily="34" charset="0"/>
              </a:rPr>
              <a:t>spiritual house (his family) </a:t>
            </a:r>
            <a:r>
              <a:rPr lang="en-US" b="1" dirty="0">
                <a:solidFill>
                  <a:srgbClr val="FFC000"/>
                </a:solidFill>
                <a:latin typeface="EraserDust" panose="020C0804040000000001" pitchFamily="34" charset="0"/>
              </a:rPr>
              <a:t>is assembled in the kingdom</a:t>
            </a:r>
          </a:p>
          <a:p>
            <a:pPr hangingPunct="0"/>
            <a:endParaRPr lang="en-US" b="1" dirty="0" smtClean="0">
              <a:solidFill>
                <a:srgbClr val="FFC000"/>
              </a:solidFill>
              <a:latin typeface="EraserDust" panose="020C0804040000000001" pitchFamily="34" charset="0"/>
            </a:endParaRPr>
          </a:p>
        </p:txBody>
      </p:sp>
    </p:spTree>
    <p:extLst>
      <p:ext uri="{BB962C8B-B14F-4D97-AF65-F5344CB8AC3E}">
        <p14:creationId xmlns:p14="http://schemas.microsoft.com/office/powerpoint/2010/main" val="7345038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8" name="Picture 2" descr="http://4.bp.blogspot.com/-lC4XUj1z8Ck/UHX50BEIlRI/AAAAAAAAAgA/1WcYTZBa-6I/s1600/better_way_poster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13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71800" y="2514600"/>
            <a:ext cx="3124200" cy="1066800"/>
          </a:xfrm>
          <a:solidFill>
            <a:srgbClr val="76B531"/>
          </a:solidFill>
        </p:spPr>
        <p:txBody>
          <a:bodyPr/>
          <a:lstStyle/>
          <a:p>
            <a:pPr>
              <a:lnSpc>
                <a:spcPts val="4500"/>
              </a:lnSpc>
              <a:spcBef>
                <a:spcPts val="600"/>
              </a:spcBef>
            </a:pPr>
            <a:r>
              <a:rPr lang="en-US" b="1" dirty="0" smtClean="0">
                <a:solidFill>
                  <a:srgbClr val="FFFF00"/>
                </a:solidFill>
              </a:rPr>
              <a:t>It’s your choice!</a:t>
            </a:r>
            <a:endParaRPr lang="en-US" b="1" dirty="0">
              <a:solidFill>
                <a:srgbClr val="FFFF00"/>
              </a:solidFill>
            </a:endParaRPr>
          </a:p>
        </p:txBody>
      </p:sp>
    </p:spTree>
    <p:extLst>
      <p:ext uri="{BB962C8B-B14F-4D97-AF65-F5344CB8AC3E}">
        <p14:creationId xmlns:p14="http://schemas.microsoft.com/office/powerpoint/2010/main" val="3922456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631"/>
            <a:ext cx="5496829" cy="2667000"/>
          </a:xfrm>
        </p:spPr>
        <p:txBody>
          <a:bodyPr>
            <a:normAutofit/>
          </a:bodyPr>
          <a:lstStyle/>
          <a:p>
            <a:pPr eaLnBrk="1" hangingPunct="1"/>
            <a:r>
              <a:rPr lang="en-US" sz="4000" b="1" dirty="0" smtClean="0">
                <a:solidFill>
                  <a:srgbClr val="FF0000"/>
                </a:solidFill>
                <a:latin typeface="Comic Sans MS" pitchFamily="66" charset="0"/>
              </a:rPr>
              <a:t>W</a:t>
            </a:r>
          </a:p>
        </p:txBody>
      </p:sp>
      <p:sp>
        <p:nvSpPr>
          <p:cNvPr id="4100" name="Text Box 5"/>
          <p:cNvSpPr txBox="1">
            <a:spLocks noChangeArrowheads="1"/>
          </p:cNvSpPr>
          <p:nvPr/>
        </p:nvSpPr>
        <p:spPr bwMode="auto">
          <a:xfrm>
            <a:off x="4714631" y="473298"/>
            <a:ext cx="3886200" cy="2308324"/>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The way of Sin is the easy way &amp; it is very contagious!</a:t>
            </a:r>
            <a:endParaRPr lang="en-US" sz="3600" b="1" dirty="0">
              <a:solidFill>
                <a:srgbClr val="FF0000"/>
              </a:solidFill>
              <a:latin typeface="Comic Sans MS" pitchFamily="66" charset="0"/>
            </a:endParaRPr>
          </a:p>
        </p:txBody>
      </p:sp>
      <p:pic>
        <p:nvPicPr>
          <p:cNvPr id="117762" name="Picture 2" descr="http://rlv.zcache.com/the_most_contagious_disease_is_a_bad_attitude_postcard-rffbfa951b62b486b871015972acc9cdd_vgbaq_8byvr_512.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0" t="12161" b="10816"/>
          <a:stretch/>
        </p:blipFill>
        <p:spPr bwMode="auto">
          <a:xfrm>
            <a:off x="4732216" y="3096203"/>
            <a:ext cx="4271962"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17764" name="Picture 4" descr="http://cdn2.planetminecraft.com/files/resource_media/screenshot/1228/easy-way_28814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4" y="228600"/>
            <a:ext cx="3990975" cy="2652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429051" y="3096203"/>
            <a:ext cx="3886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663300"/>
                </a:solidFill>
                <a:latin typeface="Comic Sans MS" pitchFamily="66" charset="0"/>
              </a:rPr>
              <a:t>Sin spreads like wild fires!</a:t>
            </a:r>
            <a:endParaRPr lang="en-US" sz="3600" b="1" dirty="0">
              <a:solidFill>
                <a:srgbClr val="663300"/>
              </a:solidFill>
              <a:latin typeface="Comic Sans MS" pitchFamily="66" charset="0"/>
            </a:endParaRPr>
          </a:p>
        </p:txBody>
      </p:sp>
      <p:pic>
        <p:nvPicPr>
          <p:cNvPr id="117766" name="Picture 6" descr="https://encrypted-tbn2.gstatic.com/images?q=tbn:ANd9GcRztC2lJ71uqdjLcKt-haZ6Wrl_qqDF8Xf6qK25cQYCiC-77hOz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1" y="4418314"/>
            <a:ext cx="4239481" cy="216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869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Haggai 2:15-19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idx="1"/>
          </p:nvPr>
        </p:nvSpPr>
        <p:spPr>
          <a:xfrm>
            <a:off x="990600" y="1371600"/>
            <a:ext cx="7239000" cy="5029200"/>
          </a:xfrm>
        </p:spPr>
        <p:txBody>
          <a:bodyPr>
            <a:normAutofit fontScale="77500" lnSpcReduction="20000"/>
          </a:bodyPr>
          <a:lstStyle/>
          <a:p>
            <a:pPr marL="0" indent="231775">
              <a:buNone/>
            </a:pPr>
            <a:r>
              <a:rPr lang="en-US" dirty="0" smtClean="0"/>
              <a:t>15 </a:t>
            </a:r>
            <a:r>
              <a:rPr lang="en-US" dirty="0"/>
              <a:t>'And now, </a:t>
            </a:r>
            <a:r>
              <a:rPr lang="en-US" b="1" dirty="0">
                <a:solidFill>
                  <a:srgbClr val="0000FF"/>
                </a:solidFill>
              </a:rPr>
              <a:t>carefully consider from this day forward: </a:t>
            </a:r>
            <a:r>
              <a:rPr lang="en-US" dirty="0"/>
              <a:t>from before stone was laid upon stone in the temple of the Lord —  16 since those days, when one came to a heap of twenty </a:t>
            </a:r>
            <a:r>
              <a:rPr lang="en-US" dirty="0" err="1"/>
              <a:t>ephahs</a:t>
            </a:r>
            <a:r>
              <a:rPr lang="en-US" dirty="0"/>
              <a:t>, there were but ten; when one came to the wine vat to draw out fifty baths from the press, there were but twenty. 17 I struck you with blight and mildew and hail in all the labors of your hands; </a:t>
            </a:r>
            <a:r>
              <a:rPr lang="en-US" b="1" dirty="0">
                <a:solidFill>
                  <a:srgbClr val="C00000"/>
                </a:solidFill>
              </a:rPr>
              <a:t>yet you did not turn to Me,' </a:t>
            </a:r>
            <a:r>
              <a:rPr lang="en-US" dirty="0"/>
              <a:t>says the Lord. 18 'Consider now from this day forward, </a:t>
            </a:r>
            <a:r>
              <a:rPr lang="en-US" b="1" dirty="0">
                <a:solidFill>
                  <a:srgbClr val="7030A0"/>
                </a:solidFill>
              </a:rPr>
              <a:t>from the twenty-fourth day of the ninth month, from the day that the foundation of the Lord's temple was laid — consider it: </a:t>
            </a:r>
            <a:r>
              <a:rPr lang="en-US" dirty="0"/>
              <a:t>19 Is the seed still in the barn? As yet the vine, the fig tree, the pomegranate, and the olive tree have not yielded fruit. </a:t>
            </a:r>
            <a:r>
              <a:rPr lang="en-US" b="1" dirty="0">
                <a:solidFill>
                  <a:srgbClr val="0000FF"/>
                </a:solidFill>
              </a:rPr>
              <a:t>But from this day I will bless you.'"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wants to bless them!</a:t>
            </a:r>
          </a:p>
        </p:txBody>
      </p:sp>
      <p:sp>
        <p:nvSpPr>
          <p:cNvPr id="7" name="Text Box 5"/>
          <p:cNvSpPr txBox="1">
            <a:spLocks noChangeArrowheads="1"/>
          </p:cNvSpPr>
          <p:nvPr/>
        </p:nvSpPr>
        <p:spPr bwMode="auto">
          <a:xfrm>
            <a:off x="990600" y="63398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He’s waiting for our commitment!</a:t>
            </a:r>
          </a:p>
        </p:txBody>
      </p:sp>
    </p:spTree>
    <p:extLst>
      <p:ext uri="{BB962C8B-B14F-4D97-AF65-F5344CB8AC3E}">
        <p14:creationId xmlns:p14="http://schemas.microsoft.com/office/powerpoint/2010/main" val="1350229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alishagratehouse.com/wp-content/uploads/2012/07/joyful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15"/>
            <a:ext cx="10331413" cy="6865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0" y="228600"/>
            <a:ext cx="4648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God loves you and wants to bless you!</a:t>
            </a:r>
            <a:endParaRPr lang="en-US" sz="3600" b="1" dirty="0">
              <a:solidFill>
                <a:srgbClr val="FFFF00"/>
              </a:solidFill>
              <a:latin typeface="Comic Sans MS" pitchFamily="66" charset="0"/>
            </a:endParaRPr>
          </a:p>
        </p:txBody>
      </p:sp>
    </p:spTree>
    <p:extLst>
      <p:ext uri="{BB962C8B-B14F-4D97-AF65-F5344CB8AC3E}">
        <p14:creationId xmlns:p14="http://schemas.microsoft.com/office/powerpoint/2010/main" val="1528239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livingwaterlutheran.org/img/God%27s%20Work.%20Our%20Ha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79" t="5882" r="12338" b="11765"/>
          <a:stretch/>
        </p:blipFill>
        <p:spPr bwMode="auto">
          <a:xfrm>
            <a:off x="0" y="0"/>
            <a:ext cx="104927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581400" y="4724400"/>
            <a:ext cx="27432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FFFF00"/>
                </a:solidFill>
                <a:latin typeface="Comic Sans MS" pitchFamily="66" charset="0"/>
              </a:rPr>
              <a:t>Go home and get involved!</a:t>
            </a:r>
            <a:endParaRPr lang="en-US" sz="4000" b="1" dirty="0">
              <a:solidFill>
                <a:srgbClr val="FFFF00"/>
              </a:solidFill>
              <a:latin typeface="Comic Sans MS" pitchFamily="66" charset="0"/>
            </a:endParaRPr>
          </a:p>
        </p:txBody>
      </p:sp>
    </p:spTree>
    <p:extLst>
      <p:ext uri="{BB962C8B-B14F-4D97-AF65-F5344CB8AC3E}">
        <p14:creationId xmlns:p14="http://schemas.microsoft.com/office/powerpoint/2010/main" val="4002704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unrise">
  <a:themeElements>
    <a:clrScheme name="Sunris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Sunr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unris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Sunris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Sunris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Sunris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Sunris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815</TotalTime>
  <Words>2335</Words>
  <Application>Microsoft Office PowerPoint</Application>
  <PresentationFormat>On-screen Show (4:3)</PresentationFormat>
  <Paragraphs>196</Paragraphs>
  <Slides>40</Slides>
  <Notes>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4</vt:i4>
      </vt:variant>
      <vt:variant>
        <vt:lpstr>Slide Titles</vt:lpstr>
      </vt:variant>
      <vt:variant>
        <vt:i4>40</vt:i4>
      </vt:variant>
    </vt:vector>
  </HeadingPairs>
  <TitlesOfParts>
    <vt:vector size="54" baseType="lpstr">
      <vt:lpstr>Arial</vt:lpstr>
      <vt:lpstr>Calibri</vt:lpstr>
      <vt:lpstr>Comic Sans MS</vt:lpstr>
      <vt:lpstr>EraserDust</vt:lpstr>
      <vt:lpstr>Tahoma</vt:lpstr>
      <vt:lpstr>Times New Roman</vt:lpstr>
      <vt:lpstr>Wingdings</vt:lpstr>
      <vt:lpstr>Compass</vt:lpstr>
      <vt:lpstr>Default Design</vt:lpstr>
      <vt:lpstr>Sunrise</vt:lpstr>
      <vt:lpstr>QuickTime Picture</vt:lpstr>
      <vt:lpstr>Photo Editor Photo</vt:lpstr>
      <vt:lpstr>Bitmap Image</vt:lpstr>
      <vt:lpstr>Microsoft Photo Editor 3.0 Photo</vt:lpstr>
      <vt:lpstr>Zechariah’s   Night Visions  (Zech. 1-6)</vt:lpstr>
      <vt:lpstr>Haggai 2:6-9</vt:lpstr>
      <vt:lpstr>Haggai 2:10-14</vt:lpstr>
      <vt:lpstr>PowerPoint Presentation</vt:lpstr>
      <vt:lpstr>It’s your choice!</vt:lpstr>
      <vt:lpstr>W</vt:lpstr>
      <vt:lpstr>Haggai 2:15-19</vt:lpstr>
      <vt:lpstr>PowerPoint Presentation</vt:lpstr>
      <vt:lpstr>PowerPoint Presentation</vt:lpstr>
      <vt:lpstr>Zechariah</vt:lpstr>
      <vt:lpstr>Zechariah’s prophecy  has two applications</vt:lpstr>
      <vt:lpstr>PowerPoint Presentation</vt:lpstr>
      <vt:lpstr>Outline of Zechariah 1</vt:lpstr>
      <vt:lpstr>1st Step:  “Return to Me”</vt:lpstr>
      <vt:lpstr>Turn from your evil ways (1:4)</vt:lpstr>
      <vt:lpstr>The people’s response (1:6):    God was right!</vt:lpstr>
      <vt:lpstr>The 1st Vision</vt:lpstr>
      <vt:lpstr>Vision of the Horses  among the Myrtle Trees</vt:lpstr>
      <vt:lpstr>Myrtle shrub or small tree (Myrtus communis) 5 to 15 feet tall, 4 to 20 feet spread</vt:lpstr>
      <vt:lpstr>Who are the horsemen?</vt:lpstr>
      <vt:lpstr>What had the Angels done?</vt:lpstr>
      <vt:lpstr>Look at what the Angels were doing behind the scene!  (Ezra 5)</vt:lpstr>
      <vt:lpstr>How long will God not have Mercy?</vt:lpstr>
      <vt:lpstr>The Lesson for us!</vt:lpstr>
      <vt:lpstr>The 2nd Vision</vt:lpstr>
      <vt:lpstr>4 Horns of Zech 1:18-10 Horns = Kings (Dan 7:24; 8:21)</vt:lpstr>
      <vt:lpstr>4 Carpenters (KJV) “craftsmen” (NKJ, NIV, NASB)</vt:lpstr>
      <vt:lpstr>Use of “Lord of hosts”</vt:lpstr>
      <vt:lpstr>Nations learned to fear Jews </vt:lpstr>
      <vt:lpstr>The 3rd Vision</vt:lpstr>
      <vt:lpstr>Vision of the Measuring Line</vt:lpstr>
      <vt:lpstr>Why doesn’t Jerusalem need walls?</vt:lpstr>
      <vt:lpstr>Get out of Babylon!   Return to Israel!</vt:lpstr>
      <vt:lpstr>Convincing the Jews to Return</vt:lpstr>
      <vt:lpstr>PowerPoint Presentation</vt:lpstr>
      <vt:lpstr>Why didn’t the Jews want to return?</vt:lpstr>
      <vt:lpstr>God’s Motivation to Return</vt:lpstr>
      <vt:lpstr>Many Nations (Gentiles!)</vt:lpstr>
      <vt:lpstr>Many Nations (Gentiles!)</vt:lpstr>
      <vt:lpstr>Lessons from Zechariah</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Zechariah’s Night Visions</dc:title>
  <dc:creator>Jim Styles</dc:creator>
  <cp:lastModifiedBy>Jim</cp:lastModifiedBy>
  <cp:revision>74</cp:revision>
  <dcterms:created xsi:type="dcterms:W3CDTF">2005-01-06T18:24:46Z</dcterms:created>
  <dcterms:modified xsi:type="dcterms:W3CDTF">2013-07-02T17:47:57Z</dcterms:modified>
</cp:coreProperties>
</file>