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1" r:id="rId2"/>
  </p:sldMasterIdLst>
  <p:notesMasterIdLst>
    <p:notesMasterId r:id="rId23"/>
  </p:notesMasterIdLst>
  <p:sldIdLst>
    <p:sldId id="286" r:id="rId3"/>
    <p:sldId id="287" r:id="rId4"/>
    <p:sldId id="289" r:id="rId5"/>
    <p:sldId id="288" r:id="rId6"/>
    <p:sldId id="278" r:id="rId7"/>
    <p:sldId id="269" r:id="rId8"/>
    <p:sldId id="266" r:id="rId9"/>
    <p:sldId id="274" r:id="rId10"/>
    <p:sldId id="267" r:id="rId11"/>
    <p:sldId id="268" r:id="rId12"/>
    <p:sldId id="270" r:id="rId13"/>
    <p:sldId id="281" r:id="rId14"/>
    <p:sldId id="279" r:id="rId15"/>
    <p:sldId id="280" r:id="rId16"/>
    <p:sldId id="271" r:id="rId17"/>
    <p:sldId id="284" r:id="rId18"/>
    <p:sldId id="272" r:id="rId19"/>
    <p:sldId id="273" r:id="rId20"/>
    <p:sldId id="275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663300"/>
    <a:srgbClr val="FFFFFF"/>
    <a:srgbClr val="FE6CA7"/>
    <a:srgbClr val="DDAEA9"/>
    <a:srgbClr val="FD4909"/>
    <a:srgbClr val="FE5A08"/>
    <a:srgbClr val="FE4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0" autoAdjust="0"/>
    <p:restoredTop sz="94656" autoAdjust="0"/>
  </p:normalViewPr>
  <p:slideViewPr>
    <p:cSldViewPr>
      <p:cViewPr varScale="1">
        <p:scale>
          <a:sx n="78" d="100"/>
          <a:sy n="78" d="100"/>
        </p:scale>
        <p:origin x="10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9AAF08F-B50B-4177-B14A-920C09F6658F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20FE096-7440-4084-891A-6E61E770E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FE096-7440-4084-891A-6E61E770E2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F5ACF56-26A0-4F23-9B64-6EECFD81D150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4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45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58438E-6CBC-4B13-9587-DF15EA857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6BC3-7827-40AB-A19A-38594BF02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8835-31D5-4697-8762-C56DE034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FD96-48C1-4CA9-A13E-8B11E57F3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6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nrise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6019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 b="1"/>
            </a:lvl1pPr>
          </a:lstStyle>
          <a:p>
            <a:pPr lvl="0"/>
            <a:r>
              <a:rPr lang="en-US" noProof="0" smtClean="0"/>
              <a:t>Click to add title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53695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E5E6D3-6F46-4C34-BCF4-18BEFE224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7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CFA9-CD29-4CDF-AE97-3C8511EB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A426-46A9-4CA5-827E-2EE366346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4CEB-434E-4D8E-A148-3B6E56235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3563-CCC2-4D72-8E7A-BAF14600F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7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B9584-702A-4B99-A2BA-4779751B1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5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0B237-85AC-47B9-84F5-CD17BAB11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2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71AC2-DB23-4C0D-8DE1-5CC9D3F77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6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EC929-A5A3-4FEC-B413-7A85C981A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5B7B0-D737-43F9-994D-44A869F47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58C7-179D-486C-9CE5-34C095C80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3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434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434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B0FF2-DE94-4E9E-87AE-28893747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2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32F-D4B4-433A-A4FE-264DF63E6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2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6A1E-A80F-455C-9C7D-C81F0BFE8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9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498B-9A4B-422C-AE97-908F5C7A6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7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4579-CA20-455D-87B8-F6BFD477C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0AECA-DB58-41E6-9209-BF37E6BF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7F06-2CDD-4293-8060-9D8CB859A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3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E6CD-7BFE-48EF-AD10-EE800F589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2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35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D3978B8-B999-4869-B379-D5FC6CC85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6" grpId="0"/>
      <p:bldP spid="635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ADB9C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ADB9C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ADB9C0"/>
                </a:solidFill>
                <a:latin typeface="+mn-lt"/>
              </a:defRPr>
            </a:lvl1pPr>
          </a:lstStyle>
          <a:p>
            <a:pPr>
              <a:defRPr/>
            </a:pPr>
            <a:fld id="{57A002D3-878C-4AE1-8867-B6D9F2737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sz="2400">
              <a:solidFill>
                <a:srgbClr val="ADB9C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DB9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ADB9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ADB9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ADB9C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ADB9C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ADB9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3600"/>
            <a:ext cx="7772400" cy="2590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5200" smtClean="0">
                <a:solidFill>
                  <a:srgbClr val="E2C458"/>
                </a:solidFill>
              </a:rPr>
              <a:t>Zechariah’s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> </a:t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5200" smtClean="0">
                <a:solidFill>
                  <a:srgbClr val="E2C458"/>
                </a:solidFill>
              </a:rPr>
              <a:t>Night Visions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/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3200" smtClean="0">
                <a:solidFill>
                  <a:srgbClr val="E2C458"/>
                </a:solidFill>
              </a:rPr>
              <a:t>(Zech. 1-6)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81600"/>
            <a:ext cx="6400800" cy="1295400"/>
          </a:xfrm>
        </p:spPr>
        <p:txBody>
          <a:bodyPr/>
          <a:lstStyle/>
          <a:p>
            <a:pPr eaLnBrk="1" hangingPunct="1"/>
            <a:r>
              <a:rPr lang="en-US" smtClean="0"/>
              <a:t>Class 1:  </a:t>
            </a:r>
          </a:p>
          <a:p>
            <a:pPr eaLnBrk="1" hangingPunct="1"/>
            <a:r>
              <a:rPr lang="en-US" smtClean="0"/>
              <a:t>Background and Zech 1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239000" y="2438400"/>
          <a:ext cx="15017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QuickTime Picture" r:id="rId3" imgW="5299444" imgH="6333863" progId="ViewerFrameClass">
                  <p:embed/>
                </p:oleObj>
              </mc:Choice>
              <mc:Fallback>
                <p:oleObj name="QuickTime Picture" r:id="rId3" imgW="5299444" imgH="6333863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438400"/>
                        <a:ext cx="1501775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648200" y="304800"/>
          <a:ext cx="13287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Photo Editor Photo" r:id="rId5" imgW="4676190" imgH="6439799" progId="MSPhotoEd.3">
                  <p:embed/>
                </p:oleObj>
              </mc:Choice>
              <mc:Fallback>
                <p:oleObj name="Photo Editor Photo" r:id="rId5" imgW="4676190" imgH="64397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"/>
                        <a:ext cx="13287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667000" y="304800"/>
          <a:ext cx="13319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Photo Editor Photo" r:id="rId7" imgW="1552792" imgH="2133898" progId="MSPhotoEd.3">
                  <p:embed/>
                </p:oleObj>
              </mc:Choice>
              <mc:Fallback>
                <p:oleObj name="Photo Editor Photo" r:id="rId7" imgW="1552792" imgH="21338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"/>
                        <a:ext cx="133191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609600" y="304800"/>
          <a:ext cx="13493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Photo Editor Photo" r:id="rId9" imgW="1514686" imgH="2114845" progId="MSPhotoEd.3">
                  <p:embed/>
                </p:oleObj>
              </mc:Choice>
              <mc:Fallback>
                <p:oleObj name="Photo Editor Photo" r:id="rId9" imgW="1514686" imgH="211484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134937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6781800" y="304800"/>
          <a:ext cx="13049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Photo Editor Photo" r:id="rId11" imgW="4563112" imgH="6392167" progId="MSPhotoEd.3">
                  <p:embed/>
                </p:oleObj>
              </mc:Choice>
              <mc:Fallback>
                <p:oleObj name="Photo Editor Photo" r:id="rId11" imgW="4563112" imgH="6392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4800"/>
                        <a:ext cx="13049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914400" y="4495800"/>
          <a:ext cx="14605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QuickTime Picture" r:id="rId13" imgW="5006623" imgH="6963747" progId="ViewerFrameClass">
                  <p:embed/>
                </p:oleObj>
              </mc:Choice>
              <mc:Fallback>
                <p:oleObj name="QuickTime Picture" r:id="rId13" imgW="5006623" imgH="6963747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14605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1"/>
          <p:cNvGraphicFramePr>
            <a:graphicFrameLocks noChangeAspect="1"/>
          </p:cNvGraphicFramePr>
          <p:nvPr/>
        </p:nvGraphicFramePr>
        <p:xfrm>
          <a:off x="6781800" y="4495800"/>
          <a:ext cx="1544638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Photo Editor Photo" r:id="rId15" imgW="5038095" imgH="6295238" progId="MSPhotoEd.3">
                  <p:embed/>
                </p:oleObj>
              </mc:Choice>
              <mc:Fallback>
                <p:oleObj name="Photo Editor Photo" r:id="rId15" imgW="5038095" imgH="62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95800"/>
                        <a:ext cx="1544638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2"/>
          <p:cNvGraphicFramePr>
            <a:graphicFrameLocks noChangeAspect="1"/>
          </p:cNvGraphicFramePr>
          <p:nvPr/>
        </p:nvGraphicFramePr>
        <p:xfrm>
          <a:off x="381000" y="2438400"/>
          <a:ext cx="14970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Bitmap Image" r:id="rId17" imgW="5668166" imgH="7209524" progId="Paint.Picture">
                  <p:embed/>
                </p:oleObj>
              </mc:Choice>
              <mc:Fallback>
                <p:oleObj name="Bitmap Image" r:id="rId17" imgW="5668166" imgH="7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14970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90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hlink"/>
                </a:solidFill>
              </a:rPr>
              <a:t>God’s Encouragement to Joshua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>
              <a:spcAft>
                <a:spcPct val="35000"/>
              </a:spcAft>
              <a:defRPr/>
            </a:pPr>
            <a:r>
              <a:rPr lang="en-US" sz="2800" smtClean="0"/>
              <a:t>God has chosen Jerusalem &amp; plucked it from the fire (v.2)   </a:t>
            </a:r>
            <a:r>
              <a:rPr lang="en-US" sz="2800" i="1" smtClean="0"/>
              <a:t>[Note Jude 23]</a:t>
            </a:r>
          </a:p>
          <a:p>
            <a:pPr eaLnBrk="1" hangingPunct="1">
              <a:spcAft>
                <a:spcPct val="35000"/>
              </a:spcAft>
              <a:defRPr/>
            </a:pPr>
            <a:r>
              <a:rPr lang="en-US" sz="2800" smtClean="0"/>
              <a:t>The Angel of the Lord is on your side (v.2)</a:t>
            </a:r>
          </a:p>
          <a:p>
            <a:pPr eaLnBrk="1" hangingPunct="1">
              <a:spcAft>
                <a:spcPct val="35000"/>
              </a:spcAft>
              <a:defRPr/>
            </a:pPr>
            <a:r>
              <a:rPr lang="en-US" sz="2800" smtClean="0"/>
              <a:t>The Lord will rebuke the adversaries (v.2)</a:t>
            </a:r>
          </a:p>
          <a:p>
            <a:pPr eaLnBrk="1" hangingPunct="1">
              <a:spcAft>
                <a:spcPct val="35000"/>
              </a:spcAft>
              <a:defRPr/>
            </a:pPr>
            <a:r>
              <a:rPr lang="en-US" sz="2800" smtClean="0"/>
              <a:t>Joshua’s iniquity will be removed (v.4)</a:t>
            </a:r>
          </a:p>
          <a:p>
            <a:pPr eaLnBrk="1" hangingPunct="1">
              <a:spcAft>
                <a:spcPct val="35000"/>
              </a:spcAft>
              <a:defRPr/>
            </a:pPr>
            <a:r>
              <a:rPr lang="en-US" sz="2800" smtClean="0"/>
              <a:t>Joshua will be clothed in rich robes (v.4) and a clean turban (v.5)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76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Angel’s charge to Joshua (6-7)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Walk in My ways</a:t>
            </a:r>
          </a:p>
          <a:p>
            <a:pPr eaLnBrk="1" hangingPunct="1">
              <a:defRPr/>
            </a:pPr>
            <a:r>
              <a:rPr lang="en-US" smtClean="0"/>
              <a:t>Keep My command</a:t>
            </a:r>
          </a:p>
          <a:p>
            <a:pPr eaLnBrk="1" hangingPunct="1">
              <a:defRPr/>
            </a:pPr>
            <a:r>
              <a:rPr lang="en-US" smtClean="0"/>
              <a:t>Then you will also judge My house</a:t>
            </a:r>
          </a:p>
          <a:p>
            <a:pPr eaLnBrk="1" hangingPunct="1">
              <a:defRPr/>
            </a:pPr>
            <a:r>
              <a:rPr lang="en-US" smtClean="0"/>
              <a:t>They you will have charge of My courts</a:t>
            </a:r>
          </a:p>
          <a:p>
            <a:pPr eaLnBrk="1" hangingPunct="1">
              <a:defRPr/>
            </a:pPr>
            <a:r>
              <a:rPr lang="en-US" smtClean="0"/>
              <a:t>Then you will have “right of access” (RSV) among those who stand by (the angels)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chemeClr val="hlink"/>
                </a:solidFill>
              </a:rPr>
              <a:t>Lesson for Us: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35000"/>
              </a:spcAft>
              <a:defRPr/>
            </a:pPr>
            <a:r>
              <a:rPr lang="en-US" sz="2800" smtClean="0"/>
              <a:t>John 14:2 In God’s house are many dwelling places (NASB).  Jesus has gone ahead to prepare a place for us.</a:t>
            </a:r>
          </a:p>
          <a:p>
            <a:pPr eaLnBrk="1" hangingPunct="1">
              <a:spcAft>
                <a:spcPct val="35000"/>
              </a:spcAft>
              <a:defRPr/>
            </a:pPr>
            <a:r>
              <a:rPr lang="en-US" sz="2800" smtClean="0"/>
              <a:t>Those who attain to the resurrection are equal to the angels (Luke 20)  </a:t>
            </a:r>
          </a:p>
          <a:p>
            <a:pPr eaLnBrk="1" hangingPunct="1">
              <a:spcAft>
                <a:spcPct val="35000"/>
              </a:spcAft>
              <a:defRPr/>
            </a:pPr>
            <a:r>
              <a:rPr lang="en-US" sz="2800" smtClean="0"/>
              <a:t>God will reward those who work in His service, trying to build His house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chemeClr val="hlink"/>
                </a:solidFill>
              </a:rPr>
              <a:t>My Servant, the Branch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800" smtClean="0"/>
              <a:t>Used in Jer 23:5 and 33:15 of someone who would be raised up in the line of David (a King)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800" smtClean="0"/>
              <a:t>Hag 2:23 – God says he will take “Zerubbabel My servant” make him as a signet ring, because He has chosen him.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800" smtClean="0"/>
              <a:t>Here applies to </a:t>
            </a:r>
            <a:r>
              <a:rPr lang="en-US" sz="2800" smtClean="0">
                <a:solidFill>
                  <a:srgbClr val="FFFF00"/>
                </a:solidFill>
              </a:rPr>
              <a:t>Zerubabbel</a:t>
            </a:r>
            <a:r>
              <a:rPr lang="en-US" sz="2800" smtClean="0"/>
              <a:t>, the governor, in the line of the King, whose hands will finish the temple!</a:t>
            </a:r>
            <a:r>
              <a:rPr lang="en-US" smtClean="0"/>
              <a:t> (4:9)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8" name="Object 6"/>
          <p:cNvGraphicFramePr>
            <a:graphicFrameLocks noGrp="1" noChangeAspect="1"/>
          </p:cNvGraphicFramePr>
          <p:nvPr>
            <p:ph/>
          </p:nvPr>
        </p:nvGraphicFramePr>
        <p:xfrm>
          <a:off x="1295400" y="-30163"/>
          <a:ext cx="6934200" cy="691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Photo Editor Photo" r:id="rId4" imgW="10507542" imgH="10488489" progId="MSPhotoEd.3">
                  <p:embed/>
                </p:oleObj>
              </mc:Choice>
              <mc:Fallback>
                <p:oleObj name="Photo Editor Photo" r:id="rId4" imgW="10507542" imgH="1048848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-30163"/>
                        <a:ext cx="6934200" cy="691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805" t="13542" r="3734" b="11458"/>
          <a:stretch/>
        </p:blipFill>
        <p:spPr>
          <a:xfrm>
            <a:off x="0" y="1569814"/>
            <a:ext cx="9211733" cy="4068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My Servant, the Branch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848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smtClean="0"/>
              <a:t>Used again in 6:11-13 and </a:t>
            </a:r>
            <a:r>
              <a:rPr lang="en-US" sz="2800" smtClean="0">
                <a:solidFill>
                  <a:srgbClr val="FFFF66"/>
                </a:solidFill>
              </a:rPr>
              <a:t>clearly applies to Joshua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smtClean="0"/>
              <a:t>The “Branch” prophecies ultimately predict a Messiah to come who will unite the offices of priest and king, as he will sit on his throne as priest and king (6:13)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777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Comic Sans MS" panose="030F0702030302020204" pitchFamily="66" charset="0"/>
              </a:rPr>
              <a:t>Neither Joshua nor Zerubabbel could individually depict what Messiah would do, but together they predicted what God would do through His Son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13419" r="3349" b="12257"/>
          <a:stretch>
            <a:fillRect/>
          </a:stretch>
        </p:blipFill>
        <p:spPr bwMode="auto">
          <a:xfrm>
            <a:off x="-14288" y="304800"/>
            <a:ext cx="91582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663300"/>
                </a:solidFill>
                <a:effectLst/>
              </a:rPr>
              <a:t>Zechariah 6:12-13</a:t>
            </a:r>
            <a:endParaRPr lang="en-US" sz="4800" b="1" smtClean="0">
              <a:solidFill>
                <a:srgbClr val="6633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086600" cy="4038600"/>
          </a:xfrm>
        </p:spPr>
        <p:txBody>
          <a:bodyPr>
            <a:normAutofit fontScale="85000" lnSpcReduction="10000"/>
          </a:bodyPr>
          <a:lstStyle/>
          <a:p>
            <a:pPr marL="0" indent="231775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663300"/>
                </a:solidFill>
                <a:effectLst/>
              </a:rPr>
              <a:t>"Behold, </a:t>
            </a:r>
            <a:r>
              <a:rPr lang="en-US" b="1" dirty="0" smtClean="0">
                <a:solidFill>
                  <a:srgbClr val="0000CC"/>
                </a:solidFill>
                <a:effectLst/>
              </a:rPr>
              <a:t>the Man whose name is the BRANCH! </a:t>
            </a:r>
            <a:r>
              <a:rPr lang="en-US" dirty="0" smtClean="0">
                <a:solidFill>
                  <a:srgbClr val="663300"/>
                </a:solidFill>
                <a:effectLst/>
              </a:rPr>
              <a:t> From His place He shall branch out,  And He shall build the temple of the Lord; </a:t>
            </a:r>
          </a:p>
          <a:p>
            <a:pPr marL="0" indent="231775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663300"/>
                </a:solidFill>
                <a:effectLst/>
              </a:rPr>
              <a:t>13 Yes, He shall build the temple of the Lord.  He shall bear the glory, and shall </a:t>
            </a:r>
            <a:r>
              <a:rPr lang="en-US" b="1" dirty="0" smtClean="0">
                <a:solidFill>
                  <a:srgbClr val="0000CC"/>
                </a:solidFill>
                <a:effectLst/>
              </a:rPr>
              <a:t>sit and rule on His throne; So He shall be a priest on His throne, and the counsel of peace shall be between them both."'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96963" y="130175"/>
            <a:ext cx="693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Office of king &amp; priest will be joined</a:t>
            </a:r>
          </a:p>
        </p:txBody>
      </p:sp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4029075" y="6340475"/>
            <a:ext cx="5105400" cy="522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sz="2800"/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1038225" y="6203950"/>
            <a:ext cx="7038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Comic Sans MS" panose="030F0702030302020204" pitchFamily="66" charset="0"/>
              </a:rPr>
              <a:t>Jesus will rule as king/priest (Psa 110)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375"/>
            <a:ext cx="5486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</a:rPr>
              <a:t>The Stone (3:9)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eaLnBrk="1" hangingPunct="1">
              <a:spcAft>
                <a:spcPct val="40000"/>
              </a:spcAft>
              <a:defRPr/>
            </a:pPr>
            <a:r>
              <a:rPr lang="en-US" dirty="0" smtClean="0"/>
              <a:t>Not the </a:t>
            </a:r>
            <a:r>
              <a:rPr lang="en-US" smtClean="0"/>
              <a:t>cornerstone of                                   </a:t>
            </a:r>
            <a:r>
              <a:rPr lang="en-US" dirty="0" smtClean="0"/>
              <a:t>the temple foundation because it was laid 16 years earlier in Ezra 3:8-13 </a:t>
            </a:r>
          </a:p>
          <a:p>
            <a:pPr eaLnBrk="1" hangingPunct="1">
              <a:spcAft>
                <a:spcPct val="40000"/>
              </a:spcAft>
              <a:defRPr/>
            </a:pPr>
            <a:r>
              <a:rPr lang="en-US" dirty="0" smtClean="0"/>
              <a:t>This stone is the </a:t>
            </a:r>
            <a:r>
              <a:rPr lang="en-US" b="1" dirty="0" smtClean="0">
                <a:solidFill>
                  <a:schemeClr val="hlink"/>
                </a:solidFill>
              </a:rPr>
              <a:t>capstone</a:t>
            </a:r>
            <a:r>
              <a:rPr lang="en-US" dirty="0" smtClean="0"/>
              <a:t> (</a:t>
            </a:r>
            <a:r>
              <a:rPr lang="en-US" dirty="0" err="1" smtClean="0"/>
              <a:t>Zech</a:t>
            </a:r>
            <a:r>
              <a:rPr lang="en-US" dirty="0" smtClean="0"/>
              <a:t> 4:7), the final stone of the temple</a:t>
            </a:r>
          </a:p>
          <a:p>
            <a:pPr eaLnBrk="1" hangingPunct="1">
              <a:spcAft>
                <a:spcPct val="40000"/>
              </a:spcAft>
              <a:defRPr/>
            </a:pPr>
            <a:r>
              <a:rPr lang="en-US" dirty="0" smtClean="0"/>
              <a:t>Inscription was probably </a:t>
            </a:r>
            <a:r>
              <a:rPr lang="en-US" i="1" dirty="0" smtClean="0"/>
              <a:t>“Grace”</a:t>
            </a:r>
            <a:r>
              <a:rPr lang="en-US" dirty="0" smtClean="0"/>
              <a:t> as this was shouted in 4:7</a:t>
            </a:r>
          </a:p>
        </p:txBody>
      </p:sp>
      <p:pic>
        <p:nvPicPr>
          <p:cNvPr id="40962" name="Picture 2" descr="http://upload.wikimedia.org/wikipedia/commons/b/bb/Iraivan_Temple_Capst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2560"/>
            <a:ext cx="3138616" cy="209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Upon the stone are 7 eyes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i="1" smtClean="0"/>
              <a:t>“upon the stone”</a:t>
            </a:r>
            <a:r>
              <a:rPr lang="en-US" smtClean="0"/>
              <a:t> means the eyes are fixed, looking </a:t>
            </a:r>
            <a:r>
              <a:rPr lang="en-US" smtClean="0">
                <a:solidFill>
                  <a:schemeClr val="hlink"/>
                </a:solidFill>
              </a:rPr>
              <a:t>upon</a:t>
            </a:r>
            <a:r>
              <a:rPr lang="en-US" smtClean="0"/>
              <a:t> the stone.  They are not </a:t>
            </a:r>
            <a:r>
              <a:rPr lang="en-US" smtClean="0">
                <a:solidFill>
                  <a:schemeClr val="hlink"/>
                </a:solidFill>
              </a:rPr>
              <a:t>in</a:t>
            </a:r>
            <a:r>
              <a:rPr lang="en-US" smtClean="0"/>
              <a:t> the stone, because the inscription is engraved in the stone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i="1" smtClean="0"/>
              <a:t>“7 eyes”</a:t>
            </a:r>
            <a:r>
              <a:rPr lang="en-US" smtClean="0"/>
              <a:t> are the angels (4:10) who will make sure the last stone is placed into the temple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His Vine &amp; His Fig Tree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mtClean="0"/>
              <a:t>Taken from Micah 4:4 indicating peace and prosperity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mtClean="0"/>
              <a:t>“invite his neighbor” implies a time of wonderful peace between people who get along and work together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mtClean="0"/>
              <a:t>If this is what the kingdom will be like, we should try to make it happen today!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892032"/>
              </p:ext>
            </p:extLst>
          </p:nvPr>
        </p:nvGraphicFramePr>
        <p:xfrm>
          <a:off x="2209800" y="228600"/>
          <a:ext cx="4572000" cy="639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Photo Editor Photo" r:id="rId3" imgW="1514686" imgH="2114845" progId="MSPhotoEd.3">
                  <p:embed/>
                </p:oleObj>
              </mc:Choice>
              <mc:Fallback>
                <p:oleObj name="Photo Editor Photo" r:id="rId3" imgW="1514686" imgH="211484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8600"/>
                        <a:ext cx="4572000" cy="6390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08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On to the 5</a:t>
            </a:r>
            <a:r>
              <a:rPr lang="en-US" sz="4800" b="1" baseline="30000" dirty="0" smtClean="0"/>
              <a:t>th</a:t>
            </a:r>
            <a:r>
              <a:rPr lang="en-US" sz="4800" b="1" dirty="0" smtClean="0"/>
              <a:t> Vision</a:t>
            </a: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43400" y="1295400"/>
          <a:ext cx="460216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Photo Editor Photo" r:id="rId3" imgW="5276190" imgH="6114286" progId="MSPhotoEd.3">
                  <p:embed/>
                </p:oleObj>
              </mc:Choice>
              <mc:Fallback>
                <p:oleObj name="Photo Editor Photo" r:id="rId3" imgW="5276190" imgH="61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4602163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3810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What Zechariah saw: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Lampstand with a bowl</a:t>
            </a:r>
          </a:p>
          <a:p>
            <a:pPr eaLnBrk="1" hangingPunct="1"/>
            <a:r>
              <a:rPr lang="en-US" sz="2400" dirty="0">
                <a:latin typeface="Arial" panose="020B0604020202020204" pitchFamily="34" charset="0"/>
              </a:rPr>
              <a:t>  on top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panose="020B0604020202020204" pitchFamily="34" charset="0"/>
              </a:rPr>
              <a:t> 7 lamps and 7 pipes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panose="020B0604020202020204" pitchFamily="34" charset="0"/>
              </a:rPr>
              <a:t> 2 olive trees dripping oil</a:t>
            </a:r>
          </a:p>
          <a:p>
            <a:pPr eaLnBrk="1" hangingPunct="1"/>
            <a:r>
              <a:rPr lang="en-US" sz="2400" dirty="0">
                <a:latin typeface="Arial" panose="020B0604020202020204" pitchFamily="34" charset="0"/>
              </a:rPr>
              <a:t>  through 2 pipes into the</a:t>
            </a:r>
          </a:p>
          <a:p>
            <a:pPr eaLnBrk="1" hangingPunct="1"/>
            <a:r>
              <a:rPr lang="en-US" sz="2400" dirty="0">
                <a:latin typeface="Arial" panose="020B0604020202020204" pitchFamily="34" charset="0"/>
              </a:rPr>
              <a:t>  bowl</a:t>
            </a:r>
          </a:p>
        </p:txBody>
      </p:sp>
    </p:spTree>
    <p:extLst>
      <p:ext uri="{BB962C8B-B14F-4D97-AF65-F5344CB8AC3E}">
        <p14:creationId xmlns:p14="http://schemas.microsoft.com/office/powerpoint/2010/main" val="201066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444363"/>
              </p:ext>
            </p:extLst>
          </p:nvPr>
        </p:nvGraphicFramePr>
        <p:xfrm>
          <a:off x="2209800" y="152400"/>
          <a:ext cx="4800600" cy="659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Photo Editor Photo" r:id="rId3" imgW="1552792" imgH="2133898" progId="MSPhotoEd.3">
                  <p:embed/>
                </p:oleObj>
              </mc:Choice>
              <mc:Fallback>
                <p:oleObj name="Photo Editor Photo" r:id="rId3" imgW="1552792" imgH="21338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"/>
                        <a:ext cx="4800600" cy="659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86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580282"/>
              </p:ext>
            </p:extLst>
          </p:nvPr>
        </p:nvGraphicFramePr>
        <p:xfrm>
          <a:off x="1929054" y="131432"/>
          <a:ext cx="4776546" cy="657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Photo Editor Photo" r:id="rId3" imgW="4676190" imgH="6439799" progId="MSPhotoEd.3">
                  <p:embed/>
                </p:oleObj>
              </mc:Choice>
              <mc:Fallback>
                <p:oleObj name="Photo Editor Photo" r:id="rId3" imgW="4676190" imgH="64397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054" y="131432"/>
                        <a:ext cx="4776546" cy="6574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71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chemeClr val="hlink"/>
                </a:solidFill>
              </a:rPr>
              <a:t>The 4</a:t>
            </a:r>
            <a:r>
              <a:rPr lang="en-US" sz="4800" b="1" baseline="30000" smtClean="0">
                <a:solidFill>
                  <a:schemeClr val="hlink"/>
                </a:solidFill>
              </a:rPr>
              <a:t>th</a:t>
            </a:r>
            <a:r>
              <a:rPr lang="en-US" sz="4800" b="1" smtClean="0">
                <a:solidFill>
                  <a:schemeClr val="hlink"/>
                </a:solidFill>
              </a:rPr>
              <a:t> Vision:</a:t>
            </a:r>
          </a:p>
        </p:txBody>
      </p:sp>
      <p:graphicFrame>
        <p:nvGraphicFramePr>
          <p:cNvPr id="1945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" y="1295400"/>
          <a:ext cx="36988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Photo Editor Photo" r:id="rId3" imgW="4580952" imgH="6419048" progId="MSPhotoEd.3">
                  <p:embed/>
                </p:oleObj>
              </mc:Choice>
              <mc:Fallback>
                <p:oleObj name="Photo Editor Photo" r:id="rId3" imgW="4580952" imgH="641904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36988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114800" y="1295400"/>
            <a:ext cx="4876800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5DE9D"/>
                </a:solidFill>
              </a:rPr>
              <a:t>What Zechariah saw: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Joshua &amp; Satan standing before the</a:t>
            </a:r>
          </a:p>
          <a:p>
            <a:r>
              <a:rPr lang="en-US" sz="2000"/>
              <a:t>   Angel of the Lord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Angel tells Satan “the Lord rebuke you”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Angel tells other angels to change</a:t>
            </a:r>
          </a:p>
          <a:p>
            <a:r>
              <a:rPr lang="en-US" sz="2000"/>
              <a:t>   Joshua’s dirty clothes &amp; put a clean</a:t>
            </a:r>
          </a:p>
          <a:p>
            <a:r>
              <a:rPr lang="en-US" sz="2000"/>
              <a:t>   turban on him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Joshua and his companions are a</a:t>
            </a:r>
          </a:p>
          <a:p>
            <a:r>
              <a:rPr lang="en-US" sz="2000"/>
              <a:t>   wondrous 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God will bring forth His servant, the</a:t>
            </a:r>
          </a:p>
          <a:p>
            <a:r>
              <a:rPr lang="en-US" sz="2000"/>
              <a:t>   Branch, the stone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7 eyes are looking at the stone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God will remove the iniquity of the land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69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Who is </a:t>
            </a:r>
            <a:r>
              <a:rPr lang="en-US" smtClean="0">
                <a:solidFill>
                  <a:srgbClr val="FE6CA7"/>
                </a:solidFill>
              </a:rPr>
              <a:t>Satan</a:t>
            </a:r>
            <a:r>
              <a:rPr lang="en-US" smtClean="0">
                <a:solidFill>
                  <a:schemeClr val="hlink"/>
                </a:solidFill>
              </a:rPr>
              <a:t> in Zechariah 3?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8006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solidFill>
                  <a:srgbClr val="FE6CA7"/>
                </a:solidFill>
              </a:rPr>
              <a:t>Satan</a:t>
            </a:r>
            <a:r>
              <a:rPr lang="en-US" sz="2800" smtClean="0"/>
              <a:t> represents </a:t>
            </a:r>
            <a:r>
              <a:rPr lang="en-US" sz="2800" b="1" smtClean="0">
                <a:solidFill>
                  <a:srgbClr val="FE6CA7"/>
                </a:solidFill>
              </a:rPr>
              <a:t>the Samaritans</a:t>
            </a:r>
            <a:r>
              <a:rPr lang="en-US" sz="2800" smtClean="0"/>
              <a:t> who were moved into Israel by Esarhaddon, and the local authorities who opposed the temple</a:t>
            </a:r>
          </a:p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solidFill>
                  <a:schemeClr val="hlink"/>
                </a:solidFill>
              </a:rPr>
              <a:t>Ezra 4:1-5</a:t>
            </a:r>
            <a:r>
              <a:rPr lang="en-US" sz="2800" smtClean="0"/>
              <a:t>   They discouraged the Jews and troubled their building, and hired counselors against them to frustrate their purpose</a:t>
            </a:r>
          </a:p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US" sz="2800" b="1" smtClean="0">
                <a:solidFill>
                  <a:schemeClr val="hlink"/>
                </a:solidFill>
              </a:rPr>
              <a:t>Ezra 5:3-4</a:t>
            </a:r>
            <a:r>
              <a:rPr lang="en-US" sz="2800" smtClean="0"/>
              <a:t>  They collected the names of the leading Jews and wrote a letter to Darius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Vision of the High Priest</a:t>
            </a:r>
            <a:r>
              <a:rPr lang="en-US" smtClean="0">
                <a:solidFill>
                  <a:schemeClr val="hlink"/>
                </a:solidFill>
              </a:rPr>
              <a:t/>
            </a:r>
            <a:br>
              <a:rPr lang="en-US" smtClean="0">
                <a:solidFill>
                  <a:schemeClr val="hlink"/>
                </a:solidFill>
              </a:rPr>
            </a:br>
            <a:r>
              <a:rPr lang="en-US" sz="3600" smtClean="0">
                <a:solidFill>
                  <a:schemeClr val="hlink"/>
                </a:solidFill>
              </a:rPr>
              <a:t>Zechariah 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55788"/>
            <a:ext cx="7848600" cy="4275137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mtClean="0"/>
              <a:t>Appears like a court scene 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mtClean="0"/>
              <a:t>The Angel of the Lord is the judge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mtClean="0"/>
              <a:t>Joshua and Satan stand before him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mtClean="0"/>
              <a:t>Other angels stand before him too (v.4)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Who is </a:t>
            </a:r>
            <a:r>
              <a:rPr lang="en-US" smtClean="0">
                <a:solidFill>
                  <a:srgbClr val="66FF33"/>
                </a:solidFill>
              </a:rPr>
              <a:t>the Angel</a:t>
            </a:r>
            <a:r>
              <a:rPr lang="en-US" smtClean="0">
                <a:solidFill>
                  <a:schemeClr val="hlink"/>
                </a:solidFill>
              </a:rPr>
              <a:t> of Zechariah 3?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indent="7938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</a:rPr>
              <a:t>Jude 1:9</a:t>
            </a:r>
          </a:p>
          <a:p>
            <a:pPr indent="7938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/>
              <a:t>Yet </a:t>
            </a:r>
            <a:r>
              <a:rPr lang="en-US" sz="2400" smtClean="0">
                <a:solidFill>
                  <a:srgbClr val="66FF33"/>
                </a:solidFill>
              </a:rPr>
              <a:t>Michael the archangel</a:t>
            </a:r>
            <a:r>
              <a:rPr lang="en-US" sz="2400" smtClean="0"/>
              <a:t>, in contending with the devil, when he disputed about the body of Moses, dared not bring against him a reviling accusation, but said, </a:t>
            </a:r>
            <a:r>
              <a:rPr lang="en-US" sz="2400" i="1" smtClean="0"/>
              <a:t>"The Lord rebuke you!"</a:t>
            </a:r>
          </a:p>
          <a:p>
            <a:pPr indent="7938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800" smtClean="0"/>
          </a:p>
          <a:p>
            <a:pPr indent="7938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mtClean="0"/>
              <a:t>  </a:t>
            </a:r>
            <a:r>
              <a:rPr lang="en-US" sz="2400" smtClean="0">
                <a:solidFill>
                  <a:srgbClr val="66FF33"/>
                </a:solidFill>
                <a:latin typeface="Comic Sans MS" panose="030F0702030302020204" pitchFamily="66" charset="0"/>
              </a:rPr>
              <a:t>This may mean that the Angel of the Lord</a:t>
            </a:r>
          </a:p>
          <a:p>
            <a:pPr indent="7938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smtClean="0">
                <a:solidFill>
                  <a:srgbClr val="66FF33"/>
                </a:solidFill>
                <a:latin typeface="Comic Sans MS" panose="030F0702030302020204" pitchFamily="66" charset="0"/>
              </a:rPr>
              <a:t> throughout Zechariah is Michael</a:t>
            </a:r>
          </a:p>
          <a:p>
            <a:pPr indent="7938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000" smtClean="0"/>
          </a:p>
          <a:p>
            <a:pPr indent="7938" eaLnBrk="1" hangingPunct="1">
              <a:buFont typeface="Wingdings" panose="05000000000000000000" pitchFamily="2" charset="2"/>
              <a:buNone/>
              <a:defRPr/>
            </a:pPr>
            <a:r>
              <a:rPr lang="en-US" sz="2200" smtClean="0"/>
              <a:t>Note the reference to the brand plucked from the fire in Jude 1:23: </a:t>
            </a:r>
            <a:r>
              <a:rPr lang="en-US" sz="2200" i="1" smtClean="0"/>
              <a:t>”but others save with fear, pulling them out of the fire, hating even the garment defiled by the flesh.”</a:t>
            </a:r>
          </a:p>
          <a:p>
            <a:pPr indent="7938" eaLnBrk="1" hangingPunct="1">
              <a:buFont typeface="Wingdings" panose="05000000000000000000" pitchFamily="2" charset="2"/>
              <a:buNone/>
              <a:defRPr/>
            </a:pPr>
            <a:endParaRPr lang="en-US" i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</a:rPr>
              <a:t>Joshua’s Sad State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smtClean="0"/>
              <a:t>Joshua was the High Priest of Israel (Hag 1:12; Ezra 5:2)</a:t>
            </a:r>
          </a:p>
          <a:p>
            <a:pPr eaLnBrk="1" hangingPunct="1">
              <a:defRPr/>
            </a:pPr>
            <a:r>
              <a:rPr lang="en-US" sz="3000" smtClean="0"/>
              <a:t>He had no temple to work in</a:t>
            </a:r>
          </a:p>
          <a:p>
            <a:pPr eaLnBrk="1" hangingPunct="1">
              <a:defRPr/>
            </a:pPr>
            <a:r>
              <a:rPr lang="en-US" sz="3000" smtClean="0"/>
              <a:t>He was filthy from working on the temple</a:t>
            </a:r>
          </a:p>
          <a:p>
            <a:pPr eaLnBrk="1" hangingPunct="1">
              <a:defRPr/>
            </a:pPr>
            <a:r>
              <a:rPr lang="en-US" sz="3000" smtClean="0"/>
              <a:t>He did not have the holy garments that were for glory and beauty (Ex 28:2)</a:t>
            </a:r>
          </a:p>
          <a:p>
            <a:pPr eaLnBrk="1" hangingPunct="1">
              <a:defRPr/>
            </a:pPr>
            <a:r>
              <a:rPr lang="en-US" sz="3000" smtClean="0"/>
              <a:t>The adversaries were committed to make him fail</a:t>
            </a:r>
          </a:p>
          <a:p>
            <a:pPr eaLnBrk="1" hangingPunct="1">
              <a:defRPr/>
            </a:pPr>
            <a:endParaRPr lang="en-US" sz="3000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nrise">
  <a:themeElements>
    <a:clrScheme name="Sunris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Sun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unris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784</TotalTime>
  <Words>971</Words>
  <Application>Microsoft Office PowerPoint</Application>
  <PresentationFormat>On-screen Show (4:3)</PresentationFormat>
  <Paragraphs>91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Comic Sans MS</vt:lpstr>
      <vt:lpstr>Tahoma</vt:lpstr>
      <vt:lpstr>Verdana</vt:lpstr>
      <vt:lpstr>Wingdings</vt:lpstr>
      <vt:lpstr>Cliff</vt:lpstr>
      <vt:lpstr>Sunrise</vt:lpstr>
      <vt:lpstr>Photo Editor Photo</vt:lpstr>
      <vt:lpstr>QuickTime Picture</vt:lpstr>
      <vt:lpstr>Microsoft Photo Editor 3.0 Photo</vt:lpstr>
      <vt:lpstr>Bitmap Image</vt:lpstr>
      <vt:lpstr>Zechariah’s   Night Visions  (Zech. 1-6)</vt:lpstr>
      <vt:lpstr>PowerPoint Presentation</vt:lpstr>
      <vt:lpstr>PowerPoint Presentation</vt:lpstr>
      <vt:lpstr>PowerPoint Presentation</vt:lpstr>
      <vt:lpstr>The 4th Vision:</vt:lpstr>
      <vt:lpstr>Who is Satan in Zechariah 3?</vt:lpstr>
      <vt:lpstr>Vision of the High Priest Zechariah 3</vt:lpstr>
      <vt:lpstr>Who is the Angel of Zechariah 3?</vt:lpstr>
      <vt:lpstr>Joshua’s Sad State</vt:lpstr>
      <vt:lpstr>God’s Encouragement to Joshua</vt:lpstr>
      <vt:lpstr>Angel’s charge to Joshua (6-7)</vt:lpstr>
      <vt:lpstr>Lesson for Us:</vt:lpstr>
      <vt:lpstr>My Servant, the Branch</vt:lpstr>
      <vt:lpstr>PowerPoint Presentation</vt:lpstr>
      <vt:lpstr>My Servant, the Branch</vt:lpstr>
      <vt:lpstr>Zechariah 6:12-13</vt:lpstr>
      <vt:lpstr>The Stone (3:9)</vt:lpstr>
      <vt:lpstr>Upon the stone are 7 eyes</vt:lpstr>
      <vt:lpstr>His Vine &amp; His Fig Tree</vt:lpstr>
      <vt:lpstr>On to the 5th Vision</vt:lpstr>
    </vt:vector>
  </TitlesOfParts>
  <Company>Crestwood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Styles</dc:creator>
  <cp:lastModifiedBy>Jim</cp:lastModifiedBy>
  <cp:revision>44</cp:revision>
  <dcterms:created xsi:type="dcterms:W3CDTF">2005-01-08T21:09:31Z</dcterms:created>
  <dcterms:modified xsi:type="dcterms:W3CDTF">2013-07-03T15:21:13Z</dcterms:modified>
</cp:coreProperties>
</file>