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  <p:sldMasterId id="2147483707" r:id="rId3"/>
    <p:sldMasterId id="2147483725" r:id="rId4"/>
    <p:sldMasterId id="2147483727" r:id="rId5"/>
    <p:sldMasterId id="2147483777" r:id="rId6"/>
  </p:sldMasterIdLst>
  <p:notesMasterIdLst>
    <p:notesMasterId r:id="rId24"/>
  </p:notesMasterIdLst>
  <p:sldIdLst>
    <p:sldId id="278" r:id="rId7"/>
    <p:sldId id="276" r:id="rId8"/>
    <p:sldId id="258" r:id="rId9"/>
    <p:sldId id="259" r:id="rId10"/>
    <p:sldId id="262" r:id="rId11"/>
    <p:sldId id="260" r:id="rId12"/>
    <p:sldId id="261" r:id="rId13"/>
    <p:sldId id="263" r:id="rId14"/>
    <p:sldId id="264" r:id="rId15"/>
    <p:sldId id="273" r:id="rId16"/>
    <p:sldId id="267" r:id="rId17"/>
    <p:sldId id="274" r:id="rId18"/>
    <p:sldId id="271" r:id="rId19"/>
    <p:sldId id="269" r:id="rId20"/>
    <p:sldId id="268" r:id="rId21"/>
    <p:sldId id="270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BD06D6"/>
    <a:srgbClr val="CB06E6"/>
    <a:srgbClr val="DC00DC"/>
    <a:srgbClr val="FFFFCC"/>
    <a:srgbClr val="663300"/>
    <a:srgbClr val="E7E7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B2EDFD-5C23-4BC2-93F5-5CBEFEB591F9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07F4ABB-93E2-4ABA-873C-5A105E546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9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652497-2303-4583-80C1-8ADCE6C17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3D73-0653-4B49-AB00-909A96392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6B29-EF2F-4FDA-B6B5-8C31DFF98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7B5BB-A9C9-425B-B0D1-FD1C0A6D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36AE-1F3A-4A05-A9A3-DFA4BE78C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6D48-9DA8-4FDE-AD61-5AE1BCAC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3046-F6A0-4E83-9AC0-9A7E54CBC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579B-F26A-4D05-83ED-4E7AA181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1C1E-96D7-43BC-90D7-FA71F78C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575C-1BB3-4EE5-9AD8-E17FCEDB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B8DD-D3FC-4886-87E2-4A6B28569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05D8-640A-4763-A545-E792A3CF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4D93-F5E7-4AB1-A278-22EB6546B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8A45-E316-4CEB-8F10-A133C17E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4703-A685-433C-89A7-9ED7336CD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me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033957-D486-4871-A656-EA8ACF8B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EE6EE-A1DE-4BDC-BDA1-4C1D86B6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244D-AB97-4C15-9BDB-3BF1F8D31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2F44-66CC-4BB6-8650-B0B07AE5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33F6-DE3A-4A5A-9884-8F8CEE99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F540-A88A-4077-8B5D-285628A8A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6656-2C1A-43C9-BB67-9529FC7BB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1981-D862-4C31-8552-C0133E174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89C7-E249-4205-81D4-9CD589068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F684-ADF8-40AF-8270-985CEB194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DAD5-3153-4F6E-AD01-A7696A960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01BA-51B9-4025-9E14-E5739FB61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D580D-8A9B-4083-9103-8C3F6725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908C-C603-414B-AF9B-8DEA7D53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E9C0-6176-4359-AE27-A59460B0F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B821-EC9C-4375-896F-ED7416416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2462C-AA91-46AD-9E10-4C584F0A5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F830-3F59-4D97-A7E4-7650D656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6F29-C327-431E-B333-D929023A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AC6F-4B99-47AF-84C0-A13AAD31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D557-FD34-4A50-9978-86F61C6B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E41B-EF17-4F94-9A32-471C4516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0578-7CDE-4919-AB11-0155F9C6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5F9F-5491-42EB-896B-DF84A200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01C3A-A00F-4BD2-A1BE-524859DA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E142-912A-4F7E-8B59-1C94E102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F040-2819-45EC-8EF9-D410697D4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18-8958-4877-8FF4-1946EA6B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17A7-D12B-4FBD-BBC0-DEFBA3BA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C006-9C1A-4B81-843C-CA2DDEC3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5A82-F6C8-4D82-B1E4-9F3161C1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C895-F8DA-419D-9A9C-F8B98F044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4D10-C11A-4A74-906D-BB0EC781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6DC4-7544-47AF-82AD-8503080D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F1C8-6B46-48B9-A76A-6AD5E85A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3101-4C4C-4CCB-ACF1-DED20ABCD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4BEC1-B730-48DA-92EE-F649F097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9034-855D-4ED5-B535-E6F618BD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066E-F5C5-42F1-BD6E-71057F1FC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0B3B-794E-4D47-BC28-B7E1D57E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A695-3C02-4DD0-90B7-11441507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D405-324B-4E38-BAD6-2747C55C9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4C33-3DDB-4B84-9B38-60ABBCD82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BC9-3075-4EC6-BBCE-227DDBA4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C53C-75A4-47E5-96A0-A16FB780C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0DDF-B8C4-47FA-A60E-0B765CBD9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2BFA-F8A7-4FEF-BD48-633B3C62C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B3FE-014A-4C3D-BD6E-9B7ACAAD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5ADE-ABEA-473D-AC3C-AD650F34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ABD6-4919-4ECD-B933-4505D764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9878-1F3D-4940-A12A-0294E15A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B655AB6F-4881-4C34-B192-708C2FCD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88D52E-3AC0-4E00-AD23-496E91C8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8" grpId="0"/>
      <p:bldP spid="860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B5E5AF49-995B-4C81-959A-75668E7E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9FDE060-0DBF-4D5D-B69E-5DB632ECC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fld id="{62619C99-6E6E-4C4F-9B34-9FD68D83E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2400">
              <a:solidFill>
                <a:srgbClr val="ADB9C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6D9B56-4981-4BE2-9A79-0E302C213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56" t="12500" r="14861" b="7292"/>
          <a:stretch/>
        </p:blipFill>
        <p:spPr>
          <a:xfrm>
            <a:off x="586946" y="0"/>
            <a:ext cx="3733800" cy="798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44" t="12500" r="36530" b="12500"/>
          <a:stretch/>
        </p:blipFill>
        <p:spPr>
          <a:xfrm>
            <a:off x="4761470" y="0"/>
            <a:ext cx="3810000" cy="68579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85800" y="4451522"/>
            <a:ext cx="33528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9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62E6F8"/>
                </a:solidFill>
              </a:rPr>
              <a:t>Look at the Angels in Zechariah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086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mtClean="0"/>
              <a:t>“Angel of the Lord”  (Michael)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mtClean="0"/>
              <a:t>“Angel who talked with me”  (possibly Gabriel)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mtClean="0"/>
              <a:t>“those who stood before him” (3:4)  </a:t>
            </a:r>
            <a:endParaRPr lang="en-US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2390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Note the teamwork of the angels all throughout Zechariah!</a:t>
            </a:r>
          </a:p>
          <a:p>
            <a:pPr>
              <a:spcBef>
                <a:spcPct val="50000"/>
              </a:spcBef>
              <a:defRPr/>
            </a:pPr>
            <a:endParaRPr 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62E6F8"/>
                </a:solidFill>
              </a:rPr>
              <a:t>Involvement of the Angels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5000"/>
              </a:spcAft>
              <a:defRPr/>
            </a:pPr>
            <a:r>
              <a:rPr lang="en-US" sz="2400" b="1" smtClean="0">
                <a:solidFill>
                  <a:srgbClr val="FFFF00"/>
                </a:solidFill>
              </a:rPr>
              <a:t>Zech 1:</a:t>
            </a:r>
            <a:r>
              <a:rPr lang="en-US" sz="2400" smtClean="0"/>
              <a:t> Angels working with angels to provide political environment to finish building.  An angel pleading with God for His mercy on the people.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  <a:defRPr/>
            </a:pPr>
            <a:r>
              <a:rPr lang="en-US" sz="2400" b="1" smtClean="0">
                <a:solidFill>
                  <a:srgbClr val="FFFF00"/>
                </a:solidFill>
              </a:rPr>
              <a:t>Zech 2:</a:t>
            </a:r>
            <a:r>
              <a:rPr lang="en-US" sz="2400" smtClean="0"/>
              <a:t> Angels involved in the security of Jerusalem and assisting Jews who want to return to the land.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  <a:defRPr/>
            </a:pPr>
            <a:r>
              <a:rPr lang="en-US" sz="2400" b="1" smtClean="0">
                <a:solidFill>
                  <a:srgbClr val="FFFF00"/>
                </a:solidFill>
              </a:rPr>
              <a:t>Zech 3:</a:t>
            </a:r>
            <a:r>
              <a:rPr lang="en-US" sz="2400" smtClean="0"/>
              <a:t> An angel stands up for the Jews and rebukes the adversaries. Assisting angels change Joshua’s clothes. Angels watching over the capstone.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  <a:defRPr/>
            </a:pPr>
            <a:r>
              <a:rPr lang="en-US" sz="2400" b="1" smtClean="0">
                <a:solidFill>
                  <a:srgbClr val="FFFF00"/>
                </a:solidFill>
              </a:rPr>
              <a:t>Zech 4:</a:t>
            </a:r>
            <a:r>
              <a:rPr lang="en-US" sz="2400" smtClean="0"/>
              <a:t> Angels involved in removing the mountain and rejoicing in the temple work!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62E6F8"/>
                </a:solidFill>
              </a:rPr>
              <a:t>Angels throughout the Bible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defRPr/>
            </a:pPr>
            <a:r>
              <a:rPr lang="en-US" sz="2800" b="1" smtClean="0">
                <a:solidFill>
                  <a:srgbClr val="FFFF00"/>
                </a:solidFill>
              </a:rPr>
              <a:t>2 Chron 16:9</a:t>
            </a:r>
            <a:r>
              <a:rPr lang="en-US" sz="2800" smtClean="0"/>
              <a:t>  The eyes of the Lord run to and fro throughout the whole earth </a:t>
            </a:r>
          </a:p>
          <a:p>
            <a:pPr eaLnBrk="1" hangingPunct="1">
              <a:spcAft>
                <a:spcPct val="40000"/>
              </a:spcAft>
              <a:defRPr/>
            </a:pPr>
            <a:r>
              <a:rPr lang="en-US" sz="2800" b="1" smtClean="0">
                <a:solidFill>
                  <a:srgbClr val="FFFF00"/>
                </a:solidFill>
              </a:rPr>
              <a:t>Dan 4:17</a:t>
            </a:r>
            <a:r>
              <a:rPr lang="en-US" sz="2800" smtClean="0"/>
              <a:t>  'This decision is by the decree of the watchers, and the sentence by the word of the holy ones…</a:t>
            </a:r>
          </a:p>
          <a:p>
            <a:pPr eaLnBrk="1" hangingPunct="1">
              <a:spcAft>
                <a:spcPct val="40000"/>
              </a:spcAft>
              <a:defRPr/>
            </a:pPr>
            <a:r>
              <a:rPr lang="en-US" sz="2800" b="1" smtClean="0">
                <a:solidFill>
                  <a:srgbClr val="FFFF00"/>
                </a:solidFill>
              </a:rPr>
              <a:t>Heb 1:14</a:t>
            </a:r>
            <a:r>
              <a:rPr lang="en-US" sz="2800" smtClean="0"/>
              <a:t>  Are they not all ministering spirits sent forth to minister for those who will inherit salvation.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62E6F8"/>
                </a:solidFill>
              </a:rPr>
              <a:t>No different today!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8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Angels involved in the political events</a:t>
            </a:r>
          </a:p>
          <a:p>
            <a:pPr eaLnBrk="1" hangingPunct="1">
              <a:defRPr/>
            </a:pPr>
            <a:r>
              <a:rPr lang="en-US" smtClean="0"/>
              <a:t>Angels protecting God’s family: in our homes and when we travel</a:t>
            </a:r>
          </a:p>
          <a:p>
            <a:pPr eaLnBrk="1" hangingPunct="1">
              <a:defRPr/>
            </a:pPr>
            <a:r>
              <a:rPr lang="en-US" smtClean="0"/>
              <a:t>Angels pleading to God on our behalf</a:t>
            </a:r>
          </a:p>
          <a:p>
            <a:pPr eaLnBrk="1" hangingPunct="1">
              <a:defRPr/>
            </a:pPr>
            <a:r>
              <a:rPr lang="en-US" smtClean="0"/>
              <a:t>Angels guide us in our walk to the Kingdom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smtClean="0">
                <a:solidFill>
                  <a:srgbClr val="62E6F8"/>
                </a:solidFill>
                <a:latin typeface="Comic Sans MS" panose="030F0702030302020204" pitchFamily="66" charset="0"/>
              </a:rPr>
              <a:t>We hope to be equal to the Angels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4572000"/>
          </a:xfrm>
        </p:spPr>
        <p:txBody>
          <a:bodyPr/>
          <a:lstStyle/>
          <a:p>
            <a:pPr marL="533400" indent="-5334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smtClean="0">
                <a:solidFill>
                  <a:srgbClr val="1EFC2E"/>
                </a:solidFill>
                <a:latin typeface="Century" panose="02040604050505020304" pitchFamily="18" charset="0"/>
              </a:rPr>
              <a:t>Luke 20:35-36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latin typeface="Century" panose="02040604050505020304" pitchFamily="18" charset="0"/>
              </a:rPr>
              <a:t>     </a:t>
            </a:r>
            <a:r>
              <a:rPr lang="en-US" b="1" smtClean="0">
                <a:latin typeface="Century" panose="02040604050505020304" pitchFamily="18" charset="0"/>
              </a:rPr>
              <a:t>35  "But those who are counted worthy to attain that age, and the resurrection from the dead, neither marry nor are given in marriage;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latin typeface="Century" panose="02040604050505020304" pitchFamily="18" charset="0"/>
              </a:rPr>
              <a:t>    36	  "nor can they die anymore, </a:t>
            </a:r>
            <a:r>
              <a:rPr lang="en-US" b="1" smtClean="0">
                <a:solidFill>
                  <a:srgbClr val="FFFF00"/>
                </a:solidFill>
                <a:latin typeface="Century" panose="02040604050505020304" pitchFamily="18" charset="0"/>
              </a:rPr>
              <a:t>for they are equal to the angels and are sons of God, being sons of the resurrection.</a:t>
            </a:r>
            <a:endParaRPr lang="en-US" smtClean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pPr marL="533400" indent="-533400" eaLnBrk="1" hangingPunct="1">
              <a:defRPr/>
            </a:pPr>
            <a:endParaRPr lang="en-US" smtClean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62E6F8"/>
                </a:solidFill>
              </a:rPr>
              <a:t>What Angels do now, </a:t>
            </a:r>
            <a:br>
              <a:rPr lang="en-US" sz="4000" b="1" smtClean="0">
                <a:solidFill>
                  <a:srgbClr val="62E6F8"/>
                </a:solidFill>
              </a:rPr>
            </a:br>
            <a:r>
              <a:rPr lang="en-US" sz="4000" b="1" smtClean="0">
                <a:solidFill>
                  <a:srgbClr val="62E6F8"/>
                </a:solidFill>
              </a:rPr>
              <a:t>we hope to do in the Kingdom!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315200" cy="4049713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b="1" smtClean="0">
                <a:solidFill>
                  <a:srgbClr val="FFFF00"/>
                </a:solidFill>
              </a:rPr>
              <a:t>Psa 103:20-22</a:t>
            </a:r>
            <a:r>
              <a:rPr lang="en-US" smtClean="0"/>
              <a:t>  God’s ministers who excel in strength and do God’s word and do His pleasure.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b="1" smtClean="0">
                <a:solidFill>
                  <a:srgbClr val="FFFF00"/>
                </a:solidFill>
              </a:rPr>
              <a:t>Heb 1:14</a:t>
            </a:r>
            <a:r>
              <a:rPr lang="en-US" smtClean="0"/>
              <a:t>  Ministering spirits sent forth to minister for those who will inherit salvation.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62E6F8"/>
                </a:solidFill>
              </a:rPr>
              <a:t>Angels are here right now!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2800" smtClean="0"/>
              <a:t>They hear what we say and think         (Gen 18:12-13; 1 Pet 3:6; Lk 24:6-7)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smtClean="0"/>
              <a:t>They rejoice when we make good choices (Luke 15:10), disappointed when we don’t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smtClean="0"/>
              <a:t>They watch the way we treat each other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smtClean="0"/>
              <a:t>They know what we do in our homes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Don’t disappoint them!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 </a:t>
            </a: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Our God will rebuke </a:t>
            </a: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our adversaries and bless our work today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The angels are watching over our ecclesial work and will make sure God’s house is assembled in the kingdom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Remember…it’s God’s spirit, not our might, that keeps our ecclesial lights shining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It is only by God’s grace that we will fit into His spiritual house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The Angels work for us 24 – 7 – 365.  They want us to make it.  Don’t let them down!</a:t>
            </a: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6419" y="-1116420"/>
            <a:ext cx="6911161" cy="9144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42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Christadelphian writers who </a:t>
            </a:r>
            <a:b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cover the historical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981200"/>
            <a:ext cx="670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W. H. </a:t>
            </a:r>
            <a:r>
              <a:rPr lang="en-US" b="1" dirty="0" err="1" smtClean="0">
                <a:solidFill>
                  <a:srgbClr val="996633"/>
                </a:solidFill>
              </a:rPr>
              <a:t>Boulton</a:t>
            </a:r>
            <a:r>
              <a:rPr lang="en-US" b="1" dirty="0" smtClean="0">
                <a:solidFill>
                  <a:srgbClr val="996633"/>
                </a:solidFill>
              </a:rPr>
              <a:t> in the 1907 	Christadelphian Magazine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C.C. Walker in </a:t>
            </a:r>
            <a:r>
              <a:rPr lang="en-US" b="1" u="sng" dirty="0" smtClean="0">
                <a:solidFill>
                  <a:srgbClr val="996633"/>
                </a:solidFill>
              </a:rPr>
              <a:t>Theophany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Edward Whittaker in Testimony 	Magazine (June 1985)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Geoff &amp; Ray Walker in </a:t>
            </a:r>
            <a:r>
              <a:rPr lang="en-US" b="1" u="sng" dirty="0" smtClean="0">
                <a:solidFill>
                  <a:srgbClr val="996633"/>
                </a:solidFill>
              </a:rPr>
              <a:t>The </a:t>
            </a:r>
            <a:r>
              <a:rPr lang="en-US" b="1" dirty="0" smtClean="0">
                <a:solidFill>
                  <a:srgbClr val="996633"/>
                </a:solidFill>
              </a:rPr>
              <a:t>	</a:t>
            </a:r>
            <a:r>
              <a:rPr lang="en-US" b="1" u="sng" dirty="0" smtClean="0">
                <a:solidFill>
                  <a:srgbClr val="996633"/>
                </a:solidFill>
              </a:rPr>
              <a:t>Second Exodus </a:t>
            </a:r>
          </a:p>
        </p:txBody>
      </p:sp>
    </p:spTree>
    <p:extLst>
      <p:ext uri="{BB962C8B-B14F-4D97-AF65-F5344CB8AC3E}">
        <p14:creationId xmlns:p14="http://schemas.microsoft.com/office/powerpoint/2010/main" val="1255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b="1" smtClean="0"/>
              <a:t>The 5</a:t>
            </a:r>
            <a:r>
              <a:rPr lang="en-US" sz="4800" b="1" baseline="30000" smtClean="0"/>
              <a:t>th</a:t>
            </a:r>
            <a:r>
              <a:rPr lang="en-US" sz="4800" b="1" smtClean="0"/>
              <a:t> Vision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43400" y="1295400"/>
          <a:ext cx="460216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Photo Editor Photo" r:id="rId3" imgW="5276190" imgH="6114286" progId="MSPhotoEd.3">
                  <p:embed/>
                </p:oleObj>
              </mc:Choice>
              <mc:Fallback>
                <p:oleObj name="Photo Editor Photo" r:id="rId3" imgW="5276190" imgH="61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60216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3810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What Zechariah saw: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</a:rPr>
              <a:t>Lampstand with a bowl</a:t>
            </a:r>
          </a:p>
          <a:p>
            <a:pPr eaLnBrk="1" hangingPunct="1"/>
            <a:r>
              <a:rPr lang="en-US" sz="2400">
                <a:latin typeface="Arial" panose="020B0604020202020204" pitchFamily="34" charset="0"/>
              </a:rPr>
              <a:t>  on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panose="020B0604020202020204" pitchFamily="34" charset="0"/>
              </a:rPr>
              <a:t> 7 lamps and 7 pipes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panose="020B0604020202020204" pitchFamily="34" charset="0"/>
              </a:rPr>
              <a:t> 2 olive trees dripping oil</a:t>
            </a:r>
          </a:p>
          <a:p>
            <a:pPr eaLnBrk="1" hangingPunct="1"/>
            <a:r>
              <a:rPr lang="en-US" sz="2400">
                <a:latin typeface="Arial" panose="020B0604020202020204" pitchFamily="34" charset="0"/>
              </a:rPr>
              <a:t>  through 2 pipes into the</a:t>
            </a:r>
          </a:p>
          <a:p>
            <a:pPr eaLnBrk="1" hangingPunct="1"/>
            <a:r>
              <a:rPr lang="en-US" sz="2400">
                <a:latin typeface="Arial" panose="020B0604020202020204" pitchFamily="34" charset="0"/>
              </a:rPr>
              <a:t>  bowl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What’s missing in this vision as compared to the tabernacle?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3551238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648200" y="2286000"/>
            <a:ext cx="4114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600" b="1" dirty="0"/>
              <a:t>We have….</a:t>
            </a:r>
          </a:p>
          <a:p>
            <a:pPr>
              <a:buFontTx/>
              <a:buChar char="•"/>
            </a:pPr>
            <a:r>
              <a:rPr lang="en-US" sz="2800" dirty="0"/>
              <a:t> Lampstand</a:t>
            </a:r>
          </a:p>
          <a:p>
            <a:pPr>
              <a:buFontTx/>
              <a:buChar char="•"/>
            </a:pPr>
            <a:r>
              <a:rPr lang="en-US" sz="2800" dirty="0"/>
              <a:t> Lamps</a:t>
            </a:r>
          </a:p>
          <a:p>
            <a:pPr>
              <a:buFontTx/>
              <a:buChar char="•"/>
            </a:pPr>
            <a:r>
              <a:rPr lang="en-US" sz="2800" dirty="0"/>
              <a:t> Oil</a:t>
            </a:r>
          </a:p>
          <a:p>
            <a:endParaRPr lang="en-US" sz="2800" dirty="0"/>
          </a:p>
          <a:p>
            <a:r>
              <a:rPr lang="en-US" sz="3600" b="1" dirty="0"/>
              <a:t>What’s missing?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No human effort to supply the oil!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anose="030F0702030302020204" pitchFamily="66" charset="0"/>
              </a:rPr>
              <a:t>The Components</a:t>
            </a:r>
            <a:br>
              <a:rPr lang="en-US" b="1" smtClean="0">
                <a:latin typeface="Comic Sans MS" panose="030F0702030302020204" pitchFamily="66" charset="0"/>
              </a:rPr>
            </a:br>
            <a:r>
              <a:rPr lang="en-US" b="1" smtClean="0">
                <a:latin typeface="Comic Sans MS" panose="030F0702030302020204" pitchFamily="66" charset="0"/>
              </a:rPr>
              <a:t> of the vision</a:t>
            </a:r>
            <a:r>
              <a:rPr lang="en-US" smtClean="0"/>
              <a:t>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19600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b="1" smtClean="0">
                <a:solidFill>
                  <a:srgbClr val="0000CC"/>
                </a:solidFill>
              </a:rPr>
              <a:t>Lampstand</a:t>
            </a:r>
            <a:r>
              <a:rPr lang="en-US" smtClean="0"/>
              <a:t> = one community of believers</a:t>
            </a:r>
          </a:p>
          <a:p>
            <a:pPr eaLnBrk="1" hangingPunct="1">
              <a:spcAft>
                <a:spcPct val="30000"/>
              </a:spcAft>
            </a:pPr>
            <a:r>
              <a:rPr lang="en-US" b="1" smtClean="0">
                <a:solidFill>
                  <a:srgbClr val="0000CC"/>
                </a:solidFill>
              </a:rPr>
              <a:t>7 Lamps</a:t>
            </a:r>
            <a:r>
              <a:rPr lang="en-US" smtClean="0"/>
              <a:t> = individual ecclesias or pockets of believers (Rev 1:20)</a:t>
            </a:r>
          </a:p>
          <a:p>
            <a:pPr eaLnBrk="1" hangingPunct="1">
              <a:spcAft>
                <a:spcPct val="30000"/>
              </a:spcAft>
            </a:pPr>
            <a:r>
              <a:rPr lang="en-US" b="1" smtClean="0">
                <a:solidFill>
                  <a:srgbClr val="0000CC"/>
                </a:solidFill>
              </a:rPr>
              <a:t>Lights</a:t>
            </a:r>
            <a:r>
              <a:rPr lang="en-US" smtClean="0"/>
              <a:t> = revealing of God’s character and purpose to unbelievers &amp; believers       (Mat 5:14-15)</a:t>
            </a:r>
          </a:p>
          <a:p>
            <a:pPr eaLnBrk="1" hangingPunct="1">
              <a:spcAft>
                <a:spcPct val="30000"/>
              </a:spcAft>
            </a:pPr>
            <a:r>
              <a:rPr lang="en-US" b="1" smtClean="0">
                <a:solidFill>
                  <a:srgbClr val="0000CC"/>
                </a:solidFill>
              </a:rPr>
              <a:t>Oil</a:t>
            </a:r>
            <a:r>
              <a:rPr lang="en-US" smtClean="0"/>
              <a:t> = God’s spirit at work in our lives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53200" cy="7112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CC"/>
                </a:solidFill>
              </a:rPr>
              <a:t>The 2 Olive Trees?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solidFill>
                  <a:srgbClr val="0000CC"/>
                </a:solidFill>
              </a:rPr>
              <a:t>Zerubabbel &amp; Joshua</a:t>
            </a:r>
            <a:r>
              <a:rPr lang="en-US" smtClean="0"/>
              <a:t>                        (like the 2 witnesses of Rev 11:3-4)</a:t>
            </a:r>
          </a:p>
          <a:p>
            <a:pPr eaLnBrk="1" hangingPunct="1"/>
            <a:endParaRPr lang="en-US" smtClean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83058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2 Olive Branches (v.12)?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“two anointed ones”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(Sons of oil)</a:t>
            </a: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Haggai &amp; Zechariah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was </a:t>
            </a:r>
            <a:r>
              <a:rPr lang="en-US" sz="4000" i="1" smtClean="0">
                <a:solidFill>
                  <a:srgbClr val="FFFF00"/>
                </a:solidFill>
              </a:rPr>
              <a:t>the mountain</a:t>
            </a:r>
            <a:r>
              <a:rPr lang="en-US" sz="4000" smtClean="0"/>
              <a:t> (v.7) that Zerubabbel faced at that time?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marL="228600" indent="0" algn="ctr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chemeClr val="hlink"/>
                </a:solidFill>
              </a:rPr>
              <a:t>Ezra 4:23-24</a:t>
            </a:r>
          </a:p>
          <a:p>
            <a:pPr marL="228600" indent="0" algn="ctr" eaLnBrk="1" hangingPunct="1">
              <a:lnSpc>
                <a:spcPct val="90000"/>
              </a:lnSpc>
              <a:buFontTx/>
              <a:buNone/>
            </a:pPr>
            <a:endParaRPr lang="en-US" sz="1200" b="1" smtClean="0"/>
          </a:p>
          <a:p>
            <a:pPr marL="22860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23	Now when the copy of King Artaxerxes' letter was read before Rehum, Shimshai the scribe, and their companions, they went up in haste to Jerusalem against the Jews, and </a:t>
            </a:r>
            <a:r>
              <a:rPr lang="en-US" sz="2800" b="1" i="1" smtClean="0">
                <a:solidFill>
                  <a:srgbClr val="FFFF00"/>
                </a:solidFill>
              </a:rPr>
              <a:t>by force of arms made them cease.</a:t>
            </a:r>
          </a:p>
          <a:p>
            <a:pPr marL="22860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24	Thus the work of the house of God which is at Jerusalem ceased, and it was discontinued until the second year of the reign of Darius king of Persia.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The capstone</a:t>
            </a:r>
            <a:r>
              <a:rPr lang="en-US" smtClean="0">
                <a:solidFill>
                  <a:schemeClr val="hlink"/>
                </a:solidFill>
              </a:rPr>
              <a:t> (v.7)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31150" cy="2509838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en-US" smtClean="0"/>
              <a:t>Last stone lifted into place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mtClean="0"/>
              <a:t>It’s force was felt by every stone in the building and held everything in place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mtClean="0"/>
              <a:t>Shouts of </a:t>
            </a:r>
            <a:r>
              <a:rPr lang="en-US" i="1" smtClean="0"/>
              <a:t>“grace, grace to it!”</a:t>
            </a:r>
            <a:endParaRPr lang="en-US" b="1" i="1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4251325"/>
            <a:ext cx="83058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000" b="1" i="1">
                <a:solidFill>
                  <a:srgbClr val="FFFF00"/>
                </a:solidFill>
                <a:latin typeface="Comic Sans MS" panose="030F0702030302020204" pitchFamily="66" charset="0"/>
              </a:rPr>
              <a:t>God’s grace was all over this last stone because there was nothing the people could have done to deserve God’s kindness to them in letting them finish this house!</a:t>
            </a:r>
          </a:p>
          <a:p>
            <a:pPr>
              <a:spcBef>
                <a:spcPct val="50000"/>
              </a:spcBef>
            </a:pPr>
            <a:endParaRPr lang="en-US" sz="3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3300"/>
                </a:solidFill>
              </a:rPr>
              <a:t>God’s House will be Finished!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mtClean="0"/>
              <a:t>Not by might, nor by power, but by </a:t>
            </a:r>
            <a:r>
              <a:rPr lang="en-US" b="1" smtClean="0"/>
              <a:t>God’s spirit</a:t>
            </a:r>
            <a:r>
              <a:rPr lang="en-US" smtClean="0"/>
              <a:t> (v.6)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mtClean="0"/>
              <a:t>Soon!</a:t>
            </a:r>
            <a:r>
              <a:rPr lang="en-US" b="1" smtClean="0"/>
              <a:t>  Zerubabbel’s hands</a:t>
            </a:r>
            <a:r>
              <a:rPr lang="en-US" smtClean="0"/>
              <a:t> will finish it (v.9)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b="1" smtClean="0"/>
              <a:t>The angels</a:t>
            </a:r>
            <a:r>
              <a:rPr lang="en-US" smtClean="0"/>
              <a:t> (7 eyes) rejoice to see the work continuing (v.10)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752600" y="5029200"/>
            <a:ext cx="5791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Beware lest we despise 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the day of small things!</a:t>
            </a:r>
          </a:p>
          <a:p>
            <a:pPr>
              <a:spcBef>
                <a:spcPct val="50000"/>
              </a:spcBef>
              <a:defRPr/>
            </a:pP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reepy" panose="04010502060101010303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orah">
  <a:themeElements>
    <a:clrScheme name="Menorah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enora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enorah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ame">
  <a:themeElements>
    <a:clrScheme name="Fl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Fl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Frax3</Template>
  <TotalTime>624</TotalTime>
  <Words>681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Century</vt:lpstr>
      <vt:lpstr>Comic Sans MS</vt:lpstr>
      <vt:lpstr>Creepy</vt:lpstr>
      <vt:lpstr>EraserDust</vt:lpstr>
      <vt:lpstr>Tahoma</vt:lpstr>
      <vt:lpstr>Verdana</vt:lpstr>
      <vt:lpstr>Wingdings</vt:lpstr>
      <vt:lpstr>Menorah</vt:lpstr>
      <vt:lpstr>Mountain Top</vt:lpstr>
      <vt:lpstr>Flame</vt:lpstr>
      <vt:lpstr>Globe</vt:lpstr>
      <vt:lpstr>Sunrise</vt:lpstr>
      <vt:lpstr>Textured</vt:lpstr>
      <vt:lpstr>Photo Editor Photo</vt:lpstr>
      <vt:lpstr>PowerPoint Presentation</vt:lpstr>
      <vt:lpstr>Christadelphian writers who  cover the historical application</vt:lpstr>
      <vt:lpstr>The 5th Vision</vt:lpstr>
      <vt:lpstr>What’s missing in this vision as compared to the tabernacle?</vt:lpstr>
      <vt:lpstr>The Components  of the vision </vt:lpstr>
      <vt:lpstr>The 2 Olive Trees?</vt:lpstr>
      <vt:lpstr>What was the mountain (v.7) that Zerubabbel faced at that time?</vt:lpstr>
      <vt:lpstr>The capstone (v.7)</vt:lpstr>
      <vt:lpstr>God’s House will be Finished!</vt:lpstr>
      <vt:lpstr>Look at the Angels in Zechariah</vt:lpstr>
      <vt:lpstr>Involvement of the Angels</vt:lpstr>
      <vt:lpstr>Angels throughout the Bible</vt:lpstr>
      <vt:lpstr>No different today!</vt:lpstr>
      <vt:lpstr>We hope to be equal to the Angels</vt:lpstr>
      <vt:lpstr>What Angels do now,  we hope to do in the Kingdom!</vt:lpstr>
      <vt:lpstr>Angels are here right now!</vt:lpstr>
      <vt:lpstr>Lessons from Today 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Jim</cp:lastModifiedBy>
  <cp:revision>31</cp:revision>
  <dcterms:created xsi:type="dcterms:W3CDTF">2005-01-08T21:10:32Z</dcterms:created>
  <dcterms:modified xsi:type="dcterms:W3CDTF">2013-07-03T15:18:37Z</dcterms:modified>
</cp:coreProperties>
</file>