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61" r:id="rId2"/>
    <p:sldId id="258" r:id="rId3"/>
    <p:sldId id="263" r:id="rId4"/>
    <p:sldId id="260" r:id="rId5"/>
    <p:sldId id="259" r:id="rId6"/>
    <p:sldId id="264" r:id="rId7"/>
    <p:sldId id="266" r:id="rId8"/>
    <p:sldId id="265" r:id="rId9"/>
    <p:sldId id="267" r:id="rId10"/>
    <p:sldId id="268" r:id="rId11"/>
    <p:sldId id="269" r:id="rId12"/>
    <p:sldId id="273" r:id="rId13"/>
    <p:sldId id="270" r:id="rId14"/>
    <p:sldId id="281" r:id="rId15"/>
    <p:sldId id="277" r:id="rId16"/>
    <p:sldId id="287" r:id="rId17"/>
    <p:sldId id="271" r:id="rId18"/>
    <p:sldId id="272" r:id="rId19"/>
    <p:sldId id="280" r:id="rId20"/>
    <p:sldId id="279" r:id="rId21"/>
    <p:sldId id="274" r:id="rId22"/>
    <p:sldId id="275" r:id="rId23"/>
    <p:sldId id="276" r:id="rId24"/>
    <p:sldId id="282" r:id="rId25"/>
    <p:sldId id="288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FF"/>
    <a:srgbClr val="FFFFCC"/>
    <a:srgbClr val="CCFF9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236" y="-6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188249-B955-42FC-B8C8-B92C4BB249E7}" type="datetimeFigureOut">
              <a:rPr lang="en-US" smtClean="0"/>
              <a:pPr/>
              <a:t>8/21/2013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8CD9DA-411A-40CA-B485-26FCD1B8D65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11850457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16ADD8-8A70-4EDC-B2F1-9231E395DE33}" type="datetimeFigureOut">
              <a:rPr lang="en-AU" smtClean="0"/>
              <a:pPr/>
              <a:t>21/08/2013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149D1A-C98B-48F0-9FF9-71032F392F2F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27701465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4A3D7-B5B9-4FC9-95EA-2E52754CD600}" type="datetimeFigureOut">
              <a:rPr lang="en-AU" smtClean="0"/>
              <a:pPr/>
              <a:t>21/08/2013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ED821-B64A-4CC2-B125-93850190FAE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124880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4A3D7-B5B9-4FC9-95EA-2E52754CD600}" type="datetimeFigureOut">
              <a:rPr lang="en-AU" smtClean="0"/>
              <a:pPr/>
              <a:t>21/08/2013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ED821-B64A-4CC2-B125-93850190FAE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1863571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4A3D7-B5B9-4FC9-95EA-2E52754CD600}" type="datetimeFigureOut">
              <a:rPr lang="en-AU" smtClean="0"/>
              <a:pPr/>
              <a:t>21/08/2013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ED821-B64A-4CC2-B125-93850190FAE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3105973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4A3D7-B5B9-4FC9-95EA-2E52754CD600}" type="datetimeFigureOut">
              <a:rPr lang="en-AU" smtClean="0"/>
              <a:pPr/>
              <a:t>21/08/2013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ED821-B64A-4CC2-B125-93850190FAE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3230561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4A3D7-B5B9-4FC9-95EA-2E52754CD600}" type="datetimeFigureOut">
              <a:rPr lang="en-AU" smtClean="0"/>
              <a:pPr/>
              <a:t>21/08/2013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ED821-B64A-4CC2-B125-93850190FAE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2863115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4A3D7-B5B9-4FC9-95EA-2E52754CD600}" type="datetimeFigureOut">
              <a:rPr lang="en-AU" smtClean="0"/>
              <a:pPr/>
              <a:t>21/08/2013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ED821-B64A-4CC2-B125-93850190FAE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3869560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4A3D7-B5B9-4FC9-95EA-2E52754CD600}" type="datetimeFigureOut">
              <a:rPr lang="en-AU" smtClean="0"/>
              <a:pPr/>
              <a:t>21/08/2013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ED821-B64A-4CC2-B125-93850190FAE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3707176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4A3D7-B5B9-4FC9-95EA-2E52754CD600}" type="datetimeFigureOut">
              <a:rPr lang="en-AU" smtClean="0"/>
              <a:pPr/>
              <a:t>21/08/2013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ED821-B64A-4CC2-B125-93850190FAE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458497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4A3D7-B5B9-4FC9-95EA-2E52754CD600}" type="datetimeFigureOut">
              <a:rPr lang="en-AU" smtClean="0"/>
              <a:pPr/>
              <a:t>21/08/2013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ED821-B64A-4CC2-B125-93850190FAE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815444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4A3D7-B5B9-4FC9-95EA-2E52754CD600}" type="datetimeFigureOut">
              <a:rPr lang="en-AU" smtClean="0"/>
              <a:pPr/>
              <a:t>21/08/2013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ED821-B64A-4CC2-B125-93850190FAE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278727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64A3D7-B5B9-4FC9-95EA-2E52754CD600}" type="datetimeFigureOut">
              <a:rPr lang="en-AU" smtClean="0"/>
              <a:pPr/>
              <a:t>21/08/2013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ED821-B64A-4CC2-B125-93850190FAE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2269212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64A3D7-B5B9-4FC9-95EA-2E52754CD600}" type="datetimeFigureOut">
              <a:rPr lang="en-AU" smtClean="0"/>
              <a:pPr/>
              <a:t>21/08/2013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9ED821-B64A-4CC2-B125-93850190FAE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="" xmlns:p14="http://schemas.microsoft.com/office/powerpoint/2010/main" val="352349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400" b="1" cap="all" dirty="0" smtClean="0"/>
              <a:t>Mark – The action gospel</a:t>
            </a:r>
            <a:endParaRPr lang="en-AU" sz="4400" b="1" cap="all" dirty="0"/>
          </a:p>
        </p:txBody>
      </p:sp>
      <p:sp>
        <p:nvSpPr>
          <p:cNvPr id="4" name="Rectangle 3"/>
          <p:cNvSpPr/>
          <p:nvPr/>
        </p:nvSpPr>
        <p:spPr>
          <a:xfrm>
            <a:off x="107504" y="1052736"/>
            <a:ext cx="9036496" cy="54938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AU" sz="3300" b="1" dirty="0"/>
              <a:t>Greek word – “</a:t>
            </a:r>
            <a:r>
              <a:rPr lang="en-AU" sz="3300" b="1" dirty="0" err="1"/>
              <a:t>euthios</a:t>
            </a:r>
            <a:r>
              <a:rPr lang="en-AU" sz="3300" b="1" dirty="0"/>
              <a:t>” – occurs </a:t>
            </a:r>
            <a:r>
              <a:rPr lang="en-AU" sz="3300" b="1" dirty="0" smtClean="0"/>
              <a:t>38 </a:t>
            </a:r>
            <a:r>
              <a:rPr lang="en-AU" sz="3300" b="1" dirty="0"/>
              <a:t>times</a:t>
            </a:r>
          </a:p>
          <a:p>
            <a:r>
              <a:rPr lang="en-AU" sz="3300" b="1" dirty="0"/>
              <a:t> </a:t>
            </a:r>
            <a:r>
              <a:rPr lang="en-AU" sz="3300" b="1" dirty="0" smtClean="0"/>
              <a:t>                    	   Translated </a:t>
            </a:r>
            <a:r>
              <a:rPr lang="en-AU" sz="3300" b="1" dirty="0"/>
              <a:t>as ‘immediately</a:t>
            </a:r>
            <a:r>
              <a:rPr lang="en-AU" sz="3300" b="1" dirty="0" smtClean="0"/>
              <a:t>,’ 				   ‘straightway</a:t>
            </a:r>
            <a:r>
              <a:rPr lang="en-AU" sz="3300" b="1" dirty="0"/>
              <a:t>’, ‘forthwith</a:t>
            </a:r>
            <a:r>
              <a:rPr lang="en-AU" sz="3300" b="1" dirty="0" smtClean="0"/>
              <a:t>’, ‘anon’</a:t>
            </a:r>
          </a:p>
          <a:p>
            <a:endParaRPr lang="en-AU" sz="600" b="1" dirty="0" smtClean="0"/>
          </a:p>
          <a:p>
            <a:endParaRPr lang="en-AU" sz="1200" b="1" dirty="0"/>
          </a:p>
          <a:p>
            <a:pPr marL="457200" indent="-457200">
              <a:buFont typeface="Arial" pitchFamily="34" charset="0"/>
              <a:buChar char="•"/>
            </a:pPr>
            <a:r>
              <a:rPr lang="en-AU" sz="3300" b="1" dirty="0"/>
              <a:t>No genealogy, birth details – but a focus of the miracles </a:t>
            </a:r>
            <a:r>
              <a:rPr lang="en-AU" sz="3300" b="1" dirty="0" smtClean="0"/>
              <a:t>–the  </a:t>
            </a:r>
            <a:r>
              <a:rPr lang="en-AU" sz="3300" b="1" dirty="0"/>
              <a:t>impact of Christ</a:t>
            </a:r>
          </a:p>
          <a:p>
            <a:r>
              <a:rPr lang="en-AU" sz="1200" b="1" dirty="0"/>
              <a:t> 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AU" sz="3300" b="1" dirty="0"/>
              <a:t>Starts with six miracles</a:t>
            </a:r>
          </a:p>
          <a:p>
            <a:r>
              <a:rPr lang="en-AU" sz="1200" b="1" dirty="0"/>
              <a:t> 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AU" sz="3300" b="1" dirty="0"/>
              <a:t>Twelve of the 16 chapters begin with ‘And’</a:t>
            </a:r>
          </a:p>
          <a:p>
            <a:r>
              <a:rPr lang="en-AU" sz="1200" b="1" dirty="0"/>
              <a:t> 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AU" sz="3300" b="1" dirty="0"/>
              <a:t>Theme is the power of The Son of God</a:t>
            </a:r>
          </a:p>
          <a:p>
            <a:r>
              <a:rPr lang="en-AU" sz="3300" b="1" dirty="0" smtClean="0"/>
              <a:t>     (1:1,1:11,3:11</a:t>
            </a:r>
            <a:r>
              <a:rPr lang="en-AU" sz="3300" b="1" dirty="0"/>
              <a:t>, </a:t>
            </a:r>
            <a:r>
              <a:rPr lang="en-AU" sz="3300" b="1" dirty="0" smtClean="0"/>
              <a:t>5:7</a:t>
            </a:r>
            <a:r>
              <a:rPr lang="en-AU" sz="3300" b="1" dirty="0"/>
              <a:t>, </a:t>
            </a:r>
            <a:r>
              <a:rPr lang="en-AU" sz="3300" b="1" dirty="0" smtClean="0"/>
              <a:t>10:48</a:t>
            </a:r>
            <a:r>
              <a:rPr lang="en-AU" sz="3300" b="1" dirty="0"/>
              <a:t>, </a:t>
            </a:r>
            <a:r>
              <a:rPr lang="en-AU" sz="3300" b="1" dirty="0" smtClean="0"/>
              <a:t>15:39)</a:t>
            </a:r>
            <a:endParaRPr lang="en-AU" sz="3200" b="1" dirty="0"/>
          </a:p>
        </p:txBody>
      </p:sp>
    </p:spTree>
    <p:extLst>
      <p:ext uri="{BB962C8B-B14F-4D97-AF65-F5344CB8AC3E}">
        <p14:creationId xmlns="" xmlns:p14="http://schemas.microsoft.com/office/powerpoint/2010/main" val="3729985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400" b="1" cap="all" smtClean="0"/>
              <a:t>Mark – The action gospel</a:t>
            </a:r>
            <a:endParaRPr lang="en-AU" sz="4400" b="1" cap="all" dirty="0"/>
          </a:p>
        </p:txBody>
      </p:sp>
      <p:sp>
        <p:nvSpPr>
          <p:cNvPr id="3" name="Rectangle 2"/>
          <p:cNvSpPr/>
          <p:nvPr/>
        </p:nvSpPr>
        <p:spPr>
          <a:xfrm>
            <a:off x="179512" y="948198"/>
            <a:ext cx="8784976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3600" b="1" dirty="0"/>
              <a:t>SIX SUCCESSIVE MIRACLES</a:t>
            </a:r>
          </a:p>
          <a:p>
            <a:r>
              <a:rPr lang="en-AU" dirty="0"/>
              <a:t> 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AU" sz="3600" b="1" dirty="0" smtClean="0">
                <a:solidFill>
                  <a:srgbClr val="C00000"/>
                </a:solidFill>
              </a:rPr>
              <a:t> </a:t>
            </a:r>
            <a:r>
              <a:rPr lang="en-AU" sz="3600" b="1" dirty="0" smtClean="0"/>
              <a:t>   Man </a:t>
            </a:r>
            <a:r>
              <a:rPr lang="en-AU" sz="3600" b="1" dirty="0"/>
              <a:t>with unclean spirit</a:t>
            </a:r>
          </a:p>
          <a:p>
            <a:r>
              <a:rPr lang="en-AU" sz="1200" b="1" dirty="0"/>
              <a:t> 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AU" sz="3600" b="1" dirty="0">
                <a:solidFill>
                  <a:srgbClr val="C00000"/>
                </a:solidFill>
              </a:rPr>
              <a:t> </a:t>
            </a:r>
            <a:r>
              <a:rPr lang="en-AU" sz="3600" b="1" dirty="0" smtClean="0"/>
              <a:t>   Peter`s </a:t>
            </a:r>
            <a:r>
              <a:rPr lang="en-AU" sz="3600" b="1" dirty="0"/>
              <a:t>mother in law – fever</a:t>
            </a:r>
          </a:p>
          <a:p>
            <a:r>
              <a:rPr lang="en-AU" sz="1200" b="1" dirty="0"/>
              <a:t> 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AU" sz="3600" b="1" dirty="0">
                <a:solidFill>
                  <a:srgbClr val="C00000"/>
                </a:solidFill>
              </a:rPr>
              <a:t> </a:t>
            </a:r>
            <a:r>
              <a:rPr lang="en-AU" sz="3600" b="1" dirty="0" smtClean="0"/>
              <a:t>   Crowds </a:t>
            </a:r>
            <a:r>
              <a:rPr lang="en-AU" sz="3600" b="1" dirty="0"/>
              <a:t>of sick and disabled</a:t>
            </a:r>
          </a:p>
          <a:p>
            <a:r>
              <a:rPr lang="en-AU" sz="1200" b="1" dirty="0"/>
              <a:t> 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AU" sz="3600" b="1" dirty="0" smtClean="0">
                <a:solidFill>
                  <a:srgbClr val="C00000"/>
                </a:solidFill>
              </a:rPr>
              <a:t> </a:t>
            </a:r>
            <a:r>
              <a:rPr lang="en-AU" sz="3600" b="1" dirty="0" smtClean="0"/>
              <a:t>   A </a:t>
            </a:r>
            <a:r>
              <a:rPr lang="en-AU" sz="3600" b="1" dirty="0"/>
              <a:t>leper</a:t>
            </a:r>
          </a:p>
          <a:p>
            <a:r>
              <a:rPr lang="en-AU" sz="1200" b="1" dirty="0"/>
              <a:t> 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AU" sz="3600" b="1" dirty="0" smtClean="0">
                <a:solidFill>
                  <a:srgbClr val="C00000"/>
                </a:solidFill>
              </a:rPr>
              <a:t> </a:t>
            </a:r>
            <a:r>
              <a:rPr lang="en-AU" sz="3600" b="1" dirty="0" smtClean="0"/>
              <a:t>   Man </a:t>
            </a:r>
            <a:r>
              <a:rPr lang="en-AU" sz="3600" b="1" dirty="0"/>
              <a:t>crippled with palsy</a:t>
            </a:r>
          </a:p>
          <a:p>
            <a:r>
              <a:rPr lang="en-AU" sz="1200" b="1" dirty="0"/>
              <a:t> 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AU" sz="3600" b="1" dirty="0" smtClean="0">
                <a:solidFill>
                  <a:srgbClr val="C00000"/>
                </a:solidFill>
              </a:rPr>
              <a:t> </a:t>
            </a:r>
            <a:r>
              <a:rPr lang="en-AU" sz="3600" b="1" dirty="0" smtClean="0"/>
              <a:t>   Man </a:t>
            </a:r>
            <a:r>
              <a:rPr lang="en-AU" sz="3600" b="1" dirty="0"/>
              <a:t>with a withered hand</a:t>
            </a:r>
          </a:p>
          <a:p>
            <a:r>
              <a:rPr lang="en-AU" dirty="0"/>
              <a:t> </a:t>
            </a:r>
          </a:p>
        </p:txBody>
      </p:sp>
      <p:pic>
        <p:nvPicPr>
          <p:cNvPr id="4" name="Picture 3" descr="http://realityofchrist.files.wordpress.com/2012/05/healing-hand-of-god_thum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040" y="4939059"/>
            <a:ext cx="2898825" cy="191894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96153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212365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400" b="1" cap="all" dirty="0" smtClean="0"/>
              <a:t>The Sabbath-healing ministry of</a:t>
            </a:r>
          </a:p>
          <a:p>
            <a:pPr algn="ctr"/>
            <a:r>
              <a:rPr lang="en-AU" sz="4400" b="1" cap="all" dirty="0" smtClean="0"/>
              <a:t>Jesus Christ, the lord of </a:t>
            </a:r>
          </a:p>
          <a:p>
            <a:pPr algn="ctr"/>
            <a:r>
              <a:rPr lang="en-AU" sz="4400" b="1" cap="all" dirty="0" smtClean="0"/>
              <a:t>The </a:t>
            </a:r>
            <a:r>
              <a:rPr lang="en-AU" sz="4400" b="1" cap="all" dirty="0" err="1" smtClean="0"/>
              <a:t>sabbath</a:t>
            </a:r>
            <a:endParaRPr lang="en-AU" sz="4400" b="1" cap="all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2420888"/>
            <a:ext cx="864096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 dirty="0" smtClean="0"/>
              <a:t>7 Confrontations</a:t>
            </a:r>
          </a:p>
          <a:p>
            <a:r>
              <a:rPr lang="en-AU" sz="3200" b="1" dirty="0" smtClean="0">
                <a:solidFill>
                  <a:srgbClr val="C00000"/>
                </a:solidFill>
              </a:rPr>
              <a:t>1.  	</a:t>
            </a:r>
            <a:r>
              <a:rPr lang="en-AU" sz="3200" b="1" dirty="0" smtClean="0"/>
              <a:t>Demoniac </a:t>
            </a:r>
            <a:r>
              <a:rPr lang="en-AU" sz="3200" b="1" dirty="0"/>
              <a:t>in the Synagogue (Capernaum)</a:t>
            </a:r>
          </a:p>
          <a:p>
            <a:r>
              <a:rPr lang="en-AU" sz="3200" b="1" dirty="0"/>
              <a:t>    </a:t>
            </a:r>
            <a:r>
              <a:rPr lang="en-AU" sz="3200" b="1" dirty="0" smtClean="0"/>
              <a:t> 	Mark </a:t>
            </a:r>
            <a:r>
              <a:rPr lang="en-AU" sz="3200" b="1" dirty="0"/>
              <a:t>1:21-28; Luke 4:31-37</a:t>
            </a:r>
          </a:p>
          <a:p>
            <a:r>
              <a:rPr lang="en-AU" sz="1200" b="1" dirty="0"/>
              <a:t>  </a:t>
            </a:r>
          </a:p>
          <a:p>
            <a:r>
              <a:rPr lang="en-AU" sz="3200" b="1" dirty="0">
                <a:solidFill>
                  <a:srgbClr val="C00000"/>
                </a:solidFill>
              </a:rPr>
              <a:t>2. </a:t>
            </a:r>
            <a:r>
              <a:rPr lang="en-AU" sz="3200" b="1" dirty="0" smtClean="0">
                <a:solidFill>
                  <a:srgbClr val="C00000"/>
                </a:solidFill>
              </a:rPr>
              <a:t> 	</a:t>
            </a:r>
            <a:r>
              <a:rPr lang="en-AU" sz="3200" b="1" dirty="0" smtClean="0"/>
              <a:t>Peter`s </a:t>
            </a:r>
            <a:r>
              <a:rPr lang="en-AU" sz="3200" b="1" dirty="0"/>
              <a:t>Mother-in-law (Capernaum) </a:t>
            </a:r>
          </a:p>
          <a:p>
            <a:r>
              <a:rPr lang="en-AU" sz="3200" b="1" dirty="0"/>
              <a:t>    </a:t>
            </a:r>
            <a:r>
              <a:rPr lang="en-AU" sz="3200" b="1" dirty="0" smtClean="0"/>
              <a:t> 	Mark </a:t>
            </a:r>
            <a:r>
              <a:rPr lang="en-AU" sz="3200" b="1" dirty="0"/>
              <a:t>1:29-31;  Matt. 8:14-15;  Luke 4:38-39</a:t>
            </a:r>
          </a:p>
          <a:p>
            <a:r>
              <a:rPr lang="en-AU" sz="1200" b="1" dirty="0"/>
              <a:t>  </a:t>
            </a:r>
          </a:p>
          <a:p>
            <a:r>
              <a:rPr lang="en-AU" sz="3200" b="1" dirty="0">
                <a:solidFill>
                  <a:srgbClr val="C00000"/>
                </a:solidFill>
              </a:rPr>
              <a:t>3. </a:t>
            </a:r>
            <a:r>
              <a:rPr lang="en-AU" sz="3200" b="1" dirty="0" smtClean="0">
                <a:solidFill>
                  <a:srgbClr val="C00000"/>
                </a:solidFill>
              </a:rPr>
              <a:t> 	</a:t>
            </a:r>
            <a:r>
              <a:rPr lang="en-AU" sz="3200" b="1" dirty="0" smtClean="0"/>
              <a:t>Man </a:t>
            </a:r>
            <a:r>
              <a:rPr lang="en-AU" sz="3200" b="1" dirty="0"/>
              <a:t>with the Withered Hand (Capernaum)</a:t>
            </a:r>
          </a:p>
          <a:p>
            <a:r>
              <a:rPr lang="en-AU" sz="3200" b="1" dirty="0"/>
              <a:t>    </a:t>
            </a:r>
            <a:r>
              <a:rPr lang="en-AU" sz="3200" b="1" dirty="0" smtClean="0"/>
              <a:t> 	Mark </a:t>
            </a:r>
            <a:r>
              <a:rPr lang="en-AU" sz="3200" b="1" dirty="0"/>
              <a:t>3:1-6;  Matt. 12:9-14;  Luke 6:6-11</a:t>
            </a:r>
          </a:p>
          <a:p>
            <a:endParaRPr lang="en-AU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884368" y="638132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 smtClean="0"/>
              <a:t>Cont.</a:t>
            </a:r>
            <a:endParaRPr lang="en-AU" b="1" dirty="0"/>
          </a:p>
        </p:txBody>
      </p:sp>
    </p:spTree>
    <p:extLst>
      <p:ext uri="{BB962C8B-B14F-4D97-AF65-F5344CB8AC3E}">
        <p14:creationId xmlns="" xmlns:p14="http://schemas.microsoft.com/office/powerpoint/2010/main" val="35192877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144655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400" b="1" cap="all" dirty="0" smtClean="0"/>
              <a:t>The Sabbath-healing ministry</a:t>
            </a:r>
          </a:p>
          <a:p>
            <a:pPr algn="ctr"/>
            <a:r>
              <a:rPr lang="en-AU" sz="4400" b="1" cap="all" dirty="0" smtClean="0"/>
              <a:t> of Jesus Christ</a:t>
            </a:r>
            <a:endParaRPr lang="en-AU" sz="4400" b="1" cap="all" dirty="0"/>
          </a:p>
        </p:txBody>
      </p:sp>
      <p:sp>
        <p:nvSpPr>
          <p:cNvPr id="3" name="TextBox 2"/>
          <p:cNvSpPr txBox="1"/>
          <p:nvPr/>
        </p:nvSpPr>
        <p:spPr>
          <a:xfrm>
            <a:off x="323528" y="1628800"/>
            <a:ext cx="864096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3200" b="1" dirty="0" smtClean="0"/>
              <a:t>7 Confrontations (continued)</a:t>
            </a:r>
          </a:p>
          <a:p>
            <a:pPr algn="ctr"/>
            <a:endParaRPr lang="en-AU" b="1" dirty="0" smtClean="0"/>
          </a:p>
          <a:p>
            <a:r>
              <a:rPr lang="en-AU" sz="3200" b="1" dirty="0" smtClean="0">
                <a:solidFill>
                  <a:srgbClr val="C00000"/>
                </a:solidFill>
              </a:rPr>
              <a:t>4</a:t>
            </a:r>
            <a:r>
              <a:rPr lang="en-AU" sz="3200" b="1" dirty="0">
                <a:solidFill>
                  <a:srgbClr val="C00000"/>
                </a:solidFill>
              </a:rPr>
              <a:t>. </a:t>
            </a:r>
            <a:r>
              <a:rPr lang="en-AU" sz="3200" b="1" dirty="0" smtClean="0">
                <a:solidFill>
                  <a:srgbClr val="C00000"/>
                </a:solidFill>
              </a:rPr>
              <a:t> 	</a:t>
            </a:r>
            <a:r>
              <a:rPr lang="en-AU" sz="3200" b="1" dirty="0" smtClean="0"/>
              <a:t>Man </a:t>
            </a:r>
            <a:r>
              <a:rPr lang="en-AU" sz="3200" b="1" dirty="0"/>
              <a:t>Paralysed Thirty Eight Years’</a:t>
            </a:r>
          </a:p>
          <a:p>
            <a:r>
              <a:rPr lang="en-AU" sz="3200" b="1" dirty="0"/>
              <a:t>    </a:t>
            </a:r>
            <a:r>
              <a:rPr lang="en-AU" sz="3200" b="1" dirty="0" smtClean="0"/>
              <a:t> 	(</a:t>
            </a:r>
            <a:r>
              <a:rPr lang="en-AU" sz="3200" b="1" dirty="0"/>
              <a:t>Jerusalem)  John 5:1-18; 7:23-24</a:t>
            </a:r>
          </a:p>
          <a:p>
            <a:r>
              <a:rPr lang="en-AU" sz="1200" b="1" dirty="0"/>
              <a:t> </a:t>
            </a:r>
          </a:p>
          <a:p>
            <a:r>
              <a:rPr lang="en-AU" sz="3200" b="1" dirty="0">
                <a:solidFill>
                  <a:srgbClr val="C00000"/>
                </a:solidFill>
              </a:rPr>
              <a:t>5. </a:t>
            </a:r>
            <a:r>
              <a:rPr lang="en-AU" sz="3200" b="1" dirty="0" smtClean="0">
                <a:solidFill>
                  <a:srgbClr val="C00000"/>
                </a:solidFill>
              </a:rPr>
              <a:t>	</a:t>
            </a:r>
            <a:r>
              <a:rPr lang="en-AU" sz="3200" b="1" dirty="0" smtClean="0"/>
              <a:t>Woman </a:t>
            </a:r>
            <a:r>
              <a:rPr lang="en-AU" sz="3200" b="1" dirty="0"/>
              <a:t>with Eighteen Years Infirmity</a:t>
            </a:r>
          </a:p>
          <a:p>
            <a:r>
              <a:rPr lang="en-AU" sz="3200" b="1" dirty="0"/>
              <a:t>    </a:t>
            </a:r>
            <a:r>
              <a:rPr lang="en-AU" sz="3200" b="1" dirty="0" smtClean="0"/>
              <a:t> 	(</a:t>
            </a:r>
            <a:r>
              <a:rPr lang="en-AU" sz="3200" b="1" dirty="0"/>
              <a:t>Judea, near Jerusalem?) Luke 13:10-17</a:t>
            </a:r>
          </a:p>
          <a:p>
            <a:r>
              <a:rPr lang="en-AU" sz="1200" b="1" dirty="0"/>
              <a:t> </a:t>
            </a:r>
          </a:p>
          <a:p>
            <a:r>
              <a:rPr lang="en-AU" sz="3200" b="1" dirty="0">
                <a:solidFill>
                  <a:srgbClr val="C00000"/>
                </a:solidFill>
              </a:rPr>
              <a:t>6. </a:t>
            </a:r>
            <a:r>
              <a:rPr lang="en-AU" sz="3200" b="1" dirty="0" smtClean="0">
                <a:solidFill>
                  <a:srgbClr val="C00000"/>
                </a:solidFill>
              </a:rPr>
              <a:t> 	</a:t>
            </a:r>
            <a:r>
              <a:rPr lang="en-AU" sz="3200" b="1" dirty="0" smtClean="0"/>
              <a:t>Man </a:t>
            </a:r>
            <a:r>
              <a:rPr lang="en-AU" sz="3200" b="1" dirty="0"/>
              <a:t>with Dropsy (Jerusalem?) Luke 14:1-5</a:t>
            </a:r>
          </a:p>
          <a:p>
            <a:r>
              <a:rPr lang="en-AU" sz="1200" b="1" dirty="0"/>
              <a:t> </a:t>
            </a:r>
          </a:p>
          <a:p>
            <a:r>
              <a:rPr lang="en-AU" sz="3200" b="1" dirty="0">
                <a:solidFill>
                  <a:srgbClr val="C00000"/>
                </a:solidFill>
              </a:rPr>
              <a:t>7. </a:t>
            </a:r>
            <a:r>
              <a:rPr lang="en-AU" sz="3200" b="1" dirty="0" smtClean="0">
                <a:solidFill>
                  <a:srgbClr val="C00000"/>
                </a:solidFill>
              </a:rPr>
              <a:t> 	</a:t>
            </a:r>
            <a:r>
              <a:rPr lang="en-AU" sz="3200" b="1" dirty="0" smtClean="0"/>
              <a:t>Man </a:t>
            </a:r>
            <a:r>
              <a:rPr lang="en-AU" sz="3200" b="1" dirty="0"/>
              <a:t>Born Blind (Jerusalem)  John </a:t>
            </a:r>
            <a:r>
              <a:rPr lang="en-AU" sz="3200" b="1" dirty="0" smtClean="0"/>
              <a:t>9:1-41</a:t>
            </a:r>
            <a:endParaRPr lang="en-AU" sz="3200" b="1" dirty="0"/>
          </a:p>
        </p:txBody>
      </p:sp>
    </p:spTree>
    <p:extLst>
      <p:ext uri="{BB962C8B-B14F-4D97-AF65-F5344CB8AC3E}">
        <p14:creationId xmlns="" xmlns:p14="http://schemas.microsoft.com/office/powerpoint/2010/main" val="412861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400" b="1" cap="all" dirty="0" smtClean="0"/>
              <a:t>The power of the miracles</a:t>
            </a:r>
            <a:endParaRPr lang="en-AU" sz="4400" b="1" cap="all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" y="1037629"/>
            <a:ext cx="9144000" cy="5693866"/>
          </a:xfrm>
          <a:prstGeom prst="rect">
            <a:avLst/>
          </a:prstGeom>
          <a:noFill/>
          <a:ln w="76200">
            <a:solidFill>
              <a:srgbClr val="0070C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AU" sz="3200" b="1" dirty="0"/>
              <a:t>‘Ye men of Israel, hear these words; Jesus of Nazareth, a man approved of God among you by miracles and wonders and signs, which God did by him in </a:t>
            </a:r>
            <a:r>
              <a:rPr lang="en-AU" sz="3200" b="1" dirty="0" smtClean="0"/>
              <a:t>the midst </a:t>
            </a:r>
            <a:r>
              <a:rPr lang="en-AU" sz="3200" b="1" dirty="0"/>
              <a:t>of you, as ye yourselves also know</a:t>
            </a:r>
            <a:r>
              <a:rPr lang="en-AU" sz="3200" b="1" dirty="0" smtClean="0"/>
              <a:t>’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n-AU" sz="3200" b="1" dirty="0" smtClean="0"/>
              <a:t>Acts 2v22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endParaRPr lang="en-AU" sz="1200" b="1" dirty="0" smtClean="0"/>
          </a:p>
          <a:p>
            <a:pPr algn="ctr"/>
            <a:r>
              <a:rPr lang="en-AU" sz="3200" b="1" dirty="0" smtClean="0"/>
              <a:t>‘</a:t>
            </a:r>
            <a:r>
              <a:rPr lang="en-AU" sz="3200" b="1" dirty="0"/>
              <a:t>And many other signs truly did Jesus in the presence of his disciples, which are not written in this book: But these are written, that ye might believe that Jesus is the Christ,  the Son of God; and that believing ye might have life through his name</a:t>
            </a:r>
            <a:r>
              <a:rPr lang="en-AU" sz="3200" b="1" dirty="0" smtClean="0"/>
              <a:t>. </a:t>
            </a:r>
          </a:p>
          <a:p>
            <a:pPr algn="r"/>
            <a:r>
              <a:rPr lang="en-AU" sz="3200" b="1" dirty="0" smtClean="0"/>
              <a:t>John 20v30-31</a:t>
            </a:r>
            <a:endParaRPr lang="en-AU" sz="3200" b="1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3645024"/>
            <a:ext cx="9144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004040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400" b="1" cap="all" dirty="0" smtClean="0"/>
              <a:t>The house of mark – </a:t>
            </a:r>
            <a:r>
              <a:rPr lang="en-AU" sz="4400" b="1" cap="all" dirty="0" smtClean="0">
                <a:solidFill>
                  <a:srgbClr val="960000"/>
                </a:solidFill>
              </a:rPr>
              <a:t>Mark 2:1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980728"/>
            <a:ext cx="91440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en-AU" sz="3200" b="1" dirty="0" smtClean="0"/>
              <a:t>  	It </a:t>
            </a:r>
            <a:r>
              <a:rPr lang="en-AU" sz="3200" b="1" dirty="0"/>
              <a:t>was a certain day…Luke 5v17.</a:t>
            </a:r>
          </a:p>
          <a:p>
            <a:r>
              <a:rPr lang="en-AU" sz="3200" b="1" dirty="0"/>
              <a:t> 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AU" sz="3200" b="1" dirty="0" smtClean="0"/>
              <a:t>  	A </a:t>
            </a:r>
            <a:r>
              <a:rPr lang="en-AU" sz="3200" b="1" dirty="0"/>
              <a:t>very important and much travelled group of </a:t>
            </a:r>
            <a:r>
              <a:rPr lang="en-AU" sz="3200" b="1" dirty="0" smtClean="0"/>
              <a:t>	Jewish </a:t>
            </a:r>
            <a:r>
              <a:rPr lang="en-AU" sz="3200" b="1" dirty="0"/>
              <a:t>teachers was here –the meeting must </a:t>
            </a:r>
            <a:r>
              <a:rPr lang="en-AU" sz="3200" b="1" dirty="0" smtClean="0"/>
              <a:t>	have </a:t>
            </a:r>
            <a:r>
              <a:rPr lang="en-AU" sz="3200" b="1" dirty="0"/>
              <a:t>been pre arranged.</a:t>
            </a:r>
          </a:p>
          <a:p>
            <a:r>
              <a:rPr lang="en-AU" sz="3200" b="1" dirty="0"/>
              <a:t> 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AU" sz="3200" b="1" dirty="0" smtClean="0"/>
              <a:t>  	</a:t>
            </a:r>
            <a:r>
              <a:rPr lang="en-AU" sz="3200" b="1" dirty="0" err="1" smtClean="0"/>
              <a:t>Diaglott</a:t>
            </a:r>
            <a:r>
              <a:rPr lang="en-AU" sz="3200" b="1" dirty="0" smtClean="0"/>
              <a:t> </a:t>
            </a:r>
            <a:r>
              <a:rPr lang="en-AU" sz="3200" b="1" dirty="0"/>
              <a:t>for Mark 2v1…”a house</a:t>
            </a:r>
            <a:r>
              <a:rPr lang="en-AU" sz="3200" b="1" dirty="0" smtClean="0"/>
              <a:t>”</a:t>
            </a:r>
          </a:p>
          <a:p>
            <a:pPr marL="457200" indent="-457200">
              <a:buFont typeface="Wingdings" pitchFamily="2" charset="2"/>
              <a:buChar char="Ø"/>
            </a:pPr>
            <a:endParaRPr lang="en-AU" sz="3200" b="1" dirty="0"/>
          </a:p>
          <a:p>
            <a:pPr marL="457200" indent="-457200">
              <a:buFont typeface="Wingdings" pitchFamily="2" charset="2"/>
              <a:buChar char="Ø"/>
            </a:pPr>
            <a:r>
              <a:rPr lang="en-AU" sz="3200" b="1" dirty="0" smtClean="0"/>
              <a:t>  	The </a:t>
            </a:r>
            <a:r>
              <a:rPr lang="en-AU" sz="3200" b="1" dirty="0" err="1"/>
              <a:t>greek</a:t>
            </a:r>
            <a:r>
              <a:rPr lang="en-AU" sz="3200" b="1" dirty="0"/>
              <a:t> word for “gathered together” in v2 </a:t>
            </a:r>
            <a:endParaRPr lang="en-AU" sz="3200" b="1" dirty="0" smtClean="0"/>
          </a:p>
          <a:p>
            <a:r>
              <a:rPr lang="en-AU" sz="3200" b="1" dirty="0"/>
              <a:t>	</a:t>
            </a:r>
            <a:r>
              <a:rPr lang="en-AU" sz="3200" b="1" dirty="0" smtClean="0"/>
              <a:t>is ‘</a:t>
            </a:r>
            <a:r>
              <a:rPr lang="en-AU" sz="3200" b="1" dirty="0" err="1" smtClean="0"/>
              <a:t>Synagogous</a:t>
            </a:r>
            <a:r>
              <a:rPr lang="en-AU" sz="3200" b="1" dirty="0" smtClean="0"/>
              <a:t>’</a:t>
            </a:r>
            <a:endParaRPr lang="en-AU" sz="3200" b="1" dirty="0"/>
          </a:p>
          <a:p>
            <a:r>
              <a:rPr lang="en-AU" sz="3200" b="1" dirty="0"/>
              <a:t>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84368" y="638132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 smtClean="0"/>
              <a:t>Cont.</a:t>
            </a:r>
            <a:endParaRPr lang="en-AU" b="1" dirty="0"/>
          </a:p>
        </p:txBody>
      </p:sp>
    </p:spTree>
    <p:extLst>
      <p:ext uri="{BB962C8B-B14F-4D97-AF65-F5344CB8AC3E}">
        <p14:creationId xmlns="" xmlns:p14="http://schemas.microsoft.com/office/powerpoint/2010/main" val="1754459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400" b="1" cap="all" dirty="0" smtClean="0"/>
              <a:t>The house of mark – </a:t>
            </a:r>
            <a:r>
              <a:rPr lang="en-AU" sz="4400" b="1" cap="all" dirty="0" smtClean="0">
                <a:solidFill>
                  <a:srgbClr val="960000"/>
                </a:solidFill>
              </a:rPr>
              <a:t>Mark 2:1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980728"/>
            <a:ext cx="9144000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200" b="1" dirty="0" smtClean="0"/>
              <a:t>  	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AU" sz="3200" b="1" dirty="0" smtClean="0"/>
              <a:t>  	The Synagogue was commonly known as the 	house of assembly, the house of prayer or the 	house of God</a:t>
            </a:r>
          </a:p>
          <a:p>
            <a:r>
              <a:rPr lang="en-AU" sz="1200" b="1" dirty="0" smtClean="0"/>
              <a:t>  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en-AU" sz="3200" b="1" dirty="0" smtClean="0"/>
              <a:t>  	The friends knew exactly where Jesus was…</a:t>
            </a:r>
          </a:p>
          <a:p>
            <a:r>
              <a:rPr lang="en-AU" sz="3200" b="1" dirty="0"/>
              <a:t>	</a:t>
            </a:r>
            <a:r>
              <a:rPr lang="en-AU" sz="3200" b="1" dirty="0" smtClean="0"/>
              <a:t>so they could correctly find the spot directly 	above him.</a:t>
            </a:r>
          </a:p>
          <a:p>
            <a:r>
              <a:rPr lang="en-AU" sz="3200" b="1" dirty="0"/>
              <a:t> </a:t>
            </a:r>
          </a:p>
        </p:txBody>
      </p:sp>
    </p:spTree>
    <p:extLst>
      <p:ext uri="{BB962C8B-B14F-4D97-AF65-F5344CB8AC3E}">
        <p14:creationId xmlns="" xmlns:p14="http://schemas.microsoft.com/office/powerpoint/2010/main" val="2098018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445224"/>
            <a:ext cx="9144000" cy="69627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400" b="1" cap="all" dirty="0" smtClean="0"/>
              <a:t>The critical spirit – </a:t>
            </a:r>
            <a:r>
              <a:rPr lang="en-AU" sz="4400" b="1" cap="all" dirty="0" smtClean="0">
                <a:solidFill>
                  <a:srgbClr val="960000"/>
                </a:solidFill>
              </a:rPr>
              <a:t>Mark 2</a:t>
            </a:r>
          </a:p>
        </p:txBody>
      </p:sp>
      <p:sp>
        <p:nvSpPr>
          <p:cNvPr id="3" name="Rectangle 2"/>
          <p:cNvSpPr/>
          <p:nvPr/>
        </p:nvSpPr>
        <p:spPr>
          <a:xfrm>
            <a:off x="251520" y="1124744"/>
            <a:ext cx="889248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600" b="1" dirty="0" smtClean="0">
                <a:solidFill>
                  <a:srgbClr val="C00000"/>
                </a:solidFill>
              </a:rPr>
              <a:t>V7</a:t>
            </a:r>
            <a:r>
              <a:rPr lang="en-AU" sz="3600" b="1" dirty="0"/>
              <a:t>	</a:t>
            </a:r>
            <a:r>
              <a:rPr lang="en-AU" sz="3600" b="1" dirty="0" smtClean="0"/>
              <a:t>  Accusations </a:t>
            </a:r>
            <a:r>
              <a:rPr lang="en-AU" sz="3600" b="1" dirty="0"/>
              <a:t>of </a:t>
            </a:r>
            <a:r>
              <a:rPr lang="en-AU" sz="3600" b="1" dirty="0" smtClean="0"/>
              <a:t>blasphemy</a:t>
            </a:r>
            <a:endParaRPr lang="en-AU" sz="3600" b="1" dirty="0"/>
          </a:p>
          <a:p>
            <a:r>
              <a:rPr lang="en-AU" sz="3600" b="1" dirty="0"/>
              <a:t> </a:t>
            </a:r>
          </a:p>
          <a:p>
            <a:r>
              <a:rPr lang="en-AU" sz="3600" b="1" dirty="0">
                <a:solidFill>
                  <a:srgbClr val="C00000"/>
                </a:solidFill>
              </a:rPr>
              <a:t>V16</a:t>
            </a:r>
            <a:r>
              <a:rPr lang="en-AU" sz="3600" b="1" dirty="0"/>
              <a:t>	</a:t>
            </a:r>
            <a:r>
              <a:rPr lang="en-AU" sz="3600" b="1" dirty="0" smtClean="0"/>
              <a:t>  Guilt </a:t>
            </a:r>
            <a:r>
              <a:rPr lang="en-AU" sz="3600" b="1" dirty="0"/>
              <a:t>by association</a:t>
            </a:r>
          </a:p>
          <a:p>
            <a:r>
              <a:rPr lang="en-AU" sz="3600" b="1" dirty="0"/>
              <a:t> </a:t>
            </a:r>
          </a:p>
          <a:p>
            <a:r>
              <a:rPr lang="en-AU" sz="3600" b="1" dirty="0">
                <a:solidFill>
                  <a:srgbClr val="C00000"/>
                </a:solidFill>
              </a:rPr>
              <a:t>V18</a:t>
            </a:r>
            <a:r>
              <a:rPr lang="en-AU" sz="3600" b="1" dirty="0"/>
              <a:t>	</a:t>
            </a:r>
            <a:r>
              <a:rPr lang="en-AU" sz="3600" b="1" dirty="0" smtClean="0"/>
              <a:t>  Inconsistency</a:t>
            </a:r>
            <a:endParaRPr lang="en-AU" sz="3600" b="1" dirty="0"/>
          </a:p>
          <a:p>
            <a:r>
              <a:rPr lang="en-AU" sz="3600" b="1" dirty="0"/>
              <a:t> </a:t>
            </a:r>
          </a:p>
          <a:p>
            <a:r>
              <a:rPr lang="en-AU" sz="3600" b="1" dirty="0">
                <a:solidFill>
                  <a:srgbClr val="C00000"/>
                </a:solidFill>
              </a:rPr>
              <a:t>V24</a:t>
            </a:r>
            <a:r>
              <a:rPr lang="en-AU" sz="3600" b="1" dirty="0"/>
              <a:t>	</a:t>
            </a:r>
            <a:r>
              <a:rPr lang="en-AU" sz="3600" b="1" dirty="0" smtClean="0"/>
              <a:t>  Watching </a:t>
            </a:r>
            <a:r>
              <a:rPr lang="en-AU" sz="3600" b="1" dirty="0"/>
              <a:t>for keeping of regulations</a:t>
            </a:r>
          </a:p>
          <a:p>
            <a:r>
              <a:rPr lang="en-AU" sz="3600" b="1" dirty="0"/>
              <a:t> </a:t>
            </a:r>
          </a:p>
          <a:p>
            <a:r>
              <a:rPr lang="en-AU" sz="3200" b="1" dirty="0"/>
              <a:t>The legal mind is paralysed – </a:t>
            </a:r>
            <a:r>
              <a:rPr lang="en-AU" sz="3200" b="1" dirty="0" smtClean="0"/>
              <a:t>and </a:t>
            </a:r>
            <a:r>
              <a:rPr lang="en-AU" sz="3200" b="1" dirty="0"/>
              <a:t>becomes critical</a:t>
            </a:r>
          </a:p>
        </p:txBody>
      </p:sp>
    </p:spTree>
    <p:extLst>
      <p:ext uri="{BB962C8B-B14F-4D97-AF65-F5344CB8AC3E}">
        <p14:creationId xmlns="" xmlns:p14="http://schemas.microsoft.com/office/powerpoint/2010/main" val="803065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70788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000" b="1" cap="all" dirty="0" smtClean="0"/>
              <a:t>The fallacy of a law-keeping mind</a:t>
            </a:r>
            <a:endParaRPr lang="en-AU" sz="4000" b="1" cap="all" dirty="0" smtClean="0">
              <a:solidFill>
                <a:srgbClr val="96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908720"/>
            <a:ext cx="9144000" cy="55399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3000" b="1" cap="all" dirty="0" smtClean="0"/>
              <a:t>How the Sabbath became corrupted by tradition</a:t>
            </a:r>
            <a:endParaRPr lang="en-AU" sz="3000" b="1" cap="all" dirty="0" smtClean="0">
              <a:solidFill>
                <a:srgbClr val="96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79512" y="1733134"/>
            <a:ext cx="8784976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000" b="1" dirty="0"/>
              <a:t>Mishnah -  </a:t>
            </a:r>
            <a:r>
              <a:rPr lang="en-AU" sz="3000" b="1" dirty="0" smtClean="0"/>
              <a:t>	39 </a:t>
            </a:r>
            <a:r>
              <a:rPr lang="en-AU" sz="3000" b="1" dirty="0"/>
              <a:t>categories of work forbidden on </a:t>
            </a:r>
            <a:r>
              <a:rPr lang="en-AU" sz="3000" b="1" dirty="0" smtClean="0"/>
              <a:t>the 			Sabbath </a:t>
            </a:r>
            <a:r>
              <a:rPr lang="en-AU" sz="3000" b="1" dirty="0"/>
              <a:t>– especially any creative activity.</a:t>
            </a:r>
          </a:p>
          <a:p>
            <a:r>
              <a:rPr lang="en-AU" sz="1000" b="1" dirty="0"/>
              <a:t>  </a:t>
            </a:r>
          </a:p>
          <a:p>
            <a:r>
              <a:rPr lang="en-AU" sz="3000" b="1" dirty="0" err="1"/>
              <a:t>Halacuot</a:t>
            </a:r>
            <a:r>
              <a:rPr lang="en-AU" sz="3000" b="1" dirty="0"/>
              <a:t> -  Rules for avoiding ‘work’ (thousands of </a:t>
            </a:r>
            <a:r>
              <a:rPr lang="en-AU" sz="3000" b="1" dirty="0" smtClean="0"/>
              <a:t>			definitions </a:t>
            </a:r>
            <a:r>
              <a:rPr lang="en-AU" sz="3000" b="1" dirty="0"/>
              <a:t>– still being added </a:t>
            </a:r>
            <a:r>
              <a:rPr lang="en-AU" sz="3000" b="1" dirty="0" smtClean="0"/>
              <a:t>too, </a:t>
            </a:r>
            <a:r>
              <a:rPr lang="en-AU" sz="3000" b="1" dirty="0"/>
              <a:t>to cope </a:t>
            </a:r>
            <a:r>
              <a:rPr lang="en-AU" sz="3000" b="1" dirty="0" smtClean="0"/>
              <a:t>		with </a:t>
            </a:r>
            <a:r>
              <a:rPr lang="en-AU" sz="3000" b="1" dirty="0"/>
              <a:t>modern technology)</a:t>
            </a:r>
          </a:p>
          <a:p>
            <a:r>
              <a:rPr lang="en-AU" sz="1000" b="1" dirty="0"/>
              <a:t> </a:t>
            </a:r>
          </a:p>
          <a:p>
            <a:r>
              <a:rPr lang="en-AU" sz="3000" b="1" dirty="0"/>
              <a:t> </a:t>
            </a:r>
            <a:r>
              <a:rPr lang="en-AU" sz="3000" b="1" dirty="0" smtClean="0"/>
              <a:t>Examples</a:t>
            </a:r>
            <a:r>
              <a:rPr lang="en-AU" sz="3000" b="1" dirty="0"/>
              <a:t>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AU" sz="3000" b="1" dirty="0"/>
              <a:t> </a:t>
            </a:r>
            <a:r>
              <a:rPr lang="en-AU" sz="3000" b="1" dirty="0" smtClean="0"/>
              <a:t>A </a:t>
            </a:r>
            <a:r>
              <a:rPr lang="en-AU" sz="3000" b="1" dirty="0"/>
              <a:t>tailor was advised to put down his needle well before sunset lest he inadvertently carry it on the Sabbath. </a:t>
            </a:r>
            <a:r>
              <a:rPr lang="en-AU" sz="3000" b="1" dirty="0" smtClean="0"/>
              <a:t>(Shabbat 1.3)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84368" y="638132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 smtClean="0"/>
              <a:t>Cont.</a:t>
            </a:r>
            <a:endParaRPr lang="en-AU" b="1" dirty="0"/>
          </a:p>
        </p:txBody>
      </p:sp>
    </p:spTree>
    <p:extLst>
      <p:ext uri="{BB962C8B-B14F-4D97-AF65-F5344CB8AC3E}">
        <p14:creationId xmlns="" xmlns:p14="http://schemas.microsoft.com/office/powerpoint/2010/main" val="10745249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7504" y="980728"/>
            <a:ext cx="892899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en-AU" sz="3000" b="1" dirty="0">
                <a:solidFill>
                  <a:prstClr val="black"/>
                </a:solidFill>
              </a:rPr>
              <a:t>Nor should one search for fleas by lamplight on the Sabbath, lest he forget and adjust the wick.  But using candle light is permissible (Shabbat 1.3)</a:t>
            </a:r>
          </a:p>
          <a:p>
            <a:pPr lvl="0"/>
            <a:r>
              <a:rPr lang="en-AU" sz="3000" b="1" dirty="0">
                <a:solidFill>
                  <a:prstClr val="black"/>
                </a:solidFill>
              </a:rPr>
              <a:t> 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AU" sz="3000" b="1" dirty="0">
                <a:solidFill>
                  <a:prstClr val="black"/>
                </a:solidFill>
              </a:rPr>
              <a:t>The rabbis carefully  distinguished between wearing and carrying. They had to decide if a women’s  hair clip, for instance, was worn or carried. If carried, then it would be a burden and forbidden on the Sabbath . A women could go into the courtyard of her house wearing a wig, but not into public streets.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44624"/>
            <a:ext cx="9144000" cy="55399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3000" b="1" cap="all" dirty="0" smtClean="0"/>
              <a:t>How the Sabbath became corrupted by tradition</a:t>
            </a:r>
            <a:endParaRPr lang="en-AU" sz="3000" b="1" cap="all" dirty="0" smtClean="0">
              <a:solidFill>
                <a:srgbClr val="96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84368" y="638132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 smtClean="0"/>
              <a:t>Cont.</a:t>
            </a:r>
            <a:endParaRPr lang="en-AU" b="1" dirty="0"/>
          </a:p>
        </p:txBody>
      </p:sp>
    </p:spTree>
    <p:extLst>
      <p:ext uri="{BB962C8B-B14F-4D97-AF65-F5344CB8AC3E}">
        <p14:creationId xmlns="" xmlns:p14="http://schemas.microsoft.com/office/powerpoint/2010/main" val="6069668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624"/>
            <a:ext cx="9144000" cy="55399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3000" b="1" cap="all" dirty="0" smtClean="0"/>
              <a:t>How the Sabbath became corrupted by tradition</a:t>
            </a:r>
            <a:endParaRPr lang="en-AU" sz="3000" b="1" cap="all" dirty="0" smtClean="0">
              <a:solidFill>
                <a:srgbClr val="96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9512" y="1014983"/>
            <a:ext cx="896448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600" b="1" dirty="0" err="1"/>
              <a:t>Erubim</a:t>
            </a:r>
            <a:r>
              <a:rPr lang="en-AU" sz="3600" b="1" dirty="0"/>
              <a:t> – Limits for travel on Sabbath, differed for city and country.</a:t>
            </a:r>
          </a:p>
          <a:p>
            <a:r>
              <a:rPr lang="en-AU" sz="3600" b="1" dirty="0"/>
              <a:t> </a:t>
            </a:r>
          </a:p>
          <a:p>
            <a:r>
              <a:rPr lang="en-AU" sz="3600" b="1" dirty="0" err="1" smtClean="0"/>
              <a:t>Mutzkeh</a:t>
            </a:r>
            <a:r>
              <a:rPr lang="en-AU" sz="3600" b="1" dirty="0" smtClean="0"/>
              <a:t> </a:t>
            </a:r>
            <a:r>
              <a:rPr lang="en-AU" sz="3600" b="1" dirty="0"/>
              <a:t>-  Things which became off limits, in case of accidental use.  Concept of hedges or fences to avoid unintentional defilement </a:t>
            </a:r>
            <a:endParaRPr lang="en-AU" sz="3600" b="1" dirty="0" smtClean="0"/>
          </a:p>
          <a:p>
            <a:r>
              <a:rPr lang="en-AU" sz="3600" b="1" dirty="0" smtClean="0"/>
              <a:t>(example - </a:t>
            </a:r>
            <a:r>
              <a:rPr lang="en-AU" sz="3600" b="1" dirty="0"/>
              <a:t>touching a hammer became forbidden on the Sabbath)</a:t>
            </a:r>
          </a:p>
          <a:p>
            <a:r>
              <a:rPr lang="en-AU" sz="3600" b="1" dirty="0"/>
              <a:t>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84368" y="638132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 smtClean="0"/>
              <a:t>Cont.</a:t>
            </a:r>
            <a:endParaRPr lang="en-AU" b="1" dirty="0"/>
          </a:p>
        </p:txBody>
      </p:sp>
    </p:spTree>
    <p:extLst>
      <p:ext uri="{BB962C8B-B14F-4D97-AF65-F5344CB8AC3E}">
        <p14:creationId xmlns="" xmlns:p14="http://schemas.microsoft.com/office/powerpoint/2010/main" val="17343137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624"/>
            <a:ext cx="9144000" cy="55399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3000" b="1" cap="all" dirty="0" smtClean="0"/>
              <a:t>How the Sabbath became corrupted by tradition</a:t>
            </a:r>
            <a:endParaRPr lang="en-AU" sz="3000" b="1" cap="all" dirty="0" smtClean="0">
              <a:solidFill>
                <a:srgbClr val="96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9512" y="1064925"/>
            <a:ext cx="89644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600" b="1" dirty="0" smtClean="0"/>
              <a:t>Exceptions </a:t>
            </a:r>
            <a:r>
              <a:rPr lang="en-AU" sz="3600" b="1" dirty="0"/>
              <a:t>to the Sabbath Law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AU" sz="3600" b="1" dirty="0" smtClean="0"/>
              <a:t>You </a:t>
            </a:r>
            <a:r>
              <a:rPr lang="en-AU" sz="3600" b="1" dirty="0"/>
              <a:t>could attend the sick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AU" sz="3600" b="1" dirty="0"/>
              <a:t>You could rescue an animal in a pit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AU" sz="3600" b="1" dirty="0"/>
              <a:t>You could water an animal</a:t>
            </a:r>
          </a:p>
          <a:p>
            <a:r>
              <a:rPr lang="en-AU" sz="3600" b="1" dirty="0"/>
              <a:t> </a:t>
            </a:r>
          </a:p>
          <a:p>
            <a:pPr algn="ctr"/>
            <a:r>
              <a:rPr lang="en-AU" sz="3600" b="1" dirty="0"/>
              <a:t>The Problem</a:t>
            </a:r>
          </a:p>
          <a:p>
            <a:pPr algn="ctr"/>
            <a:r>
              <a:rPr lang="en-AU" sz="3600" b="1" dirty="0"/>
              <a:t> </a:t>
            </a:r>
            <a:r>
              <a:rPr lang="en-AU" sz="3600" b="1" dirty="0" smtClean="0"/>
              <a:t>The </a:t>
            </a:r>
            <a:r>
              <a:rPr lang="en-AU" sz="3600" b="1" dirty="0"/>
              <a:t>less one did, the more holy you </a:t>
            </a:r>
            <a:r>
              <a:rPr lang="en-AU" sz="3600" b="1" dirty="0" smtClean="0"/>
              <a:t>became … </a:t>
            </a:r>
            <a:r>
              <a:rPr lang="en-AU" sz="3600" b="1" dirty="0"/>
              <a:t>so you became totally unable to do good.</a:t>
            </a:r>
          </a:p>
        </p:txBody>
      </p:sp>
    </p:spTree>
    <p:extLst>
      <p:ext uri="{BB962C8B-B14F-4D97-AF65-F5344CB8AC3E}">
        <p14:creationId xmlns="" xmlns:p14="http://schemas.microsoft.com/office/powerpoint/2010/main" val="9682849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624"/>
            <a:ext cx="91440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400" b="1" cap="all" dirty="0" smtClean="0"/>
              <a:t>The man with palsy</a:t>
            </a:r>
          </a:p>
        </p:txBody>
      </p:sp>
      <p:sp>
        <p:nvSpPr>
          <p:cNvPr id="3" name="Rectangle 2"/>
          <p:cNvSpPr/>
          <p:nvPr/>
        </p:nvSpPr>
        <p:spPr>
          <a:xfrm>
            <a:off x="179512" y="1268760"/>
            <a:ext cx="89644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en-AU" sz="3600" b="1" dirty="0"/>
              <a:t>Had not come to the Lord  </a:t>
            </a:r>
            <a:r>
              <a:rPr lang="en-AU" sz="3600" b="1" dirty="0" smtClean="0"/>
              <a:t>- </a:t>
            </a:r>
            <a:r>
              <a:rPr lang="en-AU" sz="3600" b="1" dirty="0"/>
              <a:t>ashamed</a:t>
            </a:r>
          </a:p>
          <a:p>
            <a:r>
              <a:rPr lang="en-AU" sz="3600" b="1" dirty="0"/>
              <a:t> 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AU" sz="3600" b="1" dirty="0"/>
              <a:t>Young man  </a:t>
            </a:r>
            <a:r>
              <a:rPr lang="en-AU" sz="3600" b="1" dirty="0" smtClean="0"/>
              <a:t>-  </a:t>
            </a:r>
            <a:r>
              <a:rPr lang="en-AU" sz="3600" b="1" dirty="0"/>
              <a:t>paralysed</a:t>
            </a:r>
          </a:p>
          <a:p>
            <a:r>
              <a:rPr lang="en-AU" sz="3600" b="1" dirty="0"/>
              <a:t> 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AU" sz="3600" b="1" dirty="0" smtClean="0"/>
              <a:t>Loco motor </a:t>
            </a:r>
            <a:r>
              <a:rPr lang="en-AU" sz="3600" b="1" dirty="0"/>
              <a:t>– </a:t>
            </a:r>
            <a:r>
              <a:rPr lang="en-AU" sz="3600" b="1" dirty="0" smtClean="0"/>
              <a:t>Ataxia -  </a:t>
            </a:r>
            <a:r>
              <a:rPr lang="en-AU" sz="3600" b="1" dirty="0"/>
              <a:t>a form of </a:t>
            </a:r>
            <a:r>
              <a:rPr lang="en-AU" sz="3600" b="1" dirty="0" smtClean="0"/>
              <a:t>syphilis</a:t>
            </a:r>
            <a:endParaRPr lang="en-AU" sz="3600" b="1" dirty="0"/>
          </a:p>
          <a:p>
            <a:r>
              <a:rPr lang="en-AU" sz="3600" b="1" dirty="0"/>
              <a:t> 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AU" sz="3600" b="1" dirty="0"/>
              <a:t>So Lord focuses on the need for </a:t>
            </a:r>
            <a:r>
              <a:rPr lang="en-AU" sz="3600" b="1" dirty="0" smtClean="0"/>
              <a:t>forgiveness</a:t>
            </a:r>
            <a:endParaRPr lang="en-AU" sz="3600" b="1" dirty="0"/>
          </a:p>
        </p:txBody>
      </p:sp>
    </p:spTree>
    <p:extLst>
      <p:ext uri="{BB962C8B-B14F-4D97-AF65-F5344CB8AC3E}">
        <p14:creationId xmlns="" xmlns:p14="http://schemas.microsoft.com/office/powerpoint/2010/main" val="29208125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624"/>
            <a:ext cx="91440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400" b="1" cap="all" dirty="0" smtClean="0"/>
              <a:t>The four friends</a:t>
            </a:r>
          </a:p>
        </p:txBody>
      </p:sp>
      <p:sp>
        <p:nvSpPr>
          <p:cNvPr id="3" name="Rectangle 2"/>
          <p:cNvSpPr/>
          <p:nvPr/>
        </p:nvSpPr>
        <p:spPr>
          <a:xfrm>
            <a:off x="107504" y="1092800"/>
            <a:ext cx="8856984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en-AU" sz="3600" b="1" dirty="0" smtClean="0"/>
              <a:t>Had </a:t>
            </a:r>
            <a:r>
              <a:rPr lang="en-AU" sz="3600" b="1" dirty="0"/>
              <a:t>carried him to the synagogue</a:t>
            </a:r>
          </a:p>
          <a:p>
            <a:r>
              <a:rPr lang="en-AU" sz="1200" b="1" dirty="0"/>
              <a:t> 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AU" sz="3600" b="1" dirty="0"/>
              <a:t>Had tried repeatedly to </a:t>
            </a:r>
            <a:r>
              <a:rPr lang="en-AU" sz="3600" b="1" dirty="0" smtClean="0"/>
              <a:t>gain </a:t>
            </a:r>
            <a:r>
              <a:rPr lang="en-AU" sz="3600" b="1" dirty="0"/>
              <a:t>entrance through the crowd</a:t>
            </a:r>
          </a:p>
          <a:p>
            <a:r>
              <a:rPr lang="en-AU" sz="1200" b="1" dirty="0"/>
              <a:t> 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AU" sz="3600" b="1" dirty="0"/>
              <a:t>Carried him up the stairs</a:t>
            </a:r>
          </a:p>
          <a:p>
            <a:r>
              <a:rPr lang="en-AU" sz="1200" b="1" dirty="0"/>
              <a:t> 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AU" sz="3600" b="1" dirty="0"/>
              <a:t>One must have run off to find ropes</a:t>
            </a:r>
          </a:p>
          <a:p>
            <a:r>
              <a:rPr lang="en-AU" sz="1200" b="1" dirty="0"/>
              <a:t> 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AU" sz="3600" b="1" dirty="0"/>
              <a:t>They broke up the roof and lifted the paving stones</a:t>
            </a:r>
          </a:p>
          <a:p>
            <a:r>
              <a:rPr lang="en-AU" sz="1200" b="1" dirty="0"/>
              <a:t> 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AU" sz="3600" b="1" dirty="0"/>
              <a:t>They lowered him down….not an easy </a:t>
            </a:r>
            <a:r>
              <a:rPr lang="en-AU" sz="3600" b="1" dirty="0" smtClean="0"/>
              <a:t>task</a:t>
            </a:r>
            <a:endParaRPr lang="en-AU" sz="36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884368" y="638132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 smtClean="0"/>
              <a:t>Cont.</a:t>
            </a:r>
            <a:endParaRPr lang="en-AU" b="1" dirty="0"/>
          </a:p>
        </p:txBody>
      </p:sp>
    </p:spTree>
    <p:extLst>
      <p:ext uri="{BB962C8B-B14F-4D97-AF65-F5344CB8AC3E}">
        <p14:creationId xmlns="" xmlns:p14="http://schemas.microsoft.com/office/powerpoint/2010/main" val="12397597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7504" y="5229200"/>
            <a:ext cx="8856984" cy="1281634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Rectangle 4"/>
          <p:cNvSpPr/>
          <p:nvPr/>
        </p:nvSpPr>
        <p:spPr>
          <a:xfrm>
            <a:off x="1187624" y="4293096"/>
            <a:ext cx="6696744" cy="576064"/>
          </a:xfrm>
          <a:prstGeom prst="rect">
            <a:avLst/>
          </a:prstGeom>
          <a:solidFill>
            <a:srgbClr val="FFFF0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extBox 1"/>
          <p:cNvSpPr txBox="1"/>
          <p:nvPr/>
        </p:nvSpPr>
        <p:spPr>
          <a:xfrm>
            <a:off x="0" y="44624"/>
            <a:ext cx="91440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400" b="1" cap="all" dirty="0" smtClean="0"/>
              <a:t>The four friends</a:t>
            </a:r>
          </a:p>
        </p:txBody>
      </p:sp>
      <p:sp>
        <p:nvSpPr>
          <p:cNvPr id="3" name="Rectangle 2"/>
          <p:cNvSpPr/>
          <p:nvPr/>
        </p:nvSpPr>
        <p:spPr>
          <a:xfrm>
            <a:off x="107504" y="1124744"/>
            <a:ext cx="8856984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en-AU" sz="3600" b="1" dirty="0" smtClean="0"/>
              <a:t>They </a:t>
            </a:r>
            <a:r>
              <a:rPr lang="en-AU" sz="3600" b="1" dirty="0"/>
              <a:t>would </a:t>
            </a:r>
            <a:r>
              <a:rPr lang="en-AU" sz="3600" b="1" dirty="0" smtClean="0"/>
              <a:t>have been  </a:t>
            </a:r>
            <a:r>
              <a:rPr lang="en-AU" sz="3600" b="1" dirty="0"/>
              <a:t>roundly resented and abused by those below </a:t>
            </a:r>
            <a:r>
              <a:rPr lang="en-AU" sz="3600" b="1" dirty="0" smtClean="0"/>
              <a:t>who were being covered </a:t>
            </a:r>
            <a:r>
              <a:rPr lang="en-AU" sz="3600" b="1" dirty="0"/>
              <a:t>in </a:t>
            </a:r>
            <a:r>
              <a:rPr lang="en-AU" sz="3600" b="1" dirty="0" smtClean="0"/>
              <a:t>dust </a:t>
            </a:r>
            <a:r>
              <a:rPr lang="en-AU" sz="3600" b="1" dirty="0"/>
              <a:t>and rubble</a:t>
            </a:r>
            <a:r>
              <a:rPr lang="en-AU" sz="3600" b="1" dirty="0" smtClean="0"/>
              <a:t>.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AU" sz="3600" b="1" dirty="0" smtClean="0"/>
              <a:t>They interrupted an important gathering</a:t>
            </a:r>
            <a:endParaRPr lang="en-AU" sz="3600" b="1" dirty="0"/>
          </a:p>
          <a:p>
            <a:r>
              <a:rPr lang="en-AU" sz="1200" b="1" dirty="0"/>
              <a:t> 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AU" sz="3600" b="1" dirty="0"/>
              <a:t>They were totally determined</a:t>
            </a:r>
          </a:p>
          <a:p>
            <a:r>
              <a:rPr lang="en-AU" sz="1200" b="1" dirty="0"/>
              <a:t> </a:t>
            </a:r>
          </a:p>
          <a:p>
            <a:pPr algn="ctr"/>
            <a:r>
              <a:rPr lang="en-AU" sz="3600" b="1" dirty="0"/>
              <a:t>And when Jesus saw </a:t>
            </a:r>
            <a:r>
              <a:rPr lang="en-AU" sz="3600" b="1" u="sng" dirty="0">
                <a:uFill>
                  <a:solidFill>
                    <a:srgbClr val="0070C0"/>
                  </a:solidFill>
                </a:uFill>
              </a:rPr>
              <a:t>their</a:t>
            </a:r>
            <a:r>
              <a:rPr lang="en-AU" sz="3600" b="1" dirty="0"/>
              <a:t> faith….</a:t>
            </a:r>
          </a:p>
          <a:p>
            <a:r>
              <a:rPr lang="en-AU" sz="3200" b="1" dirty="0"/>
              <a:t> </a:t>
            </a:r>
          </a:p>
          <a:p>
            <a:pPr algn="ctr"/>
            <a:r>
              <a:rPr lang="en-AU" sz="3600" b="1" dirty="0"/>
              <a:t>A friend </a:t>
            </a:r>
            <a:r>
              <a:rPr lang="en-AU" sz="3600" b="1" dirty="0" err="1"/>
              <a:t>loveth</a:t>
            </a:r>
            <a:r>
              <a:rPr lang="en-AU" sz="3600" b="1" dirty="0"/>
              <a:t> at all times and a </a:t>
            </a:r>
            <a:r>
              <a:rPr lang="en-AU" sz="3600" b="1" dirty="0" smtClean="0"/>
              <a:t>brother </a:t>
            </a:r>
            <a:r>
              <a:rPr lang="en-AU" sz="3600" b="1" dirty="0"/>
              <a:t>is born for adversity</a:t>
            </a:r>
            <a:r>
              <a:rPr lang="en-AU" sz="3600" b="1" dirty="0" smtClean="0"/>
              <a:t>… </a:t>
            </a:r>
            <a:r>
              <a:rPr lang="en-AU" sz="3600" b="1" dirty="0" err="1" smtClean="0">
                <a:solidFill>
                  <a:srgbClr val="C00000"/>
                </a:solidFill>
              </a:rPr>
              <a:t>Prov</a:t>
            </a:r>
            <a:r>
              <a:rPr lang="en-AU" sz="3600" b="1" dirty="0" smtClean="0">
                <a:solidFill>
                  <a:srgbClr val="C00000"/>
                </a:solidFill>
              </a:rPr>
              <a:t> 17:17</a:t>
            </a:r>
            <a:endParaRPr lang="en-AU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125879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RoofHea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7356" y="1214422"/>
            <a:ext cx="5286412" cy="535785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The man let down by  his 4 friends </a:t>
            </a:r>
            <a:endParaRPr lang="en-A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624"/>
            <a:ext cx="91440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400" b="1" cap="all" dirty="0" smtClean="0"/>
              <a:t>The lord’s challenge</a:t>
            </a:r>
          </a:p>
        </p:txBody>
      </p:sp>
      <p:sp>
        <p:nvSpPr>
          <p:cNvPr id="3" name="Rectangle 2"/>
          <p:cNvSpPr/>
          <p:nvPr/>
        </p:nvSpPr>
        <p:spPr>
          <a:xfrm>
            <a:off x="179512" y="1268760"/>
            <a:ext cx="87849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3600" b="1" u="sng" dirty="0">
                <a:uFill>
                  <a:solidFill>
                    <a:srgbClr val="0070C0"/>
                  </a:solidFill>
                </a:uFill>
              </a:rPr>
              <a:t>The Son of Man has power on earth</a:t>
            </a:r>
          </a:p>
          <a:p>
            <a:r>
              <a:rPr lang="en-AU" sz="3600" b="1" dirty="0"/>
              <a:t> </a:t>
            </a:r>
          </a:p>
          <a:p>
            <a:pPr algn="ctr"/>
            <a:r>
              <a:rPr lang="en-AU" sz="3600" b="1" dirty="0"/>
              <a:t>If I can heal this man, then you will know </a:t>
            </a:r>
            <a:endParaRPr lang="en-AU" sz="3600" b="1" dirty="0" smtClean="0"/>
          </a:p>
          <a:p>
            <a:pPr algn="ctr"/>
            <a:r>
              <a:rPr lang="en-AU" sz="3600" b="1" dirty="0" smtClean="0"/>
              <a:t>I </a:t>
            </a:r>
            <a:r>
              <a:rPr lang="en-AU" sz="3600" b="1" dirty="0"/>
              <a:t>also have the power to forgive sins.</a:t>
            </a:r>
          </a:p>
          <a:p>
            <a:pPr algn="ctr"/>
            <a:r>
              <a:rPr lang="en-AU" sz="3600" b="1" dirty="0"/>
              <a:t> </a:t>
            </a:r>
          </a:p>
          <a:p>
            <a:pPr algn="ctr"/>
            <a:r>
              <a:rPr lang="en-AU" sz="3600" b="1" dirty="0"/>
              <a:t>If I can command God`s power to heal, </a:t>
            </a:r>
            <a:endParaRPr lang="en-AU" sz="3600" b="1" dirty="0" smtClean="0"/>
          </a:p>
          <a:p>
            <a:pPr algn="ctr"/>
            <a:r>
              <a:rPr lang="en-AU" sz="3600" b="1" dirty="0" smtClean="0"/>
              <a:t>then </a:t>
            </a:r>
            <a:r>
              <a:rPr lang="en-AU" sz="3600" b="1" dirty="0"/>
              <a:t>I have the delegation to forgive sins.</a:t>
            </a:r>
          </a:p>
        </p:txBody>
      </p:sp>
    </p:spTree>
    <p:extLst>
      <p:ext uri="{BB962C8B-B14F-4D97-AF65-F5344CB8AC3E}">
        <p14:creationId xmlns="" xmlns:p14="http://schemas.microsoft.com/office/powerpoint/2010/main" val="42162846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624"/>
            <a:ext cx="91440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400" b="1" cap="all" dirty="0" smtClean="0"/>
              <a:t>The son of man</a:t>
            </a:r>
          </a:p>
        </p:txBody>
      </p:sp>
      <p:sp>
        <p:nvSpPr>
          <p:cNvPr id="3" name="Rectangle 2"/>
          <p:cNvSpPr/>
          <p:nvPr/>
        </p:nvSpPr>
        <p:spPr>
          <a:xfrm>
            <a:off x="179512" y="1196752"/>
            <a:ext cx="8964488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AU" sz="3200" b="1" dirty="0"/>
              <a:t>First time used by Jesus in  Mark </a:t>
            </a:r>
            <a:r>
              <a:rPr lang="en-AU" sz="3200" b="1" dirty="0" smtClean="0"/>
              <a:t>2:10</a:t>
            </a:r>
            <a:endParaRPr lang="en-AU" sz="3200" b="1" dirty="0"/>
          </a:p>
          <a:p>
            <a:r>
              <a:rPr lang="en-AU" sz="1000" b="1" dirty="0"/>
              <a:t> 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AU" sz="3200" b="1" dirty="0"/>
              <a:t>This title is </a:t>
            </a:r>
            <a:r>
              <a:rPr lang="en-AU" sz="3200" b="1" dirty="0" smtClean="0"/>
              <a:t>almost only </a:t>
            </a:r>
            <a:r>
              <a:rPr lang="en-AU" sz="3200" b="1" dirty="0"/>
              <a:t>used by Jesus about himself</a:t>
            </a:r>
          </a:p>
          <a:p>
            <a:r>
              <a:rPr lang="en-AU" sz="1000" b="1" dirty="0"/>
              <a:t> 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AU" sz="3200" b="1" dirty="0"/>
              <a:t>It is by far the most common name he gives himself</a:t>
            </a:r>
          </a:p>
          <a:p>
            <a:r>
              <a:rPr lang="en-AU" sz="1000" b="1" dirty="0"/>
              <a:t> 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AU" sz="3200" b="1" dirty="0"/>
              <a:t>The title occurs 85 times in the gospel records</a:t>
            </a:r>
          </a:p>
          <a:p>
            <a:r>
              <a:rPr lang="en-AU" sz="1000" b="1" dirty="0"/>
              <a:t> 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AU" sz="3200" b="1" dirty="0"/>
              <a:t>Was used by Stephen … Acts </a:t>
            </a:r>
            <a:r>
              <a:rPr lang="en-AU" sz="3200" b="1" dirty="0" smtClean="0"/>
              <a:t>7:56</a:t>
            </a:r>
            <a:endParaRPr lang="en-AU" sz="3200" b="1" dirty="0"/>
          </a:p>
          <a:p>
            <a:r>
              <a:rPr lang="en-AU" sz="1000" b="1" dirty="0"/>
              <a:t> 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AU" sz="3200" b="1" dirty="0"/>
              <a:t>Is always very specifically THE Son of Man, not son of man as for Ezekiel</a:t>
            </a:r>
          </a:p>
          <a:p>
            <a:r>
              <a:rPr lang="en-AU" sz="1000" b="1" dirty="0"/>
              <a:t> </a:t>
            </a:r>
            <a:endParaRPr lang="en-AU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884368" y="638132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 smtClean="0"/>
              <a:t>1 of 3</a:t>
            </a:r>
            <a:endParaRPr lang="en-AU" b="1" dirty="0"/>
          </a:p>
        </p:txBody>
      </p:sp>
    </p:spTree>
    <p:extLst>
      <p:ext uri="{BB962C8B-B14F-4D97-AF65-F5344CB8AC3E}">
        <p14:creationId xmlns="" xmlns:p14="http://schemas.microsoft.com/office/powerpoint/2010/main" val="33379558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624"/>
            <a:ext cx="91440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400" b="1" cap="all" dirty="0" smtClean="0"/>
              <a:t>The son of man</a:t>
            </a:r>
          </a:p>
        </p:txBody>
      </p:sp>
      <p:sp>
        <p:nvSpPr>
          <p:cNvPr id="3" name="Rectangle 2"/>
          <p:cNvSpPr/>
          <p:nvPr/>
        </p:nvSpPr>
        <p:spPr>
          <a:xfrm>
            <a:off x="179512" y="980728"/>
            <a:ext cx="8964488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000" b="1" dirty="0"/>
              <a:t> 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AU" sz="3200" b="1" dirty="0"/>
              <a:t>Adam was the first Son of Man, created to rule the earth and have dominion.. but failed</a:t>
            </a:r>
          </a:p>
          <a:p>
            <a:r>
              <a:rPr lang="en-AU" sz="1000" b="1" dirty="0"/>
              <a:t> 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AU" sz="3200" b="1" dirty="0"/>
              <a:t>Psalm 8 ..note the difference between “man” and the “son of man”…God is now providing a second Adam who will subdue the carnal mind and be crowned with glory</a:t>
            </a:r>
            <a:r>
              <a:rPr lang="en-AU" sz="3200" b="1" dirty="0" smtClean="0"/>
              <a:t>.</a:t>
            </a:r>
          </a:p>
          <a:p>
            <a:endParaRPr lang="en-AU" sz="1000" b="1" dirty="0"/>
          </a:p>
          <a:p>
            <a:pPr marL="457200" indent="-457200">
              <a:buFont typeface="Arial" pitchFamily="34" charset="0"/>
              <a:buChar char="•"/>
            </a:pPr>
            <a:r>
              <a:rPr lang="en-AU" sz="3200" b="1" dirty="0"/>
              <a:t> </a:t>
            </a:r>
            <a:r>
              <a:rPr lang="en-AU" sz="3200" b="1" dirty="0" smtClean="0"/>
              <a:t>Psalm 80:17..’the man of Gods right hand, the son of man thou </a:t>
            </a:r>
            <a:r>
              <a:rPr lang="en-AU" sz="3200" b="1" dirty="0" err="1" smtClean="0"/>
              <a:t>madest</a:t>
            </a:r>
            <a:r>
              <a:rPr lang="en-AU" sz="3200" b="1" dirty="0" smtClean="0"/>
              <a:t> strong for thyself.”… God intended to make one man the new head of the race</a:t>
            </a:r>
            <a:endParaRPr lang="en-AU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884368" y="638132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/>
              <a:t>2</a:t>
            </a:r>
            <a:r>
              <a:rPr lang="en-AU" b="1" dirty="0" smtClean="0"/>
              <a:t> of 3</a:t>
            </a:r>
            <a:endParaRPr lang="en-AU" b="1" dirty="0"/>
          </a:p>
        </p:txBody>
      </p:sp>
    </p:spTree>
    <p:extLst>
      <p:ext uri="{BB962C8B-B14F-4D97-AF65-F5344CB8AC3E}">
        <p14:creationId xmlns="" xmlns:p14="http://schemas.microsoft.com/office/powerpoint/2010/main" val="13689282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624"/>
            <a:ext cx="91440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400" b="1" cap="all" dirty="0" smtClean="0"/>
              <a:t>The son of man</a:t>
            </a:r>
          </a:p>
        </p:txBody>
      </p:sp>
      <p:sp>
        <p:nvSpPr>
          <p:cNvPr id="3" name="Rectangle 2"/>
          <p:cNvSpPr/>
          <p:nvPr/>
        </p:nvSpPr>
        <p:spPr>
          <a:xfrm>
            <a:off x="179512" y="980728"/>
            <a:ext cx="8964488" cy="4570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000" b="1" dirty="0"/>
              <a:t> 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AU" sz="3200" b="1" dirty="0"/>
              <a:t>Hebrews </a:t>
            </a:r>
            <a:r>
              <a:rPr lang="en-AU" sz="3200" b="1" dirty="0" smtClean="0"/>
              <a:t>2:9-14</a:t>
            </a:r>
            <a:r>
              <a:rPr lang="en-AU" sz="3200" b="1" dirty="0"/>
              <a:t>..see the application made to Jesus </a:t>
            </a:r>
            <a:r>
              <a:rPr lang="en-AU" sz="3200" b="1" dirty="0" smtClean="0"/>
              <a:t>specifically ... ’taste </a:t>
            </a:r>
            <a:r>
              <a:rPr lang="en-AU" sz="3200" b="1" dirty="0"/>
              <a:t>death for every man’</a:t>
            </a:r>
          </a:p>
          <a:p>
            <a:r>
              <a:rPr lang="en-AU" sz="1500" b="1" dirty="0"/>
              <a:t> 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AU" sz="3200" b="1" dirty="0"/>
              <a:t>John </a:t>
            </a:r>
            <a:r>
              <a:rPr lang="en-AU" sz="3200" b="1" dirty="0" smtClean="0"/>
              <a:t>5:26-27</a:t>
            </a:r>
            <a:r>
              <a:rPr lang="en-AU" sz="3200" b="1" dirty="0"/>
              <a:t>.. Jesus will be the </a:t>
            </a:r>
            <a:r>
              <a:rPr lang="en-AU" sz="3200" b="1" dirty="0" smtClean="0"/>
              <a:t>judge </a:t>
            </a:r>
            <a:r>
              <a:rPr lang="en-AU" sz="3200" b="1" dirty="0"/>
              <a:t>of the world (able to forgive or not) because he is </a:t>
            </a:r>
            <a:endParaRPr lang="en-AU" sz="3200" b="1" dirty="0" smtClean="0"/>
          </a:p>
          <a:p>
            <a:r>
              <a:rPr lang="en-AU" sz="3200" b="1" dirty="0" smtClean="0"/>
              <a:t>     the </a:t>
            </a:r>
            <a:r>
              <a:rPr lang="en-AU" sz="3200" b="1" dirty="0"/>
              <a:t>Son of Man</a:t>
            </a:r>
          </a:p>
          <a:p>
            <a:r>
              <a:rPr lang="en-AU" sz="1000" b="1" dirty="0"/>
              <a:t> </a:t>
            </a:r>
            <a:endParaRPr lang="en-AU" sz="1500" b="1" dirty="0"/>
          </a:p>
          <a:p>
            <a:pPr marL="457200" indent="-457200">
              <a:buFont typeface="Arial" pitchFamily="34" charset="0"/>
              <a:buChar char="•"/>
            </a:pPr>
            <a:r>
              <a:rPr lang="en-AU" sz="3200" b="1" dirty="0"/>
              <a:t>Dan </a:t>
            </a:r>
            <a:r>
              <a:rPr lang="en-AU" sz="3200" b="1" dirty="0" smtClean="0"/>
              <a:t>7:13</a:t>
            </a:r>
            <a:r>
              <a:rPr lang="en-AU" sz="3200" b="1" dirty="0"/>
              <a:t>, </a:t>
            </a:r>
            <a:r>
              <a:rPr lang="en-AU" sz="3200" b="1" dirty="0" smtClean="0"/>
              <a:t>Rev1:13</a:t>
            </a:r>
            <a:r>
              <a:rPr lang="en-AU" sz="3200" b="1" dirty="0"/>
              <a:t>, </a:t>
            </a:r>
            <a:r>
              <a:rPr lang="en-AU" sz="3200" b="1" dirty="0" smtClean="0"/>
              <a:t>Rev14:14 … </a:t>
            </a:r>
          </a:p>
          <a:p>
            <a:r>
              <a:rPr lang="en-AU" sz="3200" b="1" dirty="0"/>
              <a:t> </a:t>
            </a:r>
            <a:r>
              <a:rPr lang="en-AU" sz="3200" b="1" dirty="0" smtClean="0"/>
              <a:t>    the </a:t>
            </a:r>
            <a:r>
              <a:rPr lang="en-AU" sz="3200" b="1" dirty="0"/>
              <a:t>glorified saint body is described in symbol </a:t>
            </a:r>
            <a:endParaRPr lang="en-AU" sz="3200" b="1" dirty="0" smtClean="0"/>
          </a:p>
          <a:p>
            <a:r>
              <a:rPr lang="en-AU" sz="3200" b="1" dirty="0"/>
              <a:t> </a:t>
            </a:r>
            <a:r>
              <a:rPr lang="en-AU" sz="3200" b="1" dirty="0" smtClean="0"/>
              <a:t>    as </a:t>
            </a:r>
            <a:r>
              <a:rPr lang="en-AU" sz="3200" b="1" dirty="0"/>
              <a:t>“like The Son of Man”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84368" y="638132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b="1" dirty="0"/>
              <a:t>3</a:t>
            </a:r>
            <a:r>
              <a:rPr lang="en-AU" b="1" dirty="0" smtClean="0"/>
              <a:t> of 3</a:t>
            </a:r>
            <a:endParaRPr lang="en-AU" b="1" dirty="0"/>
          </a:p>
        </p:txBody>
      </p:sp>
    </p:spTree>
    <p:extLst>
      <p:ext uri="{BB962C8B-B14F-4D97-AF65-F5344CB8AC3E}">
        <p14:creationId xmlns="" xmlns:p14="http://schemas.microsoft.com/office/powerpoint/2010/main" val="36899610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624"/>
            <a:ext cx="91440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400" b="1" cap="all" dirty="0" smtClean="0"/>
              <a:t>The son of man</a:t>
            </a:r>
          </a:p>
        </p:txBody>
      </p:sp>
      <p:sp>
        <p:nvSpPr>
          <p:cNvPr id="3" name="Rectangle 2"/>
          <p:cNvSpPr/>
          <p:nvPr/>
        </p:nvSpPr>
        <p:spPr>
          <a:xfrm>
            <a:off x="107504" y="1052736"/>
            <a:ext cx="885698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3600" b="1" dirty="0"/>
              <a:t>I saw in the night visions, and, behold, one </a:t>
            </a:r>
            <a:r>
              <a:rPr lang="en-AU" sz="3600" b="1" u="sng" dirty="0"/>
              <a:t>like the Son of man </a:t>
            </a:r>
            <a:r>
              <a:rPr lang="en-AU" sz="3600" b="1" dirty="0"/>
              <a:t>came with the clouds of heaven, and came to the Ancient of days, and they brought him near before him.</a:t>
            </a:r>
          </a:p>
          <a:p>
            <a:pPr algn="r"/>
            <a:r>
              <a:rPr lang="en-AU" sz="3600" b="1" dirty="0" smtClean="0">
                <a:solidFill>
                  <a:srgbClr val="C00000"/>
                </a:solidFill>
              </a:rPr>
              <a:t>Dan 7:13</a:t>
            </a:r>
          </a:p>
          <a:p>
            <a:endParaRPr lang="en-AU" sz="3600" b="1" dirty="0"/>
          </a:p>
          <a:p>
            <a:endParaRPr lang="en-AU" sz="3600" b="1" dirty="0"/>
          </a:p>
        </p:txBody>
      </p:sp>
      <p:pic>
        <p:nvPicPr>
          <p:cNvPr id="4100" name="Picture 4" descr="http://4.bp.blogspot.com/-17xiv2yhPnA/T4FjNH_c0TI/AAAAAAAAAgY/VKu_uzB9ynU/s1600/christ-return1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3352" b="15646"/>
          <a:stretch/>
        </p:blipFill>
        <p:spPr bwMode="auto">
          <a:xfrm>
            <a:off x="848874" y="3645024"/>
            <a:ext cx="5883366" cy="32977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856378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624"/>
            <a:ext cx="91440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400" b="1" cap="all" dirty="0" smtClean="0"/>
              <a:t>The son of man</a:t>
            </a:r>
          </a:p>
        </p:txBody>
      </p:sp>
      <p:sp>
        <p:nvSpPr>
          <p:cNvPr id="3" name="Rectangle 2"/>
          <p:cNvSpPr/>
          <p:nvPr/>
        </p:nvSpPr>
        <p:spPr>
          <a:xfrm>
            <a:off x="431032" y="1214422"/>
            <a:ext cx="871296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600" b="1" dirty="0"/>
              <a:t>And in the midst of the seven candlesticks </a:t>
            </a:r>
            <a:r>
              <a:rPr lang="en-AU" sz="3600" b="1" u="sng" dirty="0"/>
              <a:t>one like unto the </a:t>
            </a:r>
            <a:r>
              <a:rPr lang="en-AU" sz="3600" b="1" u="sng" dirty="0">
                <a:uFill>
                  <a:solidFill>
                    <a:srgbClr val="0070C0"/>
                  </a:solidFill>
                </a:uFill>
              </a:rPr>
              <a:t>Son of man</a:t>
            </a:r>
            <a:r>
              <a:rPr lang="en-AU" sz="3600" b="1" dirty="0"/>
              <a:t>, clothed with a garment down to the foot, and girt about the paps with a golden girdle</a:t>
            </a:r>
            <a:r>
              <a:rPr lang="en-AU" sz="3600" b="1" dirty="0" smtClean="0"/>
              <a:t>.      </a:t>
            </a:r>
            <a:r>
              <a:rPr lang="en-AU" sz="3600" b="1" dirty="0" smtClean="0">
                <a:solidFill>
                  <a:srgbClr val="C00000"/>
                </a:solidFill>
              </a:rPr>
              <a:t>Rev 1:13</a:t>
            </a:r>
          </a:p>
          <a:p>
            <a:endParaRPr lang="en-AU" sz="3600" b="1" dirty="0"/>
          </a:p>
          <a:p>
            <a:r>
              <a:rPr lang="en-AU" sz="3600" b="1" dirty="0"/>
              <a:t>And I looked, and behold a white cloud, and upon the cloud one sat </a:t>
            </a:r>
            <a:r>
              <a:rPr lang="en-AU" sz="3600" b="1" u="sng" dirty="0"/>
              <a:t>like unto the </a:t>
            </a:r>
            <a:r>
              <a:rPr lang="en-AU" sz="3600" b="1" u="sng" dirty="0" smtClean="0">
                <a:uFill>
                  <a:solidFill>
                    <a:srgbClr val="0070C0"/>
                  </a:solidFill>
                </a:uFill>
              </a:rPr>
              <a:t>Son </a:t>
            </a:r>
            <a:r>
              <a:rPr lang="en-AU" sz="3600" b="1" u="sng" dirty="0">
                <a:uFill>
                  <a:solidFill>
                    <a:srgbClr val="0070C0"/>
                  </a:solidFill>
                </a:uFill>
              </a:rPr>
              <a:t>of man</a:t>
            </a:r>
            <a:r>
              <a:rPr lang="en-AU" sz="3600" b="1" dirty="0"/>
              <a:t>, having on his head a golden crown, and in his hand a sharp sickle</a:t>
            </a:r>
            <a:r>
              <a:rPr lang="en-AU" sz="3600" b="1" dirty="0" smtClean="0"/>
              <a:t>.     </a:t>
            </a:r>
            <a:r>
              <a:rPr lang="en-AU" sz="3600" b="1" dirty="0" smtClean="0">
                <a:solidFill>
                  <a:srgbClr val="C00000"/>
                </a:solidFill>
              </a:rPr>
              <a:t>Rev 14:14</a:t>
            </a:r>
          </a:p>
        </p:txBody>
      </p:sp>
    </p:spTree>
    <p:extLst>
      <p:ext uri="{BB962C8B-B14F-4D97-AF65-F5344CB8AC3E}">
        <p14:creationId xmlns="" xmlns:p14="http://schemas.microsoft.com/office/powerpoint/2010/main" val="1379422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624"/>
            <a:ext cx="91440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400" b="1" cap="all" dirty="0" smtClean="0"/>
              <a:t>The impact of the son of man</a:t>
            </a:r>
          </a:p>
        </p:txBody>
      </p:sp>
      <p:sp>
        <p:nvSpPr>
          <p:cNvPr id="3" name="Rectangle 2"/>
          <p:cNvSpPr/>
          <p:nvPr/>
        </p:nvSpPr>
        <p:spPr>
          <a:xfrm>
            <a:off x="3779912" y="1196752"/>
            <a:ext cx="51845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AU" sz="3600" b="1" dirty="0"/>
              <a:t>And they were all amazed, and they glorified God, and were filled with fear, saying, We have seen strange things to day.</a:t>
            </a:r>
          </a:p>
          <a:p>
            <a:pPr algn="r"/>
            <a:r>
              <a:rPr lang="en-AU" sz="3600" b="1" dirty="0"/>
              <a:t> </a:t>
            </a:r>
            <a:r>
              <a:rPr lang="en-AU" sz="3600" b="1" dirty="0" smtClean="0">
                <a:solidFill>
                  <a:srgbClr val="C00000"/>
                </a:solidFill>
              </a:rPr>
              <a:t>Luke 5v26</a:t>
            </a:r>
            <a:endParaRPr lang="en-AU" sz="3600" b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http://1.bp.blogspot.com/-mHORDg8yAr4/Tv2RA2b2diI/AAAAAAAAAc4/_ziJ8PKsbUE/s1600/jesus-paralyti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7523"/>
            <a:ext cx="3923928" cy="59997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7121794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4624"/>
            <a:ext cx="91440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4400" b="1" cap="all" dirty="0" smtClean="0"/>
              <a:t>Lessons from mark 2</a:t>
            </a:r>
          </a:p>
        </p:txBody>
      </p:sp>
      <p:sp>
        <p:nvSpPr>
          <p:cNvPr id="3" name="Rectangle 2"/>
          <p:cNvSpPr/>
          <p:nvPr/>
        </p:nvSpPr>
        <p:spPr>
          <a:xfrm>
            <a:off x="179512" y="1124744"/>
            <a:ext cx="878497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en-AU" sz="3600" b="1" dirty="0"/>
              <a:t>Friends are important</a:t>
            </a:r>
          </a:p>
          <a:p>
            <a:r>
              <a:rPr lang="en-AU" sz="1200" b="1" dirty="0"/>
              <a:t> 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AU" sz="3600" b="1" dirty="0"/>
              <a:t>The Lord loves a determined faith</a:t>
            </a:r>
          </a:p>
          <a:p>
            <a:r>
              <a:rPr lang="en-AU" sz="1200" b="1" dirty="0"/>
              <a:t> 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AU" sz="3600" b="1" dirty="0"/>
              <a:t>Beware the mind paralysed by </a:t>
            </a:r>
            <a:endParaRPr lang="en-AU" sz="3600" b="1" dirty="0" smtClean="0"/>
          </a:p>
          <a:p>
            <a:r>
              <a:rPr lang="en-AU" sz="3600" b="1" dirty="0"/>
              <a:t> </a:t>
            </a:r>
            <a:r>
              <a:rPr lang="en-AU" sz="3600" b="1" dirty="0" smtClean="0"/>
              <a:t>     self confidence-that becomes</a:t>
            </a:r>
          </a:p>
          <a:p>
            <a:r>
              <a:rPr lang="en-AU" sz="3600" b="1" dirty="0"/>
              <a:t>	</a:t>
            </a:r>
            <a:r>
              <a:rPr lang="en-AU" sz="3600" b="1" dirty="0" smtClean="0"/>
              <a:t> critical of others </a:t>
            </a:r>
            <a:endParaRPr lang="en-AU" sz="3600" b="1" dirty="0"/>
          </a:p>
          <a:p>
            <a:r>
              <a:rPr lang="en-AU" sz="1200" b="1" dirty="0"/>
              <a:t> </a:t>
            </a:r>
          </a:p>
          <a:p>
            <a:pPr marL="571500" indent="-571500">
              <a:buFont typeface="Arial" pitchFamily="34" charset="0"/>
              <a:buChar char="•"/>
            </a:pPr>
            <a:r>
              <a:rPr lang="en-AU" sz="3600" b="1" dirty="0"/>
              <a:t>Believe the Son of Man has </a:t>
            </a:r>
            <a:endParaRPr lang="en-AU" sz="3600" b="1" dirty="0" smtClean="0"/>
          </a:p>
          <a:p>
            <a:r>
              <a:rPr lang="en-AU" sz="3600" b="1" dirty="0" smtClean="0"/>
              <a:t>      power </a:t>
            </a:r>
            <a:r>
              <a:rPr lang="en-AU" sz="3600" b="1" dirty="0"/>
              <a:t>to forgive sins</a:t>
            </a:r>
          </a:p>
        </p:txBody>
      </p:sp>
      <p:pic>
        <p:nvPicPr>
          <p:cNvPr id="4" name="Picture 2" descr="http://1.bp.blogspot.com/-mHORDg8yAr4/Tv2RA2b2diI/AAAAAAAAAc4/_ziJ8PKsbUE/s1600/jesus-paralyti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356992"/>
            <a:ext cx="2123728" cy="3247202"/>
          </a:xfrm>
          <a:prstGeom prst="rect">
            <a:avLst/>
          </a:prstGeom>
          <a:noFill/>
          <a:ln w="57150">
            <a:solidFill>
              <a:srgbClr val="0070C0"/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239600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393561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AU" sz="3200" dirty="0" smtClean="0">
                <a:latin typeface="Constantia" pitchFamily="18" charset="0"/>
              </a:rPr>
              <a:t>No word from thee can fruitless fall</a:t>
            </a:r>
          </a:p>
          <a:p>
            <a:pPr>
              <a:buNone/>
            </a:pPr>
            <a:r>
              <a:rPr lang="en-AU" sz="3200" dirty="0" smtClean="0">
                <a:latin typeface="Constantia" pitchFamily="18" charset="0"/>
              </a:rPr>
              <a:t>Thy touch still has its ancient power</a:t>
            </a:r>
          </a:p>
          <a:p>
            <a:pPr>
              <a:buNone/>
            </a:pPr>
            <a:r>
              <a:rPr lang="en-AU" sz="3200" dirty="0" smtClean="0">
                <a:latin typeface="Constantia" pitchFamily="18" charset="0"/>
              </a:rPr>
              <a:t>Hear in this solemn evening hour </a:t>
            </a:r>
          </a:p>
          <a:p>
            <a:pPr>
              <a:buNone/>
            </a:pPr>
            <a:r>
              <a:rPr lang="en-AU" sz="3200" dirty="0" smtClean="0">
                <a:latin typeface="Constantia" pitchFamily="18" charset="0"/>
              </a:rPr>
              <a:t>And in thy mercy heal us all</a:t>
            </a:r>
            <a:endParaRPr lang="en-AU" sz="3200" dirty="0">
              <a:latin typeface="Constantia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 smtClean="0"/>
              <a:t>Healing all our diseases..</a:t>
            </a:r>
            <a:r>
              <a:rPr lang="en-AU" sz="3100" dirty="0" smtClean="0"/>
              <a:t>Hymn 407 </a:t>
            </a:r>
            <a:endParaRPr lang="en-AU" sz="3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662</Words>
  <Application>Microsoft Office PowerPoint</Application>
  <PresentationFormat>On-screen Show (4:3)</PresentationFormat>
  <Paragraphs>215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The man let down by  his 4 friends 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Healing all our diseases..Hymn 407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Geoff Kershaw</dc:creator>
  <cp:lastModifiedBy>User</cp:lastModifiedBy>
  <cp:revision>30</cp:revision>
  <dcterms:created xsi:type="dcterms:W3CDTF">2012-11-23T09:12:59Z</dcterms:created>
  <dcterms:modified xsi:type="dcterms:W3CDTF">2013-08-21T07:08:12Z</dcterms:modified>
</cp:coreProperties>
</file>