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handoutMasterIdLst>
    <p:handoutMasterId r:id="rId24"/>
  </p:handoutMasterIdLst>
  <p:sldIdLst>
    <p:sldId id="317" r:id="rId2"/>
    <p:sldId id="263" r:id="rId3"/>
    <p:sldId id="294" r:id="rId4"/>
    <p:sldId id="325" r:id="rId5"/>
    <p:sldId id="326" r:id="rId6"/>
    <p:sldId id="324" r:id="rId7"/>
    <p:sldId id="296" r:id="rId8"/>
    <p:sldId id="299" r:id="rId9"/>
    <p:sldId id="320" r:id="rId10"/>
    <p:sldId id="297" r:id="rId11"/>
    <p:sldId id="328" r:id="rId12"/>
    <p:sldId id="298" r:id="rId13"/>
    <p:sldId id="318" r:id="rId14"/>
    <p:sldId id="295" r:id="rId15"/>
    <p:sldId id="314" r:id="rId16"/>
    <p:sldId id="329" r:id="rId17"/>
    <p:sldId id="327" r:id="rId18"/>
    <p:sldId id="302" r:id="rId19"/>
    <p:sldId id="262" r:id="rId20"/>
    <p:sldId id="256" r:id="rId21"/>
    <p:sldId id="303" r:id="rId22"/>
    <p:sldId id="30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3904" autoAdjust="0"/>
  </p:normalViewPr>
  <p:slideViewPr>
    <p:cSldViewPr>
      <p:cViewPr varScale="1">
        <p:scale>
          <a:sx n="80" d="100"/>
          <a:sy n="80" d="100"/>
        </p:scale>
        <p:origin x="-81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F7289-80AD-48CA-AAB7-41AC019FA538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A4DF6E-B87A-42B9-B25C-D7B67E9DCCA9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BD0028-72E8-4629-9568-7120F1F260CC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646A82-762D-4175-B45D-E6372FFD3580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BD0028-72E8-4629-9568-7120F1F260CC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646A82-762D-4175-B45D-E6372FFD358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BD0028-72E8-4629-9568-7120F1F260CC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646A82-762D-4175-B45D-E6372FFD3580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BD0028-72E8-4629-9568-7120F1F260CC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646A82-762D-4175-B45D-E6372FFD358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BD0028-72E8-4629-9568-7120F1F260CC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646A82-762D-4175-B45D-E6372FFD3580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BD0028-72E8-4629-9568-7120F1F260CC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646A82-762D-4175-B45D-E6372FFD358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BD0028-72E8-4629-9568-7120F1F260CC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646A82-762D-4175-B45D-E6372FFD358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BD0028-72E8-4629-9568-7120F1F260CC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646A82-762D-4175-B45D-E6372FFD358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DEBD0028-72E8-4629-9568-7120F1F260CC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CE646A82-762D-4175-B45D-E6372FFD358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BD0028-72E8-4629-9568-7120F1F260CC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646A82-762D-4175-B45D-E6372FFD358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EBD0028-72E8-4629-9568-7120F1F260CC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646A82-762D-4175-B45D-E6372FFD3580}" type="slidenum">
              <a:rPr lang="en-AU" smtClean="0"/>
              <a:pPr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EBD0028-72E8-4629-9568-7120F1F260CC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A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E646A82-762D-4175-B45D-E6372FFD3580}" type="slidenum">
              <a:rPr lang="en-AU" smtClean="0"/>
              <a:pPr/>
              <a:t>‹#›</a:t>
            </a:fld>
            <a:endParaRPr lang="en-A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         STUDY 3 </a:t>
            </a: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914400" y="2571744"/>
            <a:ext cx="7772400" cy="37838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AU" sz="6600" dirty="0" smtClean="0"/>
              <a:t>  THE LORD OF </a:t>
            </a:r>
            <a:r>
              <a:rPr lang="en-AU" sz="6600" b="1" dirty="0" smtClean="0"/>
              <a:t>LIFE</a:t>
            </a:r>
            <a:r>
              <a:rPr lang="en-AU" sz="6600" b="1" i="1" dirty="0" smtClean="0"/>
              <a:t>-     </a:t>
            </a:r>
            <a:r>
              <a:rPr lang="en-AU" sz="6600" i="1" dirty="0" smtClean="0">
                <a:latin typeface="Times New Roman" pitchFamily="18" charset="0"/>
                <a:cs typeface="Times New Roman" pitchFamily="18" charset="0"/>
              </a:rPr>
              <a:t>HEALING ALL OUR DISEASES</a:t>
            </a:r>
          </a:p>
          <a:p>
            <a:endParaRPr lang="en-A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42910" y="357166"/>
            <a:ext cx="785818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The Power of the Miracles </a:t>
            </a:r>
            <a:endParaRPr lang="en-US" sz="3600" dirty="0">
              <a:latin typeface="Arial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“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Ye men of Israel, hear these words; Jesus of Nazareth, a man approved of God among you by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miracles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and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wonders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and </a:t>
            </a: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signs</a:t>
            </a: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, which God did by him in the midst of you, as ye yourselves also know’:     </a:t>
            </a:r>
            <a:endParaRPr kumimoji="0" lang="en-A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Acts 2v22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sz="4400" dirty="0" smtClean="0"/>
              <a:t>MIRACLES SIGNS AND WONDERS </a:t>
            </a:r>
            <a:endParaRPr lang="en-AU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3935613"/>
          </a:xfrm>
        </p:spPr>
        <p:txBody>
          <a:bodyPr>
            <a:normAutofit fontScale="92500" lnSpcReduction="10000"/>
          </a:bodyPr>
          <a:lstStyle/>
          <a:p>
            <a:r>
              <a:rPr lang="en-AU" sz="3600" dirty="0" smtClean="0"/>
              <a:t>Miracles- </a:t>
            </a:r>
            <a:r>
              <a:rPr lang="en-AU" sz="3600" dirty="0" err="1" smtClean="0"/>
              <a:t>dunamis</a:t>
            </a:r>
            <a:r>
              <a:rPr lang="en-AU" sz="3600" dirty="0" smtClean="0"/>
              <a:t>- “works of power”</a:t>
            </a:r>
          </a:p>
          <a:p>
            <a:endParaRPr lang="en-AU" sz="3600" dirty="0" smtClean="0"/>
          </a:p>
          <a:p>
            <a:r>
              <a:rPr lang="en-AU" sz="3600" dirty="0" smtClean="0"/>
              <a:t>Wonders-..... “awe inspiring events” (the impact on people) </a:t>
            </a:r>
          </a:p>
          <a:p>
            <a:endParaRPr lang="en-AU" sz="3600" dirty="0" smtClean="0"/>
          </a:p>
          <a:p>
            <a:r>
              <a:rPr lang="en-AU" sz="3600" dirty="0" smtClean="0"/>
              <a:t>Signs- </a:t>
            </a:r>
            <a:r>
              <a:rPr lang="en-AU" sz="3600" dirty="0" err="1" smtClean="0"/>
              <a:t>semeion</a:t>
            </a:r>
            <a:r>
              <a:rPr lang="en-AU" sz="3600" dirty="0" smtClean="0"/>
              <a:t>- “a sign, significant event”- carefully designed to teach </a:t>
            </a:r>
            <a:r>
              <a:rPr lang="en-AU" sz="3600" u="sng" dirty="0" smtClean="0"/>
              <a:t>specific</a:t>
            </a:r>
            <a:r>
              <a:rPr lang="en-AU" sz="3600" dirty="0" smtClean="0"/>
              <a:t> lessons.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POWER OF THE MIRACLES </a:t>
            </a:r>
            <a:endParaRPr lang="en-AU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36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And many other </a:t>
            </a:r>
            <a:r>
              <a:rPr lang="en-US" sz="3600" b="1" dirty="0" smtClean="0">
                <a:solidFill>
                  <a:srgbClr val="00B0F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signs</a:t>
            </a:r>
            <a:r>
              <a:rPr lang="en-US" sz="3600" dirty="0" smtClean="0">
                <a:latin typeface="Arial" pitchFamily="34" charset="0"/>
                <a:ea typeface="Times New Roman" pitchFamily="18" charset="0"/>
                <a:cs typeface="Times New Roman" pitchFamily="18" charset="0"/>
              </a:rPr>
              <a:t> truly did Jesus in the presence of his disciples, which are not written in this book:  But these are written, that ye might believe that Jesus is the Christ, the Son of God; and that believing ye might have life through his name’.</a:t>
            </a:r>
            <a:endParaRPr lang="en-AU" sz="36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en-US" sz="2800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Times New Roman" pitchFamily="18" charset="0"/>
              </a:rPr>
              <a:t>John 20v30-31</a:t>
            </a:r>
            <a:endParaRPr lang="en-US" sz="2400" b="1" dirty="0" smtClean="0">
              <a:solidFill>
                <a:srgbClr val="FF0000"/>
              </a:solidFill>
              <a:latin typeface="Arial" pitchFamily="34" charset="0"/>
            </a:endParaRPr>
          </a:p>
          <a:p>
            <a:endParaRPr lang="en-A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OLD TESTAMENT SHADOWS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AU" dirty="0" smtClean="0"/>
              <a:t>(Rom 15:8)  </a:t>
            </a:r>
            <a:r>
              <a:rPr lang="en-AU" i="1" dirty="0" smtClean="0"/>
              <a:t>Now I say that Jesus Christ was a minister of the circumcision for the truth of God, to confirm the promises made unto the fathers:</a:t>
            </a:r>
          </a:p>
          <a:p>
            <a:endParaRPr lang="en-AU" dirty="0" smtClean="0"/>
          </a:p>
          <a:p>
            <a:r>
              <a:rPr lang="en-AU" dirty="0" smtClean="0"/>
              <a:t>(Isa 61:1)  The Spirit of the Lord GOD </a:t>
            </a:r>
            <a:r>
              <a:rPr lang="en-AU" i="1" dirty="0" smtClean="0"/>
              <a:t>is upon me; because the LORD hath anointed me to preach good tidings unto the meek; he hath sent me to bind up the </a:t>
            </a:r>
            <a:r>
              <a:rPr lang="en-AU" i="1" dirty="0" err="1" smtClean="0"/>
              <a:t>brokenhearted</a:t>
            </a:r>
            <a:r>
              <a:rPr lang="en-AU" i="1" dirty="0" smtClean="0"/>
              <a:t>, to proclaim liberty to the captives, and the opening of the prison to them that are bound;</a:t>
            </a:r>
          </a:p>
          <a:p>
            <a:endParaRPr lang="en-AU" dirty="0" smtClean="0"/>
          </a:p>
          <a:p>
            <a:endParaRPr lang="en-A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   THE PROCESSION OF DEATH</a:t>
            </a:r>
            <a:endParaRPr lang="en-AU" dirty="0"/>
          </a:p>
        </p:txBody>
      </p:sp>
      <p:pic>
        <p:nvPicPr>
          <p:cNvPr id="4" name="Content Placeholder 3" descr="CCF28072012_000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2976" y="1214422"/>
            <a:ext cx="7215238" cy="6715172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u="sng" dirty="0" smtClean="0"/>
              <a:t>“ONLY” CHILDREN IN MIRACLES </a:t>
            </a:r>
            <a:endParaRPr lang="en-AU" u="sng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Abraham and Isaac.. Gen 22v2 </a:t>
            </a:r>
          </a:p>
          <a:p>
            <a:r>
              <a:rPr lang="en-AU" dirty="0" smtClean="0"/>
              <a:t>Son of the widow of </a:t>
            </a:r>
            <a:r>
              <a:rPr lang="en-AU" dirty="0" err="1" smtClean="0"/>
              <a:t>Zarephath</a:t>
            </a:r>
            <a:r>
              <a:rPr lang="en-AU" dirty="0" smtClean="0"/>
              <a:t> 1 Kings 18</a:t>
            </a:r>
          </a:p>
          <a:p>
            <a:r>
              <a:rPr lang="en-AU" dirty="0" smtClean="0"/>
              <a:t>The </a:t>
            </a:r>
            <a:r>
              <a:rPr lang="en-AU" dirty="0" err="1" smtClean="0"/>
              <a:t>Shunemite</a:t>
            </a:r>
            <a:r>
              <a:rPr lang="en-AU" dirty="0" smtClean="0"/>
              <a:t> woman’s son  2Kings 4</a:t>
            </a:r>
          </a:p>
          <a:p>
            <a:r>
              <a:rPr lang="en-AU" dirty="0" smtClean="0"/>
              <a:t>The widow of Nain’ son  Luke 7v12</a:t>
            </a:r>
          </a:p>
          <a:p>
            <a:r>
              <a:rPr lang="en-AU" dirty="0" smtClean="0"/>
              <a:t>The daughter of </a:t>
            </a:r>
            <a:r>
              <a:rPr lang="en-AU" dirty="0" err="1" smtClean="0"/>
              <a:t>Jairus</a:t>
            </a:r>
            <a:r>
              <a:rPr lang="en-AU" dirty="0" smtClean="0"/>
              <a:t>    Luke 8v42</a:t>
            </a:r>
          </a:p>
          <a:p>
            <a:r>
              <a:rPr lang="en-AU" dirty="0" smtClean="0"/>
              <a:t>The epileptic child  		Luke 9v38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		Compassion </a:t>
            </a:r>
            <a:endParaRPr lang="en-AU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 smtClean="0"/>
              <a:t>Greek word .. “a suffering with”</a:t>
            </a:r>
          </a:p>
          <a:p>
            <a:r>
              <a:rPr lang="en-AU" dirty="0" smtClean="0"/>
              <a:t>Indicative of a PRACTICAL identification.</a:t>
            </a:r>
          </a:p>
          <a:p>
            <a:endParaRPr lang="en-AU" dirty="0" smtClean="0"/>
          </a:p>
          <a:p>
            <a:pPr>
              <a:buNone/>
            </a:pPr>
            <a:r>
              <a:rPr lang="en-AU" i="1" dirty="0" smtClean="0">
                <a:latin typeface="Monotype Corsiva" pitchFamily="66" charset="0"/>
              </a:rPr>
              <a:t>But whoso hath this world’s good and </a:t>
            </a:r>
            <a:r>
              <a:rPr lang="en-AU" i="1" dirty="0" err="1" smtClean="0">
                <a:latin typeface="Monotype Corsiva" pitchFamily="66" charset="0"/>
              </a:rPr>
              <a:t>seeth</a:t>
            </a:r>
            <a:r>
              <a:rPr lang="en-AU" i="1" dirty="0" smtClean="0">
                <a:latin typeface="Monotype Corsiva" pitchFamily="66" charset="0"/>
              </a:rPr>
              <a:t> his brother have need , and </a:t>
            </a:r>
            <a:r>
              <a:rPr lang="en-AU" i="1" dirty="0" err="1" smtClean="0">
                <a:latin typeface="Monotype Corsiva" pitchFamily="66" charset="0"/>
              </a:rPr>
              <a:t>shutteth</a:t>
            </a:r>
            <a:r>
              <a:rPr lang="en-AU" i="1" dirty="0" smtClean="0">
                <a:latin typeface="Monotype Corsiva" pitchFamily="66" charset="0"/>
              </a:rPr>
              <a:t> up his bowels of compassion from him, how </a:t>
            </a:r>
            <a:r>
              <a:rPr lang="en-AU" i="1" dirty="0" err="1" smtClean="0">
                <a:latin typeface="Monotype Corsiva" pitchFamily="66" charset="0"/>
              </a:rPr>
              <a:t>dwelleth</a:t>
            </a:r>
            <a:r>
              <a:rPr lang="en-AU" i="1" dirty="0" smtClean="0">
                <a:latin typeface="Monotype Corsiva" pitchFamily="66" charset="0"/>
              </a:rPr>
              <a:t> the love of God in him?</a:t>
            </a:r>
          </a:p>
          <a:p>
            <a:pPr>
              <a:buNone/>
            </a:pPr>
            <a:r>
              <a:rPr lang="en-AU" i="1" dirty="0" smtClean="0">
                <a:latin typeface="Monotype Corsiva" pitchFamily="66" charset="0"/>
              </a:rPr>
              <a:t>My little children , let us not love in word , neither in tongue, but in deed and in truth.</a:t>
            </a:r>
          </a:p>
          <a:p>
            <a:pPr>
              <a:buNone/>
            </a:pPr>
            <a:r>
              <a:rPr lang="en-AU" dirty="0" smtClean="0"/>
              <a:t>						1 John 3v17-18 </a:t>
            </a:r>
            <a:endParaRPr lang="en-A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4286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		COMPASSION </a:t>
            </a:r>
            <a:br>
              <a:rPr lang="en-AU" dirty="0" smtClean="0"/>
            </a:br>
            <a:r>
              <a:rPr lang="en-AU" sz="2700" b="0" dirty="0" smtClean="0"/>
              <a:t>-7 records of Christ’s identification with the needs of humanity</a:t>
            </a:r>
            <a:r>
              <a:rPr lang="en-AU" sz="2700" dirty="0" smtClean="0"/>
              <a:t>.  </a:t>
            </a:r>
            <a:endParaRPr lang="en-AU" sz="27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57364"/>
            <a:ext cx="8401080" cy="4149927"/>
          </a:xfrm>
        </p:spPr>
        <p:txBody>
          <a:bodyPr>
            <a:normAutofit fontScale="92500" lnSpcReduction="20000"/>
          </a:bodyPr>
          <a:lstStyle/>
          <a:p>
            <a:pPr marL="566928" indent="-457200">
              <a:buFont typeface="+mj-lt"/>
              <a:buAutoNum type="arabicPeriod"/>
            </a:pPr>
            <a:r>
              <a:rPr lang="en-AU" sz="2400" dirty="0" smtClean="0"/>
              <a:t>THE LEPER- living death , desperate and rejected</a:t>
            </a:r>
            <a:r>
              <a:rPr lang="en-AU" dirty="0" smtClean="0"/>
              <a:t>.</a:t>
            </a:r>
          </a:p>
          <a:p>
            <a:pPr marL="566928" indent="-457200">
              <a:buFont typeface="+mj-lt"/>
              <a:buAutoNum type="arabicPeriod"/>
            </a:pPr>
            <a:r>
              <a:rPr lang="en-AU" sz="2400" dirty="0" smtClean="0"/>
              <a:t>MULTITUDES</a:t>
            </a:r>
            <a:r>
              <a:rPr lang="en-AU" dirty="0" smtClean="0"/>
              <a:t> </a:t>
            </a:r>
            <a:r>
              <a:rPr lang="en-AU" sz="2400" dirty="0" smtClean="0"/>
              <a:t>of SICK- mortal, blind, lame and deaf</a:t>
            </a:r>
          </a:p>
          <a:p>
            <a:pPr marL="566928" indent="-457200">
              <a:buFont typeface="+mj-lt"/>
              <a:buAutoNum type="arabicPeriod"/>
            </a:pPr>
            <a:r>
              <a:rPr lang="en-AU" sz="2400" dirty="0" smtClean="0"/>
              <a:t>LEGION- madly rushing around wounding self</a:t>
            </a:r>
          </a:p>
          <a:p>
            <a:pPr marL="566928" indent="-457200">
              <a:buFont typeface="+mj-lt"/>
              <a:buAutoNum type="arabicPeriod"/>
            </a:pPr>
            <a:r>
              <a:rPr lang="en-AU" sz="2400" dirty="0" smtClean="0"/>
              <a:t>THE EPILEPTIC- suffering falling sickness</a:t>
            </a:r>
          </a:p>
          <a:p>
            <a:pPr marL="566928" indent="-457200">
              <a:buFont typeface="+mj-lt"/>
              <a:buAutoNum type="arabicPeriod"/>
            </a:pPr>
            <a:r>
              <a:rPr lang="en-AU" sz="2400" dirty="0" smtClean="0"/>
              <a:t>BLIND BARTIMAEUS-out of the way, blind at birth </a:t>
            </a:r>
          </a:p>
          <a:p>
            <a:pPr marL="566928" indent="-457200">
              <a:buFont typeface="+mj-lt"/>
              <a:buAutoNum type="arabicPeriod"/>
            </a:pPr>
            <a:r>
              <a:rPr lang="en-AU" sz="2400" dirty="0" smtClean="0"/>
              <a:t>WIDOW OF NAIN-Faced with cruel mortality</a:t>
            </a:r>
          </a:p>
          <a:p>
            <a:pPr marL="566928" indent="-457200">
              <a:buFont typeface="+mj-lt"/>
              <a:buAutoNum type="arabicPeriod"/>
            </a:pPr>
            <a:r>
              <a:rPr lang="en-AU" sz="2400" dirty="0" smtClean="0"/>
              <a:t>PEOPLE AS SHEEP WITH NO SHEPHERD-all we like sheep , have gone astray</a:t>
            </a:r>
          </a:p>
          <a:p>
            <a:pPr marL="566928" indent="-457200">
              <a:buFont typeface="+mj-lt"/>
              <a:buAutoNum type="arabicPeriod"/>
            </a:pPr>
            <a:endParaRPr lang="en-AU" sz="2400" dirty="0" smtClean="0"/>
          </a:p>
          <a:p>
            <a:pPr marL="566928" indent="-457200">
              <a:buNone/>
            </a:pPr>
            <a:r>
              <a:rPr lang="en-AU" sz="2400" dirty="0" smtClean="0"/>
              <a:t>Plus the Good Samaritan...</a:t>
            </a:r>
          </a:p>
          <a:p>
            <a:pPr marL="822960" lvl="1" indent="-457200">
              <a:buNone/>
            </a:pPr>
            <a:r>
              <a:rPr lang="en-AU" sz="2000" dirty="0" smtClean="0"/>
              <a:t>			</a:t>
            </a:r>
            <a:r>
              <a:rPr lang="en-AU" sz="2800" dirty="0" smtClean="0">
                <a:latin typeface="Arial Black" pitchFamily="34" charset="0"/>
              </a:rPr>
              <a:t>GO THOU AND DO LIKEWISE 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 smtClean="0"/>
              <a:t>Take now thy son , thine </a:t>
            </a:r>
            <a:r>
              <a:rPr lang="en-AU" u="sng" dirty="0" smtClean="0"/>
              <a:t>only </a:t>
            </a:r>
            <a:r>
              <a:rPr lang="en-AU" dirty="0" smtClean="0"/>
              <a:t>son  Isaac, whom thou </a:t>
            </a:r>
            <a:r>
              <a:rPr lang="en-AU" dirty="0" err="1" smtClean="0"/>
              <a:t>lovest</a:t>
            </a:r>
            <a:r>
              <a:rPr lang="en-AU" dirty="0" smtClean="0"/>
              <a:t> ....</a:t>
            </a:r>
            <a:endParaRPr lang="en-AU" dirty="0"/>
          </a:p>
        </p:txBody>
      </p:sp>
      <p:pic>
        <p:nvPicPr>
          <p:cNvPr id="6" name="Content Placeholder 5" descr="Off isaac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9000" y="2104390"/>
            <a:ext cx="2743200" cy="3931920"/>
          </a:xfrm>
        </p:spPr>
      </p:pic>
      <p:sp>
        <p:nvSpPr>
          <p:cNvPr id="7" name="TextBox 6"/>
          <p:cNvSpPr txBox="1"/>
          <p:nvPr/>
        </p:nvSpPr>
        <p:spPr>
          <a:xfrm>
            <a:off x="642910" y="2571744"/>
            <a:ext cx="242889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 smtClean="0">
                <a:latin typeface="French Script MT" pitchFamily="66" charset="0"/>
              </a:rPr>
              <a:t>Thy seed shall possess the gate of his enemies..</a:t>
            </a:r>
            <a:endParaRPr lang="en-AU" sz="4400" dirty="0">
              <a:latin typeface="French Script MT" pitchFamily="66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WORDS OF ZACHARIAS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285860"/>
            <a:ext cx="8201028" cy="5069700"/>
          </a:xfrm>
        </p:spPr>
        <p:txBody>
          <a:bodyPr>
            <a:normAutofit fontScale="40000" lnSpcReduction="20000"/>
          </a:bodyPr>
          <a:lstStyle/>
          <a:p>
            <a:endParaRPr lang="en-AU" dirty="0" smtClean="0"/>
          </a:p>
          <a:p>
            <a:r>
              <a:rPr lang="en-AU" sz="6000" dirty="0" smtClean="0"/>
              <a:t>Blessed be the Lord God of Israel; for he hath </a:t>
            </a:r>
            <a:r>
              <a:rPr lang="en-AU" sz="6000" u="sng" dirty="0" smtClean="0">
                <a:solidFill>
                  <a:srgbClr val="FFFF00"/>
                </a:solidFill>
              </a:rPr>
              <a:t>visited</a:t>
            </a:r>
            <a:r>
              <a:rPr lang="en-AU" sz="6000" dirty="0" smtClean="0"/>
              <a:t> and redeemed his </a:t>
            </a:r>
            <a:r>
              <a:rPr lang="en-AU" sz="6000" dirty="0" err="1" smtClean="0"/>
              <a:t>people,And</a:t>
            </a:r>
            <a:r>
              <a:rPr lang="en-AU" sz="6000" dirty="0" smtClean="0"/>
              <a:t> hath raised up an horn of salvation for us in the house of his servant David;</a:t>
            </a:r>
          </a:p>
          <a:p>
            <a:r>
              <a:rPr lang="en-AU" sz="6000" dirty="0" smtClean="0"/>
              <a:t> That we should be saved from </a:t>
            </a:r>
            <a:r>
              <a:rPr lang="en-AU" sz="6000" u="sng" dirty="0" smtClean="0">
                <a:solidFill>
                  <a:srgbClr val="FFFF00"/>
                </a:solidFill>
              </a:rPr>
              <a:t>our enemies</a:t>
            </a:r>
            <a:r>
              <a:rPr lang="en-AU" sz="6000" dirty="0" smtClean="0"/>
              <a:t>, and from the hand of all that hate us;</a:t>
            </a:r>
          </a:p>
          <a:p>
            <a:r>
              <a:rPr lang="en-AU" sz="6000" dirty="0" smtClean="0"/>
              <a:t>To perform the mercy promised to our fathers, and to remember his holy covenant;</a:t>
            </a:r>
          </a:p>
          <a:p>
            <a:r>
              <a:rPr lang="en-AU" sz="6000" dirty="0" smtClean="0"/>
              <a:t>The oath which he sware to our father Abraham,</a:t>
            </a:r>
          </a:p>
          <a:p>
            <a:r>
              <a:rPr lang="en-AU" sz="6000" dirty="0" smtClean="0"/>
              <a:t>That he would grant unto us, that we being delivered out of the hand of </a:t>
            </a:r>
            <a:r>
              <a:rPr lang="en-AU" sz="6000" u="sng" dirty="0" smtClean="0">
                <a:solidFill>
                  <a:srgbClr val="FFFF00"/>
                </a:solidFill>
              </a:rPr>
              <a:t>our enemies</a:t>
            </a:r>
            <a:r>
              <a:rPr lang="en-AU" sz="6000" dirty="0" smtClean="0">
                <a:solidFill>
                  <a:srgbClr val="FFFF00"/>
                </a:solidFill>
              </a:rPr>
              <a:t> </a:t>
            </a:r>
            <a:r>
              <a:rPr lang="en-AU" sz="6000" dirty="0" smtClean="0"/>
              <a:t>might serve him without fear, </a:t>
            </a:r>
          </a:p>
          <a:p>
            <a:r>
              <a:rPr lang="en-AU" sz="6000" dirty="0" smtClean="0"/>
              <a:t>v79 To give light to those in the </a:t>
            </a:r>
            <a:r>
              <a:rPr lang="en-AU" sz="6000" u="sng" dirty="0" smtClean="0">
                <a:solidFill>
                  <a:srgbClr val="FFFF00"/>
                </a:solidFill>
              </a:rPr>
              <a:t>shadow of death</a:t>
            </a:r>
            <a:r>
              <a:rPr lang="en-AU" sz="6000" dirty="0" smtClean="0"/>
              <a:t>.</a:t>
            </a:r>
          </a:p>
          <a:p>
            <a:r>
              <a:rPr lang="en-AU" sz="6000" dirty="0" smtClean="0"/>
              <a:t> </a:t>
            </a:r>
            <a:r>
              <a:rPr lang="en-AU" sz="6000" dirty="0" smtClean="0">
                <a:solidFill>
                  <a:srgbClr val="FF0000"/>
                </a:solidFill>
              </a:rPr>
              <a:t>Luke 1 v68-74</a:t>
            </a:r>
          </a:p>
          <a:p>
            <a:endParaRPr lang="en-A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35719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THE WATERS WENT BACK..beyond Adam</a:t>
            </a:r>
            <a:endParaRPr lang="en-AU" dirty="0"/>
          </a:p>
        </p:txBody>
      </p:sp>
      <p:pic>
        <p:nvPicPr>
          <p:cNvPr id="4" name="Content Placeholder 3" descr="jordan_israelit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3042" y="1500174"/>
            <a:ext cx="5429288" cy="5357826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Content Placeholder 3" descr="CCF26072012_0000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214290"/>
            <a:ext cx="6357982" cy="7929618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	THE WIDOW OF NAIN </a:t>
            </a:r>
            <a:endParaRPr lang="en-AU" dirty="0"/>
          </a:p>
        </p:txBody>
      </p:sp>
      <p:pic>
        <p:nvPicPr>
          <p:cNvPr id="6" name="Content Placeholder 5" descr="tissot-resurrection-nain244x2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85852" y="1500174"/>
            <a:ext cx="6215106" cy="4714907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4282" y="285728"/>
            <a:ext cx="8929718" cy="1143000"/>
          </a:xfrm>
        </p:spPr>
        <p:txBody>
          <a:bodyPr>
            <a:noAutofit/>
          </a:bodyPr>
          <a:lstStyle/>
          <a:p>
            <a:r>
              <a:rPr lang="en-AU" sz="3600" dirty="0" smtClean="0"/>
              <a:t>YOUNG MAN- I SAY UNTO THEE- ARISE </a:t>
            </a:r>
            <a:endParaRPr lang="en-AU" sz="3600" dirty="0"/>
          </a:p>
        </p:txBody>
      </p:sp>
      <p:pic>
        <p:nvPicPr>
          <p:cNvPr id="4" name="Content Placeholder 3" descr="William_Hole_Jesus_Heals_The_Widow_Of_Nains_Son_4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142984"/>
            <a:ext cx="4929222" cy="5572164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THE LAST ENEMY DESTROYED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AU" dirty="0" smtClean="0"/>
              <a:t>For as in Adam all die, even so in Christ shall all be made alive.</a:t>
            </a:r>
          </a:p>
          <a:p>
            <a:endParaRPr lang="en-AU" dirty="0" smtClean="0"/>
          </a:p>
          <a:p>
            <a:r>
              <a:rPr lang="en-AU" dirty="0" smtClean="0"/>
              <a:t>But every man in his own order: Christ the </a:t>
            </a:r>
            <a:r>
              <a:rPr lang="en-AU" dirty="0" err="1" smtClean="0"/>
              <a:t>firstfruits</a:t>
            </a:r>
            <a:r>
              <a:rPr lang="en-AU" dirty="0" smtClean="0"/>
              <a:t>; afterward they that are Christ's at his coming.</a:t>
            </a:r>
          </a:p>
          <a:p>
            <a:endParaRPr lang="en-AU" dirty="0" smtClean="0"/>
          </a:p>
          <a:p>
            <a:r>
              <a:rPr lang="en-AU" dirty="0" smtClean="0"/>
              <a:t>Then </a:t>
            </a:r>
            <a:r>
              <a:rPr lang="en-AU" i="1" dirty="0" smtClean="0"/>
              <a:t>cometh the end, when he shall have delivered up the kingdom to God, even the Father; when he shall have put down all rule and all authority and power.</a:t>
            </a:r>
          </a:p>
          <a:p>
            <a:endParaRPr lang="en-AU" dirty="0" smtClean="0"/>
          </a:p>
          <a:p>
            <a:r>
              <a:rPr lang="en-AU" dirty="0" smtClean="0"/>
              <a:t>For he must reign, till he hath put all enemies under his feet.</a:t>
            </a:r>
          </a:p>
          <a:p>
            <a:endParaRPr lang="en-AU" dirty="0" smtClean="0"/>
          </a:p>
          <a:p>
            <a:r>
              <a:rPr lang="en-AU" dirty="0" smtClean="0"/>
              <a:t>The last enemy </a:t>
            </a:r>
            <a:r>
              <a:rPr lang="en-AU" i="1" dirty="0" smtClean="0"/>
              <a:t>that shall be destroyed is death.</a:t>
            </a:r>
            <a:r>
              <a:rPr lang="en-AU" dirty="0" smtClean="0"/>
              <a:t> (1Cor 15:22-26) </a:t>
            </a:r>
            <a:endParaRPr lang="en-AU" i="1" dirty="0" smtClean="0"/>
          </a:p>
          <a:p>
            <a:endParaRPr lang="en-AU" dirty="0" smtClean="0"/>
          </a:p>
          <a:p>
            <a:endParaRPr lang="en-A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ROMANS 5 -</a:t>
            </a:r>
            <a:r>
              <a:rPr lang="en-AU" sz="3600" dirty="0" smtClean="0"/>
              <a:t>Weymouth Translation</a:t>
            </a:r>
            <a:endParaRPr lang="en-AU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AU" sz="3200" dirty="0" smtClean="0">
                <a:latin typeface="Monotype Corsiva" pitchFamily="66" charset="0"/>
                <a:ea typeface="Calibri" pitchFamily="34" charset="0"/>
                <a:cs typeface="Georgia" pitchFamily="18" charset="0"/>
              </a:rPr>
              <a:t>God</a:t>
            </a:r>
            <a:r>
              <a:rPr lang="en-AU" sz="3200" dirty="0" smtClean="0">
                <a:latin typeface="Calibri"/>
                <a:ea typeface="Calibri" pitchFamily="34" charset="0"/>
                <a:cs typeface="Georgia" pitchFamily="18" charset="0"/>
              </a:rPr>
              <a:t>’</a:t>
            </a:r>
            <a:r>
              <a:rPr lang="en-AU" sz="3200" dirty="0" smtClean="0">
                <a:latin typeface="Monotype Corsiva" pitchFamily="66" charset="0"/>
                <a:ea typeface="Calibri" pitchFamily="34" charset="0"/>
                <a:cs typeface="Georgia" pitchFamily="18" charset="0"/>
              </a:rPr>
              <a:t>s free gift </a:t>
            </a:r>
            <a:r>
              <a:rPr lang="en-AU" sz="3200" u="sng" dirty="0" smtClean="0">
                <a:latin typeface="Monotype Corsiva" pitchFamily="66" charset="0"/>
                <a:ea typeface="Calibri" pitchFamily="34" charset="0"/>
                <a:cs typeface="Georgia" pitchFamily="18" charset="0"/>
              </a:rPr>
              <a:t>immeasurably outweighs</a:t>
            </a:r>
            <a:r>
              <a:rPr lang="en-AU" sz="3200" dirty="0" smtClean="0">
                <a:latin typeface="Monotype Corsiva" pitchFamily="66" charset="0"/>
                <a:ea typeface="Calibri" pitchFamily="34" charset="0"/>
                <a:cs typeface="Georgia" pitchFamily="18" charset="0"/>
              </a:rPr>
              <a:t> the transgression. For if through the transgression of one individual the mass of mankind have died, </a:t>
            </a:r>
            <a:r>
              <a:rPr lang="en-AU" sz="3200" u="sng" dirty="0" smtClean="0">
                <a:latin typeface="Monotype Corsiva" pitchFamily="66" charset="0"/>
                <a:ea typeface="Calibri" pitchFamily="34" charset="0"/>
                <a:cs typeface="Georgia" pitchFamily="18" charset="0"/>
              </a:rPr>
              <a:t>infinitely greater</a:t>
            </a:r>
            <a:r>
              <a:rPr lang="en-AU" sz="3200" dirty="0" smtClean="0">
                <a:latin typeface="Monotype Corsiva" pitchFamily="66" charset="0"/>
                <a:ea typeface="Calibri" pitchFamily="34" charset="0"/>
                <a:cs typeface="Georgia" pitchFamily="18" charset="0"/>
              </a:rPr>
              <a:t> is the generosity of God</a:t>
            </a:r>
            <a:r>
              <a:rPr lang="en-AU" sz="3200" dirty="0" smtClean="0">
                <a:latin typeface="Calibri"/>
                <a:ea typeface="Calibri" pitchFamily="34" charset="0"/>
                <a:cs typeface="Georgia" pitchFamily="18" charset="0"/>
              </a:rPr>
              <a:t>’</a:t>
            </a:r>
            <a:r>
              <a:rPr lang="en-AU" sz="3200" dirty="0" smtClean="0">
                <a:latin typeface="Monotype Corsiva" pitchFamily="66" charset="0"/>
                <a:ea typeface="Calibri" pitchFamily="34" charset="0"/>
                <a:cs typeface="Georgia" pitchFamily="18" charset="0"/>
              </a:rPr>
              <a:t>s grace in Jesus Christ .  </a:t>
            </a:r>
            <a:endParaRPr lang="en-AU" sz="1800" dirty="0" smtClean="0">
              <a:latin typeface="Arial" pitchFamily="34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AU" sz="3200" dirty="0" smtClean="0">
                <a:latin typeface="Monotype Corsiva" pitchFamily="66" charset="0"/>
                <a:ea typeface="Calibri" pitchFamily="34" charset="0"/>
                <a:cs typeface="Georgia" pitchFamily="18" charset="0"/>
              </a:rPr>
              <a:t>Death made use of the one individual to seize the sovereignty , </a:t>
            </a:r>
            <a:r>
              <a:rPr lang="en-AU" sz="3200" u="sng" dirty="0" smtClean="0">
                <a:latin typeface="Monotype Corsiva" pitchFamily="66" charset="0"/>
                <a:ea typeface="Calibri" pitchFamily="34" charset="0"/>
                <a:cs typeface="Georgia" pitchFamily="18" charset="0"/>
              </a:rPr>
              <a:t>all the more</a:t>
            </a:r>
            <a:r>
              <a:rPr lang="en-AU" sz="3200" dirty="0" smtClean="0">
                <a:latin typeface="Monotype Corsiva" pitchFamily="66" charset="0"/>
                <a:ea typeface="Calibri" pitchFamily="34" charset="0"/>
                <a:cs typeface="Georgia" pitchFamily="18" charset="0"/>
              </a:rPr>
              <a:t> shall those who receive God</a:t>
            </a:r>
            <a:r>
              <a:rPr lang="en-AU" sz="3200" dirty="0" smtClean="0">
                <a:latin typeface="Calibri"/>
                <a:ea typeface="Calibri" pitchFamily="34" charset="0"/>
                <a:cs typeface="Georgia" pitchFamily="18" charset="0"/>
              </a:rPr>
              <a:t>’</a:t>
            </a:r>
            <a:r>
              <a:rPr lang="en-AU" sz="3200" dirty="0" smtClean="0">
                <a:latin typeface="Monotype Corsiva" pitchFamily="66" charset="0"/>
                <a:ea typeface="Calibri" pitchFamily="34" charset="0"/>
                <a:cs typeface="Georgia" pitchFamily="18" charset="0"/>
              </a:rPr>
              <a:t>s overflowing grace  and gift of righteousness reign as kings in Life though one individual, Jesus </a:t>
            </a:r>
            <a:endParaRPr lang="en-AU" dirty="0"/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2204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A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Calibri" pitchFamily="34" charset="0"/>
                <a:cs typeface="Georgia" pitchFamily="18" charset="0"/>
              </a:rPr>
              <a:t>But Christ. </a:t>
            </a:r>
            <a:endParaRPr kumimoji="0" lang="en-A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   The Epileptic child </a:t>
            </a:r>
            <a:endParaRPr lang="en-AU" dirty="0"/>
          </a:p>
        </p:txBody>
      </p:sp>
      <p:pic>
        <p:nvPicPr>
          <p:cNvPr id="4" name="Content Placeholder 3" descr="Harold_Copping_Jesus_Heals_The_Epileptic_Boy_4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423" y="1571612"/>
            <a:ext cx="4286280" cy="5786478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428596" y="428604"/>
            <a:ext cx="8358246" cy="555536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kumimoji="0" lang="en-US" sz="3600" b="0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The Power of the Miracles</a:t>
            </a:r>
            <a:endParaRPr kumimoji="0" lang="en-AU" sz="900" b="0" i="0" u="sng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            ‘The Falling Sickness’ (Mark 9v20)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sz="2000" b="1" dirty="0">
              <a:solidFill>
                <a:schemeClr val="bg1"/>
              </a:solidFill>
              <a:latin typeface="Arial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AU" sz="9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We are all prone to ‘falling sickness’</a:t>
            </a:r>
            <a:endParaRPr kumimoji="0" lang="en-A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It brings a loss of spiritual consciousness</a:t>
            </a:r>
            <a:endParaRPr kumimoji="0" lang="en-A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We do ourselves harm, and fall into the fires of sin</a:t>
            </a:r>
            <a:endParaRPr kumimoji="0" lang="en-A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Convulsions and bruising follow our fall</a:t>
            </a:r>
            <a:endParaRPr kumimoji="0" lang="en-A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It is a ‘foul’ spirit (v25), lewd and unclean</a:t>
            </a:r>
            <a:endParaRPr kumimoji="0" lang="en-A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It is a dumb spirit, as God’s  word cannot penetrate</a:t>
            </a:r>
            <a:endParaRPr kumimoji="0" lang="en-A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We are all born with ‘falling sickness’ (v21)</a:t>
            </a:r>
            <a:endParaRPr kumimoji="0" lang="en-A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It strikes us suddenly and unexpectedly</a:t>
            </a:r>
            <a:endParaRPr kumimoji="0" lang="en-A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It will be fatal it not healed</a:t>
            </a:r>
            <a:endParaRPr kumimoji="0" lang="en-AU" sz="2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A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ChangeArrowheads="1"/>
          </p:cNvSpPr>
          <p:nvPr/>
        </p:nvSpPr>
        <p:spPr bwMode="auto">
          <a:xfrm>
            <a:off x="785786" y="928670"/>
            <a:ext cx="7929618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How we cure ‘Falling Sickness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’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en-US" sz="2000" b="1" dirty="0">
              <a:latin typeface="Arial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en-US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‘Bring him unto me’ (Luke 9v41)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A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Confess our unbelief, pray for help (Mark 9v24)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A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Apply ourselves to prayer and self denial (Mark 9v29)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en-A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Times New Roman" pitchFamily="18" charset="0"/>
              </a:rPr>
              <a:t>See God’s power to heal ,by hearing  His Son (Luke 9v44)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2910" y="512064"/>
            <a:ext cx="8043890" cy="914400"/>
          </a:xfrm>
        </p:spPr>
        <p:txBody>
          <a:bodyPr>
            <a:normAutofit fontScale="90000"/>
          </a:bodyPr>
          <a:lstStyle/>
          <a:p>
            <a:r>
              <a:rPr lang="en-AU" dirty="0" smtClean="0"/>
              <a:t>Healing all our diseases..</a:t>
            </a:r>
            <a:r>
              <a:rPr lang="en-AU" sz="3100" dirty="0" smtClean="0"/>
              <a:t>Hymn 407 </a:t>
            </a:r>
            <a:endParaRPr lang="en-AU" sz="3100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1538" y="2071678"/>
            <a:ext cx="7615262" cy="39356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AU" sz="3600" dirty="0" smtClean="0">
                <a:latin typeface="Constantia" pitchFamily="18" charset="0"/>
              </a:rPr>
              <a:t>No word from thee can fruitless fall</a:t>
            </a:r>
          </a:p>
          <a:p>
            <a:pPr>
              <a:buNone/>
            </a:pPr>
            <a:r>
              <a:rPr lang="en-AU" sz="3600" dirty="0" smtClean="0">
                <a:latin typeface="Constantia" pitchFamily="18" charset="0"/>
              </a:rPr>
              <a:t>Thy touch still has its ancient power</a:t>
            </a:r>
          </a:p>
          <a:p>
            <a:pPr>
              <a:buNone/>
            </a:pPr>
            <a:r>
              <a:rPr lang="en-AU" sz="3600" dirty="0" smtClean="0">
                <a:latin typeface="Constantia" pitchFamily="18" charset="0"/>
              </a:rPr>
              <a:t>Hear in this solemn evening hour </a:t>
            </a:r>
          </a:p>
          <a:p>
            <a:pPr>
              <a:buNone/>
            </a:pPr>
            <a:r>
              <a:rPr lang="en-AU" sz="3600" dirty="0" smtClean="0">
                <a:latin typeface="Constantia" pitchFamily="18" charset="0"/>
              </a:rPr>
              <a:t>And in thy mercy heal us all</a:t>
            </a:r>
            <a:endParaRPr lang="en-AU" sz="3600" dirty="0">
              <a:latin typeface="Constantia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			</a:t>
            </a:r>
            <a:endParaRPr lang="en-AU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57290" y="2285992"/>
            <a:ext cx="6429420" cy="372129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AU" sz="4000" dirty="0" smtClean="0"/>
              <a:t>   </a:t>
            </a:r>
            <a:r>
              <a:rPr lang="en-AU" sz="6000" dirty="0" smtClean="0"/>
              <a:t>LET THESE </a:t>
            </a:r>
            <a:r>
              <a:rPr lang="en-AU" sz="6000" dirty="0" smtClean="0">
                <a:solidFill>
                  <a:srgbClr val="FFFF00"/>
                </a:solidFill>
              </a:rPr>
              <a:t>SAYINGS</a:t>
            </a:r>
            <a:r>
              <a:rPr lang="en-AU" sz="6000" dirty="0" smtClean="0"/>
              <a:t> SINK DOWN INTO YOUR EARS.........</a:t>
            </a:r>
            <a:endParaRPr lang="en-AU" sz="6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552</TotalTime>
  <Words>978</Words>
  <Application>Microsoft Office PowerPoint</Application>
  <PresentationFormat>On-screen Show (4:3)</PresentationFormat>
  <Paragraphs>105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Metro</vt:lpstr>
      <vt:lpstr>         STUDY 3 </vt:lpstr>
      <vt:lpstr>Slide 2</vt:lpstr>
      <vt:lpstr>MIRACLES SIGNS AND WONDERS </vt:lpstr>
      <vt:lpstr>THE POWER OF THE MIRACLES </vt:lpstr>
      <vt:lpstr>OLD TESTAMENT SHADOWS</vt:lpstr>
      <vt:lpstr>   THE PROCESSION OF DEATH</vt:lpstr>
      <vt:lpstr>“ONLY” CHILDREN IN MIRACLES </vt:lpstr>
      <vt:lpstr>  Compassion </vt:lpstr>
      <vt:lpstr>  COMPASSION  -7 records of Christ’s identification with the needs of humanity.  </vt:lpstr>
      <vt:lpstr>Take now thy son , thine only son  Isaac, whom thou lovest ....</vt:lpstr>
      <vt:lpstr>THE WORDS OF ZACHARIAS</vt:lpstr>
      <vt:lpstr>THE WATERS WENT BACK..beyond Adam</vt:lpstr>
      <vt:lpstr>Slide 13</vt:lpstr>
      <vt:lpstr> THE WIDOW OF NAIN </vt:lpstr>
      <vt:lpstr>YOUNG MAN- I SAY UNTO THEE- ARISE </vt:lpstr>
      <vt:lpstr>THE LAST ENEMY DESTROYED</vt:lpstr>
      <vt:lpstr>ROMANS 5 -Weymouth Translation</vt:lpstr>
      <vt:lpstr>   The Epileptic child </vt:lpstr>
      <vt:lpstr>Slide 19</vt:lpstr>
      <vt:lpstr>Slide 20</vt:lpstr>
      <vt:lpstr>Healing all our diseases..Hymn 407 </vt:lpstr>
      <vt:lpstr>  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56</cp:revision>
  <dcterms:created xsi:type="dcterms:W3CDTF">2012-07-24T05:52:29Z</dcterms:created>
  <dcterms:modified xsi:type="dcterms:W3CDTF">2013-08-21T07:24:23Z</dcterms:modified>
</cp:coreProperties>
</file>