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74" r:id="rId2"/>
    <p:sldId id="266" r:id="rId3"/>
    <p:sldId id="258" r:id="rId4"/>
    <p:sldId id="257" r:id="rId5"/>
    <p:sldId id="260" r:id="rId6"/>
    <p:sldId id="261" r:id="rId7"/>
    <p:sldId id="262" r:id="rId8"/>
    <p:sldId id="267" r:id="rId9"/>
    <p:sldId id="268" r:id="rId10"/>
    <p:sldId id="264" r:id="rId11"/>
    <p:sldId id="263" r:id="rId12"/>
    <p:sldId id="265" r:id="rId13"/>
    <p:sldId id="269" r:id="rId14"/>
    <p:sldId id="270" r:id="rId15"/>
    <p:sldId id="271" r:id="rId16"/>
    <p:sldId id="278" r:id="rId17"/>
    <p:sldId id="279" r:id="rId18"/>
    <p:sldId id="280" r:id="rId19"/>
    <p:sldId id="281" r:id="rId20"/>
    <p:sldId id="282" r:id="rId21"/>
    <p:sldId id="283" r:id="rId22"/>
    <p:sldId id="287" r:id="rId23"/>
    <p:sldId id="272" r:id="rId24"/>
    <p:sldId id="275" r:id="rId25"/>
    <p:sldId id="276" r:id="rId26"/>
    <p:sldId id="277" r:id="rId27"/>
    <p:sldId id="284" r:id="rId28"/>
    <p:sldId id="286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6F52A-FAC6-4FFE-9308-4DFA2905AC92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B4EDC-886F-4704-8034-C6D562345868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6A691-0951-4183-920A-AA1899EEF261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A0709-39A8-48F0-BC8C-BE79D9D46605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381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A0709-39A8-48F0-BC8C-BE79D9D46605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254954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A0709-39A8-48F0-BC8C-BE79D9D46605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915767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A0709-39A8-48F0-BC8C-BE79D9D46605}" type="slidenum">
              <a:rPr lang="en-AU" smtClean="0"/>
              <a:pPr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012790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A0709-39A8-48F0-BC8C-BE79D9D46605}" type="slidenum">
              <a:rPr lang="en-AU" smtClean="0"/>
              <a:pPr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706957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F98E-2FE3-4E45-86E1-4AEFD1F2360D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BE8B-DFB1-4078-913F-ACB919A11E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021532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F98E-2FE3-4E45-86E1-4AEFD1F2360D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BE8B-DFB1-4078-913F-ACB919A11E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254244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F98E-2FE3-4E45-86E1-4AEFD1F2360D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BE8B-DFB1-4078-913F-ACB919A11E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590473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F98E-2FE3-4E45-86E1-4AEFD1F2360D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BE8B-DFB1-4078-913F-ACB919A11E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52298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F98E-2FE3-4E45-86E1-4AEFD1F2360D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BE8B-DFB1-4078-913F-ACB919A11E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431655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F98E-2FE3-4E45-86E1-4AEFD1F2360D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BE8B-DFB1-4078-913F-ACB919A11E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1334701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F98E-2FE3-4E45-86E1-4AEFD1F2360D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BE8B-DFB1-4078-913F-ACB919A11E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872665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F98E-2FE3-4E45-86E1-4AEFD1F2360D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BE8B-DFB1-4078-913F-ACB919A11E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876801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F98E-2FE3-4E45-86E1-4AEFD1F2360D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BE8B-DFB1-4078-913F-ACB919A11E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153031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F98E-2FE3-4E45-86E1-4AEFD1F2360D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BE8B-DFB1-4078-913F-ACB919A11E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740940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F98E-2FE3-4E45-86E1-4AEFD1F2360D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BE8B-DFB1-4078-913F-ACB919A11E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978359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AF98E-2FE3-4E45-86E1-4AEFD1F2360D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8BE8B-DFB1-4078-913F-ACB919A11E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2109377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hyperlink" Target="http://www.goodsalt.com/details/pppas0005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bibleinpictures.com/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doorofhope.org.au/content/pages/uploaded_images/1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9024" y="35080"/>
            <a:ext cx="8884010" cy="682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84814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Encounters With Christ</a:t>
            </a:r>
            <a:endParaRPr lang="en-AU" sz="4400" b="1" cap="all" dirty="0"/>
          </a:p>
        </p:txBody>
      </p:sp>
      <p:pic>
        <p:nvPicPr>
          <p:cNvPr id="3" name="Picture 2" descr="http://realityofchrist.files.wordpress.com/2012/05/healing-hand-of-god_th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755" y="802441"/>
            <a:ext cx="9147755" cy="605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371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Encounters With Christ</a:t>
            </a:r>
            <a:endParaRPr lang="en-AU" sz="4400" b="1" cap="all" dirty="0"/>
          </a:p>
        </p:txBody>
      </p:sp>
      <p:sp>
        <p:nvSpPr>
          <p:cNvPr id="3" name="Rectangle 2"/>
          <p:cNvSpPr/>
          <p:nvPr/>
        </p:nvSpPr>
        <p:spPr>
          <a:xfrm>
            <a:off x="179512" y="980142"/>
            <a:ext cx="878497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800" b="1" dirty="0" smtClean="0"/>
              <a:t>Now </a:t>
            </a:r>
            <a:r>
              <a:rPr lang="en-AU" sz="3800" b="1" dirty="0"/>
              <a:t>when they saw the boldness of Peter and John, and perceived that they were unlearned and ignorant men, they marvelled; and they took knowledge of them, </a:t>
            </a:r>
            <a:r>
              <a:rPr lang="en-AU" sz="3800" b="1" u="sng" dirty="0"/>
              <a:t>that they had been with Jesus</a:t>
            </a:r>
            <a:r>
              <a:rPr lang="en-AU" sz="3800" b="1" dirty="0"/>
              <a:t>. </a:t>
            </a:r>
            <a:endParaRPr lang="en-AU" sz="3800" b="1" dirty="0" smtClean="0"/>
          </a:p>
          <a:p>
            <a:pPr algn="r"/>
            <a:r>
              <a:rPr lang="en-AU" sz="3800" b="1" dirty="0" smtClean="0">
                <a:solidFill>
                  <a:srgbClr val="960000"/>
                </a:solidFill>
              </a:rPr>
              <a:t>Act 4:13 </a:t>
            </a:r>
            <a:endParaRPr lang="en-AU" sz="3800" b="1" dirty="0">
              <a:solidFill>
                <a:srgbClr val="9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644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6472" y="1268760"/>
            <a:ext cx="9339775" cy="5760640"/>
            <a:chOff x="-6472" y="1424250"/>
            <a:chExt cx="9339775" cy="5605150"/>
          </a:xfrm>
        </p:grpSpPr>
        <p:pic>
          <p:nvPicPr>
            <p:cNvPr id="1030" name="Picture 6" descr="Nicodemus, Pharisee, Jesus, john 2: 23--3: 21, Night, secretly, secret, secretive, seek, seeks, sought, seeking, seeker, seekers, seeker's, seekers', save, saved, saves, salvation, redemption, nights, secrets, salvations, redemption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991" b="31039"/>
            <a:stretch/>
          </p:blipFill>
          <p:spPr bwMode="auto">
            <a:xfrm>
              <a:off x="-6472" y="1484784"/>
              <a:ext cx="5310712" cy="5544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Nicodemus, Pharisee, Jesus, john 2: 23--3: 21, Night, secretly, secret, secretive, seek, seeks, sought, seeking, seeker, seekers, seeker's, seekers', save, saved, saves, salvation, redemption, nights, secrets, salvations, redemptions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30491"/>
            <a:stretch/>
          </p:blipFill>
          <p:spPr bwMode="auto">
            <a:xfrm>
              <a:off x="4827248" y="1424250"/>
              <a:ext cx="4506055" cy="5605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0" y="0"/>
            <a:ext cx="9144000" cy="137691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AU" sz="4400" b="1" cap="all" dirty="0" smtClean="0"/>
              <a:t>Nicodemus</a:t>
            </a:r>
          </a:p>
          <a:p>
            <a:pPr algn="ctr">
              <a:lnSpc>
                <a:spcPts val="5000"/>
              </a:lnSpc>
            </a:pPr>
            <a:r>
              <a:rPr lang="en-AU" sz="4800" b="1" dirty="0" smtClean="0"/>
              <a:t>He Came by Night</a:t>
            </a:r>
          </a:p>
        </p:txBody>
      </p:sp>
    </p:spTree>
    <p:extLst>
      <p:ext uri="{BB962C8B-B14F-4D97-AF65-F5344CB8AC3E}">
        <p14:creationId xmlns:p14="http://schemas.microsoft.com/office/powerpoint/2010/main" xmlns="" val="17884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Flesh versus spirit – </a:t>
            </a:r>
            <a:r>
              <a:rPr lang="en-AU" sz="4400" b="1" cap="all" dirty="0" smtClean="0">
                <a:solidFill>
                  <a:srgbClr val="960000"/>
                </a:solidFill>
              </a:rPr>
              <a:t>John</a:t>
            </a:r>
            <a:r>
              <a:rPr lang="en-AU" sz="4400" b="1" cap="all" dirty="0" smtClean="0">
                <a:solidFill>
                  <a:srgbClr val="C00000"/>
                </a:solidFill>
              </a:rPr>
              <a:t> </a:t>
            </a:r>
            <a:r>
              <a:rPr lang="en-AU" sz="4400" b="1" cap="all" dirty="0" smtClean="0">
                <a:solidFill>
                  <a:srgbClr val="960000"/>
                </a:solidFill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980728"/>
            <a:ext cx="8784976" cy="57554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AU" sz="3200" b="1" u="sng" dirty="0" smtClean="0">
                <a:uFill>
                  <a:solidFill>
                    <a:srgbClr val="0070C0"/>
                  </a:solidFill>
                </a:uFill>
              </a:rPr>
              <a:t>Terms used are: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3200" b="1" dirty="0">
                <a:solidFill>
                  <a:srgbClr val="960000"/>
                </a:solidFill>
              </a:rPr>
              <a:t> </a:t>
            </a:r>
            <a:r>
              <a:rPr lang="en-AU" sz="3200" b="1" dirty="0" smtClean="0"/>
              <a:t>Man	2:25 (twice)</a:t>
            </a:r>
          </a:p>
          <a:p>
            <a:r>
              <a:rPr lang="en-AU" sz="3200" b="1" dirty="0"/>
              <a:t>	</a:t>
            </a:r>
            <a:r>
              <a:rPr lang="en-AU" sz="3200" b="1" dirty="0" smtClean="0"/>
              <a:t>3:1, 2, 3, 4, 5, 13, 19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3200" b="1" dirty="0">
                <a:solidFill>
                  <a:srgbClr val="960000"/>
                </a:solidFill>
              </a:rPr>
              <a:t> </a:t>
            </a:r>
            <a:r>
              <a:rPr lang="en-AU" sz="3200" b="1" dirty="0" smtClean="0"/>
              <a:t>Flesh	v6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3200" b="1" dirty="0">
                <a:solidFill>
                  <a:srgbClr val="960000"/>
                </a:solidFill>
              </a:rPr>
              <a:t> </a:t>
            </a:r>
            <a:r>
              <a:rPr lang="en-AU" sz="3200" b="1" dirty="0" smtClean="0"/>
              <a:t>Darkness/Evil deeds v19</a:t>
            </a:r>
          </a:p>
          <a:p>
            <a:r>
              <a:rPr lang="en-AU" sz="1600" b="1" dirty="0" smtClean="0">
                <a:solidFill>
                  <a:srgbClr val="0070C0"/>
                </a:solidFill>
              </a:rPr>
              <a:t>-------------------------------------------------------------------------</a:t>
            </a:r>
            <a:endParaRPr lang="en-AU" sz="1600" b="1" dirty="0">
              <a:solidFill>
                <a:srgbClr val="0070C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AU" sz="3200" b="1" dirty="0" smtClean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Born from above v3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Born of water and spirit v5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Spirit v6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Born again v7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Born of the spirit v8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The Light/deeds of God v19</a:t>
            </a:r>
            <a:endParaRPr lang="en-AU" sz="3200" b="1" dirty="0"/>
          </a:p>
        </p:txBody>
      </p:sp>
      <p:sp>
        <p:nvSpPr>
          <p:cNvPr id="4" name="Right Brace 3"/>
          <p:cNvSpPr/>
          <p:nvPr/>
        </p:nvSpPr>
        <p:spPr>
          <a:xfrm>
            <a:off x="5724128" y="1556792"/>
            <a:ext cx="504056" cy="1872208"/>
          </a:xfrm>
          <a:prstGeom prst="rightBrace">
            <a:avLst/>
          </a:prstGeom>
          <a:ln w="57150">
            <a:solidFill>
              <a:srgbClr val="9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>
              <a:solidFill>
                <a:srgbClr val="960000"/>
              </a:solidFill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5724128" y="3717032"/>
            <a:ext cx="504056" cy="2808312"/>
          </a:xfrm>
          <a:prstGeom prst="rightBrac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/>
          <p:cNvSpPr txBox="1"/>
          <p:nvPr/>
        </p:nvSpPr>
        <p:spPr>
          <a:xfrm>
            <a:off x="6444208" y="2145050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 smtClean="0"/>
              <a:t>FLESH</a:t>
            </a:r>
            <a:endParaRPr lang="en-A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444208" y="4767245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 smtClean="0"/>
              <a:t>SPIRIT</a:t>
            </a:r>
            <a:endParaRPr lang="en-AU" sz="4000" b="1" dirty="0"/>
          </a:p>
        </p:txBody>
      </p:sp>
    </p:spTree>
    <p:extLst>
      <p:ext uri="{BB962C8B-B14F-4D97-AF65-F5344CB8AC3E}">
        <p14:creationId xmlns:p14="http://schemas.microsoft.com/office/powerpoint/2010/main" xmlns="" val="3225825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AU" sz="4400" b="1" cap="all" dirty="0" smtClean="0"/>
              <a:t>                     Nicodemus</a:t>
            </a:r>
          </a:p>
          <a:p>
            <a:r>
              <a:rPr lang="en-AU" sz="4400" b="1" dirty="0" smtClean="0"/>
              <a:t>     He Came by Night unto Jesus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1628800"/>
            <a:ext cx="8784976" cy="5016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AU" sz="3200" b="1" dirty="0" smtClean="0">
                <a:solidFill>
                  <a:srgbClr val="0070C0"/>
                </a:solidFill>
              </a:rPr>
              <a:t>  </a:t>
            </a:r>
            <a:r>
              <a:rPr lang="en-AU" sz="3200" b="1" dirty="0" smtClean="0"/>
              <a:t>A</a:t>
            </a:r>
            <a:r>
              <a:rPr lang="en-AU" sz="3200" b="1" dirty="0" smtClean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ruler of the Jews, a Pharisee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>
                <a:solidFill>
                  <a:srgbClr val="0070C0"/>
                </a:solidFill>
              </a:rPr>
              <a:t> ‘</a:t>
            </a:r>
            <a:r>
              <a:rPr lang="en-AU" sz="3200" b="1" dirty="0" smtClean="0"/>
              <a:t>THE’ Teacher of Israel, the top man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Name means “victorious over the people”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Probably was 60-70 years old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May have seen Christ as a boy 20 years before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Wealthy – later donated large quantities of </a:t>
            </a:r>
          </a:p>
          <a:p>
            <a:r>
              <a:rPr lang="en-AU" sz="3200" b="1" dirty="0"/>
              <a:t> </a:t>
            </a:r>
            <a:r>
              <a:rPr lang="en-AU" sz="3200" b="1" dirty="0" smtClean="0"/>
              <a:t>      myrrh and aloes to bury Jesus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Insulted by his peers for merely seeking a fair </a:t>
            </a:r>
          </a:p>
          <a:p>
            <a:r>
              <a:rPr lang="en-AU" sz="3200" b="1" dirty="0"/>
              <a:t> </a:t>
            </a:r>
            <a:r>
              <a:rPr lang="en-AU" sz="3200" b="1" dirty="0" smtClean="0"/>
              <a:t>      hearing for Jesus </a:t>
            </a:r>
            <a:r>
              <a:rPr lang="en-AU" sz="3200" b="1" dirty="0" smtClean="0">
                <a:solidFill>
                  <a:srgbClr val="960000"/>
                </a:solidFill>
              </a:rPr>
              <a:t>7v52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Finally comes to the light </a:t>
            </a:r>
            <a:r>
              <a:rPr lang="en-AU" sz="3200" b="1" dirty="0" smtClean="0">
                <a:solidFill>
                  <a:srgbClr val="960000"/>
                </a:solidFill>
              </a:rPr>
              <a:t>19:39</a:t>
            </a:r>
          </a:p>
        </p:txBody>
      </p:sp>
      <p:pic>
        <p:nvPicPr>
          <p:cNvPr id="4" name="Picture 2" descr="http://www.lookinguntojesus.net/images/201110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03" r="15450"/>
          <a:stretch/>
        </p:blipFill>
        <p:spPr bwMode="auto">
          <a:xfrm>
            <a:off x="7936992" y="64037"/>
            <a:ext cx="1170432" cy="136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23735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Nicodemus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1088732"/>
            <a:ext cx="8784976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b="1" dirty="0" smtClean="0"/>
              <a:t>There </a:t>
            </a:r>
            <a:r>
              <a:rPr lang="en-AU" sz="3600" b="1" dirty="0"/>
              <a:t>was a man of the Pharisees, named Nicodemus, a ruler of the Jews: </a:t>
            </a:r>
            <a:r>
              <a:rPr lang="en-AU" sz="3600" b="1" dirty="0" smtClean="0"/>
              <a:t>The </a:t>
            </a:r>
            <a:r>
              <a:rPr lang="en-AU" sz="3600" b="1" dirty="0"/>
              <a:t>same came to Jesus </a:t>
            </a:r>
            <a:r>
              <a:rPr lang="en-AU" sz="3600" b="1" dirty="0">
                <a:solidFill>
                  <a:srgbClr val="960000"/>
                </a:solidFill>
              </a:rPr>
              <a:t>by </a:t>
            </a:r>
            <a:r>
              <a:rPr lang="en-AU" sz="3600" b="1" dirty="0" smtClean="0">
                <a:solidFill>
                  <a:srgbClr val="960000"/>
                </a:solidFill>
              </a:rPr>
              <a:t>night</a:t>
            </a:r>
            <a:r>
              <a:rPr lang="en-AU" sz="3600" b="1" dirty="0">
                <a:solidFill>
                  <a:srgbClr val="960000"/>
                </a:solidFill>
              </a:rPr>
              <a:t> </a:t>
            </a:r>
            <a:r>
              <a:rPr lang="en-AU" sz="3600" b="1" dirty="0" smtClean="0"/>
              <a:t>…                   </a:t>
            </a:r>
            <a:r>
              <a:rPr lang="en-AU" sz="3600" b="1" dirty="0" smtClean="0">
                <a:solidFill>
                  <a:srgbClr val="960000"/>
                </a:solidFill>
              </a:rPr>
              <a:t>John 3:1-2</a:t>
            </a:r>
          </a:p>
          <a:p>
            <a:endParaRPr lang="en-AU" sz="2400" b="1" dirty="0"/>
          </a:p>
          <a:p>
            <a:r>
              <a:rPr lang="en-AU" sz="3600" b="1" dirty="0" smtClean="0"/>
              <a:t>Nicodemus </a:t>
            </a:r>
            <a:r>
              <a:rPr lang="en-AU" sz="3600" b="1" dirty="0" err="1"/>
              <a:t>saith</a:t>
            </a:r>
            <a:r>
              <a:rPr lang="en-AU" sz="3600" b="1" dirty="0"/>
              <a:t> unto them, (he that came to Jesus </a:t>
            </a:r>
            <a:r>
              <a:rPr lang="en-AU" sz="3600" b="1" dirty="0">
                <a:solidFill>
                  <a:srgbClr val="960000"/>
                </a:solidFill>
              </a:rPr>
              <a:t>by night</a:t>
            </a:r>
            <a:r>
              <a:rPr lang="en-AU" sz="3600" b="1" dirty="0"/>
              <a:t>, being one of them</a:t>
            </a:r>
            <a:r>
              <a:rPr lang="en-AU" sz="3600" b="1" dirty="0" smtClean="0"/>
              <a:t>,)</a:t>
            </a:r>
          </a:p>
          <a:p>
            <a:pPr algn="r"/>
            <a:r>
              <a:rPr lang="en-AU" sz="3600" b="1" dirty="0" smtClean="0"/>
              <a:t> </a:t>
            </a:r>
            <a:r>
              <a:rPr lang="en-AU" sz="3600" b="1" dirty="0" smtClean="0">
                <a:solidFill>
                  <a:srgbClr val="960000"/>
                </a:solidFill>
              </a:rPr>
              <a:t>John 7:50 </a:t>
            </a:r>
          </a:p>
          <a:p>
            <a:endParaRPr lang="en-AU" b="1" dirty="0"/>
          </a:p>
          <a:p>
            <a:r>
              <a:rPr lang="en-AU" sz="3600" b="1" dirty="0" smtClean="0"/>
              <a:t>And </a:t>
            </a:r>
            <a:r>
              <a:rPr lang="en-AU" sz="3600" b="1" dirty="0"/>
              <a:t>there came also Nicodemus, which at the first came to Jesus </a:t>
            </a:r>
            <a:r>
              <a:rPr lang="en-AU" sz="3600" b="1" dirty="0">
                <a:solidFill>
                  <a:srgbClr val="960000"/>
                </a:solidFill>
              </a:rPr>
              <a:t>by </a:t>
            </a:r>
            <a:r>
              <a:rPr lang="en-AU" sz="3600" b="1" dirty="0" smtClean="0">
                <a:solidFill>
                  <a:srgbClr val="960000"/>
                </a:solidFill>
              </a:rPr>
              <a:t>night</a:t>
            </a:r>
            <a:r>
              <a:rPr lang="en-AU" sz="3600" b="1" dirty="0">
                <a:solidFill>
                  <a:srgbClr val="960000"/>
                </a:solidFill>
              </a:rPr>
              <a:t> </a:t>
            </a:r>
            <a:r>
              <a:rPr lang="en-AU" sz="3600" b="1" dirty="0" smtClean="0"/>
              <a:t>…  </a:t>
            </a:r>
            <a:r>
              <a:rPr lang="en-AU" sz="3600" b="1" dirty="0" smtClean="0">
                <a:solidFill>
                  <a:srgbClr val="960000"/>
                </a:solidFill>
              </a:rPr>
              <a:t>John 19:39 </a:t>
            </a:r>
            <a:endParaRPr lang="en-AU" sz="3600" b="1" dirty="0">
              <a:solidFill>
                <a:srgbClr val="960000"/>
              </a:solidFill>
            </a:endParaRPr>
          </a:p>
          <a:p>
            <a:endParaRPr lang="en-AU" sz="3600" b="1" dirty="0"/>
          </a:p>
        </p:txBody>
      </p:sp>
      <p:pic>
        <p:nvPicPr>
          <p:cNvPr id="4" name="Picture 2" descr="http://www.lookinguntojesus.net/images/201110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03" r="15450"/>
          <a:stretch/>
        </p:blipFill>
        <p:spPr bwMode="auto">
          <a:xfrm>
            <a:off x="8472062" y="28646"/>
            <a:ext cx="636442" cy="74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94864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Jewish mindset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908720"/>
            <a:ext cx="8964488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AU" sz="3200" b="1" dirty="0" smtClean="0">
                <a:solidFill>
                  <a:srgbClr val="0070C0"/>
                </a:solidFill>
              </a:rPr>
              <a:t>  </a:t>
            </a:r>
            <a:r>
              <a:rPr lang="en-AU" sz="3200" b="1" dirty="0" smtClean="0"/>
              <a:t>Jews were the one chosen people of God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Genealogy mattered</a:t>
            </a:r>
          </a:p>
          <a:p>
            <a:r>
              <a:rPr lang="en-AU" sz="3200" b="1" i="1" dirty="0" smtClean="0"/>
              <a:t>      </a:t>
            </a:r>
            <a:r>
              <a:rPr lang="en-AU" sz="3200" b="1" i="1" dirty="0" smtClean="0">
                <a:solidFill>
                  <a:srgbClr val="0070C0"/>
                </a:solidFill>
              </a:rPr>
              <a:t>       (“we be not born of fornication”) </a:t>
            </a:r>
            <a:r>
              <a:rPr lang="en-AU" sz="3200" b="1" dirty="0" smtClean="0"/>
              <a:t>– </a:t>
            </a:r>
            <a:r>
              <a:rPr lang="en-AU" sz="3200" b="1" dirty="0">
                <a:solidFill>
                  <a:srgbClr val="960000"/>
                </a:solidFill>
              </a:rPr>
              <a:t>John 8:41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>
                <a:solidFill>
                  <a:srgbClr val="0070C0"/>
                </a:solidFill>
              </a:rPr>
              <a:t> </a:t>
            </a:r>
            <a:r>
              <a:rPr lang="en-AU" sz="3200" b="1" dirty="0" smtClean="0"/>
              <a:t>We have Abraham as our father </a:t>
            </a:r>
            <a:r>
              <a:rPr lang="en-AU" sz="2600" b="1" dirty="0" smtClean="0">
                <a:solidFill>
                  <a:srgbClr val="960000"/>
                </a:solidFill>
              </a:rPr>
              <a:t>(Matt 3:9 Luke 3:8)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 smtClean="0">
                <a:solidFill>
                  <a:srgbClr val="0070C0"/>
                </a:solidFill>
              </a:rPr>
              <a:t>  </a:t>
            </a:r>
            <a:r>
              <a:rPr lang="en-AU" sz="3200" b="1" dirty="0" smtClean="0"/>
              <a:t>Pride in natural descent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 smtClean="0">
                <a:solidFill>
                  <a:srgbClr val="0070C0"/>
                </a:solidFill>
              </a:rPr>
              <a:t>  </a:t>
            </a:r>
            <a:r>
              <a:rPr lang="en-AU" sz="3200" b="1" dirty="0" smtClean="0"/>
              <a:t>Proud they were </a:t>
            </a:r>
            <a:r>
              <a:rPr lang="en-AU" sz="3200" b="1" dirty="0"/>
              <a:t>of the circumcision </a:t>
            </a:r>
            <a:r>
              <a:rPr lang="en-AU" sz="3200" b="1" dirty="0" smtClean="0"/>
              <a:t>– </a:t>
            </a:r>
            <a:r>
              <a:rPr lang="en-AU" sz="3200" b="1" dirty="0" smtClean="0">
                <a:solidFill>
                  <a:srgbClr val="960000"/>
                </a:solidFill>
              </a:rPr>
              <a:t>Acts 11:2</a:t>
            </a:r>
            <a:endParaRPr lang="en-AU" sz="3200" b="1" dirty="0"/>
          </a:p>
          <a:p>
            <a:r>
              <a:rPr lang="en-AU" sz="3200" b="1" i="1" dirty="0">
                <a:solidFill>
                  <a:srgbClr val="0070C0"/>
                </a:solidFill>
              </a:rPr>
              <a:t> </a:t>
            </a:r>
            <a:r>
              <a:rPr lang="en-AU" sz="3200" b="1" i="1" dirty="0" smtClean="0">
                <a:solidFill>
                  <a:srgbClr val="0070C0"/>
                </a:solidFill>
              </a:rPr>
              <a:t>          (not sinners of the Gentiles)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 smtClean="0">
                <a:solidFill>
                  <a:srgbClr val="0070C0"/>
                </a:solidFill>
              </a:rPr>
              <a:t>  </a:t>
            </a:r>
            <a:r>
              <a:rPr lang="en-AU" sz="3200" b="1" dirty="0" smtClean="0"/>
              <a:t>We are free, never in bondage – </a:t>
            </a:r>
          </a:p>
          <a:p>
            <a:r>
              <a:rPr lang="en-AU" sz="3200" b="1" dirty="0"/>
              <a:t> </a:t>
            </a:r>
            <a:r>
              <a:rPr lang="en-AU" sz="3200" b="1" dirty="0" smtClean="0"/>
              <a:t>      the children of the kingdom</a:t>
            </a:r>
            <a:endParaRPr lang="en-AU" sz="3200" b="1" dirty="0" smtClean="0">
              <a:solidFill>
                <a:srgbClr val="960000"/>
              </a:solidFill>
            </a:endParaRPr>
          </a:p>
        </p:txBody>
      </p:sp>
      <p:pic>
        <p:nvPicPr>
          <p:cNvPr id="4" name="Picture 6" descr="http://3.bp.blogspot.com/-ABHmZ9zIReo/UAJqRww1v2I/AAAAAAAAKd8/KhtC-uRVen8/s400/pharisees+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855227"/>
            <a:ext cx="3070912" cy="203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17887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One birth – of water and spirit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1047502"/>
            <a:ext cx="8964488" cy="56938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 smtClean="0"/>
              <a:t>A Greek form of words – called ‘</a:t>
            </a:r>
            <a:r>
              <a:rPr lang="en-AU" sz="3200" b="1" dirty="0" err="1" smtClean="0"/>
              <a:t>henydiadys</a:t>
            </a:r>
            <a:r>
              <a:rPr lang="en-AU" sz="3200" b="1" dirty="0" smtClean="0"/>
              <a:t>’  - meaning – “one by means of two”</a:t>
            </a:r>
          </a:p>
          <a:p>
            <a:pPr algn="ctr"/>
            <a:endParaRPr lang="en-AU" sz="1200" b="1" dirty="0" smtClean="0"/>
          </a:p>
          <a:p>
            <a:r>
              <a:rPr lang="en-AU" sz="3200" b="1" dirty="0" smtClean="0"/>
              <a:t>Dual expressions of one item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 smtClean="0">
                <a:solidFill>
                  <a:srgbClr val="0070C0"/>
                </a:solidFill>
              </a:rPr>
              <a:t>  </a:t>
            </a:r>
            <a:r>
              <a:rPr lang="en-AU" sz="3200" b="1" dirty="0"/>
              <a:t>Philosophy &amp; vain deceit </a:t>
            </a:r>
            <a:r>
              <a:rPr lang="en-AU" sz="3200" b="1" dirty="0" smtClean="0"/>
              <a:t>    	- </a:t>
            </a:r>
            <a:r>
              <a:rPr lang="en-AU" sz="3200" b="1" dirty="0" smtClean="0">
                <a:solidFill>
                  <a:srgbClr val="960000"/>
                </a:solidFill>
              </a:rPr>
              <a:t>Col 2:8</a:t>
            </a:r>
            <a:r>
              <a:rPr lang="en-AU" sz="3200" b="1" dirty="0" smtClean="0"/>
              <a:t>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 smtClean="0">
                <a:solidFill>
                  <a:srgbClr val="0070C0"/>
                </a:solidFill>
              </a:rPr>
              <a:t>  </a:t>
            </a:r>
            <a:r>
              <a:rPr lang="en-AU" sz="3200" b="1" dirty="0" smtClean="0"/>
              <a:t>Judgement &amp; righteousness 	- </a:t>
            </a:r>
            <a:r>
              <a:rPr lang="en-AU" sz="3200" b="1" dirty="0" err="1" smtClean="0">
                <a:solidFill>
                  <a:srgbClr val="960000"/>
                </a:solidFill>
              </a:rPr>
              <a:t>Jer</a:t>
            </a:r>
            <a:r>
              <a:rPr lang="en-AU" sz="3200" b="1" dirty="0" smtClean="0">
                <a:solidFill>
                  <a:srgbClr val="960000"/>
                </a:solidFill>
              </a:rPr>
              <a:t> 22:3</a:t>
            </a:r>
            <a:endParaRPr lang="en-AU" sz="3200" b="1" dirty="0" smtClean="0"/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 smtClean="0">
                <a:solidFill>
                  <a:srgbClr val="0070C0"/>
                </a:solidFill>
              </a:rPr>
              <a:t>  </a:t>
            </a:r>
            <a:r>
              <a:rPr lang="en-AU" sz="3200" b="1" dirty="0" smtClean="0"/>
              <a:t>The Holy </a:t>
            </a:r>
            <a:r>
              <a:rPr lang="en-AU" sz="3200" b="1" dirty="0"/>
              <a:t>O</a:t>
            </a:r>
            <a:r>
              <a:rPr lang="en-AU" sz="3200" b="1" dirty="0" smtClean="0"/>
              <a:t>ne and the Just   	- </a:t>
            </a:r>
            <a:r>
              <a:rPr lang="en-AU" sz="3200" b="1" dirty="0" smtClean="0">
                <a:solidFill>
                  <a:srgbClr val="960000"/>
                </a:solidFill>
              </a:rPr>
              <a:t>Acts 3:14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>
                <a:solidFill>
                  <a:srgbClr val="0070C0"/>
                </a:solidFill>
              </a:rPr>
              <a:t> </a:t>
            </a:r>
            <a:r>
              <a:rPr lang="en-AU" sz="3200" b="1" dirty="0" smtClean="0">
                <a:solidFill>
                  <a:srgbClr val="0070C0"/>
                </a:solidFill>
              </a:rPr>
              <a:t> </a:t>
            </a:r>
            <a:r>
              <a:rPr lang="en-AU" sz="3200" b="1" dirty="0"/>
              <a:t>That </a:t>
            </a:r>
            <a:r>
              <a:rPr lang="en-AU" sz="3200" b="1" dirty="0" smtClean="0"/>
              <a:t>world</a:t>
            </a:r>
            <a:r>
              <a:rPr lang="en-AU" sz="3200" b="1" dirty="0"/>
              <a:t>, and the resurrection from the </a:t>
            </a:r>
            <a:r>
              <a:rPr lang="en-AU" sz="3200" b="1" dirty="0" smtClean="0"/>
              <a:t>dead</a:t>
            </a:r>
          </a:p>
          <a:p>
            <a:r>
              <a:rPr lang="en-AU" sz="3200" b="1" dirty="0" smtClean="0"/>
              <a:t>                                                           	- </a:t>
            </a:r>
            <a:r>
              <a:rPr lang="en-AU" sz="3200" b="1" dirty="0" smtClean="0">
                <a:solidFill>
                  <a:srgbClr val="960000"/>
                </a:solidFill>
              </a:rPr>
              <a:t>Luke 20:35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AU" sz="3200" b="1" dirty="0" smtClean="0">
                <a:solidFill>
                  <a:srgbClr val="0070C0"/>
                </a:solidFill>
              </a:rPr>
              <a:t>  </a:t>
            </a:r>
            <a:r>
              <a:rPr lang="en-AU" sz="3200" b="1" dirty="0" smtClean="0"/>
              <a:t>… shall </a:t>
            </a:r>
            <a:r>
              <a:rPr lang="en-AU" sz="3200" b="1" dirty="0"/>
              <a:t>baptize you with the Holy </a:t>
            </a:r>
            <a:r>
              <a:rPr lang="en-AU" sz="3200" b="1" dirty="0" smtClean="0"/>
              <a:t>Spirit, and</a:t>
            </a:r>
          </a:p>
          <a:p>
            <a:r>
              <a:rPr lang="en-AU" sz="3200" b="1" dirty="0"/>
              <a:t> </a:t>
            </a:r>
            <a:r>
              <a:rPr lang="en-AU" sz="3200" b="1" dirty="0" smtClean="0"/>
              <a:t>          </a:t>
            </a:r>
            <a:r>
              <a:rPr lang="en-AU" sz="3200" b="1" dirty="0"/>
              <a:t>with </a:t>
            </a:r>
            <a:r>
              <a:rPr lang="en-AU" sz="3200" b="1" dirty="0" smtClean="0"/>
              <a:t>fire</a:t>
            </a:r>
            <a:r>
              <a:rPr lang="en-AU" sz="3200" b="1" dirty="0"/>
              <a:t> </a:t>
            </a:r>
            <a:r>
              <a:rPr lang="en-AU" sz="3200" b="1" dirty="0" smtClean="0"/>
              <a:t>                                	- </a:t>
            </a:r>
            <a:r>
              <a:rPr lang="en-AU" sz="3200" b="1" dirty="0" smtClean="0">
                <a:solidFill>
                  <a:srgbClr val="960000"/>
                </a:solidFill>
              </a:rPr>
              <a:t>Matt 3:11</a:t>
            </a:r>
            <a:endParaRPr lang="en-AU" sz="3200" b="1" dirty="0"/>
          </a:p>
          <a:p>
            <a:pPr marL="457200" indent="-457200">
              <a:buFont typeface="Wingdings" pitchFamily="2" charset="2"/>
              <a:buChar char="v"/>
            </a:pP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xmlns="" val="1246229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Baptism</a:t>
            </a:r>
          </a:p>
          <a:p>
            <a:pPr algn="ctr"/>
            <a:r>
              <a:rPr lang="en-AU" sz="4400" b="1" dirty="0" smtClean="0"/>
              <a:t>An outward sign of an inward change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504" y="1628800"/>
            <a:ext cx="892899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b="1" dirty="0" smtClean="0"/>
              <a:t>And </a:t>
            </a:r>
            <a:r>
              <a:rPr lang="en-AU" sz="3600" b="1" dirty="0"/>
              <a:t>such were some of you: but ye are washed, but ye are sanctified, but ye are justified in the name of the Lord Jesus, and </a:t>
            </a:r>
            <a:endParaRPr lang="en-AU" sz="3600" b="1" dirty="0" smtClean="0"/>
          </a:p>
          <a:p>
            <a:r>
              <a:rPr lang="en-AU" sz="3600" b="1" dirty="0" smtClean="0"/>
              <a:t>by </a:t>
            </a:r>
            <a:r>
              <a:rPr lang="en-AU" sz="3600" b="1" dirty="0"/>
              <a:t>the Spirit of our God. </a:t>
            </a:r>
            <a:r>
              <a:rPr lang="en-AU" sz="3600" b="1" dirty="0" smtClean="0"/>
              <a:t>                     </a:t>
            </a:r>
            <a:r>
              <a:rPr lang="en-AU" sz="3600" b="1" dirty="0" smtClean="0">
                <a:solidFill>
                  <a:srgbClr val="960000"/>
                </a:solidFill>
              </a:rPr>
              <a:t>1Cor 6:11 </a:t>
            </a:r>
          </a:p>
          <a:p>
            <a:endParaRPr lang="en-AU" b="1" dirty="0"/>
          </a:p>
          <a:p>
            <a:r>
              <a:rPr lang="en-AU" sz="3600" b="1" dirty="0" smtClean="0"/>
              <a:t>The </a:t>
            </a:r>
            <a:r>
              <a:rPr lang="en-AU" sz="3600" b="1" dirty="0"/>
              <a:t>like figure whereunto </a:t>
            </a:r>
            <a:r>
              <a:rPr lang="en-AU" sz="3600" b="1" i="1" dirty="0"/>
              <a:t>even</a:t>
            </a:r>
            <a:r>
              <a:rPr lang="en-AU" sz="3600" b="1" dirty="0"/>
              <a:t> baptism doth also now save us (not the putting away of the filth of the flesh, but the answer of a good conscience toward God</a:t>
            </a:r>
            <a:r>
              <a:rPr lang="en-AU" sz="3600" b="1" dirty="0" smtClean="0"/>
              <a:t>,)                     </a:t>
            </a:r>
            <a:r>
              <a:rPr lang="en-AU" sz="3600" b="1" dirty="0" smtClean="0">
                <a:solidFill>
                  <a:srgbClr val="960000"/>
                </a:solidFill>
              </a:rPr>
              <a:t>1Pet 3:21 </a:t>
            </a:r>
            <a:endParaRPr lang="en-AU" sz="3600" b="1" dirty="0">
              <a:solidFill>
                <a:srgbClr val="9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0385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spirit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970850"/>
            <a:ext cx="8784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200" b="1" dirty="0" smtClean="0"/>
              <a:t>The Spirit breathes where he pleases</a:t>
            </a:r>
          </a:p>
          <a:p>
            <a:pPr algn="ctr"/>
            <a:r>
              <a:rPr lang="en-AU" sz="4200" b="1" dirty="0" smtClean="0"/>
              <a:t> and thou </a:t>
            </a:r>
            <a:r>
              <a:rPr lang="en-AU" sz="4200" b="1" dirty="0" err="1" smtClean="0"/>
              <a:t>hearest</a:t>
            </a:r>
            <a:r>
              <a:rPr lang="en-AU" sz="4200" b="1" dirty="0" smtClean="0"/>
              <a:t> his voice,</a:t>
            </a:r>
          </a:p>
          <a:p>
            <a:pPr algn="ctr"/>
            <a:r>
              <a:rPr lang="en-AU" sz="4200" b="1" dirty="0" smtClean="0"/>
              <a:t>but </a:t>
            </a:r>
            <a:r>
              <a:rPr lang="en-AU" sz="4200" b="1" dirty="0" err="1" smtClean="0"/>
              <a:t>knowest</a:t>
            </a:r>
            <a:r>
              <a:rPr lang="en-AU" sz="4200" b="1" dirty="0" smtClean="0"/>
              <a:t> not whence he comes</a:t>
            </a:r>
          </a:p>
          <a:p>
            <a:pPr algn="ctr"/>
            <a:r>
              <a:rPr lang="en-AU" sz="4200" b="1" dirty="0" smtClean="0"/>
              <a:t> or whither he leads – in like manner is every one being begotten of the Spirit.</a:t>
            </a:r>
          </a:p>
          <a:p>
            <a:pPr algn="r"/>
            <a:r>
              <a:rPr lang="en-AU" sz="4200" b="1" dirty="0" smtClean="0">
                <a:solidFill>
                  <a:srgbClr val="0070C0"/>
                </a:solidFill>
              </a:rPr>
              <a:t>Bro John Thomas</a:t>
            </a:r>
            <a:endParaRPr lang="en-AU" sz="4200" b="1" dirty="0">
              <a:solidFill>
                <a:srgbClr val="0070C0"/>
              </a:solidFill>
            </a:endParaRPr>
          </a:p>
        </p:txBody>
      </p:sp>
      <p:pic>
        <p:nvPicPr>
          <p:cNvPr id="4" name="Picture 2" descr="http://beforeitsnews.com/contributor/upload/69479/images/handsd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816" y="4454904"/>
            <a:ext cx="3236664" cy="2424374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6837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spiritual mind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504" y="1052736"/>
            <a:ext cx="89289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b="1" dirty="0" smtClean="0"/>
              <a:t>Now an animal </a:t>
            </a:r>
            <a:r>
              <a:rPr lang="en-AU" sz="3600" b="1" dirty="0"/>
              <a:t>man </a:t>
            </a:r>
            <a:r>
              <a:rPr lang="en-AU" sz="3600" b="1" dirty="0" smtClean="0"/>
              <a:t>does not receive the </a:t>
            </a:r>
            <a:r>
              <a:rPr lang="en-AU" sz="3600" b="1" dirty="0"/>
              <a:t>things of the Spirit of God: for they are foolishness </a:t>
            </a:r>
            <a:r>
              <a:rPr lang="en-AU" sz="3600" b="1" dirty="0" smtClean="0"/>
              <a:t>to him and he is not able to understand</a:t>
            </a:r>
            <a:r>
              <a:rPr lang="en-AU" sz="3600" b="1" i="1" dirty="0" smtClean="0"/>
              <a:t>,</a:t>
            </a:r>
            <a:r>
              <a:rPr lang="en-AU" sz="3600" b="1" dirty="0" smtClean="0"/>
              <a:t> </a:t>
            </a:r>
            <a:r>
              <a:rPr lang="en-AU" sz="3600" b="1" dirty="0"/>
              <a:t>because they are spiritually </a:t>
            </a:r>
            <a:r>
              <a:rPr lang="en-AU" sz="3600" b="1" dirty="0" smtClean="0"/>
              <a:t>examined. </a:t>
            </a:r>
            <a:endParaRPr lang="en-AU" sz="3600" b="1" dirty="0"/>
          </a:p>
          <a:p>
            <a:r>
              <a:rPr lang="en-AU" sz="3600" b="1" dirty="0" smtClean="0"/>
              <a:t>But the spiritual man examines, </a:t>
            </a:r>
          </a:p>
          <a:p>
            <a:r>
              <a:rPr lang="en-AU" sz="3600" b="1" dirty="0" smtClean="0"/>
              <a:t>indeed, all </a:t>
            </a:r>
            <a:r>
              <a:rPr lang="en-AU" sz="3600" b="1" dirty="0"/>
              <a:t>things, yet he </a:t>
            </a:r>
            <a:r>
              <a:rPr lang="en-AU" sz="3600" b="1" dirty="0" smtClean="0"/>
              <a:t>is examined</a:t>
            </a:r>
          </a:p>
          <a:p>
            <a:r>
              <a:rPr lang="en-AU" sz="3600" b="1" dirty="0" smtClean="0">
                <a:solidFill>
                  <a:srgbClr val="0070C0"/>
                </a:solidFill>
              </a:rPr>
              <a:t> </a:t>
            </a:r>
            <a:r>
              <a:rPr lang="en-AU" sz="3600" b="1" i="1" dirty="0" smtClean="0">
                <a:solidFill>
                  <a:srgbClr val="0070C0"/>
                </a:solidFill>
              </a:rPr>
              <a:t>(AV discerned) </a:t>
            </a:r>
            <a:r>
              <a:rPr lang="en-AU" sz="3600" b="1" dirty="0" smtClean="0"/>
              <a:t>by no one. </a:t>
            </a:r>
          </a:p>
          <a:p>
            <a:r>
              <a:rPr lang="en-AU" sz="3600" b="1" dirty="0" smtClean="0">
                <a:solidFill>
                  <a:srgbClr val="C00000"/>
                </a:solidFill>
              </a:rPr>
              <a:t>         </a:t>
            </a:r>
            <a:r>
              <a:rPr lang="en-AU" sz="3600" b="1" dirty="0" smtClean="0">
                <a:solidFill>
                  <a:srgbClr val="960000"/>
                </a:solidFill>
              </a:rPr>
              <a:t>       1Cor 2:14-15 </a:t>
            </a:r>
            <a:r>
              <a:rPr lang="en-AU" sz="3600" b="1" dirty="0" err="1" smtClean="0">
                <a:solidFill>
                  <a:srgbClr val="960000"/>
                </a:solidFill>
              </a:rPr>
              <a:t>Diaglott</a:t>
            </a:r>
            <a:endParaRPr lang="en-AU" sz="3600" b="1" dirty="0">
              <a:solidFill>
                <a:srgbClr val="960000"/>
              </a:solidFill>
            </a:endParaRPr>
          </a:p>
        </p:txBody>
      </p:sp>
      <p:pic>
        <p:nvPicPr>
          <p:cNvPr id="4" name="Picture 2" descr="http://reigninggifts.com/images/prodimages/THNKER223209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9048" b="95476" l="4524" r="56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30" t="9254" r="41132" b="131"/>
          <a:stretch/>
        </p:blipFill>
        <p:spPr bwMode="auto">
          <a:xfrm>
            <a:off x="7092281" y="3410981"/>
            <a:ext cx="2088232" cy="345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93641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realisticimaginations.com/wordpress/wp-content/uploads/2011/06/Brazen_Serpent16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1629"/>
            <a:ext cx="9252520" cy="683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serpent on the pole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002124"/>
            <a:ext cx="6948264" cy="52322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96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800" b="1" dirty="0" smtClean="0"/>
              <a:t>…even </a:t>
            </a:r>
            <a:r>
              <a:rPr lang="en-AU" sz="2800" b="1" dirty="0"/>
              <a:t>so must the Son of man be lifted </a:t>
            </a:r>
            <a:r>
              <a:rPr lang="en-AU" sz="2800" b="1" dirty="0" smtClean="0"/>
              <a:t>up</a:t>
            </a:r>
            <a:endParaRPr lang="en-A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214445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9632" y="1052736"/>
            <a:ext cx="6624736" cy="2308324"/>
          </a:xfrm>
          <a:prstGeom prst="rect">
            <a:avLst/>
          </a:prstGeom>
          <a:ln w="571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285750" indent="-285750" algn="ctr">
              <a:buFont typeface="Wingdings" pitchFamily="2" charset="2"/>
              <a:buChar char="Ø"/>
            </a:pPr>
            <a:r>
              <a:rPr lang="en-AU" sz="3600" b="1" dirty="0" smtClean="0">
                <a:solidFill>
                  <a:srgbClr val="0070C0"/>
                </a:solidFill>
              </a:rPr>
              <a:t>  </a:t>
            </a:r>
            <a:r>
              <a:rPr lang="en-AU" sz="3600" b="1" dirty="0" smtClean="0"/>
              <a:t>Born from above </a:t>
            </a:r>
            <a:r>
              <a:rPr lang="en-AU" sz="3600" b="1" dirty="0" smtClean="0">
                <a:solidFill>
                  <a:srgbClr val="0070C0"/>
                </a:solidFill>
              </a:rPr>
              <a:t>……………</a:t>
            </a:r>
            <a:r>
              <a:rPr lang="en-AU" sz="3600" b="1" dirty="0" smtClean="0"/>
              <a:t>v3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en-AU" sz="3600" b="1" dirty="0" smtClean="0">
                <a:solidFill>
                  <a:srgbClr val="0070C0"/>
                </a:solidFill>
              </a:rPr>
              <a:t>  </a:t>
            </a:r>
            <a:r>
              <a:rPr lang="en-AU" sz="3600" b="1" dirty="0" smtClean="0"/>
              <a:t>Born of water and spirit </a:t>
            </a:r>
            <a:r>
              <a:rPr lang="en-AU" sz="3600" b="1" dirty="0" smtClean="0">
                <a:solidFill>
                  <a:srgbClr val="0070C0"/>
                </a:solidFill>
              </a:rPr>
              <a:t>…</a:t>
            </a:r>
            <a:r>
              <a:rPr lang="en-AU" sz="3600" b="1" dirty="0" smtClean="0"/>
              <a:t>v5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en-AU" sz="3600" b="1" dirty="0" smtClean="0">
                <a:solidFill>
                  <a:srgbClr val="0070C0"/>
                </a:solidFill>
              </a:rPr>
              <a:t>  </a:t>
            </a:r>
            <a:r>
              <a:rPr lang="en-AU" sz="3600" b="1" dirty="0" smtClean="0"/>
              <a:t>Spirit </a:t>
            </a:r>
            <a:r>
              <a:rPr lang="en-AU" sz="3600" b="1" dirty="0" smtClean="0">
                <a:solidFill>
                  <a:srgbClr val="0070C0"/>
                </a:solidFill>
              </a:rPr>
              <a:t>……………………………..</a:t>
            </a:r>
            <a:r>
              <a:rPr lang="en-AU" sz="3600" b="1" dirty="0" smtClean="0"/>
              <a:t>v6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en-AU" sz="3600" b="1" dirty="0" smtClean="0">
                <a:solidFill>
                  <a:srgbClr val="0070C0"/>
                </a:solidFill>
              </a:rPr>
              <a:t>  </a:t>
            </a:r>
            <a:r>
              <a:rPr lang="en-AU" sz="3600" b="1" dirty="0" smtClean="0"/>
              <a:t>Born again </a:t>
            </a:r>
            <a:r>
              <a:rPr lang="en-AU" sz="3600" b="1" dirty="0" smtClean="0">
                <a:solidFill>
                  <a:srgbClr val="0070C0"/>
                </a:solidFill>
              </a:rPr>
              <a:t>……………………..</a:t>
            </a:r>
            <a:r>
              <a:rPr lang="en-AU" sz="3600" b="1" dirty="0" smtClean="0"/>
              <a:t>v7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How to avoid perishing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-11800" y="3591014"/>
            <a:ext cx="9155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b="1" dirty="0" smtClean="0"/>
              <a:t>That </a:t>
            </a:r>
            <a:r>
              <a:rPr lang="en-AU" sz="3600" b="1" dirty="0"/>
              <a:t>whosoever believeth in him should not perish, but have eternal life. </a:t>
            </a:r>
            <a:r>
              <a:rPr lang="en-AU" sz="3600" b="1" dirty="0" smtClean="0"/>
              <a:t>For </a:t>
            </a:r>
            <a:r>
              <a:rPr lang="en-AU" sz="3600" b="1" dirty="0"/>
              <a:t>God so loved the world, that he gave his only begotten Son, that whosoever believeth in him should not perish, </a:t>
            </a:r>
            <a:r>
              <a:rPr lang="en-AU" sz="3600" b="1" dirty="0" smtClean="0"/>
              <a:t>but </a:t>
            </a:r>
            <a:r>
              <a:rPr lang="en-AU" sz="3600" b="1" dirty="0"/>
              <a:t>have </a:t>
            </a:r>
            <a:r>
              <a:rPr lang="en-AU" sz="3600" b="1" dirty="0" smtClean="0"/>
              <a:t>everlasting </a:t>
            </a:r>
            <a:r>
              <a:rPr lang="en-AU" sz="3600" b="1" dirty="0"/>
              <a:t>life. </a:t>
            </a:r>
            <a:r>
              <a:rPr lang="en-AU" sz="3600" b="1" dirty="0" smtClean="0"/>
              <a:t> </a:t>
            </a:r>
            <a:r>
              <a:rPr lang="en-AU" sz="3200" b="1" dirty="0" smtClean="0">
                <a:solidFill>
                  <a:srgbClr val="960000"/>
                </a:solidFill>
              </a:rPr>
              <a:t>John 3:15-16</a:t>
            </a:r>
            <a:endParaRPr lang="en-AU" sz="3200" b="1" dirty="0">
              <a:solidFill>
                <a:srgbClr val="9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8237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Nicodemus</a:t>
            </a:r>
          </a:p>
          <a:p>
            <a:pPr algn="ctr"/>
            <a:r>
              <a:rPr lang="en-AU" sz="4400" b="1" dirty="0" smtClean="0"/>
              <a:t>Out of the darkness into the light</a:t>
            </a:r>
          </a:p>
        </p:txBody>
      </p:sp>
      <p:pic>
        <p:nvPicPr>
          <p:cNvPr id="6146" name="Picture 2" descr="http://4.bp.blogspot.com/_yPWyFZEdY0s/SduZJsuYP_I/AAAAAAAAJ3I/6KP4p_dYp9k/s400/nicodemu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1469829"/>
            <a:ext cx="6123808" cy="465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bibleencyclopedia.com/gs400px/pppas0005.jpg">
            <a:hlinkClick r:id="rId4" tooltip="Jesus on the cross picture courtesy of GoodSalt.com.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066"/>
          <a:stretch/>
        </p:blipFill>
        <p:spPr bwMode="auto">
          <a:xfrm>
            <a:off x="6084168" y="1472979"/>
            <a:ext cx="3059833" cy="465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1" y="6126717"/>
            <a:ext cx="9252521" cy="9026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5" name="Straight Connector 4"/>
          <p:cNvCxnSpPr/>
          <p:nvPr/>
        </p:nvCxnSpPr>
        <p:spPr>
          <a:xfrm>
            <a:off x="6084168" y="1446550"/>
            <a:ext cx="0" cy="493477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00554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Quoted from Isaiah 9:1-2</a:t>
            </a:r>
          </a:p>
          <a:p>
            <a:pPr algn="ctr"/>
            <a:r>
              <a:rPr lang="en-AU" sz="4400" b="1" dirty="0" smtClean="0"/>
              <a:t>The great light to shine in Galilee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663640"/>
            <a:ext cx="9144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400" b="1" dirty="0" smtClean="0"/>
              <a:t>That </a:t>
            </a:r>
            <a:r>
              <a:rPr lang="en-AU" sz="3400" b="1" dirty="0"/>
              <a:t>it might be fulfilled which was spoken by </a:t>
            </a:r>
            <a:r>
              <a:rPr lang="en-AU" sz="3400" b="1" dirty="0" err="1"/>
              <a:t>Esaias</a:t>
            </a:r>
            <a:r>
              <a:rPr lang="en-AU" sz="3400" b="1" dirty="0"/>
              <a:t> the prophet, saying, </a:t>
            </a:r>
            <a:r>
              <a:rPr lang="en-AU" sz="3400" b="1" dirty="0" smtClean="0"/>
              <a:t>The </a:t>
            </a:r>
            <a:r>
              <a:rPr lang="en-AU" sz="3400" b="1" dirty="0"/>
              <a:t>land of </a:t>
            </a:r>
            <a:r>
              <a:rPr lang="en-AU" sz="3400" b="1" dirty="0" err="1"/>
              <a:t>Zabulon</a:t>
            </a:r>
            <a:r>
              <a:rPr lang="en-AU" sz="3400" b="1" dirty="0"/>
              <a:t>, and the land of </a:t>
            </a:r>
            <a:r>
              <a:rPr lang="en-AU" sz="3400" b="1" dirty="0" err="1"/>
              <a:t>Nephthalim</a:t>
            </a:r>
            <a:r>
              <a:rPr lang="en-AU" sz="3400" b="1" dirty="0"/>
              <a:t>, by the way of the sea, beyond Jordan, Galilee of the Gentiles; </a:t>
            </a:r>
            <a:r>
              <a:rPr lang="en-AU" sz="3400" b="1" dirty="0" smtClean="0"/>
              <a:t>The </a:t>
            </a:r>
            <a:r>
              <a:rPr lang="en-AU" sz="3400" b="1" dirty="0"/>
              <a:t>people which sat in darkness saw great light; and to them which sat in the region and shadow of death light is sprung up. </a:t>
            </a:r>
            <a:endParaRPr lang="en-AU" sz="3400" b="1" dirty="0" smtClean="0"/>
          </a:p>
          <a:p>
            <a:pPr algn="ctr"/>
            <a:r>
              <a:rPr lang="en-AU" sz="3400" b="1" dirty="0" smtClean="0">
                <a:solidFill>
                  <a:srgbClr val="960000"/>
                </a:solidFill>
              </a:rPr>
              <a:t>Matt 4:14-16</a:t>
            </a:r>
            <a:endParaRPr lang="en-AU" sz="3400" b="1" dirty="0">
              <a:solidFill>
                <a:srgbClr val="960000"/>
              </a:solidFill>
            </a:endParaRPr>
          </a:p>
        </p:txBody>
      </p:sp>
      <p:pic>
        <p:nvPicPr>
          <p:cNvPr id="10242" name="Picture 2" descr="http://www.cankler.com.au/wp-content/uploads/2011/04/highpants_ligh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319210"/>
            <a:ext cx="2051720" cy="153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th08.deviantart.net/fs71/PRE/i/2010/256/8/c/the_star_of_david_by_lterri-d2ynua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19210"/>
            <a:ext cx="2051720" cy="153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08561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ensign lifted up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980728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b="1" dirty="0" smtClean="0"/>
              <a:t>And </a:t>
            </a:r>
            <a:r>
              <a:rPr lang="en-AU" sz="4000" b="1" dirty="0"/>
              <a:t>in that day there shall </a:t>
            </a:r>
            <a:r>
              <a:rPr lang="en-AU" sz="4000" b="1" dirty="0" smtClean="0"/>
              <a:t>be</a:t>
            </a:r>
          </a:p>
          <a:p>
            <a:pPr algn="ctr"/>
            <a:r>
              <a:rPr lang="en-AU" sz="4000" b="1" dirty="0" smtClean="0"/>
              <a:t>a </a:t>
            </a:r>
            <a:r>
              <a:rPr lang="en-AU" sz="4000" b="1" dirty="0"/>
              <a:t>root of Jesse, which shall stand </a:t>
            </a:r>
            <a:endParaRPr lang="en-AU" sz="4000" b="1" dirty="0" smtClean="0"/>
          </a:p>
          <a:p>
            <a:pPr algn="ctr"/>
            <a:r>
              <a:rPr lang="en-AU" sz="4000" b="1" dirty="0" smtClean="0"/>
              <a:t>for </a:t>
            </a:r>
            <a:r>
              <a:rPr lang="en-AU" sz="4000" b="1" dirty="0"/>
              <a:t>an ensign of the people; </a:t>
            </a:r>
            <a:endParaRPr lang="en-AU" sz="4000" b="1" dirty="0" smtClean="0"/>
          </a:p>
          <a:p>
            <a:pPr algn="ctr"/>
            <a:r>
              <a:rPr lang="en-AU" sz="4000" b="1" dirty="0" smtClean="0"/>
              <a:t>to </a:t>
            </a:r>
            <a:r>
              <a:rPr lang="en-AU" sz="4000" b="1" dirty="0"/>
              <a:t>it shall the Gentiles seek: </a:t>
            </a:r>
            <a:endParaRPr lang="en-AU" sz="4000" b="1" dirty="0" smtClean="0"/>
          </a:p>
          <a:p>
            <a:pPr algn="ctr"/>
            <a:r>
              <a:rPr lang="en-AU" sz="4000" b="1" dirty="0" smtClean="0"/>
              <a:t>and </a:t>
            </a:r>
            <a:r>
              <a:rPr lang="en-AU" sz="4000" b="1" dirty="0"/>
              <a:t>his rest shall be glorious. </a:t>
            </a:r>
          </a:p>
          <a:p>
            <a:pPr algn="ctr"/>
            <a:r>
              <a:rPr lang="en-AU" sz="1200" b="1" dirty="0" smtClean="0"/>
              <a:t> </a:t>
            </a:r>
          </a:p>
          <a:p>
            <a:pPr algn="ctr"/>
            <a:r>
              <a:rPr lang="en-AU" sz="4000" b="1" dirty="0" smtClean="0">
                <a:solidFill>
                  <a:srgbClr val="960000"/>
                </a:solidFill>
              </a:rPr>
              <a:t>Isa </a:t>
            </a:r>
            <a:r>
              <a:rPr lang="en-AU" sz="4000" b="1" dirty="0">
                <a:solidFill>
                  <a:srgbClr val="960000"/>
                </a:solidFill>
              </a:rPr>
              <a:t>11:10 </a:t>
            </a:r>
          </a:p>
        </p:txBody>
      </p:sp>
      <p:pic>
        <p:nvPicPr>
          <p:cNvPr id="11268" name="Picture 4" descr="http://trueknowledgenetwork.com/wp-content/uploads/2011/08/star-of-davi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403232"/>
            <a:ext cx="2483768" cy="248376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www.scenicreflections.com/ithumbs/Star%20of%20David%203D%20Christian%20Screensaver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62" t="5330" r="20393" b="16226"/>
          <a:stretch/>
        </p:blipFill>
        <p:spPr bwMode="auto">
          <a:xfrm>
            <a:off x="6804248" y="4392116"/>
            <a:ext cx="2339752" cy="2465884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8362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3866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200" b="1" cap="all" dirty="0" smtClean="0"/>
              <a:t>Comparison of john 3 &amp; 4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73910713"/>
              </p:ext>
            </p:extLst>
          </p:nvPr>
        </p:nvGraphicFramePr>
        <p:xfrm>
          <a:off x="107504" y="1052736"/>
          <a:ext cx="8928992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/>
                <a:gridCol w="44644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 smtClean="0">
                          <a:solidFill>
                            <a:schemeClr val="tx1"/>
                          </a:solidFill>
                        </a:rPr>
                        <a:t>NICODEMUS</a:t>
                      </a:r>
                      <a:endParaRPr lang="en-A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3600" b="1" cap="all" baseline="0" dirty="0" err="1" smtClean="0">
                          <a:solidFill>
                            <a:schemeClr val="tx1"/>
                          </a:solidFill>
                        </a:rPr>
                        <a:t>womAn</a:t>
                      </a:r>
                      <a:r>
                        <a:rPr lang="en-AU" sz="3600" b="1" cap="all" baseline="0" dirty="0" smtClean="0">
                          <a:solidFill>
                            <a:schemeClr val="tx1"/>
                          </a:solidFill>
                        </a:rPr>
                        <a:t> of Samaria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 smtClean="0">
                          <a:solidFill>
                            <a:schemeClr val="tx1"/>
                          </a:solidFill>
                        </a:rPr>
                        <a:t>Man</a:t>
                      </a:r>
                      <a:endParaRPr lang="en-A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 smtClean="0">
                          <a:solidFill>
                            <a:schemeClr val="tx1"/>
                          </a:solidFill>
                        </a:rPr>
                        <a:t>Woman </a:t>
                      </a:r>
                      <a:endParaRPr lang="en-A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 smtClean="0">
                          <a:solidFill>
                            <a:schemeClr val="tx1"/>
                          </a:solidFill>
                        </a:rPr>
                        <a:t>By Night</a:t>
                      </a:r>
                      <a:endParaRPr lang="en-A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 smtClean="0">
                          <a:solidFill>
                            <a:schemeClr val="tx1"/>
                          </a:solidFill>
                        </a:rPr>
                        <a:t>Midday</a:t>
                      </a:r>
                      <a:endParaRPr lang="en-A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 smtClean="0">
                          <a:solidFill>
                            <a:schemeClr val="tx1"/>
                          </a:solidFill>
                        </a:rPr>
                        <a:t>A Ruler</a:t>
                      </a:r>
                      <a:endParaRPr lang="en-A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 smtClean="0">
                          <a:solidFill>
                            <a:schemeClr val="tx1"/>
                          </a:solidFill>
                        </a:rPr>
                        <a:t>A Nobody</a:t>
                      </a:r>
                      <a:endParaRPr lang="en-A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 smtClean="0">
                          <a:solidFill>
                            <a:schemeClr val="tx1"/>
                          </a:solidFill>
                        </a:rPr>
                        <a:t>Of the Jews</a:t>
                      </a:r>
                      <a:endParaRPr lang="en-A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 smtClean="0">
                          <a:solidFill>
                            <a:schemeClr val="tx1"/>
                          </a:solidFill>
                        </a:rPr>
                        <a:t>A Samaritan</a:t>
                      </a:r>
                      <a:endParaRPr lang="en-A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 smtClean="0">
                          <a:solidFill>
                            <a:schemeClr val="tx1"/>
                          </a:solidFill>
                        </a:rPr>
                        <a:t>Pharisee</a:t>
                      </a:r>
                      <a:endParaRPr lang="en-A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 smtClean="0">
                          <a:solidFill>
                            <a:schemeClr val="tx1"/>
                          </a:solidFill>
                        </a:rPr>
                        <a:t>A Sinner</a:t>
                      </a:r>
                      <a:endParaRPr lang="en-A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3600" b="1" dirty="0" smtClean="0"/>
                        <a:t>Nicodemus told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3600" b="1" dirty="0" smtClean="0"/>
                        <a:t>God loves the world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 smtClean="0">
                          <a:solidFill>
                            <a:schemeClr val="tx1"/>
                          </a:solidFill>
                        </a:rPr>
                        <a:t>Woman told</a:t>
                      </a:r>
                    </a:p>
                    <a:p>
                      <a:pPr algn="ctr"/>
                      <a:r>
                        <a:rPr lang="en-AU" sz="3400" b="1" dirty="0" smtClean="0">
                          <a:solidFill>
                            <a:schemeClr val="tx1"/>
                          </a:solidFill>
                        </a:rPr>
                        <a:t>Salvation is of the Jews</a:t>
                      </a:r>
                      <a:endParaRPr lang="en-AU" sz="3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719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3866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200" b="1" cap="all" dirty="0" smtClean="0"/>
              <a:t>Nicodemus </a:t>
            </a:r>
            <a:r>
              <a:rPr lang="en-AU" sz="4200" b="1" dirty="0" smtClean="0"/>
              <a:t>- &amp; the Woman of Samaria</a:t>
            </a:r>
            <a:endParaRPr lang="en-AU" sz="4200" b="1" cap="all" dirty="0" smtClean="0"/>
          </a:p>
        </p:txBody>
      </p:sp>
      <p:sp>
        <p:nvSpPr>
          <p:cNvPr id="3" name="Rectangle 2"/>
          <p:cNvSpPr/>
          <p:nvPr/>
        </p:nvSpPr>
        <p:spPr>
          <a:xfrm>
            <a:off x="0" y="980728"/>
            <a:ext cx="91440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b="1" dirty="0" smtClean="0"/>
              <a:t>Principle  … all flesh is grass before God</a:t>
            </a:r>
          </a:p>
          <a:p>
            <a:pPr algn="ctr"/>
            <a:r>
              <a:rPr lang="en-AU" sz="3000" b="1" dirty="0" smtClean="0">
                <a:solidFill>
                  <a:srgbClr val="960000"/>
                </a:solidFill>
              </a:rPr>
              <a:t>-------------------------------------------------------------</a:t>
            </a:r>
            <a:endParaRPr lang="en-AU" sz="3000" b="1" dirty="0">
              <a:solidFill>
                <a:srgbClr val="960000"/>
              </a:solidFill>
            </a:endParaRPr>
          </a:p>
          <a:p>
            <a:pPr algn="ctr"/>
            <a:r>
              <a:rPr lang="en-AU" sz="4000" b="1" dirty="0" smtClean="0"/>
              <a:t>Every </a:t>
            </a:r>
            <a:r>
              <a:rPr lang="en-AU" sz="4000" b="1" dirty="0"/>
              <a:t>valley shall be exalted, and every mountain and hill shall be made low: and the crooked shall be made straight, and the rough places plain: </a:t>
            </a:r>
            <a:r>
              <a:rPr lang="en-AU" sz="4000" b="1" dirty="0" smtClean="0"/>
              <a:t>                </a:t>
            </a:r>
            <a:r>
              <a:rPr lang="en-AU" sz="4000" b="1" dirty="0" smtClean="0">
                <a:solidFill>
                  <a:srgbClr val="960000"/>
                </a:solidFill>
              </a:rPr>
              <a:t>Isa 40:4 </a:t>
            </a:r>
            <a:endParaRPr lang="en-AU" sz="4000" b="1" dirty="0">
              <a:solidFill>
                <a:srgbClr val="960000"/>
              </a:solidFill>
            </a:endParaRPr>
          </a:p>
        </p:txBody>
      </p:sp>
      <p:pic>
        <p:nvPicPr>
          <p:cNvPr id="12290" name="Picture 2" descr="http://www.cruzine.com/wp-content/uploads/2012/05/001-mountain-scenery-photograph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96203" y="4797152"/>
            <a:ext cx="2747797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klingpost.com/wp-content/uploads/2011/01/mountains-and-valleys-3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97152"/>
            <a:ext cx="3396685" cy="212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t2.gstatic.com/images?q=tbn:ANd9GcTHml2ETTOUz84vWuNbaAOg7DsYtSNFUt1gR5mZ6ZrgQfoPmVW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7890" y="4797152"/>
            <a:ext cx="3318313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601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Born of water and spirit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59478950"/>
              </p:ext>
            </p:extLst>
          </p:nvPr>
        </p:nvGraphicFramePr>
        <p:xfrm>
          <a:off x="107504" y="980728"/>
          <a:ext cx="8928992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  <a:gridCol w="57606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4800" b="1" dirty="0" err="1" smtClean="0">
                          <a:solidFill>
                            <a:schemeClr val="tx1"/>
                          </a:solidFill>
                        </a:rPr>
                        <a:t>Begettal</a:t>
                      </a:r>
                      <a:endParaRPr lang="en-AU" sz="4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400" dirty="0" smtClean="0">
                          <a:solidFill>
                            <a:srgbClr val="960000"/>
                          </a:solidFill>
                        </a:rPr>
                        <a:t>1 Peter 1:3</a:t>
                      </a:r>
                      <a:r>
                        <a:rPr lang="en-AU" sz="3400" baseline="0" dirty="0" smtClean="0">
                          <a:solidFill>
                            <a:srgbClr val="960000"/>
                          </a:solidFill>
                        </a:rPr>
                        <a:t> &amp; </a:t>
                      </a:r>
                      <a:r>
                        <a:rPr lang="en-AU" sz="3400" dirty="0" smtClean="0">
                          <a:solidFill>
                            <a:srgbClr val="960000"/>
                          </a:solidFill>
                        </a:rPr>
                        <a:t>23 </a:t>
                      </a:r>
                      <a:r>
                        <a:rPr lang="en-AU" sz="3400" dirty="0" smtClean="0">
                          <a:solidFill>
                            <a:schemeClr val="tx1"/>
                          </a:solidFill>
                        </a:rPr>
                        <a:t>… </a:t>
                      </a:r>
                    </a:p>
                    <a:p>
                      <a:pPr algn="ctr"/>
                      <a:r>
                        <a:rPr lang="en-AU" sz="3400" dirty="0" smtClean="0">
                          <a:solidFill>
                            <a:schemeClr val="tx1"/>
                          </a:solidFill>
                        </a:rPr>
                        <a:t>by the Spirit Word – </a:t>
                      </a:r>
                      <a:r>
                        <a:rPr lang="en-AU" sz="3400" dirty="0" smtClean="0">
                          <a:solidFill>
                            <a:srgbClr val="960000"/>
                          </a:solidFill>
                        </a:rPr>
                        <a:t>John</a:t>
                      </a:r>
                      <a:r>
                        <a:rPr lang="en-AU" sz="3400" baseline="0" dirty="0" smtClean="0">
                          <a:solidFill>
                            <a:srgbClr val="960000"/>
                          </a:solidFill>
                        </a:rPr>
                        <a:t> 6:63</a:t>
                      </a:r>
                      <a:endParaRPr lang="en-AU" sz="3400" dirty="0">
                        <a:solidFill>
                          <a:srgbClr val="96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4800" b="1" dirty="0" smtClean="0">
                          <a:solidFill>
                            <a:schemeClr val="tx1"/>
                          </a:solidFill>
                        </a:rPr>
                        <a:t>Quickening</a:t>
                      </a:r>
                      <a:endParaRPr lang="en-AU" sz="4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400" b="1" dirty="0" err="1" smtClean="0">
                          <a:solidFill>
                            <a:srgbClr val="960000"/>
                          </a:solidFill>
                        </a:rPr>
                        <a:t>Eph</a:t>
                      </a:r>
                      <a:r>
                        <a:rPr lang="en-AU" sz="3400" b="1" dirty="0" smtClean="0">
                          <a:solidFill>
                            <a:srgbClr val="960000"/>
                          </a:solidFill>
                        </a:rPr>
                        <a:t> 2:1</a:t>
                      </a:r>
                      <a:r>
                        <a:rPr lang="en-AU" sz="3400" b="1" baseline="0" dirty="0" smtClean="0">
                          <a:solidFill>
                            <a:srgbClr val="960000"/>
                          </a:solidFill>
                        </a:rPr>
                        <a:t> &amp; </a:t>
                      </a:r>
                      <a:r>
                        <a:rPr lang="en-AU" sz="3400" b="1" dirty="0" smtClean="0">
                          <a:solidFill>
                            <a:srgbClr val="960000"/>
                          </a:solidFill>
                        </a:rPr>
                        <a:t>5 </a:t>
                      </a:r>
                      <a:endParaRPr lang="en-AU" sz="3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AU" sz="3400" b="1" dirty="0" smtClean="0">
                          <a:solidFill>
                            <a:schemeClr val="tx1"/>
                          </a:solidFill>
                        </a:rPr>
                        <a:t>By baptism into Christ</a:t>
                      </a:r>
                      <a:endParaRPr lang="en-AU" sz="3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4800" b="1" dirty="0" smtClean="0">
                          <a:solidFill>
                            <a:schemeClr val="tx1"/>
                          </a:solidFill>
                        </a:rPr>
                        <a:t>Birth</a:t>
                      </a:r>
                      <a:endParaRPr lang="en-AU" sz="4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400" b="1" dirty="0" smtClean="0">
                          <a:solidFill>
                            <a:schemeClr val="tx1"/>
                          </a:solidFill>
                        </a:rPr>
                        <a:t>Walking in the Spirit </a:t>
                      </a:r>
                    </a:p>
                    <a:p>
                      <a:pPr algn="ctr"/>
                      <a:r>
                        <a:rPr lang="en-AU" sz="3400" b="1" dirty="0" smtClean="0">
                          <a:solidFill>
                            <a:schemeClr val="tx1"/>
                          </a:solidFill>
                        </a:rPr>
                        <a:t>as new creatures</a:t>
                      </a:r>
                    </a:p>
                    <a:p>
                      <a:pPr algn="ctr"/>
                      <a:r>
                        <a:rPr lang="en-AU" sz="3400" b="1" dirty="0" smtClean="0">
                          <a:solidFill>
                            <a:srgbClr val="960000"/>
                          </a:solidFill>
                        </a:rPr>
                        <a:t>Rom 6:17 &amp; 18, Gal 5:25</a:t>
                      </a:r>
                      <a:endParaRPr lang="en-AU" sz="3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4800" b="1" dirty="0" smtClean="0">
                          <a:solidFill>
                            <a:schemeClr val="tx1"/>
                          </a:solidFill>
                        </a:rPr>
                        <a:t>Outcome</a:t>
                      </a:r>
                      <a:endParaRPr lang="en-AU" sz="4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400" b="1" dirty="0" smtClean="0">
                          <a:solidFill>
                            <a:schemeClr val="tx1"/>
                          </a:solidFill>
                        </a:rPr>
                        <a:t>Sons of God now </a:t>
                      </a:r>
                    </a:p>
                    <a:p>
                      <a:pPr algn="ctr"/>
                      <a:r>
                        <a:rPr lang="en-AU" sz="3400" b="1" dirty="0" smtClean="0">
                          <a:solidFill>
                            <a:schemeClr val="tx1"/>
                          </a:solidFill>
                        </a:rPr>
                        <a:t>&amp; Sons of God for ever </a:t>
                      </a:r>
                    </a:p>
                    <a:p>
                      <a:pPr algn="ctr"/>
                      <a:r>
                        <a:rPr lang="en-AU" sz="3400" b="1" dirty="0" smtClean="0">
                          <a:solidFill>
                            <a:srgbClr val="960000"/>
                          </a:solidFill>
                        </a:rPr>
                        <a:t>1 John 3:1 &amp; 2, Rom 8:19</a:t>
                      </a:r>
                      <a:endParaRPr lang="en-AU" sz="3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6324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3866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200" b="1" cap="all" dirty="0" smtClean="0"/>
              <a:t>Lessons from </a:t>
            </a:r>
            <a:r>
              <a:rPr lang="en-AU" sz="4200" b="1" cap="all" dirty="0" err="1" smtClean="0"/>
              <a:t>nicodemus</a:t>
            </a:r>
            <a:endParaRPr lang="en-AU" sz="4200" b="1" cap="all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79512" y="980728"/>
            <a:ext cx="8784976" cy="5016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AU" sz="4000" b="1" dirty="0" smtClean="0">
                <a:solidFill>
                  <a:srgbClr val="0070C0"/>
                </a:solidFill>
              </a:rPr>
              <a:t> </a:t>
            </a:r>
            <a:r>
              <a:rPr lang="en-AU" sz="4000" b="1" dirty="0" smtClean="0"/>
              <a:t>Ye must be born from above </a:t>
            </a:r>
          </a:p>
          <a:p>
            <a:r>
              <a:rPr lang="en-AU" sz="4000" b="1" dirty="0"/>
              <a:t> </a:t>
            </a:r>
            <a:r>
              <a:rPr lang="en-AU" sz="4000" b="1" dirty="0" smtClean="0"/>
              <a:t>    – create a new mind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4000" b="1" dirty="0">
                <a:solidFill>
                  <a:srgbClr val="0070C0"/>
                </a:solidFill>
              </a:rPr>
              <a:t> </a:t>
            </a:r>
            <a:r>
              <a:rPr lang="en-AU" sz="4000" b="1" dirty="0" smtClean="0"/>
              <a:t>Ye cannot properly serve Jesus </a:t>
            </a:r>
          </a:p>
          <a:p>
            <a:r>
              <a:rPr lang="en-AU" sz="4000" b="1" dirty="0"/>
              <a:t> </a:t>
            </a:r>
            <a:r>
              <a:rPr lang="en-AU" sz="4000" b="1" dirty="0" smtClean="0"/>
              <a:t>    without walking in the light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4000" b="1" dirty="0">
                <a:solidFill>
                  <a:srgbClr val="0070C0"/>
                </a:solidFill>
              </a:rPr>
              <a:t> </a:t>
            </a:r>
            <a:r>
              <a:rPr lang="en-AU" sz="4000" b="1" dirty="0" smtClean="0"/>
              <a:t>The mind of the Spirit is often</a:t>
            </a:r>
          </a:p>
          <a:p>
            <a:r>
              <a:rPr lang="en-AU" sz="4000" b="1" dirty="0"/>
              <a:t> </a:t>
            </a:r>
            <a:r>
              <a:rPr lang="en-AU" sz="4000" b="1" dirty="0" smtClean="0"/>
              <a:t>    misunderstood and not appreciated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4000" b="1" dirty="0">
                <a:solidFill>
                  <a:srgbClr val="0070C0"/>
                </a:solidFill>
              </a:rPr>
              <a:t> </a:t>
            </a:r>
            <a:r>
              <a:rPr lang="en-AU" sz="4000" b="1" dirty="0" smtClean="0"/>
              <a:t>We must be born again – and then constantly renewed by the Spirit-Word</a:t>
            </a:r>
            <a:endParaRPr lang="en-AU" sz="4000" b="1" dirty="0"/>
          </a:p>
        </p:txBody>
      </p:sp>
    </p:spTree>
    <p:extLst>
      <p:ext uri="{BB962C8B-B14F-4D97-AF65-F5344CB8AC3E}">
        <p14:creationId xmlns:p14="http://schemas.microsoft.com/office/powerpoint/2010/main" xmlns="" val="3823221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dia.growsonyou.com/photos/photo/image/179421/main/100_09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3857625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0.gstatic.com/images?q=tbn:ANd9GcSghXovbpS4ugwkDJvcP6UoPgj_FwjAUY-aE6VO3qeFKuCM1aMJq2DI4_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8640"/>
            <a:ext cx="2066925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drblayney.com/images/asclepiusRo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64904"/>
            <a:ext cx="169545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t3.gstatic.com/images?q=tbn:ANd9GcQOHZO4M7KD6mNhPN5PuVVIueHuTAKrxWbYNnpl8VuiSb5MF9Bi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86000"/>
            <a:ext cx="18478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1335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biblelessonsite.org/flash/images68/slides/p_0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8100392" cy="682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139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gotourtract.com/images/nicodemu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6552728" cy="489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69683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bibleencyclopedia.com/picturesjpeg/Jesus_lwrd_from_cross_3-472.jpg">
            <a:hlinkClick r:id="rId2" tooltip="Jesus lowered from cross  picture courtesy of the Ultimate Bible Picture Collection.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322"/>
          <a:stretch/>
        </p:blipFill>
        <p:spPr bwMode="auto">
          <a:xfrm>
            <a:off x="467544" y="548680"/>
            <a:ext cx="3810000" cy="502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8397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571472" y="785794"/>
            <a:ext cx="7858180" cy="469359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The Jewish concept of the Law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‘The Law’ – was interpreted in 3 senses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The Ten commandments – the ultimate essence</a:t>
            </a:r>
            <a:endParaRPr kumimoji="0" lang="en-A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The Pentateuch – the 5 books of Moses</a:t>
            </a:r>
            <a:endParaRPr kumimoji="0" lang="en-A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The Scribal or Oral Law – definitions on how keep Law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dirty="0">
              <a:solidFill>
                <a:schemeClr val="tx1"/>
              </a:solidFill>
              <a:latin typeface="Arial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To the Scribes and Pharisees the Scribal or Oral Law was the most important and the most binding of all.</a:t>
            </a: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‘This have ye made the commandment of God of non effect through your tradition…’</a:t>
            </a: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For in vain do they worship me, teaching for the doctrines the commandments of men…’</a:t>
            </a: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Matt 15v6-9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 rot="10800000" flipV="1">
            <a:off x="1285852" y="2401916"/>
            <a:ext cx="728667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Thus the 10 Commandments became a whole library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latin typeface="Arial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Their stated view: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‘</a:t>
            </a:r>
            <a:r>
              <a:rPr kumimoji="0" lang="en-US" sz="18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It is more culpable to teach contrary to the precepts of the scribes, than contrary to the Law itself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’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4414" y="1000108"/>
            <a:ext cx="614366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AU" sz="2800" b="1" dirty="0" smtClean="0"/>
              <a:t>    The Jewish concept of the Law</a:t>
            </a:r>
            <a:endParaRPr lang="en-AU" sz="28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571472" y="785794"/>
            <a:ext cx="7858180" cy="469359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The Jewish concept of the Law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‘The Law’ – was interpreted in 3 senses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The Ten commandments – the ultimate essence</a:t>
            </a:r>
            <a:endParaRPr kumimoji="0" lang="en-A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The Pentateuch – the 5 books of Moses</a:t>
            </a:r>
            <a:endParaRPr kumimoji="0" lang="en-A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The Scribal or Oral Law – definitions on how keep Law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en-US" dirty="0">
              <a:solidFill>
                <a:schemeClr val="tx1"/>
              </a:solidFill>
              <a:latin typeface="Arial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To the Scribes and Pharisees the Scribal or Oral Law was the most important and the most binding of all.</a:t>
            </a: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‘This have ye made the commandment of God of non effect through your tradition…’</a:t>
            </a: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For in vain do they worship me, teaching for the doctrines the commandments of men…’</a:t>
            </a: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Matt 15v6-9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1570</TotalTime>
  <Words>1197</Words>
  <Application>Microsoft Office PowerPoint</Application>
  <PresentationFormat>On-screen Show (4:3)</PresentationFormat>
  <Paragraphs>182</Paragraphs>
  <Slides>29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 Kershaw</dc:creator>
  <cp:lastModifiedBy>User</cp:lastModifiedBy>
  <cp:revision>54</cp:revision>
  <dcterms:created xsi:type="dcterms:W3CDTF">2012-11-06T12:18:53Z</dcterms:created>
  <dcterms:modified xsi:type="dcterms:W3CDTF">2013-08-21T06:56:07Z</dcterms:modified>
</cp:coreProperties>
</file>