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5" r:id="rId1"/>
    <p:sldMasterId id="2147484027" r:id="rId2"/>
  </p:sldMasterIdLst>
  <p:notesMasterIdLst>
    <p:notesMasterId r:id="rId20"/>
  </p:notesMasterIdLst>
  <p:sldIdLst>
    <p:sldId id="310" r:id="rId3"/>
    <p:sldId id="279" r:id="rId4"/>
    <p:sldId id="311" r:id="rId5"/>
    <p:sldId id="280" r:id="rId6"/>
    <p:sldId id="299" r:id="rId7"/>
    <p:sldId id="303" r:id="rId8"/>
    <p:sldId id="304" r:id="rId9"/>
    <p:sldId id="281" r:id="rId10"/>
    <p:sldId id="282" r:id="rId11"/>
    <p:sldId id="283" r:id="rId12"/>
    <p:sldId id="305" r:id="rId13"/>
    <p:sldId id="296" r:id="rId14"/>
    <p:sldId id="306" r:id="rId15"/>
    <p:sldId id="284" r:id="rId16"/>
    <p:sldId id="286" r:id="rId17"/>
    <p:sldId id="259" r:id="rId18"/>
    <p:sldId id="309"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3300"/>
    <a:srgbClr val="006600"/>
    <a:srgbClr val="996633"/>
    <a:srgbClr val="CC3300"/>
    <a:srgbClr val="FFFFFF"/>
    <a:srgbClr val="000099"/>
    <a:srgbClr val="D8D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27" autoAdjust="0"/>
  </p:normalViewPr>
  <p:slideViewPr>
    <p:cSldViewPr>
      <p:cViewPr varScale="1">
        <p:scale>
          <a:sx n="69" d="100"/>
          <a:sy n="69" d="100"/>
        </p:scale>
        <p:origin x="1416" y="21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E0F9C9-F882-453C-A3C9-BDFA318C58EC}" type="datetimeFigureOut">
              <a:rPr lang="en-US" smtClean="0"/>
              <a:t>11/11/2013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414A18-336F-4018-9E17-00271AE4D991}" type="slidenum">
              <a:rPr lang="en-US" smtClean="0"/>
              <a:t>‹#›</a:t>
            </a:fld>
            <a:endParaRPr lang="en-US"/>
          </a:p>
        </p:txBody>
      </p:sp>
    </p:spTree>
    <p:extLst>
      <p:ext uri="{BB962C8B-B14F-4D97-AF65-F5344CB8AC3E}">
        <p14:creationId xmlns:p14="http://schemas.microsoft.com/office/powerpoint/2010/main" val="39350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2065322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206532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extLst>
      <p:ext uri="{BB962C8B-B14F-4D97-AF65-F5344CB8AC3E}">
        <p14:creationId xmlns:p14="http://schemas.microsoft.com/office/powerpoint/2010/main" val="2065322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extLst>
      <p:ext uri="{BB962C8B-B14F-4D97-AF65-F5344CB8AC3E}">
        <p14:creationId xmlns:p14="http://schemas.microsoft.com/office/powerpoint/2010/main" val="87330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BECA111-326D-49A9-8ED6-056390280452}" type="slidenum">
              <a:rPr lang="en-US" smtClean="0"/>
              <a:pPr/>
              <a:t>‹#›</a:t>
            </a:fld>
            <a:endParaRPr lang="en-US"/>
          </a:p>
        </p:txBody>
      </p:sp>
    </p:spTree>
    <p:extLst>
      <p:ext uri="{BB962C8B-B14F-4D97-AF65-F5344CB8AC3E}">
        <p14:creationId xmlns:p14="http://schemas.microsoft.com/office/powerpoint/2010/main" val="36315872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8CE70C5-EB3C-4867-B58D-5FF7DB7CCB5A}" type="slidenum">
              <a:rPr lang="en-US" smtClean="0"/>
              <a:pPr/>
              <a:t>‹#›</a:t>
            </a:fld>
            <a:endParaRPr lang="en-US"/>
          </a:p>
        </p:txBody>
      </p:sp>
    </p:spTree>
    <p:extLst>
      <p:ext uri="{BB962C8B-B14F-4D97-AF65-F5344CB8AC3E}">
        <p14:creationId xmlns:p14="http://schemas.microsoft.com/office/powerpoint/2010/main" val="11745183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51903C-642D-4BD8-B50B-006CEAA9E858}" type="slidenum">
              <a:rPr lang="en-US" smtClean="0"/>
              <a:pPr/>
              <a:t>‹#›</a:t>
            </a:fld>
            <a:endParaRPr lang="en-US"/>
          </a:p>
        </p:txBody>
      </p:sp>
    </p:spTree>
    <p:extLst>
      <p:ext uri="{BB962C8B-B14F-4D97-AF65-F5344CB8AC3E}">
        <p14:creationId xmlns:p14="http://schemas.microsoft.com/office/powerpoint/2010/main" val="22977406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BECA111-326D-49A9-8ED6-056390280452}" type="slidenum">
              <a:rPr lang="en-US" smtClean="0"/>
              <a:pPr/>
              <a:t>‹#›</a:t>
            </a:fld>
            <a:endParaRPr lang="en-US"/>
          </a:p>
        </p:txBody>
      </p:sp>
    </p:spTree>
    <p:extLst>
      <p:ext uri="{BB962C8B-B14F-4D97-AF65-F5344CB8AC3E}">
        <p14:creationId xmlns:p14="http://schemas.microsoft.com/office/powerpoint/2010/main" val="22592461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421A834-F71B-46B0-A7C4-9ABB7E7A2FC1}" type="slidenum">
              <a:rPr lang="en-US" smtClean="0"/>
              <a:pPr/>
              <a:t>‹#›</a:t>
            </a:fld>
            <a:endParaRPr lang="en-US"/>
          </a:p>
        </p:txBody>
      </p:sp>
    </p:spTree>
    <p:extLst>
      <p:ext uri="{BB962C8B-B14F-4D97-AF65-F5344CB8AC3E}">
        <p14:creationId xmlns:p14="http://schemas.microsoft.com/office/powerpoint/2010/main" val="24867877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A517D45-0285-4C77-A2FB-4A9BC7F692CB}" type="slidenum">
              <a:rPr lang="en-US" smtClean="0"/>
              <a:pPr/>
              <a:t>‹#›</a:t>
            </a:fld>
            <a:endParaRPr lang="en-US"/>
          </a:p>
        </p:txBody>
      </p:sp>
    </p:spTree>
    <p:extLst>
      <p:ext uri="{BB962C8B-B14F-4D97-AF65-F5344CB8AC3E}">
        <p14:creationId xmlns:p14="http://schemas.microsoft.com/office/powerpoint/2010/main" val="15696222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7B2DBA5-DEFF-4D76-841B-036E5A42E0B4}" type="slidenum">
              <a:rPr lang="en-US" smtClean="0"/>
              <a:pPr/>
              <a:t>‹#›</a:t>
            </a:fld>
            <a:endParaRPr lang="en-US"/>
          </a:p>
        </p:txBody>
      </p:sp>
    </p:spTree>
    <p:extLst>
      <p:ext uri="{BB962C8B-B14F-4D97-AF65-F5344CB8AC3E}">
        <p14:creationId xmlns:p14="http://schemas.microsoft.com/office/powerpoint/2010/main" val="3517369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DCE4A529-4E93-450C-9449-7B8E8BA625EC}" type="slidenum">
              <a:rPr lang="en-US" smtClean="0"/>
              <a:pPr/>
              <a:t>‹#›</a:t>
            </a:fld>
            <a:endParaRPr lang="en-US"/>
          </a:p>
        </p:txBody>
      </p:sp>
    </p:spTree>
    <p:extLst>
      <p:ext uri="{BB962C8B-B14F-4D97-AF65-F5344CB8AC3E}">
        <p14:creationId xmlns:p14="http://schemas.microsoft.com/office/powerpoint/2010/main" val="22371562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58623A9-75D2-4C13-B4EA-47ABDCC7E1AA}" type="slidenum">
              <a:rPr lang="en-US" smtClean="0"/>
              <a:pPr/>
              <a:t>‹#›</a:t>
            </a:fld>
            <a:endParaRPr lang="en-US"/>
          </a:p>
        </p:txBody>
      </p:sp>
    </p:spTree>
    <p:extLst>
      <p:ext uri="{BB962C8B-B14F-4D97-AF65-F5344CB8AC3E}">
        <p14:creationId xmlns:p14="http://schemas.microsoft.com/office/powerpoint/2010/main" val="16174978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5685A1FD-EA19-4B82-99C1-70367E690606}" type="slidenum">
              <a:rPr lang="en-US" smtClean="0"/>
              <a:pPr/>
              <a:t>‹#›</a:t>
            </a:fld>
            <a:endParaRPr lang="en-US"/>
          </a:p>
        </p:txBody>
      </p:sp>
    </p:spTree>
    <p:extLst>
      <p:ext uri="{BB962C8B-B14F-4D97-AF65-F5344CB8AC3E}">
        <p14:creationId xmlns:p14="http://schemas.microsoft.com/office/powerpoint/2010/main" val="37441044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3C182D7-AD0C-42FC-B8DA-F95FCBE5225D}" type="slidenum">
              <a:rPr lang="en-US" smtClean="0"/>
              <a:pPr/>
              <a:t>‹#›</a:t>
            </a:fld>
            <a:endParaRPr lang="en-US"/>
          </a:p>
        </p:txBody>
      </p:sp>
    </p:spTree>
    <p:extLst>
      <p:ext uri="{BB962C8B-B14F-4D97-AF65-F5344CB8AC3E}">
        <p14:creationId xmlns:p14="http://schemas.microsoft.com/office/powerpoint/2010/main" val="2398471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421A834-F71B-46B0-A7C4-9ABB7E7A2FC1}" type="slidenum">
              <a:rPr lang="en-US" smtClean="0"/>
              <a:pPr/>
              <a:t>‹#›</a:t>
            </a:fld>
            <a:endParaRPr lang="en-US"/>
          </a:p>
        </p:txBody>
      </p:sp>
    </p:spTree>
    <p:extLst>
      <p:ext uri="{BB962C8B-B14F-4D97-AF65-F5344CB8AC3E}">
        <p14:creationId xmlns:p14="http://schemas.microsoft.com/office/powerpoint/2010/main" val="24893458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E5086D9-2B3E-45B4-B037-6A36CB6CC74D}" type="slidenum">
              <a:rPr lang="en-US" smtClean="0"/>
              <a:pPr/>
              <a:t>‹#›</a:t>
            </a:fld>
            <a:endParaRPr lang="en-US"/>
          </a:p>
        </p:txBody>
      </p:sp>
    </p:spTree>
    <p:extLst>
      <p:ext uri="{BB962C8B-B14F-4D97-AF65-F5344CB8AC3E}">
        <p14:creationId xmlns:p14="http://schemas.microsoft.com/office/powerpoint/2010/main" val="10623137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8CE70C5-EB3C-4867-B58D-5FF7DB7CCB5A}" type="slidenum">
              <a:rPr lang="en-US" smtClean="0"/>
              <a:pPr/>
              <a:t>‹#›</a:t>
            </a:fld>
            <a:endParaRPr lang="en-US"/>
          </a:p>
        </p:txBody>
      </p:sp>
    </p:spTree>
    <p:extLst>
      <p:ext uri="{BB962C8B-B14F-4D97-AF65-F5344CB8AC3E}">
        <p14:creationId xmlns:p14="http://schemas.microsoft.com/office/powerpoint/2010/main" val="15534670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51903C-642D-4BD8-B50B-006CEAA9E858}" type="slidenum">
              <a:rPr lang="en-US" smtClean="0"/>
              <a:pPr/>
              <a:t>‹#›</a:t>
            </a:fld>
            <a:endParaRPr lang="en-US"/>
          </a:p>
        </p:txBody>
      </p:sp>
    </p:spTree>
    <p:extLst>
      <p:ext uri="{BB962C8B-B14F-4D97-AF65-F5344CB8AC3E}">
        <p14:creationId xmlns:p14="http://schemas.microsoft.com/office/powerpoint/2010/main" val="26360069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80E8DEAB-11DB-4BC2-BF00-98230041E1DA}" type="slidenum">
              <a:rPr lang="en-US"/>
              <a:pPr/>
              <a:t>‹#›</a:t>
            </a:fld>
            <a:endParaRPr lang="en-US"/>
          </a:p>
        </p:txBody>
      </p:sp>
    </p:spTree>
    <p:extLst>
      <p:ext uri="{BB962C8B-B14F-4D97-AF65-F5344CB8AC3E}">
        <p14:creationId xmlns:p14="http://schemas.microsoft.com/office/powerpoint/2010/main" val="4021642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A517D45-0285-4C77-A2FB-4A9BC7F692CB}" type="slidenum">
              <a:rPr lang="en-US" smtClean="0"/>
              <a:pPr/>
              <a:t>‹#›</a:t>
            </a:fld>
            <a:endParaRPr lang="en-US"/>
          </a:p>
        </p:txBody>
      </p:sp>
    </p:spTree>
    <p:extLst>
      <p:ext uri="{BB962C8B-B14F-4D97-AF65-F5344CB8AC3E}">
        <p14:creationId xmlns:p14="http://schemas.microsoft.com/office/powerpoint/2010/main" val="16792996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7B2DBA5-DEFF-4D76-841B-036E5A42E0B4}" type="slidenum">
              <a:rPr lang="en-US" smtClean="0"/>
              <a:pPr/>
              <a:t>‹#›</a:t>
            </a:fld>
            <a:endParaRPr lang="en-US"/>
          </a:p>
        </p:txBody>
      </p:sp>
    </p:spTree>
    <p:extLst>
      <p:ext uri="{BB962C8B-B14F-4D97-AF65-F5344CB8AC3E}">
        <p14:creationId xmlns:p14="http://schemas.microsoft.com/office/powerpoint/2010/main" val="23437316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DCE4A529-4E93-450C-9449-7B8E8BA625EC}" type="slidenum">
              <a:rPr lang="en-US" smtClean="0"/>
              <a:pPr/>
              <a:t>‹#›</a:t>
            </a:fld>
            <a:endParaRPr lang="en-US"/>
          </a:p>
        </p:txBody>
      </p:sp>
    </p:spTree>
    <p:extLst>
      <p:ext uri="{BB962C8B-B14F-4D97-AF65-F5344CB8AC3E}">
        <p14:creationId xmlns:p14="http://schemas.microsoft.com/office/powerpoint/2010/main" val="14636171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58623A9-75D2-4C13-B4EA-47ABDCC7E1AA}" type="slidenum">
              <a:rPr lang="en-US" smtClean="0"/>
              <a:pPr/>
              <a:t>‹#›</a:t>
            </a:fld>
            <a:endParaRPr lang="en-US"/>
          </a:p>
        </p:txBody>
      </p:sp>
    </p:spTree>
    <p:extLst>
      <p:ext uri="{BB962C8B-B14F-4D97-AF65-F5344CB8AC3E}">
        <p14:creationId xmlns:p14="http://schemas.microsoft.com/office/powerpoint/2010/main" val="37174968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5685A1FD-EA19-4B82-99C1-70367E690606}" type="slidenum">
              <a:rPr lang="en-US" smtClean="0"/>
              <a:pPr/>
              <a:t>‹#›</a:t>
            </a:fld>
            <a:endParaRPr lang="en-US"/>
          </a:p>
        </p:txBody>
      </p:sp>
    </p:spTree>
    <p:extLst>
      <p:ext uri="{BB962C8B-B14F-4D97-AF65-F5344CB8AC3E}">
        <p14:creationId xmlns:p14="http://schemas.microsoft.com/office/powerpoint/2010/main" val="17017444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3C182D7-AD0C-42FC-B8DA-F95FCBE5225D}" type="slidenum">
              <a:rPr lang="en-US" smtClean="0"/>
              <a:pPr/>
              <a:t>‹#›</a:t>
            </a:fld>
            <a:endParaRPr lang="en-US"/>
          </a:p>
        </p:txBody>
      </p:sp>
    </p:spTree>
    <p:extLst>
      <p:ext uri="{BB962C8B-B14F-4D97-AF65-F5344CB8AC3E}">
        <p14:creationId xmlns:p14="http://schemas.microsoft.com/office/powerpoint/2010/main" val="18700627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E5086D9-2B3E-45B4-B037-6A36CB6CC74D}" type="slidenum">
              <a:rPr lang="en-US" smtClean="0"/>
              <a:pPr/>
              <a:t>‹#›</a:t>
            </a:fld>
            <a:endParaRPr lang="en-US"/>
          </a:p>
        </p:txBody>
      </p:sp>
    </p:spTree>
    <p:extLst>
      <p:ext uri="{BB962C8B-B14F-4D97-AF65-F5344CB8AC3E}">
        <p14:creationId xmlns:p14="http://schemas.microsoft.com/office/powerpoint/2010/main" val="41575013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891FAC-935C-42C1-B45F-060B60AB45F4}" type="slidenum">
              <a:rPr lang="en-US" smtClean="0"/>
              <a:pPr/>
              <a:t>‹#›</a:t>
            </a:fld>
            <a:endParaRPr lang="en-US"/>
          </a:p>
        </p:txBody>
      </p:sp>
    </p:spTree>
    <p:extLst>
      <p:ext uri="{BB962C8B-B14F-4D97-AF65-F5344CB8AC3E}">
        <p14:creationId xmlns:p14="http://schemas.microsoft.com/office/powerpoint/2010/main" val="2811786460"/>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3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891FAC-935C-42C1-B45F-060B60AB45F4}" type="slidenum">
              <a:rPr lang="en-US" smtClean="0"/>
              <a:pPr/>
              <a:t>‹#›</a:t>
            </a:fld>
            <a:endParaRPr lang="en-US"/>
          </a:p>
        </p:txBody>
      </p:sp>
    </p:spTree>
    <p:extLst>
      <p:ext uri="{BB962C8B-B14F-4D97-AF65-F5344CB8AC3E}">
        <p14:creationId xmlns:p14="http://schemas.microsoft.com/office/powerpoint/2010/main" val="2260531162"/>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vimeocdn.com/ts/445/330/445330512_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8" y="0"/>
            <a:ext cx="912948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141188"/>
            <a:ext cx="5943600" cy="2323713"/>
          </a:xfrm>
          <a:prstGeom prst="rect">
            <a:avLst/>
          </a:prstGeom>
          <a:noFill/>
        </p:spPr>
        <p:txBody>
          <a:bodyPr wrap="square" rtlCol="0">
            <a:spAutoFit/>
          </a:bodyPr>
          <a:lstStyle/>
          <a:p>
            <a:pPr>
              <a:lnSpc>
                <a:spcPts val="8700"/>
              </a:lnSpc>
            </a:pPr>
            <a:r>
              <a:rPr lang="en-US" sz="8800" b="1" dirty="0" smtClean="0">
                <a:solidFill>
                  <a:srgbClr val="00B0F0"/>
                </a:solidFill>
                <a:latin typeface="Times New Roman" panose="02020603050405020304" pitchFamily="18" charset="0"/>
                <a:cs typeface="Times New Roman" panose="02020603050405020304" pitchFamily="18" charset="0"/>
              </a:rPr>
              <a:t>Training </a:t>
            </a:r>
          </a:p>
          <a:p>
            <a:pPr>
              <a:lnSpc>
                <a:spcPts val="8700"/>
              </a:lnSpc>
            </a:pPr>
            <a:r>
              <a:rPr lang="en-US" sz="8800" b="1" dirty="0" smtClean="0">
                <a:solidFill>
                  <a:srgbClr val="00B0F0"/>
                </a:solidFill>
                <a:latin typeface="Times New Roman" panose="02020603050405020304" pitchFamily="18" charset="0"/>
                <a:cs typeface="Times New Roman" panose="02020603050405020304" pitchFamily="18" charset="0"/>
              </a:rPr>
              <a:t>    to Join</a:t>
            </a:r>
            <a:endParaRPr lang="en-US" sz="8800" b="1" dirty="0">
              <a:solidFill>
                <a:srgbClr val="00B0F0"/>
              </a:solidFill>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a:xfrm>
            <a:off x="228600" y="457200"/>
            <a:ext cx="8610600" cy="1981200"/>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lnSpc>
                <a:spcPts val="7300"/>
              </a:lnSpc>
              <a:spcAft>
                <a:spcPts val="0"/>
              </a:spcAft>
            </a:pPr>
            <a:endParaRPr lang="en-US" sz="6600" b="1" dirty="0" smtClean="0">
              <a:solidFill>
                <a:srgbClr val="00B0F0"/>
              </a:solidFill>
              <a:latin typeface="Comic Sans MS" panose="030F0702030302020204" pitchFamily="66" charset="0"/>
              <a:cs typeface="Arial" panose="020B0604020202020204" pitchFamily="34" charset="0"/>
            </a:endParaRPr>
          </a:p>
        </p:txBody>
      </p:sp>
      <p:sp>
        <p:nvSpPr>
          <p:cNvPr id="6" name="TextBox 5"/>
          <p:cNvSpPr txBox="1"/>
          <p:nvPr/>
        </p:nvSpPr>
        <p:spPr>
          <a:xfrm>
            <a:off x="4114800" y="4800600"/>
            <a:ext cx="7543800" cy="1569660"/>
          </a:xfrm>
          <a:prstGeom prst="rect">
            <a:avLst/>
          </a:prstGeom>
          <a:noFill/>
        </p:spPr>
        <p:txBody>
          <a:bodyPr wrap="square" rtlCol="0">
            <a:spAutoFit/>
          </a:bodyPr>
          <a:lstStyle/>
          <a:p>
            <a:r>
              <a:rPr lang="en-US" sz="9600" b="1" dirty="0" smtClean="0">
                <a:solidFill>
                  <a:srgbClr val="00B050"/>
                </a:solidFill>
                <a:latin typeface="Times New Roman" panose="02020603050405020304" pitchFamily="18" charset="0"/>
                <a:cs typeface="Times New Roman" panose="02020603050405020304" pitchFamily="18" charset="0"/>
              </a:rPr>
              <a:t>Forever</a:t>
            </a:r>
            <a:endParaRPr lang="en-US" sz="115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2306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4419600" cy="2514600"/>
          </a:xfrm>
        </p:spPr>
        <p:txBody>
          <a:bodyPr>
            <a:normAutofit/>
          </a:bodyPr>
          <a:lstStyle/>
          <a:p>
            <a:pPr algn="ctr"/>
            <a:r>
              <a:rPr lang="en-US" sz="4400" b="1" dirty="0" smtClean="0">
                <a:solidFill>
                  <a:srgbClr val="C00000"/>
                </a:solidFill>
                <a:latin typeface="Arial" panose="020B0604020202020204" pitchFamily="34" charset="0"/>
                <a:cs typeface="Arial" panose="020B0604020202020204" pitchFamily="34" charset="0"/>
              </a:rPr>
              <a:t>Marriage helps us practice Faithfulness and Mercy</a:t>
            </a:r>
            <a:endParaRPr lang="en-US" sz="4400" b="1" dirty="0">
              <a:solidFill>
                <a:srgbClr val="C00000"/>
              </a:solidFill>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202911" y="3276600"/>
            <a:ext cx="870585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0"/>
              </a:spcBef>
            </a:pPr>
            <a:r>
              <a:rPr lang="en-US" sz="4000" b="1" dirty="0" smtClean="0">
                <a:solidFill>
                  <a:srgbClr val="7030A0"/>
                </a:solidFill>
                <a:latin typeface="Comic Sans MS" panose="030F0702030302020204" pitchFamily="66" charset="0"/>
              </a:rPr>
              <a:t>Deuteronomy </a:t>
            </a:r>
            <a:r>
              <a:rPr lang="en-US" sz="4000" b="1" dirty="0">
                <a:solidFill>
                  <a:srgbClr val="7030A0"/>
                </a:solidFill>
                <a:latin typeface="Comic Sans MS" panose="030F0702030302020204" pitchFamily="66" charset="0"/>
              </a:rPr>
              <a:t>7:9</a:t>
            </a:r>
          </a:p>
          <a:p>
            <a:pPr algn="ctr" eaLnBrk="1" hangingPunct="1">
              <a:spcBef>
                <a:spcPts val="0"/>
              </a:spcBef>
            </a:pPr>
            <a:r>
              <a:rPr lang="en-US" sz="3400" b="1" dirty="0" smtClean="0">
                <a:solidFill>
                  <a:srgbClr val="00B050"/>
                </a:solidFill>
                <a:latin typeface="Comic Sans MS" panose="030F0702030302020204" pitchFamily="66" charset="0"/>
              </a:rPr>
              <a:t>"Therefore </a:t>
            </a:r>
            <a:r>
              <a:rPr lang="en-US" sz="3400" b="1" dirty="0">
                <a:solidFill>
                  <a:srgbClr val="00B050"/>
                </a:solidFill>
                <a:latin typeface="Comic Sans MS" panose="030F0702030302020204" pitchFamily="66" charset="0"/>
              </a:rPr>
              <a:t>know that the Lord your God, He is God, the faithful God who keeps covenant and mercy for a thousand generations with those who love Him and keep His commandments</a:t>
            </a:r>
            <a:r>
              <a:rPr lang="en-US" sz="3400" b="1" dirty="0" smtClean="0">
                <a:solidFill>
                  <a:srgbClr val="00B050"/>
                </a:solidFill>
                <a:latin typeface="Comic Sans MS" panose="030F0702030302020204" pitchFamily="66" charset="0"/>
              </a:rPr>
              <a:t>;</a:t>
            </a:r>
            <a:endParaRPr lang="en-US" sz="3400" b="1" dirty="0">
              <a:solidFill>
                <a:srgbClr val="00B050"/>
              </a:solidFill>
              <a:latin typeface="Comic Sans MS" panose="030F0702030302020204" pitchFamily="66" charset="0"/>
            </a:endParaRPr>
          </a:p>
        </p:txBody>
      </p:sp>
      <p:pic>
        <p:nvPicPr>
          <p:cNvPr id="2052" name="Picture 4" descr="https://encrypted-tbn1.gstatic.com/images?q=tbn:ANd9GcQc2TzLOTOiOwhfCebFDuCR8zFK6Ni6TU0IKlRIonPKI1KLSZhH2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1960" y="228600"/>
            <a:ext cx="4236801"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811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905126" y="194738"/>
            <a:ext cx="3733799" cy="1868416"/>
          </a:xfrm>
        </p:spPr>
        <p:txBody>
          <a:bodyPr>
            <a:noAutofit/>
          </a:bodyPr>
          <a:lstStyle/>
          <a:p>
            <a:pPr algn="ctr"/>
            <a:r>
              <a:rPr lang="en-US" sz="3200" b="1" dirty="0" smtClean="0">
                <a:solidFill>
                  <a:srgbClr val="C00000"/>
                </a:solidFill>
                <a:latin typeface="Arial" panose="020B0604020202020204" pitchFamily="34" charset="0"/>
                <a:cs typeface="Arial" panose="020B0604020202020204" pitchFamily="34" charset="0"/>
              </a:rPr>
              <a:t>Caring for our parents helps us learn to be patient &amp; compassionate</a:t>
            </a:r>
            <a:endParaRPr lang="en-US" sz="3200" b="1" dirty="0">
              <a:solidFill>
                <a:srgbClr val="C00000"/>
              </a:solidFill>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457200" y="2065815"/>
            <a:ext cx="833437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0"/>
              </a:spcBef>
            </a:pPr>
            <a:r>
              <a:rPr lang="en-US" sz="3600" b="1" dirty="0">
                <a:solidFill>
                  <a:srgbClr val="7030A0"/>
                </a:solidFill>
                <a:latin typeface="Comic Sans MS" panose="030F0702030302020204" pitchFamily="66" charset="0"/>
              </a:rPr>
              <a:t>1 </a:t>
            </a:r>
            <a:r>
              <a:rPr lang="en-US" sz="3600" b="1" dirty="0" smtClean="0">
                <a:solidFill>
                  <a:srgbClr val="7030A0"/>
                </a:solidFill>
                <a:latin typeface="Comic Sans MS" panose="030F0702030302020204" pitchFamily="66" charset="0"/>
              </a:rPr>
              <a:t>Timothy </a:t>
            </a:r>
            <a:r>
              <a:rPr lang="en-US" sz="3600" b="1" dirty="0">
                <a:solidFill>
                  <a:srgbClr val="7030A0"/>
                </a:solidFill>
                <a:latin typeface="Comic Sans MS" panose="030F0702030302020204" pitchFamily="66" charset="0"/>
              </a:rPr>
              <a:t>5:3-8</a:t>
            </a:r>
          </a:p>
          <a:p>
            <a:pPr algn="ctr" eaLnBrk="1" hangingPunct="1">
              <a:spcBef>
                <a:spcPts val="0"/>
              </a:spcBef>
            </a:pPr>
            <a:r>
              <a:rPr lang="en-US" sz="2800" b="1" dirty="0" smtClean="0">
                <a:solidFill>
                  <a:srgbClr val="00B050"/>
                </a:solidFill>
                <a:latin typeface="Comic Sans MS" panose="030F0702030302020204" pitchFamily="66" charset="0"/>
              </a:rPr>
              <a:t>3 </a:t>
            </a:r>
            <a:r>
              <a:rPr lang="en-US" sz="2800" b="1" dirty="0">
                <a:solidFill>
                  <a:srgbClr val="00B050"/>
                </a:solidFill>
                <a:latin typeface="Comic Sans MS" panose="030F0702030302020204" pitchFamily="66" charset="0"/>
              </a:rPr>
              <a:t>Honor widows who are really widows. 4 But if any widow has children or grandchildren, let them first learn to show piety at home and to repay their parents; for this is good and acceptable before God. </a:t>
            </a:r>
            <a:r>
              <a:rPr lang="en-US" sz="2800" b="1" dirty="0" smtClean="0">
                <a:solidFill>
                  <a:srgbClr val="00B050"/>
                </a:solidFill>
                <a:latin typeface="Comic Sans MS" panose="030F0702030302020204" pitchFamily="66" charset="0"/>
              </a:rPr>
              <a:t>….  8 </a:t>
            </a:r>
            <a:r>
              <a:rPr lang="en-US" sz="2800" b="1" dirty="0">
                <a:solidFill>
                  <a:srgbClr val="00B050"/>
                </a:solidFill>
                <a:latin typeface="Comic Sans MS" panose="030F0702030302020204" pitchFamily="66" charset="0"/>
              </a:rPr>
              <a:t>But if anyone does not provide for his own, and especially for those of his household, </a:t>
            </a:r>
            <a:r>
              <a:rPr lang="en-US" sz="2800" b="1" dirty="0">
                <a:solidFill>
                  <a:srgbClr val="7030A0"/>
                </a:solidFill>
                <a:latin typeface="Comic Sans MS" panose="030F0702030302020204" pitchFamily="66" charset="0"/>
              </a:rPr>
              <a:t>he has denied the faith and is worse than an unbeliever. </a:t>
            </a:r>
          </a:p>
        </p:txBody>
      </p:sp>
      <p:pic>
        <p:nvPicPr>
          <p:cNvPr id="6146" name="Picture 2" descr="http://elderlawsolution.com/elderlaw/wp-content/uploads/2011/05/Caring_for_our_elderly1.jpg"/>
          <p:cNvPicPr>
            <a:picLocks noChangeAspect="1" noChangeArrowheads="1"/>
          </p:cNvPicPr>
          <p:nvPr/>
        </p:nvPicPr>
        <p:blipFill rotWithShape="1">
          <a:blip r:embed="rId2">
            <a:extLst>
              <a:ext uri="{28A0092B-C50C-407E-A947-70E740481C1C}">
                <a14:useLocalDpi xmlns:a14="http://schemas.microsoft.com/office/drawing/2010/main" val="0"/>
              </a:ext>
            </a:extLst>
          </a:blip>
          <a:srcRect l="7917" t="16000" r="8083" b="6001"/>
          <a:stretch/>
        </p:blipFill>
        <p:spPr bwMode="auto">
          <a:xfrm>
            <a:off x="6719888" y="20041"/>
            <a:ext cx="2286000" cy="212271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endercaringcaregivers.net/wp-content/uploads/2013/01/Respite-care.jpg"/>
          <p:cNvPicPr>
            <a:picLocks noChangeAspect="1" noChangeArrowheads="1"/>
          </p:cNvPicPr>
          <p:nvPr/>
        </p:nvPicPr>
        <p:blipFill rotWithShape="1">
          <a:blip r:embed="rId3">
            <a:extLst>
              <a:ext uri="{28A0092B-C50C-407E-A947-70E740481C1C}">
                <a14:useLocalDpi xmlns:a14="http://schemas.microsoft.com/office/drawing/2010/main" val="0"/>
              </a:ext>
            </a:extLst>
          </a:blip>
          <a:srcRect t="1" r="11837" b="-698"/>
          <a:stretch/>
        </p:blipFill>
        <p:spPr bwMode="auto">
          <a:xfrm>
            <a:off x="166687" y="115136"/>
            <a:ext cx="2667001" cy="2027619"/>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304800" y="6220799"/>
            <a:ext cx="8486775"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expects us to take care of our families!</a:t>
            </a:r>
          </a:p>
        </p:txBody>
      </p:sp>
    </p:spTree>
    <p:extLst>
      <p:ext uri="{BB962C8B-B14F-4D97-AF65-F5344CB8AC3E}">
        <p14:creationId xmlns:p14="http://schemas.microsoft.com/office/powerpoint/2010/main" val="33784315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762000"/>
            <a:ext cx="9158514" cy="5257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14400" y="1284999"/>
            <a:ext cx="7010400" cy="914400"/>
          </a:xfrm>
        </p:spPr>
        <p:txBody>
          <a:bodyPr>
            <a:noAutofit/>
          </a:bodyPr>
          <a:lstStyle/>
          <a:p>
            <a:pPr algn="ctr"/>
            <a:r>
              <a:rPr lang="en-US" sz="4000" b="1" dirty="0" smtClean="0">
                <a:solidFill>
                  <a:srgbClr val="663300"/>
                </a:solidFill>
                <a:latin typeface="Arial" panose="020B0604020202020204" pitchFamily="34" charset="0"/>
                <a:cs typeface="Arial" panose="020B0604020202020204" pitchFamily="34" charset="0"/>
              </a:rPr>
              <a:t>1 Timothy 3:1-7</a:t>
            </a:r>
          </a:p>
        </p:txBody>
      </p:sp>
      <p:sp>
        <p:nvSpPr>
          <p:cNvPr id="4099" name="Rectangle 3"/>
          <p:cNvSpPr>
            <a:spLocks noGrp="1" noChangeArrowheads="1"/>
          </p:cNvSpPr>
          <p:nvPr>
            <p:ph type="body" idx="1"/>
          </p:nvPr>
        </p:nvSpPr>
        <p:spPr>
          <a:xfrm>
            <a:off x="971062" y="2049449"/>
            <a:ext cx="7086600" cy="3656842"/>
          </a:xfrm>
        </p:spPr>
        <p:txBody>
          <a:bodyPr>
            <a:normAutofit lnSpcReduction="10000"/>
          </a:bodyPr>
          <a:lstStyle/>
          <a:p>
            <a:pPr marL="0" indent="231775">
              <a:buNone/>
            </a:pPr>
            <a:r>
              <a:rPr lang="en-US" dirty="0" smtClean="0"/>
              <a:t>3 </a:t>
            </a:r>
            <a:r>
              <a:rPr lang="en-US" dirty="0"/>
              <a:t>This is a faithful saying: If a man desires the position of a bishop, he desires a good work. 2 A bishop then must be blameless, </a:t>
            </a:r>
            <a:r>
              <a:rPr lang="en-US" b="1" dirty="0">
                <a:solidFill>
                  <a:srgbClr val="0000CC"/>
                </a:solidFill>
              </a:rPr>
              <a:t>the husband of one wife</a:t>
            </a:r>
            <a:r>
              <a:rPr lang="en-US" dirty="0"/>
              <a:t>, temperate, sober-minded, of </a:t>
            </a:r>
            <a:r>
              <a:rPr lang="en-US" b="1" dirty="0">
                <a:solidFill>
                  <a:srgbClr val="0000CC"/>
                </a:solidFill>
              </a:rPr>
              <a:t>good behavior, hospitable, able to teach</a:t>
            </a:r>
            <a:r>
              <a:rPr lang="en-US" dirty="0"/>
              <a:t>; 3 not given to wine, not violent, not greedy for money, but </a:t>
            </a:r>
            <a:r>
              <a:rPr lang="en-US" b="1" dirty="0">
                <a:solidFill>
                  <a:srgbClr val="0000CC"/>
                </a:solidFill>
              </a:rPr>
              <a:t>gentle, not quarrelsome, not covetous; 4 one who rules his own house well, having his children in submission with all reverence 5 (for if a man does not know how to rule his own house, how will he take care of the church of God?)</a:t>
            </a:r>
            <a:r>
              <a:rPr lang="en-US" dirty="0"/>
              <a:t>; 6 not a novice, lest being puffed up with pride he fall into the same condemnation as the devil. 7 Moreover he must have a good testimony among those who are outside, lest he fall into reproach and the snare of the devil. </a:t>
            </a:r>
          </a:p>
        </p:txBody>
      </p:sp>
      <p:sp>
        <p:nvSpPr>
          <p:cNvPr id="6" name="Text Box 5"/>
          <p:cNvSpPr txBox="1">
            <a:spLocks noChangeArrowheads="1"/>
          </p:cNvSpPr>
          <p:nvPr/>
        </p:nvSpPr>
        <p:spPr bwMode="auto">
          <a:xfrm>
            <a:off x="914400" y="76200"/>
            <a:ext cx="70104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Taking care of our family trains us to take care of God’s family</a:t>
            </a:r>
          </a:p>
        </p:txBody>
      </p:sp>
      <p:sp>
        <p:nvSpPr>
          <p:cNvPr id="7" name="Text Box 5"/>
          <p:cNvSpPr txBox="1">
            <a:spLocks noChangeArrowheads="1"/>
          </p:cNvSpPr>
          <p:nvPr/>
        </p:nvSpPr>
        <p:spPr bwMode="auto">
          <a:xfrm>
            <a:off x="1004855" y="5809426"/>
            <a:ext cx="7197969"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God designed the family unit to train us to learn how to live in His family forever!</a:t>
            </a:r>
          </a:p>
        </p:txBody>
      </p:sp>
    </p:spTree>
    <p:extLst>
      <p:ext uri="{BB962C8B-B14F-4D97-AF65-F5344CB8AC3E}">
        <p14:creationId xmlns:p14="http://schemas.microsoft.com/office/powerpoint/2010/main" val="38287289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199"/>
            <a:ext cx="4495800" cy="1448281"/>
          </a:xfrm>
        </p:spPr>
        <p:txBody>
          <a:bodyPr>
            <a:noAutofit/>
          </a:bodyPr>
          <a:lstStyle/>
          <a:p>
            <a:pPr algn="ctr"/>
            <a:r>
              <a:rPr lang="en-US" sz="3600" b="1" dirty="0" smtClean="0">
                <a:solidFill>
                  <a:srgbClr val="FF0000"/>
                </a:solidFill>
                <a:latin typeface="Arial" panose="020B0604020202020204" pitchFamily="34" charset="0"/>
                <a:cs typeface="Arial" panose="020B0604020202020204" pitchFamily="34" charset="0"/>
              </a:rPr>
              <a:t>The concept is easy to understand</a:t>
            </a:r>
            <a:endParaRPr lang="en-US" sz="3600" b="1" dirty="0">
              <a:solidFill>
                <a:srgbClr val="FF0000"/>
              </a:solidFill>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4495800" y="3581400"/>
            <a:ext cx="45910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smtClean="0">
                <a:solidFill>
                  <a:srgbClr val="00B050"/>
                </a:solidFill>
                <a:latin typeface="Comic Sans MS" panose="030F0702030302020204" pitchFamily="66" charset="0"/>
              </a:rPr>
              <a:t>If you want to be a member of God’s family, you have to practice</a:t>
            </a:r>
            <a:endParaRPr lang="en-US" sz="2800" b="1" dirty="0">
              <a:solidFill>
                <a:srgbClr val="00B050"/>
              </a:solidFill>
              <a:latin typeface="Comic Sans MS" panose="030F0702030302020204" pitchFamily="66" charset="0"/>
            </a:endParaRPr>
          </a:p>
        </p:txBody>
      </p:sp>
      <p:sp>
        <p:nvSpPr>
          <p:cNvPr id="7" name="Text Box 4"/>
          <p:cNvSpPr txBox="1">
            <a:spLocks noChangeArrowheads="1"/>
          </p:cNvSpPr>
          <p:nvPr/>
        </p:nvSpPr>
        <p:spPr bwMode="auto">
          <a:xfrm>
            <a:off x="419100" y="1438755"/>
            <a:ext cx="3962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smtClean="0">
                <a:solidFill>
                  <a:srgbClr val="00B050"/>
                </a:solidFill>
                <a:latin typeface="Comic Sans MS" panose="030F0702030302020204" pitchFamily="66" charset="0"/>
              </a:rPr>
              <a:t>If you want to be a member of a team, you have to practice!</a:t>
            </a:r>
            <a:endParaRPr lang="en-US" sz="2800" b="1" dirty="0">
              <a:solidFill>
                <a:srgbClr val="00B050"/>
              </a:solidFill>
              <a:latin typeface="Comic Sans MS" panose="030F0702030302020204" pitchFamily="66" charset="0"/>
            </a:endParaRPr>
          </a:p>
        </p:txBody>
      </p:sp>
      <p:pic>
        <p:nvPicPr>
          <p:cNvPr id="7170" name="Picture 2" descr="http://www.hockeyinsideout.com/wp-content/uploads/2013/02/coachweb-366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33855"/>
            <a:ext cx="3486150" cy="2381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4"/>
          <p:cNvSpPr txBox="1">
            <a:spLocks noChangeArrowheads="1"/>
          </p:cNvSpPr>
          <p:nvPr/>
        </p:nvSpPr>
        <p:spPr bwMode="auto">
          <a:xfrm>
            <a:off x="419100" y="2796810"/>
            <a:ext cx="8439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smtClean="0">
                <a:solidFill>
                  <a:srgbClr val="7030A0"/>
                </a:solidFill>
                <a:latin typeface="Comic Sans MS" panose="030F0702030302020204" pitchFamily="66" charset="0"/>
              </a:rPr>
              <a:t>And do what the coach says!</a:t>
            </a:r>
            <a:endParaRPr lang="en-US" sz="2800" b="1" dirty="0">
              <a:solidFill>
                <a:srgbClr val="7030A0"/>
              </a:solidFill>
              <a:latin typeface="Comic Sans MS" panose="030F0702030302020204" pitchFamily="66" charset="0"/>
            </a:endParaRPr>
          </a:p>
        </p:txBody>
      </p:sp>
      <p:sp>
        <p:nvSpPr>
          <p:cNvPr id="10" name="Text Box 4"/>
          <p:cNvSpPr txBox="1">
            <a:spLocks noChangeArrowheads="1"/>
          </p:cNvSpPr>
          <p:nvPr/>
        </p:nvSpPr>
        <p:spPr bwMode="auto">
          <a:xfrm>
            <a:off x="4757737" y="5029200"/>
            <a:ext cx="4067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smtClean="0">
                <a:solidFill>
                  <a:srgbClr val="7030A0"/>
                </a:solidFill>
                <a:latin typeface="Comic Sans MS" panose="030F0702030302020204" pitchFamily="66" charset="0"/>
              </a:rPr>
              <a:t>And do what our </a:t>
            </a:r>
            <a:r>
              <a:rPr lang="en-US" sz="2800" b="1" dirty="0">
                <a:solidFill>
                  <a:srgbClr val="7030A0"/>
                </a:solidFill>
                <a:latin typeface="Comic Sans MS" panose="030F0702030302020204" pitchFamily="66" charset="0"/>
              </a:rPr>
              <a:t>H</a:t>
            </a:r>
            <a:r>
              <a:rPr lang="en-US" sz="2800" b="1" dirty="0" smtClean="0">
                <a:solidFill>
                  <a:srgbClr val="7030A0"/>
                </a:solidFill>
                <a:latin typeface="Comic Sans MS" panose="030F0702030302020204" pitchFamily="66" charset="0"/>
              </a:rPr>
              <a:t>eavenly Father says!</a:t>
            </a:r>
            <a:endParaRPr lang="en-US" sz="2800" b="1" dirty="0">
              <a:solidFill>
                <a:srgbClr val="7030A0"/>
              </a:solidFill>
              <a:latin typeface="Comic Sans MS" panose="030F0702030302020204" pitchFamily="66" charset="0"/>
            </a:endParaRPr>
          </a:p>
        </p:txBody>
      </p:sp>
      <p:pic>
        <p:nvPicPr>
          <p:cNvPr id="3" name="Picture 2"/>
          <p:cNvPicPr>
            <a:picLocks noChangeAspect="1"/>
          </p:cNvPicPr>
          <p:nvPr/>
        </p:nvPicPr>
        <p:blipFill>
          <a:blip r:embed="rId3"/>
          <a:stretch>
            <a:fillRect/>
          </a:stretch>
        </p:blipFill>
        <p:spPr>
          <a:xfrm>
            <a:off x="476477" y="3505200"/>
            <a:ext cx="3847646" cy="2590800"/>
          </a:xfrm>
          <a:prstGeom prst="rect">
            <a:avLst/>
          </a:prstGeom>
        </p:spPr>
      </p:pic>
      <p:sp>
        <p:nvSpPr>
          <p:cNvPr id="12" name="Text Box 4"/>
          <p:cNvSpPr txBox="1">
            <a:spLocks noChangeArrowheads="1"/>
          </p:cNvSpPr>
          <p:nvPr/>
        </p:nvSpPr>
        <p:spPr bwMode="auto">
          <a:xfrm>
            <a:off x="419100" y="6177855"/>
            <a:ext cx="8439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smtClean="0">
                <a:solidFill>
                  <a:srgbClr val="663300"/>
                </a:solidFill>
                <a:latin typeface="Comic Sans MS" panose="030F0702030302020204" pitchFamily="66" charset="0"/>
              </a:rPr>
              <a:t>God’s game plan is pretty simple</a:t>
            </a:r>
            <a:endParaRPr lang="en-US" sz="2800" b="1" dirty="0">
              <a:solidFill>
                <a:srgbClr val="663300"/>
              </a:solidFill>
              <a:latin typeface="Comic Sans MS" panose="030F0702030302020204" pitchFamily="66" charset="0"/>
            </a:endParaRPr>
          </a:p>
        </p:txBody>
      </p:sp>
    </p:spTree>
    <p:extLst>
      <p:ext uri="{BB962C8B-B14F-4D97-AF65-F5344CB8AC3E}">
        <p14:creationId xmlns:p14="http://schemas.microsoft.com/office/powerpoint/2010/main" val="24695774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54000" y="381000"/>
            <a:ext cx="4800600" cy="1524000"/>
          </a:xfrm>
        </p:spPr>
        <p:txBody>
          <a:bodyPr>
            <a:noAutofit/>
          </a:bodyPr>
          <a:lstStyle/>
          <a:p>
            <a:pPr algn="ctr"/>
            <a:r>
              <a:rPr lang="en-US" sz="5400" b="1" dirty="0" smtClean="0">
                <a:solidFill>
                  <a:srgbClr val="FF0000"/>
                </a:solidFill>
                <a:latin typeface="Arial" panose="020B0604020202020204" pitchFamily="34" charset="0"/>
                <a:cs typeface="Arial" panose="020B0604020202020204" pitchFamily="34" charset="0"/>
              </a:rPr>
              <a:t>God chose to Use </a:t>
            </a:r>
            <a:r>
              <a:rPr lang="en-US" sz="5400" b="1" dirty="0" err="1" smtClean="0">
                <a:solidFill>
                  <a:srgbClr val="FF0000"/>
                </a:solidFill>
                <a:latin typeface="Arial" panose="020B0604020202020204" pitchFamily="34" charset="0"/>
                <a:cs typeface="Arial" panose="020B0604020202020204" pitchFamily="34" charset="0"/>
              </a:rPr>
              <a:t>Ecclesias</a:t>
            </a:r>
            <a:endParaRPr lang="en-US" sz="5400" b="1" dirty="0" smtClean="0">
              <a:solidFill>
                <a:srgbClr val="FF0000"/>
              </a:solidFill>
              <a:latin typeface="Arial" panose="020B0604020202020204" pitchFamily="34" charset="0"/>
              <a:cs typeface="Arial" panose="020B0604020202020204" pitchFamily="34" charset="0"/>
            </a:endParaRPr>
          </a:p>
        </p:txBody>
      </p:sp>
      <p:sp>
        <p:nvSpPr>
          <p:cNvPr id="3075" name="Rectangle 3"/>
          <p:cNvSpPr>
            <a:spLocks noGrp="1" noChangeArrowheads="1"/>
          </p:cNvSpPr>
          <p:nvPr>
            <p:ph idx="1"/>
          </p:nvPr>
        </p:nvSpPr>
        <p:spPr>
          <a:xfrm>
            <a:off x="457200" y="2131291"/>
            <a:ext cx="8026400" cy="4724400"/>
          </a:xfrm>
        </p:spPr>
        <p:txBody>
          <a:bodyPr/>
          <a:lstStyle/>
          <a:p>
            <a:pPr marL="0" indent="288925" algn="ctr" eaLnBrk="1" hangingPunct="1">
              <a:buFontTx/>
              <a:buNone/>
            </a:pPr>
            <a:r>
              <a:rPr lang="en-US" sz="3600" b="1" dirty="0" smtClean="0">
                <a:solidFill>
                  <a:srgbClr val="0000CC"/>
                </a:solidFill>
              </a:rPr>
              <a:t>1 Timothy 3:15 (NKJV)</a:t>
            </a:r>
          </a:p>
          <a:p>
            <a:pPr marL="0" indent="288925" eaLnBrk="1" hangingPunct="1">
              <a:buFontTx/>
              <a:buNone/>
            </a:pPr>
            <a:r>
              <a:rPr lang="en-US" sz="2800" dirty="0" smtClean="0"/>
              <a:t>15	but if I am delayed, I write so that you may know </a:t>
            </a:r>
            <a:r>
              <a:rPr lang="en-US" sz="2800" dirty="0" smtClean="0">
                <a:solidFill>
                  <a:srgbClr val="7030A0"/>
                </a:solidFill>
              </a:rPr>
              <a:t>how you ought to conduct yourself </a:t>
            </a:r>
            <a:r>
              <a:rPr lang="en-US" sz="2800" dirty="0" smtClean="0"/>
              <a:t>in the house of God, which is the church of the </a:t>
            </a:r>
            <a:r>
              <a:rPr lang="en-US" sz="2800" dirty="0" smtClean="0">
                <a:solidFill>
                  <a:srgbClr val="00B050"/>
                </a:solidFill>
              </a:rPr>
              <a:t>living God, </a:t>
            </a:r>
            <a:r>
              <a:rPr lang="en-US" sz="2800" dirty="0" smtClean="0">
                <a:solidFill>
                  <a:srgbClr val="7030A0"/>
                </a:solidFill>
              </a:rPr>
              <a:t>the pillar and ground of the truth.</a:t>
            </a:r>
          </a:p>
          <a:p>
            <a:pPr marL="0" indent="288925" eaLnBrk="1" hangingPunct="1">
              <a:buFontTx/>
              <a:buNone/>
            </a:pPr>
            <a:endParaRPr lang="en-US" sz="1000" dirty="0" smtClean="0">
              <a:solidFill>
                <a:srgbClr val="FF3300"/>
              </a:solidFill>
            </a:endParaRPr>
          </a:p>
          <a:p>
            <a:pPr marL="0" indent="288925" algn="ctr" eaLnBrk="1" hangingPunct="1">
              <a:buFontTx/>
              <a:buNone/>
            </a:pPr>
            <a:r>
              <a:rPr lang="en-US" sz="3600" b="1" dirty="0" smtClean="0">
                <a:solidFill>
                  <a:srgbClr val="0000CC"/>
                </a:solidFill>
              </a:rPr>
              <a:t>1 Timothy 3:15  (NIV)</a:t>
            </a:r>
          </a:p>
          <a:p>
            <a:pPr marL="0" indent="288925" eaLnBrk="1" hangingPunct="1">
              <a:buFontTx/>
              <a:buNone/>
            </a:pPr>
            <a:r>
              <a:rPr lang="en-US" sz="2800" dirty="0" smtClean="0"/>
              <a:t>15	if I am delayed, you will know how people ought to conduct themselves in God's household, which is the church of the living God, </a:t>
            </a:r>
            <a:r>
              <a:rPr lang="en-US" sz="2800" dirty="0" smtClean="0">
                <a:solidFill>
                  <a:srgbClr val="7030A0"/>
                </a:solidFill>
              </a:rPr>
              <a:t>the pillar and foundation of the truth.</a:t>
            </a:r>
          </a:p>
        </p:txBody>
      </p:sp>
      <p:pic>
        <p:nvPicPr>
          <p:cNvPr id="3074" name="Picture 2" descr="http://www.bible-uk.com/images/mk_ecclesia.jpg"/>
          <p:cNvPicPr>
            <a:picLocks noChangeAspect="1" noChangeArrowheads="1"/>
          </p:cNvPicPr>
          <p:nvPr/>
        </p:nvPicPr>
        <p:blipFill rotWithShape="1">
          <a:blip r:embed="rId2">
            <a:extLst>
              <a:ext uri="{28A0092B-C50C-407E-A947-70E740481C1C}">
                <a14:useLocalDpi xmlns:a14="http://schemas.microsoft.com/office/drawing/2010/main" val="0"/>
              </a:ext>
            </a:extLst>
          </a:blip>
          <a:srcRect l="8019" t="16001" r="1762" b="6666"/>
          <a:stretch/>
        </p:blipFill>
        <p:spPr bwMode="auto">
          <a:xfrm>
            <a:off x="5334000" y="70658"/>
            <a:ext cx="2971800" cy="1915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20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2400" y="122238"/>
            <a:ext cx="8991600" cy="792162"/>
          </a:xfrm>
        </p:spPr>
        <p:txBody>
          <a:bodyPr>
            <a:normAutofit/>
          </a:bodyPr>
          <a:lstStyle/>
          <a:p>
            <a:pPr eaLnBrk="1" hangingPunct="1"/>
            <a:r>
              <a:rPr lang="en-US" sz="3400" b="1" dirty="0" smtClean="0">
                <a:solidFill>
                  <a:srgbClr val="FF0000"/>
                </a:solidFill>
                <a:latin typeface="Arial" panose="020B0604020202020204" pitchFamily="34" charset="0"/>
                <a:cs typeface="Arial" panose="020B0604020202020204" pitchFamily="34" charset="0"/>
              </a:rPr>
              <a:t>Why Does God Use Families &amp; Ecclesias?</a:t>
            </a:r>
          </a:p>
        </p:txBody>
      </p:sp>
      <p:sp>
        <p:nvSpPr>
          <p:cNvPr id="35843" name="Rectangle 3"/>
          <p:cNvSpPr>
            <a:spLocks noGrp="1" noChangeArrowheads="1"/>
          </p:cNvSpPr>
          <p:nvPr>
            <p:ph idx="1"/>
          </p:nvPr>
        </p:nvSpPr>
        <p:spPr>
          <a:xfrm>
            <a:off x="304800" y="914400"/>
            <a:ext cx="8229600" cy="5638800"/>
          </a:xfrm>
        </p:spPr>
        <p:txBody>
          <a:bodyPr/>
          <a:lstStyle/>
          <a:p>
            <a:pPr marL="288925" indent="-288925" eaLnBrk="1" hangingPunct="1">
              <a:lnSpc>
                <a:spcPct val="90000"/>
              </a:lnSpc>
            </a:pPr>
            <a:r>
              <a:rPr lang="en-US" sz="2800" dirty="0" smtClean="0"/>
              <a:t>Helps us to </a:t>
            </a:r>
            <a:r>
              <a:rPr lang="en-US" sz="2800" b="1" dirty="0" smtClean="0">
                <a:solidFill>
                  <a:srgbClr val="0000CC"/>
                </a:solidFill>
              </a:rPr>
              <a:t>keep on track </a:t>
            </a:r>
            <a:r>
              <a:rPr lang="en-US" sz="2800" dirty="0" smtClean="0"/>
              <a:t>when we                               go through trials or get discouraged.</a:t>
            </a:r>
          </a:p>
          <a:p>
            <a:pPr marL="288925" indent="-288925" eaLnBrk="1" hangingPunct="1">
              <a:lnSpc>
                <a:spcPct val="90000"/>
              </a:lnSpc>
            </a:pPr>
            <a:r>
              <a:rPr lang="en-US" sz="2800" dirty="0" smtClean="0"/>
              <a:t>Helps us to learn to </a:t>
            </a:r>
            <a:r>
              <a:rPr lang="en-US" sz="2800" b="1" dirty="0" smtClean="0">
                <a:solidFill>
                  <a:srgbClr val="0000CC"/>
                </a:solidFill>
              </a:rPr>
              <a:t>extend beyond                            our own family</a:t>
            </a:r>
            <a:r>
              <a:rPr lang="en-US" sz="2800" dirty="0" smtClean="0"/>
              <a:t> and work with God’s                        whole family</a:t>
            </a:r>
            <a:r>
              <a:rPr lang="en-US" sz="2800" dirty="0"/>
              <a:t> </a:t>
            </a:r>
            <a:r>
              <a:rPr lang="en-US" sz="2800" dirty="0" smtClean="0"/>
              <a:t>– even different cultures!</a:t>
            </a:r>
          </a:p>
          <a:p>
            <a:pPr marL="288925" indent="-288925" eaLnBrk="1" hangingPunct="1">
              <a:lnSpc>
                <a:spcPct val="90000"/>
              </a:lnSpc>
            </a:pPr>
            <a:r>
              <a:rPr lang="en-US" sz="2800" dirty="0" smtClean="0"/>
              <a:t>Helps </a:t>
            </a:r>
            <a:r>
              <a:rPr lang="en-US" sz="2800" b="1" dirty="0" smtClean="0">
                <a:solidFill>
                  <a:srgbClr val="0000CC"/>
                </a:solidFill>
              </a:rPr>
              <a:t>to balance us </a:t>
            </a:r>
            <a:r>
              <a:rPr lang="en-US" sz="2800" dirty="0" smtClean="0"/>
              <a:t>when God brings together people from different backgrounds.</a:t>
            </a:r>
          </a:p>
          <a:p>
            <a:pPr marL="288925" indent="-288925" eaLnBrk="1" hangingPunct="1">
              <a:lnSpc>
                <a:spcPct val="90000"/>
              </a:lnSpc>
            </a:pPr>
            <a:r>
              <a:rPr lang="en-US" sz="2800" dirty="0" smtClean="0"/>
              <a:t>Helps us </a:t>
            </a:r>
            <a:r>
              <a:rPr lang="en-US" sz="2800" b="1" dirty="0" smtClean="0">
                <a:solidFill>
                  <a:srgbClr val="0000CC"/>
                </a:solidFill>
              </a:rPr>
              <a:t>appreciate others </a:t>
            </a:r>
            <a:r>
              <a:rPr lang="en-US" sz="2800" dirty="0" smtClean="0"/>
              <a:t>in God’s family when He supplies members who have differing talents.</a:t>
            </a:r>
          </a:p>
          <a:p>
            <a:pPr marL="288925" indent="-288925" eaLnBrk="1" hangingPunct="1">
              <a:lnSpc>
                <a:spcPct val="90000"/>
              </a:lnSpc>
            </a:pPr>
            <a:r>
              <a:rPr lang="en-US" sz="2800" dirty="0" smtClean="0"/>
              <a:t>Provides us with </a:t>
            </a:r>
            <a:r>
              <a:rPr lang="en-US" sz="2800" b="1" dirty="0" smtClean="0">
                <a:solidFill>
                  <a:srgbClr val="0000CC"/>
                </a:solidFill>
              </a:rPr>
              <a:t>an opportunity to serve            others </a:t>
            </a:r>
            <a:r>
              <a:rPr lang="en-US" sz="2800" dirty="0" smtClean="0"/>
              <a:t>in love, like Christ has done for us</a:t>
            </a:r>
          </a:p>
          <a:p>
            <a:pPr marL="288925" indent="-288925" eaLnBrk="1" hangingPunct="1">
              <a:lnSpc>
                <a:spcPct val="90000"/>
              </a:lnSpc>
            </a:pPr>
            <a:r>
              <a:rPr lang="en-US" sz="2800" b="1" dirty="0" smtClean="0">
                <a:solidFill>
                  <a:srgbClr val="0000CC"/>
                </a:solidFill>
              </a:rPr>
              <a:t>Brings Glory to God </a:t>
            </a:r>
            <a:r>
              <a:rPr lang="en-US" sz="2800" dirty="0" smtClean="0"/>
              <a:t>because the ability to                make it work – function as one unit – is all of God! </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914400"/>
            <a:ext cx="22971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9786" y="4572000"/>
            <a:ext cx="1752600" cy="137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4198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wipe(left)">
                                      <p:cBhvr>
                                        <p:cTn id="7" dur="500"/>
                                        <p:tgtEl>
                                          <p:spTgt spid="358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wipe(left)">
                                      <p:cBhvr>
                                        <p:cTn id="12" dur="500"/>
                                        <p:tgtEl>
                                          <p:spTgt spid="358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animEffect transition="in" filter="wipe(left)">
                                      <p:cBhvr>
                                        <p:cTn id="17" dur="500"/>
                                        <p:tgtEl>
                                          <p:spTgt spid="3584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843">
                                            <p:txEl>
                                              <p:pRg st="4" end="4"/>
                                            </p:txEl>
                                          </p:spTgt>
                                        </p:tgtEl>
                                        <p:attrNameLst>
                                          <p:attrName>style.visibility</p:attrName>
                                        </p:attrNameLst>
                                      </p:cBhvr>
                                      <p:to>
                                        <p:strVal val="visible"/>
                                      </p:to>
                                    </p:set>
                                    <p:animEffect transition="in" filter="wipe(left)">
                                      <p:cBhvr>
                                        <p:cTn id="22" dur="500"/>
                                        <p:tgtEl>
                                          <p:spTgt spid="358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animEffect transition="in" filter="wipe(left)">
                                      <p:cBhvr>
                                        <p:cTn id="27" dur="500"/>
                                        <p:tgtEl>
                                          <p:spTgt spid="35843">
                                            <p:txEl>
                                              <p:pRg st="5" end="5"/>
                                            </p:txEl>
                                          </p:spTgt>
                                        </p:tgtEl>
                                      </p:cBhvr>
                                    </p:animEffect>
                                  </p:childTnLst>
                                </p:cTn>
                              </p:par>
                              <p:par>
                                <p:cTn id="28" presetID="17" presetClass="entr" presetSubtype="1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type="body" sz="half" idx="1"/>
          </p:nvPr>
        </p:nvSpPr>
        <p:spPr>
          <a:xfrm>
            <a:off x="990600" y="228600"/>
            <a:ext cx="6832600" cy="1600200"/>
          </a:xfrm>
        </p:spPr>
        <p:txBody>
          <a:bodyPr>
            <a:noAutofit/>
          </a:bodyPr>
          <a:lstStyle/>
          <a:p>
            <a:pPr marL="0" indent="0" algn="ctr" eaLnBrk="1" hangingPunct="1">
              <a:buFontTx/>
              <a:buNone/>
            </a:pPr>
            <a:r>
              <a:rPr lang="en-US" sz="4000" b="1" dirty="0" smtClean="0">
                <a:solidFill>
                  <a:srgbClr val="FF0000"/>
                </a:solidFill>
                <a:latin typeface="Comic Sans MS" panose="030F0702030302020204" pitchFamily="66" charset="0"/>
              </a:rPr>
              <a:t>Thank God for our families &amp; ecclesias!</a:t>
            </a:r>
          </a:p>
        </p:txBody>
      </p:sp>
      <p:pic>
        <p:nvPicPr>
          <p:cNvPr id="33798"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6900" y="1600200"/>
            <a:ext cx="7848600" cy="3679825"/>
          </a:xfrm>
          <a:noFill/>
        </p:spPr>
      </p:pic>
      <p:sp>
        <p:nvSpPr>
          <p:cNvPr id="27652" name="Text Box 9"/>
          <p:cNvSpPr txBox="1">
            <a:spLocks noChangeArrowheads="1"/>
          </p:cNvSpPr>
          <p:nvPr/>
        </p:nvSpPr>
        <p:spPr bwMode="auto">
          <a:xfrm>
            <a:off x="1219200" y="5360844"/>
            <a:ext cx="6858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4000" b="1" dirty="0">
                <a:solidFill>
                  <a:srgbClr val="00B050"/>
                </a:solidFill>
                <a:latin typeface="Comic Sans MS" panose="030F0702030302020204" pitchFamily="66" charset="0"/>
              </a:rPr>
              <a:t>Do your best to encourage &amp; comfort one another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400" y="0"/>
            <a:ext cx="9172695" cy="6858000"/>
          </a:xfrm>
          <a:prstGeom prst="rect">
            <a:avLst/>
          </a:prstGeom>
        </p:spPr>
      </p:pic>
      <p:sp>
        <p:nvSpPr>
          <p:cNvPr id="4" name="Text Box 9"/>
          <p:cNvSpPr txBox="1">
            <a:spLocks noChangeArrowheads="1"/>
          </p:cNvSpPr>
          <p:nvPr/>
        </p:nvSpPr>
        <p:spPr bwMode="auto">
          <a:xfrm>
            <a:off x="3657600" y="4444662"/>
            <a:ext cx="3200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5400" b="1" dirty="0" smtClean="0">
                <a:solidFill>
                  <a:srgbClr val="00B050"/>
                </a:solidFill>
                <a:latin typeface="Comic Sans MS" panose="030F0702030302020204" pitchFamily="66" charset="0"/>
              </a:rPr>
              <a:t>Keep it positive!</a:t>
            </a:r>
            <a:endParaRPr lang="en-US" sz="5400" b="1" dirty="0">
              <a:solidFill>
                <a:srgbClr val="00B050"/>
              </a:solidFill>
              <a:latin typeface="Comic Sans MS" panose="030F0702030302020204" pitchFamily="66" charset="0"/>
            </a:endParaRPr>
          </a:p>
        </p:txBody>
      </p:sp>
      <p:sp>
        <p:nvSpPr>
          <p:cNvPr id="5" name="Text Box 9"/>
          <p:cNvSpPr txBox="1">
            <a:spLocks noChangeArrowheads="1"/>
          </p:cNvSpPr>
          <p:nvPr/>
        </p:nvSpPr>
        <p:spPr bwMode="auto">
          <a:xfrm>
            <a:off x="2501499" y="2895600"/>
            <a:ext cx="2133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4000" b="1" dirty="0" smtClean="0">
                <a:solidFill>
                  <a:srgbClr val="00B050"/>
                </a:solidFill>
                <a:latin typeface="Comic Sans MS" panose="030F0702030302020204" pitchFamily="66" charset="0"/>
              </a:rPr>
              <a:t>No “put downs”</a:t>
            </a:r>
            <a:endParaRPr lang="en-US" sz="4000" b="1" dirty="0">
              <a:solidFill>
                <a:srgbClr val="00B050"/>
              </a:solidFill>
              <a:latin typeface="Comic Sans MS" panose="030F0702030302020204" pitchFamily="66" charset="0"/>
            </a:endParaRPr>
          </a:p>
        </p:txBody>
      </p:sp>
      <p:sp>
        <p:nvSpPr>
          <p:cNvPr id="6" name="Text Box 9"/>
          <p:cNvSpPr txBox="1">
            <a:spLocks noChangeArrowheads="1"/>
          </p:cNvSpPr>
          <p:nvPr/>
        </p:nvSpPr>
        <p:spPr bwMode="auto">
          <a:xfrm>
            <a:off x="-25400" y="2767280"/>
            <a:ext cx="228190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4000" b="1" dirty="0" smtClean="0">
                <a:solidFill>
                  <a:srgbClr val="00B050"/>
                </a:solidFill>
                <a:latin typeface="Comic Sans MS" panose="030F0702030302020204" pitchFamily="66" charset="0"/>
              </a:rPr>
              <a:t>Don’t complain about others</a:t>
            </a:r>
            <a:endParaRPr lang="en-US" sz="4000" b="1" dirty="0">
              <a:solidFill>
                <a:srgbClr val="00B050"/>
              </a:solidFill>
              <a:latin typeface="Comic Sans MS" panose="030F0702030302020204" pitchFamily="66" charset="0"/>
            </a:endParaRPr>
          </a:p>
        </p:txBody>
      </p:sp>
      <p:sp>
        <p:nvSpPr>
          <p:cNvPr id="7" name="TextBox 6"/>
          <p:cNvSpPr txBox="1"/>
          <p:nvPr/>
        </p:nvSpPr>
        <p:spPr>
          <a:xfrm>
            <a:off x="685800" y="6007199"/>
            <a:ext cx="6629400" cy="830997"/>
          </a:xfrm>
          <a:prstGeom prst="rect">
            <a:avLst/>
          </a:prstGeom>
          <a:noFill/>
        </p:spPr>
        <p:txBody>
          <a:bodyPr wrap="square" rtlCol="0">
            <a:spAutoFit/>
          </a:bodyPr>
          <a:lstStyle/>
          <a:p>
            <a:r>
              <a:rPr lang="en-US" sz="4800" b="1" dirty="0" smtClean="0">
                <a:solidFill>
                  <a:srgbClr val="7030A0"/>
                </a:solidFill>
              </a:rPr>
              <a:t>A few ground rules </a:t>
            </a:r>
            <a:r>
              <a:rPr lang="en-US" sz="4800" b="1" dirty="0" smtClean="0">
                <a:solidFill>
                  <a:srgbClr val="7030A0"/>
                </a:solidFill>
                <a:sym typeface="Wingdings" panose="05000000000000000000" pitchFamily="2" charset="2"/>
              </a:rPr>
              <a:t></a:t>
            </a:r>
            <a:endParaRPr lang="en-US" sz="4800" b="1" dirty="0">
              <a:solidFill>
                <a:srgbClr val="7030A0"/>
              </a:solidFill>
            </a:endParaRPr>
          </a:p>
        </p:txBody>
      </p:sp>
    </p:spTree>
    <p:extLst>
      <p:ext uri="{BB962C8B-B14F-4D97-AF65-F5344CB8AC3E}">
        <p14:creationId xmlns:p14="http://schemas.microsoft.com/office/powerpoint/2010/main" val="1185085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endCondLst>
                                    <p:cond evt="onNext" delay="0">
                                      <p:tgtEl>
                                        <p:sldTgt/>
                                      </p:tgtEl>
                                    </p:cond>
                                  </p:end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80">
                                          <p:stCondLst>
                                            <p:cond delay="0"/>
                                          </p:stCondLst>
                                        </p:cTn>
                                        <p:tgtEl>
                                          <p:spTgt spid="4"/>
                                        </p:tgtEl>
                                      </p:cBhvr>
                                    </p:animEffect>
                                    <p:anim calcmode="lin" valueType="num">
                                      <p:cBhvr>
                                        <p:cTn id="2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2" dur="26">
                                          <p:stCondLst>
                                            <p:cond delay="650"/>
                                          </p:stCondLst>
                                        </p:cTn>
                                        <p:tgtEl>
                                          <p:spTgt spid="4"/>
                                        </p:tgtEl>
                                      </p:cBhvr>
                                      <p:to x="100000" y="60000"/>
                                    </p:animScale>
                                    <p:animScale>
                                      <p:cBhvr>
                                        <p:cTn id="33" dur="166" decel="50000">
                                          <p:stCondLst>
                                            <p:cond delay="676"/>
                                          </p:stCondLst>
                                        </p:cTn>
                                        <p:tgtEl>
                                          <p:spTgt spid="4"/>
                                        </p:tgtEl>
                                      </p:cBhvr>
                                      <p:to x="100000" y="100000"/>
                                    </p:animScale>
                                    <p:animScale>
                                      <p:cBhvr>
                                        <p:cTn id="34" dur="26">
                                          <p:stCondLst>
                                            <p:cond delay="1312"/>
                                          </p:stCondLst>
                                        </p:cTn>
                                        <p:tgtEl>
                                          <p:spTgt spid="4"/>
                                        </p:tgtEl>
                                      </p:cBhvr>
                                      <p:to x="100000" y="80000"/>
                                    </p:animScale>
                                    <p:animScale>
                                      <p:cBhvr>
                                        <p:cTn id="35" dur="166" decel="50000">
                                          <p:stCondLst>
                                            <p:cond delay="1338"/>
                                          </p:stCondLst>
                                        </p:cTn>
                                        <p:tgtEl>
                                          <p:spTgt spid="4"/>
                                        </p:tgtEl>
                                      </p:cBhvr>
                                      <p:to x="100000" y="100000"/>
                                    </p:animScale>
                                    <p:animScale>
                                      <p:cBhvr>
                                        <p:cTn id="36" dur="26">
                                          <p:stCondLst>
                                            <p:cond delay="1642"/>
                                          </p:stCondLst>
                                        </p:cTn>
                                        <p:tgtEl>
                                          <p:spTgt spid="4"/>
                                        </p:tgtEl>
                                      </p:cBhvr>
                                      <p:to x="100000" y="90000"/>
                                    </p:animScale>
                                    <p:animScale>
                                      <p:cBhvr>
                                        <p:cTn id="37" dur="166" decel="50000">
                                          <p:stCondLst>
                                            <p:cond delay="1668"/>
                                          </p:stCondLst>
                                        </p:cTn>
                                        <p:tgtEl>
                                          <p:spTgt spid="4"/>
                                        </p:tgtEl>
                                      </p:cBhvr>
                                      <p:to x="100000" y="100000"/>
                                    </p:animScale>
                                    <p:animScale>
                                      <p:cBhvr>
                                        <p:cTn id="38" dur="26">
                                          <p:stCondLst>
                                            <p:cond delay="1808"/>
                                          </p:stCondLst>
                                        </p:cTn>
                                        <p:tgtEl>
                                          <p:spTgt spid="4"/>
                                        </p:tgtEl>
                                      </p:cBhvr>
                                      <p:to x="100000" y="95000"/>
                                    </p:animScale>
                                    <p:animScale>
                                      <p:cBhvr>
                                        <p:cTn id="39"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3048000"/>
            <a:ext cx="3505200" cy="2658884"/>
          </a:xfrm>
          <a:prstGeom prst="rect">
            <a:avLst/>
          </a:prstGeom>
        </p:spPr>
      </p:pic>
      <p:sp>
        <p:nvSpPr>
          <p:cNvPr id="2050" name="Rectangle 2"/>
          <p:cNvSpPr>
            <a:spLocks noGrp="1" noChangeArrowheads="1"/>
          </p:cNvSpPr>
          <p:nvPr>
            <p:ph type="ctrTitle"/>
          </p:nvPr>
        </p:nvSpPr>
        <p:spPr>
          <a:xfrm>
            <a:off x="-152400" y="762000"/>
            <a:ext cx="5791200" cy="2362200"/>
          </a:xfrm>
        </p:spPr>
        <p:txBody>
          <a:bodyPr>
            <a:normAutofit fontScale="90000"/>
          </a:bodyPr>
          <a:lstStyle/>
          <a:p>
            <a:pPr eaLnBrk="1" hangingPunct="1">
              <a:lnSpc>
                <a:spcPts val="7300"/>
              </a:lnSpc>
            </a:pPr>
            <a:r>
              <a:rPr lang="en-US" sz="6600" b="1" dirty="0" smtClean="0">
                <a:solidFill>
                  <a:srgbClr val="FF0000"/>
                </a:solidFill>
                <a:latin typeface="Comic Sans MS" panose="030F0702030302020204" pitchFamily="66" charset="0"/>
                <a:cs typeface="Arial" panose="020B0604020202020204" pitchFamily="34" charset="0"/>
              </a:rPr>
              <a:t>God Designed the Family Unit</a:t>
            </a:r>
          </a:p>
        </p:txBody>
      </p:sp>
      <p:pic>
        <p:nvPicPr>
          <p:cNvPr id="6146" name="Picture 2" descr="http://www.newcommunitybic.org/wp-content/uploads/2012/07/Gods-Perfect-Desig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9409" y="393896"/>
            <a:ext cx="3385909" cy="254213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wc-e.org/meeting%20photos/Womb%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3693" y="3492304"/>
            <a:ext cx="4111625" cy="237103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340056" y="6019800"/>
            <a:ext cx="845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3200" b="1" dirty="0" smtClean="0">
                <a:solidFill>
                  <a:srgbClr val="00B050"/>
                </a:solidFill>
                <a:latin typeface="Comic Sans MS" panose="030F0702030302020204" pitchFamily="66" charset="0"/>
              </a:rPr>
              <a:t>He knows what He’s doing!  Trust Him!</a:t>
            </a:r>
            <a:endParaRPr lang="en-US" sz="3200" b="1"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36246362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8674" name="Picture 2"/>
          <p:cNvPicPr>
            <a:picLocks noChangeAspect="1" noChangeArrowheads="1"/>
          </p:cNvPicPr>
          <p:nvPr/>
        </p:nvPicPr>
        <p:blipFill>
          <a:blip r:embed="rId2" cstate="email"/>
          <a:srcRect/>
          <a:stretch>
            <a:fillRect/>
          </a:stretch>
        </p:blipFill>
        <p:spPr bwMode="auto">
          <a:xfrm>
            <a:off x="-304801" y="0"/>
            <a:ext cx="9879955" cy="6858000"/>
          </a:xfrm>
          <a:prstGeom prst="rect">
            <a:avLst/>
          </a:prstGeom>
          <a:noFill/>
          <a:ln w="9525">
            <a:noFill/>
            <a:miter lim="800000"/>
            <a:headEnd/>
            <a:tailEnd/>
          </a:ln>
          <a:effectLst/>
        </p:spPr>
      </p:pic>
      <p:sp>
        <p:nvSpPr>
          <p:cNvPr id="5" name="TextBox 4"/>
          <p:cNvSpPr txBox="1"/>
          <p:nvPr/>
        </p:nvSpPr>
        <p:spPr>
          <a:xfrm>
            <a:off x="0" y="228600"/>
            <a:ext cx="4343400" cy="707886"/>
          </a:xfrm>
          <a:prstGeom prst="rect">
            <a:avLst/>
          </a:prstGeom>
          <a:noFill/>
        </p:spPr>
        <p:txBody>
          <a:bodyPr wrap="square" rtlCol="0">
            <a:spAutoFit/>
          </a:bodyPr>
          <a:lstStyle/>
          <a:p>
            <a:r>
              <a:rPr lang="en-US" sz="4000" dirty="0" smtClean="0">
                <a:solidFill>
                  <a:srgbClr val="FFFF00"/>
                </a:solidFill>
              </a:rPr>
              <a:t>Families</a:t>
            </a:r>
            <a:endParaRPr lang="en-US" sz="4000" dirty="0">
              <a:solidFill>
                <a:srgbClr val="FFFF00"/>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5000" r="24687" b="37500"/>
          <a:stretch/>
        </p:blipFill>
        <p:spPr>
          <a:xfrm>
            <a:off x="6096000" y="1493611"/>
            <a:ext cx="1158240" cy="1346791"/>
          </a:xfrm>
          <a:prstGeom prst="rect">
            <a:avLst/>
          </a:prstGeom>
        </p:spPr>
      </p:pic>
    </p:spTree>
    <p:extLst>
      <p:ext uri="{BB962C8B-B14F-4D97-AF65-F5344CB8AC3E}">
        <p14:creationId xmlns:p14="http://schemas.microsoft.com/office/powerpoint/2010/main" val="30077350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52400"/>
            <a:ext cx="7010400" cy="1066800"/>
          </a:xfrm>
        </p:spPr>
        <p:txBody>
          <a:bodyPr>
            <a:normAutofit fontScale="90000"/>
          </a:bodyPr>
          <a:lstStyle/>
          <a:p>
            <a:pPr algn="ctr"/>
            <a:r>
              <a:rPr lang="en-US" sz="4400" b="1" dirty="0" smtClean="0">
                <a:solidFill>
                  <a:srgbClr val="FF0000"/>
                </a:solidFill>
                <a:latin typeface="Arial" panose="020B0604020202020204" pitchFamily="34" charset="0"/>
                <a:cs typeface="Arial" panose="020B0604020202020204" pitchFamily="34" charset="0"/>
              </a:rPr>
              <a:t>God chose to Use Families</a:t>
            </a:r>
          </a:p>
        </p:txBody>
      </p:sp>
      <p:sp>
        <p:nvSpPr>
          <p:cNvPr id="6147" name="Rectangle 3"/>
          <p:cNvSpPr>
            <a:spLocks noGrp="1" noChangeArrowheads="1"/>
          </p:cNvSpPr>
          <p:nvPr>
            <p:ph idx="1"/>
          </p:nvPr>
        </p:nvSpPr>
        <p:spPr>
          <a:xfrm>
            <a:off x="304800" y="1133475"/>
            <a:ext cx="8458200" cy="3962400"/>
          </a:xfrm>
        </p:spPr>
        <p:txBody>
          <a:bodyPr/>
          <a:lstStyle/>
          <a:p>
            <a:r>
              <a:rPr lang="en-US" sz="2800" b="1" dirty="0" smtClean="0">
                <a:solidFill>
                  <a:srgbClr val="7030A0"/>
                </a:solidFill>
              </a:rPr>
              <a:t>He could have chosen another way </a:t>
            </a:r>
            <a:r>
              <a:rPr lang="en-US" sz="2800" b="1" dirty="0" smtClean="0"/>
              <a:t>-                                 </a:t>
            </a:r>
            <a:r>
              <a:rPr lang="en-US" sz="2800" dirty="0" smtClean="0"/>
              <a:t>communes, polygamy, divorce….</a:t>
            </a:r>
          </a:p>
          <a:p>
            <a:r>
              <a:rPr lang="en-US" sz="2800" b="1" dirty="0" smtClean="0">
                <a:solidFill>
                  <a:srgbClr val="0000CC"/>
                </a:solidFill>
              </a:rPr>
              <a:t>Gen </a:t>
            </a:r>
            <a:r>
              <a:rPr lang="en-US" sz="2800" b="1" dirty="0">
                <a:solidFill>
                  <a:srgbClr val="0000CC"/>
                </a:solidFill>
              </a:rPr>
              <a:t>6</a:t>
            </a:r>
            <a:r>
              <a:rPr lang="en-US" sz="2800" b="1" dirty="0" smtClean="0">
                <a:solidFill>
                  <a:srgbClr val="0000CC"/>
                </a:solidFill>
              </a:rPr>
              <a:t>  </a:t>
            </a:r>
            <a:r>
              <a:rPr lang="en-US" sz="2800" dirty="0" smtClean="0"/>
              <a:t>God chose Noah’s family</a:t>
            </a:r>
            <a:endParaRPr lang="en-US" sz="2800" b="1" dirty="0" smtClean="0"/>
          </a:p>
          <a:p>
            <a:r>
              <a:rPr lang="en-US" sz="2800" b="1" dirty="0" smtClean="0">
                <a:solidFill>
                  <a:srgbClr val="0000CC"/>
                </a:solidFill>
              </a:rPr>
              <a:t>Gen 13  </a:t>
            </a:r>
            <a:r>
              <a:rPr lang="en-US" sz="2800" dirty="0" smtClean="0"/>
              <a:t>God chose Abraham’s family</a:t>
            </a:r>
            <a:endParaRPr lang="en-US" sz="2800" b="1" dirty="0" smtClean="0"/>
          </a:p>
          <a:p>
            <a:r>
              <a:rPr lang="en-US" sz="2800" b="1" dirty="0" smtClean="0">
                <a:solidFill>
                  <a:srgbClr val="0000CC"/>
                </a:solidFill>
              </a:rPr>
              <a:t>Gen 19  </a:t>
            </a:r>
            <a:r>
              <a:rPr lang="en-US" sz="2800" dirty="0" smtClean="0"/>
              <a:t>God saved Lot’s family</a:t>
            </a:r>
          </a:p>
          <a:p>
            <a:r>
              <a:rPr lang="en-US" sz="2800" b="1" dirty="0" smtClean="0">
                <a:solidFill>
                  <a:srgbClr val="0000CC"/>
                </a:solidFill>
              </a:rPr>
              <a:t>Amos 3:2  </a:t>
            </a:r>
            <a:r>
              <a:rPr lang="en-US" sz="2800" dirty="0" smtClean="0"/>
              <a:t>“you only have I known of all the families”</a:t>
            </a:r>
          </a:p>
        </p:txBody>
      </p:sp>
      <p:sp>
        <p:nvSpPr>
          <p:cNvPr id="6148" name="Text Box 4"/>
          <p:cNvSpPr txBox="1">
            <a:spLocks noChangeArrowheads="1"/>
          </p:cNvSpPr>
          <p:nvPr/>
        </p:nvSpPr>
        <p:spPr bwMode="auto">
          <a:xfrm>
            <a:off x="3429000" y="4243115"/>
            <a:ext cx="533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3200" b="1" dirty="0">
                <a:solidFill>
                  <a:srgbClr val="00B050"/>
                </a:solidFill>
                <a:latin typeface="Comic Sans MS" panose="030F0702030302020204" pitchFamily="66" charset="0"/>
              </a:rPr>
              <a:t>God allows us to experience His divine family and character through our </a:t>
            </a:r>
            <a:r>
              <a:rPr lang="en-US" sz="3200" b="1" dirty="0" smtClean="0">
                <a:solidFill>
                  <a:srgbClr val="00B050"/>
                </a:solidFill>
                <a:latin typeface="Comic Sans MS" panose="030F0702030302020204" pitchFamily="66" charset="0"/>
              </a:rPr>
              <a:t>families</a:t>
            </a:r>
            <a:endParaRPr lang="en-US" sz="3200" b="1" dirty="0">
              <a:solidFill>
                <a:srgbClr val="00B050"/>
              </a:solidFill>
              <a:latin typeface="Comic Sans MS" panose="030F0702030302020204" pitchFamily="66" charset="0"/>
            </a:endParaRPr>
          </a:p>
        </p:txBody>
      </p:sp>
      <p:pic>
        <p:nvPicPr>
          <p:cNvPr id="6149" name="Picture 6" descr="https://encrypted-tbn1.gstatic.com/images?q=tbn:ANd9GcRdwtsSYMzisxo-goAqv2vK29O_PDEa62qgz-TVmXFq3VcOI8XilA"/>
          <p:cNvPicPr>
            <a:picLocks noChangeAspect="1" noChangeArrowheads="1"/>
          </p:cNvPicPr>
          <p:nvPr/>
        </p:nvPicPr>
        <p:blipFill>
          <a:blip r:embed="rId2">
            <a:extLst>
              <a:ext uri="{28A0092B-C50C-407E-A947-70E740481C1C}">
                <a14:useLocalDpi xmlns:a14="http://schemas.microsoft.com/office/drawing/2010/main" val="0"/>
              </a:ext>
            </a:extLst>
          </a:blip>
          <a:srcRect l="-2" r="5455" b="4282"/>
          <a:stretch>
            <a:fillRect/>
          </a:stretch>
        </p:blipFill>
        <p:spPr bwMode="auto">
          <a:xfrm>
            <a:off x="7056438" y="133350"/>
            <a:ext cx="1935162"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https://encrypted-tbn0.gstatic.com/images?q=tbn:ANd9GcS-sXCvo6SEMwq31JC2c3GZ2KuCBjpTMlcxaolXNslhKF6lexkboQ"/>
          <p:cNvPicPr>
            <a:picLocks noChangeAspect="1" noChangeArrowheads="1"/>
          </p:cNvPicPr>
          <p:nvPr/>
        </p:nvPicPr>
        <p:blipFill>
          <a:blip r:embed="rId3">
            <a:extLst>
              <a:ext uri="{28A0092B-C50C-407E-A947-70E740481C1C}">
                <a14:useLocalDpi xmlns:a14="http://schemas.microsoft.com/office/drawing/2010/main" val="0"/>
              </a:ext>
            </a:extLst>
          </a:blip>
          <a:srcRect t="9195" b="17241"/>
          <a:stretch>
            <a:fillRect/>
          </a:stretch>
        </p:blipFill>
        <p:spPr bwMode="auto">
          <a:xfrm>
            <a:off x="990600" y="4130904"/>
            <a:ext cx="2590800" cy="228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1061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81000"/>
            <a:ext cx="9158514" cy="595378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59543" y="838200"/>
            <a:ext cx="7010400" cy="914400"/>
          </a:xfrm>
        </p:spPr>
        <p:txBody>
          <a:bodyPr>
            <a:noAutofit/>
          </a:bodyPr>
          <a:lstStyle/>
          <a:p>
            <a:pPr algn="ctr"/>
            <a:r>
              <a:rPr lang="en-US" sz="4000" b="1" dirty="0" smtClean="0">
                <a:solidFill>
                  <a:srgbClr val="663300"/>
                </a:solidFill>
                <a:latin typeface="Calibri" pitchFamily="34" charset="0"/>
              </a:rPr>
              <a:t>Genesis 2:18-23  (NASB)</a:t>
            </a:r>
          </a:p>
        </p:txBody>
      </p:sp>
      <p:sp>
        <p:nvSpPr>
          <p:cNvPr id="4099" name="Rectangle 3"/>
          <p:cNvSpPr>
            <a:spLocks noGrp="1" noChangeArrowheads="1"/>
          </p:cNvSpPr>
          <p:nvPr>
            <p:ph type="body" idx="1"/>
          </p:nvPr>
        </p:nvSpPr>
        <p:spPr>
          <a:xfrm>
            <a:off x="990600" y="1609686"/>
            <a:ext cx="7086600" cy="4351297"/>
          </a:xfrm>
        </p:spPr>
        <p:txBody>
          <a:bodyPr>
            <a:normAutofit/>
          </a:bodyPr>
          <a:lstStyle/>
          <a:p>
            <a:pPr marL="0" indent="231775">
              <a:buNone/>
            </a:pPr>
            <a:r>
              <a:rPr lang="en-US" sz="2200" dirty="0" smtClean="0"/>
              <a:t>18 </a:t>
            </a:r>
            <a:r>
              <a:rPr lang="en-US" sz="2200" dirty="0"/>
              <a:t>Then the Lord God said, </a:t>
            </a:r>
            <a:r>
              <a:rPr lang="en-US" sz="2200" b="1" dirty="0">
                <a:solidFill>
                  <a:srgbClr val="0000CC"/>
                </a:solidFill>
              </a:rPr>
              <a:t>"It is not good for the man to be alone; I will make him a helper suitable for him." </a:t>
            </a:r>
            <a:r>
              <a:rPr lang="en-US" sz="2200" dirty="0"/>
              <a:t>19 Out of the ground the Lord God formed every beast of the field and every bird of the sky, and brought them to the man to see what he would call them; and whatever the man called a living creature, that was its name. 20 The man gave names to all the cattle, and to the birds of the sky, and to every beast of the field, </a:t>
            </a:r>
            <a:r>
              <a:rPr lang="en-US" sz="2200" b="1" dirty="0">
                <a:solidFill>
                  <a:srgbClr val="0000CC"/>
                </a:solidFill>
              </a:rPr>
              <a:t>but for Adam there was not found a helper suitable for him.</a:t>
            </a:r>
            <a:r>
              <a:rPr lang="en-US" sz="2200" dirty="0"/>
              <a:t> 21 So the Lord God caused a deep sleep to fall upon the man, and he slept; then He took one of his ribs and closed up the flesh at that place. 22 </a:t>
            </a:r>
            <a:r>
              <a:rPr lang="en-US" sz="2200" b="1" dirty="0">
                <a:solidFill>
                  <a:srgbClr val="0000CC"/>
                </a:solidFill>
              </a:rPr>
              <a:t>The Lord God fashioned into a woman the rib which He had taken from the man, and brought her to the man. </a:t>
            </a:r>
          </a:p>
          <a:p>
            <a:pPr marL="0" indent="231775">
              <a:buNone/>
            </a:pPr>
            <a:endParaRPr lang="en-US" dirty="0"/>
          </a:p>
        </p:txBody>
      </p:sp>
      <p:sp>
        <p:nvSpPr>
          <p:cNvPr id="6" name="Text Box 5"/>
          <p:cNvSpPr txBox="1">
            <a:spLocks noChangeArrowheads="1"/>
          </p:cNvSpPr>
          <p:nvPr/>
        </p:nvSpPr>
        <p:spPr bwMode="auto">
          <a:xfrm>
            <a:off x="1143000" y="225386"/>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designed the first family</a:t>
            </a:r>
          </a:p>
        </p:txBody>
      </p:sp>
      <p:sp>
        <p:nvSpPr>
          <p:cNvPr id="7" name="Text Box 5"/>
          <p:cNvSpPr txBox="1">
            <a:spLocks noChangeArrowheads="1"/>
          </p:cNvSpPr>
          <p:nvPr/>
        </p:nvSpPr>
        <p:spPr bwMode="auto">
          <a:xfrm>
            <a:off x="859274" y="6116810"/>
            <a:ext cx="7410938"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Be fruitful &amp; multiply, and fill the earth (1:28)</a:t>
            </a:r>
          </a:p>
        </p:txBody>
      </p:sp>
    </p:spTree>
    <p:extLst>
      <p:ext uri="{BB962C8B-B14F-4D97-AF65-F5344CB8AC3E}">
        <p14:creationId xmlns:p14="http://schemas.microsoft.com/office/powerpoint/2010/main" val="29627758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81000"/>
            <a:ext cx="9158514" cy="5579983"/>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59543" y="838200"/>
            <a:ext cx="7010400" cy="914400"/>
          </a:xfrm>
        </p:spPr>
        <p:txBody>
          <a:bodyPr>
            <a:noAutofit/>
          </a:bodyPr>
          <a:lstStyle/>
          <a:p>
            <a:pPr algn="ctr"/>
            <a:r>
              <a:rPr lang="en-US" sz="4000" b="1" dirty="0" smtClean="0">
                <a:solidFill>
                  <a:srgbClr val="663300"/>
                </a:solidFill>
                <a:latin typeface="Calibri" pitchFamily="34" charset="0"/>
                <a:cs typeface="Arial" pitchFamily="34" charset="0"/>
              </a:rPr>
              <a:t>Genesis 18:17-19</a:t>
            </a:r>
          </a:p>
        </p:txBody>
      </p:sp>
      <p:sp>
        <p:nvSpPr>
          <p:cNvPr id="4099" name="Rectangle 3"/>
          <p:cNvSpPr>
            <a:spLocks noGrp="1" noChangeArrowheads="1"/>
          </p:cNvSpPr>
          <p:nvPr>
            <p:ph type="body" idx="1"/>
          </p:nvPr>
        </p:nvSpPr>
        <p:spPr>
          <a:xfrm>
            <a:off x="990600" y="1609687"/>
            <a:ext cx="7086600" cy="3876714"/>
          </a:xfrm>
        </p:spPr>
        <p:txBody>
          <a:bodyPr>
            <a:normAutofit/>
          </a:bodyPr>
          <a:lstStyle/>
          <a:p>
            <a:pPr marL="0" indent="231775">
              <a:buNone/>
            </a:pPr>
            <a:r>
              <a:rPr lang="en-US" sz="2800" dirty="0" smtClean="0"/>
              <a:t>And </a:t>
            </a:r>
            <a:r>
              <a:rPr lang="en-US" sz="2800" dirty="0"/>
              <a:t>the Lord said, "Shall I hide from Abraham what I am doing, 18 since Abraham shall surely become a great and mighty nation, and all the nations of the earth shall be blessed in him? 19 </a:t>
            </a:r>
            <a:r>
              <a:rPr lang="en-US" sz="2800" b="1" dirty="0">
                <a:solidFill>
                  <a:srgbClr val="0000CC"/>
                </a:solidFill>
              </a:rPr>
              <a:t>For I have known him, in order that he may command his children and his household after him, that they keep the way of the Lord, to do righteousness and justice,</a:t>
            </a:r>
            <a:r>
              <a:rPr lang="en-US" sz="2800" dirty="0"/>
              <a:t> that the Lord may bring to Abraham what He has spoken to him</a:t>
            </a:r>
            <a:r>
              <a:rPr lang="en-US" sz="2800" dirty="0" smtClean="0"/>
              <a:t>."</a:t>
            </a:r>
            <a:endParaRPr lang="en-US" sz="2800" dirty="0"/>
          </a:p>
        </p:txBody>
      </p:sp>
      <p:sp>
        <p:nvSpPr>
          <p:cNvPr id="6" name="Text Box 5"/>
          <p:cNvSpPr txBox="1">
            <a:spLocks noChangeArrowheads="1"/>
          </p:cNvSpPr>
          <p:nvPr/>
        </p:nvSpPr>
        <p:spPr bwMode="auto">
          <a:xfrm>
            <a:off x="1143000" y="225386"/>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wants to work in Families</a:t>
            </a:r>
          </a:p>
        </p:txBody>
      </p:sp>
      <p:sp>
        <p:nvSpPr>
          <p:cNvPr id="7" name="Text Box 5"/>
          <p:cNvSpPr txBox="1">
            <a:spLocks noChangeArrowheads="1"/>
          </p:cNvSpPr>
          <p:nvPr/>
        </p:nvSpPr>
        <p:spPr bwMode="auto">
          <a:xfrm>
            <a:off x="934191" y="5791200"/>
            <a:ext cx="7197969"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Families provide a basis for God to choose children who have been raised to love God</a:t>
            </a:r>
          </a:p>
        </p:txBody>
      </p:sp>
    </p:spTree>
    <p:extLst>
      <p:ext uri="{BB962C8B-B14F-4D97-AF65-F5344CB8AC3E}">
        <p14:creationId xmlns:p14="http://schemas.microsoft.com/office/powerpoint/2010/main" val="6902823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304800" y="152400"/>
            <a:ext cx="5867400" cy="1447800"/>
          </a:xfrm>
        </p:spPr>
        <p:txBody>
          <a:bodyPr>
            <a:noAutofit/>
          </a:bodyPr>
          <a:lstStyle/>
          <a:p>
            <a:pPr algn="ctr" eaLnBrk="1" hangingPunct="1"/>
            <a:r>
              <a:rPr lang="en-US" sz="4400" b="1" dirty="0" smtClean="0">
                <a:solidFill>
                  <a:srgbClr val="FF0000"/>
                </a:solidFill>
                <a:latin typeface="Arial" panose="020B0604020202020204" pitchFamily="34" charset="0"/>
                <a:cs typeface="Arial" panose="020B0604020202020204" pitchFamily="34" charset="0"/>
              </a:rPr>
              <a:t>God is Expanding His Family</a:t>
            </a:r>
          </a:p>
        </p:txBody>
      </p:sp>
      <p:sp>
        <p:nvSpPr>
          <p:cNvPr id="346115" name="Rectangle 3"/>
          <p:cNvSpPr>
            <a:spLocks noGrp="1" noChangeArrowheads="1"/>
          </p:cNvSpPr>
          <p:nvPr>
            <p:ph idx="1"/>
          </p:nvPr>
        </p:nvSpPr>
        <p:spPr>
          <a:xfrm>
            <a:off x="304800" y="1600200"/>
            <a:ext cx="8534400" cy="4114800"/>
          </a:xfrm>
        </p:spPr>
        <p:txBody>
          <a:bodyPr/>
          <a:lstStyle/>
          <a:p>
            <a:pPr marL="0" indent="288925" eaLnBrk="1" hangingPunct="1">
              <a:lnSpc>
                <a:spcPct val="80000"/>
              </a:lnSpc>
              <a:buFontTx/>
              <a:buNone/>
            </a:pPr>
            <a:r>
              <a:rPr lang="en-US" sz="3200" b="1" dirty="0" smtClean="0">
                <a:solidFill>
                  <a:srgbClr val="0000CC"/>
                </a:solidFill>
              </a:rPr>
              <a:t>           Ephesians 3:14-21</a:t>
            </a:r>
          </a:p>
          <a:p>
            <a:pPr marL="0" indent="288925" eaLnBrk="1" hangingPunct="1">
              <a:lnSpc>
                <a:spcPct val="80000"/>
              </a:lnSpc>
              <a:buFontTx/>
              <a:buNone/>
            </a:pPr>
            <a:r>
              <a:rPr lang="en-US" sz="2600" dirty="0" smtClean="0"/>
              <a:t>14	For this reason I bow my knees to the Father of our Lord Jesus Christ,  15  </a:t>
            </a:r>
            <a:r>
              <a:rPr lang="en-US" sz="2600" b="1" dirty="0" smtClean="0">
                <a:solidFill>
                  <a:srgbClr val="7030A0"/>
                </a:solidFill>
              </a:rPr>
              <a:t>from whom the whole family in heaven and earth is named,</a:t>
            </a:r>
            <a:r>
              <a:rPr lang="en-US" sz="2600" dirty="0" smtClean="0">
                <a:solidFill>
                  <a:srgbClr val="7030A0"/>
                </a:solidFill>
              </a:rPr>
              <a:t> </a:t>
            </a:r>
            <a:r>
              <a:rPr lang="en-US" sz="2600" dirty="0" smtClean="0"/>
              <a:t>16  that He would grant you, according to the riches of His glory, to be strengthened with might through His Spirit in the inner man,  17  that Christ may dwell in your hearts through faith; that you, being rooted and grounded in love,  18  may be able to </a:t>
            </a:r>
            <a:r>
              <a:rPr lang="en-US" sz="2600" b="1" dirty="0" smtClean="0">
                <a:solidFill>
                  <a:srgbClr val="7030A0"/>
                </a:solidFill>
              </a:rPr>
              <a:t>comprehend with all the saints </a:t>
            </a:r>
            <a:r>
              <a:rPr lang="en-US" sz="2600" dirty="0" smtClean="0"/>
              <a:t>what is the width and length and depth and height--  19  to know the love of Christ which passes knowledge; that you may be filled with all the fullness of God.</a:t>
            </a:r>
          </a:p>
        </p:txBody>
      </p:sp>
      <p:sp>
        <p:nvSpPr>
          <p:cNvPr id="346116" name="Text Box 4"/>
          <p:cNvSpPr txBox="1">
            <a:spLocks noChangeArrowheads="1"/>
          </p:cNvSpPr>
          <p:nvPr/>
        </p:nvSpPr>
        <p:spPr bwMode="auto">
          <a:xfrm>
            <a:off x="457200" y="5562600"/>
            <a:ext cx="8305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b="1" dirty="0" smtClean="0">
                <a:solidFill>
                  <a:srgbClr val="00B050"/>
                </a:solidFill>
                <a:latin typeface="Comic Sans MS" panose="030F0702030302020204" pitchFamily="66" charset="0"/>
              </a:rPr>
              <a:t>God’s family has been around for a long time &amp; He intends to add </a:t>
            </a:r>
            <a:r>
              <a:rPr lang="en-US" b="1" smtClean="0">
                <a:solidFill>
                  <a:srgbClr val="00B050"/>
                </a:solidFill>
                <a:latin typeface="Comic Sans MS" panose="030F0702030302020204" pitchFamily="66" charset="0"/>
              </a:rPr>
              <a:t>to it!</a:t>
            </a:r>
            <a:endParaRPr lang="en-US" b="1" dirty="0">
              <a:solidFill>
                <a:srgbClr val="00B050"/>
              </a:solidFill>
              <a:latin typeface="Comic Sans MS" panose="030F0702030302020204" pitchFamily="66" charset="0"/>
            </a:endParaRPr>
          </a:p>
        </p:txBody>
      </p:sp>
      <p:pic>
        <p:nvPicPr>
          <p:cNvPr id="143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913" y="0"/>
            <a:ext cx="260508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933395"/>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48074"/>
            <a:ext cx="5105400" cy="1771144"/>
          </a:xfrm>
        </p:spPr>
        <p:txBody>
          <a:bodyPr>
            <a:noAutofit/>
          </a:bodyPr>
          <a:lstStyle/>
          <a:p>
            <a:pPr algn="ctr"/>
            <a:r>
              <a:rPr lang="en-US" sz="3200" b="1" dirty="0" smtClean="0">
                <a:solidFill>
                  <a:srgbClr val="FF0000"/>
                </a:solidFill>
                <a:latin typeface="Arial" panose="020B0604020202020204" pitchFamily="34" charset="0"/>
                <a:cs typeface="Arial" panose="020B0604020202020204" pitchFamily="34" charset="0"/>
              </a:rPr>
              <a:t>What better way to come to know &amp; understand God than to live in families ourselves?</a:t>
            </a:r>
            <a:endParaRPr lang="en-US" sz="3200" b="1" dirty="0">
              <a:solidFill>
                <a:srgbClr val="FF0000"/>
              </a:solidFill>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152400" y="5638800"/>
            <a:ext cx="87058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a:solidFill>
                  <a:srgbClr val="00B050"/>
                </a:solidFill>
                <a:latin typeface="Comic Sans MS" panose="030F0702030302020204" pitchFamily="66" charset="0"/>
              </a:rPr>
              <a:t>God allows us to experience His divine family and character through our families &amp; </a:t>
            </a:r>
            <a:r>
              <a:rPr lang="en-US" sz="2800" b="1" dirty="0" err="1">
                <a:solidFill>
                  <a:srgbClr val="00B050"/>
                </a:solidFill>
                <a:latin typeface="Comic Sans MS" panose="030F0702030302020204" pitchFamily="66" charset="0"/>
              </a:rPr>
              <a:t>ecclesias</a:t>
            </a:r>
            <a:endParaRPr lang="en-US" sz="2800" b="1" dirty="0">
              <a:solidFill>
                <a:srgbClr val="00B050"/>
              </a:solidFill>
              <a:latin typeface="Comic Sans MS" panose="030F0702030302020204" pitchFamily="66" charset="0"/>
            </a:endParaRPr>
          </a:p>
        </p:txBody>
      </p:sp>
      <p:pic>
        <p:nvPicPr>
          <p:cNvPr id="54274" name="Picture 2" descr="https://encrypted-tbn3.gstatic.com/images?q=tbn:ANd9GcTQfbF8M4h82l5kHcXr-RfmQRr0aKX9KuDxNTFTY2lq1nIWSdZJu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99231"/>
            <a:ext cx="3448050" cy="2068831"/>
          </a:xfrm>
          <a:prstGeom prst="rect">
            <a:avLst/>
          </a:prstGeom>
          <a:noFill/>
          <a:extLst>
            <a:ext uri="{909E8E84-426E-40DD-AFC4-6F175D3DCCD1}">
              <a14:hiddenFill xmlns:a14="http://schemas.microsoft.com/office/drawing/2010/main">
                <a:solidFill>
                  <a:srgbClr val="FFFFFF"/>
                </a:solidFill>
              </a14:hiddenFill>
            </a:ext>
          </a:extLst>
        </p:spPr>
      </p:pic>
      <p:pic>
        <p:nvPicPr>
          <p:cNvPr id="54276" name="Picture 4" descr="http://aniafieldsphotoart.com/blog/wp-content/uploads/2012/07/Extended_family_portraits_Wisconsin_Dells_01.jpg"/>
          <p:cNvPicPr>
            <a:picLocks noChangeAspect="1" noChangeArrowheads="1"/>
          </p:cNvPicPr>
          <p:nvPr/>
        </p:nvPicPr>
        <p:blipFill rotWithShape="1">
          <a:blip r:embed="rId3">
            <a:extLst>
              <a:ext uri="{28A0092B-C50C-407E-A947-70E740481C1C}">
                <a14:useLocalDpi xmlns:a14="http://schemas.microsoft.com/office/drawing/2010/main" val="0"/>
              </a:ext>
            </a:extLst>
          </a:blip>
          <a:srcRect l="17444" t="11196" r="19582" b="24034"/>
          <a:stretch/>
        </p:blipFill>
        <p:spPr bwMode="auto">
          <a:xfrm>
            <a:off x="304800" y="2570338"/>
            <a:ext cx="4114800" cy="2819401"/>
          </a:xfrm>
          <a:prstGeom prst="rect">
            <a:avLst/>
          </a:prstGeom>
          <a:noFill/>
          <a:extLst>
            <a:ext uri="{909E8E84-426E-40DD-AFC4-6F175D3DCCD1}">
              <a14:hiddenFill xmlns:a14="http://schemas.microsoft.com/office/drawing/2010/main">
                <a:solidFill>
                  <a:srgbClr val="FFFFFF"/>
                </a:solidFill>
              </a14:hiddenFill>
            </a:ext>
          </a:extLst>
        </p:spPr>
      </p:pic>
      <p:pic>
        <p:nvPicPr>
          <p:cNvPr id="54278" name="Picture 6" descr="http://sale-christadelphians.net/wpimages/wp5594bb58_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570338"/>
            <a:ext cx="4133850" cy="293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716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124691"/>
            <a:ext cx="5010150" cy="1828800"/>
          </a:xfrm>
        </p:spPr>
        <p:txBody>
          <a:bodyPr>
            <a:noAutofit/>
          </a:bodyPr>
          <a:lstStyle/>
          <a:p>
            <a:pPr algn="ctr"/>
            <a:r>
              <a:rPr lang="en-US" sz="3200" b="1" dirty="0" smtClean="0">
                <a:solidFill>
                  <a:srgbClr val="FF0000"/>
                </a:solidFill>
                <a:latin typeface="Arial" panose="020B0604020202020204" pitchFamily="34" charset="0"/>
                <a:cs typeface="Arial" panose="020B0604020202020204" pitchFamily="34" charset="0"/>
              </a:rPr>
              <a:t>Raising children helps us understand what God’s Family goes through to raise us!</a:t>
            </a:r>
            <a:endParaRPr lang="en-US" sz="32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3850" y="1981200"/>
            <a:ext cx="8382000" cy="4267200"/>
          </a:xfrm>
        </p:spPr>
        <p:txBody>
          <a:bodyPr>
            <a:normAutofit/>
          </a:bodyPr>
          <a:lstStyle/>
          <a:p>
            <a:pPr marL="0" indent="0">
              <a:buNone/>
            </a:pPr>
            <a:r>
              <a:rPr lang="en-US" sz="3000" b="1" dirty="0" smtClean="0">
                <a:solidFill>
                  <a:srgbClr val="0000CC"/>
                </a:solidFill>
                <a:latin typeface="Comic Sans MS" panose="030F0702030302020204" pitchFamily="66" charset="0"/>
              </a:rPr>
              <a:t>      2 </a:t>
            </a:r>
            <a:r>
              <a:rPr lang="en-US" sz="3000" b="1" dirty="0" err="1">
                <a:solidFill>
                  <a:srgbClr val="0000CC"/>
                </a:solidFill>
                <a:latin typeface="Comic Sans MS" panose="030F0702030302020204" pitchFamily="66" charset="0"/>
              </a:rPr>
              <a:t>Cor</a:t>
            </a:r>
            <a:r>
              <a:rPr lang="en-US" sz="3000" b="1" dirty="0">
                <a:solidFill>
                  <a:srgbClr val="0000CC"/>
                </a:solidFill>
                <a:latin typeface="Comic Sans MS" panose="030F0702030302020204" pitchFamily="66" charset="0"/>
              </a:rPr>
              <a:t> 12:14-15</a:t>
            </a:r>
          </a:p>
          <a:p>
            <a:pPr marL="0" indent="0">
              <a:buNone/>
            </a:pPr>
            <a:r>
              <a:rPr lang="en-US" sz="3000" dirty="0" smtClean="0">
                <a:latin typeface="Comic Sans MS" panose="030F0702030302020204" pitchFamily="66" charset="0"/>
              </a:rPr>
              <a:t>14 </a:t>
            </a:r>
            <a:r>
              <a:rPr lang="en-US" sz="3000" dirty="0">
                <a:latin typeface="Comic Sans MS" panose="030F0702030302020204" pitchFamily="66" charset="0"/>
              </a:rPr>
              <a:t>Now for the third time I am ready to come to you. And </a:t>
            </a:r>
            <a:r>
              <a:rPr lang="en-US" sz="3000" b="1" dirty="0">
                <a:solidFill>
                  <a:srgbClr val="7030A0"/>
                </a:solidFill>
                <a:latin typeface="Comic Sans MS" panose="030F0702030302020204" pitchFamily="66" charset="0"/>
              </a:rPr>
              <a:t>I will not be burdensome to you; for I do not seek yours, but you. For the children ought not to lay up for the parents, but the parents for the children. </a:t>
            </a:r>
            <a:r>
              <a:rPr lang="en-US" sz="3000" dirty="0">
                <a:latin typeface="Comic Sans MS" panose="030F0702030302020204" pitchFamily="66" charset="0"/>
              </a:rPr>
              <a:t>15 And I will very gladly spend and be spent for your souls; though the more abundantly I love you, the less I am loved. </a:t>
            </a:r>
          </a:p>
          <a:p>
            <a:pPr marL="0" indent="0">
              <a:buNone/>
            </a:pPr>
            <a:endParaRPr lang="en-US" sz="3000" b="1" dirty="0">
              <a:solidFill>
                <a:srgbClr val="0000CC"/>
              </a:solidFill>
              <a:latin typeface="Comic Sans MS" panose="030F0702030302020204" pitchFamily="66" charset="0"/>
            </a:endParaRPr>
          </a:p>
        </p:txBody>
      </p:sp>
      <p:pic>
        <p:nvPicPr>
          <p:cNvPr id="1026" name="Picture 2" descr="https://encrypted-tbn3.gstatic.com/images?q=tbn:ANd9GcRjyZDjHgIP1ZzQdmwlyJMDP4G1nA-S2gYsbtzTFzD6mfcGsG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551" y="124691"/>
            <a:ext cx="3414299" cy="227206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57150" y="60960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a:solidFill>
                  <a:srgbClr val="00B050"/>
                </a:solidFill>
                <a:latin typeface="Comic Sans MS" panose="030F0702030302020204" pitchFamily="66" charset="0"/>
              </a:rPr>
              <a:t>God </a:t>
            </a:r>
            <a:r>
              <a:rPr lang="en-US" sz="2800" b="1" dirty="0" smtClean="0">
                <a:solidFill>
                  <a:srgbClr val="00B050"/>
                </a:solidFill>
                <a:latin typeface="Comic Sans MS" panose="030F0702030302020204" pitchFamily="66" charset="0"/>
              </a:rPr>
              <a:t>is training us to join the angels in their work!</a:t>
            </a:r>
            <a:endParaRPr lang="en-US" sz="2800" b="1"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1041480444"/>
      </p:ext>
    </p:extLst>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260disorder</Template>
  <TotalTime>829</TotalTime>
  <Words>1127</Words>
  <Application>Microsoft Office PowerPoint</Application>
  <PresentationFormat>On-screen Show (4:3)</PresentationFormat>
  <Paragraphs>71</Paragraphs>
  <Slides>17</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Comic Sans MS</vt:lpstr>
      <vt:lpstr>Times New Roman</vt:lpstr>
      <vt:lpstr>Wingdings</vt:lpstr>
      <vt:lpstr>Office Theme</vt:lpstr>
      <vt:lpstr>1_Office Theme</vt:lpstr>
      <vt:lpstr>PowerPoint Presentation</vt:lpstr>
      <vt:lpstr>God Designed the Family Unit</vt:lpstr>
      <vt:lpstr>PowerPoint Presentation</vt:lpstr>
      <vt:lpstr>God chose to Use Families</vt:lpstr>
      <vt:lpstr>Genesis 2:18-23  (NASB)</vt:lpstr>
      <vt:lpstr>Genesis 18:17-19</vt:lpstr>
      <vt:lpstr>God is Expanding His Family</vt:lpstr>
      <vt:lpstr>What better way to come to know &amp; understand God than to live in families ourselves?</vt:lpstr>
      <vt:lpstr>Raising children helps us understand what God’s Family goes through to raise us!</vt:lpstr>
      <vt:lpstr>Marriage helps us practice Faithfulness and Mercy</vt:lpstr>
      <vt:lpstr>Caring for our parents helps us learn to be patient &amp; compassionate</vt:lpstr>
      <vt:lpstr>1 Timothy 3:1-7</vt:lpstr>
      <vt:lpstr>The concept is easy to understand</vt:lpstr>
      <vt:lpstr>God chose to Use Ecclesias</vt:lpstr>
      <vt:lpstr>Why Does God Use Families &amp; Ecclesias?</vt:lpstr>
      <vt:lpstr>PowerPoint Presentation</vt:lpstr>
      <vt:lpstr>PowerPoint Presentation</vt:lpstr>
    </vt:vector>
  </TitlesOfParts>
  <Company>Crestwood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Styles</dc:creator>
  <cp:lastModifiedBy>Dad</cp:lastModifiedBy>
  <cp:revision>91</cp:revision>
  <dcterms:created xsi:type="dcterms:W3CDTF">2006-12-04T00:09:57Z</dcterms:created>
  <dcterms:modified xsi:type="dcterms:W3CDTF">2013-11-11T16:27:18Z</dcterms:modified>
</cp:coreProperties>
</file>