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93" r:id="rId2"/>
    <p:sldId id="326" r:id="rId3"/>
    <p:sldId id="395" r:id="rId4"/>
    <p:sldId id="398" r:id="rId5"/>
    <p:sldId id="338" r:id="rId6"/>
    <p:sldId id="340" r:id="rId7"/>
    <p:sldId id="352" r:id="rId8"/>
    <p:sldId id="394" r:id="rId9"/>
    <p:sldId id="351" r:id="rId10"/>
    <p:sldId id="339" r:id="rId11"/>
    <p:sldId id="353" r:id="rId12"/>
    <p:sldId id="396" r:id="rId13"/>
    <p:sldId id="357" r:id="rId14"/>
    <p:sldId id="35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231204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232545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4470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211489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237311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3238" y="469900"/>
            <a:ext cx="4706262" cy="2362200"/>
          </a:xfrm>
        </p:spPr>
        <p:txBody>
          <a:bodyPr>
            <a:noAutofit/>
          </a:bodyPr>
          <a:lstStyle/>
          <a:p>
            <a:pPr eaLnBrk="1" hangingPunct="1">
              <a:lnSpc>
                <a:spcPts val="7300"/>
              </a:lnSpc>
            </a:pPr>
            <a:r>
              <a:rPr lang="en-US" sz="4600" b="1" dirty="0" smtClean="0">
                <a:solidFill>
                  <a:srgbClr val="FF0000"/>
                </a:solidFill>
                <a:latin typeface="Comic Sans MS" panose="030F0702030302020204" pitchFamily="66" charset="0"/>
                <a:cs typeface="Arial" panose="020B0604020202020204" pitchFamily="34" charset="0"/>
              </a:rPr>
              <a:t>Learning to give your life for your Bride…</a:t>
            </a:r>
          </a:p>
        </p:txBody>
      </p:sp>
      <p:sp>
        <p:nvSpPr>
          <p:cNvPr id="6" name="Text Box 4"/>
          <p:cNvSpPr txBox="1">
            <a:spLocks noChangeArrowheads="1"/>
          </p:cNvSpPr>
          <p:nvPr/>
        </p:nvSpPr>
        <p:spPr bwMode="auto">
          <a:xfrm>
            <a:off x="4864100" y="4193356"/>
            <a:ext cx="37690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800" b="1" dirty="0">
                <a:solidFill>
                  <a:srgbClr val="00B050"/>
                </a:solidFill>
                <a:latin typeface="Comic Sans MS" panose="030F0702030302020204" pitchFamily="66" charset="0"/>
              </a:rPr>
              <a:t>l</a:t>
            </a:r>
            <a:r>
              <a:rPr lang="en-US" sz="4800" b="1" dirty="0" smtClean="0">
                <a:solidFill>
                  <a:srgbClr val="00B050"/>
                </a:solidFill>
                <a:latin typeface="Comic Sans MS" panose="030F0702030302020204" pitchFamily="66" charset="0"/>
              </a:rPr>
              <a:t>ike Christ did for you!</a:t>
            </a:r>
            <a:endParaRPr lang="en-US" sz="4800" b="1" dirty="0">
              <a:solidFill>
                <a:srgbClr val="00B050"/>
              </a:solidFill>
              <a:latin typeface="Comic Sans MS" panose="030F0702030302020204" pitchFamily="66" charset="0"/>
            </a:endParaRPr>
          </a:p>
        </p:txBody>
      </p:sp>
      <p:pic>
        <p:nvPicPr>
          <p:cNvPr id="1026" name="Picture 2" descr="http://dvrbible.files.wordpress.com/2011/01/jesus_on_cross_crucifixion-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06" y="3276600"/>
            <a:ext cx="362132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k5.picdn.net/shutterstock/videos/1963777/preview/stock-footage-bride-and-groom-kiss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4846" r="29692"/>
          <a:stretch/>
        </p:blipFill>
        <p:spPr bwMode="auto">
          <a:xfrm>
            <a:off x="5029200" y="304800"/>
            <a:ext cx="3830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17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9700" y="234120"/>
            <a:ext cx="6019800" cy="1143000"/>
          </a:xfrm>
        </p:spPr>
        <p:txBody>
          <a:bodyPr>
            <a:noAutofit/>
          </a:bodyPr>
          <a:lstStyle/>
          <a:p>
            <a:pPr eaLnBrk="1" hangingPunct="1"/>
            <a:r>
              <a:rPr lang="en-US" sz="4000" b="1" dirty="0" smtClean="0">
                <a:solidFill>
                  <a:srgbClr val="FF0000"/>
                </a:solidFill>
                <a:latin typeface="Comic Sans MS" pitchFamily="66" charset="0"/>
              </a:rPr>
              <a:t>This principle extends to all circumstances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3074" name="Picture 2" descr="http://1.bp.blogspot.com/-qQ-rFK9NUDA/UJFGxvB90wI/AAAAAAAABOE/TbWUa8ZDXXY/s1600/crazytr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464844" cy="2971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ilomaternity.com/blog/images/happy_pregnant_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4" y="4305945"/>
            <a:ext cx="1704181" cy="25133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umbs.dreamstime.com/z/sick-woman-234593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06" r="14469" b="7141"/>
          <a:stretch/>
        </p:blipFill>
        <p:spPr bwMode="auto">
          <a:xfrm>
            <a:off x="7239000" y="87275"/>
            <a:ext cx="1780382" cy="16953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2.gstatic.com/images?q=tbn:ANd9GcSBTIQormKOoq8uDXfxA221YJnNsXFPFBT8L03i0l0Y6hWFL-HO1A"/>
          <p:cNvPicPr>
            <a:picLocks noChangeAspect="1" noChangeArrowheads="1"/>
          </p:cNvPicPr>
          <p:nvPr/>
        </p:nvPicPr>
        <p:blipFill rotWithShape="1">
          <a:blip r:embed="rId6">
            <a:extLst>
              <a:ext uri="{28A0092B-C50C-407E-A947-70E740481C1C}">
                <a14:useLocalDpi xmlns:a14="http://schemas.microsoft.com/office/drawing/2010/main" val="0"/>
              </a:ext>
            </a:extLst>
          </a:blip>
          <a:srcRect l="14678" t="11117" r="1561"/>
          <a:stretch/>
        </p:blipFill>
        <p:spPr bwMode="auto">
          <a:xfrm>
            <a:off x="6899672" y="4572645"/>
            <a:ext cx="1981200" cy="19799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therelationalmarketer.com/wp-content/uploads/2009/02/11389_0_Fotolia_11045915_Subscription_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34318"/>
            <a:ext cx="177003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surebaby.com/blog/wp-content/sadwo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8494" y="2004485"/>
            <a:ext cx="1783556"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infertilitytexas.com/infertility-texas/wp-content/uploads/2013/08/why-cant-i-get-pregnant.jpg"/>
          <p:cNvPicPr>
            <a:picLocks noChangeAspect="1" noChangeArrowheads="1"/>
          </p:cNvPicPr>
          <p:nvPr/>
        </p:nvPicPr>
        <p:blipFill rotWithShape="1">
          <a:blip r:embed="rId9">
            <a:extLst>
              <a:ext uri="{28A0092B-C50C-407E-A947-70E740481C1C}">
                <a14:useLocalDpi xmlns:a14="http://schemas.microsoft.com/office/drawing/2010/main" val="0"/>
              </a:ext>
            </a:extLst>
          </a:blip>
          <a:srcRect r="12522"/>
          <a:stretch/>
        </p:blipFill>
        <p:spPr bwMode="auto">
          <a:xfrm>
            <a:off x="1972469" y="4706292"/>
            <a:ext cx="470773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ovenanthousebc.org/sites/default/files/uploads/alcohol-addiction1%5B1%5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472" y="2715856"/>
            <a:ext cx="1643900" cy="140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718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Common problems in marriages</a:t>
            </a:r>
          </a:p>
        </p:txBody>
      </p:sp>
      <p:sp>
        <p:nvSpPr>
          <p:cNvPr id="4099" name="Rectangle 3"/>
          <p:cNvSpPr>
            <a:spLocks noGrp="1" noChangeArrowheads="1"/>
          </p:cNvSpPr>
          <p:nvPr>
            <p:ph type="body" idx="1"/>
          </p:nvPr>
        </p:nvSpPr>
        <p:spPr>
          <a:xfrm>
            <a:off x="762000" y="1219200"/>
            <a:ext cx="7924800" cy="4343400"/>
          </a:xfrm>
        </p:spPr>
        <p:txBody>
          <a:bodyPr/>
          <a:lstStyle/>
          <a:p>
            <a:pPr eaLnBrk="1" hangingPunct="1">
              <a:lnSpc>
                <a:spcPct val="90000"/>
              </a:lnSpc>
            </a:pPr>
            <a:r>
              <a:rPr lang="en-US" dirty="0" smtClean="0"/>
              <a:t>Lack of communication</a:t>
            </a:r>
          </a:p>
          <a:p>
            <a:pPr eaLnBrk="1" hangingPunct="1">
              <a:lnSpc>
                <a:spcPct val="90000"/>
              </a:lnSpc>
            </a:pPr>
            <a:r>
              <a:rPr lang="en-US" dirty="0" smtClean="0"/>
              <a:t>Inability to adapt to changing situations</a:t>
            </a:r>
          </a:p>
          <a:p>
            <a:pPr lvl="1">
              <a:lnSpc>
                <a:spcPct val="90000"/>
              </a:lnSpc>
            </a:pPr>
            <a:r>
              <a:rPr lang="en-US" dirty="0" smtClean="0"/>
              <a:t>Family, financial, work, health</a:t>
            </a:r>
          </a:p>
          <a:p>
            <a:pPr eaLnBrk="1" hangingPunct="1">
              <a:lnSpc>
                <a:spcPct val="90000"/>
              </a:lnSpc>
            </a:pPr>
            <a:r>
              <a:rPr lang="en-US" dirty="0" smtClean="0"/>
              <a:t>Lack of commitment</a:t>
            </a:r>
          </a:p>
          <a:p>
            <a:pPr eaLnBrk="1" hangingPunct="1">
              <a:lnSpc>
                <a:spcPct val="90000"/>
              </a:lnSpc>
            </a:pPr>
            <a:r>
              <a:rPr lang="en-US" dirty="0" smtClean="0"/>
              <a:t>Sex problems</a:t>
            </a:r>
          </a:p>
          <a:p>
            <a:pPr eaLnBrk="1" hangingPunct="1">
              <a:lnSpc>
                <a:spcPct val="90000"/>
              </a:lnSpc>
            </a:pPr>
            <a:r>
              <a:rPr lang="en-US" dirty="0" smtClean="0"/>
              <a:t>Unrealistic expectations</a:t>
            </a:r>
          </a:p>
          <a:p>
            <a:pPr eaLnBrk="1" hangingPunct="1">
              <a:lnSpc>
                <a:spcPct val="90000"/>
              </a:lnSpc>
            </a:pPr>
            <a:r>
              <a:rPr lang="en-US" dirty="0" smtClean="0"/>
              <a:t>Lack of time together </a:t>
            </a:r>
          </a:p>
        </p:txBody>
      </p:sp>
      <p:sp>
        <p:nvSpPr>
          <p:cNvPr id="4100" name="Text Box 5"/>
          <p:cNvSpPr txBox="1">
            <a:spLocks noChangeArrowheads="1"/>
          </p:cNvSpPr>
          <p:nvPr/>
        </p:nvSpPr>
        <p:spPr bwMode="auto">
          <a:xfrm>
            <a:off x="266700" y="5334000"/>
            <a:ext cx="86106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These are areas to monitor &amp; seek help if they become problems for you</a:t>
            </a:r>
            <a:endParaRPr lang="en-US" sz="3600" b="1" dirty="0">
              <a:solidFill>
                <a:srgbClr val="00B050"/>
              </a:solidFill>
              <a:latin typeface="Comic Sans MS" pitchFamily="66" charset="0"/>
            </a:endParaRPr>
          </a:p>
        </p:txBody>
      </p:sp>
      <p:pic>
        <p:nvPicPr>
          <p:cNvPr id="2" name="Picture 2" descr="http://www.ourrelationship.com/wp-content/uploads/2012/03/MenYellingAtWoman_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3138" y="2438400"/>
            <a:ext cx="2646362" cy="264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30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067800" cy="1143000"/>
          </a:xfrm>
        </p:spPr>
        <p:txBody>
          <a:bodyPr>
            <a:normAutofit fontScale="90000"/>
          </a:bodyPr>
          <a:lstStyle/>
          <a:p>
            <a:r>
              <a:rPr lang="en-US" sz="3600" b="1" i="1" dirty="0" smtClean="0">
                <a:solidFill>
                  <a:srgbClr val="FF0000"/>
                </a:solidFill>
              </a:rPr>
              <a:t>As many counselors say: </a:t>
            </a:r>
            <a:br>
              <a:rPr lang="en-US" sz="3600" b="1" i="1" dirty="0" smtClean="0">
                <a:solidFill>
                  <a:srgbClr val="FF0000"/>
                </a:solidFill>
              </a:rPr>
            </a:br>
            <a:r>
              <a:rPr lang="en-US" sz="4000" b="1" dirty="0" smtClean="0">
                <a:solidFill>
                  <a:srgbClr val="FF0000"/>
                </a:solidFill>
              </a:rPr>
              <a:t>The best thing a Dad can do for his children….</a:t>
            </a:r>
            <a:endParaRPr lang="en-US" sz="4000" b="1" dirty="0">
              <a:solidFill>
                <a:srgbClr val="FF0000"/>
              </a:solidFill>
            </a:endParaRPr>
          </a:p>
        </p:txBody>
      </p:sp>
      <p:sp>
        <p:nvSpPr>
          <p:cNvPr id="4" name="Text Box 5"/>
          <p:cNvSpPr txBox="1">
            <a:spLocks noChangeArrowheads="1"/>
          </p:cNvSpPr>
          <p:nvPr/>
        </p:nvSpPr>
        <p:spPr bwMode="auto">
          <a:xfrm>
            <a:off x="152400" y="5995020"/>
            <a:ext cx="86106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Is to love their Mom</a:t>
            </a:r>
            <a:endParaRPr lang="en-US" sz="3600" b="1" dirty="0">
              <a:solidFill>
                <a:srgbClr val="00B050"/>
              </a:solidFill>
              <a:latin typeface="Comic Sans MS" pitchFamily="66" charset="0"/>
            </a:endParaRPr>
          </a:p>
        </p:txBody>
      </p:sp>
      <p:pic>
        <p:nvPicPr>
          <p:cNvPr id="1026" name="Picture 2" descr="http://3.bp.blogspot.com/_G285Mel_Lig/SQnoWpgpUAI/AAAAAAAAAKg/E3k9g5U2jGY/s1600/family%2Bh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248400" cy="446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1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Malachi 2:13-16 </a:t>
            </a:r>
            <a:r>
              <a:rPr lang="en-US" sz="3600" b="1" dirty="0" smtClean="0">
                <a:solidFill>
                  <a:srgbClr val="663300"/>
                </a:solidFill>
              </a:rPr>
              <a:t>(</a:t>
            </a:r>
            <a:r>
              <a:rPr lang="en-US" sz="3600" b="1" dirty="0" err="1" smtClean="0">
                <a:solidFill>
                  <a:srgbClr val="663300"/>
                </a:solidFill>
              </a:rPr>
              <a:t>NIrV</a:t>
            </a:r>
            <a:r>
              <a:rPr lang="en-US" sz="3600" b="1" dirty="0" smtClean="0">
                <a:solidFill>
                  <a:srgbClr val="663300"/>
                </a:solidFill>
              </a:rPr>
              <a:t>)</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62500" lnSpcReduction="20000"/>
          </a:bodyPr>
          <a:lstStyle/>
          <a:p>
            <a:pPr marL="0" indent="231775">
              <a:buNone/>
            </a:pPr>
            <a:r>
              <a:rPr lang="en-US" dirty="0" smtClean="0"/>
              <a:t>13 </a:t>
            </a:r>
            <a:r>
              <a:rPr lang="en-US" dirty="0"/>
              <a:t>Here’s something else you do. You flood the Lord’s altar with your tears. You sob and cry because he doesn’t pay attention to your offerings anymore. He doesn’t accept them from your hands with pleasure.</a:t>
            </a:r>
          </a:p>
          <a:p>
            <a:pPr marL="0" indent="231775">
              <a:buNone/>
            </a:pPr>
            <a:r>
              <a:rPr lang="en-US" dirty="0" smtClean="0"/>
              <a:t>14 </a:t>
            </a:r>
            <a:r>
              <a:rPr lang="en-US" dirty="0"/>
              <a:t>You ask, “Why</a:t>
            </a:r>
            <a:r>
              <a:rPr lang="en-US" b="1" dirty="0">
                <a:solidFill>
                  <a:srgbClr val="0000CC"/>
                </a:solidFill>
              </a:rPr>
              <a:t>?” It’s because the Lord is holding you accountable. He watches how you treat the wife you married when you were young. You have broken your promise to her. You did it even though she’s your partner. You promised to stay married to her. And the Lord was a witness to it.</a:t>
            </a:r>
          </a:p>
          <a:p>
            <a:pPr marL="0" indent="231775">
              <a:buNone/>
            </a:pPr>
            <a:r>
              <a:rPr lang="en-US" dirty="0" smtClean="0"/>
              <a:t>15 </a:t>
            </a:r>
            <a:r>
              <a:rPr lang="en-US" dirty="0"/>
              <a:t>Hasn’t he made the two of you one? Both of you belong to him in body and spirit</a:t>
            </a:r>
            <a:r>
              <a:rPr lang="en-US" b="1" dirty="0">
                <a:solidFill>
                  <a:srgbClr val="0000CC"/>
                </a:solidFill>
              </a:rPr>
              <a:t>. And why has he made you one? </a:t>
            </a:r>
            <a:r>
              <a:rPr lang="en-US" b="1" dirty="0">
                <a:solidFill>
                  <a:srgbClr val="FF0000"/>
                </a:solidFill>
              </a:rPr>
              <a:t>Because he was looking for godly children. </a:t>
            </a:r>
            <a:r>
              <a:rPr lang="en-US" b="1" dirty="0">
                <a:solidFill>
                  <a:srgbClr val="0000CC"/>
                </a:solidFill>
              </a:rPr>
              <a:t>So guard yourself in your spirit. Don’t break your promise to the wife you married when you were young.</a:t>
            </a:r>
          </a:p>
          <a:p>
            <a:pPr marL="0" indent="231775">
              <a:buNone/>
            </a:pPr>
            <a:r>
              <a:rPr lang="en-US" b="1" dirty="0" smtClean="0">
                <a:solidFill>
                  <a:srgbClr val="7030A0"/>
                </a:solidFill>
              </a:rPr>
              <a:t>16 </a:t>
            </a:r>
            <a:r>
              <a:rPr lang="en-US" b="1" dirty="0">
                <a:solidFill>
                  <a:srgbClr val="7030A0"/>
                </a:solidFill>
              </a:rPr>
              <a:t>“I hate divorce,” says the Lord God of Israel. “I hate it when people do anything that harms others,” says the Lord who rules over all</a:t>
            </a:r>
            <a:r>
              <a:rPr lang="en-US" b="1" dirty="0" smtClean="0">
                <a:solidFill>
                  <a:srgbClr val="7030A0"/>
                </a:solidFill>
              </a:rPr>
              <a:t>.</a:t>
            </a:r>
            <a:endParaRPr lang="en-US" b="1" dirty="0">
              <a:solidFill>
                <a:srgbClr val="7030A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wants us to practice faithfulness</a:t>
            </a:r>
          </a:p>
        </p:txBody>
      </p:sp>
      <p:sp>
        <p:nvSpPr>
          <p:cNvPr id="7" name="Text Box 5"/>
          <p:cNvSpPr txBox="1">
            <a:spLocks noChangeArrowheads="1"/>
          </p:cNvSpPr>
          <p:nvPr/>
        </p:nvSpPr>
        <p:spPr bwMode="auto">
          <a:xfrm>
            <a:off x="533400" y="6276944"/>
            <a:ext cx="8277101"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Our example of faithfulness will effect our children!</a:t>
            </a:r>
          </a:p>
        </p:txBody>
      </p:sp>
    </p:spTree>
    <p:extLst>
      <p:ext uri="{BB962C8B-B14F-4D97-AF65-F5344CB8AC3E}">
        <p14:creationId xmlns:p14="http://schemas.microsoft.com/office/powerpoint/2010/main" val="383918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ov30.typepad.com/.a/6a017ee5b59661970d017c388844ab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990600"/>
            <a:ext cx="8978900" cy="6484761"/>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0"/>
            <a:ext cx="8229600" cy="1752600"/>
          </a:xfrm>
        </p:spPr>
        <p:txBody>
          <a:bodyPr>
            <a:noAutofit/>
          </a:bodyPr>
          <a:lstStyle/>
          <a:p>
            <a:pPr eaLnBrk="1" hangingPunct="1"/>
            <a:r>
              <a:rPr lang="en-US" sz="5400" b="1" dirty="0" smtClean="0">
                <a:solidFill>
                  <a:srgbClr val="FF0000"/>
                </a:solidFill>
                <a:latin typeface="Comic Sans MS" pitchFamily="66" charset="0"/>
              </a:rPr>
              <a:t>Time to find out what </a:t>
            </a:r>
            <a:r>
              <a:rPr lang="en-US" sz="5400" b="1" dirty="0" smtClean="0">
                <a:solidFill>
                  <a:srgbClr val="00B050"/>
                </a:solidFill>
                <a:latin typeface="Comic Sans MS" pitchFamily="66" charset="0"/>
              </a:rPr>
              <a:t>You</a:t>
            </a:r>
            <a:r>
              <a:rPr lang="en-US" sz="5400" b="1" dirty="0" smtClean="0">
                <a:solidFill>
                  <a:srgbClr val="FF0000"/>
                </a:solidFill>
                <a:latin typeface="Comic Sans MS" pitchFamily="66" charset="0"/>
              </a:rPr>
              <a:t> are thinking!</a:t>
            </a:r>
          </a:p>
        </p:txBody>
      </p:sp>
      <p:sp>
        <p:nvSpPr>
          <p:cNvPr id="3" name="TextBox 2"/>
          <p:cNvSpPr txBox="1"/>
          <p:nvPr/>
        </p:nvSpPr>
        <p:spPr>
          <a:xfrm>
            <a:off x="5638800" y="1752600"/>
            <a:ext cx="1295400" cy="860492"/>
          </a:xfrm>
          <a:prstGeom prst="rect">
            <a:avLst/>
          </a:prstGeom>
          <a:noFill/>
        </p:spPr>
        <p:txBody>
          <a:bodyPr wrap="square" rtlCol="0">
            <a:spAutoFit/>
          </a:bodyPr>
          <a:lstStyle/>
          <a:p>
            <a:pPr algn="ctr"/>
            <a:endParaRPr lang="en-US" sz="700" b="1" dirty="0" smtClean="0"/>
          </a:p>
          <a:p>
            <a:pPr algn="ctr">
              <a:lnSpc>
                <a:spcPts val="1700"/>
              </a:lnSpc>
            </a:pPr>
            <a:r>
              <a:rPr lang="en-US" b="1" dirty="0" smtClean="0"/>
              <a:t>Can we discuss this now?</a:t>
            </a:r>
            <a:endParaRPr lang="en-US" b="1" dirty="0"/>
          </a:p>
        </p:txBody>
      </p:sp>
      <p:sp>
        <p:nvSpPr>
          <p:cNvPr id="6" name="TextBox 5"/>
          <p:cNvSpPr txBox="1"/>
          <p:nvPr/>
        </p:nvSpPr>
        <p:spPr>
          <a:xfrm>
            <a:off x="4918832" y="2055879"/>
            <a:ext cx="943449" cy="741165"/>
          </a:xfrm>
          <a:prstGeom prst="rect">
            <a:avLst/>
          </a:prstGeom>
          <a:noFill/>
        </p:spPr>
        <p:txBody>
          <a:bodyPr wrap="square" rtlCol="0">
            <a:spAutoFit/>
          </a:bodyPr>
          <a:lstStyle/>
          <a:p>
            <a:pPr algn="ctr"/>
            <a:endParaRPr lang="en-US" sz="700" b="1" dirty="0" smtClean="0"/>
          </a:p>
          <a:p>
            <a:pPr algn="ctr">
              <a:lnSpc>
                <a:spcPts val="1400"/>
              </a:lnSpc>
            </a:pPr>
            <a:r>
              <a:rPr lang="en-US" sz="1400" b="1" dirty="0" smtClean="0"/>
              <a:t>Here’s what I     find</a:t>
            </a:r>
            <a:endParaRPr lang="en-US" sz="1400" b="1" dirty="0"/>
          </a:p>
        </p:txBody>
      </p:sp>
      <p:sp>
        <p:nvSpPr>
          <p:cNvPr id="7" name="TextBox 6"/>
          <p:cNvSpPr txBox="1"/>
          <p:nvPr/>
        </p:nvSpPr>
        <p:spPr>
          <a:xfrm>
            <a:off x="6567985" y="2425164"/>
            <a:ext cx="1295400" cy="636072"/>
          </a:xfrm>
          <a:prstGeom prst="rect">
            <a:avLst/>
          </a:prstGeom>
          <a:noFill/>
        </p:spPr>
        <p:txBody>
          <a:bodyPr wrap="square" rtlCol="0">
            <a:spAutoFit/>
          </a:bodyPr>
          <a:lstStyle/>
          <a:p>
            <a:pPr algn="ctr"/>
            <a:endParaRPr lang="en-US" sz="700" b="1" dirty="0" smtClean="0"/>
          </a:p>
          <a:p>
            <a:pPr algn="ctr">
              <a:lnSpc>
                <a:spcPts val="1700"/>
              </a:lnSpc>
            </a:pPr>
            <a:r>
              <a:rPr lang="en-US" sz="1600" b="1" dirty="0" smtClean="0"/>
              <a:t>When’s lunch?</a:t>
            </a:r>
            <a:endParaRPr lang="en-US" sz="1600" b="1" dirty="0"/>
          </a:p>
        </p:txBody>
      </p:sp>
      <p:sp>
        <p:nvSpPr>
          <p:cNvPr id="8" name="TextBox 7"/>
          <p:cNvSpPr txBox="1"/>
          <p:nvPr/>
        </p:nvSpPr>
        <p:spPr>
          <a:xfrm>
            <a:off x="3995382" y="2406967"/>
            <a:ext cx="990600" cy="605294"/>
          </a:xfrm>
          <a:prstGeom prst="rect">
            <a:avLst/>
          </a:prstGeom>
          <a:noFill/>
        </p:spPr>
        <p:txBody>
          <a:bodyPr wrap="square" rtlCol="0">
            <a:spAutoFit/>
          </a:bodyPr>
          <a:lstStyle/>
          <a:p>
            <a:pPr algn="ctr"/>
            <a:endParaRPr lang="en-US" sz="400" b="1" dirty="0" smtClean="0"/>
          </a:p>
          <a:p>
            <a:pPr algn="ctr">
              <a:lnSpc>
                <a:spcPts val="1700"/>
              </a:lnSpc>
            </a:pPr>
            <a:r>
              <a:rPr lang="en-US" sz="1600" b="1" dirty="0" smtClean="0"/>
              <a:t>How can I do it?</a:t>
            </a:r>
            <a:endParaRPr lang="en-US" sz="1600" b="1" dirty="0"/>
          </a:p>
        </p:txBody>
      </p:sp>
      <p:sp>
        <p:nvSpPr>
          <p:cNvPr id="9" name="TextBox 8"/>
          <p:cNvSpPr txBox="1"/>
          <p:nvPr/>
        </p:nvSpPr>
        <p:spPr>
          <a:xfrm>
            <a:off x="7554036" y="2273888"/>
            <a:ext cx="1143000" cy="418063"/>
          </a:xfrm>
          <a:prstGeom prst="rect">
            <a:avLst/>
          </a:prstGeom>
          <a:noFill/>
        </p:spPr>
        <p:txBody>
          <a:bodyPr wrap="square" rtlCol="0">
            <a:spAutoFit/>
          </a:bodyPr>
          <a:lstStyle/>
          <a:p>
            <a:pPr algn="ctr"/>
            <a:endParaRPr lang="en-US" sz="700" b="1" dirty="0" smtClean="0"/>
          </a:p>
          <a:p>
            <a:pPr algn="ctr">
              <a:lnSpc>
                <a:spcPts val="1700"/>
              </a:lnSpc>
            </a:pPr>
            <a:r>
              <a:rPr lang="en-US" sz="1600" b="1" dirty="0" smtClean="0"/>
              <a:t>I’m lost!</a:t>
            </a:r>
            <a:endParaRPr lang="en-US" sz="1600" b="1" dirty="0"/>
          </a:p>
        </p:txBody>
      </p:sp>
      <p:sp>
        <p:nvSpPr>
          <p:cNvPr id="10" name="TextBox 9"/>
          <p:cNvSpPr txBox="1"/>
          <p:nvPr/>
        </p:nvSpPr>
        <p:spPr>
          <a:xfrm>
            <a:off x="1807854" y="2391578"/>
            <a:ext cx="1094096" cy="636072"/>
          </a:xfrm>
          <a:prstGeom prst="rect">
            <a:avLst/>
          </a:prstGeom>
          <a:noFill/>
        </p:spPr>
        <p:txBody>
          <a:bodyPr wrap="square" rtlCol="0">
            <a:spAutoFit/>
          </a:bodyPr>
          <a:lstStyle/>
          <a:p>
            <a:pPr algn="ctr"/>
            <a:endParaRPr lang="en-US" sz="700" b="1" dirty="0" smtClean="0"/>
          </a:p>
          <a:p>
            <a:pPr algn="ctr">
              <a:lnSpc>
                <a:spcPts val="1700"/>
              </a:lnSpc>
            </a:pPr>
            <a:r>
              <a:rPr lang="en-US" b="1" dirty="0" smtClean="0"/>
              <a:t>Is it over?</a:t>
            </a:r>
            <a:endParaRPr lang="en-US" b="1" dirty="0"/>
          </a:p>
        </p:txBody>
      </p:sp>
      <p:sp>
        <p:nvSpPr>
          <p:cNvPr id="11" name="TextBox 10"/>
          <p:cNvSpPr txBox="1"/>
          <p:nvPr/>
        </p:nvSpPr>
        <p:spPr>
          <a:xfrm>
            <a:off x="1967647" y="1787857"/>
            <a:ext cx="1295400" cy="854080"/>
          </a:xfrm>
          <a:prstGeom prst="rect">
            <a:avLst/>
          </a:prstGeom>
          <a:noFill/>
        </p:spPr>
        <p:txBody>
          <a:bodyPr wrap="square" rtlCol="0">
            <a:spAutoFit/>
          </a:bodyPr>
          <a:lstStyle/>
          <a:p>
            <a:pPr algn="ctr"/>
            <a:endParaRPr lang="en-US" sz="700" b="1" dirty="0" smtClean="0"/>
          </a:p>
          <a:p>
            <a:pPr algn="ctr">
              <a:lnSpc>
                <a:spcPts val="1700"/>
              </a:lnSpc>
            </a:pPr>
            <a:r>
              <a:rPr lang="en-US" sz="1600" b="1" dirty="0" smtClean="0"/>
              <a:t>How can God expect this?</a:t>
            </a:r>
            <a:endParaRPr lang="en-US" sz="1600" b="1" dirty="0"/>
          </a:p>
        </p:txBody>
      </p:sp>
      <p:sp>
        <p:nvSpPr>
          <p:cNvPr id="12" name="TextBox 11"/>
          <p:cNvSpPr txBox="1"/>
          <p:nvPr/>
        </p:nvSpPr>
        <p:spPr>
          <a:xfrm>
            <a:off x="3263047" y="2430368"/>
            <a:ext cx="1006664" cy="561629"/>
          </a:xfrm>
          <a:prstGeom prst="rect">
            <a:avLst/>
          </a:prstGeom>
          <a:noFill/>
        </p:spPr>
        <p:txBody>
          <a:bodyPr wrap="square" rtlCol="0">
            <a:spAutoFit/>
          </a:bodyPr>
          <a:lstStyle/>
          <a:p>
            <a:pPr algn="ctr"/>
            <a:endParaRPr lang="en-US" sz="700" b="1" dirty="0" smtClean="0"/>
          </a:p>
          <a:p>
            <a:pPr algn="ctr">
              <a:lnSpc>
                <a:spcPts val="1400"/>
              </a:lnSpc>
            </a:pPr>
            <a:r>
              <a:rPr lang="en-US" sz="1400" b="1" dirty="0" smtClean="0"/>
              <a:t>I’m so tired!</a:t>
            </a:r>
            <a:endParaRPr lang="en-US" sz="1400" b="1" dirty="0"/>
          </a:p>
        </p:txBody>
      </p:sp>
      <p:sp>
        <p:nvSpPr>
          <p:cNvPr id="13" name="TextBox 12"/>
          <p:cNvSpPr txBox="1"/>
          <p:nvPr/>
        </p:nvSpPr>
        <p:spPr>
          <a:xfrm>
            <a:off x="897672" y="2264378"/>
            <a:ext cx="932596" cy="636072"/>
          </a:xfrm>
          <a:prstGeom prst="rect">
            <a:avLst/>
          </a:prstGeom>
          <a:noFill/>
        </p:spPr>
        <p:txBody>
          <a:bodyPr wrap="square" rtlCol="0">
            <a:spAutoFit/>
          </a:bodyPr>
          <a:lstStyle/>
          <a:p>
            <a:pPr algn="ctr"/>
            <a:endParaRPr lang="en-US" sz="700" b="1" dirty="0" smtClean="0"/>
          </a:p>
          <a:p>
            <a:pPr algn="ctr">
              <a:lnSpc>
                <a:spcPts val="1700"/>
              </a:lnSpc>
            </a:pPr>
            <a:r>
              <a:rPr lang="en-US" b="1" dirty="0" smtClean="0"/>
              <a:t>I can’t do it</a:t>
            </a:r>
            <a:endParaRPr lang="en-US" b="1" dirty="0"/>
          </a:p>
        </p:txBody>
      </p:sp>
      <p:sp>
        <p:nvSpPr>
          <p:cNvPr id="14" name="TextBox 13"/>
          <p:cNvSpPr txBox="1"/>
          <p:nvPr/>
        </p:nvSpPr>
        <p:spPr>
          <a:xfrm>
            <a:off x="5765611" y="2682260"/>
            <a:ext cx="1295400" cy="418063"/>
          </a:xfrm>
          <a:prstGeom prst="rect">
            <a:avLst/>
          </a:prstGeom>
          <a:noFill/>
        </p:spPr>
        <p:txBody>
          <a:bodyPr wrap="square" rtlCol="0">
            <a:spAutoFit/>
          </a:bodyPr>
          <a:lstStyle/>
          <a:p>
            <a:pPr algn="ctr"/>
            <a:endParaRPr lang="en-US" sz="700" b="1" dirty="0" smtClean="0"/>
          </a:p>
          <a:p>
            <a:pPr algn="ctr">
              <a:lnSpc>
                <a:spcPts val="1700"/>
              </a:lnSpc>
            </a:pPr>
            <a:r>
              <a:rPr lang="en-US" sz="1400" b="1" dirty="0" smtClean="0"/>
              <a:t>Sports?</a:t>
            </a:r>
            <a:endParaRPr lang="en-US" sz="1400" b="1" dirty="0"/>
          </a:p>
        </p:txBody>
      </p:sp>
    </p:spTree>
    <p:extLst>
      <p:ext uri="{BB962C8B-B14F-4D97-AF65-F5344CB8AC3E}">
        <p14:creationId xmlns:p14="http://schemas.microsoft.com/office/powerpoint/2010/main" val="216675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871210"/>
            <a:ext cx="7010400" cy="914400"/>
          </a:xfrm>
        </p:spPr>
        <p:txBody>
          <a:bodyPr>
            <a:noAutofit/>
          </a:bodyPr>
          <a:lstStyle/>
          <a:p>
            <a:r>
              <a:rPr lang="en-US" sz="4800" b="1" dirty="0" smtClean="0">
                <a:solidFill>
                  <a:srgbClr val="663300"/>
                </a:solidFill>
              </a:rPr>
              <a:t>Ephesians 5:25-32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85610"/>
            <a:ext cx="7239000" cy="4615190"/>
          </a:xfrm>
        </p:spPr>
        <p:txBody>
          <a:bodyPr>
            <a:normAutofit fontScale="70000" lnSpcReduction="20000"/>
          </a:bodyPr>
          <a:lstStyle/>
          <a:p>
            <a:pPr marL="0" indent="231775">
              <a:buNone/>
            </a:pPr>
            <a:r>
              <a:rPr lang="en-US" dirty="0" smtClean="0"/>
              <a:t>25 </a:t>
            </a:r>
            <a:r>
              <a:rPr lang="en-US" b="1" dirty="0">
                <a:solidFill>
                  <a:srgbClr val="0000CC"/>
                </a:solidFill>
              </a:rPr>
              <a:t>Husbands, love your wives, just as Christ also loved the </a:t>
            </a:r>
            <a:r>
              <a:rPr lang="en-US" b="1" dirty="0" smtClean="0">
                <a:solidFill>
                  <a:srgbClr val="0000CC"/>
                </a:solidFill>
              </a:rPr>
              <a:t>ecclesia and </a:t>
            </a:r>
            <a:r>
              <a:rPr lang="en-US" b="1" dirty="0">
                <a:solidFill>
                  <a:srgbClr val="0000CC"/>
                </a:solidFill>
              </a:rPr>
              <a:t>gave Himself for her</a:t>
            </a:r>
            <a:r>
              <a:rPr lang="en-US" dirty="0"/>
              <a:t>, 26 </a:t>
            </a:r>
            <a:r>
              <a:rPr lang="en-US" b="1" dirty="0">
                <a:solidFill>
                  <a:srgbClr val="660066"/>
                </a:solidFill>
              </a:rPr>
              <a:t>that He might sanctify and cleanse her with the washing of water by the word, 27 that He might present her to Himself a glorious </a:t>
            </a:r>
            <a:r>
              <a:rPr lang="en-US" b="1" dirty="0" smtClean="0">
                <a:solidFill>
                  <a:srgbClr val="660066"/>
                </a:solidFill>
              </a:rPr>
              <a:t>ecclesia, </a:t>
            </a:r>
            <a:r>
              <a:rPr lang="en-US" b="1" dirty="0">
                <a:solidFill>
                  <a:srgbClr val="660066"/>
                </a:solidFill>
              </a:rPr>
              <a:t>not having spot or wrinkle or any such thing, but that she should be holy and without blemish</a:t>
            </a:r>
            <a:r>
              <a:rPr lang="en-US" dirty="0"/>
              <a:t>. 28 So husbands ought to love their own wives as their own bodies; he who loves his wife loves himself. 29 For no one ever hated his own flesh, but nourishes and cherishes it, just as the Lord does the church. 30 For we are members of His body, of His flesh and of His bones. 31 "For this reason a man shall leave his father and mother and be joined to his wife, and the two shall become one flesh."  32 </a:t>
            </a:r>
            <a:r>
              <a:rPr lang="en-US" b="1" dirty="0">
                <a:solidFill>
                  <a:srgbClr val="0000CC"/>
                </a:solidFill>
              </a:rPr>
              <a:t>This is a great mystery, but I speak concerning Christ and the </a:t>
            </a:r>
            <a:r>
              <a:rPr lang="en-US" b="1" dirty="0" smtClean="0">
                <a:solidFill>
                  <a:srgbClr val="0000CC"/>
                </a:solidFill>
              </a:rPr>
              <a:t>ecclesia.</a:t>
            </a:r>
            <a:endParaRPr lang="en-US" b="1" dirty="0">
              <a:solidFill>
                <a:srgbClr val="0000CC"/>
              </a:solidFill>
            </a:endParaRPr>
          </a:p>
        </p:txBody>
      </p:sp>
      <p:sp>
        <p:nvSpPr>
          <p:cNvPr id="6" name="Text Box 5"/>
          <p:cNvSpPr txBox="1">
            <a:spLocks noChangeArrowheads="1"/>
          </p:cNvSpPr>
          <p:nvPr/>
        </p:nvSpPr>
        <p:spPr bwMode="auto">
          <a:xfrm>
            <a:off x="762000" y="102885"/>
            <a:ext cx="7696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 is our model: He desired to save us</a:t>
            </a:r>
          </a:p>
        </p:txBody>
      </p:sp>
      <p:sp>
        <p:nvSpPr>
          <p:cNvPr id="7" name="Text Box 5"/>
          <p:cNvSpPr txBox="1">
            <a:spLocks noChangeArrowheads="1"/>
          </p:cNvSpPr>
          <p:nvPr/>
        </p:nvSpPr>
        <p:spPr bwMode="auto">
          <a:xfrm>
            <a:off x="685800" y="6203657"/>
            <a:ext cx="784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Husbands bear the primary responsibility</a:t>
            </a:r>
          </a:p>
        </p:txBody>
      </p:sp>
    </p:spTree>
    <p:extLst>
      <p:ext uri="{BB962C8B-B14F-4D97-AF65-F5344CB8AC3E}">
        <p14:creationId xmlns:p14="http://schemas.microsoft.com/office/powerpoint/2010/main" val="1873647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5:6-8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2432"/>
            <a:ext cx="7086600" cy="3863370"/>
          </a:xfrm>
        </p:spPr>
        <p:txBody>
          <a:bodyPr>
            <a:normAutofit lnSpcReduction="10000"/>
          </a:bodyPr>
          <a:lstStyle/>
          <a:p>
            <a:pPr marL="0" indent="231775">
              <a:buNone/>
            </a:pPr>
            <a:r>
              <a:rPr lang="en-US" dirty="0" smtClean="0"/>
              <a:t> 6 </a:t>
            </a:r>
            <a:r>
              <a:rPr lang="en-US" dirty="0"/>
              <a:t>You see, at just the right time, when </a:t>
            </a:r>
            <a:r>
              <a:rPr lang="en-US" dirty="0">
                <a:solidFill>
                  <a:srgbClr val="0000CC"/>
                </a:solidFill>
              </a:rPr>
              <a:t>we were still </a:t>
            </a:r>
            <a:r>
              <a:rPr lang="en-US" b="1" dirty="0">
                <a:solidFill>
                  <a:srgbClr val="FF0000"/>
                </a:solidFill>
              </a:rPr>
              <a:t>powerless</a:t>
            </a:r>
            <a:r>
              <a:rPr lang="en-US" dirty="0"/>
              <a:t>, Christ died for the </a:t>
            </a:r>
            <a:r>
              <a:rPr lang="en-US" b="1" dirty="0">
                <a:solidFill>
                  <a:srgbClr val="FF0000"/>
                </a:solidFill>
              </a:rPr>
              <a:t>ungodly</a:t>
            </a:r>
            <a:r>
              <a:rPr lang="en-US" dirty="0"/>
              <a:t>. 7 Very rarely will anyone die for a righteous man, though for a good man someone might possibly dare to die. 8 But God demonstrates his own love for us in this: </a:t>
            </a:r>
            <a:r>
              <a:rPr lang="en-US" b="1" dirty="0">
                <a:solidFill>
                  <a:srgbClr val="0000CC"/>
                </a:solidFill>
              </a:rPr>
              <a:t>While we were still </a:t>
            </a:r>
            <a:r>
              <a:rPr lang="en-US" b="1" dirty="0">
                <a:solidFill>
                  <a:srgbClr val="FF0000"/>
                </a:solidFill>
              </a:rPr>
              <a:t>sinners</a:t>
            </a:r>
            <a:r>
              <a:rPr lang="en-US" b="1" dirty="0">
                <a:solidFill>
                  <a:srgbClr val="0000CC"/>
                </a:solidFill>
              </a:rPr>
              <a:t>, Christ died for us. </a:t>
            </a:r>
          </a:p>
        </p:txBody>
      </p:sp>
      <p:sp>
        <p:nvSpPr>
          <p:cNvPr id="6" name="Text Box 5"/>
          <p:cNvSpPr txBox="1">
            <a:spLocks noChangeArrowheads="1"/>
          </p:cNvSpPr>
          <p:nvPr/>
        </p:nvSpPr>
        <p:spPr bwMode="auto">
          <a:xfrm>
            <a:off x="533400" y="129570"/>
            <a:ext cx="82296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Christ died for us when we weren’t worth saving</a:t>
            </a:r>
          </a:p>
        </p:txBody>
      </p:sp>
      <p:sp>
        <p:nvSpPr>
          <p:cNvPr id="7" name="Text Box 5"/>
          <p:cNvSpPr txBox="1">
            <a:spLocks noChangeArrowheads="1"/>
          </p:cNvSpPr>
          <p:nvPr/>
        </p:nvSpPr>
        <p:spPr bwMode="auto">
          <a:xfrm>
            <a:off x="1104900" y="5677525"/>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don’t deserve it &amp; never can – that’s the model for us!</a:t>
            </a:r>
          </a:p>
        </p:txBody>
      </p:sp>
    </p:spTree>
    <p:extLst>
      <p:ext uri="{BB962C8B-B14F-4D97-AF65-F5344CB8AC3E}">
        <p14:creationId xmlns:p14="http://schemas.microsoft.com/office/powerpoint/2010/main" val="108471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plypoeticme.files.wordpress.com/2013/03/no-excu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
            <a:ext cx="9997087"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4114800"/>
            <a:ext cx="8229600" cy="1143000"/>
          </a:xfrm>
        </p:spPr>
        <p:txBody>
          <a:bodyPr>
            <a:noAutofit/>
          </a:bodyPr>
          <a:lstStyle/>
          <a:p>
            <a:r>
              <a:rPr lang="en-US" sz="6000" b="1" dirty="0" smtClean="0">
                <a:solidFill>
                  <a:srgbClr val="002060"/>
                </a:solidFill>
                <a:latin typeface="Footlight MT Light" panose="0204060206030A020304" pitchFamily="18" charset="0"/>
              </a:rPr>
              <a:t>God can make it happen if we trust Him!</a:t>
            </a:r>
            <a:endParaRPr lang="en-US" sz="6000" b="1" dirty="0">
              <a:solidFill>
                <a:srgbClr val="002060"/>
              </a:solidFill>
              <a:latin typeface="Footlight MT Light" panose="0204060206030A020304" pitchFamily="18" charset="0"/>
            </a:endParaRPr>
          </a:p>
        </p:txBody>
      </p:sp>
    </p:spTree>
    <p:extLst>
      <p:ext uri="{BB962C8B-B14F-4D97-AF65-F5344CB8AC3E}">
        <p14:creationId xmlns:p14="http://schemas.microsoft.com/office/powerpoint/2010/main" val="40395612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31519"/>
            <a:ext cx="4572000" cy="1143000"/>
          </a:xfrm>
        </p:spPr>
        <p:txBody>
          <a:bodyPr>
            <a:noAutofit/>
          </a:bodyPr>
          <a:lstStyle/>
          <a:p>
            <a:pPr eaLnBrk="1" hangingPunct="1"/>
            <a:r>
              <a:rPr lang="en-US" sz="4000" b="1" dirty="0" smtClean="0">
                <a:solidFill>
                  <a:srgbClr val="FF0000"/>
                </a:solidFill>
                <a:latin typeface="Comic Sans MS" pitchFamily="66" charset="0"/>
              </a:rPr>
              <a:t>Every husband’s goal should be…</a:t>
            </a:r>
          </a:p>
        </p:txBody>
      </p:sp>
      <p:sp>
        <p:nvSpPr>
          <p:cNvPr id="4100" name="Text Box 5"/>
          <p:cNvSpPr txBox="1">
            <a:spLocks noChangeArrowheads="1"/>
          </p:cNvSpPr>
          <p:nvPr/>
        </p:nvSpPr>
        <p:spPr bwMode="auto">
          <a:xfrm>
            <a:off x="701966" y="1474519"/>
            <a:ext cx="3352800" cy="1323439"/>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0000CC"/>
                </a:solidFill>
                <a:latin typeface="Comic Sans MS" pitchFamily="66" charset="0"/>
              </a:rPr>
              <a:t>t</a:t>
            </a:r>
            <a:r>
              <a:rPr lang="en-US" sz="4000" b="1" dirty="0" smtClean="0">
                <a:solidFill>
                  <a:srgbClr val="0000CC"/>
                </a:solidFill>
                <a:latin typeface="Comic Sans MS" pitchFamily="66" charset="0"/>
              </a:rPr>
              <a:t>o help save his wife</a:t>
            </a:r>
            <a:endParaRPr lang="en-US" sz="4000" b="1" dirty="0">
              <a:solidFill>
                <a:srgbClr val="0000CC"/>
              </a:solidFill>
              <a:latin typeface="Comic Sans MS" pitchFamily="66" charset="0"/>
            </a:endParaRPr>
          </a:p>
        </p:txBody>
      </p:sp>
      <p:pic>
        <p:nvPicPr>
          <p:cNvPr id="2" name="Picture 1"/>
          <p:cNvPicPr>
            <a:picLocks noChangeAspect="1"/>
          </p:cNvPicPr>
          <p:nvPr/>
        </p:nvPicPr>
        <p:blipFill>
          <a:blip r:embed="rId3"/>
          <a:stretch>
            <a:fillRect/>
          </a:stretch>
        </p:blipFill>
        <p:spPr>
          <a:xfrm>
            <a:off x="1203034" y="2807136"/>
            <a:ext cx="3559466" cy="3067050"/>
          </a:xfrm>
          <a:prstGeom prst="rect">
            <a:avLst/>
          </a:prstGeom>
        </p:spPr>
      </p:pic>
      <p:sp>
        <p:nvSpPr>
          <p:cNvPr id="7" name="Text Box 5"/>
          <p:cNvSpPr txBox="1">
            <a:spLocks noChangeArrowheads="1"/>
          </p:cNvSpPr>
          <p:nvPr/>
        </p:nvSpPr>
        <p:spPr bwMode="auto">
          <a:xfrm>
            <a:off x="4876800" y="3162300"/>
            <a:ext cx="3352800" cy="2585323"/>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B050"/>
                </a:solidFill>
                <a:latin typeface="Comic Sans MS" pitchFamily="66" charset="0"/>
              </a:rPr>
              <a:t>So aim at the target!</a:t>
            </a:r>
            <a:endParaRPr lang="en-US" sz="5400" b="1" dirty="0">
              <a:solidFill>
                <a:srgbClr val="00B050"/>
              </a:solidFill>
              <a:latin typeface="Comic Sans MS" pitchFamily="66" charset="0"/>
            </a:endParaRPr>
          </a:p>
        </p:txBody>
      </p:sp>
      <p:pic>
        <p:nvPicPr>
          <p:cNvPr id="4" name="Picture 3"/>
          <p:cNvPicPr>
            <a:picLocks noChangeAspect="1"/>
          </p:cNvPicPr>
          <p:nvPr/>
        </p:nvPicPr>
        <p:blipFill>
          <a:blip r:embed="rId4"/>
          <a:stretch>
            <a:fillRect/>
          </a:stretch>
        </p:blipFill>
        <p:spPr>
          <a:xfrm>
            <a:off x="4698367" y="145782"/>
            <a:ext cx="4248783" cy="2978418"/>
          </a:xfrm>
          <a:prstGeom prst="rect">
            <a:avLst/>
          </a:prstGeom>
        </p:spPr>
      </p:pic>
      <p:sp>
        <p:nvSpPr>
          <p:cNvPr id="9" name="Text Box 5"/>
          <p:cNvSpPr txBox="1">
            <a:spLocks noChangeArrowheads="1"/>
          </p:cNvSpPr>
          <p:nvPr/>
        </p:nvSpPr>
        <p:spPr bwMode="auto">
          <a:xfrm>
            <a:off x="609600" y="6019800"/>
            <a:ext cx="78486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7030A0"/>
                </a:solidFill>
                <a:latin typeface="Comic Sans MS" pitchFamily="66" charset="0"/>
              </a:rPr>
              <a:t>Don’t get out of focus</a:t>
            </a:r>
          </a:p>
        </p:txBody>
      </p:sp>
    </p:spTree>
    <p:extLst>
      <p:ext uri="{BB962C8B-B14F-4D97-AF65-F5344CB8AC3E}">
        <p14:creationId xmlns:p14="http://schemas.microsoft.com/office/powerpoint/2010/main" val="3573435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5248320" cy="1447800"/>
          </a:xfrm>
        </p:spPr>
        <p:txBody>
          <a:bodyPr>
            <a:normAutofit fontScale="90000"/>
          </a:bodyPr>
          <a:lstStyle/>
          <a:p>
            <a:pPr eaLnBrk="1" hangingPunct="1"/>
            <a:r>
              <a:rPr lang="en-US" sz="4000" b="1" dirty="0" smtClean="0">
                <a:solidFill>
                  <a:srgbClr val="FF0000"/>
                </a:solidFill>
                <a:latin typeface="Comic Sans MS" pitchFamily="66" charset="0"/>
              </a:rPr>
              <a:t>Really bring Christ’s life into your marriage</a:t>
            </a:r>
          </a:p>
        </p:txBody>
      </p:sp>
      <p:sp>
        <p:nvSpPr>
          <p:cNvPr id="4099" name="Rectangle 3"/>
          <p:cNvSpPr>
            <a:spLocks noGrp="1" noChangeArrowheads="1"/>
          </p:cNvSpPr>
          <p:nvPr>
            <p:ph type="body" idx="1"/>
          </p:nvPr>
        </p:nvSpPr>
        <p:spPr>
          <a:xfrm>
            <a:off x="304799" y="1638300"/>
            <a:ext cx="8620081" cy="4343400"/>
          </a:xfrm>
        </p:spPr>
        <p:txBody>
          <a:bodyPr/>
          <a:lstStyle/>
          <a:p>
            <a:pPr eaLnBrk="1" hangingPunct="1">
              <a:lnSpc>
                <a:spcPct val="90000"/>
              </a:lnSpc>
            </a:pPr>
            <a:r>
              <a:rPr lang="en-US" dirty="0" smtClean="0"/>
              <a:t>Give yourself for your bride                                       in every way – serve her!</a:t>
            </a:r>
          </a:p>
          <a:p>
            <a:pPr eaLnBrk="1" hangingPunct="1">
              <a:lnSpc>
                <a:spcPct val="90000"/>
              </a:lnSpc>
            </a:pPr>
            <a:r>
              <a:rPr lang="en-US" dirty="0" smtClean="0"/>
              <a:t>Don’t expect her to earn or deserve your love</a:t>
            </a:r>
          </a:p>
          <a:p>
            <a:pPr eaLnBrk="1" hangingPunct="1">
              <a:lnSpc>
                <a:spcPct val="90000"/>
              </a:lnSpc>
            </a:pPr>
            <a:r>
              <a:rPr lang="en-US" dirty="0" smtClean="0"/>
              <a:t>When mistakes are made and things go bad…use those opportunities to pour out more grace</a:t>
            </a:r>
          </a:p>
          <a:p>
            <a:pPr eaLnBrk="1" hangingPunct="1">
              <a:lnSpc>
                <a:spcPct val="90000"/>
              </a:lnSpc>
            </a:pPr>
            <a:r>
              <a:rPr lang="en-US" dirty="0" smtClean="0"/>
              <a:t>Recognize God is involved in your lives – He is using your marriage to save both of you</a:t>
            </a:r>
          </a:p>
        </p:txBody>
      </p:sp>
      <p:sp>
        <p:nvSpPr>
          <p:cNvPr id="4100" name="Text Box 5"/>
          <p:cNvSpPr txBox="1">
            <a:spLocks noChangeArrowheads="1"/>
          </p:cNvSpPr>
          <p:nvPr/>
        </p:nvSpPr>
        <p:spPr bwMode="auto">
          <a:xfrm>
            <a:off x="152400" y="5257800"/>
            <a:ext cx="8915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When husbands reflect Christ in a marriage, most wives gladly respond in love</a:t>
            </a:r>
            <a:endParaRPr lang="en-US" sz="3200" b="1" dirty="0">
              <a:solidFill>
                <a:srgbClr val="00B050"/>
              </a:solidFill>
              <a:latin typeface="Comic Sans MS" pitchFamily="66" charset="0"/>
            </a:endParaRPr>
          </a:p>
        </p:txBody>
      </p:sp>
      <p:pic>
        <p:nvPicPr>
          <p:cNvPr id="2" name="Picture 1"/>
          <p:cNvPicPr>
            <a:picLocks noChangeAspect="1"/>
          </p:cNvPicPr>
          <p:nvPr/>
        </p:nvPicPr>
        <p:blipFill>
          <a:blip r:embed="rId3"/>
          <a:stretch>
            <a:fillRect/>
          </a:stretch>
        </p:blipFill>
        <p:spPr>
          <a:xfrm>
            <a:off x="5629320" y="152400"/>
            <a:ext cx="3295561" cy="2452687"/>
          </a:xfrm>
          <a:prstGeom prst="rect">
            <a:avLst/>
          </a:prstGeom>
        </p:spPr>
      </p:pic>
    </p:spTree>
    <p:extLst>
      <p:ext uri="{BB962C8B-B14F-4D97-AF65-F5344CB8AC3E}">
        <p14:creationId xmlns:p14="http://schemas.microsoft.com/office/powerpoint/2010/main" val="293737183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1013430"/>
            <a:ext cx="7010400" cy="914400"/>
          </a:xfrm>
        </p:spPr>
        <p:txBody>
          <a:bodyPr>
            <a:noAutofit/>
          </a:bodyPr>
          <a:lstStyle/>
          <a:p>
            <a:r>
              <a:rPr lang="en-US" sz="4800" b="1" dirty="0" smtClean="0">
                <a:solidFill>
                  <a:srgbClr val="663300"/>
                </a:solidFill>
              </a:rPr>
              <a:t>Colossians 3:1-20 </a:t>
            </a:r>
            <a:r>
              <a:rPr lang="en-US" sz="4000" b="1" dirty="0" smtClean="0">
                <a:solidFill>
                  <a:srgbClr val="663300"/>
                </a:solidFill>
              </a:rPr>
              <a:t>(RSV)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851630"/>
            <a:ext cx="7086600" cy="4015770"/>
          </a:xfrm>
        </p:spPr>
        <p:txBody>
          <a:bodyPr>
            <a:normAutofit fontScale="92500"/>
          </a:bodyPr>
          <a:lstStyle/>
          <a:p>
            <a:pPr marL="0" indent="231775">
              <a:buNone/>
            </a:pPr>
            <a:r>
              <a:rPr lang="en-US" dirty="0" smtClean="0"/>
              <a:t>1 </a:t>
            </a:r>
            <a:r>
              <a:rPr lang="en-US" b="1" dirty="0">
                <a:solidFill>
                  <a:srgbClr val="0000CC"/>
                </a:solidFill>
              </a:rPr>
              <a:t>If then you have been raised with Christ, seek the things that are above, </a:t>
            </a:r>
            <a:r>
              <a:rPr lang="en-US" dirty="0"/>
              <a:t>where Christ is, seated at the right hand of God. 2 Set your minds on things that are above, not on things that are on earth. 3 For you have died, and your life is hid with Christ in God. 4 When Christ who is our life appears, then you also will appear with him in glory.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Set your minds on things above</a:t>
            </a:r>
          </a:p>
        </p:txBody>
      </p:sp>
      <p:sp>
        <p:nvSpPr>
          <p:cNvPr id="7" name="Text Box 5"/>
          <p:cNvSpPr txBox="1">
            <a:spLocks noChangeArrowheads="1"/>
          </p:cNvSpPr>
          <p:nvPr/>
        </p:nvSpPr>
        <p:spPr bwMode="auto">
          <a:xfrm>
            <a:off x="5638800" y="5519410"/>
            <a:ext cx="2104901"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Continued…</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Colossians 3:1-20 </a:t>
            </a:r>
            <a:r>
              <a:rPr lang="en-US" sz="4000" b="1" dirty="0" smtClean="0">
                <a:solidFill>
                  <a:srgbClr val="663300"/>
                </a:solidFill>
              </a:rPr>
              <a:t>(RSV)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38300"/>
            <a:ext cx="7086600" cy="4648200"/>
          </a:xfrm>
        </p:spPr>
        <p:txBody>
          <a:bodyPr>
            <a:normAutofit fontScale="77500" lnSpcReduction="20000"/>
          </a:bodyPr>
          <a:lstStyle/>
          <a:p>
            <a:pPr marL="0" indent="231775">
              <a:buNone/>
            </a:pPr>
            <a:r>
              <a:rPr lang="en-US" dirty="0" smtClean="0"/>
              <a:t>5 </a:t>
            </a:r>
            <a:r>
              <a:rPr lang="en-US" b="1" dirty="0">
                <a:solidFill>
                  <a:srgbClr val="FF0000"/>
                </a:solidFill>
              </a:rPr>
              <a:t>Put to death therefore what is earthly in you: fornication, impurity, passion, evil desire, and covetousness, which is idolatry</a:t>
            </a:r>
            <a:r>
              <a:rPr lang="en-US" dirty="0"/>
              <a:t>. 6 On account of these the wrath of God is coming. 7 </a:t>
            </a:r>
            <a:r>
              <a:rPr lang="en-US" b="1" dirty="0">
                <a:solidFill>
                  <a:srgbClr val="0000CC"/>
                </a:solidFill>
              </a:rPr>
              <a:t>In these you once walked, when you lived in them. 8 But now put them all away: </a:t>
            </a:r>
            <a:r>
              <a:rPr lang="en-US" b="1" dirty="0">
                <a:solidFill>
                  <a:srgbClr val="FF0000"/>
                </a:solidFill>
              </a:rPr>
              <a:t>anger, wrath, malice, slander, and foul talk from your mouth. 9 Do not lie to one another,</a:t>
            </a:r>
            <a:r>
              <a:rPr lang="en-US" dirty="0"/>
              <a:t> seeing that you have put off the old nature with its practices 10 and have </a:t>
            </a:r>
            <a:r>
              <a:rPr lang="en-US" b="1" dirty="0">
                <a:solidFill>
                  <a:srgbClr val="0000CC"/>
                </a:solidFill>
              </a:rPr>
              <a:t>put on the new nature, </a:t>
            </a:r>
            <a:r>
              <a:rPr lang="en-US" dirty="0"/>
              <a:t>which is being renewed in knowledge after the image of its creator. 11 Here there cannot be Greek and Jew, circumcised and uncircumcised, barbarian, </a:t>
            </a:r>
            <a:r>
              <a:rPr lang="en-US" dirty="0" err="1"/>
              <a:t>Scyth'ian</a:t>
            </a:r>
            <a:r>
              <a:rPr lang="en-US" dirty="0"/>
              <a:t>, slave, free man, but Christ is all, and in all.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We must become new creatures</a:t>
            </a:r>
          </a:p>
        </p:txBody>
      </p:sp>
      <p:sp>
        <p:nvSpPr>
          <p:cNvPr id="7" name="Text Box 5"/>
          <p:cNvSpPr txBox="1">
            <a:spLocks noChangeArrowheads="1"/>
          </p:cNvSpPr>
          <p:nvPr/>
        </p:nvSpPr>
        <p:spPr bwMode="auto">
          <a:xfrm>
            <a:off x="5926942" y="5562600"/>
            <a:ext cx="2104901"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Continued…</a:t>
            </a:r>
          </a:p>
        </p:txBody>
      </p:sp>
    </p:spTree>
    <p:extLst>
      <p:ext uri="{BB962C8B-B14F-4D97-AF65-F5344CB8AC3E}">
        <p14:creationId xmlns:p14="http://schemas.microsoft.com/office/powerpoint/2010/main" val="2711157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Colossians 3:1-20 </a:t>
            </a:r>
            <a:r>
              <a:rPr lang="en-US" sz="4000" b="1" dirty="0" smtClean="0">
                <a:solidFill>
                  <a:srgbClr val="663300"/>
                </a:solidFill>
              </a:rPr>
              <a:t>(RSV)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3300" y="1628627"/>
            <a:ext cx="7086600" cy="4038600"/>
          </a:xfrm>
        </p:spPr>
        <p:txBody>
          <a:bodyPr>
            <a:normAutofit fontScale="62500" lnSpcReduction="20000"/>
          </a:bodyPr>
          <a:lstStyle/>
          <a:p>
            <a:pPr marL="0" indent="231775">
              <a:buNone/>
            </a:pPr>
            <a:r>
              <a:rPr lang="en-US" dirty="0" smtClean="0"/>
              <a:t>12 </a:t>
            </a:r>
            <a:r>
              <a:rPr lang="en-US" b="1" dirty="0">
                <a:solidFill>
                  <a:srgbClr val="0000CC"/>
                </a:solidFill>
              </a:rPr>
              <a:t>Put on then, as God's chosen ones, holy and beloved, compassion, kindness, lowliness, meekness, and patience, 13 forbearing one another and, if one has a complaint against another, forgiving each other; as the Lord has forgiven you, so you also must forgive. </a:t>
            </a:r>
            <a:r>
              <a:rPr lang="en-US" dirty="0"/>
              <a:t>14 And </a:t>
            </a:r>
            <a:r>
              <a:rPr lang="en-US" b="1" dirty="0">
                <a:solidFill>
                  <a:srgbClr val="0000CC"/>
                </a:solidFill>
              </a:rPr>
              <a:t>above all these put on love, </a:t>
            </a:r>
            <a:r>
              <a:rPr lang="en-US" dirty="0"/>
              <a:t>which binds everything together in perfect harmony. 15 And let the peace of Christ rule in your hearts, to which indeed you were called in the one body. And be thankful. 16 Let the word of Christ dwell in you richly, teach and admonish one another in all wisdom, and sing psalms and hymns and spiritual songs with thankfulness in your hearts to God. 17 And whatever you do, in word or deed, do everything in the name of the Lord Jesus, giving thanks to God the Father through him. </a:t>
            </a:r>
          </a:p>
          <a:p>
            <a:pPr marL="0" indent="231775">
              <a:buNone/>
            </a:pPr>
            <a:r>
              <a:rPr lang="en-US" dirty="0" smtClean="0"/>
              <a:t>18 </a:t>
            </a:r>
            <a:r>
              <a:rPr lang="en-US" dirty="0"/>
              <a:t>Wives, be subject to your husbands, as is fitting in the Lord. </a:t>
            </a:r>
            <a:r>
              <a:rPr lang="en-US" b="1" dirty="0">
                <a:solidFill>
                  <a:srgbClr val="0000CC"/>
                </a:solidFill>
              </a:rPr>
              <a:t>19 Husbands, love your wives, and do not be harsh with them.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Let the word of Christ dwell in you</a:t>
            </a:r>
          </a:p>
        </p:txBody>
      </p:sp>
      <p:sp>
        <p:nvSpPr>
          <p:cNvPr id="7" name="Text Box 5"/>
          <p:cNvSpPr txBox="1">
            <a:spLocks noChangeArrowheads="1"/>
          </p:cNvSpPr>
          <p:nvPr/>
        </p:nvSpPr>
        <p:spPr bwMode="auto">
          <a:xfrm>
            <a:off x="1905000" y="5754842"/>
            <a:ext cx="5029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Christ expects us to love our wives like he loves us </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1158</Words>
  <Application>Microsoft Office PowerPoint</Application>
  <PresentationFormat>On-screen Show (4:3)</PresentationFormat>
  <Paragraphs>86</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Footlight MT Light</vt:lpstr>
      <vt:lpstr>Office Theme</vt:lpstr>
      <vt:lpstr>Learning to give your life for your Bride…</vt:lpstr>
      <vt:lpstr>Ephesians 5:25-32</vt:lpstr>
      <vt:lpstr>Romans 5:6-8 (NIV)</vt:lpstr>
      <vt:lpstr>God can make it happen if we trust Him!</vt:lpstr>
      <vt:lpstr>Every husband’s goal should be…</vt:lpstr>
      <vt:lpstr>Really bring Christ’s life into your marriage</vt:lpstr>
      <vt:lpstr>Colossians 3:1-20 (RSV)</vt:lpstr>
      <vt:lpstr>Colossians 3:1-20 (RSV)</vt:lpstr>
      <vt:lpstr>Colossians 3:1-20 (RSV)</vt:lpstr>
      <vt:lpstr>This principle extends to all circumstances</vt:lpstr>
      <vt:lpstr>Common problems in marriages</vt:lpstr>
      <vt:lpstr>As many counselors say:  The best thing a Dad can do for his children….</vt:lpstr>
      <vt:lpstr>Malachi 2:13-16 (NIrV)</vt:lpstr>
      <vt:lpstr>Time to find out what You are thinking!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109</cp:revision>
  <dcterms:created xsi:type="dcterms:W3CDTF">2010-08-16T17:29:37Z</dcterms:created>
  <dcterms:modified xsi:type="dcterms:W3CDTF">2013-11-11T16:27:59Z</dcterms:modified>
</cp:coreProperties>
</file>