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94" r:id="rId2"/>
    <p:sldId id="326" r:id="rId3"/>
    <p:sldId id="338" r:id="rId4"/>
    <p:sldId id="351" r:id="rId5"/>
    <p:sldId id="340" r:id="rId6"/>
    <p:sldId id="352" r:id="rId7"/>
    <p:sldId id="339" r:id="rId8"/>
    <p:sldId id="385" r:id="rId9"/>
    <p:sldId id="353" r:id="rId10"/>
    <p:sldId id="386" r:id="rId11"/>
    <p:sldId id="39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11/11/2013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extLst>
      <p:ext uri="{BB962C8B-B14F-4D97-AF65-F5344CB8AC3E}">
        <p14:creationId xmlns:p14="http://schemas.microsoft.com/office/powerpoint/2010/main" val="261068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5166E-042E-477A-8CA1-B8E10594A22A}" type="slidenum">
              <a:rPr lang="en-US" smtClean="0"/>
              <a:pPr/>
              <a:t>11</a:t>
            </a:fld>
            <a:endParaRPr lang="en-US"/>
          </a:p>
        </p:txBody>
      </p:sp>
    </p:spTree>
    <p:extLst>
      <p:ext uri="{BB962C8B-B14F-4D97-AF65-F5344CB8AC3E}">
        <p14:creationId xmlns:p14="http://schemas.microsoft.com/office/powerpoint/2010/main" val="2958809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extLst>
      <p:ext uri="{BB962C8B-B14F-4D97-AF65-F5344CB8AC3E}">
        <p14:creationId xmlns:p14="http://schemas.microsoft.com/office/powerpoint/2010/main" val="133957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261068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35837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261068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1967342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441627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2373110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2363786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11/11/2013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3238" y="469900"/>
            <a:ext cx="4706262" cy="2362200"/>
          </a:xfrm>
        </p:spPr>
        <p:txBody>
          <a:bodyPr>
            <a:noAutofit/>
          </a:bodyPr>
          <a:lstStyle/>
          <a:p>
            <a:pPr eaLnBrk="1" hangingPunct="1">
              <a:lnSpc>
                <a:spcPts val="7300"/>
              </a:lnSpc>
            </a:pPr>
            <a:r>
              <a:rPr lang="en-US" sz="5400" b="1" dirty="0" smtClean="0">
                <a:solidFill>
                  <a:srgbClr val="FF0000"/>
                </a:solidFill>
                <a:latin typeface="Comic Sans MS" panose="030F0702030302020204" pitchFamily="66" charset="0"/>
                <a:cs typeface="Arial" panose="020B0604020202020204" pitchFamily="34" charset="0"/>
              </a:rPr>
              <a:t>Training to become loving fathers…</a:t>
            </a:r>
          </a:p>
        </p:txBody>
      </p:sp>
      <p:sp>
        <p:nvSpPr>
          <p:cNvPr id="6" name="Text Box 4"/>
          <p:cNvSpPr txBox="1">
            <a:spLocks noChangeArrowheads="1"/>
          </p:cNvSpPr>
          <p:nvPr/>
        </p:nvSpPr>
        <p:spPr bwMode="auto">
          <a:xfrm>
            <a:off x="5562600" y="4191000"/>
            <a:ext cx="300705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7200" b="1" dirty="0">
                <a:solidFill>
                  <a:srgbClr val="00B050"/>
                </a:solidFill>
                <a:latin typeface="Comic Sans MS" panose="030F0702030302020204" pitchFamily="66" charset="0"/>
              </a:rPr>
              <a:t>l</a:t>
            </a:r>
            <a:r>
              <a:rPr lang="en-US" sz="7200" b="1" dirty="0" smtClean="0">
                <a:solidFill>
                  <a:srgbClr val="00B050"/>
                </a:solidFill>
                <a:latin typeface="Comic Sans MS" panose="030F0702030302020204" pitchFamily="66" charset="0"/>
              </a:rPr>
              <a:t>ike God</a:t>
            </a:r>
            <a:endParaRPr lang="en-US" sz="7200" b="1" dirty="0">
              <a:solidFill>
                <a:srgbClr val="00B050"/>
              </a:solidFill>
              <a:latin typeface="Comic Sans MS" panose="030F0702030302020204" pitchFamily="66" charset="0"/>
            </a:endParaRPr>
          </a:p>
        </p:txBody>
      </p:sp>
      <p:pic>
        <p:nvPicPr>
          <p:cNvPr id="2" name="Picture 2" descr="http://interfaithhumanitariansanctum.org/development/images/hugg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8599"/>
            <a:ext cx="3733800" cy="3733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biblicalproof.files.wordpress.com/2011/09/god-gave-all-will-yo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85" y="3276600"/>
            <a:ext cx="4451515" cy="3330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87861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Exodus 34:6-7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326243" y="1529117"/>
            <a:ext cx="6477000" cy="4191000"/>
          </a:xfrm>
        </p:spPr>
        <p:txBody>
          <a:bodyPr>
            <a:normAutofit fontScale="92500" lnSpcReduction="10000"/>
          </a:bodyPr>
          <a:lstStyle/>
          <a:p>
            <a:pPr marL="0" indent="231775">
              <a:buNone/>
            </a:pPr>
            <a:r>
              <a:rPr lang="en-US" dirty="0" smtClean="0"/>
              <a:t>"</a:t>
            </a:r>
            <a:r>
              <a:rPr lang="en-US" dirty="0"/>
              <a:t>The Lord, the Lord God, </a:t>
            </a:r>
            <a:r>
              <a:rPr lang="en-US" b="1" dirty="0">
                <a:solidFill>
                  <a:srgbClr val="0000CC"/>
                </a:solidFill>
              </a:rPr>
              <a:t>merciful and gracious, longsuffering, and abounding in goodness and truth, 7 keeping mercy for thousands, forgiving iniquity and transgression and sin, </a:t>
            </a:r>
            <a:r>
              <a:rPr lang="en-US" b="1" dirty="0">
                <a:solidFill>
                  <a:srgbClr val="C00000"/>
                </a:solidFill>
              </a:rPr>
              <a:t>by no means clearing the guilty, visiting the iniquity of the fathers upon the children and the children's children to the third and the fourth generation."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Learning to balance justice &amp; mercy</a:t>
            </a:r>
          </a:p>
        </p:txBody>
      </p:sp>
      <p:sp>
        <p:nvSpPr>
          <p:cNvPr id="7" name="Text Box 5"/>
          <p:cNvSpPr txBox="1">
            <a:spLocks noChangeArrowheads="1"/>
          </p:cNvSpPr>
          <p:nvPr/>
        </p:nvSpPr>
        <p:spPr bwMode="auto">
          <a:xfrm>
            <a:off x="1104900" y="5720117"/>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Parenting children helps us understand how to reflect God’s character</a:t>
            </a:r>
          </a:p>
        </p:txBody>
      </p:sp>
    </p:spTree>
    <p:extLst>
      <p:ext uri="{BB962C8B-B14F-4D97-AF65-F5344CB8AC3E}">
        <p14:creationId xmlns:p14="http://schemas.microsoft.com/office/powerpoint/2010/main" val="38117923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BUUEhQVFBUVGBUUFBcUFRQVFRQYGBQVFRQUFBUXHCYfFxkjGRQUHy8gIycpLCwsFSAxNTAqNSYrLCkBCQoKDgwOGg8PGi0kHSEtLCwsLSwsKSkqKiwqKSwsLCwsLCwuLCwsKSkvLCwpLCwsLCwpLCwpKSksLCwsLCwsKf/AABEIAM4A9QMBIgACEQEDEQH/xAAcAAABBQEBAQAAAAAAAAAAAAAAAgQFBgcDAQj/xABLEAACAQMBBAYGBggDBwIHAAABAgMABBEhBQYSMQcTQVFhcRQigZGh0RYyQlRikyMzQ1JygrHBU5LCFURzorLh8DTxJCaDo7PD0v/EABoBAAIDAQEAAAAAAAAAAAAAAAAEAgMFAQb/xAAvEQACAgEDAwIEBQUBAAAAAAAAAQIDEQQSIRMxQVFhBRQioSMycZGxgcHh8PHR/9oADAMBAAIRAxEAPwDcaKKKACiimm09pLBGZH5DQDtY9ijxrjaSyzjeBxLKFBLEKBzJOAPaaiJ97YFOAWf+FdPecVUbzacly+XOn2VH1V+Z8ad2uz81kWa+cpbal/VlHVb/ACk8m+UXasg9gP8AepSy2rFN+rcE93Jh/KdaqkmzNOVRdxAUOVJBGoI0I8QRUFrbq3+Ik0HUku5pVFVvdneXrT1Uv6z7LcuMDmD+L+tWSteuyNkd0S6MlJZQUUUVYSCqxvBv3FbkpGOtkGhAPqKe5m7/AAHwqK3+3xMZNtA2H/auOag8kU9jEcz2Dz0pNjbZrQ0+lUlvn2Er9Q09sO5OXW9V3Mf1hjH7sfqD3/WPvpoetOpllJ/4j/OpCysc1JpszTlTe6EOEihVyly2QMO2LqLVJ5NOxm4x7mzVh2P0kahbpcdnWIDj+ZOftHupld7PxVfv7TFGyu3ujm6dXKZskE6uoZCGUjIIOQR3g10rId1N62s5QrkmBj6458BP21/uO3zrXI5AwBBBBAII1BB1BFZd9LqljwP02qxZFUUUVQXBVc21v1BbsUXMsg0KpjCnuZ+Q8hk1Ab/b5EMbWBsEfrnU66/s1PZ4n2d9VfZNhnWs7UatxeyHc3tD8LjOHWv7eF6/qWeTpCuWPqRRKPHiY+/I/pXsXSHcKf0kMbDt4SyH3nI+FFrsjI5V5ebIwOVKdW/vuHeno87di+//AEsmw99ILkhQTHIfsPgE/wAJ5N/XwqfrE9qWXCcjTFXXcHfEzf8Aw85zIozG55yKOYPew7+0eRy5ptXveyfcQ1/wxVw6tP5fK9P8F3ooorQMMKKKKACiiigArPd9NqGS56sH1YtPNiASfYCB760Ksf2hNm6mJ/xZP+s0jrm+nheRbUSwkiW2cutK3u30TZdvHK0TSmR+AKGCAYHESWIONOQxr7Kb2U+KlV2rbsvDI0LjnwuY2GmueE55VlaSSjLkjUyetLlJ7aKZAVEsaShWGGAdQwDeOtZnuw+0jJcf7RUBQf0ekYGeI5EfB9ZOHtPh41eJN542GELSEdkMckp8v0anFRO2ZZ1hkmaIQRIpZpLlgunYFiQszMTgBSVyTin7oysi4wj3LpJvhIjJpSjBlOGUhge4jUVqGy74TQpIPtqD5HtHsOawzd3ass8DSzEZZzwADAVQAMDv14udazuBKTZLnseQDy4s/wBSa5oVKuTgymrMbHEslMNvbUFtbSTH7Ckgd7clHtYge2n9UfpcuuGyRR+0lUHyVXb+oWtmuO6SQxN7YtmapMzuXc8TMSzE9pJyT7zU1ZyKilnIVVGWYnAAHMk1AWrU424S1jcKASTG2ANT2Vuy4g8GRHmfJft3ryKdA8LrIuSOJCCMjGR56j31bYLIFayHoXJjsmDArmZyMgjI4I9RnyrUItp4HOsue6STNKOFwRO8e1re3KrPNHEXzwB2ClsaHGezJFQO04+dU3p1heWe2ZEZvUkX1VLa8YIGnnVt2jNzq/TtttehTfjGSu3g51pHRftsy27QsfWgI4fFGyV9xDDyxWa3b1O9F15w7R4eySNwfNeFx/Q1dq4qUH7C+lliRsVMNu7S9HtpZv8ADRmHiceqPacCn9VXpOcjZkuO+IHy61P+1Yc3iLZt0xUrIxfloxG/3mjhfMxdnfLkqvETknJJJHM5q7bo7XhuE4omDAaMOTKe5gdRVD2dt6Mnhf1GGR63L2N86sO7OzUhuZJ42wJVAKAAJkEHiGPI/wCY1iSjGP5k0/sz126dsfw5Jx9OzX3/ALGwbLVca0jaqrrioK02vgVRbrpKvpA0kVgxgUkZdiJSBzPD/YA+dMxmpwwjHnU67MvP7Nk9toDBqrLetDKkqaMjB18wc48jy9tO03jW6hWVAQGzo3MEHBHjr21EXclIJNT/AEPRQx0F5T/g+iLO6EkaSL9V1Vx5MAw+BrtUFuK5OzrYn/DX3DIHwxU7XoYvKTPC2R2ya9GFFFFSIBRRRQAVj+9NuYb6ZTyZusXxD+t/UsPZWwVU9/8Adk3EQliGZYgdBzdOZUeI5j2jtqi+vfEX1EHKGV4KRbXVUzeLd2S3n9LsiykHjPV6PE3ay45qcnTsyeypqG7p5He1kQUqZ7oidV+x5RGWnT5fqnC6W8jDTjZXUnxIVgCfICoTaO8N/tiQLK/6NTnCLwQx/ix9psZxkk+VWeeCFjxNHGx7yik+/FDXAAwMADkAMD3CnHqpSWEhqWsSXC5PVRYo1jTRUAUeztPj2+2tb3NsjFZRA6FgXP8AOS39CB7Kzrc7d1rycMw/QxkGQ9jHmIx357e4eYrYAKt0tTj9TIaVOTc2FZ/0yxn0SFuxZhn2xyY+I+NaBUBv1sU3VhNGoy4HHGO9kPEAPPBH81aNUts0xqazFow+2lqWtLnFVq3nqSguK3YyMicS3Wm0PGpBdp6c6zW53xWMleByw0OcKP7/ANKjLvfidtE4Yx4Dib3nT4UpbfTHyNVVXPwaftLbyRqWdwg8TjPkO2s93g36L5WAEDlxnmf4R2eZ18qqtxctI3E7Mx72JJ+NdNnW3WSqvZnJ8hqf/PGkpaqc3tr4z+43HTxit0+f4Ly8vqjPPAz54qe6Lk4tpof3Y5WP+UL/AK6qlxPWk9C+yDwzXLD62IY/EA8Uh9/CP5TT+oliDEqI/UjT6iN7tlm4sZ4l1ZkPB4suHQf5lFS9FYzWVg1IycWmvB8ebRh4ZD3HUe3mPfmiz2lLEcxuy+AOnuOlah0tbhdTMbmNcwSNxNj9lIT6wOOSMdR4nHdWfNs2M949vzpRyS+maNerTTufUpkl/XD/AEJCz6Qp00dUfx1U/DT4U+PSLxc43B8GDf1xVVm2WwPq+tnu7POpLZuzRGQz4Ldg7F8fE1RZXRjOBiqzWRnsb7d20n9/JZHvMqDgjIzg8x4HHbUfIS7BFGWYhVHeScKPeRXGa7rQuifcxnkF7MuEX9QD9tuXW/wjXHedezWmmnLwh7VatQhlmpbIsBBbxRD9miJ58KgE/CnlFFbJ5FvLywooooOBRRRQAUUVA7wb72tmQksnFKfqwxAyTN3YjXUeZwKAGW8/R9FdEyRnqZjqWAyrn8a9/iNfOqJe7g30R0jEo742U/8AK2G+FWs73bSn/wDTWCQr2PeTYJ/+lFlh766C3242vX2C94EMzezJNUyhCQrZpq5vPZ+xR4d0b5zgWzj+LhUe9iKsmxOityQ13IAP8OM5J8Gfs9mfMVJNtPbMOrw2Vyo5iKSSBz5dYCtOLHpNg4xHeRy2Mh0HpAHVMfwzr6nvxUY1wyQjo60+W2WqzskiRY41CIowFHIf+d9d6SjggEEEHUEagjvBpVMDqWAooooAxDpQ3Na1nNxEv6CVsnHKKQ8we5WOo8SR3ZpsVzX05dWqSoySKHRgVZWGQQeYIrHt7uh+WImSxzLHz6okdYngpOjj3HzrQp1CxtkKW0+UUG+s0mGujDkw/oe8VCTbHkXkOId6n+3OpacPGxSRWRhzVwVYeYODSfSassohZy+5GFs6+F2IqLZMh5jh8WP9udTFnbrEuBqTzPf4eArmbmrTuz0cXl4QShgiOpklBBI/Ah1b4DxqMKq6fq/klKc7eCN3f2HLfXCwxDU6u3ZGn2nb+w7SQK+itk7MS2gSGIYSNQo7z3k+JOSfE0y3Z3WgsYerhXnq7tq8h72P9ANBUxSl13UfHYurr2IKKKKoLRE0CupV1DKwIZWAIIOhBB5isv3m6FgzF7GQR516qTJT+RxkqPAg+YrQdu7yW9nH1lzKsa9mT6zHuRRqx8hVMl6Sbu402fYMV7JbthEh8RGDkj21XNRa+ouqnZB/QZ3d9HW0ozg2zt4xsjg+5s+8ClWfRvtKU4FuUHfK6IB7M59wrQ0h29Lr6TZRfhWJ39mWFDpt6HXr7Gf8LRvHnwyoFU9GHfI585d2xycN1uhqOJhJeOJmGojUERA/iJ1k8tB4GtKVQAABgDQAch4Cs9h6T57c42jYyRL2zW56+IeLKNVHtNXXY+24LqMS28qSoe1TnB7mHNT4HWr4KKX0iVs5zf1j6iiiplQUUUUAFeE17Wdb/bxmaRrKFiI1x6U6nBbIyLZSOWQQXI7CF7TiE5qEdzIykorLDb++st05hsH6uEErJdAAs5BwUtQdD3GQ6d3fXPYGx4rcHq19ZtXdjxSOe0vIdWNRtrgAAAAAYAGgA7ABUrazV5+3VzsnzwvQW6jkyy2klSsVzpVat7mni3lPVXJItUh/dTVBbSjV1KuoZTzVgCD5g6GnM11Ubc3FUX3IjKRCWUs2zm4rMmSDOXtHb1cdptnP6tvwn1T4Vo2wtvQ3kIlgbKnIIIw6MPrJIvNWHd/as+nkphabTezuPSYQSDgXEQ/bIPtAf4qjJB7dVPPSej1sm9tnbwzkLucM2GiuFlepNGkkbB0dQ6MOTKRkGuO2Nsw2sLTXDiONeZPaexVHNmPYBrWyMj2oTb++tnZf+onRG/czxSH+Rct7cYrPtq75Xu0CVty1lbH7f+8yjvH+ED4a+J5UvYW6VtCeIRh3Opkl/SOT35bkfIVfGiTWXwVu2K4HW0Ok+C7HDBsu4vV73hXgPlkP/QVCvHIxJG7i456uR8AB/StGsjyqahYYrjTj2Z1NMy/Z+94syC+wZbcDm8Mauf8AMUGf81WvYvSrs+5bhE3VPy4Jx1Rz3ZPqk+Gal7xh2VU9vbEguARNEj+JA4h5MNR766q3Lycc8GhBs8q9rGbNbvZxzYzGSIHW1uCWTHb1T80P/hzWh7pb8wX4KrmKdP1sEmkieI/fX8Q9uKhOuUO5KM1LsWOqZvxv+LU+j2wWS6YAkH9XAp5PKR29yDU+A5vN/d7vQbccGDPLlYQdQMfWlYfuqCPMkDtrHrbtJJZmJZ3Y5Z2PNmPaaQ1Oo6S47mt8P0HzMsy4ivv7E9s7ZweXr7hjcTnnJJrjwjXkijsAq57Plql7PuasFpd1kxtcnmT5N6/SxrW2Cwi6Wl1ii7us1ARbQol2hTvX4wY/yv1ZE7Qlqm3VkYJvSLN/R5u0p+rl/DLHyYfHt51P3l3Vf2hc0nK6UXmLNenSRtjtmso0HcrfpL0GORRFcoMyR5yGHLrIT9pM+0Zwewm1V88yTMjpJGxSWM8Ubjmp/upGhHIg1tO529C31sJMBZFPBMg+w4AJx3qQQwPce/Na+nv6see5ga/QvSz45i+z/sydooopkzSF3v296JaPIMGQ4SIHkZG0XPgNWPgprJLPQcyxOSzHmzE5Z28SSSfOrB0q7X4rqOAHSFeM/wAcmgz5Iv8A9w1V4Jaz9W3LgzdRdmexeCbhlp7FNUJDNTyKeseyshGRORXVOBeVCJPS+vqpOcS1TJSS7ppNPmmrT1xknoxKXc45C5paYTyV7LNTGeama6ymUixbn76x2KTR3DERAGaAAZbjLASQIO0szBlH4n7BVd2ltOW+nE91j1f1MIOY4Af+qTvb3VBxyda/WHkP1YPYO1z4ns7h51JwPXtNBpsQUrO5Ky6exQJ+zkqatJqrFrNUvb3FPWRI1zLTbXFP1vdKrEN3ToXtJyrHFMlri6qIu565yXlMLi5qcKyEpnC7kqvbQhy6yRsY5ozmOVNGQ/6l71OhqTurioueSnFBOOJCcptPgits7wTXVyXusCUKqALkJwKOaA9hYsx8TjsFewS0jaVtxjuZdVPcfke2mlrcZGuhGhHcRzFeU+JaR1T3Ls/9we3+C69W19N8SX39/wD0nYJ8VK220KrcU1OUnrDcWj1ClGa5LUm0PGh9oeNVtbk99BuT31zLIdCHclbraFRU8+a4vPTaWauqLZNyjBYR5NLUruJvL6JfIWOIpcRTdwBP6Nz/AAsefczVX5pqYzPTtOYNNGVq0rYOL8n1RRVd3A236Vs6CRjlwvVyHtLxngJPngN/NRWwnnk8g008Mx/eq/Mt/cPzzK6jyQ9WvwQU1gnrjfAiWTPPjfOe/jOc1xVsUnJZPLym3Ny9WTUU9Oo56g4p6cx3NLSqLoWk0txS/SKiVuaV6TVDpLlYSRuK5PPTE3Nc3uK6qjjsHUk9Q217rOEH2tW/hHZ7Tp5A12kuKg3uOJy3edPIcvn7a1NDp1OznsuQqe6X6ElDJT2KSomKSnkUtenTLJIl4pafQXVQsctOEnq3KZThosEd5XYXlQCz10FzUdiJqxkw95TSa7pg1xXF566opHHNs7TTZplLJXkk1NZZaGzkYnk0lRdwcNxd+jf6T/b2+FOpZKYzNnSlL61dBwfke01sqbFOPgdJPThJ6hop67rPXj514eGe+rvTSa8ksJ6DPUaLivDcVXsLuuP3npvJPTVp64vPU1AqlcdpJqaSSUl5M0irEsCsp5Nf6DtshYLmJzgK6SL/ADqVP/4hRWf7pvODL1AY6R8XCP4+HP8AzUU5XZiKRkXUZm2maDvRuR1kryQkK5Y8St9Vjk5IP2Sfd5VRr3Z0kLcMqMh8RofI8j7K3HadviU+Ovv5/HNNJbNXXhdQynmGAI9xqUoI81bpFJvHDMRpQc1p190eW0mqcUR/Acr/AJWz8CKg7rovmH6uVG8GDIfhkVU4ictJbHxkqAnpXpFTcvR/eL+yDfwyJ/ciuB3KvPu7+9P/AOq5tK+lYvD/AGIo3FIMpqbj3FvT+xI/ieMf6qf23Rpct9cxJ5sWPuUf3o2nVTa/DKbdyYRj4Y9+lRUb4q7b8boiztkYyl3eQLjhCqAFZieZJ1C++qNWxoYYg36j9FTrjiXcexyU6ilqLSSnCSVopljiSsc1OEmqJSau6z1JMqcSUEtK66o0T0rr6luI7B+Zq5tNTMz0hp65uBRHLzU2klri01cHlqLZYoi5JaaSSUSS1xJqLZYoiSdaUHNPdjbIa5mESMqsQxBbOPVGcaeANS8/R3eLyVH/AIXH9GxXnNbDbc/fk9NoZ7qV7cFc600daamW3HvR/u7exoz/AEavV3HvT/u7e1ox/VqTHsshC5pOas8HRzdtzVE/icH4KDUradF5/azeyNf9TfKu4ONlDqS2du/NNqF4V/ebQeztPsrRbLdC3h1WMFh9p/WPszoPYKfNa+FTUPUplZjsS3RRu2tvBK31i7qCSOfADyHYMufjRVw2NYdTAidoHrfxHVviaKejHCwY9knKTZ5tO3yA3dofI0wWOpxlyMGo54MHFckheUecjcR0sR11CUsJVTDBxEde9XXcJUZvJtxLODrGHExPBEmcGRyDhc9g0JJ7ACfCubWzuDvcSLGpZ2VFHNnYKo82OgqNXeOBv1fWyj96G3uJVPk6RlT7DUBZXKsPS7xg5BIRmXiRW/ctIToMdrn1u9uwKn6UVU6Qzlf3jIgbz4eEj40zXpZyWUiEpwi8NkR0nW8t3HALe3uXKO5YejXCYBVQD66AHkaoH0Ovvudz+TJ8q2W330WaNpIHZgmsiMOGWMfvMuoZfxAkVxTfcscAknXQanQZOg8KvhZOpbMHdkZcmQfQ6++53P5Mnyr0boX33O5/Jk+Va59O/wAXxo+nf4vjU/mZ+wdKJk67qX33O5/Jk+VdBute/c7n8mT5Vqrb8EcyR266aHka9k33ZThiQe46HXUaHwrvzU/Yj0YmVjdi9+6XP5Mnyr36M3v3S5/Ik+Vaj9O/xfGu9pvdJKSI8sVUuQMaKvM0fNT9g6ETJ/oze/dLn8iT5Uk7rXv3S5/Jk+Va1PvbIiI7AhZAShOMMBzI+Hvrh9O/xfGj5qfsHQiZS26t79zufyZPlXJt0r77nc/kyfKtb+nf4vjR9O/xfGufMz9jvRiZF9Dr77nc/kyfKj6HX33O5/Jk+Va79O/xfGj6d/i+NHzM/Y70omdbo7u3UN5HJLa3KovFxH0eVuaMMYVSdSQK0o7TjXV1njHfJbXKKPNjHgDzpcW9kjRvIoJRMB2GMLnlmuP04OmpGcYzpkHkfLxpW5daW6Q1TbKmO2JKWTRyrxROsi/vIwYeWR2+FdjaVXd5T1MwYkQ3BUMJYsZYZOBKuAJVyDo3sI51N7q7fW7jbICzRkLKoOV1zwyITqUbBxnUEEHlS0qcDMdS2Ke0rg1tU48FN5Leq9mBhXZIVran2w9lcUnGR6qa+bdg/vTmOxLHA/8Aapy3gCKFHIfHxq6ERe63CwjpRRRV4iFIkjzS6KAGvV0oLXcrmk8FQ2nMCAtYl0zbXkbacNuhwEjQD+OZ8FvcqD2eNbiBWGdOuzHiv4LpR6roq57BJExYA92QwPsPdUkjpbhsPr7gxIPUtx1KDIGFQ8LNr2s2SfOn1x0ch4jrwSA+rnBUjA0ONRrnX4VFw7whHFzEf0V0OtQ/xayRnuZX4gRTy56RikTBQGkJ0LfVUYHYOZzmtX8XC6fbgz/wud/coV5az7MvI5HQrhte1JYzgSKDyYFTy8uVSW5CNDvHNbZykfpATP7uFZP+VgKipGk2heKJZCw+vM7H1Yol9aRj2KoUH2kU46Otri63klnGglFyyA8+HChB58IHxpfVd1nv5L9P2eOxVt0ba4v7qO3jcLxAs7kEhEUZZiO3sAHeRVk3i3VWE20kF8ktrPKLd5zwkQvnDFipwRgMezHDrzzUxuNunJsfakSXTwt6XBNFEVLEcatE3CwYDmBjx5Vx6U47qLZgS4jsYFaccMdqHDPwo/6QZwANBkYzjGvZSYySHSNawRXti8l0gRjDFMmmREnE3XHByFb6ucY156U2bZi7UluL2S8W1geY21pkL+kMa4BPERz4WIXnz7tat0wsDewY+6W/+urV0RbMnlseCRbe4sZpJVljkz1kJAwXGhBBIHq6EZDA6mgDL5dpzCQoGDEMUHDqGIbhHD3gnl51tm7G5noQmdrpZJxayCaEcP6MuFZWGDxY9QjJGvPTlWIiWOC/4kPHFDcBkPPijjnyp8coo99brHuqyX99tHrUaC5tSIgGJJzFGSTpjhAiyCCdH8KAKTDsm8vI9kQm4HDPDK4/RgdSi8JbXP6Q8PCBnGvvpvd7ol7+3trO8S4juFZ+sHCxiVD65YIcHw5ZOnjUxsuKdl2F6JJHHMtrcMvW5KMAEDRsF1PEMjTljPZU3JFBBtm1LpHbXF5azxzpGwKrKxjMbg4GWYpIuca4FAFbuNxEN7b29vfrKs4n4mAR2jaFQTojYwSQNcYwedVuy2NPLYC5SXLtdpZrHw6EuBhy2dPWYdnKrHujuVJsja9kbmWE9f18acDNzEeELcQH1sgDx0pxtXdiWw2ZBaPNGk820kkhYE8KgYCyHIHLCsf4gKAGG8W5JhaCO3vUmmedLWWMhQY3deLiwCSFAGSDrqNaj9/NhLYqjQXq3B42hlTCh45FGW0UnA7MHUZGpzV13x2NK4s5JvR7faPpccUU8ZJWVQCwdlOuNB6hzg6Zw1QXTHs3Frbz3MUMV60rRv1BJWaNVY9ZqAefBzyRxYzrQBEbrTXEuzLtvSVhh661jkDJxDEkiq0hbOVChlJxzCkaVP8ATJbLBDayR3Kl1ijgEY4eJ0CuRcLg/VyMcsa86rO7rf8Ay9tP/iW3/WmKX0saybPAI1sbft01L4Oe7xoAOlLeV3v1KHT0e3PtePrf/wBgr3om3gkG1oVJ0mWSFvH1TIvuZB7z31E9I+70lneLHLKszGGEhlXhwqIIVUrk8hENe3nUn0LbGabaqSAepbq8jHsBKmNB5ksf8poA+hWjpHo2adYr2o7Se9iIogowKXRRUiGchRRRQAUUUUAFFFFABUTvRu1Ff2zwTD1W1VhjiRh9V18R8QSO2paigD55ubO+2IWinhFzZu3FrxdUTyDo6+tBLjTx8dDXFt69nMMmK+U/uK9uy+QkODj+Wt/vL9RlccfYR2eRqrXe6FpKeJrC3z39Tj3lcZqyNk48RZCUIy5aMR23vmZIjBbRC2gbBkVWLyzEcuulOCwB14QAKrscjKQVJUjkQSCPIivoX6FWP3G2/LPzo+hdj9ytvyz86g228skljsfPkty7EFmZiORZiSO3QnlSrq9klIMrvIQMAuzOQO4FidK+gfoXY/crb8s/Oj6F2P3K2/LPzrh0+eXctzJOgGpJ0AwBr2AV0gvJEDKjuocYcKzKGHcwB9YedfQX0LsfuVt+WfnR9C7H7lbfln50AfO+Kceny8IXrJOFQwVeNuFQ31gozgA9oHOvoD6F2P3K2/LPzo+hdj9ytvyz86APnsTsCpDMCn1NT6uufV/d1JOlez3Luxd2Z2PNmYsx7ssda+g/oXY/crb8s/Oj6F2P3K2/LPzoA+fbm8kkbikd3YAAM7MzADkAWOcUXV5JKQZHeQgYBdmcgdwLE6V9BfQux+5W35Z+dH0LsfuVt+WfnQB8/XF7JJjrHd+EYXjZm4R3Lk6Dyry6vJJCDI7uQMAuzMQO4FicDwr6C+hdj9ytvyz86PoXY/crb8s/OgDEd292p72RoLcrx44yjvwKyrjB/ERxcvHNO969w7yxjje6ClWPVqVkMnDgZCnT1RjOB+E08uZH2XtNJQNYJMMBpxoez+aNiPdW4b27GXaOzpI0IbrEEsDdnEBxxHyOg8mNAHz3sDde82lKBEryclaWQt1aADADSHuA0UZPcK+ityNzItm2wiT1nY8UshGC7Yx7FHID+5NZ3uH0j3aWIhj2fJc+igpI6yKnCoyVDJwk5Cgjx4e/NWjYnTRYSwK88gt5CWBiPG5GDoQypqCMH20AX6imOxttw3cQmt3EkZJAYAjVTgjBAI1FPqACiiigAooooAKKKKACiiigApveSkDA5n4CnFcJUy3uoAbxWwQcst49nl4163F3n306C60vhFSzg5gYNHx6Nz7G/sa4RWWWwdKfvH3UpV9euMBk2zhkAHOefhSZrEAZBz2U8gXBpUkenIZz2Vw6R8tnwnv0zS4bAEanB7BT2aLJHur2KPA050ARZttcU5/2YMc9caiu3BrXfq9Se8UARy2A9XXGRnyr1tn6gA5B7aeiMermlY9bXuwPCgBi2zxkAHOfhRJs8DGDkE48qeRw4IrwJ6vtoAqO/wBt0bOthKq9azMUC8QXHqkl84OcYGnjVf3V3fvLy2hul2rLwvhinURkKVbDxtgjOCCPHwqydJe6r3lqohUGSNsovEFDBhwuMsQO46/u+NZA63ezblELyRNEyyGNZG6ls4b1lU8LAjQ/9qAJbpNsbg8U1zbC3QHqVkWRZFl1YxtgapoO0duOYq3dCW8nX2Jt2OXtjgeMTZKe4hl8gK69H/SN6cZo7wQxvGVZfso6HQ/XJ1BA7eTDup9DuVJFtj062eNYZU4Z49QWyMFk4Rw81jbzB76AOGyt0bi121NcQqhtLlcyjjAZJD62Qnb64J8pT3Vy3X6PWtb274o4ZLOfLRhsNIhzkKFK6DDuuh+ypq/0UAYjux0cp/tC6s7kXKomWt5Y2dI2HPU44S3AyHn9lhVk6HNqPDLdbNuCTJA7OmSTleLhkxnszwMP+JWlZrG9+dsQ2+24Lu1kV5UbqruJchxw4Q5BGuY2K+aLQBtdFeA17QAUUUUAFFFFABRRRQAUllpVFACcUUqigBIWgClUUAI4KOGl0UAJIrwrS6KAEcFehaVRQAjgo4KXRQAjho4KXRQAjgpttHZyzRPE4yrqyHyIxpTyigDBt5Oia6gQFR6VxnBESMSmNQSO499NNib+3tlIqMzSRwoYxbScKBSq8IXjC8QKkdue6voTFVTfXc6Ge1mZIokmwZBJwKrFl9Y8TAZIIyD50Aebg75rtK2MvAI3RykiBuLh7VIJAJBUjs5g1Zaz3oz3Ye3gkLFOKRx9UtjCrgZyo7S3vq5jZ7d495+VAD5uWmAezPLwzWD7Kgk2jvAPSo1ikjf9MIgwVuozqeMtz4UXPaMVtg2W3ePj8qgty9ypbS6ubid0dpz6vBxeqC7OwPEB+D3UAXGiiigAooooA//Z"/>
          <p:cNvSpPr>
            <a:spLocks noChangeAspect="1" noChangeArrowheads="1"/>
          </p:cNvSpPr>
          <p:nvPr/>
        </p:nvSpPr>
        <p:spPr bwMode="auto">
          <a:xfrm>
            <a:off x="155575" y="-1462088"/>
            <a:ext cx="361950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BUUEhQVFBUVGBUUFBcUFRQVFRQYGBQVFRQUFBUXHCYfFxkjGRQUHy8gIycpLCwsFSAxNTAqNSYrLCkBCQoKDgwOGg8PGi0kHSEtLCwsLSwsKSkqKiwqKSwsLCwsLCwuLCwsKSkvLCwpLCwsLCwpLCwpKSksLCwsLCwsKf/AABEIAM4A9QMBIgACEQEDEQH/xAAcAAABBQEBAQAAAAAAAAAAAAAAAgQFBgcDAQj/xABLEAACAQMBBAYGBggDBwIHAAABAgMABBEhBQYSMQcTQVFhcRQigZGh0RYyQlRikyMzQ1JygrHBU5LCFURzorLh8DTxJCaDo7PD0v/EABoBAAIDAQEAAAAAAAAAAAAAAAAEAgMFAQb/xAAvEQACAgEDAwIEBQUBAAAAAAAAAQIDEQQSIRMxQVFhBRQioSMycZGxgcHh8PHR/9oADAMBAAIRAxEAPwDcaKKKACiimm09pLBGZH5DQDtY9ijxrjaSyzjeBxLKFBLEKBzJOAPaaiJ97YFOAWf+FdPecVUbzacly+XOn2VH1V+Z8ad2uz81kWa+cpbal/VlHVb/ACk8m+UXasg9gP8AepSy2rFN+rcE93Jh/KdaqkmzNOVRdxAUOVJBGoI0I8QRUFrbq3+Ik0HUku5pVFVvdneXrT1Uv6z7LcuMDmD+L+tWSteuyNkd0S6MlJZQUUUVYSCqxvBv3FbkpGOtkGhAPqKe5m7/AAHwqK3+3xMZNtA2H/auOag8kU9jEcz2Dz0pNjbZrQ0+lUlvn2Er9Q09sO5OXW9V3Mf1hjH7sfqD3/WPvpoetOpllJ/4j/OpCysc1JpszTlTe6EOEihVyly2QMO2LqLVJ5NOxm4x7mzVh2P0kahbpcdnWIDj+ZOftHupld7PxVfv7TFGyu3ujm6dXKZskE6uoZCGUjIIOQR3g10rId1N62s5QrkmBj6458BP21/uO3zrXI5AwBBBBAII1BB1BFZd9LqljwP02qxZFUUUVQXBVc21v1BbsUXMsg0KpjCnuZ+Q8hk1Ab/b5EMbWBsEfrnU66/s1PZ4n2d9VfZNhnWs7UatxeyHc3tD8LjOHWv7eF6/qWeTpCuWPqRRKPHiY+/I/pXsXSHcKf0kMbDt4SyH3nI+FFrsjI5V5ebIwOVKdW/vuHeno87di+//AEsmw99ILkhQTHIfsPgE/wAJ5N/XwqfrE9qWXCcjTFXXcHfEzf8Aw85zIozG55yKOYPew7+0eRy5ptXveyfcQ1/wxVw6tP5fK9P8F3ooorQMMKKKKACiiigArPd9NqGS56sH1YtPNiASfYCB760Ksf2hNm6mJ/xZP+s0jrm+nheRbUSwkiW2cutK3u30TZdvHK0TSmR+AKGCAYHESWIONOQxr7Kb2U+KlV2rbsvDI0LjnwuY2GmueE55VlaSSjLkjUyetLlJ7aKZAVEsaShWGGAdQwDeOtZnuw+0jJcf7RUBQf0ekYGeI5EfB9ZOHtPh41eJN542GELSEdkMckp8v0anFRO2ZZ1hkmaIQRIpZpLlgunYFiQszMTgBSVyTin7oysi4wj3LpJvhIjJpSjBlOGUhge4jUVqGy74TQpIPtqD5HtHsOawzd3ass8DSzEZZzwADAVQAMDv14udazuBKTZLnseQDy4s/wBSa5oVKuTgymrMbHEslMNvbUFtbSTH7Ckgd7clHtYge2n9UfpcuuGyRR+0lUHyVXb+oWtmuO6SQxN7YtmapMzuXc8TMSzE9pJyT7zU1ZyKilnIVVGWYnAAHMk1AWrU424S1jcKASTG2ANT2Vuy4g8GRHmfJft3ryKdA8LrIuSOJCCMjGR56j31bYLIFayHoXJjsmDArmZyMgjI4I9RnyrUItp4HOsue6STNKOFwRO8e1re3KrPNHEXzwB2ClsaHGezJFQO04+dU3p1heWe2ZEZvUkX1VLa8YIGnnVt2jNzq/TtttehTfjGSu3g51pHRftsy27QsfWgI4fFGyV9xDDyxWa3b1O9F15w7R4eySNwfNeFx/Q1dq4qUH7C+lliRsVMNu7S9HtpZv8ADRmHiceqPacCn9VXpOcjZkuO+IHy61P+1Yc3iLZt0xUrIxfloxG/3mjhfMxdnfLkqvETknJJJHM5q7bo7XhuE4omDAaMOTKe5gdRVD2dt6Mnhf1GGR63L2N86sO7OzUhuZJ42wJVAKAAJkEHiGPI/wCY1iSjGP5k0/sz126dsfw5Jx9OzX3/ALGwbLVca0jaqrrioK02vgVRbrpKvpA0kVgxgUkZdiJSBzPD/YA+dMxmpwwjHnU67MvP7Nk9toDBqrLetDKkqaMjB18wc48jy9tO03jW6hWVAQGzo3MEHBHjr21EXclIJNT/AEPRQx0F5T/g+iLO6EkaSL9V1Vx5MAw+BrtUFuK5OzrYn/DX3DIHwxU7XoYvKTPC2R2ya9GFFFFSIBRRRQAVj+9NuYb6ZTyZusXxD+t/UsPZWwVU9/8Adk3EQliGZYgdBzdOZUeI5j2jtqi+vfEX1EHKGV4KRbXVUzeLd2S3n9LsiykHjPV6PE3ay45qcnTsyeypqG7p5He1kQUqZ7oidV+x5RGWnT5fqnC6W8jDTjZXUnxIVgCfICoTaO8N/tiQLK/6NTnCLwQx/ix9psZxkk+VWeeCFjxNHGx7yik+/FDXAAwMADkAMD3CnHqpSWEhqWsSXC5PVRYo1jTRUAUeztPj2+2tb3NsjFZRA6FgXP8AOS39CB7Kzrc7d1rycMw/QxkGQ9jHmIx357e4eYrYAKt0tTj9TIaVOTc2FZ/0yxn0SFuxZhn2xyY+I+NaBUBv1sU3VhNGoy4HHGO9kPEAPPBH81aNUts0xqazFow+2lqWtLnFVq3nqSguK3YyMicS3Wm0PGpBdp6c6zW53xWMleByw0OcKP7/ANKjLvfidtE4Yx4Dib3nT4UpbfTHyNVVXPwaftLbyRqWdwg8TjPkO2s93g36L5WAEDlxnmf4R2eZ18qqtxctI3E7Mx72JJ+NdNnW3WSqvZnJ8hqf/PGkpaqc3tr4z+43HTxit0+f4Ly8vqjPPAz54qe6Lk4tpof3Y5WP+UL/AK6qlxPWk9C+yDwzXLD62IY/EA8Uh9/CP5TT+oliDEqI/UjT6iN7tlm4sZ4l1ZkPB4suHQf5lFS9FYzWVg1IycWmvB8ebRh4ZD3HUe3mPfmiz2lLEcxuy+AOnuOlah0tbhdTMbmNcwSNxNj9lIT6wOOSMdR4nHdWfNs2M949vzpRyS+maNerTTufUpkl/XD/AEJCz6Qp00dUfx1U/DT4U+PSLxc43B8GDf1xVVm2WwPq+tnu7POpLZuzRGQz4Ldg7F8fE1RZXRjOBiqzWRnsb7d20n9/JZHvMqDgjIzg8x4HHbUfIS7BFGWYhVHeScKPeRXGa7rQuifcxnkF7MuEX9QD9tuXW/wjXHedezWmmnLwh7VatQhlmpbIsBBbxRD9miJ58KgE/CnlFFbJ5FvLywooooOBRRRQAUUVA7wb72tmQksnFKfqwxAyTN3YjXUeZwKAGW8/R9FdEyRnqZjqWAyrn8a9/iNfOqJe7g30R0jEo742U/8AK2G+FWs73bSn/wDTWCQr2PeTYJ/+lFlh766C3242vX2C94EMzezJNUyhCQrZpq5vPZ+xR4d0b5zgWzj+LhUe9iKsmxOityQ13IAP8OM5J8Gfs9mfMVJNtPbMOrw2Vyo5iKSSBz5dYCtOLHpNg4xHeRy2Mh0HpAHVMfwzr6nvxUY1wyQjo60+W2WqzskiRY41CIowFHIf+d9d6SjggEEEHUEagjvBpVMDqWAooooAxDpQ3Na1nNxEv6CVsnHKKQ8we5WOo8SR3ZpsVzX05dWqSoySKHRgVZWGQQeYIrHt7uh+WImSxzLHz6okdYngpOjj3HzrQp1CxtkKW0+UUG+s0mGujDkw/oe8VCTbHkXkOId6n+3OpacPGxSRWRhzVwVYeYODSfSassohZy+5GFs6+F2IqLZMh5jh8WP9udTFnbrEuBqTzPf4eArmbmrTuz0cXl4QShgiOpklBBI/Ah1b4DxqMKq6fq/klKc7eCN3f2HLfXCwxDU6u3ZGn2nb+w7SQK+itk7MS2gSGIYSNQo7z3k+JOSfE0y3Z3WgsYerhXnq7tq8h72P9ANBUxSl13UfHYurr2IKKKKoLRE0CupV1DKwIZWAIIOhBB5isv3m6FgzF7GQR516qTJT+RxkqPAg+YrQdu7yW9nH1lzKsa9mT6zHuRRqx8hVMl6Sbu402fYMV7JbthEh8RGDkj21XNRa+ouqnZB/QZ3d9HW0ozg2zt4xsjg+5s+8ClWfRvtKU4FuUHfK6IB7M59wrQ0h29Lr6TZRfhWJ39mWFDpt6HXr7Gf8LRvHnwyoFU9GHfI585d2xycN1uhqOJhJeOJmGojUERA/iJ1k8tB4GtKVQAABgDQAch4Cs9h6T57c42jYyRL2zW56+IeLKNVHtNXXY+24LqMS28qSoe1TnB7mHNT4HWr4KKX0iVs5zf1j6iiiplQUUUUAFeE17Wdb/bxmaRrKFiI1x6U6nBbIyLZSOWQQXI7CF7TiE5qEdzIykorLDb++st05hsH6uEErJdAAs5BwUtQdD3GQ6d3fXPYGx4rcHq19ZtXdjxSOe0vIdWNRtrgAAAAAYAGgA7ABUrazV5+3VzsnzwvQW6jkyy2klSsVzpVat7mni3lPVXJItUh/dTVBbSjV1KuoZTzVgCD5g6GnM11Ubc3FUX3IjKRCWUs2zm4rMmSDOXtHb1cdptnP6tvwn1T4Vo2wtvQ3kIlgbKnIIIw6MPrJIvNWHd/as+nkphabTezuPSYQSDgXEQ/bIPtAf4qjJB7dVPPSej1sm9tnbwzkLucM2GiuFlepNGkkbB0dQ6MOTKRkGuO2Nsw2sLTXDiONeZPaexVHNmPYBrWyMj2oTb++tnZf+onRG/czxSH+Rct7cYrPtq75Xu0CVty1lbH7f+8yjvH+ED4a+J5UvYW6VtCeIRh3Opkl/SOT35bkfIVfGiTWXwVu2K4HW0Ok+C7HDBsu4vV73hXgPlkP/QVCvHIxJG7i456uR8AB/StGsjyqahYYrjTj2Z1NMy/Z+94syC+wZbcDm8Mauf8AMUGf81WvYvSrs+5bhE3VPy4Jx1Rz3ZPqk+Gal7xh2VU9vbEguARNEj+JA4h5MNR766q3Lycc8GhBs8q9rGbNbvZxzYzGSIHW1uCWTHb1T80P/hzWh7pb8wX4KrmKdP1sEmkieI/fX8Q9uKhOuUO5KM1LsWOqZvxv+LU+j2wWS6YAkH9XAp5PKR29yDU+A5vN/d7vQbccGDPLlYQdQMfWlYfuqCPMkDtrHrbtJJZmJZ3Y5Z2PNmPaaQ1Oo6S47mt8P0HzMsy4ivv7E9s7ZweXr7hjcTnnJJrjwjXkijsAq57Plql7PuasFpd1kxtcnmT5N6/SxrW2Cwi6Wl1ii7us1ARbQol2hTvX4wY/yv1ZE7Qlqm3VkYJvSLN/R5u0p+rl/DLHyYfHt51P3l3Vf2hc0nK6UXmLNenSRtjtmso0HcrfpL0GORRFcoMyR5yGHLrIT9pM+0Zwewm1V88yTMjpJGxSWM8Ubjmp/upGhHIg1tO529C31sJMBZFPBMg+w4AJx3qQQwPce/Na+nv6see5ga/QvSz45i+z/sydooopkzSF3v296JaPIMGQ4SIHkZG0XPgNWPgprJLPQcyxOSzHmzE5Z28SSSfOrB0q7X4rqOAHSFeM/wAcmgz5Iv8A9w1V4Jaz9W3LgzdRdmexeCbhlp7FNUJDNTyKeseyshGRORXVOBeVCJPS+vqpOcS1TJSS7ppNPmmrT1xknoxKXc45C5paYTyV7LNTGeama6ymUixbn76x2KTR3DERAGaAAZbjLASQIO0szBlH4n7BVd2ltOW+nE91j1f1MIOY4Af+qTvb3VBxyda/WHkP1YPYO1z4ns7h51JwPXtNBpsQUrO5Ky6exQJ+zkqatJqrFrNUvb3FPWRI1zLTbXFP1vdKrEN3ToXtJyrHFMlri6qIu565yXlMLi5qcKyEpnC7kqvbQhy6yRsY5ozmOVNGQ/6l71OhqTurioueSnFBOOJCcptPgits7wTXVyXusCUKqALkJwKOaA9hYsx8TjsFewS0jaVtxjuZdVPcfke2mlrcZGuhGhHcRzFeU+JaR1T3Ls/9we3+C69W19N8SX39/wD0nYJ8VK220KrcU1OUnrDcWj1ClGa5LUm0PGh9oeNVtbk99BuT31zLIdCHclbraFRU8+a4vPTaWauqLZNyjBYR5NLUruJvL6JfIWOIpcRTdwBP6Nz/AAsefczVX5pqYzPTtOYNNGVq0rYOL8n1RRVd3A236Vs6CRjlwvVyHtLxngJPngN/NRWwnnk8g008Mx/eq/Mt/cPzzK6jyQ9WvwQU1gnrjfAiWTPPjfOe/jOc1xVsUnJZPLym3Ny9WTUU9Oo56g4p6cx3NLSqLoWk0txS/SKiVuaV6TVDpLlYSRuK5PPTE3Nc3uK6qjjsHUk9Q217rOEH2tW/hHZ7Tp5A12kuKg3uOJy3edPIcvn7a1NDp1OznsuQqe6X6ElDJT2KSomKSnkUtenTLJIl4pafQXVQsctOEnq3KZThosEd5XYXlQCz10FzUdiJqxkw95TSa7pg1xXF566opHHNs7TTZplLJXkk1NZZaGzkYnk0lRdwcNxd+jf6T/b2+FOpZKYzNnSlL61dBwfke01sqbFOPgdJPThJ6hop67rPXj514eGe+rvTSa8ksJ6DPUaLivDcVXsLuuP3npvJPTVp64vPU1AqlcdpJqaSSUl5M0irEsCsp5Nf6DtshYLmJzgK6SL/ADqVP/4hRWf7pvODL1AY6R8XCP4+HP8AzUU5XZiKRkXUZm2maDvRuR1kryQkK5Y8St9Vjk5IP2Sfd5VRr3Z0kLcMqMh8RofI8j7K3HadviU+Ovv5/HNNJbNXXhdQynmGAI9xqUoI81bpFJvHDMRpQc1p190eW0mqcUR/Acr/AJWz8CKg7rovmH6uVG8GDIfhkVU4ictJbHxkqAnpXpFTcvR/eL+yDfwyJ/ciuB3KvPu7+9P/AOq5tK+lYvD/AGIo3FIMpqbj3FvT+xI/ieMf6qf23Rpct9cxJ5sWPuUf3o2nVTa/DKbdyYRj4Y9+lRUb4q7b8boiztkYyl3eQLjhCqAFZieZJ1C++qNWxoYYg36j9FTrjiXcexyU6ilqLSSnCSVopljiSsc1OEmqJSau6z1JMqcSUEtK66o0T0rr6luI7B+Zq5tNTMz0hp65uBRHLzU2klri01cHlqLZYoi5JaaSSUSS1xJqLZYoiSdaUHNPdjbIa5mESMqsQxBbOPVGcaeANS8/R3eLyVH/AIXH9GxXnNbDbc/fk9NoZ7qV7cFc600daamW3HvR/u7exoz/AEavV3HvT/u7e1ox/VqTHsshC5pOas8HRzdtzVE/icH4KDUradF5/azeyNf9TfKu4ONlDqS2du/NNqF4V/ebQeztPsrRbLdC3h1WMFh9p/WPszoPYKfNa+FTUPUplZjsS3RRu2tvBK31i7qCSOfADyHYMufjRVw2NYdTAidoHrfxHVviaKejHCwY9knKTZ5tO3yA3dofI0wWOpxlyMGo54MHFckheUecjcR0sR11CUsJVTDBxEde9XXcJUZvJtxLODrGHExPBEmcGRyDhc9g0JJ7ACfCubWzuDvcSLGpZ2VFHNnYKo82OgqNXeOBv1fWyj96G3uJVPk6RlT7DUBZXKsPS7xg5BIRmXiRW/ctIToMdrn1u9uwKn6UVU6Qzlf3jIgbz4eEj40zXpZyWUiEpwi8NkR0nW8t3HALe3uXKO5YejXCYBVQD66AHkaoH0Ovvudz+TJ8q2W330WaNpIHZgmsiMOGWMfvMuoZfxAkVxTfcscAknXQanQZOg8KvhZOpbMHdkZcmQfQ6++53P5Mnyr0boX33O5/Jk+Va59O/wAXxo+nf4vjU/mZ+wdKJk67qX33O5/Jk+VdBute/c7n8mT5Vqrb8EcyR266aHka9k33ZThiQe46HXUaHwrvzU/Yj0YmVjdi9+6XP5Mnyr36M3v3S5/Ik+Vaj9O/xfGu9pvdJKSI8sVUuQMaKvM0fNT9g6ETJ/oze/dLn8iT5Uk7rXv3S5/Jk+Va1PvbIiI7AhZAShOMMBzI+Hvrh9O/xfGj5qfsHQiZS26t79zufyZPlXJt0r77nc/kyfKtb+nf4vjR9O/xfGufMz9jvRiZF9Dr77nc/kyfKj6HX33O5/Jk+Va79O/xfGj6d/i+NHzM/Y70omdbo7u3UN5HJLa3KovFxH0eVuaMMYVSdSQK0o7TjXV1njHfJbXKKPNjHgDzpcW9kjRvIoJRMB2GMLnlmuP04OmpGcYzpkHkfLxpW5daW6Q1TbKmO2JKWTRyrxROsi/vIwYeWR2+FdjaVXd5T1MwYkQ3BUMJYsZYZOBKuAJVyDo3sI51N7q7fW7jbICzRkLKoOV1zwyITqUbBxnUEEHlS0qcDMdS2Ke0rg1tU48FN5Leq9mBhXZIVran2w9lcUnGR6qa+bdg/vTmOxLHA/8Aapy3gCKFHIfHxq6ERe63CwjpRRRV4iFIkjzS6KAGvV0oLXcrmk8FQ2nMCAtYl0zbXkbacNuhwEjQD+OZ8FvcqD2eNbiBWGdOuzHiv4LpR6roq57BJExYA92QwPsPdUkjpbhsPr7gxIPUtx1KDIGFQ8LNr2s2SfOn1x0ch4jrwSA+rnBUjA0ONRrnX4VFw7whHFzEf0V0OtQ/xayRnuZX4gRTy56RikTBQGkJ0LfVUYHYOZzmtX8XC6fbgz/wud/coV5az7MvI5HQrhte1JYzgSKDyYFTy8uVSW5CNDvHNbZykfpATP7uFZP+VgKipGk2heKJZCw+vM7H1Yol9aRj2KoUH2kU46Otri63klnGglFyyA8+HChB58IHxpfVd1nv5L9P2eOxVt0ba4v7qO3jcLxAs7kEhEUZZiO3sAHeRVk3i3VWE20kF8ktrPKLd5zwkQvnDFipwRgMezHDrzzUxuNunJsfakSXTwt6XBNFEVLEcatE3CwYDmBjx5Vx6U47qLZgS4jsYFaccMdqHDPwo/6QZwANBkYzjGvZSYySHSNawRXti8l0gRjDFMmmREnE3XHByFb6ucY156U2bZi7UluL2S8W1geY21pkL+kMa4BPERz4WIXnz7tat0wsDewY+6W/+urV0RbMnlseCRbe4sZpJVljkz1kJAwXGhBBIHq6EZDA6mgDL5dpzCQoGDEMUHDqGIbhHD3gnl51tm7G5noQmdrpZJxayCaEcP6MuFZWGDxY9QjJGvPTlWIiWOC/4kPHFDcBkPPijjnyp8coo99brHuqyX99tHrUaC5tSIgGJJzFGSTpjhAiyCCdH8KAKTDsm8vI9kQm4HDPDK4/RgdSi8JbXP6Q8PCBnGvvpvd7ol7+3trO8S4juFZ+sHCxiVD65YIcHw5ZOnjUxsuKdl2F6JJHHMtrcMvW5KMAEDRsF1PEMjTljPZU3JFBBtm1LpHbXF5azxzpGwKrKxjMbg4GWYpIuca4FAFbuNxEN7b29vfrKs4n4mAR2jaFQTojYwSQNcYwedVuy2NPLYC5SXLtdpZrHw6EuBhy2dPWYdnKrHujuVJsja9kbmWE9f18acDNzEeELcQH1sgDx0pxtXdiWw2ZBaPNGk820kkhYE8KgYCyHIHLCsf4gKAGG8W5JhaCO3vUmmedLWWMhQY3deLiwCSFAGSDrqNaj9/NhLYqjQXq3B42hlTCh45FGW0UnA7MHUZGpzV13x2NK4s5JvR7faPpccUU8ZJWVQCwdlOuNB6hzg6Zw1QXTHs3Frbz3MUMV60rRv1BJWaNVY9ZqAefBzyRxYzrQBEbrTXEuzLtvSVhh661jkDJxDEkiq0hbOVChlJxzCkaVP8ATJbLBDayR3Kl1ijgEY4eJ0CuRcLg/VyMcsa86rO7rf8Ay9tP/iW3/WmKX0saybPAI1sbft01L4Oe7xoAOlLeV3v1KHT0e3PtePrf/wBgr3om3gkG1oVJ0mWSFvH1TIvuZB7z31E9I+70lneLHLKszGGEhlXhwqIIVUrk8hENe3nUn0LbGabaqSAepbq8jHsBKmNB5ksf8poA+hWjpHo2adYr2o7Se9iIogowKXRRUiGchRRRQAUUUUAFFFFABUTvRu1Ff2zwTD1W1VhjiRh9V18R8QSO2paigD55ubO+2IWinhFzZu3FrxdUTyDo6+tBLjTx8dDXFt69nMMmK+U/uK9uy+QkODj+Wt/vL9RlccfYR2eRqrXe6FpKeJrC3z39Tj3lcZqyNk48RZCUIy5aMR23vmZIjBbRC2gbBkVWLyzEcuulOCwB14QAKrscjKQVJUjkQSCPIivoX6FWP3G2/LPzo+hdj9ytvyz86g228skljsfPkty7EFmZiORZiSO3QnlSrq9klIMrvIQMAuzOQO4FidK+gfoXY/crb8s/Oj6F2P3K2/LPzrh0+eXctzJOgGpJ0AwBr2AV0gvJEDKjuocYcKzKGHcwB9YedfQX0LsfuVt+WfnR9C7H7lbfln50AfO+Kceny8IXrJOFQwVeNuFQ31gozgA9oHOvoD6F2P3K2/LPzo+hdj9ytvyz86APnsTsCpDMCn1NT6uufV/d1JOlez3Luxd2Z2PNmYsx7ssda+g/oXY/crb8s/Oj6F2P3K2/LPzoA+fbm8kkbikd3YAAM7MzADkAWOcUXV5JKQZHeQgYBdmcgdwLE6V9BfQux+5W35Z+dH0LsfuVt+WfnQB8/XF7JJjrHd+EYXjZm4R3Lk6Dyry6vJJCDI7uQMAuzMQO4FicDwr6C+hdj9ytvyz86PoXY/crb8s/OgDEd292p72RoLcrx44yjvwKyrjB/ERxcvHNO969w7yxjje6ClWPVqVkMnDgZCnT1RjOB+E08uZH2XtNJQNYJMMBpxoez+aNiPdW4b27GXaOzpI0IbrEEsDdnEBxxHyOg8mNAHz3sDde82lKBEryclaWQt1aADADSHuA0UZPcK+ityNzItm2wiT1nY8UshGC7Yx7FHID+5NZ3uH0j3aWIhj2fJc+igpI6yKnCoyVDJwk5Cgjx4e/NWjYnTRYSwK88gt5CWBiPG5GDoQypqCMH20AX6imOxttw3cQmt3EkZJAYAjVTgjBAI1FPqACiiigAooooAKKKKACiiigApveSkDA5n4CnFcJUy3uoAbxWwQcst49nl4163F3n306C60vhFSzg5gYNHx6Nz7G/sa4RWWWwdKfvH3UpV9euMBk2zhkAHOefhSZrEAZBz2U8gXBpUkenIZz2Vw6R8tnwnv0zS4bAEanB7BT2aLJHur2KPA050ARZttcU5/2YMc9caiu3BrXfq9Se8UARy2A9XXGRnyr1tn6gA5B7aeiMermlY9bXuwPCgBi2zxkAHOfhRJs8DGDkE48qeRw4IrwJ6vtoAqO/wBt0bOthKq9azMUC8QXHqkl84OcYGnjVf3V3fvLy2hul2rLwvhinURkKVbDxtgjOCCPHwqydJe6r3lqohUGSNsovEFDBhwuMsQO46/u+NZA63ezblELyRNEyyGNZG6ls4b1lU8LAjQ/9qAJbpNsbg8U1zbC3QHqVkWRZFl1YxtgapoO0duOYq3dCW8nX2Jt2OXtjgeMTZKe4hl8gK69H/SN6cZo7wQxvGVZfso6HQ/XJ1BA7eTDup9DuVJFtj062eNYZU4Z49QWyMFk4Rw81jbzB76AOGyt0bi121NcQqhtLlcyjjAZJD62Qnb64J8pT3Vy3X6PWtb274o4ZLOfLRhsNIhzkKFK6DDuuh+ypq/0UAYjux0cp/tC6s7kXKomWt5Y2dI2HPU44S3AyHn9lhVk6HNqPDLdbNuCTJA7OmSTleLhkxnszwMP+JWlZrG9+dsQ2+24Lu1kV5UbqruJchxw4Q5BGuY2K+aLQBtdFeA17QAUUUUAFFFFABRRRQAUllpVFACcUUqigBIWgClUUAI4KOGl0UAJIrwrS6KAEcFehaVRQAjgo4KXRQAjho4KXRQAjgpttHZyzRPE4yrqyHyIxpTyigDBt5Oia6gQFR6VxnBESMSmNQSO499NNib+3tlIqMzSRwoYxbScKBSq8IXjC8QKkdue6voTFVTfXc6Ge1mZIokmwZBJwKrFl9Y8TAZIIyD50Aebg75rtK2MvAI3RykiBuLh7VIJAJBUjs5g1Zaz3oz3Ye3gkLFOKRx9UtjCrgZyo7S3vq5jZ7d495+VAD5uWmAezPLwzWD7Kgk2jvAPSo1ikjf9MIgwVuozqeMtz4UXPaMVtg2W3ePj8qgty9ypbS6ubid0dpz6vBxeqC7OwPEB+D3UAXGiiigAooooA//Z"/>
          <p:cNvSpPr>
            <a:spLocks noChangeAspect="1" noChangeArrowheads="1"/>
          </p:cNvSpPr>
          <p:nvPr/>
        </p:nvSpPr>
        <p:spPr bwMode="auto">
          <a:xfrm>
            <a:off x="307975" y="-1309688"/>
            <a:ext cx="361950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3"/>
          <a:srcRect l="7188" t="32000" r="48750" b="9334"/>
          <a:stretch/>
        </p:blipFill>
        <p:spPr>
          <a:xfrm>
            <a:off x="-1" y="0"/>
            <a:ext cx="9195955" cy="6858000"/>
          </a:xfrm>
          <a:prstGeom prst="rect">
            <a:avLst/>
          </a:prstGeom>
        </p:spPr>
      </p:pic>
    </p:spTree>
    <p:extLst>
      <p:ext uri="{BB962C8B-B14F-4D97-AF65-F5344CB8AC3E}">
        <p14:creationId xmlns:p14="http://schemas.microsoft.com/office/powerpoint/2010/main" val="2002030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1 John 3:1-3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4038600"/>
          </a:xfrm>
        </p:spPr>
        <p:txBody>
          <a:bodyPr>
            <a:normAutofit fontScale="85000" lnSpcReduction="10000"/>
          </a:bodyPr>
          <a:lstStyle/>
          <a:p>
            <a:pPr marL="0" indent="231775">
              <a:buNone/>
            </a:pPr>
            <a:r>
              <a:rPr lang="en-US" dirty="0"/>
              <a:t>1</a:t>
            </a:r>
            <a:r>
              <a:rPr lang="en-US" dirty="0" smtClean="0"/>
              <a:t> </a:t>
            </a:r>
            <a:r>
              <a:rPr lang="en-US" b="1" dirty="0">
                <a:solidFill>
                  <a:srgbClr val="0000CC"/>
                </a:solidFill>
              </a:rPr>
              <a:t>Behold what manner of love the Father has bestowed on us, that we should be called children of God! </a:t>
            </a:r>
            <a:r>
              <a:rPr lang="en-US" dirty="0"/>
              <a:t>Therefore the world does not know us, because it did not know Him. 2 Beloved, now we are children of God; and it has not yet been revealed what we shall be, but we know that when He is revealed, </a:t>
            </a:r>
            <a:r>
              <a:rPr lang="en-US" b="1" dirty="0">
                <a:solidFill>
                  <a:srgbClr val="0000CC"/>
                </a:solidFill>
              </a:rPr>
              <a:t>we shall be like Him, </a:t>
            </a:r>
            <a:r>
              <a:rPr lang="en-US" dirty="0"/>
              <a:t>for we shall see Him as He is. 3 And </a:t>
            </a:r>
            <a:r>
              <a:rPr lang="en-US" b="1" dirty="0">
                <a:solidFill>
                  <a:srgbClr val="0000CC"/>
                </a:solidFill>
              </a:rPr>
              <a:t>everyone who has this hope in Him purifies himself, just as He is pure.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God’s Love allowed us to be His Sons</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Our Goal is to be like Him</a:t>
            </a:r>
          </a:p>
        </p:txBody>
      </p:sp>
    </p:spTree>
    <p:extLst>
      <p:ext uri="{BB962C8B-B14F-4D97-AF65-F5344CB8AC3E}">
        <p14:creationId xmlns:p14="http://schemas.microsoft.com/office/powerpoint/2010/main" val="18736477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411816"/>
            <a:ext cx="6172200" cy="1371600"/>
          </a:xfrm>
        </p:spPr>
        <p:txBody>
          <a:bodyPr>
            <a:normAutofit fontScale="90000"/>
          </a:bodyPr>
          <a:lstStyle/>
          <a:p>
            <a:pPr eaLnBrk="1" hangingPunct="1"/>
            <a:r>
              <a:rPr lang="en-US" sz="4000" b="1" dirty="0" smtClean="0">
                <a:solidFill>
                  <a:srgbClr val="FF0000"/>
                </a:solidFill>
                <a:latin typeface="Comic Sans MS" pitchFamily="66" charset="0"/>
              </a:rPr>
              <a:t>God’s love for us is the motive force that drives us to love our kids</a:t>
            </a:r>
          </a:p>
        </p:txBody>
      </p:sp>
      <p:sp>
        <p:nvSpPr>
          <p:cNvPr id="4099" name="Rectangle 3"/>
          <p:cNvSpPr>
            <a:spLocks noGrp="1" noChangeArrowheads="1"/>
          </p:cNvSpPr>
          <p:nvPr>
            <p:ph type="body" idx="1"/>
          </p:nvPr>
        </p:nvSpPr>
        <p:spPr>
          <a:xfrm>
            <a:off x="452717" y="2078691"/>
            <a:ext cx="8458200" cy="1905000"/>
          </a:xfrm>
        </p:spPr>
        <p:txBody>
          <a:bodyPr/>
          <a:lstStyle/>
          <a:p>
            <a:pPr eaLnBrk="1" hangingPunct="1">
              <a:lnSpc>
                <a:spcPct val="90000"/>
              </a:lnSpc>
            </a:pPr>
            <a:r>
              <a:rPr lang="en-US" dirty="0" smtClean="0"/>
              <a:t>God loved us when we didn’t deserve it</a:t>
            </a:r>
          </a:p>
          <a:p>
            <a:pPr eaLnBrk="1" hangingPunct="1">
              <a:lnSpc>
                <a:spcPct val="90000"/>
              </a:lnSpc>
            </a:pPr>
            <a:r>
              <a:rPr lang="en-US" dirty="0" smtClean="0"/>
              <a:t>God reconciled us when we were enemies</a:t>
            </a:r>
          </a:p>
          <a:p>
            <a:pPr eaLnBrk="1" hangingPunct="1">
              <a:lnSpc>
                <a:spcPct val="90000"/>
              </a:lnSpc>
            </a:pPr>
            <a:r>
              <a:rPr lang="en-US" dirty="0" smtClean="0"/>
              <a:t>God sacrificed His son when we were sinners</a:t>
            </a:r>
          </a:p>
        </p:txBody>
      </p:sp>
      <p:sp>
        <p:nvSpPr>
          <p:cNvPr id="4100" name="Text Box 5"/>
          <p:cNvSpPr txBox="1">
            <a:spLocks noChangeArrowheads="1"/>
          </p:cNvSpPr>
          <p:nvPr/>
        </p:nvSpPr>
        <p:spPr bwMode="auto">
          <a:xfrm>
            <a:off x="533400" y="3886200"/>
            <a:ext cx="76962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7030A0"/>
                </a:solidFill>
                <a:latin typeface="Calibri" panose="020F0502020204030204" pitchFamily="34" charset="0"/>
              </a:rPr>
              <a:t>Our children are no worse than we are. God uses our children to help us understand what He goes through to save us. </a:t>
            </a:r>
            <a:endParaRPr lang="en-US" sz="3200" b="1" dirty="0">
              <a:solidFill>
                <a:srgbClr val="7030A0"/>
              </a:solidFill>
              <a:latin typeface="Calibri" panose="020F0502020204030204" pitchFamily="34" charset="0"/>
            </a:endParaRPr>
          </a:p>
        </p:txBody>
      </p:sp>
      <p:pic>
        <p:nvPicPr>
          <p:cNvPr id="2050" name="Picture 2" descr="http://3.bp.blogspot.com/-Xi3WHH1UFBE/T7OdjdlIK-I/AAAAAAAAAw4/DoI6shoyd7E/s1600/god-loves-you-and-so-d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16541"/>
            <a:ext cx="1962150" cy="1962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452717" y="5562600"/>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If God so loved us, we ought to love our children. (see 1Jn 4:10)</a:t>
            </a:r>
            <a:endParaRPr lang="en-US" sz="3600" b="1" dirty="0">
              <a:solidFill>
                <a:srgbClr val="00B050"/>
              </a:solidFill>
              <a:latin typeface="Comic Sans MS" pitchFamily="66" charset="0"/>
            </a:endParaRPr>
          </a:p>
        </p:txBody>
      </p:sp>
    </p:spTree>
    <p:extLst>
      <p:ext uri="{BB962C8B-B14F-4D97-AF65-F5344CB8AC3E}">
        <p14:creationId xmlns:p14="http://schemas.microsoft.com/office/powerpoint/2010/main" val="357343507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943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Psalm 103:11-14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4191000"/>
          </a:xfrm>
        </p:spPr>
        <p:txBody>
          <a:bodyPr>
            <a:normAutofit fontScale="92500" lnSpcReduction="10000"/>
          </a:bodyPr>
          <a:lstStyle/>
          <a:p>
            <a:pPr marL="0" indent="231775">
              <a:buNone/>
            </a:pPr>
            <a:r>
              <a:rPr lang="en-US" dirty="0" smtClean="0"/>
              <a:t>11 </a:t>
            </a:r>
            <a:r>
              <a:rPr lang="en-US" dirty="0"/>
              <a:t>For as the heavens are high above the </a:t>
            </a:r>
            <a:r>
              <a:rPr lang="en-US" dirty="0" smtClean="0"/>
              <a:t>earth, </a:t>
            </a:r>
            <a:r>
              <a:rPr lang="en-US" b="1" dirty="0" smtClean="0">
                <a:solidFill>
                  <a:srgbClr val="0000CC"/>
                </a:solidFill>
              </a:rPr>
              <a:t>so </a:t>
            </a:r>
            <a:r>
              <a:rPr lang="en-US" b="1" dirty="0">
                <a:solidFill>
                  <a:srgbClr val="0000CC"/>
                </a:solidFill>
              </a:rPr>
              <a:t>great is His mercy toward those who fear Him; </a:t>
            </a:r>
            <a:r>
              <a:rPr lang="en-US" b="1" dirty="0" smtClean="0">
                <a:solidFill>
                  <a:srgbClr val="0000CC"/>
                </a:solidFill>
              </a:rPr>
              <a:t>  </a:t>
            </a:r>
            <a:r>
              <a:rPr lang="en-US" dirty="0" smtClean="0"/>
              <a:t>12 </a:t>
            </a:r>
            <a:r>
              <a:rPr lang="en-US" dirty="0"/>
              <a:t>As far as the east is from the </a:t>
            </a:r>
            <a:r>
              <a:rPr lang="en-US" dirty="0" smtClean="0"/>
              <a:t>west, so </a:t>
            </a:r>
            <a:r>
              <a:rPr lang="en-US" dirty="0"/>
              <a:t>far has He removed our transgressions from us. </a:t>
            </a:r>
          </a:p>
          <a:p>
            <a:pPr marL="0" indent="231775">
              <a:buNone/>
            </a:pPr>
            <a:r>
              <a:rPr lang="en-US" dirty="0"/>
              <a:t>13 </a:t>
            </a:r>
            <a:r>
              <a:rPr lang="en-US" b="1" dirty="0">
                <a:solidFill>
                  <a:srgbClr val="0000CC"/>
                </a:solidFill>
              </a:rPr>
              <a:t>As a father pities his children</a:t>
            </a:r>
            <a:r>
              <a:rPr lang="en-US" b="1" dirty="0" smtClean="0">
                <a:solidFill>
                  <a:srgbClr val="0000CC"/>
                </a:solidFill>
              </a:rPr>
              <a:t>, so </a:t>
            </a:r>
            <a:r>
              <a:rPr lang="en-US" b="1" dirty="0">
                <a:solidFill>
                  <a:srgbClr val="0000CC"/>
                </a:solidFill>
              </a:rPr>
              <a:t>the Lord pities those who fear Him. </a:t>
            </a:r>
            <a:r>
              <a:rPr lang="en-US" b="1" dirty="0" smtClean="0">
                <a:solidFill>
                  <a:srgbClr val="0000CC"/>
                </a:solidFill>
              </a:rPr>
              <a:t> </a:t>
            </a:r>
            <a:r>
              <a:rPr lang="en-US" dirty="0" smtClean="0"/>
              <a:t>14 </a:t>
            </a:r>
            <a:r>
              <a:rPr lang="en-US" dirty="0"/>
              <a:t>For He knows our frame</a:t>
            </a:r>
            <a:r>
              <a:rPr lang="en-US" dirty="0" smtClean="0"/>
              <a:t>;  He </a:t>
            </a:r>
            <a:r>
              <a:rPr lang="en-US" dirty="0"/>
              <a:t>remembers that we are dust.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shows us mercy</a:t>
            </a:r>
            <a:r>
              <a:rPr lang="en-US" sz="2800" b="1" dirty="0">
                <a:solidFill>
                  <a:srgbClr val="FF0000"/>
                </a:solidFill>
                <a:latin typeface="Comic Sans MS" pitchFamily="66" charset="0"/>
              </a:rPr>
              <a:t> </a:t>
            </a:r>
            <a:r>
              <a:rPr lang="en-US" sz="2800" b="1" dirty="0" smtClean="0">
                <a:solidFill>
                  <a:srgbClr val="FF0000"/>
                </a:solidFill>
                <a:latin typeface="Comic Sans MS" pitchFamily="66" charset="0"/>
              </a:rPr>
              <a:t>&amp; pities us</a:t>
            </a:r>
          </a:p>
        </p:txBody>
      </p:sp>
      <p:sp>
        <p:nvSpPr>
          <p:cNvPr id="7" name="Text Box 5"/>
          <p:cNvSpPr txBox="1">
            <a:spLocks noChangeArrowheads="1"/>
          </p:cNvSpPr>
          <p:nvPr/>
        </p:nvSpPr>
        <p:spPr bwMode="auto">
          <a:xfrm>
            <a:off x="438150" y="6162020"/>
            <a:ext cx="81915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This is our model for parenting our children</a:t>
            </a:r>
          </a:p>
        </p:txBody>
      </p:sp>
    </p:spTree>
    <p:extLst>
      <p:ext uri="{BB962C8B-B14F-4D97-AF65-F5344CB8AC3E}">
        <p14:creationId xmlns:p14="http://schemas.microsoft.com/office/powerpoint/2010/main" val="2252347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31141" y="457200"/>
            <a:ext cx="3810000" cy="990600"/>
          </a:xfrm>
        </p:spPr>
        <p:txBody>
          <a:bodyPr>
            <a:normAutofit fontScale="90000"/>
          </a:bodyPr>
          <a:lstStyle/>
          <a:p>
            <a:pPr eaLnBrk="1" hangingPunct="1"/>
            <a:r>
              <a:rPr lang="en-US" sz="4000" b="1" dirty="0" smtClean="0">
                <a:solidFill>
                  <a:srgbClr val="FF0000"/>
                </a:solidFill>
                <a:latin typeface="Comic Sans MS" pitchFamily="66" charset="0"/>
              </a:rPr>
              <a:t>Ways to Love your Kids</a:t>
            </a:r>
          </a:p>
        </p:txBody>
      </p:sp>
      <p:sp>
        <p:nvSpPr>
          <p:cNvPr id="4099" name="Rectangle 3"/>
          <p:cNvSpPr>
            <a:spLocks noGrp="1" noChangeArrowheads="1"/>
          </p:cNvSpPr>
          <p:nvPr>
            <p:ph type="body" idx="1"/>
          </p:nvPr>
        </p:nvSpPr>
        <p:spPr>
          <a:xfrm>
            <a:off x="448235" y="1751738"/>
            <a:ext cx="8458200" cy="4343400"/>
          </a:xfrm>
        </p:spPr>
        <p:txBody>
          <a:bodyPr>
            <a:normAutofit/>
          </a:bodyPr>
          <a:lstStyle/>
          <a:p>
            <a:r>
              <a:rPr lang="en-US" dirty="0" smtClean="0"/>
              <a:t>Realize </a:t>
            </a:r>
            <a:r>
              <a:rPr lang="en-US" dirty="0"/>
              <a:t>that kids can be annoying</a:t>
            </a:r>
          </a:p>
          <a:p>
            <a:r>
              <a:rPr lang="en-US" dirty="0"/>
              <a:t>Entertain your </a:t>
            </a:r>
            <a:r>
              <a:rPr lang="en-US" dirty="0" smtClean="0"/>
              <a:t>kids, don’t just manage</a:t>
            </a:r>
            <a:endParaRPr lang="en-US" dirty="0"/>
          </a:p>
          <a:p>
            <a:r>
              <a:rPr lang="en-US" dirty="0"/>
              <a:t>Help them with their jobs &amp; responsibilities</a:t>
            </a:r>
          </a:p>
          <a:p>
            <a:r>
              <a:rPr lang="en-US" dirty="0"/>
              <a:t>Be happy &amp; try to like what they like</a:t>
            </a:r>
          </a:p>
          <a:p>
            <a:r>
              <a:rPr lang="en-US" dirty="0"/>
              <a:t>Discipline your kids</a:t>
            </a:r>
          </a:p>
          <a:p>
            <a:r>
              <a:rPr lang="en-US" dirty="0"/>
              <a:t>Coach your kids in a sport or hobby they enjoy</a:t>
            </a:r>
          </a:p>
          <a:p>
            <a:r>
              <a:rPr lang="en-US" dirty="0"/>
              <a:t>Give your kids space</a:t>
            </a:r>
          </a:p>
        </p:txBody>
      </p:sp>
      <p:sp>
        <p:nvSpPr>
          <p:cNvPr id="4100" name="Text Box 5"/>
          <p:cNvSpPr txBox="1">
            <a:spLocks noChangeArrowheads="1"/>
          </p:cNvSpPr>
          <p:nvPr/>
        </p:nvSpPr>
        <p:spPr bwMode="auto">
          <a:xfrm>
            <a:off x="293764" y="6003855"/>
            <a:ext cx="6296311"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Do Bible readings with them!</a:t>
            </a:r>
            <a:endParaRPr lang="en-US" sz="3200" b="1" dirty="0">
              <a:solidFill>
                <a:srgbClr val="00B050"/>
              </a:solidFill>
              <a:latin typeface="Comic Sans MS" pitchFamily="66" charset="0"/>
            </a:endParaRPr>
          </a:p>
        </p:txBody>
      </p:sp>
      <p:pic>
        <p:nvPicPr>
          <p:cNvPr id="3074" name="Picture 2" descr="http://blog.lib.umn.edu/paldr001/my_blog/fathers-day-dad-with-ki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2520901"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g.dailymail.co.uk/i/pix/2007/12_01/dadmanualDM0212_468x3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84137"/>
            <a:ext cx="2552530" cy="183258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babyguardian.files.wordpress.com/2012/06/fatherreadingtochildr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0405" y="5257799"/>
            <a:ext cx="2231196" cy="149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37183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486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Ephesians 6:4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162800" cy="1732429"/>
          </a:xfrm>
        </p:spPr>
        <p:txBody>
          <a:bodyPr>
            <a:normAutofit/>
          </a:bodyPr>
          <a:lstStyle/>
          <a:p>
            <a:pPr marL="0" indent="231775">
              <a:buNone/>
            </a:pPr>
            <a:r>
              <a:rPr lang="en-US" dirty="0" smtClean="0"/>
              <a:t> 4 </a:t>
            </a:r>
            <a:r>
              <a:rPr lang="en-US" dirty="0"/>
              <a:t>And you, fathers, </a:t>
            </a:r>
            <a:r>
              <a:rPr lang="en-US" b="1" dirty="0">
                <a:solidFill>
                  <a:srgbClr val="0000CC"/>
                </a:solidFill>
              </a:rPr>
              <a:t>do not provoke your children to wrath</a:t>
            </a:r>
            <a:r>
              <a:rPr lang="en-US" dirty="0"/>
              <a:t>, but bring them up in the training and admonition of the Lord.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Be careful not to provoke your kids</a:t>
            </a:r>
          </a:p>
        </p:txBody>
      </p:sp>
      <p:sp>
        <p:nvSpPr>
          <p:cNvPr id="7" name="Text Box 5"/>
          <p:cNvSpPr txBox="1">
            <a:spLocks noChangeArrowheads="1"/>
          </p:cNvSpPr>
          <p:nvPr/>
        </p:nvSpPr>
        <p:spPr bwMode="auto">
          <a:xfrm>
            <a:off x="1097643" y="5631548"/>
            <a:ext cx="6934200" cy="954107"/>
          </a:xfrm>
          <a:prstGeom prst="rect">
            <a:avLst/>
          </a:prstGeom>
          <a:noFill/>
          <a:ln w="9525">
            <a:noFill/>
            <a:miter lim="800000"/>
            <a:headEnd/>
            <a:tailEnd/>
          </a:ln>
        </p:spPr>
        <p:txBody>
          <a:bodyPr wrap="square">
            <a:spAutoFit/>
          </a:bodyPr>
          <a:lstStyle/>
          <a:p>
            <a:pPr algn="ctr"/>
            <a:r>
              <a:rPr lang="en-US" sz="2800" b="1" dirty="0" smtClean="0">
                <a:solidFill>
                  <a:srgbClr val="00B050"/>
                </a:solidFill>
                <a:latin typeface="Comic Sans MS" pitchFamily="66" charset="0"/>
              </a:rPr>
              <a:t>Remember, God is the model</a:t>
            </a:r>
          </a:p>
          <a:p>
            <a:pPr algn="ctr"/>
            <a:r>
              <a:rPr lang="en-US" sz="2800" b="1" dirty="0" smtClean="0">
                <a:solidFill>
                  <a:srgbClr val="00B050"/>
                </a:solidFill>
                <a:latin typeface="Comic Sans MS" pitchFamily="66" charset="0"/>
              </a:rPr>
              <a:t>He is patient, kind, &amp; merciful</a:t>
            </a:r>
          </a:p>
        </p:txBody>
      </p:sp>
      <p:sp>
        <p:nvSpPr>
          <p:cNvPr id="8" name="Rectangle 2"/>
          <p:cNvSpPr txBox="1">
            <a:spLocks noChangeArrowheads="1"/>
          </p:cNvSpPr>
          <p:nvPr/>
        </p:nvSpPr>
        <p:spPr>
          <a:xfrm>
            <a:off x="1021443" y="3249787"/>
            <a:ext cx="70104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663300"/>
                </a:solidFill>
              </a:rPr>
              <a:t>Colossians 3:21</a:t>
            </a:r>
            <a:endParaRPr lang="en-US" sz="4800" b="1" dirty="0" smtClean="0">
              <a:solidFill>
                <a:srgbClr val="663300"/>
              </a:solidFill>
              <a:latin typeface="Comic Sans MS" pitchFamily="66" charset="0"/>
            </a:endParaRPr>
          </a:p>
        </p:txBody>
      </p:sp>
      <p:sp>
        <p:nvSpPr>
          <p:cNvPr id="9" name="Rectangle 3"/>
          <p:cNvSpPr txBox="1">
            <a:spLocks noChangeArrowheads="1"/>
          </p:cNvSpPr>
          <p:nvPr/>
        </p:nvSpPr>
        <p:spPr>
          <a:xfrm>
            <a:off x="983343" y="4020670"/>
            <a:ext cx="7162800" cy="17324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31775">
              <a:buNone/>
            </a:pPr>
            <a:r>
              <a:rPr lang="en-US" dirty="0" smtClean="0"/>
              <a:t>21  Fathers</a:t>
            </a:r>
            <a:r>
              <a:rPr lang="en-US" dirty="0"/>
              <a:t>, do not provoke your children, </a:t>
            </a:r>
            <a:r>
              <a:rPr lang="en-US" b="1" dirty="0">
                <a:solidFill>
                  <a:srgbClr val="0000CC"/>
                </a:solidFill>
              </a:rPr>
              <a:t>lest they become discouraged.</a:t>
            </a:r>
            <a:r>
              <a:rPr lang="en-US" dirty="0"/>
              <a:t> </a:t>
            </a:r>
          </a:p>
        </p:txBody>
      </p:sp>
    </p:spTree>
    <p:extLst>
      <p:ext uri="{BB962C8B-B14F-4D97-AF65-F5344CB8AC3E}">
        <p14:creationId xmlns:p14="http://schemas.microsoft.com/office/powerpoint/2010/main" val="2252347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783" y="116357"/>
            <a:ext cx="6633817" cy="1143000"/>
          </a:xfrm>
        </p:spPr>
        <p:txBody>
          <a:bodyPr>
            <a:normAutofit/>
          </a:bodyPr>
          <a:lstStyle/>
          <a:p>
            <a:pPr eaLnBrk="1" hangingPunct="1"/>
            <a:r>
              <a:rPr lang="en-US" sz="4000" b="1" dirty="0" smtClean="0">
                <a:solidFill>
                  <a:srgbClr val="FF0000"/>
                </a:solidFill>
                <a:latin typeface="Comic Sans MS" pitchFamily="66" charset="0"/>
              </a:rPr>
              <a:t>Learn to forgive mistakes</a:t>
            </a:r>
          </a:p>
        </p:txBody>
      </p:sp>
      <p:sp>
        <p:nvSpPr>
          <p:cNvPr id="4099" name="Rectangle 3"/>
          <p:cNvSpPr>
            <a:spLocks noGrp="1" noChangeArrowheads="1"/>
          </p:cNvSpPr>
          <p:nvPr>
            <p:ph type="body" idx="1"/>
          </p:nvPr>
        </p:nvSpPr>
        <p:spPr>
          <a:xfrm>
            <a:off x="212725" y="1263697"/>
            <a:ext cx="8458200" cy="1291060"/>
          </a:xfrm>
        </p:spPr>
        <p:txBody>
          <a:bodyPr/>
          <a:lstStyle/>
          <a:p>
            <a:pPr eaLnBrk="1" hangingPunct="1">
              <a:lnSpc>
                <a:spcPct val="90000"/>
              </a:lnSpc>
            </a:pPr>
            <a:r>
              <a:rPr lang="en-US" b="1" dirty="0" smtClean="0">
                <a:solidFill>
                  <a:srgbClr val="0000CC"/>
                </a:solidFill>
              </a:rPr>
              <a:t>Be realistic: </a:t>
            </a:r>
            <a:r>
              <a:rPr lang="en-US" dirty="0" smtClean="0"/>
              <a:t>assume from the start                             they will make many mistakes – like us!</a:t>
            </a:r>
          </a:p>
        </p:txBody>
      </p:sp>
      <p:sp>
        <p:nvSpPr>
          <p:cNvPr id="4100" name="Text Box 5"/>
          <p:cNvSpPr txBox="1">
            <a:spLocks noChangeArrowheads="1"/>
          </p:cNvSpPr>
          <p:nvPr/>
        </p:nvSpPr>
        <p:spPr bwMode="auto">
          <a:xfrm>
            <a:off x="-26894" y="6121170"/>
            <a:ext cx="9143999"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Mistakes are an opportunity to grow</a:t>
            </a:r>
            <a:endParaRPr lang="en-US" sz="3600" b="1" dirty="0">
              <a:solidFill>
                <a:srgbClr val="00B050"/>
              </a:solidFill>
              <a:latin typeface="Comic Sans MS" pitchFamily="66" charset="0"/>
            </a:endParaRPr>
          </a:p>
        </p:txBody>
      </p:sp>
      <p:pic>
        <p:nvPicPr>
          <p:cNvPr id="2" name="Picture 2" descr="http://media1.onsugar.com/files/2013/02/06/1/192/1922398/netimg9mwsE8.png.xxxlarge/i/How-Teach-Kids-Learn-From-Mistakes.jpg"/>
          <p:cNvPicPr>
            <a:picLocks noChangeAspect="1" noChangeArrowheads="1"/>
          </p:cNvPicPr>
          <p:nvPr/>
        </p:nvPicPr>
        <p:blipFill rotWithShape="1">
          <a:blip r:embed="rId3">
            <a:extLst>
              <a:ext uri="{28A0092B-C50C-407E-A947-70E740481C1C}">
                <a14:useLocalDpi xmlns:a14="http://schemas.microsoft.com/office/drawing/2010/main" val="0"/>
              </a:ext>
            </a:extLst>
          </a:blip>
          <a:srcRect r="24083"/>
          <a:stretch/>
        </p:blipFill>
        <p:spPr bwMode="auto">
          <a:xfrm>
            <a:off x="6705600" y="116357"/>
            <a:ext cx="2327714" cy="160972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hQSERISEhIUFRIQFRQVDxIQFBUPEA8QFBAVFBQUFBQXGyYeFxkmGRQUHy8gJCcpLCwsFR4xNTAqNSYrLCkBCQoKDgwOFw8PFykcHBwpLCkpLCkpLCkpKSksKSwpKSkpKSkpKSwpLCkpKSkpLCkpKSwpKSkpLCkpKSkpKSkpKf/AABEIAK0BIwMBIgACEQEDEQH/xAAcAAACAgMBAQAAAAAAAAAAAAAFBgMEAAIHAQj/xAA+EAABAwIEAwYDBgUDBAMAAAABAAIDBBEFEiExBkFREyJhcYGRMkKhFCNSscHRBxVi4fByovEzQ4KSFiQ0/8QAGQEAAwEBAQAAAAAAAAAAAAAAAAECAwQF/8QAIhEBAQACAgIBBQEAAAAAAAAAAAECEQMSITFBEyJRYXEE/9oADAMBAAIRAxEAPwANGxW42LyONWo40g9jYrDGL2ONTsjQHjWqVrFs1ila1Aahq2AW4atg1Aahq9spLL3KgI7L2yksvbICKy8spbLMqAhIQPiajDo7m+nRMBCr1dOHNIPNLKbisbqub4SdH3va/dPkmHAqm0Tsx0LiD52W9PggDJmFve3YeiF00+QdkeQ18Tdcu9u3WhXF4Llh5lhB8SNlBQ0ueJw5h1/ot6yrBiZf4mai/NXuGZA7MfxA+6lcVqag1RmkwkEXtqrlJRAk6I5Q0YslpVpXfgt+SjPDxGoThMxgNtLrWzU9J7E2TB+fNUqzh2+ounx1K0qCakCei2RYsFIOq1qcJuE5S0wVGaBIOcV2Dlrr6qjLSEOvquh1mHgjZA6nC7FVKWgBtDooZcOR77PZRmFWiwsvw0+KqzYafFNzoAo5aVqe2dxKtNTuB5ok2DRXJcjVQqq22ypOtLLI9FiHMqHW3WJlt0ZkatRsWrGKzGxaMWzGKZrFjGqVrUBjWqQNXoat2tQHgatgFsGrayA0AXtlvZZZAa2WWW1liA1ssstllkBpZakKQheEIAbX93M/qAD+SRsQfllIHN2/mnnGISWGySsWp8xJH4RbzHNcV8ZWPT8Zccyi12Qd3erR6IlgNO5tr7/qhOFVWYsLtrAH8in3C8OzsFtCDp6JFE0Y7Mg9QtBibgTv6IjLTX7p3spaeiaN7eKZbApKh97gGx3Kq1Fc8JslEYHJBK0x67J6GwWPiYtNirTeJB1QfEqRlyRZBJdDoUaM7Oxpp5qIVoPNJzJiFPHWEIBtc4EKlPDdUqavVl010EH1EVlQlsFdq3oDiFXa6uJrKmsyoZVYl0KpVVYSqhl6q5GNqxLUkrRjC4qm+sAWn8zPLRVplcjFDQjKFiCR4m+2/wDl14nqjtHZWMVhjVoxqnY1WzbNapWheNCkaEB61qkAXgC3AQGWWrJAb2INt7a2VfFKwRRPd0abedtEncA1jnSvuT3yb367rO5/dpvjxbwuez6sWLFowYsWLEBixYte0HUe4QGy8IXqxAVayO7SEm4zTlrb9LBPTmoHxDSt7Mk/4Vz8uHns7ODkmulJdDUdnYO+FzjYHcArrPAzs0I57i649iUX3RPzNO39N11L+E0+alIPyuI9Fl8tr6NOIQW16fklPG8f7IHVPVRHcWSvjPBrJ/iv6KkSz5cwxXjh5JDSlus4pm/H52T9jP8ADBjbljnaJPn4Xs4tsfVXNFluzwX5eKZT85UY4jl/Esr8CdG4gg25G3JR0mH3I7pPXRa+HNvPYxTY5IBdwuOqKUuKh+3qqktISwNa0nTotMIwSRr7ltgVnZG+NyNFBd2yMxUxstcFwvZM9Ph+myyaknE4XBKeKNIuuo4rhuh0SJjNDunKmzZImcbqrNKdkdnw1VG4YC7vLaVzZY0O7G4v7qJ0CaqfDGBTHB4jy1Vdk/TpVij0/wA6r1OMeDssNGrxHYfTrozAp2hRNCnaFbNu0KRoWrQpGhAegLZeBbNbc2CB7LXHFVlhsNzckfRCuA4+8CByJKzjZxLpG8ha35InwZS5Q48gGtHnuVy4Xtlv9u7knXDX6M6xYsXU4WKGWexDGjM92zeg/E7oFlXUiNjnu2aL6bk8gPEmwVnhygNs8n/Uk7z+YGmjR4AaLLl5Ok/bbh4+98+oiOGFw75J8B3W+w3QfFsMYz5R52TzUxjKlfGYwfRcGVy3u16vHMNak0WqfGHQutmu38LtQPLomWhrmytzN5aOB3aen90gY/U5XABW8ExIxuZJfu3DZOhjJ39Cb+66+LO68uDn45LdH1B+JKPPCSN2kH2RgLV7bi3uuizc05Mbq7J+MYLmp8zB8tyeqK/wiqC0SxncEGxRBtIQ1zG6t3DSqmBRdjVA7CQWPn0XJZqvS32x3HTGLSdui1gk0UjlUY2AVe06pWxOmab3b68wnqopwUErsOB5JVpi5xVxtB1JsORAKqvro2g2YPZN9dw808kM/wDi2Y2DU5arWJeZiTnaMYB6I/g+ESSEF+3RH8I4RazVwTJDRAbBFTdfCjh+FWGyLxUmimiYFbiiUlS7ilHoUjYzQDXRdRxCG4STjdPuiqxIklCOiruw4HkidU+xIWkLk5SuKkzDCtThpCZIILq03DwVW06LLMP03KxNjMMFliY0ttCmaomqZoXQ4G7VvdeNXrGZiAOaDiWNmmYmw28Sp84yENFrjU8/dbRSM+Ea5efU9UGq8eayXsyCLjuk7HwXJnlv+O7jwmM9eSzxBh0rc2YZmn4XDffmEewF4ALBbTvC3MbH6qHE8QDxYFA6fExDOw3ubEFoPyncJcd60+Wd8TysQtvEsFrmS3UEG487IjTztkaHMcHNOxBuF1yy+nBcbPcVq+DtDGy+hddw6gbfUotLUzsP3cLHsb+KQMe+w+UWt4alR0kIMjL8i4+wFvqfopcZwwvOZrpG2FrRlrc3gSdR6ELk5bvN3cOOsf6gh4shnzMF2Ss0khkGWRp8uY8RohGJ4o1jSXdbC6A4VwPVuqhNLITGx1wZMrpi2+oBbsNtShf8SYpPtDmxk5GgXvZtjpzWepll7dO7hj6DOI8Rjva4udSbq3hMwfSP5knKDyAym5+gSs3BnNyEiJ3aEZi5xzD/ANttOabuFI2GncwMyuIe422ytIAPtddExmM8OPPK5XzNH3CKjPBC87ujaT52sfqCraoYEf8A68YAsG52t/0tkc0H1tdX1vLuOSzV1W0DrOB5c/JVMdossrS3cEHRWCjMcTXsa46m2qy5Y6f8+XuLFBUXaPEK2ZUJoZNSOh08kSay6ybMdIoXx3VxsAXpsEGHHDQd1uKZreSsyPVOaRMNi4KN1SAh9RVWQqStLnhrdSSpyqpjs3Ukl0VjGiG0FHlaL780Q7cIxZZ+fSCsGhSdjcW6a66saAdUm4xXg31RWmO3PsdlyuVCjxLWxRypo2yv1QrGsC7MhzSlBTNhc4IRuFl0p4C82F00QP0VEvNbovVo12ixUSBoUzFE1TNXS89upacbuOzQbralo3yGzG3tvyA8yUM4ze+lia0a9pcuLdhbldRndY1rxTeUUZcfa2QsBtf6oXjNY1w73vzHilasvKQ4EtcNiORUVbizsuV+/UbH9lzdXZcm9Xi0jbkHM0cxuPNCZ8Re5xeDr1G4UcJLzlBsCe8eWXmjDsIja2N7T3ZCQWk2IIF7g9CtcZIxytr3hxr52uia3M8AuJ3IaPiPknfgmjfG6VpPc08Rn8PRUuEuF2hzpA5wblymx1N9SL9E6RRNYMrRYDkP81WmM+WfJl8J4JbG/RXanEwIy47AbIWXIBxpiRjpntabPfo224zHLcLnzn3108VnSbE+GeIHTvlfZ3ZsdkYWi7XOF8xPgNvO65xxviTX1Jkz7EAM2LgCLkjp+yJ0eF1UlP2dGQTT3Y7K8d17bE5tbk/uUn8RYHPHK4yNIJ+M794WunhjJfauXltniGV1ReJjbAm+UXANxfTdH8Ow10VNM6w7R0bmsHQkaX9bJLwee4hLuVifMLpWES5xrtz8leOOmHJyb0uYVSmKGKMm5YxrXH8TgNT73VtYsW8ctu7thU0FcWi3JQlalLKbmlYZXG7ibD6r703+bZMUMiVWmxB6I3DPosMserqxz7ihnsoXzqk+oVeSp8VDaReknQ+pqlWmrbIdUVt0tq6tqqe6kwWACUPdy6qtRxFztUa+wXbolordeFnEeKo2aZhdBpeKeh0SJxnw5M1xcC4jlbklKKrqYtAXFvRyJNq1jJ4dMxbi/fVJeKcUuN7FCJsZBHeaQUCra8uOmgV48bLPlk9D8fExYbkqWo4mMm+yTirdK1ziAAtLhIx+pa6jw07NGCmOFLvC8JbGB4JhUWNJVxrtFipCRYlo1pqnaq7Sr2GszSsH9Q+mv6LqeePUMRZYN+UEvO2pGpP+ckC/iLAfsvaWuGEZiNbNO5PgmYAWDMzcxN36i9+i3xOBjozG6xY5uVw0IsRzRZuaXLq7fPtTU5QW218OfiPBLVTUuJII0PVMfFuCSUk7owDJEbmEjvEMv8PogjIamQ2ZER4vsLe6zmOmty2I4BhMfZPklc9pbcgDYtA2seZKs4JhVTVyNIY1rG/CXA5GD9SjfDnCpIDql+e2oYBaNtuZ/EV0zhLD43xF9rhri1rRoHAAW0H5Kpj+UXP8B2G0DYYwwEm2rnHdzjuSpyUbnljj7N3ZNIe7Ltz8ByKkbFAHtIaO+LsOpAPl5qmeqCPpHhmctIaCBc6brnXHNQ588DB872jTrmC7oaQSwuYfm1B6HcH8lx3iTCSKluYd6nka4jqwu1Pp+y5uWay26+G7x6ud4JhL3yz2kLJYy7Vrix7++WuAI13Gq3raOQThpkfIQM0he9zw0W717np+idsYoqRs7nua5pk1LmOIIJNzptrfcWOqXcZrImRdjAHEyPvNNIbyP2sxo5NFv+bpzO2+G94scMd1JDQgOhY3m0OPrqujYHT5Y783fkFz3C6gDNO/4I2gDxsNAPFOvCeJmSJxfoQ69uQDth5K8fbiz9D6xeAr1asXhXhXpWpQGrlZp5tFWJXjH29VGc3GvFlqrUs6oTVq1qJShNZUWXPXfjW9TX+KihqS42QierJKu4U/VSu3wccJhsAjkICA0NWAEQgrwVTBdqaESDUBAMS4Wjse6PZMkM2ihrHXBQHJsd4XZrZqUajhU8gup4mLuIQ8UV+SuVOWO3NWcPEHZF8OwYAg2THUUWU7KAkBVtn10I0Tw0AK46p0S3LieVVX44lpXYxmvXqVP5seqxGi7OjNKnjlLdWmzgDYjcaKq0qZuu+y3ci22ka9rTuSN7+6J0GG9jE8DZ2tibnNayFYNVtYXMcPh+DwB6I2a1jt3EbWFuYQsDr8FEkRFtW3e0n5Xdf0SeI25ibiw9B7lHuOMccxvZRvb3h3iDYgcr9FzV1YPxF55AfCP/I/oj0Rw+3AhzIiSD8b/lt0b1HimfA8UMEYZfxIPO/X6JGweNwcx0h+IjJHr1GpCK11SQ5r+pPtlGvtZAN1ZjAkAAOudkg63a7K71sVdqahonlGpEUUbg1ovlGbMTYbjw8Fzo4kWvaL7PI9x/ZqZMMxTtKypd8vZMb6Zf7pKdDwTEWyNBa4OB5goTxxgrXtbO1zGys7oD3CMTA/9u55k6D0Q+heOzi1LXgOyuYS0kB50Nt9CoKjChUTMMkz3X0s83sOg5Is3NUY3rdxzviLHGPcyN7A0BveEjcsrNCB3TqDcW9EoDI3MdL62ub2aux8Q8Hid7o5z2kT75CbB9PJawcxw1A0Fx77rlmK8Bz07xG+MlzjljLLFsr+TR0dqND+SzmHVpeS5h8E7qiWOJmrG6gDaw3Pib21XRsDLKd7Y5XWM7dAfhFz3bnlc390NpqSPDAI2NZLVuZ99LfMyCY2tG0Ws8NF767lCZTLK8veS5zibuPP9grk0zt2dayWSA3Bu3+rUEcvXl6K3S4402zixNtRqNf+CglHWSOiMcozC3cdfvNI5HqFjI+5f8JF/I6fnb3VINodcaLwoZh9bYNDjo5vs4Oyu/NpRJyCakqNxWxKjcUBrIy+qG1tLcJhwbDzMXgfK0n1VSrpCCQRtoVjljp14Z7hIq4S0qbDqm1xzRbEKG6XKqPIVGmlo3/NiNFcw7FblI82NW5aqtDxRUMdcRtI9inpPZ3LD6sZbkqSfGoWixcL+i40ePJrWMTh5FC5+MHE6xuv4lPqqWO1R0cMvezt18Qq+Iy08DSS4X81x6Lji2hD2+IKrV/FDX83O87o61W8fybsT4mjLjl1QmbFQdkoS4yT8LQPqtf5lJ1HsqmLDLODlVOXKt2zR8ThfzQh9W87u9lF2RKrTG5GOMttuFiDRRGw1/y6xGh2dtY5WYhcgDc6DzKoxuV+hkAewnYObf3Vs22JwNjmuSfh8h3RY6+yGYlisjowYngDUFw+I26FNOL4cJrsva4uDvYkf2SJiTHQXjcALXAFtNfmCFF+agdM83cT1LtgrEGFxxd7dx2Lv0C2ZUW8B+a2p4TK7M42Y3cnQeiUOr2FRF15DpcFsd/xHQFaY7VBrG23Iyt8AHWB9mq5DUg2yiwF2xX0LnWte3RLHEVT38g2Zp68yqSjqKy7mnq7TyAt+gTTwxLYzu6kN9mtCQBKTI0cmhOHDkmhH4nX+qR08VU+TsAOhv6qy6XLIx3iPzQHFqrvxDoP2ROZ92hMjFiEmoP4ghXGNafs0YA78rrZhuGt3Pge99Spp6m8DHX+G3sh2PSB0dL5y/mxALtFw5d5ceQ25DRXafChlabb3RWJ+j3bCxA9lE2UBrB0CAEy09lGz4HD8Wnv/eyt1b90Pe9AWqRmZg/ocL/6ZGljvrl9kSw6r7Rl+hI8xyPsqmDEZ3N5PafcWK8wuMse+Ppt5bj6OQQi4qJxW7itI4y5wa0XJNgEgZeBmXdKfAD6qDiZwjlAdo1+zujvFM+BYQIIg35jq89ShfHOE9rASB3m6hTlPDTC+SlV0yV8XpLq3hnElpWU0uue4Y7m0jkUUr6O9wsvbo9Oeuw27kahwlpaLjVEXYbY7KRsWiRhX8saDsq9Xh8fNoReaPmgtfMiHQauw6Hp7IRNSQDqjcgB5FDqmkCtnbapiCP5W+6hlh8FZBsvL3TZ1TFMpWRWU5WhKEvWR6LFJHssTDqMb1bjehkb1cikVsxOtxd4aHsBL2WBaBfOy1j+6GYrxJFOy0kTg8eysskUocDvr56oPZM7FgNzt8rSp+yfJuDkbyAOUeabmxN3ytv1yi6mIuLcunJB7JFRX2Hc3bs47BLUreZ1J5p7xjA25SfbzSdWUuQ26IAa34/RM2CzWI8ktvPe8rIrQTWI8kQGN1SXSgnkjhqrtSnSz3ddE/tfdsmRlgqLwOCo1c5dDAByMnp8KgoKn7twUMU57E6XLXG1tbE2KAMzPyxgdRqh75dAell7PUZomkggkag6W9FWfJ3R9UE8nk3VUnVSSvVVz9UwL4Vo5p82/n+hV13/AF79QR/t/e6GUMoGt9Lj8v7K5NL9/e4tlu0ja9rFBLTnJw4TwHKO2eO874AeQ6oNwphH2hwkcPu2WJ/qd0XQWtsFJvVXrYszCPBWFq8aJiPnzjHDjDiQcNGkh7PpdOzXiRgdzt+ij/idg5cGyNHejJ9jqg3DeKXYBfZcee8cnfhrLFblksbFRSxX1CmxGMO8Cg38wMRs7Vv5JzIuq1LFdqBVdFcphZUte27SCEKrjrfoqAVLS5QhVTYlFqmquChbwNynCsUJIFoIVYkeoiqZ2IXtUJVosK1bTapp0yNugWKwyRgFrrEFo6xyK3HIh0atRrRiIRyKwx6oRqyxAXGvUrXqqxTNCA8rdQEmz0naSn8Lbk+QJTdMd/AIRTU4EUjubrpmRJ4/if1ksPRo/dT0b9CemgV2pph9mvzzuP8AuVeih7p18UBLTVNldZVoSGeKngB6oIyYbUdxxXsNV9w8887fbb9VUh0jPksp2/cP15tP1CAJ1FVaJoJ1KgZUXCoyOLsoJ5D81LUnK3TogJJqpD5azVRSONr33UvCuBisq2QPkcxpuXFgGYgchfQeaYHMBaZHAAFxJFgBcm3gnDBf4eyOkc+d2SM5ssY1eQTfU/LzThgXD8FIzJBGG9XHvSP8XOOpRTMkENDQshYGRjK1osAFYWuZZmQGy8K8usugAHEuHdoxzfxDT/VyXEWymnqHxnTW48iV9DVjLtPhsuPfxNwVv/6GnK7uusBpZ2hHlfVY8mO3Tw5a8NI60OCHYhFdUMLnNhqiT9QuZ0l50r4jdh8xyKsNxdsmju67odj5FTVdOg1TSDr9FpjUWLk0JVR8JVZj3s+F5HhuPqpBiT+eU+n91aKw0hWCjKz+ZP8A6R6f3Ubqh53d7CyaUr4g3Vx/dDquqvo3QdealdFfcqF8HimmoI26f51WKdkGm6xNOn//2Q=="/>
          <p:cNvSpPr>
            <a:spLocks noChangeAspect="1" noChangeArrowheads="1"/>
          </p:cNvSpPr>
          <p:nvPr/>
        </p:nvSpPr>
        <p:spPr bwMode="auto">
          <a:xfrm>
            <a:off x="155575" y="-1227138"/>
            <a:ext cx="4286250" cy="2562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The myth: you should force your child to own up to his mist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2336185"/>
            <a:ext cx="2926219" cy="174922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a:xfrm>
            <a:off x="3402106" y="2470813"/>
            <a:ext cx="5486400" cy="14799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b="1" dirty="0" smtClean="0">
                <a:solidFill>
                  <a:srgbClr val="0000CC"/>
                </a:solidFill>
              </a:rPr>
              <a:t>Don’t get angry: </a:t>
            </a:r>
            <a:r>
              <a:rPr lang="en-US" dirty="0" smtClean="0"/>
              <a:t>use mistakes as a learning experience like God does with us</a:t>
            </a:r>
          </a:p>
        </p:txBody>
      </p:sp>
      <p:sp>
        <p:nvSpPr>
          <p:cNvPr id="10" name="Rectangle 3"/>
          <p:cNvSpPr txBox="1">
            <a:spLocks noChangeArrowheads="1"/>
          </p:cNvSpPr>
          <p:nvPr/>
        </p:nvSpPr>
        <p:spPr>
          <a:xfrm>
            <a:off x="493059" y="4314076"/>
            <a:ext cx="5513294" cy="19015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b="1" dirty="0" smtClean="0">
                <a:solidFill>
                  <a:srgbClr val="0000CC"/>
                </a:solidFill>
              </a:rPr>
              <a:t>Practice forgiveness:  </a:t>
            </a:r>
            <a:r>
              <a:rPr lang="en-US" dirty="0" smtClean="0"/>
              <a:t>God knows we need the practice so he gives us spouses, children and ecclesias!</a:t>
            </a:r>
          </a:p>
        </p:txBody>
      </p:sp>
      <p:pic>
        <p:nvPicPr>
          <p:cNvPr id="4106" name="Picture 10" descr="http://i.livescience.com/images/i/000/016/200/i02/dad-comforts-son.jpg?1303518461"/>
          <p:cNvPicPr>
            <a:picLocks noChangeAspect="1" noChangeArrowheads="1"/>
          </p:cNvPicPr>
          <p:nvPr/>
        </p:nvPicPr>
        <p:blipFill rotWithShape="1">
          <a:blip r:embed="rId5">
            <a:extLst>
              <a:ext uri="{28A0092B-C50C-407E-A947-70E740481C1C}">
                <a14:useLocalDpi xmlns:a14="http://schemas.microsoft.com/office/drawing/2010/main" val="0"/>
              </a:ext>
            </a:extLst>
          </a:blip>
          <a:srcRect l="11072" t="11542" r="11015"/>
          <a:stretch/>
        </p:blipFill>
        <p:spPr bwMode="auto">
          <a:xfrm>
            <a:off x="6066809" y="4128203"/>
            <a:ext cx="2595393" cy="191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17180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486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Hebrews 12:7-11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04047" y="1676400"/>
            <a:ext cx="7086600" cy="3657600"/>
          </a:xfrm>
        </p:spPr>
        <p:txBody>
          <a:bodyPr>
            <a:normAutofit fontScale="70000" lnSpcReduction="20000"/>
          </a:bodyPr>
          <a:lstStyle/>
          <a:p>
            <a:pPr marL="0" indent="231775">
              <a:buNone/>
            </a:pPr>
            <a:r>
              <a:rPr lang="en-US" dirty="0" smtClean="0"/>
              <a:t>7 </a:t>
            </a:r>
            <a:r>
              <a:rPr lang="en-US" b="1" dirty="0">
                <a:solidFill>
                  <a:srgbClr val="0000CC"/>
                </a:solidFill>
              </a:rPr>
              <a:t>If you endure chastening, God deals with you as with sons; </a:t>
            </a:r>
            <a:r>
              <a:rPr lang="en-US" dirty="0"/>
              <a:t>for what son is there whom a father does not chasten? 8 But if you are without chastening, of which all have become partakers, then you are illegitimate and not sons. 9 Furthermore, we have had human fathers who corrected us, and we paid them respect. Shall we not much more readily be in subjection to the Father of spirits and live? 10 For they indeed for a few days chastened us as seemed best to them, </a:t>
            </a:r>
            <a:r>
              <a:rPr lang="en-US" b="1" dirty="0">
                <a:solidFill>
                  <a:srgbClr val="0000CC"/>
                </a:solidFill>
              </a:rPr>
              <a:t>but He for our profit, that we may be partakers of His holiness. </a:t>
            </a:r>
            <a:r>
              <a:rPr lang="en-US" dirty="0"/>
              <a:t>11 Now no chastening seems to be joyful for the present, but painful; nevertheless, </a:t>
            </a:r>
            <a:r>
              <a:rPr lang="en-US" b="1" dirty="0">
                <a:solidFill>
                  <a:srgbClr val="0000CC"/>
                </a:solidFill>
              </a:rPr>
              <a:t>afterward it yields the peaceable fruit of righteousness to those who have been trained by it.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doesn’t punish us, he chastens us</a:t>
            </a:r>
          </a:p>
        </p:txBody>
      </p:sp>
      <p:sp>
        <p:nvSpPr>
          <p:cNvPr id="7" name="Text Box 5"/>
          <p:cNvSpPr txBox="1">
            <a:spLocks noChangeArrowheads="1"/>
          </p:cNvSpPr>
          <p:nvPr/>
        </p:nvSpPr>
        <p:spPr bwMode="auto">
          <a:xfrm>
            <a:off x="418197" y="5725180"/>
            <a:ext cx="82582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This is the model for us dealing with our kids</a:t>
            </a:r>
          </a:p>
        </p:txBody>
      </p:sp>
      <p:sp>
        <p:nvSpPr>
          <p:cNvPr id="8" name="Text Box 5"/>
          <p:cNvSpPr txBox="1">
            <a:spLocks noChangeArrowheads="1"/>
          </p:cNvSpPr>
          <p:nvPr/>
        </p:nvSpPr>
        <p:spPr bwMode="auto">
          <a:xfrm>
            <a:off x="201840" y="6248400"/>
            <a:ext cx="8691011"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7030A0"/>
                </a:solidFill>
                <a:latin typeface="Comic Sans MS" pitchFamily="66" charset="0"/>
              </a:rPr>
              <a:t>Chasten your kids for their profit to train them</a:t>
            </a:r>
          </a:p>
        </p:txBody>
      </p:sp>
    </p:spTree>
    <p:extLst>
      <p:ext uri="{BB962C8B-B14F-4D97-AF65-F5344CB8AC3E}">
        <p14:creationId xmlns:p14="http://schemas.microsoft.com/office/powerpoint/2010/main" val="2527500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pic>
        <p:nvPicPr>
          <p:cNvPr id="2" name="Picture 1"/>
          <p:cNvPicPr>
            <a:picLocks noChangeAspect="1"/>
          </p:cNvPicPr>
          <p:nvPr/>
        </p:nvPicPr>
        <p:blipFill rotWithShape="1">
          <a:blip r:embed="rId3"/>
          <a:srcRect l="18333" t="10666" r="21250" b="7333"/>
          <a:stretch/>
        </p:blipFill>
        <p:spPr>
          <a:xfrm>
            <a:off x="597172" y="0"/>
            <a:ext cx="7949655" cy="6743500"/>
          </a:xfrm>
          <a:prstGeom prst="rect">
            <a:avLst/>
          </a:prstGeom>
        </p:spPr>
      </p:pic>
      <p:sp>
        <p:nvSpPr>
          <p:cNvPr id="5" name="TextBox 4"/>
          <p:cNvSpPr txBox="1"/>
          <p:nvPr/>
        </p:nvSpPr>
        <p:spPr>
          <a:xfrm rot="19735412">
            <a:off x="2085531" y="2540549"/>
            <a:ext cx="4724400" cy="2308324"/>
          </a:xfrm>
          <a:prstGeom prst="rect">
            <a:avLst/>
          </a:prstGeom>
          <a:noFill/>
        </p:spPr>
        <p:txBody>
          <a:bodyPr wrap="square" rtlCol="0">
            <a:spAutoFit/>
          </a:bodyPr>
          <a:lstStyle/>
          <a:p>
            <a:pPr algn="ctr"/>
            <a:r>
              <a:rPr lang="en-US" sz="7200" b="1" dirty="0" smtClean="0">
                <a:solidFill>
                  <a:srgbClr val="00B050"/>
                </a:solidFill>
                <a:latin typeface="Comic Sans MS" panose="030F0702030302020204" pitchFamily="66" charset="0"/>
              </a:rPr>
              <a:t>God is our model!</a:t>
            </a:r>
            <a:endParaRPr lang="en-US" sz="7200" b="1"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11328303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TotalTime>
  <Words>729</Words>
  <Application>Microsoft Office PowerPoint</Application>
  <PresentationFormat>On-screen Show (4:3)</PresentationFormat>
  <Paragraphs>59</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Comic Sans MS</vt:lpstr>
      <vt:lpstr>Office Theme</vt:lpstr>
      <vt:lpstr>Training to become loving fathers…</vt:lpstr>
      <vt:lpstr>1 John 3:1-3</vt:lpstr>
      <vt:lpstr>God’s love for us is the motive force that drives us to love our kids</vt:lpstr>
      <vt:lpstr>Psalm 103:11-14</vt:lpstr>
      <vt:lpstr>Ways to Love your Kids</vt:lpstr>
      <vt:lpstr>Ephesians 6:4</vt:lpstr>
      <vt:lpstr>Learn to forgive mistakes</vt:lpstr>
      <vt:lpstr>Hebrews 12:7-11</vt:lpstr>
      <vt:lpstr>PowerPoint Presentation</vt:lpstr>
      <vt:lpstr>Exodus 34:6-7</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Dad</cp:lastModifiedBy>
  <cp:revision>96</cp:revision>
  <dcterms:created xsi:type="dcterms:W3CDTF">2010-08-16T17:29:37Z</dcterms:created>
  <dcterms:modified xsi:type="dcterms:W3CDTF">2013-11-11T16:28:27Z</dcterms:modified>
</cp:coreProperties>
</file>